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2" r:id="rId8"/>
    <p:sldId id="263" r:id="rId9"/>
    <p:sldId id="264" r:id="rId10"/>
    <p:sldId id="317" r:id="rId11"/>
    <p:sldId id="265" r:id="rId12"/>
    <p:sldId id="266" r:id="rId13"/>
    <p:sldId id="267" r:id="rId14"/>
    <p:sldId id="268" r:id="rId15"/>
    <p:sldId id="269" r:id="rId16"/>
    <p:sldId id="270" r:id="rId17"/>
    <p:sldId id="279" r:id="rId18"/>
    <p:sldId id="319" r:id="rId19"/>
    <p:sldId id="318" r:id="rId20"/>
    <p:sldId id="320" r:id="rId21"/>
    <p:sldId id="321" r:id="rId22"/>
    <p:sldId id="322" r:id="rId23"/>
    <p:sldId id="323" r:id="rId24"/>
    <p:sldId id="324" r:id="rId25"/>
    <p:sldId id="280" r:id="rId26"/>
    <p:sldId id="271" r:id="rId27"/>
    <p:sldId id="272" r:id="rId28"/>
    <p:sldId id="273" r:id="rId29"/>
    <p:sldId id="274" r:id="rId30"/>
    <p:sldId id="275" r:id="rId31"/>
    <p:sldId id="276" r:id="rId32"/>
    <p:sldId id="277" r:id="rId33"/>
    <p:sldId id="278"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99CCFF"/>
    <a:srgbClr val="99FF99"/>
    <a:srgbClr val="FF99CC"/>
    <a:srgbClr val="FFCCFF"/>
    <a:srgbClr val="00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747" autoAdjust="0"/>
  </p:normalViewPr>
  <p:slideViewPr>
    <p:cSldViewPr snapToGrid="0">
      <p:cViewPr varScale="1">
        <p:scale>
          <a:sx n="53" d="100"/>
          <a:sy n="53" d="100"/>
        </p:scale>
        <p:origin x="462"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B87CC00-74C0-4C57-A765-8134BA2BAFCF}" type="slidenum">
              <a:rPr lang="en-US" smtClean="0"/>
              <a:pPr/>
              <a:t>3</a:t>
            </a:fld>
            <a:endParaRPr lang="en-US" smtClean="0"/>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noFill/>
          <a:ln/>
        </p:spPr>
        <p:txBody>
          <a:bodyPr/>
          <a:lstStyle/>
          <a:p>
            <a:r>
              <a:rPr lang="en-US" smtClean="0"/>
              <a:t>Design models. The conceptual model records and describes the user views of the system. The implementation model describes the way the data will be stored. The final physical database may utilize storage techniques like indexing to improve performance.</a:t>
            </a:r>
          </a:p>
        </p:txBody>
      </p:sp>
    </p:spTree>
    <p:extLst>
      <p:ext uri="{BB962C8B-B14F-4D97-AF65-F5344CB8AC3E}">
        <p14:creationId xmlns:p14="http://schemas.microsoft.com/office/powerpoint/2010/main" val="120837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46DD030-653D-4D83-99D6-68F44DFB2309}" type="slidenum">
              <a:rPr lang="en-US" smtClean="0"/>
              <a:pPr/>
              <a:t>13</a:t>
            </a:fld>
            <a:endParaRPr lang="en-US" smtClean="0"/>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p:spPr>
        <p:txBody>
          <a:bodyPr/>
          <a:lstStyle/>
          <a:p>
            <a:r>
              <a:rPr lang="en-US" dirty="0" smtClean="0"/>
              <a:t>Basic definitions. These terms describe the main concepts needed to create a class diagram. The first step is to identify the business entities and their properties. Methods are less important than properties in a database context, but you should identify important functions or calculations.</a:t>
            </a:r>
          </a:p>
        </p:txBody>
      </p:sp>
    </p:spTree>
    <p:extLst>
      <p:ext uri="{BB962C8B-B14F-4D97-AF65-F5344CB8AC3E}">
        <p14:creationId xmlns:p14="http://schemas.microsoft.com/office/powerpoint/2010/main" val="261753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5AFEBFF-2F98-4757-9C71-54B291B989F5}" type="slidenum">
              <a:rPr lang="en-US" smtClean="0"/>
              <a:pPr/>
              <a:t>14</a:t>
            </a:fld>
            <a:endParaRPr lang="en-US" smtClean="0"/>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r>
              <a:rPr lang="en-US" smtClean="0"/>
              <a:t>Associations. Three types of relationships (one-to-one, one-to-many, and many-to-many) occur among entities. They can be drawn in different ways, but they represent business or organizational rules. Avoid vague definitions where almost any relationship could be classified as many-to-many.  They make the database design more complex.</a:t>
            </a:r>
          </a:p>
        </p:txBody>
      </p:sp>
    </p:spTree>
    <p:extLst>
      <p:ext uri="{BB962C8B-B14F-4D97-AF65-F5344CB8AC3E}">
        <p14:creationId xmlns:p14="http://schemas.microsoft.com/office/powerpoint/2010/main" val="410565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F2F73F0-2C83-4AAA-B8AC-9AEF2288F89D}" type="slidenum">
              <a:rPr lang="en-US" smtClean="0"/>
              <a:pPr/>
              <a:t>15</a:t>
            </a:fld>
            <a:endParaRPr lang="en-US" smtClean="0"/>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p:spPr>
        <p:txBody>
          <a:bodyPr/>
          <a:lstStyle/>
          <a:p>
            <a:r>
              <a:rPr lang="en-US" smtClean="0"/>
              <a:t>Class diagram or entity-relationship diagram. Each customer can place zero or many orders. Each sale must come from at least one and no more than one customer. The zero (0) represents an optional item, so a customer might not have placed any orders yet.</a:t>
            </a:r>
          </a:p>
        </p:txBody>
      </p:sp>
    </p:spTree>
    <p:extLst>
      <p:ext uri="{BB962C8B-B14F-4D97-AF65-F5344CB8AC3E}">
        <p14:creationId xmlns:p14="http://schemas.microsoft.com/office/powerpoint/2010/main" val="306289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AE3E8AD-8F1D-4548-B533-B8884F5B398B}" type="slidenum">
              <a:rPr lang="en-US" smtClean="0"/>
              <a:pPr/>
              <a:t>16</a:t>
            </a:fld>
            <a:endParaRPr lang="en-US" smtClean="0"/>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014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7F681E-8375-40EF-BA2B-EA11FF4A5E10}" type="slidenum">
              <a:rPr lang="en-US" smtClean="0"/>
              <a:pPr/>
              <a:t>17</a:t>
            </a:fld>
            <a:endParaRPr lang="en-US" smtClean="0"/>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r>
              <a:rPr lang="en-US" smtClean="0"/>
              <a:t>Steps to create a class diagram. Primary keys often cause problems. Look for many-to-many relationships and split them into new tables. </a:t>
            </a:r>
          </a:p>
          <a:p>
            <a:endParaRPr lang="en-US" smtClean="0"/>
          </a:p>
          <a:p>
            <a:r>
              <a:rPr lang="en-US" smtClean="0"/>
              <a:t>Identifying primary keys. Write down the potential key columns. Ask if each of the first entity (customer) can have one or many of the second entity (order). If the answer is many, key the second item. Reverse the process to see if one of the second items can be associated with one or many of the first items.</a:t>
            </a:r>
          </a:p>
          <a:p>
            <a:endParaRPr lang="en-US" smtClean="0"/>
          </a:p>
        </p:txBody>
      </p:sp>
    </p:spTree>
    <p:extLst>
      <p:ext uri="{BB962C8B-B14F-4D97-AF65-F5344CB8AC3E}">
        <p14:creationId xmlns:p14="http://schemas.microsoft.com/office/powerpoint/2010/main" val="50330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A986706-41E5-4B24-BBAD-DC18FC2A430E}" type="slidenum">
              <a:rPr lang="en-US" smtClean="0"/>
              <a:pPr/>
              <a:t>18</a:t>
            </a:fld>
            <a:endParaRPr lang="en-US" smtClean="0"/>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noFill/>
          <a:ln/>
        </p:spPr>
        <p:txBody>
          <a:bodyPr/>
          <a:lstStyle/>
          <a:p>
            <a:r>
              <a:rPr lang="en-US" smtClean="0"/>
              <a:t>Sample sales form. First look for possible keys, keeping in mind that repeating sections (one-to-many relationships) will eventually need composite keys.</a:t>
            </a:r>
          </a:p>
        </p:txBody>
      </p:sp>
    </p:spTree>
    <p:extLst>
      <p:ext uri="{BB962C8B-B14F-4D97-AF65-F5344CB8AC3E}">
        <p14:creationId xmlns:p14="http://schemas.microsoft.com/office/powerpoint/2010/main" val="380276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FCFF2E9-5F77-4F80-869D-790D1CB513AA}" type="slidenum">
              <a:rPr lang="en-US" smtClean="0"/>
              <a:pPr/>
              <a:t>25</a:t>
            </a:fld>
            <a:endParaRPr lang="en-US" smtClean="0"/>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noFill/>
          <a:ln/>
        </p:spPr>
        <p:txBody>
          <a:bodyPr/>
          <a:lstStyle/>
          <a:p>
            <a:r>
              <a:rPr lang="en-US" smtClean="0"/>
              <a:t>Using generated keys. OrderID is generated in the SalesOrder table. It is used in the OrderItem table as part of the primary key, but it cannot be generated twice. DBDesign highlights where keys are generated to remind you that the column must be the only key in the generating table and it cannot be generated in the second table (OrderItem). </a:t>
            </a:r>
          </a:p>
        </p:txBody>
      </p:sp>
    </p:spTree>
    <p:extLst>
      <p:ext uri="{BB962C8B-B14F-4D97-AF65-F5344CB8AC3E}">
        <p14:creationId xmlns:p14="http://schemas.microsoft.com/office/powerpoint/2010/main" val="2377236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0BCDAC9-E945-41D6-8C11-F5C952211E87}" type="slidenum">
              <a:rPr lang="en-US" smtClean="0"/>
              <a:pPr/>
              <a:t>26</a:t>
            </a:fld>
            <a:endParaRPr lang="en-US" smtClean="0"/>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p:spPr>
        <p:txBody>
          <a:bodyPr/>
          <a:lstStyle/>
          <a:p>
            <a:r>
              <a:rPr lang="en-US" smtClean="0"/>
              <a:t>Many-to-many relationships cause problems for databases. In this example, many employees can install many components on many products, but we do not know which components the employee actually installed.</a:t>
            </a:r>
          </a:p>
        </p:txBody>
      </p:sp>
    </p:spTree>
    <p:extLst>
      <p:ext uri="{BB962C8B-B14F-4D97-AF65-F5344CB8AC3E}">
        <p14:creationId xmlns:p14="http://schemas.microsoft.com/office/powerpoint/2010/main" val="403523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062FB15-E376-4702-A855-0C2F3885653E}" type="slidenum">
              <a:rPr lang="en-US" smtClean="0"/>
              <a:pPr/>
              <a:t>27</a:t>
            </a:fld>
            <a:endParaRPr lang="en-US" smtClean="0"/>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p:spPr>
        <p:txBody>
          <a:bodyPr/>
          <a:lstStyle/>
          <a:p>
            <a:r>
              <a:rPr lang="en-US" smtClean="0"/>
              <a:t>Many-to-many associations are converted to a set of one-to-many relationships with an n-ary association, which includes a new class. In this example each row in the Assembly class holds data for one employee, one component, and one product. Notice that the Assembly class (box) is connected to the Assembly association (diamond) by a dashed line.</a:t>
            </a:r>
          </a:p>
        </p:txBody>
      </p:sp>
    </p:spTree>
    <p:extLst>
      <p:ext uri="{BB962C8B-B14F-4D97-AF65-F5344CB8AC3E}">
        <p14:creationId xmlns:p14="http://schemas.microsoft.com/office/powerpoint/2010/main" val="186721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6033EBE-BCDC-40E1-B9F9-CD56CB8A041F}" type="slidenum">
              <a:rPr lang="en-US" smtClean="0"/>
              <a:pPr/>
              <a:t>28</a:t>
            </a:fld>
            <a:endParaRPr lang="en-US" smtClean="0"/>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r>
              <a:rPr lang="en-US" smtClean="0"/>
              <a:t>Association aggregation. A Sale contains a list of items being purchased. A small diamond is placed on the association to remind us of this special relationship.</a:t>
            </a:r>
          </a:p>
        </p:txBody>
      </p:sp>
    </p:spTree>
    <p:extLst>
      <p:ext uri="{BB962C8B-B14F-4D97-AF65-F5344CB8AC3E}">
        <p14:creationId xmlns:p14="http://schemas.microsoft.com/office/powerpoint/2010/main" val="190632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D4F6835-0264-4C59-9350-8E1D7A2B02FD}" type="slidenum">
              <a:rPr lang="en-US" smtClean="0"/>
              <a:pPr/>
              <a:t>4</a:t>
            </a:fld>
            <a:endParaRPr lang="en-US" smtClean="0"/>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2605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EE4F9F7-1E8D-49A0-8AFB-54803E28E2C7}" type="slidenum">
              <a:rPr lang="en-US" smtClean="0"/>
              <a:pPr/>
              <a:t>29</a:t>
            </a:fld>
            <a:endParaRPr lang="en-US" smtClean="0"/>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p:spPr>
        <p:txBody>
          <a:bodyPr/>
          <a:lstStyle/>
          <a:p>
            <a:r>
              <a:rPr lang="en-US" smtClean="0"/>
              <a:t>Association composition. A bicycle is built from  several individual components. These components no longer exist separately; they become the bicycle.</a:t>
            </a:r>
          </a:p>
          <a:p>
            <a:endParaRPr lang="en-US" smtClean="0"/>
          </a:p>
          <a:p>
            <a:r>
              <a:rPr lang="en-US" smtClean="0"/>
              <a:t>Association composition. It is easier to see the composition by embedding the component items within the main class.</a:t>
            </a:r>
          </a:p>
          <a:p>
            <a:endParaRPr lang="en-US" smtClean="0"/>
          </a:p>
        </p:txBody>
      </p:sp>
    </p:spTree>
    <p:extLst>
      <p:ext uri="{BB962C8B-B14F-4D97-AF65-F5344CB8AC3E}">
        <p14:creationId xmlns:p14="http://schemas.microsoft.com/office/powerpoint/2010/main" val="3081330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3D4CE88-EB6A-430E-A624-F7C032ED166D}" type="slidenum">
              <a:rPr lang="en-US" smtClean="0"/>
              <a:pPr/>
              <a:t>30</a:t>
            </a:fld>
            <a:endParaRPr lang="en-US" smtClean="0"/>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p:spPr>
        <p:txBody>
          <a:bodyPr/>
          <a:lstStyle/>
          <a:p>
            <a:r>
              <a:rPr lang="en-US" smtClean="0"/>
              <a:t>Association generalization. The generic Animal class holds data that applies to all animals. The derived subclasses contain data that is specific to each species.</a:t>
            </a:r>
          </a:p>
        </p:txBody>
      </p:sp>
    </p:spTree>
    <p:extLst>
      <p:ext uri="{BB962C8B-B14F-4D97-AF65-F5344CB8AC3E}">
        <p14:creationId xmlns:p14="http://schemas.microsoft.com/office/powerpoint/2010/main" val="1979287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83F5699-D347-4346-B16A-8DE3BB8A3042}" type="slidenum">
              <a:rPr lang="en-US" smtClean="0"/>
              <a:pPr/>
              <a:t>31</a:t>
            </a:fld>
            <a:endParaRPr lang="en-US" smtClean="0"/>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noFill/>
          <a:ln/>
        </p:spPr>
        <p:txBody>
          <a:bodyPr/>
          <a:lstStyle/>
          <a:p>
            <a:r>
              <a:rPr lang="en-US" smtClean="0"/>
              <a:t>Class inheritance. Object classes begin with a base class (e.g., Accounts). Other classes are derived from the base class. They inherit the properties and methods, and add new features. In a bank, all accounts need to track basic customer data. Only checking accounts need to track overdraft fees.</a:t>
            </a:r>
          </a:p>
        </p:txBody>
      </p:sp>
    </p:spTree>
    <p:extLst>
      <p:ext uri="{BB962C8B-B14F-4D97-AF65-F5344CB8AC3E}">
        <p14:creationId xmlns:p14="http://schemas.microsoft.com/office/powerpoint/2010/main" val="3837919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6F7C635-C16A-4093-8292-8C08F3A93672}" type="slidenum">
              <a:rPr lang="en-US" smtClean="0"/>
              <a:pPr/>
              <a:t>32</a:t>
            </a:fld>
            <a:endParaRPr lang="en-US" smtClean="0"/>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p:spPr>
        <p:txBody>
          <a:bodyPr/>
          <a:lstStyle/>
          <a:p>
            <a:r>
              <a:rPr lang="en-US" smtClean="0"/>
              <a:t>Multiple parent classes. Classes can inherit properties from several parent classes. The key is to draw the structure so that users can understand it and make sure that it matches the business rules.</a:t>
            </a:r>
          </a:p>
        </p:txBody>
      </p:sp>
    </p:spTree>
    <p:extLst>
      <p:ext uri="{BB962C8B-B14F-4D97-AF65-F5344CB8AC3E}">
        <p14:creationId xmlns:p14="http://schemas.microsoft.com/office/powerpoint/2010/main" val="144936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650E865-E07D-47F8-9999-9A2D1FD0B01F}" type="slidenum">
              <a:rPr lang="en-US" smtClean="0"/>
              <a:pPr/>
              <a:t>33</a:t>
            </a:fld>
            <a:endParaRPr lang="en-US" smtClean="0"/>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p:spPr>
        <p:txBody>
          <a:bodyPr/>
          <a:lstStyle/>
          <a:p>
            <a:r>
              <a:rPr lang="en-US" smtClean="0"/>
              <a:t>Reflexive relationship. A manager is an employee who manages other workers. Notice how the labels explain the purpose of the relationship.</a:t>
            </a:r>
          </a:p>
        </p:txBody>
      </p:sp>
    </p:spTree>
    <p:extLst>
      <p:ext uri="{BB962C8B-B14F-4D97-AF65-F5344CB8AC3E}">
        <p14:creationId xmlns:p14="http://schemas.microsoft.com/office/powerpoint/2010/main" val="402504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8450CF7-E69C-4C8D-9002-B9E85F52C93C}" type="slidenum">
              <a:rPr lang="en-US" smtClean="0"/>
              <a:pPr/>
              <a:t>34</a:t>
            </a:fld>
            <a:endParaRPr lang="en-US" smtClean="0"/>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376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FA31E97-C5CB-43FF-A958-A4AAF9471063}" type="slidenum">
              <a:rPr lang="en-US" smtClean="0"/>
              <a:pPr/>
              <a:t>35</a:t>
            </a:fld>
            <a:endParaRPr lang="en-US" smtClean="0"/>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noFill/>
          <a:ln/>
        </p:spPr>
        <p:txBody>
          <a:bodyPr/>
          <a:lstStyle/>
          <a:p>
            <a:r>
              <a:rPr lang="en-US" smtClean="0"/>
              <a:t>Initial class diagram for the PetStore. Animal purchases and sales are tracked separately from merchandise because the store needs to monitor different data for the two entities.</a:t>
            </a:r>
          </a:p>
        </p:txBody>
      </p:sp>
    </p:spTree>
    <p:extLst>
      <p:ext uri="{BB962C8B-B14F-4D97-AF65-F5344CB8AC3E}">
        <p14:creationId xmlns:p14="http://schemas.microsoft.com/office/powerpoint/2010/main" val="407931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576D963-1ECB-40C9-BBAB-EA7CB4D76CF3}" type="slidenum">
              <a:rPr lang="en-US" smtClean="0"/>
              <a:pPr/>
              <a:t>36</a:t>
            </a:fld>
            <a:endParaRPr lang="en-US" smtClean="0"/>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noFill/>
          <a:ln/>
        </p:spPr>
        <p:txBody>
          <a:bodyPr/>
          <a:lstStyle/>
          <a:p>
            <a:r>
              <a:rPr lang="en-US" smtClean="0"/>
              <a:t>Detailed class diagram for the pet store. Notice the tables added to solve many-to-many problems: OrderItem, AnimalOrderItem, SaleItem, and SaleAnimal. The City table was added to reduce data entry. The Breed and Category tables were added to ensure data consistency. Users select the category and breed from these tables, instead of entering text or abbreviations that might be different every time. </a:t>
            </a:r>
          </a:p>
        </p:txBody>
      </p:sp>
    </p:spTree>
    <p:extLst>
      <p:ext uri="{BB962C8B-B14F-4D97-AF65-F5344CB8AC3E}">
        <p14:creationId xmlns:p14="http://schemas.microsoft.com/office/powerpoint/2010/main" val="427989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FCB9507-8E4F-410C-AE96-F2AA980A737D}" type="slidenum">
              <a:rPr lang="en-US" smtClean="0"/>
              <a:pPr/>
              <a:t>37</a:t>
            </a:fld>
            <a:endParaRPr lang="en-US" smtClean="0"/>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802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81BDD52-9BC3-4FAD-9A0D-A9BF78357194}" type="slidenum">
              <a:rPr lang="en-US" smtClean="0"/>
              <a:pPr/>
              <a:t>38</a:t>
            </a:fld>
            <a:endParaRPr lang="en-US" smtClean="0"/>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noFill/>
          <a:ln/>
        </p:spPr>
        <p:txBody>
          <a:bodyPr/>
          <a:lstStyle/>
          <a:p>
            <a:r>
              <a:rPr lang="en-US" smtClean="0"/>
              <a:t>Data types (domains). Common data types and their variations in three database systems. The text types in SQL Server and Oracle beginning with an “N” hold Unicode character sets, particularly useful for non-Latin based languages.</a:t>
            </a:r>
          </a:p>
        </p:txBody>
      </p:sp>
    </p:spTree>
    <p:extLst>
      <p:ext uri="{BB962C8B-B14F-4D97-AF65-F5344CB8AC3E}">
        <p14:creationId xmlns:p14="http://schemas.microsoft.com/office/powerpoint/2010/main" val="73852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9A977F5-159B-4AEC-9716-EE4E96E63261}" type="slidenum">
              <a:rPr lang="en-US" smtClean="0"/>
              <a:pPr/>
              <a:t>5</a:t>
            </a:fld>
            <a:endParaRPr lang="en-US" smtClean="0"/>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2399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822AE70-3CD2-4B4D-B95F-434949F11A70}" type="slidenum">
              <a:rPr lang="en-US" smtClean="0"/>
              <a:pPr/>
              <a:t>39</a:t>
            </a:fld>
            <a:endParaRPr lang="en-US" smtClean="0"/>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noFill/>
          <a:ln/>
        </p:spPr>
        <p:txBody>
          <a:bodyPr/>
          <a:lstStyle/>
          <a:p>
            <a:r>
              <a:rPr lang="en-US" smtClean="0"/>
              <a:t>Data sizes. Make sure that you choose a data type that can hold the largest value you will encounter. Choosing a size too large can waste space and cause slow calculations, but if in doubt, choose a larger size.</a:t>
            </a:r>
          </a:p>
        </p:txBody>
      </p:sp>
    </p:spTree>
    <p:extLst>
      <p:ext uri="{BB962C8B-B14F-4D97-AF65-F5344CB8AC3E}">
        <p14:creationId xmlns:p14="http://schemas.microsoft.com/office/powerpoint/2010/main" val="1734867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C329D44-1364-48B4-BB3D-D151D894E54A}" type="slidenum">
              <a:rPr lang="en-US" smtClean="0"/>
              <a:pPr/>
              <a:t>40</a:t>
            </a:fld>
            <a:endParaRPr lang="en-US" smtClean="0"/>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noFill/>
          <a:ln/>
        </p:spPr>
        <p:txBody>
          <a:bodyPr/>
          <a:lstStyle/>
          <a:p>
            <a:r>
              <a:rPr lang="en-US" smtClean="0"/>
              <a:t>Derived values. The Age attribute does not have to be stored, since it can be computed from the date of birth. Hence, it should be noted on the class diagram. Computed  attribute names are preceded with a slash.</a:t>
            </a:r>
          </a:p>
        </p:txBody>
      </p:sp>
    </p:spTree>
    <p:extLst>
      <p:ext uri="{BB962C8B-B14F-4D97-AF65-F5344CB8AC3E}">
        <p14:creationId xmlns:p14="http://schemas.microsoft.com/office/powerpoint/2010/main" val="1337035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2CD0B2A-6A7C-4CF2-AA84-76CB16CD354C}" type="slidenum">
              <a:rPr lang="en-US" smtClean="0"/>
              <a:pPr/>
              <a:t>41</a:t>
            </a:fld>
            <a:endParaRPr lang="en-US" smtClean="0"/>
          </a:p>
        </p:txBody>
      </p:sp>
      <p:sp>
        <p:nvSpPr>
          <p:cNvPr id="98307" name="Rectangle 2"/>
          <p:cNvSpPr>
            <a:spLocks noGrp="1" noRot="1" noChangeAspect="1" noChangeArrowheads="1" noTextEdit="1"/>
          </p:cNvSpPr>
          <p:nvPr>
            <p:ph type="sldImg"/>
          </p:nvPr>
        </p:nvSpPr>
        <p:spPr>
          <a:xfrm>
            <a:off x="1150938" y="692150"/>
            <a:ext cx="4556125" cy="3416300"/>
          </a:xfrm>
          <a:ln/>
        </p:spPr>
      </p:sp>
      <p:sp>
        <p:nvSpPr>
          <p:cNvPr id="98308" name="Rectangle 3"/>
          <p:cNvSpPr>
            <a:spLocks noGrp="1" noChangeArrowheads="1"/>
          </p:cNvSpPr>
          <p:nvPr>
            <p:ph type="body" idx="1"/>
          </p:nvPr>
        </p:nvSpPr>
        <p:spPr>
          <a:noFill/>
          <a:ln/>
        </p:spPr>
        <p:txBody>
          <a:bodyPr/>
          <a:lstStyle/>
          <a:p>
            <a:r>
              <a:rPr lang="en-US" smtClean="0"/>
              <a:t>Sample trigger. List the condition and the action.</a:t>
            </a:r>
          </a:p>
        </p:txBody>
      </p:sp>
    </p:spTree>
    <p:extLst>
      <p:ext uri="{BB962C8B-B14F-4D97-AF65-F5344CB8AC3E}">
        <p14:creationId xmlns:p14="http://schemas.microsoft.com/office/powerpoint/2010/main" val="226304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146794B-63A3-4F1E-B071-AE959EA955C5}" type="slidenum">
              <a:rPr lang="en-US" smtClean="0"/>
              <a:pPr/>
              <a:t>42</a:t>
            </a:fld>
            <a:endParaRPr lang="en-US" smtClean="0"/>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noFill/>
          <a:ln/>
        </p:spPr>
        <p:txBody>
          <a:bodyPr/>
          <a:lstStyle/>
          <a:p>
            <a:r>
              <a:rPr lang="en-US" smtClean="0"/>
              <a:t>Collaboration diagram shows inventory system events. An Order shipment triggers a reduction of inventory quantity on hand which triggers an reorder-point analysis routine. If necessary, the analysis routine triggers a new purchase order for the specified item. </a:t>
            </a:r>
          </a:p>
        </p:txBody>
      </p:sp>
    </p:spTree>
    <p:extLst>
      <p:ext uri="{BB962C8B-B14F-4D97-AF65-F5344CB8AC3E}">
        <p14:creationId xmlns:p14="http://schemas.microsoft.com/office/powerpoint/2010/main" val="2599104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310129C-23A4-434B-B3A5-EF2E6D94286A}" type="slidenum">
              <a:rPr lang="en-US" smtClean="0"/>
              <a:pPr/>
              <a:t>43</a:t>
            </a:fld>
            <a:endParaRPr lang="en-US" smtClean="0"/>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noFill/>
          <a:ln/>
        </p:spPr>
        <p:txBody>
          <a:bodyPr/>
          <a:lstStyle/>
          <a:p>
            <a:r>
              <a:rPr lang="en-US" smtClean="0"/>
              <a:t>Development issues on large projects. Large projects require more communication, adherence to standards, and project monitoring.</a:t>
            </a:r>
          </a:p>
        </p:txBody>
      </p:sp>
    </p:spTree>
    <p:extLst>
      <p:ext uri="{BB962C8B-B14F-4D97-AF65-F5344CB8AC3E}">
        <p14:creationId xmlns:p14="http://schemas.microsoft.com/office/powerpoint/2010/main" val="4235246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0F12B67-1DF3-4346-8302-C0D143FABD9D}" type="slidenum">
              <a:rPr lang="en-US" smtClean="0"/>
              <a:pPr/>
              <a:t>44</a:t>
            </a:fld>
            <a:endParaRPr lang="en-US" smtClean="0"/>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497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56C9183-43B6-4802-93AB-B912BBA31534}" type="slidenum">
              <a:rPr lang="en-US" smtClean="0"/>
              <a:pPr/>
              <a:t>45</a:t>
            </a:fld>
            <a:endParaRPr lang="en-US" smtClean="0"/>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noFill/>
          <a:ln/>
        </p:spPr>
        <p:txBody>
          <a:bodyPr/>
          <a:lstStyle/>
          <a:p>
            <a:r>
              <a:rPr lang="en-US" smtClean="0"/>
              <a:t>CASE tool features. CASE tools help create and maintain diagrams. They also support teamwork and document control. Some can generate code from the designs or perform reverse engineering.</a:t>
            </a:r>
          </a:p>
        </p:txBody>
      </p:sp>
    </p:spTree>
    <p:extLst>
      <p:ext uri="{BB962C8B-B14F-4D97-AF65-F5344CB8AC3E}">
        <p14:creationId xmlns:p14="http://schemas.microsoft.com/office/powerpoint/2010/main" val="2164132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A88FF1C-DA76-44F7-A8EB-FA7418EE2CB8}" type="slidenum">
              <a:rPr lang="en-US" smtClean="0"/>
              <a:pPr/>
              <a:t>46</a:t>
            </a:fld>
            <a:endParaRPr lang="en-US" smtClean="0"/>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noFill/>
          <a:ln/>
        </p:spPr>
        <p:txBody>
          <a:bodyPr/>
          <a:lstStyle/>
          <a:p>
            <a:r>
              <a:rPr lang="en-US" smtClean="0"/>
              <a:t>Rolling Thunder Bicycles—top-level view. The packages are loosely based on the activities of the firm. The goal is for each package to describe a self-contained collection of objects that interacts with the other packages.</a:t>
            </a:r>
          </a:p>
        </p:txBody>
      </p:sp>
    </p:spTree>
    <p:extLst>
      <p:ext uri="{BB962C8B-B14F-4D97-AF65-F5344CB8AC3E}">
        <p14:creationId xmlns:p14="http://schemas.microsoft.com/office/powerpoint/2010/main" val="4034707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0514E32-430B-41F9-9D07-D40A1A468009}" type="slidenum">
              <a:rPr lang="en-US" smtClean="0"/>
              <a:pPr/>
              <a:t>47</a:t>
            </a:fld>
            <a:endParaRPr lang="en-US" smtClean="0"/>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noFill/>
          <a:ln/>
        </p:spPr>
        <p:txBody>
          <a:bodyPr/>
          <a:lstStyle/>
          <a:p>
            <a:r>
              <a:rPr lang="en-US" smtClean="0"/>
              <a:t>Rolling Thunder Bicycles—Sales package. Some associations with other packages are not shown here. (See the other packages.)</a:t>
            </a:r>
          </a:p>
        </p:txBody>
      </p:sp>
    </p:spTree>
    <p:extLst>
      <p:ext uri="{BB962C8B-B14F-4D97-AF65-F5344CB8AC3E}">
        <p14:creationId xmlns:p14="http://schemas.microsoft.com/office/powerpoint/2010/main" val="1229967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00044CA-9685-44C4-8A8C-A2D7D14710B4}" type="slidenum">
              <a:rPr lang="en-US" smtClean="0"/>
              <a:pPr/>
              <a:t>48</a:t>
            </a:fld>
            <a:endParaRPr lang="en-US" smtClean="0"/>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noFill/>
          <a:ln/>
        </p:spPr>
        <p:txBody>
          <a:bodyPr/>
          <a:lstStyle/>
          <a:p>
            <a:r>
              <a:rPr lang="en-US" smtClean="0"/>
              <a:t>Rolling Thunder Bicycles—Bicycle package. Note the composition associations into the Bicycle class from the BikeTubes and BikeParts classes. To save space, only some of the Bicycle properties are displayed.</a:t>
            </a:r>
          </a:p>
        </p:txBody>
      </p:sp>
    </p:spTree>
    <p:extLst>
      <p:ext uri="{BB962C8B-B14F-4D97-AF65-F5344CB8AC3E}">
        <p14:creationId xmlns:p14="http://schemas.microsoft.com/office/powerpoint/2010/main" val="337303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96E2406-4259-4A9E-A2E4-FA7AED10ABAD}" type="slidenum">
              <a:rPr lang="en-US" smtClean="0"/>
              <a:pPr/>
              <a:t>6</a:t>
            </a:fld>
            <a:endParaRPr lang="en-US" smtClean="0"/>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1883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E013832-8A0F-4618-89C1-894307E319BB}" type="slidenum">
              <a:rPr lang="en-US" smtClean="0"/>
              <a:pPr/>
              <a:t>49</a:t>
            </a:fld>
            <a:endParaRPr lang="en-US" smtClean="0"/>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noFill/>
          <a:ln/>
        </p:spPr>
        <p:txBody>
          <a:bodyPr/>
          <a:lstStyle/>
          <a:p>
            <a:r>
              <a:rPr lang="en-US" smtClean="0"/>
              <a:t>Rolling Thunder Bicycles—Assembly package. Several events occur during assembly, but they cannot be shown on this diagram. As the bicycle is assembled, additional data is entered into the Bicycle table within the Bicycle package.</a:t>
            </a:r>
          </a:p>
        </p:txBody>
      </p:sp>
    </p:spTree>
    <p:extLst>
      <p:ext uri="{BB962C8B-B14F-4D97-AF65-F5344CB8AC3E}">
        <p14:creationId xmlns:p14="http://schemas.microsoft.com/office/powerpoint/2010/main" val="1859622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2333651-6761-450C-83B8-F97A2A5111AB}" type="slidenum">
              <a:rPr lang="en-US" smtClean="0"/>
              <a:pPr/>
              <a:t>50</a:t>
            </a:fld>
            <a:endParaRPr lang="en-US" smtClean="0"/>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noFill/>
          <a:ln/>
        </p:spPr>
        <p:txBody>
          <a:bodyPr/>
          <a:lstStyle/>
          <a:p>
            <a:r>
              <a:rPr lang="en-US" smtClean="0"/>
              <a:t>Rolling Thunder Bicycles—Purchasing package. Note the use of the Transaction class to store all related financial data for the manufacturers in one location.</a:t>
            </a:r>
          </a:p>
        </p:txBody>
      </p:sp>
    </p:spTree>
    <p:extLst>
      <p:ext uri="{BB962C8B-B14F-4D97-AF65-F5344CB8AC3E}">
        <p14:creationId xmlns:p14="http://schemas.microsoft.com/office/powerpoint/2010/main" val="3019467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F1A8D72-A992-4AD9-9B02-4C8ED7ECAD70}" type="slidenum">
              <a:rPr lang="en-US" smtClean="0"/>
              <a:pPr/>
              <a:t>51</a:t>
            </a:fld>
            <a:endParaRPr lang="en-US" smtClean="0"/>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noFill/>
          <a:ln/>
        </p:spPr>
        <p:txBody>
          <a:bodyPr/>
          <a:lstStyle/>
          <a:p>
            <a:r>
              <a:rPr lang="en-US" smtClean="0"/>
              <a:t>Rolling Thunder Bicycles—Location package. By centralizing the data related to cities, you speed clerical tasks and improve the quality of the data. You can also store additional information about the location that might be useful to managers.</a:t>
            </a:r>
          </a:p>
        </p:txBody>
      </p:sp>
    </p:spTree>
    <p:extLst>
      <p:ext uri="{BB962C8B-B14F-4D97-AF65-F5344CB8AC3E}">
        <p14:creationId xmlns:p14="http://schemas.microsoft.com/office/powerpoint/2010/main" val="1751894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022341E-1C40-486B-B2B4-2EA5B30D0409}" type="slidenum">
              <a:rPr lang="en-US" smtClean="0"/>
              <a:pPr/>
              <a:t>52</a:t>
            </a:fld>
            <a:endParaRPr lang="en-US" smtClean="0"/>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noFill/>
          <a:ln/>
        </p:spPr>
        <p:txBody>
          <a:bodyPr/>
          <a:lstStyle/>
          <a:p>
            <a:r>
              <a:rPr lang="en-US" smtClean="0"/>
              <a:t>Rolling Thunder Bicycles—Employee package. Note the reflexive association to indicate managers.</a:t>
            </a:r>
          </a:p>
        </p:txBody>
      </p:sp>
    </p:spTree>
    <p:extLst>
      <p:ext uri="{BB962C8B-B14F-4D97-AF65-F5344CB8AC3E}">
        <p14:creationId xmlns:p14="http://schemas.microsoft.com/office/powerpoint/2010/main" val="2735590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130CC75-7AAA-4324-AA77-4D0D0A4A0151}" type="slidenum">
              <a:rPr lang="en-US" smtClean="0"/>
              <a:pPr/>
              <a:t>53</a:t>
            </a:fld>
            <a:endParaRPr lang="en-US" smtClean="0"/>
          </a:p>
        </p:txBody>
      </p:sp>
      <p:sp>
        <p:nvSpPr>
          <p:cNvPr id="110595" name="Rectangle 2"/>
          <p:cNvSpPr>
            <a:spLocks noGrp="1" noRot="1" noChangeAspect="1" noChangeArrowheads="1" noTextEdit="1"/>
          </p:cNvSpPr>
          <p:nvPr>
            <p:ph type="sldImg"/>
          </p:nvPr>
        </p:nvSpPr>
        <p:spPr>
          <a:xfrm>
            <a:off x="1150938" y="692150"/>
            <a:ext cx="4556125" cy="3416300"/>
          </a:xfrm>
          <a:ln/>
        </p:spPr>
      </p:sp>
      <p:sp>
        <p:nvSpPr>
          <p:cNvPr id="110596" name="Rectangle 3"/>
          <p:cNvSpPr>
            <a:spLocks noGrp="1" noChangeArrowheads="1"/>
          </p:cNvSpPr>
          <p:nvPr>
            <p:ph type="body" idx="1"/>
          </p:nvPr>
        </p:nvSpPr>
        <p:spPr>
          <a:noFill/>
          <a:ln/>
        </p:spPr>
        <p:txBody>
          <a:bodyPr/>
          <a:lstStyle/>
          <a:p>
            <a:r>
              <a:rPr lang="en-US" smtClean="0"/>
              <a:t>Rolling Thunder detailed class diagram. The detail class diagram is a nice reference tool for understanding the organization, but for many organizations this diagram will be too large to display at this level of detail.</a:t>
            </a:r>
          </a:p>
        </p:txBody>
      </p:sp>
    </p:spTree>
    <p:extLst>
      <p:ext uri="{BB962C8B-B14F-4D97-AF65-F5344CB8AC3E}">
        <p14:creationId xmlns:p14="http://schemas.microsoft.com/office/powerpoint/2010/main" val="678220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E1D3D2-2588-4E43-8EAB-F449214C5B25}" type="slidenum">
              <a:rPr lang="en-US" smtClean="0"/>
              <a:pPr/>
              <a:t>54</a:t>
            </a:fld>
            <a:endParaRPr lang="en-US" smtClean="0"/>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noFill/>
          <a:ln/>
        </p:spPr>
        <p:txBody>
          <a:bodyPr/>
          <a:lstStyle/>
          <a:p>
            <a:r>
              <a:rPr lang="en-US" smtClean="0"/>
              <a:t>Basic Animal form. Initially this form seems to require one table (Animal). But to minimize data-entry errors, it really needs a table to hold data for Category and Breed, which can be entered via a selection box.</a:t>
            </a:r>
          </a:p>
        </p:txBody>
      </p:sp>
    </p:spTree>
    <p:extLst>
      <p:ext uri="{BB962C8B-B14F-4D97-AF65-F5344CB8AC3E}">
        <p14:creationId xmlns:p14="http://schemas.microsoft.com/office/powerpoint/2010/main" val="3495913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4A60A56-A400-4057-B1CF-34DD6A8A4BB7}" type="slidenum">
              <a:rPr lang="en-US" smtClean="0"/>
              <a:pPr/>
              <a:t>55</a:t>
            </a:fld>
            <a:endParaRPr lang="en-US" smtClean="0"/>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noFill/>
          <a:ln/>
        </p:spPr>
        <p:txBody>
          <a:bodyPr/>
          <a:lstStyle/>
          <a:p>
            <a:r>
              <a:rPr lang="en-US" smtClean="0"/>
              <a:t>Patient Visit form. This form has two repeating sections: One for diagnoses and one for treatment. Many more details can be added but it is possible to start with these key data elements.</a:t>
            </a:r>
          </a:p>
        </p:txBody>
      </p:sp>
    </p:spTree>
    <p:extLst>
      <p:ext uri="{BB962C8B-B14F-4D97-AF65-F5344CB8AC3E}">
        <p14:creationId xmlns:p14="http://schemas.microsoft.com/office/powerpoint/2010/main" val="2425073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CFCC921-63AB-42FC-87AE-B990BB77B0A7}" type="slidenum">
              <a:rPr lang="en-US" smtClean="0"/>
              <a:pPr/>
              <a:t>56</a:t>
            </a:fld>
            <a:endParaRPr lang="en-US" smtClean="0"/>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r>
              <a:rPr lang="en-US" smtClean="0"/>
              <a:t>Corner Med basic tables. Ultimately, all of these tables will contain more data columns.</a:t>
            </a:r>
          </a:p>
        </p:txBody>
      </p:sp>
    </p:spTree>
    <p:extLst>
      <p:ext uri="{BB962C8B-B14F-4D97-AF65-F5344CB8AC3E}">
        <p14:creationId xmlns:p14="http://schemas.microsoft.com/office/powerpoint/2010/main" val="2484977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CE477B-FE6F-440D-9DB9-5D2AA285E975}" type="slidenum">
              <a:rPr lang="en-US" smtClean="0"/>
              <a:pPr/>
              <a:t>57</a:t>
            </a:fld>
            <a:endParaRPr lang="en-US" smtClean="0"/>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r>
              <a:rPr lang="en-US" smtClean="0"/>
              <a:t>Typical order form. Each order can be placed by one customer but can contain multiple items ordered as shown by the repeating section.</a:t>
            </a:r>
          </a:p>
        </p:txBody>
      </p:sp>
    </p:spTree>
    <p:extLst>
      <p:ext uri="{BB962C8B-B14F-4D97-AF65-F5344CB8AC3E}">
        <p14:creationId xmlns:p14="http://schemas.microsoft.com/office/powerpoint/2010/main" val="4193841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8650140-6A4E-4378-9F67-AE1EB4EA37A5}" type="slidenum">
              <a:rPr lang="en-US" smtClean="0"/>
              <a:pPr/>
              <a:t>58</a:t>
            </a:fld>
            <a:endParaRPr lang="en-US" smtClean="0"/>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687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12DE5A3-13EA-4AC3-A380-985131B03827}" type="slidenum">
              <a:rPr lang="en-US" smtClean="0"/>
              <a:pPr/>
              <a:t>7</a:t>
            </a:fld>
            <a:endParaRPr lang="en-US" smtClean="0"/>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p:spPr>
        <p:txBody>
          <a:bodyPr/>
          <a:lstStyle/>
          <a:p>
            <a:r>
              <a:rPr lang="en-US" smtClean="0"/>
              <a:t>Initial steps in database design. A database design represents the business rules of the organization. You must carefully interview the users to make sure you correctly identify all of the business rules. The process is usually iterative, as you design classes you have to return to the users to obtain more details.</a:t>
            </a:r>
          </a:p>
        </p:txBody>
      </p:sp>
    </p:spTree>
    <p:extLst>
      <p:ext uri="{BB962C8B-B14F-4D97-AF65-F5344CB8AC3E}">
        <p14:creationId xmlns:p14="http://schemas.microsoft.com/office/powerpoint/2010/main" val="218273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8F2380E-16C6-49A9-A85B-1CDB49E063C1}" type="slidenum">
              <a:rPr lang="en-US" smtClean="0"/>
              <a:pPr/>
              <a:t>59</a:t>
            </a:fld>
            <a:endParaRPr lang="en-US" smtClean="0"/>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noFill/>
          <a:ln/>
        </p:spPr>
        <p:txBody>
          <a:bodyPr/>
          <a:lstStyle/>
          <a:p>
            <a:r>
              <a:rPr lang="en-US" smtClean="0"/>
              <a:t>DB Design screen. Once you log in, use the menu option File/Open to choose the Order Problem. The Help menu has an option to View the Problem. The right-hand window contains a list of the available columns that will be placed into tables. Selecting the Grade menu option generates comments in the feedback window.</a:t>
            </a:r>
          </a:p>
        </p:txBody>
      </p:sp>
    </p:spTree>
    <p:extLst>
      <p:ext uri="{BB962C8B-B14F-4D97-AF65-F5344CB8AC3E}">
        <p14:creationId xmlns:p14="http://schemas.microsoft.com/office/powerpoint/2010/main" val="174231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21D3605-C2C1-48C6-9561-39A245105024}" type="slidenum">
              <a:rPr lang="en-US" smtClean="0"/>
              <a:pPr/>
              <a:t>60</a:t>
            </a:fld>
            <a:endParaRPr lang="en-US" smtClean="0"/>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noFill/>
          <a:ln/>
        </p:spPr>
        <p:txBody>
          <a:bodyPr/>
          <a:lstStyle/>
          <a:p>
            <a:r>
              <a:rPr lang="en-US" smtClean="0"/>
              <a:t>Adding a table and key. (1) Right click and select Add table. (2) Enter a new name (Customer) in the title box. (3) Drag the Generate Key item onto the table. (4) Enter a new name (CustomerID) in the edit box and click the OK button.</a:t>
            </a:r>
          </a:p>
        </p:txBody>
      </p:sp>
    </p:spTree>
    <p:extLst>
      <p:ext uri="{BB962C8B-B14F-4D97-AF65-F5344CB8AC3E}">
        <p14:creationId xmlns:p14="http://schemas.microsoft.com/office/powerpoint/2010/main" val="2475585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ADDEC69-D6BD-4D0E-992E-4EB314F3DB8F}" type="slidenum">
              <a:rPr lang="en-US" smtClean="0"/>
              <a:pPr/>
              <a:t>61</a:t>
            </a:fld>
            <a:endParaRPr lang="en-US" smtClean="0"/>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noFill/>
          <a:ln/>
        </p:spPr>
        <p:txBody>
          <a:bodyPr/>
          <a:lstStyle/>
          <a:p>
            <a:r>
              <a:rPr lang="en-US" smtClean="0"/>
              <a:t>Two tables. Each table represents a single entity, and all columns are data collected for that entity. The Orders table contains the CustomerID, which provides a method to obtain the matching data in the Customer table. Build the Customer table first, followed by the Orders table and the relationship line will probably be added automatically for you. </a:t>
            </a:r>
          </a:p>
        </p:txBody>
      </p:sp>
    </p:spTree>
    <p:extLst>
      <p:ext uri="{BB962C8B-B14F-4D97-AF65-F5344CB8AC3E}">
        <p14:creationId xmlns:p14="http://schemas.microsoft.com/office/powerpoint/2010/main" val="1907799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3ECEA44-4AD5-4097-B172-FBC204706171}" type="slidenum">
              <a:rPr lang="en-US" smtClean="0"/>
              <a:pPr/>
              <a:t>62</a:t>
            </a:fld>
            <a:endParaRPr lang="en-US" smtClean="0"/>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noFill/>
          <a:ln/>
        </p:spPr>
        <p:txBody>
          <a:bodyPr/>
          <a:lstStyle/>
          <a:p>
            <a:r>
              <a:rPr lang="en-US" smtClean="0"/>
              <a:t>Relationships. Drag the CustomerID column from the Customer table and drop it onto the CustomerID column in the Orders table. Then set the minimum and maximum values for each side of the relationship. An order must have exactly one customer, and a customer can place from zero to many orders. </a:t>
            </a:r>
          </a:p>
        </p:txBody>
      </p:sp>
    </p:spTree>
    <p:extLst>
      <p:ext uri="{BB962C8B-B14F-4D97-AF65-F5344CB8AC3E}">
        <p14:creationId xmlns:p14="http://schemas.microsoft.com/office/powerpoint/2010/main" val="3295250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3121310-46B8-48FC-AE20-290F74233B38}" type="slidenum">
              <a:rPr lang="en-US" smtClean="0"/>
              <a:pPr/>
              <a:t>63</a:t>
            </a:fld>
            <a:endParaRPr lang="en-US" smtClean="0"/>
          </a:p>
        </p:txBody>
      </p:sp>
      <p:sp>
        <p:nvSpPr>
          <p:cNvPr id="120835" name="Rectangle 2"/>
          <p:cNvSpPr>
            <a:spLocks noGrp="1" noRot="1" noChangeAspect="1" noChangeArrowheads="1" noTextEdit="1"/>
          </p:cNvSpPr>
          <p:nvPr>
            <p:ph type="sldImg"/>
          </p:nvPr>
        </p:nvSpPr>
        <p:spPr>
          <a:xfrm>
            <a:off x="1150938" y="692150"/>
            <a:ext cx="4556125" cy="3416300"/>
          </a:xfrm>
          <a:ln/>
        </p:spPr>
      </p:sp>
      <p:sp>
        <p:nvSpPr>
          <p:cNvPr id="120836" name="Rectangle 3"/>
          <p:cNvSpPr>
            <a:spLocks noGrp="1" noChangeArrowheads="1"/>
          </p:cNvSpPr>
          <p:nvPr>
            <p:ph type="body" idx="1"/>
          </p:nvPr>
        </p:nvSpPr>
        <p:spPr>
          <a:noFill/>
          <a:ln/>
        </p:spPr>
        <p:txBody>
          <a:bodyPr/>
          <a:lstStyle/>
          <a:p>
            <a:r>
              <a:rPr lang="en-US" smtClean="0"/>
              <a:t>Opening solutions. You can save multiple versions or solutions for any problem. To open a saved solution, you have to expand the list by clicking the handle icon in front of the problem name.</a:t>
            </a:r>
          </a:p>
        </p:txBody>
      </p:sp>
    </p:spTree>
    <p:extLst>
      <p:ext uri="{BB962C8B-B14F-4D97-AF65-F5344CB8AC3E}">
        <p14:creationId xmlns:p14="http://schemas.microsoft.com/office/powerpoint/2010/main" val="1201810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34D18D9-6638-4E4E-8E2B-9D5E2E47BB08}" type="slidenum">
              <a:rPr lang="en-US" smtClean="0"/>
              <a:pPr/>
              <a:t>64</a:t>
            </a:fld>
            <a:endParaRPr lang="en-US" smtClean="0"/>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noFill/>
          <a:ln/>
        </p:spPr>
        <p:txBody>
          <a:bodyPr/>
          <a:lstStyle/>
          <a:p>
            <a:r>
              <a:rPr lang="en-US" smtClean="0"/>
              <a:t>Creating errors. To demonstrate a potential problem, add the OrderID column to the Items table and then link it to the Orders table. </a:t>
            </a:r>
          </a:p>
        </p:txBody>
      </p:sp>
    </p:spTree>
    <p:extLst>
      <p:ext uri="{BB962C8B-B14F-4D97-AF65-F5344CB8AC3E}">
        <p14:creationId xmlns:p14="http://schemas.microsoft.com/office/powerpoint/2010/main" val="1739133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69B3352-AF2A-46A5-ACF2-60E8614AE0B4}" type="slidenum">
              <a:rPr lang="en-US" smtClean="0"/>
              <a:pPr/>
              <a:t>65</a:t>
            </a:fld>
            <a:endParaRPr lang="en-US" smtClean="0"/>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noFill/>
          <a:ln/>
        </p:spPr>
        <p:txBody>
          <a:bodyPr/>
          <a:lstStyle/>
          <a:p>
            <a:r>
              <a:rPr lang="en-US" smtClean="0"/>
              <a:t>Grading the exercise. Click a comment to highlight the table and column causing problems. In this case, each ItemID can appear in many Orders, but OrderID is not part of the key. Double-click an error message to see more information about the error.</a:t>
            </a:r>
          </a:p>
        </p:txBody>
      </p:sp>
    </p:spTree>
    <p:extLst>
      <p:ext uri="{BB962C8B-B14F-4D97-AF65-F5344CB8AC3E}">
        <p14:creationId xmlns:p14="http://schemas.microsoft.com/office/powerpoint/2010/main" val="1439719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7CB5B69-9B35-4E7C-84DC-98B26A208A20}" type="slidenum">
              <a:rPr lang="en-US" smtClean="0"/>
              <a:pPr/>
              <a:t>66</a:t>
            </a:fld>
            <a:endParaRPr lang="en-US" smtClean="0"/>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noFill/>
          <a:ln/>
        </p:spPr>
        <p:txBody>
          <a:bodyPr/>
          <a:lstStyle/>
          <a:p>
            <a:r>
              <a:rPr lang="en-US" smtClean="0"/>
              <a:t>Trying to fix the problems. You could try making OrderID part of the key, but notice that the score decreased, so the fix actually made the situation worse. The problems with the OrderID and the relationship have not been solved. You can use Ctrl+Click to highlight several errors at the same time.</a:t>
            </a:r>
          </a:p>
        </p:txBody>
      </p:sp>
    </p:spTree>
    <p:extLst>
      <p:ext uri="{BB962C8B-B14F-4D97-AF65-F5344CB8AC3E}">
        <p14:creationId xmlns:p14="http://schemas.microsoft.com/office/powerpoint/2010/main" val="2907612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EEA03FA-A9B8-48BE-B296-7E581D149BE5}" type="slidenum">
              <a:rPr lang="en-US" smtClean="0"/>
              <a:pPr/>
              <a:t>67</a:t>
            </a:fld>
            <a:endParaRPr lang="en-US" smtClean="0"/>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noFill/>
          <a:ln/>
        </p:spPr>
        <p:txBody>
          <a:bodyPr/>
          <a:lstStyle/>
          <a:p>
            <a:r>
              <a:rPr lang="en-US" smtClean="0"/>
              <a:t>A solution. Add the intermediate table OrderItems and include keys from both tables (OrderID and ItemID). Use one-to-many relationships to link it to both tables. Notice the difference in the key indicators. The solid red star shows where a key value is generated.</a:t>
            </a:r>
          </a:p>
        </p:txBody>
      </p:sp>
    </p:spTree>
    <p:extLst>
      <p:ext uri="{BB962C8B-B14F-4D97-AF65-F5344CB8AC3E}">
        <p14:creationId xmlns:p14="http://schemas.microsoft.com/office/powerpoint/2010/main" val="2024139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D03E57B-B1FC-42D2-88B9-3B3F31418394}" type="slidenum">
              <a:rPr lang="en-US" smtClean="0"/>
              <a:pPr/>
              <a:t>68</a:t>
            </a:fld>
            <a:endParaRPr lang="en-US" smtClean="0"/>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noFill/>
          <a:ln/>
        </p:spPr>
        <p:txBody>
          <a:bodyPr/>
          <a:lstStyle/>
          <a:p>
            <a:r>
              <a:rPr lang="en-US" smtClean="0"/>
              <a:t>Data types. Double-click a column name to open the edit window. Set the data type. The default is Text, so you do not have to change common columns like the customer name. You can also add a description and a default value setting. The Constraint setting has to match the format of the target DBMS.</a:t>
            </a:r>
          </a:p>
        </p:txBody>
      </p:sp>
    </p:spTree>
    <p:extLst>
      <p:ext uri="{BB962C8B-B14F-4D97-AF65-F5344CB8AC3E}">
        <p14:creationId xmlns:p14="http://schemas.microsoft.com/office/powerpoint/2010/main" val="49260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10B1E04-ECD7-4216-96F6-E6AA323CD18C}" type="slidenum">
              <a:rPr lang="en-US" smtClean="0"/>
              <a:pPr/>
              <a:t>8</a:t>
            </a:fld>
            <a:endParaRPr lang="en-US" smtClean="0"/>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r>
              <a:rPr lang="en-US" smtClean="0"/>
              <a:t>Class. A class has a name, properties, and methods. The properties describe the class and represent data to be collected. The methods are actions the class can perform, and are seldom used in a database design.</a:t>
            </a:r>
          </a:p>
        </p:txBody>
      </p:sp>
    </p:spTree>
    <p:extLst>
      <p:ext uri="{BB962C8B-B14F-4D97-AF65-F5344CB8AC3E}">
        <p14:creationId xmlns:p14="http://schemas.microsoft.com/office/powerpoint/2010/main" val="3256049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C0D53C3-A009-4F64-BEEE-343A03133BC3}" type="slidenum">
              <a:rPr lang="en-US" smtClean="0"/>
              <a:pPr/>
              <a:t>69</a:t>
            </a:fld>
            <a:endParaRPr lang="en-US" smtClean="0"/>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noFill/>
          <a:ln/>
        </p:spPr>
        <p:txBody>
          <a:bodyPr/>
          <a:lstStyle/>
          <a:p>
            <a:r>
              <a:rPr lang="en-US" smtClean="0"/>
              <a:t>Generate Tables. Choose the Generate/Generate Tables menu option to create a set of SQL commands that can be run on your DBMS to build the tables created in the diagram. You can choose the target DBMS before running the command or select it on the generated page. Use Ctrl+A to select the entire text in the window, then open a text editor or a SQL editor and paste the commands with Ctrl+V. </a:t>
            </a:r>
          </a:p>
        </p:txBody>
      </p:sp>
    </p:spTree>
    <p:extLst>
      <p:ext uri="{BB962C8B-B14F-4D97-AF65-F5344CB8AC3E}">
        <p14:creationId xmlns:p14="http://schemas.microsoft.com/office/powerpoint/2010/main" val="305393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9649AE3-C516-4A2D-83C1-9D405207BF2E}" type="slidenum">
              <a:rPr lang="en-US" smtClean="0"/>
              <a:pPr/>
              <a:t>9</a:t>
            </a:fld>
            <a:endParaRPr lang="en-US" smtClean="0"/>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p:spPr>
        <p:txBody>
          <a:bodyPr/>
          <a:lstStyle/>
          <a:p>
            <a:r>
              <a:rPr lang="en-US" smtClean="0"/>
              <a:t>Relationships. The Sales tables needs CustomerID to reveal which customer participated in the sale. Putting the rest of the customer data into the Sales table would waste space and cause other problems. The relationship link to the Customer table enables the database system to find all of the related data based on just the CustomerID value.</a:t>
            </a:r>
          </a:p>
        </p:txBody>
      </p:sp>
    </p:spTree>
    <p:extLst>
      <p:ext uri="{BB962C8B-B14F-4D97-AF65-F5344CB8AC3E}">
        <p14:creationId xmlns:p14="http://schemas.microsoft.com/office/powerpoint/2010/main" val="173777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CC1FCC6-AA98-46D7-A39C-F69EDD0BBDB6}" type="slidenum">
              <a:rPr lang="en-US" smtClean="0"/>
              <a:pPr/>
              <a:t>11</a:t>
            </a:fld>
            <a:endParaRPr lang="en-US" smtClean="0"/>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p:spPr>
        <p:txBody>
          <a:bodyPr/>
          <a:lstStyle/>
          <a:p>
            <a:r>
              <a:rPr lang="en-US" smtClean="0"/>
              <a:t>Basic database definitions. Codd has more formal terms and mathematical definitions, but these are easier to understand. One row in the data table represents a single object, a specific employee in this situation. Each column (attribute) contains one piece of data about that employee </a:t>
            </a:r>
          </a:p>
        </p:txBody>
      </p:sp>
    </p:spTree>
    <p:extLst>
      <p:ext uri="{BB962C8B-B14F-4D97-AF65-F5344CB8AC3E}">
        <p14:creationId xmlns:p14="http://schemas.microsoft.com/office/powerpoint/2010/main" val="355756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8DA53AE-6E40-46C9-A5AB-0A5E868A3925}" type="slidenum">
              <a:rPr lang="en-US" smtClean="0"/>
              <a:pPr/>
              <a:t>12</a:t>
            </a:fld>
            <a:endParaRPr lang="en-US" smtClean="0"/>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43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24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8259" y="1277471"/>
            <a:ext cx="4352365" cy="4742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5435" y="1277471"/>
            <a:ext cx="4352365" cy="4742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21687A-002E-4AC7-A583-F087253F22D0}" type="slidenum">
              <a:rPr lang="en-US"/>
              <a:pPr>
                <a:defRPr/>
              </a:pPr>
              <a:t>‹#›</a:t>
            </a:fld>
            <a:endParaRPr lang="en-US"/>
          </a:p>
        </p:txBody>
      </p:sp>
    </p:spTree>
    <p:extLst>
      <p:ext uri="{BB962C8B-B14F-4D97-AF65-F5344CB8AC3E}">
        <p14:creationId xmlns:p14="http://schemas.microsoft.com/office/powerpoint/2010/main" val="818308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147918" y="1237129"/>
            <a:ext cx="8852647" cy="4782671"/>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64024"/>
            <a:ext cx="4419600"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365" y="1264024"/>
            <a:ext cx="4280647"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204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1804"/>
            <a:ext cx="4040188"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7204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1804"/>
            <a:ext cx="4041775"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Microsoft_Word_97_-_2003_Document4.doc"/><Relationship Id="rId3" Type="http://schemas.openxmlformats.org/officeDocument/2006/relationships/notesSlide" Target="../notesSlides/notesSlide18.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Microsoft_Word_97_-_2003_Document3.doc"/><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Microsoft_Word_97_-_2003_Document5.doc"/><Relationship Id="rId4" Type="http://schemas.openxmlformats.org/officeDocument/2006/relationships/oleObject" Target="../embeddings/Microsoft_Word_97_-_2003_Document2.doc"/><Relationship Id="rId9"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jerrypost.com/dbdesig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jpost@JerryPost.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sz="quarter" idx="1"/>
          </p:nvPr>
        </p:nvSpPr>
        <p:spPr>
          <a:xfrm>
            <a:off x="4724400" y="3581400"/>
            <a:ext cx="4267200" cy="1447800"/>
          </a:xfrm>
        </p:spPr>
        <p:txBody>
          <a:bodyPr/>
          <a:lstStyle/>
          <a:p>
            <a:r>
              <a:rPr lang="en-US" sz="3200" dirty="0" smtClean="0"/>
              <a:t>Chapter 2</a:t>
            </a:r>
          </a:p>
          <a:p>
            <a:r>
              <a:rPr lang="en-US" sz="3200" dirty="0" smtClean="0"/>
              <a:t>Database Design</a:t>
            </a:r>
          </a:p>
        </p:txBody>
      </p:sp>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10</a:t>
            </a:fld>
            <a:endParaRPr lang="en-US"/>
          </a:p>
        </p:txBody>
      </p:sp>
      <p:sp>
        <p:nvSpPr>
          <p:cNvPr id="4" name="TextBox 3"/>
          <p:cNvSpPr txBox="1"/>
          <p:nvPr/>
        </p:nvSpPr>
        <p:spPr>
          <a:xfrm>
            <a:off x="322729" y="1577788"/>
            <a:ext cx="7942730" cy="3477875"/>
          </a:xfrm>
          <a:prstGeom prst="rect">
            <a:avLst/>
          </a:prstGeom>
          <a:noFill/>
        </p:spPr>
        <p:txBody>
          <a:bodyPr wrap="square" rtlCol="0">
            <a:spAutoFit/>
          </a:bodyPr>
          <a:lstStyle/>
          <a:p>
            <a:r>
              <a:rPr lang="en-US" sz="2000" dirty="0" smtClean="0"/>
              <a:t>Tables and their relationships represent business rules.</a:t>
            </a:r>
          </a:p>
          <a:p>
            <a:r>
              <a:rPr lang="en-US" sz="2000" dirty="0" smtClean="0"/>
              <a:t>Different businesses can have different assumptions and different rules which result in different database designs.</a:t>
            </a:r>
          </a:p>
          <a:p>
            <a:r>
              <a:rPr lang="en-US" sz="2000" dirty="0" smtClean="0"/>
              <a:t>Many of these rules show up in the form of one-to-many or many-to-many associations.</a:t>
            </a:r>
          </a:p>
          <a:p>
            <a:endParaRPr lang="en-US" sz="2000" dirty="0"/>
          </a:p>
          <a:p>
            <a:r>
              <a:rPr lang="en-US" sz="2000" dirty="0" smtClean="0"/>
              <a:t>Can a Customer place one Order or many orders?</a:t>
            </a:r>
          </a:p>
          <a:p>
            <a:r>
              <a:rPr lang="en-US" sz="2000" dirty="0" smtClean="0"/>
              <a:t>Does an Order come from one Customer or many Customers?</a:t>
            </a:r>
          </a:p>
          <a:p>
            <a:endParaRPr lang="en-US" sz="2000" dirty="0"/>
          </a:p>
          <a:p>
            <a:r>
              <a:rPr lang="en-US" sz="2000" dirty="0" smtClean="0"/>
              <a:t>In most businesses, a Customer can place many Orders and each Order comes from exactly one Customer.</a:t>
            </a:r>
            <a:endParaRPr lang="en-US" sz="2000" dirty="0"/>
          </a:p>
        </p:txBody>
      </p:sp>
    </p:spTree>
    <p:extLst>
      <p:ext uri="{BB962C8B-B14F-4D97-AF65-F5344CB8AC3E}">
        <p14:creationId xmlns:p14="http://schemas.microsoft.com/office/powerpoint/2010/main" val="220481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mtClean="0"/>
              <a:t>Definitions</a:t>
            </a:r>
          </a:p>
        </p:txBody>
      </p:sp>
      <p:sp>
        <p:nvSpPr>
          <p:cNvPr id="14338" name="Slide Number Placeholder 4"/>
          <p:cNvSpPr>
            <a:spLocks noGrp="1"/>
          </p:cNvSpPr>
          <p:nvPr>
            <p:ph type="sldNum" sz="quarter" idx="12"/>
          </p:nvPr>
        </p:nvSpPr>
        <p:spPr/>
        <p:txBody>
          <a:bodyPr/>
          <a:lstStyle/>
          <a:p>
            <a:fld id="{080CDCB8-A133-462E-B869-E5EB58D098AF}" type="slidenum">
              <a:rPr lang="en-US" smtClean="0"/>
              <a:pPr/>
              <a:t>11</a:t>
            </a:fld>
            <a:endParaRPr lang="en-US" smtClean="0"/>
          </a:p>
        </p:txBody>
      </p:sp>
      <p:sp>
        <p:nvSpPr>
          <p:cNvPr id="14340" name="Rectangle 3"/>
          <p:cNvSpPr>
            <a:spLocks noChangeArrowheads="1"/>
          </p:cNvSpPr>
          <p:nvPr/>
        </p:nvSpPr>
        <p:spPr bwMode="auto">
          <a:xfrm>
            <a:off x="784225" y="1249979"/>
            <a:ext cx="7696200" cy="2661313"/>
          </a:xfrm>
          <a:prstGeom prst="rect">
            <a:avLst/>
          </a:prstGeom>
          <a:noFill/>
          <a:ln w="9525">
            <a:noFill/>
            <a:miter lim="800000"/>
            <a:headEnd/>
            <a:tailEnd/>
          </a:ln>
        </p:spPr>
        <p:txBody>
          <a:bodyPr lIns="92075" tIns="46038" rIns="92075" bIns="46038"/>
          <a:lstStyle/>
          <a:p>
            <a:pPr marL="342900" indent="-342900" algn="l">
              <a:spcBef>
                <a:spcPct val="20000"/>
              </a:spcBef>
              <a:buClr>
                <a:schemeClr val="accent2"/>
              </a:buClr>
              <a:buFont typeface="Wingdings" pitchFamily="2" charset="2"/>
              <a:buChar char="²"/>
            </a:pPr>
            <a:r>
              <a:rPr lang="en-US" sz="1800" dirty="0">
                <a:solidFill>
                  <a:schemeClr val="tx1"/>
                </a:solidFill>
              </a:rPr>
              <a:t>Relational database:  A collection of tables.</a:t>
            </a:r>
          </a:p>
          <a:p>
            <a:pPr marL="342900" indent="-342900" algn="l">
              <a:spcBef>
                <a:spcPct val="20000"/>
              </a:spcBef>
              <a:buClr>
                <a:schemeClr val="accent2"/>
              </a:buClr>
              <a:buFont typeface="Wingdings" pitchFamily="2" charset="2"/>
              <a:buChar char="²"/>
            </a:pPr>
            <a:r>
              <a:rPr lang="en-US" sz="1800" dirty="0">
                <a:solidFill>
                  <a:schemeClr val="tx1"/>
                </a:solidFill>
              </a:rPr>
              <a:t>Table:  A collection of columns (attributes) describing an entity.  Individual objects are stored as rows of data in the table.</a:t>
            </a:r>
          </a:p>
          <a:p>
            <a:pPr marL="342900" indent="-342900" algn="l">
              <a:spcBef>
                <a:spcPct val="20000"/>
              </a:spcBef>
              <a:buClr>
                <a:schemeClr val="accent2"/>
              </a:buClr>
              <a:buFont typeface="Wingdings" pitchFamily="2" charset="2"/>
              <a:buChar char="²"/>
            </a:pPr>
            <a:r>
              <a:rPr lang="en-US" sz="1800" dirty="0">
                <a:solidFill>
                  <a:schemeClr val="tx1"/>
                </a:solidFill>
              </a:rPr>
              <a:t>Property (attribute):  a characteristic or descriptor of a class or entity.</a:t>
            </a:r>
          </a:p>
          <a:p>
            <a:pPr marL="342900" indent="-342900" algn="l">
              <a:spcBef>
                <a:spcPct val="20000"/>
              </a:spcBef>
              <a:buClr>
                <a:schemeClr val="accent2"/>
              </a:buClr>
              <a:buFont typeface="Wingdings" pitchFamily="2" charset="2"/>
              <a:buChar char="²"/>
            </a:pPr>
            <a:r>
              <a:rPr lang="en-US" sz="1800" dirty="0">
                <a:solidFill>
                  <a:schemeClr val="tx1"/>
                </a:solidFill>
              </a:rPr>
              <a:t>Every table has a primary key.</a:t>
            </a:r>
          </a:p>
          <a:p>
            <a:pPr marL="742950" lvl="1" indent="-285750" algn="l">
              <a:spcBef>
                <a:spcPct val="20000"/>
              </a:spcBef>
              <a:buFont typeface="Wingdings" pitchFamily="2" charset="2"/>
              <a:buChar char="ª"/>
            </a:pPr>
            <a:r>
              <a:rPr lang="en-US" sz="1200" dirty="0">
                <a:solidFill>
                  <a:schemeClr val="tx1"/>
                </a:solidFill>
              </a:rPr>
              <a:t>The smallest set of columns that uniquely identifies any row</a:t>
            </a:r>
          </a:p>
          <a:p>
            <a:pPr marL="742950" lvl="1" indent="-285750" algn="l">
              <a:spcBef>
                <a:spcPct val="20000"/>
              </a:spcBef>
              <a:buFont typeface="Wingdings" pitchFamily="2" charset="2"/>
              <a:buChar char="ª"/>
            </a:pPr>
            <a:r>
              <a:rPr lang="en-US" sz="1200" dirty="0">
                <a:solidFill>
                  <a:schemeClr val="tx1"/>
                </a:solidFill>
              </a:rPr>
              <a:t>Primary keys can span more than one column (concatenated keys)</a:t>
            </a:r>
          </a:p>
          <a:p>
            <a:pPr marL="742950" lvl="1" indent="-285750" algn="l">
              <a:spcBef>
                <a:spcPct val="20000"/>
              </a:spcBef>
              <a:buFont typeface="Wingdings" pitchFamily="2" charset="2"/>
              <a:buChar char="ª"/>
            </a:pPr>
            <a:r>
              <a:rPr lang="en-US" sz="1200" dirty="0">
                <a:solidFill>
                  <a:schemeClr val="tx1"/>
                </a:solidFill>
              </a:rPr>
              <a:t>We often create a primary key to insure uniqueness (e.g., </a:t>
            </a:r>
            <a:r>
              <a:rPr lang="en-US" sz="1200" dirty="0" err="1">
                <a:solidFill>
                  <a:schemeClr val="tx1"/>
                </a:solidFill>
              </a:rPr>
              <a:t>CustomerID</a:t>
            </a:r>
            <a:r>
              <a:rPr lang="en-US" sz="1200" dirty="0">
                <a:solidFill>
                  <a:schemeClr val="tx1"/>
                </a:solidFill>
              </a:rPr>
              <a:t>, Product#, . . .) called a surrogate key.</a:t>
            </a:r>
          </a:p>
        </p:txBody>
      </p:sp>
      <p:sp>
        <p:nvSpPr>
          <p:cNvPr id="14341" name="Rectangle 4"/>
          <p:cNvSpPr>
            <a:spLocks noChangeArrowheads="1"/>
          </p:cNvSpPr>
          <p:nvPr/>
        </p:nvSpPr>
        <p:spPr bwMode="auto">
          <a:xfrm>
            <a:off x="1514475" y="4664075"/>
            <a:ext cx="7512050" cy="1381125"/>
          </a:xfrm>
          <a:prstGeom prst="rect">
            <a:avLst/>
          </a:prstGeom>
          <a:noFill/>
          <a:ln w="12700">
            <a:solidFill>
              <a:schemeClr val="tx1"/>
            </a:solidFill>
            <a:miter lim="800000"/>
            <a:headEnd/>
            <a:tailEnd/>
          </a:ln>
        </p:spPr>
        <p:txBody>
          <a:bodyPr wrap="none" lIns="92075" tIns="46038" rIns="92075" bIns="46038">
            <a:spAutoFit/>
          </a:bodyPr>
          <a:lstStyle/>
          <a:p>
            <a:pPr algn="l">
              <a:spcBef>
                <a:spcPct val="0"/>
              </a:spcBef>
              <a:tabLst>
                <a:tab pos="2008188" algn="r"/>
                <a:tab pos="2227263" algn="l"/>
                <a:tab pos="3262313" algn="l"/>
                <a:tab pos="4227513" algn="l"/>
                <a:tab pos="5595938" algn="l"/>
              </a:tabLst>
            </a:pPr>
            <a:r>
              <a:rPr lang="en-US" sz="1400" b="1" u="sng">
                <a:solidFill>
                  <a:schemeClr val="tx1"/>
                </a:solidFill>
              </a:rPr>
              <a:t>EmployeeID</a:t>
            </a:r>
            <a:r>
              <a:rPr lang="en-US" sz="1400">
                <a:solidFill>
                  <a:schemeClr val="tx1"/>
                </a:solidFill>
              </a:rPr>
              <a:t>	TaxpayerID	LastName	FirstName	HomePhone	Address</a:t>
            </a:r>
            <a:r>
              <a:rPr lang="en-US" sz="1400" b="1">
                <a:solidFill>
                  <a:schemeClr val="tx1"/>
                </a:solidFill>
              </a:rPr>
              <a:t>	</a:t>
            </a:r>
            <a:endParaRPr lang="en-US" sz="1400">
              <a:solidFill>
                <a:schemeClr val="tx1"/>
              </a:solidFill>
              <a:latin typeface="Times New Roman" pitchFamily="18" charset="0"/>
            </a:endParaRPr>
          </a:p>
          <a:p>
            <a:pPr algn="l">
              <a:spcBef>
                <a:spcPct val="0"/>
              </a:spcBef>
              <a:tabLst>
                <a:tab pos="2008188" algn="r"/>
                <a:tab pos="2227263" algn="l"/>
                <a:tab pos="3262313" algn="l"/>
                <a:tab pos="4227513" algn="l"/>
                <a:tab pos="5595938" algn="l"/>
              </a:tabLst>
            </a:pPr>
            <a:r>
              <a:rPr lang="en-US" sz="1400">
                <a:solidFill>
                  <a:schemeClr val="tx1"/>
                </a:solidFill>
              </a:rPr>
              <a:t>12512	888-22-5552	Cartom	Abdul	(603) 323-9893	252 South Street	</a:t>
            </a:r>
            <a:endParaRPr lang="en-US" sz="1400">
              <a:solidFill>
                <a:schemeClr val="tx1"/>
              </a:solidFill>
              <a:latin typeface="Times New Roman" pitchFamily="18" charset="0"/>
            </a:endParaRPr>
          </a:p>
          <a:p>
            <a:pPr algn="l">
              <a:spcBef>
                <a:spcPct val="0"/>
              </a:spcBef>
              <a:tabLst>
                <a:tab pos="2008188" algn="r"/>
                <a:tab pos="2227263" algn="l"/>
                <a:tab pos="3262313" algn="l"/>
                <a:tab pos="4227513" algn="l"/>
                <a:tab pos="5595938" algn="l"/>
              </a:tabLst>
            </a:pPr>
            <a:r>
              <a:rPr lang="en-US" sz="1400">
                <a:solidFill>
                  <a:schemeClr val="tx1"/>
                </a:solidFill>
              </a:rPr>
              <a:t>15293	222-55-3737	Venetiaan	Roland	(804) 888-6667	937 Paramaribo Lane	</a:t>
            </a:r>
            <a:endParaRPr lang="en-US" sz="1400">
              <a:solidFill>
                <a:schemeClr val="tx1"/>
              </a:solidFill>
              <a:latin typeface="Times New Roman" pitchFamily="18" charset="0"/>
            </a:endParaRPr>
          </a:p>
          <a:p>
            <a:pPr algn="l">
              <a:spcBef>
                <a:spcPct val="0"/>
              </a:spcBef>
              <a:tabLst>
                <a:tab pos="2008188" algn="r"/>
                <a:tab pos="2227263" algn="l"/>
                <a:tab pos="3262313" algn="l"/>
                <a:tab pos="4227513" algn="l"/>
                <a:tab pos="5595938" algn="l"/>
              </a:tabLst>
            </a:pPr>
            <a:r>
              <a:rPr lang="en-US" sz="1400">
                <a:solidFill>
                  <a:schemeClr val="tx1"/>
                </a:solidFill>
              </a:rPr>
              <a:t>22343	293-87-4343	Johnson	John	(703) 222-9384	234 Main Street	</a:t>
            </a:r>
            <a:endParaRPr lang="en-US" sz="1400">
              <a:solidFill>
                <a:schemeClr val="tx1"/>
              </a:solidFill>
              <a:latin typeface="Times New Roman" pitchFamily="18" charset="0"/>
            </a:endParaRPr>
          </a:p>
          <a:p>
            <a:pPr algn="l">
              <a:spcBef>
                <a:spcPct val="0"/>
              </a:spcBef>
              <a:tabLst>
                <a:tab pos="2008188" algn="r"/>
                <a:tab pos="2227263" algn="l"/>
                <a:tab pos="3262313" algn="l"/>
                <a:tab pos="4227513" algn="l"/>
                <a:tab pos="5595938" algn="l"/>
              </a:tabLst>
            </a:pPr>
            <a:r>
              <a:rPr lang="en-US" sz="1400">
                <a:solidFill>
                  <a:schemeClr val="tx1"/>
                </a:solidFill>
              </a:rPr>
              <a:t>29387	837-36-2933	Stenheim	Susan	(410) 330-9837	8934 W. Maple	</a:t>
            </a:r>
            <a:endParaRPr lang="en-US" sz="1400">
              <a:solidFill>
                <a:schemeClr val="tx1"/>
              </a:solidFill>
              <a:latin typeface="Times New Roman" pitchFamily="18" charset="0"/>
            </a:endParaRPr>
          </a:p>
          <a:p>
            <a:pPr algn="l">
              <a:spcBef>
                <a:spcPct val="0"/>
              </a:spcBef>
              <a:tabLst>
                <a:tab pos="2008188" algn="r"/>
                <a:tab pos="2227263" algn="l"/>
                <a:tab pos="3262313" algn="l"/>
                <a:tab pos="4227513" algn="l"/>
                <a:tab pos="5595938" algn="l"/>
              </a:tabLst>
            </a:pPr>
            <a:endParaRPr lang="en-US" sz="1400">
              <a:solidFill>
                <a:schemeClr val="tx1"/>
              </a:solidFill>
              <a:latin typeface="Times New Roman" pitchFamily="18" charset="0"/>
            </a:endParaRPr>
          </a:p>
        </p:txBody>
      </p:sp>
      <p:sp>
        <p:nvSpPr>
          <p:cNvPr id="14342" name="Rectangle 5"/>
          <p:cNvSpPr>
            <a:spLocks noChangeArrowheads="1"/>
          </p:cNvSpPr>
          <p:nvPr/>
        </p:nvSpPr>
        <p:spPr bwMode="auto">
          <a:xfrm>
            <a:off x="4632325" y="4319588"/>
            <a:ext cx="1096454" cy="339196"/>
          </a:xfrm>
          <a:prstGeom prst="rect">
            <a:avLst/>
          </a:prstGeom>
          <a:noFill/>
          <a:ln w="9525">
            <a:noFill/>
            <a:miter lim="800000"/>
            <a:headEnd/>
            <a:tailEnd/>
          </a:ln>
        </p:spPr>
        <p:txBody>
          <a:bodyPr wrap="none" lIns="92075" tIns="46038" rIns="92075" bIns="46038">
            <a:spAutoFit/>
          </a:bodyPr>
          <a:lstStyle/>
          <a:p>
            <a:pPr algn="l">
              <a:spcBef>
                <a:spcPct val="0"/>
              </a:spcBef>
            </a:pPr>
            <a:r>
              <a:rPr lang="en-US" sz="1600" dirty="0">
                <a:solidFill>
                  <a:schemeClr val="tx1"/>
                </a:solidFill>
              </a:rPr>
              <a:t>Employee</a:t>
            </a:r>
          </a:p>
        </p:txBody>
      </p:sp>
      <p:sp>
        <p:nvSpPr>
          <p:cNvPr id="14343" name="Rectangle 6"/>
          <p:cNvSpPr>
            <a:spLocks noChangeArrowheads="1"/>
          </p:cNvSpPr>
          <p:nvPr/>
        </p:nvSpPr>
        <p:spPr bwMode="auto">
          <a:xfrm>
            <a:off x="5470525" y="3786188"/>
            <a:ext cx="14636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Properties</a:t>
            </a:r>
          </a:p>
        </p:txBody>
      </p:sp>
      <p:sp>
        <p:nvSpPr>
          <p:cNvPr id="14344" name="Line 7"/>
          <p:cNvSpPr>
            <a:spLocks noChangeShapeType="1"/>
          </p:cNvSpPr>
          <p:nvPr/>
        </p:nvSpPr>
        <p:spPr bwMode="auto">
          <a:xfrm flipH="1">
            <a:off x="3429000" y="4038600"/>
            <a:ext cx="2133600" cy="6858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4345" name="Line 8"/>
          <p:cNvSpPr>
            <a:spLocks noChangeShapeType="1"/>
          </p:cNvSpPr>
          <p:nvPr/>
        </p:nvSpPr>
        <p:spPr bwMode="auto">
          <a:xfrm>
            <a:off x="6248400" y="4114800"/>
            <a:ext cx="19812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4346" name="Line 9"/>
          <p:cNvSpPr>
            <a:spLocks noChangeShapeType="1"/>
          </p:cNvSpPr>
          <p:nvPr/>
        </p:nvSpPr>
        <p:spPr bwMode="auto">
          <a:xfrm>
            <a:off x="6096000" y="4114800"/>
            <a:ext cx="3048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4347" name="Line 10"/>
          <p:cNvSpPr>
            <a:spLocks noChangeShapeType="1"/>
          </p:cNvSpPr>
          <p:nvPr/>
        </p:nvSpPr>
        <p:spPr bwMode="auto">
          <a:xfrm flipH="1">
            <a:off x="5638800" y="4114800"/>
            <a:ext cx="457200" cy="609600"/>
          </a:xfrm>
          <a:prstGeom prst="line">
            <a:avLst/>
          </a:prstGeom>
          <a:noFill/>
          <a:ln w="12700">
            <a:solidFill>
              <a:schemeClr val="tx2"/>
            </a:solidFill>
            <a:round/>
            <a:headEnd type="none" w="sm" len="sm"/>
            <a:tailEnd type="stealth" w="med" len="lg"/>
          </a:ln>
        </p:spPr>
        <p:txBody>
          <a:bodyPr wrap="none" anchor="ctr"/>
          <a:lstStyle/>
          <a:p>
            <a:endParaRPr lang="en-US" sz="1800"/>
          </a:p>
        </p:txBody>
      </p:sp>
      <p:sp>
        <p:nvSpPr>
          <p:cNvPr id="14348" name="Rectangle 11"/>
          <p:cNvSpPr>
            <a:spLocks noChangeArrowheads="1"/>
          </p:cNvSpPr>
          <p:nvPr/>
        </p:nvSpPr>
        <p:spPr bwMode="auto">
          <a:xfrm>
            <a:off x="1355725" y="4243388"/>
            <a:ext cx="16160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Rows/Objects</a:t>
            </a:r>
          </a:p>
        </p:txBody>
      </p:sp>
      <p:sp>
        <p:nvSpPr>
          <p:cNvPr id="14349" name="Freeform 12"/>
          <p:cNvSpPr>
            <a:spLocks/>
          </p:cNvSpPr>
          <p:nvPr/>
        </p:nvSpPr>
        <p:spPr bwMode="auto">
          <a:xfrm>
            <a:off x="1281113" y="4419600"/>
            <a:ext cx="261937" cy="638175"/>
          </a:xfrm>
          <a:custGeom>
            <a:avLst/>
            <a:gdLst>
              <a:gd name="T0" fmla="*/ 264615109 w 165"/>
              <a:gd name="T1" fmla="*/ 0 h 402"/>
              <a:gd name="T2" fmla="*/ 166329983 w 165"/>
              <a:gd name="T3" fmla="*/ 131048135 h 402"/>
              <a:gd name="T4" fmla="*/ 83164198 w 165"/>
              <a:gd name="T5" fmla="*/ 214214109 h 402"/>
              <a:gd name="T6" fmla="*/ 55443336 w 165"/>
              <a:gd name="T7" fmla="*/ 297378446 h 402"/>
              <a:gd name="T8" fmla="*/ 27720874 w 165"/>
              <a:gd name="T9" fmla="*/ 380544371 h 402"/>
              <a:gd name="T10" fmla="*/ 0 w 165"/>
              <a:gd name="T11" fmla="*/ 461189446 h 402"/>
              <a:gd name="T12" fmla="*/ 0 w 165"/>
              <a:gd name="T13" fmla="*/ 544353783 h 402"/>
              <a:gd name="T14" fmla="*/ 0 w 165"/>
              <a:gd name="T15" fmla="*/ 627518120 h 402"/>
              <a:gd name="T16" fmla="*/ 0 w 165"/>
              <a:gd name="T17" fmla="*/ 708164683 h 402"/>
              <a:gd name="T18" fmla="*/ 0 w 165"/>
              <a:gd name="T19" fmla="*/ 791329021 h 402"/>
              <a:gd name="T20" fmla="*/ 27720874 w 165"/>
              <a:gd name="T21" fmla="*/ 874495144 h 402"/>
              <a:gd name="T22" fmla="*/ 83164198 w 165"/>
              <a:gd name="T23" fmla="*/ 957659481 h 402"/>
              <a:gd name="T24" fmla="*/ 166329983 w 165"/>
              <a:gd name="T25" fmla="*/ 1010583540 h 402"/>
              <a:gd name="T26" fmla="*/ 246974849 w 165"/>
              <a:gd name="T27" fmla="*/ 1010583540 h 402"/>
              <a:gd name="T28" fmla="*/ 330139022 w 165"/>
              <a:gd name="T29" fmla="*/ 1010583540 h 402"/>
              <a:gd name="T30" fmla="*/ 413304782 w 165"/>
              <a:gd name="T31" fmla="*/ 1010583540 h 402"/>
              <a:gd name="T32" fmla="*/ 385582333 w 165"/>
              <a:gd name="T33" fmla="*/ 967740103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402"/>
              <a:gd name="T53" fmla="*/ 165 w 165"/>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402">
                <a:moveTo>
                  <a:pt x="105" y="0"/>
                </a:moveTo>
                <a:lnTo>
                  <a:pt x="66" y="52"/>
                </a:lnTo>
                <a:lnTo>
                  <a:pt x="33" y="85"/>
                </a:lnTo>
                <a:lnTo>
                  <a:pt x="22" y="118"/>
                </a:lnTo>
                <a:lnTo>
                  <a:pt x="11" y="151"/>
                </a:lnTo>
                <a:lnTo>
                  <a:pt x="0" y="183"/>
                </a:lnTo>
                <a:lnTo>
                  <a:pt x="0" y="216"/>
                </a:lnTo>
                <a:lnTo>
                  <a:pt x="0" y="249"/>
                </a:lnTo>
                <a:lnTo>
                  <a:pt x="0" y="281"/>
                </a:lnTo>
                <a:lnTo>
                  <a:pt x="0" y="314"/>
                </a:lnTo>
                <a:lnTo>
                  <a:pt x="11" y="347"/>
                </a:lnTo>
                <a:lnTo>
                  <a:pt x="33" y="380"/>
                </a:lnTo>
                <a:lnTo>
                  <a:pt x="66" y="401"/>
                </a:lnTo>
                <a:lnTo>
                  <a:pt x="98" y="401"/>
                </a:lnTo>
                <a:lnTo>
                  <a:pt x="131" y="401"/>
                </a:lnTo>
                <a:lnTo>
                  <a:pt x="164" y="401"/>
                </a:lnTo>
                <a:lnTo>
                  <a:pt x="153" y="384"/>
                </a:lnTo>
              </a:path>
            </a:pathLst>
          </a:custGeom>
          <a:noFill/>
          <a:ln w="12700" cap="rnd" cmpd="sng">
            <a:solidFill>
              <a:schemeClr val="tx2"/>
            </a:solidFill>
            <a:prstDash val="solid"/>
            <a:round/>
            <a:headEnd type="none" w="sm" len="sm"/>
            <a:tailEnd type="stealth" w="med" len="lg"/>
          </a:ln>
        </p:spPr>
        <p:txBody>
          <a:bodyPr/>
          <a:lstStyle/>
          <a:p>
            <a:endParaRPr lang="en-US" sz="1800"/>
          </a:p>
        </p:txBody>
      </p:sp>
      <p:sp>
        <p:nvSpPr>
          <p:cNvPr id="14350" name="Freeform 13"/>
          <p:cNvSpPr>
            <a:spLocks/>
          </p:cNvSpPr>
          <p:nvPr/>
        </p:nvSpPr>
        <p:spPr bwMode="auto">
          <a:xfrm>
            <a:off x="1281113" y="4572000"/>
            <a:ext cx="244475" cy="687388"/>
          </a:xfrm>
          <a:custGeom>
            <a:avLst/>
            <a:gdLst>
              <a:gd name="T0" fmla="*/ 143648105 w 154"/>
              <a:gd name="T1" fmla="*/ 0 h 433"/>
              <a:gd name="T2" fmla="*/ 83165942 w 154"/>
              <a:gd name="T3" fmla="*/ 110886974 h 433"/>
              <a:gd name="T4" fmla="*/ 55443440 w 154"/>
              <a:gd name="T5" fmla="*/ 191532010 h 433"/>
              <a:gd name="T6" fmla="*/ 27720926 w 154"/>
              <a:gd name="T7" fmla="*/ 274698047 h 433"/>
              <a:gd name="T8" fmla="*/ 0 w 154"/>
              <a:gd name="T9" fmla="*/ 357862446 h 433"/>
              <a:gd name="T10" fmla="*/ 0 w 154"/>
              <a:gd name="T11" fmla="*/ 441028532 h 433"/>
              <a:gd name="T12" fmla="*/ 0 w 154"/>
              <a:gd name="T13" fmla="*/ 521673568 h 433"/>
              <a:gd name="T14" fmla="*/ 0 w 154"/>
              <a:gd name="T15" fmla="*/ 604837968 h 433"/>
              <a:gd name="T16" fmla="*/ 0 w 154"/>
              <a:gd name="T17" fmla="*/ 688003955 h 433"/>
              <a:gd name="T18" fmla="*/ 0 w 154"/>
              <a:gd name="T19" fmla="*/ 768648991 h 433"/>
              <a:gd name="T20" fmla="*/ 0 w 154"/>
              <a:gd name="T21" fmla="*/ 851813589 h 433"/>
              <a:gd name="T22" fmla="*/ 0 w 154"/>
              <a:gd name="T23" fmla="*/ 934979576 h 433"/>
              <a:gd name="T24" fmla="*/ 55443440 w 154"/>
              <a:gd name="T25" fmla="*/ 1018143975 h 433"/>
              <a:gd name="T26" fmla="*/ 138607795 w 154"/>
              <a:gd name="T27" fmla="*/ 1045866500 h 433"/>
              <a:gd name="T28" fmla="*/ 221773761 w 154"/>
              <a:gd name="T29" fmla="*/ 1071068074 h 433"/>
              <a:gd name="T30" fmla="*/ 302418729 w 154"/>
              <a:gd name="T31" fmla="*/ 1071068074 h 433"/>
              <a:gd name="T32" fmla="*/ 385584646 w 154"/>
              <a:gd name="T33" fmla="*/ 1071068074 h 433"/>
              <a:gd name="T34" fmla="*/ 385584646 w 154"/>
              <a:gd name="T35" fmla="*/ 1088708382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33"/>
              <a:gd name="T56" fmla="*/ 154 w 154"/>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33">
                <a:moveTo>
                  <a:pt x="57" y="0"/>
                </a:moveTo>
                <a:lnTo>
                  <a:pt x="33" y="44"/>
                </a:lnTo>
                <a:lnTo>
                  <a:pt x="22" y="76"/>
                </a:lnTo>
                <a:lnTo>
                  <a:pt x="11" y="109"/>
                </a:lnTo>
                <a:lnTo>
                  <a:pt x="0" y="142"/>
                </a:lnTo>
                <a:lnTo>
                  <a:pt x="0" y="175"/>
                </a:lnTo>
                <a:lnTo>
                  <a:pt x="0" y="207"/>
                </a:lnTo>
                <a:lnTo>
                  <a:pt x="0" y="240"/>
                </a:lnTo>
                <a:lnTo>
                  <a:pt x="0" y="273"/>
                </a:lnTo>
                <a:lnTo>
                  <a:pt x="0" y="305"/>
                </a:lnTo>
                <a:lnTo>
                  <a:pt x="0" y="338"/>
                </a:lnTo>
                <a:lnTo>
                  <a:pt x="0" y="371"/>
                </a:lnTo>
                <a:lnTo>
                  <a:pt x="22" y="404"/>
                </a:lnTo>
                <a:lnTo>
                  <a:pt x="55" y="415"/>
                </a:lnTo>
                <a:lnTo>
                  <a:pt x="88" y="425"/>
                </a:lnTo>
                <a:lnTo>
                  <a:pt x="120" y="425"/>
                </a:lnTo>
                <a:lnTo>
                  <a:pt x="153" y="425"/>
                </a:lnTo>
                <a:lnTo>
                  <a:pt x="153" y="432"/>
                </a:lnTo>
              </a:path>
            </a:pathLst>
          </a:custGeom>
          <a:noFill/>
          <a:ln w="12700" cap="rnd" cmpd="sng">
            <a:solidFill>
              <a:schemeClr val="tx2"/>
            </a:solidFill>
            <a:prstDash val="solid"/>
            <a:round/>
            <a:headEnd type="none" w="sm" len="sm"/>
            <a:tailEnd type="stealth" w="med" len="lg"/>
          </a:ln>
        </p:spPr>
        <p:txBody>
          <a:bodyPr/>
          <a:lstStyle/>
          <a:p>
            <a:endParaRPr lang="en-US" sz="1800"/>
          </a:p>
        </p:txBody>
      </p:sp>
      <p:sp>
        <p:nvSpPr>
          <p:cNvPr id="14351" name="Freeform 14"/>
          <p:cNvSpPr>
            <a:spLocks/>
          </p:cNvSpPr>
          <p:nvPr/>
        </p:nvSpPr>
        <p:spPr bwMode="auto">
          <a:xfrm>
            <a:off x="1281113" y="4800600"/>
            <a:ext cx="261937" cy="708025"/>
          </a:xfrm>
          <a:custGeom>
            <a:avLst/>
            <a:gdLst>
              <a:gd name="T0" fmla="*/ 22680567 w 165"/>
              <a:gd name="T1" fmla="*/ 0 h 446"/>
              <a:gd name="T2" fmla="*/ 27720874 w 165"/>
              <a:gd name="T3" fmla="*/ 131048139 h 446"/>
              <a:gd name="T4" fmla="*/ 27720874 w 165"/>
              <a:gd name="T5" fmla="*/ 214214116 h 446"/>
              <a:gd name="T6" fmla="*/ 0 w 165"/>
              <a:gd name="T7" fmla="*/ 297378455 h 446"/>
              <a:gd name="T8" fmla="*/ 0 w 165"/>
              <a:gd name="T9" fmla="*/ 380544383 h 446"/>
              <a:gd name="T10" fmla="*/ 0 w 165"/>
              <a:gd name="T11" fmla="*/ 461189460 h 446"/>
              <a:gd name="T12" fmla="*/ 0 w 165"/>
              <a:gd name="T13" fmla="*/ 544353799 h 446"/>
              <a:gd name="T14" fmla="*/ 0 w 165"/>
              <a:gd name="T15" fmla="*/ 627518139 h 446"/>
              <a:gd name="T16" fmla="*/ 0 w 165"/>
              <a:gd name="T17" fmla="*/ 708164705 h 446"/>
              <a:gd name="T18" fmla="*/ 0 w 165"/>
              <a:gd name="T19" fmla="*/ 791329044 h 446"/>
              <a:gd name="T20" fmla="*/ 0 w 165"/>
              <a:gd name="T21" fmla="*/ 874495170 h 446"/>
              <a:gd name="T22" fmla="*/ 0 w 165"/>
              <a:gd name="T23" fmla="*/ 957659510 h 446"/>
              <a:gd name="T24" fmla="*/ 55443336 w 165"/>
              <a:gd name="T25" fmla="*/ 1038304488 h 446"/>
              <a:gd name="T26" fmla="*/ 138607534 w 165"/>
              <a:gd name="T27" fmla="*/ 1093747910 h 446"/>
              <a:gd name="T28" fmla="*/ 221773344 w 165"/>
              <a:gd name="T29" fmla="*/ 1121470415 h 446"/>
              <a:gd name="T30" fmla="*/ 330139022 w 165"/>
              <a:gd name="T31" fmla="*/ 1121470415 h 446"/>
              <a:gd name="T32" fmla="*/ 413304782 w 165"/>
              <a:gd name="T33" fmla="*/ 1121470415 h 446"/>
              <a:gd name="T34" fmla="*/ 385582333 w 165"/>
              <a:gd name="T35" fmla="*/ 1088707599 h 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446"/>
              <a:gd name="T56" fmla="*/ 165 w 165"/>
              <a:gd name="T57" fmla="*/ 446 h 4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446">
                <a:moveTo>
                  <a:pt x="9" y="0"/>
                </a:moveTo>
                <a:lnTo>
                  <a:pt x="11" y="52"/>
                </a:lnTo>
                <a:lnTo>
                  <a:pt x="11" y="85"/>
                </a:lnTo>
                <a:lnTo>
                  <a:pt x="0" y="118"/>
                </a:lnTo>
                <a:lnTo>
                  <a:pt x="0" y="151"/>
                </a:lnTo>
                <a:lnTo>
                  <a:pt x="0" y="183"/>
                </a:lnTo>
                <a:lnTo>
                  <a:pt x="0" y="216"/>
                </a:lnTo>
                <a:lnTo>
                  <a:pt x="0" y="249"/>
                </a:lnTo>
                <a:lnTo>
                  <a:pt x="0" y="281"/>
                </a:lnTo>
                <a:lnTo>
                  <a:pt x="0" y="314"/>
                </a:lnTo>
                <a:lnTo>
                  <a:pt x="0" y="347"/>
                </a:lnTo>
                <a:lnTo>
                  <a:pt x="0" y="380"/>
                </a:lnTo>
                <a:lnTo>
                  <a:pt x="22" y="412"/>
                </a:lnTo>
                <a:lnTo>
                  <a:pt x="55" y="434"/>
                </a:lnTo>
                <a:lnTo>
                  <a:pt x="88" y="445"/>
                </a:lnTo>
                <a:lnTo>
                  <a:pt x="131" y="445"/>
                </a:lnTo>
                <a:lnTo>
                  <a:pt x="164" y="445"/>
                </a:lnTo>
                <a:lnTo>
                  <a:pt x="153" y="432"/>
                </a:lnTo>
              </a:path>
            </a:pathLst>
          </a:custGeom>
          <a:noFill/>
          <a:ln w="12700" cap="rnd" cmpd="sng">
            <a:solidFill>
              <a:schemeClr val="tx2"/>
            </a:solidFill>
            <a:prstDash val="solid"/>
            <a:round/>
            <a:headEnd type="none" w="sm" len="sm"/>
            <a:tailEnd type="stealth" w="med" len="lg"/>
          </a:ln>
        </p:spPr>
        <p:txBody>
          <a:bodyPr/>
          <a:lstStyle/>
          <a:p>
            <a:endParaRPr lang="en-US" sz="1800"/>
          </a:p>
        </p:txBody>
      </p:sp>
      <p:sp>
        <p:nvSpPr>
          <p:cNvPr id="14352" name="Freeform 15"/>
          <p:cNvSpPr>
            <a:spLocks/>
          </p:cNvSpPr>
          <p:nvPr/>
        </p:nvSpPr>
        <p:spPr bwMode="auto">
          <a:xfrm>
            <a:off x="1295400" y="4724400"/>
            <a:ext cx="230188" cy="992188"/>
          </a:xfrm>
          <a:custGeom>
            <a:avLst/>
            <a:gdLst>
              <a:gd name="T0" fmla="*/ 0 w 145"/>
              <a:gd name="T1" fmla="*/ 0 h 625"/>
              <a:gd name="T2" fmla="*/ 5040323 w 145"/>
              <a:gd name="T3" fmla="*/ 115927250 h 625"/>
              <a:gd name="T4" fmla="*/ 5040323 w 145"/>
              <a:gd name="T5" fmla="*/ 199093210 h 625"/>
              <a:gd name="T6" fmla="*/ 5040323 w 145"/>
              <a:gd name="T7" fmla="*/ 279738268 h 625"/>
              <a:gd name="T8" fmla="*/ 5040323 w 145"/>
              <a:gd name="T9" fmla="*/ 362902640 h 625"/>
              <a:gd name="T10" fmla="*/ 5040323 w 145"/>
              <a:gd name="T11" fmla="*/ 446068699 h 625"/>
              <a:gd name="T12" fmla="*/ 5040323 w 145"/>
              <a:gd name="T13" fmla="*/ 526713708 h 625"/>
              <a:gd name="T14" fmla="*/ 5040323 w 145"/>
              <a:gd name="T15" fmla="*/ 609878080 h 625"/>
              <a:gd name="T16" fmla="*/ 5040323 w 145"/>
              <a:gd name="T17" fmla="*/ 693044039 h 625"/>
              <a:gd name="T18" fmla="*/ 5040323 w 145"/>
              <a:gd name="T19" fmla="*/ 776208411 h 625"/>
              <a:gd name="T20" fmla="*/ 5040323 w 145"/>
              <a:gd name="T21" fmla="*/ 856853619 h 625"/>
              <a:gd name="T22" fmla="*/ 5040323 w 145"/>
              <a:gd name="T23" fmla="*/ 940019578 h 625"/>
              <a:gd name="T24" fmla="*/ 5040323 w 145"/>
              <a:gd name="T25" fmla="*/ 1023183950 h 625"/>
              <a:gd name="T26" fmla="*/ 5040323 w 145"/>
              <a:gd name="T27" fmla="*/ 1106349910 h 625"/>
              <a:gd name="T28" fmla="*/ 5040323 w 145"/>
              <a:gd name="T29" fmla="*/ 1186994919 h 625"/>
              <a:gd name="T30" fmla="*/ 32762895 w 145"/>
              <a:gd name="T31" fmla="*/ 1270159291 h 625"/>
              <a:gd name="T32" fmla="*/ 60483881 w 145"/>
              <a:gd name="T33" fmla="*/ 1353325250 h 625"/>
              <a:gd name="T34" fmla="*/ 88206442 w 145"/>
              <a:gd name="T35" fmla="*/ 1433970259 h 625"/>
              <a:gd name="T36" fmla="*/ 171370975 w 145"/>
              <a:gd name="T37" fmla="*/ 1489413703 h 625"/>
              <a:gd name="T38" fmla="*/ 252016166 w 145"/>
              <a:gd name="T39" fmla="*/ 1517134631 h 625"/>
              <a:gd name="T40" fmla="*/ 335182261 w 145"/>
              <a:gd name="T41" fmla="*/ 1517134631 h 625"/>
              <a:gd name="T42" fmla="*/ 362903235 w 145"/>
              <a:gd name="T43" fmla="*/ 1572578075 h 6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625"/>
              <a:gd name="T68" fmla="*/ 145 w 145"/>
              <a:gd name="T69" fmla="*/ 625 h 6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625">
                <a:moveTo>
                  <a:pt x="0" y="0"/>
                </a:moveTo>
                <a:lnTo>
                  <a:pt x="2" y="46"/>
                </a:lnTo>
                <a:lnTo>
                  <a:pt x="2" y="79"/>
                </a:lnTo>
                <a:lnTo>
                  <a:pt x="2" y="111"/>
                </a:lnTo>
                <a:lnTo>
                  <a:pt x="2" y="144"/>
                </a:lnTo>
                <a:lnTo>
                  <a:pt x="2" y="177"/>
                </a:lnTo>
                <a:lnTo>
                  <a:pt x="2" y="209"/>
                </a:lnTo>
                <a:lnTo>
                  <a:pt x="2" y="242"/>
                </a:lnTo>
                <a:lnTo>
                  <a:pt x="2" y="275"/>
                </a:lnTo>
                <a:lnTo>
                  <a:pt x="2" y="308"/>
                </a:lnTo>
                <a:lnTo>
                  <a:pt x="2" y="340"/>
                </a:lnTo>
                <a:lnTo>
                  <a:pt x="2" y="373"/>
                </a:lnTo>
                <a:lnTo>
                  <a:pt x="2" y="406"/>
                </a:lnTo>
                <a:lnTo>
                  <a:pt x="2" y="439"/>
                </a:lnTo>
                <a:lnTo>
                  <a:pt x="2" y="471"/>
                </a:lnTo>
                <a:lnTo>
                  <a:pt x="13" y="504"/>
                </a:lnTo>
                <a:lnTo>
                  <a:pt x="24" y="537"/>
                </a:lnTo>
                <a:lnTo>
                  <a:pt x="35" y="569"/>
                </a:lnTo>
                <a:lnTo>
                  <a:pt x="68" y="591"/>
                </a:lnTo>
                <a:lnTo>
                  <a:pt x="100" y="602"/>
                </a:lnTo>
                <a:lnTo>
                  <a:pt x="133" y="602"/>
                </a:lnTo>
                <a:lnTo>
                  <a:pt x="144" y="624"/>
                </a:lnTo>
              </a:path>
            </a:pathLst>
          </a:custGeom>
          <a:noFill/>
          <a:ln w="12700" cap="rnd" cmpd="sng">
            <a:solidFill>
              <a:schemeClr val="tx2"/>
            </a:solidFill>
            <a:prstDash val="solid"/>
            <a:round/>
            <a:headEnd type="none" w="sm" len="sm"/>
            <a:tailEnd type="stealth" w="med" len="lg"/>
          </a:ln>
        </p:spPr>
        <p:txBody>
          <a:bodyPr/>
          <a:lstStyle/>
          <a:p>
            <a:endParaRPr lang="en-US" sz="1800"/>
          </a:p>
        </p:txBody>
      </p:sp>
      <p:sp>
        <p:nvSpPr>
          <p:cNvPr id="14353" name="Rectangle 16"/>
          <p:cNvSpPr>
            <a:spLocks noChangeArrowheads="1"/>
          </p:cNvSpPr>
          <p:nvPr/>
        </p:nvSpPr>
        <p:spPr bwMode="auto">
          <a:xfrm>
            <a:off x="6919913" y="3938588"/>
            <a:ext cx="1981312" cy="369974"/>
          </a:xfrm>
          <a:prstGeom prst="rect">
            <a:avLst/>
          </a:prstGeom>
          <a:noFill/>
          <a:ln w="9525">
            <a:noFill/>
            <a:miter lim="800000"/>
            <a:headEnd/>
            <a:tailEnd/>
          </a:ln>
        </p:spPr>
        <p:txBody>
          <a:bodyPr wrap="none" lIns="92075" tIns="46038" rIns="92075" bIns="46038">
            <a:spAutoFit/>
          </a:bodyPr>
          <a:lstStyle/>
          <a:p>
            <a:pPr algn="l">
              <a:spcBef>
                <a:spcPct val="0"/>
              </a:spcBef>
            </a:pPr>
            <a:r>
              <a:rPr lang="en-US" sz="1800" i="1">
                <a:solidFill>
                  <a:schemeClr val="tx2"/>
                </a:solidFill>
              </a:rPr>
              <a:t>Class:  Employee</a:t>
            </a:r>
          </a:p>
        </p:txBody>
      </p:sp>
      <p:sp>
        <p:nvSpPr>
          <p:cNvPr id="14354" name="Rectangle 17"/>
          <p:cNvSpPr>
            <a:spLocks noChangeArrowheads="1"/>
          </p:cNvSpPr>
          <p:nvPr/>
        </p:nvSpPr>
        <p:spPr bwMode="auto">
          <a:xfrm>
            <a:off x="2895600" y="3810000"/>
            <a:ext cx="1463675" cy="369974"/>
          </a:xfrm>
          <a:prstGeom prst="rect">
            <a:avLst/>
          </a:prstGeom>
          <a:noFill/>
          <a:ln w="9525">
            <a:noFill/>
            <a:miter lim="800000"/>
            <a:headEnd/>
            <a:tailEnd/>
          </a:ln>
        </p:spPr>
        <p:txBody>
          <a:bodyPr lIns="92075" tIns="46038" rIns="92075" bIns="46038">
            <a:spAutoFit/>
          </a:bodyPr>
          <a:lstStyle/>
          <a:p>
            <a:pPr algn="l">
              <a:spcBef>
                <a:spcPct val="0"/>
              </a:spcBef>
            </a:pPr>
            <a:r>
              <a:rPr lang="en-US" sz="1800" i="1">
                <a:solidFill>
                  <a:schemeClr val="tx2"/>
                </a:solidFill>
              </a:rPr>
              <a:t>Primary key</a:t>
            </a:r>
          </a:p>
        </p:txBody>
      </p:sp>
      <p:sp>
        <p:nvSpPr>
          <p:cNvPr id="14355" name="Line 18"/>
          <p:cNvSpPr>
            <a:spLocks noChangeShapeType="1"/>
          </p:cNvSpPr>
          <p:nvPr/>
        </p:nvSpPr>
        <p:spPr bwMode="auto">
          <a:xfrm flipH="1">
            <a:off x="2590800" y="4114800"/>
            <a:ext cx="1143000" cy="609600"/>
          </a:xfrm>
          <a:prstGeom prst="line">
            <a:avLst/>
          </a:prstGeom>
          <a:noFill/>
          <a:ln w="12700">
            <a:solidFill>
              <a:schemeClr val="tx2"/>
            </a:solidFill>
            <a:round/>
            <a:headEnd/>
            <a:tailEnd type="triangle" w="med" len="med"/>
          </a:ln>
        </p:spPr>
        <p:txBody>
          <a:bodyPr wrap="none" anchor="ctr"/>
          <a:lstStyle/>
          <a:p>
            <a:endParaRPr lang="en-US" sz="1800"/>
          </a:p>
        </p:txBody>
      </p:sp>
    </p:spTree>
    <p:extLst>
      <p:ext uri="{BB962C8B-B14F-4D97-AF65-F5344CB8AC3E}">
        <p14:creationId xmlns:p14="http://schemas.microsoft.com/office/powerpoint/2010/main" val="208287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smtClean="0"/>
              <a:t>Unified Modeling Language (UML)</a:t>
            </a:r>
          </a:p>
        </p:txBody>
      </p:sp>
      <p:sp>
        <p:nvSpPr>
          <p:cNvPr id="1027" name="Slide Number Placeholder 4"/>
          <p:cNvSpPr>
            <a:spLocks noGrp="1"/>
          </p:cNvSpPr>
          <p:nvPr>
            <p:ph type="sldNum" sz="quarter" idx="12"/>
          </p:nvPr>
        </p:nvSpPr>
        <p:spPr>
          <a:noFill/>
        </p:spPr>
        <p:txBody>
          <a:bodyPr/>
          <a:lstStyle/>
          <a:p>
            <a:fld id="{31FA7950-F993-4453-BA49-937B69DA4328}" type="slidenum">
              <a:rPr lang="en-US" smtClean="0"/>
              <a:pPr/>
              <a:t>12</a:t>
            </a:fld>
            <a:endParaRPr lang="en-US" smtClean="0"/>
          </a:p>
        </p:txBody>
      </p:sp>
      <p:sp>
        <p:nvSpPr>
          <p:cNvPr id="1029" name="Text Box 3"/>
          <p:cNvSpPr txBox="1">
            <a:spLocks noChangeArrowheads="1"/>
          </p:cNvSpPr>
          <p:nvPr/>
        </p:nvSpPr>
        <p:spPr bwMode="auto">
          <a:xfrm>
            <a:off x="1447800" y="1182469"/>
            <a:ext cx="4840941" cy="646331"/>
          </a:xfrm>
          <a:prstGeom prst="rect">
            <a:avLst/>
          </a:prstGeom>
          <a:noFill/>
          <a:ln w="12700">
            <a:noFill/>
            <a:miter lim="800000"/>
            <a:headEnd/>
            <a:tailEnd/>
          </a:ln>
        </p:spPr>
        <p:txBody>
          <a:bodyPr wrap="square" anchor="ctr">
            <a:spAutoFit/>
          </a:bodyPr>
          <a:lstStyle/>
          <a:p>
            <a:pPr algn="l">
              <a:spcBef>
                <a:spcPct val="0"/>
              </a:spcBef>
            </a:pPr>
            <a:r>
              <a:rPr lang="en-US" sz="1800" dirty="0">
                <a:solidFill>
                  <a:schemeClr val="tx1"/>
                </a:solidFill>
              </a:rPr>
              <a:t>A relatively new method to design systems.</a:t>
            </a:r>
          </a:p>
          <a:p>
            <a:pPr algn="l">
              <a:spcBef>
                <a:spcPct val="0"/>
              </a:spcBef>
            </a:pPr>
            <a:r>
              <a:rPr lang="en-US" sz="1800" dirty="0">
                <a:solidFill>
                  <a:schemeClr val="tx1"/>
                </a:solidFill>
              </a:rPr>
              <a:t>Contains several types of diagrams:</a:t>
            </a:r>
          </a:p>
        </p:txBody>
      </p:sp>
      <p:sp>
        <p:nvSpPr>
          <p:cNvPr id="1030" name="Text Box 6"/>
          <p:cNvSpPr txBox="1">
            <a:spLocks noChangeArrowheads="1"/>
          </p:cNvSpPr>
          <p:nvPr/>
        </p:nvSpPr>
        <p:spPr bwMode="auto">
          <a:xfrm>
            <a:off x="1447800" y="1828800"/>
            <a:ext cx="4572000" cy="369332"/>
          </a:xfrm>
          <a:prstGeom prst="rect">
            <a:avLst/>
          </a:prstGeom>
          <a:noFill/>
          <a:ln w="12700">
            <a:noFill/>
            <a:miter lim="800000"/>
            <a:headEnd/>
            <a:tailEnd/>
          </a:ln>
        </p:spPr>
        <p:txBody>
          <a:bodyPr>
            <a:spAutoFit/>
          </a:bodyPr>
          <a:lstStyle/>
          <a:p>
            <a:pPr algn="l"/>
            <a:r>
              <a:rPr lang="en-US" sz="1800" dirty="0">
                <a:solidFill>
                  <a:schemeClr val="tx1"/>
                </a:solidFill>
              </a:rPr>
              <a:t>Contains several types of diagrams:</a:t>
            </a:r>
          </a:p>
        </p:txBody>
      </p:sp>
      <p:graphicFrame>
        <p:nvGraphicFramePr>
          <p:cNvPr id="1026" name="Object 44"/>
          <p:cNvGraphicFramePr>
            <a:graphicFrameLocks noChangeAspect="1"/>
          </p:cNvGraphicFramePr>
          <p:nvPr/>
        </p:nvGraphicFramePr>
        <p:xfrm>
          <a:off x="1371600" y="2438400"/>
          <a:ext cx="7618413" cy="2246313"/>
        </p:xfrm>
        <a:graphic>
          <a:graphicData uri="http://schemas.openxmlformats.org/presentationml/2006/ole">
            <mc:AlternateContent xmlns:mc="http://schemas.openxmlformats.org/markup-compatibility/2006">
              <mc:Choice xmlns:v="urn:schemas-microsoft-com:vml" Requires="v">
                <p:oleObj spid="_x0000_s1049" name="Document" r:id="rId4" imgW="6090120" imgH="1914120" progId="Word.Document.8">
                  <p:embed/>
                </p:oleObj>
              </mc:Choice>
              <mc:Fallback>
                <p:oleObj name="Document" r:id="rId4" imgW="6090120" imgH="1914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6219"/>
                      <a:stretch>
                        <a:fillRect/>
                      </a:stretch>
                    </p:blipFill>
                    <p:spPr bwMode="auto">
                      <a:xfrm>
                        <a:off x="1371600" y="2438400"/>
                        <a:ext cx="7618413"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0"/>
          <p:cNvSpPr txBox="1">
            <a:spLocks noChangeArrowheads="1"/>
          </p:cNvSpPr>
          <p:nvPr/>
        </p:nvSpPr>
        <p:spPr bwMode="auto">
          <a:xfrm>
            <a:off x="1447800" y="4953000"/>
            <a:ext cx="6934200" cy="369332"/>
          </a:xfrm>
          <a:prstGeom prst="rect">
            <a:avLst/>
          </a:prstGeom>
          <a:noFill/>
          <a:ln w="12700">
            <a:noFill/>
            <a:miter lim="800000"/>
            <a:headEnd/>
            <a:tailEnd/>
          </a:ln>
        </p:spPr>
        <p:txBody>
          <a:bodyPr>
            <a:spAutoFit/>
          </a:bodyPr>
          <a:lstStyle/>
          <a:p>
            <a:pPr algn="l"/>
            <a:r>
              <a:rPr lang="en-US" sz="1800" dirty="0">
                <a:solidFill>
                  <a:schemeClr val="tx1"/>
                </a:solidFill>
              </a:rPr>
              <a:t>The class diagram is the most important for database design.</a:t>
            </a:r>
          </a:p>
        </p:txBody>
      </p:sp>
    </p:spTree>
    <p:extLst>
      <p:ext uri="{BB962C8B-B14F-4D97-AF65-F5344CB8AC3E}">
        <p14:creationId xmlns:p14="http://schemas.microsoft.com/office/powerpoint/2010/main" val="1278545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074"/>
          <p:cNvSpPr>
            <a:spLocks noGrp="1" noChangeArrowheads="1"/>
          </p:cNvSpPr>
          <p:nvPr>
            <p:ph type="title"/>
          </p:nvPr>
        </p:nvSpPr>
        <p:spPr/>
        <p:txBody>
          <a:bodyPr/>
          <a:lstStyle/>
          <a:p>
            <a:r>
              <a:rPr lang="en-US" smtClean="0"/>
              <a:t>Definitions</a:t>
            </a:r>
          </a:p>
        </p:txBody>
      </p:sp>
      <p:sp>
        <p:nvSpPr>
          <p:cNvPr id="15362" name="Slide Number Placeholder 4"/>
          <p:cNvSpPr>
            <a:spLocks noGrp="1"/>
          </p:cNvSpPr>
          <p:nvPr>
            <p:ph type="sldNum" sz="quarter" idx="12"/>
          </p:nvPr>
        </p:nvSpPr>
        <p:spPr>
          <a:noFill/>
        </p:spPr>
        <p:txBody>
          <a:bodyPr/>
          <a:lstStyle/>
          <a:p>
            <a:fld id="{82CCA766-2F41-4557-B26F-F7E103E8BA7B}" type="slidenum">
              <a:rPr lang="en-US" smtClean="0"/>
              <a:pPr/>
              <a:t>13</a:t>
            </a:fld>
            <a:endParaRPr lang="en-US" smtClean="0"/>
          </a:p>
        </p:txBody>
      </p:sp>
      <p:sp>
        <p:nvSpPr>
          <p:cNvPr id="15364" name="Text Box 3075"/>
          <p:cNvSpPr txBox="1">
            <a:spLocks noChangeArrowheads="1"/>
          </p:cNvSpPr>
          <p:nvPr/>
        </p:nvSpPr>
        <p:spPr bwMode="auto">
          <a:xfrm>
            <a:off x="972670" y="1335783"/>
            <a:ext cx="6934200" cy="2308324"/>
          </a:xfrm>
          <a:prstGeom prst="rect">
            <a:avLst/>
          </a:prstGeom>
          <a:noFill/>
          <a:ln w="12700">
            <a:noFill/>
            <a:miter lim="800000"/>
            <a:headEnd/>
            <a:tailEnd/>
          </a:ln>
        </p:spPr>
        <p:txBody>
          <a:bodyPr anchor="ctr">
            <a:spAutoFit/>
          </a:bodyPr>
          <a:lstStyle/>
          <a:p>
            <a:pPr marL="1370013" indent="-1370013" algn="l">
              <a:spcBef>
                <a:spcPct val="0"/>
              </a:spcBef>
              <a:tabLst>
                <a:tab pos="1370013" algn="l"/>
              </a:tabLst>
            </a:pPr>
            <a:r>
              <a:rPr lang="en-US" sz="1800" dirty="0">
                <a:solidFill>
                  <a:schemeClr val="tx1"/>
                </a:solidFill>
              </a:rPr>
              <a:t>Entity:	Something in the </a:t>
            </a:r>
            <a:r>
              <a:rPr lang="en-US" sz="1800" i="1" dirty="0">
                <a:solidFill>
                  <a:schemeClr val="tx1"/>
                </a:solidFill>
              </a:rPr>
              <a:t>real world</a:t>
            </a:r>
            <a:r>
              <a:rPr lang="en-US" sz="1800" dirty="0">
                <a:solidFill>
                  <a:schemeClr val="tx1"/>
                </a:solidFill>
              </a:rPr>
              <a:t> that we wish to describe or track.</a:t>
            </a:r>
          </a:p>
          <a:p>
            <a:pPr marL="1370013" indent="-1370013" algn="l">
              <a:spcBef>
                <a:spcPct val="0"/>
              </a:spcBef>
              <a:tabLst>
                <a:tab pos="1370013" algn="l"/>
              </a:tabLst>
            </a:pPr>
            <a:r>
              <a:rPr lang="en-US" sz="1800" dirty="0">
                <a:solidFill>
                  <a:schemeClr val="tx1"/>
                </a:solidFill>
              </a:rPr>
              <a:t>Class: 	Description of an entity, that includes its attributes (properties) and behavior (methods).</a:t>
            </a:r>
          </a:p>
          <a:p>
            <a:pPr marL="1370013" indent="-1370013" algn="l">
              <a:spcBef>
                <a:spcPct val="0"/>
              </a:spcBef>
              <a:tabLst>
                <a:tab pos="1370013" algn="l"/>
              </a:tabLst>
            </a:pPr>
            <a:r>
              <a:rPr lang="en-US" sz="1800" dirty="0">
                <a:solidFill>
                  <a:schemeClr val="tx1"/>
                </a:solidFill>
              </a:rPr>
              <a:t>Object:	One instance of a class with specific data.</a:t>
            </a:r>
          </a:p>
          <a:p>
            <a:pPr marL="1370013" indent="-1370013" algn="l">
              <a:spcBef>
                <a:spcPct val="0"/>
              </a:spcBef>
              <a:tabLst>
                <a:tab pos="1370013" algn="l"/>
              </a:tabLst>
            </a:pPr>
            <a:r>
              <a:rPr lang="en-US" sz="1800" dirty="0">
                <a:solidFill>
                  <a:schemeClr val="tx1"/>
                </a:solidFill>
              </a:rPr>
              <a:t>Property:	A characteristic or descriptor of a class or entity.</a:t>
            </a:r>
          </a:p>
          <a:p>
            <a:pPr marL="1370013" indent="-1370013" algn="l">
              <a:spcBef>
                <a:spcPct val="0"/>
              </a:spcBef>
              <a:tabLst>
                <a:tab pos="1370013" algn="l"/>
              </a:tabLst>
            </a:pPr>
            <a:r>
              <a:rPr lang="en-US" sz="1800" dirty="0">
                <a:solidFill>
                  <a:schemeClr val="tx1"/>
                </a:solidFill>
              </a:rPr>
              <a:t>Method:	A function that is performed by the class.</a:t>
            </a:r>
          </a:p>
          <a:p>
            <a:pPr marL="1370013" indent="-1370013" algn="l">
              <a:spcBef>
                <a:spcPct val="0"/>
              </a:spcBef>
              <a:tabLst>
                <a:tab pos="1370013" algn="l"/>
              </a:tabLst>
            </a:pPr>
            <a:r>
              <a:rPr lang="en-US" sz="1800" dirty="0">
                <a:solidFill>
                  <a:schemeClr val="tx1"/>
                </a:solidFill>
              </a:rPr>
              <a:t>Association:	A relationship between two or more classes.</a:t>
            </a:r>
          </a:p>
        </p:txBody>
      </p:sp>
      <p:sp>
        <p:nvSpPr>
          <p:cNvPr id="15365" name="Text Box 3076"/>
          <p:cNvSpPr txBox="1">
            <a:spLocks noChangeArrowheads="1"/>
          </p:cNvSpPr>
          <p:nvPr/>
        </p:nvSpPr>
        <p:spPr bwMode="auto">
          <a:xfrm>
            <a:off x="1048870" y="4081347"/>
            <a:ext cx="6934200" cy="1754326"/>
          </a:xfrm>
          <a:prstGeom prst="rect">
            <a:avLst/>
          </a:prstGeom>
          <a:noFill/>
          <a:ln w="12700">
            <a:noFill/>
            <a:miter lim="800000"/>
            <a:headEnd/>
            <a:tailEnd/>
          </a:ln>
        </p:spPr>
        <p:txBody>
          <a:bodyPr anchor="ctr">
            <a:spAutoFit/>
          </a:bodyPr>
          <a:lstStyle/>
          <a:p>
            <a:pPr marL="1370013" indent="-1370013" algn="l">
              <a:spcBef>
                <a:spcPct val="0"/>
              </a:spcBef>
              <a:tabLst>
                <a:tab pos="1370013" algn="l"/>
              </a:tabLst>
            </a:pPr>
            <a:r>
              <a:rPr lang="en-US" sz="1800">
                <a:solidFill>
                  <a:schemeClr val="tx1"/>
                </a:solidFill>
              </a:rPr>
              <a:t>Entity:	Customer, Merchandise, Sales</a:t>
            </a:r>
          </a:p>
          <a:p>
            <a:pPr marL="1370013" indent="-1370013" algn="l">
              <a:spcBef>
                <a:spcPct val="0"/>
              </a:spcBef>
              <a:tabLst>
                <a:tab pos="1370013" algn="l"/>
              </a:tabLst>
            </a:pPr>
            <a:r>
              <a:rPr lang="en-US" sz="1800">
                <a:solidFill>
                  <a:schemeClr val="tx1"/>
                </a:solidFill>
              </a:rPr>
              <a:t>Class: 	Customer, Merchandise, Sale</a:t>
            </a:r>
          </a:p>
          <a:p>
            <a:pPr marL="1370013" indent="-1370013" algn="l">
              <a:spcBef>
                <a:spcPct val="0"/>
              </a:spcBef>
              <a:tabLst>
                <a:tab pos="1370013" algn="l"/>
              </a:tabLst>
            </a:pPr>
            <a:r>
              <a:rPr lang="en-US" sz="1800">
                <a:solidFill>
                  <a:schemeClr val="tx1"/>
                </a:solidFill>
              </a:rPr>
              <a:t>Object:	Joe Jones, Premium Cat Food, Sale #32</a:t>
            </a:r>
          </a:p>
          <a:p>
            <a:pPr marL="1370013" indent="-1370013" algn="l">
              <a:spcBef>
                <a:spcPct val="0"/>
              </a:spcBef>
              <a:tabLst>
                <a:tab pos="1370013" algn="l"/>
              </a:tabLst>
            </a:pPr>
            <a:r>
              <a:rPr lang="en-US" sz="1800">
                <a:solidFill>
                  <a:schemeClr val="tx1"/>
                </a:solidFill>
              </a:rPr>
              <a:t>Property:	LastName, Description, SaleDate</a:t>
            </a:r>
          </a:p>
          <a:p>
            <a:pPr marL="1370013" indent="-1370013" algn="l">
              <a:spcBef>
                <a:spcPct val="0"/>
              </a:spcBef>
              <a:tabLst>
                <a:tab pos="1370013" algn="l"/>
              </a:tabLst>
            </a:pPr>
            <a:r>
              <a:rPr lang="en-US" sz="1800">
                <a:solidFill>
                  <a:schemeClr val="tx1"/>
                </a:solidFill>
              </a:rPr>
              <a:t>Method:	AddCustomer, UpdateInventory, ComputeTotal</a:t>
            </a:r>
          </a:p>
          <a:p>
            <a:pPr marL="1370013" indent="-1370013" algn="l">
              <a:spcBef>
                <a:spcPct val="0"/>
              </a:spcBef>
              <a:tabLst>
                <a:tab pos="1370013" algn="l"/>
              </a:tabLst>
            </a:pPr>
            <a:r>
              <a:rPr lang="en-US" sz="1800">
                <a:solidFill>
                  <a:schemeClr val="tx1"/>
                </a:solidFill>
              </a:rPr>
              <a:t>Association:	Each Sale can have only one Customer.</a:t>
            </a:r>
          </a:p>
        </p:txBody>
      </p:sp>
      <p:sp>
        <p:nvSpPr>
          <p:cNvPr id="15366" name="Text Box 3077"/>
          <p:cNvSpPr txBox="1">
            <a:spLocks noChangeArrowheads="1"/>
          </p:cNvSpPr>
          <p:nvPr/>
        </p:nvSpPr>
        <p:spPr bwMode="auto">
          <a:xfrm>
            <a:off x="3258670" y="3738001"/>
            <a:ext cx="2223686" cy="369332"/>
          </a:xfrm>
          <a:prstGeom prst="rect">
            <a:avLst/>
          </a:prstGeom>
          <a:noFill/>
          <a:ln w="12700">
            <a:noFill/>
            <a:miter lim="800000"/>
            <a:headEnd/>
            <a:tailEnd/>
          </a:ln>
        </p:spPr>
        <p:txBody>
          <a:bodyPr wrap="none" anchor="ctr">
            <a:spAutoFit/>
          </a:bodyPr>
          <a:lstStyle/>
          <a:p>
            <a:pPr algn="l"/>
            <a:r>
              <a:rPr lang="en-US" sz="1800" dirty="0">
                <a:solidFill>
                  <a:schemeClr val="tx2"/>
                </a:solidFill>
              </a:rPr>
              <a:t>Pet Store Examples</a:t>
            </a:r>
          </a:p>
        </p:txBody>
      </p:sp>
    </p:spTree>
    <p:extLst>
      <p:ext uri="{BB962C8B-B14F-4D97-AF65-F5344CB8AC3E}">
        <p14:creationId xmlns:p14="http://schemas.microsoft.com/office/powerpoint/2010/main" val="52375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Associations</a:t>
            </a:r>
          </a:p>
        </p:txBody>
      </p:sp>
      <p:sp>
        <p:nvSpPr>
          <p:cNvPr id="16388" name="Rectangle 3"/>
          <p:cNvSpPr>
            <a:spLocks noGrp="1" noChangeArrowheads="1"/>
          </p:cNvSpPr>
          <p:nvPr>
            <p:ph sz="half" idx="1"/>
          </p:nvPr>
        </p:nvSpPr>
        <p:spPr/>
        <p:txBody>
          <a:bodyPr/>
          <a:lstStyle/>
          <a:p>
            <a:r>
              <a:rPr lang="en-US" sz="1800" dirty="0" smtClean="0"/>
              <a:t>General</a:t>
            </a:r>
          </a:p>
          <a:p>
            <a:pPr lvl="1"/>
            <a:r>
              <a:rPr lang="en-US" sz="1600" dirty="0" smtClean="0"/>
              <a:t>One-to-one	(1:1)</a:t>
            </a:r>
          </a:p>
          <a:p>
            <a:pPr lvl="1"/>
            <a:r>
              <a:rPr lang="en-US" sz="1600" dirty="0" smtClean="0"/>
              <a:t>One-to-many	(1:M)</a:t>
            </a:r>
          </a:p>
          <a:p>
            <a:pPr lvl="1"/>
            <a:r>
              <a:rPr lang="en-US" sz="1600" dirty="0" smtClean="0"/>
              <a:t>Many-to-many	(M:N)</a:t>
            </a:r>
          </a:p>
          <a:p>
            <a:r>
              <a:rPr lang="en-US" sz="1800" dirty="0" smtClean="0"/>
              <a:t>Relationships represent business rules</a:t>
            </a:r>
          </a:p>
          <a:p>
            <a:pPr lvl="1"/>
            <a:r>
              <a:rPr lang="en-US" sz="1600" dirty="0" smtClean="0"/>
              <a:t>Sometimes common-sense</a:t>
            </a:r>
          </a:p>
          <a:p>
            <a:pPr lvl="1"/>
            <a:r>
              <a:rPr lang="en-US" sz="1600" dirty="0" smtClean="0"/>
              <a:t>Sometimes unique to an organization</a:t>
            </a:r>
          </a:p>
          <a:p>
            <a:r>
              <a:rPr lang="en-US" sz="1800" dirty="0" smtClean="0"/>
              <a:t>Users often know current relationships, rarely future</a:t>
            </a:r>
          </a:p>
        </p:txBody>
      </p:sp>
      <p:sp>
        <p:nvSpPr>
          <p:cNvPr id="16389" name="Rectangle 17"/>
          <p:cNvSpPr>
            <a:spLocks noGrp="1" noChangeArrowheads="1"/>
          </p:cNvSpPr>
          <p:nvPr>
            <p:ph sz="half" idx="2"/>
          </p:nvPr>
        </p:nvSpPr>
        <p:spPr/>
        <p:txBody>
          <a:bodyPr/>
          <a:lstStyle/>
          <a:p>
            <a:r>
              <a:rPr lang="en-US" sz="1800" smtClean="0"/>
              <a:t>Objects related to objects</a:t>
            </a:r>
          </a:p>
          <a:p>
            <a:pPr lvl="1"/>
            <a:r>
              <a:rPr lang="en-US" sz="1600" smtClean="0"/>
              <a:t>An employee can work in only one department</a:t>
            </a:r>
          </a:p>
          <a:p>
            <a:pPr lvl="1"/>
            <a:r>
              <a:rPr lang="en-US" sz="1600" smtClean="0"/>
              <a:t>Many departments can work on many different products</a:t>
            </a:r>
          </a:p>
          <a:p>
            <a:r>
              <a:rPr lang="en-US" sz="1800" smtClean="0"/>
              <a:t>Objects related to properties</a:t>
            </a:r>
          </a:p>
          <a:p>
            <a:pPr lvl="1"/>
            <a:r>
              <a:rPr lang="en-US" sz="1600" smtClean="0"/>
              <a:t>An employee can have only one name</a:t>
            </a:r>
          </a:p>
          <a:p>
            <a:pPr lvl="1"/>
            <a:r>
              <a:rPr lang="en-US" sz="1600" smtClean="0"/>
              <a:t>Many employees can have the same last name</a:t>
            </a:r>
          </a:p>
        </p:txBody>
      </p:sp>
      <p:sp>
        <p:nvSpPr>
          <p:cNvPr id="16386" name="Slide Number Placeholder 6"/>
          <p:cNvSpPr>
            <a:spLocks noGrp="1"/>
          </p:cNvSpPr>
          <p:nvPr>
            <p:ph type="sldNum" sz="quarter" idx="12"/>
          </p:nvPr>
        </p:nvSpPr>
        <p:spPr/>
        <p:txBody>
          <a:bodyPr/>
          <a:lstStyle/>
          <a:p>
            <a:fld id="{55AB3CC6-B531-4089-AF9C-4A288EEF0422}" type="slidenum">
              <a:rPr lang="en-US" smtClean="0"/>
              <a:pPr/>
              <a:t>14</a:t>
            </a:fld>
            <a:endParaRPr lang="en-US" smtClean="0"/>
          </a:p>
        </p:txBody>
      </p:sp>
      <p:grpSp>
        <p:nvGrpSpPr>
          <p:cNvPr id="16390" name="Group 42"/>
          <p:cNvGrpSpPr>
            <a:grpSpLocks/>
          </p:cNvGrpSpPr>
          <p:nvPr/>
        </p:nvGrpSpPr>
        <p:grpSpPr bwMode="auto">
          <a:xfrm>
            <a:off x="4038600" y="4724405"/>
            <a:ext cx="2362200" cy="461963"/>
            <a:chOff x="2544" y="2976"/>
            <a:chExt cx="1488" cy="291"/>
          </a:xfrm>
        </p:grpSpPr>
        <p:sp>
          <p:nvSpPr>
            <p:cNvPr id="16414" name="Line 27"/>
            <p:cNvSpPr>
              <a:spLocks noChangeShapeType="1"/>
            </p:cNvSpPr>
            <p:nvPr/>
          </p:nvSpPr>
          <p:spPr bwMode="auto">
            <a:xfrm>
              <a:off x="2880" y="3168"/>
              <a:ext cx="816"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16415" name="Rectangle 28"/>
            <p:cNvSpPr>
              <a:spLocks noChangeArrowheads="1"/>
            </p:cNvSpPr>
            <p:nvPr/>
          </p:nvSpPr>
          <p:spPr bwMode="auto">
            <a:xfrm>
              <a:off x="2832" y="2976"/>
              <a:ext cx="225"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1</a:t>
              </a:r>
            </a:p>
          </p:txBody>
        </p:sp>
        <p:sp>
          <p:nvSpPr>
            <p:cNvPr id="16416" name="Rectangle 29"/>
            <p:cNvSpPr>
              <a:spLocks noChangeArrowheads="1"/>
            </p:cNvSpPr>
            <p:nvPr/>
          </p:nvSpPr>
          <p:spPr bwMode="auto">
            <a:xfrm>
              <a:off x="3504" y="2976"/>
              <a:ext cx="193"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a:t>
              </a:r>
            </a:p>
          </p:txBody>
        </p:sp>
        <p:sp>
          <p:nvSpPr>
            <p:cNvPr id="16417" name="Rectangle 39"/>
            <p:cNvSpPr>
              <a:spLocks noChangeArrowheads="1"/>
            </p:cNvSpPr>
            <p:nvPr/>
          </p:nvSpPr>
          <p:spPr bwMode="auto">
            <a:xfrm>
              <a:off x="3696" y="2976"/>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Animal</a:t>
              </a:r>
            </a:p>
          </p:txBody>
        </p:sp>
        <p:sp>
          <p:nvSpPr>
            <p:cNvPr id="16418" name="Rectangle 40"/>
            <p:cNvSpPr>
              <a:spLocks noChangeArrowheads="1"/>
            </p:cNvSpPr>
            <p:nvPr/>
          </p:nvSpPr>
          <p:spPr bwMode="auto">
            <a:xfrm>
              <a:off x="2544" y="2976"/>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Breed</a:t>
              </a:r>
            </a:p>
          </p:txBody>
        </p:sp>
      </p:grpSp>
      <p:grpSp>
        <p:nvGrpSpPr>
          <p:cNvPr id="16391" name="Group 46"/>
          <p:cNvGrpSpPr>
            <a:grpSpLocks/>
          </p:cNvGrpSpPr>
          <p:nvPr/>
        </p:nvGrpSpPr>
        <p:grpSpPr bwMode="auto">
          <a:xfrm>
            <a:off x="6781800" y="5334000"/>
            <a:ext cx="2209800" cy="641350"/>
            <a:chOff x="4272" y="3360"/>
            <a:chExt cx="1392" cy="404"/>
          </a:xfrm>
        </p:grpSpPr>
        <p:sp>
          <p:nvSpPr>
            <p:cNvPr id="16408" name="Line 20"/>
            <p:cNvSpPr>
              <a:spLocks noChangeShapeType="1"/>
            </p:cNvSpPr>
            <p:nvPr/>
          </p:nvSpPr>
          <p:spPr bwMode="auto">
            <a:xfrm>
              <a:off x="4608" y="3552"/>
              <a:ext cx="768" cy="0"/>
            </a:xfrm>
            <a:prstGeom prst="line">
              <a:avLst/>
            </a:prstGeom>
            <a:noFill/>
            <a:ln w="12700">
              <a:solidFill>
                <a:schemeClr val="tx1"/>
              </a:solidFill>
              <a:round/>
              <a:headEnd type="none" w="med" len="lg"/>
              <a:tailEnd/>
            </a:ln>
          </p:spPr>
          <p:txBody>
            <a:bodyPr wrap="none" anchor="ctr"/>
            <a:lstStyle/>
            <a:p>
              <a:endParaRPr lang="en-US">
                <a:solidFill>
                  <a:schemeClr val="tx1"/>
                </a:solidFill>
              </a:endParaRPr>
            </a:p>
          </p:txBody>
        </p:sp>
        <p:sp>
          <p:nvSpPr>
            <p:cNvPr id="16409" name="Rectangle 22"/>
            <p:cNvSpPr>
              <a:spLocks noChangeArrowheads="1"/>
            </p:cNvSpPr>
            <p:nvPr/>
          </p:nvSpPr>
          <p:spPr bwMode="auto">
            <a:xfrm>
              <a:off x="4608" y="3360"/>
              <a:ext cx="193"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a:t>
              </a:r>
            </a:p>
          </p:txBody>
        </p:sp>
        <p:sp>
          <p:nvSpPr>
            <p:cNvPr id="16410" name="Rectangle 23"/>
            <p:cNvSpPr>
              <a:spLocks noChangeArrowheads="1"/>
            </p:cNvSpPr>
            <p:nvPr/>
          </p:nvSpPr>
          <p:spPr bwMode="auto">
            <a:xfrm>
              <a:off x="5184" y="3360"/>
              <a:ext cx="193"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a:t>
              </a:r>
            </a:p>
          </p:txBody>
        </p:sp>
        <p:sp>
          <p:nvSpPr>
            <p:cNvPr id="16411" name="Text Box 34"/>
            <p:cNvSpPr txBox="1">
              <a:spLocks noChangeArrowheads="1"/>
            </p:cNvSpPr>
            <p:nvPr/>
          </p:nvSpPr>
          <p:spPr bwMode="auto">
            <a:xfrm>
              <a:off x="4608" y="3552"/>
              <a:ext cx="772" cy="212"/>
            </a:xfrm>
            <a:prstGeom prst="rect">
              <a:avLst/>
            </a:prstGeom>
            <a:noFill/>
            <a:ln w="12700">
              <a:noFill/>
              <a:miter lim="800000"/>
              <a:headEnd type="none" w="sm" len="sm"/>
              <a:tailEnd type="none" w="sm" len="sm"/>
            </a:ln>
          </p:spPr>
          <p:txBody>
            <a:bodyPr wrap="none">
              <a:spAutoFit/>
            </a:bodyPr>
            <a:lstStyle/>
            <a:p>
              <a:pPr algn="l">
                <a:spcBef>
                  <a:spcPct val="0"/>
                </a:spcBef>
              </a:pPr>
              <a:r>
                <a:rPr lang="en-US" sz="1600">
                  <a:solidFill>
                    <a:schemeClr val="tx1"/>
                  </a:solidFill>
                </a:rPr>
                <a:t>performs </a:t>
              </a:r>
              <a:r>
                <a:rPr lang="en-US" sz="1600">
                  <a:solidFill>
                    <a:schemeClr val="tx1"/>
                  </a:solidFill>
                  <a:sym typeface="Wingdings 3" pitchFamily="18" charset="2"/>
                </a:rPr>
                <a:t></a:t>
              </a:r>
              <a:endParaRPr lang="en-US" sz="1600">
                <a:solidFill>
                  <a:schemeClr val="tx1"/>
                </a:solidFill>
              </a:endParaRPr>
            </a:p>
          </p:txBody>
        </p:sp>
        <p:sp>
          <p:nvSpPr>
            <p:cNvPr id="16412" name="Rectangle 43"/>
            <p:cNvSpPr>
              <a:spLocks noChangeArrowheads="1"/>
            </p:cNvSpPr>
            <p:nvPr/>
          </p:nvSpPr>
          <p:spPr bwMode="auto">
            <a:xfrm>
              <a:off x="5328" y="3408"/>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Tasks</a:t>
              </a:r>
            </a:p>
          </p:txBody>
        </p:sp>
        <p:sp>
          <p:nvSpPr>
            <p:cNvPr id="16413" name="Rectangle 44"/>
            <p:cNvSpPr>
              <a:spLocks noChangeArrowheads="1"/>
            </p:cNvSpPr>
            <p:nvPr/>
          </p:nvSpPr>
          <p:spPr bwMode="auto">
            <a:xfrm>
              <a:off x="4272" y="3408"/>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Emp</a:t>
              </a:r>
            </a:p>
          </p:txBody>
        </p:sp>
      </p:grpSp>
      <p:grpSp>
        <p:nvGrpSpPr>
          <p:cNvPr id="16392" name="Group 68"/>
          <p:cNvGrpSpPr>
            <a:grpSpLocks/>
          </p:cNvGrpSpPr>
          <p:nvPr/>
        </p:nvGrpSpPr>
        <p:grpSpPr bwMode="auto">
          <a:xfrm>
            <a:off x="4114800" y="5334000"/>
            <a:ext cx="2286000" cy="641350"/>
            <a:chOff x="2592" y="3360"/>
            <a:chExt cx="1440" cy="404"/>
          </a:xfrm>
        </p:grpSpPr>
        <p:sp>
          <p:nvSpPr>
            <p:cNvPr id="16402" name="Line 12"/>
            <p:cNvSpPr>
              <a:spLocks noChangeShapeType="1"/>
            </p:cNvSpPr>
            <p:nvPr/>
          </p:nvSpPr>
          <p:spPr bwMode="auto">
            <a:xfrm>
              <a:off x="2928" y="3552"/>
              <a:ext cx="768" cy="0"/>
            </a:xfrm>
            <a:prstGeom prst="line">
              <a:avLst/>
            </a:prstGeom>
            <a:noFill/>
            <a:ln w="12700">
              <a:solidFill>
                <a:schemeClr val="tx1"/>
              </a:solidFill>
              <a:round/>
              <a:headEnd type="none" w="med" len="lg"/>
              <a:tailEnd type="none" w="med" len="lg"/>
            </a:ln>
          </p:spPr>
          <p:txBody>
            <a:bodyPr wrap="none" anchor="ctr"/>
            <a:lstStyle/>
            <a:p>
              <a:endParaRPr lang="en-US">
                <a:solidFill>
                  <a:schemeClr val="tx1"/>
                </a:solidFill>
              </a:endParaRPr>
            </a:p>
          </p:txBody>
        </p:sp>
        <p:sp>
          <p:nvSpPr>
            <p:cNvPr id="16403" name="Rectangle 14"/>
            <p:cNvSpPr>
              <a:spLocks noChangeArrowheads="1"/>
            </p:cNvSpPr>
            <p:nvPr/>
          </p:nvSpPr>
          <p:spPr bwMode="auto">
            <a:xfrm>
              <a:off x="2928" y="3360"/>
              <a:ext cx="225"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1</a:t>
              </a:r>
            </a:p>
          </p:txBody>
        </p:sp>
        <p:sp>
          <p:nvSpPr>
            <p:cNvPr id="16404" name="Rectangle 15"/>
            <p:cNvSpPr>
              <a:spLocks noChangeArrowheads="1"/>
            </p:cNvSpPr>
            <p:nvPr/>
          </p:nvSpPr>
          <p:spPr bwMode="auto">
            <a:xfrm>
              <a:off x="3504" y="3360"/>
              <a:ext cx="193"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sym typeface="Symbol" pitchFamily="18" charset="2"/>
                </a:rPr>
                <a:t>*</a:t>
              </a:r>
              <a:endParaRPr lang="en-US">
                <a:solidFill>
                  <a:schemeClr val="tx1"/>
                </a:solidFill>
              </a:endParaRPr>
            </a:p>
          </p:txBody>
        </p:sp>
        <p:sp>
          <p:nvSpPr>
            <p:cNvPr id="16405" name="Text Box 36"/>
            <p:cNvSpPr txBox="1">
              <a:spLocks noChangeArrowheads="1"/>
            </p:cNvSpPr>
            <p:nvPr/>
          </p:nvSpPr>
          <p:spPr bwMode="auto">
            <a:xfrm>
              <a:off x="3024" y="3552"/>
              <a:ext cx="635" cy="212"/>
            </a:xfrm>
            <a:prstGeom prst="rect">
              <a:avLst/>
            </a:prstGeom>
            <a:noFill/>
            <a:ln w="12700">
              <a:noFill/>
              <a:miter lim="800000"/>
              <a:headEnd type="none" w="sm" len="sm"/>
              <a:tailEnd type="none" w="sm" len="sm"/>
            </a:ln>
          </p:spPr>
          <p:txBody>
            <a:bodyPr wrap="none">
              <a:spAutoFit/>
            </a:bodyPr>
            <a:lstStyle/>
            <a:p>
              <a:pPr algn="l">
                <a:spcBef>
                  <a:spcPct val="0"/>
                </a:spcBef>
              </a:pPr>
              <a:r>
                <a:rPr lang="en-US" sz="1600">
                  <a:solidFill>
                    <a:schemeClr val="tx1"/>
                  </a:solidFill>
                </a:rPr>
                <a:t>places </a:t>
              </a:r>
              <a:r>
                <a:rPr lang="en-US" sz="1600">
                  <a:solidFill>
                    <a:schemeClr val="tx1"/>
                  </a:solidFill>
                  <a:sym typeface="Wingdings 3" pitchFamily="18" charset="2"/>
                </a:rPr>
                <a:t></a:t>
              </a:r>
              <a:endParaRPr lang="en-US" sz="1600">
                <a:solidFill>
                  <a:schemeClr val="tx1"/>
                </a:solidFill>
              </a:endParaRPr>
            </a:p>
          </p:txBody>
        </p:sp>
        <p:sp>
          <p:nvSpPr>
            <p:cNvPr id="16406" name="Rectangle 47"/>
            <p:cNvSpPr>
              <a:spLocks noChangeArrowheads="1"/>
            </p:cNvSpPr>
            <p:nvPr/>
          </p:nvSpPr>
          <p:spPr bwMode="auto">
            <a:xfrm>
              <a:off x="3696" y="3408"/>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Sale</a:t>
              </a:r>
            </a:p>
          </p:txBody>
        </p:sp>
        <p:sp>
          <p:nvSpPr>
            <p:cNvPr id="16407" name="Rectangle 48"/>
            <p:cNvSpPr>
              <a:spLocks noChangeArrowheads="1"/>
            </p:cNvSpPr>
            <p:nvPr/>
          </p:nvSpPr>
          <p:spPr bwMode="auto">
            <a:xfrm>
              <a:off x="2592" y="3408"/>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Cust.</a:t>
              </a:r>
            </a:p>
          </p:txBody>
        </p:sp>
      </p:grpSp>
      <p:grpSp>
        <p:nvGrpSpPr>
          <p:cNvPr id="16394" name="Group 67"/>
          <p:cNvGrpSpPr>
            <a:grpSpLocks/>
          </p:cNvGrpSpPr>
          <p:nvPr/>
        </p:nvGrpSpPr>
        <p:grpSpPr bwMode="auto">
          <a:xfrm>
            <a:off x="1447800" y="5410200"/>
            <a:ext cx="2362200" cy="642938"/>
            <a:chOff x="912" y="3408"/>
            <a:chExt cx="1488" cy="405"/>
          </a:xfrm>
        </p:grpSpPr>
        <p:grpSp>
          <p:nvGrpSpPr>
            <p:cNvPr id="16395" name="Group 52"/>
            <p:cNvGrpSpPr>
              <a:grpSpLocks/>
            </p:cNvGrpSpPr>
            <p:nvPr/>
          </p:nvGrpSpPr>
          <p:grpSpPr bwMode="auto">
            <a:xfrm>
              <a:off x="912" y="3408"/>
              <a:ext cx="1488" cy="291"/>
              <a:chOff x="2544" y="2976"/>
              <a:chExt cx="1488" cy="291"/>
            </a:xfrm>
          </p:grpSpPr>
          <p:sp>
            <p:nvSpPr>
              <p:cNvPr id="16397" name="Line 53"/>
              <p:cNvSpPr>
                <a:spLocks noChangeShapeType="1"/>
              </p:cNvSpPr>
              <p:nvPr/>
            </p:nvSpPr>
            <p:spPr bwMode="auto">
              <a:xfrm>
                <a:off x="2880" y="3168"/>
                <a:ext cx="816" cy="0"/>
              </a:xfrm>
              <a:prstGeom prst="line">
                <a:avLst/>
              </a:prstGeom>
              <a:noFill/>
              <a:ln w="12700">
                <a:solidFill>
                  <a:schemeClr val="tx1"/>
                </a:solidFill>
                <a:round/>
                <a:headEnd type="none" w="sm" len="sm"/>
                <a:tailEnd type="none" w="sm" len="sm"/>
              </a:ln>
            </p:spPr>
            <p:txBody>
              <a:bodyPr wrap="none" anchor="ctr"/>
              <a:lstStyle/>
              <a:p>
                <a:endParaRPr lang="en-US">
                  <a:solidFill>
                    <a:schemeClr val="tx1"/>
                  </a:solidFill>
                </a:endParaRPr>
              </a:p>
            </p:txBody>
          </p:sp>
          <p:sp>
            <p:nvSpPr>
              <p:cNvPr id="16398" name="Rectangle 54"/>
              <p:cNvSpPr>
                <a:spLocks noChangeArrowheads="1"/>
              </p:cNvSpPr>
              <p:nvPr/>
            </p:nvSpPr>
            <p:spPr bwMode="auto">
              <a:xfrm>
                <a:off x="2832" y="2976"/>
                <a:ext cx="225"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1</a:t>
                </a:r>
              </a:p>
            </p:txBody>
          </p:sp>
          <p:sp>
            <p:nvSpPr>
              <p:cNvPr id="16399" name="Rectangle 55"/>
              <p:cNvSpPr>
                <a:spLocks noChangeArrowheads="1"/>
              </p:cNvSpPr>
              <p:nvPr/>
            </p:nvSpPr>
            <p:spPr bwMode="auto">
              <a:xfrm>
                <a:off x="3504" y="2976"/>
                <a:ext cx="193" cy="291"/>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a:t>
                </a:r>
              </a:p>
            </p:txBody>
          </p:sp>
          <p:sp>
            <p:nvSpPr>
              <p:cNvPr id="16400" name="Rectangle 56"/>
              <p:cNvSpPr>
                <a:spLocks noChangeArrowheads="1"/>
              </p:cNvSpPr>
              <p:nvPr/>
            </p:nvSpPr>
            <p:spPr bwMode="auto">
              <a:xfrm>
                <a:off x="3696" y="2976"/>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a:solidFill>
                      <a:schemeClr val="tx1"/>
                    </a:solidFill>
                  </a:rPr>
                  <a:t>Purch.</a:t>
                </a:r>
              </a:p>
              <a:p>
                <a:pPr>
                  <a:spcBef>
                    <a:spcPct val="0"/>
                  </a:spcBef>
                </a:pPr>
                <a:r>
                  <a:rPr lang="en-US" sz="1200">
                    <a:solidFill>
                      <a:schemeClr val="tx1"/>
                    </a:solidFill>
                  </a:rPr>
                  <a:t>Order</a:t>
                </a:r>
              </a:p>
            </p:txBody>
          </p:sp>
          <p:sp>
            <p:nvSpPr>
              <p:cNvPr id="16401" name="Rectangle 57"/>
              <p:cNvSpPr>
                <a:spLocks noChangeArrowheads="1"/>
              </p:cNvSpPr>
              <p:nvPr/>
            </p:nvSpPr>
            <p:spPr bwMode="auto">
              <a:xfrm>
                <a:off x="2544" y="2976"/>
                <a:ext cx="336" cy="240"/>
              </a:xfrm>
              <a:prstGeom prst="rect">
                <a:avLst/>
              </a:prstGeom>
              <a:solidFill>
                <a:schemeClr val="accent1"/>
              </a:solidFill>
              <a:ln w="12700">
                <a:solidFill>
                  <a:schemeClr val="tx1"/>
                </a:solidFill>
                <a:miter lim="800000"/>
                <a:headEnd type="none" w="sm" len="sm"/>
                <a:tailEnd type="none" w="sm" len="sm"/>
              </a:ln>
            </p:spPr>
            <p:txBody>
              <a:bodyPr wrap="none" anchor="ctr"/>
              <a:lstStyle/>
              <a:p>
                <a:pPr>
                  <a:spcBef>
                    <a:spcPct val="0"/>
                  </a:spcBef>
                </a:pPr>
                <a:r>
                  <a:rPr lang="en-US" sz="1200" dirty="0">
                    <a:solidFill>
                      <a:schemeClr val="tx1"/>
                    </a:solidFill>
                  </a:rPr>
                  <a:t>Supplier</a:t>
                </a:r>
              </a:p>
            </p:txBody>
          </p:sp>
        </p:grpSp>
        <p:sp>
          <p:nvSpPr>
            <p:cNvPr id="16396" name="Text Box 66"/>
            <p:cNvSpPr txBox="1">
              <a:spLocks noChangeArrowheads="1"/>
            </p:cNvSpPr>
            <p:nvPr/>
          </p:nvSpPr>
          <p:spPr bwMode="auto">
            <a:xfrm>
              <a:off x="1344" y="3601"/>
              <a:ext cx="585" cy="212"/>
            </a:xfrm>
            <a:prstGeom prst="rect">
              <a:avLst/>
            </a:prstGeom>
            <a:noFill/>
            <a:ln w="12700">
              <a:noFill/>
              <a:miter lim="800000"/>
              <a:headEnd type="none" w="sm" len="sm"/>
              <a:tailEnd type="none" w="sm" len="sm"/>
            </a:ln>
          </p:spPr>
          <p:txBody>
            <a:bodyPr wrap="none">
              <a:spAutoFit/>
            </a:bodyPr>
            <a:lstStyle/>
            <a:p>
              <a:pPr algn="l">
                <a:spcBef>
                  <a:spcPct val="0"/>
                </a:spcBef>
              </a:pPr>
              <a:r>
                <a:rPr lang="en-US" sz="1200" dirty="0">
                  <a:solidFill>
                    <a:schemeClr val="tx1"/>
                  </a:solidFill>
                  <a:sym typeface="Wingdings 3" pitchFamily="18" charset="2"/>
                </a:rPr>
                <a:t></a:t>
              </a:r>
              <a:r>
                <a:rPr lang="en-US" sz="1600" dirty="0">
                  <a:solidFill>
                    <a:schemeClr val="tx1"/>
                  </a:solidFill>
                </a:rPr>
                <a:t>sent to</a:t>
              </a:r>
            </a:p>
          </p:txBody>
        </p:sp>
      </p:grpSp>
    </p:spTree>
    <p:extLst>
      <p:ext uri="{BB962C8B-B14F-4D97-AF65-F5344CB8AC3E}">
        <p14:creationId xmlns:p14="http://schemas.microsoft.com/office/powerpoint/2010/main" val="137029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Class Diagram</a:t>
            </a:r>
          </a:p>
        </p:txBody>
      </p:sp>
      <p:sp>
        <p:nvSpPr>
          <p:cNvPr id="17412" name="Rectangle 3"/>
          <p:cNvSpPr>
            <a:spLocks noGrp="1" noChangeArrowheads="1"/>
          </p:cNvSpPr>
          <p:nvPr>
            <p:ph sz="half" idx="1"/>
          </p:nvPr>
        </p:nvSpPr>
        <p:spPr/>
        <p:txBody>
          <a:bodyPr/>
          <a:lstStyle/>
          <a:p>
            <a:r>
              <a:rPr lang="en-US" smtClean="0"/>
              <a:t>Class/Entity	(box)</a:t>
            </a:r>
          </a:p>
          <a:p>
            <a:r>
              <a:rPr lang="en-US" smtClean="0"/>
              <a:t>Association/Relationship</a:t>
            </a:r>
          </a:p>
          <a:p>
            <a:pPr lvl="1"/>
            <a:r>
              <a:rPr lang="en-US" smtClean="0"/>
              <a:t>Lines</a:t>
            </a:r>
          </a:p>
          <a:p>
            <a:pPr lvl="1"/>
            <a:r>
              <a:rPr lang="en-US" smtClean="0"/>
              <a:t>Minimum</a:t>
            </a:r>
          </a:p>
          <a:p>
            <a:pPr lvl="2"/>
            <a:r>
              <a:rPr lang="en-US" smtClean="0"/>
              <a:t>0:  optional</a:t>
            </a:r>
          </a:p>
          <a:p>
            <a:pPr lvl="2"/>
            <a:r>
              <a:rPr lang="en-US" smtClean="0"/>
              <a:t>1:  required</a:t>
            </a:r>
          </a:p>
          <a:p>
            <a:pPr lvl="1"/>
            <a:r>
              <a:rPr lang="en-US" smtClean="0"/>
              <a:t>Maximum</a:t>
            </a:r>
          </a:p>
          <a:p>
            <a:pPr lvl="2"/>
            <a:r>
              <a:rPr lang="en-US" smtClean="0"/>
              <a:t>Arrows</a:t>
            </a:r>
          </a:p>
          <a:p>
            <a:pPr lvl="2"/>
            <a:r>
              <a:rPr lang="en-US" smtClean="0"/>
              <a:t>1, M</a:t>
            </a:r>
          </a:p>
        </p:txBody>
      </p:sp>
      <p:sp>
        <p:nvSpPr>
          <p:cNvPr id="17410" name="Slide Number Placeholder 6"/>
          <p:cNvSpPr>
            <a:spLocks noGrp="1"/>
          </p:cNvSpPr>
          <p:nvPr>
            <p:ph type="sldNum" sz="quarter" idx="12"/>
          </p:nvPr>
        </p:nvSpPr>
        <p:spPr/>
        <p:txBody>
          <a:bodyPr/>
          <a:lstStyle/>
          <a:p>
            <a:fld id="{0F598E73-2C23-41BB-A7CD-2F0A4954E37D}" type="slidenum">
              <a:rPr lang="en-US" smtClean="0"/>
              <a:pPr/>
              <a:t>15</a:t>
            </a:fld>
            <a:endParaRPr lang="en-US" smtClean="0"/>
          </a:p>
        </p:txBody>
      </p:sp>
      <p:sp>
        <p:nvSpPr>
          <p:cNvPr id="17413" name="Rectangle 4"/>
          <p:cNvSpPr>
            <a:spLocks noChangeArrowheads="1"/>
          </p:cNvSpPr>
          <p:nvPr/>
        </p:nvSpPr>
        <p:spPr bwMode="auto">
          <a:xfrm>
            <a:off x="6521450" y="1377950"/>
            <a:ext cx="1511300" cy="5207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a:t>Customer</a:t>
            </a:r>
          </a:p>
        </p:txBody>
      </p:sp>
      <p:sp>
        <p:nvSpPr>
          <p:cNvPr id="17414" name="Rectangle 5"/>
          <p:cNvSpPr>
            <a:spLocks noChangeArrowheads="1"/>
          </p:cNvSpPr>
          <p:nvPr/>
        </p:nvSpPr>
        <p:spPr bwMode="auto">
          <a:xfrm>
            <a:off x="6521450" y="3511550"/>
            <a:ext cx="1511300" cy="444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a:t>Order</a:t>
            </a:r>
          </a:p>
        </p:txBody>
      </p:sp>
      <p:sp>
        <p:nvSpPr>
          <p:cNvPr id="17415" name="Rectangle 6"/>
          <p:cNvSpPr>
            <a:spLocks noChangeArrowheads="1"/>
          </p:cNvSpPr>
          <p:nvPr/>
        </p:nvSpPr>
        <p:spPr bwMode="auto">
          <a:xfrm>
            <a:off x="6521450" y="5416550"/>
            <a:ext cx="1511300" cy="444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a:t>Item</a:t>
            </a:r>
          </a:p>
        </p:txBody>
      </p:sp>
      <p:sp>
        <p:nvSpPr>
          <p:cNvPr id="17416" name="Rectangle 11"/>
          <p:cNvSpPr>
            <a:spLocks noChangeArrowheads="1"/>
          </p:cNvSpPr>
          <p:nvPr/>
        </p:nvSpPr>
        <p:spPr bwMode="auto">
          <a:xfrm>
            <a:off x="7299325" y="1881188"/>
            <a:ext cx="793750" cy="366712"/>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1 … 1</a:t>
            </a:r>
          </a:p>
        </p:txBody>
      </p:sp>
      <p:sp>
        <p:nvSpPr>
          <p:cNvPr id="17417" name="Rectangle 12"/>
          <p:cNvSpPr>
            <a:spLocks noChangeArrowheads="1"/>
          </p:cNvSpPr>
          <p:nvPr/>
        </p:nvSpPr>
        <p:spPr bwMode="auto">
          <a:xfrm>
            <a:off x="7299325" y="3100388"/>
            <a:ext cx="755650" cy="366712"/>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0 … *</a:t>
            </a:r>
          </a:p>
        </p:txBody>
      </p:sp>
      <p:sp>
        <p:nvSpPr>
          <p:cNvPr id="17418" name="Rectangle 13"/>
          <p:cNvSpPr>
            <a:spLocks noChangeArrowheads="1"/>
          </p:cNvSpPr>
          <p:nvPr/>
        </p:nvSpPr>
        <p:spPr bwMode="auto">
          <a:xfrm>
            <a:off x="7299325" y="3938588"/>
            <a:ext cx="755650" cy="366712"/>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0 … *</a:t>
            </a:r>
          </a:p>
        </p:txBody>
      </p:sp>
      <p:sp>
        <p:nvSpPr>
          <p:cNvPr id="17419" name="Rectangle 14"/>
          <p:cNvSpPr>
            <a:spLocks noChangeArrowheads="1"/>
          </p:cNvSpPr>
          <p:nvPr/>
        </p:nvSpPr>
        <p:spPr bwMode="auto">
          <a:xfrm>
            <a:off x="7299325" y="5005388"/>
            <a:ext cx="755650" cy="366712"/>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bg2"/>
                </a:solidFill>
              </a:rPr>
              <a:t>1 … *</a:t>
            </a:r>
          </a:p>
        </p:txBody>
      </p:sp>
      <p:sp>
        <p:nvSpPr>
          <p:cNvPr id="17420" name="Line 23"/>
          <p:cNvSpPr>
            <a:spLocks noChangeShapeType="1"/>
          </p:cNvSpPr>
          <p:nvPr/>
        </p:nvSpPr>
        <p:spPr bwMode="auto">
          <a:xfrm>
            <a:off x="7315200" y="1905000"/>
            <a:ext cx="0" cy="1600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421" name="Line 24"/>
          <p:cNvSpPr>
            <a:spLocks noChangeShapeType="1"/>
          </p:cNvSpPr>
          <p:nvPr/>
        </p:nvSpPr>
        <p:spPr bwMode="auto">
          <a:xfrm>
            <a:off x="7315200" y="3962400"/>
            <a:ext cx="0" cy="1447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422" name="Text Box 25"/>
          <p:cNvSpPr txBox="1">
            <a:spLocks noChangeArrowheads="1"/>
          </p:cNvSpPr>
          <p:nvPr/>
        </p:nvSpPr>
        <p:spPr bwMode="auto">
          <a:xfrm>
            <a:off x="8289925" y="5759450"/>
            <a:ext cx="201613" cy="168275"/>
          </a:xfrm>
          <a:prstGeom prst="rect">
            <a:avLst/>
          </a:prstGeom>
          <a:noFill/>
          <a:ln w="12700">
            <a:noFill/>
            <a:miter lim="800000"/>
            <a:headEnd type="none" w="sm" len="sm"/>
            <a:tailEnd type="none" w="sm" len="sm"/>
          </a:ln>
        </p:spPr>
        <p:txBody>
          <a:bodyPr wrap="none">
            <a:spAutoFit/>
          </a:bodyPr>
          <a:lstStyle/>
          <a:p>
            <a:pPr algn="l">
              <a:spcBef>
                <a:spcPct val="0"/>
              </a:spcBef>
            </a:pPr>
            <a:r>
              <a:rPr lang="en-US" sz="500"/>
              <a:t>.</a:t>
            </a:r>
          </a:p>
        </p:txBody>
      </p:sp>
      <p:sp>
        <p:nvSpPr>
          <p:cNvPr id="17423" name="Text Box 26"/>
          <p:cNvSpPr txBox="1">
            <a:spLocks noChangeArrowheads="1"/>
          </p:cNvSpPr>
          <p:nvPr/>
        </p:nvSpPr>
        <p:spPr bwMode="auto">
          <a:xfrm>
            <a:off x="5867400" y="1295400"/>
            <a:ext cx="201613" cy="168275"/>
          </a:xfrm>
          <a:prstGeom prst="rect">
            <a:avLst/>
          </a:prstGeom>
          <a:noFill/>
          <a:ln w="12700">
            <a:noFill/>
            <a:miter lim="800000"/>
            <a:headEnd type="none" w="sm" len="sm"/>
            <a:tailEnd type="none" w="sm" len="sm"/>
          </a:ln>
        </p:spPr>
        <p:txBody>
          <a:bodyPr wrap="none">
            <a:spAutoFit/>
          </a:bodyPr>
          <a:lstStyle/>
          <a:p>
            <a:pPr algn="l">
              <a:spcBef>
                <a:spcPct val="0"/>
              </a:spcBef>
            </a:pPr>
            <a:r>
              <a:rPr lang="en-US" sz="500"/>
              <a:t>.</a:t>
            </a:r>
          </a:p>
        </p:txBody>
      </p:sp>
    </p:spTree>
    <p:extLst>
      <p:ext uri="{BB962C8B-B14F-4D97-AF65-F5344CB8AC3E}">
        <p14:creationId xmlns:p14="http://schemas.microsoft.com/office/powerpoint/2010/main" val="1954055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Sample Association Rules (Multiplicity)</a:t>
            </a:r>
          </a:p>
        </p:txBody>
      </p:sp>
      <p:sp>
        <p:nvSpPr>
          <p:cNvPr id="18436" name="Rectangle 3"/>
          <p:cNvSpPr>
            <a:spLocks noGrp="1" noChangeArrowheads="1"/>
          </p:cNvSpPr>
          <p:nvPr>
            <p:ph sz="half" idx="1"/>
          </p:nvPr>
        </p:nvSpPr>
        <p:spPr/>
        <p:txBody>
          <a:bodyPr/>
          <a:lstStyle/>
          <a:p>
            <a:r>
              <a:rPr lang="en-US" dirty="0" smtClean="0"/>
              <a:t>An order must have exactly 1 customer,</a:t>
            </a:r>
          </a:p>
          <a:p>
            <a:pPr lvl="1"/>
            <a:r>
              <a:rPr lang="en-US" dirty="0" smtClean="0"/>
              <a:t> </a:t>
            </a:r>
            <a:r>
              <a:rPr lang="en-US" dirty="0" smtClean="0">
                <a:solidFill>
                  <a:schemeClr val="tx2"/>
                </a:solidFill>
              </a:rPr>
              <a:t>1</a:t>
            </a:r>
            <a:r>
              <a:rPr lang="en-US" dirty="0" smtClean="0"/>
              <a:t> … 1	Minimum of 1</a:t>
            </a:r>
          </a:p>
          <a:p>
            <a:pPr lvl="1"/>
            <a:r>
              <a:rPr lang="en-US" dirty="0" smtClean="0"/>
              <a:t> 1 … </a:t>
            </a:r>
            <a:r>
              <a:rPr lang="en-US" dirty="0" smtClean="0">
                <a:solidFill>
                  <a:schemeClr val="tx2"/>
                </a:solidFill>
              </a:rPr>
              <a:t>1</a:t>
            </a:r>
            <a:r>
              <a:rPr lang="en-US" dirty="0" smtClean="0"/>
              <a:t>	Maximum of 1</a:t>
            </a:r>
          </a:p>
          <a:p>
            <a:r>
              <a:rPr lang="en-US" dirty="0" smtClean="0"/>
              <a:t>And at least one item.</a:t>
            </a:r>
          </a:p>
          <a:p>
            <a:pPr lvl="1"/>
            <a:r>
              <a:rPr lang="en-US" dirty="0" smtClean="0"/>
              <a:t> </a:t>
            </a:r>
            <a:r>
              <a:rPr lang="en-US" dirty="0" smtClean="0">
                <a:solidFill>
                  <a:schemeClr val="tx2"/>
                </a:solidFill>
              </a:rPr>
              <a:t>1</a:t>
            </a:r>
            <a:r>
              <a:rPr lang="en-US" dirty="0" smtClean="0"/>
              <a:t> … *	Minimum of 1</a:t>
            </a:r>
          </a:p>
          <a:p>
            <a:pPr lvl="1"/>
            <a:r>
              <a:rPr lang="en-US" dirty="0" smtClean="0"/>
              <a:t> 1 … </a:t>
            </a:r>
            <a:r>
              <a:rPr lang="en-US" dirty="0" smtClean="0">
                <a:solidFill>
                  <a:schemeClr val="tx2"/>
                </a:solidFill>
              </a:rPr>
              <a:t>*</a:t>
            </a:r>
            <a:r>
              <a:rPr lang="en-US" dirty="0" smtClean="0"/>
              <a:t>	Maximum many</a:t>
            </a:r>
          </a:p>
          <a:p>
            <a:r>
              <a:rPr lang="en-US" dirty="0" smtClean="0"/>
              <a:t>An item can show up on no orders or many orders.</a:t>
            </a:r>
          </a:p>
          <a:p>
            <a:pPr lvl="1"/>
            <a:r>
              <a:rPr lang="en-US" dirty="0" smtClean="0"/>
              <a:t> </a:t>
            </a:r>
            <a:r>
              <a:rPr lang="en-US" dirty="0" smtClean="0">
                <a:solidFill>
                  <a:schemeClr val="tx2"/>
                </a:solidFill>
              </a:rPr>
              <a:t>0</a:t>
            </a:r>
            <a:r>
              <a:rPr lang="en-US" dirty="0" smtClean="0"/>
              <a:t> … *	Optional (0)</a:t>
            </a:r>
          </a:p>
          <a:p>
            <a:pPr lvl="1"/>
            <a:r>
              <a:rPr lang="en-US" dirty="0" smtClean="0"/>
              <a:t> 0 … </a:t>
            </a:r>
            <a:r>
              <a:rPr lang="en-US" dirty="0" smtClean="0">
                <a:solidFill>
                  <a:schemeClr val="tx2"/>
                </a:solidFill>
              </a:rPr>
              <a:t>*</a:t>
            </a:r>
            <a:r>
              <a:rPr lang="en-US" dirty="0" smtClean="0"/>
              <a:t>	Maximum many</a:t>
            </a:r>
          </a:p>
        </p:txBody>
      </p:sp>
      <p:sp>
        <p:nvSpPr>
          <p:cNvPr id="18434" name="Slide Number Placeholder 6"/>
          <p:cNvSpPr>
            <a:spLocks noGrp="1"/>
          </p:cNvSpPr>
          <p:nvPr>
            <p:ph type="sldNum" sz="quarter" idx="12"/>
          </p:nvPr>
        </p:nvSpPr>
        <p:spPr/>
        <p:txBody>
          <a:bodyPr/>
          <a:lstStyle/>
          <a:p>
            <a:fld id="{42E6604C-2A6B-4915-80EB-DECC872A6E30}" type="slidenum">
              <a:rPr lang="en-US" smtClean="0"/>
              <a:pPr/>
              <a:t>16</a:t>
            </a:fld>
            <a:endParaRPr lang="en-US" smtClean="0"/>
          </a:p>
        </p:txBody>
      </p:sp>
      <p:sp>
        <p:nvSpPr>
          <p:cNvPr id="18437" name="Line 4"/>
          <p:cNvSpPr>
            <a:spLocks noChangeShapeType="1"/>
          </p:cNvSpPr>
          <p:nvPr/>
        </p:nvSpPr>
        <p:spPr bwMode="auto">
          <a:xfrm flipV="1">
            <a:off x="3792071" y="2057400"/>
            <a:ext cx="3370729" cy="3048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8438" name="Line 5"/>
          <p:cNvSpPr>
            <a:spLocks noChangeShapeType="1"/>
          </p:cNvSpPr>
          <p:nvPr/>
        </p:nvSpPr>
        <p:spPr bwMode="auto">
          <a:xfrm>
            <a:off x="3792071" y="3511550"/>
            <a:ext cx="3370729" cy="167005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8439" name="Line 6"/>
          <p:cNvSpPr>
            <a:spLocks noChangeShapeType="1"/>
          </p:cNvSpPr>
          <p:nvPr/>
        </p:nvSpPr>
        <p:spPr bwMode="auto">
          <a:xfrm flipV="1">
            <a:off x="3939988" y="4114800"/>
            <a:ext cx="3222812" cy="890588"/>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8440" name="Rectangle 7"/>
          <p:cNvSpPr>
            <a:spLocks noChangeArrowheads="1"/>
          </p:cNvSpPr>
          <p:nvPr/>
        </p:nvSpPr>
        <p:spPr bwMode="auto">
          <a:xfrm>
            <a:off x="6521450" y="1377950"/>
            <a:ext cx="1511300" cy="5207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dirty="0">
                <a:solidFill>
                  <a:schemeClr val="tx1"/>
                </a:solidFill>
              </a:rPr>
              <a:t>Customer</a:t>
            </a:r>
          </a:p>
        </p:txBody>
      </p:sp>
      <p:sp>
        <p:nvSpPr>
          <p:cNvPr id="18441" name="Rectangle 8"/>
          <p:cNvSpPr>
            <a:spLocks noChangeArrowheads="1"/>
          </p:cNvSpPr>
          <p:nvPr/>
        </p:nvSpPr>
        <p:spPr bwMode="auto">
          <a:xfrm>
            <a:off x="6521450" y="3511550"/>
            <a:ext cx="1511300" cy="444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a:solidFill>
                  <a:schemeClr val="tx1"/>
                </a:solidFill>
              </a:rPr>
              <a:t>Sale</a:t>
            </a:r>
          </a:p>
        </p:txBody>
      </p:sp>
      <p:sp>
        <p:nvSpPr>
          <p:cNvPr id="18442" name="Rectangle 9"/>
          <p:cNvSpPr>
            <a:spLocks noChangeArrowheads="1"/>
          </p:cNvSpPr>
          <p:nvPr/>
        </p:nvSpPr>
        <p:spPr bwMode="auto">
          <a:xfrm>
            <a:off x="6521450" y="5416550"/>
            <a:ext cx="1511300" cy="4445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2000">
                <a:solidFill>
                  <a:schemeClr val="tx1"/>
                </a:solidFill>
              </a:rPr>
              <a:t>Item</a:t>
            </a:r>
          </a:p>
        </p:txBody>
      </p:sp>
      <p:sp>
        <p:nvSpPr>
          <p:cNvPr id="18443" name="Rectangle 14"/>
          <p:cNvSpPr>
            <a:spLocks noChangeArrowheads="1"/>
          </p:cNvSpPr>
          <p:nvPr/>
        </p:nvSpPr>
        <p:spPr bwMode="auto">
          <a:xfrm>
            <a:off x="7299325" y="1881188"/>
            <a:ext cx="1006686"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1 … 1</a:t>
            </a:r>
          </a:p>
        </p:txBody>
      </p:sp>
      <p:sp>
        <p:nvSpPr>
          <p:cNvPr id="18444" name="Rectangle 15"/>
          <p:cNvSpPr>
            <a:spLocks noChangeArrowheads="1"/>
          </p:cNvSpPr>
          <p:nvPr/>
        </p:nvSpPr>
        <p:spPr bwMode="auto">
          <a:xfrm>
            <a:off x="7299325" y="3100388"/>
            <a:ext cx="955390"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0 … *</a:t>
            </a:r>
          </a:p>
        </p:txBody>
      </p:sp>
      <p:sp>
        <p:nvSpPr>
          <p:cNvPr id="18445" name="Rectangle 16"/>
          <p:cNvSpPr>
            <a:spLocks noChangeArrowheads="1"/>
          </p:cNvSpPr>
          <p:nvPr/>
        </p:nvSpPr>
        <p:spPr bwMode="auto">
          <a:xfrm>
            <a:off x="7299325" y="3938588"/>
            <a:ext cx="955390"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0 … *</a:t>
            </a:r>
          </a:p>
        </p:txBody>
      </p:sp>
      <p:sp>
        <p:nvSpPr>
          <p:cNvPr id="18446" name="Rectangle 17"/>
          <p:cNvSpPr>
            <a:spLocks noChangeArrowheads="1"/>
          </p:cNvSpPr>
          <p:nvPr/>
        </p:nvSpPr>
        <p:spPr bwMode="auto">
          <a:xfrm>
            <a:off x="7299325" y="5005388"/>
            <a:ext cx="955390" cy="462307"/>
          </a:xfrm>
          <a:prstGeom prst="rect">
            <a:avLst/>
          </a:prstGeom>
          <a:noFill/>
          <a:ln w="9525">
            <a:noFill/>
            <a:miter lim="800000"/>
            <a:headEnd/>
            <a:tailEnd/>
          </a:ln>
        </p:spPr>
        <p:txBody>
          <a:bodyPr wrap="none" lIns="92075" tIns="46038" rIns="92075" bIns="46038">
            <a:spAutoFit/>
          </a:bodyPr>
          <a:lstStyle/>
          <a:p>
            <a:pPr algn="l">
              <a:spcBef>
                <a:spcPct val="0"/>
              </a:spcBef>
            </a:pPr>
            <a:r>
              <a:rPr lang="en-US">
                <a:solidFill>
                  <a:schemeClr val="tx1"/>
                </a:solidFill>
              </a:rPr>
              <a:t>1 … *</a:t>
            </a:r>
          </a:p>
        </p:txBody>
      </p:sp>
      <p:sp>
        <p:nvSpPr>
          <p:cNvPr id="18447" name="Line 24"/>
          <p:cNvSpPr>
            <a:spLocks noChangeShapeType="1"/>
          </p:cNvSpPr>
          <p:nvPr/>
        </p:nvSpPr>
        <p:spPr bwMode="auto">
          <a:xfrm flipV="1">
            <a:off x="7239000" y="1905000"/>
            <a:ext cx="0" cy="1600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8448" name="Line 25"/>
          <p:cNvSpPr>
            <a:spLocks noChangeShapeType="1"/>
          </p:cNvSpPr>
          <p:nvPr/>
        </p:nvSpPr>
        <p:spPr bwMode="auto">
          <a:xfrm flipV="1">
            <a:off x="7239000" y="3962400"/>
            <a:ext cx="0" cy="1447800"/>
          </a:xfrm>
          <a:prstGeom prst="line">
            <a:avLst/>
          </a:prstGeom>
          <a:noFill/>
          <a:ln w="12700">
            <a:solidFill>
              <a:schemeClr val="tx1"/>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97261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Creating a Class Diagram</a:t>
            </a:r>
          </a:p>
        </p:txBody>
      </p:sp>
      <p:sp>
        <p:nvSpPr>
          <p:cNvPr id="26626" name="Slide Number Placeholder 5"/>
          <p:cNvSpPr>
            <a:spLocks noGrp="1"/>
          </p:cNvSpPr>
          <p:nvPr>
            <p:ph type="sldNum" sz="quarter" idx="12"/>
          </p:nvPr>
        </p:nvSpPr>
        <p:spPr>
          <a:noFill/>
        </p:spPr>
        <p:txBody>
          <a:bodyPr/>
          <a:lstStyle/>
          <a:p>
            <a:fld id="{EB639E0B-1A83-407A-92BC-92FFEBF2ED8F}" type="slidenum">
              <a:rPr lang="en-US" smtClean="0"/>
              <a:pPr/>
              <a:t>17</a:t>
            </a:fld>
            <a:endParaRPr lang="en-US" smtClean="0"/>
          </a:p>
        </p:txBody>
      </p:sp>
      <p:sp>
        <p:nvSpPr>
          <p:cNvPr id="26628" name="Text Box 6"/>
          <p:cNvSpPr txBox="1">
            <a:spLocks noChangeArrowheads="1"/>
          </p:cNvSpPr>
          <p:nvPr/>
        </p:nvSpPr>
        <p:spPr bwMode="auto">
          <a:xfrm>
            <a:off x="1898650" y="1346200"/>
            <a:ext cx="5765800" cy="1920875"/>
          </a:xfrm>
          <a:prstGeom prst="rect">
            <a:avLst/>
          </a:prstGeom>
          <a:noFill/>
          <a:ln w="12700" algn="ctr">
            <a:noFill/>
            <a:miter lim="800000"/>
            <a:headEnd/>
            <a:tailEnd/>
          </a:ln>
        </p:spPr>
        <p:txBody>
          <a:bodyPr wrap="none">
            <a:spAutoFit/>
          </a:bodyPr>
          <a:lstStyle/>
          <a:p>
            <a:pPr algn="l" eaLnBrk="1" hangingPunct="1">
              <a:spcBef>
                <a:spcPct val="0"/>
              </a:spcBef>
            </a:pPr>
            <a:r>
              <a:rPr lang="en-US" sz="2000" dirty="0">
                <a:solidFill>
                  <a:schemeClr val="tx1"/>
                </a:solidFill>
              </a:rPr>
              <a:t>1. Identify the primary classes and data elements.</a:t>
            </a:r>
          </a:p>
          <a:p>
            <a:pPr algn="l" eaLnBrk="1" hangingPunct="1">
              <a:spcBef>
                <a:spcPct val="0"/>
              </a:spcBef>
            </a:pPr>
            <a:r>
              <a:rPr lang="en-US" sz="2000" dirty="0">
                <a:solidFill>
                  <a:schemeClr val="tx1"/>
                </a:solidFill>
              </a:rPr>
              <a:t>2. Create the easy classes.</a:t>
            </a:r>
          </a:p>
          <a:p>
            <a:pPr algn="l" eaLnBrk="1" hangingPunct="1">
              <a:spcBef>
                <a:spcPct val="0"/>
              </a:spcBef>
            </a:pPr>
            <a:r>
              <a:rPr lang="en-US" sz="2000" dirty="0">
                <a:solidFill>
                  <a:schemeClr val="tx1"/>
                </a:solidFill>
              </a:rPr>
              <a:t>3. Create generated keys if necessary.</a:t>
            </a:r>
          </a:p>
          <a:p>
            <a:pPr algn="l" eaLnBrk="1" hangingPunct="1">
              <a:spcBef>
                <a:spcPct val="0"/>
              </a:spcBef>
            </a:pPr>
            <a:r>
              <a:rPr lang="en-US" sz="2000" dirty="0">
                <a:solidFill>
                  <a:schemeClr val="tx1"/>
                </a:solidFill>
              </a:rPr>
              <a:t>4. Add tables to split many-to-many relationships.</a:t>
            </a:r>
          </a:p>
          <a:p>
            <a:pPr algn="l" eaLnBrk="1" hangingPunct="1">
              <a:spcBef>
                <a:spcPct val="0"/>
              </a:spcBef>
            </a:pPr>
            <a:r>
              <a:rPr lang="en-US" sz="2000" dirty="0">
                <a:solidFill>
                  <a:schemeClr val="tx1"/>
                </a:solidFill>
              </a:rPr>
              <a:t>5. Check primary keys.</a:t>
            </a:r>
          </a:p>
          <a:p>
            <a:pPr algn="l" eaLnBrk="1" hangingPunct="1">
              <a:spcBef>
                <a:spcPct val="0"/>
              </a:spcBef>
            </a:pPr>
            <a:r>
              <a:rPr lang="en-US" sz="2000" dirty="0">
                <a:solidFill>
                  <a:schemeClr val="tx1"/>
                </a:solidFill>
              </a:rPr>
              <a:t>6. Verify relationships</a:t>
            </a:r>
          </a:p>
        </p:txBody>
      </p:sp>
      <p:sp>
        <p:nvSpPr>
          <p:cNvPr id="26629" name="Text Box 7"/>
          <p:cNvSpPr txBox="1">
            <a:spLocks noChangeArrowheads="1"/>
          </p:cNvSpPr>
          <p:nvPr/>
        </p:nvSpPr>
        <p:spPr bwMode="auto">
          <a:xfrm>
            <a:off x="1371600" y="3810000"/>
            <a:ext cx="7258050" cy="1616075"/>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CustomerID	OrderID</a:t>
            </a:r>
          </a:p>
          <a:p>
            <a:pPr algn="l" eaLnBrk="1" hangingPunct="1">
              <a:spcBef>
                <a:spcPct val="0"/>
              </a:spcBef>
            </a:pPr>
            <a:r>
              <a:rPr lang="en-US" sz="2000">
                <a:solidFill>
                  <a:schemeClr val="tx1"/>
                </a:solidFill>
              </a:rPr>
              <a:t>Each customer can place many orders (so key OrderID)</a:t>
            </a:r>
          </a:p>
          <a:p>
            <a:pPr algn="l" eaLnBrk="1" hangingPunct="1">
              <a:spcBef>
                <a:spcPct val="0"/>
              </a:spcBef>
            </a:pPr>
            <a:r>
              <a:rPr lang="en-US" sz="2000">
                <a:solidFill>
                  <a:schemeClr val="tx1"/>
                </a:solidFill>
              </a:rPr>
              <a:t>Each order comes from one customer (do not key CustomerID)</a:t>
            </a:r>
          </a:p>
          <a:p>
            <a:pPr algn="l" eaLnBrk="1" hangingPunct="1">
              <a:spcBef>
                <a:spcPct val="0"/>
              </a:spcBef>
            </a:pPr>
            <a:r>
              <a:rPr lang="en-US" sz="2000">
                <a:solidFill>
                  <a:schemeClr val="tx1"/>
                </a:solidFill>
              </a:rPr>
              <a:t>*</a:t>
            </a:r>
            <a:r>
              <a:rPr lang="en-US" sz="2000" u="sng">
                <a:solidFill>
                  <a:schemeClr val="tx1"/>
                </a:solidFill>
              </a:rPr>
              <a:t>OrderID</a:t>
            </a:r>
            <a:endParaRPr lang="en-US" sz="2000">
              <a:solidFill>
                <a:schemeClr val="tx1"/>
              </a:solidFill>
            </a:endParaRPr>
          </a:p>
          <a:p>
            <a:pPr algn="l" eaLnBrk="1" hangingPunct="1">
              <a:spcBef>
                <a:spcPct val="0"/>
              </a:spcBef>
            </a:pPr>
            <a:r>
              <a:rPr lang="en-US" sz="2000">
                <a:solidFill>
                  <a:schemeClr val="tx1"/>
                </a:solidFill>
              </a:rPr>
              <a:t>CustomerID</a:t>
            </a:r>
          </a:p>
        </p:txBody>
      </p:sp>
    </p:spTree>
    <p:extLst>
      <p:ext uri="{BB962C8B-B14F-4D97-AF65-F5344CB8AC3E}">
        <p14:creationId xmlns:p14="http://schemas.microsoft.com/office/powerpoint/2010/main" val="76229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r>
              <a:rPr lang="en-US" smtClean="0"/>
              <a:t>Sample Database for Sales</a:t>
            </a:r>
          </a:p>
        </p:txBody>
      </p:sp>
      <p:graphicFrame>
        <p:nvGraphicFramePr>
          <p:cNvPr id="36132" name="Group 1316"/>
          <p:cNvGraphicFramePr>
            <a:graphicFrameLocks noGrp="1"/>
          </p:cNvGraphicFramePr>
          <p:nvPr>
            <p:ph idx="1"/>
          </p:nvPr>
        </p:nvGraphicFramePr>
        <p:xfrm>
          <a:off x="228600" y="1277938"/>
          <a:ext cx="7772400" cy="4139883"/>
        </p:xfrm>
        <a:graphic>
          <a:graphicData uri="http://schemas.openxmlformats.org/drawingml/2006/table">
            <a:tbl>
              <a:tblPr/>
              <a:tblGrid>
                <a:gridCol w="1173163"/>
                <a:gridCol w="1663700"/>
                <a:gridCol w="1431925"/>
                <a:gridCol w="1323975"/>
                <a:gridCol w="1027112"/>
                <a:gridCol w="1152525"/>
              </a:tblGrid>
              <a:tr h="415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Sale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Customer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First 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Last Name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Address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City, State  </a:t>
                      </a:r>
                      <a:r>
                        <a:rPr kumimoji="0" lang="en-US" sz="1600" b="0" i="0" u="none" strike="noStrike" cap="none" normalizeH="0" baseline="0" dirty="0" err="1" smtClean="0">
                          <a:ln>
                            <a:noFill/>
                          </a:ln>
                          <a:solidFill>
                            <a:schemeClr val="tx1"/>
                          </a:solidFill>
                          <a:effectLst/>
                          <a:latin typeface="Arial" charset="0"/>
                          <a:ea typeface="Times New Roman" pitchFamily="18" charset="0"/>
                          <a:cs typeface="Arial" charset="0"/>
                        </a:rPr>
                        <a:t>ZIPCode</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ItemID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Description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List Price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Quantity</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QOH</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Value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43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gridSpan="5">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50" name="Slide Number Placeholder 5"/>
          <p:cNvSpPr>
            <a:spLocks noGrp="1"/>
          </p:cNvSpPr>
          <p:nvPr>
            <p:ph type="sldNum" sz="quarter" idx="12"/>
          </p:nvPr>
        </p:nvSpPr>
        <p:spPr/>
        <p:txBody>
          <a:bodyPr/>
          <a:lstStyle/>
          <a:p>
            <a:fld id="{F902B053-331D-4147-8DA5-3775851B1A8C}" type="slidenum">
              <a:rPr lang="en-US" smtClean="0"/>
              <a:pPr/>
              <a:t>18</a:t>
            </a:fld>
            <a:endParaRPr lang="en-US" smtClean="0"/>
          </a:p>
        </p:txBody>
      </p:sp>
    </p:spTree>
    <p:extLst>
      <p:ext uri="{BB962C8B-B14F-4D97-AF65-F5344CB8AC3E}">
        <p14:creationId xmlns:p14="http://schemas.microsoft.com/office/powerpoint/2010/main" val="266175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Start</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19</a:t>
            </a:fld>
            <a:endParaRPr lang="en-US"/>
          </a:p>
        </p:txBody>
      </p:sp>
      <p:sp>
        <p:nvSpPr>
          <p:cNvPr id="4" name="TextBox 3"/>
          <p:cNvSpPr txBox="1"/>
          <p:nvPr/>
        </p:nvSpPr>
        <p:spPr>
          <a:xfrm>
            <a:off x="358587" y="1613647"/>
            <a:ext cx="7835154" cy="3046988"/>
          </a:xfrm>
          <a:prstGeom prst="rect">
            <a:avLst/>
          </a:prstGeom>
          <a:noFill/>
        </p:spPr>
        <p:txBody>
          <a:bodyPr wrap="square" rtlCol="0">
            <a:spAutoFit/>
          </a:bodyPr>
          <a:lstStyle/>
          <a:p>
            <a:r>
              <a:rPr lang="en-US" dirty="0" smtClean="0"/>
              <a:t>Initial Business Objects:</a:t>
            </a:r>
          </a:p>
          <a:p>
            <a:endParaRPr lang="en-US" dirty="0"/>
          </a:p>
          <a:p>
            <a:r>
              <a:rPr lang="en-US" dirty="0" smtClean="0"/>
              <a:t>Customers</a:t>
            </a:r>
          </a:p>
          <a:p>
            <a:r>
              <a:rPr lang="en-US" dirty="0" smtClean="0"/>
              <a:t>Items</a:t>
            </a:r>
          </a:p>
          <a:p>
            <a:r>
              <a:rPr lang="en-US" dirty="0" smtClean="0"/>
              <a:t>Sales</a:t>
            </a:r>
          </a:p>
          <a:p>
            <a:endParaRPr lang="en-US" dirty="0"/>
          </a:p>
          <a:p>
            <a:r>
              <a:rPr lang="en-US" dirty="0" smtClean="0"/>
              <a:t>Each seems to be a base object that can stand alone.</a:t>
            </a:r>
          </a:p>
          <a:p>
            <a:r>
              <a:rPr lang="en-US" dirty="0" smtClean="0"/>
              <a:t>Each can be given a generated key by the database.</a:t>
            </a:r>
            <a:endParaRPr lang="en-US" dirty="0"/>
          </a:p>
        </p:txBody>
      </p:sp>
    </p:spTree>
    <p:extLst>
      <p:ext uri="{BB962C8B-B14F-4D97-AF65-F5344CB8AC3E}">
        <p14:creationId xmlns:p14="http://schemas.microsoft.com/office/powerpoint/2010/main" val="415750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r>
              <a:rPr lang="en-US" smtClean="0"/>
              <a:t>Objectives</a:t>
            </a:r>
          </a:p>
        </p:txBody>
      </p:sp>
      <p:sp>
        <p:nvSpPr>
          <p:cNvPr id="6148" name="Rectangle 6"/>
          <p:cNvSpPr>
            <a:spLocks noGrp="1" noChangeArrowheads="1"/>
          </p:cNvSpPr>
          <p:nvPr>
            <p:ph idx="1"/>
          </p:nvPr>
        </p:nvSpPr>
        <p:spPr/>
        <p:txBody>
          <a:bodyPr/>
          <a:lstStyle/>
          <a:p>
            <a:r>
              <a:rPr lang="en-US" sz="1800" dirty="0"/>
              <a:t>What is database design and why is it important?</a:t>
            </a:r>
          </a:p>
          <a:p>
            <a:r>
              <a:rPr lang="en-US" sz="1800" dirty="0"/>
              <a:t>Why are models important in designing systems?</a:t>
            </a:r>
          </a:p>
          <a:p>
            <a:r>
              <a:rPr lang="en-US" sz="1800" dirty="0"/>
              <a:t>How do you begin a database project?</a:t>
            </a:r>
          </a:p>
          <a:p>
            <a:r>
              <a:rPr lang="en-US" sz="1800" dirty="0"/>
              <a:t>How do you know what data to put in the database?</a:t>
            </a:r>
          </a:p>
          <a:p>
            <a:r>
              <a:rPr lang="en-US" sz="1800" dirty="0"/>
              <a:t>What is a class diagram (or entity-relationship diagram)?</a:t>
            </a:r>
          </a:p>
          <a:p>
            <a:r>
              <a:rPr lang="en-US" sz="1800" dirty="0"/>
              <a:t>Is there an easier way to get started with database design?</a:t>
            </a:r>
          </a:p>
          <a:p>
            <a:r>
              <a:rPr lang="en-US" sz="1800" dirty="0"/>
              <a:t>How are some common business associations handled in class diagrams?</a:t>
            </a:r>
          </a:p>
          <a:p>
            <a:r>
              <a:rPr lang="en-US" sz="1800" dirty="0"/>
              <a:t>Are more complex diagrams different?</a:t>
            </a:r>
          </a:p>
          <a:p>
            <a:r>
              <a:rPr lang="en-US" sz="1800" dirty="0"/>
              <a:t>What are the different data types?</a:t>
            </a:r>
          </a:p>
          <a:p>
            <a:r>
              <a:rPr lang="en-US" sz="1800" dirty="0"/>
              <a:t>What are events, and how are they described in a database design?</a:t>
            </a:r>
          </a:p>
          <a:p>
            <a:r>
              <a:rPr lang="en-US" sz="1800" dirty="0"/>
              <a:t>How are teams organized on large projects?</a:t>
            </a:r>
          </a:p>
          <a:p>
            <a:r>
              <a:rPr lang="en-US" sz="1800" dirty="0"/>
              <a:t>How does UML split a big project into packages?</a:t>
            </a:r>
          </a:p>
          <a:p>
            <a:r>
              <a:rPr lang="en-US" sz="1800" dirty="0"/>
              <a:t>What is an application?</a:t>
            </a:r>
          </a:p>
          <a:p>
            <a:r>
              <a:rPr lang="en-US" sz="1800" dirty="0"/>
              <a:t>What process is followed when starting a project?</a:t>
            </a:r>
            <a:endParaRPr lang="en-US" sz="1800" dirty="0"/>
          </a:p>
        </p:txBody>
      </p:sp>
      <p:sp>
        <p:nvSpPr>
          <p:cNvPr id="6146" name="Slide Number Placeholder 5"/>
          <p:cNvSpPr>
            <a:spLocks noGrp="1"/>
          </p:cNvSpPr>
          <p:nvPr>
            <p:ph type="sldNum" sz="quarter" idx="12"/>
          </p:nvPr>
        </p:nvSpPr>
        <p:spPr>
          <a:noFill/>
        </p:spPr>
        <p:txBody>
          <a:bodyPr/>
          <a:lstStyle/>
          <a:p>
            <a:fld id="{614E4312-316E-4FE6-A724-B33BCF2FBCEB}" type="slidenum">
              <a:rPr lang="en-US" smtClean="0"/>
              <a:pPr/>
              <a:t>2</a:t>
            </a:fld>
            <a:endParaRPr lang="en-US" smtClean="0"/>
          </a:p>
        </p:txBody>
      </p:sp>
    </p:spTree>
    <p:extLst>
      <p:ext uri="{BB962C8B-B14F-4D97-AF65-F5344CB8AC3E}">
        <p14:creationId xmlns:p14="http://schemas.microsoft.com/office/powerpoint/2010/main" val="37274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Tables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20</a:t>
            </a:fld>
            <a:endParaRPr lang="en-US"/>
          </a:p>
        </p:txBody>
      </p:sp>
      <p:pic>
        <p:nvPicPr>
          <p:cNvPr id="4" name="Picture 3"/>
          <p:cNvPicPr>
            <a:picLocks noChangeAspect="1"/>
          </p:cNvPicPr>
          <p:nvPr/>
        </p:nvPicPr>
        <p:blipFill>
          <a:blip r:embed="rId2"/>
          <a:stretch>
            <a:fillRect/>
          </a:stretch>
        </p:blipFill>
        <p:spPr>
          <a:xfrm>
            <a:off x="1683394" y="1578746"/>
            <a:ext cx="4342857" cy="3377778"/>
          </a:xfrm>
          <a:prstGeom prst="rect">
            <a:avLst/>
          </a:prstGeom>
        </p:spPr>
      </p:pic>
    </p:spTree>
    <p:extLst>
      <p:ext uri="{BB962C8B-B14F-4D97-AF65-F5344CB8AC3E}">
        <p14:creationId xmlns:p14="http://schemas.microsoft.com/office/powerpoint/2010/main" val="342747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for Customers and Sales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21</a:t>
            </a:fld>
            <a:endParaRPr lang="en-US"/>
          </a:p>
        </p:txBody>
      </p:sp>
      <p:sp>
        <p:nvSpPr>
          <p:cNvPr id="4" name="TextBox 3"/>
          <p:cNvSpPr txBox="1"/>
          <p:nvPr/>
        </p:nvSpPr>
        <p:spPr>
          <a:xfrm>
            <a:off x="1559859" y="1559859"/>
            <a:ext cx="4930588" cy="461665"/>
          </a:xfrm>
          <a:prstGeom prst="rect">
            <a:avLst/>
          </a:prstGeom>
          <a:noFill/>
        </p:spPr>
        <p:txBody>
          <a:bodyPr wrap="square" rtlCol="0">
            <a:spAutoFit/>
          </a:bodyPr>
          <a:lstStyle/>
          <a:p>
            <a:r>
              <a:rPr lang="en-US" dirty="0" err="1" smtClean="0"/>
              <a:t>CustomerID</a:t>
            </a:r>
            <a:r>
              <a:rPr lang="en-US" dirty="0" smtClean="0"/>
              <a:t>		</a:t>
            </a:r>
            <a:r>
              <a:rPr lang="en-US" dirty="0" err="1" smtClean="0"/>
              <a:t>SaleID</a:t>
            </a:r>
            <a:endParaRPr lang="en-US" dirty="0"/>
          </a:p>
        </p:txBody>
      </p:sp>
      <p:sp>
        <p:nvSpPr>
          <p:cNvPr id="5" name="TextBox 4"/>
          <p:cNvSpPr txBox="1"/>
          <p:nvPr/>
        </p:nvSpPr>
        <p:spPr>
          <a:xfrm>
            <a:off x="43175" y="2438383"/>
            <a:ext cx="9067799" cy="1323439"/>
          </a:xfrm>
          <a:prstGeom prst="rect">
            <a:avLst/>
          </a:prstGeom>
          <a:noFill/>
        </p:spPr>
        <p:txBody>
          <a:bodyPr wrap="square" rtlCol="0">
            <a:spAutoFit/>
          </a:bodyPr>
          <a:lstStyle/>
          <a:p>
            <a:r>
              <a:rPr lang="en-US" sz="2000" dirty="0" smtClean="0"/>
              <a:t>Write down both primary keys.</a:t>
            </a:r>
          </a:p>
          <a:p>
            <a:r>
              <a:rPr lang="en-US" sz="2000" dirty="0" smtClean="0"/>
              <a:t>Answer two questions (left to right and right to left):</a:t>
            </a:r>
          </a:p>
          <a:p>
            <a:pPr defTabSz="881063"/>
            <a:r>
              <a:rPr lang="en-US" sz="2000" dirty="0" smtClean="0"/>
              <a:t>  Can a Customer place one Sale or many?		</a:t>
            </a:r>
            <a:r>
              <a:rPr lang="en-US" sz="2000" dirty="0" smtClean="0">
                <a:solidFill>
                  <a:srgbClr val="FF0000"/>
                </a:solidFill>
              </a:rPr>
              <a:t>Many =&gt; key </a:t>
            </a:r>
            <a:r>
              <a:rPr lang="en-US" sz="2000" dirty="0" err="1" smtClean="0">
                <a:solidFill>
                  <a:srgbClr val="FF0000"/>
                </a:solidFill>
              </a:rPr>
              <a:t>SaleID</a:t>
            </a:r>
            <a:endParaRPr lang="en-US" sz="2000" dirty="0" smtClean="0">
              <a:solidFill>
                <a:srgbClr val="FF0000"/>
              </a:solidFill>
            </a:endParaRPr>
          </a:p>
          <a:p>
            <a:pPr defTabSz="881063"/>
            <a:r>
              <a:rPr lang="en-US" sz="2000" dirty="0" smtClean="0"/>
              <a:t>  Can a Sale come from one Customer or many?	</a:t>
            </a:r>
            <a:r>
              <a:rPr lang="en-US" sz="2000" dirty="0" smtClean="0">
                <a:solidFill>
                  <a:srgbClr val="FF0000"/>
                </a:solidFill>
              </a:rPr>
              <a:t>One =&gt; no key for CID</a:t>
            </a:r>
            <a:endParaRPr lang="en-US" sz="2000" dirty="0">
              <a:solidFill>
                <a:srgbClr val="FF0000"/>
              </a:solidFill>
            </a:endParaRPr>
          </a:p>
        </p:txBody>
      </p:sp>
      <p:sp>
        <p:nvSpPr>
          <p:cNvPr id="6" name="TextBox 5"/>
          <p:cNvSpPr txBox="1"/>
          <p:nvPr/>
        </p:nvSpPr>
        <p:spPr>
          <a:xfrm>
            <a:off x="1559859" y="4178681"/>
            <a:ext cx="4930588" cy="461665"/>
          </a:xfrm>
          <a:prstGeom prst="rect">
            <a:avLst/>
          </a:prstGeom>
          <a:noFill/>
        </p:spPr>
        <p:txBody>
          <a:bodyPr wrap="square" rtlCol="0">
            <a:spAutoFit/>
          </a:bodyPr>
          <a:lstStyle/>
          <a:p>
            <a:r>
              <a:rPr lang="en-US" dirty="0" err="1" smtClean="0"/>
              <a:t>CustomerID</a:t>
            </a:r>
            <a:r>
              <a:rPr lang="en-US" dirty="0" smtClean="0"/>
              <a:t>		*</a:t>
            </a:r>
            <a:r>
              <a:rPr lang="en-US" u="sng" dirty="0" err="1" smtClean="0"/>
              <a:t>SaleID</a:t>
            </a:r>
            <a:endParaRPr lang="en-US" u="sng" dirty="0"/>
          </a:p>
        </p:txBody>
      </p:sp>
      <p:sp>
        <p:nvSpPr>
          <p:cNvPr id="7" name="TextBox 6"/>
          <p:cNvSpPr txBox="1"/>
          <p:nvPr/>
        </p:nvSpPr>
        <p:spPr>
          <a:xfrm>
            <a:off x="186612" y="4982547"/>
            <a:ext cx="8416212" cy="707886"/>
          </a:xfrm>
          <a:prstGeom prst="rect">
            <a:avLst/>
          </a:prstGeom>
          <a:noFill/>
        </p:spPr>
        <p:txBody>
          <a:bodyPr wrap="square" rtlCol="0">
            <a:spAutoFit/>
          </a:bodyPr>
          <a:lstStyle/>
          <a:p>
            <a:r>
              <a:rPr lang="en-US" sz="2000" dirty="0" smtClean="0"/>
              <a:t>So need a table where </a:t>
            </a:r>
            <a:r>
              <a:rPr lang="en-US" sz="2000" dirty="0" err="1" smtClean="0"/>
              <a:t>SaleID</a:t>
            </a:r>
            <a:r>
              <a:rPr lang="en-US" sz="2000" dirty="0" smtClean="0"/>
              <a:t> is the only key:	Sales</a:t>
            </a:r>
          </a:p>
          <a:p>
            <a:r>
              <a:rPr lang="en-US" sz="2000" dirty="0" smtClean="0"/>
              <a:t>Add </a:t>
            </a:r>
            <a:r>
              <a:rPr lang="en-US" sz="2000" dirty="0" err="1" smtClean="0"/>
              <a:t>CustomerID</a:t>
            </a:r>
            <a:r>
              <a:rPr lang="en-US" sz="2000" dirty="0" smtClean="0"/>
              <a:t> to that table but do NOT make it a key. </a:t>
            </a:r>
            <a:endParaRPr lang="en-US" sz="2000" dirty="0"/>
          </a:p>
        </p:txBody>
      </p:sp>
    </p:spTree>
    <p:extLst>
      <p:ext uri="{BB962C8B-B14F-4D97-AF65-F5344CB8AC3E}">
        <p14:creationId xmlns:p14="http://schemas.microsoft.com/office/powerpoint/2010/main" val="328254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and Customers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22</a:t>
            </a:fld>
            <a:endParaRPr lang="en-US"/>
          </a:p>
        </p:txBody>
      </p:sp>
      <p:pic>
        <p:nvPicPr>
          <p:cNvPr id="4" name="Picture 3"/>
          <p:cNvPicPr>
            <a:picLocks noChangeAspect="1"/>
          </p:cNvPicPr>
          <p:nvPr/>
        </p:nvPicPr>
        <p:blipFill>
          <a:blip r:embed="rId2"/>
          <a:stretch>
            <a:fillRect/>
          </a:stretch>
        </p:blipFill>
        <p:spPr>
          <a:xfrm>
            <a:off x="2400571" y="1740111"/>
            <a:ext cx="4342857" cy="3377778"/>
          </a:xfrm>
          <a:prstGeom prst="rect">
            <a:avLst/>
          </a:prstGeom>
        </p:spPr>
      </p:pic>
      <p:sp>
        <p:nvSpPr>
          <p:cNvPr id="5" name="TextBox 4"/>
          <p:cNvSpPr txBox="1"/>
          <p:nvPr/>
        </p:nvSpPr>
        <p:spPr>
          <a:xfrm>
            <a:off x="2689411" y="1210723"/>
            <a:ext cx="3518912" cy="400110"/>
          </a:xfrm>
          <a:prstGeom prst="rect">
            <a:avLst/>
          </a:prstGeom>
          <a:noFill/>
        </p:spPr>
        <p:txBody>
          <a:bodyPr wrap="none" rtlCol="0">
            <a:spAutoFit/>
          </a:bodyPr>
          <a:lstStyle/>
          <a:p>
            <a:r>
              <a:rPr lang="en-US" sz="2000" dirty="0" smtClean="0"/>
              <a:t>Each Sale has one Customer</a:t>
            </a:r>
            <a:endParaRPr lang="en-US" sz="2000" dirty="0"/>
          </a:p>
        </p:txBody>
      </p:sp>
      <p:cxnSp>
        <p:nvCxnSpPr>
          <p:cNvPr id="7" name="Straight Arrow Connector 6"/>
          <p:cNvCxnSpPr/>
          <p:nvPr/>
        </p:nvCxnSpPr>
        <p:spPr bwMode="auto">
          <a:xfrm flipH="1">
            <a:off x="4123765" y="1613647"/>
            <a:ext cx="286870" cy="376518"/>
          </a:xfrm>
          <a:prstGeom prst="straightConnector1">
            <a:avLst/>
          </a:prstGeom>
          <a:solidFill>
            <a:schemeClr val="accent1"/>
          </a:solidFill>
          <a:ln w="12700" cap="flat" cmpd="sng" algn="ctr">
            <a:solidFill>
              <a:schemeClr val="bg2"/>
            </a:solidFill>
            <a:prstDash val="solid"/>
            <a:round/>
            <a:headEnd type="none" w="sm" len="sm"/>
            <a:tailEnd type="triangle"/>
          </a:ln>
          <a:effectLst/>
        </p:spPr>
      </p:cxnSp>
      <p:cxnSp>
        <p:nvCxnSpPr>
          <p:cNvPr id="9" name="Straight Arrow Connector 8"/>
          <p:cNvCxnSpPr/>
          <p:nvPr/>
        </p:nvCxnSpPr>
        <p:spPr bwMode="auto">
          <a:xfrm>
            <a:off x="4410635" y="1610833"/>
            <a:ext cx="699247" cy="917214"/>
          </a:xfrm>
          <a:prstGeom prst="straightConnector1">
            <a:avLst/>
          </a:prstGeom>
          <a:solidFill>
            <a:schemeClr val="accent1"/>
          </a:solidFill>
          <a:ln w="12700" cap="flat" cmpd="sng" algn="ctr">
            <a:solidFill>
              <a:schemeClr val="bg2"/>
            </a:solidFill>
            <a:prstDash val="solid"/>
            <a:round/>
            <a:headEnd type="none" w="sm" len="sm"/>
            <a:tailEnd type="triangle"/>
          </a:ln>
          <a:effectLst/>
        </p:spPr>
      </p:cxnSp>
      <p:sp>
        <p:nvSpPr>
          <p:cNvPr id="10" name="TextBox 9"/>
          <p:cNvSpPr txBox="1"/>
          <p:nvPr/>
        </p:nvSpPr>
        <p:spPr>
          <a:xfrm>
            <a:off x="4267201" y="3125157"/>
            <a:ext cx="2476227" cy="707886"/>
          </a:xfrm>
          <a:prstGeom prst="rect">
            <a:avLst/>
          </a:prstGeom>
          <a:noFill/>
        </p:spPr>
        <p:txBody>
          <a:bodyPr wrap="square" rtlCol="0">
            <a:spAutoFit/>
          </a:bodyPr>
          <a:lstStyle/>
          <a:p>
            <a:r>
              <a:rPr lang="en-US" sz="2000" dirty="0" smtClean="0"/>
              <a:t>Each Customer can place many Sales</a:t>
            </a:r>
            <a:endParaRPr lang="en-US" sz="2000" dirty="0"/>
          </a:p>
        </p:txBody>
      </p:sp>
      <p:cxnSp>
        <p:nvCxnSpPr>
          <p:cNvPr id="12" name="Straight Arrow Connector 11"/>
          <p:cNvCxnSpPr>
            <a:stCxn id="10" idx="0"/>
          </p:cNvCxnSpPr>
          <p:nvPr/>
        </p:nvCxnSpPr>
        <p:spPr bwMode="auto">
          <a:xfrm flipH="1" flipV="1">
            <a:off x="4860437" y="2526641"/>
            <a:ext cx="644878" cy="598516"/>
          </a:xfrm>
          <a:prstGeom prst="straightConnector1">
            <a:avLst/>
          </a:prstGeom>
          <a:solidFill>
            <a:schemeClr val="accent1"/>
          </a:solidFill>
          <a:ln w="12700" cap="flat" cmpd="sng" algn="ctr">
            <a:solidFill>
              <a:schemeClr val="bg2"/>
            </a:solidFill>
            <a:prstDash val="solid"/>
            <a:round/>
            <a:headEnd type="none" w="sm" len="sm"/>
            <a:tailEnd type="triangle"/>
          </a:ln>
          <a:effectLst/>
        </p:spPr>
      </p:cxnSp>
      <p:cxnSp>
        <p:nvCxnSpPr>
          <p:cNvPr id="14" name="Straight Arrow Connector 13"/>
          <p:cNvCxnSpPr>
            <a:stCxn id="10" idx="0"/>
          </p:cNvCxnSpPr>
          <p:nvPr/>
        </p:nvCxnSpPr>
        <p:spPr bwMode="auto">
          <a:xfrm flipH="1" flipV="1">
            <a:off x="5109883" y="2277995"/>
            <a:ext cx="395432" cy="8471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86820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and Items Relationship</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23</a:t>
            </a:fld>
            <a:endParaRPr lang="en-US"/>
          </a:p>
        </p:txBody>
      </p:sp>
      <p:sp>
        <p:nvSpPr>
          <p:cNvPr id="4" name="Rectangle 3"/>
          <p:cNvSpPr/>
          <p:nvPr/>
        </p:nvSpPr>
        <p:spPr>
          <a:xfrm>
            <a:off x="358589" y="1507502"/>
            <a:ext cx="8104094" cy="3600986"/>
          </a:xfrm>
          <a:prstGeom prst="rect">
            <a:avLst/>
          </a:prstGeom>
        </p:spPr>
        <p:txBody>
          <a:bodyPr wrap="square">
            <a:spAutoFit/>
          </a:bodyPr>
          <a:lstStyle/>
          <a:p>
            <a:r>
              <a:rPr lang="en-US" sz="2000" dirty="0" err="1"/>
              <a:t>SaleID</a:t>
            </a:r>
            <a:r>
              <a:rPr lang="en-US" sz="2000" dirty="0"/>
              <a:t>		</a:t>
            </a:r>
            <a:r>
              <a:rPr lang="en-US" sz="2000" dirty="0" err="1"/>
              <a:t>ItemID</a:t>
            </a:r>
            <a:endParaRPr lang="en-US" sz="2000" dirty="0"/>
          </a:p>
          <a:p>
            <a:endParaRPr lang="en-US" sz="2000" dirty="0"/>
          </a:p>
          <a:p>
            <a:r>
              <a:rPr lang="en-US" sz="2000" dirty="0"/>
              <a:t>Each Sale can have many Items (key </a:t>
            </a:r>
            <a:r>
              <a:rPr lang="en-US" sz="2000" dirty="0" err="1"/>
              <a:t>ItemID</a:t>
            </a:r>
            <a:r>
              <a:rPr lang="en-US" sz="2000" dirty="0"/>
              <a:t>).</a:t>
            </a:r>
          </a:p>
          <a:p>
            <a:r>
              <a:rPr lang="en-US" sz="2000" dirty="0"/>
              <a:t>Each Item can be sold many times (key </a:t>
            </a:r>
            <a:r>
              <a:rPr lang="en-US" sz="2000" dirty="0" err="1"/>
              <a:t>SaleID</a:t>
            </a:r>
            <a:r>
              <a:rPr lang="en-US" sz="2000" dirty="0"/>
              <a:t>).</a:t>
            </a:r>
          </a:p>
          <a:p>
            <a:endParaRPr lang="en-US" sz="2000" dirty="0"/>
          </a:p>
          <a:p>
            <a:r>
              <a:rPr lang="en-US" sz="2000" dirty="0"/>
              <a:t>Need a table with both </a:t>
            </a:r>
            <a:r>
              <a:rPr lang="en-US" sz="2000" dirty="0" err="1"/>
              <a:t>SaleID</a:t>
            </a:r>
            <a:r>
              <a:rPr lang="en-US" sz="2000" dirty="0"/>
              <a:t> and </a:t>
            </a:r>
            <a:r>
              <a:rPr lang="en-US" sz="2000" dirty="0" err="1"/>
              <a:t>ItemID</a:t>
            </a:r>
            <a:r>
              <a:rPr lang="en-US" sz="2000" dirty="0"/>
              <a:t> as </a:t>
            </a:r>
            <a:r>
              <a:rPr lang="en-US" sz="2000" dirty="0" smtClean="0"/>
              <a:t>keys:</a:t>
            </a:r>
            <a:endParaRPr lang="en-US" sz="2000" dirty="0"/>
          </a:p>
          <a:p>
            <a:endParaRPr lang="en-US" sz="2000" dirty="0"/>
          </a:p>
          <a:p>
            <a:r>
              <a:rPr lang="en-US" sz="2000" dirty="0"/>
              <a:t>*</a:t>
            </a:r>
            <a:r>
              <a:rPr lang="en-US" sz="2000" u="sng" dirty="0" err="1"/>
              <a:t>SaleID</a:t>
            </a:r>
            <a:endParaRPr lang="en-US" sz="2000" u="sng" dirty="0"/>
          </a:p>
          <a:p>
            <a:r>
              <a:rPr lang="en-US" sz="2000" dirty="0"/>
              <a:t>*</a:t>
            </a:r>
            <a:r>
              <a:rPr lang="en-US" sz="2000" u="sng" dirty="0" err="1" smtClean="0"/>
              <a:t>ItemID</a:t>
            </a:r>
            <a:endParaRPr lang="en-US" sz="2000" dirty="0" smtClean="0"/>
          </a:p>
          <a:p>
            <a:endParaRPr lang="en-US" sz="2000" dirty="0"/>
          </a:p>
          <a:p>
            <a:r>
              <a:rPr lang="en-US" sz="2000" dirty="0" smtClean="0"/>
              <a:t>Table does not exist, so create it: </a:t>
            </a:r>
            <a:r>
              <a:rPr lang="en-US" sz="2000" dirty="0" err="1" smtClean="0"/>
              <a:t>SaleItems</a:t>
            </a:r>
            <a:endParaRPr lang="en-US" sz="2000" dirty="0" smtClean="0"/>
          </a:p>
        </p:txBody>
      </p:sp>
    </p:spTree>
    <p:extLst>
      <p:ext uri="{BB962C8B-B14F-4D97-AF65-F5344CB8AC3E}">
        <p14:creationId xmlns:p14="http://schemas.microsoft.com/office/powerpoint/2010/main" val="292697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SalesItem</a:t>
            </a:r>
            <a:r>
              <a:rPr lang="en-US" dirty="0" smtClean="0"/>
              <a:t> Table</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24</a:t>
            </a:fld>
            <a:endParaRPr lang="en-US"/>
          </a:p>
        </p:txBody>
      </p:sp>
      <p:pic>
        <p:nvPicPr>
          <p:cNvPr id="4" name="Picture 3"/>
          <p:cNvPicPr>
            <a:picLocks noChangeAspect="1"/>
          </p:cNvPicPr>
          <p:nvPr/>
        </p:nvPicPr>
        <p:blipFill>
          <a:blip r:embed="rId2"/>
          <a:stretch>
            <a:fillRect/>
          </a:stretch>
        </p:blipFill>
        <p:spPr>
          <a:xfrm>
            <a:off x="1238667" y="1740111"/>
            <a:ext cx="6666666" cy="3377778"/>
          </a:xfrm>
          <a:prstGeom prst="rect">
            <a:avLst/>
          </a:prstGeom>
        </p:spPr>
      </p:pic>
    </p:spTree>
    <p:extLst>
      <p:ext uri="{BB962C8B-B14F-4D97-AF65-F5344CB8AC3E}">
        <p14:creationId xmlns:p14="http://schemas.microsoft.com/office/powerpoint/2010/main" val="221633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Using Generated Keys</a:t>
            </a:r>
          </a:p>
        </p:txBody>
      </p:sp>
      <p:sp>
        <p:nvSpPr>
          <p:cNvPr id="27650" name="Slide Number Placeholder 4"/>
          <p:cNvSpPr>
            <a:spLocks noGrp="1"/>
          </p:cNvSpPr>
          <p:nvPr>
            <p:ph type="sldNum" sz="quarter" idx="12"/>
          </p:nvPr>
        </p:nvSpPr>
        <p:spPr>
          <a:noFill/>
        </p:spPr>
        <p:txBody>
          <a:bodyPr/>
          <a:lstStyle/>
          <a:p>
            <a:fld id="{E85A53E1-4099-4A11-8118-EB390FBEB838}" type="slidenum">
              <a:rPr lang="en-US" smtClean="0"/>
              <a:pPr/>
              <a:t>25</a:t>
            </a:fld>
            <a:endParaRPr lang="en-US" smtClean="0"/>
          </a:p>
        </p:txBody>
      </p:sp>
      <p:pic>
        <p:nvPicPr>
          <p:cNvPr id="27652" name="Picture 4"/>
          <p:cNvPicPr>
            <a:picLocks noChangeAspect="1" noChangeArrowheads="1"/>
          </p:cNvPicPr>
          <p:nvPr/>
        </p:nvPicPr>
        <p:blipFill>
          <a:blip r:embed="rId3" cstate="print"/>
          <a:srcRect/>
          <a:stretch>
            <a:fillRect/>
          </a:stretch>
        </p:blipFill>
        <p:spPr bwMode="auto">
          <a:xfrm>
            <a:off x="3505200" y="1465729"/>
            <a:ext cx="2446338" cy="4352925"/>
          </a:xfrm>
          <a:prstGeom prst="rect">
            <a:avLst/>
          </a:prstGeom>
          <a:noFill/>
          <a:ln w="12700" algn="ctr">
            <a:noFill/>
            <a:miter lim="800000"/>
            <a:headEnd/>
            <a:tailEnd/>
          </a:ln>
        </p:spPr>
      </p:pic>
    </p:spTree>
    <p:extLst>
      <p:ext uri="{BB962C8B-B14F-4D97-AF65-F5344CB8AC3E}">
        <p14:creationId xmlns:p14="http://schemas.microsoft.com/office/powerpoint/2010/main" val="317698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9"/>
          <p:cNvSpPr>
            <a:spLocks noGrp="1" noChangeArrowheads="1"/>
          </p:cNvSpPr>
          <p:nvPr>
            <p:ph type="title"/>
          </p:nvPr>
        </p:nvSpPr>
        <p:spPr/>
        <p:txBody>
          <a:bodyPr/>
          <a:lstStyle/>
          <a:p>
            <a:r>
              <a:rPr lang="en-US" dirty="0" smtClean="0"/>
              <a:t>N-</a:t>
            </a:r>
            <a:r>
              <a:rPr lang="en-US" dirty="0" err="1" smtClean="0"/>
              <a:t>ary</a:t>
            </a:r>
            <a:r>
              <a:rPr lang="en-US" dirty="0" smtClean="0"/>
              <a:t> Associations</a:t>
            </a:r>
          </a:p>
        </p:txBody>
      </p:sp>
      <p:sp>
        <p:nvSpPr>
          <p:cNvPr id="19461" name="Rectangle 10"/>
          <p:cNvSpPr>
            <a:spLocks noGrp="1" noChangeArrowheads="1"/>
          </p:cNvSpPr>
          <p:nvPr>
            <p:ph idx="1"/>
          </p:nvPr>
        </p:nvSpPr>
        <p:spPr/>
        <p:txBody>
          <a:bodyPr/>
          <a:lstStyle/>
          <a:p>
            <a:r>
              <a:rPr lang="en-US" sz="1800" dirty="0" smtClean="0"/>
              <a:t>Associations can connect more than two classes.</a:t>
            </a:r>
          </a:p>
          <a:p>
            <a:r>
              <a:rPr lang="en-US" sz="1800" dirty="0" smtClean="0"/>
              <a:t>Associations can become classes.</a:t>
            </a:r>
          </a:p>
          <a:p>
            <a:pPr lvl="1"/>
            <a:r>
              <a:rPr lang="en-US" sz="1600" dirty="0" smtClean="0"/>
              <a:t>Events</a:t>
            </a:r>
          </a:p>
          <a:p>
            <a:pPr lvl="1"/>
            <a:r>
              <a:rPr lang="en-US" sz="1600" dirty="0" smtClean="0"/>
              <a:t>Many-to-many</a:t>
            </a:r>
          </a:p>
          <a:p>
            <a:pPr lvl="1"/>
            <a:r>
              <a:rPr lang="en-US" sz="1600" dirty="0" smtClean="0"/>
              <a:t>Need to keep data</a:t>
            </a:r>
          </a:p>
          <a:p>
            <a:r>
              <a:rPr lang="en-US" sz="1800" dirty="0" smtClean="0"/>
              <a:t>Example has two many-to-many relationships.</a:t>
            </a:r>
          </a:p>
          <a:p>
            <a:pPr lvl="1"/>
            <a:r>
              <a:rPr lang="en-US" sz="1600" dirty="0" smtClean="0"/>
              <a:t>We know which components go into each product.</a:t>
            </a:r>
          </a:p>
          <a:p>
            <a:pPr lvl="1"/>
            <a:r>
              <a:rPr lang="en-US" sz="1600" dirty="0" smtClean="0"/>
              <a:t>We know which employees worked on a product.</a:t>
            </a:r>
          </a:p>
          <a:p>
            <a:r>
              <a:rPr lang="en-US" sz="1800" dirty="0" smtClean="0"/>
              <a:t>We need to expand the relationships to show which employees installed which components into each product.</a:t>
            </a:r>
          </a:p>
          <a:p>
            <a:pPr lvl="1"/>
            <a:r>
              <a:rPr lang="en-US" sz="1600" dirty="0" smtClean="0"/>
              <a:t>Each assembly entry lists one employee, one component, and one product.</a:t>
            </a:r>
          </a:p>
          <a:p>
            <a:pPr lvl="1"/>
            <a:r>
              <a:rPr lang="en-US" sz="1600" dirty="0" smtClean="0"/>
              <a:t>By appearing on many assembly rows, the many-to-many relationships can still exist.</a:t>
            </a:r>
          </a:p>
        </p:txBody>
      </p:sp>
      <p:sp>
        <p:nvSpPr>
          <p:cNvPr id="19458" name="Slide Number Placeholder 6"/>
          <p:cNvSpPr>
            <a:spLocks noGrp="1"/>
          </p:cNvSpPr>
          <p:nvPr>
            <p:ph type="sldNum" sz="quarter" idx="12"/>
          </p:nvPr>
        </p:nvSpPr>
        <p:spPr/>
        <p:txBody>
          <a:bodyPr/>
          <a:lstStyle/>
          <a:p>
            <a:fld id="{A18F9FC8-DB3B-4418-947C-AA4EEFBB112F}" type="slidenum">
              <a:rPr lang="en-US" smtClean="0"/>
              <a:pPr/>
              <a:t>26</a:t>
            </a:fld>
            <a:endParaRPr lang="en-US" smtClean="0"/>
          </a:p>
        </p:txBody>
      </p:sp>
      <p:sp>
        <p:nvSpPr>
          <p:cNvPr id="19459" name="Line 2"/>
          <p:cNvSpPr>
            <a:spLocks noChangeShapeType="1"/>
          </p:cNvSpPr>
          <p:nvPr/>
        </p:nvSpPr>
        <p:spPr bwMode="auto">
          <a:xfrm>
            <a:off x="6227390" y="2587625"/>
            <a:ext cx="8382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62" name="Rectangle 20"/>
          <p:cNvSpPr>
            <a:spLocks noChangeArrowheads="1"/>
          </p:cNvSpPr>
          <p:nvPr/>
        </p:nvSpPr>
        <p:spPr bwMode="auto">
          <a:xfrm>
            <a:off x="7041777" y="1282700"/>
            <a:ext cx="1282700" cy="5207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1800">
                <a:solidFill>
                  <a:schemeClr val="tx1"/>
                </a:solidFill>
              </a:rPr>
              <a:t>Employee</a:t>
            </a:r>
          </a:p>
        </p:txBody>
      </p:sp>
      <p:sp>
        <p:nvSpPr>
          <p:cNvPr id="19463" name="Rectangle 21"/>
          <p:cNvSpPr>
            <a:spLocks noChangeArrowheads="1"/>
          </p:cNvSpPr>
          <p:nvPr/>
        </p:nvSpPr>
        <p:spPr bwMode="auto">
          <a:xfrm>
            <a:off x="4965327" y="2309813"/>
            <a:ext cx="1282700" cy="5207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1800" dirty="0">
                <a:solidFill>
                  <a:schemeClr val="tx1"/>
                </a:solidFill>
              </a:rPr>
              <a:t>Component</a:t>
            </a:r>
          </a:p>
        </p:txBody>
      </p:sp>
      <p:sp>
        <p:nvSpPr>
          <p:cNvPr id="19464" name="Rectangle 22"/>
          <p:cNvSpPr>
            <a:spLocks noChangeArrowheads="1"/>
          </p:cNvSpPr>
          <p:nvPr/>
        </p:nvSpPr>
        <p:spPr bwMode="auto">
          <a:xfrm>
            <a:off x="7041777" y="2274888"/>
            <a:ext cx="1282700" cy="520700"/>
          </a:xfrm>
          <a:prstGeom prst="rect">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1800">
                <a:solidFill>
                  <a:schemeClr val="tx1"/>
                </a:solidFill>
              </a:rPr>
              <a:t>Product</a:t>
            </a:r>
          </a:p>
        </p:txBody>
      </p:sp>
      <p:sp>
        <p:nvSpPr>
          <p:cNvPr id="19465" name="Line 23"/>
          <p:cNvSpPr>
            <a:spLocks noChangeShapeType="1"/>
          </p:cNvSpPr>
          <p:nvPr/>
        </p:nvSpPr>
        <p:spPr bwMode="auto">
          <a:xfrm>
            <a:off x="7598990" y="1825625"/>
            <a:ext cx="0" cy="457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66" name="Text Box 32"/>
          <p:cNvSpPr txBox="1">
            <a:spLocks noChangeArrowheads="1"/>
          </p:cNvSpPr>
          <p:nvPr/>
        </p:nvSpPr>
        <p:spPr bwMode="auto">
          <a:xfrm>
            <a:off x="7598990" y="1749425"/>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19467" name="Text Box 33"/>
          <p:cNvSpPr txBox="1">
            <a:spLocks noChangeArrowheads="1"/>
          </p:cNvSpPr>
          <p:nvPr/>
        </p:nvSpPr>
        <p:spPr bwMode="auto">
          <a:xfrm>
            <a:off x="7598990" y="2054225"/>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19468" name="Text Box 34"/>
          <p:cNvSpPr txBox="1">
            <a:spLocks noChangeArrowheads="1"/>
          </p:cNvSpPr>
          <p:nvPr/>
        </p:nvSpPr>
        <p:spPr bwMode="auto">
          <a:xfrm>
            <a:off x="6279777" y="2273300"/>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19469" name="Text Box 35"/>
          <p:cNvSpPr txBox="1">
            <a:spLocks noChangeArrowheads="1"/>
          </p:cNvSpPr>
          <p:nvPr/>
        </p:nvSpPr>
        <p:spPr bwMode="auto">
          <a:xfrm>
            <a:off x="6736977" y="2273300"/>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Tree>
    <p:extLst>
      <p:ext uri="{BB962C8B-B14F-4D97-AF65-F5344CB8AC3E}">
        <p14:creationId xmlns:p14="http://schemas.microsoft.com/office/powerpoint/2010/main" val="1446216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p:txBody>
          <a:bodyPr/>
          <a:lstStyle/>
          <a:p>
            <a:r>
              <a:rPr lang="en-US" smtClean="0"/>
              <a:t>N-ary Association Example</a:t>
            </a:r>
          </a:p>
        </p:txBody>
      </p:sp>
      <p:sp>
        <p:nvSpPr>
          <p:cNvPr id="2054" name="Slide Number Placeholder 4"/>
          <p:cNvSpPr>
            <a:spLocks noGrp="1"/>
          </p:cNvSpPr>
          <p:nvPr>
            <p:ph type="sldNum" sz="quarter" idx="12"/>
          </p:nvPr>
        </p:nvSpPr>
        <p:spPr/>
        <p:txBody>
          <a:bodyPr/>
          <a:lstStyle/>
          <a:p>
            <a:fld id="{D84B1412-909E-4823-BDF5-B5B8F383CE0C}" type="slidenum">
              <a:rPr lang="en-US" smtClean="0"/>
              <a:pPr/>
              <a:t>27</a:t>
            </a:fld>
            <a:endParaRPr lang="en-US" smtClean="0"/>
          </a:p>
        </p:txBody>
      </p:sp>
      <p:sp>
        <p:nvSpPr>
          <p:cNvPr id="2056" name="Rectangle 6"/>
          <p:cNvSpPr>
            <a:spLocks noChangeArrowheads="1"/>
          </p:cNvSpPr>
          <p:nvPr/>
        </p:nvSpPr>
        <p:spPr bwMode="auto">
          <a:xfrm>
            <a:off x="4076700" y="990600"/>
            <a:ext cx="1282700" cy="9144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Employee</a:t>
            </a:r>
          </a:p>
          <a:p>
            <a:pPr algn="l">
              <a:spcBef>
                <a:spcPct val="0"/>
              </a:spcBef>
            </a:pPr>
            <a:r>
              <a:rPr lang="en-US" sz="1600">
                <a:solidFill>
                  <a:schemeClr val="tx1"/>
                </a:solidFill>
              </a:rPr>
              <a:t>Name</a:t>
            </a:r>
          </a:p>
          <a:p>
            <a:pPr algn="l">
              <a:spcBef>
                <a:spcPct val="0"/>
              </a:spcBef>
            </a:pPr>
            <a:r>
              <a:rPr lang="en-US" sz="1600">
                <a:solidFill>
                  <a:schemeClr val="tx1"/>
                </a:solidFill>
              </a:rPr>
              <a:t>...</a:t>
            </a:r>
          </a:p>
        </p:txBody>
      </p:sp>
      <p:sp>
        <p:nvSpPr>
          <p:cNvPr id="2057" name="Rectangle 7"/>
          <p:cNvSpPr>
            <a:spLocks noChangeArrowheads="1"/>
          </p:cNvSpPr>
          <p:nvPr/>
        </p:nvSpPr>
        <p:spPr bwMode="auto">
          <a:xfrm>
            <a:off x="1828800" y="2743200"/>
            <a:ext cx="1282700" cy="10668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dirty="0">
                <a:solidFill>
                  <a:schemeClr val="tx1"/>
                </a:solidFill>
              </a:rPr>
              <a:t>Component</a:t>
            </a:r>
          </a:p>
          <a:p>
            <a:pPr algn="l">
              <a:spcBef>
                <a:spcPct val="0"/>
              </a:spcBef>
            </a:pPr>
            <a:r>
              <a:rPr lang="en-US" sz="1600" dirty="0" err="1">
                <a:solidFill>
                  <a:schemeClr val="tx1"/>
                </a:solidFill>
              </a:rPr>
              <a:t>CompID</a:t>
            </a:r>
            <a:endParaRPr lang="en-US" sz="1600" dirty="0">
              <a:solidFill>
                <a:schemeClr val="tx1"/>
              </a:solidFill>
            </a:endParaRPr>
          </a:p>
          <a:p>
            <a:pPr algn="l">
              <a:spcBef>
                <a:spcPct val="0"/>
              </a:spcBef>
            </a:pPr>
            <a:r>
              <a:rPr lang="en-US" sz="1600" dirty="0">
                <a:solidFill>
                  <a:schemeClr val="tx1"/>
                </a:solidFill>
              </a:rPr>
              <a:t>Type</a:t>
            </a:r>
          </a:p>
          <a:p>
            <a:pPr algn="l">
              <a:spcBef>
                <a:spcPct val="0"/>
              </a:spcBef>
            </a:pPr>
            <a:r>
              <a:rPr lang="en-US" sz="1600" dirty="0">
                <a:solidFill>
                  <a:schemeClr val="tx1"/>
                </a:solidFill>
              </a:rPr>
              <a:t>Name</a:t>
            </a:r>
          </a:p>
        </p:txBody>
      </p:sp>
      <p:sp>
        <p:nvSpPr>
          <p:cNvPr id="2058" name="Rectangle 8"/>
          <p:cNvSpPr>
            <a:spLocks noChangeArrowheads="1"/>
          </p:cNvSpPr>
          <p:nvPr/>
        </p:nvSpPr>
        <p:spPr bwMode="auto">
          <a:xfrm>
            <a:off x="6324600" y="2743200"/>
            <a:ext cx="1282700" cy="11430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Product</a:t>
            </a:r>
          </a:p>
          <a:p>
            <a:pPr algn="l">
              <a:spcBef>
                <a:spcPct val="0"/>
              </a:spcBef>
            </a:pPr>
            <a:r>
              <a:rPr lang="en-US" sz="1600">
                <a:solidFill>
                  <a:schemeClr val="tx1"/>
                </a:solidFill>
              </a:rPr>
              <a:t>ProductID</a:t>
            </a:r>
          </a:p>
          <a:p>
            <a:pPr algn="l">
              <a:spcBef>
                <a:spcPct val="0"/>
              </a:spcBef>
            </a:pPr>
            <a:r>
              <a:rPr lang="en-US" sz="1600">
                <a:solidFill>
                  <a:schemeClr val="tx1"/>
                </a:solidFill>
              </a:rPr>
              <a:t>Type</a:t>
            </a:r>
          </a:p>
          <a:p>
            <a:pPr algn="l">
              <a:spcBef>
                <a:spcPct val="0"/>
              </a:spcBef>
            </a:pPr>
            <a:r>
              <a:rPr lang="en-US" sz="1600">
                <a:solidFill>
                  <a:schemeClr val="tx1"/>
                </a:solidFill>
              </a:rPr>
              <a:t>Name</a:t>
            </a:r>
          </a:p>
        </p:txBody>
      </p:sp>
      <p:sp>
        <p:nvSpPr>
          <p:cNvPr id="2059" name="Line 12"/>
          <p:cNvSpPr>
            <a:spLocks noChangeShapeType="1"/>
          </p:cNvSpPr>
          <p:nvPr/>
        </p:nvSpPr>
        <p:spPr bwMode="auto">
          <a:xfrm flipV="1">
            <a:off x="4718050" y="1905000"/>
            <a:ext cx="0" cy="374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60" name="Line 13"/>
          <p:cNvSpPr>
            <a:spLocks noChangeShapeType="1"/>
          </p:cNvSpPr>
          <p:nvPr/>
        </p:nvSpPr>
        <p:spPr bwMode="auto">
          <a:xfrm>
            <a:off x="4718050" y="3498850"/>
            <a:ext cx="0" cy="53340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2061" name="Line 14"/>
          <p:cNvSpPr>
            <a:spLocks noChangeShapeType="1"/>
          </p:cNvSpPr>
          <p:nvPr/>
        </p:nvSpPr>
        <p:spPr bwMode="auto">
          <a:xfrm flipH="1">
            <a:off x="3124200" y="2895600"/>
            <a:ext cx="838200" cy="0"/>
          </a:xfrm>
          <a:prstGeom prst="line">
            <a:avLst/>
          </a:prstGeom>
          <a:noFill/>
          <a:ln w="12700">
            <a:solidFill>
              <a:schemeClr val="tx1"/>
            </a:solidFill>
            <a:round/>
            <a:headEnd type="none" w="sm" len="sm"/>
            <a:tailEnd type="none" w="sm" len="sm"/>
          </a:ln>
        </p:spPr>
        <p:txBody>
          <a:bodyPr wrap="none" anchor="ctr"/>
          <a:lstStyle/>
          <a:p>
            <a:endParaRPr lang="en-US"/>
          </a:p>
        </p:txBody>
      </p:sp>
      <p:graphicFrame>
        <p:nvGraphicFramePr>
          <p:cNvPr id="2050" name="Object 19"/>
          <p:cNvGraphicFramePr>
            <a:graphicFrameLocks noChangeAspect="1"/>
          </p:cNvGraphicFramePr>
          <p:nvPr/>
        </p:nvGraphicFramePr>
        <p:xfrm>
          <a:off x="5486400" y="914400"/>
          <a:ext cx="2895600" cy="771525"/>
        </p:xfrm>
        <a:graphic>
          <a:graphicData uri="http://schemas.openxmlformats.org/presentationml/2006/ole">
            <mc:AlternateContent xmlns:mc="http://schemas.openxmlformats.org/markup-compatibility/2006">
              <mc:Choice xmlns:v="urn:schemas-microsoft-com:vml" Requires="v">
                <p:oleObj spid="_x0000_s2142" name="Document" r:id="rId4" imgW="5642640" imgH="700200" progId="Word.Document.8">
                  <p:embed/>
                </p:oleObj>
              </mc:Choice>
              <mc:Fallback>
                <p:oleObj name="Document" r:id="rId4" imgW="5642640" imgH="700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9494" b="12926"/>
                      <a:stretch>
                        <a:fillRect/>
                      </a:stretch>
                    </p:blipFill>
                    <p:spPr bwMode="auto">
                      <a:xfrm>
                        <a:off x="5486400" y="914400"/>
                        <a:ext cx="289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20"/>
          <p:cNvGraphicFramePr>
            <a:graphicFrameLocks noChangeAspect="1"/>
          </p:cNvGraphicFramePr>
          <p:nvPr/>
        </p:nvGraphicFramePr>
        <p:xfrm>
          <a:off x="6019800" y="1828800"/>
          <a:ext cx="2895600" cy="771525"/>
        </p:xfrm>
        <a:graphic>
          <a:graphicData uri="http://schemas.openxmlformats.org/presentationml/2006/ole">
            <mc:AlternateContent xmlns:mc="http://schemas.openxmlformats.org/markup-compatibility/2006">
              <mc:Choice xmlns:v="urn:schemas-microsoft-com:vml" Requires="v">
                <p:oleObj spid="_x0000_s2143" name="Document" r:id="rId6" imgW="5642640" imgH="700200" progId="Word.Document.8">
                  <p:embed/>
                </p:oleObj>
              </mc:Choice>
              <mc:Fallback>
                <p:oleObj name="Document" r:id="rId6" imgW="5642640" imgH="7002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59494" b="12926"/>
                      <a:stretch>
                        <a:fillRect/>
                      </a:stretch>
                    </p:blipFill>
                    <p:spPr bwMode="auto">
                      <a:xfrm>
                        <a:off x="6019800" y="1828800"/>
                        <a:ext cx="289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23"/>
          <p:cNvGraphicFramePr>
            <a:graphicFrameLocks noChangeAspect="1"/>
          </p:cNvGraphicFramePr>
          <p:nvPr/>
        </p:nvGraphicFramePr>
        <p:xfrm>
          <a:off x="5715000" y="4191000"/>
          <a:ext cx="3200400" cy="1846263"/>
        </p:xfrm>
        <a:graphic>
          <a:graphicData uri="http://schemas.openxmlformats.org/presentationml/2006/ole">
            <mc:AlternateContent xmlns:mc="http://schemas.openxmlformats.org/markup-compatibility/2006">
              <mc:Choice xmlns:v="urn:schemas-microsoft-com:vml" Requires="v">
                <p:oleObj spid="_x0000_s2144" name="Document" r:id="rId8" imgW="5642640" imgH="1707840" progId="Word.Document.8">
                  <p:embed/>
                </p:oleObj>
              </mc:Choice>
              <mc:Fallback>
                <p:oleObj name="Document" r:id="rId8" imgW="5642640" imgH="170784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52715" b="9851"/>
                      <a:stretch>
                        <a:fillRect/>
                      </a:stretch>
                    </p:blipFill>
                    <p:spPr bwMode="auto">
                      <a:xfrm>
                        <a:off x="5715000" y="4191000"/>
                        <a:ext cx="32004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24"/>
          <p:cNvGraphicFramePr>
            <a:graphicFrameLocks noChangeAspect="1"/>
          </p:cNvGraphicFramePr>
          <p:nvPr/>
        </p:nvGraphicFramePr>
        <p:xfrm>
          <a:off x="1295400" y="3962400"/>
          <a:ext cx="2743200" cy="1200150"/>
        </p:xfrm>
        <a:graphic>
          <a:graphicData uri="http://schemas.openxmlformats.org/presentationml/2006/ole">
            <mc:AlternateContent xmlns:mc="http://schemas.openxmlformats.org/markup-compatibility/2006">
              <mc:Choice xmlns:v="urn:schemas-microsoft-com:vml" Requires="v">
                <p:oleObj spid="_x0000_s2145" name="Document" r:id="rId10" imgW="5642640" imgH="1204200" progId="Word.Document.8">
                  <p:embed/>
                </p:oleObj>
              </mc:Choice>
              <mc:Fallback>
                <p:oleObj name="Document" r:id="rId10" imgW="5642640" imgH="1204200" progId="Word.Documen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56793" b="11346"/>
                      <a:stretch>
                        <a:fillRect/>
                      </a:stretch>
                    </p:blipFill>
                    <p:spPr bwMode="auto">
                      <a:xfrm>
                        <a:off x="1295400" y="3962400"/>
                        <a:ext cx="274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2" name="Text Box 26"/>
          <p:cNvSpPr txBox="1">
            <a:spLocks noChangeArrowheads="1"/>
          </p:cNvSpPr>
          <p:nvPr/>
        </p:nvSpPr>
        <p:spPr bwMode="auto">
          <a:xfrm>
            <a:off x="4724400" y="2133600"/>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2063" name="Text Box 27"/>
          <p:cNvSpPr txBox="1">
            <a:spLocks noChangeArrowheads="1"/>
          </p:cNvSpPr>
          <p:nvPr/>
        </p:nvSpPr>
        <p:spPr bwMode="auto">
          <a:xfrm>
            <a:off x="3765550" y="2514600"/>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2064" name="Text Box 30"/>
          <p:cNvSpPr txBox="1">
            <a:spLocks noChangeArrowheads="1"/>
          </p:cNvSpPr>
          <p:nvPr/>
        </p:nvSpPr>
        <p:spPr bwMode="auto">
          <a:xfrm>
            <a:off x="5334000" y="2514600"/>
            <a:ext cx="2730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a:t>
            </a:r>
          </a:p>
        </p:txBody>
      </p:sp>
      <p:sp>
        <p:nvSpPr>
          <p:cNvPr id="2065" name="AutoShape 33"/>
          <p:cNvSpPr>
            <a:spLocks noChangeArrowheads="1"/>
          </p:cNvSpPr>
          <p:nvPr/>
        </p:nvSpPr>
        <p:spPr bwMode="auto">
          <a:xfrm>
            <a:off x="3962400" y="2286000"/>
            <a:ext cx="1511300" cy="1206500"/>
          </a:xfrm>
          <a:prstGeom prst="diamond">
            <a:avLst/>
          </a:prstGeom>
          <a:solidFill>
            <a:schemeClr val="accent1"/>
          </a:solidFill>
          <a:ln w="12700">
            <a:solidFill>
              <a:schemeClr val="tx1"/>
            </a:solidFill>
            <a:miter lim="800000"/>
            <a:headEnd/>
            <a:tailEnd/>
          </a:ln>
        </p:spPr>
        <p:txBody>
          <a:bodyPr wrap="none" lIns="92075" tIns="46038" rIns="92075" bIns="46038" anchor="ctr"/>
          <a:lstStyle/>
          <a:p>
            <a:pPr>
              <a:spcBef>
                <a:spcPct val="0"/>
              </a:spcBef>
            </a:pPr>
            <a:r>
              <a:rPr lang="en-US" sz="1600">
                <a:solidFill>
                  <a:schemeClr val="bg2"/>
                </a:solidFill>
              </a:rPr>
              <a:t>Assembly</a:t>
            </a:r>
          </a:p>
        </p:txBody>
      </p:sp>
      <p:sp>
        <p:nvSpPr>
          <p:cNvPr id="2066" name="Line 34"/>
          <p:cNvSpPr>
            <a:spLocks noChangeShapeType="1"/>
          </p:cNvSpPr>
          <p:nvPr/>
        </p:nvSpPr>
        <p:spPr bwMode="auto">
          <a:xfrm flipH="1">
            <a:off x="5486400" y="2895600"/>
            <a:ext cx="8382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67" name="Line 35"/>
          <p:cNvSpPr>
            <a:spLocks noChangeShapeType="1"/>
          </p:cNvSpPr>
          <p:nvPr/>
        </p:nvSpPr>
        <p:spPr bwMode="auto">
          <a:xfrm>
            <a:off x="4038600" y="12954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2068" name="Line 36"/>
          <p:cNvSpPr>
            <a:spLocks noChangeShapeType="1"/>
          </p:cNvSpPr>
          <p:nvPr/>
        </p:nvSpPr>
        <p:spPr bwMode="auto">
          <a:xfrm>
            <a:off x="6324600" y="30480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2069" name="Line 37"/>
          <p:cNvSpPr>
            <a:spLocks noChangeShapeType="1"/>
          </p:cNvSpPr>
          <p:nvPr/>
        </p:nvSpPr>
        <p:spPr bwMode="auto">
          <a:xfrm>
            <a:off x="1828800" y="30480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2070" name="Rectangle 39"/>
          <p:cNvSpPr>
            <a:spLocks noChangeArrowheads="1"/>
          </p:cNvSpPr>
          <p:nvPr/>
        </p:nvSpPr>
        <p:spPr bwMode="auto">
          <a:xfrm>
            <a:off x="4191000" y="4038600"/>
            <a:ext cx="1282700" cy="1143000"/>
          </a:xfrm>
          <a:prstGeom prst="rect">
            <a:avLst/>
          </a:prstGeom>
          <a:solidFill>
            <a:schemeClr val="accent1"/>
          </a:solidFill>
          <a:ln w="12700">
            <a:solidFill>
              <a:schemeClr val="tx1"/>
            </a:solidFill>
            <a:miter lim="800000"/>
            <a:headEnd/>
            <a:tailEnd/>
          </a:ln>
        </p:spPr>
        <p:txBody>
          <a:bodyPr wrap="none" lIns="92075" tIns="46038" rIns="92075" bIns="46038"/>
          <a:lstStyle/>
          <a:p>
            <a:pPr algn="l">
              <a:spcBef>
                <a:spcPct val="0"/>
              </a:spcBef>
            </a:pPr>
            <a:r>
              <a:rPr lang="en-US" sz="1600">
                <a:solidFill>
                  <a:schemeClr val="tx1"/>
                </a:solidFill>
              </a:rPr>
              <a:t>Assembly</a:t>
            </a:r>
          </a:p>
          <a:p>
            <a:pPr algn="l">
              <a:spcBef>
                <a:spcPct val="0"/>
              </a:spcBef>
            </a:pPr>
            <a:r>
              <a:rPr lang="en-US" sz="1600">
                <a:solidFill>
                  <a:schemeClr val="tx1"/>
                </a:solidFill>
              </a:rPr>
              <a:t>EmployeeID</a:t>
            </a:r>
          </a:p>
          <a:p>
            <a:pPr algn="l">
              <a:spcBef>
                <a:spcPct val="0"/>
              </a:spcBef>
            </a:pPr>
            <a:r>
              <a:rPr lang="en-US" sz="1600">
                <a:solidFill>
                  <a:schemeClr val="tx1"/>
                </a:solidFill>
              </a:rPr>
              <a:t>CompID</a:t>
            </a:r>
          </a:p>
          <a:p>
            <a:pPr algn="l">
              <a:spcBef>
                <a:spcPct val="0"/>
              </a:spcBef>
            </a:pPr>
            <a:r>
              <a:rPr lang="en-US" sz="1600">
                <a:solidFill>
                  <a:schemeClr val="tx1"/>
                </a:solidFill>
              </a:rPr>
              <a:t>ProductID</a:t>
            </a:r>
          </a:p>
        </p:txBody>
      </p:sp>
      <p:sp>
        <p:nvSpPr>
          <p:cNvPr id="2071" name="Line 40"/>
          <p:cNvSpPr>
            <a:spLocks noChangeShapeType="1"/>
          </p:cNvSpPr>
          <p:nvPr/>
        </p:nvSpPr>
        <p:spPr bwMode="auto">
          <a:xfrm>
            <a:off x="4191000" y="4343400"/>
            <a:ext cx="1295400" cy="0"/>
          </a:xfrm>
          <a:prstGeom prst="line">
            <a:avLst/>
          </a:prstGeom>
          <a:noFill/>
          <a:ln w="12700">
            <a:solidFill>
              <a:schemeClr val="tx1"/>
            </a:solidFill>
            <a:round/>
            <a:headEnd/>
            <a:tailEnd/>
          </a:ln>
        </p:spPr>
        <p:txBody>
          <a:bodyPr wrap="none" lIns="92075" tIns="46038" rIns="92075" bIns="46038" anchor="ctr"/>
          <a:lstStyle/>
          <a:p>
            <a:endParaRPr lang="en-US"/>
          </a:p>
        </p:txBody>
      </p:sp>
      <p:sp>
        <p:nvSpPr>
          <p:cNvPr id="2072" name="Text Box 41"/>
          <p:cNvSpPr txBox="1">
            <a:spLocks noChangeArrowheads="1"/>
          </p:cNvSpPr>
          <p:nvPr/>
        </p:nvSpPr>
        <p:spPr bwMode="auto">
          <a:xfrm>
            <a:off x="1260475" y="5294313"/>
            <a:ext cx="4370388" cy="825500"/>
          </a:xfrm>
          <a:prstGeom prst="rect">
            <a:avLst/>
          </a:prstGeom>
          <a:noFill/>
          <a:ln w="12700">
            <a:noFill/>
            <a:miter lim="800000"/>
            <a:headEnd/>
            <a:tailEnd/>
          </a:ln>
        </p:spPr>
        <p:txBody>
          <a:bodyPr>
            <a:spAutoFit/>
          </a:bodyPr>
          <a:lstStyle/>
          <a:p>
            <a:pPr algn="l"/>
            <a:r>
              <a:rPr lang="en-US" sz="1600"/>
              <a:t>Multiplicity is defined as the number of items that could appear if the other N-1 objects</a:t>
            </a:r>
          </a:p>
          <a:p>
            <a:pPr algn="l">
              <a:spcBef>
                <a:spcPct val="0"/>
              </a:spcBef>
            </a:pPr>
            <a:r>
              <a:rPr lang="en-US" sz="1600"/>
              <a:t>are fixed. Almost always “many.”</a:t>
            </a:r>
          </a:p>
        </p:txBody>
      </p:sp>
      <p:sp>
        <p:nvSpPr>
          <p:cNvPr id="2073" name="Text Box 42"/>
          <p:cNvSpPr txBox="1">
            <a:spLocks noChangeArrowheads="1"/>
          </p:cNvSpPr>
          <p:nvPr/>
        </p:nvSpPr>
        <p:spPr bwMode="auto">
          <a:xfrm>
            <a:off x="6019800" y="2528888"/>
            <a:ext cx="311150" cy="366712"/>
          </a:xfrm>
          <a:prstGeom prst="rect">
            <a:avLst/>
          </a:prstGeom>
          <a:noFill/>
          <a:ln w="12700">
            <a:noFill/>
            <a:miter lim="800000"/>
            <a:headEnd type="none" w="sm" len="sm"/>
            <a:tailEnd type="none" w="sm" len="sm"/>
          </a:ln>
        </p:spPr>
        <p:txBody>
          <a:bodyPr wrap="none">
            <a:spAutoFit/>
          </a:bodyPr>
          <a:lstStyle/>
          <a:p>
            <a:pPr algn="l">
              <a:spcBef>
                <a:spcPct val="0"/>
              </a:spcBef>
            </a:pPr>
            <a:r>
              <a:rPr lang="en-US"/>
              <a:t>1</a:t>
            </a:r>
          </a:p>
        </p:txBody>
      </p:sp>
      <p:sp>
        <p:nvSpPr>
          <p:cNvPr id="2074" name="Text Box 43"/>
          <p:cNvSpPr txBox="1">
            <a:spLocks noChangeArrowheads="1"/>
          </p:cNvSpPr>
          <p:nvPr/>
        </p:nvSpPr>
        <p:spPr bwMode="auto">
          <a:xfrm>
            <a:off x="4724400" y="1828800"/>
            <a:ext cx="311150" cy="366713"/>
          </a:xfrm>
          <a:prstGeom prst="rect">
            <a:avLst/>
          </a:prstGeom>
          <a:noFill/>
          <a:ln w="12700">
            <a:noFill/>
            <a:miter lim="800000"/>
            <a:headEnd type="none" w="sm" len="sm"/>
            <a:tailEnd type="none" w="sm" len="sm"/>
          </a:ln>
        </p:spPr>
        <p:txBody>
          <a:bodyPr wrap="none">
            <a:spAutoFit/>
          </a:bodyPr>
          <a:lstStyle/>
          <a:p>
            <a:pPr algn="l">
              <a:spcBef>
                <a:spcPct val="0"/>
              </a:spcBef>
            </a:pPr>
            <a:r>
              <a:rPr lang="en-US"/>
              <a:t>1</a:t>
            </a:r>
          </a:p>
        </p:txBody>
      </p:sp>
      <p:sp>
        <p:nvSpPr>
          <p:cNvPr id="2075" name="Text Box 44"/>
          <p:cNvSpPr txBox="1">
            <a:spLocks noChangeArrowheads="1"/>
          </p:cNvSpPr>
          <p:nvPr/>
        </p:nvSpPr>
        <p:spPr bwMode="auto">
          <a:xfrm>
            <a:off x="3124200" y="2376488"/>
            <a:ext cx="311150" cy="366712"/>
          </a:xfrm>
          <a:prstGeom prst="rect">
            <a:avLst/>
          </a:prstGeom>
          <a:noFill/>
          <a:ln w="12700">
            <a:noFill/>
            <a:miter lim="800000"/>
            <a:headEnd type="none" w="sm" len="sm"/>
            <a:tailEnd type="none" w="sm" len="sm"/>
          </a:ln>
        </p:spPr>
        <p:txBody>
          <a:bodyPr wrap="none">
            <a:spAutoFit/>
          </a:bodyPr>
          <a:lstStyle/>
          <a:p>
            <a:pPr algn="l">
              <a:spcBef>
                <a:spcPct val="0"/>
              </a:spcBef>
            </a:pPr>
            <a:r>
              <a:rPr lang="en-US"/>
              <a:t>1</a:t>
            </a:r>
          </a:p>
        </p:txBody>
      </p:sp>
    </p:spTree>
    <p:extLst>
      <p:ext uri="{BB962C8B-B14F-4D97-AF65-F5344CB8AC3E}">
        <p14:creationId xmlns:p14="http://schemas.microsoft.com/office/powerpoint/2010/main" val="276043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39"/>
          <p:cNvSpPr>
            <a:spLocks noGrp="1" noChangeArrowheads="1"/>
          </p:cNvSpPr>
          <p:nvPr>
            <p:ph type="title"/>
          </p:nvPr>
        </p:nvSpPr>
        <p:spPr/>
        <p:txBody>
          <a:bodyPr/>
          <a:lstStyle/>
          <a:p>
            <a:r>
              <a:rPr lang="en-US" smtClean="0"/>
              <a:t>Association Details: Aggregation</a:t>
            </a:r>
          </a:p>
        </p:txBody>
      </p:sp>
      <p:sp>
        <p:nvSpPr>
          <p:cNvPr id="20482" name="Slide Number Placeholder 4"/>
          <p:cNvSpPr>
            <a:spLocks noGrp="1"/>
          </p:cNvSpPr>
          <p:nvPr>
            <p:ph type="sldNum" sz="quarter" idx="12"/>
          </p:nvPr>
        </p:nvSpPr>
        <p:spPr>
          <a:noFill/>
        </p:spPr>
        <p:txBody>
          <a:bodyPr/>
          <a:lstStyle/>
          <a:p>
            <a:fld id="{22F15712-1AF4-4016-B950-E0BC7B2E697F}" type="slidenum">
              <a:rPr lang="en-US" smtClean="0"/>
              <a:pPr/>
              <a:t>28</a:t>
            </a:fld>
            <a:endParaRPr lang="en-US" smtClean="0"/>
          </a:p>
        </p:txBody>
      </p:sp>
      <p:sp>
        <p:nvSpPr>
          <p:cNvPr id="20484" name="Rectangle 1041"/>
          <p:cNvSpPr>
            <a:spLocks noChangeArrowheads="1"/>
          </p:cNvSpPr>
          <p:nvPr/>
        </p:nvSpPr>
        <p:spPr bwMode="auto">
          <a:xfrm>
            <a:off x="1828800" y="1524000"/>
            <a:ext cx="1447800" cy="1600200"/>
          </a:xfrm>
          <a:prstGeom prst="rect">
            <a:avLst/>
          </a:prstGeom>
          <a:noFill/>
          <a:ln w="12700">
            <a:solidFill>
              <a:schemeClr val="tx1"/>
            </a:solidFill>
            <a:miter lim="800000"/>
            <a:headEnd/>
            <a:tailEnd/>
          </a:ln>
        </p:spPr>
        <p:txBody>
          <a:bodyPr wrap="none"/>
          <a:lstStyle/>
          <a:p>
            <a:r>
              <a:rPr lang="en-US">
                <a:solidFill>
                  <a:schemeClr val="tx1"/>
                </a:solidFill>
              </a:rPr>
              <a:t>Sale</a:t>
            </a:r>
          </a:p>
        </p:txBody>
      </p:sp>
      <p:sp>
        <p:nvSpPr>
          <p:cNvPr id="20485" name="Line 1042"/>
          <p:cNvSpPr>
            <a:spLocks noChangeShapeType="1"/>
          </p:cNvSpPr>
          <p:nvPr/>
        </p:nvSpPr>
        <p:spPr bwMode="auto">
          <a:xfrm>
            <a:off x="1828800" y="1905000"/>
            <a:ext cx="1447800" cy="0"/>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20486" name="Text Box 1043"/>
          <p:cNvSpPr txBox="1">
            <a:spLocks noChangeArrowheads="1"/>
          </p:cNvSpPr>
          <p:nvPr/>
        </p:nvSpPr>
        <p:spPr bwMode="auto">
          <a:xfrm>
            <a:off x="1828800" y="2071688"/>
            <a:ext cx="1447800" cy="581025"/>
          </a:xfrm>
          <a:prstGeom prst="rect">
            <a:avLst/>
          </a:prstGeom>
          <a:noFill/>
          <a:ln w="12700">
            <a:noFill/>
            <a:miter lim="800000"/>
            <a:headEnd/>
            <a:tailEnd/>
          </a:ln>
        </p:spPr>
        <p:txBody>
          <a:bodyPr anchor="ctr">
            <a:spAutoFit/>
          </a:bodyPr>
          <a:lstStyle/>
          <a:p>
            <a:pPr algn="l">
              <a:spcBef>
                <a:spcPct val="0"/>
              </a:spcBef>
            </a:pPr>
            <a:r>
              <a:rPr lang="en-US" sz="1600">
                <a:solidFill>
                  <a:schemeClr val="tx1"/>
                </a:solidFill>
              </a:rPr>
              <a:t>SaleDate</a:t>
            </a:r>
          </a:p>
          <a:p>
            <a:pPr algn="l">
              <a:spcBef>
                <a:spcPct val="0"/>
              </a:spcBef>
            </a:pPr>
            <a:r>
              <a:rPr lang="en-US" sz="1600">
                <a:solidFill>
                  <a:schemeClr val="tx1"/>
                </a:solidFill>
              </a:rPr>
              <a:t>Employee</a:t>
            </a:r>
          </a:p>
        </p:txBody>
      </p:sp>
      <p:sp>
        <p:nvSpPr>
          <p:cNvPr id="20487" name="Rectangle 1044"/>
          <p:cNvSpPr>
            <a:spLocks noChangeArrowheads="1"/>
          </p:cNvSpPr>
          <p:nvPr/>
        </p:nvSpPr>
        <p:spPr bwMode="auto">
          <a:xfrm>
            <a:off x="4953000" y="1524000"/>
            <a:ext cx="1447800" cy="1600200"/>
          </a:xfrm>
          <a:prstGeom prst="rect">
            <a:avLst/>
          </a:prstGeom>
          <a:noFill/>
          <a:ln w="12700">
            <a:solidFill>
              <a:schemeClr val="tx1"/>
            </a:solidFill>
            <a:miter lim="800000"/>
            <a:headEnd/>
            <a:tailEnd/>
          </a:ln>
        </p:spPr>
        <p:txBody>
          <a:bodyPr wrap="none"/>
          <a:lstStyle/>
          <a:p>
            <a:r>
              <a:rPr lang="en-US">
                <a:solidFill>
                  <a:schemeClr val="tx1"/>
                </a:solidFill>
              </a:rPr>
              <a:t>Item</a:t>
            </a:r>
          </a:p>
        </p:txBody>
      </p:sp>
      <p:sp>
        <p:nvSpPr>
          <p:cNvPr id="20488" name="Line 1045"/>
          <p:cNvSpPr>
            <a:spLocks noChangeShapeType="1"/>
          </p:cNvSpPr>
          <p:nvPr/>
        </p:nvSpPr>
        <p:spPr bwMode="auto">
          <a:xfrm>
            <a:off x="4953000" y="1905000"/>
            <a:ext cx="1447800" cy="0"/>
          </a:xfrm>
          <a:prstGeom prst="line">
            <a:avLst/>
          </a:prstGeom>
          <a:noFill/>
          <a:ln w="12700">
            <a:solidFill>
              <a:schemeClr val="tx1"/>
            </a:solidFill>
            <a:round/>
            <a:headEnd/>
            <a:tailEnd/>
          </a:ln>
        </p:spPr>
        <p:txBody>
          <a:bodyPr wrap="none" anchor="ctr"/>
          <a:lstStyle/>
          <a:p>
            <a:endParaRPr lang="en-US">
              <a:solidFill>
                <a:schemeClr val="tx1"/>
              </a:solidFill>
            </a:endParaRPr>
          </a:p>
        </p:txBody>
      </p:sp>
      <p:sp>
        <p:nvSpPr>
          <p:cNvPr id="20489" name="Text Box 1046"/>
          <p:cNvSpPr txBox="1">
            <a:spLocks noChangeArrowheads="1"/>
          </p:cNvSpPr>
          <p:nvPr/>
        </p:nvSpPr>
        <p:spPr bwMode="auto">
          <a:xfrm>
            <a:off x="4953000" y="2073275"/>
            <a:ext cx="1447800" cy="581025"/>
          </a:xfrm>
          <a:prstGeom prst="rect">
            <a:avLst/>
          </a:prstGeom>
          <a:noFill/>
          <a:ln w="12700">
            <a:noFill/>
            <a:miter lim="800000"/>
            <a:headEnd/>
            <a:tailEnd/>
          </a:ln>
        </p:spPr>
        <p:txBody>
          <a:bodyPr anchor="ctr">
            <a:spAutoFit/>
          </a:bodyPr>
          <a:lstStyle/>
          <a:p>
            <a:pPr algn="l">
              <a:spcBef>
                <a:spcPct val="0"/>
              </a:spcBef>
            </a:pPr>
            <a:r>
              <a:rPr lang="en-US" sz="1600">
                <a:solidFill>
                  <a:schemeClr val="tx1"/>
                </a:solidFill>
              </a:rPr>
              <a:t>Description</a:t>
            </a:r>
          </a:p>
          <a:p>
            <a:pPr algn="l">
              <a:spcBef>
                <a:spcPct val="0"/>
              </a:spcBef>
            </a:pPr>
            <a:r>
              <a:rPr lang="en-US" sz="1600">
                <a:solidFill>
                  <a:schemeClr val="tx1"/>
                </a:solidFill>
              </a:rPr>
              <a:t>Cost</a:t>
            </a:r>
          </a:p>
        </p:txBody>
      </p:sp>
      <p:sp>
        <p:nvSpPr>
          <p:cNvPr id="20490" name="Freeform 1047"/>
          <p:cNvSpPr>
            <a:spLocks/>
          </p:cNvSpPr>
          <p:nvPr/>
        </p:nvSpPr>
        <p:spPr bwMode="auto">
          <a:xfrm>
            <a:off x="3509963" y="2286000"/>
            <a:ext cx="1443037" cy="3175"/>
          </a:xfrm>
          <a:custGeom>
            <a:avLst/>
            <a:gdLst>
              <a:gd name="T0" fmla="*/ 2147483647 w 909"/>
              <a:gd name="T1" fmla="*/ 0 h 2"/>
              <a:gd name="T2" fmla="*/ 0 w 909"/>
              <a:gd name="T3" fmla="*/ 5040312 h 2"/>
              <a:gd name="T4" fmla="*/ 0 60000 65536"/>
              <a:gd name="T5" fmla="*/ 0 60000 65536"/>
              <a:gd name="T6" fmla="*/ 0 w 909"/>
              <a:gd name="T7" fmla="*/ 0 h 2"/>
              <a:gd name="T8" fmla="*/ 909 w 909"/>
              <a:gd name="T9" fmla="*/ 2 h 2"/>
            </a:gdLst>
            <a:ahLst/>
            <a:cxnLst>
              <a:cxn ang="T4">
                <a:pos x="T0" y="T1"/>
              </a:cxn>
              <a:cxn ang="T5">
                <a:pos x="T2" y="T3"/>
              </a:cxn>
            </a:cxnLst>
            <a:rect l="T6" t="T7" r="T8" b="T9"/>
            <a:pathLst>
              <a:path w="909" h="2">
                <a:moveTo>
                  <a:pt x="909" y="0"/>
                </a:moveTo>
                <a:lnTo>
                  <a:pt x="0" y="2"/>
                </a:lnTo>
              </a:path>
            </a:pathLst>
          </a:custGeom>
          <a:noFill/>
          <a:ln w="12700" cap="flat" cmpd="sng">
            <a:solidFill>
              <a:schemeClr val="tx1"/>
            </a:solidFill>
            <a:prstDash val="solid"/>
            <a:round/>
            <a:headEnd type="none" w="med" len="med"/>
            <a:tailEnd type="none" w="med" len="med"/>
          </a:ln>
        </p:spPr>
        <p:txBody>
          <a:bodyPr wrap="none" anchor="ctr"/>
          <a:lstStyle/>
          <a:p>
            <a:endParaRPr lang="en-US">
              <a:solidFill>
                <a:schemeClr val="tx1"/>
              </a:solidFill>
            </a:endParaRPr>
          </a:p>
        </p:txBody>
      </p:sp>
      <p:sp>
        <p:nvSpPr>
          <p:cNvPr id="20491" name="Text Box 1048"/>
          <p:cNvSpPr txBox="1">
            <a:spLocks noChangeArrowheads="1"/>
          </p:cNvSpPr>
          <p:nvPr/>
        </p:nvSpPr>
        <p:spPr bwMode="auto">
          <a:xfrm>
            <a:off x="3371850" y="1933724"/>
            <a:ext cx="304892" cy="461665"/>
          </a:xfrm>
          <a:prstGeom prst="rect">
            <a:avLst/>
          </a:prstGeom>
          <a:noFill/>
          <a:ln w="12700">
            <a:noFill/>
            <a:miter lim="800000"/>
            <a:headEnd/>
            <a:tailEnd/>
          </a:ln>
        </p:spPr>
        <p:txBody>
          <a:bodyPr wrap="none" anchor="ctr">
            <a:spAutoFit/>
          </a:bodyPr>
          <a:lstStyle/>
          <a:p>
            <a:r>
              <a:rPr lang="en-US">
                <a:solidFill>
                  <a:schemeClr val="tx1"/>
                </a:solidFill>
              </a:rPr>
              <a:t>*</a:t>
            </a:r>
          </a:p>
        </p:txBody>
      </p:sp>
      <p:sp>
        <p:nvSpPr>
          <p:cNvPr id="20492" name="Text Box 1049"/>
          <p:cNvSpPr txBox="1">
            <a:spLocks noChangeArrowheads="1"/>
          </p:cNvSpPr>
          <p:nvPr/>
        </p:nvSpPr>
        <p:spPr bwMode="auto">
          <a:xfrm>
            <a:off x="4667250" y="1903562"/>
            <a:ext cx="304892" cy="461665"/>
          </a:xfrm>
          <a:prstGeom prst="rect">
            <a:avLst/>
          </a:prstGeom>
          <a:noFill/>
          <a:ln w="12700">
            <a:noFill/>
            <a:miter lim="800000"/>
            <a:headEnd/>
            <a:tailEnd/>
          </a:ln>
        </p:spPr>
        <p:txBody>
          <a:bodyPr wrap="none" anchor="ctr">
            <a:spAutoFit/>
          </a:bodyPr>
          <a:lstStyle/>
          <a:p>
            <a:r>
              <a:rPr lang="en-US">
                <a:solidFill>
                  <a:schemeClr val="tx1"/>
                </a:solidFill>
              </a:rPr>
              <a:t>*</a:t>
            </a:r>
          </a:p>
        </p:txBody>
      </p:sp>
      <p:sp>
        <p:nvSpPr>
          <p:cNvPr id="20493" name="Text Box 1050"/>
          <p:cNvSpPr txBox="1">
            <a:spLocks noChangeArrowheads="1"/>
          </p:cNvSpPr>
          <p:nvPr/>
        </p:nvSpPr>
        <p:spPr bwMode="auto">
          <a:xfrm>
            <a:off x="3581400" y="1919288"/>
            <a:ext cx="1120775" cy="336550"/>
          </a:xfrm>
          <a:prstGeom prst="rect">
            <a:avLst/>
          </a:prstGeom>
          <a:noFill/>
          <a:ln w="12700">
            <a:noFill/>
            <a:miter lim="800000"/>
            <a:headEnd/>
            <a:tailEnd/>
          </a:ln>
        </p:spPr>
        <p:txBody>
          <a:bodyPr wrap="none" anchor="ctr">
            <a:spAutoFit/>
          </a:bodyPr>
          <a:lstStyle/>
          <a:p>
            <a:pPr algn="l"/>
            <a:r>
              <a:rPr lang="en-US" sz="1600">
                <a:solidFill>
                  <a:schemeClr val="tx1"/>
                </a:solidFill>
              </a:rPr>
              <a:t>contains</a:t>
            </a:r>
            <a:r>
              <a:rPr lang="en-US" sz="1600">
                <a:solidFill>
                  <a:schemeClr val="tx1"/>
                </a:solidFill>
                <a:sym typeface="Wingdings 3" pitchFamily="18" charset="2"/>
              </a:rPr>
              <a:t></a:t>
            </a:r>
            <a:endParaRPr lang="en-US" sz="1600">
              <a:solidFill>
                <a:schemeClr val="tx1"/>
              </a:solidFill>
            </a:endParaRPr>
          </a:p>
        </p:txBody>
      </p:sp>
      <p:sp>
        <p:nvSpPr>
          <p:cNvPr id="20494" name="AutoShape 1051"/>
          <p:cNvSpPr>
            <a:spLocks noChangeArrowheads="1"/>
          </p:cNvSpPr>
          <p:nvPr/>
        </p:nvSpPr>
        <p:spPr bwMode="auto">
          <a:xfrm>
            <a:off x="3276600" y="2209800"/>
            <a:ext cx="228600" cy="152400"/>
          </a:xfrm>
          <a:prstGeom prst="diamond">
            <a:avLst/>
          </a:prstGeom>
          <a:noFill/>
          <a:ln w="12700">
            <a:solidFill>
              <a:schemeClr val="tx1"/>
            </a:solidFill>
            <a:miter lim="800000"/>
            <a:headEnd/>
            <a:tailEnd/>
          </a:ln>
        </p:spPr>
        <p:txBody>
          <a:bodyPr wrap="none" anchor="ctr"/>
          <a:lstStyle/>
          <a:p>
            <a:endParaRPr lang="en-US">
              <a:solidFill>
                <a:schemeClr val="tx1"/>
              </a:solidFill>
            </a:endParaRPr>
          </a:p>
        </p:txBody>
      </p:sp>
      <p:sp>
        <p:nvSpPr>
          <p:cNvPr id="20495" name="Text Box 1052"/>
          <p:cNvSpPr txBox="1">
            <a:spLocks noChangeArrowheads="1"/>
          </p:cNvSpPr>
          <p:nvPr/>
        </p:nvSpPr>
        <p:spPr bwMode="auto">
          <a:xfrm>
            <a:off x="927847" y="3412301"/>
            <a:ext cx="6898341" cy="400110"/>
          </a:xfrm>
          <a:prstGeom prst="rect">
            <a:avLst/>
          </a:prstGeom>
          <a:noFill/>
          <a:ln w="12700">
            <a:noFill/>
            <a:miter lim="800000"/>
            <a:headEnd/>
            <a:tailEnd/>
          </a:ln>
        </p:spPr>
        <p:txBody>
          <a:bodyPr wrap="square" anchor="ctr">
            <a:spAutoFit/>
          </a:bodyPr>
          <a:lstStyle/>
          <a:p>
            <a:pPr algn="l"/>
            <a:r>
              <a:rPr lang="en-US" sz="2000" dirty="0">
                <a:solidFill>
                  <a:schemeClr val="tx1"/>
                </a:solidFill>
              </a:rPr>
              <a:t>Aggregation: the Sale consists of a set of Items being sold.</a:t>
            </a:r>
          </a:p>
        </p:txBody>
      </p:sp>
    </p:spTree>
    <p:extLst>
      <p:ext uri="{BB962C8B-B14F-4D97-AF65-F5344CB8AC3E}">
        <p14:creationId xmlns:p14="http://schemas.microsoft.com/office/powerpoint/2010/main" val="1354983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Association Details: Composition</a:t>
            </a:r>
          </a:p>
        </p:txBody>
      </p:sp>
      <p:sp>
        <p:nvSpPr>
          <p:cNvPr id="21506" name="Slide Number Placeholder 4"/>
          <p:cNvSpPr>
            <a:spLocks noGrp="1"/>
          </p:cNvSpPr>
          <p:nvPr>
            <p:ph type="sldNum" sz="quarter" idx="12"/>
          </p:nvPr>
        </p:nvSpPr>
        <p:spPr>
          <a:noFill/>
        </p:spPr>
        <p:txBody>
          <a:bodyPr/>
          <a:lstStyle/>
          <a:p>
            <a:fld id="{D315626B-4200-4C8C-8F8B-7D3953F1F547}" type="slidenum">
              <a:rPr lang="en-US" smtClean="0"/>
              <a:pPr/>
              <a:t>29</a:t>
            </a:fld>
            <a:endParaRPr lang="en-US" smtClean="0"/>
          </a:p>
        </p:txBody>
      </p:sp>
      <p:sp>
        <p:nvSpPr>
          <p:cNvPr id="21508" name="Rectangle 3"/>
          <p:cNvSpPr>
            <a:spLocks noChangeArrowheads="1"/>
          </p:cNvSpPr>
          <p:nvPr/>
        </p:nvSpPr>
        <p:spPr bwMode="auto">
          <a:xfrm>
            <a:off x="582767" y="1207532"/>
            <a:ext cx="1447800" cy="1600200"/>
          </a:xfrm>
          <a:prstGeom prst="rect">
            <a:avLst/>
          </a:prstGeom>
          <a:noFill/>
          <a:ln w="12700">
            <a:solidFill>
              <a:schemeClr val="tx1"/>
            </a:solidFill>
            <a:miter lim="800000"/>
            <a:headEnd/>
            <a:tailEnd/>
          </a:ln>
        </p:spPr>
        <p:txBody>
          <a:bodyPr wrap="none"/>
          <a:lstStyle/>
          <a:p>
            <a:r>
              <a:rPr lang="en-US" sz="2000">
                <a:solidFill>
                  <a:schemeClr val="tx1"/>
                </a:solidFill>
              </a:rPr>
              <a:t>Bicycle</a:t>
            </a:r>
          </a:p>
        </p:txBody>
      </p:sp>
      <p:sp>
        <p:nvSpPr>
          <p:cNvPr id="21509" name="Line 4"/>
          <p:cNvSpPr>
            <a:spLocks noChangeShapeType="1"/>
          </p:cNvSpPr>
          <p:nvPr/>
        </p:nvSpPr>
        <p:spPr bwMode="auto">
          <a:xfrm>
            <a:off x="582767" y="1588532"/>
            <a:ext cx="1447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10" name="Text Box 5"/>
          <p:cNvSpPr txBox="1">
            <a:spLocks noChangeArrowheads="1"/>
          </p:cNvSpPr>
          <p:nvPr/>
        </p:nvSpPr>
        <p:spPr bwMode="auto">
          <a:xfrm>
            <a:off x="582767" y="1676400"/>
            <a:ext cx="1447800" cy="738664"/>
          </a:xfrm>
          <a:prstGeom prst="rect">
            <a:avLst/>
          </a:prstGeom>
          <a:noFill/>
          <a:ln w="12700">
            <a:noFill/>
            <a:miter lim="800000"/>
            <a:headEnd/>
            <a:tailEnd/>
          </a:ln>
        </p:spPr>
        <p:txBody>
          <a:bodyPr anchor="ctr">
            <a:spAutoFit/>
          </a:bodyPr>
          <a:lstStyle/>
          <a:p>
            <a:pPr algn="l">
              <a:spcBef>
                <a:spcPct val="0"/>
              </a:spcBef>
            </a:pPr>
            <a:r>
              <a:rPr lang="en-US" sz="1400">
                <a:solidFill>
                  <a:schemeClr val="tx1"/>
                </a:solidFill>
              </a:rPr>
              <a:t>Size</a:t>
            </a:r>
          </a:p>
          <a:p>
            <a:pPr algn="l">
              <a:spcBef>
                <a:spcPct val="0"/>
              </a:spcBef>
            </a:pPr>
            <a:r>
              <a:rPr lang="en-US" sz="1400">
                <a:solidFill>
                  <a:schemeClr val="tx1"/>
                </a:solidFill>
              </a:rPr>
              <a:t>Model Type</a:t>
            </a:r>
          </a:p>
          <a:p>
            <a:pPr algn="l">
              <a:spcBef>
                <a:spcPct val="0"/>
              </a:spcBef>
            </a:pPr>
            <a:r>
              <a:rPr lang="en-US" sz="1400">
                <a:solidFill>
                  <a:schemeClr val="tx1"/>
                </a:solidFill>
              </a:rPr>
              <a:t>… </a:t>
            </a:r>
          </a:p>
        </p:txBody>
      </p:sp>
      <p:sp>
        <p:nvSpPr>
          <p:cNvPr id="21511" name="Rectangle 6"/>
          <p:cNvSpPr>
            <a:spLocks noChangeArrowheads="1"/>
          </p:cNvSpPr>
          <p:nvPr/>
        </p:nvSpPr>
        <p:spPr bwMode="auto">
          <a:xfrm>
            <a:off x="3706967" y="1207532"/>
            <a:ext cx="1143000" cy="1219200"/>
          </a:xfrm>
          <a:prstGeom prst="rect">
            <a:avLst/>
          </a:prstGeom>
          <a:noFill/>
          <a:ln w="12700">
            <a:solidFill>
              <a:schemeClr val="tx1"/>
            </a:solidFill>
            <a:miter lim="800000"/>
            <a:headEnd/>
            <a:tailEnd/>
          </a:ln>
        </p:spPr>
        <p:txBody>
          <a:bodyPr wrap="none"/>
          <a:lstStyle/>
          <a:p>
            <a:r>
              <a:rPr lang="en-US" sz="2000">
                <a:solidFill>
                  <a:schemeClr val="tx1"/>
                </a:solidFill>
              </a:rPr>
              <a:t>Wheels</a:t>
            </a:r>
          </a:p>
        </p:txBody>
      </p:sp>
      <p:sp>
        <p:nvSpPr>
          <p:cNvPr id="21512" name="Line 7"/>
          <p:cNvSpPr>
            <a:spLocks noChangeShapeType="1"/>
          </p:cNvSpPr>
          <p:nvPr/>
        </p:nvSpPr>
        <p:spPr bwMode="auto">
          <a:xfrm>
            <a:off x="3706967" y="1588532"/>
            <a:ext cx="11430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13" name="Text Box 8"/>
          <p:cNvSpPr txBox="1">
            <a:spLocks noChangeArrowheads="1"/>
          </p:cNvSpPr>
          <p:nvPr/>
        </p:nvSpPr>
        <p:spPr bwMode="auto">
          <a:xfrm>
            <a:off x="3706967" y="1677988"/>
            <a:ext cx="1066800" cy="738664"/>
          </a:xfrm>
          <a:prstGeom prst="rect">
            <a:avLst/>
          </a:prstGeom>
          <a:noFill/>
          <a:ln w="12700">
            <a:noFill/>
            <a:miter lim="800000"/>
            <a:headEnd/>
            <a:tailEnd/>
          </a:ln>
        </p:spPr>
        <p:txBody>
          <a:bodyPr anchor="ctr">
            <a:spAutoFit/>
          </a:bodyPr>
          <a:lstStyle/>
          <a:p>
            <a:pPr algn="l">
              <a:spcBef>
                <a:spcPct val="0"/>
              </a:spcBef>
            </a:pPr>
            <a:r>
              <a:rPr lang="en-US" sz="1400">
                <a:solidFill>
                  <a:schemeClr val="tx1"/>
                </a:solidFill>
              </a:rPr>
              <a:t>Rims</a:t>
            </a:r>
          </a:p>
          <a:p>
            <a:pPr algn="l">
              <a:spcBef>
                <a:spcPct val="0"/>
              </a:spcBef>
            </a:pPr>
            <a:r>
              <a:rPr lang="en-US" sz="1400">
                <a:solidFill>
                  <a:schemeClr val="tx1"/>
                </a:solidFill>
              </a:rPr>
              <a:t>Spokes</a:t>
            </a:r>
          </a:p>
          <a:p>
            <a:pPr algn="l">
              <a:spcBef>
                <a:spcPct val="0"/>
              </a:spcBef>
            </a:pPr>
            <a:r>
              <a:rPr lang="en-US" sz="1400">
                <a:solidFill>
                  <a:schemeClr val="tx1"/>
                </a:solidFill>
              </a:rPr>
              <a:t>…  </a:t>
            </a:r>
          </a:p>
        </p:txBody>
      </p:sp>
      <p:sp>
        <p:nvSpPr>
          <p:cNvPr id="21514" name="Text Box 10"/>
          <p:cNvSpPr txBox="1">
            <a:spLocks noChangeArrowheads="1"/>
          </p:cNvSpPr>
          <p:nvPr/>
        </p:nvSpPr>
        <p:spPr bwMode="auto">
          <a:xfrm>
            <a:off x="2106767" y="1571834"/>
            <a:ext cx="327334" cy="400110"/>
          </a:xfrm>
          <a:prstGeom prst="rect">
            <a:avLst/>
          </a:prstGeom>
          <a:noFill/>
          <a:ln w="12700">
            <a:noFill/>
            <a:miter lim="800000"/>
            <a:headEnd/>
            <a:tailEnd/>
          </a:ln>
        </p:spPr>
        <p:txBody>
          <a:bodyPr wrap="none" anchor="ctr">
            <a:spAutoFit/>
          </a:bodyPr>
          <a:lstStyle/>
          <a:p>
            <a:r>
              <a:rPr lang="en-US" sz="2000">
                <a:solidFill>
                  <a:schemeClr val="tx1"/>
                </a:solidFill>
              </a:rPr>
              <a:t>1</a:t>
            </a:r>
          </a:p>
        </p:txBody>
      </p:sp>
      <p:sp>
        <p:nvSpPr>
          <p:cNvPr id="21515" name="Text Box 11"/>
          <p:cNvSpPr txBox="1">
            <a:spLocks noChangeArrowheads="1"/>
          </p:cNvSpPr>
          <p:nvPr/>
        </p:nvSpPr>
        <p:spPr bwMode="auto">
          <a:xfrm>
            <a:off x="3402167" y="1571834"/>
            <a:ext cx="327334" cy="400110"/>
          </a:xfrm>
          <a:prstGeom prst="rect">
            <a:avLst/>
          </a:prstGeom>
          <a:noFill/>
          <a:ln w="12700">
            <a:noFill/>
            <a:miter lim="800000"/>
            <a:headEnd/>
            <a:tailEnd/>
          </a:ln>
        </p:spPr>
        <p:txBody>
          <a:bodyPr wrap="none" anchor="ctr">
            <a:spAutoFit/>
          </a:bodyPr>
          <a:lstStyle/>
          <a:p>
            <a:r>
              <a:rPr lang="en-US" sz="2000">
                <a:solidFill>
                  <a:schemeClr val="tx1"/>
                </a:solidFill>
              </a:rPr>
              <a:t>2</a:t>
            </a:r>
          </a:p>
        </p:txBody>
      </p:sp>
      <p:sp>
        <p:nvSpPr>
          <p:cNvPr id="21516" name="Text Box 12"/>
          <p:cNvSpPr txBox="1">
            <a:spLocks noChangeArrowheads="1"/>
          </p:cNvSpPr>
          <p:nvPr/>
        </p:nvSpPr>
        <p:spPr bwMode="auto">
          <a:xfrm>
            <a:off x="2335367" y="1617206"/>
            <a:ext cx="1080745" cy="307777"/>
          </a:xfrm>
          <a:prstGeom prst="rect">
            <a:avLst/>
          </a:prstGeom>
          <a:noFill/>
          <a:ln w="12700">
            <a:noFill/>
            <a:miter lim="800000"/>
            <a:headEnd/>
            <a:tailEnd/>
          </a:ln>
        </p:spPr>
        <p:txBody>
          <a:bodyPr wrap="none" anchor="ctr">
            <a:spAutoFit/>
          </a:bodyPr>
          <a:lstStyle/>
          <a:p>
            <a:pPr algn="l"/>
            <a:r>
              <a:rPr lang="en-US" sz="1400">
                <a:solidFill>
                  <a:schemeClr val="tx1"/>
                </a:solidFill>
              </a:rPr>
              <a:t>built from</a:t>
            </a:r>
            <a:r>
              <a:rPr lang="en-US" sz="1400">
                <a:solidFill>
                  <a:schemeClr val="tx1"/>
                </a:solidFill>
                <a:sym typeface="Wingdings 3" pitchFamily="18" charset="2"/>
              </a:rPr>
              <a:t></a:t>
            </a:r>
            <a:endParaRPr lang="en-US" sz="1400">
              <a:solidFill>
                <a:schemeClr val="tx1"/>
              </a:solidFill>
            </a:endParaRPr>
          </a:p>
        </p:txBody>
      </p:sp>
      <p:sp>
        <p:nvSpPr>
          <p:cNvPr id="21517" name="AutoShape 13"/>
          <p:cNvSpPr>
            <a:spLocks noChangeArrowheads="1"/>
          </p:cNvSpPr>
          <p:nvPr/>
        </p:nvSpPr>
        <p:spPr bwMode="auto">
          <a:xfrm>
            <a:off x="2030567" y="1893332"/>
            <a:ext cx="228600" cy="152400"/>
          </a:xfrm>
          <a:prstGeom prst="diamond">
            <a:avLst/>
          </a:prstGeom>
          <a:solidFill>
            <a:schemeClr val="tx1"/>
          </a:solidFill>
          <a:ln w="12700">
            <a:solidFill>
              <a:schemeClr val="tx1"/>
            </a:solidFill>
            <a:miter lim="800000"/>
            <a:headEnd/>
            <a:tailEnd/>
          </a:ln>
        </p:spPr>
        <p:txBody>
          <a:bodyPr wrap="none" anchor="ctr"/>
          <a:lstStyle/>
          <a:p>
            <a:endParaRPr lang="en-US" sz="2000">
              <a:solidFill>
                <a:schemeClr val="tx1"/>
              </a:solidFill>
            </a:endParaRPr>
          </a:p>
        </p:txBody>
      </p:sp>
      <p:sp>
        <p:nvSpPr>
          <p:cNvPr id="21518" name="Text Box 14"/>
          <p:cNvSpPr txBox="1">
            <a:spLocks noChangeArrowheads="1"/>
          </p:cNvSpPr>
          <p:nvPr/>
        </p:nvSpPr>
        <p:spPr bwMode="auto">
          <a:xfrm>
            <a:off x="309282" y="5610434"/>
            <a:ext cx="8606118" cy="400110"/>
          </a:xfrm>
          <a:prstGeom prst="rect">
            <a:avLst/>
          </a:prstGeom>
          <a:noFill/>
          <a:ln w="12700">
            <a:noFill/>
            <a:miter lim="800000"/>
            <a:headEnd/>
            <a:tailEnd/>
          </a:ln>
        </p:spPr>
        <p:txBody>
          <a:bodyPr wrap="square" anchor="ctr">
            <a:spAutoFit/>
          </a:bodyPr>
          <a:lstStyle/>
          <a:p>
            <a:pPr algn="l"/>
            <a:r>
              <a:rPr lang="en-US" sz="2000" dirty="0">
                <a:solidFill>
                  <a:schemeClr val="tx1"/>
                </a:solidFill>
              </a:rPr>
              <a:t>Composition: aggregation where the components become the new object.</a:t>
            </a:r>
          </a:p>
        </p:txBody>
      </p:sp>
      <p:sp>
        <p:nvSpPr>
          <p:cNvPr id="21519" name="Rectangle 15"/>
          <p:cNvSpPr>
            <a:spLocks noChangeArrowheads="1"/>
          </p:cNvSpPr>
          <p:nvPr/>
        </p:nvSpPr>
        <p:spPr bwMode="auto">
          <a:xfrm>
            <a:off x="3706967" y="2731532"/>
            <a:ext cx="1143000" cy="1219200"/>
          </a:xfrm>
          <a:prstGeom prst="rect">
            <a:avLst/>
          </a:prstGeom>
          <a:noFill/>
          <a:ln w="12700">
            <a:solidFill>
              <a:schemeClr val="tx1"/>
            </a:solidFill>
            <a:miter lim="800000"/>
            <a:headEnd/>
            <a:tailEnd/>
          </a:ln>
        </p:spPr>
        <p:txBody>
          <a:bodyPr wrap="none"/>
          <a:lstStyle/>
          <a:p>
            <a:r>
              <a:rPr lang="en-US" sz="2000">
                <a:solidFill>
                  <a:schemeClr val="tx1"/>
                </a:solidFill>
              </a:rPr>
              <a:t>Crank</a:t>
            </a:r>
          </a:p>
        </p:txBody>
      </p:sp>
      <p:sp>
        <p:nvSpPr>
          <p:cNvPr id="21520" name="Line 16"/>
          <p:cNvSpPr>
            <a:spLocks noChangeShapeType="1"/>
          </p:cNvSpPr>
          <p:nvPr/>
        </p:nvSpPr>
        <p:spPr bwMode="auto">
          <a:xfrm>
            <a:off x="3706967" y="3112532"/>
            <a:ext cx="11430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21" name="Text Box 17"/>
          <p:cNvSpPr txBox="1">
            <a:spLocks noChangeArrowheads="1"/>
          </p:cNvSpPr>
          <p:nvPr/>
        </p:nvSpPr>
        <p:spPr bwMode="auto">
          <a:xfrm>
            <a:off x="3706967" y="3309709"/>
            <a:ext cx="1066800" cy="523220"/>
          </a:xfrm>
          <a:prstGeom prst="rect">
            <a:avLst/>
          </a:prstGeom>
          <a:noFill/>
          <a:ln w="12700">
            <a:noFill/>
            <a:miter lim="800000"/>
            <a:headEnd/>
            <a:tailEnd/>
          </a:ln>
        </p:spPr>
        <p:txBody>
          <a:bodyPr anchor="ctr">
            <a:spAutoFit/>
          </a:bodyPr>
          <a:lstStyle/>
          <a:p>
            <a:pPr algn="l">
              <a:spcBef>
                <a:spcPct val="0"/>
              </a:spcBef>
            </a:pPr>
            <a:r>
              <a:rPr lang="en-US" sz="1400">
                <a:solidFill>
                  <a:schemeClr val="tx1"/>
                </a:solidFill>
              </a:rPr>
              <a:t>ItemID</a:t>
            </a:r>
          </a:p>
          <a:p>
            <a:pPr algn="l">
              <a:spcBef>
                <a:spcPct val="0"/>
              </a:spcBef>
            </a:pPr>
            <a:r>
              <a:rPr lang="en-US" sz="1400">
                <a:solidFill>
                  <a:schemeClr val="tx1"/>
                </a:solidFill>
              </a:rPr>
              <a:t>Weight  </a:t>
            </a:r>
          </a:p>
        </p:txBody>
      </p:sp>
      <p:sp>
        <p:nvSpPr>
          <p:cNvPr id="21522" name="Rectangle 18"/>
          <p:cNvSpPr>
            <a:spLocks noChangeArrowheads="1"/>
          </p:cNvSpPr>
          <p:nvPr/>
        </p:nvSpPr>
        <p:spPr bwMode="auto">
          <a:xfrm>
            <a:off x="3706967" y="4179332"/>
            <a:ext cx="1143000" cy="1219200"/>
          </a:xfrm>
          <a:prstGeom prst="rect">
            <a:avLst/>
          </a:prstGeom>
          <a:noFill/>
          <a:ln w="12700">
            <a:solidFill>
              <a:schemeClr val="tx1"/>
            </a:solidFill>
            <a:miter lim="800000"/>
            <a:headEnd/>
            <a:tailEnd/>
          </a:ln>
        </p:spPr>
        <p:txBody>
          <a:bodyPr wrap="none"/>
          <a:lstStyle/>
          <a:p>
            <a:r>
              <a:rPr lang="en-US" sz="2000">
                <a:solidFill>
                  <a:schemeClr val="tx1"/>
                </a:solidFill>
              </a:rPr>
              <a:t>Stem</a:t>
            </a:r>
          </a:p>
        </p:txBody>
      </p:sp>
      <p:sp>
        <p:nvSpPr>
          <p:cNvPr id="21523" name="Line 19"/>
          <p:cNvSpPr>
            <a:spLocks noChangeShapeType="1"/>
          </p:cNvSpPr>
          <p:nvPr/>
        </p:nvSpPr>
        <p:spPr bwMode="auto">
          <a:xfrm>
            <a:off x="3706967" y="4560332"/>
            <a:ext cx="11430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24" name="Text Box 20"/>
          <p:cNvSpPr txBox="1">
            <a:spLocks noChangeArrowheads="1"/>
          </p:cNvSpPr>
          <p:nvPr/>
        </p:nvSpPr>
        <p:spPr bwMode="auto">
          <a:xfrm>
            <a:off x="3706967" y="4649788"/>
            <a:ext cx="1066800" cy="738664"/>
          </a:xfrm>
          <a:prstGeom prst="rect">
            <a:avLst/>
          </a:prstGeom>
          <a:noFill/>
          <a:ln w="12700">
            <a:noFill/>
            <a:miter lim="800000"/>
            <a:headEnd/>
            <a:tailEnd/>
          </a:ln>
        </p:spPr>
        <p:txBody>
          <a:bodyPr anchor="ctr">
            <a:spAutoFit/>
          </a:bodyPr>
          <a:lstStyle/>
          <a:p>
            <a:pPr algn="l">
              <a:spcBef>
                <a:spcPct val="0"/>
              </a:spcBef>
            </a:pPr>
            <a:r>
              <a:rPr lang="en-US" sz="1400">
                <a:solidFill>
                  <a:schemeClr val="tx1"/>
                </a:solidFill>
              </a:rPr>
              <a:t>ItemID</a:t>
            </a:r>
          </a:p>
          <a:p>
            <a:pPr algn="l">
              <a:spcBef>
                <a:spcPct val="0"/>
              </a:spcBef>
            </a:pPr>
            <a:r>
              <a:rPr lang="en-US" sz="1400">
                <a:solidFill>
                  <a:schemeClr val="tx1"/>
                </a:solidFill>
              </a:rPr>
              <a:t>Weight</a:t>
            </a:r>
          </a:p>
          <a:p>
            <a:pPr algn="l">
              <a:spcBef>
                <a:spcPct val="0"/>
              </a:spcBef>
            </a:pPr>
            <a:r>
              <a:rPr lang="en-US" sz="1400">
                <a:solidFill>
                  <a:schemeClr val="tx1"/>
                </a:solidFill>
              </a:rPr>
              <a:t>Size  </a:t>
            </a:r>
          </a:p>
        </p:txBody>
      </p:sp>
      <p:sp>
        <p:nvSpPr>
          <p:cNvPr id="21525" name="Line 21"/>
          <p:cNvSpPr>
            <a:spLocks noChangeShapeType="1"/>
          </p:cNvSpPr>
          <p:nvPr/>
        </p:nvSpPr>
        <p:spPr bwMode="auto">
          <a:xfrm>
            <a:off x="2259167" y="1969532"/>
            <a:ext cx="1447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26" name="AutoShape 22"/>
          <p:cNvSpPr>
            <a:spLocks noChangeArrowheads="1"/>
          </p:cNvSpPr>
          <p:nvPr/>
        </p:nvSpPr>
        <p:spPr bwMode="auto">
          <a:xfrm rot="650186">
            <a:off x="2030567" y="2045732"/>
            <a:ext cx="228600" cy="152400"/>
          </a:xfrm>
          <a:prstGeom prst="diamond">
            <a:avLst/>
          </a:prstGeom>
          <a:solidFill>
            <a:schemeClr val="tx1"/>
          </a:solidFill>
          <a:ln w="12700">
            <a:solidFill>
              <a:schemeClr val="tx1"/>
            </a:solidFill>
            <a:miter lim="800000"/>
            <a:headEnd/>
            <a:tailEnd/>
          </a:ln>
        </p:spPr>
        <p:txBody>
          <a:bodyPr wrap="none" anchor="ctr"/>
          <a:lstStyle/>
          <a:p>
            <a:endParaRPr lang="en-US" sz="2000">
              <a:solidFill>
                <a:schemeClr val="tx1"/>
              </a:solidFill>
            </a:endParaRPr>
          </a:p>
        </p:txBody>
      </p:sp>
      <p:sp>
        <p:nvSpPr>
          <p:cNvPr id="21527" name="AutoShape 23"/>
          <p:cNvSpPr>
            <a:spLocks noChangeArrowheads="1"/>
          </p:cNvSpPr>
          <p:nvPr/>
        </p:nvSpPr>
        <p:spPr bwMode="auto">
          <a:xfrm rot="3127501">
            <a:off x="2030567" y="2198132"/>
            <a:ext cx="228600" cy="152400"/>
          </a:xfrm>
          <a:prstGeom prst="diamond">
            <a:avLst/>
          </a:prstGeom>
          <a:solidFill>
            <a:schemeClr val="tx1"/>
          </a:solidFill>
          <a:ln w="12700">
            <a:solidFill>
              <a:schemeClr val="tx1"/>
            </a:solidFill>
            <a:miter lim="800000"/>
            <a:headEnd/>
            <a:tailEnd/>
          </a:ln>
        </p:spPr>
        <p:txBody>
          <a:bodyPr wrap="none" anchor="ctr"/>
          <a:lstStyle/>
          <a:p>
            <a:endParaRPr lang="en-US" sz="2000">
              <a:solidFill>
                <a:schemeClr val="tx1"/>
              </a:solidFill>
            </a:endParaRPr>
          </a:p>
        </p:txBody>
      </p:sp>
      <p:sp>
        <p:nvSpPr>
          <p:cNvPr id="21528" name="Line 24"/>
          <p:cNvSpPr>
            <a:spLocks noChangeShapeType="1"/>
          </p:cNvSpPr>
          <p:nvPr/>
        </p:nvSpPr>
        <p:spPr bwMode="auto">
          <a:xfrm>
            <a:off x="2182967" y="2121932"/>
            <a:ext cx="1524000" cy="114300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29" name="Line 25"/>
          <p:cNvSpPr>
            <a:spLocks noChangeShapeType="1"/>
          </p:cNvSpPr>
          <p:nvPr/>
        </p:nvSpPr>
        <p:spPr bwMode="auto">
          <a:xfrm>
            <a:off x="2182967" y="2350532"/>
            <a:ext cx="1524000" cy="251460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21530" name="Text Box 26"/>
          <p:cNvSpPr txBox="1">
            <a:spLocks noChangeArrowheads="1"/>
          </p:cNvSpPr>
          <p:nvPr/>
        </p:nvSpPr>
        <p:spPr bwMode="auto">
          <a:xfrm>
            <a:off x="2259167" y="1952834"/>
            <a:ext cx="327334" cy="400110"/>
          </a:xfrm>
          <a:prstGeom prst="rect">
            <a:avLst/>
          </a:prstGeom>
          <a:noFill/>
          <a:ln w="12700">
            <a:noFill/>
            <a:miter lim="800000"/>
            <a:headEnd/>
            <a:tailEnd/>
          </a:ln>
        </p:spPr>
        <p:txBody>
          <a:bodyPr wrap="none" anchor="ctr">
            <a:spAutoFit/>
          </a:bodyPr>
          <a:lstStyle/>
          <a:p>
            <a:r>
              <a:rPr lang="en-US" sz="2000">
                <a:solidFill>
                  <a:schemeClr val="tx1"/>
                </a:solidFill>
              </a:rPr>
              <a:t>1</a:t>
            </a:r>
          </a:p>
        </p:txBody>
      </p:sp>
      <p:sp>
        <p:nvSpPr>
          <p:cNvPr id="21531" name="Text Box 27"/>
          <p:cNvSpPr txBox="1">
            <a:spLocks noChangeArrowheads="1"/>
          </p:cNvSpPr>
          <p:nvPr/>
        </p:nvSpPr>
        <p:spPr bwMode="auto">
          <a:xfrm>
            <a:off x="3402167" y="2791034"/>
            <a:ext cx="327334" cy="400110"/>
          </a:xfrm>
          <a:prstGeom prst="rect">
            <a:avLst/>
          </a:prstGeom>
          <a:noFill/>
          <a:ln w="12700">
            <a:noFill/>
            <a:miter lim="800000"/>
            <a:headEnd/>
            <a:tailEnd/>
          </a:ln>
        </p:spPr>
        <p:txBody>
          <a:bodyPr wrap="none" anchor="ctr">
            <a:spAutoFit/>
          </a:bodyPr>
          <a:lstStyle/>
          <a:p>
            <a:r>
              <a:rPr lang="en-US" sz="2000">
                <a:solidFill>
                  <a:schemeClr val="tx1"/>
                </a:solidFill>
              </a:rPr>
              <a:t>1</a:t>
            </a:r>
          </a:p>
        </p:txBody>
      </p:sp>
      <p:sp>
        <p:nvSpPr>
          <p:cNvPr id="21532" name="Text Box 28"/>
          <p:cNvSpPr txBox="1">
            <a:spLocks noChangeArrowheads="1"/>
          </p:cNvSpPr>
          <p:nvPr/>
        </p:nvSpPr>
        <p:spPr bwMode="auto">
          <a:xfrm>
            <a:off x="3402167" y="4238834"/>
            <a:ext cx="327334" cy="400110"/>
          </a:xfrm>
          <a:prstGeom prst="rect">
            <a:avLst/>
          </a:prstGeom>
          <a:noFill/>
          <a:ln w="12700">
            <a:noFill/>
            <a:miter lim="800000"/>
            <a:headEnd/>
            <a:tailEnd/>
          </a:ln>
        </p:spPr>
        <p:txBody>
          <a:bodyPr wrap="none" anchor="ctr">
            <a:spAutoFit/>
          </a:bodyPr>
          <a:lstStyle/>
          <a:p>
            <a:r>
              <a:rPr lang="en-US" sz="2000">
                <a:solidFill>
                  <a:schemeClr val="tx1"/>
                </a:solidFill>
              </a:rPr>
              <a:t>1</a:t>
            </a:r>
          </a:p>
        </p:txBody>
      </p:sp>
      <p:sp>
        <p:nvSpPr>
          <p:cNvPr id="21533" name="Text Box 29"/>
          <p:cNvSpPr txBox="1">
            <a:spLocks noChangeArrowheads="1"/>
          </p:cNvSpPr>
          <p:nvPr/>
        </p:nvSpPr>
        <p:spPr bwMode="auto">
          <a:xfrm>
            <a:off x="2182967" y="2257634"/>
            <a:ext cx="327334" cy="400110"/>
          </a:xfrm>
          <a:prstGeom prst="rect">
            <a:avLst/>
          </a:prstGeom>
          <a:noFill/>
          <a:ln w="12700">
            <a:noFill/>
            <a:miter lim="800000"/>
            <a:headEnd/>
            <a:tailEnd/>
          </a:ln>
        </p:spPr>
        <p:txBody>
          <a:bodyPr wrap="none" anchor="ctr">
            <a:spAutoFit/>
          </a:bodyPr>
          <a:lstStyle/>
          <a:p>
            <a:r>
              <a:rPr lang="en-US" sz="2000">
                <a:solidFill>
                  <a:schemeClr val="tx1"/>
                </a:solidFill>
              </a:rPr>
              <a:t>1</a:t>
            </a:r>
          </a:p>
        </p:txBody>
      </p:sp>
      <p:sp>
        <p:nvSpPr>
          <p:cNvPr id="21534" name="Rectangle 30"/>
          <p:cNvSpPr>
            <a:spLocks noChangeArrowheads="1"/>
          </p:cNvSpPr>
          <p:nvPr/>
        </p:nvSpPr>
        <p:spPr bwMode="auto">
          <a:xfrm>
            <a:off x="5611967" y="1283732"/>
            <a:ext cx="2590800" cy="3962400"/>
          </a:xfrm>
          <a:prstGeom prst="rect">
            <a:avLst/>
          </a:prstGeom>
          <a:noFill/>
          <a:ln w="12700">
            <a:solidFill>
              <a:srgbClr val="006600"/>
            </a:solidFill>
            <a:miter lim="800000"/>
            <a:headEnd/>
            <a:tailEnd/>
          </a:ln>
        </p:spPr>
        <p:txBody>
          <a:bodyPr wrap="none"/>
          <a:lstStyle/>
          <a:p>
            <a:r>
              <a:rPr lang="en-US" sz="2000">
                <a:solidFill>
                  <a:schemeClr val="tx1"/>
                </a:solidFill>
              </a:rPr>
              <a:t>Bicycle</a:t>
            </a:r>
          </a:p>
        </p:txBody>
      </p:sp>
      <p:sp>
        <p:nvSpPr>
          <p:cNvPr id="21535" name="Line 31"/>
          <p:cNvSpPr>
            <a:spLocks noChangeShapeType="1"/>
          </p:cNvSpPr>
          <p:nvPr/>
        </p:nvSpPr>
        <p:spPr bwMode="auto">
          <a:xfrm>
            <a:off x="5611967" y="1740932"/>
            <a:ext cx="2590800" cy="0"/>
          </a:xfrm>
          <a:prstGeom prst="line">
            <a:avLst/>
          </a:prstGeom>
          <a:noFill/>
          <a:ln w="12700">
            <a:solidFill>
              <a:srgbClr val="006600"/>
            </a:solidFill>
            <a:round/>
            <a:headEnd/>
            <a:tailEnd/>
          </a:ln>
        </p:spPr>
        <p:txBody>
          <a:bodyPr wrap="none" anchor="ctr"/>
          <a:lstStyle/>
          <a:p>
            <a:endParaRPr lang="en-US" sz="2000">
              <a:solidFill>
                <a:schemeClr val="tx1"/>
              </a:solidFill>
            </a:endParaRPr>
          </a:p>
        </p:txBody>
      </p:sp>
      <p:sp>
        <p:nvSpPr>
          <p:cNvPr id="21536" name="Text Box 33"/>
          <p:cNvSpPr txBox="1">
            <a:spLocks noChangeArrowheads="1"/>
          </p:cNvSpPr>
          <p:nvPr/>
        </p:nvSpPr>
        <p:spPr bwMode="auto">
          <a:xfrm>
            <a:off x="5611967" y="1784350"/>
            <a:ext cx="1447800" cy="738664"/>
          </a:xfrm>
          <a:prstGeom prst="rect">
            <a:avLst/>
          </a:prstGeom>
          <a:noFill/>
          <a:ln w="12700">
            <a:noFill/>
            <a:miter lim="800000"/>
            <a:headEnd/>
            <a:tailEnd/>
          </a:ln>
        </p:spPr>
        <p:txBody>
          <a:bodyPr anchor="ctr">
            <a:spAutoFit/>
          </a:bodyPr>
          <a:lstStyle/>
          <a:p>
            <a:pPr algn="l">
              <a:spcBef>
                <a:spcPct val="0"/>
              </a:spcBef>
            </a:pPr>
            <a:r>
              <a:rPr lang="en-US" sz="1400">
                <a:solidFill>
                  <a:schemeClr val="tx1"/>
                </a:solidFill>
              </a:rPr>
              <a:t>Size</a:t>
            </a:r>
          </a:p>
          <a:p>
            <a:pPr algn="l">
              <a:spcBef>
                <a:spcPct val="0"/>
              </a:spcBef>
            </a:pPr>
            <a:r>
              <a:rPr lang="en-US" sz="1400">
                <a:solidFill>
                  <a:schemeClr val="tx1"/>
                </a:solidFill>
              </a:rPr>
              <a:t>Model Type</a:t>
            </a:r>
          </a:p>
          <a:p>
            <a:pPr algn="l">
              <a:spcBef>
                <a:spcPct val="0"/>
              </a:spcBef>
            </a:pPr>
            <a:r>
              <a:rPr lang="en-US" sz="1400">
                <a:solidFill>
                  <a:schemeClr val="tx1"/>
                </a:solidFill>
              </a:rPr>
              <a:t>… </a:t>
            </a:r>
          </a:p>
        </p:txBody>
      </p:sp>
      <p:sp>
        <p:nvSpPr>
          <p:cNvPr id="21537" name="Rectangle 34"/>
          <p:cNvSpPr>
            <a:spLocks noChangeArrowheads="1"/>
          </p:cNvSpPr>
          <p:nvPr/>
        </p:nvSpPr>
        <p:spPr bwMode="auto">
          <a:xfrm>
            <a:off x="5764367" y="2579132"/>
            <a:ext cx="1981200" cy="609600"/>
          </a:xfrm>
          <a:prstGeom prst="rect">
            <a:avLst/>
          </a:prstGeom>
          <a:noFill/>
          <a:ln w="12700">
            <a:solidFill>
              <a:schemeClr val="tx1"/>
            </a:solidFill>
            <a:miter lim="800000"/>
            <a:headEnd/>
            <a:tailEnd/>
          </a:ln>
        </p:spPr>
        <p:txBody>
          <a:bodyPr wrap="none" anchor="ctr"/>
          <a:lstStyle/>
          <a:p>
            <a:r>
              <a:rPr lang="en-US" sz="2000">
                <a:solidFill>
                  <a:schemeClr val="tx1"/>
                </a:solidFill>
              </a:rPr>
              <a:t>Wheels</a:t>
            </a:r>
          </a:p>
        </p:txBody>
      </p:sp>
      <p:sp>
        <p:nvSpPr>
          <p:cNvPr id="21538" name="Rectangle 35"/>
          <p:cNvSpPr>
            <a:spLocks noChangeArrowheads="1"/>
          </p:cNvSpPr>
          <p:nvPr/>
        </p:nvSpPr>
        <p:spPr bwMode="auto">
          <a:xfrm>
            <a:off x="5764367" y="3417332"/>
            <a:ext cx="1981200" cy="609600"/>
          </a:xfrm>
          <a:prstGeom prst="rect">
            <a:avLst/>
          </a:prstGeom>
          <a:noFill/>
          <a:ln w="12700">
            <a:solidFill>
              <a:schemeClr val="tx1"/>
            </a:solidFill>
            <a:miter lim="800000"/>
            <a:headEnd/>
            <a:tailEnd/>
          </a:ln>
        </p:spPr>
        <p:txBody>
          <a:bodyPr wrap="none" anchor="ctr"/>
          <a:lstStyle/>
          <a:p>
            <a:r>
              <a:rPr lang="en-US" sz="2000">
                <a:solidFill>
                  <a:schemeClr val="tx1"/>
                </a:solidFill>
              </a:rPr>
              <a:t>Crank</a:t>
            </a:r>
          </a:p>
        </p:txBody>
      </p:sp>
      <p:sp>
        <p:nvSpPr>
          <p:cNvPr id="21539" name="Rectangle 36"/>
          <p:cNvSpPr>
            <a:spLocks noChangeArrowheads="1"/>
          </p:cNvSpPr>
          <p:nvPr/>
        </p:nvSpPr>
        <p:spPr bwMode="auto">
          <a:xfrm>
            <a:off x="5764367" y="4255532"/>
            <a:ext cx="1981200" cy="609600"/>
          </a:xfrm>
          <a:prstGeom prst="rect">
            <a:avLst/>
          </a:prstGeom>
          <a:noFill/>
          <a:ln w="12700">
            <a:solidFill>
              <a:schemeClr val="tx1"/>
            </a:solidFill>
            <a:miter lim="800000"/>
            <a:headEnd/>
            <a:tailEnd/>
          </a:ln>
        </p:spPr>
        <p:txBody>
          <a:bodyPr wrap="none" anchor="ctr"/>
          <a:lstStyle/>
          <a:p>
            <a:r>
              <a:rPr lang="en-US" sz="2000">
                <a:solidFill>
                  <a:schemeClr val="tx1"/>
                </a:solidFill>
              </a:rPr>
              <a:t>Stem</a:t>
            </a:r>
          </a:p>
        </p:txBody>
      </p:sp>
      <p:sp>
        <p:nvSpPr>
          <p:cNvPr id="21540" name="Text Box 40"/>
          <p:cNvSpPr txBox="1">
            <a:spLocks noChangeArrowheads="1"/>
          </p:cNvSpPr>
          <p:nvPr/>
        </p:nvSpPr>
        <p:spPr bwMode="auto">
          <a:xfrm>
            <a:off x="811367" y="4205695"/>
            <a:ext cx="1905000" cy="1015663"/>
          </a:xfrm>
          <a:prstGeom prst="rect">
            <a:avLst/>
          </a:prstGeom>
          <a:noFill/>
          <a:ln w="12700">
            <a:noFill/>
            <a:miter lim="800000"/>
            <a:headEnd/>
            <a:tailEnd/>
          </a:ln>
        </p:spPr>
        <p:txBody>
          <a:bodyPr anchor="ctr">
            <a:spAutoFit/>
          </a:bodyPr>
          <a:lstStyle/>
          <a:p>
            <a:pPr algn="l"/>
            <a:r>
              <a:rPr lang="en-US" sz="2000" i="1">
                <a:solidFill>
                  <a:schemeClr val="tx2"/>
                </a:solidFill>
              </a:rPr>
              <a:t>Two ways to display composition.</a:t>
            </a:r>
          </a:p>
        </p:txBody>
      </p:sp>
    </p:spTree>
    <p:extLst>
      <p:ext uri="{BB962C8B-B14F-4D97-AF65-F5344CB8AC3E}">
        <p14:creationId xmlns:p14="http://schemas.microsoft.com/office/powerpoint/2010/main" val="357714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a:lstStyle/>
          <a:p>
            <a:r>
              <a:rPr lang="en-US" smtClean="0"/>
              <a:t>Database System Design</a:t>
            </a:r>
          </a:p>
        </p:txBody>
      </p:sp>
      <p:sp>
        <p:nvSpPr>
          <p:cNvPr id="7170" name="Slide Number Placeholder 4"/>
          <p:cNvSpPr>
            <a:spLocks noGrp="1"/>
          </p:cNvSpPr>
          <p:nvPr>
            <p:ph type="sldNum" sz="quarter" idx="12"/>
          </p:nvPr>
        </p:nvSpPr>
        <p:spPr>
          <a:noFill/>
        </p:spPr>
        <p:txBody>
          <a:bodyPr/>
          <a:lstStyle/>
          <a:p>
            <a:fld id="{5C33E5FB-BA7C-4A42-BCFA-C5CFA899105D}" type="slidenum">
              <a:rPr lang="en-US" smtClean="0"/>
              <a:pPr/>
              <a:t>3</a:t>
            </a:fld>
            <a:endParaRPr lang="en-US" smtClean="0"/>
          </a:p>
        </p:txBody>
      </p:sp>
      <p:sp>
        <p:nvSpPr>
          <p:cNvPr id="7172" name="Text Box 1059"/>
          <p:cNvSpPr txBox="1">
            <a:spLocks noChangeArrowheads="1"/>
          </p:cNvSpPr>
          <p:nvPr/>
        </p:nvSpPr>
        <p:spPr bwMode="auto">
          <a:xfrm>
            <a:off x="935038" y="2697163"/>
            <a:ext cx="1176337" cy="581025"/>
          </a:xfrm>
          <a:prstGeom prst="rect">
            <a:avLst/>
          </a:prstGeom>
          <a:noFill/>
          <a:ln w="12700">
            <a:noFill/>
            <a:miter lim="800000"/>
            <a:headEnd/>
            <a:tailEnd/>
          </a:ln>
        </p:spPr>
        <p:txBody>
          <a:bodyPr wrap="none" anchor="ctr">
            <a:spAutoFit/>
          </a:bodyPr>
          <a:lstStyle/>
          <a:p>
            <a:pPr algn="l">
              <a:spcBef>
                <a:spcPct val="0"/>
              </a:spcBef>
            </a:pPr>
            <a:r>
              <a:rPr lang="en-US" sz="1600"/>
              <a:t>User views</a:t>
            </a:r>
          </a:p>
          <a:p>
            <a:pPr algn="l">
              <a:spcBef>
                <a:spcPct val="0"/>
              </a:spcBef>
            </a:pPr>
            <a:r>
              <a:rPr lang="en-US" sz="1600"/>
              <a:t>of data.</a:t>
            </a:r>
          </a:p>
        </p:txBody>
      </p:sp>
      <p:sp>
        <p:nvSpPr>
          <p:cNvPr id="7173" name="Text Box 1060"/>
          <p:cNvSpPr txBox="1">
            <a:spLocks noChangeArrowheads="1"/>
          </p:cNvSpPr>
          <p:nvPr/>
        </p:nvSpPr>
        <p:spPr bwMode="auto">
          <a:xfrm>
            <a:off x="2339975" y="2697163"/>
            <a:ext cx="1246188" cy="581025"/>
          </a:xfrm>
          <a:prstGeom prst="rect">
            <a:avLst/>
          </a:prstGeom>
          <a:noFill/>
          <a:ln w="12700">
            <a:noFill/>
            <a:miter lim="800000"/>
            <a:headEnd/>
            <a:tailEnd/>
          </a:ln>
        </p:spPr>
        <p:txBody>
          <a:bodyPr wrap="none" anchor="ctr">
            <a:spAutoFit/>
          </a:bodyPr>
          <a:lstStyle/>
          <a:p>
            <a:pPr algn="l">
              <a:spcBef>
                <a:spcPct val="0"/>
              </a:spcBef>
            </a:pPr>
            <a:r>
              <a:rPr lang="en-US" sz="1600"/>
              <a:t>Conceptual</a:t>
            </a:r>
          </a:p>
          <a:p>
            <a:pPr algn="l">
              <a:spcBef>
                <a:spcPct val="0"/>
              </a:spcBef>
            </a:pPr>
            <a:r>
              <a:rPr lang="en-US" sz="1600"/>
              <a:t>data model.</a:t>
            </a:r>
          </a:p>
        </p:txBody>
      </p:sp>
      <p:sp>
        <p:nvSpPr>
          <p:cNvPr id="7174" name="Text Box 1061"/>
          <p:cNvSpPr txBox="1">
            <a:spLocks noChangeArrowheads="1"/>
          </p:cNvSpPr>
          <p:nvPr/>
        </p:nvSpPr>
        <p:spPr bwMode="auto">
          <a:xfrm>
            <a:off x="5414963" y="2711450"/>
            <a:ext cx="1573212" cy="825500"/>
          </a:xfrm>
          <a:prstGeom prst="rect">
            <a:avLst/>
          </a:prstGeom>
          <a:noFill/>
          <a:ln w="12700">
            <a:noFill/>
            <a:miter lim="800000"/>
            <a:headEnd/>
            <a:tailEnd/>
          </a:ln>
        </p:spPr>
        <p:txBody>
          <a:bodyPr wrap="none" anchor="ctr">
            <a:spAutoFit/>
          </a:bodyPr>
          <a:lstStyle/>
          <a:p>
            <a:pPr algn="l">
              <a:spcBef>
                <a:spcPct val="0"/>
              </a:spcBef>
            </a:pPr>
            <a:r>
              <a:rPr lang="en-US" sz="1600"/>
              <a:t>Implementation</a:t>
            </a:r>
          </a:p>
          <a:p>
            <a:pPr algn="l">
              <a:spcBef>
                <a:spcPct val="0"/>
              </a:spcBef>
            </a:pPr>
            <a:r>
              <a:rPr lang="en-US" sz="1600"/>
              <a:t>(relational)</a:t>
            </a:r>
          </a:p>
          <a:p>
            <a:pPr algn="l">
              <a:spcBef>
                <a:spcPct val="0"/>
              </a:spcBef>
            </a:pPr>
            <a:r>
              <a:rPr lang="en-US" sz="1600"/>
              <a:t>data model.</a:t>
            </a:r>
          </a:p>
        </p:txBody>
      </p:sp>
      <p:sp>
        <p:nvSpPr>
          <p:cNvPr id="7175" name="Text Box 1062"/>
          <p:cNvSpPr txBox="1">
            <a:spLocks noChangeArrowheads="1"/>
          </p:cNvSpPr>
          <p:nvPr/>
        </p:nvSpPr>
        <p:spPr bwMode="auto">
          <a:xfrm>
            <a:off x="7497763" y="2711450"/>
            <a:ext cx="938212" cy="825500"/>
          </a:xfrm>
          <a:prstGeom prst="rect">
            <a:avLst/>
          </a:prstGeom>
          <a:noFill/>
          <a:ln w="12700">
            <a:noFill/>
            <a:miter lim="800000"/>
            <a:headEnd/>
            <a:tailEnd/>
          </a:ln>
        </p:spPr>
        <p:txBody>
          <a:bodyPr wrap="none" anchor="ctr">
            <a:spAutoFit/>
          </a:bodyPr>
          <a:lstStyle/>
          <a:p>
            <a:pPr algn="l">
              <a:spcBef>
                <a:spcPct val="0"/>
              </a:spcBef>
            </a:pPr>
            <a:r>
              <a:rPr lang="en-US" sz="1600"/>
              <a:t>Physical</a:t>
            </a:r>
          </a:p>
          <a:p>
            <a:pPr algn="l">
              <a:spcBef>
                <a:spcPct val="0"/>
              </a:spcBef>
            </a:pPr>
            <a:r>
              <a:rPr lang="en-US" sz="1600"/>
              <a:t>data</a:t>
            </a:r>
          </a:p>
          <a:p>
            <a:pPr algn="l">
              <a:spcBef>
                <a:spcPct val="0"/>
              </a:spcBef>
            </a:pPr>
            <a:r>
              <a:rPr lang="en-US" sz="1600"/>
              <a:t>storage.</a:t>
            </a:r>
          </a:p>
        </p:txBody>
      </p:sp>
      <p:sp>
        <p:nvSpPr>
          <p:cNvPr id="7176" name="Text Box 1063"/>
          <p:cNvSpPr txBox="1">
            <a:spLocks noChangeArrowheads="1"/>
          </p:cNvSpPr>
          <p:nvPr/>
        </p:nvSpPr>
        <p:spPr bwMode="auto">
          <a:xfrm>
            <a:off x="1806575" y="3810000"/>
            <a:ext cx="2209800" cy="1069975"/>
          </a:xfrm>
          <a:prstGeom prst="rect">
            <a:avLst/>
          </a:prstGeom>
          <a:noFill/>
          <a:ln w="12700">
            <a:noFill/>
            <a:miter lim="800000"/>
            <a:headEnd/>
            <a:tailEnd/>
          </a:ln>
        </p:spPr>
        <p:txBody>
          <a:bodyPr anchor="ctr">
            <a:spAutoFit/>
          </a:bodyPr>
          <a:lstStyle/>
          <a:p>
            <a:pPr algn="l"/>
            <a:r>
              <a:rPr lang="en-US" sz="1600" dirty="0">
                <a:solidFill>
                  <a:schemeClr val="tx1"/>
                </a:solidFill>
              </a:rPr>
              <a:t>Class diagram that shows business entities, relationships, and rules.</a:t>
            </a:r>
          </a:p>
        </p:txBody>
      </p:sp>
      <p:sp>
        <p:nvSpPr>
          <p:cNvPr id="7177" name="Text Box 1064"/>
          <p:cNvSpPr txBox="1">
            <a:spLocks noChangeArrowheads="1"/>
          </p:cNvSpPr>
          <p:nvPr/>
        </p:nvSpPr>
        <p:spPr bwMode="auto">
          <a:xfrm>
            <a:off x="4092575" y="3810000"/>
            <a:ext cx="2209800" cy="1069975"/>
          </a:xfrm>
          <a:prstGeom prst="rect">
            <a:avLst/>
          </a:prstGeom>
          <a:noFill/>
          <a:ln w="12700">
            <a:noFill/>
            <a:miter lim="800000"/>
            <a:headEnd/>
            <a:tailEnd/>
          </a:ln>
        </p:spPr>
        <p:txBody>
          <a:bodyPr anchor="ctr">
            <a:spAutoFit/>
          </a:bodyPr>
          <a:lstStyle/>
          <a:p>
            <a:pPr algn="l"/>
            <a:r>
              <a:rPr lang="en-US" sz="1600">
                <a:solidFill>
                  <a:schemeClr val="tx1"/>
                </a:solidFill>
              </a:rPr>
              <a:t>List of nicely-behaved tables. Use data normalization to derive the list.</a:t>
            </a:r>
          </a:p>
        </p:txBody>
      </p:sp>
      <p:sp>
        <p:nvSpPr>
          <p:cNvPr id="7178" name="Text Box 1065"/>
          <p:cNvSpPr txBox="1">
            <a:spLocks noChangeArrowheads="1"/>
          </p:cNvSpPr>
          <p:nvPr/>
        </p:nvSpPr>
        <p:spPr bwMode="auto">
          <a:xfrm>
            <a:off x="6378575" y="3810000"/>
            <a:ext cx="2057400" cy="825500"/>
          </a:xfrm>
          <a:prstGeom prst="rect">
            <a:avLst/>
          </a:prstGeom>
          <a:noFill/>
          <a:ln w="12700">
            <a:noFill/>
            <a:miter lim="800000"/>
            <a:headEnd/>
            <a:tailEnd/>
          </a:ln>
        </p:spPr>
        <p:txBody>
          <a:bodyPr anchor="ctr">
            <a:spAutoFit/>
          </a:bodyPr>
          <a:lstStyle/>
          <a:p>
            <a:pPr algn="l"/>
            <a:r>
              <a:rPr lang="en-US" sz="1600">
                <a:solidFill>
                  <a:schemeClr val="tx1"/>
                </a:solidFill>
              </a:rPr>
              <a:t>Indexes and storage methods to improve performance.</a:t>
            </a:r>
          </a:p>
        </p:txBody>
      </p:sp>
      <p:pic>
        <p:nvPicPr>
          <p:cNvPr id="7179" name="Picture 1066"/>
          <p:cNvPicPr>
            <a:picLocks noChangeAspect="1" noChangeArrowheads="1"/>
          </p:cNvPicPr>
          <p:nvPr/>
        </p:nvPicPr>
        <p:blipFill>
          <a:blip r:embed="rId3" cstate="print"/>
          <a:srcRect/>
          <a:stretch>
            <a:fillRect/>
          </a:stretch>
        </p:blipFill>
        <p:spPr bwMode="auto">
          <a:xfrm>
            <a:off x="8150225" y="1831975"/>
            <a:ext cx="361950" cy="365125"/>
          </a:xfrm>
          <a:prstGeom prst="rect">
            <a:avLst/>
          </a:prstGeom>
          <a:noFill/>
          <a:ln w="12700">
            <a:noFill/>
            <a:miter lim="800000"/>
            <a:headEnd/>
            <a:tailEnd/>
          </a:ln>
        </p:spPr>
      </p:pic>
      <p:pic>
        <p:nvPicPr>
          <p:cNvPr id="7180" name="Picture 1067" descr="MPj04003370000[1]"/>
          <p:cNvPicPr>
            <a:picLocks noChangeAspect="1" noChangeArrowheads="1"/>
          </p:cNvPicPr>
          <p:nvPr/>
        </p:nvPicPr>
        <p:blipFill>
          <a:blip r:embed="rId4" cstate="print"/>
          <a:srcRect/>
          <a:stretch>
            <a:fillRect/>
          </a:stretch>
        </p:blipFill>
        <p:spPr bwMode="auto">
          <a:xfrm>
            <a:off x="530225" y="1455738"/>
            <a:ext cx="1676400" cy="1117600"/>
          </a:xfrm>
          <a:prstGeom prst="rect">
            <a:avLst/>
          </a:prstGeom>
          <a:noFill/>
          <a:ln w="9525">
            <a:noFill/>
            <a:miter lim="800000"/>
            <a:headEnd/>
            <a:tailEnd/>
          </a:ln>
        </p:spPr>
      </p:pic>
      <p:pic>
        <p:nvPicPr>
          <p:cNvPr id="7181" name="Picture 1068"/>
          <p:cNvPicPr>
            <a:picLocks noChangeAspect="1" noChangeArrowheads="1"/>
          </p:cNvPicPr>
          <p:nvPr/>
        </p:nvPicPr>
        <p:blipFill>
          <a:blip r:embed="rId5" cstate="print"/>
          <a:srcRect/>
          <a:stretch>
            <a:fillRect/>
          </a:stretch>
        </p:blipFill>
        <p:spPr bwMode="auto">
          <a:xfrm>
            <a:off x="2435225" y="1371600"/>
            <a:ext cx="2286000" cy="1285875"/>
          </a:xfrm>
          <a:prstGeom prst="rect">
            <a:avLst/>
          </a:prstGeom>
          <a:noFill/>
          <a:ln w="12700" algn="ctr">
            <a:noFill/>
            <a:miter lim="800000"/>
            <a:headEnd/>
            <a:tailEnd/>
          </a:ln>
        </p:spPr>
      </p:pic>
      <p:sp>
        <p:nvSpPr>
          <p:cNvPr id="7182" name="Text Box 1069"/>
          <p:cNvSpPr txBox="1">
            <a:spLocks noChangeArrowheads="1"/>
          </p:cNvSpPr>
          <p:nvPr/>
        </p:nvSpPr>
        <p:spPr bwMode="auto">
          <a:xfrm>
            <a:off x="4949825" y="1543050"/>
            <a:ext cx="3013075" cy="942975"/>
          </a:xfrm>
          <a:prstGeom prst="rect">
            <a:avLst/>
          </a:prstGeom>
          <a:noFill/>
          <a:ln w="12700" algn="ctr">
            <a:noFill/>
            <a:miter lim="800000"/>
            <a:headEnd/>
            <a:tailEnd/>
          </a:ln>
        </p:spPr>
        <p:txBody>
          <a:bodyPr wrap="none">
            <a:spAutoFit/>
          </a:bodyPr>
          <a:lstStyle/>
          <a:p>
            <a:pPr algn="l" eaLnBrk="1" hangingPunct="1">
              <a:spcBef>
                <a:spcPct val="0"/>
              </a:spcBef>
            </a:pPr>
            <a:r>
              <a:rPr lang="en-US" sz="700"/>
              <a:t>Patient(</a:t>
            </a:r>
            <a:r>
              <a:rPr lang="en-US" sz="700" u="sng"/>
              <a:t>PatientID</a:t>
            </a:r>
            <a:r>
              <a:rPr lang="en-US" sz="700"/>
              <a:t>, LastName, FirstName, DateOfBirth, ...)</a:t>
            </a:r>
          </a:p>
          <a:p>
            <a:pPr algn="l" eaLnBrk="1" hangingPunct="1">
              <a:spcBef>
                <a:spcPct val="0"/>
              </a:spcBef>
            </a:pPr>
            <a:r>
              <a:rPr lang="en-US" sz="700"/>
              <a:t>Visit(</a:t>
            </a:r>
            <a:r>
              <a:rPr lang="en-US" sz="700" u="sng"/>
              <a:t>VisitID</a:t>
            </a:r>
            <a:r>
              <a:rPr lang="en-US" sz="700"/>
              <a:t>, PatientID, VisitDate, InsuranceCompany, ...)</a:t>
            </a:r>
          </a:p>
          <a:p>
            <a:pPr algn="l" eaLnBrk="1" hangingPunct="1">
              <a:spcBef>
                <a:spcPct val="0"/>
              </a:spcBef>
            </a:pPr>
            <a:r>
              <a:rPr lang="en-US" sz="700"/>
              <a:t>PatientDiagnoses(</a:t>
            </a:r>
            <a:r>
              <a:rPr lang="en-US" sz="700" u="sng"/>
              <a:t>VisitID</a:t>
            </a:r>
            <a:r>
              <a:rPr lang="en-US" sz="700"/>
              <a:t>, </a:t>
            </a:r>
            <a:r>
              <a:rPr lang="en-US" sz="700" u="sng"/>
              <a:t>ICD9Diagnosis</a:t>
            </a:r>
            <a:r>
              <a:rPr lang="en-US" sz="700"/>
              <a:t>, Comments)</a:t>
            </a:r>
          </a:p>
          <a:p>
            <a:pPr algn="l" eaLnBrk="1" hangingPunct="1">
              <a:spcBef>
                <a:spcPct val="0"/>
              </a:spcBef>
            </a:pPr>
            <a:r>
              <a:rPr lang="en-US" sz="700"/>
              <a:t>VisitProcedures(</a:t>
            </a:r>
            <a:r>
              <a:rPr lang="en-US" sz="700" u="sng"/>
              <a:t>VisitID</a:t>
            </a:r>
            <a:r>
              <a:rPr lang="en-US" sz="700"/>
              <a:t>, </a:t>
            </a:r>
            <a:r>
              <a:rPr lang="en-US" sz="700" u="sng"/>
              <a:t>ICD9Procedure</a:t>
            </a:r>
            <a:r>
              <a:rPr lang="en-US" sz="700"/>
              <a:t>, EmployeeID, AmountCharged)</a:t>
            </a:r>
          </a:p>
          <a:p>
            <a:pPr algn="l" eaLnBrk="1" hangingPunct="1">
              <a:spcBef>
                <a:spcPct val="0"/>
              </a:spcBef>
            </a:pPr>
            <a:r>
              <a:rPr lang="en-US" sz="700"/>
              <a:t>ICD9DiagnosisCodes(</a:t>
            </a:r>
            <a:r>
              <a:rPr lang="en-US" sz="700" u="sng"/>
              <a:t>ICD9Diagnosis</a:t>
            </a:r>
            <a:r>
              <a:rPr lang="en-US" sz="700"/>
              <a:t>, ShortDescription)</a:t>
            </a:r>
          </a:p>
          <a:p>
            <a:pPr algn="l" eaLnBrk="1" hangingPunct="1">
              <a:spcBef>
                <a:spcPct val="0"/>
              </a:spcBef>
            </a:pPr>
            <a:r>
              <a:rPr lang="en-US" sz="700"/>
              <a:t>ICD9ProcedureCodes(</a:t>
            </a:r>
            <a:r>
              <a:rPr lang="en-US" sz="700" u="sng"/>
              <a:t>ICD9Procedure</a:t>
            </a:r>
            <a:r>
              <a:rPr lang="en-US" sz="700"/>
              <a:t>, ShortDescription)</a:t>
            </a:r>
          </a:p>
          <a:p>
            <a:pPr algn="l" eaLnBrk="1" hangingPunct="1">
              <a:spcBef>
                <a:spcPct val="0"/>
              </a:spcBef>
            </a:pPr>
            <a:r>
              <a:rPr lang="en-US" sz="700"/>
              <a:t>Employee(</a:t>
            </a:r>
            <a:r>
              <a:rPr lang="en-US" sz="700" u="sng"/>
              <a:t>EmployeeID</a:t>
            </a:r>
            <a:r>
              <a:rPr lang="en-US" sz="700"/>
              <a:t>, LastName, FirstName, EmployeeCategory, ...)</a:t>
            </a:r>
          </a:p>
          <a:p>
            <a:pPr algn="l" eaLnBrk="1" hangingPunct="1">
              <a:spcBef>
                <a:spcPct val="0"/>
              </a:spcBef>
            </a:pPr>
            <a:r>
              <a:rPr lang="en-US" sz="700"/>
              <a:t>EmployeeCategory(</a:t>
            </a:r>
            <a:r>
              <a:rPr lang="en-US" sz="700" u="sng"/>
              <a:t>EmployeeCategory</a:t>
            </a:r>
            <a:r>
              <a:rPr lang="en-US" sz="700"/>
              <a:t>)</a:t>
            </a:r>
          </a:p>
        </p:txBody>
      </p:sp>
    </p:spTree>
    <p:extLst>
      <p:ext uri="{BB962C8B-B14F-4D97-AF65-F5344CB8AC3E}">
        <p14:creationId xmlns:p14="http://schemas.microsoft.com/office/powerpoint/2010/main" val="3975483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Association Details: Generalization </a:t>
            </a:r>
          </a:p>
        </p:txBody>
      </p:sp>
      <p:sp>
        <p:nvSpPr>
          <p:cNvPr id="22530" name="Slide Number Placeholder 4"/>
          <p:cNvSpPr>
            <a:spLocks noGrp="1"/>
          </p:cNvSpPr>
          <p:nvPr>
            <p:ph type="sldNum" sz="quarter" idx="12"/>
          </p:nvPr>
        </p:nvSpPr>
        <p:spPr>
          <a:noFill/>
        </p:spPr>
        <p:txBody>
          <a:bodyPr/>
          <a:lstStyle/>
          <a:p>
            <a:fld id="{8FE2A18B-8307-4C75-90BC-C279354D5425}" type="slidenum">
              <a:rPr lang="en-US" smtClean="0"/>
              <a:pPr/>
              <a:t>30</a:t>
            </a:fld>
            <a:endParaRPr lang="en-US" smtClean="0"/>
          </a:p>
        </p:txBody>
      </p:sp>
      <p:sp>
        <p:nvSpPr>
          <p:cNvPr id="22532" name="Rectangle 3"/>
          <p:cNvSpPr>
            <a:spLocks noChangeArrowheads="1"/>
          </p:cNvSpPr>
          <p:nvPr/>
        </p:nvSpPr>
        <p:spPr bwMode="auto">
          <a:xfrm>
            <a:off x="4114800" y="1447800"/>
            <a:ext cx="1752600" cy="1752600"/>
          </a:xfrm>
          <a:prstGeom prst="rect">
            <a:avLst/>
          </a:prstGeom>
          <a:solidFill>
            <a:schemeClr val="accent1"/>
          </a:solidFill>
          <a:ln w="12700">
            <a:solidFill>
              <a:schemeClr val="tx1"/>
            </a:solidFill>
            <a:miter lim="800000"/>
            <a:headEnd type="none" w="sm" len="sm"/>
            <a:tailEnd type="none" w="sm" len="sm"/>
          </a:ln>
        </p:spPr>
        <p:txBody>
          <a:bodyPr wrap="none"/>
          <a:lstStyle/>
          <a:p>
            <a:pPr>
              <a:spcBef>
                <a:spcPct val="0"/>
              </a:spcBef>
            </a:pPr>
            <a:r>
              <a:rPr lang="en-US" sz="1800">
                <a:solidFill>
                  <a:schemeClr val="tx1"/>
                </a:solidFill>
              </a:rPr>
              <a:t>Animal</a:t>
            </a:r>
          </a:p>
        </p:txBody>
      </p:sp>
      <p:sp>
        <p:nvSpPr>
          <p:cNvPr id="22533" name="Rectangle 4"/>
          <p:cNvSpPr>
            <a:spLocks noChangeArrowheads="1"/>
          </p:cNvSpPr>
          <p:nvPr/>
        </p:nvSpPr>
        <p:spPr bwMode="auto">
          <a:xfrm>
            <a:off x="4114800" y="1752600"/>
            <a:ext cx="1752600" cy="1447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l">
              <a:spcBef>
                <a:spcPct val="0"/>
              </a:spcBef>
            </a:pPr>
            <a:r>
              <a:rPr lang="en-US" sz="1800">
                <a:solidFill>
                  <a:schemeClr val="tx1"/>
                </a:solidFill>
              </a:rPr>
              <a:t>DateBorn</a:t>
            </a:r>
          </a:p>
          <a:p>
            <a:pPr algn="l">
              <a:spcBef>
                <a:spcPct val="0"/>
              </a:spcBef>
            </a:pPr>
            <a:r>
              <a:rPr lang="en-US" sz="1800">
                <a:solidFill>
                  <a:schemeClr val="tx1"/>
                </a:solidFill>
              </a:rPr>
              <a:t>Name</a:t>
            </a:r>
          </a:p>
          <a:p>
            <a:pPr algn="l">
              <a:spcBef>
                <a:spcPct val="0"/>
              </a:spcBef>
            </a:pPr>
            <a:r>
              <a:rPr lang="en-US" sz="1800">
                <a:solidFill>
                  <a:schemeClr val="tx1"/>
                </a:solidFill>
              </a:rPr>
              <a:t>Gender</a:t>
            </a:r>
          </a:p>
          <a:p>
            <a:pPr algn="l">
              <a:spcBef>
                <a:spcPct val="0"/>
              </a:spcBef>
            </a:pPr>
            <a:r>
              <a:rPr lang="en-US" sz="1800">
                <a:solidFill>
                  <a:schemeClr val="tx1"/>
                </a:solidFill>
              </a:rPr>
              <a:t>Color</a:t>
            </a:r>
          </a:p>
          <a:p>
            <a:pPr algn="l">
              <a:spcBef>
                <a:spcPct val="0"/>
              </a:spcBef>
            </a:pPr>
            <a:r>
              <a:rPr lang="en-US" sz="1800">
                <a:solidFill>
                  <a:schemeClr val="tx1"/>
                </a:solidFill>
              </a:rPr>
              <a:t>ListPrice</a:t>
            </a:r>
          </a:p>
        </p:txBody>
      </p:sp>
      <p:sp>
        <p:nvSpPr>
          <p:cNvPr id="22534" name="Rectangle 5"/>
          <p:cNvSpPr>
            <a:spLocks noChangeArrowheads="1"/>
          </p:cNvSpPr>
          <p:nvPr/>
        </p:nvSpPr>
        <p:spPr bwMode="auto">
          <a:xfrm>
            <a:off x="1828800" y="4114800"/>
            <a:ext cx="1752600" cy="1106488"/>
          </a:xfrm>
          <a:prstGeom prst="rect">
            <a:avLst/>
          </a:prstGeom>
          <a:solidFill>
            <a:schemeClr val="accent1"/>
          </a:solidFill>
          <a:ln w="12700">
            <a:solidFill>
              <a:schemeClr val="tx1"/>
            </a:solidFill>
            <a:miter lim="800000"/>
            <a:headEnd type="none" w="sm" len="sm"/>
            <a:tailEnd type="none" w="sm" len="sm"/>
          </a:ln>
        </p:spPr>
        <p:txBody>
          <a:bodyPr wrap="none"/>
          <a:lstStyle/>
          <a:p>
            <a:pPr>
              <a:spcBef>
                <a:spcPct val="0"/>
              </a:spcBef>
            </a:pPr>
            <a:r>
              <a:rPr lang="en-US" sz="1800">
                <a:solidFill>
                  <a:schemeClr val="tx1"/>
                </a:solidFill>
              </a:rPr>
              <a:t>Mammal</a:t>
            </a:r>
          </a:p>
        </p:txBody>
      </p:sp>
      <p:sp>
        <p:nvSpPr>
          <p:cNvPr id="22535" name="Rectangle 6"/>
          <p:cNvSpPr>
            <a:spLocks noChangeArrowheads="1"/>
          </p:cNvSpPr>
          <p:nvPr/>
        </p:nvSpPr>
        <p:spPr bwMode="auto">
          <a:xfrm>
            <a:off x="1828800" y="4419600"/>
            <a:ext cx="1752600" cy="914400"/>
          </a:xfrm>
          <a:prstGeom prst="rect">
            <a:avLst/>
          </a:prstGeom>
          <a:solidFill>
            <a:schemeClr val="accent1"/>
          </a:solidFill>
          <a:ln w="12700">
            <a:solidFill>
              <a:schemeClr val="tx1"/>
            </a:solidFill>
            <a:miter lim="800000"/>
            <a:headEnd type="none" w="sm" len="sm"/>
            <a:tailEnd type="none" w="sm" len="sm"/>
          </a:ln>
        </p:spPr>
        <p:txBody>
          <a:bodyPr wrap="none"/>
          <a:lstStyle/>
          <a:p>
            <a:pPr algn="l">
              <a:spcBef>
                <a:spcPct val="0"/>
              </a:spcBef>
            </a:pPr>
            <a:r>
              <a:rPr lang="en-US" sz="1800">
                <a:solidFill>
                  <a:schemeClr val="tx1"/>
                </a:solidFill>
              </a:rPr>
              <a:t>LitterSize</a:t>
            </a:r>
          </a:p>
          <a:p>
            <a:pPr algn="l">
              <a:spcBef>
                <a:spcPct val="0"/>
              </a:spcBef>
            </a:pPr>
            <a:r>
              <a:rPr lang="en-US" sz="1800">
                <a:solidFill>
                  <a:schemeClr val="tx1"/>
                </a:solidFill>
              </a:rPr>
              <a:t>TailLength</a:t>
            </a:r>
          </a:p>
          <a:p>
            <a:pPr algn="l">
              <a:spcBef>
                <a:spcPct val="0"/>
              </a:spcBef>
            </a:pPr>
            <a:r>
              <a:rPr lang="en-US" sz="1800">
                <a:solidFill>
                  <a:schemeClr val="tx1"/>
                </a:solidFill>
              </a:rPr>
              <a:t>Claws</a:t>
            </a:r>
          </a:p>
        </p:txBody>
      </p:sp>
      <p:sp>
        <p:nvSpPr>
          <p:cNvPr id="22536" name="Rectangle 7"/>
          <p:cNvSpPr>
            <a:spLocks noChangeArrowheads="1"/>
          </p:cNvSpPr>
          <p:nvPr/>
        </p:nvSpPr>
        <p:spPr bwMode="auto">
          <a:xfrm>
            <a:off x="4114800" y="4114800"/>
            <a:ext cx="1752600" cy="1106488"/>
          </a:xfrm>
          <a:prstGeom prst="rect">
            <a:avLst/>
          </a:prstGeom>
          <a:solidFill>
            <a:schemeClr val="accent1"/>
          </a:solidFill>
          <a:ln w="12700">
            <a:solidFill>
              <a:schemeClr val="tx1"/>
            </a:solidFill>
            <a:miter lim="800000"/>
            <a:headEnd type="none" w="sm" len="sm"/>
            <a:tailEnd type="none" w="sm" len="sm"/>
          </a:ln>
        </p:spPr>
        <p:txBody>
          <a:bodyPr wrap="none"/>
          <a:lstStyle/>
          <a:p>
            <a:pPr>
              <a:spcBef>
                <a:spcPct val="0"/>
              </a:spcBef>
            </a:pPr>
            <a:r>
              <a:rPr lang="en-US" sz="1800">
                <a:solidFill>
                  <a:schemeClr val="tx1"/>
                </a:solidFill>
              </a:rPr>
              <a:t>Fish</a:t>
            </a:r>
          </a:p>
        </p:txBody>
      </p:sp>
      <p:sp>
        <p:nvSpPr>
          <p:cNvPr id="22537" name="Rectangle 8"/>
          <p:cNvSpPr>
            <a:spLocks noChangeArrowheads="1"/>
          </p:cNvSpPr>
          <p:nvPr/>
        </p:nvSpPr>
        <p:spPr bwMode="auto">
          <a:xfrm>
            <a:off x="4114800" y="4419600"/>
            <a:ext cx="1752600" cy="914400"/>
          </a:xfrm>
          <a:prstGeom prst="rect">
            <a:avLst/>
          </a:prstGeom>
          <a:solidFill>
            <a:schemeClr val="accent1"/>
          </a:solidFill>
          <a:ln w="12700">
            <a:solidFill>
              <a:schemeClr val="tx1"/>
            </a:solidFill>
            <a:miter lim="800000"/>
            <a:headEnd type="none" w="sm" len="sm"/>
            <a:tailEnd type="none" w="sm" len="sm"/>
          </a:ln>
        </p:spPr>
        <p:txBody>
          <a:bodyPr wrap="none"/>
          <a:lstStyle/>
          <a:p>
            <a:pPr algn="l">
              <a:spcBef>
                <a:spcPct val="0"/>
              </a:spcBef>
            </a:pPr>
            <a:r>
              <a:rPr lang="en-US" sz="1800">
                <a:solidFill>
                  <a:schemeClr val="tx1"/>
                </a:solidFill>
              </a:rPr>
              <a:t>FreshWater</a:t>
            </a:r>
          </a:p>
          <a:p>
            <a:pPr algn="l">
              <a:spcBef>
                <a:spcPct val="0"/>
              </a:spcBef>
            </a:pPr>
            <a:r>
              <a:rPr lang="en-US" sz="1800">
                <a:solidFill>
                  <a:schemeClr val="tx1"/>
                </a:solidFill>
              </a:rPr>
              <a:t>ScaleCondition</a:t>
            </a:r>
          </a:p>
        </p:txBody>
      </p:sp>
      <p:sp>
        <p:nvSpPr>
          <p:cNvPr id="22538" name="Rectangle 9"/>
          <p:cNvSpPr>
            <a:spLocks noChangeArrowheads="1"/>
          </p:cNvSpPr>
          <p:nvPr/>
        </p:nvSpPr>
        <p:spPr bwMode="auto">
          <a:xfrm>
            <a:off x="6248400" y="4114800"/>
            <a:ext cx="1752600" cy="1106488"/>
          </a:xfrm>
          <a:prstGeom prst="rect">
            <a:avLst/>
          </a:prstGeom>
          <a:solidFill>
            <a:schemeClr val="accent1"/>
          </a:solidFill>
          <a:ln w="12700">
            <a:solidFill>
              <a:schemeClr val="tx1"/>
            </a:solidFill>
            <a:miter lim="800000"/>
            <a:headEnd type="none" w="sm" len="sm"/>
            <a:tailEnd type="none" w="sm" len="sm"/>
          </a:ln>
        </p:spPr>
        <p:txBody>
          <a:bodyPr wrap="none"/>
          <a:lstStyle/>
          <a:p>
            <a:pPr>
              <a:spcBef>
                <a:spcPct val="0"/>
              </a:spcBef>
            </a:pPr>
            <a:r>
              <a:rPr lang="en-US" sz="1800">
                <a:solidFill>
                  <a:schemeClr val="tx1"/>
                </a:solidFill>
              </a:rPr>
              <a:t>Spider</a:t>
            </a:r>
          </a:p>
        </p:txBody>
      </p:sp>
      <p:sp>
        <p:nvSpPr>
          <p:cNvPr id="22539" name="Rectangle 10"/>
          <p:cNvSpPr>
            <a:spLocks noChangeArrowheads="1"/>
          </p:cNvSpPr>
          <p:nvPr/>
        </p:nvSpPr>
        <p:spPr bwMode="auto">
          <a:xfrm>
            <a:off x="6248400" y="4419600"/>
            <a:ext cx="1752600" cy="914400"/>
          </a:xfrm>
          <a:prstGeom prst="rect">
            <a:avLst/>
          </a:prstGeom>
          <a:solidFill>
            <a:schemeClr val="accent1"/>
          </a:solidFill>
          <a:ln w="12700">
            <a:solidFill>
              <a:schemeClr val="tx1"/>
            </a:solidFill>
            <a:miter lim="800000"/>
            <a:headEnd type="none" w="sm" len="sm"/>
            <a:tailEnd type="none" w="sm" len="sm"/>
          </a:ln>
        </p:spPr>
        <p:txBody>
          <a:bodyPr wrap="none"/>
          <a:lstStyle/>
          <a:p>
            <a:pPr algn="l">
              <a:spcBef>
                <a:spcPct val="0"/>
              </a:spcBef>
            </a:pPr>
            <a:r>
              <a:rPr lang="en-US" sz="1800">
                <a:solidFill>
                  <a:schemeClr val="tx1"/>
                </a:solidFill>
              </a:rPr>
              <a:t>Venomous</a:t>
            </a:r>
          </a:p>
          <a:p>
            <a:pPr algn="l">
              <a:spcBef>
                <a:spcPct val="0"/>
              </a:spcBef>
            </a:pPr>
            <a:r>
              <a:rPr lang="en-US" sz="1800">
                <a:solidFill>
                  <a:schemeClr val="tx1"/>
                </a:solidFill>
              </a:rPr>
              <a:t>Habitat</a:t>
            </a:r>
          </a:p>
        </p:txBody>
      </p:sp>
      <p:sp>
        <p:nvSpPr>
          <p:cNvPr id="22540" name="Line 11"/>
          <p:cNvSpPr>
            <a:spLocks noChangeShapeType="1"/>
          </p:cNvSpPr>
          <p:nvPr/>
        </p:nvSpPr>
        <p:spPr bwMode="auto">
          <a:xfrm>
            <a:off x="2819400" y="3657600"/>
            <a:ext cx="4419600" cy="0"/>
          </a:xfrm>
          <a:prstGeom prst="line">
            <a:avLst/>
          </a:prstGeom>
          <a:noFill/>
          <a:ln w="12700">
            <a:solidFill>
              <a:schemeClr val="tx1"/>
            </a:solidFill>
            <a:round/>
            <a:headEnd/>
            <a:tailEnd/>
          </a:ln>
        </p:spPr>
        <p:txBody>
          <a:bodyPr wrap="none" lIns="92075" tIns="46038" rIns="92075" bIns="46038" anchor="ctr"/>
          <a:lstStyle/>
          <a:p>
            <a:endParaRPr lang="en-US" sz="1800">
              <a:solidFill>
                <a:schemeClr val="tx1"/>
              </a:solidFill>
            </a:endParaRPr>
          </a:p>
        </p:txBody>
      </p:sp>
      <p:sp>
        <p:nvSpPr>
          <p:cNvPr id="22541" name="AutoShape 12"/>
          <p:cNvSpPr>
            <a:spLocks noChangeArrowheads="1"/>
          </p:cNvSpPr>
          <p:nvPr/>
        </p:nvSpPr>
        <p:spPr bwMode="auto">
          <a:xfrm>
            <a:off x="4800600" y="32004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endParaRPr lang="en-US" sz="1800">
              <a:solidFill>
                <a:schemeClr val="tx1"/>
              </a:solidFill>
            </a:endParaRPr>
          </a:p>
        </p:txBody>
      </p:sp>
      <p:sp>
        <p:nvSpPr>
          <p:cNvPr id="22542" name="Line 13"/>
          <p:cNvSpPr>
            <a:spLocks noChangeShapeType="1"/>
          </p:cNvSpPr>
          <p:nvPr/>
        </p:nvSpPr>
        <p:spPr bwMode="auto">
          <a:xfrm>
            <a:off x="2819400" y="3657600"/>
            <a:ext cx="0" cy="457200"/>
          </a:xfrm>
          <a:prstGeom prst="line">
            <a:avLst/>
          </a:prstGeom>
          <a:noFill/>
          <a:ln w="12700">
            <a:solidFill>
              <a:schemeClr val="tx1"/>
            </a:solidFill>
            <a:round/>
            <a:headEnd/>
            <a:tailEnd/>
          </a:ln>
        </p:spPr>
        <p:txBody>
          <a:bodyPr wrap="none" lIns="92075" tIns="46038" rIns="92075" bIns="46038" anchor="ctr"/>
          <a:lstStyle/>
          <a:p>
            <a:endParaRPr lang="en-US" sz="1800">
              <a:solidFill>
                <a:schemeClr val="tx1"/>
              </a:solidFill>
            </a:endParaRPr>
          </a:p>
        </p:txBody>
      </p:sp>
      <p:sp>
        <p:nvSpPr>
          <p:cNvPr id="22543" name="Line 14"/>
          <p:cNvSpPr>
            <a:spLocks noChangeShapeType="1"/>
          </p:cNvSpPr>
          <p:nvPr/>
        </p:nvSpPr>
        <p:spPr bwMode="auto">
          <a:xfrm>
            <a:off x="4914900" y="3657600"/>
            <a:ext cx="0" cy="457200"/>
          </a:xfrm>
          <a:prstGeom prst="line">
            <a:avLst/>
          </a:prstGeom>
          <a:noFill/>
          <a:ln w="12700">
            <a:solidFill>
              <a:schemeClr val="tx1"/>
            </a:solidFill>
            <a:round/>
            <a:headEnd/>
            <a:tailEnd/>
          </a:ln>
        </p:spPr>
        <p:txBody>
          <a:bodyPr wrap="none" lIns="92075" tIns="46038" rIns="92075" bIns="46038" anchor="ctr"/>
          <a:lstStyle/>
          <a:p>
            <a:endParaRPr lang="en-US" sz="1800">
              <a:solidFill>
                <a:schemeClr val="tx1"/>
              </a:solidFill>
            </a:endParaRPr>
          </a:p>
        </p:txBody>
      </p:sp>
      <p:sp>
        <p:nvSpPr>
          <p:cNvPr id="22544" name="Line 15"/>
          <p:cNvSpPr>
            <a:spLocks noChangeShapeType="1"/>
          </p:cNvSpPr>
          <p:nvPr/>
        </p:nvSpPr>
        <p:spPr bwMode="auto">
          <a:xfrm>
            <a:off x="7239000" y="3657600"/>
            <a:ext cx="0" cy="457200"/>
          </a:xfrm>
          <a:prstGeom prst="line">
            <a:avLst/>
          </a:prstGeom>
          <a:noFill/>
          <a:ln w="12700">
            <a:solidFill>
              <a:schemeClr val="tx1"/>
            </a:solidFill>
            <a:round/>
            <a:headEnd/>
            <a:tailEnd/>
          </a:ln>
        </p:spPr>
        <p:txBody>
          <a:bodyPr wrap="none" lIns="92075" tIns="46038" rIns="92075" bIns="46038" anchor="ctr"/>
          <a:lstStyle/>
          <a:p>
            <a:endParaRPr lang="en-US" sz="1800">
              <a:solidFill>
                <a:schemeClr val="tx1"/>
              </a:solidFill>
            </a:endParaRPr>
          </a:p>
        </p:txBody>
      </p:sp>
      <p:sp>
        <p:nvSpPr>
          <p:cNvPr id="22545" name="Line 16"/>
          <p:cNvSpPr>
            <a:spLocks noChangeShapeType="1"/>
          </p:cNvSpPr>
          <p:nvPr/>
        </p:nvSpPr>
        <p:spPr bwMode="auto">
          <a:xfrm flipV="1">
            <a:off x="4914900" y="3429000"/>
            <a:ext cx="0" cy="228600"/>
          </a:xfrm>
          <a:prstGeom prst="line">
            <a:avLst/>
          </a:prstGeom>
          <a:noFill/>
          <a:ln w="12700">
            <a:solidFill>
              <a:schemeClr val="tx1"/>
            </a:solidFill>
            <a:round/>
            <a:headEnd/>
            <a:tailEnd/>
          </a:ln>
        </p:spPr>
        <p:txBody>
          <a:bodyPr wrap="none" lIns="92075" tIns="46038" rIns="92075" bIns="46038" anchor="ctr"/>
          <a:lstStyle/>
          <a:p>
            <a:endParaRPr lang="en-US" sz="1800">
              <a:solidFill>
                <a:schemeClr val="tx1"/>
              </a:solidFill>
            </a:endParaRPr>
          </a:p>
        </p:txBody>
      </p:sp>
      <p:sp>
        <p:nvSpPr>
          <p:cNvPr id="22546" name="Text Box 20"/>
          <p:cNvSpPr txBox="1">
            <a:spLocks noChangeArrowheads="1"/>
          </p:cNvSpPr>
          <p:nvPr/>
        </p:nvSpPr>
        <p:spPr bwMode="auto">
          <a:xfrm>
            <a:off x="3657600" y="3275290"/>
            <a:ext cx="1056700" cy="369332"/>
          </a:xfrm>
          <a:prstGeom prst="rect">
            <a:avLst/>
          </a:prstGeom>
          <a:noFill/>
          <a:ln w="12700">
            <a:noFill/>
            <a:miter lim="800000"/>
            <a:headEnd/>
            <a:tailEnd/>
          </a:ln>
        </p:spPr>
        <p:txBody>
          <a:bodyPr wrap="none" anchor="ctr">
            <a:spAutoFit/>
          </a:bodyPr>
          <a:lstStyle/>
          <a:p>
            <a:r>
              <a:rPr lang="en-US" sz="1800">
                <a:solidFill>
                  <a:schemeClr val="tx1"/>
                </a:solidFill>
              </a:rPr>
              <a:t>{disjoint}</a:t>
            </a:r>
          </a:p>
        </p:txBody>
      </p:sp>
    </p:spTree>
    <p:extLst>
      <p:ext uri="{BB962C8B-B14F-4D97-AF65-F5344CB8AC3E}">
        <p14:creationId xmlns:p14="http://schemas.microsoft.com/office/powerpoint/2010/main" val="2142710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noFill/>
        </p:spPr>
        <p:txBody>
          <a:bodyPr/>
          <a:lstStyle/>
          <a:p>
            <a:r>
              <a:rPr lang="en-US" smtClean="0"/>
              <a:t>Inheritance</a:t>
            </a:r>
          </a:p>
        </p:txBody>
      </p:sp>
      <p:sp>
        <p:nvSpPr>
          <p:cNvPr id="23556" name="Rectangle 3"/>
          <p:cNvSpPr>
            <a:spLocks noGrp="1" noChangeArrowheads="1"/>
          </p:cNvSpPr>
          <p:nvPr>
            <p:ph sz="half" idx="1"/>
          </p:nvPr>
        </p:nvSpPr>
        <p:spPr>
          <a:noFill/>
        </p:spPr>
        <p:txBody>
          <a:bodyPr/>
          <a:lstStyle/>
          <a:p>
            <a:r>
              <a:rPr lang="en-US" sz="2000" smtClean="0"/>
              <a:t>Class Definition--encapsulation</a:t>
            </a:r>
          </a:p>
          <a:p>
            <a:pPr lvl="1"/>
            <a:r>
              <a:rPr lang="en-US" sz="1800" smtClean="0"/>
              <a:t>Class Name</a:t>
            </a:r>
          </a:p>
          <a:p>
            <a:pPr lvl="1"/>
            <a:r>
              <a:rPr lang="en-US" sz="1800" smtClean="0"/>
              <a:t>Properties</a:t>
            </a:r>
          </a:p>
          <a:p>
            <a:pPr lvl="1"/>
            <a:r>
              <a:rPr lang="en-US" sz="1800" smtClean="0"/>
              <a:t>Methods</a:t>
            </a:r>
          </a:p>
          <a:p>
            <a:r>
              <a:rPr lang="en-US" sz="2000" smtClean="0"/>
              <a:t>Inheritance Relationships</a:t>
            </a:r>
          </a:p>
          <a:p>
            <a:pPr lvl="1"/>
            <a:r>
              <a:rPr lang="en-US" sz="1800" smtClean="0"/>
              <a:t>Generic classes</a:t>
            </a:r>
          </a:p>
          <a:p>
            <a:pPr lvl="1"/>
            <a:r>
              <a:rPr lang="en-US" sz="1800" smtClean="0"/>
              <a:t>Focus on differences</a:t>
            </a:r>
          </a:p>
          <a:p>
            <a:pPr lvl="1"/>
            <a:r>
              <a:rPr lang="en-US" sz="1800" smtClean="0"/>
              <a:t>Polymorphism</a:t>
            </a:r>
          </a:p>
          <a:p>
            <a:pPr lvl="1"/>
            <a:r>
              <a:rPr lang="en-US" sz="1800" smtClean="0"/>
              <a:t>Most existing DBMS do </a:t>
            </a:r>
            <a:r>
              <a:rPr lang="en-US" sz="1800" b="1" smtClean="0"/>
              <a:t>not</a:t>
            </a:r>
            <a:r>
              <a:rPr lang="en-US" sz="1800" smtClean="0"/>
              <a:t> handle inheritance</a:t>
            </a:r>
          </a:p>
        </p:txBody>
      </p:sp>
      <p:sp>
        <p:nvSpPr>
          <p:cNvPr id="23554" name="Slide Number Placeholder 6"/>
          <p:cNvSpPr>
            <a:spLocks noGrp="1"/>
          </p:cNvSpPr>
          <p:nvPr>
            <p:ph type="sldNum" sz="quarter" idx="12"/>
          </p:nvPr>
        </p:nvSpPr>
        <p:spPr>
          <a:noFill/>
        </p:spPr>
        <p:txBody>
          <a:bodyPr/>
          <a:lstStyle/>
          <a:p>
            <a:fld id="{0B9201B6-287C-46D7-8A4B-A85398F27DC9}" type="slidenum">
              <a:rPr lang="en-US" smtClean="0"/>
              <a:pPr/>
              <a:t>31</a:t>
            </a:fld>
            <a:endParaRPr lang="en-US" smtClean="0"/>
          </a:p>
        </p:txBody>
      </p:sp>
      <p:grpSp>
        <p:nvGrpSpPr>
          <p:cNvPr id="23557" name="Group 7"/>
          <p:cNvGrpSpPr>
            <a:grpSpLocks/>
          </p:cNvGrpSpPr>
          <p:nvPr/>
        </p:nvGrpSpPr>
        <p:grpSpPr bwMode="auto">
          <a:xfrm>
            <a:off x="6788150" y="1149350"/>
            <a:ext cx="1663700" cy="1892300"/>
            <a:chOff x="4276" y="724"/>
            <a:chExt cx="1048" cy="1192"/>
          </a:xfrm>
        </p:grpSpPr>
        <p:sp>
          <p:nvSpPr>
            <p:cNvPr id="23576" name="Rectangle 4"/>
            <p:cNvSpPr>
              <a:spLocks noChangeArrowheads="1"/>
            </p:cNvSpPr>
            <p:nvPr/>
          </p:nvSpPr>
          <p:spPr bwMode="auto">
            <a:xfrm>
              <a:off x="4276" y="724"/>
              <a:ext cx="1048" cy="184"/>
            </a:xfrm>
            <a:prstGeom prst="rect">
              <a:avLst/>
            </a:prstGeom>
            <a:solidFill>
              <a:schemeClr val="accent1"/>
            </a:solidFill>
            <a:ln w="12700">
              <a:solidFill>
                <a:schemeClr val="tx1"/>
              </a:solidFill>
              <a:miter lim="800000"/>
              <a:headEnd/>
              <a:tailEnd/>
            </a:ln>
          </p:spPr>
          <p:txBody>
            <a:bodyPr wrap="none" lIns="92075" tIns="46038" rIns="92075" bIns="46038"/>
            <a:lstStyle/>
            <a:p>
              <a:pPr>
                <a:spcBef>
                  <a:spcPct val="0"/>
                </a:spcBef>
              </a:pPr>
              <a:r>
                <a:rPr lang="en-US" sz="1400">
                  <a:solidFill>
                    <a:schemeClr val="tx1"/>
                  </a:solidFill>
                </a:rPr>
                <a:t>Accounts</a:t>
              </a:r>
            </a:p>
          </p:txBody>
        </p:sp>
        <p:sp>
          <p:nvSpPr>
            <p:cNvPr id="23577" name="Rectangle 5"/>
            <p:cNvSpPr>
              <a:spLocks noChangeArrowheads="1"/>
            </p:cNvSpPr>
            <p:nvPr/>
          </p:nvSpPr>
          <p:spPr bwMode="auto">
            <a:xfrm>
              <a:off x="4276" y="916"/>
              <a:ext cx="1048" cy="616"/>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pPr>
              <a:r>
                <a:rPr lang="en-US" sz="1400">
                  <a:solidFill>
                    <a:schemeClr val="tx1"/>
                  </a:solidFill>
                </a:rPr>
                <a:t>AccountID</a:t>
              </a:r>
            </a:p>
            <a:p>
              <a:pPr algn="l">
                <a:spcBef>
                  <a:spcPct val="0"/>
                </a:spcBef>
              </a:pPr>
              <a:r>
                <a:rPr lang="en-US" sz="1400">
                  <a:solidFill>
                    <a:schemeClr val="tx1"/>
                  </a:solidFill>
                </a:rPr>
                <a:t>CustomerID</a:t>
              </a:r>
            </a:p>
            <a:p>
              <a:pPr algn="l">
                <a:spcBef>
                  <a:spcPct val="0"/>
                </a:spcBef>
              </a:pPr>
              <a:r>
                <a:rPr lang="en-US" sz="1400">
                  <a:solidFill>
                    <a:schemeClr val="tx1"/>
                  </a:solidFill>
                </a:rPr>
                <a:t>DateOpened</a:t>
              </a:r>
            </a:p>
            <a:p>
              <a:pPr algn="l">
                <a:spcBef>
                  <a:spcPct val="0"/>
                </a:spcBef>
              </a:pPr>
              <a:r>
                <a:rPr lang="en-US" sz="1400">
                  <a:solidFill>
                    <a:schemeClr val="tx1"/>
                  </a:solidFill>
                </a:rPr>
                <a:t>CurrentBalance</a:t>
              </a:r>
            </a:p>
          </p:txBody>
        </p:sp>
        <p:sp>
          <p:nvSpPr>
            <p:cNvPr id="23578" name="Rectangle 6"/>
            <p:cNvSpPr>
              <a:spLocks noChangeArrowheads="1"/>
            </p:cNvSpPr>
            <p:nvPr/>
          </p:nvSpPr>
          <p:spPr bwMode="auto">
            <a:xfrm>
              <a:off x="4276" y="1540"/>
              <a:ext cx="1048" cy="376"/>
            </a:xfrm>
            <a:prstGeom prst="rect">
              <a:avLst/>
            </a:prstGeom>
            <a:solidFill>
              <a:srgbClr val="FFCCCC"/>
            </a:solidFill>
            <a:ln w="12700">
              <a:solidFill>
                <a:schemeClr val="tx1"/>
              </a:solidFill>
              <a:miter lim="800000"/>
              <a:headEnd/>
              <a:tailEnd/>
            </a:ln>
          </p:spPr>
          <p:txBody>
            <a:bodyPr wrap="none" lIns="92075" tIns="46038" rIns="92075" bIns="46038"/>
            <a:lstStyle/>
            <a:p>
              <a:pPr algn="l">
                <a:spcBef>
                  <a:spcPct val="0"/>
                </a:spcBef>
              </a:pPr>
              <a:r>
                <a:rPr lang="en-US" sz="1400" dirty="0" err="1">
                  <a:solidFill>
                    <a:schemeClr val="tx1"/>
                  </a:solidFill>
                </a:rPr>
                <a:t>OpenAccount</a:t>
              </a:r>
              <a:endParaRPr lang="en-US" sz="1400" dirty="0">
                <a:solidFill>
                  <a:schemeClr val="tx1"/>
                </a:solidFill>
              </a:endParaRPr>
            </a:p>
            <a:p>
              <a:pPr algn="l">
                <a:spcBef>
                  <a:spcPct val="0"/>
                </a:spcBef>
              </a:pPr>
              <a:r>
                <a:rPr lang="en-US" sz="1400" dirty="0" err="1">
                  <a:solidFill>
                    <a:schemeClr val="tx1"/>
                  </a:solidFill>
                </a:rPr>
                <a:t>CloseAccount</a:t>
              </a:r>
              <a:endParaRPr lang="en-US" sz="1400" dirty="0">
                <a:solidFill>
                  <a:schemeClr val="tx1"/>
                </a:solidFill>
              </a:endParaRPr>
            </a:p>
          </p:txBody>
        </p:sp>
      </p:grpSp>
      <p:sp>
        <p:nvSpPr>
          <p:cNvPr id="23558" name="Rectangle 8"/>
          <p:cNvSpPr>
            <a:spLocks noChangeArrowheads="1"/>
          </p:cNvSpPr>
          <p:nvPr/>
        </p:nvSpPr>
        <p:spPr bwMode="auto">
          <a:xfrm>
            <a:off x="5241925" y="1119188"/>
            <a:ext cx="1390650" cy="366712"/>
          </a:xfrm>
          <a:prstGeom prst="rect">
            <a:avLst/>
          </a:prstGeom>
          <a:noFill/>
          <a:ln w="9525">
            <a:noFill/>
            <a:miter lim="800000"/>
            <a:headEnd/>
            <a:tailEnd/>
          </a:ln>
        </p:spPr>
        <p:txBody>
          <a:bodyPr wrap="none" lIns="92075" tIns="46038" rIns="92075" bIns="46038">
            <a:spAutoFit/>
          </a:bodyPr>
          <a:lstStyle/>
          <a:p>
            <a:pPr algn="r">
              <a:spcBef>
                <a:spcPct val="0"/>
              </a:spcBef>
            </a:pPr>
            <a:r>
              <a:rPr lang="en-US">
                <a:solidFill>
                  <a:schemeClr val="tx2"/>
                </a:solidFill>
              </a:rPr>
              <a:t>Class name</a:t>
            </a:r>
          </a:p>
        </p:txBody>
      </p:sp>
      <p:sp>
        <p:nvSpPr>
          <p:cNvPr id="23559" name="Rectangle 9"/>
          <p:cNvSpPr>
            <a:spLocks noChangeArrowheads="1"/>
          </p:cNvSpPr>
          <p:nvPr/>
        </p:nvSpPr>
        <p:spPr bwMode="auto">
          <a:xfrm>
            <a:off x="5407025" y="1728788"/>
            <a:ext cx="1225550" cy="366712"/>
          </a:xfrm>
          <a:prstGeom prst="rect">
            <a:avLst/>
          </a:prstGeom>
          <a:noFill/>
          <a:ln w="9525">
            <a:noFill/>
            <a:miter lim="800000"/>
            <a:headEnd/>
            <a:tailEnd/>
          </a:ln>
        </p:spPr>
        <p:txBody>
          <a:bodyPr wrap="none" lIns="92075" tIns="46038" rIns="92075" bIns="46038">
            <a:spAutoFit/>
          </a:bodyPr>
          <a:lstStyle/>
          <a:p>
            <a:pPr algn="r">
              <a:spcBef>
                <a:spcPct val="0"/>
              </a:spcBef>
            </a:pPr>
            <a:r>
              <a:rPr lang="en-US">
                <a:solidFill>
                  <a:schemeClr val="tx2"/>
                </a:solidFill>
              </a:rPr>
              <a:t>Properties</a:t>
            </a:r>
          </a:p>
        </p:txBody>
      </p:sp>
      <p:sp>
        <p:nvSpPr>
          <p:cNvPr id="23560" name="Rectangle 10"/>
          <p:cNvSpPr>
            <a:spLocks noChangeArrowheads="1"/>
          </p:cNvSpPr>
          <p:nvPr/>
        </p:nvSpPr>
        <p:spPr bwMode="auto">
          <a:xfrm>
            <a:off x="5572125" y="2490788"/>
            <a:ext cx="1060450" cy="366712"/>
          </a:xfrm>
          <a:prstGeom prst="rect">
            <a:avLst/>
          </a:prstGeom>
          <a:noFill/>
          <a:ln w="9525">
            <a:noFill/>
            <a:miter lim="800000"/>
            <a:headEnd/>
            <a:tailEnd/>
          </a:ln>
        </p:spPr>
        <p:txBody>
          <a:bodyPr wrap="none" lIns="92075" tIns="46038" rIns="92075" bIns="46038">
            <a:spAutoFit/>
          </a:bodyPr>
          <a:lstStyle/>
          <a:p>
            <a:pPr algn="r">
              <a:spcBef>
                <a:spcPct val="0"/>
              </a:spcBef>
            </a:pPr>
            <a:r>
              <a:rPr lang="en-US">
                <a:solidFill>
                  <a:schemeClr val="tx2"/>
                </a:solidFill>
              </a:rPr>
              <a:t>Methods</a:t>
            </a:r>
          </a:p>
        </p:txBody>
      </p:sp>
      <p:grpSp>
        <p:nvGrpSpPr>
          <p:cNvPr id="23561" name="Group 14"/>
          <p:cNvGrpSpPr>
            <a:grpSpLocks/>
          </p:cNvGrpSpPr>
          <p:nvPr/>
        </p:nvGrpSpPr>
        <p:grpSpPr bwMode="auto">
          <a:xfrm>
            <a:off x="5035550" y="3816350"/>
            <a:ext cx="1739900" cy="1892300"/>
            <a:chOff x="3172" y="2404"/>
            <a:chExt cx="1096" cy="1192"/>
          </a:xfrm>
        </p:grpSpPr>
        <p:sp>
          <p:nvSpPr>
            <p:cNvPr id="23573" name="Rectangle 11"/>
            <p:cNvSpPr>
              <a:spLocks noChangeArrowheads="1"/>
            </p:cNvSpPr>
            <p:nvPr/>
          </p:nvSpPr>
          <p:spPr bwMode="auto">
            <a:xfrm>
              <a:off x="3172" y="2404"/>
              <a:ext cx="1096" cy="184"/>
            </a:xfrm>
            <a:prstGeom prst="rect">
              <a:avLst/>
            </a:prstGeom>
            <a:solidFill>
              <a:schemeClr val="accent1"/>
            </a:solidFill>
            <a:ln w="12700">
              <a:solidFill>
                <a:schemeClr val="tx1"/>
              </a:solidFill>
              <a:miter lim="800000"/>
              <a:headEnd/>
              <a:tailEnd/>
            </a:ln>
          </p:spPr>
          <p:txBody>
            <a:bodyPr wrap="none" lIns="92075" tIns="46038" rIns="92075" bIns="46038"/>
            <a:lstStyle/>
            <a:p>
              <a:pPr>
                <a:spcBef>
                  <a:spcPct val="0"/>
                </a:spcBef>
              </a:pPr>
              <a:r>
                <a:rPr lang="en-US" sz="1400">
                  <a:solidFill>
                    <a:schemeClr val="tx1"/>
                  </a:solidFill>
                </a:rPr>
                <a:t>Savings Accounts</a:t>
              </a:r>
            </a:p>
          </p:txBody>
        </p:sp>
        <p:sp>
          <p:nvSpPr>
            <p:cNvPr id="23574" name="Rectangle 12"/>
            <p:cNvSpPr>
              <a:spLocks noChangeArrowheads="1"/>
            </p:cNvSpPr>
            <p:nvPr/>
          </p:nvSpPr>
          <p:spPr bwMode="auto">
            <a:xfrm>
              <a:off x="3172" y="2596"/>
              <a:ext cx="1096" cy="616"/>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pPr>
              <a:r>
                <a:rPr lang="en-US" sz="1400">
                  <a:solidFill>
                    <a:schemeClr val="tx1"/>
                  </a:solidFill>
                </a:rPr>
                <a:t>InterestRate</a:t>
              </a:r>
            </a:p>
          </p:txBody>
        </p:sp>
        <p:sp>
          <p:nvSpPr>
            <p:cNvPr id="23575" name="Rectangle 13"/>
            <p:cNvSpPr>
              <a:spLocks noChangeArrowheads="1"/>
            </p:cNvSpPr>
            <p:nvPr/>
          </p:nvSpPr>
          <p:spPr bwMode="auto">
            <a:xfrm>
              <a:off x="3172" y="3220"/>
              <a:ext cx="1096" cy="376"/>
            </a:xfrm>
            <a:prstGeom prst="rect">
              <a:avLst/>
            </a:prstGeom>
            <a:solidFill>
              <a:srgbClr val="FFCCCC"/>
            </a:solidFill>
            <a:ln w="12700">
              <a:solidFill>
                <a:schemeClr val="tx1"/>
              </a:solidFill>
              <a:miter lim="800000"/>
              <a:headEnd/>
              <a:tailEnd/>
            </a:ln>
          </p:spPr>
          <p:txBody>
            <a:bodyPr wrap="none" lIns="92075" tIns="46038" rIns="92075" bIns="46038"/>
            <a:lstStyle/>
            <a:p>
              <a:pPr algn="l">
                <a:spcBef>
                  <a:spcPct val="0"/>
                </a:spcBef>
              </a:pPr>
              <a:r>
                <a:rPr lang="en-US" sz="1400">
                  <a:solidFill>
                    <a:schemeClr val="tx1"/>
                  </a:solidFill>
                </a:rPr>
                <a:t>PayInterest</a:t>
              </a:r>
            </a:p>
          </p:txBody>
        </p:sp>
      </p:grpSp>
      <p:grpSp>
        <p:nvGrpSpPr>
          <p:cNvPr id="23562" name="Group 18"/>
          <p:cNvGrpSpPr>
            <a:grpSpLocks/>
          </p:cNvGrpSpPr>
          <p:nvPr/>
        </p:nvGrpSpPr>
        <p:grpSpPr bwMode="auto">
          <a:xfrm>
            <a:off x="7243763" y="3816350"/>
            <a:ext cx="1817687" cy="1892300"/>
            <a:chOff x="4563" y="2404"/>
            <a:chExt cx="1145" cy="1192"/>
          </a:xfrm>
        </p:grpSpPr>
        <p:sp>
          <p:nvSpPr>
            <p:cNvPr id="23570" name="Rectangle 15"/>
            <p:cNvSpPr>
              <a:spLocks noChangeArrowheads="1"/>
            </p:cNvSpPr>
            <p:nvPr/>
          </p:nvSpPr>
          <p:spPr bwMode="auto">
            <a:xfrm>
              <a:off x="4563" y="2404"/>
              <a:ext cx="1145" cy="184"/>
            </a:xfrm>
            <a:prstGeom prst="rect">
              <a:avLst/>
            </a:prstGeom>
            <a:solidFill>
              <a:schemeClr val="accent1"/>
            </a:solidFill>
            <a:ln w="12700">
              <a:solidFill>
                <a:schemeClr val="tx1"/>
              </a:solidFill>
              <a:miter lim="800000"/>
              <a:headEnd/>
              <a:tailEnd/>
            </a:ln>
          </p:spPr>
          <p:txBody>
            <a:bodyPr wrap="none" lIns="92075" tIns="46038" rIns="92075" bIns="46038"/>
            <a:lstStyle/>
            <a:p>
              <a:pPr>
                <a:spcBef>
                  <a:spcPct val="0"/>
                </a:spcBef>
              </a:pPr>
              <a:r>
                <a:rPr lang="en-US" sz="1400">
                  <a:solidFill>
                    <a:schemeClr val="tx1"/>
                  </a:solidFill>
                </a:rPr>
                <a:t>Checking Accounts</a:t>
              </a:r>
            </a:p>
          </p:txBody>
        </p:sp>
        <p:sp>
          <p:nvSpPr>
            <p:cNvPr id="23571" name="Rectangle 16"/>
            <p:cNvSpPr>
              <a:spLocks noChangeArrowheads="1"/>
            </p:cNvSpPr>
            <p:nvPr/>
          </p:nvSpPr>
          <p:spPr bwMode="auto">
            <a:xfrm>
              <a:off x="4563" y="2596"/>
              <a:ext cx="1145" cy="616"/>
            </a:xfrm>
            <a:prstGeom prst="rect">
              <a:avLst/>
            </a:prstGeom>
            <a:solidFill>
              <a:srgbClr val="99FFCC"/>
            </a:solidFill>
            <a:ln w="12700">
              <a:solidFill>
                <a:schemeClr val="tx1"/>
              </a:solidFill>
              <a:miter lim="800000"/>
              <a:headEnd/>
              <a:tailEnd/>
            </a:ln>
          </p:spPr>
          <p:txBody>
            <a:bodyPr wrap="none" lIns="92075" tIns="46038" rIns="92075" bIns="46038"/>
            <a:lstStyle/>
            <a:p>
              <a:pPr algn="l">
                <a:spcBef>
                  <a:spcPct val="0"/>
                </a:spcBef>
              </a:pPr>
              <a:r>
                <a:rPr lang="en-US" sz="1400">
                  <a:solidFill>
                    <a:schemeClr val="tx1"/>
                  </a:solidFill>
                </a:rPr>
                <a:t>MinimumBalance</a:t>
              </a:r>
            </a:p>
            <a:p>
              <a:pPr algn="l">
                <a:spcBef>
                  <a:spcPct val="0"/>
                </a:spcBef>
              </a:pPr>
              <a:r>
                <a:rPr lang="en-US" sz="1400">
                  <a:solidFill>
                    <a:schemeClr val="tx1"/>
                  </a:solidFill>
                </a:rPr>
                <a:t>Overdrafts</a:t>
              </a:r>
            </a:p>
          </p:txBody>
        </p:sp>
        <p:sp>
          <p:nvSpPr>
            <p:cNvPr id="23572" name="Rectangle 17"/>
            <p:cNvSpPr>
              <a:spLocks noChangeArrowheads="1"/>
            </p:cNvSpPr>
            <p:nvPr/>
          </p:nvSpPr>
          <p:spPr bwMode="auto">
            <a:xfrm>
              <a:off x="4563" y="3220"/>
              <a:ext cx="1145" cy="376"/>
            </a:xfrm>
            <a:prstGeom prst="rect">
              <a:avLst/>
            </a:prstGeom>
            <a:solidFill>
              <a:srgbClr val="FFCCCC"/>
            </a:solidFill>
            <a:ln w="12700">
              <a:solidFill>
                <a:schemeClr val="tx1"/>
              </a:solidFill>
              <a:miter lim="800000"/>
              <a:headEnd/>
              <a:tailEnd/>
            </a:ln>
          </p:spPr>
          <p:txBody>
            <a:bodyPr wrap="none" lIns="92075" tIns="46038" rIns="92075" bIns="46038"/>
            <a:lstStyle/>
            <a:p>
              <a:pPr algn="l">
                <a:spcBef>
                  <a:spcPct val="0"/>
                </a:spcBef>
              </a:pPr>
              <a:r>
                <a:rPr lang="en-US" sz="1400">
                  <a:solidFill>
                    <a:schemeClr val="tx1"/>
                  </a:solidFill>
                </a:rPr>
                <a:t>BillOverdraftFees</a:t>
              </a:r>
            </a:p>
            <a:p>
              <a:pPr algn="l">
                <a:spcBef>
                  <a:spcPct val="0"/>
                </a:spcBef>
              </a:pPr>
              <a:r>
                <a:rPr lang="en-US" sz="1400">
                  <a:solidFill>
                    <a:schemeClr val="tx1"/>
                  </a:solidFill>
                </a:rPr>
                <a:t>CloseAccount</a:t>
              </a:r>
            </a:p>
          </p:txBody>
        </p:sp>
      </p:grpSp>
      <p:sp>
        <p:nvSpPr>
          <p:cNvPr id="23563" name="Line 19"/>
          <p:cNvSpPr>
            <a:spLocks noChangeShapeType="1"/>
          </p:cNvSpPr>
          <p:nvPr/>
        </p:nvSpPr>
        <p:spPr bwMode="auto">
          <a:xfrm flipH="1">
            <a:off x="5638800" y="3124200"/>
            <a:ext cx="1371600" cy="685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4" name="Line 20"/>
          <p:cNvSpPr>
            <a:spLocks noChangeShapeType="1"/>
          </p:cNvSpPr>
          <p:nvPr/>
        </p:nvSpPr>
        <p:spPr bwMode="auto">
          <a:xfrm>
            <a:off x="7848600" y="3200400"/>
            <a:ext cx="457200" cy="609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5" name="Rectangle 21"/>
          <p:cNvSpPr>
            <a:spLocks noChangeArrowheads="1"/>
          </p:cNvSpPr>
          <p:nvPr/>
        </p:nvSpPr>
        <p:spPr bwMode="auto">
          <a:xfrm>
            <a:off x="6384925" y="3336925"/>
            <a:ext cx="1692275" cy="457200"/>
          </a:xfrm>
          <a:prstGeom prst="rect">
            <a:avLst/>
          </a:prstGeom>
          <a:noFill/>
          <a:ln w="9525">
            <a:noFill/>
            <a:miter lim="800000"/>
            <a:headEnd/>
            <a:tailEnd/>
          </a:ln>
        </p:spPr>
        <p:txBody>
          <a:bodyPr wrap="none" lIns="92075" tIns="46038" rIns="92075" bIns="46038">
            <a:spAutoFit/>
          </a:bodyPr>
          <a:lstStyle/>
          <a:p>
            <a:pPr algn="l">
              <a:spcBef>
                <a:spcPct val="0"/>
              </a:spcBef>
            </a:pPr>
            <a:r>
              <a:rPr lang="en-US" sz="2400">
                <a:solidFill>
                  <a:schemeClr val="tx2"/>
                </a:solidFill>
              </a:rPr>
              <a:t>Inheritance</a:t>
            </a:r>
          </a:p>
        </p:txBody>
      </p:sp>
      <p:sp>
        <p:nvSpPr>
          <p:cNvPr id="23566" name="Rectangle 22"/>
          <p:cNvSpPr>
            <a:spLocks noChangeArrowheads="1"/>
          </p:cNvSpPr>
          <p:nvPr/>
        </p:nvSpPr>
        <p:spPr bwMode="auto">
          <a:xfrm>
            <a:off x="5622925" y="5699125"/>
            <a:ext cx="2117725" cy="457200"/>
          </a:xfrm>
          <a:prstGeom prst="rect">
            <a:avLst/>
          </a:prstGeom>
          <a:noFill/>
          <a:ln w="9525">
            <a:noFill/>
            <a:miter lim="800000"/>
            <a:headEnd/>
            <a:tailEnd/>
          </a:ln>
        </p:spPr>
        <p:txBody>
          <a:bodyPr wrap="none" lIns="92075" tIns="46038" rIns="92075" bIns="46038">
            <a:spAutoFit/>
          </a:bodyPr>
          <a:lstStyle/>
          <a:p>
            <a:pPr algn="l">
              <a:spcBef>
                <a:spcPct val="0"/>
              </a:spcBef>
            </a:pPr>
            <a:r>
              <a:rPr lang="en-US" sz="2400">
                <a:solidFill>
                  <a:schemeClr val="tx2"/>
                </a:solidFill>
              </a:rPr>
              <a:t>Polymorphism</a:t>
            </a:r>
          </a:p>
        </p:txBody>
      </p:sp>
      <p:sp>
        <p:nvSpPr>
          <p:cNvPr id="23567" name="Line 23"/>
          <p:cNvSpPr>
            <a:spLocks noChangeShapeType="1"/>
          </p:cNvSpPr>
          <p:nvPr/>
        </p:nvSpPr>
        <p:spPr bwMode="auto">
          <a:xfrm flipV="1">
            <a:off x="7696200" y="5638800"/>
            <a:ext cx="381000" cy="3048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23568" name="AutoShape 25"/>
          <p:cNvSpPr>
            <a:spLocks noChangeArrowheads="1"/>
          </p:cNvSpPr>
          <p:nvPr/>
        </p:nvSpPr>
        <p:spPr bwMode="auto">
          <a:xfrm rot="2263159">
            <a:off x="6934200" y="2971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endParaRPr lang="en-US"/>
          </a:p>
        </p:txBody>
      </p:sp>
      <p:sp>
        <p:nvSpPr>
          <p:cNvPr id="23569" name="AutoShape 26"/>
          <p:cNvSpPr>
            <a:spLocks noChangeArrowheads="1"/>
          </p:cNvSpPr>
          <p:nvPr/>
        </p:nvSpPr>
        <p:spPr bwMode="auto">
          <a:xfrm rot="-2261239">
            <a:off x="7696200" y="30480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endParaRPr lang="en-US"/>
          </a:p>
        </p:txBody>
      </p:sp>
    </p:spTree>
    <p:extLst>
      <p:ext uri="{BB962C8B-B14F-4D97-AF65-F5344CB8AC3E}">
        <p14:creationId xmlns:p14="http://schemas.microsoft.com/office/powerpoint/2010/main" val="222649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Multiple Parents</a:t>
            </a:r>
          </a:p>
        </p:txBody>
      </p:sp>
      <p:sp>
        <p:nvSpPr>
          <p:cNvPr id="24578" name="Slide Number Placeholder 4"/>
          <p:cNvSpPr>
            <a:spLocks noGrp="1"/>
          </p:cNvSpPr>
          <p:nvPr>
            <p:ph type="sldNum" sz="quarter" idx="12"/>
          </p:nvPr>
        </p:nvSpPr>
        <p:spPr>
          <a:noFill/>
        </p:spPr>
        <p:txBody>
          <a:bodyPr/>
          <a:lstStyle/>
          <a:p>
            <a:fld id="{AC4B1A41-F29A-4735-B00A-B3ACF8C3277C}" type="slidenum">
              <a:rPr lang="en-US" smtClean="0"/>
              <a:pPr/>
              <a:t>32</a:t>
            </a:fld>
            <a:endParaRPr lang="en-US" smtClean="0"/>
          </a:p>
        </p:txBody>
      </p:sp>
      <p:sp>
        <p:nvSpPr>
          <p:cNvPr id="24580" name="Rectangle 8"/>
          <p:cNvSpPr>
            <a:spLocks noChangeArrowheads="1"/>
          </p:cNvSpPr>
          <p:nvPr/>
        </p:nvSpPr>
        <p:spPr bwMode="auto">
          <a:xfrm>
            <a:off x="4343400" y="16002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Vehicle</a:t>
            </a:r>
          </a:p>
        </p:txBody>
      </p:sp>
      <p:sp>
        <p:nvSpPr>
          <p:cNvPr id="24581" name="AutoShape 10"/>
          <p:cNvSpPr>
            <a:spLocks noChangeArrowheads="1"/>
          </p:cNvSpPr>
          <p:nvPr/>
        </p:nvSpPr>
        <p:spPr bwMode="auto">
          <a:xfrm rot="2220188">
            <a:off x="4800600" y="21336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82" name="Rectangle 20"/>
          <p:cNvSpPr>
            <a:spLocks noChangeArrowheads="1"/>
          </p:cNvSpPr>
          <p:nvPr/>
        </p:nvSpPr>
        <p:spPr bwMode="auto">
          <a:xfrm>
            <a:off x="3352800" y="2819400"/>
            <a:ext cx="1447800" cy="533400"/>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lang="en-US" sz="1800">
                <a:solidFill>
                  <a:schemeClr val="tx1"/>
                </a:solidFill>
              </a:rPr>
              <a:t>Human </a:t>
            </a:r>
          </a:p>
          <a:p>
            <a:pPr algn="ctr">
              <a:spcBef>
                <a:spcPct val="0"/>
              </a:spcBef>
            </a:pPr>
            <a:r>
              <a:rPr lang="en-US" sz="1800">
                <a:solidFill>
                  <a:schemeClr val="tx1"/>
                </a:solidFill>
              </a:rPr>
              <a:t>Powered</a:t>
            </a:r>
          </a:p>
        </p:txBody>
      </p:sp>
      <p:sp>
        <p:nvSpPr>
          <p:cNvPr id="24583" name="Rectangle 21"/>
          <p:cNvSpPr>
            <a:spLocks noChangeArrowheads="1"/>
          </p:cNvSpPr>
          <p:nvPr/>
        </p:nvSpPr>
        <p:spPr bwMode="auto">
          <a:xfrm>
            <a:off x="1676400" y="28194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Motorized</a:t>
            </a:r>
          </a:p>
        </p:txBody>
      </p:sp>
      <p:sp>
        <p:nvSpPr>
          <p:cNvPr id="24584" name="Rectangle 22"/>
          <p:cNvSpPr>
            <a:spLocks noChangeArrowheads="1"/>
          </p:cNvSpPr>
          <p:nvPr/>
        </p:nvSpPr>
        <p:spPr bwMode="auto">
          <a:xfrm>
            <a:off x="5486400" y="28194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On-Road</a:t>
            </a:r>
          </a:p>
        </p:txBody>
      </p:sp>
      <p:sp>
        <p:nvSpPr>
          <p:cNvPr id="24585" name="Rectangle 23"/>
          <p:cNvSpPr>
            <a:spLocks noChangeArrowheads="1"/>
          </p:cNvSpPr>
          <p:nvPr/>
        </p:nvSpPr>
        <p:spPr bwMode="auto">
          <a:xfrm>
            <a:off x="7162800" y="28194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Off-Road</a:t>
            </a:r>
          </a:p>
        </p:txBody>
      </p:sp>
      <p:sp>
        <p:nvSpPr>
          <p:cNvPr id="24586" name="Rectangle 24"/>
          <p:cNvSpPr>
            <a:spLocks noChangeArrowheads="1"/>
          </p:cNvSpPr>
          <p:nvPr/>
        </p:nvSpPr>
        <p:spPr bwMode="auto">
          <a:xfrm>
            <a:off x="2590800" y="43434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Car</a:t>
            </a:r>
          </a:p>
        </p:txBody>
      </p:sp>
      <p:sp>
        <p:nvSpPr>
          <p:cNvPr id="24587" name="Rectangle 25"/>
          <p:cNvSpPr>
            <a:spLocks noChangeArrowheads="1"/>
          </p:cNvSpPr>
          <p:nvPr/>
        </p:nvSpPr>
        <p:spPr bwMode="auto">
          <a:xfrm>
            <a:off x="5486400" y="4343400"/>
            <a:ext cx="1447800" cy="533400"/>
          </a:xfrm>
          <a:prstGeom prst="rect">
            <a:avLst/>
          </a:prstGeom>
          <a:solidFill>
            <a:schemeClr val="accent1"/>
          </a:solidFill>
          <a:ln w="12700">
            <a:solidFill>
              <a:schemeClr val="tx1"/>
            </a:solidFill>
            <a:miter lim="800000"/>
            <a:headEnd/>
            <a:tailEnd/>
          </a:ln>
        </p:spPr>
        <p:txBody>
          <a:bodyPr wrap="none" anchor="ctr"/>
          <a:lstStyle/>
          <a:p>
            <a:pPr algn="ctr"/>
            <a:r>
              <a:rPr lang="en-US" sz="1800">
                <a:solidFill>
                  <a:schemeClr val="tx1"/>
                </a:solidFill>
              </a:rPr>
              <a:t>Bicycle</a:t>
            </a:r>
          </a:p>
        </p:txBody>
      </p:sp>
      <p:sp>
        <p:nvSpPr>
          <p:cNvPr id="24588" name="AutoShape 26"/>
          <p:cNvSpPr>
            <a:spLocks noChangeArrowheads="1"/>
          </p:cNvSpPr>
          <p:nvPr/>
        </p:nvSpPr>
        <p:spPr bwMode="auto">
          <a:xfrm rot="2298831">
            <a:off x="4343400" y="21336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89" name="AutoShape 27"/>
          <p:cNvSpPr>
            <a:spLocks noChangeArrowheads="1"/>
          </p:cNvSpPr>
          <p:nvPr/>
        </p:nvSpPr>
        <p:spPr bwMode="auto">
          <a:xfrm rot="-3664572">
            <a:off x="5638007" y="2134394"/>
            <a:ext cx="228600" cy="198437"/>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90" name="AutoShape 28"/>
          <p:cNvSpPr>
            <a:spLocks noChangeArrowheads="1"/>
          </p:cNvSpPr>
          <p:nvPr/>
        </p:nvSpPr>
        <p:spPr bwMode="auto">
          <a:xfrm rot="-1557453">
            <a:off x="5257800" y="21336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91" name="Line 29"/>
          <p:cNvSpPr>
            <a:spLocks noChangeShapeType="1"/>
          </p:cNvSpPr>
          <p:nvPr/>
        </p:nvSpPr>
        <p:spPr bwMode="auto">
          <a:xfrm flipH="1">
            <a:off x="2819400" y="2286000"/>
            <a:ext cx="1524000" cy="5334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2" name="Line 30"/>
          <p:cNvSpPr>
            <a:spLocks noChangeShapeType="1"/>
          </p:cNvSpPr>
          <p:nvPr/>
        </p:nvSpPr>
        <p:spPr bwMode="auto">
          <a:xfrm flipH="1">
            <a:off x="4267200" y="2286000"/>
            <a:ext cx="533400" cy="5334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3" name="Line 31"/>
          <p:cNvSpPr>
            <a:spLocks noChangeShapeType="1"/>
          </p:cNvSpPr>
          <p:nvPr/>
        </p:nvSpPr>
        <p:spPr bwMode="auto">
          <a:xfrm>
            <a:off x="5410200" y="2286000"/>
            <a:ext cx="609600" cy="5334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4" name="Line 32"/>
          <p:cNvSpPr>
            <a:spLocks noChangeShapeType="1"/>
          </p:cNvSpPr>
          <p:nvPr/>
        </p:nvSpPr>
        <p:spPr bwMode="auto">
          <a:xfrm>
            <a:off x="5867400" y="2286000"/>
            <a:ext cx="1600200" cy="5334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5" name="AutoShape 33"/>
          <p:cNvSpPr>
            <a:spLocks noChangeArrowheads="1"/>
          </p:cNvSpPr>
          <p:nvPr/>
        </p:nvSpPr>
        <p:spPr bwMode="auto">
          <a:xfrm rot="2220188">
            <a:off x="5334000" y="3352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96" name="AutoShape 34"/>
          <p:cNvSpPr>
            <a:spLocks noChangeArrowheads="1"/>
          </p:cNvSpPr>
          <p:nvPr/>
        </p:nvSpPr>
        <p:spPr bwMode="auto">
          <a:xfrm rot="-1557453">
            <a:off x="2514600" y="3352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597" name="Line 35"/>
          <p:cNvSpPr>
            <a:spLocks noChangeShapeType="1"/>
          </p:cNvSpPr>
          <p:nvPr/>
        </p:nvSpPr>
        <p:spPr bwMode="auto">
          <a:xfrm>
            <a:off x="2667000" y="3581400"/>
            <a:ext cx="609600" cy="7620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8" name="Line 36"/>
          <p:cNvSpPr>
            <a:spLocks noChangeShapeType="1"/>
          </p:cNvSpPr>
          <p:nvPr/>
        </p:nvSpPr>
        <p:spPr bwMode="auto">
          <a:xfrm flipH="1">
            <a:off x="3810000" y="3505200"/>
            <a:ext cx="1600200" cy="8382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599" name="AutoShape 37"/>
          <p:cNvSpPr>
            <a:spLocks noChangeArrowheads="1"/>
          </p:cNvSpPr>
          <p:nvPr/>
        </p:nvSpPr>
        <p:spPr bwMode="auto">
          <a:xfrm rot="-1557453">
            <a:off x="4572000" y="3352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600" name="Line 38"/>
          <p:cNvSpPr>
            <a:spLocks noChangeShapeType="1"/>
          </p:cNvSpPr>
          <p:nvPr/>
        </p:nvSpPr>
        <p:spPr bwMode="auto">
          <a:xfrm>
            <a:off x="4724400" y="3505200"/>
            <a:ext cx="1143000" cy="8382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601" name="AutoShape 39"/>
          <p:cNvSpPr>
            <a:spLocks noChangeArrowheads="1"/>
          </p:cNvSpPr>
          <p:nvPr/>
        </p:nvSpPr>
        <p:spPr bwMode="auto">
          <a:xfrm rot="2220188">
            <a:off x="6629400" y="3352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602" name="AutoShape 40"/>
          <p:cNvSpPr>
            <a:spLocks noChangeArrowheads="1"/>
          </p:cNvSpPr>
          <p:nvPr/>
        </p:nvSpPr>
        <p:spPr bwMode="auto">
          <a:xfrm rot="2220188">
            <a:off x="7467600" y="3352800"/>
            <a:ext cx="228600" cy="198438"/>
          </a:xfrm>
          <a:prstGeom prst="triangle">
            <a:avLst>
              <a:gd name="adj" fmla="val 50000"/>
            </a:avLst>
          </a:prstGeom>
          <a:noFill/>
          <a:ln w="12700">
            <a:solidFill>
              <a:schemeClr val="tx1"/>
            </a:solidFill>
            <a:miter lim="800000"/>
            <a:headEnd/>
            <a:tailEnd/>
          </a:ln>
        </p:spPr>
        <p:txBody>
          <a:bodyPr wrap="none" lIns="92075" tIns="46038" rIns="92075" bIns="46038" anchor="ctr"/>
          <a:lstStyle/>
          <a:p>
            <a:pPr algn="ctr"/>
            <a:endParaRPr lang="en-US" sz="1800">
              <a:solidFill>
                <a:schemeClr val="tx1"/>
              </a:solidFill>
            </a:endParaRPr>
          </a:p>
        </p:txBody>
      </p:sp>
      <p:sp>
        <p:nvSpPr>
          <p:cNvPr id="24603" name="Line 41"/>
          <p:cNvSpPr>
            <a:spLocks noChangeShapeType="1"/>
          </p:cNvSpPr>
          <p:nvPr/>
        </p:nvSpPr>
        <p:spPr bwMode="auto">
          <a:xfrm flipH="1">
            <a:off x="6172200" y="3505200"/>
            <a:ext cx="533400" cy="8382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604" name="Line 42"/>
          <p:cNvSpPr>
            <a:spLocks noChangeShapeType="1"/>
          </p:cNvSpPr>
          <p:nvPr/>
        </p:nvSpPr>
        <p:spPr bwMode="auto">
          <a:xfrm flipH="1">
            <a:off x="6172200" y="3505200"/>
            <a:ext cx="1371600" cy="838200"/>
          </a:xfrm>
          <a:prstGeom prst="line">
            <a:avLst/>
          </a:prstGeom>
          <a:noFill/>
          <a:ln w="12700">
            <a:solidFill>
              <a:schemeClr val="tx1"/>
            </a:solidFill>
            <a:round/>
            <a:headEnd/>
            <a:tailEnd/>
          </a:ln>
        </p:spPr>
        <p:txBody>
          <a:bodyPr wrap="none" anchor="ctr"/>
          <a:lstStyle/>
          <a:p>
            <a:pPr algn="ctr"/>
            <a:endParaRPr lang="en-US" sz="1800">
              <a:solidFill>
                <a:schemeClr val="tx1"/>
              </a:solidFill>
            </a:endParaRPr>
          </a:p>
        </p:txBody>
      </p:sp>
      <p:sp>
        <p:nvSpPr>
          <p:cNvPr id="24605" name="Line 43"/>
          <p:cNvSpPr>
            <a:spLocks noChangeShapeType="1"/>
          </p:cNvSpPr>
          <p:nvPr/>
        </p:nvSpPr>
        <p:spPr bwMode="auto">
          <a:xfrm>
            <a:off x="6172200" y="3962400"/>
            <a:ext cx="838200" cy="0"/>
          </a:xfrm>
          <a:prstGeom prst="line">
            <a:avLst/>
          </a:prstGeom>
          <a:noFill/>
          <a:ln w="12700">
            <a:solidFill>
              <a:schemeClr val="tx1"/>
            </a:solidFill>
            <a:prstDash val="dash"/>
            <a:round/>
            <a:headEnd/>
            <a:tailEnd/>
          </a:ln>
        </p:spPr>
        <p:txBody>
          <a:bodyPr wrap="none" anchor="ctr"/>
          <a:lstStyle/>
          <a:p>
            <a:pPr algn="ctr"/>
            <a:endParaRPr lang="en-US" sz="1800">
              <a:solidFill>
                <a:schemeClr val="tx1"/>
              </a:solidFill>
            </a:endParaRPr>
          </a:p>
        </p:txBody>
      </p:sp>
      <p:sp>
        <p:nvSpPr>
          <p:cNvPr id="24606" name="Text Box 44"/>
          <p:cNvSpPr txBox="1">
            <a:spLocks noChangeArrowheads="1"/>
          </p:cNvSpPr>
          <p:nvPr/>
        </p:nvSpPr>
        <p:spPr bwMode="auto">
          <a:xfrm>
            <a:off x="6553200" y="3656290"/>
            <a:ext cx="389850" cy="369332"/>
          </a:xfrm>
          <a:prstGeom prst="rect">
            <a:avLst/>
          </a:prstGeom>
          <a:noFill/>
          <a:ln w="12700">
            <a:noFill/>
            <a:miter lim="800000"/>
            <a:headEnd/>
            <a:tailEnd/>
          </a:ln>
        </p:spPr>
        <p:txBody>
          <a:bodyPr wrap="none" anchor="ctr">
            <a:spAutoFit/>
          </a:bodyPr>
          <a:lstStyle/>
          <a:p>
            <a:pPr algn="ctr"/>
            <a:r>
              <a:rPr lang="en-US" sz="1800">
                <a:solidFill>
                  <a:schemeClr val="tx1"/>
                </a:solidFill>
              </a:rPr>
              <a:t>or</a:t>
            </a:r>
          </a:p>
        </p:txBody>
      </p:sp>
    </p:spTree>
    <p:extLst>
      <p:ext uri="{BB962C8B-B14F-4D97-AF65-F5344CB8AC3E}">
        <p14:creationId xmlns:p14="http://schemas.microsoft.com/office/powerpoint/2010/main" val="1429462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6"/>
          <p:cNvSpPr>
            <a:spLocks noGrp="1" noChangeArrowheads="1"/>
          </p:cNvSpPr>
          <p:nvPr>
            <p:ph type="title"/>
          </p:nvPr>
        </p:nvSpPr>
        <p:spPr/>
        <p:txBody>
          <a:bodyPr/>
          <a:lstStyle/>
          <a:p>
            <a:r>
              <a:rPr lang="en-US" smtClean="0"/>
              <a:t>Association Details: Reflexive Relationship</a:t>
            </a:r>
          </a:p>
        </p:txBody>
      </p:sp>
      <p:sp>
        <p:nvSpPr>
          <p:cNvPr id="25602" name="Slide Number Placeholder 4"/>
          <p:cNvSpPr>
            <a:spLocks noGrp="1"/>
          </p:cNvSpPr>
          <p:nvPr>
            <p:ph type="sldNum" sz="quarter" idx="12"/>
          </p:nvPr>
        </p:nvSpPr>
        <p:spPr>
          <a:noFill/>
        </p:spPr>
        <p:txBody>
          <a:bodyPr/>
          <a:lstStyle/>
          <a:p>
            <a:fld id="{ACD44E71-5697-47E1-8F41-21E96557FD8F}" type="slidenum">
              <a:rPr lang="en-US" smtClean="0"/>
              <a:pPr/>
              <a:t>33</a:t>
            </a:fld>
            <a:endParaRPr lang="en-US" smtClean="0"/>
          </a:p>
        </p:txBody>
      </p:sp>
      <p:sp>
        <p:nvSpPr>
          <p:cNvPr id="25604" name="Rectangle 1027"/>
          <p:cNvSpPr>
            <a:spLocks noChangeArrowheads="1"/>
          </p:cNvSpPr>
          <p:nvPr/>
        </p:nvSpPr>
        <p:spPr bwMode="auto">
          <a:xfrm>
            <a:off x="2743200" y="2209800"/>
            <a:ext cx="1524000" cy="838200"/>
          </a:xfrm>
          <a:prstGeom prst="rect">
            <a:avLst/>
          </a:prstGeom>
          <a:solidFill>
            <a:schemeClr val="accent1"/>
          </a:solidFill>
          <a:ln w="12700">
            <a:solidFill>
              <a:schemeClr val="tx1"/>
            </a:solidFill>
            <a:miter lim="800000"/>
            <a:headEnd/>
            <a:tailEnd/>
          </a:ln>
        </p:spPr>
        <p:txBody>
          <a:bodyPr wrap="none" anchor="ctr"/>
          <a:lstStyle/>
          <a:p>
            <a:r>
              <a:rPr lang="en-US" sz="2000">
                <a:solidFill>
                  <a:schemeClr val="tx1"/>
                </a:solidFill>
              </a:rPr>
              <a:t>Employee</a:t>
            </a:r>
          </a:p>
        </p:txBody>
      </p:sp>
      <p:sp>
        <p:nvSpPr>
          <p:cNvPr id="25605" name="Freeform 1029"/>
          <p:cNvSpPr>
            <a:spLocks/>
          </p:cNvSpPr>
          <p:nvPr/>
        </p:nvSpPr>
        <p:spPr bwMode="auto">
          <a:xfrm>
            <a:off x="3962400" y="1600200"/>
            <a:ext cx="1219200" cy="990600"/>
          </a:xfrm>
          <a:custGeom>
            <a:avLst/>
            <a:gdLst>
              <a:gd name="T0" fmla="*/ 498990977 w 768"/>
              <a:gd name="T1" fmla="*/ 1572577282 h 624"/>
              <a:gd name="T2" fmla="*/ 1935480178 w 768"/>
              <a:gd name="T3" fmla="*/ 1572577282 h 624"/>
              <a:gd name="T4" fmla="*/ 1935480178 w 768"/>
              <a:gd name="T5" fmla="*/ 0 h 624"/>
              <a:gd name="T6" fmla="*/ 0 w 768"/>
              <a:gd name="T7" fmla="*/ 0 h 624"/>
              <a:gd name="T8" fmla="*/ 0 w 768"/>
              <a:gd name="T9" fmla="*/ 967740018 h 624"/>
              <a:gd name="T10" fmla="*/ 0 60000 65536"/>
              <a:gd name="T11" fmla="*/ 0 60000 65536"/>
              <a:gd name="T12" fmla="*/ 0 60000 65536"/>
              <a:gd name="T13" fmla="*/ 0 60000 65536"/>
              <a:gd name="T14" fmla="*/ 0 60000 65536"/>
              <a:gd name="T15" fmla="*/ 0 w 768"/>
              <a:gd name="T16" fmla="*/ 0 h 624"/>
              <a:gd name="T17" fmla="*/ 768 w 768"/>
              <a:gd name="T18" fmla="*/ 624 h 624"/>
            </a:gdLst>
            <a:ahLst/>
            <a:cxnLst>
              <a:cxn ang="T10">
                <a:pos x="T0" y="T1"/>
              </a:cxn>
              <a:cxn ang="T11">
                <a:pos x="T2" y="T3"/>
              </a:cxn>
              <a:cxn ang="T12">
                <a:pos x="T4" y="T5"/>
              </a:cxn>
              <a:cxn ang="T13">
                <a:pos x="T6" y="T7"/>
              </a:cxn>
              <a:cxn ang="T14">
                <a:pos x="T8" y="T9"/>
              </a:cxn>
            </a:cxnLst>
            <a:rect l="T15" t="T16" r="T17" b="T18"/>
            <a:pathLst>
              <a:path w="768" h="624">
                <a:moveTo>
                  <a:pt x="198" y="624"/>
                </a:moveTo>
                <a:lnTo>
                  <a:pt x="768" y="624"/>
                </a:lnTo>
                <a:lnTo>
                  <a:pt x="768" y="0"/>
                </a:lnTo>
                <a:lnTo>
                  <a:pt x="0" y="0"/>
                </a:lnTo>
                <a:lnTo>
                  <a:pt x="0" y="384"/>
                </a:lnTo>
              </a:path>
            </a:pathLst>
          </a:custGeom>
          <a:noFill/>
          <a:ln w="12700" cap="flat" cmpd="sng">
            <a:solidFill>
              <a:schemeClr val="tx1"/>
            </a:solidFill>
            <a:prstDash val="solid"/>
            <a:round/>
            <a:headEnd type="none" w="med" len="med"/>
            <a:tailEnd type="none" w="med" len="med"/>
          </a:ln>
        </p:spPr>
        <p:txBody>
          <a:bodyPr wrap="none" anchor="ctr"/>
          <a:lstStyle/>
          <a:p>
            <a:endParaRPr lang="en-US" sz="2000">
              <a:solidFill>
                <a:schemeClr val="tx1"/>
              </a:solidFill>
            </a:endParaRPr>
          </a:p>
        </p:txBody>
      </p:sp>
      <p:sp>
        <p:nvSpPr>
          <p:cNvPr id="25606" name="Text Box 1030"/>
          <p:cNvSpPr txBox="1">
            <a:spLocks noChangeArrowheads="1"/>
          </p:cNvSpPr>
          <p:nvPr/>
        </p:nvSpPr>
        <p:spPr bwMode="auto">
          <a:xfrm>
            <a:off x="4256088" y="2560736"/>
            <a:ext cx="889987" cy="307777"/>
          </a:xfrm>
          <a:prstGeom prst="rect">
            <a:avLst/>
          </a:prstGeom>
          <a:noFill/>
          <a:ln w="12700">
            <a:noFill/>
            <a:miter lim="800000"/>
            <a:headEnd/>
            <a:tailEnd/>
          </a:ln>
        </p:spPr>
        <p:txBody>
          <a:bodyPr wrap="none" anchor="ctr">
            <a:spAutoFit/>
          </a:bodyPr>
          <a:lstStyle/>
          <a:p>
            <a:pPr algn="l"/>
            <a:r>
              <a:rPr lang="en-US" sz="1400">
                <a:solidFill>
                  <a:schemeClr val="tx1"/>
                </a:solidFill>
              </a:rPr>
              <a:t>manager</a:t>
            </a:r>
          </a:p>
        </p:txBody>
      </p:sp>
      <p:sp>
        <p:nvSpPr>
          <p:cNvPr id="25607" name="Text Box 1031"/>
          <p:cNvSpPr txBox="1">
            <a:spLocks noChangeArrowheads="1"/>
          </p:cNvSpPr>
          <p:nvPr/>
        </p:nvSpPr>
        <p:spPr bwMode="auto">
          <a:xfrm>
            <a:off x="4356100" y="2297211"/>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0…1</a:t>
            </a:r>
          </a:p>
        </p:txBody>
      </p:sp>
      <p:sp>
        <p:nvSpPr>
          <p:cNvPr id="25608" name="Text Box 1032"/>
          <p:cNvSpPr txBox="1">
            <a:spLocks noChangeArrowheads="1"/>
          </p:cNvSpPr>
          <p:nvPr/>
        </p:nvSpPr>
        <p:spPr bwMode="auto">
          <a:xfrm>
            <a:off x="3233738" y="1786036"/>
            <a:ext cx="721672" cy="307777"/>
          </a:xfrm>
          <a:prstGeom prst="rect">
            <a:avLst/>
          </a:prstGeom>
          <a:noFill/>
          <a:ln w="12700">
            <a:noFill/>
            <a:miter lim="800000"/>
            <a:headEnd/>
            <a:tailEnd/>
          </a:ln>
        </p:spPr>
        <p:txBody>
          <a:bodyPr wrap="none" anchor="ctr">
            <a:spAutoFit/>
          </a:bodyPr>
          <a:lstStyle/>
          <a:p>
            <a:pPr algn="l"/>
            <a:r>
              <a:rPr lang="en-US" sz="1400">
                <a:solidFill>
                  <a:schemeClr val="tx1"/>
                </a:solidFill>
              </a:rPr>
              <a:t>worker</a:t>
            </a:r>
          </a:p>
        </p:txBody>
      </p:sp>
      <p:sp>
        <p:nvSpPr>
          <p:cNvPr id="25609" name="Text Box 1033"/>
          <p:cNvSpPr txBox="1">
            <a:spLocks noChangeArrowheads="1"/>
          </p:cNvSpPr>
          <p:nvPr/>
        </p:nvSpPr>
        <p:spPr bwMode="auto">
          <a:xfrm>
            <a:off x="3951288" y="1855886"/>
            <a:ext cx="255198" cy="307777"/>
          </a:xfrm>
          <a:prstGeom prst="rect">
            <a:avLst/>
          </a:prstGeom>
          <a:noFill/>
          <a:ln w="12700">
            <a:noFill/>
            <a:miter lim="800000"/>
            <a:headEnd/>
            <a:tailEnd/>
          </a:ln>
        </p:spPr>
        <p:txBody>
          <a:bodyPr wrap="none" anchor="ctr">
            <a:spAutoFit/>
          </a:bodyPr>
          <a:lstStyle/>
          <a:p>
            <a:pPr algn="l"/>
            <a:r>
              <a:rPr lang="en-US" sz="1400">
                <a:solidFill>
                  <a:schemeClr val="tx1"/>
                </a:solidFill>
              </a:rPr>
              <a:t>*</a:t>
            </a:r>
          </a:p>
        </p:txBody>
      </p:sp>
      <p:sp>
        <p:nvSpPr>
          <p:cNvPr id="25610" name="Text Box 1034"/>
          <p:cNvSpPr txBox="1">
            <a:spLocks noChangeArrowheads="1"/>
          </p:cNvSpPr>
          <p:nvPr/>
        </p:nvSpPr>
        <p:spPr bwMode="auto">
          <a:xfrm>
            <a:off x="4017963" y="1298674"/>
            <a:ext cx="1080745" cy="307777"/>
          </a:xfrm>
          <a:prstGeom prst="rect">
            <a:avLst/>
          </a:prstGeom>
          <a:noFill/>
          <a:ln w="12700">
            <a:noFill/>
            <a:miter lim="800000"/>
            <a:headEnd/>
            <a:tailEnd/>
          </a:ln>
        </p:spPr>
        <p:txBody>
          <a:bodyPr wrap="none" anchor="ctr">
            <a:spAutoFit/>
          </a:bodyPr>
          <a:lstStyle/>
          <a:p>
            <a:pPr algn="l"/>
            <a:r>
              <a:rPr lang="en-US" sz="1400">
                <a:solidFill>
                  <a:schemeClr val="tx1"/>
                </a:solidFill>
                <a:sym typeface="Wingdings 3" pitchFamily="18" charset="2"/>
              </a:rPr>
              <a:t></a:t>
            </a:r>
            <a:r>
              <a:rPr lang="en-US" sz="1400">
                <a:solidFill>
                  <a:schemeClr val="tx1"/>
                </a:solidFill>
              </a:rPr>
              <a:t>manages</a:t>
            </a:r>
          </a:p>
        </p:txBody>
      </p:sp>
      <p:sp>
        <p:nvSpPr>
          <p:cNvPr id="25611" name="Text Box 1035"/>
          <p:cNvSpPr txBox="1">
            <a:spLocks noChangeArrowheads="1"/>
          </p:cNvSpPr>
          <p:nvPr/>
        </p:nvSpPr>
        <p:spPr bwMode="auto">
          <a:xfrm>
            <a:off x="794227" y="3566600"/>
            <a:ext cx="7686720" cy="646331"/>
          </a:xfrm>
          <a:prstGeom prst="rect">
            <a:avLst/>
          </a:prstGeom>
          <a:noFill/>
          <a:ln w="12700">
            <a:noFill/>
            <a:miter lim="800000"/>
            <a:headEnd/>
            <a:tailEnd/>
          </a:ln>
        </p:spPr>
        <p:txBody>
          <a:bodyPr wrap="none" anchor="ctr">
            <a:spAutoFit/>
          </a:bodyPr>
          <a:lstStyle/>
          <a:p>
            <a:pPr algn="l"/>
            <a:r>
              <a:rPr lang="en-US" sz="1800" dirty="0">
                <a:solidFill>
                  <a:schemeClr val="tx1"/>
                </a:solidFill>
              </a:rPr>
              <a:t>A reflexive relationship is an association from one class back to itself.</a:t>
            </a:r>
          </a:p>
          <a:p>
            <a:pPr algn="l"/>
            <a:r>
              <a:rPr lang="en-US" sz="1800" dirty="0">
                <a:solidFill>
                  <a:schemeClr val="tx1"/>
                </a:solidFill>
              </a:rPr>
              <a:t>In this example, an employee can also be a manager of other employees.</a:t>
            </a:r>
          </a:p>
        </p:txBody>
      </p:sp>
    </p:spTree>
    <p:extLst>
      <p:ext uri="{BB962C8B-B14F-4D97-AF65-F5344CB8AC3E}">
        <p14:creationId xmlns:p14="http://schemas.microsoft.com/office/powerpoint/2010/main" val="656545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1026"/>
          <p:cNvSpPr>
            <a:spLocks noGrp="1" noChangeArrowheads="1"/>
          </p:cNvSpPr>
          <p:nvPr>
            <p:ph type="title"/>
          </p:nvPr>
        </p:nvSpPr>
        <p:spPr/>
        <p:txBody>
          <a:bodyPr/>
          <a:lstStyle/>
          <a:p>
            <a:r>
              <a:rPr lang="en-US" smtClean="0"/>
              <a:t>Defining Packages for High-Level Views</a:t>
            </a:r>
          </a:p>
        </p:txBody>
      </p:sp>
      <p:sp>
        <p:nvSpPr>
          <p:cNvPr id="28674" name="Slide Number Placeholder 4"/>
          <p:cNvSpPr>
            <a:spLocks noGrp="1"/>
          </p:cNvSpPr>
          <p:nvPr>
            <p:ph type="sldNum" sz="quarter" idx="12"/>
          </p:nvPr>
        </p:nvSpPr>
        <p:spPr>
          <a:noFill/>
        </p:spPr>
        <p:txBody>
          <a:bodyPr/>
          <a:lstStyle/>
          <a:p>
            <a:fld id="{EBBC0A6D-45B8-457A-82EE-1B51027D89C7}" type="slidenum">
              <a:rPr lang="en-US" smtClean="0"/>
              <a:pPr/>
              <a:t>34</a:t>
            </a:fld>
            <a:endParaRPr lang="en-US" smtClean="0"/>
          </a:p>
        </p:txBody>
      </p:sp>
      <p:sp>
        <p:nvSpPr>
          <p:cNvPr id="28676" name="Rectangle 1035"/>
          <p:cNvSpPr>
            <a:spLocks noChangeArrowheads="1"/>
          </p:cNvSpPr>
          <p:nvPr/>
        </p:nvSpPr>
        <p:spPr bwMode="auto">
          <a:xfrm>
            <a:off x="2514600" y="4120634"/>
            <a:ext cx="578224" cy="369332"/>
          </a:xfrm>
          <a:prstGeom prst="rect">
            <a:avLst/>
          </a:prstGeom>
          <a:noFill/>
          <a:ln w="12700">
            <a:solidFill>
              <a:schemeClr val="tx1"/>
            </a:solidFill>
            <a:miter lim="800000"/>
            <a:headEnd/>
            <a:tailEnd/>
          </a:ln>
        </p:spPr>
        <p:txBody>
          <a:bodyPr wrap="square" anchor="ctr">
            <a:spAutoFit/>
          </a:bodyPr>
          <a:lstStyle/>
          <a:p>
            <a:pPr algn="ctr"/>
            <a:endParaRPr lang="en-US" sz="1800">
              <a:solidFill>
                <a:schemeClr val="tx1"/>
              </a:solidFill>
            </a:endParaRPr>
          </a:p>
        </p:txBody>
      </p:sp>
      <p:sp>
        <p:nvSpPr>
          <p:cNvPr id="28677" name="Rectangle 1036"/>
          <p:cNvSpPr>
            <a:spLocks noChangeArrowheads="1"/>
          </p:cNvSpPr>
          <p:nvPr/>
        </p:nvSpPr>
        <p:spPr bwMode="auto">
          <a:xfrm>
            <a:off x="2514600" y="4419600"/>
            <a:ext cx="1676400" cy="838200"/>
          </a:xfrm>
          <a:prstGeom prst="rect">
            <a:avLst/>
          </a:prstGeom>
          <a:noFill/>
          <a:ln w="12700">
            <a:solidFill>
              <a:schemeClr val="tx1"/>
            </a:solidFill>
            <a:miter lim="800000"/>
            <a:headEnd/>
            <a:tailEnd/>
          </a:ln>
        </p:spPr>
        <p:txBody>
          <a:bodyPr anchor="ctr"/>
          <a:lstStyle/>
          <a:p>
            <a:pPr algn="ctr">
              <a:spcBef>
                <a:spcPct val="10000"/>
              </a:spcBef>
            </a:pPr>
            <a:r>
              <a:rPr lang="en-US" sz="1800">
                <a:solidFill>
                  <a:schemeClr val="tx1"/>
                </a:solidFill>
              </a:rPr>
              <a:t>Purchase</a:t>
            </a:r>
          </a:p>
          <a:p>
            <a:pPr algn="ctr">
              <a:spcBef>
                <a:spcPct val="10000"/>
              </a:spcBef>
            </a:pPr>
            <a:r>
              <a:rPr lang="en-US" sz="1800">
                <a:solidFill>
                  <a:schemeClr val="tx1"/>
                </a:solidFill>
              </a:rPr>
              <a:t>Merchandise</a:t>
            </a:r>
          </a:p>
        </p:txBody>
      </p:sp>
      <p:sp>
        <p:nvSpPr>
          <p:cNvPr id="28678" name="Rectangle 1037"/>
          <p:cNvSpPr>
            <a:spLocks noChangeArrowheads="1"/>
          </p:cNvSpPr>
          <p:nvPr/>
        </p:nvSpPr>
        <p:spPr bwMode="auto">
          <a:xfrm>
            <a:off x="5791200" y="1529834"/>
            <a:ext cx="690282" cy="298966"/>
          </a:xfrm>
          <a:prstGeom prst="rect">
            <a:avLst/>
          </a:prstGeom>
          <a:noFill/>
          <a:ln w="12700">
            <a:solidFill>
              <a:schemeClr val="tx1"/>
            </a:solidFill>
            <a:miter lim="800000"/>
            <a:headEnd/>
            <a:tailEnd/>
          </a:ln>
        </p:spPr>
        <p:txBody>
          <a:bodyPr wrap="square" anchor="ctr">
            <a:spAutoFit/>
          </a:bodyPr>
          <a:lstStyle/>
          <a:p>
            <a:pPr algn="ctr"/>
            <a:endParaRPr lang="en-US" sz="1800">
              <a:solidFill>
                <a:schemeClr val="tx1"/>
              </a:solidFill>
            </a:endParaRPr>
          </a:p>
        </p:txBody>
      </p:sp>
      <p:sp>
        <p:nvSpPr>
          <p:cNvPr id="28679" name="Rectangle 1038"/>
          <p:cNvSpPr>
            <a:spLocks noChangeArrowheads="1"/>
          </p:cNvSpPr>
          <p:nvPr/>
        </p:nvSpPr>
        <p:spPr bwMode="auto">
          <a:xfrm>
            <a:off x="5791200" y="1828800"/>
            <a:ext cx="1676400" cy="838200"/>
          </a:xfrm>
          <a:prstGeom prst="rect">
            <a:avLst/>
          </a:prstGeom>
          <a:noFill/>
          <a:ln w="12700">
            <a:solidFill>
              <a:schemeClr val="tx1"/>
            </a:solidFill>
            <a:miter lim="800000"/>
            <a:headEnd/>
            <a:tailEnd/>
          </a:ln>
        </p:spPr>
        <p:txBody>
          <a:bodyPr anchor="ctr"/>
          <a:lstStyle/>
          <a:p>
            <a:pPr algn="ctr">
              <a:spcBef>
                <a:spcPct val="10000"/>
              </a:spcBef>
            </a:pPr>
            <a:r>
              <a:rPr lang="en-US" sz="1800">
                <a:solidFill>
                  <a:schemeClr val="tx1"/>
                </a:solidFill>
              </a:rPr>
              <a:t>Adopt</a:t>
            </a:r>
          </a:p>
          <a:p>
            <a:pPr algn="ctr">
              <a:spcBef>
                <a:spcPct val="10000"/>
              </a:spcBef>
            </a:pPr>
            <a:r>
              <a:rPr lang="en-US" sz="1800">
                <a:solidFill>
                  <a:schemeClr val="tx1"/>
                </a:solidFill>
              </a:rPr>
              <a:t>Animals</a:t>
            </a:r>
          </a:p>
        </p:txBody>
      </p:sp>
      <p:sp>
        <p:nvSpPr>
          <p:cNvPr id="28680" name="Rectangle 1039"/>
          <p:cNvSpPr>
            <a:spLocks noChangeArrowheads="1"/>
          </p:cNvSpPr>
          <p:nvPr/>
        </p:nvSpPr>
        <p:spPr bwMode="auto">
          <a:xfrm>
            <a:off x="5791200" y="4120634"/>
            <a:ext cx="461682" cy="298966"/>
          </a:xfrm>
          <a:prstGeom prst="rect">
            <a:avLst/>
          </a:prstGeom>
          <a:noFill/>
          <a:ln w="12700">
            <a:solidFill>
              <a:schemeClr val="tx1"/>
            </a:solidFill>
            <a:miter lim="800000"/>
            <a:headEnd/>
            <a:tailEnd/>
          </a:ln>
        </p:spPr>
        <p:txBody>
          <a:bodyPr wrap="square" anchor="ctr">
            <a:spAutoFit/>
          </a:bodyPr>
          <a:lstStyle/>
          <a:p>
            <a:pPr algn="ctr"/>
            <a:endParaRPr lang="en-US" sz="1800">
              <a:solidFill>
                <a:schemeClr val="tx1"/>
              </a:solidFill>
            </a:endParaRPr>
          </a:p>
        </p:txBody>
      </p:sp>
      <p:sp>
        <p:nvSpPr>
          <p:cNvPr id="28681" name="Rectangle 1040"/>
          <p:cNvSpPr>
            <a:spLocks noChangeArrowheads="1"/>
          </p:cNvSpPr>
          <p:nvPr/>
        </p:nvSpPr>
        <p:spPr bwMode="auto">
          <a:xfrm>
            <a:off x="5791200" y="4419600"/>
            <a:ext cx="1676400" cy="838200"/>
          </a:xfrm>
          <a:prstGeom prst="rect">
            <a:avLst/>
          </a:prstGeom>
          <a:noFill/>
          <a:ln w="12700">
            <a:solidFill>
              <a:schemeClr val="tx1"/>
            </a:solidFill>
            <a:miter lim="800000"/>
            <a:headEnd/>
            <a:tailEnd/>
          </a:ln>
        </p:spPr>
        <p:txBody>
          <a:bodyPr anchor="ctr"/>
          <a:lstStyle/>
          <a:p>
            <a:pPr algn="ctr">
              <a:spcBef>
                <a:spcPct val="10000"/>
              </a:spcBef>
            </a:pPr>
            <a:r>
              <a:rPr lang="en-US" sz="1800">
                <a:solidFill>
                  <a:schemeClr val="tx1"/>
                </a:solidFill>
              </a:rPr>
              <a:t>Sell</a:t>
            </a:r>
          </a:p>
          <a:p>
            <a:pPr algn="ctr">
              <a:spcBef>
                <a:spcPct val="10000"/>
              </a:spcBef>
            </a:pPr>
            <a:r>
              <a:rPr lang="en-US" sz="1800">
                <a:solidFill>
                  <a:schemeClr val="tx1"/>
                </a:solidFill>
              </a:rPr>
              <a:t>Merchandise</a:t>
            </a:r>
          </a:p>
        </p:txBody>
      </p:sp>
      <p:sp>
        <p:nvSpPr>
          <p:cNvPr id="28682" name="Rectangle 1041"/>
          <p:cNvSpPr>
            <a:spLocks noChangeArrowheads="1"/>
          </p:cNvSpPr>
          <p:nvPr/>
        </p:nvSpPr>
        <p:spPr bwMode="auto">
          <a:xfrm>
            <a:off x="4267200" y="3200400"/>
            <a:ext cx="1219200" cy="609600"/>
          </a:xfrm>
          <a:prstGeom prst="rect">
            <a:avLst/>
          </a:prstGeom>
          <a:noFill/>
          <a:ln w="12700">
            <a:solidFill>
              <a:schemeClr val="tx1"/>
            </a:solidFill>
            <a:miter lim="800000"/>
            <a:headEnd/>
            <a:tailEnd/>
          </a:ln>
        </p:spPr>
        <p:txBody>
          <a:bodyPr wrap="none" anchor="ctr"/>
          <a:lstStyle/>
          <a:p>
            <a:pPr algn="ctr"/>
            <a:r>
              <a:rPr lang="en-US" sz="1800">
                <a:solidFill>
                  <a:schemeClr val="tx1"/>
                </a:solidFill>
              </a:rPr>
              <a:t>Employee</a:t>
            </a:r>
          </a:p>
        </p:txBody>
      </p:sp>
      <p:sp>
        <p:nvSpPr>
          <p:cNvPr id="28683" name="Rectangle 1042"/>
          <p:cNvSpPr>
            <a:spLocks noChangeArrowheads="1"/>
          </p:cNvSpPr>
          <p:nvPr/>
        </p:nvSpPr>
        <p:spPr bwMode="auto">
          <a:xfrm>
            <a:off x="1447800" y="3200400"/>
            <a:ext cx="1219200" cy="609600"/>
          </a:xfrm>
          <a:prstGeom prst="rect">
            <a:avLst/>
          </a:prstGeom>
          <a:noFill/>
          <a:ln w="12700">
            <a:solidFill>
              <a:schemeClr val="tx1"/>
            </a:solidFill>
            <a:miter lim="800000"/>
            <a:headEnd/>
            <a:tailEnd/>
          </a:ln>
        </p:spPr>
        <p:txBody>
          <a:bodyPr wrap="none" anchor="ctr"/>
          <a:lstStyle/>
          <a:p>
            <a:pPr algn="ctr"/>
            <a:r>
              <a:rPr lang="en-US" sz="1800">
                <a:solidFill>
                  <a:schemeClr val="tx1"/>
                </a:solidFill>
              </a:rPr>
              <a:t>Supplier</a:t>
            </a:r>
          </a:p>
        </p:txBody>
      </p:sp>
      <p:sp>
        <p:nvSpPr>
          <p:cNvPr id="28684" name="Rectangle 1043"/>
          <p:cNvSpPr>
            <a:spLocks noChangeArrowheads="1"/>
          </p:cNvSpPr>
          <p:nvPr/>
        </p:nvSpPr>
        <p:spPr bwMode="auto">
          <a:xfrm>
            <a:off x="7315200" y="3200400"/>
            <a:ext cx="1219200" cy="609600"/>
          </a:xfrm>
          <a:prstGeom prst="rect">
            <a:avLst/>
          </a:prstGeom>
          <a:noFill/>
          <a:ln w="12700">
            <a:solidFill>
              <a:schemeClr val="tx1"/>
            </a:solidFill>
            <a:miter lim="800000"/>
            <a:headEnd/>
            <a:tailEnd/>
          </a:ln>
        </p:spPr>
        <p:txBody>
          <a:bodyPr wrap="none" anchor="ctr"/>
          <a:lstStyle/>
          <a:p>
            <a:pPr algn="ctr"/>
            <a:r>
              <a:rPr lang="en-US" sz="1800">
                <a:solidFill>
                  <a:schemeClr val="tx1"/>
                </a:solidFill>
              </a:rPr>
              <a:t>Customer</a:t>
            </a:r>
          </a:p>
        </p:txBody>
      </p:sp>
      <p:cxnSp>
        <p:nvCxnSpPr>
          <p:cNvPr id="28685" name="AutoShape 1046"/>
          <p:cNvCxnSpPr>
            <a:cxnSpLocks noChangeShapeType="1"/>
            <a:stCxn id="28677" idx="1"/>
            <a:endCxn id="28683" idx="2"/>
          </p:cNvCxnSpPr>
          <p:nvPr/>
        </p:nvCxnSpPr>
        <p:spPr bwMode="auto">
          <a:xfrm rot="10800000">
            <a:off x="2057400" y="3810000"/>
            <a:ext cx="457200" cy="1028700"/>
          </a:xfrm>
          <a:prstGeom prst="bentConnector2">
            <a:avLst/>
          </a:prstGeom>
          <a:noFill/>
          <a:ln w="12700">
            <a:solidFill>
              <a:schemeClr val="tx1"/>
            </a:solidFill>
            <a:prstDash val="dash"/>
            <a:miter lim="800000"/>
            <a:headEnd/>
            <a:tailEnd type="triangle" w="med" len="med"/>
          </a:ln>
        </p:spPr>
      </p:cxnSp>
      <p:cxnSp>
        <p:nvCxnSpPr>
          <p:cNvPr id="28686" name="AutoShape 1047"/>
          <p:cNvCxnSpPr>
            <a:cxnSpLocks noChangeShapeType="1"/>
            <a:stCxn id="28681" idx="1"/>
            <a:endCxn id="28677" idx="3"/>
          </p:cNvCxnSpPr>
          <p:nvPr/>
        </p:nvCxnSpPr>
        <p:spPr bwMode="auto">
          <a:xfrm rot="10800000">
            <a:off x="4191000" y="4838700"/>
            <a:ext cx="1600200" cy="0"/>
          </a:xfrm>
          <a:prstGeom prst="straightConnector1">
            <a:avLst/>
          </a:prstGeom>
          <a:noFill/>
          <a:ln w="12700">
            <a:solidFill>
              <a:schemeClr val="tx1"/>
            </a:solidFill>
            <a:prstDash val="dash"/>
            <a:round/>
            <a:headEnd/>
            <a:tailEnd type="triangle" w="med" len="med"/>
          </a:ln>
        </p:spPr>
      </p:cxnSp>
      <p:cxnSp>
        <p:nvCxnSpPr>
          <p:cNvPr id="28687" name="AutoShape 1048"/>
          <p:cNvCxnSpPr>
            <a:cxnSpLocks noChangeShapeType="1"/>
            <a:stCxn id="28681" idx="3"/>
            <a:endCxn id="28684" idx="2"/>
          </p:cNvCxnSpPr>
          <p:nvPr/>
        </p:nvCxnSpPr>
        <p:spPr bwMode="auto">
          <a:xfrm flipV="1">
            <a:off x="7467600" y="3810000"/>
            <a:ext cx="457200" cy="1028700"/>
          </a:xfrm>
          <a:prstGeom prst="bentConnector2">
            <a:avLst/>
          </a:prstGeom>
          <a:noFill/>
          <a:ln w="12700">
            <a:solidFill>
              <a:schemeClr val="tx1"/>
            </a:solidFill>
            <a:prstDash val="dash"/>
            <a:miter lim="800000"/>
            <a:headEnd/>
            <a:tailEnd type="triangle" w="med" len="med"/>
          </a:ln>
        </p:spPr>
      </p:cxnSp>
      <p:cxnSp>
        <p:nvCxnSpPr>
          <p:cNvPr id="28688" name="AutoShape 1049"/>
          <p:cNvCxnSpPr>
            <a:cxnSpLocks noChangeShapeType="1"/>
            <a:stCxn id="28679" idx="3"/>
            <a:endCxn id="28684" idx="0"/>
          </p:cNvCxnSpPr>
          <p:nvPr/>
        </p:nvCxnSpPr>
        <p:spPr bwMode="auto">
          <a:xfrm>
            <a:off x="7467600" y="2247900"/>
            <a:ext cx="457200" cy="952500"/>
          </a:xfrm>
          <a:prstGeom prst="bentConnector2">
            <a:avLst/>
          </a:prstGeom>
          <a:noFill/>
          <a:ln w="12700">
            <a:solidFill>
              <a:schemeClr val="tx1"/>
            </a:solidFill>
            <a:prstDash val="dash"/>
            <a:miter lim="800000"/>
            <a:headEnd/>
            <a:tailEnd type="triangle" w="med" len="med"/>
          </a:ln>
        </p:spPr>
      </p:cxnSp>
      <p:cxnSp>
        <p:nvCxnSpPr>
          <p:cNvPr id="28689" name="AutoShape 1053"/>
          <p:cNvCxnSpPr>
            <a:cxnSpLocks noChangeShapeType="1"/>
            <a:stCxn id="28679" idx="2"/>
            <a:endCxn id="28682" idx="3"/>
          </p:cNvCxnSpPr>
          <p:nvPr/>
        </p:nvCxnSpPr>
        <p:spPr bwMode="auto">
          <a:xfrm rot="5400000">
            <a:off x="5638800" y="2514600"/>
            <a:ext cx="838200" cy="1143000"/>
          </a:xfrm>
          <a:prstGeom prst="curvedConnector2">
            <a:avLst/>
          </a:prstGeom>
          <a:noFill/>
          <a:ln w="12700">
            <a:solidFill>
              <a:schemeClr val="tx1"/>
            </a:solidFill>
            <a:prstDash val="dash"/>
            <a:round/>
            <a:headEnd/>
            <a:tailEnd type="triangle" w="med" len="med"/>
          </a:ln>
        </p:spPr>
      </p:cxnSp>
      <p:cxnSp>
        <p:nvCxnSpPr>
          <p:cNvPr id="28690" name="AutoShape 1054"/>
          <p:cNvCxnSpPr>
            <a:cxnSpLocks noChangeShapeType="1"/>
            <a:stCxn id="28681" idx="0"/>
            <a:endCxn id="28682" idx="3"/>
          </p:cNvCxnSpPr>
          <p:nvPr/>
        </p:nvCxnSpPr>
        <p:spPr bwMode="auto">
          <a:xfrm rot="5400000" flipH="1">
            <a:off x="5600700" y="3390900"/>
            <a:ext cx="914400" cy="1143000"/>
          </a:xfrm>
          <a:prstGeom prst="curvedConnector2">
            <a:avLst/>
          </a:prstGeom>
          <a:noFill/>
          <a:ln w="12700">
            <a:solidFill>
              <a:schemeClr val="tx1"/>
            </a:solidFill>
            <a:prstDash val="dash"/>
            <a:round/>
            <a:headEnd/>
            <a:tailEnd type="triangle" w="med" len="med"/>
          </a:ln>
        </p:spPr>
      </p:cxnSp>
      <p:cxnSp>
        <p:nvCxnSpPr>
          <p:cNvPr id="28691" name="AutoShape 1057"/>
          <p:cNvCxnSpPr>
            <a:cxnSpLocks noChangeShapeType="1"/>
            <a:stCxn id="28677" idx="0"/>
            <a:endCxn id="28682" idx="1"/>
          </p:cNvCxnSpPr>
          <p:nvPr/>
        </p:nvCxnSpPr>
        <p:spPr bwMode="auto">
          <a:xfrm rot="-5400000">
            <a:off x="3352800" y="3505200"/>
            <a:ext cx="914400" cy="914400"/>
          </a:xfrm>
          <a:prstGeom prst="curvedConnector2">
            <a:avLst/>
          </a:prstGeom>
          <a:noFill/>
          <a:ln w="12700">
            <a:solidFill>
              <a:schemeClr val="tx1"/>
            </a:solidFill>
            <a:prstDash val="dash"/>
            <a:round/>
            <a:headEnd/>
            <a:tailEnd type="triangle" w="med" len="med"/>
          </a:ln>
        </p:spPr>
      </p:cxnSp>
    </p:spTree>
    <p:extLst>
      <p:ext uri="{BB962C8B-B14F-4D97-AF65-F5344CB8AC3E}">
        <p14:creationId xmlns:p14="http://schemas.microsoft.com/office/powerpoint/2010/main" val="36450080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PetStore Overview Class Diagram</a:t>
            </a:r>
          </a:p>
        </p:txBody>
      </p:sp>
      <p:sp>
        <p:nvSpPr>
          <p:cNvPr id="29698" name="Slide Number Placeholder 4"/>
          <p:cNvSpPr>
            <a:spLocks noGrp="1"/>
          </p:cNvSpPr>
          <p:nvPr>
            <p:ph type="sldNum" sz="quarter" idx="12"/>
          </p:nvPr>
        </p:nvSpPr>
        <p:spPr>
          <a:noFill/>
        </p:spPr>
        <p:txBody>
          <a:bodyPr/>
          <a:lstStyle/>
          <a:p>
            <a:fld id="{235D69BF-72BF-41AE-9D39-A55666C0018D}" type="slidenum">
              <a:rPr lang="en-US" smtClean="0"/>
              <a:pPr/>
              <a:t>35</a:t>
            </a:fld>
            <a:endParaRPr lang="en-US" smtClean="0"/>
          </a:p>
        </p:txBody>
      </p:sp>
      <p:sp>
        <p:nvSpPr>
          <p:cNvPr id="29700" name="Rectangle 3"/>
          <p:cNvSpPr>
            <a:spLocks noChangeArrowheads="1"/>
          </p:cNvSpPr>
          <p:nvPr/>
        </p:nvSpPr>
        <p:spPr bwMode="auto">
          <a:xfrm>
            <a:off x="3703434" y="1281953"/>
            <a:ext cx="9906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Animal</a:t>
            </a:r>
          </a:p>
        </p:txBody>
      </p:sp>
      <p:sp>
        <p:nvSpPr>
          <p:cNvPr id="29701" name="Rectangle 4"/>
          <p:cNvSpPr>
            <a:spLocks noChangeArrowheads="1"/>
          </p:cNvSpPr>
          <p:nvPr/>
        </p:nvSpPr>
        <p:spPr bwMode="auto">
          <a:xfrm>
            <a:off x="7094334" y="3377453"/>
            <a:ext cx="10668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Customer</a:t>
            </a:r>
          </a:p>
        </p:txBody>
      </p:sp>
      <p:sp>
        <p:nvSpPr>
          <p:cNvPr id="29702" name="Rectangle 5"/>
          <p:cNvSpPr>
            <a:spLocks noChangeArrowheads="1"/>
          </p:cNvSpPr>
          <p:nvPr/>
        </p:nvSpPr>
        <p:spPr bwMode="auto">
          <a:xfrm>
            <a:off x="655434" y="3377453"/>
            <a:ext cx="9906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Supplier</a:t>
            </a:r>
          </a:p>
        </p:txBody>
      </p:sp>
      <p:sp>
        <p:nvSpPr>
          <p:cNvPr id="29703" name="Rectangle 6"/>
          <p:cNvSpPr>
            <a:spLocks noChangeArrowheads="1"/>
          </p:cNvSpPr>
          <p:nvPr/>
        </p:nvSpPr>
        <p:spPr bwMode="auto">
          <a:xfrm>
            <a:off x="3512934" y="5320553"/>
            <a:ext cx="13716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Merchandise</a:t>
            </a:r>
          </a:p>
        </p:txBody>
      </p:sp>
      <p:sp>
        <p:nvSpPr>
          <p:cNvPr id="29704" name="Rectangle 7"/>
          <p:cNvSpPr>
            <a:spLocks noChangeArrowheads="1"/>
          </p:cNvSpPr>
          <p:nvPr/>
        </p:nvSpPr>
        <p:spPr bwMode="auto">
          <a:xfrm>
            <a:off x="1988934" y="2196353"/>
            <a:ext cx="990600" cy="6096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dirty="0">
                <a:solidFill>
                  <a:schemeClr val="tx1"/>
                </a:solidFill>
              </a:rPr>
              <a:t>Adoption</a:t>
            </a:r>
          </a:p>
          <a:p>
            <a:pPr>
              <a:spcBef>
                <a:spcPct val="0"/>
              </a:spcBef>
            </a:pPr>
            <a:r>
              <a:rPr lang="en-US" sz="1800" dirty="0">
                <a:solidFill>
                  <a:schemeClr val="tx1"/>
                </a:solidFill>
              </a:rPr>
              <a:t>Group</a:t>
            </a:r>
          </a:p>
        </p:txBody>
      </p:sp>
      <p:sp>
        <p:nvSpPr>
          <p:cNvPr id="29705" name="Rectangle 8"/>
          <p:cNvSpPr>
            <a:spLocks noChangeArrowheads="1"/>
          </p:cNvSpPr>
          <p:nvPr/>
        </p:nvSpPr>
        <p:spPr bwMode="auto">
          <a:xfrm>
            <a:off x="1798434" y="4406153"/>
            <a:ext cx="1371600" cy="6858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Merchandise</a:t>
            </a:r>
          </a:p>
          <a:p>
            <a:pPr>
              <a:spcBef>
                <a:spcPct val="0"/>
              </a:spcBef>
            </a:pPr>
            <a:r>
              <a:rPr lang="en-US" sz="1800">
                <a:solidFill>
                  <a:schemeClr val="tx1"/>
                </a:solidFill>
              </a:rPr>
              <a:t>Purchase</a:t>
            </a:r>
          </a:p>
        </p:txBody>
      </p:sp>
      <p:sp>
        <p:nvSpPr>
          <p:cNvPr id="29706" name="Rectangle 9"/>
          <p:cNvSpPr>
            <a:spLocks noChangeArrowheads="1"/>
          </p:cNvSpPr>
          <p:nvPr/>
        </p:nvSpPr>
        <p:spPr bwMode="auto">
          <a:xfrm>
            <a:off x="5456034" y="3377453"/>
            <a:ext cx="9906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Sale</a:t>
            </a:r>
          </a:p>
        </p:txBody>
      </p:sp>
      <p:sp>
        <p:nvSpPr>
          <p:cNvPr id="29707" name="Rectangle 10"/>
          <p:cNvSpPr>
            <a:spLocks noChangeArrowheads="1"/>
          </p:cNvSpPr>
          <p:nvPr/>
        </p:nvSpPr>
        <p:spPr bwMode="auto">
          <a:xfrm>
            <a:off x="3665334" y="3377453"/>
            <a:ext cx="1066800" cy="457200"/>
          </a:xfrm>
          <a:prstGeom prst="rect">
            <a:avLst/>
          </a:prstGeom>
          <a:solidFill>
            <a:srgbClr val="FFFFCC"/>
          </a:solidFill>
          <a:ln w="12700">
            <a:solidFill>
              <a:schemeClr val="tx1"/>
            </a:solidFill>
            <a:miter lim="800000"/>
            <a:headEnd type="none" w="sm" len="sm"/>
            <a:tailEnd type="none" w="sm" len="sm"/>
          </a:ln>
        </p:spPr>
        <p:txBody>
          <a:bodyPr wrap="none" anchor="ctr"/>
          <a:lstStyle/>
          <a:p>
            <a:pPr>
              <a:spcBef>
                <a:spcPct val="0"/>
              </a:spcBef>
            </a:pPr>
            <a:r>
              <a:rPr lang="en-US" sz="1800">
                <a:solidFill>
                  <a:schemeClr val="tx1"/>
                </a:solidFill>
              </a:rPr>
              <a:t>Employee</a:t>
            </a:r>
          </a:p>
        </p:txBody>
      </p:sp>
      <p:cxnSp>
        <p:nvCxnSpPr>
          <p:cNvPr id="29708" name="AutoShape 12"/>
          <p:cNvCxnSpPr>
            <a:cxnSpLocks noChangeShapeType="1"/>
            <a:stCxn id="29702" idx="2"/>
            <a:endCxn id="29705" idx="1"/>
          </p:cNvCxnSpPr>
          <p:nvPr/>
        </p:nvCxnSpPr>
        <p:spPr bwMode="auto">
          <a:xfrm>
            <a:off x="1150734" y="3834653"/>
            <a:ext cx="647700" cy="914400"/>
          </a:xfrm>
          <a:prstGeom prst="straightConnector1">
            <a:avLst/>
          </a:prstGeom>
          <a:noFill/>
          <a:ln w="12700">
            <a:solidFill>
              <a:schemeClr val="tx1"/>
            </a:solidFill>
            <a:round/>
            <a:headEnd type="none" w="sm" len="sm"/>
            <a:tailEnd type="none" w="sm" len="sm"/>
          </a:ln>
        </p:spPr>
      </p:cxnSp>
      <p:cxnSp>
        <p:nvCxnSpPr>
          <p:cNvPr id="29709" name="AutoShape 13"/>
          <p:cNvCxnSpPr>
            <a:cxnSpLocks noChangeShapeType="1"/>
            <a:stCxn id="29705" idx="2"/>
            <a:endCxn id="29703" idx="1"/>
          </p:cNvCxnSpPr>
          <p:nvPr/>
        </p:nvCxnSpPr>
        <p:spPr bwMode="auto">
          <a:xfrm>
            <a:off x="2484234" y="5091953"/>
            <a:ext cx="1028700" cy="457200"/>
          </a:xfrm>
          <a:prstGeom prst="straightConnector1">
            <a:avLst/>
          </a:prstGeom>
          <a:noFill/>
          <a:ln w="12700">
            <a:solidFill>
              <a:schemeClr val="tx1"/>
            </a:solidFill>
            <a:round/>
            <a:headEnd type="none" w="sm" len="sm"/>
            <a:tailEnd type="none" w="sm" len="sm"/>
          </a:ln>
        </p:spPr>
      </p:cxnSp>
      <p:cxnSp>
        <p:nvCxnSpPr>
          <p:cNvPr id="29710" name="AutoShape 14"/>
          <p:cNvCxnSpPr>
            <a:cxnSpLocks noChangeShapeType="1"/>
            <a:stCxn id="29704" idx="0"/>
            <a:endCxn id="29700" idx="1"/>
          </p:cNvCxnSpPr>
          <p:nvPr/>
        </p:nvCxnSpPr>
        <p:spPr bwMode="auto">
          <a:xfrm flipV="1">
            <a:off x="2484234" y="1510553"/>
            <a:ext cx="1219200" cy="685800"/>
          </a:xfrm>
          <a:prstGeom prst="straightConnector1">
            <a:avLst/>
          </a:prstGeom>
          <a:noFill/>
          <a:ln w="12700">
            <a:solidFill>
              <a:schemeClr val="tx1"/>
            </a:solidFill>
            <a:round/>
            <a:headEnd type="none" w="sm" len="sm"/>
            <a:tailEnd type="none" w="sm" len="sm"/>
          </a:ln>
        </p:spPr>
      </p:cxnSp>
      <p:cxnSp>
        <p:nvCxnSpPr>
          <p:cNvPr id="29711" name="AutoShape 15"/>
          <p:cNvCxnSpPr>
            <a:cxnSpLocks noChangeShapeType="1"/>
            <a:stCxn id="29700" idx="3"/>
            <a:endCxn id="29706" idx="0"/>
          </p:cNvCxnSpPr>
          <p:nvPr/>
        </p:nvCxnSpPr>
        <p:spPr bwMode="auto">
          <a:xfrm>
            <a:off x="4694034" y="1510553"/>
            <a:ext cx="1257300" cy="1866900"/>
          </a:xfrm>
          <a:prstGeom prst="straightConnector1">
            <a:avLst/>
          </a:prstGeom>
          <a:noFill/>
          <a:ln w="12700">
            <a:solidFill>
              <a:schemeClr val="tx1"/>
            </a:solidFill>
            <a:round/>
            <a:headEnd type="none" w="sm" len="sm"/>
            <a:tailEnd type="none" w="sm" len="sm"/>
          </a:ln>
        </p:spPr>
      </p:cxnSp>
      <p:cxnSp>
        <p:nvCxnSpPr>
          <p:cNvPr id="29712" name="AutoShape 16"/>
          <p:cNvCxnSpPr>
            <a:cxnSpLocks noChangeShapeType="1"/>
            <a:stCxn id="29703" idx="3"/>
            <a:endCxn id="29706" idx="2"/>
          </p:cNvCxnSpPr>
          <p:nvPr/>
        </p:nvCxnSpPr>
        <p:spPr bwMode="auto">
          <a:xfrm flipV="1">
            <a:off x="4884534" y="3834653"/>
            <a:ext cx="1066800" cy="1714500"/>
          </a:xfrm>
          <a:prstGeom prst="straightConnector1">
            <a:avLst/>
          </a:prstGeom>
          <a:noFill/>
          <a:ln w="12700">
            <a:solidFill>
              <a:schemeClr val="tx1"/>
            </a:solidFill>
            <a:round/>
            <a:headEnd type="none" w="sm" len="sm"/>
            <a:tailEnd type="none" w="sm" len="sm"/>
          </a:ln>
        </p:spPr>
      </p:cxnSp>
      <p:cxnSp>
        <p:nvCxnSpPr>
          <p:cNvPr id="29713" name="AutoShape 17"/>
          <p:cNvCxnSpPr>
            <a:cxnSpLocks noChangeShapeType="1"/>
            <a:stCxn id="29706" idx="3"/>
            <a:endCxn id="29701" idx="1"/>
          </p:cNvCxnSpPr>
          <p:nvPr/>
        </p:nvCxnSpPr>
        <p:spPr bwMode="auto">
          <a:xfrm>
            <a:off x="6446634" y="3606053"/>
            <a:ext cx="647700" cy="0"/>
          </a:xfrm>
          <a:prstGeom prst="straightConnector1">
            <a:avLst/>
          </a:prstGeom>
          <a:noFill/>
          <a:ln w="12700">
            <a:solidFill>
              <a:schemeClr val="tx1"/>
            </a:solidFill>
            <a:round/>
            <a:headEnd type="none" w="sm" len="sm"/>
            <a:tailEnd type="none" w="sm" len="sm"/>
          </a:ln>
        </p:spPr>
      </p:cxnSp>
      <p:cxnSp>
        <p:nvCxnSpPr>
          <p:cNvPr id="29714" name="AutoShape 18"/>
          <p:cNvCxnSpPr>
            <a:cxnSpLocks noChangeShapeType="1"/>
            <a:stCxn id="29707" idx="3"/>
            <a:endCxn id="29706" idx="1"/>
          </p:cNvCxnSpPr>
          <p:nvPr/>
        </p:nvCxnSpPr>
        <p:spPr bwMode="auto">
          <a:xfrm>
            <a:off x="4732134" y="3606053"/>
            <a:ext cx="723900" cy="0"/>
          </a:xfrm>
          <a:prstGeom prst="straightConnector1">
            <a:avLst/>
          </a:prstGeom>
          <a:noFill/>
          <a:ln w="12700">
            <a:solidFill>
              <a:schemeClr val="tx1"/>
            </a:solidFill>
            <a:round/>
            <a:headEnd type="none" w="sm" len="sm"/>
            <a:tailEnd type="none" w="sm" len="sm"/>
          </a:ln>
        </p:spPr>
      </p:cxnSp>
      <p:cxnSp>
        <p:nvCxnSpPr>
          <p:cNvPr id="29715" name="AutoShape 20"/>
          <p:cNvCxnSpPr>
            <a:cxnSpLocks noChangeShapeType="1"/>
            <a:stCxn id="29707" idx="2"/>
            <a:endCxn id="29705" idx="3"/>
          </p:cNvCxnSpPr>
          <p:nvPr/>
        </p:nvCxnSpPr>
        <p:spPr bwMode="auto">
          <a:xfrm flipH="1">
            <a:off x="3170034" y="3834653"/>
            <a:ext cx="1028700" cy="914400"/>
          </a:xfrm>
          <a:prstGeom prst="straightConnector1">
            <a:avLst/>
          </a:prstGeom>
          <a:noFill/>
          <a:ln w="12700">
            <a:solidFill>
              <a:schemeClr val="tx1"/>
            </a:solidFill>
            <a:round/>
            <a:headEnd type="none" w="sm" len="sm"/>
            <a:tailEnd type="none" w="sm" len="sm"/>
          </a:ln>
        </p:spPr>
      </p:cxnSp>
      <p:sp>
        <p:nvSpPr>
          <p:cNvPr id="29716" name="Text Box 21"/>
          <p:cNvSpPr txBox="1">
            <a:spLocks noChangeArrowheads="1"/>
          </p:cNvSpPr>
          <p:nvPr/>
        </p:nvSpPr>
        <p:spPr bwMode="auto">
          <a:xfrm>
            <a:off x="4732134" y="1281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dirty="0">
                <a:solidFill>
                  <a:schemeClr val="tx1"/>
                </a:solidFill>
              </a:rPr>
              <a:t>*</a:t>
            </a:r>
          </a:p>
        </p:txBody>
      </p:sp>
      <p:sp>
        <p:nvSpPr>
          <p:cNvPr id="29717" name="Text Box 22"/>
          <p:cNvSpPr txBox="1">
            <a:spLocks noChangeArrowheads="1"/>
          </p:cNvSpPr>
          <p:nvPr/>
        </p:nvSpPr>
        <p:spPr bwMode="auto">
          <a:xfrm>
            <a:off x="5875134" y="28821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
        <p:nvSpPr>
          <p:cNvPr id="29718" name="Text Box 23"/>
          <p:cNvSpPr txBox="1">
            <a:spLocks noChangeArrowheads="1"/>
          </p:cNvSpPr>
          <p:nvPr/>
        </p:nvSpPr>
        <p:spPr bwMode="auto">
          <a:xfrm>
            <a:off x="3392284" y="1281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dirty="0">
                <a:solidFill>
                  <a:schemeClr val="tx1"/>
                </a:solidFill>
              </a:rPr>
              <a:t>*</a:t>
            </a:r>
          </a:p>
        </p:txBody>
      </p:sp>
      <p:sp>
        <p:nvSpPr>
          <p:cNvPr id="29719" name="Text Box 24"/>
          <p:cNvSpPr txBox="1">
            <a:spLocks noChangeArrowheads="1"/>
          </p:cNvSpPr>
          <p:nvPr/>
        </p:nvSpPr>
        <p:spPr bwMode="auto">
          <a:xfrm>
            <a:off x="2293734" y="17391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
        <p:nvSpPr>
          <p:cNvPr id="29720" name="Text Box 29"/>
          <p:cNvSpPr txBox="1">
            <a:spLocks noChangeArrowheads="1"/>
          </p:cNvSpPr>
          <p:nvPr/>
        </p:nvSpPr>
        <p:spPr bwMode="auto">
          <a:xfrm>
            <a:off x="4046334" y="38727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
        <p:nvSpPr>
          <p:cNvPr id="29721" name="Text Box 30"/>
          <p:cNvSpPr txBox="1">
            <a:spLocks noChangeArrowheads="1"/>
          </p:cNvSpPr>
          <p:nvPr/>
        </p:nvSpPr>
        <p:spPr bwMode="auto">
          <a:xfrm>
            <a:off x="3284334" y="46347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2" name="Text Box 31"/>
          <p:cNvSpPr txBox="1">
            <a:spLocks noChangeArrowheads="1"/>
          </p:cNvSpPr>
          <p:nvPr/>
        </p:nvSpPr>
        <p:spPr bwMode="auto">
          <a:xfrm>
            <a:off x="1379334" y="4710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3" name="Text Box 32"/>
          <p:cNvSpPr txBox="1">
            <a:spLocks noChangeArrowheads="1"/>
          </p:cNvSpPr>
          <p:nvPr/>
        </p:nvSpPr>
        <p:spPr bwMode="auto">
          <a:xfrm>
            <a:off x="769734" y="38727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
        <p:nvSpPr>
          <p:cNvPr id="29724" name="Text Box 33"/>
          <p:cNvSpPr txBox="1">
            <a:spLocks noChangeArrowheads="1"/>
          </p:cNvSpPr>
          <p:nvPr/>
        </p:nvSpPr>
        <p:spPr bwMode="auto">
          <a:xfrm>
            <a:off x="2141334" y="5091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5" name="Text Box 34"/>
          <p:cNvSpPr txBox="1">
            <a:spLocks noChangeArrowheads="1"/>
          </p:cNvSpPr>
          <p:nvPr/>
        </p:nvSpPr>
        <p:spPr bwMode="auto">
          <a:xfrm>
            <a:off x="3131934" y="5472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6" name="Text Box 35"/>
          <p:cNvSpPr txBox="1">
            <a:spLocks noChangeArrowheads="1"/>
          </p:cNvSpPr>
          <p:nvPr/>
        </p:nvSpPr>
        <p:spPr bwMode="auto">
          <a:xfrm>
            <a:off x="5798934" y="38727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7" name="Text Box 36"/>
          <p:cNvSpPr txBox="1">
            <a:spLocks noChangeArrowheads="1"/>
          </p:cNvSpPr>
          <p:nvPr/>
        </p:nvSpPr>
        <p:spPr bwMode="auto">
          <a:xfrm>
            <a:off x="4884534" y="53967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8" name="Text Box 38"/>
          <p:cNvSpPr txBox="1">
            <a:spLocks noChangeArrowheads="1"/>
          </p:cNvSpPr>
          <p:nvPr/>
        </p:nvSpPr>
        <p:spPr bwMode="auto">
          <a:xfrm>
            <a:off x="6408534" y="3186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29" name="Text Box 39"/>
          <p:cNvSpPr txBox="1">
            <a:spLocks noChangeArrowheads="1"/>
          </p:cNvSpPr>
          <p:nvPr/>
        </p:nvSpPr>
        <p:spPr bwMode="auto">
          <a:xfrm>
            <a:off x="6789534" y="31869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
        <p:nvSpPr>
          <p:cNvPr id="29730" name="Text Box 40"/>
          <p:cNvSpPr txBox="1">
            <a:spLocks noChangeArrowheads="1"/>
          </p:cNvSpPr>
          <p:nvPr/>
        </p:nvSpPr>
        <p:spPr bwMode="auto">
          <a:xfrm>
            <a:off x="5113134" y="3186953"/>
            <a:ext cx="274434"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a:t>
            </a:r>
          </a:p>
        </p:txBody>
      </p:sp>
      <p:sp>
        <p:nvSpPr>
          <p:cNvPr id="29731" name="Text Box 41"/>
          <p:cNvSpPr txBox="1">
            <a:spLocks noChangeArrowheads="1"/>
          </p:cNvSpPr>
          <p:nvPr/>
        </p:nvSpPr>
        <p:spPr bwMode="auto">
          <a:xfrm>
            <a:off x="4732134" y="3186953"/>
            <a:ext cx="312906" cy="369332"/>
          </a:xfrm>
          <a:prstGeom prst="rect">
            <a:avLst/>
          </a:prstGeom>
          <a:noFill/>
          <a:ln w="12700">
            <a:noFill/>
            <a:miter lim="800000"/>
            <a:headEnd type="none" w="sm" len="sm"/>
            <a:tailEnd type="none" w="sm" len="sm"/>
          </a:ln>
        </p:spPr>
        <p:txBody>
          <a:bodyPr wrap="none">
            <a:spAutoFit/>
          </a:bodyPr>
          <a:lstStyle/>
          <a:p>
            <a:pPr algn="l">
              <a:spcBef>
                <a:spcPct val="0"/>
              </a:spcBef>
            </a:pPr>
            <a:r>
              <a:rPr lang="en-US" sz="1800">
                <a:solidFill>
                  <a:schemeClr val="tx1"/>
                </a:solidFill>
              </a:rPr>
              <a:t>1</a:t>
            </a:r>
          </a:p>
        </p:txBody>
      </p:sp>
    </p:spTree>
    <p:extLst>
      <p:ext uri="{BB962C8B-B14F-4D97-AF65-F5344CB8AC3E}">
        <p14:creationId xmlns:p14="http://schemas.microsoft.com/office/powerpoint/2010/main" val="317069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Pet Store Class Diagram: Access</a:t>
            </a:r>
          </a:p>
        </p:txBody>
      </p:sp>
      <p:sp>
        <p:nvSpPr>
          <p:cNvPr id="30722" name="Slide Number Placeholder 5"/>
          <p:cNvSpPr>
            <a:spLocks noGrp="1"/>
          </p:cNvSpPr>
          <p:nvPr>
            <p:ph type="sldNum" sz="quarter" idx="12"/>
          </p:nvPr>
        </p:nvSpPr>
        <p:spPr>
          <a:noFill/>
        </p:spPr>
        <p:txBody>
          <a:bodyPr/>
          <a:lstStyle/>
          <a:p>
            <a:fld id="{34026EB0-D5E9-49D5-9A55-161F28E3E7E5}" type="slidenum">
              <a:rPr lang="en-US" smtClean="0"/>
              <a:pPr/>
              <a:t>36</a:t>
            </a:fld>
            <a:endParaRPr lang="en-US" smtClean="0"/>
          </a:p>
        </p:txBody>
      </p:sp>
      <p:pic>
        <p:nvPicPr>
          <p:cNvPr id="30724" name="Object 1"/>
          <p:cNvPicPr>
            <a:picLocks noChangeArrowheads="1"/>
          </p:cNvPicPr>
          <p:nvPr/>
        </p:nvPicPr>
        <p:blipFill>
          <a:blip r:embed="rId3" cstate="print"/>
          <a:srcRect t="-430" b="-179"/>
          <a:stretch>
            <a:fillRect/>
          </a:stretch>
        </p:blipFill>
        <p:spPr bwMode="auto">
          <a:xfrm>
            <a:off x="1371600" y="914400"/>
            <a:ext cx="7315200" cy="5181600"/>
          </a:xfrm>
          <a:prstGeom prst="rect">
            <a:avLst/>
          </a:prstGeom>
          <a:noFill/>
          <a:ln w="9525">
            <a:noFill/>
            <a:miter lim="800000"/>
            <a:headEnd/>
            <a:tailEnd/>
          </a:ln>
        </p:spPr>
      </p:pic>
    </p:spTree>
    <p:extLst>
      <p:ext uri="{BB962C8B-B14F-4D97-AF65-F5344CB8AC3E}">
        <p14:creationId xmlns:p14="http://schemas.microsoft.com/office/powerpoint/2010/main" val="4167072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Data Types (Domain)</a:t>
            </a:r>
          </a:p>
        </p:txBody>
      </p:sp>
      <p:sp>
        <p:nvSpPr>
          <p:cNvPr id="31748" name="Rectangle 3"/>
          <p:cNvSpPr>
            <a:spLocks noGrp="1" noChangeArrowheads="1"/>
          </p:cNvSpPr>
          <p:nvPr>
            <p:ph idx="1"/>
          </p:nvPr>
        </p:nvSpPr>
        <p:spPr/>
        <p:txBody>
          <a:bodyPr/>
          <a:lstStyle/>
          <a:p>
            <a:r>
              <a:rPr lang="en-US" sz="1800" dirty="0" smtClean="0"/>
              <a:t>Common data types</a:t>
            </a:r>
          </a:p>
          <a:p>
            <a:pPr lvl="1"/>
            <a:r>
              <a:rPr lang="en-US" sz="1600" dirty="0" smtClean="0"/>
              <a:t>Text</a:t>
            </a:r>
          </a:p>
          <a:p>
            <a:pPr lvl="2"/>
            <a:r>
              <a:rPr lang="en-US" sz="1400" dirty="0" smtClean="0"/>
              <a:t>Fixed length	1 to 64 K bytes</a:t>
            </a:r>
          </a:p>
          <a:p>
            <a:pPr lvl="2"/>
            <a:r>
              <a:rPr lang="en-US" sz="1400" dirty="0" smtClean="0"/>
              <a:t>Variable length	1 to 2 G bytes</a:t>
            </a:r>
          </a:p>
          <a:p>
            <a:pPr lvl="1"/>
            <a:r>
              <a:rPr lang="en-US" sz="1600" dirty="0" smtClean="0"/>
              <a:t>Memo/Note</a:t>
            </a:r>
          </a:p>
          <a:p>
            <a:pPr lvl="1"/>
            <a:r>
              <a:rPr lang="en-US" sz="1600" dirty="0" smtClean="0"/>
              <a:t>Numeric</a:t>
            </a:r>
          </a:p>
          <a:p>
            <a:pPr lvl="2"/>
            <a:r>
              <a:rPr lang="en-US" sz="1400" dirty="0" smtClean="0"/>
              <a:t>Byte	1 byte	0 to 255</a:t>
            </a:r>
          </a:p>
          <a:p>
            <a:pPr lvl="2"/>
            <a:r>
              <a:rPr lang="en-US" sz="1400" dirty="0" smtClean="0"/>
              <a:t>Boolean	2 bytes	True or False</a:t>
            </a:r>
          </a:p>
          <a:p>
            <a:pPr lvl="2"/>
            <a:r>
              <a:rPr lang="en-US" sz="1400" dirty="0" smtClean="0"/>
              <a:t>Integer	2 bytes	-32,768 to 32,767 (no decimal points)</a:t>
            </a:r>
          </a:p>
          <a:p>
            <a:pPr lvl="2"/>
            <a:r>
              <a:rPr lang="en-US" sz="1400" dirty="0" smtClean="0"/>
              <a:t>Long	4 bytes	-2,147,483,648 to 2,147,483,647 (no decimal points)</a:t>
            </a:r>
          </a:p>
          <a:p>
            <a:pPr lvl="2"/>
            <a:r>
              <a:rPr lang="en-US" sz="1400" dirty="0" smtClean="0"/>
              <a:t>Floating	4 bytes	1.401298E-45 to 3.402823E38</a:t>
            </a:r>
          </a:p>
          <a:p>
            <a:pPr lvl="2"/>
            <a:r>
              <a:rPr lang="en-US" sz="1400" dirty="0" smtClean="0"/>
              <a:t>Double	8 bytes	4.94065645841247E-324 to 1.79769313486232E308</a:t>
            </a:r>
          </a:p>
          <a:p>
            <a:pPr lvl="2"/>
            <a:r>
              <a:rPr lang="en-US" sz="1400" dirty="0" smtClean="0"/>
              <a:t>Currency	8 bytes	-922,377,203,685,477.5808 to 922,377,203,685,477.5807</a:t>
            </a:r>
          </a:p>
          <a:p>
            <a:pPr lvl="1"/>
            <a:r>
              <a:rPr lang="en-US" sz="1600" dirty="0" smtClean="0"/>
              <a:t>Date/Time	8 bytes	Jan 1, 100 to Dec 31, 9999</a:t>
            </a:r>
          </a:p>
          <a:p>
            <a:pPr lvl="1"/>
            <a:r>
              <a:rPr lang="en-US" sz="1600" dirty="0" smtClean="0"/>
              <a:t>Objects/Raw binary</a:t>
            </a:r>
          </a:p>
          <a:p>
            <a:pPr lvl="2"/>
            <a:r>
              <a:rPr lang="en-US" sz="1400" dirty="0" smtClean="0"/>
              <a:t>Any type of data supported by the machine</a:t>
            </a:r>
          </a:p>
          <a:p>
            <a:pPr lvl="2"/>
            <a:r>
              <a:rPr lang="en-US" sz="1400" dirty="0" smtClean="0"/>
              <a:t>Pictures, sound, video . . .</a:t>
            </a:r>
          </a:p>
        </p:txBody>
      </p:sp>
      <p:sp>
        <p:nvSpPr>
          <p:cNvPr id="31746" name="Slide Number Placeholder 6"/>
          <p:cNvSpPr>
            <a:spLocks noGrp="1"/>
          </p:cNvSpPr>
          <p:nvPr>
            <p:ph type="sldNum" sz="quarter" idx="12"/>
          </p:nvPr>
        </p:nvSpPr>
        <p:spPr/>
        <p:txBody>
          <a:bodyPr/>
          <a:lstStyle/>
          <a:p>
            <a:fld id="{DDADD922-8A79-475E-AF29-679647AC6EF8}" type="slidenum">
              <a:rPr lang="en-US" smtClean="0"/>
              <a:pPr/>
              <a:t>37</a:t>
            </a:fld>
            <a:endParaRPr lang="en-US" smtClean="0"/>
          </a:p>
        </p:txBody>
      </p:sp>
    </p:spTree>
    <p:extLst>
      <p:ext uri="{BB962C8B-B14F-4D97-AF65-F5344CB8AC3E}">
        <p14:creationId xmlns:p14="http://schemas.microsoft.com/office/powerpoint/2010/main" val="30415090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Data Types</a:t>
            </a:r>
          </a:p>
        </p:txBody>
      </p:sp>
      <p:graphicFrame>
        <p:nvGraphicFramePr>
          <p:cNvPr id="73936" name="Group 208"/>
          <p:cNvGraphicFramePr>
            <a:graphicFrameLocks noGrp="1"/>
          </p:cNvGraphicFramePr>
          <p:nvPr>
            <p:ph type="tbl" idx="1"/>
            <p:extLst>
              <p:ext uri="{D42A27DB-BD31-4B8C-83A1-F6EECF244321}">
                <p14:modId xmlns:p14="http://schemas.microsoft.com/office/powerpoint/2010/main" val="656463038"/>
              </p:ext>
            </p:extLst>
          </p:nvPr>
        </p:nvGraphicFramePr>
        <p:xfrm>
          <a:off x="770965" y="1246094"/>
          <a:ext cx="7772400" cy="4754880"/>
        </p:xfrm>
        <a:graphic>
          <a:graphicData uri="http://schemas.openxmlformats.org/drawingml/2006/table">
            <a:tbl>
              <a:tblPr/>
              <a:tblGrid>
                <a:gridCol w="1866900"/>
                <a:gridCol w="1435100"/>
                <a:gridCol w="1931988"/>
                <a:gridCol w="2538412"/>
              </a:tblGrid>
              <a:tr h="2476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Generic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Access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SQL Server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Oracle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7905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Text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fixed</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variable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Unicode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memo</a:t>
                      </a: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XML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NA</a:t>
                      </a: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Short Text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Short Text</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Long Text</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char</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varchar</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nchar</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nvarchar</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nvarchar</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(max)</a:t>
                      </a: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Xml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CHAR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VARCHAR2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NVARCHAR2</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LONG</a:t>
                      </a: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XMLType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52717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Byte (8 bits)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Integer (16 bits)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Long (32 bits)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(64 bits)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Fixed precision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Float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Double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Currency</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Yes/No</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Byte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Integer</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Long</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Decimal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Float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Double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Currency</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Yes/No</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tinyint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smallint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int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bigint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decimal(</a:t>
                      </a: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p,s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real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float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money</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bit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INTEGER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INTEGER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INTEGER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NUMBER(38,0)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NUMBER(p,s)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 FLOAT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NUMBER(38,4)</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INTEGER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96888">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Date/Time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Interval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Date/Time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datetime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smalldatetime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interval year …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DATE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INTERVAL YEAR … </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01613">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Image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OLE Object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varbinary</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(max)</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LONG RAW, BLOB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349250">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AutoNumber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AutoNumber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Identity</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ea typeface="Times New Roman" pitchFamily="18" charset="0"/>
                          <a:cs typeface="Arial" charset="0"/>
                        </a:rPr>
                        <a:t>rowguidcol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SEQUENCES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ROWID</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770" name="Slide Number Placeholder 5"/>
          <p:cNvSpPr>
            <a:spLocks noGrp="1"/>
          </p:cNvSpPr>
          <p:nvPr>
            <p:ph type="sldNum" sz="quarter" idx="12"/>
          </p:nvPr>
        </p:nvSpPr>
        <p:spPr>
          <a:noFill/>
        </p:spPr>
        <p:txBody>
          <a:bodyPr/>
          <a:lstStyle/>
          <a:p>
            <a:fld id="{784AE50E-56A3-4396-95E9-FF7C6004DDE8}" type="slidenum">
              <a:rPr lang="en-US" smtClean="0"/>
              <a:pPr/>
              <a:t>38</a:t>
            </a:fld>
            <a:endParaRPr lang="en-US" smtClean="0"/>
          </a:p>
        </p:txBody>
      </p:sp>
    </p:spTree>
    <p:extLst>
      <p:ext uri="{BB962C8B-B14F-4D97-AF65-F5344CB8AC3E}">
        <p14:creationId xmlns:p14="http://schemas.microsoft.com/office/powerpoint/2010/main" val="1658343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Data Type Sizes</a:t>
            </a:r>
          </a:p>
        </p:txBody>
      </p:sp>
      <p:graphicFrame>
        <p:nvGraphicFramePr>
          <p:cNvPr id="167093" name="Group 181"/>
          <p:cNvGraphicFramePr>
            <a:graphicFrameLocks noGrp="1"/>
          </p:cNvGraphicFramePr>
          <p:nvPr>
            <p:ph type="tbl" idx="1"/>
            <p:extLst>
              <p:ext uri="{D42A27DB-BD31-4B8C-83A1-F6EECF244321}">
                <p14:modId xmlns:p14="http://schemas.microsoft.com/office/powerpoint/2010/main" val="3660263512"/>
              </p:ext>
            </p:extLst>
          </p:nvPr>
        </p:nvGraphicFramePr>
        <p:xfrm>
          <a:off x="905436" y="1088278"/>
          <a:ext cx="7772400" cy="4852035"/>
        </p:xfrm>
        <a:graphic>
          <a:graphicData uri="http://schemas.openxmlformats.org/drawingml/2006/table">
            <a:tbl>
              <a:tblPr/>
              <a:tblGrid>
                <a:gridCol w="1422400"/>
                <a:gridCol w="2160588"/>
                <a:gridCol w="2208212"/>
                <a:gridCol w="1981200"/>
              </a:tblGrid>
              <a:tr h="276225">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Data Types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Size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en-US"/>
                    </a:p>
                  </a:txBody>
                  <a:tcPr/>
                </a:tc>
                <a:tc hMerge="1">
                  <a:txBody>
                    <a:bodyPr/>
                    <a:lstStyle/>
                    <a:p>
                      <a:endParaRPr lang="en-US"/>
                    </a:p>
                  </a:txBody>
                  <a:tcPr/>
                </a:tc>
              </a:tr>
              <a:tr h="276225">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Access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SQL Server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Oracle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936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Text  (characters)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fixed</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variable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memo</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XML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255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64 K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8 K, 4 K</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8 K, 4 K</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2 G, 1 G</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2G</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2 K</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4 K</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2 G</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7605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Numeric</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Byte (8 bits)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Integer (16 bits)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Long (32 bits)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(64 bits)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Fixed precision</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Float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Double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Currency</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Yes/No</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255</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+/- 32767</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+/- 2 B</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NA</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p: 1-28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+/- 1 E 38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+/- 1 E 308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+/- 900.0000  trillion</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0/1</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255</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+/- 32767</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+/- 2B</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18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+/- 1 E 38, p: 1 to 38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+/- 1 E 38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ea typeface="Times New Roman" pitchFamily="18" charset="0"/>
                          <a:cs typeface="Arial" charset="0"/>
                        </a:rPr>
                        <a:t>+/- 1 E 308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+/- 900.0000  trillion (8 bytes)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0/1</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p: 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 -84 to 127; p: 1 to 38</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38 digits</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6064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Date/Time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1/1/100 – 12/31/9999 (1 sec)</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1/1/1753 – 12/31/9999 (3 ms)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1/1/1900 – 6/6/2079 (1 min)</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8 bytes</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1/1/-4712, 1/31/9999 (sec)</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762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Image</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OLE Object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 GB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 GB, 4 GB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39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AutoNumber</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Long (2 B)</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2 B or 18 digits with bigint</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Column: 38 digit maximum</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794" name="Slide Number Placeholder 5"/>
          <p:cNvSpPr>
            <a:spLocks noGrp="1"/>
          </p:cNvSpPr>
          <p:nvPr>
            <p:ph type="sldNum" sz="quarter" idx="12"/>
          </p:nvPr>
        </p:nvSpPr>
        <p:spPr>
          <a:noFill/>
        </p:spPr>
        <p:txBody>
          <a:bodyPr/>
          <a:lstStyle/>
          <a:p>
            <a:fld id="{D3E40B3C-983C-49CA-B656-5E0EE85144B9}" type="slidenum">
              <a:rPr lang="en-US" smtClean="0"/>
              <a:pPr/>
              <a:t>39</a:t>
            </a:fld>
            <a:endParaRPr lang="en-US" smtClean="0"/>
          </a:p>
        </p:txBody>
      </p:sp>
    </p:spTree>
    <p:extLst>
      <p:ext uri="{BB962C8B-B14F-4D97-AF65-F5344CB8AC3E}">
        <p14:creationId xmlns:p14="http://schemas.microsoft.com/office/powerpoint/2010/main" val="4073236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The Need for Design</a:t>
            </a:r>
          </a:p>
        </p:txBody>
      </p:sp>
      <p:sp>
        <p:nvSpPr>
          <p:cNvPr id="8196" name="Rectangle 3"/>
          <p:cNvSpPr>
            <a:spLocks noGrp="1" noChangeArrowheads="1"/>
          </p:cNvSpPr>
          <p:nvPr>
            <p:ph idx="1"/>
          </p:nvPr>
        </p:nvSpPr>
        <p:spPr/>
        <p:txBody>
          <a:bodyPr/>
          <a:lstStyle/>
          <a:p>
            <a:r>
              <a:rPr lang="en-US" smtClean="0"/>
              <a:t>Goal:  To produce an information system that adds value for the user</a:t>
            </a:r>
          </a:p>
          <a:p>
            <a:pPr lvl="1"/>
            <a:r>
              <a:rPr lang="en-US" smtClean="0"/>
              <a:t>Reduce costs</a:t>
            </a:r>
          </a:p>
          <a:p>
            <a:pPr lvl="1"/>
            <a:r>
              <a:rPr lang="en-US" smtClean="0"/>
              <a:t>Increase sales/revenue</a:t>
            </a:r>
          </a:p>
          <a:p>
            <a:pPr lvl="1"/>
            <a:r>
              <a:rPr lang="en-US" smtClean="0"/>
              <a:t>Provide competitive advantage</a:t>
            </a:r>
          </a:p>
          <a:p>
            <a:r>
              <a:rPr lang="en-US" smtClean="0"/>
              <a:t>Objective:  To understand the system</a:t>
            </a:r>
          </a:p>
          <a:p>
            <a:pPr lvl="1"/>
            <a:r>
              <a:rPr lang="en-US" smtClean="0"/>
              <a:t>To improve it</a:t>
            </a:r>
          </a:p>
          <a:p>
            <a:pPr lvl="1"/>
            <a:r>
              <a:rPr lang="en-US" smtClean="0"/>
              <a:t>To communicate with users and IT staff</a:t>
            </a:r>
          </a:p>
          <a:p>
            <a:r>
              <a:rPr lang="en-US" smtClean="0"/>
              <a:t>Methodology:  Build models of the system</a:t>
            </a:r>
          </a:p>
        </p:txBody>
      </p:sp>
      <p:sp>
        <p:nvSpPr>
          <p:cNvPr id="8194" name="Slide Number Placeholder 5"/>
          <p:cNvSpPr>
            <a:spLocks noGrp="1"/>
          </p:cNvSpPr>
          <p:nvPr>
            <p:ph type="sldNum" sz="quarter" idx="12"/>
          </p:nvPr>
        </p:nvSpPr>
        <p:spPr/>
        <p:txBody>
          <a:bodyPr/>
          <a:lstStyle/>
          <a:p>
            <a:fld id="{8464291D-C97B-46F5-BDB3-DF8BE38C4F06}" type="slidenum">
              <a:rPr lang="en-US" smtClean="0"/>
              <a:pPr/>
              <a:t>4</a:t>
            </a:fld>
            <a:endParaRPr lang="en-US" smtClean="0"/>
          </a:p>
        </p:txBody>
      </p:sp>
    </p:spTree>
    <p:extLst>
      <p:ext uri="{BB962C8B-B14F-4D97-AF65-F5344CB8AC3E}">
        <p14:creationId xmlns:p14="http://schemas.microsoft.com/office/powerpoint/2010/main" val="1491786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Computed Attributes</a:t>
            </a:r>
          </a:p>
        </p:txBody>
      </p:sp>
      <p:sp>
        <p:nvSpPr>
          <p:cNvPr id="34818" name="Slide Number Placeholder 4"/>
          <p:cNvSpPr>
            <a:spLocks noGrp="1"/>
          </p:cNvSpPr>
          <p:nvPr>
            <p:ph type="sldNum" sz="quarter" idx="12"/>
          </p:nvPr>
        </p:nvSpPr>
        <p:spPr>
          <a:noFill/>
        </p:spPr>
        <p:txBody>
          <a:bodyPr/>
          <a:lstStyle/>
          <a:p>
            <a:fld id="{457CC8B9-4072-44BB-8A6A-A5A8C963BE70}" type="slidenum">
              <a:rPr lang="en-US" smtClean="0"/>
              <a:pPr/>
              <a:t>40</a:t>
            </a:fld>
            <a:endParaRPr lang="en-US" smtClean="0"/>
          </a:p>
        </p:txBody>
      </p:sp>
      <p:sp>
        <p:nvSpPr>
          <p:cNvPr id="34820" name="Text Box 3"/>
          <p:cNvSpPr txBox="1">
            <a:spLocks noChangeArrowheads="1"/>
          </p:cNvSpPr>
          <p:nvPr/>
        </p:nvSpPr>
        <p:spPr bwMode="auto">
          <a:xfrm>
            <a:off x="1435101" y="1522369"/>
            <a:ext cx="5715000" cy="369974"/>
          </a:xfrm>
          <a:prstGeom prst="rect">
            <a:avLst/>
          </a:prstGeom>
          <a:noFill/>
          <a:ln w="12700">
            <a:noFill/>
            <a:miter lim="800000"/>
            <a:headEnd/>
            <a:tailEnd/>
          </a:ln>
        </p:spPr>
        <p:txBody>
          <a:bodyPr lIns="92075" tIns="46038" rIns="92075" bIns="46038" anchor="ctr">
            <a:spAutoFit/>
          </a:bodyPr>
          <a:lstStyle/>
          <a:p>
            <a:pPr algn="l">
              <a:spcBef>
                <a:spcPct val="0"/>
              </a:spcBef>
            </a:pPr>
            <a:r>
              <a:rPr lang="en-US" sz="1800">
                <a:solidFill>
                  <a:schemeClr val="tx1"/>
                </a:solidFill>
              </a:rPr>
              <a:t>Denote computed values with a preceding slash (/).</a:t>
            </a:r>
          </a:p>
        </p:txBody>
      </p:sp>
      <p:sp>
        <p:nvSpPr>
          <p:cNvPr id="34821" name="Rectangle 5"/>
          <p:cNvSpPr>
            <a:spLocks noChangeArrowheads="1"/>
          </p:cNvSpPr>
          <p:nvPr/>
        </p:nvSpPr>
        <p:spPr bwMode="auto">
          <a:xfrm>
            <a:off x="2044701" y="2590800"/>
            <a:ext cx="1752600" cy="1752600"/>
          </a:xfrm>
          <a:prstGeom prst="rect">
            <a:avLst/>
          </a:prstGeom>
          <a:solidFill>
            <a:schemeClr val="accent1"/>
          </a:solidFill>
          <a:ln w="12700">
            <a:solidFill>
              <a:schemeClr val="tx1"/>
            </a:solidFill>
            <a:miter lim="800000"/>
            <a:headEnd/>
            <a:tailEnd/>
          </a:ln>
        </p:spPr>
        <p:txBody>
          <a:bodyPr wrap="none"/>
          <a:lstStyle/>
          <a:p>
            <a:pPr algn="l">
              <a:spcBef>
                <a:spcPct val="0"/>
              </a:spcBef>
            </a:pPr>
            <a:r>
              <a:rPr lang="en-US" sz="1800">
                <a:solidFill>
                  <a:schemeClr val="tx1"/>
                </a:solidFill>
              </a:rPr>
              <a:t>Employee</a:t>
            </a:r>
          </a:p>
          <a:p>
            <a:pPr algn="l">
              <a:spcBef>
                <a:spcPct val="0"/>
              </a:spcBef>
            </a:pPr>
            <a:r>
              <a:rPr lang="en-US" sz="1800">
                <a:solidFill>
                  <a:schemeClr val="tx1"/>
                </a:solidFill>
              </a:rPr>
              <a:t>Name</a:t>
            </a:r>
          </a:p>
          <a:p>
            <a:pPr algn="l">
              <a:spcBef>
                <a:spcPct val="0"/>
              </a:spcBef>
            </a:pPr>
            <a:r>
              <a:rPr lang="en-US" sz="1800">
                <a:solidFill>
                  <a:schemeClr val="tx1"/>
                </a:solidFill>
              </a:rPr>
              <a:t>DateOfBirth</a:t>
            </a:r>
          </a:p>
          <a:p>
            <a:pPr algn="l">
              <a:spcBef>
                <a:spcPct val="0"/>
              </a:spcBef>
            </a:pPr>
            <a:r>
              <a:rPr lang="en-US" sz="1800">
                <a:solidFill>
                  <a:schemeClr val="tx1"/>
                </a:solidFill>
              </a:rPr>
              <a:t>/Age</a:t>
            </a:r>
          </a:p>
          <a:p>
            <a:pPr algn="l">
              <a:spcBef>
                <a:spcPct val="0"/>
              </a:spcBef>
            </a:pPr>
            <a:r>
              <a:rPr lang="en-US" sz="1800">
                <a:solidFill>
                  <a:schemeClr val="tx1"/>
                </a:solidFill>
              </a:rPr>
              <a:t>Phone</a:t>
            </a:r>
          </a:p>
          <a:p>
            <a:pPr algn="l">
              <a:spcBef>
                <a:spcPct val="0"/>
              </a:spcBef>
            </a:pPr>
            <a:r>
              <a:rPr lang="en-US" sz="1800">
                <a:solidFill>
                  <a:schemeClr val="tx1"/>
                </a:solidFill>
              </a:rPr>
              <a:t>… </a:t>
            </a:r>
          </a:p>
        </p:txBody>
      </p:sp>
      <p:sp>
        <p:nvSpPr>
          <p:cNvPr id="34822" name="Line 6"/>
          <p:cNvSpPr>
            <a:spLocks noChangeShapeType="1"/>
          </p:cNvSpPr>
          <p:nvPr/>
        </p:nvSpPr>
        <p:spPr bwMode="auto">
          <a:xfrm>
            <a:off x="2044701" y="2895600"/>
            <a:ext cx="17526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grpSp>
        <p:nvGrpSpPr>
          <p:cNvPr id="34823" name="Group 11"/>
          <p:cNvGrpSpPr>
            <a:grpSpLocks/>
          </p:cNvGrpSpPr>
          <p:nvPr/>
        </p:nvGrpSpPr>
        <p:grpSpPr bwMode="auto">
          <a:xfrm>
            <a:off x="5016500" y="3276600"/>
            <a:ext cx="2667000" cy="685800"/>
            <a:chOff x="3648" y="1968"/>
            <a:chExt cx="1680" cy="432"/>
          </a:xfrm>
        </p:grpSpPr>
        <p:sp>
          <p:nvSpPr>
            <p:cNvPr id="34825" name="Freeform 8"/>
            <p:cNvSpPr>
              <a:spLocks/>
            </p:cNvSpPr>
            <p:nvPr/>
          </p:nvSpPr>
          <p:spPr bwMode="auto">
            <a:xfrm>
              <a:off x="3696" y="1968"/>
              <a:ext cx="1632" cy="432"/>
            </a:xfrm>
            <a:custGeom>
              <a:avLst/>
              <a:gdLst>
                <a:gd name="T0" fmla="*/ 1913 w 1392"/>
                <a:gd name="T1" fmla="*/ 81 h 576"/>
                <a:gd name="T2" fmla="*/ 1913 w 1392"/>
                <a:gd name="T3" fmla="*/ 324 h 576"/>
                <a:gd name="T4" fmla="*/ 0 w 1392"/>
                <a:gd name="T5" fmla="*/ 324 h 576"/>
                <a:gd name="T6" fmla="*/ 0 w 1392"/>
                <a:gd name="T7" fmla="*/ 0 h 576"/>
                <a:gd name="T8" fmla="*/ 1781 w 1392"/>
                <a:gd name="T9" fmla="*/ 0 h 576"/>
                <a:gd name="T10" fmla="*/ 1913 w 1392"/>
                <a:gd name="T11" fmla="*/ 81 h 576"/>
                <a:gd name="T12" fmla="*/ 0 60000 65536"/>
                <a:gd name="T13" fmla="*/ 0 60000 65536"/>
                <a:gd name="T14" fmla="*/ 0 60000 65536"/>
                <a:gd name="T15" fmla="*/ 0 60000 65536"/>
                <a:gd name="T16" fmla="*/ 0 60000 65536"/>
                <a:gd name="T17" fmla="*/ 0 60000 65536"/>
                <a:gd name="T18" fmla="*/ 0 w 1392"/>
                <a:gd name="T19" fmla="*/ 0 h 576"/>
                <a:gd name="T20" fmla="*/ 1392 w 139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392" h="576">
                  <a:moveTo>
                    <a:pt x="1392" y="144"/>
                  </a:moveTo>
                  <a:lnTo>
                    <a:pt x="1392" y="576"/>
                  </a:lnTo>
                  <a:lnTo>
                    <a:pt x="0" y="576"/>
                  </a:lnTo>
                  <a:lnTo>
                    <a:pt x="0" y="0"/>
                  </a:lnTo>
                  <a:lnTo>
                    <a:pt x="1296" y="0"/>
                  </a:lnTo>
                  <a:lnTo>
                    <a:pt x="1392" y="144"/>
                  </a:lnTo>
                  <a:close/>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34826" name="Freeform 9"/>
            <p:cNvSpPr>
              <a:spLocks/>
            </p:cNvSpPr>
            <p:nvPr/>
          </p:nvSpPr>
          <p:spPr bwMode="auto">
            <a:xfrm>
              <a:off x="5169" y="1968"/>
              <a:ext cx="151" cy="113"/>
            </a:xfrm>
            <a:custGeom>
              <a:avLst/>
              <a:gdLst>
                <a:gd name="T0" fmla="*/ 52 w 144"/>
                <a:gd name="T1" fmla="*/ 0 h 144"/>
                <a:gd name="T2" fmla="*/ 0 w 144"/>
                <a:gd name="T3" fmla="*/ 89 h 144"/>
                <a:gd name="T4" fmla="*/ 158 w 144"/>
                <a:gd name="T5" fmla="*/ 89 h 144"/>
                <a:gd name="T6" fmla="*/ 52 w 144"/>
                <a:gd name="T7" fmla="*/ 0 h 144"/>
                <a:gd name="T8" fmla="*/ 0 60000 65536"/>
                <a:gd name="T9" fmla="*/ 0 60000 65536"/>
                <a:gd name="T10" fmla="*/ 0 60000 65536"/>
                <a:gd name="T11" fmla="*/ 0 60000 65536"/>
                <a:gd name="T12" fmla="*/ 0 w 144"/>
                <a:gd name="T13" fmla="*/ 0 h 144"/>
                <a:gd name="T14" fmla="*/ 144 w 144"/>
                <a:gd name="T15" fmla="*/ 144 h 144"/>
              </a:gdLst>
              <a:ahLst/>
              <a:cxnLst>
                <a:cxn ang="T8">
                  <a:pos x="T0" y="T1"/>
                </a:cxn>
                <a:cxn ang="T9">
                  <a:pos x="T2" y="T3"/>
                </a:cxn>
                <a:cxn ang="T10">
                  <a:pos x="T4" y="T5"/>
                </a:cxn>
                <a:cxn ang="T11">
                  <a:pos x="T6" y="T7"/>
                </a:cxn>
              </a:cxnLst>
              <a:rect l="T12" t="T13" r="T14" b="T15"/>
              <a:pathLst>
                <a:path w="144" h="144">
                  <a:moveTo>
                    <a:pt x="48" y="0"/>
                  </a:moveTo>
                  <a:lnTo>
                    <a:pt x="0" y="144"/>
                  </a:lnTo>
                  <a:lnTo>
                    <a:pt x="144" y="144"/>
                  </a:lnTo>
                  <a:lnTo>
                    <a:pt x="48" y="0"/>
                  </a:lnTo>
                  <a:close/>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34827" name="Text Box 10"/>
            <p:cNvSpPr txBox="1">
              <a:spLocks noChangeArrowheads="1"/>
            </p:cNvSpPr>
            <p:nvPr/>
          </p:nvSpPr>
          <p:spPr bwMode="auto">
            <a:xfrm>
              <a:off x="3648" y="2131"/>
              <a:ext cx="1313" cy="174"/>
            </a:xfrm>
            <a:prstGeom prst="rect">
              <a:avLst/>
            </a:prstGeom>
            <a:noFill/>
            <a:ln w="12700">
              <a:noFill/>
              <a:miter lim="800000"/>
              <a:headEnd/>
              <a:tailEnd/>
            </a:ln>
          </p:spPr>
          <p:txBody>
            <a:bodyPr wrap="none" anchor="ctr">
              <a:spAutoFit/>
            </a:bodyPr>
            <a:lstStyle/>
            <a:p>
              <a:r>
                <a:rPr lang="en-US" sz="1200">
                  <a:solidFill>
                    <a:schemeClr val="tx1"/>
                  </a:solidFill>
                </a:rPr>
                <a:t>{Age = Today - DateOfBirth}</a:t>
              </a:r>
            </a:p>
          </p:txBody>
        </p:sp>
      </p:grpSp>
      <p:sp>
        <p:nvSpPr>
          <p:cNvPr id="34824" name="Line 12"/>
          <p:cNvSpPr>
            <a:spLocks noChangeShapeType="1"/>
          </p:cNvSpPr>
          <p:nvPr/>
        </p:nvSpPr>
        <p:spPr bwMode="auto">
          <a:xfrm>
            <a:off x="2806701" y="3657600"/>
            <a:ext cx="2209800" cy="0"/>
          </a:xfrm>
          <a:prstGeom prst="line">
            <a:avLst/>
          </a:prstGeom>
          <a:noFill/>
          <a:ln w="12700">
            <a:solidFill>
              <a:schemeClr val="tx1"/>
            </a:solidFill>
            <a:prstDash val="dash"/>
            <a:round/>
            <a:headEnd/>
            <a:tailEnd/>
          </a:ln>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1842782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smtClean="0"/>
              <a:t>Event Examples</a:t>
            </a:r>
          </a:p>
        </p:txBody>
      </p:sp>
      <p:sp>
        <p:nvSpPr>
          <p:cNvPr id="35844" name="Rectangle 3"/>
          <p:cNvSpPr>
            <a:spLocks noGrp="1" noChangeArrowheads="1"/>
          </p:cNvSpPr>
          <p:nvPr>
            <p:ph idx="1"/>
          </p:nvPr>
        </p:nvSpPr>
        <p:spPr/>
        <p:txBody>
          <a:bodyPr/>
          <a:lstStyle/>
          <a:p>
            <a:r>
              <a:rPr lang="en-US" dirty="0" smtClean="0"/>
              <a:t>Business Event</a:t>
            </a:r>
          </a:p>
          <a:p>
            <a:pPr lvl="1"/>
            <a:r>
              <a:rPr lang="en-US" dirty="0" smtClean="0"/>
              <a:t>Item is sold.</a:t>
            </a:r>
          </a:p>
          <a:p>
            <a:pPr lvl="1"/>
            <a:r>
              <a:rPr lang="en-US" dirty="0" smtClean="0"/>
              <a:t>Decrease Inventory count.</a:t>
            </a:r>
          </a:p>
          <a:p>
            <a:r>
              <a:rPr lang="en-US" dirty="0" smtClean="0"/>
              <a:t>Data Event</a:t>
            </a:r>
          </a:p>
          <a:p>
            <a:pPr lvl="1"/>
            <a:r>
              <a:rPr lang="en-US" dirty="0" smtClean="0"/>
              <a:t>Inventory drops below preset level.</a:t>
            </a:r>
          </a:p>
          <a:p>
            <a:pPr lvl="1"/>
            <a:r>
              <a:rPr lang="en-US" dirty="0" smtClean="0"/>
              <a:t>Order more inventory.</a:t>
            </a:r>
          </a:p>
          <a:p>
            <a:r>
              <a:rPr lang="en-US" dirty="0" smtClean="0"/>
              <a:t>User Event</a:t>
            </a:r>
          </a:p>
          <a:p>
            <a:pPr lvl="1"/>
            <a:r>
              <a:rPr lang="en-US" dirty="0" smtClean="0"/>
              <a:t>User clicks on icon.</a:t>
            </a:r>
          </a:p>
          <a:p>
            <a:pPr lvl="1"/>
            <a:r>
              <a:rPr lang="en-US" dirty="0" smtClean="0"/>
              <a:t>Send purchase order to supplier.</a:t>
            </a:r>
          </a:p>
        </p:txBody>
      </p:sp>
      <p:sp>
        <p:nvSpPr>
          <p:cNvPr id="35842" name="Slide Number Placeholder 6"/>
          <p:cNvSpPr>
            <a:spLocks noGrp="1"/>
          </p:cNvSpPr>
          <p:nvPr>
            <p:ph type="sldNum" sz="quarter" idx="12"/>
          </p:nvPr>
        </p:nvSpPr>
        <p:spPr/>
        <p:txBody>
          <a:bodyPr/>
          <a:lstStyle/>
          <a:p>
            <a:fld id="{8931CDE6-22A1-4BF9-B74D-896C5E20C14C}" type="slidenum">
              <a:rPr lang="en-US" smtClean="0"/>
              <a:pPr/>
              <a:t>41</a:t>
            </a:fld>
            <a:endParaRPr lang="en-US" smtClean="0"/>
          </a:p>
        </p:txBody>
      </p:sp>
      <p:sp>
        <p:nvSpPr>
          <p:cNvPr id="35845" name="Text Box 5"/>
          <p:cNvSpPr txBox="1">
            <a:spLocks noChangeArrowheads="1"/>
          </p:cNvSpPr>
          <p:nvPr/>
        </p:nvSpPr>
        <p:spPr bwMode="auto">
          <a:xfrm>
            <a:off x="3953434" y="4520043"/>
            <a:ext cx="4744571" cy="707886"/>
          </a:xfrm>
          <a:prstGeom prst="rect">
            <a:avLst/>
          </a:prstGeom>
          <a:noFill/>
          <a:ln w="12700">
            <a:noFill/>
            <a:miter lim="800000"/>
            <a:headEnd type="none" w="sm" len="sm"/>
            <a:tailEnd type="none" w="sm" len="sm"/>
          </a:ln>
        </p:spPr>
        <p:txBody>
          <a:bodyPr wrap="square">
            <a:spAutoFit/>
          </a:bodyPr>
          <a:lstStyle/>
          <a:p>
            <a:pPr algn="l"/>
            <a:r>
              <a:rPr lang="en-US" sz="2000" dirty="0">
                <a:solidFill>
                  <a:schemeClr val="tx2"/>
                </a:solidFill>
              </a:rPr>
              <a:t>ON (</a:t>
            </a:r>
            <a:r>
              <a:rPr lang="en-US" sz="2000" dirty="0" err="1">
                <a:solidFill>
                  <a:schemeClr val="tx2"/>
                </a:solidFill>
              </a:rPr>
              <a:t>QuantityOnHand</a:t>
            </a:r>
            <a:r>
              <a:rPr lang="en-US" sz="2000" dirty="0">
                <a:solidFill>
                  <a:schemeClr val="tx2"/>
                </a:solidFill>
              </a:rPr>
              <a:t> &lt; 100)</a:t>
            </a:r>
          </a:p>
          <a:p>
            <a:pPr algn="l"/>
            <a:r>
              <a:rPr lang="en-US" sz="2000" dirty="0">
                <a:solidFill>
                  <a:schemeClr val="tx2"/>
                </a:solidFill>
              </a:rPr>
              <a:t>THEN Notify Purchasing Manager</a:t>
            </a:r>
          </a:p>
        </p:txBody>
      </p:sp>
      <p:sp>
        <p:nvSpPr>
          <p:cNvPr id="35846" name="Text Box 6"/>
          <p:cNvSpPr txBox="1">
            <a:spLocks noChangeArrowheads="1"/>
          </p:cNvSpPr>
          <p:nvPr/>
        </p:nvSpPr>
        <p:spPr bwMode="auto">
          <a:xfrm>
            <a:off x="5542430" y="4053587"/>
            <a:ext cx="987899" cy="400110"/>
          </a:xfrm>
          <a:prstGeom prst="rect">
            <a:avLst/>
          </a:prstGeom>
          <a:noFill/>
          <a:ln w="12700">
            <a:noFill/>
            <a:miter lim="800000"/>
            <a:headEnd type="none" w="sm" len="sm"/>
            <a:tailEnd type="none" w="sm" len="sm"/>
          </a:ln>
        </p:spPr>
        <p:txBody>
          <a:bodyPr wrap="none">
            <a:spAutoFit/>
          </a:bodyPr>
          <a:lstStyle/>
          <a:p>
            <a:pPr algn="l">
              <a:spcBef>
                <a:spcPct val="0"/>
              </a:spcBef>
            </a:pPr>
            <a:r>
              <a:rPr lang="en-US" sz="2000" dirty="0"/>
              <a:t>Trigger</a:t>
            </a:r>
          </a:p>
        </p:txBody>
      </p:sp>
    </p:spTree>
    <p:extLst>
      <p:ext uri="{BB962C8B-B14F-4D97-AF65-F5344CB8AC3E}">
        <p14:creationId xmlns:p14="http://schemas.microsoft.com/office/powerpoint/2010/main" val="217844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Event Triggers</a:t>
            </a:r>
          </a:p>
        </p:txBody>
      </p:sp>
      <p:sp>
        <p:nvSpPr>
          <p:cNvPr id="36866" name="Slide Number Placeholder 6"/>
          <p:cNvSpPr>
            <a:spLocks noGrp="1"/>
          </p:cNvSpPr>
          <p:nvPr>
            <p:ph type="sldNum" sz="quarter" idx="12"/>
          </p:nvPr>
        </p:nvSpPr>
        <p:spPr/>
        <p:txBody>
          <a:bodyPr/>
          <a:lstStyle/>
          <a:p>
            <a:fld id="{A8D12AC1-5278-429B-AA98-402BFC94E9BF}" type="slidenum">
              <a:rPr lang="en-US" smtClean="0"/>
              <a:pPr/>
              <a:t>42</a:t>
            </a:fld>
            <a:endParaRPr lang="en-US" smtClean="0"/>
          </a:p>
        </p:txBody>
      </p:sp>
      <p:sp>
        <p:nvSpPr>
          <p:cNvPr id="36869" name="Rectangle 40"/>
          <p:cNvSpPr>
            <a:spLocks noChangeArrowheads="1"/>
          </p:cNvSpPr>
          <p:nvPr/>
        </p:nvSpPr>
        <p:spPr bwMode="auto">
          <a:xfrm>
            <a:off x="152400" y="2917179"/>
            <a:ext cx="1219200" cy="1143000"/>
          </a:xfrm>
          <a:prstGeom prst="rect">
            <a:avLst/>
          </a:prstGeom>
          <a:solidFill>
            <a:schemeClr val="accent1"/>
          </a:solidFill>
          <a:ln w="12700">
            <a:solidFill>
              <a:schemeClr val="tx1"/>
            </a:solidFill>
            <a:miter lim="800000"/>
            <a:headEnd/>
            <a:tailEnd/>
          </a:ln>
        </p:spPr>
        <p:txBody>
          <a:bodyPr wrap="none"/>
          <a:lstStyle/>
          <a:p>
            <a:pPr algn="l">
              <a:spcBef>
                <a:spcPct val="0"/>
              </a:spcBef>
            </a:pPr>
            <a:r>
              <a:rPr lang="en-US" sz="1800">
                <a:solidFill>
                  <a:schemeClr val="tx1"/>
                </a:solidFill>
              </a:rPr>
              <a:t>Order</a:t>
            </a:r>
          </a:p>
          <a:p>
            <a:pPr algn="l">
              <a:spcBef>
                <a:spcPct val="0"/>
              </a:spcBef>
            </a:pPr>
            <a:r>
              <a:rPr lang="en-US" sz="1800">
                <a:solidFill>
                  <a:schemeClr val="tx1"/>
                </a:solidFill>
              </a:rPr>
              <a:t>… </a:t>
            </a:r>
          </a:p>
          <a:p>
            <a:pPr algn="l">
              <a:spcBef>
                <a:spcPct val="0"/>
              </a:spcBef>
            </a:pPr>
            <a:r>
              <a:rPr lang="en-US" sz="1800">
                <a:solidFill>
                  <a:schemeClr val="tx1"/>
                </a:solidFill>
              </a:rPr>
              <a:t>ShipOrder</a:t>
            </a:r>
          </a:p>
          <a:p>
            <a:pPr algn="l">
              <a:spcBef>
                <a:spcPct val="0"/>
              </a:spcBef>
            </a:pPr>
            <a:r>
              <a:rPr lang="en-US" sz="1800">
                <a:solidFill>
                  <a:schemeClr val="tx1"/>
                </a:solidFill>
              </a:rPr>
              <a:t>… </a:t>
            </a:r>
          </a:p>
        </p:txBody>
      </p:sp>
      <p:sp>
        <p:nvSpPr>
          <p:cNvPr id="36870" name="Line 41"/>
          <p:cNvSpPr>
            <a:spLocks noChangeShapeType="1"/>
          </p:cNvSpPr>
          <p:nvPr/>
        </p:nvSpPr>
        <p:spPr bwMode="auto">
          <a:xfrm>
            <a:off x="152400" y="3526779"/>
            <a:ext cx="12192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71" name="Line 42"/>
          <p:cNvSpPr>
            <a:spLocks noChangeShapeType="1"/>
          </p:cNvSpPr>
          <p:nvPr/>
        </p:nvSpPr>
        <p:spPr bwMode="auto">
          <a:xfrm>
            <a:off x="152400" y="3221979"/>
            <a:ext cx="12192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72" name="Rectangle 43"/>
          <p:cNvSpPr>
            <a:spLocks noChangeArrowheads="1"/>
          </p:cNvSpPr>
          <p:nvPr/>
        </p:nvSpPr>
        <p:spPr bwMode="auto">
          <a:xfrm>
            <a:off x="3124200" y="2917179"/>
            <a:ext cx="1143000" cy="1447800"/>
          </a:xfrm>
          <a:prstGeom prst="rect">
            <a:avLst/>
          </a:prstGeom>
          <a:solidFill>
            <a:schemeClr val="accent1"/>
          </a:solidFill>
          <a:ln w="12700">
            <a:solidFill>
              <a:schemeClr val="tx1"/>
            </a:solidFill>
            <a:miter lim="800000"/>
            <a:headEnd/>
            <a:tailEnd/>
          </a:ln>
        </p:spPr>
        <p:txBody>
          <a:bodyPr wrap="none"/>
          <a:lstStyle/>
          <a:p>
            <a:pPr algn="l">
              <a:spcBef>
                <a:spcPct val="0"/>
              </a:spcBef>
            </a:pPr>
            <a:r>
              <a:rPr lang="en-US" sz="1800">
                <a:solidFill>
                  <a:schemeClr val="tx1"/>
                </a:solidFill>
              </a:rPr>
              <a:t>Inventory</a:t>
            </a:r>
          </a:p>
          <a:p>
            <a:pPr algn="l">
              <a:spcBef>
                <a:spcPct val="0"/>
              </a:spcBef>
            </a:pPr>
            <a:r>
              <a:rPr lang="en-US" sz="1800">
                <a:solidFill>
                  <a:schemeClr val="tx1"/>
                </a:solidFill>
              </a:rPr>
              <a:t>… </a:t>
            </a:r>
          </a:p>
          <a:p>
            <a:pPr algn="l">
              <a:spcBef>
                <a:spcPct val="0"/>
              </a:spcBef>
            </a:pPr>
            <a:r>
              <a:rPr lang="en-US" sz="1800">
                <a:solidFill>
                  <a:schemeClr val="tx1"/>
                </a:solidFill>
              </a:rPr>
              <a:t>Subtract</a:t>
            </a:r>
          </a:p>
          <a:p>
            <a:pPr algn="l">
              <a:spcBef>
                <a:spcPct val="0"/>
              </a:spcBef>
            </a:pPr>
            <a:r>
              <a:rPr lang="en-US" sz="1800">
                <a:solidFill>
                  <a:schemeClr val="tx1"/>
                </a:solidFill>
              </a:rPr>
              <a:t>Analyze</a:t>
            </a:r>
          </a:p>
          <a:p>
            <a:pPr algn="l">
              <a:spcBef>
                <a:spcPct val="0"/>
              </a:spcBef>
            </a:pPr>
            <a:r>
              <a:rPr lang="en-US" sz="1800">
                <a:solidFill>
                  <a:schemeClr val="tx1"/>
                </a:solidFill>
              </a:rPr>
              <a:t>… </a:t>
            </a:r>
          </a:p>
        </p:txBody>
      </p:sp>
      <p:sp>
        <p:nvSpPr>
          <p:cNvPr id="36873" name="Line 44"/>
          <p:cNvSpPr>
            <a:spLocks noChangeShapeType="1"/>
          </p:cNvSpPr>
          <p:nvPr/>
        </p:nvSpPr>
        <p:spPr bwMode="auto">
          <a:xfrm>
            <a:off x="3124200" y="3526779"/>
            <a:ext cx="11430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74" name="Line 45"/>
          <p:cNvSpPr>
            <a:spLocks noChangeShapeType="1"/>
          </p:cNvSpPr>
          <p:nvPr/>
        </p:nvSpPr>
        <p:spPr bwMode="auto">
          <a:xfrm>
            <a:off x="1371600" y="3679179"/>
            <a:ext cx="17526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75" name="Text Box 46"/>
          <p:cNvSpPr txBox="1">
            <a:spLocks noChangeArrowheads="1"/>
          </p:cNvSpPr>
          <p:nvPr/>
        </p:nvSpPr>
        <p:spPr bwMode="auto">
          <a:xfrm>
            <a:off x="1447800" y="3434058"/>
            <a:ext cx="1390124" cy="461665"/>
          </a:xfrm>
          <a:prstGeom prst="rect">
            <a:avLst/>
          </a:prstGeom>
          <a:noFill/>
          <a:ln w="12700">
            <a:noFill/>
            <a:miter lim="800000"/>
            <a:headEnd/>
            <a:tailEnd/>
          </a:ln>
        </p:spPr>
        <p:txBody>
          <a:bodyPr wrap="none" anchor="ctr">
            <a:spAutoFit/>
          </a:bodyPr>
          <a:lstStyle/>
          <a:p>
            <a:pPr algn="l">
              <a:spcBef>
                <a:spcPct val="0"/>
              </a:spcBef>
            </a:pPr>
            <a:r>
              <a:rPr lang="en-US" sz="1200">
                <a:solidFill>
                  <a:schemeClr val="tx1"/>
                </a:solidFill>
              </a:rPr>
              <a:t>1. Subtract(Prod, </a:t>
            </a:r>
          </a:p>
          <a:p>
            <a:pPr algn="l">
              <a:spcBef>
                <a:spcPct val="0"/>
              </a:spcBef>
            </a:pPr>
            <a:r>
              <a:rPr lang="en-US" sz="1200">
                <a:solidFill>
                  <a:schemeClr val="tx1"/>
                </a:solidFill>
              </a:rPr>
              <a:t>Qty sold)</a:t>
            </a:r>
          </a:p>
        </p:txBody>
      </p:sp>
      <p:sp>
        <p:nvSpPr>
          <p:cNvPr id="36876" name="Line 47"/>
          <p:cNvSpPr>
            <a:spLocks noChangeShapeType="1"/>
          </p:cNvSpPr>
          <p:nvPr/>
        </p:nvSpPr>
        <p:spPr bwMode="auto">
          <a:xfrm>
            <a:off x="2667000" y="3755379"/>
            <a:ext cx="304800" cy="0"/>
          </a:xfrm>
          <a:prstGeom prst="line">
            <a:avLst/>
          </a:prstGeom>
          <a:noFill/>
          <a:ln w="12700">
            <a:solidFill>
              <a:schemeClr val="tx1"/>
            </a:solidFill>
            <a:round/>
            <a:headEnd/>
            <a:tailEnd type="triangle" w="med" len="med"/>
          </a:ln>
        </p:spPr>
        <p:txBody>
          <a:bodyPr wrap="none" anchor="ctr"/>
          <a:lstStyle/>
          <a:p>
            <a:endParaRPr lang="en-US" sz="1800">
              <a:solidFill>
                <a:schemeClr val="tx1"/>
              </a:solidFill>
            </a:endParaRPr>
          </a:p>
        </p:txBody>
      </p:sp>
      <p:sp>
        <p:nvSpPr>
          <p:cNvPr id="36877" name="Freeform 48"/>
          <p:cNvSpPr>
            <a:spLocks/>
          </p:cNvSpPr>
          <p:nvPr/>
        </p:nvSpPr>
        <p:spPr bwMode="auto">
          <a:xfrm>
            <a:off x="4267200" y="3602979"/>
            <a:ext cx="350838" cy="304800"/>
          </a:xfrm>
          <a:custGeom>
            <a:avLst/>
            <a:gdLst>
              <a:gd name="T0" fmla="*/ 0 w 221"/>
              <a:gd name="T1" fmla="*/ 0 h 192"/>
              <a:gd name="T2" fmla="*/ 556956163 w 221"/>
              <a:gd name="T3" fmla="*/ 279736560 h 192"/>
              <a:gd name="T4" fmla="*/ 0 w 221"/>
              <a:gd name="T5" fmla="*/ 483870045 h 192"/>
              <a:gd name="T6" fmla="*/ 0 60000 65536"/>
              <a:gd name="T7" fmla="*/ 0 60000 65536"/>
              <a:gd name="T8" fmla="*/ 0 60000 65536"/>
              <a:gd name="T9" fmla="*/ 0 w 221"/>
              <a:gd name="T10" fmla="*/ 0 h 192"/>
              <a:gd name="T11" fmla="*/ 221 w 221"/>
              <a:gd name="T12" fmla="*/ 192 h 192"/>
            </a:gdLst>
            <a:ahLst/>
            <a:cxnLst>
              <a:cxn ang="T6">
                <a:pos x="T0" y="T1"/>
              </a:cxn>
              <a:cxn ang="T7">
                <a:pos x="T2" y="T3"/>
              </a:cxn>
              <a:cxn ang="T8">
                <a:pos x="T4" y="T5"/>
              </a:cxn>
            </a:cxnLst>
            <a:rect l="T9" t="T10" r="T11" b="T12"/>
            <a:pathLst>
              <a:path w="221" h="192">
                <a:moveTo>
                  <a:pt x="0" y="0"/>
                </a:moveTo>
                <a:cubicBezTo>
                  <a:pt x="37" y="18"/>
                  <a:pt x="221" y="79"/>
                  <a:pt x="221" y="111"/>
                </a:cubicBezTo>
                <a:cubicBezTo>
                  <a:pt x="221" y="143"/>
                  <a:pt x="46" y="175"/>
                  <a:pt x="0" y="192"/>
                </a:cubicBez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36878" name="Text Box 49"/>
          <p:cNvSpPr txBox="1">
            <a:spLocks noChangeArrowheads="1"/>
          </p:cNvSpPr>
          <p:nvPr/>
        </p:nvSpPr>
        <p:spPr bwMode="auto">
          <a:xfrm>
            <a:off x="4191000" y="3967458"/>
            <a:ext cx="977704" cy="461665"/>
          </a:xfrm>
          <a:prstGeom prst="rect">
            <a:avLst/>
          </a:prstGeom>
          <a:noFill/>
          <a:ln w="12700">
            <a:noFill/>
            <a:miter lim="800000"/>
            <a:headEnd/>
            <a:tailEnd/>
          </a:ln>
        </p:spPr>
        <p:txBody>
          <a:bodyPr wrap="none" anchor="ctr">
            <a:spAutoFit/>
          </a:bodyPr>
          <a:lstStyle/>
          <a:p>
            <a:pPr algn="l">
              <a:spcBef>
                <a:spcPct val="0"/>
              </a:spcBef>
            </a:pPr>
            <a:r>
              <a:rPr lang="en-US" sz="1200">
                <a:solidFill>
                  <a:schemeClr val="tx1"/>
                </a:solidFill>
              </a:rPr>
              <a:t>1.1 Analyze</a:t>
            </a:r>
          </a:p>
          <a:p>
            <a:pPr algn="l">
              <a:spcBef>
                <a:spcPct val="0"/>
              </a:spcBef>
            </a:pPr>
            <a:r>
              <a:rPr lang="en-US" sz="1200">
                <a:solidFill>
                  <a:schemeClr val="tx1"/>
                </a:solidFill>
              </a:rPr>
              <a:t>(Product)</a:t>
            </a:r>
          </a:p>
        </p:txBody>
      </p:sp>
      <p:sp>
        <p:nvSpPr>
          <p:cNvPr id="36879" name="Line 50"/>
          <p:cNvSpPr>
            <a:spLocks noChangeShapeType="1"/>
          </p:cNvSpPr>
          <p:nvPr/>
        </p:nvSpPr>
        <p:spPr bwMode="auto">
          <a:xfrm>
            <a:off x="5055359" y="4207408"/>
            <a:ext cx="0" cy="228600"/>
          </a:xfrm>
          <a:prstGeom prst="line">
            <a:avLst/>
          </a:prstGeom>
          <a:noFill/>
          <a:ln w="12700">
            <a:solidFill>
              <a:schemeClr val="tx1"/>
            </a:solidFill>
            <a:round/>
            <a:headEnd/>
            <a:tailEnd type="triangle" w="med" len="med"/>
          </a:ln>
        </p:spPr>
        <p:txBody>
          <a:bodyPr wrap="none" anchor="ctr"/>
          <a:lstStyle/>
          <a:p>
            <a:endParaRPr lang="en-US" sz="1800">
              <a:solidFill>
                <a:schemeClr val="tx1"/>
              </a:solidFill>
            </a:endParaRPr>
          </a:p>
        </p:txBody>
      </p:sp>
      <p:sp>
        <p:nvSpPr>
          <p:cNvPr id="36880" name="Rectangle 51"/>
          <p:cNvSpPr>
            <a:spLocks noChangeArrowheads="1"/>
          </p:cNvSpPr>
          <p:nvPr/>
        </p:nvSpPr>
        <p:spPr bwMode="auto">
          <a:xfrm>
            <a:off x="1295400" y="4822179"/>
            <a:ext cx="1295400" cy="1219200"/>
          </a:xfrm>
          <a:prstGeom prst="rect">
            <a:avLst/>
          </a:prstGeom>
          <a:solidFill>
            <a:schemeClr val="accent1"/>
          </a:solidFill>
          <a:ln w="12700">
            <a:solidFill>
              <a:schemeClr val="tx1"/>
            </a:solidFill>
            <a:miter lim="800000"/>
            <a:headEnd/>
            <a:tailEnd/>
          </a:ln>
        </p:spPr>
        <p:txBody>
          <a:bodyPr wrap="none"/>
          <a:lstStyle/>
          <a:p>
            <a:pPr algn="l">
              <a:spcBef>
                <a:spcPct val="0"/>
              </a:spcBef>
            </a:pPr>
            <a:r>
              <a:rPr lang="en-US" sz="1800">
                <a:solidFill>
                  <a:schemeClr val="tx1"/>
                </a:solidFill>
              </a:rPr>
              <a:t>Purchase</a:t>
            </a:r>
          </a:p>
          <a:p>
            <a:pPr algn="l">
              <a:spcBef>
                <a:spcPct val="0"/>
              </a:spcBef>
            </a:pPr>
            <a:r>
              <a:rPr lang="en-US" sz="1800">
                <a:solidFill>
                  <a:schemeClr val="tx1"/>
                </a:solidFill>
              </a:rPr>
              <a:t>… </a:t>
            </a:r>
          </a:p>
          <a:p>
            <a:pPr algn="l">
              <a:spcBef>
                <a:spcPct val="0"/>
              </a:spcBef>
            </a:pPr>
            <a:r>
              <a:rPr lang="en-US" sz="1800">
                <a:solidFill>
                  <a:schemeClr val="tx1"/>
                </a:solidFill>
              </a:rPr>
              <a:t>Reorder</a:t>
            </a:r>
          </a:p>
          <a:p>
            <a:pPr algn="l">
              <a:spcBef>
                <a:spcPct val="0"/>
              </a:spcBef>
            </a:pPr>
            <a:r>
              <a:rPr lang="en-US" sz="1800">
                <a:solidFill>
                  <a:schemeClr val="tx1"/>
                </a:solidFill>
              </a:rPr>
              <a:t>… </a:t>
            </a:r>
          </a:p>
        </p:txBody>
      </p:sp>
      <p:sp>
        <p:nvSpPr>
          <p:cNvPr id="36881" name="Line 52"/>
          <p:cNvSpPr>
            <a:spLocks noChangeShapeType="1"/>
          </p:cNvSpPr>
          <p:nvPr/>
        </p:nvSpPr>
        <p:spPr bwMode="auto">
          <a:xfrm>
            <a:off x="1295400" y="5126979"/>
            <a:ext cx="12954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82" name="Line 53"/>
          <p:cNvSpPr>
            <a:spLocks noChangeShapeType="1"/>
          </p:cNvSpPr>
          <p:nvPr/>
        </p:nvSpPr>
        <p:spPr bwMode="auto">
          <a:xfrm>
            <a:off x="1295400" y="5431779"/>
            <a:ext cx="12954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83" name="Line 54"/>
          <p:cNvSpPr>
            <a:spLocks noChangeShapeType="1"/>
          </p:cNvSpPr>
          <p:nvPr/>
        </p:nvSpPr>
        <p:spPr bwMode="auto">
          <a:xfrm flipH="1">
            <a:off x="2590800" y="3907779"/>
            <a:ext cx="533400" cy="160020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84" name="Text Box 55"/>
          <p:cNvSpPr txBox="1">
            <a:spLocks noChangeArrowheads="1"/>
          </p:cNvSpPr>
          <p:nvPr/>
        </p:nvSpPr>
        <p:spPr bwMode="auto">
          <a:xfrm>
            <a:off x="2819400" y="4635281"/>
            <a:ext cx="851515" cy="830997"/>
          </a:xfrm>
          <a:prstGeom prst="rect">
            <a:avLst/>
          </a:prstGeom>
          <a:noFill/>
          <a:ln w="12700">
            <a:noFill/>
            <a:miter lim="800000"/>
            <a:headEnd/>
            <a:tailEnd/>
          </a:ln>
        </p:spPr>
        <p:txBody>
          <a:bodyPr wrap="none" anchor="ctr">
            <a:spAutoFit/>
          </a:bodyPr>
          <a:lstStyle/>
          <a:p>
            <a:pPr algn="l">
              <a:spcBef>
                <a:spcPct val="0"/>
              </a:spcBef>
            </a:pPr>
            <a:r>
              <a:rPr lang="en-US" sz="1200">
                <a:solidFill>
                  <a:schemeClr val="tx1"/>
                </a:solidFill>
              </a:rPr>
              <a:t>1.1.1</a:t>
            </a:r>
          </a:p>
          <a:p>
            <a:pPr algn="l">
              <a:spcBef>
                <a:spcPct val="0"/>
              </a:spcBef>
            </a:pPr>
            <a:r>
              <a:rPr lang="en-US" sz="1200">
                <a:solidFill>
                  <a:schemeClr val="tx1"/>
                </a:solidFill>
              </a:rPr>
              <a:t>Reorder</a:t>
            </a:r>
          </a:p>
          <a:p>
            <a:pPr algn="l">
              <a:spcBef>
                <a:spcPct val="0"/>
              </a:spcBef>
            </a:pPr>
            <a:r>
              <a:rPr lang="en-US" sz="1200">
                <a:solidFill>
                  <a:schemeClr val="tx1"/>
                </a:solidFill>
              </a:rPr>
              <a:t>(Product, </a:t>
            </a:r>
          </a:p>
          <a:p>
            <a:pPr algn="l">
              <a:spcBef>
                <a:spcPct val="0"/>
              </a:spcBef>
            </a:pPr>
            <a:r>
              <a:rPr lang="en-US" sz="1200">
                <a:solidFill>
                  <a:schemeClr val="tx1"/>
                </a:solidFill>
              </a:rPr>
              <a:t>quantity)</a:t>
            </a:r>
          </a:p>
        </p:txBody>
      </p:sp>
      <p:sp>
        <p:nvSpPr>
          <p:cNvPr id="36885" name="Line 56"/>
          <p:cNvSpPr>
            <a:spLocks noChangeShapeType="1"/>
          </p:cNvSpPr>
          <p:nvPr/>
        </p:nvSpPr>
        <p:spPr bwMode="auto">
          <a:xfrm>
            <a:off x="3670915" y="5050779"/>
            <a:ext cx="0" cy="304800"/>
          </a:xfrm>
          <a:prstGeom prst="line">
            <a:avLst/>
          </a:prstGeom>
          <a:noFill/>
          <a:ln w="12700">
            <a:solidFill>
              <a:schemeClr val="tx1"/>
            </a:solidFill>
            <a:round/>
            <a:headEnd/>
            <a:tailEnd type="triangle" w="med" len="med"/>
          </a:ln>
        </p:spPr>
        <p:txBody>
          <a:bodyPr wrap="none" anchor="ctr"/>
          <a:lstStyle/>
          <a:p>
            <a:endParaRPr lang="en-US" sz="1800">
              <a:solidFill>
                <a:schemeClr val="tx1"/>
              </a:solidFill>
            </a:endParaRPr>
          </a:p>
        </p:txBody>
      </p:sp>
      <p:sp>
        <p:nvSpPr>
          <p:cNvPr id="36886" name="Text Box 57"/>
          <p:cNvSpPr txBox="1">
            <a:spLocks noChangeArrowheads="1"/>
          </p:cNvSpPr>
          <p:nvPr/>
        </p:nvSpPr>
        <p:spPr bwMode="auto">
          <a:xfrm rot="-4053280">
            <a:off x="3923726" y="4067582"/>
            <a:ext cx="413896" cy="276999"/>
          </a:xfrm>
          <a:prstGeom prst="rect">
            <a:avLst/>
          </a:prstGeom>
          <a:noFill/>
          <a:ln w="12700">
            <a:noFill/>
            <a:miter lim="800000"/>
            <a:headEnd/>
            <a:tailEnd/>
          </a:ln>
        </p:spPr>
        <p:txBody>
          <a:bodyPr wrap="none" anchor="ctr">
            <a:spAutoFit/>
          </a:bodyPr>
          <a:lstStyle/>
          <a:p>
            <a:pPr>
              <a:spcBef>
                <a:spcPct val="0"/>
              </a:spcBef>
            </a:pPr>
            <a:r>
              <a:rPr lang="en-US" sz="1200">
                <a:solidFill>
                  <a:schemeClr val="tx2"/>
                </a:solidFill>
              </a:rPr>
              <a:t>low</a:t>
            </a:r>
          </a:p>
        </p:txBody>
      </p:sp>
      <p:sp>
        <p:nvSpPr>
          <p:cNvPr id="36888" name="Rectangle 59"/>
          <p:cNvSpPr>
            <a:spLocks noChangeArrowheads="1"/>
          </p:cNvSpPr>
          <p:nvPr/>
        </p:nvSpPr>
        <p:spPr bwMode="auto">
          <a:xfrm>
            <a:off x="3124200" y="2917179"/>
            <a:ext cx="1143000" cy="1447800"/>
          </a:xfrm>
          <a:prstGeom prst="rect">
            <a:avLst/>
          </a:prstGeom>
          <a:solidFill>
            <a:schemeClr val="accent1"/>
          </a:solidFill>
          <a:ln w="12700">
            <a:solidFill>
              <a:schemeClr val="tx1"/>
            </a:solidFill>
            <a:miter lim="800000"/>
            <a:headEnd/>
            <a:tailEnd/>
          </a:ln>
        </p:spPr>
        <p:txBody>
          <a:bodyPr wrap="none"/>
          <a:lstStyle/>
          <a:p>
            <a:pPr algn="l">
              <a:spcBef>
                <a:spcPct val="0"/>
              </a:spcBef>
            </a:pPr>
            <a:r>
              <a:rPr lang="en-US" sz="1800">
                <a:solidFill>
                  <a:schemeClr val="tx1"/>
                </a:solidFill>
              </a:rPr>
              <a:t>Inventory</a:t>
            </a:r>
          </a:p>
          <a:p>
            <a:pPr algn="l">
              <a:spcBef>
                <a:spcPct val="0"/>
              </a:spcBef>
            </a:pPr>
            <a:r>
              <a:rPr lang="en-US" sz="1800">
                <a:solidFill>
                  <a:schemeClr val="tx1"/>
                </a:solidFill>
              </a:rPr>
              <a:t>… </a:t>
            </a:r>
          </a:p>
          <a:p>
            <a:pPr algn="l">
              <a:spcBef>
                <a:spcPct val="0"/>
              </a:spcBef>
            </a:pPr>
            <a:r>
              <a:rPr lang="en-US" sz="1800">
                <a:solidFill>
                  <a:schemeClr val="tx1"/>
                </a:solidFill>
              </a:rPr>
              <a:t>Subtract</a:t>
            </a:r>
          </a:p>
          <a:p>
            <a:pPr algn="l">
              <a:spcBef>
                <a:spcPct val="0"/>
              </a:spcBef>
            </a:pPr>
            <a:r>
              <a:rPr lang="en-US" sz="1800">
                <a:solidFill>
                  <a:schemeClr val="tx1"/>
                </a:solidFill>
              </a:rPr>
              <a:t>Analyze</a:t>
            </a:r>
          </a:p>
          <a:p>
            <a:pPr algn="l">
              <a:spcBef>
                <a:spcPct val="0"/>
              </a:spcBef>
            </a:pPr>
            <a:r>
              <a:rPr lang="en-US" sz="1800">
                <a:solidFill>
                  <a:schemeClr val="tx1"/>
                </a:solidFill>
              </a:rPr>
              <a:t>… </a:t>
            </a:r>
          </a:p>
        </p:txBody>
      </p:sp>
      <p:sp>
        <p:nvSpPr>
          <p:cNvPr id="36889" name="Line 60"/>
          <p:cNvSpPr>
            <a:spLocks noChangeShapeType="1"/>
          </p:cNvSpPr>
          <p:nvPr/>
        </p:nvSpPr>
        <p:spPr bwMode="auto">
          <a:xfrm>
            <a:off x="3136900" y="3526779"/>
            <a:ext cx="11430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36890" name="Line 61"/>
          <p:cNvSpPr>
            <a:spLocks noChangeShapeType="1"/>
          </p:cNvSpPr>
          <p:nvPr/>
        </p:nvSpPr>
        <p:spPr bwMode="auto">
          <a:xfrm>
            <a:off x="3136900" y="3221979"/>
            <a:ext cx="11430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2" name="Rectangle 1"/>
          <p:cNvSpPr/>
          <p:nvPr/>
        </p:nvSpPr>
        <p:spPr>
          <a:xfrm>
            <a:off x="4553755" y="1165003"/>
            <a:ext cx="4572000" cy="3416320"/>
          </a:xfrm>
          <a:prstGeom prst="rect">
            <a:avLst/>
          </a:prstGeom>
        </p:spPr>
        <p:txBody>
          <a:bodyPr>
            <a:spAutoFit/>
          </a:bodyPr>
          <a:lstStyle/>
          <a:p>
            <a:r>
              <a:rPr lang="en-US" sz="1800" dirty="0"/>
              <a:t>Business Process: Ship Product</a:t>
            </a:r>
          </a:p>
          <a:p>
            <a:pPr lvl="1"/>
            <a:r>
              <a:rPr lang="en-US" sz="1600" dirty="0"/>
              <a:t>Trigger: Inventory Change</a:t>
            </a:r>
          </a:p>
          <a:p>
            <a:pPr lvl="1"/>
            <a:r>
              <a:rPr lang="en-US" sz="1600" dirty="0"/>
              <a:t>Executes function/trigger in Inventory object.</a:t>
            </a:r>
          </a:p>
          <a:p>
            <a:r>
              <a:rPr lang="en-US" sz="1600" dirty="0"/>
              <a:t>Object: Inventory</a:t>
            </a:r>
          </a:p>
          <a:p>
            <a:pPr lvl="1"/>
            <a:r>
              <a:rPr lang="en-US" sz="1600" dirty="0"/>
              <a:t>Property: Current Inventory.</a:t>
            </a:r>
          </a:p>
          <a:p>
            <a:pPr lvl="1"/>
            <a:r>
              <a:rPr lang="en-US" sz="1600" dirty="0"/>
              <a:t>Function: Update Inventory.</a:t>
            </a:r>
          </a:p>
          <a:p>
            <a:pPr lvl="1"/>
            <a:r>
              <a:rPr lang="en-US" sz="1600" dirty="0"/>
              <a:t>Trigger: On Update, call Analyze function.</a:t>
            </a:r>
          </a:p>
          <a:p>
            <a:r>
              <a:rPr lang="en-US" sz="1600" dirty="0"/>
              <a:t>Process: Analyze Inventory</a:t>
            </a:r>
          </a:p>
          <a:p>
            <a:pPr lvl="1"/>
            <a:r>
              <a:rPr lang="en-US" sz="1600" dirty="0"/>
              <a:t>Function: Determine need to reorder.</a:t>
            </a:r>
          </a:p>
          <a:p>
            <a:pPr lvl="1"/>
            <a:r>
              <a:rPr lang="en-US" sz="1600" dirty="0"/>
              <a:t>Trigger: Generate new order.</a:t>
            </a:r>
          </a:p>
          <a:p>
            <a:endParaRPr lang="en-US" sz="1800" dirty="0"/>
          </a:p>
          <a:p>
            <a:pPr lvl="1"/>
            <a:endParaRPr lang="en-US" sz="1600" dirty="0"/>
          </a:p>
        </p:txBody>
      </p:sp>
    </p:spTree>
    <p:extLst>
      <p:ext uri="{BB962C8B-B14F-4D97-AF65-F5344CB8AC3E}">
        <p14:creationId xmlns:p14="http://schemas.microsoft.com/office/powerpoint/2010/main" val="3853427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Design Importance:  Large Projects</a:t>
            </a:r>
          </a:p>
        </p:txBody>
      </p:sp>
      <p:sp>
        <p:nvSpPr>
          <p:cNvPr id="37892" name="Rectangle 3"/>
          <p:cNvSpPr>
            <a:spLocks noGrp="1" noChangeArrowheads="1"/>
          </p:cNvSpPr>
          <p:nvPr>
            <p:ph idx="1"/>
          </p:nvPr>
        </p:nvSpPr>
        <p:spPr/>
        <p:txBody>
          <a:bodyPr/>
          <a:lstStyle/>
          <a:p>
            <a:r>
              <a:rPr lang="en-US" smtClean="0"/>
              <a:t>Design is harder on large projects.</a:t>
            </a:r>
          </a:p>
          <a:p>
            <a:pPr lvl="1"/>
            <a:r>
              <a:rPr lang="en-US" smtClean="0"/>
              <a:t>Communication with multiple users.</a:t>
            </a:r>
          </a:p>
          <a:p>
            <a:pPr lvl="1"/>
            <a:r>
              <a:rPr lang="en-US" smtClean="0"/>
              <a:t>Communication between IT workers.</a:t>
            </a:r>
          </a:p>
          <a:p>
            <a:pPr lvl="1"/>
            <a:r>
              <a:rPr lang="en-US" smtClean="0"/>
              <a:t>Need to divide project into pieces for teams.</a:t>
            </a:r>
          </a:p>
          <a:p>
            <a:pPr lvl="1"/>
            <a:r>
              <a:rPr lang="en-US" smtClean="0"/>
              <a:t>Finding data/components.</a:t>
            </a:r>
          </a:p>
          <a:p>
            <a:pPr lvl="1"/>
            <a:r>
              <a:rPr lang="en-US" smtClean="0"/>
              <a:t>Staff turnover--retraining.</a:t>
            </a:r>
          </a:p>
          <a:p>
            <a:r>
              <a:rPr lang="en-US" smtClean="0"/>
              <a:t>Need to monitor design process.</a:t>
            </a:r>
          </a:p>
          <a:p>
            <a:pPr lvl="1"/>
            <a:r>
              <a:rPr lang="en-US" smtClean="0"/>
              <a:t>Scheduling.</a:t>
            </a:r>
          </a:p>
          <a:p>
            <a:pPr lvl="1"/>
            <a:r>
              <a:rPr lang="en-US" smtClean="0"/>
              <a:t>Evaluation.</a:t>
            </a:r>
          </a:p>
          <a:p>
            <a:r>
              <a:rPr lang="en-US" smtClean="0"/>
              <a:t>Build systems that can be modified later.</a:t>
            </a:r>
          </a:p>
          <a:p>
            <a:pPr lvl="1"/>
            <a:r>
              <a:rPr lang="en-US" smtClean="0"/>
              <a:t>Documentation.</a:t>
            </a:r>
          </a:p>
          <a:p>
            <a:pPr lvl="1"/>
            <a:r>
              <a:rPr lang="en-US" smtClean="0"/>
              <a:t>Communication/underlying assumptions and model.</a:t>
            </a:r>
          </a:p>
        </p:txBody>
      </p:sp>
      <p:sp>
        <p:nvSpPr>
          <p:cNvPr id="37890" name="Slide Number Placeholder 5"/>
          <p:cNvSpPr>
            <a:spLocks noGrp="1"/>
          </p:cNvSpPr>
          <p:nvPr>
            <p:ph type="sldNum" sz="quarter" idx="12"/>
          </p:nvPr>
        </p:nvSpPr>
        <p:spPr/>
        <p:txBody>
          <a:bodyPr/>
          <a:lstStyle/>
          <a:p>
            <a:fld id="{5864FB40-A833-4E84-94A5-0BD546D2A46B}" type="slidenum">
              <a:rPr lang="en-US" smtClean="0"/>
              <a:pPr/>
              <a:t>43</a:t>
            </a:fld>
            <a:endParaRPr lang="en-US" smtClean="0"/>
          </a:p>
        </p:txBody>
      </p:sp>
    </p:spTree>
    <p:extLst>
      <p:ext uri="{BB962C8B-B14F-4D97-AF65-F5344CB8AC3E}">
        <p14:creationId xmlns:p14="http://schemas.microsoft.com/office/powerpoint/2010/main" val="3316271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Large Projects</a:t>
            </a:r>
          </a:p>
        </p:txBody>
      </p:sp>
      <p:sp>
        <p:nvSpPr>
          <p:cNvPr id="38917" name="Rectangle 4"/>
          <p:cNvSpPr>
            <a:spLocks noGrp="1" noChangeArrowheads="1"/>
          </p:cNvSpPr>
          <p:nvPr>
            <p:ph sz="half" idx="1"/>
          </p:nvPr>
        </p:nvSpPr>
        <p:spPr/>
        <p:txBody>
          <a:bodyPr/>
          <a:lstStyle/>
          <a:p>
            <a:r>
              <a:rPr lang="en-US" smtClean="0"/>
              <a:t>Project Teams</a:t>
            </a:r>
          </a:p>
          <a:p>
            <a:pPr lvl="1"/>
            <a:r>
              <a:rPr lang="en-US" smtClean="0"/>
              <a:t>Divide the work</a:t>
            </a:r>
          </a:p>
          <a:p>
            <a:pPr lvl="1"/>
            <a:r>
              <a:rPr lang="en-US" smtClean="0"/>
              <a:t>Fit pieces together</a:t>
            </a:r>
          </a:p>
          <a:p>
            <a:pPr lvl="1"/>
            <a:r>
              <a:rPr lang="en-US" smtClean="0"/>
              <a:t>Evaluate progress</a:t>
            </a:r>
          </a:p>
          <a:p>
            <a:r>
              <a:rPr lang="en-US" smtClean="0"/>
              <a:t>Standards</a:t>
            </a:r>
          </a:p>
          <a:p>
            <a:pPr lvl="1"/>
            <a:r>
              <a:rPr lang="en-US" smtClean="0"/>
              <a:t>Design</a:t>
            </a:r>
          </a:p>
          <a:p>
            <a:pPr lvl="1"/>
            <a:r>
              <a:rPr lang="en-US" smtClean="0"/>
              <a:t>Templates</a:t>
            </a:r>
          </a:p>
          <a:p>
            <a:pPr lvl="1"/>
            <a:r>
              <a:rPr lang="en-US" smtClean="0"/>
              <a:t>Actions</a:t>
            </a:r>
          </a:p>
          <a:p>
            <a:pPr lvl="1"/>
            <a:r>
              <a:rPr lang="en-US" smtClean="0"/>
              <a:t>Events</a:t>
            </a:r>
          </a:p>
          <a:p>
            <a:pPr lvl="1"/>
            <a:r>
              <a:rPr lang="en-US" smtClean="0"/>
              <a:t>Objects</a:t>
            </a:r>
          </a:p>
          <a:p>
            <a:pPr lvl="2"/>
            <a:r>
              <a:rPr lang="en-US" smtClean="0"/>
              <a:t>Naming convention</a:t>
            </a:r>
          </a:p>
          <a:p>
            <a:pPr lvl="2"/>
            <a:r>
              <a:rPr lang="en-US" smtClean="0"/>
              <a:t>Properties</a:t>
            </a:r>
          </a:p>
        </p:txBody>
      </p:sp>
      <p:sp>
        <p:nvSpPr>
          <p:cNvPr id="38916" name="Rectangle 3"/>
          <p:cNvSpPr>
            <a:spLocks noGrp="1" noChangeArrowheads="1"/>
          </p:cNvSpPr>
          <p:nvPr>
            <p:ph sz="half" idx="2"/>
          </p:nvPr>
        </p:nvSpPr>
        <p:spPr/>
        <p:txBody>
          <a:bodyPr/>
          <a:lstStyle/>
          <a:p>
            <a:r>
              <a:rPr lang="en-US" smtClean="0"/>
              <a:t>Project planning software</a:t>
            </a:r>
          </a:p>
          <a:p>
            <a:pPr lvl="1"/>
            <a:r>
              <a:rPr lang="en-US" smtClean="0"/>
              <a:t>Schedules</a:t>
            </a:r>
          </a:p>
          <a:p>
            <a:pPr lvl="1"/>
            <a:r>
              <a:rPr lang="en-US" smtClean="0"/>
              <a:t>Gantt charts</a:t>
            </a:r>
          </a:p>
          <a:p>
            <a:r>
              <a:rPr lang="en-US" smtClean="0"/>
              <a:t>CASE tools</a:t>
            </a:r>
          </a:p>
          <a:p>
            <a:r>
              <a:rPr lang="en-US" smtClean="0"/>
              <a:t>Groupware tools</a:t>
            </a:r>
          </a:p>
          <a:p>
            <a:pPr lvl="1"/>
            <a:r>
              <a:rPr lang="en-US" smtClean="0"/>
              <a:t>Track changes</a:t>
            </a:r>
          </a:p>
          <a:p>
            <a:pPr lvl="1"/>
            <a:r>
              <a:rPr lang="en-US" smtClean="0"/>
              <a:t>Document work</a:t>
            </a:r>
          </a:p>
          <a:p>
            <a:pPr lvl="1"/>
            <a:r>
              <a:rPr lang="en-US" smtClean="0"/>
              <a:t>Track revisions</a:t>
            </a:r>
          </a:p>
        </p:txBody>
      </p:sp>
      <p:sp>
        <p:nvSpPr>
          <p:cNvPr id="38914" name="Slide Number Placeholder 6"/>
          <p:cNvSpPr>
            <a:spLocks noGrp="1"/>
          </p:cNvSpPr>
          <p:nvPr>
            <p:ph type="sldNum" sz="quarter" idx="12"/>
          </p:nvPr>
        </p:nvSpPr>
        <p:spPr/>
        <p:txBody>
          <a:bodyPr/>
          <a:lstStyle/>
          <a:p>
            <a:fld id="{F262FDFF-07D2-4010-871B-3A5B00138816}" type="slidenum">
              <a:rPr lang="en-US" smtClean="0"/>
              <a:pPr/>
              <a:t>44</a:t>
            </a:fld>
            <a:endParaRPr lang="en-US" smtClean="0"/>
          </a:p>
        </p:txBody>
      </p:sp>
    </p:spTree>
    <p:extLst>
      <p:ext uri="{BB962C8B-B14F-4D97-AF65-F5344CB8AC3E}">
        <p14:creationId xmlns:p14="http://schemas.microsoft.com/office/powerpoint/2010/main" val="1158626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CASE Tools</a:t>
            </a:r>
          </a:p>
        </p:txBody>
      </p:sp>
      <p:sp>
        <p:nvSpPr>
          <p:cNvPr id="39940" name="Rectangle 3"/>
          <p:cNvSpPr>
            <a:spLocks noGrp="1" noChangeArrowheads="1"/>
          </p:cNvSpPr>
          <p:nvPr>
            <p:ph sz="half" idx="1"/>
          </p:nvPr>
        </p:nvSpPr>
        <p:spPr/>
        <p:txBody>
          <a:bodyPr/>
          <a:lstStyle/>
          <a:p>
            <a:r>
              <a:rPr lang="en-US" smtClean="0"/>
              <a:t>Computer-Aided Software Engineering</a:t>
            </a:r>
          </a:p>
          <a:p>
            <a:pPr lvl="1"/>
            <a:r>
              <a:rPr lang="en-US" smtClean="0"/>
              <a:t>Diagrams (linked)</a:t>
            </a:r>
          </a:p>
          <a:p>
            <a:pPr lvl="1"/>
            <a:r>
              <a:rPr lang="en-US" smtClean="0"/>
              <a:t>Data Dictionary</a:t>
            </a:r>
          </a:p>
          <a:p>
            <a:pPr lvl="1"/>
            <a:r>
              <a:rPr lang="en-US" smtClean="0"/>
              <a:t>Teamwork</a:t>
            </a:r>
          </a:p>
          <a:p>
            <a:pPr lvl="1"/>
            <a:r>
              <a:rPr lang="en-US" smtClean="0"/>
              <a:t>Prototyping</a:t>
            </a:r>
          </a:p>
          <a:p>
            <a:pPr lvl="2"/>
            <a:r>
              <a:rPr lang="en-US" smtClean="0"/>
              <a:t>Forms</a:t>
            </a:r>
          </a:p>
          <a:p>
            <a:pPr lvl="2"/>
            <a:r>
              <a:rPr lang="en-US" smtClean="0"/>
              <a:t>Reports</a:t>
            </a:r>
          </a:p>
          <a:p>
            <a:pPr lvl="2"/>
            <a:r>
              <a:rPr lang="en-US" smtClean="0"/>
              <a:t>Sample data</a:t>
            </a:r>
          </a:p>
          <a:p>
            <a:pPr lvl="1"/>
            <a:r>
              <a:rPr lang="en-US" smtClean="0"/>
              <a:t>Code generation</a:t>
            </a:r>
          </a:p>
          <a:p>
            <a:pPr lvl="1"/>
            <a:r>
              <a:rPr lang="en-US" smtClean="0"/>
              <a:t>Reverse Engineering</a:t>
            </a:r>
          </a:p>
        </p:txBody>
      </p:sp>
      <p:sp>
        <p:nvSpPr>
          <p:cNvPr id="39941" name="Rectangle 4"/>
          <p:cNvSpPr>
            <a:spLocks noGrp="1" noChangeArrowheads="1"/>
          </p:cNvSpPr>
          <p:nvPr>
            <p:ph sz="half" idx="2"/>
          </p:nvPr>
        </p:nvSpPr>
        <p:spPr/>
        <p:txBody>
          <a:bodyPr/>
          <a:lstStyle/>
          <a:p>
            <a:r>
              <a:rPr lang="en-US" smtClean="0"/>
              <a:t>Examples</a:t>
            </a:r>
          </a:p>
          <a:p>
            <a:pPr lvl="1"/>
            <a:r>
              <a:rPr lang="en-US" smtClean="0"/>
              <a:t>Rational Rose</a:t>
            </a:r>
          </a:p>
          <a:p>
            <a:pPr lvl="1"/>
            <a:r>
              <a:rPr lang="en-US" smtClean="0"/>
              <a:t>Sterling</a:t>
            </a:r>
          </a:p>
          <a:p>
            <a:pPr lvl="2"/>
            <a:r>
              <a:rPr lang="en-US" smtClean="0"/>
              <a:t>COOL: Dat</a:t>
            </a:r>
          </a:p>
          <a:p>
            <a:pPr lvl="2"/>
            <a:r>
              <a:rPr lang="en-US" smtClean="0"/>
              <a:t>COOL: Jex (UML)</a:t>
            </a:r>
          </a:p>
          <a:p>
            <a:pPr lvl="1"/>
            <a:r>
              <a:rPr lang="en-US" smtClean="0"/>
              <a:t>Oracle</a:t>
            </a:r>
          </a:p>
          <a:p>
            <a:pPr lvl="1"/>
            <a:r>
              <a:rPr lang="en-US" smtClean="0"/>
              <a:t>IBM</a:t>
            </a:r>
          </a:p>
        </p:txBody>
      </p:sp>
      <p:sp>
        <p:nvSpPr>
          <p:cNvPr id="39938" name="Slide Number Placeholder 6"/>
          <p:cNvSpPr>
            <a:spLocks noGrp="1"/>
          </p:cNvSpPr>
          <p:nvPr>
            <p:ph type="sldNum" sz="quarter" idx="12"/>
          </p:nvPr>
        </p:nvSpPr>
        <p:spPr/>
        <p:txBody>
          <a:bodyPr/>
          <a:lstStyle/>
          <a:p>
            <a:fld id="{BB8DF4D0-4625-4880-93D6-C87A988CA779}" type="slidenum">
              <a:rPr lang="en-US" smtClean="0"/>
              <a:pPr/>
              <a:t>45</a:t>
            </a:fld>
            <a:endParaRPr lang="en-US" smtClean="0"/>
          </a:p>
        </p:txBody>
      </p:sp>
    </p:spTree>
    <p:extLst>
      <p:ext uri="{BB962C8B-B14F-4D97-AF65-F5344CB8AC3E}">
        <p14:creationId xmlns:p14="http://schemas.microsoft.com/office/powerpoint/2010/main" val="4213563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mtClean="0"/>
              <a:t>Rolling Thunder: Top-Level</a:t>
            </a:r>
          </a:p>
        </p:txBody>
      </p:sp>
      <p:sp>
        <p:nvSpPr>
          <p:cNvPr id="40962" name="Slide Number Placeholder 4"/>
          <p:cNvSpPr>
            <a:spLocks noGrp="1"/>
          </p:cNvSpPr>
          <p:nvPr>
            <p:ph type="sldNum" sz="quarter" idx="12"/>
          </p:nvPr>
        </p:nvSpPr>
        <p:spPr/>
        <p:txBody>
          <a:bodyPr/>
          <a:lstStyle/>
          <a:p>
            <a:fld id="{48A8284B-4381-44A2-8663-B71F236C4338}" type="slidenum">
              <a:rPr lang="en-US" smtClean="0"/>
              <a:pPr/>
              <a:t>46</a:t>
            </a:fld>
            <a:endParaRPr lang="en-US" smtClean="0"/>
          </a:p>
        </p:txBody>
      </p:sp>
      <p:sp>
        <p:nvSpPr>
          <p:cNvPr id="40964" name="Rectangle 3"/>
          <p:cNvSpPr>
            <a:spLocks noChangeArrowheads="1"/>
          </p:cNvSpPr>
          <p:nvPr/>
        </p:nvSpPr>
        <p:spPr bwMode="auto">
          <a:xfrm>
            <a:off x="1752600" y="1752600"/>
            <a:ext cx="1477963" cy="976313"/>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Sales</a:t>
            </a:r>
          </a:p>
        </p:txBody>
      </p:sp>
      <p:sp>
        <p:nvSpPr>
          <p:cNvPr id="40965" name="Rectangle 4"/>
          <p:cNvSpPr>
            <a:spLocks noChangeArrowheads="1"/>
          </p:cNvSpPr>
          <p:nvPr/>
        </p:nvSpPr>
        <p:spPr bwMode="auto">
          <a:xfrm>
            <a:off x="1752600" y="1525588"/>
            <a:ext cx="439738"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sp>
        <p:nvSpPr>
          <p:cNvPr id="40966" name="Rectangle 5"/>
          <p:cNvSpPr>
            <a:spLocks noChangeArrowheads="1"/>
          </p:cNvSpPr>
          <p:nvPr/>
        </p:nvSpPr>
        <p:spPr bwMode="auto">
          <a:xfrm>
            <a:off x="6929438" y="1752600"/>
            <a:ext cx="1477962" cy="976313"/>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Assembly</a:t>
            </a:r>
          </a:p>
        </p:txBody>
      </p:sp>
      <p:sp>
        <p:nvSpPr>
          <p:cNvPr id="40967" name="Rectangle 6"/>
          <p:cNvSpPr>
            <a:spLocks noChangeArrowheads="1"/>
          </p:cNvSpPr>
          <p:nvPr/>
        </p:nvSpPr>
        <p:spPr bwMode="auto">
          <a:xfrm>
            <a:off x="6929438" y="1525588"/>
            <a:ext cx="439737"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sp>
        <p:nvSpPr>
          <p:cNvPr id="40968" name="Rectangle 9"/>
          <p:cNvSpPr>
            <a:spLocks noChangeArrowheads="1"/>
          </p:cNvSpPr>
          <p:nvPr/>
        </p:nvSpPr>
        <p:spPr bwMode="auto">
          <a:xfrm>
            <a:off x="6929438" y="4267200"/>
            <a:ext cx="1477962" cy="976313"/>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Purchasing</a:t>
            </a:r>
          </a:p>
        </p:txBody>
      </p:sp>
      <p:sp>
        <p:nvSpPr>
          <p:cNvPr id="40969" name="Rectangle 10"/>
          <p:cNvSpPr>
            <a:spLocks noChangeArrowheads="1"/>
          </p:cNvSpPr>
          <p:nvPr/>
        </p:nvSpPr>
        <p:spPr bwMode="auto">
          <a:xfrm>
            <a:off x="6929438" y="4040188"/>
            <a:ext cx="439737"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sp>
        <p:nvSpPr>
          <p:cNvPr id="40970" name="Rectangle 13"/>
          <p:cNvSpPr>
            <a:spLocks noChangeArrowheads="1"/>
          </p:cNvSpPr>
          <p:nvPr/>
        </p:nvSpPr>
        <p:spPr bwMode="auto">
          <a:xfrm>
            <a:off x="1752600" y="4267200"/>
            <a:ext cx="1477963" cy="976313"/>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Location</a:t>
            </a:r>
          </a:p>
        </p:txBody>
      </p:sp>
      <p:sp>
        <p:nvSpPr>
          <p:cNvPr id="40971" name="Rectangle 14"/>
          <p:cNvSpPr>
            <a:spLocks noChangeArrowheads="1"/>
          </p:cNvSpPr>
          <p:nvPr/>
        </p:nvSpPr>
        <p:spPr bwMode="auto">
          <a:xfrm>
            <a:off x="1752600" y="4040188"/>
            <a:ext cx="439738"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cxnSp>
        <p:nvCxnSpPr>
          <p:cNvPr id="40972" name="AutoShape 18"/>
          <p:cNvCxnSpPr>
            <a:cxnSpLocks noChangeShapeType="1"/>
            <a:stCxn id="40970" idx="0"/>
            <a:endCxn id="40964" idx="2"/>
          </p:cNvCxnSpPr>
          <p:nvPr/>
        </p:nvCxnSpPr>
        <p:spPr bwMode="auto">
          <a:xfrm flipV="1">
            <a:off x="2492375" y="2728913"/>
            <a:ext cx="0" cy="1538287"/>
          </a:xfrm>
          <a:prstGeom prst="straightConnector1">
            <a:avLst/>
          </a:prstGeom>
          <a:noFill/>
          <a:ln w="12700">
            <a:solidFill>
              <a:schemeClr val="tx1"/>
            </a:solidFill>
            <a:prstDash val="dash"/>
            <a:round/>
            <a:headEnd/>
            <a:tailEnd type="triangle" w="med" len="med"/>
          </a:ln>
        </p:spPr>
      </p:cxnSp>
      <p:sp>
        <p:nvSpPr>
          <p:cNvPr id="40973" name="Rectangle 19"/>
          <p:cNvSpPr>
            <a:spLocks noChangeArrowheads="1"/>
          </p:cNvSpPr>
          <p:nvPr/>
        </p:nvSpPr>
        <p:spPr bwMode="auto">
          <a:xfrm>
            <a:off x="4262438" y="1752600"/>
            <a:ext cx="1477962" cy="976313"/>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Bicycle</a:t>
            </a:r>
          </a:p>
        </p:txBody>
      </p:sp>
      <p:sp>
        <p:nvSpPr>
          <p:cNvPr id="40974" name="Rectangle 20"/>
          <p:cNvSpPr>
            <a:spLocks noChangeArrowheads="1"/>
          </p:cNvSpPr>
          <p:nvPr/>
        </p:nvSpPr>
        <p:spPr bwMode="auto">
          <a:xfrm>
            <a:off x="4262438" y="1525588"/>
            <a:ext cx="439737"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cxnSp>
        <p:nvCxnSpPr>
          <p:cNvPr id="40975" name="AutoShape 21"/>
          <p:cNvCxnSpPr>
            <a:cxnSpLocks noChangeShapeType="1"/>
            <a:stCxn id="40964" idx="3"/>
            <a:endCxn id="40973" idx="1"/>
          </p:cNvCxnSpPr>
          <p:nvPr/>
        </p:nvCxnSpPr>
        <p:spPr bwMode="auto">
          <a:xfrm>
            <a:off x="3230563" y="2241550"/>
            <a:ext cx="1031875" cy="0"/>
          </a:xfrm>
          <a:prstGeom prst="straightConnector1">
            <a:avLst/>
          </a:prstGeom>
          <a:noFill/>
          <a:ln w="12700">
            <a:solidFill>
              <a:schemeClr val="tx1"/>
            </a:solidFill>
            <a:prstDash val="dash"/>
            <a:round/>
            <a:headEnd/>
            <a:tailEnd type="triangle" w="med" len="med"/>
          </a:ln>
        </p:spPr>
      </p:cxnSp>
      <p:cxnSp>
        <p:nvCxnSpPr>
          <p:cNvPr id="40976" name="AutoShape 22"/>
          <p:cNvCxnSpPr>
            <a:cxnSpLocks noChangeShapeType="1"/>
            <a:stCxn id="40966" idx="1"/>
            <a:endCxn id="40973" idx="3"/>
          </p:cNvCxnSpPr>
          <p:nvPr/>
        </p:nvCxnSpPr>
        <p:spPr bwMode="auto">
          <a:xfrm flipH="1">
            <a:off x="5740400" y="2241550"/>
            <a:ext cx="1189038" cy="0"/>
          </a:xfrm>
          <a:prstGeom prst="straightConnector1">
            <a:avLst/>
          </a:prstGeom>
          <a:noFill/>
          <a:ln w="12700">
            <a:solidFill>
              <a:schemeClr val="tx1"/>
            </a:solidFill>
            <a:prstDash val="dash"/>
            <a:round/>
            <a:headEnd/>
            <a:tailEnd type="triangle" w="med" len="med"/>
          </a:ln>
        </p:spPr>
      </p:cxnSp>
      <p:cxnSp>
        <p:nvCxnSpPr>
          <p:cNvPr id="40977" name="AutoShape 23"/>
          <p:cNvCxnSpPr>
            <a:cxnSpLocks noChangeShapeType="1"/>
            <a:stCxn id="40968" idx="0"/>
            <a:endCxn id="40966" idx="2"/>
          </p:cNvCxnSpPr>
          <p:nvPr/>
        </p:nvCxnSpPr>
        <p:spPr bwMode="auto">
          <a:xfrm flipV="1">
            <a:off x="7669213" y="2728913"/>
            <a:ext cx="0" cy="1538287"/>
          </a:xfrm>
          <a:prstGeom prst="straightConnector1">
            <a:avLst/>
          </a:prstGeom>
          <a:noFill/>
          <a:ln w="12700">
            <a:solidFill>
              <a:schemeClr val="tx1"/>
            </a:solidFill>
            <a:prstDash val="dash"/>
            <a:round/>
            <a:headEnd/>
            <a:tailEnd type="triangle" w="med" len="med"/>
          </a:ln>
        </p:spPr>
      </p:cxnSp>
      <p:cxnSp>
        <p:nvCxnSpPr>
          <p:cNvPr id="40978" name="AutoShape 24"/>
          <p:cNvCxnSpPr>
            <a:cxnSpLocks noChangeShapeType="1"/>
            <a:stCxn id="40970" idx="3"/>
            <a:endCxn id="40968" idx="1"/>
          </p:cNvCxnSpPr>
          <p:nvPr/>
        </p:nvCxnSpPr>
        <p:spPr bwMode="auto">
          <a:xfrm>
            <a:off x="3230563" y="4756150"/>
            <a:ext cx="3698875" cy="0"/>
          </a:xfrm>
          <a:prstGeom prst="straightConnector1">
            <a:avLst/>
          </a:prstGeom>
          <a:noFill/>
          <a:ln w="12700">
            <a:solidFill>
              <a:schemeClr val="tx1"/>
            </a:solidFill>
            <a:prstDash val="dash"/>
            <a:round/>
            <a:headEnd/>
            <a:tailEnd type="triangle" w="med" len="med"/>
          </a:ln>
        </p:spPr>
      </p:cxnSp>
      <p:sp>
        <p:nvSpPr>
          <p:cNvPr id="40979" name="Rectangle 25"/>
          <p:cNvSpPr>
            <a:spLocks noChangeArrowheads="1"/>
          </p:cNvSpPr>
          <p:nvPr/>
        </p:nvSpPr>
        <p:spPr bwMode="auto">
          <a:xfrm>
            <a:off x="4405313" y="3352800"/>
            <a:ext cx="1190625" cy="838200"/>
          </a:xfrm>
          <a:prstGeom prst="rect">
            <a:avLst/>
          </a:prstGeom>
          <a:solidFill>
            <a:schemeClr val="accent1"/>
          </a:solidFill>
          <a:ln w="12700">
            <a:solidFill>
              <a:schemeClr val="tx1"/>
            </a:solidFill>
            <a:miter lim="800000"/>
            <a:headEnd/>
            <a:tailEnd/>
          </a:ln>
        </p:spPr>
        <p:txBody>
          <a:bodyPr wrap="none" anchor="ctr"/>
          <a:lstStyle/>
          <a:p>
            <a:pPr algn="ctr"/>
            <a:r>
              <a:rPr lang="en-US" sz="2000">
                <a:solidFill>
                  <a:schemeClr val="tx1"/>
                </a:solidFill>
              </a:rPr>
              <a:t>Employee</a:t>
            </a:r>
          </a:p>
        </p:txBody>
      </p:sp>
      <p:cxnSp>
        <p:nvCxnSpPr>
          <p:cNvPr id="40980" name="AutoShape 27"/>
          <p:cNvCxnSpPr>
            <a:cxnSpLocks noChangeShapeType="1"/>
            <a:stCxn id="40979" idx="1"/>
            <a:endCxn id="40964" idx="2"/>
          </p:cNvCxnSpPr>
          <p:nvPr/>
        </p:nvCxnSpPr>
        <p:spPr bwMode="auto">
          <a:xfrm flipH="1" flipV="1">
            <a:off x="2492375" y="2728913"/>
            <a:ext cx="1912938" cy="1042987"/>
          </a:xfrm>
          <a:prstGeom prst="straightConnector1">
            <a:avLst/>
          </a:prstGeom>
          <a:noFill/>
          <a:ln w="12700">
            <a:solidFill>
              <a:schemeClr val="tx1"/>
            </a:solidFill>
            <a:prstDash val="dash"/>
            <a:round/>
            <a:headEnd/>
            <a:tailEnd type="triangle" w="med" len="med"/>
          </a:ln>
        </p:spPr>
      </p:cxnSp>
      <p:cxnSp>
        <p:nvCxnSpPr>
          <p:cNvPr id="40981" name="AutoShape 28"/>
          <p:cNvCxnSpPr>
            <a:cxnSpLocks noChangeShapeType="1"/>
            <a:stCxn id="40979" idx="0"/>
            <a:endCxn id="40973" idx="2"/>
          </p:cNvCxnSpPr>
          <p:nvPr/>
        </p:nvCxnSpPr>
        <p:spPr bwMode="auto">
          <a:xfrm flipV="1">
            <a:off x="5000625" y="2728913"/>
            <a:ext cx="1588" cy="623887"/>
          </a:xfrm>
          <a:prstGeom prst="straightConnector1">
            <a:avLst/>
          </a:prstGeom>
          <a:noFill/>
          <a:ln w="12700">
            <a:solidFill>
              <a:schemeClr val="tx1"/>
            </a:solidFill>
            <a:prstDash val="dash"/>
            <a:round/>
            <a:headEnd/>
            <a:tailEnd type="triangle" w="med" len="med"/>
          </a:ln>
        </p:spPr>
      </p:cxnSp>
      <p:cxnSp>
        <p:nvCxnSpPr>
          <p:cNvPr id="40982" name="AutoShape 29"/>
          <p:cNvCxnSpPr>
            <a:cxnSpLocks noChangeShapeType="1"/>
            <a:stCxn id="40979" idx="3"/>
            <a:endCxn id="40966" idx="2"/>
          </p:cNvCxnSpPr>
          <p:nvPr/>
        </p:nvCxnSpPr>
        <p:spPr bwMode="auto">
          <a:xfrm flipV="1">
            <a:off x="5595938" y="2728913"/>
            <a:ext cx="2073275" cy="1042987"/>
          </a:xfrm>
          <a:prstGeom prst="straightConnector1">
            <a:avLst/>
          </a:prstGeom>
          <a:noFill/>
          <a:ln w="12700">
            <a:solidFill>
              <a:schemeClr val="tx1"/>
            </a:solidFill>
            <a:prstDash val="dash"/>
            <a:round/>
            <a:headEnd/>
            <a:tailEnd type="triangle" w="med" len="med"/>
          </a:ln>
        </p:spPr>
      </p:cxnSp>
      <p:cxnSp>
        <p:nvCxnSpPr>
          <p:cNvPr id="40983" name="AutoShape 30"/>
          <p:cNvCxnSpPr>
            <a:cxnSpLocks noChangeShapeType="1"/>
            <a:stCxn id="40979" idx="3"/>
            <a:endCxn id="40968" idx="1"/>
          </p:cNvCxnSpPr>
          <p:nvPr/>
        </p:nvCxnSpPr>
        <p:spPr bwMode="auto">
          <a:xfrm>
            <a:off x="5595938" y="3771900"/>
            <a:ext cx="1333500" cy="984250"/>
          </a:xfrm>
          <a:prstGeom prst="straightConnector1">
            <a:avLst/>
          </a:prstGeom>
          <a:noFill/>
          <a:ln w="12700">
            <a:solidFill>
              <a:schemeClr val="tx1"/>
            </a:solidFill>
            <a:prstDash val="dash"/>
            <a:round/>
            <a:headEnd/>
            <a:tailEnd type="triangle" w="med" len="med"/>
          </a:ln>
        </p:spPr>
      </p:cxnSp>
      <p:sp>
        <p:nvSpPr>
          <p:cNvPr id="40984" name="Rectangle 31"/>
          <p:cNvSpPr>
            <a:spLocks noChangeArrowheads="1"/>
          </p:cNvSpPr>
          <p:nvPr/>
        </p:nvSpPr>
        <p:spPr bwMode="auto">
          <a:xfrm>
            <a:off x="4406900" y="3148013"/>
            <a:ext cx="439738" cy="214312"/>
          </a:xfrm>
          <a:prstGeom prst="rect">
            <a:avLst/>
          </a:prstGeom>
          <a:noFill/>
          <a:ln w="12700">
            <a:solidFill>
              <a:schemeClr val="tx1"/>
            </a:solidFill>
            <a:miter lim="800000"/>
            <a:headEnd/>
            <a:tailEnd/>
          </a:ln>
        </p:spPr>
        <p:txBody>
          <a:bodyPr wrap="none" anchor="ctr"/>
          <a:lstStyle/>
          <a:p>
            <a:pPr algn="ctr"/>
            <a:endParaRPr lang="en-US" sz="2000">
              <a:solidFill>
                <a:schemeClr val="tx1"/>
              </a:solidFill>
            </a:endParaRPr>
          </a:p>
        </p:txBody>
      </p:sp>
    </p:spTree>
    <p:extLst>
      <p:ext uri="{BB962C8B-B14F-4D97-AF65-F5344CB8AC3E}">
        <p14:creationId xmlns:p14="http://schemas.microsoft.com/office/powerpoint/2010/main" val="3105004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smtClean="0"/>
              <a:t>Rolling Thunder: Sales</a:t>
            </a:r>
          </a:p>
        </p:txBody>
      </p:sp>
      <p:sp>
        <p:nvSpPr>
          <p:cNvPr id="41986" name="Slide Number Placeholder 4"/>
          <p:cNvSpPr>
            <a:spLocks noGrp="1"/>
          </p:cNvSpPr>
          <p:nvPr>
            <p:ph type="sldNum" sz="quarter" idx="12"/>
          </p:nvPr>
        </p:nvSpPr>
        <p:spPr>
          <a:noFill/>
        </p:spPr>
        <p:txBody>
          <a:bodyPr/>
          <a:lstStyle/>
          <a:p>
            <a:fld id="{0A01BEFF-DE78-4274-96BC-62F553BDFB7B}" type="slidenum">
              <a:rPr lang="en-US" smtClean="0"/>
              <a:pPr/>
              <a:t>47</a:t>
            </a:fld>
            <a:endParaRPr lang="en-US" smtClean="0"/>
          </a:p>
        </p:txBody>
      </p:sp>
      <p:sp>
        <p:nvSpPr>
          <p:cNvPr id="41988" name="Rectangle 3"/>
          <p:cNvSpPr>
            <a:spLocks noChangeArrowheads="1"/>
          </p:cNvSpPr>
          <p:nvPr/>
        </p:nvSpPr>
        <p:spPr bwMode="auto">
          <a:xfrm>
            <a:off x="1016236" y="1172775"/>
            <a:ext cx="1828800" cy="2438400"/>
          </a:xfrm>
          <a:prstGeom prst="rect">
            <a:avLst/>
          </a:prstGeom>
          <a:noFill/>
          <a:ln w="19050">
            <a:solidFill>
              <a:schemeClr val="tx1"/>
            </a:solidFill>
            <a:miter lim="800000"/>
            <a:headEnd/>
            <a:tailEnd/>
          </a:ln>
        </p:spPr>
        <p:txBody>
          <a:bodyPr wrap="none"/>
          <a:lstStyle/>
          <a:p>
            <a:r>
              <a:rPr lang="en-US" sz="1800">
                <a:solidFill>
                  <a:schemeClr val="tx1"/>
                </a:solidFill>
              </a:rPr>
              <a:t>Customer</a:t>
            </a:r>
          </a:p>
        </p:txBody>
      </p:sp>
      <p:sp>
        <p:nvSpPr>
          <p:cNvPr id="41989" name="Line 4"/>
          <p:cNvSpPr>
            <a:spLocks noChangeShapeType="1"/>
          </p:cNvSpPr>
          <p:nvPr/>
        </p:nvSpPr>
        <p:spPr bwMode="auto">
          <a:xfrm>
            <a:off x="1016236" y="1477575"/>
            <a:ext cx="18288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1990" name="Text Box 5"/>
          <p:cNvSpPr txBox="1">
            <a:spLocks noChangeArrowheads="1"/>
          </p:cNvSpPr>
          <p:nvPr/>
        </p:nvSpPr>
        <p:spPr bwMode="auto">
          <a:xfrm>
            <a:off x="1016236" y="1757957"/>
            <a:ext cx="1828800" cy="1569660"/>
          </a:xfrm>
          <a:prstGeom prst="rect">
            <a:avLst/>
          </a:prstGeom>
          <a:noFill/>
          <a:ln w="19050">
            <a:noFill/>
            <a:miter lim="800000"/>
            <a:headEnd/>
            <a:tailEnd/>
          </a:ln>
        </p:spPr>
        <p:txBody>
          <a:bodyPr anchor="ctr">
            <a:spAutoFit/>
          </a:bodyPr>
          <a:lstStyle/>
          <a:p>
            <a:pPr algn="l">
              <a:spcBef>
                <a:spcPct val="0"/>
              </a:spcBef>
            </a:pPr>
            <a:r>
              <a:rPr lang="en-US" sz="1200" b="1">
                <a:solidFill>
                  <a:schemeClr val="tx1"/>
                </a:solidFill>
              </a:rPr>
              <a:t>CustomerID</a:t>
            </a:r>
            <a:endParaRPr lang="en-US" sz="1200">
              <a:solidFill>
                <a:schemeClr val="tx1"/>
              </a:solidFill>
            </a:endParaRPr>
          </a:p>
          <a:p>
            <a:pPr algn="l">
              <a:spcBef>
                <a:spcPct val="0"/>
              </a:spcBef>
            </a:pPr>
            <a:r>
              <a:rPr lang="en-US" sz="1200">
                <a:solidFill>
                  <a:schemeClr val="tx1"/>
                </a:solidFill>
              </a:rPr>
              <a:t>Phone</a:t>
            </a:r>
          </a:p>
          <a:p>
            <a:pPr algn="l">
              <a:spcBef>
                <a:spcPct val="0"/>
              </a:spcBef>
            </a:pPr>
            <a:r>
              <a:rPr lang="en-US" sz="1200">
                <a:solidFill>
                  <a:schemeClr val="tx1"/>
                </a:solidFill>
              </a:rPr>
              <a:t>FirstName</a:t>
            </a:r>
          </a:p>
          <a:p>
            <a:pPr algn="l">
              <a:spcBef>
                <a:spcPct val="0"/>
              </a:spcBef>
            </a:pPr>
            <a:r>
              <a:rPr lang="en-US" sz="1200">
                <a:solidFill>
                  <a:schemeClr val="tx1"/>
                </a:solidFill>
              </a:rPr>
              <a:t>LastName</a:t>
            </a:r>
          </a:p>
          <a:p>
            <a:pPr algn="l">
              <a:spcBef>
                <a:spcPct val="0"/>
              </a:spcBef>
            </a:pPr>
            <a:r>
              <a:rPr lang="en-US" sz="1200">
                <a:solidFill>
                  <a:schemeClr val="tx1"/>
                </a:solidFill>
              </a:rPr>
              <a:t>Address</a:t>
            </a:r>
          </a:p>
          <a:p>
            <a:pPr algn="l">
              <a:spcBef>
                <a:spcPct val="0"/>
              </a:spcBef>
            </a:pPr>
            <a:r>
              <a:rPr lang="en-US" sz="1200">
                <a:solidFill>
                  <a:schemeClr val="tx1"/>
                </a:solidFill>
              </a:rPr>
              <a:t>ZipCode</a:t>
            </a:r>
          </a:p>
          <a:p>
            <a:pPr algn="l">
              <a:spcBef>
                <a:spcPct val="0"/>
              </a:spcBef>
            </a:pPr>
            <a:r>
              <a:rPr lang="en-US" sz="1200">
                <a:solidFill>
                  <a:schemeClr val="tx1"/>
                </a:solidFill>
              </a:rPr>
              <a:t>CityID</a:t>
            </a:r>
          </a:p>
          <a:p>
            <a:pPr algn="l">
              <a:spcBef>
                <a:spcPct val="0"/>
              </a:spcBef>
            </a:pPr>
            <a:r>
              <a:rPr lang="en-US" sz="1200">
                <a:solidFill>
                  <a:schemeClr val="tx1"/>
                </a:solidFill>
              </a:rPr>
              <a:t>BalanceDue</a:t>
            </a:r>
          </a:p>
        </p:txBody>
      </p:sp>
      <p:sp>
        <p:nvSpPr>
          <p:cNvPr id="41991" name="Rectangle 6"/>
          <p:cNvSpPr>
            <a:spLocks noChangeArrowheads="1"/>
          </p:cNvSpPr>
          <p:nvPr/>
        </p:nvSpPr>
        <p:spPr bwMode="auto">
          <a:xfrm>
            <a:off x="1016236" y="3839775"/>
            <a:ext cx="1828800" cy="21336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Customer</a:t>
            </a:r>
          </a:p>
          <a:p>
            <a:pPr>
              <a:spcBef>
                <a:spcPct val="0"/>
              </a:spcBef>
            </a:pPr>
            <a:r>
              <a:rPr lang="en-US" sz="1800">
                <a:solidFill>
                  <a:schemeClr val="tx1"/>
                </a:solidFill>
              </a:rPr>
              <a:t>Transaction</a:t>
            </a:r>
          </a:p>
        </p:txBody>
      </p:sp>
      <p:sp>
        <p:nvSpPr>
          <p:cNvPr id="41992" name="Text Box 8"/>
          <p:cNvSpPr txBox="1">
            <a:spLocks noChangeArrowheads="1"/>
          </p:cNvSpPr>
          <p:nvPr/>
        </p:nvSpPr>
        <p:spPr bwMode="auto">
          <a:xfrm>
            <a:off x="1016236" y="4609623"/>
            <a:ext cx="1828800" cy="1200329"/>
          </a:xfrm>
          <a:prstGeom prst="rect">
            <a:avLst/>
          </a:prstGeom>
          <a:noFill/>
          <a:ln w="12700">
            <a:noFill/>
            <a:miter lim="800000"/>
            <a:headEnd/>
            <a:tailEnd/>
          </a:ln>
        </p:spPr>
        <p:txBody>
          <a:bodyPr anchor="ctr">
            <a:spAutoFit/>
          </a:bodyPr>
          <a:lstStyle/>
          <a:p>
            <a:pPr algn="l">
              <a:spcBef>
                <a:spcPct val="0"/>
              </a:spcBef>
            </a:pPr>
            <a:r>
              <a:rPr lang="en-US" sz="1200" b="1">
                <a:solidFill>
                  <a:schemeClr val="tx1"/>
                </a:solidFill>
              </a:rPr>
              <a:t>CustomerID</a:t>
            </a:r>
          </a:p>
          <a:p>
            <a:pPr algn="l">
              <a:spcBef>
                <a:spcPct val="0"/>
              </a:spcBef>
            </a:pPr>
            <a:r>
              <a:rPr lang="en-US" sz="1200" b="1">
                <a:solidFill>
                  <a:schemeClr val="tx1"/>
                </a:solidFill>
              </a:rPr>
              <a:t>TransactionDate</a:t>
            </a:r>
            <a:endParaRPr lang="en-US" sz="1200">
              <a:solidFill>
                <a:schemeClr val="tx1"/>
              </a:solidFill>
            </a:endParaRPr>
          </a:p>
          <a:p>
            <a:pPr algn="l">
              <a:spcBef>
                <a:spcPct val="0"/>
              </a:spcBef>
            </a:pPr>
            <a:r>
              <a:rPr lang="en-US" sz="1200">
                <a:solidFill>
                  <a:schemeClr val="tx1"/>
                </a:solidFill>
              </a:rPr>
              <a:t>EmployeeID</a:t>
            </a:r>
          </a:p>
          <a:p>
            <a:pPr algn="l">
              <a:spcBef>
                <a:spcPct val="0"/>
              </a:spcBef>
            </a:pPr>
            <a:r>
              <a:rPr lang="en-US" sz="1200">
                <a:solidFill>
                  <a:schemeClr val="tx1"/>
                </a:solidFill>
              </a:rPr>
              <a:t>Amount</a:t>
            </a:r>
          </a:p>
          <a:p>
            <a:pPr algn="l">
              <a:spcBef>
                <a:spcPct val="0"/>
              </a:spcBef>
            </a:pPr>
            <a:r>
              <a:rPr lang="en-US" sz="1200">
                <a:solidFill>
                  <a:schemeClr val="tx1"/>
                </a:solidFill>
              </a:rPr>
              <a:t>Description</a:t>
            </a:r>
          </a:p>
          <a:p>
            <a:pPr algn="l">
              <a:spcBef>
                <a:spcPct val="0"/>
              </a:spcBef>
            </a:pPr>
            <a:r>
              <a:rPr lang="en-US" sz="1200">
                <a:solidFill>
                  <a:schemeClr val="tx1"/>
                </a:solidFill>
              </a:rPr>
              <a:t>Reference</a:t>
            </a:r>
          </a:p>
        </p:txBody>
      </p:sp>
      <p:sp>
        <p:nvSpPr>
          <p:cNvPr id="41993" name="Line 9"/>
          <p:cNvSpPr>
            <a:spLocks noChangeShapeType="1"/>
          </p:cNvSpPr>
          <p:nvPr/>
        </p:nvSpPr>
        <p:spPr bwMode="auto">
          <a:xfrm>
            <a:off x="1016236" y="4449375"/>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1994" name="Rectangle 10"/>
          <p:cNvSpPr>
            <a:spLocks noChangeArrowheads="1"/>
          </p:cNvSpPr>
          <p:nvPr/>
        </p:nvSpPr>
        <p:spPr bwMode="auto">
          <a:xfrm>
            <a:off x="3683236" y="3534975"/>
            <a:ext cx="1828800" cy="2514600"/>
          </a:xfrm>
          <a:prstGeom prst="rect">
            <a:avLst/>
          </a:prstGeom>
          <a:noFill/>
          <a:ln w="19050">
            <a:solidFill>
              <a:schemeClr val="tx1"/>
            </a:solidFill>
            <a:miter lim="800000"/>
            <a:headEnd/>
            <a:tailEnd/>
          </a:ln>
        </p:spPr>
        <p:txBody>
          <a:bodyPr wrap="none"/>
          <a:lstStyle/>
          <a:p>
            <a:r>
              <a:rPr lang="en-US" sz="1800">
                <a:solidFill>
                  <a:schemeClr val="tx1"/>
                </a:solidFill>
              </a:rPr>
              <a:t>Retail Store</a:t>
            </a:r>
          </a:p>
        </p:txBody>
      </p:sp>
      <p:sp>
        <p:nvSpPr>
          <p:cNvPr id="41995" name="Text Box 12"/>
          <p:cNvSpPr txBox="1">
            <a:spLocks noChangeArrowheads="1"/>
          </p:cNvSpPr>
          <p:nvPr/>
        </p:nvSpPr>
        <p:spPr bwMode="auto">
          <a:xfrm>
            <a:off x="3683236" y="4155082"/>
            <a:ext cx="1828800" cy="1569660"/>
          </a:xfrm>
          <a:prstGeom prst="rect">
            <a:avLst/>
          </a:prstGeom>
          <a:noFill/>
          <a:ln w="12700">
            <a:noFill/>
            <a:miter lim="800000"/>
            <a:headEnd/>
            <a:tailEnd/>
          </a:ln>
        </p:spPr>
        <p:txBody>
          <a:bodyPr anchor="ctr">
            <a:spAutoFit/>
          </a:bodyPr>
          <a:lstStyle/>
          <a:p>
            <a:pPr algn="l">
              <a:spcBef>
                <a:spcPct val="0"/>
              </a:spcBef>
            </a:pPr>
            <a:r>
              <a:rPr lang="en-US" sz="1200" b="1">
                <a:solidFill>
                  <a:schemeClr val="tx1"/>
                </a:solidFill>
              </a:rPr>
              <a:t>StoreID</a:t>
            </a:r>
            <a:endParaRPr lang="en-US" sz="1200">
              <a:solidFill>
                <a:schemeClr val="tx1"/>
              </a:solidFill>
            </a:endParaRPr>
          </a:p>
          <a:p>
            <a:pPr algn="l">
              <a:spcBef>
                <a:spcPct val="0"/>
              </a:spcBef>
            </a:pPr>
            <a:r>
              <a:rPr lang="en-US" sz="1200">
                <a:solidFill>
                  <a:schemeClr val="tx1"/>
                </a:solidFill>
              </a:rPr>
              <a:t>StoreName</a:t>
            </a:r>
          </a:p>
          <a:p>
            <a:pPr algn="l">
              <a:spcBef>
                <a:spcPct val="0"/>
              </a:spcBef>
            </a:pPr>
            <a:r>
              <a:rPr lang="en-US" sz="1200">
                <a:solidFill>
                  <a:schemeClr val="tx1"/>
                </a:solidFill>
              </a:rPr>
              <a:t>Phone</a:t>
            </a:r>
          </a:p>
          <a:p>
            <a:pPr algn="l">
              <a:spcBef>
                <a:spcPct val="0"/>
              </a:spcBef>
            </a:pPr>
            <a:r>
              <a:rPr lang="en-US" sz="1200">
                <a:solidFill>
                  <a:schemeClr val="tx1"/>
                </a:solidFill>
              </a:rPr>
              <a:t>ContactFirstName</a:t>
            </a:r>
          </a:p>
          <a:p>
            <a:pPr algn="l">
              <a:spcBef>
                <a:spcPct val="0"/>
              </a:spcBef>
            </a:pPr>
            <a:r>
              <a:rPr lang="en-US" sz="1200">
                <a:solidFill>
                  <a:schemeClr val="tx1"/>
                </a:solidFill>
              </a:rPr>
              <a:t>ContactLastName</a:t>
            </a:r>
          </a:p>
          <a:p>
            <a:pPr algn="l">
              <a:spcBef>
                <a:spcPct val="0"/>
              </a:spcBef>
            </a:pPr>
            <a:r>
              <a:rPr lang="en-US" sz="1200">
                <a:solidFill>
                  <a:schemeClr val="tx1"/>
                </a:solidFill>
              </a:rPr>
              <a:t>Address</a:t>
            </a:r>
          </a:p>
          <a:p>
            <a:pPr algn="l">
              <a:spcBef>
                <a:spcPct val="0"/>
              </a:spcBef>
            </a:pPr>
            <a:r>
              <a:rPr lang="en-US" sz="1200">
                <a:solidFill>
                  <a:schemeClr val="tx1"/>
                </a:solidFill>
              </a:rPr>
              <a:t>ZipCode</a:t>
            </a:r>
          </a:p>
          <a:p>
            <a:pPr algn="l">
              <a:spcBef>
                <a:spcPct val="0"/>
              </a:spcBef>
            </a:pPr>
            <a:r>
              <a:rPr lang="en-US" sz="1200">
                <a:solidFill>
                  <a:schemeClr val="tx1"/>
                </a:solidFill>
              </a:rPr>
              <a:t>CityID</a:t>
            </a:r>
          </a:p>
        </p:txBody>
      </p:sp>
      <p:sp>
        <p:nvSpPr>
          <p:cNvPr id="41996" name="Line 13"/>
          <p:cNvSpPr>
            <a:spLocks noChangeShapeType="1"/>
          </p:cNvSpPr>
          <p:nvPr/>
        </p:nvSpPr>
        <p:spPr bwMode="auto">
          <a:xfrm>
            <a:off x="3683236" y="3915975"/>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1997" name="Rectangle 15"/>
          <p:cNvSpPr>
            <a:spLocks noChangeArrowheads="1"/>
          </p:cNvSpPr>
          <p:nvPr/>
        </p:nvSpPr>
        <p:spPr bwMode="auto">
          <a:xfrm>
            <a:off x="6426436" y="1172775"/>
            <a:ext cx="1828800" cy="2057400"/>
          </a:xfrm>
          <a:prstGeom prst="rect">
            <a:avLst/>
          </a:prstGeom>
          <a:noFill/>
          <a:ln w="19050">
            <a:solidFill>
              <a:schemeClr val="tx1"/>
            </a:solidFill>
            <a:miter lim="800000"/>
            <a:headEnd/>
            <a:tailEnd/>
          </a:ln>
        </p:spPr>
        <p:txBody>
          <a:bodyPr wrap="none"/>
          <a:lstStyle/>
          <a:p>
            <a:r>
              <a:rPr lang="en-US" sz="1800">
                <a:solidFill>
                  <a:schemeClr val="tx1"/>
                </a:solidFill>
              </a:rPr>
              <a:t>Bicycle::Bicycle</a:t>
            </a:r>
          </a:p>
        </p:txBody>
      </p:sp>
      <p:sp>
        <p:nvSpPr>
          <p:cNvPr id="41998" name="Text Box 16"/>
          <p:cNvSpPr txBox="1">
            <a:spLocks noChangeArrowheads="1"/>
          </p:cNvSpPr>
          <p:nvPr/>
        </p:nvSpPr>
        <p:spPr bwMode="auto">
          <a:xfrm>
            <a:off x="6426436" y="1855311"/>
            <a:ext cx="1828800" cy="1200329"/>
          </a:xfrm>
          <a:prstGeom prst="rect">
            <a:avLst/>
          </a:prstGeom>
          <a:noFill/>
          <a:ln w="12700">
            <a:noFill/>
            <a:miter lim="800000"/>
            <a:headEnd/>
            <a:tailEnd/>
          </a:ln>
        </p:spPr>
        <p:txBody>
          <a:bodyPr anchor="ctr">
            <a:spAutoFit/>
          </a:bodyPr>
          <a:lstStyle/>
          <a:p>
            <a:pPr algn="l">
              <a:spcBef>
                <a:spcPct val="0"/>
              </a:spcBef>
            </a:pPr>
            <a:r>
              <a:rPr lang="en-US" sz="1200" b="1">
                <a:solidFill>
                  <a:schemeClr val="tx1"/>
                </a:solidFill>
              </a:rPr>
              <a:t>BicycleID</a:t>
            </a:r>
            <a:endParaRPr lang="en-US" sz="1200">
              <a:solidFill>
                <a:schemeClr val="tx1"/>
              </a:solidFill>
            </a:endParaRPr>
          </a:p>
          <a:p>
            <a:pPr algn="l">
              <a:spcBef>
                <a:spcPct val="0"/>
              </a:spcBef>
            </a:pPr>
            <a:r>
              <a:rPr lang="en-US" sz="1200">
                <a:solidFill>
                  <a:schemeClr val="tx1"/>
                </a:solidFill>
              </a:rPr>
              <a:t>… </a:t>
            </a:r>
          </a:p>
          <a:p>
            <a:pPr algn="l">
              <a:spcBef>
                <a:spcPct val="0"/>
              </a:spcBef>
            </a:pPr>
            <a:r>
              <a:rPr lang="en-US" sz="1200">
                <a:solidFill>
                  <a:schemeClr val="tx1"/>
                </a:solidFill>
              </a:rPr>
              <a:t>CustomerID</a:t>
            </a:r>
          </a:p>
          <a:p>
            <a:pPr algn="l">
              <a:spcBef>
                <a:spcPct val="0"/>
              </a:spcBef>
            </a:pPr>
            <a:r>
              <a:rPr lang="en-US" sz="1200">
                <a:solidFill>
                  <a:schemeClr val="tx1"/>
                </a:solidFill>
              </a:rPr>
              <a:t>StoreID</a:t>
            </a:r>
          </a:p>
          <a:p>
            <a:pPr algn="l">
              <a:spcBef>
                <a:spcPct val="0"/>
              </a:spcBef>
            </a:pPr>
            <a:r>
              <a:rPr lang="en-US" sz="1200">
                <a:solidFill>
                  <a:schemeClr val="tx1"/>
                </a:solidFill>
              </a:rPr>
              <a:t>…</a:t>
            </a:r>
          </a:p>
          <a:p>
            <a:pPr algn="l">
              <a:spcBef>
                <a:spcPct val="0"/>
              </a:spcBef>
            </a:pPr>
            <a:endParaRPr lang="en-US" sz="1200">
              <a:solidFill>
                <a:schemeClr val="tx1"/>
              </a:solidFill>
            </a:endParaRPr>
          </a:p>
        </p:txBody>
      </p:sp>
      <p:sp>
        <p:nvSpPr>
          <p:cNvPr id="41999" name="Line 17"/>
          <p:cNvSpPr>
            <a:spLocks noChangeShapeType="1"/>
          </p:cNvSpPr>
          <p:nvPr/>
        </p:nvSpPr>
        <p:spPr bwMode="auto">
          <a:xfrm>
            <a:off x="6426436" y="1553775"/>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2000" name="Freeform 18"/>
          <p:cNvSpPr>
            <a:spLocks/>
          </p:cNvSpPr>
          <p:nvPr/>
        </p:nvSpPr>
        <p:spPr bwMode="auto">
          <a:xfrm>
            <a:off x="2845036" y="1706175"/>
            <a:ext cx="457200" cy="2971800"/>
          </a:xfrm>
          <a:custGeom>
            <a:avLst/>
            <a:gdLst>
              <a:gd name="T0" fmla="*/ 0 w 288"/>
              <a:gd name="T1" fmla="*/ 0 h 1872"/>
              <a:gd name="T2" fmla="*/ 725804891 w 288"/>
              <a:gd name="T3" fmla="*/ 0 h 1872"/>
              <a:gd name="T4" fmla="*/ 725804891 w 288"/>
              <a:gd name="T5" fmla="*/ 2147483647 h 1872"/>
              <a:gd name="T6" fmla="*/ 0 w 288"/>
              <a:gd name="T7" fmla="*/ 2147483647 h 1872"/>
              <a:gd name="T8" fmla="*/ 0 60000 65536"/>
              <a:gd name="T9" fmla="*/ 0 60000 65536"/>
              <a:gd name="T10" fmla="*/ 0 60000 65536"/>
              <a:gd name="T11" fmla="*/ 0 60000 65536"/>
              <a:gd name="T12" fmla="*/ 0 w 288"/>
              <a:gd name="T13" fmla="*/ 0 h 1872"/>
              <a:gd name="T14" fmla="*/ 288 w 288"/>
              <a:gd name="T15" fmla="*/ 1872 h 1872"/>
            </a:gdLst>
            <a:ahLst/>
            <a:cxnLst>
              <a:cxn ang="T8">
                <a:pos x="T0" y="T1"/>
              </a:cxn>
              <a:cxn ang="T9">
                <a:pos x="T2" y="T3"/>
              </a:cxn>
              <a:cxn ang="T10">
                <a:pos x="T4" y="T5"/>
              </a:cxn>
              <a:cxn ang="T11">
                <a:pos x="T6" y="T7"/>
              </a:cxn>
            </a:cxnLst>
            <a:rect l="T12" t="T13" r="T14" b="T15"/>
            <a:pathLst>
              <a:path w="288" h="1872">
                <a:moveTo>
                  <a:pt x="0" y="0"/>
                </a:moveTo>
                <a:lnTo>
                  <a:pt x="288" y="0"/>
                </a:lnTo>
                <a:lnTo>
                  <a:pt x="288" y="1872"/>
                </a:lnTo>
                <a:lnTo>
                  <a:pt x="0" y="1872"/>
                </a:lnTo>
              </a:path>
            </a:pathLst>
          </a:custGeom>
          <a:noFill/>
          <a:ln w="19050" cap="flat" cmpd="sng">
            <a:solidFill>
              <a:schemeClr val="tx1"/>
            </a:solidFill>
            <a:prstDash val="solid"/>
            <a:round/>
            <a:headEnd/>
            <a:tailEnd/>
          </a:ln>
        </p:spPr>
        <p:txBody>
          <a:bodyPr wrap="none" anchor="ctr"/>
          <a:lstStyle/>
          <a:p>
            <a:endParaRPr lang="en-US" sz="1800">
              <a:solidFill>
                <a:schemeClr val="tx1"/>
              </a:solidFill>
            </a:endParaRPr>
          </a:p>
        </p:txBody>
      </p:sp>
      <p:sp>
        <p:nvSpPr>
          <p:cNvPr id="42001" name="Freeform 19"/>
          <p:cNvSpPr>
            <a:spLocks/>
          </p:cNvSpPr>
          <p:nvPr/>
        </p:nvSpPr>
        <p:spPr bwMode="auto">
          <a:xfrm>
            <a:off x="2845036" y="1629975"/>
            <a:ext cx="3581400" cy="762000"/>
          </a:xfrm>
          <a:custGeom>
            <a:avLst/>
            <a:gdLst>
              <a:gd name="T0" fmla="*/ 0 w 2256"/>
              <a:gd name="T1" fmla="*/ 0 h 480"/>
              <a:gd name="T2" fmla="*/ 2147483647 w 2256"/>
              <a:gd name="T3" fmla="*/ 0 h 480"/>
              <a:gd name="T4" fmla="*/ 2147483647 w 2256"/>
              <a:gd name="T5" fmla="*/ 1209675089 h 480"/>
              <a:gd name="T6" fmla="*/ 2147483647 w 2256"/>
              <a:gd name="T7" fmla="*/ 1209675089 h 480"/>
              <a:gd name="T8" fmla="*/ 0 60000 65536"/>
              <a:gd name="T9" fmla="*/ 0 60000 65536"/>
              <a:gd name="T10" fmla="*/ 0 60000 65536"/>
              <a:gd name="T11" fmla="*/ 0 60000 65536"/>
              <a:gd name="T12" fmla="*/ 0 w 2256"/>
              <a:gd name="T13" fmla="*/ 0 h 480"/>
              <a:gd name="T14" fmla="*/ 2256 w 2256"/>
              <a:gd name="T15" fmla="*/ 480 h 480"/>
            </a:gdLst>
            <a:ahLst/>
            <a:cxnLst>
              <a:cxn ang="T8">
                <a:pos x="T0" y="T1"/>
              </a:cxn>
              <a:cxn ang="T9">
                <a:pos x="T2" y="T3"/>
              </a:cxn>
              <a:cxn ang="T10">
                <a:pos x="T4" y="T5"/>
              </a:cxn>
              <a:cxn ang="T11">
                <a:pos x="T6" y="T7"/>
              </a:cxn>
            </a:cxnLst>
            <a:rect l="T12" t="T13" r="T14" b="T15"/>
            <a:pathLst>
              <a:path w="2256" h="480">
                <a:moveTo>
                  <a:pt x="0" y="0"/>
                </a:moveTo>
                <a:lnTo>
                  <a:pt x="1536" y="0"/>
                </a:lnTo>
                <a:lnTo>
                  <a:pt x="1536" y="480"/>
                </a:lnTo>
                <a:lnTo>
                  <a:pt x="2256" y="480"/>
                </a:lnTo>
              </a:path>
            </a:pathLst>
          </a:custGeom>
          <a:noFill/>
          <a:ln w="19050" cap="flat" cmpd="sng">
            <a:solidFill>
              <a:schemeClr val="tx1"/>
            </a:solidFill>
            <a:prstDash val="solid"/>
            <a:round/>
            <a:headEnd/>
            <a:tailEnd/>
          </a:ln>
        </p:spPr>
        <p:txBody>
          <a:bodyPr wrap="none" anchor="ctr"/>
          <a:lstStyle/>
          <a:p>
            <a:endParaRPr lang="en-US" sz="1800">
              <a:solidFill>
                <a:schemeClr val="tx1"/>
              </a:solidFill>
            </a:endParaRPr>
          </a:p>
        </p:txBody>
      </p:sp>
      <p:sp>
        <p:nvSpPr>
          <p:cNvPr id="42002" name="Freeform 21"/>
          <p:cNvSpPr>
            <a:spLocks/>
          </p:cNvSpPr>
          <p:nvPr/>
        </p:nvSpPr>
        <p:spPr bwMode="auto">
          <a:xfrm>
            <a:off x="5512036" y="2544375"/>
            <a:ext cx="914400" cy="1524000"/>
          </a:xfrm>
          <a:custGeom>
            <a:avLst/>
            <a:gdLst>
              <a:gd name="T0" fmla="*/ 0 w 576"/>
              <a:gd name="T1" fmla="*/ 2147483647 h 960"/>
              <a:gd name="T2" fmla="*/ 362902445 w 576"/>
              <a:gd name="T3" fmla="*/ 2147483647 h 960"/>
              <a:gd name="T4" fmla="*/ 362902445 w 576"/>
              <a:gd name="T5" fmla="*/ 0 h 960"/>
              <a:gd name="T6" fmla="*/ 1451609782 w 576"/>
              <a:gd name="T7" fmla="*/ 0 h 960"/>
              <a:gd name="T8" fmla="*/ 0 60000 65536"/>
              <a:gd name="T9" fmla="*/ 0 60000 65536"/>
              <a:gd name="T10" fmla="*/ 0 60000 65536"/>
              <a:gd name="T11" fmla="*/ 0 60000 65536"/>
              <a:gd name="T12" fmla="*/ 0 w 576"/>
              <a:gd name="T13" fmla="*/ 0 h 960"/>
              <a:gd name="T14" fmla="*/ 576 w 576"/>
              <a:gd name="T15" fmla="*/ 960 h 960"/>
            </a:gdLst>
            <a:ahLst/>
            <a:cxnLst>
              <a:cxn ang="T8">
                <a:pos x="T0" y="T1"/>
              </a:cxn>
              <a:cxn ang="T9">
                <a:pos x="T2" y="T3"/>
              </a:cxn>
              <a:cxn ang="T10">
                <a:pos x="T4" y="T5"/>
              </a:cxn>
              <a:cxn ang="T11">
                <a:pos x="T6" y="T7"/>
              </a:cxn>
            </a:cxnLst>
            <a:rect l="T12" t="T13" r="T14" b="T15"/>
            <a:pathLst>
              <a:path w="576" h="960">
                <a:moveTo>
                  <a:pt x="0" y="960"/>
                </a:moveTo>
                <a:lnTo>
                  <a:pt x="144" y="960"/>
                </a:lnTo>
                <a:lnTo>
                  <a:pt x="144" y="0"/>
                </a:lnTo>
                <a:lnTo>
                  <a:pt x="576" y="0"/>
                </a:lnTo>
              </a:path>
            </a:pathLst>
          </a:custGeom>
          <a:noFill/>
          <a:ln w="19050" cap="flat" cmpd="sng">
            <a:solidFill>
              <a:schemeClr val="tx1"/>
            </a:solidFill>
            <a:prstDash val="solid"/>
            <a:round/>
            <a:headEnd/>
            <a:tailEnd/>
          </a:ln>
        </p:spPr>
        <p:txBody>
          <a:bodyPr wrap="none" anchor="ctr"/>
          <a:lstStyle/>
          <a:p>
            <a:endParaRPr lang="en-US" sz="1800">
              <a:solidFill>
                <a:schemeClr val="tx1"/>
              </a:solidFill>
            </a:endParaRPr>
          </a:p>
        </p:txBody>
      </p:sp>
      <p:sp>
        <p:nvSpPr>
          <p:cNvPr id="42003" name="Text Box 22"/>
          <p:cNvSpPr txBox="1">
            <a:spLocks noChangeArrowheads="1"/>
          </p:cNvSpPr>
          <p:nvPr/>
        </p:nvSpPr>
        <p:spPr bwMode="auto">
          <a:xfrm>
            <a:off x="2845036" y="1293038"/>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2004" name="Text Box 23"/>
          <p:cNvSpPr txBox="1">
            <a:spLocks noChangeArrowheads="1"/>
          </p:cNvSpPr>
          <p:nvPr/>
        </p:nvSpPr>
        <p:spPr bwMode="auto">
          <a:xfrm>
            <a:off x="5816836" y="2040750"/>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2005" name="Text Box 24"/>
          <p:cNvSpPr txBox="1">
            <a:spLocks noChangeArrowheads="1"/>
          </p:cNvSpPr>
          <p:nvPr/>
        </p:nvSpPr>
        <p:spPr bwMode="auto">
          <a:xfrm>
            <a:off x="3302236" y="1812150"/>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2006" name="Text Box 25"/>
          <p:cNvSpPr txBox="1">
            <a:spLocks noChangeArrowheads="1"/>
          </p:cNvSpPr>
          <p:nvPr/>
        </p:nvSpPr>
        <p:spPr bwMode="auto">
          <a:xfrm>
            <a:off x="2845036" y="4783950"/>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2007" name="Text Box 27"/>
          <p:cNvSpPr txBox="1">
            <a:spLocks noChangeArrowheads="1"/>
          </p:cNvSpPr>
          <p:nvPr/>
        </p:nvSpPr>
        <p:spPr bwMode="auto">
          <a:xfrm>
            <a:off x="5816836" y="2650350"/>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2008" name="Text Box 38"/>
          <p:cNvSpPr txBox="1">
            <a:spLocks noChangeArrowheads="1"/>
          </p:cNvSpPr>
          <p:nvPr/>
        </p:nvSpPr>
        <p:spPr bwMode="auto">
          <a:xfrm>
            <a:off x="5588236" y="4098150"/>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0…1</a:t>
            </a:r>
          </a:p>
        </p:txBody>
      </p:sp>
    </p:spTree>
    <p:extLst>
      <p:ext uri="{BB962C8B-B14F-4D97-AF65-F5344CB8AC3E}">
        <p14:creationId xmlns:p14="http://schemas.microsoft.com/office/powerpoint/2010/main" val="1123682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Rolling Thunder: Bicycle</a:t>
            </a:r>
          </a:p>
        </p:txBody>
      </p:sp>
      <p:sp>
        <p:nvSpPr>
          <p:cNvPr id="43010" name="Slide Number Placeholder 4"/>
          <p:cNvSpPr>
            <a:spLocks noGrp="1"/>
          </p:cNvSpPr>
          <p:nvPr>
            <p:ph type="sldNum" sz="quarter" idx="12"/>
          </p:nvPr>
        </p:nvSpPr>
        <p:spPr>
          <a:noFill/>
        </p:spPr>
        <p:txBody>
          <a:bodyPr/>
          <a:lstStyle/>
          <a:p>
            <a:fld id="{22973647-47E9-42CD-B198-3A474FAA1CDB}" type="slidenum">
              <a:rPr lang="en-US" smtClean="0"/>
              <a:pPr/>
              <a:t>48</a:t>
            </a:fld>
            <a:endParaRPr lang="en-US" smtClean="0"/>
          </a:p>
        </p:txBody>
      </p:sp>
      <p:sp>
        <p:nvSpPr>
          <p:cNvPr id="43012" name="Rectangle 3"/>
          <p:cNvSpPr>
            <a:spLocks noChangeArrowheads="1"/>
          </p:cNvSpPr>
          <p:nvPr/>
        </p:nvSpPr>
        <p:spPr bwMode="auto">
          <a:xfrm>
            <a:off x="3581400" y="1295400"/>
            <a:ext cx="1828800" cy="4409420"/>
          </a:xfrm>
          <a:prstGeom prst="rect">
            <a:avLst/>
          </a:prstGeom>
          <a:noFill/>
          <a:ln w="19050">
            <a:solidFill>
              <a:schemeClr val="tx1"/>
            </a:solidFill>
            <a:miter lim="800000"/>
            <a:headEnd/>
            <a:tailEnd/>
          </a:ln>
        </p:spPr>
        <p:txBody>
          <a:bodyPr wrap="none"/>
          <a:lstStyle/>
          <a:p>
            <a:r>
              <a:rPr lang="en-US" sz="1800">
                <a:solidFill>
                  <a:schemeClr val="tx1"/>
                </a:solidFill>
              </a:rPr>
              <a:t>Bicycle</a:t>
            </a:r>
          </a:p>
        </p:txBody>
      </p:sp>
      <p:sp>
        <p:nvSpPr>
          <p:cNvPr id="43013" name="Line 4"/>
          <p:cNvSpPr>
            <a:spLocks noChangeShapeType="1"/>
          </p:cNvSpPr>
          <p:nvPr/>
        </p:nvSpPr>
        <p:spPr bwMode="auto">
          <a:xfrm>
            <a:off x="3581400" y="1600200"/>
            <a:ext cx="18288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14" name="Text Box 5"/>
          <p:cNvSpPr txBox="1">
            <a:spLocks noChangeArrowheads="1"/>
          </p:cNvSpPr>
          <p:nvPr/>
        </p:nvSpPr>
        <p:spPr bwMode="auto">
          <a:xfrm>
            <a:off x="3581400" y="1600200"/>
            <a:ext cx="1828800" cy="3785652"/>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SerialNumber</a:t>
            </a:r>
            <a:endParaRPr lang="en-US" sz="1200">
              <a:solidFill>
                <a:schemeClr val="tx1"/>
              </a:solidFill>
            </a:endParaRPr>
          </a:p>
          <a:p>
            <a:pPr algn="l">
              <a:spcBef>
                <a:spcPct val="0"/>
              </a:spcBef>
            </a:pPr>
            <a:r>
              <a:rPr lang="en-US" sz="1200">
                <a:solidFill>
                  <a:schemeClr val="tx1"/>
                </a:solidFill>
              </a:rPr>
              <a:t>CustomerID</a:t>
            </a:r>
          </a:p>
          <a:p>
            <a:pPr algn="l">
              <a:spcBef>
                <a:spcPct val="0"/>
              </a:spcBef>
            </a:pPr>
            <a:r>
              <a:rPr lang="en-US" sz="1200">
                <a:solidFill>
                  <a:schemeClr val="tx1"/>
                </a:solidFill>
              </a:rPr>
              <a:t>ModelType</a:t>
            </a:r>
          </a:p>
          <a:p>
            <a:pPr algn="l">
              <a:spcBef>
                <a:spcPct val="0"/>
              </a:spcBef>
            </a:pPr>
            <a:r>
              <a:rPr lang="en-US" sz="1200">
                <a:solidFill>
                  <a:schemeClr val="tx1"/>
                </a:solidFill>
              </a:rPr>
              <a:t>PaintID</a:t>
            </a:r>
          </a:p>
          <a:p>
            <a:pPr algn="l">
              <a:spcBef>
                <a:spcPct val="0"/>
              </a:spcBef>
            </a:pPr>
            <a:r>
              <a:rPr lang="en-US" sz="1200">
                <a:solidFill>
                  <a:schemeClr val="tx1"/>
                </a:solidFill>
              </a:rPr>
              <a:t>FrameSize</a:t>
            </a:r>
          </a:p>
          <a:p>
            <a:pPr algn="l">
              <a:spcBef>
                <a:spcPct val="0"/>
              </a:spcBef>
            </a:pPr>
            <a:r>
              <a:rPr lang="en-US" sz="1200">
                <a:solidFill>
                  <a:schemeClr val="tx1"/>
                </a:solidFill>
              </a:rPr>
              <a:t>OrderDate</a:t>
            </a:r>
          </a:p>
          <a:p>
            <a:pPr algn="l">
              <a:spcBef>
                <a:spcPct val="0"/>
              </a:spcBef>
            </a:pPr>
            <a:r>
              <a:rPr lang="en-US" sz="1200">
                <a:solidFill>
                  <a:schemeClr val="tx1"/>
                </a:solidFill>
              </a:rPr>
              <a:t>StartDate</a:t>
            </a:r>
          </a:p>
          <a:p>
            <a:pPr algn="l">
              <a:spcBef>
                <a:spcPct val="0"/>
              </a:spcBef>
            </a:pPr>
            <a:r>
              <a:rPr lang="en-US" sz="1200">
                <a:solidFill>
                  <a:schemeClr val="tx1"/>
                </a:solidFill>
              </a:rPr>
              <a:t>ShipDate</a:t>
            </a:r>
          </a:p>
          <a:p>
            <a:pPr algn="l">
              <a:spcBef>
                <a:spcPct val="0"/>
              </a:spcBef>
            </a:pPr>
            <a:r>
              <a:rPr lang="en-US" sz="1200">
                <a:solidFill>
                  <a:schemeClr val="tx1"/>
                </a:solidFill>
              </a:rPr>
              <a:t>ShipEmployee</a:t>
            </a:r>
          </a:p>
          <a:p>
            <a:pPr algn="l">
              <a:spcBef>
                <a:spcPct val="0"/>
              </a:spcBef>
            </a:pPr>
            <a:r>
              <a:rPr lang="en-US" sz="1200">
                <a:solidFill>
                  <a:schemeClr val="tx1"/>
                </a:solidFill>
              </a:rPr>
              <a:t>FrameAssembler</a:t>
            </a:r>
          </a:p>
          <a:p>
            <a:pPr algn="l">
              <a:spcBef>
                <a:spcPct val="0"/>
              </a:spcBef>
            </a:pPr>
            <a:r>
              <a:rPr lang="en-US" sz="1200">
                <a:solidFill>
                  <a:schemeClr val="tx1"/>
                </a:solidFill>
              </a:rPr>
              <a:t>Painter</a:t>
            </a:r>
          </a:p>
          <a:p>
            <a:pPr algn="l">
              <a:spcBef>
                <a:spcPct val="0"/>
              </a:spcBef>
            </a:pPr>
            <a:r>
              <a:rPr lang="en-US" sz="1200">
                <a:solidFill>
                  <a:schemeClr val="tx1"/>
                </a:solidFill>
              </a:rPr>
              <a:t>Construction</a:t>
            </a:r>
          </a:p>
          <a:p>
            <a:pPr algn="l">
              <a:spcBef>
                <a:spcPct val="0"/>
              </a:spcBef>
            </a:pPr>
            <a:r>
              <a:rPr lang="en-US" sz="1200">
                <a:solidFill>
                  <a:schemeClr val="tx1"/>
                </a:solidFill>
              </a:rPr>
              <a:t>WaterBottleBrazeOn</a:t>
            </a:r>
          </a:p>
          <a:p>
            <a:pPr algn="l">
              <a:spcBef>
                <a:spcPct val="0"/>
              </a:spcBef>
            </a:pPr>
            <a:r>
              <a:rPr lang="en-US" sz="1200">
                <a:solidFill>
                  <a:schemeClr val="tx1"/>
                </a:solidFill>
              </a:rPr>
              <a:t>CustomName</a:t>
            </a:r>
          </a:p>
          <a:p>
            <a:pPr algn="l">
              <a:spcBef>
                <a:spcPct val="0"/>
              </a:spcBef>
            </a:pPr>
            <a:r>
              <a:rPr lang="en-US" sz="1200">
                <a:solidFill>
                  <a:schemeClr val="tx1"/>
                </a:solidFill>
              </a:rPr>
              <a:t>LetterStyleID</a:t>
            </a:r>
          </a:p>
          <a:p>
            <a:pPr algn="l">
              <a:spcBef>
                <a:spcPct val="0"/>
              </a:spcBef>
            </a:pPr>
            <a:r>
              <a:rPr lang="en-US" sz="1200">
                <a:solidFill>
                  <a:schemeClr val="tx1"/>
                </a:solidFill>
              </a:rPr>
              <a:t>StoreID</a:t>
            </a:r>
          </a:p>
          <a:p>
            <a:pPr algn="l">
              <a:spcBef>
                <a:spcPct val="0"/>
              </a:spcBef>
            </a:pPr>
            <a:r>
              <a:rPr lang="en-US" sz="1200">
                <a:solidFill>
                  <a:schemeClr val="tx1"/>
                </a:solidFill>
              </a:rPr>
              <a:t>EmployeeID</a:t>
            </a:r>
          </a:p>
          <a:p>
            <a:pPr algn="l">
              <a:spcBef>
                <a:spcPct val="0"/>
              </a:spcBef>
            </a:pPr>
            <a:r>
              <a:rPr lang="en-US" sz="1200">
                <a:solidFill>
                  <a:schemeClr val="tx1"/>
                </a:solidFill>
              </a:rPr>
              <a:t>TopTube</a:t>
            </a:r>
          </a:p>
          <a:p>
            <a:pPr algn="l">
              <a:spcBef>
                <a:spcPct val="0"/>
              </a:spcBef>
            </a:pPr>
            <a:r>
              <a:rPr lang="en-US" sz="1200">
                <a:solidFill>
                  <a:schemeClr val="tx1"/>
                </a:solidFill>
              </a:rPr>
              <a:t>ChainStay</a:t>
            </a:r>
          </a:p>
          <a:p>
            <a:pPr algn="l">
              <a:spcBef>
                <a:spcPct val="0"/>
              </a:spcBef>
            </a:pPr>
            <a:r>
              <a:rPr lang="en-US" sz="1200">
                <a:solidFill>
                  <a:schemeClr val="tx1"/>
                </a:solidFill>
              </a:rPr>
              <a:t>… </a:t>
            </a:r>
          </a:p>
        </p:txBody>
      </p:sp>
      <p:sp>
        <p:nvSpPr>
          <p:cNvPr id="43015" name="Text Box 6"/>
          <p:cNvSpPr txBox="1">
            <a:spLocks noChangeArrowheads="1"/>
          </p:cNvSpPr>
          <p:nvPr/>
        </p:nvSpPr>
        <p:spPr bwMode="auto">
          <a:xfrm>
            <a:off x="5410200" y="1400274"/>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3016" name="Rectangle 7"/>
          <p:cNvSpPr>
            <a:spLocks noChangeArrowheads="1"/>
          </p:cNvSpPr>
          <p:nvPr/>
        </p:nvSpPr>
        <p:spPr bwMode="auto">
          <a:xfrm>
            <a:off x="609600" y="1295400"/>
            <a:ext cx="1828800" cy="838200"/>
          </a:xfrm>
          <a:prstGeom prst="rect">
            <a:avLst/>
          </a:prstGeom>
          <a:noFill/>
          <a:ln w="19050">
            <a:solidFill>
              <a:schemeClr val="tx1"/>
            </a:solidFill>
            <a:miter lim="800000"/>
            <a:headEnd/>
            <a:tailEnd/>
          </a:ln>
        </p:spPr>
        <p:txBody>
          <a:bodyPr wrap="none"/>
          <a:lstStyle/>
          <a:p>
            <a:r>
              <a:rPr lang="en-US" sz="1800">
                <a:solidFill>
                  <a:schemeClr val="tx1"/>
                </a:solidFill>
              </a:rPr>
              <a:t>ModelType</a:t>
            </a:r>
          </a:p>
        </p:txBody>
      </p:sp>
      <p:sp>
        <p:nvSpPr>
          <p:cNvPr id="43017" name="Line 8"/>
          <p:cNvSpPr>
            <a:spLocks noChangeShapeType="1"/>
          </p:cNvSpPr>
          <p:nvPr/>
        </p:nvSpPr>
        <p:spPr bwMode="auto">
          <a:xfrm>
            <a:off x="609600" y="1600200"/>
            <a:ext cx="18288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18" name="Text Box 9"/>
          <p:cNvSpPr txBox="1">
            <a:spLocks noChangeArrowheads="1"/>
          </p:cNvSpPr>
          <p:nvPr/>
        </p:nvSpPr>
        <p:spPr bwMode="auto">
          <a:xfrm>
            <a:off x="609600" y="1600200"/>
            <a:ext cx="1828800" cy="523220"/>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ModelType</a:t>
            </a:r>
            <a:endParaRPr lang="en-US" sz="1400">
              <a:solidFill>
                <a:schemeClr val="tx1"/>
              </a:solidFill>
            </a:endParaRPr>
          </a:p>
          <a:p>
            <a:pPr algn="l">
              <a:spcBef>
                <a:spcPct val="0"/>
              </a:spcBef>
            </a:pPr>
            <a:r>
              <a:rPr lang="en-US" sz="1400">
                <a:solidFill>
                  <a:schemeClr val="tx1"/>
                </a:solidFill>
              </a:rPr>
              <a:t>Description</a:t>
            </a:r>
          </a:p>
        </p:txBody>
      </p:sp>
      <p:sp>
        <p:nvSpPr>
          <p:cNvPr id="43019" name="Rectangle 10"/>
          <p:cNvSpPr>
            <a:spLocks noChangeArrowheads="1"/>
          </p:cNvSpPr>
          <p:nvPr/>
        </p:nvSpPr>
        <p:spPr bwMode="auto">
          <a:xfrm>
            <a:off x="609600" y="2438400"/>
            <a:ext cx="1828800" cy="1905000"/>
          </a:xfrm>
          <a:prstGeom prst="rect">
            <a:avLst/>
          </a:prstGeom>
          <a:noFill/>
          <a:ln w="19050">
            <a:solidFill>
              <a:schemeClr val="tx1"/>
            </a:solidFill>
            <a:miter lim="800000"/>
            <a:headEnd/>
            <a:tailEnd/>
          </a:ln>
        </p:spPr>
        <p:txBody>
          <a:bodyPr wrap="none"/>
          <a:lstStyle/>
          <a:p>
            <a:r>
              <a:rPr lang="en-US" sz="1800">
                <a:solidFill>
                  <a:schemeClr val="tx1"/>
                </a:solidFill>
              </a:rPr>
              <a:t>Paint</a:t>
            </a:r>
          </a:p>
        </p:txBody>
      </p:sp>
      <p:sp>
        <p:nvSpPr>
          <p:cNvPr id="43020" name="Text Box 12"/>
          <p:cNvSpPr txBox="1">
            <a:spLocks noChangeArrowheads="1"/>
          </p:cNvSpPr>
          <p:nvPr/>
        </p:nvSpPr>
        <p:spPr bwMode="auto">
          <a:xfrm>
            <a:off x="609600" y="2743200"/>
            <a:ext cx="1828800" cy="1384995"/>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PaintID</a:t>
            </a:r>
            <a:endParaRPr lang="en-US" sz="1400">
              <a:solidFill>
                <a:schemeClr val="tx1"/>
              </a:solidFill>
            </a:endParaRPr>
          </a:p>
          <a:p>
            <a:pPr algn="l">
              <a:spcBef>
                <a:spcPct val="0"/>
              </a:spcBef>
            </a:pPr>
            <a:r>
              <a:rPr lang="en-US" sz="1400">
                <a:solidFill>
                  <a:schemeClr val="tx1"/>
                </a:solidFill>
              </a:rPr>
              <a:t>ColorName</a:t>
            </a:r>
          </a:p>
          <a:p>
            <a:pPr algn="l">
              <a:spcBef>
                <a:spcPct val="0"/>
              </a:spcBef>
            </a:pPr>
            <a:r>
              <a:rPr lang="en-US" sz="1400">
                <a:solidFill>
                  <a:schemeClr val="tx1"/>
                </a:solidFill>
              </a:rPr>
              <a:t>ColorStyle</a:t>
            </a:r>
          </a:p>
          <a:p>
            <a:pPr algn="l">
              <a:spcBef>
                <a:spcPct val="0"/>
              </a:spcBef>
            </a:pPr>
            <a:r>
              <a:rPr lang="en-US" sz="1400">
                <a:solidFill>
                  <a:schemeClr val="tx1"/>
                </a:solidFill>
              </a:rPr>
              <a:t>ColorList</a:t>
            </a:r>
          </a:p>
          <a:p>
            <a:pPr algn="l">
              <a:spcBef>
                <a:spcPct val="0"/>
              </a:spcBef>
            </a:pPr>
            <a:r>
              <a:rPr lang="en-US" sz="1400">
                <a:solidFill>
                  <a:schemeClr val="tx1"/>
                </a:solidFill>
              </a:rPr>
              <a:t>DateIntroduced</a:t>
            </a:r>
          </a:p>
          <a:p>
            <a:pPr algn="l">
              <a:spcBef>
                <a:spcPct val="0"/>
              </a:spcBef>
            </a:pPr>
            <a:r>
              <a:rPr lang="en-US" sz="1400">
                <a:solidFill>
                  <a:schemeClr val="tx1"/>
                </a:solidFill>
              </a:rPr>
              <a:t>DateDiscontinued</a:t>
            </a:r>
          </a:p>
        </p:txBody>
      </p:sp>
      <p:sp>
        <p:nvSpPr>
          <p:cNvPr id="43021" name="Line 13"/>
          <p:cNvSpPr>
            <a:spLocks noChangeShapeType="1"/>
          </p:cNvSpPr>
          <p:nvPr/>
        </p:nvSpPr>
        <p:spPr bwMode="auto">
          <a:xfrm>
            <a:off x="609600" y="2743200"/>
            <a:ext cx="1828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22" name="Rectangle 14"/>
          <p:cNvSpPr>
            <a:spLocks noChangeArrowheads="1"/>
          </p:cNvSpPr>
          <p:nvPr/>
        </p:nvSpPr>
        <p:spPr bwMode="auto">
          <a:xfrm>
            <a:off x="609600" y="4876800"/>
            <a:ext cx="1828800" cy="838200"/>
          </a:xfrm>
          <a:prstGeom prst="rect">
            <a:avLst/>
          </a:prstGeom>
          <a:noFill/>
          <a:ln w="19050">
            <a:solidFill>
              <a:schemeClr val="tx1"/>
            </a:solidFill>
            <a:miter lim="800000"/>
            <a:headEnd/>
            <a:tailEnd/>
          </a:ln>
        </p:spPr>
        <p:txBody>
          <a:bodyPr wrap="none"/>
          <a:lstStyle/>
          <a:p>
            <a:r>
              <a:rPr lang="en-US" sz="1800">
                <a:solidFill>
                  <a:schemeClr val="tx1"/>
                </a:solidFill>
              </a:rPr>
              <a:t>LetterStyle</a:t>
            </a:r>
          </a:p>
        </p:txBody>
      </p:sp>
      <p:sp>
        <p:nvSpPr>
          <p:cNvPr id="43023" name="Text Box 15"/>
          <p:cNvSpPr txBox="1">
            <a:spLocks noChangeArrowheads="1"/>
          </p:cNvSpPr>
          <p:nvPr/>
        </p:nvSpPr>
        <p:spPr bwMode="auto">
          <a:xfrm>
            <a:off x="609600" y="5181600"/>
            <a:ext cx="1828800" cy="523220"/>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LetterStyleID</a:t>
            </a:r>
            <a:endParaRPr lang="en-US" sz="1400">
              <a:solidFill>
                <a:schemeClr val="tx1"/>
              </a:solidFill>
            </a:endParaRPr>
          </a:p>
          <a:p>
            <a:pPr algn="l">
              <a:spcBef>
                <a:spcPct val="0"/>
              </a:spcBef>
            </a:pPr>
            <a:r>
              <a:rPr lang="en-US" sz="1400">
                <a:solidFill>
                  <a:schemeClr val="tx1"/>
                </a:solidFill>
              </a:rPr>
              <a:t>Description</a:t>
            </a:r>
          </a:p>
        </p:txBody>
      </p:sp>
      <p:sp>
        <p:nvSpPr>
          <p:cNvPr id="43024" name="Line 16"/>
          <p:cNvSpPr>
            <a:spLocks noChangeShapeType="1"/>
          </p:cNvSpPr>
          <p:nvPr/>
        </p:nvSpPr>
        <p:spPr bwMode="auto">
          <a:xfrm>
            <a:off x="609600" y="5181600"/>
            <a:ext cx="1828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25" name="Rectangle 17"/>
          <p:cNvSpPr>
            <a:spLocks noChangeArrowheads="1"/>
          </p:cNvSpPr>
          <p:nvPr/>
        </p:nvSpPr>
        <p:spPr bwMode="auto">
          <a:xfrm>
            <a:off x="6553200" y="1371600"/>
            <a:ext cx="1828800" cy="1143000"/>
          </a:xfrm>
          <a:prstGeom prst="rect">
            <a:avLst/>
          </a:prstGeom>
          <a:noFill/>
          <a:ln w="19050">
            <a:solidFill>
              <a:schemeClr val="tx1"/>
            </a:solidFill>
            <a:miter lim="800000"/>
            <a:headEnd/>
            <a:tailEnd/>
          </a:ln>
        </p:spPr>
        <p:txBody>
          <a:bodyPr wrap="none"/>
          <a:lstStyle/>
          <a:p>
            <a:r>
              <a:rPr lang="en-US" sz="1800" dirty="0" err="1">
                <a:solidFill>
                  <a:schemeClr val="tx1"/>
                </a:solidFill>
              </a:rPr>
              <a:t>BicycleTubeUsed</a:t>
            </a:r>
            <a:endParaRPr lang="en-US" sz="1800" dirty="0">
              <a:solidFill>
                <a:schemeClr val="tx1"/>
              </a:solidFill>
            </a:endParaRPr>
          </a:p>
        </p:txBody>
      </p:sp>
      <p:sp>
        <p:nvSpPr>
          <p:cNvPr id="43026" name="Text Box 18"/>
          <p:cNvSpPr txBox="1">
            <a:spLocks noChangeArrowheads="1"/>
          </p:cNvSpPr>
          <p:nvPr/>
        </p:nvSpPr>
        <p:spPr bwMode="auto">
          <a:xfrm>
            <a:off x="6553200" y="1676400"/>
            <a:ext cx="18288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SerialNumber</a:t>
            </a:r>
          </a:p>
          <a:p>
            <a:pPr algn="l">
              <a:spcBef>
                <a:spcPct val="0"/>
              </a:spcBef>
            </a:pPr>
            <a:r>
              <a:rPr lang="en-US" sz="1400" b="1">
                <a:solidFill>
                  <a:schemeClr val="tx1"/>
                </a:solidFill>
              </a:rPr>
              <a:t>TubeID</a:t>
            </a:r>
            <a:endParaRPr lang="en-US" sz="1400">
              <a:solidFill>
                <a:schemeClr val="tx1"/>
              </a:solidFill>
            </a:endParaRPr>
          </a:p>
          <a:p>
            <a:pPr algn="l">
              <a:spcBef>
                <a:spcPct val="0"/>
              </a:spcBef>
            </a:pPr>
            <a:r>
              <a:rPr lang="en-US" sz="1400">
                <a:solidFill>
                  <a:schemeClr val="tx1"/>
                </a:solidFill>
              </a:rPr>
              <a:t>Quantity</a:t>
            </a:r>
          </a:p>
        </p:txBody>
      </p:sp>
      <p:sp>
        <p:nvSpPr>
          <p:cNvPr id="43027" name="Line 19"/>
          <p:cNvSpPr>
            <a:spLocks noChangeShapeType="1"/>
          </p:cNvSpPr>
          <p:nvPr/>
        </p:nvSpPr>
        <p:spPr bwMode="auto">
          <a:xfrm>
            <a:off x="6553200" y="1676400"/>
            <a:ext cx="1828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28" name="Rectangle 20"/>
          <p:cNvSpPr>
            <a:spLocks noChangeArrowheads="1"/>
          </p:cNvSpPr>
          <p:nvPr/>
        </p:nvSpPr>
        <p:spPr bwMode="auto">
          <a:xfrm>
            <a:off x="6553200" y="3581400"/>
            <a:ext cx="1828800" cy="2133600"/>
          </a:xfrm>
          <a:prstGeom prst="rect">
            <a:avLst/>
          </a:prstGeom>
          <a:noFill/>
          <a:ln w="19050">
            <a:solidFill>
              <a:schemeClr val="tx1"/>
            </a:solidFill>
            <a:miter lim="800000"/>
            <a:headEnd/>
            <a:tailEnd/>
          </a:ln>
        </p:spPr>
        <p:txBody>
          <a:bodyPr wrap="none"/>
          <a:lstStyle/>
          <a:p>
            <a:r>
              <a:rPr lang="en-US" sz="1800" dirty="0" err="1">
                <a:solidFill>
                  <a:schemeClr val="tx1"/>
                </a:solidFill>
              </a:rPr>
              <a:t>BikeParts</a:t>
            </a:r>
            <a:endParaRPr lang="en-US" sz="2000" dirty="0">
              <a:solidFill>
                <a:schemeClr val="tx1"/>
              </a:solidFill>
            </a:endParaRPr>
          </a:p>
        </p:txBody>
      </p:sp>
      <p:sp>
        <p:nvSpPr>
          <p:cNvPr id="43029" name="Text Box 21"/>
          <p:cNvSpPr txBox="1">
            <a:spLocks noChangeArrowheads="1"/>
          </p:cNvSpPr>
          <p:nvPr/>
        </p:nvSpPr>
        <p:spPr bwMode="auto">
          <a:xfrm>
            <a:off x="6553200" y="3886200"/>
            <a:ext cx="1828800" cy="1600438"/>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SerialNumber</a:t>
            </a:r>
            <a:endParaRPr lang="en-US" sz="1400">
              <a:solidFill>
                <a:schemeClr val="tx1"/>
              </a:solidFill>
            </a:endParaRPr>
          </a:p>
          <a:p>
            <a:pPr algn="l">
              <a:spcBef>
                <a:spcPct val="0"/>
              </a:spcBef>
            </a:pPr>
            <a:r>
              <a:rPr lang="en-US" sz="1400" b="1">
                <a:solidFill>
                  <a:schemeClr val="tx1"/>
                </a:solidFill>
              </a:rPr>
              <a:t>ComponentID</a:t>
            </a:r>
            <a:endParaRPr lang="en-US" sz="1400">
              <a:solidFill>
                <a:schemeClr val="tx1"/>
              </a:solidFill>
            </a:endParaRPr>
          </a:p>
          <a:p>
            <a:pPr algn="l">
              <a:spcBef>
                <a:spcPct val="0"/>
              </a:spcBef>
            </a:pPr>
            <a:r>
              <a:rPr lang="en-US" sz="1400">
                <a:solidFill>
                  <a:schemeClr val="tx1"/>
                </a:solidFill>
              </a:rPr>
              <a:t>SubstituteID</a:t>
            </a:r>
          </a:p>
          <a:p>
            <a:pPr algn="l">
              <a:spcBef>
                <a:spcPct val="0"/>
              </a:spcBef>
            </a:pPr>
            <a:r>
              <a:rPr lang="en-US" sz="1400">
                <a:solidFill>
                  <a:schemeClr val="tx1"/>
                </a:solidFill>
              </a:rPr>
              <a:t>Location</a:t>
            </a:r>
          </a:p>
          <a:p>
            <a:pPr algn="l">
              <a:spcBef>
                <a:spcPct val="0"/>
              </a:spcBef>
            </a:pPr>
            <a:r>
              <a:rPr lang="en-US" sz="1400">
                <a:solidFill>
                  <a:schemeClr val="tx1"/>
                </a:solidFill>
              </a:rPr>
              <a:t>Quantity</a:t>
            </a:r>
          </a:p>
          <a:p>
            <a:pPr algn="l">
              <a:spcBef>
                <a:spcPct val="0"/>
              </a:spcBef>
            </a:pPr>
            <a:r>
              <a:rPr lang="en-US" sz="1400">
                <a:solidFill>
                  <a:schemeClr val="tx1"/>
                </a:solidFill>
              </a:rPr>
              <a:t>DateInstalled</a:t>
            </a:r>
          </a:p>
          <a:p>
            <a:pPr algn="l">
              <a:spcBef>
                <a:spcPct val="0"/>
              </a:spcBef>
            </a:pPr>
            <a:r>
              <a:rPr lang="en-US" sz="1400">
                <a:solidFill>
                  <a:schemeClr val="tx1"/>
                </a:solidFill>
              </a:rPr>
              <a:t>EmployeeID</a:t>
            </a:r>
          </a:p>
        </p:txBody>
      </p:sp>
      <p:sp>
        <p:nvSpPr>
          <p:cNvPr id="43030" name="Line 22"/>
          <p:cNvSpPr>
            <a:spLocks noChangeShapeType="1"/>
          </p:cNvSpPr>
          <p:nvPr/>
        </p:nvSpPr>
        <p:spPr bwMode="auto">
          <a:xfrm>
            <a:off x="6553200" y="3886200"/>
            <a:ext cx="18288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3031" name="Freeform 24"/>
          <p:cNvSpPr>
            <a:spLocks/>
          </p:cNvSpPr>
          <p:nvPr/>
        </p:nvSpPr>
        <p:spPr bwMode="auto">
          <a:xfrm>
            <a:off x="2438400" y="2438400"/>
            <a:ext cx="1143000" cy="457200"/>
          </a:xfrm>
          <a:custGeom>
            <a:avLst/>
            <a:gdLst>
              <a:gd name="T0" fmla="*/ 0 w 720"/>
              <a:gd name="T1" fmla="*/ 725804891 h 288"/>
              <a:gd name="T2" fmla="*/ 846772610 w 720"/>
              <a:gd name="T3" fmla="*/ 725804891 h 288"/>
              <a:gd name="T4" fmla="*/ 846772610 w 720"/>
              <a:gd name="T5" fmla="*/ 0 h 288"/>
              <a:gd name="T6" fmla="*/ 1814512678 w 720"/>
              <a:gd name="T7" fmla="*/ 0 h 288"/>
              <a:gd name="T8" fmla="*/ 0 60000 65536"/>
              <a:gd name="T9" fmla="*/ 0 60000 65536"/>
              <a:gd name="T10" fmla="*/ 0 60000 65536"/>
              <a:gd name="T11" fmla="*/ 0 60000 65536"/>
              <a:gd name="T12" fmla="*/ 0 w 720"/>
              <a:gd name="T13" fmla="*/ 0 h 288"/>
              <a:gd name="T14" fmla="*/ 720 w 720"/>
              <a:gd name="T15" fmla="*/ 288 h 288"/>
            </a:gdLst>
            <a:ahLst/>
            <a:cxnLst>
              <a:cxn ang="T8">
                <a:pos x="T0" y="T1"/>
              </a:cxn>
              <a:cxn ang="T9">
                <a:pos x="T2" y="T3"/>
              </a:cxn>
              <a:cxn ang="T10">
                <a:pos x="T4" y="T5"/>
              </a:cxn>
              <a:cxn ang="T11">
                <a:pos x="T6" y="T7"/>
              </a:cxn>
            </a:cxnLst>
            <a:rect l="T12" t="T13" r="T14" b="T15"/>
            <a:pathLst>
              <a:path w="720" h="288">
                <a:moveTo>
                  <a:pt x="0" y="288"/>
                </a:moveTo>
                <a:lnTo>
                  <a:pt x="336" y="288"/>
                </a:lnTo>
                <a:lnTo>
                  <a:pt x="336" y="0"/>
                </a:lnTo>
                <a:lnTo>
                  <a:pt x="720" y="0"/>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3032" name="Freeform 25"/>
          <p:cNvSpPr>
            <a:spLocks/>
          </p:cNvSpPr>
          <p:nvPr/>
        </p:nvSpPr>
        <p:spPr bwMode="auto">
          <a:xfrm>
            <a:off x="2438400" y="1752600"/>
            <a:ext cx="1143000" cy="457200"/>
          </a:xfrm>
          <a:custGeom>
            <a:avLst/>
            <a:gdLst>
              <a:gd name="T0" fmla="*/ 0 w 720"/>
              <a:gd name="T1" fmla="*/ 0 h 288"/>
              <a:gd name="T2" fmla="*/ 846772610 w 720"/>
              <a:gd name="T3" fmla="*/ 0 h 288"/>
              <a:gd name="T4" fmla="*/ 846772610 w 720"/>
              <a:gd name="T5" fmla="*/ 725804891 h 288"/>
              <a:gd name="T6" fmla="*/ 1814512678 w 720"/>
              <a:gd name="T7" fmla="*/ 725804891 h 288"/>
              <a:gd name="T8" fmla="*/ 0 60000 65536"/>
              <a:gd name="T9" fmla="*/ 0 60000 65536"/>
              <a:gd name="T10" fmla="*/ 0 60000 65536"/>
              <a:gd name="T11" fmla="*/ 0 60000 65536"/>
              <a:gd name="T12" fmla="*/ 0 w 720"/>
              <a:gd name="T13" fmla="*/ 0 h 288"/>
              <a:gd name="T14" fmla="*/ 720 w 720"/>
              <a:gd name="T15" fmla="*/ 288 h 288"/>
            </a:gdLst>
            <a:ahLst/>
            <a:cxnLst>
              <a:cxn ang="T8">
                <a:pos x="T0" y="T1"/>
              </a:cxn>
              <a:cxn ang="T9">
                <a:pos x="T2" y="T3"/>
              </a:cxn>
              <a:cxn ang="T10">
                <a:pos x="T4" y="T5"/>
              </a:cxn>
              <a:cxn ang="T11">
                <a:pos x="T6" y="T7"/>
              </a:cxn>
            </a:cxnLst>
            <a:rect l="T12" t="T13" r="T14" b="T15"/>
            <a:pathLst>
              <a:path w="720" h="288">
                <a:moveTo>
                  <a:pt x="0" y="0"/>
                </a:moveTo>
                <a:lnTo>
                  <a:pt x="336" y="0"/>
                </a:lnTo>
                <a:lnTo>
                  <a:pt x="336" y="288"/>
                </a:lnTo>
                <a:lnTo>
                  <a:pt x="720" y="288"/>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3033" name="Freeform 29"/>
          <p:cNvSpPr>
            <a:spLocks/>
          </p:cNvSpPr>
          <p:nvPr/>
        </p:nvSpPr>
        <p:spPr bwMode="auto">
          <a:xfrm>
            <a:off x="5410200" y="1752600"/>
            <a:ext cx="1143000" cy="152400"/>
          </a:xfrm>
          <a:custGeom>
            <a:avLst/>
            <a:gdLst>
              <a:gd name="T0" fmla="*/ 0 w 720"/>
              <a:gd name="T1" fmla="*/ 0 h 96"/>
              <a:gd name="T2" fmla="*/ 967740069 w 720"/>
              <a:gd name="T3" fmla="*/ 0 h 96"/>
              <a:gd name="T4" fmla="*/ 967740069 w 720"/>
              <a:gd name="T5" fmla="*/ 241935022 h 96"/>
              <a:gd name="T6" fmla="*/ 1814512678 w 720"/>
              <a:gd name="T7" fmla="*/ 241935022 h 96"/>
              <a:gd name="T8" fmla="*/ 0 60000 65536"/>
              <a:gd name="T9" fmla="*/ 0 60000 65536"/>
              <a:gd name="T10" fmla="*/ 0 60000 65536"/>
              <a:gd name="T11" fmla="*/ 0 60000 65536"/>
              <a:gd name="T12" fmla="*/ 0 w 720"/>
              <a:gd name="T13" fmla="*/ 0 h 96"/>
              <a:gd name="T14" fmla="*/ 720 w 720"/>
              <a:gd name="T15" fmla="*/ 96 h 96"/>
            </a:gdLst>
            <a:ahLst/>
            <a:cxnLst>
              <a:cxn ang="T8">
                <a:pos x="T0" y="T1"/>
              </a:cxn>
              <a:cxn ang="T9">
                <a:pos x="T2" y="T3"/>
              </a:cxn>
              <a:cxn ang="T10">
                <a:pos x="T4" y="T5"/>
              </a:cxn>
              <a:cxn ang="T11">
                <a:pos x="T6" y="T7"/>
              </a:cxn>
            </a:cxnLst>
            <a:rect l="T12" t="T13" r="T14" b="T15"/>
            <a:pathLst>
              <a:path w="720" h="96">
                <a:moveTo>
                  <a:pt x="0" y="0"/>
                </a:moveTo>
                <a:lnTo>
                  <a:pt x="384" y="0"/>
                </a:lnTo>
                <a:lnTo>
                  <a:pt x="384" y="96"/>
                </a:lnTo>
                <a:lnTo>
                  <a:pt x="720" y="96"/>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3034" name="Freeform 30"/>
          <p:cNvSpPr>
            <a:spLocks/>
          </p:cNvSpPr>
          <p:nvPr/>
        </p:nvSpPr>
        <p:spPr bwMode="auto">
          <a:xfrm>
            <a:off x="5410200" y="1873250"/>
            <a:ext cx="1143000" cy="2165350"/>
          </a:xfrm>
          <a:custGeom>
            <a:avLst/>
            <a:gdLst>
              <a:gd name="T0" fmla="*/ 0 w 720"/>
              <a:gd name="T1" fmla="*/ 0 h 1364"/>
              <a:gd name="T2" fmla="*/ 836691988 w 720"/>
              <a:gd name="T3" fmla="*/ 0 h 1364"/>
              <a:gd name="T4" fmla="*/ 846772610 w 720"/>
              <a:gd name="T5" fmla="*/ 2147483647 h 1364"/>
              <a:gd name="T6" fmla="*/ 1814512678 w 720"/>
              <a:gd name="T7" fmla="*/ 2147483647 h 1364"/>
              <a:gd name="T8" fmla="*/ 0 60000 65536"/>
              <a:gd name="T9" fmla="*/ 0 60000 65536"/>
              <a:gd name="T10" fmla="*/ 0 60000 65536"/>
              <a:gd name="T11" fmla="*/ 0 60000 65536"/>
              <a:gd name="T12" fmla="*/ 0 w 720"/>
              <a:gd name="T13" fmla="*/ 0 h 1364"/>
              <a:gd name="T14" fmla="*/ 720 w 720"/>
              <a:gd name="T15" fmla="*/ 1364 h 1364"/>
            </a:gdLst>
            <a:ahLst/>
            <a:cxnLst>
              <a:cxn ang="T8">
                <a:pos x="T0" y="T1"/>
              </a:cxn>
              <a:cxn ang="T9">
                <a:pos x="T2" y="T3"/>
              </a:cxn>
              <a:cxn ang="T10">
                <a:pos x="T4" y="T5"/>
              </a:cxn>
              <a:cxn ang="T11">
                <a:pos x="T6" y="T7"/>
              </a:cxn>
            </a:cxnLst>
            <a:rect l="T12" t="T13" r="T14" b="T15"/>
            <a:pathLst>
              <a:path w="720" h="1364">
                <a:moveTo>
                  <a:pt x="0" y="0"/>
                </a:moveTo>
                <a:lnTo>
                  <a:pt x="332" y="0"/>
                </a:lnTo>
                <a:lnTo>
                  <a:pt x="336" y="1364"/>
                </a:lnTo>
                <a:lnTo>
                  <a:pt x="720" y="136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3035" name="Text Box 31"/>
          <p:cNvSpPr txBox="1">
            <a:spLocks noChangeArrowheads="1"/>
          </p:cNvSpPr>
          <p:nvPr/>
        </p:nvSpPr>
        <p:spPr bwMode="auto">
          <a:xfrm>
            <a:off x="6019800" y="161458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1…*</a:t>
            </a:r>
          </a:p>
        </p:txBody>
      </p:sp>
      <p:sp>
        <p:nvSpPr>
          <p:cNvPr id="43036" name="Text Box 32"/>
          <p:cNvSpPr txBox="1">
            <a:spLocks noChangeArrowheads="1"/>
          </p:cNvSpPr>
          <p:nvPr/>
        </p:nvSpPr>
        <p:spPr bwMode="auto">
          <a:xfrm>
            <a:off x="6019800" y="374818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3037" name="Text Box 33"/>
          <p:cNvSpPr txBox="1">
            <a:spLocks noChangeArrowheads="1"/>
          </p:cNvSpPr>
          <p:nvPr/>
        </p:nvSpPr>
        <p:spPr bwMode="auto">
          <a:xfrm>
            <a:off x="5410200" y="184318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3038" name="Text Box 34"/>
          <p:cNvSpPr txBox="1">
            <a:spLocks noChangeArrowheads="1"/>
          </p:cNvSpPr>
          <p:nvPr/>
        </p:nvSpPr>
        <p:spPr bwMode="auto">
          <a:xfrm>
            <a:off x="2362200" y="146218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3039" name="Text Box 35"/>
          <p:cNvSpPr txBox="1">
            <a:spLocks noChangeArrowheads="1"/>
          </p:cNvSpPr>
          <p:nvPr/>
        </p:nvSpPr>
        <p:spPr bwMode="auto">
          <a:xfrm>
            <a:off x="2971800" y="191938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3040" name="Text Box 36"/>
          <p:cNvSpPr txBox="1">
            <a:spLocks noChangeArrowheads="1"/>
          </p:cNvSpPr>
          <p:nvPr/>
        </p:nvSpPr>
        <p:spPr bwMode="auto">
          <a:xfrm>
            <a:off x="2971800" y="237658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3041" name="Text Box 37"/>
          <p:cNvSpPr txBox="1">
            <a:spLocks noChangeArrowheads="1"/>
          </p:cNvSpPr>
          <p:nvPr/>
        </p:nvSpPr>
        <p:spPr bwMode="auto">
          <a:xfrm>
            <a:off x="2971800" y="473878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3042" name="Text Box 38"/>
          <p:cNvSpPr txBox="1">
            <a:spLocks noChangeArrowheads="1"/>
          </p:cNvSpPr>
          <p:nvPr/>
        </p:nvSpPr>
        <p:spPr bwMode="auto">
          <a:xfrm>
            <a:off x="2438400" y="260518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3043" name="Text Box 39"/>
          <p:cNvSpPr txBox="1">
            <a:spLocks noChangeArrowheads="1"/>
          </p:cNvSpPr>
          <p:nvPr/>
        </p:nvSpPr>
        <p:spPr bwMode="auto">
          <a:xfrm>
            <a:off x="2438400" y="504358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3044" name="AutoShape 40"/>
          <p:cNvSpPr>
            <a:spLocks noChangeArrowheads="1"/>
          </p:cNvSpPr>
          <p:nvPr/>
        </p:nvSpPr>
        <p:spPr bwMode="auto">
          <a:xfrm>
            <a:off x="5435600" y="1701800"/>
            <a:ext cx="152400" cy="101600"/>
          </a:xfrm>
          <a:prstGeom prst="diamond">
            <a:avLst/>
          </a:prstGeom>
          <a:solidFill>
            <a:schemeClr val="tx1"/>
          </a:solidFill>
          <a:ln w="12700">
            <a:solidFill>
              <a:schemeClr val="tx1"/>
            </a:solidFill>
            <a:miter lim="800000"/>
            <a:headEnd/>
            <a:tailEnd/>
          </a:ln>
        </p:spPr>
        <p:txBody>
          <a:bodyPr wrap="none" anchor="ctr"/>
          <a:lstStyle/>
          <a:p>
            <a:endParaRPr lang="en-US" sz="2000">
              <a:solidFill>
                <a:schemeClr val="tx1"/>
              </a:solidFill>
            </a:endParaRPr>
          </a:p>
        </p:txBody>
      </p:sp>
      <p:sp>
        <p:nvSpPr>
          <p:cNvPr id="43045" name="AutoShape 41"/>
          <p:cNvSpPr>
            <a:spLocks noChangeArrowheads="1"/>
          </p:cNvSpPr>
          <p:nvPr/>
        </p:nvSpPr>
        <p:spPr bwMode="auto">
          <a:xfrm>
            <a:off x="5422900" y="1822450"/>
            <a:ext cx="152400" cy="101600"/>
          </a:xfrm>
          <a:prstGeom prst="diamond">
            <a:avLst/>
          </a:prstGeom>
          <a:solidFill>
            <a:schemeClr val="tx1"/>
          </a:solidFill>
          <a:ln w="12700">
            <a:solidFill>
              <a:schemeClr val="tx1"/>
            </a:solidFill>
            <a:miter lim="800000"/>
            <a:headEnd/>
            <a:tailEnd/>
          </a:ln>
        </p:spPr>
        <p:txBody>
          <a:bodyPr wrap="none" anchor="ctr"/>
          <a:lstStyle/>
          <a:p>
            <a:endParaRPr lang="en-US" sz="2000">
              <a:solidFill>
                <a:schemeClr val="tx1"/>
              </a:solidFill>
            </a:endParaRPr>
          </a:p>
        </p:txBody>
      </p:sp>
      <p:sp>
        <p:nvSpPr>
          <p:cNvPr id="43046" name="Freeform 42"/>
          <p:cNvSpPr>
            <a:spLocks/>
          </p:cNvSpPr>
          <p:nvPr/>
        </p:nvSpPr>
        <p:spPr bwMode="auto">
          <a:xfrm>
            <a:off x="2438400" y="4724400"/>
            <a:ext cx="1143000" cy="609600"/>
          </a:xfrm>
          <a:custGeom>
            <a:avLst/>
            <a:gdLst>
              <a:gd name="T0" fmla="*/ 0 w 720"/>
              <a:gd name="T1" fmla="*/ 967740089 h 384"/>
              <a:gd name="T2" fmla="*/ 846772610 w 720"/>
              <a:gd name="T3" fmla="*/ 967740089 h 384"/>
              <a:gd name="T4" fmla="*/ 846772610 w 720"/>
              <a:gd name="T5" fmla="*/ 0 h 384"/>
              <a:gd name="T6" fmla="*/ 1814512678 w 720"/>
              <a:gd name="T7" fmla="*/ 0 h 384"/>
              <a:gd name="T8" fmla="*/ 0 60000 65536"/>
              <a:gd name="T9" fmla="*/ 0 60000 65536"/>
              <a:gd name="T10" fmla="*/ 0 60000 65536"/>
              <a:gd name="T11" fmla="*/ 0 60000 65536"/>
              <a:gd name="T12" fmla="*/ 0 w 720"/>
              <a:gd name="T13" fmla="*/ 0 h 384"/>
              <a:gd name="T14" fmla="*/ 720 w 720"/>
              <a:gd name="T15" fmla="*/ 384 h 384"/>
            </a:gdLst>
            <a:ahLst/>
            <a:cxnLst>
              <a:cxn ang="T8">
                <a:pos x="T0" y="T1"/>
              </a:cxn>
              <a:cxn ang="T9">
                <a:pos x="T2" y="T3"/>
              </a:cxn>
              <a:cxn ang="T10">
                <a:pos x="T4" y="T5"/>
              </a:cxn>
              <a:cxn ang="T11">
                <a:pos x="T6" y="T7"/>
              </a:cxn>
            </a:cxnLst>
            <a:rect l="T12" t="T13" r="T14" b="T15"/>
            <a:pathLst>
              <a:path w="720" h="384">
                <a:moveTo>
                  <a:pt x="0" y="384"/>
                </a:moveTo>
                <a:lnTo>
                  <a:pt x="336" y="384"/>
                </a:lnTo>
                <a:lnTo>
                  <a:pt x="336" y="0"/>
                </a:lnTo>
                <a:lnTo>
                  <a:pt x="720" y="0"/>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Tree>
    <p:extLst>
      <p:ext uri="{BB962C8B-B14F-4D97-AF65-F5344CB8AC3E}">
        <p14:creationId xmlns:p14="http://schemas.microsoft.com/office/powerpoint/2010/main" val="3769393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Rolling Thunder: Assembly</a:t>
            </a:r>
          </a:p>
        </p:txBody>
      </p:sp>
      <p:sp>
        <p:nvSpPr>
          <p:cNvPr id="44034" name="Slide Number Placeholder 4"/>
          <p:cNvSpPr>
            <a:spLocks noGrp="1"/>
          </p:cNvSpPr>
          <p:nvPr>
            <p:ph type="sldNum" sz="quarter" idx="12"/>
          </p:nvPr>
        </p:nvSpPr>
        <p:spPr>
          <a:noFill/>
        </p:spPr>
        <p:txBody>
          <a:bodyPr/>
          <a:lstStyle/>
          <a:p>
            <a:fld id="{4A48C877-25C5-4697-AB21-A4BD6C09DCB1}" type="slidenum">
              <a:rPr lang="en-US" smtClean="0"/>
              <a:pPr/>
              <a:t>49</a:t>
            </a:fld>
            <a:endParaRPr lang="en-US" smtClean="0"/>
          </a:p>
        </p:txBody>
      </p:sp>
      <p:sp>
        <p:nvSpPr>
          <p:cNvPr id="44036" name="Rectangle 3"/>
          <p:cNvSpPr>
            <a:spLocks noChangeArrowheads="1"/>
          </p:cNvSpPr>
          <p:nvPr/>
        </p:nvSpPr>
        <p:spPr bwMode="auto">
          <a:xfrm>
            <a:off x="762000" y="1571703"/>
            <a:ext cx="1981200" cy="1143000"/>
          </a:xfrm>
          <a:prstGeom prst="rect">
            <a:avLst/>
          </a:prstGeom>
          <a:noFill/>
          <a:ln w="19050">
            <a:solidFill>
              <a:schemeClr val="tx1"/>
            </a:solidFill>
            <a:miter lim="800000"/>
            <a:headEnd/>
            <a:tailEnd/>
          </a:ln>
        </p:spPr>
        <p:txBody>
          <a:bodyPr wrap="none"/>
          <a:lstStyle/>
          <a:p>
            <a:pPr algn="l"/>
            <a:r>
              <a:rPr lang="en-US" sz="1800">
                <a:solidFill>
                  <a:schemeClr val="tx1"/>
                </a:solidFill>
              </a:rPr>
              <a:t>Bicycle::BikeParts</a:t>
            </a:r>
          </a:p>
        </p:txBody>
      </p:sp>
      <p:sp>
        <p:nvSpPr>
          <p:cNvPr id="44037" name="Line 4"/>
          <p:cNvSpPr>
            <a:spLocks noChangeShapeType="1"/>
          </p:cNvSpPr>
          <p:nvPr/>
        </p:nvSpPr>
        <p:spPr bwMode="auto">
          <a:xfrm>
            <a:off x="762000" y="1876503"/>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38" name="Text Box 5"/>
          <p:cNvSpPr txBox="1">
            <a:spLocks noChangeArrowheads="1"/>
          </p:cNvSpPr>
          <p:nvPr/>
        </p:nvSpPr>
        <p:spPr bwMode="auto">
          <a:xfrm>
            <a:off x="762000" y="1876503"/>
            <a:ext cx="1981200" cy="646331"/>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SerialNumber</a:t>
            </a:r>
            <a:endParaRPr lang="en-US" sz="1200">
              <a:solidFill>
                <a:schemeClr val="tx1"/>
              </a:solidFill>
            </a:endParaRPr>
          </a:p>
          <a:p>
            <a:pPr algn="l">
              <a:spcBef>
                <a:spcPct val="0"/>
              </a:spcBef>
            </a:pPr>
            <a:r>
              <a:rPr lang="en-US" sz="1200" b="1">
                <a:solidFill>
                  <a:schemeClr val="tx1"/>
                </a:solidFill>
              </a:rPr>
              <a:t>ComponentID</a:t>
            </a:r>
            <a:endParaRPr lang="en-US" sz="1200">
              <a:solidFill>
                <a:schemeClr val="tx1"/>
              </a:solidFill>
            </a:endParaRPr>
          </a:p>
          <a:p>
            <a:pPr algn="l">
              <a:spcBef>
                <a:spcPct val="0"/>
              </a:spcBef>
            </a:pPr>
            <a:r>
              <a:rPr lang="en-US" sz="1200">
                <a:solidFill>
                  <a:schemeClr val="tx1"/>
                </a:solidFill>
              </a:rPr>
              <a:t>...</a:t>
            </a:r>
          </a:p>
        </p:txBody>
      </p:sp>
      <p:sp>
        <p:nvSpPr>
          <p:cNvPr id="44039" name="Text Box 6"/>
          <p:cNvSpPr txBox="1">
            <a:spLocks noChangeArrowheads="1"/>
          </p:cNvSpPr>
          <p:nvPr/>
        </p:nvSpPr>
        <p:spPr bwMode="auto">
          <a:xfrm>
            <a:off x="3048000" y="4631550"/>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4040" name="Rectangle 9"/>
          <p:cNvSpPr>
            <a:spLocks noChangeArrowheads="1"/>
          </p:cNvSpPr>
          <p:nvPr/>
        </p:nvSpPr>
        <p:spPr bwMode="auto">
          <a:xfrm>
            <a:off x="3657600" y="1266903"/>
            <a:ext cx="1828800" cy="2932331"/>
          </a:xfrm>
          <a:prstGeom prst="rect">
            <a:avLst/>
          </a:prstGeom>
          <a:noFill/>
          <a:ln w="19050">
            <a:solidFill>
              <a:schemeClr val="tx1"/>
            </a:solidFill>
            <a:miter lim="800000"/>
            <a:headEnd/>
            <a:tailEnd/>
          </a:ln>
        </p:spPr>
        <p:txBody>
          <a:bodyPr wrap="none"/>
          <a:lstStyle/>
          <a:p>
            <a:r>
              <a:rPr lang="en-US" sz="1800">
                <a:solidFill>
                  <a:schemeClr val="tx1"/>
                </a:solidFill>
              </a:rPr>
              <a:t>Component</a:t>
            </a:r>
          </a:p>
        </p:txBody>
      </p:sp>
      <p:sp>
        <p:nvSpPr>
          <p:cNvPr id="44041" name="Text Box 10"/>
          <p:cNvSpPr txBox="1">
            <a:spLocks noChangeArrowheads="1"/>
          </p:cNvSpPr>
          <p:nvPr/>
        </p:nvSpPr>
        <p:spPr bwMode="auto">
          <a:xfrm>
            <a:off x="3657600" y="1571703"/>
            <a:ext cx="1828800" cy="2308324"/>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ComponentID</a:t>
            </a:r>
            <a:endParaRPr lang="en-US" sz="1200">
              <a:solidFill>
                <a:schemeClr val="tx1"/>
              </a:solidFill>
            </a:endParaRPr>
          </a:p>
          <a:p>
            <a:pPr algn="l">
              <a:spcBef>
                <a:spcPct val="0"/>
              </a:spcBef>
            </a:pPr>
            <a:r>
              <a:rPr lang="en-US" sz="1200">
                <a:solidFill>
                  <a:schemeClr val="tx1"/>
                </a:solidFill>
              </a:rPr>
              <a:t>ManufacturerID</a:t>
            </a:r>
          </a:p>
          <a:p>
            <a:pPr algn="l">
              <a:spcBef>
                <a:spcPct val="0"/>
              </a:spcBef>
            </a:pPr>
            <a:r>
              <a:rPr lang="en-US" sz="1200">
                <a:solidFill>
                  <a:schemeClr val="tx1"/>
                </a:solidFill>
              </a:rPr>
              <a:t>ProductNumber</a:t>
            </a:r>
          </a:p>
          <a:p>
            <a:pPr algn="l">
              <a:spcBef>
                <a:spcPct val="0"/>
              </a:spcBef>
            </a:pPr>
            <a:r>
              <a:rPr lang="en-US" sz="1200">
                <a:solidFill>
                  <a:schemeClr val="tx1"/>
                </a:solidFill>
              </a:rPr>
              <a:t>Road</a:t>
            </a:r>
          </a:p>
          <a:p>
            <a:pPr algn="l">
              <a:spcBef>
                <a:spcPct val="0"/>
              </a:spcBef>
            </a:pPr>
            <a:r>
              <a:rPr lang="en-US" sz="1200">
                <a:solidFill>
                  <a:schemeClr val="tx1"/>
                </a:solidFill>
              </a:rPr>
              <a:t>Category</a:t>
            </a:r>
          </a:p>
          <a:p>
            <a:pPr algn="l">
              <a:spcBef>
                <a:spcPct val="0"/>
              </a:spcBef>
            </a:pPr>
            <a:r>
              <a:rPr lang="en-US" sz="1200">
                <a:solidFill>
                  <a:schemeClr val="tx1"/>
                </a:solidFill>
              </a:rPr>
              <a:t>Length</a:t>
            </a:r>
          </a:p>
          <a:p>
            <a:pPr algn="l">
              <a:spcBef>
                <a:spcPct val="0"/>
              </a:spcBef>
            </a:pPr>
            <a:r>
              <a:rPr lang="en-US" sz="1200">
                <a:solidFill>
                  <a:schemeClr val="tx1"/>
                </a:solidFill>
              </a:rPr>
              <a:t>Height</a:t>
            </a:r>
          </a:p>
          <a:p>
            <a:pPr algn="l">
              <a:spcBef>
                <a:spcPct val="0"/>
              </a:spcBef>
            </a:pPr>
            <a:r>
              <a:rPr lang="en-US" sz="1200">
                <a:solidFill>
                  <a:schemeClr val="tx1"/>
                </a:solidFill>
              </a:rPr>
              <a:t>Width</a:t>
            </a:r>
          </a:p>
          <a:p>
            <a:pPr algn="l">
              <a:spcBef>
                <a:spcPct val="0"/>
              </a:spcBef>
            </a:pPr>
            <a:r>
              <a:rPr lang="en-US" sz="1200">
                <a:solidFill>
                  <a:schemeClr val="tx1"/>
                </a:solidFill>
              </a:rPr>
              <a:t>Description</a:t>
            </a:r>
          </a:p>
          <a:p>
            <a:pPr algn="l">
              <a:spcBef>
                <a:spcPct val="0"/>
              </a:spcBef>
            </a:pPr>
            <a:r>
              <a:rPr lang="en-US" sz="1200">
                <a:solidFill>
                  <a:schemeClr val="tx1"/>
                </a:solidFill>
              </a:rPr>
              <a:t>ListPrice</a:t>
            </a:r>
          </a:p>
          <a:p>
            <a:pPr algn="l">
              <a:spcBef>
                <a:spcPct val="0"/>
              </a:spcBef>
            </a:pPr>
            <a:r>
              <a:rPr lang="en-US" sz="1200">
                <a:solidFill>
                  <a:schemeClr val="tx1"/>
                </a:solidFill>
              </a:rPr>
              <a:t>EstimatedCost</a:t>
            </a:r>
          </a:p>
          <a:p>
            <a:pPr algn="l">
              <a:spcBef>
                <a:spcPct val="0"/>
              </a:spcBef>
            </a:pPr>
            <a:r>
              <a:rPr lang="en-US" sz="1200">
                <a:solidFill>
                  <a:schemeClr val="tx1"/>
                </a:solidFill>
              </a:rPr>
              <a:t>QuantityOnHand</a:t>
            </a:r>
          </a:p>
        </p:txBody>
      </p:sp>
      <p:sp>
        <p:nvSpPr>
          <p:cNvPr id="44042" name="Line 11"/>
          <p:cNvSpPr>
            <a:spLocks noChangeShapeType="1"/>
          </p:cNvSpPr>
          <p:nvPr/>
        </p:nvSpPr>
        <p:spPr bwMode="auto">
          <a:xfrm>
            <a:off x="3657600" y="1571703"/>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43" name="Rectangle 15"/>
          <p:cNvSpPr>
            <a:spLocks noChangeArrowheads="1"/>
          </p:cNvSpPr>
          <p:nvPr/>
        </p:nvSpPr>
        <p:spPr bwMode="auto">
          <a:xfrm>
            <a:off x="6477000" y="4619703"/>
            <a:ext cx="1981200" cy="1143000"/>
          </a:xfrm>
          <a:prstGeom prst="rect">
            <a:avLst/>
          </a:prstGeom>
          <a:noFill/>
          <a:ln w="19050">
            <a:solidFill>
              <a:schemeClr val="tx1"/>
            </a:solidFill>
            <a:miter lim="800000"/>
            <a:headEnd/>
            <a:tailEnd/>
          </a:ln>
        </p:spPr>
        <p:txBody>
          <a:bodyPr wrap="none"/>
          <a:lstStyle/>
          <a:p>
            <a:r>
              <a:rPr lang="en-US" sz="1800">
                <a:solidFill>
                  <a:schemeClr val="tx1"/>
                </a:solidFill>
              </a:rPr>
              <a:t>ComponentName</a:t>
            </a:r>
          </a:p>
        </p:txBody>
      </p:sp>
      <p:sp>
        <p:nvSpPr>
          <p:cNvPr id="44044" name="Text Box 16"/>
          <p:cNvSpPr txBox="1">
            <a:spLocks noChangeArrowheads="1"/>
          </p:cNvSpPr>
          <p:nvPr/>
        </p:nvSpPr>
        <p:spPr bwMode="auto">
          <a:xfrm>
            <a:off x="6477000" y="4924503"/>
            <a:ext cx="1981200" cy="646331"/>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ComponentName</a:t>
            </a:r>
            <a:endParaRPr lang="en-US" sz="1200">
              <a:solidFill>
                <a:schemeClr val="tx1"/>
              </a:solidFill>
            </a:endParaRPr>
          </a:p>
          <a:p>
            <a:pPr algn="l">
              <a:spcBef>
                <a:spcPct val="0"/>
              </a:spcBef>
            </a:pPr>
            <a:r>
              <a:rPr lang="en-US" sz="1200">
                <a:solidFill>
                  <a:schemeClr val="tx1"/>
                </a:solidFill>
              </a:rPr>
              <a:t>AssemblyOrder</a:t>
            </a:r>
          </a:p>
          <a:p>
            <a:pPr algn="l">
              <a:spcBef>
                <a:spcPct val="0"/>
              </a:spcBef>
            </a:pPr>
            <a:r>
              <a:rPr lang="en-US" sz="1200">
                <a:solidFill>
                  <a:schemeClr val="tx1"/>
                </a:solidFill>
              </a:rPr>
              <a:t>Description</a:t>
            </a:r>
          </a:p>
        </p:txBody>
      </p:sp>
      <p:sp>
        <p:nvSpPr>
          <p:cNvPr id="44045" name="Line 17"/>
          <p:cNvSpPr>
            <a:spLocks noChangeShapeType="1"/>
          </p:cNvSpPr>
          <p:nvPr/>
        </p:nvSpPr>
        <p:spPr bwMode="auto">
          <a:xfrm>
            <a:off x="6477000" y="4924503"/>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46" name="Rectangle 18"/>
          <p:cNvSpPr>
            <a:spLocks noChangeArrowheads="1"/>
          </p:cNvSpPr>
          <p:nvPr/>
        </p:nvSpPr>
        <p:spPr bwMode="auto">
          <a:xfrm>
            <a:off x="6477000" y="1647903"/>
            <a:ext cx="1981200" cy="914400"/>
          </a:xfrm>
          <a:prstGeom prst="rect">
            <a:avLst/>
          </a:prstGeom>
          <a:noFill/>
          <a:ln w="19050">
            <a:solidFill>
              <a:schemeClr val="tx1"/>
            </a:solidFill>
            <a:miter lim="800000"/>
            <a:headEnd/>
            <a:tailEnd/>
          </a:ln>
        </p:spPr>
        <p:txBody>
          <a:bodyPr wrap="none"/>
          <a:lstStyle/>
          <a:p>
            <a:r>
              <a:rPr lang="en-US" sz="1800">
                <a:solidFill>
                  <a:schemeClr val="tx1"/>
                </a:solidFill>
              </a:rPr>
              <a:t>GroupComponents</a:t>
            </a:r>
          </a:p>
        </p:txBody>
      </p:sp>
      <p:sp>
        <p:nvSpPr>
          <p:cNvPr id="44047" name="Text Box 19"/>
          <p:cNvSpPr txBox="1">
            <a:spLocks noChangeArrowheads="1"/>
          </p:cNvSpPr>
          <p:nvPr/>
        </p:nvSpPr>
        <p:spPr bwMode="auto">
          <a:xfrm>
            <a:off x="6477000" y="1952703"/>
            <a:ext cx="1981200" cy="461665"/>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GroupID</a:t>
            </a:r>
          </a:p>
          <a:p>
            <a:pPr algn="l">
              <a:spcBef>
                <a:spcPct val="0"/>
              </a:spcBef>
            </a:pPr>
            <a:r>
              <a:rPr lang="en-US" sz="1200" b="1">
                <a:solidFill>
                  <a:schemeClr val="tx1"/>
                </a:solidFill>
              </a:rPr>
              <a:t>ComponentID</a:t>
            </a:r>
            <a:endParaRPr lang="en-US" sz="1200">
              <a:solidFill>
                <a:schemeClr val="tx1"/>
              </a:solidFill>
            </a:endParaRPr>
          </a:p>
        </p:txBody>
      </p:sp>
      <p:sp>
        <p:nvSpPr>
          <p:cNvPr id="44048" name="Line 20"/>
          <p:cNvSpPr>
            <a:spLocks noChangeShapeType="1"/>
          </p:cNvSpPr>
          <p:nvPr/>
        </p:nvSpPr>
        <p:spPr bwMode="auto">
          <a:xfrm>
            <a:off x="6477000" y="1952703"/>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49" name="Rectangle 21"/>
          <p:cNvSpPr>
            <a:spLocks noChangeArrowheads="1"/>
          </p:cNvSpPr>
          <p:nvPr/>
        </p:nvSpPr>
        <p:spPr bwMode="auto">
          <a:xfrm>
            <a:off x="6477000" y="3248103"/>
            <a:ext cx="1981200" cy="1143000"/>
          </a:xfrm>
          <a:prstGeom prst="rect">
            <a:avLst/>
          </a:prstGeom>
          <a:noFill/>
          <a:ln w="19050">
            <a:solidFill>
              <a:schemeClr val="tx1"/>
            </a:solidFill>
            <a:miter lim="800000"/>
            <a:headEnd/>
            <a:tailEnd/>
          </a:ln>
        </p:spPr>
        <p:txBody>
          <a:bodyPr wrap="none"/>
          <a:lstStyle/>
          <a:p>
            <a:r>
              <a:rPr lang="en-US" sz="1800">
                <a:solidFill>
                  <a:schemeClr val="tx1"/>
                </a:solidFill>
              </a:rPr>
              <a:t>Groupo</a:t>
            </a:r>
          </a:p>
        </p:txBody>
      </p:sp>
      <p:sp>
        <p:nvSpPr>
          <p:cNvPr id="44050" name="Text Box 22"/>
          <p:cNvSpPr txBox="1">
            <a:spLocks noChangeArrowheads="1"/>
          </p:cNvSpPr>
          <p:nvPr/>
        </p:nvSpPr>
        <p:spPr bwMode="auto">
          <a:xfrm>
            <a:off x="6477000" y="3552903"/>
            <a:ext cx="1981200" cy="646331"/>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GroupID</a:t>
            </a:r>
            <a:endParaRPr lang="en-US" sz="1200">
              <a:solidFill>
                <a:schemeClr val="tx1"/>
              </a:solidFill>
            </a:endParaRPr>
          </a:p>
          <a:p>
            <a:pPr algn="l">
              <a:spcBef>
                <a:spcPct val="0"/>
              </a:spcBef>
            </a:pPr>
            <a:r>
              <a:rPr lang="en-US" sz="1200">
                <a:solidFill>
                  <a:schemeClr val="tx1"/>
                </a:solidFill>
              </a:rPr>
              <a:t>GroupName</a:t>
            </a:r>
          </a:p>
          <a:p>
            <a:pPr algn="l">
              <a:spcBef>
                <a:spcPct val="0"/>
              </a:spcBef>
            </a:pPr>
            <a:r>
              <a:rPr lang="en-US" sz="1200">
                <a:solidFill>
                  <a:schemeClr val="tx1"/>
                </a:solidFill>
              </a:rPr>
              <a:t>BikeType</a:t>
            </a:r>
          </a:p>
        </p:txBody>
      </p:sp>
      <p:sp>
        <p:nvSpPr>
          <p:cNvPr id="44051" name="Line 23"/>
          <p:cNvSpPr>
            <a:spLocks noChangeShapeType="1"/>
          </p:cNvSpPr>
          <p:nvPr/>
        </p:nvSpPr>
        <p:spPr bwMode="auto">
          <a:xfrm>
            <a:off x="6477000" y="3552903"/>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52" name="Rectangle 24"/>
          <p:cNvSpPr>
            <a:spLocks noChangeArrowheads="1"/>
          </p:cNvSpPr>
          <p:nvPr/>
        </p:nvSpPr>
        <p:spPr bwMode="auto">
          <a:xfrm>
            <a:off x="762000" y="4449375"/>
            <a:ext cx="1981200" cy="14478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Bicycle::</a:t>
            </a:r>
          </a:p>
          <a:p>
            <a:pPr>
              <a:spcBef>
                <a:spcPct val="0"/>
              </a:spcBef>
            </a:pPr>
            <a:r>
              <a:rPr lang="en-US" sz="1800">
                <a:solidFill>
                  <a:schemeClr val="tx1"/>
                </a:solidFill>
              </a:rPr>
              <a:t>BicycleTubeUsed</a:t>
            </a:r>
          </a:p>
        </p:txBody>
      </p:sp>
      <p:sp>
        <p:nvSpPr>
          <p:cNvPr id="44053" name="Text Box 25"/>
          <p:cNvSpPr txBox="1">
            <a:spLocks noChangeArrowheads="1"/>
          </p:cNvSpPr>
          <p:nvPr/>
        </p:nvSpPr>
        <p:spPr bwMode="auto">
          <a:xfrm>
            <a:off x="762000" y="5058975"/>
            <a:ext cx="1981200" cy="646331"/>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SerialNumber</a:t>
            </a:r>
          </a:p>
          <a:p>
            <a:pPr algn="l">
              <a:spcBef>
                <a:spcPct val="0"/>
              </a:spcBef>
            </a:pPr>
            <a:r>
              <a:rPr lang="en-US" sz="1200" b="1">
                <a:solidFill>
                  <a:schemeClr val="tx1"/>
                </a:solidFill>
              </a:rPr>
              <a:t>TubeID</a:t>
            </a:r>
            <a:endParaRPr lang="en-US" sz="1200">
              <a:solidFill>
                <a:schemeClr val="tx1"/>
              </a:solidFill>
            </a:endParaRPr>
          </a:p>
          <a:p>
            <a:pPr algn="l">
              <a:spcBef>
                <a:spcPct val="0"/>
              </a:spcBef>
            </a:pPr>
            <a:r>
              <a:rPr lang="en-US" sz="1200">
                <a:solidFill>
                  <a:schemeClr val="tx1"/>
                </a:solidFill>
              </a:rPr>
              <a:t>Quantity</a:t>
            </a:r>
          </a:p>
        </p:txBody>
      </p:sp>
      <p:sp>
        <p:nvSpPr>
          <p:cNvPr id="44054" name="Rectangle 27"/>
          <p:cNvSpPr>
            <a:spLocks noChangeArrowheads="1"/>
          </p:cNvSpPr>
          <p:nvPr/>
        </p:nvSpPr>
        <p:spPr bwMode="auto">
          <a:xfrm>
            <a:off x="3657600" y="4449375"/>
            <a:ext cx="1828800" cy="1447800"/>
          </a:xfrm>
          <a:prstGeom prst="rect">
            <a:avLst/>
          </a:prstGeom>
          <a:noFill/>
          <a:ln w="19050">
            <a:solidFill>
              <a:schemeClr val="tx1"/>
            </a:solidFill>
            <a:miter lim="800000"/>
            <a:headEnd/>
            <a:tailEnd/>
          </a:ln>
        </p:spPr>
        <p:txBody>
          <a:bodyPr wrap="none"/>
          <a:lstStyle/>
          <a:p>
            <a:r>
              <a:rPr lang="en-US" sz="1800">
                <a:solidFill>
                  <a:schemeClr val="tx1"/>
                </a:solidFill>
              </a:rPr>
              <a:t>TubeMaterial</a:t>
            </a:r>
          </a:p>
        </p:txBody>
      </p:sp>
      <p:sp>
        <p:nvSpPr>
          <p:cNvPr id="44055" name="Text Box 28"/>
          <p:cNvSpPr txBox="1">
            <a:spLocks noChangeArrowheads="1"/>
          </p:cNvSpPr>
          <p:nvPr/>
        </p:nvSpPr>
        <p:spPr bwMode="auto">
          <a:xfrm>
            <a:off x="3657600" y="4754175"/>
            <a:ext cx="1828800" cy="1015663"/>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TubeID</a:t>
            </a:r>
            <a:endParaRPr lang="en-US" sz="1200">
              <a:solidFill>
                <a:schemeClr val="tx1"/>
              </a:solidFill>
            </a:endParaRPr>
          </a:p>
          <a:p>
            <a:pPr algn="l">
              <a:spcBef>
                <a:spcPct val="0"/>
              </a:spcBef>
            </a:pPr>
            <a:r>
              <a:rPr lang="en-US" sz="1200">
                <a:solidFill>
                  <a:schemeClr val="tx1"/>
                </a:solidFill>
              </a:rPr>
              <a:t>Material</a:t>
            </a:r>
          </a:p>
          <a:p>
            <a:pPr algn="l">
              <a:spcBef>
                <a:spcPct val="0"/>
              </a:spcBef>
            </a:pPr>
            <a:r>
              <a:rPr lang="en-US" sz="1200">
                <a:solidFill>
                  <a:schemeClr val="tx1"/>
                </a:solidFill>
              </a:rPr>
              <a:t>Description</a:t>
            </a:r>
          </a:p>
          <a:p>
            <a:pPr algn="l">
              <a:spcBef>
                <a:spcPct val="0"/>
              </a:spcBef>
            </a:pPr>
            <a:r>
              <a:rPr lang="en-US" sz="1200">
                <a:solidFill>
                  <a:schemeClr val="tx1"/>
                </a:solidFill>
              </a:rPr>
              <a:t>Diameter</a:t>
            </a:r>
          </a:p>
          <a:p>
            <a:pPr algn="l">
              <a:spcBef>
                <a:spcPct val="0"/>
              </a:spcBef>
            </a:pPr>
            <a:r>
              <a:rPr lang="en-US" sz="1200">
                <a:solidFill>
                  <a:schemeClr val="tx1"/>
                </a:solidFill>
              </a:rPr>
              <a:t>… </a:t>
            </a:r>
          </a:p>
        </p:txBody>
      </p:sp>
      <p:sp>
        <p:nvSpPr>
          <p:cNvPr id="44056" name="Line 29"/>
          <p:cNvSpPr>
            <a:spLocks noChangeShapeType="1"/>
          </p:cNvSpPr>
          <p:nvPr/>
        </p:nvSpPr>
        <p:spPr bwMode="auto">
          <a:xfrm>
            <a:off x="3657600" y="4754175"/>
            <a:ext cx="18288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57" name="Freeform 30"/>
          <p:cNvSpPr>
            <a:spLocks/>
          </p:cNvSpPr>
          <p:nvPr/>
        </p:nvSpPr>
        <p:spPr bwMode="auto">
          <a:xfrm>
            <a:off x="2743200" y="4906575"/>
            <a:ext cx="914400" cy="533400"/>
          </a:xfrm>
          <a:custGeom>
            <a:avLst/>
            <a:gdLst>
              <a:gd name="T0" fmla="*/ 1451609782 w 576"/>
              <a:gd name="T1" fmla="*/ 0 h 336"/>
              <a:gd name="T2" fmla="*/ 725804891 w 576"/>
              <a:gd name="T3" fmla="*/ 0 h 336"/>
              <a:gd name="T4" fmla="*/ 725804891 w 576"/>
              <a:gd name="T5" fmla="*/ 846772589 h 336"/>
              <a:gd name="T6" fmla="*/ 0 w 576"/>
              <a:gd name="T7" fmla="*/ 846772589 h 336"/>
              <a:gd name="T8" fmla="*/ 0 60000 65536"/>
              <a:gd name="T9" fmla="*/ 0 60000 65536"/>
              <a:gd name="T10" fmla="*/ 0 60000 65536"/>
              <a:gd name="T11" fmla="*/ 0 60000 65536"/>
              <a:gd name="T12" fmla="*/ 0 w 576"/>
              <a:gd name="T13" fmla="*/ 0 h 336"/>
              <a:gd name="T14" fmla="*/ 576 w 576"/>
              <a:gd name="T15" fmla="*/ 336 h 336"/>
            </a:gdLst>
            <a:ahLst/>
            <a:cxnLst>
              <a:cxn ang="T8">
                <a:pos x="T0" y="T1"/>
              </a:cxn>
              <a:cxn ang="T9">
                <a:pos x="T2" y="T3"/>
              </a:cxn>
              <a:cxn ang="T10">
                <a:pos x="T4" y="T5"/>
              </a:cxn>
              <a:cxn ang="T11">
                <a:pos x="T6" y="T7"/>
              </a:cxn>
            </a:cxnLst>
            <a:rect l="T12" t="T13" r="T14" b="T15"/>
            <a:pathLst>
              <a:path w="576" h="336">
                <a:moveTo>
                  <a:pt x="576" y="0"/>
                </a:moveTo>
                <a:lnTo>
                  <a:pt x="288" y="0"/>
                </a:lnTo>
                <a:lnTo>
                  <a:pt x="288" y="336"/>
                </a:lnTo>
                <a:lnTo>
                  <a:pt x="0" y="336"/>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4058" name="Text Box 31"/>
          <p:cNvSpPr txBox="1">
            <a:spLocks noChangeArrowheads="1"/>
          </p:cNvSpPr>
          <p:nvPr/>
        </p:nvSpPr>
        <p:spPr bwMode="auto">
          <a:xfrm>
            <a:off x="2743200" y="5469750"/>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4059" name="Freeform 32"/>
          <p:cNvSpPr>
            <a:spLocks/>
          </p:cNvSpPr>
          <p:nvPr/>
        </p:nvSpPr>
        <p:spPr bwMode="auto">
          <a:xfrm>
            <a:off x="2743200" y="1724103"/>
            <a:ext cx="914400" cy="533400"/>
          </a:xfrm>
          <a:custGeom>
            <a:avLst/>
            <a:gdLst>
              <a:gd name="T0" fmla="*/ 1451609782 w 576"/>
              <a:gd name="T1" fmla="*/ 0 h 336"/>
              <a:gd name="T2" fmla="*/ 725804891 w 576"/>
              <a:gd name="T3" fmla="*/ 0 h 336"/>
              <a:gd name="T4" fmla="*/ 725804891 w 576"/>
              <a:gd name="T5" fmla="*/ 846772589 h 336"/>
              <a:gd name="T6" fmla="*/ 0 w 576"/>
              <a:gd name="T7" fmla="*/ 846772589 h 336"/>
              <a:gd name="T8" fmla="*/ 0 60000 65536"/>
              <a:gd name="T9" fmla="*/ 0 60000 65536"/>
              <a:gd name="T10" fmla="*/ 0 60000 65536"/>
              <a:gd name="T11" fmla="*/ 0 60000 65536"/>
              <a:gd name="T12" fmla="*/ 0 w 576"/>
              <a:gd name="T13" fmla="*/ 0 h 336"/>
              <a:gd name="T14" fmla="*/ 576 w 576"/>
              <a:gd name="T15" fmla="*/ 336 h 336"/>
            </a:gdLst>
            <a:ahLst/>
            <a:cxnLst>
              <a:cxn ang="T8">
                <a:pos x="T0" y="T1"/>
              </a:cxn>
              <a:cxn ang="T9">
                <a:pos x="T2" y="T3"/>
              </a:cxn>
              <a:cxn ang="T10">
                <a:pos x="T4" y="T5"/>
              </a:cxn>
              <a:cxn ang="T11">
                <a:pos x="T6" y="T7"/>
              </a:cxn>
            </a:cxnLst>
            <a:rect l="T12" t="T13" r="T14" b="T15"/>
            <a:pathLst>
              <a:path w="576" h="336">
                <a:moveTo>
                  <a:pt x="576" y="0"/>
                </a:moveTo>
                <a:lnTo>
                  <a:pt x="288" y="0"/>
                </a:lnTo>
                <a:lnTo>
                  <a:pt x="288" y="336"/>
                </a:lnTo>
                <a:lnTo>
                  <a:pt x="0" y="336"/>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4060" name="Text Box 33"/>
          <p:cNvSpPr txBox="1">
            <a:spLocks noChangeArrowheads="1"/>
          </p:cNvSpPr>
          <p:nvPr/>
        </p:nvSpPr>
        <p:spPr bwMode="auto">
          <a:xfrm>
            <a:off x="3124200" y="1449078"/>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4061" name="Text Box 34"/>
          <p:cNvSpPr txBox="1">
            <a:spLocks noChangeArrowheads="1"/>
          </p:cNvSpPr>
          <p:nvPr/>
        </p:nvSpPr>
        <p:spPr bwMode="auto">
          <a:xfrm>
            <a:off x="2667000" y="2287278"/>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4062" name="Freeform 35"/>
          <p:cNvSpPr>
            <a:spLocks/>
          </p:cNvSpPr>
          <p:nvPr/>
        </p:nvSpPr>
        <p:spPr bwMode="auto">
          <a:xfrm>
            <a:off x="5486400" y="1724103"/>
            <a:ext cx="838200" cy="685800"/>
          </a:xfrm>
          <a:custGeom>
            <a:avLst/>
            <a:gdLst>
              <a:gd name="T0" fmla="*/ 0 w 528"/>
              <a:gd name="T1" fmla="*/ 0 h 432"/>
              <a:gd name="T2" fmla="*/ 725804863 w 528"/>
              <a:gd name="T3" fmla="*/ 0 h 432"/>
              <a:gd name="T4" fmla="*/ 725804863 w 528"/>
              <a:gd name="T5" fmla="*/ 1088707589 h 432"/>
              <a:gd name="T6" fmla="*/ 1330642282 w 528"/>
              <a:gd name="T7" fmla="*/ 1088707589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0" y="0"/>
                </a:moveTo>
                <a:lnTo>
                  <a:pt x="288" y="0"/>
                </a:lnTo>
                <a:lnTo>
                  <a:pt x="288" y="432"/>
                </a:lnTo>
                <a:lnTo>
                  <a:pt x="528" y="432"/>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4063" name="Freeform 36"/>
          <p:cNvSpPr>
            <a:spLocks/>
          </p:cNvSpPr>
          <p:nvPr/>
        </p:nvSpPr>
        <p:spPr bwMode="auto">
          <a:xfrm>
            <a:off x="6019800" y="2105103"/>
            <a:ext cx="457200" cy="1676400"/>
          </a:xfrm>
          <a:custGeom>
            <a:avLst/>
            <a:gdLst>
              <a:gd name="T0" fmla="*/ 725804891 w 288"/>
              <a:gd name="T1" fmla="*/ 0 h 1056"/>
              <a:gd name="T2" fmla="*/ 0 w 288"/>
              <a:gd name="T3" fmla="*/ 0 h 1056"/>
              <a:gd name="T4" fmla="*/ 0 w 288"/>
              <a:gd name="T5" fmla="*/ 2147483647 h 1056"/>
              <a:gd name="T6" fmla="*/ 725804891 w 288"/>
              <a:gd name="T7" fmla="*/ 2147483647 h 1056"/>
              <a:gd name="T8" fmla="*/ 0 60000 65536"/>
              <a:gd name="T9" fmla="*/ 0 60000 65536"/>
              <a:gd name="T10" fmla="*/ 0 60000 65536"/>
              <a:gd name="T11" fmla="*/ 0 60000 65536"/>
              <a:gd name="T12" fmla="*/ 0 w 288"/>
              <a:gd name="T13" fmla="*/ 0 h 1056"/>
              <a:gd name="T14" fmla="*/ 288 w 288"/>
              <a:gd name="T15" fmla="*/ 1056 h 1056"/>
            </a:gdLst>
            <a:ahLst/>
            <a:cxnLst>
              <a:cxn ang="T8">
                <a:pos x="T0" y="T1"/>
              </a:cxn>
              <a:cxn ang="T9">
                <a:pos x="T2" y="T3"/>
              </a:cxn>
              <a:cxn ang="T10">
                <a:pos x="T4" y="T5"/>
              </a:cxn>
              <a:cxn ang="T11">
                <a:pos x="T6" y="T7"/>
              </a:cxn>
            </a:cxnLst>
            <a:rect l="T12" t="T13" r="T14" b="T15"/>
            <a:pathLst>
              <a:path w="288" h="1056">
                <a:moveTo>
                  <a:pt x="288" y="0"/>
                </a:moveTo>
                <a:lnTo>
                  <a:pt x="0" y="0"/>
                </a:lnTo>
                <a:lnTo>
                  <a:pt x="0" y="1056"/>
                </a:lnTo>
                <a:lnTo>
                  <a:pt x="288" y="1056"/>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4064" name="Text Box 37"/>
          <p:cNvSpPr txBox="1">
            <a:spLocks noChangeArrowheads="1"/>
          </p:cNvSpPr>
          <p:nvPr/>
        </p:nvSpPr>
        <p:spPr bwMode="auto">
          <a:xfrm>
            <a:off x="5943600" y="3811278"/>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4065" name="Text Box 38"/>
          <p:cNvSpPr txBox="1">
            <a:spLocks noChangeArrowheads="1"/>
          </p:cNvSpPr>
          <p:nvPr/>
        </p:nvSpPr>
        <p:spPr bwMode="auto">
          <a:xfrm>
            <a:off x="5943600" y="1830078"/>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4066" name="Text Box 39"/>
          <p:cNvSpPr txBox="1">
            <a:spLocks noChangeArrowheads="1"/>
          </p:cNvSpPr>
          <p:nvPr/>
        </p:nvSpPr>
        <p:spPr bwMode="auto">
          <a:xfrm>
            <a:off x="5410200" y="1449078"/>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4067" name="Text Box 40"/>
          <p:cNvSpPr txBox="1">
            <a:spLocks noChangeArrowheads="1"/>
          </p:cNvSpPr>
          <p:nvPr/>
        </p:nvSpPr>
        <p:spPr bwMode="auto">
          <a:xfrm>
            <a:off x="5943600" y="2439678"/>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4068" name="Freeform 41"/>
          <p:cNvSpPr>
            <a:spLocks/>
          </p:cNvSpPr>
          <p:nvPr/>
        </p:nvSpPr>
        <p:spPr bwMode="auto">
          <a:xfrm>
            <a:off x="5486400" y="2714703"/>
            <a:ext cx="990600" cy="2438400"/>
          </a:xfrm>
          <a:custGeom>
            <a:avLst/>
            <a:gdLst>
              <a:gd name="T0" fmla="*/ 0 w 624"/>
              <a:gd name="T1" fmla="*/ 0 h 1536"/>
              <a:gd name="T2" fmla="*/ 604837462 w 624"/>
              <a:gd name="T3" fmla="*/ 0 h 1536"/>
              <a:gd name="T4" fmla="*/ 604837462 w 624"/>
              <a:gd name="T5" fmla="*/ 2147483647 h 1536"/>
              <a:gd name="T6" fmla="*/ 1572577282 w 624"/>
              <a:gd name="T7" fmla="*/ 2147483647 h 1536"/>
              <a:gd name="T8" fmla="*/ 0 60000 65536"/>
              <a:gd name="T9" fmla="*/ 0 60000 65536"/>
              <a:gd name="T10" fmla="*/ 0 60000 65536"/>
              <a:gd name="T11" fmla="*/ 0 60000 65536"/>
              <a:gd name="T12" fmla="*/ 0 w 624"/>
              <a:gd name="T13" fmla="*/ 0 h 1536"/>
              <a:gd name="T14" fmla="*/ 624 w 624"/>
              <a:gd name="T15" fmla="*/ 1536 h 1536"/>
            </a:gdLst>
            <a:ahLst/>
            <a:cxnLst>
              <a:cxn ang="T8">
                <a:pos x="T0" y="T1"/>
              </a:cxn>
              <a:cxn ang="T9">
                <a:pos x="T2" y="T3"/>
              </a:cxn>
              <a:cxn ang="T10">
                <a:pos x="T4" y="T5"/>
              </a:cxn>
              <a:cxn ang="T11">
                <a:pos x="T6" y="T7"/>
              </a:cxn>
            </a:cxnLst>
            <a:rect l="T12" t="T13" r="T14" b="T15"/>
            <a:pathLst>
              <a:path w="624" h="1536">
                <a:moveTo>
                  <a:pt x="0" y="0"/>
                </a:moveTo>
                <a:lnTo>
                  <a:pt x="240" y="0"/>
                </a:lnTo>
                <a:lnTo>
                  <a:pt x="240" y="1536"/>
                </a:lnTo>
                <a:lnTo>
                  <a:pt x="624" y="1536"/>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4069" name="Text Box 42"/>
          <p:cNvSpPr txBox="1">
            <a:spLocks noChangeArrowheads="1"/>
          </p:cNvSpPr>
          <p:nvPr/>
        </p:nvSpPr>
        <p:spPr bwMode="auto">
          <a:xfrm>
            <a:off x="5410200" y="2820678"/>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4070" name="Text Box 43"/>
          <p:cNvSpPr txBox="1">
            <a:spLocks noChangeArrowheads="1"/>
          </p:cNvSpPr>
          <p:nvPr/>
        </p:nvSpPr>
        <p:spPr bwMode="auto">
          <a:xfrm>
            <a:off x="5867400" y="4878078"/>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4071" name="Line 44"/>
          <p:cNvSpPr>
            <a:spLocks noChangeShapeType="1"/>
          </p:cNvSpPr>
          <p:nvPr/>
        </p:nvSpPr>
        <p:spPr bwMode="auto">
          <a:xfrm>
            <a:off x="762000" y="5058975"/>
            <a:ext cx="19812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4072" name="AutoShape 46"/>
          <p:cNvSpPr>
            <a:spLocks noChangeArrowheads="1"/>
          </p:cNvSpPr>
          <p:nvPr/>
        </p:nvSpPr>
        <p:spPr bwMode="auto">
          <a:xfrm>
            <a:off x="6311900" y="2359103"/>
            <a:ext cx="152400" cy="101600"/>
          </a:xfrm>
          <a:prstGeom prst="diamond">
            <a:avLst/>
          </a:prstGeom>
          <a:noFill/>
          <a:ln w="12700">
            <a:solidFill>
              <a:schemeClr val="tx1"/>
            </a:solidFill>
            <a:miter lim="800000"/>
            <a:headEnd/>
            <a:tailEnd/>
          </a:ln>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3747160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Designing Systems</a:t>
            </a:r>
          </a:p>
        </p:txBody>
      </p:sp>
      <p:sp>
        <p:nvSpPr>
          <p:cNvPr id="9220" name="Rectangle 3"/>
          <p:cNvSpPr>
            <a:spLocks noGrp="1" noChangeArrowheads="1"/>
          </p:cNvSpPr>
          <p:nvPr>
            <p:ph idx="1"/>
          </p:nvPr>
        </p:nvSpPr>
        <p:spPr/>
        <p:txBody>
          <a:bodyPr/>
          <a:lstStyle/>
          <a:p>
            <a:r>
              <a:rPr lang="en-US" smtClean="0"/>
              <a:t>Designs are a model of existing &amp; proposed systems</a:t>
            </a:r>
          </a:p>
          <a:p>
            <a:pPr lvl="1"/>
            <a:r>
              <a:rPr lang="en-US" smtClean="0"/>
              <a:t>They provide a picture or representation of reality</a:t>
            </a:r>
          </a:p>
          <a:p>
            <a:pPr lvl="1"/>
            <a:r>
              <a:rPr lang="en-US" smtClean="0"/>
              <a:t>They are a simplification</a:t>
            </a:r>
          </a:p>
          <a:p>
            <a:pPr lvl="1"/>
            <a:r>
              <a:rPr lang="en-US" smtClean="0"/>
              <a:t>Someone should be able to read your design (model) and describe the features of the actual system.</a:t>
            </a:r>
          </a:p>
          <a:p>
            <a:r>
              <a:rPr lang="en-US" smtClean="0"/>
              <a:t>You build models by talking with the users</a:t>
            </a:r>
          </a:p>
          <a:p>
            <a:pPr lvl="1"/>
            <a:r>
              <a:rPr lang="en-US" smtClean="0"/>
              <a:t>Identify processes</a:t>
            </a:r>
          </a:p>
          <a:p>
            <a:pPr lvl="1"/>
            <a:r>
              <a:rPr lang="en-US" smtClean="0"/>
              <a:t>Identify objects</a:t>
            </a:r>
          </a:p>
          <a:p>
            <a:pPr lvl="1"/>
            <a:r>
              <a:rPr lang="en-US" smtClean="0"/>
              <a:t>Determine current problems and future needs</a:t>
            </a:r>
          </a:p>
          <a:p>
            <a:pPr lvl="1"/>
            <a:r>
              <a:rPr lang="en-US" smtClean="0"/>
              <a:t>Collect user documents (views)</a:t>
            </a:r>
          </a:p>
          <a:p>
            <a:r>
              <a:rPr lang="en-US" smtClean="0"/>
              <a:t>Break complex systems into pieces and levels</a:t>
            </a:r>
          </a:p>
        </p:txBody>
      </p:sp>
      <p:sp>
        <p:nvSpPr>
          <p:cNvPr id="9218" name="Slide Number Placeholder 5"/>
          <p:cNvSpPr>
            <a:spLocks noGrp="1"/>
          </p:cNvSpPr>
          <p:nvPr>
            <p:ph type="sldNum" sz="quarter" idx="12"/>
          </p:nvPr>
        </p:nvSpPr>
        <p:spPr/>
        <p:txBody>
          <a:bodyPr/>
          <a:lstStyle/>
          <a:p>
            <a:fld id="{91FFBE34-1219-4575-B373-7638399F8C43}" type="slidenum">
              <a:rPr lang="en-US" smtClean="0"/>
              <a:pPr/>
              <a:t>5</a:t>
            </a:fld>
            <a:endParaRPr lang="en-US" smtClean="0"/>
          </a:p>
        </p:txBody>
      </p:sp>
    </p:spTree>
    <p:extLst>
      <p:ext uri="{BB962C8B-B14F-4D97-AF65-F5344CB8AC3E}">
        <p14:creationId xmlns:p14="http://schemas.microsoft.com/office/powerpoint/2010/main" val="474038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Rolling Thunder: Purchasing</a:t>
            </a:r>
          </a:p>
        </p:txBody>
      </p:sp>
      <p:sp>
        <p:nvSpPr>
          <p:cNvPr id="45058" name="Slide Number Placeholder 4"/>
          <p:cNvSpPr>
            <a:spLocks noGrp="1"/>
          </p:cNvSpPr>
          <p:nvPr>
            <p:ph type="sldNum" sz="quarter" idx="12"/>
          </p:nvPr>
        </p:nvSpPr>
        <p:spPr>
          <a:noFill/>
        </p:spPr>
        <p:txBody>
          <a:bodyPr/>
          <a:lstStyle/>
          <a:p>
            <a:fld id="{EF21D6F9-C72B-4AB5-8876-D699A03F61D6}" type="slidenum">
              <a:rPr lang="en-US" smtClean="0"/>
              <a:pPr/>
              <a:t>50</a:t>
            </a:fld>
            <a:endParaRPr lang="en-US" smtClean="0"/>
          </a:p>
        </p:txBody>
      </p:sp>
      <p:sp>
        <p:nvSpPr>
          <p:cNvPr id="45060" name="Rectangle 3"/>
          <p:cNvSpPr>
            <a:spLocks noChangeArrowheads="1"/>
          </p:cNvSpPr>
          <p:nvPr/>
        </p:nvSpPr>
        <p:spPr bwMode="auto">
          <a:xfrm>
            <a:off x="940024" y="1193800"/>
            <a:ext cx="1828800" cy="2667000"/>
          </a:xfrm>
          <a:prstGeom prst="rect">
            <a:avLst/>
          </a:prstGeom>
          <a:noFill/>
          <a:ln w="19050">
            <a:solidFill>
              <a:schemeClr val="tx1"/>
            </a:solidFill>
            <a:miter lim="800000"/>
            <a:headEnd/>
            <a:tailEnd/>
          </a:ln>
        </p:spPr>
        <p:txBody>
          <a:bodyPr wrap="none"/>
          <a:lstStyle/>
          <a:p>
            <a:r>
              <a:rPr lang="en-US" sz="1800">
                <a:solidFill>
                  <a:schemeClr val="tx1"/>
                </a:solidFill>
              </a:rPr>
              <a:t>PurchaseOrder</a:t>
            </a:r>
          </a:p>
        </p:txBody>
      </p:sp>
      <p:sp>
        <p:nvSpPr>
          <p:cNvPr id="45061" name="Text Box 4"/>
          <p:cNvSpPr txBox="1">
            <a:spLocks noChangeArrowheads="1"/>
          </p:cNvSpPr>
          <p:nvPr/>
        </p:nvSpPr>
        <p:spPr bwMode="auto">
          <a:xfrm>
            <a:off x="940024" y="1498600"/>
            <a:ext cx="1828800" cy="1754326"/>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PurchaseID</a:t>
            </a:r>
            <a:endParaRPr lang="en-US" sz="1200">
              <a:solidFill>
                <a:schemeClr val="tx1"/>
              </a:solidFill>
            </a:endParaRPr>
          </a:p>
          <a:p>
            <a:pPr algn="l">
              <a:spcBef>
                <a:spcPct val="0"/>
              </a:spcBef>
            </a:pPr>
            <a:r>
              <a:rPr lang="en-US" sz="1200">
                <a:solidFill>
                  <a:schemeClr val="tx1"/>
                </a:solidFill>
              </a:rPr>
              <a:t>EmployeeID</a:t>
            </a:r>
          </a:p>
          <a:p>
            <a:pPr algn="l">
              <a:spcBef>
                <a:spcPct val="0"/>
              </a:spcBef>
            </a:pPr>
            <a:r>
              <a:rPr lang="en-US" sz="1200">
                <a:solidFill>
                  <a:schemeClr val="tx1"/>
                </a:solidFill>
              </a:rPr>
              <a:t>ManufacturerID</a:t>
            </a:r>
          </a:p>
          <a:p>
            <a:pPr algn="l">
              <a:spcBef>
                <a:spcPct val="0"/>
              </a:spcBef>
            </a:pPr>
            <a:r>
              <a:rPr lang="en-US" sz="1200">
                <a:solidFill>
                  <a:schemeClr val="tx1"/>
                </a:solidFill>
              </a:rPr>
              <a:t>TotalList</a:t>
            </a:r>
          </a:p>
          <a:p>
            <a:pPr algn="l">
              <a:spcBef>
                <a:spcPct val="0"/>
              </a:spcBef>
            </a:pPr>
            <a:r>
              <a:rPr lang="en-US" sz="1200">
                <a:solidFill>
                  <a:schemeClr val="tx1"/>
                </a:solidFill>
              </a:rPr>
              <a:t>ShippingCost</a:t>
            </a:r>
          </a:p>
          <a:p>
            <a:pPr algn="l">
              <a:spcBef>
                <a:spcPct val="0"/>
              </a:spcBef>
            </a:pPr>
            <a:r>
              <a:rPr lang="en-US" sz="1200">
                <a:solidFill>
                  <a:schemeClr val="tx1"/>
                </a:solidFill>
              </a:rPr>
              <a:t>Discount</a:t>
            </a:r>
          </a:p>
          <a:p>
            <a:pPr algn="l">
              <a:spcBef>
                <a:spcPct val="0"/>
              </a:spcBef>
            </a:pPr>
            <a:r>
              <a:rPr lang="en-US" sz="1200">
                <a:solidFill>
                  <a:schemeClr val="tx1"/>
                </a:solidFill>
              </a:rPr>
              <a:t>OrderDate</a:t>
            </a:r>
          </a:p>
          <a:p>
            <a:pPr algn="l">
              <a:spcBef>
                <a:spcPct val="0"/>
              </a:spcBef>
            </a:pPr>
            <a:r>
              <a:rPr lang="en-US" sz="1200">
                <a:solidFill>
                  <a:schemeClr val="tx1"/>
                </a:solidFill>
              </a:rPr>
              <a:t>ReceiveDate</a:t>
            </a:r>
          </a:p>
          <a:p>
            <a:pPr algn="l">
              <a:spcBef>
                <a:spcPct val="0"/>
              </a:spcBef>
            </a:pPr>
            <a:r>
              <a:rPr lang="en-US" sz="1200">
                <a:solidFill>
                  <a:schemeClr val="tx1"/>
                </a:solidFill>
              </a:rPr>
              <a:t>AmountDue</a:t>
            </a:r>
          </a:p>
        </p:txBody>
      </p:sp>
      <p:sp>
        <p:nvSpPr>
          <p:cNvPr id="45062" name="Line 5"/>
          <p:cNvSpPr>
            <a:spLocks noChangeShapeType="1"/>
          </p:cNvSpPr>
          <p:nvPr/>
        </p:nvSpPr>
        <p:spPr bwMode="auto">
          <a:xfrm>
            <a:off x="940024" y="1498600"/>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5063" name="Text Box 6"/>
          <p:cNvSpPr txBox="1">
            <a:spLocks noChangeArrowheads="1"/>
          </p:cNvSpPr>
          <p:nvPr/>
        </p:nvSpPr>
        <p:spPr bwMode="auto">
          <a:xfrm>
            <a:off x="5664424" y="1375975"/>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5064" name="Rectangle 7"/>
          <p:cNvSpPr>
            <a:spLocks noChangeArrowheads="1"/>
          </p:cNvSpPr>
          <p:nvPr/>
        </p:nvSpPr>
        <p:spPr bwMode="auto">
          <a:xfrm>
            <a:off x="940024" y="4394200"/>
            <a:ext cx="1828800" cy="1600200"/>
          </a:xfrm>
          <a:prstGeom prst="rect">
            <a:avLst/>
          </a:prstGeom>
          <a:noFill/>
          <a:ln w="19050">
            <a:solidFill>
              <a:schemeClr val="tx1"/>
            </a:solidFill>
            <a:miter lim="800000"/>
            <a:headEnd/>
            <a:tailEnd/>
          </a:ln>
        </p:spPr>
        <p:txBody>
          <a:bodyPr wrap="none"/>
          <a:lstStyle/>
          <a:p>
            <a:r>
              <a:rPr lang="en-US" sz="1800">
                <a:solidFill>
                  <a:schemeClr val="tx1"/>
                </a:solidFill>
              </a:rPr>
              <a:t>PurchaseItem</a:t>
            </a:r>
          </a:p>
        </p:txBody>
      </p:sp>
      <p:sp>
        <p:nvSpPr>
          <p:cNvPr id="45065" name="Text Box 8"/>
          <p:cNvSpPr txBox="1">
            <a:spLocks noChangeArrowheads="1"/>
          </p:cNvSpPr>
          <p:nvPr/>
        </p:nvSpPr>
        <p:spPr bwMode="auto">
          <a:xfrm>
            <a:off x="940024" y="4699000"/>
            <a:ext cx="1828800" cy="1015663"/>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PurchaseID</a:t>
            </a:r>
            <a:endParaRPr lang="en-US" sz="1200">
              <a:solidFill>
                <a:schemeClr val="tx1"/>
              </a:solidFill>
            </a:endParaRPr>
          </a:p>
          <a:p>
            <a:pPr algn="l">
              <a:spcBef>
                <a:spcPct val="0"/>
              </a:spcBef>
            </a:pPr>
            <a:r>
              <a:rPr lang="en-US" sz="1200" b="1">
                <a:solidFill>
                  <a:schemeClr val="tx1"/>
                </a:solidFill>
              </a:rPr>
              <a:t>ComponentID</a:t>
            </a:r>
            <a:endParaRPr lang="en-US" sz="1200">
              <a:solidFill>
                <a:schemeClr val="tx1"/>
              </a:solidFill>
            </a:endParaRPr>
          </a:p>
          <a:p>
            <a:pPr algn="l">
              <a:spcBef>
                <a:spcPct val="0"/>
              </a:spcBef>
            </a:pPr>
            <a:r>
              <a:rPr lang="en-US" sz="1200">
                <a:solidFill>
                  <a:schemeClr val="tx1"/>
                </a:solidFill>
              </a:rPr>
              <a:t>PricePaid</a:t>
            </a:r>
          </a:p>
          <a:p>
            <a:pPr algn="l">
              <a:spcBef>
                <a:spcPct val="0"/>
              </a:spcBef>
            </a:pPr>
            <a:r>
              <a:rPr lang="en-US" sz="1200">
                <a:solidFill>
                  <a:schemeClr val="tx1"/>
                </a:solidFill>
              </a:rPr>
              <a:t>Quantity</a:t>
            </a:r>
          </a:p>
          <a:p>
            <a:pPr algn="l">
              <a:spcBef>
                <a:spcPct val="0"/>
              </a:spcBef>
            </a:pPr>
            <a:r>
              <a:rPr lang="en-US" sz="1200">
                <a:solidFill>
                  <a:schemeClr val="tx1"/>
                </a:solidFill>
              </a:rPr>
              <a:t>QuantityReceived</a:t>
            </a:r>
          </a:p>
        </p:txBody>
      </p:sp>
      <p:sp>
        <p:nvSpPr>
          <p:cNvPr id="45066" name="Line 9"/>
          <p:cNvSpPr>
            <a:spLocks noChangeShapeType="1"/>
          </p:cNvSpPr>
          <p:nvPr/>
        </p:nvSpPr>
        <p:spPr bwMode="auto">
          <a:xfrm>
            <a:off x="940024" y="4699000"/>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5067" name="Rectangle 11"/>
          <p:cNvSpPr>
            <a:spLocks noChangeArrowheads="1"/>
          </p:cNvSpPr>
          <p:nvPr/>
        </p:nvSpPr>
        <p:spPr bwMode="auto">
          <a:xfrm>
            <a:off x="3683224" y="1193800"/>
            <a:ext cx="1981200" cy="2362200"/>
          </a:xfrm>
          <a:prstGeom prst="rect">
            <a:avLst/>
          </a:prstGeom>
          <a:noFill/>
          <a:ln w="19050">
            <a:solidFill>
              <a:schemeClr val="tx1"/>
            </a:solidFill>
            <a:miter lim="800000"/>
            <a:headEnd/>
            <a:tailEnd/>
          </a:ln>
        </p:spPr>
        <p:txBody>
          <a:bodyPr wrap="none"/>
          <a:lstStyle/>
          <a:p>
            <a:r>
              <a:rPr lang="en-US" sz="1800">
                <a:solidFill>
                  <a:schemeClr val="tx1"/>
                </a:solidFill>
              </a:rPr>
              <a:t>Manufacturer</a:t>
            </a:r>
          </a:p>
        </p:txBody>
      </p:sp>
      <p:sp>
        <p:nvSpPr>
          <p:cNvPr id="45068" name="Text Box 12"/>
          <p:cNvSpPr txBox="1">
            <a:spLocks noChangeArrowheads="1"/>
          </p:cNvSpPr>
          <p:nvPr/>
        </p:nvSpPr>
        <p:spPr bwMode="auto">
          <a:xfrm>
            <a:off x="3683224" y="1498600"/>
            <a:ext cx="1981200" cy="1569660"/>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ManufacturerID</a:t>
            </a:r>
            <a:endParaRPr lang="en-US" sz="1200">
              <a:solidFill>
                <a:schemeClr val="tx1"/>
              </a:solidFill>
            </a:endParaRPr>
          </a:p>
          <a:p>
            <a:pPr algn="l">
              <a:spcBef>
                <a:spcPct val="0"/>
              </a:spcBef>
            </a:pPr>
            <a:r>
              <a:rPr lang="en-US" sz="1200">
                <a:solidFill>
                  <a:schemeClr val="tx1"/>
                </a:solidFill>
              </a:rPr>
              <a:t>ManufacturerName</a:t>
            </a:r>
          </a:p>
          <a:p>
            <a:pPr algn="l">
              <a:spcBef>
                <a:spcPct val="0"/>
              </a:spcBef>
            </a:pPr>
            <a:r>
              <a:rPr lang="en-US" sz="1200">
                <a:solidFill>
                  <a:schemeClr val="tx1"/>
                </a:solidFill>
              </a:rPr>
              <a:t>ContactName</a:t>
            </a:r>
          </a:p>
          <a:p>
            <a:pPr algn="l">
              <a:spcBef>
                <a:spcPct val="0"/>
              </a:spcBef>
            </a:pPr>
            <a:r>
              <a:rPr lang="en-US" sz="1200">
                <a:solidFill>
                  <a:schemeClr val="tx1"/>
                </a:solidFill>
              </a:rPr>
              <a:t>Phone</a:t>
            </a:r>
          </a:p>
          <a:p>
            <a:pPr algn="l">
              <a:spcBef>
                <a:spcPct val="0"/>
              </a:spcBef>
            </a:pPr>
            <a:r>
              <a:rPr lang="en-US" sz="1200">
                <a:solidFill>
                  <a:schemeClr val="tx1"/>
                </a:solidFill>
              </a:rPr>
              <a:t>Address</a:t>
            </a:r>
          </a:p>
          <a:p>
            <a:pPr algn="l">
              <a:spcBef>
                <a:spcPct val="0"/>
              </a:spcBef>
            </a:pPr>
            <a:r>
              <a:rPr lang="en-US" sz="1200">
                <a:solidFill>
                  <a:schemeClr val="tx1"/>
                </a:solidFill>
              </a:rPr>
              <a:t>ZipCode</a:t>
            </a:r>
          </a:p>
          <a:p>
            <a:pPr algn="l">
              <a:spcBef>
                <a:spcPct val="0"/>
              </a:spcBef>
            </a:pPr>
            <a:r>
              <a:rPr lang="en-US" sz="1200">
                <a:solidFill>
                  <a:schemeClr val="tx1"/>
                </a:solidFill>
              </a:rPr>
              <a:t>CityID</a:t>
            </a:r>
          </a:p>
          <a:p>
            <a:pPr algn="l">
              <a:spcBef>
                <a:spcPct val="0"/>
              </a:spcBef>
            </a:pPr>
            <a:r>
              <a:rPr lang="en-US" sz="1200">
                <a:solidFill>
                  <a:schemeClr val="tx1"/>
                </a:solidFill>
              </a:rPr>
              <a:t>BalanceDue</a:t>
            </a:r>
          </a:p>
        </p:txBody>
      </p:sp>
      <p:sp>
        <p:nvSpPr>
          <p:cNvPr id="45069" name="Line 13"/>
          <p:cNvSpPr>
            <a:spLocks noChangeShapeType="1"/>
          </p:cNvSpPr>
          <p:nvPr/>
        </p:nvSpPr>
        <p:spPr bwMode="auto">
          <a:xfrm>
            <a:off x="3683224" y="1498600"/>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5070" name="Rectangle 14"/>
          <p:cNvSpPr>
            <a:spLocks noChangeArrowheads="1"/>
          </p:cNvSpPr>
          <p:nvPr/>
        </p:nvSpPr>
        <p:spPr bwMode="auto">
          <a:xfrm>
            <a:off x="3683224" y="3784600"/>
            <a:ext cx="1981200" cy="1828800"/>
          </a:xfrm>
          <a:prstGeom prst="rect">
            <a:avLst/>
          </a:prstGeom>
          <a:noFill/>
          <a:ln w="19050">
            <a:solidFill>
              <a:schemeClr val="tx1"/>
            </a:solidFill>
            <a:miter lim="800000"/>
            <a:headEnd/>
            <a:tailEnd/>
          </a:ln>
        </p:spPr>
        <p:txBody>
          <a:bodyPr wrap="none"/>
          <a:lstStyle/>
          <a:p>
            <a:r>
              <a:rPr lang="en-US" sz="1800">
                <a:solidFill>
                  <a:schemeClr val="tx1"/>
                </a:solidFill>
              </a:rPr>
              <a:t>ManufacturerTrans</a:t>
            </a:r>
          </a:p>
        </p:txBody>
      </p:sp>
      <p:sp>
        <p:nvSpPr>
          <p:cNvPr id="45071" name="Text Box 15"/>
          <p:cNvSpPr txBox="1">
            <a:spLocks noChangeArrowheads="1"/>
          </p:cNvSpPr>
          <p:nvPr/>
        </p:nvSpPr>
        <p:spPr bwMode="auto">
          <a:xfrm>
            <a:off x="3683224" y="4089400"/>
            <a:ext cx="1981200" cy="1200329"/>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ManufacturerID</a:t>
            </a:r>
            <a:endParaRPr lang="en-US" sz="1200">
              <a:solidFill>
                <a:schemeClr val="tx1"/>
              </a:solidFill>
            </a:endParaRPr>
          </a:p>
          <a:p>
            <a:pPr algn="l">
              <a:spcBef>
                <a:spcPct val="0"/>
              </a:spcBef>
            </a:pPr>
            <a:r>
              <a:rPr lang="en-US" sz="1200" b="1">
                <a:solidFill>
                  <a:schemeClr val="tx1"/>
                </a:solidFill>
              </a:rPr>
              <a:t>TransactionDate</a:t>
            </a:r>
            <a:endParaRPr lang="en-US" sz="1200">
              <a:solidFill>
                <a:schemeClr val="tx1"/>
              </a:solidFill>
            </a:endParaRPr>
          </a:p>
          <a:p>
            <a:pPr algn="l">
              <a:spcBef>
                <a:spcPct val="0"/>
              </a:spcBef>
            </a:pPr>
            <a:r>
              <a:rPr lang="en-US" sz="1200" b="1">
                <a:solidFill>
                  <a:schemeClr val="tx1"/>
                </a:solidFill>
              </a:rPr>
              <a:t>Reference</a:t>
            </a:r>
            <a:endParaRPr lang="en-US" sz="1200">
              <a:solidFill>
                <a:schemeClr val="tx1"/>
              </a:solidFill>
            </a:endParaRPr>
          </a:p>
          <a:p>
            <a:pPr algn="l">
              <a:spcBef>
                <a:spcPct val="0"/>
              </a:spcBef>
            </a:pPr>
            <a:r>
              <a:rPr lang="en-US" sz="1200">
                <a:solidFill>
                  <a:schemeClr val="tx1"/>
                </a:solidFill>
              </a:rPr>
              <a:t>EmployeeID</a:t>
            </a:r>
          </a:p>
          <a:p>
            <a:pPr algn="l">
              <a:spcBef>
                <a:spcPct val="0"/>
              </a:spcBef>
            </a:pPr>
            <a:r>
              <a:rPr lang="en-US" sz="1200">
                <a:solidFill>
                  <a:schemeClr val="tx1"/>
                </a:solidFill>
              </a:rPr>
              <a:t>Amount</a:t>
            </a:r>
          </a:p>
          <a:p>
            <a:pPr algn="l">
              <a:spcBef>
                <a:spcPct val="0"/>
              </a:spcBef>
            </a:pPr>
            <a:r>
              <a:rPr lang="en-US" sz="1200">
                <a:solidFill>
                  <a:schemeClr val="tx1"/>
                </a:solidFill>
              </a:rPr>
              <a:t>Description</a:t>
            </a:r>
          </a:p>
        </p:txBody>
      </p:sp>
      <p:sp>
        <p:nvSpPr>
          <p:cNvPr id="45072" name="Line 16"/>
          <p:cNvSpPr>
            <a:spLocks noChangeShapeType="1"/>
          </p:cNvSpPr>
          <p:nvPr/>
        </p:nvSpPr>
        <p:spPr bwMode="auto">
          <a:xfrm>
            <a:off x="3683224" y="4089400"/>
            <a:ext cx="1981200" cy="1588"/>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5073" name="Rectangle 17"/>
          <p:cNvSpPr>
            <a:spLocks noChangeArrowheads="1"/>
          </p:cNvSpPr>
          <p:nvPr/>
        </p:nvSpPr>
        <p:spPr bwMode="auto">
          <a:xfrm>
            <a:off x="6731224" y="4470400"/>
            <a:ext cx="1828800" cy="15240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Assembly::</a:t>
            </a:r>
          </a:p>
          <a:p>
            <a:pPr>
              <a:spcBef>
                <a:spcPct val="0"/>
              </a:spcBef>
            </a:pPr>
            <a:r>
              <a:rPr lang="en-US" sz="1800">
                <a:solidFill>
                  <a:schemeClr val="tx1"/>
                </a:solidFill>
              </a:rPr>
              <a:t>Component</a:t>
            </a:r>
          </a:p>
        </p:txBody>
      </p:sp>
      <p:sp>
        <p:nvSpPr>
          <p:cNvPr id="45074" name="Text Box 18"/>
          <p:cNvSpPr txBox="1">
            <a:spLocks noChangeArrowheads="1"/>
          </p:cNvSpPr>
          <p:nvPr/>
        </p:nvSpPr>
        <p:spPr bwMode="auto">
          <a:xfrm>
            <a:off x="6731224" y="5156200"/>
            <a:ext cx="1828800" cy="646331"/>
          </a:xfrm>
          <a:prstGeom prst="rect">
            <a:avLst/>
          </a:prstGeom>
          <a:noFill/>
          <a:ln w="19050">
            <a:noFill/>
            <a:miter lim="800000"/>
            <a:headEnd/>
            <a:tailEnd/>
          </a:ln>
        </p:spPr>
        <p:txBody>
          <a:bodyPr>
            <a:spAutoFit/>
          </a:bodyPr>
          <a:lstStyle/>
          <a:p>
            <a:pPr algn="l">
              <a:spcBef>
                <a:spcPct val="0"/>
              </a:spcBef>
            </a:pPr>
            <a:r>
              <a:rPr lang="en-US" sz="1200" b="1">
                <a:solidFill>
                  <a:schemeClr val="tx1"/>
                </a:solidFill>
              </a:rPr>
              <a:t>ComponentID</a:t>
            </a:r>
            <a:endParaRPr lang="en-US" sz="1200">
              <a:solidFill>
                <a:schemeClr val="tx1"/>
              </a:solidFill>
            </a:endParaRPr>
          </a:p>
          <a:p>
            <a:pPr algn="l">
              <a:spcBef>
                <a:spcPct val="0"/>
              </a:spcBef>
            </a:pPr>
            <a:r>
              <a:rPr lang="en-US" sz="1200">
                <a:solidFill>
                  <a:schemeClr val="tx1"/>
                </a:solidFill>
              </a:rPr>
              <a:t>ManufacturerID</a:t>
            </a:r>
          </a:p>
          <a:p>
            <a:pPr algn="l">
              <a:spcBef>
                <a:spcPct val="0"/>
              </a:spcBef>
            </a:pPr>
            <a:r>
              <a:rPr lang="en-US" sz="1200">
                <a:solidFill>
                  <a:schemeClr val="tx1"/>
                </a:solidFill>
              </a:rPr>
              <a:t>ProductNumber</a:t>
            </a:r>
          </a:p>
        </p:txBody>
      </p:sp>
      <p:sp>
        <p:nvSpPr>
          <p:cNvPr id="45075" name="Line 19"/>
          <p:cNvSpPr>
            <a:spLocks noChangeShapeType="1"/>
          </p:cNvSpPr>
          <p:nvPr/>
        </p:nvSpPr>
        <p:spPr bwMode="auto">
          <a:xfrm>
            <a:off x="6731224" y="5156200"/>
            <a:ext cx="1828800" cy="0"/>
          </a:xfrm>
          <a:prstGeom prst="line">
            <a:avLst/>
          </a:prstGeom>
          <a:noFill/>
          <a:ln w="12700">
            <a:solidFill>
              <a:schemeClr val="tx1"/>
            </a:solidFill>
            <a:round/>
            <a:headEnd/>
            <a:tailEnd/>
          </a:ln>
        </p:spPr>
        <p:txBody>
          <a:bodyPr wrap="none" anchor="ctr"/>
          <a:lstStyle/>
          <a:p>
            <a:endParaRPr lang="en-US" sz="1800">
              <a:solidFill>
                <a:schemeClr val="tx1"/>
              </a:solidFill>
            </a:endParaRPr>
          </a:p>
        </p:txBody>
      </p:sp>
      <p:sp>
        <p:nvSpPr>
          <p:cNvPr id="45076" name="Freeform 20"/>
          <p:cNvSpPr>
            <a:spLocks/>
          </p:cNvSpPr>
          <p:nvPr/>
        </p:nvSpPr>
        <p:spPr bwMode="auto">
          <a:xfrm>
            <a:off x="2768824" y="1574800"/>
            <a:ext cx="914400" cy="609600"/>
          </a:xfrm>
          <a:custGeom>
            <a:avLst/>
            <a:gdLst>
              <a:gd name="T0" fmla="*/ 0 w 576"/>
              <a:gd name="T1" fmla="*/ 967740089 h 384"/>
              <a:gd name="T2" fmla="*/ 725804891 w 576"/>
              <a:gd name="T3" fmla="*/ 967740089 h 384"/>
              <a:gd name="T4" fmla="*/ 725804891 w 576"/>
              <a:gd name="T5" fmla="*/ 0 h 384"/>
              <a:gd name="T6" fmla="*/ 1451609782 w 576"/>
              <a:gd name="T7" fmla="*/ 0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0" y="384"/>
                </a:moveTo>
                <a:lnTo>
                  <a:pt x="288" y="384"/>
                </a:lnTo>
                <a:lnTo>
                  <a:pt x="288" y="0"/>
                </a:lnTo>
                <a:lnTo>
                  <a:pt x="576" y="0"/>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5077" name="Text Box 21"/>
          <p:cNvSpPr txBox="1">
            <a:spLocks noChangeArrowheads="1"/>
          </p:cNvSpPr>
          <p:nvPr/>
        </p:nvSpPr>
        <p:spPr bwMode="auto">
          <a:xfrm>
            <a:off x="2768824" y="2214175"/>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5078" name="Text Box 23"/>
          <p:cNvSpPr txBox="1">
            <a:spLocks noChangeArrowheads="1"/>
          </p:cNvSpPr>
          <p:nvPr/>
        </p:nvSpPr>
        <p:spPr bwMode="auto">
          <a:xfrm>
            <a:off x="3149824" y="1299775"/>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5079" name="Text Box 25"/>
          <p:cNvSpPr txBox="1">
            <a:spLocks noChangeArrowheads="1"/>
          </p:cNvSpPr>
          <p:nvPr/>
        </p:nvSpPr>
        <p:spPr bwMode="auto">
          <a:xfrm>
            <a:off x="6197824" y="4957375"/>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5080" name="Freeform 27"/>
          <p:cNvSpPr>
            <a:spLocks/>
          </p:cNvSpPr>
          <p:nvPr/>
        </p:nvSpPr>
        <p:spPr bwMode="auto">
          <a:xfrm>
            <a:off x="5664424" y="1803400"/>
            <a:ext cx="533400" cy="2514600"/>
          </a:xfrm>
          <a:custGeom>
            <a:avLst/>
            <a:gdLst>
              <a:gd name="T0" fmla="*/ 0 w 336"/>
              <a:gd name="T1" fmla="*/ 0 h 1584"/>
              <a:gd name="T2" fmla="*/ 846772589 w 336"/>
              <a:gd name="T3" fmla="*/ 0 h 1584"/>
              <a:gd name="T4" fmla="*/ 846772589 w 336"/>
              <a:gd name="T5" fmla="*/ 2147483647 h 1584"/>
              <a:gd name="T6" fmla="*/ 0 w 336"/>
              <a:gd name="T7" fmla="*/ 2147483647 h 1584"/>
              <a:gd name="T8" fmla="*/ 0 60000 65536"/>
              <a:gd name="T9" fmla="*/ 0 60000 65536"/>
              <a:gd name="T10" fmla="*/ 0 60000 65536"/>
              <a:gd name="T11" fmla="*/ 0 60000 65536"/>
              <a:gd name="T12" fmla="*/ 0 w 336"/>
              <a:gd name="T13" fmla="*/ 0 h 1584"/>
              <a:gd name="T14" fmla="*/ 336 w 336"/>
              <a:gd name="T15" fmla="*/ 1584 h 1584"/>
            </a:gdLst>
            <a:ahLst/>
            <a:cxnLst>
              <a:cxn ang="T8">
                <a:pos x="T0" y="T1"/>
              </a:cxn>
              <a:cxn ang="T9">
                <a:pos x="T2" y="T3"/>
              </a:cxn>
              <a:cxn ang="T10">
                <a:pos x="T4" y="T5"/>
              </a:cxn>
              <a:cxn ang="T11">
                <a:pos x="T6" y="T7"/>
              </a:cxn>
            </a:cxnLst>
            <a:rect l="T12" t="T13" r="T14" b="T15"/>
            <a:pathLst>
              <a:path w="336" h="1584">
                <a:moveTo>
                  <a:pt x="0" y="0"/>
                </a:moveTo>
                <a:lnTo>
                  <a:pt x="336" y="0"/>
                </a:lnTo>
                <a:lnTo>
                  <a:pt x="336" y="1584"/>
                </a:lnTo>
                <a:lnTo>
                  <a:pt x="0" y="1584"/>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5081" name="Text Box 28"/>
          <p:cNvSpPr txBox="1">
            <a:spLocks noChangeArrowheads="1"/>
          </p:cNvSpPr>
          <p:nvPr/>
        </p:nvSpPr>
        <p:spPr bwMode="auto">
          <a:xfrm>
            <a:off x="5588224" y="1833175"/>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5082" name="Text Box 29"/>
          <p:cNvSpPr txBox="1">
            <a:spLocks noChangeArrowheads="1"/>
          </p:cNvSpPr>
          <p:nvPr/>
        </p:nvSpPr>
        <p:spPr bwMode="auto">
          <a:xfrm>
            <a:off x="5664424" y="4042975"/>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5083" name="Freeform 30"/>
          <p:cNvSpPr>
            <a:spLocks/>
          </p:cNvSpPr>
          <p:nvPr/>
        </p:nvSpPr>
        <p:spPr bwMode="auto">
          <a:xfrm>
            <a:off x="2768824" y="1651000"/>
            <a:ext cx="685800" cy="3276600"/>
          </a:xfrm>
          <a:custGeom>
            <a:avLst/>
            <a:gdLst>
              <a:gd name="T0" fmla="*/ 241935031 w 432"/>
              <a:gd name="T1" fmla="*/ 0 h 2064"/>
              <a:gd name="T2" fmla="*/ 1088707589 w 432"/>
              <a:gd name="T3" fmla="*/ 0 h 2064"/>
              <a:gd name="T4" fmla="*/ 1088707589 w 432"/>
              <a:gd name="T5" fmla="*/ 2147483647 h 2064"/>
              <a:gd name="T6" fmla="*/ 0 w 432"/>
              <a:gd name="T7" fmla="*/ 2147483647 h 2064"/>
              <a:gd name="T8" fmla="*/ 0 60000 65536"/>
              <a:gd name="T9" fmla="*/ 0 60000 65536"/>
              <a:gd name="T10" fmla="*/ 0 60000 65536"/>
              <a:gd name="T11" fmla="*/ 0 60000 65536"/>
              <a:gd name="T12" fmla="*/ 0 w 432"/>
              <a:gd name="T13" fmla="*/ 0 h 2064"/>
              <a:gd name="T14" fmla="*/ 432 w 432"/>
              <a:gd name="T15" fmla="*/ 2064 h 2064"/>
            </a:gdLst>
            <a:ahLst/>
            <a:cxnLst>
              <a:cxn ang="T8">
                <a:pos x="T0" y="T1"/>
              </a:cxn>
              <a:cxn ang="T9">
                <a:pos x="T2" y="T3"/>
              </a:cxn>
              <a:cxn ang="T10">
                <a:pos x="T4" y="T5"/>
              </a:cxn>
              <a:cxn ang="T11">
                <a:pos x="T6" y="T7"/>
              </a:cxn>
            </a:cxnLst>
            <a:rect l="T12" t="T13" r="T14" b="T15"/>
            <a:pathLst>
              <a:path w="432" h="2064">
                <a:moveTo>
                  <a:pt x="96" y="0"/>
                </a:moveTo>
                <a:lnTo>
                  <a:pt x="432" y="0"/>
                </a:lnTo>
                <a:lnTo>
                  <a:pt x="432" y="2064"/>
                </a:lnTo>
                <a:lnTo>
                  <a:pt x="0" y="2064"/>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5084" name="Text Box 31"/>
          <p:cNvSpPr txBox="1">
            <a:spLocks noChangeArrowheads="1"/>
          </p:cNvSpPr>
          <p:nvPr/>
        </p:nvSpPr>
        <p:spPr bwMode="auto">
          <a:xfrm>
            <a:off x="2692624" y="1375975"/>
            <a:ext cx="508473" cy="276999"/>
          </a:xfrm>
          <a:prstGeom prst="rect">
            <a:avLst/>
          </a:prstGeom>
          <a:noFill/>
          <a:ln w="12700">
            <a:noFill/>
            <a:miter lim="800000"/>
            <a:headEnd/>
            <a:tailEnd/>
          </a:ln>
        </p:spPr>
        <p:txBody>
          <a:bodyPr wrap="none" anchor="ctr">
            <a:spAutoFit/>
          </a:bodyPr>
          <a:lstStyle/>
          <a:p>
            <a:pPr algn="l"/>
            <a:r>
              <a:rPr lang="en-US" sz="1200">
                <a:solidFill>
                  <a:schemeClr val="tx1"/>
                </a:solidFill>
              </a:rPr>
              <a:t>1…1</a:t>
            </a:r>
          </a:p>
        </p:txBody>
      </p:sp>
      <p:sp>
        <p:nvSpPr>
          <p:cNvPr id="45085" name="Text Box 32"/>
          <p:cNvSpPr txBox="1">
            <a:spLocks noChangeArrowheads="1"/>
          </p:cNvSpPr>
          <p:nvPr/>
        </p:nvSpPr>
        <p:spPr bwMode="auto">
          <a:xfrm>
            <a:off x="2768824" y="4652575"/>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1…*</a:t>
            </a:r>
          </a:p>
        </p:txBody>
      </p:sp>
      <p:sp>
        <p:nvSpPr>
          <p:cNvPr id="45086" name="Text Box 35"/>
          <p:cNvSpPr txBox="1">
            <a:spLocks noChangeArrowheads="1"/>
          </p:cNvSpPr>
          <p:nvPr/>
        </p:nvSpPr>
        <p:spPr bwMode="auto">
          <a:xfrm>
            <a:off x="2768824" y="5185975"/>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5087" name="Text Box 38"/>
          <p:cNvSpPr txBox="1">
            <a:spLocks noChangeArrowheads="1"/>
          </p:cNvSpPr>
          <p:nvPr/>
        </p:nvSpPr>
        <p:spPr bwMode="auto">
          <a:xfrm>
            <a:off x="6197824" y="5566975"/>
            <a:ext cx="482824" cy="276999"/>
          </a:xfrm>
          <a:prstGeom prst="rect">
            <a:avLst/>
          </a:prstGeom>
          <a:noFill/>
          <a:ln w="12700">
            <a:noFill/>
            <a:miter lim="800000"/>
            <a:headEnd/>
            <a:tailEnd/>
          </a:ln>
        </p:spPr>
        <p:txBody>
          <a:bodyPr wrap="none" anchor="ctr">
            <a:spAutoFit/>
          </a:bodyPr>
          <a:lstStyle/>
          <a:p>
            <a:pPr algn="l"/>
            <a:r>
              <a:rPr lang="en-US" sz="1200">
                <a:solidFill>
                  <a:schemeClr val="tx1"/>
                </a:solidFill>
              </a:rPr>
              <a:t>0…*</a:t>
            </a:r>
          </a:p>
        </p:txBody>
      </p:sp>
      <p:sp>
        <p:nvSpPr>
          <p:cNvPr id="45088" name="Freeform 39"/>
          <p:cNvSpPr>
            <a:spLocks/>
          </p:cNvSpPr>
          <p:nvPr/>
        </p:nvSpPr>
        <p:spPr bwMode="auto">
          <a:xfrm>
            <a:off x="5664424" y="1651000"/>
            <a:ext cx="1066800" cy="3962400"/>
          </a:xfrm>
          <a:custGeom>
            <a:avLst/>
            <a:gdLst>
              <a:gd name="T0" fmla="*/ 0 w 672"/>
              <a:gd name="T1" fmla="*/ 0 h 2496"/>
              <a:gd name="T2" fmla="*/ 967740045 w 672"/>
              <a:gd name="T3" fmla="*/ 0 h 2496"/>
              <a:gd name="T4" fmla="*/ 967740045 w 672"/>
              <a:gd name="T5" fmla="*/ 2147483647 h 2496"/>
              <a:gd name="T6" fmla="*/ 1693545178 w 672"/>
              <a:gd name="T7" fmla="*/ 2147483647 h 2496"/>
              <a:gd name="T8" fmla="*/ 0 60000 65536"/>
              <a:gd name="T9" fmla="*/ 0 60000 65536"/>
              <a:gd name="T10" fmla="*/ 0 60000 65536"/>
              <a:gd name="T11" fmla="*/ 0 60000 65536"/>
              <a:gd name="T12" fmla="*/ 0 w 672"/>
              <a:gd name="T13" fmla="*/ 0 h 2496"/>
              <a:gd name="T14" fmla="*/ 672 w 672"/>
              <a:gd name="T15" fmla="*/ 2496 h 2496"/>
            </a:gdLst>
            <a:ahLst/>
            <a:cxnLst>
              <a:cxn ang="T8">
                <a:pos x="T0" y="T1"/>
              </a:cxn>
              <a:cxn ang="T9">
                <a:pos x="T2" y="T3"/>
              </a:cxn>
              <a:cxn ang="T10">
                <a:pos x="T4" y="T5"/>
              </a:cxn>
              <a:cxn ang="T11">
                <a:pos x="T6" y="T7"/>
              </a:cxn>
            </a:cxnLst>
            <a:rect l="T12" t="T13" r="T14" b="T15"/>
            <a:pathLst>
              <a:path w="672" h="2496">
                <a:moveTo>
                  <a:pt x="0" y="0"/>
                </a:moveTo>
                <a:lnTo>
                  <a:pt x="384" y="0"/>
                </a:lnTo>
                <a:lnTo>
                  <a:pt x="384" y="2496"/>
                </a:lnTo>
                <a:lnTo>
                  <a:pt x="672" y="2496"/>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
        <p:nvSpPr>
          <p:cNvPr id="45089" name="AutoShape 40"/>
          <p:cNvSpPr>
            <a:spLocks noChangeArrowheads="1"/>
          </p:cNvSpPr>
          <p:nvPr/>
        </p:nvSpPr>
        <p:spPr bwMode="auto">
          <a:xfrm>
            <a:off x="2781524" y="1600200"/>
            <a:ext cx="152400" cy="101600"/>
          </a:xfrm>
          <a:prstGeom prst="diamond">
            <a:avLst/>
          </a:prstGeom>
          <a:noFill/>
          <a:ln w="12700">
            <a:solidFill>
              <a:schemeClr val="tx1"/>
            </a:solidFill>
            <a:miter lim="800000"/>
            <a:headEnd/>
            <a:tailEnd/>
          </a:ln>
        </p:spPr>
        <p:txBody>
          <a:bodyPr wrap="none" anchor="ctr"/>
          <a:lstStyle/>
          <a:p>
            <a:endParaRPr lang="en-US" sz="1800">
              <a:solidFill>
                <a:schemeClr val="tx1"/>
              </a:solidFill>
            </a:endParaRPr>
          </a:p>
        </p:txBody>
      </p:sp>
      <p:sp>
        <p:nvSpPr>
          <p:cNvPr id="45090" name="Freeform 41"/>
          <p:cNvSpPr>
            <a:spLocks/>
          </p:cNvSpPr>
          <p:nvPr/>
        </p:nvSpPr>
        <p:spPr bwMode="auto">
          <a:xfrm>
            <a:off x="2768824" y="5080000"/>
            <a:ext cx="3962400" cy="762000"/>
          </a:xfrm>
          <a:custGeom>
            <a:avLst/>
            <a:gdLst>
              <a:gd name="T0" fmla="*/ 0 w 2496"/>
              <a:gd name="T1" fmla="*/ 0 h 480"/>
              <a:gd name="T2" fmla="*/ 1088707471 w 2496"/>
              <a:gd name="T3" fmla="*/ 0 h 480"/>
              <a:gd name="T4" fmla="*/ 1088707471 w 2496"/>
              <a:gd name="T5" fmla="*/ 1209675089 h 480"/>
              <a:gd name="T6" fmla="*/ 2147483647 w 2496"/>
              <a:gd name="T7" fmla="*/ 1209675089 h 480"/>
              <a:gd name="T8" fmla="*/ 2147483647 w 2496"/>
              <a:gd name="T9" fmla="*/ 362902507 h 480"/>
              <a:gd name="T10" fmla="*/ 2147483647 w 2496"/>
              <a:gd name="T11" fmla="*/ 362902507 h 480"/>
              <a:gd name="T12" fmla="*/ 0 60000 65536"/>
              <a:gd name="T13" fmla="*/ 0 60000 65536"/>
              <a:gd name="T14" fmla="*/ 0 60000 65536"/>
              <a:gd name="T15" fmla="*/ 0 60000 65536"/>
              <a:gd name="T16" fmla="*/ 0 60000 65536"/>
              <a:gd name="T17" fmla="*/ 0 60000 65536"/>
              <a:gd name="T18" fmla="*/ 0 w 2496"/>
              <a:gd name="T19" fmla="*/ 0 h 480"/>
              <a:gd name="T20" fmla="*/ 2496 w 24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2496" h="480">
                <a:moveTo>
                  <a:pt x="0" y="0"/>
                </a:moveTo>
                <a:lnTo>
                  <a:pt x="432" y="0"/>
                </a:lnTo>
                <a:lnTo>
                  <a:pt x="432" y="480"/>
                </a:lnTo>
                <a:lnTo>
                  <a:pt x="2064" y="480"/>
                </a:lnTo>
                <a:lnTo>
                  <a:pt x="2064" y="144"/>
                </a:lnTo>
                <a:lnTo>
                  <a:pt x="2496" y="144"/>
                </a:lnTo>
              </a:path>
            </a:pathLst>
          </a:custGeom>
          <a:noFill/>
          <a:ln w="12700" cap="flat" cmpd="sng">
            <a:solidFill>
              <a:schemeClr val="tx1"/>
            </a:solidFill>
            <a:prstDash val="solid"/>
            <a:round/>
            <a:headEnd/>
            <a:tailEnd/>
          </a:ln>
        </p:spPr>
        <p:txBody>
          <a:bodyPr wrap="none" anchor="ctr"/>
          <a:lstStyle/>
          <a:p>
            <a:endParaRPr lang="en-US" sz="1800">
              <a:solidFill>
                <a:schemeClr val="tx1"/>
              </a:solidFill>
            </a:endParaRPr>
          </a:p>
        </p:txBody>
      </p:sp>
    </p:spTree>
    <p:extLst>
      <p:ext uri="{BB962C8B-B14F-4D97-AF65-F5344CB8AC3E}">
        <p14:creationId xmlns:p14="http://schemas.microsoft.com/office/powerpoint/2010/main" val="6185584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Rolling Thunder: Location</a:t>
            </a:r>
          </a:p>
        </p:txBody>
      </p:sp>
      <p:sp>
        <p:nvSpPr>
          <p:cNvPr id="46082" name="Slide Number Placeholder 4"/>
          <p:cNvSpPr>
            <a:spLocks noGrp="1"/>
          </p:cNvSpPr>
          <p:nvPr>
            <p:ph type="sldNum" sz="quarter" idx="12"/>
          </p:nvPr>
        </p:nvSpPr>
        <p:spPr>
          <a:noFill/>
        </p:spPr>
        <p:txBody>
          <a:bodyPr/>
          <a:lstStyle/>
          <a:p>
            <a:fld id="{406C8917-3A96-464B-A98C-A5D3CE2B846C}" type="slidenum">
              <a:rPr lang="en-US" smtClean="0"/>
              <a:pPr/>
              <a:t>51</a:t>
            </a:fld>
            <a:endParaRPr lang="en-US" smtClean="0"/>
          </a:p>
        </p:txBody>
      </p:sp>
      <p:sp>
        <p:nvSpPr>
          <p:cNvPr id="46084" name="Rectangle 3"/>
          <p:cNvSpPr>
            <a:spLocks noChangeArrowheads="1"/>
          </p:cNvSpPr>
          <p:nvPr/>
        </p:nvSpPr>
        <p:spPr bwMode="auto">
          <a:xfrm>
            <a:off x="3886200" y="1739153"/>
            <a:ext cx="1524000" cy="2895600"/>
          </a:xfrm>
          <a:prstGeom prst="rect">
            <a:avLst/>
          </a:prstGeom>
          <a:noFill/>
          <a:ln w="19050">
            <a:solidFill>
              <a:schemeClr val="tx1"/>
            </a:solidFill>
            <a:miter lim="800000"/>
            <a:headEnd/>
            <a:tailEnd/>
          </a:ln>
        </p:spPr>
        <p:txBody>
          <a:bodyPr wrap="none"/>
          <a:lstStyle/>
          <a:p>
            <a:r>
              <a:rPr lang="en-US" sz="1800">
                <a:solidFill>
                  <a:schemeClr val="tx1"/>
                </a:solidFill>
              </a:rPr>
              <a:t>City</a:t>
            </a:r>
          </a:p>
        </p:txBody>
      </p:sp>
      <p:sp>
        <p:nvSpPr>
          <p:cNvPr id="46085" name="Text Box 4"/>
          <p:cNvSpPr txBox="1">
            <a:spLocks noChangeArrowheads="1"/>
          </p:cNvSpPr>
          <p:nvPr/>
        </p:nvSpPr>
        <p:spPr bwMode="auto">
          <a:xfrm>
            <a:off x="3886200" y="2043953"/>
            <a:ext cx="1600200" cy="2246769"/>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CityID</a:t>
            </a:r>
            <a:endParaRPr lang="en-US" sz="1400">
              <a:solidFill>
                <a:schemeClr val="tx1"/>
              </a:solidFill>
            </a:endParaRPr>
          </a:p>
          <a:p>
            <a:pPr algn="l">
              <a:spcBef>
                <a:spcPct val="0"/>
              </a:spcBef>
            </a:pPr>
            <a:r>
              <a:rPr lang="en-US" sz="1400">
                <a:solidFill>
                  <a:schemeClr val="tx1"/>
                </a:solidFill>
              </a:rPr>
              <a:t>ZipCode</a:t>
            </a:r>
          </a:p>
          <a:p>
            <a:pPr algn="l">
              <a:spcBef>
                <a:spcPct val="0"/>
              </a:spcBef>
            </a:pPr>
            <a:r>
              <a:rPr lang="en-US" sz="1400">
                <a:solidFill>
                  <a:schemeClr val="tx1"/>
                </a:solidFill>
              </a:rPr>
              <a:t>City</a:t>
            </a:r>
          </a:p>
          <a:p>
            <a:pPr algn="l">
              <a:spcBef>
                <a:spcPct val="0"/>
              </a:spcBef>
            </a:pPr>
            <a:r>
              <a:rPr lang="en-US" sz="1400">
                <a:solidFill>
                  <a:schemeClr val="tx1"/>
                </a:solidFill>
              </a:rPr>
              <a:t>State</a:t>
            </a:r>
          </a:p>
          <a:p>
            <a:pPr algn="l">
              <a:spcBef>
                <a:spcPct val="0"/>
              </a:spcBef>
            </a:pPr>
            <a:r>
              <a:rPr lang="en-US" sz="1400">
                <a:solidFill>
                  <a:schemeClr val="tx1"/>
                </a:solidFill>
              </a:rPr>
              <a:t>AreaCode</a:t>
            </a:r>
          </a:p>
          <a:p>
            <a:pPr algn="l">
              <a:spcBef>
                <a:spcPct val="0"/>
              </a:spcBef>
            </a:pPr>
            <a:r>
              <a:rPr lang="en-US" sz="1400">
                <a:solidFill>
                  <a:schemeClr val="tx1"/>
                </a:solidFill>
              </a:rPr>
              <a:t>Population1990</a:t>
            </a:r>
          </a:p>
          <a:p>
            <a:pPr algn="l">
              <a:spcBef>
                <a:spcPct val="0"/>
              </a:spcBef>
            </a:pPr>
            <a:r>
              <a:rPr lang="en-US" sz="1400">
                <a:solidFill>
                  <a:schemeClr val="tx1"/>
                </a:solidFill>
              </a:rPr>
              <a:t>Population1980</a:t>
            </a:r>
          </a:p>
          <a:p>
            <a:pPr algn="l">
              <a:spcBef>
                <a:spcPct val="0"/>
              </a:spcBef>
            </a:pPr>
            <a:r>
              <a:rPr lang="en-US" sz="1400">
                <a:solidFill>
                  <a:schemeClr val="tx1"/>
                </a:solidFill>
              </a:rPr>
              <a:t>Country</a:t>
            </a:r>
          </a:p>
          <a:p>
            <a:pPr algn="l">
              <a:spcBef>
                <a:spcPct val="0"/>
              </a:spcBef>
            </a:pPr>
            <a:r>
              <a:rPr lang="en-US" sz="1400">
                <a:solidFill>
                  <a:schemeClr val="tx1"/>
                </a:solidFill>
              </a:rPr>
              <a:t>Latitude</a:t>
            </a:r>
          </a:p>
          <a:p>
            <a:pPr algn="l">
              <a:spcBef>
                <a:spcPct val="0"/>
              </a:spcBef>
            </a:pPr>
            <a:r>
              <a:rPr lang="en-US" sz="1400">
                <a:solidFill>
                  <a:schemeClr val="tx1"/>
                </a:solidFill>
              </a:rPr>
              <a:t>Longitude</a:t>
            </a:r>
          </a:p>
        </p:txBody>
      </p:sp>
      <p:sp>
        <p:nvSpPr>
          <p:cNvPr id="46086" name="Rectangle 6"/>
          <p:cNvSpPr>
            <a:spLocks noChangeArrowheads="1"/>
          </p:cNvSpPr>
          <p:nvPr/>
        </p:nvSpPr>
        <p:spPr bwMode="auto">
          <a:xfrm>
            <a:off x="838200" y="1358153"/>
            <a:ext cx="1524000" cy="15240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Sales::</a:t>
            </a:r>
          </a:p>
          <a:p>
            <a:pPr>
              <a:spcBef>
                <a:spcPct val="0"/>
              </a:spcBef>
            </a:pPr>
            <a:r>
              <a:rPr lang="en-US" sz="1800">
                <a:solidFill>
                  <a:schemeClr val="tx1"/>
                </a:solidFill>
              </a:rPr>
              <a:t>Customer</a:t>
            </a:r>
          </a:p>
        </p:txBody>
      </p:sp>
      <p:sp>
        <p:nvSpPr>
          <p:cNvPr id="46087" name="Text Box 7"/>
          <p:cNvSpPr txBox="1">
            <a:spLocks noChangeArrowheads="1"/>
          </p:cNvSpPr>
          <p:nvPr/>
        </p:nvSpPr>
        <p:spPr bwMode="auto">
          <a:xfrm>
            <a:off x="838200" y="1967753"/>
            <a:ext cx="15240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CustomerID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CityID</a:t>
            </a:r>
          </a:p>
        </p:txBody>
      </p:sp>
      <p:sp>
        <p:nvSpPr>
          <p:cNvPr id="46088" name="Line 8"/>
          <p:cNvSpPr>
            <a:spLocks noChangeShapeType="1"/>
          </p:cNvSpPr>
          <p:nvPr/>
        </p:nvSpPr>
        <p:spPr bwMode="auto">
          <a:xfrm>
            <a:off x="838200" y="1967753"/>
            <a:ext cx="15240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6089" name="Rectangle 9"/>
          <p:cNvSpPr>
            <a:spLocks noChangeArrowheads="1"/>
          </p:cNvSpPr>
          <p:nvPr/>
        </p:nvSpPr>
        <p:spPr bwMode="auto">
          <a:xfrm>
            <a:off x="838200" y="3567953"/>
            <a:ext cx="1524000" cy="15240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Sales::</a:t>
            </a:r>
          </a:p>
          <a:p>
            <a:pPr>
              <a:spcBef>
                <a:spcPct val="0"/>
              </a:spcBef>
            </a:pPr>
            <a:r>
              <a:rPr lang="en-US" sz="1800">
                <a:solidFill>
                  <a:schemeClr val="tx1"/>
                </a:solidFill>
              </a:rPr>
              <a:t>RetailStore</a:t>
            </a:r>
          </a:p>
        </p:txBody>
      </p:sp>
      <p:sp>
        <p:nvSpPr>
          <p:cNvPr id="46090" name="Text Box 10"/>
          <p:cNvSpPr txBox="1">
            <a:spLocks noChangeArrowheads="1"/>
          </p:cNvSpPr>
          <p:nvPr/>
        </p:nvSpPr>
        <p:spPr bwMode="auto">
          <a:xfrm>
            <a:off x="838200" y="4177553"/>
            <a:ext cx="15240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StoreID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CityID</a:t>
            </a:r>
          </a:p>
        </p:txBody>
      </p:sp>
      <p:sp>
        <p:nvSpPr>
          <p:cNvPr id="46091" name="Line 11"/>
          <p:cNvSpPr>
            <a:spLocks noChangeShapeType="1"/>
          </p:cNvSpPr>
          <p:nvPr/>
        </p:nvSpPr>
        <p:spPr bwMode="auto">
          <a:xfrm>
            <a:off x="838200" y="4177553"/>
            <a:ext cx="15240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6092" name="Rectangle 12"/>
          <p:cNvSpPr>
            <a:spLocks noChangeArrowheads="1"/>
          </p:cNvSpPr>
          <p:nvPr/>
        </p:nvSpPr>
        <p:spPr bwMode="auto">
          <a:xfrm>
            <a:off x="6781800" y="1358153"/>
            <a:ext cx="1524000" cy="15240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Employee::</a:t>
            </a:r>
          </a:p>
          <a:p>
            <a:pPr>
              <a:spcBef>
                <a:spcPct val="0"/>
              </a:spcBef>
            </a:pPr>
            <a:r>
              <a:rPr lang="en-US" sz="1800">
                <a:solidFill>
                  <a:schemeClr val="tx1"/>
                </a:solidFill>
              </a:rPr>
              <a:t>Employee</a:t>
            </a:r>
          </a:p>
        </p:txBody>
      </p:sp>
      <p:sp>
        <p:nvSpPr>
          <p:cNvPr id="46093" name="Text Box 13"/>
          <p:cNvSpPr txBox="1">
            <a:spLocks noChangeArrowheads="1"/>
          </p:cNvSpPr>
          <p:nvPr/>
        </p:nvSpPr>
        <p:spPr bwMode="auto">
          <a:xfrm>
            <a:off x="6781800" y="1967753"/>
            <a:ext cx="15240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EmployeeID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CityID</a:t>
            </a:r>
          </a:p>
        </p:txBody>
      </p:sp>
      <p:sp>
        <p:nvSpPr>
          <p:cNvPr id="46094" name="Line 14"/>
          <p:cNvSpPr>
            <a:spLocks noChangeShapeType="1"/>
          </p:cNvSpPr>
          <p:nvPr/>
        </p:nvSpPr>
        <p:spPr bwMode="auto">
          <a:xfrm>
            <a:off x="6781800" y="1967753"/>
            <a:ext cx="15240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6095" name="Rectangle 15"/>
          <p:cNvSpPr>
            <a:spLocks noChangeArrowheads="1"/>
          </p:cNvSpPr>
          <p:nvPr/>
        </p:nvSpPr>
        <p:spPr bwMode="auto">
          <a:xfrm>
            <a:off x="6477000" y="3644153"/>
            <a:ext cx="1828800" cy="1524000"/>
          </a:xfrm>
          <a:prstGeom prst="rect">
            <a:avLst/>
          </a:prstGeom>
          <a:noFill/>
          <a:ln w="19050">
            <a:solidFill>
              <a:schemeClr val="tx1"/>
            </a:solidFill>
            <a:miter lim="800000"/>
            <a:headEnd/>
            <a:tailEnd/>
          </a:ln>
        </p:spPr>
        <p:txBody>
          <a:bodyPr wrap="none"/>
          <a:lstStyle/>
          <a:p>
            <a:pPr>
              <a:spcBef>
                <a:spcPct val="0"/>
              </a:spcBef>
            </a:pPr>
            <a:r>
              <a:rPr lang="en-US" sz="1800" dirty="0">
                <a:solidFill>
                  <a:schemeClr val="tx1"/>
                </a:solidFill>
              </a:rPr>
              <a:t>Purchasing::</a:t>
            </a:r>
          </a:p>
          <a:p>
            <a:pPr>
              <a:spcBef>
                <a:spcPct val="0"/>
              </a:spcBef>
            </a:pPr>
            <a:r>
              <a:rPr lang="en-US" sz="1800" dirty="0">
                <a:solidFill>
                  <a:schemeClr val="tx1"/>
                </a:solidFill>
              </a:rPr>
              <a:t>Manufacturer</a:t>
            </a:r>
          </a:p>
        </p:txBody>
      </p:sp>
      <p:sp>
        <p:nvSpPr>
          <p:cNvPr id="46096" name="Text Box 16"/>
          <p:cNvSpPr txBox="1">
            <a:spLocks noChangeArrowheads="1"/>
          </p:cNvSpPr>
          <p:nvPr/>
        </p:nvSpPr>
        <p:spPr bwMode="auto">
          <a:xfrm>
            <a:off x="6477000" y="4253753"/>
            <a:ext cx="18288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ManufacturerID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CityID</a:t>
            </a:r>
          </a:p>
        </p:txBody>
      </p:sp>
      <p:sp>
        <p:nvSpPr>
          <p:cNvPr id="46097" name="Line 17"/>
          <p:cNvSpPr>
            <a:spLocks noChangeShapeType="1"/>
          </p:cNvSpPr>
          <p:nvPr/>
        </p:nvSpPr>
        <p:spPr bwMode="auto">
          <a:xfrm>
            <a:off x="6477000" y="4253753"/>
            <a:ext cx="18288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6098" name="Freeform 18"/>
          <p:cNvSpPr>
            <a:spLocks/>
          </p:cNvSpPr>
          <p:nvPr/>
        </p:nvSpPr>
        <p:spPr bwMode="auto">
          <a:xfrm>
            <a:off x="2362200" y="2196353"/>
            <a:ext cx="1524000" cy="381000"/>
          </a:xfrm>
          <a:custGeom>
            <a:avLst/>
            <a:gdLst>
              <a:gd name="T0" fmla="*/ 2147483647 w 960"/>
              <a:gd name="T1" fmla="*/ 0 h 240"/>
              <a:gd name="T2" fmla="*/ 1330642558 w 960"/>
              <a:gd name="T3" fmla="*/ 0 h 240"/>
              <a:gd name="T4" fmla="*/ 1330642558 w 960"/>
              <a:gd name="T5" fmla="*/ 604837545 h 240"/>
              <a:gd name="T6" fmla="*/ 0 w 960"/>
              <a:gd name="T7" fmla="*/ 604837545 h 240"/>
              <a:gd name="T8" fmla="*/ 0 60000 65536"/>
              <a:gd name="T9" fmla="*/ 0 60000 65536"/>
              <a:gd name="T10" fmla="*/ 0 60000 65536"/>
              <a:gd name="T11" fmla="*/ 0 60000 65536"/>
              <a:gd name="T12" fmla="*/ 0 w 960"/>
              <a:gd name="T13" fmla="*/ 0 h 240"/>
              <a:gd name="T14" fmla="*/ 960 w 960"/>
              <a:gd name="T15" fmla="*/ 240 h 240"/>
            </a:gdLst>
            <a:ahLst/>
            <a:cxnLst>
              <a:cxn ang="T8">
                <a:pos x="T0" y="T1"/>
              </a:cxn>
              <a:cxn ang="T9">
                <a:pos x="T2" y="T3"/>
              </a:cxn>
              <a:cxn ang="T10">
                <a:pos x="T4" y="T5"/>
              </a:cxn>
              <a:cxn ang="T11">
                <a:pos x="T6" y="T7"/>
              </a:cxn>
            </a:cxnLst>
            <a:rect l="T12" t="T13" r="T14" b="T15"/>
            <a:pathLst>
              <a:path w="960" h="240">
                <a:moveTo>
                  <a:pt x="960" y="0"/>
                </a:moveTo>
                <a:lnTo>
                  <a:pt x="528" y="0"/>
                </a:lnTo>
                <a:lnTo>
                  <a:pt x="528" y="240"/>
                </a:lnTo>
                <a:lnTo>
                  <a:pt x="0" y="240"/>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6099" name="Freeform 19"/>
          <p:cNvSpPr>
            <a:spLocks/>
          </p:cNvSpPr>
          <p:nvPr/>
        </p:nvSpPr>
        <p:spPr bwMode="auto">
          <a:xfrm>
            <a:off x="2362200" y="2272553"/>
            <a:ext cx="1524000" cy="2590800"/>
          </a:xfrm>
          <a:custGeom>
            <a:avLst/>
            <a:gdLst>
              <a:gd name="T0" fmla="*/ 2147483647 w 960"/>
              <a:gd name="T1" fmla="*/ 0 h 1632"/>
              <a:gd name="T2" fmla="*/ 1451610028 w 960"/>
              <a:gd name="T3" fmla="*/ 0 h 1632"/>
              <a:gd name="T4" fmla="*/ 1451610028 w 960"/>
              <a:gd name="T5" fmla="*/ 2147483647 h 1632"/>
              <a:gd name="T6" fmla="*/ 0 w 960"/>
              <a:gd name="T7" fmla="*/ 2147483647 h 1632"/>
              <a:gd name="T8" fmla="*/ 0 60000 65536"/>
              <a:gd name="T9" fmla="*/ 0 60000 65536"/>
              <a:gd name="T10" fmla="*/ 0 60000 65536"/>
              <a:gd name="T11" fmla="*/ 0 60000 65536"/>
              <a:gd name="T12" fmla="*/ 0 w 960"/>
              <a:gd name="T13" fmla="*/ 0 h 1632"/>
              <a:gd name="T14" fmla="*/ 960 w 960"/>
              <a:gd name="T15" fmla="*/ 1632 h 1632"/>
            </a:gdLst>
            <a:ahLst/>
            <a:cxnLst>
              <a:cxn ang="T8">
                <a:pos x="T0" y="T1"/>
              </a:cxn>
              <a:cxn ang="T9">
                <a:pos x="T2" y="T3"/>
              </a:cxn>
              <a:cxn ang="T10">
                <a:pos x="T4" y="T5"/>
              </a:cxn>
              <a:cxn ang="T11">
                <a:pos x="T6" y="T7"/>
              </a:cxn>
            </a:cxnLst>
            <a:rect l="T12" t="T13" r="T14" b="T15"/>
            <a:pathLst>
              <a:path w="960" h="1632">
                <a:moveTo>
                  <a:pt x="960" y="0"/>
                </a:moveTo>
                <a:lnTo>
                  <a:pt x="576" y="0"/>
                </a:lnTo>
                <a:lnTo>
                  <a:pt x="576" y="1632"/>
                </a:lnTo>
                <a:lnTo>
                  <a:pt x="0" y="1632"/>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6100" name="Text Box 22"/>
          <p:cNvSpPr txBox="1">
            <a:spLocks noChangeArrowheads="1"/>
          </p:cNvSpPr>
          <p:nvPr/>
        </p:nvSpPr>
        <p:spPr bwMode="auto">
          <a:xfrm>
            <a:off x="2362200" y="2286939"/>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6101" name="Text Box 23"/>
          <p:cNvSpPr txBox="1">
            <a:spLocks noChangeArrowheads="1"/>
          </p:cNvSpPr>
          <p:nvPr/>
        </p:nvSpPr>
        <p:spPr bwMode="auto">
          <a:xfrm>
            <a:off x="3352800" y="19059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6102" name="Text Box 24"/>
          <p:cNvSpPr txBox="1">
            <a:spLocks noChangeArrowheads="1"/>
          </p:cNvSpPr>
          <p:nvPr/>
        </p:nvSpPr>
        <p:spPr bwMode="auto">
          <a:xfrm>
            <a:off x="3352800" y="22869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6103" name="Text Box 25"/>
          <p:cNvSpPr txBox="1">
            <a:spLocks noChangeArrowheads="1"/>
          </p:cNvSpPr>
          <p:nvPr/>
        </p:nvSpPr>
        <p:spPr bwMode="auto">
          <a:xfrm>
            <a:off x="5334000" y="18297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6104" name="Text Box 26"/>
          <p:cNvSpPr txBox="1">
            <a:spLocks noChangeArrowheads="1"/>
          </p:cNvSpPr>
          <p:nvPr/>
        </p:nvSpPr>
        <p:spPr bwMode="auto">
          <a:xfrm>
            <a:off x="5334000" y="22869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6105" name="Text Box 27"/>
          <p:cNvSpPr txBox="1">
            <a:spLocks noChangeArrowheads="1"/>
          </p:cNvSpPr>
          <p:nvPr/>
        </p:nvSpPr>
        <p:spPr bwMode="auto">
          <a:xfrm>
            <a:off x="2438400" y="4496739"/>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6106" name="Text Box 28"/>
          <p:cNvSpPr txBox="1">
            <a:spLocks noChangeArrowheads="1"/>
          </p:cNvSpPr>
          <p:nvPr/>
        </p:nvSpPr>
        <p:spPr bwMode="auto">
          <a:xfrm>
            <a:off x="5943600" y="4649139"/>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6107" name="Freeform 30"/>
          <p:cNvSpPr>
            <a:spLocks/>
          </p:cNvSpPr>
          <p:nvPr/>
        </p:nvSpPr>
        <p:spPr bwMode="auto">
          <a:xfrm>
            <a:off x="5410200" y="2120153"/>
            <a:ext cx="1371600" cy="457200"/>
          </a:xfrm>
          <a:custGeom>
            <a:avLst/>
            <a:gdLst>
              <a:gd name="T0" fmla="*/ 0 w 864"/>
              <a:gd name="T1" fmla="*/ 0 h 288"/>
              <a:gd name="T2" fmla="*/ 1451609987 w 864"/>
              <a:gd name="T3" fmla="*/ 0 h 288"/>
              <a:gd name="T4" fmla="*/ 1451609987 w 864"/>
              <a:gd name="T5" fmla="*/ 725804891 h 288"/>
              <a:gd name="T6" fmla="*/ 2147483647 w 864"/>
              <a:gd name="T7" fmla="*/ 725804891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576" y="0"/>
                </a:lnTo>
                <a:lnTo>
                  <a:pt x="576" y="288"/>
                </a:lnTo>
                <a:lnTo>
                  <a:pt x="864" y="288"/>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6108" name="Freeform 31"/>
          <p:cNvSpPr>
            <a:spLocks/>
          </p:cNvSpPr>
          <p:nvPr/>
        </p:nvSpPr>
        <p:spPr bwMode="auto">
          <a:xfrm>
            <a:off x="5410200" y="2196353"/>
            <a:ext cx="1066800" cy="2743200"/>
          </a:xfrm>
          <a:custGeom>
            <a:avLst/>
            <a:gdLst>
              <a:gd name="T0" fmla="*/ 0 w 672"/>
              <a:gd name="T1" fmla="*/ 0 h 1728"/>
              <a:gd name="T2" fmla="*/ 846772589 w 672"/>
              <a:gd name="T3" fmla="*/ 0 h 1728"/>
              <a:gd name="T4" fmla="*/ 846772589 w 672"/>
              <a:gd name="T5" fmla="*/ 2147483647 h 1728"/>
              <a:gd name="T6" fmla="*/ 1693545178 w 672"/>
              <a:gd name="T7" fmla="*/ 2147483647 h 1728"/>
              <a:gd name="T8" fmla="*/ 0 60000 65536"/>
              <a:gd name="T9" fmla="*/ 0 60000 65536"/>
              <a:gd name="T10" fmla="*/ 0 60000 65536"/>
              <a:gd name="T11" fmla="*/ 0 60000 65536"/>
              <a:gd name="T12" fmla="*/ 0 w 672"/>
              <a:gd name="T13" fmla="*/ 0 h 1728"/>
              <a:gd name="T14" fmla="*/ 672 w 672"/>
              <a:gd name="T15" fmla="*/ 1728 h 1728"/>
            </a:gdLst>
            <a:ahLst/>
            <a:cxnLst>
              <a:cxn ang="T8">
                <a:pos x="T0" y="T1"/>
              </a:cxn>
              <a:cxn ang="T9">
                <a:pos x="T2" y="T3"/>
              </a:cxn>
              <a:cxn ang="T10">
                <a:pos x="T4" y="T5"/>
              </a:cxn>
              <a:cxn ang="T11">
                <a:pos x="T6" y="T7"/>
              </a:cxn>
            </a:cxnLst>
            <a:rect l="T12" t="T13" r="T14" b="T15"/>
            <a:pathLst>
              <a:path w="672" h="1728">
                <a:moveTo>
                  <a:pt x="0" y="0"/>
                </a:moveTo>
                <a:lnTo>
                  <a:pt x="336" y="0"/>
                </a:lnTo>
                <a:lnTo>
                  <a:pt x="336" y="1728"/>
                </a:lnTo>
                <a:lnTo>
                  <a:pt x="672" y="1728"/>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6109" name="Rectangle 32"/>
          <p:cNvSpPr>
            <a:spLocks noChangeArrowheads="1"/>
          </p:cNvSpPr>
          <p:nvPr/>
        </p:nvSpPr>
        <p:spPr bwMode="auto">
          <a:xfrm>
            <a:off x="3886200" y="5015753"/>
            <a:ext cx="1676400" cy="914400"/>
          </a:xfrm>
          <a:prstGeom prst="rect">
            <a:avLst/>
          </a:prstGeom>
          <a:noFill/>
          <a:ln w="19050">
            <a:solidFill>
              <a:schemeClr val="tx1"/>
            </a:solidFill>
            <a:miter lim="800000"/>
            <a:headEnd/>
            <a:tailEnd/>
          </a:ln>
        </p:spPr>
        <p:txBody>
          <a:bodyPr wrap="none"/>
          <a:lstStyle/>
          <a:p>
            <a:r>
              <a:rPr lang="en-US" sz="1800">
                <a:solidFill>
                  <a:schemeClr val="tx1"/>
                </a:solidFill>
              </a:rPr>
              <a:t>StateTaxRate</a:t>
            </a:r>
          </a:p>
        </p:txBody>
      </p:sp>
      <p:sp>
        <p:nvSpPr>
          <p:cNvPr id="46110" name="Text Box 33"/>
          <p:cNvSpPr txBox="1">
            <a:spLocks noChangeArrowheads="1"/>
          </p:cNvSpPr>
          <p:nvPr/>
        </p:nvSpPr>
        <p:spPr bwMode="auto">
          <a:xfrm>
            <a:off x="3886200" y="5320553"/>
            <a:ext cx="1676400" cy="523220"/>
          </a:xfrm>
          <a:prstGeom prst="rect">
            <a:avLst/>
          </a:prstGeom>
          <a:noFill/>
          <a:ln w="19050">
            <a:noFill/>
            <a:miter lim="800000"/>
            <a:headEnd/>
            <a:tailEnd/>
          </a:ln>
        </p:spPr>
        <p:txBody>
          <a:bodyPr>
            <a:spAutoFit/>
          </a:bodyPr>
          <a:lstStyle/>
          <a:p>
            <a:pPr algn="l">
              <a:spcBef>
                <a:spcPct val="0"/>
              </a:spcBef>
            </a:pPr>
            <a:r>
              <a:rPr lang="en-US" sz="1400">
                <a:solidFill>
                  <a:schemeClr val="tx1"/>
                </a:solidFill>
              </a:rPr>
              <a:t>State</a:t>
            </a:r>
          </a:p>
          <a:p>
            <a:pPr algn="l">
              <a:spcBef>
                <a:spcPct val="0"/>
              </a:spcBef>
            </a:pPr>
            <a:r>
              <a:rPr lang="en-US" sz="1400">
                <a:solidFill>
                  <a:schemeClr val="tx1"/>
                </a:solidFill>
              </a:rPr>
              <a:t>TaxRate</a:t>
            </a:r>
          </a:p>
        </p:txBody>
      </p:sp>
      <p:sp>
        <p:nvSpPr>
          <p:cNvPr id="46111" name="Line 34"/>
          <p:cNvSpPr>
            <a:spLocks noChangeShapeType="1"/>
          </p:cNvSpPr>
          <p:nvPr/>
        </p:nvSpPr>
        <p:spPr bwMode="auto">
          <a:xfrm>
            <a:off x="3886200" y="5320553"/>
            <a:ext cx="16764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6112" name="Freeform 35"/>
          <p:cNvSpPr>
            <a:spLocks/>
          </p:cNvSpPr>
          <p:nvPr/>
        </p:nvSpPr>
        <p:spPr bwMode="auto">
          <a:xfrm>
            <a:off x="3352800" y="2958353"/>
            <a:ext cx="533400" cy="2514600"/>
          </a:xfrm>
          <a:custGeom>
            <a:avLst/>
            <a:gdLst>
              <a:gd name="T0" fmla="*/ 846772589 w 336"/>
              <a:gd name="T1" fmla="*/ 0 h 1584"/>
              <a:gd name="T2" fmla="*/ 0 w 336"/>
              <a:gd name="T3" fmla="*/ 0 h 1584"/>
              <a:gd name="T4" fmla="*/ 0 w 336"/>
              <a:gd name="T5" fmla="*/ 2147483647 h 1584"/>
              <a:gd name="T6" fmla="*/ 846772589 w 336"/>
              <a:gd name="T7" fmla="*/ 2147483647 h 1584"/>
              <a:gd name="T8" fmla="*/ 0 60000 65536"/>
              <a:gd name="T9" fmla="*/ 0 60000 65536"/>
              <a:gd name="T10" fmla="*/ 0 60000 65536"/>
              <a:gd name="T11" fmla="*/ 0 60000 65536"/>
              <a:gd name="T12" fmla="*/ 0 w 336"/>
              <a:gd name="T13" fmla="*/ 0 h 1584"/>
              <a:gd name="T14" fmla="*/ 336 w 336"/>
              <a:gd name="T15" fmla="*/ 1584 h 1584"/>
            </a:gdLst>
            <a:ahLst/>
            <a:cxnLst>
              <a:cxn ang="T8">
                <a:pos x="T0" y="T1"/>
              </a:cxn>
              <a:cxn ang="T9">
                <a:pos x="T2" y="T3"/>
              </a:cxn>
              <a:cxn ang="T10">
                <a:pos x="T4" y="T5"/>
              </a:cxn>
              <a:cxn ang="T11">
                <a:pos x="T6" y="T7"/>
              </a:cxn>
            </a:cxnLst>
            <a:rect l="T12" t="T13" r="T14" b="T15"/>
            <a:pathLst>
              <a:path w="336" h="1584">
                <a:moveTo>
                  <a:pt x="336" y="0"/>
                </a:moveTo>
                <a:lnTo>
                  <a:pt x="0" y="0"/>
                </a:lnTo>
                <a:lnTo>
                  <a:pt x="0" y="1584"/>
                </a:lnTo>
                <a:lnTo>
                  <a:pt x="336" y="158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6113" name="Text Box 36"/>
          <p:cNvSpPr txBox="1">
            <a:spLocks noChangeArrowheads="1"/>
          </p:cNvSpPr>
          <p:nvPr/>
        </p:nvSpPr>
        <p:spPr bwMode="auto">
          <a:xfrm>
            <a:off x="3352800" y="28965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6114" name="Text Box 37"/>
          <p:cNvSpPr txBox="1">
            <a:spLocks noChangeArrowheads="1"/>
          </p:cNvSpPr>
          <p:nvPr/>
        </p:nvSpPr>
        <p:spPr bwMode="auto">
          <a:xfrm>
            <a:off x="3352800" y="5182539"/>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0…1</a:t>
            </a:r>
          </a:p>
        </p:txBody>
      </p:sp>
      <p:sp>
        <p:nvSpPr>
          <p:cNvPr id="46115" name="Line 38"/>
          <p:cNvSpPr>
            <a:spLocks noChangeShapeType="1"/>
          </p:cNvSpPr>
          <p:nvPr/>
        </p:nvSpPr>
        <p:spPr bwMode="auto">
          <a:xfrm>
            <a:off x="3886200" y="2043953"/>
            <a:ext cx="15240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Tree>
    <p:extLst>
      <p:ext uri="{BB962C8B-B14F-4D97-AF65-F5344CB8AC3E}">
        <p14:creationId xmlns:p14="http://schemas.microsoft.com/office/powerpoint/2010/main" val="1929679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Rolling Thunder: Employee</a:t>
            </a:r>
          </a:p>
        </p:txBody>
      </p:sp>
      <p:sp>
        <p:nvSpPr>
          <p:cNvPr id="47106" name="Slide Number Placeholder 4"/>
          <p:cNvSpPr>
            <a:spLocks noGrp="1"/>
          </p:cNvSpPr>
          <p:nvPr>
            <p:ph type="sldNum" sz="quarter" idx="12"/>
          </p:nvPr>
        </p:nvSpPr>
        <p:spPr>
          <a:noFill/>
        </p:spPr>
        <p:txBody>
          <a:bodyPr/>
          <a:lstStyle/>
          <a:p>
            <a:fld id="{893CD601-6270-4E00-A195-BBF80360EAFB}" type="slidenum">
              <a:rPr lang="en-US" smtClean="0"/>
              <a:pPr/>
              <a:t>52</a:t>
            </a:fld>
            <a:endParaRPr lang="en-US" smtClean="0"/>
          </a:p>
        </p:txBody>
      </p:sp>
      <p:sp>
        <p:nvSpPr>
          <p:cNvPr id="47108" name="Rectangle 3"/>
          <p:cNvSpPr>
            <a:spLocks noChangeArrowheads="1"/>
          </p:cNvSpPr>
          <p:nvPr/>
        </p:nvSpPr>
        <p:spPr bwMode="auto">
          <a:xfrm>
            <a:off x="4015287" y="1356080"/>
            <a:ext cx="1741488" cy="4038600"/>
          </a:xfrm>
          <a:prstGeom prst="rect">
            <a:avLst/>
          </a:prstGeom>
          <a:noFill/>
          <a:ln w="19050">
            <a:solidFill>
              <a:schemeClr val="tx1"/>
            </a:solidFill>
            <a:miter lim="800000"/>
            <a:headEnd/>
            <a:tailEnd/>
          </a:ln>
        </p:spPr>
        <p:txBody>
          <a:bodyPr wrap="none"/>
          <a:lstStyle/>
          <a:p>
            <a:r>
              <a:rPr lang="en-US" sz="1800">
                <a:solidFill>
                  <a:schemeClr val="tx1"/>
                </a:solidFill>
              </a:rPr>
              <a:t>Employee</a:t>
            </a:r>
          </a:p>
        </p:txBody>
      </p:sp>
      <p:sp>
        <p:nvSpPr>
          <p:cNvPr id="47109" name="Text Box 4"/>
          <p:cNvSpPr txBox="1">
            <a:spLocks noChangeArrowheads="1"/>
          </p:cNvSpPr>
          <p:nvPr/>
        </p:nvSpPr>
        <p:spPr bwMode="auto">
          <a:xfrm>
            <a:off x="4015287" y="1660880"/>
            <a:ext cx="1828800" cy="3323987"/>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EmployeeID</a:t>
            </a:r>
            <a:endParaRPr lang="en-US" sz="1400">
              <a:solidFill>
                <a:schemeClr val="tx1"/>
              </a:solidFill>
            </a:endParaRPr>
          </a:p>
          <a:p>
            <a:pPr algn="l">
              <a:spcBef>
                <a:spcPct val="0"/>
              </a:spcBef>
            </a:pPr>
            <a:r>
              <a:rPr lang="en-US" sz="1400">
                <a:solidFill>
                  <a:schemeClr val="tx1"/>
                </a:solidFill>
              </a:rPr>
              <a:t>TaxpayerID</a:t>
            </a:r>
          </a:p>
          <a:p>
            <a:pPr algn="l">
              <a:spcBef>
                <a:spcPct val="0"/>
              </a:spcBef>
            </a:pPr>
            <a:r>
              <a:rPr lang="en-US" sz="1400">
                <a:solidFill>
                  <a:schemeClr val="tx1"/>
                </a:solidFill>
              </a:rPr>
              <a:t>LastName</a:t>
            </a:r>
          </a:p>
          <a:p>
            <a:pPr algn="l">
              <a:spcBef>
                <a:spcPct val="0"/>
              </a:spcBef>
            </a:pPr>
            <a:r>
              <a:rPr lang="en-US" sz="1400">
                <a:solidFill>
                  <a:schemeClr val="tx1"/>
                </a:solidFill>
              </a:rPr>
              <a:t>FirstName</a:t>
            </a:r>
          </a:p>
          <a:p>
            <a:pPr algn="l">
              <a:spcBef>
                <a:spcPct val="0"/>
              </a:spcBef>
            </a:pPr>
            <a:r>
              <a:rPr lang="en-US" sz="1400">
                <a:solidFill>
                  <a:schemeClr val="tx1"/>
                </a:solidFill>
              </a:rPr>
              <a:t>HomePhone</a:t>
            </a:r>
          </a:p>
          <a:p>
            <a:pPr algn="l">
              <a:spcBef>
                <a:spcPct val="0"/>
              </a:spcBef>
            </a:pPr>
            <a:r>
              <a:rPr lang="en-US" sz="1400">
                <a:solidFill>
                  <a:schemeClr val="tx1"/>
                </a:solidFill>
              </a:rPr>
              <a:t>Address</a:t>
            </a:r>
          </a:p>
          <a:p>
            <a:pPr algn="l">
              <a:spcBef>
                <a:spcPct val="0"/>
              </a:spcBef>
            </a:pPr>
            <a:r>
              <a:rPr lang="en-US" sz="1400">
                <a:solidFill>
                  <a:schemeClr val="tx1"/>
                </a:solidFill>
              </a:rPr>
              <a:t>ZipCode</a:t>
            </a:r>
          </a:p>
          <a:p>
            <a:pPr algn="l">
              <a:spcBef>
                <a:spcPct val="0"/>
              </a:spcBef>
            </a:pPr>
            <a:r>
              <a:rPr lang="en-US" sz="1400">
                <a:solidFill>
                  <a:schemeClr val="tx1"/>
                </a:solidFill>
              </a:rPr>
              <a:t>CityID</a:t>
            </a:r>
          </a:p>
          <a:p>
            <a:pPr algn="l">
              <a:spcBef>
                <a:spcPct val="0"/>
              </a:spcBef>
            </a:pPr>
            <a:r>
              <a:rPr lang="en-US" sz="1400">
                <a:solidFill>
                  <a:schemeClr val="tx1"/>
                </a:solidFill>
              </a:rPr>
              <a:t>DateHired</a:t>
            </a:r>
          </a:p>
          <a:p>
            <a:pPr algn="l">
              <a:spcBef>
                <a:spcPct val="0"/>
              </a:spcBef>
            </a:pPr>
            <a:r>
              <a:rPr lang="en-US" sz="1400">
                <a:solidFill>
                  <a:schemeClr val="tx1"/>
                </a:solidFill>
              </a:rPr>
              <a:t>DateReleased</a:t>
            </a:r>
          </a:p>
          <a:p>
            <a:pPr algn="l">
              <a:spcBef>
                <a:spcPct val="0"/>
              </a:spcBef>
            </a:pPr>
            <a:r>
              <a:rPr lang="en-US" sz="1400">
                <a:solidFill>
                  <a:schemeClr val="tx1"/>
                </a:solidFill>
              </a:rPr>
              <a:t>CurrentManager</a:t>
            </a:r>
          </a:p>
          <a:p>
            <a:pPr algn="l">
              <a:spcBef>
                <a:spcPct val="0"/>
              </a:spcBef>
            </a:pPr>
            <a:r>
              <a:rPr lang="en-US" sz="1400">
                <a:solidFill>
                  <a:schemeClr val="tx1"/>
                </a:solidFill>
              </a:rPr>
              <a:t>SalaryGrade</a:t>
            </a:r>
          </a:p>
          <a:p>
            <a:pPr algn="l">
              <a:spcBef>
                <a:spcPct val="0"/>
              </a:spcBef>
            </a:pPr>
            <a:r>
              <a:rPr lang="en-US" sz="1400">
                <a:solidFill>
                  <a:schemeClr val="tx1"/>
                </a:solidFill>
              </a:rPr>
              <a:t>Salary</a:t>
            </a:r>
          </a:p>
          <a:p>
            <a:pPr algn="l">
              <a:spcBef>
                <a:spcPct val="0"/>
              </a:spcBef>
            </a:pPr>
            <a:r>
              <a:rPr lang="en-US" sz="1400">
                <a:solidFill>
                  <a:schemeClr val="tx1"/>
                </a:solidFill>
              </a:rPr>
              <a:t>Title</a:t>
            </a:r>
          </a:p>
          <a:p>
            <a:pPr algn="l">
              <a:spcBef>
                <a:spcPct val="0"/>
              </a:spcBef>
            </a:pPr>
            <a:r>
              <a:rPr lang="en-US" sz="1400">
                <a:solidFill>
                  <a:schemeClr val="tx1"/>
                </a:solidFill>
              </a:rPr>
              <a:t>WorkArea</a:t>
            </a:r>
          </a:p>
        </p:txBody>
      </p:sp>
      <p:sp>
        <p:nvSpPr>
          <p:cNvPr id="47110" name="Line 7"/>
          <p:cNvSpPr>
            <a:spLocks noChangeShapeType="1"/>
          </p:cNvSpPr>
          <p:nvPr/>
        </p:nvSpPr>
        <p:spPr bwMode="auto">
          <a:xfrm>
            <a:off x="4015287" y="1660880"/>
            <a:ext cx="1752600"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7111" name="Rectangle 8"/>
          <p:cNvSpPr>
            <a:spLocks noChangeArrowheads="1"/>
          </p:cNvSpPr>
          <p:nvPr/>
        </p:nvSpPr>
        <p:spPr bwMode="auto">
          <a:xfrm>
            <a:off x="967287" y="1584680"/>
            <a:ext cx="1828800" cy="21336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Bicycle::</a:t>
            </a:r>
          </a:p>
          <a:p>
            <a:pPr>
              <a:spcBef>
                <a:spcPct val="0"/>
              </a:spcBef>
            </a:pPr>
            <a:r>
              <a:rPr lang="en-US" sz="1800">
                <a:solidFill>
                  <a:schemeClr val="tx1"/>
                </a:solidFill>
              </a:rPr>
              <a:t>Bicycle</a:t>
            </a:r>
          </a:p>
        </p:txBody>
      </p:sp>
      <p:sp>
        <p:nvSpPr>
          <p:cNvPr id="47112" name="Text Box 9"/>
          <p:cNvSpPr txBox="1">
            <a:spLocks noChangeArrowheads="1"/>
          </p:cNvSpPr>
          <p:nvPr/>
        </p:nvSpPr>
        <p:spPr bwMode="auto">
          <a:xfrm>
            <a:off x="967287" y="2194280"/>
            <a:ext cx="1828800" cy="1384995"/>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SerialNumber</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EmployeeID</a:t>
            </a:r>
          </a:p>
          <a:p>
            <a:pPr algn="l">
              <a:spcBef>
                <a:spcPct val="0"/>
              </a:spcBef>
            </a:pPr>
            <a:r>
              <a:rPr lang="en-US" sz="1400">
                <a:solidFill>
                  <a:schemeClr val="tx1"/>
                </a:solidFill>
              </a:rPr>
              <a:t>ShipEmployee</a:t>
            </a:r>
          </a:p>
          <a:p>
            <a:pPr algn="l">
              <a:spcBef>
                <a:spcPct val="0"/>
              </a:spcBef>
            </a:pPr>
            <a:r>
              <a:rPr lang="en-US" sz="1400">
                <a:solidFill>
                  <a:schemeClr val="tx1"/>
                </a:solidFill>
              </a:rPr>
              <a:t>FrameAssembler</a:t>
            </a:r>
          </a:p>
          <a:p>
            <a:pPr algn="l">
              <a:spcBef>
                <a:spcPct val="0"/>
              </a:spcBef>
            </a:pPr>
            <a:r>
              <a:rPr lang="en-US" sz="1400">
                <a:solidFill>
                  <a:schemeClr val="tx1"/>
                </a:solidFill>
              </a:rPr>
              <a:t>Painter</a:t>
            </a:r>
          </a:p>
        </p:txBody>
      </p:sp>
      <p:sp>
        <p:nvSpPr>
          <p:cNvPr id="47113" name="Line 10"/>
          <p:cNvSpPr>
            <a:spLocks noChangeShapeType="1"/>
          </p:cNvSpPr>
          <p:nvPr/>
        </p:nvSpPr>
        <p:spPr bwMode="auto">
          <a:xfrm>
            <a:off x="967287" y="2194280"/>
            <a:ext cx="18288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7114" name="Rectangle 11"/>
          <p:cNvSpPr>
            <a:spLocks noChangeArrowheads="1"/>
          </p:cNvSpPr>
          <p:nvPr/>
        </p:nvSpPr>
        <p:spPr bwMode="auto">
          <a:xfrm>
            <a:off x="967287" y="4023080"/>
            <a:ext cx="1828800" cy="1676400"/>
          </a:xfrm>
          <a:prstGeom prst="rect">
            <a:avLst/>
          </a:prstGeom>
          <a:noFill/>
          <a:ln w="19050">
            <a:solidFill>
              <a:schemeClr val="tx1"/>
            </a:solidFill>
            <a:miter lim="800000"/>
            <a:headEnd/>
            <a:tailEnd/>
          </a:ln>
        </p:spPr>
        <p:txBody>
          <a:bodyPr wrap="none"/>
          <a:lstStyle/>
          <a:p>
            <a:pPr>
              <a:spcBef>
                <a:spcPct val="0"/>
              </a:spcBef>
            </a:pPr>
            <a:r>
              <a:rPr lang="en-US" sz="1800" dirty="0">
                <a:solidFill>
                  <a:schemeClr val="tx1"/>
                </a:solidFill>
              </a:rPr>
              <a:t>Bicycle::</a:t>
            </a:r>
          </a:p>
          <a:p>
            <a:pPr>
              <a:spcBef>
                <a:spcPct val="0"/>
              </a:spcBef>
            </a:pPr>
            <a:r>
              <a:rPr lang="en-US" sz="1800" dirty="0" err="1">
                <a:solidFill>
                  <a:schemeClr val="tx1"/>
                </a:solidFill>
              </a:rPr>
              <a:t>BikeParts</a:t>
            </a:r>
            <a:endParaRPr lang="en-US" sz="1800" dirty="0">
              <a:solidFill>
                <a:schemeClr val="tx1"/>
              </a:solidFill>
            </a:endParaRPr>
          </a:p>
        </p:txBody>
      </p:sp>
      <p:sp>
        <p:nvSpPr>
          <p:cNvPr id="47115" name="Text Box 12"/>
          <p:cNvSpPr txBox="1">
            <a:spLocks noChangeArrowheads="1"/>
          </p:cNvSpPr>
          <p:nvPr/>
        </p:nvSpPr>
        <p:spPr bwMode="auto">
          <a:xfrm>
            <a:off x="967287" y="4632680"/>
            <a:ext cx="1828800" cy="954107"/>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SerialNumber</a:t>
            </a:r>
          </a:p>
          <a:p>
            <a:pPr algn="l">
              <a:spcBef>
                <a:spcPct val="0"/>
              </a:spcBef>
            </a:pPr>
            <a:r>
              <a:rPr lang="en-US" sz="1400" b="1">
                <a:solidFill>
                  <a:schemeClr val="tx1"/>
                </a:solidFill>
              </a:rPr>
              <a:t>ComponentID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EmployeeID</a:t>
            </a:r>
          </a:p>
        </p:txBody>
      </p:sp>
      <p:sp>
        <p:nvSpPr>
          <p:cNvPr id="47116" name="Line 13"/>
          <p:cNvSpPr>
            <a:spLocks noChangeShapeType="1"/>
          </p:cNvSpPr>
          <p:nvPr/>
        </p:nvSpPr>
        <p:spPr bwMode="auto">
          <a:xfrm>
            <a:off x="967287" y="4632680"/>
            <a:ext cx="1828800" cy="1588"/>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
        <p:nvSpPr>
          <p:cNvPr id="47117" name="Rectangle 14"/>
          <p:cNvSpPr>
            <a:spLocks noChangeArrowheads="1"/>
          </p:cNvSpPr>
          <p:nvPr/>
        </p:nvSpPr>
        <p:spPr bwMode="auto">
          <a:xfrm>
            <a:off x="6910887" y="2041880"/>
            <a:ext cx="1828800" cy="1447800"/>
          </a:xfrm>
          <a:prstGeom prst="rect">
            <a:avLst/>
          </a:prstGeom>
          <a:noFill/>
          <a:ln w="19050">
            <a:solidFill>
              <a:schemeClr val="tx1"/>
            </a:solidFill>
            <a:miter lim="800000"/>
            <a:headEnd/>
            <a:tailEnd/>
          </a:ln>
        </p:spPr>
        <p:txBody>
          <a:bodyPr wrap="none"/>
          <a:lstStyle/>
          <a:p>
            <a:pPr>
              <a:spcBef>
                <a:spcPct val="0"/>
              </a:spcBef>
            </a:pPr>
            <a:r>
              <a:rPr lang="en-US" sz="1800">
                <a:solidFill>
                  <a:schemeClr val="tx1"/>
                </a:solidFill>
              </a:rPr>
              <a:t>Purchasing::</a:t>
            </a:r>
          </a:p>
          <a:p>
            <a:pPr>
              <a:spcBef>
                <a:spcPct val="0"/>
              </a:spcBef>
            </a:pPr>
            <a:r>
              <a:rPr lang="en-US" sz="1800">
                <a:solidFill>
                  <a:schemeClr val="tx1"/>
                </a:solidFill>
              </a:rPr>
              <a:t>PurchaseOrder</a:t>
            </a:r>
          </a:p>
        </p:txBody>
      </p:sp>
      <p:sp>
        <p:nvSpPr>
          <p:cNvPr id="47118" name="Text Box 15"/>
          <p:cNvSpPr txBox="1">
            <a:spLocks noChangeArrowheads="1"/>
          </p:cNvSpPr>
          <p:nvPr/>
        </p:nvSpPr>
        <p:spPr bwMode="auto">
          <a:xfrm>
            <a:off x="6910887" y="2651480"/>
            <a:ext cx="1828800" cy="738664"/>
          </a:xfrm>
          <a:prstGeom prst="rect">
            <a:avLst/>
          </a:prstGeom>
          <a:noFill/>
          <a:ln w="19050">
            <a:noFill/>
            <a:miter lim="800000"/>
            <a:headEnd/>
            <a:tailEnd/>
          </a:ln>
        </p:spPr>
        <p:txBody>
          <a:bodyPr>
            <a:spAutoFit/>
          </a:bodyPr>
          <a:lstStyle/>
          <a:p>
            <a:pPr algn="l">
              <a:spcBef>
                <a:spcPct val="0"/>
              </a:spcBef>
            </a:pPr>
            <a:r>
              <a:rPr lang="en-US" sz="1400" b="1">
                <a:solidFill>
                  <a:schemeClr val="tx1"/>
                </a:solidFill>
              </a:rPr>
              <a:t>PurchaseID</a:t>
            </a:r>
            <a:endParaRPr lang="en-US" sz="1400">
              <a:solidFill>
                <a:schemeClr val="tx1"/>
              </a:solidFill>
            </a:endParaRPr>
          </a:p>
          <a:p>
            <a:pPr algn="l">
              <a:spcBef>
                <a:spcPct val="0"/>
              </a:spcBef>
            </a:pPr>
            <a:r>
              <a:rPr lang="en-US" sz="1400">
                <a:solidFill>
                  <a:schemeClr val="tx1"/>
                </a:solidFill>
              </a:rPr>
              <a:t>…</a:t>
            </a:r>
          </a:p>
          <a:p>
            <a:pPr algn="l">
              <a:spcBef>
                <a:spcPct val="0"/>
              </a:spcBef>
            </a:pPr>
            <a:r>
              <a:rPr lang="en-US" sz="1400">
                <a:solidFill>
                  <a:schemeClr val="tx1"/>
                </a:solidFill>
              </a:rPr>
              <a:t>EmployeeID</a:t>
            </a:r>
          </a:p>
        </p:txBody>
      </p:sp>
      <p:sp>
        <p:nvSpPr>
          <p:cNvPr id="47119" name="Freeform 17"/>
          <p:cNvSpPr>
            <a:spLocks/>
          </p:cNvSpPr>
          <p:nvPr/>
        </p:nvSpPr>
        <p:spPr bwMode="auto">
          <a:xfrm>
            <a:off x="2796087" y="1889480"/>
            <a:ext cx="1219200" cy="990600"/>
          </a:xfrm>
          <a:custGeom>
            <a:avLst/>
            <a:gdLst>
              <a:gd name="T0" fmla="*/ 1935480178 w 768"/>
              <a:gd name="T1" fmla="*/ 0 h 624"/>
              <a:gd name="T2" fmla="*/ 846772628 w 768"/>
              <a:gd name="T3" fmla="*/ 0 h 624"/>
              <a:gd name="T4" fmla="*/ 846772628 w 768"/>
              <a:gd name="T5" fmla="*/ 1572577282 h 624"/>
              <a:gd name="T6" fmla="*/ 0 w 768"/>
              <a:gd name="T7" fmla="*/ 1572577282 h 624"/>
              <a:gd name="T8" fmla="*/ 0 60000 65536"/>
              <a:gd name="T9" fmla="*/ 0 60000 65536"/>
              <a:gd name="T10" fmla="*/ 0 60000 65536"/>
              <a:gd name="T11" fmla="*/ 0 60000 65536"/>
              <a:gd name="T12" fmla="*/ 0 w 768"/>
              <a:gd name="T13" fmla="*/ 0 h 624"/>
              <a:gd name="T14" fmla="*/ 768 w 768"/>
              <a:gd name="T15" fmla="*/ 624 h 624"/>
            </a:gdLst>
            <a:ahLst/>
            <a:cxnLst>
              <a:cxn ang="T8">
                <a:pos x="T0" y="T1"/>
              </a:cxn>
              <a:cxn ang="T9">
                <a:pos x="T2" y="T3"/>
              </a:cxn>
              <a:cxn ang="T10">
                <a:pos x="T4" y="T5"/>
              </a:cxn>
              <a:cxn ang="T11">
                <a:pos x="T6" y="T7"/>
              </a:cxn>
            </a:cxnLst>
            <a:rect l="T12" t="T13" r="T14" b="T15"/>
            <a:pathLst>
              <a:path w="768" h="624">
                <a:moveTo>
                  <a:pt x="768" y="0"/>
                </a:moveTo>
                <a:lnTo>
                  <a:pt x="336" y="0"/>
                </a:lnTo>
                <a:lnTo>
                  <a:pt x="336" y="624"/>
                </a:lnTo>
                <a:lnTo>
                  <a:pt x="0" y="62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20" name="Text Box 18"/>
          <p:cNvSpPr txBox="1">
            <a:spLocks noChangeArrowheads="1"/>
          </p:cNvSpPr>
          <p:nvPr/>
        </p:nvSpPr>
        <p:spPr bwMode="auto">
          <a:xfrm>
            <a:off x="3405687" y="152286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7121" name="Text Box 19"/>
          <p:cNvSpPr txBox="1">
            <a:spLocks noChangeArrowheads="1"/>
          </p:cNvSpPr>
          <p:nvPr/>
        </p:nvSpPr>
        <p:spPr bwMode="auto">
          <a:xfrm>
            <a:off x="2796087" y="25896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22" name="Freeform 20"/>
          <p:cNvSpPr>
            <a:spLocks/>
          </p:cNvSpPr>
          <p:nvPr/>
        </p:nvSpPr>
        <p:spPr bwMode="auto">
          <a:xfrm>
            <a:off x="2796087" y="2880080"/>
            <a:ext cx="533400" cy="228600"/>
          </a:xfrm>
          <a:custGeom>
            <a:avLst/>
            <a:gdLst>
              <a:gd name="T0" fmla="*/ 846772589 w 336"/>
              <a:gd name="T1" fmla="*/ 0 h 144"/>
              <a:gd name="T2" fmla="*/ 846772589 w 336"/>
              <a:gd name="T3" fmla="*/ 362902445 h 144"/>
              <a:gd name="T4" fmla="*/ 0 w 336"/>
              <a:gd name="T5" fmla="*/ 362902445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336" y="0"/>
                </a:moveTo>
                <a:lnTo>
                  <a:pt x="336" y="144"/>
                </a:lnTo>
                <a:lnTo>
                  <a:pt x="0" y="14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23" name="Freeform 21"/>
          <p:cNvSpPr>
            <a:spLocks/>
          </p:cNvSpPr>
          <p:nvPr/>
        </p:nvSpPr>
        <p:spPr bwMode="auto">
          <a:xfrm>
            <a:off x="2796087" y="3108680"/>
            <a:ext cx="533400" cy="228600"/>
          </a:xfrm>
          <a:custGeom>
            <a:avLst/>
            <a:gdLst>
              <a:gd name="T0" fmla="*/ 846772589 w 336"/>
              <a:gd name="T1" fmla="*/ 0 h 144"/>
              <a:gd name="T2" fmla="*/ 846772589 w 336"/>
              <a:gd name="T3" fmla="*/ 362902445 h 144"/>
              <a:gd name="T4" fmla="*/ 0 w 336"/>
              <a:gd name="T5" fmla="*/ 362902445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336" y="0"/>
                </a:moveTo>
                <a:lnTo>
                  <a:pt x="336" y="144"/>
                </a:lnTo>
                <a:lnTo>
                  <a:pt x="0" y="14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24" name="Freeform 22"/>
          <p:cNvSpPr>
            <a:spLocks/>
          </p:cNvSpPr>
          <p:nvPr/>
        </p:nvSpPr>
        <p:spPr bwMode="auto">
          <a:xfrm>
            <a:off x="2796087" y="3337280"/>
            <a:ext cx="533400" cy="228600"/>
          </a:xfrm>
          <a:custGeom>
            <a:avLst/>
            <a:gdLst>
              <a:gd name="T0" fmla="*/ 846772589 w 336"/>
              <a:gd name="T1" fmla="*/ 0 h 144"/>
              <a:gd name="T2" fmla="*/ 846772589 w 336"/>
              <a:gd name="T3" fmla="*/ 362902445 h 144"/>
              <a:gd name="T4" fmla="*/ 0 w 336"/>
              <a:gd name="T5" fmla="*/ 362902445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336" y="0"/>
                </a:moveTo>
                <a:lnTo>
                  <a:pt x="336" y="144"/>
                </a:lnTo>
                <a:lnTo>
                  <a:pt x="0" y="14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25" name="Text Box 23"/>
          <p:cNvSpPr txBox="1">
            <a:spLocks noChangeArrowheads="1"/>
          </p:cNvSpPr>
          <p:nvPr/>
        </p:nvSpPr>
        <p:spPr bwMode="auto">
          <a:xfrm>
            <a:off x="2796087" y="28182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26" name="Text Box 24"/>
          <p:cNvSpPr txBox="1">
            <a:spLocks noChangeArrowheads="1"/>
          </p:cNvSpPr>
          <p:nvPr/>
        </p:nvSpPr>
        <p:spPr bwMode="auto">
          <a:xfrm>
            <a:off x="2796087" y="30468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27" name="Text Box 25"/>
          <p:cNvSpPr txBox="1">
            <a:spLocks noChangeArrowheads="1"/>
          </p:cNvSpPr>
          <p:nvPr/>
        </p:nvSpPr>
        <p:spPr bwMode="auto">
          <a:xfrm>
            <a:off x="2796087" y="32754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28" name="Freeform 26"/>
          <p:cNvSpPr>
            <a:spLocks/>
          </p:cNvSpPr>
          <p:nvPr/>
        </p:nvSpPr>
        <p:spPr bwMode="auto">
          <a:xfrm>
            <a:off x="2796087" y="1965680"/>
            <a:ext cx="1219200" cy="3657600"/>
          </a:xfrm>
          <a:custGeom>
            <a:avLst/>
            <a:gdLst>
              <a:gd name="T0" fmla="*/ 1935480178 w 768"/>
              <a:gd name="T1" fmla="*/ 0 h 2304"/>
              <a:gd name="T2" fmla="*/ 967740089 w 768"/>
              <a:gd name="T3" fmla="*/ 0 h 2304"/>
              <a:gd name="T4" fmla="*/ 967740089 w 768"/>
              <a:gd name="T5" fmla="*/ 2147483647 h 2304"/>
              <a:gd name="T6" fmla="*/ 0 w 768"/>
              <a:gd name="T7" fmla="*/ 2147483647 h 2304"/>
              <a:gd name="T8" fmla="*/ 0 60000 65536"/>
              <a:gd name="T9" fmla="*/ 0 60000 65536"/>
              <a:gd name="T10" fmla="*/ 0 60000 65536"/>
              <a:gd name="T11" fmla="*/ 0 60000 65536"/>
              <a:gd name="T12" fmla="*/ 0 w 768"/>
              <a:gd name="T13" fmla="*/ 0 h 2304"/>
              <a:gd name="T14" fmla="*/ 768 w 768"/>
              <a:gd name="T15" fmla="*/ 2304 h 2304"/>
            </a:gdLst>
            <a:ahLst/>
            <a:cxnLst>
              <a:cxn ang="T8">
                <a:pos x="T0" y="T1"/>
              </a:cxn>
              <a:cxn ang="T9">
                <a:pos x="T2" y="T3"/>
              </a:cxn>
              <a:cxn ang="T10">
                <a:pos x="T4" y="T5"/>
              </a:cxn>
              <a:cxn ang="T11">
                <a:pos x="T6" y="T7"/>
              </a:cxn>
            </a:cxnLst>
            <a:rect l="T12" t="T13" r="T14" b="T15"/>
            <a:pathLst>
              <a:path w="768" h="2304">
                <a:moveTo>
                  <a:pt x="768" y="0"/>
                </a:moveTo>
                <a:lnTo>
                  <a:pt x="384" y="0"/>
                </a:lnTo>
                <a:lnTo>
                  <a:pt x="384" y="2304"/>
                </a:lnTo>
                <a:lnTo>
                  <a:pt x="0" y="230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29" name="Text Box 27"/>
          <p:cNvSpPr txBox="1">
            <a:spLocks noChangeArrowheads="1"/>
          </p:cNvSpPr>
          <p:nvPr/>
        </p:nvSpPr>
        <p:spPr bwMode="auto">
          <a:xfrm>
            <a:off x="2796087" y="52566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30" name="Text Box 28"/>
          <p:cNvSpPr txBox="1">
            <a:spLocks noChangeArrowheads="1"/>
          </p:cNvSpPr>
          <p:nvPr/>
        </p:nvSpPr>
        <p:spPr bwMode="auto">
          <a:xfrm>
            <a:off x="3405687" y="198006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7131" name="Text Box 30"/>
          <p:cNvSpPr txBox="1">
            <a:spLocks noChangeArrowheads="1"/>
          </p:cNvSpPr>
          <p:nvPr/>
        </p:nvSpPr>
        <p:spPr bwMode="auto">
          <a:xfrm>
            <a:off x="5691687" y="198006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1…1</a:t>
            </a:r>
          </a:p>
        </p:txBody>
      </p:sp>
      <p:sp>
        <p:nvSpPr>
          <p:cNvPr id="47132" name="Text Box 32"/>
          <p:cNvSpPr txBox="1">
            <a:spLocks noChangeArrowheads="1"/>
          </p:cNvSpPr>
          <p:nvPr/>
        </p:nvSpPr>
        <p:spPr bwMode="auto">
          <a:xfrm>
            <a:off x="6377487" y="32754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33" name="Text Box 35"/>
          <p:cNvSpPr txBox="1">
            <a:spLocks noChangeArrowheads="1"/>
          </p:cNvSpPr>
          <p:nvPr/>
        </p:nvSpPr>
        <p:spPr bwMode="auto">
          <a:xfrm>
            <a:off x="5767887" y="4341780"/>
            <a:ext cx="788999" cy="276999"/>
          </a:xfrm>
          <a:prstGeom prst="rect">
            <a:avLst/>
          </a:prstGeom>
          <a:noFill/>
          <a:ln w="12700">
            <a:noFill/>
            <a:miter lim="800000"/>
            <a:headEnd/>
            <a:tailEnd/>
          </a:ln>
        </p:spPr>
        <p:txBody>
          <a:bodyPr wrap="none" anchor="ctr">
            <a:spAutoFit/>
          </a:bodyPr>
          <a:lstStyle/>
          <a:p>
            <a:pPr algn="l"/>
            <a:r>
              <a:rPr lang="en-US" sz="1200" i="1">
                <a:solidFill>
                  <a:schemeClr val="tx1"/>
                </a:solidFill>
              </a:rPr>
              <a:t>manager</a:t>
            </a:r>
            <a:endParaRPr lang="en-US" sz="2000">
              <a:solidFill>
                <a:schemeClr val="tx1"/>
              </a:solidFill>
            </a:endParaRPr>
          </a:p>
        </p:txBody>
      </p:sp>
      <p:sp>
        <p:nvSpPr>
          <p:cNvPr id="47134" name="Text Box 36"/>
          <p:cNvSpPr txBox="1">
            <a:spLocks noChangeArrowheads="1"/>
          </p:cNvSpPr>
          <p:nvPr/>
        </p:nvSpPr>
        <p:spPr bwMode="auto">
          <a:xfrm rot="-5400000">
            <a:off x="5672634" y="3048762"/>
            <a:ext cx="952505" cy="276999"/>
          </a:xfrm>
          <a:prstGeom prst="rect">
            <a:avLst/>
          </a:prstGeom>
          <a:noFill/>
          <a:ln w="12700">
            <a:noFill/>
            <a:miter lim="800000"/>
            <a:headEnd/>
            <a:tailEnd/>
          </a:ln>
        </p:spPr>
        <p:txBody>
          <a:bodyPr wrap="none" anchor="ctr">
            <a:spAutoFit/>
          </a:bodyPr>
          <a:lstStyle/>
          <a:p>
            <a:pPr algn="l"/>
            <a:r>
              <a:rPr lang="en-US" sz="1200">
                <a:solidFill>
                  <a:schemeClr val="tx1"/>
                </a:solidFill>
              </a:rPr>
              <a:t>manages</a:t>
            </a:r>
            <a:r>
              <a:rPr lang="en-US" sz="1200">
                <a:solidFill>
                  <a:schemeClr val="tx1"/>
                </a:solidFill>
                <a:sym typeface="Wingdings 3" pitchFamily="18" charset="2"/>
              </a:rPr>
              <a:t></a:t>
            </a:r>
            <a:endParaRPr lang="en-US" sz="2000">
              <a:solidFill>
                <a:schemeClr val="tx1"/>
              </a:solidFill>
            </a:endParaRPr>
          </a:p>
        </p:txBody>
      </p:sp>
      <p:sp>
        <p:nvSpPr>
          <p:cNvPr id="47135" name="Freeform 37"/>
          <p:cNvSpPr>
            <a:spLocks/>
          </p:cNvSpPr>
          <p:nvPr/>
        </p:nvSpPr>
        <p:spPr bwMode="auto">
          <a:xfrm>
            <a:off x="5767887" y="1965680"/>
            <a:ext cx="1143000" cy="1371600"/>
          </a:xfrm>
          <a:custGeom>
            <a:avLst/>
            <a:gdLst>
              <a:gd name="T0" fmla="*/ 0 w 720"/>
              <a:gd name="T1" fmla="*/ 0 h 864"/>
              <a:gd name="T2" fmla="*/ 967740069 w 720"/>
              <a:gd name="T3" fmla="*/ 0 h 864"/>
              <a:gd name="T4" fmla="*/ 967740069 w 720"/>
              <a:gd name="T5" fmla="*/ 2147483647 h 864"/>
              <a:gd name="T6" fmla="*/ 1814512678 w 720"/>
              <a:gd name="T7" fmla="*/ 2147483647 h 864"/>
              <a:gd name="T8" fmla="*/ 0 60000 65536"/>
              <a:gd name="T9" fmla="*/ 0 60000 65536"/>
              <a:gd name="T10" fmla="*/ 0 60000 65536"/>
              <a:gd name="T11" fmla="*/ 0 60000 65536"/>
              <a:gd name="T12" fmla="*/ 0 w 720"/>
              <a:gd name="T13" fmla="*/ 0 h 864"/>
              <a:gd name="T14" fmla="*/ 720 w 720"/>
              <a:gd name="T15" fmla="*/ 864 h 864"/>
            </a:gdLst>
            <a:ahLst/>
            <a:cxnLst>
              <a:cxn ang="T8">
                <a:pos x="T0" y="T1"/>
              </a:cxn>
              <a:cxn ang="T9">
                <a:pos x="T2" y="T3"/>
              </a:cxn>
              <a:cxn ang="T10">
                <a:pos x="T4" y="T5"/>
              </a:cxn>
              <a:cxn ang="T11">
                <a:pos x="T6" y="T7"/>
              </a:cxn>
            </a:cxnLst>
            <a:rect l="T12" t="T13" r="T14" b="T15"/>
            <a:pathLst>
              <a:path w="720" h="864">
                <a:moveTo>
                  <a:pt x="0" y="0"/>
                </a:moveTo>
                <a:lnTo>
                  <a:pt x="384" y="0"/>
                </a:lnTo>
                <a:lnTo>
                  <a:pt x="384" y="864"/>
                </a:lnTo>
                <a:lnTo>
                  <a:pt x="720" y="864"/>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36" name="Freeform 38"/>
          <p:cNvSpPr>
            <a:spLocks/>
          </p:cNvSpPr>
          <p:nvPr/>
        </p:nvSpPr>
        <p:spPr bwMode="auto">
          <a:xfrm>
            <a:off x="5767887" y="1813280"/>
            <a:ext cx="533400" cy="2514600"/>
          </a:xfrm>
          <a:custGeom>
            <a:avLst/>
            <a:gdLst>
              <a:gd name="T0" fmla="*/ 0 w 336"/>
              <a:gd name="T1" fmla="*/ 2147483647 h 1584"/>
              <a:gd name="T2" fmla="*/ 846772589 w 336"/>
              <a:gd name="T3" fmla="*/ 2147483647 h 1584"/>
              <a:gd name="T4" fmla="*/ 846772589 w 336"/>
              <a:gd name="T5" fmla="*/ 0 h 1584"/>
              <a:gd name="T6" fmla="*/ 0 w 336"/>
              <a:gd name="T7" fmla="*/ 0 h 1584"/>
              <a:gd name="T8" fmla="*/ 0 60000 65536"/>
              <a:gd name="T9" fmla="*/ 0 60000 65536"/>
              <a:gd name="T10" fmla="*/ 0 60000 65536"/>
              <a:gd name="T11" fmla="*/ 0 60000 65536"/>
              <a:gd name="T12" fmla="*/ 0 w 336"/>
              <a:gd name="T13" fmla="*/ 0 h 1584"/>
              <a:gd name="T14" fmla="*/ 336 w 336"/>
              <a:gd name="T15" fmla="*/ 1584 h 1584"/>
            </a:gdLst>
            <a:ahLst/>
            <a:cxnLst>
              <a:cxn ang="T8">
                <a:pos x="T0" y="T1"/>
              </a:cxn>
              <a:cxn ang="T9">
                <a:pos x="T2" y="T3"/>
              </a:cxn>
              <a:cxn ang="T10">
                <a:pos x="T4" y="T5"/>
              </a:cxn>
              <a:cxn ang="T11">
                <a:pos x="T6" y="T7"/>
              </a:cxn>
            </a:cxnLst>
            <a:rect l="T12" t="T13" r="T14" b="T15"/>
            <a:pathLst>
              <a:path w="336" h="1584">
                <a:moveTo>
                  <a:pt x="0" y="1584"/>
                </a:moveTo>
                <a:lnTo>
                  <a:pt x="336" y="1584"/>
                </a:lnTo>
                <a:lnTo>
                  <a:pt x="336" y="0"/>
                </a:lnTo>
                <a:lnTo>
                  <a:pt x="0" y="0"/>
                </a:lnTo>
              </a:path>
            </a:pathLst>
          </a:custGeom>
          <a:noFill/>
          <a:ln w="12700" cap="flat" cmpd="sng">
            <a:solidFill>
              <a:schemeClr val="tx1"/>
            </a:solidFill>
            <a:prstDash val="solid"/>
            <a:round/>
            <a:headEnd/>
            <a:tailEnd/>
          </a:ln>
        </p:spPr>
        <p:txBody>
          <a:bodyPr wrap="none" anchor="ctr"/>
          <a:lstStyle/>
          <a:p>
            <a:endParaRPr lang="en-US" sz="2000">
              <a:solidFill>
                <a:schemeClr val="tx1"/>
              </a:solidFill>
            </a:endParaRPr>
          </a:p>
        </p:txBody>
      </p:sp>
      <p:sp>
        <p:nvSpPr>
          <p:cNvPr id="47137" name="Text Box 39"/>
          <p:cNvSpPr txBox="1">
            <a:spLocks noChangeArrowheads="1"/>
          </p:cNvSpPr>
          <p:nvPr/>
        </p:nvSpPr>
        <p:spPr bwMode="auto">
          <a:xfrm>
            <a:off x="6148887" y="1522380"/>
            <a:ext cx="644728" cy="276999"/>
          </a:xfrm>
          <a:prstGeom prst="rect">
            <a:avLst/>
          </a:prstGeom>
          <a:noFill/>
          <a:ln w="12700">
            <a:noFill/>
            <a:miter lim="800000"/>
            <a:headEnd/>
            <a:tailEnd/>
          </a:ln>
        </p:spPr>
        <p:txBody>
          <a:bodyPr wrap="none" anchor="ctr">
            <a:spAutoFit/>
          </a:bodyPr>
          <a:lstStyle/>
          <a:p>
            <a:pPr algn="l"/>
            <a:r>
              <a:rPr lang="en-US" sz="1200" i="1">
                <a:solidFill>
                  <a:schemeClr val="tx1"/>
                </a:solidFill>
              </a:rPr>
              <a:t>worker</a:t>
            </a:r>
            <a:endParaRPr lang="en-US" sz="2000">
              <a:solidFill>
                <a:schemeClr val="tx1"/>
              </a:solidFill>
            </a:endParaRPr>
          </a:p>
        </p:txBody>
      </p:sp>
      <p:sp>
        <p:nvSpPr>
          <p:cNvPr id="47138" name="Text Box 40"/>
          <p:cNvSpPr txBox="1">
            <a:spLocks noChangeArrowheads="1"/>
          </p:cNvSpPr>
          <p:nvPr/>
        </p:nvSpPr>
        <p:spPr bwMode="auto">
          <a:xfrm>
            <a:off x="5691687" y="1522866"/>
            <a:ext cx="534121" cy="307777"/>
          </a:xfrm>
          <a:prstGeom prst="rect">
            <a:avLst/>
          </a:prstGeom>
          <a:noFill/>
          <a:ln w="12700">
            <a:noFill/>
            <a:miter lim="800000"/>
            <a:headEnd/>
            <a:tailEnd/>
          </a:ln>
        </p:spPr>
        <p:txBody>
          <a:bodyPr wrap="none" anchor="ctr">
            <a:spAutoFit/>
          </a:bodyPr>
          <a:lstStyle/>
          <a:p>
            <a:pPr algn="l"/>
            <a:r>
              <a:rPr lang="en-US" sz="1400">
                <a:solidFill>
                  <a:schemeClr val="tx1"/>
                </a:solidFill>
              </a:rPr>
              <a:t>0…*</a:t>
            </a:r>
          </a:p>
        </p:txBody>
      </p:sp>
      <p:sp>
        <p:nvSpPr>
          <p:cNvPr id="47139" name="Text Box 41"/>
          <p:cNvSpPr txBox="1">
            <a:spLocks noChangeArrowheads="1"/>
          </p:cNvSpPr>
          <p:nvPr/>
        </p:nvSpPr>
        <p:spPr bwMode="auto">
          <a:xfrm>
            <a:off x="5691687" y="4037466"/>
            <a:ext cx="562975" cy="307777"/>
          </a:xfrm>
          <a:prstGeom prst="rect">
            <a:avLst/>
          </a:prstGeom>
          <a:noFill/>
          <a:ln w="12700">
            <a:noFill/>
            <a:miter lim="800000"/>
            <a:headEnd/>
            <a:tailEnd/>
          </a:ln>
        </p:spPr>
        <p:txBody>
          <a:bodyPr wrap="none" anchor="ctr">
            <a:spAutoFit/>
          </a:bodyPr>
          <a:lstStyle/>
          <a:p>
            <a:pPr algn="l"/>
            <a:r>
              <a:rPr lang="en-US" sz="1400">
                <a:solidFill>
                  <a:schemeClr val="tx1"/>
                </a:solidFill>
              </a:rPr>
              <a:t>0…1</a:t>
            </a:r>
          </a:p>
        </p:txBody>
      </p:sp>
      <p:sp>
        <p:nvSpPr>
          <p:cNvPr id="47140" name="Line 43"/>
          <p:cNvSpPr>
            <a:spLocks noChangeShapeType="1"/>
          </p:cNvSpPr>
          <p:nvPr/>
        </p:nvSpPr>
        <p:spPr bwMode="auto">
          <a:xfrm>
            <a:off x="6910887" y="2651480"/>
            <a:ext cx="1827213" cy="0"/>
          </a:xfrm>
          <a:prstGeom prst="line">
            <a:avLst/>
          </a:prstGeom>
          <a:noFill/>
          <a:ln w="12700">
            <a:solidFill>
              <a:schemeClr val="tx1"/>
            </a:solidFill>
            <a:round/>
            <a:headEnd/>
            <a:tailEnd/>
          </a:ln>
        </p:spPr>
        <p:txBody>
          <a:bodyPr wrap="none" anchor="ctr"/>
          <a:lstStyle/>
          <a:p>
            <a:endParaRPr lang="en-US" sz="2000">
              <a:solidFill>
                <a:schemeClr val="tx1"/>
              </a:solidFill>
            </a:endParaRPr>
          </a:p>
        </p:txBody>
      </p:sp>
    </p:spTree>
    <p:extLst>
      <p:ext uri="{BB962C8B-B14F-4D97-AF65-F5344CB8AC3E}">
        <p14:creationId xmlns:p14="http://schemas.microsoft.com/office/powerpoint/2010/main" val="3405937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0"/>
            <a:ext cx="9144000" cy="712694"/>
          </a:xfrm>
        </p:spPr>
        <p:txBody>
          <a:bodyPr/>
          <a:lstStyle/>
          <a:p>
            <a:r>
              <a:rPr lang="en-US" dirty="0" smtClean="0"/>
              <a:t>Rolling Thunder: Combined</a:t>
            </a:r>
          </a:p>
        </p:txBody>
      </p:sp>
      <p:sp>
        <p:nvSpPr>
          <p:cNvPr id="48130" name="Slide Number Placeholder 4"/>
          <p:cNvSpPr>
            <a:spLocks noGrp="1"/>
          </p:cNvSpPr>
          <p:nvPr>
            <p:ph type="sldNum" sz="quarter" idx="12"/>
          </p:nvPr>
        </p:nvSpPr>
        <p:spPr/>
        <p:txBody>
          <a:bodyPr/>
          <a:lstStyle/>
          <a:p>
            <a:fld id="{DE485D1E-FA75-4947-9C37-25DA2A95C032}" type="slidenum">
              <a:rPr lang="en-US" smtClean="0"/>
              <a:pPr/>
              <a:t>53</a:t>
            </a:fld>
            <a:endParaRPr lang="en-US" smtClean="0"/>
          </a:p>
        </p:txBody>
      </p:sp>
      <p:pic>
        <p:nvPicPr>
          <p:cNvPr id="48132" name="Object 1"/>
          <p:cNvPicPr>
            <a:picLocks noChangeArrowheads="1"/>
          </p:cNvPicPr>
          <p:nvPr/>
        </p:nvPicPr>
        <p:blipFill>
          <a:blip r:embed="rId3" cstate="print"/>
          <a:srcRect b="-146"/>
          <a:stretch>
            <a:fillRect/>
          </a:stretch>
        </p:blipFill>
        <p:spPr bwMode="auto">
          <a:xfrm>
            <a:off x="1004047" y="824753"/>
            <a:ext cx="7543800" cy="5334000"/>
          </a:xfrm>
          <a:prstGeom prst="rect">
            <a:avLst/>
          </a:prstGeom>
          <a:noFill/>
          <a:ln w="9525">
            <a:noFill/>
            <a:miter lim="800000"/>
            <a:headEnd/>
            <a:tailEnd/>
          </a:ln>
        </p:spPr>
      </p:pic>
    </p:spTree>
    <p:extLst>
      <p:ext uri="{BB962C8B-B14F-4D97-AF65-F5344CB8AC3E}">
        <p14:creationId xmlns:p14="http://schemas.microsoft.com/office/powerpoint/2010/main" val="21664307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mtClean="0"/>
              <a:t>Application Design</a:t>
            </a:r>
          </a:p>
        </p:txBody>
      </p:sp>
      <p:sp>
        <p:nvSpPr>
          <p:cNvPr id="49156" name="Rectangle 4"/>
          <p:cNvSpPr>
            <a:spLocks noGrp="1" noChangeArrowheads="1"/>
          </p:cNvSpPr>
          <p:nvPr>
            <p:ph sz="half" idx="1"/>
          </p:nvPr>
        </p:nvSpPr>
        <p:spPr>
          <a:xfrm>
            <a:off x="1295400" y="5105400"/>
            <a:ext cx="7620000" cy="914400"/>
          </a:xfrm>
        </p:spPr>
        <p:txBody>
          <a:bodyPr/>
          <a:lstStyle/>
          <a:p>
            <a:r>
              <a:rPr lang="en-US" sz="2000" dirty="0" smtClean="0"/>
              <a:t>Simple form based on one table (Animal).</a:t>
            </a:r>
          </a:p>
          <a:p>
            <a:r>
              <a:rPr lang="en-US" sz="2000" dirty="0" smtClean="0"/>
              <a:t>But also need lookup tables for Category and Breed.</a:t>
            </a:r>
          </a:p>
        </p:txBody>
      </p:sp>
      <p:sp>
        <p:nvSpPr>
          <p:cNvPr id="49154" name="Slide Number Placeholder 6"/>
          <p:cNvSpPr>
            <a:spLocks noGrp="1"/>
          </p:cNvSpPr>
          <p:nvPr>
            <p:ph type="sldNum" sz="quarter" idx="12"/>
          </p:nvPr>
        </p:nvSpPr>
        <p:spPr>
          <a:noFill/>
        </p:spPr>
        <p:txBody>
          <a:bodyPr/>
          <a:lstStyle/>
          <a:p>
            <a:fld id="{B14C28A3-9EEE-4F4D-BC9C-47D6AC809931}" type="slidenum">
              <a:rPr lang="en-US" smtClean="0"/>
              <a:pPr/>
              <a:t>54</a:t>
            </a:fld>
            <a:endParaRPr lang="en-US" smtClean="0"/>
          </a:p>
        </p:txBody>
      </p:sp>
      <p:pic>
        <p:nvPicPr>
          <p:cNvPr id="2" name="Picture 1"/>
          <p:cNvPicPr>
            <a:picLocks noChangeAspect="1"/>
          </p:cNvPicPr>
          <p:nvPr/>
        </p:nvPicPr>
        <p:blipFill>
          <a:blip r:embed="rId3"/>
          <a:stretch>
            <a:fillRect/>
          </a:stretch>
        </p:blipFill>
        <p:spPr>
          <a:xfrm>
            <a:off x="2312893" y="1187185"/>
            <a:ext cx="4991027" cy="3874030"/>
          </a:xfrm>
          <a:prstGeom prst="rect">
            <a:avLst/>
          </a:prstGeom>
        </p:spPr>
      </p:pic>
    </p:spTree>
    <p:extLst>
      <p:ext uri="{BB962C8B-B14F-4D97-AF65-F5344CB8AC3E}">
        <p14:creationId xmlns:p14="http://schemas.microsoft.com/office/powerpoint/2010/main" val="1917060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Corner Med: Patient Visit Form</a:t>
            </a:r>
          </a:p>
        </p:txBody>
      </p:sp>
      <p:sp>
        <p:nvSpPr>
          <p:cNvPr id="50178" name="Slide Number Placeholder 4"/>
          <p:cNvSpPr>
            <a:spLocks noGrp="1"/>
          </p:cNvSpPr>
          <p:nvPr>
            <p:ph type="sldNum" sz="quarter" idx="12"/>
          </p:nvPr>
        </p:nvSpPr>
        <p:spPr>
          <a:noFill/>
        </p:spPr>
        <p:txBody>
          <a:bodyPr/>
          <a:lstStyle/>
          <a:p>
            <a:fld id="{22C3DB09-B24D-416D-9DE9-D68A3B822F92}" type="slidenum">
              <a:rPr lang="en-US" smtClean="0"/>
              <a:pPr/>
              <a:t>55</a:t>
            </a:fld>
            <a:endParaRPr lang="en-US" smtClean="0"/>
          </a:p>
        </p:txBody>
      </p:sp>
      <p:pic>
        <p:nvPicPr>
          <p:cNvPr id="2" name="Picture 1"/>
          <p:cNvPicPr>
            <a:picLocks noChangeAspect="1"/>
          </p:cNvPicPr>
          <p:nvPr/>
        </p:nvPicPr>
        <p:blipFill>
          <a:blip r:embed="rId3"/>
          <a:stretch>
            <a:fillRect/>
          </a:stretch>
        </p:blipFill>
        <p:spPr>
          <a:xfrm>
            <a:off x="1742665" y="1320328"/>
            <a:ext cx="5722091" cy="4614308"/>
          </a:xfrm>
          <a:prstGeom prst="rect">
            <a:avLst/>
          </a:prstGeom>
        </p:spPr>
      </p:pic>
    </p:spTree>
    <p:extLst>
      <p:ext uri="{BB962C8B-B14F-4D97-AF65-F5344CB8AC3E}">
        <p14:creationId xmlns:p14="http://schemas.microsoft.com/office/powerpoint/2010/main" val="2128419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Corner Med: Basic Tables</a:t>
            </a:r>
          </a:p>
        </p:txBody>
      </p:sp>
      <p:sp>
        <p:nvSpPr>
          <p:cNvPr id="51202" name="Slide Number Placeholder 4"/>
          <p:cNvSpPr>
            <a:spLocks noGrp="1"/>
          </p:cNvSpPr>
          <p:nvPr>
            <p:ph type="sldNum" sz="quarter" idx="12"/>
          </p:nvPr>
        </p:nvSpPr>
        <p:spPr>
          <a:noFill/>
        </p:spPr>
        <p:txBody>
          <a:bodyPr/>
          <a:lstStyle/>
          <a:p>
            <a:fld id="{B0362C75-2455-4AB0-955B-92590E7EDE4C}" type="slidenum">
              <a:rPr lang="en-US" smtClean="0"/>
              <a:pPr/>
              <a:t>56</a:t>
            </a:fld>
            <a:endParaRPr lang="en-US" smtClean="0"/>
          </a:p>
        </p:txBody>
      </p:sp>
      <p:pic>
        <p:nvPicPr>
          <p:cNvPr id="51204" name="Object 1"/>
          <p:cNvPicPr>
            <a:picLocks noChangeArrowheads="1"/>
          </p:cNvPicPr>
          <p:nvPr/>
        </p:nvPicPr>
        <p:blipFill>
          <a:blip r:embed="rId3" cstate="print"/>
          <a:srcRect b="-237"/>
          <a:stretch>
            <a:fillRect/>
          </a:stretch>
        </p:blipFill>
        <p:spPr bwMode="auto">
          <a:xfrm>
            <a:off x="663389" y="1201270"/>
            <a:ext cx="7772400" cy="4876800"/>
          </a:xfrm>
          <a:prstGeom prst="rect">
            <a:avLst/>
          </a:prstGeom>
          <a:noFill/>
          <a:ln w="9525">
            <a:noFill/>
            <a:miter lim="800000"/>
            <a:headEnd/>
            <a:tailEnd/>
          </a:ln>
        </p:spPr>
      </p:pic>
    </p:spTree>
    <p:extLst>
      <p:ext uri="{BB962C8B-B14F-4D97-AF65-F5344CB8AC3E}">
        <p14:creationId xmlns:p14="http://schemas.microsoft.com/office/powerpoint/2010/main" val="1493964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p:txBody>
          <a:bodyPr/>
          <a:lstStyle/>
          <a:p>
            <a:r>
              <a:rPr lang="en-US" smtClean="0"/>
              <a:t>Appendix: DB Design System</a:t>
            </a:r>
          </a:p>
        </p:txBody>
      </p:sp>
      <p:sp>
        <p:nvSpPr>
          <p:cNvPr id="52228" name="Rectangle 6"/>
          <p:cNvSpPr>
            <a:spLocks noGrp="1" noChangeArrowheads="1"/>
          </p:cNvSpPr>
          <p:nvPr>
            <p:ph idx="1"/>
          </p:nvPr>
        </p:nvSpPr>
        <p:spPr/>
        <p:txBody>
          <a:bodyPr/>
          <a:lstStyle/>
          <a:p>
            <a:r>
              <a:rPr lang="en-US" smtClean="0">
                <a:hlinkClick r:id="rId3"/>
              </a:rPr>
              <a:t>http://JerryPost.com/dbdesign</a:t>
            </a:r>
            <a:endParaRPr lang="en-US" smtClean="0"/>
          </a:p>
          <a:p>
            <a:endParaRPr lang="en-US" smtClean="0"/>
          </a:p>
          <a:p>
            <a:r>
              <a:rPr lang="en-US" smtClean="0"/>
              <a:t>Students and instructors need only an Internet connection and a Java-enabled Web browser.</a:t>
            </a:r>
          </a:p>
          <a:p>
            <a:r>
              <a:rPr lang="en-US" smtClean="0"/>
              <a:t>Instructor can sign up free by sending email to: </a:t>
            </a:r>
            <a:r>
              <a:rPr lang="en-US" smtClean="0">
                <a:hlinkClick r:id="rId4"/>
              </a:rPr>
              <a:t>jpost@JerryPost.com</a:t>
            </a:r>
            <a:endParaRPr lang="en-US" smtClean="0"/>
          </a:p>
          <a:p>
            <a:r>
              <a:rPr lang="en-US" smtClean="0"/>
              <a:t>Instructors set up the class and select assignments.</a:t>
            </a:r>
          </a:p>
          <a:p>
            <a:r>
              <a:rPr lang="en-US" smtClean="0"/>
              <a:t>Students create accounts and work on the assignments.</a:t>
            </a:r>
          </a:p>
          <a:p>
            <a:r>
              <a:rPr lang="en-US" smtClean="0"/>
              <a:t>The system provides immediate feedback in the form of comments and questions for each proposed table.</a:t>
            </a:r>
            <a:endParaRPr lang="en-US" dirty="0" smtClean="0"/>
          </a:p>
        </p:txBody>
      </p:sp>
      <p:sp>
        <p:nvSpPr>
          <p:cNvPr id="52226" name="Slide Number Placeholder 5"/>
          <p:cNvSpPr>
            <a:spLocks noGrp="1"/>
          </p:cNvSpPr>
          <p:nvPr>
            <p:ph type="sldNum" sz="quarter" idx="12"/>
          </p:nvPr>
        </p:nvSpPr>
        <p:spPr/>
        <p:txBody>
          <a:bodyPr/>
          <a:lstStyle/>
          <a:p>
            <a:fld id="{E9044402-E2F6-4C4C-8B27-4A46432B1F45}" type="slidenum">
              <a:rPr lang="en-US" smtClean="0"/>
              <a:pPr/>
              <a:t>57</a:t>
            </a:fld>
            <a:endParaRPr lang="en-US" smtClean="0"/>
          </a:p>
        </p:txBody>
      </p:sp>
    </p:spTree>
    <p:extLst>
      <p:ext uri="{BB962C8B-B14F-4D97-AF65-F5344CB8AC3E}">
        <p14:creationId xmlns:p14="http://schemas.microsoft.com/office/powerpoint/2010/main" val="4091564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Grp="1" noChangeArrowheads="1"/>
          </p:cNvSpPr>
          <p:nvPr>
            <p:ph type="title"/>
          </p:nvPr>
        </p:nvSpPr>
        <p:spPr/>
        <p:txBody>
          <a:bodyPr/>
          <a:lstStyle/>
          <a:p>
            <a:r>
              <a:rPr lang="en-US" smtClean="0"/>
              <a:t>Appendix: Typical Customer Order</a:t>
            </a:r>
          </a:p>
        </p:txBody>
      </p:sp>
      <p:pic>
        <p:nvPicPr>
          <p:cNvPr id="53252" name="Picture 5"/>
          <p:cNvPicPr>
            <a:picLocks noGrp="1" noChangeAspect="1" noChangeArrowheads="1"/>
          </p:cNvPicPr>
          <p:nvPr>
            <p:ph idx="1"/>
          </p:nvPr>
        </p:nvPicPr>
        <p:blipFill>
          <a:blip r:embed="rId3" cstate="print"/>
          <a:srcRect/>
          <a:stretch>
            <a:fillRect/>
          </a:stretch>
        </p:blipFill>
        <p:spPr>
          <a:xfrm>
            <a:off x="1833283" y="1376082"/>
            <a:ext cx="5791200" cy="3575050"/>
          </a:xfrm>
          <a:noFill/>
        </p:spPr>
      </p:pic>
      <p:sp>
        <p:nvSpPr>
          <p:cNvPr id="53250" name="Slide Number Placeholder 5"/>
          <p:cNvSpPr>
            <a:spLocks noGrp="1"/>
          </p:cNvSpPr>
          <p:nvPr>
            <p:ph type="sldNum" sz="quarter" idx="12"/>
          </p:nvPr>
        </p:nvSpPr>
        <p:spPr>
          <a:noFill/>
        </p:spPr>
        <p:txBody>
          <a:bodyPr/>
          <a:lstStyle/>
          <a:p>
            <a:fld id="{07B41861-714D-4841-9500-B73C15BF6C4C}" type="slidenum">
              <a:rPr lang="en-US" smtClean="0"/>
              <a:pPr/>
              <a:t>58</a:t>
            </a:fld>
            <a:endParaRPr lang="en-US" smtClean="0"/>
          </a:p>
        </p:txBody>
      </p:sp>
    </p:spTree>
    <p:extLst>
      <p:ext uri="{BB962C8B-B14F-4D97-AF65-F5344CB8AC3E}">
        <p14:creationId xmlns:p14="http://schemas.microsoft.com/office/powerpoint/2010/main" val="728410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p:txBody>
          <a:bodyPr/>
          <a:lstStyle/>
          <a:p>
            <a:r>
              <a:rPr lang="en-US" smtClean="0"/>
              <a:t>Appendix: DB Design Screen</a:t>
            </a:r>
          </a:p>
        </p:txBody>
      </p:sp>
      <p:sp>
        <p:nvSpPr>
          <p:cNvPr id="54274" name="Slide Number Placeholder 5"/>
          <p:cNvSpPr>
            <a:spLocks noGrp="1"/>
          </p:cNvSpPr>
          <p:nvPr>
            <p:ph type="sldNum" sz="quarter" idx="12"/>
          </p:nvPr>
        </p:nvSpPr>
        <p:spPr/>
        <p:txBody>
          <a:bodyPr/>
          <a:lstStyle/>
          <a:p>
            <a:fld id="{A6723AB7-56FD-4A74-A81B-2DC0D447F3B4}" type="slidenum">
              <a:rPr lang="en-US" smtClean="0"/>
              <a:pPr/>
              <a:t>59</a:t>
            </a:fld>
            <a:endParaRPr lang="en-US" smtClean="0"/>
          </a:p>
        </p:txBody>
      </p:sp>
      <p:pic>
        <p:nvPicPr>
          <p:cNvPr id="54276" name="Picture 40"/>
          <p:cNvPicPr>
            <a:picLocks noChangeAspect="1" noChangeArrowheads="1"/>
          </p:cNvPicPr>
          <p:nvPr/>
        </p:nvPicPr>
        <p:blipFill>
          <a:blip r:embed="rId3" cstate="print"/>
          <a:srcRect/>
          <a:stretch>
            <a:fillRect/>
          </a:stretch>
        </p:blipFill>
        <p:spPr bwMode="auto">
          <a:xfrm>
            <a:off x="1264024" y="1219200"/>
            <a:ext cx="6477000" cy="4840288"/>
          </a:xfrm>
          <a:prstGeom prst="rect">
            <a:avLst/>
          </a:prstGeom>
          <a:noFill/>
          <a:ln w="12700" algn="ctr">
            <a:noFill/>
            <a:miter lim="800000"/>
            <a:headEnd/>
            <a:tailEnd/>
          </a:ln>
        </p:spPr>
      </p:pic>
      <p:sp>
        <p:nvSpPr>
          <p:cNvPr id="54277" name="Text Box 41"/>
          <p:cNvSpPr txBox="1">
            <a:spLocks noChangeArrowheads="1"/>
          </p:cNvSpPr>
          <p:nvPr/>
        </p:nvSpPr>
        <p:spPr bwMode="auto">
          <a:xfrm>
            <a:off x="3778624" y="1143000"/>
            <a:ext cx="563563" cy="274638"/>
          </a:xfrm>
          <a:prstGeom prst="rect">
            <a:avLst/>
          </a:prstGeom>
          <a:noFill/>
          <a:ln w="12700">
            <a:noFill/>
            <a:miter lim="800000"/>
            <a:headEnd/>
            <a:tailEnd/>
          </a:ln>
        </p:spPr>
        <p:txBody>
          <a:bodyPr wrap="none">
            <a:spAutoFit/>
          </a:bodyPr>
          <a:lstStyle/>
          <a:p>
            <a:pPr algn="l"/>
            <a:r>
              <a:rPr lang="en-US" sz="1200"/>
              <a:t>Menu</a:t>
            </a:r>
          </a:p>
        </p:txBody>
      </p:sp>
      <p:sp>
        <p:nvSpPr>
          <p:cNvPr id="54278" name="Text Box 42"/>
          <p:cNvSpPr txBox="1">
            <a:spLocks noChangeArrowheads="1"/>
          </p:cNvSpPr>
          <p:nvPr/>
        </p:nvSpPr>
        <p:spPr bwMode="auto">
          <a:xfrm>
            <a:off x="1645024" y="2792413"/>
            <a:ext cx="1893888" cy="457200"/>
          </a:xfrm>
          <a:prstGeom prst="rect">
            <a:avLst/>
          </a:prstGeom>
          <a:noFill/>
          <a:ln w="12700" algn="ctr">
            <a:noFill/>
            <a:miter lim="800000"/>
            <a:headEnd/>
            <a:tailEnd/>
          </a:ln>
        </p:spPr>
        <p:txBody>
          <a:bodyPr wrap="none">
            <a:spAutoFit/>
          </a:bodyPr>
          <a:lstStyle/>
          <a:p>
            <a:pPr algn="l">
              <a:spcBef>
                <a:spcPct val="0"/>
              </a:spcBef>
            </a:pPr>
            <a:r>
              <a:rPr lang="en-US" sz="1200"/>
              <a:t>Drawing area</a:t>
            </a:r>
          </a:p>
          <a:p>
            <a:pPr algn="l">
              <a:spcBef>
                <a:spcPct val="0"/>
              </a:spcBef>
              <a:buFontTx/>
              <a:buChar char="•"/>
            </a:pPr>
            <a:r>
              <a:rPr lang="en-US" sz="1200"/>
              <a:t> Right-click to add tables</a:t>
            </a:r>
          </a:p>
        </p:txBody>
      </p:sp>
      <p:sp>
        <p:nvSpPr>
          <p:cNvPr id="54279" name="Text Box 43"/>
          <p:cNvSpPr txBox="1">
            <a:spLocks noChangeArrowheads="1"/>
          </p:cNvSpPr>
          <p:nvPr/>
        </p:nvSpPr>
        <p:spPr bwMode="auto">
          <a:xfrm>
            <a:off x="3245224" y="1600200"/>
            <a:ext cx="2438400" cy="639763"/>
          </a:xfrm>
          <a:prstGeom prst="rect">
            <a:avLst/>
          </a:prstGeom>
          <a:noFill/>
          <a:ln w="12700" algn="ctr">
            <a:noFill/>
            <a:miter lim="800000"/>
            <a:headEnd/>
            <a:tailEnd/>
          </a:ln>
        </p:spPr>
        <p:txBody>
          <a:bodyPr>
            <a:spAutoFit/>
          </a:bodyPr>
          <a:lstStyle/>
          <a:p>
            <a:pPr algn="l">
              <a:spcBef>
                <a:spcPct val="0"/>
              </a:spcBef>
            </a:pPr>
            <a:r>
              <a:rPr lang="en-US" sz="1200"/>
              <a:t>Title box </a:t>
            </a:r>
          </a:p>
          <a:p>
            <a:pPr algn="l">
              <a:spcBef>
                <a:spcPct val="0"/>
              </a:spcBef>
              <a:buFontTx/>
              <a:buChar char="•"/>
            </a:pPr>
            <a:r>
              <a:rPr lang="en-US" sz="1200"/>
              <a:t> Drag to move</a:t>
            </a:r>
          </a:p>
          <a:p>
            <a:pPr algn="l">
              <a:spcBef>
                <a:spcPct val="0"/>
              </a:spcBef>
              <a:buFontTx/>
              <a:buChar char="•"/>
            </a:pPr>
            <a:r>
              <a:rPr lang="en-US" sz="1200"/>
              <a:t> Double-click to set title</a:t>
            </a:r>
          </a:p>
        </p:txBody>
      </p:sp>
      <p:sp>
        <p:nvSpPr>
          <p:cNvPr id="54280" name="Text Box 44"/>
          <p:cNvSpPr txBox="1">
            <a:spLocks noChangeArrowheads="1"/>
          </p:cNvSpPr>
          <p:nvPr/>
        </p:nvSpPr>
        <p:spPr bwMode="auto">
          <a:xfrm>
            <a:off x="2711824" y="5562600"/>
            <a:ext cx="4953000" cy="274638"/>
          </a:xfrm>
          <a:prstGeom prst="rect">
            <a:avLst/>
          </a:prstGeom>
          <a:noFill/>
          <a:ln w="12700" algn="ctr">
            <a:noFill/>
            <a:miter lim="800000"/>
            <a:headEnd/>
            <a:tailEnd/>
          </a:ln>
        </p:spPr>
        <p:txBody>
          <a:bodyPr>
            <a:spAutoFit/>
          </a:bodyPr>
          <a:lstStyle/>
          <a:p>
            <a:pPr algn="l"/>
            <a:r>
              <a:rPr lang="en-US" sz="1200"/>
              <a:t>Feedback window (Double-click errors for details.)</a:t>
            </a:r>
          </a:p>
        </p:txBody>
      </p:sp>
      <p:sp>
        <p:nvSpPr>
          <p:cNvPr id="54281" name="Line 45"/>
          <p:cNvSpPr>
            <a:spLocks noChangeShapeType="1"/>
          </p:cNvSpPr>
          <p:nvPr/>
        </p:nvSpPr>
        <p:spPr bwMode="auto">
          <a:xfrm>
            <a:off x="3092824" y="2971800"/>
            <a:ext cx="533400" cy="0"/>
          </a:xfrm>
          <a:prstGeom prst="line">
            <a:avLst/>
          </a:prstGeom>
          <a:noFill/>
          <a:ln w="12700">
            <a:solidFill>
              <a:srgbClr val="0033CC"/>
            </a:solidFill>
            <a:round/>
            <a:headEnd/>
            <a:tailEnd type="triangle" w="med" len="med"/>
          </a:ln>
        </p:spPr>
        <p:txBody>
          <a:bodyPr>
            <a:spAutoFit/>
          </a:bodyPr>
          <a:lstStyle/>
          <a:p>
            <a:endParaRPr lang="en-US"/>
          </a:p>
        </p:txBody>
      </p:sp>
      <p:sp>
        <p:nvSpPr>
          <p:cNvPr id="54282" name="Text Box 46"/>
          <p:cNvSpPr txBox="1">
            <a:spLocks noChangeArrowheads="1"/>
          </p:cNvSpPr>
          <p:nvPr/>
        </p:nvSpPr>
        <p:spPr bwMode="auto">
          <a:xfrm>
            <a:off x="2559424" y="3733800"/>
            <a:ext cx="1371600" cy="639763"/>
          </a:xfrm>
          <a:prstGeom prst="rect">
            <a:avLst/>
          </a:prstGeom>
          <a:noFill/>
          <a:ln w="12700" algn="ctr">
            <a:noFill/>
            <a:miter lim="800000"/>
            <a:headEnd/>
            <a:tailEnd/>
          </a:ln>
        </p:spPr>
        <p:txBody>
          <a:bodyPr>
            <a:spAutoFit/>
          </a:bodyPr>
          <a:lstStyle/>
          <a:p>
            <a:pPr algn="l">
              <a:spcBef>
                <a:spcPct val="0"/>
              </a:spcBef>
            </a:pPr>
            <a:r>
              <a:rPr lang="en-US" sz="1200"/>
              <a:t>Scroll bars to display more of the drawing area</a:t>
            </a:r>
          </a:p>
        </p:txBody>
      </p:sp>
      <p:sp>
        <p:nvSpPr>
          <p:cNvPr id="54283" name="Line 47"/>
          <p:cNvSpPr>
            <a:spLocks noChangeShapeType="1"/>
          </p:cNvSpPr>
          <p:nvPr/>
        </p:nvSpPr>
        <p:spPr bwMode="auto">
          <a:xfrm flipH="1">
            <a:off x="3473824" y="4038600"/>
            <a:ext cx="457200" cy="990600"/>
          </a:xfrm>
          <a:prstGeom prst="line">
            <a:avLst/>
          </a:prstGeom>
          <a:noFill/>
          <a:ln w="12700">
            <a:solidFill>
              <a:srgbClr val="0033CC"/>
            </a:solidFill>
            <a:round/>
            <a:headEnd/>
            <a:tailEnd type="triangle" w="med" len="med"/>
          </a:ln>
        </p:spPr>
        <p:txBody>
          <a:bodyPr>
            <a:spAutoFit/>
          </a:bodyPr>
          <a:lstStyle/>
          <a:p>
            <a:endParaRPr lang="en-US"/>
          </a:p>
        </p:txBody>
      </p:sp>
      <p:sp>
        <p:nvSpPr>
          <p:cNvPr id="54284" name="Line 48"/>
          <p:cNvSpPr>
            <a:spLocks noChangeShapeType="1"/>
          </p:cNvSpPr>
          <p:nvPr/>
        </p:nvSpPr>
        <p:spPr bwMode="auto">
          <a:xfrm flipV="1">
            <a:off x="3931024" y="2590800"/>
            <a:ext cx="2438400" cy="1447800"/>
          </a:xfrm>
          <a:prstGeom prst="line">
            <a:avLst/>
          </a:prstGeom>
          <a:noFill/>
          <a:ln w="12700">
            <a:solidFill>
              <a:srgbClr val="0033CC"/>
            </a:solidFill>
            <a:round/>
            <a:headEnd/>
            <a:tailEnd type="triangle" w="med" len="med"/>
          </a:ln>
        </p:spPr>
        <p:txBody>
          <a:bodyPr>
            <a:spAutoFit/>
          </a:bodyPr>
          <a:lstStyle/>
          <a:p>
            <a:endParaRPr lang="en-US"/>
          </a:p>
        </p:txBody>
      </p:sp>
      <p:sp>
        <p:nvSpPr>
          <p:cNvPr id="54285" name="Text Box 49"/>
          <p:cNvSpPr txBox="1">
            <a:spLocks noChangeArrowheads="1"/>
          </p:cNvSpPr>
          <p:nvPr/>
        </p:nvSpPr>
        <p:spPr bwMode="auto">
          <a:xfrm>
            <a:off x="5455024" y="1143000"/>
            <a:ext cx="1066800" cy="274638"/>
          </a:xfrm>
          <a:prstGeom prst="rect">
            <a:avLst/>
          </a:prstGeom>
          <a:noFill/>
          <a:ln w="12700" algn="ctr">
            <a:noFill/>
            <a:miter lim="800000"/>
            <a:headEnd/>
            <a:tailEnd/>
          </a:ln>
        </p:spPr>
        <p:txBody>
          <a:bodyPr>
            <a:spAutoFit/>
          </a:bodyPr>
          <a:lstStyle/>
          <a:p>
            <a:pPr algn="l"/>
            <a:r>
              <a:rPr lang="en-US" sz="1200"/>
              <a:t>Column list</a:t>
            </a:r>
          </a:p>
        </p:txBody>
      </p:sp>
      <p:sp>
        <p:nvSpPr>
          <p:cNvPr id="54286" name="Text Box 50"/>
          <p:cNvSpPr txBox="1">
            <a:spLocks noChangeArrowheads="1"/>
          </p:cNvSpPr>
          <p:nvPr/>
        </p:nvSpPr>
        <p:spPr bwMode="auto">
          <a:xfrm>
            <a:off x="2711824" y="5230813"/>
            <a:ext cx="893763" cy="274637"/>
          </a:xfrm>
          <a:prstGeom prst="rect">
            <a:avLst/>
          </a:prstGeom>
          <a:noFill/>
          <a:ln w="12700" algn="ctr">
            <a:noFill/>
            <a:miter lim="800000"/>
            <a:headEnd/>
            <a:tailEnd/>
          </a:ln>
        </p:spPr>
        <p:txBody>
          <a:bodyPr wrap="none">
            <a:spAutoFit/>
          </a:bodyPr>
          <a:lstStyle/>
          <a:p>
            <a:pPr algn="l"/>
            <a:r>
              <a:rPr lang="en-US" sz="1200"/>
              <a:t>Status line</a:t>
            </a:r>
          </a:p>
        </p:txBody>
      </p:sp>
      <p:sp>
        <p:nvSpPr>
          <p:cNvPr id="54287" name="Line 51"/>
          <p:cNvSpPr>
            <a:spLocks noChangeShapeType="1"/>
          </p:cNvSpPr>
          <p:nvPr/>
        </p:nvSpPr>
        <p:spPr bwMode="auto">
          <a:xfrm flipH="1">
            <a:off x="1645024" y="5715000"/>
            <a:ext cx="914400" cy="0"/>
          </a:xfrm>
          <a:prstGeom prst="line">
            <a:avLst/>
          </a:prstGeom>
          <a:noFill/>
          <a:ln w="12700">
            <a:solidFill>
              <a:srgbClr val="0033CC"/>
            </a:solidFill>
            <a:round/>
            <a:headEnd/>
            <a:tailEnd type="triangle" w="med" len="med"/>
          </a:ln>
        </p:spPr>
        <p:txBody>
          <a:bodyPr>
            <a:spAutoFit/>
          </a:bodyPr>
          <a:lstStyle/>
          <a:p>
            <a:endParaRPr lang="en-US"/>
          </a:p>
        </p:txBody>
      </p:sp>
      <p:sp>
        <p:nvSpPr>
          <p:cNvPr id="54288" name="Line 52"/>
          <p:cNvSpPr>
            <a:spLocks noChangeShapeType="1"/>
          </p:cNvSpPr>
          <p:nvPr/>
        </p:nvSpPr>
        <p:spPr bwMode="auto">
          <a:xfrm flipH="1">
            <a:off x="3245224" y="1295400"/>
            <a:ext cx="533400" cy="0"/>
          </a:xfrm>
          <a:prstGeom prst="line">
            <a:avLst/>
          </a:prstGeom>
          <a:noFill/>
          <a:ln w="12700">
            <a:solidFill>
              <a:srgbClr val="0033CC"/>
            </a:solidFill>
            <a:round/>
            <a:headEnd/>
            <a:tailEnd type="triangle" w="med" len="med"/>
          </a:ln>
        </p:spPr>
        <p:txBody>
          <a:bodyPr>
            <a:spAutoFit/>
          </a:bodyPr>
          <a:lstStyle/>
          <a:p>
            <a:endParaRPr lang="en-US"/>
          </a:p>
        </p:txBody>
      </p:sp>
      <p:sp>
        <p:nvSpPr>
          <p:cNvPr id="54289" name="Line 53"/>
          <p:cNvSpPr>
            <a:spLocks noChangeShapeType="1"/>
          </p:cNvSpPr>
          <p:nvPr/>
        </p:nvSpPr>
        <p:spPr bwMode="auto">
          <a:xfrm flipH="1" flipV="1">
            <a:off x="2711824" y="1752600"/>
            <a:ext cx="609600" cy="76200"/>
          </a:xfrm>
          <a:prstGeom prst="line">
            <a:avLst/>
          </a:prstGeom>
          <a:noFill/>
          <a:ln w="12700">
            <a:solidFill>
              <a:srgbClr val="0033CC"/>
            </a:solidFill>
            <a:round/>
            <a:headEnd/>
            <a:tailEnd type="triangle" w="med" len="med"/>
          </a:ln>
        </p:spPr>
        <p:txBody>
          <a:bodyPr wrap="none">
            <a:spAutoFit/>
          </a:bodyPr>
          <a:lstStyle/>
          <a:p>
            <a:endParaRPr lang="en-US"/>
          </a:p>
        </p:txBody>
      </p:sp>
      <p:sp>
        <p:nvSpPr>
          <p:cNvPr id="54290" name="Line 54"/>
          <p:cNvSpPr>
            <a:spLocks noChangeShapeType="1"/>
          </p:cNvSpPr>
          <p:nvPr/>
        </p:nvSpPr>
        <p:spPr bwMode="auto">
          <a:xfrm flipH="1">
            <a:off x="1949824" y="5334000"/>
            <a:ext cx="762000" cy="0"/>
          </a:xfrm>
          <a:prstGeom prst="line">
            <a:avLst/>
          </a:prstGeom>
          <a:noFill/>
          <a:ln w="12700">
            <a:solidFill>
              <a:srgbClr val="0033CC"/>
            </a:solidFill>
            <a:round/>
            <a:headEnd/>
            <a:tailEnd type="triangle" w="med" len="med"/>
          </a:ln>
        </p:spPr>
        <p:txBody>
          <a:bodyPr wrap="none">
            <a:spAutoFit/>
          </a:bodyPr>
          <a:lstStyle/>
          <a:p>
            <a:endParaRPr lang="en-US"/>
          </a:p>
        </p:txBody>
      </p:sp>
      <p:sp>
        <p:nvSpPr>
          <p:cNvPr id="54291" name="Line 55"/>
          <p:cNvSpPr>
            <a:spLocks noChangeShapeType="1"/>
          </p:cNvSpPr>
          <p:nvPr/>
        </p:nvSpPr>
        <p:spPr bwMode="auto">
          <a:xfrm>
            <a:off x="6369424" y="1295400"/>
            <a:ext cx="381000" cy="152400"/>
          </a:xfrm>
          <a:prstGeom prst="line">
            <a:avLst/>
          </a:prstGeom>
          <a:noFill/>
          <a:ln w="12700">
            <a:solidFill>
              <a:srgbClr val="0033CC"/>
            </a:solidFill>
            <a:round/>
            <a:headEnd/>
            <a:tailEnd type="triangle" w="med" len="med"/>
          </a:ln>
        </p:spPr>
        <p:txBody>
          <a:bodyPr>
            <a:spAutoFit/>
          </a:bodyPr>
          <a:lstStyle/>
          <a:p>
            <a:endParaRPr lang="en-US"/>
          </a:p>
        </p:txBody>
      </p:sp>
      <p:sp>
        <p:nvSpPr>
          <p:cNvPr id="54292" name="Text Box 56"/>
          <p:cNvSpPr txBox="1">
            <a:spLocks noChangeArrowheads="1"/>
          </p:cNvSpPr>
          <p:nvPr/>
        </p:nvSpPr>
        <p:spPr bwMode="auto">
          <a:xfrm>
            <a:off x="5150224" y="4267200"/>
            <a:ext cx="1069975" cy="457200"/>
          </a:xfrm>
          <a:prstGeom prst="rect">
            <a:avLst/>
          </a:prstGeom>
          <a:noFill/>
          <a:ln w="12700" algn="ctr">
            <a:noFill/>
            <a:miter lim="800000"/>
            <a:headEnd/>
            <a:tailEnd/>
          </a:ln>
        </p:spPr>
        <p:txBody>
          <a:bodyPr wrap="none">
            <a:spAutoFit/>
          </a:bodyPr>
          <a:lstStyle/>
          <a:p>
            <a:pPr algn="l" eaLnBrk="1" hangingPunct="1">
              <a:spcBef>
                <a:spcPct val="0"/>
              </a:spcBef>
            </a:pPr>
            <a:r>
              <a:rPr lang="en-US" sz="1200"/>
              <a:t>Drag borders</a:t>
            </a:r>
          </a:p>
          <a:p>
            <a:pPr algn="l" eaLnBrk="1" hangingPunct="1">
              <a:spcBef>
                <a:spcPct val="0"/>
              </a:spcBef>
            </a:pPr>
            <a:r>
              <a:rPr lang="en-US" sz="1200"/>
              <a:t>to resize</a:t>
            </a:r>
          </a:p>
        </p:txBody>
      </p:sp>
      <p:sp>
        <p:nvSpPr>
          <p:cNvPr id="54293" name="Line 57"/>
          <p:cNvSpPr>
            <a:spLocks noChangeShapeType="1"/>
          </p:cNvSpPr>
          <p:nvPr/>
        </p:nvSpPr>
        <p:spPr bwMode="auto">
          <a:xfrm flipV="1">
            <a:off x="6064624" y="4114800"/>
            <a:ext cx="533400" cy="457200"/>
          </a:xfrm>
          <a:prstGeom prst="line">
            <a:avLst/>
          </a:prstGeom>
          <a:noFill/>
          <a:ln w="12700">
            <a:solidFill>
              <a:srgbClr val="0033CC"/>
            </a:solidFill>
            <a:round/>
            <a:headEnd/>
            <a:tailEnd type="triangle" w="med" len="med"/>
          </a:ln>
        </p:spPr>
        <p:txBody>
          <a:bodyPr>
            <a:spAutoFit/>
          </a:bodyPr>
          <a:lstStyle/>
          <a:p>
            <a:endParaRPr lang="en-US"/>
          </a:p>
        </p:txBody>
      </p:sp>
      <p:sp>
        <p:nvSpPr>
          <p:cNvPr id="54294" name="Line 58"/>
          <p:cNvSpPr>
            <a:spLocks noChangeShapeType="1"/>
          </p:cNvSpPr>
          <p:nvPr/>
        </p:nvSpPr>
        <p:spPr bwMode="auto">
          <a:xfrm flipH="1">
            <a:off x="5759824" y="4572000"/>
            <a:ext cx="304800" cy="685800"/>
          </a:xfrm>
          <a:prstGeom prst="line">
            <a:avLst/>
          </a:prstGeom>
          <a:noFill/>
          <a:ln w="12700">
            <a:solidFill>
              <a:srgbClr val="0033CC"/>
            </a:solidFill>
            <a:round/>
            <a:headEnd/>
            <a:tailEnd type="triangle" w="med" len="med"/>
          </a:ln>
        </p:spPr>
        <p:txBody>
          <a:bodyPr>
            <a:spAutoFit/>
          </a:bodyPr>
          <a:lstStyle/>
          <a:p>
            <a:endParaRPr lang="en-US"/>
          </a:p>
        </p:txBody>
      </p:sp>
      <p:sp>
        <p:nvSpPr>
          <p:cNvPr id="54295" name="Rectangle 59"/>
          <p:cNvSpPr>
            <a:spLocks noChangeArrowheads="1"/>
          </p:cNvSpPr>
          <p:nvPr/>
        </p:nvSpPr>
        <p:spPr bwMode="auto">
          <a:xfrm>
            <a:off x="1721224" y="1524000"/>
            <a:ext cx="228600" cy="76200"/>
          </a:xfrm>
          <a:prstGeom prst="rect">
            <a:avLst/>
          </a:prstGeom>
          <a:solidFill>
            <a:schemeClr val="bg1"/>
          </a:solidFill>
          <a:ln w="12700" algn="ctr">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318987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Design Stages</a:t>
            </a:r>
          </a:p>
        </p:txBody>
      </p:sp>
      <p:sp>
        <p:nvSpPr>
          <p:cNvPr id="10244" name="Rectangle 3"/>
          <p:cNvSpPr>
            <a:spLocks noGrp="1" noChangeArrowheads="1"/>
          </p:cNvSpPr>
          <p:nvPr>
            <p:ph sz="half" idx="1"/>
          </p:nvPr>
        </p:nvSpPr>
        <p:spPr>
          <a:xfrm>
            <a:off x="206188" y="1340224"/>
            <a:ext cx="4419600" cy="4684058"/>
          </a:xfrm>
        </p:spPr>
        <p:txBody>
          <a:bodyPr/>
          <a:lstStyle/>
          <a:p>
            <a:r>
              <a:rPr lang="en-US" sz="1800" dirty="0" smtClean="0"/>
              <a:t>Initiation</a:t>
            </a:r>
          </a:p>
          <a:p>
            <a:pPr lvl="1"/>
            <a:r>
              <a:rPr lang="en-US" sz="1600" dirty="0" smtClean="0"/>
              <a:t>Scope</a:t>
            </a:r>
          </a:p>
          <a:p>
            <a:pPr lvl="1"/>
            <a:r>
              <a:rPr lang="en-US" sz="1600" dirty="0" smtClean="0"/>
              <a:t>Feasibility</a:t>
            </a:r>
          </a:p>
          <a:p>
            <a:pPr lvl="1"/>
            <a:r>
              <a:rPr lang="en-US" sz="1600" dirty="0" smtClean="0"/>
              <a:t>Cost &amp; Time estimates</a:t>
            </a:r>
          </a:p>
          <a:p>
            <a:r>
              <a:rPr lang="en-US" sz="1800" dirty="0" smtClean="0"/>
              <a:t>Requirements Analysis</a:t>
            </a:r>
          </a:p>
          <a:p>
            <a:pPr lvl="1"/>
            <a:r>
              <a:rPr lang="en-US" sz="1600" dirty="0" smtClean="0"/>
              <a:t>User Views &amp; Needs</a:t>
            </a:r>
          </a:p>
          <a:p>
            <a:pPr lvl="2"/>
            <a:r>
              <a:rPr lang="en-US" sz="1400" dirty="0" smtClean="0"/>
              <a:t>Forms</a:t>
            </a:r>
          </a:p>
          <a:p>
            <a:pPr lvl="2"/>
            <a:r>
              <a:rPr lang="en-US" sz="1400" dirty="0" smtClean="0"/>
              <a:t>Reports</a:t>
            </a:r>
          </a:p>
          <a:p>
            <a:pPr lvl="1"/>
            <a:r>
              <a:rPr lang="en-US" sz="1600" dirty="0" smtClean="0"/>
              <a:t>Processes &amp; Events</a:t>
            </a:r>
          </a:p>
          <a:p>
            <a:pPr lvl="1"/>
            <a:r>
              <a:rPr lang="en-US" sz="1600" dirty="0" smtClean="0"/>
              <a:t>Objects &amp; Attributes</a:t>
            </a:r>
          </a:p>
          <a:p>
            <a:r>
              <a:rPr lang="en-US" sz="1800" dirty="0" smtClean="0"/>
              <a:t>Conceptual Design</a:t>
            </a:r>
          </a:p>
          <a:p>
            <a:pPr lvl="1"/>
            <a:r>
              <a:rPr lang="en-US" sz="1600" dirty="0" smtClean="0"/>
              <a:t>Models</a:t>
            </a:r>
          </a:p>
          <a:p>
            <a:pPr lvl="2"/>
            <a:r>
              <a:rPr lang="en-US" sz="1400" dirty="0" smtClean="0"/>
              <a:t>Data flow diagram</a:t>
            </a:r>
          </a:p>
          <a:p>
            <a:pPr lvl="2"/>
            <a:r>
              <a:rPr lang="en-US" sz="1400" dirty="0" smtClean="0"/>
              <a:t>Entity Relationships</a:t>
            </a:r>
          </a:p>
          <a:p>
            <a:pPr lvl="2"/>
            <a:r>
              <a:rPr lang="en-US" sz="1400" dirty="0" smtClean="0"/>
              <a:t>Objects</a:t>
            </a:r>
          </a:p>
          <a:p>
            <a:pPr lvl="1"/>
            <a:r>
              <a:rPr lang="en-US" sz="1600" dirty="0" smtClean="0"/>
              <a:t>User feedback</a:t>
            </a:r>
          </a:p>
        </p:txBody>
      </p:sp>
      <p:sp>
        <p:nvSpPr>
          <p:cNvPr id="10245" name="Rectangle 4"/>
          <p:cNvSpPr>
            <a:spLocks noGrp="1" noChangeArrowheads="1"/>
          </p:cNvSpPr>
          <p:nvPr>
            <p:ph sz="half" idx="2"/>
          </p:nvPr>
        </p:nvSpPr>
        <p:spPr>
          <a:xfrm>
            <a:off x="4787153" y="1340224"/>
            <a:ext cx="4280647" cy="4684058"/>
          </a:xfrm>
        </p:spPr>
        <p:txBody>
          <a:bodyPr/>
          <a:lstStyle/>
          <a:p>
            <a:r>
              <a:rPr lang="en-US" sz="1800" smtClean="0"/>
              <a:t>Physical Design</a:t>
            </a:r>
          </a:p>
          <a:p>
            <a:pPr lvl="1"/>
            <a:r>
              <a:rPr lang="en-US" sz="1600" smtClean="0"/>
              <a:t>Table definitions</a:t>
            </a:r>
          </a:p>
          <a:p>
            <a:pPr lvl="1"/>
            <a:r>
              <a:rPr lang="en-US" sz="1600" smtClean="0"/>
              <a:t>Application development</a:t>
            </a:r>
          </a:p>
          <a:p>
            <a:pPr lvl="2"/>
            <a:r>
              <a:rPr lang="en-US" sz="1400" smtClean="0"/>
              <a:t>Queries</a:t>
            </a:r>
          </a:p>
          <a:p>
            <a:pPr lvl="2"/>
            <a:r>
              <a:rPr lang="en-US" sz="1400" smtClean="0"/>
              <a:t>Forms</a:t>
            </a:r>
          </a:p>
          <a:p>
            <a:pPr lvl="2"/>
            <a:r>
              <a:rPr lang="en-US" sz="1400" smtClean="0"/>
              <a:t>Reports</a:t>
            </a:r>
          </a:p>
          <a:p>
            <a:pPr lvl="2"/>
            <a:r>
              <a:rPr lang="en-US" sz="1400" smtClean="0"/>
              <a:t>Application integration</a:t>
            </a:r>
          </a:p>
          <a:p>
            <a:pPr lvl="1"/>
            <a:r>
              <a:rPr lang="en-US" sz="1600" smtClean="0"/>
              <a:t>Data storage</a:t>
            </a:r>
          </a:p>
          <a:p>
            <a:pPr lvl="1"/>
            <a:r>
              <a:rPr lang="en-US" sz="1600" smtClean="0"/>
              <a:t>Security</a:t>
            </a:r>
          </a:p>
          <a:p>
            <a:pPr lvl="1"/>
            <a:r>
              <a:rPr lang="en-US" sz="1600" smtClean="0"/>
              <a:t>Procedures</a:t>
            </a:r>
          </a:p>
          <a:p>
            <a:r>
              <a:rPr lang="en-US" sz="1800" smtClean="0"/>
              <a:t>Implementation</a:t>
            </a:r>
          </a:p>
          <a:p>
            <a:pPr lvl="1"/>
            <a:r>
              <a:rPr lang="en-US" sz="1600" smtClean="0"/>
              <a:t>Training</a:t>
            </a:r>
          </a:p>
          <a:p>
            <a:pPr lvl="1"/>
            <a:r>
              <a:rPr lang="en-US" sz="1600" smtClean="0"/>
              <a:t>Purchases</a:t>
            </a:r>
          </a:p>
          <a:p>
            <a:pPr lvl="1"/>
            <a:r>
              <a:rPr lang="en-US" sz="1600" smtClean="0"/>
              <a:t>Data conversion</a:t>
            </a:r>
          </a:p>
          <a:p>
            <a:pPr lvl="1"/>
            <a:r>
              <a:rPr lang="en-US" sz="1600" smtClean="0"/>
              <a:t>Installation</a:t>
            </a:r>
          </a:p>
          <a:p>
            <a:r>
              <a:rPr lang="en-US" sz="1800" smtClean="0"/>
              <a:t>Evaluation &amp; Review</a:t>
            </a:r>
          </a:p>
        </p:txBody>
      </p:sp>
      <p:sp>
        <p:nvSpPr>
          <p:cNvPr id="10242" name="Slide Number Placeholder 6"/>
          <p:cNvSpPr>
            <a:spLocks noGrp="1"/>
          </p:cNvSpPr>
          <p:nvPr>
            <p:ph type="sldNum" sz="quarter" idx="12"/>
          </p:nvPr>
        </p:nvSpPr>
        <p:spPr/>
        <p:txBody>
          <a:bodyPr/>
          <a:lstStyle/>
          <a:p>
            <a:fld id="{6A1C973E-235F-4E57-B9C5-D429D91441BF}" type="slidenum">
              <a:rPr lang="en-US" smtClean="0"/>
              <a:pPr/>
              <a:t>6</a:t>
            </a:fld>
            <a:endParaRPr lang="en-US" smtClean="0"/>
          </a:p>
        </p:txBody>
      </p:sp>
    </p:spTree>
    <p:extLst>
      <p:ext uri="{BB962C8B-B14F-4D97-AF65-F5344CB8AC3E}">
        <p14:creationId xmlns:p14="http://schemas.microsoft.com/office/powerpoint/2010/main" val="461718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type="title"/>
          </p:nvPr>
        </p:nvSpPr>
        <p:spPr/>
        <p:txBody>
          <a:bodyPr/>
          <a:lstStyle/>
          <a:p>
            <a:r>
              <a:rPr lang="en-US" smtClean="0"/>
              <a:t>Appendix: Adding a Table and a Key</a:t>
            </a:r>
          </a:p>
        </p:txBody>
      </p:sp>
      <p:sp>
        <p:nvSpPr>
          <p:cNvPr id="55300" name="Rectangle 7"/>
          <p:cNvSpPr>
            <a:spLocks noGrp="1" noChangeArrowheads="1"/>
          </p:cNvSpPr>
          <p:nvPr>
            <p:ph idx="1"/>
          </p:nvPr>
        </p:nvSpPr>
        <p:spPr>
          <a:xfrm>
            <a:off x="147919" y="1237129"/>
            <a:ext cx="3805516" cy="4760259"/>
          </a:xfrm>
        </p:spPr>
        <p:txBody>
          <a:bodyPr/>
          <a:lstStyle/>
          <a:p>
            <a:r>
              <a:rPr lang="en-US" dirty="0" smtClean="0"/>
              <a:t>Right click in the main drawing window and select the option to Add table.</a:t>
            </a:r>
          </a:p>
          <a:p>
            <a:r>
              <a:rPr lang="en-US" dirty="0" smtClean="0"/>
              <a:t>Right click the gray bar at the top of the table, select the Rename table option and enter “Customer”</a:t>
            </a:r>
          </a:p>
          <a:p>
            <a:r>
              <a:rPr lang="en-US" dirty="0" smtClean="0"/>
              <a:t>Drag the Generate Key item onto the new Customer table.</a:t>
            </a:r>
          </a:p>
          <a:p>
            <a:r>
              <a:rPr lang="en-US" dirty="0" smtClean="0"/>
              <a:t>Right click on the new column name, select the Rename option and enter “</a:t>
            </a:r>
            <a:r>
              <a:rPr lang="en-US" dirty="0" err="1" smtClean="0"/>
              <a:t>CustomerID</a:t>
            </a:r>
            <a:r>
              <a:rPr lang="en-US" dirty="0" smtClean="0"/>
              <a:t>”</a:t>
            </a:r>
          </a:p>
        </p:txBody>
      </p:sp>
      <p:sp>
        <p:nvSpPr>
          <p:cNvPr id="55298" name="Slide Number Placeholder 5"/>
          <p:cNvSpPr>
            <a:spLocks noGrp="1"/>
          </p:cNvSpPr>
          <p:nvPr>
            <p:ph type="sldNum" sz="quarter" idx="12"/>
          </p:nvPr>
        </p:nvSpPr>
        <p:spPr/>
        <p:txBody>
          <a:bodyPr/>
          <a:lstStyle/>
          <a:p>
            <a:fld id="{F6DE1ABF-0255-4BCC-8C9C-0D1A9CC891F5}" type="slidenum">
              <a:rPr lang="en-US" smtClean="0"/>
              <a:pPr/>
              <a:t>60</a:t>
            </a:fld>
            <a:endParaRPr lang="en-US" smtClean="0"/>
          </a:p>
        </p:txBody>
      </p:sp>
      <p:pic>
        <p:nvPicPr>
          <p:cNvPr id="55301" name="Picture 20"/>
          <p:cNvPicPr>
            <a:picLocks noChangeAspect="1" noChangeArrowheads="1"/>
          </p:cNvPicPr>
          <p:nvPr/>
        </p:nvPicPr>
        <p:blipFill>
          <a:blip r:embed="rId3" cstate="print"/>
          <a:srcRect/>
          <a:stretch>
            <a:fillRect/>
          </a:stretch>
        </p:blipFill>
        <p:spPr bwMode="auto">
          <a:xfrm>
            <a:off x="4114800" y="1676400"/>
            <a:ext cx="4810125" cy="3552825"/>
          </a:xfrm>
          <a:prstGeom prst="rect">
            <a:avLst/>
          </a:prstGeom>
          <a:noFill/>
          <a:ln w="12700" algn="ctr">
            <a:noFill/>
            <a:miter lim="800000"/>
            <a:headEnd/>
            <a:tailEnd/>
          </a:ln>
        </p:spPr>
      </p:pic>
      <p:sp>
        <p:nvSpPr>
          <p:cNvPr id="55302" name="Oval 21"/>
          <p:cNvSpPr>
            <a:spLocks noChangeArrowheads="1"/>
          </p:cNvSpPr>
          <p:nvPr/>
        </p:nvSpPr>
        <p:spPr bwMode="auto">
          <a:xfrm>
            <a:off x="4114800" y="1905000"/>
            <a:ext cx="381000" cy="381000"/>
          </a:xfrm>
          <a:prstGeom prst="ellipse">
            <a:avLst/>
          </a:prstGeom>
          <a:noFill/>
          <a:ln w="12700" algn="ctr">
            <a:solidFill>
              <a:srgbClr val="0033CC"/>
            </a:solidFill>
            <a:round/>
            <a:headEnd/>
            <a:tailEnd/>
          </a:ln>
        </p:spPr>
        <p:txBody>
          <a:bodyPr wrap="none" anchor="ctr"/>
          <a:lstStyle/>
          <a:p>
            <a:pPr eaLnBrk="1" hangingPunct="1">
              <a:spcBef>
                <a:spcPct val="0"/>
              </a:spcBef>
            </a:pPr>
            <a:r>
              <a:rPr lang="en-US" sz="1400">
                <a:solidFill>
                  <a:srgbClr val="0033CC"/>
                </a:solidFill>
              </a:rPr>
              <a:t>1</a:t>
            </a:r>
          </a:p>
        </p:txBody>
      </p:sp>
      <p:sp>
        <p:nvSpPr>
          <p:cNvPr id="55303" name="Line 22"/>
          <p:cNvSpPr>
            <a:spLocks noChangeShapeType="1"/>
          </p:cNvSpPr>
          <p:nvPr/>
        </p:nvSpPr>
        <p:spPr bwMode="auto">
          <a:xfrm flipH="1">
            <a:off x="4267200" y="2286000"/>
            <a:ext cx="76200" cy="457200"/>
          </a:xfrm>
          <a:prstGeom prst="line">
            <a:avLst/>
          </a:prstGeom>
          <a:noFill/>
          <a:ln w="12700">
            <a:solidFill>
              <a:srgbClr val="0033CC"/>
            </a:solidFill>
            <a:round/>
            <a:headEnd/>
            <a:tailEnd type="triangle" w="med" len="med"/>
          </a:ln>
        </p:spPr>
        <p:txBody>
          <a:bodyPr>
            <a:spAutoFit/>
          </a:bodyPr>
          <a:lstStyle/>
          <a:p>
            <a:endParaRPr lang="en-US"/>
          </a:p>
        </p:txBody>
      </p:sp>
      <p:sp>
        <p:nvSpPr>
          <p:cNvPr id="55304" name="Line 23"/>
          <p:cNvSpPr>
            <a:spLocks noChangeShapeType="1"/>
          </p:cNvSpPr>
          <p:nvPr/>
        </p:nvSpPr>
        <p:spPr bwMode="auto">
          <a:xfrm flipH="1">
            <a:off x="4495800" y="2486025"/>
            <a:ext cx="228600" cy="228600"/>
          </a:xfrm>
          <a:prstGeom prst="line">
            <a:avLst/>
          </a:prstGeom>
          <a:noFill/>
          <a:ln w="12700">
            <a:solidFill>
              <a:srgbClr val="0033CC"/>
            </a:solidFill>
            <a:round/>
            <a:headEnd/>
            <a:tailEnd type="triangle" w="med" len="med"/>
          </a:ln>
        </p:spPr>
        <p:txBody>
          <a:bodyPr>
            <a:spAutoFit/>
          </a:bodyPr>
          <a:lstStyle/>
          <a:p>
            <a:endParaRPr lang="en-US"/>
          </a:p>
        </p:txBody>
      </p:sp>
      <p:sp>
        <p:nvSpPr>
          <p:cNvPr id="55305" name="Freeform 24"/>
          <p:cNvSpPr>
            <a:spLocks/>
          </p:cNvSpPr>
          <p:nvPr/>
        </p:nvSpPr>
        <p:spPr bwMode="auto">
          <a:xfrm>
            <a:off x="4889500" y="1570038"/>
            <a:ext cx="3035300" cy="1314450"/>
          </a:xfrm>
          <a:custGeom>
            <a:avLst/>
            <a:gdLst>
              <a:gd name="T0" fmla="*/ 2147483647 w 1912"/>
              <a:gd name="T1" fmla="*/ 244455977 h 828"/>
              <a:gd name="T2" fmla="*/ 1766630668 w 1912"/>
              <a:gd name="T3" fmla="*/ 307459071 h 828"/>
              <a:gd name="T4" fmla="*/ 0 w 1912"/>
              <a:gd name="T5" fmla="*/ 2086689553 h 828"/>
              <a:gd name="T6" fmla="*/ 0 60000 65536"/>
              <a:gd name="T7" fmla="*/ 0 60000 65536"/>
              <a:gd name="T8" fmla="*/ 0 60000 65536"/>
              <a:gd name="T9" fmla="*/ 0 w 1912"/>
              <a:gd name="T10" fmla="*/ 0 h 828"/>
              <a:gd name="T11" fmla="*/ 1912 w 1912"/>
              <a:gd name="T12" fmla="*/ 828 h 828"/>
            </a:gdLst>
            <a:ahLst/>
            <a:cxnLst>
              <a:cxn ang="T6">
                <a:pos x="T0" y="T1"/>
              </a:cxn>
              <a:cxn ang="T7">
                <a:pos x="T2" y="T3"/>
              </a:cxn>
              <a:cxn ang="T8">
                <a:pos x="T4" y="T5"/>
              </a:cxn>
            </a:cxnLst>
            <a:rect l="T9" t="T10" r="T11" b="T12"/>
            <a:pathLst>
              <a:path w="1912" h="828">
                <a:moveTo>
                  <a:pt x="1912" y="97"/>
                </a:moveTo>
                <a:cubicBezTo>
                  <a:pt x="1710" y="101"/>
                  <a:pt x="1020" y="0"/>
                  <a:pt x="701" y="122"/>
                </a:cubicBezTo>
                <a:cubicBezTo>
                  <a:pt x="382" y="244"/>
                  <a:pt x="146" y="681"/>
                  <a:pt x="0" y="828"/>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
        <p:nvSpPr>
          <p:cNvPr id="55306" name="Line 25"/>
          <p:cNvSpPr>
            <a:spLocks noChangeShapeType="1"/>
          </p:cNvSpPr>
          <p:nvPr/>
        </p:nvSpPr>
        <p:spPr bwMode="auto">
          <a:xfrm flipH="1">
            <a:off x="6553200" y="2105025"/>
            <a:ext cx="152400" cy="152400"/>
          </a:xfrm>
          <a:prstGeom prst="line">
            <a:avLst/>
          </a:prstGeom>
          <a:noFill/>
          <a:ln w="12700">
            <a:solidFill>
              <a:srgbClr val="0033CC"/>
            </a:solidFill>
            <a:round/>
            <a:headEnd/>
            <a:tailEnd type="triangle" w="med" len="med"/>
          </a:ln>
        </p:spPr>
        <p:txBody>
          <a:bodyPr>
            <a:spAutoFit/>
          </a:bodyPr>
          <a:lstStyle/>
          <a:p>
            <a:endParaRPr lang="en-US"/>
          </a:p>
        </p:txBody>
      </p:sp>
      <p:sp>
        <p:nvSpPr>
          <p:cNvPr id="55307" name="Line 26"/>
          <p:cNvSpPr>
            <a:spLocks noChangeShapeType="1"/>
          </p:cNvSpPr>
          <p:nvPr/>
        </p:nvSpPr>
        <p:spPr bwMode="auto">
          <a:xfrm>
            <a:off x="6705600" y="2105025"/>
            <a:ext cx="1219200" cy="1447800"/>
          </a:xfrm>
          <a:prstGeom prst="line">
            <a:avLst/>
          </a:prstGeom>
          <a:noFill/>
          <a:ln w="12700">
            <a:solidFill>
              <a:srgbClr val="0033CC"/>
            </a:solidFill>
            <a:round/>
            <a:headEnd/>
            <a:tailEnd type="triangle" w="med" len="med"/>
          </a:ln>
        </p:spPr>
        <p:txBody>
          <a:bodyPr>
            <a:spAutoFit/>
          </a:bodyPr>
          <a:lstStyle/>
          <a:p>
            <a:endParaRPr lang="en-US"/>
          </a:p>
        </p:txBody>
      </p:sp>
      <p:sp>
        <p:nvSpPr>
          <p:cNvPr id="55308" name="Oval 27"/>
          <p:cNvSpPr>
            <a:spLocks noChangeArrowheads="1"/>
          </p:cNvSpPr>
          <p:nvPr/>
        </p:nvSpPr>
        <p:spPr bwMode="auto">
          <a:xfrm>
            <a:off x="4572000" y="2105025"/>
            <a:ext cx="381000" cy="381000"/>
          </a:xfrm>
          <a:prstGeom prst="ellipse">
            <a:avLst/>
          </a:prstGeom>
          <a:noFill/>
          <a:ln w="12700" algn="ctr">
            <a:solidFill>
              <a:srgbClr val="0033CC"/>
            </a:solidFill>
            <a:round/>
            <a:headEnd/>
            <a:tailEnd/>
          </a:ln>
        </p:spPr>
        <p:txBody>
          <a:bodyPr wrap="none" anchor="ctr"/>
          <a:lstStyle/>
          <a:p>
            <a:pPr eaLnBrk="1" hangingPunct="1">
              <a:spcBef>
                <a:spcPct val="0"/>
              </a:spcBef>
            </a:pPr>
            <a:r>
              <a:rPr lang="en-US" sz="1400">
                <a:solidFill>
                  <a:srgbClr val="0033CC"/>
                </a:solidFill>
              </a:rPr>
              <a:t>2</a:t>
            </a:r>
          </a:p>
        </p:txBody>
      </p:sp>
      <p:sp>
        <p:nvSpPr>
          <p:cNvPr id="55309" name="Oval 28"/>
          <p:cNvSpPr>
            <a:spLocks noChangeArrowheads="1"/>
          </p:cNvSpPr>
          <p:nvPr/>
        </p:nvSpPr>
        <p:spPr bwMode="auto">
          <a:xfrm>
            <a:off x="5562600" y="1419225"/>
            <a:ext cx="381000" cy="381000"/>
          </a:xfrm>
          <a:prstGeom prst="ellipse">
            <a:avLst/>
          </a:prstGeom>
          <a:noFill/>
          <a:ln w="12700" algn="ctr">
            <a:solidFill>
              <a:srgbClr val="0033CC"/>
            </a:solidFill>
            <a:round/>
            <a:headEnd/>
            <a:tailEnd/>
          </a:ln>
        </p:spPr>
        <p:txBody>
          <a:bodyPr wrap="none" anchor="ctr"/>
          <a:lstStyle/>
          <a:p>
            <a:pPr eaLnBrk="1" hangingPunct="1">
              <a:spcBef>
                <a:spcPct val="0"/>
              </a:spcBef>
            </a:pPr>
            <a:r>
              <a:rPr lang="en-US" sz="1400">
                <a:solidFill>
                  <a:srgbClr val="0033CC"/>
                </a:solidFill>
              </a:rPr>
              <a:t>3</a:t>
            </a:r>
          </a:p>
        </p:txBody>
      </p:sp>
      <p:sp>
        <p:nvSpPr>
          <p:cNvPr id="55310" name="Oval 29"/>
          <p:cNvSpPr>
            <a:spLocks noChangeArrowheads="1"/>
          </p:cNvSpPr>
          <p:nvPr/>
        </p:nvSpPr>
        <p:spPr bwMode="auto">
          <a:xfrm>
            <a:off x="6629400" y="1724025"/>
            <a:ext cx="381000" cy="381000"/>
          </a:xfrm>
          <a:prstGeom prst="ellipse">
            <a:avLst/>
          </a:prstGeom>
          <a:noFill/>
          <a:ln w="12700" algn="ctr">
            <a:solidFill>
              <a:srgbClr val="0033CC"/>
            </a:solidFill>
            <a:round/>
            <a:headEnd/>
            <a:tailEnd/>
          </a:ln>
        </p:spPr>
        <p:txBody>
          <a:bodyPr wrap="none" anchor="ctr"/>
          <a:lstStyle/>
          <a:p>
            <a:pPr eaLnBrk="1" hangingPunct="1">
              <a:spcBef>
                <a:spcPct val="0"/>
              </a:spcBef>
            </a:pPr>
            <a:r>
              <a:rPr lang="en-US" sz="1400">
                <a:solidFill>
                  <a:srgbClr val="0033CC"/>
                </a:solidFill>
              </a:rPr>
              <a:t>4</a:t>
            </a:r>
          </a:p>
        </p:txBody>
      </p:sp>
    </p:spTree>
    <p:extLst>
      <p:ext uri="{BB962C8B-B14F-4D97-AF65-F5344CB8AC3E}">
        <p14:creationId xmlns:p14="http://schemas.microsoft.com/office/powerpoint/2010/main" val="2337420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noGrp="1" noChangeArrowheads="1"/>
          </p:cNvSpPr>
          <p:nvPr>
            <p:ph type="title"/>
          </p:nvPr>
        </p:nvSpPr>
        <p:spPr/>
        <p:txBody>
          <a:bodyPr/>
          <a:lstStyle/>
          <a:p>
            <a:r>
              <a:rPr lang="en-US" smtClean="0"/>
              <a:t>Appendix: Two Tables</a:t>
            </a:r>
          </a:p>
        </p:txBody>
      </p:sp>
      <p:sp>
        <p:nvSpPr>
          <p:cNvPr id="56324" name="Rectangle 7"/>
          <p:cNvSpPr>
            <a:spLocks noGrp="1" noChangeArrowheads="1"/>
          </p:cNvSpPr>
          <p:nvPr>
            <p:ph sz="half" idx="1"/>
          </p:nvPr>
        </p:nvSpPr>
        <p:spPr>
          <a:xfrm>
            <a:off x="152400" y="2944906"/>
            <a:ext cx="4419600" cy="3074893"/>
          </a:xfrm>
        </p:spPr>
        <p:txBody>
          <a:bodyPr/>
          <a:lstStyle/>
          <a:p>
            <a:r>
              <a:rPr lang="en-US" sz="2000" dirty="0" smtClean="0"/>
              <a:t>The Customer table has a generated key of </a:t>
            </a:r>
            <a:r>
              <a:rPr lang="en-US" sz="2000" dirty="0" err="1" smtClean="0"/>
              <a:t>CustomerID</a:t>
            </a:r>
            <a:endParaRPr lang="en-US" sz="2000" dirty="0" smtClean="0"/>
          </a:p>
          <a:p>
            <a:r>
              <a:rPr lang="en-US" sz="2000" dirty="0" smtClean="0"/>
              <a:t>Each column in the table represents data collected for each customer.</a:t>
            </a:r>
          </a:p>
          <a:p>
            <a:r>
              <a:rPr lang="en-US" sz="2000" dirty="0" smtClean="0"/>
              <a:t>Each column depends completely on the primary key.</a:t>
            </a:r>
          </a:p>
        </p:txBody>
      </p:sp>
      <p:sp>
        <p:nvSpPr>
          <p:cNvPr id="56325" name="Rectangle 8"/>
          <p:cNvSpPr>
            <a:spLocks noGrp="1" noChangeArrowheads="1"/>
          </p:cNvSpPr>
          <p:nvPr>
            <p:ph sz="half" idx="2"/>
          </p:nvPr>
        </p:nvSpPr>
        <p:spPr>
          <a:xfrm>
            <a:off x="4733365" y="2944906"/>
            <a:ext cx="4280647" cy="3074893"/>
          </a:xfrm>
        </p:spPr>
        <p:txBody>
          <a:bodyPr/>
          <a:lstStyle/>
          <a:p>
            <a:r>
              <a:rPr lang="en-US" sz="2000" dirty="0" smtClean="0"/>
              <a:t>Each Order is identified by a unique </a:t>
            </a:r>
            <a:r>
              <a:rPr lang="en-US" sz="2000" dirty="0" err="1" smtClean="0"/>
              <a:t>OrderID</a:t>
            </a:r>
            <a:r>
              <a:rPr lang="en-US" sz="2000" dirty="0" smtClean="0"/>
              <a:t> generated by the database system.</a:t>
            </a:r>
          </a:p>
          <a:p>
            <a:r>
              <a:rPr lang="en-US" sz="2000" dirty="0" smtClean="0"/>
              <a:t>The </a:t>
            </a:r>
            <a:r>
              <a:rPr lang="en-US" sz="2000" dirty="0" err="1" smtClean="0"/>
              <a:t>CustomerID</a:t>
            </a:r>
            <a:r>
              <a:rPr lang="en-US" sz="2000" dirty="0" smtClean="0"/>
              <a:t> column is used because the customer number can be used to look up the corresponding data in the Customer table.</a:t>
            </a:r>
          </a:p>
        </p:txBody>
      </p:sp>
      <p:sp>
        <p:nvSpPr>
          <p:cNvPr id="56322" name="Slide Number Placeholder 6"/>
          <p:cNvSpPr>
            <a:spLocks noGrp="1"/>
          </p:cNvSpPr>
          <p:nvPr>
            <p:ph type="sldNum" sz="quarter" idx="12"/>
          </p:nvPr>
        </p:nvSpPr>
        <p:spPr/>
        <p:txBody>
          <a:bodyPr/>
          <a:lstStyle/>
          <a:p>
            <a:fld id="{75103CA6-6236-4C4C-B6C5-8E8C92151B9B}" type="slidenum">
              <a:rPr lang="en-US" smtClean="0"/>
              <a:pPr/>
              <a:t>61</a:t>
            </a:fld>
            <a:endParaRPr lang="en-US" smtClean="0"/>
          </a:p>
        </p:txBody>
      </p:sp>
      <p:pic>
        <p:nvPicPr>
          <p:cNvPr id="56326" name="Picture 9"/>
          <p:cNvPicPr>
            <a:picLocks noChangeAspect="1" noChangeArrowheads="1"/>
          </p:cNvPicPr>
          <p:nvPr/>
        </p:nvPicPr>
        <p:blipFill>
          <a:blip r:embed="rId3" cstate="print"/>
          <a:srcRect/>
          <a:stretch>
            <a:fillRect/>
          </a:stretch>
        </p:blipFill>
        <p:spPr bwMode="auto">
          <a:xfrm>
            <a:off x="3012142" y="1281953"/>
            <a:ext cx="2867025" cy="1438275"/>
          </a:xfrm>
          <a:prstGeom prst="rect">
            <a:avLst/>
          </a:prstGeom>
          <a:noFill/>
          <a:ln w="12700" algn="ctr">
            <a:noFill/>
            <a:miter lim="800000"/>
            <a:headEnd/>
            <a:tailEnd/>
          </a:ln>
        </p:spPr>
      </p:pic>
    </p:spTree>
    <p:extLst>
      <p:ext uri="{BB962C8B-B14F-4D97-AF65-F5344CB8AC3E}">
        <p14:creationId xmlns:p14="http://schemas.microsoft.com/office/powerpoint/2010/main" val="637162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p:txBody>
          <a:bodyPr/>
          <a:lstStyle/>
          <a:p>
            <a:r>
              <a:rPr lang="en-US" smtClean="0"/>
              <a:t>Appendix: Relationships—Linking Tables</a:t>
            </a:r>
          </a:p>
        </p:txBody>
      </p:sp>
      <p:sp>
        <p:nvSpPr>
          <p:cNvPr id="57348" name="Rectangle 7"/>
          <p:cNvSpPr>
            <a:spLocks noGrp="1" noChangeArrowheads="1"/>
          </p:cNvSpPr>
          <p:nvPr>
            <p:ph type="body" sz="half" idx="1"/>
          </p:nvPr>
        </p:nvSpPr>
        <p:spPr/>
        <p:txBody>
          <a:bodyPr/>
          <a:lstStyle/>
          <a:p>
            <a:r>
              <a:rPr lang="en-US" smtClean="0"/>
              <a:t>Drag the CustomerID column from the Customer table and drop it on the CustomerID column in the Orders table.</a:t>
            </a:r>
          </a:p>
          <a:p>
            <a:r>
              <a:rPr lang="en-US" smtClean="0"/>
              <a:t>For the Min value in Customer, select One instead of Optional.</a:t>
            </a:r>
          </a:p>
          <a:p>
            <a:r>
              <a:rPr lang="en-US" smtClean="0"/>
              <a:t>Click the OK button to accept the relationship definition.</a:t>
            </a:r>
          </a:p>
        </p:txBody>
      </p:sp>
      <p:sp>
        <p:nvSpPr>
          <p:cNvPr id="57346" name="Slide Number Placeholder 6"/>
          <p:cNvSpPr>
            <a:spLocks noGrp="1"/>
          </p:cNvSpPr>
          <p:nvPr>
            <p:ph type="sldNum" sz="quarter" idx="12"/>
          </p:nvPr>
        </p:nvSpPr>
        <p:spPr/>
        <p:txBody>
          <a:bodyPr/>
          <a:lstStyle/>
          <a:p>
            <a:fld id="{7A276777-6245-492C-BEC4-96F3733BB95B}" type="slidenum">
              <a:rPr lang="en-US" smtClean="0"/>
              <a:pPr/>
              <a:t>62</a:t>
            </a:fld>
            <a:endParaRPr lang="en-US" smtClean="0"/>
          </a:p>
        </p:txBody>
      </p:sp>
      <p:pic>
        <p:nvPicPr>
          <p:cNvPr id="57349" name="Picture 19"/>
          <p:cNvPicPr>
            <a:picLocks noChangeAspect="1" noChangeArrowheads="1"/>
          </p:cNvPicPr>
          <p:nvPr/>
        </p:nvPicPr>
        <p:blipFill>
          <a:blip r:embed="rId3" cstate="print"/>
          <a:srcRect/>
          <a:stretch>
            <a:fillRect/>
          </a:stretch>
        </p:blipFill>
        <p:spPr bwMode="auto">
          <a:xfrm>
            <a:off x="5227638" y="1828800"/>
            <a:ext cx="2914650" cy="3133725"/>
          </a:xfrm>
          <a:prstGeom prst="rect">
            <a:avLst/>
          </a:prstGeom>
          <a:noFill/>
          <a:ln w="12700" algn="ctr">
            <a:noFill/>
            <a:miter lim="800000"/>
            <a:headEnd/>
            <a:tailEnd/>
          </a:ln>
        </p:spPr>
      </p:pic>
      <p:sp>
        <p:nvSpPr>
          <p:cNvPr id="57350" name="Freeform 20"/>
          <p:cNvSpPr>
            <a:spLocks/>
          </p:cNvSpPr>
          <p:nvPr/>
        </p:nvSpPr>
        <p:spPr bwMode="auto">
          <a:xfrm>
            <a:off x="4625975" y="2136775"/>
            <a:ext cx="1717675" cy="2020888"/>
          </a:xfrm>
          <a:custGeom>
            <a:avLst/>
            <a:gdLst>
              <a:gd name="T0" fmla="*/ 1212194212 w 1082"/>
              <a:gd name="T1" fmla="*/ 2147483647 h 1273"/>
              <a:gd name="T2" fmla="*/ 252015610 w 1082"/>
              <a:gd name="T3" fmla="*/ 640119799 h 1273"/>
              <a:gd name="T4" fmla="*/ 2147483647 w 1082"/>
              <a:gd name="T5" fmla="*/ 0 h 1273"/>
              <a:gd name="T6" fmla="*/ 0 60000 65536"/>
              <a:gd name="T7" fmla="*/ 0 60000 65536"/>
              <a:gd name="T8" fmla="*/ 0 60000 65536"/>
              <a:gd name="T9" fmla="*/ 0 w 1082"/>
              <a:gd name="T10" fmla="*/ 0 h 1273"/>
              <a:gd name="T11" fmla="*/ 1082 w 1082"/>
              <a:gd name="T12" fmla="*/ 1273 h 1273"/>
            </a:gdLst>
            <a:ahLst/>
            <a:cxnLst>
              <a:cxn ang="T6">
                <a:pos x="T0" y="T1"/>
              </a:cxn>
              <a:cxn ang="T7">
                <a:pos x="T2" y="T3"/>
              </a:cxn>
              <a:cxn ang="T8">
                <a:pos x="T4" y="T5"/>
              </a:cxn>
            </a:cxnLst>
            <a:rect l="T9" t="T10" r="T11" b="T12"/>
            <a:pathLst>
              <a:path w="1082" h="1273">
                <a:moveTo>
                  <a:pt x="481" y="1273"/>
                </a:moveTo>
                <a:cubicBezTo>
                  <a:pt x="418" y="1103"/>
                  <a:pt x="0" y="466"/>
                  <a:pt x="100" y="254"/>
                </a:cubicBezTo>
                <a:cubicBezTo>
                  <a:pt x="200" y="42"/>
                  <a:pt x="878" y="53"/>
                  <a:pt x="1082" y="0"/>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
        <p:nvSpPr>
          <p:cNvPr id="57351" name="Freeform 21"/>
          <p:cNvSpPr>
            <a:spLocks/>
          </p:cNvSpPr>
          <p:nvPr/>
        </p:nvSpPr>
        <p:spPr bwMode="auto">
          <a:xfrm>
            <a:off x="4945063" y="2252663"/>
            <a:ext cx="1587500" cy="1676400"/>
          </a:xfrm>
          <a:custGeom>
            <a:avLst/>
            <a:gdLst>
              <a:gd name="T0" fmla="*/ 1915319076 w 1000"/>
              <a:gd name="T1" fmla="*/ 2147483647 h 1056"/>
              <a:gd name="T2" fmla="*/ 100806250 w 1000"/>
              <a:gd name="T3" fmla="*/ 846772505 h 1056"/>
              <a:gd name="T4" fmla="*/ 2147483647 w 1000"/>
              <a:gd name="T5" fmla="*/ 0 h 1056"/>
              <a:gd name="T6" fmla="*/ 0 60000 65536"/>
              <a:gd name="T7" fmla="*/ 0 60000 65536"/>
              <a:gd name="T8" fmla="*/ 0 60000 65536"/>
              <a:gd name="T9" fmla="*/ 0 w 1000"/>
              <a:gd name="T10" fmla="*/ 0 h 1056"/>
              <a:gd name="T11" fmla="*/ 1000 w 1000"/>
              <a:gd name="T12" fmla="*/ 1056 h 1056"/>
            </a:gdLst>
            <a:ahLst/>
            <a:cxnLst>
              <a:cxn ang="T6">
                <a:pos x="T0" y="T1"/>
              </a:cxn>
              <a:cxn ang="T7">
                <a:pos x="T2" y="T3"/>
              </a:cxn>
              <a:cxn ang="T8">
                <a:pos x="T4" y="T5"/>
              </a:cxn>
            </a:cxnLst>
            <a:rect l="T9" t="T10" r="T11" b="T12"/>
            <a:pathLst>
              <a:path w="1000" h="1056">
                <a:moveTo>
                  <a:pt x="760" y="1056"/>
                </a:moveTo>
                <a:cubicBezTo>
                  <a:pt x="380" y="784"/>
                  <a:pt x="0" y="512"/>
                  <a:pt x="40" y="336"/>
                </a:cubicBezTo>
                <a:cubicBezTo>
                  <a:pt x="80" y="160"/>
                  <a:pt x="540" y="80"/>
                  <a:pt x="1000" y="0"/>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
        <p:nvSpPr>
          <p:cNvPr id="57352" name="Freeform 22"/>
          <p:cNvSpPr>
            <a:spLocks/>
          </p:cNvSpPr>
          <p:nvPr/>
        </p:nvSpPr>
        <p:spPr bwMode="auto">
          <a:xfrm>
            <a:off x="6827838" y="2486025"/>
            <a:ext cx="1790700" cy="1452563"/>
          </a:xfrm>
          <a:custGeom>
            <a:avLst/>
            <a:gdLst>
              <a:gd name="T0" fmla="*/ 272176856 w 1128"/>
              <a:gd name="T1" fmla="*/ 2147483647 h 915"/>
              <a:gd name="T2" fmla="*/ 2147483647 w 1128"/>
              <a:gd name="T3" fmla="*/ 839213287 h 915"/>
              <a:gd name="T4" fmla="*/ 0 w 1128"/>
              <a:gd name="T5" fmla="*/ 0 h 915"/>
              <a:gd name="T6" fmla="*/ 0 60000 65536"/>
              <a:gd name="T7" fmla="*/ 0 60000 65536"/>
              <a:gd name="T8" fmla="*/ 0 60000 65536"/>
              <a:gd name="T9" fmla="*/ 0 w 1128"/>
              <a:gd name="T10" fmla="*/ 0 h 915"/>
              <a:gd name="T11" fmla="*/ 1128 w 1128"/>
              <a:gd name="T12" fmla="*/ 915 h 915"/>
            </a:gdLst>
            <a:ahLst/>
            <a:cxnLst>
              <a:cxn ang="T6">
                <a:pos x="T0" y="T1"/>
              </a:cxn>
              <a:cxn ang="T7">
                <a:pos x="T2" y="T3"/>
              </a:cxn>
              <a:cxn ang="T8">
                <a:pos x="T4" y="T5"/>
              </a:cxn>
            </a:cxnLst>
            <a:rect l="T9" t="T10" r="T11" b="T12"/>
            <a:pathLst>
              <a:path w="1128" h="915">
                <a:moveTo>
                  <a:pt x="108" y="915"/>
                </a:moveTo>
                <a:cubicBezTo>
                  <a:pt x="276" y="818"/>
                  <a:pt x="1128" y="485"/>
                  <a:pt x="1110" y="333"/>
                </a:cubicBezTo>
                <a:cubicBezTo>
                  <a:pt x="1092" y="181"/>
                  <a:pt x="231" y="69"/>
                  <a:pt x="0" y="0"/>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
        <p:nvSpPr>
          <p:cNvPr id="57353" name="Freeform 23"/>
          <p:cNvSpPr>
            <a:spLocks/>
          </p:cNvSpPr>
          <p:nvPr/>
        </p:nvSpPr>
        <p:spPr bwMode="auto">
          <a:xfrm>
            <a:off x="7016750" y="2387600"/>
            <a:ext cx="2127250" cy="1693863"/>
          </a:xfrm>
          <a:custGeom>
            <a:avLst/>
            <a:gdLst>
              <a:gd name="T0" fmla="*/ 924896610 w 1340"/>
              <a:gd name="T1" fmla="*/ 2147483647 h 1067"/>
              <a:gd name="T2" fmla="*/ 2147483647 w 1340"/>
              <a:gd name="T3" fmla="*/ 874495267 h 1067"/>
              <a:gd name="T4" fmla="*/ 0 w 1340"/>
              <a:gd name="T5" fmla="*/ 0 h 1067"/>
              <a:gd name="T6" fmla="*/ 0 60000 65536"/>
              <a:gd name="T7" fmla="*/ 0 60000 65536"/>
              <a:gd name="T8" fmla="*/ 0 60000 65536"/>
              <a:gd name="T9" fmla="*/ 0 w 1340"/>
              <a:gd name="T10" fmla="*/ 0 h 1067"/>
              <a:gd name="T11" fmla="*/ 1340 w 1340"/>
              <a:gd name="T12" fmla="*/ 1067 h 1067"/>
            </a:gdLst>
            <a:ahLst/>
            <a:cxnLst>
              <a:cxn ang="T6">
                <a:pos x="T0" y="T1"/>
              </a:cxn>
              <a:cxn ang="T7">
                <a:pos x="T2" y="T3"/>
              </a:cxn>
              <a:cxn ang="T8">
                <a:pos x="T4" y="T5"/>
              </a:cxn>
            </a:cxnLst>
            <a:rect l="T9" t="T10" r="T11" b="T12"/>
            <a:pathLst>
              <a:path w="1340" h="1067">
                <a:moveTo>
                  <a:pt x="367" y="1067"/>
                </a:moveTo>
                <a:cubicBezTo>
                  <a:pt x="847" y="795"/>
                  <a:pt x="1340" y="525"/>
                  <a:pt x="1279" y="347"/>
                </a:cubicBezTo>
                <a:cubicBezTo>
                  <a:pt x="1218" y="169"/>
                  <a:pt x="266" y="72"/>
                  <a:pt x="0" y="0"/>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Tree>
    <p:extLst>
      <p:ext uri="{BB962C8B-B14F-4D97-AF65-F5344CB8AC3E}">
        <p14:creationId xmlns:p14="http://schemas.microsoft.com/office/powerpoint/2010/main" val="1898980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smtClean="0"/>
              <a:t>Appendix: Saving and Opening Solutions</a:t>
            </a:r>
          </a:p>
        </p:txBody>
      </p:sp>
      <p:sp>
        <p:nvSpPr>
          <p:cNvPr id="58370" name="Slide Number Placeholder 4"/>
          <p:cNvSpPr>
            <a:spLocks noGrp="1"/>
          </p:cNvSpPr>
          <p:nvPr>
            <p:ph type="sldNum" sz="quarter" idx="12"/>
          </p:nvPr>
        </p:nvSpPr>
        <p:spPr>
          <a:noFill/>
        </p:spPr>
        <p:txBody>
          <a:bodyPr/>
          <a:lstStyle/>
          <a:p>
            <a:fld id="{D80D56CD-9975-4649-B9CF-9894D59A8337}" type="slidenum">
              <a:rPr lang="en-US" smtClean="0"/>
              <a:pPr/>
              <a:t>63</a:t>
            </a:fld>
            <a:endParaRPr lang="en-US" smtClean="0"/>
          </a:p>
        </p:txBody>
      </p:sp>
      <p:pic>
        <p:nvPicPr>
          <p:cNvPr id="58372" name="Picture 4"/>
          <p:cNvPicPr>
            <a:picLocks noChangeAspect="1" noChangeArrowheads="1"/>
          </p:cNvPicPr>
          <p:nvPr/>
        </p:nvPicPr>
        <p:blipFill>
          <a:blip r:embed="rId3" cstate="print"/>
          <a:srcRect/>
          <a:stretch>
            <a:fillRect/>
          </a:stretch>
        </p:blipFill>
        <p:spPr bwMode="auto">
          <a:xfrm>
            <a:off x="2479675" y="1601787"/>
            <a:ext cx="4724400" cy="3197225"/>
          </a:xfrm>
          <a:prstGeom prst="rect">
            <a:avLst/>
          </a:prstGeom>
          <a:noFill/>
          <a:ln w="12700" algn="ctr">
            <a:noFill/>
            <a:miter lim="800000"/>
            <a:headEnd/>
            <a:tailEnd/>
          </a:ln>
        </p:spPr>
      </p:pic>
      <p:sp>
        <p:nvSpPr>
          <p:cNvPr id="58373" name="Text Box 5"/>
          <p:cNvSpPr txBox="1">
            <a:spLocks noChangeArrowheads="1"/>
          </p:cNvSpPr>
          <p:nvPr/>
        </p:nvSpPr>
        <p:spPr bwMode="auto">
          <a:xfrm>
            <a:off x="5756275" y="5106987"/>
            <a:ext cx="882650" cy="366713"/>
          </a:xfrm>
          <a:prstGeom prst="rect">
            <a:avLst/>
          </a:prstGeom>
          <a:noFill/>
          <a:ln w="12700" algn="ctr">
            <a:noFill/>
            <a:miter lim="800000"/>
            <a:headEnd/>
            <a:tailEnd/>
          </a:ln>
        </p:spPr>
        <p:txBody>
          <a:bodyPr wrap="none">
            <a:spAutoFit/>
          </a:bodyPr>
          <a:lstStyle/>
          <a:p>
            <a:pPr algn="l"/>
            <a:r>
              <a:rPr lang="en-US">
                <a:solidFill>
                  <a:schemeClr val="tx2"/>
                </a:solidFill>
              </a:rPr>
              <a:t>Resize</a:t>
            </a:r>
          </a:p>
        </p:txBody>
      </p:sp>
      <p:sp>
        <p:nvSpPr>
          <p:cNvPr id="58374" name="Line 6"/>
          <p:cNvSpPr>
            <a:spLocks noChangeShapeType="1"/>
          </p:cNvSpPr>
          <p:nvPr/>
        </p:nvSpPr>
        <p:spPr bwMode="auto">
          <a:xfrm flipV="1">
            <a:off x="6746875" y="4802187"/>
            <a:ext cx="381000" cy="457200"/>
          </a:xfrm>
          <a:prstGeom prst="line">
            <a:avLst/>
          </a:prstGeom>
          <a:noFill/>
          <a:ln w="12700">
            <a:solidFill>
              <a:schemeClr val="tx1"/>
            </a:solidFill>
            <a:round/>
            <a:headEnd/>
            <a:tailEnd type="triangle" w="med" len="med"/>
          </a:ln>
        </p:spPr>
        <p:txBody>
          <a:bodyPr>
            <a:spAutoFit/>
          </a:bodyPr>
          <a:lstStyle/>
          <a:p>
            <a:endParaRPr lang="en-US"/>
          </a:p>
        </p:txBody>
      </p:sp>
      <p:sp>
        <p:nvSpPr>
          <p:cNvPr id="58375" name="Text Box 7"/>
          <p:cNvSpPr txBox="1">
            <a:spLocks noChangeArrowheads="1"/>
          </p:cNvSpPr>
          <p:nvPr/>
        </p:nvSpPr>
        <p:spPr bwMode="auto">
          <a:xfrm>
            <a:off x="727075" y="2941637"/>
            <a:ext cx="1470025" cy="641350"/>
          </a:xfrm>
          <a:prstGeom prst="rect">
            <a:avLst/>
          </a:prstGeom>
          <a:noFill/>
          <a:ln w="12700" algn="ctr">
            <a:noFill/>
            <a:miter lim="800000"/>
            <a:headEnd/>
            <a:tailEnd/>
          </a:ln>
        </p:spPr>
        <p:txBody>
          <a:bodyPr>
            <a:spAutoFit/>
          </a:bodyPr>
          <a:lstStyle/>
          <a:p>
            <a:pPr algn="l"/>
            <a:r>
              <a:rPr lang="en-US">
                <a:solidFill>
                  <a:schemeClr val="tx2"/>
                </a:solidFill>
              </a:rPr>
              <a:t>Click handle to expand</a:t>
            </a:r>
          </a:p>
        </p:txBody>
      </p:sp>
      <p:sp>
        <p:nvSpPr>
          <p:cNvPr id="58376" name="Line 8"/>
          <p:cNvSpPr>
            <a:spLocks noChangeShapeType="1"/>
          </p:cNvSpPr>
          <p:nvPr/>
        </p:nvSpPr>
        <p:spPr bwMode="auto">
          <a:xfrm flipV="1">
            <a:off x="2022475" y="2789237"/>
            <a:ext cx="457200" cy="152400"/>
          </a:xfrm>
          <a:prstGeom prst="line">
            <a:avLst/>
          </a:prstGeom>
          <a:noFill/>
          <a:ln w="12700">
            <a:solidFill>
              <a:schemeClr val="tx1"/>
            </a:solidFill>
            <a:round/>
            <a:headEnd/>
            <a:tailEnd type="triangle" w="med" len="med"/>
          </a:ln>
        </p:spPr>
        <p:txBody>
          <a:bodyPr>
            <a:spAutoFit/>
          </a:bodyPr>
          <a:lstStyle/>
          <a:p>
            <a:endParaRPr lang="en-US"/>
          </a:p>
        </p:txBody>
      </p:sp>
      <p:sp>
        <p:nvSpPr>
          <p:cNvPr id="58377" name="Text Box 9"/>
          <p:cNvSpPr txBox="1">
            <a:spLocks noChangeArrowheads="1"/>
          </p:cNvSpPr>
          <p:nvPr/>
        </p:nvSpPr>
        <p:spPr bwMode="auto">
          <a:xfrm>
            <a:off x="5283200" y="2095500"/>
            <a:ext cx="1123950" cy="366712"/>
          </a:xfrm>
          <a:prstGeom prst="rect">
            <a:avLst/>
          </a:prstGeom>
          <a:noFill/>
          <a:ln w="12700" algn="ctr">
            <a:noFill/>
            <a:miter lim="800000"/>
            <a:headEnd/>
            <a:tailEnd/>
          </a:ln>
        </p:spPr>
        <p:txBody>
          <a:bodyPr wrap="none">
            <a:spAutoFit/>
          </a:bodyPr>
          <a:lstStyle/>
          <a:p>
            <a:pPr algn="l"/>
            <a:r>
              <a:rPr lang="en-US">
                <a:solidFill>
                  <a:schemeClr val="tx2"/>
                </a:solidFill>
              </a:rPr>
              <a:t>Solutions</a:t>
            </a:r>
          </a:p>
        </p:txBody>
      </p:sp>
      <p:sp>
        <p:nvSpPr>
          <p:cNvPr id="58378" name="Line 10"/>
          <p:cNvSpPr>
            <a:spLocks noChangeShapeType="1"/>
          </p:cNvSpPr>
          <p:nvPr/>
        </p:nvSpPr>
        <p:spPr bwMode="auto">
          <a:xfrm flipH="1">
            <a:off x="4384675" y="2211387"/>
            <a:ext cx="914400" cy="0"/>
          </a:xfrm>
          <a:prstGeom prst="line">
            <a:avLst/>
          </a:prstGeom>
          <a:noFill/>
          <a:ln w="12700">
            <a:solidFill>
              <a:schemeClr val="tx2"/>
            </a:solidFill>
            <a:round/>
            <a:headEnd/>
            <a:tailEnd type="triangle" w="med" len="med"/>
          </a:ln>
        </p:spPr>
        <p:txBody>
          <a:bodyPr>
            <a:spAutoFit/>
          </a:bodyPr>
          <a:lstStyle/>
          <a:p>
            <a:endParaRPr lang="en-US"/>
          </a:p>
        </p:txBody>
      </p:sp>
      <p:sp>
        <p:nvSpPr>
          <p:cNvPr id="58379" name="Line 11"/>
          <p:cNvSpPr>
            <a:spLocks noChangeShapeType="1"/>
          </p:cNvSpPr>
          <p:nvPr/>
        </p:nvSpPr>
        <p:spPr bwMode="auto">
          <a:xfrm flipH="1">
            <a:off x="5146675" y="2211387"/>
            <a:ext cx="228600" cy="228600"/>
          </a:xfrm>
          <a:prstGeom prst="line">
            <a:avLst/>
          </a:prstGeom>
          <a:noFill/>
          <a:ln w="12700">
            <a:solidFill>
              <a:schemeClr val="tx2"/>
            </a:solidFill>
            <a:round/>
            <a:headEnd/>
            <a:tailEnd type="triangle" w="med" len="med"/>
          </a:ln>
        </p:spPr>
        <p:txBody>
          <a:bodyPr>
            <a:spAutoFit/>
          </a:bodyPr>
          <a:lstStyle/>
          <a:p>
            <a:endParaRPr lang="en-US"/>
          </a:p>
        </p:txBody>
      </p:sp>
    </p:spTree>
    <p:extLst>
      <p:ext uri="{BB962C8B-B14F-4D97-AF65-F5344CB8AC3E}">
        <p14:creationId xmlns:p14="http://schemas.microsoft.com/office/powerpoint/2010/main" val="1175624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type="title"/>
          </p:nvPr>
        </p:nvSpPr>
        <p:spPr/>
        <p:txBody>
          <a:bodyPr/>
          <a:lstStyle/>
          <a:p>
            <a:r>
              <a:rPr lang="en-US" smtClean="0"/>
              <a:t>Appendix: Creating Problems</a:t>
            </a:r>
          </a:p>
        </p:txBody>
      </p:sp>
      <p:sp>
        <p:nvSpPr>
          <p:cNvPr id="59394" name="Slide Number Placeholder 5"/>
          <p:cNvSpPr>
            <a:spLocks noGrp="1"/>
          </p:cNvSpPr>
          <p:nvPr>
            <p:ph type="sldNum" sz="quarter" idx="12"/>
          </p:nvPr>
        </p:nvSpPr>
        <p:spPr>
          <a:noFill/>
        </p:spPr>
        <p:txBody>
          <a:bodyPr/>
          <a:lstStyle/>
          <a:p>
            <a:fld id="{1DB775B1-16A1-4BCF-8DF9-85CCAF01DB0A}" type="slidenum">
              <a:rPr lang="en-US" smtClean="0"/>
              <a:pPr/>
              <a:t>64</a:t>
            </a:fld>
            <a:endParaRPr lang="en-US" smtClean="0"/>
          </a:p>
        </p:txBody>
      </p:sp>
      <p:pic>
        <p:nvPicPr>
          <p:cNvPr id="59396" name="Picture 8"/>
          <p:cNvPicPr>
            <a:picLocks noChangeAspect="1" noChangeArrowheads="1"/>
          </p:cNvPicPr>
          <p:nvPr/>
        </p:nvPicPr>
        <p:blipFill>
          <a:blip r:embed="rId3" cstate="print"/>
          <a:srcRect/>
          <a:stretch>
            <a:fillRect/>
          </a:stretch>
        </p:blipFill>
        <p:spPr bwMode="auto">
          <a:xfrm>
            <a:off x="1447800" y="1734671"/>
            <a:ext cx="6477000" cy="1960563"/>
          </a:xfrm>
          <a:prstGeom prst="rect">
            <a:avLst/>
          </a:prstGeom>
          <a:noFill/>
          <a:ln w="12700" algn="ctr">
            <a:noFill/>
            <a:miter lim="800000"/>
            <a:headEnd/>
            <a:tailEnd/>
          </a:ln>
        </p:spPr>
      </p:pic>
    </p:spTree>
    <p:extLst>
      <p:ext uri="{BB962C8B-B14F-4D97-AF65-F5344CB8AC3E}">
        <p14:creationId xmlns:p14="http://schemas.microsoft.com/office/powerpoint/2010/main" val="445976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type="title"/>
          </p:nvPr>
        </p:nvSpPr>
        <p:spPr/>
        <p:txBody>
          <a:bodyPr/>
          <a:lstStyle/>
          <a:p>
            <a:r>
              <a:rPr lang="en-US" smtClean="0"/>
              <a:t>Appendix: Detecting Problems (Grading)</a:t>
            </a:r>
          </a:p>
        </p:txBody>
      </p:sp>
      <p:sp>
        <p:nvSpPr>
          <p:cNvPr id="60418" name="Slide Number Placeholder 5"/>
          <p:cNvSpPr>
            <a:spLocks noGrp="1"/>
          </p:cNvSpPr>
          <p:nvPr>
            <p:ph type="sldNum" sz="quarter" idx="12"/>
          </p:nvPr>
        </p:nvSpPr>
        <p:spPr>
          <a:noFill/>
        </p:spPr>
        <p:txBody>
          <a:bodyPr/>
          <a:lstStyle/>
          <a:p>
            <a:fld id="{5D4471A7-9342-42A5-AD89-B9C9C38EA84D}" type="slidenum">
              <a:rPr lang="en-US" smtClean="0"/>
              <a:pPr/>
              <a:t>65</a:t>
            </a:fld>
            <a:endParaRPr lang="en-US" smtClean="0"/>
          </a:p>
        </p:txBody>
      </p:sp>
      <p:pic>
        <p:nvPicPr>
          <p:cNvPr id="60420" name="Picture 11"/>
          <p:cNvPicPr>
            <a:picLocks noChangeAspect="1" noChangeArrowheads="1"/>
          </p:cNvPicPr>
          <p:nvPr/>
        </p:nvPicPr>
        <p:blipFill>
          <a:blip r:embed="rId3" cstate="print"/>
          <a:srcRect/>
          <a:stretch>
            <a:fillRect/>
          </a:stretch>
        </p:blipFill>
        <p:spPr bwMode="auto">
          <a:xfrm>
            <a:off x="1873204" y="1582271"/>
            <a:ext cx="5629275" cy="3162300"/>
          </a:xfrm>
          <a:prstGeom prst="rect">
            <a:avLst/>
          </a:prstGeom>
          <a:noFill/>
          <a:ln w="12700" algn="ctr">
            <a:noFill/>
            <a:miter lim="800000"/>
            <a:headEnd/>
            <a:tailEnd/>
          </a:ln>
        </p:spPr>
      </p:pic>
      <p:sp>
        <p:nvSpPr>
          <p:cNvPr id="60421" name="Freeform 12"/>
          <p:cNvSpPr>
            <a:spLocks/>
          </p:cNvSpPr>
          <p:nvPr/>
        </p:nvSpPr>
        <p:spPr bwMode="auto">
          <a:xfrm>
            <a:off x="6732542" y="2576046"/>
            <a:ext cx="722312" cy="1936750"/>
          </a:xfrm>
          <a:custGeom>
            <a:avLst/>
            <a:gdLst>
              <a:gd name="T0" fmla="*/ 0 w 455"/>
              <a:gd name="T1" fmla="*/ 2147483647 h 1220"/>
              <a:gd name="T2" fmla="*/ 1136588980 w 455"/>
              <a:gd name="T3" fmla="*/ 1764109463 h 1220"/>
              <a:gd name="T4" fmla="*/ 55443409 w 455"/>
              <a:gd name="T5" fmla="*/ 0 h 1220"/>
              <a:gd name="T6" fmla="*/ 0 60000 65536"/>
              <a:gd name="T7" fmla="*/ 0 60000 65536"/>
              <a:gd name="T8" fmla="*/ 0 60000 65536"/>
              <a:gd name="T9" fmla="*/ 0 w 455"/>
              <a:gd name="T10" fmla="*/ 0 h 1220"/>
              <a:gd name="T11" fmla="*/ 455 w 455"/>
              <a:gd name="T12" fmla="*/ 1220 h 1220"/>
            </a:gdLst>
            <a:ahLst/>
            <a:cxnLst>
              <a:cxn ang="T6">
                <a:pos x="T0" y="T1"/>
              </a:cxn>
              <a:cxn ang="T7">
                <a:pos x="T2" y="T3"/>
              </a:cxn>
              <a:cxn ang="T8">
                <a:pos x="T4" y="T5"/>
              </a:cxn>
            </a:cxnLst>
            <a:rect l="T9" t="T10" r="T11" b="T12"/>
            <a:pathLst>
              <a:path w="455" h="1220">
                <a:moveTo>
                  <a:pt x="0" y="1220"/>
                </a:moveTo>
                <a:cubicBezTo>
                  <a:pt x="75" y="1133"/>
                  <a:pt x="447" y="903"/>
                  <a:pt x="451" y="700"/>
                </a:cubicBezTo>
                <a:cubicBezTo>
                  <a:pt x="455" y="497"/>
                  <a:pt x="112" y="146"/>
                  <a:pt x="22" y="0"/>
                </a:cubicBezTo>
              </a:path>
            </a:pathLst>
          </a:custGeom>
          <a:noFill/>
          <a:ln w="12700" cap="flat" cmpd="sng">
            <a:solidFill>
              <a:srgbClr val="0033CC"/>
            </a:solidFill>
            <a:prstDash val="solid"/>
            <a:round/>
            <a:headEnd type="none" w="med" len="med"/>
            <a:tailEnd type="triangle" w="med" len="med"/>
          </a:ln>
        </p:spPr>
        <p:txBody>
          <a:bodyPr wrap="none">
            <a:spAutoFit/>
          </a:bodyPr>
          <a:lstStyle/>
          <a:p>
            <a:endParaRPr lang="en-US"/>
          </a:p>
        </p:txBody>
      </p:sp>
    </p:spTree>
    <p:extLst>
      <p:ext uri="{BB962C8B-B14F-4D97-AF65-F5344CB8AC3E}">
        <p14:creationId xmlns:p14="http://schemas.microsoft.com/office/powerpoint/2010/main" val="2246109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title"/>
          </p:nvPr>
        </p:nvSpPr>
        <p:spPr/>
        <p:txBody>
          <a:bodyPr/>
          <a:lstStyle/>
          <a:p>
            <a:r>
              <a:rPr lang="en-US" smtClean="0"/>
              <a:t>Appendix: Testing a Change</a:t>
            </a:r>
          </a:p>
        </p:txBody>
      </p:sp>
      <p:sp>
        <p:nvSpPr>
          <p:cNvPr id="61444" name="Rectangle 7"/>
          <p:cNvSpPr>
            <a:spLocks noGrp="1" noChangeArrowheads="1"/>
          </p:cNvSpPr>
          <p:nvPr>
            <p:ph idx="1"/>
          </p:nvPr>
        </p:nvSpPr>
        <p:spPr>
          <a:xfrm>
            <a:off x="1295400" y="4572000"/>
            <a:ext cx="7772400" cy="1447800"/>
          </a:xfrm>
        </p:spPr>
        <p:txBody>
          <a:bodyPr/>
          <a:lstStyle/>
          <a:p>
            <a:r>
              <a:rPr lang="en-US" sz="2000" smtClean="0"/>
              <a:t>Attempted fix</a:t>
            </a:r>
          </a:p>
          <a:p>
            <a:pPr lvl="1"/>
            <a:r>
              <a:rPr lang="en-US" sz="1800" smtClean="0"/>
              <a:t>Make the relationship many-to-many</a:t>
            </a:r>
          </a:p>
          <a:p>
            <a:pPr lvl="1"/>
            <a:r>
              <a:rPr lang="en-US" sz="1800" smtClean="0"/>
              <a:t>Make OrderID a key</a:t>
            </a:r>
          </a:p>
          <a:p>
            <a:r>
              <a:rPr lang="en-US" sz="2000" smtClean="0"/>
              <a:t>But, the score went down!!!</a:t>
            </a:r>
          </a:p>
        </p:txBody>
      </p:sp>
      <p:sp>
        <p:nvSpPr>
          <p:cNvPr id="61442" name="Slide Number Placeholder 5"/>
          <p:cNvSpPr>
            <a:spLocks noGrp="1"/>
          </p:cNvSpPr>
          <p:nvPr>
            <p:ph type="sldNum" sz="quarter" idx="12"/>
          </p:nvPr>
        </p:nvSpPr>
        <p:spPr>
          <a:noFill/>
        </p:spPr>
        <p:txBody>
          <a:bodyPr/>
          <a:lstStyle/>
          <a:p>
            <a:fld id="{3E991592-D004-48ED-A71A-A1DA575B86D2}" type="slidenum">
              <a:rPr lang="en-US" smtClean="0"/>
              <a:pPr/>
              <a:t>66</a:t>
            </a:fld>
            <a:endParaRPr lang="en-US" smtClean="0"/>
          </a:p>
        </p:txBody>
      </p:sp>
      <p:pic>
        <p:nvPicPr>
          <p:cNvPr id="61445" name="Picture 8"/>
          <p:cNvPicPr>
            <a:picLocks noChangeAspect="1" noChangeArrowheads="1"/>
          </p:cNvPicPr>
          <p:nvPr/>
        </p:nvPicPr>
        <p:blipFill>
          <a:blip r:embed="rId3" cstate="print"/>
          <a:srcRect/>
          <a:stretch>
            <a:fillRect/>
          </a:stretch>
        </p:blipFill>
        <p:spPr bwMode="auto">
          <a:xfrm>
            <a:off x="2286000" y="1219200"/>
            <a:ext cx="5629275" cy="3219450"/>
          </a:xfrm>
          <a:prstGeom prst="rect">
            <a:avLst/>
          </a:prstGeom>
          <a:noFill/>
          <a:ln w="12700" algn="ctr">
            <a:noFill/>
            <a:miter lim="800000"/>
            <a:headEnd/>
            <a:tailEnd/>
          </a:ln>
        </p:spPr>
      </p:pic>
    </p:spTree>
    <p:extLst>
      <p:ext uri="{BB962C8B-B14F-4D97-AF65-F5344CB8AC3E}">
        <p14:creationId xmlns:p14="http://schemas.microsoft.com/office/powerpoint/2010/main" val="8842026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p:nvPr>
        </p:nvSpPr>
        <p:spPr/>
        <p:txBody>
          <a:bodyPr/>
          <a:lstStyle/>
          <a:p>
            <a:r>
              <a:rPr lang="en-US" smtClean="0"/>
              <a:t>Appendix: A Solution</a:t>
            </a:r>
          </a:p>
        </p:txBody>
      </p:sp>
      <p:sp>
        <p:nvSpPr>
          <p:cNvPr id="62468" name="Rectangle 7"/>
          <p:cNvSpPr>
            <a:spLocks noGrp="1" noChangeArrowheads="1"/>
          </p:cNvSpPr>
          <p:nvPr>
            <p:ph idx="1"/>
          </p:nvPr>
        </p:nvSpPr>
        <p:spPr>
          <a:xfrm>
            <a:off x="1295400" y="4191000"/>
            <a:ext cx="7772400" cy="1828800"/>
          </a:xfrm>
        </p:spPr>
        <p:txBody>
          <a:bodyPr/>
          <a:lstStyle/>
          <a:p>
            <a:r>
              <a:rPr lang="en-US" sz="2000" smtClean="0"/>
              <a:t>The intermediate table OrderItem converts the many-to-many relationship into two one-to-many relationships. </a:t>
            </a:r>
          </a:p>
          <a:p>
            <a:r>
              <a:rPr lang="en-US" sz="2000" smtClean="0"/>
              <a:t>Both OrderID and ItemID are keys, indicating that each order can have many items, and each item can be sold on many orders.</a:t>
            </a:r>
          </a:p>
        </p:txBody>
      </p:sp>
      <p:sp>
        <p:nvSpPr>
          <p:cNvPr id="62466" name="Slide Number Placeholder 5"/>
          <p:cNvSpPr>
            <a:spLocks noGrp="1"/>
          </p:cNvSpPr>
          <p:nvPr>
            <p:ph type="sldNum" sz="quarter" idx="12"/>
          </p:nvPr>
        </p:nvSpPr>
        <p:spPr>
          <a:noFill/>
        </p:spPr>
        <p:txBody>
          <a:bodyPr/>
          <a:lstStyle/>
          <a:p>
            <a:fld id="{2BAF6110-9384-4BC5-8A71-73EFAB9A606F}" type="slidenum">
              <a:rPr lang="en-US" smtClean="0"/>
              <a:pPr/>
              <a:t>67</a:t>
            </a:fld>
            <a:endParaRPr lang="en-US" smtClean="0"/>
          </a:p>
        </p:txBody>
      </p:sp>
      <p:pic>
        <p:nvPicPr>
          <p:cNvPr id="62469" name="Picture 8"/>
          <p:cNvPicPr>
            <a:picLocks noChangeAspect="1" noChangeArrowheads="1"/>
          </p:cNvPicPr>
          <p:nvPr/>
        </p:nvPicPr>
        <p:blipFill>
          <a:blip r:embed="rId3" cstate="print"/>
          <a:srcRect/>
          <a:stretch>
            <a:fillRect/>
          </a:stretch>
        </p:blipFill>
        <p:spPr bwMode="auto">
          <a:xfrm>
            <a:off x="1712259" y="1304365"/>
            <a:ext cx="6172200" cy="2574925"/>
          </a:xfrm>
          <a:prstGeom prst="rect">
            <a:avLst/>
          </a:prstGeom>
          <a:noFill/>
          <a:ln w="12700" algn="ctr">
            <a:noFill/>
            <a:miter lim="800000"/>
            <a:headEnd/>
            <a:tailEnd/>
          </a:ln>
        </p:spPr>
      </p:pic>
    </p:spTree>
    <p:extLst>
      <p:ext uri="{BB962C8B-B14F-4D97-AF65-F5344CB8AC3E}">
        <p14:creationId xmlns:p14="http://schemas.microsoft.com/office/powerpoint/2010/main" val="367590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p:nvPr>
        </p:nvSpPr>
        <p:spPr/>
        <p:txBody>
          <a:bodyPr/>
          <a:lstStyle/>
          <a:p>
            <a:r>
              <a:rPr lang="en-US" smtClean="0"/>
              <a:t>Appendix: Data Types</a:t>
            </a:r>
          </a:p>
        </p:txBody>
      </p:sp>
      <p:sp>
        <p:nvSpPr>
          <p:cNvPr id="63490" name="Slide Number Placeholder 5"/>
          <p:cNvSpPr>
            <a:spLocks noGrp="1"/>
          </p:cNvSpPr>
          <p:nvPr>
            <p:ph type="sldNum" sz="quarter" idx="12"/>
          </p:nvPr>
        </p:nvSpPr>
        <p:spPr>
          <a:noFill/>
        </p:spPr>
        <p:txBody>
          <a:bodyPr/>
          <a:lstStyle/>
          <a:p>
            <a:fld id="{E207F25D-E48C-438D-AE28-E14E03747D21}" type="slidenum">
              <a:rPr lang="en-US" smtClean="0"/>
              <a:pPr/>
              <a:t>68</a:t>
            </a:fld>
            <a:endParaRPr lang="en-US" smtClean="0"/>
          </a:p>
        </p:txBody>
      </p:sp>
      <p:sp>
        <p:nvSpPr>
          <p:cNvPr id="63492" name="Text Box 7"/>
          <p:cNvSpPr txBox="1">
            <a:spLocks noChangeArrowheads="1"/>
          </p:cNvSpPr>
          <p:nvPr/>
        </p:nvSpPr>
        <p:spPr bwMode="auto">
          <a:xfrm>
            <a:off x="1295400" y="5424487"/>
            <a:ext cx="6050054" cy="400110"/>
          </a:xfrm>
          <a:prstGeom prst="rect">
            <a:avLst/>
          </a:prstGeom>
          <a:noFill/>
          <a:ln w="12700" algn="ctr">
            <a:noFill/>
            <a:miter lim="800000"/>
            <a:headEnd/>
            <a:tailEnd/>
          </a:ln>
        </p:spPr>
        <p:txBody>
          <a:bodyPr wrap="none">
            <a:spAutoFit/>
          </a:bodyPr>
          <a:lstStyle/>
          <a:p>
            <a:pPr algn="l"/>
            <a:r>
              <a:rPr lang="en-US" sz="2000" dirty="0">
                <a:solidFill>
                  <a:schemeClr val="tx1"/>
                </a:solidFill>
              </a:rPr>
              <a:t>Right click the column names and set the data type.</a:t>
            </a:r>
          </a:p>
        </p:txBody>
      </p:sp>
      <p:pic>
        <p:nvPicPr>
          <p:cNvPr id="63493" name="Picture 9"/>
          <p:cNvPicPr>
            <a:picLocks noChangeAspect="1" noChangeArrowheads="1"/>
          </p:cNvPicPr>
          <p:nvPr/>
        </p:nvPicPr>
        <p:blipFill>
          <a:blip r:embed="rId3" cstate="print"/>
          <a:srcRect/>
          <a:stretch>
            <a:fillRect/>
          </a:stretch>
        </p:blipFill>
        <p:spPr bwMode="auto">
          <a:xfrm>
            <a:off x="757517" y="1290637"/>
            <a:ext cx="7581900" cy="4133850"/>
          </a:xfrm>
          <a:prstGeom prst="rect">
            <a:avLst/>
          </a:prstGeom>
          <a:noFill/>
          <a:ln w="12700" algn="ctr">
            <a:noFill/>
            <a:miter lim="800000"/>
            <a:headEnd/>
            <a:tailEnd/>
          </a:ln>
        </p:spPr>
      </p:pic>
    </p:spTree>
    <p:extLst>
      <p:ext uri="{BB962C8B-B14F-4D97-AF65-F5344CB8AC3E}">
        <p14:creationId xmlns:p14="http://schemas.microsoft.com/office/powerpoint/2010/main" val="36180501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smtClean="0"/>
              <a:t>Appendix: Generating Tables</a:t>
            </a:r>
          </a:p>
        </p:txBody>
      </p:sp>
      <p:sp>
        <p:nvSpPr>
          <p:cNvPr id="64514" name="Slide Number Placeholder 4"/>
          <p:cNvSpPr>
            <a:spLocks noGrp="1"/>
          </p:cNvSpPr>
          <p:nvPr>
            <p:ph type="sldNum" sz="quarter" idx="12"/>
          </p:nvPr>
        </p:nvSpPr>
        <p:spPr>
          <a:noFill/>
        </p:spPr>
        <p:txBody>
          <a:bodyPr/>
          <a:lstStyle/>
          <a:p>
            <a:fld id="{B614C601-2BB5-4192-B895-5004BD0C29AF}" type="slidenum">
              <a:rPr lang="en-US" smtClean="0"/>
              <a:pPr/>
              <a:t>69</a:t>
            </a:fld>
            <a:endParaRPr lang="en-US" smtClean="0"/>
          </a:p>
        </p:txBody>
      </p:sp>
      <p:pic>
        <p:nvPicPr>
          <p:cNvPr id="64516" name="Picture 4"/>
          <p:cNvPicPr>
            <a:picLocks noChangeAspect="1" noChangeArrowheads="1"/>
          </p:cNvPicPr>
          <p:nvPr/>
        </p:nvPicPr>
        <p:blipFill>
          <a:blip r:embed="rId3" cstate="print"/>
          <a:srcRect/>
          <a:stretch>
            <a:fillRect/>
          </a:stretch>
        </p:blipFill>
        <p:spPr bwMode="auto">
          <a:xfrm>
            <a:off x="1434353" y="1111623"/>
            <a:ext cx="6629400" cy="4929188"/>
          </a:xfrm>
          <a:prstGeom prst="rect">
            <a:avLst/>
          </a:prstGeom>
          <a:noFill/>
          <a:ln w="12700" algn="ctr">
            <a:noFill/>
            <a:miter lim="800000"/>
            <a:headEnd/>
            <a:tailEnd/>
          </a:ln>
        </p:spPr>
      </p:pic>
    </p:spTree>
    <p:extLst>
      <p:ext uri="{BB962C8B-B14F-4D97-AF65-F5344CB8AC3E}">
        <p14:creationId xmlns:p14="http://schemas.microsoft.com/office/powerpoint/2010/main" val="159098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Initial Steps of Design</a:t>
            </a:r>
          </a:p>
        </p:txBody>
      </p:sp>
      <p:sp>
        <p:nvSpPr>
          <p:cNvPr id="11266" name="Slide Number Placeholder 4"/>
          <p:cNvSpPr>
            <a:spLocks noGrp="1"/>
          </p:cNvSpPr>
          <p:nvPr>
            <p:ph type="sldNum" sz="quarter" idx="12"/>
          </p:nvPr>
        </p:nvSpPr>
        <p:spPr>
          <a:noFill/>
        </p:spPr>
        <p:txBody>
          <a:bodyPr/>
          <a:lstStyle/>
          <a:p>
            <a:fld id="{038BDDDE-321E-491A-8926-1C3B78D5868D}" type="slidenum">
              <a:rPr lang="en-US" smtClean="0"/>
              <a:pPr/>
              <a:t>7</a:t>
            </a:fld>
            <a:endParaRPr lang="en-US" smtClean="0"/>
          </a:p>
        </p:txBody>
      </p:sp>
      <p:sp>
        <p:nvSpPr>
          <p:cNvPr id="11268" name="Rectangle 3"/>
          <p:cNvSpPr>
            <a:spLocks noChangeArrowheads="1"/>
          </p:cNvSpPr>
          <p:nvPr/>
        </p:nvSpPr>
        <p:spPr bwMode="auto">
          <a:xfrm>
            <a:off x="0" y="2378075"/>
            <a:ext cx="9144000" cy="822325"/>
          </a:xfrm>
          <a:prstGeom prst="rect">
            <a:avLst/>
          </a:prstGeom>
          <a:noFill/>
          <a:ln w="12700">
            <a:noFill/>
            <a:miter lim="800000"/>
            <a:headEnd/>
            <a:tailEnd/>
          </a:ln>
        </p:spPr>
        <p:txBody>
          <a:bodyPr>
            <a:spAutoFit/>
          </a:bodyPr>
          <a:lstStyle/>
          <a:p>
            <a:pPr algn="l">
              <a:spcBef>
                <a:spcPct val="0"/>
              </a:spcBef>
            </a:pPr>
            <a:endParaRPr lang="en-US" sz="2400">
              <a:latin typeface="Times New Roman" pitchFamily="18" charset="0"/>
            </a:endParaRPr>
          </a:p>
          <a:p>
            <a:pPr lvl="1" algn="l">
              <a:spcBef>
                <a:spcPct val="0"/>
              </a:spcBef>
            </a:pPr>
            <a:endParaRPr lang="en-US" sz="2400">
              <a:latin typeface="Times New Roman" pitchFamily="18" charset="0"/>
            </a:endParaRPr>
          </a:p>
        </p:txBody>
      </p:sp>
      <p:sp>
        <p:nvSpPr>
          <p:cNvPr id="11269" name="Text Box 6"/>
          <p:cNvSpPr txBox="1">
            <a:spLocks noChangeArrowheads="1"/>
          </p:cNvSpPr>
          <p:nvPr/>
        </p:nvSpPr>
        <p:spPr bwMode="auto">
          <a:xfrm>
            <a:off x="876300" y="1408579"/>
            <a:ext cx="7391400" cy="1938992"/>
          </a:xfrm>
          <a:prstGeom prst="rect">
            <a:avLst/>
          </a:prstGeom>
          <a:noFill/>
          <a:ln w="12700">
            <a:noFill/>
            <a:miter lim="800000"/>
            <a:headEnd/>
            <a:tailEnd/>
          </a:ln>
        </p:spPr>
        <p:txBody>
          <a:bodyPr>
            <a:spAutoFit/>
          </a:bodyPr>
          <a:lstStyle/>
          <a:p>
            <a:pPr algn="l">
              <a:tabLst>
                <a:tab pos="450850" algn="l"/>
              </a:tabLst>
            </a:pPr>
            <a:r>
              <a:rPr lang="en-US" sz="2000">
                <a:solidFill>
                  <a:schemeClr val="tx1"/>
                </a:solidFill>
              </a:rPr>
              <a:t>1.	Identify the exact goals of the system.</a:t>
            </a:r>
          </a:p>
          <a:p>
            <a:pPr algn="l">
              <a:tabLst>
                <a:tab pos="450850" algn="l"/>
              </a:tabLst>
            </a:pPr>
            <a:r>
              <a:rPr lang="en-US" sz="2000">
                <a:solidFill>
                  <a:schemeClr val="tx1"/>
                </a:solidFill>
              </a:rPr>
              <a:t>2.	Talk with the users to identify the basic forms and reports.</a:t>
            </a:r>
          </a:p>
          <a:p>
            <a:pPr algn="l">
              <a:tabLst>
                <a:tab pos="450850" algn="l"/>
              </a:tabLst>
            </a:pPr>
            <a:r>
              <a:rPr lang="en-US" sz="2000">
                <a:solidFill>
                  <a:schemeClr val="tx1"/>
                </a:solidFill>
              </a:rPr>
              <a:t>3.	Identify the data items to be stored.</a:t>
            </a:r>
          </a:p>
          <a:p>
            <a:pPr algn="l">
              <a:tabLst>
                <a:tab pos="450850" algn="l"/>
              </a:tabLst>
            </a:pPr>
            <a:r>
              <a:rPr lang="en-US" sz="2000">
                <a:solidFill>
                  <a:schemeClr val="tx1"/>
                </a:solidFill>
              </a:rPr>
              <a:t>4.	Design the classes (tables) and relationships.</a:t>
            </a:r>
          </a:p>
          <a:p>
            <a:pPr algn="l">
              <a:tabLst>
                <a:tab pos="450850" algn="l"/>
              </a:tabLst>
            </a:pPr>
            <a:r>
              <a:rPr lang="en-US" sz="2000">
                <a:solidFill>
                  <a:schemeClr val="tx1"/>
                </a:solidFill>
              </a:rPr>
              <a:t>5.	Identify any business constraints.</a:t>
            </a:r>
          </a:p>
          <a:p>
            <a:pPr algn="l">
              <a:tabLst>
                <a:tab pos="450850" algn="l"/>
              </a:tabLst>
            </a:pPr>
            <a:r>
              <a:rPr lang="en-US" sz="2000">
                <a:solidFill>
                  <a:schemeClr val="tx1"/>
                </a:solidFill>
              </a:rPr>
              <a:t>6.	Verify the design matches the business rules. </a:t>
            </a:r>
          </a:p>
        </p:txBody>
      </p:sp>
    </p:spTree>
    <p:extLst>
      <p:ext uri="{BB962C8B-B14F-4D97-AF65-F5344CB8AC3E}">
        <p14:creationId xmlns:p14="http://schemas.microsoft.com/office/powerpoint/2010/main" val="1043571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r>
              <a:rPr lang="en-US" smtClean="0"/>
              <a:t>Entities/Classes</a:t>
            </a:r>
          </a:p>
        </p:txBody>
      </p:sp>
      <p:sp>
        <p:nvSpPr>
          <p:cNvPr id="12290" name="Slide Number Placeholder 4"/>
          <p:cNvSpPr>
            <a:spLocks noGrp="1"/>
          </p:cNvSpPr>
          <p:nvPr>
            <p:ph type="sldNum" sz="quarter" idx="12"/>
          </p:nvPr>
        </p:nvSpPr>
        <p:spPr>
          <a:noFill/>
        </p:spPr>
        <p:txBody>
          <a:bodyPr/>
          <a:lstStyle/>
          <a:p>
            <a:fld id="{09D5230E-C705-47D1-B627-30C8D572A9C5}" type="slidenum">
              <a:rPr lang="en-US" smtClean="0"/>
              <a:pPr/>
              <a:t>8</a:t>
            </a:fld>
            <a:endParaRPr lang="en-US" smtClean="0"/>
          </a:p>
        </p:txBody>
      </p:sp>
      <p:sp>
        <p:nvSpPr>
          <p:cNvPr id="12292" name="Text Box 5"/>
          <p:cNvSpPr txBox="1">
            <a:spLocks noChangeArrowheads="1"/>
          </p:cNvSpPr>
          <p:nvPr/>
        </p:nvSpPr>
        <p:spPr bwMode="auto">
          <a:xfrm>
            <a:off x="1676400" y="1524000"/>
            <a:ext cx="2057400" cy="369332"/>
          </a:xfrm>
          <a:prstGeom prst="rect">
            <a:avLst/>
          </a:prstGeom>
          <a:noFill/>
          <a:ln w="12700">
            <a:solidFill>
              <a:schemeClr val="tx1"/>
            </a:solidFill>
            <a:miter lim="800000"/>
            <a:headEnd/>
            <a:tailEnd/>
          </a:ln>
        </p:spPr>
        <p:txBody>
          <a:bodyPr>
            <a:spAutoFit/>
          </a:bodyPr>
          <a:lstStyle/>
          <a:p>
            <a:r>
              <a:rPr lang="en-US" sz="1800" b="1">
                <a:solidFill>
                  <a:schemeClr val="tx1"/>
                </a:solidFill>
              </a:rPr>
              <a:t>Customer</a:t>
            </a:r>
          </a:p>
        </p:txBody>
      </p:sp>
      <p:sp>
        <p:nvSpPr>
          <p:cNvPr id="12293" name="Text Box 6"/>
          <p:cNvSpPr txBox="1">
            <a:spLocks noChangeArrowheads="1"/>
          </p:cNvSpPr>
          <p:nvPr/>
        </p:nvSpPr>
        <p:spPr bwMode="auto">
          <a:xfrm>
            <a:off x="1676400" y="1905000"/>
            <a:ext cx="2057400" cy="2308324"/>
          </a:xfrm>
          <a:prstGeom prst="rect">
            <a:avLst/>
          </a:prstGeom>
          <a:noFill/>
          <a:ln w="12700">
            <a:solidFill>
              <a:schemeClr val="tx1"/>
            </a:solidFill>
            <a:miter lim="800000"/>
            <a:headEnd/>
            <a:tailEnd/>
          </a:ln>
        </p:spPr>
        <p:txBody>
          <a:bodyPr>
            <a:spAutoFit/>
          </a:bodyPr>
          <a:lstStyle/>
          <a:p>
            <a:pPr algn="l">
              <a:spcBef>
                <a:spcPct val="0"/>
              </a:spcBef>
            </a:pPr>
            <a:r>
              <a:rPr lang="en-US" sz="1800" u="sng" dirty="0" err="1">
                <a:solidFill>
                  <a:schemeClr val="tx1"/>
                </a:solidFill>
              </a:rPr>
              <a:t>CustomerID</a:t>
            </a:r>
            <a:endParaRPr lang="en-US" sz="1800" u="sng" dirty="0">
              <a:solidFill>
                <a:schemeClr val="tx1"/>
              </a:solidFill>
            </a:endParaRPr>
          </a:p>
          <a:p>
            <a:pPr algn="l">
              <a:spcBef>
                <a:spcPct val="0"/>
              </a:spcBef>
            </a:pPr>
            <a:r>
              <a:rPr lang="en-US" sz="1800" dirty="0" err="1">
                <a:solidFill>
                  <a:schemeClr val="tx1"/>
                </a:solidFill>
              </a:rPr>
              <a:t>LastName</a:t>
            </a:r>
            <a:endParaRPr lang="en-US" sz="1800" dirty="0">
              <a:solidFill>
                <a:schemeClr val="tx1"/>
              </a:solidFill>
            </a:endParaRPr>
          </a:p>
          <a:p>
            <a:pPr algn="l">
              <a:spcBef>
                <a:spcPct val="0"/>
              </a:spcBef>
            </a:pPr>
            <a:r>
              <a:rPr lang="en-US" sz="1800" dirty="0" err="1">
                <a:solidFill>
                  <a:schemeClr val="tx1"/>
                </a:solidFill>
              </a:rPr>
              <a:t>FirstName</a:t>
            </a:r>
            <a:endParaRPr lang="en-US" sz="1800" dirty="0">
              <a:solidFill>
                <a:schemeClr val="tx1"/>
              </a:solidFill>
            </a:endParaRPr>
          </a:p>
          <a:p>
            <a:pPr algn="l">
              <a:spcBef>
                <a:spcPct val="0"/>
              </a:spcBef>
            </a:pPr>
            <a:r>
              <a:rPr lang="en-US" sz="1800" dirty="0">
                <a:solidFill>
                  <a:schemeClr val="tx1"/>
                </a:solidFill>
              </a:rPr>
              <a:t>Phone</a:t>
            </a:r>
          </a:p>
          <a:p>
            <a:pPr algn="l">
              <a:spcBef>
                <a:spcPct val="0"/>
              </a:spcBef>
            </a:pPr>
            <a:r>
              <a:rPr lang="en-US" sz="1800" dirty="0">
                <a:solidFill>
                  <a:schemeClr val="tx1"/>
                </a:solidFill>
              </a:rPr>
              <a:t>Address</a:t>
            </a:r>
          </a:p>
          <a:p>
            <a:pPr algn="l">
              <a:spcBef>
                <a:spcPct val="0"/>
              </a:spcBef>
            </a:pPr>
            <a:r>
              <a:rPr lang="en-US" sz="1800" dirty="0">
                <a:solidFill>
                  <a:schemeClr val="tx1"/>
                </a:solidFill>
              </a:rPr>
              <a:t>City</a:t>
            </a:r>
          </a:p>
          <a:p>
            <a:pPr algn="l">
              <a:spcBef>
                <a:spcPct val="0"/>
              </a:spcBef>
            </a:pPr>
            <a:r>
              <a:rPr lang="en-US" sz="1800" dirty="0">
                <a:solidFill>
                  <a:schemeClr val="tx1"/>
                </a:solidFill>
              </a:rPr>
              <a:t>State</a:t>
            </a:r>
          </a:p>
          <a:p>
            <a:pPr algn="l">
              <a:spcBef>
                <a:spcPct val="0"/>
              </a:spcBef>
            </a:pPr>
            <a:r>
              <a:rPr lang="en-US" sz="1800" dirty="0">
                <a:solidFill>
                  <a:schemeClr val="tx1"/>
                </a:solidFill>
              </a:rPr>
              <a:t>ZIP Code</a:t>
            </a:r>
          </a:p>
        </p:txBody>
      </p:sp>
      <p:sp>
        <p:nvSpPr>
          <p:cNvPr id="12294" name="Text Box 7"/>
          <p:cNvSpPr txBox="1">
            <a:spLocks noChangeArrowheads="1"/>
          </p:cNvSpPr>
          <p:nvPr/>
        </p:nvSpPr>
        <p:spPr bwMode="auto">
          <a:xfrm>
            <a:off x="4724400" y="1560513"/>
            <a:ext cx="800219" cy="369332"/>
          </a:xfrm>
          <a:prstGeom prst="rect">
            <a:avLst/>
          </a:prstGeom>
          <a:noFill/>
          <a:ln w="12700">
            <a:noFill/>
            <a:miter lim="800000"/>
            <a:headEnd/>
            <a:tailEnd/>
          </a:ln>
        </p:spPr>
        <p:txBody>
          <a:bodyPr wrap="none">
            <a:spAutoFit/>
          </a:bodyPr>
          <a:lstStyle/>
          <a:p>
            <a:pPr algn="l"/>
            <a:r>
              <a:rPr lang="en-US" sz="1800"/>
              <a:t>Name</a:t>
            </a:r>
          </a:p>
        </p:txBody>
      </p:sp>
      <p:sp>
        <p:nvSpPr>
          <p:cNvPr id="12295" name="Text Box 8"/>
          <p:cNvSpPr txBox="1">
            <a:spLocks noChangeArrowheads="1"/>
          </p:cNvSpPr>
          <p:nvPr/>
        </p:nvSpPr>
        <p:spPr bwMode="auto">
          <a:xfrm>
            <a:off x="4724400" y="2474913"/>
            <a:ext cx="1236236" cy="369332"/>
          </a:xfrm>
          <a:prstGeom prst="rect">
            <a:avLst/>
          </a:prstGeom>
          <a:noFill/>
          <a:ln w="12700">
            <a:noFill/>
            <a:miter lim="800000"/>
            <a:headEnd/>
            <a:tailEnd/>
          </a:ln>
        </p:spPr>
        <p:txBody>
          <a:bodyPr wrap="none">
            <a:spAutoFit/>
          </a:bodyPr>
          <a:lstStyle/>
          <a:p>
            <a:pPr algn="l"/>
            <a:r>
              <a:rPr lang="en-US" sz="1800">
                <a:solidFill>
                  <a:schemeClr val="tx1"/>
                </a:solidFill>
              </a:rPr>
              <a:t>Properties</a:t>
            </a:r>
          </a:p>
        </p:txBody>
      </p:sp>
      <p:sp>
        <p:nvSpPr>
          <p:cNvPr id="12296" name="Text Box 9"/>
          <p:cNvSpPr txBox="1">
            <a:spLocks noChangeArrowheads="1"/>
          </p:cNvSpPr>
          <p:nvPr/>
        </p:nvSpPr>
        <p:spPr bwMode="auto">
          <a:xfrm>
            <a:off x="1676400" y="4191000"/>
            <a:ext cx="2057400" cy="646331"/>
          </a:xfrm>
          <a:prstGeom prst="rect">
            <a:avLst/>
          </a:prstGeom>
          <a:noFill/>
          <a:ln w="12700">
            <a:solidFill>
              <a:schemeClr val="accent2"/>
            </a:solidFill>
            <a:miter lim="800000"/>
            <a:headEnd/>
            <a:tailEnd/>
          </a:ln>
        </p:spPr>
        <p:txBody>
          <a:bodyPr>
            <a:spAutoFit/>
          </a:bodyPr>
          <a:lstStyle/>
          <a:p>
            <a:pPr algn="l"/>
            <a:r>
              <a:rPr lang="en-US" sz="1800">
                <a:solidFill>
                  <a:schemeClr val="bg2"/>
                </a:solidFill>
              </a:rPr>
              <a:t>Add Customer</a:t>
            </a:r>
          </a:p>
          <a:p>
            <a:pPr algn="l"/>
            <a:r>
              <a:rPr lang="en-US" sz="1800">
                <a:solidFill>
                  <a:schemeClr val="bg2"/>
                </a:solidFill>
              </a:rPr>
              <a:t>Delete Customer</a:t>
            </a:r>
          </a:p>
        </p:txBody>
      </p:sp>
      <p:sp>
        <p:nvSpPr>
          <p:cNvPr id="12297" name="Text Box 10"/>
          <p:cNvSpPr txBox="1">
            <a:spLocks noChangeArrowheads="1"/>
          </p:cNvSpPr>
          <p:nvPr/>
        </p:nvSpPr>
        <p:spPr bwMode="auto">
          <a:xfrm>
            <a:off x="4724400" y="4114800"/>
            <a:ext cx="2557110" cy="646331"/>
          </a:xfrm>
          <a:prstGeom prst="rect">
            <a:avLst/>
          </a:prstGeom>
          <a:noFill/>
          <a:ln w="12700">
            <a:noFill/>
            <a:miter lim="800000"/>
            <a:headEnd/>
            <a:tailEnd/>
          </a:ln>
        </p:spPr>
        <p:txBody>
          <a:bodyPr wrap="none">
            <a:spAutoFit/>
          </a:bodyPr>
          <a:lstStyle/>
          <a:p>
            <a:pPr algn="l"/>
            <a:r>
              <a:rPr lang="en-US" sz="1800">
                <a:solidFill>
                  <a:schemeClr val="tx1"/>
                </a:solidFill>
              </a:rPr>
              <a:t>Methods</a:t>
            </a:r>
          </a:p>
          <a:p>
            <a:pPr algn="l"/>
            <a:r>
              <a:rPr lang="en-US" sz="1800">
                <a:solidFill>
                  <a:schemeClr val="tx1"/>
                </a:solidFill>
              </a:rPr>
              <a:t> (optional for database)</a:t>
            </a:r>
          </a:p>
        </p:txBody>
      </p:sp>
      <p:sp>
        <p:nvSpPr>
          <p:cNvPr id="12298" name="Line 11"/>
          <p:cNvSpPr>
            <a:spLocks noChangeShapeType="1"/>
          </p:cNvSpPr>
          <p:nvPr/>
        </p:nvSpPr>
        <p:spPr bwMode="auto">
          <a:xfrm flipH="1" flipV="1">
            <a:off x="3810000" y="4572000"/>
            <a:ext cx="762000" cy="0"/>
          </a:xfrm>
          <a:prstGeom prst="line">
            <a:avLst/>
          </a:prstGeom>
          <a:noFill/>
          <a:ln w="12700">
            <a:solidFill>
              <a:schemeClr val="tx1"/>
            </a:solidFill>
            <a:round/>
            <a:headEnd/>
            <a:tailEnd type="triangle" w="med" len="med"/>
          </a:ln>
        </p:spPr>
        <p:txBody>
          <a:bodyPr anchor="ctr"/>
          <a:lstStyle/>
          <a:p>
            <a:endParaRPr lang="en-US" sz="1800"/>
          </a:p>
        </p:txBody>
      </p:sp>
      <p:sp>
        <p:nvSpPr>
          <p:cNvPr id="12299" name="Line 14"/>
          <p:cNvSpPr>
            <a:spLocks noChangeShapeType="1"/>
          </p:cNvSpPr>
          <p:nvPr/>
        </p:nvSpPr>
        <p:spPr bwMode="auto">
          <a:xfrm flipH="1" flipV="1">
            <a:off x="3810000" y="2590800"/>
            <a:ext cx="762000" cy="0"/>
          </a:xfrm>
          <a:prstGeom prst="line">
            <a:avLst/>
          </a:prstGeom>
          <a:noFill/>
          <a:ln w="12700">
            <a:solidFill>
              <a:schemeClr val="tx1"/>
            </a:solidFill>
            <a:round/>
            <a:headEnd/>
            <a:tailEnd type="triangle" w="med" len="med"/>
          </a:ln>
        </p:spPr>
        <p:txBody>
          <a:bodyPr anchor="ctr"/>
          <a:lstStyle/>
          <a:p>
            <a:endParaRPr lang="en-US" sz="1800"/>
          </a:p>
        </p:txBody>
      </p:sp>
      <p:sp>
        <p:nvSpPr>
          <p:cNvPr id="12300" name="Line 15"/>
          <p:cNvSpPr>
            <a:spLocks noChangeShapeType="1"/>
          </p:cNvSpPr>
          <p:nvPr/>
        </p:nvSpPr>
        <p:spPr bwMode="auto">
          <a:xfrm flipH="1" flipV="1">
            <a:off x="3810000" y="1676400"/>
            <a:ext cx="762000" cy="0"/>
          </a:xfrm>
          <a:prstGeom prst="line">
            <a:avLst/>
          </a:prstGeom>
          <a:noFill/>
          <a:ln w="12700">
            <a:solidFill>
              <a:schemeClr val="tx1"/>
            </a:solidFill>
            <a:round/>
            <a:headEnd/>
            <a:tailEnd type="triangle" w="med" len="med"/>
          </a:ln>
        </p:spPr>
        <p:txBody>
          <a:bodyPr anchor="ctr"/>
          <a:lstStyle/>
          <a:p>
            <a:endParaRPr lang="en-US" sz="1800"/>
          </a:p>
        </p:txBody>
      </p:sp>
    </p:spTree>
    <p:extLst>
      <p:ext uri="{BB962C8B-B14F-4D97-AF65-F5344CB8AC3E}">
        <p14:creationId xmlns:p14="http://schemas.microsoft.com/office/powerpoint/2010/main" val="705506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r>
              <a:rPr lang="en-US" smtClean="0"/>
              <a:t>Tables and Relationships</a:t>
            </a:r>
          </a:p>
        </p:txBody>
      </p:sp>
      <p:sp>
        <p:nvSpPr>
          <p:cNvPr id="13314" name="Slide Number Placeholder 4"/>
          <p:cNvSpPr>
            <a:spLocks noGrp="1"/>
          </p:cNvSpPr>
          <p:nvPr>
            <p:ph type="sldNum" sz="quarter" idx="12"/>
          </p:nvPr>
        </p:nvSpPr>
        <p:spPr>
          <a:noFill/>
        </p:spPr>
        <p:txBody>
          <a:bodyPr/>
          <a:lstStyle/>
          <a:p>
            <a:fld id="{6725BAA1-902A-45E7-95AD-68A4CE988034}" type="slidenum">
              <a:rPr lang="en-US" smtClean="0"/>
              <a:pPr/>
              <a:t>9</a:t>
            </a:fld>
            <a:endParaRPr lang="en-US" smtClean="0"/>
          </a:p>
        </p:txBody>
      </p:sp>
      <p:sp>
        <p:nvSpPr>
          <p:cNvPr id="13316" name="Text Box 5"/>
          <p:cNvSpPr txBox="1">
            <a:spLocks noChangeArrowheads="1"/>
          </p:cNvSpPr>
          <p:nvPr/>
        </p:nvSpPr>
        <p:spPr bwMode="auto">
          <a:xfrm>
            <a:off x="2031232" y="1524000"/>
            <a:ext cx="2057400" cy="400110"/>
          </a:xfrm>
          <a:prstGeom prst="rect">
            <a:avLst/>
          </a:prstGeom>
          <a:noFill/>
          <a:ln w="12700">
            <a:solidFill>
              <a:schemeClr val="tx1"/>
            </a:solidFill>
            <a:miter lim="800000"/>
            <a:headEnd/>
            <a:tailEnd/>
          </a:ln>
        </p:spPr>
        <p:txBody>
          <a:bodyPr>
            <a:spAutoFit/>
          </a:bodyPr>
          <a:lstStyle/>
          <a:p>
            <a:r>
              <a:rPr lang="en-US" sz="2000" b="1">
                <a:solidFill>
                  <a:schemeClr val="tx1"/>
                </a:solidFill>
              </a:rPr>
              <a:t>Customer</a:t>
            </a:r>
          </a:p>
        </p:txBody>
      </p:sp>
      <p:sp>
        <p:nvSpPr>
          <p:cNvPr id="13317" name="Text Box 6"/>
          <p:cNvSpPr txBox="1">
            <a:spLocks noChangeArrowheads="1"/>
          </p:cNvSpPr>
          <p:nvPr/>
        </p:nvSpPr>
        <p:spPr bwMode="auto">
          <a:xfrm>
            <a:off x="2031232" y="1905000"/>
            <a:ext cx="2057400" cy="2616101"/>
          </a:xfrm>
          <a:prstGeom prst="rect">
            <a:avLst/>
          </a:prstGeom>
          <a:noFill/>
          <a:ln w="12700">
            <a:solidFill>
              <a:schemeClr val="tx1"/>
            </a:solidFill>
            <a:miter lim="800000"/>
            <a:headEnd/>
            <a:tailEnd/>
          </a:ln>
        </p:spPr>
        <p:txBody>
          <a:bodyPr>
            <a:spAutoFit/>
          </a:bodyPr>
          <a:lstStyle/>
          <a:p>
            <a:pPr algn="l">
              <a:spcBef>
                <a:spcPct val="0"/>
              </a:spcBef>
            </a:pPr>
            <a:r>
              <a:rPr lang="en-US" sz="2000" u="sng">
                <a:solidFill>
                  <a:schemeClr val="tx1"/>
                </a:solidFill>
              </a:rPr>
              <a:t>CustomerID</a:t>
            </a:r>
          </a:p>
          <a:p>
            <a:pPr algn="l">
              <a:spcBef>
                <a:spcPct val="0"/>
              </a:spcBef>
            </a:pPr>
            <a:r>
              <a:rPr lang="en-US" sz="2000">
                <a:solidFill>
                  <a:schemeClr val="tx1"/>
                </a:solidFill>
              </a:rPr>
              <a:t>LastName</a:t>
            </a:r>
          </a:p>
          <a:p>
            <a:pPr algn="l">
              <a:spcBef>
                <a:spcPct val="0"/>
              </a:spcBef>
            </a:pPr>
            <a:r>
              <a:rPr lang="en-US" sz="2000">
                <a:solidFill>
                  <a:schemeClr val="tx1"/>
                </a:solidFill>
              </a:rPr>
              <a:t>FirstName</a:t>
            </a:r>
          </a:p>
          <a:p>
            <a:pPr algn="l">
              <a:spcBef>
                <a:spcPct val="0"/>
              </a:spcBef>
            </a:pPr>
            <a:r>
              <a:rPr lang="en-US" sz="2000">
                <a:solidFill>
                  <a:schemeClr val="tx1"/>
                </a:solidFill>
              </a:rPr>
              <a:t>Phone</a:t>
            </a:r>
          </a:p>
          <a:p>
            <a:pPr algn="l">
              <a:spcBef>
                <a:spcPct val="0"/>
              </a:spcBef>
            </a:pPr>
            <a:r>
              <a:rPr lang="en-US" sz="2000">
                <a:solidFill>
                  <a:schemeClr val="tx1"/>
                </a:solidFill>
              </a:rPr>
              <a:t>Address</a:t>
            </a:r>
          </a:p>
          <a:p>
            <a:pPr algn="l">
              <a:spcBef>
                <a:spcPct val="0"/>
              </a:spcBef>
            </a:pPr>
            <a:r>
              <a:rPr lang="en-US" sz="2000">
                <a:solidFill>
                  <a:schemeClr val="tx1"/>
                </a:solidFill>
              </a:rPr>
              <a:t>City</a:t>
            </a:r>
          </a:p>
          <a:p>
            <a:pPr algn="l">
              <a:spcBef>
                <a:spcPct val="0"/>
              </a:spcBef>
            </a:pPr>
            <a:r>
              <a:rPr lang="en-US" sz="2000">
                <a:solidFill>
                  <a:schemeClr val="tx1"/>
                </a:solidFill>
              </a:rPr>
              <a:t>State</a:t>
            </a:r>
          </a:p>
          <a:p>
            <a:pPr algn="l">
              <a:spcBef>
                <a:spcPct val="0"/>
              </a:spcBef>
            </a:pPr>
            <a:r>
              <a:rPr lang="en-US" sz="2000">
                <a:solidFill>
                  <a:schemeClr val="tx1"/>
                </a:solidFill>
              </a:rPr>
              <a:t>ZIP Code</a:t>
            </a:r>
          </a:p>
        </p:txBody>
      </p:sp>
      <p:sp>
        <p:nvSpPr>
          <p:cNvPr id="13318" name="Text Box 7"/>
          <p:cNvSpPr txBox="1">
            <a:spLocks noChangeArrowheads="1"/>
          </p:cNvSpPr>
          <p:nvPr/>
        </p:nvSpPr>
        <p:spPr bwMode="auto">
          <a:xfrm>
            <a:off x="5384032" y="1524000"/>
            <a:ext cx="2057400" cy="400110"/>
          </a:xfrm>
          <a:prstGeom prst="rect">
            <a:avLst/>
          </a:prstGeom>
          <a:noFill/>
          <a:ln w="12700">
            <a:solidFill>
              <a:schemeClr val="tx1"/>
            </a:solidFill>
            <a:miter lim="800000"/>
            <a:headEnd/>
            <a:tailEnd/>
          </a:ln>
        </p:spPr>
        <p:txBody>
          <a:bodyPr>
            <a:spAutoFit/>
          </a:bodyPr>
          <a:lstStyle/>
          <a:p>
            <a:r>
              <a:rPr lang="en-US" sz="2000" b="1">
                <a:solidFill>
                  <a:schemeClr val="tx1"/>
                </a:solidFill>
              </a:rPr>
              <a:t>Sales</a:t>
            </a:r>
          </a:p>
        </p:txBody>
      </p:sp>
      <p:sp>
        <p:nvSpPr>
          <p:cNvPr id="13319" name="Text Box 8"/>
          <p:cNvSpPr txBox="1">
            <a:spLocks noChangeArrowheads="1"/>
          </p:cNvSpPr>
          <p:nvPr/>
        </p:nvSpPr>
        <p:spPr bwMode="auto">
          <a:xfrm>
            <a:off x="5384032" y="1905000"/>
            <a:ext cx="2057400" cy="1015663"/>
          </a:xfrm>
          <a:prstGeom prst="rect">
            <a:avLst/>
          </a:prstGeom>
          <a:noFill/>
          <a:ln w="12700">
            <a:solidFill>
              <a:schemeClr val="tx1"/>
            </a:solidFill>
            <a:miter lim="800000"/>
            <a:headEnd/>
            <a:tailEnd/>
          </a:ln>
        </p:spPr>
        <p:txBody>
          <a:bodyPr>
            <a:spAutoFit/>
          </a:bodyPr>
          <a:lstStyle/>
          <a:p>
            <a:pPr algn="l">
              <a:spcBef>
                <a:spcPct val="0"/>
              </a:spcBef>
            </a:pPr>
            <a:r>
              <a:rPr lang="en-US" sz="2000" u="sng">
                <a:solidFill>
                  <a:schemeClr val="tx1"/>
                </a:solidFill>
              </a:rPr>
              <a:t>SaleID</a:t>
            </a:r>
          </a:p>
          <a:p>
            <a:pPr algn="l">
              <a:spcBef>
                <a:spcPct val="0"/>
              </a:spcBef>
            </a:pPr>
            <a:r>
              <a:rPr lang="en-US" sz="2000">
                <a:solidFill>
                  <a:schemeClr val="tx1"/>
                </a:solidFill>
              </a:rPr>
              <a:t>SaleDate</a:t>
            </a:r>
          </a:p>
          <a:p>
            <a:pPr algn="l">
              <a:spcBef>
                <a:spcPct val="0"/>
              </a:spcBef>
            </a:pPr>
            <a:r>
              <a:rPr lang="en-US" sz="2000">
                <a:solidFill>
                  <a:schemeClr val="tx1"/>
                </a:solidFill>
              </a:rPr>
              <a:t>CustomerID</a:t>
            </a:r>
          </a:p>
        </p:txBody>
      </p:sp>
      <p:sp>
        <p:nvSpPr>
          <p:cNvPr id="13320" name="Freeform 9"/>
          <p:cNvSpPr>
            <a:spLocks/>
          </p:cNvSpPr>
          <p:nvPr/>
        </p:nvSpPr>
        <p:spPr bwMode="auto">
          <a:xfrm>
            <a:off x="4088632" y="2150705"/>
            <a:ext cx="1295400" cy="400110"/>
          </a:xfrm>
          <a:custGeom>
            <a:avLst/>
            <a:gdLst>
              <a:gd name="T0" fmla="*/ 0 w 816"/>
              <a:gd name="T1" fmla="*/ 0 h 384"/>
              <a:gd name="T2" fmla="*/ 967740107 w 816"/>
              <a:gd name="T3" fmla="*/ 0 h 384"/>
              <a:gd name="T4" fmla="*/ 967740107 w 816"/>
              <a:gd name="T5" fmla="*/ 967740089 h 384"/>
              <a:gd name="T6" fmla="*/ 2056447678 w 816"/>
              <a:gd name="T7" fmla="*/ 967740089 h 384"/>
              <a:gd name="T8" fmla="*/ 0 60000 65536"/>
              <a:gd name="T9" fmla="*/ 0 60000 65536"/>
              <a:gd name="T10" fmla="*/ 0 60000 65536"/>
              <a:gd name="T11" fmla="*/ 0 60000 65536"/>
              <a:gd name="T12" fmla="*/ 0 w 816"/>
              <a:gd name="T13" fmla="*/ 0 h 384"/>
              <a:gd name="T14" fmla="*/ 816 w 816"/>
              <a:gd name="T15" fmla="*/ 384 h 384"/>
            </a:gdLst>
            <a:ahLst/>
            <a:cxnLst>
              <a:cxn ang="T8">
                <a:pos x="T0" y="T1"/>
              </a:cxn>
              <a:cxn ang="T9">
                <a:pos x="T2" y="T3"/>
              </a:cxn>
              <a:cxn ang="T10">
                <a:pos x="T4" y="T5"/>
              </a:cxn>
              <a:cxn ang="T11">
                <a:pos x="T6" y="T7"/>
              </a:cxn>
            </a:cxnLst>
            <a:rect l="T12" t="T13" r="T14" b="T15"/>
            <a:pathLst>
              <a:path w="816" h="384">
                <a:moveTo>
                  <a:pt x="0" y="0"/>
                </a:moveTo>
                <a:lnTo>
                  <a:pt x="384" y="0"/>
                </a:lnTo>
                <a:lnTo>
                  <a:pt x="384" y="384"/>
                </a:lnTo>
                <a:lnTo>
                  <a:pt x="816" y="384"/>
                </a:lnTo>
              </a:path>
            </a:pathLst>
          </a:custGeom>
          <a:noFill/>
          <a:ln w="12700" cap="flat" cmpd="sng">
            <a:solidFill>
              <a:schemeClr val="tx1"/>
            </a:solidFill>
            <a:prstDash val="solid"/>
            <a:round/>
            <a:headEnd type="none" w="med" len="med"/>
            <a:tailEnd type="none" w="med" len="med"/>
          </a:ln>
        </p:spPr>
        <p:txBody>
          <a:bodyPr>
            <a:spAutoFit/>
          </a:bodyPr>
          <a:lstStyle/>
          <a:p>
            <a:endParaRPr lang="en-US" sz="2000">
              <a:solidFill>
                <a:schemeClr val="tx1"/>
              </a:solidFill>
            </a:endParaRPr>
          </a:p>
        </p:txBody>
      </p:sp>
      <p:sp>
        <p:nvSpPr>
          <p:cNvPr id="13321" name="Text Box 10"/>
          <p:cNvSpPr txBox="1">
            <a:spLocks noChangeArrowheads="1"/>
          </p:cNvSpPr>
          <p:nvPr/>
        </p:nvSpPr>
        <p:spPr bwMode="auto">
          <a:xfrm>
            <a:off x="4148957" y="1824879"/>
            <a:ext cx="327334"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a:solidFill>
                  <a:schemeClr val="tx1"/>
                </a:solidFill>
              </a:rPr>
              <a:t>1</a:t>
            </a:r>
          </a:p>
        </p:txBody>
      </p:sp>
      <p:sp>
        <p:nvSpPr>
          <p:cNvPr id="13322" name="Text Box 11"/>
          <p:cNvSpPr txBox="1">
            <a:spLocks noChangeArrowheads="1"/>
          </p:cNvSpPr>
          <p:nvPr/>
        </p:nvSpPr>
        <p:spPr bwMode="auto">
          <a:xfrm>
            <a:off x="5063357" y="2257055"/>
            <a:ext cx="284052" cy="400110"/>
          </a:xfrm>
          <a:prstGeom prst="rect">
            <a:avLst/>
          </a:prstGeom>
          <a:noFill/>
          <a:ln w="12700" algn="ctr">
            <a:noFill/>
            <a:miter lim="800000"/>
            <a:headEnd/>
            <a:tailEnd/>
          </a:ln>
        </p:spPr>
        <p:txBody>
          <a:bodyPr wrap="none">
            <a:spAutoFit/>
          </a:bodyPr>
          <a:lstStyle/>
          <a:p>
            <a:pPr algn="l" eaLnBrk="1" hangingPunct="1">
              <a:spcBef>
                <a:spcPct val="0"/>
              </a:spcBef>
            </a:pPr>
            <a:r>
              <a:rPr lang="en-US" sz="2000" dirty="0">
                <a:solidFill>
                  <a:schemeClr val="tx1"/>
                </a:solidFill>
              </a:rPr>
              <a:t>*</a:t>
            </a:r>
          </a:p>
        </p:txBody>
      </p:sp>
    </p:spTree>
    <p:extLst>
      <p:ext uri="{BB962C8B-B14F-4D97-AF65-F5344CB8AC3E}">
        <p14:creationId xmlns:p14="http://schemas.microsoft.com/office/powerpoint/2010/main" val="2816820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YellowFade">
  <a:themeElements>
    <a:clrScheme name="Custom 1">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3845</TotalTime>
  <Words>5239</Words>
  <Application>Microsoft Office PowerPoint</Application>
  <PresentationFormat>On-screen Show (4:3)</PresentationFormat>
  <Paragraphs>1341</Paragraphs>
  <Slides>69</Slides>
  <Notes>60</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8" baseType="lpstr">
      <vt:lpstr>Arial</vt:lpstr>
      <vt:lpstr>Arial Rounded MT Bold</vt:lpstr>
      <vt:lpstr>Garamond</vt:lpstr>
      <vt:lpstr>Symbol</vt:lpstr>
      <vt:lpstr>Times New Roman</vt:lpstr>
      <vt:lpstr>Wingdings</vt:lpstr>
      <vt:lpstr>Wingdings 3</vt:lpstr>
      <vt:lpstr>YellowFade</vt:lpstr>
      <vt:lpstr>Document</vt:lpstr>
      <vt:lpstr>Database Management Systems</vt:lpstr>
      <vt:lpstr>Objectives</vt:lpstr>
      <vt:lpstr>Database System Design</vt:lpstr>
      <vt:lpstr>The Need for Design</vt:lpstr>
      <vt:lpstr>Designing Systems</vt:lpstr>
      <vt:lpstr>Design Stages</vt:lpstr>
      <vt:lpstr>Initial Steps of Design</vt:lpstr>
      <vt:lpstr>Entities/Classes</vt:lpstr>
      <vt:lpstr>Tables and Relationships</vt:lpstr>
      <vt:lpstr>Business Rules</vt:lpstr>
      <vt:lpstr>Definitions</vt:lpstr>
      <vt:lpstr>Unified Modeling Language (UML)</vt:lpstr>
      <vt:lpstr>Definitions</vt:lpstr>
      <vt:lpstr>Associations</vt:lpstr>
      <vt:lpstr>Class Diagram</vt:lpstr>
      <vt:lpstr>Sample Association Rules (Multiplicity)</vt:lpstr>
      <vt:lpstr>Creating a Class Diagram</vt:lpstr>
      <vt:lpstr>Sample Database for Sales</vt:lpstr>
      <vt:lpstr>Quick Start</vt:lpstr>
      <vt:lpstr>Initial Tables</vt:lpstr>
      <vt:lpstr>Relationship for Customers and Sales</vt:lpstr>
      <vt:lpstr>Sales and Customers</vt:lpstr>
      <vt:lpstr>Sales and Items Relationship</vt:lpstr>
      <vt:lpstr>New SalesItem Table</vt:lpstr>
      <vt:lpstr>Using Generated Keys</vt:lpstr>
      <vt:lpstr>N-ary Associations</vt:lpstr>
      <vt:lpstr>N-ary Association Example</vt:lpstr>
      <vt:lpstr>Association Details: Aggregation</vt:lpstr>
      <vt:lpstr>Association Details: Composition</vt:lpstr>
      <vt:lpstr>Association Details: Generalization </vt:lpstr>
      <vt:lpstr>Inheritance</vt:lpstr>
      <vt:lpstr>Multiple Parents</vt:lpstr>
      <vt:lpstr>Association Details: Reflexive Relationship</vt:lpstr>
      <vt:lpstr>Defining Packages for High-Level Views</vt:lpstr>
      <vt:lpstr>PetStore Overview Class Diagram</vt:lpstr>
      <vt:lpstr>Pet Store Class Diagram: Access</vt:lpstr>
      <vt:lpstr>Data Types (Domain)</vt:lpstr>
      <vt:lpstr>Data Types</vt:lpstr>
      <vt:lpstr>Data Type Sizes</vt:lpstr>
      <vt:lpstr>Computed Attributes</vt:lpstr>
      <vt:lpstr>Event Examples</vt:lpstr>
      <vt:lpstr>Event Triggers</vt:lpstr>
      <vt:lpstr>Design Importance:  Large Projects</vt:lpstr>
      <vt:lpstr>Large Projects</vt:lpstr>
      <vt:lpstr>CASE Tools</vt:lpstr>
      <vt:lpstr>Rolling Thunder: Top-Level</vt:lpstr>
      <vt:lpstr>Rolling Thunder: Sales</vt:lpstr>
      <vt:lpstr>Rolling Thunder: Bicycle</vt:lpstr>
      <vt:lpstr>Rolling Thunder: Assembly</vt:lpstr>
      <vt:lpstr>Rolling Thunder: Purchasing</vt:lpstr>
      <vt:lpstr>Rolling Thunder: Location</vt:lpstr>
      <vt:lpstr>Rolling Thunder: Employee</vt:lpstr>
      <vt:lpstr>Rolling Thunder: Combined</vt:lpstr>
      <vt:lpstr>Application Design</vt:lpstr>
      <vt:lpstr>Corner Med: Patient Visit Form</vt:lpstr>
      <vt:lpstr>Corner Med: Basic Tables</vt:lpstr>
      <vt:lpstr>Appendix: DB Design System</vt:lpstr>
      <vt:lpstr>Appendix: Typical Customer Order</vt:lpstr>
      <vt:lpstr>Appendix: DB Design Screen</vt:lpstr>
      <vt:lpstr>Appendix: Adding a Table and a Key</vt:lpstr>
      <vt:lpstr>Appendix: Two Tables</vt:lpstr>
      <vt:lpstr>Appendix: Relationships—Linking Tables</vt:lpstr>
      <vt:lpstr>Appendix: Saving and Opening Solutions</vt:lpstr>
      <vt:lpstr>Appendix: Creating Problems</vt:lpstr>
      <vt:lpstr>Appendix: Detecting Problems (Grading)</vt:lpstr>
      <vt:lpstr>Appendix: Testing a Change</vt:lpstr>
      <vt:lpstr>Appendix: A Solution</vt:lpstr>
      <vt:lpstr>Appendix: Data Types</vt:lpstr>
      <vt:lpstr>Appendix: Generating Tables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Database Design</dc:subject>
  <dc:creator>Jerry Post</dc:creator>
  <cp:lastModifiedBy>Jerry Post</cp:lastModifiedBy>
  <cp:revision>96</cp:revision>
  <dcterms:created xsi:type="dcterms:W3CDTF">1995-06-07T18:27:34Z</dcterms:created>
  <dcterms:modified xsi:type="dcterms:W3CDTF">2013-01-28T22:08:13Z</dcterms:modified>
</cp:coreProperties>
</file>