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2"/>
  </p:notesMasterIdLst>
  <p:handoutMasterIdLst>
    <p:handoutMasterId r:id="rId10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FF"/>
        </a:solidFill>
        <a:latin typeface="Arial" charset="0"/>
        <a:ea typeface="+mn-ea"/>
        <a:cs typeface="+mn-cs"/>
      </a:defRPr>
    </a:lvl1pPr>
    <a:lvl2pPr marL="457200" algn="l" rtl="0" eaLnBrk="0" fontAlgn="base" hangingPunct="0">
      <a:spcBef>
        <a:spcPct val="0"/>
      </a:spcBef>
      <a:spcAft>
        <a:spcPct val="0"/>
      </a:spcAft>
      <a:defRPr sz="2400" kern="1200">
        <a:solidFill>
          <a:srgbClr val="0000FF"/>
        </a:solidFill>
        <a:latin typeface="Arial" charset="0"/>
        <a:ea typeface="+mn-ea"/>
        <a:cs typeface="+mn-cs"/>
      </a:defRPr>
    </a:lvl2pPr>
    <a:lvl3pPr marL="914400" algn="l" rtl="0" eaLnBrk="0" fontAlgn="base" hangingPunct="0">
      <a:spcBef>
        <a:spcPct val="0"/>
      </a:spcBef>
      <a:spcAft>
        <a:spcPct val="0"/>
      </a:spcAft>
      <a:defRPr sz="2400" kern="1200">
        <a:solidFill>
          <a:srgbClr val="0000FF"/>
        </a:solidFill>
        <a:latin typeface="Arial" charset="0"/>
        <a:ea typeface="+mn-ea"/>
        <a:cs typeface="+mn-cs"/>
      </a:defRPr>
    </a:lvl3pPr>
    <a:lvl4pPr marL="1371600" algn="l" rtl="0" eaLnBrk="0" fontAlgn="base" hangingPunct="0">
      <a:spcBef>
        <a:spcPct val="0"/>
      </a:spcBef>
      <a:spcAft>
        <a:spcPct val="0"/>
      </a:spcAft>
      <a:defRPr sz="2400" kern="1200">
        <a:solidFill>
          <a:srgbClr val="0000FF"/>
        </a:solidFill>
        <a:latin typeface="Arial" charset="0"/>
        <a:ea typeface="+mn-ea"/>
        <a:cs typeface="+mn-cs"/>
      </a:defRPr>
    </a:lvl4pPr>
    <a:lvl5pPr marL="1828800" algn="l" rtl="0" eaLnBrk="0" fontAlgn="base" hangingPunct="0">
      <a:spcBef>
        <a:spcPct val="0"/>
      </a:spcBef>
      <a:spcAft>
        <a:spcPct val="0"/>
      </a:spcAft>
      <a:defRPr sz="2400" kern="1200">
        <a:solidFill>
          <a:srgbClr val="0000FF"/>
        </a:solidFill>
        <a:latin typeface="Arial" charset="0"/>
        <a:ea typeface="+mn-ea"/>
        <a:cs typeface="+mn-cs"/>
      </a:defRPr>
    </a:lvl5pPr>
    <a:lvl6pPr marL="2286000" algn="l" defTabSz="914400" rtl="0" eaLnBrk="1" latinLnBrk="0" hangingPunct="1">
      <a:defRPr sz="2400" kern="1200">
        <a:solidFill>
          <a:srgbClr val="0000FF"/>
        </a:solidFill>
        <a:latin typeface="Arial" charset="0"/>
        <a:ea typeface="+mn-ea"/>
        <a:cs typeface="+mn-cs"/>
      </a:defRPr>
    </a:lvl6pPr>
    <a:lvl7pPr marL="2743200" algn="l" defTabSz="914400" rtl="0" eaLnBrk="1" latinLnBrk="0" hangingPunct="1">
      <a:defRPr sz="2400" kern="1200">
        <a:solidFill>
          <a:srgbClr val="0000FF"/>
        </a:solidFill>
        <a:latin typeface="Arial" charset="0"/>
        <a:ea typeface="+mn-ea"/>
        <a:cs typeface="+mn-cs"/>
      </a:defRPr>
    </a:lvl7pPr>
    <a:lvl8pPr marL="3200400" algn="l" defTabSz="914400" rtl="0" eaLnBrk="1" latinLnBrk="0" hangingPunct="1">
      <a:defRPr sz="2400" kern="1200">
        <a:solidFill>
          <a:srgbClr val="0000FF"/>
        </a:solidFill>
        <a:latin typeface="Arial" charset="0"/>
        <a:ea typeface="+mn-ea"/>
        <a:cs typeface="+mn-cs"/>
      </a:defRPr>
    </a:lvl8pPr>
    <a:lvl9pPr marL="3657600" algn="l" defTabSz="914400" rtl="0" eaLnBrk="1" latinLnBrk="0" hangingPunct="1">
      <a:defRPr sz="2400" kern="1200">
        <a:solidFill>
          <a:srgbClr val="0000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FFFF99"/>
    <a:srgbClr val="99CCFF"/>
    <a:srgbClr val="99FF99"/>
    <a:srgbClr val="FF99CC"/>
    <a:srgbClr val="FFCCFF"/>
    <a:srgbClr val="00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747" autoAdjust="0"/>
  </p:normalViewPr>
  <p:slideViewPr>
    <p:cSldViewPr snapToGrid="0">
      <p:cViewPr varScale="1">
        <p:scale>
          <a:sx n="53" d="100"/>
          <a:sy n="53" d="100"/>
        </p:scale>
        <p:origin x="4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174"/>
    </p:cViewPr>
  </p:sorterViewPr>
  <p:notesViewPr>
    <p:cSldViewPr snapToGrid="0">
      <p:cViewPr varScale="1">
        <p:scale>
          <a:sx n="51" d="100"/>
          <a:sy n="51" d="100"/>
        </p:scale>
        <p:origin x="-6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solidFill>
                  <a:schemeClr val="tx1"/>
                </a:solidFill>
              </a:defRPr>
            </a:lvl1pPr>
          </a:lstStyle>
          <a:p>
            <a:pPr>
              <a:defRPr/>
            </a:pPr>
            <a:fld id="{203EF741-0734-4E51-844D-AC7F8C6FE55B}" type="slidenum">
              <a:rPr lang="en-US"/>
              <a:pPr>
                <a:defRPr/>
              </a:pPr>
              <a:t>‹#›</a:t>
            </a:fld>
            <a:endParaRPr lang="en-US"/>
          </a:p>
        </p:txBody>
      </p:sp>
    </p:spTree>
    <p:extLst>
      <p:ext uri="{BB962C8B-B14F-4D97-AF65-F5344CB8AC3E}">
        <p14:creationId xmlns:p14="http://schemas.microsoft.com/office/powerpoint/2010/main" val="151750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E911734-5A7C-41CF-8C51-7F7C3DBA677B}" type="slidenum">
              <a:rPr lang="en-US" smtClean="0"/>
              <a:pPr/>
              <a:t>7</a:t>
            </a:fld>
            <a:endParaRPr lang="en-US" smtClean="0"/>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noFill/>
          <a:ln/>
        </p:spPr>
        <p:txBody>
          <a:bodyPr/>
          <a:lstStyle/>
          <a:p>
            <a:r>
              <a:rPr lang="en-US" smtClean="0"/>
              <a:t>Composite keys. OrderItems uses a composite key (OrderID + Item) because there is a many-to-many relationship. Each order can contain many items (shown by the solid arrows). Each item can show up on many different orders (dotted arrows).</a:t>
            </a:r>
          </a:p>
        </p:txBody>
      </p:sp>
    </p:spTree>
    <p:extLst>
      <p:ext uri="{BB962C8B-B14F-4D97-AF65-F5344CB8AC3E}">
        <p14:creationId xmlns:p14="http://schemas.microsoft.com/office/powerpoint/2010/main" val="81840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D0AD2AF-38C9-4085-8162-0FA1041781BB}" type="slidenum">
              <a:rPr lang="en-US" smtClean="0"/>
              <a:pPr/>
              <a:t>16</a:t>
            </a:fld>
            <a:endParaRPr lang="en-US" smtClean="0"/>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671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D26BF75-F10F-4C77-9D12-9D95F033BB66}" type="slidenum">
              <a:rPr lang="en-US" smtClean="0"/>
              <a:pPr/>
              <a:t>17</a:t>
            </a:fld>
            <a:endParaRPr lang="en-US" smtClean="0"/>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18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703189D-6FEB-47D6-9665-DECF5C76E6A4}" type="slidenum">
              <a:rPr lang="en-US" smtClean="0"/>
              <a:pPr/>
              <a:t>18</a:t>
            </a:fld>
            <a:endParaRPr lang="en-US" smtClean="0"/>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344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A986706-41E5-4B24-BBAD-DC18FC2A430E}" type="slidenum">
              <a:rPr lang="en-US" smtClean="0"/>
              <a:pPr/>
              <a:t>19</a:t>
            </a:fld>
            <a:endParaRPr lang="en-US" smtClean="0"/>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noFill/>
          <a:ln/>
        </p:spPr>
        <p:txBody>
          <a:bodyPr/>
          <a:lstStyle/>
          <a:p>
            <a:r>
              <a:rPr lang="en-US" smtClean="0"/>
              <a:t>Sample sales form. First look for possible keys, keeping in mind that repeating sections (one-to-many relationships) will eventually need composite keys.</a:t>
            </a:r>
          </a:p>
        </p:txBody>
      </p:sp>
    </p:spTree>
    <p:extLst>
      <p:ext uri="{BB962C8B-B14F-4D97-AF65-F5344CB8AC3E}">
        <p14:creationId xmlns:p14="http://schemas.microsoft.com/office/powerpoint/2010/main" val="1580406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60085C7-5A6A-4DBC-82C5-FE5EAC7DD524}" type="slidenum">
              <a:rPr lang="en-US" smtClean="0"/>
              <a:pPr/>
              <a:t>20</a:t>
            </a:fld>
            <a:endParaRPr lang="en-US" smtClean="0"/>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noFill/>
          <a:ln/>
        </p:spPr>
        <p:txBody>
          <a:bodyPr/>
          <a:lstStyle/>
          <a:p>
            <a:r>
              <a:rPr lang="en-US" smtClean="0"/>
              <a:t>Initial objects for the sale form. Note that the transaction has two parts, Sale and SaleItems because many items can be sold at many different times.</a:t>
            </a:r>
          </a:p>
        </p:txBody>
      </p:sp>
    </p:spTree>
    <p:extLst>
      <p:ext uri="{BB962C8B-B14F-4D97-AF65-F5344CB8AC3E}">
        <p14:creationId xmlns:p14="http://schemas.microsoft.com/office/powerpoint/2010/main" val="2645888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63B5039-CA00-4DE4-92DE-348C320A097A}" type="slidenum">
              <a:rPr lang="en-US" smtClean="0"/>
              <a:pPr/>
              <a:t>21</a:t>
            </a:fld>
            <a:endParaRPr lang="en-US" smtClean="0"/>
          </a:p>
        </p:txBody>
      </p:sp>
      <p:sp>
        <p:nvSpPr>
          <p:cNvPr id="120835" name="Rectangle 2"/>
          <p:cNvSpPr>
            <a:spLocks noGrp="1" noRot="1" noChangeAspect="1" noChangeArrowheads="1" noTextEdit="1"/>
          </p:cNvSpPr>
          <p:nvPr>
            <p:ph type="sldImg"/>
          </p:nvPr>
        </p:nvSpPr>
        <p:spPr>
          <a:xfrm>
            <a:off x="1150938" y="692150"/>
            <a:ext cx="4556125" cy="3416300"/>
          </a:xfrm>
          <a:ln/>
        </p:spPr>
      </p:sp>
      <p:sp>
        <p:nvSpPr>
          <p:cNvPr id="120836" name="Rectangle 3"/>
          <p:cNvSpPr>
            <a:spLocks noGrp="1" noChangeArrowheads="1"/>
          </p:cNvSpPr>
          <p:nvPr>
            <p:ph type="body" idx="1"/>
          </p:nvPr>
        </p:nvSpPr>
        <p:spPr>
          <a:noFill/>
          <a:ln/>
        </p:spPr>
        <p:txBody>
          <a:bodyPr/>
          <a:lstStyle/>
          <a:p>
            <a:r>
              <a:rPr lang="en-US" smtClean="0"/>
              <a:t>Initial form evaluation. Once you have collected basic user forms, you can convert them into a more compact notation. The notation makes the normalization steps easier by highlighting potential issues.</a:t>
            </a:r>
          </a:p>
        </p:txBody>
      </p:sp>
    </p:spTree>
    <p:extLst>
      <p:ext uri="{BB962C8B-B14F-4D97-AF65-F5344CB8AC3E}">
        <p14:creationId xmlns:p14="http://schemas.microsoft.com/office/powerpoint/2010/main" val="182746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3F957F2-CD1D-4E75-BC0E-5E88A605BC61}" type="slidenum">
              <a:rPr lang="en-US" smtClean="0"/>
              <a:pPr/>
              <a:t>22</a:t>
            </a:fld>
            <a:endParaRPr lang="en-US" smtClean="0"/>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noFill/>
          <a:ln/>
        </p:spPr>
        <p:txBody>
          <a:bodyPr/>
          <a:lstStyle/>
          <a:p>
            <a:r>
              <a:rPr lang="en-US" smtClean="0"/>
              <a:t>Problems with repeating data. Storing repeating data with the main form results in either non-atomic cells or substantial duplication of data.</a:t>
            </a:r>
          </a:p>
        </p:txBody>
      </p:sp>
    </p:spTree>
    <p:extLst>
      <p:ext uri="{BB962C8B-B14F-4D97-AF65-F5344CB8AC3E}">
        <p14:creationId xmlns:p14="http://schemas.microsoft.com/office/powerpoint/2010/main" val="338747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144552A-D1EE-4B6D-A24D-E16CBE20671E}" type="slidenum">
              <a:rPr lang="en-US" smtClean="0"/>
              <a:pPr/>
              <a:t>23</a:t>
            </a:fld>
            <a:endParaRPr lang="en-US" smtClean="0"/>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noFill/>
          <a:ln/>
        </p:spPr>
        <p:txBody>
          <a:bodyPr/>
          <a:lstStyle/>
          <a:p>
            <a:r>
              <a:rPr lang="en-US" smtClean="0"/>
              <a:t>First normal form. All repeating (non-atomic) groups must be split into new tables. Be sure that the new table includes a copy of the key from the original table. The table holding the repeating group must have a composite key so that the data can be recombined in queries.</a:t>
            </a:r>
          </a:p>
        </p:txBody>
      </p:sp>
    </p:spTree>
    <p:extLst>
      <p:ext uri="{BB962C8B-B14F-4D97-AF65-F5344CB8AC3E}">
        <p14:creationId xmlns:p14="http://schemas.microsoft.com/office/powerpoint/2010/main" val="161380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CD9AC40-1381-4336-AE3E-0E3EC16EC1BC}" type="slidenum">
              <a:rPr lang="en-US" smtClean="0"/>
              <a:pPr/>
              <a:t>24</a:t>
            </a:fld>
            <a:endParaRPr lang="en-US" smtClean="0"/>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noFill/>
          <a:ln/>
        </p:spPr>
        <p:txBody>
          <a:bodyPr/>
          <a:lstStyle/>
          <a:p>
            <a:r>
              <a:rPr lang="en-US" smtClean="0"/>
              <a:t>Current design. Splitting the repeating items into the SaleLine table helps but it does not solve all of the problems.</a:t>
            </a:r>
          </a:p>
        </p:txBody>
      </p:sp>
    </p:spTree>
    <p:extLst>
      <p:ext uri="{BB962C8B-B14F-4D97-AF65-F5344CB8AC3E}">
        <p14:creationId xmlns:p14="http://schemas.microsoft.com/office/powerpoint/2010/main" val="1037869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FA61FEB-5C2F-4F2E-9BFA-8166A3C7B4C6}" type="slidenum">
              <a:rPr lang="en-US" smtClean="0"/>
              <a:pPr/>
              <a:t>25</a:t>
            </a:fld>
            <a:endParaRPr lang="en-US" smtClean="0"/>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noFill/>
          <a:ln/>
        </p:spPr>
        <p:txBody>
          <a:bodyPr/>
          <a:lstStyle/>
          <a:p>
            <a:r>
              <a:rPr lang="en-US" smtClean="0"/>
              <a:t>Independent groups. In this example, two groups are repeating independently of each other. They are split separately into new tables. Remember to include the original key (Key1) in every new table.</a:t>
            </a:r>
          </a:p>
        </p:txBody>
      </p:sp>
    </p:spTree>
    <p:extLst>
      <p:ext uri="{BB962C8B-B14F-4D97-AF65-F5344CB8AC3E}">
        <p14:creationId xmlns:p14="http://schemas.microsoft.com/office/powerpoint/2010/main" val="10993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C5D01D8-AD06-44FC-88C4-25559AA2F82A}" type="slidenum">
              <a:rPr lang="en-US" smtClean="0"/>
              <a:pPr/>
              <a:t>8</a:t>
            </a:fld>
            <a:endParaRPr lang="en-US" smtClean="0"/>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6068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D69B3BA-AE19-4E4F-916C-8D775E80D29A}" type="slidenum">
              <a:rPr lang="en-US" smtClean="0"/>
              <a:pPr/>
              <a:t>26</a:t>
            </a:fld>
            <a:endParaRPr lang="en-US" smtClean="0"/>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noFill/>
          <a:ln/>
        </p:spPr>
        <p:txBody>
          <a:bodyPr/>
          <a:lstStyle/>
          <a:p>
            <a:r>
              <a:rPr lang="en-US" smtClean="0"/>
              <a:t>Nested repeating groups. Groups are nested when they repeat within another group (key3 inside key2 inside key1). Split them in steps: Pull all of group2 from group1, then pull group3 from group2. Note that every table will contain the original key (key1). With three levels, the final table (Table3) must contain three columns in the key.</a:t>
            </a:r>
          </a:p>
        </p:txBody>
      </p:sp>
    </p:spTree>
    <p:extLst>
      <p:ext uri="{BB962C8B-B14F-4D97-AF65-F5344CB8AC3E}">
        <p14:creationId xmlns:p14="http://schemas.microsoft.com/office/powerpoint/2010/main" val="142215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47E8997-0BBA-4364-A572-8DCF71FCC95D}" type="slidenum">
              <a:rPr lang="en-US" smtClean="0"/>
              <a:pPr/>
              <a:t>27</a:t>
            </a:fld>
            <a:endParaRPr lang="en-US" smtClean="0"/>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noFill/>
          <a:ln/>
        </p:spPr>
        <p:txBody>
          <a:bodyPr/>
          <a:lstStyle/>
          <a:p>
            <a:r>
              <a:rPr lang="en-US" smtClean="0"/>
              <a:t>Problems with first normal form. This design is in 1NF but it still contains duplicated data. Every time an item is sold, the clerk has to reenter its description, list price, and quantity on hand. Also, if an item has not yet been sold, what is its ListPrice? The problems arise because these columns depend only on the ItemID, not on the SaleID.</a:t>
            </a:r>
          </a:p>
        </p:txBody>
      </p:sp>
    </p:spTree>
    <p:extLst>
      <p:ext uri="{BB962C8B-B14F-4D97-AF65-F5344CB8AC3E}">
        <p14:creationId xmlns:p14="http://schemas.microsoft.com/office/powerpoint/2010/main" val="160017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4F16D0D-9790-4C92-9195-88AB32AE18AD}" type="slidenum">
              <a:rPr lang="en-US" smtClean="0"/>
              <a:pPr/>
              <a:t>28</a:t>
            </a:fld>
            <a:endParaRPr lang="en-US" smtClean="0"/>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noFill/>
          <a:ln/>
        </p:spPr>
        <p:txBody>
          <a:bodyPr/>
          <a:lstStyle/>
          <a:p>
            <a:r>
              <a:rPr lang="en-US" smtClean="0"/>
              <a:t>Second normal form definition. Each nonkey column must depend on the entire key. It is only an issue with composite keys. The solution is to split off the parts that only depend on part of the key.</a:t>
            </a:r>
          </a:p>
        </p:txBody>
      </p:sp>
    </p:spTree>
    <p:extLst>
      <p:ext uri="{BB962C8B-B14F-4D97-AF65-F5344CB8AC3E}">
        <p14:creationId xmlns:p14="http://schemas.microsoft.com/office/powerpoint/2010/main" val="849684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6A2DA3B-C868-4C6F-A493-529954E8F3FA}" type="slidenum">
              <a:rPr lang="en-US" smtClean="0"/>
              <a:pPr/>
              <a:t>29</a:t>
            </a:fld>
            <a:endParaRPr lang="en-US" smtClean="0"/>
          </a:p>
        </p:txBody>
      </p:sp>
      <p:sp>
        <p:nvSpPr>
          <p:cNvPr id="129027" name="Rectangle 2"/>
          <p:cNvSpPr>
            <a:spLocks noGrp="1" noRot="1" noChangeAspect="1" noChangeArrowheads="1" noTextEdit="1"/>
          </p:cNvSpPr>
          <p:nvPr>
            <p:ph type="sldImg"/>
          </p:nvPr>
        </p:nvSpPr>
        <p:spPr>
          <a:xfrm>
            <a:off x="1150938" y="692150"/>
            <a:ext cx="4556125" cy="3416300"/>
          </a:xfrm>
          <a:ln/>
        </p:spPr>
      </p:sp>
      <p:sp>
        <p:nvSpPr>
          <p:cNvPr id="129028" name="Rectangle 3"/>
          <p:cNvSpPr>
            <a:spLocks noGrp="1" noChangeArrowheads="1"/>
          </p:cNvSpPr>
          <p:nvPr>
            <p:ph type="body" idx="1"/>
          </p:nvPr>
        </p:nvSpPr>
        <p:spPr>
          <a:noFill/>
          <a:ln/>
        </p:spPr>
        <p:txBody>
          <a:bodyPr/>
          <a:lstStyle/>
          <a:p>
            <a:r>
              <a:rPr lang="en-US" smtClean="0"/>
              <a:t>Creating second normal form. Split the original table so that the items that depend on only part of the key are moved to a separate table. Note that both tables must contain the ItemID key.</a:t>
            </a:r>
          </a:p>
        </p:txBody>
      </p:sp>
    </p:spTree>
    <p:extLst>
      <p:ext uri="{BB962C8B-B14F-4D97-AF65-F5344CB8AC3E}">
        <p14:creationId xmlns:p14="http://schemas.microsoft.com/office/powerpoint/2010/main" val="184449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4C64F6F-3131-4921-8046-9A6BCCA27B96}" type="slidenum">
              <a:rPr lang="en-US" smtClean="0"/>
              <a:pPr/>
              <a:t>30</a:t>
            </a:fld>
            <a:endParaRPr lang="en-US" smtClean="0"/>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noFill/>
          <a:ln/>
        </p:spPr>
        <p:txBody>
          <a:bodyPr/>
          <a:lstStyle/>
          <a:p>
            <a:r>
              <a:rPr lang="en-US" smtClean="0"/>
              <a:t>Second normal form data. Product items are now stored only one time. Other tables (SaleItems) can refer to an item just by its key (ItemID), which provides a link back to the Item table. </a:t>
            </a:r>
          </a:p>
        </p:txBody>
      </p:sp>
    </p:spTree>
    <p:extLst>
      <p:ext uri="{BB962C8B-B14F-4D97-AF65-F5344CB8AC3E}">
        <p14:creationId xmlns:p14="http://schemas.microsoft.com/office/powerpoint/2010/main" val="47334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5CB84AF-9824-4A8D-8FF1-9EC233C0D955}" type="slidenum">
              <a:rPr lang="en-US" smtClean="0"/>
              <a:pPr/>
              <a:t>31</a:t>
            </a:fld>
            <a:endParaRPr lang="en-US" smtClean="0"/>
          </a:p>
        </p:txBody>
      </p:sp>
      <p:sp>
        <p:nvSpPr>
          <p:cNvPr id="131075" name="Rectangle 2"/>
          <p:cNvSpPr>
            <a:spLocks noGrp="1" noRot="1" noChangeAspect="1" noChangeArrowheads="1" noTextEdit="1"/>
          </p:cNvSpPr>
          <p:nvPr>
            <p:ph type="sldImg"/>
          </p:nvPr>
        </p:nvSpPr>
        <p:spPr>
          <a:xfrm>
            <a:off x="1150938" y="692150"/>
            <a:ext cx="4556125" cy="3416300"/>
          </a:xfrm>
          <a:ln/>
        </p:spPr>
      </p:sp>
      <p:sp>
        <p:nvSpPr>
          <p:cNvPr id="131076" name="Rectangle 3"/>
          <p:cNvSpPr>
            <a:spLocks noGrp="1" noChangeArrowheads="1"/>
          </p:cNvSpPr>
          <p:nvPr>
            <p:ph type="body" idx="1"/>
          </p:nvPr>
        </p:nvSpPr>
        <p:spPr>
          <a:noFill/>
          <a:ln/>
        </p:spPr>
        <p:txBody>
          <a:bodyPr/>
          <a:lstStyle/>
          <a:p>
            <a:r>
              <a:rPr lang="en-US" smtClean="0"/>
              <a:t>Second normal form in DB Design. ItemID is generated in a table that only refers to items. This value is used along with SaleID in a table that shows which items were purchased on each sale. </a:t>
            </a:r>
          </a:p>
        </p:txBody>
      </p:sp>
    </p:spTree>
    <p:extLst>
      <p:ext uri="{BB962C8B-B14F-4D97-AF65-F5344CB8AC3E}">
        <p14:creationId xmlns:p14="http://schemas.microsoft.com/office/powerpoint/2010/main" val="2783756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A1F657B-BA57-469D-AC9D-94429062933D}" type="slidenum">
              <a:rPr lang="en-US" smtClean="0"/>
              <a:pPr/>
              <a:t>32</a:t>
            </a:fld>
            <a:endParaRPr lang="en-US" smtClean="0"/>
          </a:p>
        </p:txBody>
      </p:sp>
      <p:sp>
        <p:nvSpPr>
          <p:cNvPr id="132099" name="Rectangle 2"/>
          <p:cNvSpPr>
            <a:spLocks noGrp="1" noRot="1" noChangeAspect="1" noChangeArrowheads="1" noTextEdit="1"/>
          </p:cNvSpPr>
          <p:nvPr>
            <p:ph type="sldImg"/>
          </p:nvPr>
        </p:nvSpPr>
        <p:spPr>
          <a:xfrm>
            <a:off x="1150938" y="692150"/>
            <a:ext cx="4556125" cy="3416300"/>
          </a:xfrm>
          <a:ln/>
        </p:spPr>
      </p:sp>
      <p:sp>
        <p:nvSpPr>
          <p:cNvPr id="132100" name="Rectangle 3"/>
          <p:cNvSpPr>
            <a:spLocks noGrp="1" noChangeArrowheads="1"/>
          </p:cNvSpPr>
          <p:nvPr>
            <p:ph type="body" idx="1"/>
          </p:nvPr>
        </p:nvSpPr>
        <p:spPr>
          <a:noFill/>
          <a:ln/>
        </p:spPr>
        <p:txBody>
          <a:bodyPr/>
          <a:lstStyle/>
          <a:p>
            <a:r>
              <a:rPr lang="en-US" smtClean="0"/>
              <a:t>Problems with second normal form. The hidden dependency in the customer data leads to duplicating the customer address each time a customer rents videos from the store. Similarly, if old transaction rows are deleted, the firm might lose all of the data for some customers.</a:t>
            </a:r>
          </a:p>
        </p:txBody>
      </p:sp>
    </p:spTree>
    <p:extLst>
      <p:ext uri="{BB962C8B-B14F-4D97-AF65-F5344CB8AC3E}">
        <p14:creationId xmlns:p14="http://schemas.microsoft.com/office/powerpoint/2010/main" val="257431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A55CCDE-CCEE-4EA5-AD85-51E7BA7F56B2}" type="slidenum">
              <a:rPr lang="en-US" smtClean="0"/>
              <a:pPr/>
              <a:t>33</a:t>
            </a:fld>
            <a:endParaRPr lang="en-US" smtClean="0"/>
          </a:p>
        </p:txBody>
      </p:sp>
      <p:sp>
        <p:nvSpPr>
          <p:cNvPr id="133123" name="Rectangle 2"/>
          <p:cNvSpPr>
            <a:spLocks noGrp="1" noRot="1" noChangeAspect="1" noChangeArrowheads="1" noTextEdit="1"/>
          </p:cNvSpPr>
          <p:nvPr>
            <p:ph type="sldImg"/>
          </p:nvPr>
        </p:nvSpPr>
        <p:spPr>
          <a:xfrm>
            <a:off x="1150938" y="692150"/>
            <a:ext cx="4556125" cy="3416300"/>
          </a:xfrm>
          <a:ln/>
        </p:spPr>
      </p:sp>
      <p:sp>
        <p:nvSpPr>
          <p:cNvPr id="133124" name="Rectangle 3"/>
          <p:cNvSpPr>
            <a:spLocks noGrp="1" noChangeArrowheads="1"/>
          </p:cNvSpPr>
          <p:nvPr>
            <p:ph type="body" idx="1"/>
          </p:nvPr>
        </p:nvSpPr>
        <p:spPr>
          <a:noFill/>
          <a:ln/>
        </p:spPr>
        <p:txBody>
          <a:bodyPr/>
          <a:lstStyle/>
          <a:p>
            <a:r>
              <a:rPr lang="en-US" smtClean="0"/>
              <a:t>Third normal form definition. This table is not in 3NF since some of the columns depend on CustomerID, which is not part of the key.</a:t>
            </a:r>
          </a:p>
        </p:txBody>
      </p:sp>
    </p:spTree>
    <p:extLst>
      <p:ext uri="{BB962C8B-B14F-4D97-AF65-F5344CB8AC3E}">
        <p14:creationId xmlns:p14="http://schemas.microsoft.com/office/powerpoint/2010/main" val="3876745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F896263-C714-4662-A3E1-D46D16D159B2}" type="slidenum">
              <a:rPr lang="en-US" smtClean="0"/>
              <a:pPr/>
              <a:t>34</a:t>
            </a:fld>
            <a:endParaRPr lang="en-US" smtClean="0"/>
          </a:p>
        </p:txBody>
      </p:sp>
      <p:sp>
        <p:nvSpPr>
          <p:cNvPr id="134147" name="Rectangle 2"/>
          <p:cNvSpPr>
            <a:spLocks noGrp="1" noRot="1" noChangeAspect="1" noChangeArrowheads="1" noTextEdit="1"/>
          </p:cNvSpPr>
          <p:nvPr>
            <p:ph type="sldImg"/>
          </p:nvPr>
        </p:nvSpPr>
        <p:spPr>
          <a:xfrm>
            <a:off x="1150938" y="692150"/>
            <a:ext cx="4556125" cy="3416300"/>
          </a:xfrm>
          <a:ln/>
        </p:spPr>
      </p:sp>
      <p:sp>
        <p:nvSpPr>
          <p:cNvPr id="134148" name="Rectangle 3"/>
          <p:cNvSpPr>
            <a:spLocks noGrp="1" noChangeArrowheads="1"/>
          </p:cNvSpPr>
          <p:nvPr>
            <p:ph type="body" idx="1"/>
          </p:nvPr>
        </p:nvSpPr>
        <p:spPr>
          <a:noFill/>
          <a:ln/>
        </p:spPr>
        <p:txBody>
          <a:bodyPr/>
          <a:lstStyle/>
          <a:p>
            <a:r>
              <a:rPr lang="en-US" smtClean="0"/>
              <a:t>Third normal form. Putting customer data into a separate table eliminates the hidden dependency and resolves the problems with duplicate data. Note that CustomerID remains in both tables, but it is still not a key in the Sale table because only one customer participates in a given sale.</a:t>
            </a:r>
          </a:p>
        </p:txBody>
      </p:sp>
    </p:spTree>
    <p:extLst>
      <p:ext uri="{BB962C8B-B14F-4D97-AF65-F5344CB8AC3E}">
        <p14:creationId xmlns:p14="http://schemas.microsoft.com/office/powerpoint/2010/main" val="1722197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D0BA261-E888-4B51-84E5-49C40F3C7A6D}" type="slidenum">
              <a:rPr lang="en-US" smtClean="0"/>
              <a:pPr/>
              <a:t>35</a:t>
            </a:fld>
            <a:endParaRPr lang="en-US" smtClean="0"/>
          </a:p>
        </p:txBody>
      </p:sp>
      <p:sp>
        <p:nvSpPr>
          <p:cNvPr id="135171" name="Rectangle 2"/>
          <p:cNvSpPr>
            <a:spLocks noGrp="1" noRot="1" noChangeAspect="1" noChangeArrowheads="1" noTextEdit="1"/>
          </p:cNvSpPr>
          <p:nvPr>
            <p:ph type="sldImg"/>
          </p:nvPr>
        </p:nvSpPr>
        <p:spPr>
          <a:xfrm>
            <a:off x="1150938" y="692150"/>
            <a:ext cx="4556125" cy="3416300"/>
          </a:xfrm>
          <a:ln/>
        </p:spPr>
      </p:sp>
      <p:sp>
        <p:nvSpPr>
          <p:cNvPr id="135172" name="Rectangle 3"/>
          <p:cNvSpPr>
            <a:spLocks noGrp="1" noChangeArrowheads="1"/>
          </p:cNvSpPr>
          <p:nvPr>
            <p:ph type="body" idx="1"/>
          </p:nvPr>
        </p:nvSpPr>
        <p:spPr>
          <a:noFill/>
          <a:ln/>
        </p:spPr>
        <p:txBody>
          <a:bodyPr/>
          <a:lstStyle/>
          <a:p>
            <a:r>
              <a:rPr lang="en-US" smtClean="0"/>
              <a:t>Third normal form tables. Each cell is atomic, with no no repeating groups within a table, and each nonkey column depends on the whole key and nothing but the key.</a:t>
            </a:r>
          </a:p>
        </p:txBody>
      </p:sp>
    </p:spTree>
    <p:extLst>
      <p:ext uri="{BB962C8B-B14F-4D97-AF65-F5344CB8AC3E}">
        <p14:creationId xmlns:p14="http://schemas.microsoft.com/office/powerpoint/2010/main" val="42623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53E4127-5AFE-424D-8BB4-5E14A7F74FFF}" type="slidenum">
              <a:rPr lang="en-US" smtClean="0"/>
              <a:pPr/>
              <a:t>9</a:t>
            </a:fld>
            <a:endParaRPr lang="en-US" smtClean="0"/>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noFill/>
          <a:ln/>
        </p:spPr>
        <p:txBody>
          <a:bodyPr/>
          <a:lstStyle/>
          <a:p>
            <a:r>
              <a:rPr lang="en-US" smtClean="0"/>
              <a:t>A small class diagram for a basic order system. The numbers indicate relationships. For instance, each customer can place many orders, but a given order can come from only one customer.</a:t>
            </a:r>
          </a:p>
          <a:p>
            <a:endParaRPr lang="en-US" smtClean="0"/>
          </a:p>
          <a:p>
            <a:r>
              <a:rPr lang="en-US" smtClean="0"/>
              <a:t>Table notation. Column details are easier to see in a simple listing of the tables. This list is also useful when the tables are entered into the database.</a:t>
            </a:r>
          </a:p>
        </p:txBody>
      </p:sp>
    </p:spTree>
    <p:extLst>
      <p:ext uri="{BB962C8B-B14F-4D97-AF65-F5344CB8AC3E}">
        <p14:creationId xmlns:p14="http://schemas.microsoft.com/office/powerpoint/2010/main" val="458573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6C0B673-7FBE-4BF8-80FA-A964C7F8CFDA}" type="slidenum">
              <a:rPr lang="en-US" smtClean="0"/>
              <a:pPr/>
              <a:t>36</a:t>
            </a:fld>
            <a:endParaRPr lang="en-US" smtClean="0"/>
          </a:p>
        </p:txBody>
      </p:sp>
      <p:sp>
        <p:nvSpPr>
          <p:cNvPr id="136195" name="Rectangle 2"/>
          <p:cNvSpPr>
            <a:spLocks noGrp="1" noRot="1" noChangeAspect="1" noChangeArrowheads="1" noTextEdit="1"/>
          </p:cNvSpPr>
          <p:nvPr>
            <p:ph type="sldImg"/>
          </p:nvPr>
        </p:nvSpPr>
        <p:spPr>
          <a:xfrm>
            <a:off x="1150938" y="692150"/>
            <a:ext cx="4556125" cy="3416300"/>
          </a:xfrm>
          <a:ln/>
        </p:spPr>
      </p:sp>
      <p:sp>
        <p:nvSpPr>
          <p:cNvPr id="136196" name="Rectangle 3"/>
          <p:cNvSpPr>
            <a:spLocks noGrp="1" noChangeArrowheads="1"/>
          </p:cNvSpPr>
          <p:nvPr>
            <p:ph type="body" idx="1"/>
          </p:nvPr>
        </p:nvSpPr>
        <p:spPr>
          <a:noFill/>
          <a:ln/>
        </p:spPr>
        <p:txBody>
          <a:bodyPr/>
          <a:lstStyle/>
          <a:p>
            <a:r>
              <a:rPr lang="en-US" smtClean="0"/>
              <a:t>Third normal form table list. The list is an easy way to fit dozens of tables on a page but does not show the relationships.</a:t>
            </a:r>
          </a:p>
        </p:txBody>
      </p:sp>
    </p:spTree>
    <p:extLst>
      <p:ext uri="{BB962C8B-B14F-4D97-AF65-F5344CB8AC3E}">
        <p14:creationId xmlns:p14="http://schemas.microsoft.com/office/powerpoint/2010/main" val="590744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76CC0F0-528C-46F4-9031-8AC34425E4BA}" type="slidenum">
              <a:rPr lang="en-US" smtClean="0"/>
              <a:pPr/>
              <a:t>37</a:t>
            </a:fld>
            <a:endParaRPr lang="en-US" smtClean="0"/>
          </a:p>
        </p:txBody>
      </p:sp>
      <p:sp>
        <p:nvSpPr>
          <p:cNvPr id="137219" name="Rectangle 2"/>
          <p:cNvSpPr>
            <a:spLocks noGrp="1" noRot="1" noChangeAspect="1" noChangeArrowheads="1" noTextEdit="1"/>
          </p:cNvSpPr>
          <p:nvPr>
            <p:ph type="sldImg"/>
          </p:nvPr>
        </p:nvSpPr>
        <p:spPr>
          <a:xfrm>
            <a:off x="1150938" y="692150"/>
            <a:ext cx="4556125" cy="3416300"/>
          </a:xfrm>
          <a:ln/>
        </p:spPr>
      </p:sp>
      <p:sp>
        <p:nvSpPr>
          <p:cNvPr id="1372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0825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236FD33-E50B-4F9C-8B90-880A543816D9}" type="slidenum">
              <a:rPr lang="en-US" smtClean="0"/>
              <a:pPr/>
              <a:t>38</a:t>
            </a:fld>
            <a:endParaRPr lang="en-US" smtClean="0"/>
          </a:p>
        </p:txBody>
      </p:sp>
      <p:sp>
        <p:nvSpPr>
          <p:cNvPr id="138243" name="Rectangle 2"/>
          <p:cNvSpPr>
            <a:spLocks noGrp="1" noRot="1" noChangeAspect="1" noChangeArrowheads="1" noTextEdit="1"/>
          </p:cNvSpPr>
          <p:nvPr>
            <p:ph type="sldImg"/>
          </p:nvPr>
        </p:nvSpPr>
        <p:spPr>
          <a:xfrm>
            <a:off x="1150938" y="692150"/>
            <a:ext cx="4556125" cy="3416300"/>
          </a:xfrm>
          <a:ln/>
        </p:spPr>
      </p:sp>
      <p:sp>
        <p:nvSpPr>
          <p:cNvPr id="138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3213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BE12673-2A0C-459B-8254-1D3B754EBC60}" type="slidenum">
              <a:rPr lang="en-US" smtClean="0"/>
              <a:pPr/>
              <a:t>39</a:t>
            </a:fld>
            <a:endParaRPr lang="en-US" smtClean="0"/>
          </a:p>
        </p:txBody>
      </p:sp>
      <p:sp>
        <p:nvSpPr>
          <p:cNvPr id="139267" name="Rectangle 2"/>
          <p:cNvSpPr>
            <a:spLocks noGrp="1" noRot="1" noChangeAspect="1" noChangeArrowheads="1" noTextEdit="1"/>
          </p:cNvSpPr>
          <p:nvPr>
            <p:ph type="sldImg"/>
          </p:nvPr>
        </p:nvSpPr>
        <p:spPr>
          <a:xfrm>
            <a:off x="1150938" y="692150"/>
            <a:ext cx="4556125" cy="3416300"/>
          </a:xfrm>
          <a:ln/>
        </p:spPr>
      </p:sp>
      <p:sp>
        <p:nvSpPr>
          <p:cNvPr id="139268" name="Rectangle 3"/>
          <p:cNvSpPr>
            <a:spLocks noGrp="1" noChangeArrowheads="1"/>
          </p:cNvSpPr>
          <p:nvPr>
            <p:ph type="body" idx="1"/>
          </p:nvPr>
        </p:nvSpPr>
        <p:spPr>
          <a:noFill/>
          <a:ln/>
        </p:spPr>
        <p:txBody>
          <a:bodyPr/>
          <a:lstStyle/>
          <a:p>
            <a:r>
              <a:rPr lang="en-US" smtClean="0"/>
              <a:t>Boyce-Codd normal form. There is a hidden dependency (</a:t>
            </a:r>
            <a:r>
              <a:rPr lang="en-US" i="1" smtClean="0"/>
              <a:t>d</a:t>
            </a:r>
            <a:r>
              <a:rPr lang="en-US" smtClean="0"/>
              <a:t>) between manager and specialty. If we delete rows from the original table, we risk losing data about our managers. The solution is to add a table to make the dependency explicit. </a:t>
            </a:r>
          </a:p>
        </p:txBody>
      </p:sp>
    </p:spTree>
    <p:extLst>
      <p:ext uri="{BB962C8B-B14F-4D97-AF65-F5344CB8AC3E}">
        <p14:creationId xmlns:p14="http://schemas.microsoft.com/office/powerpoint/2010/main" val="812638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D37B276-B9FB-49F4-8B7C-E6BCDAE849F5}" type="slidenum">
              <a:rPr lang="en-US" smtClean="0"/>
              <a:pPr/>
              <a:t>40</a:t>
            </a:fld>
            <a:endParaRPr lang="en-US" smtClean="0"/>
          </a:p>
        </p:txBody>
      </p:sp>
      <p:sp>
        <p:nvSpPr>
          <p:cNvPr id="140291" name="Rectangle 2"/>
          <p:cNvSpPr>
            <a:spLocks noGrp="1" noRot="1" noChangeAspect="1" noChangeArrowheads="1" noTextEdit="1"/>
          </p:cNvSpPr>
          <p:nvPr>
            <p:ph type="sldImg"/>
          </p:nvPr>
        </p:nvSpPr>
        <p:spPr>
          <a:xfrm>
            <a:off x="1150938" y="692150"/>
            <a:ext cx="4556125" cy="3416300"/>
          </a:xfrm>
          <a:ln/>
        </p:spPr>
      </p:sp>
      <p:sp>
        <p:nvSpPr>
          <p:cNvPr id="140292" name="Rectangle 3"/>
          <p:cNvSpPr>
            <a:spLocks noGrp="1" noChangeArrowheads="1"/>
          </p:cNvSpPr>
          <p:nvPr>
            <p:ph type="body" idx="1"/>
          </p:nvPr>
        </p:nvSpPr>
        <p:spPr>
          <a:noFill/>
          <a:ln/>
        </p:spPr>
        <p:txBody>
          <a:bodyPr/>
          <a:lstStyle/>
          <a:p>
            <a:r>
              <a:rPr lang="en-US" smtClean="0"/>
              <a:t>Fourth normal form. The original table is 3NF because there are no nonkey columns. The keys are legitimate, but there is a hidden (multivalued) dependency because Specialty and ToolID are unrelated. The solution is to create two tables—one to show each of the two dependencies.</a:t>
            </a:r>
          </a:p>
        </p:txBody>
      </p:sp>
    </p:spTree>
    <p:extLst>
      <p:ext uri="{BB962C8B-B14F-4D97-AF65-F5344CB8AC3E}">
        <p14:creationId xmlns:p14="http://schemas.microsoft.com/office/powerpoint/2010/main" val="1670934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37D0751-BA8D-4662-BF47-EE67A1EF5FBA}" type="slidenum">
              <a:rPr lang="en-US" smtClean="0"/>
              <a:pPr/>
              <a:t>41</a:t>
            </a:fld>
            <a:endParaRPr lang="en-US" smtClean="0"/>
          </a:p>
        </p:txBody>
      </p:sp>
      <p:sp>
        <p:nvSpPr>
          <p:cNvPr id="141315" name="Rectangle 2"/>
          <p:cNvSpPr>
            <a:spLocks noGrp="1" noRot="1" noChangeAspect="1" noChangeArrowheads="1" noTextEdit="1"/>
          </p:cNvSpPr>
          <p:nvPr>
            <p:ph type="sldImg"/>
          </p:nvPr>
        </p:nvSpPr>
        <p:spPr>
          <a:xfrm>
            <a:off x="1150938" y="692150"/>
            <a:ext cx="4556125" cy="3416300"/>
          </a:xfrm>
          <a:ln/>
        </p:spPr>
      </p:sp>
      <p:sp>
        <p:nvSpPr>
          <p:cNvPr id="141316" name="Rectangle 3"/>
          <p:cNvSpPr>
            <a:spLocks noGrp="1" noChangeArrowheads="1"/>
          </p:cNvSpPr>
          <p:nvPr>
            <p:ph type="body" idx="1"/>
          </p:nvPr>
        </p:nvSpPr>
        <p:spPr>
          <a:noFill/>
          <a:ln/>
        </p:spPr>
        <p:txBody>
          <a:bodyPr/>
          <a:lstStyle/>
          <a:p>
            <a:r>
              <a:rPr lang="en-US" smtClean="0"/>
              <a:t>DKNF example. With the stated rule, the tables are in BCNF but might not be in DKNF. The initial table combines information about tasks and tools. Maybe there is an additional undefined dependency between task and tool, where employees commonly use the same tools for each task. </a:t>
            </a:r>
          </a:p>
        </p:txBody>
      </p:sp>
    </p:spTree>
    <p:extLst>
      <p:ext uri="{BB962C8B-B14F-4D97-AF65-F5344CB8AC3E}">
        <p14:creationId xmlns:p14="http://schemas.microsoft.com/office/powerpoint/2010/main" val="2729883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259C136-21A3-434A-B2A5-B24BCA5739AC}" type="slidenum">
              <a:rPr lang="en-US" smtClean="0"/>
              <a:pPr/>
              <a:t>42</a:t>
            </a:fld>
            <a:endParaRPr lang="en-US" smtClean="0"/>
          </a:p>
        </p:txBody>
      </p:sp>
      <p:sp>
        <p:nvSpPr>
          <p:cNvPr id="142339" name="Rectangle 2"/>
          <p:cNvSpPr>
            <a:spLocks noGrp="1" noRot="1" noChangeAspect="1" noChangeArrowheads="1" noTextEdit="1"/>
          </p:cNvSpPr>
          <p:nvPr>
            <p:ph type="sldImg"/>
          </p:nvPr>
        </p:nvSpPr>
        <p:spPr>
          <a:xfrm>
            <a:off x="1150938" y="692150"/>
            <a:ext cx="4556125" cy="3416300"/>
          </a:xfrm>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3345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48073DD-27F3-4527-901C-2AEA72D3EFF3}" type="slidenum">
              <a:rPr lang="en-US" smtClean="0"/>
              <a:pPr/>
              <a:t>43</a:t>
            </a:fld>
            <a:endParaRPr lang="en-US" smtClean="0"/>
          </a:p>
        </p:txBody>
      </p:sp>
      <p:sp>
        <p:nvSpPr>
          <p:cNvPr id="143363" name="Rectangle 2"/>
          <p:cNvSpPr>
            <a:spLocks noGrp="1" noRot="1" noChangeAspect="1" noChangeArrowheads="1" noTextEdit="1"/>
          </p:cNvSpPr>
          <p:nvPr>
            <p:ph type="sldImg"/>
          </p:nvPr>
        </p:nvSpPr>
        <p:spPr>
          <a:xfrm>
            <a:off x="1150938" y="692150"/>
            <a:ext cx="4556125" cy="3416300"/>
          </a:xfrm>
          <a:ln/>
        </p:spPr>
      </p:sp>
      <p:sp>
        <p:nvSpPr>
          <p:cNvPr id="143364" name="Rectangle 3"/>
          <p:cNvSpPr>
            <a:spLocks noGrp="1" noChangeArrowheads="1"/>
          </p:cNvSpPr>
          <p:nvPr>
            <p:ph type="body" idx="1"/>
          </p:nvPr>
        </p:nvSpPr>
        <p:spPr>
          <a:noFill/>
          <a:ln/>
        </p:spPr>
        <p:txBody>
          <a:bodyPr/>
          <a:lstStyle/>
          <a:p>
            <a:r>
              <a:rPr lang="en-US" smtClean="0"/>
              <a:t>Data integrity. Integrity can be maintained by simple rules. Relational databases rely on referential integrity constraints to ensure that customer data exists before the customer number can be entered in the Rental table.</a:t>
            </a:r>
          </a:p>
        </p:txBody>
      </p:sp>
    </p:spTree>
    <p:extLst>
      <p:ext uri="{BB962C8B-B14F-4D97-AF65-F5344CB8AC3E}">
        <p14:creationId xmlns:p14="http://schemas.microsoft.com/office/powerpoint/2010/main" val="3746300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79630F0-6755-48E5-AE92-3477A1293A9A}" type="slidenum">
              <a:rPr lang="en-US" smtClean="0"/>
              <a:pPr/>
              <a:t>44</a:t>
            </a:fld>
            <a:endParaRPr lang="en-US" smtClean="0"/>
          </a:p>
        </p:txBody>
      </p:sp>
      <p:sp>
        <p:nvSpPr>
          <p:cNvPr id="144387" name="Rectangle 2"/>
          <p:cNvSpPr>
            <a:spLocks noGrp="1" noRot="1" noChangeAspect="1" noChangeArrowheads="1" noTextEdit="1"/>
          </p:cNvSpPr>
          <p:nvPr>
            <p:ph type="sldImg"/>
          </p:nvPr>
        </p:nvSpPr>
        <p:spPr>
          <a:xfrm>
            <a:off x="1150938" y="692150"/>
            <a:ext cx="4556125" cy="3416300"/>
          </a:xfrm>
          <a:ln/>
        </p:spPr>
      </p:sp>
      <p:sp>
        <p:nvSpPr>
          <p:cNvPr id="144388" name="Rectangle 3"/>
          <p:cNvSpPr>
            <a:spLocks noGrp="1" noChangeArrowheads="1"/>
          </p:cNvSpPr>
          <p:nvPr>
            <p:ph type="body" idx="1"/>
          </p:nvPr>
        </p:nvSpPr>
        <p:spPr>
          <a:noFill/>
          <a:ln/>
        </p:spPr>
        <p:txBody>
          <a:bodyPr/>
          <a:lstStyle/>
          <a:p>
            <a:r>
              <a:rPr lang="en-US" smtClean="0"/>
              <a:t>SQL referential integrity definition. In the Sale table, declaring a column as a foreign key tells the DBMS to check each value in this table to find a matching value in the referenced (e.g., Customer) table.</a:t>
            </a:r>
          </a:p>
        </p:txBody>
      </p:sp>
    </p:spTree>
    <p:extLst>
      <p:ext uri="{BB962C8B-B14F-4D97-AF65-F5344CB8AC3E}">
        <p14:creationId xmlns:p14="http://schemas.microsoft.com/office/powerpoint/2010/main" val="347014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2E1F859-BB24-480B-A89B-AA66193753B7}" type="slidenum">
              <a:rPr lang="en-US" smtClean="0"/>
              <a:pPr/>
              <a:t>45</a:t>
            </a:fld>
            <a:endParaRPr lang="en-US" smtClean="0"/>
          </a:p>
        </p:txBody>
      </p:sp>
      <p:sp>
        <p:nvSpPr>
          <p:cNvPr id="145411" name="Rectangle 2"/>
          <p:cNvSpPr>
            <a:spLocks noGrp="1" noRot="1" noChangeAspect="1" noChangeArrowheads="1" noTextEdit="1"/>
          </p:cNvSpPr>
          <p:nvPr>
            <p:ph type="sldImg"/>
          </p:nvPr>
        </p:nvSpPr>
        <p:spPr>
          <a:xfrm>
            <a:off x="1150938" y="692150"/>
            <a:ext cx="4556125" cy="3416300"/>
          </a:xfrm>
          <a:ln/>
        </p:spPr>
      </p:sp>
      <p:sp>
        <p:nvSpPr>
          <p:cNvPr id="145412" name="Rectangle 3"/>
          <p:cNvSpPr>
            <a:spLocks noGrp="1" noChangeArrowheads="1"/>
          </p:cNvSpPr>
          <p:nvPr>
            <p:ph type="body" idx="1"/>
          </p:nvPr>
        </p:nvSpPr>
        <p:spPr>
          <a:noFill/>
          <a:ln/>
        </p:spPr>
        <p:txBody>
          <a:bodyPr/>
          <a:lstStyle/>
          <a:p>
            <a:r>
              <a:rPr lang="en-US" smtClean="0"/>
              <a:t>Database design for a soccer league. The design and normalized tables depend on the business rules. Some of the rules are shown on the form.</a:t>
            </a:r>
          </a:p>
        </p:txBody>
      </p:sp>
    </p:spTree>
    <p:extLst>
      <p:ext uri="{BB962C8B-B14F-4D97-AF65-F5344CB8AC3E}">
        <p14:creationId xmlns:p14="http://schemas.microsoft.com/office/powerpoint/2010/main" val="29489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41CE29A-8D1C-4C3A-8536-23C6A6B4B29D}" type="slidenum">
              <a:rPr lang="en-US" smtClean="0"/>
              <a:pPr/>
              <a:t>10</a:t>
            </a:fld>
            <a:endParaRPr lang="en-US" smtClean="0"/>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noFill/>
          <a:ln/>
        </p:spPr>
        <p:txBody>
          <a:bodyPr/>
          <a:lstStyle/>
          <a:p>
            <a:r>
              <a:rPr lang="en-US" smtClean="0"/>
              <a:t>The three main rules for data normalization. Essentially, each table has to accurately represent the business definitions. Each table represents a single entity and the keys accurately identify the entity and represent the one-to-many relationships among the attributes.</a:t>
            </a:r>
          </a:p>
        </p:txBody>
      </p:sp>
    </p:spTree>
    <p:extLst>
      <p:ext uri="{BB962C8B-B14F-4D97-AF65-F5344CB8AC3E}">
        <p14:creationId xmlns:p14="http://schemas.microsoft.com/office/powerpoint/2010/main" val="1298669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8AC3645-C666-4884-8CB5-72D492904179}" type="slidenum">
              <a:rPr lang="en-US" smtClean="0"/>
              <a:pPr/>
              <a:t>46</a:t>
            </a:fld>
            <a:endParaRPr lang="en-US" smtClean="0"/>
          </a:p>
        </p:txBody>
      </p:sp>
      <p:sp>
        <p:nvSpPr>
          <p:cNvPr id="146435" name="Rectangle 2"/>
          <p:cNvSpPr>
            <a:spLocks noGrp="1" noRot="1" noChangeAspect="1" noChangeArrowheads="1" noTextEdit="1"/>
          </p:cNvSpPr>
          <p:nvPr>
            <p:ph type="sldImg"/>
          </p:nvPr>
        </p:nvSpPr>
        <p:spPr>
          <a:xfrm>
            <a:off x="1150938" y="692150"/>
            <a:ext cx="4556125" cy="3416300"/>
          </a:xfrm>
          <a:ln/>
        </p:spPr>
      </p:sp>
      <p:sp>
        <p:nvSpPr>
          <p:cNvPr id="146436" name="Rectangle 3"/>
          <p:cNvSpPr>
            <a:spLocks noGrp="1" noChangeArrowheads="1"/>
          </p:cNvSpPr>
          <p:nvPr>
            <p:ph type="body" idx="1"/>
          </p:nvPr>
        </p:nvSpPr>
        <p:spPr>
          <a:noFill/>
          <a:ln/>
        </p:spPr>
        <p:txBody>
          <a:bodyPr/>
          <a:lstStyle/>
          <a:p>
            <a:r>
              <a:rPr lang="en-US" smtClean="0"/>
              <a:t>Restrictive rules. With only one referee per match, the referee key is added to the Match table. Similarly, the TeamID column is placed in the Player table.</a:t>
            </a:r>
          </a:p>
        </p:txBody>
      </p:sp>
    </p:spTree>
    <p:extLst>
      <p:ext uri="{BB962C8B-B14F-4D97-AF65-F5344CB8AC3E}">
        <p14:creationId xmlns:p14="http://schemas.microsoft.com/office/powerpoint/2010/main" val="2843005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F34F4A2-C702-4FCE-A50A-787A1CABEB9D}" type="slidenum">
              <a:rPr lang="en-US" smtClean="0"/>
              <a:pPr/>
              <a:t>47</a:t>
            </a:fld>
            <a:endParaRPr lang="en-US" smtClean="0"/>
          </a:p>
        </p:txBody>
      </p:sp>
      <p:sp>
        <p:nvSpPr>
          <p:cNvPr id="147459" name="Rectangle 2"/>
          <p:cNvSpPr>
            <a:spLocks noGrp="1" noRot="1" noChangeAspect="1" noChangeArrowheads="1" noTextEdit="1"/>
          </p:cNvSpPr>
          <p:nvPr>
            <p:ph type="sldImg"/>
          </p:nvPr>
        </p:nvSpPr>
        <p:spPr>
          <a:xfrm>
            <a:off x="1150938" y="692150"/>
            <a:ext cx="4556125" cy="3416300"/>
          </a:xfrm>
          <a:ln/>
        </p:spPr>
      </p:sp>
      <p:sp>
        <p:nvSpPr>
          <p:cNvPr id="147460" name="Rectangle 3"/>
          <p:cNvSpPr>
            <a:spLocks noGrp="1" noChangeArrowheads="1"/>
          </p:cNvSpPr>
          <p:nvPr>
            <p:ph type="body" idx="1"/>
          </p:nvPr>
        </p:nvSpPr>
        <p:spPr>
          <a:noFill/>
          <a:ln/>
        </p:spPr>
        <p:txBody>
          <a:bodyPr/>
          <a:lstStyle/>
          <a:p>
            <a:r>
              <a:rPr lang="en-US" smtClean="0"/>
              <a:t>Relaxing the rules to allow many-to-many relationships. You might try to make the RefID and TeamID columns part of the primary key, but the resulting tables are not in 3NF. Location does not depend on RefID, and Player Name does not depend on TeamID.</a:t>
            </a:r>
          </a:p>
        </p:txBody>
      </p:sp>
    </p:spTree>
    <p:extLst>
      <p:ext uri="{BB962C8B-B14F-4D97-AF65-F5344CB8AC3E}">
        <p14:creationId xmlns:p14="http://schemas.microsoft.com/office/powerpoint/2010/main" val="2838644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420DB7E-501D-4DB4-B252-E7CCFA0A973C}" type="slidenum">
              <a:rPr lang="en-US" smtClean="0"/>
              <a:pPr/>
              <a:t>48</a:t>
            </a:fld>
            <a:endParaRPr lang="en-US" smtClean="0"/>
          </a:p>
        </p:txBody>
      </p:sp>
      <p:sp>
        <p:nvSpPr>
          <p:cNvPr id="148483" name="Rectangle 2"/>
          <p:cNvSpPr>
            <a:spLocks noGrp="1" noRot="1" noChangeAspect="1" noChangeArrowheads="1" noTextEdit="1"/>
          </p:cNvSpPr>
          <p:nvPr>
            <p:ph type="sldImg"/>
          </p:nvPr>
        </p:nvSpPr>
        <p:spPr>
          <a:xfrm>
            <a:off x="1150938" y="692150"/>
            <a:ext cx="4556125" cy="3416300"/>
          </a:xfrm>
          <a:ln/>
        </p:spPr>
      </p:sp>
      <p:sp>
        <p:nvSpPr>
          <p:cNvPr id="148484" name="Rectangle 3"/>
          <p:cNvSpPr>
            <a:spLocks noGrp="1" noChangeArrowheads="1"/>
          </p:cNvSpPr>
          <p:nvPr>
            <p:ph type="body" idx="1"/>
          </p:nvPr>
        </p:nvSpPr>
        <p:spPr>
          <a:noFill/>
          <a:ln/>
        </p:spPr>
        <p:txBody>
          <a:bodyPr/>
          <a:lstStyle/>
          <a:p>
            <a:r>
              <a:rPr lang="en-US" smtClean="0"/>
              <a:t>Relaxing the rules and normalizing the tables. The RefereeMatch table enables the department to have more than one referee per match. Moving the TeamID to the PlayerStats table indicates that someone can play for more than one team—but for only one team during a given match.</a:t>
            </a:r>
          </a:p>
        </p:txBody>
      </p:sp>
    </p:spTree>
    <p:extLst>
      <p:ext uri="{BB962C8B-B14F-4D97-AF65-F5344CB8AC3E}">
        <p14:creationId xmlns:p14="http://schemas.microsoft.com/office/powerpoint/2010/main" val="2037191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0C945F8-7B1A-48C5-97A1-3CF1B1E8540C}" type="slidenum">
              <a:rPr lang="en-US" smtClean="0"/>
              <a:pPr/>
              <a:t>49</a:t>
            </a:fld>
            <a:endParaRPr lang="en-US" smtClean="0"/>
          </a:p>
        </p:txBody>
      </p:sp>
      <p:sp>
        <p:nvSpPr>
          <p:cNvPr id="149507" name="Rectangle 2"/>
          <p:cNvSpPr>
            <a:spLocks noGrp="1" noRot="1" noChangeAspect="1" noChangeArrowheads="1" noTextEdit="1"/>
          </p:cNvSpPr>
          <p:nvPr>
            <p:ph type="sldImg"/>
          </p:nvPr>
        </p:nvSpPr>
        <p:spPr>
          <a:xfrm>
            <a:off x="1150938" y="692150"/>
            <a:ext cx="4556125" cy="3416300"/>
          </a:xfrm>
          <a:ln/>
        </p:spPr>
      </p:sp>
      <p:sp>
        <p:nvSpPr>
          <p:cNvPr id="149508" name="Rectangle 3"/>
          <p:cNvSpPr>
            <a:spLocks noGrp="1" noChangeArrowheads="1"/>
          </p:cNvSpPr>
          <p:nvPr>
            <p:ph type="body" idx="1"/>
          </p:nvPr>
        </p:nvSpPr>
        <p:spPr>
          <a:noFill/>
          <a:ln/>
        </p:spPr>
        <p:txBody>
          <a:bodyPr/>
          <a:lstStyle/>
          <a:p>
            <a:r>
              <a:rPr lang="en-US" smtClean="0"/>
              <a:t>Converting a class diagram to normalized tables. Note the four types of relationships: (1) one-to-many,  (2) many-to-many,  (3) subtype, and (4) recursive.</a:t>
            </a:r>
          </a:p>
        </p:txBody>
      </p:sp>
    </p:spTree>
    <p:extLst>
      <p:ext uri="{BB962C8B-B14F-4D97-AF65-F5344CB8AC3E}">
        <p14:creationId xmlns:p14="http://schemas.microsoft.com/office/powerpoint/2010/main" val="1192771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075E115-B7D9-4851-83F8-9A63CDE7C8B4}" type="slidenum">
              <a:rPr lang="en-US" smtClean="0"/>
              <a:pPr/>
              <a:t>50</a:t>
            </a:fld>
            <a:endParaRPr lang="en-US" smtClean="0"/>
          </a:p>
        </p:txBody>
      </p:sp>
      <p:sp>
        <p:nvSpPr>
          <p:cNvPr id="150531" name="Rectangle 2"/>
          <p:cNvSpPr>
            <a:spLocks noGrp="1" noRot="1" noChangeAspect="1" noChangeArrowheads="1" noTextEdit="1"/>
          </p:cNvSpPr>
          <p:nvPr>
            <p:ph type="sldImg"/>
          </p:nvPr>
        </p:nvSpPr>
        <p:spPr>
          <a:xfrm>
            <a:off x="1150938" y="692150"/>
            <a:ext cx="4556125" cy="3416300"/>
          </a:xfrm>
          <a:ln/>
        </p:spPr>
      </p:sp>
      <p:sp>
        <p:nvSpPr>
          <p:cNvPr id="150532" name="Rectangle 3"/>
          <p:cNvSpPr>
            <a:spLocks noGrp="1" noChangeArrowheads="1"/>
          </p:cNvSpPr>
          <p:nvPr>
            <p:ph type="body" idx="1"/>
          </p:nvPr>
        </p:nvSpPr>
        <p:spPr>
          <a:noFill/>
          <a:ln/>
        </p:spPr>
        <p:txBody>
          <a:bodyPr/>
          <a:lstStyle/>
          <a:p>
            <a:r>
              <a:rPr lang="en-US" smtClean="0"/>
              <a:t>Converting one-to-many relationships. Add the primary key from the one-side into the many-side table. In the example SID and EID are added to the PurchaseOrder table. Note that they are not primary keys in the PurchaseOrder table.</a:t>
            </a:r>
          </a:p>
        </p:txBody>
      </p:sp>
    </p:spTree>
    <p:extLst>
      <p:ext uri="{BB962C8B-B14F-4D97-AF65-F5344CB8AC3E}">
        <p14:creationId xmlns:p14="http://schemas.microsoft.com/office/powerpoint/2010/main" val="672150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C20BCA5-5262-47B3-9347-F6E6EB0715A0}" type="slidenum">
              <a:rPr lang="en-US" smtClean="0"/>
              <a:pPr/>
              <a:t>51</a:t>
            </a:fld>
            <a:endParaRPr lang="en-US" smtClean="0"/>
          </a:p>
        </p:txBody>
      </p:sp>
      <p:sp>
        <p:nvSpPr>
          <p:cNvPr id="151555" name="Rectangle 2"/>
          <p:cNvSpPr>
            <a:spLocks noGrp="1" noRot="1" noChangeAspect="1" noChangeArrowheads="1" noTextEdit="1"/>
          </p:cNvSpPr>
          <p:nvPr>
            <p:ph type="sldImg"/>
          </p:nvPr>
        </p:nvSpPr>
        <p:spPr>
          <a:xfrm>
            <a:off x="1150938" y="692150"/>
            <a:ext cx="4556125" cy="3416300"/>
          </a:xfrm>
          <a:ln/>
        </p:spPr>
      </p:sp>
      <p:sp>
        <p:nvSpPr>
          <p:cNvPr id="151556" name="Rectangle 3"/>
          <p:cNvSpPr>
            <a:spLocks noGrp="1" noChangeArrowheads="1"/>
          </p:cNvSpPr>
          <p:nvPr>
            <p:ph type="body" idx="1"/>
          </p:nvPr>
        </p:nvSpPr>
        <p:spPr>
          <a:noFill/>
          <a:ln/>
        </p:spPr>
        <p:txBody>
          <a:bodyPr/>
          <a:lstStyle/>
          <a:p>
            <a:r>
              <a:rPr lang="en-US" smtClean="0"/>
              <a:t>Sample data for one-to-many relationships. The Supplier and PurchaseOrder tables are linked through the SID column. Similarly, the Employee table is linked through the data in the EID column. Both the SID and EID columns are foreign keys in the PurchaseOrder table, but they are not primary keys in that table.</a:t>
            </a:r>
          </a:p>
        </p:txBody>
      </p:sp>
    </p:spTree>
    <p:extLst>
      <p:ext uri="{BB962C8B-B14F-4D97-AF65-F5344CB8AC3E}">
        <p14:creationId xmlns:p14="http://schemas.microsoft.com/office/powerpoint/2010/main" val="1727806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E1359E0-31E0-4E07-9FA7-B47584AFEBE3}" type="slidenum">
              <a:rPr lang="en-US" smtClean="0"/>
              <a:pPr/>
              <a:t>52</a:t>
            </a:fld>
            <a:endParaRPr lang="en-US" smtClean="0"/>
          </a:p>
        </p:txBody>
      </p:sp>
      <p:sp>
        <p:nvSpPr>
          <p:cNvPr id="152579" name="Rectangle 2"/>
          <p:cNvSpPr>
            <a:spLocks noGrp="1" noRot="1" noChangeAspect="1" noChangeArrowheads="1" noTextEdit="1"/>
          </p:cNvSpPr>
          <p:nvPr>
            <p:ph type="sldImg"/>
          </p:nvPr>
        </p:nvSpPr>
        <p:spPr>
          <a:xfrm>
            <a:off x="1150938" y="692150"/>
            <a:ext cx="4556125" cy="3416300"/>
          </a:xfrm>
          <a:ln/>
        </p:spPr>
      </p:sp>
      <p:sp>
        <p:nvSpPr>
          <p:cNvPr id="152580" name="Rectangle 3"/>
          <p:cNvSpPr>
            <a:spLocks noGrp="1" noChangeArrowheads="1"/>
          </p:cNvSpPr>
          <p:nvPr>
            <p:ph type="body" idx="1"/>
          </p:nvPr>
        </p:nvSpPr>
        <p:spPr>
          <a:noFill/>
          <a:ln/>
        </p:spPr>
        <p:txBody>
          <a:bodyPr/>
          <a:lstStyle/>
          <a:p>
            <a:r>
              <a:rPr lang="en-US" smtClean="0"/>
              <a:t>Converting a many-to-many relationship. Many-to-many relationships use a new, intermediate table to link the two tables. The new POItem table contains the primary keys from both the PurchaseOrder and Item tables.</a:t>
            </a:r>
          </a:p>
        </p:txBody>
      </p:sp>
    </p:spTree>
    <p:extLst>
      <p:ext uri="{BB962C8B-B14F-4D97-AF65-F5344CB8AC3E}">
        <p14:creationId xmlns:p14="http://schemas.microsoft.com/office/powerpoint/2010/main" val="704538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F5E407E-95F5-4725-8E19-CC4E44C5F711}" type="slidenum">
              <a:rPr lang="en-US" smtClean="0"/>
              <a:pPr/>
              <a:t>53</a:t>
            </a:fld>
            <a:endParaRPr lang="en-US" smtClean="0"/>
          </a:p>
        </p:txBody>
      </p:sp>
      <p:sp>
        <p:nvSpPr>
          <p:cNvPr id="153603" name="Rectangle 2"/>
          <p:cNvSpPr>
            <a:spLocks noGrp="1" noRot="1" noChangeAspect="1" noChangeArrowheads="1" noTextEdit="1"/>
          </p:cNvSpPr>
          <p:nvPr>
            <p:ph type="sldImg"/>
          </p:nvPr>
        </p:nvSpPr>
        <p:spPr>
          <a:xfrm>
            <a:off x="1150938" y="692150"/>
            <a:ext cx="4556125" cy="3416300"/>
          </a:xfrm>
          <a:ln/>
        </p:spPr>
      </p:sp>
      <p:sp>
        <p:nvSpPr>
          <p:cNvPr id="153604" name="Rectangle 3"/>
          <p:cNvSpPr>
            <a:spLocks noGrp="1" noChangeArrowheads="1"/>
          </p:cNvSpPr>
          <p:nvPr>
            <p:ph type="body" idx="1"/>
          </p:nvPr>
        </p:nvSpPr>
        <p:spPr>
          <a:noFill/>
          <a:ln/>
        </p:spPr>
        <p:txBody>
          <a:bodyPr/>
          <a:lstStyle/>
          <a:p>
            <a:r>
              <a:rPr lang="en-US" smtClean="0"/>
              <a:t>Sample data for the many-to-many relationship. Note that the intermediate POItem table links the other two tables. Verify that the three tables are in 3NF, where each nonkey column depends on the whole key and nothing but the key.</a:t>
            </a:r>
          </a:p>
        </p:txBody>
      </p:sp>
    </p:spTree>
    <p:extLst>
      <p:ext uri="{BB962C8B-B14F-4D97-AF65-F5344CB8AC3E}">
        <p14:creationId xmlns:p14="http://schemas.microsoft.com/office/powerpoint/2010/main" val="3316971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125F460-9604-46DF-AD19-B8FCF6E7F4B3}" type="slidenum">
              <a:rPr lang="en-US" smtClean="0"/>
              <a:pPr/>
              <a:t>54</a:t>
            </a:fld>
            <a:endParaRPr lang="en-US" smtClean="0"/>
          </a:p>
        </p:txBody>
      </p:sp>
      <p:sp>
        <p:nvSpPr>
          <p:cNvPr id="154627" name="Rectangle 2"/>
          <p:cNvSpPr>
            <a:spLocks noGrp="1" noRot="1" noChangeAspect="1" noChangeArrowheads="1" noTextEdit="1"/>
          </p:cNvSpPr>
          <p:nvPr>
            <p:ph type="sldImg"/>
          </p:nvPr>
        </p:nvSpPr>
        <p:spPr>
          <a:xfrm>
            <a:off x="1150938" y="692150"/>
            <a:ext cx="4556125" cy="3416300"/>
          </a:xfrm>
          <a:ln/>
        </p:spPr>
      </p:sp>
      <p:sp>
        <p:nvSpPr>
          <p:cNvPr id="154628" name="Rectangle 3"/>
          <p:cNvSpPr>
            <a:spLocks noGrp="1" noChangeArrowheads="1"/>
          </p:cNvSpPr>
          <p:nvPr>
            <p:ph type="body" idx="1"/>
          </p:nvPr>
        </p:nvSpPr>
        <p:spPr>
          <a:noFill/>
          <a:ln/>
        </p:spPr>
        <p:txBody>
          <a:bodyPr/>
          <a:lstStyle/>
          <a:p>
            <a:r>
              <a:rPr lang="en-US" smtClean="0"/>
              <a:t>N-ary association. The Assembly association is also a class. It can be modeled as a set of binary (one-to-many) associations. The primary key from each of the main classes is included in the new Assembly class.</a:t>
            </a:r>
          </a:p>
        </p:txBody>
      </p:sp>
    </p:spTree>
    <p:extLst>
      <p:ext uri="{BB962C8B-B14F-4D97-AF65-F5344CB8AC3E}">
        <p14:creationId xmlns:p14="http://schemas.microsoft.com/office/powerpoint/2010/main" val="3665029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63593AA-9820-4D53-8E73-883152E27581}" type="slidenum">
              <a:rPr lang="en-US" smtClean="0"/>
              <a:pPr/>
              <a:t>55</a:t>
            </a:fld>
            <a:endParaRPr lang="en-US" smtClean="0"/>
          </a:p>
        </p:txBody>
      </p:sp>
      <p:sp>
        <p:nvSpPr>
          <p:cNvPr id="155651" name="Rectangle 2"/>
          <p:cNvSpPr>
            <a:spLocks noGrp="1" noRot="1" noChangeAspect="1" noChangeArrowheads="1" noTextEdit="1"/>
          </p:cNvSpPr>
          <p:nvPr>
            <p:ph type="sldImg"/>
          </p:nvPr>
        </p:nvSpPr>
        <p:spPr>
          <a:xfrm>
            <a:off x="1150938" y="692150"/>
            <a:ext cx="4556125" cy="3416300"/>
          </a:xfrm>
          <a:ln/>
        </p:spPr>
      </p:sp>
      <p:sp>
        <p:nvSpPr>
          <p:cNvPr id="155652" name="Rectangle 3"/>
          <p:cNvSpPr>
            <a:spLocks noGrp="1" noChangeArrowheads="1"/>
          </p:cNvSpPr>
          <p:nvPr>
            <p:ph type="body" idx="1"/>
          </p:nvPr>
        </p:nvSpPr>
        <p:spPr>
          <a:noFill/>
          <a:ln/>
        </p:spPr>
        <p:txBody>
          <a:bodyPr/>
          <a:lstStyle/>
          <a:p>
            <a:r>
              <a:rPr lang="en-US" smtClean="0"/>
              <a:t>Converting subtypes. Every item purchased has basic attributes, which are recorded in the Item table. Each item can be placed in one of three categories, which have different attributes. To convert these relationships to 3NF, create new tables for each subtype. Use the same key in the new tables and in the generic table. Add attributes specific to each of the subtypes.</a:t>
            </a:r>
          </a:p>
        </p:txBody>
      </p:sp>
    </p:spTree>
    <p:extLst>
      <p:ext uri="{BB962C8B-B14F-4D97-AF65-F5344CB8AC3E}">
        <p14:creationId xmlns:p14="http://schemas.microsoft.com/office/powerpoint/2010/main" val="8884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B25CBB9-0365-4DB1-8C58-BBE6A4A7F3E3}" type="slidenum">
              <a:rPr lang="en-US" smtClean="0"/>
              <a:pPr/>
              <a:t>11</a:t>
            </a:fld>
            <a:endParaRPr lang="en-US" smtClean="0"/>
          </a:p>
        </p:txBody>
      </p:sp>
      <p:sp>
        <p:nvSpPr>
          <p:cNvPr id="110595" name="Rectangle 2"/>
          <p:cNvSpPr>
            <a:spLocks noGrp="1" noRot="1" noChangeAspect="1" noChangeArrowheads="1" noTextEdit="1"/>
          </p:cNvSpPr>
          <p:nvPr>
            <p:ph type="sldImg"/>
          </p:nvPr>
        </p:nvSpPr>
        <p:spPr>
          <a:xfrm>
            <a:off x="1150938" y="692150"/>
            <a:ext cx="4556125" cy="3416300"/>
          </a:xfrm>
          <a:ln/>
        </p:spPr>
      </p:sp>
      <p:sp>
        <p:nvSpPr>
          <p:cNvPr id="110596" name="Rectangle 3"/>
          <p:cNvSpPr>
            <a:spLocks noGrp="1" noChangeArrowheads="1"/>
          </p:cNvSpPr>
          <p:nvPr>
            <p:ph type="body" idx="1"/>
          </p:nvPr>
        </p:nvSpPr>
        <p:spPr>
          <a:noFill/>
          <a:ln/>
        </p:spPr>
        <p:txBody>
          <a:bodyPr/>
          <a:lstStyle/>
          <a:p>
            <a:r>
              <a:rPr lang="en-US" smtClean="0"/>
              <a:t>Atomic values for phone numbers. Is phone number atomic (single-valued) or repeating? You might add a column for each possible type of phone number. But how many customers have each type of phone and what if more types are needed in the future?</a:t>
            </a:r>
          </a:p>
        </p:txBody>
      </p:sp>
    </p:spTree>
    <p:extLst>
      <p:ext uri="{BB962C8B-B14F-4D97-AF65-F5344CB8AC3E}">
        <p14:creationId xmlns:p14="http://schemas.microsoft.com/office/powerpoint/2010/main" val="2333798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9F0AEE95-05F2-423D-8830-2C72A4BE065E}" type="slidenum">
              <a:rPr lang="en-US" smtClean="0"/>
              <a:pPr/>
              <a:t>56</a:t>
            </a:fld>
            <a:endParaRPr lang="en-US" smtClean="0"/>
          </a:p>
        </p:txBody>
      </p:sp>
      <p:sp>
        <p:nvSpPr>
          <p:cNvPr id="156675" name="Rectangle 2"/>
          <p:cNvSpPr>
            <a:spLocks noGrp="1" noRot="1" noChangeAspect="1" noChangeArrowheads="1" noTextEdit="1"/>
          </p:cNvSpPr>
          <p:nvPr>
            <p:ph type="sldImg"/>
          </p:nvPr>
        </p:nvSpPr>
        <p:spPr>
          <a:xfrm>
            <a:off x="1150938" y="692150"/>
            <a:ext cx="4556125" cy="3416300"/>
          </a:xfrm>
          <a:ln/>
        </p:spPr>
      </p:sp>
      <p:sp>
        <p:nvSpPr>
          <p:cNvPr id="156676" name="Rectangle 3"/>
          <p:cNvSpPr>
            <a:spLocks noGrp="1" noChangeArrowheads="1"/>
          </p:cNvSpPr>
          <p:nvPr>
            <p:ph type="body" idx="1"/>
          </p:nvPr>
        </p:nvSpPr>
        <p:spPr>
          <a:noFill/>
          <a:ln/>
        </p:spPr>
        <p:txBody>
          <a:bodyPr/>
          <a:lstStyle/>
          <a:p>
            <a:r>
              <a:rPr lang="en-US" smtClean="0"/>
              <a:t>Sample data for the subtype relationships. Notice how each Item has an entry in the Item table and a row in one of the three subtype tables.</a:t>
            </a:r>
          </a:p>
        </p:txBody>
      </p:sp>
    </p:spTree>
    <p:extLst>
      <p:ext uri="{BB962C8B-B14F-4D97-AF65-F5344CB8AC3E}">
        <p14:creationId xmlns:p14="http://schemas.microsoft.com/office/powerpoint/2010/main" val="97697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48ED002-9C61-40A6-BA98-6FE179BFD0A3}" type="slidenum">
              <a:rPr lang="en-US" smtClean="0"/>
              <a:pPr/>
              <a:t>57</a:t>
            </a:fld>
            <a:endParaRPr lang="en-US" smtClean="0"/>
          </a:p>
        </p:txBody>
      </p:sp>
      <p:sp>
        <p:nvSpPr>
          <p:cNvPr id="157699" name="Rectangle 2"/>
          <p:cNvSpPr>
            <a:spLocks noGrp="1" noRot="1" noChangeAspect="1" noChangeArrowheads="1" noTextEdit="1"/>
          </p:cNvSpPr>
          <p:nvPr>
            <p:ph type="sldImg"/>
          </p:nvPr>
        </p:nvSpPr>
        <p:spPr>
          <a:xfrm>
            <a:off x="1150938" y="692150"/>
            <a:ext cx="4556125" cy="3416300"/>
          </a:xfrm>
          <a:ln/>
        </p:spPr>
      </p:sp>
      <p:sp>
        <p:nvSpPr>
          <p:cNvPr id="157700" name="Rectangle 3"/>
          <p:cNvSpPr>
            <a:spLocks noGrp="1" noChangeArrowheads="1"/>
          </p:cNvSpPr>
          <p:nvPr>
            <p:ph type="body" idx="1"/>
          </p:nvPr>
        </p:nvSpPr>
        <p:spPr>
          <a:noFill/>
          <a:ln/>
        </p:spPr>
        <p:txBody>
          <a:bodyPr/>
          <a:lstStyle/>
          <a:p>
            <a:r>
              <a:rPr lang="en-US" smtClean="0"/>
              <a:t>Normalizing a composition association. First decide how to handle the subclasses. In this case they are combined into one Components table. Second, handle the composition by storing the ComponentID and the SerialNumber as keys in a new junction table.</a:t>
            </a:r>
          </a:p>
        </p:txBody>
      </p:sp>
    </p:spTree>
    <p:extLst>
      <p:ext uri="{BB962C8B-B14F-4D97-AF65-F5344CB8AC3E}">
        <p14:creationId xmlns:p14="http://schemas.microsoft.com/office/powerpoint/2010/main" val="1446529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346EE1C-C8E5-48FD-ABE7-F79F41D65989}" type="slidenum">
              <a:rPr lang="en-US" smtClean="0"/>
              <a:pPr/>
              <a:t>58</a:t>
            </a:fld>
            <a:endParaRPr lang="en-US" smtClean="0"/>
          </a:p>
        </p:txBody>
      </p:sp>
      <p:sp>
        <p:nvSpPr>
          <p:cNvPr id="158723" name="Rectangle 2"/>
          <p:cNvSpPr>
            <a:spLocks noGrp="1" noRot="1" noChangeAspect="1" noChangeArrowheads="1" noTextEdit="1"/>
          </p:cNvSpPr>
          <p:nvPr>
            <p:ph type="sldImg"/>
          </p:nvPr>
        </p:nvSpPr>
        <p:spPr>
          <a:xfrm>
            <a:off x="1150938" y="692150"/>
            <a:ext cx="4556125" cy="3416300"/>
          </a:xfrm>
          <a:ln/>
        </p:spPr>
      </p:sp>
      <p:sp>
        <p:nvSpPr>
          <p:cNvPr id="158724" name="Rectangle 3"/>
          <p:cNvSpPr>
            <a:spLocks noGrp="1" noChangeArrowheads="1"/>
          </p:cNvSpPr>
          <p:nvPr>
            <p:ph type="body" idx="1"/>
          </p:nvPr>
        </p:nvSpPr>
        <p:spPr>
          <a:noFill/>
          <a:ln/>
        </p:spPr>
        <p:txBody>
          <a:bodyPr/>
          <a:lstStyle/>
          <a:p>
            <a:r>
              <a:rPr lang="en-US" smtClean="0"/>
              <a:t>Converting recursive relationships. An employee can have only one manager, so add a Manager column to the Employee table which contains the EID to point to the manager. In the example, Smith reports to Manager 335 (Sanchez).</a:t>
            </a:r>
          </a:p>
        </p:txBody>
      </p:sp>
    </p:spTree>
    <p:extLst>
      <p:ext uri="{BB962C8B-B14F-4D97-AF65-F5344CB8AC3E}">
        <p14:creationId xmlns:p14="http://schemas.microsoft.com/office/powerpoint/2010/main" val="1378160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9F8CDA8-FB48-463C-8FC5-3437853FB4C2}" type="slidenum">
              <a:rPr lang="en-US" smtClean="0"/>
              <a:pPr/>
              <a:t>59</a:t>
            </a:fld>
            <a:endParaRPr lang="en-US" smtClean="0"/>
          </a:p>
        </p:txBody>
      </p:sp>
      <p:sp>
        <p:nvSpPr>
          <p:cNvPr id="159747" name="Rectangle 2"/>
          <p:cNvSpPr>
            <a:spLocks noGrp="1" noRot="1" noChangeAspect="1" noChangeArrowheads="1" noTextEdit="1"/>
          </p:cNvSpPr>
          <p:nvPr>
            <p:ph type="sldImg"/>
          </p:nvPr>
        </p:nvSpPr>
        <p:spPr>
          <a:xfrm>
            <a:off x="1150938" y="692150"/>
            <a:ext cx="4556125" cy="3416300"/>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3745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0DD931B4-7995-4478-B32E-0689FE17EBE1}" type="slidenum">
              <a:rPr lang="en-US" smtClean="0"/>
              <a:pPr/>
              <a:t>60</a:t>
            </a:fld>
            <a:endParaRPr lang="en-US" smtClean="0"/>
          </a:p>
        </p:txBody>
      </p:sp>
      <p:sp>
        <p:nvSpPr>
          <p:cNvPr id="160771" name="Rectangle 2"/>
          <p:cNvSpPr>
            <a:spLocks noGrp="1" noRot="1" noChangeAspect="1" noChangeArrowheads="1" noTextEdit="1"/>
          </p:cNvSpPr>
          <p:nvPr>
            <p:ph type="sldImg"/>
          </p:nvPr>
        </p:nvSpPr>
        <p:spPr>
          <a:xfrm>
            <a:off x="1150938" y="692150"/>
            <a:ext cx="4556125" cy="3416300"/>
          </a:xfrm>
          <a:ln/>
        </p:spPr>
      </p:sp>
      <p:sp>
        <p:nvSpPr>
          <p:cNvPr id="160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7931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1C020154-DCEB-4CF7-9FFC-E93F45BF66E8}" type="slidenum">
              <a:rPr lang="en-US" smtClean="0"/>
              <a:pPr/>
              <a:t>61</a:t>
            </a:fld>
            <a:endParaRPr lang="en-US" smtClean="0"/>
          </a:p>
        </p:txBody>
      </p:sp>
      <p:sp>
        <p:nvSpPr>
          <p:cNvPr id="161795" name="Rectangle 2"/>
          <p:cNvSpPr>
            <a:spLocks noGrp="1" noRot="1" noChangeAspect="1" noChangeArrowheads="1" noTextEdit="1"/>
          </p:cNvSpPr>
          <p:nvPr>
            <p:ph type="sldImg"/>
          </p:nvPr>
        </p:nvSpPr>
        <p:spPr>
          <a:xfrm>
            <a:off x="1150938" y="692150"/>
            <a:ext cx="4556125" cy="3416300"/>
          </a:xfrm>
          <a:ln/>
        </p:spPr>
      </p:sp>
      <p:sp>
        <p:nvSpPr>
          <p:cNvPr id="161796" name="Rectangle 3"/>
          <p:cNvSpPr>
            <a:spLocks noGrp="1" noChangeArrowheads="1"/>
          </p:cNvSpPr>
          <p:nvPr>
            <p:ph type="body" idx="1"/>
          </p:nvPr>
        </p:nvSpPr>
        <p:spPr>
          <a:noFill/>
          <a:ln/>
        </p:spPr>
        <p:txBody>
          <a:bodyPr/>
          <a:lstStyle/>
          <a:p>
            <a:r>
              <a:rPr lang="en-US" smtClean="0"/>
              <a:t>Pet Store sample sales form. Separate sections for selling animals and merchandise reflect a business rule to treat them differently.</a:t>
            </a:r>
          </a:p>
        </p:txBody>
      </p:sp>
    </p:spTree>
    <p:extLst>
      <p:ext uri="{BB962C8B-B14F-4D97-AF65-F5344CB8AC3E}">
        <p14:creationId xmlns:p14="http://schemas.microsoft.com/office/powerpoint/2010/main" val="3589367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E6C32F80-6227-47C5-A1B8-7F951C138423}" type="slidenum">
              <a:rPr lang="en-US" smtClean="0"/>
              <a:pPr/>
              <a:t>62</a:t>
            </a:fld>
            <a:endParaRPr lang="en-US" smtClean="0"/>
          </a:p>
        </p:txBody>
      </p:sp>
      <p:sp>
        <p:nvSpPr>
          <p:cNvPr id="162819" name="Rectangle 2"/>
          <p:cNvSpPr>
            <a:spLocks noGrp="1" noRot="1" noChangeAspect="1" noChangeArrowheads="1" noTextEdit="1"/>
          </p:cNvSpPr>
          <p:nvPr>
            <p:ph type="sldImg"/>
          </p:nvPr>
        </p:nvSpPr>
        <p:spPr>
          <a:xfrm>
            <a:off x="1150938" y="692150"/>
            <a:ext cx="4556125" cy="3416300"/>
          </a:xfrm>
          <a:ln/>
        </p:spPr>
      </p:sp>
      <p:sp>
        <p:nvSpPr>
          <p:cNvPr id="162820" name="Rectangle 3"/>
          <p:cNvSpPr>
            <a:spLocks noGrp="1" noChangeArrowheads="1"/>
          </p:cNvSpPr>
          <p:nvPr>
            <p:ph type="body" idx="1"/>
          </p:nvPr>
        </p:nvSpPr>
        <p:spPr>
          <a:noFill/>
          <a:ln/>
        </p:spPr>
        <p:txBody>
          <a:bodyPr/>
          <a:lstStyle/>
          <a:p>
            <a:r>
              <a:rPr lang="en-US" smtClean="0"/>
              <a:t>Pet Store sample purchase order for merchandise. Note the similarities and differences between the two types of orders. Keep in mind that additional data will have to be collected later.</a:t>
            </a:r>
          </a:p>
        </p:txBody>
      </p:sp>
    </p:spTree>
    <p:extLst>
      <p:ext uri="{BB962C8B-B14F-4D97-AF65-F5344CB8AC3E}">
        <p14:creationId xmlns:p14="http://schemas.microsoft.com/office/powerpoint/2010/main" val="4479958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A2C501B-D0CB-4FF5-A8A1-A2EBCB48B11B}" type="slidenum">
              <a:rPr lang="en-US" smtClean="0"/>
              <a:pPr/>
              <a:t>63</a:t>
            </a:fld>
            <a:endParaRPr lang="en-US" smtClean="0"/>
          </a:p>
        </p:txBody>
      </p:sp>
      <p:sp>
        <p:nvSpPr>
          <p:cNvPr id="163843" name="Rectangle 2"/>
          <p:cNvSpPr>
            <a:spLocks noGrp="1" noRot="1" noChangeAspect="1" noChangeArrowheads="1" noTextEdit="1"/>
          </p:cNvSpPr>
          <p:nvPr>
            <p:ph type="sldImg"/>
          </p:nvPr>
        </p:nvSpPr>
        <p:spPr>
          <a:xfrm>
            <a:off x="1150938" y="692150"/>
            <a:ext cx="4556125" cy="3416300"/>
          </a:xfrm>
          <a:ln/>
        </p:spPr>
      </p:sp>
      <p:sp>
        <p:nvSpPr>
          <p:cNvPr id="163844" name="Rectangle 3"/>
          <p:cNvSpPr>
            <a:spLocks noGrp="1" noChangeArrowheads="1"/>
          </p:cNvSpPr>
          <p:nvPr>
            <p:ph type="body" idx="1"/>
          </p:nvPr>
        </p:nvSpPr>
        <p:spPr>
          <a:noFill/>
          <a:ln/>
        </p:spPr>
        <p:txBody>
          <a:bodyPr/>
          <a:lstStyle/>
          <a:p>
            <a:r>
              <a:rPr lang="en-US" smtClean="0"/>
              <a:t>Pet Store normalized tables for the basic sales form. You should do the normalization first and see if your results match these tables.</a:t>
            </a:r>
          </a:p>
        </p:txBody>
      </p:sp>
    </p:spTree>
    <p:extLst>
      <p:ext uri="{BB962C8B-B14F-4D97-AF65-F5344CB8AC3E}">
        <p14:creationId xmlns:p14="http://schemas.microsoft.com/office/powerpoint/2010/main" val="37556515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A45B2646-488F-4DDB-B7EC-C3C9451F69D1}" type="slidenum">
              <a:rPr lang="en-US" smtClean="0"/>
              <a:pPr/>
              <a:t>64</a:t>
            </a:fld>
            <a:endParaRPr lang="en-US" smtClean="0"/>
          </a:p>
        </p:txBody>
      </p:sp>
      <p:sp>
        <p:nvSpPr>
          <p:cNvPr id="164867" name="Rectangle 2"/>
          <p:cNvSpPr>
            <a:spLocks noGrp="1" noRot="1" noChangeAspect="1" noChangeArrowheads="1" noTextEdit="1"/>
          </p:cNvSpPr>
          <p:nvPr>
            <p:ph type="sldImg"/>
          </p:nvPr>
        </p:nvSpPr>
        <p:spPr>
          <a:xfrm>
            <a:off x="1150938" y="692150"/>
            <a:ext cx="4556125" cy="3416300"/>
          </a:xfrm>
          <a:ln/>
        </p:spPr>
      </p:sp>
      <p:sp>
        <p:nvSpPr>
          <p:cNvPr id="164868" name="Rectangle 3"/>
          <p:cNvSpPr>
            <a:spLocks noGrp="1" noChangeArrowheads="1"/>
          </p:cNvSpPr>
          <p:nvPr>
            <p:ph type="body" idx="1"/>
          </p:nvPr>
        </p:nvSpPr>
        <p:spPr>
          <a:noFill/>
          <a:ln/>
        </p:spPr>
        <p:txBody>
          <a:bodyPr/>
          <a:lstStyle/>
          <a:p>
            <a:r>
              <a:rPr lang="en-US" smtClean="0"/>
              <a:t>Pet Store view integration. Data columns from similar tables can be combined into one table. For example, we need only one Employee table. Look for tables that have the same keys. The goal is to have one set of normalized tables that can hold the data for all the forms and reports.</a:t>
            </a:r>
          </a:p>
        </p:txBody>
      </p:sp>
    </p:spTree>
    <p:extLst>
      <p:ext uri="{BB962C8B-B14F-4D97-AF65-F5344CB8AC3E}">
        <p14:creationId xmlns:p14="http://schemas.microsoft.com/office/powerpoint/2010/main" val="1872989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8865C51B-CBBA-4F8F-BC1C-3C712E0BC02A}" type="slidenum">
              <a:rPr lang="en-US" smtClean="0"/>
              <a:pPr/>
              <a:t>65</a:t>
            </a:fld>
            <a:endParaRPr lang="en-US" smtClean="0"/>
          </a:p>
        </p:txBody>
      </p:sp>
      <p:sp>
        <p:nvSpPr>
          <p:cNvPr id="165891" name="Rectangle 2"/>
          <p:cNvSpPr>
            <a:spLocks noGrp="1" noRot="1" noChangeAspect="1" noChangeArrowheads="1" noTextEdit="1"/>
          </p:cNvSpPr>
          <p:nvPr>
            <p:ph type="sldImg"/>
          </p:nvPr>
        </p:nvSpPr>
        <p:spPr>
          <a:xfrm>
            <a:off x="1150938" y="692150"/>
            <a:ext cx="4556125" cy="3416300"/>
          </a:xfrm>
          <a:ln/>
        </p:spPr>
      </p:sp>
      <p:sp>
        <p:nvSpPr>
          <p:cNvPr id="165892" name="Rectangle 3"/>
          <p:cNvSpPr>
            <a:spLocks noGrp="1" noChangeArrowheads="1"/>
          </p:cNvSpPr>
          <p:nvPr>
            <p:ph type="body" idx="1"/>
          </p:nvPr>
        </p:nvSpPr>
        <p:spPr>
          <a:noFill/>
          <a:ln/>
        </p:spPr>
        <p:txBody>
          <a:bodyPr/>
          <a:lstStyle/>
          <a:p>
            <a:r>
              <a:rPr lang="en-US" smtClean="0"/>
              <a:t>Pet Store class diagram. The tables become entities in the diagram. The relationships verify that the tables are interconnected through the data. Some new data has been added for the employees. Also, cities have been defined in a single table to simplify data entry. Likewise, the new Breed and Category tables ensure consistency of data.</a:t>
            </a:r>
          </a:p>
        </p:txBody>
      </p:sp>
    </p:spTree>
    <p:extLst>
      <p:ext uri="{BB962C8B-B14F-4D97-AF65-F5344CB8AC3E}">
        <p14:creationId xmlns:p14="http://schemas.microsoft.com/office/powerpoint/2010/main" val="50589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ED3C5B7-CE77-406B-BA2F-9AB34111F00D}" type="slidenum">
              <a:rPr lang="en-US" smtClean="0"/>
              <a:pPr/>
              <a:t>12</a:t>
            </a:fld>
            <a:endParaRPr lang="en-US" smtClean="0"/>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noFill/>
          <a:ln/>
        </p:spPr>
        <p:txBody>
          <a:bodyPr/>
          <a:lstStyle/>
          <a:p>
            <a:r>
              <a:rPr lang="en-US" smtClean="0"/>
              <a:t>Repeating values for phone numbers. Each customer can have from one to many phone numbers. This table would be a bad design because it would cause problems with retrieving or editing an individual phone number.</a:t>
            </a:r>
          </a:p>
        </p:txBody>
      </p:sp>
    </p:spTree>
    <p:extLst>
      <p:ext uri="{BB962C8B-B14F-4D97-AF65-F5344CB8AC3E}">
        <p14:creationId xmlns:p14="http://schemas.microsoft.com/office/powerpoint/2010/main" val="27405108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31450AFE-CA14-4A07-9CBF-B742106406AF}" type="slidenum">
              <a:rPr lang="en-US" smtClean="0"/>
              <a:pPr/>
              <a:t>66</a:t>
            </a:fld>
            <a:endParaRPr lang="en-US" smtClean="0"/>
          </a:p>
        </p:txBody>
      </p:sp>
      <p:sp>
        <p:nvSpPr>
          <p:cNvPr id="166915" name="Rectangle 2"/>
          <p:cNvSpPr>
            <a:spLocks noGrp="1" noRot="1" noChangeAspect="1" noChangeArrowheads="1" noTextEdit="1"/>
          </p:cNvSpPr>
          <p:nvPr>
            <p:ph type="sldImg"/>
          </p:nvPr>
        </p:nvSpPr>
        <p:spPr>
          <a:xfrm>
            <a:off x="1150938" y="692150"/>
            <a:ext cx="4556125" cy="3416300"/>
          </a:xfrm>
          <a:ln/>
        </p:spPr>
      </p:sp>
      <p:sp>
        <p:nvSpPr>
          <p:cNvPr id="166916" name="Rectangle 3"/>
          <p:cNvSpPr>
            <a:spLocks noGrp="1" noChangeArrowheads="1"/>
          </p:cNvSpPr>
          <p:nvPr>
            <p:ph type="body" idx="1"/>
          </p:nvPr>
        </p:nvSpPr>
        <p:spPr>
          <a:noFill/>
          <a:ln/>
        </p:spPr>
        <p:txBody>
          <a:bodyPr/>
          <a:lstStyle/>
          <a:p>
            <a:r>
              <a:rPr lang="en-US" smtClean="0"/>
              <a:t>Bicycle Assembly form. The main EmployeeID control is not stored directly, but the value is entered in the FrameAssembler column of the Bicycle table when the employee clicks the Frame box.</a:t>
            </a:r>
          </a:p>
        </p:txBody>
      </p:sp>
    </p:spTree>
    <p:extLst>
      <p:ext uri="{BB962C8B-B14F-4D97-AF65-F5344CB8AC3E}">
        <p14:creationId xmlns:p14="http://schemas.microsoft.com/office/powerpoint/2010/main" val="3354966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CBECD63-94F8-411B-A418-109FC38FB44C}" type="slidenum">
              <a:rPr lang="en-US" smtClean="0"/>
              <a:pPr/>
              <a:t>67</a:t>
            </a:fld>
            <a:endParaRPr lang="en-US" smtClean="0"/>
          </a:p>
        </p:txBody>
      </p:sp>
      <p:sp>
        <p:nvSpPr>
          <p:cNvPr id="167939" name="Rectangle 2"/>
          <p:cNvSpPr>
            <a:spLocks noGrp="1" noRot="1" noChangeAspect="1" noChangeArrowheads="1" noTextEdit="1"/>
          </p:cNvSpPr>
          <p:nvPr>
            <p:ph type="sldImg"/>
          </p:nvPr>
        </p:nvSpPr>
        <p:spPr>
          <a:xfrm>
            <a:off x="1150938" y="692150"/>
            <a:ext cx="4556125" cy="3416300"/>
          </a:xfrm>
          <a:ln/>
        </p:spPr>
      </p:sp>
      <p:sp>
        <p:nvSpPr>
          <p:cNvPr id="167940" name="Rectangle 3"/>
          <p:cNvSpPr>
            <a:spLocks noGrp="1" noChangeArrowheads="1"/>
          </p:cNvSpPr>
          <p:nvPr>
            <p:ph type="body" idx="1"/>
          </p:nvPr>
        </p:nvSpPr>
        <p:spPr>
          <a:noFill/>
          <a:ln/>
        </p:spPr>
        <p:txBody>
          <a:bodyPr/>
          <a:lstStyle/>
          <a:p>
            <a:r>
              <a:rPr lang="en-US" smtClean="0"/>
              <a:t>Notation for the BicycleAssembly form. There are two repeating groups, but they are independent. The 4NF tables from this form are displayed, but you should try to derive the tables yourself.</a:t>
            </a:r>
          </a:p>
        </p:txBody>
      </p:sp>
    </p:spTree>
    <p:extLst>
      <p:ext uri="{BB962C8B-B14F-4D97-AF65-F5344CB8AC3E}">
        <p14:creationId xmlns:p14="http://schemas.microsoft.com/office/powerpoint/2010/main" val="31361711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21D5B08E-2A41-435F-B018-4730AE112330}" type="slidenum">
              <a:rPr lang="en-US" smtClean="0"/>
              <a:pPr/>
              <a:t>68</a:t>
            </a:fld>
            <a:endParaRPr lang="en-US" smtClean="0"/>
          </a:p>
        </p:txBody>
      </p:sp>
      <p:sp>
        <p:nvSpPr>
          <p:cNvPr id="168963" name="Rectangle 2"/>
          <p:cNvSpPr>
            <a:spLocks noGrp="1" noRot="1" noChangeAspect="1" noChangeArrowheads="1" noTextEdit="1"/>
          </p:cNvSpPr>
          <p:nvPr>
            <p:ph type="sldImg"/>
          </p:nvPr>
        </p:nvSpPr>
        <p:spPr>
          <a:xfrm>
            <a:off x="1150938" y="692150"/>
            <a:ext cx="4556125" cy="3416300"/>
          </a:xfrm>
          <a:ln/>
        </p:spPr>
      </p:sp>
      <p:sp>
        <p:nvSpPr>
          <p:cNvPr id="168964" name="Rectangle 3"/>
          <p:cNvSpPr>
            <a:spLocks noGrp="1" noChangeArrowheads="1"/>
          </p:cNvSpPr>
          <p:nvPr>
            <p:ph type="body" idx="1"/>
          </p:nvPr>
        </p:nvSpPr>
        <p:spPr>
          <a:noFill/>
          <a:ln/>
        </p:spPr>
        <p:txBody>
          <a:bodyPr/>
          <a:lstStyle/>
          <a:p>
            <a:r>
              <a:rPr lang="en-US" smtClean="0"/>
              <a:t>Purchase Order form. Only the items ordered is a repeating group. The Look for Products section is a convenience for users and does not store data. The Date Shipment Received box is initially blank and is filled in when the product arrives at the loading dock.</a:t>
            </a:r>
          </a:p>
          <a:p>
            <a:endParaRPr lang="en-US" smtClean="0"/>
          </a:p>
        </p:txBody>
      </p:sp>
    </p:spTree>
    <p:extLst>
      <p:ext uri="{BB962C8B-B14F-4D97-AF65-F5344CB8AC3E}">
        <p14:creationId xmlns:p14="http://schemas.microsoft.com/office/powerpoint/2010/main" val="1305664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EC67C45E-2AAF-4F31-92D8-7620ED3497C9}" type="slidenum">
              <a:rPr lang="en-US" smtClean="0"/>
              <a:pPr/>
              <a:t>69</a:t>
            </a:fld>
            <a:endParaRPr lang="en-US" smtClean="0"/>
          </a:p>
        </p:txBody>
      </p:sp>
      <p:sp>
        <p:nvSpPr>
          <p:cNvPr id="169987" name="Rectangle 2"/>
          <p:cNvSpPr>
            <a:spLocks noGrp="1" noRot="1" noChangeAspect="1" noChangeArrowheads="1" noTextEdit="1"/>
          </p:cNvSpPr>
          <p:nvPr>
            <p:ph type="sldImg"/>
          </p:nvPr>
        </p:nvSpPr>
        <p:spPr>
          <a:xfrm>
            <a:off x="1150938" y="692150"/>
            <a:ext cx="4556125" cy="3416300"/>
          </a:xfrm>
          <a:ln/>
        </p:spPr>
      </p:sp>
      <p:sp>
        <p:nvSpPr>
          <p:cNvPr id="169988" name="Rectangle 3"/>
          <p:cNvSpPr>
            <a:spLocks noGrp="1" noChangeArrowheads="1"/>
          </p:cNvSpPr>
          <p:nvPr>
            <p:ph type="body" idx="1"/>
          </p:nvPr>
        </p:nvSpPr>
        <p:spPr>
          <a:noFill/>
          <a:ln/>
        </p:spPr>
        <p:txBody>
          <a:bodyPr/>
          <a:lstStyle/>
          <a:p>
            <a:r>
              <a:rPr lang="en-US" smtClean="0"/>
              <a:t>Tables from the Purchase Order form. Note that the computed columns (extension is price * quantity) are not stored in the tables.</a:t>
            </a:r>
          </a:p>
        </p:txBody>
      </p:sp>
    </p:spTree>
    <p:extLst>
      <p:ext uri="{BB962C8B-B14F-4D97-AF65-F5344CB8AC3E}">
        <p14:creationId xmlns:p14="http://schemas.microsoft.com/office/powerpoint/2010/main" val="567947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FC1608E2-EE49-4A0A-B645-1608905061A1}" type="slidenum">
              <a:rPr lang="en-US" smtClean="0"/>
              <a:pPr/>
              <a:t>70</a:t>
            </a:fld>
            <a:endParaRPr lang="en-US" smtClean="0"/>
          </a:p>
        </p:txBody>
      </p:sp>
      <p:sp>
        <p:nvSpPr>
          <p:cNvPr id="171011" name="Rectangle 2"/>
          <p:cNvSpPr>
            <a:spLocks noGrp="1" noRot="1" noChangeAspect="1" noChangeArrowheads="1" noTextEdit="1"/>
          </p:cNvSpPr>
          <p:nvPr>
            <p:ph type="sldImg"/>
          </p:nvPr>
        </p:nvSpPr>
        <p:spPr>
          <a:xfrm>
            <a:off x="1150938" y="692150"/>
            <a:ext cx="4556125" cy="3416300"/>
          </a:xfrm>
          <a:ln/>
        </p:spPr>
      </p:sp>
      <p:sp>
        <p:nvSpPr>
          <p:cNvPr id="171012" name="Rectangle 3"/>
          <p:cNvSpPr>
            <a:spLocks noGrp="1" noChangeArrowheads="1"/>
          </p:cNvSpPr>
          <p:nvPr>
            <p:ph type="body" idx="1"/>
          </p:nvPr>
        </p:nvSpPr>
        <p:spPr>
          <a:noFill/>
          <a:ln/>
        </p:spPr>
        <p:txBody>
          <a:bodyPr/>
          <a:lstStyle/>
          <a:p>
            <a:r>
              <a:rPr lang="en-US" smtClean="0"/>
              <a:t>Manufacturer Transaction form. The balance due is stored in the database, but only one time. The Initial Balance and Balance Due boxes are computed by the form to display the effect of transactions added by the user.</a:t>
            </a:r>
          </a:p>
        </p:txBody>
      </p:sp>
    </p:spTree>
    <p:extLst>
      <p:ext uri="{BB962C8B-B14F-4D97-AF65-F5344CB8AC3E}">
        <p14:creationId xmlns:p14="http://schemas.microsoft.com/office/powerpoint/2010/main" val="25851752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26320BA-F638-4EA2-8617-59B8BA776B3C}" type="slidenum">
              <a:rPr lang="en-US" smtClean="0"/>
              <a:pPr/>
              <a:t>71</a:t>
            </a:fld>
            <a:endParaRPr lang="en-US" smtClean="0"/>
          </a:p>
        </p:txBody>
      </p:sp>
      <p:sp>
        <p:nvSpPr>
          <p:cNvPr id="172035" name="Rectangle 2"/>
          <p:cNvSpPr>
            <a:spLocks noGrp="1" noRot="1" noChangeAspect="1" noChangeArrowheads="1" noTextEdit="1"/>
          </p:cNvSpPr>
          <p:nvPr>
            <p:ph type="sldImg"/>
          </p:nvPr>
        </p:nvSpPr>
        <p:spPr>
          <a:xfrm>
            <a:off x="1150938" y="692150"/>
            <a:ext cx="4556125" cy="3416300"/>
          </a:xfrm>
          <a:ln/>
        </p:spPr>
      </p:sp>
      <p:sp>
        <p:nvSpPr>
          <p:cNvPr id="172036" name="Rectangle 3"/>
          <p:cNvSpPr>
            <a:spLocks noGrp="1" noChangeArrowheads="1"/>
          </p:cNvSpPr>
          <p:nvPr>
            <p:ph type="body" idx="1"/>
          </p:nvPr>
        </p:nvSpPr>
        <p:spPr>
          <a:noFill/>
          <a:ln/>
        </p:spPr>
        <p:txBody>
          <a:bodyPr/>
          <a:lstStyle/>
          <a:p>
            <a:r>
              <a:rPr lang="en-US" smtClean="0"/>
              <a:t>Tables for Manufacturer Transaction form. This normalization is straightforward. Note that the TransactionDate column also holds the time, so it is possible to have more than one transaction with a given manufacturer on the same day.</a:t>
            </a:r>
          </a:p>
        </p:txBody>
      </p:sp>
    </p:spTree>
    <p:extLst>
      <p:ext uri="{BB962C8B-B14F-4D97-AF65-F5344CB8AC3E}">
        <p14:creationId xmlns:p14="http://schemas.microsoft.com/office/powerpoint/2010/main" val="4162503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DDEB88A-EC4C-4E71-B555-25D57123D03F}" type="slidenum">
              <a:rPr lang="en-US" smtClean="0"/>
              <a:pPr/>
              <a:t>72</a:t>
            </a:fld>
            <a:endParaRPr lang="en-US" smtClean="0"/>
          </a:p>
        </p:txBody>
      </p:sp>
      <p:sp>
        <p:nvSpPr>
          <p:cNvPr id="173059" name="Rectangle 2"/>
          <p:cNvSpPr>
            <a:spLocks noGrp="1" noRot="1" noChangeAspect="1" noChangeArrowheads="1" noTextEdit="1"/>
          </p:cNvSpPr>
          <p:nvPr>
            <p:ph type="sldImg"/>
          </p:nvPr>
        </p:nvSpPr>
        <p:spPr>
          <a:xfrm>
            <a:off x="1150938" y="692150"/>
            <a:ext cx="4556125" cy="3416300"/>
          </a:xfrm>
          <a:ln/>
        </p:spPr>
      </p:sp>
      <p:sp>
        <p:nvSpPr>
          <p:cNvPr id="173060" name="Rectangle 3"/>
          <p:cNvSpPr>
            <a:spLocks noGrp="1" noChangeArrowheads="1"/>
          </p:cNvSpPr>
          <p:nvPr>
            <p:ph type="body" idx="1"/>
          </p:nvPr>
        </p:nvSpPr>
        <p:spPr>
          <a:noFill/>
          <a:ln/>
        </p:spPr>
        <p:txBody>
          <a:bodyPr/>
          <a:lstStyle/>
          <a:p>
            <a:r>
              <a:rPr lang="en-US" smtClean="0"/>
              <a:t>Component form. Note that components have an internal ID number that is assigned by Rolling Thunder employees. Products usually also have a Product number that is assigned by the manufacturer. It is difficult to rely on this number, since it might be duplicated across suppliers and the formats vary widely.</a:t>
            </a:r>
          </a:p>
        </p:txBody>
      </p:sp>
    </p:spTree>
    <p:extLst>
      <p:ext uri="{BB962C8B-B14F-4D97-AF65-F5344CB8AC3E}">
        <p14:creationId xmlns:p14="http://schemas.microsoft.com/office/powerpoint/2010/main" val="3234858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A93E1966-7B2D-4932-B327-D8F53E2EFBBC}" type="slidenum">
              <a:rPr lang="en-US" smtClean="0"/>
              <a:pPr/>
              <a:t>73</a:t>
            </a:fld>
            <a:endParaRPr lang="en-US" smtClean="0"/>
          </a:p>
        </p:txBody>
      </p:sp>
      <p:sp>
        <p:nvSpPr>
          <p:cNvPr id="174083" name="Rectangle 2"/>
          <p:cNvSpPr>
            <a:spLocks noGrp="1" noRot="1" noChangeAspect="1" noChangeArrowheads="1" noTextEdit="1"/>
          </p:cNvSpPr>
          <p:nvPr>
            <p:ph type="sldImg"/>
          </p:nvPr>
        </p:nvSpPr>
        <p:spPr>
          <a:xfrm>
            <a:off x="1150938" y="692150"/>
            <a:ext cx="4556125" cy="3416300"/>
          </a:xfrm>
          <a:ln/>
        </p:spPr>
      </p:sp>
      <p:sp>
        <p:nvSpPr>
          <p:cNvPr id="174084" name="Rectangle 3"/>
          <p:cNvSpPr>
            <a:spLocks noGrp="1" noChangeArrowheads="1"/>
          </p:cNvSpPr>
          <p:nvPr>
            <p:ph type="body" idx="1"/>
          </p:nvPr>
        </p:nvSpPr>
        <p:spPr>
          <a:noFill/>
          <a:ln/>
        </p:spPr>
        <p:txBody>
          <a:bodyPr/>
          <a:lstStyle/>
          <a:p>
            <a:r>
              <a:rPr lang="en-US" smtClean="0"/>
              <a:t>Tables derived from the Component form. The ZipCode in the Manufacturer table is specific to that company (probably a nine-digit code). The ZipCode in the City table is a base (five-digit) code that can be used for a reference point, but there are often many codes per city.</a:t>
            </a:r>
          </a:p>
        </p:txBody>
      </p:sp>
    </p:spTree>
    <p:extLst>
      <p:ext uri="{BB962C8B-B14F-4D97-AF65-F5344CB8AC3E}">
        <p14:creationId xmlns:p14="http://schemas.microsoft.com/office/powerpoint/2010/main" val="3086234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E87CB44-FE9A-43B5-8C94-952E07AB6C84}" type="slidenum">
              <a:rPr lang="en-US" smtClean="0"/>
              <a:pPr/>
              <a:t>74</a:t>
            </a:fld>
            <a:endParaRPr lang="en-US" smtClean="0"/>
          </a:p>
        </p:txBody>
      </p:sp>
      <p:sp>
        <p:nvSpPr>
          <p:cNvPr id="175107" name="Rectangle 2"/>
          <p:cNvSpPr>
            <a:spLocks noGrp="1" noRot="1" noChangeAspect="1" noChangeArrowheads="1" noTextEdit="1"/>
          </p:cNvSpPr>
          <p:nvPr>
            <p:ph type="sldImg"/>
          </p:nvPr>
        </p:nvSpPr>
        <p:spPr>
          <a:xfrm>
            <a:off x="1150938" y="692150"/>
            <a:ext cx="4556125" cy="3416300"/>
          </a:xfrm>
          <a:ln/>
        </p:spPr>
      </p:sp>
      <p:sp>
        <p:nvSpPr>
          <p:cNvPr id="175108" name="Rectangle 3"/>
          <p:cNvSpPr>
            <a:spLocks noGrp="1" noChangeArrowheads="1"/>
          </p:cNvSpPr>
          <p:nvPr>
            <p:ph type="body" idx="1"/>
          </p:nvPr>
        </p:nvSpPr>
        <p:spPr>
          <a:noFill/>
          <a:ln/>
        </p:spPr>
        <p:txBody>
          <a:bodyPr/>
          <a:lstStyle/>
          <a:p>
            <a:r>
              <a:rPr lang="en-US" smtClean="0"/>
              <a:t>Multiple versions of the Manufacturer table. Tables with the same key should be combined and reduced to one table. Moving Contact and ZipCode to the first table means the other two tables can be deleted. Do not be misled by the two names (CurrentBalance and BalanceDue) for the same column.</a:t>
            </a:r>
          </a:p>
        </p:txBody>
      </p:sp>
    </p:spTree>
    <p:extLst>
      <p:ext uri="{BB962C8B-B14F-4D97-AF65-F5344CB8AC3E}">
        <p14:creationId xmlns:p14="http://schemas.microsoft.com/office/powerpoint/2010/main" val="1296857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4A85DECD-414B-4263-8DBC-2436A0FE67A8}" type="slidenum">
              <a:rPr lang="en-US" smtClean="0"/>
              <a:pPr/>
              <a:t>75</a:t>
            </a:fld>
            <a:endParaRPr lang="en-US" smtClean="0"/>
          </a:p>
        </p:txBody>
      </p:sp>
      <p:sp>
        <p:nvSpPr>
          <p:cNvPr id="176131" name="Rectangle 2"/>
          <p:cNvSpPr>
            <a:spLocks noGrp="1" noRot="1" noChangeAspect="1" noChangeArrowheads="1" noTextEdit="1"/>
          </p:cNvSpPr>
          <p:nvPr>
            <p:ph type="sldImg"/>
          </p:nvPr>
        </p:nvSpPr>
        <p:spPr>
          <a:xfrm>
            <a:off x="1150938" y="692150"/>
            <a:ext cx="4556125" cy="3416300"/>
          </a:xfrm>
          <a:ln/>
        </p:spPr>
      </p:sp>
      <p:sp>
        <p:nvSpPr>
          <p:cNvPr id="176132" name="Rectangle 3"/>
          <p:cNvSpPr>
            <a:spLocks noGrp="1" noChangeArrowheads="1"/>
          </p:cNvSpPr>
          <p:nvPr>
            <p:ph type="body" idx="1"/>
          </p:nvPr>
        </p:nvSpPr>
        <p:spPr>
          <a:noFill/>
          <a:ln/>
        </p:spPr>
        <p:txBody>
          <a:bodyPr/>
          <a:lstStyle/>
          <a:p>
            <a:r>
              <a:rPr lang="en-US" smtClean="0"/>
              <a:t>Integrated tables. Duplicate tables have been combined, and normalization (4NF) has been verified. Also draw a class diagram to be sure the tables link together. Note the addition of the Reference column as an audit trail to hold the corresponding PurchaseID. Observe that some tables (e.g., Employee) will need additional data.</a:t>
            </a:r>
          </a:p>
        </p:txBody>
      </p:sp>
    </p:spTree>
    <p:extLst>
      <p:ext uri="{BB962C8B-B14F-4D97-AF65-F5344CB8AC3E}">
        <p14:creationId xmlns:p14="http://schemas.microsoft.com/office/powerpoint/2010/main" val="410647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5C1DE91-A3D7-45BF-AF51-A877EB8AB566}" type="slidenum">
              <a:rPr lang="en-US" smtClean="0"/>
              <a:pPr/>
              <a:t>13</a:t>
            </a:fld>
            <a:endParaRPr lang="en-US" smtClean="0"/>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noFill/>
          <a:ln/>
        </p:spPr>
        <p:txBody>
          <a:bodyPr/>
          <a:lstStyle/>
          <a:p>
            <a:r>
              <a:rPr lang="en-US" smtClean="0"/>
              <a:t>Repeating values for phone numbers. Split the phone numbers into a separate table. Include the key (CustomerID) to link back to the original Customer table. </a:t>
            </a:r>
          </a:p>
        </p:txBody>
      </p:sp>
    </p:spTree>
    <p:extLst>
      <p:ext uri="{BB962C8B-B14F-4D97-AF65-F5344CB8AC3E}">
        <p14:creationId xmlns:p14="http://schemas.microsoft.com/office/powerpoint/2010/main" val="3982772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A49ADE60-8E81-451D-894B-28A8C14844AE}" type="slidenum">
              <a:rPr lang="en-US" smtClean="0"/>
              <a:pPr/>
              <a:t>76</a:t>
            </a:fld>
            <a:endParaRPr lang="en-US" smtClean="0"/>
          </a:p>
        </p:txBody>
      </p:sp>
      <p:sp>
        <p:nvSpPr>
          <p:cNvPr id="177155" name="Rectangle 2"/>
          <p:cNvSpPr>
            <a:spLocks noGrp="1" noRot="1" noChangeAspect="1" noChangeArrowheads="1" noTextEdit="1"/>
          </p:cNvSpPr>
          <p:nvPr>
            <p:ph type="sldImg"/>
          </p:nvPr>
        </p:nvSpPr>
        <p:spPr>
          <a:xfrm>
            <a:off x="1150938" y="692150"/>
            <a:ext cx="4556125" cy="3416300"/>
          </a:xfrm>
          <a:ln/>
        </p:spPr>
      </p:sp>
      <p:sp>
        <p:nvSpPr>
          <p:cNvPr id="177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953784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FA9F827-1841-4D4B-B12F-6F3AE48C966D}" type="slidenum">
              <a:rPr lang="en-US" smtClean="0"/>
              <a:pPr/>
              <a:t>77</a:t>
            </a:fld>
            <a:endParaRPr lang="en-US" smtClean="0"/>
          </a:p>
        </p:txBody>
      </p:sp>
      <p:sp>
        <p:nvSpPr>
          <p:cNvPr id="178179" name="Rectangle 2"/>
          <p:cNvSpPr>
            <a:spLocks noGrp="1" noRot="1" noChangeAspect="1" noChangeArrowheads="1" noTextEdit="1"/>
          </p:cNvSpPr>
          <p:nvPr>
            <p:ph type="sldImg"/>
          </p:nvPr>
        </p:nvSpPr>
        <p:spPr>
          <a:xfrm>
            <a:off x="1150938" y="692150"/>
            <a:ext cx="4556125" cy="3416300"/>
          </a:xfrm>
          <a:ln/>
        </p:spPr>
      </p:sp>
      <p:sp>
        <p:nvSpPr>
          <p:cNvPr id="178180" name="Rectangle 3"/>
          <p:cNvSpPr>
            <a:spLocks noGrp="1" noChangeArrowheads="1"/>
          </p:cNvSpPr>
          <p:nvPr>
            <p:ph type="body" idx="1"/>
          </p:nvPr>
        </p:nvSpPr>
        <p:spPr>
          <a:noFill/>
          <a:ln/>
        </p:spPr>
        <p:txBody>
          <a:bodyPr/>
          <a:lstStyle/>
          <a:p>
            <a:r>
              <a:rPr lang="en-US" smtClean="0"/>
              <a:t>Practice forms for in-class examples.</a:t>
            </a:r>
          </a:p>
        </p:txBody>
      </p:sp>
    </p:spTree>
    <p:extLst>
      <p:ext uri="{BB962C8B-B14F-4D97-AF65-F5344CB8AC3E}">
        <p14:creationId xmlns:p14="http://schemas.microsoft.com/office/powerpoint/2010/main" val="9986799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F1737338-F81E-4114-BB7D-07A1DA2865CE}" type="slidenum">
              <a:rPr lang="en-US" smtClean="0"/>
              <a:pPr/>
              <a:t>78</a:t>
            </a:fld>
            <a:endParaRPr lang="en-US" smtClean="0"/>
          </a:p>
        </p:txBody>
      </p:sp>
      <p:sp>
        <p:nvSpPr>
          <p:cNvPr id="179203" name="Rectangle 2"/>
          <p:cNvSpPr>
            <a:spLocks noGrp="1" noRot="1" noChangeAspect="1" noChangeArrowheads="1" noTextEdit="1"/>
          </p:cNvSpPr>
          <p:nvPr>
            <p:ph type="sldImg"/>
          </p:nvPr>
        </p:nvSpPr>
        <p:spPr>
          <a:xfrm>
            <a:off x="1150938" y="692150"/>
            <a:ext cx="4556125" cy="3416300"/>
          </a:xfrm>
          <a:ln/>
        </p:spPr>
      </p:sp>
      <p:sp>
        <p:nvSpPr>
          <p:cNvPr id="179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60310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123EDBD-09AA-42F9-9164-CD863FB36CF7}" type="slidenum">
              <a:rPr lang="en-US" smtClean="0"/>
              <a:pPr/>
              <a:t>79</a:t>
            </a:fld>
            <a:endParaRPr lang="en-US" smtClean="0"/>
          </a:p>
        </p:txBody>
      </p:sp>
      <p:sp>
        <p:nvSpPr>
          <p:cNvPr id="180227" name="Rectangle 2"/>
          <p:cNvSpPr>
            <a:spLocks noGrp="1" noRot="1" noChangeAspect="1" noChangeArrowheads="1" noTextEdit="1"/>
          </p:cNvSpPr>
          <p:nvPr>
            <p:ph type="sldImg"/>
          </p:nvPr>
        </p:nvSpPr>
        <p:spPr>
          <a:xfrm>
            <a:off x="1150938" y="692150"/>
            <a:ext cx="4556125" cy="3416300"/>
          </a:xfrm>
          <a:ln/>
        </p:spPr>
      </p:sp>
      <p:sp>
        <p:nvSpPr>
          <p:cNvPr id="180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05836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26DA889-BE70-426D-B946-BFAAC1956CAA}" type="slidenum">
              <a:rPr lang="en-US" smtClean="0"/>
              <a:pPr/>
              <a:t>80</a:t>
            </a:fld>
            <a:endParaRPr lang="en-US" smtClean="0"/>
          </a:p>
        </p:txBody>
      </p:sp>
      <p:sp>
        <p:nvSpPr>
          <p:cNvPr id="181251" name="Rectangle 2"/>
          <p:cNvSpPr>
            <a:spLocks noGrp="1" noRot="1" noChangeAspect="1" noChangeArrowheads="1" noTextEdit="1"/>
          </p:cNvSpPr>
          <p:nvPr>
            <p:ph type="sldImg"/>
          </p:nvPr>
        </p:nvSpPr>
        <p:spPr>
          <a:xfrm>
            <a:off x="1150938" y="692150"/>
            <a:ext cx="4556125" cy="3416300"/>
          </a:xfrm>
          <a:ln/>
        </p:spPr>
      </p:sp>
      <p:sp>
        <p:nvSpPr>
          <p:cNvPr id="181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520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7DDFBA5-9E56-4AFB-BE18-41DBFA6E484D}" type="slidenum">
              <a:rPr lang="en-US" smtClean="0"/>
              <a:pPr/>
              <a:t>81</a:t>
            </a:fld>
            <a:endParaRPr lang="en-US" smtClean="0"/>
          </a:p>
        </p:txBody>
      </p:sp>
      <p:sp>
        <p:nvSpPr>
          <p:cNvPr id="182275" name="Rectangle 2"/>
          <p:cNvSpPr>
            <a:spLocks noGrp="1" noRot="1" noChangeAspect="1" noChangeArrowheads="1" noTextEdit="1"/>
          </p:cNvSpPr>
          <p:nvPr>
            <p:ph type="sldImg"/>
          </p:nvPr>
        </p:nvSpPr>
        <p:spPr>
          <a:xfrm>
            <a:off x="1150938" y="692150"/>
            <a:ext cx="4556125" cy="3416300"/>
          </a:xfrm>
          <a:ln/>
        </p:spPr>
      </p:sp>
      <p:sp>
        <p:nvSpPr>
          <p:cNvPr id="182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05332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9A5DD62-3BE8-442F-B4AD-ADC63916CD65}" type="slidenum">
              <a:rPr lang="en-US" smtClean="0"/>
              <a:pPr/>
              <a:t>82</a:t>
            </a:fld>
            <a:endParaRPr lang="en-US" smtClean="0"/>
          </a:p>
        </p:txBody>
      </p:sp>
      <p:sp>
        <p:nvSpPr>
          <p:cNvPr id="183299" name="Rectangle 2"/>
          <p:cNvSpPr>
            <a:spLocks noGrp="1" noRot="1" noChangeAspect="1" noChangeArrowheads="1" noTextEdit="1"/>
          </p:cNvSpPr>
          <p:nvPr>
            <p:ph type="sldImg"/>
          </p:nvPr>
        </p:nvSpPr>
        <p:spPr>
          <a:xfrm>
            <a:off x="1150938" y="692150"/>
            <a:ext cx="4556125" cy="3416300"/>
          </a:xfrm>
          <a:ln/>
        </p:spPr>
      </p:sp>
      <p:sp>
        <p:nvSpPr>
          <p:cNvPr id="183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9065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0FE66BED-86C7-4044-9296-C4D202BAB38C}" type="slidenum">
              <a:rPr lang="en-US" smtClean="0"/>
              <a:pPr/>
              <a:t>83</a:t>
            </a:fld>
            <a:endParaRPr lang="en-US" smtClean="0"/>
          </a:p>
        </p:txBody>
      </p:sp>
      <p:sp>
        <p:nvSpPr>
          <p:cNvPr id="184323" name="Rectangle 2"/>
          <p:cNvSpPr>
            <a:spLocks noGrp="1" noRot="1" noChangeAspect="1" noChangeArrowheads="1" noTextEdit="1"/>
          </p:cNvSpPr>
          <p:nvPr>
            <p:ph type="sldImg"/>
          </p:nvPr>
        </p:nvSpPr>
        <p:spPr>
          <a:xfrm>
            <a:off x="1150938" y="692150"/>
            <a:ext cx="4556125" cy="3416300"/>
          </a:xfrm>
          <a:ln/>
        </p:spPr>
      </p:sp>
      <p:sp>
        <p:nvSpPr>
          <p:cNvPr id="184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87324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9A4B407-16A7-43CC-B421-60D7F36CA800}" type="slidenum">
              <a:rPr lang="en-US" smtClean="0"/>
              <a:pPr/>
              <a:t>84</a:t>
            </a:fld>
            <a:endParaRPr lang="en-US" smtClean="0"/>
          </a:p>
        </p:txBody>
      </p:sp>
      <p:sp>
        <p:nvSpPr>
          <p:cNvPr id="185347" name="Rectangle 2"/>
          <p:cNvSpPr>
            <a:spLocks noGrp="1" noRot="1" noChangeAspect="1" noChangeArrowheads="1" noTextEdit="1"/>
          </p:cNvSpPr>
          <p:nvPr>
            <p:ph type="sldImg"/>
          </p:nvPr>
        </p:nvSpPr>
        <p:spPr>
          <a:xfrm>
            <a:off x="1150938" y="692150"/>
            <a:ext cx="4556125" cy="3416300"/>
          </a:xfrm>
          <a:ln/>
        </p:spPr>
      </p:sp>
      <p:sp>
        <p:nvSpPr>
          <p:cNvPr id="185348" name="Rectangle 3"/>
          <p:cNvSpPr>
            <a:spLocks noGrp="1" noChangeArrowheads="1"/>
          </p:cNvSpPr>
          <p:nvPr>
            <p:ph type="body" idx="1"/>
          </p:nvPr>
        </p:nvSpPr>
        <p:spPr>
          <a:noFill/>
          <a:ln/>
        </p:spPr>
        <p:txBody>
          <a:bodyPr/>
          <a:lstStyle/>
          <a:p>
            <a:r>
              <a:rPr lang="en-US" smtClean="0"/>
              <a:t>Table definition in Microsoft Access. Note the primary key indicator. Also note that text size limits and numeric subtypes are defined in the list at the bottom of the form </a:t>
            </a:r>
          </a:p>
        </p:txBody>
      </p:sp>
    </p:spTree>
    <p:extLst>
      <p:ext uri="{BB962C8B-B14F-4D97-AF65-F5344CB8AC3E}">
        <p14:creationId xmlns:p14="http://schemas.microsoft.com/office/powerpoint/2010/main" val="12655267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7F25014E-7296-4B6E-9E51-13C36FE11E82}" type="slidenum">
              <a:rPr lang="en-US" smtClean="0"/>
              <a:pPr/>
              <a:t>85</a:t>
            </a:fld>
            <a:endParaRPr lang="en-US" smtClean="0"/>
          </a:p>
        </p:txBody>
      </p:sp>
      <p:sp>
        <p:nvSpPr>
          <p:cNvPr id="186371" name="Rectangle 2"/>
          <p:cNvSpPr>
            <a:spLocks noGrp="1" noRot="1" noChangeAspect="1" noChangeArrowheads="1" noTextEdit="1"/>
          </p:cNvSpPr>
          <p:nvPr>
            <p:ph type="sldImg"/>
          </p:nvPr>
        </p:nvSpPr>
        <p:spPr>
          <a:xfrm>
            <a:off x="1150938" y="692150"/>
            <a:ext cx="4556125" cy="3416300"/>
          </a:xfrm>
          <a:ln/>
        </p:spPr>
      </p:sp>
      <p:sp>
        <p:nvSpPr>
          <p:cNvPr id="186372" name="Rectangle 3"/>
          <p:cNvSpPr>
            <a:spLocks noGrp="1" noChangeArrowheads="1"/>
          </p:cNvSpPr>
          <p:nvPr>
            <p:ph type="body" idx="1"/>
          </p:nvPr>
        </p:nvSpPr>
        <p:spPr>
          <a:noFill/>
          <a:ln/>
        </p:spPr>
        <p:txBody>
          <a:bodyPr/>
          <a:lstStyle/>
          <a:p>
            <a:r>
              <a:rPr lang="en-US" smtClean="0"/>
              <a:t>Oracle Schema Manager for creating tables. Primary keys and foreign keys are set in the Constraints tab. For primary key columns, be sure to also check that the values cannot be null.</a:t>
            </a:r>
          </a:p>
        </p:txBody>
      </p:sp>
    </p:spTree>
    <p:extLst>
      <p:ext uri="{BB962C8B-B14F-4D97-AF65-F5344CB8AC3E}">
        <p14:creationId xmlns:p14="http://schemas.microsoft.com/office/powerpoint/2010/main" val="381137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89F67FF-72C8-497B-828A-78AF9148A128}" type="slidenum">
              <a:rPr lang="en-US" smtClean="0"/>
              <a:pPr/>
              <a:t>14</a:t>
            </a:fld>
            <a:endParaRPr lang="en-US" smtClean="0"/>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r>
              <a:rPr lang="en-US" smtClean="0"/>
              <a:t>A portion of a form for a firm that sells products to other companies. The dependencies among the attributes have to be identified based on common business practices.</a:t>
            </a:r>
          </a:p>
        </p:txBody>
      </p:sp>
    </p:spTree>
    <p:extLst>
      <p:ext uri="{BB962C8B-B14F-4D97-AF65-F5344CB8AC3E}">
        <p14:creationId xmlns:p14="http://schemas.microsoft.com/office/powerpoint/2010/main" val="4035476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4C807E8-A73B-485D-8D28-9B17B504D40D}" type="slidenum">
              <a:rPr lang="en-US" smtClean="0"/>
              <a:pPr/>
              <a:t>86</a:t>
            </a:fld>
            <a:endParaRPr lang="en-US" smtClean="0"/>
          </a:p>
        </p:txBody>
      </p:sp>
      <p:sp>
        <p:nvSpPr>
          <p:cNvPr id="187395" name="Rectangle 2"/>
          <p:cNvSpPr>
            <a:spLocks noGrp="1" noRot="1" noChangeAspect="1" noChangeArrowheads="1" noTextEdit="1"/>
          </p:cNvSpPr>
          <p:nvPr>
            <p:ph type="sldImg"/>
          </p:nvPr>
        </p:nvSpPr>
        <p:spPr>
          <a:xfrm>
            <a:off x="1150938" y="692150"/>
            <a:ext cx="4556125" cy="3416300"/>
          </a:xfrm>
          <a:ln/>
        </p:spPr>
      </p:sp>
      <p:sp>
        <p:nvSpPr>
          <p:cNvPr id="187396" name="Rectangle 3"/>
          <p:cNvSpPr>
            <a:spLocks noGrp="1" noChangeArrowheads="1"/>
          </p:cNvSpPr>
          <p:nvPr>
            <p:ph type="body" idx="1"/>
          </p:nvPr>
        </p:nvSpPr>
        <p:spPr>
          <a:noFill/>
          <a:ln/>
        </p:spPr>
        <p:txBody>
          <a:bodyPr/>
          <a:lstStyle/>
          <a:p>
            <a:r>
              <a:rPr lang="en-US" smtClean="0"/>
              <a:t>Microsoft SQL Server form for creating tables. You can right-click and choose a menu item to create relationships. </a:t>
            </a:r>
          </a:p>
        </p:txBody>
      </p:sp>
    </p:spTree>
    <p:extLst>
      <p:ext uri="{BB962C8B-B14F-4D97-AF65-F5344CB8AC3E}">
        <p14:creationId xmlns:p14="http://schemas.microsoft.com/office/powerpoint/2010/main" val="11375849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D0F9BF4-ADDC-46A7-A754-EBDAD706D56D}" type="slidenum">
              <a:rPr lang="en-US" smtClean="0"/>
              <a:pPr/>
              <a:t>87</a:t>
            </a:fld>
            <a:endParaRPr lang="en-US" smtClean="0"/>
          </a:p>
        </p:txBody>
      </p:sp>
      <p:sp>
        <p:nvSpPr>
          <p:cNvPr id="188419" name="Rectangle 2"/>
          <p:cNvSpPr>
            <a:spLocks noGrp="1" noRot="1" noChangeAspect="1" noChangeArrowheads="1" noTextEdit="1"/>
          </p:cNvSpPr>
          <p:nvPr>
            <p:ph type="sldImg"/>
          </p:nvPr>
        </p:nvSpPr>
        <p:spPr>
          <a:xfrm>
            <a:off x="1150938" y="692150"/>
            <a:ext cx="4556125" cy="3416300"/>
          </a:xfrm>
          <a:ln/>
        </p:spPr>
      </p:sp>
      <p:sp>
        <p:nvSpPr>
          <p:cNvPr id="188420" name="Rectangle 3"/>
          <p:cNvSpPr>
            <a:spLocks noGrp="1" noChangeArrowheads="1"/>
          </p:cNvSpPr>
          <p:nvPr>
            <p:ph type="body" idx="1"/>
          </p:nvPr>
        </p:nvSpPr>
        <p:spPr>
          <a:noFill/>
          <a:ln/>
        </p:spPr>
        <p:txBody>
          <a:bodyPr/>
          <a:lstStyle/>
          <a:p>
            <a:r>
              <a:rPr lang="en-US" smtClean="0"/>
              <a:t>Oracle SQL Statements to create the Animal table. The statements for SQL Server are similar—just change the data types.</a:t>
            </a:r>
          </a:p>
        </p:txBody>
      </p:sp>
    </p:spTree>
    <p:extLst>
      <p:ext uri="{BB962C8B-B14F-4D97-AF65-F5344CB8AC3E}">
        <p14:creationId xmlns:p14="http://schemas.microsoft.com/office/powerpoint/2010/main" val="29062545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437E3639-3693-456A-965E-A5595726147A}" type="slidenum">
              <a:rPr lang="en-US" smtClean="0"/>
              <a:pPr/>
              <a:t>88</a:t>
            </a:fld>
            <a:endParaRPr lang="en-US" smtClean="0"/>
          </a:p>
        </p:txBody>
      </p:sp>
      <p:sp>
        <p:nvSpPr>
          <p:cNvPr id="189443" name="Rectangle 2"/>
          <p:cNvSpPr>
            <a:spLocks noGrp="1" noRot="1" noChangeAspect="1" noChangeArrowheads="1" noTextEdit="1"/>
          </p:cNvSpPr>
          <p:nvPr>
            <p:ph type="sldImg"/>
          </p:nvPr>
        </p:nvSpPr>
        <p:spPr>
          <a:xfrm>
            <a:off x="1150938" y="692150"/>
            <a:ext cx="4556125" cy="3416300"/>
          </a:xfrm>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32987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2514079E-1055-429D-B6FA-45E6921C8487}" type="slidenum">
              <a:rPr lang="en-US" smtClean="0"/>
              <a:pPr/>
              <a:t>89</a:t>
            </a:fld>
            <a:endParaRPr lang="en-US" smtClean="0"/>
          </a:p>
        </p:txBody>
      </p:sp>
      <p:sp>
        <p:nvSpPr>
          <p:cNvPr id="190467" name="Rectangle 2"/>
          <p:cNvSpPr>
            <a:spLocks noGrp="1" noRot="1" noChangeAspect="1" noChangeArrowheads="1" noTextEdit="1"/>
          </p:cNvSpPr>
          <p:nvPr>
            <p:ph type="sldImg"/>
          </p:nvPr>
        </p:nvSpPr>
        <p:spPr>
          <a:xfrm>
            <a:off x="1150938" y="692150"/>
            <a:ext cx="4556125" cy="3416300"/>
          </a:xfrm>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56443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09D59B4F-1150-4068-91F1-7C8B39EF5112}" type="slidenum">
              <a:rPr lang="en-US" smtClean="0"/>
              <a:pPr/>
              <a:t>90</a:t>
            </a:fld>
            <a:endParaRPr lang="en-US" smtClean="0"/>
          </a:p>
        </p:txBody>
      </p:sp>
      <p:sp>
        <p:nvSpPr>
          <p:cNvPr id="191491" name="Rectangle 2"/>
          <p:cNvSpPr>
            <a:spLocks noGrp="1" noRot="1" noChangeAspect="1" noChangeArrowheads="1" noTextEdit="1"/>
          </p:cNvSpPr>
          <p:nvPr>
            <p:ph type="sldImg"/>
          </p:nvPr>
        </p:nvSpPr>
        <p:spPr>
          <a:xfrm>
            <a:off x="1150938" y="692150"/>
            <a:ext cx="4556125" cy="3416300"/>
          </a:xfrm>
          <a:ln/>
        </p:spPr>
      </p:sp>
      <p:sp>
        <p:nvSpPr>
          <p:cNvPr id="191492" name="Rectangle 3"/>
          <p:cNvSpPr>
            <a:spLocks noGrp="1" noChangeArrowheads="1"/>
          </p:cNvSpPr>
          <p:nvPr>
            <p:ph type="body" idx="1"/>
          </p:nvPr>
        </p:nvSpPr>
        <p:spPr>
          <a:noFill/>
          <a:ln/>
        </p:spPr>
        <p:txBody>
          <a:bodyPr/>
          <a:lstStyle/>
          <a:p>
            <a:r>
              <a:rPr lang="en-US" smtClean="0"/>
              <a:t>Estimating data volume. First estimate the size of each row, and then estimate the number of rows in the table. If there is a concatenated key, you will usually multiply an average value times the number of  rows in a prior table, as in the calculation for OrderItem.</a:t>
            </a:r>
          </a:p>
        </p:txBody>
      </p:sp>
    </p:spTree>
    <p:extLst>
      <p:ext uri="{BB962C8B-B14F-4D97-AF65-F5344CB8AC3E}">
        <p14:creationId xmlns:p14="http://schemas.microsoft.com/office/powerpoint/2010/main" val="170808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10D057C-CC1D-4AAF-AF6F-70ABE4CF6509}" type="slidenum">
              <a:rPr lang="en-US" smtClean="0"/>
              <a:pPr/>
              <a:t>15</a:t>
            </a:fld>
            <a:endParaRPr lang="en-US" smtClean="0"/>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r>
              <a:rPr lang="en-US" smtClean="0"/>
              <a:t>The two main tables for the customer case. The key columns in the Contact table reveal that there can be many ContactIDs at each customer, but each contact works for only one customer. Where does the phone number belong?</a:t>
            </a:r>
          </a:p>
          <a:p>
            <a:endParaRPr lang="en-US" smtClean="0"/>
          </a:p>
          <a:p>
            <a:r>
              <a:rPr lang="en-US" smtClean="0"/>
              <a:t>The final design with the Customer and Contact tables. The most reasonable assumption is to decide that users will want to call contacts directly, so Phone depends on ContactID instead of CustomerID.</a:t>
            </a:r>
          </a:p>
          <a:p>
            <a:endParaRPr lang="en-US" smtClean="0"/>
          </a:p>
        </p:txBody>
      </p:sp>
    </p:spTree>
    <p:extLst>
      <p:ext uri="{BB962C8B-B14F-4D97-AF65-F5344CB8AC3E}">
        <p14:creationId xmlns:p14="http://schemas.microsoft.com/office/powerpoint/2010/main" val="101206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5927725" y="5394325"/>
            <a:ext cx="1555750" cy="457200"/>
          </a:xfrm>
          <a:prstGeom prst="rect">
            <a:avLst/>
          </a:prstGeom>
          <a:noFill/>
          <a:ln w="9525">
            <a:noFill/>
            <a:miter lim="800000"/>
            <a:headEnd/>
            <a:tailEnd/>
          </a:ln>
          <a:effectLst/>
        </p:spPr>
        <p:txBody>
          <a:bodyPr wrap="none" lIns="92075" tIns="46038" rIns="92075" bIns="46038">
            <a:spAutoFit/>
          </a:bodyPr>
          <a:lstStyle/>
          <a:p>
            <a:pPr>
              <a:defRPr/>
            </a:pPr>
            <a:r>
              <a:rPr lang="en-US">
                <a:solidFill>
                  <a:schemeClr val="folHlink"/>
                </a:solidFill>
              </a:rPr>
              <a:t>Jerry Post</a:t>
            </a:r>
          </a:p>
        </p:txBody>
      </p:sp>
      <p:sp>
        <p:nvSpPr>
          <p:cNvPr id="6" name="Rectangle 9"/>
          <p:cNvSpPr>
            <a:spLocks noChangeArrowheads="1"/>
          </p:cNvSpPr>
          <p:nvPr/>
        </p:nvSpPr>
        <p:spPr bwMode="auto">
          <a:xfrm>
            <a:off x="5622925" y="5821363"/>
            <a:ext cx="2184893" cy="400752"/>
          </a:xfrm>
          <a:prstGeom prst="rect">
            <a:avLst/>
          </a:prstGeom>
          <a:noFill/>
          <a:ln w="9525">
            <a:noFill/>
            <a:miter lim="800000"/>
            <a:headEnd/>
            <a:tailEnd/>
          </a:ln>
          <a:effectLst/>
        </p:spPr>
        <p:txBody>
          <a:bodyPr wrap="none" lIns="92075" tIns="46038" rIns="92075" bIns="46038">
            <a:spAutoFit/>
          </a:bodyPr>
          <a:lstStyle/>
          <a:p>
            <a:pPr>
              <a:defRPr/>
            </a:pPr>
            <a:r>
              <a:rPr lang="en-US" sz="2000" dirty="0">
                <a:solidFill>
                  <a:schemeClr val="folHlink"/>
                </a:solidFill>
              </a:rPr>
              <a:t>Copyright © </a:t>
            </a:r>
            <a:r>
              <a:rPr lang="en-US" sz="2000" dirty="0" smtClean="0">
                <a:solidFill>
                  <a:schemeClr val="folHlink"/>
                </a:solidFill>
              </a:rPr>
              <a:t>2013</a:t>
            </a:r>
            <a:endParaRPr lang="en-US" sz="2000" dirty="0">
              <a:solidFill>
                <a:schemeClr val="folHlink"/>
              </a:solidFill>
            </a:endParaRPr>
          </a:p>
        </p:txBody>
      </p:sp>
      <p:sp>
        <p:nvSpPr>
          <p:cNvPr id="3075" name="Rectangle 3"/>
          <p:cNvSpPr>
            <a:spLocks noGrp="1" noChangeArrowheads="1"/>
          </p:cNvSpPr>
          <p:nvPr>
            <p:ph type="ctrTitle" sz="quarter"/>
          </p:nvPr>
        </p:nvSpPr>
        <p:spPr>
          <a:xfrm>
            <a:off x="1204165" y="1219200"/>
            <a:ext cx="7926387"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648200" y="3657600"/>
            <a:ext cx="4267200" cy="14478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152400" y="6248400"/>
            <a:ext cx="1905000" cy="457200"/>
          </a:xfrm>
        </p:spPr>
        <p:txBody>
          <a:bodyPr/>
          <a:lstStyle>
            <a:lvl1pPr>
              <a:defRPr i="1" smtClean="0">
                <a:solidFill>
                  <a:srgbClr val="0000FF"/>
                </a:solidFill>
                <a:latin typeface="+mn-lt"/>
              </a:defRPr>
            </a:lvl1pPr>
          </a:lstStyle>
          <a:p>
            <a:pPr>
              <a:defRPr/>
            </a:pPr>
            <a:endParaRPr lang="en-US"/>
          </a:p>
        </p:txBody>
      </p:sp>
      <p:sp>
        <p:nvSpPr>
          <p:cNvPr id="8" name="Rectangle 6"/>
          <p:cNvSpPr>
            <a:spLocks noGrp="1" noChangeArrowheads="1"/>
          </p:cNvSpPr>
          <p:nvPr>
            <p:ph type="ftr" sz="quarter" idx="11"/>
          </p:nvPr>
        </p:nvSpPr>
        <p:spPr>
          <a:xfrm>
            <a:off x="3124200" y="6248400"/>
            <a:ext cx="2895600" cy="457200"/>
          </a:xfrm>
        </p:spPr>
        <p:txBody>
          <a:bodyPr/>
          <a:lstStyle>
            <a:lvl1pPr>
              <a:defRPr i="1" smtClean="0">
                <a:solidFill>
                  <a:srgbClr val="0000FF"/>
                </a:solidFill>
                <a:latin typeface="+mn-lt"/>
              </a:defRPr>
            </a:lvl1pPr>
          </a:lstStyle>
          <a:p>
            <a:pPr>
              <a:defRPr/>
            </a:pPr>
            <a:endParaRPr lang="en-US"/>
          </a:p>
        </p:txBody>
      </p:sp>
      <p:sp>
        <p:nvSpPr>
          <p:cNvPr id="9" name="Rectangle 7"/>
          <p:cNvSpPr>
            <a:spLocks noGrp="1" noChangeArrowheads="1"/>
          </p:cNvSpPr>
          <p:nvPr>
            <p:ph type="sldNum" sz="quarter" idx="12"/>
          </p:nvPr>
        </p:nvSpPr>
        <p:spPr/>
        <p:txBody>
          <a:bodyPr/>
          <a:lstStyle>
            <a:lvl1pPr>
              <a:defRPr i="1" smtClean="0">
                <a:solidFill>
                  <a:srgbClr val="0000FF"/>
                </a:solidFill>
                <a:latin typeface="+mn-lt"/>
              </a:defRPr>
            </a:lvl1pPr>
          </a:lstStyle>
          <a:p>
            <a:pPr>
              <a:defRPr/>
            </a:pPr>
            <a:fld id="{FB7FF918-E7E7-4210-BD78-03020B118D2D}" type="slidenum">
              <a:rPr lang="en-US"/>
              <a:pPr>
                <a:defRPr/>
              </a:pPr>
              <a:t>‹#›</a:t>
            </a:fld>
            <a:endParaRPr lang="en-US"/>
          </a:p>
        </p:txBody>
      </p:sp>
      <p:sp>
        <p:nvSpPr>
          <p:cNvPr id="10" name="Rectangle 8"/>
          <p:cNvSpPr>
            <a:spLocks noChangeArrowheads="1"/>
          </p:cNvSpPr>
          <p:nvPr userDrawn="1"/>
        </p:nvSpPr>
        <p:spPr bwMode="auto">
          <a:xfrm>
            <a:off x="304800" y="76200"/>
            <a:ext cx="1066800" cy="5946775"/>
          </a:xfrm>
          <a:prstGeom prst="rect">
            <a:avLst/>
          </a:prstGeom>
          <a:noFill/>
          <a:ln w="9525">
            <a:noFill/>
            <a:miter lim="800000"/>
            <a:headEnd/>
            <a:tailEnd/>
          </a:ln>
          <a:effectLst/>
        </p:spPr>
        <p:txBody>
          <a:bodyPr lIns="92075" tIns="46038" rIns="92075" bIns="46038">
            <a:spAutoFit/>
          </a:bodyPr>
          <a:lstStyle/>
          <a:p>
            <a:pPr>
              <a:defRPr/>
            </a:pPr>
            <a:r>
              <a:rPr lang="en-US" sz="4800" b="1" dirty="0">
                <a:solidFill>
                  <a:srgbClr val="E0CB1B"/>
                </a:solidFill>
                <a:effectLst>
                  <a:outerShdw blurRad="38100" dist="38100" dir="2700000" algn="tl">
                    <a:srgbClr val="000000"/>
                  </a:outerShdw>
                </a:effectLst>
                <a:latin typeface="Garamond" pitchFamily="18" charset="0"/>
              </a:rPr>
              <a:t>D</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T</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B</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S</a:t>
            </a:r>
          </a:p>
          <a:p>
            <a:pPr>
              <a:defRPr/>
            </a:pPr>
            <a:r>
              <a:rPr lang="en-US" sz="4800" b="1" dirty="0">
                <a:solidFill>
                  <a:srgbClr val="E0CB1B"/>
                </a:solidFill>
                <a:effectLst>
                  <a:outerShdw blurRad="38100" dist="38100" dir="2700000" algn="tl">
                    <a:srgbClr val="000000"/>
                  </a:outerShdw>
                </a:effectLst>
                <a:latin typeface="Garamond" pitchFamily="18" charset="0"/>
              </a:rPr>
              <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3D25-73AF-46C2-8610-BCADF9CA47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24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52400"/>
            <a:ext cx="6743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5245C-B10E-4EA1-9EB5-2B8C9C3AFE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5153" y="1259540"/>
            <a:ext cx="4258236" cy="22904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59540"/>
            <a:ext cx="4401671" cy="22904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3082" y="3684494"/>
            <a:ext cx="4258236"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66129" y="3684494"/>
            <a:ext cx="4401671"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7CD598-67B1-47B6-BD4A-9F87E5C3B3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77471"/>
            <a:ext cx="8839200" cy="474232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ED391-75A6-4918-AC5B-1407C807EB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FF00"/>
              </a:gs>
              <a:gs pos="100000">
                <a:srgbClr val="FFFFCC"/>
              </a:gs>
            </a:gsLst>
            <a:path path="rect">
              <a:fillToRect l="100000" t="100000"/>
            </a:path>
          </a:gradFill>
        </p:spPr>
        <p:txBody>
          <a:bodyPr/>
          <a:lstStyle/>
          <a:p>
            <a:r>
              <a:rPr lang="en-US" smtClean="0"/>
              <a:t>Click to edit Master title style</a:t>
            </a:r>
            <a:endParaRPr lang="en-US"/>
          </a:p>
        </p:txBody>
      </p:sp>
      <p:sp>
        <p:nvSpPr>
          <p:cNvPr id="3" name="Content Placeholder 2"/>
          <p:cNvSpPr>
            <a:spLocks noGrp="1"/>
          </p:cNvSpPr>
          <p:nvPr>
            <p:ph idx="1"/>
          </p:nvPr>
        </p:nvSpPr>
        <p:spPr>
          <a:xfrm>
            <a:off x="147918" y="1237129"/>
            <a:ext cx="8852647" cy="4782671"/>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52A1-028B-4591-8BCA-BD4AC116D9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0217-F95A-43C2-8898-EA5472F48E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64024"/>
            <a:ext cx="4419600"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3365" y="1264024"/>
            <a:ext cx="4280647"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5CB6A-FE24-4171-8AE7-318415F6B2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204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1804"/>
            <a:ext cx="4040188"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7204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1804"/>
            <a:ext cx="4041775"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E83B9-508D-4837-AC8D-3E125FC7F5A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D401C-B8DD-4FAA-8516-ACD0E6D26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C2AD2-29FB-4A25-B1A0-2E5AF10AD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2E819-EF00-42FA-87ED-C93CB23B8F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753" y="4800600"/>
            <a:ext cx="816236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0305" y="612775"/>
            <a:ext cx="81892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1" y="5367338"/>
            <a:ext cx="8135470" cy="6972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41DAD-4466-4B81-B432-F314EE2F62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gradFill>
            <a:gsLst>
              <a:gs pos="0">
                <a:srgbClr val="FFFF00"/>
              </a:gs>
              <a:gs pos="100000">
                <a:srgbClr val="FFFFCC"/>
              </a:gs>
            </a:gsLst>
            <a:path path="rect">
              <a:fillToRect l="100000" t="100000"/>
            </a:path>
          </a:gra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215153" y="1237129"/>
            <a:ext cx="8852647" cy="478267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latin typeface="Garamond"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latin typeface="Garamond"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solidFill>
                  <a:schemeClr val="tx1"/>
                </a:solidFill>
                <a:latin typeface="Garamond" pitchFamily="18" charset="0"/>
              </a:defRPr>
            </a:lvl1pPr>
          </a:lstStyle>
          <a:p>
            <a:pPr>
              <a:defRPr/>
            </a:pPr>
            <a:fld id="{E0249824-C2E5-4A0D-9D7F-74B309DE7F37}" type="slidenum">
              <a:rPr lang="en-US"/>
              <a:pPr>
                <a:defRPr/>
              </a:pPr>
              <a:t>‹#›</a:t>
            </a:fld>
            <a:endParaRPr lang="en-US"/>
          </a:p>
        </p:txBody>
      </p:sp>
      <p:sp>
        <p:nvSpPr>
          <p:cNvPr id="1033" name="Rectangle 9"/>
          <p:cNvSpPr>
            <a:spLocks noChangeArrowheads="1"/>
          </p:cNvSpPr>
          <p:nvPr/>
        </p:nvSpPr>
        <p:spPr bwMode="auto">
          <a:xfrm>
            <a:off x="0" y="6081318"/>
            <a:ext cx="9142413" cy="90882"/>
          </a:xfrm>
          <a:prstGeom prst="rect">
            <a:avLst/>
          </a:prstGeom>
          <a:gradFill rotWithShape="0">
            <a:gsLst>
              <a:gs pos="0">
                <a:srgbClr val="E0CB1B"/>
              </a:gs>
              <a:gs pos="100000">
                <a:srgbClr val="868686"/>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0033"/>
          </a:solidFill>
          <a:latin typeface="+mj-lt"/>
          <a:ea typeface="+mj-ea"/>
          <a:cs typeface="+mj-cs"/>
        </a:defRPr>
      </a:lvl1pPr>
      <a:lvl2pPr algn="ctr" rtl="0" eaLnBrk="0" fontAlgn="base" hangingPunct="0">
        <a:spcBef>
          <a:spcPct val="0"/>
        </a:spcBef>
        <a:spcAft>
          <a:spcPct val="0"/>
        </a:spcAft>
        <a:defRPr sz="2800">
          <a:solidFill>
            <a:srgbClr val="FF0033"/>
          </a:solidFill>
          <a:latin typeface="Arial Rounded MT Bold" pitchFamily="34" charset="0"/>
        </a:defRPr>
      </a:lvl2pPr>
      <a:lvl3pPr algn="ctr" rtl="0" eaLnBrk="0" fontAlgn="base" hangingPunct="0">
        <a:spcBef>
          <a:spcPct val="0"/>
        </a:spcBef>
        <a:spcAft>
          <a:spcPct val="0"/>
        </a:spcAft>
        <a:defRPr sz="2800">
          <a:solidFill>
            <a:srgbClr val="FF0033"/>
          </a:solidFill>
          <a:latin typeface="Arial Rounded MT Bold" pitchFamily="34" charset="0"/>
        </a:defRPr>
      </a:lvl3pPr>
      <a:lvl4pPr algn="ctr" rtl="0" eaLnBrk="0" fontAlgn="base" hangingPunct="0">
        <a:spcBef>
          <a:spcPct val="0"/>
        </a:spcBef>
        <a:spcAft>
          <a:spcPct val="0"/>
        </a:spcAft>
        <a:defRPr sz="2800">
          <a:solidFill>
            <a:srgbClr val="FF0033"/>
          </a:solidFill>
          <a:latin typeface="Arial Rounded MT Bold" pitchFamily="34" charset="0"/>
        </a:defRPr>
      </a:lvl4pPr>
      <a:lvl5pPr algn="ctr" rtl="0" eaLnBrk="0" fontAlgn="base" hangingPunct="0">
        <a:spcBef>
          <a:spcPct val="0"/>
        </a:spcBef>
        <a:spcAft>
          <a:spcPct val="0"/>
        </a:spcAft>
        <a:defRPr sz="2800">
          <a:solidFill>
            <a:srgbClr val="FF0033"/>
          </a:solidFill>
          <a:latin typeface="Arial Rounded MT Bold" pitchFamily="34" charset="0"/>
        </a:defRPr>
      </a:lvl5pPr>
      <a:lvl6pPr marL="457200" algn="ctr" rtl="0" eaLnBrk="0" fontAlgn="base" hangingPunct="0">
        <a:spcBef>
          <a:spcPct val="0"/>
        </a:spcBef>
        <a:spcAft>
          <a:spcPct val="0"/>
        </a:spcAft>
        <a:defRPr sz="2800">
          <a:solidFill>
            <a:srgbClr val="FF0033"/>
          </a:solidFill>
          <a:latin typeface="Arial Rounded MT Bold" pitchFamily="34" charset="0"/>
        </a:defRPr>
      </a:lvl6pPr>
      <a:lvl7pPr marL="914400" algn="ctr" rtl="0" eaLnBrk="0" fontAlgn="base" hangingPunct="0">
        <a:spcBef>
          <a:spcPct val="0"/>
        </a:spcBef>
        <a:spcAft>
          <a:spcPct val="0"/>
        </a:spcAft>
        <a:defRPr sz="2800">
          <a:solidFill>
            <a:srgbClr val="FF0033"/>
          </a:solidFill>
          <a:latin typeface="Arial Rounded MT Bold" pitchFamily="34" charset="0"/>
        </a:defRPr>
      </a:lvl7pPr>
      <a:lvl8pPr marL="1371600" algn="ctr" rtl="0" eaLnBrk="0" fontAlgn="base" hangingPunct="0">
        <a:spcBef>
          <a:spcPct val="0"/>
        </a:spcBef>
        <a:spcAft>
          <a:spcPct val="0"/>
        </a:spcAft>
        <a:defRPr sz="2800">
          <a:solidFill>
            <a:srgbClr val="FF0033"/>
          </a:solidFill>
          <a:latin typeface="Arial Rounded MT Bold" pitchFamily="34" charset="0"/>
        </a:defRPr>
      </a:lvl8pPr>
      <a:lvl9pPr marL="1828800" algn="ctr" rtl="0" eaLnBrk="0" fontAlgn="base" hangingPunct="0">
        <a:spcBef>
          <a:spcPct val="0"/>
        </a:spcBef>
        <a:spcAft>
          <a:spcPct val="0"/>
        </a:spcAft>
        <a:defRPr sz="2800">
          <a:solidFill>
            <a:srgbClr val="FF0033"/>
          </a:solidFill>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²"/>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ª"/>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Ÿ"/>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notesSlide" Target="../notesSlides/notesSlide45.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 Id="rId9" Type="http://schemas.openxmlformats.org/officeDocument/2006/relationships/image" Target="../media/image7.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Word_97_-_2003_Document5.doc"/><Relationship Id="rId13" Type="http://schemas.openxmlformats.org/officeDocument/2006/relationships/oleObject" Target="../embeddings/oleObject7.bin"/><Relationship Id="rId3" Type="http://schemas.openxmlformats.org/officeDocument/2006/relationships/notesSlide" Target="../notesSlides/notesSlide48.xml"/><Relationship Id="rId7" Type="http://schemas.openxmlformats.org/officeDocument/2006/relationships/oleObject" Target="../embeddings/oleObject5.bin"/><Relationship Id="rId12"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Microsoft_Word_97_-_2003_Document6.doc"/><Relationship Id="rId5" Type="http://schemas.openxmlformats.org/officeDocument/2006/relationships/oleObject" Target="../embeddings/Microsoft_Word_97_-_2003_Document4.doc"/><Relationship Id="rId1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9.wmf"/><Relationship Id="rId14" Type="http://schemas.openxmlformats.org/officeDocument/2006/relationships/oleObject" Target="../embeddings/Microsoft_Word_97_-_2003_Document7.doc"/></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Microsoft_Word_97_-_2003_Document8.doc"/><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9.bin"/></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p:txBody>
          <a:bodyPr/>
          <a:lstStyle/>
          <a:p>
            <a:pPr algn="l">
              <a:defRPr/>
            </a:pPr>
            <a:r>
              <a:rPr lang="en-US" sz="4400" b="1" smtClean="0">
                <a:effectLst>
                  <a:outerShdw blurRad="38100" dist="38100" dir="2700000" algn="tl">
                    <a:srgbClr val="000000"/>
                  </a:outerShdw>
                </a:effectLst>
                <a:latin typeface="Garamond" pitchFamily="18" charset="0"/>
              </a:rPr>
              <a:t>Database Management Systems</a:t>
            </a:r>
          </a:p>
        </p:txBody>
      </p:sp>
      <p:sp>
        <p:nvSpPr>
          <p:cNvPr id="10244" name="Rectangle 3"/>
          <p:cNvSpPr>
            <a:spLocks noGrp="1" noChangeArrowheads="1"/>
          </p:cNvSpPr>
          <p:nvPr>
            <p:ph type="subTitle" sz="quarter" idx="1"/>
          </p:nvPr>
        </p:nvSpPr>
        <p:spPr>
          <a:xfrm>
            <a:off x="4724400" y="3581400"/>
            <a:ext cx="4267200" cy="1447800"/>
          </a:xfrm>
        </p:spPr>
        <p:txBody>
          <a:bodyPr/>
          <a:lstStyle/>
          <a:p>
            <a:r>
              <a:rPr lang="en-US" sz="3200" dirty="0" smtClean="0"/>
              <a:t>Chapter 3</a:t>
            </a:r>
          </a:p>
          <a:p>
            <a:r>
              <a:rPr lang="en-US" sz="3200" dirty="0" smtClean="0"/>
              <a:t>Data Normalization</a:t>
            </a:r>
          </a:p>
        </p:txBody>
      </p:sp>
      <p:sp>
        <p:nvSpPr>
          <p:cNvPr id="4" name="Rectangle 7"/>
          <p:cNvSpPr>
            <a:spLocks noGrp="1" noChangeArrowheads="1"/>
          </p:cNvSpPr>
          <p:nvPr>
            <p:ph type="sldNum" sz="quarter" idx="12"/>
          </p:nvPr>
        </p:nvSpPr>
        <p:spPr/>
        <p:txBody>
          <a:bodyPr/>
          <a:lstStyle/>
          <a:p>
            <a:pPr>
              <a:defRPr/>
            </a:pPr>
            <a:fld id="{F132FBCD-2E26-4CC9-9FFC-5AC3AF70642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Database Normalization Rules</a:t>
            </a:r>
          </a:p>
        </p:txBody>
      </p:sp>
      <p:sp>
        <p:nvSpPr>
          <p:cNvPr id="18436" name="Rectangle 3"/>
          <p:cNvSpPr>
            <a:spLocks noGrp="1" noChangeArrowheads="1"/>
          </p:cNvSpPr>
          <p:nvPr>
            <p:ph idx="1"/>
          </p:nvPr>
        </p:nvSpPr>
        <p:spPr/>
        <p:txBody>
          <a:bodyPr/>
          <a:lstStyle/>
          <a:p>
            <a:r>
              <a:rPr lang="en-US" dirty="0" smtClean="0"/>
              <a:t>1.	Each cell in a table contains atomic (single-valued) data.</a:t>
            </a:r>
          </a:p>
          <a:p>
            <a:r>
              <a:rPr lang="en-US" dirty="0" smtClean="0"/>
              <a:t>2.	Each non-key column depends on all of the primary key columns (not just some of the columns).</a:t>
            </a:r>
          </a:p>
          <a:p>
            <a:r>
              <a:rPr lang="en-US" dirty="0" smtClean="0"/>
              <a:t>3.	Each non-key column depends on nothing outside of the key columns.</a:t>
            </a:r>
          </a:p>
        </p:txBody>
      </p:sp>
      <p:sp>
        <p:nvSpPr>
          <p:cNvPr id="18434" name="Slide Number Placeholder 5"/>
          <p:cNvSpPr>
            <a:spLocks noGrp="1"/>
          </p:cNvSpPr>
          <p:nvPr>
            <p:ph type="sldNum" sz="quarter" idx="12"/>
          </p:nvPr>
        </p:nvSpPr>
        <p:spPr/>
        <p:txBody>
          <a:bodyPr/>
          <a:lstStyle/>
          <a:p>
            <a:fld id="{8E172C27-E102-44B0-8261-EF97440AFA80}" type="slidenum">
              <a:rPr lang="en-US" smtClean="0"/>
              <a:pPr/>
              <a:t>10</a:t>
            </a:fld>
            <a:endParaRPr lang="en-US" smtClean="0"/>
          </a:p>
        </p:txBody>
      </p:sp>
    </p:spTree>
    <p:extLst>
      <p:ext uri="{BB962C8B-B14F-4D97-AF65-F5344CB8AC3E}">
        <p14:creationId xmlns:p14="http://schemas.microsoft.com/office/powerpoint/2010/main" val="2271535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2"/>
          </p:nvPr>
        </p:nvSpPr>
        <p:spPr>
          <a:noFill/>
        </p:spPr>
        <p:txBody>
          <a:bodyPr/>
          <a:lstStyle/>
          <a:p>
            <a:fld id="{A5E83CD6-DCD2-4ACE-A8BC-140EBB1225E5}" type="slidenum">
              <a:rPr lang="en-US" smtClean="0"/>
              <a:pPr/>
              <a:t>100</a:t>
            </a:fld>
            <a:endParaRPr lang="en-US" smtClean="0"/>
          </a:p>
        </p:txBody>
      </p:sp>
      <p:sp>
        <p:nvSpPr>
          <p:cNvPr id="104451" name="Rectangle 4"/>
          <p:cNvSpPr>
            <a:spLocks noGrp="1" noChangeArrowheads="1"/>
          </p:cNvSpPr>
          <p:nvPr>
            <p:ph type="title"/>
          </p:nvPr>
        </p:nvSpPr>
        <p:spPr/>
        <p:txBody>
          <a:bodyPr/>
          <a:lstStyle/>
          <a:p>
            <a:r>
              <a:rPr lang="en-US" smtClean="0"/>
              <a:t>Appendix: Fourth Normal Form</a:t>
            </a:r>
          </a:p>
        </p:txBody>
      </p:sp>
      <p:sp>
        <p:nvSpPr>
          <p:cNvPr id="104452" name="Text Box 5"/>
          <p:cNvSpPr txBox="1">
            <a:spLocks noChangeArrowheads="1"/>
          </p:cNvSpPr>
          <p:nvPr/>
        </p:nvSpPr>
        <p:spPr bwMode="auto">
          <a:xfrm>
            <a:off x="349623" y="1295400"/>
            <a:ext cx="8350623" cy="1631216"/>
          </a:xfrm>
          <a:prstGeom prst="rect">
            <a:avLst/>
          </a:prstGeom>
          <a:noFill/>
          <a:ln w="12700" algn="ctr">
            <a:noFill/>
            <a:miter lim="800000"/>
            <a:headEnd/>
            <a:tailEnd/>
          </a:ln>
        </p:spPr>
        <p:txBody>
          <a:bodyPr wrap="square">
            <a:spAutoFit/>
          </a:bodyPr>
          <a:lstStyle/>
          <a:p>
            <a:pPr algn="l"/>
            <a:r>
              <a:rPr lang="en-US" sz="2000" dirty="0">
                <a:solidFill>
                  <a:schemeClr val="tx1"/>
                </a:solidFill>
              </a:rPr>
              <a:t>A relation is in </a:t>
            </a:r>
            <a:r>
              <a:rPr lang="en-US" sz="2000" b="1" dirty="0">
                <a:solidFill>
                  <a:schemeClr val="tx1"/>
                </a:solidFill>
              </a:rPr>
              <a:t>fourth normal form 4NF</a:t>
            </a:r>
            <a:r>
              <a:rPr lang="en-US" sz="2000" dirty="0">
                <a:solidFill>
                  <a:schemeClr val="tx1"/>
                </a:solidFill>
              </a:rPr>
              <a:t> if and only if it is in BCNF and  there are no multi-valued dependencies.</a:t>
            </a:r>
          </a:p>
          <a:p>
            <a:pPr algn="l"/>
            <a:r>
              <a:rPr lang="en-US" sz="2000" dirty="0">
                <a:solidFill>
                  <a:schemeClr val="tx1"/>
                </a:solidFill>
              </a:rPr>
              <a:t>That is, all attributes of R are also functionally dependent on A.</a:t>
            </a:r>
          </a:p>
          <a:p>
            <a:pPr algn="l"/>
            <a:r>
              <a:rPr lang="en-US" sz="2000" dirty="0">
                <a:solidFill>
                  <a:schemeClr val="tx1"/>
                </a:solidFill>
              </a:rPr>
              <a:t>If A </a:t>
            </a:r>
            <a:r>
              <a:rPr lang="en-US" sz="2000" dirty="0">
                <a:solidFill>
                  <a:schemeClr val="tx1"/>
                </a:solidFill>
                <a:sym typeface="Wingdings" pitchFamily="2" charset="2"/>
              </a:rPr>
              <a:t>  B, then all attributes of R are also functionally dependent on A: A  Ai	for each attribute.</a:t>
            </a:r>
            <a:endParaRPr lang="en-US" sz="2000" dirty="0">
              <a:solidFill>
                <a:schemeClr val="tx1"/>
              </a:solidFill>
            </a:endParaRPr>
          </a:p>
        </p:txBody>
      </p:sp>
      <p:sp>
        <p:nvSpPr>
          <p:cNvPr id="104453" name="Text Box 6"/>
          <p:cNvSpPr txBox="1">
            <a:spLocks noChangeArrowheads="1"/>
          </p:cNvSpPr>
          <p:nvPr/>
        </p:nvSpPr>
        <p:spPr bwMode="auto">
          <a:xfrm>
            <a:off x="352342" y="3505200"/>
            <a:ext cx="8467390" cy="1631216"/>
          </a:xfrm>
          <a:prstGeom prst="rect">
            <a:avLst/>
          </a:prstGeom>
          <a:noFill/>
          <a:ln w="12700" algn="ctr">
            <a:noFill/>
            <a:miter lim="800000"/>
            <a:headEnd/>
            <a:tailEnd/>
          </a:ln>
        </p:spPr>
        <p:txBody>
          <a:bodyPr wrap="square">
            <a:spAutoFit/>
          </a:bodyPr>
          <a:lstStyle/>
          <a:p>
            <a:pPr algn="l"/>
            <a:r>
              <a:rPr lang="en-US" sz="2000">
                <a:solidFill>
                  <a:schemeClr val="bg2"/>
                </a:solidFill>
              </a:rPr>
              <a:t>Example: </a:t>
            </a:r>
          </a:p>
          <a:p>
            <a:pPr algn="l"/>
            <a:r>
              <a:rPr lang="en-US" sz="2000">
                <a:solidFill>
                  <a:schemeClr val="bg2"/>
                </a:solidFill>
              </a:rPr>
              <a:t>EmpSpecTools(</a:t>
            </a:r>
            <a:r>
              <a:rPr lang="en-US" sz="2000" u="sng">
                <a:solidFill>
                  <a:schemeClr val="bg2"/>
                </a:solidFill>
              </a:rPr>
              <a:t>EID</a:t>
            </a:r>
            <a:r>
              <a:rPr lang="en-US" sz="2000">
                <a:solidFill>
                  <a:schemeClr val="bg2"/>
                </a:solidFill>
              </a:rPr>
              <a:t>, </a:t>
            </a:r>
            <a:r>
              <a:rPr lang="en-US" sz="2000" u="sng">
                <a:solidFill>
                  <a:schemeClr val="bg2"/>
                </a:solidFill>
              </a:rPr>
              <a:t>Specialty</a:t>
            </a:r>
            <a:r>
              <a:rPr lang="en-US" sz="2000">
                <a:solidFill>
                  <a:schemeClr val="bg2"/>
                </a:solidFill>
              </a:rPr>
              <a:t>, </a:t>
            </a:r>
            <a:r>
              <a:rPr lang="en-US" sz="2000" u="sng">
                <a:solidFill>
                  <a:schemeClr val="bg2"/>
                </a:solidFill>
              </a:rPr>
              <a:t>ToolID</a:t>
            </a:r>
            <a:r>
              <a:rPr lang="en-US" sz="2000">
                <a:solidFill>
                  <a:schemeClr val="bg2"/>
                </a:solidFill>
              </a:rPr>
              <a:t>)</a:t>
            </a:r>
          </a:p>
          <a:p>
            <a:pPr algn="l"/>
            <a:endParaRPr lang="en-US" sz="2000">
              <a:solidFill>
                <a:schemeClr val="bg2"/>
              </a:solidFill>
            </a:endParaRPr>
          </a:p>
          <a:p>
            <a:pPr algn="l"/>
            <a:r>
              <a:rPr lang="en-US" sz="2000">
                <a:solidFill>
                  <a:schemeClr val="bg2"/>
                </a:solidFill>
              </a:rPr>
              <a:t>EmpSpec(</a:t>
            </a:r>
            <a:r>
              <a:rPr lang="en-US" sz="2000" u="sng">
                <a:solidFill>
                  <a:schemeClr val="bg2"/>
                </a:solidFill>
              </a:rPr>
              <a:t>EID</a:t>
            </a:r>
            <a:r>
              <a:rPr lang="en-US" sz="2000">
                <a:solidFill>
                  <a:schemeClr val="bg2"/>
                </a:solidFill>
              </a:rPr>
              <a:t>, </a:t>
            </a:r>
            <a:r>
              <a:rPr lang="en-US" sz="2000" u="sng">
                <a:solidFill>
                  <a:schemeClr val="bg2"/>
                </a:solidFill>
              </a:rPr>
              <a:t>Specialty</a:t>
            </a:r>
            <a:r>
              <a:rPr lang="en-US" sz="2000">
                <a:solidFill>
                  <a:schemeClr val="bg2"/>
                </a:solidFill>
              </a:rPr>
              <a:t>)</a:t>
            </a:r>
          </a:p>
          <a:p>
            <a:pPr algn="l"/>
            <a:r>
              <a:rPr lang="en-US" sz="2000">
                <a:solidFill>
                  <a:schemeClr val="bg2"/>
                </a:solidFill>
              </a:rPr>
              <a:t>EmpTools(</a:t>
            </a:r>
            <a:r>
              <a:rPr lang="en-US" sz="2000" u="sng">
                <a:solidFill>
                  <a:schemeClr val="bg2"/>
                </a:solidFill>
              </a:rPr>
              <a:t>EID</a:t>
            </a:r>
            <a:r>
              <a:rPr lang="en-US" sz="2000">
                <a:solidFill>
                  <a:schemeClr val="bg2"/>
                </a:solidFill>
              </a:rPr>
              <a:t>, </a:t>
            </a:r>
            <a:r>
              <a:rPr lang="en-US" sz="2000" u="sng">
                <a:solidFill>
                  <a:schemeClr val="bg2"/>
                </a:solidFill>
              </a:rPr>
              <a:t>ToolID</a:t>
            </a:r>
            <a:r>
              <a:rPr lang="en-US" sz="2000">
                <a:solidFill>
                  <a:schemeClr val="bg2"/>
                </a:solidFill>
              </a:rPr>
              <a:t>)</a:t>
            </a:r>
          </a:p>
        </p:txBody>
      </p:sp>
    </p:spTree>
    <p:extLst>
      <p:ext uri="{BB962C8B-B14F-4D97-AF65-F5344CB8AC3E}">
        <p14:creationId xmlns:p14="http://schemas.microsoft.com/office/powerpoint/2010/main" val="2883452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Atomic Values for Phone Numbers</a:t>
            </a:r>
          </a:p>
        </p:txBody>
      </p:sp>
      <p:graphicFrame>
        <p:nvGraphicFramePr>
          <p:cNvPr id="183538" name="Group 242"/>
          <p:cNvGraphicFramePr>
            <a:graphicFrameLocks noGrp="1"/>
          </p:cNvGraphicFramePr>
          <p:nvPr>
            <p:ph idx="1"/>
          </p:nvPr>
        </p:nvGraphicFramePr>
        <p:xfrm>
          <a:off x="228600" y="1277938"/>
          <a:ext cx="7772400" cy="2164080"/>
        </p:xfrm>
        <a:graphic>
          <a:graphicData uri="http://schemas.openxmlformats.org/drawingml/2006/table">
            <a:tbl>
              <a:tblPr/>
              <a:tblGrid>
                <a:gridCol w="1449388"/>
                <a:gridCol w="1289050"/>
                <a:gridCol w="1298575"/>
                <a:gridCol w="1217612"/>
                <a:gridCol w="1219200"/>
                <a:gridCol w="1298575"/>
              </a:tblGrid>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Arial" charset="0"/>
                          <a:ea typeface="Times New Roman" pitchFamily="18" charset="0"/>
                          <a:cs typeface="Arial" charset="0"/>
                        </a:rPr>
                        <a:t>CustomerID</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LastName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FirstName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Phone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Business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CellPhone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15023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Jones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222-3034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222-4094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223-0984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63478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Sanchez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Miguel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030-9693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403-4094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O’Reilly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Madelline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849-4948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292-3332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139-3831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45791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Stein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Marta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294-4421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49004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Brise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764-5103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58" name="Slide Number Placeholder 5"/>
          <p:cNvSpPr>
            <a:spLocks noGrp="1"/>
          </p:cNvSpPr>
          <p:nvPr>
            <p:ph type="sldNum" sz="quarter" idx="12"/>
          </p:nvPr>
        </p:nvSpPr>
        <p:spPr/>
        <p:txBody>
          <a:bodyPr/>
          <a:lstStyle/>
          <a:p>
            <a:fld id="{D5CE1BD3-6220-49A7-A914-AA91D45285BF}" type="slidenum">
              <a:rPr lang="en-US" smtClean="0"/>
              <a:pPr/>
              <a:t>11</a:t>
            </a:fld>
            <a:endParaRPr lang="en-US" smtClean="0"/>
          </a:p>
        </p:txBody>
      </p:sp>
    </p:spTree>
    <p:extLst>
      <p:ext uri="{BB962C8B-B14F-4D97-AF65-F5344CB8AC3E}">
        <p14:creationId xmlns:p14="http://schemas.microsoft.com/office/powerpoint/2010/main" val="355703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p:txBody>
          <a:bodyPr/>
          <a:lstStyle/>
          <a:p>
            <a:r>
              <a:rPr lang="en-US" smtClean="0"/>
              <a:t>Repeating Values for Phone Numbers</a:t>
            </a:r>
          </a:p>
        </p:txBody>
      </p:sp>
      <p:graphicFrame>
        <p:nvGraphicFramePr>
          <p:cNvPr id="186530" name="Group 162"/>
          <p:cNvGraphicFramePr>
            <a:graphicFrameLocks noGrp="1"/>
          </p:cNvGraphicFramePr>
          <p:nvPr>
            <p:ph idx="1"/>
          </p:nvPr>
        </p:nvGraphicFramePr>
        <p:xfrm>
          <a:off x="228600" y="1277938"/>
          <a:ext cx="7772400" cy="3840480"/>
        </p:xfrm>
        <a:graphic>
          <a:graphicData uri="http://schemas.openxmlformats.org/drawingml/2006/table">
            <a:tbl>
              <a:tblPr/>
              <a:tblGrid>
                <a:gridCol w="2143125"/>
                <a:gridCol w="1906588"/>
                <a:gridCol w="1920875"/>
                <a:gridCol w="1801812"/>
              </a:tblGrid>
              <a:tr h="333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Arial" charset="0"/>
                          <a:ea typeface="Times New Roman" pitchFamily="18" charset="0"/>
                          <a:cs typeface="Arial" charset="0"/>
                        </a:rPr>
                        <a:t>CustomerID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LastName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FirstName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Phone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619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15023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Jones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222-3034</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222-4094</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223-0984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63478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Sanchez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Miguel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030-9693</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403-4094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O’Reilly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Madeline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849-4948</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292-3332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139-3831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339-4040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45791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Stein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Marta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294-4421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49004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Brise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764-5103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82" name="Slide Number Placeholder 5"/>
          <p:cNvSpPr>
            <a:spLocks noGrp="1"/>
          </p:cNvSpPr>
          <p:nvPr>
            <p:ph type="sldNum" sz="quarter" idx="12"/>
          </p:nvPr>
        </p:nvSpPr>
        <p:spPr/>
        <p:txBody>
          <a:bodyPr/>
          <a:lstStyle/>
          <a:p>
            <a:fld id="{8C30DD96-E6A5-43BE-A330-73D7320EBC53}" type="slidenum">
              <a:rPr lang="en-US" smtClean="0"/>
              <a:pPr/>
              <a:t>12</a:t>
            </a:fld>
            <a:endParaRPr lang="en-US" smtClean="0"/>
          </a:p>
        </p:txBody>
      </p:sp>
    </p:spTree>
    <p:extLst>
      <p:ext uri="{BB962C8B-B14F-4D97-AF65-F5344CB8AC3E}">
        <p14:creationId xmlns:p14="http://schemas.microsoft.com/office/powerpoint/2010/main" val="3397985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p:spPr>
        <p:txBody>
          <a:bodyPr/>
          <a:lstStyle/>
          <a:p>
            <a:fld id="{097B958E-AE7E-43A3-B77E-8766EEA91687}" type="slidenum">
              <a:rPr lang="en-US" smtClean="0"/>
              <a:pPr/>
              <a:t>13</a:t>
            </a:fld>
            <a:endParaRPr lang="en-US" smtClean="0"/>
          </a:p>
        </p:txBody>
      </p:sp>
      <p:sp>
        <p:nvSpPr>
          <p:cNvPr id="21507" name="Rectangle 2"/>
          <p:cNvSpPr>
            <a:spLocks noGrp="1" noChangeArrowheads="1"/>
          </p:cNvSpPr>
          <p:nvPr>
            <p:ph type="title"/>
          </p:nvPr>
        </p:nvSpPr>
        <p:spPr/>
        <p:txBody>
          <a:bodyPr/>
          <a:lstStyle/>
          <a:p>
            <a:r>
              <a:rPr lang="en-US" smtClean="0"/>
              <a:t>Repeating Values for Phone Numbers</a:t>
            </a:r>
          </a:p>
        </p:txBody>
      </p:sp>
      <p:graphicFrame>
        <p:nvGraphicFramePr>
          <p:cNvPr id="230756" name="Group 356"/>
          <p:cNvGraphicFramePr>
            <a:graphicFrameLocks noGrp="1"/>
          </p:cNvGraphicFramePr>
          <p:nvPr>
            <p:ph sz="half" idx="1"/>
            <p:extLst>
              <p:ext uri="{D42A27DB-BD31-4B8C-83A1-F6EECF244321}">
                <p14:modId xmlns:p14="http://schemas.microsoft.com/office/powerpoint/2010/main" val="732546040"/>
              </p:ext>
            </p:extLst>
          </p:nvPr>
        </p:nvGraphicFramePr>
        <p:xfrm>
          <a:off x="475129" y="1434353"/>
          <a:ext cx="3810000" cy="2011680"/>
        </p:xfrm>
        <a:graphic>
          <a:graphicData uri="http://schemas.openxmlformats.org/drawingml/2006/table">
            <a:tbl>
              <a:tblPr/>
              <a:tblGrid>
                <a:gridCol w="1366838"/>
                <a:gridCol w="1219200"/>
                <a:gridCol w="1223962"/>
              </a:tblGrid>
              <a:tr h="177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Arial" charset="0"/>
                          <a:ea typeface="Times New Roman" pitchFamily="18" charset="0"/>
                          <a:cs typeface="Arial" charset="0"/>
                        </a:rPr>
                        <a:t>CustomerID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LastName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FirstName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77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Jones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63478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Sanchez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Miguel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O’Reilly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Madeline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45791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Stein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Marta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49004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Brise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0757" name="Group 357"/>
          <p:cNvGraphicFramePr>
            <a:graphicFrameLocks noGrp="1"/>
          </p:cNvGraphicFramePr>
          <p:nvPr>
            <p:ph sz="half" idx="2"/>
            <p:extLst>
              <p:ext uri="{D42A27DB-BD31-4B8C-83A1-F6EECF244321}">
                <p14:modId xmlns:p14="http://schemas.microsoft.com/office/powerpoint/2010/main" val="2221191570"/>
              </p:ext>
            </p:extLst>
          </p:nvPr>
        </p:nvGraphicFramePr>
        <p:xfrm>
          <a:off x="4437529" y="1434353"/>
          <a:ext cx="3810000" cy="4023360"/>
        </p:xfrm>
        <a:graphic>
          <a:graphicData uri="http://schemas.openxmlformats.org/drawingml/2006/table">
            <a:tbl>
              <a:tblPr/>
              <a:tblGrid>
                <a:gridCol w="1427163"/>
                <a:gridCol w="1316037"/>
                <a:gridCol w="1066800"/>
              </a:tblGrid>
              <a:tr h="298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Arial" charset="0"/>
                          <a:ea typeface="Times New Roman" pitchFamily="18" charset="0"/>
                          <a:cs typeface="Arial" charset="0"/>
                        </a:rPr>
                        <a:t>CustomerID</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Arial" charset="0"/>
                          <a:ea typeface="Times New Roman" pitchFamily="18" charset="0"/>
                          <a:cs typeface="Arial" charset="0"/>
                        </a:rPr>
                        <a:t>PhoneType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Phone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222-3034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Skype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222-4094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Cell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223-0984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63478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030-9693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63478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Skype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403-4094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849-4948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Skype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292-3332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Cell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139-3831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94552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Business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339-4040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45791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294-4421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49004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764-5103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33644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A2F10E69-16D9-4729-A0BD-CBB39B690A72}" type="slidenum">
              <a:rPr lang="en-US" smtClean="0"/>
              <a:pPr/>
              <a:t>14</a:t>
            </a:fld>
            <a:endParaRPr lang="en-US" smtClean="0"/>
          </a:p>
        </p:txBody>
      </p:sp>
      <p:sp>
        <p:nvSpPr>
          <p:cNvPr id="22531" name="Rectangle 2"/>
          <p:cNvSpPr>
            <a:spLocks noGrp="1" noChangeArrowheads="1"/>
          </p:cNvSpPr>
          <p:nvPr>
            <p:ph type="title"/>
          </p:nvPr>
        </p:nvSpPr>
        <p:spPr/>
        <p:txBody>
          <a:bodyPr/>
          <a:lstStyle/>
          <a:p>
            <a:r>
              <a:rPr lang="en-US" smtClean="0"/>
              <a:t>Simple Form</a:t>
            </a:r>
          </a:p>
        </p:txBody>
      </p:sp>
      <p:graphicFrame>
        <p:nvGraphicFramePr>
          <p:cNvPr id="234509" name="Group 13"/>
          <p:cNvGraphicFramePr>
            <a:graphicFrameLocks noGrp="1"/>
          </p:cNvGraphicFramePr>
          <p:nvPr>
            <p:ph idx="1"/>
          </p:nvPr>
        </p:nvGraphicFramePr>
        <p:xfrm>
          <a:off x="1600200" y="1447800"/>
          <a:ext cx="5181600" cy="1676400"/>
        </p:xfrm>
        <a:graphic>
          <a:graphicData uri="http://schemas.openxmlformats.org/drawingml/2006/table">
            <a:tbl>
              <a:tblPr/>
              <a:tblGrid>
                <a:gridCol w="5181600"/>
              </a:tblGrid>
              <a:tr h="16764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Customer ID		Company 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City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Contact LastName, FirstName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Phone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5553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9F7BB8EA-536B-45B3-9E2A-2A9F5F7874A9}" type="slidenum">
              <a:rPr lang="en-US" smtClean="0"/>
              <a:pPr/>
              <a:t>15</a:t>
            </a:fld>
            <a:endParaRPr lang="en-US" smtClean="0"/>
          </a:p>
        </p:txBody>
      </p:sp>
      <p:sp>
        <p:nvSpPr>
          <p:cNvPr id="23555" name="Rectangle 2"/>
          <p:cNvSpPr>
            <a:spLocks noGrp="1" noChangeArrowheads="1"/>
          </p:cNvSpPr>
          <p:nvPr>
            <p:ph type="title"/>
          </p:nvPr>
        </p:nvSpPr>
        <p:spPr/>
        <p:txBody>
          <a:bodyPr/>
          <a:lstStyle/>
          <a:p>
            <a:r>
              <a:rPr lang="en-US" smtClean="0"/>
              <a:t>Initial Design</a:t>
            </a:r>
          </a:p>
        </p:txBody>
      </p:sp>
      <p:sp>
        <p:nvSpPr>
          <p:cNvPr id="23556" name="Rectangle 4"/>
          <p:cNvSpPr>
            <a:spLocks noChangeArrowheads="1"/>
          </p:cNvSpPr>
          <p:nvPr/>
        </p:nvSpPr>
        <p:spPr bwMode="auto">
          <a:xfrm>
            <a:off x="1479177" y="4026990"/>
            <a:ext cx="5955476" cy="923330"/>
          </a:xfrm>
          <a:prstGeom prst="rect">
            <a:avLst/>
          </a:prstGeom>
          <a:noFill/>
          <a:ln w="12700" algn="ctr">
            <a:solidFill>
              <a:schemeClr val="tx1"/>
            </a:solidFill>
            <a:miter lim="800000"/>
            <a:headEnd/>
            <a:tailEnd/>
          </a:ln>
        </p:spPr>
        <p:txBody>
          <a:bodyPr wrap="none" anchor="ctr">
            <a:spAutoFit/>
          </a:bodyPr>
          <a:lstStyle/>
          <a:p>
            <a:pPr algn="l"/>
            <a:r>
              <a:rPr lang="en-US" sz="1800">
                <a:solidFill>
                  <a:schemeClr val="tx1"/>
                </a:solidFill>
              </a:rPr>
              <a:t>Customer(</a:t>
            </a:r>
            <a:r>
              <a:rPr lang="en-US" sz="1800" b="1" u="sng">
                <a:solidFill>
                  <a:schemeClr val="tx1"/>
                </a:solidFill>
              </a:rPr>
              <a:t>CustomerID</a:t>
            </a:r>
            <a:r>
              <a:rPr lang="en-US" sz="1800">
                <a:solidFill>
                  <a:schemeClr val="tx1"/>
                </a:solidFill>
              </a:rPr>
              <a:t>, CompanyName, City)</a:t>
            </a:r>
          </a:p>
          <a:p>
            <a:pPr algn="l"/>
            <a:r>
              <a:rPr lang="en-US" sz="1800">
                <a:solidFill>
                  <a:schemeClr val="tx1"/>
                </a:solidFill>
              </a:rPr>
              <a:t>Contact(</a:t>
            </a:r>
            <a:r>
              <a:rPr lang="en-US" sz="1800" b="1" u="sng">
                <a:solidFill>
                  <a:schemeClr val="tx1"/>
                </a:solidFill>
              </a:rPr>
              <a:t>ContactID</a:t>
            </a:r>
            <a:r>
              <a:rPr lang="en-US" sz="1800">
                <a:solidFill>
                  <a:schemeClr val="tx1"/>
                </a:solidFill>
              </a:rPr>
              <a:t>, CustomerID, LastName, FirstName)</a:t>
            </a:r>
          </a:p>
          <a:p>
            <a:pPr algn="l"/>
            <a:endParaRPr lang="en-US" sz="1800">
              <a:solidFill>
                <a:schemeClr val="tx1"/>
              </a:solidFill>
            </a:endParaRPr>
          </a:p>
        </p:txBody>
      </p:sp>
      <p:pic>
        <p:nvPicPr>
          <p:cNvPr id="23557" name="Picture 5"/>
          <p:cNvPicPr>
            <a:picLocks noChangeAspect="1" noChangeArrowheads="1"/>
          </p:cNvPicPr>
          <p:nvPr/>
        </p:nvPicPr>
        <p:blipFill>
          <a:blip r:embed="rId3" cstate="print"/>
          <a:srcRect/>
          <a:stretch>
            <a:fillRect/>
          </a:stretch>
        </p:blipFill>
        <p:spPr bwMode="auto">
          <a:xfrm>
            <a:off x="1783977" y="1295400"/>
            <a:ext cx="4953000" cy="1863725"/>
          </a:xfrm>
          <a:prstGeom prst="rect">
            <a:avLst/>
          </a:prstGeom>
          <a:noFill/>
          <a:ln w="12700" algn="ctr">
            <a:noFill/>
            <a:miter lim="800000"/>
            <a:headEnd/>
            <a:tailEnd/>
          </a:ln>
        </p:spPr>
      </p:pic>
    </p:spTree>
    <p:extLst>
      <p:ext uri="{BB962C8B-B14F-4D97-AF65-F5344CB8AC3E}">
        <p14:creationId xmlns:p14="http://schemas.microsoft.com/office/powerpoint/2010/main" val="3480564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A50AE249-7433-451E-8C89-A1DBC0F5DE74}" type="slidenum">
              <a:rPr lang="en-US" smtClean="0"/>
              <a:pPr/>
              <a:t>16</a:t>
            </a:fld>
            <a:endParaRPr lang="en-US" smtClean="0"/>
          </a:p>
        </p:txBody>
      </p:sp>
      <p:sp>
        <p:nvSpPr>
          <p:cNvPr id="24579" name="Rectangle 4098"/>
          <p:cNvSpPr>
            <a:spLocks noGrp="1" noChangeArrowheads="1"/>
          </p:cNvSpPr>
          <p:nvPr>
            <p:ph type="title"/>
          </p:nvPr>
        </p:nvSpPr>
        <p:spPr/>
        <p:txBody>
          <a:bodyPr/>
          <a:lstStyle/>
          <a:p>
            <a:r>
              <a:rPr lang="en-US" smtClean="0"/>
              <a:t>Client Billing Example</a:t>
            </a:r>
          </a:p>
        </p:txBody>
      </p:sp>
      <p:sp>
        <p:nvSpPr>
          <p:cNvPr id="24580" name="Rectangle 4099"/>
          <p:cNvSpPr>
            <a:spLocks noChangeArrowheads="1"/>
          </p:cNvSpPr>
          <p:nvPr/>
        </p:nvSpPr>
        <p:spPr bwMode="auto">
          <a:xfrm>
            <a:off x="910665" y="1143000"/>
            <a:ext cx="1601400" cy="400752"/>
          </a:xfrm>
          <a:prstGeom prst="rect">
            <a:avLst/>
          </a:prstGeom>
          <a:noFill/>
          <a:ln w="9525">
            <a:noFill/>
            <a:miter lim="800000"/>
            <a:headEnd/>
            <a:tailEnd/>
          </a:ln>
        </p:spPr>
        <p:txBody>
          <a:bodyPr wrap="none" lIns="92075" tIns="46038" rIns="92075" bIns="46038">
            <a:spAutoFit/>
          </a:bodyPr>
          <a:lstStyle/>
          <a:p>
            <a:pPr algn="l">
              <a:spcBef>
                <a:spcPct val="0"/>
              </a:spcBef>
            </a:pPr>
            <a:r>
              <a:rPr lang="en-US" sz="2000" dirty="0">
                <a:solidFill>
                  <a:schemeClr val="tx1"/>
                </a:solidFill>
              </a:rPr>
              <a:t>Client Billing</a:t>
            </a:r>
          </a:p>
        </p:txBody>
      </p:sp>
      <p:sp>
        <p:nvSpPr>
          <p:cNvPr id="24581" name="Rectangle 4100"/>
          <p:cNvSpPr>
            <a:spLocks noChangeArrowheads="1"/>
          </p:cNvSpPr>
          <p:nvPr/>
        </p:nvSpPr>
        <p:spPr bwMode="auto">
          <a:xfrm>
            <a:off x="542365" y="1524000"/>
            <a:ext cx="7680325" cy="1136650"/>
          </a:xfrm>
          <a:prstGeom prst="rect">
            <a:avLst/>
          </a:prstGeom>
          <a:noFill/>
          <a:ln w="9525">
            <a:solidFill>
              <a:schemeClr val="tx1"/>
            </a:solidFill>
            <a:miter lim="800000"/>
            <a:headEnd/>
            <a:tailEnd/>
          </a:ln>
        </p:spPr>
        <p:txBody>
          <a:bodyPr wrap="none" lIns="92075" tIns="46038" rIns="92075" bIns="46038">
            <a:spAutoFit/>
          </a:bodyPr>
          <a:lstStyle/>
          <a:p>
            <a:pPr algn="l">
              <a:spcBef>
                <a:spcPct val="0"/>
              </a:spcBef>
            </a:pPr>
            <a:r>
              <a:rPr lang="en-US" sz="1700" dirty="0">
                <a:solidFill>
                  <a:schemeClr val="tx1"/>
                </a:solidFill>
              </a:rPr>
              <a:t>Client(</a:t>
            </a:r>
            <a:r>
              <a:rPr lang="en-US" sz="1700" u="sng" dirty="0" err="1">
                <a:solidFill>
                  <a:schemeClr val="tx1"/>
                </a:solidFill>
              </a:rPr>
              <a:t>ClientID</a:t>
            </a:r>
            <a:r>
              <a:rPr lang="en-US" sz="1700" dirty="0">
                <a:solidFill>
                  <a:schemeClr val="tx1"/>
                </a:solidFill>
              </a:rPr>
              <a:t>, Name, Address, </a:t>
            </a:r>
            <a:r>
              <a:rPr lang="en-US" sz="1700" dirty="0" err="1">
                <a:solidFill>
                  <a:schemeClr val="tx1"/>
                </a:solidFill>
              </a:rPr>
              <a:t>BusinessType</a:t>
            </a:r>
            <a:r>
              <a:rPr lang="en-US" sz="1700" dirty="0">
                <a:solidFill>
                  <a:schemeClr val="tx1"/>
                </a:solidFill>
              </a:rPr>
              <a:t>)</a:t>
            </a:r>
          </a:p>
          <a:p>
            <a:pPr algn="l">
              <a:spcBef>
                <a:spcPct val="0"/>
              </a:spcBef>
            </a:pPr>
            <a:r>
              <a:rPr lang="en-US" sz="1700" dirty="0">
                <a:solidFill>
                  <a:schemeClr val="tx1"/>
                </a:solidFill>
              </a:rPr>
              <a:t>Partner(</a:t>
            </a:r>
            <a:r>
              <a:rPr lang="en-US" sz="1700" u="sng" dirty="0" err="1">
                <a:solidFill>
                  <a:schemeClr val="tx1"/>
                </a:solidFill>
              </a:rPr>
              <a:t>PartnerID</a:t>
            </a:r>
            <a:r>
              <a:rPr lang="en-US" sz="1700" dirty="0">
                <a:solidFill>
                  <a:schemeClr val="tx1"/>
                </a:solidFill>
              </a:rPr>
              <a:t>, Name, </a:t>
            </a:r>
            <a:r>
              <a:rPr lang="en-US" sz="1700" dirty="0" err="1">
                <a:solidFill>
                  <a:schemeClr val="tx1"/>
                </a:solidFill>
              </a:rPr>
              <a:t>Speciality</a:t>
            </a:r>
            <a:r>
              <a:rPr lang="en-US" sz="1700" dirty="0">
                <a:solidFill>
                  <a:schemeClr val="tx1"/>
                </a:solidFill>
              </a:rPr>
              <a:t>, Office, Phone)</a:t>
            </a:r>
          </a:p>
          <a:p>
            <a:pPr algn="l">
              <a:spcBef>
                <a:spcPct val="0"/>
              </a:spcBef>
            </a:pPr>
            <a:r>
              <a:rPr lang="en-US" sz="1700" dirty="0" err="1">
                <a:solidFill>
                  <a:schemeClr val="tx1"/>
                </a:solidFill>
              </a:rPr>
              <a:t>PartnerAssignment</a:t>
            </a:r>
            <a:r>
              <a:rPr lang="en-US" sz="1700" dirty="0">
                <a:solidFill>
                  <a:schemeClr val="tx1"/>
                </a:solidFill>
              </a:rPr>
              <a:t>(</a:t>
            </a:r>
            <a:r>
              <a:rPr lang="en-US" sz="1700" u="sng" dirty="0" err="1">
                <a:solidFill>
                  <a:schemeClr val="tx1"/>
                </a:solidFill>
              </a:rPr>
              <a:t>PartnerID</a:t>
            </a:r>
            <a:r>
              <a:rPr lang="en-US" sz="1700" dirty="0">
                <a:solidFill>
                  <a:schemeClr val="tx1"/>
                </a:solidFill>
              </a:rPr>
              <a:t>, </a:t>
            </a:r>
            <a:r>
              <a:rPr lang="en-US" sz="1700" u="sng" dirty="0" err="1">
                <a:solidFill>
                  <a:schemeClr val="tx1"/>
                </a:solidFill>
              </a:rPr>
              <a:t>ClientID</a:t>
            </a:r>
            <a:r>
              <a:rPr lang="en-US" sz="1700" dirty="0">
                <a:solidFill>
                  <a:schemeClr val="tx1"/>
                </a:solidFill>
              </a:rPr>
              <a:t>, </a:t>
            </a:r>
            <a:r>
              <a:rPr lang="en-US" sz="1700" dirty="0" err="1">
                <a:solidFill>
                  <a:schemeClr val="tx1"/>
                </a:solidFill>
              </a:rPr>
              <a:t>DateAcquired</a:t>
            </a:r>
            <a:r>
              <a:rPr lang="en-US" sz="1700" dirty="0">
                <a:solidFill>
                  <a:schemeClr val="tx1"/>
                </a:solidFill>
              </a:rPr>
              <a:t>)</a:t>
            </a:r>
          </a:p>
          <a:p>
            <a:pPr algn="l">
              <a:spcBef>
                <a:spcPct val="0"/>
              </a:spcBef>
            </a:pPr>
            <a:r>
              <a:rPr lang="en-US" sz="1700" dirty="0">
                <a:solidFill>
                  <a:schemeClr val="tx1"/>
                </a:solidFill>
              </a:rPr>
              <a:t>Billing(</a:t>
            </a:r>
            <a:r>
              <a:rPr lang="en-US" sz="1700" u="sng" dirty="0" err="1">
                <a:solidFill>
                  <a:schemeClr val="tx1"/>
                </a:solidFill>
              </a:rPr>
              <a:t>ClientID</a:t>
            </a:r>
            <a:r>
              <a:rPr lang="en-US" sz="1700" dirty="0">
                <a:solidFill>
                  <a:schemeClr val="tx1"/>
                </a:solidFill>
              </a:rPr>
              <a:t>, </a:t>
            </a:r>
            <a:r>
              <a:rPr lang="en-US" sz="1700" u="sng" dirty="0" err="1">
                <a:solidFill>
                  <a:schemeClr val="tx1"/>
                </a:solidFill>
              </a:rPr>
              <a:t>PartnerID</a:t>
            </a:r>
            <a:r>
              <a:rPr lang="en-US" sz="1700" dirty="0">
                <a:solidFill>
                  <a:schemeClr val="tx1"/>
                </a:solidFill>
              </a:rPr>
              <a:t>, </a:t>
            </a:r>
            <a:r>
              <a:rPr lang="en-US" sz="1700" u="sng" dirty="0">
                <a:solidFill>
                  <a:schemeClr val="tx1"/>
                </a:solidFill>
              </a:rPr>
              <a:t>Date/Time</a:t>
            </a:r>
            <a:r>
              <a:rPr lang="en-US" sz="1700" dirty="0">
                <a:solidFill>
                  <a:schemeClr val="tx1"/>
                </a:solidFill>
              </a:rPr>
              <a:t>, Item, Description, Hours, </a:t>
            </a:r>
            <a:r>
              <a:rPr lang="en-US" sz="1700" dirty="0" err="1">
                <a:solidFill>
                  <a:schemeClr val="tx1"/>
                </a:solidFill>
              </a:rPr>
              <a:t>AmountBilled</a:t>
            </a:r>
            <a:r>
              <a:rPr lang="en-US" sz="1700" dirty="0">
                <a:solidFill>
                  <a:schemeClr val="tx1"/>
                </a:solidFill>
              </a:rPr>
              <a:t>)</a:t>
            </a:r>
          </a:p>
        </p:txBody>
      </p:sp>
      <p:sp>
        <p:nvSpPr>
          <p:cNvPr id="24582" name="Text Box 4107"/>
          <p:cNvSpPr txBox="1">
            <a:spLocks noChangeArrowheads="1"/>
          </p:cNvSpPr>
          <p:nvPr/>
        </p:nvSpPr>
        <p:spPr bwMode="auto">
          <a:xfrm>
            <a:off x="770965" y="3641725"/>
            <a:ext cx="5387975" cy="701675"/>
          </a:xfrm>
          <a:prstGeom prst="rect">
            <a:avLst/>
          </a:prstGeom>
          <a:noFill/>
          <a:ln w="28575">
            <a:noFill/>
            <a:miter lim="800000"/>
            <a:headEnd type="none" w="sm" len="sm"/>
            <a:tailEnd type="none" w="sm" len="lg"/>
          </a:ln>
        </p:spPr>
        <p:txBody>
          <a:bodyPr wrap="none" anchor="ctr">
            <a:spAutoFit/>
          </a:bodyPr>
          <a:lstStyle/>
          <a:p>
            <a:pPr algn="l">
              <a:spcBef>
                <a:spcPct val="0"/>
              </a:spcBef>
            </a:pPr>
            <a:r>
              <a:rPr lang="en-US" sz="2000">
                <a:solidFill>
                  <a:schemeClr val="bg2"/>
                </a:solidFill>
              </a:rPr>
              <a:t>Each partner can be assigned many clients.</a:t>
            </a:r>
          </a:p>
          <a:p>
            <a:pPr algn="l">
              <a:spcBef>
                <a:spcPct val="0"/>
              </a:spcBef>
            </a:pPr>
            <a:r>
              <a:rPr lang="en-US" sz="2000">
                <a:solidFill>
                  <a:schemeClr val="bg2"/>
                </a:solidFill>
              </a:rPr>
              <a:t>Each client can be assigned to many partners.</a:t>
            </a:r>
          </a:p>
        </p:txBody>
      </p:sp>
      <p:sp>
        <p:nvSpPr>
          <p:cNvPr id="24583" name="Line 4108"/>
          <p:cNvSpPr>
            <a:spLocks noChangeShapeType="1"/>
          </p:cNvSpPr>
          <p:nvPr/>
        </p:nvSpPr>
        <p:spPr bwMode="auto">
          <a:xfrm flipH="1" flipV="1">
            <a:off x="4352365" y="2362200"/>
            <a:ext cx="990600" cy="1371600"/>
          </a:xfrm>
          <a:prstGeom prst="line">
            <a:avLst/>
          </a:prstGeom>
          <a:noFill/>
          <a:ln w="28575">
            <a:solidFill>
              <a:schemeClr val="tx2"/>
            </a:solidFill>
            <a:round/>
            <a:headEnd type="none" w="sm" len="sm"/>
            <a:tailEnd type="triangle" w="med" len="med"/>
          </a:ln>
        </p:spPr>
        <p:txBody>
          <a:bodyPr wrap="none" anchor="ctr"/>
          <a:lstStyle/>
          <a:p>
            <a:endParaRPr lang="en-US"/>
          </a:p>
        </p:txBody>
      </p:sp>
      <p:sp>
        <p:nvSpPr>
          <p:cNvPr id="24584" name="Line 4109"/>
          <p:cNvSpPr>
            <a:spLocks noChangeShapeType="1"/>
          </p:cNvSpPr>
          <p:nvPr/>
        </p:nvSpPr>
        <p:spPr bwMode="auto">
          <a:xfrm flipH="1" flipV="1">
            <a:off x="3133165" y="2362200"/>
            <a:ext cx="1981200" cy="1676400"/>
          </a:xfrm>
          <a:prstGeom prst="line">
            <a:avLst/>
          </a:prstGeom>
          <a:noFill/>
          <a:ln w="28575">
            <a:solidFill>
              <a:schemeClr val="tx2"/>
            </a:solidFill>
            <a:round/>
            <a:headEnd type="none" w="sm" len="sm"/>
            <a:tailEnd type="triangle" w="med" len="med"/>
          </a:ln>
        </p:spPr>
        <p:txBody>
          <a:bodyPr wrap="none" anchor="ctr"/>
          <a:lstStyle/>
          <a:p>
            <a:endParaRPr lang="en-US"/>
          </a:p>
        </p:txBody>
      </p:sp>
    </p:spTree>
    <p:extLst>
      <p:ext uri="{BB962C8B-B14F-4D97-AF65-F5344CB8AC3E}">
        <p14:creationId xmlns:p14="http://schemas.microsoft.com/office/powerpoint/2010/main" val="19214945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C2B96565-569B-45DD-9275-F0B845F4F411}" type="slidenum">
              <a:rPr lang="en-US" smtClean="0"/>
              <a:pPr/>
              <a:t>17</a:t>
            </a:fld>
            <a:endParaRPr lang="en-US" smtClean="0"/>
          </a:p>
        </p:txBody>
      </p:sp>
      <p:sp>
        <p:nvSpPr>
          <p:cNvPr id="25603" name="Rectangle 4098"/>
          <p:cNvSpPr>
            <a:spLocks noGrp="1" noChangeArrowheads="1"/>
          </p:cNvSpPr>
          <p:nvPr>
            <p:ph type="title"/>
          </p:nvPr>
        </p:nvSpPr>
        <p:spPr/>
        <p:txBody>
          <a:bodyPr/>
          <a:lstStyle/>
          <a:p>
            <a:r>
              <a:rPr lang="en-US" smtClean="0"/>
              <a:t>Client Billing--Different Rules</a:t>
            </a:r>
          </a:p>
        </p:txBody>
      </p:sp>
      <p:sp>
        <p:nvSpPr>
          <p:cNvPr id="25604" name="Rectangle 4099"/>
          <p:cNvSpPr>
            <a:spLocks noChangeArrowheads="1"/>
          </p:cNvSpPr>
          <p:nvPr/>
        </p:nvSpPr>
        <p:spPr bwMode="auto">
          <a:xfrm>
            <a:off x="847164" y="1355725"/>
            <a:ext cx="7670800" cy="1387475"/>
          </a:xfrm>
          <a:prstGeom prst="rect">
            <a:avLst/>
          </a:prstGeom>
          <a:noFill/>
          <a:ln w="9525">
            <a:noFill/>
            <a:miter lim="800000"/>
            <a:headEnd/>
            <a:tailEnd/>
          </a:ln>
        </p:spPr>
        <p:txBody>
          <a:bodyPr wrap="none" lIns="92075" tIns="46038" rIns="92075" bIns="46038">
            <a:spAutoFit/>
          </a:bodyPr>
          <a:lstStyle/>
          <a:p>
            <a:pPr algn="l">
              <a:lnSpc>
                <a:spcPct val="125000"/>
              </a:lnSpc>
              <a:spcBef>
                <a:spcPct val="0"/>
              </a:spcBef>
            </a:pPr>
            <a:r>
              <a:rPr lang="en-US" sz="1700" dirty="0">
                <a:solidFill>
                  <a:schemeClr val="tx1"/>
                </a:solidFill>
              </a:rPr>
              <a:t>Client(</a:t>
            </a:r>
            <a:r>
              <a:rPr lang="en-US" sz="1700" u="sng" dirty="0" err="1">
                <a:solidFill>
                  <a:schemeClr val="tx1"/>
                </a:solidFill>
              </a:rPr>
              <a:t>ClientID</a:t>
            </a:r>
            <a:r>
              <a:rPr lang="en-US" sz="1700" dirty="0">
                <a:solidFill>
                  <a:schemeClr val="tx1"/>
                </a:solidFill>
              </a:rPr>
              <a:t>, Name, Address, </a:t>
            </a:r>
            <a:r>
              <a:rPr lang="en-US" sz="1700" dirty="0" err="1">
                <a:solidFill>
                  <a:schemeClr val="tx1"/>
                </a:solidFill>
              </a:rPr>
              <a:t>BusinessType</a:t>
            </a:r>
            <a:r>
              <a:rPr lang="en-US" sz="1700" dirty="0">
                <a:solidFill>
                  <a:schemeClr val="tx1"/>
                </a:solidFill>
              </a:rPr>
              <a:t>)</a:t>
            </a:r>
          </a:p>
          <a:p>
            <a:pPr algn="l">
              <a:lnSpc>
                <a:spcPct val="125000"/>
              </a:lnSpc>
              <a:spcBef>
                <a:spcPct val="0"/>
              </a:spcBef>
            </a:pPr>
            <a:r>
              <a:rPr lang="en-US" sz="1700" dirty="0">
                <a:solidFill>
                  <a:schemeClr val="tx1"/>
                </a:solidFill>
              </a:rPr>
              <a:t>Partner(</a:t>
            </a:r>
            <a:r>
              <a:rPr lang="en-US" sz="1700" u="sng" dirty="0" err="1">
                <a:solidFill>
                  <a:schemeClr val="tx1"/>
                </a:solidFill>
              </a:rPr>
              <a:t>PartnerID</a:t>
            </a:r>
            <a:r>
              <a:rPr lang="en-US" sz="1700" dirty="0">
                <a:solidFill>
                  <a:schemeClr val="tx1"/>
                </a:solidFill>
              </a:rPr>
              <a:t>, Name, </a:t>
            </a:r>
            <a:r>
              <a:rPr lang="en-US" sz="1700" dirty="0" err="1">
                <a:solidFill>
                  <a:schemeClr val="tx1"/>
                </a:solidFill>
              </a:rPr>
              <a:t>Speciality</a:t>
            </a:r>
            <a:r>
              <a:rPr lang="en-US" sz="1700" dirty="0">
                <a:solidFill>
                  <a:schemeClr val="tx1"/>
                </a:solidFill>
              </a:rPr>
              <a:t>, Office, Phone)</a:t>
            </a:r>
          </a:p>
          <a:p>
            <a:pPr algn="l">
              <a:lnSpc>
                <a:spcPct val="125000"/>
              </a:lnSpc>
              <a:spcBef>
                <a:spcPct val="0"/>
              </a:spcBef>
            </a:pPr>
            <a:r>
              <a:rPr lang="en-US" sz="1700" dirty="0" err="1">
                <a:solidFill>
                  <a:schemeClr val="tx1"/>
                </a:solidFill>
              </a:rPr>
              <a:t>PartnerAssignment</a:t>
            </a:r>
            <a:r>
              <a:rPr lang="en-US" sz="1700" dirty="0">
                <a:solidFill>
                  <a:schemeClr val="tx1"/>
                </a:solidFill>
              </a:rPr>
              <a:t>(</a:t>
            </a:r>
            <a:r>
              <a:rPr lang="en-US" sz="1700" dirty="0" err="1">
                <a:solidFill>
                  <a:schemeClr val="tx1"/>
                </a:solidFill>
              </a:rPr>
              <a:t>PartnerID</a:t>
            </a:r>
            <a:r>
              <a:rPr lang="en-US" sz="1700" dirty="0">
                <a:solidFill>
                  <a:schemeClr val="tx1"/>
                </a:solidFill>
              </a:rPr>
              <a:t>, </a:t>
            </a:r>
            <a:r>
              <a:rPr lang="en-US" sz="1700" u="sng" dirty="0" err="1">
                <a:solidFill>
                  <a:schemeClr val="tx1"/>
                </a:solidFill>
              </a:rPr>
              <a:t>ClientID</a:t>
            </a:r>
            <a:r>
              <a:rPr lang="en-US" sz="1700" dirty="0">
                <a:solidFill>
                  <a:schemeClr val="tx1"/>
                </a:solidFill>
              </a:rPr>
              <a:t>, </a:t>
            </a:r>
            <a:r>
              <a:rPr lang="en-US" sz="1700" dirty="0" err="1">
                <a:solidFill>
                  <a:schemeClr val="tx1"/>
                </a:solidFill>
              </a:rPr>
              <a:t>DateAcquired</a:t>
            </a:r>
            <a:r>
              <a:rPr lang="en-US" sz="1700" dirty="0">
                <a:solidFill>
                  <a:schemeClr val="tx1"/>
                </a:solidFill>
              </a:rPr>
              <a:t>)</a:t>
            </a:r>
          </a:p>
          <a:p>
            <a:pPr algn="l">
              <a:lnSpc>
                <a:spcPct val="125000"/>
              </a:lnSpc>
              <a:spcBef>
                <a:spcPct val="0"/>
              </a:spcBef>
            </a:pPr>
            <a:r>
              <a:rPr lang="en-US" sz="1700" dirty="0">
                <a:solidFill>
                  <a:schemeClr val="tx1"/>
                </a:solidFill>
              </a:rPr>
              <a:t>Billing(</a:t>
            </a:r>
            <a:r>
              <a:rPr lang="en-US" sz="1700" u="sng" dirty="0" err="1">
                <a:solidFill>
                  <a:schemeClr val="tx1"/>
                </a:solidFill>
              </a:rPr>
              <a:t>ClientID</a:t>
            </a:r>
            <a:r>
              <a:rPr lang="en-US" sz="1700" dirty="0">
                <a:solidFill>
                  <a:schemeClr val="tx1"/>
                </a:solidFill>
              </a:rPr>
              <a:t>, </a:t>
            </a:r>
            <a:r>
              <a:rPr lang="en-US" sz="1700" u="sng" dirty="0" err="1">
                <a:solidFill>
                  <a:schemeClr val="tx1"/>
                </a:solidFill>
              </a:rPr>
              <a:t>PartnerID</a:t>
            </a:r>
            <a:r>
              <a:rPr lang="en-US" sz="1700" dirty="0">
                <a:solidFill>
                  <a:schemeClr val="tx1"/>
                </a:solidFill>
              </a:rPr>
              <a:t>, </a:t>
            </a:r>
            <a:r>
              <a:rPr lang="en-US" sz="1700" u="sng" dirty="0">
                <a:solidFill>
                  <a:schemeClr val="tx1"/>
                </a:solidFill>
              </a:rPr>
              <a:t>Date/Time</a:t>
            </a:r>
            <a:r>
              <a:rPr lang="en-US" sz="1700" dirty="0">
                <a:solidFill>
                  <a:schemeClr val="tx1"/>
                </a:solidFill>
              </a:rPr>
              <a:t>, Item, Description, Hours, </a:t>
            </a:r>
            <a:r>
              <a:rPr lang="en-US" sz="1700" dirty="0" err="1">
                <a:solidFill>
                  <a:schemeClr val="tx1"/>
                </a:solidFill>
              </a:rPr>
              <a:t>AmountBilled</a:t>
            </a:r>
            <a:r>
              <a:rPr lang="en-US" sz="1700" dirty="0">
                <a:solidFill>
                  <a:schemeClr val="tx1"/>
                </a:solidFill>
              </a:rPr>
              <a:t>)</a:t>
            </a:r>
          </a:p>
        </p:txBody>
      </p:sp>
      <p:sp>
        <p:nvSpPr>
          <p:cNvPr id="25605" name="Line 4100"/>
          <p:cNvSpPr>
            <a:spLocks noChangeShapeType="1"/>
          </p:cNvSpPr>
          <p:nvPr/>
        </p:nvSpPr>
        <p:spPr bwMode="auto">
          <a:xfrm flipH="1" flipV="1">
            <a:off x="2447364" y="1736725"/>
            <a:ext cx="3733800" cy="76200"/>
          </a:xfrm>
          <a:prstGeom prst="line">
            <a:avLst/>
          </a:prstGeom>
          <a:noFill/>
          <a:ln w="12700">
            <a:solidFill>
              <a:srgbClr val="FF3300"/>
            </a:solidFill>
            <a:round/>
            <a:headEnd type="none" w="sm" len="sm"/>
            <a:tailEnd type="stealth" w="med" len="lg"/>
          </a:ln>
        </p:spPr>
        <p:txBody>
          <a:bodyPr wrap="none" anchor="ctr"/>
          <a:lstStyle/>
          <a:p>
            <a:endParaRPr lang="en-US"/>
          </a:p>
        </p:txBody>
      </p:sp>
      <p:sp>
        <p:nvSpPr>
          <p:cNvPr id="25606" name="Line 4101"/>
          <p:cNvSpPr>
            <a:spLocks noChangeShapeType="1"/>
          </p:cNvSpPr>
          <p:nvPr/>
        </p:nvSpPr>
        <p:spPr bwMode="auto">
          <a:xfrm flipH="1">
            <a:off x="4657164" y="1889125"/>
            <a:ext cx="1524000" cy="304800"/>
          </a:xfrm>
          <a:prstGeom prst="line">
            <a:avLst/>
          </a:prstGeom>
          <a:noFill/>
          <a:ln w="12700">
            <a:solidFill>
              <a:srgbClr val="FF3300"/>
            </a:solidFill>
            <a:round/>
            <a:headEnd type="none" w="sm" len="sm"/>
            <a:tailEnd type="stealth" w="med" len="lg"/>
          </a:ln>
        </p:spPr>
        <p:txBody>
          <a:bodyPr wrap="none" anchor="ctr"/>
          <a:lstStyle/>
          <a:p>
            <a:endParaRPr lang="en-US"/>
          </a:p>
        </p:txBody>
      </p:sp>
      <p:sp>
        <p:nvSpPr>
          <p:cNvPr id="25607" name="Rectangle 4102"/>
          <p:cNvSpPr>
            <a:spLocks noChangeArrowheads="1"/>
          </p:cNvSpPr>
          <p:nvPr/>
        </p:nvSpPr>
        <p:spPr bwMode="auto">
          <a:xfrm>
            <a:off x="6104964" y="1660525"/>
            <a:ext cx="950913" cy="336550"/>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a:solidFill>
                  <a:srgbClr val="FF3300"/>
                </a:solidFill>
              </a:rPr>
              <a:t>combine</a:t>
            </a:r>
          </a:p>
        </p:txBody>
      </p:sp>
      <p:sp>
        <p:nvSpPr>
          <p:cNvPr id="25608" name="Text Box 4105"/>
          <p:cNvSpPr txBox="1">
            <a:spLocks noChangeArrowheads="1"/>
          </p:cNvSpPr>
          <p:nvPr/>
        </p:nvSpPr>
        <p:spPr bwMode="auto">
          <a:xfrm>
            <a:off x="923364" y="2879725"/>
            <a:ext cx="6126163" cy="1311275"/>
          </a:xfrm>
          <a:prstGeom prst="rect">
            <a:avLst/>
          </a:prstGeom>
          <a:noFill/>
          <a:ln w="28575">
            <a:noFill/>
            <a:miter lim="800000"/>
            <a:headEnd type="none" w="sm" len="sm"/>
            <a:tailEnd type="none" w="sm" len="lg"/>
          </a:ln>
        </p:spPr>
        <p:txBody>
          <a:bodyPr wrap="none" anchor="ctr">
            <a:spAutoFit/>
          </a:bodyPr>
          <a:lstStyle/>
          <a:p>
            <a:pPr algn="l">
              <a:spcBef>
                <a:spcPct val="0"/>
              </a:spcBef>
            </a:pPr>
            <a:r>
              <a:rPr lang="en-US" sz="2000">
                <a:solidFill>
                  <a:schemeClr val="bg2"/>
                </a:solidFill>
              </a:rPr>
              <a:t>Each client is assigned to only one partner.</a:t>
            </a:r>
          </a:p>
          <a:p>
            <a:pPr algn="l">
              <a:spcBef>
                <a:spcPct val="0"/>
              </a:spcBef>
            </a:pPr>
            <a:r>
              <a:rPr lang="en-US" sz="2000">
                <a:solidFill>
                  <a:schemeClr val="bg2"/>
                </a:solidFill>
              </a:rPr>
              <a:t>Cannot key PartnerID.</a:t>
            </a:r>
          </a:p>
          <a:p>
            <a:pPr algn="l">
              <a:spcBef>
                <a:spcPct val="0"/>
              </a:spcBef>
            </a:pPr>
            <a:r>
              <a:rPr lang="en-US" sz="2000">
                <a:solidFill>
                  <a:schemeClr val="bg2"/>
                </a:solidFill>
              </a:rPr>
              <a:t>Combine Client and PartnerAssignment tables, since</a:t>
            </a:r>
          </a:p>
          <a:p>
            <a:pPr algn="l">
              <a:spcBef>
                <a:spcPct val="0"/>
              </a:spcBef>
            </a:pPr>
            <a:r>
              <a:rPr lang="en-US" sz="2000">
                <a:solidFill>
                  <a:schemeClr val="bg2"/>
                </a:solidFill>
              </a:rPr>
              <a:t>they have the same key.</a:t>
            </a:r>
          </a:p>
        </p:txBody>
      </p:sp>
      <p:sp>
        <p:nvSpPr>
          <p:cNvPr id="25609" name="Line 4106"/>
          <p:cNvSpPr>
            <a:spLocks noChangeShapeType="1"/>
          </p:cNvSpPr>
          <p:nvPr/>
        </p:nvSpPr>
        <p:spPr bwMode="auto">
          <a:xfrm flipH="1" flipV="1">
            <a:off x="3285564" y="2346325"/>
            <a:ext cx="152400" cy="1066800"/>
          </a:xfrm>
          <a:prstGeom prst="line">
            <a:avLst/>
          </a:prstGeom>
          <a:noFill/>
          <a:ln w="28575">
            <a:solidFill>
              <a:schemeClr val="tx2"/>
            </a:solidFill>
            <a:round/>
            <a:headEnd type="none" w="sm" len="sm"/>
            <a:tailEnd type="triangle" w="med" len="med"/>
          </a:ln>
        </p:spPr>
        <p:txBody>
          <a:bodyPr wrap="none" anchor="ctr"/>
          <a:lstStyle/>
          <a:p>
            <a:endParaRPr lang="en-US"/>
          </a:p>
        </p:txBody>
      </p:sp>
    </p:spTree>
    <p:extLst>
      <p:ext uri="{BB962C8B-B14F-4D97-AF65-F5344CB8AC3E}">
        <p14:creationId xmlns:p14="http://schemas.microsoft.com/office/powerpoint/2010/main" val="26310665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p>
            <a:fld id="{5532AF8B-D5EC-4919-B201-51E68D2825DC}" type="slidenum">
              <a:rPr lang="en-US" smtClean="0"/>
              <a:pPr/>
              <a:t>18</a:t>
            </a:fld>
            <a:endParaRPr lang="en-US" smtClean="0"/>
          </a:p>
        </p:txBody>
      </p:sp>
      <p:sp>
        <p:nvSpPr>
          <p:cNvPr id="26627" name="Rectangle 1026"/>
          <p:cNvSpPr>
            <a:spLocks noGrp="1" noChangeArrowheads="1"/>
          </p:cNvSpPr>
          <p:nvPr>
            <p:ph type="title"/>
          </p:nvPr>
        </p:nvSpPr>
        <p:spPr/>
        <p:txBody>
          <a:bodyPr/>
          <a:lstStyle/>
          <a:p>
            <a:r>
              <a:rPr lang="en-US" smtClean="0"/>
              <a:t>Client Billing--New Assumptions</a:t>
            </a:r>
          </a:p>
        </p:txBody>
      </p:sp>
      <p:sp>
        <p:nvSpPr>
          <p:cNvPr id="26628" name="Rectangle 1027"/>
          <p:cNvSpPr>
            <a:spLocks noChangeArrowheads="1"/>
          </p:cNvSpPr>
          <p:nvPr/>
        </p:nvSpPr>
        <p:spPr bwMode="auto">
          <a:xfrm>
            <a:off x="502023" y="1820209"/>
            <a:ext cx="7821052" cy="1139415"/>
          </a:xfrm>
          <a:prstGeom prst="rect">
            <a:avLst/>
          </a:prstGeom>
          <a:noFill/>
          <a:ln w="9525">
            <a:noFill/>
            <a:miter lim="800000"/>
            <a:headEnd/>
            <a:tailEnd/>
          </a:ln>
        </p:spPr>
        <p:txBody>
          <a:bodyPr wrap="none" lIns="92075" tIns="46038" rIns="92075" bIns="46038">
            <a:spAutoFit/>
          </a:bodyPr>
          <a:lstStyle/>
          <a:p>
            <a:pPr algn="l">
              <a:spcBef>
                <a:spcPct val="0"/>
              </a:spcBef>
              <a:tabLst>
                <a:tab pos="857250" algn="l"/>
                <a:tab pos="2000250" algn="l"/>
                <a:tab pos="3370263" algn="l"/>
                <a:tab pos="3941763" algn="l"/>
                <a:tab pos="5595938" algn="l"/>
                <a:tab pos="6286500" algn="l"/>
              </a:tabLst>
            </a:pPr>
            <a:r>
              <a:rPr lang="en-US" sz="1700" u="sng">
                <a:solidFill>
                  <a:schemeClr val="tx1"/>
                </a:solidFill>
              </a:rPr>
              <a:t>ClientID</a:t>
            </a:r>
            <a:r>
              <a:rPr lang="en-US" sz="1700">
                <a:solidFill>
                  <a:schemeClr val="tx1"/>
                </a:solidFill>
              </a:rPr>
              <a:t>	</a:t>
            </a:r>
            <a:r>
              <a:rPr lang="en-US" sz="1700" u="sng">
                <a:solidFill>
                  <a:schemeClr val="tx1"/>
                </a:solidFill>
              </a:rPr>
              <a:t>PartnerID</a:t>
            </a:r>
            <a:r>
              <a:rPr lang="en-US" sz="1700">
                <a:solidFill>
                  <a:schemeClr val="tx1"/>
                </a:solidFill>
              </a:rPr>
              <a:t>	</a:t>
            </a:r>
            <a:r>
              <a:rPr lang="en-US" sz="1700" u="sng">
                <a:solidFill>
                  <a:schemeClr val="tx1"/>
                </a:solidFill>
              </a:rPr>
              <a:t>Date/Time</a:t>
            </a:r>
            <a:r>
              <a:rPr lang="en-US" sz="1700">
                <a:solidFill>
                  <a:schemeClr val="tx1"/>
                </a:solidFill>
              </a:rPr>
              <a:t>	Item	Description	Hours	AmountBilled</a:t>
            </a:r>
          </a:p>
          <a:p>
            <a:pPr algn="l">
              <a:spcBef>
                <a:spcPct val="0"/>
              </a:spcBef>
              <a:tabLst>
                <a:tab pos="857250" algn="l"/>
                <a:tab pos="2000250" algn="l"/>
                <a:tab pos="3370263" algn="l"/>
                <a:tab pos="3941763" algn="l"/>
                <a:tab pos="5595938" algn="l"/>
                <a:tab pos="6286500" algn="l"/>
              </a:tabLst>
            </a:pPr>
            <a:r>
              <a:rPr lang="en-US" sz="1700">
                <a:solidFill>
                  <a:schemeClr val="tx1"/>
                </a:solidFill>
              </a:rPr>
              <a:t>115	963	8-4-04 10:03	967	Stress analysis	2	$500</a:t>
            </a:r>
          </a:p>
          <a:p>
            <a:pPr algn="l">
              <a:spcBef>
                <a:spcPct val="0"/>
              </a:spcBef>
              <a:tabLst>
                <a:tab pos="857250" algn="l"/>
                <a:tab pos="2000250" algn="l"/>
                <a:tab pos="3370263" algn="l"/>
                <a:tab pos="3941763" algn="l"/>
                <a:tab pos="5595938" algn="l"/>
                <a:tab pos="6286500" algn="l"/>
              </a:tabLst>
            </a:pPr>
            <a:r>
              <a:rPr lang="en-US" sz="1700">
                <a:solidFill>
                  <a:schemeClr val="tx1"/>
                </a:solidFill>
              </a:rPr>
              <a:t>295	967	8-5-04 11:15	754	New Design	3	$750</a:t>
            </a:r>
          </a:p>
          <a:p>
            <a:pPr algn="l">
              <a:spcBef>
                <a:spcPct val="0"/>
              </a:spcBef>
              <a:tabLst>
                <a:tab pos="857250" algn="l"/>
                <a:tab pos="2000250" algn="l"/>
                <a:tab pos="3370263" algn="l"/>
                <a:tab pos="3941763" algn="l"/>
                <a:tab pos="5595938" algn="l"/>
                <a:tab pos="6286500" algn="l"/>
              </a:tabLst>
            </a:pPr>
            <a:r>
              <a:rPr lang="en-US" sz="1700">
                <a:solidFill>
                  <a:schemeClr val="tx1"/>
                </a:solidFill>
              </a:rPr>
              <a:t>115	963	8-8-04 09:30	967	Stress analysis	2.5	$650</a:t>
            </a:r>
          </a:p>
        </p:txBody>
      </p:sp>
      <p:sp>
        <p:nvSpPr>
          <p:cNvPr id="26629" name="Rectangle 1028"/>
          <p:cNvSpPr>
            <a:spLocks noChangeArrowheads="1"/>
          </p:cNvSpPr>
          <p:nvPr/>
        </p:nvSpPr>
        <p:spPr bwMode="auto">
          <a:xfrm>
            <a:off x="502023" y="1286809"/>
            <a:ext cx="806450" cy="336550"/>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b="1">
                <a:solidFill>
                  <a:schemeClr val="tx1"/>
                </a:solidFill>
              </a:rPr>
              <a:t>Billing</a:t>
            </a:r>
          </a:p>
        </p:txBody>
      </p:sp>
      <p:sp>
        <p:nvSpPr>
          <p:cNvPr id="26630" name="Text Box 1031"/>
          <p:cNvSpPr txBox="1">
            <a:spLocks noChangeArrowheads="1"/>
          </p:cNvSpPr>
          <p:nvPr/>
        </p:nvSpPr>
        <p:spPr bwMode="auto">
          <a:xfrm>
            <a:off x="730623" y="3344209"/>
            <a:ext cx="6545263" cy="2225675"/>
          </a:xfrm>
          <a:prstGeom prst="rect">
            <a:avLst/>
          </a:prstGeom>
          <a:noFill/>
          <a:ln w="28575">
            <a:noFill/>
            <a:miter lim="800000"/>
            <a:headEnd/>
            <a:tailEnd/>
          </a:ln>
        </p:spPr>
        <p:txBody>
          <a:bodyPr wrap="none" anchor="ctr">
            <a:spAutoFit/>
          </a:bodyPr>
          <a:lstStyle/>
          <a:p>
            <a:pPr algn="l">
              <a:spcBef>
                <a:spcPct val="0"/>
              </a:spcBef>
            </a:pPr>
            <a:r>
              <a:rPr lang="en-US" sz="2000">
                <a:solidFill>
                  <a:schemeClr val="bg2"/>
                </a:solidFill>
              </a:rPr>
              <a:t>More realistic assumptions for a large firm.</a:t>
            </a:r>
          </a:p>
          <a:p>
            <a:pPr algn="l">
              <a:spcBef>
                <a:spcPct val="0"/>
              </a:spcBef>
            </a:pPr>
            <a:r>
              <a:rPr lang="en-US" sz="2000">
                <a:solidFill>
                  <a:schemeClr val="bg2"/>
                </a:solidFill>
              </a:rPr>
              <a:t>Each Partner may work with many clients.</a:t>
            </a:r>
          </a:p>
          <a:p>
            <a:pPr algn="l">
              <a:spcBef>
                <a:spcPct val="0"/>
              </a:spcBef>
            </a:pPr>
            <a:r>
              <a:rPr lang="en-US" sz="2000">
                <a:solidFill>
                  <a:schemeClr val="bg2"/>
                </a:solidFill>
              </a:rPr>
              <a:t>Each client may work with many partners.</a:t>
            </a:r>
          </a:p>
          <a:p>
            <a:pPr algn="l">
              <a:spcBef>
                <a:spcPct val="0"/>
              </a:spcBef>
            </a:pPr>
            <a:r>
              <a:rPr lang="en-US" sz="2000">
                <a:solidFill>
                  <a:schemeClr val="bg2"/>
                </a:solidFill>
              </a:rPr>
              <a:t>Each partner and client may work together many times.</a:t>
            </a:r>
          </a:p>
          <a:p>
            <a:pPr algn="l">
              <a:spcBef>
                <a:spcPct val="0"/>
              </a:spcBef>
            </a:pPr>
            <a:r>
              <a:rPr lang="en-US" sz="2000">
                <a:solidFill>
                  <a:schemeClr val="bg2"/>
                </a:solidFill>
              </a:rPr>
              <a:t>The identifying feature is the date/time of the service.</a:t>
            </a:r>
          </a:p>
          <a:p>
            <a:pPr algn="l">
              <a:spcBef>
                <a:spcPct val="0"/>
              </a:spcBef>
            </a:pPr>
            <a:endParaRPr lang="en-US" sz="2000">
              <a:solidFill>
                <a:schemeClr val="bg2"/>
              </a:solidFill>
            </a:endParaRPr>
          </a:p>
          <a:p>
            <a:pPr algn="l">
              <a:spcBef>
                <a:spcPct val="0"/>
              </a:spcBef>
            </a:pPr>
            <a:r>
              <a:rPr lang="en-US" sz="2000">
                <a:solidFill>
                  <a:schemeClr val="bg2"/>
                </a:solidFill>
              </a:rPr>
              <a:t>What happens if you do not include Date/Time as a key?</a:t>
            </a:r>
          </a:p>
        </p:txBody>
      </p:sp>
    </p:spTree>
    <p:extLst>
      <p:ext uri="{BB962C8B-B14F-4D97-AF65-F5344CB8AC3E}">
        <p14:creationId xmlns:p14="http://schemas.microsoft.com/office/powerpoint/2010/main" val="20302329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r>
              <a:rPr lang="en-US" smtClean="0"/>
              <a:t>Sample Database for Sales</a:t>
            </a:r>
          </a:p>
        </p:txBody>
      </p:sp>
      <p:graphicFrame>
        <p:nvGraphicFramePr>
          <p:cNvPr id="36132" name="Group 1316"/>
          <p:cNvGraphicFramePr>
            <a:graphicFrameLocks noGrp="1"/>
          </p:cNvGraphicFramePr>
          <p:nvPr>
            <p:ph idx="1"/>
          </p:nvPr>
        </p:nvGraphicFramePr>
        <p:xfrm>
          <a:off x="228600" y="1277938"/>
          <a:ext cx="7772400" cy="4139883"/>
        </p:xfrm>
        <a:graphic>
          <a:graphicData uri="http://schemas.openxmlformats.org/drawingml/2006/table">
            <a:tbl>
              <a:tblPr/>
              <a:tblGrid>
                <a:gridCol w="1173163"/>
                <a:gridCol w="1663700"/>
                <a:gridCol w="1431925"/>
                <a:gridCol w="1323975"/>
                <a:gridCol w="1027112"/>
                <a:gridCol w="1152525"/>
              </a:tblGrid>
              <a:tr h="415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Sale 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7750">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Customer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First 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Last 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Address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City, State  ZIPCode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ItemID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Description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List Price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Quantity</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QOH</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Value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43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gridSpan="5">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50" name="Slide Number Placeholder 5"/>
          <p:cNvSpPr>
            <a:spLocks noGrp="1"/>
          </p:cNvSpPr>
          <p:nvPr>
            <p:ph type="sldNum" sz="quarter" idx="12"/>
          </p:nvPr>
        </p:nvSpPr>
        <p:spPr/>
        <p:txBody>
          <a:bodyPr/>
          <a:lstStyle/>
          <a:p>
            <a:fld id="{F902B053-331D-4147-8DA5-3775851B1A8C}" type="slidenum">
              <a:rPr lang="en-US" smtClean="0"/>
              <a:pPr/>
              <a:t>19</a:t>
            </a:fld>
            <a:endParaRPr lang="en-US" smtClean="0"/>
          </a:p>
        </p:txBody>
      </p:sp>
    </p:spTree>
    <p:extLst>
      <p:ext uri="{BB962C8B-B14F-4D97-AF65-F5344CB8AC3E}">
        <p14:creationId xmlns:p14="http://schemas.microsoft.com/office/powerpoint/2010/main" val="76675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p:nvPr>
        </p:nvSpPr>
        <p:spPr/>
        <p:txBody>
          <a:bodyPr/>
          <a:lstStyle/>
          <a:p>
            <a:r>
              <a:rPr lang="en-US" smtClean="0"/>
              <a:t>Objectives</a:t>
            </a:r>
          </a:p>
        </p:txBody>
      </p:sp>
      <p:sp>
        <p:nvSpPr>
          <p:cNvPr id="10244" name="Rectangle 6"/>
          <p:cNvSpPr>
            <a:spLocks noGrp="1" noChangeArrowheads="1"/>
          </p:cNvSpPr>
          <p:nvPr>
            <p:ph type="body" idx="1"/>
          </p:nvPr>
        </p:nvSpPr>
        <p:spPr/>
        <p:txBody>
          <a:bodyPr/>
          <a:lstStyle/>
          <a:p>
            <a:r>
              <a:rPr lang="en-US" sz="1800" dirty="0" smtClean="0"/>
              <a:t>Why is database design important?</a:t>
            </a:r>
          </a:p>
          <a:p>
            <a:r>
              <a:rPr lang="en-US" sz="1800" dirty="0" smtClean="0"/>
              <a:t>What is a table and how do you choose keys?</a:t>
            </a:r>
          </a:p>
          <a:p>
            <a:r>
              <a:rPr lang="en-US" sz="1800" dirty="0" smtClean="0"/>
              <a:t>What are the fundamental rules of database normalization?</a:t>
            </a:r>
          </a:p>
          <a:p>
            <a:r>
              <a:rPr lang="en-US" sz="1800" dirty="0" smtClean="0"/>
              <a:t>How do you begin analyzing a form to create normalized tables?</a:t>
            </a:r>
          </a:p>
          <a:p>
            <a:r>
              <a:rPr lang="en-US" sz="1800" dirty="0" smtClean="0"/>
              <a:t>How do you create a design in first normal form?</a:t>
            </a:r>
          </a:p>
          <a:p>
            <a:r>
              <a:rPr lang="en-US" sz="1800" dirty="0" smtClean="0"/>
              <a:t>What is second normal form?</a:t>
            </a:r>
          </a:p>
          <a:p>
            <a:r>
              <a:rPr lang="en-US" sz="1800" dirty="0" smtClean="0"/>
              <a:t>What is third normal form?</a:t>
            </a:r>
          </a:p>
          <a:p>
            <a:r>
              <a:rPr lang="en-US" sz="1800" dirty="0" smtClean="0"/>
              <a:t>What problems exist beyond third normal form?</a:t>
            </a:r>
          </a:p>
          <a:p>
            <a:r>
              <a:rPr lang="en-US" sz="1800" dirty="0" smtClean="0"/>
              <a:t>How do business rules change the database design?</a:t>
            </a:r>
          </a:p>
          <a:p>
            <a:r>
              <a:rPr lang="en-US" sz="1800" dirty="0" smtClean="0"/>
              <a:t>What problems arise when converting a class diagram to normalized tables?</a:t>
            </a:r>
          </a:p>
          <a:p>
            <a:r>
              <a:rPr lang="en-US" sz="1800" dirty="0" smtClean="0"/>
              <a:t>What tables are needed for the Sally’s Pet Store?</a:t>
            </a:r>
          </a:p>
          <a:p>
            <a:r>
              <a:rPr lang="en-US" sz="1800" dirty="0" smtClean="0"/>
              <a:t>How do you combine tables from multiple forms and many developers?</a:t>
            </a:r>
          </a:p>
          <a:p>
            <a:r>
              <a:rPr lang="en-US" sz="1800" dirty="0" smtClean="0"/>
              <a:t>How do you record the details for all of the columns and tables?</a:t>
            </a:r>
          </a:p>
        </p:txBody>
      </p:sp>
      <p:sp>
        <p:nvSpPr>
          <p:cNvPr id="10242" name="Slide Number Placeholder 5"/>
          <p:cNvSpPr>
            <a:spLocks noGrp="1"/>
          </p:cNvSpPr>
          <p:nvPr>
            <p:ph type="sldNum" sz="quarter" idx="12"/>
          </p:nvPr>
        </p:nvSpPr>
        <p:spPr/>
        <p:txBody>
          <a:bodyPr/>
          <a:lstStyle/>
          <a:p>
            <a:fld id="{555F9EE8-90ED-44E0-BF87-E3243B35906C}" type="slidenum">
              <a:rPr lang="en-US" smtClean="0"/>
              <a:pPr/>
              <a:t>2</a:t>
            </a:fld>
            <a:endParaRPr lang="en-US" smtClean="0"/>
          </a:p>
        </p:txBody>
      </p:sp>
    </p:spTree>
    <p:extLst>
      <p:ext uri="{BB962C8B-B14F-4D97-AF65-F5344CB8AC3E}">
        <p14:creationId xmlns:p14="http://schemas.microsoft.com/office/powerpoint/2010/main" val="2681619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Initial Objects</a:t>
            </a:r>
          </a:p>
        </p:txBody>
      </p:sp>
      <p:graphicFrame>
        <p:nvGraphicFramePr>
          <p:cNvPr id="82097" name="Group 1201"/>
          <p:cNvGraphicFramePr>
            <a:graphicFrameLocks noGrp="1"/>
          </p:cNvGraphicFramePr>
          <p:nvPr>
            <p:ph idx="1"/>
          </p:nvPr>
        </p:nvGraphicFramePr>
        <p:xfrm>
          <a:off x="228600" y="1277938"/>
          <a:ext cx="7391400" cy="2926080"/>
        </p:xfrm>
        <a:graphic>
          <a:graphicData uri="http://schemas.openxmlformats.org/drawingml/2006/table">
            <a:tbl>
              <a:tblPr/>
              <a:tblGrid>
                <a:gridCol w="2068513"/>
                <a:gridCol w="2597150"/>
                <a:gridCol w="2725737"/>
              </a:tblGrid>
              <a:tr h="2809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Initial Object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Key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Sample Properties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445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Customer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Assign CustomerID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Address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Phone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Item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Assign ItemID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Description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List Price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Quantity On Hand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Sale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Assign SaleID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Sale Date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SaleItems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SaleID + ItemID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Quantity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674" name="Slide Number Placeholder 5"/>
          <p:cNvSpPr>
            <a:spLocks noGrp="1"/>
          </p:cNvSpPr>
          <p:nvPr>
            <p:ph type="sldNum" sz="quarter" idx="12"/>
          </p:nvPr>
        </p:nvSpPr>
        <p:spPr/>
        <p:txBody>
          <a:bodyPr/>
          <a:lstStyle/>
          <a:p>
            <a:fld id="{89C9AF48-0775-4A82-87F0-FBF886420FF4}" type="slidenum">
              <a:rPr lang="en-US" smtClean="0"/>
              <a:pPr/>
              <a:t>20</a:t>
            </a:fld>
            <a:endParaRPr lang="en-US" smtClean="0"/>
          </a:p>
        </p:txBody>
      </p:sp>
    </p:spTree>
    <p:extLst>
      <p:ext uri="{BB962C8B-B14F-4D97-AF65-F5344CB8AC3E}">
        <p14:creationId xmlns:p14="http://schemas.microsoft.com/office/powerpoint/2010/main" val="3689255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Initial Form Evaluation</a:t>
            </a:r>
          </a:p>
        </p:txBody>
      </p:sp>
      <p:sp>
        <p:nvSpPr>
          <p:cNvPr id="29698" name="Slide Number Placeholder 4"/>
          <p:cNvSpPr>
            <a:spLocks noGrp="1"/>
          </p:cNvSpPr>
          <p:nvPr>
            <p:ph type="sldNum" sz="quarter" idx="12"/>
          </p:nvPr>
        </p:nvSpPr>
        <p:spPr/>
        <p:txBody>
          <a:bodyPr/>
          <a:lstStyle/>
          <a:p>
            <a:fld id="{B048F50F-4968-458E-A693-ADE242C2B192}" type="slidenum">
              <a:rPr lang="en-US" smtClean="0"/>
              <a:pPr/>
              <a:t>21</a:t>
            </a:fld>
            <a:endParaRPr lang="en-US" smtClean="0"/>
          </a:p>
        </p:txBody>
      </p:sp>
      <p:graphicFrame>
        <p:nvGraphicFramePr>
          <p:cNvPr id="84045" name="Group 1101"/>
          <p:cNvGraphicFramePr>
            <a:graphicFrameLocks noGrp="1"/>
          </p:cNvGraphicFramePr>
          <p:nvPr>
            <p:extLst>
              <p:ext uri="{D42A27DB-BD31-4B8C-83A1-F6EECF244321}">
                <p14:modId xmlns:p14="http://schemas.microsoft.com/office/powerpoint/2010/main" val="1976167287"/>
              </p:ext>
            </p:extLst>
          </p:nvPr>
        </p:nvGraphicFramePr>
        <p:xfrm>
          <a:off x="3094534" y="2351088"/>
          <a:ext cx="4940300" cy="3718560"/>
        </p:xfrm>
        <a:graphic>
          <a:graphicData uri="http://schemas.openxmlformats.org/drawingml/2006/table">
            <a:tbl>
              <a:tblPr/>
              <a:tblGrid>
                <a:gridCol w="730250"/>
                <a:gridCol w="1158875"/>
                <a:gridCol w="858838"/>
                <a:gridCol w="901700"/>
                <a:gridCol w="633412"/>
                <a:gridCol w="657225"/>
              </a:tblGrid>
              <a:tr h="244475">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Sale 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4075">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Customer</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First Name</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Last Name</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Address</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City, State  ZIPCode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ItemID</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Description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List Price</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Quantity</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QOH</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Value</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5">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55" name="Text Box 1085"/>
          <p:cNvSpPr txBox="1">
            <a:spLocks noChangeArrowheads="1"/>
          </p:cNvSpPr>
          <p:nvPr/>
        </p:nvSpPr>
        <p:spPr bwMode="auto">
          <a:xfrm>
            <a:off x="337047" y="1066800"/>
            <a:ext cx="7394575" cy="825500"/>
          </a:xfrm>
          <a:prstGeom prst="rect">
            <a:avLst/>
          </a:prstGeom>
          <a:noFill/>
          <a:ln w="12700" algn="ctr">
            <a:noFill/>
            <a:miter lim="800000"/>
            <a:headEnd/>
            <a:tailEnd/>
          </a:ln>
        </p:spPr>
        <p:txBody>
          <a:bodyPr wrap="none">
            <a:spAutoFit/>
          </a:bodyPr>
          <a:lstStyle/>
          <a:p>
            <a:pPr algn="l" eaLnBrk="1" hangingPunct="1">
              <a:spcBef>
                <a:spcPct val="0"/>
              </a:spcBef>
            </a:pPr>
            <a:r>
              <a:rPr lang="en-US" sz="1600">
                <a:solidFill>
                  <a:schemeClr val="tx1"/>
                </a:solidFill>
              </a:rPr>
              <a:t>SaleForm(</a:t>
            </a:r>
            <a:r>
              <a:rPr lang="en-US" sz="1600" u="sng">
                <a:solidFill>
                  <a:schemeClr val="tx1"/>
                </a:solidFill>
              </a:rPr>
              <a:t>SaleID</a:t>
            </a:r>
            <a:r>
              <a:rPr lang="en-US" sz="1600">
                <a:solidFill>
                  <a:schemeClr val="tx1"/>
                </a:solidFill>
              </a:rPr>
              <a:t>, SaleDate, CustomerID, FirstName, LastName, </a:t>
            </a:r>
          </a:p>
          <a:p>
            <a:pPr algn="l" eaLnBrk="1" hangingPunct="1">
              <a:spcBef>
                <a:spcPct val="0"/>
              </a:spcBef>
            </a:pPr>
            <a:r>
              <a:rPr lang="en-US" sz="1600">
                <a:solidFill>
                  <a:schemeClr val="tx1"/>
                </a:solidFill>
              </a:rPr>
              <a:t>	Address, City, State, ZIPCode,</a:t>
            </a:r>
          </a:p>
          <a:p>
            <a:pPr algn="l" eaLnBrk="1" hangingPunct="1">
              <a:spcBef>
                <a:spcPct val="0"/>
              </a:spcBef>
            </a:pPr>
            <a:r>
              <a:rPr lang="en-US" sz="1600">
                <a:solidFill>
                  <a:schemeClr val="tx1"/>
                </a:solidFill>
              </a:rPr>
              <a:t>		(</a:t>
            </a:r>
            <a:r>
              <a:rPr lang="en-US" sz="1600" u="sng">
                <a:solidFill>
                  <a:schemeClr val="tx1"/>
                </a:solidFill>
              </a:rPr>
              <a:t>ItemID</a:t>
            </a:r>
            <a:r>
              <a:rPr lang="en-US" sz="1600">
                <a:solidFill>
                  <a:schemeClr val="tx1"/>
                </a:solidFill>
              </a:rPr>
              <a:t>, Description, ListPrice, Quantity, QuantityOnHand) )</a:t>
            </a:r>
          </a:p>
        </p:txBody>
      </p:sp>
      <p:sp>
        <p:nvSpPr>
          <p:cNvPr id="29756" name="Text Box 1086"/>
          <p:cNvSpPr txBox="1">
            <a:spLocks noChangeArrowheads="1"/>
          </p:cNvSpPr>
          <p:nvPr/>
        </p:nvSpPr>
        <p:spPr bwMode="auto">
          <a:xfrm>
            <a:off x="259259" y="2514600"/>
            <a:ext cx="2182813" cy="517525"/>
          </a:xfrm>
          <a:prstGeom prst="rect">
            <a:avLst/>
          </a:prstGeom>
          <a:noFill/>
          <a:ln w="12700" algn="ctr">
            <a:noFill/>
            <a:miter lim="800000"/>
            <a:headEnd/>
            <a:tailEnd/>
          </a:ln>
        </p:spPr>
        <p:txBody>
          <a:bodyPr wrap="none">
            <a:spAutoFit/>
          </a:bodyPr>
          <a:lstStyle/>
          <a:p>
            <a:pPr algn="l" eaLnBrk="1" hangingPunct="1">
              <a:spcBef>
                <a:spcPct val="0"/>
              </a:spcBef>
            </a:pPr>
            <a:r>
              <a:rPr lang="en-US" sz="1400"/>
              <a:t>Identify potential keys.</a:t>
            </a:r>
          </a:p>
          <a:p>
            <a:pPr algn="l" eaLnBrk="1" hangingPunct="1">
              <a:spcBef>
                <a:spcPct val="0"/>
              </a:spcBef>
            </a:pPr>
            <a:r>
              <a:rPr lang="en-US" sz="1400"/>
              <a:t>Identify repeating groups.</a:t>
            </a:r>
          </a:p>
        </p:txBody>
      </p:sp>
      <p:sp>
        <p:nvSpPr>
          <p:cNvPr id="29757" name="Line 1087"/>
          <p:cNvSpPr>
            <a:spLocks noChangeShapeType="1"/>
          </p:cNvSpPr>
          <p:nvPr/>
        </p:nvSpPr>
        <p:spPr bwMode="auto">
          <a:xfrm flipH="1" flipV="1">
            <a:off x="884734" y="1665288"/>
            <a:ext cx="838200" cy="914400"/>
          </a:xfrm>
          <a:prstGeom prst="line">
            <a:avLst/>
          </a:prstGeom>
          <a:noFill/>
          <a:ln w="12700">
            <a:solidFill>
              <a:srgbClr val="0000FF"/>
            </a:solidFill>
            <a:round/>
            <a:headEnd/>
            <a:tailEnd type="triangle" w="med" len="med"/>
          </a:ln>
        </p:spPr>
        <p:txBody>
          <a:bodyPr>
            <a:spAutoFit/>
          </a:bodyPr>
          <a:lstStyle/>
          <a:p>
            <a:endParaRPr lang="en-US">
              <a:solidFill>
                <a:schemeClr val="tx1"/>
              </a:solidFill>
            </a:endParaRPr>
          </a:p>
        </p:txBody>
      </p:sp>
      <p:sp>
        <p:nvSpPr>
          <p:cNvPr id="29758" name="Line 1088"/>
          <p:cNvSpPr>
            <a:spLocks noChangeShapeType="1"/>
          </p:cNvSpPr>
          <p:nvPr/>
        </p:nvSpPr>
        <p:spPr bwMode="auto">
          <a:xfrm flipV="1">
            <a:off x="1722934" y="2503488"/>
            <a:ext cx="1371600" cy="76200"/>
          </a:xfrm>
          <a:prstGeom prst="line">
            <a:avLst/>
          </a:prstGeom>
          <a:noFill/>
          <a:ln w="12700">
            <a:solidFill>
              <a:srgbClr val="0000FF"/>
            </a:solidFill>
            <a:round/>
            <a:headEnd/>
            <a:tailEnd type="triangle" w="med" len="med"/>
          </a:ln>
        </p:spPr>
        <p:txBody>
          <a:bodyPr>
            <a:spAutoFit/>
          </a:bodyPr>
          <a:lstStyle/>
          <a:p>
            <a:endParaRPr lang="en-US">
              <a:solidFill>
                <a:schemeClr val="tx1"/>
              </a:solidFill>
            </a:endParaRPr>
          </a:p>
        </p:txBody>
      </p:sp>
      <p:sp>
        <p:nvSpPr>
          <p:cNvPr id="29759" name="AutoShape 1089"/>
          <p:cNvSpPr>
            <a:spLocks/>
          </p:cNvSpPr>
          <p:nvPr/>
        </p:nvSpPr>
        <p:spPr bwMode="auto">
          <a:xfrm>
            <a:off x="2713534" y="3722688"/>
            <a:ext cx="228600" cy="990600"/>
          </a:xfrm>
          <a:prstGeom prst="leftBrace">
            <a:avLst>
              <a:gd name="adj1" fmla="val 36111"/>
              <a:gd name="adj2" fmla="val 50000"/>
            </a:avLst>
          </a:prstGeom>
          <a:noFill/>
          <a:ln w="12700">
            <a:solidFill>
              <a:schemeClr val="tx1"/>
            </a:solidFill>
            <a:round/>
            <a:headEnd/>
            <a:tailEnd/>
          </a:ln>
        </p:spPr>
        <p:txBody>
          <a:bodyPr anchor="ctr">
            <a:spAutoFit/>
          </a:bodyPr>
          <a:lstStyle/>
          <a:p>
            <a:endParaRPr lang="en-US"/>
          </a:p>
        </p:txBody>
      </p:sp>
      <p:sp>
        <p:nvSpPr>
          <p:cNvPr id="29760" name="Line 1090"/>
          <p:cNvSpPr>
            <a:spLocks noChangeShapeType="1"/>
          </p:cNvSpPr>
          <p:nvPr/>
        </p:nvSpPr>
        <p:spPr bwMode="auto">
          <a:xfrm>
            <a:off x="1799134" y="2884488"/>
            <a:ext cx="838200" cy="1295400"/>
          </a:xfrm>
          <a:prstGeom prst="line">
            <a:avLst/>
          </a:prstGeom>
          <a:noFill/>
          <a:ln w="12700">
            <a:solidFill>
              <a:srgbClr val="FF0000"/>
            </a:solidFill>
            <a:round/>
            <a:headEnd/>
            <a:tailEnd type="triangle" w="med" len="med"/>
          </a:ln>
        </p:spPr>
        <p:txBody>
          <a:bodyPr>
            <a:spAutoFit/>
          </a:bodyPr>
          <a:lstStyle/>
          <a:p>
            <a:endParaRPr lang="en-US">
              <a:solidFill>
                <a:schemeClr val="tx1"/>
              </a:solidFill>
            </a:endParaRPr>
          </a:p>
        </p:txBody>
      </p:sp>
      <p:sp>
        <p:nvSpPr>
          <p:cNvPr id="29761" name="Line 1091"/>
          <p:cNvSpPr>
            <a:spLocks noChangeShapeType="1"/>
          </p:cNvSpPr>
          <p:nvPr/>
        </p:nvSpPr>
        <p:spPr bwMode="auto">
          <a:xfrm flipV="1">
            <a:off x="1799134" y="2046288"/>
            <a:ext cx="1524000" cy="838200"/>
          </a:xfrm>
          <a:prstGeom prst="line">
            <a:avLst/>
          </a:prstGeom>
          <a:noFill/>
          <a:ln w="12700">
            <a:solidFill>
              <a:srgbClr val="FF0000"/>
            </a:solidFill>
            <a:round/>
            <a:headEnd/>
            <a:tailEnd type="triangle" w="med" len="med"/>
          </a:ln>
        </p:spPr>
        <p:txBody>
          <a:bodyPr>
            <a:spAutoFit/>
          </a:bodyPr>
          <a:lstStyle/>
          <a:p>
            <a:endParaRPr lang="en-US">
              <a:solidFill>
                <a:schemeClr val="tx1"/>
              </a:solidFill>
            </a:endParaRPr>
          </a:p>
        </p:txBody>
      </p:sp>
      <p:sp>
        <p:nvSpPr>
          <p:cNvPr id="29762" name="AutoShape 1092"/>
          <p:cNvSpPr>
            <a:spLocks/>
          </p:cNvSpPr>
          <p:nvPr/>
        </p:nvSpPr>
        <p:spPr bwMode="auto">
          <a:xfrm rot="5400000">
            <a:off x="4183559" y="1701304"/>
            <a:ext cx="152400" cy="537567"/>
          </a:xfrm>
          <a:prstGeom prst="rightBrace">
            <a:avLst>
              <a:gd name="adj1" fmla="val 154167"/>
              <a:gd name="adj2" fmla="val 50000"/>
            </a:avLst>
          </a:prstGeom>
          <a:noFill/>
          <a:ln w="12700">
            <a:solidFill>
              <a:schemeClr val="tx1"/>
            </a:solidFill>
            <a:round/>
            <a:headEnd/>
            <a:tailEnd/>
          </a:ln>
        </p:spPr>
        <p:txBody>
          <a:bodyPr anchor="ctr">
            <a:spAutoFit/>
          </a:bodyPr>
          <a:lstStyle/>
          <a:p>
            <a:endParaRPr lang="en-US">
              <a:solidFill>
                <a:schemeClr val="tx1"/>
              </a:solidFill>
            </a:endParaRPr>
          </a:p>
        </p:txBody>
      </p:sp>
      <p:sp>
        <p:nvSpPr>
          <p:cNvPr id="29763" name="Line 1093"/>
          <p:cNvSpPr>
            <a:spLocks noChangeShapeType="1"/>
          </p:cNvSpPr>
          <p:nvPr/>
        </p:nvSpPr>
        <p:spPr bwMode="auto">
          <a:xfrm flipV="1">
            <a:off x="1722934" y="1817688"/>
            <a:ext cx="152400" cy="609600"/>
          </a:xfrm>
          <a:prstGeom prst="line">
            <a:avLst/>
          </a:prstGeom>
          <a:noFill/>
          <a:ln w="12700">
            <a:solidFill>
              <a:srgbClr val="0000FF"/>
            </a:solidFill>
            <a:round/>
            <a:headEnd/>
            <a:tailEnd type="triangle" w="med" len="med"/>
          </a:ln>
        </p:spPr>
        <p:txBody>
          <a:bodyPr>
            <a:spAutoFit/>
          </a:bodyPr>
          <a:lstStyle/>
          <a:p>
            <a:endParaRPr lang="en-US">
              <a:solidFill>
                <a:schemeClr val="tx1"/>
              </a:solidFill>
            </a:endParaRPr>
          </a:p>
        </p:txBody>
      </p:sp>
      <p:sp>
        <p:nvSpPr>
          <p:cNvPr id="29764" name="Line 1094"/>
          <p:cNvSpPr>
            <a:spLocks noChangeShapeType="1"/>
          </p:cNvSpPr>
          <p:nvPr/>
        </p:nvSpPr>
        <p:spPr bwMode="auto">
          <a:xfrm>
            <a:off x="1722934" y="2427288"/>
            <a:ext cx="1371600" cy="1143000"/>
          </a:xfrm>
          <a:prstGeom prst="line">
            <a:avLst/>
          </a:prstGeom>
          <a:noFill/>
          <a:ln w="12700">
            <a:solidFill>
              <a:srgbClr val="0000FF"/>
            </a:solidFill>
            <a:round/>
            <a:headEnd/>
            <a:tailEnd type="triangle" w="med" len="med"/>
          </a:ln>
        </p:spPr>
        <p:txBody>
          <a:bodyPr>
            <a:spAutoFit/>
          </a:bodyPr>
          <a:lstStyle/>
          <a:p>
            <a:endParaRPr lang="en-US">
              <a:solidFill>
                <a:schemeClr val="tx1"/>
              </a:solidFill>
            </a:endParaRPr>
          </a:p>
        </p:txBody>
      </p:sp>
    </p:spTree>
    <p:extLst>
      <p:ext uri="{BB962C8B-B14F-4D97-AF65-F5344CB8AC3E}">
        <p14:creationId xmlns:p14="http://schemas.microsoft.com/office/powerpoint/2010/main" val="1685160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Problems with Repeating Sections</a:t>
            </a:r>
          </a:p>
        </p:txBody>
      </p:sp>
      <p:sp>
        <p:nvSpPr>
          <p:cNvPr id="30722" name="Slide Number Placeholder 4"/>
          <p:cNvSpPr>
            <a:spLocks noGrp="1"/>
          </p:cNvSpPr>
          <p:nvPr>
            <p:ph type="sldNum" sz="quarter" idx="12"/>
          </p:nvPr>
        </p:nvSpPr>
        <p:spPr/>
        <p:txBody>
          <a:bodyPr/>
          <a:lstStyle/>
          <a:p>
            <a:fld id="{0459AD2D-B7CC-4F36-A569-1D1CCEA84AD8}" type="slidenum">
              <a:rPr lang="en-US" smtClean="0"/>
              <a:pPr/>
              <a:t>22</a:t>
            </a:fld>
            <a:endParaRPr lang="en-US" smtClean="0"/>
          </a:p>
        </p:txBody>
      </p:sp>
      <p:sp>
        <p:nvSpPr>
          <p:cNvPr id="30724" name="Text Box 1031"/>
          <p:cNvSpPr txBox="1">
            <a:spLocks noChangeArrowheads="1"/>
          </p:cNvSpPr>
          <p:nvPr/>
        </p:nvSpPr>
        <p:spPr bwMode="auto">
          <a:xfrm>
            <a:off x="1312863" y="1295400"/>
            <a:ext cx="7806176" cy="523220"/>
          </a:xfrm>
          <a:prstGeom prst="rect">
            <a:avLst/>
          </a:prstGeom>
          <a:noFill/>
          <a:ln w="12700" algn="ctr">
            <a:noFill/>
            <a:miter lim="800000"/>
            <a:headEnd/>
            <a:tailEnd/>
          </a:ln>
        </p:spPr>
        <p:txBody>
          <a:bodyPr wrap="none">
            <a:spAutoFit/>
          </a:bodyPr>
          <a:lstStyle/>
          <a:p>
            <a:pPr algn="l" eaLnBrk="1" hangingPunct="1">
              <a:spcBef>
                <a:spcPct val="0"/>
              </a:spcBef>
            </a:pPr>
            <a:r>
              <a:rPr lang="en-US" sz="1400" dirty="0" err="1">
                <a:solidFill>
                  <a:schemeClr val="tx1"/>
                </a:solidFill>
              </a:rPr>
              <a:t>SaleForm</a:t>
            </a:r>
            <a:r>
              <a:rPr lang="en-US" sz="1400" dirty="0">
                <a:solidFill>
                  <a:schemeClr val="tx1"/>
                </a:solidFill>
              </a:rPr>
              <a:t>(</a:t>
            </a:r>
            <a:r>
              <a:rPr lang="en-US" sz="1400" u="sng" dirty="0" err="1">
                <a:solidFill>
                  <a:schemeClr val="tx1"/>
                </a:solidFill>
              </a:rPr>
              <a:t>SaleID</a:t>
            </a:r>
            <a:r>
              <a:rPr lang="en-US" sz="1400" dirty="0">
                <a:solidFill>
                  <a:schemeClr val="tx1"/>
                </a:solidFill>
              </a:rPr>
              <a:t>, </a:t>
            </a:r>
            <a:r>
              <a:rPr lang="en-US" sz="1400" dirty="0" err="1">
                <a:solidFill>
                  <a:schemeClr val="tx1"/>
                </a:solidFill>
              </a:rPr>
              <a:t>SaleDate</a:t>
            </a:r>
            <a:r>
              <a:rPr lang="en-US" sz="1400" dirty="0">
                <a:solidFill>
                  <a:schemeClr val="tx1"/>
                </a:solidFill>
              </a:rPr>
              <a:t>, </a:t>
            </a:r>
            <a:r>
              <a:rPr lang="en-US" sz="1400" dirty="0" err="1">
                <a:solidFill>
                  <a:schemeClr val="tx1"/>
                </a:solidFill>
              </a:rPr>
              <a:t>CustomerID</a:t>
            </a:r>
            <a:r>
              <a:rPr lang="en-US" sz="1400" dirty="0">
                <a:solidFill>
                  <a:schemeClr val="tx1"/>
                </a:solidFill>
              </a:rPr>
              <a:t>, </a:t>
            </a:r>
            <a:r>
              <a:rPr lang="en-US" sz="1400" dirty="0" err="1">
                <a:solidFill>
                  <a:schemeClr val="tx1"/>
                </a:solidFill>
              </a:rPr>
              <a:t>FirstName</a:t>
            </a:r>
            <a:r>
              <a:rPr lang="en-US" sz="1400" dirty="0">
                <a:solidFill>
                  <a:schemeClr val="tx1"/>
                </a:solidFill>
              </a:rPr>
              <a:t>, </a:t>
            </a:r>
            <a:r>
              <a:rPr lang="en-US" sz="1400" dirty="0" err="1">
                <a:solidFill>
                  <a:schemeClr val="tx1"/>
                </a:solidFill>
              </a:rPr>
              <a:t>LastName</a:t>
            </a:r>
            <a:r>
              <a:rPr lang="en-US" sz="1400" dirty="0">
                <a:solidFill>
                  <a:schemeClr val="tx1"/>
                </a:solidFill>
              </a:rPr>
              <a:t>, Address, City, State, </a:t>
            </a:r>
            <a:r>
              <a:rPr lang="en-US" sz="1400" dirty="0" err="1">
                <a:solidFill>
                  <a:schemeClr val="tx1"/>
                </a:solidFill>
              </a:rPr>
              <a:t>ZIPCode</a:t>
            </a:r>
            <a:r>
              <a:rPr lang="en-US" sz="1400" dirty="0">
                <a:solidFill>
                  <a:schemeClr val="tx1"/>
                </a:solidFill>
              </a:rPr>
              <a:t>,</a:t>
            </a:r>
          </a:p>
          <a:p>
            <a:pPr algn="l" eaLnBrk="1" hangingPunct="1">
              <a:spcBef>
                <a:spcPct val="0"/>
              </a:spcBef>
            </a:pPr>
            <a:r>
              <a:rPr lang="en-US" sz="1400" dirty="0">
                <a:solidFill>
                  <a:schemeClr val="tx1"/>
                </a:solidFill>
              </a:rPr>
              <a:t>		(</a:t>
            </a:r>
            <a:r>
              <a:rPr lang="en-US" sz="1400" u="sng" dirty="0" err="1">
                <a:solidFill>
                  <a:schemeClr val="tx1"/>
                </a:solidFill>
              </a:rPr>
              <a:t>ItemID</a:t>
            </a:r>
            <a:r>
              <a:rPr lang="en-US" sz="1400" dirty="0">
                <a:solidFill>
                  <a:schemeClr val="tx1"/>
                </a:solidFill>
              </a:rPr>
              <a:t>, Description, </a:t>
            </a:r>
            <a:r>
              <a:rPr lang="en-US" sz="1400" dirty="0" err="1">
                <a:solidFill>
                  <a:schemeClr val="tx1"/>
                </a:solidFill>
              </a:rPr>
              <a:t>ListPrice</a:t>
            </a:r>
            <a:r>
              <a:rPr lang="en-US" sz="1400" dirty="0">
                <a:solidFill>
                  <a:schemeClr val="tx1"/>
                </a:solidFill>
              </a:rPr>
              <a:t>, Quantity, </a:t>
            </a:r>
            <a:r>
              <a:rPr lang="en-US" sz="1400" dirty="0" err="1">
                <a:solidFill>
                  <a:schemeClr val="tx1"/>
                </a:solidFill>
              </a:rPr>
              <a:t>QuantityOnHand</a:t>
            </a:r>
            <a:r>
              <a:rPr lang="en-US" sz="1400" dirty="0">
                <a:solidFill>
                  <a:schemeClr val="tx1"/>
                </a:solidFill>
              </a:rPr>
              <a:t>) )</a:t>
            </a:r>
          </a:p>
        </p:txBody>
      </p:sp>
      <p:graphicFrame>
        <p:nvGraphicFramePr>
          <p:cNvPr id="82952" name="Group 1032"/>
          <p:cNvGraphicFramePr>
            <a:graphicFrameLocks noGrp="1"/>
          </p:cNvGraphicFramePr>
          <p:nvPr>
            <p:extLst>
              <p:ext uri="{D42A27DB-BD31-4B8C-83A1-F6EECF244321}">
                <p14:modId xmlns:p14="http://schemas.microsoft.com/office/powerpoint/2010/main" val="1761832265"/>
              </p:ext>
            </p:extLst>
          </p:nvPr>
        </p:nvGraphicFramePr>
        <p:xfrm>
          <a:off x="152400" y="2503488"/>
          <a:ext cx="8847138" cy="2316480"/>
        </p:xfrm>
        <a:graphic>
          <a:graphicData uri="http://schemas.openxmlformats.org/drawingml/2006/table">
            <a:tbl>
              <a:tblPr/>
              <a:tblGrid>
                <a:gridCol w="563563"/>
                <a:gridCol w="450850"/>
                <a:gridCol w="533400"/>
                <a:gridCol w="769937"/>
                <a:gridCol w="760413"/>
                <a:gridCol w="682625"/>
                <a:gridCol w="647700"/>
                <a:gridCol w="477837"/>
                <a:gridCol w="533400"/>
                <a:gridCol w="636588"/>
                <a:gridCol w="830262"/>
                <a:gridCol w="669925"/>
                <a:gridCol w="654050"/>
                <a:gridCol w="636588"/>
              </a:tblGrid>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sng" strike="noStrike" cap="none" normalizeH="0" baseline="0" dirty="0" err="1" smtClean="0">
                          <a:ln>
                            <a:noFill/>
                          </a:ln>
                          <a:solidFill>
                            <a:schemeClr val="tx1"/>
                          </a:solidFill>
                          <a:effectLst/>
                          <a:latin typeface="Arial" charset="0"/>
                        </a:rPr>
                        <a:t>SaleID</a:t>
                      </a:r>
                      <a:endParaRPr kumimoji="0" lang="en-US" sz="1000" b="0" i="0" u="sng"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FirstName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LastName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ZIP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ListPrice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QOH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08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15023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Jones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111 Elm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Chicago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60601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15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27</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Air Tank</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Regulator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Mask 1557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192.00</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251.00</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2</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63478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Miguel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Sanchez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222 Oro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Madrid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15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Air Tank</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Mask 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192.00</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91.00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4</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15023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Jones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111 Elm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Chicago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60601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41</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Snorkel 71</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Wet suit-S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44.00</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215.00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2</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080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94552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Madeline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O’Reilly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333 Tam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Dublin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75</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32</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r"/>
                        </a:tabLst>
                      </a:pPr>
                      <a:r>
                        <a:rPr kumimoji="0" lang="en-US" sz="1000" b="0" i="0" u="none" strike="noStrike" cap="none" normalizeH="0" baseline="0" smtClean="0">
                          <a:ln>
                            <a:noFill/>
                          </a:ln>
                          <a:solidFill>
                            <a:schemeClr val="tx1"/>
                          </a:solidFill>
                          <a:effectLst/>
                          <a:latin typeface="Arial" charset="0"/>
                        </a:rPr>
                        <a:t>	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Wet suit-S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Mask 1557</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Snorkel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215.00</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65.00</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Arial" charset="0"/>
                        </a:rPr>
                        <a:t>83.00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2</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smtClean="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dirty="0" smtClean="0">
                          <a:ln>
                            <a:noFill/>
                          </a:ln>
                          <a:solidFill>
                            <a:schemeClr val="tx1"/>
                          </a:solidFill>
                          <a:effectLst/>
                          <a:latin typeface="Arial" charset="0"/>
                        </a:rPr>
                        <a:t>	3</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dirty="0" smtClean="0">
                          <a:ln>
                            <a:noFill/>
                          </a:ln>
                          <a:solidFill>
                            <a:schemeClr val="tx1"/>
                          </a:solidFill>
                          <a:effectLst/>
                          <a:latin typeface="Arial" charset="0"/>
                        </a:rPr>
                        <a:t>	6</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33363" algn="r"/>
                        </a:tabLst>
                      </a:pPr>
                      <a:r>
                        <a:rPr kumimoji="0" lang="en-US" sz="1000" b="0" i="0" u="none" strike="noStrike" cap="none" normalizeH="0" baseline="0" dirty="0" smtClean="0">
                          <a:ln>
                            <a:noFill/>
                          </a:ln>
                          <a:solidFill>
                            <a:schemeClr val="tx1"/>
                          </a:solidFill>
                          <a:effectLst/>
                          <a:latin typeface="Arial" charset="0"/>
                        </a:rPr>
                        <a:t>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30817" name="Text Box 1124"/>
          <p:cNvSpPr txBox="1">
            <a:spLocks noChangeArrowheads="1"/>
          </p:cNvSpPr>
          <p:nvPr/>
        </p:nvSpPr>
        <p:spPr bwMode="auto">
          <a:xfrm>
            <a:off x="4038600" y="1871663"/>
            <a:ext cx="1603375"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a:solidFill>
                  <a:srgbClr val="FF0000"/>
                </a:solidFill>
              </a:rPr>
              <a:t>Repeating section</a:t>
            </a:r>
          </a:p>
        </p:txBody>
      </p:sp>
      <p:sp>
        <p:nvSpPr>
          <p:cNvPr id="30818" name="Line 1125"/>
          <p:cNvSpPr>
            <a:spLocks noChangeShapeType="1"/>
          </p:cNvSpPr>
          <p:nvPr/>
        </p:nvSpPr>
        <p:spPr bwMode="auto">
          <a:xfrm>
            <a:off x="5029200" y="2122488"/>
            <a:ext cx="762000" cy="838200"/>
          </a:xfrm>
          <a:prstGeom prst="line">
            <a:avLst/>
          </a:prstGeom>
          <a:noFill/>
          <a:ln w="12700">
            <a:solidFill>
              <a:srgbClr val="FF0000"/>
            </a:solidFill>
            <a:round/>
            <a:headEnd/>
            <a:tailEnd type="triangle" w="med" len="med"/>
          </a:ln>
        </p:spPr>
        <p:txBody>
          <a:bodyPr>
            <a:spAutoFit/>
          </a:bodyPr>
          <a:lstStyle/>
          <a:p>
            <a:endParaRPr lang="en-US"/>
          </a:p>
        </p:txBody>
      </p:sp>
      <p:sp>
        <p:nvSpPr>
          <p:cNvPr id="30819" name="Line 1126"/>
          <p:cNvSpPr>
            <a:spLocks noChangeShapeType="1"/>
          </p:cNvSpPr>
          <p:nvPr/>
        </p:nvSpPr>
        <p:spPr bwMode="auto">
          <a:xfrm flipH="1" flipV="1">
            <a:off x="4419600" y="1741488"/>
            <a:ext cx="152400" cy="152400"/>
          </a:xfrm>
          <a:prstGeom prst="line">
            <a:avLst/>
          </a:prstGeom>
          <a:noFill/>
          <a:ln w="12700">
            <a:solidFill>
              <a:srgbClr val="FF0000"/>
            </a:solidFill>
            <a:round/>
            <a:headEnd/>
            <a:tailEnd type="triangle" w="med" len="med"/>
          </a:ln>
        </p:spPr>
        <p:txBody>
          <a:bodyPr>
            <a:spAutoFit/>
          </a:bodyPr>
          <a:lstStyle/>
          <a:p>
            <a:endParaRPr lang="en-US"/>
          </a:p>
        </p:txBody>
      </p:sp>
      <p:sp>
        <p:nvSpPr>
          <p:cNvPr id="30820" name="Line 1127"/>
          <p:cNvSpPr>
            <a:spLocks noChangeShapeType="1"/>
          </p:cNvSpPr>
          <p:nvPr/>
        </p:nvSpPr>
        <p:spPr bwMode="auto">
          <a:xfrm flipH="1">
            <a:off x="3733800" y="2122488"/>
            <a:ext cx="1219200" cy="914400"/>
          </a:xfrm>
          <a:prstGeom prst="line">
            <a:avLst/>
          </a:prstGeom>
          <a:noFill/>
          <a:ln w="12700">
            <a:solidFill>
              <a:srgbClr val="FF0000"/>
            </a:solidFill>
            <a:round/>
            <a:headEnd/>
            <a:tailEnd type="triangle" w="med" len="med"/>
          </a:ln>
        </p:spPr>
        <p:txBody>
          <a:bodyPr>
            <a:spAutoFit/>
          </a:bodyPr>
          <a:lstStyle/>
          <a:p>
            <a:endParaRPr lang="en-US"/>
          </a:p>
        </p:txBody>
      </p:sp>
      <p:sp>
        <p:nvSpPr>
          <p:cNvPr id="30821" name="Text Box 1128"/>
          <p:cNvSpPr txBox="1">
            <a:spLocks noChangeArrowheads="1"/>
          </p:cNvSpPr>
          <p:nvPr/>
        </p:nvSpPr>
        <p:spPr bwMode="auto">
          <a:xfrm>
            <a:off x="5562600" y="2130425"/>
            <a:ext cx="1031875"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a:solidFill>
                  <a:srgbClr val="FF0000"/>
                </a:solidFill>
              </a:rPr>
              <a:t>Not atomic</a:t>
            </a:r>
          </a:p>
        </p:txBody>
      </p:sp>
      <p:sp>
        <p:nvSpPr>
          <p:cNvPr id="30822" name="Text Box 1129"/>
          <p:cNvSpPr txBox="1">
            <a:spLocks noChangeArrowheads="1"/>
          </p:cNvSpPr>
          <p:nvPr/>
        </p:nvSpPr>
        <p:spPr bwMode="auto">
          <a:xfrm>
            <a:off x="3505200" y="2130425"/>
            <a:ext cx="1062038"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a:solidFill>
                  <a:srgbClr val="FF0000"/>
                </a:solidFill>
              </a:rPr>
              <a:t>Duplication</a:t>
            </a:r>
          </a:p>
        </p:txBody>
      </p:sp>
    </p:spTree>
    <p:extLst>
      <p:ext uri="{BB962C8B-B14F-4D97-AF65-F5344CB8AC3E}">
        <p14:creationId xmlns:p14="http://schemas.microsoft.com/office/powerpoint/2010/main" val="157785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smtClean="0"/>
              <a:t>First Normal Form</a:t>
            </a:r>
          </a:p>
        </p:txBody>
      </p:sp>
      <p:sp>
        <p:nvSpPr>
          <p:cNvPr id="31746" name="Slide Number Placeholder 4"/>
          <p:cNvSpPr>
            <a:spLocks noGrp="1"/>
          </p:cNvSpPr>
          <p:nvPr>
            <p:ph type="sldNum" sz="quarter" idx="12"/>
          </p:nvPr>
        </p:nvSpPr>
        <p:spPr/>
        <p:txBody>
          <a:bodyPr/>
          <a:lstStyle/>
          <a:p>
            <a:fld id="{45572E31-378B-42F5-A302-2F64ADF79379}" type="slidenum">
              <a:rPr lang="en-US" smtClean="0"/>
              <a:pPr/>
              <a:t>23</a:t>
            </a:fld>
            <a:endParaRPr lang="en-US" smtClean="0"/>
          </a:p>
        </p:txBody>
      </p:sp>
      <p:sp>
        <p:nvSpPr>
          <p:cNvPr id="31747" name="Rectangle 1039"/>
          <p:cNvSpPr>
            <a:spLocks noChangeArrowheads="1"/>
          </p:cNvSpPr>
          <p:nvPr/>
        </p:nvSpPr>
        <p:spPr bwMode="auto">
          <a:xfrm>
            <a:off x="2576512" y="1919474"/>
            <a:ext cx="4577323" cy="268933"/>
          </a:xfrm>
          <a:prstGeom prst="rect">
            <a:avLst/>
          </a:prstGeom>
          <a:solidFill>
            <a:schemeClr val="accent1"/>
          </a:solidFill>
          <a:ln w="12700" algn="ctr">
            <a:noFill/>
            <a:miter lim="800000"/>
            <a:headEnd/>
            <a:tailEnd/>
          </a:ln>
        </p:spPr>
        <p:txBody>
          <a:bodyPr wrap="square" anchor="ctr">
            <a:spAutoFit/>
          </a:bodyPr>
          <a:lstStyle/>
          <a:p>
            <a:endParaRPr lang="en-US">
              <a:solidFill>
                <a:schemeClr val="tx1"/>
              </a:solidFill>
            </a:endParaRPr>
          </a:p>
        </p:txBody>
      </p:sp>
      <p:sp>
        <p:nvSpPr>
          <p:cNvPr id="31749" name="Text Box 1032"/>
          <p:cNvSpPr txBox="1">
            <a:spLocks noChangeArrowheads="1"/>
          </p:cNvSpPr>
          <p:nvPr/>
        </p:nvSpPr>
        <p:spPr bwMode="auto">
          <a:xfrm>
            <a:off x="671512" y="1646237"/>
            <a:ext cx="7806176" cy="523220"/>
          </a:xfrm>
          <a:prstGeom prst="rect">
            <a:avLst/>
          </a:prstGeom>
          <a:noFill/>
          <a:ln w="12700" algn="ctr">
            <a:noFill/>
            <a:miter lim="800000"/>
            <a:headEnd/>
            <a:tailEnd/>
          </a:ln>
        </p:spPr>
        <p:txBody>
          <a:bodyPr wrap="none">
            <a:spAutoFit/>
          </a:bodyPr>
          <a:lstStyle/>
          <a:p>
            <a:pPr algn="l" eaLnBrk="1" hangingPunct="1">
              <a:spcBef>
                <a:spcPct val="0"/>
              </a:spcBef>
            </a:pPr>
            <a:r>
              <a:rPr lang="en-US" sz="1400" dirty="0" err="1">
                <a:solidFill>
                  <a:schemeClr val="tx1"/>
                </a:solidFill>
              </a:rPr>
              <a:t>SaleForm</a:t>
            </a:r>
            <a:r>
              <a:rPr lang="en-US" sz="1400" dirty="0">
                <a:solidFill>
                  <a:schemeClr val="tx1"/>
                </a:solidFill>
              </a:rPr>
              <a:t>(</a:t>
            </a:r>
            <a:r>
              <a:rPr lang="en-US" sz="1400" u="sng" dirty="0" err="1">
                <a:solidFill>
                  <a:schemeClr val="tx1"/>
                </a:solidFill>
              </a:rPr>
              <a:t>SaleID</a:t>
            </a:r>
            <a:r>
              <a:rPr lang="en-US" sz="1400" dirty="0">
                <a:solidFill>
                  <a:schemeClr val="tx1"/>
                </a:solidFill>
              </a:rPr>
              <a:t>, </a:t>
            </a:r>
            <a:r>
              <a:rPr lang="en-US" sz="1400" dirty="0" err="1">
                <a:solidFill>
                  <a:schemeClr val="tx1"/>
                </a:solidFill>
              </a:rPr>
              <a:t>SaleDate</a:t>
            </a:r>
            <a:r>
              <a:rPr lang="en-US" sz="1400" dirty="0">
                <a:solidFill>
                  <a:schemeClr val="tx1"/>
                </a:solidFill>
              </a:rPr>
              <a:t>, </a:t>
            </a:r>
            <a:r>
              <a:rPr lang="en-US" sz="1400" dirty="0" err="1">
                <a:solidFill>
                  <a:schemeClr val="tx1"/>
                </a:solidFill>
              </a:rPr>
              <a:t>CustomerID</a:t>
            </a:r>
            <a:r>
              <a:rPr lang="en-US" sz="1400" dirty="0">
                <a:solidFill>
                  <a:schemeClr val="tx1"/>
                </a:solidFill>
              </a:rPr>
              <a:t>, </a:t>
            </a:r>
            <a:r>
              <a:rPr lang="en-US" sz="1400" dirty="0" err="1">
                <a:solidFill>
                  <a:schemeClr val="tx1"/>
                </a:solidFill>
              </a:rPr>
              <a:t>FirstName</a:t>
            </a:r>
            <a:r>
              <a:rPr lang="en-US" sz="1400" dirty="0">
                <a:solidFill>
                  <a:schemeClr val="tx1"/>
                </a:solidFill>
              </a:rPr>
              <a:t>, </a:t>
            </a:r>
            <a:r>
              <a:rPr lang="en-US" sz="1400" dirty="0" err="1">
                <a:solidFill>
                  <a:schemeClr val="tx1"/>
                </a:solidFill>
              </a:rPr>
              <a:t>LastName</a:t>
            </a:r>
            <a:r>
              <a:rPr lang="en-US" sz="1400" dirty="0">
                <a:solidFill>
                  <a:schemeClr val="tx1"/>
                </a:solidFill>
              </a:rPr>
              <a:t>, Address, City, State, </a:t>
            </a:r>
            <a:r>
              <a:rPr lang="en-US" sz="1400" dirty="0" err="1">
                <a:solidFill>
                  <a:schemeClr val="tx1"/>
                </a:solidFill>
              </a:rPr>
              <a:t>ZIPCode</a:t>
            </a:r>
            <a:r>
              <a:rPr lang="en-US" sz="1400" dirty="0">
                <a:solidFill>
                  <a:schemeClr val="tx1"/>
                </a:solidFill>
              </a:rPr>
              <a:t>,</a:t>
            </a:r>
          </a:p>
          <a:p>
            <a:pPr algn="l" eaLnBrk="1" hangingPunct="1">
              <a:spcBef>
                <a:spcPct val="0"/>
              </a:spcBef>
            </a:pPr>
            <a:r>
              <a:rPr lang="en-US" sz="1400" dirty="0">
                <a:solidFill>
                  <a:schemeClr val="tx1"/>
                </a:solidFill>
              </a:rPr>
              <a:t>		(</a:t>
            </a:r>
            <a:r>
              <a:rPr lang="en-US" sz="1400" u="sng" dirty="0" err="1">
                <a:solidFill>
                  <a:schemeClr val="tx1"/>
                </a:solidFill>
              </a:rPr>
              <a:t>ItemID</a:t>
            </a:r>
            <a:r>
              <a:rPr lang="en-US" sz="1400" dirty="0">
                <a:solidFill>
                  <a:schemeClr val="tx1"/>
                </a:solidFill>
              </a:rPr>
              <a:t>, Description, </a:t>
            </a:r>
            <a:r>
              <a:rPr lang="en-US" sz="1400" dirty="0" err="1">
                <a:solidFill>
                  <a:schemeClr val="tx1"/>
                </a:solidFill>
              </a:rPr>
              <a:t>ListPrice</a:t>
            </a:r>
            <a:r>
              <a:rPr lang="en-US" sz="1400" dirty="0">
                <a:solidFill>
                  <a:schemeClr val="tx1"/>
                </a:solidFill>
              </a:rPr>
              <a:t>, Quantity, </a:t>
            </a:r>
            <a:r>
              <a:rPr lang="en-US" sz="1400" dirty="0" err="1">
                <a:solidFill>
                  <a:schemeClr val="tx1"/>
                </a:solidFill>
              </a:rPr>
              <a:t>QuantityOnHand</a:t>
            </a:r>
            <a:r>
              <a:rPr lang="en-US" sz="1400" dirty="0">
                <a:solidFill>
                  <a:schemeClr val="tx1"/>
                </a:solidFill>
              </a:rPr>
              <a:t>) )</a:t>
            </a:r>
          </a:p>
        </p:txBody>
      </p:sp>
      <p:sp>
        <p:nvSpPr>
          <p:cNvPr id="31750" name="Text Box 1033"/>
          <p:cNvSpPr txBox="1">
            <a:spLocks noChangeArrowheads="1"/>
          </p:cNvSpPr>
          <p:nvPr/>
        </p:nvSpPr>
        <p:spPr bwMode="auto">
          <a:xfrm>
            <a:off x="671512" y="2370137"/>
            <a:ext cx="7862888"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a:solidFill>
                  <a:schemeClr val="tx1"/>
                </a:solidFill>
              </a:rPr>
              <a:t>SaleForm2(</a:t>
            </a:r>
            <a:r>
              <a:rPr lang="en-US" sz="1400" u="sng">
                <a:solidFill>
                  <a:schemeClr val="tx1"/>
                </a:solidFill>
              </a:rPr>
              <a:t>SaleID</a:t>
            </a:r>
            <a:r>
              <a:rPr lang="en-US" sz="1400">
                <a:solidFill>
                  <a:schemeClr val="tx1"/>
                </a:solidFill>
              </a:rPr>
              <a:t>, SaleDate, CustomerID, FirstName, LastName, Address, City, State, ZIPCode)</a:t>
            </a:r>
          </a:p>
        </p:txBody>
      </p:sp>
      <p:sp>
        <p:nvSpPr>
          <p:cNvPr id="31751" name="Text Box 1034"/>
          <p:cNvSpPr txBox="1">
            <a:spLocks noChangeArrowheads="1"/>
          </p:cNvSpPr>
          <p:nvPr/>
        </p:nvSpPr>
        <p:spPr bwMode="auto">
          <a:xfrm>
            <a:off x="1897062" y="2979737"/>
            <a:ext cx="6089650"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a:solidFill>
                  <a:schemeClr val="tx1"/>
                </a:solidFill>
              </a:rPr>
              <a:t>SaleLine(</a:t>
            </a:r>
            <a:r>
              <a:rPr lang="en-US" sz="1400" u="sng">
                <a:solidFill>
                  <a:schemeClr val="tx1"/>
                </a:solidFill>
              </a:rPr>
              <a:t>SaleID</a:t>
            </a:r>
            <a:r>
              <a:rPr lang="en-US" sz="1400">
                <a:solidFill>
                  <a:schemeClr val="tx1"/>
                </a:solidFill>
              </a:rPr>
              <a:t>, </a:t>
            </a:r>
            <a:r>
              <a:rPr lang="en-US" sz="1400" u="sng">
                <a:solidFill>
                  <a:schemeClr val="tx1"/>
                </a:solidFill>
              </a:rPr>
              <a:t>ItemID</a:t>
            </a:r>
            <a:r>
              <a:rPr lang="en-US" sz="1400">
                <a:solidFill>
                  <a:schemeClr val="tx1"/>
                </a:solidFill>
              </a:rPr>
              <a:t>, Description, ListPrice, Quantity, QuantityOnHand)</a:t>
            </a:r>
          </a:p>
        </p:txBody>
      </p:sp>
      <p:sp>
        <p:nvSpPr>
          <p:cNvPr id="31752" name="Line 1035"/>
          <p:cNvSpPr>
            <a:spLocks noChangeShapeType="1"/>
          </p:cNvSpPr>
          <p:nvPr/>
        </p:nvSpPr>
        <p:spPr bwMode="auto">
          <a:xfrm>
            <a:off x="4481512" y="2125662"/>
            <a:ext cx="0" cy="838200"/>
          </a:xfrm>
          <a:prstGeom prst="line">
            <a:avLst/>
          </a:prstGeom>
          <a:noFill/>
          <a:ln w="12700">
            <a:solidFill>
              <a:srgbClr val="FF0000"/>
            </a:solidFill>
            <a:round/>
            <a:headEnd/>
            <a:tailEnd type="triangle" w="med" len="med"/>
          </a:ln>
        </p:spPr>
        <p:txBody>
          <a:bodyPr>
            <a:spAutoFit/>
          </a:bodyPr>
          <a:lstStyle/>
          <a:p>
            <a:endParaRPr lang="en-US">
              <a:solidFill>
                <a:schemeClr val="tx1"/>
              </a:solidFill>
            </a:endParaRPr>
          </a:p>
        </p:txBody>
      </p:sp>
      <p:sp>
        <p:nvSpPr>
          <p:cNvPr id="31753" name="Line 1036"/>
          <p:cNvSpPr>
            <a:spLocks noChangeShapeType="1"/>
          </p:cNvSpPr>
          <p:nvPr/>
        </p:nvSpPr>
        <p:spPr bwMode="auto">
          <a:xfrm flipH="1">
            <a:off x="1357312" y="1897062"/>
            <a:ext cx="990600" cy="457200"/>
          </a:xfrm>
          <a:prstGeom prst="line">
            <a:avLst/>
          </a:prstGeom>
          <a:noFill/>
          <a:ln w="12700">
            <a:solidFill>
              <a:srgbClr val="0000FF"/>
            </a:solidFill>
            <a:round/>
            <a:headEnd/>
            <a:tailEnd type="triangle" w="med" len="med"/>
          </a:ln>
        </p:spPr>
        <p:txBody>
          <a:bodyPr>
            <a:spAutoFit/>
          </a:bodyPr>
          <a:lstStyle/>
          <a:p>
            <a:endParaRPr lang="en-US">
              <a:solidFill>
                <a:schemeClr val="tx1"/>
              </a:solidFill>
            </a:endParaRPr>
          </a:p>
        </p:txBody>
      </p:sp>
      <p:sp>
        <p:nvSpPr>
          <p:cNvPr id="31754" name="Line 1037"/>
          <p:cNvSpPr>
            <a:spLocks noChangeShapeType="1"/>
          </p:cNvSpPr>
          <p:nvPr/>
        </p:nvSpPr>
        <p:spPr bwMode="auto">
          <a:xfrm>
            <a:off x="1662112" y="1973262"/>
            <a:ext cx="1524000" cy="1066800"/>
          </a:xfrm>
          <a:prstGeom prst="line">
            <a:avLst/>
          </a:prstGeom>
          <a:noFill/>
          <a:ln w="12700">
            <a:solidFill>
              <a:srgbClr val="FF0000"/>
            </a:solidFill>
            <a:prstDash val="dashDot"/>
            <a:round/>
            <a:headEnd/>
            <a:tailEnd type="triangle" w="med" len="med"/>
          </a:ln>
        </p:spPr>
        <p:txBody>
          <a:bodyPr>
            <a:spAutoFit/>
          </a:bodyPr>
          <a:lstStyle/>
          <a:p>
            <a:endParaRPr lang="en-US">
              <a:solidFill>
                <a:schemeClr val="tx1"/>
              </a:solidFill>
            </a:endParaRPr>
          </a:p>
        </p:txBody>
      </p:sp>
      <p:sp>
        <p:nvSpPr>
          <p:cNvPr id="31755" name="Line 1038"/>
          <p:cNvSpPr>
            <a:spLocks noChangeShapeType="1"/>
          </p:cNvSpPr>
          <p:nvPr/>
        </p:nvSpPr>
        <p:spPr bwMode="auto">
          <a:xfrm>
            <a:off x="2805112" y="2125662"/>
            <a:ext cx="762000" cy="914400"/>
          </a:xfrm>
          <a:prstGeom prst="line">
            <a:avLst/>
          </a:prstGeom>
          <a:noFill/>
          <a:ln w="12700">
            <a:solidFill>
              <a:srgbClr val="FF0000"/>
            </a:solidFill>
            <a:prstDash val="dashDot"/>
            <a:round/>
            <a:headEnd/>
            <a:tailEnd type="triangle" w="med" len="med"/>
          </a:ln>
        </p:spPr>
        <p:txBody>
          <a:bodyPr>
            <a:spAutoFit/>
          </a:bodyPr>
          <a:lstStyle/>
          <a:p>
            <a:endParaRPr lang="en-US">
              <a:solidFill>
                <a:schemeClr val="tx1"/>
              </a:solidFill>
            </a:endParaRPr>
          </a:p>
        </p:txBody>
      </p:sp>
    </p:spTree>
    <p:extLst>
      <p:ext uri="{BB962C8B-B14F-4D97-AF65-F5344CB8AC3E}">
        <p14:creationId xmlns:p14="http://schemas.microsoft.com/office/powerpoint/2010/main" val="2279861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22360798-DFF0-4055-B906-53056CAD1111}" type="slidenum">
              <a:rPr lang="en-US" smtClean="0"/>
              <a:pPr/>
              <a:t>24</a:t>
            </a:fld>
            <a:endParaRPr lang="en-US" smtClean="0"/>
          </a:p>
        </p:txBody>
      </p:sp>
      <p:sp>
        <p:nvSpPr>
          <p:cNvPr id="32771" name="Rectangle 2"/>
          <p:cNvSpPr>
            <a:spLocks noGrp="1" noChangeArrowheads="1"/>
          </p:cNvSpPr>
          <p:nvPr>
            <p:ph type="title"/>
          </p:nvPr>
        </p:nvSpPr>
        <p:spPr/>
        <p:txBody>
          <a:bodyPr/>
          <a:lstStyle/>
          <a:p>
            <a:r>
              <a:rPr lang="en-US" smtClean="0"/>
              <a:t>Current Design</a:t>
            </a:r>
          </a:p>
        </p:txBody>
      </p:sp>
      <p:pic>
        <p:nvPicPr>
          <p:cNvPr id="32772" name="Picture 4"/>
          <p:cNvPicPr>
            <a:picLocks noChangeAspect="1" noChangeArrowheads="1"/>
          </p:cNvPicPr>
          <p:nvPr/>
        </p:nvPicPr>
        <p:blipFill>
          <a:blip r:embed="rId3" cstate="print"/>
          <a:srcRect/>
          <a:stretch>
            <a:fillRect/>
          </a:stretch>
        </p:blipFill>
        <p:spPr bwMode="auto">
          <a:xfrm>
            <a:off x="2362200" y="1371600"/>
            <a:ext cx="5029200" cy="2940050"/>
          </a:xfrm>
          <a:prstGeom prst="rect">
            <a:avLst/>
          </a:prstGeom>
          <a:noFill/>
          <a:ln w="12700" algn="ctr">
            <a:noFill/>
            <a:miter lim="800000"/>
            <a:headEnd/>
            <a:tailEnd/>
          </a:ln>
        </p:spPr>
      </p:pic>
      <p:sp>
        <p:nvSpPr>
          <p:cNvPr id="32773" name="Rectangle 4"/>
          <p:cNvSpPr>
            <a:spLocks noChangeArrowheads="1"/>
          </p:cNvSpPr>
          <p:nvPr/>
        </p:nvSpPr>
        <p:spPr bwMode="auto">
          <a:xfrm>
            <a:off x="2729754" y="4585447"/>
            <a:ext cx="4518212" cy="1015663"/>
          </a:xfrm>
          <a:prstGeom prst="rect">
            <a:avLst/>
          </a:prstGeom>
          <a:noFill/>
          <a:ln w="12700" algn="ctr">
            <a:solidFill>
              <a:schemeClr val="tx1"/>
            </a:solidFill>
            <a:round/>
            <a:headEnd/>
            <a:tailEnd/>
          </a:ln>
        </p:spPr>
        <p:txBody>
          <a:bodyPr wrap="square">
            <a:spAutoFit/>
          </a:bodyPr>
          <a:lstStyle/>
          <a:p>
            <a:pPr algn="l"/>
            <a:r>
              <a:rPr lang="en-US" sz="2000" dirty="0" err="1">
                <a:solidFill>
                  <a:schemeClr val="tx1"/>
                </a:solidFill>
              </a:rPr>
              <a:t>SaleLine</a:t>
            </a:r>
            <a:r>
              <a:rPr lang="en-US" sz="2000" dirty="0">
                <a:solidFill>
                  <a:schemeClr val="tx1"/>
                </a:solidFill>
              </a:rPr>
              <a:t> table is clearly wrong because it contains both generated and non-generated key columns.</a:t>
            </a:r>
          </a:p>
        </p:txBody>
      </p:sp>
    </p:spTree>
    <p:extLst>
      <p:ext uri="{BB962C8B-B14F-4D97-AF65-F5344CB8AC3E}">
        <p14:creationId xmlns:p14="http://schemas.microsoft.com/office/powerpoint/2010/main" val="992240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p>
            <a:fld id="{BFF06253-99EE-423A-8596-6C783475B5B6}" type="slidenum">
              <a:rPr lang="en-US" smtClean="0"/>
              <a:pPr/>
              <a:t>25</a:t>
            </a:fld>
            <a:endParaRPr lang="en-US" smtClean="0"/>
          </a:p>
        </p:txBody>
      </p:sp>
      <p:sp>
        <p:nvSpPr>
          <p:cNvPr id="33795" name="Rectangle 2"/>
          <p:cNvSpPr>
            <a:spLocks noGrp="1" noChangeArrowheads="1"/>
          </p:cNvSpPr>
          <p:nvPr>
            <p:ph type="title"/>
          </p:nvPr>
        </p:nvSpPr>
        <p:spPr/>
        <p:txBody>
          <a:bodyPr/>
          <a:lstStyle/>
          <a:p>
            <a:r>
              <a:rPr lang="en-US" smtClean="0"/>
              <a:t>Multiple Repeating: Independent Groups</a:t>
            </a:r>
          </a:p>
        </p:txBody>
      </p:sp>
      <p:sp>
        <p:nvSpPr>
          <p:cNvPr id="33796" name="Rectangle 4"/>
          <p:cNvSpPr>
            <a:spLocks noChangeArrowheads="1"/>
          </p:cNvSpPr>
          <p:nvPr/>
        </p:nvSpPr>
        <p:spPr bwMode="auto">
          <a:xfrm>
            <a:off x="4490723" y="1438245"/>
            <a:ext cx="1831555" cy="400110"/>
          </a:xfrm>
          <a:prstGeom prst="rect">
            <a:avLst/>
          </a:prstGeom>
          <a:solidFill>
            <a:srgbClr val="FFFBCB"/>
          </a:solidFill>
          <a:ln w="12700" algn="ctr">
            <a:noFill/>
            <a:miter lim="800000"/>
            <a:headEnd/>
            <a:tailEnd/>
          </a:ln>
        </p:spPr>
        <p:txBody>
          <a:bodyPr wrap="square" anchor="ctr">
            <a:spAutoFit/>
          </a:bodyPr>
          <a:lstStyle/>
          <a:p>
            <a:endParaRPr lang="en-US" sz="2000">
              <a:solidFill>
                <a:schemeClr val="tx1"/>
              </a:solidFill>
            </a:endParaRPr>
          </a:p>
        </p:txBody>
      </p:sp>
      <p:sp>
        <p:nvSpPr>
          <p:cNvPr id="33797" name="Rectangle 5"/>
          <p:cNvSpPr>
            <a:spLocks noChangeArrowheads="1"/>
          </p:cNvSpPr>
          <p:nvPr/>
        </p:nvSpPr>
        <p:spPr bwMode="auto">
          <a:xfrm>
            <a:off x="6623397" y="1438245"/>
            <a:ext cx="1537964" cy="400110"/>
          </a:xfrm>
          <a:prstGeom prst="rect">
            <a:avLst/>
          </a:prstGeom>
          <a:solidFill>
            <a:srgbClr val="EDF6F7"/>
          </a:solidFill>
          <a:ln w="12700" algn="ctr">
            <a:noFill/>
            <a:miter lim="800000"/>
            <a:headEnd/>
            <a:tailEnd/>
          </a:ln>
        </p:spPr>
        <p:txBody>
          <a:bodyPr wrap="square" anchor="ctr">
            <a:spAutoFit/>
          </a:bodyPr>
          <a:lstStyle/>
          <a:p>
            <a:endParaRPr lang="en-US" sz="2000">
              <a:solidFill>
                <a:schemeClr val="tx1"/>
              </a:solidFill>
            </a:endParaRPr>
          </a:p>
        </p:txBody>
      </p:sp>
      <p:sp>
        <p:nvSpPr>
          <p:cNvPr id="33798" name="Text Box 6"/>
          <p:cNvSpPr txBox="1">
            <a:spLocks noChangeArrowheads="1"/>
          </p:cNvSpPr>
          <p:nvPr/>
        </p:nvSpPr>
        <p:spPr bwMode="auto">
          <a:xfrm>
            <a:off x="835878" y="1438245"/>
            <a:ext cx="7679153"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dirty="0" err="1">
                <a:solidFill>
                  <a:schemeClr val="tx1"/>
                </a:solidFill>
              </a:rPr>
              <a:t>FormA</a:t>
            </a:r>
            <a:r>
              <a:rPr lang="en-US" sz="2000" dirty="0">
                <a:solidFill>
                  <a:schemeClr val="tx1"/>
                </a:solidFill>
              </a:rPr>
              <a:t>(</a:t>
            </a:r>
            <a:r>
              <a:rPr lang="en-US" sz="2000" u="sng" dirty="0">
                <a:solidFill>
                  <a:schemeClr val="tx1"/>
                </a:solidFill>
              </a:rPr>
              <a:t>Key1</a:t>
            </a:r>
            <a:r>
              <a:rPr lang="en-US" sz="2000" dirty="0">
                <a:solidFill>
                  <a:schemeClr val="tx1"/>
                </a:solidFill>
              </a:rPr>
              <a:t>, Simple Columns, (</a:t>
            </a:r>
            <a:r>
              <a:rPr lang="en-US" sz="2000" u="sng" dirty="0">
                <a:solidFill>
                  <a:schemeClr val="tx1"/>
                </a:solidFill>
              </a:rPr>
              <a:t>Group1</a:t>
            </a:r>
            <a:r>
              <a:rPr lang="en-US" sz="2000" dirty="0">
                <a:solidFill>
                  <a:schemeClr val="tx1"/>
                </a:solidFill>
              </a:rPr>
              <a:t>, A, B, C), (</a:t>
            </a:r>
            <a:r>
              <a:rPr lang="en-US" sz="2000" u="sng" dirty="0">
                <a:solidFill>
                  <a:schemeClr val="tx1"/>
                </a:solidFill>
              </a:rPr>
              <a:t>Group2</a:t>
            </a:r>
            <a:r>
              <a:rPr lang="en-US" sz="2000" dirty="0">
                <a:solidFill>
                  <a:schemeClr val="tx1"/>
                </a:solidFill>
              </a:rPr>
              <a:t>, X, Y) )</a:t>
            </a:r>
          </a:p>
        </p:txBody>
      </p:sp>
      <p:sp>
        <p:nvSpPr>
          <p:cNvPr id="33799" name="Text Box 7"/>
          <p:cNvSpPr txBox="1">
            <a:spLocks noChangeArrowheads="1"/>
          </p:cNvSpPr>
          <p:nvPr/>
        </p:nvSpPr>
        <p:spPr bwMode="auto">
          <a:xfrm>
            <a:off x="286603" y="2222470"/>
            <a:ext cx="4120487"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MainTable(</a:t>
            </a:r>
            <a:r>
              <a:rPr lang="en-US" sz="2000" u="sng">
                <a:solidFill>
                  <a:schemeClr val="tx1"/>
                </a:solidFill>
              </a:rPr>
              <a:t>Key1</a:t>
            </a:r>
            <a:r>
              <a:rPr lang="en-US" sz="2000">
                <a:solidFill>
                  <a:schemeClr val="tx1"/>
                </a:solidFill>
              </a:rPr>
              <a:t>, Simple Columns)</a:t>
            </a:r>
          </a:p>
        </p:txBody>
      </p:sp>
      <p:sp>
        <p:nvSpPr>
          <p:cNvPr id="33800" name="Text Box 8"/>
          <p:cNvSpPr txBox="1">
            <a:spLocks noChangeArrowheads="1"/>
          </p:cNvSpPr>
          <p:nvPr/>
        </p:nvSpPr>
        <p:spPr bwMode="auto">
          <a:xfrm>
            <a:off x="1369278" y="3100357"/>
            <a:ext cx="3727559"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Group1(</a:t>
            </a:r>
            <a:r>
              <a:rPr lang="en-US" sz="2000" u="sng">
                <a:solidFill>
                  <a:schemeClr val="tx1"/>
                </a:solidFill>
              </a:rPr>
              <a:t>Key1</a:t>
            </a:r>
            <a:r>
              <a:rPr lang="en-US" sz="2000">
                <a:solidFill>
                  <a:schemeClr val="tx1"/>
                </a:solidFill>
              </a:rPr>
              <a:t>, </a:t>
            </a:r>
            <a:r>
              <a:rPr lang="en-US" sz="2000" u="sng">
                <a:solidFill>
                  <a:schemeClr val="tx1"/>
                </a:solidFill>
              </a:rPr>
              <a:t>Group1</a:t>
            </a:r>
            <a:r>
              <a:rPr lang="en-US" sz="2000">
                <a:solidFill>
                  <a:schemeClr val="tx1"/>
                </a:solidFill>
              </a:rPr>
              <a:t>, A, B, C)</a:t>
            </a:r>
          </a:p>
        </p:txBody>
      </p:sp>
      <p:sp>
        <p:nvSpPr>
          <p:cNvPr id="33801" name="Text Box 9"/>
          <p:cNvSpPr txBox="1">
            <a:spLocks noChangeArrowheads="1"/>
          </p:cNvSpPr>
          <p:nvPr/>
        </p:nvSpPr>
        <p:spPr bwMode="auto">
          <a:xfrm>
            <a:off x="5103078" y="3100357"/>
            <a:ext cx="3410101"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Group2(</a:t>
            </a:r>
            <a:r>
              <a:rPr lang="en-US" sz="2000" u="sng">
                <a:solidFill>
                  <a:schemeClr val="tx1"/>
                </a:solidFill>
              </a:rPr>
              <a:t>Key1</a:t>
            </a:r>
            <a:r>
              <a:rPr lang="en-US" sz="2000">
                <a:solidFill>
                  <a:schemeClr val="tx1"/>
                </a:solidFill>
              </a:rPr>
              <a:t>, </a:t>
            </a:r>
            <a:r>
              <a:rPr lang="en-US" sz="2000" u="sng">
                <a:solidFill>
                  <a:schemeClr val="tx1"/>
                </a:solidFill>
              </a:rPr>
              <a:t>Group2</a:t>
            </a:r>
            <a:r>
              <a:rPr lang="en-US" sz="2000">
                <a:solidFill>
                  <a:schemeClr val="tx1"/>
                </a:solidFill>
              </a:rPr>
              <a:t>, X, Y)</a:t>
            </a:r>
          </a:p>
        </p:txBody>
      </p:sp>
      <p:sp>
        <p:nvSpPr>
          <p:cNvPr id="33802" name="Line 10"/>
          <p:cNvSpPr>
            <a:spLocks noChangeShapeType="1"/>
          </p:cNvSpPr>
          <p:nvPr/>
        </p:nvSpPr>
        <p:spPr bwMode="auto">
          <a:xfrm flipH="1">
            <a:off x="3731478" y="1804957"/>
            <a:ext cx="1371600" cy="1219200"/>
          </a:xfrm>
          <a:prstGeom prst="line">
            <a:avLst/>
          </a:prstGeom>
          <a:noFill/>
          <a:ln w="12700">
            <a:solidFill>
              <a:srgbClr val="FF0000"/>
            </a:solidFill>
            <a:round/>
            <a:headEnd/>
            <a:tailEnd type="triangle" w="med" len="med"/>
          </a:ln>
        </p:spPr>
        <p:txBody>
          <a:bodyPr>
            <a:spAutoFit/>
          </a:bodyPr>
          <a:lstStyle/>
          <a:p>
            <a:endParaRPr lang="en-US" sz="2000">
              <a:solidFill>
                <a:schemeClr val="tx1"/>
              </a:solidFill>
            </a:endParaRPr>
          </a:p>
        </p:txBody>
      </p:sp>
      <p:sp>
        <p:nvSpPr>
          <p:cNvPr id="33803" name="Line 11"/>
          <p:cNvSpPr>
            <a:spLocks noChangeShapeType="1"/>
          </p:cNvSpPr>
          <p:nvPr/>
        </p:nvSpPr>
        <p:spPr bwMode="auto">
          <a:xfrm>
            <a:off x="6322278" y="1804957"/>
            <a:ext cx="609600" cy="1219200"/>
          </a:xfrm>
          <a:prstGeom prst="line">
            <a:avLst/>
          </a:prstGeom>
          <a:noFill/>
          <a:ln w="12700">
            <a:solidFill>
              <a:srgbClr val="FF0000"/>
            </a:solidFill>
            <a:round/>
            <a:headEnd/>
            <a:tailEnd type="triangle" w="med" len="med"/>
          </a:ln>
        </p:spPr>
        <p:txBody>
          <a:bodyPr>
            <a:spAutoFit/>
          </a:bodyPr>
          <a:lstStyle/>
          <a:p>
            <a:endParaRPr lang="en-US" sz="2000">
              <a:solidFill>
                <a:schemeClr val="tx1"/>
              </a:solidFill>
            </a:endParaRPr>
          </a:p>
        </p:txBody>
      </p:sp>
      <p:sp>
        <p:nvSpPr>
          <p:cNvPr id="33804" name="Line 12"/>
          <p:cNvSpPr>
            <a:spLocks noChangeShapeType="1"/>
          </p:cNvSpPr>
          <p:nvPr/>
        </p:nvSpPr>
        <p:spPr bwMode="auto">
          <a:xfrm flipH="1">
            <a:off x="1674078" y="1804957"/>
            <a:ext cx="381000" cy="381000"/>
          </a:xfrm>
          <a:prstGeom prst="line">
            <a:avLst/>
          </a:prstGeom>
          <a:noFill/>
          <a:ln w="12700">
            <a:solidFill>
              <a:srgbClr val="0000FF"/>
            </a:solidFill>
            <a:prstDash val="dashDot"/>
            <a:round/>
            <a:headEnd/>
            <a:tailEnd type="triangle" w="med" len="med"/>
          </a:ln>
        </p:spPr>
        <p:txBody>
          <a:bodyPr>
            <a:spAutoFit/>
          </a:bodyPr>
          <a:lstStyle/>
          <a:p>
            <a:endParaRPr lang="en-US" sz="2000">
              <a:solidFill>
                <a:schemeClr val="tx1"/>
              </a:solidFill>
            </a:endParaRPr>
          </a:p>
        </p:txBody>
      </p:sp>
      <p:sp>
        <p:nvSpPr>
          <p:cNvPr id="33805" name="Line 13"/>
          <p:cNvSpPr>
            <a:spLocks noChangeShapeType="1"/>
          </p:cNvSpPr>
          <p:nvPr/>
        </p:nvSpPr>
        <p:spPr bwMode="auto">
          <a:xfrm>
            <a:off x="2131278" y="1804957"/>
            <a:ext cx="381000" cy="1295400"/>
          </a:xfrm>
          <a:prstGeom prst="line">
            <a:avLst/>
          </a:prstGeom>
          <a:noFill/>
          <a:ln w="12700">
            <a:solidFill>
              <a:srgbClr val="0000FF"/>
            </a:solidFill>
            <a:prstDash val="dashDot"/>
            <a:round/>
            <a:headEnd/>
            <a:tailEnd type="triangle" w="med" len="med"/>
          </a:ln>
        </p:spPr>
        <p:txBody>
          <a:bodyPr>
            <a:spAutoFit/>
          </a:bodyPr>
          <a:lstStyle/>
          <a:p>
            <a:endParaRPr lang="en-US" sz="2000">
              <a:solidFill>
                <a:schemeClr val="tx1"/>
              </a:solidFill>
            </a:endParaRPr>
          </a:p>
        </p:txBody>
      </p:sp>
      <p:sp>
        <p:nvSpPr>
          <p:cNvPr id="33806" name="Line 14"/>
          <p:cNvSpPr>
            <a:spLocks noChangeShapeType="1"/>
          </p:cNvSpPr>
          <p:nvPr/>
        </p:nvSpPr>
        <p:spPr bwMode="auto">
          <a:xfrm>
            <a:off x="2207478" y="1804957"/>
            <a:ext cx="3962400" cy="1295400"/>
          </a:xfrm>
          <a:prstGeom prst="line">
            <a:avLst/>
          </a:prstGeom>
          <a:noFill/>
          <a:ln w="12700">
            <a:solidFill>
              <a:srgbClr val="0000FF"/>
            </a:solidFill>
            <a:prstDash val="dashDot"/>
            <a:round/>
            <a:headEnd/>
            <a:tailEnd type="triangle" w="med" len="med"/>
          </a:ln>
        </p:spPr>
        <p:txBody>
          <a:bodyPr>
            <a:spAutoFit/>
          </a:bodyPr>
          <a:lstStyle/>
          <a:p>
            <a:endParaRPr lang="en-US" sz="2000">
              <a:solidFill>
                <a:schemeClr val="tx1"/>
              </a:solidFill>
            </a:endParaRPr>
          </a:p>
        </p:txBody>
      </p:sp>
    </p:spTree>
    <p:extLst>
      <p:ext uri="{BB962C8B-B14F-4D97-AF65-F5344CB8AC3E}">
        <p14:creationId xmlns:p14="http://schemas.microsoft.com/office/powerpoint/2010/main" val="711449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6"/>
          <p:cNvSpPr>
            <a:spLocks noGrp="1" noChangeArrowheads="1"/>
          </p:cNvSpPr>
          <p:nvPr>
            <p:ph type="title"/>
          </p:nvPr>
        </p:nvSpPr>
        <p:spPr/>
        <p:txBody>
          <a:bodyPr/>
          <a:lstStyle/>
          <a:p>
            <a:r>
              <a:rPr lang="en-US" smtClean="0"/>
              <a:t>Nested Repeating Sections</a:t>
            </a:r>
          </a:p>
        </p:txBody>
      </p:sp>
      <p:sp>
        <p:nvSpPr>
          <p:cNvPr id="34824" name="Rectangle 7"/>
          <p:cNvSpPr>
            <a:spLocks noGrp="1" noChangeArrowheads="1"/>
          </p:cNvSpPr>
          <p:nvPr>
            <p:ph idx="1"/>
          </p:nvPr>
        </p:nvSpPr>
        <p:spPr>
          <a:xfrm>
            <a:off x="147918" y="4128247"/>
            <a:ext cx="8852647" cy="1891553"/>
          </a:xfrm>
        </p:spPr>
        <p:txBody>
          <a:bodyPr/>
          <a:lstStyle/>
          <a:p>
            <a:r>
              <a:rPr lang="en-US" dirty="0" smtClean="0"/>
              <a:t>Nested:  Table (Key1, </a:t>
            </a:r>
            <a:r>
              <a:rPr lang="en-US" dirty="0" err="1" smtClean="0"/>
              <a:t>aaa</a:t>
            </a:r>
            <a:r>
              <a:rPr lang="en-US" dirty="0" smtClean="0"/>
              <a:t>. . . (Key2, </a:t>
            </a:r>
            <a:r>
              <a:rPr lang="en-US" dirty="0" err="1" smtClean="0"/>
              <a:t>bbb</a:t>
            </a:r>
            <a:r>
              <a:rPr lang="en-US" dirty="0" smtClean="0"/>
              <a:t>. . . (Key3, ccc. . .) ) )</a:t>
            </a:r>
          </a:p>
          <a:p>
            <a:r>
              <a:rPr lang="en-US" dirty="0" smtClean="0"/>
              <a:t>First Normal Form (1NF)</a:t>
            </a:r>
          </a:p>
          <a:p>
            <a:pPr lvl="1"/>
            <a:r>
              <a:rPr lang="en-US" dirty="0" smtClean="0"/>
              <a:t>Table1(Key1, </a:t>
            </a:r>
            <a:r>
              <a:rPr lang="en-US" dirty="0" err="1" smtClean="0"/>
              <a:t>aaa</a:t>
            </a:r>
            <a:r>
              <a:rPr lang="en-US" dirty="0" smtClean="0"/>
              <a:t> . . .)</a:t>
            </a:r>
          </a:p>
          <a:p>
            <a:pPr lvl="1"/>
            <a:r>
              <a:rPr lang="en-US" dirty="0" smtClean="0"/>
              <a:t>Table2(Key1, Key2, </a:t>
            </a:r>
            <a:r>
              <a:rPr lang="en-US" dirty="0" err="1" smtClean="0"/>
              <a:t>bbb</a:t>
            </a:r>
            <a:r>
              <a:rPr lang="en-US" dirty="0" smtClean="0"/>
              <a:t> . .)</a:t>
            </a:r>
          </a:p>
          <a:p>
            <a:pPr lvl="1"/>
            <a:r>
              <a:rPr lang="en-US" dirty="0" smtClean="0"/>
              <a:t>Table3(Key1, Key2, Key3, ccc. . .)</a:t>
            </a:r>
          </a:p>
        </p:txBody>
      </p:sp>
      <p:sp>
        <p:nvSpPr>
          <p:cNvPr id="34818" name="Slide Number Placeholder 6"/>
          <p:cNvSpPr>
            <a:spLocks noGrp="1"/>
          </p:cNvSpPr>
          <p:nvPr>
            <p:ph type="sldNum" sz="quarter" idx="12"/>
          </p:nvPr>
        </p:nvSpPr>
        <p:spPr/>
        <p:txBody>
          <a:bodyPr/>
          <a:lstStyle/>
          <a:p>
            <a:fld id="{3D263794-0B31-47B7-8CA4-6772E0C603DC}" type="slidenum">
              <a:rPr lang="en-US" smtClean="0"/>
              <a:pPr/>
              <a:t>26</a:t>
            </a:fld>
            <a:endParaRPr lang="en-US" smtClean="0"/>
          </a:p>
        </p:txBody>
      </p:sp>
      <p:sp>
        <p:nvSpPr>
          <p:cNvPr id="34819" name="Rectangle 2"/>
          <p:cNvSpPr>
            <a:spLocks noChangeArrowheads="1"/>
          </p:cNvSpPr>
          <p:nvPr/>
        </p:nvSpPr>
        <p:spPr bwMode="auto">
          <a:xfrm>
            <a:off x="3943719" y="2505261"/>
            <a:ext cx="3929490" cy="444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4820" name="Rectangle 3"/>
          <p:cNvSpPr>
            <a:spLocks noChangeArrowheads="1"/>
          </p:cNvSpPr>
          <p:nvPr/>
        </p:nvSpPr>
        <p:spPr bwMode="auto">
          <a:xfrm>
            <a:off x="1231900" y="1308474"/>
            <a:ext cx="4025900" cy="673100"/>
          </a:xfrm>
          <a:prstGeom prst="rect">
            <a:avLst/>
          </a:prstGeom>
          <a:solidFill>
            <a:srgbClr val="FFFF99"/>
          </a:solidFill>
          <a:ln w="12700">
            <a:solidFill>
              <a:schemeClr val="tx1"/>
            </a:solidFill>
            <a:miter lim="800000"/>
            <a:headEnd/>
            <a:tailEnd/>
          </a:ln>
        </p:spPr>
        <p:txBody>
          <a:bodyPr wrap="none" anchor="ctr"/>
          <a:lstStyle/>
          <a:p>
            <a:endParaRPr lang="en-US"/>
          </a:p>
        </p:txBody>
      </p:sp>
      <p:sp>
        <p:nvSpPr>
          <p:cNvPr id="34821" name="Rectangle 4"/>
          <p:cNvSpPr>
            <a:spLocks noChangeArrowheads="1"/>
          </p:cNvSpPr>
          <p:nvPr/>
        </p:nvSpPr>
        <p:spPr bwMode="auto">
          <a:xfrm>
            <a:off x="2374900" y="1384674"/>
            <a:ext cx="2654300" cy="5207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4822" name="Rectangle 5"/>
          <p:cNvSpPr>
            <a:spLocks noChangeArrowheads="1"/>
          </p:cNvSpPr>
          <p:nvPr/>
        </p:nvSpPr>
        <p:spPr bwMode="auto">
          <a:xfrm>
            <a:off x="3663747" y="1460874"/>
            <a:ext cx="1282700" cy="368300"/>
          </a:xfrm>
          <a:prstGeom prst="rect">
            <a:avLst/>
          </a:prstGeom>
          <a:solidFill>
            <a:srgbClr val="FFCCFF"/>
          </a:solidFill>
          <a:ln w="12700">
            <a:solidFill>
              <a:schemeClr val="tx1"/>
            </a:solidFill>
            <a:miter lim="800000"/>
            <a:headEnd/>
            <a:tailEnd/>
          </a:ln>
        </p:spPr>
        <p:txBody>
          <a:bodyPr wrap="none" anchor="ctr"/>
          <a:lstStyle/>
          <a:p>
            <a:endParaRPr lang="en-US"/>
          </a:p>
        </p:txBody>
      </p:sp>
      <p:sp>
        <p:nvSpPr>
          <p:cNvPr id="34825" name="Rectangle 8"/>
          <p:cNvSpPr>
            <a:spLocks noChangeArrowheads="1"/>
          </p:cNvSpPr>
          <p:nvPr/>
        </p:nvSpPr>
        <p:spPr bwMode="auto">
          <a:xfrm>
            <a:off x="463550" y="1454524"/>
            <a:ext cx="4876800" cy="400752"/>
          </a:xfrm>
          <a:prstGeom prst="rect">
            <a:avLst/>
          </a:prstGeom>
          <a:noFill/>
          <a:ln w="9525">
            <a:noFill/>
            <a:miter lim="800000"/>
            <a:headEnd/>
            <a:tailEnd/>
          </a:ln>
        </p:spPr>
        <p:txBody>
          <a:bodyPr lIns="92075" tIns="46038" rIns="92075" bIns="46038">
            <a:spAutoFit/>
          </a:bodyPr>
          <a:lstStyle/>
          <a:p>
            <a:pPr algn="l"/>
            <a:r>
              <a:rPr lang="en-US" sz="2000" dirty="0">
                <a:solidFill>
                  <a:schemeClr val="bg2"/>
                </a:solidFill>
              </a:rPr>
              <a:t>Table (</a:t>
            </a:r>
            <a:r>
              <a:rPr lang="en-US" sz="2000" u="sng" dirty="0">
                <a:solidFill>
                  <a:schemeClr val="bg2"/>
                </a:solidFill>
              </a:rPr>
              <a:t>Key1</a:t>
            </a:r>
            <a:r>
              <a:rPr lang="en-US" sz="2000" dirty="0">
                <a:solidFill>
                  <a:schemeClr val="bg2"/>
                </a:solidFill>
              </a:rPr>
              <a:t>, . . . (</a:t>
            </a:r>
            <a:r>
              <a:rPr lang="en-US" sz="2000" u="sng" dirty="0">
                <a:solidFill>
                  <a:schemeClr val="bg2"/>
                </a:solidFill>
              </a:rPr>
              <a:t>Key2</a:t>
            </a:r>
            <a:r>
              <a:rPr lang="en-US" sz="2000" dirty="0">
                <a:solidFill>
                  <a:schemeClr val="bg2"/>
                </a:solidFill>
              </a:rPr>
              <a:t>, . . . (</a:t>
            </a:r>
            <a:r>
              <a:rPr lang="en-US" sz="2000" u="sng" dirty="0">
                <a:solidFill>
                  <a:schemeClr val="bg2"/>
                </a:solidFill>
              </a:rPr>
              <a:t>Key3</a:t>
            </a:r>
            <a:r>
              <a:rPr lang="en-US" sz="2000" dirty="0">
                <a:solidFill>
                  <a:schemeClr val="bg2"/>
                </a:solidFill>
              </a:rPr>
              <a:t>, . . .) ) )</a:t>
            </a:r>
          </a:p>
        </p:txBody>
      </p:sp>
      <p:sp>
        <p:nvSpPr>
          <p:cNvPr id="34826" name="Rectangle 9"/>
          <p:cNvSpPr>
            <a:spLocks noChangeArrowheads="1"/>
          </p:cNvSpPr>
          <p:nvPr/>
        </p:nvSpPr>
        <p:spPr bwMode="auto">
          <a:xfrm>
            <a:off x="447675" y="2497512"/>
            <a:ext cx="2596416"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Table1(</a:t>
            </a:r>
            <a:r>
              <a:rPr lang="en-US" u="sng">
                <a:solidFill>
                  <a:schemeClr val="bg2"/>
                </a:solidFill>
              </a:rPr>
              <a:t>Key1</a:t>
            </a:r>
            <a:r>
              <a:rPr lang="en-US">
                <a:solidFill>
                  <a:schemeClr val="bg2"/>
                </a:solidFill>
              </a:rPr>
              <a:t>, . . .)</a:t>
            </a:r>
          </a:p>
        </p:txBody>
      </p:sp>
      <p:sp>
        <p:nvSpPr>
          <p:cNvPr id="34827" name="Rectangle 10"/>
          <p:cNvSpPr>
            <a:spLocks noChangeArrowheads="1"/>
          </p:cNvSpPr>
          <p:nvPr/>
        </p:nvSpPr>
        <p:spPr bwMode="auto">
          <a:xfrm>
            <a:off x="6131091" y="2581460"/>
            <a:ext cx="1399261" cy="320863"/>
          </a:xfrm>
          <a:prstGeom prst="rect">
            <a:avLst/>
          </a:prstGeom>
          <a:solidFill>
            <a:srgbClr val="FFCCFF"/>
          </a:solidFill>
          <a:ln w="12700">
            <a:solidFill>
              <a:schemeClr val="tx1"/>
            </a:solidFill>
            <a:miter lim="800000"/>
            <a:headEnd/>
            <a:tailEnd/>
          </a:ln>
        </p:spPr>
        <p:txBody>
          <a:bodyPr wrap="none" anchor="ctr"/>
          <a:lstStyle/>
          <a:p>
            <a:endParaRPr lang="en-US"/>
          </a:p>
        </p:txBody>
      </p:sp>
      <p:sp>
        <p:nvSpPr>
          <p:cNvPr id="34828" name="Rectangle 11"/>
          <p:cNvSpPr>
            <a:spLocks noChangeArrowheads="1"/>
          </p:cNvSpPr>
          <p:nvPr/>
        </p:nvSpPr>
        <p:spPr bwMode="auto">
          <a:xfrm>
            <a:off x="2886075" y="2497512"/>
            <a:ext cx="4987134"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dirty="0" err="1">
                <a:solidFill>
                  <a:schemeClr val="bg2"/>
                </a:solidFill>
              </a:rPr>
              <a:t>TableA</a:t>
            </a:r>
            <a:r>
              <a:rPr lang="en-US" dirty="0">
                <a:solidFill>
                  <a:schemeClr val="bg2"/>
                </a:solidFill>
              </a:rPr>
              <a:t> (</a:t>
            </a:r>
            <a:r>
              <a:rPr lang="en-US" u="sng" dirty="0">
                <a:solidFill>
                  <a:schemeClr val="bg2"/>
                </a:solidFill>
              </a:rPr>
              <a:t>Key1</a:t>
            </a:r>
            <a:r>
              <a:rPr lang="en-US" dirty="0">
                <a:solidFill>
                  <a:schemeClr val="bg2"/>
                </a:solidFill>
              </a:rPr>
              <a:t>,</a:t>
            </a:r>
            <a:r>
              <a:rPr lang="en-US" u="sng" dirty="0">
                <a:solidFill>
                  <a:schemeClr val="bg2"/>
                </a:solidFill>
              </a:rPr>
              <a:t>Key2</a:t>
            </a:r>
            <a:r>
              <a:rPr lang="en-US" dirty="0">
                <a:solidFill>
                  <a:schemeClr val="bg2"/>
                </a:solidFill>
              </a:rPr>
              <a:t> . . .(</a:t>
            </a:r>
            <a:r>
              <a:rPr lang="en-US" u="sng" dirty="0">
                <a:solidFill>
                  <a:schemeClr val="bg2"/>
                </a:solidFill>
              </a:rPr>
              <a:t>Key3</a:t>
            </a:r>
            <a:r>
              <a:rPr lang="en-US" dirty="0">
                <a:solidFill>
                  <a:schemeClr val="bg2"/>
                </a:solidFill>
              </a:rPr>
              <a:t>, . . .) )</a:t>
            </a:r>
          </a:p>
        </p:txBody>
      </p:sp>
      <p:sp>
        <p:nvSpPr>
          <p:cNvPr id="34829" name="Rectangle 12"/>
          <p:cNvSpPr>
            <a:spLocks noChangeArrowheads="1"/>
          </p:cNvSpPr>
          <p:nvPr/>
        </p:nvSpPr>
        <p:spPr bwMode="auto">
          <a:xfrm>
            <a:off x="1438275" y="3564312"/>
            <a:ext cx="3468450"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Table2 (</a:t>
            </a:r>
            <a:r>
              <a:rPr lang="en-US" u="sng">
                <a:solidFill>
                  <a:schemeClr val="bg2"/>
                </a:solidFill>
              </a:rPr>
              <a:t>Key1</a:t>
            </a:r>
            <a:r>
              <a:rPr lang="en-US">
                <a:solidFill>
                  <a:schemeClr val="bg2"/>
                </a:solidFill>
              </a:rPr>
              <a:t>, </a:t>
            </a:r>
            <a:r>
              <a:rPr lang="en-US" u="sng">
                <a:solidFill>
                  <a:schemeClr val="bg2"/>
                </a:solidFill>
              </a:rPr>
              <a:t>Key2</a:t>
            </a:r>
            <a:r>
              <a:rPr lang="en-US">
                <a:solidFill>
                  <a:schemeClr val="bg2"/>
                </a:solidFill>
              </a:rPr>
              <a:t> . . .)</a:t>
            </a:r>
          </a:p>
        </p:txBody>
      </p:sp>
      <p:sp>
        <p:nvSpPr>
          <p:cNvPr id="34830" name="Rectangle 13"/>
          <p:cNvSpPr>
            <a:spLocks noChangeArrowheads="1"/>
          </p:cNvSpPr>
          <p:nvPr/>
        </p:nvSpPr>
        <p:spPr bwMode="auto">
          <a:xfrm>
            <a:off x="4638675" y="3564312"/>
            <a:ext cx="4425442"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Table3 (</a:t>
            </a:r>
            <a:r>
              <a:rPr lang="en-US" u="sng">
                <a:solidFill>
                  <a:schemeClr val="bg2"/>
                </a:solidFill>
              </a:rPr>
              <a:t>Key1</a:t>
            </a:r>
            <a:r>
              <a:rPr lang="en-US">
                <a:solidFill>
                  <a:schemeClr val="bg2"/>
                </a:solidFill>
              </a:rPr>
              <a:t>, </a:t>
            </a:r>
            <a:r>
              <a:rPr lang="en-US" u="sng">
                <a:solidFill>
                  <a:schemeClr val="bg2"/>
                </a:solidFill>
              </a:rPr>
              <a:t>Key2</a:t>
            </a:r>
            <a:r>
              <a:rPr lang="en-US">
                <a:solidFill>
                  <a:schemeClr val="bg2"/>
                </a:solidFill>
              </a:rPr>
              <a:t>, </a:t>
            </a:r>
            <a:r>
              <a:rPr lang="en-US" u="sng">
                <a:solidFill>
                  <a:schemeClr val="bg2"/>
                </a:solidFill>
              </a:rPr>
              <a:t>Key3</a:t>
            </a:r>
            <a:r>
              <a:rPr lang="en-US">
                <a:solidFill>
                  <a:schemeClr val="bg2"/>
                </a:solidFill>
              </a:rPr>
              <a:t>, . . .)</a:t>
            </a:r>
          </a:p>
        </p:txBody>
      </p:sp>
      <p:sp>
        <p:nvSpPr>
          <p:cNvPr id="34831" name="Line 14"/>
          <p:cNvSpPr>
            <a:spLocks noChangeShapeType="1"/>
          </p:cNvSpPr>
          <p:nvPr/>
        </p:nvSpPr>
        <p:spPr bwMode="auto">
          <a:xfrm flipH="1">
            <a:off x="1377950" y="1911724"/>
            <a:ext cx="457200" cy="5334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4832" name="Line 15"/>
          <p:cNvSpPr>
            <a:spLocks noChangeShapeType="1"/>
          </p:cNvSpPr>
          <p:nvPr/>
        </p:nvSpPr>
        <p:spPr bwMode="auto">
          <a:xfrm>
            <a:off x="3435350" y="1911724"/>
            <a:ext cx="1524000" cy="4572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4833" name="Line 16"/>
          <p:cNvSpPr>
            <a:spLocks noChangeShapeType="1"/>
          </p:cNvSpPr>
          <p:nvPr/>
        </p:nvSpPr>
        <p:spPr bwMode="auto">
          <a:xfrm>
            <a:off x="1682750" y="1759324"/>
            <a:ext cx="2286000" cy="762000"/>
          </a:xfrm>
          <a:prstGeom prst="line">
            <a:avLst/>
          </a:prstGeom>
          <a:noFill/>
          <a:ln w="12700">
            <a:solidFill>
              <a:schemeClr val="tx1"/>
            </a:solidFill>
            <a:prstDash val="sysDot"/>
            <a:round/>
            <a:headEnd type="none" w="sm" len="sm"/>
            <a:tailEnd type="stealth" w="med" len="lg"/>
          </a:ln>
        </p:spPr>
        <p:txBody>
          <a:bodyPr wrap="none" anchor="ctr"/>
          <a:lstStyle/>
          <a:p>
            <a:endParaRPr lang="en-US"/>
          </a:p>
        </p:txBody>
      </p:sp>
      <p:sp>
        <p:nvSpPr>
          <p:cNvPr id="34834" name="Line 17"/>
          <p:cNvSpPr>
            <a:spLocks noChangeShapeType="1"/>
          </p:cNvSpPr>
          <p:nvPr/>
        </p:nvSpPr>
        <p:spPr bwMode="auto">
          <a:xfrm flipH="1">
            <a:off x="2901950" y="2902324"/>
            <a:ext cx="1600200" cy="6858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4835" name="Line 18"/>
          <p:cNvSpPr>
            <a:spLocks noChangeShapeType="1"/>
          </p:cNvSpPr>
          <p:nvPr/>
        </p:nvSpPr>
        <p:spPr bwMode="auto">
          <a:xfrm>
            <a:off x="5797550" y="2902324"/>
            <a:ext cx="1143000" cy="6096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4836" name="Line 19"/>
          <p:cNvSpPr>
            <a:spLocks noChangeShapeType="1"/>
          </p:cNvSpPr>
          <p:nvPr/>
        </p:nvSpPr>
        <p:spPr bwMode="auto">
          <a:xfrm>
            <a:off x="4425950" y="2826124"/>
            <a:ext cx="1676400" cy="762000"/>
          </a:xfrm>
          <a:prstGeom prst="line">
            <a:avLst/>
          </a:prstGeom>
          <a:noFill/>
          <a:ln w="12700">
            <a:solidFill>
              <a:schemeClr val="tx1"/>
            </a:solidFill>
            <a:prstDash val="sysDot"/>
            <a:round/>
            <a:headEnd type="none" w="sm" len="sm"/>
            <a:tailEnd type="stealth" w="med" len="lg"/>
          </a:ln>
        </p:spPr>
        <p:txBody>
          <a:bodyPr wrap="none" anchor="ctr"/>
          <a:lstStyle/>
          <a:p>
            <a:endParaRPr lang="en-US"/>
          </a:p>
        </p:txBody>
      </p:sp>
    </p:spTree>
    <p:extLst>
      <p:ext uri="{BB962C8B-B14F-4D97-AF65-F5344CB8AC3E}">
        <p14:creationId xmlns:p14="http://schemas.microsoft.com/office/powerpoint/2010/main" val="1519481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mtClean="0"/>
              <a:t>First Normal Form Problems (Data)</a:t>
            </a:r>
          </a:p>
        </p:txBody>
      </p:sp>
      <p:sp>
        <p:nvSpPr>
          <p:cNvPr id="35842" name="Slide Number Placeholder 6"/>
          <p:cNvSpPr>
            <a:spLocks noGrp="1"/>
          </p:cNvSpPr>
          <p:nvPr>
            <p:ph type="sldNum" sz="quarter" idx="12"/>
          </p:nvPr>
        </p:nvSpPr>
        <p:spPr/>
        <p:txBody>
          <a:bodyPr/>
          <a:lstStyle/>
          <a:p>
            <a:fld id="{85C0EFEE-CA54-41F1-AE9F-1BB613E1CDB2}" type="slidenum">
              <a:rPr lang="en-US" smtClean="0"/>
              <a:pPr/>
              <a:t>27</a:t>
            </a:fld>
            <a:endParaRPr lang="en-US" smtClean="0"/>
          </a:p>
        </p:txBody>
      </p:sp>
      <p:sp>
        <p:nvSpPr>
          <p:cNvPr id="35844" name="Text Box 1034"/>
          <p:cNvSpPr txBox="1">
            <a:spLocks noChangeArrowheads="1"/>
          </p:cNvSpPr>
          <p:nvPr/>
        </p:nvSpPr>
        <p:spPr bwMode="auto">
          <a:xfrm>
            <a:off x="359391" y="1240713"/>
            <a:ext cx="8696804"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dirty="0" err="1">
                <a:solidFill>
                  <a:schemeClr val="tx1"/>
                </a:solidFill>
              </a:rPr>
              <a:t>SaleLine</a:t>
            </a:r>
            <a:r>
              <a:rPr lang="en-US" sz="2000" dirty="0">
                <a:solidFill>
                  <a:schemeClr val="tx1"/>
                </a:solidFill>
              </a:rPr>
              <a:t>(</a:t>
            </a:r>
            <a:r>
              <a:rPr lang="en-US" sz="2000" u="sng" dirty="0" err="1">
                <a:solidFill>
                  <a:schemeClr val="tx1"/>
                </a:solidFill>
              </a:rPr>
              <a:t>SaleID</a:t>
            </a:r>
            <a:r>
              <a:rPr lang="en-US" sz="2000" dirty="0">
                <a:solidFill>
                  <a:schemeClr val="tx1"/>
                </a:solidFill>
              </a:rPr>
              <a:t>, </a:t>
            </a:r>
            <a:r>
              <a:rPr lang="en-US" sz="2000" u="sng" dirty="0" err="1">
                <a:solidFill>
                  <a:schemeClr val="tx1"/>
                </a:solidFill>
              </a:rPr>
              <a:t>ItemID</a:t>
            </a:r>
            <a:r>
              <a:rPr lang="en-US" sz="2000" dirty="0">
                <a:solidFill>
                  <a:schemeClr val="tx1"/>
                </a:solidFill>
              </a:rPr>
              <a:t>, Description, </a:t>
            </a:r>
            <a:r>
              <a:rPr lang="en-US" sz="2000" dirty="0" err="1">
                <a:solidFill>
                  <a:schemeClr val="tx1"/>
                </a:solidFill>
              </a:rPr>
              <a:t>ListPrice</a:t>
            </a:r>
            <a:r>
              <a:rPr lang="en-US" sz="2000" dirty="0">
                <a:solidFill>
                  <a:schemeClr val="tx1"/>
                </a:solidFill>
              </a:rPr>
              <a:t>, Quantity, </a:t>
            </a:r>
            <a:r>
              <a:rPr lang="en-US" sz="2000" dirty="0" err="1">
                <a:solidFill>
                  <a:schemeClr val="tx1"/>
                </a:solidFill>
              </a:rPr>
              <a:t>QuantityOnHand</a:t>
            </a:r>
            <a:r>
              <a:rPr lang="en-US" sz="2000" dirty="0">
                <a:solidFill>
                  <a:schemeClr val="tx1"/>
                </a:solidFill>
              </a:rPr>
              <a:t>)</a:t>
            </a:r>
          </a:p>
        </p:txBody>
      </p:sp>
      <p:graphicFrame>
        <p:nvGraphicFramePr>
          <p:cNvPr id="77925" name="Group 1125"/>
          <p:cNvGraphicFramePr>
            <a:graphicFrameLocks noGrp="1"/>
          </p:cNvGraphicFramePr>
          <p:nvPr>
            <p:extLst>
              <p:ext uri="{D42A27DB-BD31-4B8C-83A1-F6EECF244321}">
                <p14:modId xmlns:p14="http://schemas.microsoft.com/office/powerpoint/2010/main" val="4258080761"/>
              </p:ext>
            </p:extLst>
          </p:nvPr>
        </p:nvGraphicFramePr>
        <p:xfrm>
          <a:off x="892791" y="2555223"/>
          <a:ext cx="6934200" cy="3352800"/>
        </p:xfrm>
        <a:graphic>
          <a:graphicData uri="http://schemas.openxmlformats.org/drawingml/2006/table">
            <a:tbl>
              <a:tblPr/>
              <a:tblGrid>
                <a:gridCol w="1150938"/>
                <a:gridCol w="1004887"/>
                <a:gridCol w="1527175"/>
                <a:gridCol w="1216025"/>
                <a:gridCol w="1192213"/>
                <a:gridCol w="842962"/>
              </a:tblGrid>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SaleID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ListPrice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QOH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Air Tank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192.00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Regulator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251.00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Mask 1557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Air Tank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dec"/>
                        </a:tabLst>
                      </a:pPr>
                      <a:r>
                        <a:rPr kumimoji="0" lang="en-US" sz="1400" b="0" i="0" u="none" strike="noStrike" cap="none" normalizeH="0" baseline="0" smtClean="0">
                          <a:ln>
                            <a:noFill/>
                          </a:ln>
                          <a:solidFill>
                            <a:schemeClr val="tx1"/>
                          </a:solidFill>
                          <a:effectLst/>
                          <a:latin typeface="Arial" charset="0"/>
                        </a:rPr>
                        <a:t>192.00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Mask 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91.00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Snorkel 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West suit-S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Wet suit-S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Mask 1557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Snorkel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83.00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31" name="Text Box 1121"/>
          <p:cNvSpPr txBox="1">
            <a:spLocks noChangeArrowheads="1"/>
          </p:cNvSpPr>
          <p:nvPr/>
        </p:nvSpPr>
        <p:spPr bwMode="auto">
          <a:xfrm>
            <a:off x="1502391" y="1640823"/>
            <a:ext cx="5995552"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rgbClr val="FF0000"/>
                </a:solidFill>
              </a:rPr>
              <a:t>Duplication for columns that depend only on ItemID</a:t>
            </a:r>
          </a:p>
        </p:txBody>
      </p:sp>
      <p:sp>
        <p:nvSpPr>
          <p:cNvPr id="35932" name="Line 1122"/>
          <p:cNvSpPr>
            <a:spLocks noChangeShapeType="1"/>
          </p:cNvSpPr>
          <p:nvPr/>
        </p:nvSpPr>
        <p:spPr bwMode="auto">
          <a:xfrm flipH="1">
            <a:off x="4321791" y="2021823"/>
            <a:ext cx="685800" cy="1143000"/>
          </a:xfrm>
          <a:prstGeom prst="line">
            <a:avLst/>
          </a:prstGeom>
          <a:noFill/>
          <a:ln w="12700">
            <a:solidFill>
              <a:srgbClr val="FF0000"/>
            </a:solidFill>
            <a:round/>
            <a:headEnd/>
            <a:tailEnd type="triangle" w="med" len="med"/>
          </a:ln>
        </p:spPr>
        <p:txBody>
          <a:bodyPr>
            <a:spAutoFit/>
          </a:bodyPr>
          <a:lstStyle/>
          <a:p>
            <a:endParaRPr lang="en-US"/>
          </a:p>
        </p:txBody>
      </p:sp>
      <p:sp>
        <p:nvSpPr>
          <p:cNvPr id="35933" name="Line 1123"/>
          <p:cNvSpPr>
            <a:spLocks noChangeShapeType="1"/>
          </p:cNvSpPr>
          <p:nvPr/>
        </p:nvSpPr>
        <p:spPr bwMode="auto">
          <a:xfrm flipH="1">
            <a:off x="4321791" y="2021823"/>
            <a:ext cx="685800" cy="1981200"/>
          </a:xfrm>
          <a:prstGeom prst="line">
            <a:avLst/>
          </a:prstGeom>
          <a:noFill/>
          <a:ln w="12700">
            <a:solidFill>
              <a:srgbClr val="FF0000"/>
            </a:solidFill>
            <a:round/>
            <a:headEnd/>
            <a:tailEnd type="triangle" w="med" len="med"/>
          </a:ln>
        </p:spPr>
        <p:txBody>
          <a:bodyPr>
            <a:spAutoFit/>
          </a:bodyPr>
          <a:lstStyle/>
          <a:p>
            <a:endParaRPr lang="en-US"/>
          </a:p>
        </p:txBody>
      </p:sp>
    </p:spTree>
    <p:extLst>
      <p:ext uri="{BB962C8B-B14F-4D97-AF65-F5344CB8AC3E}">
        <p14:creationId xmlns:p14="http://schemas.microsoft.com/office/powerpoint/2010/main" val="3884446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Second Normal Form Definition</a:t>
            </a:r>
          </a:p>
        </p:txBody>
      </p:sp>
      <p:sp>
        <p:nvSpPr>
          <p:cNvPr id="36868" name="Rectangle 3"/>
          <p:cNvSpPr>
            <a:spLocks noGrp="1" noChangeArrowheads="1"/>
          </p:cNvSpPr>
          <p:nvPr>
            <p:ph type="body" sz="half" idx="1"/>
          </p:nvPr>
        </p:nvSpPr>
        <p:spPr>
          <a:xfrm>
            <a:off x="152400" y="2837330"/>
            <a:ext cx="4419600" cy="3182470"/>
          </a:xfrm>
        </p:spPr>
        <p:txBody>
          <a:bodyPr/>
          <a:lstStyle/>
          <a:p>
            <a:r>
              <a:rPr lang="en-US" sz="2000" dirty="0" smtClean="0"/>
              <a:t>Each non-key column must depend on the entire key.</a:t>
            </a:r>
          </a:p>
          <a:p>
            <a:pPr lvl="1"/>
            <a:r>
              <a:rPr lang="en-US" sz="1800" dirty="0" smtClean="0"/>
              <a:t>Only applies to concatenated keys</a:t>
            </a:r>
          </a:p>
          <a:p>
            <a:pPr lvl="1"/>
            <a:r>
              <a:rPr lang="en-US" sz="1800" dirty="0" smtClean="0"/>
              <a:t>Some columns only depend on part of the key</a:t>
            </a:r>
          </a:p>
          <a:p>
            <a:pPr lvl="1"/>
            <a:r>
              <a:rPr lang="en-US" sz="1800" dirty="0" smtClean="0"/>
              <a:t>Split those into a new table.</a:t>
            </a:r>
          </a:p>
        </p:txBody>
      </p:sp>
      <p:sp>
        <p:nvSpPr>
          <p:cNvPr id="36869" name="Rectangle 4"/>
          <p:cNvSpPr>
            <a:spLocks noGrp="1" noChangeArrowheads="1"/>
          </p:cNvSpPr>
          <p:nvPr>
            <p:ph type="body" sz="half" idx="2"/>
          </p:nvPr>
        </p:nvSpPr>
        <p:spPr>
          <a:xfrm>
            <a:off x="4733365" y="2837330"/>
            <a:ext cx="4280647" cy="3182470"/>
          </a:xfrm>
        </p:spPr>
        <p:txBody>
          <a:bodyPr/>
          <a:lstStyle/>
          <a:p>
            <a:r>
              <a:rPr lang="en-US" sz="2000" dirty="0" smtClean="0"/>
              <a:t>Dependence (definition)</a:t>
            </a:r>
          </a:p>
          <a:p>
            <a:pPr lvl="1"/>
            <a:r>
              <a:rPr lang="en-US" sz="1800" dirty="0" smtClean="0"/>
              <a:t>If given a value for the key you always know the value of the property in question, then that property is said to depend on the key.</a:t>
            </a:r>
          </a:p>
          <a:p>
            <a:pPr lvl="1"/>
            <a:r>
              <a:rPr lang="en-US" sz="1800" dirty="0" smtClean="0"/>
              <a:t>If you change part of a key and the questionable property does not change, then the table is </a:t>
            </a:r>
            <a:r>
              <a:rPr lang="en-US" sz="1800" b="1" dirty="0" smtClean="0"/>
              <a:t>not</a:t>
            </a:r>
            <a:r>
              <a:rPr lang="en-US" sz="1800" dirty="0" smtClean="0"/>
              <a:t> in 2NF.</a:t>
            </a:r>
          </a:p>
        </p:txBody>
      </p:sp>
      <p:sp>
        <p:nvSpPr>
          <p:cNvPr id="36866" name="Slide Number Placeholder 6"/>
          <p:cNvSpPr>
            <a:spLocks noGrp="1"/>
          </p:cNvSpPr>
          <p:nvPr>
            <p:ph type="sldNum" sz="quarter" idx="12"/>
          </p:nvPr>
        </p:nvSpPr>
        <p:spPr/>
        <p:txBody>
          <a:bodyPr/>
          <a:lstStyle/>
          <a:p>
            <a:fld id="{41D9B643-87BA-4E50-89AA-5C4F10F25DF1}" type="slidenum">
              <a:rPr lang="en-US" smtClean="0"/>
              <a:pPr/>
              <a:t>28</a:t>
            </a:fld>
            <a:endParaRPr lang="en-US" smtClean="0"/>
          </a:p>
        </p:txBody>
      </p:sp>
      <p:sp>
        <p:nvSpPr>
          <p:cNvPr id="36870" name="Text Box 1029"/>
          <p:cNvSpPr txBox="1">
            <a:spLocks noChangeArrowheads="1"/>
          </p:cNvSpPr>
          <p:nvPr/>
        </p:nvSpPr>
        <p:spPr bwMode="auto">
          <a:xfrm>
            <a:off x="1125538" y="1643063"/>
            <a:ext cx="6950075"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dirty="0" err="1">
                <a:solidFill>
                  <a:schemeClr val="tx1"/>
                </a:solidFill>
              </a:rPr>
              <a:t>SaleLine</a:t>
            </a:r>
            <a:r>
              <a:rPr lang="en-US" sz="1600" dirty="0">
                <a:solidFill>
                  <a:schemeClr val="tx1"/>
                </a:solidFill>
              </a:rPr>
              <a:t>(</a:t>
            </a:r>
            <a:r>
              <a:rPr lang="en-US" sz="1600" u="sng" dirty="0" err="1">
                <a:solidFill>
                  <a:schemeClr val="tx1"/>
                </a:solidFill>
              </a:rPr>
              <a:t>SaleID</a:t>
            </a:r>
            <a:r>
              <a:rPr lang="en-US" sz="1600" dirty="0">
                <a:solidFill>
                  <a:schemeClr val="tx1"/>
                </a:solidFill>
              </a:rPr>
              <a:t>, </a:t>
            </a:r>
            <a:r>
              <a:rPr lang="en-US" sz="1600" u="sng" dirty="0" err="1">
                <a:solidFill>
                  <a:schemeClr val="tx1"/>
                </a:solidFill>
              </a:rPr>
              <a:t>ItemID</a:t>
            </a:r>
            <a:r>
              <a:rPr lang="en-US" sz="1600" dirty="0">
                <a:solidFill>
                  <a:schemeClr val="tx1"/>
                </a:solidFill>
              </a:rPr>
              <a:t>, Description, </a:t>
            </a:r>
            <a:r>
              <a:rPr lang="en-US" sz="1600" dirty="0" err="1">
                <a:solidFill>
                  <a:schemeClr val="tx1"/>
                </a:solidFill>
              </a:rPr>
              <a:t>ListPrice</a:t>
            </a:r>
            <a:r>
              <a:rPr lang="en-US" sz="1600" dirty="0">
                <a:solidFill>
                  <a:schemeClr val="tx1"/>
                </a:solidFill>
              </a:rPr>
              <a:t>, Quantity, </a:t>
            </a:r>
            <a:r>
              <a:rPr lang="en-US" sz="1600" dirty="0" err="1">
                <a:solidFill>
                  <a:schemeClr val="tx1"/>
                </a:solidFill>
              </a:rPr>
              <a:t>QuantityOnHand</a:t>
            </a:r>
            <a:r>
              <a:rPr lang="en-US" sz="1600" dirty="0">
                <a:solidFill>
                  <a:schemeClr val="tx1"/>
                </a:solidFill>
              </a:rPr>
              <a:t>)</a:t>
            </a:r>
          </a:p>
        </p:txBody>
      </p:sp>
      <p:sp>
        <p:nvSpPr>
          <p:cNvPr id="36871" name="Freeform 1030"/>
          <p:cNvSpPr>
            <a:spLocks/>
          </p:cNvSpPr>
          <p:nvPr/>
        </p:nvSpPr>
        <p:spPr bwMode="auto">
          <a:xfrm>
            <a:off x="2192338" y="1616075"/>
            <a:ext cx="3657600" cy="152400"/>
          </a:xfrm>
          <a:custGeom>
            <a:avLst/>
            <a:gdLst>
              <a:gd name="T0" fmla="*/ 2147483647 w 1536"/>
              <a:gd name="T1" fmla="*/ 2147483647 h 96"/>
              <a:gd name="T2" fmla="*/ 2147483647 w 1536"/>
              <a:gd name="T3" fmla="*/ 0 h 96"/>
              <a:gd name="T4" fmla="*/ 2147483647 w 1536"/>
              <a:gd name="T5" fmla="*/ 0 h 96"/>
              <a:gd name="T6" fmla="*/ 0 w 1536"/>
              <a:gd name="T7" fmla="*/ 2147483647 h 96"/>
              <a:gd name="T8" fmla="*/ 0 60000 65536"/>
              <a:gd name="T9" fmla="*/ 0 60000 65536"/>
              <a:gd name="T10" fmla="*/ 0 60000 65536"/>
              <a:gd name="T11" fmla="*/ 0 60000 65536"/>
              <a:gd name="T12" fmla="*/ 0 w 1536"/>
              <a:gd name="T13" fmla="*/ 0 h 96"/>
              <a:gd name="T14" fmla="*/ 1536 w 1536"/>
              <a:gd name="T15" fmla="*/ 96 h 96"/>
            </a:gdLst>
            <a:ahLst/>
            <a:cxnLst>
              <a:cxn ang="T8">
                <a:pos x="T0" y="T1"/>
              </a:cxn>
              <a:cxn ang="T9">
                <a:pos x="T2" y="T3"/>
              </a:cxn>
              <a:cxn ang="T10">
                <a:pos x="T4" y="T5"/>
              </a:cxn>
              <a:cxn ang="T11">
                <a:pos x="T6" y="T7"/>
              </a:cxn>
            </a:cxnLst>
            <a:rect l="T12" t="T13" r="T14" b="T15"/>
            <a:pathLst>
              <a:path w="1536" h="96">
                <a:moveTo>
                  <a:pt x="1536" y="96"/>
                </a:moveTo>
                <a:lnTo>
                  <a:pt x="1536" y="0"/>
                </a:lnTo>
                <a:lnTo>
                  <a:pt x="144" y="0"/>
                </a:lnTo>
                <a:lnTo>
                  <a:pt x="0" y="83"/>
                </a:lnTo>
              </a:path>
            </a:pathLst>
          </a:custGeom>
          <a:noFill/>
          <a:ln w="12700">
            <a:solidFill>
              <a:srgbClr val="0000FF"/>
            </a:solidFill>
            <a:round/>
            <a:headEnd/>
            <a:tailEnd type="triangle" w="med" len="med"/>
          </a:ln>
        </p:spPr>
        <p:txBody>
          <a:bodyPr>
            <a:spAutoFit/>
          </a:bodyPr>
          <a:lstStyle/>
          <a:p>
            <a:endParaRPr lang="en-US"/>
          </a:p>
        </p:txBody>
      </p:sp>
      <p:sp>
        <p:nvSpPr>
          <p:cNvPr id="36872" name="Line 1031"/>
          <p:cNvSpPr>
            <a:spLocks noChangeShapeType="1"/>
          </p:cNvSpPr>
          <p:nvPr/>
        </p:nvSpPr>
        <p:spPr bwMode="auto">
          <a:xfrm>
            <a:off x="2420938" y="1616075"/>
            <a:ext cx="152400" cy="152400"/>
          </a:xfrm>
          <a:prstGeom prst="line">
            <a:avLst/>
          </a:prstGeom>
          <a:noFill/>
          <a:ln w="12700">
            <a:solidFill>
              <a:srgbClr val="0000FF"/>
            </a:solidFill>
            <a:round/>
            <a:headEnd/>
            <a:tailEnd type="triangle" w="med" len="med"/>
          </a:ln>
        </p:spPr>
        <p:txBody>
          <a:bodyPr>
            <a:spAutoFit/>
          </a:bodyPr>
          <a:lstStyle/>
          <a:p>
            <a:endParaRPr lang="en-US"/>
          </a:p>
        </p:txBody>
      </p:sp>
      <p:sp>
        <p:nvSpPr>
          <p:cNvPr id="36873" name="Freeform 1032"/>
          <p:cNvSpPr>
            <a:spLocks/>
          </p:cNvSpPr>
          <p:nvPr/>
        </p:nvSpPr>
        <p:spPr bwMode="auto">
          <a:xfrm>
            <a:off x="3335338" y="1920875"/>
            <a:ext cx="547688" cy="158750"/>
          </a:xfrm>
          <a:custGeom>
            <a:avLst/>
            <a:gdLst>
              <a:gd name="T0" fmla="*/ 2147483647 w 345"/>
              <a:gd name="T1" fmla="*/ 2147483647 h 100"/>
              <a:gd name="T2" fmla="*/ 2147483647 w 345"/>
              <a:gd name="T3" fmla="*/ 2147483647 h 100"/>
              <a:gd name="T4" fmla="*/ 0 w 345"/>
              <a:gd name="T5" fmla="*/ 2147483647 h 100"/>
              <a:gd name="T6" fmla="*/ 0 w 345"/>
              <a:gd name="T7" fmla="*/ 0 h 100"/>
              <a:gd name="T8" fmla="*/ 0 60000 65536"/>
              <a:gd name="T9" fmla="*/ 0 60000 65536"/>
              <a:gd name="T10" fmla="*/ 0 60000 65536"/>
              <a:gd name="T11" fmla="*/ 0 60000 65536"/>
              <a:gd name="T12" fmla="*/ 0 w 345"/>
              <a:gd name="T13" fmla="*/ 0 h 100"/>
              <a:gd name="T14" fmla="*/ 345 w 345"/>
              <a:gd name="T15" fmla="*/ 100 h 100"/>
            </a:gdLst>
            <a:ahLst/>
            <a:cxnLst>
              <a:cxn ang="T8">
                <a:pos x="T0" y="T1"/>
              </a:cxn>
              <a:cxn ang="T9">
                <a:pos x="T2" y="T3"/>
              </a:cxn>
              <a:cxn ang="T10">
                <a:pos x="T4" y="T5"/>
              </a:cxn>
              <a:cxn ang="T11">
                <a:pos x="T6" y="T7"/>
              </a:cxn>
            </a:cxnLst>
            <a:rect l="T12" t="T13" r="T14" b="T15"/>
            <a:pathLst>
              <a:path w="345" h="100">
                <a:moveTo>
                  <a:pt x="345" y="1"/>
                </a:moveTo>
                <a:lnTo>
                  <a:pt x="345" y="97"/>
                </a:lnTo>
                <a:lnTo>
                  <a:pt x="0" y="100"/>
                </a:lnTo>
                <a:lnTo>
                  <a:pt x="0" y="0"/>
                </a:lnTo>
              </a:path>
            </a:pathLst>
          </a:custGeom>
          <a:noFill/>
          <a:ln w="12700">
            <a:solidFill>
              <a:srgbClr val="FF0000"/>
            </a:solidFill>
            <a:round/>
            <a:headEnd/>
            <a:tailEnd type="triangle" w="med" len="med"/>
          </a:ln>
        </p:spPr>
        <p:txBody>
          <a:bodyPr>
            <a:spAutoFit/>
          </a:bodyPr>
          <a:lstStyle/>
          <a:p>
            <a:endParaRPr lang="en-US"/>
          </a:p>
        </p:txBody>
      </p:sp>
      <p:sp>
        <p:nvSpPr>
          <p:cNvPr id="36874" name="Text Box 1033"/>
          <p:cNvSpPr txBox="1">
            <a:spLocks noChangeArrowheads="1"/>
          </p:cNvSpPr>
          <p:nvPr/>
        </p:nvSpPr>
        <p:spPr bwMode="auto">
          <a:xfrm>
            <a:off x="2557463" y="1219200"/>
            <a:ext cx="3448050"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a:solidFill>
                  <a:srgbClr val="0000FF"/>
                </a:solidFill>
              </a:rPr>
              <a:t>Depends on both SaleID and ItemID</a:t>
            </a:r>
          </a:p>
        </p:txBody>
      </p:sp>
      <p:sp>
        <p:nvSpPr>
          <p:cNvPr id="36875" name="Freeform 1034"/>
          <p:cNvSpPr>
            <a:spLocks/>
          </p:cNvSpPr>
          <p:nvPr/>
        </p:nvSpPr>
        <p:spPr bwMode="auto">
          <a:xfrm>
            <a:off x="3182938" y="1920875"/>
            <a:ext cx="1752600" cy="228600"/>
          </a:xfrm>
          <a:custGeom>
            <a:avLst/>
            <a:gdLst>
              <a:gd name="T0" fmla="*/ 2147483647 w 912"/>
              <a:gd name="T1" fmla="*/ 0 h 144"/>
              <a:gd name="T2" fmla="*/ 2147483647 w 912"/>
              <a:gd name="T3" fmla="*/ 2147483647 h 144"/>
              <a:gd name="T4" fmla="*/ 0 w 912"/>
              <a:gd name="T5" fmla="*/ 2147483647 h 144"/>
              <a:gd name="T6" fmla="*/ 0 w 912"/>
              <a:gd name="T7" fmla="*/ 0 h 144"/>
              <a:gd name="T8" fmla="*/ 0 60000 65536"/>
              <a:gd name="T9" fmla="*/ 0 60000 65536"/>
              <a:gd name="T10" fmla="*/ 0 60000 65536"/>
              <a:gd name="T11" fmla="*/ 0 60000 65536"/>
              <a:gd name="T12" fmla="*/ 0 w 912"/>
              <a:gd name="T13" fmla="*/ 0 h 144"/>
              <a:gd name="T14" fmla="*/ 912 w 912"/>
              <a:gd name="T15" fmla="*/ 144 h 144"/>
            </a:gdLst>
            <a:ahLst/>
            <a:cxnLst>
              <a:cxn ang="T8">
                <a:pos x="T0" y="T1"/>
              </a:cxn>
              <a:cxn ang="T9">
                <a:pos x="T2" y="T3"/>
              </a:cxn>
              <a:cxn ang="T10">
                <a:pos x="T4" y="T5"/>
              </a:cxn>
              <a:cxn ang="T11">
                <a:pos x="T6" y="T7"/>
              </a:cxn>
            </a:cxnLst>
            <a:rect l="T12" t="T13" r="T14" b="T15"/>
            <a:pathLst>
              <a:path w="912" h="144">
                <a:moveTo>
                  <a:pt x="912" y="0"/>
                </a:moveTo>
                <a:lnTo>
                  <a:pt x="912" y="144"/>
                </a:lnTo>
                <a:lnTo>
                  <a:pt x="0" y="144"/>
                </a:lnTo>
                <a:lnTo>
                  <a:pt x="0" y="0"/>
                </a:lnTo>
              </a:path>
            </a:pathLst>
          </a:custGeom>
          <a:noFill/>
          <a:ln w="12700">
            <a:solidFill>
              <a:srgbClr val="FF0000"/>
            </a:solidFill>
            <a:round/>
            <a:headEnd/>
            <a:tailEnd type="triangle" w="med" len="med"/>
          </a:ln>
        </p:spPr>
        <p:txBody>
          <a:bodyPr>
            <a:spAutoFit/>
          </a:bodyPr>
          <a:lstStyle/>
          <a:p>
            <a:endParaRPr lang="en-US"/>
          </a:p>
        </p:txBody>
      </p:sp>
      <p:sp>
        <p:nvSpPr>
          <p:cNvPr id="36876" name="Freeform 1035"/>
          <p:cNvSpPr>
            <a:spLocks/>
          </p:cNvSpPr>
          <p:nvPr/>
        </p:nvSpPr>
        <p:spPr bwMode="auto">
          <a:xfrm>
            <a:off x="3030538" y="1920875"/>
            <a:ext cx="3657600" cy="304800"/>
          </a:xfrm>
          <a:custGeom>
            <a:avLst/>
            <a:gdLst>
              <a:gd name="T0" fmla="*/ 2147483647 w 1920"/>
              <a:gd name="T1" fmla="*/ 0 h 192"/>
              <a:gd name="T2" fmla="*/ 2147483647 w 1920"/>
              <a:gd name="T3" fmla="*/ 2147483647 h 192"/>
              <a:gd name="T4" fmla="*/ 0 w 1920"/>
              <a:gd name="T5" fmla="*/ 2147483647 h 192"/>
              <a:gd name="T6" fmla="*/ 0 w 1920"/>
              <a:gd name="T7" fmla="*/ 0 h 192"/>
              <a:gd name="T8" fmla="*/ 0 60000 65536"/>
              <a:gd name="T9" fmla="*/ 0 60000 65536"/>
              <a:gd name="T10" fmla="*/ 0 60000 65536"/>
              <a:gd name="T11" fmla="*/ 0 60000 65536"/>
              <a:gd name="T12" fmla="*/ 0 w 1920"/>
              <a:gd name="T13" fmla="*/ 0 h 192"/>
              <a:gd name="T14" fmla="*/ 1920 w 1920"/>
              <a:gd name="T15" fmla="*/ 192 h 192"/>
            </a:gdLst>
            <a:ahLst/>
            <a:cxnLst>
              <a:cxn ang="T8">
                <a:pos x="T0" y="T1"/>
              </a:cxn>
              <a:cxn ang="T9">
                <a:pos x="T2" y="T3"/>
              </a:cxn>
              <a:cxn ang="T10">
                <a:pos x="T4" y="T5"/>
              </a:cxn>
              <a:cxn ang="T11">
                <a:pos x="T6" y="T7"/>
              </a:cxn>
            </a:cxnLst>
            <a:rect l="T12" t="T13" r="T14" b="T15"/>
            <a:pathLst>
              <a:path w="1920" h="192">
                <a:moveTo>
                  <a:pt x="1920" y="0"/>
                </a:moveTo>
                <a:lnTo>
                  <a:pt x="1920" y="192"/>
                </a:lnTo>
                <a:lnTo>
                  <a:pt x="0" y="192"/>
                </a:lnTo>
                <a:lnTo>
                  <a:pt x="0" y="0"/>
                </a:lnTo>
              </a:path>
            </a:pathLst>
          </a:custGeom>
          <a:noFill/>
          <a:ln w="12700">
            <a:solidFill>
              <a:srgbClr val="FF0000"/>
            </a:solidFill>
            <a:round/>
            <a:headEnd/>
            <a:tailEnd type="triangle" w="med" len="med"/>
          </a:ln>
        </p:spPr>
        <p:txBody>
          <a:bodyPr>
            <a:spAutoFit/>
          </a:bodyPr>
          <a:lstStyle/>
          <a:p>
            <a:endParaRPr lang="en-US"/>
          </a:p>
        </p:txBody>
      </p:sp>
      <p:sp>
        <p:nvSpPr>
          <p:cNvPr id="36877" name="Text Box 1036"/>
          <p:cNvSpPr txBox="1">
            <a:spLocks noChangeArrowheads="1"/>
          </p:cNvSpPr>
          <p:nvPr/>
        </p:nvSpPr>
        <p:spPr bwMode="auto">
          <a:xfrm>
            <a:off x="3167063" y="2286000"/>
            <a:ext cx="2262188"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a:solidFill>
                  <a:srgbClr val="FF0000"/>
                </a:solidFill>
              </a:rPr>
              <a:t>Depend only on ItemID</a:t>
            </a:r>
          </a:p>
        </p:txBody>
      </p:sp>
    </p:spTree>
    <p:extLst>
      <p:ext uri="{BB962C8B-B14F-4D97-AF65-F5344CB8AC3E}">
        <p14:creationId xmlns:p14="http://schemas.microsoft.com/office/powerpoint/2010/main" val="3242201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Second Normal Form Example</a:t>
            </a:r>
          </a:p>
        </p:txBody>
      </p:sp>
      <p:sp>
        <p:nvSpPr>
          <p:cNvPr id="37890" name="Slide Number Placeholder 6"/>
          <p:cNvSpPr>
            <a:spLocks noGrp="1"/>
          </p:cNvSpPr>
          <p:nvPr>
            <p:ph type="sldNum" sz="quarter" idx="12"/>
          </p:nvPr>
        </p:nvSpPr>
        <p:spPr/>
        <p:txBody>
          <a:bodyPr/>
          <a:lstStyle/>
          <a:p>
            <a:fld id="{CC60A4CF-DB94-4032-96C9-08B18954F867}" type="slidenum">
              <a:rPr lang="en-US" smtClean="0"/>
              <a:pPr/>
              <a:t>29</a:t>
            </a:fld>
            <a:endParaRPr lang="en-US" smtClean="0"/>
          </a:p>
        </p:txBody>
      </p:sp>
      <p:sp>
        <p:nvSpPr>
          <p:cNvPr id="37892" name="Rectangle 1031"/>
          <p:cNvSpPr>
            <a:spLocks noChangeArrowheads="1"/>
          </p:cNvSpPr>
          <p:nvPr/>
        </p:nvSpPr>
        <p:spPr bwMode="auto">
          <a:xfrm>
            <a:off x="4130722" y="1377860"/>
            <a:ext cx="184731" cy="400110"/>
          </a:xfrm>
          <a:prstGeom prst="rect">
            <a:avLst/>
          </a:prstGeom>
          <a:solidFill>
            <a:srgbClr val="FFFFCC"/>
          </a:solidFill>
          <a:ln w="12700" algn="ctr">
            <a:noFill/>
            <a:miter lim="800000"/>
            <a:headEnd/>
            <a:tailEnd/>
          </a:ln>
        </p:spPr>
        <p:txBody>
          <a:bodyPr wrap="none" anchor="ctr">
            <a:spAutoFit/>
          </a:bodyPr>
          <a:lstStyle/>
          <a:p>
            <a:endParaRPr lang="en-US" sz="2000">
              <a:solidFill>
                <a:schemeClr val="tx1"/>
              </a:solidFill>
            </a:endParaRPr>
          </a:p>
        </p:txBody>
      </p:sp>
      <p:sp>
        <p:nvSpPr>
          <p:cNvPr id="37893" name="Rectangle 1032"/>
          <p:cNvSpPr>
            <a:spLocks noChangeArrowheads="1"/>
          </p:cNvSpPr>
          <p:nvPr/>
        </p:nvSpPr>
        <p:spPr bwMode="auto">
          <a:xfrm>
            <a:off x="2835322" y="1377860"/>
            <a:ext cx="184731" cy="400110"/>
          </a:xfrm>
          <a:prstGeom prst="rect">
            <a:avLst/>
          </a:prstGeom>
          <a:solidFill>
            <a:srgbClr val="FFFFCC"/>
          </a:solidFill>
          <a:ln w="12700" algn="ctr">
            <a:noFill/>
            <a:miter lim="800000"/>
            <a:headEnd/>
            <a:tailEnd/>
          </a:ln>
        </p:spPr>
        <p:txBody>
          <a:bodyPr wrap="none" anchor="ctr">
            <a:spAutoFit/>
          </a:bodyPr>
          <a:lstStyle/>
          <a:p>
            <a:endParaRPr lang="en-US" sz="2000">
              <a:solidFill>
                <a:schemeClr val="tx1"/>
              </a:solidFill>
            </a:endParaRPr>
          </a:p>
        </p:txBody>
      </p:sp>
      <p:sp>
        <p:nvSpPr>
          <p:cNvPr id="37894" name="Rectangle 1033"/>
          <p:cNvSpPr>
            <a:spLocks noChangeArrowheads="1"/>
          </p:cNvSpPr>
          <p:nvPr/>
        </p:nvSpPr>
        <p:spPr bwMode="auto">
          <a:xfrm>
            <a:off x="1997122" y="1377860"/>
            <a:ext cx="184731" cy="400110"/>
          </a:xfrm>
          <a:prstGeom prst="rect">
            <a:avLst/>
          </a:prstGeom>
          <a:solidFill>
            <a:srgbClr val="FFFFCC"/>
          </a:solidFill>
          <a:ln w="12700" algn="ctr">
            <a:noFill/>
            <a:miter lim="800000"/>
            <a:headEnd/>
            <a:tailEnd/>
          </a:ln>
        </p:spPr>
        <p:txBody>
          <a:bodyPr wrap="none" anchor="ctr">
            <a:spAutoFit/>
          </a:bodyPr>
          <a:lstStyle/>
          <a:p>
            <a:endParaRPr lang="en-US" sz="2000">
              <a:solidFill>
                <a:schemeClr val="tx1"/>
              </a:solidFill>
            </a:endParaRPr>
          </a:p>
        </p:txBody>
      </p:sp>
      <p:sp>
        <p:nvSpPr>
          <p:cNvPr id="37895" name="Rectangle 1034"/>
          <p:cNvSpPr>
            <a:spLocks noChangeArrowheads="1"/>
          </p:cNvSpPr>
          <p:nvPr/>
        </p:nvSpPr>
        <p:spPr bwMode="auto">
          <a:xfrm>
            <a:off x="1387522" y="1377860"/>
            <a:ext cx="184731" cy="400110"/>
          </a:xfrm>
          <a:prstGeom prst="rect">
            <a:avLst/>
          </a:prstGeom>
          <a:solidFill>
            <a:srgbClr val="FFFFCC"/>
          </a:solidFill>
          <a:ln w="12700" algn="ctr">
            <a:noFill/>
            <a:miter lim="800000"/>
            <a:headEnd/>
            <a:tailEnd/>
          </a:ln>
        </p:spPr>
        <p:txBody>
          <a:bodyPr wrap="none" anchor="ctr">
            <a:spAutoFit/>
          </a:bodyPr>
          <a:lstStyle/>
          <a:p>
            <a:endParaRPr lang="en-US" sz="2000">
              <a:solidFill>
                <a:schemeClr val="tx1"/>
              </a:solidFill>
            </a:endParaRPr>
          </a:p>
        </p:txBody>
      </p:sp>
      <p:sp>
        <p:nvSpPr>
          <p:cNvPr id="37896" name="Text Box 1035"/>
          <p:cNvSpPr txBox="1">
            <a:spLocks noChangeArrowheads="1"/>
          </p:cNvSpPr>
          <p:nvPr/>
        </p:nvSpPr>
        <p:spPr bwMode="auto">
          <a:xfrm>
            <a:off x="168322" y="1352490"/>
            <a:ext cx="8696804"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dirty="0" err="1">
                <a:solidFill>
                  <a:schemeClr val="tx1"/>
                </a:solidFill>
              </a:rPr>
              <a:t>SaleLine</a:t>
            </a:r>
            <a:r>
              <a:rPr lang="en-US" sz="2000" dirty="0">
                <a:solidFill>
                  <a:schemeClr val="tx1"/>
                </a:solidFill>
              </a:rPr>
              <a:t>(</a:t>
            </a:r>
            <a:r>
              <a:rPr lang="en-US" sz="2000" u="sng" dirty="0" err="1">
                <a:solidFill>
                  <a:schemeClr val="tx1"/>
                </a:solidFill>
              </a:rPr>
              <a:t>SaleID</a:t>
            </a:r>
            <a:r>
              <a:rPr lang="en-US" sz="2000" dirty="0">
                <a:solidFill>
                  <a:schemeClr val="tx1"/>
                </a:solidFill>
              </a:rPr>
              <a:t>, </a:t>
            </a:r>
            <a:r>
              <a:rPr lang="en-US" sz="2000" u="sng" dirty="0" err="1">
                <a:solidFill>
                  <a:schemeClr val="tx1"/>
                </a:solidFill>
              </a:rPr>
              <a:t>ItemID</a:t>
            </a:r>
            <a:r>
              <a:rPr lang="en-US" sz="2000" dirty="0">
                <a:solidFill>
                  <a:schemeClr val="tx1"/>
                </a:solidFill>
              </a:rPr>
              <a:t>, Description, </a:t>
            </a:r>
            <a:r>
              <a:rPr lang="en-US" sz="2000" dirty="0" err="1">
                <a:solidFill>
                  <a:schemeClr val="tx1"/>
                </a:solidFill>
              </a:rPr>
              <a:t>ListPrice</a:t>
            </a:r>
            <a:r>
              <a:rPr lang="en-US" sz="2000" dirty="0">
                <a:solidFill>
                  <a:schemeClr val="tx1"/>
                </a:solidFill>
              </a:rPr>
              <a:t>, Quantity, </a:t>
            </a:r>
            <a:r>
              <a:rPr lang="en-US" sz="2000" dirty="0" err="1">
                <a:solidFill>
                  <a:schemeClr val="tx1"/>
                </a:solidFill>
              </a:rPr>
              <a:t>QuantityOnHand</a:t>
            </a:r>
            <a:r>
              <a:rPr lang="en-US" sz="2000" dirty="0">
                <a:solidFill>
                  <a:schemeClr val="tx1"/>
                </a:solidFill>
              </a:rPr>
              <a:t>)</a:t>
            </a:r>
          </a:p>
        </p:txBody>
      </p:sp>
      <p:sp>
        <p:nvSpPr>
          <p:cNvPr id="37897" name="Text Box 1036"/>
          <p:cNvSpPr txBox="1">
            <a:spLocks noChangeArrowheads="1"/>
          </p:cNvSpPr>
          <p:nvPr/>
        </p:nvSpPr>
        <p:spPr bwMode="auto">
          <a:xfrm>
            <a:off x="320722" y="2038290"/>
            <a:ext cx="4254691"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SaleItems(</a:t>
            </a:r>
            <a:r>
              <a:rPr lang="en-US" sz="2000" u="sng">
                <a:solidFill>
                  <a:schemeClr val="tx1"/>
                </a:solidFill>
              </a:rPr>
              <a:t>SaleID</a:t>
            </a:r>
            <a:r>
              <a:rPr lang="en-US" sz="2000">
                <a:solidFill>
                  <a:schemeClr val="tx1"/>
                </a:solidFill>
              </a:rPr>
              <a:t>, </a:t>
            </a:r>
            <a:r>
              <a:rPr lang="en-US" sz="2000" u="sng">
                <a:solidFill>
                  <a:schemeClr val="tx1"/>
                </a:solidFill>
              </a:rPr>
              <a:t>ItemID</a:t>
            </a:r>
            <a:r>
              <a:rPr lang="en-US" sz="2000">
                <a:solidFill>
                  <a:schemeClr val="tx1"/>
                </a:solidFill>
              </a:rPr>
              <a:t>, Quantity)</a:t>
            </a:r>
          </a:p>
        </p:txBody>
      </p:sp>
      <p:sp>
        <p:nvSpPr>
          <p:cNvPr id="37898" name="Text Box 1037"/>
          <p:cNvSpPr txBox="1">
            <a:spLocks noChangeArrowheads="1"/>
          </p:cNvSpPr>
          <p:nvPr/>
        </p:nvSpPr>
        <p:spPr bwMode="auto">
          <a:xfrm>
            <a:off x="2536872" y="2644715"/>
            <a:ext cx="6205545"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Item(</a:t>
            </a:r>
            <a:r>
              <a:rPr lang="en-US" sz="2000" u="sng">
                <a:solidFill>
                  <a:schemeClr val="tx1"/>
                </a:solidFill>
              </a:rPr>
              <a:t>ItemID</a:t>
            </a:r>
            <a:r>
              <a:rPr lang="en-US" sz="2000">
                <a:solidFill>
                  <a:schemeClr val="tx1"/>
                </a:solidFill>
              </a:rPr>
              <a:t>, Description, ListPrice, QuantityOnHand)</a:t>
            </a:r>
          </a:p>
        </p:txBody>
      </p:sp>
      <p:sp>
        <p:nvSpPr>
          <p:cNvPr id="37899" name="Line 1038"/>
          <p:cNvSpPr>
            <a:spLocks noChangeShapeType="1"/>
          </p:cNvSpPr>
          <p:nvPr/>
        </p:nvSpPr>
        <p:spPr bwMode="auto">
          <a:xfrm flipH="1">
            <a:off x="3902121" y="1730315"/>
            <a:ext cx="1907007" cy="381000"/>
          </a:xfrm>
          <a:prstGeom prst="line">
            <a:avLst/>
          </a:prstGeom>
          <a:noFill/>
          <a:ln w="12700">
            <a:solidFill>
              <a:srgbClr val="FF0000"/>
            </a:solidFill>
            <a:round/>
            <a:headEnd/>
            <a:tailEnd type="triangle" w="med" len="med"/>
          </a:ln>
        </p:spPr>
        <p:txBody>
          <a:bodyPr wrap="square">
            <a:spAutoFit/>
          </a:bodyPr>
          <a:lstStyle/>
          <a:p>
            <a:endParaRPr lang="en-US" sz="2000">
              <a:solidFill>
                <a:schemeClr val="tx1"/>
              </a:solidFill>
            </a:endParaRPr>
          </a:p>
        </p:txBody>
      </p:sp>
      <p:sp>
        <p:nvSpPr>
          <p:cNvPr id="37900" name="Line 1039"/>
          <p:cNvSpPr>
            <a:spLocks noChangeShapeType="1"/>
          </p:cNvSpPr>
          <p:nvPr/>
        </p:nvSpPr>
        <p:spPr bwMode="auto">
          <a:xfrm>
            <a:off x="3902121" y="1654115"/>
            <a:ext cx="1066800" cy="947738"/>
          </a:xfrm>
          <a:prstGeom prst="line">
            <a:avLst/>
          </a:prstGeom>
          <a:noFill/>
          <a:ln w="12700">
            <a:solidFill>
              <a:srgbClr val="0000FF"/>
            </a:solidFill>
            <a:round/>
            <a:headEnd/>
            <a:tailEnd type="triangle" w="med" len="med"/>
          </a:ln>
        </p:spPr>
        <p:txBody>
          <a:bodyPr>
            <a:spAutoFit/>
          </a:bodyPr>
          <a:lstStyle/>
          <a:p>
            <a:endParaRPr lang="en-US" sz="2000">
              <a:solidFill>
                <a:schemeClr val="tx1"/>
              </a:solidFill>
            </a:endParaRPr>
          </a:p>
        </p:txBody>
      </p:sp>
      <p:sp>
        <p:nvSpPr>
          <p:cNvPr id="37901" name="Line 1040"/>
          <p:cNvSpPr>
            <a:spLocks noChangeShapeType="1"/>
          </p:cNvSpPr>
          <p:nvPr/>
        </p:nvSpPr>
        <p:spPr bwMode="auto">
          <a:xfrm>
            <a:off x="5106244" y="1654115"/>
            <a:ext cx="1066800" cy="949325"/>
          </a:xfrm>
          <a:prstGeom prst="line">
            <a:avLst/>
          </a:prstGeom>
          <a:noFill/>
          <a:ln w="12700">
            <a:solidFill>
              <a:srgbClr val="0000FF"/>
            </a:solidFill>
            <a:round/>
            <a:headEnd/>
            <a:tailEnd type="triangle" w="med" len="med"/>
          </a:ln>
        </p:spPr>
        <p:txBody>
          <a:bodyPr>
            <a:spAutoFit/>
          </a:bodyPr>
          <a:lstStyle/>
          <a:p>
            <a:endParaRPr lang="en-US" sz="2000">
              <a:solidFill>
                <a:schemeClr val="tx1"/>
              </a:solidFill>
            </a:endParaRPr>
          </a:p>
        </p:txBody>
      </p:sp>
      <p:sp>
        <p:nvSpPr>
          <p:cNvPr id="37902" name="Line 1041"/>
          <p:cNvSpPr>
            <a:spLocks noChangeShapeType="1"/>
          </p:cNvSpPr>
          <p:nvPr/>
        </p:nvSpPr>
        <p:spPr bwMode="auto">
          <a:xfrm>
            <a:off x="6864955" y="1654115"/>
            <a:ext cx="1066800" cy="947738"/>
          </a:xfrm>
          <a:prstGeom prst="line">
            <a:avLst/>
          </a:prstGeom>
          <a:noFill/>
          <a:ln w="12700">
            <a:solidFill>
              <a:srgbClr val="0000FF"/>
            </a:solidFill>
            <a:round/>
            <a:headEnd/>
            <a:tailEnd type="triangle" w="med" len="med"/>
          </a:ln>
        </p:spPr>
        <p:txBody>
          <a:bodyPr>
            <a:spAutoFit/>
          </a:bodyPr>
          <a:lstStyle/>
          <a:p>
            <a:endParaRPr lang="en-US" sz="2000">
              <a:solidFill>
                <a:schemeClr val="tx1"/>
              </a:solidFill>
            </a:endParaRPr>
          </a:p>
        </p:txBody>
      </p:sp>
    </p:spTree>
    <p:extLst>
      <p:ext uri="{BB962C8B-B14F-4D97-AF65-F5344CB8AC3E}">
        <p14:creationId xmlns:p14="http://schemas.microsoft.com/office/powerpoint/2010/main" val="1002870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Why Normalization?</a:t>
            </a:r>
          </a:p>
        </p:txBody>
      </p:sp>
      <p:sp>
        <p:nvSpPr>
          <p:cNvPr id="11268" name="Rectangle 3"/>
          <p:cNvSpPr>
            <a:spLocks noGrp="1" noChangeArrowheads="1"/>
          </p:cNvSpPr>
          <p:nvPr>
            <p:ph type="body" idx="1"/>
          </p:nvPr>
        </p:nvSpPr>
        <p:spPr/>
        <p:txBody>
          <a:bodyPr/>
          <a:lstStyle/>
          <a:p>
            <a:r>
              <a:rPr lang="en-US" smtClean="0"/>
              <a:t>Need standardized data definition</a:t>
            </a:r>
          </a:p>
          <a:p>
            <a:pPr lvl="1"/>
            <a:r>
              <a:rPr lang="en-US" smtClean="0"/>
              <a:t>Advantages of DBMS require careful design</a:t>
            </a:r>
          </a:p>
          <a:p>
            <a:pPr lvl="1"/>
            <a:r>
              <a:rPr lang="en-US" smtClean="0"/>
              <a:t>Define data correctly and the rest is much easier</a:t>
            </a:r>
          </a:p>
          <a:p>
            <a:pPr lvl="1"/>
            <a:r>
              <a:rPr lang="en-US" smtClean="0"/>
              <a:t>It especially makes it easier to expand database later</a:t>
            </a:r>
          </a:p>
          <a:p>
            <a:pPr lvl="1"/>
            <a:r>
              <a:rPr lang="en-US" smtClean="0"/>
              <a:t>Method applies to most models and most DBMS</a:t>
            </a:r>
          </a:p>
          <a:p>
            <a:r>
              <a:rPr lang="en-US" smtClean="0"/>
              <a:t>Similar to Entity-Relationship</a:t>
            </a:r>
          </a:p>
          <a:p>
            <a:r>
              <a:rPr lang="en-US" smtClean="0"/>
              <a:t>Similar to Objects (without inheritance and methods)</a:t>
            </a:r>
          </a:p>
          <a:p>
            <a:r>
              <a:rPr lang="en-US" smtClean="0"/>
              <a:t>Goal:  Define tables carefully</a:t>
            </a:r>
          </a:p>
          <a:p>
            <a:pPr lvl="1"/>
            <a:r>
              <a:rPr lang="en-US" smtClean="0"/>
              <a:t>Save space</a:t>
            </a:r>
          </a:p>
          <a:p>
            <a:pPr lvl="1"/>
            <a:r>
              <a:rPr lang="en-US" smtClean="0"/>
              <a:t>Minimize redundancy</a:t>
            </a:r>
          </a:p>
          <a:p>
            <a:pPr lvl="1"/>
            <a:r>
              <a:rPr lang="en-US" smtClean="0"/>
              <a:t>Protect data</a:t>
            </a:r>
          </a:p>
        </p:txBody>
      </p:sp>
      <p:sp>
        <p:nvSpPr>
          <p:cNvPr id="11266" name="Slide Number Placeholder 5"/>
          <p:cNvSpPr>
            <a:spLocks noGrp="1"/>
          </p:cNvSpPr>
          <p:nvPr>
            <p:ph type="sldNum" sz="quarter" idx="12"/>
          </p:nvPr>
        </p:nvSpPr>
        <p:spPr/>
        <p:txBody>
          <a:bodyPr/>
          <a:lstStyle/>
          <a:p>
            <a:fld id="{1A5BFDF2-F20C-4584-BFF4-70CF717B5DB4}" type="slidenum">
              <a:rPr lang="en-US" smtClean="0"/>
              <a:pPr/>
              <a:t>3</a:t>
            </a:fld>
            <a:endParaRPr lang="en-US" smtClean="0"/>
          </a:p>
        </p:txBody>
      </p:sp>
    </p:spTree>
    <p:extLst>
      <p:ext uri="{BB962C8B-B14F-4D97-AF65-F5344CB8AC3E}">
        <p14:creationId xmlns:p14="http://schemas.microsoft.com/office/powerpoint/2010/main" val="4273864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Second Normal Form Example (Data)</a:t>
            </a:r>
          </a:p>
        </p:txBody>
      </p:sp>
      <p:sp>
        <p:nvSpPr>
          <p:cNvPr id="38914" name="Slide Number Placeholder 4"/>
          <p:cNvSpPr>
            <a:spLocks noGrp="1"/>
          </p:cNvSpPr>
          <p:nvPr>
            <p:ph type="sldNum" sz="quarter" idx="12"/>
          </p:nvPr>
        </p:nvSpPr>
        <p:spPr/>
        <p:txBody>
          <a:bodyPr/>
          <a:lstStyle/>
          <a:p>
            <a:fld id="{2B65F7AF-78D0-492C-B4DD-02819FD06E29}" type="slidenum">
              <a:rPr lang="en-US" smtClean="0"/>
              <a:pPr/>
              <a:t>30</a:t>
            </a:fld>
            <a:endParaRPr lang="en-US" smtClean="0"/>
          </a:p>
        </p:txBody>
      </p:sp>
      <p:graphicFrame>
        <p:nvGraphicFramePr>
          <p:cNvPr id="74866" name="Group 1138"/>
          <p:cNvGraphicFramePr>
            <a:graphicFrameLocks noGrp="1"/>
          </p:cNvGraphicFramePr>
          <p:nvPr>
            <p:extLst>
              <p:ext uri="{D42A27DB-BD31-4B8C-83A1-F6EECF244321}">
                <p14:modId xmlns:p14="http://schemas.microsoft.com/office/powerpoint/2010/main" val="3229847508"/>
              </p:ext>
            </p:extLst>
          </p:nvPr>
        </p:nvGraphicFramePr>
        <p:xfrm>
          <a:off x="652136" y="1692275"/>
          <a:ext cx="2667000" cy="3352800"/>
        </p:xfrm>
        <a:graphic>
          <a:graphicData uri="http://schemas.openxmlformats.org/drawingml/2006/table">
            <a:tbl>
              <a:tblPr/>
              <a:tblGrid>
                <a:gridCol w="806450"/>
                <a:gridCol w="796925"/>
                <a:gridCol w="1063625"/>
              </a:tblGrid>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SaleID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4865" name="Group 1137"/>
          <p:cNvGraphicFramePr>
            <a:graphicFrameLocks noGrp="1"/>
          </p:cNvGraphicFramePr>
          <p:nvPr>
            <p:extLst>
              <p:ext uri="{D42A27DB-BD31-4B8C-83A1-F6EECF244321}">
                <p14:modId xmlns:p14="http://schemas.microsoft.com/office/powerpoint/2010/main" val="2542627144"/>
              </p:ext>
            </p:extLst>
          </p:nvPr>
        </p:nvGraphicFramePr>
        <p:xfrm>
          <a:off x="3823961" y="2455863"/>
          <a:ext cx="3686175" cy="2743200"/>
        </p:xfrm>
        <a:graphic>
          <a:graphicData uri="http://schemas.openxmlformats.org/drawingml/2006/table">
            <a:tbl>
              <a:tblPr/>
              <a:tblGrid>
                <a:gridCol w="812800"/>
                <a:gridCol w="1208088"/>
                <a:gridCol w="982662"/>
                <a:gridCol w="682625"/>
              </a:tblGrid>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ItemID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ListPrice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QOH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BCB"/>
                    </a:solid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Air Tank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287338" algn="dec"/>
                        </a:tabLst>
                      </a:pPr>
                      <a:r>
                        <a:rPr kumimoji="0" lang="en-US" sz="1400" b="0" i="0" u="none" strike="noStrike" cap="none" normalizeH="0" baseline="0" smtClean="0">
                          <a:ln>
                            <a:noFill/>
                          </a:ln>
                          <a:solidFill>
                            <a:schemeClr val="tx1"/>
                          </a:solidFill>
                          <a:effectLst/>
                          <a:latin typeface="Arial" charset="0"/>
                        </a:rPr>
                        <a:t>192.00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Regulator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251.00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Mask 1557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Mask 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91.00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Snorkel 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dec"/>
                        </a:tabLst>
                      </a:pPr>
                      <a:r>
                        <a:rPr kumimoji="0" lang="en-US" sz="1400" b="0" i="0" u="none" strike="noStrike" cap="none" normalizeH="0" baseline="0" smtClean="0">
                          <a:ln>
                            <a:noFill/>
                          </a:ln>
                          <a:solidFill>
                            <a:schemeClr val="tx1"/>
                          </a:solidFill>
                          <a:effectLst/>
                          <a:latin typeface="Arial" charset="0"/>
                        </a:rPr>
                        <a:t>44.00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Snorkel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83.00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Wet suit-S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Wet suit-M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18" name="Text Box 1131"/>
          <p:cNvSpPr txBox="1">
            <a:spLocks noChangeArrowheads="1"/>
          </p:cNvSpPr>
          <p:nvPr/>
        </p:nvSpPr>
        <p:spPr bwMode="auto">
          <a:xfrm>
            <a:off x="575936" y="1235075"/>
            <a:ext cx="3417888"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dirty="0" err="1">
                <a:solidFill>
                  <a:schemeClr val="tx1"/>
                </a:solidFill>
              </a:rPr>
              <a:t>SaleItems</a:t>
            </a:r>
            <a:r>
              <a:rPr lang="en-US" sz="1600" dirty="0">
                <a:solidFill>
                  <a:schemeClr val="tx1"/>
                </a:solidFill>
              </a:rPr>
              <a:t>(</a:t>
            </a:r>
            <a:r>
              <a:rPr lang="en-US" sz="1600" u="sng" dirty="0" err="1">
                <a:solidFill>
                  <a:schemeClr val="tx1"/>
                </a:solidFill>
              </a:rPr>
              <a:t>SaleID</a:t>
            </a:r>
            <a:r>
              <a:rPr lang="en-US" sz="1600" dirty="0">
                <a:solidFill>
                  <a:schemeClr val="tx1"/>
                </a:solidFill>
              </a:rPr>
              <a:t>, </a:t>
            </a:r>
            <a:r>
              <a:rPr lang="en-US" sz="1600" u="sng" dirty="0" err="1">
                <a:solidFill>
                  <a:schemeClr val="tx1"/>
                </a:solidFill>
              </a:rPr>
              <a:t>ItemID</a:t>
            </a:r>
            <a:r>
              <a:rPr lang="en-US" sz="1600" dirty="0">
                <a:solidFill>
                  <a:schemeClr val="tx1"/>
                </a:solidFill>
              </a:rPr>
              <a:t>, Quantity)</a:t>
            </a:r>
          </a:p>
        </p:txBody>
      </p:sp>
      <p:sp>
        <p:nvSpPr>
          <p:cNvPr id="39019" name="Text Box 1132"/>
          <p:cNvSpPr txBox="1">
            <a:spLocks noChangeArrowheads="1"/>
          </p:cNvSpPr>
          <p:nvPr/>
        </p:nvSpPr>
        <p:spPr bwMode="auto">
          <a:xfrm>
            <a:off x="3414012" y="1811692"/>
            <a:ext cx="4965700"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dirty="0">
                <a:solidFill>
                  <a:schemeClr val="tx1"/>
                </a:solidFill>
              </a:rPr>
              <a:t>Item(</a:t>
            </a:r>
            <a:r>
              <a:rPr lang="en-US" sz="1600" u="sng" dirty="0" err="1">
                <a:solidFill>
                  <a:schemeClr val="tx1"/>
                </a:solidFill>
              </a:rPr>
              <a:t>ItemID</a:t>
            </a:r>
            <a:r>
              <a:rPr lang="en-US" sz="1600" dirty="0">
                <a:solidFill>
                  <a:schemeClr val="tx1"/>
                </a:solidFill>
              </a:rPr>
              <a:t>, Description, </a:t>
            </a:r>
            <a:r>
              <a:rPr lang="en-US" sz="1600" dirty="0" err="1">
                <a:solidFill>
                  <a:schemeClr val="tx1"/>
                </a:solidFill>
              </a:rPr>
              <a:t>ListPrice</a:t>
            </a:r>
            <a:r>
              <a:rPr lang="en-US" sz="1600" dirty="0">
                <a:solidFill>
                  <a:schemeClr val="tx1"/>
                </a:solidFill>
              </a:rPr>
              <a:t>, </a:t>
            </a:r>
            <a:r>
              <a:rPr lang="en-US" sz="1600" dirty="0" err="1">
                <a:solidFill>
                  <a:schemeClr val="tx1"/>
                </a:solidFill>
              </a:rPr>
              <a:t>QuantityOnHand</a:t>
            </a:r>
            <a:r>
              <a:rPr lang="en-US" sz="1600" dirty="0">
                <a:solidFill>
                  <a:schemeClr val="tx1"/>
                </a:solidFill>
              </a:rPr>
              <a:t>)</a:t>
            </a:r>
          </a:p>
        </p:txBody>
      </p:sp>
    </p:spTree>
    <p:extLst>
      <p:ext uri="{BB962C8B-B14F-4D97-AF65-F5344CB8AC3E}">
        <p14:creationId xmlns:p14="http://schemas.microsoft.com/office/powerpoint/2010/main" val="4193947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7A777A6D-AE53-4889-B5C9-BD56003D8390}" type="slidenum">
              <a:rPr lang="en-US" smtClean="0"/>
              <a:pPr/>
              <a:t>31</a:t>
            </a:fld>
            <a:endParaRPr lang="en-US" smtClean="0"/>
          </a:p>
        </p:txBody>
      </p:sp>
      <p:sp>
        <p:nvSpPr>
          <p:cNvPr id="39939" name="Rectangle 2"/>
          <p:cNvSpPr>
            <a:spLocks noGrp="1" noChangeArrowheads="1"/>
          </p:cNvSpPr>
          <p:nvPr>
            <p:ph type="title"/>
          </p:nvPr>
        </p:nvSpPr>
        <p:spPr/>
        <p:txBody>
          <a:bodyPr/>
          <a:lstStyle/>
          <a:p>
            <a:r>
              <a:rPr lang="en-US" smtClean="0"/>
              <a:t>Second Normal Form in DB Design</a:t>
            </a:r>
          </a:p>
        </p:txBody>
      </p:sp>
      <p:pic>
        <p:nvPicPr>
          <p:cNvPr id="39940" name="Picture 4"/>
          <p:cNvPicPr>
            <a:picLocks noChangeAspect="1" noChangeArrowheads="1"/>
          </p:cNvPicPr>
          <p:nvPr/>
        </p:nvPicPr>
        <p:blipFill>
          <a:blip r:embed="rId3" cstate="print"/>
          <a:srcRect/>
          <a:stretch>
            <a:fillRect/>
          </a:stretch>
        </p:blipFill>
        <p:spPr bwMode="auto">
          <a:xfrm>
            <a:off x="1676400" y="1447800"/>
            <a:ext cx="6781800" cy="2698750"/>
          </a:xfrm>
          <a:prstGeom prst="rect">
            <a:avLst/>
          </a:prstGeom>
          <a:noFill/>
          <a:ln w="12700" algn="ctr">
            <a:noFill/>
            <a:miter lim="800000"/>
            <a:headEnd/>
            <a:tailEnd/>
          </a:ln>
        </p:spPr>
      </p:pic>
    </p:spTree>
    <p:extLst>
      <p:ext uri="{BB962C8B-B14F-4D97-AF65-F5344CB8AC3E}">
        <p14:creationId xmlns:p14="http://schemas.microsoft.com/office/powerpoint/2010/main" val="1363362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p:spPr>
        <p:txBody>
          <a:bodyPr/>
          <a:lstStyle/>
          <a:p>
            <a:fld id="{4C70178E-47F4-4558-8A02-6DD6BE981382}" type="slidenum">
              <a:rPr lang="en-US" smtClean="0"/>
              <a:pPr/>
              <a:t>32</a:t>
            </a:fld>
            <a:endParaRPr lang="en-US" smtClean="0"/>
          </a:p>
        </p:txBody>
      </p:sp>
      <p:sp>
        <p:nvSpPr>
          <p:cNvPr id="40963" name="Rectangle 2"/>
          <p:cNvSpPr>
            <a:spLocks noGrp="1" noChangeArrowheads="1"/>
          </p:cNvSpPr>
          <p:nvPr>
            <p:ph type="title"/>
          </p:nvPr>
        </p:nvSpPr>
        <p:spPr>
          <a:noFill/>
        </p:spPr>
        <p:txBody>
          <a:bodyPr/>
          <a:lstStyle/>
          <a:p>
            <a:r>
              <a:rPr lang="en-US" smtClean="0"/>
              <a:t>Second Normal Form Problems (Data)</a:t>
            </a:r>
          </a:p>
        </p:txBody>
      </p:sp>
      <p:graphicFrame>
        <p:nvGraphicFramePr>
          <p:cNvPr id="55369" name="Group 1097"/>
          <p:cNvGraphicFramePr>
            <a:graphicFrameLocks noGrp="1"/>
          </p:cNvGraphicFramePr>
          <p:nvPr>
            <p:extLst>
              <p:ext uri="{D42A27DB-BD31-4B8C-83A1-F6EECF244321}">
                <p14:modId xmlns:p14="http://schemas.microsoft.com/office/powerpoint/2010/main" val="2173987730"/>
              </p:ext>
            </p:extLst>
          </p:nvPr>
        </p:nvGraphicFramePr>
        <p:xfrm>
          <a:off x="623047" y="2057400"/>
          <a:ext cx="7772400" cy="1524000"/>
        </p:xfrm>
        <a:graphic>
          <a:graphicData uri="http://schemas.openxmlformats.org/drawingml/2006/table">
            <a:tbl>
              <a:tblPr/>
              <a:tblGrid>
                <a:gridCol w="762000"/>
                <a:gridCol w="611188"/>
                <a:gridCol w="1162050"/>
                <a:gridCol w="1041400"/>
                <a:gridCol w="1028700"/>
                <a:gridCol w="923925"/>
                <a:gridCol w="876300"/>
                <a:gridCol w="646112"/>
                <a:gridCol w="720725"/>
              </a:tblGrid>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SaleID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CustomerID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FirstName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LastName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ZIP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Jones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111 Elm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Chicago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60601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63478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Miguel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Sanchez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222 Oro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Madrid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Jones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111 Elm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Chicago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60601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94552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Madeline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O’Reilly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333 Tam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Dublin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26" name="Text Box 1092"/>
          <p:cNvSpPr txBox="1">
            <a:spLocks noChangeArrowheads="1"/>
          </p:cNvSpPr>
          <p:nvPr/>
        </p:nvSpPr>
        <p:spPr bwMode="auto">
          <a:xfrm>
            <a:off x="470647" y="1447800"/>
            <a:ext cx="7862888"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dirty="0">
                <a:solidFill>
                  <a:schemeClr val="tx1"/>
                </a:solidFill>
              </a:rPr>
              <a:t>SaleForm2(</a:t>
            </a:r>
            <a:r>
              <a:rPr lang="en-US" sz="1400" u="sng" dirty="0" err="1">
                <a:solidFill>
                  <a:schemeClr val="tx1"/>
                </a:solidFill>
              </a:rPr>
              <a:t>SaleID</a:t>
            </a:r>
            <a:r>
              <a:rPr lang="en-US" sz="1400" dirty="0">
                <a:solidFill>
                  <a:schemeClr val="tx1"/>
                </a:solidFill>
              </a:rPr>
              <a:t>, </a:t>
            </a:r>
            <a:r>
              <a:rPr lang="en-US" sz="1400" dirty="0" err="1">
                <a:solidFill>
                  <a:schemeClr val="tx1"/>
                </a:solidFill>
              </a:rPr>
              <a:t>SaleDate</a:t>
            </a:r>
            <a:r>
              <a:rPr lang="en-US" sz="1400" dirty="0">
                <a:solidFill>
                  <a:schemeClr val="tx1"/>
                </a:solidFill>
              </a:rPr>
              <a:t>, </a:t>
            </a:r>
            <a:r>
              <a:rPr lang="en-US" sz="1400" dirty="0" err="1">
                <a:solidFill>
                  <a:schemeClr val="tx1"/>
                </a:solidFill>
              </a:rPr>
              <a:t>CustomerID</a:t>
            </a:r>
            <a:r>
              <a:rPr lang="en-US" sz="1400" dirty="0">
                <a:solidFill>
                  <a:schemeClr val="tx1"/>
                </a:solidFill>
              </a:rPr>
              <a:t>, </a:t>
            </a:r>
            <a:r>
              <a:rPr lang="en-US" sz="1400" dirty="0" err="1">
                <a:solidFill>
                  <a:schemeClr val="tx1"/>
                </a:solidFill>
              </a:rPr>
              <a:t>FirstName</a:t>
            </a:r>
            <a:r>
              <a:rPr lang="en-US" sz="1400" dirty="0">
                <a:solidFill>
                  <a:schemeClr val="tx1"/>
                </a:solidFill>
              </a:rPr>
              <a:t>, </a:t>
            </a:r>
            <a:r>
              <a:rPr lang="en-US" sz="1400" dirty="0" err="1">
                <a:solidFill>
                  <a:schemeClr val="tx1"/>
                </a:solidFill>
              </a:rPr>
              <a:t>LastName</a:t>
            </a:r>
            <a:r>
              <a:rPr lang="en-US" sz="1400" dirty="0">
                <a:solidFill>
                  <a:schemeClr val="tx1"/>
                </a:solidFill>
              </a:rPr>
              <a:t>, Address, City, State, </a:t>
            </a:r>
            <a:r>
              <a:rPr lang="en-US" sz="1400" dirty="0" err="1">
                <a:solidFill>
                  <a:schemeClr val="tx1"/>
                </a:solidFill>
              </a:rPr>
              <a:t>ZIPCode</a:t>
            </a:r>
            <a:r>
              <a:rPr lang="en-US" sz="1400" dirty="0">
                <a:solidFill>
                  <a:schemeClr val="tx1"/>
                </a:solidFill>
              </a:rPr>
              <a:t>)</a:t>
            </a:r>
          </a:p>
        </p:txBody>
      </p:sp>
      <p:sp>
        <p:nvSpPr>
          <p:cNvPr id="41027" name="Text Box 1093"/>
          <p:cNvSpPr txBox="1">
            <a:spLocks noChangeArrowheads="1"/>
          </p:cNvSpPr>
          <p:nvPr/>
        </p:nvSpPr>
        <p:spPr bwMode="auto">
          <a:xfrm>
            <a:off x="1689847" y="3854450"/>
            <a:ext cx="1185863"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a:solidFill>
                  <a:srgbClr val="FF0000"/>
                </a:solidFill>
              </a:rPr>
              <a:t>Duplication</a:t>
            </a:r>
          </a:p>
        </p:txBody>
      </p:sp>
      <p:sp>
        <p:nvSpPr>
          <p:cNvPr id="41028" name="Line 1094"/>
          <p:cNvSpPr>
            <a:spLocks noChangeShapeType="1"/>
          </p:cNvSpPr>
          <p:nvPr/>
        </p:nvSpPr>
        <p:spPr bwMode="auto">
          <a:xfrm flipV="1">
            <a:off x="2604247" y="2532063"/>
            <a:ext cx="609600" cy="1524000"/>
          </a:xfrm>
          <a:prstGeom prst="line">
            <a:avLst/>
          </a:prstGeom>
          <a:noFill/>
          <a:ln w="12700">
            <a:solidFill>
              <a:srgbClr val="FF0000"/>
            </a:solidFill>
            <a:round/>
            <a:headEnd/>
            <a:tailEnd type="triangle" w="med" len="med"/>
          </a:ln>
        </p:spPr>
        <p:txBody>
          <a:bodyPr>
            <a:spAutoFit/>
          </a:bodyPr>
          <a:lstStyle/>
          <a:p>
            <a:endParaRPr lang="en-US"/>
          </a:p>
        </p:txBody>
      </p:sp>
      <p:sp>
        <p:nvSpPr>
          <p:cNvPr id="41029" name="Line 1095"/>
          <p:cNvSpPr>
            <a:spLocks noChangeShapeType="1"/>
          </p:cNvSpPr>
          <p:nvPr/>
        </p:nvSpPr>
        <p:spPr bwMode="auto">
          <a:xfrm flipV="1">
            <a:off x="2604247" y="3065463"/>
            <a:ext cx="609600" cy="990600"/>
          </a:xfrm>
          <a:prstGeom prst="line">
            <a:avLst/>
          </a:prstGeom>
          <a:noFill/>
          <a:ln w="12700">
            <a:solidFill>
              <a:srgbClr val="FF0000"/>
            </a:solidFill>
            <a:round/>
            <a:headEnd/>
            <a:tailEnd type="triangle" w="med" len="med"/>
          </a:ln>
        </p:spPr>
        <p:txBody>
          <a:bodyPr>
            <a:spAutoFit/>
          </a:bodyPr>
          <a:lstStyle/>
          <a:p>
            <a:endParaRPr lang="en-US"/>
          </a:p>
        </p:txBody>
      </p:sp>
    </p:spTree>
    <p:extLst>
      <p:ext uri="{BB962C8B-B14F-4D97-AF65-F5344CB8AC3E}">
        <p14:creationId xmlns:p14="http://schemas.microsoft.com/office/powerpoint/2010/main" val="2185034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1E675160-9359-4A99-9217-CAF08105B867}" type="slidenum">
              <a:rPr lang="en-US" smtClean="0"/>
              <a:pPr/>
              <a:t>33</a:t>
            </a:fld>
            <a:endParaRPr lang="en-US" smtClean="0"/>
          </a:p>
        </p:txBody>
      </p:sp>
      <p:sp>
        <p:nvSpPr>
          <p:cNvPr id="41987" name="Rectangle 2"/>
          <p:cNvSpPr>
            <a:spLocks noGrp="1" noChangeArrowheads="1"/>
          </p:cNvSpPr>
          <p:nvPr>
            <p:ph type="title"/>
          </p:nvPr>
        </p:nvSpPr>
        <p:spPr>
          <a:noFill/>
        </p:spPr>
        <p:txBody>
          <a:bodyPr/>
          <a:lstStyle/>
          <a:p>
            <a:r>
              <a:rPr lang="en-US" smtClean="0"/>
              <a:t>Third Normal Form Definition</a:t>
            </a:r>
          </a:p>
        </p:txBody>
      </p:sp>
      <p:sp>
        <p:nvSpPr>
          <p:cNvPr id="41988" name="Text Box 1037"/>
          <p:cNvSpPr txBox="1">
            <a:spLocks noChangeArrowheads="1"/>
          </p:cNvSpPr>
          <p:nvPr/>
        </p:nvSpPr>
        <p:spPr bwMode="auto">
          <a:xfrm>
            <a:off x="671512" y="1709738"/>
            <a:ext cx="7862888"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dirty="0">
                <a:solidFill>
                  <a:schemeClr val="tx1"/>
                </a:solidFill>
              </a:rPr>
              <a:t>SaleForm2(</a:t>
            </a:r>
            <a:r>
              <a:rPr lang="en-US" sz="1400" u="sng" dirty="0" err="1">
                <a:solidFill>
                  <a:schemeClr val="tx1"/>
                </a:solidFill>
              </a:rPr>
              <a:t>SaleID</a:t>
            </a:r>
            <a:r>
              <a:rPr lang="en-US" sz="1400" dirty="0">
                <a:solidFill>
                  <a:schemeClr val="tx1"/>
                </a:solidFill>
              </a:rPr>
              <a:t>, </a:t>
            </a:r>
            <a:r>
              <a:rPr lang="en-US" sz="1400" dirty="0" err="1">
                <a:solidFill>
                  <a:schemeClr val="tx1"/>
                </a:solidFill>
              </a:rPr>
              <a:t>SaleDate</a:t>
            </a:r>
            <a:r>
              <a:rPr lang="en-US" sz="1400" dirty="0">
                <a:solidFill>
                  <a:schemeClr val="tx1"/>
                </a:solidFill>
              </a:rPr>
              <a:t>, </a:t>
            </a:r>
            <a:r>
              <a:rPr lang="en-US" sz="1400" dirty="0" err="1">
                <a:solidFill>
                  <a:schemeClr val="tx1"/>
                </a:solidFill>
              </a:rPr>
              <a:t>CustomerID</a:t>
            </a:r>
            <a:r>
              <a:rPr lang="en-US" sz="1400" dirty="0">
                <a:solidFill>
                  <a:schemeClr val="tx1"/>
                </a:solidFill>
              </a:rPr>
              <a:t>, </a:t>
            </a:r>
            <a:r>
              <a:rPr lang="en-US" sz="1400" dirty="0" err="1">
                <a:solidFill>
                  <a:schemeClr val="tx1"/>
                </a:solidFill>
              </a:rPr>
              <a:t>FirstName</a:t>
            </a:r>
            <a:r>
              <a:rPr lang="en-US" sz="1400" dirty="0">
                <a:solidFill>
                  <a:schemeClr val="tx1"/>
                </a:solidFill>
              </a:rPr>
              <a:t>, </a:t>
            </a:r>
            <a:r>
              <a:rPr lang="en-US" sz="1400" dirty="0" err="1">
                <a:solidFill>
                  <a:schemeClr val="tx1"/>
                </a:solidFill>
              </a:rPr>
              <a:t>LastName</a:t>
            </a:r>
            <a:r>
              <a:rPr lang="en-US" sz="1400" dirty="0">
                <a:solidFill>
                  <a:schemeClr val="tx1"/>
                </a:solidFill>
              </a:rPr>
              <a:t>, Address, City, State, </a:t>
            </a:r>
            <a:r>
              <a:rPr lang="en-US" sz="1400" dirty="0" err="1">
                <a:solidFill>
                  <a:schemeClr val="tx1"/>
                </a:solidFill>
              </a:rPr>
              <a:t>ZIPCode</a:t>
            </a:r>
            <a:r>
              <a:rPr lang="en-US" sz="1400" dirty="0">
                <a:solidFill>
                  <a:schemeClr val="tx1"/>
                </a:solidFill>
              </a:rPr>
              <a:t>)</a:t>
            </a:r>
          </a:p>
        </p:txBody>
      </p:sp>
      <p:sp>
        <p:nvSpPr>
          <p:cNvPr id="41989" name="Freeform 1038"/>
          <p:cNvSpPr>
            <a:spLocks/>
          </p:cNvSpPr>
          <p:nvPr/>
        </p:nvSpPr>
        <p:spPr bwMode="auto">
          <a:xfrm>
            <a:off x="2119312" y="1655763"/>
            <a:ext cx="609600" cy="152400"/>
          </a:xfrm>
          <a:custGeom>
            <a:avLst/>
            <a:gdLst>
              <a:gd name="T0" fmla="*/ 2147483647 w 384"/>
              <a:gd name="T1" fmla="*/ 2147483647 h 96"/>
              <a:gd name="T2" fmla="*/ 2147483647 w 384"/>
              <a:gd name="T3" fmla="*/ 0 h 96"/>
              <a:gd name="T4" fmla="*/ 0 w 384"/>
              <a:gd name="T5" fmla="*/ 0 h 96"/>
              <a:gd name="T6" fmla="*/ 0 w 384"/>
              <a:gd name="T7" fmla="*/ 2147483647 h 96"/>
              <a:gd name="T8" fmla="*/ 0 60000 65536"/>
              <a:gd name="T9" fmla="*/ 0 60000 65536"/>
              <a:gd name="T10" fmla="*/ 0 60000 65536"/>
              <a:gd name="T11" fmla="*/ 0 60000 65536"/>
              <a:gd name="T12" fmla="*/ 0 w 384"/>
              <a:gd name="T13" fmla="*/ 0 h 96"/>
              <a:gd name="T14" fmla="*/ 384 w 384"/>
              <a:gd name="T15" fmla="*/ 96 h 96"/>
            </a:gdLst>
            <a:ahLst/>
            <a:cxnLst>
              <a:cxn ang="T8">
                <a:pos x="T0" y="T1"/>
              </a:cxn>
              <a:cxn ang="T9">
                <a:pos x="T2" y="T3"/>
              </a:cxn>
              <a:cxn ang="T10">
                <a:pos x="T4" y="T5"/>
              </a:cxn>
              <a:cxn ang="T11">
                <a:pos x="T6" y="T7"/>
              </a:cxn>
            </a:cxnLst>
            <a:rect l="T12" t="T13" r="T14" b="T15"/>
            <a:pathLst>
              <a:path w="384" h="96">
                <a:moveTo>
                  <a:pt x="384" y="96"/>
                </a:moveTo>
                <a:lnTo>
                  <a:pt x="384" y="0"/>
                </a:lnTo>
                <a:lnTo>
                  <a:pt x="0" y="0"/>
                </a:lnTo>
                <a:lnTo>
                  <a:pt x="0" y="96"/>
                </a:lnTo>
              </a:path>
            </a:pathLst>
          </a:custGeom>
          <a:noFill/>
          <a:ln w="12700">
            <a:solidFill>
              <a:srgbClr val="0000FF"/>
            </a:solidFill>
            <a:round/>
            <a:headEnd/>
            <a:tailEnd type="triangle" w="med" len="med"/>
          </a:ln>
        </p:spPr>
        <p:txBody>
          <a:bodyPr>
            <a:spAutoFit/>
          </a:bodyPr>
          <a:lstStyle/>
          <a:p>
            <a:endParaRPr lang="en-US"/>
          </a:p>
        </p:txBody>
      </p:sp>
      <p:sp>
        <p:nvSpPr>
          <p:cNvPr id="41990" name="Freeform 1039"/>
          <p:cNvSpPr>
            <a:spLocks/>
          </p:cNvSpPr>
          <p:nvPr/>
        </p:nvSpPr>
        <p:spPr bwMode="auto">
          <a:xfrm>
            <a:off x="1966912" y="1579563"/>
            <a:ext cx="1752600" cy="271462"/>
          </a:xfrm>
          <a:custGeom>
            <a:avLst/>
            <a:gdLst>
              <a:gd name="T0" fmla="*/ 2147483647 w 912"/>
              <a:gd name="T1" fmla="*/ 2147483647 h 144"/>
              <a:gd name="T2" fmla="*/ 2147483647 w 912"/>
              <a:gd name="T3" fmla="*/ 0 h 144"/>
              <a:gd name="T4" fmla="*/ 0 w 912"/>
              <a:gd name="T5" fmla="*/ 0 h 144"/>
              <a:gd name="T6" fmla="*/ 0 w 912"/>
              <a:gd name="T7" fmla="*/ 2147483647 h 144"/>
              <a:gd name="T8" fmla="*/ 0 60000 65536"/>
              <a:gd name="T9" fmla="*/ 0 60000 65536"/>
              <a:gd name="T10" fmla="*/ 0 60000 65536"/>
              <a:gd name="T11" fmla="*/ 0 60000 65536"/>
              <a:gd name="T12" fmla="*/ 0 w 912"/>
              <a:gd name="T13" fmla="*/ 0 h 144"/>
              <a:gd name="T14" fmla="*/ 912 w 912"/>
              <a:gd name="T15" fmla="*/ 144 h 144"/>
            </a:gdLst>
            <a:ahLst/>
            <a:cxnLst>
              <a:cxn ang="T8">
                <a:pos x="T0" y="T1"/>
              </a:cxn>
              <a:cxn ang="T9">
                <a:pos x="T2" y="T3"/>
              </a:cxn>
              <a:cxn ang="T10">
                <a:pos x="T4" y="T5"/>
              </a:cxn>
              <a:cxn ang="T11">
                <a:pos x="T6" y="T7"/>
              </a:cxn>
            </a:cxnLst>
            <a:rect l="T12" t="T13" r="T14" b="T15"/>
            <a:pathLst>
              <a:path w="912" h="144">
                <a:moveTo>
                  <a:pt x="912" y="144"/>
                </a:moveTo>
                <a:lnTo>
                  <a:pt x="912" y="0"/>
                </a:lnTo>
                <a:lnTo>
                  <a:pt x="0" y="0"/>
                </a:lnTo>
                <a:lnTo>
                  <a:pt x="0" y="144"/>
                </a:lnTo>
              </a:path>
            </a:pathLst>
          </a:custGeom>
          <a:noFill/>
          <a:ln w="12700">
            <a:solidFill>
              <a:srgbClr val="0000FF"/>
            </a:solidFill>
            <a:round/>
            <a:headEnd/>
            <a:tailEnd type="triangle" w="med" len="med"/>
          </a:ln>
        </p:spPr>
        <p:txBody>
          <a:bodyPr>
            <a:spAutoFit/>
          </a:bodyPr>
          <a:lstStyle/>
          <a:p>
            <a:endParaRPr lang="en-US"/>
          </a:p>
        </p:txBody>
      </p:sp>
      <p:sp>
        <p:nvSpPr>
          <p:cNvPr id="41991" name="Freeform 1040"/>
          <p:cNvSpPr>
            <a:spLocks/>
          </p:cNvSpPr>
          <p:nvPr/>
        </p:nvSpPr>
        <p:spPr bwMode="auto">
          <a:xfrm>
            <a:off x="3871912" y="1960563"/>
            <a:ext cx="609600" cy="152400"/>
          </a:xfrm>
          <a:custGeom>
            <a:avLst/>
            <a:gdLst>
              <a:gd name="T0" fmla="*/ 2147483647 w 384"/>
              <a:gd name="T1" fmla="*/ 0 h 96"/>
              <a:gd name="T2" fmla="*/ 2147483647 w 384"/>
              <a:gd name="T3" fmla="*/ 2147483647 h 96"/>
              <a:gd name="T4" fmla="*/ 0 w 384"/>
              <a:gd name="T5" fmla="*/ 2147483647 h 96"/>
              <a:gd name="T6" fmla="*/ 0 w 384"/>
              <a:gd name="T7" fmla="*/ 0 h 96"/>
              <a:gd name="T8" fmla="*/ 0 60000 65536"/>
              <a:gd name="T9" fmla="*/ 0 60000 65536"/>
              <a:gd name="T10" fmla="*/ 0 60000 65536"/>
              <a:gd name="T11" fmla="*/ 0 60000 65536"/>
              <a:gd name="T12" fmla="*/ 0 w 384"/>
              <a:gd name="T13" fmla="*/ 0 h 96"/>
              <a:gd name="T14" fmla="*/ 384 w 384"/>
              <a:gd name="T15" fmla="*/ 96 h 96"/>
            </a:gdLst>
            <a:ahLst/>
            <a:cxnLst>
              <a:cxn ang="T8">
                <a:pos x="T0" y="T1"/>
              </a:cxn>
              <a:cxn ang="T9">
                <a:pos x="T2" y="T3"/>
              </a:cxn>
              <a:cxn ang="T10">
                <a:pos x="T4" y="T5"/>
              </a:cxn>
              <a:cxn ang="T11">
                <a:pos x="T6" y="T7"/>
              </a:cxn>
            </a:cxnLst>
            <a:rect l="T12" t="T13" r="T14" b="T15"/>
            <a:pathLst>
              <a:path w="384" h="96">
                <a:moveTo>
                  <a:pt x="384" y="0"/>
                </a:moveTo>
                <a:lnTo>
                  <a:pt x="384" y="96"/>
                </a:lnTo>
                <a:lnTo>
                  <a:pt x="0" y="96"/>
                </a:lnTo>
                <a:lnTo>
                  <a:pt x="0" y="0"/>
                </a:lnTo>
              </a:path>
            </a:pathLst>
          </a:custGeom>
          <a:noFill/>
          <a:ln w="12700">
            <a:solidFill>
              <a:srgbClr val="FF0000"/>
            </a:solidFill>
            <a:round/>
            <a:headEnd/>
            <a:tailEnd type="triangle" w="med" len="med"/>
          </a:ln>
        </p:spPr>
        <p:txBody>
          <a:bodyPr>
            <a:spAutoFit/>
          </a:bodyPr>
          <a:lstStyle/>
          <a:p>
            <a:endParaRPr lang="en-US"/>
          </a:p>
        </p:txBody>
      </p:sp>
      <p:sp>
        <p:nvSpPr>
          <p:cNvPr id="41992" name="Freeform 1041"/>
          <p:cNvSpPr>
            <a:spLocks/>
          </p:cNvSpPr>
          <p:nvPr/>
        </p:nvSpPr>
        <p:spPr bwMode="auto">
          <a:xfrm>
            <a:off x="3795712" y="1927225"/>
            <a:ext cx="1676400" cy="261938"/>
          </a:xfrm>
          <a:custGeom>
            <a:avLst/>
            <a:gdLst>
              <a:gd name="T0" fmla="*/ 2147483647 w 912"/>
              <a:gd name="T1" fmla="*/ 0 h 144"/>
              <a:gd name="T2" fmla="*/ 2147483647 w 912"/>
              <a:gd name="T3" fmla="*/ 2147483647 h 144"/>
              <a:gd name="T4" fmla="*/ 0 w 912"/>
              <a:gd name="T5" fmla="*/ 2147483647 h 144"/>
              <a:gd name="T6" fmla="*/ 0 w 912"/>
              <a:gd name="T7" fmla="*/ 0 h 144"/>
              <a:gd name="T8" fmla="*/ 0 60000 65536"/>
              <a:gd name="T9" fmla="*/ 0 60000 65536"/>
              <a:gd name="T10" fmla="*/ 0 60000 65536"/>
              <a:gd name="T11" fmla="*/ 0 60000 65536"/>
              <a:gd name="T12" fmla="*/ 0 w 912"/>
              <a:gd name="T13" fmla="*/ 0 h 144"/>
              <a:gd name="T14" fmla="*/ 912 w 912"/>
              <a:gd name="T15" fmla="*/ 144 h 144"/>
            </a:gdLst>
            <a:ahLst/>
            <a:cxnLst>
              <a:cxn ang="T8">
                <a:pos x="T0" y="T1"/>
              </a:cxn>
              <a:cxn ang="T9">
                <a:pos x="T2" y="T3"/>
              </a:cxn>
              <a:cxn ang="T10">
                <a:pos x="T4" y="T5"/>
              </a:cxn>
              <a:cxn ang="T11">
                <a:pos x="T6" y="T7"/>
              </a:cxn>
            </a:cxnLst>
            <a:rect l="T12" t="T13" r="T14" b="T15"/>
            <a:pathLst>
              <a:path w="912" h="144">
                <a:moveTo>
                  <a:pt x="912" y="0"/>
                </a:moveTo>
                <a:lnTo>
                  <a:pt x="912" y="144"/>
                </a:lnTo>
                <a:lnTo>
                  <a:pt x="0" y="144"/>
                </a:lnTo>
                <a:lnTo>
                  <a:pt x="0" y="0"/>
                </a:lnTo>
              </a:path>
            </a:pathLst>
          </a:custGeom>
          <a:noFill/>
          <a:ln w="12700">
            <a:solidFill>
              <a:srgbClr val="FF0000"/>
            </a:solidFill>
            <a:round/>
            <a:headEnd/>
            <a:tailEnd type="triangle" w="med" len="med"/>
          </a:ln>
        </p:spPr>
        <p:txBody>
          <a:bodyPr>
            <a:spAutoFit/>
          </a:bodyPr>
          <a:lstStyle/>
          <a:p>
            <a:endParaRPr lang="en-US"/>
          </a:p>
        </p:txBody>
      </p:sp>
      <p:sp>
        <p:nvSpPr>
          <p:cNvPr id="41993" name="Freeform 1042"/>
          <p:cNvSpPr>
            <a:spLocks/>
          </p:cNvSpPr>
          <p:nvPr/>
        </p:nvSpPr>
        <p:spPr bwMode="auto">
          <a:xfrm>
            <a:off x="3719512" y="1927225"/>
            <a:ext cx="2590800" cy="338138"/>
          </a:xfrm>
          <a:custGeom>
            <a:avLst/>
            <a:gdLst>
              <a:gd name="T0" fmla="*/ 2147483647 w 1440"/>
              <a:gd name="T1" fmla="*/ 0 h 192"/>
              <a:gd name="T2" fmla="*/ 2147483647 w 1440"/>
              <a:gd name="T3" fmla="*/ 2147483647 h 192"/>
              <a:gd name="T4" fmla="*/ 0 w 1440"/>
              <a:gd name="T5" fmla="*/ 2147483647 h 192"/>
              <a:gd name="T6" fmla="*/ 0 w 1440"/>
              <a:gd name="T7" fmla="*/ 0 h 192"/>
              <a:gd name="T8" fmla="*/ 0 60000 65536"/>
              <a:gd name="T9" fmla="*/ 0 60000 65536"/>
              <a:gd name="T10" fmla="*/ 0 60000 65536"/>
              <a:gd name="T11" fmla="*/ 0 60000 65536"/>
              <a:gd name="T12" fmla="*/ 0 w 1440"/>
              <a:gd name="T13" fmla="*/ 0 h 192"/>
              <a:gd name="T14" fmla="*/ 1440 w 1440"/>
              <a:gd name="T15" fmla="*/ 192 h 192"/>
            </a:gdLst>
            <a:ahLst/>
            <a:cxnLst>
              <a:cxn ang="T8">
                <a:pos x="T0" y="T1"/>
              </a:cxn>
              <a:cxn ang="T9">
                <a:pos x="T2" y="T3"/>
              </a:cxn>
              <a:cxn ang="T10">
                <a:pos x="T4" y="T5"/>
              </a:cxn>
              <a:cxn ang="T11">
                <a:pos x="T6" y="T7"/>
              </a:cxn>
            </a:cxnLst>
            <a:rect l="T12" t="T13" r="T14" b="T15"/>
            <a:pathLst>
              <a:path w="1440" h="192">
                <a:moveTo>
                  <a:pt x="1440" y="0"/>
                </a:moveTo>
                <a:lnTo>
                  <a:pt x="1440" y="192"/>
                </a:lnTo>
                <a:lnTo>
                  <a:pt x="0" y="192"/>
                </a:lnTo>
                <a:lnTo>
                  <a:pt x="0" y="0"/>
                </a:lnTo>
              </a:path>
            </a:pathLst>
          </a:custGeom>
          <a:noFill/>
          <a:ln w="12700">
            <a:solidFill>
              <a:srgbClr val="FF0000"/>
            </a:solidFill>
            <a:round/>
            <a:headEnd/>
            <a:tailEnd type="triangle" w="med" len="med"/>
          </a:ln>
        </p:spPr>
        <p:txBody>
          <a:bodyPr>
            <a:spAutoFit/>
          </a:bodyPr>
          <a:lstStyle/>
          <a:p>
            <a:endParaRPr lang="en-US"/>
          </a:p>
        </p:txBody>
      </p:sp>
      <p:sp>
        <p:nvSpPr>
          <p:cNvPr id="41994" name="Freeform 1043"/>
          <p:cNvSpPr>
            <a:spLocks/>
          </p:cNvSpPr>
          <p:nvPr/>
        </p:nvSpPr>
        <p:spPr bwMode="auto">
          <a:xfrm>
            <a:off x="3643312" y="1927225"/>
            <a:ext cx="3276600" cy="414338"/>
          </a:xfrm>
          <a:custGeom>
            <a:avLst/>
            <a:gdLst>
              <a:gd name="T0" fmla="*/ 2147483647 w 1824"/>
              <a:gd name="T1" fmla="*/ 0 h 240"/>
              <a:gd name="T2" fmla="*/ 2147483647 w 1824"/>
              <a:gd name="T3" fmla="*/ 2147483647 h 240"/>
              <a:gd name="T4" fmla="*/ 0 w 1824"/>
              <a:gd name="T5" fmla="*/ 2147483647 h 240"/>
              <a:gd name="T6" fmla="*/ 0 w 1824"/>
              <a:gd name="T7" fmla="*/ 0 h 240"/>
              <a:gd name="T8" fmla="*/ 0 60000 65536"/>
              <a:gd name="T9" fmla="*/ 0 60000 65536"/>
              <a:gd name="T10" fmla="*/ 0 60000 65536"/>
              <a:gd name="T11" fmla="*/ 0 60000 65536"/>
              <a:gd name="T12" fmla="*/ 0 w 1824"/>
              <a:gd name="T13" fmla="*/ 0 h 240"/>
              <a:gd name="T14" fmla="*/ 1824 w 1824"/>
              <a:gd name="T15" fmla="*/ 240 h 240"/>
            </a:gdLst>
            <a:ahLst/>
            <a:cxnLst>
              <a:cxn ang="T8">
                <a:pos x="T0" y="T1"/>
              </a:cxn>
              <a:cxn ang="T9">
                <a:pos x="T2" y="T3"/>
              </a:cxn>
              <a:cxn ang="T10">
                <a:pos x="T4" y="T5"/>
              </a:cxn>
              <a:cxn ang="T11">
                <a:pos x="T6" y="T7"/>
              </a:cxn>
            </a:cxnLst>
            <a:rect l="T12" t="T13" r="T14" b="T15"/>
            <a:pathLst>
              <a:path w="1824" h="240">
                <a:moveTo>
                  <a:pt x="1824" y="0"/>
                </a:moveTo>
                <a:lnTo>
                  <a:pt x="1824" y="240"/>
                </a:lnTo>
                <a:lnTo>
                  <a:pt x="0" y="240"/>
                </a:lnTo>
                <a:lnTo>
                  <a:pt x="0" y="0"/>
                </a:lnTo>
              </a:path>
            </a:pathLst>
          </a:custGeom>
          <a:noFill/>
          <a:ln w="12700">
            <a:solidFill>
              <a:srgbClr val="FF0000"/>
            </a:solidFill>
            <a:round/>
            <a:headEnd/>
            <a:tailEnd type="triangle" w="med" len="med"/>
          </a:ln>
        </p:spPr>
        <p:txBody>
          <a:bodyPr>
            <a:spAutoFit/>
          </a:bodyPr>
          <a:lstStyle/>
          <a:p>
            <a:endParaRPr lang="en-US"/>
          </a:p>
        </p:txBody>
      </p:sp>
      <p:sp>
        <p:nvSpPr>
          <p:cNvPr id="41995" name="Freeform 1044"/>
          <p:cNvSpPr>
            <a:spLocks/>
          </p:cNvSpPr>
          <p:nvPr/>
        </p:nvSpPr>
        <p:spPr bwMode="auto">
          <a:xfrm>
            <a:off x="3567112" y="1960563"/>
            <a:ext cx="3810000" cy="457200"/>
          </a:xfrm>
          <a:custGeom>
            <a:avLst/>
            <a:gdLst>
              <a:gd name="T0" fmla="*/ 2147483647 w 2064"/>
              <a:gd name="T1" fmla="*/ 0 h 288"/>
              <a:gd name="T2" fmla="*/ 2147483647 w 2064"/>
              <a:gd name="T3" fmla="*/ 2147483647 h 288"/>
              <a:gd name="T4" fmla="*/ 0 w 2064"/>
              <a:gd name="T5" fmla="*/ 2147483647 h 288"/>
              <a:gd name="T6" fmla="*/ 0 w 2064"/>
              <a:gd name="T7" fmla="*/ 0 h 288"/>
              <a:gd name="T8" fmla="*/ 0 60000 65536"/>
              <a:gd name="T9" fmla="*/ 0 60000 65536"/>
              <a:gd name="T10" fmla="*/ 0 60000 65536"/>
              <a:gd name="T11" fmla="*/ 0 60000 65536"/>
              <a:gd name="T12" fmla="*/ 0 w 2064"/>
              <a:gd name="T13" fmla="*/ 0 h 288"/>
              <a:gd name="T14" fmla="*/ 2064 w 2064"/>
              <a:gd name="T15" fmla="*/ 288 h 288"/>
            </a:gdLst>
            <a:ahLst/>
            <a:cxnLst>
              <a:cxn ang="T8">
                <a:pos x="T0" y="T1"/>
              </a:cxn>
              <a:cxn ang="T9">
                <a:pos x="T2" y="T3"/>
              </a:cxn>
              <a:cxn ang="T10">
                <a:pos x="T4" y="T5"/>
              </a:cxn>
              <a:cxn ang="T11">
                <a:pos x="T6" y="T7"/>
              </a:cxn>
            </a:cxnLst>
            <a:rect l="T12" t="T13" r="T14" b="T15"/>
            <a:pathLst>
              <a:path w="2064" h="288">
                <a:moveTo>
                  <a:pt x="2064" y="0"/>
                </a:moveTo>
                <a:lnTo>
                  <a:pt x="2064" y="288"/>
                </a:lnTo>
                <a:lnTo>
                  <a:pt x="0" y="288"/>
                </a:lnTo>
                <a:lnTo>
                  <a:pt x="0" y="0"/>
                </a:lnTo>
              </a:path>
            </a:pathLst>
          </a:custGeom>
          <a:noFill/>
          <a:ln w="12700">
            <a:solidFill>
              <a:srgbClr val="FF0000"/>
            </a:solidFill>
            <a:round/>
            <a:headEnd/>
            <a:tailEnd type="triangle" w="med" len="med"/>
          </a:ln>
        </p:spPr>
        <p:txBody>
          <a:bodyPr>
            <a:spAutoFit/>
          </a:bodyPr>
          <a:lstStyle/>
          <a:p>
            <a:endParaRPr lang="en-US"/>
          </a:p>
        </p:txBody>
      </p:sp>
      <p:sp>
        <p:nvSpPr>
          <p:cNvPr id="41996" name="Freeform 1045"/>
          <p:cNvSpPr>
            <a:spLocks/>
          </p:cNvSpPr>
          <p:nvPr/>
        </p:nvSpPr>
        <p:spPr bwMode="auto">
          <a:xfrm>
            <a:off x="3490912" y="1960563"/>
            <a:ext cx="4495800" cy="533400"/>
          </a:xfrm>
          <a:custGeom>
            <a:avLst/>
            <a:gdLst>
              <a:gd name="T0" fmla="*/ 2147483647 w 2448"/>
              <a:gd name="T1" fmla="*/ 0 h 336"/>
              <a:gd name="T2" fmla="*/ 2147483647 w 2448"/>
              <a:gd name="T3" fmla="*/ 2147483647 h 336"/>
              <a:gd name="T4" fmla="*/ 0 w 2448"/>
              <a:gd name="T5" fmla="*/ 2147483647 h 336"/>
              <a:gd name="T6" fmla="*/ 0 w 2448"/>
              <a:gd name="T7" fmla="*/ 0 h 336"/>
              <a:gd name="T8" fmla="*/ 0 60000 65536"/>
              <a:gd name="T9" fmla="*/ 0 60000 65536"/>
              <a:gd name="T10" fmla="*/ 0 60000 65536"/>
              <a:gd name="T11" fmla="*/ 0 60000 65536"/>
              <a:gd name="T12" fmla="*/ 0 w 2448"/>
              <a:gd name="T13" fmla="*/ 0 h 336"/>
              <a:gd name="T14" fmla="*/ 2448 w 2448"/>
              <a:gd name="T15" fmla="*/ 336 h 336"/>
            </a:gdLst>
            <a:ahLst/>
            <a:cxnLst>
              <a:cxn ang="T8">
                <a:pos x="T0" y="T1"/>
              </a:cxn>
              <a:cxn ang="T9">
                <a:pos x="T2" y="T3"/>
              </a:cxn>
              <a:cxn ang="T10">
                <a:pos x="T4" y="T5"/>
              </a:cxn>
              <a:cxn ang="T11">
                <a:pos x="T6" y="T7"/>
              </a:cxn>
            </a:cxnLst>
            <a:rect l="T12" t="T13" r="T14" b="T15"/>
            <a:pathLst>
              <a:path w="2448" h="336">
                <a:moveTo>
                  <a:pt x="2448" y="0"/>
                </a:moveTo>
                <a:lnTo>
                  <a:pt x="2448" y="336"/>
                </a:lnTo>
                <a:lnTo>
                  <a:pt x="0" y="336"/>
                </a:lnTo>
                <a:lnTo>
                  <a:pt x="0" y="0"/>
                </a:lnTo>
              </a:path>
            </a:pathLst>
          </a:custGeom>
          <a:noFill/>
          <a:ln w="12700">
            <a:solidFill>
              <a:srgbClr val="FF0000"/>
            </a:solidFill>
            <a:round/>
            <a:headEnd/>
            <a:tailEnd type="triangle" w="med" len="med"/>
          </a:ln>
        </p:spPr>
        <p:txBody>
          <a:bodyPr>
            <a:spAutoFit/>
          </a:bodyPr>
          <a:lstStyle/>
          <a:p>
            <a:endParaRPr lang="en-US"/>
          </a:p>
        </p:txBody>
      </p:sp>
      <p:sp>
        <p:nvSpPr>
          <p:cNvPr id="41997" name="Text Box 1046"/>
          <p:cNvSpPr txBox="1">
            <a:spLocks noChangeArrowheads="1"/>
          </p:cNvSpPr>
          <p:nvPr/>
        </p:nvSpPr>
        <p:spPr bwMode="auto">
          <a:xfrm>
            <a:off x="1722437" y="1182688"/>
            <a:ext cx="1841500"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a:solidFill>
                  <a:srgbClr val="0000FF"/>
                </a:solidFill>
              </a:rPr>
              <a:t>Depend on SaleID</a:t>
            </a:r>
          </a:p>
        </p:txBody>
      </p:sp>
      <p:sp>
        <p:nvSpPr>
          <p:cNvPr id="41998" name="Text Box 1047"/>
          <p:cNvSpPr txBox="1">
            <a:spLocks noChangeArrowheads="1"/>
          </p:cNvSpPr>
          <p:nvPr/>
        </p:nvSpPr>
        <p:spPr bwMode="auto">
          <a:xfrm>
            <a:off x="3795712" y="2517775"/>
            <a:ext cx="2317750"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a:solidFill>
                  <a:srgbClr val="FF0000"/>
                </a:solidFill>
              </a:rPr>
              <a:t>Depend on CustomerID</a:t>
            </a:r>
          </a:p>
        </p:txBody>
      </p:sp>
    </p:spTree>
    <p:extLst>
      <p:ext uri="{BB962C8B-B14F-4D97-AF65-F5344CB8AC3E}">
        <p14:creationId xmlns:p14="http://schemas.microsoft.com/office/powerpoint/2010/main" val="3781362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Third Normal Form Example</a:t>
            </a:r>
          </a:p>
        </p:txBody>
      </p:sp>
      <p:sp>
        <p:nvSpPr>
          <p:cNvPr id="43010" name="Slide Number Placeholder 6"/>
          <p:cNvSpPr>
            <a:spLocks noGrp="1"/>
          </p:cNvSpPr>
          <p:nvPr>
            <p:ph type="sldNum" sz="quarter" idx="12"/>
          </p:nvPr>
        </p:nvSpPr>
        <p:spPr/>
        <p:txBody>
          <a:bodyPr/>
          <a:lstStyle/>
          <a:p>
            <a:fld id="{4DC9497E-91A5-4A8D-9684-F3D382330993}" type="slidenum">
              <a:rPr lang="en-US" smtClean="0"/>
              <a:pPr/>
              <a:t>34</a:t>
            </a:fld>
            <a:endParaRPr lang="en-US" smtClean="0"/>
          </a:p>
        </p:txBody>
      </p:sp>
      <p:sp>
        <p:nvSpPr>
          <p:cNvPr id="43012" name="Text Box 1031"/>
          <p:cNvSpPr txBox="1">
            <a:spLocks noChangeArrowheads="1"/>
          </p:cNvSpPr>
          <p:nvPr/>
        </p:nvSpPr>
        <p:spPr bwMode="auto">
          <a:xfrm>
            <a:off x="496888" y="1219200"/>
            <a:ext cx="7862888"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dirty="0"/>
              <a:t>SaleForm2(</a:t>
            </a:r>
            <a:r>
              <a:rPr lang="en-US" sz="1400" u="sng" dirty="0" err="1"/>
              <a:t>SaleID</a:t>
            </a:r>
            <a:r>
              <a:rPr lang="en-US" sz="1400" dirty="0"/>
              <a:t>, </a:t>
            </a:r>
            <a:r>
              <a:rPr lang="en-US" sz="1400" dirty="0" err="1"/>
              <a:t>SaleDate</a:t>
            </a:r>
            <a:r>
              <a:rPr lang="en-US" sz="1400" dirty="0"/>
              <a:t>, </a:t>
            </a:r>
            <a:r>
              <a:rPr lang="en-US" sz="1400" dirty="0" err="1"/>
              <a:t>CustomerID</a:t>
            </a:r>
            <a:r>
              <a:rPr lang="en-US" sz="1400" dirty="0"/>
              <a:t>, </a:t>
            </a:r>
            <a:r>
              <a:rPr lang="en-US" sz="1400" dirty="0" err="1"/>
              <a:t>FirstName</a:t>
            </a:r>
            <a:r>
              <a:rPr lang="en-US" sz="1400" dirty="0"/>
              <a:t>, </a:t>
            </a:r>
            <a:r>
              <a:rPr lang="en-US" sz="1400" dirty="0" err="1"/>
              <a:t>LastName</a:t>
            </a:r>
            <a:r>
              <a:rPr lang="en-US" sz="1400" dirty="0"/>
              <a:t>, Address, City, State, </a:t>
            </a:r>
            <a:r>
              <a:rPr lang="en-US" sz="1400" dirty="0" err="1"/>
              <a:t>ZIPCode</a:t>
            </a:r>
            <a:r>
              <a:rPr lang="en-US" sz="1400" dirty="0"/>
              <a:t>)</a:t>
            </a:r>
          </a:p>
        </p:txBody>
      </p:sp>
      <p:graphicFrame>
        <p:nvGraphicFramePr>
          <p:cNvPr id="53332" name="Group 1108"/>
          <p:cNvGraphicFramePr>
            <a:graphicFrameLocks noGrp="1"/>
          </p:cNvGraphicFramePr>
          <p:nvPr>
            <p:extLst>
              <p:ext uri="{D42A27DB-BD31-4B8C-83A1-F6EECF244321}">
                <p14:modId xmlns:p14="http://schemas.microsoft.com/office/powerpoint/2010/main" val="1695953132"/>
              </p:ext>
            </p:extLst>
          </p:nvPr>
        </p:nvGraphicFramePr>
        <p:xfrm>
          <a:off x="962026" y="2133600"/>
          <a:ext cx="2811462" cy="1524000"/>
        </p:xfrm>
        <a:graphic>
          <a:graphicData uri="http://schemas.openxmlformats.org/drawingml/2006/table">
            <a:tbl>
              <a:tblPr/>
              <a:tblGrid>
                <a:gridCol w="844550"/>
                <a:gridCol w="677862"/>
                <a:gridCol w="1289050"/>
              </a:tblGrid>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SaleID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CustomerID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63478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94552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333" name="Group 1109"/>
          <p:cNvGraphicFramePr>
            <a:graphicFrameLocks noGrp="1"/>
          </p:cNvGraphicFramePr>
          <p:nvPr>
            <p:extLst>
              <p:ext uri="{D42A27DB-BD31-4B8C-83A1-F6EECF244321}">
                <p14:modId xmlns:p14="http://schemas.microsoft.com/office/powerpoint/2010/main" val="3920497693"/>
              </p:ext>
            </p:extLst>
          </p:nvPr>
        </p:nvGraphicFramePr>
        <p:xfrm>
          <a:off x="1495426" y="4191000"/>
          <a:ext cx="6545262" cy="1219200"/>
        </p:xfrm>
        <a:graphic>
          <a:graphicData uri="http://schemas.openxmlformats.org/drawingml/2006/table">
            <a:tbl>
              <a:tblPr/>
              <a:tblGrid>
                <a:gridCol w="1189037"/>
                <a:gridCol w="1065213"/>
                <a:gridCol w="1052512"/>
                <a:gridCol w="944563"/>
                <a:gridCol w="895350"/>
                <a:gridCol w="660400"/>
                <a:gridCol w="738187"/>
              </a:tblGrid>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sng" strike="noStrike" cap="none" normalizeH="0" baseline="0" smtClean="0">
                          <a:ln>
                            <a:noFill/>
                          </a:ln>
                          <a:solidFill>
                            <a:schemeClr val="tx1"/>
                          </a:solidFill>
                          <a:effectLst/>
                          <a:latin typeface="Arial" charset="0"/>
                        </a:rPr>
                        <a:t>CustomerID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FirstName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LastName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ZIP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15023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Jones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111 Elm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Chicago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60601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63478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Miguel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Sanchez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222 Oro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Madrid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94552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Madeline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O’Reilly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333 Tam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Dublin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81" name="Text Box 1100"/>
          <p:cNvSpPr txBox="1">
            <a:spLocks noChangeArrowheads="1"/>
          </p:cNvSpPr>
          <p:nvPr/>
        </p:nvSpPr>
        <p:spPr bwMode="auto">
          <a:xfrm>
            <a:off x="885826" y="1806575"/>
            <a:ext cx="3063875" cy="304800"/>
          </a:xfrm>
          <a:prstGeom prst="rect">
            <a:avLst/>
          </a:prstGeom>
          <a:noFill/>
          <a:ln w="12700" algn="ctr">
            <a:noFill/>
            <a:miter lim="800000"/>
            <a:headEnd/>
            <a:tailEnd/>
          </a:ln>
        </p:spPr>
        <p:txBody>
          <a:bodyPr wrap="none">
            <a:spAutoFit/>
          </a:bodyPr>
          <a:lstStyle/>
          <a:p>
            <a:pPr algn="l" eaLnBrk="1" hangingPunct="1">
              <a:spcBef>
                <a:spcPct val="0"/>
              </a:spcBef>
            </a:pPr>
            <a:r>
              <a:rPr lang="en-US" sz="1400"/>
              <a:t>Sale(</a:t>
            </a:r>
            <a:r>
              <a:rPr lang="en-US" sz="1400" u="sng"/>
              <a:t>SaleID</a:t>
            </a:r>
            <a:r>
              <a:rPr lang="en-US" sz="1400"/>
              <a:t>, SaleDate, CustomerID)</a:t>
            </a:r>
          </a:p>
        </p:txBody>
      </p:sp>
      <p:sp>
        <p:nvSpPr>
          <p:cNvPr id="43082" name="Text Box 1101"/>
          <p:cNvSpPr txBox="1">
            <a:spLocks noChangeArrowheads="1"/>
          </p:cNvSpPr>
          <p:nvPr/>
        </p:nvSpPr>
        <p:spPr bwMode="auto">
          <a:xfrm>
            <a:off x="1030288" y="3760788"/>
            <a:ext cx="7202488" cy="336550"/>
          </a:xfrm>
          <a:prstGeom prst="rect">
            <a:avLst/>
          </a:prstGeom>
          <a:noFill/>
          <a:ln w="12700" algn="ctr">
            <a:noFill/>
            <a:miter lim="800000"/>
            <a:headEnd/>
            <a:tailEnd/>
          </a:ln>
        </p:spPr>
        <p:txBody>
          <a:bodyPr wrap="none">
            <a:spAutoFit/>
          </a:bodyPr>
          <a:lstStyle/>
          <a:p>
            <a:pPr algn="l" eaLnBrk="1" hangingPunct="1">
              <a:spcBef>
                <a:spcPct val="0"/>
              </a:spcBef>
            </a:pPr>
            <a:r>
              <a:rPr lang="en-US" sz="1600"/>
              <a:t>Customer(</a:t>
            </a:r>
            <a:r>
              <a:rPr lang="en-US" sz="1600" u="sng"/>
              <a:t>CustomerID</a:t>
            </a:r>
            <a:r>
              <a:rPr lang="en-US" sz="1600"/>
              <a:t>, FirstName, LastName, Address, City, State, ZIPCode)</a:t>
            </a:r>
          </a:p>
        </p:txBody>
      </p:sp>
      <p:sp>
        <p:nvSpPr>
          <p:cNvPr id="43083" name="Freeform 1102"/>
          <p:cNvSpPr>
            <a:spLocks/>
          </p:cNvSpPr>
          <p:nvPr/>
        </p:nvSpPr>
        <p:spPr bwMode="auto">
          <a:xfrm>
            <a:off x="1800226" y="1524000"/>
            <a:ext cx="1524000" cy="152400"/>
          </a:xfrm>
          <a:custGeom>
            <a:avLst/>
            <a:gdLst>
              <a:gd name="T0" fmla="*/ 0 w 960"/>
              <a:gd name="T1" fmla="*/ 0 h 96"/>
              <a:gd name="T2" fmla="*/ 0 w 960"/>
              <a:gd name="T3" fmla="*/ 2147483647 h 96"/>
              <a:gd name="T4" fmla="*/ 2147483647 w 960"/>
              <a:gd name="T5" fmla="*/ 2147483647 h 96"/>
              <a:gd name="T6" fmla="*/ 2147483647 w 960"/>
              <a:gd name="T7" fmla="*/ 0 h 96"/>
              <a:gd name="T8" fmla="*/ 0 60000 65536"/>
              <a:gd name="T9" fmla="*/ 0 60000 65536"/>
              <a:gd name="T10" fmla="*/ 0 60000 65536"/>
              <a:gd name="T11" fmla="*/ 0 60000 65536"/>
              <a:gd name="T12" fmla="*/ 0 w 960"/>
              <a:gd name="T13" fmla="*/ 0 h 96"/>
              <a:gd name="T14" fmla="*/ 960 w 960"/>
              <a:gd name="T15" fmla="*/ 96 h 96"/>
            </a:gdLst>
            <a:ahLst/>
            <a:cxnLst>
              <a:cxn ang="T8">
                <a:pos x="T0" y="T1"/>
              </a:cxn>
              <a:cxn ang="T9">
                <a:pos x="T2" y="T3"/>
              </a:cxn>
              <a:cxn ang="T10">
                <a:pos x="T4" y="T5"/>
              </a:cxn>
              <a:cxn ang="T11">
                <a:pos x="T6" y="T7"/>
              </a:cxn>
            </a:cxnLst>
            <a:rect l="T12" t="T13" r="T14" b="T15"/>
            <a:pathLst>
              <a:path w="960" h="96">
                <a:moveTo>
                  <a:pt x="0" y="0"/>
                </a:moveTo>
                <a:lnTo>
                  <a:pt x="0" y="96"/>
                </a:lnTo>
                <a:lnTo>
                  <a:pt x="960" y="96"/>
                </a:lnTo>
                <a:lnTo>
                  <a:pt x="960" y="0"/>
                </a:lnTo>
              </a:path>
            </a:pathLst>
          </a:custGeom>
          <a:noFill/>
          <a:ln w="12700">
            <a:solidFill>
              <a:srgbClr val="0000FF"/>
            </a:solidFill>
            <a:round/>
            <a:headEnd/>
            <a:tailEnd/>
          </a:ln>
        </p:spPr>
        <p:txBody>
          <a:bodyPr>
            <a:spAutoFit/>
          </a:bodyPr>
          <a:lstStyle/>
          <a:p>
            <a:endParaRPr lang="en-US"/>
          </a:p>
        </p:txBody>
      </p:sp>
      <p:sp>
        <p:nvSpPr>
          <p:cNvPr id="43084" name="Line 1103"/>
          <p:cNvSpPr>
            <a:spLocks noChangeShapeType="1"/>
          </p:cNvSpPr>
          <p:nvPr/>
        </p:nvSpPr>
        <p:spPr bwMode="auto">
          <a:xfrm flipH="1">
            <a:off x="2181226" y="1676400"/>
            <a:ext cx="381000" cy="228600"/>
          </a:xfrm>
          <a:prstGeom prst="line">
            <a:avLst/>
          </a:prstGeom>
          <a:noFill/>
          <a:ln w="12700">
            <a:solidFill>
              <a:srgbClr val="0000FF"/>
            </a:solidFill>
            <a:round/>
            <a:headEnd/>
            <a:tailEnd type="triangle" w="med" len="med"/>
          </a:ln>
        </p:spPr>
        <p:txBody>
          <a:bodyPr>
            <a:spAutoFit/>
          </a:bodyPr>
          <a:lstStyle/>
          <a:p>
            <a:endParaRPr lang="en-US"/>
          </a:p>
        </p:txBody>
      </p:sp>
      <p:sp>
        <p:nvSpPr>
          <p:cNvPr id="43085" name="Freeform 1104"/>
          <p:cNvSpPr>
            <a:spLocks/>
          </p:cNvSpPr>
          <p:nvPr/>
        </p:nvSpPr>
        <p:spPr bwMode="auto">
          <a:xfrm>
            <a:off x="3400426" y="1524000"/>
            <a:ext cx="4335462" cy="152400"/>
          </a:xfrm>
          <a:custGeom>
            <a:avLst/>
            <a:gdLst>
              <a:gd name="T0" fmla="*/ 0 w 2304"/>
              <a:gd name="T1" fmla="*/ 0 h 96"/>
              <a:gd name="T2" fmla="*/ 0 w 2304"/>
              <a:gd name="T3" fmla="*/ 2147483647 h 96"/>
              <a:gd name="T4" fmla="*/ 2147483647 w 2304"/>
              <a:gd name="T5" fmla="*/ 2147483647 h 96"/>
              <a:gd name="T6" fmla="*/ 2147483647 w 2304"/>
              <a:gd name="T7" fmla="*/ 0 h 96"/>
              <a:gd name="T8" fmla="*/ 0 60000 65536"/>
              <a:gd name="T9" fmla="*/ 0 60000 65536"/>
              <a:gd name="T10" fmla="*/ 0 60000 65536"/>
              <a:gd name="T11" fmla="*/ 0 60000 65536"/>
              <a:gd name="T12" fmla="*/ 0 w 2304"/>
              <a:gd name="T13" fmla="*/ 0 h 96"/>
              <a:gd name="T14" fmla="*/ 2304 w 2304"/>
              <a:gd name="T15" fmla="*/ 96 h 96"/>
            </a:gdLst>
            <a:ahLst/>
            <a:cxnLst>
              <a:cxn ang="T8">
                <a:pos x="T0" y="T1"/>
              </a:cxn>
              <a:cxn ang="T9">
                <a:pos x="T2" y="T3"/>
              </a:cxn>
              <a:cxn ang="T10">
                <a:pos x="T4" y="T5"/>
              </a:cxn>
              <a:cxn ang="T11">
                <a:pos x="T6" y="T7"/>
              </a:cxn>
            </a:cxnLst>
            <a:rect l="T12" t="T13" r="T14" b="T15"/>
            <a:pathLst>
              <a:path w="2304" h="96">
                <a:moveTo>
                  <a:pt x="0" y="0"/>
                </a:moveTo>
                <a:lnTo>
                  <a:pt x="0" y="96"/>
                </a:lnTo>
                <a:lnTo>
                  <a:pt x="2304" y="96"/>
                </a:lnTo>
                <a:lnTo>
                  <a:pt x="2304" y="0"/>
                </a:lnTo>
              </a:path>
            </a:pathLst>
          </a:custGeom>
          <a:noFill/>
          <a:ln w="12700">
            <a:solidFill>
              <a:srgbClr val="FF0000"/>
            </a:solidFill>
            <a:round/>
            <a:headEnd/>
            <a:tailEnd/>
          </a:ln>
        </p:spPr>
        <p:txBody>
          <a:bodyPr>
            <a:spAutoFit/>
          </a:bodyPr>
          <a:lstStyle/>
          <a:p>
            <a:endParaRPr lang="en-US"/>
          </a:p>
        </p:txBody>
      </p:sp>
      <p:sp>
        <p:nvSpPr>
          <p:cNvPr id="43086" name="Line 1105"/>
          <p:cNvSpPr>
            <a:spLocks noChangeShapeType="1"/>
          </p:cNvSpPr>
          <p:nvPr/>
        </p:nvSpPr>
        <p:spPr bwMode="auto">
          <a:xfrm flipH="1">
            <a:off x="3705226" y="1676400"/>
            <a:ext cx="1447800" cy="2133600"/>
          </a:xfrm>
          <a:prstGeom prst="line">
            <a:avLst/>
          </a:prstGeom>
          <a:noFill/>
          <a:ln w="12700">
            <a:solidFill>
              <a:srgbClr val="FF0000"/>
            </a:solidFill>
            <a:round/>
            <a:headEnd/>
            <a:tailEnd type="triangle" w="med" len="med"/>
          </a:ln>
        </p:spPr>
        <p:txBody>
          <a:bodyPr>
            <a:spAutoFit/>
          </a:bodyPr>
          <a:lstStyle/>
          <a:p>
            <a:endParaRPr lang="en-US"/>
          </a:p>
        </p:txBody>
      </p:sp>
    </p:spTree>
    <p:extLst>
      <p:ext uri="{BB962C8B-B14F-4D97-AF65-F5344CB8AC3E}">
        <p14:creationId xmlns:p14="http://schemas.microsoft.com/office/powerpoint/2010/main" val="1373502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p:spPr>
        <p:txBody>
          <a:bodyPr/>
          <a:lstStyle/>
          <a:p>
            <a:fld id="{04A97E2A-CFDF-4FAC-A337-F10C82917690}" type="slidenum">
              <a:rPr lang="en-US" smtClean="0"/>
              <a:pPr/>
              <a:t>35</a:t>
            </a:fld>
            <a:endParaRPr lang="en-US" smtClean="0"/>
          </a:p>
        </p:txBody>
      </p:sp>
      <p:sp>
        <p:nvSpPr>
          <p:cNvPr id="44035" name="Rectangle 2"/>
          <p:cNvSpPr>
            <a:spLocks noGrp="1" noChangeArrowheads="1"/>
          </p:cNvSpPr>
          <p:nvPr>
            <p:ph type="title"/>
          </p:nvPr>
        </p:nvSpPr>
        <p:spPr/>
        <p:txBody>
          <a:bodyPr/>
          <a:lstStyle/>
          <a:p>
            <a:r>
              <a:rPr lang="en-US" smtClean="0"/>
              <a:t>Third Normal Form Tables</a:t>
            </a:r>
          </a:p>
        </p:txBody>
      </p:sp>
      <p:pic>
        <p:nvPicPr>
          <p:cNvPr id="44036" name="Picture 4"/>
          <p:cNvPicPr>
            <a:picLocks noChangeAspect="1" noChangeArrowheads="1"/>
          </p:cNvPicPr>
          <p:nvPr/>
        </p:nvPicPr>
        <p:blipFill>
          <a:blip r:embed="rId3" cstate="print"/>
          <a:srcRect/>
          <a:stretch>
            <a:fillRect/>
          </a:stretch>
        </p:blipFill>
        <p:spPr bwMode="auto">
          <a:xfrm>
            <a:off x="1488141" y="1402976"/>
            <a:ext cx="6477000" cy="3208338"/>
          </a:xfrm>
          <a:prstGeom prst="rect">
            <a:avLst/>
          </a:prstGeom>
          <a:noFill/>
          <a:ln w="12700" algn="ctr">
            <a:noFill/>
            <a:miter lim="800000"/>
            <a:headEnd/>
            <a:tailEnd/>
          </a:ln>
        </p:spPr>
      </p:pic>
    </p:spTree>
    <p:extLst>
      <p:ext uri="{BB962C8B-B14F-4D97-AF65-F5344CB8AC3E}">
        <p14:creationId xmlns:p14="http://schemas.microsoft.com/office/powerpoint/2010/main" val="3058331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6C052D3E-8770-47E2-85F7-3C8F3BA362A7}" type="slidenum">
              <a:rPr lang="en-US" smtClean="0"/>
              <a:pPr/>
              <a:t>36</a:t>
            </a:fld>
            <a:endParaRPr lang="en-US" smtClean="0"/>
          </a:p>
        </p:txBody>
      </p:sp>
      <p:sp>
        <p:nvSpPr>
          <p:cNvPr id="45059" name="Rectangle 2"/>
          <p:cNvSpPr>
            <a:spLocks noGrp="1" noChangeArrowheads="1"/>
          </p:cNvSpPr>
          <p:nvPr>
            <p:ph type="title"/>
          </p:nvPr>
        </p:nvSpPr>
        <p:spPr/>
        <p:txBody>
          <a:bodyPr/>
          <a:lstStyle/>
          <a:p>
            <a:r>
              <a:rPr lang="en-US" smtClean="0"/>
              <a:t>Third Normal Form Tables</a:t>
            </a:r>
          </a:p>
        </p:txBody>
      </p:sp>
      <p:sp>
        <p:nvSpPr>
          <p:cNvPr id="45060" name="Rectangle 4"/>
          <p:cNvSpPr>
            <a:spLocks noChangeArrowheads="1"/>
          </p:cNvSpPr>
          <p:nvPr/>
        </p:nvSpPr>
        <p:spPr bwMode="auto">
          <a:xfrm>
            <a:off x="1048871" y="1561722"/>
            <a:ext cx="7244932" cy="1815882"/>
          </a:xfrm>
          <a:prstGeom prst="rect">
            <a:avLst/>
          </a:prstGeom>
          <a:noFill/>
          <a:ln w="12700" algn="ctr">
            <a:solidFill>
              <a:schemeClr val="tx1"/>
            </a:solidFill>
            <a:miter lim="800000"/>
            <a:headEnd/>
            <a:tailEnd/>
          </a:ln>
        </p:spPr>
        <p:txBody>
          <a:bodyPr wrap="none" anchor="ctr">
            <a:spAutoFit/>
          </a:bodyPr>
          <a:lstStyle/>
          <a:p>
            <a:pPr algn="l"/>
            <a:r>
              <a:rPr lang="en-US" sz="1600" dirty="0">
                <a:solidFill>
                  <a:schemeClr val="tx1"/>
                </a:solidFill>
              </a:rPr>
              <a:t>Customer(</a:t>
            </a:r>
            <a:r>
              <a:rPr lang="en-US" sz="1600" u="sng" dirty="0" err="1">
                <a:solidFill>
                  <a:schemeClr val="tx1"/>
                </a:solidFill>
              </a:rPr>
              <a:t>CustomerID</a:t>
            </a:r>
            <a:r>
              <a:rPr lang="en-US" sz="1600" dirty="0">
                <a:solidFill>
                  <a:schemeClr val="tx1"/>
                </a:solidFill>
              </a:rPr>
              <a:t>, </a:t>
            </a:r>
            <a:r>
              <a:rPr lang="en-US" sz="1600" dirty="0" err="1">
                <a:solidFill>
                  <a:schemeClr val="tx1"/>
                </a:solidFill>
              </a:rPr>
              <a:t>FirstName</a:t>
            </a:r>
            <a:r>
              <a:rPr lang="en-US" sz="1600" dirty="0">
                <a:solidFill>
                  <a:schemeClr val="tx1"/>
                </a:solidFill>
              </a:rPr>
              <a:t>, </a:t>
            </a:r>
            <a:r>
              <a:rPr lang="en-US" sz="1600" dirty="0" err="1">
                <a:solidFill>
                  <a:schemeClr val="tx1"/>
                </a:solidFill>
              </a:rPr>
              <a:t>LastName</a:t>
            </a:r>
            <a:r>
              <a:rPr lang="en-US" sz="1600" dirty="0">
                <a:solidFill>
                  <a:schemeClr val="tx1"/>
                </a:solidFill>
              </a:rPr>
              <a:t>, Address, City, State, </a:t>
            </a:r>
            <a:r>
              <a:rPr lang="en-US" sz="1600" dirty="0" err="1">
                <a:solidFill>
                  <a:schemeClr val="tx1"/>
                </a:solidFill>
              </a:rPr>
              <a:t>ZIPCode</a:t>
            </a:r>
            <a:r>
              <a:rPr lang="en-US" sz="1600" dirty="0" smtClean="0">
                <a:solidFill>
                  <a:schemeClr val="tx1"/>
                </a:solidFill>
              </a:rPr>
              <a:t>)</a:t>
            </a:r>
          </a:p>
          <a:p>
            <a:pPr algn="l"/>
            <a:endParaRPr lang="en-US" sz="1600" dirty="0">
              <a:solidFill>
                <a:schemeClr val="tx1"/>
              </a:solidFill>
            </a:endParaRPr>
          </a:p>
          <a:p>
            <a:pPr algn="l"/>
            <a:r>
              <a:rPr lang="en-US" sz="1600" dirty="0">
                <a:solidFill>
                  <a:schemeClr val="tx1"/>
                </a:solidFill>
              </a:rPr>
              <a:t>Sale(</a:t>
            </a:r>
            <a:r>
              <a:rPr lang="en-US" sz="1600" u="sng" dirty="0" err="1">
                <a:solidFill>
                  <a:schemeClr val="tx1"/>
                </a:solidFill>
              </a:rPr>
              <a:t>SaleID</a:t>
            </a:r>
            <a:r>
              <a:rPr lang="en-US" sz="1600" dirty="0">
                <a:solidFill>
                  <a:schemeClr val="tx1"/>
                </a:solidFill>
              </a:rPr>
              <a:t>, </a:t>
            </a:r>
            <a:r>
              <a:rPr lang="en-US" sz="1600" dirty="0" err="1">
                <a:solidFill>
                  <a:schemeClr val="tx1"/>
                </a:solidFill>
              </a:rPr>
              <a:t>SaleDate</a:t>
            </a:r>
            <a:r>
              <a:rPr lang="en-US" sz="1600" dirty="0">
                <a:solidFill>
                  <a:schemeClr val="tx1"/>
                </a:solidFill>
              </a:rPr>
              <a:t>, </a:t>
            </a:r>
            <a:r>
              <a:rPr lang="en-US" sz="1600" dirty="0" err="1">
                <a:solidFill>
                  <a:schemeClr val="tx1"/>
                </a:solidFill>
              </a:rPr>
              <a:t>CustomerID</a:t>
            </a:r>
            <a:r>
              <a:rPr lang="en-US" sz="1600" dirty="0" smtClean="0">
                <a:solidFill>
                  <a:schemeClr val="tx1"/>
                </a:solidFill>
              </a:rPr>
              <a:t>)</a:t>
            </a:r>
          </a:p>
          <a:p>
            <a:pPr algn="l"/>
            <a:endParaRPr lang="en-US" sz="1600" dirty="0">
              <a:solidFill>
                <a:schemeClr val="tx1"/>
              </a:solidFill>
            </a:endParaRPr>
          </a:p>
          <a:p>
            <a:pPr algn="l"/>
            <a:r>
              <a:rPr lang="en-US" sz="1600" dirty="0" err="1">
                <a:solidFill>
                  <a:schemeClr val="tx1"/>
                </a:solidFill>
              </a:rPr>
              <a:t>SaleItems</a:t>
            </a:r>
            <a:r>
              <a:rPr lang="en-US" sz="1600" dirty="0">
                <a:solidFill>
                  <a:schemeClr val="tx1"/>
                </a:solidFill>
              </a:rPr>
              <a:t>(</a:t>
            </a:r>
            <a:r>
              <a:rPr lang="en-US" sz="1600" u="sng" dirty="0" err="1">
                <a:solidFill>
                  <a:schemeClr val="tx1"/>
                </a:solidFill>
              </a:rPr>
              <a:t>SaleID</a:t>
            </a:r>
            <a:r>
              <a:rPr lang="en-US" sz="1600" dirty="0">
                <a:solidFill>
                  <a:schemeClr val="tx1"/>
                </a:solidFill>
              </a:rPr>
              <a:t>, </a:t>
            </a:r>
            <a:r>
              <a:rPr lang="en-US" sz="1600" u="sng" dirty="0" err="1">
                <a:solidFill>
                  <a:schemeClr val="tx1"/>
                </a:solidFill>
              </a:rPr>
              <a:t>ItemID</a:t>
            </a:r>
            <a:r>
              <a:rPr lang="en-US" sz="1600" dirty="0">
                <a:solidFill>
                  <a:schemeClr val="tx1"/>
                </a:solidFill>
              </a:rPr>
              <a:t>, Quantity</a:t>
            </a:r>
            <a:r>
              <a:rPr lang="en-US" sz="1600" dirty="0" smtClean="0">
                <a:solidFill>
                  <a:schemeClr val="tx1"/>
                </a:solidFill>
              </a:rPr>
              <a:t>)</a:t>
            </a:r>
          </a:p>
          <a:p>
            <a:pPr algn="l"/>
            <a:endParaRPr lang="en-US" sz="1600" dirty="0">
              <a:solidFill>
                <a:schemeClr val="tx1"/>
              </a:solidFill>
            </a:endParaRPr>
          </a:p>
          <a:p>
            <a:pPr algn="l"/>
            <a:r>
              <a:rPr lang="en-US" sz="1600" dirty="0">
                <a:solidFill>
                  <a:schemeClr val="tx1"/>
                </a:solidFill>
              </a:rPr>
              <a:t>Item(</a:t>
            </a:r>
            <a:r>
              <a:rPr lang="en-US" sz="1600" u="sng" dirty="0" err="1">
                <a:solidFill>
                  <a:schemeClr val="tx1"/>
                </a:solidFill>
              </a:rPr>
              <a:t>ItemID</a:t>
            </a:r>
            <a:r>
              <a:rPr lang="en-US" sz="1600" dirty="0">
                <a:solidFill>
                  <a:schemeClr val="tx1"/>
                </a:solidFill>
              </a:rPr>
              <a:t>, Description, </a:t>
            </a:r>
            <a:r>
              <a:rPr lang="en-US" sz="1600" dirty="0" err="1">
                <a:solidFill>
                  <a:schemeClr val="tx1"/>
                </a:solidFill>
              </a:rPr>
              <a:t>ListPrice</a:t>
            </a:r>
            <a:r>
              <a:rPr lang="en-US" sz="1600" dirty="0">
                <a:solidFill>
                  <a:schemeClr val="tx1"/>
                </a:solidFill>
              </a:rPr>
              <a:t>, </a:t>
            </a:r>
            <a:r>
              <a:rPr lang="en-US" sz="1600" dirty="0" err="1">
                <a:solidFill>
                  <a:schemeClr val="tx1"/>
                </a:solidFill>
              </a:rPr>
              <a:t>QuantityOnHand</a:t>
            </a:r>
            <a:r>
              <a:rPr lang="en-US" sz="1600" dirty="0">
                <a:solidFill>
                  <a:schemeClr val="tx1"/>
                </a:solidFill>
              </a:rPr>
              <a:t>)</a:t>
            </a:r>
          </a:p>
        </p:txBody>
      </p:sp>
    </p:spTree>
    <p:extLst>
      <p:ext uri="{BB962C8B-B14F-4D97-AF65-F5344CB8AC3E}">
        <p14:creationId xmlns:p14="http://schemas.microsoft.com/office/powerpoint/2010/main" val="1890013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B12C2494-A3BD-49B4-8ECF-DA074B0DC41D}" type="slidenum">
              <a:rPr lang="en-US" smtClean="0"/>
              <a:pPr/>
              <a:t>37</a:t>
            </a:fld>
            <a:endParaRPr lang="en-US" smtClean="0"/>
          </a:p>
        </p:txBody>
      </p:sp>
      <p:sp>
        <p:nvSpPr>
          <p:cNvPr id="46083" name="Rectangle 2"/>
          <p:cNvSpPr>
            <a:spLocks noGrp="1" noChangeArrowheads="1"/>
          </p:cNvSpPr>
          <p:nvPr>
            <p:ph type="title"/>
          </p:nvPr>
        </p:nvSpPr>
        <p:spPr/>
        <p:txBody>
          <a:bodyPr/>
          <a:lstStyle/>
          <a:p>
            <a:r>
              <a:rPr lang="en-US" smtClean="0"/>
              <a:t>3NF Rules/Procedure</a:t>
            </a:r>
          </a:p>
        </p:txBody>
      </p:sp>
      <p:sp>
        <p:nvSpPr>
          <p:cNvPr id="46084" name="Rectangle 3"/>
          <p:cNvSpPr>
            <a:spLocks noGrp="1" noChangeArrowheads="1"/>
          </p:cNvSpPr>
          <p:nvPr>
            <p:ph type="body" idx="1"/>
          </p:nvPr>
        </p:nvSpPr>
        <p:spPr/>
        <p:txBody>
          <a:bodyPr/>
          <a:lstStyle/>
          <a:p>
            <a:r>
              <a:rPr lang="en-US" smtClean="0"/>
              <a:t>Split out repeating sections</a:t>
            </a:r>
          </a:p>
          <a:p>
            <a:pPr lvl="1"/>
            <a:r>
              <a:rPr lang="en-US" smtClean="0"/>
              <a:t>Be sure to include a key from the parent section in the new piece so the two parts  can be recombined.</a:t>
            </a:r>
          </a:p>
          <a:p>
            <a:r>
              <a:rPr lang="en-US" smtClean="0"/>
              <a:t>Verify that the keys are correct</a:t>
            </a:r>
          </a:p>
          <a:p>
            <a:pPr lvl="1"/>
            <a:r>
              <a:rPr lang="en-US" smtClean="0"/>
              <a:t>Is each row uniquely identified by the primary key?</a:t>
            </a:r>
          </a:p>
          <a:p>
            <a:pPr lvl="1"/>
            <a:r>
              <a:rPr lang="en-US" smtClean="0"/>
              <a:t>Are one-to-many and many-to-many relationships correct?</a:t>
            </a:r>
          </a:p>
          <a:p>
            <a:pPr lvl="1"/>
            <a:r>
              <a:rPr lang="en-US" smtClean="0"/>
              <a:t>Check “many” for keyed columns and “one” for non-key columns.</a:t>
            </a:r>
          </a:p>
          <a:p>
            <a:r>
              <a:rPr lang="en-US" b="1" smtClean="0">
                <a:solidFill>
                  <a:schemeClr val="tx2"/>
                </a:solidFill>
              </a:rPr>
              <a:t>Make sure that each non-key column depends on the whole key and nothing but the key.</a:t>
            </a:r>
          </a:p>
          <a:p>
            <a:pPr lvl="1"/>
            <a:r>
              <a:rPr lang="en-US" smtClean="0"/>
              <a:t>No hidden dependencies.</a:t>
            </a:r>
          </a:p>
        </p:txBody>
      </p:sp>
    </p:spTree>
    <p:extLst>
      <p:ext uri="{BB962C8B-B14F-4D97-AF65-F5344CB8AC3E}">
        <p14:creationId xmlns:p14="http://schemas.microsoft.com/office/powerpoint/2010/main" val="954861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Checking Your Work (Quality Control)</a:t>
            </a:r>
          </a:p>
        </p:txBody>
      </p:sp>
      <p:sp>
        <p:nvSpPr>
          <p:cNvPr id="47108" name="Rectangle 3"/>
          <p:cNvSpPr>
            <a:spLocks noGrp="1" noChangeArrowheads="1"/>
          </p:cNvSpPr>
          <p:nvPr>
            <p:ph type="body" idx="1"/>
          </p:nvPr>
        </p:nvSpPr>
        <p:spPr/>
        <p:txBody>
          <a:bodyPr/>
          <a:lstStyle/>
          <a:p>
            <a:r>
              <a:rPr lang="en-US" dirty="0" smtClean="0"/>
              <a:t>Look for one-to-many relationships.</a:t>
            </a:r>
          </a:p>
          <a:p>
            <a:pPr lvl="1"/>
            <a:r>
              <a:rPr lang="en-US" dirty="0" smtClean="0"/>
              <a:t>Many side should be keyed (underlined).</a:t>
            </a:r>
          </a:p>
          <a:p>
            <a:pPr lvl="1"/>
            <a:r>
              <a:rPr lang="en-US" dirty="0" smtClean="0"/>
              <a:t>e.g., </a:t>
            </a:r>
            <a:r>
              <a:rPr lang="en-US" dirty="0" err="1" smtClean="0"/>
              <a:t>VideosRented</a:t>
            </a:r>
            <a:r>
              <a:rPr lang="en-US" u="sng" dirty="0" smtClean="0"/>
              <a:t>(</a:t>
            </a:r>
            <a:r>
              <a:rPr lang="en-US" u="sng" dirty="0" err="1" smtClean="0"/>
              <a:t>TransID</a:t>
            </a:r>
            <a:r>
              <a:rPr lang="en-US" dirty="0" smtClean="0"/>
              <a:t>, </a:t>
            </a:r>
            <a:r>
              <a:rPr lang="en-US" u="sng" dirty="0" err="1" smtClean="0"/>
              <a:t>VideoID</a:t>
            </a:r>
            <a:r>
              <a:rPr lang="en-US" dirty="0" smtClean="0"/>
              <a:t>, . . .).</a:t>
            </a:r>
          </a:p>
          <a:p>
            <a:pPr lvl="1"/>
            <a:r>
              <a:rPr lang="en-US" dirty="0" smtClean="0"/>
              <a:t>Check each column and ask if it should be 1 : 1 or 1: M.</a:t>
            </a:r>
          </a:p>
          <a:p>
            <a:pPr lvl="1"/>
            <a:r>
              <a:rPr lang="en-US" dirty="0" smtClean="0"/>
              <a:t>If add a key, renormalize.</a:t>
            </a:r>
          </a:p>
          <a:p>
            <a:r>
              <a:rPr lang="en-US" dirty="0" smtClean="0"/>
              <a:t>Verify no repeating sections (1NF)</a:t>
            </a:r>
          </a:p>
          <a:p>
            <a:r>
              <a:rPr lang="en-US" dirty="0" smtClean="0"/>
              <a:t>Check 3NF</a:t>
            </a:r>
          </a:p>
          <a:p>
            <a:pPr lvl="1"/>
            <a:r>
              <a:rPr lang="en-US" dirty="0" smtClean="0"/>
              <a:t>Check each column and ask:</a:t>
            </a:r>
          </a:p>
          <a:p>
            <a:pPr lvl="1"/>
            <a:r>
              <a:rPr lang="en-US" dirty="0" smtClean="0"/>
              <a:t>Does it depend on the whole key and nothing but the key?</a:t>
            </a:r>
          </a:p>
          <a:p>
            <a:r>
              <a:rPr lang="en-US" dirty="0" smtClean="0"/>
              <a:t>Verify that the tables can be reconnected (joined) to form the original tables (draw lines).</a:t>
            </a:r>
          </a:p>
          <a:p>
            <a:r>
              <a:rPr lang="en-US" dirty="0" smtClean="0"/>
              <a:t>Each table represents one object.</a:t>
            </a:r>
          </a:p>
          <a:p>
            <a:r>
              <a:rPr lang="en-US" dirty="0" smtClean="0"/>
              <a:t>Enter sample data--look for replication.</a:t>
            </a:r>
          </a:p>
        </p:txBody>
      </p:sp>
      <p:sp>
        <p:nvSpPr>
          <p:cNvPr id="47106" name="Slide Number Placeholder 5"/>
          <p:cNvSpPr>
            <a:spLocks noGrp="1"/>
          </p:cNvSpPr>
          <p:nvPr>
            <p:ph type="sldNum" sz="quarter" idx="12"/>
          </p:nvPr>
        </p:nvSpPr>
        <p:spPr/>
        <p:txBody>
          <a:bodyPr/>
          <a:lstStyle/>
          <a:p>
            <a:fld id="{A9838B86-4768-49F6-82DD-D057FC6933B7}" type="slidenum">
              <a:rPr lang="en-US" smtClean="0"/>
              <a:pPr/>
              <a:t>38</a:t>
            </a:fld>
            <a:endParaRPr lang="en-US" smtClean="0"/>
          </a:p>
        </p:txBody>
      </p:sp>
    </p:spTree>
    <p:extLst>
      <p:ext uri="{BB962C8B-B14F-4D97-AF65-F5344CB8AC3E}">
        <p14:creationId xmlns:p14="http://schemas.microsoft.com/office/powerpoint/2010/main" val="1693911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Boyce-Codd Normal Form (BCNF)</a:t>
            </a:r>
          </a:p>
        </p:txBody>
      </p:sp>
      <p:sp>
        <p:nvSpPr>
          <p:cNvPr id="48132" name="Rectangle 8"/>
          <p:cNvSpPr>
            <a:spLocks noGrp="1" noChangeArrowheads="1"/>
          </p:cNvSpPr>
          <p:nvPr>
            <p:ph idx="1"/>
          </p:nvPr>
        </p:nvSpPr>
        <p:spPr>
          <a:xfrm>
            <a:off x="147918" y="2985247"/>
            <a:ext cx="8852647" cy="3034553"/>
          </a:xfrm>
        </p:spPr>
        <p:txBody>
          <a:bodyPr/>
          <a:lstStyle/>
          <a:p>
            <a:pPr lvl="1"/>
            <a:r>
              <a:rPr lang="en-US" dirty="0" smtClean="0"/>
              <a:t>Business rules.</a:t>
            </a:r>
          </a:p>
          <a:p>
            <a:pPr lvl="1"/>
            <a:r>
              <a:rPr lang="en-US" dirty="0" smtClean="0"/>
              <a:t>Each employee may have many specialties.</a:t>
            </a:r>
          </a:p>
          <a:p>
            <a:pPr lvl="1"/>
            <a:r>
              <a:rPr lang="en-US" dirty="0" smtClean="0"/>
              <a:t>Each specialty has many managers.</a:t>
            </a:r>
          </a:p>
          <a:p>
            <a:pPr lvl="1"/>
            <a:r>
              <a:rPr lang="en-US" dirty="0" smtClean="0"/>
              <a:t>Employee has only one manager for each specialty.</a:t>
            </a:r>
          </a:p>
          <a:p>
            <a:pPr lvl="1"/>
            <a:r>
              <a:rPr lang="en-US" dirty="0" smtClean="0"/>
              <a:t>Each manager has only one specialty.</a:t>
            </a:r>
          </a:p>
        </p:txBody>
      </p:sp>
      <p:sp>
        <p:nvSpPr>
          <p:cNvPr id="48130" name="Slide Number Placeholder 6"/>
          <p:cNvSpPr>
            <a:spLocks noGrp="1"/>
          </p:cNvSpPr>
          <p:nvPr>
            <p:ph type="sldNum" sz="quarter" idx="12"/>
          </p:nvPr>
        </p:nvSpPr>
        <p:spPr/>
        <p:txBody>
          <a:bodyPr/>
          <a:lstStyle/>
          <a:p>
            <a:fld id="{27416E00-EF6B-4A25-8040-8CAD85B3D367}" type="slidenum">
              <a:rPr lang="en-US" smtClean="0"/>
              <a:pPr/>
              <a:t>39</a:t>
            </a:fld>
            <a:endParaRPr lang="en-US" smtClean="0"/>
          </a:p>
        </p:txBody>
      </p:sp>
      <p:sp>
        <p:nvSpPr>
          <p:cNvPr id="48133" name="Rectangle 9"/>
          <p:cNvSpPr>
            <a:spLocks noChangeArrowheads="1"/>
          </p:cNvSpPr>
          <p:nvPr/>
        </p:nvSpPr>
        <p:spPr bwMode="auto">
          <a:xfrm>
            <a:off x="1425016" y="1600200"/>
            <a:ext cx="5368649" cy="400752"/>
          </a:xfrm>
          <a:prstGeom prst="rect">
            <a:avLst/>
          </a:prstGeom>
          <a:noFill/>
          <a:ln w="9525">
            <a:noFill/>
            <a:miter lim="800000"/>
            <a:headEnd/>
            <a:tailEnd/>
          </a:ln>
        </p:spPr>
        <p:txBody>
          <a:bodyPr wrap="none" lIns="92075" tIns="46038" rIns="92075" bIns="46038">
            <a:spAutoFit/>
          </a:bodyPr>
          <a:lstStyle/>
          <a:p>
            <a:pPr algn="l">
              <a:spcBef>
                <a:spcPct val="0"/>
              </a:spcBef>
            </a:pPr>
            <a:r>
              <a:rPr lang="en-US" sz="2000" dirty="0">
                <a:solidFill>
                  <a:schemeClr val="tx1"/>
                </a:solidFill>
              </a:rPr>
              <a:t>Employee-Specialty(</a:t>
            </a:r>
            <a:r>
              <a:rPr lang="en-US" sz="2000" u="sng" dirty="0">
                <a:solidFill>
                  <a:schemeClr val="tx1"/>
                </a:solidFill>
              </a:rPr>
              <a:t>EID</a:t>
            </a:r>
            <a:r>
              <a:rPr lang="en-US" sz="2000" dirty="0">
                <a:solidFill>
                  <a:schemeClr val="tx1"/>
                </a:solidFill>
              </a:rPr>
              <a:t>, </a:t>
            </a:r>
            <a:r>
              <a:rPr lang="en-US" sz="2000" u="sng" dirty="0">
                <a:solidFill>
                  <a:schemeClr val="tx1"/>
                </a:solidFill>
              </a:rPr>
              <a:t>Specialty</a:t>
            </a:r>
            <a:r>
              <a:rPr lang="en-US" sz="2000" dirty="0">
                <a:solidFill>
                  <a:schemeClr val="tx1"/>
                </a:solidFill>
              </a:rPr>
              <a:t>, Manager)</a:t>
            </a:r>
          </a:p>
        </p:txBody>
      </p:sp>
      <p:sp>
        <p:nvSpPr>
          <p:cNvPr id="48134" name="Freeform 10"/>
          <p:cNvSpPr>
            <a:spLocks/>
          </p:cNvSpPr>
          <p:nvPr/>
        </p:nvSpPr>
        <p:spPr bwMode="auto">
          <a:xfrm>
            <a:off x="5011738" y="2005013"/>
            <a:ext cx="763587" cy="230187"/>
          </a:xfrm>
          <a:custGeom>
            <a:avLst/>
            <a:gdLst>
              <a:gd name="T0" fmla="*/ 2147483647 w 481"/>
              <a:gd name="T1" fmla="*/ 0 h 145"/>
              <a:gd name="T2" fmla="*/ 2147483647 w 481"/>
              <a:gd name="T3" fmla="*/ 2147483647 h 145"/>
              <a:gd name="T4" fmla="*/ 0 w 481"/>
              <a:gd name="T5" fmla="*/ 2147483647 h 145"/>
              <a:gd name="T6" fmla="*/ 0 w 481"/>
              <a:gd name="T7" fmla="*/ 0 h 145"/>
              <a:gd name="T8" fmla="*/ 0 60000 65536"/>
              <a:gd name="T9" fmla="*/ 0 60000 65536"/>
              <a:gd name="T10" fmla="*/ 0 60000 65536"/>
              <a:gd name="T11" fmla="*/ 0 60000 65536"/>
              <a:gd name="T12" fmla="*/ 0 w 481"/>
              <a:gd name="T13" fmla="*/ 0 h 145"/>
              <a:gd name="T14" fmla="*/ 481 w 481"/>
              <a:gd name="T15" fmla="*/ 145 h 145"/>
            </a:gdLst>
            <a:ahLst/>
            <a:cxnLst>
              <a:cxn ang="T8">
                <a:pos x="T0" y="T1"/>
              </a:cxn>
              <a:cxn ang="T9">
                <a:pos x="T2" y="T3"/>
              </a:cxn>
              <a:cxn ang="T10">
                <a:pos x="T4" y="T5"/>
              </a:cxn>
              <a:cxn ang="T11">
                <a:pos x="T6" y="T7"/>
              </a:cxn>
            </a:cxnLst>
            <a:rect l="T12" t="T13" r="T14" b="T15"/>
            <a:pathLst>
              <a:path w="481" h="145">
                <a:moveTo>
                  <a:pt x="480" y="0"/>
                </a:moveTo>
                <a:lnTo>
                  <a:pt x="480" y="144"/>
                </a:lnTo>
                <a:lnTo>
                  <a:pt x="0" y="144"/>
                </a:lnTo>
                <a:lnTo>
                  <a:pt x="0" y="0"/>
                </a:lnTo>
              </a:path>
            </a:pathLst>
          </a:custGeom>
          <a:noFill/>
          <a:ln w="12700">
            <a:solidFill>
              <a:srgbClr val="FF0000"/>
            </a:solidFill>
            <a:round/>
            <a:headEnd type="none" w="sm" len="sm"/>
            <a:tailEnd type="stealth" w="med" len="lg"/>
          </a:ln>
        </p:spPr>
        <p:txBody>
          <a:bodyPr/>
          <a:lstStyle/>
          <a:p>
            <a:endParaRPr lang="en-US"/>
          </a:p>
        </p:txBody>
      </p:sp>
      <p:sp>
        <p:nvSpPr>
          <p:cNvPr id="48135" name="Rectangle 11"/>
          <p:cNvSpPr>
            <a:spLocks noChangeArrowheads="1"/>
          </p:cNvSpPr>
          <p:nvPr/>
        </p:nvSpPr>
        <p:spPr bwMode="auto">
          <a:xfrm>
            <a:off x="2406650" y="4997450"/>
            <a:ext cx="3547702" cy="708528"/>
          </a:xfrm>
          <a:prstGeom prst="rect">
            <a:avLst/>
          </a:prstGeom>
          <a:noFill/>
          <a:ln w="9525">
            <a:noFill/>
            <a:miter lim="800000"/>
            <a:headEnd/>
            <a:tailEnd/>
          </a:ln>
        </p:spPr>
        <p:txBody>
          <a:bodyPr wrap="none" lIns="92075" tIns="46038" rIns="92075" bIns="46038">
            <a:spAutoFit/>
          </a:bodyPr>
          <a:lstStyle/>
          <a:p>
            <a:pPr algn="l">
              <a:spcBef>
                <a:spcPct val="0"/>
              </a:spcBef>
            </a:pPr>
            <a:r>
              <a:rPr lang="en-US" sz="2000" dirty="0">
                <a:solidFill>
                  <a:schemeClr val="tx2"/>
                </a:solidFill>
              </a:rPr>
              <a:t>Employee(</a:t>
            </a:r>
            <a:r>
              <a:rPr lang="en-US" sz="2000" u="sng" dirty="0">
                <a:solidFill>
                  <a:schemeClr val="tx2"/>
                </a:solidFill>
              </a:rPr>
              <a:t>EID</a:t>
            </a:r>
            <a:r>
              <a:rPr lang="en-US" sz="2000" dirty="0">
                <a:solidFill>
                  <a:schemeClr val="tx2"/>
                </a:solidFill>
              </a:rPr>
              <a:t>, </a:t>
            </a:r>
            <a:r>
              <a:rPr lang="en-US" sz="2000" u="sng" dirty="0">
                <a:solidFill>
                  <a:schemeClr val="tx2"/>
                </a:solidFill>
              </a:rPr>
              <a:t>Manager</a:t>
            </a:r>
            <a:r>
              <a:rPr lang="en-US" sz="2000" dirty="0">
                <a:solidFill>
                  <a:schemeClr val="tx2"/>
                </a:solidFill>
              </a:rPr>
              <a:t>)</a:t>
            </a:r>
          </a:p>
          <a:p>
            <a:pPr algn="l">
              <a:spcBef>
                <a:spcPct val="0"/>
              </a:spcBef>
            </a:pPr>
            <a:r>
              <a:rPr lang="en-US" sz="2000" dirty="0">
                <a:solidFill>
                  <a:schemeClr val="tx2"/>
                </a:solidFill>
              </a:rPr>
              <a:t>Manager(</a:t>
            </a:r>
            <a:r>
              <a:rPr lang="en-US" sz="2000" u="sng" dirty="0">
                <a:solidFill>
                  <a:schemeClr val="tx2"/>
                </a:solidFill>
              </a:rPr>
              <a:t>Manager</a:t>
            </a:r>
            <a:r>
              <a:rPr lang="en-US" sz="2000" dirty="0">
                <a:solidFill>
                  <a:schemeClr val="tx2"/>
                </a:solidFill>
              </a:rPr>
              <a:t>, Specialty)</a:t>
            </a:r>
          </a:p>
        </p:txBody>
      </p:sp>
      <p:sp>
        <p:nvSpPr>
          <p:cNvPr id="48136" name="Freeform 12"/>
          <p:cNvSpPr>
            <a:spLocks/>
          </p:cNvSpPr>
          <p:nvPr/>
        </p:nvSpPr>
        <p:spPr bwMode="auto">
          <a:xfrm>
            <a:off x="4100513" y="1366838"/>
            <a:ext cx="1658937" cy="309562"/>
          </a:xfrm>
          <a:custGeom>
            <a:avLst/>
            <a:gdLst>
              <a:gd name="T0" fmla="*/ 0 w 1045"/>
              <a:gd name="T1" fmla="*/ 2147483647 h 195"/>
              <a:gd name="T2" fmla="*/ 0 w 1045"/>
              <a:gd name="T3" fmla="*/ 0 h 195"/>
              <a:gd name="T4" fmla="*/ 2147483647 w 1045"/>
              <a:gd name="T5" fmla="*/ 2147483647 h 195"/>
              <a:gd name="T6" fmla="*/ 2147483647 w 1045"/>
              <a:gd name="T7" fmla="*/ 2147483647 h 195"/>
              <a:gd name="T8" fmla="*/ 0 60000 65536"/>
              <a:gd name="T9" fmla="*/ 0 60000 65536"/>
              <a:gd name="T10" fmla="*/ 0 60000 65536"/>
              <a:gd name="T11" fmla="*/ 0 60000 65536"/>
              <a:gd name="T12" fmla="*/ 0 w 1045"/>
              <a:gd name="T13" fmla="*/ 0 h 195"/>
              <a:gd name="T14" fmla="*/ 1045 w 1045"/>
              <a:gd name="T15" fmla="*/ 195 h 195"/>
            </a:gdLst>
            <a:ahLst/>
            <a:cxnLst>
              <a:cxn ang="T8">
                <a:pos x="T0" y="T1"/>
              </a:cxn>
              <a:cxn ang="T9">
                <a:pos x="T2" y="T3"/>
              </a:cxn>
              <a:cxn ang="T10">
                <a:pos x="T4" y="T5"/>
              </a:cxn>
              <a:cxn ang="T11">
                <a:pos x="T6" y="T7"/>
              </a:cxn>
            </a:cxnLst>
            <a:rect l="T12" t="T13" r="T14" b="T15"/>
            <a:pathLst>
              <a:path w="1045" h="195">
                <a:moveTo>
                  <a:pt x="0" y="143"/>
                </a:moveTo>
                <a:lnTo>
                  <a:pt x="0" y="0"/>
                </a:lnTo>
                <a:lnTo>
                  <a:pt x="1045" y="3"/>
                </a:lnTo>
                <a:lnTo>
                  <a:pt x="1045" y="195"/>
                </a:lnTo>
              </a:path>
            </a:pathLst>
          </a:custGeom>
          <a:noFill/>
          <a:ln w="12700">
            <a:solidFill>
              <a:srgbClr val="0000FF"/>
            </a:solidFill>
            <a:round/>
            <a:headEnd/>
            <a:tailEnd type="triangle" w="med" len="med"/>
          </a:ln>
        </p:spPr>
        <p:txBody>
          <a:bodyPr anchor="ctr">
            <a:spAutoFit/>
          </a:bodyPr>
          <a:lstStyle/>
          <a:p>
            <a:endParaRPr lang="en-US"/>
          </a:p>
        </p:txBody>
      </p:sp>
      <p:sp>
        <p:nvSpPr>
          <p:cNvPr id="48137" name="Line 13"/>
          <p:cNvSpPr>
            <a:spLocks noChangeShapeType="1"/>
          </p:cNvSpPr>
          <p:nvPr/>
        </p:nvSpPr>
        <p:spPr bwMode="auto">
          <a:xfrm flipV="1">
            <a:off x="4845050" y="1371600"/>
            <a:ext cx="0" cy="228600"/>
          </a:xfrm>
          <a:prstGeom prst="line">
            <a:avLst/>
          </a:prstGeom>
          <a:noFill/>
          <a:ln w="12700">
            <a:solidFill>
              <a:srgbClr val="0000FF"/>
            </a:solidFill>
            <a:round/>
            <a:headEnd/>
            <a:tailEnd/>
          </a:ln>
        </p:spPr>
        <p:txBody>
          <a:bodyPr wrap="none" anchor="ctr">
            <a:spAutoFit/>
          </a:bodyPr>
          <a:lstStyle/>
          <a:p>
            <a:endParaRPr lang="en-US"/>
          </a:p>
        </p:txBody>
      </p:sp>
      <p:sp>
        <p:nvSpPr>
          <p:cNvPr id="48138" name="Text Box 14"/>
          <p:cNvSpPr txBox="1">
            <a:spLocks noChangeArrowheads="1"/>
          </p:cNvSpPr>
          <p:nvPr/>
        </p:nvSpPr>
        <p:spPr bwMode="auto">
          <a:xfrm>
            <a:off x="5743575" y="1103313"/>
            <a:ext cx="298450" cy="366712"/>
          </a:xfrm>
          <a:prstGeom prst="rect">
            <a:avLst/>
          </a:prstGeom>
          <a:noFill/>
          <a:ln w="12700" algn="ctr">
            <a:noFill/>
            <a:miter lim="800000"/>
            <a:headEnd/>
            <a:tailEnd/>
          </a:ln>
        </p:spPr>
        <p:txBody>
          <a:bodyPr wrap="none">
            <a:spAutoFit/>
          </a:bodyPr>
          <a:lstStyle/>
          <a:p>
            <a:pPr algn="l" eaLnBrk="1" hangingPunct="1">
              <a:spcBef>
                <a:spcPct val="0"/>
              </a:spcBef>
            </a:pPr>
            <a:r>
              <a:rPr lang="en-US">
                <a:solidFill>
                  <a:srgbClr val="0000FF"/>
                </a:solidFill>
              </a:rPr>
              <a:t>c</a:t>
            </a:r>
          </a:p>
        </p:txBody>
      </p:sp>
      <p:sp>
        <p:nvSpPr>
          <p:cNvPr id="48139" name="Text Box 15"/>
          <p:cNvSpPr txBox="1">
            <a:spLocks noChangeArrowheads="1"/>
          </p:cNvSpPr>
          <p:nvPr/>
        </p:nvSpPr>
        <p:spPr bwMode="auto">
          <a:xfrm>
            <a:off x="5819775" y="2093913"/>
            <a:ext cx="311150" cy="366712"/>
          </a:xfrm>
          <a:prstGeom prst="rect">
            <a:avLst/>
          </a:prstGeom>
          <a:noFill/>
          <a:ln w="12700" algn="ctr">
            <a:noFill/>
            <a:miter lim="800000"/>
            <a:headEnd/>
            <a:tailEnd/>
          </a:ln>
        </p:spPr>
        <p:txBody>
          <a:bodyPr wrap="none">
            <a:spAutoFit/>
          </a:bodyPr>
          <a:lstStyle/>
          <a:p>
            <a:pPr algn="l" eaLnBrk="1" hangingPunct="1">
              <a:spcBef>
                <a:spcPct val="0"/>
              </a:spcBef>
            </a:pPr>
            <a:r>
              <a:rPr lang="en-US">
                <a:solidFill>
                  <a:srgbClr val="FF0000"/>
                </a:solidFill>
              </a:rPr>
              <a:t>d</a:t>
            </a:r>
          </a:p>
        </p:txBody>
      </p:sp>
      <p:sp>
        <p:nvSpPr>
          <p:cNvPr id="48140" name="Text Box 16"/>
          <p:cNvSpPr txBox="1">
            <a:spLocks noChangeArrowheads="1"/>
          </p:cNvSpPr>
          <p:nvPr/>
        </p:nvSpPr>
        <p:spPr bwMode="auto">
          <a:xfrm>
            <a:off x="4448175" y="1843088"/>
            <a:ext cx="311150" cy="366712"/>
          </a:xfrm>
          <a:prstGeom prst="rect">
            <a:avLst/>
          </a:prstGeom>
          <a:noFill/>
          <a:ln w="12700" algn="ctr">
            <a:noFill/>
            <a:miter lim="800000"/>
            <a:headEnd/>
            <a:tailEnd/>
          </a:ln>
        </p:spPr>
        <p:txBody>
          <a:bodyPr wrap="none">
            <a:spAutoFit/>
          </a:bodyPr>
          <a:lstStyle/>
          <a:p>
            <a:pPr algn="l" eaLnBrk="1" hangingPunct="1">
              <a:spcBef>
                <a:spcPct val="0"/>
              </a:spcBef>
            </a:pPr>
            <a:r>
              <a:rPr lang="en-US"/>
              <a:t>a</a:t>
            </a:r>
          </a:p>
        </p:txBody>
      </p:sp>
      <p:sp>
        <p:nvSpPr>
          <p:cNvPr id="48141" name="Text Box 17"/>
          <p:cNvSpPr txBox="1">
            <a:spLocks noChangeArrowheads="1"/>
          </p:cNvSpPr>
          <p:nvPr/>
        </p:nvSpPr>
        <p:spPr bwMode="auto">
          <a:xfrm>
            <a:off x="3914775" y="1843088"/>
            <a:ext cx="311150" cy="366712"/>
          </a:xfrm>
          <a:prstGeom prst="rect">
            <a:avLst/>
          </a:prstGeom>
          <a:noFill/>
          <a:ln w="12700" algn="ctr">
            <a:noFill/>
            <a:miter lim="800000"/>
            <a:headEnd/>
            <a:tailEnd/>
          </a:ln>
        </p:spPr>
        <p:txBody>
          <a:bodyPr wrap="none">
            <a:spAutoFit/>
          </a:bodyPr>
          <a:lstStyle/>
          <a:p>
            <a:pPr algn="l" eaLnBrk="1" hangingPunct="1">
              <a:spcBef>
                <a:spcPct val="0"/>
              </a:spcBef>
            </a:pPr>
            <a:r>
              <a:rPr lang="en-US"/>
              <a:t>b</a:t>
            </a:r>
          </a:p>
        </p:txBody>
      </p:sp>
    </p:spTree>
    <p:extLst>
      <p:ext uri="{BB962C8B-B14F-4D97-AF65-F5344CB8AC3E}">
        <p14:creationId xmlns:p14="http://schemas.microsoft.com/office/powerpoint/2010/main" val="403755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type="title"/>
          </p:nvPr>
        </p:nvSpPr>
        <p:spPr/>
        <p:txBody>
          <a:bodyPr/>
          <a:lstStyle/>
          <a:p>
            <a:r>
              <a:rPr lang="en-US" smtClean="0"/>
              <a:t>Definitions</a:t>
            </a:r>
          </a:p>
        </p:txBody>
      </p:sp>
      <p:sp>
        <p:nvSpPr>
          <p:cNvPr id="4" name="Content Placeholder 3"/>
          <p:cNvSpPr>
            <a:spLocks noGrp="1"/>
          </p:cNvSpPr>
          <p:nvPr>
            <p:ph idx="1"/>
          </p:nvPr>
        </p:nvSpPr>
        <p:spPr/>
        <p:txBody>
          <a:bodyPr/>
          <a:lstStyle/>
          <a:p>
            <a:r>
              <a:rPr lang="en-US" sz="1800" dirty="0"/>
              <a:t>Relational database:  A collection of tables.</a:t>
            </a:r>
          </a:p>
          <a:p>
            <a:r>
              <a:rPr lang="en-US" sz="1800" dirty="0"/>
              <a:t>Table:  A collection of columns (attributes) describing an entity.  Individual objects are stored as rows of data in the table.</a:t>
            </a:r>
          </a:p>
          <a:p>
            <a:r>
              <a:rPr lang="en-US" sz="1800" dirty="0"/>
              <a:t>Property (attribute):  a characteristic or descriptor of a class or entity.</a:t>
            </a:r>
          </a:p>
          <a:p>
            <a:r>
              <a:rPr lang="en-US" sz="1800" dirty="0"/>
              <a:t>Every table has a primary key.</a:t>
            </a:r>
          </a:p>
          <a:p>
            <a:pPr lvl="1"/>
            <a:r>
              <a:rPr lang="en-US" sz="1400" dirty="0"/>
              <a:t>The smallest set of columns that uniquely identifies any row</a:t>
            </a:r>
          </a:p>
          <a:p>
            <a:pPr lvl="1"/>
            <a:r>
              <a:rPr lang="en-US" sz="1400" dirty="0"/>
              <a:t>Primary keys can span more than one column (concatenated keys)</a:t>
            </a:r>
          </a:p>
          <a:p>
            <a:pPr lvl="1"/>
            <a:r>
              <a:rPr lang="en-US" sz="1400" dirty="0"/>
              <a:t>We often create a primary key to insure uniqueness (e.g., </a:t>
            </a:r>
            <a:r>
              <a:rPr lang="en-US" sz="1400" dirty="0" err="1"/>
              <a:t>CustomerID</a:t>
            </a:r>
            <a:r>
              <a:rPr lang="en-US" sz="1400" dirty="0"/>
              <a:t>, Product#, . . .) called a surrogate key.</a:t>
            </a:r>
          </a:p>
          <a:p>
            <a:endParaRPr lang="en-US" sz="1800" dirty="0"/>
          </a:p>
        </p:txBody>
      </p:sp>
      <p:sp>
        <p:nvSpPr>
          <p:cNvPr id="12290" name="Slide Number Placeholder 4"/>
          <p:cNvSpPr>
            <a:spLocks noGrp="1"/>
          </p:cNvSpPr>
          <p:nvPr>
            <p:ph type="sldNum" sz="quarter" idx="12"/>
          </p:nvPr>
        </p:nvSpPr>
        <p:spPr/>
        <p:txBody>
          <a:bodyPr/>
          <a:lstStyle/>
          <a:p>
            <a:fld id="{C1298E88-34D5-450F-AA4D-71E653B16955}" type="slidenum">
              <a:rPr lang="en-US" smtClean="0"/>
              <a:pPr/>
              <a:t>4</a:t>
            </a:fld>
            <a:endParaRPr lang="en-US" smtClean="0"/>
          </a:p>
        </p:txBody>
      </p:sp>
      <p:sp>
        <p:nvSpPr>
          <p:cNvPr id="12293" name="Rectangle 1030"/>
          <p:cNvSpPr>
            <a:spLocks noChangeArrowheads="1"/>
          </p:cNvSpPr>
          <p:nvPr/>
        </p:nvSpPr>
        <p:spPr bwMode="auto">
          <a:xfrm>
            <a:off x="1156307" y="4658192"/>
            <a:ext cx="7512050" cy="1381125"/>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tabLst>
                <a:tab pos="2008188" algn="r"/>
                <a:tab pos="2227263" algn="l"/>
                <a:tab pos="3262313" algn="l"/>
                <a:tab pos="4227513" algn="l"/>
                <a:tab pos="5595938" algn="l"/>
              </a:tabLst>
            </a:pPr>
            <a:r>
              <a:rPr lang="en-US" sz="1400" b="1" u="sng"/>
              <a:t>EmployeeID</a:t>
            </a:r>
            <a:r>
              <a:rPr lang="en-US" sz="1400"/>
              <a:t>	TaxpayerID	LastName	FirstName	HomePhone	Address</a:t>
            </a:r>
            <a:r>
              <a:rPr lang="en-US" sz="1400" b="1"/>
              <a:t>	</a:t>
            </a:r>
            <a:endParaRPr lang="en-US" sz="1400">
              <a:latin typeface="Times New Roman" pitchFamily="18" charset="0"/>
            </a:endParaRPr>
          </a:p>
          <a:p>
            <a:pPr algn="l">
              <a:spcBef>
                <a:spcPct val="0"/>
              </a:spcBef>
              <a:tabLst>
                <a:tab pos="2008188" algn="r"/>
                <a:tab pos="2227263" algn="l"/>
                <a:tab pos="3262313" algn="l"/>
                <a:tab pos="4227513" algn="l"/>
                <a:tab pos="5595938" algn="l"/>
              </a:tabLst>
            </a:pPr>
            <a:r>
              <a:rPr lang="en-US" sz="1400"/>
              <a:t>12512	888-22-5552	Cartom	Abdul	(603) 323-9893	252 South Street	</a:t>
            </a:r>
            <a:endParaRPr lang="en-US" sz="1400">
              <a:latin typeface="Times New Roman" pitchFamily="18" charset="0"/>
            </a:endParaRPr>
          </a:p>
          <a:p>
            <a:pPr algn="l">
              <a:spcBef>
                <a:spcPct val="0"/>
              </a:spcBef>
              <a:tabLst>
                <a:tab pos="2008188" algn="r"/>
                <a:tab pos="2227263" algn="l"/>
                <a:tab pos="3262313" algn="l"/>
                <a:tab pos="4227513" algn="l"/>
                <a:tab pos="5595938" algn="l"/>
              </a:tabLst>
            </a:pPr>
            <a:r>
              <a:rPr lang="en-US" sz="1400"/>
              <a:t>15293	222-55-3737	Venetiaan	Roland	(804) 888-6667	937 Paramaribo Lane	</a:t>
            </a:r>
            <a:endParaRPr lang="en-US" sz="1400">
              <a:latin typeface="Times New Roman" pitchFamily="18" charset="0"/>
            </a:endParaRPr>
          </a:p>
          <a:p>
            <a:pPr algn="l">
              <a:spcBef>
                <a:spcPct val="0"/>
              </a:spcBef>
              <a:tabLst>
                <a:tab pos="2008188" algn="r"/>
                <a:tab pos="2227263" algn="l"/>
                <a:tab pos="3262313" algn="l"/>
                <a:tab pos="4227513" algn="l"/>
                <a:tab pos="5595938" algn="l"/>
              </a:tabLst>
            </a:pPr>
            <a:r>
              <a:rPr lang="en-US" sz="1400"/>
              <a:t>22343	293-87-4343	Johnson	John	(703) 222-9384	234 Main Street	</a:t>
            </a:r>
            <a:endParaRPr lang="en-US" sz="1400">
              <a:latin typeface="Times New Roman" pitchFamily="18" charset="0"/>
            </a:endParaRPr>
          </a:p>
          <a:p>
            <a:pPr algn="l">
              <a:spcBef>
                <a:spcPct val="0"/>
              </a:spcBef>
              <a:tabLst>
                <a:tab pos="2008188" algn="r"/>
                <a:tab pos="2227263" algn="l"/>
                <a:tab pos="3262313" algn="l"/>
                <a:tab pos="4227513" algn="l"/>
                <a:tab pos="5595938" algn="l"/>
              </a:tabLst>
            </a:pPr>
            <a:r>
              <a:rPr lang="en-US" sz="1400"/>
              <a:t>29387	837-36-2933	Stenheim	Susan	(410) 330-9837	8934 W. Maple	</a:t>
            </a:r>
            <a:endParaRPr lang="en-US" sz="1400">
              <a:latin typeface="Times New Roman" pitchFamily="18" charset="0"/>
            </a:endParaRPr>
          </a:p>
          <a:p>
            <a:pPr algn="l">
              <a:spcBef>
                <a:spcPct val="0"/>
              </a:spcBef>
              <a:tabLst>
                <a:tab pos="2008188" algn="r"/>
                <a:tab pos="2227263" algn="l"/>
                <a:tab pos="3262313" algn="l"/>
                <a:tab pos="4227513" algn="l"/>
                <a:tab pos="5595938" algn="l"/>
              </a:tabLst>
            </a:pPr>
            <a:endParaRPr lang="en-US" sz="1400">
              <a:latin typeface="Times New Roman" pitchFamily="18" charset="0"/>
            </a:endParaRPr>
          </a:p>
        </p:txBody>
      </p:sp>
      <p:sp>
        <p:nvSpPr>
          <p:cNvPr id="12294" name="Rectangle 1031"/>
          <p:cNvSpPr>
            <a:spLocks noChangeArrowheads="1"/>
          </p:cNvSpPr>
          <p:nvPr/>
        </p:nvSpPr>
        <p:spPr bwMode="auto">
          <a:xfrm>
            <a:off x="4274157" y="4313705"/>
            <a:ext cx="1211870"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t>Employee</a:t>
            </a:r>
          </a:p>
        </p:txBody>
      </p:sp>
      <p:sp>
        <p:nvSpPr>
          <p:cNvPr id="12295" name="Rectangle 1032"/>
          <p:cNvSpPr>
            <a:spLocks noChangeArrowheads="1"/>
          </p:cNvSpPr>
          <p:nvPr/>
        </p:nvSpPr>
        <p:spPr bwMode="auto">
          <a:xfrm>
            <a:off x="5112357" y="3780305"/>
            <a:ext cx="1463675"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i="1">
                <a:solidFill>
                  <a:schemeClr val="tx2"/>
                </a:solidFill>
              </a:rPr>
              <a:t>Properties</a:t>
            </a:r>
          </a:p>
        </p:txBody>
      </p:sp>
      <p:sp>
        <p:nvSpPr>
          <p:cNvPr id="12296" name="Line 1033"/>
          <p:cNvSpPr>
            <a:spLocks noChangeShapeType="1"/>
          </p:cNvSpPr>
          <p:nvPr/>
        </p:nvSpPr>
        <p:spPr bwMode="auto">
          <a:xfrm flipH="1">
            <a:off x="3070832" y="4032717"/>
            <a:ext cx="2133600" cy="6858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2297" name="Line 1034"/>
          <p:cNvSpPr>
            <a:spLocks noChangeShapeType="1"/>
          </p:cNvSpPr>
          <p:nvPr/>
        </p:nvSpPr>
        <p:spPr bwMode="auto">
          <a:xfrm>
            <a:off x="5890232" y="4108917"/>
            <a:ext cx="1981200" cy="6096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2298" name="Line 1035"/>
          <p:cNvSpPr>
            <a:spLocks noChangeShapeType="1"/>
          </p:cNvSpPr>
          <p:nvPr/>
        </p:nvSpPr>
        <p:spPr bwMode="auto">
          <a:xfrm>
            <a:off x="5737832" y="4108917"/>
            <a:ext cx="304800" cy="6096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2299" name="Line 1036"/>
          <p:cNvSpPr>
            <a:spLocks noChangeShapeType="1"/>
          </p:cNvSpPr>
          <p:nvPr/>
        </p:nvSpPr>
        <p:spPr bwMode="auto">
          <a:xfrm flipH="1">
            <a:off x="5280632" y="4108917"/>
            <a:ext cx="457200" cy="6096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2300" name="Rectangle 1038"/>
          <p:cNvSpPr>
            <a:spLocks noChangeArrowheads="1"/>
          </p:cNvSpPr>
          <p:nvPr/>
        </p:nvSpPr>
        <p:spPr bwMode="auto">
          <a:xfrm>
            <a:off x="997557" y="4237505"/>
            <a:ext cx="1616075"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i="1">
                <a:solidFill>
                  <a:schemeClr val="tx2"/>
                </a:solidFill>
              </a:rPr>
              <a:t>Rows/Objects</a:t>
            </a:r>
          </a:p>
        </p:txBody>
      </p:sp>
      <p:sp>
        <p:nvSpPr>
          <p:cNvPr id="12301" name="Freeform 1039"/>
          <p:cNvSpPr>
            <a:spLocks/>
          </p:cNvSpPr>
          <p:nvPr/>
        </p:nvSpPr>
        <p:spPr bwMode="auto">
          <a:xfrm>
            <a:off x="922945" y="4413717"/>
            <a:ext cx="261937" cy="638175"/>
          </a:xfrm>
          <a:custGeom>
            <a:avLst/>
            <a:gdLst>
              <a:gd name="T0" fmla="*/ 2147483647 w 165"/>
              <a:gd name="T1" fmla="*/ 0 h 402"/>
              <a:gd name="T2" fmla="*/ 2147483647 w 165"/>
              <a:gd name="T3" fmla="*/ 2147483647 h 402"/>
              <a:gd name="T4" fmla="*/ 2147483647 w 165"/>
              <a:gd name="T5" fmla="*/ 2147483647 h 402"/>
              <a:gd name="T6" fmla="*/ 2147483647 w 165"/>
              <a:gd name="T7" fmla="*/ 2147483647 h 402"/>
              <a:gd name="T8" fmla="*/ 2147483647 w 165"/>
              <a:gd name="T9" fmla="*/ 2147483647 h 402"/>
              <a:gd name="T10" fmla="*/ 0 w 165"/>
              <a:gd name="T11" fmla="*/ 2147483647 h 402"/>
              <a:gd name="T12" fmla="*/ 0 w 165"/>
              <a:gd name="T13" fmla="*/ 2147483647 h 402"/>
              <a:gd name="T14" fmla="*/ 0 w 165"/>
              <a:gd name="T15" fmla="*/ 2147483647 h 402"/>
              <a:gd name="T16" fmla="*/ 0 w 165"/>
              <a:gd name="T17" fmla="*/ 2147483647 h 402"/>
              <a:gd name="T18" fmla="*/ 0 w 165"/>
              <a:gd name="T19" fmla="*/ 2147483647 h 402"/>
              <a:gd name="T20" fmla="*/ 2147483647 w 165"/>
              <a:gd name="T21" fmla="*/ 2147483647 h 402"/>
              <a:gd name="T22" fmla="*/ 2147483647 w 165"/>
              <a:gd name="T23" fmla="*/ 2147483647 h 402"/>
              <a:gd name="T24" fmla="*/ 2147483647 w 165"/>
              <a:gd name="T25" fmla="*/ 2147483647 h 402"/>
              <a:gd name="T26" fmla="*/ 2147483647 w 165"/>
              <a:gd name="T27" fmla="*/ 2147483647 h 402"/>
              <a:gd name="T28" fmla="*/ 2147483647 w 165"/>
              <a:gd name="T29" fmla="*/ 2147483647 h 402"/>
              <a:gd name="T30" fmla="*/ 2147483647 w 165"/>
              <a:gd name="T31" fmla="*/ 2147483647 h 402"/>
              <a:gd name="T32" fmla="*/ 2147483647 w 165"/>
              <a:gd name="T33" fmla="*/ 2147483647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402"/>
              <a:gd name="T53" fmla="*/ 165 w 165"/>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402">
                <a:moveTo>
                  <a:pt x="105" y="0"/>
                </a:moveTo>
                <a:lnTo>
                  <a:pt x="66" y="52"/>
                </a:lnTo>
                <a:lnTo>
                  <a:pt x="33" y="85"/>
                </a:lnTo>
                <a:lnTo>
                  <a:pt x="22" y="118"/>
                </a:lnTo>
                <a:lnTo>
                  <a:pt x="11" y="151"/>
                </a:lnTo>
                <a:lnTo>
                  <a:pt x="0" y="183"/>
                </a:lnTo>
                <a:lnTo>
                  <a:pt x="0" y="216"/>
                </a:lnTo>
                <a:lnTo>
                  <a:pt x="0" y="249"/>
                </a:lnTo>
                <a:lnTo>
                  <a:pt x="0" y="281"/>
                </a:lnTo>
                <a:lnTo>
                  <a:pt x="0" y="314"/>
                </a:lnTo>
                <a:lnTo>
                  <a:pt x="11" y="347"/>
                </a:lnTo>
                <a:lnTo>
                  <a:pt x="33" y="380"/>
                </a:lnTo>
                <a:lnTo>
                  <a:pt x="66" y="401"/>
                </a:lnTo>
                <a:lnTo>
                  <a:pt x="98" y="401"/>
                </a:lnTo>
                <a:lnTo>
                  <a:pt x="131" y="401"/>
                </a:lnTo>
                <a:lnTo>
                  <a:pt x="164" y="401"/>
                </a:lnTo>
                <a:lnTo>
                  <a:pt x="153" y="384"/>
                </a:lnTo>
              </a:path>
            </a:pathLst>
          </a:custGeom>
          <a:noFill/>
          <a:ln w="12700" cap="rnd">
            <a:solidFill>
              <a:schemeClr val="tx2"/>
            </a:solidFill>
            <a:round/>
            <a:headEnd type="none" w="sm" len="sm"/>
            <a:tailEnd type="stealth" w="med" len="lg"/>
          </a:ln>
        </p:spPr>
        <p:txBody>
          <a:bodyPr/>
          <a:lstStyle/>
          <a:p>
            <a:endParaRPr lang="en-US" sz="1800"/>
          </a:p>
        </p:txBody>
      </p:sp>
      <p:sp>
        <p:nvSpPr>
          <p:cNvPr id="12302" name="Freeform 1040"/>
          <p:cNvSpPr>
            <a:spLocks/>
          </p:cNvSpPr>
          <p:nvPr/>
        </p:nvSpPr>
        <p:spPr bwMode="auto">
          <a:xfrm>
            <a:off x="922945" y="4566117"/>
            <a:ext cx="244475" cy="687388"/>
          </a:xfrm>
          <a:custGeom>
            <a:avLst/>
            <a:gdLst>
              <a:gd name="T0" fmla="*/ 2147483647 w 154"/>
              <a:gd name="T1" fmla="*/ 0 h 433"/>
              <a:gd name="T2" fmla="*/ 2147483647 w 154"/>
              <a:gd name="T3" fmla="*/ 2147483647 h 433"/>
              <a:gd name="T4" fmla="*/ 2147483647 w 154"/>
              <a:gd name="T5" fmla="*/ 2147483647 h 433"/>
              <a:gd name="T6" fmla="*/ 2147483647 w 154"/>
              <a:gd name="T7" fmla="*/ 2147483647 h 433"/>
              <a:gd name="T8" fmla="*/ 0 w 154"/>
              <a:gd name="T9" fmla="*/ 2147483647 h 433"/>
              <a:gd name="T10" fmla="*/ 0 w 154"/>
              <a:gd name="T11" fmla="*/ 2147483647 h 433"/>
              <a:gd name="T12" fmla="*/ 0 w 154"/>
              <a:gd name="T13" fmla="*/ 2147483647 h 433"/>
              <a:gd name="T14" fmla="*/ 0 w 154"/>
              <a:gd name="T15" fmla="*/ 2147483647 h 433"/>
              <a:gd name="T16" fmla="*/ 0 w 154"/>
              <a:gd name="T17" fmla="*/ 2147483647 h 433"/>
              <a:gd name="T18" fmla="*/ 0 w 154"/>
              <a:gd name="T19" fmla="*/ 2147483647 h 433"/>
              <a:gd name="T20" fmla="*/ 0 w 154"/>
              <a:gd name="T21" fmla="*/ 2147483647 h 433"/>
              <a:gd name="T22" fmla="*/ 0 w 154"/>
              <a:gd name="T23" fmla="*/ 2147483647 h 433"/>
              <a:gd name="T24" fmla="*/ 2147483647 w 154"/>
              <a:gd name="T25" fmla="*/ 2147483647 h 433"/>
              <a:gd name="T26" fmla="*/ 2147483647 w 154"/>
              <a:gd name="T27" fmla="*/ 2147483647 h 433"/>
              <a:gd name="T28" fmla="*/ 2147483647 w 154"/>
              <a:gd name="T29" fmla="*/ 2147483647 h 433"/>
              <a:gd name="T30" fmla="*/ 2147483647 w 154"/>
              <a:gd name="T31" fmla="*/ 2147483647 h 433"/>
              <a:gd name="T32" fmla="*/ 2147483647 w 154"/>
              <a:gd name="T33" fmla="*/ 2147483647 h 433"/>
              <a:gd name="T34" fmla="*/ 2147483647 w 154"/>
              <a:gd name="T35" fmla="*/ 2147483647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33"/>
              <a:gd name="T56" fmla="*/ 154 w 154"/>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33">
                <a:moveTo>
                  <a:pt x="57" y="0"/>
                </a:moveTo>
                <a:lnTo>
                  <a:pt x="33" y="44"/>
                </a:lnTo>
                <a:lnTo>
                  <a:pt x="22" y="76"/>
                </a:lnTo>
                <a:lnTo>
                  <a:pt x="11" y="109"/>
                </a:lnTo>
                <a:lnTo>
                  <a:pt x="0" y="142"/>
                </a:lnTo>
                <a:lnTo>
                  <a:pt x="0" y="175"/>
                </a:lnTo>
                <a:lnTo>
                  <a:pt x="0" y="207"/>
                </a:lnTo>
                <a:lnTo>
                  <a:pt x="0" y="240"/>
                </a:lnTo>
                <a:lnTo>
                  <a:pt x="0" y="273"/>
                </a:lnTo>
                <a:lnTo>
                  <a:pt x="0" y="305"/>
                </a:lnTo>
                <a:lnTo>
                  <a:pt x="0" y="338"/>
                </a:lnTo>
                <a:lnTo>
                  <a:pt x="0" y="371"/>
                </a:lnTo>
                <a:lnTo>
                  <a:pt x="22" y="404"/>
                </a:lnTo>
                <a:lnTo>
                  <a:pt x="55" y="415"/>
                </a:lnTo>
                <a:lnTo>
                  <a:pt x="88" y="425"/>
                </a:lnTo>
                <a:lnTo>
                  <a:pt x="120" y="425"/>
                </a:lnTo>
                <a:lnTo>
                  <a:pt x="153" y="425"/>
                </a:lnTo>
                <a:lnTo>
                  <a:pt x="153" y="432"/>
                </a:lnTo>
              </a:path>
            </a:pathLst>
          </a:custGeom>
          <a:noFill/>
          <a:ln w="12700" cap="rnd">
            <a:solidFill>
              <a:schemeClr val="tx2"/>
            </a:solidFill>
            <a:round/>
            <a:headEnd type="none" w="sm" len="sm"/>
            <a:tailEnd type="stealth" w="med" len="lg"/>
          </a:ln>
        </p:spPr>
        <p:txBody>
          <a:bodyPr/>
          <a:lstStyle/>
          <a:p>
            <a:endParaRPr lang="en-US" sz="1800"/>
          </a:p>
        </p:txBody>
      </p:sp>
      <p:sp>
        <p:nvSpPr>
          <p:cNvPr id="12303" name="Freeform 1041"/>
          <p:cNvSpPr>
            <a:spLocks/>
          </p:cNvSpPr>
          <p:nvPr/>
        </p:nvSpPr>
        <p:spPr bwMode="auto">
          <a:xfrm>
            <a:off x="922945" y="4794717"/>
            <a:ext cx="261937" cy="708025"/>
          </a:xfrm>
          <a:custGeom>
            <a:avLst/>
            <a:gdLst>
              <a:gd name="T0" fmla="*/ 2147483647 w 165"/>
              <a:gd name="T1" fmla="*/ 0 h 446"/>
              <a:gd name="T2" fmla="*/ 2147483647 w 165"/>
              <a:gd name="T3" fmla="*/ 2147483647 h 446"/>
              <a:gd name="T4" fmla="*/ 2147483647 w 165"/>
              <a:gd name="T5" fmla="*/ 2147483647 h 446"/>
              <a:gd name="T6" fmla="*/ 0 w 165"/>
              <a:gd name="T7" fmla="*/ 2147483647 h 446"/>
              <a:gd name="T8" fmla="*/ 0 w 165"/>
              <a:gd name="T9" fmla="*/ 2147483647 h 446"/>
              <a:gd name="T10" fmla="*/ 0 w 165"/>
              <a:gd name="T11" fmla="*/ 2147483647 h 446"/>
              <a:gd name="T12" fmla="*/ 0 w 165"/>
              <a:gd name="T13" fmla="*/ 2147483647 h 446"/>
              <a:gd name="T14" fmla="*/ 0 w 165"/>
              <a:gd name="T15" fmla="*/ 2147483647 h 446"/>
              <a:gd name="T16" fmla="*/ 0 w 165"/>
              <a:gd name="T17" fmla="*/ 2147483647 h 446"/>
              <a:gd name="T18" fmla="*/ 0 w 165"/>
              <a:gd name="T19" fmla="*/ 2147483647 h 446"/>
              <a:gd name="T20" fmla="*/ 0 w 165"/>
              <a:gd name="T21" fmla="*/ 2147483647 h 446"/>
              <a:gd name="T22" fmla="*/ 0 w 165"/>
              <a:gd name="T23" fmla="*/ 2147483647 h 446"/>
              <a:gd name="T24" fmla="*/ 2147483647 w 165"/>
              <a:gd name="T25" fmla="*/ 2147483647 h 446"/>
              <a:gd name="T26" fmla="*/ 2147483647 w 165"/>
              <a:gd name="T27" fmla="*/ 2147483647 h 446"/>
              <a:gd name="T28" fmla="*/ 2147483647 w 165"/>
              <a:gd name="T29" fmla="*/ 2147483647 h 446"/>
              <a:gd name="T30" fmla="*/ 2147483647 w 165"/>
              <a:gd name="T31" fmla="*/ 2147483647 h 446"/>
              <a:gd name="T32" fmla="*/ 2147483647 w 165"/>
              <a:gd name="T33" fmla="*/ 2147483647 h 446"/>
              <a:gd name="T34" fmla="*/ 2147483647 w 165"/>
              <a:gd name="T35" fmla="*/ 2147483647 h 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446"/>
              <a:gd name="T56" fmla="*/ 165 w 165"/>
              <a:gd name="T57" fmla="*/ 446 h 4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446">
                <a:moveTo>
                  <a:pt x="9" y="0"/>
                </a:moveTo>
                <a:lnTo>
                  <a:pt x="11" y="52"/>
                </a:lnTo>
                <a:lnTo>
                  <a:pt x="11" y="85"/>
                </a:lnTo>
                <a:lnTo>
                  <a:pt x="0" y="118"/>
                </a:lnTo>
                <a:lnTo>
                  <a:pt x="0" y="151"/>
                </a:lnTo>
                <a:lnTo>
                  <a:pt x="0" y="183"/>
                </a:lnTo>
                <a:lnTo>
                  <a:pt x="0" y="216"/>
                </a:lnTo>
                <a:lnTo>
                  <a:pt x="0" y="249"/>
                </a:lnTo>
                <a:lnTo>
                  <a:pt x="0" y="281"/>
                </a:lnTo>
                <a:lnTo>
                  <a:pt x="0" y="314"/>
                </a:lnTo>
                <a:lnTo>
                  <a:pt x="0" y="347"/>
                </a:lnTo>
                <a:lnTo>
                  <a:pt x="0" y="380"/>
                </a:lnTo>
                <a:lnTo>
                  <a:pt x="22" y="412"/>
                </a:lnTo>
                <a:lnTo>
                  <a:pt x="55" y="434"/>
                </a:lnTo>
                <a:lnTo>
                  <a:pt x="88" y="445"/>
                </a:lnTo>
                <a:lnTo>
                  <a:pt x="131" y="445"/>
                </a:lnTo>
                <a:lnTo>
                  <a:pt x="164" y="445"/>
                </a:lnTo>
                <a:lnTo>
                  <a:pt x="153" y="432"/>
                </a:lnTo>
              </a:path>
            </a:pathLst>
          </a:custGeom>
          <a:noFill/>
          <a:ln w="12700" cap="rnd">
            <a:solidFill>
              <a:schemeClr val="tx2"/>
            </a:solidFill>
            <a:round/>
            <a:headEnd type="none" w="sm" len="sm"/>
            <a:tailEnd type="stealth" w="med" len="lg"/>
          </a:ln>
        </p:spPr>
        <p:txBody>
          <a:bodyPr/>
          <a:lstStyle/>
          <a:p>
            <a:endParaRPr lang="en-US" sz="1800"/>
          </a:p>
        </p:txBody>
      </p:sp>
      <p:sp>
        <p:nvSpPr>
          <p:cNvPr id="12304" name="Freeform 1042"/>
          <p:cNvSpPr>
            <a:spLocks/>
          </p:cNvSpPr>
          <p:nvPr/>
        </p:nvSpPr>
        <p:spPr bwMode="auto">
          <a:xfrm>
            <a:off x="937232" y="4718517"/>
            <a:ext cx="230188" cy="992188"/>
          </a:xfrm>
          <a:custGeom>
            <a:avLst/>
            <a:gdLst>
              <a:gd name="T0" fmla="*/ 0 w 145"/>
              <a:gd name="T1" fmla="*/ 0 h 625"/>
              <a:gd name="T2" fmla="*/ 2147483647 w 145"/>
              <a:gd name="T3" fmla="*/ 2147483647 h 625"/>
              <a:gd name="T4" fmla="*/ 2147483647 w 145"/>
              <a:gd name="T5" fmla="*/ 2147483647 h 625"/>
              <a:gd name="T6" fmla="*/ 2147483647 w 145"/>
              <a:gd name="T7" fmla="*/ 2147483647 h 625"/>
              <a:gd name="T8" fmla="*/ 2147483647 w 145"/>
              <a:gd name="T9" fmla="*/ 2147483647 h 625"/>
              <a:gd name="T10" fmla="*/ 2147483647 w 145"/>
              <a:gd name="T11" fmla="*/ 2147483647 h 625"/>
              <a:gd name="T12" fmla="*/ 2147483647 w 145"/>
              <a:gd name="T13" fmla="*/ 2147483647 h 625"/>
              <a:gd name="T14" fmla="*/ 2147483647 w 145"/>
              <a:gd name="T15" fmla="*/ 2147483647 h 625"/>
              <a:gd name="T16" fmla="*/ 2147483647 w 145"/>
              <a:gd name="T17" fmla="*/ 2147483647 h 625"/>
              <a:gd name="T18" fmla="*/ 2147483647 w 145"/>
              <a:gd name="T19" fmla="*/ 2147483647 h 625"/>
              <a:gd name="T20" fmla="*/ 2147483647 w 145"/>
              <a:gd name="T21" fmla="*/ 2147483647 h 625"/>
              <a:gd name="T22" fmla="*/ 2147483647 w 145"/>
              <a:gd name="T23" fmla="*/ 2147483647 h 625"/>
              <a:gd name="T24" fmla="*/ 2147483647 w 145"/>
              <a:gd name="T25" fmla="*/ 2147483647 h 625"/>
              <a:gd name="T26" fmla="*/ 2147483647 w 145"/>
              <a:gd name="T27" fmla="*/ 2147483647 h 625"/>
              <a:gd name="T28" fmla="*/ 2147483647 w 145"/>
              <a:gd name="T29" fmla="*/ 2147483647 h 625"/>
              <a:gd name="T30" fmla="*/ 2147483647 w 145"/>
              <a:gd name="T31" fmla="*/ 2147483647 h 625"/>
              <a:gd name="T32" fmla="*/ 2147483647 w 145"/>
              <a:gd name="T33" fmla="*/ 2147483647 h 625"/>
              <a:gd name="T34" fmla="*/ 2147483647 w 145"/>
              <a:gd name="T35" fmla="*/ 2147483647 h 625"/>
              <a:gd name="T36" fmla="*/ 2147483647 w 145"/>
              <a:gd name="T37" fmla="*/ 2147483647 h 625"/>
              <a:gd name="T38" fmla="*/ 2147483647 w 145"/>
              <a:gd name="T39" fmla="*/ 2147483647 h 625"/>
              <a:gd name="T40" fmla="*/ 2147483647 w 145"/>
              <a:gd name="T41" fmla="*/ 2147483647 h 625"/>
              <a:gd name="T42" fmla="*/ 2147483647 w 145"/>
              <a:gd name="T43" fmla="*/ 2147483647 h 6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625"/>
              <a:gd name="T68" fmla="*/ 145 w 145"/>
              <a:gd name="T69" fmla="*/ 625 h 6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625">
                <a:moveTo>
                  <a:pt x="0" y="0"/>
                </a:moveTo>
                <a:lnTo>
                  <a:pt x="2" y="46"/>
                </a:lnTo>
                <a:lnTo>
                  <a:pt x="2" y="79"/>
                </a:lnTo>
                <a:lnTo>
                  <a:pt x="2" y="111"/>
                </a:lnTo>
                <a:lnTo>
                  <a:pt x="2" y="144"/>
                </a:lnTo>
                <a:lnTo>
                  <a:pt x="2" y="177"/>
                </a:lnTo>
                <a:lnTo>
                  <a:pt x="2" y="209"/>
                </a:lnTo>
                <a:lnTo>
                  <a:pt x="2" y="242"/>
                </a:lnTo>
                <a:lnTo>
                  <a:pt x="2" y="275"/>
                </a:lnTo>
                <a:lnTo>
                  <a:pt x="2" y="308"/>
                </a:lnTo>
                <a:lnTo>
                  <a:pt x="2" y="340"/>
                </a:lnTo>
                <a:lnTo>
                  <a:pt x="2" y="373"/>
                </a:lnTo>
                <a:lnTo>
                  <a:pt x="2" y="406"/>
                </a:lnTo>
                <a:lnTo>
                  <a:pt x="2" y="439"/>
                </a:lnTo>
                <a:lnTo>
                  <a:pt x="2" y="471"/>
                </a:lnTo>
                <a:lnTo>
                  <a:pt x="13" y="504"/>
                </a:lnTo>
                <a:lnTo>
                  <a:pt x="24" y="537"/>
                </a:lnTo>
                <a:lnTo>
                  <a:pt x="35" y="569"/>
                </a:lnTo>
                <a:lnTo>
                  <a:pt x="68" y="591"/>
                </a:lnTo>
                <a:lnTo>
                  <a:pt x="100" y="602"/>
                </a:lnTo>
                <a:lnTo>
                  <a:pt x="133" y="602"/>
                </a:lnTo>
                <a:lnTo>
                  <a:pt x="144" y="624"/>
                </a:lnTo>
              </a:path>
            </a:pathLst>
          </a:custGeom>
          <a:noFill/>
          <a:ln w="12700" cap="rnd">
            <a:solidFill>
              <a:schemeClr val="tx2"/>
            </a:solidFill>
            <a:round/>
            <a:headEnd type="none" w="sm" len="sm"/>
            <a:tailEnd type="stealth" w="med" len="lg"/>
          </a:ln>
        </p:spPr>
        <p:txBody>
          <a:bodyPr/>
          <a:lstStyle/>
          <a:p>
            <a:endParaRPr lang="en-US" sz="1800"/>
          </a:p>
        </p:txBody>
      </p:sp>
      <p:sp>
        <p:nvSpPr>
          <p:cNvPr id="12305" name="Rectangle 1043"/>
          <p:cNvSpPr>
            <a:spLocks noChangeArrowheads="1"/>
          </p:cNvSpPr>
          <p:nvPr/>
        </p:nvSpPr>
        <p:spPr bwMode="auto">
          <a:xfrm>
            <a:off x="6561745" y="3932705"/>
            <a:ext cx="1981312"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i="1">
                <a:solidFill>
                  <a:schemeClr val="tx2"/>
                </a:solidFill>
              </a:rPr>
              <a:t>Class:  Employee</a:t>
            </a:r>
          </a:p>
        </p:txBody>
      </p:sp>
      <p:sp>
        <p:nvSpPr>
          <p:cNvPr id="12306" name="Rectangle 1044"/>
          <p:cNvSpPr>
            <a:spLocks noChangeArrowheads="1"/>
          </p:cNvSpPr>
          <p:nvPr/>
        </p:nvSpPr>
        <p:spPr bwMode="auto">
          <a:xfrm>
            <a:off x="2537432" y="3804117"/>
            <a:ext cx="1463675"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i="1">
                <a:solidFill>
                  <a:schemeClr val="tx2"/>
                </a:solidFill>
              </a:rPr>
              <a:t>Primary key</a:t>
            </a:r>
          </a:p>
        </p:txBody>
      </p:sp>
      <p:sp>
        <p:nvSpPr>
          <p:cNvPr id="12307" name="Line 1045"/>
          <p:cNvSpPr>
            <a:spLocks noChangeShapeType="1"/>
          </p:cNvSpPr>
          <p:nvPr/>
        </p:nvSpPr>
        <p:spPr bwMode="auto">
          <a:xfrm flipH="1">
            <a:off x="2232632" y="4108917"/>
            <a:ext cx="1143000" cy="609600"/>
          </a:xfrm>
          <a:prstGeom prst="line">
            <a:avLst/>
          </a:prstGeom>
          <a:noFill/>
          <a:ln w="12700">
            <a:solidFill>
              <a:schemeClr val="tx2"/>
            </a:solidFill>
            <a:round/>
            <a:headEnd/>
            <a:tailEnd type="triangle" w="med" len="med"/>
          </a:ln>
        </p:spPr>
        <p:txBody>
          <a:bodyPr wrap="none" anchor="ctr"/>
          <a:lstStyle/>
          <a:p>
            <a:endParaRPr lang="en-US" sz="1800"/>
          </a:p>
        </p:txBody>
      </p:sp>
    </p:spTree>
    <p:extLst>
      <p:ext uri="{BB962C8B-B14F-4D97-AF65-F5344CB8AC3E}">
        <p14:creationId xmlns:p14="http://schemas.microsoft.com/office/powerpoint/2010/main" val="540195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mtClean="0"/>
              <a:t>Fourth Normal Form (Keys)</a:t>
            </a:r>
          </a:p>
        </p:txBody>
      </p:sp>
      <p:sp>
        <p:nvSpPr>
          <p:cNvPr id="49156" name="Rectangle 18"/>
          <p:cNvSpPr>
            <a:spLocks noGrp="1" noChangeArrowheads="1"/>
          </p:cNvSpPr>
          <p:nvPr>
            <p:ph idx="1"/>
          </p:nvPr>
        </p:nvSpPr>
        <p:spPr>
          <a:xfrm>
            <a:off x="147918" y="2729552"/>
            <a:ext cx="8852647" cy="3290248"/>
          </a:xfrm>
        </p:spPr>
        <p:txBody>
          <a:bodyPr/>
          <a:lstStyle/>
          <a:p>
            <a:r>
              <a:rPr lang="en-US" dirty="0" smtClean="0"/>
              <a:t>Business rules.</a:t>
            </a:r>
          </a:p>
          <a:p>
            <a:r>
              <a:rPr lang="en-US" dirty="0" smtClean="0"/>
              <a:t>Each employee has many specialties.</a:t>
            </a:r>
          </a:p>
          <a:p>
            <a:r>
              <a:rPr lang="en-US" dirty="0" smtClean="0"/>
              <a:t>Each employee has many tools.</a:t>
            </a:r>
          </a:p>
          <a:p>
            <a:r>
              <a:rPr lang="en-US" dirty="0" smtClean="0"/>
              <a:t>Tools and specialties are unrelated.</a:t>
            </a:r>
          </a:p>
        </p:txBody>
      </p:sp>
      <p:sp>
        <p:nvSpPr>
          <p:cNvPr id="49154" name="Slide Number Placeholder 6"/>
          <p:cNvSpPr>
            <a:spLocks noGrp="1"/>
          </p:cNvSpPr>
          <p:nvPr>
            <p:ph type="sldNum" sz="quarter" idx="12"/>
          </p:nvPr>
        </p:nvSpPr>
        <p:spPr/>
        <p:txBody>
          <a:bodyPr/>
          <a:lstStyle/>
          <a:p>
            <a:fld id="{4E43FF78-1D3E-4C61-BCB8-1EBBD97C6658}" type="slidenum">
              <a:rPr lang="en-US" smtClean="0"/>
              <a:pPr/>
              <a:t>40</a:t>
            </a:fld>
            <a:endParaRPr lang="en-US" smtClean="0"/>
          </a:p>
        </p:txBody>
      </p:sp>
      <p:sp>
        <p:nvSpPr>
          <p:cNvPr id="49157" name="Rectangle 19"/>
          <p:cNvSpPr>
            <a:spLocks noChangeArrowheads="1"/>
          </p:cNvSpPr>
          <p:nvPr/>
        </p:nvSpPr>
        <p:spPr bwMode="auto">
          <a:xfrm>
            <a:off x="1743496" y="1572904"/>
            <a:ext cx="4609916" cy="400752"/>
          </a:xfrm>
          <a:prstGeom prst="rect">
            <a:avLst/>
          </a:prstGeom>
          <a:noFill/>
          <a:ln w="9525">
            <a:noFill/>
            <a:miter lim="800000"/>
            <a:headEnd/>
            <a:tailEnd/>
          </a:ln>
        </p:spPr>
        <p:txBody>
          <a:bodyPr wrap="none" lIns="92075" tIns="46038" rIns="92075" bIns="46038">
            <a:spAutoFit/>
          </a:bodyPr>
          <a:lstStyle/>
          <a:p>
            <a:pPr algn="l">
              <a:spcBef>
                <a:spcPct val="0"/>
              </a:spcBef>
            </a:pPr>
            <a:r>
              <a:rPr lang="en-US" sz="2000" dirty="0" err="1"/>
              <a:t>EmployeeTasks</a:t>
            </a:r>
            <a:r>
              <a:rPr lang="en-US" sz="2000" dirty="0"/>
              <a:t>(</a:t>
            </a:r>
            <a:r>
              <a:rPr lang="en-US" sz="2000" u="sng" dirty="0"/>
              <a:t>EID</a:t>
            </a:r>
            <a:r>
              <a:rPr lang="en-US" sz="2000" dirty="0"/>
              <a:t>, </a:t>
            </a:r>
            <a:r>
              <a:rPr lang="en-US" sz="2000" u="sng" dirty="0"/>
              <a:t>Specialty</a:t>
            </a:r>
            <a:r>
              <a:rPr lang="en-US" sz="2000" dirty="0"/>
              <a:t>, </a:t>
            </a:r>
            <a:r>
              <a:rPr lang="en-US" sz="2000" u="sng" dirty="0" err="1"/>
              <a:t>ToolID</a:t>
            </a:r>
            <a:r>
              <a:rPr lang="en-US" sz="2000" dirty="0"/>
              <a:t>)</a:t>
            </a:r>
          </a:p>
        </p:txBody>
      </p:sp>
      <p:sp>
        <p:nvSpPr>
          <p:cNvPr id="49158" name="Freeform 20"/>
          <p:cNvSpPr>
            <a:spLocks/>
          </p:cNvSpPr>
          <p:nvPr/>
        </p:nvSpPr>
        <p:spPr bwMode="auto">
          <a:xfrm>
            <a:off x="4054475" y="1928813"/>
            <a:ext cx="839788" cy="230187"/>
          </a:xfrm>
          <a:custGeom>
            <a:avLst/>
            <a:gdLst>
              <a:gd name="T0" fmla="*/ 2147483647 w 529"/>
              <a:gd name="T1" fmla="*/ 0 h 145"/>
              <a:gd name="T2" fmla="*/ 2147483647 w 529"/>
              <a:gd name="T3" fmla="*/ 2147483647 h 145"/>
              <a:gd name="T4" fmla="*/ 0 w 529"/>
              <a:gd name="T5" fmla="*/ 2147483647 h 145"/>
              <a:gd name="T6" fmla="*/ 0 w 529"/>
              <a:gd name="T7" fmla="*/ 2147483647 h 145"/>
              <a:gd name="T8" fmla="*/ 0 w 529"/>
              <a:gd name="T9" fmla="*/ 0 h 145"/>
              <a:gd name="T10" fmla="*/ 0 60000 65536"/>
              <a:gd name="T11" fmla="*/ 0 60000 65536"/>
              <a:gd name="T12" fmla="*/ 0 60000 65536"/>
              <a:gd name="T13" fmla="*/ 0 60000 65536"/>
              <a:gd name="T14" fmla="*/ 0 60000 65536"/>
              <a:gd name="T15" fmla="*/ 0 w 529"/>
              <a:gd name="T16" fmla="*/ 0 h 145"/>
              <a:gd name="T17" fmla="*/ 529 w 529"/>
              <a:gd name="T18" fmla="*/ 145 h 145"/>
            </a:gdLst>
            <a:ahLst/>
            <a:cxnLst>
              <a:cxn ang="T10">
                <a:pos x="T0" y="T1"/>
              </a:cxn>
              <a:cxn ang="T11">
                <a:pos x="T2" y="T3"/>
              </a:cxn>
              <a:cxn ang="T12">
                <a:pos x="T4" y="T5"/>
              </a:cxn>
              <a:cxn ang="T13">
                <a:pos x="T6" y="T7"/>
              </a:cxn>
              <a:cxn ang="T14">
                <a:pos x="T8" y="T9"/>
              </a:cxn>
            </a:cxnLst>
            <a:rect l="T15" t="T16" r="T17" b="T18"/>
            <a:pathLst>
              <a:path w="529" h="145">
                <a:moveTo>
                  <a:pt x="528" y="0"/>
                </a:moveTo>
                <a:lnTo>
                  <a:pt x="528" y="144"/>
                </a:lnTo>
                <a:lnTo>
                  <a:pt x="0" y="144"/>
                </a:lnTo>
                <a:lnTo>
                  <a:pt x="0" y="98"/>
                </a:lnTo>
                <a:lnTo>
                  <a:pt x="0" y="0"/>
                </a:lnTo>
              </a:path>
            </a:pathLst>
          </a:custGeom>
          <a:noFill/>
          <a:ln w="12700" cap="rnd">
            <a:solidFill>
              <a:srgbClr val="FF0000"/>
            </a:solidFill>
            <a:round/>
            <a:headEnd type="stealth" w="med" len="lg"/>
            <a:tailEnd type="none" w="sm" len="sm"/>
          </a:ln>
        </p:spPr>
        <p:txBody>
          <a:bodyPr/>
          <a:lstStyle/>
          <a:p>
            <a:endParaRPr lang="en-US"/>
          </a:p>
        </p:txBody>
      </p:sp>
      <p:sp>
        <p:nvSpPr>
          <p:cNvPr id="49159" name="Rectangle 21"/>
          <p:cNvSpPr>
            <a:spLocks noChangeArrowheads="1"/>
          </p:cNvSpPr>
          <p:nvPr/>
        </p:nvSpPr>
        <p:spPr bwMode="auto">
          <a:xfrm>
            <a:off x="1863725" y="4410312"/>
            <a:ext cx="4150175" cy="708528"/>
          </a:xfrm>
          <a:prstGeom prst="rect">
            <a:avLst/>
          </a:prstGeom>
          <a:noFill/>
          <a:ln w="9525">
            <a:noFill/>
            <a:miter lim="800000"/>
            <a:headEnd/>
            <a:tailEnd/>
          </a:ln>
        </p:spPr>
        <p:txBody>
          <a:bodyPr wrap="none" lIns="92075" tIns="46038" rIns="92075" bIns="46038">
            <a:spAutoFit/>
          </a:bodyPr>
          <a:lstStyle/>
          <a:p>
            <a:pPr algn="l">
              <a:spcBef>
                <a:spcPct val="0"/>
              </a:spcBef>
            </a:pPr>
            <a:r>
              <a:rPr lang="en-US" sz="2000" dirty="0" err="1">
                <a:solidFill>
                  <a:schemeClr val="tx2"/>
                </a:solidFill>
              </a:rPr>
              <a:t>EmployeeSpecialty</a:t>
            </a:r>
            <a:r>
              <a:rPr lang="en-US" sz="2000" dirty="0">
                <a:solidFill>
                  <a:schemeClr val="tx2"/>
                </a:solidFill>
              </a:rPr>
              <a:t>(</a:t>
            </a:r>
            <a:r>
              <a:rPr lang="en-US" sz="2000" u="sng" dirty="0">
                <a:solidFill>
                  <a:schemeClr val="tx2"/>
                </a:solidFill>
              </a:rPr>
              <a:t>EID</a:t>
            </a:r>
            <a:r>
              <a:rPr lang="en-US" sz="2000" dirty="0">
                <a:solidFill>
                  <a:schemeClr val="tx2"/>
                </a:solidFill>
              </a:rPr>
              <a:t>, </a:t>
            </a:r>
            <a:r>
              <a:rPr lang="en-US" sz="2000" u="sng" dirty="0">
                <a:solidFill>
                  <a:schemeClr val="tx2"/>
                </a:solidFill>
              </a:rPr>
              <a:t>Specialty</a:t>
            </a:r>
            <a:r>
              <a:rPr lang="en-US" sz="2000" dirty="0">
                <a:solidFill>
                  <a:schemeClr val="tx2"/>
                </a:solidFill>
              </a:rPr>
              <a:t>)</a:t>
            </a:r>
          </a:p>
          <a:p>
            <a:pPr algn="l">
              <a:spcBef>
                <a:spcPct val="0"/>
              </a:spcBef>
            </a:pPr>
            <a:r>
              <a:rPr lang="en-US" sz="2000" dirty="0" err="1">
                <a:solidFill>
                  <a:schemeClr val="tx2"/>
                </a:solidFill>
              </a:rPr>
              <a:t>EmployeeTools</a:t>
            </a:r>
            <a:r>
              <a:rPr lang="en-US" sz="2000" dirty="0">
                <a:solidFill>
                  <a:schemeClr val="tx2"/>
                </a:solidFill>
              </a:rPr>
              <a:t>(</a:t>
            </a:r>
            <a:r>
              <a:rPr lang="en-US" sz="2000" u="sng" dirty="0">
                <a:solidFill>
                  <a:schemeClr val="tx2"/>
                </a:solidFill>
              </a:rPr>
              <a:t>EID</a:t>
            </a:r>
            <a:r>
              <a:rPr lang="en-US" sz="2000" dirty="0">
                <a:solidFill>
                  <a:schemeClr val="tx2"/>
                </a:solidFill>
              </a:rPr>
              <a:t>, </a:t>
            </a:r>
            <a:r>
              <a:rPr lang="en-US" sz="2000" u="sng" dirty="0" err="1">
                <a:solidFill>
                  <a:schemeClr val="tx2"/>
                </a:solidFill>
              </a:rPr>
              <a:t>ToolID</a:t>
            </a:r>
            <a:r>
              <a:rPr lang="en-US" sz="2000" dirty="0">
                <a:solidFill>
                  <a:schemeClr val="tx2"/>
                </a:solidFill>
              </a:rPr>
              <a:t>)</a:t>
            </a:r>
          </a:p>
        </p:txBody>
      </p:sp>
      <p:sp>
        <p:nvSpPr>
          <p:cNvPr id="49160" name="Freeform 22"/>
          <p:cNvSpPr>
            <a:spLocks/>
          </p:cNvSpPr>
          <p:nvPr/>
        </p:nvSpPr>
        <p:spPr bwMode="auto">
          <a:xfrm>
            <a:off x="3978275" y="1928813"/>
            <a:ext cx="1600200" cy="304800"/>
          </a:xfrm>
          <a:custGeom>
            <a:avLst/>
            <a:gdLst>
              <a:gd name="T0" fmla="*/ 0 w 1008"/>
              <a:gd name="T1" fmla="*/ 0 h 192"/>
              <a:gd name="T2" fmla="*/ 0 w 1008"/>
              <a:gd name="T3" fmla="*/ 2147483647 h 192"/>
              <a:gd name="T4" fmla="*/ 2147483647 w 1008"/>
              <a:gd name="T5" fmla="*/ 2147483647 h 192"/>
              <a:gd name="T6" fmla="*/ 2147483647 w 1008"/>
              <a:gd name="T7" fmla="*/ 0 h 192"/>
              <a:gd name="T8" fmla="*/ 0 60000 65536"/>
              <a:gd name="T9" fmla="*/ 0 60000 65536"/>
              <a:gd name="T10" fmla="*/ 0 60000 65536"/>
              <a:gd name="T11" fmla="*/ 0 60000 65536"/>
              <a:gd name="T12" fmla="*/ 0 w 1008"/>
              <a:gd name="T13" fmla="*/ 0 h 192"/>
              <a:gd name="T14" fmla="*/ 1008 w 1008"/>
              <a:gd name="T15" fmla="*/ 192 h 192"/>
            </a:gdLst>
            <a:ahLst/>
            <a:cxnLst>
              <a:cxn ang="T8">
                <a:pos x="T0" y="T1"/>
              </a:cxn>
              <a:cxn ang="T9">
                <a:pos x="T2" y="T3"/>
              </a:cxn>
              <a:cxn ang="T10">
                <a:pos x="T4" y="T5"/>
              </a:cxn>
              <a:cxn ang="T11">
                <a:pos x="T6" y="T7"/>
              </a:cxn>
            </a:cxnLst>
            <a:rect l="T12" t="T13" r="T14" b="T15"/>
            <a:pathLst>
              <a:path w="1008" h="192">
                <a:moveTo>
                  <a:pt x="0" y="0"/>
                </a:moveTo>
                <a:lnTo>
                  <a:pt x="0" y="192"/>
                </a:lnTo>
                <a:lnTo>
                  <a:pt x="1008" y="192"/>
                </a:lnTo>
                <a:lnTo>
                  <a:pt x="1008" y="0"/>
                </a:lnTo>
              </a:path>
            </a:pathLst>
          </a:custGeom>
          <a:noFill/>
          <a:ln w="12700">
            <a:solidFill>
              <a:srgbClr val="FF0000"/>
            </a:solidFill>
            <a:round/>
            <a:headEnd/>
            <a:tailEnd type="stealth" w="med" len="med"/>
          </a:ln>
        </p:spPr>
        <p:txBody>
          <a:bodyPr>
            <a:spAutoFit/>
          </a:bodyPr>
          <a:lstStyle/>
          <a:p>
            <a:endParaRPr lang="en-US"/>
          </a:p>
        </p:txBody>
      </p:sp>
    </p:spTree>
    <p:extLst>
      <p:ext uri="{BB962C8B-B14F-4D97-AF65-F5344CB8AC3E}">
        <p14:creationId xmlns:p14="http://schemas.microsoft.com/office/powerpoint/2010/main" val="4078395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Domain-Key Normal Form (DKNF)</a:t>
            </a:r>
          </a:p>
        </p:txBody>
      </p:sp>
      <p:sp>
        <p:nvSpPr>
          <p:cNvPr id="50178" name="Slide Number Placeholder 6"/>
          <p:cNvSpPr>
            <a:spLocks noGrp="1"/>
          </p:cNvSpPr>
          <p:nvPr>
            <p:ph type="sldNum" sz="quarter" idx="12"/>
          </p:nvPr>
        </p:nvSpPr>
        <p:spPr/>
        <p:txBody>
          <a:bodyPr/>
          <a:lstStyle/>
          <a:p>
            <a:fld id="{7EA125D0-E5E8-4A90-A520-94607E404201}" type="slidenum">
              <a:rPr lang="en-US" smtClean="0"/>
              <a:pPr/>
              <a:t>41</a:t>
            </a:fld>
            <a:endParaRPr lang="en-US" smtClean="0"/>
          </a:p>
        </p:txBody>
      </p:sp>
      <p:sp>
        <p:nvSpPr>
          <p:cNvPr id="50180" name="Text Box 2097"/>
          <p:cNvSpPr txBox="1">
            <a:spLocks noChangeArrowheads="1"/>
          </p:cNvSpPr>
          <p:nvPr/>
        </p:nvSpPr>
        <p:spPr bwMode="auto">
          <a:xfrm>
            <a:off x="564776" y="1447800"/>
            <a:ext cx="8198224" cy="3785652"/>
          </a:xfrm>
          <a:prstGeom prst="rect">
            <a:avLst/>
          </a:prstGeom>
          <a:noFill/>
          <a:ln w="12700" algn="ctr">
            <a:noFill/>
            <a:miter lim="800000"/>
            <a:headEnd/>
            <a:tailEnd/>
          </a:ln>
        </p:spPr>
        <p:txBody>
          <a:bodyPr wrap="square">
            <a:spAutoFit/>
          </a:bodyPr>
          <a:lstStyle/>
          <a:p>
            <a:pPr algn="l" eaLnBrk="1" hangingPunct="1">
              <a:spcBef>
                <a:spcPct val="0"/>
              </a:spcBef>
            </a:pPr>
            <a:r>
              <a:rPr lang="en-US" sz="2000" dirty="0" err="1">
                <a:solidFill>
                  <a:schemeClr val="tx1"/>
                </a:solidFill>
              </a:rPr>
              <a:t>EmployeeTask</a:t>
            </a:r>
            <a:r>
              <a:rPr lang="en-US" sz="2000" dirty="0">
                <a:solidFill>
                  <a:schemeClr val="tx1"/>
                </a:solidFill>
              </a:rPr>
              <a:t>(</a:t>
            </a:r>
            <a:r>
              <a:rPr lang="en-US" sz="2000" u="sng" dirty="0" err="1">
                <a:solidFill>
                  <a:schemeClr val="tx1"/>
                </a:solidFill>
              </a:rPr>
              <a:t>EmployeeID</a:t>
            </a:r>
            <a:r>
              <a:rPr lang="en-US" sz="2000" dirty="0">
                <a:solidFill>
                  <a:schemeClr val="tx1"/>
                </a:solidFill>
              </a:rPr>
              <a:t>, </a:t>
            </a:r>
            <a:r>
              <a:rPr lang="en-US" sz="2000" u="sng" dirty="0" err="1">
                <a:solidFill>
                  <a:schemeClr val="tx1"/>
                </a:solidFill>
              </a:rPr>
              <a:t>TaskID</a:t>
            </a:r>
            <a:r>
              <a:rPr lang="en-US" sz="2000" dirty="0">
                <a:solidFill>
                  <a:schemeClr val="tx1"/>
                </a:solidFill>
              </a:rPr>
              <a:t>, </a:t>
            </a:r>
            <a:r>
              <a:rPr lang="en-US" sz="2000" u="sng" dirty="0">
                <a:solidFill>
                  <a:schemeClr val="tx1"/>
                </a:solidFill>
              </a:rPr>
              <a:t>Tool</a:t>
            </a:r>
            <a:r>
              <a:rPr lang="en-US" sz="2000" dirty="0">
                <a:solidFill>
                  <a:schemeClr val="tx1"/>
                </a:solidFill>
              </a:rPr>
              <a:t>)</a:t>
            </a:r>
          </a:p>
          <a:p>
            <a:pPr algn="l" eaLnBrk="1" hangingPunct="1">
              <a:spcBef>
                <a:spcPct val="0"/>
              </a:spcBef>
            </a:pPr>
            <a:endParaRPr lang="en-US" sz="2000" dirty="0">
              <a:solidFill>
                <a:schemeClr val="tx1"/>
              </a:solidFill>
            </a:endParaRPr>
          </a:p>
          <a:p>
            <a:pPr algn="l" eaLnBrk="1" hangingPunct="1">
              <a:spcBef>
                <a:spcPct val="0"/>
              </a:spcBef>
            </a:pPr>
            <a:r>
              <a:rPr lang="en-US" sz="2000" dirty="0">
                <a:solidFill>
                  <a:schemeClr val="tx1"/>
                </a:solidFill>
              </a:rPr>
              <a:t>Each employee performs many tasks with many tools.</a:t>
            </a:r>
          </a:p>
          <a:p>
            <a:pPr algn="l" eaLnBrk="1" hangingPunct="1">
              <a:spcBef>
                <a:spcPct val="0"/>
              </a:spcBef>
            </a:pPr>
            <a:r>
              <a:rPr lang="en-US" sz="2000" dirty="0">
                <a:solidFill>
                  <a:schemeClr val="tx1"/>
                </a:solidFill>
              </a:rPr>
              <a:t>Each Tool can be used for many tasks, or</a:t>
            </a:r>
          </a:p>
          <a:p>
            <a:pPr algn="l" eaLnBrk="1" hangingPunct="1">
              <a:spcBef>
                <a:spcPct val="0"/>
              </a:spcBef>
            </a:pPr>
            <a:r>
              <a:rPr lang="en-US" sz="2000" dirty="0">
                <a:solidFill>
                  <a:schemeClr val="tx1"/>
                </a:solidFill>
              </a:rPr>
              <a:t>Each task has a standard list of tools (but some employees may use others)</a:t>
            </a:r>
          </a:p>
          <a:p>
            <a:pPr algn="l" eaLnBrk="1" hangingPunct="1">
              <a:spcBef>
                <a:spcPct val="0"/>
              </a:spcBef>
            </a:pPr>
            <a:endParaRPr lang="en-US" sz="2000" dirty="0">
              <a:solidFill>
                <a:schemeClr val="tx1"/>
              </a:solidFill>
            </a:endParaRPr>
          </a:p>
          <a:p>
            <a:pPr algn="l" eaLnBrk="1" hangingPunct="1">
              <a:spcBef>
                <a:spcPct val="0"/>
              </a:spcBef>
            </a:pPr>
            <a:r>
              <a:rPr lang="en-US" sz="2000" dirty="0">
                <a:solidFill>
                  <a:schemeClr val="tx1"/>
                </a:solidFill>
              </a:rPr>
              <a:t>Need to add:</a:t>
            </a:r>
          </a:p>
          <a:p>
            <a:pPr algn="l" eaLnBrk="1" hangingPunct="1">
              <a:spcBef>
                <a:spcPct val="0"/>
              </a:spcBef>
            </a:pPr>
            <a:r>
              <a:rPr lang="en-US" sz="2000" dirty="0" err="1">
                <a:solidFill>
                  <a:schemeClr val="tx1"/>
                </a:solidFill>
              </a:rPr>
              <a:t>RequiredTools</a:t>
            </a:r>
            <a:r>
              <a:rPr lang="en-US" sz="2000" dirty="0">
                <a:solidFill>
                  <a:schemeClr val="tx1"/>
                </a:solidFill>
              </a:rPr>
              <a:t>(</a:t>
            </a:r>
            <a:r>
              <a:rPr lang="en-US" sz="2000" u="sng" dirty="0" err="1">
                <a:solidFill>
                  <a:schemeClr val="tx1"/>
                </a:solidFill>
              </a:rPr>
              <a:t>TaskID</a:t>
            </a:r>
            <a:r>
              <a:rPr lang="en-US" sz="2000" dirty="0">
                <a:solidFill>
                  <a:schemeClr val="tx1"/>
                </a:solidFill>
              </a:rPr>
              <a:t>, </a:t>
            </a:r>
            <a:r>
              <a:rPr lang="en-US" sz="2000" u="sng" dirty="0" err="1">
                <a:solidFill>
                  <a:schemeClr val="tx1"/>
                </a:solidFill>
              </a:rPr>
              <a:t>ToolID</a:t>
            </a:r>
            <a:r>
              <a:rPr lang="en-US" sz="2000" dirty="0">
                <a:solidFill>
                  <a:schemeClr val="tx1"/>
                </a:solidFill>
              </a:rPr>
              <a:t>)</a:t>
            </a:r>
          </a:p>
          <a:p>
            <a:pPr algn="l" eaLnBrk="1" hangingPunct="1">
              <a:spcBef>
                <a:spcPct val="0"/>
              </a:spcBef>
            </a:pPr>
            <a:endParaRPr lang="en-US" sz="2000" dirty="0">
              <a:solidFill>
                <a:schemeClr val="tx1"/>
              </a:solidFill>
            </a:endParaRPr>
          </a:p>
          <a:p>
            <a:pPr algn="l" eaLnBrk="1" hangingPunct="1">
              <a:spcBef>
                <a:spcPct val="0"/>
              </a:spcBef>
            </a:pPr>
            <a:r>
              <a:rPr lang="en-US" sz="2000" dirty="0">
                <a:solidFill>
                  <a:schemeClr val="tx1"/>
                </a:solidFill>
              </a:rPr>
              <a:t>But, it is really BCNF: </a:t>
            </a:r>
            <a:r>
              <a:rPr lang="en-US" sz="2000" dirty="0" err="1">
                <a:solidFill>
                  <a:schemeClr val="tx1"/>
                </a:solidFill>
              </a:rPr>
              <a:t>TaskID</a:t>
            </a:r>
            <a:r>
              <a:rPr lang="en-US" sz="2000" dirty="0">
                <a:solidFill>
                  <a:schemeClr val="tx1"/>
                </a:solidFill>
              </a:rPr>
              <a:t> </a:t>
            </a:r>
            <a:r>
              <a:rPr lang="en-US" sz="2000" dirty="0">
                <a:solidFill>
                  <a:schemeClr val="tx1"/>
                </a:solidFill>
                <a:sym typeface="Wingdings" pitchFamily="2" charset="2"/>
              </a:rPr>
              <a:t> </a:t>
            </a:r>
            <a:r>
              <a:rPr lang="en-US" sz="2000" dirty="0" err="1">
                <a:solidFill>
                  <a:schemeClr val="tx1"/>
                </a:solidFill>
                <a:sym typeface="Wingdings" pitchFamily="2" charset="2"/>
              </a:rPr>
              <a:t>ToolID</a:t>
            </a:r>
            <a:r>
              <a:rPr lang="en-US" sz="2000" dirty="0">
                <a:solidFill>
                  <a:schemeClr val="tx1"/>
                </a:solidFill>
                <a:sym typeface="Wingdings" pitchFamily="2" charset="2"/>
              </a:rPr>
              <a:t> is hidden.</a:t>
            </a:r>
          </a:p>
          <a:p>
            <a:pPr algn="l" eaLnBrk="1" hangingPunct="1">
              <a:spcBef>
                <a:spcPct val="0"/>
              </a:spcBef>
            </a:pPr>
            <a:r>
              <a:rPr lang="en-US" sz="2000" dirty="0">
                <a:solidFill>
                  <a:schemeClr val="tx1"/>
                </a:solidFill>
                <a:sym typeface="Wingdings" pitchFamily="2" charset="2"/>
              </a:rPr>
              <a:t>But, this dependency might not have been explicitly stated.</a:t>
            </a:r>
            <a:endParaRPr lang="en-US" sz="2000" dirty="0">
              <a:solidFill>
                <a:schemeClr val="tx1"/>
              </a:solidFill>
            </a:endParaRPr>
          </a:p>
        </p:txBody>
      </p:sp>
    </p:spTree>
    <p:extLst>
      <p:ext uri="{BB962C8B-B14F-4D97-AF65-F5344CB8AC3E}">
        <p14:creationId xmlns:p14="http://schemas.microsoft.com/office/powerpoint/2010/main" val="3122755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No Hidden Dependencies</a:t>
            </a:r>
          </a:p>
        </p:txBody>
      </p:sp>
      <p:sp>
        <p:nvSpPr>
          <p:cNvPr id="51204" name="Rectangle 3"/>
          <p:cNvSpPr>
            <a:spLocks noGrp="1" noChangeArrowheads="1"/>
          </p:cNvSpPr>
          <p:nvPr>
            <p:ph type="body" sz="half" idx="1"/>
          </p:nvPr>
        </p:nvSpPr>
        <p:spPr/>
        <p:txBody>
          <a:bodyPr/>
          <a:lstStyle/>
          <a:p>
            <a:r>
              <a:rPr lang="en-US" smtClean="0"/>
              <a:t>The simple normalization rules:</a:t>
            </a:r>
          </a:p>
          <a:p>
            <a:r>
              <a:rPr lang="en-US" smtClean="0"/>
              <a:t>Remove repeating sections</a:t>
            </a:r>
          </a:p>
          <a:p>
            <a:r>
              <a:rPr lang="en-US" smtClean="0"/>
              <a:t>Each non-key column must depend on the whole key and nothing but the key.</a:t>
            </a:r>
          </a:p>
          <a:p>
            <a:r>
              <a:rPr lang="en-US" smtClean="0"/>
              <a:t>There must be no hidden dependencies.</a:t>
            </a:r>
          </a:p>
        </p:txBody>
      </p:sp>
      <p:sp>
        <p:nvSpPr>
          <p:cNvPr id="51205" name="Rectangle 4"/>
          <p:cNvSpPr>
            <a:spLocks noGrp="1" noChangeArrowheads="1"/>
          </p:cNvSpPr>
          <p:nvPr>
            <p:ph type="body" sz="half" idx="2"/>
          </p:nvPr>
        </p:nvSpPr>
        <p:spPr/>
        <p:txBody>
          <a:bodyPr/>
          <a:lstStyle/>
          <a:p>
            <a:r>
              <a:rPr lang="en-US" smtClean="0"/>
              <a:t>Solution: Split the table.</a:t>
            </a:r>
          </a:p>
          <a:p>
            <a:r>
              <a:rPr lang="en-US" smtClean="0"/>
              <a:t>Make sure you can rejoin the two pieces to recreate the original data relationships.</a:t>
            </a:r>
          </a:p>
          <a:p>
            <a:r>
              <a:rPr lang="en-US" smtClean="0"/>
              <a:t>For some hidden dependencies within keys, double-check the business assumption to be sure that it is realistic. Sometimes you are better off with a more flexible assumption.</a:t>
            </a:r>
          </a:p>
        </p:txBody>
      </p:sp>
      <p:sp>
        <p:nvSpPr>
          <p:cNvPr id="51202" name="Slide Number Placeholder 6"/>
          <p:cNvSpPr>
            <a:spLocks noGrp="1"/>
          </p:cNvSpPr>
          <p:nvPr>
            <p:ph type="sldNum" sz="quarter" idx="12"/>
          </p:nvPr>
        </p:nvSpPr>
        <p:spPr/>
        <p:txBody>
          <a:bodyPr/>
          <a:lstStyle/>
          <a:p>
            <a:fld id="{DBDAE347-EA70-4780-AD67-DC218A2B8462}" type="slidenum">
              <a:rPr lang="en-US" smtClean="0"/>
              <a:pPr/>
              <a:t>42</a:t>
            </a:fld>
            <a:endParaRPr lang="en-US" smtClean="0"/>
          </a:p>
        </p:txBody>
      </p:sp>
    </p:spTree>
    <p:extLst>
      <p:ext uri="{BB962C8B-B14F-4D97-AF65-F5344CB8AC3E}">
        <p14:creationId xmlns:p14="http://schemas.microsoft.com/office/powerpoint/2010/main" val="2686917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Data Rules and Integrity</a:t>
            </a:r>
          </a:p>
        </p:txBody>
      </p:sp>
      <p:sp>
        <p:nvSpPr>
          <p:cNvPr id="52228" name="Rectangle 3"/>
          <p:cNvSpPr>
            <a:spLocks noGrp="1" noChangeArrowheads="1"/>
          </p:cNvSpPr>
          <p:nvPr>
            <p:ph idx="1"/>
          </p:nvPr>
        </p:nvSpPr>
        <p:spPr>
          <a:xfrm>
            <a:off x="147918" y="1237129"/>
            <a:ext cx="5267045" cy="4782671"/>
          </a:xfrm>
        </p:spPr>
        <p:txBody>
          <a:bodyPr/>
          <a:lstStyle/>
          <a:p>
            <a:r>
              <a:rPr lang="en-US" dirty="0" smtClean="0"/>
              <a:t>Simple business rules</a:t>
            </a:r>
          </a:p>
          <a:p>
            <a:pPr lvl="1"/>
            <a:r>
              <a:rPr lang="en-US" dirty="0" smtClean="0"/>
              <a:t>Limits on data ranges</a:t>
            </a:r>
          </a:p>
          <a:p>
            <a:pPr lvl="2"/>
            <a:r>
              <a:rPr lang="en-US" dirty="0" smtClean="0"/>
              <a:t>Price &gt; 0</a:t>
            </a:r>
          </a:p>
          <a:p>
            <a:pPr lvl="2"/>
            <a:r>
              <a:rPr lang="en-US" dirty="0" smtClean="0"/>
              <a:t>Salary &lt; 100,000</a:t>
            </a:r>
          </a:p>
          <a:p>
            <a:pPr lvl="2"/>
            <a:r>
              <a:rPr lang="en-US" dirty="0" err="1" smtClean="0"/>
              <a:t>DateHired</a:t>
            </a:r>
            <a:r>
              <a:rPr lang="en-US" dirty="0" smtClean="0"/>
              <a:t> &gt; 1/12/2005</a:t>
            </a:r>
          </a:p>
          <a:p>
            <a:pPr lvl="1"/>
            <a:r>
              <a:rPr lang="en-US" dirty="0" smtClean="0"/>
              <a:t>Choosing from a set</a:t>
            </a:r>
          </a:p>
          <a:p>
            <a:pPr lvl="2"/>
            <a:r>
              <a:rPr lang="en-US" dirty="0" smtClean="0"/>
              <a:t>Gender = M, F, Unknown</a:t>
            </a:r>
          </a:p>
          <a:p>
            <a:pPr lvl="2"/>
            <a:r>
              <a:rPr lang="en-US" dirty="0" smtClean="0"/>
              <a:t>Jurisdiction=City, County, State, Federal</a:t>
            </a:r>
          </a:p>
          <a:p>
            <a:r>
              <a:rPr lang="en-US" dirty="0" smtClean="0"/>
              <a:t>Referential Integrity</a:t>
            </a:r>
          </a:p>
          <a:p>
            <a:pPr lvl="1"/>
            <a:r>
              <a:rPr lang="en-US" dirty="0" smtClean="0"/>
              <a:t>Foreign key values in one table must exist in the master table.</a:t>
            </a:r>
          </a:p>
          <a:p>
            <a:pPr lvl="1"/>
            <a:r>
              <a:rPr lang="en-US" dirty="0" smtClean="0"/>
              <a:t>Sale(</a:t>
            </a:r>
            <a:r>
              <a:rPr lang="en-US" dirty="0" err="1" smtClean="0"/>
              <a:t>SaleID</a:t>
            </a:r>
            <a:r>
              <a:rPr lang="en-US" dirty="0" smtClean="0"/>
              <a:t>, </a:t>
            </a:r>
            <a:r>
              <a:rPr lang="en-US" dirty="0" err="1" smtClean="0"/>
              <a:t>SaleDate</a:t>
            </a:r>
            <a:r>
              <a:rPr lang="en-US" dirty="0" smtClean="0"/>
              <a:t>, CID,…)</a:t>
            </a:r>
          </a:p>
          <a:p>
            <a:pPr lvl="1"/>
            <a:r>
              <a:rPr lang="en-US" dirty="0" smtClean="0"/>
              <a:t>CID must exist in the customer table.</a:t>
            </a:r>
          </a:p>
        </p:txBody>
      </p:sp>
      <p:sp>
        <p:nvSpPr>
          <p:cNvPr id="52226" name="Slide Number Placeholder 6"/>
          <p:cNvSpPr>
            <a:spLocks noGrp="1"/>
          </p:cNvSpPr>
          <p:nvPr>
            <p:ph type="sldNum" sz="quarter" idx="12"/>
          </p:nvPr>
        </p:nvSpPr>
        <p:spPr/>
        <p:txBody>
          <a:bodyPr/>
          <a:lstStyle/>
          <a:p>
            <a:fld id="{1EAD43F0-D052-43D2-A6E7-1DF599C10784}" type="slidenum">
              <a:rPr lang="en-US" smtClean="0"/>
              <a:pPr/>
              <a:t>43</a:t>
            </a:fld>
            <a:endParaRPr lang="en-US" smtClean="0"/>
          </a:p>
        </p:txBody>
      </p:sp>
      <p:sp>
        <p:nvSpPr>
          <p:cNvPr id="52229" name="Rectangle 4"/>
          <p:cNvSpPr>
            <a:spLocks noChangeArrowheads="1"/>
          </p:cNvSpPr>
          <p:nvPr/>
        </p:nvSpPr>
        <p:spPr bwMode="auto">
          <a:xfrm>
            <a:off x="5414963" y="1454150"/>
            <a:ext cx="3111500" cy="16637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b="1" u="sng" dirty="0" err="1" smtClean="0"/>
              <a:t>SaleID</a:t>
            </a:r>
            <a:r>
              <a:rPr lang="en-US" sz="1600" b="1" dirty="0"/>
              <a:t>	</a:t>
            </a:r>
            <a:r>
              <a:rPr lang="en-US" sz="1600" b="1" dirty="0" err="1" smtClean="0"/>
              <a:t>SaleDate</a:t>
            </a:r>
            <a:r>
              <a:rPr lang="en-US" sz="1600" b="1" dirty="0"/>
              <a:t>	</a:t>
            </a:r>
            <a:r>
              <a:rPr lang="en-US" sz="1600" b="1" dirty="0" smtClean="0"/>
              <a:t>CID</a:t>
            </a:r>
            <a:r>
              <a:rPr lang="en-US" sz="1600" b="1" dirty="0"/>
              <a:t>	…</a:t>
            </a:r>
            <a:endParaRPr lang="en-US" sz="1600" dirty="0"/>
          </a:p>
          <a:p>
            <a:pPr algn="l">
              <a:spcBef>
                <a:spcPct val="0"/>
              </a:spcBef>
            </a:pPr>
            <a:r>
              <a:rPr lang="en-US" sz="1600" dirty="0"/>
              <a:t>1173	</a:t>
            </a:r>
            <a:r>
              <a:rPr lang="en-US" sz="1600" dirty="0" smtClean="0"/>
              <a:t>Jan-04</a:t>
            </a:r>
            <a:r>
              <a:rPr lang="en-US" sz="1600" dirty="0"/>
              <a:t>	321</a:t>
            </a:r>
          </a:p>
          <a:p>
            <a:pPr algn="l">
              <a:spcBef>
                <a:spcPct val="0"/>
              </a:spcBef>
            </a:pPr>
            <a:r>
              <a:rPr lang="en-US" sz="1600" dirty="0"/>
              <a:t>1174	</a:t>
            </a:r>
            <a:r>
              <a:rPr lang="en-US" sz="1600" dirty="0" smtClean="0"/>
              <a:t>Jan-05</a:t>
            </a:r>
            <a:r>
              <a:rPr lang="en-US" sz="1600" dirty="0"/>
              <a:t>	938</a:t>
            </a:r>
          </a:p>
          <a:p>
            <a:pPr algn="l">
              <a:spcBef>
                <a:spcPct val="0"/>
              </a:spcBef>
            </a:pPr>
            <a:r>
              <a:rPr lang="en-US" sz="1600" dirty="0"/>
              <a:t>1185	</a:t>
            </a:r>
            <a:r>
              <a:rPr lang="en-US" sz="1600" dirty="0" smtClean="0"/>
              <a:t>Jan-08</a:t>
            </a:r>
            <a:r>
              <a:rPr lang="en-US" sz="1600" dirty="0"/>
              <a:t>	337</a:t>
            </a:r>
          </a:p>
          <a:p>
            <a:pPr algn="l">
              <a:spcBef>
                <a:spcPct val="0"/>
              </a:spcBef>
            </a:pPr>
            <a:r>
              <a:rPr lang="en-US" sz="1600" dirty="0"/>
              <a:t>1190	</a:t>
            </a:r>
            <a:r>
              <a:rPr lang="en-US" sz="1600" dirty="0" smtClean="0"/>
              <a:t>Jan-09</a:t>
            </a:r>
            <a:r>
              <a:rPr lang="en-US" sz="1600" dirty="0"/>
              <a:t>	321</a:t>
            </a:r>
          </a:p>
          <a:p>
            <a:pPr algn="l">
              <a:spcBef>
                <a:spcPct val="0"/>
              </a:spcBef>
            </a:pPr>
            <a:r>
              <a:rPr lang="en-US" sz="1600" dirty="0"/>
              <a:t>1192	</a:t>
            </a:r>
            <a:r>
              <a:rPr lang="en-US" sz="1600" dirty="0" smtClean="0"/>
              <a:t>Jan-09</a:t>
            </a:r>
            <a:r>
              <a:rPr lang="en-US" sz="1600" dirty="0"/>
              <a:t>	776</a:t>
            </a:r>
          </a:p>
        </p:txBody>
      </p:sp>
      <p:sp>
        <p:nvSpPr>
          <p:cNvPr id="52230" name="Rectangle 5"/>
          <p:cNvSpPr>
            <a:spLocks noChangeArrowheads="1"/>
          </p:cNvSpPr>
          <p:nvPr/>
        </p:nvSpPr>
        <p:spPr bwMode="auto">
          <a:xfrm>
            <a:off x="5697538" y="1119188"/>
            <a:ext cx="647613"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dirty="0" smtClean="0">
                <a:solidFill>
                  <a:schemeClr val="folHlink"/>
                </a:solidFill>
              </a:rPr>
              <a:t>Sale</a:t>
            </a:r>
            <a:endParaRPr lang="en-US" sz="1800" dirty="0">
              <a:solidFill>
                <a:schemeClr val="folHlink"/>
              </a:solidFill>
            </a:endParaRPr>
          </a:p>
        </p:txBody>
      </p:sp>
      <p:sp>
        <p:nvSpPr>
          <p:cNvPr id="52231" name="Rectangle 6"/>
          <p:cNvSpPr>
            <a:spLocks noChangeArrowheads="1"/>
          </p:cNvSpPr>
          <p:nvPr/>
        </p:nvSpPr>
        <p:spPr bwMode="auto">
          <a:xfrm>
            <a:off x="6100763" y="4578350"/>
            <a:ext cx="2882900" cy="1206500"/>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tabLst>
                <a:tab pos="623888" algn="l"/>
                <a:tab pos="1541463" algn="l"/>
                <a:tab pos="2406650" algn="l"/>
              </a:tabLst>
            </a:pPr>
            <a:r>
              <a:rPr lang="en-US" sz="1600" b="1" u="sng" dirty="0" smtClean="0"/>
              <a:t>CID</a:t>
            </a:r>
            <a:r>
              <a:rPr lang="en-US" sz="1600" b="1" dirty="0"/>
              <a:t>	Name	Phone	…</a:t>
            </a:r>
            <a:endParaRPr lang="en-US" sz="1600" dirty="0"/>
          </a:p>
          <a:p>
            <a:pPr algn="l">
              <a:spcBef>
                <a:spcPct val="0"/>
              </a:spcBef>
              <a:tabLst>
                <a:tab pos="623888" algn="l"/>
                <a:tab pos="1541463" algn="l"/>
                <a:tab pos="2406650" algn="l"/>
              </a:tabLst>
            </a:pPr>
            <a:r>
              <a:rPr lang="en-US" sz="1600" dirty="0"/>
              <a:t>321	Jones	9983-</a:t>
            </a:r>
          </a:p>
          <a:p>
            <a:pPr algn="l">
              <a:spcBef>
                <a:spcPct val="0"/>
              </a:spcBef>
              <a:tabLst>
                <a:tab pos="623888" algn="l"/>
                <a:tab pos="1541463" algn="l"/>
                <a:tab pos="2406650" algn="l"/>
              </a:tabLst>
            </a:pPr>
            <a:r>
              <a:rPr lang="en-US" sz="1600" dirty="0"/>
              <a:t>337	Sanchez	7738-</a:t>
            </a:r>
          </a:p>
          <a:p>
            <a:pPr algn="l">
              <a:spcBef>
                <a:spcPct val="0"/>
              </a:spcBef>
              <a:tabLst>
                <a:tab pos="623888" algn="l"/>
                <a:tab pos="1541463" algn="l"/>
                <a:tab pos="2406650" algn="l"/>
              </a:tabLst>
            </a:pPr>
            <a:r>
              <a:rPr lang="en-US" sz="1600" dirty="0"/>
              <a:t>938	Carson	8738-</a:t>
            </a:r>
          </a:p>
        </p:txBody>
      </p:sp>
      <p:sp>
        <p:nvSpPr>
          <p:cNvPr id="52232" name="Rectangle 7"/>
          <p:cNvSpPr>
            <a:spLocks noChangeArrowheads="1"/>
          </p:cNvSpPr>
          <p:nvPr/>
        </p:nvSpPr>
        <p:spPr bwMode="auto">
          <a:xfrm>
            <a:off x="6383338" y="4243388"/>
            <a:ext cx="1186222"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dirty="0">
                <a:solidFill>
                  <a:schemeClr val="folHlink"/>
                </a:solidFill>
              </a:rPr>
              <a:t>Customer</a:t>
            </a:r>
          </a:p>
        </p:txBody>
      </p:sp>
      <p:sp>
        <p:nvSpPr>
          <p:cNvPr id="52233" name="Freeform 8"/>
          <p:cNvSpPr>
            <a:spLocks/>
          </p:cNvSpPr>
          <p:nvPr/>
        </p:nvSpPr>
        <p:spPr bwMode="auto">
          <a:xfrm>
            <a:off x="5789613" y="2895600"/>
            <a:ext cx="1601787" cy="2439988"/>
          </a:xfrm>
          <a:custGeom>
            <a:avLst/>
            <a:gdLst>
              <a:gd name="T0" fmla="*/ 2147483647 w 1009"/>
              <a:gd name="T1" fmla="*/ 0 h 1537"/>
              <a:gd name="T2" fmla="*/ 0 w 1009"/>
              <a:gd name="T3" fmla="*/ 2147483647 h 1537"/>
              <a:gd name="T4" fmla="*/ 0 w 1009"/>
              <a:gd name="T5" fmla="*/ 2147483647 h 1537"/>
              <a:gd name="T6" fmla="*/ 2147483647 w 1009"/>
              <a:gd name="T7" fmla="*/ 2147483647 h 1537"/>
              <a:gd name="T8" fmla="*/ 0 60000 65536"/>
              <a:gd name="T9" fmla="*/ 0 60000 65536"/>
              <a:gd name="T10" fmla="*/ 0 60000 65536"/>
              <a:gd name="T11" fmla="*/ 0 60000 65536"/>
              <a:gd name="T12" fmla="*/ 0 w 1009"/>
              <a:gd name="T13" fmla="*/ 0 h 1537"/>
              <a:gd name="T14" fmla="*/ 1009 w 1009"/>
              <a:gd name="T15" fmla="*/ 1537 h 1537"/>
            </a:gdLst>
            <a:ahLst/>
            <a:cxnLst>
              <a:cxn ang="T8">
                <a:pos x="T0" y="T1"/>
              </a:cxn>
              <a:cxn ang="T9">
                <a:pos x="T2" y="T3"/>
              </a:cxn>
              <a:cxn ang="T10">
                <a:pos x="T4" y="T5"/>
              </a:cxn>
              <a:cxn ang="T11">
                <a:pos x="T6" y="T7"/>
              </a:cxn>
            </a:cxnLst>
            <a:rect l="T12" t="T13" r="T14" b="T15"/>
            <a:pathLst>
              <a:path w="1009" h="1537">
                <a:moveTo>
                  <a:pt x="1008" y="0"/>
                </a:moveTo>
                <a:lnTo>
                  <a:pt x="0" y="768"/>
                </a:lnTo>
                <a:lnTo>
                  <a:pt x="0" y="1536"/>
                </a:lnTo>
                <a:lnTo>
                  <a:pt x="192" y="1536"/>
                </a:lnTo>
              </a:path>
            </a:pathLst>
          </a:custGeom>
          <a:noFill/>
          <a:ln w="12700" cap="rnd">
            <a:solidFill>
              <a:schemeClr val="tx2"/>
            </a:solidFill>
            <a:round/>
            <a:headEnd type="none" w="sm" len="sm"/>
            <a:tailEnd type="stealth" w="med" len="lg"/>
          </a:ln>
        </p:spPr>
        <p:txBody>
          <a:bodyPr/>
          <a:lstStyle/>
          <a:p>
            <a:endParaRPr lang="en-US"/>
          </a:p>
        </p:txBody>
      </p:sp>
      <p:sp>
        <p:nvSpPr>
          <p:cNvPr id="52234" name="Rectangle 9"/>
          <p:cNvSpPr>
            <a:spLocks noChangeArrowheads="1"/>
          </p:cNvSpPr>
          <p:nvPr/>
        </p:nvSpPr>
        <p:spPr bwMode="auto">
          <a:xfrm>
            <a:off x="6611938" y="3427413"/>
            <a:ext cx="1562100" cy="581025"/>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a:solidFill>
                  <a:schemeClr val="tx2"/>
                </a:solidFill>
              </a:rPr>
              <a:t>No data for this</a:t>
            </a:r>
          </a:p>
          <a:p>
            <a:pPr algn="l">
              <a:spcBef>
                <a:spcPct val="0"/>
              </a:spcBef>
            </a:pPr>
            <a:r>
              <a:rPr lang="en-US" sz="1600">
                <a:solidFill>
                  <a:schemeClr val="tx2"/>
                </a:solidFill>
              </a:rPr>
              <a:t>customer yet!</a:t>
            </a:r>
          </a:p>
        </p:txBody>
      </p:sp>
    </p:spTree>
    <p:extLst>
      <p:ext uri="{BB962C8B-B14F-4D97-AF65-F5344CB8AC3E}">
        <p14:creationId xmlns:p14="http://schemas.microsoft.com/office/powerpoint/2010/main" val="1441720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mtClean="0"/>
              <a:t>SQL Foreign Key (Oracle, SQL Server)</a:t>
            </a:r>
          </a:p>
        </p:txBody>
      </p:sp>
      <p:sp>
        <p:nvSpPr>
          <p:cNvPr id="53250" name="Slide Number Placeholder 4"/>
          <p:cNvSpPr>
            <a:spLocks noGrp="1"/>
          </p:cNvSpPr>
          <p:nvPr>
            <p:ph type="sldNum" sz="quarter" idx="12"/>
          </p:nvPr>
        </p:nvSpPr>
        <p:spPr/>
        <p:txBody>
          <a:bodyPr/>
          <a:lstStyle/>
          <a:p>
            <a:fld id="{77CC7B17-B5D5-4166-8921-6E5382837B85}" type="slidenum">
              <a:rPr lang="en-US" smtClean="0"/>
              <a:pPr/>
              <a:t>44</a:t>
            </a:fld>
            <a:endParaRPr lang="en-US" smtClean="0"/>
          </a:p>
        </p:txBody>
      </p:sp>
      <p:sp>
        <p:nvSpPr>
          <p:cNvPr id="53252" name="Text Box 3"/>
          <p:cNvSpPr txBox="1">
            <a:spLocks noChangeArrowheads="1"/>
          </p:cNvSpPr>
          <p:nvPr/>
        </p:nvSpPr>
        <p:spPr bwMode="auto">
          <a:xfrm>
            <a:off x="860612" y="1331259"/>
            <a:ext cx="7620000" cy="3785652"/>
          </a:xfrm>
          <a:prstGeom prst="rect">
            <a:avLst/>
          </a:prstGeom>
          <a:noFill/>
          <a:ln w="12700">
            <a:noFill/>
            <a:miter lim="800000"/>
            <a:headEnd type="none" w="sm" len="sm"/>
            <a:tailEnd type="none" w="sm" len="sm"/>
          </a:ln>
        </p:spPr>
        <p:txBody>
          <a:bodyPr>
            <a:spAutoFit/>
          </a:bodyPr>
          <a:lstStyle/>
          <a:p>
            <a:pPr algn="l">
              <a:spcBef>
                <a:spcPct val="0"/>
              </a:spcBef>
              <a:tabLst>
                <a:tab pos="452438" algn="l"/>
                <a:tab pos="971550" algn="l"/>
                <a:tab pos="1833563" algn="l"/>
              </a:tabLst>
            </a:pPr>
            <a:r>
              <a:rPr lang="en-US" sz="2400" dirty="0">
                <a:solidFill>
                  <a:schemeClr val="tx1"/>
                </a:solidFill>
              </a:rPr>
              <a:t>CREATE TABLE Order</a:t>
            </a:r>
          </a:p>
          <a:p>
            <a:pPr algn="l">
              <a:spcBef>
                <a:spcPct val="0"/>
              </a:spcBef>
              <a:tabLst>
                <a:tab pos="452438" algn="l"/>
                <a:tab pos="971550" algn="l"/>
                <a:tab pos="1833563" algn="l"/>
              </a:tabLst>
            </a:pPr>
            <a:r>
              <a:rPr lang="en-US" sz="2400" dirty="0">
                <a:solidFill>
                  <a:schemeClr val="tx1"/>
                </a:solidFill>
              </a:rPr>
              <a:t> (	OID	NUMBER(9) NOT NULL,</a:t>
            </a:r>
          </a:p>
          <a:p>
            <a:pPr algn="l">
              <a:spcBef>
                <a:spcPct val="0"/>
              </a:spcBef>
              <a:tabLst>
                <a:tab pos="452438" algn="l"/>
                <a:tab pos="971550" algn="l"/>
                <a:tab pos="1833563" algn="l"/>
              </a:tabLst>
            </a:pPr>
            <a:r>
              <a:rPr lang="en-US" sz="2400" dirty="0">
                <a:solidFill>
                  <a:schemeClr val="tx1"/>
                </a:solidFill>
              </a:rPr>
              <a:t>	</a:t>
            </a:r>
            <a:r>
              <a:rPr lang="en-US" sz="2400" dirty="0" err="1">
                <a:solidFill>
                  <a:schemeClr val="tx1"/>
                </a:solidFill>
              </a:rPr>
              <a:t>Odate</a:t>
            </a:r>
            <a:r>
              <a:rPr lang="en-US" sz="2400" dirty="0">
                <a:solidFill>
                  <a:schemeClr val="tx1"/>
                </a:solidFill>
              </a:rPr>
              <a:t>	DATE,</a:t>
            </a:r>
          </a:p>
          <a:p>
            <a:pPr algn="l">
              <a:spcBef>
                <a:spcPct val="0"/>
              </a:spcBef>
              <a:tabLst>
                <a:tab pos="452438" algn="l"/>
                <a:tab pos="971550" algn="l"/>
                <a:tab pos="1833563" algn="l"/>
              </a:tabLst>
            </a:pPr>
            <a:r>
              <a:rPr lang="en-US" sz="2400" dirty="0">
                <a:solidFill>
                  <a:schemeClr val="tx1"/>
                </a:solidFill>
              </a:rPr>
              <a:t>	CID	NUMBER(9),</a:t>
            </a:r>
          </a:p>
          <a:p>
            <a:pPr algn="l">
              <a:spcBef>
                <a:spcPct val="0"/>
              </a:spcBef>
              <a:tabLst>
                <a:tab pos="452438" algn="l"/>
                <a:tab pos="971550" algn="l"/>
                <a:tab pos="1833563" algn="l"/>
              </a:tabLst>
            </a:pPr>
            <a:r>
              <a:rPr lang="en-US" sz="2400" dirty="0">
                <a:solidFill>
                  <a:schemeClr val="tx1"/>
                </a:solidFill>
              </a:rPr>
              <a:t>		CONSTRAINT </a:t>
            </a:r>
            <a:r>
              <a:rPr lang="en-US" sz="2400" dirty="0" err="1">
                <a:solidFill>
                  <a:schemeClr val="tx1"/>
                </a:solidFill>
              </a:rPr>
              <a:t>pk_Order</a:t>
            </a:r>
            <a:r>
              <a:rPr lang="en-US" sz="2400" dirty="0">
                <a:solidFill>
                  <a:schemeClr val="tx1"/>
                </a:solidFill>
              </a:rPr>
              <a:t> PRIMARY KEY (OID),</a:t>
            </a:r>
          </a:p>
          <a:p>
            <a:pPr algn="l">
              <a:spcBef>
                <a:spcPct val="0"/>
              </a:spcBef>
              <a:tabLst>
                <a:tab pos="452438" algn="l"/>
                <a:tab pos="971550" algn="l"/>
                <a:tab pos="1833563" algn="l"/>
              </a:tabLst>
            </a:pPr>
            <a:r>
              <a:rPr lang="en-US" sz="2400" dirty="0">
                <a:solidFill>
                  <a:schemeClr val="tx2"/>
                </a:solidFill>
              </a:rPr>
              <a:t>		CONSTRAINT </a:t>
            </a:r>
            <a:r>
              <a:rPr lang="en-US" sz="2400" dirty="0" err="1">
                <a:solidFill>
                  <a:schemeClr val="tx2"/>
                </a:solidFill>
              </a:rPr>
              <a:t>fk_OrderCustomer</a:t>
            </a:r>
            <a:endParaRPr lang="en-US" sz="2400" dirty="0">
              <a:solidFill>
                <a:schemeClr val="tx2"/>
              </a:solidFill>
            </a:endParaRPr>
          </a:p>
          <a:p>
            <a:pPr algn="l">
              <a:spcBef>
                <a:spcPct val="0"/>
              </a:spcBef>
              <a:tabLst>
                <a:tab pos="452438" algn="l"/>
                <a:tab pos="971550" algn="l"/>
                <a:tab pos="1833563" algn="l"/>
              </a:tabLst>
            </a:pPr>
            <a:r>
              <a:rPr lang="en-US" sz="2400" dirty="0">
                <a:solidFill>
                  <a:schemeClr val="tx2"/>
                </a:solidFill>
              </a:rPr>
              <a:t>			FOREIGN KEY (CID)</a:t>
            </a:r>
          </a:p>
          <a:p>
            <a:pPr algn="l">
              <a:spcBef>
                <a:spcPct val="0"/>
              </a:spcBef>
              <a:tabLst>
                <a:tab pos="452438" algn="l"/>
                <a:tab pos="971550" algn="l"/>
                <a:tab pos="1833563" algn="l"/>
              </a:tabLst>
            </a:pPr>
            <a:r>
              <a:rPr lang="en-US" sz="2400" dirty="0">
                <a:solidFill>
                  <a:schemeClr val="tx2"/>
                </a:solidFill>
              </a:rPr>
              <a:t>			REFERENCES Customer (CID)</a:t>
            </a:r>
          </a:p>
          <a:p>
            <a:pPr algn="l">
              <a:spcBef>
                <a:spcPct val="0"/>
              </a:spcBef>
              <a:tabLst>
                <a:tab pos="452438" algn="l"/>
                <a:tab pos="971550" algn="l"/>
                <a:tab pos="1833563" algn="l"/>
              </a:tabLst>
            </a:pPr>
            <a:r>
              <a:rPr lang="en-US" sz="2400" dirty="0">
                <a:solidFill>
                  <a:schemeClr val="tx2"/>
                </a:solidFill>
              </a:rPr>
              <a:t>			ON DELETE CASCADE</a:t>
            </a:r>
            <a:endParaRPr lang="en-US" sz="2400" dirty="0">
              <a:solidFill>
                <a:schemeClr val="folHlink"/>
              </a:solidFill>
            </a:endParaRPr>
          </a:p>
          <a:p>
            <a:pPr algn="l">
              <a:spcBef>
                <a:spcPct val="0"/>
              </a:spcBef>
              <a:tabLst>
                <a:tab pos="452438" algn="l"/>
                <a:tab pos="971550" algn="l"/>
                <a:tab pos="1833563" algn="l"/>
              </a:tabLst>
            </a:pPr>
            <a:r>
              <a:rPr lang="en-US" sz="2400" dirty="0">
                <a:solidFill>
                  <a:schemeClr val="folHlink"/>
                </a:solidFill>
              </a:rPr>
              <a:t>)</a:t>
            </a:r>
          </a:p>
        </p:txBody>
      </p:sp>
    </p:spTree>
    <p:extLst>
      <p:ext uri="{BB962C8B-B14F-4D97-AF65-F5344CB8AC3E}">
        <p14:creationId xmlns:p14="http://schemas.microsoft.com/office/powerpoint/2010/main" val="2513089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ABA3232D-2BC9-4851-BD45-2FAE07CEFD71}" type="slidenum">
              <a:rPr lang="en-US" smtClean="0"/>
              <a:pPr/>
              <a:t>45</a:t>
            </a:fld>
            <a:endParaRPr lang="en-US" smtClean="0"/>
          </a:p>
        </p:txBody>
      </p:sp>
      <p:sp>
        <p:nvSpPr>
          <p:cNvPr id="1028" name="Rectangle 1026"/>
          <p:cNvSpPr>
            <a:spLocks noGrp="1" noChangeArrowheads="1"/>
          </p:cNvSpPr>
          <p:nvPr>
            <p:ph type="title"/>
          </p:nvPr>
        </p:nvSpPr>
        <p:spPr/>
        <p:txBody>
          <a:bodyPr/>
          <a:lstStyle/>
          <a:p>
            <a:r>
              <a:rPr lang="en-US" smtClean="0"/>
              <a:t>Effect of Business Rules</a:t>
            </a:r>
          </a:p>
        </p:txBody>
      </p:sp>
      <p:graphicFrame>
        <p:nvGraphicFramePr>
          <p:cNvPr id="1026" name="Object 1029"/>
          <p:cNvGraphicFramePr>
            <a:graphicFrameLocks noChangeAspect="1"/>
          </p:cNvGraphicFramePr>
          <p:nvPr>
            <p:extLst>
              <p:ext uri="{D42A27DB-BD31-4B8C-83A1-F6EECF244321}">
                <p14:modId xmlns:p14="http://schemas.microsoft.com/office/powerpoint/2010/main" val="3865600477"/>
              </p:ext>
            </p:extLst>
          </p:nvPr>
        </p:nvGraphicFramePr>
        <p:xfrm>
          <a:off x="1246094" y="1335741"/>
          <a:ext cx="7086600" cy="2849563"/>
        </p:xfrm>
        <a:graphic>
          <a:graphicData uri="http://schemas.openxmlformats.org/presentationml/2006/ole">
            <mc:AlternateContent xmlns:mc="http://schemas.openxmlformats.org/markup-compatibility/2006">
              <mc:Choice xmlns:v="urn:schemas-microsoft-com:vml" Requires="v">
                <p:oleObj spid="_x0000_s1098" name="Document" r:id="rId5" imgW="6428880" imgH="2601720" progId="Word.Document.8">
                  <p:embed/>
                </p:oleObj>
              </mc:Choice>
              <mc:Fallback>
                <p:oleObj name="Document" r:id="rId5" imgW="6428880" imgH="26017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4436" b="3058"/>
                      <a:stretch>
                        <a:fillRect/>
                      </a:stretch>
                    </p:blipFill>
                    <p:spPr bwMode="auto">
                      <a:xfrm>
                        <a:off x="1246094" y="1335741"/>
                        <a:ext cx="7086600" cy="284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029"/>
          <p:cNvSpPr txBox="1">
            <a:spLocks noChangeArrowheads="1"/>
          </p:cNvSpPr>
          <p:nvPr/>
        </p:nvSpPr>
        <p:spPr bwMode="auto">
          <a:xfrm>
            <a:off x="1676400" y="4336961"/>
            <a:ext cx="5520422" cy="1200329"/>
          </a:xfrm>
          <a:prstGeom prst="rect">
            <a:avLst/>
          </a:prstGeom>
          <a:noFill/>
          <a:ln w="12700">
            <a:noFill/>
            <a:miter lim="800000"/>
            <a:headEnd type="none" w="sm" len="sm"/>
            <a:tailEnd type="none" w="sm" len="sm"/>
          </a:ln>
        </p:spPr>
        <p:txBody>
          <a:bodyPr wrap="none" anchor="ctr">
            <a:spAutoFit/>
          </a:bodyPr>
          <a:lstStyle/>
          <a:p>
            <a:pPr algn="l">
              <a:spcBef>
                <a:spcPct val="0"/>
              </a:spcBef>
              <a:tabLst>
                <a:tab pos="452438" algn="l"/>
              </a:tabLst>
            </a:pPr>
            <a:r>
              <a:rPr lang="en-US" sz="2400" dirty="0">
                <a:solidFill>
                  <a:schemeClr val="tx1"/>
                </a:solidFill>
              </a:rPr>
              <a:t>Key business rules:</a:t>
            </a:r>
          </a:p>
          <a:p>
            <a:pPr algn="l">
              <a:spcBef>
                <a:spcPct val="0"/>
              </a:spcBef>
              <a:tabLst>
                <a:tab pos="452438" algn="l"/>
              </a:tabLst>
            </a:pPr>
            <a:r>
              <a:rPr lang="en-US" sz="2400" dirty="0">
                <a:solidFill>
                  <a:schemeClr val="tx1"/>
                </a:solidFill>
              </a:rPr>
              <a:t>	A player can play on only one team.</a:t>
            </a:r>
          </a:p>
          <a:p>
            <a:pPr algn="l">
              <a:spcBef>
                <a:spcPct val="0"/>
              </a:spcBef>
              <a:tabLst>
                <a:tab pos="452438" algn="l"/>
              </a:tabLst>
            </a:pPr>
            <a:r>
              <a:rPr lang="en-US" sz="2400" dirty="0">
                <a:solidFill>
                  <a:schemeClr val="tx1"/>
                </a:solidFill>
              </a:rPr>
              <a:t>	There is one referee per match.</a:t>
            </a:r>
          </a:p>
        </p:txBody>
      </p:sp>
    </p:spTree>
    <p:extLst>
      <p:ext uri="{BB962C8B-B14F-4D97-AF65-F5344CB8AC3E}">
        <p14:creationId xmlns:p14="http://schemas.microsoft.com/office/powerpoint/2010/main" val="1447238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p>
            <a:fld id="{4D47C314-61FB-4DBC-A063-41D43689DD2C}" type="slidenum">
              <a:rPr lang="en-US" smtClean="0"/>
              <a:pPr/>
              <a:t>46</a:t>
            </a:fld>
            <a:endParaRPr lang="en-US" smtClean="0"/>
          </a:p>
        </p:txBody>
      </p:sp>
      <p:sp>
        <p:nvSpPr>
          <p:cNvPr id="54275" name="Rectangle 2050"/>
          <p:cNvSpPr>
            <a:spLocks noGrp="1" noChangeArrowheads="1"/>
          </p:cNvSpPr>
          <p:nvPr>
            <p:ph type="title"/>
          </p:nvPr>
        </p:nvSpPr>
        <p:spPr/>
        <p:txBody>
          <a:bodyPr/>
          <a:lstStyle/>
          <a:p>
            <a:r>
              <a:rPr lang="en-US" smtClean="0"/>
              <a:t>Business Rules 1</a:t>
            </a:r>
          </a:p>
        </p:txBody>
      </p:sp>
      <p:sp>
        <p:nvSpPr>
          <p:cNvPr id="54276" name="Text Box 2051"/>
          <p:cNvSpPr txBox="1">
            <a:spLocks noChangeArrowheads="1"/>
          </p:cNvSpPr>
          <p:nvPr/>
        </p:nvSpPr>
        <p:spPr bwMode="auto">
          <a:xfrm>
            <a:off x="1600200" y="1214864"/>
            <a:ext cx="5068824" cy="830997"/>
          </a:xfrm>
          <a:prstGeom prst="rect">
            <a:avLst/>
          </a:prstGeom>
          <a:noFill/>
          <a:ln w="12700">
            <a:noFill/>
            <a:miter lim="800000"/>
            <a:headEnd type="none" w="sm" len="sm"/>
            <a:tailEnd type="none" w="sm" len="sm"/>
          </a:ln>
        </p:spPr>
        <p:txBody>
          <a:bodyPr wrap="none" anchor="ctr">
            <a:spAutoFit/>
          </a:bodyPr>
          <a:lstStyle/>
          <a:p>
            <a:pPr algn="l">
              <a:spcBef>
                <a:spcPct val="0"/>
              </a:spcBef>
              <a:tabLst>
                <a:tab pos="452438" algn="l"/>
              </a:tabLst>
            </a:pPr>
            <a:r>
              <a:rPr lang="en-US" i="1" dirty="0">
                <a:solidFill>
                  <a:schemeClr val="bg2"/>
                </a:solidFill>
              </a:rPr>
              <a:t>There is one referee per match.</a:t>
            </a:r>
          </a:p>
          <a:p>
            <a:pPr algn="l">
              <a:spcBef>
                <a:spcPct val="0"/>
              </a:spcBef>
              <a:tabLst>
                <a:tab pos="452438" algn="l"/>
              </a:tabLst>
            </a:pPr>
            <a:r>
              <a:rPr lang="en-US" i="1" dirty="0">
                <a:solidFill>
                  <a:schemeClr val="bg2"/>
                </a:solidFill>
              </a:rPr>
              <a:t>A player can play on only one team.</a:t>
            </a:r>
          </a:p>
        </p:txBody>
      </p:sp>
      <p:sp>
        <p:nvSpPr>
          <p:cNvPr id="54277" name="Text Box 2052"/>
          <p:cNvSpPr txBox="1">
            <a:spLocks noChangeArrowheads="1"/>
          </p:cNvSpPr>
          <p:nvPr/>
        </p:nvSpPr>
        <p:spPr bwMode="auto">
          <a:xfrm>
            <a:off x="1524000" y="2470100"/>
            <a:ext cx="6925294" cy="2308324"/>
          </a:xfrm>
          <a:prstGeom prst="rect">
            <a:avLst/>
          </a:prstGeom>
          <a:noFill/>
          <a:ln w="12700">
            <a:solidFill>
              <a:schemeClr val="tx1"/>
            </a:solidFill>
            <a:miter lim="800000"/>
            <a:headEnd type="none" w="sm" len="sm"/>
            <a:tailEnd type="none" w="sm" len="sm"/>
          </a:ln>
        </p:spPr>
        <p:txBody>
          <a:bodyPr wrap="none" anchor="ctr">
            <a:spAutoFit/>
          </a:bodyPr>
          <a:lstStyle/>
          <a:p>
            <a:pPr algn="l">
              <a:spcBef>
                <a:spcPct val="0"/>
              </a:spcBef>
            </a:pPr>
            <a:r>
              <a:rPr lang="en-US" dirty="0">
                <a:solidFill>
                  <a:schemeClr val="tx1"/>
                </a:solidFill>
              </a:rPr>
              <a:t>Match(</a:t>
            </a:r>
            <a:r>
              <a:rPr lang="en-US" u="sng" dirty="0" err="1">
                <a:solidFill>
                  <a:schemeClr val="tx1"/>
                </a:solidFill>
              </a:rPr>
              <a:t>MatchID</a:t>
            </a:r>
            <a:r>
              <a:rPr lang="en-US" dirty="0">
                <a:solidFill>
                  <a:schemeClr val="tx1"/>
                </a:solidFill>
              </a:rPr>
              <a:t>, </a:t>
            </a:r>
            <a:r>
              <a:rPr lang="en-US" dirty="0" err="1">
                <a:solidFill>
                  <a:schemeClr val="tx1"/>
                </a:solidFill>
              </a:rPr>
              <a:t>DatePlayed</a:t>
            </a:r>
            <a:r>
              <a:rPr lang="en-US" dirty="0">
                <a:solidFill>
                  <a:schemeClr val="tx1"/>
                </a:solidFill>
              </a:rPr>
              <a:t>, Location, </a:t>
            </a:r>
            <a:r>
              <a:rPr lang="en-US" dirty="0" err="1">
                <a:solidFill>
                  <a:schemeClr val="tx1"/>
                </a:solidFill>
              </a:rPr>
              <a:t>RefID</a:t>
            </a:r>
            <a:r>
              <a:rPr lang="en-US" dirty="0">
                <a:solidFill>
                  <a:schemeClr val="tx1"/>
                </a:solidFill>
              </a:rPr>
              <a:t>)</a:t>
            </a:r>
          </a:p>
          <a:p>
            <a:pPr algn="l">
              <a:spcBef>
                <a:spcPct val="0"/>
              </a:spcBef>
            </a:pPr>
            <a:r>
              <a:rPr lang="en-US" dirty="0">
                <a:solidFill>
                  <a:schemeClr val="tx1"/>
                </a:solidFill>
              </a:rPr>
              <a:t>Score(</a:t>
            </a:r>
            <a:r>
              <a:rPr lang="en-US" u="sng" dirty="0" err="1">
                <a:solidFill>
                  <a:schemeClr val="tx1"/>
                </a:solidFill>
              </a:rPr>
              <a:t>MatchID</a:t>
            </a:r>
            <a:r>
              <a:rPr lang="en-US" dirty="0">
                <a:solidFill>
                  <a:schemeClr val="tx1"/>
                </a:solidFill>
              </a:rPr>
              <a:t>, </a:t>
            </a:r>
            <a:r>
              <a:rPr lang="en-US" u="sng" dirty="0" err="1">
                <a:solidFill>
                  <a:schemeClr val="tx1"/>
                </a:solidFill>
              </a:rPr>
              <a:t>TeamID</a:t>
            </a:r>
            <a:r>
              <a:rPr lang="en-US" dirty="0">
                <a:solidFill>
                  <a:schemeClr val="tx1"/>
                </a:solidFill>
              </a:rPr>
              <a:t>, Score)</a:t>
            </a:r>
          </a:p>
          <a:p>
            <a:pPr algn="l">
              <a:spcBef>
                <a:spcPct val="0"/>
              </a:spcBef>
            </a:pPr>
            <a:r>
              <a:rPr lang="en-US" dirty="0">
                <a:solidFill>
                  <a:schemeClr val="tx1"/>
                </a:solidFill>
              </a:rPr>
              <a:t>Referee(</a:t>
            </a:r>
            <a:r>
              <a:rPr lang="en-US" u="sng" dirty="0" err="1">
                <a:solidFill>
                  <a:schemeClr val="tx1"/>
                </a:solidFill>
              </a:rPr>
              <a:t>RefID</a:t>
            </a:r>
            <a:r>
              <a:rPr lang="en-US" dirty="0">
                <a:solidFill>
                  <a:schemeClr val="tx1"/>
                </a:solidFill>
              </a:rPr>
              <a:t>, Phone, Address)</a:t>
            </a:r>
          </a:p>
          <a:p>
            <a:pPr algn="l">
              <a:spcBef>
                <a:spcPct val="0"/>
              </a:spcBef>
            </a:pPr>
            <a:r>
              <a:rPr lang="en-US" dirty="0">
                <a:solidFill>
                  <a:schemeClr val="tx1"/>
                </a:solidFill>
              </a:rPr>
              <a:t>Team(</a:t>
            </a:r>
            <a:r>
              <a:rPr lang="en-US" u="sng" dirty="0" err="1">
                <a:solidFill>
                  <a:schemeClr val="tx1"/>
                </a:solidFill>
              </a:rPr>
              <a:t>TeamID</a:t>
            </a:r>
            <a:r>
              <a:rPr lang="en-US" dirty="0">
                <a:solidFill>
                  <a:schemeClr val="tx1"/>
                </a:solidFill>
              </a:rPr>
              <a:t>, Name, Sponsor)</a:t>
            </a:r>
          </a:p>
          <a:p>
            <a:pPr algn="l">
              <a:spcBef>
                <a:spcPct val="0"/>
              </a:spcBef>
            </a:pPr>
            <a:r>
              <a:rPr lang="en-US" dirty="0">
                <a:solidFill>
                  <a:schemeClr val="tx1"/>
                </a:solidFill>
              </a:rPr>
              <a:t>Player(</a:t>
            </a:r>
            <a:r>
              <a:rPr lang="en-US" u="sng" dirty="0" err="1">
                <a:solidFill>
                  <a:schemeClr val="tx1"/>
                </a:solidFill>
              </a:rPr>
              <a:t>PlayerID</a:t>
            </a:r>
            <a:r>
              <a:rPr lang="en-US" dirty="0">
                <a:solidFill>
                  <a:schemeClr val="tx1"/>
                </a:solidFill>
              </a:rPr>
              <a:t>, Name, Phone, </a:t>
            </a:r>
            <a:r>
              <a:rPr lang="en-US" dirty="0" err="1">
                <a:solidFill>
                  <a:schemeClr val="tx1"/>
                </a:solidFill>
              </a:rPr>
              <a:t>DoB</a:t>
            </a:r>
            <a:r>
              <a:rPr lang="en-US" dirty="0">
                <a:solidFill>
                  <a:schemeClr val="tx1"/>
                </a:solidFill>
              </a:rPr>
              <a:t>, </a:t>
            </a:r>
            <a:r>
              <a:rPr lang="en-US" dirty="0" err="1">
                <a:solidFill>
                  <a:schemeClr val="tx1"/>
                </a:solidFill>
              </a:rPr>
              <a:t>TeamID</a:t>
            </a:r>
            <a:r>
              <a:rPr lang="en-US" dirty="0">
                <a:solidFill>
                  <a:schemeClr val="tx1"/>
                </a:solidFill>
              </a:rPr>
              <a:t>)</a:t>
            </a:r>
          </a:p>
          <a:p>
            <a:pPr algn="l">
              <a:spcBef>
                <a:spcPct val="0"/>
              </a:spcBef>
            </a:pPr>
            <a:r>
              <a:rPr lang="en-US" dirty="0" err="1">
                <a:solidFill>
                  <a:schemeClr val="tx1"/>
                </a:solidFill>
              </a:rPr>
              <a:t>PlayerStats</a:t>
            </a:r>
            <a:r>
              <a:rPr lang="en-US" dirty="0">
                <a:solidFill>
                  <a:schemeClr val="tx1"/>
                </a:solidFill>
              </a:rPr>
              <a:t>(</a:t>
            </a:r>
            <a:r>
              <a:rPr lang="en-US" u="sng" dirty="0" err="1">
                <a:solidFill>
                  <a:schemeClr val="tx1"/>
                </a:solidFill>
              </a:rPr>
              <a:t>MatchID</a:t>
            </a:r>
            <a:r>
              <a:rPr lang="en-US" dirty="0">
                <a:solidFill>
                  <a:schemeClr val="tx1"/>
                </a:solidFill>
              </a:rPr>
              <a:t>, </a:t>
            </a:r>
            <a:r>
              <a:rPr lang="en-US" u="sng" dirty="0" err="1">
                <a:solidFill>
                  <a:schemeClr val="tx1"/>
                </a:solidFill>
              </a:rPr>
              <a:t>PlayerID</a:t>
            </a:r>
            <a:r>
              <a:rPr lang="en-US" dirty="0">
                <a:solidFill>
                  <a:schemeClr val="tx1"/>
                </a:solidFill>
              </a:rPr>
              <a:t>, Points, Penalties)</a:t>
            </a:r>
          </a:p>
        </p:txBody>
      </p:sp>
      <p:sp>
        <p:nvSpPr>
          <p:cNvPr id="54278" name="Line 2053"/>
          <p:cNvSpPr>
            <a:spLocks noChangeShapeType="1"/>
          </p:cNvSpPr>
          <p:nvPr/>
        </p:nvSpPr>
        <p:spPr bwMode="auto">
          <a:xfrm>
            <a:off x="5794375" y="1525588"/>
            <a:ext cx="1444625" cy="987425"/>
          </a:xfrm>
          <a:prstGeom prst="line">
            <a:avLst/>
          </a:prstGeom>
          <a:noFill/>
          <a:ln w="28575">
            <a:solidFill>
              <a:schemeClr val="tx2"/>
            </a:solidFill>
            <a:round/>
            <a:headEnd type="none" w="sm" len="sm"/>
            <a:tailEnd type="triangle" w="sm" len="lg"/>
          </a:ln>
        </p:spPr>
        <p:txBody>
          <a:bodyPr wrap="none" anchor="ctr"/>
          <a:lstStyle/>
          <a:p>
            <a:endParaRPr lang="en-US"/>
          </a:p>
        </p:txBody>
      </p:sp>
      <p:sp>
        <p:nvSpPr>
          <p:cNvPr id="54279" name="Line 2054"/>
          <p:cNvSpPr>
            <a:spLocks noChangeShapeType="1"/>
          </p:cNvSpPr>
          <p:nvPr/>
        </p:nvSpPr>
        <p:spPr bwMode="auto">
          <a:xfrm>
            <a:off x="5410200" y="1905000"/>
            <a:ext cx="1905000" cy="2133600"/>
          </a:xfrm>
          <a:prstGeom prst="line">
            <a:avLst/>
          </a:prstGeom>
          <a:noFill/>
          <a:ln w="28575">
            <a:solidFill>
              <a:schemeClr val="tx2"/>
            </a:solidFill>
            <a:round/>
            <a:headEnd type="none" w="sm" len="sm"/>
            <a:tailEnd type="triangle" w="sm" len="lg"/>
          </a:ln>
        </p:spPr>
        <p:txBody>
          <a:bodyPr wrap="none" anchor="ctr"/>
          <a:lstStyle/>
          <a:p>
            <a:endParaRPr lang="en-US"/>
          </a:p>
        </p:txBody>
      </p:sp>
      <p:sp>
        <p:nvSpPr>
          <p:cNvPr id="54280" name="Text Box 2055"/>
          <p:cNvSpPr txBox="1">
            <a:spLocks noChangeArrowheads="1"/>
          </p:cNvSpPr>
          <p:nvPr/>
        </p:nvSpPr>
        <p:spPr bwMode="auto">
          <a:xfrm>
            <a:off x="1427163" y="5075238"/>
            <a:ext cx="7015162" cy="822325"/>
          </a:xfrm>
          <a:prstGeom prst="rect">
            <a:avLst/>
          </a:prstGeom>
          <a:noFill/>
          <a:ln w="28575">
            <a:noFill/>
            <a:miter lim="800000"/>
            <a:headEnd type="none" w="sm" len="sm"/>
            <a:tailEnd type="none" w="sm" len="lg"/>
          </a:ln>
        </p:spPr>
        <p:txBody>
          <a:bodyPr wrap="none" anchor="ctr">
            <a:spAutoFit/>
          </a:bodyPr>
          <a:lstStyle/>
          <a:p>
            <a:pPr algn="l">
              <a:spcBef>
                <a:spcPct val="0"/>
              </a:spcBef>
            </a:pPr>
            <a:r>
              <a:rPr lang="en-US" sz="2400" i="1">
                <a:solidFill>
                  <a:schemeClr val="tx2"/>
                </a:solidFill>
              </a:rPr>
              <a:t>RefID and TeamID are </a:t>
            </a:r>
            <a:r>
              <a:rPr lang="en-US" sz="2400" b="1" i="1">
                <a:solidFill>
                  <a:schemeClr val="tx2"/>
                </a:solidFill>
              </a:rPr>
              <a:t>not</a:t>
            </a:r>
            <a:r>
              <a:rPr lang="en-US" sz="2400" i="1">
                <a:solidFill>
                  <a:schemeClr val="tx2"/>
                </a:solidFill>
              </a:rPr>
              <a:t> keys in the Match</a:t>
            </a:r>
          </a:p>
          <a:p>
            <a:pPr algn="l">
              <a:spcBef>
                <a:spcPct val="0"/>
              </a:spcBef>
            </a:pPr>
            <a:r>
              <a:rPr lang="en-US" sz="2400" i="1">
                <a:solidFill>
                  <a:schemeClr val="tx2"/>
                </a:solidFill>
              </a:rPr>
              <a:t>and Team tables, because of the one-to-one rules.</a:t>
            </a:r>
          </a:p>
        </p:txBody>
      </p:sp>
    </p:spTree>
    <p:extLst>
      <p:ext uri="{BB962C8B-B14F-4D97-AF65-F5344CB8AC3E}">
        <p14:creationId xmlns:p14="http://schemas.microsoft.com/office/powerpoint/2010/main" val="100521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63426159-013E-49CC-92C2-CF3822B281BF}" type="slidenum">
              <a:rPr lang="en-US" smtClean="0"/>
              <a:pPr/>
              <a:t>47</a:t>
            </a:fld>
            <a:endParaRPr lang="en-US" smtClean="0"/>
          </a:p>
        </p:txBody>
      </p:sp>
      <p:sp>
        <p:nvSpPr>
          <p:cNvPr id="55299" name="Rectangle 2"/>
          <p:cNvSpPr>
            <a:spLocks noGrp="1" noChangeArrowheads="1"/>
          </p:cNvSpPr>
          <p:nvPr>
            <p:ph type="title"/>
          </p:nvPr>
        </p:nvSpPr>
        <p:spPr/>
        <p:txBody>
          <a:bodyPr/>
          <a:lstStyle/>
          <a:p>
            <a:r>
              <a:rPr lang="en-US" smtClean="0"/>
              <a:t>Business Rules 2</a:t>
            </a:r>
          </a:p>
        </p:txBody>
      </p:sp>
      <p:sp>
        <p:nvSpPr>
          <p:cNvPr id="55300" name="Text Box 3"/>
          <p:cNvSpPr txBox="1">
            <a:spLocks noChangeArrowheads="1"/>
          </p:cNvSpPr>
          <p:nvPr/>
        </p:nvSpPr>
        <p:spPr bwMode="auto">
          <a:xfrm>
            <a:off x="1600200" y="1127125"/>
            <a:ext cx="6064250" cy="1006475"/>
          </a:xfrm>
          <a:prstGeom prst="rect">
            <a:avLst/>
          </a:prstGeom>
          <a:noFill/>
          <a:ln w="12700">
            <a:noFill/>
            <a:miter lim="800000"/>
            <a:headEnd type="none" w="sm" len="sm"/>
            <a:tailEnd type="none" w="sm" len="sm"/>
          </a:ln>
        </p:spPr>
        <p:txBody>
          <a:bodyPr wrap="none" anchor="ctr">
            <a:spAutoFit/>
          </a:bodyPr>
          <a:lstStyle/>
          <a:p>
            <a:pPr algn="l">
              <a:spcBef>
                <a:spcPct val="0"/>
              </a:spcBef>
              <a:tabLst>
                <a:tab pos="452438" algn="l"/>
              </a:tabLst>
            </a:pPr>
            <a:r>
              <a:rPr lang="en-US" sz="2000" i="1"/>
              <a:t>There can be several referees per match.</a:t>
            </a:r>
          </a:p>
          <a:p>
            <a:pPr algn="l">
              <a:spcBef>
                <a:spcPct val="0"/>
              </a:spcBef>
              <a:tabLst>
                <a:tab pos="452438" algn="l"/>
              </a:tabLst>
            </a:pPr>
            <a:r>
              <a:rPr lang="en-US" sz="2000" i="1"/>
              <a:t>A player can play on only several teams (substitute),</a:t>
            </a:r>
          </a:p>
          <a:p>
            <a:pPr algn="l">
              <a:spcBef>
                <a:spcPct val="0"/>
              </a:spcBef>
              <a:tabLst>
                <a:tab pos="452438" algn="l"/>
              </a:tabLst>
            </a:pPr>
            <a:r>
              <a:rPr lang="en-US" sz="2000" i="1"/>
              <a:t>but only on one team per match.</a:t>
            </a:r>
          </a:p>
        </p:txBody>
      </p:sp>
      <p:sp>
        <p:nvSpPr>
          <p:cNvPr id="55301" name="Text Box 4"/>
          <p:cNvSpPr txBox="1">
            <a:spLocks noChangeArrowheads="1"/>
          </p:cNvSpPr>
          <p:nvPr/>
        </p:nvSpPr>
        <p:spPr bwMode="auto">
          <a:xfrm>
            <a:off x="1524000" y="2203450"/>
            <a:ext cx="5754688" cy="1933575"/>
          </a:xfrm>
          <a:prstGeom prst="rect">
            <a:avLst/>
          </a:prstGeom>
          <a:noFill/>
          <a:ln w="12700">
            <a:solidFill>
              <a:schemeClr val="tx1"/>
            </a:solidFill>
            <a:miter lim="800000"/>
            <a:headEnd type="none" w="sm" len="sm"/>
            <a:tailEnd type="none" w="sm" len="sm"/>
          </a:ln>
        </p:spPr>
        <p:txBody>
          <a:bodyPr wrap="none" anchor="ctr">
            <a:spAutoFit/>
          </a:bodyPr>
          <a:lstStyle/>
          <a:p>
            <a:pPr algn="l">
              <a:spcBef>
                <a:spcPct val="0"/>
              </a:spcBef>
            </a:pPr>
            <a:r>
              <a:rPr lang="en-US" sz="2000" dirty="0">
                <a:solidFill>
                  <a:schemeClr val="tx1"/>
                </a:solidFill>
              </a:rPr>
              <a:t>Match(</a:t>
            </a:r>
            <a:r>
              <a:rPr lang="en-US" sz="2000" u="sng" dirty="0" err="1">
                <a:solidFill>
                  <a:schemeClr val="tx1"/>
                </a:solidFill>
              </a:rPr>
              <a:t>MatchID</a:t>
            </a:r>
            <a:r>
              <a:rPr lang="en-US" sz="2000" dirty="0">
                <a:solidFill>
                  <a:schemeClr val="tx1"/>
                </a:solidFill>
              </a:rPr>
              <a:t>, </a:t>
            </a:r>
            <a:r>
              <a:rPr lang="en-US" sz="2000" dirty="0" err="1">
                <a:solidFill>
                  <a:schemeClr val="tx1"/>
                </a:solidFill>
              </a:rPr>
              <a:t>DatePlayed</a:t>
            </a:r>
            <a:r>
              <a:rPr lang="en-US" sz="2000" dirty="0">
                <a:solidFill>
                  <a:schemeClr val="tx1"/>
                </a:solidFill>
              </a:rPr>
              <a:t>, Location, </a:t>
            </a:r>
            <a:r>
              <a:rPr lang="en-US" sz="2000" u="sng" dirty="0" err="1">
                <a:solidFill>
                  <a:schemeClr val="tx2"/>
                </a:solidFill>
              </a:rPr>
              <a:t>RefID</a:t>
            </a:r>
            <a:r>
              <a:rPr lang="en-US" sz="2000" dirty="0">
                <a:solidFill>
                  <a:schemeClr val="tx1"/>
                </a:solidFill>
              </a:rPr>
              <a:t>)</a:t>
            </a:r>
          </a:p>
          <a:p>
            <a:pPr algn="l">
              <a:spcBef>
                <a:spcPct val="0"/>
              </a:spcBef>
            </a:pPr>
            <a:r>
              <a:rPr lang="en-US" sz="2000" dirty="0">
                <a:solidFill>
                  <a:schemeClr val="tx1"/>
                </a:solidFill>
              </a:rPr>
              <a:t>Score(</a:t>
            </a:r>
            <a:r>
              <a:rPr lang="en-US" sz="2000" u="sng" dirty="0" err="1">
                <a:solidFill>
                  <a:schemeClr val="tx1"/>
                </a:solidFill>
              </a:rPr>
              <a:t>MatchID</a:t>
            </a:r>
            <a:r>
              <a:rPr lang="en-US" sz="2000" dirty="0">
                <a:solidFill>
                  <a:schemeClr val="tx1"/>
                </a:solidFill>
              </a:rPr>
              <a:t>, </a:t>
            </a:r>
            <a:r>
              <a:rPr lang="en-US" sz="2000" u="sng" dirty="0" err="1">
                <a:solidFill>
                  <a:schemeClr val="tx1"/>
                </a:solidFill>
              </a:rPr>
              <a:t>TeamID</a:t>
            </a:r>
            <a:r>
              <a:rPr lang="en-US" sz="2000" dirty="0">
                <a:solidFill>
                  <a:schemeClr val="tx1"/>
                </a:solidFill>
              </a:rPr>
              <a:t>, Score)</a:t>
            </a:r>
          </a:p>
          <a:p>
            <a:pPr algn="l">
              <a:spcBef>
                <a:spcPct val="0"/>
              </a:spcBef>
            </a:pPr>
            <a:r>
              <a:rPr lang="en-US" sz="2000" dirty="0">
                <a:solidFill>
                  <a:schemeClr val="tx1"/>
                </a:solidFill>
              </a:rPr>
              <a:t>Referee(</a:t>
            </a:r>
            <a:r>
              <a:rPr lang="en-US" sz="2000" u="sng" dirty="0" err="1">
                <a:solidFill>
                  <a:schemeClr val="tx1"/>
                </a:solidFill>
              </a:rPr>
              <a:t>RefID</a:t>
            </a:r>
            <a:r>
              <a:rPr lang="en-US" sz="2000" dirty="0">
                <a:solidFill>
                  <a:schemeClr val="tx1"/>
                </a:solidFill>
              </a:rPr>
              <a:t>, Phone, Address)</a:t>
            </a:r>
          </a:p>
          <a:p>
            <a:pPr algn="l">
              <a:spcBef>
                <a:spcPct val="0"/>
              </a:spcBef>
            </a:pPr>
            <a:r>
              <a:rPr lang="en-US" sz="2000" dirty="0">
                <a:solidFill>
                  <a:schemeClr val="tx1"/>
                </a:solidFill>
              </a:rPr>
              <a:t>Team(</a:t>
            </a:r>
            <a:r>
              <a:rPr lang="en-US" sz="2000" u="sng" dirty="0" err="1">
                <a:solidFill>
                  <a:schemeClr val="tx1"/>
                </a:solidFill>
              </a:rPr>
              <a:t>TeamID</a:t>
            </a:r>
            <a:r>
              <a:rPr lang="en-US" sz="2000" dirty="0">
                <a:solidFill>
                  <a:schemeClr val="tx1"/>
                </a:solidFill>
              </a:rPr>
              <a:t>, Name, Sponsor)</a:t>
            </a:r>
          </a:p>
          <a:p>
            <a:pPr algn="l">
              <a:spcBef>
                <a:spcPct val="0"/>
              </a:spcBef>
            </a:pPr>
            <a:r>
              <a:rPr lang="en-US" sz="2000" dirty="0">
                <a:solidFill>
                  <a:schemeClr val="tx1"/>
                </a:solidFill>
              </a:rPr>
              <a:t>Player(</a:t>
            </a:r>
            <a:r>
              <a:rPr lang="en-US" sz="2000" u="sng" dirty="0" err="1">
                <a:solidFill>
                  <a:schemeClr val="tx1"/>
                </a:solidFill>
              </a:rPr>
              <a:t>PlayerID</a:t>
            </a:r>
            <a:r>
              <a:rPr lang="en-US" sz="2000" dirty="0">
                <a:solidFill>
                  <a:schemeClr val="tx1"/>
                </a:solidFill>
              </a:rPr>
              <a:t>, Name, Phone, </a:t>
            </a:r>
            <a:r>
              <a:rPr lang="en-US" sz="2000" dirty="0" err="1">
                <a:solidFill>
                  <a:schemeClr val="tx1"/>
                </a:solidFill>
              </a:rPr>
              <a:t>DoB</a:t>
            </a:r>
            <a:r>
              <a:rPr lang="en-US" sz="2000" dirty="0">
                <a:solidFill>
                  <a:schemeClr val="tx1"/>
                </a:solidFill>
              </a:rPr>
              <a:t>, </a:t>
            </a:r>
            <a:r>
              <a:rPr lang="en-US" sz="2000" u="sng" dirty="0" err="1">
                <a:solidFill>
                  <a:schemeClr val="tx2"/>
                </a:solidFill>
              </a:rPr>
              <a:t>TeamID</a:t>
            </a:r>
            <a:r>
              <a:rPr lang="en-US" sz="2000" dirty="0">
                <a:solidFill>
                  <a:schemeClr val="tx1"/>
                </a:solidFill>
              </a:rPr>
              <a:t>)</a:t>
            </a:r>
          </a:p>
          <a:p>
            <a:pPr algn="l">
              <a:spcBef>
                <a:spcPct val="0"/>
              </a:spcBef>
            </a:pPr>
            <a:r>
              <a:rPr lang="en-US" sz="2000" dirty="0" err="1">
                <a:solidFill>
                  <a:schemeClr val="tx1"/>
                </a:solidFill>
              </a:rPr>
              <a:t>PlayerStats</a:t>
            </a:r>
            <a:r>
              <a:rPr lang="en-US" sz="2000" dirty="0">
                <a:solidFill>
                  <a:schemeClr val="tx1"/>
                </a:solidFill>
              </a:rPr>
              <a:t>(</a:t>
            </a:r>
            <a:r>
              <a:rPr lang="en-US" sz="2000" u="sng" dirty="0" err="1">
                <a:solidFill>
                  <a:schemeClr val="tx1"/>
                </a:solidFill>
              </a:rPr>
              <a:t>MatchID</a:t>
            </a:r>
            <a:r>
              <a:rPr lang="en-US" sz="2000" dirty="0">
                <a:solidFill>
                  <a:schemeClr val="tx1"/>
                </a:solidFill>
              </a:rPr>
              <a:t>, </a:t>
            </a:r>
            <a:r>
              <a:rPr lang="en-US" sz="2000" u="sng" dirty="0" err="1">
                <a:solidFill>
                  <a:schemeClr val="tx1"/>
                </a:solidFill>
              </a:rPr>
              <a:t>PlayerID</a:t>
            </a:r>
            <a:r>
              <a:rPr lang="en-US" sz="2000" dirty="0">
                <a:solidFill>
                  <a:schemeClr val="tx1"/>
                </a:solidFill>
              </a:rPr>
              <a:t>, Points, Penalties)</a:t>
            </a:r>
          </a:p>
        </p:txBody>
      </p:sp>
      <p:sp>
        <p:nvSpPr>
          <p:cNvPr id="55302" name="Text Box 6"/>
          <p:cNvSpPr txBox="1">
            <a:spLocks noChangeArrowheads="1"/>
          </p:cNvSpPr>
          <p:nvPr/>
        </p:nvSpPr>
        <p:spPr bwMode="auto">
          <a:xfrm>
            <a:off x="1371600" y="4419600"/>
            <a:ext cx="7315200" cy="1311275"/>
          </a:xfrm>
          <a:prstGeom prst="rect">
            <a:avLst/>
          </a:prstGeom>
          <a:noFill/>
          <a:ln w="28575">
            <a:noFill/>
            <a:miter lim="800000"/>
            <a:headEnd type="none" w="sm" len="sm"/>
            <a:tailEnd type="none" w="sm" len="lg"/>
          </a:ln>
        </p:spPr>
        <p:txBody>
          <a:bodyPr anchor="ctr">
            <a:spAutoFit/>
          </a:bodyPr>
          <a:lstStyle/>
          <a:p>
            <a:pPr algn="l">
              <a:spcBef>
                <a:spcPct val="0"/>
              </a:spcBef>
            </a:pPr>
            <a:r>
              <a:rPr lang="en-US" sz="2000" i="1">
                <a:solidFill>
                  <a:schemeClr val="tx2"/>
                </a:solidFill>
              </a:rPr>
              <a:t>To handle the many-to-many relationship, we need to make</a:t>
            </a:r>
          </a:p>
          <a:p>
            <a:pPr algn="l">
              <a:spcBef>
                <a:spcPct val="0"/>
              </a:spcBef>
            </a:pPr>
            <a:r>
              <a:rPr lang="en-US" sz="2000" i="1">
                <a:solidFill>
                  <a:schemeClr val="tx2"/>
                </a:solidFill>
              </a:rPr>
              <a:t>RefID and TeamID keys. But if you leave them in the same</a:t>
            </a:r>
          </a:p>
          <a:p>
            <a:pPr algn="l">
              <a:spcBef>
                <a:spcPct val="0"/>
              </a:spcBef>
            </a:pPr>
            <a:r>
              <a:rPr lang="en-US" sz="2000" i="1">
                <a:solidFill>
                  <a:schemeClr val="tx2"/>
                </a:solidFill>
              </a:rPr>
              <a:t>tables, the tables are </a:t>
            </a:r>
            <a:r>
              <a:rPr lang="en-US" sz="2000" b="1" i="1">
                <a:solidFill>
                  <a:schemeClr val="tx2"/>
                </a:solidFill>
              </a:rPr>
              <a:t>not</a:t>
            </a:r>
            <a:r>
              <a:rPr lang="en-US" sz="2000" i="1">
                <a:solidFill>
                  <a:schemeClr val="tx2"/>
                </a:solidFill>
              </a:rPr>
              <a:t> in 3NF. DatePlayed does not depend</a:t>
            </a:r>
          </a:p>
          <a:p>
            <a:pPr algn="l">
              <a:spcBef>
                <a:spcPct val="0"/>
              </a:spcBef>
            </a:pPr>
            <a:r>
              <a:rPr lang="en-US" sz="2000" i="1">
                <a:solidFill>
                  <a:schemeClr val="tx2"/>
                </a:solidFill>
              </a:rPr>
              <a:t>on RefID. Player Name does not depend on TeamID.</a:t>
            </a:r>
          </a:p>
        </p:txBody>
      </p:sp>
    </p:spTree>
    <p:extLst>
      <p:ext uri="{BB962C8B-B14F-4D97-AF65-F5344CB8AC3E}">
        <p14:creationId xmlns:p14="http://schemas.microsoft.com/office/powerpoint/2010/main" val="1808599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p:spPr>
        <p:txBody>
          <a:bodyPr/>
          <a:lstStyle/>
          <a:p>
            <a:fld id="{51EB0B26-DA29-4741-8113-B311D5B17A8C}" type="slidenum">
              <a:rPr lang="en-US" smtClean="0"/>
              <a:pPr/>
              <a:t>48</a:t>
            </a:fld>
            <a:endParaRPr lang="en-US" smtClean="0"/>
          </a:p>
        </p:txBody>
      </p:sp>
      <p:sp>
        <p:nvSpPr>
          <p:cNvPr id="56323" name="Rectangle 2"/>
          <p:cNvSpPr>
            <a:spLocks noGrp="1" noChangeArrowheads="1"/>
          </p:cNvSpPr>
          <p:nvPr>
            <p:ph type="title"/>
          </p:nvPr>
        </p:nvSpPr>
        <p:spPr/>
        <p:txBody>
          <a:bodyPr/>
          <a:lstStyle/>
          <a:p>
            <a:r>
              <a:rPr lang="en-US" smtClean="0"/>
              <a:t>Business Rules 2: Normalized</a:t>
            </a:r>
          </a:p>
        </p:txBody>
      </p:sp>
      <p:sp>
        <p:nvSpPr>
          <p:cNvPr id="56324" name="Text Box 3"/>
          <p:cNvSpPr txBox="1">
            <a:spLocks noChangeArrowheads="1"/>
          </p:cNvSpPr>
          <p:nvPr/>
        </p:nvSpPr>
        <p:spPr bwMode="auto">
          <a:xfrm>
            <a:off x="1376083" y="2442883"/>
            <a:ext cx="6797675" cy="2238375"/>
          </a:xfrm>
          <a:prstGeom prst="rect">
            <a:avLst/>
          </a:prstGeom>
          <a:noFill/>
          <a:ln w="12700">
            <a:solidFill>
              <a:schemeClr val="tx1"/>
            </a:solidFill>
            <a:miter lim="800000"/>
            <a:headEnd type="none" w="sm" len="sm"/>
            <a:tailEnd type="none" w="sm" len="sm"/>
          </a:ln>
        </p:spPr>
        <p:txBody>
          <a:bodyPr wrap="none" anchor="ctr">
            <a:spAutoFit/>
          </a:bodyPr>
          <a:lstStyle/>
          <a:p>
            <a:pPr algn="l">
              <a:spcBef>
                <a:spcPct val="0"/>
              </a:spcBef>
            </a:pPr>
            <a:r>
              <a:rPr lang="en-US" sz="2000" dirty="0">
                <a:solidFill>
                  <a:schemeClr val="tx1"/>
                </a:solidFill>
              </a:rPr>
              <a:t>Match(</a:t>
            </a:r>
            <a:r>
              <a:rPr lang="en-US" sz="2000" u="sng" dirty="0" err="1">
                <a:solidFill>
                  <a:schemeClr val="tx1"/>
                </a:solidFill>
              </a:rPr>
              <a:t>MatchID</a:t>
            </a:r>
            <a:r>
              <a:rPr lang="en-US" sz="2000" dirty="0">
                <a:solidFill>
                  <a:schemeClr val="tx1"/>
                </a:solidFill>
              </a:rPr>
              <a:t>, </a:t>
            </a:r>
            <a:r>
              <a:rPr lang="en-US" sz="2000" dirty="0" err="1">
                <a:solidFill>
                  <a:schemeClr val="tx1"/>
                </a:solidFill>
              </a:rPr>
              <a:t>DatePlayed</a:t>
            </a:r>
            <a:r>
              <a:rPr lang="en-US" sz="2000" dirty="0">
                <a:solidFill>
                  <a:schemeClr val="tx1"/>
                </a:solidFill>
              </a:rPr>
              <a:t>, Location)</a:t>
            </a:r>
          </a:p>
          <a:p>
            <a:pPr algn="l">
              <a:spcBef>
                <a:spcPct val="0"/>
              </a:spcBef>
            </a:pPr>
            <a:r>
              <a:rPr lang="en-US" sz="2000" dirty="0" err="1">
                <a:solidFill>
                  <a:schemeClr val="tx2"/>
                </a:solidFill>
              </a:rPr>
              <a:t>RefereeMatch</a:t>
            </a:r>
            <a:r>
              <a:rPr lang="en-US" sz="2000" dirty="0">
                <a:solidFill>
                  <a:schemeClr val="tx2"/>
                </a:solidFill>
              </a:rPr>
              <a:t>(</a:t>
            </a:r>
            <a:r>
              <a:rPr lang="en-US" sz="2000" u="sng" dirty="0" err="1">
                <a:solidFill>
                  <a:schemeClr val="tx2"/>
                </a:solidFill>
              </a:rPr>
              <a:t>MatchID</a:t>
            </a:r>
            <a:r>
              <a:rPr lang="en-US" sz="2000" dirty="0">
                <a:solidFill>
                  <a:schemeClr val="tx2"/>
                </a:solidFill>
              </a:rPr>
              <a:t>, </a:t>
            </a:r>
            <a:r>
              <a:rPr lang="en-US" sz="2000" u="sng" dirty="0" err="1">
                <a:solidFill>
                  <a:schemeClr val="tx2"/>
                </a:solidFill>
              </a:rPr>
              <a:t>RefID</a:t>
            </a:r>
            <a:r>
              <a:rPr lang="en-US" sz="2000" dirty="0">
                <a:solidFill>
                  <a:schemeClr val="tx2"/>
                </a:solidFill>
              </a:rPr>
              <a:t>)</a:t>
            </a:r>
          </a:p>
          <a:p>
            <a:pPr algn="l">
              <a:spcBef>
                <a:spcPct val="0"/>
              </a:spcBef>
            </a:pPr>
            <a:r>
              <a:rPr lang="en-US" sz="2000" dirty="0">
                <a:solidFill>
                  <a:schemeClr val="tx1"/>
                </a:solidFill>
              </a:rPr>
              <a:t>Score(</a:t>
            </a:r>
            <a:r>
              <a:rPr lang="en-US" sz="2000" u="sng" dirty="0" err="1">
                <a:solidFill>
                  <a:schemeClr val="tx1"/>
                </a:solidFill>
              </a:rPr>
              <a:t>MatchID</a:t>
            </a:r>
            <a:r>
              <a:rPr lang="en-US" sz="2000" dirty="0">
                <a:solidFill>
                  <a:schemeClr val="tx1"/>
                </a:solidFill>
              </a:rPr>
              <a:t>, </a:t>
            </a:r>
            <a:r>
              <a:rPr lang="en-US" sz="2000" u="sng" dirty="0" err="1">
                <a:solidFill>
                  <a:schemeClr val="tx1"/>
                </a:solidFill>
              </a:rPr>
              <a:t>TeamID</a:t>
            </a:r>
            <a:r>
              <a:rPr lang="en-US" sz="2000" dirty="0">
                <a:solidFill>
                  <a:schemeClr val="tx1"/>
                </a:solidFill>
              </a:rPr>
              <a:t>, Score)</a:t>
            </a:r>
          </a:p>
          <a:p>
            <a:pPr algn="l">
              <a:spcBef>
                <a:spcPct val="0"/>
              </a:spcBef>
            </a:pPr>
            <a:r>
              <a:rPr lang="en-US" sz="2000" dirty="0">
                <a:solidFill>
                  <a:schemeClr val="tx1"/>
                </a:solidFill>
              </a:rPr>
              <a:t>Referee(</a:t>
            </a:r>
            <a:r>
              <a:rPr lang="en-US" sz="2000" u="sng" dirty="0" err="1">
                <a:solidFill>
                  <a:schemeClr val="tx1"/>
                </a:solidFill>
              </a:rPr>
              <a:t>RefID</a:t>
            </a:r>
            <a:r>
              <a:rPr lang="en-US" sz="2000" dirty="0">
                <a:solidFill>
                  <a:schemeClr val="tx1"/>
                </a:solidFill>
              </a:rPr>
              <a:t>, Phone, Address)</a:t>
            </a:r>
          </a:p>
          <a:p>
            <a:pPr algn="l">
              <a:spcBef>
                <a:spcPct val="0"/>
              </a:spcBef>
            </a:pPr>
            <a:r>
              <a:rPr lang="en-US" sz="2000" dirty="0">
                <a:solidFill>
                  <a:schemeClr val="tx1"/>
                </a:solidFill>
              </a:rPr>
              <a:t>Team(</a:t>
            </a:r>
            <a:r>
              <a:rPr lang="en-US" sz="2000" u="sng" dirty="0" err="1">
                <a:solidFill>
                  <a:schemeClr val="tx1"/>
                </a:solidFill>
              </a:rPr>
              <a:t>TeamID</a:t>
            </a:r>
            <a:r>
              <a:rPr lang="en-US" sz="2000" dirty="0">
                <a:solidFill>
                  <a:schemeClr val="tx1"/>
                </a:solidFill>
              </a:rPr>
              <a:t>, Name, Sponsor)</a:t>
            </a:r>
          </a:p>
          <a:p>
            <a:pPr algn="l">
              <a:spcBef>
                <a:spcPct val="0"/>
              </a:spcBef>
            </a:pPr>
            <a:r>
              <a:rPr lang="en-US" sz="2000" dirty="0">
                <a:solidFill>
                  <a:schemeClr val="tx1"/>
                </a:solidFill>
              </a:rPr>
              <a:t>Player(</a:t>
            </a:r>
            <a:r>
              <a:rPr lang="en-US" sz="2000" u="sng" dirty="0" err="1">
                <a:solidFill>
                  <a:schemeClr val="tx1"/>
                </a:solidFill>
              </a:rPr>
              <a:t>PlayerID</a:t>
            </a:r>
            <a:r>
              <a:rPr lang="en-US" sz="2000" dirty="0">
                <a:solidFill>
                  <a:schemeClr val="tx1"/>
                </a:solidFill>
              </a:rPr>
              <a:t>, Name, Phone, </a:t>
            </a:r>
            <a:r>
              <a:rPr lang="en-US" sz="2000" dirty="0" err="1">
                <a:solidFill>
                  <a:schemeClr val="tx1"/>
                </a:solidFill>
              </a:rPr>
              <a:t>DoB</a:t>
            </a:r>
            <a:r>
              <a:rPr lang="en-US" sz="2000" dirty="0">
                <a:solidFill>
                  <a:schemeClr val="tx1"/>
                </a:solidFill>
              </a:rPr>
              <a:t>)</a:t>
            </a:r>
          </a:p>
          <a:p>
            <a:pPr algn="l">
              <a:spcBef>
                <a:spcPct val="0"/>
              </a:spcBef>
            </a:pPr>
            <a:r>
              <a:rPr lang="en-US" sz="2000" dirty="0" err="1">
                <a:solidFill>
                  <a:schemeClr val="tx1"/>
                </a:solidFill>
              </a:rPr>
              <a:t>PlayerStats</a:t>
            </a:r>
            <a:r>
              <a:rPr lang="en-US" sz="2000" dirty="0">
                <a:solidFill>
                  <a:schemeClr val="tx1"/>
                </a:solidFill>
              </a:rPr>
              <a:t>(</a:t>
            </a:r>
            <a:r>
              <a:rPr lang="en-US" sz="2000" u="sng" dirty="0" err="1">
                <a:solidFill>
                  <a:schemeClr val="tx1"/>
                </a:solidFill>
              </a:rPr>
              <a:t>MatchID</a:t>
            </a:r>
            <a:r>
              <a:rPr lang="en-US" sz="2000" dirty="0">
                <a:solidFill>
                  <a:schemeClr val="tx1"/>
                </a:solidFill>
              </a:rPr>
              <a:t>, </a:t>
            </a:r>
            <a:r>
              <a:rPr lang="en-US" sz="2000" u="sng" dirty="0" err="1">
                <a:solidFill>
                  <a:schemeClr val="tx1"/>
                </a:solidFill>
              </a:rPr>
              <a:t>PlayerID</a:t>
            </a:r>
            <a:r>
              <a:rPr lang="en-US" sz="2000" dirty="0">
                <a:solidFill>
                  <a:schemeClr val="tx1"/>
                </a:solidFill>
              </a:rPr>
              <a:t>, </a:t>
            </a:r>
            <a:r>
              <a:rPr lang="en-US" sz="2000" dirty="0" err="1">
                <a:solidFill>
                  <a:schemeClr val="tx2"/>
                </a:solidFill>
              </a:rPr>
              <a:t>TeamID</a:t>
            </a:r>
            <a:r>
              <a:rPr lang="en-US" sz="2000" dirty="0">
                <a:solidFill>
                  <a:schemeClr val="tx1"/>
                </a:solidFill>
              </a:rPr>
              <a:t>, Points, Penalties)</a:t>
            </a:r>
          </a:p>
        </p:txBody>
      </p:sp>
      <p:sp>
        <p:nvSpPr>
          <p:cNvPr id="56325" name="Text Box 4"/>
          <p:cNvSpPr txBox="1">
            <a:spLocks noChangeArrowheads="1"/>
          </p:cNvSpPr>
          <p:nvPr/>
        </p:nvSpPr>
        <p:spPr bwMode="auto">
          <a:xfrm>
            <a:off x="1452283" y="1299883"/>
            <a:ext cx="6064250" cy="1006475"/>
          </a:xfrm>
          <a:prstGeom prst="rect">
            <a:avLst/>
          </a:prstGeom>
          <a:noFill/>
          <a:ln w="12700">
            <a:noFill/>
            <a:miter lim="800000"/>
            <a:headEnd type="none" w="sm" len="sm"/>
            <a:tailEnd type="none" w="sm" len="sm"/>
          </a:ln>
        </p:spPr>
        <p:txBody>
          <a:bodyPr wrap="none" anchor="ctr">
            <a:spAutoFit/>
          </a:bodyPr>
          <a:lstStyle/>
          <a:p>
            <a:pPr algn="l">
              <a:spcBef>
                <a:spcPct val="0"/>
              </a:spcBef>
              <a:tabLst>
                <a:tab pos="452438" algn="l"/>
              </a:tabLst>
            </a:pPr>
            <a:r>
              <a:rPr lang="en-US" sz="2000" i="1"/>
              <a:t>There can be several referees per match.</a:t>
            </a:r>
          </a:p>
          <a:p>
            <a:pPr algn="l">
              <a:spcBef>
                <a:spcPct val="0"/>
              </a:spcBef>
              <a:tabLst>
                <a:tab pos="452438" algn="l"/>
              </a:tabLst>
            </a:pPr>
            <a:r>
              <a:rPr lang="en-US" sz="2000" i="1"/>
              <a:t>A player can play on only several teams (substitute),</a:t>
            </a:r>
          </a:p>
          <a:p>
            <a:pPr algn="l">
              <a:spcBef>
                <a:spcPct val="0"/>
              </a:spcBef>
              <a:tabLst>
                <a:tab pos="452438" algn="l"/>
              </a:tabLst>
            </a:pPr>
            <a:r>
              <a:rPr lang="en-US" sz="2000" i="1"/>
              <a:t>but only on one team per match.</a:t>
            </a:r>
          </a:p>
        </p:txBody>
      </p:sp>
    </p:spTree>
    <p:extLst>
      <p:ext uri="{BB962C8B-B14F-4D97-AF65-F5344CB8AC3E}">
        <p14:creationId xmlns:p14="http://schemas.microsoft.com/office/powerpoint/2010/main" val="2297948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1788F672-221C-4549-B52A-9A0C794F9401}" type="slidenum">
              <a:rPr lang="en-US" smtClean="0"/>
              <a:pPr/>
              <a:t>49</a:t>
            </a:fld>
            <a:endParaRPr lang="en-US" smtClean="0"/>
          </a:p>
        </p:txBody>
      </p:sp>
      <p:sp>
        <p:nvSpPr>
          <p:cNvPr id="57347" name="Rectangle 2"/>
          <p:cNvSpPr>
            <a:spLocks noGrp="1" noChangeArrowheads="1"/>
          </p:cNvSpPr>
          <p:nvPr>
            <p:ph type="title"/>
          </p:nvPr>
        </p:nvSpPr>
        <p:spPr/>
        <p:txBody>
          <a:bodyPr/>
          <a:lstStyle/>
          <a:p>
            <a:r>
              <a:rPr lang="en-US" smtClean="0"/>
              <a:t>Converting a Class Diagram</a:t>
            </a:r>
            <a:br>
              <a:rPr lang="en-US" smtClean="0"/>
            </a:br>
            <a:r>
              <a:rPr lang="en-US" smtClean="0"/>
              <a:t>to Normalized Tables</a:t>
            </a:r>
          </a:p>
        </p:txBody>
      </p:sp>
      <p:sp>
        <p:nvSpPr>
          <p:cNvPr id="57348" name="Rectangle 3"/>
          <p:cNvSpPr>
            <a:spLocks noChangeArrowheads="1"/>
          </p:cNvSpPr>
          <p:nvPr/>
        </p:nvSpPr>
        <p:spPr bwMode="auto">
          <a:xfrm>
            <a:off x="2133600" y="20574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Supplier</a:t>
            </a:r>
          </a:p>
        </p:txBody>
      </p:sp>
      <p:sp>
        <p:nvSpPr>
          <p:cNvPr id="57349" name="Rectangle 4"/>
          <p:cNvSpPr>
            <a:spLocks noChangeArrowheads="1"/>
          </p:cNvSpPr>
          <p:nvPr/>
        </p:nvSpPr>
        <p:spPr bwMode="auto">
          <a:xfrm>
            <a:off x="4076700" y="1981200"/>
            <a:ext cx="11430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Purchase</a:t>
            </a:r>
          </a:p>
          <a:p>
            <a:pPr algn="ctr">
              <a:spcBef>
                <a:spcPct val="0"/>
              </a:spcBef>
            </a:pPr>
            <a:r>
              <a:rPr lang="en-US" sz="1800">
                <a:solidFill>
                  <a:schemeClr val="tx1"/>
                </a:solidFill>
              </a:rPr>
              <a:t>Order</a:t>
            </a:r>
          </a:p>
        </p:txBody>
      </p:sp>
      <p:sp>
        <p:nvSpPr>
          <p:cNvPr id="57350" name="Rectangle 5"/>
          <p:cNvSpPr>
            <a:spLocks noChangeArrowheads="1"/>
          </p:cNvSpPr>
          <p:nvPr/>
        </p:nvSpPr>
        <p:spPr bwMode="auto">
          <a:xfrm>
            <a:off x="4076700" y="34290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Item</a:t>
            </a:r>
          </a:p>
        </p:txBody>
      </p:sp>
      <p:sp>
        <p:nvSpPr>
          <p:cNvPr id="57351" name="Rectangle 6"/>
          <p:cNvSpPr>
            <a:spLocks noChangeArrowheads="1"/>
          </p:cNvSpPr>
          <p:nvPr/>
        </p:nvSpPr>
        <p:spPr bwMode="auto">
          <a:xfrm>
            <a:off x="2362200" y="4648200"/>
            <a:ext cx="12954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Raw</a:t>
            </a:r>
          </a:p>
          <a:p>
            <a:pPr algn="ctr">
              <a:spcBef>
                <a:spcPct val="0"/>
              </a:spcBef>
            </a:pPr>
            <a:r>
              <a:rPr lang="en-US" sz="1800">
                <a:solidFill>
                  <a:schemeClr val="tx1"/>
                </a:solidFill>
              </a:rPr>
              <a:t>Materials</a:t>
            </a:r>
          </a:p>
        </p:txBody>
      </p:sp>
      <p:sp>
        <p:nvSpPr>
          <p:cNvPr id="57352" name="Rectangle 7"/>
          <p:cNvSpPr>
            <a:spLocks noChangeArrowheads="1"/>
          </p:cNvSpPr>
          <p:nvPr/>
        </p:nvSpPr>
        <p:spPr bwMode="auto">
          <a:xfrm>
            <a:off x="3886200" y="4648200"/>
            <a:ext cx="15240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Assembled</a:t>
            </a:r>
          </a:p>
          <a:p>
            <a:pPr algn="ctr">
              <a:spcBef>
                <a:spcPct val="0"/>
              </a:spcBef>
            </a:pPr>
            <a:r>
              <a:rPr lang="en-US" sz="1800">
                <a:solidFill>
                  <a:schemeClr val="tx1"/>
                </a:solidFill>
              </a:rPr>
              <a:t>Components</a:t>
            </a:r>
          </a:p>
        </p:txBody>
      </p:sp>
      <p:sp>
        <p:nvSpPr>
          <p:cNvPr id="57353" name="Rectangle 8"/>
          <p:cNvSpPr>
            <a:spLocks noChangeArrowheads="1"/>
          </p:cNvSpPr>
          <p:nvPr/>
        </p:nvSpPr>
        <p:spPr bwMode="auto">
          <a:xfrm>
            <a:off x="5638800" y="4648200"/>
            <a:ext cx="12954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Office</a:t>
            </a:r>
          </a:p>
          <a:p>
            <a:pPr algn="ctr">
              <a:spcBef>
                <a:spcPct val="0"/>
              </a:spcBef>
            </a:pPr>
            <a:r>
              <a:rPr lang="en-US" sz="1800">
                <a:solidFill>
                  <a:schemeClr val="tx1"/>
                </a:solidFill>
              </a:rPr>
              <a:t>Supplies</a:t>
            </a:r>
          </a:p>
        </p:txBody>
      </p:sp>
      <p:cxnSp>
        <p:nvCxnSpPr>
          <p:cNvPr id="57354" name="AutoShape 9"/>
          <p:cNvCxnSpPr>
            <a:cxnSpLocks noChangeShapeType="1"/>
            <a:stCxn id="57348" idx="3"/>
            <a:endCxn id="57349" idx="1"/>
          </p:cNvCxnSpPr>
          <p:nvPr/>
        </p:nvCxnSpPr>
        <p:spPr bwMode="auto">
          <a:xfrm>
            <a:off x="3276600" y="2286000"/>
            <a:ext cx="800100" cy="0"/>
          </a:xfrm>
          <a:prstGeom prst="straightConnector1">
            <a:avLst/>
          </a:prstGeom>
          <a:noFill/>
          <a:ln w="12700">
            <a:solidFill>
              <a:schemeClr val="tx1"/>
            </a:solidFill>
            <a:round/>
            <a:headEnd type="none" w="sm" len="sm"/>
            <a:tailEnd type="none" w="med" len="lg"/>
          </a:ln>
        </p:spPr>
      </p:cxnSp>
      <p:cxnSp>
        <p:nvCxnSpPr>
          <p:cNvPr id="57355" name="AutoShape 10"/>
          <p:cNvCxnSpPr>
            <a:cxnSpLocks noChangeShapeType="1"/>
            <a:stCxn id="57349" idx="2"/>
            <a:endCxn id="57350" idx="0"/>
          </p:cNvCxnSpPr>
          <p:nvPr/>
        </p:nvCxnSpPr>
        <p:spPr bwMode="auto">
          <a:xfrm>
            <a:off x="4648200" y="2590800"/>
            <a:ext cx="0" cy="838200"/>
          </a:xfrm>
          <a:prstGeom prst="straightConnector1">
            <a:avLst/>
          </a:prstGeom>
          <a:noFill/>
          <a:ln w="12700">
            <a:solidFill>
              <a:schemeClr val="tx1"/>
            </a:solidFill>
            <a:round/>
            <a:headEnd type="none" w="med" len="lg"/>
            <a:tailEnd type="none" w="med" len="lg"/>
          </a:ln>
        </p:spPr>
      </p:cxnSp>
      <p:cxnSp>
        <p:nvCxnSpPr>
          <p:cNvPr id="57356" name="AutoShape 12"/>
          <p:cNvCxnSpPr>
            <a:cxnSpLocks noChangeShapeType="1"/>
            <a:stCxn id="57350" idx="2"/>
            <a:endCxn id="57352" idx="0"/>
          </p:cNvCxnSpPr>
          <p:nvPr/>
        </p:nvCxnSpPr>
        <p:spPr bwMode="auto">
          <a:xfrm>
            <a:off x="4648200" y="3886200"/>
            <a:ext cx="0" cy="762000"/>
          </a:xfrm>
          <a:prstGeom prst="straightConnector1">
            <a:avLst/>
          </a:prstGeom>
          <a:noFill/>
          <a:ln w="12700">
            <a:solidFill>
              <a:schemeClr val="tx1"/>
            </a:solidFill>
            <a:round/>
            <a:headEnd type="none" w="sm" len="sm"/>
            <a:tailEnd type="none" w="sm" len="sm"/>
          </a:ln>
        </p:spPr>
      </p:cxnSp>
      <p:sp>
        <p:nvSpPr>
          <p:cNvPr id="57357" name="Rectangle 14"/>
          <p:cNvSpPr>
            <a:spLocks noChangeArrowheads="1"/>
          </p:cNvSpPr>
          <p:nvPr/>
        </p:nvSpPr>
        <p:spPr bwMode="auto">
          <a:xfrm>
            <a:off x="6096000" y="20574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Employee</a:t>
            </a:r>
          </a:p>
        </p:txBody>
      </p:sp>
      <p:cxnSp>
        <p:nvCxnSpPr>
          <p:cNvPr id="57358" name="AutoShape 15"/>
          <p:cNvCxnSpPr>
            <a:cxnSpLocks noChangeShapeType="1"/>
            <a:stCxn id="57357" idx="1"/>
            <a:endCxn id="57349" idx="3"/>
          </p:cNvCxnSpPr>
          <p:nvPr/>
        </p:nvCxnSpPr>
        <p:spPr bwMode="auto">
          <a:xfrm flipH="1">
            <a:off x="5219700" y="2286000"/>
            <a:ext cx="876300" cy="0"/>
          </a:xfrm>
          <a:prstGeom prst="straightConnector1">
            <a:avLst/>
          </a:prstGeom>
          <a:noFill/>
          <a:ln w="12700">
            <a:solidFill>
              <a:schemeClr val="tx1"/>
            </a:solidFill>
            <a:round/>
            <a:headEnd type="none" w="sm" len="sm"/>
            <a:tailEnd type="none" w="med" len="lg"/>
          </a:ln>
        </p:spPr>
      </p:cxnSp>
      <p:sp>
        <p:nvSpPr>
          <p:cNvPr id="57359" name="Freeform 16"/>
          <p:cNvSpPr>
            <a:spLocks/>
          </p:cNvSpPr>
          <p:nvPr/>
        </p:nvSpPr>
        <p:spPr bwMode="auto">
          <a:xfrm>
            <a:off x="6400800" y="1752600"/>
            <a:ext cx="762000" cy="304800"/>
          </a:xfrm>
          <a:custGeom>
            <a:avLst/>
            <a:gdLst>
              <a:gd name="T0" fmla="*/ 2147483647 w 480"/>
              <a:gd name="T1" fmla="*/ 2147483647 h 192"/>
              <a:gd name="T2" fmla="*/ 2147483647 w 480"/>
              <a:gd name="T3" fmla="*/ 0 h 192"/>
              <a:gd name="T4" fmla="*/ 0 w 480"/>
              <a:gd name="T5" fmla="*/ 0 h 192"/>
              <a:gd name="T6" fmla="*/ 0 w 480"/>
              <a:gd name="T7" fmla="*/ 2147483647 h 192"/>
              <a:gd name="T8" fmla="*/ 0 60000 65536"/>
              <a:gd name="T9" fmla="*/ 0 60000 65536"/>
              <a:gd name="T10" fmla="*/ 0 60000 65536"/>
              <a:gd name="T11" fmla="*/ 0 60000 65536"/>
              <a:gd name="T12" fmla="*/ 0 w 480"/>
              <a:gd name="T13" fmla="*/ 0 h 192"/>
              <a:gd name="T14" fmla="*/ 480 w 480"/>
              <a:gd name="T15" fmla="*/ 192 h 192"/>
            </a:gdLst>
            <a:ahLst/>
            <a:cxnLst>
              <a:cxn ang="T8">
                <a:pos x="T0" y="T1"/>
              </a:cxn>
              <a:cxn ang="T9">
                <a:pos x="T2" y="T3"/>
              </a:cxn>
              <a:cxn ang="T10">
                <a:pos x="T4" y="T5"/>
              </a:cxn>
              <a:cxn ang="T11">
                <a:pos x="T6" y="T7"/>
              </a:cxn>
            </a:cxnLst>
            <a:rect l="T12" t="T13" r="T14" b="T15"/>
            <a:pathLst>
              <a:path w="480" h="192">
                <a:moveTo>
                  <a:pt x="480" y="192"/>
                </a:moveTo>
                <a:lnTo>
                  <a:pt x="480" y="0"/>
                </a:lnTo>
                <a:lnTo>
                  <a:pt x="0" y="0"/>
                </a:lnTo>
                <a:lnTo>
                  <a:pt x="0" y="192"/>
                </a:lnTo>
              </a:path>
            </a:pathLst>
          </a:custGeom>
          <a:noFill/>
          <a:ln w="12700">
            <a:solidFill>
              <a:schemeClr val="tx1"/>
            </a:solidFill>
            <a:round/>
            <a:headEnd type="none" w="sm" len="sm"/>
            <a:tailEnd/>
          </a:ln>
        </p:spPr>
        <p:txBody>
          <a:bodyPr wrap="none" anchor="ctr"/>
          <a:lstStyle/>
          <a:p>
            <a:endParaRPr lang="en-US"/>
          </a:p>
        </p:txBody>
      </p:sp>
      <p:sp>
        <p:nvSpPr>
          <p:cNvPr id="57360" name="Text Box 17"/>
          <p:cNvSpPr txBox="1">
            <a:spLocks noChangeArrowheads="1"/>
          </p:cNvSpPr>
          <p:nvPr/>
        </p:nvSpPr>
        <p:spPr bwMode="auto">
          <a:xfrm>
            <a:off x="6248400" y="1371600"/>
            <a:ext cx="1196161" cy="400110"/>
          </a:xfrm>
          <a:prstGeom prst="rect">
            <a:avLst/>
          </a:prstGeom>
          <a:noFill/>
          <a:ln w="12700">
            <a:noFill/>
            <a:miter lim="800000"/>
            <a:headEnd type="none" w="sm" len="sm"/>
            <a:tailEnd type="none" w="sm" len="sm"/>
          </a:ln>
        </p:spPr>
        <p:txBody>
          <a:bodyPr wrap="none">
            <a:spAutoFit/>
          </a:bodyPr>
          <a:lstStyle/>
          <a:p>
            <a:pPr algn="ctr">
              <a:spcBef>
                <a:spcPct val="0"/>
              </a:spcBef>
            </a:pPr>
            <a:r>
              <a:rPr lang="en-US" sz="2000">
                <a:solidFill>
                  <a:schemeClr val="tx1"/>
                </a:solidFill>
              </a:rPr>
              <a:t>Manager</a:t>
            </a:r>
          </a:p>
        </p:txBody>
      </p:sp>
      <p:sp>
        <p:nvSpPr>
          <p:cNvPr id="57361" name="Text Box 20"/>
          <p:cNvSpPr txBox="1">
            <a:spLocks noChangeArrowheads="1"/>
          </p:cNvSpPr>
          <p:nvPr/>
        </p:nvSpPr>
        <p:spPr bwMode="auto">
          <a:xfrm>
            <a:off x="3257550" y="19645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dirty="0">
                <a:solidFill>
                  <a:schemeClr val="tx1"/>
                </a:solidFill>
              </a:rPr>
              <a:t>1</a:t>
            </a:r>
          </a:p>
        </p:txBody>
      </p:sp>
      <p:sp>
        <p:nvSpPr>
          <p:cNvPr id="57362" name="Text Box 21"/>
          <p:cNvSpPr txBox="1">
            <a:spLocks noChangeArrowheads="1"/>
          </p:cNvSpPr>
          <p:nvPr/>
        </p:nvSpPr>
        <p:spPr bwMode="auto">
          <a:xfrm>
            <a:off x="3810000" y="19645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7363" name="Text Box 22"/>
          <p:cNvSpPr txBox="1">
            <a:spLocks noChangeArrowheads="1"/>
          </p:cNvSpPr>
          <p:nvPr/>
        </p:nvSpPr>
        <p:spPr bwMode="auto">
          <a:xfrm>
            <a:off x="5791200" y="18883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7364" name="Text Box 23"/>
          <p:cNvSpPr txBox="1">
            <a:spLocks noChangeArrowheads="1"/>
          </p:cNvSpPr>
          <p:nvPr/>
        </p:nvSpPr>
        <p:spPr bwMode="auto">
          <a:xfrm>
            <a:off x="5308600" y="18883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7365" name="Text Box 26"/>
          <p:cNvSpPr txBox="1">
            <a:spLocks noChangeArrowheads="1"/>
          </p:cNvSpPr>
          <p:nvPr/>
        </p:nvSpPr>
        <p:spPr bwMode="auto">
          <a:xfrm>
            <a:off x="4699000" y="25741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7366" name="Text Box 27"/>
          <p:cNvSpPr txBox="1">
            <a:spLocks noChangeArrowheads="1"/>
          </p:cNvSpPr>
          <p:nvPr/>
        </p:nvSpPr>
        <p:spPr bwMode="auto">
          <a:xfrm>
            <a:off x="4699000" y="30313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7367" name="Text Box 28"/>
          <p:cNvSpPr txBox="1">
            <a:spLocks noChangeArrowheads="1"/>
          </p:cNvSpPr>
          <p:nvPr/>
        </p:nvSpPr>
        <p:spPr bwMode="auto">
          <a:xfrm>
            <a:off x="7315200" y="4524345"/>
            <a:ext cx="1210588" cy="400110"/>
          </a:xfrm>
          <a:prstGeom prst="rect">
            <a:avLst/>
          </a:prstGeom>
          <a:noFill/>
          <a:ln w="12700">
            <a:noFill/>
            <a:miter lim="800000"/>
            <a:headEnd type="none" w="sm" len="sm"/>
            <a:tailEnd type="none" w="sm" len="sm"/>
          </a:ln>
        </p:spPr>
        <p:txBody>
          <a:bodyPr wrap="none" anchor="ctr">
            <a:spAutoFit/>
          </a:bodyPr>
          <a:lstStyle/>
          <a:p>
            <a:pPr algn="ctr">
              <a:spcBef>
                <a:spcPct val="0"/>
              </a:spcBef>
            </a:pPr>
            <a:r>
              <a:rPr lang="en-US" sz="2000" i="1">
                <a:solidFill>
                  <a:schemeClr val="tx1"/>
                </a:solidFill>
              </a:rPr>
              <a:t>subtypes</a:t>
            </a:r>
          </a:p>
        </p:txBody>
      </p:sp>
      <p:sp>
        <p:nvSpPr>
          <p:cNvPr id="57368" name="Text Box 29"/>
          <p:cNvSpPr txBox="1">
            <a:spLocks noChangeArrowheads="1"/>
          </p:cNvSpPr>
          <p:nvPr/>
        </p:nvSpPr>
        <p:spPr bwMode="auto">
          <a:xfrm>
            <a:off x="7162800" y="17359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7369" name="Text Box 30"/>
          <p:cNvSpPr txBox="1">
            <a:spLocks noChangeArrowheads="1"/>
          </p:cNvSpPr>
          <p:nvPr/>
        </p:nvSpPr>
        <p:spPr bwMode="auto">
          <a:xfrm>
            <a:off x="6172200" y="17359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7370" name="Line 31"/>
          <p:cNvSpPr>
            <a:spLocks noChangeShapeType="1"/>
          </p:cNvSpPr>
          <p:nvPr/>
        </p:nvSpPr>
        <p:spPr bwMode="auto">
          <a:xfrm>
            <a:off x="2971800" y="4267200"/>
            <a:ext cx="3505200" cy="0"/>
          </a:xfrm>
          <a:prstGeom prst="line">
            <a:avLst/>
          </a:prstGeom>
          <a:noFill/>
          <a:ln w="12700">
            <a:solidFill>
              <a:schemeClr val="tx1"/>
            </a:solidFill>
            <a:round/>
            <a:headEnd/>
            <a:tailEnd/>
          </a:ln>
        </p:spPr>
        <p:txBody>
          <a:bodyPr wrap="none" anchor="ctr">
            <a:spAutoFit/>
          </a:bodyPr>
          <a:lstStyle/>
          <a:p>
            <a:endParaRPr lang="en-US"/>
          </a:p>
        </p:txBody>
      </p:sp>
      <p:sp>
        <p:nvSpPr>
          <p:cNvPr id="57371" name="Line 32"/>
          <p:cNvSpPr>
            <a:spLocks noChangeShapeType="1"/>
          </p:cNvSpPr>
          <p:nvPr/>
        </p:nvSpPr>
        <p:spPr bwMode="auto">
          <a:xfrm>
            <a:off x="2971800" y="4267200"/>
            <a:ext cx="0" cy="381000"/>
          </a:xfrm>
          <a:prstGeom prst="line">
            <a:avLst/>
          </a:prstGeom>
          <a:noFill/>
          <a:ln w="12700">
            <a:solidFill>
              <a:schemeClr val="tx1"/>
            </a:solidFill>
            <a:round/>
            <a:headEnd/>
            <a:tailEnd/>
          </a:ln>
        </p:spPr>
        <p:txBody>
          <a:bodyPr wrap="none" anchor="ctr">
            <a:spAutoFit/>
          </a:bodyPr>
          <a:lstStyle/>
          <a:p>
            <a:endParaRPr lang="en-US"/>
          </a:p>
        </p:txBody>
      </p:sp>
      <p:sp>
        <p:nvSpPr>
          <p:cNvPr id="57372" name="Line 33"/>
          <p:cNvSpPr>
            <a:spLocks noChangeShapeType="1"/>
          </p:cNvSpPr>
          <p:nvPr/>
        </p:nvSpPr>
        <p:spPr bwMode="auto">
          <a:xfrm>
            <a:off x="6477000" y="4267200"/>
            <a:ext cx="0" cy="381000"/>
          </a:xfrm>
          <a:prstGeom prst="line">
            <a:avLst/>
          </a:prstGeom>
          <a:noFill/>
          <a:ln w="12700">
            <a:solidFill>
              <a:schemeClr val="tx1"/>
            </a:solidFill>
            <a:round/>
            <a:headEnd/>
            <a:tailEnd/>
          </a:ln>
        </p:spPr>
        <p:txBody>
          <a:bodyPr wrap="none" anchor="ctr">
            <a:spAutoFit/>
          </a:bodyPr>
          <a:lstStyle/>
          <a:p>
            <a:endParaRPr lang="en-US"/>
          </a:p>
        </p:txBody>
      </p:sp>
      <p:sp>
        <p:nvSpPr>
          <p:cNvPr id="57373" name="AutoShape 35"/>
          <p:cNvSpPr>
            <a:spLocks noChangeArrowheads="1"/>
          </p:cNvSpPr>
          <p:nvPr/>
        </p:nvSpPr>
        <p:spPr bwMode="auto">
          <a:xfrm>
            <a:off x="4572000" y="3886200"/>
            <a:ext cx="152400" cy="131763"/>
          </a:xfrm>
          <a:prstGeom prst="triangle">
            <a:avLst>
              <a:gd name="adj" fmla="val 50000"/>
            </a:avLst>
          </a:prstGeom>
          <a:solidFill>
            <a:srgbClr val="FFFFFF"/>
          </a:solidFill>
          <a:ln w="12700">
            <a:solidFill>
              <a:schemeClr val="tx1"/>
            </a:solid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412676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Keys</a:t>
            </a:r>
          </a:p>
        </p:txBody>
      </p:sp>
      <p:sp>
        <p:nvSpPr>
          <p:cNvPr id="13316" name="Rectangle 3"/>
          <p:cNvSpPr>
            <a:spLocks noGrp="1" noChangeArrowheads="1"/>
          </p:cNvSpPr>
          <p:nvPr>
            <p:ph type="body" idx="1"/>
          </p:nvPr>
        </p:nvSpPr>
        <p:spPr/>
        <p:txBody>
          <a:bodyPr/>
          <a:lstStyle/>
          <a:p>
            <a:r>
              <a:rPr lang="en-US" smtClean="0"/>
              <a:t>Primary key</a:t>
            </a:r>
          </a:p>
          <a:p>
            <a:pPr lvl="1"/>
            <a:r>
              <a:rPr lang="en-US" smtClean="0"/>
              <a:t>Every table (object) must have a primary key</a:t>
            </a:r>
          </a:p>
          <a:p>
            <a:pPr lvl="1"/>
            <a:r>
              <a:rPr lang="en-US" smtClean="0"/>
              <a:t>Uniquely identifies a row (one-to-one)</a:t>
            </a:r>
          </a:p>
          <a:p>
            <a:r>
              <a:rPr lang="en-US" smtClean="0"/>
              <a:t>Concatenated (or composite) key</a:t>
            </a:r>
          </a:p>
          <a:p>
            <a:pPr lvl="1"/>
            <a:r>
              <a:rPr lang="en-US" smtClean="0"/>
              <a:t>Multiple columns needed for primary key</a:t>
            </a:r>
          </a:p>
          <a:p>
            <a:pPr lvl="1"/>
            <a:r>
              <a:rPr lang="en-US" smtClean="0"/>
              <a:t>Identify repeating relationships (1 : M or M : N)</a:t>
            </a:r>
          </a:p>
          <a:p>
            <a:r>
              <a:rPr lang="en-US" smtClean="0"/>
              <a:t>Key columns are underlined</a:t>
            </a:r>
          </a:p>
          <a:p>
            <a:r>
              <a:rPr lang="en-US" smtClean="0"/>
              <a:t>First step</a:t>
            </a:r>
          </a:p>
          <a:p>
            <a:pPr lvl="1"/>
            <a:r>
              <a:rPr lang="en-US" smtClean="0"/>
              <a:t>Collect user documents</a:t>
            </a:r>
          </a:p>
          <a:p>
            <a:pPr lvl="1"/>
            <a:r>
              <a:rPr lang="en-US" smtClean="0"/>
              <a:t>Identify possible keys:  unique or repeating relationships</a:t>
            </a:r>
          </a:p>
        </p:txBody>
      </p:sp>
      <p:sp>
        <p:nvSpPr>
          <p:cNvPr id="13314" name="Slide Number Placeholder 5"/>
          <p:cNvSpPr>
            <a:spLocks noGrp="1"/>
          </p:cNvSpPr>
          <p:nvPr>
            <p:ph type="sldNum" sz="quarter" idx="12"/>
          </p:nvPr>
        </p:nvSpPr>
        <p:spPr/>
        <p:txBody>
          <a:bodyPr/>
          <a:lstStyle/>
          <a:p>
            <a:fld id="{57247827-56B4-410A-ABBA-754D2E7380D3}" type="slidenum">
              <a:rPr lang="en-US" smtClean="0"/>
              <a:pPr/>
              <a:t>5</a:t>
            </a:fld>
            <a:endParaRPr lang="en-US" smtClean="0"/>
          </a:p>
        </p:txBody>
      </p:sp>
    </p:spTree>
    <p:extLst>
      <p:ext uri="{BB962C8B-B14F-4D97-AF65-F5344CB8AC3E}">
        <p14:creationId xmlns:p14="http://schemas.microsoft.com/office/powerpoint/2010/main" val="1387848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p:spPr>
        <p:txBody>
          <a:bodyPr/>
          <a:lstStyle/>
          <a:p>
            <a:fld id="{EDFFF0E7-A790-4FC8-85DC-356A3D6C1049}" type="slidenum">
              <a:rPr lang="en-US" smtClean="0"/>
              <a:pPr/>
              <a:t>50</a:t>
            </a:fld>
            <a:endParaRPr lang="en-US" smtClean="0"/>
          </a:p>
        </p:txBody>
      </p:sp>
      <p:sp>
        <p:nvSpPr>
          <p:cNvPr id="58371" name="Rectangle 2"/>
          <p:cNvSpPr>
            <a:spLocks noGrp="1" noChangeArrowheads="1"/>
          </p:cNvSpPr>
          <p:nvPr>
            <p:ph type="title"/>
          </p:nvPr>
        </p:nvSpPr>
        <p:spPr/>
        <p:txBody>
          <a:bodyPr/>
          <a:lstStyle/>
          <a:p>
            <a:r>
              <a:rPr lang="en-US" smtClean="0"/>
              <a:t>One-to-Many Relationships</a:t>
            </a:r>
          </a:p>
        </p:txBody>
      </p:sp>
      <p:sp>
        <p:nvSpPr>
          <p:cNvPr id="58372" name="Rectangle 3"/>
          <p:cNvSpPr>
            <a:spLocks noChangeArrowheads="1"/>
          </p:cNvSpPr>
          <p:nvPr/>
        </p:nvSpPr>
        <p:spPr bwMode="auto">
          <a:xfrm>
            <a:off x="1524000" y="13716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dirty="0">
                <a:solidFill>
                  <a:schemeClr val="tx1"/>
                </a:solidFill>
              </a:rPr>
              <a:t>Supplier</a:t>
            </a:r>
          </a:p>
        </p:txBody>
      </p:sp>
      <p:sp>
        <p:nvSpPr>
          <p:cNvPr id="58373" name="Rectangle 4"/>
          <p:cNvSpPr>
            <a:spLocks noChangeArrowheads="1"/>
          </p:cNvSpPr>
          <p:nvPr/>
        </p:nvSpPr>
        <p:spPr bwMode="auto">
          <a:xfrm>
            <a:off x="3467100" y="1295400"/>
            <a:ext cx="11430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Purchase</a:t>
            </a:r>
          </a:p>
          <a:p>
            <a:pPr algn="ctr">
              <a:spcBef>
                <a:spcPct val="0"/>
              </a:spcBef>
            </a:pPr>
            <a:r>
              <a:rPr lang="en-US" sz="1800">
                <a:solidFill>
                  <a:schemeClr val="tx1"/>
                </a:solidFill>
              </a:rPr>
              <a:t>Order</a:t>
            </a:r>
          </a:p>
        </p:txBody>
      </p:sp>
      <p:cxnSp>
        <p:nvCxnSpPr>
          <p:cNvPr id="58374" name="AutoShape 5"/>
          <p:cNvCxnSpPr>
            <a:cxnSpLocks noChangeShapeType="1"/>
            <a:stCxn id="58372" idx="3"/>
            <a:endCxn id="58373" idx="1"/>
          </p:cNvCxnSpPr>
          <p:nvPr/>
        </p:nvCxnSpPr>
        <p:spPr bwMode="auto">
          <a:xfrm>
            <a:off x="2667000" y="1600200"/>
            <a:ext cx="800100" cy="0"/>
          </a:xfrm>
          <a:prstGeom prst="straightConnector1">
            <a:avLst/>
          </a:prstGeom>
          <a:noFill/>
          <a:ln w="12700">
            <a:solidFill>
              <a:schemeClr val="tx1"/>
            </a:solidFill>
            <a:round/>
            <a:headEnd type="none" w="sm" len="sm"/>
            <a:tailEnd type="none" w="med" len="lg"/>
          </a:ln>
        </p:spPr>
      </p:cxnSp>
      <p:sp>
        <p:nvSpPr>
          <p:cNvPr id="58375" name="Text Box 6"/>
          <p:cNvSpPr txBox="1">
            <a:spLocks noChangeArrowheads="1"/>
          </p:cNvSpPr>
          <p:nvPr/>
        </p:nvSpPr>
        <p:spPr bwMode="auto">
          <a:xfrm>
            <a:off x="2590800" y="11263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8376" name="Text Box 7"/>
          <p:cNvSpPr txBox="1">
            <a:spLocks noChangeArrowheads="1"/>
          </p:cNvSpPr>
          <p:nvPr/>
        </p:nvSpPr>
        <p:spPr bwMode="auto">
          <a:xfrm>
            <a:off x="3141663" y="11263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8377" name="Text Box 8"/>
          <p:cNvSpPr txBox="1">
            <a:spLocks noChangeArrowheads="1"/>
          </p:cNvSpPr>
          <p:nvPr/>
        </p:nvSpPr>
        <p:spPr bwMode="auto">
          <a:xfrm>
            <a:off x="1524000" y="2057400"/>
            <a:ext cx="6553200" cy="701675"/>
          </a:xfrm>
          <a:prstGeom prst="rect">
            <a:avLst/>
          </a:prstGeom>
          <a:noFill/>
          <a:ln w="12700">
            <a:noFill/>
            <a:miter lim="800000"/>
            <a:headEnd type="none" w="sm" len="sm"/>
            <a:tailEnd type="none" w="sm" len="sm"/>
          </a:ln>
        </p:spPr>
        <p:txBody>
          <a:bodyPr anchor="ctr">
            <a:spAutoFit/>
          </a:bodyPr>
          <a:lstStyle/>
          <a:p>
            <a:pPr algn="l">
              <a:spcBef>
                <a:spcPct val="0"/>
              </a:spcBef>
            </a:pPr>
            <a:r>
              <a:rPr lang="en-US" sz="2000" dirty="0">
                <a:solidFill>
                  <a:schemeClr val="tx1"/>
                </a:solidFill>
              </a:rPr>
              <a:t>Supplier(</a:t>
            </a:r>
            <a:r>
              <a:rPr lang="en-US" sz="2000" u="sng" dirty="0">
                <a:solidFill>
                  <a:schemeClr val="tx1"/>
                </a:solidFill>
              </a:rPr>
              <a:t>SID</a:t>
            </a:r>
            <a:r>
              <a:rPr lang="en-US" sz="2000" dirty="0">
                <a:solidFill>
                  <a:schemeClr val="tx1"/>
                </a:solidFill>
              </a:rPr>
              <a:t>, Name, Address, City, State, Zip, Phone)</a:t>
            </a:r>
          </a:p>
          <a:p>
            <a:pPr algn="l">
              <a:spcBef>
                <a:spcPct val="0"/>
              </a:spcBef>
            </a:pPr>
            <a:r>
              <a:rPr lang="en-US" sz="2000" dirty="0">
                <a:solidFill>
                  <a:schemeClr val="tx1"/>
                </a:solidFill>
              </a:rPr>
              <a:t>Employee(</a:t>
            </a:r>
            <a:r>
              <a:rPr lang="en-US" sz="2000" u="sng" dirty="0">
                <a:solidFill>
                  <a:schemeClr val="tx1"/>
                </a:solidFill>
              </a:rPr>
              <a:t>EID</a:t>
            </a:r>
            <a:r>
              <a:rPr lang="en-US" sz="2000" dirty="0">
                <a:solidFill>
                  <a:schemeClr val="tx1"/>
                </a:solidFill>
              </a:rPr>
              <a:t>, Name, Salary, Address, …)</a:t>
            </a:r>
          </a:p>
        </p:txBody>
      </p:sp>
      <p:sp>
        <p:nvSpPr>
          <p:cNvPr id="58378" name="Text Box 9"/>
          <p:cNvSpPr txBox="1">
            <a:spLocks noChangeArrowheads="1"/>
          </p:cNvSpPr>
          <p:nvPr/>
        </p:nvSpPr>
        <p:spPr bwMode="auto">
          <a:xfrm>
            <a:off x="2133600" y="3200400"/>
            <a:ext cx="4572000" cy="396875"/>
          </a:xfrm>
          <a:prstGeom prst="rect">
            <a:avLst/>
          </a:prstGeom>
          <a:noFill/>
          <a:ln w="12700">
            <a:noFill/>
            <a:miter lim="800000"/>
            <a:headEnd type="none" w="sm" len="sm"/>
            <a:tailEnd type="none" w="sm" len="sm"/>
          </a:ln>
        </p:spPr>
        <p:txBody>
          <a:bodyPr anchor="ctr">
            <a:spAutoFit/>
          </a:bodyPr>
          <a:lstStyle/>
          <a:p>
            <a:pPr algn="l">
              <a:spcBef>
                <a:spcPct val="0"/>
              </a:spcBef>
            </a:pPr>
            <a:r>
              <a:rPr lang="en-US" sz="2000">
                <a:solidFill>
                  <a:schemeClr val="tx1"/>
                </a:solidFill>
              </a:rPr>
              <a:t>PurchaseOrder</a:t>
            </a:r>
            <a:r>
              <a:rPr lang="en-US" sz="2000" u="sng">
                <a:solidFill>
                  <a:schemeClr val="tx1"/>
                </a:solidFill>
              </a:rPr>
              <a:t>(POID</a:t>
            </a:r>
            <a:r>
              <a:rPr lang="en-US" sz="2000">
                <a:solidFill>
                  <a:schemeClr val="tx1"/>
                </a:solidFill>
              </a:rPr>
              <a:t>, Date, SID, EID)</a:t>
            </a:r>
          </a:p>
        </p:txBody>
      </p:sp>
      <p:sp>
        <p:nvSpPr>
          <p:cNvPr id="58379" name="Rectangle 10"/>
          <p:cNvSpPr>
            <a:spLocks noChangeArrowheads="1"/>
          </p:cNvSpPr>
          <p:nvPr/>
        </p:nvSpPr>
        <p:spPr bwMode="auto">
          <a:xfrm>
            <a:off x="5486400" y="13716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1800">
                <a:solidFill>
                  <a:schemeClr val="tx1"/>
                </a:solidFill>
              </a:rPr>
              <a:t>Employee</a:t>
            </a:r>
          </a:p>
        </p:txBody>
      </p:sp>
      <p:cxnSp>
        <p:nvCxnSpPr>
          <p:cNvPr id="58380" name="AutoShape 11"/>
          <p:cNvCxnSpPr>
            <a:cxnSpLocks noChangeShapeType="1"/>
            <a:stCxn id="58379" idx="1"/>
          </p:cNvCxnSpPr>
          <p:nvPr/>
        </p:nvCxnSpPr>
        <p:spPr bwMode="auto">
          <a:xfrm flipH="1">
            <a:off x="4610100" y="1600200"/>
            <a:ext cx="876300" cy="0"/>
          </a:xfrm>
          <a:prstGeom prst="straightConnector1">
            <a:avLst/>
          </a:prstGeom>
          <a:noFill/>
          <a:ln w="12700">
            <a:solidFill>
              <a:schemeClr val="tx1"/>
            </a:solidFill>
            <a:round/>
            <a:headEnd type="none" w="sm" len="sm"/>
            <a:tailEnd type="none" w="med" len="lg"/>
          </a:ln>
        </p:spPr>
      </p:cxnSp>
      <p:sp>
        <p:nvSpPr>
          <p:cNvPr id="58381" name="Text Box 12"/>
          <p:cNvSpPr txBox="1">
            <a:spLocks noChangeArrowheads="1"/>
          </p:cNvSpPr>
          <p:nvPr/>
        </p:nvSpPr>
        <p:spPr bwMode="auto">
          <a:xfrm>
            <a:off x="5181600" y="12025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8382" name="Text Box 13"/>
          <p:cNvSpPr txBox="1">
            <a:spLocks noChangeArrowheads="1"/>
          </p:cNvSpPr>
          <p:nvPr/>
        </p:nvSpPr>
        <p:spPr bwMode="auto">
          <a:xfrm>
            <a:off x="4699000" y="12025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8383" name="Text Box 15"/>
          <p:cNvSpPr txBox="1">
            <a:spLocks noChangeArrowheads="1"/>
          </p:cNvSpPr>
          <p:nvPr/>
        </p:nvSpPr>
        <p:spPr bwMode="auto">
          <a:xfrm>
            <a:off x="1371600" y="4084638"/>
            <a:ext cx="7543800" cy="1917700"/>
          </a:xfrm>
          <a:prstGeom prst="rect">
            <a:avLst/>
          </a:prstGeom>
          <a:noFill/>
          <a:ln w="12700">
            <a:noFill/>
            <a:miter lim="800000"/>
            <a:headEnd type="none" w="sm" len="sm"/>
            <a:tailEnd type="none" w="sm" len="sm"/>
          </a:ln>
        </p:spPr>
        <p:txBody>
          <a:bodyPr anchor="ctr">
            <a:spAutoFit/>
          </a:bodyPr>
          <a:lstStyle/>
          <a:p>
            <a:pPr algn="l">
              <a:spcBef>
                <a:spcPct val="0"/>
              </a:spcBef>
              <a:tabLst>
                <a:tab pos="452438" algn="l"/>
              </a:tabLst>
            </a:pPr>
            <a:r>
              <a:rPr lang="en-US" sz="2400"/>
              <a:t>The many side becomes a key (underlined).</a:t>
            </a:r>
          </a:p>
          <a:p>
            <a:pPr algn="l">
              <a:spcBef>
                <a:spcPct val="0"/>
              </a:spcBef>
              <a:tabLst>
                <a:tab pos="452438" algn="l"/>
              </a:tabLst>
            </a:pPr>
            <a:r>
              <a:rPr lang="en-US" sz="2400"/>
              <a:t> 	Each PO has one supplier and employee.</a:t>
            </a:r>
          </a:p>
          <a:p>
            <a:pPr algn="l">
              <a:spcBef>
                <a:spcPct val="0"/>
              </a:spcBef>
              <a:tabLst>
                <a:tab pos="452438" algn="l"/>
              </a:tabLst>
            </a:pPr>
            <a:r>
              <a:rPr lang="en-US" sz="2400"/>
              <a:t>	</a:t>
            </a:r>
            <a:r>
              <a:rPr lang="en-US" sz="2400" i="1"/>
              <a:t>(Do not key SID or EID)</a:t>
            </a:r>
            <a:endParaRPr lang="en-US" sz="2400"/>
          </a:p>
          <a:p>
            <a:pPr algn="l">
              <a:spcBef>
                <a:spcPct val="0"/>
              </a:spcBef>
              <a:tabLst>
                <a:tab pos="452438" algn="l"/>
              </a:tabLst>
            </a:pPr>
            <a:r>
              <a:rPr lang="en-US" sz="2400"/>
              <a:t>	Each supplier can receive many POs. </a:t>
            </a:r>
            <a:r>
              <a:rPr lang="en-US" sz="2400" i="1"/>
              <a:t>(Key PO)</a:t>
            </a:r>
            <a:endParaRPr lang="en-US" sz="2400"/>
          </a:p>
          <a:p>
            <a:pPr algn="l">
              <a:spcBef>
                <a:spcPct val="0"/>
              </a:spcBef>
              <a:tabLst>
                <a:tab pos="452438" algn="l"/>
              </a:tabLst>
            </a:pPr>
            <a:r>
              <a:rPr lang="en-US" sz="2400"/>
              <a:t>	Each employee can place many POs. </a:t>
            </a:r>
            <a:r>
              <a:rPr lang="en-US" sz="2400" i="1"/>
              <a:t>(Key PO)</a:t>
            </a:r>
            <a:endParaRPr lang="en-US" sz="2400"/>
          </a:p>
        </p:txBody>
      </p:sp>
      <p:sp>
        <p:nvSpPr>
          <p:cNvPr id="58384" name="Freeform 18"/>
          <p:cNvSpPr>
            <a:spLocks/>
          </p:cNvSpPr>
          <p:nvPr/>
        </p:nvSpPr>
        <p:spPr bwMode="auto">
          <a:xfrm>
            <a:off x="4267200" y="3048000"/>
            <a:ext cx="1600200" cy="228600"/>
          </a:xfrm>
          <a:custGeom>
            <a:avLst/>
            <a:gdLst>
              <a:gd name="T0" fmla="*/ 0 w 1008"/>
              <a:gd name="T1" fmla="*/ 2147483647 h 144"/>
              <a:gd name="T2" fmla="*/ 0 w 1008"/>
              <a:gd name="T3" fmla="*/ 0 h 144"/>
              <a:gd name="T4" fmla="*/ 2147483647 w 1008"/>
              <a:gd name="T5" fmla="*/ 0 h 144"/>
              <a:gd name="T6" fmla="*/ 2147483647 w 1008"/>
              <a:gd name="T7" fmla="*/ 2147483647 h 144"/>
              <a:gd name="T8" fmla="*/ 0 60000 65536"/>
              <a:gd name="T9" fmla="*/ 0 60000 65536"/>
              <a:gd name="T10" fmla="*/ 0 60000 65536"/>
              <a:gd name="T11" fmla="*/ 0 60000 65536"/>
              <a:gd name="T12" fmla="*/ 0 w 1008"/>
              <a:gd name="T13" fmla="*/ 0 h 144"/>
              <a:gd name="T14" fmla="*/ 1008 w 1008"/>
              <a:gd name="T15" fmla="*/ 144 h 144"/>
            </a:gdLst>
            <a:ahLst/>
            <a:cxnLst>
              <a:cxn ang="T8">
                <a:pos x="T0" y="T1"/>
              </a:cxn>
              <a:cxn ang="T9">
                <a:pos x="T2" y="T3"/>
              </a:cxn>
              <a:cxn ang="T10">
                <a:pos x="T4" y="T5"/>
              </a:cxn>
              <a:cxn ang="T11">
                <a:pos x="T6" y="T7"/>
              </a:cxn>
            </a:cxnLst>
            <a:rect l="T12" t="T13" r="T14" b="T15"/>
            <a:pathLst>
              <a:path w="1008" h="144">
                <a:moveTo>
                  <a:pt x="0" y="144"/>
                </a:moveTo>
                <a:lnTo>
                  <a:pt x="0" y="0"/>
                </a:lnTo>
                <a:lnTo>
                  <a:pt x="1008" y="0"/>
                </a:lnTo>
                <a:lnTo>
                  <a:pt x="864" y="144"/>
                </a:lnTo>
              </a:path>
            </a:pathLst>
          </a:custGeom>
          <a:noFill/>
          <a:ln w="12700">
            <a:solidFill>
              <a:schemeClr val="tx2"/>
            </a:solidFill>
            <a:round/>
            <a:headEnd type="none" w="sm" len="sm"/>
            <a:tailEnd type="triangle" w="med" len="med"/>
          </a:ln>
        </p:spPr>
        <p:txBody>
          <a:bodyPr wrap="none" anchor="ctr"/>
          <a:lstStyle/>
          <a:p>
            <a:endParaRPr lang="en-US"/>
          </a:p>
        </p:txBody>
      </p:sp>
      <p:sp>
        <p:nvSpPr>
          <p:cNvPr id="58385" name="Line 19"/>
          <p:cNvSpPr>
            <a:spLocks noChangeShapeType="1"/>
          </p:cNvSpPr>
          <p:nvPr/>
        </p:nvSpPr>
        <p:spPr bwMode="auto">
          <a:xfrm>
            <a:off x="5867400" y="3048000"/>
            <a:ext cx="152400" cy="228600"/>
          </a:xfrm>
          <a:prstGeom prst="line">
            <a:avLst/>
          </a:prstGeom>
          <a:noFill/>
          <a:ln w="12700">
            <a:solidFill>
              <a:schemeClr val="tx2"/>
            </a:solidFill>
            <a:round/>
            <a:headEnd type="none" w="sm" len="sm"/>
            <a:tailEnd type="triangle" w="med" len="med"/>
          </a:ln>
        </p:spPr>
        <p:txBody>
          <a:bodyPr wrap="none" anchor="ctr"/>
          <a:lstStyle/>
          <a:p>
            <a:endParaRPr lang="en-US"/>
          </a:p>
        </p:txBody>
      </p:sp>
      <p:sp>
        <p:nvSpPr>
          <p:cNvPr id="58386" name="Freeform 21"/>
          <p:cNvSpPr>
            <a:spLocks/>
          </p:cNvSpPr>
          <p:nvPr/>
        </p:nvSpPr>
        <p:spPr bwMode="auto">
          <a:xfrm>
            <a:off x="4343400" y="3505200"/>
            <a:ext cx="1143000" cy="304800"/>
          </a:xfrm>
          <a:custGeom>
            <a:avLst/>
            <a:gdLst>
              <a:gd name="T0" fmla="*/ 2147483647 w 720"/>
              <a:gd name="T1" fmla="*/ 0 h 192"/>
              <a:gd name="T2" fmla="*/ 2147483647 w 720"/>
              <a:gd name="T3" fmla="*/ 2147483647 h 192"/>
              <a:gd name="T4" fmla="*/ 0 w 720"/>
              <a:gd name="T5" fmla="*/ 2147483647 h 192"/>
              <a:gd name="T6" fmla="*/ 0 w 720"/>
              <a:gd name="T7" fmla="*/ 2147483647 h 192"/>
              <a:gd name="T8" fmla="*/ 0 60000 65536"/>
              <a:gd name="T9" fmla="*/ 0 60000 65536"/>
              <a:gd name="T10" fmla="*/ 0 60000 65536"/>
              <a:gd name="T11" fmla="*/ 0 60000 65536"/>
              <a:gd name="T12" fmla="*/ 0 w 720"/>
              <a:gd name="T13" fmla="*/ 0 h 192"/>
              <a:gd name="T14" fmla="*/ 720 w 720"/>
              <a:gd name="T15" fmla="*/ 192 h 192"/>
            </a:gdLst>
            <a:ahLst/>
            <a:cxnLst>
              <a:cxn ang="T8">
                <a:pos x="T0" y="T1"/>
              </a:cxn>
              <a:cxn ang="T9">
                <a:pos x="T2" y="T3"/>
              </a:cxn>
              <a:cxn ang="T10">
                <a:pos x="T4" y="T5"/>
              </a:cxn>
              <a:cxn ang="T11">
                <a:pos x="T6" y="T7"/>
              </a:cxn>
            </a:cxnLst>
            <a:rect l="T12" t="T13" r="T14" b="T15"/>
            <a:pathLst>
              <a:path w="720" h="192">
                <a:moveTo>
                  <a:pt x="720" y="0"/>
                </a:moveTo>
                <a:lnTo>
                  <a:pt x="720" y="192"/>
                </a:lnTo>
                <a:lnTo>
                  <a:pt x="0" y="192"/>
                </a:lnTo>
                <a:lnTo>
                  <a:pt x="0" y="48"/>
                </a:lnTo>
              </a:path>
            </a:pathLst>
          </a:custGeom>
          <a:noFill/>
          <a:ln w="12700">
            <a:solidFill>
              <a:srgbClr val="009900"/>
            </a:solidFill>
            <a:round/>
            <a:headEnd type="none" w="sm" len="sm"/>
            <a:tailEnd type="triangle" w="med" len="med"/>
          </a:ln>
        </p:spPr>
        <p:txBody>
          <a:bodyPr wrap="none" anchor="ctr"/>
          <a:lstStyle/>
          <a:p>
            <a:endParaRPr lang="en-US"/>
          </a:p>
        </p:txBody>
      </p:sp>
      <p:sp>
        <p:nvSpPr>
          <p:cNvPr id="58387" name="Line 22"/>
          <p:cNvSpPr>
            <a:spLocks noChangeShapeType="1"/>
          </p:cNvSpPr>
          <p:nvPr/>
        </p:nvSpPr>
        <p:spPr bwMode="auto">
          <a:xfrm flipV="1">
            <a:off x="4343400" y="3505200"/>
            <a:ext cx="0" cy="304800"/>
          </a:xfrm>
          <a:prstGeom prst="line">
            <a:avLst/>
          </a:prstGeom>
          <a:noFill/>
          <a:ln w="12700">
            <a:solidFill>
              <a:srgbClr val="009900"/>
            </a:solidFill>
            <a:round/>
            <a:headEnd type="none" w="sm" len="sm"/>
            <a:tailEnd type="triangle" w="med" len="med"/>
          </a:ln>
        </p:spPr>
        <p:txBody>
          <a:bodyPr wrap="none" anchor="ctr"/>
          <a:lstStyle/>
          <a:p>
            <a:endParaRPr lang="en-US"/>
          </a:p>
        </p:txBody>
      </p:sp>
      <p:sp>
        <p:nvSpPr>
          <p:cNvPr id="58388" name="Freeform 24"/>
          <p:cNvSpPr>
            <a:spLocks/>
          </p:cNvSpPr>
          <p:nvPr/>
        </p:nvSpPr>
        <p:spPr bwMode="auto">
          <a:xfrm>
            <a:off x="4114800" y="3505200"/>
            <a:ext cx="1981200" cy="381000"/>
          </a:xfrm>
          <a:custGeom>
            <a:avLst/>
            <a:gdLst>
              <a:gd name="T0" fmla="*/ 2147483647 w 1248"/>
              <a:gd name="T1" fmla="*/ 2147483647 h 240"/>
              <a:gd name="T2" fmla="*/ 2147483647 w 1248"/>
              <a:gd name="T3" fmla="*/ 2147483647 h 240"/>
              <a:gd name="T4" fmla="*/ 0 w 1248"/>
              <a:gd name="T5" fmla="*/ 2147483647 h 240"/>
              <a:gd name="T6" fmla="*/ 0 w 1248"/>
              <a:gd name="T7" fmla="*/ 0 h 240"/>
              <a:gd name="T8" fmla="*/ 0 60000 65536"/>
              <a:gd name="T9" fmla="*/ 0 60000 65536"/>
              <a:gd name="T10" fmla="*/ 0 60000 65536"/>
              <a:gd name="T11" fmla="*/ 0 60000 65536"/>
              <a:gd name="T12" fmla="*/ 0 w 1248"/>
              <a:gd name="T13" fmla="*/ 0 h 240"/>
              <a:gd name="T14" fmla="*/ 1248 w 1248"/>
              <a:gd name="T15" fmla="*/ 240 h 240"/>
            </a:gdLst>
            <a:ahLst/>
            <a:cxnLst>
              <a:cxn ang="T8">
                <a:pos x="T0" y="T1"/>
              </a:cxn>
              <a:cxn ang="T9">
                <a:pos x="T2" y="T3"/>
              </a:cxn>
              <a:cxn ang="T10">
                <a:pos x="T4" y="T5"/>
              </a:cxn>
              <a:cxn ang="T11">
                <a:pos x="T6" y="T7"/>
              </a:cxn>
            </a:cxnLst>
            <a:rect l="T12" t="T13" r="T14" b="T15"/>
            <a:pathLst>
              <a:path w="1248" h="240">
                <a:moveTo>
                  <a:pt x="1248" y="48"/>
                </a:moveTo>
                <a:lnTo>
                  <a:pt x="1248" y="240"/>
                </a:lnTo>
                <a:lnTo>
                  <a:pt x="0" y="240"/>
                </a:lnTo>
                <a:lnTo>
                  <a:pt x="0" y="0"/>
                </a:lnTo>
              </a:path>
            </a:pathLst>
          </a:custGeom>
          <a:noFill/>
          <a:ln w="12700">
            <a:solidFill>
              <a:schemeClr val="hlink"/>
            </a:solidFill>
            <a:round/>
            <a:headEnd type="none" w="sm" len="sm"/>
            <a:tailEnd type="triangle" w="med" len="med"/>
          </a:ln>
        </p:spPr>
        <p:txBody>
          <a:bodyPr wrap="none" anchor="ctr"/>
          <a:lstStyle/>
          <a:p>
            <a:endParaRPr lang="en-US"/>
          </a:p>
        </p:txBody>
      </p:sp>
      <p:sp>
        <p:nvSpPr>
          <p:cNvPr id="58389" name="Line 25"/>
          <p:cNvSpPr>
            <a:spLocks noChangeShapeType="1"/>
          </p:cNvSpPr>
          <p:nvPr/>
        </p:nvSpPr>
        <p:spPr bwMode="auto">
          <a:xfrm flipV="1">
            <a:off x="4114800" y="3657600"/>
            <a:ext cx="0" cy="228600"/>
          </a:xfrm>
          <a:prstGeom prst="line">
            <a:avLst/>
          </a:prstGeom>
          <a:noFill/>
          <a:ln w="12700">
            <a:solidFill>
              <a:schemeClr val="hlink"/>
            </a:solidFill>
            <a:round/>
            <a:headEnd type="none" w="sm" len="sm"/>
            <a:tailEnd type="triangle" w="med" len="med"/>
          </a:ln>
        </p:spPr>
        <p:txBody>
          <a:bodyPr wrap="none" anchor="ctr"/>
          <a:lstStyle/>
          <a:p>
            <a:endParaRPr lang="en-US"/>
          </a:p>
        </p:txBody>
      </p:sp>
    </p:spTree>
    <p:extLst>
      <p:ext uri="{BB962C8B-B14F-4D97-AF65-F5344CB8AC3E}">
        <p14:creationId xmlns:p14="http://schemas.microsoft.com/office/powerpoint/2010/main" val="751041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p:spPr>
        <p:txBody>
          <a:bodyPr/>
          <a:lstStyle/>
          <a:p>
            <a:fld id="{7A6F86F4-71E4-402B-A9C4-E184ECCE52AF}" type="slidenum">
              <a:rPr lang="en-US" smtClean="0"/>
              <a:pPr/>
              <a:t>51</a:t>
            </a:fld>
            <a:endParaRPr lang="en-US" smtClean="0"/>
          </a:p>
        </p:txBody>
      </p:sp>
      <p:sp>
        <p:nvSpPr>
          <p:cNvPr id="2053" name="Rectangle 2"/>
          <p:cNvSpPr>
            <a:spLocks noGrp="1" noChangeArrowheads="1"/>
          </p:cNvSpPr>
          <p:nvPr>
            <p:ph type="title"/>
          </p:nvPr>
        </p:nvSpPr>
        <p:spPr/>
        <p:txBody>
          <a:bodyPr/>
          <a:lstStyle/>
          <a:p>
            <a:r>
              <a:rPr lang="en-US" smtClean="0"/>
              <a:t>One-to-Many Sample Data</a:t>
            </a:r>
          </a:p>
        </p:txBody>
      </p:sp>
      <p:graphicFrame>
        <p:nvGraphicFramePr>
          <p:cNvPr id="2050" name="Object 41"/>
          <p:cNvGraphicFramePr>
            <a:graphicFrameLocks noChangeAspect="1"/>
          </p:cNvGraphicFramePr>
          <p:nvPr/>
        </p:nvGraphicFramePr>
        <p:xfrm>
          <a:off x="1679575" y="1366838"/>
          <a:ext cx="7181850" cy="1352550"/>
        </p:xfrm>
        <a:graphic>
          <a:graphicData uri="http://schemas.openxmlformats.org/presentationml/2006/ole">
            <mc:AlternateContent xmlns:mc="http://schemas.openxmlformats.org/markup-compatibility/2006">
              <mc:Choice xmlns:v="urn:schemas-microsoft-com:vml" Requires="v">
                <p:oleObj spid="_x0000_s2196" name="Document" r:id="rId5" imgW="5632920" imgH="1065240" progId="Word.Document.8">
                  <p:embed/>
                </p:oleObj>
              </mc:Choice>
              <mc:Fallback>
                <p:oleObj name="Document" r:id="rId5" imgW="5632920" imgH="106524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3973" b="14159"/>
                      <a:stretch>
                        <a:fillRect/>
                      </a:stretch>
                    </p:blipFill>
                    <p:spPr bwMode="auto">
                      <a:xfrm>
                        <a:off x="1679575" y="1366838"/>
                        <a:ext cx="718185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6"/>
          <p:cNvSpPr txBox="1">
            <a:spLocks noChangeArrowheads="1"/>
          </p:cNvSpPr>
          <p:nvPr/>
        </p:nvSpPr>
        <p:spPr bwMode="auto">
          <a:xfrm>
            <a:off x="1676400" y="1065490"/>
            <a:ext cx="1031051" cy="369332"/>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800" dirty="0">
                <a:solidFill>
                  <a:schemeClr val="tx1"/>
                </a:solidFill>
              </a:rPr>
              <a:t>Supplier</a:t>
            </a:r>
          </a:p>
        </p:txBody>
      </p:sp>
      <p:graphicFrame>
        <p:nvGraphicFramePr>
          <p:cNvPr id="2051" name="Object 42"/>
          <p:cNvGraphicFramePr>
            <a:graphicFrameLocks noChangeAspect="1"/>
          </p:cNvGraphicFramePr>
          <p:nvPr/>
        </p:nvGraphicFramePr>
        <p:xfrm>
          <a:off x="1676400" y="5019675"/>
          <a:ext cx="3962400" cy="1000125"/>
        </p:xfrm>
        <a:graphic>
          <a:graphicData uri="http://schemas.openxmlformats.org/presentationml/2006/ole">
            <mc:AlternateContent xmlns:mc="http://schemas.openxmlformats.org/markup-compatibility/2006">
              <mc:Choice xmlns:v="urn:schemas-microsoft-com:vml" Requires="v">
                <p:oleObj spid="_x0000_s2197" name="Document" r:id="rId8" imgW="5632920" imgH="887400" progId="Word.Document.8">
                  <p:embed/>
                </p:oleObj>
              </mc:Choice>
              <mc:Fallback>
                <p:oleObj name="Document" r:id="rId8" imgW="5632920" imgH="88740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47281" b="15564"/>
                      <a:stretch>
                        <a:fillRect/>
                      </a:stretch>
                    </p:blipFill>
                    <p:spPr bwMode="auto">
                      <a:xfrm>
                        <a:off x="1676400" y="5019675"/>
                        <a:ext cx="39624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8"/>
          <p:cNvSpPr txBox="1">
            <a:spLocks noChangeArrowheads="1"/>
          </p:cNvSpPr>
          <p:nvPr/>
        </p:nvSpPr>
        <p:spPr bwMode="auto">
          <a:xfrm>
            <a:off x="1676400" y="4713565"/>
            <a:ext cx="1210588" cy="369332"/>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800" dirty="0">
                <a:solidFill>
                  <a:schemeClr val="tx1"/>
                </a:solidFill>
              </a:rPr>
              <a:t>Employee</a:t>
            </a:r>
          </a:p>
        </p:txBody>
      </p:sp>
      <p:sp>
        <p:nvSpPr>
          <p:cNvPr id="2056" name="Text Box 12"/>
          <p:cNvSpPr txBox="1">
            <a:spLocks noChangeArrowheads="1"/>
          </p:cNvSpPr>
          <p:nvPr/>
        </p:nvSpPr>
        <p:spPr bwMode="auto">
          <a:xfrm>
            <a:off x="1676400" y="2665690"/>
            <a:ext cx="1813317" cy="369332"/>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800" dirty="0">
                <a:solidFill>
                  <a:schemeClr val="tx1"/>
                </a:solidFill>
              </a:rPr>
              <a:t>Purchase Order</a:t>
            </a:r>
          </a:p>
        </p:txBody>
      </p:sp>
      <p:sp>
        <p:nvSpPr>
          <p:cNvPr id="2057" name="Line 13"/>
          <p:cNvSpPr>
            <a:spLocks noChangeShapeType="1"/>
          </p:cNvSpPr>
          <p:nvPr/>
        </p:nvSpPr>
        <p:spPr bwMode="auto">
          <a:xfrm>
            <a:off x="2286000" y="1752600"/>
            <a:ext cx="1447800" cy="16764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2058" name="Line 15"/>
          <p:cNvSpPr>
            <a:spLocks noChangeShapeType="1"/>
          </p:cNvSpPr>
          <p:nvPr/>
        </p:nvSpPr>
        <p:spPr bwMode="auto">
          <a:xfrm>
            <a:off x="2209800" y="1752600"/>
            <a:ext cx="1524000" cy="20574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2059" name="Line 16"/>
          <p:cNvSpPr>
            <a:spLocks noChangeShapeType="1"/>
          </p:cNvSpPr>
          <p:nvPr/>
        </p:nvSpPr>
        <p:spPr bwMode="auto">
          <a:xfrm flipV="1">
            <a:off x="2286000" y="3657600"/>
            <a:ext cx="2057400" cy="16764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2060" name="Line 17"/>
          <p:cNvSpPr>
            <a:spLocks noChangeShapeType="1"/>
          </p:cNvSpPr>
          <p:nvPr/>
        </p:nvSpPr>
        <p:spPr bwMode="auto">
          <a:xfrm flipV="1">
            <a:off x="2286000" y="4267200"/>
            <a:ext cx="2057400" cy="1066800"/>
          </a:xfrm>
          <a:prstGeom prst="line">
            <a:avLst/>
          </a:prstGeom>
          <a:noFill/>
          <a:ln w="28575">
            <a:solidFill>
              <a:schemeClr val="tx1"/>
            </a:solidFill>
            <a:round/>
            <a:headEnd type="none" w="sm" len="sm"/>
            <a:tailEnd type="triangle" w="sm" len="sm"/>
          </a:ln>
        </p:spPr>
        <p:txBody>
          <a:bodyPr wrap="none" anchor="ctr"/>
          <a:lstStyle/>
          <a:p>
            <a:endParaRPr lang="en-US"/>
          </a:p>
        </p:txBody>
      </p:sp>
      <p:graphicFrame>
        <p:nvGraphicFramePr>
          <p:cNvPr id="223272" name="Group 40"/>
          <p:cNvGraphicFramePr>
            <a:graphicFrameLocks noGrp="1"/>
          </p:cNvGraphicFramePr>
          <p:nvPr>
            <p:ph idx="1"/>
          </p:nvPr>
        </p:nvGraphicFramePr>
        <p:xfrm>
          <a:off x="1752600" y="3048000"/>
          <a:ext cx="3014663" cy="1676400"/>
        </p:xfrm>
        <a:graphic>
          <a:graphicData uri="http://schemas.openxmlformats.org/drawingml/2006/table">
            <a:tbl>
              <a:tblPr/>
              <a:tblGrid>
                <a:gridCol w="747713"/>
                <a:gridCol w="1109662"/>
                <a:gridCol w="635000"/>
                <a:gridCol w="522288"/>
              </a:tblGrid>
              <a:tr h="1508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sng" strike="noStrike" cap="none" normalizeH="0" baseline="0" dirty="0" smtClean="0">
                          <a:ln>
                            <a:noFill/>
                          </a:ln>
                          <a:solidFill>
                            <a:srgbClr val="000000"/>
                          </a:solidFill>
                          <a:effectLst/>
                          <a:latin typeface="Arial" charset="0"/>
                        </a:rPr>
                        <a:t>POID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Date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SID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EID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22234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9-9-2004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5676</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221</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508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22235</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9-10-2004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5676</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554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22236</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9-10-2004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7831</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221</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508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Arial" charset="0"/>
                        </a:rPr>
                        <a:t>22237</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9-11-2004</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8872</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rgbClr val="000000"/>
                          </a:solidFill>
                          <a:effectLst/>
                          <a:latin typeface="Arial" charset="0"/>
                        </a:rPr>
                        <a:t>335</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5549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p:spPr>
        <p:txBody>
          <a:bodyPr/>
          <a:lstStyle/>
          <a:p>
            <a:fld id="{44ACAD13-9C66-4697-9328-C5615CC74DF6}" type="slidenum">
              <a:rPr lang="en-US" smtClean="0"/>
              <a:pPr/>
              <a:t>52</a:t>
            </a:fld>
            <a:endParaRPr lang="en-US" smtClean="0"/>
          </a:p>
        </p:txBody>
      </p:sp>
      <p:sp>
        <p:nvSpPr>
          <p:cNvPr id="59395" name="Rectangle 2"/>
          <p:cNvSpPr>
            <a:spLocks noGrp="1" noChangeArrowheads="1"/>
          </p:cNvSpPr>
          <p:nvPr>
            <p:ph type="title"/>
          </p:nvPr>
        </p:nvSpPr>
        <p:spPr/>
        <p:txBody>
          <a:bodyPr/>
          <a:lstStyle/>
          <a:p>
            <a:r>
              <a:rPr lang="en-US" smtClean="0"/>
              <a:t>Many-to-Many Relationships</a:t>
            </a:r>
          </a:p>
        </p:txBody>
      </p:sp>
      <p:sp>
        <p:nvSpPr>
          <p:cNvPr id="59396" name="Rectangle 3"/>
          <p:cNvSpPr>
            <a:spLocks noChangeArrowheads="1"/>
          </p:cNvSpPr>
          <p:nvPr/>
        </p:nvSpPr>
        <p:spPr bwMode="auto">
          <a:xfrm>
            <a:off x="1295400" y="1066800"/>
            <a:ext cx="11430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Purchase</a:t>
            </a:r>
          </a:p>
          <a:p>
            <a:pPr algn="ctr">
              <a:spcBef>
                <a:spcPct val="0"/>
              </a:spcBef>
            </a:pPr>
            <a:r>
              <a:rPr lang="en-US" sz="2000">
                <a:solidFill>
                  <a:schemeClr val="tx1"/>
                </a:solidFill>
              </a:rPr>
              <a:t>Order</a:t>
            </a:r>
          </a:p>
        </p:txBody>
      </p:sp>
      <p:sp>
        <p:nvSpPr>
          <p:cNvPr id="59397" name="Rectangle 4"/>
          <p:cNvSpPr>
            <a:spLocks noChangeArrowheads="1"/>
          </p:cNvSpPr>
          <p:nvPr/>
        </p:nvSpPr>
        <p:spPr bwMode="auto">
          <a:xfrm>
            <a:off x="1295400" y="31242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Item</a:t>
            </a:r>
          </a:p>
        </p:txBody>
      </p:sp>
      <p:cxnSp>
        <p:nvCxnSpPr>
          <p:cNvPr id="59398" name="AutoShape 5"/>
          <p:cNvCxnSpPr>
            <a:cxnSpLocks noChangeShapeType="1"/>
            <a:stCxn id="59396" idx="2"/>
            <a:endCxn id="59397" idx="0"/>
          </p:cNvCxnSpPr>
          <p:nvPr/>
        </p:nvCxnSpPr>
        <p:spPr bwMode="auto">
          <a:xfrm>
            <a:off x="1866900" y="1676400"/>
            <a:ext cx="0" cy="1447800"/>
          </a:xfrm>
          <a:prstGeom prst="straightConnector1">
            <a:avLst/>
          </a:prstGeom>
          <a:noFill/>
          <a:ln w="12700">
            <a:solidFill>
              <a:schemeClr val="tx1"/>
            </a:solidFill>
            <a:round/>
            <a:headEnd type="none" w="med" len="lg"/>
            <a:tailEnd type="none" w="med" len="lg"/>
          </a:ln>
        </p:spPr>
      </p:cxnSp>
      <p:sp>
        <p:nvSpPr>
          <p:cNvPr id="59399" name="Text Box 7"/>
          <p:cNvSpPr txBox="1">
            <a:spLocks noChangeArrowheads="1"/>
          </p:cNvSpPr>
          <p:nvPr/>
        </p:nvSpPr>
        <p:spPr bwMode="auto">
          <a:xfrm>
            <a:off x="1917700" y="16597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9400" name="Text Box 8"/>
          <p:cNvSpPr txBox="1">
            <a:spLocks noChangeArrowheads="1"/>
          </p:cNvSpPr>
          <p:nvPr/>
        </p:nvSpPr>
        <p:spPr bwMode="auto">
          <a:xfrm>
            <a:off x="1917700" y="28027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dirty="0">
                <a:solidFill>
                  <a:schemeClr val="tx1"/>
                </a:solidFill>
              </a:rPr>
              <a:t>*</a:t>
            </a:r>
          </a:p>
        </p:txBody>
      </p:sp>
      <p:sp>
        <p:nvSpPr>
          <p:cNvPr id="59401" name="Text Box 9"/>
          <p:cNvSpPr txBox="1">
            <a:spLocks noChangeArrowheads="1"/>
          </p:cNvSpPr>
          <p:nvPr/>
        </p:nvSpPr>
        <p:spPr bwMode="auto">
          <a:xfrm>
            <a:off x="2514600" y="1143000"/>
            <a:ext cx="4724400" cy="396875"/>
          </a:xfrm>
          <a:prstGeom prst="rect">
            <a:avLst/>
          </a:prstGeom>
          <a:noFill/>
          <a:ln w="12700">
            <a:noFill/>
            <a:miter lim="800000"/>
            <a:headEnd type="none" w="sm" len="sm"/>
            <a:tailEnd type="none" w="sm" len="sm"/>
          </a:ln>
        </p:spPr>
        <p:txBody>
          <a:bodyPr anchor="ctr">
            <a:spAutoFit/>
          </a:bodyPr>
          <a:lstStyle/>
          <a:p>
            <a:pPr algn="l">
              <a:spcBef>
                <a:spcPct val="0"/>
              </a:spcBef>
            </a:pPr>
            <a:r>
              <a:rPr lang="en-US" sz="2000" dirty="0" err="1">
                <a:solidFill>
                  <a:schemeClr val="tx1"/>
                </a:solidFill>
              </a:rPr>
              <a:t>PurchaseOrder</a:t>
            </a:r>
            <a:r>
              <a:rPr lang="en-US" sz="2000" dirty="0">
                <a:solidFill>
                  <a:schemeClr val="tx1"/>
                </a:solidFill>
              </a:rPr>
              <a:t>(</a:t>
            </a:r>
            <a:r>
              <a:rPr lang="en-US" sz="2000" u="sng" dirty="0">
                <a:solidFill>
                  <a:schemeClr val="tx1"/>
                </a:solidFill>
              </a:rPr>
              <a:t>POID</a:t>
            </a:r>
            <a:r>
              <a:rPr lang="en-US" sz="2000" dirty="0">
                <a:solidFill>
                  <a:schemeClr val="tx1"/>
                </a:solidFill>
              </a:rPr>
              <a:t>, Date, SID, EID)</a:t>
            </a:r>
          </a:p>
        </p:txBody>
      </p:sp>
      <p:sp>
        <p:nvSpPr>
          <p:cNvPr id="59402" name="Text Box 10"/>
          <p:cNvSpPr txBox="1">
            <a:spLocks noChangeArrowheads="1"/>
          </p:cNvSpPr>
          <p:nvPr/>
        </p:nvSpPr>
        <p:spPr bwMode="auto">
          <a:xfrm>
            <a:off x="2590800" y="2133600"/>
            <a:ext cx="5105400" cy="396875"/>
          </a:xfrm>
          <a:prstGeom prst="rect">
            <a:avLst/>
          </a:prstGeom>
          <a:noFill/>
          <a:ln w="12700">
            <a:noFill/>
            <a:miter lim="800000"/>
            <a:headEnd type="none" w="sm" len="sm"/>
            <a:tailEnd type="none" w="sm" len="sm"/>
          </a:ln>
        </p:spPr>
        <p:txBody>
          <a:bodyPr anchor="ctr">
            <a:spAutoFit/>
          </a:bodyPr>
          <a:lstStyle/>
          <a:p>
            <a:pPr algn="l">
              <a:spcBef>
                <a:spcPct val="0"/>
              </a:spcBef>
            </a:pPr>
            <a:r>
              <a:rPr lang="en-US" sz="2000">
                <a:solidFill>
                  <a:schemeClr val="tx2"/>
                </a:solidFill>
              </a:rPr>
              <a:t>POItem(</a:t>
            </a:r>
            <a:r>
              <a:rPr lang="en-US" sz="2000" u="sng">
                <a:solidFill>
                  <a:schemeClr val="tx2"/>
                </a:solidFill>
              </a:rPr>
              <a:t>POID</a:t>
            </a:r>
            <a:r>
              <a:rPr lang="en-US" sz="2000">
                <a:solidFill>
                  <a:schemeClr val="tx2"/>
                </a:solidFill>
              </a:rPr>
              <a:t>, </a:t>
            </a:r>
            <a:r>
              <a:rPr lang="en-US" sz="2000" u="sng">
                <a:solidFill>
                  <a:schemeClr val="tx2"/>
                </a:solidFill>
              </a:rPr>
              <a:t>ItemID</a:t>
            </a:r>
            <a:r>
              <a:rPr lang="en-US" sz="2000">
                <a:solidFill>
                  <a:schemeClr val="tx2"/>
                </a:solidFill>
              </a:rPr>
              <a:t>, Quantity, PricePaid)</a:t>
            </a:r>
          </a:p>
        </p:txBody>
      </p:sp>
      <p:sp>
        <p:nvSpPr>
          <p:cNvPr id="59403" name="Rectangle 12"/>
          <p:cNvSpPr>
            <a:spLocks noChangeArrowheads="1"/>
          </p:cNvSpPr>
          <p:nvPr/>
        </p:nvSpPr>
        <p:spPr bwMode="auto">
          <a:xfrm>
            <a:off x="2514600" y="3124200"/>
            <a:ext cx="4116388" cy="396875"/>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Item(</a:t>
            </a:r>
            <a:r>
              <a:rPr lang="en-US" sz="2000" u="sng">
                <a:solidFill>
                  <a:schemeClr val="tx1"/>
                </a:solidFill>
              </a:rPr>
              <a:t>ItemID</a:t>
            </a:r>
            <a:r>
              <a:rPr lang="en-US" sz="2000">
                <a:solidFill>
                  <a:schemeClr val="tx1"/>
                </a:solidFill>
              </a:rPr>
              <a:t>, Description, ListPrice)</a:t>
            </a:r>
          </a:p>
        </p:txBody>
      </p:sp>
      <p:sp>
        <p:nvSpPr>
          <p:cNvPr id="59404" name="Line 13"/>
          <p:cNvSpPr>
            <a:spLocks noChangeShapeType="1"/>
          </p:cNvSpPr>
          <p:nvPr/>
        </p:nvSpPr>
        <p:spPr bwMode="auto">
          <a:xfrm flipH="1">
            <a:off x="3962400" y="1524000"/>
            <a:ext cx="762000" cy="6858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59405" name="Line 14"/>
          <p:cNvSpPr>
            <a:spLocks noChangeShapeType="1"/>
          </p:cNvSpPr>
          <p:nvPr/>
        </p:nvSpPr>
        <p:spPr bwMode="auto">
          <a:xfrm flipV="1">
            <a:off x="3581400" y="2514600"/>
            <a:ext cx="990600" cy="6096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59406" name="Text Box 15"/>
          <p:cNvSpPr txBox="1">
            <a:spLocks noChangeArrowheads="1"/>
          </p:cNvSpPr>
          <p:nvPr/>
        </p:nvSpPr>
        <p:spPr bwMode="auto">
          <a:xfrm>
            <a:off x="3733800" y="18883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9407" name="Text Box 16"/>
          <p:cNvSpPr txBox="1">
            <a:spLocks noChangeArrowheads="1"/>
          </p:cNvSpPr>
          <p:nvPr/>
        </p:nvSpPr>
        <p:spPr bwMode="auto">
          <a:xfrm>
            <a:off x="4572000" y="24217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9408" name="Text Box 17"/>
          <p:cNvSpPr txBox="1">
            <a:spLocks noChangeArrowheads="1"/>
          </p:cNvSpPr>
          <p:nvPr/>
        </p:nvSpPr>
        <p:spPr bwMode="auto">
          <a:xfrm>
            <a:off x="3308350" y="28027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9409" name="Text Box 18"/>
          <p:cNvSpPr txBox="1">
            <a:spLocks noChangeArrowheads="1"/>
          </p:cNvSpPr>
          <p:nvPr/>
        </p:nvSpPr>
        <p:spPr bwMode="auto">
          <a:xfrm>
            <a:off x="4724400" y="14311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9410" name="Text Box 20"/>
          <p:cNvSpPr txBox="1">
            <a:spLocks noChangeArrowheads="1"/>
          </p:cNvSpPr>
          <p:nvPr/>
        </p:nvSpPr>
        <p:spPr bwMode="auto">
          <a:xfrm>
            <a:off x="722312" y="3759816"/>
            <a:ext cx="6631944" cy="707886"/>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i="1" dirty="0">
                <a:solidFill>
                  <a:srgbClr val="009900"/>
                </a:solidFill>
              </a:rPr>
              <a:t>Each POID can have many Items (key/underline </a:t>
            </a:r>
            <a:r>
              <a:rPr lang="en-US" sz="2000" i="1" dirty="0" err="1">
                <a:solidFill>
                  <a:srgbClr val="009900"/>
                </a:solidFill>
              </a:rPr>
              <a:t>ItemID</a:t>
            </a:r>
            <a:r>
              <a:rPr lang="en-US" sz="2000" i="1" dirty="0">
                <a:solidFill>
                  <a:srgbClr val="009900"/>
                </a:solidFill>
              </a:rPr>
              <a:t>).</a:t>
            </a:r>
          </a:p>
          <a:p>
            <a:pPr algn="l">
              <a:spcBef>
                <a:spcPct val="0"/>
              </a:spcBef>
            </a:pPr>
            <a:r>
              <a:rPr lang="en-US" sz="2000" i="1" dirty="0">
                <a:solidFill>
                  <a:srgbClr val="009900"/>
                </a:solidFill>
              </a:rPr>
              <a:t>Each </a:t>
            </a:r>
            <a:r>
              <a:rPr lang="en-US" sz="2000" i="1" dirty="0" err="1">
                <a:solidFill>
                  <a:srgbClr val="009900"/>
                </a:solidFill>
              </a:rPr>
              <a:t>ItemID</a:t>
            </a:r>
            <a:r>
              <a:rPr lang="en-US" sz="2000" i="1" dirty="0">
                <a:solidFill>
                  <a:srgbClr val="009900"/>
                </a:solidFill>
              </a:rPr>
              <a:t> can be on many POIDs (key POID).</a:t>
            </a:r>
          </a:p>
        </p:txBody>
      </p:sp>
      <p:sp>
        <p:nvSpPr>
          <p:cNvPr id="59411" name="Text Box 27"/>
          <p:cNvSpPr txBox="1">
            <a:spLocks noChangeArrowheads="1"/>
          </p:cNvSpPr>
          <p:nvPr/>
        </p:nvSpPr>
        <p:spPr bwMode="auto">
          <a:xfrm>
            <a:off x="384138" y="4464596"/>
            <a:ext cx="8289962" cy="1692771"/>
          </a:xfrm>
          <a:prstGeom prst="rect">
            <a:avLst/>
          </a:prstGeom>
          <a:noFill/>
          <a:ln w="12700">
            <a:solidFill>
              <a:schemeClr val="tx1"/>
            </a:solidFill>
            <a:miter lim="800000"/>
            <a:headEnd type="none" w="sm" len="sm"/>
            <a:tailEnd type="none" w="sm" len="sm"/>
          </a:ln>
        </p:spPr>
        <p:txBody>
          <a:bodyPr wrap="none" anchor="ctr">
            <a:spAutoFit/>
          </a:bodyPr>
          <a:lstStyle/>
          <a:p>
            <a:pPr algn="l">
              <a:spcBef>
                <a:spcPct val="0"/>
              </a:spcBef>
            </a:pPr>
            <a:r>
              <a:rPr lang="en-US" sz="2000" dirty="0">
                <a:solidFill>
                  <a:schemeClr val="bg2"/>
                </a:solidFill>
              </a:rPr>
              <a:t>Need the new intermediate table (</a:t>
            </a:r>
            <a:r>
              <a:rPr lang="en-US" sz="2000" dirty="0" err="1">
                <a:solidFill>
                  <a:schemeClr val="bg2"/>
                </a:solidFill>
              </a:rPr>
              <a:t>POItem</a:t>
            </a:r>
            <a:r>
              <a:rPr lang="en-US" sz="2000" dirty="0">
                <a:solidFill>
                  <a:schemeClr val="bg2"/>
                </a:solidFill>
              </a:rPr>
              <a:t>) because:</a:t>
            </a:r>
          </a:p>
          <a:p>
            <a:pPr algn="l">
              <a:spcBef>
                <a:spcPct val="0"/>
              </a:spcBef>
            </a:pPr>
            <a:r>
              <a:rPr lang="en-US" sz="2000" dirty="0">
                <a:solidFill>
                  <a:schemeClr val="bg2"/>
                </a:solidFill>
              </a:rPr>
              <a:t>You cannot put </a:t>
            </a:r>
            <a:r>
              <a:rPr lang="en-US" sz="2000" u="sng" dirty="0" err="1">
                <a:solidFill>
                  <a:schemeClr val="bg2"/>
                </a:solidFill>
              </a:rPr>
              <a:t>ItemID</a:t>
            </a:r>
            <a:r>
              <a:rPr lang="en-US" sz="2000" dirty="0">
                <a:solidFill>
                  <a:schemeClr val="bg2"/>
                </a:solidFill>
              </a:rPr>
              <a:t> into </a:t>
            </a:r>
            <a:r>
              <a:rPr lang="en-US" sz="2000" dirty="0" err="1">
                <a:solidFill>
                  <a:schemeClr val="bg2"/>
                </a:solidFill>
              </a:rPr>
              <a:t>PurchaseOrder</a:t>
            </a:r>
            <a:r>
              <a:rPr lang="en-US" sz="2000" dirty="0">
                <a:solidFill>
                  <a:schemeClr val="bg2"/>
                </a:solidFill>
              </a:rPr>
              <a:t> because Date, SID, and EID</a:t>
            </a:r>
          </a:p>
          <a:p>
            <a:pPr algn="l">
              <a:spcBef>
                <a:spcPct val="0"/>
              </a:spcBef>
            </a:pPr>
            <a:r>
              <a:rPr lang="en-US" sz="2000" dirty="0">
                <a:solidFill>
                  <a:schemeClr val="bg2"/>
                </a:solidFill>
              </a:rPr>
              <a:t>do not depend on the </a:t>
            </a:r>
            <a:r>
              <a:rPr lang="en-US" sz="2000" dirty="0" err="1">
                <a:solidFill>
                  <a:schemeClr val="bg2"/>
                </a:solidFill>
              </a:rPr>
              <a:t>ItemID</a:t>
            </a:r>
            <a:r>
              <a:rPr lang="en-US" sz="2000" dirty="0">
                <a:solidFill>
                  <a:schemeClr val="bg2"/>
                </a:solidFill>
              </a:rPr>
              <a:t>.</a:t>
            </a:r>
          </a:p>
          <a:p>
            <a:pPr algn="l">
              <a:spcBef>
                <a:spcPct val="0"/>
              </a:spcBef>
            </a:pPr>
            <a:r>
              <a:rPr lang="en-US" sz="2000" dirty="0">
                <a:solidFill>
                  <a:schemeClr val="bg2"/>
                </a:solidFill>
              </a:rPr>
              <a:t>You cannot put </a:t>
            </a:r>
            <a:r>
              <a:rPr lang="en-US" sz="2000" u="sng" dirty="0">
                <a:solidFill>
                  <a:schemeClr val="bg2"/>
                </a:solidFill>
              </a:rPr>
              <a:t>POID</a:t>
            </a:r>
            <a:r>
              <a:rPr lang="en-US" sz="2000" dirty="0">
                <a:solidFill>
                  <a:schemeClr val="bg2"/>
                </a:solidFill>
              </a:rPr>
              <a:t> into Item because Description and </a:t>
            </a:r>
            <a:r>
              <a:rPr lang="en-US" sz="2000" dirty="0" err="1">
                <a:solidFill>
                  <a:schemeClr val="bg2"/>
                </a:solidFill>
              </a:rPr>
              <a:t>ListPrice</a:t>
            </a:r>
            <a:endParaRPr lang="en-US" sz="2000" dirty="0">
              <a:solidFill>
                <a:schemeClr val="bg2"/>
              </a:solidFill>
            </a:endParaRPr>
          </a:p>
          <a:p>
            <a:pPr algn="l">
              <a:spcBef>
                <a:spcPct val="0"/>
              </a:spcBef>
            </a:pPr>
            <a:r>
              <a:rPr lang="en-US" sz="2000" dirty="0">
                <a:solidFill>
                  <a:schemeClr val="bg2"/>
                </a:solidFill>
              </a:rPr>
              <a:t>do not depend on POID.</a:t>
            </a:r>
          </a:p>
        </p:txBody>
      </p:sp>
      <p:sp>
        <p:nvSpPr>
          <p:cNvPr id="59412" name="Rectangle 28"/>
          <p:cNvSpPr>
            <a:spLocks noChangeArrowheads="1"/>
          </p:cNvSpPr>
          <p:nvPr/>
        </p:nvSpPr>
        <p:spPr bwMode="auto">
          <a:xfrm>
            <a:off x="7772400" y="1066800"/>
            <a:ext cx="11430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Purchase</a:t>
            </a:r>
          </a:p>
          <a:p>
            <a:pPr algn="ctr">
              <a:spcBef>
                <a:spcPct val="0"/>
              </a:spcBef>
            </a:pPr>
            <a:r>
              <a:rPr lang="en-US" sz="2000">
                <a:solidFill>
                  <a:schemeClr val="tx1"/>
                </a:solidFill>
              </a:rPr>
              <a:t>Order</a:t>
            </a:r>
          </a:p>
        </p:txBody>
      </p:sp>
      <p:sp>
        <p:nvSpPr>
          <p:cNvPr id="59413" name="Rectangle 29"/>
          <p:cNvSpPr>
            <a:spLocks noChangeArrowheads="1"/>
          </p:cNvSpPr>
          <p:nvPr/>
        </p:nvSpPr>
        <p:spPr bwMode="auto">
          <a:xfrm>
            <a:off x="7772400" y="32004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dirty="0">
                <a:solidFill>
                  <a:schemeClr val="tx1"/>
                </a:solidFill>
              </a:rPr>
              <a:t>Item</a:t>
            </a:r>
          </a:p>
        </p:txBody>
      </p:sp>
      <p:sp>
        <p:nvSpPr>
          <p:cNvPr id="59414" name="Text Box 31"/>
          <p:cNvSpPr txBox="1">
            <a:spLocks noChangeArrowheads="1"/>
          </p:cNvSpPr>
          <p:nvPr/>
        </p:nvSpPr>
        <p:spPr bwMode="auto">
          <a:xfrm>
            <a:off x="8382000" y="18883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9415" name="Text Box 32"/>
          <p:cNvSpPr txBox="1">
            <a:spLocks noChangeArrowheads="1"/>
          </p:cNvSpPr>
          <p:nvPr/>
        </p:nvSpPr>
        <p:spPr bwMode="auto">
          <a:xfrm>
            <a:off x="8382000" y="2574102"/>
            <a:ext cx="284052"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a:t>
            </a:r>
          </a:p>
        </p:txBody>
      </p:sp>
      <p:sp>
        <p:nvSpPr>
          <p:cNvPr id="59416" name="Rectangle 33"/>
          <p:cNvSpPr>
            <a:spLocks noChangeArrowheads="1"/>
          </p:cNvSpPr>
          <p:nvPr/>
        </p:nvSpPr>
        <p:spPr bwMode="auto">
          <a:xfrm>
            <a:off x="7772400" y="2133600"/>
            <a:ext cx="1143000" cy="4572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POItem</a:t>
            </a:r>
          </a:p>
        </p:txBody>
      </p:sp>
      <p:cxnSp>
        <p:nvCxnSpPr>
          <p:cNvPr id="59417" name="AutoShape 34"/>
          <p:cNvCxnSpPr>
            <a:cxnSpLocks noChangeShapeType="1"/>
            <a:stCxn id="59412" idx="2"/>
            <a:endCxn id="59416" idx="0"/>
          </p:cNvCxnSpPr>
          <p:nvPr/>
        </p:nvCxnSpPr>
        <p:spPr bwMode="auto">
          <a:xfrm>
            <a:off x="8343900" y="1676400"/>
            <a:ext cx="0" cy="457200"/>
          </a:xfrm>
          <a:prstGeom prst="straightConnector1">
            <a:avLst/>
          </a:prstGeom>
          <a:noFill/>
          <a:ln w="12700">
            <a:solidFill>
              <a:schemeClr val="tx1"/>
            </a:solidFill>
            <a:round/>
            <a:headEnd/>
            <a:tailEnd/>
          </a:ln>
        </p:spPr>
      </p:cxnSp>
      <p:cxnSp>
        <p:nvCxnSpPr>
          <p:cNvPr id="59418" name="AutoShape 35"/>
          <p:cNvCxnSpPr>
            <a:cxnSpLocks noChangeShapeType="1"/>
            <a:stCxn id="59416" idx="2"/>
            <a:endCxn id="59413" idx="0"/>
          </p:cNvCxnSpPr>
          <p:nvPr/>
        </p:nvCxnSpPr>
        <p:spPr bwMode="auto">
          <a:xfrm>
            <a:off x="8343900" y="2590800"/>
            <a:ext cx="0" cy="609600"/>
          </a:xfrm>
          <a:prstGeom prst="straightConnector1">
            <a:avLst/>
          </a:prstGeom>
          <a:noFill/>
          <a:ln w="12700">
            <a:solidFill>
              <a:schemeClr val="tx1"/>
            </a:solidFill>
            <a:round/>
            <a:headEnd/>
            <a:tailEnd/>
          </a:ln>
        </p:spPr>
      </p:cxnSp>
      <p:sp>
        <p:nvSpPr>
          <p:cNvPr id="59419" name="Text Box 36"/>
          <p:cNvSpPr txBox="1">
            <a:spLocks noChangeArrowheads="1"/>
          </p:cNvSpPr>
          <p:nvPr/>
        </p:nvSpPr>
        <p:spPr bwMode="auto">
          <a:xfrm>
            <a:off x="8382000" y="28789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
        <p:nvSpPr>
          <p:cNvPr id="59420" name="Text Box 37"/>
          <p:cNvSpPr txBox="1">
            <a:spLocks noChangeArrowheads="1"/>
          </p:cNvSpPr>
          <p:nvPr/>
        </p:nvSpPr>
        <p:spPr bwMode="auto">
          <a:xfrm>
            <a:off x="8362950" y="1583502"/>
            <a:ext cx="327334" cy="400110"/>
          </a:xfrm>
          <a:prstGeom prst="rect">
            <a:avLst/>
          </a:prstGeom>
          <a:noFill/>
          <a:ln w="12700">
            <a:noFill/>
            <a:miter lim="800000"/>
            <a:headEnd type="none" w="sm" len="sm"/>
            <a:tailEnd type="none" w="sm" len="sm"/>
          </a:ln>
        </p:spPr>
        <p:txBody>
          <a:bodyPr wrap="none" anchor="ctr">
            <a:spAutoFit/>
          </a:bodyPr>
          <a:lstStyle/>
          <a:p>
            <a:pPr>
              <a:spcBef>
                <a:spcPct val="0"/>
              </a:spcBef>
            </a:pPr>
            <a:r>
              <a:rPr lang="en-US" sz="2000">
                <a:solidFill>
                  <a:schemeClr val="tx1"/>
                </a:solidFill>
              </a:rPr>
              <a:t>1</a:t>
            </a:r>
          </a:p>
        </p:txBody>
      </p:sp>
    </p:spTree>
    <p:extLst>
      <p:ext uri="{BB962C8B-B14F-4D97-AF65-F5344CB8AC3E}">
        <p14:creationId xmlns:p14="http://schemas.microsoft.com/office/powerpoint/2010/main" val="7147231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0"/>
            <a:ext cx="9144000" cy="625475"/>
          </a:xfrm>
        </p:spPr>
        <p:txBody>
          <a:bodyPr/>
          <a:lstStyle/>
          <a:p>
            <a:r>
              <a:rPr lang="en-US" smtClean="0"/>
              <a:t>Many-to-Many Sample Data</a:t>
            </a:r>
          </a:p>
        </p:txBody>
      </p:sp>
      <p:sp>
        <p:nvSpPr>
          <p:cNvPr id="60418" name="Slide Number Placeholder 5"/>
          <p:cNvSpPr>
            <a:spLocks noGrp="1"/>
          </p:cNvSpPr>
          <p:nvPr>
            <p:ph type="sldNum" sz="quarter" idx="12"/>
          </p:nvPr>
        </p:nvSpPr>
        <p:spPr/>
        <p:txBody>
          <a:bodyPr/>
          <a:lstStyle/>
          <a:p>
            <a:fld id="{52B45F30-BBBB-4A52-B6A4-76D5C8B28DB8}" type="slidenum">
              <a:rPr lang="en-US" smtClean="0"/>
              <a:pPr/>
              <a:t>53</a:t>
            </a:fld>
            <a:endParaRPr lang="en-US" smtClean="0"/>
          </a:p>
        </p:txBody>
      </p:sp>
      <p:graphicFrame>
        <p:nvGraphicFramePr>
          <p:cNvPr id="221187" name="Group 3"/>
          <p:cNvGraphicFramePr>
            <a:graphicFrameLocks noGrp="1"/>
          </p:cNvGraphicFramePr>
          <p:nvPr/>
        </p:nvGraphicFramePr>
        <p:xfrm>
          <a:off x="1339850" y="762000"/>
          <a:ext cx="3240088" cy="1516065"/>
        </p:xfrm>
        <a:graphic>
          <a:graphicData uri="http://schemas.openxmlformats.org/drawingml/2006/table">
            <a:tbl>
              <a:tblPr/>
              <a:tblGrid>
                <a:gridCol w="915988"/>
                <a:gridCol w="558800"/>
                <a:gridCol w="777875"/>
                <a:gridCol w="987425"/>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rgbClr val="000000"/>
                          </a:solidFill>
                          <a:effectLst/>
                          <a:latin typeface="Arial" charset="0"/>
                        </a:rPr>
                        <a:t>POID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EID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22234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5676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22235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5676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554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22236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7831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22237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8872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rgbClr val="000000"/>
                          </a:solidFill>
                          <a:effectLst/>
                          <a:latin typeface="Arial" charset="0"/>
                        </a:rPr>
                        <a:t>335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1219" name="Group 35"/>
          <p:cNvGraphicFramePr>
            <a:graphicFrameLocks noGrp="1"/>
          </p:cNvGraphicFramePr>
          <p:nvPr/>
        </p:nvGraphicFramePr>
        <p:xfrm>
          <a:off x="1339850" y="2590800"/>
          <a:ext cx="3536950" cy="1819278"/>
        </p:xfrm>
        <a:graphic>
          <a:graphicData uri="http://schemas.openxmlformats.org/drawingml/2006/table">
            <a:tbl>
              <a:tblPr/>
              <a:tblGrid>
                <a:gridCol w="747713"/>
                <a:gridCol w="860425"/>
                <a:gridCol w="941387"/>
                <a:gridCol w="987425"/>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POID</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ItemID</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Quantity</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Price</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22234</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444098</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r"/>
                        </a:tabLst>
                      </a:pPr>
                      <a:r>
                        <a:rPr kumimoji="0" lang="en-US" sz="1200" b="0" i="0" u="none" strike="noStrike" cap="none" normalizeH="0" baseline="0" smtClean="0">
                          <a:ln>
                            <a:noFill/>
                          </a:ln>
                          <a:solidFill>
                            <a:schemeClr val="tx1"/>
                          </a:solidFill>
                          <a:effectLst/>
                          <a:latin typeface="Arial" charset="0"/>
                        </a:rPr>
                        <a:t>	3</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520700" algn="dec"/>
                        </a:tabLst>
                      </a:pPr>
                      <a:r>
                        <a:rPr kumimoji="0" lang="en-US" sz="1200" b="0" i="0" u="none" strike="noStrike" cap="none" normalizeH="0" baseline="0" smtClean="0">
                          <a:ln>
                            <a:noFill/>
                          </a:ln>
                          <a:solidFill>
                            <a:schemeClr val="tx1"/>
                          </a:solidFill>
                          <a:effectLst/>
                          <a:latin typeface="Arial" charset="0"/>
                        </a:rPr>
                        <a:t>	2.00</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22234</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444185</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r"/>
                        </a:tabLst>
                      </a:pPr>
                      <a:r>
                        <a:rPr kumimoji="0" lang="en-US" sz="1200" b="0" i="0" u="none" strike="noStrike" cap="none" normalizeH="0" baseline="0" smtClean="0">
                          <a:ln>
                            <a:noFill/>
                          </a:ln>
                          <a:solidFill>
                            <a:schemeClr val="tx1"/>
                          </a:solidFill>
                          <a:effectLst/>
                          <a:latin typeface="Arial" charset="0"/>
                        </a:rPr>
                        <a:t>	1</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520700" algn="dec"/>
                        </a:tabLst>
                      </a:pPr>
                      <a:r>
                        <a:rPr kumimoji="0" lang="en-US" sz="1200" b="0" i="0" u="none" strike="noStrike" cap="none" normalizeH="0" baseline="0" smtClean="0">
                          <a:ln>
                            <a:noFill/>
                          </a:ln>
                          <a:solidFill>
                            <a:schemeClr val="tx1"/>
                          </a:solidFill>
                          <a:effectLst/>
                          <a:latin typeface="Arial" charset="0"/>
                        </a:rPr>
                        <a:t>	25.00</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22235</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444185</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r"/>
                        </a:tabLst>
                      </a:pPr>
                      <a:r>
                        <a:rPr kumimoji="0" lang="en-US" sz="1200" b="0" i="0" u="none" strike="noStrike" cap="none" normalizeH="0" baseline="0" smtClean="0">
                          <a:ln>
                            <a:noFill/>
                          </a:ln>
                          <a:solidFill>
                            <a:schemeClr val="tx1"/>
                          </a:solidFill>
                          <a:effectLst/>
                          <a:latin typeface="Arial" charset="0"/>
                        </a:rPr>
                        <a:t>	4</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520700" algn="dec"/>
                        </a:tabLst>
                      </a:pPr>
                      <a:r>
                        <a:rPr kumimoji="0" lang="en-US" sz="1200" b="0" i="0" u="none" strike="noStrike" cap="none" normalizeH="0" baseline="0" smtClean="0">
                          <a:ln>
                            <a:noFill/>
                          </a:ln>
                          <a:solidFill>
                            <a:schemeClr val="tx1"/>
                          </a:solidFill>
                          <a:effectLst/>
                          <a:latin typeface="Arial" charset="0"/>
                        </a:rPr>
                        <a:t>	24.00</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22236</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555828</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r"/>
                        </a:tabLst>
                      </a:pPr>
                      <a:r>
                        <a:rPr kumimoji="0" lang="en-US" sz="1200" b="0" i="0" u="none" strike="noStrike" cap="none" normalizeH="0" baseline="0" smtClean="0">
                          <a:ln>
                            <a:noFill/>
                          </a:ln>
                          <a:solidFill>
                            <a:schemeClr val="tx1"/>
                          </a:solidFill>
                          <a:effectLst/>
                          <a:latin typeface="Arial" charset="0"/>
                        </a:rPr>
                        <a:t>	10</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520700" algn="dec"/>
                        </a:tabLst>
                      </a:pPr>
                      <a:r>
                        <a:rPr kumimoji="0" lang="en-US" sz="1200" b="0" i="0" u="none" strike="noStrike" cap="none" normalizeH="0" baseline="0" smtClean="0">
                          <a:ln>
                            <a:noFill/>
                          </a:ln>
                          <a:solidFill>
                            <a:schemeClr val="tx1"/>
                          </a:solidFill>
                          <a:effectLst/>
                          <a:latin typeface="Arial" charset="0"/>
                        </a:rPr>
                        <a:t>	150.00</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22236</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555982</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341313" algn="r"/>
                        </a:tabLst>
                      </a:pPr>
                      <a:r>
                        <a:rPr kumimoji="0" lang="en-US" sz="1200" b="0" i="0" u="none" strike="noStrike" cap="none" normalizeH="0" baseline="0" smtClean="0">
                          <a:ln>
                            <a:noFill/>
                          </a:ln>
                          <a:solidFill>
                            <a:schemeClr val="tx1"/>
                          </a:solidFill>
                          <a:effectLst/>
                          <a:latin typeface="Arial" charset="0"/>
                        </a:rPr>
                        <a:t>	1</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520700" algn="dec"/>
                        </a:tabLst>
                      </a:pPr>
                      <a:r>
                        <a:rPr kumimoji="0" lang="en-US" sz="1200" b="0" i="0" u="none" strike="noStrike" cap="none" normalizeH="0" baseline="0" smtClean="0">
                          <a:ln>
                            <a:noFill/>
                          </a:ln>
                          <a:solidFill>
                            <a:schemeClr val="tx1"/>
                          </a:solidFill>
                          <a:effectLst/>
                          <a:latin typeface="Arial" charset="0"/>
                        </a:rPr>
                        <a:t>	5800.00</a:t>
                      </a: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60489" name="Text Box 72"/>
          <p:cNvSpPr txBox="1">
            <a:spLocks noChangeArrowheads="1"/>
          </p:cNvSpPr>
          <p:nvPr/>
        </p:nvSpPr>
        <p:spPr bwMode="auto">
          <a:xfrm>
            <a:off x="1492250" y="473075"/>
            <a:ext cx="1435100"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Purchase Order</a:t>
            </a:r>
          </a:p>
        </p:txBody>
      </p:sp>
      <p:sp>
        <p:nvSpPr>
          <p:cNvPr id="60490" name="Text Box 73"/>
          <p:cNvSpPr txBox="1">
            <a:spLocks noChangeArrowheads="1"/>
          </p:cNvSpPr>
          <p:nvPr/>
        </p:nvSpPr>
        <p:spPr bwMode="auto">
          <a:xfrm>
            <a:off x="1568450" y="4495800"/>
            <a:ext cx="528638"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Item</a:t>
            </a:r>
          </a:p>
        </p:txBody>
      </p:sp>
      <p:sp>
        <p:nvSpPr>
          <p:cNvPr id="60491" name="Text Box 74"/>
          <p:cNvSpPr txBox="1">
            <a:spLocks noChangeArrowheads="1"/>
          </p:cNvSpPr>
          <p:nvPr/>
        </p:nvSpPr>
        <p:spPr bwMode="auto">
          <a:xfrm>
            <a:off x="1416050" y="2286000"/>
            <a:ext cx="785813"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POItem</a:t>
            </a:r>
          </a:p>
        </p:txBody>
      </p:sp>
      <p:graphicFrame>
        <p:nvGraphicFramePr>
          <p:cNvPr id="221259" name="Group 75"/>
          <p:cNvGraphicFramePr>
            <a:graphicFrameLocks noGrp="1"/>
          </p:cNvGraphicFramePr>
          <p:nvPr/>
        </p:nvGraphicFramePr>
        <p:xfrm>
          <a:off x="1339850" y="4800600"/>
          <a:ext cx="3268663" cy="1819278"/>
        </p:xfrm>
        <a:graphic>
          <a:graphicData uri="http://schemas.openxmlformats.org/drawingml/2006/table">
            <a:tbl>
              <a:tblPr/>
              <a:tblGrid>
                <a:gridCol w="860425"/>
                <a:gridCol w="1446213"/>
                <a:gridCol w="962025"/>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ListPrice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Staples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Paper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28.00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555828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Wire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158.00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555982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Sheet steel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5928.00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888371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Brake assembly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152.00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522" name="Line 105"/>
          <p:cNvSpPr>
            <a:spLocks noChangeShapeType="1"/>
          </p:cNvSpPr>
          <p:nvPr/>
        </p:nvSpPr>
        <p:spPr bwMode="auto">
          <a:xfrm flipH="1">
            <a:off x="1873250" y="1219200"/>
            <a:ext cx="304800" cy="1752600"/>
          </a:xfrm>
          <a:prstGeom prst="line">
            <a:avLst/>
          </a:prstGeom>
          <a:noFill/>
          <a:ln w="12700">
            <a:solidFill>
              <a:srgbClr val="0000FF"/>
            </a:solidFill>
            <a:round/>
            <a:headEnd/>
            <a:tailEnd type="triangle" w="med" len="med"/>
          </a:ln>
        </p:spPr>
        <p:txBody>
          <a:bodyPr>
            <a:spAutoFit/>
          </a:bodyPr>
          <a:lstStyle/>
          <a:p>
            <a:endParaRPr lang="en-US"/>
          </a:p>
        </p:txBody>
      </p:sp>
      <p:sp>
        <p:nvSpPr>
          <p:cNvPr id="60523" name="Line 106"/>
          <p:cNvSpPr>
            <a:spLocks noChangeShapeType="1"/>
          </p:cNvSpPr>
          <p:nvPr/>
        </p:nvSpPr>
        <p:spPr bwMode="auto">
          <a:xfrm flipH="1">
            <a:off x="1949450" y="1219200"/>
            <a:ext cx="228600" cy="2057400"/>
          </a:xfrm>
          <a:prstGeom prst="line">
            <a:avLst/>
          </a:prstGeom>
          <a:noFill/>
          <a:ln w="12700">
            <a:solidFill>
              <a:srgbClr val="0000FF"/>
            </a:solidFill>
            <a:round/>
            <a:headEnd/>
            <a:tailEnd type="triangle" w="med" len="med"/>
          </a:ln>
        </p:spPr>
        <p:txBody>
          <a:bodyPr>
            <a:spAutoFit/>
          </a:bodyPr>
          <a:lstStyle/>
          <a:p>
            <a:endParaRPr lang="en-US"/>
          </a:p>
        </p:txBody>
      </p:sp>
      <p:sp>
        <p:nvSpPr>
          <p:cNvPr id="60524" name="Line 107"/>
          <p:cNvSpPr>
            <a:spLocks noChangeShapeType="1"/>
          </p:cNvSpPr>
          <p:nvPr/>
        </p:nvSpPr>
        <p:spPr bwMode="auto">
          <a:xfrm flipV="1">
            <a:off x="2025650" y="3429000"/>
            <a:ext cx="76200" cy="2133600"/>
          </a:xfrm>
          <a:prstGeom prst="line">
            <a:avLst/>
          </a:prstGeom>
          <a:noFill/>
          <a:ln w="12700">
            <a:solidFill>
              <a:srgbClr val="0000FF"/>
            </a:solidFill>
            <a:round/>
            <a:headEnd/>
            <a:tailEnd type="triangle" w="med" len="med"/>
          </a:ln>
        </p:spPr>
        <p:txBody>
          <a:bodyPr>
            <a:spAutoFit/>
          </a:bodyPr>
          <a:lstStyle/>
          <a:p>
            <a:endParaRPr lang="en-US"/>
          </a:p>
        </p:txBody>
      </p:sp>
      <p:sp>
        <p:nvSpPr>
          <p:cNvPr id="60525" name="Line 108"/>
          <p:cNvSpPr>
            <a:spLocks noChangeShapeType="1"/>
          </p:cNvSpPr>
          <p:nvPr/>
        </p:nvSpPr>
        <p:spPr bwMode="auto">
          <a:xfrm flipV="1">
            <a:off x="2025650" y="3733800"/>
            <a:ext cx="152400" cy="1828800"/>
          </a:xfrm>
          <a:prstGeom prst="line">
            <a:avLst/>
          </a:prstGeom>
          <a:noFill/>
          <a:ln w="12700">
            <a:solidFill>
              <a:srgbClr val="0000FF"/>
            </a:solidFill>
            <a:round/>
            <a:headEnd/>
            <a:tailEnd type="triangle" w="med" len="med"/>
          </a:ln>
        </p:spPr>
        <p:txBody>
          <a:bodyPr>
            <a:spAutoFit/>
          </a:bodyPr>
          <a:lstStyle/>
          <a:p>
            <a:endParaRPr lang="en-US"/>
          </a:p>
        </p:txBody>
      </p:sp>
    </p:spTree>
    <p:extLst>
      <p:ext uri="{BB962C8B-B14F-4D97-AF65-F5344CB8AC3E}">
        <p14:creationId xmlns:p14="http://schemas.microsoft.com/office/powerpoint/2010/main" val="12801130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a:noFill/>
        </p:spPr>
        <p:txBody>
          <a:bodyPr/>
          <a:lstStyle/>
          <a:p>
            <a:fld id="{56E1E03F-ADB5-436D-94FD-07520662F739}" type="slidenum">
              <a:rPr lang="en-US" smtClean="0"/>
              <a:pPr/>
              <a:t>54</a:t>
            </a:fld>
            <a:endParaRPr lang="en-US" smtClean="0"/>
          </a:p>
        </p:txBody>
      </p:sp>
      <p:sp>
        <p:nvSpPr>
          <p:cNvPr id="3079" name="Rectangle 2"/>
          <p:cNvSpPr>
            <a:spLocks noGrp="1" noChangeArrowheads="1"/>
          </p:cNvSpPr>
          <p:nvPr>
            <p:ph type="title"/>
          </p:nvPr>
        </p:nvSpPr>
        <p:spPr/>
        <p:txBody>
          <a:bodyPr/>
          <a:lstStyle/>
          <a:p>
            <a:r>
              <a:rPr lang="en-US" smtClean="0"/>
              <a:t>N-ary Associations</a:t>
            </a:r>
          </a:p>
        </p:txBody>
      </p:sp>
      <p:sp>
        <p:nvSpPr>
          <p:cNvPr id="3080" name="Rectangle 19"/>
          <p:cNvSpPr>
            <a:spLocks noChangeArrowheads="1"/>
          </p:cNvSpPr>
          <p:nvPr/>
        </p:nvSpPr>
        <p:spPr bwMode="auto">
          <a:xfrm>
            <a:off x="4076700" y="990600"/>
            <a:ext cx="1282700" cy="9144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dirty="0">
                <a:solidFill>
                  <a:schemeClr val="tx1"/>
                </a:solidFill>
              </a:rPr>
              <a:t>Employee</a:t>
            </a:r>
          </a:p>
          <a:p>
            <a:pPr algn="l">
              <a:spcBef>
                <a:spcPct val="0"/>
              </a:spcBef>
            </a:pPr>
            <a:r>
              <a:rPr lang="en-US" sz="1600" dirty="0">
                <a:solidFill>
                  <a:schemeClr val="tx1"/>
                </a:solidFill>
              </a:rPr>
              <a:t>Name</a:t>
            </a:r>
          </a:p>
          <a:p>
            <a:pPr algn="l">
              <a:spcBef>
                <a:spcPct val="0"/>
              </a:spcBef>
            </a:pPr>
            <a:r>
              <a:rPr lang="en-US" sz="1600" dirty="0">
                <a:solidFill>
                  <a:schemeClr val="tx1"/>
                </a:solidFill>
              </a:rPr>
              <a:t>...</a:t>
            </a:r>
          </a:p>
        </p:txBody>
      </p:sp>
      <p:sp>
        <p:nvSpPr>
          <p:cNvPr id="3081" name="Rectangle 20"/>
          <p:cNvSpPr>
            <a:spLocks noChangeArrowheads="1"/>
          </p:cNvSpPr>
          <p:nvPr/>
        </p:nvSpPr>
        <p:spPr bwMode="auto">
          <a:xfrm>
            <a:off x="1828800" y="2743200"/>
            <a:ext cx="1282700" cy="10668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t>Component</a:t>
            </a:r>
          </a:p>
          <a:p>
            <a:pPr algn="l">
              <a:spcBef>
                <a:spcPct val="0"/>
              </a:spcBef>
            </a:pPr>
            <a:r>
              <a:rPr lang="en-US" sz="1600"/>
              <a:t>CompID</a:t>
            </a:r>
          </a:p>
          <a:p>
            <a:pPr algn="l">
              <a:spcBef>
                <a:spcPct val="0"/>
              </a:spcBef>
            </a:pPr>
            <a:r>
              <a:rPr lang="en-US" sz="1600"/>
              <a:t>Type</a:t>
            </a:r>
          </a:p>
          <a:p>
            <a:pPr algn="l">
              <a:spcBef>
                <a:spcPct val="0"/>
              </a:spcBef>
            </a:pPr>
            <a:r>
              <a:rPr lang="en-US" sz="1600"/>
              <a:t>Name</a:t>
            </a:r>
          </a:p>
        </p:txBody>
      </p:sp>
      <p:sp>
        <p:nvSpPr>
          <p:cNvPr id="3082" name="Rectangle 21"/>
          <p:cNvSpPr>
            <a:spLocks noChangeArrowheads="1"/>
          </p:cNvSpPr>
          <p:nvPr/>
        </p:nvSpPr>
        <p:spPr bwMode="auto">
          <a:xfrm>
            <a:off x="6324600" y="2743200"/>
            <a:ext cx="1282700" cy="11430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Product</a:t>
            </a:r>
          </a:p>
          <a:p>
            <a:pPr algn="l">
              <a:spcBef>
                <a:spcPct val="0"/>
              </a:spcBef>
            </a:pPr>
            <a:r>
              <a:rPr lang="en-US" sz="1600">
                <a:solidFill>
                  <a:schemeClr val="tx1"/>
                </a:solidFill>
              </a:rPr>
              <a:t>ProductID</a:t>
            </a:r>
          </a:p>
          <a:p>
            <a:pPr algn="l">
              <a:spcBef>
                <a:spcPct val="0"/>
              </a:spcBef>
            </a:pPr>
            <a:r>
              <a:rPr lang="en-US" sz="1600">
                <a:solidFill>
                  <a:schemeClr val="tx1"/>
                </a:solidFill>
              </a:rPr>
              <a:t>Type</a:t>
            </a:r>
          </a:p>
          <a:p>
            <a:pPr algn="l">
              <a:spcBef>
                <a:spcPct val="0"/>
              </a:spcBef>
            </a:pPr>
            <a:r>
              <a:rPr lang="en-US" sz="1600">
                <a:solidFill>
                  <a:schemeClr val="tx1"/>
                </a:solidFill>
              </a:rPr>
              <a:t>Name</a:t>
            </a:r>
          </a:p>
        </p:txBody>
      </p:sp>
      <p:sp>
        <p:nvSpPr>
          <p:cNvPr id="3083" name="Line 22"/>
          <p:cNvSpPr>
            <a:spLocks noChangeShapeType="1"/>
          </p:cNvSpPr>
          <p:nvPr/>
        </p:nvSpPr>
        <p:spPr bwMode="auto">
          <a:xfrm flipV="1">
            <a:off x="4718050" y="1905000"/>
            <a:ext cx="0" cy="374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84" name="Line 23"/>
          <p:cNvSpPr>
            <a:spLocks noChangeShapeType="1"/>
          </p:cNvSpPr>
          <p:nvPr/>
        </p:nvSpPr>
        <p:spPr bwMode="auto">
          <a:xfrm>
            <a:off x="4718050" y="3498850"/>
            <a:ext cx="0" cy="53340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3085" name="Line 24"/>
          <p:cNvSpPr>
            <a:spLocks noChangeShapeType="1"/>
          </p:cNvSpPr>
          <p:nvPr/>
        </p:nvSpPr>
        <p:spPr bwMode="auto">
          <a:xfrm flipH="1">
            <a:off x="3124200" y="2895600"/>
            <a:ext cx="838200" cy="0"/>
          </a:xfrm>
          <a:prstGeom prst="line">
            <a:avLst/>
          </a:prstGeom>
          <a:noFill/>
          <a:ln w="12700">
            <a:solidFill>
              <a:schemeClr val="tx1"/>
            </a:solidFill>
            <a:round/>
            <a:headEnd type="none" w="sm" len="sm"/>
            <a:tailEnd type="none" w="sm" len="sm"/>
          </a:ln>
        </p:spPr>
        <p:txBody>
          <a:bodyPr wrap="none" anchor="ctr"/>
          <a:lstStyle/>
          <a:p>
            <a:endParaRPr lang="en-US"/>
          </a:p>
        </p:txBody>
      </p:sp>
      <p:graphicFrame>
        <p:nvGraphicFramePr>
          <p:cNvPr id="3074" name="Object 2"/>
          <p:cNvGraphicFramePr>
            <a:graphicFrameLocks noChangeAspect="1"/>
          </p:cNvGraphicFramePr>
          <p:nvPr/>
        </p:nvGraphicFramePr>
        <p:xfrm>
          <a:off x="5486400" y="914400"/>
          <a:ext cx="2895600" cy="771525"/>
        </p:xfrm>
        <a:graphic>
          <a:graphicData uri="http://schemas.openxmlformats.org/presentationml/2006/ole">
            <mc:AlternateContent xmlns:mc="http://schemas.openxmlformats.org/markup-compatibility/2006">
              <mc:Choice xmlns:v="urn:schemas-microsoft-com:vml" Requires="v">
                <p:oleObj spid="_x0000_s3366" name="Document" r:id="rId5" imgW="5642640" imgH="700200" progId="Word.Document.8">
                  <p:embed/>
                </p:oleObj>
              </mc:Choice>
              <mc:Fallback>
                <p:oleObj name="Document" r:id="rId5" imgW="5642640" imgH="7002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59494" b="12926"/>
                      <a:stretch>
                        <a:fillRect/>
                      </a:stretch>
                    </p:blipFill>
                    <p:spPr bwMode="auto">
                      <a:xfrm>
                        <a:off x="5486400" y="914400"/>
                        <a:ext cx="2895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6019800" y="1828800"/>
          <a:ext cx="2895600" cy="771525"/>
        </p:xfrm>
        <a:graphic>
          <a:graphicData uri="http://schemas.openxmlformats.org/presentationml/2006/ole">
            <mc:AlternateContent xmlns:mc="http://schemas.openxmlformats.org/markup-compatibility/2006">
              <mc:Choice xmlns:v="urn:schemas-microsoft-com:vml" Requires="v">
                <p:oleObj spid="_x0000_s3367" name="Document" r:id="rId8" imgW="5642640" imgH="700200" progId="Word.Document.8">
                  <p:embed/>
                </p:oleObj>
              </mc:Choice>
              <mc:Fallback>
                <p:oleObj name="Document" r:id="rId8" imgW="5642640" imgH="70020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59494" b="12926"/>
                      <a:stretch>
                        <a:fillRect/>
                      </a:stretch>
                    </p:blipFill>
                    <p:spPr bwMode="auto">
                      <a:xfrm>
                        <a:off x="6019800" y="1828800"/>
                        <a:ext cx="2895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5715000" y="4191000"/>
          <a:ext cx="3200400" cy="1846263"/>
        </p:xfrm>
        <a:graphic>
          <a:graphicData uri="http://schemas.openxmlformats.org/presentationml/2006/ole">
            <mc:AlternateContent xmlns:mc="http://schemas.openxmlformats.org/markup-compatibility/2006">
              <mc:Choice xmlns:v="urn:schemas-microsoft-com:vml" Requires="v">
                <p:oleObj spid="_x0000_s3368" name="Document" r:id="rId11" imgW="5642640" imgH="1707840" progId="Word.Document.8">
                  <p:embed/>
                </p:oleObj>
              </mc:Choice>
              <mc:Fallback>
                <p:oleObj name="Document" r:id="rId11" imgW="5642640" imgH="1707840"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r="52715" b="9851"/>
                      <a:stretch>
                        <a:fillRect/>
                      </a:stretch>
                    </p:blipFill>
                    <p:spPr bwMode="auto">
                      <a:xfrm>
                        <a:off x="5715000" y="4191000"/>
                        <a:ext cx="32004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295400" y="3962400"/>
          <a:ext cx="2743200" cy="1200150"/>
        </p:xfrm>
        <a:graphic>
          <a:graphicData uri="http://schemas.openxmlformats.org/presentationml/2006/ole">
            <mc:AlternateContent xmlns:mc="http://schemas.openxmlformats.org/markup-compatibility/2006">
              <mc:Choice xmlns:v="urn:schemas-microsoft-com:vml" Requires="v">
                <p:oleObj spid="_x0000_s3369" name="Document" r:id="rId14" imgW="5642640" imgH="1204200" progId="Word.Document.8">
                  <p:embed/>
                </p:oleObj>
              </mc:Choice>
              <mc:Fallback>
                <p:oleObj name="Document" r:id="rId14" imgW="5642640" imgH="1204200"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r="56793" b="11346"/>
                      <a:stretch>
                        <a:fillRect/>
                      </a:stretch>
                    </p:blipFill>
                    <p:spPr bwMode="auto">
                      <a:xfrm>
                        <a:off x="1295400" y="3962400"/>
                        <a:ext cx="274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6" name="Text Box 29"/>
          <p:cNvSpPr txBox="1">
            <a:spLocks noChangeArrowheads="1"/>
          </p:cNvSpPr>
          <p:nvPr/>
        </p:nvSpPr>
        <p:spPr bwMode="auto">
          <a:xfrm>
            <a:off x="4800600" y="2133600"/>
            <a:ext cx="284052" cy="400110"/>
          </a:xfrm>
          <a:prstGeom prst="rect">
            <a:avLst/>
          </a:prstGeom>
          <a:noFill/>
          <a:ln w="12700">
            <a:noFill/>
            <a:miter lim="800000"/>
            <a:headEnd type="none" w="sm" len="sm"/>
            <a:tailEnd type="none" w="sm" len="sm"/>
          </a:ln>
        </p:spPr>
        <p:txBody>
          <a:bodyPr wrap="none">
            <a:spAutoFit/>
          </a:bodyPr>
          <a:lstStyle/>
          <a:p>
            <a:pPr algn="l">
              <a:spcBef>
                <a:spcPct val="0"/>
              </a:spcBef>
            </a:pPr>
            <a:r>
              <a:rPr lang="en-US" sz="2000">
                <a:solidFill>
                  <a:schemeClr val="tx1"/>
                </a:solidFill>
              </a:rPr>
              <a:t>*</a:t>
            </a:r>
          </a:p>
        </p:txBody>
      </p:sp>
      <p:sp>
        <p:nvSpPr>
          <p:cNvPr id="3087" name="Text Box 30"/>
          <p:cNvSpPr txBox="1">
            <a:spLocks noChangeArrowheads="1"/>
          </p:cNvSpPr>
          <p:nvPr/>
        </p:nvSpPr>
        <p:spPr bwMode="auto">
          <a:xfrm>
            <a:off x="3657600" y="2514600"/>
            <a:ext cx="284052" cy="400110"/>
          </a:xfrm>
          <a:prstGeom prst="rect">
            <a:avLst/>
          </a:prstGeom>
          <a:noFill/>
          <a:ln w="12700">
            <a:noFill/>
            <a:miter lim="800000"/>
            <a:headEnd type="none" w="sm" len="sm"/>
            <a:tailEnd type="none" w="sm" len="sm"/>
          </a:ln>
        </p:spPr>
        <p:txBody>
          <a:bodyPr wrap="none">
            <a:spAutoFit/>
          </a:bodyPr>
          <a:lstStyle/>
          <a:p>
            <a:pPr algn="l">
              <a:spcBef>
                <a:spcPct val="0"/>
              </a:spcBef>
            </a:pPr>
            <a:r>
              <a:rPr lang="en-US" sz="2000">
                <a:solidFill>
                  <a:schemeClr val="tx1"/>
                </a:solidFill>
              </a:rPr>
              <a:t>*</a:t>
            </a:r>
          </a:p>
        </p:txBody>
      </p:sp>
      <p:sp>
        <p:nvSpPr>
          <p:cNvPr id="3088" name="Text Box 31"/>
          <p:cNvSpPr txBox="1">
            <a:spLocks noChangeArrowheads="1"/>
          </p:cNvSpPr>
          <p:nvPr/>
        </p:nvSpPr>
        <p:spPr bwMode="auto">
          <a:xfrm>
            <a:off x="5410200" y="2590800"/>
            <a:ext cx="284052" cy="400110"/>
          </a:xfrm>
          <a:prstGeom prst="rect">
            <a:avLst/>
          </a:prstGeom>
          <a:noFill/>
          <a:ln w="12700">
            <a:noFill/>
            <a:miter lim="800000"/>
            <a:headEnd type="none" w="sm" len="sm"/>
            <a:tailEnd type="none" w="sm" len="sm"/>
          </a:ln>
        </p:spPr>
        <p:txBody>
          <a:bodyPr wrap="none">
            <a:spAutoFit/>
          </a:bodyPr>
          <a:lstStyle/>
          <a:p>
            <a:pPr algn="l">
              <a:spcBef>
                <a:spcPct val="0"/>
              </a:spcBef>
            </a:pPr>
            <a:r>
              <a:rPr lang="en-US" sz="2000">
                <a:solidFill>
                  <a:schemeClr val="tx1"/>
                </a:solidFill>
              </a:rPr>
              <a:t>*</a:t>
            </a:r>
          </a:p>
        </p:txBody>
      </p:sp>
      <p:sp>
        <p:nvSpPr>
          <p:cNvPr id="3089" name="AutoShape 32"/>
          <p:cNvSpPr>
            <a:spLocks noChangeArrowheads="1"/>
          </p:cNvSpPr>
          <p:nvPr/>
        </p:nvSpPr>
        <p:spPr bwMode="auto">
          <a:xfrm>
            <a:off x="3962400" y="2286000"/>
            <a:ext cx="1511300" cy="1206500"/>
          </a:xfrm>
          <a:prstGeom prst="diamond">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1600">
                <a:solidFill>
                  <a:schemeClr val="bg2"/>
                </a:solidFill>
              </a:rPr>
              <a:t>Assembly</a:t>
            </a:r>
          </a:p>
        </p:txBody>
      </p:sp>
      <p:sp>
        <p:nvSpPr>
          <p:cNvPr id="3090" name="Line 33"/>
          <p:cNvSpPr>
            <a:spLocks noChangeShapeType="1"/>
          </p:cNvSpPr>
          <p:nvPr/>
        </p:nvSpPr>
        <p:spPr bwMode="auto">
          <a:xfrm flipH="1">
            <a:off x="5486400" y="2895600"/>
            <a:ext cx="8382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91" name="Line 34"/>
          <p:cNvSpPr>
            <a:spLocks noChangeShapeType="1"/>
          </p:cNvSpPr>
          <p:nvPr/>
        </p:nvSpPr>
        <p:spPr bwMode="auto">
          <a:xfrm>
            <a:off x="4038600" y="12954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3092" name="Line 35"/>
          <p:cNvSpPr>
            <a:spLocks noChangeShapeType="1"/>
          </p:cNvSpPr>
          <p:nvPr/>
        </p:nvSpPr>
        <p:spPr bwMode="auto">
          <a:xfrm>
            <a:off x="6324600" y="30480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3093" name="Line 36"/>
          <p:cNvSpPr>
            <a:spLocks noChangeShapeType="1"/>
          </p:cNvSpPr>
          <p:nvPr/>
        </p:nvSpPr>
        <p:spPr bwMode="auto">
          <a:xfrm>
            <a:off x="1828800" y="3048000"/>
            <a:ext cx="1295400" cy="0"/>
          </a:xfrm>
          <a:prstGeom prst="line">
            <a:avLst/>
          </a:prstGeom>
          <a:noFill/>
          <a:ln w="12700">
            <a:solidFill>
              <a:schemeClr val="tx1"/>
            </a:solidFill>
            <a:round/>
            <a:headEnd/>
            <a:tailEnd/>
          </a:ln>
        </p:spPr>
        <p:txBody>
          <a:bodyPr wrap="none" lIns="92075" tIns="46038" rIns="92075" bIns="46038" anchor="ctr"/>
          <a:lstStyle/>
          <a:p>
            <a:endParaRPr lang="en-US">
              <a:solidFill>
                <a:schemeClr val="tx1"/>
              </a:solidFill>
            </a:endParaRPr>
          </a:p>
        </p:txBody>
      </p:sp>
      <p:sp>
        <p:nvSpPr>
          <p:cNvPr id="3094" name="Rectangle 37"/>
          <p:cNvSpPr>
            <a:spLocks noChangeArrowheads="1"/>
          </p:cNvSpPr>
          <p:nvPr/>
        </p:nvSpPr>
        <p:spPr bwMode="auto">
          <a:xfrm>
            <a:off x="4191000" y="4038600"/>
            <a:ext cx="1282700" cy="11430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Assembly</a:t>
            </a:r>
          </a:p>
          <a:p>
            <a:pPr algn="l">
              <a:spcBef>
                <a:spcPct val="0"/>
              </a:spcBef>
            </a:pPr>
            <a:r>
              <a:rPr lang="en-US" sz="1600">
                <a:solidFill>
                  <a:schemeClr val="tx1"/>
                </a:solidFill>
              </a:rPr>
              <a:t>EmployeeID</a:t>
            </a:r>
          </a:p>
          <a:p>
            <a:pPr algn="l">
              <a:spcBef>
                <a:spcPct val="0"/>
              </a:spcBef>
            </a:pPr>
            <a:r>
              <a:rPr lang="en-US" sz="1600">
                <a:solidFill>
                  <a:schemeClr val="tx1"/>
                </a:solidFill>
              </a:rPr>
              <a:t>CompID</a:t>
            </a:r>
          </a:p>
          <a:p>
            <a:pPr algn="l">
              <a:spcBef>
                <a:spcPct val="0"/>
              </a:spcBef>
            </a:pPr>
            <a:r>
              <a:rPr lang="en-US" sz="1600">
                <a:solidFill>
                  <a:schemeClr val="tx1"/>
                </a:solidFill>
              </a:rPr>
              <a:t>ProductID</a:t>
            </a:r>
          </a:p>
        </p:txBody>
      </p:sp>
      <p:sp>
        <p:nvSpPr>
          <p:cNvPr id="3095" name="Line 38"/>
          <p:cNvSpPr>
            <a:spLocks noChangeShapeType="1"/>
          </p:cNvSpPr>
          <p:nvPr/>
        </p:nvSpPr>
        <p:spPr bwMode="auto">
          <a:xfrm>
            <a:off x="4191000" y="43434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3096" name="Text Box 39"/>
          <p:cNvSpPr txBox="1">
            <a:spLocks noChangeArrowheads="1"/>
          </p:cNvSpPr>
          <p:nvPr/>
        </p:nvSpPr>
        <p:spPr bwMode="auto">
          <a:xfrm>
            <a:off x="3048000" y="2514600"/>
            <a:ext cx="327334" cy="400110"/>
          </a:xfrm>
          <a:prstGeom prst="rect">
            <a:avLst/>
          </a:prstGeom>
          <a:noFill/>
          <a:ln w="12700" algn="ctr">
            <a:noFill/>
            <a:miter lim="800000"/>
            <a:headEnd/>
            <a:tailEnd/>
          </a:ln>
        </p:spPr>
        <p:txBody>
          <a:bodyPr wrap="none">
            <a:spAutoFit/>
          </a:bodyPr>
          <a:lstStyle/>
          <a:p>
            <a:r>
              <a:rPr lang="en-US" sz="2000" dirty="0">
                <a:solidFill>
                  <a:schemeClr val="tx1"/>
                </a:solidFill>
              </a:rPr>
              <a:t>1</a:t>
            </a:r>
          </a:p>
        </p:txBody>
      </p:sp>
      <p:sp>
        <p:nvSpPr>
          <p:cNvPr id="3097" name="Text Box 40"/>
          <p:cNvSpPr txBox="1">
            <a:spLocks noChangeArrowheads="1"/>
          </p:cNvSpPr>
          <p:nvPr/>
        </p:nvSpPr>
        <p:spPr bwMode="auto">
          <a:xfrm>
            <a:off x="4876800" y="1828800"/>
            <a:ext cx="327334" cy="400110"/>
          </a:xfrm>
          <a:prstGeom prst="rect">
            <a:avLst/>
          </a:prstGeom>
          <a:noFill/>
          <a:ln w="12700" algn="ctr">
            <a:noFill/>
            <a:miter lim="800000"/>
            <a:headEnd/>
            <a:tailEnd/>
          </a:ln>
        </p:spPr>
        <p:txBody>
          <a:bodyPr wrap="none">
            <a:spAutoFit/>
          </a:bodyPr>
          <a:lstStyle/>
          <a:p>
            <a:r>
              <a:rPr lang="en-US" sz="2000">
                <a:solidFill>
                  <a:schemeClr val="tx1"/>
                </a:solidFill>
              </a:rPr>
              <a:t>1</a:t>
            </a:r>
          </a:p>
        </p:txBody>
      </p:sp>
      <p:sp>
        <p:nvSpPr>
          <p:cNvPr id="3098" name="Text Box 41"/>
          <p:cNvSpPr txBox="1">
            <a:spLocks noChangeArrowheads="1"/>
          </p:cNvSpPr>
          <p:nvPr/>
        </p:nvSpPr>
        <p:spPr bwMode="auto">
          <a:xfrm>
            <a:off x="6019800" y="2514600"/>
            <a:ext cx="327334" cy="400110"/>
          </a:xfrm>
          <a:prstGeom prst="rect">
            <a:avLst/>
          </a:prstGeom>
          <a:noFill/>
          <a:ln w="12700" algn="ctr">
            <a:noFill/>
            <a:miter lim="800000"/>
            <a:headEnd/>
            <a:tailEnd/>
          </a:ln>
        </p:spPr>
        <p:txBody>
          <a:bodyPr wrap="none">
            <a:spAutoFit/>
          </a:bodyPr>
          <a:lstStyle/>
          <a:p>
            <a:r>
              <a:rPr lang="en-US" sz="2000">
                <a:solidFill>
                  <a:schemeClr val="tx1"/>
                </a:solidFill>
              </a:rPr>
              <a:t>1</a:t>
            </a:r>
          </a:p>
        </p:txBody>
      </p:sp>
    </p:spTree>
    <p:extLst>
      <p:ext uri="{BB962C8B-B14F-4D97-AF65-F5344CB8AC3E}">
        <p14:creationId xmlns:p14="http://schemas.microsoft.com/office/powerpoint/2010/main" val="1534826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smtClean="0"/>
              <a:t>Generalization or Subtypes</a:t>
            </a:r>
          </a:p>
        </p:txBody>
      </p:sp>
      <p:sp>
        <p:nvSpPr>
          <p:cNvPr id="61442" name="Slide Number Placeholder 4"/>
          <p:cNvSpPr>
            <a:spLocks noGrp="1"/>
          </p:cNvSpPr>
          <p:nvPr>
            <p:ph type="sldNum" sz="quarter" idx="12"/>
          </p:nvPr>
        </p:nvSpPr>
        <p:spPr/>
        <p:txBody>
          <a:bodyPr/>
          <a:lstStyle/>
          <a:p>
            <a:fld id="{A799A826-931B-4B0E-A6EF-E5940ECA77B0}" type="slidenum">
              <a:rPr lang="en-US" smtClean="0"/>
              <a:pPr/>
              <a:t>55</a:t>
            </a:fld>
            <a:endParaRPr lang="en-US" smtClean="0"/>
          </a:p>
        </p:txBody>
      </p:sp>
      <p:sp>
        <p:nvSpPr>
          <p:cNvPr id="61444" name="Rectangle 3"/>
          <p:cNvSpPr>
            <a:spLocks noChangeArrowheads="1"/>
          </p:cNvSpPr>
          <p:nvPr/>
        </p:nvSpPr>
        <p:spPr bwMode="auto">
          <a:xfrm>
            <a:off x="3048000" y="8382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dirty="0">
                <a:solidFill>
                  <a:schemeClr val="tx1"/>
                </a:solidFill>
              </a:rPr>
              <a:t>Item</a:t>
            </a:r>
          </a:p>
        </p:txBody>
      </p:sp>
      <p:sp>
        <p:nvSpPr>
          <p:cNvPr id="61445" name="Rectangle 4"/>
          <p:cNvSpPr>
            <a:spLocks noChangeArrowheads="1"/>
          </p:cNvSpPr>
          <p:nvPr/>
        </p:nvSpPr>
        <p:spPr bwMode="auto">
          <a:xfrm>
            <a:off x="1333500" y="2057400"/>
            <a:ext cx="12954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Raw</a:t>
            </a:r>
          </a:p>
          <a:p>
            <a:pPr algn="ctr">
              <a:spcBef>
                <a:spcPct val="0"/>
              </a:spcBef>
            </a:pPr>
            <a:r>
              <a:rPr lang="en-US" sz="2000">
                <a:solidFill>
                  <a:schemeClr val="tx1"/>
                </a:solidFill>
              </a:rPr>
              <a:t>Materials</a:t>
            </a:r>
          </a:p>
        </p:txBody>
      </p:sp>
      <p:sp>
        <p:nvSpPr>
          <p:cNvPr id="61446" name="Rectangle 5"/>
          <p:cNvSpPr>
            <a:spLocks noChangeArrowheads="1"/>
          </p:cNvSpPr>
          <p:nvPr/>
        </p:nvSpPr>
        <p:spPr bwMode="auto">
          <a:xfrm>
            <a:off x="2857500" y="2057400"/>
            <a:ext cx="15240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Assembled</a:t>
            </a:r>
          </a:p>
          <a:p>
            <a:pPr algn="ctr">
              <a:spcBef>
                <a:spcPct val="0"/>
              </a:spcBef>
            </a:pPr>
            <a:r>
              <a:rPr lang="en-US" sz="2000">
                <a:solidFill>
                  <a:schemeClr val="tx1"/>
                </a:solidFill>
              </a:rPr>
              <a:t>Components</a:t>
            </a:r>
          </a:p>
        </p:txBody>
      </p:sp>
      <p:sp>
        <p:nvSpPr>
          <p:cNvPr id="61447" name="Rectangle 6"/>
          <p:cNvSpPr>
            <a:spLocks noChangeArrowheads="1"/>
          </p:cNvSpPr>
          <p:nvPr/>
        </p:nvSpPr>
        <p:spPr bwMode="auto">
          <a:xfrm>
            <a:off x="4610100" y="2057400"/>
            <a:ext cx="1295400" cy="6096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spcBef>
                <a:spcPct val="0"/>
              </a:spcBef>
            </a:pPr>
            <a:r>
              <a:rPr lang="en-US" sz="2000">
                <a:solidFill>
                  <a:schemeClr val="tx1"/>
                </a:solidFill>
              </a:rPr>
              <a:t>Office</a:t>
            </a:r>
          </a:p>
          <a:p>
            <a:pPr algn="ctr">
              <a:spcBef>
                <a:spcPct val="0"/>
              </a:spcBef>
            </a:pPr>
            <a:r>
              <a:rPr lang="en-US" sz="2000">
                <a:solidFill>
                  <a:schemeClr val="tx1"/>
                </a:solidFill>
              </a:rPr>
              <a:t>Supplies</a:t>
            </a:r>
          </a:p>
        </p:txBody>
      </p:sp>
      <p:cxnSp>
        <p:nvCxnSpPr>
          <p:cNvPr id="61448" name="AutoShape 8"/>
          <p:cNvCxnSpPr>
            <a:cxnSpLocks noChangeShapeType="1"/>
          </p:cNvCxnSpPr>
          <p:nvPr/>
        </p:nvCxnSpPr>
        <p:spPr bwMode="auto">
          <a:xfrm>
            <a:off x="3657600" y="1295400"/>
            <a:ext cx="0" cy="762000"/>
          </a:xfrm>
          <a:prstGeom prst="straightConnector1">
            <a:avLst/>
          </a:prstGeom>
          <a:noFill/>
          <a:ln w="12700">
            <a:solidFill>
              <a:schemeClr val="tx1"/>
            </a:solidFill>
            <a:round/>
            <a:headEnd type="none" w="sm" len="sm"/>
            <a:tailEnd type="none" w="sm" len="sm"/>
          </a:ln>
        </p:spPr>
      </p:cxnSp>
      <p:sp>
        <p:nvSpPr>
          <p:cNvPr id="61449" name="Rectangle 10"/>
          <p:cNvSpPr>
            <a:spLocks noChangeArrowheads="1"/>
          </p:cNvSpPr>
          <p:nvPr/>
        </p:nvSpPr>
        <p:spPr bwMode="auto">
          <a:xfrm>
            <a:off x="1447800" y="2971800"/>
            <a:ext cx="4116388" cy="396875"/>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dirty="0">
                <a:solidFill>
                  <a:schemeClr val="tx1"/>
                </a:solidFill>
              </a:rPr>
              <a:t>Item(</a:t>
            </a:r>
            <a:r>
              <a:rPr lang="en-US" sz="2000" u="sng" dirty="0" err="1">
                <a:solidFill>
                  <a:schemeClr val="tx1"/>
                </a:solidFill>
              </a:rPr>
              <a:t>ItemID</a:t>
            </a:r>
            <a:r>
              <a:rPr lang="en-US" sz="2000" dirty="0">
                <a:solidFill>
                  <a:schemeClr val="tx1"/>
                </a:solidFill>
              </a:rPr>
              <a:t>, Description, </a:t>
            </a:r>
            <a:r>
              <a:rPr lang="en-US" sz="2000" dirty="0" err="1">
                <a:solidFill>
                  <a:schemeClr val="tx1"/>
                </a:solidFill>
              </a:rPr>
              <a:t>ListPrice</a:t>
            </a:r>
            <a:r>
              <a:rPr lang="en-US" sz="2000" dirty="0">
                <a:solidFill>
                  <a:schemeClr val="tx1"/>
                </a:solidFill>
              </a:rPr>
              <a:t>)</a:t>
            </a:r>
          </a:p>
        </p:txBody>
      </p:sp>
      <p:sp>
        <p:nvSpPr>
          <p:cNvPr id="61450" name="Rectangle 11"/>
          <p:cNvSpPr>
            <a:spLocks noChangeArrowheads="1"/>
          </p:cNvSpPr>
          <p:nvPr/>
        </p:nvSpPr>
        <p:spPr bwMode="auto">
          <a:xfrm>
            <a:off x="1371600" y="3505200"/>
            <a:ext cx="5402263" cy="396875"/>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a:solidFill>
                  <a:schemeClr val="tx2"/>
                </a:solidFill>
              </a:rPr>
              <a:t>RawMaterials(</a:t>
            </a:r>
            <a:r>
              <a:rPr lang="en-US" sz="2000" u="sng">
                <a:solidFill>
                  <a:schemeClr val="tx2"/>
                </a:solidFill>
              </a:rPr>
              <a:t>ItemID</a:t>
            </a:r>
            <a:r>
              <a:rPr lang="en-US" sz="2000">
                <a:solidFill>
                  <a:schemeClr val="tx2"/>
                </a:solidFill>
              </a:rPr>
              <a:t>, Weight, StrengthRating)</a:t>
            </a:r>
          </a:p>
        </p:txBody>
      </p:sp>
      <p:sp>
        <p:nvSpPr>
          <p:cNvPr id="61451" name="Rectangle 12"/>
          <p:cNvSpPr>
            <a:spLocks noChangeArrowheads="1"/>
          </p:cNvSpPr>
          <p:nvPr/>
        </p:nvSpPr>
        <p:spPr bwMode="auto">
          <a:xfrm>
            <a:off x="1371600" y="4038600"/>
            <a:ext cx="6276975" cy="396875"/>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a:solidFill>
                  <a:schemeClr val="tx2"/>
                </a:solidFill>
              </a:rPr>
              <a:t>AssembledComponents(</a:t>
            </a:r>
            <a:r>
              <a:rPr lang="en-US" sz="2000" u="sng">
                <a:solidFill>
                  <a:schemeClr val="tx2"/>
                </a:solidFill>
              </a:rPr>
              <a:t>ItemID</a:t>
            </a:r>
            <a:r>
              <a:rPr lang="en-US" sz="2000">
                <a:solidFill>
                  <a:schemeClr val="tx2"/>
                </a:solidFill>
              </a:rPr>
              <a:t>, Width, Height, Depth)</a:t>
            </a:r>
          </a:p>
        </p:txBody>
      </p:sp>
      <p:sp>
        <p:nvSpPr>
          <p:cNvPr id="61452" name="Rectangle 13"/>
          <p:cNvSpPr>
            <a:spLocks noChangeArrowheads="1"/>
          </p:cNvSpPr>
          <p:nvPr/>
        </p:nvSpPr>
        <p:spPr bwMode="auto">
          <a:xfrm>
            <a:off x="1371600" y="4572000"/>
            <a:ext cx="5445125" cy="396875"/>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a:solidFill>
                  <a:schemeClr val="tx2"/>
                </a:solidFill>
              </a:rPr>
              <a:t>OfficeSupplies(</a:t>
            </a:r>
            <a:r>
              <a:rPr lang="en-US" sz="2000" u="sng">
                <a:solidFill>
                  <a:schemeClr val="tx2"/>
                </a:solidFill>
              </a:rPr>
              <a:t>ItemID</a:t>
            </a:r>
            <a:r>
              <a:rPr lang="en-US" sz="2000">
                <a:solidFill>
                  <a:schemeClr val="tx2"/>
                </a:solidFill>
              </a:rPr>
              <a:t>, BulkQuantity, Discount)</a:t>
            </a:r>
          </a:p>
        </p:txBody>
      </p:sp>
      <p:sp>
        <p:nvSpPr>
          <p:cNvPr id="61453" name="Text Box 14"/>
          <p:cNvSpPr txBox="1">
            <a:spLocks noChangeArrowheads="1"/>
          </p:cNvSpPr>
          <p:nvPr/>
        </p:nvSpPr>
        <p:spPr bwMode="auto">
          <a:xfrm>
            <a:off x="446941" y="5008411"/>
            <a:ext cx="8326318" cy="1015663"/>
          </a:xfrm>
          <a:prstGeom prst="rect">
            <a:avLst/>
          </a:prstGeom>
          <a:noFill/>
          <a:ln w="12700">
            <a:solidFill>
              <a:schemeClr val="tx1"/>
            </a:solidFill>
            <a:miter lim="800000"/>
            <a:headEnd type="none" w="sm" len="sm"/>
            <a:tailEnd type="none" w="sm" len="sm"/>
          </a:ln>
        </p:spPr>
        <p:txBody>
          <a:bodyPr wrap="none" anchor="ctr">
            <a:spAutoFit/>
          </a:bodyPr>
          <a:lstStyle/>
          <a:p>
            <a:pPr algn="l">
              <a:spcBef>
                <a:spcPct val="0"/>
              </a:spcBef>
            </a:pPr>
            <a:r>
              <a:rPr lang="en-US" sz="2000" dirty="0"/>
              <a:t>Add new tables for each subtype.</a:t>
            </a:r>
          </a:p>
          <a:p>
            <a:pPr algn="l">
              <a:spcBef>
                <a:spcPct val="0"/>
              </a:spcBef>
            </a:pPr>
            <a:r>
              <a:rPr lang="en-US" sz="2000" dirty="0"/>
              <a:t>Use the same key as the generic type (</a:t>
            </a:r>
            <a:r>
              <a:rPr lang="en-US" sz="2000" dirty="0" err="1"/>
              <a:t>ItemID</a:t>
            </a:r>
            <a:r>
              <a:rPr lang="en-US" sz="2000" dirty="0"/>
              <a:t>)--one-to-one relationship.</a:t>
            </a:r>
          </a:p>
          <a:p>
            <a:pPr algn="l">
              <a:spcBef>
                <a:spcPct val="0"/>
              </a:spcBef>
            </a:pPr>
            <a:r>
              <a:rPr lang="en-US" sz="2000" dirty="0"/>
              <a:t>Add the attributes specific to each subtype.</a:t>
            </a:r>
          </a:p>
        </p:txBody>
      </p:sp>
      <p:sp>
        <p:nvSpPr>
          <p:cNvPr id="61454" name="Line 15"/>
          <p:cNvSpPr>
            <a:spLocks noChangeShapeType="1"/>
          </p:cNvSpPr>
          <p:nvPr/>
        </p:nvSpPr>
        <p:spPr bwMode="auto">
          <a:xfrm>
            <a:off x="2057400" y="1676400"/>
            <a:ext cx="3276600" cy="0"/>
          </a:xfrm>
          <a:prstGeom prst="line">
            <a:avLst/>
          </a:prstGeom>
          <a:noFill/>
          <a:ln w="12700">
            <a:solidFill>
              <a:schemeClr val="tx1"/>
            </a:solidFill>
            <a:round/>
            <a:headEnd/>
            <a:tailEnd/>
          </a:ln>
        </p:spPr>
        <p:txBody>
          <a:bodyPr wrap="none" anchor="ctr">
            <a:spAutoFit/>
          </a:bodyPr>
          <a:lstStyle/>
          <a:p>
            <a:endParaRPr lang="en-US"/>
          </a:p>
        </p:txBody>
      </p:sp>
      <p:sp>
        <p:nvSpPr>
          <p:cNvPr id="61455" name="Line 16"/>
          <p:cNvSpPr>
            <a:spLocks noChangeShapeType="1"/>
          </p:cNvSpPr>
          <p:nvPr/>
        </p:nvSpPr>
        <p:spPr bwMode="auto">
          <a:xfrm>
            <a:off x="2057400" y="1676400"/>
            <a:ext cx="0" cy="381000"/>
          </a:xfrm>
          <a:prstGeom prst="line">
            <a:avLst/>
          </a:prstGeom>
          <a:noFill/>
          <a:ln w="12700">
            <a:solidFill>
              <a:schemeClr val="tx1"/>
            </a:solidFill>
            <a:round/>
            <a:headEnd/>
            <a:tailEnd/>
          </a:ln>
        </p:spPr>
        <p:txBody>
          <a:bodyPr wrap="none" anchor="ctr">
            <a:spAutoFit/>
          </a:bodyPr>
          <a:lstStyle/>
          <a:p>
            <a:endParaRPr lang="en-US"/>
          </a:p>
        </p:txBody>
      </p:sp>
      <p:sp>
        <p:nvSpPr>
          <p:cNvPr id="61456" name="Line 17"/>
          <p:cNvSpPr>
            <a:spLocks noChangeShapeType="1"/>
          </p:cNvSpPr>
          <p:nvPr/>
        </p:nvSpPr>
        <p:spPr bwMode="auto">
          <a:xfrm>
            <a:off x="5334000" y="1676400"/>
            <a:ext cx="0" cy="381000"/>
          </a:xfrm>
          <a:prstGeom prst="line">
            <a:avLst/>
          </a:prstGeom>
          <a:noFill/>
          <a:ln w="12700">
            <a:solidFill>
              <a:schemeClr val="tx1"/>
            </a:solidFill>
            <a:round/>
            <a:headEnd/>
            <a:tailEnd/>
          </a:ln>
        </p:spPr>
        <p:txBody>
          <a:bodyPr wrap="none" anchor="ctr">
            <a:spAutoFit/>
          </a:bodyPr>
          <a:lstStyle/>
          <a:p>
            <a:endParaRPr lang="en-US"/>
          </a:p>
        </p:txBody>
      </p:sp>
      <p:sp>
        <p:nvSpPr>
          <p:cNvPr id="61457" name="AutoShape 18"/>
          <p:cNvSpPr>
            <a:spLocks noChangeArrowheads="1"/>
          </p:cNvSpPr>
          <p:nvPr/>
        </p:nvSpPr>
        <p:spPr bwMode="auto">
          <a:xfrm>
            <a:off x="3581400" y="1295400"/>
            <a:ext cx="152400" cy="131763"/>
          </a:xfrm>
          <a:prstGeom prst="triangle">
            <a:avLst>
              <a:gd name="adj" fmla="val 50000"/>
            </a:avLst>
          </a:prstGeom>
          <a:solidFill>
            <a:srgbClr val="FFFFFF"/>
          </a:solidFill>
          <a:ln w="12700">
            <a:solidFill>
              <a:schemeClr val="tx1"/>
            </a:solid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10105181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74988D2E-BF11-4223-95F6-D9001FB7E7DC}" type="slidenum">
              <a:rPr lang="en-US" smtClean="0"/>
              <a:pPr/>
              <a:t>56</a:t>
            </a:fld>
            <a:endParaRPr lang="en-US" smtClean="0"/>
          </a:p>
        </p:txBody>
      </p:sp>
      <p:sp>
        <p:nvSpPr>
          <p:cNvPr id="62467" name="Rectangle 1026"/>
          <p:cNvSpPr>
            <a:spLocks noGrp="1" noChangeArrowheads="1"/>
          </p:cNvSpPr>
          <p:nvPr>
            <p:ph type="title"/>
          </p:nvPr>
        </p:nvSpPr>
        <p:spPr/>
        <p:txBody>
          <a:bodyPr/>
          <a:lstStyle/>
          <a:p>
            <a:r>
              <a:rPr lang="en-US" smtClean="0"/>
              <a:t>Subtypes Sample Data</a:t>
            </a:r>
          </a:p>
        </p:txBody>
      </p:sp>
      <p:graphicFrame>
        <p:nvGraphicFramePr>
          <p:cNvPr id="62481" name="Group 1041"/>
          <p:cNvGraphicFramePr>
            <a:graphicFrameLocks noGrp="1"/>
          </p:cNvGraphicFramePr>
          <p:nvPr/>
        </p:nvGraphicFramePr>
        <p:xfrm>
          <a:off x="1617663" y="914400"/>
          <a:ext cx="3117850" cy="1819278"/>
        </p:xfrm>
        <a:graphic>
          <a:graphicData uri="http://schemas.openxmlformats.org/drawingml/2006/table">
            <a:tbl>
              <a:tblPr/>
              <a:tblGrid>
                <a:gridCol w="774700"/>
                <a:gridCol w="1446212"/>
                <a:gridCol w="896938"/>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ListPrice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Staples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Paper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28.00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555828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Wire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158.00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555982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Sheet steel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5928.00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888371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Brake assembly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tab pos="466725" algn="dec"/>
                        </a:tabLst>
                      </a:pPr>
                      <a:r>
                        <a:rPr kumimoji="0" lang="en-US" sz="1200" b="0" i="0" u="none" strike="noStrike" cap="none" normalizeH="0" baseline="0" smtClean="0">
                          <a:ln>
                            <a:noFill/>
                          </a:ln>
                          <a:solidFill>
                            <a:schemeClr val="tx1"/>
                          </a:solidFill>
                          <a:effectLst/>
                          <a:latin typeface="Arial" charset="0"/>
                        </a:rPr>
                        <a:t>	152.00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511" name="Group 1071"/>
          <p:cNvGraphicFramePr>
            <a:graphicFrameLocks noGrp="1"/>
          </p:cNvGraphicFramePr>
          <p:nvPr/>
        </p:nvGraphicFramePr>
        <p:xfrm>
          <a:off x="2989263" y="3276600"/>
          <a:ext cx="2878137" cy="909639"/>
        </p:xfrm>
        <a:graphic>
          <a:graphicData uri="http://schemas.openxmlformats.org/drawingml/2006/table">
            <a:tbl>
              <a:tblPr/>
              <a:tblGrid>
                <a:gridCol w="774700"/>
                <a:gridCol w="736600"/>
                <a:gridCol w="1366837"/>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StrengthRating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555828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555982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8321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529" name="Group 1089"/>
          <p:cNvGraphicFramePr>
            <a:graphicFrameLocks noGrp="1"/>
          </p:cNvGraphicFramePr>
          <p:nvPr/>
        </p:nvGraphicFramePr>
        <p:xfrm>
          <a:off x="2989263" y="4724400"/>
          <a:ext cx="2767012" cy="606426"/>
        </p:xfrm>
        <a:graphic>
          <a:graphicData uri="http://schemas.openxmlformats.org/drawingml/2006/table">
            <a:tbl>
              <a:tblPr/>
              <a:tblGrid>
                <a:gridCol w="774700"/>
                <a:gridCol w="638175"/>
                <a:gridCol w="696912"/>
                <a:gridCol w="657225"/>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Height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Depth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888371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533" name="Text Box 1106"/>
          <p:cNvSpPr txBox="1">
            <a:spLocks noChangeArrowheads="1"/>
          </p:cNvSpPr>
          <p:nvPr/>
        </p:nvSpPr>
        <p:spPr bwMode="auto">
          <a:xfrm>
            <a:off x="1693863" y="609600"/>
            <a:ext cx="528637"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Item</a:t>
            </a:r>
          </a:p>
        </p:txBody>
      </p:sp>
      <p:sp>
        <p:nvSpPr>
          <p:cNvPr id="62534" name="Text Box 1107"/>
          <p:cNvSpPr txBox="1">
            <a:spLocks noChangeArrowheads="1"/>
          </p:cNvSpPr>
          <p:nvPr/>
        </p:nvSpPr>
        <p:spPr bwMode="auto">
          <a:xfrm>
            <a:off x="2989263" y="2971800"/>
            <a:ext cx="1258887"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RawMaterials</a:t>
            </a:r>
          </a:p>
        </p:txBody>
      </p:sp>
      <p:sp>
        <p:nvSpPr>
          <p:cNvPr id="62535" name="Text Box 1108"/>
          <p:cNvSpPr txBox="1">
            <a:spLocks noChangeArrowheads="1"/>
          </p:cNvSpPr>
          <p:nvPr/>
        </p:nvSpPr>
        <p:spPr bwMode="auto">
          <a:xfrm>
            <a:off x="2989263" y="4419600"/>
            <a:ext cx="2066925"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AssembledComponents</a:t>
            </a:r>
          </a:p>
        </p:txBody>
      </p:sp>
      <p:sp>
        <p:nvSpPr>
          <p:cNvPr id="62536" name="Text Box 1109"/>
          <p:cNvSpPr txBox="1">
            <a:spLocks noChangeArrowheads="1"/>
          </p:cNvSpPr>
          <p:nvPr/>
        </p:nvSpPr>
        <p:spPr bwMode="auto">
          <a:xfrm>
            <a:off x="2989263" y="5486400"/>
            <a:ext cx="1328737" cy="30480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1400"/>
              <a:t>OfficeSupplies</a:t>
            </a:r>
          </a:p>
        </p:txBody>
      </p:sp>
      <p:graphicFrame>
        <p:nvGraphicFramePr>
          <p:cNvPr id="62550" name="Group 1110"/>
          <p:cNvGraphicFramePr>
            <a:graphicFrameLocks noGrp="1"/>
          </p:cNvGraphicFramePr>
          <p:nvPr/>
        </p:nvGraphicFramePr>
        <p:xfrm>
          <a:off x="2989263" y="5791200"/>
          <a:ext cx="2840037" cy="909639"/>
        </p:xfrm>
        <a:graphic>
          <a:graphicData uri="http://schemas.openxmlformats.org/drawingml/2006/table">
            <a:tbl>
              <a:tblPr/>
              <a:tblGrid>
                <a:gridCol w="774700"/>
                <a:gridCol w="1190625"/>
                <a:gridCol w="874712"/>
              </a:tblGrid>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sng" strike="noStrike" cap="none" normalizeH="0" baseline="0" smtClean="0">
                          <a:ln>
                            <a:noFill/>
                          </a:ln>
                          <a:solidFill>
                            <a:schemeClr val="tx1"/>
                          </a:solidFill>
                          <a:effectLst/>
                          <a:latin typeface="Arial" charset="0"/>
                        </a:rPr>
                        <a:t>ItemID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BulkQuantity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Discount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444185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555" name="Line 1128"/>
          <p:cNvSpPr>
            <a:spLocks noChangeShapeType="1"/>
          </p:cNvSpPr>
          <p:nvPr/>
        </p:nvSpPr>
        <p:spPr bwMode="auto">
          <a:xfrm>
            <a:off x="2303463" y="2057400"/>
            <a:ext cx="685800" cy="1676400"/>
          </a:xfrm>
          <a:prstGeom prst="line">
            <a:avLst/>
          </a:prstGeom>
          <a:noFill/>
          <a:ln w="12700">
            <a:solidFill>
              <a:schemeClr val="tx1"/>
            </a:solidFill>
            <a:round/>
            <a:headEnd/>
            <a:tailEnd/>
          </a:ln>
        </p:spPr>
        <p:txBody>
          <a:bodyPr>
            <a:spAutoFit/>
          </a:bodyPr>
          <a:lstStyle/>
          <a:p>
            <a:endParaRPr lang="en-US"/>
          </a:p>
        </p:txBody>
      </p:sp>
      <p:sp>
        <p:nvSpPr>
          <p:cNvPr id="62556" name="Line 1129"/>
          <p:cNvSpPr>
            <a:spLocks noChangeShapeType="1"/>
          </p:cNvSpPr>
          <p:nvPr/>
        </p:nvSpPr>
        <p:spPr bwMode="auto">
          <a:xfrm>
            <a:off x="2303463" y="2286000"/>
            <a:ext cx="685800" cy="1676400"/>
          </a:xfrm>
          <a:prstGeom prst="line">
            <a:avLst/>
          </a:prstGeom>
          <a:noFill/>
          <a:ln w="12700">
            <a:solidFill>
              <a:schemeClr val="tx1"/>
            </a:solidFill>
            <a:round/>
            <a:headEnd/>
            <a:tailEnd/>
          </a:ln>
        </p:spPr>
        <p:txBody>
          <a:bodyPr>
            <a:spAutoFit/>
          </a:bodyPr>
          <a:lstStyle/>
          <a:p>
            <a:endParaRPr lang="en-US"/>
          </a:p>
        </p:txBody>
      </p:sp>
      <p:sp>
        <p:nvSpPr>
          <p:cNvPr id="62557" name="Line 1130"/>
          <p:cNvSpPr>
            <a:spLocks noChangeShapeType="1"/>
          </p:cNvSpPr>
          <p:nvPr/>
        </p:nvSpPr>
        <p:spPr bwMode="auto">
          <a:xfrm>
            <a:off x="2303463" y="2590800"/>
            <a:ext cx="685800" cy="2514600"/>
          </a:xfrm>
          <a:prstGeom prst="line">
            <a:avLst/>
          </a:prstGeom>
          <a:noFill/>
          <a:ln w="12700">
            <a:solidFill>
              <a:srgbClr val="0000FF"/>
            </a:solidFill>
            <a:round/>
            <a:headEnd/>
            <a:tailEnd/>
          </a:ln>
        </p:spPr>
        <p:txBody>
          <a:bodyPr>
            <a:spAutoFit/>
          </a:bodyPr>
          <a:lstStyle/>
          <a:p>
            <a:endParaRPr lang="en-US"/>
          </a:p>
        </p:txBody>
      </p:sp>
      <p:sp>
        <p:nvSpPr>
          <p:cNvPr id="62558" name="Line 1131"/>
          <p:cNvSpPr>
            <a:spLocks noChangeShapeType="1"/>
          </p:cNvSpPr>
          <p:nvPr/>
        </p:nvSpPr>
        <p:spPr bwMode="auto">
          <a:xfrm>
            <a:off x="2303463" y="1371600"/>
            <a:ext cx="685800" cy="4876800"/>
          </a:xfrm>
          <a:prstGeom prst="line">
            <a:avLst/>
          </a:prstGeom>
          <a:noFill/>
          <a:ln w="12700">
            <a:solidFill>
              <a:srgbClr val="FF0000"/>
            </a:solidFill>
            <a:round/>
            <a:headEnd/>
            <a:tailEnd/>
          </a:ln>
        </p:spPr>
        <p:txBody>
          <a:bodyPr>
            <a:spAutoFit/>
          </a:bodyPr>
          <a:lstStyle/>
          <a:p>
            <a:endParaRPr lang="en-US"/>
          </a:p>
        </p:txBody>
      </p:sp>
      <p:sp>
        <p:nvSpPr>
          <p:cNvPr id="62559" name="Line 1132"/>
          <p:cNvSpPr>
            <a:spLocks noChangeShapeType="1"/>
          </p:cNvSpPr>
          <p:nvPr/>
        </p:nvSpPr>
        <p:spPr bwMode="auto">
          <a:xfrm>
            <a:off x="2303463" y="1752600"/>
            <a:ext cx="685800" cy="4800600"/>
          </a:xfrm>
          <a:prstGeom prst="line">
            <a:avLst/>
          </a:prstGeom>
          <a:noFill/>
          <a:ln w="12700">
            <a:solidFill>
              <a:srgbClr val="FF0000"/>
            </a:solidFill>
            <a:round/>
            <a:headEnd/>
            <a:tailEnd/>
          </a:ln>
        </p:spPr>
        <p:txBody>
          <a:bodyPr>
            <a:spAutoFit/>
          </a:bodyPr>
          <a:lstStyle/>
          <a:p>
            <a:endParaRPr lang="en-US"/>
          </a:p>
        </p:txBody>
      </p:sp>
    </p:spTree>
    <p:extLst>
      <p:ext uri="{BB962C8B-B14F-4D97-AF65-F5344CB8AC3E}">
        <p14:creationId xmlns:p14="http://schemas.microsoft.com/office/powerpoint/2010/main" val="2400650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F09F1339-307B-4247-81E3-08CAF25D748A}" type="slidenum">
              <a:rPr lang="en-US" smtClean="0"/>
              <a:pPr/>
              <a:t>57</a:t>
            </a:fld>
            <a:endParaRPr lang="en-US" smtClean="0"/>
          </a:p>
        </p:txBody>
      </p:sp>
      <p:sp>
        <p:nvSpPr>
          <p:cNvPr id="63491" name="Rectangle 2"/>
          <p:cNvSpPr>
            <a:spLocks noGrp="1" noChangeArrowheads="1"/>
          </p:cNvSpPr>
          <p:nvPr>
            <p:ph type="title"/>
          </p:nvPr>
        </p:nvSpPr>
        <p:spPr/>
        <p:txBody>
          <a:bodyPr/>
          <a:lstStyle/>
          <a:p>
            <a:r>
              <a:rPr lang="en-US" smtClean="0"/>
              <a:t>Composition</a:t>
            </a:r>
          </a:p>
        </p:txBody>
      </p:sp>
      <p:sp>
        <p:nvSpPr>
          <p:cNvPr id="63492" name="Rectangle 3"/>
          <p:cNvSpPr>
            <a:spLocks noChangeArrowheads="1"/>
          </p:cNvSpPr>
          <p:nvPr/>
        </p:nvSpPr>
        <p:spPr bwMode="auto">
          <a:xfrm>
            <a:off x="914400" y="1371600"/>
            <a:ext cx="2590800" cy="3962400"/>
          </a:xfrm>
          <a:prstGeom prst="rect">
            <a:avLst/>
          </a:prstGeom>
          <a:noFill/>
          <a:ln w="12700">
            <a:solidFill>
              <a:srgbClr val="006600"/>
            </a:solidFill>
            <a:miter lim="800000"/>
            <a:headEnd/>
            <a:tailEnd/>
          </a:ln>
        </p:spPr>
        <p:txBody>
          <a:bodyPr wrap="none"/>
          <a:lstStyle/>
          <a:p>
            <a:r>
              <a:rPr lang="en-US">
                <a:solidFill>
                  <a:srgbClr val="006600"/>
                </a:solidFill>
              </a:rPr>
              <a:t>Bicycle</a:t>
            </a:r>
          </a:p>
        </p:txBody>
      </p:sp>
      <p:sp>
        <p:nvSpPr>
          <p:cNvPr id="63493" name="Line 4"/>
          <p:cNvSpPr>
            <a:spLocks noChangeShapeType="1"/>
          </p:cNvSpPr>
          <p:nvPr/>
        </p:nvSpPr>
        <p:spPr bwMode="auto">
          <a:xfrm>
            <a:off x="914400" y="1828800"/>
            <a:ext cx="2590800" cy="0"/>
          </a:xfrm>
          <a:prstGeom prst="line">
            <a:avLst/>
          </a:prstGeom>
          <a:noFill/>
          <a:ln w="12700">
            <a:solidFill>
              <a:srgbClr val="006600"/>
            </a:solidFill>
            <a:round/>
            <a:headEnd/>
            <a:tailEnd/>
          </a:ln>
        </p:spPr>
        <p:txBody>
          <a:bodyPr wrap="none" anchor="ctr"/>
          <a:lstStyle/>
          <a:p>
            <a:endParaRPr lang="en-US"/>
          </a:p>
        </p:txBody>
      </p:sp>
      <p:sp>
        <p:nvSpPr>
          <p:cNvPr id="63494" name="Text Box 5"/>
          <p:cNvSpPr txBox="1">
            <a:spLocks noChangeArrowheads="1"/>
          </p:cNvSpPr>
          <p:nvPr/>
        </p:nvSpPr>
        <p:spPr bwMode="auto">
          <a:xfrm>
            <a:off x="914400" y="1828800"/>
            <a:ext cx="1447800" cy="825500"/>
          </a:xfrm>
          <a:prstGeom prst="rect">
            <a:avLst/>
          </a:prstGeom>
          <a:noFill/>
          <a:ln w="12700">
            <a:noFill/>
            <a:miter lim="800000"/>
            <a:headEnd/>
            <a:tailEnd/>
          </a:ln>
        </p:spPr>
        <p:txBody>
          <a:bodyPr anchor="ctr">
            <a:spAutoFit/>
          </a:bodyPr>
          <a:lstStyle/>
          <a:p>
            <a:pPr algn="l">
              <a:spcBef>
                <a:spcPct val="0"/>
              </a:spcBef>
            </a:pPr>
            <a:r>
              <a:rPr lang="en-US" sz="1600">
                <a:solidFill>
                  <a:srgbClr val="006600"/>
                </a:solidFill>
              </a:rPr>
              <a:t>Size</a:t>
            </a:r>
          </a:p>
          <a:p>
            <a:pPr algn="l">
              <a:spcBef>
                <a:spcPct val="0"/>
              </a:spcBef>
            </a:pPr>
            <a:r>
              <a:rPr lang="en-US" sz="1600">
                <a:solidFill>
                  <a:srgbClr val="006600"/>
                </a:solidFill>
              </a:rPr>
              <a:t>Model Type</a:t>
            </a:r>
          </a:p>
          <a:p>
            <a:pPr algn="l">
              <a:spcBef>
                <a:spcPct val="0"/>
              </a:spcBef>
            </a:pPr>
            <a:r>
              <a:rPr lang="en-US" sz="1600">
                <a:solidFill>
                  <a:srgbClr val="006600"/>
                </a:solidFill>
              </a:rPr>
              <a:t>… </a:t>
            </a:r>
          </a:p>
        </p:txBody>
      </p:sp>
      <p:sp>
        <p:nvSpPr>
          <p:cNvPr id="63495" name="Rectangle 6"/>
          <p:cNvSpPr>
            <a:spLocks noChangeArrowheads="1"/>
          </p:cNvSpPr>
          <p:nvPr/>
        </p:nvSpPr>
        <p:spPr bwMode="auto">
          <a:xfrm>
            <a:off x="1066800" y="2667000"/>
            <a:ext cx="1981200" cy="609600"/>
          </a:xfrm>
          <a:prstGeom prst="rect">
            <a:avLst/>
          </a:prstGeom>
          <a:noFill/>
          <a:ln w="12700">
            <a:solidFill>
              <a:schemeClr val="tx1"/>
            </a:solidFill>
            <a:miter lim="800000"/>
            <a:headEnd/>
            <a:tailEnd/>
          </a:ln>
        </p:spPr>
        <p:txBody>
          <a:bodyPr wrap="none" anchor="ctr"/>
          <a:lstStyle/>
          <a:p>
            <a:r>
              <a:rPr lang="en-US">
                <a:solidFill>
                  <a:schemeClr val="tx1"/>
                </a:solidFill>
              </a:rPr>
              <a:t>Wheels</a:t>
            </a:r>
          </a:p>
        </p:txBody>
      </p:sp>
      <p:sp>
        <p:nvSpPr>
          <p:cNvPr id="63496" name="Rectangle 7"/>
          <p:cNvSpPr>
            <a:spLocks noChangeArrowheads="1"/>
          </p:cNvSpPr>
          <p:nvPr/>
        </p:nvSpPr>
        <p:spPr bwMode="auto">
          <a:xfrm>
            <a:off x="1066800" y="3505200"/>
            <a:ext cx="1981200" cy="609600"/>
          </a:xfrm>
          <a:prstGeom prst="rect">
            <a:avLst/>
          </a:prstGeom>
          <a:noFill/>
          <a:ln w="12700">
            <a:solidFill>
              <a:schemeClr val="tx1"/>
            </a:solidFill>
            <a:miter lim="800000"/>
            <a:headEnd/>
            <a:tailEnd/>
          </a:ln>
        </p:spPr>
        <p:txBody>
          <a:bodyPr wrap="none" anchor="ctr"/>
          <a:lstStyle/>
          <a:p>
            <a:r>
              <a:rPr lang="en-US">
                <a:solidFill>
                  <a:schemeClr val="tx1"/>
                </a:solidFill>
              </a:rPr>
              <a:t>Crank</a:t>
            </a:r>
          </a:p>
        </p:txBody>
      </p:sp>
      <p:sp>
        <p:nvSpPr>
          <p:cNvPr id="63497" name="Rectangle 8"/>
          <p:cNvSpPr>
            <a:spLocks noChangeArrowheads="1"/>
          </p:cNvSpPr>
          <p:nvPr/>
        </p:nvSpPr>
        <p:spPr bwMode="auto">
          <a:xfrm>
            <a:off x="1066800" y="4343400"/>
            <a:ext cx="1981200" cy="609600"/>
          </a:xfrm>
          <a:prstGeom prst="rect">
            <a:avLst/>
          </a:prstGeom>
          <a:noFill/>
          <a:ln w="12700">
            <a:solidFill>
              <a:schemeClr val="tx1"/>
            </a:solidFill>
            <a:miter lim="800000"/>
            <a:headEnd/>
            <a:tailEnd/>
          </a:ln>
        </p:spPr>
        <p:txBody>
          <a:bodyPr wrap="none" anchor="ctr"/>
          <a:lstStyle/>
          <a:p>
            <a:r>
              <a:rPr lang="en-US">
                <a:solidFill>
                  <a:schemeClr val="tx1"/>
                </a:solidFill>
              </a:rPr>
              <a:t>Stem</a:t>
            </a:r>
          </a:p>
        </p:txBody>
      </p:sp>
      <p:sp>
        <p:nvSpPr>
          <p:cNvPr id="63498" name="Rectangle 12"/>
          <p:cNvSpPr>
            <a:spLocks noChangeArrowheads="1"/>
          </p:cNvSpPr>
          <p:nvPr/>
        </p:nvSpPr>
        <p:spPr bwMode="auto">
          <a:xfrm>
            <a:off x="4343400" y="1600200"/>
            <a:ext cx="1600200" cy="2667000"/>
          </a:xfrm>
          <a:prstGeom prst="rect">
            <a:avLst/>
          </a:prstGeom>
          <a:noFill/>
          <a:ln w="12700">
            <a:solidFill>
              <a:schemeClr val="tx1"/>
            </a:solidFill>
            <a:miter lim="800000"/>
            <a:headEnd/>
            <a:tailEnd/>
          </a:ln>
        </p:spPr>
        <p:txBody>
          <a:bodyPr wrap="none"/>
          <a:lstStyle/>
          <a:p>
            <a:r>
              <a:rPr lang="en-US" sz="2000">
                <a:solidFill>
                  <a:schemeClr val="tx1"/>
                </a:solidFill>
              </a:rPr>
              <a:t>Bicycle</a:t>
            </a:r>
          </a:p>
        </p:txBody>
      </p:sp>
      <p:sp>
        <p:nvSpPr>
          <p:cNvPr id="63499" name="Line 13"/>
          <p:cNvSpPr>
            <a:spLocks noChangeShapeType="1"/>
          </p:cNvSpPr>
          <p:nvPr/>
        </p:nvSpPr>
        <p:spPr bwMode="auto">
          <a:xfrm>
            <a:off x="4343400" y="1981200"/>
            <a:ext cx="1600200" cy="1588"/>
          </a:xfrm>
          <a:prstGeom prst="line">
            <a:avLst/>
          </a:prstGeom>
          <a:noFill/>
          <a:ln w="12700">
            <a:solidFill>
              <a:schemeClr val="tx1"/>
            </a:solidFill>
            <a:round/>
            <a:headEnd/>
            <a:tailEnd/>
          </a:ln>
        </p:spPr>
        <p:txBody>
          <a:bodyPr wrap="none" anchor="ctr"/>
          <a:lstStyle/>
          <a:p>
            <a:endParaRPr lang="en-US">
              <a:solidFill>
                <a:schemeClr val="tx1"/>
              </a:solidFill>
            </a:endParaRPr>
          </a:p>
        </p:txBody>
      </p:sp>
      <p:sp>
        <p:nvSpPr>
          <p:cNvPr id="63500" name="Text Box 14"/>
          <p:cNvSpPr txBox="1">
            <a:spLocks noChangeArrowheads="1"/>
          </p:cNvSpPr>
          <p:nvPr/>
        </p:nvSpPr>
        <p:spPr bwMode="auto">
          <a:xfrm>
            <a:off x="4343400" y="1981200"/>
            <a:ext cx="1436612" cy="1569660"/>
          </a:xfrm>
          <a:prstGeom prst="rect">
            <a:avLst/>
          </a:prstGeom>
          <a:noFill/>
          <a:ln w="12700">
            <a:noFill/>
            <a:miter lim="800000"/>
            <a:headEnd/>
            <a:tailEnd/>
          </a:ln>
        </p:spPr>
        <p:txBody>
          <a:bodyPr wrap="none">
            <a:spAutoFit/>
          </a:bodyPr>
          <a:lstStyle/>
          <a:p>
            <a:pPr algn="l"/>
            <a:r>
              <a:rPr lang="en-US" sz="1600">
                <a:solidFill>
                  <a:schemeClr val="tx1"/>
                </a:solidFill>
              </a:rPr>
              <a:t>SerialNumber</a:t>
            </a:r>
          </a:p>
          <a:p>
            <a:pPr algn="l"/>
            <a:r>
              <a:rPr lang="en-US" sz="1600">
                <a:solidFill>
                  <a:schemeClr val="tx1"/>
                </a:solidFill>
              </a:rPr>
              <a:t>ModelType</a:t>
            </a:r>
          </a:p>
          <a:p>
            <a:pPr algn="l"/>
            <a:r>
              <a:rPr lang="en-US" sz="1600">
                <a:solidFill>
                  <a:schemeClr val="tx1"/>
                </a:solidFill>
              </a:rPr>
              <a:t>WheelID</a:t>
            </a:r>
          </a:p>
          <a:p>
            <a:pPr algn="l"/>
            <a:r>
              <a:rPr lang="en-US" sz="1600">
                <a:solidFill>
                  <a:schemeClr val="tx1"/>
                </a:solidFill>
              </a:rPr>
              <a:t>CrankID</a:t>
            </a:r>
          </a:p>
          <a:p>
            <a:pPr algn="l"/>
            <a:r>
              <a:rPr lang="en-US" sz="1600">
                <a:solidFill>
                  <a:schemeClr val="tx1"/>
                </a:solidFill>
              </a:rPr>
              <a:t>StemID</a:t>
            </a:r>
          </a:p>
          <a:p>
            <a:pPr algn="l"/>
            <a:r>
              <a:rPr lang="en-US" sz="1600">
                <a:solidFill>
                  <a:schemeClr val="tx1"/>
                </a:solidFill>
              </a:rPr>
              <a:t>…</a:t>
            </a:r>
          </a:p>
        </p:txBody>
      </p:sp>
      <p:sp>
        <p:nvSpPr>
          <p:cNvPr id="63501" name="Rectangle 15"/>
          <p:cNvSpPr>
            <a:spLocks noChangeArrowheads="1"/>
          </p:cNvSpPr>
          <p:nvPr/>
        </p:nvSpPr>
        <p:spPr bwMode="auto">
          <a:xfrm>
            <a:off x="6629400" y="2362200"/>
            <a:ext cx="1524000" cy="2057400"/>
          </a:xfrm>
          <a:prstGeom prst="rect">
            <a:avLst/>
          </a:prstGeom>
          <a:noFill/>
          <a:ln w="12700">
            <a:solidFill>
              <a:schemeClr val="tx1"/>
            </a:solidFill>
            <a:miter lim="800000"/>
            <a:headEnd/>
            <a:tailEnd/>
          </a:ln>
        </p:spPr>
        <p:txBody>
          <a:bodyPr wrap="none"/>
          <a:lstStyle/>
          <a:p>
            <a:r>
              <a:rPr lang="en-US" sz="2000" dirty="0">
                <a:solidFill>
                  <a:schemeClr val="tx1"/>
                </a:solidFill>
              </a:rPr>
              <a:t>Components</a:t>
            </a:r>
          </a:p>
        </p:txBody>
      </p:sp>
      <p:sp>
        <p:nvSpPr>
          <p:cNvPr id="63502" name="Line 16"/>
          <p:cNvSpPr>
            <a:spLocks noChangeShapeType="1"/>
          </p:cNvSpPr>
          <p:nvPr/>
        </p:nvSpPr>
        <p:spPr bwMode="auto">
          <a:xfrm>
            <a:off x="6629400" y="2743200"/>
            <a:ext cx="1524000" cy="0"/>
          </a:xfrm>
          <a:prstGeom prst="line">
            <a:avLst/>
          </a:prstGeom>
          <a:noFill/>
          <a:ln w="12700">
            <a:solidFill>
              <a:schemeClr val="tx1"/>
            </a:solidFill>
            <a:round/>
            <a:headEnd/>
            <a:tailEnd/>
          </a:ln>
        </p:spPr>
        <p:txBody>
          <a:bodyPr wrap="none" anchor="ctr"/>
          <a:lstStyle/>
          <a:p>
            <a:endParaRPr lang="en-US">
              <a:solidFill>
                <a:schemeClr val="tx1"/>
              </a:solidFill>
            </a:endParaRPr>
          </a:p>
        </p:txBody>
      </p:sp>
      <p:sp>
        <p:nvSpPr>
          <p:cNvPr id="63503" name="Text Box 17"/>
          <p:cNvSpPr txBox="1">
            <a:spLocks noChangeArrowheads="1"/>
          </p:cNvSpPr>
          <p:nvPr/>
        </p:nvSpPr>
        <p:spPr bwMode="auto">
          <a:xfrm>
            <a:off x="6594475" y="2956193"/>
            <a:ext cx="1449436" cy="1323439"/>
          </a:xfrm>
          <a:prstGeom prst="rect">
            <a:avLst/>
          </a:prstGeom>
          <a:noFill/>
          <a:ln w="12700">
            <a:noFill/>
            <a:miter lim="800000"/>
            <a:headEnd/>
            <a:tailEnd/>
          </a:ln>
        </p:spPr>
        <p:txBody>
          <a:bodyPr wrap="none" anchor="ctr">
            <a:spAutoFit/>
          </a:bodyPr>
          <a:lstStyle/>
          <a:p>
            <a:pPr algn="l"/>
            <a:r>
              <a:rPr lang="en-US" sz="1600">
                <a:solidFill>
                  <a:schemeClr val="tx1"/>
                </a:solidFill>
              </a:rPr>
              <a:t>ComponentID</a:t>
            </a:r>
          </a:p>
          <a:p>
            <a:pPr algn="l"/>
            <a:r>
              <a:rPr lang="en-US" sz="1600">
                <a:solidFill>
                  <a:schemeClr val="tx1"/>
                </a:solidFill>
              </a:rPr>
              <a:t>Category</a:t>
            </a:r>
          </a:p>
          <a:p>
            <a:pPr algn="l"/>
            <a:r>
              <a:rPr lang="en-US" sz="1600">
                <a:solidFill>
                  <a:schemeClr val="tx1"/>
                </a:solidFill>
              </a:rPr>
              <a:t>Description</a:t>
            </a:r>
          </a:p>
          <a:p>
            <a:pPr algn="l"/>
            <a:r>
              <a:rPr lang="en-US" sz="1600">
                <a:solidFill>
                  <a:schemeClr val="tx1"/>
                </a:solidFill>
              </a:rPr>
              <a:t>Weight</a:t>
            </a:r>
          </a:p>
          <a:p>
            <a:pPr algn="l"/>
            <a:r>
              <a:rPr lang="en-US" sz="1600">
                <a:solidFill>
                  <a:schemeClr val="tx1"/>
                </a:solidFill>
              </a:rPr>
              <a:t>Cost</a:t>
            </a:r>
          </a:p>
        </p:txBody>
      </p:sp>
      <p:sp>
        <p:nvSpPr>
          <p:cNvPr id="63504" name="Line 18"/>
          <p:cNvSpPr>
            <a:spLocks noChangeShapeType="1"/>
          </p:cNvSpPr>
          <p:nvPr/>
        </p:nvSpPr>
        <p:spPr bwMode="auto">
          <a:xfrm flipH="1">
            <a:off x="5334000" y="2895600"/>
            <a:ext cx="1295400" cy="0"/>
          </a:xfrm>
          <a:prstGeom prst="line">
            <a:avLst/>
          </a:prstGeom>
          <a:noFill/>
          <a:ln w="12700">
            <a:solidFill>
              <a:schemeClr val="tx1"/>
            </a:solidFill>
            <a:round/>
            <a:headEnd/>
            <a:tailEnd/>
          </a:ln>
        </p:spPr>
        <p:txBody>
          <a:bodyPr wrap="none" anchor="ctr"/>
          <a:lstStyle/>
          <a:p>
            <a:endParaRPr lang="en-US">
              <a:solidFill>
                <a:schemeClr val="tx1"/>
              </a:solidFill>
            </a:endParaRPr>
          </a:p>
        </p:txBody>
      </p:sp>
      <p:sp>
        <p:nvSpPr>
          <p:cNvPr id="63505" name="Line 19"/>
          <p:cNvSpPr>
            <a:spLocks noChangeShapeType="1"/>
          </p:cNvSpPr>
          <p:nvPr/>
        </p:nvSpPr>
        <p:spPr bwMode="auto">
          <a:xfrm flipH="1">
            <a:off x="5334000" y="2895600"/>
            <a:ext cx="1295400" cy="304800"/>
          </a:xfrm>
          <a:prstGeom prst="line">
            <a:avLst/>
          </a:prstGeom>
          <a:noFill/>
          <a:ln w="12700">
            <a:solidFill>
              <a:schemeClr val="tx1"/>
            </a:solidFill>
            <a:round/>
            <a:headEnd/>
            <a:tailEnd/>
          </a:ln>
        </p:spPr>
        <p:txBody>
          <a:bodyPr wrap="none" anchor="ctr"/>
          <a:lstStyle/>
          <a:p>
            <a:endParaRPr lang="en-US">
              <a:solidFill>
                <a:schemeClr val="tx1"/>
              </a:solidFill>
            </a:endParaRPr>
          </a:p>
        </p:txBody>
      </p:sp>
      <p:sp>
        <p:nvSpPr>
          <p:cNvPr id="63506" name="Line 20"/>
          <p:cNvSpPr>
            <a:spLocks noChangeShapeType="1"/>
          </p:cNvSpPr>
          <p:nvPr/>
        </p:nvSpPr>
        <p:spPr bwMode="auto">
          <a:xfrm flipH="1">
            <a:off x="5334000" y="2895600"/>
            <a:ext cx="1295400" cy="685800"/>
          </a:xfrm>
          <a:prstGeom prst="line">
            <a:avLst/>
          </a:prstGeom>
          <a:noFill/>
          <a:ln w="12700">
            <a:solidFill>
              <a:schemeClr val="tx1"/>
            </a:solidFill>
            <a:round/>
            <a:headEnd/>
            <a:tailEnd/>
          </a:ln>
        </p:spPr>
        <p:txBody>
          <a:bodyPr wrap="none" anchor="ctr"/>
          <a:lstStyle/>
          <a:p>
            <a:endParaRPr lang="en-US">
              <a:solidFill>
                <a:schemeClr val="tx1"/>
              </a:solidFill>
            </a:endParaRPr>
          </a:p>
        </p:txBody>
      </p:sp>
    </p:spTree>
    <p:extLst>
      <p:ext uri="{BB962C8B-B14F-4D97-AF65-F5344CB8AC3E}">
        <p14:creationId xmlns:p14="http://schemas.microsoft.com/office/powerpoint/2010/main" val="15613961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a:noFill/>
        </p:spPr>
        <p:txBody>
          <a:bodyPr/>
          <a:lstStyle/>
          <a:p>
            <a:fld id="{E31D5010-B537-4BE4-A6D7-C2B8CFD83B00}" type="slidenum">
              <a:rPr lang="en-US" smtClean="0"/>
              <a:pPr/>
              <a:t>58</a:t>
            </a:fld>
            <a:endParaRPr lang="en-US" smtClean="0"/>
          </a:p>
        </p:txBody>
      </p:sp>
      <p:sp>
        <p:nvSpPr>
          <p:cNvPr id="4100" name="Rectangle 2"/>
          <p:cNvSpPr>
            <a:spLocks noGrp="1" noChangeArrowheads="1"/>
          </p:cNvSpPr>
          <p:nvPr>
            <p:ph type="title"/>
          </p:nvPr>
        </p:nvSpPr>
        <p:spPr/>
        <p:txBody>
          <a:bodyPr/>
          <a:lstStyle/>
          <a:p>
            <a:r>
              <a:rPr lang="en-US" smtClean="0"/>
              <a:t>Recursive Relationships</a:t>
            </a:r>
          </a:p>
        </p:txBody>
      </p:sp>
      <p:sp>
        <p:nvSpPr>
          <p:cNvPr id="4101" name="Rectangle 3"/>
          <p:cNvSpPr>
            <a:spLocks noChangeArrowheads="1"/>
          </p:cNvSpPr>
          <p:nvPr/>
        </p:nvSpPr>
        <p:spPr bwMode="auto">
          <a:xfrm>
            <a:off x="1600200" y="1752600"/>
            <a:ext cx="1143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Employee</a:t>
            </a:r>
          </a:p>
        </p:txBody>
      </p:sp>
      <p:sp>
        <p:nvSpPr>
          <p:cNvPr id="4102" name="Freeform 4"/>
          <p:cNvSpPr>
            <a:spLocks/>
          </p:cNvSpPr>
          <p:nvPr/>
        </p:nvSpPr>
        <p:spPr bwMode="auto">
          <a:xfrm>
            <a:off x="1905000" y="1447800"/>
            <a:ext cx="762000" cy="304800"/>
          </a:xfrm>
          <a:custGeom>
            <a:avLst/>
            <a:gdLst>
              <a:gd name="T0" fmla="*/ 2147483647 w 480"/>
              <a:gd name="T1" fmla="*/ 2147483647 h 192"/>
              <a:gd name="T2" fmla="*/ 2147483647 w 480"/>
              <a:gd name="T3" fmla="*/ 0 h 192"/>
              <a:gd name="T4" fmla="*/ 0 w 480"/>
              <a:gd name="T5" fmla="*/ 0 h 192"/>
              <a:gd name="T6" fmla="*/ 0 w 480"/>
              <a:gd name="T7" fmla="*/ 2147483647 h 192"/>
              <a:gd name="T8" fmla="*/ 0 60000 65536"/>
              <a:gd name="T9" fmla="*/ 0 60000 65536"/>
              <a:gd name="T10" fmla="*/ 0 60000 65536"/>
              <a:gd name="T11" fmla="*/ 0 60000 65536"/>
              <a:gd name="T12" fmla="*/ 0 w 480"/>
              <a:gd name="T13" fmla="*/ 0 h 192"/>
              <a:gd name="T14" fmla="*/ 480 w 480"/>
              <a:gd name="T15" fmla="*/ 192 h 192"/>
            </a:gdLst>
            <a:ahLst/>
            <a:cxnLst>
              <a:cxn ang="T8">
                <a:pos x="T0" y="T1"/>
              </a:cxn>
              <a:cxn ang="T9">
                <a:pos x="T2" y="T3"/>
              </a:cxn>
              <a:cxn ang="T10">
                <a:pos x="T4" y="T5"/>
              </a:cxn>
              <a:cxn ang="T11">
                <a:pos x="T6" y="T7"/>
              </a:cxn>
            </a:cxnLst>
            <a:rect l="T12" t="T13" r="T14" b="T15"/>
            <a:pathLst>
              <a:path w="480" h="192">
                <a:moveTo>
                  <a:pt x="480" y="192"/>
                </a:moveTo>
                <a:lnTo>
                  <a:pt x="480" y="0"/>
                </a:lnTo>
                <a:lnTo>
                  <a:pt x="0" y="0"/>
                </a:lnTo>
                <a:lnTo>
                  <a:pt x="0" y="192"/>
                </a:lnTo>
              </a:path>
            </a:pathLst>
          </a:custGeom>
          <a:noFill/>
          <a:ln w="12700">
            <a:solidFill>
              <a:schemeClr val="tx1"/>
            </a:solidFill>
            <a:round/>
            <a:headEnd type="none" w="sm" len="sm"/>
            <a:tailEnd type="triangle" w="med" len="med"/>
          </a:ln>
        </p:spPr>
        <p:txBody>
          <a:bodyPr wrap="none" anchor="ctr"/>
          <a:lstStyle/>
          <a:p>
            <a:endParaRPr lang="en-US"/>
          </a:p>
        </p:txBody>
      </p:sp>
      <p:sp>
        <p:nvSpPr>
          <p:cNvPr id="4103" name="Text Box 5"/>
          <p:cNvSpPr txBox="1">
            <a:spLocks noChangeArrowheads="1"/>
          </p:cNvSpPr>
          <p:nvPr/>
        </p:nvSpPr>
        <p:spPr bwMode="auto">
          <a:xfrm>
            <a:off x="1828800" y="1066800"/>
            <a:ext cx="1196161" cy="400110"/>
          </a:xfrm>
          <a:prstGeom prst="rect">
            <a:avLst/>
          </a:prstGeom>
          <a:noFill/>
          <a:ln w="12700">
            <a:noFill/>
            <a:miter lim="800000"/>
            <a:headEnd type="none" w="sm" len="sm"/>
            <a:tailEnd type="none" w="sm" len="sm"/>
          </a:ln>
        </p:spPr>
        <p:txBody>
          <a:bodyPr wrap="none">
            <a:spAutoFit/>
          </a:bodyPr>
          <a:lstStyle/>
          <a:p>
            <a:pPr algn="l">
              <a:spcBef>
                <a:spcPct val="0"/>
              </a:spcBef>
            </a:pPr>
            <a:r>
              <a:rPr lang="en-US" sz="2000" dirty="0">
                <a:solidFill>
                  <a:schemeClr val="tx1"/>
                </a:solidFill>
              </a:rPr>
              <a:t>Manager</a:t>
            </a:r>
          </a:p>
        </p:txBody>
      </p:sp>
      <p:sp>
        <p:nvSpPr>
          <p:cNvPr id="4104" name="Text Box 8"/>
          <p:cNvSpPr txBox="1">
            <a:spLocks noChangeArrowheads="1"/>
          </p:cNvSpPr>
          <p:nvPr/>
        </p:nvSpPr>
        <p:spPr bwMode="auto">
          <a:xfrm>
            <a:off x="1447800" y="2955102"/>
            <a:ext cx="1326004" cy="400110"/>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a:solidFill>
                  <a:schemeClr val="tx1"/>
                </a:solidFill>
              </a:rPr>
              <a:t>Employee</a:t>
            </a:r>
          </a:p>
        </p:txBody>
      </p:sp>
      <p:graphicFrame>
        <p:nvGraphicFramePr>
          <p:cNvPr id="4098" name="Object 2"/>
          <p:cNvGraphicFramePr>
            <a:graphicFrameLocks noChangeAspect="1"/>
          </p:cNvGraphicFramePr>
          <p:nvPr/>
        </p:nvGraphicFramePr>
        <p:xfrm>
          <a:off x="1524000" y="3276600"/>
          <a:ext cx="5029200" cy="1027113"/>
        </p:xfrm>
        <a:graphic>
          <a:graphicData uri="http://schemas.openxmlformats.org/presentationml/2006/ole">
            <mc:AlternateContent xmlns:mc="http://schemas.openxmlformats.org/markup-compatibility/2006">
              <mc:Choice xmlns:v="urn:schemas-microsoft-com:vml" Requires="v">
                <p:oleObj spid="_x0000_s4170" name="Document" r:id="rId5" imgW="5632920" imgH="887400" progId="Word.Document.8">
                  <p:embed/>
                </p:oleObj>
              </mc:Choice>
              <mc:Fallback>
                <p:oleObj name="Document" r:id="rId5" imgW="5632920" imgH="8874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33728" b="14133"/>
                      <a:stretch>
                        <a:fillRect/>
                      </a:stretch>
                    </p:blipFill>
                    <p:spPr bwMode="auto">
                      <a:xfrm>
                        <a:off x="1524000" y="3276600"/>
                        <a:ext cx="5029200"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Rectangle 10"/>
          <p:cNvSpPr>
            <a:spLocks noChangeArrowheads="1"/>
          </p:cNvSpPr>
          <p:nvPr/>
        </p:nvSpPr>
        <p:spPr bwMode="auto">
          <a:xfrm>
            <a:off x="1447800" y="2514600"/>
            <a:ext cx="5797550" cy="396875"/>
          </a:xfrm>
          <a:prstGeom prst="rect">
            <a:avLst/>
          </a:prstGeom>
          <a:noFill/>
          <a:ln w="12700">
            <a:noFill/>
            <a:miter lim="800000"/>
            <a:headEnd type="none" w="sm" len="sm"/>
            <a:tailEnd type="none" w="sm" len="sm"/>
          </a:ln>
        </p:spPr>
        <p:txBody>
          <a:bodyPr wrap="none" anchor="ctr">
            <a:spAutoFit/>
          </a:bodyPr>
          <a:lstStyle/>
          <a:p>
            <a:pPr algn="l">
              <a:spcBef>
                <a:spcPct val="0"/>
              </a:spcBef>
            </a:pPr>
            <a:r>
              <a:rPr lang="en-US" sz="2000">
                <a:solidFill>
                  <a:schemeClr val="tx1"/>
                </a:solidFill>
              </a:rPr>
              <a:t>Employee(</a:t>
            </a:r>
            <a:r>
              <a:rPr lang="en-US" sz="2000" u="sng">
                <a:solidFill>
                  <a:schemeClr val="tx1"/>
                </a:solidFill>
              </a:rPr>
              <a:t>EID</a:t>
            </a:r>
            <a:r>
              <a:rPr lang="en-US" sz="2000">
                <a:solidFill>
                  <a:schemeClr val="tx1"/>
                </a:solidFill>
              </a:rPr>
              <a:t>, Name, Salary, Address, Manager)</a:t>
            </a:r>
          </a:p>
        </p:txBody>
      </p:sp>
      <p:sp>
        <p:nvSpPr>
          <p:cNvPr id="4106" name="Text Box 11"/>
          <p:cNvSpPr txBox="1">
            <a:spLocks noChangeArrowheads="1"/>
          </p:cNvSpPr>
          <p:nvPr/>
        </p:nvSpPr>
        <p:spPr bwMode="auto">
          <a:xfrm>
            <a:off x="2667000" y="1295400"/>
            <a:ext cx="311150" cy="366713"/>
          </a:xfrm>
          <a:prstGeom prst="rect">
            <a:avLst/>
          </a:prstGeom>
          <a:noFill/>
          <a:ln w="12700">
            <a:noFill/>
            <a:miter lim="800000"/>
            <a:headEnd type="none" w="sm" len="sm"/>
            <a:tailEnd type="none" w="sm" len="sm"/>
          </a:ln>
        </p:spPr>
        <p:txBody>
          <a:bodyPr wrap="none" anchor="ctr">
            <a:spAutoFit/>
          </a:bodyPr>
          <a:lstStyle/>
          <a:p>
            <a:pPr>
              <a:spcBef>
                <a:spcPct val="0"/>
              </a:spcBef>
            </a:pPr>
            <a:r>
              <a:rPr lang="en-US"/>
              <a:t>1</a:t>
            </a:r>
          </a:p>
        </p:txBody>
      </p:sp>
      <p:sp>
        <p:nvSpPr>
          <p:cNvPr id="4107" name="Text Box 12"/>
          <p:cNvSpPr txBox="1">
            <a:spLocks noChangeArrowheads="1"/>
          </p:cNvSpPr>
          <p:nvPr/>
        </p:nvSpPr>
        <p:spPr bwMode="auto">
          <a:xfrm>
            <a:off x="1543050" y="1295400"/>
            <a:ext cx="273050" cy="366713"/>
          </a:xfrm>
          <a:prstGeom prst="rect">
            <a:avLst/>
          </a:prstGeom>
          <a:noFill/>
          <a:ln w="12700">
            <a:noFill/>
            <a:miter lim="800000"/>
            <a:headEnd type="none" w="sm" len="sm"/>
            <a:tailEnd type="none" w="sm" len="sm"/>
          </a:ln>
        </p:spPr>
        <p:txBody>
          <a:bodyPr wrap="none" anchor="ctr">
            <a:spAutoFit/>
          </a:bodyPr>
          <a:lstStyle/>
          <a:p>
            <a:pPr>
              <a:spcBef>
                <a:spcPct val="0"/>
              </a:spcBef>
            </a:pPr>
            <a:r>
              <a:rPr lang="en-US"/>
              <a:t>*</a:t>
            </a:r>
          </a:p>
        </p:txBody>
      </p:sp>
      <p:sp>
        <p:nvSpPr>
          <p:cNvPr id="4108" name="Line 13"/>
          <p:cNvSpPr>
            <a:spLocks noChangeShapeType="1"/>
          </p:cNvSpPr>
          <p:nvPr/>
        </p:nvSpPr>
        <p:spPr bwMode="auto">
          <a:xfrm flipV="1">
            <a:off x="2057400" y="3581400"/>
            <a:ext cx="3429000" cy="3048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4109" name="Line 14"/>
          <p:cNvSpPr>
            <a:spLocks noChangeShapeType="1"/>
          </p:cNvSpPr>
          <p:nvPr/>
        </p:nvSpPr>
        <p:spPr bwMode="auto">
          <a:xfrm>
            <a:off x="2057400" y="3886200"/>
            <a:ext cx="3505200" cy="22860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4110" name="Text Box 15"/>
          <p:cNvSpPr txBox="1">
            <a:spLocks noChangeArrowheads="1"/>
          </p:cNvSpPr>
          <p:nvPr/>
        </p:nvSpPr>
        <p:spPr bwMode="auto">
          <a:xfrm>
            <a:off x="539750" y="4876799"/>
            <a:ext cx="7613650" cy="1019175"/>
          </a:xfrm>
          <a:prstGeom prst="rect">
            <a:avLst/>
          </a:prstGeom>
          <a:noFill/>
          <a:ln w="12700">
            <a:solidFill>
              <a:schemeClr val="tx1"/>
            </a:solidFill>
            <a:miter lim="800000"/>
            <a:headEnd type="none" w="sm" len="sm"/>
            <a:tailEnd type="none" w="sm" len="sm"/>
          </a:ln>
        </p:spPr>
        <p:txBody>
          <a:bodyPr wrap="none" anchor="ctr">
            <a:spAutoFit/>
          </a:bodyPr>
          <a:lstStyle/>
          <a:p>
            <a:pPr algn="l">
              <a:spcBef>
                <a:spcPct val="0"/>
              </a:spcBef>
            </a:pPr>
            <a:r>
              <a:rPr lang="en-US" sz="2000"/>
              <a:t>Add a manager column that contains Employee IDs.</a:t>
            </a:r>
          </a:p>
          <a:p>
            <a:pPr algn="l">
              <a:spcBef>
                <a:spcPct val="0"/>
              </a:spcBef>
            </a:pPr>
            <a:r>
              <a:rPr lang="en-US" sz="2000"/>
              <a:t>An employee can have only one manager. </a:t>
            </a:r>
            <a:r>
              <a:rPr lang="en-US" sz="2000" i="1"/>
              <a:t>(Manager is not a key.)</a:t>
            </a:r>
            <a:endParaRPr lang="en-US" sz="2000"/>
          </a:p>
          <a:p>
            <a:pPr algn="l">
              <a:spcBef>
                <a:spcPct val="0"/>
              </a:spcBef>
            </a:pPr>
            <a:r>
              <a:rPr lang="en-US" sz="2000"/>
              <a:t>A manager can supervise many employees. </a:t>
            </a:r>
            <a:r>
              <a:rPr lang="en-US" sz="2000" i="1"/>
              <a:t>(EID is a key.)</a:t>
            </a:r>
            <a:endParaRPr lang="en-US" sz="2000"/>
          </a:p>
        </p:txBody>
      </p:sp>
    </p:spTree>
    <p:extLst>
      <p:ext uri="{BB962C8B-B14F-4D97-AF65-F5344CB8AC3E}">
        <p14:creationId xmlns:p14="http://schemas.microsoft.com/office/powerpoint/2010/main" val="3468100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smtClean="0"/>
              <a:t>Normalization Examples</a:t>
            </a:r>
          </a:p>
        </p:txBody>
      </p:sp>
      <p:sp>
        <p:nvSpPr>
          <p:cNvPr id="64514" name="Slide Number Placeholder 6"/>
          <p:cNvSpPr>
            <a:spLocks noGrp="1"/>
          </p:cNvSpPr>
          <p:nvPr>
            <p:ph type="sldNum" sz="quarter" idx="12"/>
          </p:nvPr>
        </p:nvSpPr>
        <p:spPr/>
        <p:txBody>
          <a:bodyPr/>
          <a:lstStyle/>
          <a:p>
            <a:fld id="{80E5D6B3-227F-4F37-8A7F-E44CC79EFB95}" type="slidenum">
              <a:rPr lang="en-US" smtClean="0"/>
              <a:pPr/>
              <a:t>59</a:t>
            </a:fld>
            <a:endParaRPr lang="en-US" smtClean="0"/>
          </a:p>
        </p:txBody>
      </p:sp>
      <p:sp>
        <p:nvSpPr>
          <p:cNvPr id="64517" name="Rectangle 5"/>
          <p:cNvSpPr>
            <a:spLocks noGrp="1" noChangeArrowheads="1"/>
          </p:cNvSpPr>
          <p:nvPr>
            <p:ph type="body" sz="half" idx="4294967295"/>
          </p:nvPr>
        </p:nvSpPr>
        <p:spPr>
          <a:xfrm>
            <a:off x="0" y="1263650"/>
            <a:ext cx="4419600" cy="4756150"/>
          </a:xfrm>
        </p:spPr>
        <p:txBody>
          <a:bodyPr/>
          <a:lstStyle/>
          <a:p>
            <a:r>
              <a:rPr lang="en-US" sz="2000" dirty="0" smtClean="0"/>
              <a:t>Possible topics</a:t>
            </a:r>
          </a:p>
          <a:p>
            <a:pPr lvl="1"/>
            <a:r>
              <a:rPr lang="en-US" sz="1800" dirty="0" smtClean="0"/>
              <a:t>Auto repair</a:t>
            </a:r>
          </a:p>
          <a:p>
            <a:pPr lvl="1"/>
            <a:r>
              <a:rPr lang="en-US" sz="1800" dirty="0" smtClean="0"/>
              <a:t>Auto sales</a:t>
            </a:r>
          </a:p>
          <a:p>
            <a:pPr lvl="1"/>
            <a:r>
              <a:rPr lang="en-US" sz="1800" dirty="0" smtClean="0"/>
              <a:t>Department store</a:t>
            </a:r>
          </a:p>
          <a:p>
            <a:pPr lvl="1"/>
            <a:r>
              <a:rPr lang="en-US" sz="1800" dirty="0" smtClean="0"/>
              <a:t>Hair stylist</a:t>
            </a:r>
          </a:p>
          <a:p>
            <a:pPr lvl="1"/>
            <a:r>
              <a:rPr lang="en-US" sz="1800" dirty="0" smtClean="0"/>
              <a:t>HRM department</a:t>
            </a:r>
          </a:p>
          <a:p>
            <a:pPr lvl="1"/>
            <a:r>
              <a:rPr lang="en-US" sz="1800" dirty="0" smtClean="0"/>
              <a:t>Law firm</a:t>
            </a:r>
          </a:p>
          <a:p>
            <a:pPr lvl="1"/>
            <a:r>
              <a:rPr lang="en-US" sz="1800" dirty="0" smtClean="0"/>
              <a:t>Manufacturing</a:t>
            </a:r>
          </a:p>
          <a:p>
            <a:pPr lvl="1"/>
            <a:r>
              <a:rPr lang="en-US" sz="1800" dirty="0" smtClean="0"/>
              <a:t>National Park Service</a:t>
            </a:r>
          </a:p>
          <a:p>
            <a:pPr lvl="1"/>
            <a:r>
              <a:rPr lang="en-US" sz="1800" dirty="0" smtClean="0"/>
              <a:t>Personal stock portfolio</a:t>
            </a:r>
          </a:p>
          <a:p>
            <a:pPr lvl="1"/>
            <a:r>
              <a:rPr lang="en-US" sz="1800" dirty="0" smtClean="0"/>
              <a:t>Pet shop</a:t>
            </a:r>
          </a:p>
          <a:p>
            <a:pPr lvl="1"/>
            <a:r>
              <a:rPr lang="en-US" sz="1800" dirty="0" smtClean="0"/>
              <a:t>Restaurant</a:t>
            </a:r>
          </a:p>
          <a:p>
            <a:pPr lvl="1"/>
            <a:r>
              <a:rPr lang="en-US" sz="1800" dirty="0" smtClean="0"/>
              <a:t>Social club</a:t>
            </a:r>
          </a:p>
          <a:p>
            <a:pPr lvl="1"/>
            <a:r>
              <a:rPr lang="en-US" sz="1800" dirty="0" smtClean="0"/>
              <a:t>Sports team</a:t>
            </a:r>
          </a:p>
        </p:txBody>
      </p:sp>
    </p:spTree>
    <p:extLst>
      <p:ext uri="{BB962C8B-B14F-4D97-AF65-F5344CB8AC3E}">
        <p14:creationId xmlns:p14="http://schemas.microsoft.com/office/powerpoint/2010/main" val="396920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mtClean="0"/>
              <a:t>Notation</a:t>
            </a:r>
          </a:p>
        </p:txBody>
      </p:sp>
      <p:sp>
        <p:nvSpPr>
          <p:cNvPr id="14338" name="Slide Number Placeholder 4"/>
          <p:cNvSpPr>
            <a:spLocks noGrp="1"/>
          </p:cNvSpPr>
          <p:nvPr>
            <p:ph type="sldNum" sz="quarter" idx="12"/>
          </p:nvPr>
        </p:nvSpPr>
        <p:spPr/>
        <p:txBody>
          <a:bodyPr/>
          <a:lstStyle/>
          <a:p>
            <a:fld id="{3F7E2E72-E7C9-4DC1-9F23-2CBE3E7E26CF}" type="slidenum">
              <a:rPr lang="en-US" smtClean="0"/>
              <a:pPr/>
              <a:t>6</a:t>
            </a:fld>
            <a:endParaRPr lang="en-US" smtClean="0"/>
          </a:p>
        </p:txBody>
      </p:sp>
      <p:sp>
        <p:nvSpPr>
          <p:cNvPr id="14340" name="Rectangle 3"/>
          <p:cNvSpPr>
            <a:spLocks noChangeArrowheads="1"/>
          </p:cNvSpPr>
          <p:nvPr/>
        </p:nvSpPr>
        <p:spPr bwMode="auto">
          <a:xfrm>
            <a:off x="1531378" y="1363196"/>
            <a:ext cx="1257300" cy="336550"/>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dirty="0">
                <a:solidFill>
                  <a:schemeClr val="bg2"/>
                </a:solidFill>
              </a:rPr>
              <a:t>Table name</a:t>
            </a:r>
          </a:p>
        </p:txBody>
      </p:sp>
      <p:sp>
        <p:nvSpPr>
          <p:cNvPr id="14341" name="Rectangle 4"/>
          <p:cNvSpPr>
            <a:spLocks noChangeArrowheads="1"/>
          </p:cNvSpPr>
          <p:nvPr/>
        </p:nvSpPr>
        <p:spPr bwMode="auto">
          <a:xfrm>
            <a:off x="3009340" y="2583984"/>
            <a:ext cx="2465388" cy="336550"/>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a:solidFill>
                  <a:schemeClr val="bg2"/>
                </a:solidFill>
              </a:rPr>
              <a:t>Primary key is underlined</a:t>
            </a:r>
          </a:p>
        </p:txBody>
      </p:sp>
      <p:sp>
        <p:nvSpPr>
          <p:cNvPr id="14342" name="Rectangle 5"/>
          <p:cNvSpPr>
            <a:spLocks noChangeArrowheads="1"/>
          </p:cNvSpPr>
          <p:nvPr/>
        </p:nvSpPr>
        <p:spPr bwMode="auto">
          <a:xfrm>
            <a:off x="4395228" y="1269534"/>
            <a:ext cx="1504950" cy="336550"/>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a:solidFill>
                  <a:schemeClr val="bg2"/>
                </a:solidFill>
              </a:rPr>
              <a:t>Table columns</a:t>
            </a:r>
          </a:p>
        </p:txBody>
      </p:sp>
      <p:sp>
        <p:nvSpPr>
          <p:cNvPr id="14343" name="Rectangle 6"/>
          <p:cNvSpPr>
            <a:spLocks noChangeArrowheads="1"/>
          </p:cNvSpPr>
          <p:nvPr/>
        </p:nvSpPr>
        <p:spPr bwMode="auto">
          <a:xfrm>
            <a:off x="542365" y="1947396"/>
            <a:ext cx="7772400" cy="385363"/>
          </a:xfrm>
          <a:prstGeom prst="rect">
            <a:avLst/>
          </a:prstGeom>
          <a:noFill/>
          <a:ln w="9525">
            <a:noFill/>
            <a:miter lim="800000"/>
            <a:headEnd/>
            <a:tailEnd/>
          </a:ln>
        </p:spPr>
        <p:txBody>
          <a:bodyPr lIns="92075" tIns="46038" rIns="92075" bIns="46038">
            <a:spAutoFit/>
          </a:bodyPr>
          <a:lstStyle/>
          <a:p>
            <a:pPr algn="l">
              <a:spcBef>
                <a:spcPct val="0"/>
              </a:spcBef>
            </a:pPr>
            <a:r>
              <a:rPr lang="en-US" sz="1900">
                <a:solidFill>
                  <a:schemeClr val="tx1"/>
                </a:solidFill>
              </a:rPr>
              <a:t>Customer(</a:t>
            </a:r>
            <a:r>
              <a:rPr lang="en-US" sz="1900" u="sng">
                <a:solidFill>
                  <a:schemeClr val="tx1"/>
                </a:solidFill>
              </a:rPr>
              <a:t>CustomerID</a:t>
            </a:r>
            <a:r>
              <a:rPr lang="en-US" sz="1900">
                <a:solidFill>
                  <a:schemeClr val="tx1"/>
                </a:solidFill>
              </a:rPr>
              <a:t>, Phone, Name, Address, City, State, ZipCode)</a:t>
            </a:r>
          </a:p>
        </p:txBody>
      </p:sp>
      <p:sp>
        <p:nvSpPr>
          <p:cNvPr id="14344" name="Line 7"/>
          <p:cNvSpPr>
            <a:spLocks noChangeShapeType="1"/>
          </p:cNvSpPr>
          <p:nvPr/>
        </p:nvSpPr>
        <p:spPr bwMode="auto">
          <a:xfrm flipH="1">
            <a:off x="1380565" y="1715621"/>
            <a:ext cx="385763" cy="32385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4345" name="Line 8"/>
          <p:cNvSpPr>
            <a:spLocks noChangeShapeType="1"/>
          </p:cNvSpPr>
          <p:nvPr/>
        </p:nvSpPr>
        <p:spPr bwMode="auto">
          <a:xfrm flipH="1">
            <a:off x="3877703" y="1574334"/>
            <a:ext cx="1214437" cy="255587"/>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4346" name="Line 9"/>
          <p:cNvSpPr>
            <a:spLocks noChangeShapeType="1"/>
          </p:cNvSpPr>
          <p:nvPr/>
        </p:nvSpPr>
        <p:spPr bwMode="auto">
          <a:xfrm>
            <a:off x="5092140" y="1574334"/>
            <a:ext cx="2132013" cy="331787"/>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4347" name="Line 10"/>
          <p:cNvSpPr>
            <a:spLocks noChangeShapeType="1"/>
          </p:cNvSpPr>
          <p:nvPr/>
        </p:nvSpPr>
        <p:spPr bwMode="auto">
          <a:xfrm>
            <a:off x="5092140" y="1574334"/>
            <a:ext cx="327025" cy="465137"/>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4348" name="Line 11"/>
          <p:cNvSpPr>
            <a:spLocks noChangeShapeType="1"/>
          </p:cNvSpPr>
          <p:nvPr/>
        </p:nvSpPr>
        <p:spPr bwMode="auto">
          <a:xfrm flipH="1" flipV="1">
            <a:off x="2904565" y="2268071"/>
            <a:ext cx="419100" cy="295275"/>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4349" name="Rectangle 12"/>
          <p:cNvSpPr>
            <a:spLocks noChangeArrowheads="1"/>
          </p:cNvSpPr>
          <p:nvPr/>
        </p:nvSpPr>
        <p:spPr bwMode="auto">
          <a:xfrm>
            <a:off x="548715" y="3341221"/>
            <a:ext cx="7759700" cy="23495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tabLst>
                <a:tab pos="1887538" algn="r"/>
                <a:tab pos="2060575" algn="l"/>
                <a:tab pos="2909888" algn="l"/>
                <a:tab pos="3775075" algn="l"/>
                <a:tab pos="5143500" algn="l"/>
                <a:tab pos="6511925" algn="l"/>
                <a:tab pos="6978650" algn="l"/>
              </a:tabLst>
            </a:pPr>
            <a:r>
              <a:rPr lang="en-US" sz="1200" b="1" u="sng" dirty="0" err="1">
                <a:solidFill>
                  <a:schemeClr val="tx1"/>
                </a:solidFill>
              </a:rPr>
              <a:t>CustomerID</a:t>
            </a:r>
            <a:r>
              <a:rPr lang="en-US" sz="1200" b="1" dirty="0">
                <a:solidFill>
                  <a:schemeClr val="tx1"/>
                </a:solidFill>
              </a:rPr>
              <a:t>	Phone	</a:t>
            </a:r>
            <a:r>
              <a:rPr lang="en-US" sz="1200" b="1" dirty="0" err="1">
                <a:solidFill>
                  <a:schemeClr val="tx1"/>
                </a:solidFill>
              </a:rPr>
              <a:t>LastName</a:t>
            </a:r>
            <a:r>
              <a:rPr lang="en-US" sz="1200" b="1" dirty="0">
                <a:solidFill>
                  <a:schemeClr val="tx1"/>
                </a:solidFill>
              </a:rPr>
              <a:t>	</a:t>
            </a:r>
            <a:r>
              <a:rPr lang="en-US" sz="1200" b="1" dirty="0" err="1">
                <a:solidFill>
                  <a:schemeClr val="tx1"/>
                </a:solidFill>
              </a:rPr>
              <a:t>FirstName</a:t>
            </a:r>
            <a:r>
              <a:rPr lang="en-US" sz="1200" b="1" dirty="0">
                <a:solidFill>
                  <a:schemeClr val="tx1"/>
                </a:solidFill>
              </a:rPr>
              <a:t>	Address	City	State	</a:t>
            </a:r>
            <a:r>
              <a:rPr lang="en-US" sz="1200" b="1" dirty="0" err="1">
                <a:solidFill>
                  <a:schemeClr val="tx1"/>
                </a:solidFill>
              </a:rPr>
              <a:t>Zipcode</a:t>
            </a:r>
            <a:endParaRPr lang="en-US" sz="1200" b="1" dirty="0">
              <a:solidFill>
                <a:schemeClr val="tx1"/>
              </a:solidFill>
            </a:endParaRPr>
          </a:p>
          <a:p>
            <a:pPr algn="l">
              <a:spcBef>
                <a:spcPct val="0"/>
              </a:spcBef>
              <a:tabLst>
                <a:tab pos="1887538" algn="r"/>
                <a:tab pos="2060575" algn="l"/>
                <a:tab pos="2909888" algn="l"/>
                <a:tab pos="3775075" algn="l"/>
                <a:tab pos="5143500" algn="l"/>
                <a:tab pos="6511925" algn="l"/>
                <a:tab pos="6978650" algn="l"/>
              </a:tabLst>
            </a:pPr>
            <a:endParaRPr lang="en-US" sz="1200" dirty="0">
              <a:solidFill>
                <a:schemeClr val="tx1"/>
              </a:solidFill>
            </a:endParaRP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1	502-666-7777	Johnson	Martha	125 Main Street	</a:t>
            </a:r>
            <a:r>
              <a:rPr lang="en-US" sz="1200" dirty="0" err="1">
                <a:solidFill>
                  <a:schemeClr val="tx1"/>
                </a:solidFill>
              </a:rPr>
              <a:t>Alvaton</a:t>
            </a:r>
            <a:r>
              <a:rPr lang="en-US" sz="1200" dirty="0">
                <a:solidFill>
                  <a:schemeClr val="tx1"/>
                </a:solidFill>
              </a:rPr>
              <a:t>	KY	42122</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2	502-888-6464	Smith	Jack	873 Elm Street	Bowling Green	KY	42101</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3	502-777-7575	Washington	Elroy	95 Easy Street	Smith’s Grove	KY	42171</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4	502-333-9494	Adams	Samuel	746 Brown Drive	</a:t>
            </a:r>
            <a:r>
              <a:rPr lang="en-US" sz="1200" dirty="0" err="1">
                <a:solidFill>
                  <a:schemeClr val="tx1"/>
                </a:solidFill>
              </a:rPr>
              <a:t>Alvaton</a:t>
            </a:r>
            <a:r>
              <a:rPr lang="en-US" sz="1200" dirty="0">
                <a:solidFill>
                  <a:schemeClr val="tx1"/>
                </a:solidFill>
              </a:rPr>
              <a:t>	KY	42122</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5	502-474-4746	</a:t>
            </a:r>
            <a:r>
              <a:rPr lang="en-US" sz="1200" dirty="0" err="1">
                <a:solidFill>
                  <a:schemeClr val="tx1"/>
                </a:solidFill>
              </a:rPr>
              <a:t>Rabitz</a:t>
            </a:r>
            <a:r>
              <a:rPr lang="en-US" sz="1200" dirty="0">
                <a:solidFill>
                  <a:schemeClr val="tx1"/>
                </a:solidFill>
              </a:rPr>
              <a:t>	Victor	645 White Avenue	Bowling Green	KY	42102</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6	616-373-4746	Steinmetz	Susan	15 Speedway Drive	Portland	TN	37148</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7	615-888-4474	Lasater	Les	67 S. Ray Drive	Portland	TN	37148</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8	615-452-1162	Jones	Charlie	867 Lakeside Drive	</a:t>
            </a:r>
            <a:r>
              <a:rPr lang="en-US" sz="1200" dirty="0" err="1">
                <a:solidFill>
                  <a:schemeClr val="tx1"/>
                </a:solidFill>
              </a:rPr>
              <a:t>Castalian</a:t>
            </a:r>
            <a:r>
              <a:rPr lang="en-US" sz="1200" dirty="0">
                <a:solidFill>
                  <a:schemeClr val="tx1"/>
                </a:solidFill>
              </a:rPr>
              <a:t> Springs	TN	37031</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9	502-222-4351	Chavez	Juan	673 Industry Blvd.	Caneyville	KY	42721</a:t>
            </a:r>
          </a:p>
          <a:p>
            <a:pPr algn="l">
              <a:spcBef>
                <a:spcPct val="0"/>
              </a:spcBef>
              <a:tabLst>
                <a:tab pos="1887538" algn="r"/>
                <a:tab pos="2060575" algn="l"/>
                <a:tab pos="2909888" algn="l"/>
                <a:tab pos="3775075" algn="l"/>
                <a:tab pos="5143500" algn="l"/>
                <a:tab pos="6511925" algn="l"/>
                <a:tab pos="6978650" algn="l"/>
              </a:tabLst>
            </a:pPr>
            <a:r>
              <a:rPr lang="en-US" sz="1200" dirty="0">
                <a:solidFill>
                  <a:schemeClr val="tx1"/>
                </a:solidFill>
              </a:rPr>
              <a:t>10	502-444-2512	</a:t>
            </a:r>
            <a:r>
              <a:rPr lang="en-US" sz="1200" dirty="0" err="1">
                <a:solidFill>
                  <a:schemeClr val="tx1"/>
                </a:solidFill>
              </a:rPr>
              <a:t>Rojo</a:t>
            </a:r>
            <a:r>
              <a:rPr lang="en-US" sz="1200" dirty="0">
                <a:solidFill>
                  <a:schemeClr val="tx1"/>
                </a:solidFill>
              </a:rPr>
              <a:t>	Maria	88 Main Street	Cave City	KY	42127</a:t>
            </a:r>
          </a:p>
        </p:txBody>
      </p:sp>
    </p:spTree>
    <p:extLst>
      <p:ext uri="{BB962C8B-B14F-4D97-AF65-F5344CB8AC3E}">
        <p14:creationId xmlns:p14="http://schemas.microsoft.com/office/powerpoint/2010/main" val="2487062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smtClean="0"/>
              <a:t>Multiple Views &amp; View Integration</a:t>
            </a:r>
          </a:p>
        </p:txBody>
      </p:sp>
      <p:sp>
        <p:nvSpPr>
          <p:cNvPr id="65540" name="Rectangle 3"/>
          <p:cNvSpPr>
            <a:spLocks noGrp="1" noChangeArrowheads="1"/>
          </p:cNvSpPr>
          <p:nvPr>
            <p:ph type="body" sz="half" idx="1"/>
          </p:nvPr>
        </p:nvSpPr>
        <p:spPr/>
        <p:txBody>
          <a:bodyPr/>
          <a:lstStyle/>
          <a:p>
            <a:r>
              <a:rPr lang="en-US" sz="2000" dirty="0" smtClean="0"/>
              <a:t>Collect multiple views</a:t>
            </a:r>
          </a:p>
          <a:p>
            <a:pPr lvl="1"/>
            <a:r>
              <a:rPr lang="en-US" sz="1800" dirty="0" smtClean="0"/>
              <a:t>Documents</a:t>
            </a:r>
          </a:p>
          <a:p>
            <a:pPr lvl="1"/>
            <a:r>
              <a:rPr lang="en-US" sz="1800" dirty="0" smtClean="0"/>
              <a:t>Reports</a:t>
            </a:r>
          </a:p>
          <a:p>
            <a:pPr lvl="1"/>
            <a:r>
              <a:rPr lang="en-US" sz="1800" dirty="0" smtClean="0"/>
              <a:t>Input forms</a:t>
            </a:r>
          </a:p>
          <a:p>
            <a:r>
              <a:rPr lang="en-US" sz="2000" dirty="0" smtClean="0"/>
              <a:t>Create normalized tables from each view</a:t>
            </a:r>
          </a:p>
          <a:p>
            <a:r>
              <a:rPr lang="en-US" sz="2000" dirty="0" smtClean="0"/>
              <a:t>Combine the views into one complete model.</a:t>
            </a:r>
          </a:p>
          <a:p>
            <a:r>
              <a:rPr lang="en-US" sz="2000" dirty="0" smtClean="0"/>
              <a:t>Keep meta-data in a data dictionary</a:t>
            </a:r>
          </a:p>
          <a:p>
            <a:pPr lvl="1"/>
            <a:r>
              <a:rPr lang="en-US" sz="1800" dirty="0" smtClean="0"/>
              <a:t>Type of data</a:t>
            </a:r>
          </a:p>
          <a:p>
            <a:pPr lvl="1"/>
            <a:r>
              <a:rPr lang="en-US" sz="1800" dirty="0" smtClean="0"/>
              <a:t>Size</a:t>
            </a:r>
          </a:p>
          <a:p>
            <a:pPr lvl="1"/>
            <a:r>
              <a:rPr lang="en-US" sz="1800" dirty="0" smtClean="0"/>
              <a:t>Volume</a:t>
            </a:r>
          </a:p>
          <a:p>
            <a:pPr lvl="1"/>
            <a:r>
              <a:rPr lang="en-US" sz="1800" dirty="0" smtClean="0"/>
              <a:t>Usage</a:t>
            </a:r>
          </a:p>
        </p:txBody>
      </p:sp>
      <p:sp>
        <p:nvSpPr>
          <p:cNvPr id="65541" name="Rectangle 4"/>
          <p:cNvSpPr>
            <a:spLocks noGrp="1" noChangeArrowheads="1"/>
          </p:cNvSpPr>
          <p:nvPr>
            <p:ph type="body" sz="half" idx="2"/>
          </p:nvPr>
        </p:nvSpPr>
        <p:spPr/>
        <p:txBody>
          <a:bodyPr/>
          <a:lstStyle/>
          <a:p>
            <a:r>
              <a:rPr lang="en-US" sz="2000" smtClean="0"/>
              <a:t>Example</a:t>
            </a:r>
          </a:p>
          <a:p>
            <a:pPr lvl="1"/>
            <a:r>
              <a:rPr lang="en-US" sz="1800" smtClean="0"/>
              <a:t>Federal Emergency Management Agency (FEMA).  Disaster planning and relief.</a:t>
            </a:r>
          </a:p>
          <a:p>
            <a:pPr lvl="1"/>
            <a:r>
              <a:rPr lang="en-US" sz="1800" smtClean="0"/>
              <a:t>Make business assumptions as necessary, but try to keep them simple.</a:t>
            </a:r>
          </a:p>
        </p:txBody>
      </p:sp>
      <p:sp>
        <p:nvSpPr>
          <p:cNvPr id="65538" name="Slide Number Placeholder 6"/>
          <p:cNvSpPr>
            <a:spLocks noGrp="1"/>
          </p:cNvSpPr>
          <p:nvPr>
            <p:ph type="sldNum" sz="quarter" idx="12"/>
          </p:nvPr>
        </p:nvSpPr>
        <p:spPr/>
        <p:txBody>
          <a:bodyPr/>
          <a:lstStyle/>
          <a:p>
            <a:fld id="{08BC36F1-968E-470A-A056-912C0320A682}" type="slidenum">
              <a:rPr lang="en-US" smtClean="0"/>
              <a:pPr/>
              <a:t>60</a:t>
            </a:fld>
            <a:endParaRPr lang="en-US" smtClean="0"/>
          </a:p>
        </p:txBody>
      </p:sp>
    </p:spTree>
    <p:extLst>
      <p:ext uri="{BB962C8B-B14F-4D97-AF65-F5344CB8AC3E}">
        <p14:creationId xmlns:p14="http://schemas.microsoft.com/office/powerpoint/2010/main" val="3743375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2"/>
          </p:nvPr>
        </p:nvSpPr>
        <p:spPr>
          <a:noFill/>
        </p:spPr>
        <p:txBody>
          <a:bodyPr/>
          <a:lstStyle/>
          <a:p>
            <a:fld id="{D51C1B2E-8A4F-4FFB-93E3-02E6D3C02DF5}" type="slidenum">
              <a:rPr lang="en-US" smtClean="0"/>
              <a:pPr/>
              <a:t>61</a:t>
            </a:fld>
            <a:endParaRPr lang="en-US" smtClean="0"/>
          </a:p>
        </p:txBody>
      </p:sp>
      <p:sp>
        <p:nvSpPr>
          <p:cNvPr id="5124" name="Rectangle 2"/>
          <p:cNvSpPr>
            <a:spLocks noGrp="1" noChangeArrowheads="1"/>
          </p:cNvSpPr>
          <p:nvPr>
            <p:ph type="title"/>
          </p:nvPr>
        </p:nvSpPr>
        <p:spPr/>
        <p:txBody>
          <a:bodyPr/>
          <a:lstStyle/>
          <a:p>
            <a:r>
              <a:rPr lang="en-US" smtClean="0"/>
              <a:t>The Pet Store: Sales Form</a:t>
            </a:r>
          </a:p>
        </p:txBody>
      </p:sp>
      <p:sp>
        <p:nvSpPr>
          <p:cNvPr id="5125" name="Text Box 9"/>
          <p:cNvSpPr txBox="1">
            <a:spLocks noChangeArrowheads="1"/>
          </p:cNvSpPr>
          <p:nvPr/>
        </p:nvSpPr>
        <p:spPr bwMode="auto">
          <a:xfrm>
            <a:off x="412377" y="4742330"/>
            <a:ext cx="7772400" cy="1323439"/>
          </a:xfrm>
          <a:prstGeom prst="rect">
            <a:avLst/>
          </a:prstGeom>
          <a:noFill/>
          <a:ln w="12700">
            <a:noFill/>
            <a:miter lim="800000"/>
            <a:headEnd type="none" w="sm" len="sm"/>
            <a:tailEnd type="none" w="sm" len="sm"/>
          </a:ln>
        </p:spPr>
        <p:txBody>
          <a:bodyPr>
            <a:spAutoFit/>
          </a:bodyPr>
          <a:lstStyle/>
          <a:p>
            <a:pPr algn="l"/>
            <a:r>
              <a:rPr lang="en-US" sz="2000" dirty="0">
                <a:solidFill>
                  <a:schemeClr val="tx1"/>
                </a:solidFill>
                <a:latin typeface="Times New Roman" pitchFamily="18" charset="0"/>
              </a:rPr>
              <a:t>Sales(</a:t>
            </a:r>
            <a:r>
              <a:rPr lang="en-US" sz="2000" dirty="0" err="1">
                <a:solidFill>
                  <a:schemeClr val="tx1"/>
                </a:solidFill>
                <a:latin typeface="Times New Roman" pitchFamily="18" charset="0"/>
              </a:rPr>
              <a:t>SaleID</a:t>
            </a:r>
            <a:r>
              <a:rPr lang="en-US" sz="2000" dirty="0">
                <a:solidFill>
                  <a:schemeClr val="tx1"/>
                </a:solidFill>
                <a:latin typeface="Times New Roman" pitchFamily="18" charset="0"/>
              </a:rPr>
              <a:t>, Date, </a:t>
            </a:r>
            <a:r>
              <a:rPr lang="en-US" sz="2000" dirty="0" err="1">
                <a:solidFill>
                  <a:schemeClr val="tx1"/>
                </a:solidFill>
                <a:latin typeface="Times New Roman" pitchFamily="18" charset="0"/>
              </a:rPr>
              <a:t>CustomerID</a:t>
            </a:r>
            <a:r>
              <a:rPr lang="en-US" sz="2000" dirty="0">
                <a:solidFill>
                  <a:schemeClr val="tx1"/>
                </a:solidFill>
                <a:latin typeface="Times New Roman" pitchFamily="18" charset="0"/>
              </a:rPr>
              <a:t>, Name, Address, City, State, Zip, </a:t>
            </a:r>
            <a:r>
              <a:rPr lang="en-US" sz="2000" dirty="0" err="1">
                <a:solidFill>
                  <a:schemeClr val="tx1"/>
                </a:solidFill>
                <a:latin typeface="Times New Roman" pitchFamily="18" charset="0"/>
              </a:rPr>
              <a:t>EmployeeID</a:t>
            </a:r>
            <a:r>
              <a:rPr lang="en-US" sz="2000" dirty="0">
                <a:solidFill>
                  <a:schemeClr val="tx1"/>
                </a:solidFill>
                <a:latin typeface="Times New Roman" pitchFamily="18" charset="0"/>
              </a:rPr>
              <a:t>, Name, (</a:t>
            </a:r>
            <a:r>
              <a:rPr lang="en-US" sz="2000" dirty="0" err="1">
                <a:solidFill>
                  <a:schemeClr val="tx1"/>
                </a:solidFill>
                <a:latin typeface="Times New Roman" pitchFamily="18" charset="0"/>
              </a:rPr>
              <a:t>AnimalID</a:t>
            </a:r>
            <a:r>
              <a:rPr lang="en-US" sz="2000" dirty="0">
                <a:solidFill>
                  <a:schemeClr val="tx1"/>
                </a:solidFill>
                <a:latin typeface="Times New Roman" pitchFamily="18" charset="0"/>
              </a:rPr>
              <a:t>, Name, Category, Breed, </a:t>
            </a:r>
            <a:r>
              <a:rPr lang="en-US" sz="2000" dirty="0" err="1">
                <a:solidFill>
                  <a:schemeClr val="tx1"/>
                </a:solidFill>
                <a:latin typeface="Times New Roman" pitchFamily="18" charset="0"/>
              </a:rPr>
              <a:t>DateOfBirth</a:t>
            </a:r>
            <a:r>
              <a:rPr lang="en-US" sz="2000" dirty="0">
                <a:solidFill>
                  <a:schemeClr val="tx1"/>
                </a:solidFill>
                <a:latin typeface="Times New Roman" pitchFamily="18" charset="0"/>
              </a:rPr>
              <a:t>, Gender, Registration, Color, Donation, </a:t>
            </a:r>
            <a:r>
              <a:rPr lang="en-US" sz="2000" dirty="0" err="1">
                <a:solidFill>
                  <a:schemeClr val="tx1"/>
                </a:solidFill>
                <a:latin typeface="Times New Roman" pitchFamily="18" charset="0"/>
              </a:rPr>
              <a:t>AdoptionGroup</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ItemID</a:t>
            </a:r>
            <a:r>
              <a:rPr lang="en-US" sz="2000" dirty="0">
                <a:solidFill>
                  <a:schemeClr val="tx1"/>
                </a:solidFill>
                <a:latin typeface="Times New Roman" pitchFamily="18" charset="0"/>
              </a:rPr>
              <a:t>, Description, Category, </a:t>
            </a:r>
            <a:r>
              <a:rPr lang="en-US" sz="2000" dirty="0" err="1">
                <a:solidFill>
                  <a:schemeClr val="tx1"/>
                </a:solidFill>
                <a:latin typeface="Times New Roman" pitchFamily="18" charset="0"/>
              </a:rPr>
              <a:t>ListPrice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SalePrice</a:t>
            </a:r>
            <a:r>
              <a:rPr lang="en-US" sz="2000" dirty="0">
                <a:solidFill>
                  <a:schemeClr val="tx1"/>
                </a:solidFill>
                <a:latin typeface="Times New Roman" pitchFamily="18" charset="0"/>
              </a:rPr>
              <a:t>, Quantity))</a:t>
            </a:r>
          </a:p>
        </p:txBody>
      </p:sp>
      <p:graphicFrame>
        <p:nvGraphicFramePr>
          <p:cNvPr id="5122" name="Object 6"/>
          <p:cNvGraphicFramePr>
            <a:graphicFrameLocks noChangeAspect="1"/>
          </p:cNvGraphicFramePr>
          <p:nvPr>
            <p:extLst>
              <p:ext uri="{D42A27DB-BD31-4B8C-83A1-F6EECF244321}">
                <p14:modId xmlns:p14="http://schemas.microsoft.com/office/powerpoint/2010/main" val="3335484744"/>
              </p:ext>
            </p:extLst>
          </p:nvPr>
        </p:nvGraphicFramePr>
        <p:xfrm>
          <a:off x="2268351" y="1238437"/>
          <a:ext cx="5054600" cy="3608388"/>
        </p:xfrm>
        <a:graphic>
          <a:graphicData uri="http://schemas.openxmlformats.org/presentationml/2006/ole">
            <mc:AlternateContent xmlns:mc="http://schemas.openxmlformats.org/markup-compatibility/2006">
              <mc:Choice xmlns:v="urn:schemas-microsoft-com:vml" Requires="v">
                <p:oleObj spid="_x0000_s5194" name="Document" r:id="rId5" imgW="5788197" imgH="4293024" progId="Word.Document.12">
                  <p:embed/>
                </p:oleObj>
              </mc:Choice>
              <mc:Fallback>
                <p:oleObj name="Document" r:id="rId5" imgW="5788197" imgH="4293024"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351" y="1238437"/>
                        <a:ext cx="5054600" cy="36083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24208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p>
            <a:fld id="{6D6B4BD7-C487-4C80-AE0C-111B2D91F5AC}" type="slidenum">
              <a:rPr lang="en-US" smtClean="0"/>
              <a:pPr/>
              <a:t>62</a:t>
            </a:fld>
            <a:endParaRPr lang="en-US" smtClean="0"/>
          </a:p>
        </p:txBody>
      </p:sp>
      <p:sp>
        <p:nvSpPr>
          <p:cNvPr id="66563" name="Rectangle 1026"/>
          <p:cNvSpPr>
            <a:spLocks noGrp="1" noChangeArrowheads="1"/>
          </p:cNvSpPr>
          <p:nvPr>
            <p:ph type="title"/>
          </p:nvPr>
        </p:nvSpPr>
        <p:spPr/>
        <p:txBody>
          <a:bodyPr/>
          <a:lstStyle/>
          <a:p>
            <a:r>
              <a:rPr lang="en-US" smtClean="0"/>
              <a:t>The Pet Store: Purchase Merchandise</a:t>
            </a:r>
          </a:p>
        </p:txBody>
      </p:sp>
      <p:pic>
        <p:nvPicPr>
          <p:cNvPr id="66564" name="Picture 1027"/>
          <p:cNvPicPr>
            <a:picLocks noChangeAspect="1" noChangeArrowheads="1"/>
          </p:cNvPicPr>
          <p:nvPr/>
        </p:nvPicPr>
        <p:blipFill>
          <a:blip r:embed="rId3" cstate="print"/>
          <a:srcRect/>
          <a:stretch>
            <a:fillRect/>
          </a:stretch>
        </p:blipFill>
        <p:spPr bwMode="auto">
          <a:xfrm>
            <a:off x="1999130" y="1164384"/>
            <a:ext cx="5105400" cy="3878263"/>
          </a:xfrm>
          <a:prstGeom prst="rect">
            <a:avLst/>
          </a:prstGeom>
          <a:noFill/>
          <a:ln w="12700">
            <a:noFill/>
            <a:miter lim="800000"/>
            <a:headEnd type="none" w="sm" len="sm"/>
            <a:tailEnd type="none" w="sm" len="sm"/>
          </a:ln>
        </p:spPr>
      </p:pic>
      <p:sp>
        <p:nvSpPr>
          <p:cNvPr id="66565" name="Text Box 1029"/>
          <p:cNvSpPr txBox="1">
            <a:spLocks noChangeArrowheads="1"/>
          </p:cNvSpPr>
          <p:nvPr/>
        </p:nvSpPr>
        <p:spPr bwMode="auto">
          <a:xfrm>
            <a:off x="363070" y="5042647"/>
            <a:ext cx="8628529" cy="1015663"/>
          </a:xfrm>
          <a:prstGeom prst="rect">
            <a:avLst/>
          </a:prstGeom>
          <a:noFill/>
          <a:ln w="12700">
            <a:noFill/>
            <a:miter lim="800000"/>
            <a:headEnd type="none" w="sm" len="sm"/>
            <a:tailEnd type="none" w="sm" len="sm"/>
          </a:ln>
        </p:spPr>
        <p:txBody>
          <a:bodyPr wrap="square">
            <a:spAutoFit/>
          </a:bodyPr>
          <a:lstStyle/>
          <a:p>
            <a:pPr algn="l"/>
            <a:r>
              <a:rPr lang="en-US" sz="2000" dirty="0" err="1">
                <a:solidFill>
                  <a:schemeClr val="tx1"/>
                </a:solidFill>
                <a:latin typeface="Times New Roman" pitchFamily="18" charset="0"/>
              </a:rPr>
              <a:t>MerchandiseOrder</a:t>
            </a:r>
            <a:r>
              <a:rPr lang="en-US" sz="2000" dirty="0">
                <a:solidFill>
                  <a:schemeClr val="tx1"/>
                </a:solidFill>
                <a:latin typeface="Times New Roman" pitchFamily="18" charset="0"/>
              </a:rPr>
              <a:t>(</a:t>
            </a:r>
            <a:r>
              <a:rPr lang="en-US" sz="2000" dirty="0" err="1">
                <a:solidFill>
                  <a:schemeClr val="tx1"/>
                </a:solidFill>
                <a:latin typeface="Times New Roman" pitchFamily="18" charset="0"/>
              </a:rPr>
              <a:t>PONumber</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OrderDate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ReceiveDate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SupplierID</a:t>
            </a:r>
            <a:r>
              <a:rPr lang="en-US" sz="2000" dirty="0">
                <a:solidFill>
                  <a:schemeClr val="tx1"/>
                </a:solidFill>
                <a:latin typeface="Times New Roman" pitchFamily="18" charset="0"/>
              </a:rPr>
              <a:t>, Name, Contact, Phone, Address, City, State, Zip, </a:t>
            </a:r>
            <a:r>
              <a:rPr lang="en-US" sz="2000" dirty="0" err="1">
                <a:solidFill>
                  <a:schemeClr val="tx1"/>
                </a:solidFill>
                <a:latin typeface="Times New Roman" pitchFamily="18" charset="0"/>
              </a:rPr>
              <a:t>EmployeeID</a:t>
            </a:r>
            <a:r>
              <a:rPr lang="en-US" sz="2000" dirty="0">
                <a:solidFill>
                  <a:schemeClr val="tx1"/>
                </a:solidFill>
                <a:latin typeface="Times New Roman" pitchFamily="18" charset="0"/>
              </a:rPr>
              <a:t>, Name, </a:t>
            </a:r>
            <a:r>
              <a:rPr lang="en-US" sz="2000" dirty="0" err="1">
                <a:solidFill>
                  <a:schemeClr val="tx1"/>
                </a:solidFill>
                <a:latin typeface="Times New Roman" pitchFamily="18" charset="0"/>
              </a:rPr>
              <a:t>HomePhone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ItemID</a:t>
            </a:r>
            <a:r>
              <a:rPr lang="en-US" sz="2000" dirty="0">
                <a:solidFill>
                  <a:schemeClr val="tx1"/>
                </a:solidFill>
                <a:latin typeface="Times New Roman" pitchFamily="18" charset="0"/>
              </a:rPr>
              <a:t>, Description, Category, Price, Quantity, </a:t>
            </a:r>
            <a:r>
              <a:rPr lang="en-US" sz="2000" dirty="0" err="1">
                <a:solidFill>
                  <a:schemeClr val="tx1"/>
                </a:solidFill>
                <a:latin typeface="Times New Roman" pitchFamily="18" charset="0"/>
              </a:rPr>
              <a:t>QuantityOnHand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ShippingCost</a:t>
            </a:r>
            <a:r>
              <a:rPr lang="en-US" sz="2000" dirty="0">
                <a:solidFill>
                  <a:schemeClr val="tx1"/>
                </a:solidFill>
                <a:latin typeface="Times New Roman" pitchFamily="18" charset="0"/>
              </a:rPr>
              <a:t>)</a:t>
            </a:r>
          </a:p>
        </p:txBody>
      </p:sp>
    </p:spTree>
    <p:extLst>
      <p:ext uri="{BB962C8B-B14F-4D97-AF65-F5344CB8AC3E}">
        <p14:creationId xmlns:p14="http://schemas.microsoft.com/office/powerpoint/2010/main" val="3223641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smtClean="0"/>
              <a:t>Pet Store Normalization</a:t>
            </a:r>
          </a:p>
        </p:txBody>
      </p:sp>
      <p:sp>
        <p:nvSpPr>
          <p:cNvPr id="67586" name="Slide Number Placeholder 4"/>
          <p:cNvSpPr>
            <a:spLocks noGrp="1"/>
          </p:cNvSpPr>
          <p:nvPr>
            <p:ph type="sldNum" sz="quarter" idx="12"/>
          </p:nvPr>
        </p:nvSpPr>
        <p:spPr/>
        <p:txBody>
          <a:bodyPr/>
          <a:lstStyle/>
          <a:p>
            <a:fld id="{2E6E2DDA-17E4-4311-BED7-768A0CA0FD81}" type="slidenum">
              <a:rPr lang="en-US" smtClean="0"/>
              <a:pPr/>
              <a:t>63</a:t>
            </a:fld>
            <a:endParaRPr lang="en-US" smtClean="0"/>
          </a:p>
        </p:txBody>
      </p:sp>
      <p:sp>
        <p:nvSpPr>
          <p:cNvPr id="67588" name="Text Box 3"/>
          <p:cNvSpPr txBox="1">
            <a:spLocks noChangeArrowheads="1"/>
          </p:cNvSpPr>
          <p:nvPr/>
        </p:nvSpPr>
        <p:spPr bwMode="auto">
          <a:xfrm>
            <a:off x="475129" y="1228165"/>
            <a:ext cx="8023412" cy="2246769"/>
          </a:xfrm>
          <a:prstGeom prst="rect">
            <a:avLst/>
          </a:prstGeom>
          <a:noFill/>
          <a:ln w="12700">
            <a:noFill/>
            <a:miter lim="800000"/>
            <a:headEnd type="none" w="sm" len="sm"/>
            <a:tailEnd type="none" w="sm" len="sm"/>
          </a:ln>
        </p:spPr>
        <p:txBody>
          <a:bodyPr wrap="square">
            <a:spAutoFit/>
          </a:bodyPr>
          <a:lstStyle/>
          <a:p>
            <a:pPr algn="l">
              <a:spcBef>
                <a:spcPct val="0"/>
              </a:spcBef>
            </a:pPr>
            <a:r>
              <a:rPr lang="en-US" sz="2000" dirty="0">
                <a:solidFill>
                  <a:schemeClr val="tx1"/>
                </a:solidFill>
                <a:latin typeface="Times New Roman" pitchFamily="18" charset="0"/>
              </a:rPr>
              <a:t>Sale(</a:t>
            </a:r>
            <a:r>
              <a:rPr lang="en-US" sz="2000" u="sng" dirty="0" err="1">
                <a:solidFill>
                  <a:schemeClr val="tx1"/>
                </a:solidFill>
                <a:latin typeface="Times New Roman" pitchFamily="18" charset="0"/>
              </a:rPr>
              <a:t>SaleID</a:t>
            </a:r>
            <a:r>
              <a:rPr lang="en-US" sz="2000" dirty="0">
                <a:solidFill>
                  <a:schemeClr val="tx1"/>
                </a:solidFill>
                <a:latin typeface="Times New Roman" pitchFamily="18" charset="0"/>
              </a:rPr>
              <a:t>, Date, </a:t>
            </a:r>
            <a:r>
              <a:rPr lang="en-US" sz="2000" dirty="0" err="1">
                <a:solidFill>
                  <a:schemeClr val="tx1"/>
                </a:solidFill>
                <a:latin typeface="Times New Roman" pitchFamily="18" charset="0"/>
              </a:rPr>
              <a:t>CustomerID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EmployeeID</a:t>
            </a:r>
            <a:r>
              <a:rPr lang="en-US" sz="2000" dirty="0">
                <a:solidFill>
                  <a:schemeClr val="tx1"/>
                </a:solidFill>
                <a:latin typeface="Times New Roman" pitchFamily="18" charset="0"/>
              </a:rPr>
              <a:t>)</a:t>
            </a:r>
          </a:p>
          <a:p>
            <a:pPr algn="l">
              <a:spcBef>
                <a:spcPct val="0"/>
              </a:spcBef>
            </a:pPr>
            <a:r>
              <a:rPr lang="en-US" sz="2000" dirty="0" err="1">
                <a:solidFill>
                  <a:schemeClr val="tx1"/>
                </a:solidFill>
                <a:latin typeface="Times New Roman" pitchFamily="18" charset="0"/>
              </a:rPr>
              <a:t>SaleItem</a:t>
            </a:r>
            <a:r>
              <a:rPr lang="en-US" sz="2000" dirty="0">
                <a:solidFill>
                  <a:schemeClr val="tx1"/>
                </a:solidFill>
                <a:latin typeface="Times New Roman" pitchFamily="18" charset="0"/>
              </a:rPr>
              <a:t>(</a:t>
            </a:r>
            <a:r>
              <a:rPr lang="en-US" sz="2000" u="sng" dirty="0" err="1">
                <a:solidFill>
                  <a:schemeClr val="tx1"/>
                </a:solidFill>
                <a:latin typeface="Times New Roman" pitchFamily="18" charset="0"/>
              </a:rPr>
              <a:t>SaleID</a:t>
            </a:r>
            <a:r>
              <a:rPr lang="en-US" sz="2000" dirty="0">
                <a:solidFill>
                  <a:schemeClr val="tx1"/>
                </a:solidFill>
                <a:latin typeface="Times New Roman" pitchFamily="18" charset="0"/>
              </a:rPr>
              <a:t>, </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SalePrice</a:t>
            </a:r>
            <a:r>
              <a:rPr lang="en-US" sz="2000" dirty="0">
                <a:solidFill>
                  <a:schemeClr val="tx1"/>
                </a:solidFill>
                <a:latin typeface="Times New Roman" pitchFamily="18" charset="0"/>
              </a:rPr>
              <a:t>, Quantity)</a:t>
            </a:r>
          </a:p>
          <a:p>
            <a:pPr algn="l">
              <a:spcBef>
                <a:spcPct val="0"/>
              </a:spcBef>
            </a:pPr>
            <a:r>
              <a:rPr lang="en-US" sz="2000" dirty="0">
                <a:solidFill>
                  <a:schemeClr val="tx1"/>
                </a:solidFill>
                <a:latin typeface="Times New Roman" pitchFamily="18" charset="0"/>
              </a:rPr>
              <a:t>Customer(</a:t>
            </a:r>
            <a:r>
              <a:rPr lang="en-US" sz="2000" u="sng" dirty="0" err="1">
                <a:solidFill>
                  <a:schemeClr val="tx1"/>
                </a:solidFill>
                <a:latin typeface="Times New Roman" pitchFamily="18" charset="0"/>
              </a:rPr>
              <a:t>CustomerID</a:t>
            </a:r>
            <a:r>
              <a:rPr lang="en-US" sz="2000" dirty="0">
                <a:solidFill>
                  <a:schemeClr val="tx1"/>
                </a:solidFill>
                <a:latin typeface="Times New Roman" pitchFamily="18" charset="0"/>
              </a:rPr>
              <a:t>, Name, Address, City, State, Zip)</a:t>
            </a:r>
          </a:p>
          <a:p>
            <a:pPr algn="l">
              <a:spcBef>
                <a:spcPct val="0"/>
              </a:spcBef>
            </a:pPr>
            <a:r>
              <a:rPr lang="en-US" sz="2000" dirty="0">
                <a:solidFill>
                  <a:schemeClr val="tx1"/>
                </a:solidFill>
                <a:latin typeface="Times New Roman" pitchFamily="18" charset="0"/>
              </a:rPr>
              <a:t>Employee(</a:t>
            </a:r>
            <a:r>
              <a:rPr lang="en-US" sz="2000" u="sng" dirty="0" err="1">
                <a:solidFill>
                  <a:schemeClr val="tx1"/>
                </a:solidFill>
                <a:latin typeface="Times New Roman" pitchFamily="18" charset="0"/>
              </a:rPr>
              <a:t>EmployeeID</a:t>
            </a:r>
            <a:r>
              <a:rPr lang="en-US" sz="2000" dirty="0">
                <a:solidFill>
                  <a:schemeClr val="tx1"/>
                </a:solidFill>
                <a:latin typeface="Times New Roman" pitchFamily="18" charset="0"/>
              </a:rPr>
              <a:t>, Name)</a:t>
            </a:r>
          </a:p>
          <a:p>
            <a:pPr algn="l">
              <a:spcBef>
                <a:spcPct val="0"/>
              </a:spcBef>
            </a:pPr>
            <a:r>
              <a:rPr lang="en-US" sz="2000" dirty="0">
                <a:solidFill>
                  <a:schemeClr val="tx1"/>
                </a:solidFill>
                <a:latin typeface="Times New Roman" pitchFamily="18" charset="0"/>
              </a:rPr>
              <a:t>Animal(</a:t>
            </a:r>
            <a:r>
              <a:rPr lang="en-US" sz="2000" u="sng" dirty="0" err="1">
                <a:solidFill>
                  <a:schemeClr val="tx1"/>
                </a:solidFill>
                <a:latin typeface="Times New Roman" pitchFamily="18" charset="0"/>
              </a:rPr>
              <a:t>AnimalID</a:t>
            </a:r>
            <a:r>
              <a:rPr lang="en-US" sz="2000" dirty="0">
                <a:solidFill>
                  <a:schemeClr val="tx1"/>
                </a:solidFill>
                <a:latin typeface="Times New Roman" pitchFamily="18" charset="0"/>
              </a:rPr>
              <a:t>, Name, Category, Breed, </a:t>
            </a:r>
            <a:r>
              <a:rPr lang="en-US" sz="2000" dirty="0" err="1">
                <a:solidFill>
                  <a:schemeClr val="tx1"/>
                </a:solidFill>
                <a:latin typeface="Times New Roman" pitchFamily="18" charset="0"/>
              </a:rPr>
              <a:t>DateOfBirth</a:t>
            </a:r>
            <a:r>
              <a:rPr lang="en-US" sz="2000" dirty="0">
                <a:solidFill>
                  <a:schemeClr val="tx1"/>
                </a:solidFill>
                <a:latin typeface="Times New Roman" pitchFamily="18" charset="0"/>
              </a:rPr>
              <a:t>, </a:t>
            </a:r>
          </a:p>
          <a:p>
            <a:pPr algn="l">
              <a:spcBef>
                <a:spcPct val="0"/>
              </a:spcBef>
            </a:pPr>
            <a:r>
              <a:rPr lang="en-US" sz="2000" dirty="0">
                <a:solidFill>
                  <a:schemeClr val="tx1"/>
                </a:solidFill>
                <a:latin typeface="Times New Roman" pitchFamily="18" charset="0"/>
              </a:rPr>
              <a:t>     Gender, Registration, Color, </a:t>
            </a:r>
            <a:r>
              <a:rPr lang="en-US" sz="2000" dirty="0" err="1">
                <a:solidFill>
                  <a:schemeClr val="tx1"/>
                </a:solidFill>
                <a:latin typeface="Times New Roman" pitchFamily="18" charset="0"/>
              </a:rPr>
              <a:t>ListPrice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SaleID</a:t>
            </a:r>
            <a:r>
              <a:rPr lang="en-US" sz="2000" dirty="0">
                <a:solidFill>
                  <a:schemeClr val="tx1"/>
                </a:solidFill>
                <a:latin typeface="Times New Roman" pitchFamily="18" charset="0"/>
              </a:rPr>
              <a:t>,  Donation, </a:t>
            </a:r>
            <a:r>
              <a:rPr lang="en-US" sz="2000" dirty="0" err="1">
                <a:solidFill>
                  <a:schemeClr val="tx1"/>
                </a:solidFill>
                <a:latin typeface="Times New Roman" pitchFamily="18" charset="0"/>
              </a:rPr>
              <a:t>AdoptionID</a:t>
            </a:r>
            <a:r>
              <a:rPr lang="en-US" sz="2000" dirty="0">
                <a:solidFill>
                  <a:schemeClr val="tx1"/>
                </a:solidFill>
                <a:latin typeface="Times New Roman" pitchFamily="18" charset="0"/>
              </a:rPr>
              <a:t>)</a:t>
            </a:r>
          </a:p>
          <a:p>
            <a:pPr algn="l">
              <a:spcBef>
                <a:spcPct val="0"/>
              </a:spcBef>
            </a:pPr>
            <a:r>
              <a:rPr lang="en-US" sz="2000" dirty="0">
                <a:solidFill>
                  <a:schemeClr val="tx1"/>
                </a:solidFill>
                <a:latin typeface="Times New Roman" pitchFamily="18" charset="0"/>
              </a:rPr>
              <a:t>Merchandise(</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Description, Category, </a:t>
            </a:r>
            <a:r>
              <a:rPr lang="en-US" sz="2000" dirty="0" err="1">
                <a:solidFill>
                  <a:schemeClr val="tx1"/>
                </a:solidFill>
                <a:latin typeface="Times New Roman" pitchFamily="18" charset="0"/>
              </a:rPr>
              <a:t>ListPrice</a:t>
            </a:r>
            <a:r>
              <a:rPr lang="en-US" sz="2000" dirty="0">
                <a:solidFill>
                  <a:schemeClr val="tx1"/>
                </a:solidFill>
                <a:latin typeface="Times New Roman" pitchFamily="18" charset="0"/>
              </a:rPr>
              <a:t>)</a:t>
            </a:r>
            <a:endParaRPr lang="en-US" sz="2000" dirty="0">
              <a:solidFill>
                <a:schemeClr val="tx1"/>
              </a:solidFill>
            </a:endParaRPr>
          </a:p>
        </p:txBody>
      </p:sp>
      <p:sp>
        <p:nvSpPr>
          <p:cNvPr id="67589" name="Text Box 5"/>
          <p:cNvSpPr txBox="1">
            <a:spLocks noChangeArrowheads="1"/>
          </p:cNvSpPr>
          <p:nvPr/>
        </p:nvSpPr>
        <p:spPr bwMode="auto">
          <a:xfrm>
            <a:off x="475129" y="3957918"/>
            <a:ext cx="8198223" cy="1938992"/>
          </a:xfrm>
          <a:prstGeom prst="rect">
            <a:avLst/>
          </a:prstGeom>
          <a:noFill/>
          <a:ln w="12700">
            <a:noFill/>
            <a:miter lim="800000"/>
            <a:headEnd type="none" w="sm" len="sm"/>
            <a:tailEnd type="none" w="sm" len="sm"/>
          </a:ln>
        </p:spPr>
        <p:txBody>
          <a:bodyPr wrap="square">
            <a:spAutoFit/>
          </a:bodyPr>
          <a:lstStyle/>
          <a:p>
            <a:pPr algn="l">
              <a:spcBef>
                <a:spcPct val="0"/>
              </a:spcBef>
            </a:pPr>
            <a:r>
              <a:rPr lang="en-US" sz="2000" dirty="0" err="1">
                <a:solidFill>
                  <a:schemeClr val="tx1"/>
                </a:solidFill>
                <a:latin typeface="Times New Roman" pitchFamily="18" charset="0"/>
              </a:rPr>
              <a:t>MerchandiseOrder</a:t>
            </a:r>
            <a:r>
              <a:rPr lang="en-US" sz="2000" dirty="0">
                <a:solidFill>
                  <a:schemeClr val="tx1"/>
                </a:solidFill>
                <a:latin typeface="Times New Roman" pitchFamily="18" charset="0"/>
              </a:rPr>
              <a:t>(</a:t>
            </a:r>
            <a:r>
              <a:rPr lang="en-US" sz="2000" u="sng" dirty="0" err="1">
                <a:solidFill>
                  <a:schemeClr val="tx1"/>
                </a:solidFill>
                <a:latin typeface="Times New Roman" pitchFamily="18" charset="0"/>
              </a:rPr>
              <a:t>PONumber</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OrderDate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ReceiveDate</a:t>
            </a:r>
            <a:r>
              <a:rPr lang="en-US" sz="2000" dirty="0">
                <a:solidFill>
                  <a:schemeClr val="tx1"/>
                </a:solidFill>
                <a:latin typeface="Times New Roman" pitchFamily="18" charset="0"/>
              </a:rPr>
              <a:t>, SID, </a:t>
            </a:r>
            <a:r>
              <a:rPr lang="en-US" sz="2000" dirty="0" err="1">
                <a:solidFill>
                  <a:schemeClr val="tx1"/>
                </a:solidFill>
                <a:latin typeface="Times New Roman" pitchFamily="18" charset="0"/>
              </a:rPr>
              <a:t>EmpID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ShipCost</a:t>
            </a:r>
            <a:r>
              <a:rPr lang="en-US" sz="2000" dirty="0">
                <a:solidFill>
                  <a:schemeClr val="tx1"/>
                </a:solidFill>
                <a:latin typeface="Times New Roman" pitchFamily="18" charset="0"/>
              </a:rPr>
              <a:t>)</a:t>
            </a:r>
          </a:p>
          <a:p>
            <a:pPr algn="l">
              <a:spcBef>
                <a:spcPct val="0"/>
              </a:spcBef>
            </a:pPr>
            <a:r>
              <a:rPr lang="en-US" sz="2000" dirty="0" err="1">
                <a:solidFill>
                  <a:schemeClr val="tx1"/>
                </a:solidFill>
                <a:latin typeface="Times New Roman" pitchFamily="18" charset="0"/>
              </a:rPr>
              <a:t>MerchandiseOrderItem</a:t>
            </a:r>
            <a:r>
              <a:rPr lang="en-US" sz="2000" dirty="0">
                <a:solidFill>
                  <a:schemeClr val="tx1"/>
                </a:solidFill>
                <a:latin typeface="Times New Roman" pitchFamily="18" charset="0"/>
              </a:rPr>
              <a:t>(</a:t>
            </a:r>
            <a:r>
              <a:rPr lang="en-US" sz="2000" u="sng" dirty="0" err="1">
                <a:solidFill>
                  <a:schemeClr val="tx1"/>
                </a:solidFill>
                <a:latin typeface="Times New Roman" pitchFamily="18" charset="0"/>
              </a:rPr>
              <a:t>PONumber</a:t>
            </a:r>
            <a:r>
              <a:rPr lang="en-US" sz="2000" dirty="0">
                <a:solidFill>
                  <a:schemeClr val="tx1"/>
                </a:solidFill>
                <a:latin typeface="Times New Roman" pitchFamily="18" charset="0"/>
              </a:rPr>
              <a:t>, </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Quantity, Cost)</a:t>
            </a:r>
          </a:p>
          <a:p>
            <a:pPr algn="l">
              <a:spcBef>
                <a:spcPct val="0"/>
              </a:spcBef>
            </a:pPr>
            <a:r>
              <a:rPr lang="en-US" sz="2000" dirty="0">
                <a:solidFill>
                  <a:schemeClr val="tx1"/>
                </a:solidFill>
                <a:latin typeface="Times New Roman" pitchFamily="18" charset="0"/>
              </a:rPr>
              <a:t>Supplier(</a:t>
            </a:r>
            <a:r>
              <a:rPr lang="en-US" sz="2000" u="sng" dirty="0" err="1">
                <a:solidFill>
                  <a:schemeClr val="tx1"/>
                </a:solidFill>
                <a:latin typeface="Times New Roman" pitchFamily="18" charset="0"/>
              </a:rPr>
              <a:t>SupplierID</a:t>
            </a:r>
            <a:r>
              <a:rPr lang="en-US" sz="2000" dirty="0">
                <a:solidFill>
                  <a:schemeClr val="tx1"/>
                </a:solidFill>
                <a:latin typeface="Times New Roman" pitchFamily="18" charset="0"/>
              </a:rPr>
              <a:t>, Name, Contact, Phone, Address, City, State, Zip)</a:t>
            </a:r>
          </a:p>
          <a:p>
            <a:pPr algn="l">
              <a:spcBef>
                <a:spcPct val="0"/>
              </a:spcBef>
            </a:pPr>
            <a:r>
              <a:rPr lang="en-US" sz="2000" dirty="0">
                <a:solidFill>
                  <a:schemeClr val="tx1"/>
                </a:solidFill>
                <a:latin typeface="Times New Roman" pitchFamily="18" charset="0"/>
              </a:rPr>
              <a:t>Employee(</a:t>
            </a:r>
            <a:r>
              <a:rPr lang="en-US" sz="2000" u="sng" dirty="0" err="1">
                <a:solidFill>
                  <a:schemeClr val="tx1"/>
                </a:solidFill>
                <a:latin typeface="Times New Roman" pitchFamily="18" charset="0"/>
              </a:rPr>
              <a:t>EmployeeID</a:t>
            </a:r>
            <a:r>
              <a:rPr lang="en-US" sz="2000" dirty="0">
                <a:solidFill>
                  <a:schemeClr val="tx1"/>
                </a:solidFill>
                <a:latin typeface="Times New Roman" pitchFamily="18" charset="0"/>
              </a:rPr>
              <a:t>, Name, Phone)</a:t>
            </a:r>
          </a:p>
          <a:p>
            <a:pPr algn="l">
              <a:spcBef>
                <a:spcPct val="0"/>
              </a:spcBef>
            </a:pPr>
            <a:r>
              <a:rPr lang="en-US" sz="2000" dirty="0">
                <a:solidFill>
                  <a:schemeClr val="tx1"/>
                </a:solidFill>
                <a:latin typeface="Times New Roman" pitchFamily="18" charset="0"/>
              </a:rPr>
              <a:t>Merchandise(</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Description, Category, </a:t>
            </a:r>
            <a:r>
              <a:rPr lang="en-US" sz="2000" dirty="0" err="1">
                <a:solidFill>
                  <a:schemeClr val="tx1"/>
                </a:solidFill>
                <a:latin typeface="Times New Roman" pitchFamily="18" charset="0"/>
              </a:rPr>
              <a:t>QuantityOnHand</a:t>
            </a:r>
            <a:r>
              <a:rPr lang="en-US" sz="2000" dirty="0">
                <a:solidFill>
                  <a:schemeClr val="tx1"/>
                </a:solidFill>
                <a:latin typeface="Times New Roman" pitchFamily="18" charset="0"/>
              </a:rPr>
              <a:t>)</a:t>
            </a:r>
            <a:endParaRPr lang="en-US" sz="1200" dirty="0">
              <a:solidFill>
                <a:schemeClr val="tx1"/>
              </a:solidFill>
              <a:latin typeface="Times New Roman" pitchFamily="18" charset="0"/>
            </a:endParaRPr>
          </a:p>
        </p:txBody>
      </p:sp>
    </p:spTree>
    <p:extLst>
      <p:ext uri="{BB962C8B-B14F-4D97-AF65-F5344CB8AC3E}">
        <p14:creationId xmlns:p14="http://schemas.microsoft.com/office/powerpoint/2010/main" val="32132989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smtClean="0"/>
              <a:t>Pet Store View Integration</a:t>
            </a:r>
          </a:p>
        </p:txBody>
      </p:sp>
      <p:sp>
        <p:nvSpPr>
          <p:cNvPr id="68610" name="Slide Number Placeholder 4"/>
          <p:cNvSpPr>
            <a:spLocks noGrp="1"/>
          </p:cNvSpPr>
          <p:nvPr>
            <p:ph type="sldNum" sz="quarter" idx="12"/>
          </p:nvPr>
        </p:nvSpPr>
        <p:spPr/>
        <p:txBody>
          <a:bodyPr/>
          <a:lstStyle/>
          <a:p>
            <a:fld id="{A1F62BD2-A283-4197-A1B4-36634346C587}" type="slidenum">
              <a:rPr lang="en-US" smtClean="0"/>
              <a:pPr/>
              <a:t>64</a:t>
            </a:fld>
            <a:endParaRPr lang="en-US" smtClean="0"/>
          </a:p>
        </p:txBody>
      </p:sp>
      <p:sp>
        <p:nvSpPr>
          <p:cNvPr id="68612" name="Text Box 3"/>
          <p:cNvSpPr txBox="1">
            <a:spLocks noChangeArrowheads="1"/>
          </p:cNvSpPr>
          <p:nvPr/>
        </p:nvSpPr>
        <p:spPr bwMode="auto">
          <a:xfrm>
            <a:off x="264458" y="1303109"/>
            <a:ext cx="8583707" cy="4093428"/>
          </a:xfrm>
          <a:prstGeom prst="rect">
            <a:avLst/>
          </a:prstGeom>
          <a:noFill/>
          <a:ln w="12700">
            <a:noFill/>
            <a:miter lim="800000"/>
            <a:headEnd type="none" w="sm" len="sm"/>
            <a:tailEnd type="none" w="sm" len="sm"/>
          </a:ln>
        </p:spPr>
        <p:txBody>
          <a:bodyPr wrap="square">
            <a:spAutoFit/>
          </a:bodyPr>
          <a:lstStyle/>
          <a:p>
            <a:pPr algn="l">
              <a:spcBef>
                <a:spcPct val="0"/>
              </a:spcBef>
            </a:pPr>
            <a:r>
              <a:rPr lang="en-US" sz="2000" dirty="0">
                <a:solidFill>
                  <a:schemeClr val="tx1"/>
                </a:solidFill>
                <a:latin typeface="Times New Roman" pitchFamily="18" charset="0"/>
              </a:rPr>
              <a:t>Sale(</a:t>
            </a:r>
            <a:r>
              <a:rPr lang="en-US" sz="2000" u="sng" dirty="0" err="1">
                <a:solidFill>
                  <a:schemeClr val="tx1"/>
                </a:solidFill>
                <a:latin typeface="Times New Roman" pitchFamily="18" charset="0"/>
              </a:rPr>
              <a:t>SaleID</a:t>
            </a:r>
            <a:r>
              <a:rPr lang="en-US" sz="2000" dirty="0">
                <a:solidFill>
                  <a:schemeClr val="tx1"/>
                </a:solidFill>
                <a:latin typeface="Times New Roman" pitchFamily="18" charset="0"/>
              </a:rPr>
              <a:t>, Date, </a:t>
            </a:r>
            <a:r>
              <a:rPr lang="en-US" sz="2000" dirty="0" err="1">
                <a:solidFill>
                  <a:schemeClr val="tx1"/>
                </a:solidFill>
                <a:latin typeface="Times New Roman" pitchFamily="18" charset="0"/>
              </a:rPr>
              <a:t>CustomerID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EmployeeID</a:t>
            </a:r>
            <a:r>
              <a:rPr lang="en-US" sz="2000" dirty="0">
                <a:solidFill>
                  <a:schemeClr val="tx1"/>
                </a:solidFill>
                <a:latin typeface="Times New Roman" pitchFamily="18" charset="0"/>
              </a:rPr>
              <a:t>)</a:t>
            </a:r>
          </a:p>
          <a:p>
            <a:pPr algn="l">
              <a:spcBef>
                <a:spcPct val="0"/>
              </a:spcBef>
            </a:pPr>
            <a:r>
              <a:rPr lang="en-US" sz="2000" dirty="0" err="1">
                <a:solidFill>
                  <a:schemeClr val="tx1"/>
                </a:solidFill>
                <a:latin typeface="Times New Roman" pitchFamily="18" charset="0"/>
              </a:rPr>
              <a:t>SaleItem</a:t>
            </a:r>
            <a:r>
              <a:rPr lang="en-US" sz="2000" dirty="0">
                <a:solidFill>
                  <a:schemeClr val="tx1"/>
                </a:solidFill>
                <a:latin typeface="Times New Roman" pitchFamily="18" charset="0"/>
              </a:rPr>
              <a:t>(</a:t>
            </a:r>
            <a:r>
              <a:rPr lang="en-US" sz="2000" u="sng" dirty="0" err="1">
                <a:solidFill>
                  <a:schemeClr val="tx1"/>
                </a:solidFill>
                <a:latin typeface="Times New Roman" pitchFamily="18" charset="0"/>
              </a:rPr>
              <a:t>SaleID</a:t>
            </a:r>
            <a:r>
              <a:rPr lang="en-US" sz="2000" dirty="0">
                <a:solidFill>
                  <a:schemeClr val="tx1"/>
                </a:solidFill>
                <a:latin typeface="Times New Roman" pitchFamily="18" charset="0"/>
              </a:rPr>
              <a:t>, </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SalePrice</a:t>
            </a:r>
            <a:r>
              <a:rPr lang="en-US" sz="2000" dirty="0">
                <a:solidFill>
                  <a:schemeClr val="tx1"/>
                </a:solidFill>
                <a:latin typeface="Times New Roman" pitchFamily="18" charset="0"/>
              </a:rPr>
              <a:t>, Quantity)</a:t>
            </a:r>
          </a:p>
          <a:p>
            <a:pPr algn="l">
              <a:spcBef>
                <a:spcPct val="0"/>
              </a:spcBef>
            </a:pPr>
            <a:r>
              <a:rPr lang="en-US" sz="2000" dirty="0">
                <a:solidFill>
                  <a:schemeClr val="tx1"/>
                </a:solidFill>
                <a:latin typeface="Times New Roman" pitchFamily="18" charset="0"/>
              </a:rPr>
              <a:t>Customer(</a:t>
            </a:r>
            <a:r>
              <a:rPr lang="en-US" sz="2000" u="sng" dirty="0" err="1">
                <a:solidFill>
                  <a:schemeClr val="tx1"/>
                </a:solidFill>
                <a:latin typeface="Times New Roman" pitchFamily="18" charset="0"/>
              </a:rPr>
              <a:t>CustomerID</a:t>
            </a:r>
            <a:r>
              <a:rPr lang="en-US" sz="2000" dirty="0">
                <a:solidFill>
                  <a:schemeClr val="tx1"/>
                </a:solidFill>
                <a:latin typeface="Times New Roman" pitchFamily="18" charset="0"/>
              </a:rPr>
              <a:t>, Name, Address, City, State, Zip)</a:t>
            </a:r>
          </a:p>
          <a:p>
            <a:pPr algn="l">
              <a:spcBef>
                <a:spcPct val="0"/>
              </a:spcBef>
            </a:pPr>
            <a:r>
              <a:rPr lang="en-US" sz="2000" dirty="0">
                <a:solidFill>
                  <a:schemeClr val="tx1"/>
                </a:solidFill>
                <a:latin typeface="Times New Roman" pitchFamily="18" charset="0"/>
              </a:rPr>
              <a:t>Employee(</a:t>
            </a:r>
            <a:r>
              <a:rPr lang="en-US" sz="2000" u="sng" dirty="0" err="1">
                <a:solidFill>
                  <a:schemeClr val="tx1"/>
                </a:solidFill>
                <a:latin typeface="Times New Roman" pitchFamily="18" charset="0"/>
              </a:rPr>
              <a:t>EmployeeID</a:t>
            </a:r>
            <a:r>
              <a:rPr lang="en-US" sz="2000" dirty="0">
                <a:solidFill>
                  <a:schemeClr val="tx1"/>
                </a:solidFill>
                <a:latin typeface="Times New Roman" pitchFamily="18" charset="0"/>
              </a:rPr>
              <a:t>, Name, </a:t>
            </a:r>
            <a:r>
              <a:rPr lang="en-US" sz="2000" dirty="0">
                <a:solidFill>
                  <a:schemeClr val="tx2"/>
                </a:solidFill>
                <a:latin typeface="Times New Roman" pitchFamily="18" charset="0"/>
              </a:rPr>
              <a:t>Phone</a:t>
            </a:r>
            <a:r>
              <a:rPr lang="en-US" sz="2000" dirty="0">
                <a:solidFill>
                  <a:schemeClr val="tx1"/>
                </a:solidFill>
                <a:latin typeface="Times New Roman" pitchFamily="18" charset="0"/>
              </a:rPr>
              <a:t>, </a:t>
            </a:r>
            <a:r>
              <a:rPr lang="en-US" sz="2000" dirty="0" err="1">
                <a:solidFill>
                  <a:schemeClr val="tx2"/>
                </a:solidFill>
                <a:latin typeface="Times New Roman" pitchFamily="18" charset="0"/>
              </a:rPr>
              <a:t>DateHired</a:t>
            </a:r>
            <a:r>
              <a:rPr lang="en-US" sz="2000" dirty="0">
                <a:solidFill>
                  <a:schemeClr val="tx1"/>
                </a:solidFill>
                <a:latin typeface="Times New Roman" pitchFamily="18" charset="0"/>
              </a:rPr>
              <a:t>)</a:t>
            </a:r>
          </a:p>
          <a:p>
            <a:pPr algn="l">
              <a:spcBef>
                <a:spcPct val="0"/>
              </a:spcBef>
            </a:pPr>
            <a:r>
              <a:rPr lang="en-US" sz="2000" dirty="0">
                <a:solidFill>
                  <a:schemeClr val="tx1"/>
                </a:solidFill>
                <a:latin typeface="Times New Roman" pitchFamily="18" charset="0"/>
              </a:rPr>
              <a:t>Animal(</a:t>
            </a:r>
            <a:r>
              <a:rPr lang="en-US" sz="2000" u="sng" dirty="0" err="1">
                <a:solidFill>
                  <a:schemeClr val="tx1"/>
                </a:solidFill>
                <a:latin typeface="Times New Roman" pitchFamily="18" charset="0"/>
              </a:rPr>
              <a:t>AnimalID</a:t>
            </a:r>
            <a:r>
              <a:rPr lang="en-US" sz="2000" dirty="0">
                <a:solidFill>
                  <a:schemeClr val="tx1"/>
                </a:solidFill>
                <a:latin typeface="Times New Roman" pitchFamily="18" charset="0"/>
              </a:rPr>
              <a:t>, Name, Category, Breed, </a:t>
            </a:r>
            <a:r>
              <a:rPr lang="en-US" sz="2000" dirty="0" err="1">
                <a:solidFill>
                  <a:schemeClr val="tx1"/>
                </a:solidFill>
                <a:latin typeface="Times New Roman" pitchFamily="18" charset="0"/>
              </a:rPr>
              <a:t>DateOfBirth</a:t>
            </a:r>
            <a:r>
              <a:rPr lang="en-US" sz="2000" dirty="0">
                <a:solidFill>
                  <a:schemeClr val="tx1"/>
                </a:solidFill>
                <a:latin typeface="Times New Roman" pitchFamily="18" charset="0"/>
              </a:rPr>
              <a:t>, </a:t>
            </a:r>
          </a:p>
          <a:p>
            <a:pPr algn="l">
              <a:spcBef>
                <a:spcPct val="0"/>
              </a:spcBef>
            </a:pPr>
            <a:r>
              <a:rPr lang="en-US" sz="2000" dirty="0">
                <a:solidFill>
                  <a:schemeClr val="tx1"/>
                </a:solidFill>
                <a:latin typeface="Times New Roman" pitchFamily="18" charset="0"/>
              </a:rPr>
              <a:t>	Gender, Registration, Color, </a:t>
            </a:r>
            <a:r>
              <a:rPr lang="en-US" sz="2000" dirty="0" err="1">
                <a:solidFill>
                  <a:schemeClr val="tx1"/>
                </a:solidFill>
                <a:latin typeface="Times New Roman" pitchFamily="18" charset="0"/>
              </a:rPr>
              <a:t>SaleID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AdoptionID</a:t>
            </a:r>
            <a:r>
              <a:rPr lang="en-US" sz="2000" dirty="0">
                <a:solidFill>
                  <a:schemeClr val="tx1"/>
                </a:solidFill>
                <a:latin typeface="Times New Roman" pitchFamily="18" charset="0"/>
              </a:rPr>
              <a:t>, Donation)</a:t>
            </a:r>
          </a:p>
          <a:p>
            <a:pPr algn="l">
              <a:spcBef>
                <a:spcPct val="0"/>
              </a:spcBef>
            </a:pPr>
            <a:r>
              <a:rPr lang="en-US" sz="2000" dirty="0">
                <a:solidFill>
                  <a:schemeClr val="tx1"/>
                </a:solidFill>
                <a:latin typeface="Times New Roman" pitchFamily="18" charset="0"/>
              </a:rPr>
              <a:t>Merchandise(</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Description, Category, </a:t>
            </a:r>
            <a:r>
              <a:rPr lang="en-US" sz="2000" dirty="0" err="1">
                <a:solidFill>
                  <a:schemeClr val="tx1"/>
                </a:solidFill>
                <a:latin typeface="Times New Roman" pitchFamily="18" charset="0"/>
              </a:rPr>
              <a:t>ListPrice</a:t>
            </a:r>
            <a:r>
              <a:rPr lang="en-US" sz="2000" dirty="0">
                <a:solidFill>
                  <a:schemeClr val="tx1"/>
                </a:solidFill>
                <a:latin typeface="Times New Roman" pitchFamily="18" charset="0"/>
              </a:rPr>
              <a:t>, </a:t>
            </a:r>
            <a:r>
              <a:rPr lang="en-US" sz="2000" dirty="0">
                <a:solidFill>
                  <a:schemeClr val="tx2"/>
                </a:solidFill>
                <a:latin typeface="Times New Roman" pitchFamily="18" charset="0"/>
              </a:rPr>
              <a:t>Cost</a:t>
            </a:r>
            <a:r>
              <a:rPr lang="en-US" sz="2000" dirty="0">
                <a:solidFill>
                  <a:schemeClr val="tx1"/>
                </a:solidFill>
                <a:latin typeface="Times New Roman" pitchFamily="18" charset="0"/>
              </a:rPr>
              <a:t>, </a:t>
            </a:r>
            <a:r>
              <a:rPr lang="en-US" sz="2000" dirty="0" err="1">
                <a:solidFill>
                  <a:schemeClr val="tx2"/>
                </a:solidFill>
                <a:latin typeface="Times New Roman" pitchFamily="18" charset="0"/>
              </a:rPr>
              <a:t>QuantityOnHand</a:t>
            </a:r>
            <a:r>
              <a:rPr lang="en-US" sz="2000" dirty="0">
                <a:solidFill>
                  <a:schemeClr val="tx1"/>
                </a:solidFill>
                <a:latin typeface="Times New Roman" pitchFamily="18" charset="0"/>
              </a:rPr>
              <a:t>)</a:t>
            </a:r>
          </a:p>
          <a:p>
            <a:pPr algn="l">
              <a:spcBef>
                <a:spcPct val="0"/>
              </a:spcBef>
            </a:pPr>
            <a:endParaRPr lang="en-US" sz="2000" dirty="0">
              <a:solidFill>
                <a:schemeClr val="tx1"/>
              </a:solidFill>
              <a:latin typeface="Times New Roman" pitchFamily="18" charset="0"/>
            </a:endParaRPr>
          </a:p>
          <a:p>
            <a:pPr algn="l">
              <a:spcBef>
                <a:spcPct val="0"/>
              </a:spcBef>
            </a:pPr>
            <a:r>
              <a:rPr lang="en-US" sz="2000" dirty="0" err="1">
                <a:solidFill>
                  <a:schemeClr val="tx1"/>
                </a:solidFill>
                <a:latin typeface="Times New Roman" pitchFamily="18" charset="0"/>
              </a:rPr>
              <a:t>MerchandiseOrder</a:t>
            </a:r>
            <a:r>
              <a:rPr lang="en-US" sz="2000" dirty="0">
                <a:solidFill>
                  <a:schemeClr val="tx1"/>
                </a:solidFill>
                <a:latin typeface="Times New Roman" pitchFamily="18" charset="0"/>
              </a:rPr>
              <a:t>(</a:t>
            </a:r>
            <a:r>
              <a:rPr lang="en-US" sz="2000" u="sng" dirty="0" err="1">
                <a:solidFill>
                  <a:schemeClr val="tx1"/>
                </a:solidFill>
                <a:latin typeface="Times New Roman" pitchFamily="18" charset="0"/>
              </a:rPr>
              <a:t>PONumber</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OrderDate</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ReceiveDate</a:t>
            </a:r>
            <a:r>
              <a:rPr lang="en-US" sz="2000" dirty="0">
                <a:solidFill>
                  <a:schemeClr val="tx1"/>
                </a:solidFill>
                <a:latin typeface="Times New Roman" pitchFamily="18" charset="0"/>
              </a:rPr>
              <a:t>, SID, </a:t>
            </a:r>
            <a:r>
              <a:rPr lang="en-US" sz="2000" dirty="0" err="1">
                <a:solidFill>
                  <a:schemeClr val="tx1"/>
                </a:solidFill>
                <a:latin typeface="Times New Roman" pitchFamily="18" charset="0"/>
              </a:rPr>
              <a:t>EmpID</a:t>
            </a:r>
            <a:r>
              <a:rPr lang="en-US" sz="2000" dirty="0">
                <a:solidFill>
                  <a:schemeClr val="tx1"/>
                </a:solidFill>
                <a:latin typeface="Times New Roman" pitchFamily="18" charset="0"/>
              </a:rPr>
              <a:t>, </a:t>
            </a:r>
            <a:r>
              <a:rPr lang="en-US" sz="2000" dirty="0" err="1">
                <a:solidFill>
                  <a:schemeClr val="tx1"/>
                </a:solidFill>
                <a:latin typeface="Times New Roman" pitchFamily="18" charset="0"/>
              </a:rPr>
              <a:t>ShipCost</a:t>
            </a:r>
            <a:r>
              <a:rPr lang="en-US" sz="2000" dirty="0">
                <a:solidFill>
                  <a:schemeClr val="tx1"/>
                </a:solidFill>
                <a:latin typeface="Times New Roman" pitchFamily="18" charset="0"/>
              </a:rPr>
              <a:t>)</a:t>
            </a:r>
          </a:p>
          <a:p>
            <a:pPr algn="l">
              <a:spcBef>
                <a:spcPct val="0"/>
              </a:spcBef>
            </a:pPr>
            <a:r>
              <a:rPr lang="en-US" sz="2000" dirty="0" err="1">
                <a:solidFill>
                  <a:schemeClr val="tx1"/>
                </a:solidFill>
                <a:latin typeface="Times New Roman" pitchFamily="18" charset="0"/>
              </a:rPr>
              <a:t>MerchandiseOrderItem</a:t>
            </a:r>
            <a:r>
              <a:rPr lang="en-US" sz="2000" dirty="0">
                <a:solidFill>
                  <a:schemeClr val="tx1"/>
                </a:solidFill>
                <a:latin typeface="Times New Roman" pitchFamily="18" charset="0"/>
              </a:rPr>
              <a:t>(</a:t>
            </a:r>
            <a:r>
              <a:rPr lang="en-US" sz="2000" u="sng" dirty="0" err="1">
                <a:solidFill>
                  <a:schemeClr val="tx1"/>
                </a:solidFill>
                <a:latin typeface="Times New Roman" pitchFamily="18" charset="0"/>
              </a:rPr>
              <a:t>PONumber</a:t>
            </a:r>
            <a:r>
              <a:rPr lang="en-US" sz="2000" dirty="0">
                <a:solidFill>
                  <a:schemeClr val="tx1"/>
                </a:solidFill>
                <a:latin typeface="Times New Roman" pitchFamily="18" charset="0"/>
              </a:rPr>
              <a:t>, </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Quantity, Cost)</a:t>
            </a:r>
          </a:p>
          <a:p>
            <a:pPr algn="l">
              <a:spcBef>
                <a:spcPct val="0"/>
              </a:spcBef>
            </a:pPr>
            <a:r>
              <a:rPr lang="en-US" sz="2000" dirty="0">
                <a:solidFill>
                  <a:schemeClr val="tx1"/>
                </a:solidFill>
                <a:latin typeface="Times New Roman" pitchFamily="18" charset="0"/>
              </a:rPr>
              <a:t>Supplier(</a:t>
            </a:r>
            <a:r>
              <a:rPr lang="en-US" sz="2000" u="sng" dirty="0" err="1">
                <a:solidFill>
                  <a:schemeClr val="tx1"/>
                </a:solidFill>
                <a:latin typeface="Times New Roman" pitchFamily="18" charset="0"/>
              </a:rPr>
              <a:t>SupplierID</a:t>
            </a:r>
            <a:r>
              <a:rPr lang="en-US" sz="2000" dirty="0">
                <a:solidFill>
                  <a:schemeClr val="tx1"/>
                </a:solidFill>
                <a:latin typeface="Times New Roman" pitchFamily="18" charset="0"/>
              </a:rPr>
              <a:t>, Name, Contact, Phone, Address, City, State, Zip)</a:t>
            </a:r>
          </a:p>
          <a:p>
            <a:pPr algn="l">
              <a:spcBef>
                <a:spcPct val="0"/>
              </a:spcBef>
            </a:pPr>
            <a:r>
              <a:rPr lang="en-US" sz="2000" dirty="0">
                <a:solidFill>
                  <a:schemeClr val="tx1"/>
                </a:solidFill>
                <a:latin typeface="Times New Roman" pitchFamily="18" charset="0"/>
              </a:rPr>
              <a:t>Employee(</a:t>
            </a:r>
            <a:r>
              <a:rPr lang="en-US" sz="2000" u="sng" dirty="0" err="1">
                <a:solidFill>
                  <a:schemeClr val="tx1"/>
                </a:solidFill>
                <a:latin typeface="Times New Roman" pitchFamily="18" charset="0"/>
              </a:rPr>
              <a:t>EmployeeID</a:t>
            </a:r>
            <a:r>
              <a:rPr lang="en-US" sz="2000" dirty="0">
                <a:solidFill>
                  <a:schemeClr val="tx1"/>
                </a:solidFill>
                <a:latin typeface="Times New Roman" pitchFamily="18" charset="0"/>
              </a:rPr>
              <a:t>, Name, Phone)</a:t>
            </a:r>
          </a:p>
          <a:p>
            <a:pPr algn="l">
              <a:spcBef>
                <a:spcPct val="0"/>
              </a:spcBef>
            </a:pPr>
            <a:r>
              <a:rPr lang="en-US" sz="2000" dirty="0">
                <a:solidFill>
                  <a:schemeClr val="tx1"/>
                </a:solidFill>
                <a:latin typeface="Times New Roman" pitchFamily="18" charset="0"/>
              </a:rPr>
              <a:t>Merchandise(</a:t>
            </a:r>
            <a:r>
              <a:rPr lang="en-US" sz="2000" u="sng" dirty="0" err="1">
                <a:solidFill>
                  <a:schemeClr val="tx1"/>
                </a:solidFill>
                <a:latin typeface="Times New Roman" pitchFamily="18" charset="0"/>
              </a:rPr>
              <a:t>ItemID</a:t>
            </a:r>
            <a:r>
              <a:rPr lang="en-US" sz="2000" dirty="0">
                <a:solidFill>
                  <a:schemeClr val="tx1"/>
                </a:solidFill>
                <a:latin typeface="Times New Roman" pitchFamily="18" charset="0"/>
              </a:rPr>
              <a:t>, Description, Category, </a:t>
            </a:r>
            <a:r>
              <a:rPr lang="en-US" sz="2000" dirty="0" err="1">
                <a:solidFill>
                  <a:schemeClr val="tx1"/>
                </a:solidFill>
                <a:latin typeface="Times New Roman" pitchFamily="18" charset="0"/>
              </a:rPr>
              <a:t>QuantityOnHand</a:t>
            </a:r>
            <a:r>
              <a:rPr lang="en-US" sz="2000" dirty="0">
                <a:solidFill>
                  <a:schemeClr val="tx1"/>
                </a:solidFill>
                <a:latin typeface="Times New Roman" pitchFamily="18" charset="0"/>
              </a:rPr>
              <a:t>)</a:t>
            </a:r>
          </a:p>
        </p:txBody>
      </p:sp>
      <p:sp>
        <p:nvSpPr>
          <p:cNvPr id="68613" name="Line 6"/>
          <p:cNvSpPr>
            <a:spLocks noChangeShapeType="1"/>
          </p:cNvSpPr>
          <p:nvPr/>
        </p:nvSpPr>
        <p:spPr bwMode="auto">
          <a:xfrm>
            <a:off x="165847" y="5186082"/>
            <a:ext cx="7848600" cy="0"/>
          </a:xfrm>
          <a:prstGeom prst="line">
            <a:avLst/>
          </a:prstGeom>
          <a:noFill/>
          <a:ln w="28575">
            <a:solidFill>
              <a:schemeClr val="tx2"/>
            </a:solidFill>
            <a:round/>
            <a:headEnd type="none" w="sm" len="sm"/>
            <a:tailEnd type="none" w="sm" len="sm"/>
          </a:ln>
        </p:spPr>
        <p:txBody>
          <a:bodyPr wrap="none" anchor="ctr"/>
          <a:lstStyle/>
          <a:p>
            <a:endParaRPr lang="en-US"/>
          </a:p>
        </p:txBody>
      </p:sp>
      <p:sp>
        <p:nvSpPr>
          <p:cNvPr id="68614" name="Line 6"/>
          <p:cNvSpPr>
            <a:spLocks noChangeShapeType="1"/>
          </p:cNvSpPr>
          <p:nvPr/>
        </p:nvSpPr>
        <p:spPr bwMode="auto">
          <a:xfrm>
            <a:off x="165847" y="4545106"/>
            <a:ext cx="7848600" cy="0"/>
          </a:xfrm>
          <a:prstGeom prst="line">
            <a:avLst/>
          </a:prstGeom>
          <a:noFill/>
          <a:ln w="28575">
            <a:solidFill>
              <a:schemeClr val="tx2"/>
            </a:solidFill>
            <a:round/>
            <a:headEnd type="none" w="sm" len="sm"/>
            <a:tailEnd type="none" w="sm" len="sm"/>
          </a:ln>
        </p:spPr>
        <p:txBody>
          <a:bodyPr wrap="none" anchor="ctr"/>
          <a:lstStyle/>
          <a:p>
            <a:endParaRPr lang="en-US"/>
          </a:p>
        </p:txBody>
      </p:sp>
      <p:sp>
        <p:nvSpPr>
          <p:cNvPr id="68615" name="Line 6"/>
          <p:cNvSpPr>
            <a:spLocks noChangeShapeType="1"/>
          </p:cNvSpPr>
          <p:nvPr/>
        </p:nvSpPr>
        <p:spPr bwMode="auto">
          <a:xfrm>
            <a:off x="165847" y="4881282"/>
            <a:ext cx="7848600" cy="0"/>
          </a:xfrm>
          <a:prstGeom prst="line">
            <a:avLst/>
          </a:prstGeom>
          <a:noFill/>
          <a:ln w="28575">
            <a:solidFill>
              <a:schemeClr val="tx2"/>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2528468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smtClean="0"/>
              <a:t>Pet Store Class Diagram</a:t>
            </a:r>
          </a:p>
        </p:txBody>
      </p:sp>
      <p:sp>
        <p:nvSpPr>
          <p:cNvPr id="69634" name="Slide Number Placeholder 4"/>
          <p:cNvSpPr>
            <a:spLocks noGrp="1"/>
          </p:cNvSpPr>
          <p:nvPr>
            <p:ph type="sldNum" sz="quarter" idx="12"/>
          </p:nvPr>
        </p:nvSpPr>
        <p:spPr/>
        <p:txBody>
          <a:bodyPr/>
          <a:lstStyle/>
          <a:p>
            <a:fld id="{40036A01-39CC-4B15-B764-3A3F9A799C96}" type="slidenum">
              <a:rPr lang="en-US" smtClean="0"/>
              <a:pPr/>
              <a:t>65</a:t>
            </a:fld>
            <a:endParaRPr lang="en-US" smtClean="0"/>
          </a:p>
        </p:txBody>
      </p:sp>
      <p:pic>
        <p:nvPicPr>
          <p:cNvPr id="69636" name="Object 1"/>
          <p:cNvPicPr>
            <a:picLocks noChangeArrowheads="1"/>
          </p:cNvPicPr>
          <p:nvPr/>
        </p:nvPicPr>
        <p:blipFill>
          <a:blip r:embed="rId3" cstate="print"/>
          <a:srcRect t="-430" b="-179"/>
          <a:stretch>
            <a:fillRect/>
          </a:stretch>
        </p:blipFill>
        <p:spPr bwMode="auto">
          <a:xfrm>
            <a:off x="685800" y="1066800"/>
            <a:ext cx="7391400" cy="5029200"/>
          </a:xfrm>
          <a:prstGeom prst="rect">
            <a:avLst/>
          </a:prstGeom>
          <a:noFill/>
          <a:ln w="9525">
            <a:noFill/>
            <a:miter lim="800000"/>
            <a:headEnd/>
            <a:tailEnd/>
          </a:ln>
        </p:spPr>
      </p:pic>
    </p:spTree>
    <p:extLst>
      <p:ext uri="{BB962C8B-B14F-4D97-AF65-F5344CB8AC3E}">
        <p14:creationId xmlns:p14="http://schemas.microsoft.com/office/powerpoint/2010/main" val="26654491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F05315A0-B620-4E0F-88FC-08C7E80F8B31}" type="slidenum">
              <a:rPr lang="en-US" smtClean="0"/>
              <a:pPr/>
              <a:t>66</a:t>
            </a:fld>
            <a:endParaRPr lang="en-US" smtClean="0"/>
          </a:p>
        </p:txBody>
      </p:sp>
      <p:sp>
        <p:nvSpPr>
          <p:cNvPr id="70659" name="Rectangle 2"/>
          <p:cNvSpPr>
            <a:spLocks noGrp="1" noChangeArrowheads="1"/>
          </p:cNvSpPr>
          <p:nvPr>
            <p:ph type="title"/>
          </p:nvPr>
        </p:nvSpPr>
        <p:spPr/>
        <p:txBody>
          <a:bodyPr/>
          <a:lstStyle/>
          <a:p>
            <a:r>
              <a:rPr lang="en-US" smtClean="0"/>
              <a:t>Rolling Thunder Integration Example</a:t>
            </a:r>
          </a:p>
        </p:txBody>
      </p:sp>
      <p:sp>
        <p:nvSpPr>
          <p:cNvPr id="70660" name="Rectangle 5"/>
          <p:cNvSpPr>
            <a:spLocks noChangeArrowheads="1"/>
          </p:cNvSpPr>
          <p:nvPr/>
        </p:nvSpPr>
        <p:spPr bwMode="auto">
          <a:xfrm>
            <a:off x="609600" y="5060511"/>
            <a:ext cx="7566212" cy="1015663"/>
          </a:xfrm>
          <a:prstGeom prst="rect">
            <a:avLst/>
          </a:prstGeom>
          <a:noFill/>
          <a:ln w="12700">
            <a:noFill/>
            <a:miter lim="800000"/>
            <a:headEnd/>
            <a:tailEnd/>
          </a:ln>
        </p:spPr>
        <p:txBody>
          <a:bodyPr wrap="square" anchor="ctr">
            <a:spAutoFit/>
          </a:bodyPr>
          <a:lstStyle/>
          <a:p>
            <a:pPr algn="l">
              <a:spcBef>
                <a:spcPct val="0"/>
              </a:spcBef>
            </a:pPr>
            <a:r>
              <a:rPr lang="en-US" sz="2000" dirty="0">
                <a:solidFill>
                  <a:schemeClr val="tx1"/>
                </a:solidFill>
              </a:rPr>
              <a:t>Bicycle Assembly form. The main </a:t>
            </a:r>
            <a:r>
              <a:rPr lang="en-US" sz="2000" dirty="0" err="1">
                <a:solidFill>
                  <a:schemeClr val="tx1"/>
                </a:solidFill>
              </a:rPr>
              <a:t>EmployeeID</a:t>
            </a:r>
            <a:r>
              <a:rPr lang="en-US" sz="2000" dirty="0">
                <a:solidFill>
                  <a:schemeClr val="tx1"/>
                </a:solidFill>
              </a:rPr>
              <a:t> control</a:t>
            </a:r>
          </a:p>
          <a:p>
            <a:pPr algn="l">
              <a:spcBef>
                <a:spcPct val="0"/>
              </a:spcBef>
            </a:pPr>
            <a:r>
              <a:rPr lang="en-US" sz="2000" dirty="0">
                <a:solidFill>
                  <a:schemeClr val="tx1"/>
                </a:solidFill>
              </a:rPr>
              <a:t>is not stored directly, but the value is entered in the</a:t>
            </a:r>
          </a:p>
          <a:p>
            <a:pPr algn="l">
              <a:spcBef>
                <a:spcPct val="0"/>
              </a:spcBef>
            </a:pPr>
            <a:r>
              <a:rPr lang="en-US" sz="2000" dirty="0">
                <a:solidFill>
                  <a:schemeClr val="tx1"/>
                </a:solidFill>
              </a:rPr>
              <a:t>assembly column when the employee clicks the column.</a:t>
            </a:r>
          </a:p>
        </p:txBody>
      </p:sp>
      <p:pic>
        <p:nvPicPr>
          <p:cNvPr id="70661" name="Picture 6"/>
          <p:cNvPicPr>
            <a:picLocks noGrp="1" noChangeAspect="1" noChangeArrowheads="1"/>
          </p:cNvPicPr>
          <p:nvPr>
            <p:ph idx="1"/>
          </p:nvPr>
        </p:nvPicPr>
        <p:blipFill>
          <a:blip r:embed="rId3" cstate="print"/>
          <a:srcRect/>
          <a:stretch>
            <a:fillRect/>
          </a:stretch>
        </p:blipFill>
        <p:spPr>
          <a:xfrm>
            <a:off x="918883" y="1080648"/>
            <a:ext cx="7772400" cy="3979863"/>
          </a:xfrm>
          <a:noFill/>
        </p:spPr>
      </p:pic>
    </p:spTree>
    <p:extLst>
      <p:ext uri="{BB962C8B-B14F-4D97-AF65-F5344CB8AC3E}">
        <p14:creationId xmlns:p14="http://schemas.microsoft.com/office/powerpoint/2010/main" val="3710871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smtClean="0"/>
              <a:t>Initial Tables for Bicycle Assembly</a:t>
            </a:r>
          </a:p>
        </p:txBody>
      </p:sp>
      <p:sp>
        <p:nvSpPr>
          <p:cNvPr id="71682" name="Slide Number Placeholder 4"/>
          <p:cNvSpPr>
            <a:spLocks noGrp="1"/>
          </p:cNvSpPr>
          <p:nvPr>
            <p:ph type="sldNum" sz="quarter" idx="12"/>
          </p:nvPr>
        </p:nvSpPr>
        <p:spPr/>
        <p:txBody>
          <a:bodyPr/>
          <a:lstStyle/>
          <a:p>
            <a:fld id="{B55DB85E-5DED-48B4-8313-8A2AD01C1CFC}" type="slidenum">
              <a:rPr lang="en-US" smtClean="0"/>
              <a:pPr/>
              <a:t>67</a:t>
            </a:fld>
            <a:endParaRPr lang="en-US" smtClean="0"/>
          </a:p>
        </p:txBody>
      </p:sp>
      <p:sp>
        <p:nvSpPr>
          <p:cNvPr id="71684" name="Rectangle 3"/>
          <p:cNvSpPr>
            <a:spLocks noChangeArrowheads="1"/>
          </p:cNvSpPr>
          <p:nvPr/>
        </p:nvSpPr>
        <p:spPr bwMode="auto">
          <a:xfrm>
            <a:off x="829235" y="1501589"/>
            <a:ext cx="7705725" cy="1343025"/>
          </a:xfrm>
          <a:prstGeom prst="rect">
            <a:avLst/>
          </a:prstGeom>
          <a:noFill/>
          <a:ln w="9525">
            <a:noFill/>
            <a:miter lim="800000"/>
            <a:headEnd/>
            <a:tailEnd/>
          </a:ln>
        </p:spPr>
        <p:txBody>
          <a:bodyPr wrap="none" lIns="92075" tIns="46038" rIns="92075" bIns="46038">
            <a:spAutoFit/>
          </a:bodyPr>
          <a:lstStyle/>
          <a:p>
            <a:pPr algn="l">
              <a:spcBef>
                <a:spcPct val="0"/>
              </a:spcBef>
            </a:pPr>
            <a:r>
              <a:rPr lang="en-US" sz="1700">
                <a:solidFill>
                  <a:schemeClr val="tx1"/>
                </a:solidFill>
              </a:rPr>
              <a:t>BicycleAssembly</a:t>
            </a:r>
            <a:r>
              <a:rPr lang="en-US" sz="1300">
                <a:solidFill>
                  <a:schemeClr val="tx1"/>
                </a:solidFill>
              </a:rPr>
              <a:t>(</a:t>
            </a:r>
          </a:p>
          <a:p>
            <a:pPr algn="l">
              <a:spcBef>
                <a:spcPct val="0"/>
              </a:spcBef>
            </a:pPr>
            <a:r>
              <a:rPr lang="en-US" sz="1300">
                <a:solidFill>
                  <a:schemeClr val="tx1"/>
                </a:solidFill>
              </a:rPr>
              <a:t>   SerialNumber, Model, Construction, FrameSize, TopTube, ChainStay, HeadTube, SeatTube,</a:t>
            </a:r>
          </a:p>
          <a:p>
            <a:pPr algn="l">
              <a:spcBef>
                <a:spcPct val="0"/>
              </a:spcBef>
            </a:pPr>
            <a:r>
              <a:rPr lang="en-US" sz="1300">
                <a:solidFill>
                  <a:schemeClr val="tx1"/>
                </a:solidFill>
              </a:rPr>
              <a:t>   PaintID, PaintColor, ColorStyle, ColorList, CustomName, LetterStyle, EmpFrame, EmpPaint,</a:t>
            </a:r>
          </a:p>
          <a:p>
            <a:pPr algn="l">
              <a:spcBef>
                <a:spcPct val="0"/>
              </a:spcBef>
            </a:pPr>
            <a:r>
              <a:rPr lang="en-US" sz="1300">
                <a:solidFill>
                  <a:schemeClr val="tx1"/>
                </a:solidFill>
              </a:rPr>
              <a:t>   BuildDate, ShipDate, </a:t>
            </a:r>
          </a:p>
          <a:p>
            <a:pPr algn="l">
              <a:spcBef>
                <a:spcPct val="0"/>
              </a:spcBef>
            </a:pPr>
            <a:r>
              <a:rPr lang="en-US" sz="1300">
                <a:solidFill>
                  <a:schemeClr val="tx1"/>
                </a:solidFill>
              </a:rPr>
              <a:t>       (Tube, TubeType, TubeMaterial, TubeDescription),</a:t>
            </a:r>
          </a:p>
          <a:p>
            <a:pPr algn="l">
              <a:spcBef>
                <a:spcPct val="0"/>
              </a:spcBef>
            </a:pPr>
            <a:r>
              <a:rPr lang="en-US" sz="1300">
                <a:solidFill>
                  <a:schemeClr val="tx1"/>
                </a:solidFill>
              </a:rPr>
              <a:t>       (CompCategory, ComponentID, SubstID, ProdNumber, EmpInstall, DateInstall, Quantity, QOH)    )</a:t>
            </a:r>
          </a:p>
        </p:txBody>
      </p:sp>
      <p:sp>
        <p:nvSpPr>
          <p:cNvPr id="71685" name="Rectangle 4"/>
          <p:cNvSpPr>
            <a:spLocks noChangeArrowheads="1"/>
          </p:cNvSpPr>
          <p:nvPr/>
        </p:nvSpPr>
        <p:spPr bwMode="auto">
          <a:xfrm>
            <a:off x="829235" y="3406589"/>
            <a:ext cx="7721600" cy="2282825"/>
          </a:xfrm>
          <a:prstGeom prst="rect">
            <a:avLst/>
          </a:prstGeom>
          <a:noFill/>
          <a:ln w="9525">
            <a:noFill/>
            <a:miter lim="800000"/>
            <a:headEnd/>
            <a:tailEnd/>
          </a:ln>
        </p:spPr>
        <p:txBody>
          <a:bodyPr wrap="none" lIns="92075" tIns="46038" rIns="92075" bIns="46038">
            <a:spAutoFit/>
          </a:bodyPr>
          <a:lstStyle/>
          <a:p>
            <a:pPr algn="l">
              <a:spcBef>
                <a:spcPct val="0"/>
              </a:spcBef>
              <a:spcAft>
                <a:spcPct val="25000"/>
              </a:spcAft>
            </a:pPr>
            <a:r>
              <a:rPr lang="en-US" sz="1700">
                <a:solidFill>
                  <a:schemeClr val="tx1"/>
                </a:solidFill>
              </a:rPr>
              <a:t>Bicycle</a:t>
            </a:r>
            <a:r>
              <a:rPr lang="en-US" sz="1300">
                <a:solidFill>
                  <a:schemeClr val="tx1"/>
                </a:solidFill>
              </a:rPr>
              <a:t>(</a:t>
            </a:r>
            <a:r>
              <a:rPr lang="en-US" sz="1300" u="sng">
                <a:solidFill>
                  <a:schemeClr val="tx1"/>
                </a:solidFill>
              </a:rPr>
              <a:t>SerialNumber</a:t>
            </a:r>
            <a:r>
              <a:rPr lang="en-US" sz="1300">
                <a:solidFill>
                  <a:schemeClr val="tx1"/>
                </a:solidFill>
              </a:rPr>
              <a:t>, Model, Construction, FrameSize, TopTube, ChainStay, HeadTube, SeatTube,</a:t>
            </a:r>
          </a:p>
          <a:p>
            <a:pPr algn="l">
              <a:spcBef>
                <a:spcPct val="0"/>
              </a:spcBef>
              <a:spcAft>
                <a:spcPct val="25000"/>
              </a:spcAft>
            </a:pPr>
            <a:r>
              <a:rPr lang="en-US" sz="1300">
                <a:solidFill>
                  <a:schemeClr val="tx1"/>
                </a:solidFill>
              </a:rPr>
              <a:t>    PaintID, ColorStyle, CustomName, LetterStyle, EmpFrame, EmpPaint, BuildDate, ShipDate)</a:t>
            </a:r>
          </a:p>
          <a:p>
            <a:pPr algn="l">
              <a:spcBef>
                <a:spcPct val="0"/>
              </a:spcBef>
              <a:spcAft>
                <a:spcPct val="25000"/>
              </a:spcAft>
            </a:pPr>
            <a:r>
              <a:rPr lang="en-US" sz="1700">
                <a:solidFill>
                  <a:schemeClr val="tx1"/>
                </a:solidFill>
              </a:rPr>
              <a:t>Paint</a:t>
            </a:r>
            <a:r>
              <a:rPr lang="en-US" sz="1300">
                <a:solidFill>
                  <a:schemeClr val="tx1"/>
                </a:solidFill>
              </a:rPr>
              <a:t>(</a:t>
            </a:r>
            <a:r>
              <a:rPr lang="en-US" sz="1300" u="sng">
                <a:solidFill>
                  <a:schemeClr val="tx1"/>
                </a:solidFill>
              </a:rPr>
              <a:t>PaintID</a:t>
            </a:r>
            <a:r>
              <a:rPr lang="en-US" sz="1300">
                <a:solidFill>
                  <a:schemeClr val="tx1"/>
                </a:solidFill>
              </a:rPr>
              <a:t>, ColorList)</a:t>
            </a:r>
          </a:p>
          <a:p>
            <a:pPr algn="l">
              <a:spcBef>
                <a:spcPct val="0"/>
              </a:spcBef>
              <a:spcAft>
                <a:spcPct val="25000"/>
              </a:spcAft>
            </a:pPr>
            <a:r>
              <a:rPr lang="en-US" sz="1700">
                <a:solidFill>
                  <a:schemeClr val="tx1"/>
                </a:solidFill>
              </a:rPr>
              <a:t>BikeTubes</a:t>
            </a:r>
            <a:r>
              <a:rPr lang="en-US" sz="1300">
                <a:solidFill>
                  <a:schemeClr val="tx1"/>
                </a:solidFill>
              </a:rPr>
              <a:t>(</a:t>
            </a:r>
            <a:r>
              <a:rPr lang="en-US" sz="1300" u="sng">
                <a:solidFill>
                  <a:schemeClr val="tx1"/>
                </a:solidFill>
              </a:rPr>
              <a:t>SerialNumber</a:t>
            </a:r>
            <a:r>
              <a:rPr lang="en-US" sz="1300">
                <a:solidFill>
                  <a:schemeClr val="tx1"/>
                </a:solidFill>
              </a:rPr>
              <a:t>, </a:t>
            </a:r>
            <a:r>
              <a:rPr lang="en-US" sz="1300" u="sng">
                <a:solidFill>
                  <a:schemeClr val="tx1"/>
                </a:solidFill>
              </a:rPr>
              <a:t>TubeID</a:t>
            </a:r>
            <a:r>
              <a:rPr lang="en-US" sz="1300">
                <a:solidFill>
                  <a:schemeClr val="tx1"/>
                </a:solidFill>
              </a:rPr>
              <a:t>, Quantity)</a:t>
            </a:r>
          </a:p>
          <a:p>
            <a:pPr algn="l">
              <a:spcBef>
                <a:spcPct val="0"/>
              </a:spcBef>
              <a:spcAft>
                <a:spcPct val="25000"/>
              </a:spcAft>
            </a:pPr>
            <a:r>
              <a:rPr lang="en-US" sz="1700">
                <a:solidFill>
                  <a:schemeClr val="tx1"/>
                </a:solidFill>
              </a:rPr>
              <a:t>TubeMaterial</a:t>
            </a:r>
            <a:r>
              <a:rPr lang="en-US" sz="1300">
                <a:solidFill>
                  <a:schemeClr val="tx1"/>
                </a:solidFill>
              </a:rPr>
              <a:t>(</a:t>
            </a:r>
            <a:r>
              <a:rPr lang="en-US" sz="1300" u="sng">
                <a:solidFill>
                  <a:schemeClr val="tx1"/>
                </a:solidFill>
              </a:rPr>
              <a:t>TubeID</a:t>
            </a:r>
            <a:r>
              <a:rPr lang="en-US" sz="1300">
                <a:solidFill>
                  <a:schemeClr val="tx1"/>
                </a:solidFill>
              </a:rPr>
              <a:t>, Type, Material, Description)</a:t>
            </a:r>
          </a:p>
          <a:p>
            <a:pPr algn="l">
              <a:spcBef>
                <a:spcPct val="0"/>
              </a:spcBef>
              <a:spcAft>
                <a:spcPct val="25000"/>
              </a:spcAft>
            </a:pPr>
            <a:r>
              <a:rPr lang="en-US" sz="1700">
                <a:solidFill>
                  <a:schemeClr val="tx1"/>
                </a:solidFill>
              </a:rPr>
              <a:t>BikeParts</a:t>
            </a:r>
            <a:r>
              <a:rPr lang="en-US" sz="1300">
                <a:solidFill>
                  <a:schemeClr val="tx1"/>
                </a:solidFill>
              </a:rPr>
              <a:t>(</a:t>
            </a:r>
            <a:r>
              <a:rPr lang="en-US" sz="1300" u="sng">
                <a:solidFill>
                  <a:schemeClr val="tx1"/>
                </a:solidFill>
              </a:rPr>
              <a:t>SerialNumber</a:t>
            </a:r>
            <a:r>
              <a:rPr lang="en-US" sz="1300">
                <a:solidFill>
                  <a:schemeClr val="tx1"/>
                </a:solidFill>
              </a:rPr>
              <a:t>, </a:t>
            </a:r>
            <a:r>
              <a:rPr lang="en-US" sz="1300" u="sng">
                <a:solidFill>
                  <a:schemeClr val="tx1"/>
                </a:solidFill>
              </a:rPr>
              <a:t>ComponentID</a:t>
            </a:r>
            <a:r>
              <a:rPr lang="en-US" sz="1300">
                <a:solidFill>
                  <a:schemeClr val="tx1"/>
                </a:solidFill>
              </a:rPr>
              <a:t>, SubstID, Quantity, DateInstalled, EmpInstalled)</a:t>
            </a:r>
          </a:p>
          <a:p>
            <a:pPr algn="l">
              <a:spcBef>
                <a:spcPct val="0"/>
              </a:spcBef>
              <a:spcAft>
                <a:spcPct val="25000"/>
              </a:spcAft>
            </a:pPr>
            <a:r>
              <a:rPr lang="en-US" sz="1700">
                <a:solidFill>
                  <a:schemeClr val="tx1"/>
                </a:solidFill>
              </a:rPr>
              <a:t>Component</a:t>
            </a:r>
            <a:r>
              <a:rPr lang="en-US" sz="1300">
                <a:solidFill>
                  <a:schemeClr val="tx1"/>
                </a:solidFill>
              </a:rPr>
              <a:t>(</a:t>
            </a:r>
            <a:r>
              <a:rPr lang="en-US" sz="1300" u="sng">
                <a:solidFill>
                  <a:schemeClr val="tx1"/>
                </a:solidFill>
              </a:rPr>
              <a:t>ComponentID</a:t>
            </a:r>
            <a:r>
              <a:rPr lang="en-US" sz="1300">
                <a:solidFill>
                  <a:schemeClr val="tx1"/>
                </a:solidFill>
              </a:rPr>
              <a:t>, ProdNumber, Category, QOH)</a:t>
            </a:r>
          </a:p>
        </p:txBody>
      </p:sp>
    </p:spTree>
    <p:extLst>
      <p:ext uri="{BB962C8B-B14F-4D97-AF65-F5344CB8AC3E}">
        <p14:creationId xmlns:p14="http://schemas.microsoft.com/office/powerpoint/2010/main" val="5567346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4654E5DF-650A-4703-93EE-C262A72C2D81}" type="slidenum">
              <a:rPr lang="en-US" smtClean="0"/>
              <a:pPr/>
              <a:t>68</a:t>
            </a:fld>
            <a:endParaRPr lang="en-US" smtClean="0"/>
          </a:p>
        </p:txBody>
      </p:sp>
      <p:sp>
        <p:nvSpPr>
          <p:cNvPr id="72707" name="Rectangle 2"/>
          <p:cNvSpPr>
            <a:spLocks noGrp="1" noChangeArrowheads="1"/>
          </p:cNvSpPr>
          <p:nvPr>
            <p:ph type="title"/>
          </p:nvPr>
        </p:nvSpPr>
        <p:spPr/>
        <p:txBody>
          <a:bodyPr/>
          <a:lstStyle/>
          <a:p>
            <a:r>
              <a:rPr lang="en-US" smtClean="0"/>
              <a:t>Rolling Thunder: Purchase Order</a:t>
            </a:r>
          </a:p>
        </p:txBody>
      </p:sp>
      <p:pic>
        <p:nvPicPr>
          <p:cNvPr id="72708" name="Picture 4"/>
          <p:cNvPicPr>
            <a:picLocks noGrp="1" noChangeAspect="1" noChangeArrowheads="1"/>
          </p:cNvPicPr>
          <p:nvPr>
            <p:ph idx="1"/>
          </p:nvPr>
        </p:nvPicPr>
        <p:blipFill>
          <a:blip r:embed="rId3" cstate="print"/>
          <a:srcRect/>
          <a:stretch>
            <a:fillRect/>
          </a:stretch>
        </p:blipFill>
        <p:spPr>
          <a:xfrm>
            <a:off x="1640542" y="1385047"/>
            <a:ext cx="6191250" cy="3838575"/>
          </a:xfrm>
          <a:noFill/>
        </p:spPr>
      </p:pic>
    </p:spTree>
    <p:extLst>
      <p:ext uri="{BB962C8B-B14F-4D97-AF65-F5344CB8AC3E}">
        <p14:creationId xmlns:p14="http://schemas.microsoft.com/office/powerpoint/2010/main" val="40171232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noFill/>
        </p:spPr>
        <p:txBody>
          <a:bodyPr/>
          <a:lstStyle/>
          <a:p>
            <a:fld id="{7FD98110-37C8-464B-8B7D-66CCF4E75435}" type="slidenum">
              <a:rPr lang="en-US" smtClean="0"/>
              <a:pPr/>
              <a:t>69</a:t>
            </a:fld>
            <a:endParaRPr lang="en-US" smtClean="0"/>
          </a:p>
        </p:txBody>
      </p:sp>
      <p:sp>
        <p:nvSpPr>
          <p:cNvPr id="73731" name="Rectangle 2"/>
          <p:cNvSpPr>
            <a:spLocks noGrp="1" noChangeArrowheads="1"/>
          </p:cNvSpPr>
          <p:nvPr>
            <p:ph type="title"/>
          </p:nvPr>
        </p:nvSpPr>
        <p:spPr/>
        <p:txBody>
          <a:bodyPr/>
          <a:lstStyle/>
          <a:p>
            <a:r>
              <a:rPr lang="en-US" smtClean="0"/>
              <a:t>RT Purchase Order: Initial Tables</a:t>
            </a:r>
          </a:p>
        </p:txBody>
      </p:sp>
      <p:sp>
        <p:nvSpPr>
          <p:cNvPr id="73732" name="Rectangle 3"/>
          <p:cNvSpPr>
            <a:spLocks noChangeArrowheads="1"/>
          </p:cNvSpPr>
          <p:nvPr/>
        </p:nvSpPr>
        <p:spPr bwMode="auto">
          <a:xfrm>
            <a:off x="416257" y="1297675"/>
            <a:ext cx="7607852" cy="985527"/>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dirty="0" err="1">
                <a:solidFill>
                  <a:schemeClr val="tx1"/>
                </a:solidFill>
              </a:rPr>
              <a:t>PurchaseOrder</a:t>
            </a:r>
            <a:r>
              <a:rPr lang="en-US" sz="1400" dirty="0">
                <a:solidFill>
                  <a:schemeClr val="tx1"/>
                </a:solidFill>
              </a:rPr>
              <a:t>(</a:t>
            </a:r>
            <a:r>
              <a:rPr lang="en-US" sz="1400" u="sng" dirty="0" err="1">
                <a:solidFill>
                  <a:schemeClr val="tx1"/>
                </a:solidFill>
              </a:rPr>
              <a:t>PurchaseID</a:t>
            </a:r>
            <a:r>
              <a:rPr lang="en-US" sz="1400" dirty="0">
                <a:solidFill>
                  <a:schemeClr val="tx1"/>
                </a:solidFill>
              </a:rPr>
              <a:t>, </a:t>
            </a:r>
            <a:r>
              <a:rPr lang="en-US" sz="1400" dirty="0" err="1">
                <a:solidFill>
                  <a:schemeClr val="tx1"/>
                </a:solidFill>
              </a:rPr>
              <a:t>PODate</a:t>
            </a:r>
            <a:r>
              <a:rPr lang="en-US" sz="1400" dirty="0">
                <a:solidFill>
                  <a:schemeClr val="tx1"/>
                </a:solidFill>
              </a:rPr>
              <a:t>, </a:t>
            </a:r>
            <a:r>
              <a:rPr lang="en-US" sz="1400" dirty="0" err="1">
                <a:solidFill>
                  <a:schemeClr val="tx1"/>
                </a:solidFill>
              </a:rPr>
              <a:t>EmployeeID</a:t>
            </a:r>
            <a:r>
              <a:rPr lang="en-US" sz="1400" dirty="0">
                <a:solidFill>
                  <a:schemeClr val="tx1"/>
                </a:solidFill>
              </a:rPr>
              <a:t>, </a:t>
            </a:r>
            <a:r>
              <a:rPr lang="en-US" sz="1400" dirty="0" err="1">
                <a:solidFill>
                  <a:schemeClr val="tx1"/>
                </a:solidFill>
              </a:rPr>
              <a:t>FirstName</a:t>
            </a:r>
            <a:r>
              <a:rPr lang="en-US" sz="1400" dirty="0">
                <a:solidFill>
                  <a:schemeClr val="tx1"/>
                </a:solidFill>
              </a:rPr>
              <a:t>, </a:t>
            </a:r>
            <a:r>
              <a:rPr lang="en-US" sz="1400" dirty="0" err="1">
                <a:solidFill>
                  <a:schemeClr val="tx1"/>
                </a:solidFill>
              </a:rPr>
              <a:t>LastName</a:t>
            </a:r>
            <a:r>
              <a:rPr lang="en-US" sz="1400" dirty="0">
                <a:solidFill>
                  <a:schemeClr val="tx1"/>
                </a:solidFill>
              </a:rPr>
              <a:t>, </a:t>
            </a:r>
            <a:r>
              <a:rPr lang="en-US" sz="1400" dirty="0" err="1">
                <a:solidFill>
                  <a:schemeClr val="tx1"/>
                </a:solidFill>
              </a:rPr>
              <a:t>ManufacturerID</a:t>
            </a:r>
            <a:r>
              <a:rPr lang="en-US" sz="1400" dirty="0">
                <a:solidFill>
                  <a:schemeClr val="tx1"/>
                </a:solidFill>
              </a:rPr>
              <a:t>,</a:t>
            </a:r>
          </a:p>
          <a:p>
            <a:pPr algn="l">
              <a:spcBef>
                <a:spcPct val="0"/>
              </a:spcBef>
            </a:pPr>
            <a:r>
              <a:rPr lang="en-US" sz="1400" dirty="0">
                <a:solidFill>
                  <a:schemeClr val="tx1"/>
                </a:solidFill>
              </a:rPr>
              <a:t> </a:t>
            </a:r>
            <a:r>
              <a:rPr lang="en-US" sz="1400" dirty="0" err="1">
                <a:solidFill>
                  <a:schemeClr val="tx1"/>
                </a:solidFill>
              </a:rPr>
              <a:t>MfgName</a:t>
            </a:r>
            <a:r>
              <a:rPr lang="en-US" sz="1400" dirty="0">
                <a:solidFill>
                  <a:schemeClr val="tx1"/>
                </a:solidFill>
              </a:rPr>
              <a:t>, Address, Phone, </a:t>
            </a:r>
            <a:r>
              <a:rPr lang="en-US" sz="1400" dirty="0" err="1">
                <a:solidFill>
                  <a:schemeClr val="tx1"/>
                </a:solidFill>
              </a:rPr>
              <a:t>CityID</a:t>
            </a:r>
            <a:r>
              <a:rPr lang="en-US" sz="1400" dirty="0">
                <a:solidFill>
                  <a:schemeClr val="tx1"/>
                </a:solidFill>
              </a:rPr>
              <a:t>, </a:t>
            </a:r>
            <a:r>
              <a:rPr lang="en-US" sz="1400" dirty="0" err="1">
                <a:solidFill>
                  <a:schemeClr val="tx1"/>
                </a:solidFill>
              </a:rPr>
              <a:t>CurrentBalance</a:t>
            </a:r>
            <a:r>
              <a:rPr lang="en-US" sz="1400" dirty="0">
                <a:solidFill>
                  <a:schemeClr val="tx1"/>
                </a:solidFill>
              </a:rPr>
              <a:t>, </a:t>
            </a:r>
            <a:r>
              <a:rPr lang="en-US" sz="1400" dirty="0" err="1">
                <a:solidFill>
                  <a:schemeClr val="tx1"/>
                </a:solidFill>
              </a:rPr>
              <a:t>ShipReceiveDate</a:t>
            </a:r>
            <a:r>
              <a:rPr lang="en-US" sz="1400" dirty="0">
                <a:solidFill>
                  <a:schemeClr val="tx1"/>
                </a:solidFill>
              </a:rPr>
              <a:t>, </a:t>
            </a:r>
          </a:p>
          <a:p>
            <a:pPr algn="l">
              <a:spcBef>
                <a:spcPct val="0"/>
              </a:spcBef>
            </a:pPr>
            <a:r>
              <a:rPr lang="en-US" sz="1400" dirty="0">
                <a:solidFill>
                  <a:schemeClr val="tx1"/>
                </a:solidFill>
              </a:rPr>
              <a:t>(</a:t>
            </a:r>
            <a:r>
              <a:rPr lang="en-US" sz="1400" dirty="0" err="1">
                <a:solidFill>
                  <a:schemeClr val="tx1"/>
                </a:solidFill>
              </a:rPr>
              <a:t>ComponentID</a:t>
            </a:r>
            <a:r>
              <a:rPr lang="en-US" sz="1400" dirty="0">
                <a:solidFill>
                  <a:schemeClr val="tx1"/>
                </a:solidFill>
              </a:rPr>
              <a:t>, Category, </a:t>
            </a:r>
            <a:r>
              <a:rPr lang="en-US" sz="1400" dirty="0" err="1">
                <a:solidFill>
                  <a:schemeClr val="tx1"/>
                </a:solidFill>
              </a:rPr>
              <a:t>ManufacturerID</a:t>
            </a:r>
            <a:r>
              <a:rPr lang="en-US" sz="1400" dirty="0">
                <a:solidFill>
                  <a:schemeClr val="tx1"/>
                </a:solidFill>
              </a:rPr>
              <a:t>, </a:t>
            </a:r>
            <a:r>
              <a:rPr lang="en-US" sz="1400" dirty="0" err="1">
                <a:solidFill>
                  <a:schemeClr val="tx1"/>
                </a:solidFill>
              </a:rPr>
              <a:t>ProductNumber</a:t>
            </a:r>
            <a:r>
              <a:rPr lang="en-US" sz="1400" dirty="0">
                <a:solidFill>
                  <a:schemeClr val="tx1"/>
                </a:solidFill>
              </a:rPr>
              <a:t>, Description, </a:t>
            </a:r>
            <a:r>
              <a:rPr lang="en-US" sz="1400" dirty="0" err="1">
                <a:solidFill>
                  <a:schemeClr val="tx1"/>
                </a:solidFill>
              </a:rPr>
              <a:t>PricePaid</a:t>
            </a:r>
            <a:r>
              <a:rPr lang="en-US" sz="1400" dirty="0">
                <a:solidFill>
                  <a:schemeClr val="tx1"/>
                </a:solidFill>
              </a:rPr>
              <a:t>, Quantity,</a:t>
            </a:r>
          </a:p>
          <a:p>
            <a:pPr algn="l">
              <a:spcBef>
                <a:spcPct val="0"/>
              </a:spcBef>
            </a:pPr>
            <a:r>
              <a:rPr lang="en-US" sz="1400" dirty="0" err="1">
                <a:solidFill>
                  <a:schemeClr val="tx1"/>
                </a:solidFill>
              </a:rPr>
              <a:t>ReceiveQuantity</a:t>
            </a:r>
            <a:r>
              <a:rPr lang="en-US" sz="1400" dirty="0">
                <a:solidFill>
                  <a:schemeClr val="tx1"/>
                </a:solidFill>
              </a:rPr>
              <a:t>, </a:t>
            </a:r>
            <a:r>
              <a:rPr lang="en-US" sz="1400" dirty="0" err="1">
                <a:solidFill>
                  <a:schemeClr val="tx1"/>
                </a:solidFill>
              </a:rPr>
              <a:t>ExtendedValue</a:t>
            </a:r>
            <a:r>
              <a:rPr lang="en-US" sz="1400" dirty="0">
                <a:solidFill>
                  <a:schemeClr val="tx1"/>
                </a:solidFill>
              </a:rPr>
              <a:t>, QOH, </a:t>
            </a:r>
            <a:r>
              <a:rPr lang="en-US" sz="1400" dirty="0" err="1">
                <a:solidFill>
                  <a:schemeClr val="tx1"/>
                </a:solidFill>
              </a:rPr>
              <a:t>ExtendedReceived</a:t>
            </a:r>
            <a:r>
              <a:rPr lang="en-US" sz="1400" dirty="0">
                <a:solidFill>
                  <a:schemeClr val="tx1"/>
                </a:solidFill>
              </a:rPr>
              <a:t>), </a:t>
            </a:r>
            <a:r>
              <a:rPr lang="en-US" sz="1400" dirty="0" err="1">
                <a:solidFill>
                  <a:schemeClr val="tx1"/>
                </a:solidFill>
              </a:rPr>
              <a:t>ShippingCost</a:t>
            </a:r>
            <a:r>
              <a:rPr lang="en-US" sz="1400" dirty="0">
                <a:solidFill>
                  <a:schemeClr val="tx1"/>
                </a:solidFill>
              </a:rPr>
              <a:t>, Discount)</a:t>
            </a:r>
          </a:p>
        </p:txBody>
      </p:sp>
      <p:sp>
        <p:nvSpPr>
          <p:cNvPr id="73733" name="Rectangle 4"/>
          <p:cNvSpPr>
            <a:spLocks noChangeArrowheads="1"/>
          </p:cNvSpPr>
          <p:nvPr/>
        </p:nvSpPr>
        <p:spPr bwMode="auto">
          <a:xfrm>
            <a:off x="416257" y="2821675"/>
            <a:ext cx="7880578" cy="2555188"/>
          </a:xfrm>
          <a:prstGeom prst="rect">
            <a:avLst/>
          </a:prstGeom>
          <a:noFill/>
          <a:ln w="9525">
            <a:noFill/>
            <a:miter lim="800000"/>
            <a:headEnd/>
            <a:tailEnd/>
          </a:ln>
        </p:spPr>
        <p:txBody>
          <a:bodyPr wrap="square" lIns="92075" tIns="46038" rIns="92075" bIns="46038">
            <a:spAutoFit/>
          </a:bodyPr>
          <a:lstStyle/>
          <a:p>
            <a:pPr algn="l">
              <a:spcBef>
                <a:spcPct val="0"/>
              </a:spcBef>
              <a:spcAft>
                <a:spcPct val="25000"/>
              </a:spcAft>
            </a:pPr>
            <a:r>
              <a:rPr lang="en-US" sz="2000" dirty="0" err="1">
                <a:solidFill>
                  <a:schemeClr val="tx1"/>
                </a:solidFill>
              </a:rPr>
              <a:t>PurchaseOrder</a:t>
            </a:r>
            <a:r>
              <a:rPr lang="en-US" sz="1200" dirty="0">
                <a:solidFill>
                  <a:schemeClr val="tx1"/>
                </a:solidFill>
              </a:rPr>
              <a:t>(</a:t>
            </a:r>
            <a:r>
              <a:rPr lang="en-US" sz="1200" u="sng" dirty="0" err="1">
                <a:solidFill>
                  <a:schemeClr val="tx1"/>
                </a:solidFill>
              </a:rPr>
              <a:t>PurchaseID</a:t>
            </a:r>
            <a:r>
              <a:rPr lang="en-US" sz="1200" dirty="0">
                <a:solidFill>
                  <a:schemeClr val="tx1"/>
                </a:solidFill>
              </a:rPr>
              <a:t>, </a:t>
            </a:r>
            <a:r>
              <a:rPr lang="en-US" sz="1200" dirty="0" err="1">
                <a:solidFill>
                  <a:schemeClr val="tx1"/>
                </a:solidFill>
              </a:rPr>
              <a:t>PODate</a:t>
            </a:r>
            <a:r>
              <a:rPr lang="en-US" sz="1200" dirty="0">
                <a:solidFill>
                  <a:schemeClr val="tx1"/>
                </a:solidFill>
              </a:rPr>
              <a:t>, </a:t>
            </a:r>
            <a:r>
              <a:rPr lang="en-US" sz="1200" dirty="0" err="1">
                <a:solidFill>
                  <a:schemeClr val="tx1"/>
                </a:solidFill>
              </a:rPr>
              <a:t>EmployeeID</a:t>
            </a:r>
            <a:r>
              <a:rPr lang="en-US" sz="1200" dirty="0">
                <a:solidFill>
                  <a:schemeClr val="tx1"/>
                </a:solidFill>
              </a:rPr>
              <a:t>, </a:t>
            </a:r>
            <a:r>
              <a:rPr lang="en-US" sz="1200" dirty="0" err="1">
                <a:solidFill>
                  <a:schemeClr val="tx1"/>
                </a:solidFill>
              </a:rPr>
              <a:t>ManufacturerID</a:t>
            </a:r>
            <a:r>
              <a:rPr lang="en-US" sz="1200" dirty="0">
                <a:solidFill>
                  <a:schemeClr val="tx1"/>
                </a:solidFill>
              </a:rPr>
              <a:t>,</a:t>
            </a:r>
          </a:p>
          <a:p>
            <a:pPr algn="l">
              <a:spcBef>
                <a:spcPct val="0"/>
              </a:spcBef>
              <a:spcAft>
                <a:spcPct val="25000"/>
              </a:spcAft>
            </a:pPr>
            <a:r>
              <a:rPr lang="en-US" sz="1200" dirty="0">
                <a:solidFill>
                  <a:schemeClr val="tx1"/>
                </a:solidFill>
              </a:rPr>
              <a:t>		</a:t>
            </a:r>
            <a:r>
              <a:rPr lang="en-US" sz="1200" dirty="0" err="1">
                <a:solidFill>
                  <a:schemeClr val="tx1"/>
                </a:solidFill>
              </a:rPr>
              <a:t>ShipReceiveDate</a:t>
            </a:r>
            <a:r>
              <a:rPr lang="en-US" sz="1200" dirty="0">
                <a:solidFill>
                  <a:schemeClr val="tx1"/>
                </a:solidFill>
              </a:rPr>
              <a:t>, </a:t>
            </a:r>
            <a:r>
              <a:rPr lang="en-US" sz="1200" dirty="0" err="1">
                <a:solidFill>
                  <a:schemeClr val="tx1"/>
                </a:solidFill>
              </a:rPr>
              <a:t>ShippingCost</a:t>
            </a:r>
            <a:r>
              <a:rPr lang="en-US" sz="1200" dirty="0">
                <a:solidFill>
                  <a:schemeClr val="tx1"/>
                </a:solidFill>
              </a:rPr>
              <a:t>, Discount)</a:t>
            </a:r>
          </a:p>
          <a:p>
            <a:pPr algn="l">
              <a:spcBef>
                <a:spcPct val="0"/>
              </a:spcBef>
              <a:spcAft>
                <a:spcPct val="25000"/>
              </a:spcAft>
            </a:pPr>
            <a:r>
              <a:rPr lang="en-US" sz="2000" dirty="0">
                <a:solidFill>
                  <a:schemeClr val="tx1"/>
                </a:solidFill>
              </a:rPr>
              <a:t>Employee</a:t>
            </a:r>
            <a:r>
              <a:rPr lang="en-US" sz="1200" dirty="0">
                <a:solidFill>
                  <a:schemeClr val="tx1"/>
                </a:solidFill>
              </a:rPr>
              <a:t>(</a:t>
            </a:r>
            <a:r>
              <a:rPr lang="en-US" sz="1200" u="sng" dirty="0" err="1">
                <a:solidFill>
                  <a:schemeClr val="tx1"/>
                </a:solidFill>
              </a:rPr>
              <a:t>EmployeeID</a:t>
            </a:r>
            <a:r>
              <a:rPr lang="en-US" sz="1200" dirty="0">
                <a:solidFill>
                  <a:schemeClr val="tx1"/>
                </a:solidFill>
              </a:rPr>
              <a:t>, </a:t>
            </a:r>
            <a:r>
              <a:rPr lang="en-US" sz="1200" dirty="0" err="1">
                <a:solidFill>
                  <a:schemeClr val="tx1"/>
                </a:solidFill>
              </a:rPr>
              <a:t>FirstName</a:t>
            </a:r>
            <a:r>
              <a:rPr lang="en-US" sz="1200" dirty="0">
                <a:solidFill>
                  <a:schemeClr val="tx1"/>
                </a:solidFill>
              </a:rPr>
              <a:t>, </a:t>
            </a:r>
            <a:r>
              <a:rPr lang="en-US" sz="1200" dirty="0" err="1">
                <a:solidFill>
                  <a:schemeClr val="tx1"/>
                </a:solidFill>
              </a:rPr>
              <a:t>LastName</a:t>
            </a:r>
            <a:r>
              <a:rPr lang="en-US" sz="1200" dirty="0">
                <a:solidFill>
                  <a:schemeClr val="tx1"/>
                </a:solidFill>
              </a:rPr>
              <a:t>)</a:t>
            </a:r>
          </a:p>
          <a:p>
            <a:pPr algn="l">
              <a:spcBef>
                <a:spcPct val="0"/>
              </a:spcBef>
              <a:spcAft>
                <a:spcPct val="25000"/>
              </a:spcAft>
            </a:pPr>
            <a:r>
              <a:rPr lang="en-US" sz="2000" dirty="0">
                <a:solidFill>
                  <a:srgbClr val="FF3300"/>
                </a:solidFill>
              </a:rPr>
              <a:t>Manufacturer</a:t>
            </a:r>
            <a:r>
              <a:rPr lang="en-US" sz="1200" dirty="0">
                <a:solidFill>
                  <a:srgbClr val="FF3300"/>
                </a:solidFill>
              </a:rPr>
              <a:t>(</a:t>
            </a:r>
            <a:r>
              <a:rPr lang="en-US" sz="1200" u="sng" dirty="0" err="1">
                <a:solidFill>
                  <a:srgbClr val="FF3300"/>
                </a:solidFill>
              </a:rPr>
              <a:t>ManufacturerID</a:t>
            </a:r>
            <a:r>
              <a:rPr lang="en-US" sz="1200" dirty="0">
                <a:solidFill>
                  <a:srgbClr val="FF3300"/>
                </a:solidFill>
              </a:rPr>
              <a:t>, Name, Address, Phone, Address, </a:t>
            </a:r>
            <a:r>
              <a:rPr lang="en-US" sz="1200" dirty="0" err="1">
                <a:solidFill>
                  <a:srgbClr val="FF3300"/>
                </a:solidFill>
              </a:rPr>
              <a:t>CityID</a:t>
            </a:r>
            <a:r>
              <a:rPr lang="en-US" sz="1200" dirty="0">
                <a:solidFill>
                  <a:srgbClr val="FF3300"/>
                </a:solidFill>
              </a:rPr>
              <a:t>, </a:t>
            </a:r>
            <a:r>
              <a:rPr lang="en-US" sz="1200" dirty="0" err="1">
                <a:solidFill>
                  <a:srgbClr val="FF3300"/>
                </a:solidFill>
              </a:rPr>
              <a:t>CurrentBalance</a:t>
            </a:r>
            <a:r>
              <a:rPr lang="en-US" sz="1200" dirty="0">
                <a:solidFill>
                  <a:srgbClr val="FF3300"/>
                </a:solidFill>
              </a:rPr>
              <a:t>)</a:t>
            </a:r>
            <a:endParaRPr lang="en-US" sz="1200" dirty="0"/>
          </a:p>
          <a:p>
            <a:pPr algn="l">
              <a:spcBef>
                <a:spcPct val="0"/>
              </a:spcBef>
              <a:spcAft>
                <a:spcPct val="25000"/>
              </a:spcAft>
            </a:pPr>
            <a:r>
              <a:rPr lang="en-US" sz="2000" dirty="0">
                <a:solidFill>
                  <a:srgbClr val="FF3300"/>
                </a:solidFill>
              </a:rPr>
              <a:t>City</a:t>
            </a:r>
            <a:r>
              <a:rPr lang="en-US" sz="1200" dirty="0">
                <a:solidFill>
                  <a:srgbClr val="FF3300"/>
                </a:solidFill>
              </a:rPr>
              <a:t>(</a:t>
            </a:r>
            <a:r>
              <a:rPr lang="en-US" sz="1200" u="sng" dirty="0" err="1">
                <a:solidFill>
                  <a:srgbClr val="FF3300"/>
                </a:solidFill>
              </a:rPr>
              <a:t>CityID</a:t>
            </a:r>
            <a:r>
              <a:rPr lang="en-US" sz="1200" dirty="0">
                <a:solidFill>
                  <a:srgbClr val="FF3300"/>
                </a:solidFill>
              </a:rPr>
              <a:t>, Name, </a:t>
            </a:r>
            <a:r>
              <a:rPr lang="en-US" sz="1200" dirty="0" err="1">
                <a:solidFill>
                  <a:srgbClr val="FF3300"/>
                </a:solidFill>
              </a:rPr>
              <a:t>ZipCode</a:t>
            </a:r>
            <a:r>
              <a:rPr lang="en-US" sz="1200" dirty="0">
                <a:solidFill>
                  <a:srgbClr val="FF3300"/>
                </a:solidFill>
              </a:rPr>
              <a:t>)</a:t>
            </a:r>
            <a:endParaRPr lang="en-US" sz="1200" dirty="0"/>
          </a:p>
          <a:p>
            <a:pPr algn="l">
              <a:spcBef>
                <a:spcPct val="0"/>
              </a:spcBef>
              <a:spcAft>
                <a:spcPct val="25000"/>
              </a:spcAft>
            </a:pPr>
            <a:r>
              <a:rPr lang="en-US" sz="2000" dirty="0" err="1">
                <a:solidFill>
                  <a:schemeClr val="tx1"/>
                </a:solidFill>
              </a:rPr>
              <a:t>PurchaseItem</a:t>
            </a:r>
            <a:r>
              <a:rPr lang="en-US" sz="1200" dirty="0">
                <a:solidFill>
                  <a:schemeClr val="tx1"/>
                </a:solidFill>
              </a:rPr>
              <a:t>(</a:t>
            </a:r>
            <a:r>
              <a:rPr lang="en-US" sz="1200" u="sng" dirty="0" err="1">
                <a:solidFill>
                  <a:schemeClr val="tx1"/>
                </a:solidFill>
              </a:rPr>
              <a:t>PurchaseID</a:t>
            </a:r>
            <a:r>
              <a:rPr lang="en-US" sz="1200" dirty="0">
                <a:solidFill>
                  <a:schemeClr val="tx1"/>
                </a:solidFill>
              </a:rPr>
              <a:t>, </a:t>
            </a:r>
            <a:r>
              <a:rPr lang="en-US" sz="1200" u="sng" dirty="0" err="1">
                <a:solidFill>
                  <a:schemeClr val="tx1"/>
                </a:solidFill>
              </a:rPr>
              <a:t>ComponentID</a:t>
            </a:r>
            <a:r>
              <a:rPr lang="en-US" sz="1200" dirty="0">
                <a:solidFill>
                  <a:schemeClr val="tx1"/>
                </a:solidFill>
              </a:rPr>
              <a:t>, Quantity, </a:t>
            </a:r>
            <a:r>
              <a:rPr lang="en-US" sz="1200" dirty="0" err="1">
                <a:solidFill>
                  <a:schemeClr val="tx1"/>
                </a:solidFill>
              </a:rPr>
              <a:t>PricePaid</a:t>
            </a:r>
            <a:r>
              <a:rPr lang="en-US" sz="1200" dirty="0">
                <a:solidFill>
                  <a:schemeClr val="tx1"/>
                </a:solidFill>
              </a:rPr>
              <a:t>, </a:t>
            </a:r>
            <a:r>
              <a:rPr lang="en-US" sz="1200" dirty="0" err="1">
                <a:solidFill>
                  <a:schemeClr val="tx1"/>
                </a:solidFill>
              </a:rPr>
              <a:t>ReceivedQuantity</a:t>
            </a:r>
            <a:r>
              <a:rPr lang="en-US" sz="1200" dirty="0">
                <a:solidFill>
                  <a:schemeClr val="tx1"/>
                </a:solidFill>
              </a:rPr>
              <a:t>)</a:t>
            </a:r>
          </a:p>
          <a:p>
            <a:pPr algn="l">
              <a:spcBef>
                <a:spcPct val="0"/>
              </a:spcBef>
              <a:spcAft>
                <a:spcPct val="25000"/>
              </a:spcAft>
            </a:pPr>
            <a:r>
              <a:rPr lang="en-US" sz="2000" dirty="0">
                <a:solidFill>
                  <a:srgbClr val="FF3300"/>
                </a:solidFill>
              </a:rPr>
              <a:t>Component</a:t>
            </a:r>
            <a:r>
              <a:rPr lang="en-US" sz="1200" dirty="0">
                <a:solidFill>
                  <a:srgbClr val="FF3300"/>
                </a:solidFill>
              </a:rPr>
              <a:t>(</a:t>
            </a:r>
            <a:r>
              <a:rPr lang="en-US" sz="1200" u="sng" dirty="0" err="1">
                <a:solidFill>
                  <a:srgbClr val="FF3300"/>
                </a:solidFill>
              </a:rPr>
              <a:t>ComponentID</a:t>
            </a:r>
            <a:r>
              <a:rPr lang="en-US" sz="1200" dirty="0">
                <a:solidFill>
                  <a:srgbClr val="FF3300"/>
                </a:solidFill>
              </a:rPr>
              <a:t>, Category, </a:t>
            </a:r>
            <a:r>
              <a:rPr lang="en-US" sz="1200" dirty="0" err="1">
                <a:solidFill>
                  <a:srgbClr val="FF3300"/>
                </a:solidFill>
              </a:rPr>
              <a:t>ManufacturerID</a:t>
            </a:r>
            <a:r>
              <a:rPr lang="en-US" sz="1200" dirty="0">
                <a:solidFill>
                  <a:srgbClr val="FF3300"/>
                </a:solidFill>
              </a:rPr>
              <a:t>, </a:t>
            </a:r>
            <a:r>
              <a:rPr lang="en-US" sz="1200" dirty="0" err="1">
                <a:solidFill>
                  <a:srgbClr val="FF3300"/>
                </a:solidFill>
              </a:rPr>
              <a:t>ProductNumber</a:t>
            </a:r>
            <a:r>
              <a:rPr lang="en-US" sz="1200" dirty="0">
                <a:solidFill>
                  <a:srgbClr val="FF3300"/>
                </a:solidFill>
              </a:rPr>
              <a:t>, Description, QOH)</a:t>
            </a:r>
          </a:p>
        </p:txBody>
      </p:sp>
    </p:spTree>
    <p:extLst>
      <p:ext uri="{BB962C8B-B14F-4D97-AF65-F5344CB8AC3E}">
        <p14:creationId xmlns:p14="http://schemas.microsoft.com/office/powerpoint/2010/main" val="237039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p>
            <a:fld id="{0CB840FA-6C2A-45F7-AC32-35BAB3FB8AB1}" type="slidenum">
              <a:rPr lang="en-US" smtClean="0"/>
              <a:pPr/>
              <a:t>7</a:t>
            </a:fld>
            <a:endParaRPr lang="en-US" smtClean="0"/>
          </a:p>
        </p:txBody>
      </p:sp>
      <p:sp>
        <p:nvSpPr>
          <p:cNvPr id="15363" name="Rectangle 2"/>
          <p:cNvSpPr>
            <a:spLocks noGrp="1" noChangeArrowheads="1"/>
          </p:cNvSpPr>
          <p:nvPr>
            <p:ph type="title"/>
          </p:nvPr>
        </p:nvSpPr>
        <p:spPr/>
        <p:txBody>
          <a:bodyPr/>
          <a:lstStyle/>
          <a:p>
            <a:r>
              <a:rPr lang="en-US" smtClean="0"/>
              <a:t>Identifying Key Columns</a:t>
            </a:r>
          </a:p>
        </p:txBody>
      </p:sp>
      <p:sp>
        <p:nvSpPr>
          <p:cNvPr id="15364" name="Rectangle 3"/>
          <p:cNvSpPr>
            <a:spLocks noChangeArrowheads="1"/>
          </p:cNvSpPr>
          <p:nvPr/>
        </p:nvSpPr>
        <p:spPr bwMode="auto">
          <a:xfrm>
            <a:off x="1759156" y="1322294"/>
            <a:ext cx="942566"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b="1" dirty="0">
                <a:solidFill>
                  <a:schemeClr val="bg2"/>
                </a:solidFill>
              </a:rPr>
              <a:t>Orders</a:t>
            </a:r>
          </a:p>
        </p:txBody>
      </p:sp>
      <p:sp>
        <p:nvSpPr>
          <p:cNvPr id="15365" name="Rectangle 4"/>
          <p:cNvSpPr>
            <a:spLocks noChangeArrowheads="1"/>
          </p:cNvSpPr>
          <p:nvPr/>
        </p:nvSpPr>
        <p:spPr bwMode="auto">
          <a:xfrm>
            <a:off x="1759156" y="2846294"/>
            <a:ext cx="1417055"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b="1">
                <a:solidFill>
                  <a:schemeClr val="bg2"/>
                </a:solidFill>
              </a:rPr>
              <a:t>OrderItems</a:t>
            </a:r>
          </a:p>
        </p:txBody>
      </p:sp>
      <p:sp>
        <p:nvSpPr>
          <p:cNvPr id="15366" name="Rectangle 5"/>
          <p:cNvSpPr>
            <a:spLocks noChangeArrowheads="1"/>
          </p:cNvSpPr>
          <p:nvPr/>
        </p:nvSpPr>
        <p:spPr bwMode="auto">
          <a:xfrm>
            <a:off x="1225756" y="1703294"/>
            <a:ext cx="3435556" cy="923972"/>
          </a:xfrm>
          <a:prstGeom prst="rect">
            <a:avLst/>
          </a:prstGeom>
          <a:noFill/>
          <a:ln w="9525">
            <a:noFill/>
            <a:miter lim="800000"/>
            <a:headEnd/>
            <a:tailEnd/>
          </a:ln>
        </p:spPr>
        <p:txBody>
          <a:bodyPr wrap="none" lIns="92075" tIns="46038" rIns="92075" bIns="46038">
            <a:spAutoFit/>
          </a:bodyPr>
          <a:lstStyle/>
          <a:p>
            <a:pPr algn="l">
              <a:spcBef>
                <a:spcPct val="0"/>
              </a:spcBef>
              <a:tabLst>
                <a:tab pos="1203325" algn="l"/>
                <a:tab pos="2227263" algn="l"/>
              </a:tabLst>
            </a:pPr>
            <a:r>
              <a:rPr lang="en-US" sz="1800" u="sng" dirty="0" err="1">
                <a:solidFill>
                  <a:schemeClr val="tx1"/>
                </a:solidFill>
              </a:rPr>
              <a:t>OrderID</a:t>
            </a:r>
            <a:r>
              <a:rPr lang="en-US" sz="1800" dirty="0">
                <a:solidFill>
                  <a:schemeClr val="tx1"/>
                </a:solidFill>
              </a:rPr>
              <a:t>	Date	Customer</a:t>
            </a:r>
          </a:p>
          <a:p>
            <a:pPr algn="l">
              <a:spcBef>
                <a:spcPct val="0"/>
              </a:spcBef>
              <a:tabLst>
                <a:tab pos="1203325" algn="l"/>
                <a:tab pos="2227263" algn="l"/>
              </a:tabLst>
            </a:pPr>
            <a:r>
              <a:rPr lang="en-US" sz="1800" dirty="0">
                <a:solidFill>
                  <a:schemeClr val="tx1"/>
                </a:solidFill>
              </a:rPr>
              <a:t>8367	</a:t>
            </a:r>
            <a:r>
              <a:rPr lang="en-US" sz="1800" dirty="0" smtClean="0">
                <a:solidFill>
                  <a:schemeClr val="tx1"/>
                </a:solidFill>
              </a:rPr>
              <a:t>5-5-10</a:t>
            </a:r>
            <a:r>
              <a:rPr lang="en-US" sz="1800" dirty="0">
                <a:solidFill>
                  <a:schemeClr val="tx1"/>
                </a:solidFill>
              </a:rPr>
              <a:t>	6794</a:t>
            </a:r>
          </a:p>
          <a:p>
            <a:pPr algn="l">
              <a:spcBef>
                <a:spcPct val="0"/>
              </a:spcBef>
              <a:tabLst>
                <a:tab pos="1203325" algn="l"/>
                <a:tab pos="2227263" algn="l"/>
              </a:tabLst>
            </a:pPr>
            <a:r>
              <a:rPr lang="en-US" sz="1800" dirty="0">
                <a:solidFill>
                  <a:schemeClr val="tx1"/>
                </a:solidFill>
              </a:rPr>
              <a:t>8368	</a:t>
            </a:r>
            <a:r>
              <a:rPr lang="en-US" sz="1800" dirty="0" smtClean="0">
                <a:solidFill>
                  <a:schemeClr val="tx1"/>
                </a:solidFill>
              </a:rPr>
              <a:t>5-6-10</a:t>
            </a:r>
            <a:r>
              <a:rPr lang="en-US" sz="1800" dirty="0">
                <a:solidFill>
                  <a:schemeClr val="tx1"/>
                </a:solidFill>
              </a:rPr>
              <a:t>	9263</a:t>
            </a:r>
          </a:p>
        </p:txBody>
      </p:sp>
      <p:sp>
        <p:nvSpPr>
          <p:cNvPr id="15367" name="Rectangle 6"/>
          <p:cNvSpPr>
            <a:spLocks noChangeArrowheads="1"/>
          </p:cNvSpPr>
          <p:nvPr/>
        </p:nvSpPr>
        <p:spPr bwMode="auto">
          <a:xfrm>
            <a:off x="1378156" y="3303494"/>
            <a:ext cx="2945037" cy="1754969"/>
          </a:xfrm>
          <a:prstGeom prst="rect">
            <a:avLst/>
          </a:prstGeom>
          <a:noFill/>
          <a:ln w="9525">
            <a:noFill/>
            <a:miter lim="800000"/>
            <a:headEnd/>
            <a:tailEnd/>
          </a:ln>
        </p:spPr>
        <p:txBody>
          <a:bodyPr wrap="none" lIns="92075" tIns="46038" rIns="92075" bIns="46038">
            <a:spAutoFit/>
          </a:bodyPr>
          <a:lstStyle/>
          <a:p>
            <a:pPr algn="l">
              <a:spcBef>
                <a:spcPct val="0"/>
              </a:spcBef>
              <a:tabLst>
                <a:tab pos="1143000" algn="l"/>
                <a:tab pos="1881188" algn="l"/>
              </a:tabLst>
            </a:pPr>
            <a:r>
              <a:rPr lang="en-US" sz="1800" u="sng" dirty="0" err="1">
                <a:solidFill>
                  <a:schemeClr val="tx1"/>
                </a:solidFill>
              </a:rPr>
              <a:t>OrderID</a:t>
            </a:r>
            <a:r>
              <a:rPr lang="en-US" sz="1800" u="sng" dirty="0">
                <a:solidFill>
                  <a:schemeClr val="tx1"/>
                </a:solidFill>
              </a:rPr>
              <a:t>	Item</a:t>
            </a:r>
            <a:r>
              <a:rPr lang="en-US" sz="1800" dirty="0">
                <a:solidFill>
                  <a:schemeClr val="tx1"/>
                </a:solidFill>
              </a:rPr>
              <a:t>	Quantity</a:t>
            </a:r>
          </a:p>
          <a:p>
            <a:pPr algn="l">
              <a:spcBef>
                <a:spcPct val="0"/>
              </a:spcBef>
              <a:tabLst>
                <a:tab pos="1143000" algn="l"/>
                <a:tab pos="1881188" algn="l"/>
              </a:tabLst>
            </a:pPr>
            <a:r>
              <a:rPr lang="en-US" sz="1800" dirty="0">
                <a:solidFill>
                  <a:schemeClr val="tx1"/>
                </a:solidFill>
              </a:rPr>
              <a:t>8367	229	2</a:t>
            </a:r>
          </a:p>
          <a:p>
            <a:pPr algn="l">
              <a:spcBef>
                <a:spcPct val="0"/>
              </a:spcBef>
              <a:tabLst>
                <a:tab pos="1143000" algn="l"/>
                <a:tab pos="1881188" algn="l"/>
              </a:tabLst>
            </a:pPr>
            <a:r>
              <a:rPr lang="en-US" sz="1800" dirty="0">
                <a:solidFill>
                  <a:schemeClr val="tx1"/>
                </a:solidFill>
              </a:rPr>
              <a:t>8367	253	4</a:t>
            </a:r>
          </a:p>
          <a:p>
            <a:pPr algn="l">
              <a:spcBef>
                <a:spcPct val="0"/>
              </a:spcBef>
              <a:tabLst>
                <a:tab pos="1143000" algn="l"/>
                <a:tab pos="1881188" algn="l"/>
              </a:tabLst>
            </a:pPr>
            <a:r>
              <a:rPr lang="en-US" sz="1800" dirty="0">
                <a:solidFill>
                  <a:schemeClr val="tx1"/>
                </a:solidFill>
              </a:rPr>
              <a:t>8367	876	1</a:t>
            </a:r>
          </a:p>
          <a:p>
            <a:pPr algn="l">
              <a:spcBef>
                <a:spcPct val="0"/>
              </a:spcBef>
              <a:tabLst>
                <a:tab pos="1143000" algn="l"/>
                <a:tab pos="1881188" algn="l"/>
              </a:tabLst>
            </a:pPr>
            <a:r>
              <a:rPr lang="en-US" sz="1800" dirty="0">
                <a:solidFill>
                  <a:schemeClr val="tx1"/>
                </a:solidFill>
              </a:rPr>
              <a:t>8368	555	4</a:t>
            </a:r>
          </a:p>
          <a:p>
            <a:pPr algn="l">
              <a:spcBef>
                <a:spcPct val="0"/>
              </a:spcBef>
              <a:tabLst>
                <a:tab pos="1143000" algn="l"/>
                <a:tab pos="1881188" algn="l"/>
              </a:tabLst>
            </a:pPr>
            <a:r>
              <a:rPr lang="en-US" sz="1800" dirty="0">
                <a:solidFill>
                  <a:schemeClr val="tx1"/>
                </a:solidFill>
              </a:rPr>
              <a:t>8368	229	1</a:t>
            </a:r>
          </a:p>
        </p:txBody>
      </p:sp>
      <p:sp>
        <p:nvSpPr>
          <p:cNvPr id="15368" name="Line 7"/>
          <p:cNvSpPr>
            <a:spLocks noChangeShapeType="1"/>
          </p:cNvSpPr>
          <p:nvPr/>
        </p:nvSpPr>
        <p:spPr bwMode="auto">
          <a:xfrm flipV="1">
            <a:off x="1911556" y="3836894"/>
            <a:ext cx="762000" cy="228600"/>
          </a:xfrm>
          <a:prstGeom prst="line">
            <a:avLst/>
          </a:prstGeom>
          <a:noFill/>
          <a:ln w="28575">
            <a:solidFill>
              <a:srgbClr val="FF3300"/>
            </a:solidFill>
            <a:round/>
            <a:headEnd type="none" w="sm" len="sm"/>
            <a:tailEnd type="stealth" w="med" len="med"/>
          </a:ln>
        </p:spPr>
        <p:txBody>
          <a:bodyPr wrap="none" anchor="ctr"/>
          <a:lstStyle/>
          <a:p>
            <a:endParaRPr lang="en-US"/>
          </a:p>
        </p:txBody>
      </p:sp>
      <p:sp>
        <p:nvSpPr>
          <p:cNvPr id="15369" name="Line 8"/>
          <p:cNvSpPr>
            <a:spLocks noChangeShapeType="1"/>
          </p:cNvSpPr>
          <p:nvPr/>
        </p:nvSpPr>
        <p:spPr bwMode="auto">
          <a:xfrm>
            <a:off x="1911556" y="4065494"/>
            <a:ext cx="762000" cy="0"/>
          </a:xfrm>
          <a:prstGeom prst="line">
            <a:avLst/>
          </a:prstGeom>
          <a:noFill/>
          <a:ln w="28575">
            <a:solidFill>
              <a:srgbClr val="FF3300"/>
            </a:solidFill>
            <a:round/>
            <a:headEnd type="none" w="sm" len="sm"/>
            <a:tailEnd type="stealth" w="med" len="med"/>
          </a:ln>
        </p:spPr>
        <p:txBody>
          <a:bodyPr wrap="none" anchor="ctr"/>
          <a:lstStyle/>
          <a:p>
            <a:endParaRPr lang="en-US"/>
          </a:p>
        </p:txBody>
      </p:sp>
      <p:sp>
        <p:nvSpPr>
          <p:cNvPr id="15370" name="Line 9"/>
          <p:cNvSpPr>
            <a:spLocks noChangeShapeType="1"/>
          </p:cNvSpPr>
          <p:nvPr/>
        </p:nvSpPr>
        <p:spPr bwMode="auto">
          <a:xfrm>
            <a:off x="1911556" y="4065494"/>
            <a:ext cx="762000" cy="152400"/>
          </a:xfrm>
          <a:prstGeom prst="line">
            <a:avLst/>
          </a:prstGeom>
          <a:noFill/>
          <a:ln w="28575">
            <a:solidFill>
              <a:srgbClr val="FF3300"/>
            </a:solidFill>
            <a:round/>
            <a:headEnd type="none" w="sm" len="sm"/>
            <a:tailEnd type="stealth" w="med" len="med"/>
          </a:ln>
        </p:spPr>
        <p:txBody>
          <a:bodyPr wrap="none" anchor="ctr"/>
          <a:lstStyle/>
          <a:p>
            <a:endParaRPr lang="en-US"/>
          </a:p>
        </p:txBody>
      </p:sp>
      <p:sp>
        <p:nvSpPr>
          <p:cNvPr id="15371" name="Line 10"/>
          <p:cNvSpPr>
            <a:spLocks noChangeShapeType="1"/>
          </p:cNvSpPr>
          <p:nvPr/>
        </p:nvSpPr>
        <p:spPr bwMode="auto">
          <a:xfrm flipH="1" flipV="1">
            <a:off x="1987756" y="4903694"/>
            <a:ext cx="609600" cy="0"/>
          </a:xfrm>
          <a:prstGeom prst="line">
            <a:avLst/>
          </a:prstGeom>
          <a:noFill/>
          <a:ln w="28575">
            <a:solidFill>
              <a:srgbClr val="009900"/>
            </a:solidFill>
            <a:prstDash val="sysDot"/>
            <a:round/>
            <a:headEnd type="none" w="sm" len="sm"/>
            <a:tailEnd type="stealth" w="med" len="med"/>
          </a:ln>
        </p:spPr>
        <p:txBody>
          <a:bodyPr wrap="none" anchor="ctr"/>
          <a:lstStyle/>
          <a:p>
            <a:endParaRPr lang="en-US"/>
          </a:p>
        </p:txBody>
      </p:sp>
      <p:sp>
        <p:nvSpPr>
          <p:cNvPr id="15372" name="Line 11"/>
          <p:cNvSpPr>
            <a:spLocks noChangeShapeType="1"/>
          </p:cNvSpPr>
          <p:nvPr/>
        </p:nvSpPr>
        <p:spPr bwMode="auto">
          <a:xfrm flipH="1">
            <a:off x="1987756" y="3760694"/>
            <a:ext cx="609600" cy="0"/>
          </a:xfrm>
          <a:prstGeom prst="line">
            <a:avLst/>
          </a:prstGeom>
          <a:noFill/>
          <a:ln w="28575">
            <a:solidFill>
              <a:srgbClr val="009900"/>
            </a:solidFill>
            <a:prstDash val="sysDot"/>
            <a:round/>
            <a:headEnd type="none" w="sm" len="sm"/>
            <a:tailEnd type="stealth" w="med" len="med"/>
          </a:ln>
        </p:spPr>
        <p:txBody>
          <a:bodyPr wrap="none" anchor="ctr"/>
          <a:lstStyle/>
          <a:p>
            <a:endParaRPr lang="en-US"/>
          </a:p>
        </p:txBody>
      </p:sp>
      <p:sp>
        <p:nvSpPr>
          <p:cNvPr id="15373" name="Text Box 13"/>
          <p:cNvSpPr txBox="1">
            <a:spLocks noChangeArrowheads="1"/>
          </p:cNvSpPr>
          <p:nvPr/>
        </p:nvSpPr>
        <p:spPr bwMode="auto">
          <a:xfrm>
            <a:off x="5264356" y="1398494"/>
            <a:ext cx="2384425" cy="1311275"/>
          </a:xfrm>
          <a:prstGeom prst="rect">
            <a:avLst/>
          </a:prstGeom>
          <a:noFill/>
          <a:ln w="28575">
            <a:noFill/>
            <a:miter lim="800000"/>
            <a:headEnd type="none" w="sm" len="sm"/>
            <a:tailEnd type="none" w="sm" len="lg"/>
          </a:ln>
        </p:spPr>
        <p:txBody>
          <a:bodyPr wrap="none" anchor="ctr">
            <a:spAutoFit/>
          </a:bodyPr>
          <a:lstStyle/>
          <a:p>
            <a:pPr algn="l">
              <a:spcBef>
                <a:spcPct val="0"/>
              </a:spcBef>
            </a:pPr>
            <a:r>
              <a:rPr lang="en-US" sz="2000">
                <a:solidFill>
                  <a:schemeClr val="bg2"/>
                </a:solidFill>
              </a:rPr>
              <a:t>Each order has</a:t>
            </a:r>
          </a:p>
          <a:p>
            <a:pPr algn="l">
              <a:spcBef>
                <a:spcPct val="0"/>
              </a:spcBef>
            </a:pPr>
            <a:r>
              <a:rPr lang="en-US" sz="2000">
                <a:solidFill>
                  <a:schemeClr val="bg2"/>
                </a:solidFill>
              </a:rPr>
              <a:t>only one customer.</a:t>
            </a:r>
          </a:p>
          <a:p>
            <a:pPr algn="l">
              <a:spcBef>
                <a:spcPct val="0"/>
              </a:spcBef>
            </a:pPr>
            <a:r>
              <a:rPr lang="en-US" sz="2000">
                <a:solidFill>
                  <a:schemeClr val="bg2"/>
                </a:solidFill>
              </a:rPr>
              <a:t>So Customer is </a:t>
            </a:r>
            <a:r>
              <a:rPr lang="en-US" sz="2000" b="1">
                <a:solidFill>
                  <a:schemeClr val="bg2"/>
                </a:solidFill>
              </a:rPr>
              <a:t>not</a:t>
            </a:r>
            <a:endParaRPr lang="en-US" sz="2000">
              <a:solidFill>
                <a:schemeClr val="bg2"/>
              </a:solidFill>
            </a:endParaRPr>
          </a:p>
          <a:p>
            <a:pPr algn="l">
              <a:spcBef>
                <a:spcPct val="0"/>
              </a:spcBef>
            </a:pPr>
            <a:r>
              <a:rPr lang="en-US" sz="2000">
                <a:solidFill>
                  <a:schemeClr val="bg2"/>
                </a:solidFill>
              </a:rPr>
              <a:t>part of the key.</a:t>
            </a:r>
          </a:p>
        </p:txBody>
      </p:sp>
      <p:sp>
        <p:nvSpPr>
          <p:cNvPr id="15374" name="Text Box 14"/>
          <p:cNvSpPr txBox="1">
            <a:spLocks noChangeArrowheads="1"/>
          </p:cNvSpPr>
          <p:nvPr/>
        </p:nvSpPr>
        <p:spPr bwMode="auto">
          <a:xfrm>
            <a:off x="5264356" y="3379694"/>
            <a:ext cx="2916238" cy="1920875"/>
          </a:xfrm>
          <a:prstGeom prst="rect">
            <a:avLst/>
          </a:prstGeom>
          <a:noFill/>
          <a:ln w="28575">
            <a:noFill/>
            <a:miter lim="800000"/>
            <a:headEnd type="none" w="sm" len="sm"/>
            <a:tailEnd type="none" w="sm" len="lg"/>
          </a:ln>
        </p:spPr>
        <p:txBody>
          <a:bodyPr wrap="none" anchor="ctr">
            <a:spAutoFit/>
          </a:bodyPr>
          <a:lstStyle/>
          <a:p>
            <a:pPr algn="l">
              <a:spcBef>
                <a:spcPct val="0"/>
              </a:spcBef>
            </a:pPr>
            <a:r>
              <a:rPr lang="en-US" sz="2000">
                <a:solidFill>
                  <a:schemeClr val="bg2"/>
                </a:solidFill>
              </a:rPr>
              <a:t>Each order has</a:t>
            </a:r>
          </a:p>
          <a:p>
            <a:pPr algn="l">
              <a:spcBef>
                <a:spcPct val="0"/>
              </a:spcBef>
            </a:pPr>
            <a:r>
              <a:rPr lang="en-US" sz="2000">
                <a:solidFill>
                  <a:schemeClr val="bg2"/>
                </a:solidFill>
              </a:rPr>
              <a:t>many items.</a:t>
            </a:r>
          </a:p>
          <a:p>
            <a:pPr algn="l">
              <a:spcBef>
                <a:spcPct val="0"/>
              </a:spcBef>
            </a:pPr>
            <a:r>
              <a:rPr lang="en-US" sz="2000">
                <a:solidFill>
                  <a:schemeClr val="bg2"/>
                </a:solidFill>
              </a:rPr>
              <a:t>Each item can appear</a:t>
            </a:r>
          </a:p>
          <a:p>
            <a:pPr algn="l">
              <a:spcBef>
                <a:spcPct val="0"/>
              </a:spcBef>
            </a:pPr>
            <a:r>
              <a:rPr lang="en-US" sz="2000">
                <a:solidFill>
                  <a:schemeClr val="bg2"/>
                </a:solidFill>
              </a:rPr>
              <a:t>on many orders.</a:t>
            </a:r>
          </a:p>
          <a:p>
            <a:pPr algn="l">
              <a:spcBef>
                <a:spcPct val="0"/>
              </a:spcBef>
            </a:pPr>
            <a:r>
              <a:rPr lang="en-US" sz="2000">
                <a:solidFill>
                  <a:schemeClr val="bg2"/>
                </a:solidFill>
              </a:rPr>
              <a:t>So OrderID and Item</a:t>
            </a:r>
          </a:p>
          <a:p>
            <a:pPr algn="l">
              <a:spcBef>
                <a:spcPct val="0"/>
              </a:spcBef>
            </a:pPr>
            <a:r>
              <a:rPr lang="en-US" sz="2000">
                <a:solidFill>
                  <a:schemeClr val="bg2"/>
                </a:solidFill>
              </a:rPr>
              <a:t>are </a:t>
            </a:r>
            <a:r>
              <a:rPr lang="en-US" sz="2000" b="1">
                <a:solidFill>
                  <a:schemeClr val="bg2"/>
                </a:solidFill>
              </a:rPr>
              <a:t>both</a:t>
            </a:r>
            <a:r>
              <a:rPr lang="en-US" sz="2000">
                <a:solidFill>
                  <a:schemeClr val="bg2"/>
                </a:solidFill>
              </a:rPr>
              <a:t> part of the key.</a:t>
            </a:r>
          </a:p>
        </p:txBody>
      </p:sp>
    </p:spTree>
    <p:extLst>
      <p:ext uri="{BB962C8B-B14F-4D97-AF65-F5344CB8AC3E}">
        <p14:creationId xmlns:p14="http://schemas.microsoft.com/office/powerpoint/2010/main" val="22244587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D08739F7-191E-4860-89AA-540E465F3816}" type="slidenum">
              <a:rPr lang="en-US" smtClean="0"/>
              <a:pPr/>
              <a:t>70</a:t>
            </a:fld>
            <a:endParaRPr lang="en-US" smtClean="0"/>
          </a:p>
        </p:txBody>
      </p:sp>
      <p:sp>
        <p:nvSpPr>
          <p:cNvPr id="74755" name="Rectangle 2"/>
          <p:cNvSpPr>
            <a:spLocks noGrp="1" noChangeArrowheads="1"/>
          </p:cNvSpPr>
          <p:nvPr>
            <p:ph type="title"/>
          </p:nvPr>
        </p:nvSpPr>
        <p:spPr/>
        <p:txBody>
          <a:bodyPr/>
          <a:lstStyle/>
          <a:p>
            <a:r>
              <a:rPr lang="en-US" smtClean="0"/>
              <a:t>Rolling Thunder: Transactions</a:t>
            </a:r>
          </a:p>
        </p:txBody>
      </p:sp>
      <p:pic>
        <p:nvPicPr>
          <p:cNvPr id="74756" name="Picture 7"/>
          <p:cNvPicPr>
            <a:picLocks noGrp="1" noChangeAspect="1" noChangeArrowheads="1"/>
          </p:cNvPicPr>
          <p:nvPr>
            <p:ph idx="1"/>
          </p:nvPr>
        </p:nvPicPr>
        <p:blipFill>
          <a:blip r:embed="rId3" cstate="print"/>
          <a:srcRect/>
          <a:stretch>
            <a:fillRect/>
          </a:stretch>
        </p:blipFill>
        <p:spPr>
          <a:xfrm>
            <a:off x="2182906" y="1420905"/>
            <a:ext cx="5181600" cy="3629025"/>
          </a:xfrm>
          <a:noFill/>
        </p:spPr>
      </p:pic>
    </p:spTree>
    <p:extLst>
      <p:ext uri="{BB962C8B-B14F-4D97-AF65-F5344CB8AC3E}">
        <p14:creationId xmlns:p14="http://schemas.microsoft.com/office/powerpoint/2010/main" val="243314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2"/>
          </p:nvPr>
        </p:nvSpPr>
        <p:spPr>
          <a:noFill/>
        </p:spPr>
        <p:txBody>
          <a:bodyPr/>
          <a:lstStyle/>
          <a:p>
            <a:fld id="{BD0C138C-2BB2-4B47-ADA2-8B69ABD04660}" type="slidenum">
              <a:rPr lang="en-US" smtClean="0"/>
              <a:pPr/>
              <a:t>71</a:t>
            </a:fld>
            <a:endParaRPr lang="en-US" smtClean="0"/>
          </a:p>
        </p:txBody>
      </p:sp>
      <p:sp>
        <p:nvSpPr>
          <p:cNvPr id="75779" name="Rectangle 2"/>
          <p:cNvSpPr>
            <a:spLocks noGrp="1" noChangeArrowheads="1"/>
          </p:cNvSpPr>
          <p:nvPr>
            <p:ph type="title"/>
          </p:nvPr>
        </p:nvSpPr>
        <p:spPr/>
        <p:txBody>
          <a:bodyPr/>
          <a:lstStyle/>
          <a:p>
            <a:r>
              <a:rPr lang="en-US" smtClean="0"/>
              <a:t>RT Transactions: Initial Tables</a:t>
            </a:r>
          </a:p>
        </p:txBody>
      </p:sp>
      <p:sp>
        <p:nvSpPr>
          <p:cNvPr id="75780" name="Rectangle 3"/>
          <p:cNvSpPr>
            <a:spLocks noChangeArrowheads="1"/>
          </p:cNvSpPr>
          <p:nvPr/>
        </p:nvSpPr>
        <p:spPr bwMode="auto">
          <a:xfrm>
            <a:off x="435591" y="1458036"/>
            <a:ext cx="8715335" cy="708528"/>
          </a:xfrm>
          <a:prstGeom prst="rect">
            <a:avLst/>
          </a:prstGeom>
          <a:noFill/>
          <a:ln w="9525">
            <a:noFill/>
            <a:miter lim="800000"/>
            <a:headEnd/>
            <a:tailEnd/>
          </a:ln>
        </p:spPr>
        <p:txBody>
          <a:bodyPr wrap="none" lIns="92075" tIns="46038" rIns="92075" bIns="46038">
            <a:spAutoFit/>
          </a:bodyPr>
          <a:lstStyle/>
          <a:p>
            <a:pPr algn="l">
              <a:spcBef>
                <a:spcPct val="0"/>
              </a:spcBef>
            </a:pPr>
            <a:r>
              <a:rPr lang="en-US" dirty="0" err="1">
                <a:solidFill>
                  <a:schemeClr val="tx1"/>
                </a:solidFill>
              </a:rPr>
              <a:t>ManufacturerTransactions</a:t>
            </a:r>
            <a:r>
              <a:rPr lang="en-US" sz="1600" dirty="0">
                <a:solidFill>
                  <a:schemeClr val="tx1"/>
                </a:solidFill>
              </a:rPr>
              <a:t>(</a:t>
            </a:r>
            <a:r>
              <a:rPr lang="en-US" sz="1600" dirty="0" err="1">
                <a:solidFill>
                  <a:schemeClr val="tx1"/>
                </a:solidFill>
              </a:rPr>
              <a:t>ManufacturerID</a:t>
            </a:r>
            <a:r>
              <a:rPr lang="en-US" sz="1600" dirty="0">
                <a:solidFill>
                  <a:schemeClr val="tx1"/>
                </a:solidFill>
              </a:rPr>
              <a:t>, Name, Phone, Contact, </a:t>
            </a:r>
            <a:r>
              <a:rPr lang="en-US" sz="1600" dirty="0" err="1">
                <a:solidFill>
                  <a:schemeClr val="tx1"/>
                </a:solidFill>
              </a:rPr>
              <a:t>BalanceDue</a:t>
            </a:r>
            <a:r>
              <a:rPr lang="en-US" sz="1600" dirty="0">
                <a:solidFill>
                  <a:schemeClr val="tx1"/>
                </a:solidFill>
              </a:rPr>
              <a:t>,</a:t>
            </a:r>
          </a:p>
          <a:p>
            <a:pPr algn="l">
              <a:spcBef>
                <a:spcPct val="0"/>
              </a:spcBef>
            </a:pPr>
            <a:r>
              <a:rPr lang="en-US" sz="1600" dirty="0">
                <a:solidFill>
                  <a:schemeClr val="tx1"/>
                </a:solidFill>
              </a:rPr>
              <a:t>   (</a:t>
            </a:r>
            <a:r>
              <a:rPr lang="en-US" sz="1600" dirty="0" err="1">
                <a:solidFill>
                  <a:schemeClr val="tx1"/>
                </a:solidFill>
              </a:rPr>
              <a:t>TransDate</a:t>
            </a:r>
            <a:r>
              <a:rPr lang="en-US" sz="1600" dirty="0">
                <a:solidFill>
                  <a:schemeClr val="tx1"/>
                </a:solidFill>
              </a:rPr>
              <a:t>, Employee, Amount, Description) )</a:t>
            </a:r>
          </a:p>
        </p:txBody>
      </p:sp>
      <p:sp>
        <p:nvSpPr>
          <p:cNvPr id="75781" name="Rectangle 4"/>
          <p:cNvSpPr>
            <a:spLocks noChangeArrowheads="1"/>
          </p:cNvSpPr>
          <p:nvPr/>
        </p:nvSpPr>
        <p:spPr bwMode="auto">
          <a:xfrm>
            <a:off x="435590" y="2829636"/>
            <a:ext cx="7998725" cy="1262526"/>
          </a:xfrm>
          <a:prstGeom prst="rect">
            <a:avLst/>
          </a:prstGeom>
          <a:noFill/>
          <a:ln w="9525">
            <a:noFill/>
            <a:miter lim="800000"/>
            <a:headEnd/>
            <a:tailEnd/>
          </a:ln>
        </p:spPr>
        <p:txBody>
          <a:bodyPr wrap="square" lIns="92075" tIns="46038" rIns="92075" bIns="46038">
            <a:spAutoFit/>
          </a:bodyPr>
          <a:lstStyle/>
          <a:p>
            <a:pPr algn="l">
              <a:spcBef>
                <a:spcPct val="0"/>
              </a:spcBef>
              <a:spcAft>
                <a:spcPct val="25000"/>
              </a:spcAft>
            </a:pPr>
            <a:r>
              <a:rPr lang="en-US" dirty="0">
                <a:solidFill>
                  <a:srgbClr val="FF3300"/>
                </a:solidFill>
              </a:rPr>
              <a:t>Manufacturer</a:t>
            </a:r>
            <a:r>
              <a:rPr lang="en-US" sz="1600" dirty="0">
                <a:solidFill>
                  <a:srgbClr val="FF3300"/>
                </a:solidFill>
              </a:rPr>
              <a:t>(</a:t>
            </a:r>
            <a:r>
              <a:rPr lang="en-US" sz="1600" u="sng" dirty="0" err="1">
                <a:solidFill>
                  <a:srgbClr val="FF3300"/>
                </a:solidFill>
              </a:rPr>
              <a:t>ManufacturerID</a:t>
            </a:r>
            <a:r>
              <a:rPr lang="en-US" sz="1600" dirty="0">
                <a:solidFill>
                  <a:srgbClr val="FF3300"/>
                </a:solidFill>
              </a:rPr>
              <a:t>, Name, Phone, Contact, </a:t>
            </a:r>
            <a:r>
              <a:rPr lang="en-US" sz="1600" dirty="0" err="1">
                <a:solidFill>
                  <a:srgbClr val="FF3300"/>
                </a:solidFill>
              </a:rPr>
              <a:t>BalanceDue</a:t>
            </a:r>
            <a:r>
              <a:rPr lang="en-US" sz="1600" dirty="0">
                <a:solidFill>
                  <a:srgbClr val="FF3300"/>
                </a:solidFill>
              </a:rPr>
              <a:t>)</a:t>
            </a:r>
            <a:endParaRPr lang="en-US" sz="1600" dirty="0"/>
          </a:p>
          <a:p>
            <a:pPr algn="l">
              <a:spcBef>
                <a:spcPct val="0"/>
              </a:spcBef>
              <a:spcAft>
                <a:spcPct val="25000"/>
              </a:spcAft>
            </a:pPr>
            <a:r>
              <a:rPr lang="en-US" dirty="0" err="1">
                <a:solidFill>
                  <a:schemeClr val="tx1"/>
                </a:solidFill>
              </a:rPr>
              <a:t>ManufacturerTransaction</a:t>
            </a:r>
            <a:r>
              <a:rPr lang="en-US" sz="1600" dirty="0">
                <a:solidFill>
                  <a:schemeClr val="tx1"/>
                </a:solidFill>
              </a:rPr>
              <a:t>(</a:t>
            </a:r>
            <a:r>
              <a:rPr lang="en-US" sz="1600" u="sng" dirty="0" err="1">
                <a:solidFill>
                  <a:schemeClr val="tx1"/>
                </a:solidFill>
              </a:rPr>
              <a:t>ManufacturerID</a:t>
            </a:r>
            <a:r>
              <a:rPr lang="en-US" sz="1600" dirty="0">
                <a:solidFill>
                  <a:schemeClr val="tx1"/>
                </a:solidFill>
              </a:rPr>
              <a:t>, </a:t>
            </a:r>
            <a:r>
              <a:rPr lang="en-US" sz="1600" u="sng" dirty="0" err="1">
                <a:solidFill>
                  <a:schemeClr val="tx1"/>
                </a:solidFill>
              </a:rPr>
              <a:t>TransactionDate</a:t>
            </a:r>
            <a:r>
              <a:rPr lang="en-US" sz="1600" dirty="0">
                <a:solidFill>
                  <a:schemeClr val="tx1"/>
                </a:solidFill>
              </a:rPr>
              <a:t>, </a:t>
            </a:r>
            <a:r>
              <a:rPr lang="en-US" sz="1600" dirty="0" err="1">
                <a:solidFill>
                  <a:schemeClr val="tx1"/>
                </a:solidFill>
              </a:rPr>
              <a:t>EmployeeID</a:t>
            </a:r>
            <a:r>
              <a:rPr lang="en-US" sz="1600" dirty="0">
                <a:solidFill>
                  <a:schemeClr val="tx1"/>
                </a:solidFill>
              </a:rPr>
              <a:t>, </a:t>
            </a:r>
          </a:p>
          <a:p>
            <a:pPr algn="l">
              <a:spcBef>
                <a:spcPct val="0"/>
              </a:spcBef>
              <a:spcAft>
                <a:spcPct val="25000"/>
              </a:spcAft>
            </a:pPr>
            <a:r>
              <a:rPr lang="en-US" sz="1600" dirty="0">
                <a:solidFill>
                  <a:schemeClr val="tx1"/>
                </a:solidFill>
              </a:rPr>
              <a:t>				Amount, Description)</a:t>
            </a:r>
          </a:p>
        </p:txBody>
      </p:sp>
    </p:spTree>
    <p:extLst>
      <p:ext uri="{BB962C8B-B14F-4D97-AF65-F5344CB8AC3E}">
        <p14:creationId xmlns:p14="http://schemas.microsoft.com/office/powerpoint/2010/main" val="2997600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5598919B-8FCE-4FDC-856A-75232270D554}" type="slidenum">
              <a:rPr lang="en-US" smtClean="0"/>
              <a:pPr/>
              <a:t>72</a:t>
            </a:fld>
            <a:endParaRPr lang="en-US" smtClean="0"/>
          </a:p>
        </p:txBody>
      </p:sp>
      <p:sp>
        <p:nvSpPr>
          <p:cNvPr id="76803" name="Rectangle 2"/>
          <p:cNvSpPr>
            <a:spLocks noGrp="1" noChangeArrowheads="1"/>
          </p:cNvSpPr>
          <p:nvPr>
            <p:ph type="title"/>
          </p:nvPr>
        </p:nvSpPr>
        <p:spPr/>
        <p:txBody>
          <a:bodyPr/>
          <a:lstStyle/>
          <a:p>
            <a:r>
              <a:rPr lang="en-US" smtClean="0"/>
              <a:t>Rolling Thunder: Components</a:t>
            </a:r>
          </a:p>
        </p:txBody>
      </p:sp>
      <p:pic>
        <p:nvPicPr>
          <p:cNvPr id="76804" name="Picture 4"/>
          <p:cNvPicPr>
            <a:picLocks noGrp="1" noChangeAspect="1" noChangeArrowheads="1"/>
          </p:cNvPicPr>
          <p:nvPr>
            <p:ph idx="1"/>
          </p:nvPr>
        </p:nvPicPr>
        <p:blipFill>
          <a:blip r:embed="rId3" cstate="print"/>
          <a:srcRect/>
          <a:stretch>
            <a:fillRect/>
          </a:stretch>
        </p:blipFill>
        <p:spPr>
          <a:xfrm>
            <a:off x="1483659" y="1420906"/>
            <a:ext cx="6248400" cy="4121150"/>
          </a:xfrm>
          <a:noFill/>
        </p:spPr>
      </p:pic>
    </p:spTree>
    <p:extLst>
      <p:ext uri="{BB962C8B-B14F-4D97-AF65-F5344CB8AC3E}">
        <p14:creationId xmlns:p14="http://schemas.microsoft.com/office/powerpoint/2010/main" val="11018877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2"/>
          </p:nvPr>
        </p:nvSpPr>
        <p:spPr>
          <a:noFill/>
        </p:spPr>
        <p:txBody>
          <a:bodyPr/>
          <a:lstStyle/>
          <a:p>
            <a:fld id="{149660D4-174A-4E55-8D8E-7D303F9E7DAC}" type="slidenum">
              <a:rPr lang="en-US" smtClean="0"/>
              <a:pPr/>
              <a:t>73</a:t>
            </a:fld>
            <a:endParaRPr lang="en-US" smtClean="0"/>
          </a:p>
        </p:txBody>
      </p:sp>
      <p:sp>
        <p:nvSpPr>
          <p:cNvPr id="77827" name="Rectangle 2"/>
          <p:cNvSpPr>
            <a:spLocks noGrp="1" noChangeArrowheads="1"/>
          </p:cNvSpPr>
          <p:nvPr>
            <p:ph type="title"/>
          </p:nvPr>
        </p:nvSpPr>
        <p:spPr/>
        <p:txBody>
          <a:bodyPr/>
          <a:lstStyle/>
          <a:p>
            <a:r>
              <a:rPr lang="en-US" smtClean="0"/>
              <a:t>RT Components: Initial Tables</a:t>
            </a:r>
          </a:p>
        </p:txBody>
      </p:sp>
      <p:sp>
        <p:nvSpPr>
          <p:cNvPr id="77828" name="Rectangle 3"/>
          <p:cNvSpPr>
            <a:spLocks noChangeArrowheads="1"/>
          </p:cNvSpPr>
          <p:nvPr/>
        </p:nvSpPr>
        <p:spPr bwMode="auto">
          <a:xfrm>
            <a:off x="462886" y="1524000"/>
            <a:ext cx="8371831" cy="954750"/>
          </a:xfrm>
          <a:prstGeom prst="rect">
            <a:avLst/>
          </a:prstGeom>
          <a:noFill/>
          <a:ln w="9525">
            <a:noFill/>
            <a:miter lim="800000"/>
            <a:headEnd/>
            <a:tailEnd/>
          </a:ln>
        </p:spPr>
        <p:txBody>
          <a:bodyPr wrap="square" lIns="92075" tIns="46038" rIns="92075" bIns="46038">
            <a:spAutoFit/>
          </a:bodyPr>
          <a:lstStyle/>
          <a:p>
            <a:pPr algn="l">
              <a:spcBef>
                <a:spcPct val="0"/>
              </a:spcBef>
            </a:pPr>
            <a:r>
              <a:rPr lang="en-US" dirty="0" err="1">
                <a:solidFill>
                  <a:schemeClr val="tx1"/>
                </a:solidFill>
              </a:rPr>
              <a:t>ComponentForm</a:t>
            </a:r>
            <a:r>
              <a:rPr lang="en-US" sz="1600" dirty="0">
                <a:solidFill>
                  <a:schemeClr val="tx1"/>
                </a:solidFill>
              </a:rPr>
              <a:t>(</a:t>
            </a:r>
            <a:r>
              <a:rPr lang="en-US" sz="1600" dirty="0" err="1">
                <a:solidFill>
                  <a:schemeClr val="tx1"/>
                </a:solidFill>
              </a:rPr>
              <a:t>ComponentID</a:t>
            </a:r>
            <a:r>
              <a:rPr lang="en-US" sz="1600" dirty="0">
                <a:solidFill>
                  <a:schemeClr val="tx1"/>
                </a:solidFill>
              </a:rPr>
              <a:t>, Product, </a:t>
            </a:r>
            <a:r>
              <a:rPr lang="en-US" sz="1600" dirty="0" err="1">
                <a:solidFill>
                  <a:schemeClr val="tx1"/>
                </a:solidFill>
              </a:rPr>
              <a:t>BikeType</a:t>
            </a:r>
            <a:r>
              <a:rPr lang="en-US" sz="1600" dirty="0">
                <a:solidFill>
                  <a:schemeClr val="tx1"/>
                </a:solidFill>
              </a:rPr>
              <a:t>, Category, Length, Height, </a:t>
            </a:r>
          </a:p>
          <a:p>
            <a:pPr algn="l">
              <a:spcBef>
                <a:spcPct val="0"/>
              </a:spcBef>
            </a:pPr>
            <a:r>
              <a:rPr lang="en-US" sz="1600" dirty="0">
                <a:solidFill>
                  <a:schemeClr val="tx1"/>
                </a:solidFill>
              </a:rPr>
              <a:t>	Width, Weight, </a:t>
            </a:r>
            <a:r>
              <a:rPr lang="en-US" sz="1600" dirty="0" err="1">
                <a:solidFill>
                  <a:schemeClr val="tx1"/>
                </a:solidFill>
              </a:rPr>
              <a:t>ListPrice,Description</a:t>
            </a:r>
            <a:r>
              <a:rPr lang="en-US" sz="1600" dirty="0">
                <a:solidFill>
                  <a:schemeClr val="tx1"/>
                </a:solidFill>
              </a:rPr>
              <a:t>, QOH, </a:t>
            </a:r>
            <a:r>
              <a:rPr lang="en-US" sz="1600" dirty="0" err="1">
                <a:solidFill>
                  <a:schemeClr val="tx1"/>
                </a:solidFill>
              </a:rPr>
              <a:t>ManufacturerID</a:t>
            </a:r>
            <a:r>
              <a:rPr lang="en-US" sz="1600" dirty="0">
                <a:solidFill>
                  <a:schemeClr val="tx1"/>
                </a:solidFill>
              </a:rPr>
              <a:t>, Name, </a:t>
            </a:r>
          </a:p>
          <a:p>
            <a:pPr algn="l">
              <a:spcBef>
                <a:spcPct val="0"/>
              </a:spcBef>
            </a:pPr>
            <a:r>
              <a:rPr lang="en-US" sz="1600" dirty="0">
                <a:solidFill>
                  <a:schemeClr val="tx1"/>
                </a:solidFill>
              </a:rPr>
              <a:t>	Phone, Contact, Address, </a:t>
            </a:r>
            <a:r>
              <a:rPr lang="en-US" sz="1600" dirty="0" err="1">
                <a:solidFill>
                  <a:schemeClr val="tx1"/>
                </a:solidFill>
              </a:rPr>
              <a:t>ZipCode</a:t>
            </a:r>
            <a:r>
              <a:rPr lang="en-US" sz="1600" dirty="0">
                <a:solidFill>
                  <a:schemeClr val="tx1"/>
                </a:solidFill>
              </a:rPr>
              <a:t>, </a:t>
            </a:r>
            <a:r>
              <a:rPr lang="en-US" sz="1600" dirty="0" err="1">
                <a:solidFill>
                  <a:schemeClr val="tx1"/>
                </a:solidFill>
              </a:rPr>
              <a:t>CityID</a:t>
            </a:r>
            <a:r>
              <a:rPr lang="en-US" sz="1600" dirty="0">
                <a:solidFill>
                  <a:schemeClr val="tx1"/>
                </a:solidFill>
              </a:rPr>
              <a:t>, City, State, </a:t>
            </a:r>
            <a:r>
              <a:rPr lang="en-US" sz="1600" dirty="0" err="1">
                <a:solidFill>
                  <a:schemeClr val="tx1"/>
                </a:solidFill>
              </a:rPr>
              <a:t>AreaCode</a:t>
            </a:r>
            <a:r>
              <a:rPr lang="en-US" sz="1600" dirty="0">
                <a:solidFill>
                  <a:schemeClr val="tx1"/>
                </a:solidFill>
              </a:rPr>
              <a:t>)</a:t>
            </a:r>
          </a:p>
        </p:txBody>
      </p:sp>
      <p:sp>
        <p:nvSpPr>
          <p:cNvPr id="77829" name="Rectangle 4"/>
          <p:cNvSpPr>
            <a:spLocks noChangeArrowheads="1"/>
          </p:cNvSpPr>
          <p:nvPr/>
        </p:nvSpPr>
        <p:spPr bwMode="auto">
          <a:xfrm>
            <a:off x="462887" y="2971800"/>
            <a:ext cx="8371831" cy="1693413"/>
          </a:xfrm>
          <a:prstGeom prst="rect">
            <a:avLst/>
          </a:prstGeom>
          <a:noFill/>
          <a:ln w="9525">
            <a:noFill/>
            <a:miter lim="800000"/>
            <a:headEnd/>
            <a:tailEnd/>
          </a:ln>
        </p:spPr>
        <p:txBody>
          <a:bodyPr wrap="square" lIns="92075" tIns="46038" rIns="92075" bIns="46038">
            <a:spAutoFit/>
          </a:bodyPr>
          <a:lstStyle/>
          <a:p>
            <a:pPr algn="l">
              <a:spcBef>
                <a:spcPct val="0"/>
              </a:spcBef>
              <a:spcAft>
                <a:spcPct val="25000"/>
              </a:spcAft>
            </a:pPr>
            <a:r>
              <a:rPr lang="en-US" dirty="0">
                <a:solidFill>
                  <a:srgbClr val="FF3300"/>
                </a:solidFill>
              </a:rPr>
              <a:t>Component</a:t>
            </a:r>
            <a:r>
              <a:rPr lang="en-US" sz="1600" dirty="0">
                <a:solidFill>
                  <a:srgbClr val="FF3300"/>
                </a:solidFill>
              </a:rPr>
              <a:t>(</a:t>
            </a:r>
            <a:r>
              <a:rPr lang="en-US" sz="1600" u="sng" dirty="0" err="1">
                <a:solidFill>
                  <a:srgbClr val="FF3300"/>
                </a:solidFill>
              </a:rPr>
              <a:t>ComponentID</a:t>
            </a:r>
            <a:r>
              <a:rPr lang="en-US" sz="1600" dirty="0">
                <a:solidFill>
                  <a:srgbClr val="FF3300"/>
                </a:solidFill>
              </a:rPr>
              <a:t>, </a:t>
            </a:r>
            <a:r>
              <a:rPr lang="en-US" sz="1600" dirty="0" err="1">
                <a:solidFill>
                  <a:srgbClr val="FF3300"/>
                </a:solidFill>
              </a:rPr>
              <a:t>ProductNumber</a:t>
            </a:r>
            <a:r>
              <a:rPr lang="en-US" sz="1600" dirty="0">
                <a:solidFill>
                  <a:srgbClr val="FF3300"/>
                </a:solidFill>
              </a:rPr>
              <a:t>, </a:t>
            </a:r>
            <a:r>
              <a:rPr lang="en-US" sz="1600" dirty="0" err="1">
                <a:solidFill>
                  <a:srgbClr val="FF3300"/>
                </a:solidFill>
              </a:rPr>
              <a:t>BikeType</a:t>
            </a:r>
            <a:r>
              <a:rPr lang="en-US" sz="1600" dirty="0">
                <a:solidFill>
                  <a:srgbClr val="FF3300"/>
                </a:solidFill>
              </a:rPr>
              <a:t>, Category, Length, Height, </a:t>
            </a:r>
          </a:p>
          <a:p>
            <a:pPr algn="l">
              <a:spcBef>
                <a:spcPct val="0"/>
              </a:spcBef>
              <a:spcAft>
                <a:spcPct val="25000"/>
              </a:spcAft>
            </a:pPr>
            <a:r>
              <a:rPr lang="en-US" sz="1600" dirty="0">
                <a:solidFill>
                  <a:srgbClr val="FF3300"/>
                </a:solidFill>
              </a:rPr>
              <a:t>	</a:t>
            </a:r>
            <a:r>
              <a:rPr lang="en-US" sz="1600" dirty="0" err="1">
                <a:solidFill>
                  <a:srgbClr val="FF3300"/>
                </a:solidFill>
              </a:rPr>
              <a:t>Width,Weight</a:t>
            </a:r>
            <a:r>
              <a:rPr lang="en-US" sz="1600" dirty="0">
                <a:solidFill>
                  <a:srgbClr val="FF3300"/>
                </a:solidFill>
              </a:rPr>
              <a:t>, </a:t>
            </a:r>
            <a:r>
              <a:rPr lang="en-US" sz="1600" dirty="0" err="1">
                <a:solidFill>
                  <a:srgbClr val="FF3300"/>
                </a:solidFill>
              </a:rPr>
              <a:t>ListPrice</a:t>
            </a:r>
            <a:r>
              <a:rPr lang="en-US" sz="1600" dirty="0">
                <a:solidFill>
                  <a:srgbClr val="FF3300"/>
                </a:solidFill>
              </a:rPr>
              <a:t>, Description, QOH, </a:t>
            </a:r>
            <a:r>
              <a:rPr lang="en-US" sz="1600" dirty="0" err="1">
                <a:solidFill>
                  <a:srgbClr val="FF3300"/>
                </a:solidFill>
              </a:rPr>
              <a:t>ManufacturerID</a:t>
            </a:r>
            <a:r>
              <a:rPr lang="en-US" sz="1600" dirty="0">
                <a:solidFill>
                  <a:srgbClr val="FF3300"/>
                </a:solidFill>
              </a:rPr>
              <a:t>)</a:t>
            </a:r>
            <a:endParaRPr lang="en-US" sz="1600" dirty="0"/>
          </a:p>
          <a:p>
            <a:pPr algn="l">
              <a:spcBef>
                <a:spcPct val="0"/>
              </a:spcBef>
              <a:spcAft>
                <a:spcPct val="25000"/>
              </a:spcAft>
            </a:pPr>
            <a:r>
              <a:rPr lang="en-US" dirty="0">
                <a:solidFill>
                  <a:srgbClr val="FF3300"/>
                </a:solidFill>
              </a:rPr>
              <a:t>Manufacturer</a:t>
            </a:r>
            <a:r>
              <a:rPr lang="en-US" sz="1600" dirty="0">
                <a:solidFill>
                  <a:srgbClr val="FF3300"/>
                </a:solidFill>
              </a:rPr>
              <a:t>(</a:t>
            </a:r>
            <a:r>
              <a:rPr lang="en-US" sz="1600" u="sng" dirty="0" err="1">
                <a:solidFill>
                  <a:srgbClr val="FF3300"/>
                </a:solidFill>
              </a:rPr>
              <a:t>ManufacturerID</a:t>
            </a:r>
            <a:r>
              <a:rPr lang="en-US" sz="1600" dirty="0">
                <a:solidFill>
                  <a:srgbClr val="FF3300"/>
                </a:solidFill>
              </a:rPr>
              <a:t>, Name, Phone, Contact, Address, </a:t>
            </a:r>
            <a:r>
              <a:rPr lang="en-US" sz="1600" dirty="0" err="1">
                <a:solidFill>
                  <a:srgbClr val="FF3300"/>
                </a:solidFill>
              </a:rPr>
              <a:t>ZipCode</a:t>
            </a:r>
            <a:r>
              <a:rPr lang="en-US" sz="1600" dirty="0">
                <a:solidFill>
                  <a:srgbClr val="FF3300"/>
                </a:solidFill>
              </a:rPr>
              <a:t>, </a:t>
            </a:r>
            <a:r>
              <a:rPr lang="en-US" sz="1600" dirty="0" err="1">
                <a:solidFill>
                  <a:srgbClr val="FF3300"/>
                </a:solidFill>
              </a:rPr>
              <a:t>CityID</a:t>
            </a:r>
            <a:r>
              <a:rPr lang="en-US" sz="1600" dirty="0">
                <a:solidFill>
                  <a:srgbClr val="FF3300"/>
                </a:solidFill>
              </a:rPr>
              <a:t>)</a:t>
            </a:r>
            <a:endParaRPr lang="en-US" sz="1600" dirty="0"/>
          </a:p>
          <a:p>
            <a:pPr algn="l">
              <a:spcBef>
                <a:spcPct val="0"/>
              </a:spcBef>
              <a:spcAft>
                <a:spcPct val="25000"/>
              </a:spcAft>
            </a:pPr>
            <a:r>
              <a:rPr lang="en-US" dirty="0">
                <a:solidFill>
                  <a:srgbClr val="FF3300"/>
                </a:solidFill>
              </a:rPr>
              <a:t>City</a:t>
            </a:r>
            <a:r>
              <a:rPr lang="en-US" sz="1600" dirty="0">
                <a:solidFill>
                  <a:srgbClr val="FF3300"/>
                </a:solidFill>
              </a:rPr>
              <a:t>(</a:t>
            </a:r>
            <a:r>
              <a:rPr lang="en-US" sz="1600" u="sng" dirty="0" err="1">
                <a:solidFill>
                  <a:srgbClr val="FF3300"/>
                </a:solidFill>
              </a:rPr>
              <a:t>CityID</a:t>
            </a:r>
            <a:r>
              <a:rPr lang="en-US" sz="1600" dirty="0">
                <a:solidFill>
                  <a:srgbClr val="FF3300"/>
                </a:solidFill>
              </a:rPr>
              <a:t>, City, State, </a:t>
            </a:r>
            <a:r>
              <a:rPr lang="en-US" sz="1600" dirty="0" err="1">
                <a:solidFill>
                  <a:srgbClr val="FF3300"/>
                </a:solidFill>
              </a:rPr>
              <a:t>ZipCode</a:t>
            </a:r>
            <a:r>
              <a:rPr lang="en-US" sz="1600" dirty="0">
                <a:solidFill>
                  <a:srgbClr val="FF3300"/>
                </a:solidFill>
              </a:rPr>
              <a:t>, </a:t>
            </a:r>
            <a:r>
              <a:rPr lang="en-US" sz="1600" dirty="0" err="1">
                <a:solidFill>
                  <a:srgbClr val="FF3300"/>
                </a:solidFill>
              </a:rPr>
              <a:t>AreaCode</a:t>
            </a:r>
            <a:r>
              <a:rPr lang="en-US" sz="1600" dirty="0">
                <a:solidFill>
                  <a:srgbClr val="FF3300"/>
                </a:solidFill>
              </a:rPr>
              <a:t>)</a:t>
            </a:r>
          </a:p>
        </p:txBody>
      </p:sp>
    </p:spTree>
    <p:extLst>
      <p:ext uri="{BB962C8B-B14F-4D97-AF65-F5344CB8AC3E}">
        <p14:creationId xmlns:p14="http://schemas.microsoft.com/office/powerpoint/2010/main" val="264408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2"/>
          </p:nvPr>
        </p:nvSpPr>
        <p:spPr>
          <a:noFill/>
        </p:spPr>
        <p:txBody>
          <a:bodyPr/>
          <a:lstStyle/>
          <a:p>
            <a:fld id="{15B8233C-0B33-4191-B2DA-D44EE0DDD13C}" type="slidenum">
              <a:rPr lang="en-US" smtClean="0"/>
              <a:pPr/>
              <a:t>74</a:t>
            </a:fld>
            <a:endParaRPr lang="en-US" smtClean="0"/>
          </a:p>
        </p:txBody>
      </p:sp>
      <p:sp>
        <p:nvSpPr>
          <p:cNvPr id="78851" name="Rectangle 2"/>
          <p:cNvSpPr>
            <a:spLocks noGrp="1" noChangeArrowheads="1"/>
          </p:cNvSpPr>
          <p:nvPr>
            <p:ph type="title"/>
          </p:nvPr>
        </p:nvSpPr>
        <p:spPr/>
        <p:txBody>
          <a:bodyPr/>
          <a:lstStyle/>
          <a:p>
            <a:r>
              <a:rPr lang="en-US" smtClean="0"/>
              <a:t>RT: Integrating Tables</a:t>
            </a:r>
          </a:p>
        </p:txBody>
      </p:sp>
      <p:sp>
        <p:nvSpPr>
          <p:cNvPr id="82947" name="Rectangle 3"/>
          <p:cNvSpPr>
            <a:spLocks noChangeArrowheads="1"/>
          </p:cNvSpPr>
          <p:nvPr/>
        </p:nvSpPr>
        <p:spPr bwMode="auto">
          <a:xfrm>
            <a:off x="1143000" y="1600200"/>
            <a:ext cx="7210425" cy="825500"/>
          </a:xfrm>
          <a:prstGeom prst="rect">
            <a:avLst/>
          </a:prstGeom>
          <a:noFill/>
          <a:ln w="9525">
            <a:noFill/>
            <a:miter lim="800000"/>
            <a:headEnd/>
            <a:tailEnd/>
          </a:ln>
          <a:effectLst/>
        </p:spPr>
        <p:txBody>
          <a:bodyPr wrap="none" lIns="92075" tIns="46038" rIns="92075" bIns="46038">
            <a:spAutoFit/>
          </a:bodyPr>
          <a:lstStyle/>
          <a:p>
            <a:pPr algn="l">
              <a:spcBef>
                <a:spcPct val="0"/>
              </a:spcBef>
              <a:tabLst>
                <a:tab pos="571500" algn="l"/>
              </a:tabLst>
              <a:defRPr/>
            </a:pPr>
            <a:r>
              <a:rPr lang="en-US" sz="1600">
                <a:solidFill>
                  <a:srgbClr val="FF3300"/>
                </a:solidFill>
              </a:rPr>
              <a:t>PO	Mfr(</a:t>
            </a:r>
            <a:r>
              <a:rPr lang="en-US" sz="1600" u="sng">
                <a:solidFill>
                  <a:srgbClr val="FF3300"/>
                </a:solidFill>
              </a:rPr>
              <a:t>ManufacturerID</a:t>
            </a:r>
            <a:r>
              <a:rPr lang="en-US" sz="1600">
                <a:solidFill>
                  <a:srgbClr val="FF3300"/>
                </a:solidFill>
              </a:rPr>
              <a:t>, Name, Address, Phone, CityID, CurrentBalance)</a:t>
            </a:r>
          </a:p>
          <a:p>
            <a:pPr algn="l">
              <a:spcBef>
                <a:spcPct val="0"/>
              </a:spcBef>
              <a:tabLst>
                <a:tab pos="571500" algn="l"/>
              </a:tabLst>
              <a:defRPr/>
            </a:pPr>
            <a:r>
              <a:rPr lang="en-US" sz="1600">
                <a:solidFill>
                  <a:srgbClr val="FF3300"/>
                </a:solidFill>
              </a:rPr>
              <a:t>Mfg	Mfr(</a:t>
            </a:r>
            <a:r>
              <a:rPr lang="en-US" sz="1600" u="sng">
                <a:solidFill>
                  <a:srgbClr val="FF3300"/>
                </a:solidFill>
              </a:rPr>
              <a:t>ManufacturerID</a:t>
            </a:r>
            <a:r>
              <a:rPr lang="en-US" sz="1600">
                <a:solidFill>
                  <a:srgbClr val="FF3300"/>
                </a:solidFill>
              </a:rPr>
              <a:t>, Name, Phone, </a:t>
            </a:r>
            <a:r>
              <a:rPr lang="en-US" sz="1600" b="1"/>
              <a:t>Contact</a:t>
            </a:r>
            <a:r>
              <a:rPr lang="en-US" sz="1600" b="1">
                <a:solidFill>
                  <a:srgbClr val="FF3300"/>
                </a:solidFill>
                <a:effectLst>
                  <a:outerShdw blurRad="38100" dist="38100" dir="2700000" algn="tl">
                    <a:srgbClr val="000000"/>
                  </a:outerShdw>
                </a:effectLst>
              </a:rPr>
              <a:t>,</a:t>
            </a:r>
            <a:r>
              <a:rPr lang="en-US" sz="1600">
                <a:solidFill>
                  <a:srgbClr val="FF3300"/>
                </a:solidFill>
              </a:rPr>
              <a:t> BalanceDue)</a:t>
            </a:r>
          </a:p>
          <a:p>
            <a:pPr algn="l">
              <a:spcBef>
                <a:spcPct val="0"/>
              </a:spcBef>
              <a:tabLst>
                <a:tab pos="571500" algn="l"/>
              </a:tabLst>
              <a:defRPr/>
            </a:pPr>
            <a:r>
              <a:rPr lang="en-US" sz="1600">
                <a:solidFill>
                  <a:srgbClr val="FF3300"/>
                </a:solidFill>
              </a:rPr>
              <a:t>Comp	Mfr(</a:t>
            </a:r>
            <a:r>
              <a:rPr lang="en-US" sz="1600" u="sng">
                <a:solidFill>
                  <a:srgbClr val="FF3300"/>
                </a:solidFill>
              </a:rPr>
              <a:t>ManufacturerID</a:t>
            </a:r>
            <a:r>
              <a:rPr lang="en-US" sz="1600">
                <a:solidFill>
                  <a:srgbClr val="FF3300"/>
                </a:solidFill>
              </a:rPr>
              <a:t>, Name, Phone, Contact, Address, </a:t>
            </a:r>
            <a:r>
              <a:rPr lang="en-US" sz="1600" b="1"/>
              <a:t>ZipCode</a:t>
            </a:r>
            <a:r>
              <a:rPr lang="en-US" sz="1600">
                <a:solidFill>
                  <a:srgbClr val="FF3300"/>
                </a:solidFill>
              </a:rPr>
              <a:t>, CityID)</a:t>
            </a:r>
          </a:p>
        </p:txBody>
      </p:sp>
      <p:sp>
        <p:nvSpPr>
          <p:cNvPr id="78853" name="Text Box 4"/>
          <p:cNvSpPr txBox="1">
            <a:spLocks noChangeArrowheads="1"/>
          </p:cNvSpPr>
          <p:nvPr/>
        </p:nvSpPr>
        <p:spPr bwMode="auto">
          <a:xfrm>
            <a:off x="2847975" y="1173163"/>
            <a:ext cx="3625850" cy="396875"/>
          </a:xfrm>
          <a:prstGeom prst="rect">
            <a:avLst/>
          </a:prstGeom>
          <a:noFill/>
          <a:ln w="12700">
            <a:noFill/>
            <a:miter lim="800000"/>
            <a:headEnd/>
            <a:tailEnd/>
          </a:ln>
        </p:spPr>
        <p:txBody>
          <a:bodyPr wrap="none" anchor="ctr">
            <a:spAutoFit/>
          </a:bodyPr>
          <a:lstStyle/>
          <a:p>
            <a:pPr algn="l">
              <a:spcBef>
                <a:spcPct val="0"/>
              </a:spcBef>
            </a:pPr>
            <a:r>
              <a:rPr lang="en-US" sz="2000">
                <a:solidFill>
                  <a:schemeClr val="bg2"/>
                </a:solidFill>
              </a:rPr>
              <a:t>Duplicate Manufacturer tables:</a:t>
            </a:r>
          </a:p>
        </p:txBody>
      </p:sp>
      <p:sp>
        <p:nvSpPr>
          <p:cNvPr id="78854" name="Text Box 5"/>
          <p:cNvSpPr txBox="1">
            <a:spLocks noChangeArrowheads="1"/>
          </p:cNvSpPr>
          <p:nvPr/>
        </p:nvSpPr>
        <p:spPr bwMode="auto">
          <a:xfrm>
            <a:off x="1311756" y="3181258"/>
            <a:ext cx="6159500" cy="1311275"/>
          </a:xfrm>
          <a:prstGeom prst="rect">
            <a:avLst/>
          </a:prstGeom>
          <a:noFill/>
          <a:ln w="12700">
            <a:noFill/>
            <a:miter lim="800000"/>
            <a:headEnd/>
            <a:tailEnd/>
          </a:ln>
        </p:spPr>
        <p:txBody>
          <a:bodyPr wrap="none" anchor="ctr">
            <a:spAutoFit/>
          </a:bodyPr>
          <a:lstStyle/>
          <a:p>
            <a:pPr algn="l">
              <a:spcBef>
                <a:spcPct val="0"/>
              </a:spcBef>
            </a:pPr>
            <a:r>
              <a:rPr lang="en-US" sz="2000" dirty="0">
                <a:solidFill>
                  <a:schemeClr val="bg2"/>
                </a:solidFill>
              </a:rPr>
              <a:t>Note that each form can lead to duplicate tables.</a:t>
            </a:r>
          </a:p>
          <a:p>
            <a:pPr algn="l">
              <a:spcBef>
                <a:spcPct val="0"/>
              </a:spcBef>
            </a:pPr>
            <a:r>
              <a:rPr lang="en-US" sz="2000" dirty="0">
                <a:solidFill>
                  <a:schemeClr val="bg2"/>
                </a:solidFill>
              </a:rPr>
              <a:t>Look for tables with the same keys, but do not expect</a:t>
            </a:r>
          </a:p>
          <a:p>
            <a:pPr algn="l">
              <a:spcBef>
                <a:spcPct val="0"/>
              </a:spcBef>
            </a:pPr>
            <a:r>
              <a:rPr lang="en-US" sz="2000" dirty="0">
                <a:solidFill>
                  <a:schemeClr val="bg2"/>
                </a:solidFill>
              </a:rPr>
              <a:t>them to be named exactly alike.</a:t>
            </a:r>
          </a:p>
          <a:p>
            <a:pPr algn="l">
              <a:spcBef>
                <a:spcPct val="0"/>
              </a:spcBef>
            </a:pPr>
            <a:r>
              <a:rPr lang="en-US" sz="2000" dirty="0">
                <a:solidFill>
                  <a:schemeClr val="bg2"/>
                </a:solidFill>
              </a:rPr>
              <a:t>Find all of the data and combine it into one table.</a:t>
            </a:r>
          </a:p>
        </p:txBody>
      </p:sp>
      <p:sp>
        <p:nvSpPr>
          <p:cNvPr id="78855" name="Rectangle 6"/>
          <p:cNvSpPr>
            <a:spLocks noChangeArrowheads="1"/>
          </p:cNvSpPr>
          <p:nvPr/>
        </p:nvSpPr>
        <p:spPr bwMode="auto">
          <a:xfrm>
            <a:off x="649007" y="4862513"/>
            <a:ext cx="7484998" cy="707886"/>
          </a:xfrm>
          <a:prstGeom prst="rect">
            <a:avLst/>
          </a:prstGeom>
          <a:noFill/>
          <a:ln w="12700">
            <a:noFill/>
            <a:miter lim="800000"/>
            <a:headEnd/>
            <a:tailEnd/>
          </a:ln>
        </p:spPr>
        <p:txBody>
          <a:bodyPr wrap="none" anchor="ctr">
            <a:spAutoFit/>
          </a:bodyPr>
          <a:lstStyle/>
          <a:p>
            <a:pPr>
              <a:spcBef>
                <a:spcPct val="0"/>
              </a:spcBef>
            </a:pPr>
            <a:r>
              <a:rPr lang="en-US" sz="2000" dirty="0">
                <a:solidFill>
                  <a:schemeClr val="tx1"/>
                </a:solidFill>
              </a:rPr>
              <a:t>Manufacturer(</a:t>
            </a:r>
            <a:r>
              <a:rPr lang="en-US" sz="2000" u="sng" dirty="0" err="1">
                <a:solidFill>
                  <a:schemeClr val="tx1"/>
                </a:solidFill>
              </a:rPr>
              <a:t>ManufacturerID</a:t>
            </a:r>
            <a:r>
              <a:rPr lang="en-US" sz="2000" dirty="0">
                <a:solidFill>
                  <a:schemeClr val="tx1"/>
                </a:solidFill>
              </a:rPr>
              <a:t>, Name, Contact, Address, Phone, </a:t>
            </a:r>
          </a:p>
          <a:p>
            <a:pPr>
              <a:spcBef>
                <a:spcPct val="0"/>
              </a:spcBef>
            </a:pPr>
            <a:r>
              <a:rPr lang="en-US" sz="2000" dirty="0">
                <a:solidFill>
                  <a:schemeClr val="tx1"/>
                </a:solidFill>
              </a:rPr>
              <a:t>	Address, </a:t>
            </a:r>
            <a:r>
              <a:rPr lang="en-US" sz="2000" dirty="0" err="1">
                <a:solidFill>
                  <a:schemeClr val="tx1"/>
                </a:solidFill>
              </a:rPr>
              <a:t>CityID</a:t>
            </a:r>
            <a:r>
              <a:rPr lang="en-US" sz="2000" dirty="0">
                <a:solidFill>
                  <a:schemeClr val="tx1"/>
                </a:solidFill>
              </a:rPr>
              <a:t>, |</a:t>
            </a:r>
            <a:r>
              <a:rPr lang="en-US" sz="2000" dirty="0" err="1">
                <a:solidFill>
                  <a:schemeClr val="tx1"/>
                </a:solidFill>
              </a:rPr>
              <a:t>ZipCode</a:t>
            </a:r>
            <a:r>
              <a:rPr lang="en-US" sz="2000" dirty="0">
                <a:solidFill>
                  <a:schemeClr val="tx1"/>
                </a:solidFill>
              </a:rPr>
              <a:t>, </a:t>
            </a:r>
            <a:r>
              <a:rPr lang="en-US" sz="2000" dirty="0" err="1">
                <a:solidFill>
                  <a:schemeClr val="tx1"/>
                </a:solidFill>
              </a:rPr>
              <a:t>CurrentBalance</a:t>
            </a:r>
            <a:r>
              <a:rPr lang="en-US" sz="2000" dirty="0">
                <a:solidFill>
                  <a:schemeClr val="tx1"/>
                </a:solidFill>
              </a:rPr>
              <a:t>)</a:t>
            </a:r>
          </a:p>
        </p:txBody>
      </p:sp>
    </p:spTree>
    <p:extLst>
      <p:ext uri="{BB962C8B-B14F-4D97-AF65-F5344CB8AC3E}">
        <p14:creationId xmlns:p14="http://schemas.microsoft.com/office/powerpoint/2010/main" val="3952701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2"/>
          </p:nvPr>
        </p:nvSpPr>
        <p:spPr>
          <a:noFill/>
        </p:spPr>
        <p:txBody>
          <a:bodyPr/>
          <a:lstStyle/>
          <a:p>
            <a:fld id="{3A46A75C-0953-4DD2-868D-90B5B51505D1}" type="slidenum">
              <a:rPr lang="en-US" smtClean="0"/>
              <a:pPr/>
              <a:t>75</a:t>
            </a:fld>
            <a:endParaRPr lang="en-US" smtClean="0"/>
          </a:p>
        </p:txBody>
      </p:sp>
      <p:sp>
        <p:nvSpPr>
          <p:cNvPr id="79875" name="Rectangle 2"/>
          <p:cNvSpPr>
            <a:spLocks noGrp="1" noChangeArrowheads="1"/>
          </p:cNvSpPr>
          <p:nvPr>
            <p:ph type="title"/>
          </p:nvPr>
        </p:nvSpPr>
        <p:spPr/>
        <p:txBody>
          <a:bodyPr/>
          <a:lstStyle/>
          <a:p>
            <a:r>
              <a:rPr lang="en-US" smtClean="0"/>
              <a:t>RT Example: Integrated Tables</a:t>
            </a:r>
          </a:p>
        </p:txBody>
      </p:sp>
      <p:sp>
        <p:nvSpPr>
          <p:cNvPr id="79876" name="Rectangle 3"/>
          <p:cNvSpPr>
            <a:spLocks noChangeArrowheads="1"/>
          </p:cNvSpPr>
          <p:nvPr/>
        </p:nvSpPr>
        <p:spPr bwMode="auto">
          <a:xfrm>
            <a:off x="605118" y="1219200"/>
            <a:ext cx="7959445" cy="4892675"/>
          </a:xfrm>
          <a:prstGeom prst="rect">
            <a:avLst/>
          </a:prstGeom>
          <a:noFill/>
          <a:ln w="9525">
            <a:noFill/>
            <a:miter lim="800000"/>
            <a:headEnd/>
            <a:tailEnd/>
          </a:ln>
        </p:spPr>
        <p:txBody>
          <a:bodyPr wrap="square" lIns="92075" tIns="46038" rIns="92075" bIns="46038">
            <a:spAutoFit/>
          </a:bodyPr>
          <a:lstStyle/>
          <a:p>
            <a:pPr algn="l">
              <a:spcBef>
                <a:spcPct val="0"/>
              </a:spcBef>
              <a:spcAft>
                <a:spcPct val="25000"/>
              </a:spcAft>
            </a:pPr>
            <a:r>
              <a:rPr lang="en-US" sz="1400" dirty="0">
                <a:solidFill>
                  <a:schemeClr val="tx1"/>
                </a:solidFill>
              </a:rPr>
              <a:t>Bicycle(</a:t>
            </a:r>
            <a:r>
              <a:rPr lang="en-US" sz="1400" u="sng" dirty="0" err="1">
                <a:solidFill>
                  <a:schemeClr val="tx1"/>
                </a:solidFill>
              </a:rPr>
              <a:t>SerialNumber</a:t>
            </a:r>
            <a:r>
              <a:rPr lang="en-US" sz="1400" dirty="0">
                <a:solidFill>
                  <a:schemeClr val="tx1"/>
                </a:solidFill>
              </a:rPr>
              <a:t>, Model, Construction, </a:t>
            </a:r>
            <a:r>
              <a:rPr lang="en-US" sz="1400" dirty="0" err="1">
                <a:solidFill>
                  <a:schemeClr val="tx1"/>
                </a:solidFill>
              </a:rPr>
              <a:t>FrameSize</a:t>
            </a:r>
            <a:r>
              <a:rPr lang="en-US" sz="1400" dirty="0">
                <a:solidFill>
                  <a:schemeClr val="tx1"/>
                </a:solidFill>
              </a:rPr>
              <a:t>, </a:t>
            </a:r>
            <a:r>
              <a:rPr lang="en-US" sz="1400" dirty="0" err="1">
                <a:solidFill>
                  <a:schemeClr val="tx1"/>
                </a:solidFill>
              </a:rPr>
              <a:t>TopTube</a:t>
            </a:r>
            <a:r>
              <a:rPr lang="en-US" sz="1400" dirty="0">
                <a:solidFill>
                  <a:schemeClr val="tx1"/>
                </a:solidFill>
              </a:rPr>
              <a:t>, </a:t>
            </a:r>
            <a:r>
              <a:rPr lang="en-US" sz="1400" dirty="0" err="1">
                <a:solidFill>
                  <a:schemeClr val="tx1"/>
                </a:solidFill>
              </a:rPr>
              <a:t>ChainStay</a:t>
            </a:r>
            <a:r>
              <a:rPr lang="en-US" sz="1400" dirty="0">
                <a:solidFill>
                  <a:schemeClr val="tx1"/>
                </a:solidFill>
              </a:rPr>
              <a:t>, </a:t>
            </a:r>
            <a:r>
              <a:rPr lang="en-US" sz="1400" dirty="0" err="1">
                <a:solidFill>
                  <a:schemeClr val="tx1"/>
                </a:solidFill>
              </a:rPr>
              <a:t>HeadTube</a:t>
            </a:r>
            <a:r>
              <a:rPr lang="en-US" sz="1400" dirty="0">
                <a:solidFill>
                  <a:schemeClr val="tx1"/>
                </a:solidFill>
              </a:rPr>
              <a:t>, </a:t>
            </a:r>
          </a:p>
          <a:p>
            <a:pPr algn="l">
              <a:spcBef>
                <a:spcPct val="0"/>
              </a:spcBef>
              <a:spcAft>
                <a:spcPct val="25000"/>
              </a:spcAft>
            </a:pPr>
            <a:r>
              <a:rPr lang="en-US" sz="1400" dirty="0">
                <a:solidFill>
                  <a:schemeClr val="tx1"/>
                </a:solidFill>
              </a:rPr>
              <a:t>	</a:t>
            </a:r>
            <a:r>
              <a:rPr lang="en-US" sz="1400" dirty="0" err="1">
                <a:solidFill>
                  <a:schemeClr val="tx1"/>
                </a:solidFill>
              </a:rPr>
              <a:t>SeatTube</a:t>
            </a:r>
            <a:r>
              <a:rPr lang="en-US" sz="1400" dirty="0">
                <a:solidFill>
                  <a:schemeClr val="tx1"/>
                </a:solidFill>
              </a:rPr>
              <a:t>,	</a:t>
            </a:r>
            <a:r>
              <a:rPr lang="en-US" sz="1400" dirty="0" err="1">
                <a:solidFill>
                  <a:schemeClr val="tx1"/>
                </a:solidFill>
              </a:rPr>
              <a:t>PaintID</a:t>
            </a:r>
            <a:r>
              <a:rPr lang="en-US" sz="1400" dirty="0">
                <a:solidFill>
                  <a:schemeClr val="tx1"/>
                </a:solidFill>
              </a:rPr>
              <a:t>, </a:t>
            </a:r>
            <a:r>
              <a:rPr lang="en-US" sz="1400" dirty="0" err="1">
                <a:solidFill>
                  <a:schemeClr val="tx1"/>
                </a:solidFill>
              </a:rPr>
              <a:t>ColorStyle</a:t>
            </a:r>
            <a:r>
              <a:rPr lang="en-US" sz="1400" dirty="0">
                <a:solidFill>
                  <a:schemeClr val="tx1"/>
                </a:solidFill>
              </a:rPr>
              <a:t>, </a:t>
            </a:r>
            <a:r>
              <a:rPr lang="en-US" sz="1400" dirty="0" err="1">
                <a:solidFill>
                  <a:schemeClr val="tx1"/>
                </a:solidFill>
              </a:rPr>
              <a:t>CustomName</a:t>
            </a:r>
            <a:r>
              <a:rPr lang="en-US" sz="1400" dirty="0">
                <a:solidFill>
                  <a:schemeClr val="tx1"/>
                </a:solidFill>
              </a:rPr>
              <a:t>, </a:t>
            </a:r>
            <a:r>
              <a:rPr lang="en-US" sz="1400" dirty="0" err="1">
                <a:solidFill>
                  <a:schemeClr val="tx1"/>
                </a:solidFill>
              </a:rPr>
              <a:t>LetterStyle</a:t>
            </a:r>
            <a:r>
              <a:rPr lang="en-US" sz="1400" dirty="0">
                <a:solidFill>
                  <a:schemeClr val="tx1"/>
                </a:solidFill>
              </a:rPr>
              <a:t>, </a:t>
            </a:r>
            <a:r>
              <a:rPr lang="en-US" sz="1400" dirty="0" err="1">
                <a:solidFill>
                  <a:schemeClr val="tx1"/>
                </a:solidFill>
              </a:rPr>
              <a:t>EmpFrame</a:t>
            </a:r>
            <a:r>
              <a:rPr lang="en-US" sz="1400" dirty="0">
                <a:solidFill>
                  <a:schemeClr val="tx1"/>
                </a:solidFill>
              </a:rPr>
              <a:t>, </a:t>
            </a:r>
          </a:p>
          <a:p>
            <a:pPr algn="l">
              <a:spcBef>
                <a:spcPct val="0"/>
              </a:spcBef>
              <a:spcAft>
                <a:spcPct val="25000"/>
              </a:spcAft>
            </a:pPr>
            <a:r>
              <a:rPr lang="en-US" sz="1400" dirty="0">
                <a:solidFill>
                  <a:schemeClr val="tx1"/>
                </a:solidFill>
              </a:rPr>
              <a:t>	</a:t>
            </a:r>
            <a:r>
              <a:rPr lang="en-US" sz="1400" dirty="0" err="1">
                <a:solidFill>
                  <a:schemeClr val="tx1"/>
                </a:solidFill>
              </a:rPr>
              <a:t>EmpPaint</a:t>
            </a:r>
            <a:r>
              <a:rPr lang="en-US" sz="1400" dirty="0">
                <a:solidFill>
                  <a:schemeClr val="tx1"/>
                </a:solidFill>
              </a:rPr>
              <a:t>, </a:t>
            </a:r>
            <a:r>
              <a:rPr lang="en-US" sz="1400" dirty="0" err="1">
                <a:solidFill>
                  <a:schemeClr val="tx1"/>
                </a:solidFill>
              </a:rPr>
              <a:t>BuildDate</a:t>
            </a:r>
            <a:r>
              <a:rPr lang="en-US" sz="1400" dirty="0">
                <a:solidFill>
                  <a:schemeClr val="tx1"/>
                </a:solidFill>
              </a:rPr>
              <a:t>, </a:t>
            </a:r>
            <a:r>
              <a:rPr lang="en-US" sz="1400" dirty="0" err="1">
                <a:solidFill>
                  <a:schemeClr val="tx1"/>
                </a:solidFill>
              </a:rPr>
              <a:t>ShipDate</a:t>
            </a:r>
            <a:r>
              <a:rPr lang="en-US" sz="1400" dirty="0">
                <a:solidFill>
                  <a:schemeClr val="tx1"/>
                </a:solidFill>
              </a:rPr>
              <a:t>)</a:t>
            </a:r>
          </a:p>
          <a:p>
            <a:pPr algn="l">
              <a:spcBef>
                <a:spcPct val="0"/>
              </a:spcBef>
              <a:spcAft>
                <a:spcPct val="25000"/>
              </a:spcAft>
            </a:pPr>
            <a:r>
              <a:rPr lang="en-US" sz="1400" dirty="0">
                <a:solidFill>
                  <a:schemeClr val="tx1"/>
                </a:solidFill>
              </a:rPr>
              <a:t>Paint(</a:t>
            </a:r>
            <a:r>
              <a:rPr lang="en-US" sz="1400" u="sng" dirty="0" err="1">
                <a:solidFill>
                  <a:schemeClr val="tx1"/>
                </a:solidFill>
              </a:rPr>
              <a:t>PaintID</a:t>
            </a:r>
            <a:r>
              <a:rPr lang="en-US" sz="1400" dirty="0">
                <a:solidFill>
                  <a:schemeClr val="tx1"/>
                </a:solidFill>
              </a:rPr>
              <a:t>, </a:t>
            </a:r>
            <a:r>
              <a:rPr lang="en-US" sz="1400" dirty="0" err="1">
                <a:solidFill>
                  <a:schemeClr val="tx1"/>
                </a:solidFill>
              </a:rPr>
              <a:t>ColorList</a:t>
            </a:r>
            <a:r>
              <a:rPr lang="en-US" sz="1400" dirty="0">
                <a:solidFill>
                  <a:schemeClr val="tx1"/>
                </a:solidFill>
              </a:rPr>
              <a:t>)</a:t>
            </a:r>
          </a:p>
          <a:p>
            <a:pPr algn="l">
              <a:spcBef>
                <a:spcPct val="0"/>
              </a:spcBef>
              <a:spcAft>
                <a:spcPct val="25000"/>
              </a:spcAft>
            </a:pPr>
            <a:r>
              <a:rPr lang="en-US" sz="1400" dirty="0" err="1">
                <a:solidFill>
                  <a:schemeClr val="tx1"/>
                </a:solidFill>
              </a:rPr>
              <a:t>BikeTubes</a:t>
            </a:r>
            <a:r>
              <a:rPr lang="en-US" sz="1400" dirty="0">
                <a:solidFill>
                  <a:schemeClr val="tx1"/>
                </a:solidFill>
              </a:rPr>
              <a:t>(</a:t>
            </a:r>
            <a:r>
              <a:rPr lang="en-US" sz="1400" u="sng" dirty="0" err="1">
                <a:solidFill>
                  <a:schemeClr val="tx1"/>
                </a:solidFill>
              </a:rPr>
              <a:t>SerialNumber</a:t>
            </a:r>
            <a:r>
              <a:rPr lang="en-US" sz="1400" dirty="0">
                <a:solidFill>
                  <a:schemeClr val="tx1"/>
                </a:solidFill>
              </a:rPr>
              <a:t>, </a:t>
            </a:r>
            <a:r>
              <a:rPr lang="en-US" sz="1400" u="sng" dirty="0" err="1">
                <a:solidFill>
                  <a:schemeClr val="tx1"/>
                </a:solidFill>
              </a:rPr>
              <a:t>TubeID</a:t>
            </a:r>
            <a:r>
              <a:rPr lang="en-US" sz="1400" dirty="0">
                <a:solidFill>
                  <a:schemeClr val="tx1"/>
                </a:solidFill>
              </a:rPr>
              <a:t>, Quantity)</a:t>
            </a:r>
          </a:p>
          <a:p>
            <a:pPr algn="l">
              <a:spcBef>
                <a:spcPct val="0"/>
              </a:spcBef>
              <a:spcAft>
                <a:spcPct val="25000"/>
              </a:spcAft>
            </a:pPr>
            <a:r>
              <a:rPr lang="en-US" sz="1400" dirty="0" err="1">
                <a:solidFill>
                  <a:schemeClr val="tx1"/>
                </a:solidFill>
              </a:rPr>
              <a:t>TubeMaterial</a:t>
            </a:r>
            <a:r>
              <a:rPr lang="en-US" sz="1400" dirty="0">
                <a:solidFill>
                  <a:schemeClr val="tx1"/>
                </a:solidFill>
              </a:rPr>
              <a:t>(</a:t>
            </a:r>
            <a:r>
              <a:rPr lang="en-US" sz="1400" u="sng" dirty="0" err="1">
                <a:solidFill>
                  <a:schemeClr val="tx1"/>
                </a:solidFill>
              </a:rPr>
              <a:t>TubeID</a:t>
            </a:r>
            <a:r>
              <a:rPr lang="en-US" sz="1400" dirty="0">
                <a:solidFill>
                  <a:schemeClr val="tx1"/>
                </a:solidFill>
              </a:rPr>
              <a:t>, Type, Material, Description)</a:t>
            </a:r>
          </a:p>
          <a:p>
            <a:pPr algn="l">
              <a:spcBef>
                <a:spcPct val="0"/>
              </a:spcBef>
              <a:spcAft>
                <a:spcPct val="25000"/>
              </a:spcAft>
            </a:pPr>
            <a:r>
              <a:rPr lang="en-US" sz="1400" dirty="0" err="1">
                <a:solidFill>
                  <a:schemeClr val="tx1"/>
                </a:solidFill>
              </a:rPr>
              <a:t>BikeParts</a:t>
            </a:r>
            <a:r>
              <a:rPr lang="en-US" sz="1400" dirty="0">
                <a:solidFill>
                  <a:schemeClr val="tx1"/>
                </a:solidFill>
              </a:rPr>
              <a:t>(</a:t>
            </a:r>
            <a:r>
              <a:rPr lang="en-US" sz="1400" u="sng" dirty="0" err="1">
                <a:solidFill>
                  <a:schemeClr val="tx1"/>
                </a:solidFill>
              </a:rPr>
              <a:t>SerialNumber</a:t>
            </a:r>
            <a:r>
              <a:rPr lang="en-US" sz="1400" dirty="0">
                <a:solidFill>
                  <a:schemeClr val="tx1"/>
                </a:solidFill>
              </a:rPr>
              <a:t>, </a:t>
            </a:r>
            <a:r>
              <a:rPr lang="en-US" sz="1400" u="sng" dirty="0" err="1">
                <a:solidFill>
                  <a:schemeClr val="tx1"/>
                </a:solidFill>
              </a:rPr>
              <a:t>ComponentID</a:t>
            </a:r>
            <a:r>
              <a:rPr lang="en-US" sz="1400" dirty="0">
                <a:solidFill>
                  <a:schemeClr val="tx1"/>
                </a:solidFill>
              </a:rPr>
              <a:t>, </a:t>
            </a:r>
            <a:r>
              <a:rPr lang="en-US" sz="1400" dirty="0" err="1">
                <a:solidFill>
                  <a:schemeClr val="tx1"/>
                </a:solidFill>
              </a:rPr>
              <a:t>SubstID</a:t>
            </a:r>
            <a:r>
              <a:rPr lang="en-US" sz="1400" dirty="0">
                <a:solidFill>
                  <a:schemeClr val="tx1"/>
                </a:solidFill>
              </a:rPr>
              <a:t>, Quantity, </a:t>
            </a:r>
            <a:r>
              <a:rPr lang="en-US" sz="1400" dirty="0" err="1">
                <a:solidFill>
                  <a:schemeClr val="tx1"/>
                </a:solidFill>
              </a:rPr>
              <a:t>DateInstalled</a:t>
            </a:r>
            <a:r>
              <a:rPr lang="en-US" sz="1400" dirty="0">
                <a:solidFill>
                  <a:schemeClr val="tx1"/>
                </a:solidFill>
              </a:rPr>
              <a:t>, </a:t>
            </a:r>
            <a:r>
              <a:rPr lang="en-US" sz="1400" dirty="0" err="1">
                <a:solidFill>
                  <a:schemeClr val="tx1"/>
                </a:solidFill>
              </a:rPr>
              <a:t>EmpInstalled</a:t>
            </a:r>
            <a:r>
              <a:rPr lang="en-US" sz="1400" dirty="0">
                <a:solidFill>
                  <a:schemeClr val="tx1"/>
                </a:solidFill>
              </a:rPr>
              <a:t>)</a:t>
            </a:r>
          </a:p>
          <a:p>
            <a:pPr algn="l">
              <a:spcBef>
                <a:spcPct val="0"/>
              </a:spcBef>
              <a:spcAft>
                <a:spcPct val="25000"/>
              </a:spcAft>
            </a:pPr>
            <a:r>
              <a:rPr lang="en-US" sz="1400" dirty="0">
                <a:solidFill>
                  <a:schemeClr val="tx1"/>
                </a:solidFill>
              </a:rPr>
              <a:t>Component(</a:t>
            </a:r>
            <a:r>
              <a:rPr lang="en-US" sz="1400" u="sng" dirty="0" err="1">
                <a:solidFill>
                  <a:schemeClr val="tx1"/>
                </a:solidFill>
              </a:rPr>
              <a:t>ComponentID</a:t>
            </a:r>
            <a:r>
              <a:rPr lang="en-US" sz="1400" dirty="0">
                <a:solidFill>
                  <a:schemeClr val="tx1"/>
                </a:solidFill>
              </a:rPr>
              <a:t>, </a:t>
            </a:r>
            <a:r>
              <a:rPr lang="en-US" sz="1400" dirty="0" err="1">
                <a:solidFill>
                  <a:schemeClr val="tx1"/>
                </a:solidFill>
              </a:rPr>
              <a:t>ProductNumber</a:t>
            </a:r>
            <a:r>
              <a:rPr lang="en-US" sz="1400" dirty="0">
                <a:solidFill>
                  <a:schemeClr val="tx1"/>
                </a:solidFill>
              </a:rPr>
              <a:t>, </a:t>
            </a:r>
            <a:r>
              <a:rPr lang="en-US" sz="1400" dirty="0" err="1">
                <a:solidFill>
                  <a:schemeClr val="tx1"/>
                </a:solidFill>
              </a:rPr>
              <a:t>BikeType</a:t>
            </a:r>
            <a:r>
              <a:rPr lang="en-US" sz="1400" dirty="0">
                <a:solidFill>
                  <a:schemeClr val="tx1"/>
                </a:solidFill>
              </a:rPr>
              <a:t>, Category, Length, Height, Width,</a:t>
            </a:r>
          </a:p>
          <a:p>
            <a:pPr algn="l">
              <a:spcBef>
                <a:spcPct val="0"/>
              </a:spcBef>
              <a:spcAft>
                <a:spcPct val="25000"/>
              </a:spcAft>
            </a:pPr>
            <a:r>
              <a:rPr lang="en-US" sz="1400" dirty="0">
                <a:solidFill>
                  <a:schemeClr val="tx1"/>
                </a:solidFill>
              </a:rPr>
              <a:t>	Weight, </a:t>
            </a:r>
            <a:r>
              <a:rPr lang="en-US" sz="1400" dirty="0" err="1">
                <a:solidFill>
                  <a:schemeClr val="tx1"/>
                </a:solidFill>
              </a:rPr>
              <a:t>ListPrice</a:t>
            </a:r>
            <a:r>
              <a:rPr lang="en-US" sz="1400" dirty="0">
                <a:solidFill>
                  <a:schemeClr val="tx1"/>
                </a:solidFill>
              </a:rPr>
              <a:t>, Description, QOH, </a:t>
            </a:r>
            <a:r>
              <a:rPr lang="en-US" sz="1400" dirty="0" err="1">
                <a:solidFill>
                  <a:schemeClr val="tx1"/>
                </a:solidFill>
              </a:rPr>
              <a:t>ManufacturerID</a:t>
            </a:r>
            <a:r>
              <a:rPr lang="en-US" sz="1400" dirty="0">
                <a:solidFill>
                  <a:schemeClr val="tx1"/>
                </a:solidFill>
              </a:rPr>
              <a:t>)</a:t>
            </a:r>
          </a:p>
          <a:p>
            <a:pPr algn="l">
              <a:spcBef>
                <a:spcPct val="0"/>
              </a:spcBef>
              <a:spcAft>
                <a:spcPct val="25000"/>
              </a:spcAft>
            </a:pPr>
            <a:r>
              <a:rPr lang="en-US" sz="1400" dirty="0" err="1">
                <a:solidFill>
                  <a:schemeClr val="tx1"/>
                </a:solidFill>
              </a:rPr>
              <a:t>PurchaseOrder</a:t>
            </a:r>
            <a:r>
              <a:rPr lang="en-US" sz="1400" dirty="0">
                <a:solidFill>
                  <a:schemeClr val="tx1"/>
                </a:solidFill>
              </a:rPr>
              <a:t>(</a:t>
            </a:r>
            <a:r>
              <a:rPr lang="en-US" sz="1400" u="sng" dirty="0" err="1">
                <a:solidFill>
                  <a:schemeClr val="tx1"/>
                </a:solidFill>
              </a:rPr>
              <a:t>PurchaseID</a:t>
            </a:r>
            <a:r>
              <a:rPr lang="en-US" sz="1400" dirty="0">
                <a:solidFill>
                  <a:schemeClr val="tx1"/>
                </a:solidFill>
              </a:rPr>
              <a:t>, </a:t>
            </a:r>
            <a:r>
              <a:rPr lang="en-US" sz="1400" dirty="0" err="1">
                <a:solidFill>
                  <a:schemeClr val="tx1"/>
                </a:solidFill>
              </a:rPr>
              <a:t>PODate</a:t>
            </a:r>
            <a:r>
              <a:rPr lang="en-US" sz="1400" dirty="0">
                <a:solidFill>
                  <a:schemeClr val="tx1"/>
                </a:solidFill>
              </a:rPr>
              <a:t>, </a:t>
            </a:r>
            <a:r>
              <a:rPr lang="en-US" sz="1400" dirty="0" err="1">
                <a:solidFill>
                  <a:schemeClr val="tx1"/>
                </a:solidFill>
              </a:rPr>
              <a:t>EmployeeID</a:t>
            </a:r>
            <a:r>
              <a:rPr lang="en-US" sz="1400" dirty="0">
                <a:solidFill>
                  <a:schemeClr val="tx1"/>
                </a:solidFill>
              </a:rPr>
              <a:t>, </a:t>
            </a:r>
            <a:r>
              <a:rPr lang="en-US" sz="1400" dirty="0" err="1">
                <a:solidFill>
                  <a:schemeClr val="tx1"/>
                </a:solidFill>
              </a:rPr>
              <a:t>ManufacturerID</a:t>
            </a:r>
            <a:r>
              <a:rPr lang="en-US" sz="1400" dirty="0">
                <a:solidFill>
                  <a:schemeClr val="tx1"/>
                </a:solidFill>
              </a:rPr>
              <a:t>, </a:t>
            </a:r>
          </a:p>
          <a:p>
            <a:pPr algn="l">
              <a:spcBef>
                <a:spcPct val="0"/>
              </a:spcBef>
              <a:spcAft>
                <a:spcPct val="25000"/>
              </a:spcAft>
            </a:pPr>
            <a:r>
              <a:rPr lang="en-US" sz="1400" dirty="0">
                <a:solidFill>
                  <a:schemeClr val="tx1"/>
                </a:solidFill>
              </a:rPr>
              <a:t>	</a:t>
            </a:r>
            <a:r>
              <a:rPr lang="en-US" sz="1400" dirty="0" err="1">
                <a:solidFill>
                  <a:schemeClr val="tx1"/>
                </a:solidFill>
              </a:rPr>
              <a:t>ShipReceiveDate</a:t>
            </a:r>
            <a:r>
              <a:rPr lang="en-US" sz="1400" dirty="0">
                <a:solidFill>
                  <a:schemeClr val="tx1"/>
                </a:solidFill>
              </a:rPr>
              <a:t>, </a:t>
            </a:r>
            <a:r>
              <a:rPr lang="en-US" sz="1400" dirty="0" err="1">
                <a:solidFill>
                  <a:schemeClr val="tx1"/>
                </a:solidFill>
              </a:rPr>
              <a:t>ShippingCost</a:t>
            </a:r>
            <a:r>
              <a:rPr lang="en-US" sz="1400" dirty="0">
                <a:solidFill>
                  <a:schemeClr val="tx1"/>
                </a:solidFill>
              </a:rPr>
              <a:t>, Discount)</a:t>
            </a:r>
          </a:p>
          <a:p>
            <a:pPr algn="l">
              <a:spcBef>
                <a:spcPct val="0"/>
              </a:spcBef>
              <a:spcAft>
                <a:spcPct val="25000"/>
              </a:spcAft>
            </a:pPr>
            <a:r>
              <a:rPr lang="en-US" sz="1400" dirty="0" err="1">
                <a:solidFill>
                  <a:schemeClr val="tx1"/>
                </a:solidFill>
              </a:rPr>
              <a:t>PurchaseItem</a:t>
            </a:r>
            <a:r>
              <a:rPr lang="en-US" sz="1400" dirty="0">
                <a:solidFill>
                  <a:schemeClr val="tx1"/>
                </a:solidFill>
              </a:rPr>
              <a:t>(</a:t>
            </a:r>
            <a:r>
              <a:rPr lang="en-US" sz="1400" u="sng" dirty="0" err="1">
                <a:solidFill>
                  <a:schemeClr val="tx1"/>
                </a:solidFill>
              </a:rPr>
              <a:t>PurchaseID</a:t>
            </a:r>
            <a:r>
              <a:rPr lang="en-US" sz="1400" dirty="0">
                <a:solidFill>
                  <a:schemeClr val="tx1"/>
                </a:solidFill>
              </a:rPr>
              <a:t>, </a:t>
            </a:r>
            <a:r>
              <a:rPr lang="en-US" sz="1400" u="sng" dirty="0" err="1">
                <a:solidFill>
                  <a:schemeClr val="tx1"/>
                </a:solidFill>
              </a:rPr>
              <a:t>ComponentID</a:t>
            </a:r>
            <a:r>
              <a:rPr lang="en-US" sz="1400" dirty="0">
                <a:solidFill>
                  <a:schemeClr val="tx1"/>
                </a:solidFill>
              </a:rPr>
              <a:t>, Quantity, </a:t>
            </a:r>
            <a:r>
              <a:rPr lang="en-US" sz="1400" dirty="0" err="1">
                <a:solidFill>
                  <a:schemeClr val="tx1"/>
                </a:solidFill>
              </a:rPr>
              <a:t>PricePaid</a:t>
            </a:r>
            <a:r>
              <a:rPr lang="en-US" sz="1400" dirty="0">
                <a:solidFill>
                  <a:schemeClr val="tx1"/>
                </a:solidFill>
              </a:rPr>
              <a:t>, </a:t>
            </a:r>
            <a:r>
              <a:rPr lang="en-US" sz="1400" dirty="0" err="1">
                <a:solidFill>
                  <a:schemeClr val="tx1"/>
                </a:solidFill>
              </a:rPr>
              <a:t>ReceivedQuantity</a:t>
            </a:r>
            <a:r>
              <a:rPr lang="en-US" sz="1400" dirty="0">
                <a:solidFill>
                  <a:schemeClr val="tx1"/>
                </a:solidFill>
              </a:rPr>
              <a:t>)</a:t>
            </a:r>
          </a:p>
          <a:p>
            <a:pPr algn="l">
              <a:spcBef>
                <a:spcPct val="0"/>
              </a:spcBef>
              <a:spcAft>
                <a:spcPct val="25000"/>
              </a:spcAft>
            </a:pPr>
            <a:r>
              <a:rPr lang="en-US" sz="1400" dirty="0">
                <a:solidFill>
                  <a:schemeClr val="tx1"/>
                </a:solidFill>
              </a:rPr>
              <a:t>Employee(</a:t>
            </a:r>
            <a:r>
              <a:rPr lang="en-US" sz="1400" u="sng" dirty="0" err="1">
                <a:solidFill>
                  <a:schemeClr val="tx1"/>
                </a:solidFill>
              </a:rPr>
              <a:t>EmployeeID</a:t>
            </a:r>
            <a:r>
              <a:rPr lang="en-US" sz="1400" dirty="0">
                <a:solidFill>
                  <a:schemeClr val="tx1"/>
                </a:solidFill>
              </a:rPr>
              <a:t>, </a:t>
            </a:r>
            <a:r>
              <a:rPr lang="en-US" sz="1400" dirty="0" err="1">
                <a:solidFill>
                  <a:schemeClr val="tx1"/>
                </a:solidFill>
              </a:rPr>
              <a:t>FirstName</a:t>
            </a:r>
            <a:r>
              <a:rPr lang="en-US" sz="1400" dirty="0">
                <a:solidFill>
                  <a:schemeClr val="tx1"/>
                </a:solidFill>
              </a:rPr>
              <a:t>, </a:t>
            </a:r>
            <a:r>
              <a:rPr lang="en-US" sz="1400" dirty="0" err="1">
                <a:solidFill>
                  <a:schemeClr val="tx1"/>
                </a:solidFill>
              </a:rPr>
              <a:t>LastName</a:t>
            </a:r>
            <a:r>
              <a:rPr lang="en-US" sz="1400" dirty="0">
                <a:solidFill>
                  <a:schemeClr val="tx1"/>
                </a:solidFill>
              </a:rPr>
              <a:t>)</a:t>
            </a:r>
          </a:p>
          <a:p>
            <a:pPr algn="l">
              <a:spcBef>
                <a:spcPct val="0"/>
              </a:spcBef>
              <a:spcAft>
                <a:spcPct val="25000"/>
              </a:spcAft>
            </a:pPr>
            <a:r>
              <a:rPr lang="en-US" sz="1400" dirty="0">
                <a:solidFill>
                  <a:schemeClr val="tx1"/>
                </a:solidFill>
              </a:rPr>
              <a:t>Manufacturer(</a:t>
            </a:r>
            <a:r>
              <a:rPr lang="en-US" sz="1400" u="sng" dirty="0" err="1">
                <a:solidFill>
                  <a:schemeClr val="tx1"/>
                </a:solidFill>
              </a:rPr>
              <a:t>ManufacturerID</a:t>
            </a:r>
            <a:r>
              <a:rPr lang="en-US" sz="1400" dirty="0">
                <a:solidFill>
                  <a:schemeClr val="tx1"/>
                </a:solidFill>
              </a:rPr>
              <a:t>, Name, Contact, Address, Phone, </a:t>
            </a:r>
          </a:p>
          <a:p>
            <a:pPr algn="l">
              <a:spcBef>
                <a:spcPct val="0"/>
              </a:spcBef>
              <a:spcAft>
                <a:spcPct val="25000"/>
              </a:spcAft>
            </a:pPr>
            <a:r>
              <a:rPr lang="en-US" sz="1400" dirty="0">
                <a:solidFill>
                  <a:schemeClr val="tx1"/>
                </a:solidFill>
              </a:rPr>
              <a:t>	</a:t>
            </a:r>
            <a:r>
              <a:rPr lang="en-US" sz="1400" dirty="0" err="1">
                <a:solidFill>
                  <a:schemeClr val="tx1"/>
                </a:solidFill>
              </a:rPr>
              <a:t>CityID</a:t>
            </a:r>
            <a:r>
              <a:rPr lang="en-US" sz="1400" dirty="0">
                <a:solidFill>
                  <a:schemeClr val="tx1"/>
                </a:solidFill>
              </a:rPr>
              <a:t>, </a:t>
            </a:r>
            <a:r>
              <a:rPr lang="en-US" sz="1400" dirty="0" err="1">
                <a:solidFill>
                  <a:schemeClr val="tx1"/>
                </a:solidFill>
              </a:rPr>
              <a:t>ZipCode</a:t>
            </a:r>
            <a:r>
              <a:rPr lang="en-US" sz="1400" dirty="0">
                <a:solidFill>
                  <a:schemeClr val="tx1"/>
                </a:solidFill>
              </a:rPr>
              <a:t>, </a:t>
            </a:r>
            <a:r>
              <a:rPr lang="en-US" sz="1400" dirty="0" err="1">
                <a:solidFill>
                  <a:schemeClr val="tx1"/>
                </a:solidFill>
              </a:rPr>
              <a:t>CurrentBalance</a:t>
            </a:r>
            <a:r>
              <a:rPr lang="en-US" sz="1400" dirty="0">
                <a:solidFill>
                  <a:schemeClr val="tx1"/>
                </a:solidFill>
              </a:rPr>
              <a:t>)</a:t>
            </a:r>
          </a:p>
          <a:p>
            <a:pPr algn="l">
              <a:spcBef>
                <a:spcPct val="0"/>
              </a:spcBef>
              <a:spcAft>
                <a:spcPct val="25000"/>
              </a:spcAft>
            </a:pPr>
            <a:r>
              <a:rPr lang="en-US" sz="1400" dirty="0" err="1">
                <a:solidFill>
                  <a:schemeClr val="tx1"/>
                </a:solidFill>
              </a:rPr>
              <a:t>ManufacturerTransaction</a:t>
            </a:r>
            <a:r>
              <a:rPr lang="en-US" sz="1400" dirty="0">
                <a:solidFill>
                  <a:schemeClr val="tx1"/>
                </a:solidFill>
              </a:rPr>
              <a:t>(</a:t>
            </a:r>
            <a:r>
              <a:rPr lang="en-US" sz="1400" u="sng" dirty="0" err="1">
                <a:solidFill>
                  <a:schemeClr val="tx1"/>
                </a:solidFill>
              </a:rPr>
              <a:t>ManufacturerID</a:t>
            </a:r>
            <a:r>
              <a:rPr lang="en-US" sz="1400" dirty="0">
                <a:solidFill>
                  <a:schemeClr val="tx1"/>
                </a:solidFill>
              </a:rPr>
              <a:t>, </a:t>
            </a:r>
            <a:r>
              <a:rPr lang="en-US" sz="1400" u="sng" dirty="0" err="1">
                <a:solidFill>
                  <a:schemeClr val="tx1"/>
                </a:solidFill>
              </a:rPr>
              <a:t>TransactionDate</a:t>
            </a:r>
            <a:r>
              <a:rPr lang="en-US" sz="1400" dirty="0">
                <a:solidFill>
                  <a:schemeClr val="tx1"/>
                </a:solidFill>
              </a:rPr>
              <a:t>, </a:t>
            </a:r>
            <a:r>
              <a:rPr lang="en-US" sz="1400" dirty="0" err="1">
                <a:solidFill>
                  <a:schemeClr val="tx1"/>
                </a:solidFill>
              </a:rPr>
              <a:t>EmployeeID</a:t>
            </a:r>
            <a:r>
              <a:rPr lang="en-US" sz="1400" dirty="0">
                <a:solidFill>
                  <a:schemeClr val="tx1"/>
                </a:solidFill>
              </a:rPr>
              <a:t>, Amount, </a:t>
            </a:r>
          </a:p>
          <a:p>
            <a:pPr algn="l">
              <a:spcBef>
                <a:spcPct val="0"/>
              </a:spcBef>
              <a:spcAft>
                <a:spcPct val="25000"/>
              </a:spcAft>
            </a:pPr>
            <a:r>
              <a:rPr lang="en-US" sz="1400" dirty="0">
                <a:solidFill>
                  <a:schemeClr val="tx1"/>
                </a:solidFill>
              </a:rPr>
              <a:t>	Description, </a:t>
            </a:r>
            <a:r>
              <a:rPr lang="en-US" sz="1400" dirty="0">
                <a:solidFill>
                  <a:schemeClr val="tx2"/>
                </a:solidFill>
              </a:rPr>
              <a:t>Reference</a:t>
            </a:r>
            <a:r>
              <a:rPr lang="en-US" sz="1400" dirty="0">
                <a:solidFill>
                  <a:schemeClr val="tx1"/>
                </a:solidFill>
              </a:rPr>
              <a:t>)</a:t>
            </a:r>
          </a:p>
          <a:p>
            <a:pPr algn="l">
              <a:spcBef>
                <a:spcPct val="0"/>
              </a:spcBef>
              <a:spcAft>
                <a:spcPct val="25000"/>
              </a:spcAft>
            </a:pPr>
            <a:r>
              <a:rPr lang="en-US" sz="1400" dirty="0">
                <a:solidFill>
                  <a:schemeClr val="tx1"/>
                </a:solidFill>
              </a:rPr>
              <a:t>City(</a:t>
            </a:r>
            <a:r>
              <a:rPr lang="en-US" sz="1400" u="sng" dirty="0" err="1">
                <a:solidFill>
                  <a:schemeClr val="tx1"/>
                </a:solidFill>
              </a:rPr>
              <a:t>CityID</a:t>
            </a:r>
            <a:r>
              <a:rPr lang="en-US" sz="1400" dirty="0">
                <a:solidFill>
                  <a:schemeClr val="tx1"/>
                </a:solidFill>
              </a:rPr>
              <a:t>, City, State, </a:t>
            </a:r>
            <a:r>
              <a:rPr lang="en-US" sz="1400" dirty="0" err="1">
                <a:solidFill>
                  <a:schemeClr val="tx1"/>
                </a:solidFill>
              </a:rPr>
              <a:t>ZipCode</a:t>
            </a:r>
            <a:r>
              <a:rPr lang="en-US" sz="1400" dirty="0">
                <a:solidFill>
                  <a:schemeClr val="tx1"/>
                </a:solidFill>
              </a:rPr>
              <a:t>, </a:t>
            </a:r>
            <a:r>
              <a:rPr lang="en-US" sz="1400" dirty="0" err="1">
                <a:solidFill>
                  <a:schemeClr val="tx1"/>
                </a:solidFill>
              </a:rPr>
              <a:t>AreaCode</a:t>
            </a:r>
            <a:r>
              <a:rPr lang="en-US" sz="1400" dirty="0">
                <a:solidFill>
                  <a:schemeClr val="tx1"/>
                </a:solidFill>
              </a:rPr>
              <a:t>)</a:t>
            </a:r>
          </a:p>
        </p:txBody>
      </p:sp>
    </p:spTree>
    <p:extLst>
      <p:ext uri="{BB962C8B-B14F-4D97-AF65-F5344CB8AC3E}">
        <p14:creationId xmlns:p14="http://schemas.microsoft.com/office/powerpoint/2010/main" val="1839503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1026"/>
          <p:cNvSpPr>
            <a:spLocks noGrp="1" noChangeArrowheads="1"/>
          </p:cNvSpPr>
          <p:nvPr>
            <p:ph type="title"/>
          </p:nvPr>
        </p:nvSpPr>
        <p:spPr>
          <a:xfrm>
            <a:off x="0" y="0"/>
            <a:ext cx="9144000" cy="533400"/>
          </a:xfrm>
        </p:spPr>
        <p:txBody>
          <a:bodyPr/>
          <a:lstStyle/>
          <a:p>
            <a:r>
              <a:rPr lang="en-US" smtClean="0"/>
              <a:t>Rolling Thunder Tables</a:t>
            </a:r>
          </a:p>
        </p:txBody>
      </p:sp>
      <p:sp>
        <p:nvSpPr>
          <p:cNvPr id="80898" name="Slide Number Placeholder 4"/>
          <p:cNvSpPr>
            <a:spLocks noGrp="1"/>
          </p:cNvSpPr>
          <p:nvPr>
            <p:ph type="sldNum" sz="quarter" idx="12"/>
          </p:nvPr>
        </p:nvSpPr>
        <p:spPr/>
        <p:txBody>
          <a:bodyPr/>
          <a:lstStyle/>
          <a:p>
            <a:fld id="{8B3B2E58-B028-44EA-B3B9-247D5A94F57A}" type="slidenum">
              <a:rPr lang="en-US" smtClean="0"/>
              <a:pPr/>
              <a:t>76</a:t>
            </a:fld>
            <a:endParaRPr lang="en-US" smtClean="0"/>
          </a:p>
        </p:txBody>
      </p:sp>
      <p:pic>
        <p:nvPicPr>
          <p:cNvPr id="80900" name="Object 1"/>
          <p:cNvPicPr>
            <a:picLocks noChangeArrowheads="1"/>
          </p:cNvPicPr>
          <p:nvPr/>
        </p:nvPicPr>
        <p:blipFill>
          <a:blip r:embed="rId3" cstate="print"/>
          <a:srcRect b="-146"/>
          <a:stretch>
            <a:fillRect/>
          </a:stretch>
        </p:blipFill>
        <p:spPr bwMode="auto">
          <a:xfrm>
            <a:off x="744071" y="533400"/>
            <a:ext cx="7772400" cy="5486400"/>
          </a:xfrm>
          <a:prstGeom prst="rect">
            <a:avLst/>
          </a:prstGeom>
          <a:noFill/>
          <a:ln w="9525">
            <a:noFill/>
            <a:miter lim="800000"/>
            <a:headEnd/>
            <a:tailEnd/>
          </a:ln>
        </p:spPr>
      </p:pic>
    </p:spTree>
    <p:extLst>
      <p:ext uri="{BB962C8B-B14F-4D97-AF65-F5344CB8AC3E}">
        <p14:creationId xmlns:p14="http://schemas.microsoft.com/office/powerpoint/2010/main" val="19652956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smtClean="0"/>
              <a:t>View Integration (FEMA Example 1)</a:t>
            </a:r>
          </a:p>
        </p:txBody>
      </p:sp>
      <p:sp>
        <p:nvSpPr>
          <p:cNvPr id="81932" name="Rectangle 11"/>
          <p:cNvSpPr>
            <a:spLocks noGrp="1" noChangeArrowheads="1"/>
          </p:cNvSpPr>
          <p:nvPr>
            <p:ph idx="1"/>
          </p:nvPr>
        </p:nvSpPr>
        <p:spPr>
          <a:xfrm>
            <a:off x="147918" y="4881282"/>
            <a:ext cx="8852647" cy="1138518"/>
          </a:xfrm>
        </p:spPr>
        <p:txBody>
          <a:bodyPr/>
          <a:lstStyle/>
          <a:p>
            <a:r>
              <a:rPr lang="en-US" dirty="0" smtClean="0"/>
              <a:t>This first form is kept for each team that can be called on to help in emergencies.</a:t>
            </a:r>
          </a:p>
        </p:txBody>
      </p:sp>
      <p:sp>
        <p:nvSpPr>
          <p:cNvPr id="81922" name="Slide Number Placeholder 6"/>
          <p:cNvSpPr>
            <a:spLocks noGrp="1"/>
          </p:cNvSpPr>
          <p:nvPr>
            <p:ph type="sldNum" sz="quarter" idx="12"/>
          </p:nvPr>
        </p:nvSpPr>
        <p:spPr/>
        <p:txBody>
          <a:bodyPr/>
          <a:lstStyle/>
          <a:p>
            <a:fld id="{DB925F64-95CF-4BBD-A905-58950A77CA74}" type="slidenum">
              <a:rPr lang="en-US" smtClean="0"/>
              <a:pPr/>
              <a:t>77</a:t>
            </a:fld>
            <a:endParaRPr lang="en-US" smtClean="0"/>
          </a:p>
        </p:txBody>
      </p:sp>
      <p:sp>
        <p:nvSpPr>
          <p:cNvPr id="81924" name="Rectangle 3"/>
          <p:cNvSpPr>
            <a:spLocks noChangeArrowheads="1"/>
          </p:cNvSpPr>
          <p:nvPr/>
        </p:nvSpPr>
        <p:spPr bwMode="auto">
          <a:xfrm>
            <a:off x="1454150" y="1254312"/>
            <a:ext cx="6235700" cy="31877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dirty="0">
                <a:solidFill>
                  <a:schemeClr val="tx1"/>
                </a:solidFill>
              </a:rPr>
              <a:t>		</a:t>
            </a:r>
            <a:r>
              <a:rPr lang="en-US" sz="1600" b="1" dirty="0">
                <a:solidFill>
                  <a:schemeClr val="tx1"/>
                </a:solidFill>
              </a:rPr>
              <a:t>Team Roster</a:t>
            </a:r>
            <a:endParaRPr lang="en-US" sz="1600" dirty="0">
              <a:solidFill>
                <a:schemeClr val="tx1"/>
              </a:solidFill>
            </a:endParaRPr>
          </a:p>
          <a:p>
            <a:pPr algn="l">
              <a:spcBef>
                <a:spcPct val="0"/>
              </a:spcBef>
            </a:pPr>
            <a:r>
              <a:rPr lang="en-US" sz="1600" dirty="0">
                <a:solidFill>
                  <a:schemeClr val="tx1"/>
                </a:solidFill>
              </a:rPr>
              <a:t>Team#	Date Formed		Leader</a:t>
            </a:r>
          </a:p>
          <a:p>
            <a:pPr algn="l">
              <a:spcBef>
                <a:spcPct val="0"/>
              </a:spcBef>
            </a:pPr>
            <a:r>
              <a:rPr lang="en-US" sz="1600" dirty="0">
                <a:solidFill>
                  <a:schemeClr val="tx1"/>
                </a:solidFill>
              </a:rPr>
              <a:t>Home Base		Name	Fax	Phone</a:t>
            </a:r>
          </a:p>
          <a:p>
            <a:pPr algn="l">
              <a:spcBef>
                <a:spcPct val="0"/>
              </a:spcBef>
            </a:pPr>
            <a:r>
              <a:rPr lang="en-US" sz="1600" dirty="0">
                <a:solidFill>
                  <a:schemeClr val="tx1"/>
                </a:solidFill>
              </a:rPr>
              <a:t>Response time (days)	Address, C,S,Z	Home phone</a:t>
            </a:r>
          </a:p>
          <a:p>
            <a:pPr algn="l">
              <a:spcBef>
                <a:spcPct val="0"/>
              </a:spcBef>
            </a:pPr>
            <a:endParaRPr lang="en-US" sz="1600" dirty="0">
              <a:solidFill>
                <a:schemeClr val="tx1"/>
              </a:solidFill>
            </a:endParaRPr>
          </a:p>
          <a:p>
            <a:pPr algn="l">
              <a:spcBef>
                <a:spcPct val="0"/>
              </a:spcBef>
            </a:pPr>
            <a:endParaRPr lang="en-US" sz="1600" dirty="0">
              <a:solidFill>
                <a:schemeClr val="tx1"/>
              </a:solidFill>
            </a:endParaRPr>
          </a:p>
          <a:p>
            <a:pPr algn="l">
              <a:spcBef>
                <a:spcPct val="0"/>
              </a:spcBef>
            </a:pPr>
            <a:endParaRPr lang="en-US" sz="1600" dirty="0">
              <a:solidFill>
                <a:schemeClr val="tx1"/>
              </a:solidFill>
            </a:endParaRPr>
          </a:p>
          <a:p>
            <a:pPr algn="l">
              <a:spcBef>
                <a:spcPct val="0"/>
              </a:spcBef>
            </a:pPr>
            <a:endParaRPr lang="en-US" sz="1600" dirty="0">
              <a:solidFill>
                <a:schemeClr val="tx1"/>
              </a:solidFill>
            </a:endParaRPr>
          </a:p>
          <a:p>
            <a:pPr algn="l">
              <a:spcBef>
                <a:spcPct val="0"/>
              </a:spcBef>
            </a:pPr>
            <a:endParaRPr lang="en-US" sz="1600" dirty="0">
              <a:solidFill>
                <a:schemeClr val="tx1"/>
              </a:solidFill>
            </a:endParaRPr>
          </a:p>
          <a:p>
            <a:pPr algn="l">
              <a:spcBef>
                <a:spcPct val="0"/>
              </a:spcBef>
            </a:pPr>
            <a:endParaRPr lang="en-US" sz="1600" dirty="0">
              <a:solidFill>
                <a:schemeClr val="tx1"/>
              </a:solidFill>
            </a:endParaRPr>
          </a:p>
          <a:p>
            <a:pPr algn="l">
              <a:spcBef>
                <a:spcPct val="0"/>
              </a:spcBef>
            </a:pPr>
            <a:endParaRPr lang="en-US" sz="1600" dirty="0">
              <a:solidFill>
                <a:schemeClr val="tx1"/>
              </a:solidFill>
            </a:endParaRPr>
          </a:p>
          <a:p>
            <a:pPr algn="l">
              <a:spcBef>
                <a:spcPct val="0"/>
              </a:spcBef>
            </a:pPr>
            <a:r>
              <a:rPr lang="en-US" sz="1600" dirty="0">
                <a:solidFill>
                  <a:schemeClr val="tx1"/>
                </a:solidFill>
              </a:rPr>
              <a:t>					Total Salary</a:t>
            </a:r>
          </a:p>
        </p:txBody>
      </p:sp>
      <p:sp>
        <p:nvSpPr>
          <p:cNvPr id="81925" name="Rectangle 4"/>
          <p:cNvSpPr>
            <a:spLocks noChangeArrowheads="1"/>
          </p:cNvSpPr>
          <p:nvPr/>
        </p:nvSpPr>
        <p:spPr bwMode="auto">
          <a:xfrm>
            <a:off x="1454150" y="2549712"/>
            <a:ext cx="6235700" cy="1435100"/>
          </a:xfrm>
          <a:prstGeom prst="rect">
            <a:avLst/>
          </a:prstGeom>
          <a:solidFill>
            <a:srgbClr val="FFCCFF"/>
          </a:solidFill>
          <a:ln w="12700">
            <a:solidFill>
              <a:schemeClr val="tx1"/>
            </a:solidFill>
            <a:miter lim="800000"/>
            <a:headEnd/>
            <a:tailEnd/>
          </a:ln>
        </p:spPr>
        <p:txBody>
          <a:bodyPr wrap="none" lIns="92075" tIns="46038" rIns="92075" bIns="46038"/>
          <a:lstStyle/>
          <a:p>
            <a:pPr algn="l">
              <a:spcBef>
                <a:spcPct val="0"/>
              </a:spcBef>
              <a:tabLst>
                <a:tab pos="571500" algn="l"/>
                <a:tab pos="1368425" algn="l"/>
                <a:tab pos="2736850" algn="l"/>
                <a:tab pos="3827463" algn="l"/>
                <a:tab pos="4346575" algn="l"/>
                <a:tab pos="5264150" algn="l"/>
              </a:tabLst>
            </a:pPr>
            <a:r>
              <a:rPr lang="en-US" sz="1600">
                <a:solidFill>
                  <a:schemeClr val="tx1"/>
                </a:solidFill>
              </a:rPr>
              <a:t>		Team Members/Crew</a:t>
            </a:r>
          </a:p>
          <a:p>
            <a:pPr algn="l">
              <a:spcBef>
                <a:spcPct val="0"/>
              </a:spcBef>
              <a:tabLst>
                <a:tab pos="571500" algn="l"/>
                <a:tab pos="1368425" algn="l"/>
                <a:tab pos="2736850" algn="l"/>
                <a:tab pos="3827463" algn="l"/>
                <a:tab pos="4346575" algn="l"/>
                <a:tab pos="5264150" algn="l"/>
              </a:tabLst>
            </a:pPr>
            <a:r>
              <a:rPr lang="en-US" sz="1600" b="1">
                <a:solidFill>
                  <a:schemeClr val="tx1"/>
                </a:solidFill>
              </a:rPr>
              <a:t>ID	Name	Home phone	Specialty	DoB	SSN	Salary</a:t>
            </a:r>
          </a:p>
          <a:p>
            <a:pPr algn="l">
              <a:spcBef>
                <a:spcPct val="0"/>
              </a:spcBef>
              <a:tabLst>
                <a:tab pos="571500" algn="l"/>
                <a:tab pos="1368425" algn="l"/>
                <a:tab pos="2736850" algn="l"/>
                <a:tab pos="3827463" algn="l"/>
                <a:tab pos="4346575" algn="l"/>
                <a:tab pos="5264150" algn="l"/>
              </a:tabLst>
            </a:pPr>
            <a:endParaRPr lang="en-US" sz="1600" b="1">
              <a:solidFill>
                <a:schemeClr val="tx1"/>
              </a:solidFill>
            </a:endParaRPr>
          </a:p>
        </p:txBody>
      </p:sp>
      <p:sp>
        <p:nvSpPr>
          <p:cNvPr id="81926" name="Line 5"/>
          <p:cNvSpPr>
            <a:spLocks noChangeShapeType="1"/>
          </p:cNvSpPr>
          <p:nvPr/>
        </p:nvSpPr>
        <p:spPr bwMode="auto">
          <a:xfrm>
            <a:off x="1447800" y="3076762"/>
            <a:ext cx="6172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1927" name="Line 6"/>
          <p:cNvSpPr>
            <a:spLocks noChangeShapeType="1"/>
          </p:cNvSpPr>
          <p:nvPr/>
        </p:nvSpPr>
        <p:spPr bwMode="auto">
          <a:xfrm>
            <a:off x="1447800" y="3305362"/>
            <a:ext cx="6172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1928" name="Line 7"/>
          <p:cNvSpPr>
            <a:spLocks noChangeShapeType="1"/>
          </p:cNvSpPr>
          <p:nvPr/>
        </p:nvSpPr>
        <p:spPr bwMode="auto">
          <a:xfrm>
            <a:off x="1447800" y="3533962"/>
            <a:ext cx="6172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1929" name="Line 8"/>
          <p:cNvSpPr>
            <a:spLocks noChangeShapeType="1"/>
          </p:cNvSpPr>
          <p:nvPr/>
        </p:nvSpPr>
        <p:spPr bwMode="auto">
          <a:xfrm>
            <a:off x="1447800" y="3762562"/>
            <a:ext cx="6172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1930" name="Rectangle 9"/>
          <p:cNvSpPr>
            <a:spLocks noChangeArrowheads="1"/>
          </p:cNvSpPr>
          <p:nvPr/>
        </p:nvSpPr>
        <p:spPr bwMode="auto">
          <a:xfrm>
            <a:off x="4197350" y="1559112"/>
            <a:ext cx="3187700" cy="9017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
        <p:nvSpPr>
          <p:cNvPr id="81931" name="Rectangle 10"/>
          <p:cNvSpPr>
            <a:spLocks noChangeArrowheads="1"/>
          </p:cNvSpPr>
          <p:nvPr/>
        </p:nvSpPr>
        <p:spPr bwMode="auto">
          <a:xfrm>
            <a:off x="1530350" y="1559112"/>
            <a:ext cx="2501900" cy="9017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Tree>
    <p:extLst>
      <p:ext uri="{BB962C8B-B14F-4D97-AF65-F5344CB8AC3E}">
        <p14:creationId xmlns:p14="http://schemas.microsoft.com/office/powerpoint/2010/main" val="25701883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smtClean="0"/>
              <a:t>View Integration (FEMA Example 2)</a:t>
            </a:r>
          </a:p>
        </p:txBody>
      </p:sp>
      <p:sp>
        <p:nvSpPr>
          <p:cNvPr id="82948" name="Rectangle 3"/>
          <p:cNvSpPr>
            <a:spLocks noGrp="1" noChangeArrowheads="1"/>
          </p:cNvSpPr>
          <p:nvPr>
            <p:ph idx="1"/>
          </p:nvPr>
        </p:nvSpPr>
        <p:spPr>
          <a:xfrm>
            <a:off x="147918" y="5150224"/>
            <a:ext cx="8852647" cy="869576"/>
          </a:xfrm>
        </p:spPr>
        <p:txBody>
          <a:bodyPr/>
          <a:lstStyle/>
          <a:p>
            <a:r>
              <a:rPr lang="en-US" dirty="0" smtClean="0"/>
              <a:t>Major problems are reported to HQ to be prioritized and scheduled for correction.</a:t>
            </a:r>
          </a:p>
        </p:txBody>
      </p:sp>
      <p:sp>
        <p:nvSpPr>
          <p:cNvPr id="82946" name="Slide Number Placeholder 6"/>
          <p:cNvSpPr>
            <a:spLocks noGrp="1"/>
          </p:cNvSpPr>
          <p:nvPr>
            <p:ph type="sldNum" sz="quarter" idx="12"/>
          </p:nvPr>
        </p:nvSpPr>
        <p:spPr/>
        <p:txBody>
          <a:bodyPr/>
          <a:lstStyle/>
          <a:p>
            <a:fld id="{8E09E785-9B2A-499D-96C3-55B15BD9BA20}" type="slidenum">
              <a:rPr lang="en-US" smtClean="0"/>
              <a:pPr/>
              <a:t>78</a:t>
            </a:fld>
            <a:endParaRPr lang="en-US" smtClean="0"/>
          </a:p>
        </p:txBody>
      </p:sp>
      <p:sp>
        <p:nvSpPr>
          <p:cNvPr id="82949" name="Rectangle 4"/>
          <p:cNvSpPr>
            <a:spLocks noChangeArrowheads="1"/>
          </p:cNvSpPr>
          <p:nvPr/>
        </p:nvSpPr>
        <p:spPr bwMode="auto">
          <a:xfrm>
            <a:off x="952126" y="1238997"/>
            <a:ext cx="7683500" cy="37973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Disaster Name		HQ Location	</a:t>
            </a:r>
            <a:r>
              <a:rPr lang="en-US" sz="1600" b="1">
                <a:solidFill>
                  <a:schemeClr val="tx1"/>
                </a:solidFill>
              </a:rPr>
              <a:t>On-Site Problem Report</a:t>
            </a:r>
          </a:p>
          <a:p>
            <a:pPr algn="l">
              <a:spcBef>
                <a:spcPct val="0"/>
              </a:spcBef>
            </a:pPr>
            <a:r>
              <a:rPr lang="en-US" sz="1600">
                <a:solidFill>
                  <a:schemeClr val="tx1"/>
                </a:solidFill>
              </a:rPr>
              <a:t>Local Agency		Commander</a:t>
            </a:r>
          </a:p>
          <a:p>
            <a:pPr algn="l">
              <a:spcBef>
                <a:spcPct val="0"/>
              </a:spcBef>
            </a:pPr>
            <a:r>
              <a:rPr lang="en-US" sz="1600">
                <a:solidFill>
                  <a:schemeClr val="tx1"/>
                </a:solidFill>
              </a:rPr>
              <a:t>Political Contact</a:t>
            </a:r>
          </a:p>
          <a:p>
            <a:pPr algn="l">
              <a:spcBef>
                <a:spcPct val="0"/>
              </a:spcBef>
            </a:pPr>
            <a:endParaRPr lang="en-US" sz="1600">
              <a:solidFill>
                <a:schemeClr val="tx1"/>
              </a:solidFill>
            </a:endParaRPr>
          </a:p>
          <a:p>
            <a:pPr algn="l">
              <a:spcBef>
                <a:spcPct val="0"/>
              </a:spcBef>
            </a:pPr>
            <a:r>
              <a:rPr lang="en-US" sz="1600">
                <a:solidFill>
                  <a:schemeClr val="tx1"/>
                </a:solidFill>
              </a:rPr>
              <a:t>Date Reported		Assigned Problem#		Severity</a:t>
            </a:r>
          </a:p>
          <a:p>
            <a:pPr algn="l">
              <a:spcBef>
                <a:spcPct val="0"/>
              </a:spcBef>
            </a:pPr>
            <a:r>
              <a:rPr lang="en-US" sz="1600">
                <a:solidFill>
                  <a:schemeClr val="tx1"/>
                </a:solidFill>
              </a:rPr>
              <a:t>Problem Description</a:t>
            </a:r>
          </a:p>
          <a:p>
            <a:pPr algn="l">
              <a:spcBef>
                <a:spcPct val="0"/>
              </a:spcBef>
            </a:pPr>
            <a:endParaRPr lang="en-US" sz="1600">
              <a:solidFill>
                <a:schemeClr val="tx1"/>
              </a:solidFill>
            </a:endParaRPr>
          </a:p>
          <a:p>
            <a:pPr algn="l">
              <a:spcBef>
                <a:spcPct val="0"/>
              </a:spcBef>
            </a:pPr>
            <a:r>
              <a:rPr lang="en-US" sz="1600">
                <a:solidFill>
                  <a:schemeClr val="tx1"/>
                </a:solidFill>
              </a:rPr>
              <a:t>Reported By:	Specialty		Specialty Rating</a:t>
            </a:r>
          </a:p>
          <a:p>
            <a:pPr algn="l">
              <a:spcBef>
                <a:spcPct val="0"/>
              </a:spcBef>
            </a:pPr>
            <a:r>
              <a:rPr lang="en-US" sz="1600">
                <a:solidFill>
                  <a:schemeClr val="tx1"/>
                </a:solidFill>
              </a:rPr>
              <a:t>Verified By:	Specialty		Specialty Rating</a:t>
            </a:r>
          </a:p>
          <a:p>
            <a:pPr algn="l">
              <a:spcBef>
                <a:spcPct val="0"/>
              </a:spcBef>
            </a:pPr>
            <a:endParaRPr lang="en-US" sz="1600">
              <a:solidFill>
                <a:schemeClr val="tx1"/>
              </a:solidFill>
            </a:endParaRPr>
          </a:p>
          <a:p>
            <a:pPr algn="l">
              <a:spcBef>
                <a:spcPct val="0"/>
              </a:spcBef>
            </a:pPr>
            <a:r>
              <a:rPr lang="en-US" sz="1600">
                <a:solidFill>
                  <a:schemeClr val="tx1"/>
                </a:solidFill>
              </a:rPr>
              <a:t>			SubProblem Details</a:t>
            </a: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r>
              <a:rPr lang="en-US" sz="1600">
                <a:solidFill>
                  <a:schemeClr val="tx1"/>
                </a:solidFill>
              </a:rPr>
              <a:t>					Total Est. Cost</a:t>
            </a:r>
          </a:p>
        </p:txBody>
      </p:sp>
      <p:sp>
        <p:nvSpPr>
          <p:cNvPr id="82950" name="Rectangle 5"/>
          <p:cNvSpPr>
            <a:spLocks noChangeArrowheads="1"/>
          </p:cNvSpPr>
          <p:nvPr/>
        </p:nvSpPr>
        <p:spPr bwMode="auto">
          <a:xfrm>
            <a:off x="1028326" y="1280272"/>
            <a:ext cx="2120900" cy="8255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
        <p:nvSpPr>
          <p:cNvPr id="82951" name="Rectangle 6"/>
          <p:cNvSpPr>
            <a:spLocks noChangeArrowheads="1"/>
          </p:cNvSpPr>
          <p:nvPr/>
        </p:nvSpPr>
        <p:spPr bwMode="auto">
          <a:xfrm>
            <a:off x="3390526" y="1280272"/>
            <a:ext cx="2120900" cy="8255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
        <p:nvSpPr>
          <p:cNvPr id="82952" name="Rectangle 7"/>
          <p:cNvSpPr>
            <a:spLocks noChangeArrowheads="1"/>
          </p:cNvSpPr>
          <p:nvPr/>
        </p:nvSpPr>
        <p:spPr bwMode="auto">
          <a:xfrm>
            <a:off x="1028326" y="2229597"/>
            <a:ext cx="7531100" cy="749300"/>
          </a:xfrm>
          <a:prstGeom prst="rect">
            <a:avLst/>
          </a:prstGeom>
          <a:noFill/>
          <a:ln w="12700">
            <a:solidFill>
              <a:srgbClr val="009900"/>
            </a:solidFill>
            <a:miter lim="800000"/>
            <a:headEnd/>
            <a:tailEnd/>
          </a:ln>
        </p:spPr>
        <p:txBody>
          <a:bodyPr wrap="none" anchor="ctr"/>
          <a:lstStyle/>
          <a:p>
            <a:endParaRPr lang="en-US">
              <a:solidFill>
                <a:schemeClr val="tx1"/>
              </a:solidFill>
            </a:endParaRPr>
          </a:p>
        </p:txBody>
      </p:sp>
      <p:sp>
        <p:nvSpPr>
          <p:cNvPr id="82953" name="Rectangle 8"/>
          <p:cNvSpPr>
            <a:spLocks noChangeArrowheads="1"/>
          </p:cNvSpPr>
          <p:nvPr/>
        </p:nvSpPr>
        <p:spPr bwMode="auto">
          <a:xfrm>
            <a:off x="1028326" y="3982197"/>
            <a:ext cx="7531100" cy="673100"/>
          </a:xfrm>
          <a:prstGeom prst="rect">
            <a:avLst/>
          </a:prstGeom>
          <a:solidFill>
            <a:srgbClr val="FFCCFF"/>
          </a:solidFill>
          <a:ln w="12700">
            <a:solidFill>
              <a:schemeClr val="tx1"/>
            </a:solidFill>
            <a:miter lim="800000"/>
            <a:headEnd/>
            <a:tailEnd/>
          </a:ln>
        </p:spPr>
        <p:txBody>
          <a:bodyPr wrap="none" lIns="92075" tIns="46038" rIns="92075" bIns="46038"/>
          <a:lstStyle/>
          <a:p>
            <a:pPr algn="l">
              <a:spcBef>
                <a:spcPct val="0"/>
              </a:spcBef>
              <a:tabLst>
                <a:tab pos="1143000" algn="l"/>
                <a:tab pos="2338388" algn="l"/>
                <a:tab pos="3775075" algn="l"/>
                <a:tab pos="4865688" algn="l"/>
              </a:tabLst>
            </a:pPr>
            <a:r>
              <a:rPr lang="en-US" sz="1600">
                <a:solidFill>
                  <a:schemeClr val="tx1"/>
                </a:solidFill>
              </a:rPr>
              <a:t>Sub Prob#	Category	Description	Action	Est. Cost</a:t>
            </a:r>
          </a:p>
          <a:p>
            <a:pPr algn="l">
              <a:spcBef>
                <a:spcPct val="0"/>
              </a:spcBef>
              <a:tabLst>
                <a:tab pos="1143000" algn="l"/>
                <a:tab pos="2338388" algn="l"/>
                <a:tab pos="3775075" algn="l"/>
                <a:tab pos="4865688" algn="l"/>
              </a:tabLst>
            </a:pPr>
            <a:endParaRPr lang="en-US" sz="1600">
              <a:solidFill>
                <a:schemeClr val="tx1"/>
              </a:solidFill>
            </a:endParaRPr>
          </a:p>
        </p:txBody>
      </p:sp>
      <p:sp>
        <p:nvSpPr>
          <p:cNvPr id="82954" name="Line 9"/>
          <p:cNvSpPr>
            <a:spLocks noChangeShapeType="1"/>
          </p:cNvSpPr>
          <p:nvPr/>
        </p:nvSpPr>
        <p:spPr bwMode="auto">
          <a:xfrm>
            <a:off x="1021976" y="4280647"/>
            <a:ext cx="74676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2955" name="Line 10"/>
          <p:cNvSpPr>
            <a:spLocks noChangeShapeType="1"/>
          </p:cNvSpPr>
          <p:nvPr/>
        </p:nvSpPr>
        <p:spPr bwMode="auto">
          <a:xfrm>
            <a:off x="1021976" y="4433047"/>
            <a:ext cx="74676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2956" name="Line 11"/>
          <p:cNvSpPr>
            <a:spLocks noChangeShapeType="1"/>
          </p:cNvSpPr>
          <p:nvPr/>
        </p:nvSpPr>
        <p:spPr bwMode="auto">
          <a:xfrm>
            <a:off x="1021976" y="4585447"/>
            <a:ext cx="74676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Tree>
    <p:extLst>
      <p:ext uri="{BB962C8B-B14F-4D97-AF65-F5344CB8AC3E}">
        <p14:creationId xmlns:p14="http://schemas.microsoft.com/office/powerpoint/2010/main" val="12829349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smtClean="0"/>
              <a:t>View Integration (FEMA Example 3)</a:t>
            </a:r>
          </a:p>
        </p:txBody>
      </p:sp>
      <p:sp>
        <p:nvSpPr>
          <p:cNvPr id="83972" name="Rectangle 3"/>
          <p:cNvSpPr>
            <a:spLocks noGrp="1" noChangeArrowheads="1"/>
          </p:cNvSpPr>
          <p:nvPr>
            <p:ph idx="1"/>
          </p:nvPr>
        </p:nvSpPr>
        <p:spPr>
          <a:xfrm>
            <a:off x="147918" y="5230906"/>
            <a:ext cx="8852647" cy="788894"/>
          </a:xfrm>
        </p:spPr>
        <p:txBody>
          <a:bodyPr/>
          <a:lstStyle/>
          <a:p>
            <a:r>
              <a:rPr lang="en-US" dirty="0" smtClean="0"/>
              <a:t>On-site teams examine buildings and file a report on damage at that location.</a:t>
            </a:r>
          </a:p>
        </p:txBody>
      </p:sp>
      <p:sp>
        <p:nvSpPr>
          <p:cNvPr id="83970" name="Slide Number Placeholder 6"/>
          <p:cNvSpPr>
            <a:spLocks noGrp="1"/>
          </p:cNvSpPr>
          <p:nvPr>
            <p:ph type="sldNum" sz="quarter" idx="12"/>
          </p:nvPr>
        </p:nvSpPr>
        <p:spPr/>
        <p:txBody>
          <a:bodyPr/>
          <a:lstStyle/>
          <a:p>
            <a:fld id="{9C18289E-AFC6-493F-A332-01C832E398B6}" type="slidenum">
              <a:rPr lang="en-US" smtClean="0"/>
              <a:pPr/>
              <a:t>79</a:t>
            </a:fld>
            <a:endParaRPr lang="en-US" smtClean="0"/>
          </a:p>
        </p:txBody>
      </p:sp>
      <p:sp>
        <p:nvSpPr>
          <p:cNvPr id="83973" name="Rectangle 4"/>
          <p:cNvSpPr>
            <a:spLocks noChangeArrowheads="1"/>
          </p:cNvSpPr>
          <p:nvPr/>
        </p:nvSpPr>
        <p:spPr bwMode="auto">
          <a:xfrm>
            <a:off x="853515" y="1193800"/>
            <a:ext cx="7683500" cy="40259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		</a:t>
            </a:r>
            <a:r>
              <a:rPr lang="en-US" sz="1600" b="1">
                <a:solidFill>
                  <a:schemeClr val="tx1"/>
                </a:solidFill>
              </a:rPr>
              <a:t>Location Damage Analysis		</a:t>
            </a:r>
            <a:r>
              <a:rPr lang="en-US" sz="1600">
                <a:solidFill>
                  <a:schemeClr val="tx1"/>
                </a:solidFill>
              </a:rPr>
              <a:t>Date Evaluated</a:t>
            </a:r>
          </a:p>
          <a:p>
            <a:pPr algn="l">
              <a:spcBef>
                <a:spcPct val="0"/>
              </a:spcBef>
            </a:pPr>
            <a:r>
              <a:rPr lang="en-US" sz="1600">
                <a:solidFill>
                  <a:schemeClr val="tx1"/>
                </a:solidFill>
              </a:rPr>
              <a:t>LocationID,   Address	Team Leader	Title	Repair Priority</a:t>
            </a:r>
          </a:p>
          <a:p>
            <a:pPr algn="l">
              <a:spcBef>
                <a:spcPct val="0"/>
              </a:spcBef>
            </a:pPr>
            <a:r>
              <a:rPr lang="en-US" sz="1600">
                <a:solidFill>
                  <a:schemeClr val="tx1"/>
                </a:solidFill>
              </a:rPr>
              <a:t>Latitude, Longitude		Cellular Phone		Damage Description</a:t>
            </a: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r>
              <a:rPr lang="en-US" sz="1600">
                <a:solidFill>
                  <a:schemeClr val="tx1"/>
                </a:solidFill>
              </a:rPr>
              <a:t>						Item Loss Total</a:t>
            </a:r>
          </a:p>
          <a:p>
            <a:pPr algn="l">
              <a:spcBef>
                <a:spcPct val="0"/>
              </a:spcBef>
            </a:pPr>
            <a:r>
              <a:rPr lang="en-US" sz="1600">
                <a:solidFill>
                  <a:schemeClr val="tx1"/>
                </a:solidFill>
              </a:rPr>
              <a:t>	Estimated Damage Total</a:t>
            </a:r>
          </a:p>
        </p:txBody>
      </p:sp>
      <p:sp>
        <p:nvSpPr>
          <p:cNvPr id="83974" name="Rectangle 5"/>
          <p:cNvSpPr>
            <a:spLocks noChangeArrowheads="1"/>
          </p:cNvSpPr>
          <p:nvPr/>
        </p:nvSpPr>
        <p:spPr bwMode="auto">
          <a:xfrm>
            <a:off x="929715" y="2260600"/>
            <a:ext cx="7531100" cy="2273300"/>
          </a:xfrm>
          <a:prstGeom prst="rect">
            <a:avLst/>
          </a:prstGeom>
          <a:solidFill>
            <a:srgbClr val="FFCCFF"/>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Room	Damage Descrip.	Damage%</a:t>
            </a: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r>
              <a:rPr lang="en-US" sz="1600">
                <a:solidFill>
                  <a:schemeClr val="tx1"/>
                </a:solidFill>
              </a:rPr>
              <a:t>Room	Damage Descrip.	Damage%</a:t>
            </a:r>
          </a:p>
        </p:txBody>
      </p:sp>
      <p:sp>
        <p:nvSpPr>
          <p:cNvPr id="83975" name="Rectangle 6"/>
          <p:cNvSpPr>
            <a:spLocks noChangeArrowheads="1"/>
          </p:cNvSpPr>
          <p:nvPr/>
        </p:nvSpPr>
        <p:spPr bwMode="auto">
          <a:xfrm>
            <a:off x="4815915" y="2336800"/>
            <a:ext cx="3492500" cy="901700"/>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Item	Value	$Loss</a:t>
            </a:r>
          </a:p>
        </p:txBody>
      </p:sp>
      <p:sp>
        <p:nvSpPr>
          <p:cNvPr id="83976" name="Rectangle 7"/>
          <p:cNvSpPr>
            <a:spLocks noChangeArrowheads="1"/>
          </p:cNvSpPr>
          <p:nvPr/>
        </p:nvSpPr>
        <p:spPr bwMode="auto">
          <a:xfrm>
            <a:off x="4815915" y="3479800"/>
            <a:ext cx="3492500" cy="901700"/>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Item	Value	$Loss</a:t>
            </a:r>
          </a:p>
        </p:txBody>
      </p:sp>
      <p:sp>
        <p:nvSpPr>
          <p:cNvPr id="83977" name="Line 8"/>
          <p:cNvSpPr>
            <a:spLocks noChangeShapeType="1"/>
          </p:cNvSpPr>
          <p:nvPr/>
        </p:nvSpPr>
        <p:spPr bwMode="auto">
          <a:xfrm flipH="1">
            <a:off x="923365" y="3397250"/>
            <a:ext cx="7543800" cy="0"/>
          </a:xfrm>
          <a:prstGeom prst="line">
            <a:avLst/>
          </a:prstGeom>
          <a:noFill/>
          <a:ln w="50800">
            <a:solidFill>
              <a:schemeClr val="tx1"/>
            </a:solidFill>
            <a:round/>
            <a:headEnd type="none" w="sm" len="sm"/>
            <a:tailEnd type="none" w="sm" len="sm"/>
          </a:ln>
        </p:spPr>
        <p:txBody>
          <a:bodyPr wrap="none" anchor="ctr"/>
          <a:lstStyle/>
          <a:p>
            <a:endParaRPr lang="en-US">
              <a:solidFill>
                <a:schemeClr val="tx1"/>
              </a:solidFill>
            </a:endParaRPr>
          </a:p>
        </p:txBody>
      </p:sp>
      <p:sp>
        <p:nvSpPr>
          <p:cNvPr id="83978" name="Line 9"/>
          <p:cNvSpPr>
            <a:spLocks noChangeShapeType="1"/>
          </p:cNvSpPr>
          <p:nvPr/>
        </p:nvSpPr>
        <p:spPr bwMode="auto">
          <a:xfrm>
            <a:off x="4809565" y="26352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79" name="Line 10"/>
          <p:cNvSpPr>
            <a:spLocks noChangeShapeType="1"/>
          </p:cNvSpPr>
          <p:nvPr/>
        </p:nvSpPr>
        <p:spPr bwMode="auto">
          <a:xfrm>
            <a:off x="4809565" y="27876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0" name="Line 11"/>
          <p:cNvSpPr>
            <a:spLocks noChangeShapeType="1"/>
          </p:cNvSpPr>
          <p:nvPr/>
        </p:nvSpPr>
        <p:spPr bwMode="auto">
          <a:xfrm>
            <a:off x="4809565" y="29400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1" name="Line 12"/>
          <p:cNvSpPr>
            <a:spLocks noChangeShapeType="1"/>
          </p:cNvSpPr>
          <p:nvPr/>
        </p:nvSpPr>
        <p:spPr bwMode="auto">
          <a:xfrm>
            <a:off x="4809565" y="30924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2" name="Line 13"/>
          <p:cNvSpPr>
            <a:spLocks noChangeShapeType="1"/>
          </p:cNvSpPr>
          <p:nvPr/>
        </p:nvSpPr>
        <p:spPr bwMode="auto">
          <a:xfrm>
            <a:off x="4809565" y="37782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3" name="Line 14"/>
          <p:cNvSpPr>
            <a:spLocks noChangeShapeType="1"/>
          </p:cNvSpPr>
          <p:nvPr/>
        </p:nvSpPr>
        <p:spPr bwMode="auto">
          <a:xfrm>
            <a:off x="4809565" y="39306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4" name="Line 15"/>
          <p:cNvSpPr>
            <a:spLocks noChangeShapeType="1"/>
          </p:cNvSpPr>
          <p:nvPr/>
        </p:nvSpPr>
        <p:spPr bwMode="auto">
          <a:xfrm>
            <a:off x="4809565" y="40830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5" name="Line 16"/>
          <p:cNvSpPr>
            <a:spLocks noChangeShapeType="1"/>
          </p:cNvSpPr>
          <p:nvPr/>
        </p:nvSpPr>
        <p:spPr bwMode="auto">
          <a:xfrm>
            <a:off x="4809565" y="4235450"/>
            <a:ext cx="35052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3986" name="Rectangle 17"/>
          <p:cNvSpPr>
            <a:spLocks noChangeArrowheads="1"/>
          </p:cNvSpPr>
          <p:nvPr/>
        </p:nvSpPr>
        <p:spPr bwMode="auto">
          <a:xfrm>
            <a:off x="929715" y="1498600"/>
            <a:ext cx="2349500" cy="5969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
        <p:nvSpPr>
          <p:cNvPr id="83987" name="Rectangle 18"/>
          <p:cNvSpPr>
            <a:spLocks noChangeArrowheads="1"/>
          </p:cNvSpPr>
          <p:nvPr/>
        </p:nvSpPr>
        <p:spPr bwMode="auto">
          <a:xfrm>
            <a:off x="3596715" y="1498600"/>
            <a:ext cx="2349500" cy="5969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
        <p:nvSpPr>
          <p:cNvPr id="83988" name="Rectangle 19"/>
          <p:cNvSpPr>
            <a:spLocks noChangeArrowheads="1"/>
          </p:cNvSpPr>
          <p:nvPr/>
        </p:nvSpPr>
        <p:spPr bwMode="auto">
          <a:xfrm>
            <a:off x="6111315" y="1498600"/>
            <a:ext cx="2349500" cy="596900"/>
          </a:xfrm>
          <a:prstGeom prst="rect">
            <a:avLst/>
          </a:prstGeom>
          <a:noFill/>
          <a:ln w="12700">
            <a:solidFill>
              <a:schemeClr val="tx1"/>
            </a:solidFill>
            <a:miter lim="800000"/>
            <a:headEnd/>
            <a:tailEnd/>
          </a:ln>
        </p:spPr>
        <p:txBody>
          <a:bodyPr wrap="none" anchor="ctr"/>
          <a:lstStyle/>
          <a:p>
            <a:endParaRPr lang="en-US">
              <a:solidFill>
                <a:schemeClr val="tx1"/>
              </a:solidFill>
            </a:endParaRPr>
          </a:p>
        </p:txBody>
      </p:sp>
    </p:spTree>
    <p:extLst>
      <p:ext uri="{BB962C8B-B14F-4D97-AF65-F5344CB8AC3E}">
        <p14:creationId xmlns:p14="http://schemas.microsoft.com/office/powerpoint/2010/main" val="3760663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Surrogate Keys</a:t>
            </a:r>
          </a:p>
        </p:txBody>
      </p:sp>
      <p:sp>
        <p:nvSpPr>
          <p:cNvPr id="16388" name="Rectangle 3"/>
          <p:cNvSpPr>
            <a:spLocks noGrp="1" noChangeArrowheads="1"/>
          </p:cNvSpPr>
          <p:nvPr>
            <p:ph idx="1"/>
          </p:nvPr>
        </p:nvSpPr>
        <p:spPr/>
        <p:txBody>
          <a:bodyPr/>
          <a:lstStyle/>
          <a:p>
            <a:r>
              <a:rPr lang="en-US" smtClean="0"/>
              <a:t>Real world keys sometimes cause problems in a database.</a:t>
            </a:r>
          </a:p>
          <a:p>
            <a:r>
              <a:rPr lang="en-US" smtClean="0"/>
              <a:t>Example: Customer</a:t>
            </a:r>
          </a:p>
          <a:p>
            <a:pPr lvl="1"/>
            <a:r>
              <a:rPr lang="en-US" smtClean="0"/>
              <a:t>Avoid phone numbers: people may not notify you when numbers change.</a:t>
            </a:r>
          </a:p>
          <a:p>
            <a:pPr lvl="1"/>
            <a:r>
              <a:rPr lang="en-US" smtClean="0"/>
              <a:t>Avoid SSN (privacy and most businesses are not authorized to ask for verification, so you could end up with duplicate values)</a:t>
            </a:r>
          </a:p>
          <a:p>
            <a:r>
              <a:rPr lang="en-US" smtClean="0"/>
              <a:t>Often best to let the DBMS generate unique values</a:t>
            </a:r>
          </a:p>
          <a:p>
            <a:pPr lvl="1"/>
            <a:r>
              <a:rPr lang="en-US" smtClean="0"/>
              <a:t>Access: AutoNumber</a:t>
            </a:r>
          </a:p>
          <a:p>
            <a:pPr lvl="1"/>
            <a:r>
              <a:rPr lang="en-US" smtClean="0"/>
              <a:t>SQL Server: Identity</a:t>
            </a:r>
          </a:p>
          <a:p>
            <a:pPr lvl="1"/>
            <a:r>
              <a:rPr lang="en-US" smtClean="0"/>
              <a:t>Oracle: Sequences (but require additional programming)</a:t>
            </a:r>
          </a:p>
          <a:p>
            <a:r>
              <a:rPr lang="en-US" smtClean="0"/>
              <a:t>Drawback: Numbers are not related to any business data, so the application needs to hide them and provide other look up mechanisms.</a:t>
            </a:r>
          </a:p>
          <a:p>
            <a:r>
              <a:rPr lang="en-US" smtClean="0"/>
              <a:t>Distributed database: GUID</a:t>
            </a:r>
          </a:p>
        </p:txBody>
      </p:sp>
      <p:sp>
        <p:nvSpPr>
          <p:cNvPr id="16386" name="Slide Number Placeholder 6"/>
          <p:cNvSpPr>
            <a:spLocks noGrp="1"/>
          </p:cNvSpPr>
          <p:nvPr>
            <p:ph type="sldNum" sz="quarter" idx="12"/>
          </p:nvPr>
        </p:nvSpPr>
        <p:spPr/>
        <p:txBody>
          <a:bodyPr/>
          <a:lstStyle/>
          <a:p>
            <a:fld id="{907A10EB-55CF-4A29-A6EC-53AA2E8F5798}" type="slidenum">
              <a:rPr lang="en-US" smtClean="0"/>
              <a:pPr/>
              <a:t>8</a:t>
            </a:fld>
            <a:endParaRPr lang="en-US" smtClean="0"/>
          </a:p>
        </p:txBody>
      </p:sp>
    </p:spTree>
    <p:extLst>
      <p:ext uri="{BB962C8B-B14F-4D97-AF65-F5344CB8AC3E}">
        <p14:creationId xmlns:p14="http://schemas.microsoft.com/office/powerpoint/2010/main" val="33676691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smtClean="0"/>
              <a:t>View Integration (FEMA Example 3a)</a:t>
            </a:r>
          </a:p>
        </p:txBody>
      </p:sp>
      <p:sp>
        <p:nvSpPr>
          <p:cNvPr id="84996" name="Rectangle 3"/>
          <p:cNvSpPr>
            <a:spLocks noGrp="1" noChangeArrowheads="1"/>
          </p:cNvSpPr>
          <p:nvPr>
            <p:ph type="body" idx="1"/>
          </p:nvPr>
        </p:nvSpPr>
        <p:spPr/>
        <p:txBody>
          <a:bodyPr/>
          <a:lstStyle/>
          <a:p>
            <a:r>
              <a:rPr lang="en-US" smtClean="0"/>
              <a:t>Location Analysis(LocationID, MapLatitude, MapLongitude, Date, Address, Damage, PriorityRepair, Leader, LeaderPhone, LeaderTitle,  (Room, Description, PercentDamage, (Item, Value, Loss)))</a:t>
            </a:r>
          </a:p>
        </p:txBody>
      </p:sp>
      <p:sp>
        <p:nvSpPr>
          <p:cNvPr id="84994" name="Slide Number Placeholder 5"/>
          <p:cNvSpPr>
            <a:spLocks noGrp="1"/>
          </p:cNvSpPr>
          <p:nvPr>
            <p:ph type="sldNum" sz="quarter" idx="12"/>
          </p:nvPr>
        </p:nvSpPr>
        <p:spPr/>
        <p:txBody>
          <a:bodyPr/>
          <a:lstStyle/>
          <a:p>
            <a:fld id="{91FB0A90-C377-41C4-8C2F-72324769ED9E}" type="slidenum">
              <a:rPr lang="en-US" smtClean="0"/>
              <a:pPr/>
              <a:t>80</a:t>
            </a:fld>
            <a:endParaRPr lang="en-US" smtClean="0"/>
          </a:p>
        </p:txBody>
      </p:sp>
    </p:spTree>
    <p:extLst>
      <p:ext uri="{BB962C8B-B14F-4D97-AF65-F5344CB8AC3E}">
        <p14:creationId xmlns:p14="http://schemas.microsoft.com/office/powerpoint/2010/main" val="846463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US" smtClean="0"/>
              <a:t>View Integration (FEMA Example 4)</a:t>
            </a:r>
          </a:p>
        </p:txBody>
      </p:sp>
      <p:sp>
        <p:nvSpPr>
          <p:cNvPr id="86020" name="Rectangle 3"/>
          <p:cNvSpPr>
            <a:spLocks noGrp="1" noChangeArrowheads="1"/>
          </p:cNvSpPr>
          <p:nvPr>
            <p:ph idx="1"/>
          </p:nvPr>
        </p:nvSpPr>
        <p:spPr>
          <a:xfrm>
            <a:off x="147918" y="5257800"/>
            <a:ext cx="8852647" cy="762000"/>
          </a:xfrm>
        </p:spPr>
        <p:txBody>
          <a:bodyPr/>
          <a:lstStyle/>
          <a:p>
            <a:r>
              <a:rPr lang="en-US" dirty="0" smtClean="0"/>
              <a:t>Teams file task completion reports.  If a task is not completed, the percentage accomplished is reported as the completion status.</a:t>
            </a:r>
          </a:p>
        </p:txBody>
      </p:sp>
      <p:sp>
        <p:nvSpPr>
          <p:cNvPr id="86018" name="Slide Number Placeholder 6"/>
          <p:cNvSpPr>
            <a:spLocks noGrp="1"/>
          </p:cNvSpPr>
          <p:nvPr>
            <p:ph type="sldNum" sz="quarter" idx="12"/>
          </p:nvPr>
        </p:nvSpPr>
        <p:spPr/>
        <p:txBody>
          <a:bodyPr/>
          <a:lstStyle/>
          <a:p>
            <a:fld id="{2459014F-3EF5-40C8-8860-641FDC4AB84D}" type="slidenum">
              <a:rPr lang="en-US" smtClean="0"/>
              <a:pPr/>
              <a:t>81</a:t>
            </a:fld>
            <a:endParaRPr lang="en-US" smtClean="0"/>
          </a:p>
        </p:txBody>
      </p:sp>
      <p:sp>
        <p:nvSpPr>
          <p:cNvPr id="86021" name="Rectangle 4"/>
          <p:cNvSpPr>
            <a:spLocks noChangeArrowheads="1"/>
          </p:cNvSpPr>
          <p:nvPr/>
        </p:nvSpPr>
        <p:spPr bwMode="auto">
          <a:xfrm>
            <a:off x="732491" y="1149350"/>
            <a:ext cx="7759700" cy="41021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			Task Completion Report		Date</a:t>
            </a:r>
          </a:p>
          <a:p>
            <a:pPr algn="l">
              <a:spcBef>
                <a:spcPct val="0"/>
              </a:spcBef>
            </a:pPr>
            <a:r>
              <a:rPr lang="en-US" sz="1600">
                <a:solidFill>
                  <a:schemeClr val="tx1"/>
                </a:solidFill>
              </a:rPr>
              <a:t>Disaster Name	Disaster Rating	HQ Phone</a:t>
            </a:r>
          </a:p>
          <a:p>
            <a:pPr algn="l">
              <a:spcBef>
                <a:spcPct val="0"/>
              </a:spcBef>
            </a:pPr>
            <a:endParaRPr lang="en-US" sz="1600">
              <a:solidFill>
                <a:schemeClr val="tx1"/>
              </a:solidFill>
            </a:endParaRPr>
          </a:p>
          <a:p>
            <a:pPr algn="l">
              <a:spcBef>
                <a:spcPct val="0"/>
              </a:spcBef>
            </a:pPr>
            <a:endParaRPr lang="en-US" sz="1600">
              <a:solidFill>
                <a:schemeClr val="tx1"/>
              </a:solidFill>
            </a:endParaRPr>
          </a:p>
        </p:txBody>
      </p:sp>
      <p:sp>
        <p:nvSpPr>
          <p:cNvPr id="86022" name="Rectangle 5"/>
          <p:cNvSpPr>
            <a:spLocks noChangeArrowheads="1"/>
          </p:cNvSpPr>
          <p:nvPr/>
        </p:nvSpPr>
        <p:spPr bwMode="auto">
          <a:xfrm>
            <a:off x="808691" y="1835150"/>
            <a:ext cx="7531100" cy="3035300"/>
          </a:xfrm>
          <a:prstGeom prst="rect">
            <a:avLst/>
          </a:prstGeom>
          <a:solidFill>
            <a:srgbClr val="FFCCFF"/>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Problem#	Supervisor	Date</a:t>
            </a: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r>
              <a:rPr lang="en-US" sz="1600">
                <a:solidFill>
                  <a:schemeClr val="tx1"/>
                </a:solidFill>
              </a:rPr>
              <a:t>						Total Expenses</a:t>
            </a:r>
          </a:p>
          <a:p>
            <a:pPr algn="l">
              <a:spcBef>
                <a:spcPct val="0"/>
              </a:spcBef>
            </a:pPr>
            <a:r>
              <a:rPr lang="en-US" sz="1600">
                <a:solidFill>
                  <a:schemeClr val="tx1"/>
                </a:solidFill>
              </a:rPr>
              <a:t>Problem#	Supervisor	Date</a:t>
            </a: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endParaRPr lang="en-US" sz="1600">
              <a:solidFill>
                <a:schemeClr val="tx1"/>
              </a:solidFill>
            </a:endParaRPr>
          </a:p>
          <a:p>
            <a:pPr algn="l">
              <a:spcBef>
                <a:spcPct val="0"/>
              </a:spcBef>
            </a:pPr>
            <a:r>
              <a:rPr lang="en-US" sz="1600">
                <a:solidFill>
                  <a:schemeClr val="tx1"/>
                </a:solidFill>
              </a:rPr>
              <a:t>						Total Expenses</a:t>
            </a:r>
          </a:p>
        </p:txBody>
      </p:sp>
      <p:sp>
        <p:nvSpPr>
          <p:cNvPr id="86023" name="Rectangle 6"/>
          <p:cNvSpPr>
            <a:spLocks noChangeArrowheads="1"/>
          </p:cNvSpPr>
          <p:nvPr/>
        </p:nvSpPr>
        <p:spPr bwMode="auto">
          <a:xfrm>
            <a:off x="1723091" y="2139950"/>
            <a:ext cx="6464300" cy="901700"/>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tabLst>
                <a:tab pos="1090613" algn="l"/>
                <a:tab pos="1714500" algn="l"/>
                <a:tab pos="3082925" algn="l"/>
                <a:tab pos="4346575" algn="l"/>
              </a:tabLst>
            </a:pPr>
            <a:r>
              <a:rPr lang="en-US" sz="1400">
                <a:solidFill>
                  <a:schemeClr val="tx1"/>
                </a:solidFill>
              </a:rPr>
              <a:t>SubProblem	Team#	Team Specialty	CompletionStatus	Comment	Expenses</a:t>
            </a:r>
          </a:p>
        </p:txBody>
      </p:sp>
      <p:sp>
        <p:nvSpPr>
          <p:cNvPr id="86024" name="Line 7"/>
          <p:cNvSpPr>
            <a:spLocks noChangeShapeType="1"/>
          </p:cNvSpPr>
          <p:nvPr/>
        </p:nvSpPr>
        <p:spPr bwMode="auto">
          <a:xfrm>
            <a:off x="1716741" y="23622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25" name="Line 8"/>
          <p:cNvSpPr>
            <a:spLocks noChangeShapeType="1"/>
          </p:cNvSpPr>
          <p:nvPr/>
        </p:nvSpPr>
        <p:spPr bwMode="auto">
          <a:xfrm>
            <a:off x="1716741" y="25146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26" name="Line 9"/>
          <p:cNvSpPr>
            <a:spLocks noChangeShapeType="1"/>
          </p:cNvSpPr>
          <p:nvPr/>
        </p:nvSpPr>
        <p:spPr bwMode="auto">
          <a:xfrm>
            <a:off x="1716741" y="26670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27" name="Line 10"/>
          <p:cNvSpPr>
            <a:spLocks noChangeShapeType="1"/>
          </p:cNvSpPr>
          <p:nvPr/>
        </p:nvSpPr>
        <p:spPr bwMode="auto">
          <a:xfrm>
            <a:off x="1716741" y="28194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28" name="Rectangle 11"/>
          <p:cNvSpPr>
            <a:spLocks noChangeArrowheads="1"/>
          </p:cNvSpPr>
          <p:nvPr/>
        </p:nvSpPr>
        <p:spPr bwMode="auto">
          <a:xfrm>
            <a:off x="1723091" y="3663950"/>
            <a:ext cx="6464300" cy="901700"/>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tabLst>
                <a:tab pos="1090613" algn="l"/>
                <a:tab pos="1714500" algn="l"/>
                <a:tab pos="3082925" algn="l"/>
                <a:tab pos="4346575" algn="l"/>
              </a:tabLst>
            </a:pPr>
            <a:r>
              <a:rPr lang="en-US" sz="1400">
                <a:solidFill>
                  <a:schemeClr val="tx1"/>
                </a:solidFill>
              </a:rPr>
              <a:t>SubProblem	Team#	Team Specialty	CompletionStatus	Comment	Expenses</a:t>
            </a:r>
          </a:p>
        </p:txBody>
      </p:sp>
      <p:sp>
        <p:nvSpPr>
          <p:cNvPr id="86029" name="Line 12"/>
          <p:cNvSpPr>
            <a:spLocks noChangeShapeType="1"/>
          </p:cNvSpPr>
          <p:nvPr/>
        </p:nvSpPr>
        <p:spPr bwMode="auto">
          <a:xfrm>
            <a:off x="1716741" y="38862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30" name="Line 13"/>
          <p:cNvSpPr>
            <a:spLocks noChangeShapeType="1"/>
          </p:cNvSpPr>
          <p:nvPr/>
        </p:nvSpPr>
        <p:spPr bwMode="auto">
          <a:xfrm>
            <a:off x="1716741" y="40386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31" name="Line 14"/>
          <p:cNvSpPr>
            <a:spLocks noChangeShapeType="1"/>
          </p:cNvSpPr>
          <p:nvPr/>
        </p:nvSpPr>
        <p:spPr bwMode="auto">
          <a:xfrm>
            <a:off x="1716741" y="41910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32" name="Line 15"/>
          <p:cNvSpPr>
            <a:spLocks noChangeShapeType="1"/>
          </p:cNvSpPr>
          <p:nvPr/>
        </p:nvSpPr>
        <p:spPr bwMode="auto">
          <a:xfrm>
            <a:off x="1716741" y="4343400"/>
            <a:ext cx="6477000"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86033" name="Line 16"/>
          <p:cNvSpPr>
            <a:spLocks noChangeShapeType="1"/>
          </p:cNvSpPr>
          <p:nvPr/>
        </p:nvSpPr>
        <p:spPr bwMode="auto">
          <a:xfrm>
            <a:off x="802341" y="3352800"/>
            <a:ext cx="7543800" cy="0"/>
          </a:xfrm>
          <a:prstGeom prst="line">
            <a:avLst/>
          </a:prstGeom>
          <a:noFill/>
          <a:ln w="50800">
            <a:solidFill>
              <a:schemeClr val="tx1"/>
            </a:solidFill>
            <a:round/>
            <a:headEnd type="none" w="sm" len="sm"/>
            <a:tailEnd type="none" w="sm" len="sm"/>
          </a:ln>
        </p:spPr>
        <p:txBody>
          <a:bodyPr wrap="none" anchor="ctr"/>
          <a:lstStyle/>
          <a:p>
            <a:endParaRPr lang="en-US">
              <a:solidFill>
                <a:schemeClr val="tx1"/>
              </a:solidFill>
            </a:endParaRPr>
          </a:p>
        </p:txBody>
      </p:sp>
    </p:spTree>
    <p:extLst>
      <p:ext uri="{BB962C8B-B14F-4D97-AF65-F5344CB8AC3E}">
        <p14:creationId xmlns:p14="http://schemas.microsoft.com/office/powerpoint/2010/main" val="7011794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r>
              <a:rPr lang="en-US" smtClean="0"/>
              <a:t>View Integration (FEMA Example 4a)</a:t>
            </a:r>
          </a:p>
        </p:txBody>
      </p:sp>
      <p:sp>
        <p:nvSpPr>
          <p:cNvPr id="87044" name="Rectangle 3"/>
          <p:cNvSpPr>
            <a:spLocks noGrp="1" noChangeArrowheads="1"/>
          </p:cNvSpPr>
          <p:nvPr>
            <p:ph type="body" idx="1"/>
          </p:nvPr>
        </p:nvSpPr>
        <p:spPr/>
        <p:txBody>
          <a:bodyPr/>
          <a:lstStyle/>
          <a:p>
            <a:r>
              <a:rPr lang="en-US" smtClean="0"/>
              <a:t>TasksCompleted(Date, DisasterName, DisasterRating, HQPhone, (Problem#, Supervisor, (SubProblem, Team#, CompletionStatus, Comments, Expenses))</a:t>
            </a:r>
          </a:p>
        </p:txBody>
      </p:sp>
      <p:sp>
        <p:nvSpPr>
          <p:cNvPr id="87042" name="Slide Number Placeholder 5"/>
          <p:cNvSpPr>
            <a:spLocks noGrp="1"/>
          </p:cNvSpPr>
          <p:nvPr>
            <p:ph type="sldNum" sz="quarter" idx="12"/>
          </p:nvPr>
        </p:nvSpPr>
        <p:spPr/>
        <p:txBody>
          <a:bodyPr/>
          <a:lstStyle/>
          <a:p>
            <a:fld id="{836D10E6-2BD8-4A40-8A9E-1B32F01AD8D5}" type="slidenum">
              <a:rPr lang="en-US" smtClean="0"/>
              <a:pPr/>
              <a:t>82</a:t>
            </a:fld>
            <a:endParaRPr lang="en-US" smtClean="0"/>
          </a:p>
        </p:txBody>
      </p:sp>
    </p:spTree>
    <p:extLst>
      <p:ext uri="{BB962C8B-B14F-4D97-AF65-F5344CB8AC3E}">
        <p14:creationId xmlns:p14="http://schemas.microsoft.com/office/powerpoint/2010/main" val="2175734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mtClean="0"/>
              <a:t>DBMS Table Definition</a:t>
            </a:r>
          </a:p>
        </p:txBody>
      </p:sp>
      <p:sp>
        <p:nvSpPr>
          <p:cNvPr id="88068" name="Rectangle 3"/>
          <p:cNvSpPr>
            <a:spLocks noGrp="1" noChangeArrowheads="1"/>
          </p:cNvSpPr>
          <p:nvPr>
            <p:ph type="body" sz="half" idx="1"/>
          </p:nvPr>
        </p:nvSpPr>
        <p:spPr/>
        <p:txBody>
          <a:bodyPr/>
          <a:lstStyle/>
          <a:p>
            <a:r>
              <a:rPr lang="en-US" sz="1800" dirty="0" smtClean="0"/>
              <a:t>Enter Tables</a:t>
            </a:r>
          </a:p>
          <a:p>
            <a:pPr lvl="1"/>
            <a:r>
              <a:rPr lang="en-US" sz="1600" dirty="0" smtClean="0"/>
              <a:t>Columns</a:t>
            </a:r>
          </a:p>
          <a:p>
            <a:pPr lvl="1"/>
            <a:r>
              <a:rPr lang="en-US" sz="1600" dirty="0" smtClean="0"/>
              <a:t>Keys</a:t>
            </a:r>
          </a:p>
          <a:p>
            <a:pPr lvl="1"/>
            <a:r>
              <a:rPr lang="en-US" sz="1600" dirty="0" smtClean="0"/>
              <a:t>Data Types</a:t>
            </a:r>
          </a:p>
          <a:p>
            <a:pPr lvl="2"/>
            <a:r>
              <a:rPr lang="en-US" sz="1400" dirty="0" smtClean="0"/>
              <a:t>Text</a:t>
            </a:r>
          </a:p>
          <a:p>
            <a:pPr lvl="2"/>
            <a:r>
              <a:rPr lang="en-US" sz="1400" dirty="0" smtClean="0"/>
              <a:t>Memo</a:t>
            </a:r>
          </a:p>
          <a:p>
            <a:pPr lvl="2"/>
            <a:r>
              <a:rPr lang="en-US" sz="1400" dirty="0" smtClean="0"/>
              <a:t>Number</a:t>
            </a:r>
          </a:p>
          <a:p>
            <a:pPr lvl="3"/>
            <a:r>
              <a:rPr lang="en-US" sz="1200" dirty="0" smtClean="0"/>
              <a:t>Byte</a:t>
            </a:r>
          </a:p>
          <a:p>
            <a:pPr lvl="3"/>
            <a:r>
              <a:rPr lang="en-US" sz="1200" dirty="0" smtClean="0"/>
              <a:t>Integer, Long</a:t>
            </a:r>
          </a:p>
          <a:p>
            <a:pPr lvl="3"/>
            <a:r>
              <a:rPr lang="en-US" sz="1200" dirty="0" smtClean="0"/>
              <a:t>Single, Double</a:t>
            </a:r>
          </a:p>
          <a:p>
            <a:pPr lvl="2"/>
            <a:r>
              <a:rPr lang="en-US" sz="1400" dirty="0" smtClean="0"/>
              <a:t>Date/Time</a:t>
            </a:r>
          </a:p>
          <a:p>
            <a:pPr lvl="2"/>
            <a:r>
              <a:rPr lang="en-US" sz="1400" dirty="0" smtClean="0"/>
              <a:t>Currency</a:t>
            </a:r>
          </a:p>
          <a:p>
            <a:pPr lvl="2"/>
            <a:r>
              <a:rPr lang="en-US" sz="1400" dirty="0" smtClean="0"/>
              <a:t>AutoNumber (Long)</a:t>
            </a:r>
          </a:p>
          <a:p>
            <a:pPr lvl="2"/>
            <a:r>
              <a:rPr lang="en-US" sz="1400" dirty="0" smtClean="0"/>
              <a:t>Yes/No</a:t>
            </a:r>
          </a:p>
          <a:p>
            <a:pPr lvl="2"/>
            <a:r>
              <a:rPr lang="en-US" sz="1400" dirty="0" smtClean="0"/>
              <a:t>OLE Object</a:t>
            </a:r>
          </a:p>
          <a:p>
            <a:pPr lvl="1"/>
            <a:r>
              <a:rPr lang="en-US" sz="1600" dirty="0" smtClean="0"/>
              <a:t>Descriptions</a:t>
            </a:r>
          </a:p>
        </p:txBody>
      </p:sp>
      <p:sp>
        <p:nvSpPr>
          <p:cNvPr id="88069" name="Rectangle 4"/>
          <p:cNvSpPr>
            <a:spLocks noGrp="1" noChangeArrowheads="1"/>
          </p:cNvSpPr>
          <p:nvPr>
            <p:ph type="body" sz="half" idx="2"/>
          </p:nvPr>
        </p:nvSpPr>
        <p:spPr/>
        <p:txBody>
          <a:bodyPr/>
          <a:lstStyle/>
          <a:p>
            <a:r>
              <a:rPr lang="en-US" sz="1800" dirty="0" smtClean="0"/>
              <a:t>Column Properties</a:t>
            </a:r>
          </a:p>
          <a:p>
            <a:pPr lvl="1"/>
            <a:r>
              <a:rPr lang="en-US" sz="1600" dirty="0" smtClean="0"/>
              <a:t>Format</a:t>
            </a:r>
          </a:p>
          <a:p>
            <a:pPr lvl="1"/>
            <a:r>
              <a:rPr lang="en-US" sz="1600" dirty="0" smtClean="0"/>
              <a:t>Input Mask</a:t>
            </a:r>
          </a:p>
          <a:p>
            <a:pPr lvl="1"/>
            <a:r>
              <a:rPr lang="en-US" sz="1600" dirty="0" smtClean="0"/>
              <a:t>Caption</a:t>
            </a:r>
          </a:p>
          <a:p>
            <a:pPr lvl="1"/>
            <a:r>
              <a:rPr lang="en-US" sz="1600" dirty="0" smtClean="0"/>
              <a:t>Default</a:t>
            </a:r>
          </a:p>
          <a:p>
            <a:pPr lvl="1"/>
            <a:r>
              <a:rPr lang="en-US" sz="1600" dirty="0" smtClean="0"/>
              <a:t>Validation Rule</a:t>
            </a:r>
          </a:p>
          <a:p>
            <a:pPr lvl="1"/>
            <a:r>
              <a:rPr lang="en-US" sz="1600" dirty="0" smtClean="0"/>
              <a:t>Validation Text</a:t>
            </a:r>
          </a:p>
          <a:p>
            <a:pPr lvl="1"/>
            <a:r>
              <a:rPr lang="en-US" sz="1600" dirty="0" smtClean="0"/>
              <a:t>Required &amp; Zero Length</a:t>
            </a:r>
          </a:p>
          <a:p>
            <a:pPr lvl="1"/>
            <a:r>
              <a:rPr lang="en-US" sz="1600" dirty="0" smtClean="0"/>
              <a:t>Indexed</a:t>
            </a:r>
          </a:p>
          <a:p>
            <a:r>
              <a:rPr lang="en-US" sz="1800" dirty="0" smtClean="0"/>
              <a:t>Relationships</a:t>
            </a:r>
          </a:p>
          <a:p>
            <a:pPr lvl="1"/>
            <a:r>
              <a:rPr lang="en-US" sz="1600" dirty="0" smtClean="0"/>
              <a:t>One-to-One</a:t>
            </a:r>
          </a:p>
          <a:p>
            <a:pPr lvl="1"/>
            <a:r>
              <a:rPr lang="en-US" sz="1600" dirty="0" smtClean="0"/>
              <a:t>One-to-Many</a:t>
            </a:r>
          </a:p>
          <a:p>
            <a:pPr lvl="1"/>
            <a:r>
              <a:rPr lang="en-US" sz="1600" dirty="0" smtClean="0"/>
              <a:t>Referential Integrity</a:t>
            </a:r>
          </a:p>
          <a:p>
            <a:pPr lvl="1"/>
            <a:r>
              <a:rPr lang="en-US" sz="1600" dirty="0" smtClean="0"/>
              <a:t>Cascade Update/Delete</a:t>
            </a:r>
          </a:p>
          <a:p>
            <a:pPr lvl="1"/>
            <a:r>
              <a:rPr lang="en-US" sz="1600" dirty="0" smtClean="0"/>
              <a:t>Define </a:t>
            </a:r>
            <a:r>
              <a:rPr lang="en-US" sz="1600" b="1" dirty="0" smtClean="0"/>
              <a:t>before</a:t>
            </a:r>
            <a:r>
              <a:rPr lang="en-US" sz="1600" dirty="0" smtClean="0"/>
              <a:t> entering data</a:t>
            </a:r>
          </a:p>
        </p:txBody>
      </p:sp>
      <p:sp>
        <p:nvSpPr>
          <p:cNvPr id="88066" name="Slide Number Placeholder 6"/>
          <p:cNvSpPr>
            <a:spLocks noGrp="1"/>
          </p:cNvSpPr>
          <p:nvPr>
            <p:ph type="sldNum" sz="quarter" idx="12"/>
          </p:nvPr>
        </p:nvSpPr>
        <p:spPr/>
        <p:txBody>
          <a:bodyPr/>
          <a:lstStyle/>
          <a:p>
            <a:fld id="{0EAA0B40-A322-4497-8D53-1AD09A594967}" type="slidenum">
              <a:rPr lang="en-US" smtClean="0"/>
              <a:pPr/>
              <a:t>83</a:t>
            </a:fld>
            <a:endParaRPr lang="en-US" smtClean="0"/>
          </a:p>
        </p:txBody>
      </p:sp>
    </p:spTree>
    <p:extLst>
      <p:ext uri="{BB962C8B-B14F-4D97-AF65-F5344CB8AC3E}">
        <p14:creationId xmlns:p14="http://schemas.microsoft.com/office/powerpoint/2010/main" val="24391003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r>
              <a:rPr lang="en-US" smtClean="0"/>
              <a:t>Table Definition in Access</a:t>
            </a:r>
          </a:p>
        </p:txBody>
      </p:sp>
      <p:sp>
        <p:nvSpPr>
          <p:cNvPr id="89090" name="Slide Number Placeholder 5"/>
          <p:cNvSpPr>
            <a:spLocks noGrp="1"/>
          </p:cNvSpPr>
          <p:nvPr>
            <p:ph type="sldNum" sz="quarter" idx="12"/>
          </p:nvPr>
        </p:nvSpPr>
        <p:spPr>
          <a:noFill/>
        </p:spPr>
        <p:txBody>
          <a:bodyPr/>
          <a:lstStyle/>
          <a:p>
            <a:fld id="{C7E2F7DE-6DC1-49C9-B922-2CD5C6E81E93}" type="slidenum">
              <a:rPr lang="en-US" smtClean="0"/>
              <a:pPr/>
              <a:t>84</a:t>
            </a:fld>
            <a:endParaRPr lang="en-US" smtClean="0"/>
          </a:p>
        </p:txBody>
      </p:sp>
      <p:sp>
        <p:nvSpPr>
          <p:cNvPr id="89093" name="Text Box 4"/>
          <p:cNvSpPr txBox="1">
            <a:spLocks noChangeArrowheads="1"/>
          </p:cNvSpPr>
          <p:nvPr/>
        </p:nvSpPr>
        <p:spPr bwMode="auto">
          <a:xfrm>
            <a:off x="654611" y="355600"/>
            <a:ext cx="622300" cy="396875"/>
          </a:xfrm>
          <a:prstGeom prst="rect">
            <a:avLst/>
          </a:prstGeom>
          <a:noFill/>
          <a:ln w="12700">
            <a:noFill/>
            <a:miter lim="800000"/>
            <a:headEnd/>
            <a:tailEnd/>
          </a:ln>
        </p:spPr>
        <p:txBody>
          <a:bodyPr wrap="none">
            <a:spAutoFit/>
          </a:bodyPr>
          <a:lstStyle/>
          <a:p>
            <a:r>
              <a:rPr lang="en-US" sz="2000">
                <a:solidFill>
                  <a:schemeClr val="tx1"/>
                </a:solidFill>
              </a:rPr>
              <a:t>Key</a:t>
            </a:r>
          </a:p>
        </p:txBody>
      </p:sp>
      <p:sp>
        <p:nvSpPr>
          <p:cNvPr id="89094" name="Line 5"/>
          <p:cNvSpPr>
            <a:spLocks noChangeShapeType="1"/>
          </p:cNvSpPr>
          <p:nvPr/>
        </p:nvSpPr>
        <p:spPr bwMode="auto">
          <a:xfrm>
            <a:off x="829236" y="838200"/>
            <a:ext cx="304800" cy="685800"/>
          </a:xfrm>
          <a:prstGeom prst="line">
            <a:avLst/>
          </a:prstGeom>
          <a:noFill/>
          <a:ln w="12700">
            <a:solidFill>
              <a:schemeClr val="tx2"/>
            </a:solidFill>
            <a:round/>
            <a:headEnd/>
            <a:tailEnd type="triangle" w="med" len="med"/>
          </a:ln>
        </p:spPr>
        <p:txBody>
          <a:bodyPr wrap="none" anchor="ctr"/>
          <a:lstStyle/>
          <a:p>
            <a:endParaRPr lang="en-US"/>
          </a:p>
        </p:txBody>
      </p:sp>
      <p:sp>
        <p:nvSpPr>
          <p:cNvPr id="89095" name="Text Box 6"/>
          <p:cNvSpPr txBox="1">
            <a:spLocks noChangeArrowheads="1"/>
          </p:cNvSpPr>
          <p:nvPr/>
        </p:nvSpPr>
        <p:spPr bwMode="auto">
          <a:xfrm>
            <a:off x="676836" y="6248400"/>
            <a:ext cx="3863975" cy="396875"/>
          </a:xfrm>
          <a:prstGeom prst="rect">
            <a:avLst/>
          </a:prstGeom>
          <a:noFill/>
          <a:ln w="12700">
            <a:noFill/>
            <a:miter lim="800000"/>
            <a:headEnd/>
            <a:tailEnd/>
          </a:ln>
        </p:spPr>
        <p:txBody>
          <a:bodyPr wrap="none">
            <a:spAutoFit/>
          </a:bodyPr>
          <a:lstStyle/>
          <a:p>
            <a:pPr algn="l"/>
            <a:r>
              <a:rPr lang="en-US" sz="2000" dirty="0">
                <a:solidFill>
                  <a:schemeClr val="tx1"/>
                </a:solidFill>
              </a:rPr>
              <a:t> Numeric Subtypes or text length</a:t>
            </a:r>
          </a:p>
        </p:txBody>
      </p:sp>
      <p:sp>
        <p:nvSpPr>
          <p:cNvPr id="89096" name="Line 7"/>
          <p:cNvSpPr>
            <a:spLocks noChangeShapeType="1"/>
          </p:cNvSpPr>
          <p:nvPr/>
        </p:nvSpPr>
        <p:spPr bwMode="auto">
          <a:xfrm flipV="1">
            <a:off x="1667436" y="3810000"/>
            <a:ext cx="838200" cy="2438400"/>
          </a:xfrm>
          <a:prstGeom prst="line">
            <a:avLst/>
          </a:prstGeom>
          <a:noFill/>
          <a:ln w="12700">
            <a:solidFill>
              <a:schemeClr val="tx2"/>
            </a:solidFill>
            <a:round/>
            <a:headEnd/>
            <a:tailEnd type="triangle" w="med" len="med"/>
          </a:ln>
        </p:spPr>
        <p:txBody>
          <a:bodyPr wrap="none" anchor="ct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036" y="1000125"/>
            <a:ext cx="70104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3294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2"/>
          </p:nvPr>
        </p:nvSpPr>
        <p:spPr>
          <a:noFill/>
        </p:spPr>
        <p:txBody>
          <a:bodyPr/>
          <a:lstStyle/>
          <a:p>
            <a:fld id="{EA0CFD60-95D0-4CC6-B070-2E57B3EEB01F}" type="slidenum">
              <a:rPr lang="en-US" smtClean="0"/>
              <a:pPr/>
              <a:t>85</a:t>
            </a:fld>
            <a:endParaRPr lang="en-US" smtClean="0"/>
          </a:p>
        </p:txBody>
      </p:sp>
      <p:sp>
        <p:nvSpPr>
          <p:cNvPr id="90115" name="Rectangle 2"/>
          <p:cNvSpPr>
            <a:spLocks noGrp="1" noChangeArrowheads="1"/>
          </p:cNvSpPr>
          <p:nvPr>
            <p:ph type="title"/>
          </p:nvPr>
        </p:nvSpPr>
        <p:spPr/>
        <p:txBody>
          <a:bodyPr/>
          <a:lstStyle/>
          <a:p>
            <a:r>
              <a:rPr lang="en-US" smtClean="0"/>
              <a:t>Graphical Table Definition in Oracle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781" y="1143000"/>
            <a:ext cx="639236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5829" y="5642955"/>
            <a:ext cx="2364324" cy="461665"/>
          </a:xfrm>
          <a:prstGeom prst="rect">
            <a:avLst/>
          </a:prstGeom>
          <a:noFill/>
        </p:spPr>
        <p:txBody>
          <a:bodyPr wrap="square" rtlCol="0">
            <a:spAutoFit/>
          </a:bodyPr>
          <a:lstStyle/>
          <a:p>
            <a:pPr algn="l"/>
            <a:r>
              <a:rPr lang="en-US" dirty="0" smtClean="0">
                <a:solidFill>
                  <a:schemeClr val="tx1"/>
                </a:solidFill>
              </a:rPr>
              <a:t>SQL Developer</a:t>
            </a:r>
            <a:endParaRPr lang="en-US" dirty="0">
              <a:solidFill>
                <a:schemeClr val="tx1"/>
              </a:solidFill>
            </a:endParaRPr>
          </a:p>
        </p:txBody>
      </p:sp>
    </p:spTree>
    <p:extLst>
      <p:ext uri="{BB962C8B-B14F-4D97-AF65-F5344CB8AC3E}">
        <p14:creationId xmlns:p14="http://schemas.microsoft.com/office/powerpoint/2010/main" val="18974603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r>
              <a:rPr lang="en-US" smtClean="0"/>
              <a:t>Graphical Table Definition in SQL Server</a:t>
            </a:r>
          </a:p>
        </p:txBody>
      </p:sp>
      <p:sp>
        <p:nvSpPr>
          <p:cNvPr id="91138" name="Slide Number Placeholder 4"/>
          <p:cNvSpPr>
            <a:spLocks noGrp="1"/>
          </p:cNvSpPr>
          <p:nvPr>
            <p:ph type="sldNum" sz="quarter" idx="12"/>
          </p:nvPr>
        </p:nvSpPr>
        <p:spPr/>
        <p:txBody>
          <a:bodyPr/>
          <a:lstStyle/>
          <a:p>
            <a:fld id="{F884F8C5-2B78-4524-9D3B-E9B25DC22090}" type="slidenum">
              <a:rPr lang="en-US" smtClean="0"/>
              <a:pPr/>
              <a:t>86</a:t>
            </a:fld>
            <a:endParaRPr lang="en-US"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870" y="986118"/>
            <a:ext cx="696482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1298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smtClean="0"/>
              <a:t>SQL Table Definition</a:t>
            </a:r>
          </a:p>
        </p:txBody>
      </p:sp>
      <p:sp>
        <p:nvSpPr>
          <p:cNvPr id="92162" name="Slide Number Placeholder 4"/>
          <p:cNvSpPr>
            <a:spLocks noGrp="1"/>
          </p:cNvSpPr>
          <p:nvPr>
            <p:ph type="sldNum" sz="quarter" idx="12"/>
          </p:nvPr>
        </p:nvSpPr>
        <p:spPr/>
        <p:txBody>
          <a:bodyPr/>
          <a:lstStyle/>
          <a:p>
            <a:fld id="{F14CB32D-DAA2-4ECF-8DCF-2AB35D4697AE}" type="slidenum">
              <a:rPr lang="en-US" smtClean="0"/>
              <a:pPr/>
              <a:t>87</a:t>
            </a:fld>
            <a:endParaRPr lang="en-US" smtClean="0"/>
          </a:p>
        </p:txBody>
      </p:sp>
      <p:sp>
        <p:nvSpPr>
          <p:cNvPr id="92164" name="Text Box 4"/>
          <p:cNvSpPr txBox="1">
            <a:spLocks noChangeArrowheads="1"/>
          </p:cNvSpPr>
          <p:nvPr/>
        </p:nvSpPr>
        <p:spPr bwMode="auto">
          <a:xfrm>
            <a:off x="132199" y="229136"/>
            <a:ext cx="8562164" cy="6247864"/>
          </a:xfrm>
          <a:prstGeom prst="rect">
            <a:avLst/>
          </a:prstGeom>
          <a:noFill/>
          <a:ln w="12700">
            <a:noFill/>
            <a:miter lim="800000"/>
            <a:headEnd/>
            <a:tailEnd/>
          </a:ln>
        </p:spPr>
        <p:txBody>
          <a:bodyPr wrap="square">
            <a:spAutoFit/>
          </a:bodyPr>
          <a:lstStyle/>
          <a:p>
            <a:pPr algn="l">
              <a:spcBef>
                <a:spcPct val="0"/>
              </a:spcBef>
            </a:pPr>
            <a:r>
              <a:rPr lang="en-US" sz="1600" dirty="0">
                <a:solidFill>
                  <a:schemeClr val="tx1"/>
                </a:solidFill>
                <a:latin typeface="Courier New" pitchFamily="49" charset="0"/>
              </a:rPr>
              <a:t>CREATE TABLE Animal	</a:t>
            </a:r>
          </a:p>
          <a:p>
            <a:pPr algn="l">
              <a:spcBef>
                <a:spcPct val="0"/>
              </a:spcBef>
            </a:pPr>
            <a:r>
              <a:rPr lang="en-US" sz="1600" dirty="0">
                <a:solidFill>
                  <a:schemeClr val="tx1"/>
                </a:solidFill>
                <a:latin typeface="Courier New" pitchFamily="49" charset="0"/>
              </a:rPr>
              <a:t>(</a:t>
            </a:r>
          </a:p>
          <a:p>
            <a:pPr algn="l">
              <a:spcBef>
                <a:spcPct val="0"/>
              </a:spcBef>
            </a:pPr>
            <a:r>
              <a:rPr lang="en-US" sz="1600" dirty="0" err="1">
                <a:solidFill>
                  <a:schemeClr val="tx1"/>
                </a:solidFill>
                <a:latin typeface="Courier New" pitchFamily="49" charset="0"/>
              </a:rPr>
              <a:t>AnimalID</a:t>
            </a:r>
            <a:r>
              <a:rPr lang="en-US" sz="1600" dirty="0">
                <a:solidFill>
                  <a:schemeClr val="tx1"/>
                </a:solidFill>
                <a:latin typeface="Courier New" pitchFamily="49" charset="0"/>
              </a:rPr>
              <a:t>      INTEGER,</a:t>
            </a:r>
          </a:p>
          <a:p>
            <a:pPr algn="l">
              <a:spcBef>
                <a:spcPct val="0"/>
              </a:spcBef>
            </a:pPr>
            <a:r>
              <a:rPr lang="en-US" sz="1600" dirty="0">
                <a:solidFill>
                  <a:schemeClr val="tx1"/>
                </a:solidFill>
                <a:latin typeface="Courier New" pitchFamily="49" charset="0"/>
              </a:rPr>
              <a:t>Name          </a:t>
            </a:r>
            <a:r>
              <a:rPr lang="en-US" sz="1600" dirty="0" smtClean="0">
                <a:solidFill>
                  <a:schemeClr val="tx1"/>
                </a:solidFill>
                <a:latin typeface="Courier New" pitchFamily="49" charset="0"/>
              </a:rPr>
              <a:t>NVARCHAR2(50</a:t>
            </a:r>
            <a:r>
              <a:rPr lang="en-US" sz="1600" dirty="0">
                <a:solidFill>
                  <a:schemeClr val="tx1"/>
                </a:solidFill>
                <a:latin typeface="Courier New" pitchFamily="49" charset="0"/>
              </a:rPr>
              <a:t>),</a:t>
            </a:r>
          </a:p>
          <a:p>
            <a:pPr algn="l">
              <a:spcBef>
                <a:spcPct val="0"/>
              </a:spcBef>
            </a:pPr>
            <a:r>
              <a:rPr lang="en-US" sz="1600" dirty="0">
                <a:solidFill>
                  <a:schemeClr val="tx1"/>
                </a:solidFill>
                <a:latin typeface="Courier New" pitchFamily="49" charset="0"/>
              </a:rPr>
              <a:t>Category      </a:t>
            </a:r>
            <a:r>
              <a:rPr lang="en-US" sz="1600" dirty="0" smtClean="0">
                <a:solidFill>
                  <a:schemeClr val="tx1"/>
                </a:solidFill>
                <a:latin typeface="Courier New" pitchFamily="49" charset="0"/>
              </a:rPr>
              <a:t>NVARCHAR2(50</a:t>
            </a:r>
            <a:r>
              <a:rPr lang="en-US" sz="1600" dirty="0">
                <a:solidFill>
                  <a:schemeClr val="tx1"/>
                </a:solidFill>
                <a:latin typeface="Courier New" pitchFamily="49" charset="0"/>
              </a:rPr>
              <a:t>),</a:t>
            </a:r>
          </a:p>
          <a:p>
            <a:pPr algn="l">
              <a:spcBef>
                <a:spcPct val="0"/>
              </a:spcBef>
            </a:pPr>
            <a:r>
              <a:rPr lang="en-US" sz="1600" dirty="0">
                <a:solidFill>
                  <a:schemeClr val="tx1"/>
                </a:solidFill>
                <a:latin typeface="Courier New" pitchFamily="49" charset="0"/>
              </a:rPr>
              <a:t>Breed         </a:t>
            </a:r>
            <a:r>
              <a:rPr lang="en-US" sz="1600" dirty="0" smtClean="0">
                <a:solidFill>
                  <a:schemeClr val="tx1"/>
                </a:solidFill>
                <a:latin typeface="Courier New" pitchFamily="49" charset="0"/>
              </a:rPr>
              <a:t>NVARCHAR2(50</a:t>
            </a:r>
            <a:r>
              <a:rPr lang="en-US" sz="1600" dirty="0">
                <a:solidFill>
                  <a:schemeClr val="tx1"/>
                </a:solidFill>
                <a:latin typeface="Courier New" pitchFamily="49" charset="0"/>
              </a:rPr>
              <a:t>),</a:t>
            </a:r>
          </a:p>
          <a:p>
            <a:pPr algn="l">
              <a:spcBef>
                <a:spcPct val="0"/>
              </a:spcBef>
            </a:pPr>
            <a:r>
              <a:rPr lang="en-US" sz="1600" dirty="0" err="1">
                <a:solidFill>
                  <a:schemeClr val="tx1"/>
                </a:solidFill>
                <a:latin typeface="Courier New" pitchFamily="49" charset="0"/>
              </a:rPr>
              <a:t>DateBorn</a:t>
            </a:r>
            <a:r>
              <a:rPr lang="en-US" sz="1600" dirty="0">
                <a:solidFill>
                  <a:schemeClr val="tx1"/>
                </a:solidFill>
                <a:latin typeface="Courier New" pitchFamily="49" charset="0"/>
              </a:rPr>
              <a:t>      DATE,</a:t>
            </a:r>
          </a:p>
          <a:p>
            <a:pPr algn="l">
              <a:spcBef>
                <a:spcPct val="0"/>
              </a:spcBef>
            </a:pPr>
            <a:r>
              <a:rPr lang="en-US" sz="1600" dirty="0">
                <a:solidFill>
                  <a:schemeClr val="tx1"/>
                </a:solidFill>
                <a:latin typeface="Courier New" pitchFamily="49" charset="0"/>
              </a:rPr>
              <a:t>Gender        </a:t>
            </a:r>
            <a:r>
              <a:rPr lang="en-US" sz="1600" dirty="0" smtClean="0">
                <a:solidFill>
                  <a:schemeClr val="tx1"/>
                </a:solidFill>
                <a:latin typeface="Courier New" pitchFamily="49" charset="0"/>
              </a:rPr>
              <a:t>NVARCHAR2(50</a:t>
            </a:r>
            <a:r>
              <a:rPr lang="en-US" sz="1600" dirty="0">
                <a:solidFill>
                  <a:schemeClr val="tx1"/>
                </a:solidFill>
                <a:latin typeface="Courier New" pitchFamily="49" charset="0"/>
              </a:rPr>
              <a:t>)	CHECK (Gender='Male' Or</a:t>
            </a:r>
          </a:p>
          <a:p>
            <a:pPr algn="l">
              <a:spcBef>
                <a:spcPct val="0"/>
              </a:spcBef>
            </a:pPr>
            <a:r>
              <a:rPr lang="en-US" sz="1600" dirty="0">
                <a:solidFill>
                  <a:schemeClr val="tx1"/>
                </a:solidFill>
                <a:latin typeface="Courier New" pitchFamily="49" charset="0"/>
              </a:rPr>
              <a:t>	Gender='Female' Or Gender='Unknown' Or Gender Is Null),</a:t>
            </a:r>
          </a:p>
          <a:p>
            <a:pPr algn="l">
              <a:spcBef>
                <a:spcPct val="0"/>
              </a:spcBef>
            </a:pPr>
            <a:r>
              <a:rPr lang="en-US" sz="1600" dirty="0">
                <a:solidFill>
                  <a:schemeClr val="tx1"/>
                </a:solidFill>
                <a:latin typeface="Courier New" pitchFamily="49" charset="0"/>
              </a:rPr>
              <a:t>Registered    </a:t>
            </a:r>
            <a:r>
              <a:rPr lang="en-US" sz="1600" dirty="0" smtClean="0">
                <a:solidFill>
                  <a:schemeClr val="tx1"/>
                </a:solidFill>
                <a:latin typeface="Courier New" pitchFamily="49" charset="0"/>
              </a:rPr>
              <a:t>NVARCHAR2(50</a:t>
            </a:r>
            <a:r>
              <a:rPr lang="en-US" sz="1600" dirty="0">
                <a:solidFill>
                  <a:schemeClr val="tx1"/>
                </a:solidFill>
                <a:latin typeface="Courier New" pitchFamily="49" charset="0"/>
              </a:rPr>
              <a:t>),</a:t>
            </a:r>
          </a:p>
          <a:p>
            <a:pPr algn="l">
              <a:spcBef>
                <a:spcPct val="0"/>
              </a:spcBef>
            </a:pPr>
            <a:r>
              <a:rPr lang="en-US" sz="1600" dirty="0">
                <a:solidFill>
                  <a:schemeClr val="tx1"/>
                </a:solidFill>
                <a:latin typeface="Courier New" pitchFamily="49" charset="0"/>
              </a:rPr>
              <a:t>Color         </a:t>
            </a:r>
            <a:r>
              <a:rPr lang="en-US" sz="1600" dirty="0" smtClean="0">
                <a:solidFill>
                  <a:schemeClr val="tx1"/>
                </a:solidFill>
                <a:latin typeface="Courier New" pitchFamily="49" charset="0"/>
              </a:rPr>
              <a:t>NVARCHAR2(50</a:t>
            </a:r>
            <a:r>
              <a:rPr lang="en-US" sz="1600" dirty="0">
                <a:solidFill>
                  <a:schemeClr val="tx1"/>
                </a:solidFill>
                <a:latin typeface="Courier New" pitchFamily="49" charset="0"/>
              </a:rPr>
              <a:t>),</a:t>
            </a:r>
          </a:p>
          <a:p>
            <a:pPr algn="l">
              <a:spcBef>
                <a:spcPct val="0"/>
              </a:spcBef>
            </a:pPr>
            <a:r>
              <a:rPr lang="en-US" sz="1600" dirty="0" smtClean="0">
                <a:solidFill>
                  <a:schemeClr val="tx1"/>
                </a:solidFill>
                <a:latin typeface="Courier New" pitchFamily="49" charset="0"/>
              </a:rPr>
              <a:t>Photo         </a:t>
            </a:r>
            <a:r>
              <a:rPr lang="en-US" sz="1600" dirty="0">
                <a:solidFill>
                  <a:schemeClr val="tx1"/>
                </a:solidFill>
                <a:latin typeface="Courier New" pitchFamily="49" charset="0"/>
              </a:rPr>
              <a:t>LONG RAW,</a:t>
            </a:r>
          </a:p>
          <a:p>
            <a:pPr algn="l">
              <a:spcBef>
                <a:spcPct val="0"/>
              </a:spcBef>
            </a:pPr>
            <a:r>
              <a:rPr lang="en-US" sz="1600" dirty="0" err="1">
                <a:solidFill>
                  <a:schemeClr val="tx1"/>
                </a:solidFill>
                <a:latin typeface="Courier New" pitchFamily="49" charset="0"/>
              </a:rPr>
              <a:t>ImageFile</a:t>
            </a:r>
            <a:r>
              <a:rPr lang="en-US" sz="1600" dirty="0">
                <a:solidFill>
                  <a:schemeClr val="tx1"/>
                </a:solidFill>
                <a:latin typeface="Courier New" pitchFamily="49" charset="0"/>
              </a:rPr>
              <a:t>     </a:t>
            </a:r>
            <a:r>
              <a:rPr lang="en-US" sz="1600" dirty="0" smtClean="0">
                <a:solidFill>
                  <a:schemeClr val="tx1"/>
                </a:solidFill>
                <a:latin typeface="Courier New" pitchFamily="49" charset="0"/>
              </a:rPr>
              <a:t>NVARCHAR2(250</a:t>
            </a:r>
            <a:r>
              <a:rPr lang="en-US" sz="1600" dirty="0">
                <a:solidFill>
                  <a:schemeClr val="tx1"/>
                </a:solidFill>
                <a:latin typeface="Courier New" pitchFamily="49" charset="0"/>
              </a:rPr>
              <a:t>),</a:t>
            </a:r>
          </a:p>
          <a:p>
            <a:pPr algn="l">
              <a:spcBef>
                <a:spcPct val="0"/>
              </a:spcBef>
            </a:pPr>
            <a:r>
              <a:rPr lang="en-US" sz="1600" dirty="0" err="1">
                <a:solidFill>
                  <a:schemeClr val="tx1"/>
                </a:solidFill>
                <a:latin typeface="Courier New" pitchFamily="49" charset="0"/>
              </a:rPr>
              <a:t>ImageHeight</a:t>
            </a:r>
            <a:r>
              <a:rPr lang="en-US" sz="1600" dirty="0">
                <a:solidFill>
                  <a:schemeClr val="tx1"/>
                </a:solidFill>
                <a:latin typeface="Courier New" pitchFamily="49" charset="0"/>
              </a:rPr>
              <a:t>   INTEGER,</a:t>
            </a:r>
          </a:p>
          <a:p>
            <a:pPr algn="l">
              <a:spcBef>
                <a:spcPct val="0"/>
              </a:spcBef>
            </a:pPr>
            <a:r>
              <a:rPr lang="en-US" sz="1600" dirty="0" err="1">
                <a:solidFill>
                  <a:schemeClr val="tx1"/>
                </a:solidFill>
                <a:latin typeface="Courier New" pitchFamily="49" charset="0"/>
              </a:rPr>
              <a:t>ImageWidth</a:t>
            </a:r>
            <a:r>
              <a:rPr lang="en-US" sz="1600" dirty="0">
                <a:solidFill>
                  <a:schemeClr val="tx1"/>
                </a:solidFill>
                <a:latin typeface="Courier New" pitchFamily="49" charset="0"/>
              </a:rPr>
              <a:t>    INTEGER</a:t>
            </a:r>
            <a:r>
              <a:rPr lang="en-US" sz="1600" dirty="0" smtClean="0">
                <a:solidFill>
                  <a:schemeClr val="tx1"/>
                </a:solidFill>
                <a:latin typeface="Courier New" pitchFamily="49" charset="0"/>
              </a:rPr>
              <a:t>,</a:t>
            </a:r>
          </a:p>
          <a:p>
            <a:pPr algn="l">
              <a:spcBef>
                <a:spcPct val="0"/>
              </a:spcBef>
            </a:pPr>
            <a:r>
              <a:rPr lang="en-US" sz="1600" dirty="0" err="1" smtClean="0">
                <a:solidFill>
                  <a:schemeClr val="tx1"/>
                </a:solidFill>
                <a:latin typeface="Courier New" pitchFamily="49" charset="0"/>
              </a:rPr>
              <a:t>AdoptionID</a:t>
            </a:r>
            <a:r>
              <a:rPr lang="en-US" sz="1600" dirty="0">
                <a:solidFill>
                  <a:schemeClr val="tx1"/>
                </a:solidFill>
                <a:latin typeface="Courier New" pitchFamily="49" charset="0"/>
              </a:rPr>
              <a:t> </a:t>
            </a:r>
            <a:r>
              <a:rPr lang="en-US" sz="1600" dirty="0" smtClean="0">
                <a:solidFill>
                  <a:schemeClr val="tx1"/>
                </a:solidFill>
                <a:latin typeface="Courier New" pitchFamily="49" charset="0"/>
              </a:rPr>
              <a:t>   INTEGER,</a:t>
            </a:r>
          </a:p>
          <a:p>
            <a:pPr algn="l">
              <a:spcBef>
                <a:spcPct val="0"/>
              </a:spcBef>
            </a:pPr>
            <a:r>
              <a:rPr lang="en-US" sz="1600" dirty="0" smtClean="0">
                <a:solidFill>
                  <a:schemeClr val="tx1"/>
                </a:solidFill>
                <a:latin typeface="Courier New" pitchFamily="49" charset="0"/>
              </a:rPr>
              <a:t>Donation      NUMBER(10,2),</a:t>
            </a:r>
            <a:endParaRPr lang="en-US" sz="1600" dirty="0">
              <a:solidFill>
                <a:schemeClr val="tx1"/>
              </a:solidFill>
              <a:latin typeface="Courier New" pitchFamily="49" charset="0"/>
            </a:endParaRPr>
          </a:p>
          <a:p>
            <a:pPr algn="l">
              <a:spcBef>
                <a:spcPct val="0"/>
              </a:spcBef>
            </a:pPr>
            <a:r>
              <a:rPr lang="en-US" sz="1600" dirty="0">
                <a:solidFill>
                  <a:schemeClr val="tx1"/>
                </a:solidFill>
                <a:latin typeface="Courier New" pitchFamily="49" charset="0"/>
              </a:rPr>
              <a:t>     CONSTRAINT </a:t>
            </a:r>
            <a:r>
              <a:rPr lang="en-US" sz="1600" dirty="0" err="1">
                <a:solidFill>
                  <a:schemeClr val="tx1"/>
                </a:solidFill>
                <a:latin typeface="Courier New" pitchFamily="49" charset="0"/>
              </a:rPr>
              <a:t>pk_Animal</a:t>
            </a:r>
            <a:r>
              <a:rPr lang="en-US" sz="1600" dirty="0">
                <a:solidFill>
                  <a:schemeClr val="tx1"/>
                </a:solidFill>
                <a:latin typeface="Courier New" pitchFamily="49" charset="0"/>
              </a:rPr>
              <a:t> PRIMARY KEY (</a:t>
            </a:r>
            <a:r>
              <a:rPr lang="en-US" sz="1600" dirty="0" err="1">
                <a:solidFill>
                  <a:schemeClr val="tx1"/>
                </a:solidFill>
                <a:latin typeface="Courier New" pitchFamily="49" charset="0"/>
              </a:rPr>
              <a:t>AnimalID</a:t>
            </a:r>
            <a:r>
              <a:rPr lang="en-US" sz="1600" dirty="0">
                <a:solidFill>
                  <a:schemeClr val="tx1"/>
                </a:solidFill>
                <a:latin typeface="Courier New" pitchFamily="49" charset="0"/>
              </a:rPr>
              <a:t>),</a:t>
            </a:r>
          </a:p>
          <a:p>
            <a:pPr algn="l">
              <a:spcBef>
                <a:spcPct val="0"/>
              </a:spcBef>
            </a:pPr>
            <a:r>
              <a:rPr lang="en-US" sz="1600" dirty="0">
                <a:solidFill>
                  <a:schemeClr val="tx1"/>
                </a:solidFill>
                <a:latin typeface="Courier New" pitchFamily="49" charset="0"/>
              </a:rPr>
              <a:t>     CONSTRAINT </a:t>
            </a:r>
            <a:r>
              <a:rPr lang="en-US" sz="1600" dirty="0" err="1">
                <a:solidFill>
                  <a:schemeClr val="tx1"/>
                </a:solidFill>
                <a:latin typeface="Courier New" pitchFamily="49" charset="0"/>
              </a:rPr>
              <a:t>fk_BreedAnimal</a:t>
            </a:r>
            <a:r>
              <a:rPr lang="en-US" sz="1600" dirty="0">
                <a:solidFill>
                  <a:schemeClr val="tx1"/>
                </a:solidFill>
                <a:latin typeface="Courier New" pitchFamily="49" charset="0"/>
              </a:rPr>
              <a:t> FOREIGN KEY (</a:t>
            </a:r>
            <a:r>
              <a:rPr lang="en-US" sz="1600" dirty="0" err="1">
                <a:solidFill>
                  <a:schemeClr val="tx1"/>
                </a:solidFill>
                <a:latin typeface="Courier New" pitchFamily="49" charset="0"/>
              </a:rPr>
              <a:t>Category,Breed</a:t>
            </a:r>
            <a:r>
              <a:rPr lang="en-US" sz="1600" dirty="0">
                <a:solidFill>
                  <a:schemeClr val="tx1"/>
                </a:solidFill>
                <a:latin typeface="Courier New" pitchFamily="49" charset="0"/>
              </a:rPr>
              <a:t>)</a:t>
            </a:r>
          </a:p>
          <a:p>
            <a:pPr algn="l">
              <a:spcBef>
                <a:spcPct val="0"/>
              </a:spcBef>
            </a:pPr>
            <a:r>
              <a:rPr lang="en-US" sz="1600" dirty="0">
                <a:solidFill>
                  <a:schemeClr val="tx1"/>
                </a:solidFill>
                <a:latin typeface="Courier New" pitchFamily="49" charset="0"/>
              </a:rPr>
              <a:t>        REFERENCES Breed(</a:t>
            </a:r>
            <a:r>
              <a:rPr lang="en-US" sz="1600" dirty="0" err="1">
                <a:solidFill>
                  <a:schemeClr val="tx1"/>
                </a:solidFill>
                <a:latin typeface="Courier New" pitchFamily="49" charset="0"/>
              </a:rPr>
              <a:t>Category,Breed</a:t>
            </a:r>
            <a:r>
              <a:rPr lang="en-US" sz="1600" dirty="0">
                <a:solidFill>
                  <a:schemeClr val="tx1"/>
                </a:solidFill>
                <a:latin typeface="Courier New" pitchFamily="49" charset="0"/>
              </a:rPr>
              <a:t>)</a:t>
            </a:r>
          </a:p>
          <a:p>
            <a:pPr algn="l">
              <a:spcBef>
                <a:spcPct val="0"/>
              </a:spcBef>
            </a:pPr>
            <a:r>
              <a:rPr lang="en-US" sz="1600" dirty="0">
                <a:solidFill>
                  <a:schemeClr val="tx1"/>
                </a:solidFill>
                <a:latin typeface="Courier New" pitchFamily="49" charset="0"/>
              </a:rPr>
              <a:t>        ON DELETE CASCADE,</a:t>
            </a:r>
          </a:p>
          <a:p>
            <a:pPr algn="l">
              <a:spcBef>
                <a:spcPct val="0"/>
              </a:spcBef>
            </a:pPr>
            <a:r>
              <a:rPr lang="en-US" sz="1600" dirty="0">
                <a:solidFill>
                  <a:schemeClr val="tx1"/>
                </a:solidFill>
                <a:latin typeface="Courier New" pitchFamily="49" charset="0"/>
              </a:rPr>
              <a:t>     CONSTRAINT </a:t>
            </a:r>
            <a:r>
              <a:rPr lang="en-US" sz="1600" dirty="0" err="1">
                <a:solidFill>
                  <a:schemeClr val="tx1"/>
                </a:solidFill>
                <a:latin typeface="Courier New" pitchFamily="49" charset="0"/>
              </a:rPr>
              <a:t>fk_CategoryAnimal</a:t>
            </a:r>
            <a:r>
              <a:rPr lang="en-US" sz="1600" dirty="0">
                <a:solidFill>
                  <a:schemeClr val="tx1"/>
                </a:solidFill>
                <a:latin typeface="Courier New" pitchFamily="49" charset="0"/>
              </a:rPr>
              <a:t> FOREIGN KEY (Category)</a:t>
            </a:r>
          </a:p>
          <a:p>
            <a:pPr algn="l">
              <a:spcBef>
                <a:spcPct val="0"/>
              </a:spcBef>
            </a:pPr>
            <a:r>
              <a:rPr lang="en-US" sz="1600" dirty="0">
                <a:solidFill>
                  <a:schemeClr val="tx1"/>
                </a:solidFill>
                <a:latin typeface="Courier New" pitchFamily="49" charset="0"/>
              </a:rPr>
              <a:t>        REFERENCES Category(Category)</a:t>
            </a:r>
          </a:p>
          <a:p>
            <a:pPr algn="l">
              <a:spcBef>
                <a:spcPct val="0"/>
              </a:spcBef>
            </a:pPr>
            <a:r>
              <a:rPr lang="en-US" sz="1600" dirty="0">
                <a:solidFill>
                  <a:schemeClr val="tx1"/>
                </a:solidFill>
                <a:latin typeface="Courier New" pitchFamily="49" charset="0"/>
              </a:rPr>
              <a:t>        ON DELETE CASCADE</a:t>
            </a:r>
          </a:p>
          <a:p>
            <a:pPr algn="l">
              <a:spcBef>
                <a:spcPct val="0"/>
              </a:spcBef>
            </a:pPr>
            <a:r>
              <a:rPr lang="en-US" sz="1600" dirty="0">
                <a:solidFill>
                  <a:schemeClr val="tx1"/>
                </a:solidFill>
                <a:latin typeface="Courier New" pitchFamily="49" charset="0"/>
              </a:rPr>
              <a:t>);</a:t>
            </a:r>
          </a:p>
        </p:txBody>
      </p:sp>
    </p:spTree>
    <p:extLst>
      <p:ext uri="{BB962C8B-B14F-4D97-AF65-F5344CB8AC3E}">
        <p14:creationId xmlns:p14="http://schemas.microsoft.com/office/powerpoint/2010/main" val="25448984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26"/>
          <p:cNvSpPr>
            <a:spLocks noGrp="1" noChangeArrowheads="1"/>
          </p:cNvSpPr>
          <p:nvPr>
            <p:ph type="title"/>
          </p:nvPr>
        </p:nvSpPr>
        <p:spPr/>
        <p:txBody>
          <a:bodyPr/>
          <a:lstStyle/>
          <a:p>
            <a:r>
              <a:rPr lang="en-US" smtClean="0"/>
              <a:t>Oracle Databases</a:t>
            </a:r>
          </a:p>
        </p:txBody>
      </p:sp>
      <p:sp>
        <p:nvSpPr>
          <p:cNvPr id="93188" name="Rectangle 1027"/>
          <p:cNvSpPr>
            <a:spLocks noGrp="1" noChangeArrowheads="1"/>
          </p:cNvSpPr>
          <p:nvPr>
            <p:ph idx="1"/>
          </p:nvPr>
        </p:nvSpPr>
        <p:spPr/>
        <p:txBody>
          <a:bodyPr/>
          <a:lstStyle/>
          <a:p>
            <a:r>
              <a:rPr lang="en-US" smtClean="0"/>
              <a:t>For Oracle and SQL Server, it is best to create a text file that contains all of the SQL statements to create the table.</a:t>
            </a:r>
          </a:p>
          <a:p>
            <a:pPr lvl="1"/>
            <a:r>
              <a:rPr lang="en-US" smtClean="0"/>
              <a:t>It is usually easier to modify the text table definition.</a:t>
            </a:r>
          </a:p>
          <a:p>
            <a:pPr lvl="1"/>
            <a:r>
              <a:rPr lang="en-US" smtClean="0"/>
              <a:t>The text file can be used to recreate the tables for backup or transfer to another system.</a:t>
            </a:r>
          </a:p>
          <a:p>
            <a:pPr lvl="1"/>
            <a:r>
              <a:rPr lang="en-US" smtClean="0"/>
              <a:t>To make major modifications to the tables, you usually create a new table, then copy the data from the old table, then delete the old table and rename the new one. It is much easier to create the new table using the text file definition.</a:t>
            </a:r>
          </a:p>
          <a:p>
            <a:pPr lvl="1"/>
            <a:r>
              <a:rPr lang="en-US" smtClean="0"/>
              <a:t>Be sure to specify Primary Key and Foreign Key constraints.</a:t>
            </a:r>
          </a:p>
          <a:p>
            <a:pPr lvl="1"/>
            <a:r>
              <a:rPr lang="en-US" smtClean="0"/>
              <a:t>Be sure to create tables in the correct order—any table that appears in a Foreign Key constraint must first be created. For example, create Customer before creating Order.</a:t>
            </a:r>
          </a:p>
          <a:p>
            <a:pPr lvl="1"/>
            <a:r>
              <a:rPr lang="en-US" smtClean="0"/>
              <a:t>In Oracle, to substantially improve performance, issue the following command once all tables have been created:</a:t>
            </a:r>
          </a:p>
          <a:p>
            <a:pPr lvl="2"/>
            <a:r>
              <a:rPr lang="en-US" smtClean="0"/>
              <a:t>Analyze table Animal compute statistics;</a:t>
            </a:r>
          </a:p>
        </p:txBody>
      </p:sp>
      <p:sp>
        <p:nvSpPr>
          <p:cNvPr id="93186" name="Slide Number Placeholder 6"/>
          <p:cNvSpPr>
            <a:spLocks noGrp="1"/>
          </p:cNvSpPr>
          <p:nvPr>
            <p:ph type="sldNum" sz="quarter" idx="12"/>
          </p:nvPr>
        </p:nvSpPr>
        <p:spPr/>
        <p:txBody>
          <a:bodyPr/>
          <a:lstStyle/>
          <a:p>
            <a:fld id="{878BE6C5-EC75-468A-AADC-21AB8582ED33}" type="slidenum">
              <a:rPr lang="en-US" smtClean="0"/>
              <a:pPr/>
              <a:t>88</a:t>
            </a:fld>
            <a:endParaRPr lang="en-US" smtClean="0"/>
          </a:p>
        </p:txBody>
      </p:sp>
    </p:spTree>
    <p:extLst>
      <p:ext uri="{BB962C8B-B14F-4D97-AF65-F5344CB8AC3E}">
        <p14:creationId xmlns:p14="http://schemas.microsoft.com/office/powerpoint/2010/main" val="10242373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r>
              <a:rPr lang="en-US" smtClean="0"/>
              <a:t>Data Volume</a:t>
            </a:r>
          </a:p>
        </p:txBody>
      </p:sp>
      <p:sp>
        <p:nvSpPr>
          <p:cNvPr id="94212" name="Rectangle 3"/>
          <p:cNvSpPr>
            <a:spLocks noGrp="1" noChangeArrowheads="1"/>
          </p:cNvSpPr>
          <p:nvPr>
            <p:ph type="body" sz="half" idx="1"/>
          </p:nvPr>
        </p:nvSpPr>
        <p:spPr/>
        <p:txBody>
          <a:bodyPr/>
          <a:lstStyle/>
          <a:p>
            <a:r>
              <a:rPr lang="en-US" sz="2000" dirty="0" smtClean="0"/>
              <a:t>Estimate the total size of the database.</a:t>
            </a:r>
          </a:p>
          <a:p>
            <a:pPr lvl="1"/>
            <a:r>
              <a:rPr lang="en-US" sz="1800" dirty="0" smtClean="0"/>
              <a:t>Current.</a:t>
            </a:r>
          </a:p>
          <a:p>
            <a:pPr lvl="1"/>
            <a:r>
              <a:rPr lang="en-US" sz="1800" dirty="0" smtClean="0"/>
              <a:t>Future growth.</a:t>
            </a:r>
          </a:p>
          <a:p>
            <a:pPr lvl="1"/>
            <a:r>
              <a:rPr lang="en-US" sz="1800" dirty="0" smtClean="0"/>
              <a:t>Guide for hardware and software purchases.</a:t>
            </a:r>
          </a:p>
          <a:p>
            <a:r>
              <a:rPr lang="en-US" sz="2000" dirty="0" smtClean="0"/>
              <a:t>For each table.</a:t>
            </a:r>
          </a:p>
          <a:p>
            <a:pPr lvl="1"/>
            <a:r>
              <a:rPr lang="en-US" sz="1800" dirty="0" smtClean="0"/>
              <a:t>Use data types to estimate the number of bytes used for each row.</a:t>
            </a:r>
          </a:p>
          <a:p>
            <a:pPr lvl="1"/>
            <a:r>
              <a:rPr lang="en-US" sz="1800" dirty="0" smtClean="0"/>
              <a:t>Multiply by the estimated number of rows.</a:t>
            </a:r>
          </a:p>
          <a:p>
            <a:r>
              <a:rPr lang="en-US" sz="2000" dirty="0" smtClean="0"/>
              <a:t>Add the value for each table to get the total size.</a:t>
            </a:r>
          </a:p>
        </p:txBody>
      </p:sp>
      <p:sp>
        <p:nvSpPr>
          <p:cNvPr id="94213" name="Rectangle 4"/>
          <p:cNvSpPr>
            <a:spLocks noGrp="1" noChangeArrowheads="1"/>
          </p:cNvSpPr>
          <p:nvPr>
            <p:ph type="body" sz="half" idx="2"/>
          </p:nvPr>
        </p:nvSpPr>
        <p:spPr/>
        <p:txBody>
          <a:bodyPr/>
          <a:lstStyle/>
          <a:p>
            <a:r>
              <a:rPr lang="en-US" sz="2000" smtClean="0"/>
              <a:t>For concatenated keys (and similar tables).</a:t>
            </a:r>
          </a:p>
          <a:p>
            <a:pPr lvl="1"/>
            <a:r>
              <a:rPr lang="en-US" sz="1800" smtClean="0"/>
              <a:t>OrderItems(O#, Item#, Qty)</a:t>
            </a:r>
          </a:p>
          <a:p>
            <a:pPr lvl="1"/>
            <a:r>
              <a:rPr lang="en-US" sz="1800" smtClean="0"/>
              <a:t>Hard to “know” the total number of items ordered.</a:t>
            </a:r>
          </a:p>
          <a:p>
            <a:pPr lvl="2"/>
            <a:r>
              <a:rPr lang="en-US" sz="1600" smtClean="0"/>
              <a:t>Start with the total number of orders.</a:t>
            </a:r>
          </a:p>
          <a:p>
            <a:pPr lvl="2"/>
            <a:r>
              <a:rPr lang="en-US" sz="1600" smtClean="0"/>
              <a:t>Multiply by the average number of items on a typical order.</a:t>
            </a:r>
          </a:p>
          <a:p>
            <a:r>
              <a:rPr lang="en-US" sz="2000" smtClean="0"/>
              <a:t>Need to know time frame or how long to keep data.</a:t>
            </a:r>
          </a:p>
          <a:p>
            <a:pPr lvl="1"/>
            <a:r>
              <a:rPr lang="en-US" sz="1800" smtClean="0"/>
              <a:t>Do we store all customer data forever?</a:t>
            </a:r>
          </a:p>
          <a:p>
            <a:pPr lvl="1"/>
            <a:r>
              <a:rPr lang="en-US" sz="1800" smtClean="0"/>
              <a:t>Do we keep all orders in the active database, or do we migrate older ones?</a:t>
            </a:r>
          </a:p>
        </p:txBody>
      </p:sp>
      <p:sp>
        <p:nvSpPr>
          <p:cNvPr id="94210" name="Slide Number Placeholder 6"/>
          <p:cNvSpPr>
            <a:spLocks noGrp="1"/>
          </p:cNvSpPr>
          <p:nvPr>
            <p:ph type="sldNum" sz="quarter" idx="12"/>
          </p:nvPr>
        </p:nvSpPr>
        <p:spPr/>
        <p:txBody>
          <a:bodyPr/>
          <a:lstStyle/>
          <a:p>
            <a:fld id="{2E9B91BB-5F2A-491C-8784-88930A8D2B73}" type="slidenum">
              <a:rPr lang="en-US" smtClean="0"/>
              <a:pPr/>
              <a:t>89</a:t>
            </a:fld>
            <a:endParaRPr lang="en-US" smtClean="0"/>
          </a:p>
        </p:txBody>
      </p:sp>
    </p:spTree>
    <p:extLst>
      <p:ext uri="{BB962C8B-B14F-4D97-AF65-F5344CB8AC3E}">
        <p14:creationId xmlns:p14="http://schemas.microsoft.com/office/powerpoint/2010/main" val="696134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p>
            <a:fld id="{ACB40587-5E31-4409-BDF2-D3E5A92DE29F}" type="slidenum">
              <a:rPr lang="en-US" smtClean="0"/>
              <a:pPr/>
              <a:t>9</a:t>
            </a:fld>
            <a:endParaRPr lang="en-US" smtClean="0"/>
          </a:p>
        </p:txBody>
      </p:sp>
      <p:sp>
        <p:nvSpPr>
          <p:cNvPr id="17411" name="Rectangle 2"/>
          <p:cNvSpPr>
            <a:spLocks noGrp="1" noChangeArrowheads="1"/>
          </p:cNvSpPr>
          <p:nvPr>
            <p:ph type="title"/>
          </p:nvPr>
        </p:nvSpPr>
        <p:spPr/>
        <p:txBody>
          <a:bodyPr/>
          <a:lstStyle/>
          <a:p>
            <a:r>
              <a:rPr lang="en-US" smtClean="0"/>
              <a:t>Common Order System</a:t>
            </a:r>
          </a:p>
        </p:txBody>
      </p:sp>
      <p:sp>
        <p:nvSpPr>
          <p:cNvPr id="17412" name="Rectangle 3"/>
          <p:cNvSpPr>
            <a:spLocks noChangeArrowheads="1"/>
          </p:cNvSpPr>
          <p:nvPr/>
        </p:nvSpPr>
        <p:spPr bwMode="auto">
          <a:xfrm>
            <a:off x="1371600" y="1141412"/>
            <a:ext cx="1186222" cy="369974"/>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pPr>
            <a:r>
              <a:rPr lang="en-US" sz="1800">
                <a:solidFill>
                  <a:schemeClr val="tx1"/>
                </a:solidFill>
              </a:rPr>
              <a:t>Customer</a:t>
            </a:r>
          </a:p>
        </p:txBody>
      </p:sp>
      <p:sp>
        <p:nvSpPr>
          <p:cNvPr id="17413" name="Rectangle 4"/>
          <p:cNvSpPr>
            <a:spLocks noChangeArrowheads="1"/>
          </p:cNvSpPr>
          <p:nvPr/>
        </p:nvSpPr>
        <p:spPr bwMode="auto">
          <a:xfrm>
            <a:off x="2660650" y="2063749"/>
            <a:ext cx="775853" cy="369974"/>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pPr>
            <a:r>
              <a:rPr lang="en-US" sz="1800">
                <a:solidFill>
                  <a:schemeClr val="tx1"/>
                </a:solidFill>
              </a:rPr>
              <a:t>Order</a:t>
            </a:r>
          </a:p>
        </p:txBody>
      </p:sp>
      <p:sp>
        <p:nvSpPr>
          <p:cNvPr id="17414" name="Rectangle 5"/>
          <p:cNvSpPr>
            <a:spLocks noChangeArrowheads="1"/>
          </p:cNvSpPr>
          <p:nvPr/>
        </p:nvSpPr>
        <p:spPr bwMode="auto">
          <a:xfrm>
            <a:off x="3505200" y="1219199"/>
            <a:ext cx="1468351" cy="369974"/>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pPr>
            <a:r>
              <a:rPr lang="en-US" sz="1800">
                <a:solidFill>
                  <a:schemeClr val="tx1"/>
                </a:solidFill>
              </a:rPr>
              <a:t>Salesperson</a:t>
            </a:r>
          </a:p>
        </p:txBody>
      </p:sp>
      <p:sp>
        <p:nvSpPr>
          <p:cNvPr id="17415" name="Rectangle 6"/>
          <p:cNvSpPr>
            <a:spLocks noChangeArrowheads="1"/>
          </p:cNvSpPr>
          <p:nvPr/>
        </p:nvSpPr>
        <p:spPr bwMode="auto">
          <a:xfrm>
            <a:off x="2730500" y="3886199"/>
            <a:ext cx="634789" cy="369974"/>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pPr>
            <a:r>
              <a:rPr lang="en-US" sz="1800">
                <a:solidFill>
                  <a:schemeClr val="tx1"/>
                </a:solidFill>
              </a:rPr>
              <a:t>Item</a:t>
            </a:r>
          </a:p>
        </p:txBody>
      </p:sp>
      <p:sp>
        <p:nvSpPr>
          <p:cNvPr id="17416" name="Rectangle 7"/>
          <p:cNvSpPr>
            <a:spLocks noChangeArrowheads="1"/>
          </p:cNvSpPr>
          <p:nvPr/>
        </p:nvSpPr>
        <p:spPr bwMode="auto">
          <a:xfrm>
            <a:off x="2438400" y="2971799"/>
            <a:ext cx="1224694" cy="369974"/>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pPr>
            <a:r>
              <a:rPr lang="en-US" sz="1800">
                <a:solidFill>
                  <a:schemeClr val="tx1"/>
                </a:solidFill>
              </a:rPr>
              <a:t>OrderItem</a:t>
            </a:r>
          </a:p>
        </p:txBody>
      </p:sp>
      <p:sp>
        <p:nvSpPr>
          <p:cNvPr id="17417" name="Rectangle 8"/>
          <p:cNvSpPr>
            <a:spLocks noChangeArrowheads="1"/>
          </p:cNvSpPr>
          <p:nvPr/>
        </p:nvSpPr>
        <p:spPr bwMode="auto">
          <a:xfrm>
            <a:off x="1676400" y="1523999"/>
            <a:ext cx="314189"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1</a:t>
            </a:r>
          </a:p>
        </p:txBody>
      </p:sp>
      <p:sp>
        <p:nvSpPr>
          <p:cNvPr id="17418" name="Rectangle 9"/>
          <p:cNvSpPr>
            <a:spLocks noChangeArrowheads="1"/>
          </p:cNvSpPr>
          <p:nvPr/>
        </p:nvSpPr>
        <p:spPr bwMode="auto">
          <a:xfrm>
            <a:off x="2362200" y="1752599"/>
            <a:ext cx="275717"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a:t>
            </a:r>
          </a:p>
        </p:txBody>
      </p:sp>
      <p:sp>
        <p:nvSpPr>
          <p:cNvPr id="17419" name="Rectangle 10"/>
          <p:cNvSpPr>
            <a:spLocks noChangeArrowheads="1"/>
          </p:cNvSpPr>
          <p:nvPr/>
        </p:nvSpPr>
        <p:spPr bwMode="auto">
          <a:xfrm>
            <a:off x="3657600" y="1600199"/>
            <a:ext cx="314189"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1</a:t>
            </a:r>
          </a:p>
        </p:txBody>
      </p:sp>
      <p:sp>
        <p:nvSpPr>
          <p:cNvPr id="17420" name="Rectangle 11"/>
          <p:cNvSpPr>
            <a:spLocks noChangeArrowheads="1"/>
          </p:cNvSpPr>
          <p:nvPr/>
        </p:nvSpPr>
        <p:spPr bwMode="auto">
          <a:xfrm>
            <a:off x="3505200" y="2209799"/>
            <a:ext cx="275717"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a:t>
            </a:r>
          </a:p>
        </p:txBody>
      </p:sp>
      <p:sp>
        <p:nvSpPr>
          <p:cNvPr id="17421" name="Rectangle 12"/>
          <p:cNvSpPr>
            <a:spLocks noChangeArrowheads="1"/>
          </p:cNvSpPr>
          <p:nvPr/>
        </p:nvSpPr>
        <p:spPr bwMode="auto">
          <a:xfrm>
            <a:off x="2667000" y="2438399"/>
            <a:ext cx="314189"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1</a:t>
            </a:r>
          </a:p>
        </p:txBody>
      </p:sp>
      <p:sp>
        <p:nvSpPr>
          <p:cNvPr id="17422" name="Rectangle 13"/>
          <p:cNvSpPr>
            <a:spLocks noChangeArrowheads="1"/>
          </p:cNvSpPr>
          <p:nvPr/>
        </p:nvSpPr>
        <p:spPr bwMode="auto">
          <a:xfrm>
            <a:off x="3048000" y="3581399"/>
            <a:ext cx="314189"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1</a:t>
            </a:r>
          </a:p>
        </p:txBody>
      </p:sp>
      <p:sp>
        <p:nvSpPr>
          <p:cNvPr id="17423" name="Rectangle 14"/>
          <p:cNvSpPr>
            <a:spLocks noChangeArrowheads="1"/>
          </p:cNvSpPr>
          <p:nvPr/>
        </p:nvSpPr>
        <p:spPr bwMode="auto">
          <a:xfrm>
            <a:off x="2608263" y="3306762"/>
            <a:ext cx="275717"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a:t>
            </a:r>
          </a:p>
        </p:txBody>
      </p:sp>
      <p:sp>
        <p:nvSpPr>
          <p:cNvPr id="17424" name="Rectangle 15"/>
          <p:cNvSpPr>
            <a:spLocks noChangeArrowheads="1"/>
          </p:cNvSpPr>
          <p:nvPr/>
        </p:nvSpPr>
        <p:spPr bwMode="auto">
          <a:xfrm>
            <a:off x="3048000" y="2743199"/>
            <a:ext cx="275717"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tx1"/>
                </a:solidFill>
              </a:rPr>
              <a:t>*</a:t>
            </a:r>
          </a:p>
        </p:txBody>
      </p:sp>
      <p:cxnSp>
        <p:nvCxnSpPr>
          <p:cNvPr id="17425" name="AutoShape 16"/>
          <p:cNvCxnSpPr>
            <a:cxnSpLocks noChangeShapeType="1"/>
            <a:stCxn id="17414" idx="2"/>
            <a:endCxn id="17413" idx="3"/>
          </p:cNvCxnSpPr>
          <p:nvPr/>
        </p:nvCxnSpPr>
        <p:spPr bwMode="auto">
          <a:xfrm flipH="1">
            <a:off x="3436503" y="1589173"/>
            <a:ext cx="802873" cy="659563"/>
          </a:xfrm>
          <a:prstGeom prst="straightConnector1">
            <a:avLst/>
          </a:prstGeom>
          <a:noFill/>
          <a:ln w="12700">
            <a:solidFill>
              <a:schemeClr val="tx1"/>
            </a:solidFill>
            <a:round/>
            <a:headEnd type="none" w="sm" len="sm"/>
            <a:tailEnd type="none" w="sm" len="sm"/>
          </a:ln>
        </p:spPr>
      </p:cxnSp>
      <p:cxnSp>
        <p:nvCxnSpPr>
          <p:cNvPr id="17426" name="AutoShape 17"/>
          <p:cNvCxnSpPr>
            <a:cxnSpLocks noChangeShapeType="1"/>
            <a:stCxn id="17412" idx="2"/>
            <a:endCxn id="17413" idx="1"/>
          </p:cNvCxnSpPr>
          <p:nvPr/>
        </p:nvCxnSpPr>
        <p:spPr bwMode="auto">
          <a:xfrm>
            <a:off x="1964711" y="1511386"/>
            <a:ext cx="695939" cy="737350"/>
          </a:xfrm>
          <a:prstGeom prst="straightConnector1">
            <a:avLst/>
          </a:prstGeom>
          <a:noFill/>
          <a:ln w="12700">
            <a:solidFill>
              <a:schemeClr val="tx1"/>
            </a:solidFill>
            <a:round/>
            <a:headEnd type="none" w="sm" len="sm"/>
            <a:tailEnd type="none" w="sm" len="sm"/>
          </a:ln>
        </p:spPr>
      </p:cxnSp>
      <p:cxnSp>
        <p:nvCxnSpPr>
          <p:cNvPr id="17427" name="AutoShape 18"/>
          <p:cNvCxnSpPr>
            <a:cxnSpLocks noChangeShapeType="1"/>
            <a:stCxn id="17413" idx="2"/>
            <a:endCxn id="17416" idx="0"/>
          </p:cNvCxnSpPr>
          <p:nvPr/>
        </p:nvCxnSpPr>
        <p:spPr bwMode="auto">
          <a:xfrm>
            <a:off x="3048577" y="2433723"/>
            <a:ext cx="2170" cy="538076"/>
          </a:xfrm>
          <a:prstGeom prst="straightConnector1">
            <a:avLst/>
          </a:prstGeom>
          <a:noFill/>
          <a:ln w="12700">
            <a:solidFill>
              <a:schemeClr val="tx1"/>
            </a:solidFill>
            <a:round/>
            <a:headEnd type="none" w="sm" len="sm"/>
            <a:tailEnd type="none" w="sm" len="sm"/>
          </a:ln>
        </p:spPr>
      </p:cxnSp>
      <p:cxnSp>
        <p:nvCxnSpPr>
          <p:cNvPr id="17428" name="AutoShape 19"/>
          <p:cNvCxnSpPr>
            <a:cxnSpLocks noChangeShapeType="1"/>
            <a:stCxn id="17416" idx="2"/>
            <a:endCxn id="17415" idx="0"/>
          </p:cNvCxnSpPr>
          <p:nvPr/>
        </p:nvCxnSpPr>
        <p:spPr bwMode="auto">
          <a:xfrm flipH="1">
            <a:off x="3047895" y="3341773"/>
            <a:ext cx="2852" cy="544426"/>
          </a:xfrm>
          <a:prstGeom prst="straightConnector1">
            <a:avLst/>
          </a:prstGeom>
          <a:noFill/>
          <a:ln w="12700">
            <a:solidFill>
              <a:schemeClr val="tx1"/>
            </a:solidFill>
            <a:round/>
            <a:headEnd type="none" w="sm" len="sm"/>
            <a:tailEnd type="none" w="sm" len="sm"/>
          </a:ln>
        </p:spPr>
      </p:cxnSp>
      <p:sp>
        <p:nvSpPr>
          <p:cNvPr id="17429" name="Rectangle 20"/>
          <p:cNvSpPr>
            <a:spLocks noChangeArrowheads="1"/>
          </p:cNvSpPr>
          <p:nvPr/>
        </p:nvSpPr>
        <p:spPr bwMode="auto">
          <a:xfrm>
            <a:off x="877993" y="4199965"/>
            <a:ext cx="6187591" cy="1824218"/>
          </a:xfrm>
          <a:prstGeom prst="rect">
            <a:avLst/>
          </a:prstGeom>
          <a:noFill/>
          <a:ln w="9525">
            <a:noFill/>
            <a:miter lim="800000"/>
            <a:headEnd/>
            <a:tailEnd/>
          </a:ln>
        </p:spPr>
        <p:txBody>
          <a:bodyPr wrap="none" lIns="92075" tIns="46038" rIns="92075" bIns="46038">
            <a:spAutoFit/>
          </a:bodyPr>
          <a:lstStyle/>
          <a:p>
            <a:pPr algn="l">
              <a:lnSpc>
                <a:spcPct val="125000"/>
              </a:lnSpc>
              <a:spcBef>
                <a:spcPct val="0"/>
              </a:spcBef>
            </a:pPr>
            <a:r>
              <a:rPr lang="en-US" sz="1800" dirty="0">
                <a:solidFill>
                  <a:schemeClr val="tx1"/>
                </a:solidFill>
              </a:rPr>
              <a:t>Customer(</a:t>
            </a:r>
            <a:r>
              <a:rPr lang="en-US" sz="1800" u="sng" dirty="0" err="1">
                <a:solidFill>
                  <a:schemeClr val="tx1"/>
                </a:solidFill>
              </a:rPr>
              <a:t>CustomerID</a:t>
            </a:r>
            <a:r>
              <a:rPr lang="en-US" sz="1800" dirty="0">
                <a:solidFill>
                  <a:schemeClr val="tx1"/>
                </a:solidFill>
              </a:rPr>
              <a:t>, Name, Address, City, Phone)</a:t>
            </a:r>
          </a:p>
          <a:p>
            <a:pPr algn="l">
              <a:lnSpc>
                <a:spcPct val="125000"/>
              </a:lnSpc>
              <a:spcBef>
                <a:spcPct val="0"/>
              </a:spcBef>
            </a:pPr>
            <a:r>
              <a:rPr lang="en-US" sz="1800" dirty="0">
                <a:solidFill>
                  <a:schemeClr val="tx1"/>
                </a:solidFill>
              </a:rPr>
              <a:t>Salesperson(</a:t>
            </a:r>
            <a:r>
              <a:rPr lang="en-US" sz="1800" u="sng" dirty="0" err="1">
                <a:solidFill>
                  <a:schemeClr val="tx1"/>
                </a:solidFill>
              </a:rPr>
              <a:t>EmployeeID</a:t>
            </a:r>
            <a:r>
              <a:rPr lang="en-US" sz="1800" dirty="0">
                <a:solidFill>
                  <a:schemeClr val="tx1"/>
                </a:solidFill>
              </a:rPr>
              <a:t>, Name, Commission, </a:t>
            </a:r>
            <a:r>
              <a:rPr lang="en-US" sz="1800" dirty="0" err="1">
                <a:solidFill>
                  <a:schemeClr val="tx1"/>
                </a:solidFill>
              </a:rPr>
              <a:t>DateHired</a:t>
            </a:r>
            <a:r>
              <a:rPr lang="en-US" sz="1800" dirty="0">
                <a:solidFill>
                  <a:schemeClr val="tx1"/>
                </a:solidFill>
              </a:rPr>
              <a:t>)</a:t>
            </a:r>
          </a:p>
          <a:p>
            <a:pPr algn="l">
              <a:lnSpc>
                <a:spcPct val="125000"/>
              </a:lnSpc>
              <a:spcBef>
                <a:spcPct val="0"/>
              </a:spcBef>
            </a:pPr>
            <a:r>
              <a:rPr lang="en-US" sz="1800" dirty="0">
                <a:solidFill>
                  <a:schemeClr val="tx1"/>
                </a:solidFill>
              </a:rPr>
              <a:t>Order(</a:t>
            </a:r>
            <a:r>
              <a:rPr lang="en-US" sz="1800" u="sng" dirty="0" err="1">
                <a:solidFill>
                  <a:schemeClr val="tx1"/>
                </a:solidFill>
              </a:rPr>
              <a:t>OrderID</a:t>
            </a:r>
            <a:r>
              <a:rPr lang="en-US" sz="1800" dirty="0">
                <a:solidFill>
                  <a:schemeClr val="tx1"/>
                </a:solidFill>
              </a:rPr>
              <a:t>, </a:t>
            </a:r>
            <a:r>
              <a:rPr lang="en-US" sz="1800" dirty="0" err="1">
                <a:solidFill>
                  <a:schemeClr val="tx1"/>
                </a:solidFill>
              </a:rPr>
              <a:t>OrderDate</a:t>
            </a:r>
            <a:r>
              <a:rPr lang="en-US" sz="1800" dirty="0">
                <a:solidFill>
                  <a:schemeClr val="tx1"/>
                </a:solidFill>
              </a:rPr>
              <a:t>, </a:t>
            </a:r>
            <a:r>
              <a:rPr lang="en-US" sz="1800" dirty="0" err="1">
                <a:solidFill>
                  <a:schemeClr val="tx1"/>
                </a:solidFill>
              </a:rPr>
              <a:t>CustomerID</a:t>
            </a:r>
            <a:r>
              <a:rPr lang="en-US" sz="1800" dirty="0">
                <a:solidFill>
                  <a:schemeClr val="tx1"/>
                </a:solidFill>
              </a:rPr>
              <a:t>, </a:t>
            </a:r>
            <a:r>
              <a:rPr lang="en-US" sz="1800" dirty="0" err="1">
                <a:solidFill>
                  <a:schemeClr val="tx1"/>
                </a:solidFill>
              </a:rPr>
              <a:t>EmployeeID</a:t>
            </a:r>
            <a:r>
              <a:rPr lang="en-US" sz="1800" dirty="0">
                <a:solidFill>
                  <a:schemeClr val="tx1"/>
                </a:solidFill>
              </a:rPr>
              <a:t>)</a:t>
            </a:r>
          </a:p>
          <a:p>
            <a:pPr algn="l">
              <a:lnSpc>
                <a:spcPct val="125000"/>
              </a:lnSpc>
              <a:spcBef>
                <a:spcPct val="0"/>
              </a:spcBef>
            </a:pPr>
            <a:r>
              <a:rPr lang="en-US" sz="1800" dirty="0" err="1">
                <a:solidFill>
                  <a:schemeClr val="tx1"/>
                </a:solidFill>
              </a:rPr>
              <a:t>OrderItem</a:t>
            </a:r>
            <a:r>
              <a:rPr lang="en-US" sz="1800" dirty="0">
                <a:solidFill>
                  <a:schemeClr val="tx1"/>
                </a:solidFill>
              </a:rPr>
              <a:t>(</a:t>
            </a:r>
            <a:r>
              <a:rPr lang="en-US" sz="1800" u="sng" dirty="0" err="1">
                <a:solidFill>
                  <a:schemeClr val="tx1"/>
                </a:solidFill>
              </a:rPr>
              <a:t>OrderID</a:t>
            </a:r>
            <a:r>
              <a:rPr lang="en-US" sz="1800" dirty="0">
                <a:solidFill>
                  <a:schemeClr val="tx1"/>
                </a:solidFill>
              </a:rPr>
              <a:t>, </a:t>
            </a:r>
            <a:r>
              <a:rPr lang="en-US" sz="1800" u="sng" dirty="0" err="1">
                <a:solidFill>
                  <a:schemeClr val="tx1"/>
                </a:solidFill>
              </a:rPr>
              <a:t>ItemID</a:t>
            </a:r>
            <a:r>
              <a:rPr lang="en-US" sz="1800" dirty="0">
                <a:solidFill>
                  <a:schemeClr val="tx1"/>
                </a:solidFill>
              </a:rPr>
              <a:t>, Quantity)</a:t>
            </a:r>
          </a:p>
          <a:p>
            <a:pPr algn="l">
              <a:lnSpc>
                <a:spcPct val="125000"/>
              </a:lnSpc>
              <a:spcBef>
                <a:spcPct val="0"/>
              </a:spcBef>
            </a:pPr>
            <a:r>
              <a:rPr lang="en-US" sz="1800" dirty="0">
                <a:solidFill>
                  <a:schemeClr val="tx1"/>
                </a:solidFill>
              </a:rPr>
              <a:t>Item(</a:t>
            </a:r>
            <a:r>
              <a:rPr lang="en-US" sz="1800" u="sng" dirty="0" err="1">
                <a:solidFill>
                  <a:schemeClr val="tx1"/>
                </a:solidFill>
              </a:rPr>
              <a:t>ItemID</a:t>
            </a:r>
            <a:r>
              <a:rPr lang="en-US" sz="1800" dirty="0">
                <a:solidFill>
                  <a:schemeClr val="tx1"/>
                </a:solidFill>
              </a:rPr>
              <a:t>, Description, </a:t>
            </a:r>
            <a:r>
              <a:rPr lang="en-US" sz="1800" dirty="0" err="1">
                <a:solidFill>
                  <a:schemeClr val="tx1"/>
                </a:solidFill>
              </a:rPr>
              <a:t>ListPrice</a:t>
            </a:r>
            <a:r>
              <a:rPr lang="en-US" sz="1800" dirty="0">
                <a:solidFill>
                  <a:schemeClr val="tx1"/>
                </a:solidFill>
              </a:rPr>
              <a:t>)</a:t>
            </a:r>
          </a:p>
        </p:txBody>
      </p:sp>
    </p:spTree>
    <p:extLst>
      <p:ext uri="{BB962C8B-B14F-4D97-AF65-F5344CB8AC3E}">
        <p14:creationId xmlns:p14="http://schemas.microsoft.com/office/powerpoint/2010/main" val="27141864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smtClean="0"/>
              <a:t>Data Volume Example</a:t>
            </a:r>
          </a:p>
        </p:txBody>
      </p:sp>
      <p:sp>
        <p:nvSpPr>
          <p:cNvPr id="6156" name="Rectangle 9"/>
          <p:cNvSpPr>
            <a:spLocks noGrp="1" noChangeArrowheads="1"/>
          </p:cNvSpPr>
          <p:nvPr>
            <p:ph type="body" sz="half" idx="1"/>
          </p:nvPr>
        </p:nvSpPr>
        <p:spPr>
          <a:xfrm>
            <a:off x="152400" y="4182034"/>
            <a:ext cx="4419600" cy="1837765"/>
          </a:xfrm>
        </p:spPr>
        <p:txBody>
          <a:bodyPr/>
          <a:lstStyle/>
          <a:p>
            <a:r>
              <a:rPr lang="en-US" sz="1800" dirty="0" smtClean="0"/>
              <a:t>Business rules</a:t>
            </a:r>
          </a:p>
          <a:p>
            <a:pPr lvl="1"/>
            <a:r>
              <a:rPr lang="en-US" sz="1600" dirty="0" smtClean="0"/>
              <a:t>Three year retention.</a:t>
            </a:r>
          </a:p>
          <a:p>
            <a:pPr lvl="1"/>
            <a:r>
              <a:rPr lang="en-US" sz="1600" dirty="0" smtClean="0"/>
              <a:t>1000 customers.</a:t>
            </a:r>
          </a:p>
          <a:p>
            <a:pPr lvl="1"/>
            <a:r>
              <a:rPr lang="en-US" sz="1600" dirty="0" smtClean="0"/>
              <a:t>Average 10 orders per customer per year.</a:t>
            </a:r>
          </a:p>
          <a:p>
            <a:pPr lvl="1"/>
            <a:r>
              <a:rPr lang="en-US" sz="1600" dirty="0" smtClean="0"/>
              <a:t>Average 5 items per order.</a:t>
            </a:r>
          </a:p>
        </p:txBody>
      </p:sp>
      <p:sp>
        <p:nvSpPr>
          <p:cNvPr id="6148" name="Slide Number Placeholder 6"/>
          <p:cNvSpPr>
            <a:spLocks noGrp="1"/>
          </p:cNvSpPr>
          <p:nvPr>
            <p:ph type="sldNum" sz="quarter" idx="12"/>
          </p:nvPr>
        </p:nvSpPr>
        <p:spPr/>
        <p:txBody>
          <a:bodyPr/>
          <a:lstStyle/>
          <a:p>
            <a:fld id="{4869BA23-6B4E-4010-B3DC-D8E120EBF0EA}" type="slidenum">
              <a:rPr lang="en-US" smtClean="0"/>
              <a:pPr/>
              <a:t>90</a:t>
            </a:fld>
            <a:endParaRPr lang="en-US" smtClean="0"/>
          </a:p>
        </p:txBody>
      </p:sp>
      <p:sp>
        <p:nvSpPr>
          <p:cNvPr id="6150" name="Rectangle 3"/>
          <p:cNvSpPr>
            <a:spLocks noChangeArrowheads="1"/>
          </p:cNvSpPr>
          <p:nvPr/>
        </p:nvSpPr>
        <p:spPr bwMode="auto">
          <a:xfrm>
            <a:off x="212725" y="1151775"/>
            <a:ext cx="4965077"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dirty="0">
                <a:solidFill>
                  <a:schemeClr val="bg2"/>
                </a:solidFill>
              </a:rPr>
              <a:t>Customer(</a:t>
            </a:r>
            <a:r>
              <a:rPr lang="en-US" sz="1800" u="sng" dirty="0">
                <a:solidFill>
                  <a:schemeClr val="bg2"/>
                </a:solidFill>
              </a:rPr>
              <a:t>C#</a:t>
            </a:r>
            <a:r>
              <a:rPr lang="en-US" sz="1800" dirty="0">
                <a:solidFill>
                  <a:schemeClr val="bg2"/>
                </a:solidFill>
              </a:rPr>
              <a:t>, Name, Address, City, State, Zip)</a:t>
            </a:r>
          </a:p>
        </p:txBody>
      </p:sp>
      <p:sp>
        <p:nvSpPr>
          <p:cNvPr id="6151" name="Rectangle 4"/>
          <p:cNvSpPr>
            <a:spLocks noChangeArrowheads="1"/>
          </p:cNvSpPr>
          <p:nvPr/>
        </p:nvSpPr>
        <p:spPr bwMode="auto">
          <a:xfrm>
            <a:off x="212725" y="1761375"/>
            <a:ext cx="2417328"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bg2"/>
                </a:solidFill>
              </a:rPr>
              <a:t>Order(</a:t>
            </a:r>
            <a:r>
              <a:rPr lang="en-US" sz="1800" u="sng">
                <a:solidFill>
                  <a:schemeClr val="bg2"/>
                </a:solidFill>
              </a:rPr>
              <a:t>O#</a:t>
            </a:r>
            <a:r>
              <a:rPr lang="en-US" sz="1800">
                <a:solidFill>
                  <a:schemeClr val="bg2"/>
                </a:solidFill>
              </a:rPr>
              <a:t>, C#, Odate)</a:t>
            </a:r>
          </a:p>
        </p:txBody>
      </p:sp>
      <p:sp>
        <p:nvSpPr>
          <p:cNvPr id="6152" name="Rectangle 5"/>
          <p:cNvSpPr>
            <a:spLocks noChangeArrowheads="1"/>
          </p:cNvSpPr>
          <p:nvPr/>
        </p:nvSpPr>
        <p:spPr bwMode="auto">
          <a:xfrm>
            <a:off x="212725" y="2370975"/>
            <a:ext cx="4182748"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a:solidFill>
                  <a:schemeClr val="bg2"/>
                </a:solidFill>
              </a:rPr>
              <a:t>OrderItem(</a:t>
            </a:r>
            <a:r>
              <a:rPr lang="en-US" sz="1800" u="sng">
                <a:solidFill>
                  <a:schemeClr val="bg2"/>
                </a:solidFill>
              </a:rPr>
              <a:t>O#</a:t>
            </a:r>
            <a:r>
              <a:rPr lang="en-US" sz="1800">
                <a:solidFill>
                  <a:schemeClr val="bg2"/>
                </a:solidFill>
              </a:rPr>
              <a:t>, </a:t>
            </a:r>
            <a:r>
              <a:rPr lang="en-US" sz="1800" u="sng">
                <a:solidFill>
                  <a:schemeClr val="bg2"/>
                </a:solidFill>
              </a:rPr>
              <a:t>P#</a:t>
            </a:r>
            <a:r>
              <a:rPr lang="en-US" sz="1800">
                <a:solidFill>
                  <a:schemeClr val="bg2"/>
                </a:solidFill>
              </a:rPr>
              <a:t>, Quantity, SalePrice)</a:t>
            </a:r>
          </a:p>
        </p:txBody>
      </p:sp>
      <p:sp>
        <p:nvSpPr>
          <p:cNvPr id="6153" name="Rectangle 6"/>
          <p:cNvSpPr>
            <a:spLocks noChangeArrowheads="1"/>
          </p:cNvSpPr>
          <p:nvPr/>
        </p:nvSpPr>
        <p:spPr bwMode="auto">
          <a:xfrm>
            <a:off x="228600" y="1380375"/>
            <a:ext cx="5562600"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dirty="0">
                <a:solidFill>
                  <a:schemeClr val="tx1"/>
                </a:solidFill>
              </a:rPr>
              <a:t>Row:         4 +  15    +   25     +  20  + 2    + 10   = 76  </a:t>
            </a:r>
          </a:p>
        </p:txBody>
      </p:sp>
      <p:sp>
        <p:nvSpPr>
          <p:cNvPr id="6154" name="Rectangle 7"/>
          <p:cNvSpPr>
            <a:spLocks noChangeArrowheads="1"/>
          </p:cNvSpPr>
          <p:nvPr/>
        </p:nvSpPr>
        <p:spPr bwMode="auto">
          <a:xfrm>
            <a:off x="228600" y="1989975"/>
            <a:ext cx="3352800"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dirty="0">
                <a:solidFill>
                  <a:schemeClr val="tx1"/>
                </a:solidFill>
              </a:rPr>
              <a:t>Row:   4 +  4  +   8      = 16  </a:t>
            </a:r>
          </a:p>
        </p:txBody>
      </p:sp>
      <p:sp>
        <p:nvSpPr>
          <p:cNvPr id="6155" name="Rectangle 8"/>
          <p:cNvSpPr>
            <a:spLocks noChangeArrowheads="1"/>
          </p:cNvSpPr>
          <p:nvPr/>
        </p:nvSpPr>
        <p:spPr bwMode="auto">
          <a:xfrm>
            <a:off x="228600" y="2599575"/>
            <a:ext cx="4876800"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a:solidFill>
                  <a:schemeClr val="tx1"/>
                </a:solidFill>
              </a:rPr>
              <a:t>Row:          4 + 4    +   4        +  8            = 20 </a:t>
            </a:r>
          </a:p>
        </p:txBody>
      </p:sp>
      <p:graphicFrame>
        <p:nvGraphicFramePr>
          <p:cNvPr id="6146" name="Object 2"/>
          <p:cNvGraphicFramePr>
            <a:graphicFrameLocks/>
          </p:cNvGraphicFramePr>
          <p:nvPr>
            <p:extLst>
              <p:ext uri="{D42A27DB-BD31-4B8C-83A1-F6EECF244321}">
                <p14:modId xmlns:p14="http://schemas.microsoft.com/office/powerpoint/2010/main" val="1682396542"/>
              </p:ext>
            </p:extLst>
          </p:nvPr>
        </p:nvGraphicFramePr>
        <p:xfrm>
          <a:off x="1462088" y="2846388"/>
          <a:ext cx="6310312" cy="658812"/>
        </p:xfrm>
        <a:graphic>
          <a:graphicData uri="http://schemas.openxmlformats.org/presentationml/2006/ole">
            <mc:AlternateContent xmlns:mc="http://schemas.openxmlformats.org/markup-compatibility/2006">
              <mc:Choice xmlns:v="urn:schemas-microsoft-com:vml" Requires="v">
                <p:oleObj spid="_x0000_s6292" name="Equation" r:id="rId4" imgW="3644640" imgH="393480" progId="Equation.2">
                  <p:embed/>
                </p:oleObj>
              </mc:Choice>
              <mc:Fallback>
                <p:oleObj name="Equation" r:id="rId4" imgW="3644640" imgH="39348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8" y="2846388"/>
                        <a:ext cx="6310312"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p:cNvGraphicFramePr>
          <p:nvPr>
            <p:extLst>
              <p:ext uri="{D42A27DB-BD31-4B8C-83A1-F6EECF244321}">
                <p14:modId xmlns:p14="http://schemas.microsoft.com/office/powerpoint/2010/main" val="1363670846"/>
              </p:ext>
            </p:extLst>
          </p:nvPr>
        </p:nvGraphicFramePr>
        <p:xfrm>
          <a:off x="1449388" y="3532188"/>
          <a:ext cx="4951412" cy="661987"/>
        </p:xfrm>
        <a:graphic>
          <a:graphicData uri="http://schemas.openxmlformats.org/presentationml/2006/ole">
            <mc:AlternateContent xmlns:mc="http://schemas.openxmlformats.org/markup-compatibility/2006">
              <mc:Choice xmlns:v="urn:schemas-microsoft-com:vml" Requires="v">
                <p:oleObj spid="_x0000_s6293" name="Equation" r:id="rId6" imgW="2882880" imgH="393480" progId="Equation.2">
                  <p:embed/>
                </p:oleObj>
              </mc:Choice>
              <mc:Fallback>
                <p:oleObj name="Equation" r:id="rId6" imgW="2882880" imgH="393480" progId="Equation.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9388" y="3532188"/>
                        <a:ext cx="4951412"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3891081"/>
              </p:ext>
            </p:extLst>
          </p:nvPr>
        </p:nvGraphicFramePr>
        <p:xfrm>
          <a:off x="4395473" y="4399576"/>
          <a:ext cx="4601136" cy="1341120"/>
        </p:xfrm>
        <a:graphic>
          <a:graphicData uri="http://schemas.openxmlformats.org/drawingml/2006/table">
            <a:tbl>
              <a:tblPr firstRow="1" bandRow="1">
                <a:tableStyleId>{5940675A-B579-460E-94D1-54222C63F5DA}</a:tableStyleId>
              </a:tblPr>
              <a:tblGrid>
                <a:gridCol w="1533712"/>
                <a:gridCol w="1533712"/>
                <a:gridCol w="1533712"/>
              </a:tblGrid>
              <a:tr h="0">
                <a:tc>
                  <a:txBody>
                    <a:bodyPr/>
                    <a:lstStyle/>
                    <a:p>
                      <a:r>
                        <a:rPr lang="en-US" sz="1600" dirty="0" smtClean="0"/>
                        <a:t>Customer</a:t>
                      </a:r>
                      <a:endParaRPr lang="en-US" sz="1600" dirty="0"/>
                    </a:p>
                  </a:txBody>
                  <a:tcPr/>
                </a:tc>
                <a:tc>
                  <a:txBody>
                    <a:bodyPr/>
                    <a:lstStyle/>
                    <a:p>
                      <a:r>
                        <a:rPr lang="en-US" sz="1600" dirty="0" smtClean="0"/>
                        <a:t>76*1000</a:t>
                      </a:r>
                      <a:endParaRPr lang="en-US" sz="1600" dirty="0"/>
                    </a:p>
                  </a:txBody>
                  <a:tcPr/>
                </a:tc>
                <a:tc>
                  <a:txBody>
                    <a:bodyPr/>
                    <a:lstStyle/>
                    <a:p>
                      <a:pPr>
                        <a:tabLst>
                          <a:tab pos="1143000" algn="r"/>
                        </a:tabLst>
                      </a:pPr>
                      <a:r>
                        <a:rPr lang="en-US" sz="1600" dirty="0" smtClean="0"/>
                        <a:t>	76,000</a:t>
                      </a:r>
                      <a:endParaRPr lang="en-US" sz="1600" dirty="0"/>
                    </a:p>
                  </a:txBody>
                  <a:tcPr/>
                </a:tc>
              </a:tr>
              <a:tr h="0">
                <a:tc>
                  <a:txBody>
                    <a:bodyPr/>
                    <a:lstStyle/>
                    <a:p>
                      <a:r>
                        <a:rPr lang="en-US" sz="1600" dirty="0" smtClean="0"/>
                        <a:t>Order</a:t>
                      </a:r>
                      <a:endParaRPr lang="en-US" sz="1600" dirty="0"/>
                    </a:p>
                  </a:txBody>
                  <a:tcPr/>
                </a:tc>
                <a:tc>
                  <a:txBody>
                    <a:bodyPr/>
                    <a:lstStyle/>
                    <a:p>
                      <a:r>
                        <a:rPr lang="en-US" sz="1600" dirty="0" smtClean="0"/>
                        <a:t>16*30,000</a:t>
                      </a:r>
                      <a:endParaRPr lang="en-US" sz="1600" dirty="0"/>
                    </a:p>
                  </a:txBody>
                  <a:tcPr/>
                </a:tc>
                <a:tc>
                  <a:txBody>
                    <a:bodyPr/>
                    <a:lstStyle/>
                    <a:p>
                      <a:pPr>
                        <a:tabLst>
                          <a:tab pos="1143000" algn="r"/>
                        </a:tabLst>
                      </a:pPr>
                      <a:r>
                        <a:rPr lang="en-US" sz="1600" dirty="0" smtClean="0"/>
                        <a:t>	480,000</a:t>
                      </a:r>
                      <a:endParaRPr lang="en-US" sz="1600" dirty="0"/>
                    </a:p>
                  </a:txBody>
                  <a:tcPr/>
                </a:tc>
              </a:tr>
              <a:tr h="0">
                <a:tc>
                  <a:txBody>
                    <a:bodyPr/>
                    <a:lstStyle/>
                    <a:p>
                      <a:r>
                        <a:rPr lang="en-US" sz="1600" dirty="0" err="1" smtClean="0"/>
                        <a:t>OrderItem</a:t>
                      </a:r>
                      <a:endParaRPr lang="en-US" sz="1600" dirty="0"/>
                    </a:p>
                  </a:txBody>
                  <a:tcPr/>
                </a:tc>
                <a:tc>
                  <a:txBody>
                    <a:bodyPr/>
                    <a:lstStyle/>
                    <a:p>
                      <a:r>
                        <a:rPr lang="en-US" sz="1600" dirty="0" smtClean="0"/>
                        <a:t>20*150,000</a:t>
                      </a:r>
                      <a:endParaRPr lang="en-US" sz="1600" dirty="0"/>
                    </a:p>
                  </a:txBody>
                  <a:tcPr/>
                </a:tc>
                <a:tc>
                  <a:txBody>
                    <a:bodyPr/>
                    <a:lstStyle/>
                    <a:p>
                      <a:pPr>
                        <a:tabLst>
                          <a:tab pos="1143000" algn="r"/>
                        </a:tabLst>
                      </a:pPr>
                      <a:r>
                        <a:rPr lang="en-US" sz="1600" dirty="0" smtClean="0"/>
                        <a:t>	3,000,000</a:t>
                      </a:r>
                      <a:endParaRPr lang="en-US" sz="1600" dirty="0"/>
                    </a:p>
                  </a:txBody>
                  <a:tcPr/>
                </a:tc>
              </a:tr>
              <a:tr h="0">
                <a:tc>
                  <a:txBody>
                    <a:bodyPr/>
                    <a:lstStyle/>
                    <a:p>
                      <a:r>
                        <a:rPr lang="en-US" sz="1600" b="1" dirty="0" smtClean="0"/>
                        <a:t>Total</a:t>
                      </a:r>
                      <a:endParaRPr lang="en-US" sz="1600" b="1" dirty="0"/>
                    </a:p>
                  </a:txBody>
                  <a:tcPr/>
                </a:tc>
                <a:tc>
                  <a:txBody>
                    <a:bodyPr/>
                    <a:lstStyle/>
                    <a:p>
                      <a:endParaRPr lang="en-US" sz="1600" dirty="0"/>
                    </a:p>
                  </a:txBody>
                  <a:tcPr/>
                </a:tc>
                <a:tc>
                  <a:txBody>
                    <a:bodyPr/>
                    <a:lstStyle/>
                    <a:p>
                      <a:pPr>
                        <a:tabLst>
                          <a:tab pos="1143000" algn="r"/>
                        </a:tabLst>
                      </a:pPr>
                      <a:r>
                        <a:rPr lang="en-US" sz="1600" b="1" dirty="0" smtClean="0"/>
                        <a:t>	3,556,000</a:t>
                      </a:r>
                      <a:endParaRPr lang="en-US" sz="1600" b="1" dirty="0"/>
                    </a:p>
                  </a:txBody>
                  <a:tcPr/>
                </a:tc>
              </a:tr>
            </a:tbl>
          </a:graphicData>
        </a:graphic>
      </p:graphicFrame>
    </p:spTree>
    <p:extLst>
      <p:ext uri="{BB962C8B-B14F-4D97-AF65-F5344CB8AC3E}">
        <p14:creationId xmlns:p14="http://schemas.microsoft.com/office/powerpoint/2010/main" val="20742946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Grp="1" noChangeArrowheads="1"/>
          </p:cNvSpPr>
          <p:nvPr>
            <p:ph type="title"/>
          </p:nvPr>
        </p:nvSpPr>
        <p:spPr/>
        <p:txBody>
          <a:bodyPr/>
          <a:lstStyle/>
          <a:p>
            <a:r>
              <a:rPr lang="en-US" smtClean="0"/>
              <a:t>Appendix: Formal Definitions: Terms</a:t>
            </a:r>
          </a:p>
        </p:txBody>
      </p:sp>
      <p:graphicFrame>
        <p:nvGraphicFramePr>
          <p:cNvPr id="98379" name="Group 75"/>
          <p:cNvGraphicFramePr>
            <a:graphicFrameLocks noGrp="1"/>
          </p:cNvGraphicFramePr>
          <p:nvPr>
            <p:ph idx="1"/>
          </p:nvPr>
        </p:nvGraphicFramePr>
        <p:xfrm>
          <a:off x="228600" y="1277938"/>
          <a:ext cx="7239000" cy="4691380"/>
        </p:xfrm>
        <a:graphic>
          <a:graphicData uri="http://schemas.openxmlformats.org/drawingml/2006/table">
            <a:tbl>
              <a:tblPr/>
              <a:tblGrid>
                <a:gridCol w="1689100"/>
                <a:gridCol w="3340100"/>
                <a:gridCol w="2209800"/>
              </a:tblGrid>
              <a:tr h="22860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Informal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Relation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 set of attributes with data that changes over time. Often denoted 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Attribute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Characteristic with a real-world domain. Subsets of attributes are multiple columns, often denoted X or 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Column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Tuple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The data values returned for specific attribute sets are often denoted as 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Row of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Schema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Collection of tables and constraints/relationships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Functional dependency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X </a:t>
                      </a:r>
                      <a:r>
                        <a:rPr kumimoji="0" lang="en-US" sz="1800" b="0" i="0" u="none" strike="noStrike" cap="none" normalizeH="0" baseline="0" smtClean="0">
                          <a:ln>
                            <a:noFill/>
                          </a:ln>
                          <a:solidFill>
                            <a:schemeClr val="tx1"/>
                          </a:solidFill>
                          <a:effectLst/>
                          <a:latin typeface="Arial" charset="0"/>
                          <a:sym typeface="Wingdings" pitchFamily="2" charset="2"/>
                        </a:rPr>
                        <a:t> 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Business rule dependency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34" name="Slide Number Placeholder 5"/>
          <p:cNvSpPr>
            <a:spLocks noGrp="1"/>
          </p:cNvSpPr>
          <p:nvPr>
            <p:ph type="sldNum" sz="quarter" idx="12"/>
          </p:nvPr>
        </p:nvSpPr>
        <p:spPr/>
        <p:txBody>
          <a:bodyPr/>
          <a:lstStyle/>
          <a:p>
            <a:fld id="{F0E83825-5467-4CEF-99E1-4B1511F82A50}" type="slidenum">
              <a:rPr lang="en-US" smtClean="0"/>
              <a:pPr/>
              <a:t>91</a:t>
            </a:fld>
            <a:endParaRPr lang="en-US" smtClean="0"/>
          </a:p>
        </p:txBody>
      </p:sp>
    </p:spTree>
    <p:extLst>
      <p:ext uri="{BB962C8B-B14F-4D97-AF65-F5344CB8AC3E}">
        <p14:creationId xmlns:p14="http://schemas.microsoft.com/office/powerpoint/2010/main" val="25256059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4"/>
          <p:cNvSpPr>
            <a:spLocks noGrp="1" noChangeArrowheads="1"/>
          </p:cNvSpPr>
          <p:nvPr>
            <p:ph type="title"/>
          </p:nvPr>
        </p:nvSpPr>
        <p:spPr/>
        <p:txBody>
          <a:bodyPr/>
          <a:lstStyle/>
          <a:p>
            <a:r>
              <a:rPr lang="en-US" smtClean="0"/>
              <a:t>Appendix: Functional Dependency</a:t>
            </a:r>
          </a:p>
        </p:txBody>
      </p:sp>
      <p:sp>
        <p:nvSpPr>
          <p:cNvPr id="96258" name="Slide Number Placeholder 4"/>
          <p:cNvSpPr>
            <a:spLocks noGrp="1"/>
          </p:cNvSpPr>
          <p:nvPr>
            <p:ph type="sldNum" sz="quarter" idx="12"/>
          </p:nvPr>
        </p:nvSpPr>
        <p:spPr/>
        <p:txBody>
          <a:bodyPr/>
          <a:lstStyle/>
          <a:p>
            <a:fld id="{F2869B17-4F5E-44A5-83D5-05271E8EB3FF}" type="slidenum">
              <a:rPr lang="en-US" smtClean="0"/>
              <a:pPr/>
              <a:t>92</a:t>
            </a:fld>
            <a:endParaRPr lang="en-US" smtClean="0"/>
          </a:p>
        </p:txBody>
      </p:sp>
      <p:sp>
        <p:nvSpPr>
          <p:cNvPr id="96260" name="Text Box 6"/>
          <p:cNvSpPr txBox="1">
            <a:spLocks noChangeArrowheads="1"/>
          </p:cNvSpPr>
          <p:nvPr/>
        </p:nvSpPr>
        <p:spPr bwMode="auto">
          <a:xfrm>
            <a:off x="546847" y="1371600"/>
            <a:ext cx="7315200" cy="461665"/>
          </a:xfrm>
          <a:prstGeom prst="rect">
            <a:avLst/>
          </a:prstGeom>
          <a:noFill/>
          <a:ln w="12700">
            <a:noFill/>
            <a:miter lim="800000"/>
            <a:headEnd/>
            <a:tailEnd/>
          </a:ln>
        </p:spPr>
        <p:txBody>
          <a:bodyPr>
            <a:spAutoFit/>
          </a:bodyPr>
          <a:lstStyle/>
          <a:p>
            <a:pPr algn="l"/>
            <a:r>
              <a:rPr lang="en-US">
                <a:solidFill>
                  <a:schemeClr val="tx1"/>
                </a:solidFill>
              </a:rPr>
              <a:t>Derives from a real-world relationship/constraint.</a:t>
            </a:r>
          </a:p>
        </p:txBody>
      </p:sp>
      <p:sp>
        <p:nvSpPr>
          <p:cNvPr id="96261" name="Text Box 7"/>
          <p:cNvSpPr txBox="1">
            <a:spLocks noChangeArrowheads="1"/>
          </p:cNvSpPr>
          <p:nvPr/>
        </p:nvSpPr>
        <p:spPr bwMode="auto">
          <a:xfrm>
            <a:off x="381000" y="2133600"/>
            <a:ext cx="8225118" cy="3046988"/>
          </a:xfrm>
          <a:prstGeom prst="rect">
            <a:avLst/>
          </a:prstGeom>
          <a:noFill/>
          <a:ln w="12700">
            <a:noFill/>
            <a:miter lim="800000"/>
            <a:headEnd/>
            <a:tailEnd/>
          </a:ln>
        </p:spPr>
        <p:txBody>
          <a:bodyPr wrap="square">
            <a:spAutoFit/>
          </a:bodyPr>
          <a:lstStyle/>
          <a:p>
            <a:pPr algn="l"/>
            <a:r>
              <a:rPr lang="en-US" dirty="0">
                <a:solidFill>
                  <a:schemeClr val="tx1"/>
                </a:solidFill>
              </a:rPr>
              <a:t>Denoted X </a:t>
            </a:r>
            <a:r>
              <a:rPr lang="en-US" dirty="0">
                <a:solidFill>
                  <a:schemeClr val="tx1"/>
                </a:solidFill>
                <a:sym typeface="Wingdings" pitchFamily="2" charset="2"/>
              </a:rPr>
              <a:t> Y		for sets of attributes X and </a:t>
            </a:r>
            <a:r>
              <a:rPr lang="en-US" dirty="0" smtClean="0">
                <a:solidFill>
                  <a:schemeClr val="tx1"/>
                </a:solidFill>
                <a:sym typeface="Wingdings" pitchFamily="2" charset="2"/>
              </a:rPr>
              <a:t>Y</a:t>
            </a:r>
          </a:p>
          <a:p>
            <a:pPr algn="l"/>
            <a:endParaRPr lang="en-US" dirty="0">
              <a:solidFill>
                <a:schemeClr val="tx1"/>
              </a:solidFill>
              <a:sym typeface="Wingdings" pitchFamily="2" charset="2"/>
            </a:endParaRPr>
          </a:p>
          <a:p>
            <a:pPr algn="l"/>
            <a:r>
              <a:rPr lang="en-US" dirty="0">
                <a:solidFill>
                  <a:schemeClr val="tx1"/>
                </a:solidFill>
                <a:sym typeface="Wingdings" pitchFamily="2" charset="2"/>
              </a:rPr>
              <a:t>Holds when any rows of data that have identical values for X attributes also have identical values for their Y attributes:</a:t>
            </a:r>
          </a:p>
          <a:p>
            <a:pPr algn="l"/>
            <a:r>
              <a:rPr lang="en-US" dirty="0">
                <a:solidFill>
                  <a:schemeClr val="tx1"/>
                </a:solidFill>
                <a:sym typeface="Wingdings" pitchFamily="2" charset="2"/>
              </a:rPr>
              <a:t>If t1[X] = t2[X], then t1[Y] = t2[Y]</a:t>
            </a:r>
          </a:p>
          <a:p>
            <a:pPr algn="l"/>
            <a:endParaRPr lang="en-US" dirty="0">
              <a:solidFill>
                <a:schemeClr val="tx1"/>
              </a:solidFill>
              <a:sym typeface="Wingdings" pitchFamily="2" charset="2"/>
            </a:endParaRPr>
          </a:p>
          <a:p>
            <a:pPr algn="l"/>
            <a:r>
              <a:rPr lang="en-US" dirty="0">
                <a:solidFill>
                  <a:schemeClr val="tx1"/>
                </a:solidFill>
                <a:sym typeface="Wingdings" pitchFamily="2" charset="2"/>
              </a:rPr>
              <a:t>X is also known as a </a:t>
            </a:r>
            <a:r>
              <a:rPr lang="en-US" b="1" dirty="0">
                <a:solidFill>
                  <a:schemeClr val="tx1"/>
                </a:solidFill>
                <a:sym typeface="Wingdings" pitchFamily="2" charset="2"/>
              </a:rPr>
              <a:t>determinant</a:t>
            </a:r>
            <a:r>
              <a:rPr lang="en-US" dirty="0">
                <a:solidFill>
                  <a:schemeClr val="tx1"/>
                </a:solidFill>
                <a:sym typeface="Wingdings" pitchFamily="2" charset="2"/>
              </a:rPr>
              <a:t> if X is non-trivial (not a subset of Y).</a:t>
            </a:r>
            <a:endParaRPr lang="en-US" dirty="0">
              <a:solidFill>
                <a:schemeClr val="tx1"/>
              </a:solidFill>
            </a:endParaRPr>
          </a:p>
        </p:txBody>
      </p:sp>
    </p:spTree>
    <p:extLst>
      <p:ext uri="{BB962C8B-B14F-4D97-AF65-F5344CB8AC3E}">
        <p14:creationId xmlns:p14="http://schemas.microsoft.com/office/powerpoint/2010/main" val="14505397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r>
              <a:rPr lang="en-US" smtClean="0"/>
              <a:t>Appendix: Keys</a:t>
            </a:r>
          </a:p>
        </p:txBody>
      </p:sp>
      <p:sp>
        <p:nvSpPr>
          <p:cNvPr id="97282" name="Slide Number Placeholder 4"/>
          <p:cNvSpPr>
            <a:spLocks noGrp="1"/>
          </p:cNvSpPr>
          <p:nvPr>
            <p:ph type="sldNum" sz="quarter" idx="12"/>
          </p:nvPr>
        </p:nvSpPr>
        <p:spPr/>
        <p:txBody>
          <a:bodyPr/>
          <a:lstStyle/>
          <a:p>
            <a:fld id="{AEB3C8AE-3894-40A4-9150-A1A5E7A805F6}" type="slidenum">
              <a:rPr lang="en-US" smtClean="0"/>
              <a:pPr/>
              <a:t>93</a:t>
            </a:fld>
            <a:endParaRPr lang="en-US" smtClean="0"/>
          </a:p>
        </p:txBody>
      </p:sp>
      <p:sp>
        <p:nvSpPr>
          <p:cNvPr id="97284" name="Text Box 4"/>
          <p:cNvSpPr txBox="1">
            <a:spLocks noChangeArrowheads="1"/>
          </p:cNvSpPr>
          <p:nvPr/>
        </p:nvSpPr>
        <p:spPr bwMode="auto">
          <a:xfrm>
            <a:off x="546567" y="1447800"/>
            <a:ext cx="8064033" cy="400110"/>
          </a:xfrm>
          <a:prstGeom prst="rect">
            <a:avLst/>
          </a:prstGeom>
          <a:noFill/>
          <a:ln w="12700">
            <a:noFill/>
            <a:miter lim="800000"/>
            <a:headEnd/>
            <a:tailEnd/>
          </a:ln>
        </p:spPr>
        <p:txBody>
          <a:bodyPr wrap="square">
            <a:spAutoFit/>
          </a:bodyPr>
          <a:lstStyle/>
          <a:p>
            <a:pPr algn="l"/>
            <a:r>
              <a:rPr lang="en-US" sz="2000" dirty="0">
                <a:solidFill>
                  <a:schemeClr val="tx1"/>
                </a:solidFill>
              </a:rPr>
              <a:t>Keys are attributes that are ultimately used to identify rows of data.</a:t>
            </a:r>
          </a:p>
        </p:txBody>
      </p:sp>
      <p:sp>
        <p:nvSpPr>
          <p:cNvPr id="97285" name="Text Box 5"/>
          <p:cNvSpPr txBox="1">
            <a:spLocks noChangeArrowheads="1"/>
          </p:cNvSpPr>
          <p:nvPr/>
        </p:nvSpPr>
        <p:spPr bwMode="auto">
          <a:xfrm>
            <a:off x="520513" y="2133600"/>
            <a:ext cx="8318687" cy="1015663"/>
          </a:xfrm>
          <a:prstGeom prst="rect">
            <a:avLst/>
          </a:prstGeom>
          <a:noFill/>
          <a:ln w="12700" algn="ctr">
            <a:noFill/>
            <a:miter lim="800000"/>
            <a:headEnd/>
            <a:tailEnd/>
          </a:ln>
        </p:spPr>
        <p:txBody>
          <a:bodyPr wrap="square">
            <a:spAutoFit/>
          </a:bodyPr>
          <a:lstStyle/>
          <a:p>
            <a:pPr marL="457200" indent="-457200" algn="l"/>
            <a:r>
              <a:rPr lang="en-US" sz="2000" dirty="0">
                <a:solidFill>
                  <a:schemeClr val="tx1"/>
                </a:solidFill>
              </a:rPr>
              <a:t>A </a:t>
            </a:r>
            <a:r>
              <a:rPr lang="en-US" sz="2000" b="1" dirty="0">
                <a:solidFill>
                  <a:schemeClr val="tx1"/>
                </a:solidFill>
              </a:rPr>
              <a:t>key</a:t>
            </a:r>
            <a:r>
              <a:rPr lang="en-US" sz="2000" dirty="0">
                <a:solidFill>
                  <a:schemeClr val="tx1"/>
                </a:solidFill>
              </a:rPr>
              <a:t> K (sometimes called candidate key) is a set of attributes</a:t>
            </a:r>
          </a:p>
          <a:p>
            <a:pPr marL="457200" indent="-457200" algn="l">
              <a:buFontTx/>
              <a:buAutoNum type="arabicParenBoth"/>
            </a:pPr>
            <a:r>
              <a:rPr lang="en-US" sz="2000" dirty="0">
                <a:solidFill>
                  <a:schemeClr val="tx1"/>
                </a:solidFill>
              </a:rPr>
              <a:t>With FD K </a:t>
            </a:r>
            <a:r>
              <a:rPr lang="en-US" sz="2000" dirty="0">
                <a:solidFill>
                  <a:schemeClr val="tx1"/>
                </a:solidFill>
                <a:sym typeface="Wingdings" pitchFamily="2" charset="2"/>
              </a:rPr>
              <a:t> U	where U is all other attributes in the relation</a:t>
            </a:r>
          </a:p>
          <a:p>
            <a:pPr marL="457200" indent="-457200" algn="l">
              <a:buFontTx/>
              <a:buAutoNum type="arabicParenBoth"/>
            </a:pPr>
            <a:r>
              <a:rPr lang="en-US" sz="2000" dirty="0">
                <a:solidFill>
                  <a:schemeClr val="tx1"/>
                </a:solidFill>
              </a:rPr>
              <a:t>If K’ is a subset of K, then there is no FD K’ </a:t>
            </a:r>
            <a:r>
              <a:rPr lang="en-US" sz="2000" dirty="0">
                <a:solidFill>
                  <a:schemeClr val="tx1"/>
                </a:solidFill>
                <a:sym typeface="Wingdings" pitchFamily="2" charset="2"/>
              </a:rPr>
              <a:t> U</a:t>
            </a:r>
            <a:endParaRPr lang="en-US" sz="2000" dirty="0">
              <a:solidFill>
                <a:schemeClr val="tx1"/>
              </a:solidFill>
            </a:endParaRPr>
          </a:p>
        </p:txBody>
      </p:sp>
      <p:sp>
        <p:nvSpPr>
          <p:cNvPr id="97286" name="Text Box 6"/>
          <p:cNvSpPr txBox="1">
            <a:spLocks noChangeArrowheads="1"/>
          </p:cNvSpPr>
          <p:nvPr/>
        </p:nvSpPr>
        <p:spPr bwMode="auto">
          <a:xfrm>
            <a:off x="537882" y="3733800"/>
            <a:ext cx="8148918" cy="1015663"/>
          </a:xfrm>
          <a:prstGeom prst="rect">
            <a:avLst/>
          </a:prstGeom>
          <a:noFill/>
          <a:ln w="12700" algn="ctr">
            <a:noFill/>
            <a:miter lim="800000"/>
            <a:headEnd/>
            <a:tailEnd/>
          </a:ln>
        </p:spPr>
        <p:txBody>
          <a:bodyPr wrap="square">
            <a:spAutoFit/>
          </a:bodyPr>
          <a:lstStyle/>
          <a:p>
            <a:pPr algn="l"/>
            <a:r>
              <a:rPr lang="en-US" sz="2000">
                <a:solidFill>
                  <a:schemeClr val="tx1"/>
                </a:solidFill>
              </a:rPr>
              <a:t>A set of key attributes functionally determines all other attributes in the relation, and it is the smallest set of attributes that will do so (there is no smaller subset of K that determines the columns.)</a:t>
            </a:r>
          </a:p>
        </p:txBody>
      </p:sp>
    </p:spTree>
    <p:extLst>
      <p:ext uri="{BB962C8B-B14F-4D97-AF65-F5344CB8AC3E}">
        <p14:creationId xmlns:p14="http://schemas.microsoft.com/office/powerpoint/2010/main" val="4603494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21A4C0F3-78B8-430C-BBCD-12DE3402798D}" type="slidenum">
              <a:rPr lang="en-US" smtClean="0"/>
              <a:pPr/>
              <a:t>94</a:t>
            </a:fld>
            <a:endParaRPr lang="en-US" smtClean="0"/>
          </a:p>
        </p:txBody>
      </p:sp>
      <p:sp>
        <p:nvSpPr>
          <p:cNvPr id="98307" name="Rectangle 4"/>
          <p:cNvSpPr>
            <a:spLocks noGrp="1" noChangeArrowheads="1"/>
          </p:cNvSpPr>
          <p:nvPr>
            <p:ph type="title"/>
          </p:nvPr>
        </p:nvSpPr>
        <p:spPr/>
        <p:txBody>
          <a:bodyPr/>
          <a:lstStyle/>
          <a:p>
            <a:r>
              <a:rPr lang="en-US" smtClean="0"/>
              <a:t>Appendix: First Normal Form</a:t>
            </a:r>
          </a:p>
        </p:txBody>
      </p:sp>
      <p:sp>
        <p:nvSpPr>
          <p:cNvPr id="98308" name="Text Box 5"/>
          <p:cNvSpPr txBox="1">
            <a:spLocks noChangeArrowheads="1"/>
          </p:cNvSpPr>
          <p:nvPr/>
        </p:nvSpPr>
        <p:spPr bwMode="auto">
          <a:xfrm>
            <a:off x="497541" y="1295400"/>
            <a:ext cx="8189259" cy="1631216"/>
          </a:xfrm>
          <a:prstGeom prst="rect">
            <a:avLst/>
          </a:prstGeom>
          <a:noFill/>
          <a:ln w="12700" algn="ctr">
            <a:noFill/>
            <a:miter lim="800000"/>
            <a:headEnd/>
            <a:tailEnd/>
          </a:ln>
        </p:spPr>
        <p:txBody>
          <a:bodyPr wrap="square">
            <a:spAutoFit/>
          </a:bodyPr>
          <a:lstStyle/>
          <a:p>
            <a:pPr algn="l"/>
            <a:r>
              <a:rPr lang="en-US" sz="2000">
                <a:solidFill>
                  <a:schemeClr val="tx1"/>
                </a:solidFill>
              </a:rPr>
              <a:t>A relation is in </a:t>
            </a:r>
            <a:r>
              <a:rPr lang="en-US" sz="2000" b="1">
                <a:solidFill>
                  <a:schemeClr val="tx1"/>
                </a:solidFill>
              </a:rPr>
              <a:t>first normal form (1NF)</a:t>
            </a:r>
            <a:r>
              <a:rPr lang="en-US" sz="2000">
                <a:solidFill>
                  <a:schemeClr val="tx1"/>
                </a:solidFill>
              </a:rPr>
              <a:t> if and only if all attributes are atomic.</a:t>
            </a:r>
          </a:p>
          <a:p>
            <a:pPr algn="l"/>
            <a:endParaRPr lang="en-US" sz="2000">
              <a:solidFill>
                <a:schemeClr val="tx1"/>
              </a:solidFill>
            </a:endParaRPr>
          </a:p>
          <a:p>
            <a:pPr algn="l"/>
            <a:r>
              <a:rPr lang="en-US" sz="2000" b="1">
                <a:solidFill>
                  <a:schemeClr val="tx1"/>
                </a:solidFill>
              </a:rPr>
              <a:t>Atomic</a:t>
            </a:r>
            <a:r>
              <a:rPr lang="en-US" sz="2000">
                <a:solidFill>
                  <a:schemeClr val="tx1"/>
                </a:solidFill>
              </a:rPr>
              <a:t> attributes are single valued, and cannot be composite, multi-valued or nested relations.</a:t>
            </a:r>
            <a:endParaRPr lang="en-US" sz="2000" b="1">
              <a:solidFill>
                <a:schemeClr val="tx1"/>
              </a:solidFill>
            </a:endParaRPr>
          </a:p>
        </p:txBody>
      </p:sp>
      <p:sp>
        <p:nvSpPr>
          <p:cNvPr id="98309" name="Text Box 6"/>
          <p:cNvSpPr txBox="1">
            <a:spLocks noChangeArrowheads="1"/>
          </p:cNvSpPr>
          <p:nvPr/>
        </p:nvSpPr>
        <p:spPr bwMode="auto">
          <a:xfrm>
            <a:off x="527549" y="3276600"/>
            <a:ext cx="7930651" cy="707886"/>
          </a:xfrm>
          <a:prstGeom prst="rect">
            <a:avLst/>
          </a:prstGeom>
          <a:noFill/>
          <a:ln w="12700" algn="ctr">
            <a:noFill/>
            <a:miter lim="800000"/>
            <a:headEnd/>
            <a:tailEnd/>
          </a:ln>
        </p:spPr>
        <p:txBody>
          <a:bodyPr wrap="square">
            <a:spAutoFit/>
          </a:bodyPr>
          <a:lstStyle/>
          <a:p>
            <a:pPr algn="l"/>
            <a:r>
              <a:rPr lang="en-US" sz="2000" dirty="0">
                <a:solidFill>
                  <a:schemeClr val="bg2"/>
                </a:solidFill>
              </a:rPr>
              <a:t>Example:</a:t>
            </a:r>
          </a:p>
          <a:p>
            <a:pPr algn="l"/>
            <a:r>
              <a:rPr lang="en-US" sz="2000" dirty="0">
                <a:solidFill>
                  <a:schemeClr val="bg2"/>
                </a:solidFill>
              </a:rPr>
              <a:t>Customer(CID, Name: First + Last, Phones, Address)</a:t>
            </a:r>
          </a:p>
        </p:txBody>
      </p:sp>
      <p:graphicFrame>
        <p:nvGraphicFramePr>
          <p:cNvPr id="108628" name="Group 84"/>
          <p:cNvGraphicFramePr>
            <a:graphicFrameLocks noGrp="1"/>
          </p:cNvGraphicFramePr>
          <p:nvPr>
            <p:ph idx="1"/>
          </p:nvPr>
        </p:nvGraphicFramePr>
        <p:xfrm>
          <a:off x="1981200" y="4114800"/>
          <a:ext cx="5154613" cy="1371600"/>
        </p:xfrm>
        <a:graphic>
          <a:graphicData uri="http://schemas.openxmlformats.org/drawingml/2006/table">
            <a:tbl>
              <a:tblPr/>
              <a:tblGrid>
                <a:gridCol w="620713"/>
                <a:gridCol w="2201862"/>
                <a:gridCol w="1149350"/>
                <a:gridCol w="1182688"/>
              </a:tblGrid>
              <a:tr h="415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CID</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Name: First + Last</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Phones</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Address</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56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111</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Joe Jones</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111-2223</a:t>
                      </a:r>
                      <a:endParaRPr kumimoji="0" lang="en-US" sz="1800" b="0" i="0" u="none" strike="noStrike" cap="none" normalizeH="0" baseline="0" smtClean="0">
                        <a:ln>
                          <a:noFill/>
                        </a:ln>
                        <a:solidFill>
                          <a:srgbClr val="0066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111-3393</a:t>
                      </a:r>
                      <a:endParaRPr kumimoji="0" lang="en-US" sz="1800" b="0" i="0" u="none" strike="noStrike" cap="none" normalizeH="0" baseline="0" smtClean="0">
                        <a:ln>
                          <a:noFill/>
                        </a:ln>
                        <a:solidFill>
                          <a:srgbClr val="0066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112-4582</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123 Main</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8327" name="Oval 85"/>
          <p:cNvSpPr>
            <a:spLocks noChangeArrowheads="1"/>
          </p:cNvSpPr>
          <p:nvPr/>
        </p:nvSpPr>
        <p:spPr bwMode="auto">
          <a:xfrm>
            <a:off x="3352800" y="4038600"/>
            <a:ext cx="1600200" cy="533400"/>
          </a:xfrm>
          <a:prstGeom prst="ellipse">
            <a:avLst/>
          </a:prstGeom>
          <a:noFill/>
          <a:ln w="12700" algn="ctr">
            <a:solidFill>
              <a:schemeClr val="tx2"/>
            </a:solidFill>
            <a:round/>
            <a:headEnd/>
            <a:tailEnd/>
          </a:ln>
        </p:spPr>
        <p:txBody>
          <a:bodyPr wrap="none" anchor="ctr">
            <a:spAutoFit/>
          </a:bodyPr>
          <a:lstStyle/>
          <a:p>
            <a:endParaRPr lang="en-US"/>
          </a:p>
        </p:txBody>
      </p:sp>
      <p:sp>
        <p:nvSpPr>
          <p:cNvPr id="98328" name="Oval 86"/>
          <p:cNvSpPr>
            <a:spLocks noChangeArrowheads="1"/>
          </p:cNvSpPr>
          <p:nvPr/>
        </p:nvSpPr>
        <p:spPr bwMode="auto">
          <a:xfrm>
            <a:off x="4724400" y="4343400"/>
            <a:ext cx="1371600" cy="1295400"/>
          </a:xfrm>
          <a:prstGeom prst="ellipse">
            <a:avLst/>
          </a:prstGeom>
          <a:noFill/>
          <a:ln w="12700" algn="ctr">
            <a:solidFill>
              <a:schemeClr val="tx2"/>
            </a:solidFill>
            <a:round/>
            <a:headEnd/>
            <a:tailEnd/>
          </a:ln>
        </p:spPr>
        <p:txBody>
          <a:bodyPr wrap="none" anchor="ctr">
            <a:spAutoFit/>
          </a:bodyPr>
          <a:lstStyle/>
          <a:p>
            <a:endParaRPr lang="en-US"/>
          </a:p>
        </p:txBody>
      </p:sp>
    </p:spTree>
    <p:extLst>
      <p:ext uri="{BB962C8B-B14F-4D97-AF65-F5344CB8AC3E}">
        <p14:creationId xmlns:p14="http://schemas.microsoft.com/office/powerpoint/2010/main" val="34971567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fld id="{0BD72140-D7AA-4E1C-B64B-3D257E8E563B}" type="slidenum">
              <a:rPr lang="en-US" smtClean="0"/>
              <a:pPr/>
              <a:t>95</a:t>
            </a:fld>
            <a:endParaRPr lang="en-US" smtClean="0"/>
          </a:p>
        </p:txBody>
      </p:sp>
      <p:sp>
        <p:nvSpPr>
          <p:cNvPr id="99331" name="Rectangle 2"/>
          <p:cNvSpPr>
            <a:spLocks noGrp="1" noChangeArrowheads="1"/>
          </p:cNvSpPr>
          <p:nvPr>
            <p:ph type="title"/>
          </p:nvPr>
        </p:nvSpPr>
        <p:spPr/>
        <p:txBody>
          <a:bodyPr/>
          <a:lstStyle/>
          <a:p>
            <a:r>
              <a:rPr lang="en-US" smtClean="0"/>
              <a:t>Appendix: Second Normal Form</a:t>
            </a:r>
          </a:p>
        </p:txBody>
      </p:sp>
      <p:sp>
        <p:nvSpPr>
          <p:cNvPr id="99332" name="Text Box 4"/>
          <p:cNvSpPr txBox="1">
            <a:spLocks noChangeArrowheads="1"/>
          </p:cNvSpPr>
          <p:nvPr/>
        </p:nvSpPr>
        <p:spPr bwMode="auto">
          <a:xfrm>
            <a:off x="340659" y="1066800"/>
            <a:ext cx="8269941" cy="1631216"/>
          </a:xfrm>
          <a:prstGeom prst="rect">
            <a:avLst/>
          </a:prstGeom>
          <a:noFill/>
          <a:ln w="12700" algn="ctr">
            <a:noFill/>
            <a:miter lim="800000"/>
            <a:headEnd/>
            <a:tailEnd/>
          </a:ln>
        </p:spPr>
        <p:txBody>
          <a:bodyPr wrap="square">
            <a:spAutoFit/>
          </a:bodyPr>
          <a:lstStyle/>
          <a:p>
            <a:pPr algn="l"/>
            <a:r>
              <a:rPr lang="en-US" sz="2000" dirty="0">
                <a:solidFill>
                  <a:schemeClr val="tx1"/>
                </a:solidFill>
              </a:rPr>
              <a:t>A relation is in </a:t>
            </a:r>
            <a:r>
              <a:rPr lang="en-US" sz="2000" b="1" dirty="0">
                <a:solidFill>
                  <a:schemeClr val="tx1"/>
                </a:solidFill>
              </a:rPr>
              <a:t>second normal form (2NF)</a:t>
            </a:r>
            <a:r>
              <a:rPr lang="en-US" sz="2000" dirty="0">
                <a:solidFill>
                  <a:schemeClr val="tx1"/>
                </a:solidFill>
              </a:rPr>
              <a:t> if it is in 1NF and each non-key attribute is fully functionally dependent on the primary key.</a:t>
            </a:r>
          </a:p>
          <a:p>
            <a:pPr algn="l"/>
            <a:endParaRPr lang="en-US" sz="2000" dirty="0">
              <a:solidFill>
                <a:schemeClr val="tx1"/>
              </a:solidFill>
            </a:endParaRPr>
          </a:p>
          <a:p>
            <a:pPr algn="l"/>
            <a:r>
              <a:rPr lang="en-US" sz="2000" dirty="0">
                <a:solidFill>
                  <a:schemeClr val="tx1"/>
                </a:solidFill>
              </a:rPr>
              <a:t>K </a:t>
            </a:r>
            <a:r>
              <a:rPr lang="en-US" sz="2000" dirty="0">
                <a:solidFill>
                  <a:schemeClr val="tx1"/>
                </a:solidFill>
                <a:sym typeface="Wingdings" pitchFamily="2" charset="2"/>
              </a:rPr>
              <a:t> Ai	for each non-key attribute Ai</a:t>
            </a:r>
          </a:p>
          <a:p>
            <a:pPr algn="l"/>
            <a:r>
              <a:rPr lang="en-US" sz="2000" dirty="0">
                <a:solidFill>
                  <a:schemeClr val="tx1"/>
                </a:solidFill>
              </a:rPr>
              <a:t>That is, there is no subset K’ such that K’ </a:t>
            </a:r>
            <a:r>
              <a:rPr lang="en-US" sz="2000" dirty="0">
                <a:solidFill>
                  <a:schemeClr val="tx1"/>
                </a:solidFill>
                <a:sym typeface="Wingdings" pitchFamily="2" charset="2"/>
              </a:rPr>
              <a:t> Ai</a:t>
            </a:r>
            <a:endParaRPr lang="en-US" sz="2000" dirty="0">
              <a:solidFill>
                <a:schemeClr val="tx1"/>
              </a:solidFill>
            </a:endParaRPr>
          </a:p>
        </p:txBody>
      </p:sp>
      <p:sp>
        <p:nvSpPr>
          <p:cNvPr id="99333" name="Text Box 5"/>
          <p:cNvSpPr txBox="1">
            <a:spLocks noChangeArrowheads="1"/>
          </p:cNvSpPr>
          <p:nvPr/>
        </p:nvSpPr>
        <p:spPr bwMode="auto">
          <a:xfrm>
            <a:off x="340659" y="3276600"/>
            <a:ext cx="8269941" cy="707886"/>
          </a:xfrm>
          <a:prstGeom prst="rect">
            <a:avLst/>
          </a:prstGeom>
          <a:noFill/>
          <a:ln w="12700" algn="ctr">
            <a:noFill/>
            <a:miter lim="800000"/>
            <a:headEnd/>
            <a:tailEnd/>
          </a:ln>
        </p:spPr>
        <p:txBody>
          <a:bodyPr wrap="square">
            <a:spAutoFit/>
          </a:bodyPr>
          <a:lstStyle/>
          <a:p>
            <a:pPr algn="l"/>
            <a:r>
              <a:rPr lang="en-US" sz="2000">
                <a:solidFill>
                  <a:schemeClr val="bg2"/>
                </a:solidFill>
              </a:rPr>
              <a:t>Example:</a:t>
            </a:r>
          </a:p>
          <a:p>
            <a:pPr algn="l"/>
            <a:r>
              <a:rPr lang="en-US" sz="2000">
                <a:solidFill>
                  <a:schemeClr val="bg2"/>
                </a:solidFill>
              </a:rPr>
              <a:t>OrderProduct(</a:t>
            </a:r>
            <a:r>
              <a:rPr lang="en-US" sz="2000" u="sng">
                <a:solidFill>
                  <a:schemeClr val="bg2"/>
                </a:solidFill>
              </a:rPr>
              <a:t>OrderID</a:t>
            </a:r>
            <a:r>
              <a:rPr lang="en-US" sz="2000">
                <a:solidFill>
                  <a:schemeClr val="bg2"/>
                </a:solidFill>
              </a:rPr>
              <a:t>, </a:t>
            </a:r>
            <a:r>
              <a:rPr lang="en-US" sz="2000" u="sng">
                <a:solidFill>
                  <a:schemeClr val="bg2"/>
                </a:solidFill>
              </a:rPr>
              <a:t>ProductID</a:t>
            </a:r>
            <a:r>
              <a:rPr lang="en-US" sz="2000">
                <a:solidFill>
                  <a:schemeClr val="bg2"/>
                </a:solidFill>
              </a:rPr>
              <a:t>, Quantity, Description)</a:t>
            </a:r>
          </a:p>
        </p:txBody>
      </p:sp>
      <p:graphicFrame>
        <p:nvGraphicFramePr>
          <p:cNvPr id="155762" name="Group 114"/>
          <p:cNvGraphicFramePr>
            <a:graphicFrameLocks noGrp="1"/>
          </p:cNvGraphicFramePr>
          <p:nvPr>
            <p:ph idx="1"/>
          </p:nvPr>
        </p:nvGraphicFramePr>
        <p:xfrm>
          <a:off x="2057400" y="4267200"/>
          <a:ext cx="4911725" cy="1544955"/>
        </p:xfrm>
        <a:graphic>
          <a:graphicData uri="http://schemas.openxmlformats.org/drawingml/2006/table">
            <a:tbl>
              <a:tblPr/>
              <a:tblGrid>
                <a:gridCol w="1082675"/>
                <a:gridCol w="1285875"/>
                <a:gridCol w="1139825"/>
                <a:gridCol w="1403350"/>
              </a:tblGrid>
              <a:tr h="4476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smtClean="0">
                          <a:ln>
                            <a:noFill/>
                          </a:ln>
                          <a:solidFill>
                            <a:srgbClr val="006600"/>
                          </a:solidFill>
                          <a:effectLst/>
                          <a:latin typeface="Century Schoolbook" pitchFamily="18" charset="0"/>
                          <a:cs typeface="Times New Roman" pitchFamily="18" charset="0"/>
                        </a:rPr>
                        <a:t>OrderID</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smtClean="0">
                          <a:ln>
                            <a:noFill/>
                          </a:ln>
                          <a:solidFill>
                            <a:srgbClr val="006600"/>
                          </a:solidFill>
                          <a:effectLst/>
                          <a:latin typeface="Century Schoolbook" pitchFamily="18" charset="0"/>
                          <a:cs typeface="Times New Roman" pitchFamily="18" charset="0"/>
                        </a:rPr>
                        <a:t>ProductID</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Quantity</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Description</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32</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15</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Blue Hose</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32</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16</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2</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Pliers</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33</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15</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Blue Hose</a:t>
                      </a:r>
                      <a:endParaRPr kumimoji="0" lang="en-US" sz="24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9361" name="Freeform 115"/>
          <p:cNvSpPr>
            <a:spLocks/>
          </p:cNvSpPr>
          <p:nvPr/>
        </p:nvSpPr>
        <p:spPr bwMode="auto">
          <a:xfrm>
            <a:off x="3581400" y="4648200"/>
            <a:ext cx="2209800" cy="241300"/>
          </a:xfrm>
          <a:custGeom>
            <a:avLst/>
            <a:gdLst>
              <a:gd name="T0" fmla="*/ 0 w 1392"/>
              <a:gd name="T1" fmla="*/ 0 h 152"/>
              <a:gd name="T2" fmla="*/ 2147483647 w 1392"/>
              <a:gd name="T3" fmla="*/ 2147483647 h 152"/>
              <a:gd name="T4" fmla="*/ 2147483647 w 1392"/>
              <a:gd name="T5" fmla="*/ 2147483647 h 152"/>
              <a:gd name="T6" fmla="*/ 0 60000 65536"/>
              <a:gd name="T7" fmla="*/ 0 60000 65536"/>
              <a:gd name="T8" fmla="*/ 0 60000 65536"/>
              <a:gd name="T9" fmla="*/ 0 w 1392"/>
              <a:gd name="T10" fmla="*/ 0 h 152"/>
              <a:gd name="T11" fmla="*/ 1392 w 1392"/>
              <a:gd name="T12" fmla="*/ 152 h 152"/>
            </a:gdLst>
            <a:ahLst/>
            <a:cxnLst>
              <a:cxn ang="T6">
                <a:pos x="T0" y="T1"/>
              </a:cxn>
              <a:cxn ang="T7">
                <a:pos x="T2" y="T3"/>
              </a:cxn>
              <a:cxn ang="T8">
                <a:pos x="T4" y="T5"/>
              </a:cxn>
            </a:cxnLst>
            <a:rect l="T9" t="T10" r="T11" b="T12"/>
            <a:pathLst>
              <a:path w="1392" h="152">
                <a:moveTo>
                  <a:pt x="0" y="0"/>
                </a:moveTo>
                <a:cubicBezTo>
                  <a:pt x="364" y="68"/>
                  <a:pt x="728" y="136"/>
                  <a:pt x="960" y="144"/>
                </a:cubicBezTo>
                <a:cubicBezTo>
                  <a:pt x="1192" y="152"/>
                  <a:pt x="1292" y="100"/>
                  <a:pt x="1392" y="48"/>
                </a:cubicBezTo>
              </a:path>
            </a:pathLst>
          </a:custGeom>
          <a:noFill/>
          <a:ln w="12700">
            <a:solidFill>
              <a:schemeClr val="tx2"/>
            </a:solidFill>
            <a:round/>
            <a:headEnd/>
            <a:tailEnd type="stealth" w="med" len="med"/>
          </a:ln>
        </p:spPr>
        <p:txBody>
          <a:bodyPr>
            <a:spAutoFit/>
          </a:bodyPr>
          <a:lstStyle/>
          <a:p>
            <a:endParaRPr lang="en-US"/>
          </a:p>
        </p:txBody>
      </p:sp>
      <p:sp>
        <p:nvSpPr>
          <p:cNvPr id="99362" name="Freeform 117"/>
          <p:cNvSpPr>
            <a:spLocks/>
          </p:cNvSpPr>
          <p:nvPr/>
        </p:nvSpPr>
        <p:spPr bwMode="auto">
          <a:xfrm>
            <a:off x="3581400" y="5486400"/>
            <a:ext cx="2209800" cy="241300"/>
          </a:xfrm>
          <a:custGeom>
            <a:avLst/>
            <a:gdLst>
              <a:gd name="T0" fmla="*/ 0 w 1392"/>
              <a:gd name="T1" fmla="*/ 0 h 152"/>
              <a:gd name="T2" fmla="*/ 2147483647 w 1392"/>
              <a:gd name="T3" fmla="*/ 2147483647 h 152"/>
              <a:gd name="T4" fmla="*/ 2147483647 w 1392"/>
              <a:gd name="T5" fmla="*/ 2147483647 h 152"/>
              <a:gd name="T6" fmla="*/ 0 60000 65536"/>
              <a:gd name="T7" fmla="*/ 0 60000 65536"/>
              <a:gd name="T8" fmla="*/ 0 60000 65536"/>
              <a:gd name="T9" fmla="*/ 0 w 1392"/>
              <a:gd name="T10" fmla="*/ 0 h 152"/>
              <a:gd name="T11" fmla="*/ 1392 w 1392"/>
              <a:gd name="T12" fmla="*/ 152 h 152"/>
            </a:gdLst>
            <a:ahLst/>
            <a:cxnLst>
              <a:cxn ang="T6">
                <a:pos x="T0" y="T1"/>
              </a:cxn>
              <a:cxn ang="T7">
                <a:pos x="T2" y="T3"/>
              </a:cxn>
              <a:cxn ang="T8">
                <a:pos x="T4" y="T5"/>
              </a:cxn>
            </a:cxnLst>
            <a:rect l="T9" t="T10" r="T11" b="T12"/>
            <a:pathLst>
              <a:path w="1392" h="152">
                <a:moveTo>
                  <a:pt x="0" y="0"/>
                </a:moveTo>
                <a:cubicBezTo>
                  <a:pt x="364" y="68"/>
                  <a:pt x="728" y="136"/>
                  <a:pt x="960" y="144"/>
                </a:cubicBezTo>
                <a:cubicBezTo>
                  <a:pt x="1192" y="152"/>
                  <a:pt x="1292" y="100"/>
                  <a:pt x="1392" y="48"/>
                </a:cubicBezTo>
              </a:path>
            </a:pathLst>
          </a:custGeom>
          <a:noFill/>
          <a:ln w="12700">
            <a:solidFill>
              <a:schemeClr val="tx2"/>
            </a:solidFill>
            <a:round/>
            <a:headEnd/>
            <a:tailEnd type="stealth" w="med" len="med"/>
          </a:ln>
        </p:spPr>
        <p:txBody>
          <a:bodyPr>
            <a:spAutoFit/>
          </a:bodyPr>
          <a:lstStyle/>
          <a:p>
            <a:endParaRPr lang="en-US"/>
          </a:p>
        </p:txBody>
      </p:sp>
    </p:spTree>
    <p:extLst>
      <p:ext uri="{BB962C8B-B14F-4D97-AF65-F5344CB8AC3E}">
        <p14:creationId xmlns:p14="http://schemas.microsoft.com/office/powerpoint/2010/main" val="7523729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2"/>
          </p:nvPr>
        </p:nvSpPr>
        <p:spPr>
          <a:noFill/>
        </p:spPr>
        <p:txBody>
          <a:bodyPr/>
          <a:lstStyle/>
          <a:p>
            <a:fld id="{E183A4A5-1D27-4CE1-9B89-02DE7939B391}" type="slidenum">
              <a:rPr lang="en-US" smtClean="0"/>
              <a:pPr/>
              <a:t>96</a:t>
            </a:fld>
            <a:endParaRPr lang="en-US" smtClean="0"/>
          </a:p>
        </p:txBody>
      </p:sp>
      <p:sp>
        <p:nvSpPr>
          <p:cNvPr id="100355" name="Rectangle 4"/>
          <p:cNvSpPr>
            <a:spLocks noGrp="1" noChangeArrowheads="1"/>
          </p:cNvSpPr>
          <p:nvPr>
            <p:ph type="title"/>
          </p:nvPr>
        </p:nvSpPr>
        <p:spPr/>
        <p:txBody>
          <a:bodyPr/>
          <a:lstStyle/>
          <a:p>
            <a:r>
              <a:rPr lang="en-US" smtClean="0"/>
              <a:t>Appendix: Transitive Dependency</a:t>
            </a:r>
          </a:p>
        </p:txBody>
      </p:sp>
      <p:sp>
        <p:nvSpPr>
          <p:cNvPr id="100356" name="Text Box 5"/>
          <p:cNvSpPr txBox="1">
            <a:spLocks noChangeArrowheads="1"/>
          </p:cNvSpPr>
          <p:nvPr/>
        </p:nvSpPr>
        <p:spPr bwMode="auto">
          <a:xfrm>
            <a:off x="356182" y="1447800"/>
            <a:ext cx="8406818" cy="707886"/>
          </a:xfrm>
          <a:prstGeom prst="rect">
            <a:avLst/>
          </a:prstGeom>
          <a:noFill/>
          <a:ln w="12700" algn="ctr">
            <a:noFill/>
            <a:miter lim="800000"/>
            <a:headEnd/>
            <a:tailEnd/>
          </a:ln>
        </p:spPr>
        <p:txBody>
          <a:bodyPr wrap="square">
            <a:spAutoFit/>
          </a:bodyPr>
          <a:lstStyle/>
          <a:p>
            <a:pPr algn="l"/>
            <a:r>
              <a:rPr lang="en-US" sz="2000" dirty="0">
                <a:solidFill>
                  <a:schemeClr val="tx1"/>
                </a:solidFill>
              </a:rPr>
              <a:t>Given functional dependencies: X </a:t>
            </a:r>
            <a:r>
              <a:rPr lang="en-US" sz="2000" dirty="0">
                <a:solidFill>
                  <a:schemeClr val="tx1"/>
                </a:solidFill>
                <a:sym typeface="Wingdings" pitchFamily="2" charset="2"/>
              </a:rPr>
              <a:t> Y and Y  Z, the </a:t>
            </a:r>
            <a:r>
              <a:rPr lang="en-US" sz="2000" b="1" dirty="0">
                <a:solidFill>
                  <a:schemeClr val="tx1"/>
                </a:solidFill>
                <a:sym typeface="Wingdings" pitchFamily="2" charset="2"/>
              </a:rPr>
              <a:t>transitive dependency</a:t>
            </a:r>
            <a:r>
              <a:rPr lang="en-US" sz="2000" dirty="0">
                <a:solidFill>
                  <a:schemeClr val="tx1"/>
                </a:solidFill>
                <a:sym typeface="Wingdings" pitchFamily="2" charset="2"/>
              </a:rPr>
              <a:t> X  Z must also hold.</a:t>
            </a:r>
            <a:endParaRPr lang="en-US" sz="2000" dirty="0">
              <a:solidFill>
                <a:schemeClr val="tx1"/>
              </a:solidFill>
            </a:endParaRPr>
          </a:p>
        </p:txBody>
      </p:sp>
      <p:sp>
        <p:nvSpPr>
          <p:cNvPr id="100357" name="Text Box 6"/>
          <p:cNvSpPr txBox="1">
            <a:spLocks noChangeArrowheads="1"/>
          </p:cNvSpPr>
          <p:nvPr/>
        </p:nvSpPr>
        <p:spPr bwMode="auto">
          <a:xfrm>
            <a:off x="356182" y="2590800"/>
            <a:ext cx="8319247" cy="3170099"/>
          </a:xfrm>
          <a:prstGeom prst="rect">
            <a:avLst/>
          </a:prstGeom>
          <a:noFill/>
          <a:ln w="12700" algn="ctr">
            <a:noFill/>
            <a:miter lim="800000"/>
            <a:headEnd/>
            <a:tailEnd/>
          </a:ln>
        </p:spPr>
        <p:txBody>
          <a:bodyPr wrap="square">
            <a:spAutoFit/>
          </a:bodyPr>
          <a:lstStyle/>
          <a:p>
            <a:pPr algn="l"/>
            <a:r>
              <a:rPr lang="en-US" sz="2000" dirty="0">
                <a:solidFill>
                  <a:schemeClr val="bg2"/>
                </a:solidFill>
              </a:rPr>
              <a:t>Example:</a:t>
            </a:r>
          </a:p>
          <a:p>
            <a:pPr algn="l"/>
            <a:r>
              <a:rPr lang="en-US" sz="2000" dirty="0">
                <a:solidFill>
                  <a:schemeClr val="bg2"/>
                </a:solidFill>
              </a:rPr>
              <a:t>There is an FD between </a:t>
            </a:r>
            <a:r>
              <a:rPr lang="en-US" sz="2000" dirty="0" err="1">
                <a:solidFill>
                  <a:schemeClr val="bg2"/>
                </a:solidFill>
              </a:rPr>
              <a:t>OrderID</a:t>
            </a:r>
            <a:r>
              <a:rPr lang="en-US" sz="2000" dirty="0">
                <a:solidFill>
                  <a:schemeClr val="bg2"/>
                </a:solidFill>
              </a:rPr>
              <a:t> and </a:t>
            </a:r>
            <a:r>
              <a:rPr lang="en-US" sz="2000" dirty="0" err="1">
                <a:solidFill>
                  <a:schemeClr val="bg2"/>
                </a:solidFill>
              </a:rPr>
              <a:t>CustomerID</a:t>
            </a:r>
            <a:r>
              <a:rPr lang="en-US" sz="2000" dirty="0">
                <a:solidFill>
                  <a:schemeClr val="bg2"/>
                </a:solidFill>
              </a:rPr>
              <a:t>. Given the </a:t>
            </a:r>
            <a:r>
              <a:rPr lang="en-US" sz="2000" dirty="0" err="1">
                <a:solidFill>
                  <a:schemeClr val="bg2"/>
                </a:solidFill>
              </a:rPr>
              <a:t>OrderID</a:t>
            </a:r>
            <a:r>
              <a:rPr lang="en-US" sz="2000" dirty="0">
                <a:solidFill>
                  <a:schemeClr val="bg2"/>
                </a:solidFill>
              </a:rPr>
              <a:t> key attribute, you always know the </a:t>
            </a:r>
            <a:r>
              <a:rPr lang="en-US" sz="2000" dirty="0" err="1">
                <a:solidFill>
                  <a:schemeClr val="bg2"/>
                </a:solidFill>
              </a:rPr>
              <a:t>CustomerID</a:t>
            </a:r>
            <a:r>
              <a:rPr lang="en-US" sz="2000" dirty="0" smtClean="0">
                <a:solidFill>
                  <a:schemeClr val="bg2"/>
                </a:solidFill>
              </a:rPr>
              <a:t>.</a:t>
            </a:r>
          </a:p>
          <a:p>
            <a:pPr algn="l"/>
            <a:endParaRPr lang="en-US" sz="2000" dirty="0">
              <a:solidFill>
                <a:schemeClr val="bg2"/>
              </a:solidFill>
            </a:endParaRPr>
          </a:p>
          <a:p>
            <a:pPr algn="l"/>
            <a:r>
              <a:rPr lang="en-US" sz="2000" dirty="0">
                <a:solidFill>
                  <a:schemeClr val="bg2"/>
                </a:solidFill>
              </a:rPr>
              <a:t>There is an FD between </a:t>
            </a:r>
            <a:r>
              <a:rPr lang="en-US" sz="2000" dirty="0" err="1">
                <a:solidFill>
                  <a:schemeClr val="bg2"/>
                </a:solidFill>
              </a:rPr>
              <a:t>CustomerID</a:t>
            </a:r>
            <a:r>
              <a:rPr lang="en-US" sz="2000" dirty="0">
                <a:solidFill>
                  <a:schemeClr val="bg2"/>
                </a:solidFill>
              </a:rPr>
              <a:t> and the other customer data, because </a:t>
            </a:r>
            <a:r>
              <a:rPr lang="en-US" sz="2000" dirty="0" err="1">
                <a:solidFill>
                  <a:schemeClr val="bg2"/>
                </a:solidFill>
              </a:rPr>
              <a:t>CustomerID</a:t>
            </a:r>
            <a:r>
              <a:rPr lang="en-US" sz="2000" dirty="0">
                <a:solidFill>
                  <a:schemeClr val="bg2"/>
                </a:solidFill>
              </a:rPr>
              <a:t> is the primary key. Given the </a:t>
            </a:r>
            <a:r>
              <a:rPr lang="en-US" sz="2000" dirty="0" err="1">
                <a:solidFill>
                  <a:schemeClr val="bg2"/>
                </a:solidFill>
              </a:rPr>
              <a:t>CustomerID</a:t>
            </a:r>
            <a:r>
              <a:rPr lang="en-US" sz="2000" dirty="0">
                <a:solidFill>
                  <a:schemeClr val="bg2"/>
                </a:solidFill>
              </a:rPr>
              <a:t>, you always know the corresponding attributes for Name, Phone, and so on</a:t>
            </a:r>
            <a:r>
              <a:rPr lang="en-US" sz="2000" dirty="0" smtClean="0">
                <a:solidFill>
                  <a:schemeClr val="bg2"/>
                </a:solidFill>
              </a:rPr>
              <a:t>.</a:t>
            </a:r>
          </a:p>
          <a:p>
            <a:pPr algn="l"/>
            <a:endParaRPr lang="en-US" sz="2000" dirty="0">
              <a:solidFill>
                <a:schemeClr val="bg2"/>
              </a:solidFill>
            </a:endParaRPr>
          </a:p>
          <a:p>
            <a:pPr algn="l"/>
            <a:r>
              <a:rPr lang="en-US" sz="2000" dirty="0">
                <a:solidFill>
                  <a:schemeClr val="bg2"/>
                </a:solidFill>
              </a:rPr>
              <a:t>Consequently, given the </a:t>
            </a:r>
            <a:r>
              <a:rPr lang="en-US" sz="2000" dirty="0" err="1">
                <a:solidFill>
                  <a:schemeClr val="bg2"/>
                </a:solidFill>
              </a:rPr>
              <a:t>OrderID</a:t>
            </a:r>
            <a:r>
              <a:rPr lang="en-US" sz="2000" dirty="0">
                <a:solidFill>
                  <a:schemeClr val="bg2"/>
                </a:solidFill>
              </a:rPr>
              <a:t> (X), you always know the corresponding customer data by transitivity.</a:t>
            </a:r>
          </a:p>
        </p:txBody>
      </p:sp>
    </p:spTree>
    <p:extLst>
      <p:ext uri="{BB962C8B-B14F-4D97-AF65-F5344CB8AC3E}">
        <p14:creationId xmlns:p14="http://schemas.microsoft.com/office/powerpoint/2010/main" val="18559629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A98577BE-2134-49F7-B885-8D9B40337D75}" type="slidenum">
              <a:rPr lang="en-US" smtClean="0"/>
              <a:pPr/>
              <a:t>97</a:t>
            </a:fld>
            <a:endParaRPr lang="en-US" smtClean="0"/>
          </a:p>
        </p:txBody>
      </p:sp>
      <p:sp>
        <p:nvSpPr>
          <p:cNvPr id="101379" name="Rectangle 4"/>
          <p:cNvSpPr>
            <a:spLocks noGrp="1" noChangeArrowheads="1"/>
          </p:cNvSpPr>
          <p:nvPr>
            <p:ph type="title"/>
          </p:nvPr>
        </p:nvSpPr>
        <p:spPr/>
        <p:txBody>
          <a:bodyPr/>
          <a:lstStyle/>
          <a:p>
            <a:r>
              <a:rPr lang="en-US" smtClean="0"/>
              <a:t>Appendix: Third Normal Form</a:t>
            </a:r>
          </a:p>
        </p:txBody>
      </p:sp>
      <p:sp>
        <p:nvSpPr>
          <p:cNvPr id="101380" name="Text Box 6"/>
          <p:cNvSpPr txBox="1">
            <a:spLocks noChangeArrowheads="1"/>
          </p:cNvSpPr>
          <p:nvPr/>
        </p:nvSpPr>
        <p:spPr bwMode="auto">
          <a:xfrm>
            <a:off x="275572" y="1143000"/>
            <a:ext cx="8399929" cy="1631216"/>
          </a:xfrm>
          <a:prstGeom prst="rect">
            <a:avLst/>
          </a:prstGeom>
          <a:noFill/>
          <a:ln w="12700" algn="ctr">
            <a:noFill/>
            <a:miter lim="800000"/>
            <a:headEnd/>
            <a:tailEnd/>
          </a:ln>
        </p:spPr>
        <p:txBody>
          <a:bodyPr wrap="square">
            <a:spAutoFit/>
          </a:bodyPr>
          <a:lstStyle/>
          <a:p>
            <a:pPr algn="l"/>
            <a:r>
              <a:rPr lang="en-US" sz="2000">
                <a:solidFill>
                  <a:schemeClr val="tx1"/>
                </a:solidFill>
              </a:rPr>
              <a:t>A relation is in </a:t>
            </a:r>
            <a:r>
              <a:rPr lang="en-US" sz="2000" b="1">
                <a:solidFill>
                  <a:schemeClr val="tx1"/>
                </a:solidFill>
              </a:rPr>
              <a:t>third normal form</a:t>
            </a:r>
            <a:r>
              <a:rPr lang="en-US" sz="2000">
                <a:solidFill>
                  <a:schemeClr val="tx1"/>
                </a:solidFill>
              </a:rPr>
              <a:t> if and only if it is in 2NF and no non-key attributes are transitively dependent on the primary key.</a:t>
            </a:r>
          </a:p>
          <a:p>
            <a:pPr algn="l"/>
            <a:endParaRPr lang="en-US" sz="2000">
              <a:solidFill>
                <a:schemeClr val="tx1"/>
              </a:solidFill>
            </a:endParaRPr>
          </a:p>
          <a:p>
            <a:pPr algn="l"/>
            <a:r>
              <a:rPr lang="en-US" sz="2000">
                <a:solidFill>
                  <a:schemeClr val="tx1"/>
                </a:solidFill>
              </a:rPr>
              <a:t>That is, K </a:t>
            </a:r>
            <a:r>
              <a:rPr lang="en-US" sz="2000">
                <a:solidFill>
                  <a:schemeClr val="tx1"/>
                </a:solidFill>
                <a:sym typeface="Wingdings" pitchFamily="2" charset="2"/>
              </a:rPr>
              <a:t> Ai	for each attribute, (2NF) and </a:t>
            </a:r>
          </a:p>
          <a:p>
            <a:pPr algn="l"/>
            <a:r>
              <a:rPr lang="en-US" sz="2000">
                <a:solidFill>
                  <a:schemeClr val="tx1"/>
                </a:solidFill>
                <a:sym typeface="Wingdings" pitchFamily="2" charset="2"/>
              </a:rPr>
              <a:t>There is no subset of attributes X such that K  X  Ai</a:t>
            </a:r>
            <a:endParaRPr lang="en-US" sz="2000">
              <a:solidFill>
                <a:schemeClr val="tx1"/>
              </a:solidFill>
            </a:endParaRPr>
          </a:p>
        </p:txBody>
      </p:sp>
      <p:sp>
        <p:nvSpPr>
          <p:cNvPr id="101381" name="Text Box 7"/>
          <p:cNvSpPr txBox="1">
            <a:spLocks noChangeArrowheads="1"/>
          </p:cNvSpPr>
          <p:nvPr/>
        </p:nvSpPr>
        <p:spPr bwMode="auto">
          <a:xfrm>
            <a:off x="275572" y="3276600"/>
            <a:ext cx="8487428" cy="707886"/>
          </a:xfrm>
          <a:prstGeom prst="rect">
            <a:avLst/>
          </a:prstGeom>
          <a:noFill/>
          <a:ln w="12700" algn="ctr">
            <a:noFill/>
            <a:miter lim="800000"/>
            <a:headEnd/>
            <a:tailEnd/>
          </a:ln>
        </p:spPr>
        <p:txBody>
          <a:bodyPr wrap="square">
            <a:spAutoFit/>
          </a:bodyPr>
          <a:lstStyle/>
          <a:p>
            <a:pPr algn="l"/>
            <a:r>
              <a:rPr lang="en-US" sz="2000" dirty="0">
                <a:solidFill>
                  <a:schemeClr val="bg2"/>
                </a:solidFill>
              </a:rPr>
              <a:t>Example:</a:t>
            </a:r>
          </a:p>
          <a:p>
            <a:pPr algn="l"/>
            <a:r>
              <a:rPr lang="en-US" sz="2000" dirty="0">
                <a:solidFill>
                  <a:schemeClr val="bg2"/>
                </a:solidFill>
              </a:rPr>
              <a:t>Order(</a:t>
            </a:r>
            <a:r>
              <a:rPr lang="en-US" sz="2000" u="sng" dirty="0" err="1">
                <a:solidFill>
                  <a:schemeClr val="bg2"/>
                </a:solidFill>
              </a:rPr>
              <a:t>OrderID</a:t>
            </a:r>
            <a:r>
              <a:rPr lang="en-US" sz="2000" dirty="0">
                <a:solidFill>
                  <a:schemeClr val="bg2"/>
                </a:solidFill>
              </a:rPr>
              <a:t>, </a:t>
            </a:r>
            <a:r>
              <a:rPr lang="en-US" sz="2000" dirty="0" err="1">
                <a:solidFill>
                  <a:schemeClr val="bg2"/>
                </a:solidFill>
              </a:rPr>
              <a:t>OrderDate</a:t>
            </a:r>
            <a:r>
              <a:rPr lang="en-US" sz="2000" dirty="0">
                <a:solidFill>
                  <a:schemeClr val="bg2"/>
                </a:solidFill>
              </a:rPr>
              <a:t>, </a:t>
            </a:r>
            <a:r>
              <a:rPr lang="en-US" sz="2000" dirty="0" err="1">
                <a:solidFill>
                  <a:schemeClr val="bg2"/>
                </a:solidFill>
              </a:rPr>
              <a:t>CustomerID</a:t>
            </a:r>
            <a:r>
              <a:rPr lang="en-US" sz="2000" dirty="0">
                <a:solidFill>
                  <a:schemeClr val="bg2"/>
                </a:solidFill>
              </a:rPr>
              <a:t>, Name, Phone)</a:t>
            </a:r>
          </a:p>
        </p:txBody>
      </p:sp>
      <p:graphicFrame>
        <p:nvGraphicFramePr>
          <p:cNvPr id="160919" name="Group 151"/>
          <p:cNvGraphicFramePr>
            <a:graphicFrameLocks noGrp="1"/>
          </p:cNvGraphicFramePr>
          <p:nvPr>
            <p:ph idx="1"/>
            <p:extLst>
              <p:ext uri="{D42A27DB-BD31-4B8C-83A1-F6EECF244321}">
                <p14:modId xmlns:p14="http://schemas.microsoft.com/office/powerpoint/2010/main" val="199035041"/>
              </p:ext>
            </p:extLst>
          </p:nvPr>
        </p:nvGraphicFramePr>
        <p:xfrm>
          <a:off x="1752600" y="4267200"/>
          <a:ext cx="6303963" cy="1478280"/>
        </p:xfrm>
        <a:graphic>
          <a:graphicData uri="http://schemas.openxmlformats.org/drawingml/2006/table">
            <a:tbl>
              <a:tblPr/>
              <a:tblGrid>
                <a:gridCol w="1082675"/>
                <a:gridCol w="1319213"/>
                <a:gridCol w="1489075"/>
                <a:gridCol w="1263650"/>
                <a:gridCol w="1149350"/>
              </a:tblGrid>
              <a:tr h="381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err="1" smtClean="0">
                          <a:ln>
                            <a:noFill/>
                          </a:ln>
                          <a:solidFill>
                            <a:srgbClr val="006600"/>
                          </a:solidFill>
                          <a:effectLst/>
                          <a:latin typeface="Century Schoolbook" pitchFamily="18" charset="0"/>
                          <a:cs typeface="Times New Roman" pitchFamily="18" charset="0"/>
                        </a:rPr>
                        <a:t>OrderID</a:t>
                      </a:r>
                      <a:endParaRPr kumimoji="0" lang="en-US" sz="1800" b="0" i="0" u="none" strike="noStrike" cap="none" normalizeH="0" baseline="0" dirty="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OrderDate</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CustomerID</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Name</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Phone</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32</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6600"/>
                          </a:solidFill>
                          <a:effectLst/>
                          <a:latin typeface="Century Schoolbook" pitchFamily="18" charset="0"/>
                          <a:cs typeface="Times New Roman" pitchFamily="18" charset="0"/>
                        </a:rPr>
                        <a:t>May-05</a:t>
                      </a:r>
                      <a:endParaRPr kumimoji="0" lang="en-US" sz="1800" b="0" i="0" u="none" strike="noStrike" cap="none" normalizeH="0" baseline="0" dirty="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Times New Roman" pitchFamily="18" charset="0"/>
                        </a:rPr>
                        <a:t>Jones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222-3333</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33</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6600"/>
                          </a:solidFill>
                          <a:effectLst/>
                          <a:latin typeface="Century Schoolbook" pitchFamily="18" charset="0"/>
                          <a:cs typeface="Times New Roman" pitchFamily="18" charset="0"/>
                        </a:rPr>
                        <a:t>May-05</a:t>
                      </a:r>
                      <a:endParaRPr kumimoji="0" lang="en-US" sz="1800" b="0" i="0" u="none" strike="noStrike" cap="none" normalizeH="0" baseline="0" dirty="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2</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Hong</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444-8888</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34</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May-05</a:t>
                      </a:r>
                      <a:endParaRPr kumimoji="0" lang="en-US" sz="1800" b="0" i="0" u="none" strike="noStrike" cap="none" normalizeH="0" baseline="0" dirty="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Jones</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222-3333</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414" name="Freeform 143"/>
          <p:cNvSpPr>
            <a:spLocks/>
          </p:cNvSpPr>
          <p:nvPr/>
        </p:nvSpPr>
        <p:spPr bwMode="auto">
          <a:xfrm>
            <a:off x="2133600" y="4876800"/>
            <a:ext cx="2133600" cy="165100"/>
          </a:xfrm>
          <a:custGeom>
            <a:avLst/>
            <a:gdLst>
              <a:gd name="T0" fmla="*/ 0 w 1344"/>
              <a:gd name="T1" fmla="*/ 0 h 104"/>
              <a:gd name="T2" fmla="*/ 2147483647 w 1344"/>
              <a:gd name="T3" fmla="*/ 2147483647 h 104"/>
              <a:gd name="T4" fmla="*/ 2147483647 w 1344"/>
              <a:gd name="T5" fmla="*/ 2147483647 h 104"/>
              <a:gd name="T6" fmla="*/ 0 60000 65536"/>
              <a:gd name="T7" fmla="*/ 0 60000 65536"/>
              <a:gd name="T8" fmla="*/ 0 60000 65536"/>
              <a:gd name="T9" fmla="*/ 0 w 1344"/>
              <a:gd name="T10" fmla="*/ 0 h 104"/>
              <a:gd name="T11" fmla="*/ 1344 w 1344"/>
              <a:gd name="T12" fmla="*/ 104 h 104"/>
            </a:gdLst>
            <a:ahLst/>
            <a:cxnLst>
              <a:cxn ang="T6">
                <a:pos x="T0" y="T1"/>
              </a:cxn>
              <a:cxn ang="T7">
                <a:pos x="T2" y="T3"/>
              </a:cxn>
              <a:cxn ang="T8">
                <a:pos x="T4" y="T5"/>
              </a:cxn>
            </a:cxnLst>
            <a:rect l="T9" t="T10" r="T11" b="T12"/>
            <a:pathLst>
              <a:path w="1344" h="104">
                <a:moveTo>
                  <a:pt x="0" y="0"/>
                </a:moveTo>
                <a:cubicBezTo>
                  <a:pt x="344" y="44"/>
                  <a:pt x="688" y="88"/>
                  <a:pt x="912" y="96"/>
                </a:cubicBezTo>
                <a:cubicBezTo>
                  <a:pt x="1136" y="104"/>
                  <a:pt x="1240" y="76"/>
                  <a:pt x="1344" y="48"/>
                </a:cubicBezTo>
              </a:path>
            </a:pathLst>
          </a:custGeom>
          <a:noFill/>
          <a:ln w="12700">
            <a:solidFill>
              <a:schemeClr val="tx2"/>
            </a:solidFill>
            <a:round/>
            <a:headEnd/>
            <a:tailEnd type="stealth" w="med" len="med"/>
          </a:ln>
        </p:spPr>
        <p:txBody>
          <a:bodyPr>
            <a:spAutoFit/>
          </a:bodyPr>
          <a:lstStyle/>
          <a:p>
            <a:endParaRPr lang="en-US"/>
          </a:p>
        </p:txBody>
      </p:sp>
      <p:sp>
        <p:nvSpPr>
          <p:cNvPr id="101415" name="Freeform 145"/>
          <p:cNvSpPr>
            <a:spLocks/>
          </p:cNvSpPr>
          <p:nvPr/>
        </p:nvSpPr>
        <p:spPr bwMode="auto">
          <a:xfrm>
            <a:off x="4419600" y="4876800"/>
            <a:ext cx="1524000" cy="152400"/>
          </a:xfrm>
          <a:custGeom>
            <a:avLst/>
            <a:gdLst>
              <a:gd name="T0" fmla="*/ 0 w 960"/>
              <a:gd name="T1" fmla="*/ 0 h 96"/>
              <a:gd name="T2" fmla="*/ 2147483647 w 960"/>
              <a:gd name="T3" fmla="*/ 2147483647 h 96"/>
              <a:gd name="T4" fmla="*/ 2147483647 w 960"/>
              <a:gd name="T5" fmla="*/ 0 h 96"/>
              <a:gd name="T6" fmla="*/ 0 60000 65536"/>
              <a:gd name="T7" fmla="*/ 0 60000 65536"/>
              <a:gd name="T8" fmla="*/ 0 60000 65536"/>
              <a:gd name="T9" fmla="*/ 0 w 960"/>
              <a:gd name="T10" fmla="*/ 0 h 96"/>
              <a:gd name="T11" fmla="*/ 960 w 960"/>
              <a:gd name="T12" fmla="*/ 96 h 96"/>
            </a:gdLst>
            <a:ahLst/>
            <a:cxnLst>
              <a:cxn ang="T6">
                <a:pos x="T0" y="T1"/>
              </a:cxn>
              <a:cxn ang="T7">
                <a:pos x="T2" y="T3"/>
              </a:cxn>
              <a:cxn ang="T8">
                <a:pos x="T4" y="T5"/>
              </a:cxn>
            </a:cxnLst>
            <a:rect l="T9" t="T10" r="T11" b="T12"/>
            <a:pathLst>
              <a:path w="960" h="96">
                <a:moveTo>
                  <a:pt x="0" y="0"/>
                </a:moveTo>
                <a:cubicBezTo>
                  <a:pt x="280" y="48"/>
                  <a:pt x="560" y="96"/>
                  <a:pt x="720" y="96"/>
                </a:cubicBezTo>
                <a:cubicBezTo>
                  <a:pt x="880" y="96"/>
                  <a:pt x="920" y="48"/>
                  <a:pt x="960" y="0"/>
                </a:cubicBezTo>
              </a:path>
            </a:pathLst>
          </a:custGeom>
          <a:noFill/>
          <a:ln w="12700">
            <a:noFill/>
            <a:round/>
            <a:headEnd/>
            <a:tailEnd/>
          </a:ln>
        </p:spPr>
        <p:txBody>
          <a:bodyPr>
            <a:spAutoFit/>
          </a:bodyPr>
          <a:lstStyle/>
          <a:p>
            <a:endParaRPr lang="en-US"/>
          </a:p>
        </p:txBody>
      </p:sp>
      <p:sp>
        <p:nvSpPr>
          <p:cNvPr id="101416" name="Freeform 146"/>
          <p:cNvSpPr>
            <a:spLocks/>
          </p:cNvSpPr>
          <p:nvPr/>
        </p:nvSpPr>
        <p:spPr bwMode="auto">
          <a:xfrm>
            <a:off x="4572000" y="4876800"/>
            <a:ext cx="1371600" cy="76200"/>
          </a:xfrm>
          <a:custGeom>
            <a:avLst/>
            <a:gdLst>
              <a:gd name="T0" fmla="*/ 0 w 864"/>
              <a:gd name="T1" fmla="*/ 0 h 48"/>
              <a:gd name="T2" fmla="*/ 2147483647 w 864"/>
              <a:gd name="T3" fmla="*/ 2147483647 h 48"/>
              <a:gd name="T4" fmla="*/ 2147483647 w 864"/>
              <a:gd name="T5" fmla="*/ 0 h 48"/>
              <a:gd name="T6" fmla="*/ 0 60000 65536"/>
              <a:gd name="T7" fmla="*/ 0 60000 65536"/>
              <a:gd name="T8" fmla="*/ 0 60000 65536"/>
              <a:gd name="T9" fmla="*/ 0 w 864"/>
              <a:gd name="T10" fmla="*/ 0 h 48"/>
              <a:gd name="T11" fmla="*/ 864 w 864"/>
              <a:gd name="T12" fmla="*/ 48 h 48"/>
            </a:gdLst>
            <a:ahLst/>
            <a:cxnLst>
              <a:cxn ang="T6">
                <a:pos x="T0" y="T1"/>
              </a:cxn>
              <a:cxn ang="T7">
                <a:pos x="T2" y="T3"/>
              </a:cxn>
              <a:cxn ang="T8">
                <a:pos x="T4" y="T5"/>
              </a:cxn>
            </a:cxnLst>
            <a:rect l="T9" t="T10" r="T11" b="T12"/>
            <a:pathLst>
              <a:path w="864" h="48">
                <a:moveTo>
                  <a:pt x="0" y="0"/>
                </a:moveTo>
                <a:cubicBezTo>
                  <a:pt x="240" y="24"/>
                  <a:pt x="480" y="48"/>
                  <a:pt x="624" y="48"/>
                </a:cubicBezTo>
                <a:cubicBezTo>
                  <a:pt x="768" y="48"/>
                  <a:pt x="816" y="24"/>
                  <a:pt x="864" y="0"/>
                </a:cubicBezTo>
              </a:path>
            </a:pathLst>
          </a:custGeom>
          <a:noFill/>
          <a:ln w="12700">
            <a:solidFill>
              <a:schemeClr val="tx2"/>
            </a:solidFill>
            <a:round/>
            <a:headEnd/>
            <a:tailEnd type="stealth" w="med" len="med"/>
          </a:ln>
        </p:spPr>
        <p:txBody>
          <a:bodyPr>
            <a:spAutoFit/>
          </a:bodyPr>
          <a:lstStyle/>
          <a:p>
            <a:endParaRPr lang="en-US"/>
          </a:p>
        </p:txBody>
      </p:sp>
      <p:sp>
        <p:nvSpPr>
          <p:cNvPr id="101417" name="Freeform 147"/>
          <p:cNvSpPr>
            <a:spLocks/>
          </p:cNvSpPr>
          <p:nvPr/>
        </p:nvSpPr>
        <p:spPr bwMode="auto">
          <a:xfrm>
            <a:off x="4572000" y="4876800"/>
            <a:ext cx="2552700" cy="152400"/>
          </a:xfrm>
          <a:custGeom>
            <a:avLst/>
            <a:gdLst>
              <a:gd name="T0" fmla="*/ 0 w 1608"/>
              <a:gd name="T1" fmla="*/ 0 h 96"/>
              <a:gd name="T2" fmla="*/ 2147483647 w 1608"/>
              <a:gd name="T3" fmla="*/ 2147483647 h 96"/>
              <a:gd name="T4" fmla="*/ 2147483647 w 1608"/>
              <a:gd name="T5" fmla="*/ 0 h 96"/>
              <a:gd name="T6" fmla="*/ 0 60000 65536"/>
              <a:gd name="T7" fmla="*/ 0 60000 65536"/>
              <a:gd name="T8" fmla="*/ 0 60000 65536"/>
              <a:gd name="T9" fmla="*/ 0 w 1608"/>
              <a:gd name="T10" fmla="*/ 0 h 96"/>
              <a:gd name="T11" fmla="*/ 1608 w 1608"/>
              <a:gd name="T12" fmla="*/ 96 h 96"/>
            </a:gdLst>
            <a:ahLst/>
            <a:cxnLst>
              <a:cxn ang="T6">
                <a:pos x="T0" y="T1"/>
              </a:cxn>
              <a:cxn ang="T7">
                <a:pos x="T2" y="T3"/>
              </a:cxn>
              <a:cxn ang="T8">
                <a:pos x="T4" y="T5"/>
              </a:cxn>
            </a:cxnLst>
            <a:rect l="T9" t="T10" r="T11" b="T12"/>
            <a:pathLst>
              <a:path w="1608" h="96">
                <a:moveTo>
                  <a:pt x="0" y="0"/>
                </a:moveTo>
                <a:cubicBezTo>
                  <a:pt x="540" y="48"/>
                  <a:pt x="1080" y="96"/>
                  <a:pt x="1344" y="96"/>
                </a:cubicBezTo>
                <a:cubicBezTo>
                  <a:pt x="1608" y="96"/>
                  <a:pt x="1596" y="48"/>
                  <a:pt x="1584" y="0"/>
                </a:cubicBezTo>
              </a:path>
            </a:pathLst>
          </a:custGeom>
          <a:noFill/>
          <a:ln w="12700">
            <a:solidFill>
              <a:schemeClr val="tx2"/>
            </a:solidFill>
            <a:round/>
            <a:headEnd/>
            <a:tailEnd type="stealth" w="med" len="med"/>
          </a:ln>
        </p:spPr>
        <p:txBody>
          <a:bodyPr>
            <a:spAutoFit/>
          </a:bodyPr>
          <a:lstStyle/>
          <a:p>
            <a:endParaRPr lang="en-US"/>
          </a:p>
        </p:txBody>
      </p:sp>
      <p:sp>
        <p:nvSpPr>
          <p:cNvPr id="101418" name="Freeform 148"/>
          <p:cNvSpPr>
            <a:spLocks/>
          </p:cNvSpPr>
          <p:nvPr/>
        </p:nvSpPr>
        <p:spPr bwMode="auto">
          <a:xfrm>
            <a:off x="2133600" y="5638800"/>
            <a:ext cx="2133600" cy="165100"/>
          </a:xfrm>
          <a:custGeom>
            <a:avLst/>
            <a:gdLst>
              <a:gd name="T0" fmla="*/ 0 w 1344"/>
              <a:gd name="T1" fmla="*/ 0 h 104"/>
              <a:gd name="T2" fmla="*/ 2147483647 w 1344"/>
              <a:gd name="T3" fmla="*/ 2147483647 h 104"/>
              <a:gd name="T4" fmla="*/ 2147483647 w 1344"/>
              <a:gd name="T5" fmla="*/ 2147483647 h 104"/>
              <a:gd name="T6" fmla="*/ 0 60000 65536"/>
              <a:gd name="T7" fmla="*/ 0 60000 65536"/>
              <a:gd name="T8" fmla="*/ 0 60000 65536"/>
              <a:gd name="T9" fmla="*/ 0 w 1344"/>
              <a:gd name="T10" fmla="*/ 0 h 104"/>
              <a:gd name="T11" fmla="*/ 1344 w 1344"/>
              <a:gd name="T12" fmla="*/ 104 h 104"/>
            </a:gdLst>
            <a:ahLst/>
            <a:cxnLst>
              <a:cxn ang="T6">
                <a:pos x="T0" y="T1"/>
              </a:cxn>
              <a:cxn ang="T7">
                <a:pos x="T2" y="T3"/>
              </a:cxn>
              <a:cxn ang="T8">
                <a:pos x="T4" y="T5"/>
              </a:cxn>
            </a:cxnLst>
            <a:rect l="T9" t="T10" r="T11" b="T12"/>
            <a:pathLst>
              <a:path w="1344" h="104">
                <a:moveTo>
                  <a:pt x="0" y="0"/>
                </a:moveTo>
                <a:cubicBezTo>
                  <a:pt x="344" y="44"/>
                  <a:pt x="688" y="88"/>
                  <a:pt x="912" y="96"/>
                </a:cubicBezTo>
                <a:cubicBezTo>
                  <a:pt x="1136" y="104"/>
                  <a:pt x="1240" y="76"/>
                  <a:pt x="1344" y="48"/>
                </a:cubicBezTo>
              </a:path>
            </a:pathLst>
          </a:custGeom>
          <a:noFill/>
          <a:ln w="12700">
            <a:solidFill>
              <a:schemeClr val="tx2"/>
            </a:solidFill>
            <a:round/>
            <a:headEnd/>
            <a:tailEnd type="stealth" w="med" len="med"/>
          </a:ln>
        </p:spPr>
        <p:txBody>
          <a:bodyPr>
            <a:spAutoFit/>
          </a:bodyPr>
          <a:lstStyle/>
          <a:p>
            <a:endParaRPr lang="en-US"/>
          </a:p>
        </p:txBody>
      </p:sp>
      <p:sp>
        <p:nvSpPr>
          <p:cNvPr id="101419" name="Freeform 149"/>
          <p:cNvSpPr>
            <a:spLocks/>
          </p:cNvSpPr>
          <p:nvPr/>
        </p:nvSpPr>
        <p:spPr bwMode="auto">
          <a:xfrm>
            <a:off x="4572000" y="5638800"/>
            <a:ext cx="1371600" cy="76200"/>
          </a:xfrm>
          <a:custGeom>
            <a:avLst/>
            <a:gdLst>
              <a:gd name="T0" fmla="*/ 0 w 864"/>
              <a:gd name="T1" fmla="*/ 0 h 48"/>
              <a:gd name="T2" fmla="*/ 2147483647 w 864"/>
              <a:gd name="T3" fmla="*/ 2147483647 h 48"/>
              <a:gd name="T4" fmla="*/ 2147483647 w 864"/>
              <a:gd name="T5" fmla="*/ 0 h 48"/>
              <a:gd name="T6" fmla="*/ 0 60000 65536"/>
              <a:gd name="T7" fmla="*/ 0 60000 65536"/>
              <a:gd name="T8" fmla="*/ 0 60000 65536"/>
              <a:gd name="T9" fmla="*/ 0 w 864"/>
              <a:gd name="T10" fmla="*/ 0 h 48"/>
              <a:gd name="T11" fmla="*/ 864 w 864"/>
              <a:gd name="T12" fmla="*/ 48 h 48"/>
            </a:gdLst>
            <a:ahLst/>
            <a:cxnLst>
              <a:cxn ang="T6">
                <a:pos x="T0" y="T1"/>
              </a:cxn>
              <a:cxn ang="T7">
                <a:pos x="T2" y="T3"/>
              </a:cxn>
              <a:cxn ang="T8">
                <a:pos x="T4" y="T5"/>
              </a:cxn>
            </a:cxnLst>
            <a:rect l="T9" t="T10" r="T11" b="T12"/>
            <a:pathLst>
              <a:path w="864" h="48">
                <a:moveTo>
                  <a:pt x="0" y="0"/>
                </a:moveTo>
                <a:cubicBezTo>
                  <a:pt x="240" y="24"/>
                  <a:pt x="480" y="48"/>
                  <a:pt x="624" y="48"/>
                </a:cubicBezTo>
                <a:cubicBezTo>
                  <a:pt x="768" y="48"/>
                  <a:pt x="816" y="24"/>
                  <a:pt x="864" y="0"/>
                </a:cubicBezTo>
              </a:path>
            </a:pathLst>
          </a:custGeom>
          <a:noFill/>
          <a:ln w="12700">
            <a:solidFill>
              <a:schemeClr val="tx2"/>
            </a:solidFill>
            <a:round/>
            <a:headEnd/>
            <a:tailEnd type="stealth" w="med" len="med"/>
          </a:ln>
        </p:spPr>
        <p:txBody>
          <a:bodyPr>
            <a:spAutoFit/>
          </a:bodyPr>
          <a:lstStyle/>
          <a:p>
            <a:endParaRPr lang="en-US"/>
          </a:p>
        </p:txBody>
      </p:sp>
      <p:sp>
        <p:nvSpPr>
          <p:cNvPr id="101420" name="Freeform 150"/>
          <p:cNvSpPr>
            <a:spLocks/>
          </p:cNvSpPr>
          <p:nvPr/>
        </p:nvSpPr>
        <p:spPr bwMode="auto">
          <a:xfrm>
            <a:off x="4572000" y="5638800"/>
            <a:ext cx="2552700" cy="152400"/>
          </a:xfrm>
          <a:custGeom>
            <a:avLst/>
            <a:gdLst>
              <a:gd name="T0" fmla="*/ 0 w 1608"/>
              <a:gd name="T1" fmla="*/ 0 h 96"/>
              <a:gd name="T2" fmla="*/ 2147483647 w 1608"/>
              <a:gd name="T3" fmla="*/ 2147483647 h 96"/>
              <a:gd name="T4" fmla="*/ 2147483647 w 1608"/>
              <a:gd name="T5" fmla="*/ 0 h 96"/>
              <a:gd name="T6" fmla="*/ 0 60000 65536"/>
              <a:gd name="T7" fmla="*/ 0 60000 65536"/>
              <a:gd name="T8" fmla="*/ 0 60000 65536"/>
              <a:gd name="T9" fmla="*/ 0 w 1608"/>
              <a:gd name="T10" fmla="*/ 0 h 96"/>
              <a:gd name="T11" fmla="*/ 1608 w 1608"/>
              <a:gd name="T12" fmla="*/ 96 h 96"/>
            </a:gdLst>
            <a:ahLst/>
            <a:cxnLst>
              <a:cxn ang="T6">
                <a:pos x="T0" y="T1"/>
              </a:cxn>
              <a:cxn ang="T7">
                <a:pos x="T2" y="T3"/>
              </a:cxn>
              <a:cxn ang="T8">
                <a:pos x="T4" y="T5"/>
              </a:cxn>
            </a:cxnLst>
            <a:rect l="T9" t="T10" r="T11" b="T12"/>
            <a:pathLst>
              <a:path w="1608" h="96">
                <a:moveTo>
                  <a:pt x="0" y="0"/>
                </a:moveTo>
                <a:cubicBezTo>
                  <a:pt x="540" y="48"/>
                  <a:pt x="1080" y="96"/>
                  <a:pt x="1344" y="96"/>
                </a:cubicBezTo>
                <a:cubicBezTo>
                  <a:pt x="1608" y="96"/>
                  <a:pt x="1596" y="48"/>
                  <a:pt x="1584" y="0"/>
                </a:cubicBezTo>
              </a:path>
            </a:pathLst>
          </a:custGeom>
          <a:noFill/>
          <a:ln w="12700">
            <a:solidFill>
              <a:schemeClr val="tx2"/>
            </a:solidFill>
            <a:round/>
            <a:headEnd/>
            <a:tailEnd type="stealth" w="med" len="med"/>
          </a:ln>
        </p:spPr>
        <p:txBody>
          <a:bodyPr>
            <a:spAutoFit/>
          </a:bodyPr>
          <a:lstStyle/>
          <a:p>
            <a:endParaRPr lang="en-US"/>
          </a:p>
        </p:txBody>
      </p:sp>
    </p:spTree>
    <p:extLst>
      <p:ext uri="{BB962C8B-B14F-4D97-AF65-F5344CB8AC3E}">
        <p14:creationId xmlns:p14="http://schemas.microsoft.com/office/powerpoint/2010/main" val="8027931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B3755876-AC6E-49B7-9EA9-15605B548B6C}" type="slidenum">
              <a:rPr lang="en-US" smtClean="0"/>
              <a:pPr/>
              <a:t>98</a:t>
            </a:fld>
            <a:endParaRPr lang="en-US" smtClean="0"/>
          </a:p>
        </p:txBody>
      </p:sp>
      <p:sp>
        <p:nvSpPr>
          <p:cNvPr id="102403" name="Rectangle 4"/>
          <p:cNvSpPr>
            <a:spLocks noGrp="1" noChangeArrowheads="1"/>
          </p:cNvSpPr>
          <p:nvPr>
            <p:ph type="title"/>
          </p:nvPr>
        </p:nvSpPr>
        <p:spPr/>
        <p:txBody>
          <a:bodyPr/>
          <a:lstStyle/>
          <a:p>
            <a:r>
              <a:rPr lang="en-US" smtClean="0"/>
              <a:t>Appendix: Boyce-Codd Normal Form</a:t>
            </a:r>
          </a:p>
        </p:txBody>
      </p:sp>
      <p:sp>
        <p:nvSpPr>
          <p:cNvPr id="102404" name="Text Box 5"/>
          <p:cNvSpPr txBox="1">
            <a:spLocks noChangeArrowheads="1"/>
          </p:cNvSpPr>
          <p:nvPr/>
        </p:nvSpPr>
        <p:spPr bwMode="auto">
          <a:xfrm>
            <a:off x="349624" y="1143000"/>
            <a:ext cx="8413376" cy="1323439"/>
          </a:xfrm>
          <a:prstGeom prst="rect">
            <a:avLst/>
          </a:prstGeom>
          <a:noFill/>
          <a:ln w="12700" algn="ctr">
            <a:noFill/>
            <a:miter lim="800000"/>
            <a:headEnd/>
            <a:tailEnd/>
          </a:ln>
        </p:spPr>
        <p:txBody>
          <a:bodyPr wrap="square">
            <a:spAutoFit/>
          </a:bodyPr>
          <a:lstStyle/>
          <a:p>
            <a:pPr algn="l"/>
            <a:r>
              <a:rPr lang="en-US" sz="2000" dirty="0">
                <a:solidFill>
                  <a:schemeClr val="tx1"/>
                </a:solidFill>
              </a:rPr>
              <a:t>A relation is in Boyce-</a:t>
            </a:r>
            <a:r>
              <a:rPr lang="en-US" sz="2000" dirty="0" err="1">
                <a:solidFill>
                  <a:schemeClr val="tx1"/>
                </a:solidFill>
              </a:rPr>
              <a:t>Codd</a:t>
            </a:r>
            <a:r>
              <a:rPr lang="en-US" sz="2000" dirty="0">
                <a:solidFill>
                  <a:schemeClr val="tx1"/>
                </a:solidFill>
              </a:rPr>
              <a:t> Normal Form (BCNF) if and only if it is in 3NF and every determinant is a candidate key (or K is a </a:t>
            </a:r>
            <a:r>
              <a:rPr lang="en-US" sz="2000" dirty="0" err="1">
                <a:solidFill>
                  <a:schemeClr val="tx1"/>
                </a:solidFill>
              </a:rPr>
              <a:t>superkey</a:t>
            </a:r>
            <a:r>
              <a:rPr lang="en-US" sz="2000" dirty="0">
                <a:solidFill>
                  <a:schemeClr val="tx1"/>
                </a:solidFill>
              </a:rPr>
              <a:t>).</a:t>
            </a:r>
          </a:p>
          <a:p>
            <a:pPr algn="l"/>
            <a:r>
              <a:rPr lang="en-US" sz="2000" dirty="0">
                <a:solidFill>
                  <a:schemeClr val="tx1"/>
                </a:solidFill>
              </a:rPr>
              <a:t>That is, K </a:t>
            </a:r>
            <a:r>
              <a:rPr lang="en-US" sz="2000" dirty="0">
                <a:solidFill>
                  <a:schemeClr val="tx1"/>
                </a:solidFill>
                <a:sym typeface="Wingdings" pitchFamily="2" charset="2"/>
              </a:rPr>
              <a:t> Ai	for every attribute, and there is no subset X (key or </a:t>
            </a:r>
            <a:r>
              <a:rPr lang="en-US" sz="2000" dirty="0" err="1">
                <a:solidFill>
                  <a:schemeClr val="tx1"/>
                </a:solidFill>
                <a:sym typeface="Wingdings" pitchFamily="2" charset="2"/>
              </a:rPr>
              <a:t>nonkey</a:t>
            </a:r>
            <a:r>
              <a:rPr lang="en-US" sz="2000" dirty="0">
                <a:solidFill>
                  <a:schemeClr val="tx1"/>
                </a:solidFill>
                <a:sym typeface="Wingdings" pitchFamily="2" charset="2"/>
              </a:rPr>
              <a:t>) such that X  Ai where X is different from K.</a:t>
            </a:r>
            <a:endParaRPr lang="en-US" sz="2000" dirty="0">
              <a:solidFill>
                <a:schemeClr val="tx1"/>
              </a:solidFill>
            </a:endParaRPr>
          </a:p>
        </p:txBody>
      </p:sp>
      <p:graphicFrame>
        <p:nvGraphicFramePr>
          <p:cNvPr id="163926" name="Group 86"/>
          <p:cNvGraphicFramePr>
            <a:graphicFrameLocks noGrp="1"/>
          </p:cNvGraphicFramePr>
          <p:nvPr>
            <p:ph idx="1"/>
          </p:nvPr>
        </p:nvGraphicFramePr>
        <p:xfrm>
          <a:off x="1524000" y="4191000"/>
          <a:ext cx="3252788" cy="1746252"/>
        </p:xfrm>
        <a:graphic>
          <a:graphicData uri="http://schemas.openxmlformats.org/drawingml/2006/table">
            <a:tbl>
              <a:tblPr/>
              <a:tblGrid>
                <a:gridCol w="620713"/>
                <a:gridCol w="1228725"/>
                <a:gridCol w="1403350"/>
              </a:tblGrid>
              <a:tr h="436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smtClean="0">
                          <a:ln>
                            <a:noFill/>
                          </a:ln>
                          <a:solidFill>
                            <a:srgbClr val="006600"/>
                          </a:solidFill>
                          <a:effectLst/>
                          <a:latin typeface="Century Schoolbook" pitchFamily="18" charset="0"/>
                          <a:cs typeface="Times New Roman" pitchFamily="18" charset="0"/>
                        </a:rPr>
                        <a:t>EID</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smtClean="0">
                          <a:ln>
                            <a:noFill/>
                          </a:ln>
                          <a:solidFill>
                            <a:srgbClr val="006600"/>
                          </a:solidFill>
                          <a:effectLst/>
                          <a:latin typeface="Century Schoolbook" pitchFamily="18" charset="0"/>
                          <a:cs typeface="Times New Roman" pitchFamily="18" charset="0"/>
                        </a:rPr>
                        <a:t>Speciality</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ManagerID</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32</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Drill</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33</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Weld</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2</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34</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Drill</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6600"/>
                          </a:solidFill>
                          <a:effectLst/>
                          <a:latin typeface="Century Schoolbook" pitchFamily="18" charset="0"/>
                          <a:cs typeface="Times New Roman" pitchFamily="18" charset="0"/>
                        </a:rPr>
                        <a:t>1</a:t>
                      </a:r>
                      <a:endParaRPr kumimoji="0" lang="en-US" sz="1800" b="0" i="0" u="none" strike="noStrike" cap="none" normalizeH="0" baseline="0" smtClean="0">
                        <a:ln>
                          <a:noFill/>
                        </a:ln>
                        <a:solidFill>
                          <a:srgbClr val="0066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427" name="Text Box 88"/>
          <p:cNvSpPr txBox="1">
            <a:spLocks noChangeArrowheads="1"/>
          </p:cNvSpPr>
          <p:nvPr/>
        </p:nvSpPr>
        <p:spPr bwMode="auto">
          <a:xfrm>
            <a:off x="349624" y="2689412"/>
            <a:ext cx="8327525" cy="1323439"/>
          </a:xfrm>
          <a:prstGeom prst="rect">
            <a:avLst/>
          </a:prstGeom>
          <a:noFill/>
          <a:ln w="12700" algn="ctr">
            <a:noFill/>
            <a:miter lim="800000"/>
            <a:headEnd/>
            <a:tailEnd/>
          </a:ln>
        </p:spPr>
        <p:txBody>
          <a:bodyPr wrap="square">
            <a:spAutoFit/>
          </a:bodyPr>
          <a:lstStyle/>
          <a:p>
            <a:pPr algn="l"/>
            <a:r>
              <a:rPr lang="en-US" sz="2000" dirty="0">
                <a:solidFill>
                  <a:schemeClr val="bg2"/>
                </a:solidFill>
              </a:rPr>
              <a:t>Example: Employees can have many specialties, and many employees can be within a specialty. Employees can have many managers, but a manager can have only one specialty:  </a:t>
            </a:r>
            <a:r>
              <a:rPr lang="en-US" sz="2000" dirty="0" err="1">
                <a:solidFill>
                  <a:schemeClr val="bg2"/>
                </a:solidFill>
              </a:rPr>
              <a:t>Mgr</a:t>
            </a:r>
            <a:r>
              <a:rPr lang="en-US" sz="2000" dirty="0">
                <a:solidFill>
                  <a:schemeClr val="bg2"/>
                </a:solidFill>
              </a:rPr>
              <a:t> </a:t>
            </a:r>
            <a:r>
              <a:rPr lang="en-US" sz="2000" dirty="0">
                <a:solidFill>
                  <a:schemeClr val="bg2"/>
                </a:solidFill>
                <a:sym typeface="Wingdings" pitchFamily="2" charset="2"/>
              </a:rPr>
              <a:t> Specialty</a:t>
            </a:r>
          </a:p>
          <a:p>
            <a:pPr algn="l"/>
            <a:r>
              <a:rPr lang="en-US" sz="2000" dirty="0" err="1">
                <a:solidFill>
                  <a:schemeClr val="bg2"/>
                </a:solidFill>
                <a:sym typeface="Wingdings" pitchFamily="2" charset="2"/>
              </a:rPr>
              <a:t>EmpSpecMgr</a:t>
            </a:r>
            <a:r>
              <a:rPr lang="en-US" sz="2000" dirty="0">
                <a:solidFill>
                  <a:schemeClr val="bg2"/>
                </a:solidFill>
                <a:sym typeface="Wingdings" pitchFamily="2" charset="2"/>
              </a:rPr>
              <a:t>(</a:t>
            </a:r>
            <a:r>
              <a:rPr lang="en-US" sz="2000" u="sng" dirty="0">
                <a:solidFill>
                  <a:schemeClr val="bg2"/>
                </a:solidFill>
                <a:sym typeface="Wingdings" pitchFamily="2" charset="2"/>
              </a:rPr>
              <a:t>EID</a:t>
            </a:r>
            <a:r>
              <a:rPr lang="en-US" sz="2000" dirty="0">
                <a:solidFill>
                  <a:schemeClr val="bg2"/>
                </a:solidFill>
                <a:sym typeface="Wingdings" pitchFamily="2" charset="2"/>
              </a:rPr>
              <a:t>, </a:t>
            </a:r>
            <a:r>
              <a:rPr lang="en-US" sz="2000" u="sng" dirty="0">
                <a:solidFill>
                  <a:schemeClr val="bg2"/>
                </a:solidFill>
                <a:sym typeface="Wingdings" pitchFamily="2" charset="2"/>
              </a:rPr>
              <a:t>Specialty</a:t>
            </a:r>
            <a:r>
              <a:rPr lang="en-US" sz="2000" dirty="0">
                <a:solidFill>
                  <a:schemeClr val="bg2"/>
                </a:solidFill>
                <a:sym typeface="Wingdings" pitchFamily="2" charset="2"/>
              </a:rPr>
              <a:t>, </a:t>
            </a:r>
            <a:r>
              <a:rPr lang="en-US" sz="2000" dirty="0" err="1">
                <a:solidFill>
                  <a:schemeClr val="bg2"/>
                </a:solidFill>
                <a:sym typeface="Wingdings" pitchFamily="2" charset="2"/>
              </a:rPr>
              <a:t>ManagerID</a:t>
            </a:r>
            <a:r>
              <a:rPr lang="en-US" sz="2000" dirty="0">
                <a:solidFill>
                  <a:schemeClr val="bg2"/>
                </a:solidFill>
                <a:sym typeface="Wingdings" pitchFamily="2" charset="2"/>
              </a:rPr>
              <a:t>)</a:t>
            </a:r>
            <a:endParaRPr lang="en-US" sz="2000" dirty="0">
              <a:solidFill>
                <a:schemeClr val="bg2"/>
              </a:solidFill>
            </a:endParaRPr>
          </a:p>
        </p:txBody>
      </p:sp>
      <p:sp>
        <p:nvSpPr>
          <p:cNvPr id="102428" name="Text Box 89"/>
          <p:cNvSpPr txBox="1">
            <a:spLocks noChangeArrowheads="1"/>
          </p:cNvSpPr>
          <p:nvPr/>
        </p:nvSpPr>
        <p:spPr bwMode="auto">
          <a:xfrm>
            <a:off x="5298141" y="4419600"/>
            <a:ext cx="3464859" cy="707886"/>
          </a:xfrm>
          <a:prstGeom prst="rect">
            <a:avLst/>
          </a:prstGeom>
          <a:noFill/>
          <a:ln w="12700" algn="ctr">
            <a:noFill/>
            <a:miter lim="800000"/>
            <a:headEnd/>
            <a:tailEnd/>
          </a:ln>
        </p:spPr>
        <p:txBody>
          <a:bodyPr wrap="square">
            <a:spAutoFit/>
          </a:bodyPr>
          <a:lstStyle/>
          <a:p>
            <a:pPr algn="l"/>
            <a:r>
              <a:rPr lang="en-US" sz="2000" dirty="0">
                <a:solidFill>
                  <a:schemeClr val="tx1"/>
                </a:solidFill>
              </a:rPr>
              <a:t>FD </a:t>
            </a:r>
            <a:r>
              <a:rPr lang="en-US" sz="2000" dirty="0" err="1">
                <a:solidFill>
                  <a:schemeClr val="tx1"/>
                </a:solidFill>
              </a:rPr>
              <a:t>ManagerID</a:t>
            </a:r>
            <a:r>
              <a:rPr lang="en-US" sz="2000" dirty="0">
                <a:solidFill>
                  <a:schemeClr val="tx1"/>
                </a:solidFill>
              </a:rPr>
              <a:t> </a:t>
            </a:r>
            <a:r>
              <a:rPr lang="en-US" sz="2000" dirty="0">
                <a:solidFill>
                  <a:schemeClr val="tx1"/>
                </a:solidFill>
                <a:sym typeface="Wingdings" pitchFamily="2" charset="2"/>
              </a:rPr>
              <a:t> Specialty is not currently a key.</a:t>
            </a:r>
            <a:endParaRPr lang="en-US" sz="2000" dirty="0">
              <a:solidFill>
                <a:schemeClr val="tx1"/>
              </a:solidFill>
            </a:endParaRPr>
          </a:p>
        </p:txBody>
      </p:sp>
      <p:sp>
        <p:nvSpPr>
          <p:cNvPr id="102429" name="Freeform 90"/>
          <p:cNvSpPr>
            <a:spLocks/>
          </p:cNvSpPr>
          <p:nvPr/>
        </p:nvSpPr>
        <p:spPr bwMode="auto">
          <a:xfrm>
            <a:off x="2590800" y="4953000"/>
            <a:ext cx="914400" cy="165100"/>
          </a:xfrm>
          <a:custGeom>
            <a:avLst/>
            <a:gdLst>
              <a:gd name="T0" fmla="*/ 2147483647 w 576"/>
              <a:gd name="T1" fmla="*/ 2147483647 h 104"/>
              <a:gd name="T2" fmla="*/ 2147483647 w 576"/>
              <a:gd name="T3" fmla="*/ 2147483647 h 104"/>
              <a:gd name="T4" fmla="*/ 0 w 576"/>
              <a:gd name="T5" fmla="*/ 0 h 104"/>
              <a:gd name="T6" fmla="*/ 0 60000 65536"/>
              <a:gd name="T7" fmla="*/ 0 60000 65536"/>
              <a:gd name="T8" fmla="*/ 0 60000 65536"/>
              <a:gd name="T9" fmla="*/ 0 w 576"/>
              <a:gd name="T10" fmla="*/ 0 h 104"/>
              <a:gd name="T11" fmla="*/ 576 w 576"/>
              <a:gd name="T12" fmla="*/ 104 h 104"/>
            </a:gdLst>
            <a:ahLst/>
            <a:cxnLst>
              <a:cxn ang="T6">
                <a:pos x="T0" y="T1"/>
              </a:cxn>
              <a:cxn ang="T7">
                <a:pos x="T2" y="T3"/>
              </a:cxn>
              <a:cxn ang="T8">
                <a:pos x="T4" y="T5"/>
              </a:cxn>
            </a:cxnLst>
            <a:rect l="T9" t="T10" r="T11" b="T12"/>
            <a:pathLst>
              <a:path w="576" h="104">
                <a:moveTo>
                  <a:pt x="576" y="48"/>
                </a:moveTo>
                <a:cubicBezTo>
                  <a:pt x="408" y="76"/>
                  <a:pt x="240" y="104"/>
                  <a:pt x="144" y="96"/>
                </a:cubicBezTo>
                <a:cubicBezTo>
                  <a:pt x="48" y="88"/>
                  <a:pt x="24" y="44"/>
                  <a:pt x="0" y="0"/>
                </a:cubicBezTo>
              </a:path>
            </a:pathLst>
          </a:custGeom>
          <a:noFill/>
          <a:ln w="12700">
            <a:solidFill>
              <a:schemeClr val="tx2"/>
            </a:solidFill>
            <a:round/>
            <a:headEnd/>
            <a:tailEnd type="stealth" w="med" len="med"/>
          </a:ln>
        </p:spPr>
        <p:txBody>
          <a:bodyPr>
            <a:spAutoFit/>
          </a:bodyPr>
          <a:lstStyle/>
          <a:p>
            <a:endParaRPr lang="en-US"/>
          </a:p>
        </p:txBody>
      </p:sp>
      <p:sp>
        <p:nvSpPr>
          <p:cNvPr id="102430" name="Freeform 91"/>
          <p:cNvSpPr>
            <a:spLocks/>
          </p:cNvSpPr>
          <p:nvPr/>
        </p:nvSpPr>
        <p:spPr bwMode="auto">
          <a:xfrm>
            <a:off x="2590800" y="5791200"/>
            <a:ext cx="914400" cy="165100"/>
          </a:xfrm>
          <a:custGeom>
            <a:avLst/>
            <a:gdLst>
              <a:gd name="T0" fmla="*/ 2147483647 w 576"/>
              <a:gd name="T1" fmla="*/ 2147483647 h 104"/>
              <a:gd name="T2" fmla="*/ 2147483647 w 576"/>
              <a:gd name="T3" fmla="*/ 2147483647 h 104"/>
              <a:gd name="T4" fmla="*/ 0 w 576"/>
              <a:gd name="T5" fmla="*/ 0 h 104"/>
              <a:gd name="T6" fmla="*/ 0 60000 65536"/>
              <a:gd name="T7" fmla="*/ 0 60000 65536"/>
              <a:gd name="T8" fmla="*/ 0 60000 65536"/>
              <a:gd name="T9" fmla="*/ 0 w 576"/>
              <a:gd name="T10" fmla="*/ 0 h 104"/>
              <a:gd name="T11" fmla="*/ 576 w 576"/>
              <a:gd name="T12" fmla="*/ 104 h 104"/>
            </a:gdLst>
            <a:ahLst/>
            <a:cxnLst>
              <a:cxn ang="T6">
                <a:pos x="T0" y="T1"/>
              </a:cxn>
              <a:cxn ang="T7">
                <a:pos x="T2" y="T3"/>
              </a:cxn>
              <a:cxn ang="T8">
                <a:pos x="T4" y="T5"/>
              </a:cxn>
            </a:cxnLst>
            <a:rect l="T9" t="T10" r="T11" b="T12"/>
            <a:pathLst>
              <a:path w="576" h="104">
                <a:moveTo>
                  <a:pt x="576" y="48"/>
                </a:moveTo>
                <a:cubicBezTo>
                  <a:pt x="408" y="76"/>
                  <a:pt x="240" y="104"/>
                  <a:pt x="144" y="96"/>
                </a:cubicBezTo>
                <a:cubicBezTo>
                  <a:pt x="48" y="88"/>
                  <a:pt x="24" y="44"/>
                  <a:pt x="0" y="0"/>
                </a:cubicBezTo>
              </a:path>
            </a:pathLst>
          </a:custGeom>
          <a:noFill/>
          <a:ln w="12700">
            <a:solidFill>
              <a:schemeClr val="tx2"/>
            </a:solidFill>
            <a:round/>
            <a:headEnd/>
            <a:tailEnd type="stealth" w="med" len="med"/>
          </a:ln>
        </p:spPr>
        <p:txBody>
          <a:bodyPr>
            <a:spAutoFit/>
          </a:bodyPr>
          <a:lstStyle/>
          <a:p>
            <a:endParaRPr lang="en-US"/>
          </a:p>
        </p:txBody>
      </p:sp>
    </p:spTree>
    <p:extLst>
      <p:ext uri="{BB962C8B-B14F-4D97-AF65-F5344CB8AC3E}">
        <p14:creationId xmlns:p14="http://schemas.microsoft.com/office/powerpoint/2010/main" val="33032703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p:spPr>
        <p:txBody>
          <a:bodyPr/>
          <a:lstStyle/>
          <a:p>
            <a:fld id="{43A8F469-D59F-418D-B15C-6634525BC72B}" type="slidenum">
              <a:rPr lang="en-US" smtClean="0"/>
              <a:pPr/>
              <a:t>99</a:t>
            </a:fld>
            <a:endParaRPr lang="en-US" smtClean="0"/>
          </a:p>
        </p:txBody>
      </p:sp>
      <p:sp>
        <p:nvSpPr>
          <p:cNvPr id="103427" name="Rectangle 4"/>
          <p:cNvSpPr>
            <a:spLocks noGrp="1" noChangeArrowheads="1"/>
          </p:cNvSpPr>
          <p:nvPr>
            <p:ph type="title"/>
          </p:nvPr>
        </p:nvSpPr>
        <p:spPr/>
        <p:txBody>
          <a:bodyPr/>
          <a:lstStyle/>
          <a:p>
            <a:r>
              <a:rPr lang="en-US" smtClean="0"/>
              <a:t>Appendix: Multi-Valued Dependency</a:t>
            </a:r>
          </a:p>
        </p:txBody>
      </p:sp>
      <p:sp>
        <p:nvSpPr>
          <p:cNvPr id="103428" name="Text Box 5"/>
          <p:cNvSpPr txBox="1">
            <a:spLocks noChangeArrowheads="1"/>
          </p:cNvSpPr>
          <p:nvPr/>
        </p:nvSpPr>
        <p:spPr bwMode="auto">
          <a:xfrm>
            <a:off x="645459" y="1295400"/>
            <a:ext cx="8117541" cy="1938992"/>
          </a:xfrm>
          <a:prstGeom prst="rect">
            <a:avLst/>
          </a:prstGeom>
          <a:noFill/>
          <a:ln w="12700" algn="ctr">
            <a:noFill/>
            <a:miter lim="800000"/>
            <a:headEnd/>
            <a:tailEnd/>
          </a:ln>
        </p:spPr>
        <p:txBody>
          <a:bodyPr wrap="square">
            <a:spAutoFit/>
          </a:bodyPr>
          <a:lstStyle/>
          <a:p>
            <a:pPr algn="l"/>
            <a:r>
              <a:rPr lang="en-US" sz="2000" dirty="0">
                <a:solidFill>
                  <a:schemeClr val="tx1"/>
                </a:solidFill>
              </a:rPr>
              <a:t>A multi-valued dependency (MVD) exists when there are at least three attributes in a relation (A, B, and C; and they could be sets), and one attribute (A) determines the other two (B and C) but the other two are independent of each other</a:t>
            </a:r>
            <a:r>
              <a:rPr lang="en-US" sz="2000" dirty="0" smtClean="0">
                <a:solidFill>
                  <a:schemeClr val="tx1"/>
                </a:solidFill>
              </a:rPr>
              <a:t>.</a:t>
            </a:r>
          </a:p>
          <a:p>
            <a:pPr algn="l"/>
            <a:endParaRPr lang="en-US" sz="2000" dirty="0">
              <a:solidFill>
                <a:schemeClr val="tx1"/>
              </a:solidFill>
            </a:endParaRPr>
          </a:p>
          <a:p>
            <a:pPr algn="l"/>
            <a:r>
              <a:rPr lang="en-US" sz="2000" dirty="0">
                <a:solidFill>
                  <a:schemeClr val="tx1"/>
                </a:solidFill>
              </a:rPr>
              <a:t>That is, A </a:t>
            </a:r>
            <a:r>
              <a:rPr lang="en-US" sz="2000" dirty="0">
                <a:solidFill>
                  <a:schemeClr val="tx1"/>
                </a:solidFill>
                <a:sym typeface="Wingdings" pitchFamily="2" charset="2"/>
              </a:rPr>
              <a:t>B and A  C but B and C have no FDs</a:t>
            </a:r>
            <a:endParaRPr lang="en-US" sz="2000" dirty="0">
              <a:solidFill>
                <a:schemeClr val="tx1"/>
              </a:solidFill>
            </a:endParaRPr>
          </a:p>
        </p:txBody>
      </p:sp>
      <p:sp>
        <p:nvSpPr>
          <p:cNvPr id="103429" name="Text Box 6"/>
          <p:cNvSpPr txBox="1">
            <a:spLocks noChangeArrowheads="1"/>
          </p:cNvSpPr>
          <p:nvPr/>
        </p:nvSpPr>
        <p:spPr bwMode="auto">
          <a:xfrm>
            <a:off x="645459" y="3558988"/>
            <a:ext cx="6921272" cy="1015663"/>
          </a:xfrm>
          <a:prstGeom prst="rect">
            <a:avLst/>
          </a:prstGeom>
          <a:noFill/>
          <a:ln w="12700" algn="ctr">
            <a:noFill/>
            <a:miter lim="800000"/>
            <a:headEnd/>
            <a:tailEnd/>
          </a:ln>
        </p:spPr>
        <p:txBody>
          <a:bodyPr wrap="square">
            <a:spAutoFit/>
          </a:bodyPr>
          <a:lstStyle/>
          <a:p>
            <a:pPr algn="l"/>
            <a:r>
              <a:rPr lang="en-US" sz="2000" dirty="0">
                <a:solidFill>
                  <a:schemeClr val="bg2"/>
                </a:solidFill>
              </a:rPr>
              <a:t>Example:</a:t>
            </a:r>
          </a:p>
          <a:p>
            <a:pPr algn="l"/>
            <a:r>
              <a:rPr lang="en-US" sz="2000" dirty="0">
                <a:solidFill>
                  <a:schemeClr val="bg2"/>
                </a:solidFill>
              </a:rPr>
              <a:t>Employees have many specialties and many tools, but tools and specialties are not directly related.</a:t>
            </a:r>
          </a:p>
        </p:txBody>
      </p:sp>
    </p:spTree>
    <p:extLst>
      <p:ext uri="{BB962C8B-B14F-4D97-AF65-F5344CB8AC3E}">
        <p14:creationId xmlns:p14="http://schemas.microsoft.com/office/powerpoint/2010/main" val="85784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YellowFade">
  <a:themeElements>
    <a:clrScheme name="Custom 1">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5E6FD4"/>
      </a:hlink>
      <a:folHlink>
        <a:srgbClr val="5E6FD4"/>
      </a:folHlink>
    </a:clrScheme>
    <a:fontScheme name="YellowFade.po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lnDef>
  </a:objectDefaults>
  <a:extraClrSchemeLst>
    <a:extraClrScheme>
      <a:clrScheme name="YellowFade.pot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YellowFade.pot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YellowFade.pot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YellowFade.pot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YellowFade.pot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YellowFade.pot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YellowFade.pot 7">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FF66FF"/>
        </a:hlink>
        <a:folHlink>
          <a:srgbClr val="5E6F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3164</TotalTime>
  <Words>8441</Words>
  <Application>Microsoft Office PowerPoint</Application>
  <PresentationFormat>On-screen Show (4:3)</PresentationFormat>
  <Paragraphs>1869</Paragraphs>
  <Slides>100</Slides>
  <Notes>84</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10" baseType="lpstr">
      <vt:lpstr>Arial</vt:lpstr>
      <vt:lpstr>Arial Rounded MT Bold</vt:lpstr>
      <vt:lpstr>Century Schoolbook</vt:lpstr>
      <vt:lpstr>Courier New</vt:lpstr>
      <vt:lpstr>Garamond</vt:lpstr>
      <vt:lpstr>Times New Roman</vt:lpstr>
      <vt:lpstr>Wingdings</vt:lpstr>
      <vt:lpstr>YellowFade</vt:lpstr>
      <vt:lpstr>Document</vt:lpstr>
      <vt:lpstr>Equation</vt:lpstr>
      <vt:lpstr>Database Management Systems</vt:lpstr>
      <vt:lpstr>Objectives</vt:lpstr>
      <vt:lpstr>Why Normalization?</vt:lpstr>
      <vt:lpstr>Definitions</vt:lpstr>
      <vt:lpstr>Keys</vt:lpstr>
      <vt:lpstr>Notation</vt:lpstr>
      <vt:lpstr>Identifying Key Columns</vt:lpstr>
      <vt:lpstr>Surrogate Keys</vt:lpstr>
      <vt:lpstr>Common Order System</vt:lpstr>
      <vt:lpstr>Database Normalization Rules</vt:lpstr>
      <vt:lpstr>Atomic Values for Phone Numbers</vt:lpstr>
      <vt:lpstr>Repeating Values for Phone Numbers</vt:lpstr>
      <vt:lpstr>Repeating Values for Phone Numbers</vt:lpstr>
      <vt:lpstr>Simple Form</vt:lpstr>
      <vt:lpstr>Initial Design</vt:lpstr>
      <vt:lpstr>Client Billing Example</vt:lpstr>
      <vt:lpstr>Client Billing--Different Rules</vt:lpstr>
      <vt:lpstr>Client Billing--New Assumptions</vt:lpstr>
      <vt:lpstr>Sample Database for Sales</vt:lpstr>
      <vt:lpstr>Initial Objects</vt:lpstr>
      <vt:lpstr>Initial Form Evaluation</vt:lpstr>
      <vt:lpstr>Problems with Repeating Sections</vt:lpstr>
      <vt:lpstr>First Normal Form</vt:lpstr>
      <vt:lpstr>Current Design</vt:lpstr>
      <vt:lpstr>Multiple Repeating: Independent Groups</vt:lpstr>
      <vt:lpstr>Nested Repeating Sections</vt:lpstr>
      <vt:lpstr>First Normal Form Problems (Data)</vt:lpstr>
      <vt:lpstr>Second Normal Form Definition</vt:lpstr>
      <vt:lpstr>Second Normal Form Example</vt:lpstr>
      <vt:lpstr>Second Normal Form Example (Data)</vt:lpstr>
      <vt:lpstr>Second Normal Form in DB Design</vt:lpstr>
      <vt:lpstr>Second Normal Form Problems (Data)</vt:lpstr>
      <vt:lpstr>Third Normal Form Definition</vt:lpstr>
      <vt:lpstr>Third Normal Form Example</vt:lpstr>
      <vt:lpstr>Third Normal Form Tables</vt:lpstr>
      <vt:lpstr>Third Normal Form Tables</vt:lpstr>
      <vt:lpstr>3NF Rules/Procedure</vt:lpstr>
      <vt:lpstr>Checking Your Work (Quality Control)</vt:lpstr>
      <vt:lpstr>Boyce-Codd Normal Form (BCNF)</vt:lpstr>
      <vt:lpstr>Fourth Normal Form (Keys)</vt:lpstr>
      <vt:lpstr>Domain-Key Normal Form (DKNF)</vt:lpstr>
      <vt:lpstr>No Hidden Dependencies</vt:lpstr>
      <vt:lpstr>Data Rules and Integrity</vt:lpstr>
      <vt:lpstr>SQL Foreign Key (Oracle, SQL Server)</vt:lpstr>
      <vt:lpstr>Effect of Business Rules</vt:lpstr>
      <vt:lpstr>Business Rules 1</vt:lpstr>
      <vt:lpstr>Business Rules 2</vt:lpstr>
      <vt:lpstr>Business Rules 2: Normalized</vt:lpstr>
      <vt:lpstr>Converting a Class Diagram to Normalized Tables</vt:lpstr>
      <vt:lpstr>One-to-Many Relationships</vt:lpstr>
      <vt:lpstr>One-to-Many Sample Data</vt:lpstr>
      <vt:lpstr>Many-to-Many Relationships</vt:lpstr>
      <vt:lpstr>Many-to-Many Sample Data</vt:lpstr>
      <vt:lpstr>N-ary Associations</vt:lpstr>
      <vt:lpstr>Generalization or Subtypes</vt:lpstr>
      <vt:lpstr>Subtypes Sample Data</vt:lpstr>
      <vt:lpstr>Composition</vt:lpstr>
      <vt:lpstr>Recursive Relationships</vt:lpstr>
      <vt:lpstr>Normalization Examples</vt:lpstr>
      <vt:lpstr>Multiple Views &amp; View Integration</vt:lpstr>
      <vt:lpstr>The Pet Store: Sales Form</vt:lpstr>
      <vt:lpstr>The Pet Store: Purchase Merchandise</vt:lpstr>
      <vt:lpstr>Pet Store Normalization</vt:lpstr>
      <vt:lpstr>Pet Store View Integration</vt:lpstr>
      <vt:lpstr>Pet Store Class Diagram</vt:lpstr>
      <vt:lpstr>Rolling Thunder Integration Example</vt:lpstr>
      <vt:lpstr>Initial Tables for Bicycle Assembly</vt:lpstr>
      <vt:lpstr>Rolling Thunder: Purchase Order</vt:lpstr>
      <vt:lpstr>RT Purchase Order: Initial Tables</vt:lpstr>
      <vt:lpstr>Rolling Thunder: Transactions</vt:lpstr>
      <vt:lpstr>RT Transactions: Initial Tables</vt:lpstr>
      <vt:lpstr>Rolling Thunder: Components</vt:lpstr>
      <vt:lpstr>RT Components: Initial Tables</vt:lpstr>
      <vt:lpstr>RT: Integrating Tables</vt:lpstr>
      <vt:lpstr>RT Example: Integrated Tables</vt:lpstr>
      <vt:lpstr>Rolling Thunder Tables</vt:lpstr>
      <vt:lpstr>View Integration (FEMA Example 1)</vt:lpstr>
      <vt:lpstr>View Integration (FEMA Example 2)</vt:lpstr>
      <vt:lpstr>View Integration (FEMA Example 3)</vt:lpstr>
      <vt:lpstr>View Integration (FEMA Example 3a)</vt:lpstr>
      <vt:lpstr>View Integration (FEMA Example 4)</vt:lpstr>
      <vt:lpstr>View Integration (FEMA Example 4a)</vt:lpstr>
      <vt:lpstr>DBMS Table Definition</vt:lpstr>
      <vt:lpstr>Table Definition in Access</vt:lpstr>
      <vt:lpstr>Graphical Table Definition in Oracle</vt:lpstr>
      <vt:lpstr>Graphical Table Definition in SQL Server</vt:lpstr>
      <vt:lpstr>SQL Table Definition</vt:lpstr>
      <vt:lpstr>Oracle Databases</vt:lpstr>
      <vt:lpstr>Data Volume</vt:lpstr>
      <vt:lpstr>Data Volume Example</vt:lpstr>
      <vt:lpstr>Appendix: Formal Definitions: Terms</vt:lpstr>
      <vt:lpstr>Appendix: Functional Dependency</vt:lpstr>
      <vt:lpstr>Appendix: Keys</vt:lpstr>
      <vt:lpstr>Appendix: First Normal Form</vt:lpstr>
      <vt:lpstr>Appendix: Second Normal Form</vt:lpstr>
      <vt:lpstr>Appendix: Transitive Dependency</vt:lpstr>
      <vt:lpstr>Appendix: Third Normal Form</vt:lpstr>
      <vt:lpstr>Appendix: Boyce-Codd Normal Form</vt:lpstr>
      <vt:lpstr>Appendix: Multi-Valued Dependency</vt:lpstr>
      <vt:lpstr>Appendix: Fourth Normal Form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dc:title>
  <dc:subject>Data Normalization</dc:subject>
  <dc:creator>Jerry Post</dc:creator>
  <cp:lastModifiedBy>Jerry Post</cp:lastModifiedBy>
  <cp:revision>89</cp:revision>
  <dcterms:created xsi:type="dcterms:W3CDTF">1995-06-07T18:27:34Z</dcterms:created>
  <dcterms:modified xsi:type="dcterms:W3CDTF">2013-01-29T05:05:23Z</dcterms:modified>
</cp:coreProperties>
</file>