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2"/>
  </p:notesMasterIdLst>
  <p:handoutMasterIdLst>
    <p:handoutMasterId r:id="rId8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rgbClr val="0000FF"/>
        </a:solidFill>
        <a:latin typeface="Arial" charset="0"/>
        <a:ea typeface="+mn-ea"/>
        <a:cs typeface="+mn-cs"/>
      </a:defRPr>
    </a:lvl1pPr>
    <a:lvl2pPr marL="457200" algn="l" rtl="0" eaLnBrk="0" fontAlgn="base" hangingPunct="0">
      <a:spcBef>
        <a:spcPct val="0"/>
      </a:spcBef>
      <a:spcAft>
        <a:spcPct val="0"/>
      </a:spcAft>
      <a:defRPr sz="2400" kern="1200">
        <a:solidFill>
          <a:srgbClr val="0000FF"/>
        </a:solidFill>
        <a:latin typeface="Arial" charset="0"/>
        <a:ea typeface="+mn-ea"/>
        <a:cs typeface="+mn-cs"/>
      </a:defRPr>
    </a:lvl2pPr>
    <a:lvl3pPr marL="914400" algn="l" rtl="0" eaLnBrk="0" fontAlgn="base" hangingPunct="0">
      <a:spcBef>
        <a:spcPct val="0"/>
      </a:spcBef>
      <a:spcAft>
        <a:spcPct val="0"/>
      </a:spcAft>
      <a:defRPr sz="2400" kern="1200">
        <a:solidFill>
          <a:srgbClr val="0000FF"/>
        </a:solidFill>
        <a:latin typeface="Arial" charset="0"/>
        <a:ea typeface="+mn-ea"/>
        <a:cs typeface="+mn-cs"/>
      </a:defRPr>
    </a:lvl3pPr>
    <a:lvl4pPr marL="1371600" algn="l" rtl="0" eaLnBrk="0" fontAlgn="base" hangingPunct="0">
      <a:spcBef>
        <a:spcPct val="0"/>
      </a:spcBef>
      <a:spcAft>
        <a:spcPct val="0"/>
      </a:spcAft>
      <a:defRPr sz="2400" kern="1200">
        <a:solidFill>
          <a:srgbClr val="0000FF"/>
        </a:solidFill>
        <a:latin typeface="Arial" charset="0"/>
        <a:ea typeface="+mn-ea"/>
        <a:cs typeface="+mn-cs"/>
      </a:defRPr>
    </a:lvl4pPr>
    <a:lvl5pPr marL="1828800" algn="l" rtl="0" eaLnBrk="0" fontAlgn="base" hangingPunct="0">
      <a:spcBef>
        <a:spcPct val="0"/>
      </a:spcBef>
      <a:spcAft>
        <a:spcPct val="0"/>
      </a:spcAft>
      <a:defRPr sz="2400" kern="1200">
        <a:solidFill>
          <a:srgbClr val="0000FF"/>
        </a:solidFill>
        <a:latin typeface="Arial" charset="0"/>
        <a:ea typeface="+mn-ea"/>
        <a:cs typeface="+mn-cs"/>
      </a:defRPr>
    </a:lvl5pPr>
    <a:lvl6pPr marL="2286000" algn="l" defTabSz="914400" rtl="0" eaLnBrk="1" latinLnBrk="0" hangingPunct="1">
      <a:defRPr sz="2400" kern="1200">
        <a:solidFill>
          <a:srgbClr val="0000FF"/>
        </a:solidFill>
        <a:latin typeface="Arial" charset="0"/>
        <a:ea typeface="+mn-ea"/>
        <a:cs typeface="+mn-cs"/>
      </a:defRPr>
    </a:lvl6pPr>
    <a:lvl7pPr marL="2743200" algn="l" defTabSz="914400" rtl="0" eaLnBrk="1" latinLnBrk="0" hangingPunct="1">
      <a:defRPr sz="2400" kern="1200">
        <a:solidFill>
          <a:srgbClr val="0000FF"/>
        </a:solidFill>
        <a:latin typeface="Arial" charset="0"/>
        <a:ea typeface="+mn-ea"/>
        <a:cs typeface="+mn-cs"/>
      </a:defRPr>
    </a:lvl7pPr>
    <a:lvl8pPr marL="3200400" algn="l" defTabSz="914400" rtl="0" eaLnBrk="1" latinLnBrk="0" hangingPunct="1">
      <a:defRPr sz="2400" kern="1200">
        <a:solidFill>
          <a:srgbClr val="0000FF"/>
        </a:solidFill>
        <a:latin typeface="Arial" charset="0"/>
        <a:ea typeface="+mn-ea"/>
        <a:cs typeface="+mn-cs"/>
      </a:defRPr>
    </a:lvl8pPr>
    <a:lvl9pPr marL="3657600" algn="l" defTabSz="914400" rtl="0" eaLnBrk="1" latinLnBrk="0" hangingPunct="1">
      <a:defRPr sz="2400" kern="1200">
        <a:solidFill>
          <a:srgbClr val="0000FF"/>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9900"/>
    <a:srgbClr val="FFFFCC"/>
    <a:srgbClr val="FFFF99"/>
    <a:srgbClr val="FFFFFF"/>
    <a:srgbClr val="99CCFF"/>
    <a:srgbClr val="99FF99"/>
    <a:srgbClr val="FF99CC"/>
    <a:srgbClr val="FFCCFF"/>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9" autoAdjust="0"/>
    <p:restoredTop sz="94747" autoAdjust="0"/>
  </p:normalViewPr>
  <p:slideViewPr>
    <p:cSldViewPr snapToGrid="0">
      <p:cViewPr varScale="1">
        <p:scale>
          <a:sx n="70" d="100"/>
          <a:sy n="70" d="100"/>
        </p:scale>
        <p:origin x="72" y="3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6174"/>
    </p:cViewPr>
  </p:sorterViewPr>
  <p:notesViewPr>
    <p:cSldViewPr snapToGrid="0">
      <p:cViewPr varScale="1">
        <p:scale>
          <a:sx n="51" d="100"/>
          <a:sy n="51" d="100"/>
        </p:scale>
        <p:origin x="-67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36026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smtClean="0">
                <a:solidFill>
                  <a:schemeClr val="tx1"/>
                </a:solidFill>
              </a:defRPr>
            </a:lvl1pPr>
          </a:lstStyle>
          <a:p>
            <a:pPr>
              <a:defRPr/>
            </a:pPr>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smtClean="0">
                <a:solidFill>
                  <a:schemeClr val="tx1"/>
                </a:solidFill>
              </a:defRPr>
            </a:lvl1pPr>
          </a:lstStyle>
          <a:p>
            <a:pPr>
              <a:defRPr/>
            </a:pPr>
            <a:endParaRPr lang="en-US"/>
          </a:p>
        </p:txBody>
      </p:sp>
      <p:sp>
        <p:nvSpPr>
          <p:cNvPr id="48132" name="Rectangle 4"/>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smtClean="0">
                <a:solidFill>
                  <a:schemeClr val="tx1"/>
                </a:solidFill>
              </a:defRPr>
            </a:lvl1pPr>
          </a:lstStyle>
          <a:p>
            <a:pPr>
              <a:defRPr/>
            </a:pPr>
            <a:endParaRPr lang="en-US"/>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smtClean="0">
                <a:solidFill>
                  <a:schemeClr val="tx1"/>
                </a:solidFill>
              </a:defRPr>
            </a:lvl1pPr>
          </a:lstStyle>
          <a:p>
            <a:pPr>
              <a:defRPr/>
            </a:pPr>
            <a:fld id="{203EF741-0734-4E51-844D-AC7F8C6FE55B}" type="slidenum">
              <a:rPr lang="en-US"/>
              <a:pPr>
                <a:defRPr/>
              </a:pPr>
              <a:t>‹#›</a:t>
            </a:fld>
            <a:endParaRPr lang="en-US"/>
          </a:p>
        </p:txBody>
      </p:sp>
    </p:spTree>
    <p:extLst>
      <p:ext uri="{BB962C8B-B14F-4D97-AF65-F5344CB8AC3E}">
        <p14:creationId xmlns:p14="http://schemas.microsoft.com/office/powerpoint/2010/main" val="15175078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9DC35458-CCE5-467D-A68C-DC0725965374}" type="slidenum">
              <a:rPr lang="en-US" smtClean="0">
                <a:solidFill>
                  <a:schemeClr val="folHlink"/>
                </a:solidFill>
              </a:rPr>
              <a:pPr/>
              <a:t>4</a:t>
            </a:fld>
            <a:endParaRPr lang="en-US" smtClean="0">
              <a:solidFill>
                <a:schemeClr val="folHlink"/>
              </a:solidFill>
            </a:endParaRPr>
          </a:p>
        </p:txBody>
      </p:sp>
      <p:sp>
        <p:nvSpPr>
          <p:cNvPr id="88067" name="Rectangle 2"/>
          <p:cNvSpPr>
            <a:spLocks noGrp="1" noRot="1" noChangeAspect="1" noChangeArrowheads="1" noTextEdit="1"/>
          </p:cNvSpPr>
          <p:nvPr>
            <p:ph type="sldImg"/>
          </p:nvPr>
        </p:nvSpPr>
        <p:spPr>
          <a:xfrm>
            <a:off x="1147763" y="685800"/>
            <a:ext cx="4562475" cy="3421063"/>
          </a:xfrm>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Four questions to create a query. Every query is built by asking these four questions.</a:t>
            </a:r>
          </a:p>
        </p:txBody>
      </p:sp>
    </p:spTree>
    <p:extLst>
      <p:ext uri="{BB962C8B-B14F-4D97-AF65-F5344CB8AC3E}">
        <p14:creationId xmlns:p14="http://schemas.microsoft.com/office/powerpoint/2010/main" val="12755261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0BFBC5E1-5822-4B8D-ADEE-66CD4167AACA}" type="slidenum">
              <a:rPr lang="en-US" smtClean="0">
                <a:solidFill>
                  <a:schemeClr val="folHlink"/>
                </a:solidFill>
              </a:rPr>
              <a:pPr/>
              <a:t>15</a:t>
            </a:fld>
            <a:endParaRPr lang="en-US" smtClean="0">
              <a:solidFill>
                <a:schemeClr val="folHlink"/>
              </a:solidFill>
            </a:endParaRPr>
          </a:p>
        </p:txBody>
      </p:sp>
      <p:sp>
        <p:nvSpPr>
          <p:cNvPr id="97283" name="Rectangle 2"/>
          <p:cNvSpPr>
            <a:spLocks noGrp="1" noRot="1" noChangeAspect="1" noChangeArrowheads="1" noTextEdit="1"/>
          </p:cNvSpPr>
          <p:nvPr>
            <p:ph type="sldImg"/>
          </p:nvPr>
        </p:nvSpPr>
        <p:spPr>
          <a:xfrm>
            <a:off x="1147763" y="685800"/>
            <a:ext cx="4562475" cy="3421063"/>
          </a:xfrm>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DISTINCT keyword eliminates duplicate rows of the output. Without it the animal category is listed for every animal in the database.</a:t>
            </a:r>
          </a:p>
        </p:txBody>
      </p:sp>
    </p:spTree>
    <p:extLst>
      <p:ext uri="{BB962C8B-B14F-4D97-AF65-F5344CB8AC3E}">
        <p14:creationId xmlns:p14="http://schemas.microsoft.com/office/powerpoint/2010/main" val="27415804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BE8D8939-01A1-48FE-BEF7-861E6CED8424}" type="slidenum">
              <a:rPr lang="en-US" smtClean="0">
                <a:solidFill>
                  <a:schemeClr val="folHlink"/>
                </a:solidFill>
              </a:rPr>
              <a:pPr/>
              <a:t>16</a:t>
            </a:fld>
            <a:endParaRPr lang="en-US" smtClean="0">
              <a:solidFill>
                <a:schemeClr val="folHlink"/>
              </a:solidFill>
            </a:endParaRPr>
          </a:p>
        </p:txBody>
      </p:sp>
      <p:sp>
        <p:nvSpPr>
          <p:cNvPr id="98307" name="Rectangle 2"/>
          <p:cNvSpPr>
            <a:spLocks noGrp="1" noRot="1" noChangeAspect="1" noChangeArrowheads="1" noTextEdit="1"/>
          </p:cNvSpPr>
          <p:nvPr>
            <p:ph type="sldImg"/>
          </p:nvPr>
        </p:nvSpPr>
        <p:spPr>
          <a:xfrm>
            <a:off x="1147763" y="685800"/>
            <a:ext cx="4562475" cy="3421063"/>
          </a:xfrm>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Boolean algebra. An example of two conditions connected by AND.  QBE uses an AND connector for all conditions listed on the same row.</a:t>
            </a:r>
          </a:p>
        </p:txBody>
      </p:sp>
    </p:spTree>
    <p:extLst>
      <p:ext uri="{BB962C8B-B14F-4D97-AF65-F5344CB8AC3E}">
        <p14:creationId xmlns:p14="http://schemas.microsoft.com/office/powerpoint/2010/main" val="14051877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613F15F7-AAAF-4FF8-965C-D5082909ACFA}" type="slidenum">
              <a:rPr lang="en-US" smtClean="0">
                <a:solidFill>
                  <a:schemeClr val="folHlink"/>
                </a:solidFill>
              </a:rPr>
              <a:pPr/>
              <a:t>17</a:t>
            </a:fld>
            <a:endParaRPr lang="en-US" smtClean="0">
              <a:solidFill>
                <a:schemeClr val="folHlink"/>
              </a:solidFill>
            </a:endParaRPr>
          </a:p>
        </p:txBody>
      </p:sp>
      <p:sp>
        <p:nvSpPr>
          <p:cNvPr id="99331" name="Rectangle 2"/>
          <p:cNvSpPr>
            <a:spLocks noGrp="1" noRot="1" noChangeAspect="1" noChangeArrowheads="1" noTextEdit="1"/>
          </p:cNvSpPr>
          <p:nvPr>
            <p:ph type="sldImg"/>
          </p:nvPr>
        </p:nvSpPr>
        <p:spPr>
          <a:xfrm>
            <a:off x="1147763" y="685800"/>
            <a:ext cx="4562475" cy="3421063"/>
          </a:xfrm>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Pattern matching. The percent sign matches any characters, so if the word Black appears anywhere in the Color column the LIKE condition is true.</a:t>
            </a:r>
          </a:p>
        </p:txBody>
      </p:sp>
    </p:spTree>
    <p:extLst>
      <p:ext uri="{BB962C8B-B14F-4D97-AF65-F5344CB8AC3E}">
        <p14:creationId xmlns:p14="http://schemas.microsoft.com/office/powerpoint/2010/main" val="1834635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D6EC3707-4436-4F76-9440-F8FC9EE85E94}" type="slidenum">
              <a:rPr lang="en-US" smtClean="0">
                <a:solidFill>
                  <a:schemeClr val="folHlink"/>
                </a:solidFill>
              </a:rPr>
              <a:pPr/>
              <a:t>18</a:t>
            </a:fld>
            <a:endParaRPr lang="en-US" smtClean="0">
              <a:solidFill>
                <a:schemeClr val="folHlink"/>
              </a:solidFill>
            </a:endParaRPr>
          </a:p>
        </p:txBody>
      </p:sp>
      <p:sp>
        <p:nvSpPr>
          <p:cNvPr id="100355" name="Rectangle 2"/>
          <p:cNvSpPr>
            <a:spLocks noGrp="1" noRot="1" noChangeAspect="1" noChangeArrowheads="1" noTextEdit="1"/>
          </p:cNvSpPr>
          <p:nvPr>
            <p:ph type="sldImg"/>
          </p:nvPr>
        </p:nvSpPr>
        <p:spPr>
          <a:xfrm>
            <a:off x="1147763" y="685800"/>
            <a:ext cx="4562475" cy="3421063"/>
          </a:xfrm>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 truth table shows the difference between AND and OR. Both clauses must be true when connected by AND. Only one clause needs to be true when clauses are connected by OR.</a:t>
            </a:r>
          </a:p>
          <a:p>
            <a:endParaRPr lang="en-US" smtClean="0"/>
          </a:p>
          <a:p>
            <a:r>
              <a:rPr lang="en-US" smtClean="0"/>
              <a:t>Boolean algebra examples. Evaluate each clause separately. Then evaluate the connector. The NOT operator reverses the truth value.</a:t>
            </a:r>
          </a:p>
        </p:txBody>
      </p:sp>
    </p:spTree>
    <p:extLst>
      <p:ext uri="{BB962C8B-B14F-4D97-AF65-F5344CB8AC3E}">
        <p14:creationId xmlns:p14="http://schemas.microsoft.com/office/powerpoint/2010/main" val="36633621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17B59841-C4AA-43F6-8F12-D44D7A2FE403}" type="slidenum">
              <a:rPr lang="en-US" smtClean="0">
                <a:solidFill>
                  <a:schemeClr val="folHlink"/>
                </a:solidFill>
              </a:rPr>
              <a:pPr/>
              <a:t>19</a:t>
            </a:fld>
            <a:endParaRPr lang="en-US" smtClean="0">
              <a:solidFill>
                <a:schemeClr val="folHlink"/>
              </a:solidFill>
            </a:endParaRPr>
          </a:p>
        </p:txBody>
      </p:sp>
      <p:sp>
        <p:nvSpPr>
          <p:cNvPr id="101379" name="Rectangle 2"/>
          <p:cNvSpPr>
            <a:spLocks noGrp="1" noRot="1" noChangeAspect="1" noChangeArrowheads="1" noTextEdit="1"/>
          </p:cNvSpPr>
          <p:nvPr>
            <p:ph type="sldImg"/>
          </p:nvPr>
        </p:nvSpPr>
        <p:spPr>
          <a:xfrm>
            <a:off x="1147763" y="685800"/>
            <a:ext cx="4562475" cy="3421063"/>
          </a:xfrm>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Boolean algebra mixing AND and OR operators. The result changes depending on which operator is applied first. You must set the order of evaluation with parentheses. Innermost clauses are evaluated first.</a:t>
            </a:r>
          </a:p>
        </p:txBody>
      </p:sp>
    </p:spTree>
    <p:extLst>
      <p:ext uri="{BB962C8B-B14F-4D97-AF65-F5344CB8AC3E}">
        <p14:creationId xmlns:p14="http://schemas.microsoft.com/office/powerpoint/2010/main" val="40125726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550C3B3E-1DD6-474B-81C6-BB47264DFB13}" type="slidenum">
              <a:rPr lang="en-US" smtClean="0">
                <a:solidFill>
                  <a:schemeClr val="folHlink"/>
                </a:solidFill>
              </a:rPr>
              <a:pPr/>
              <a:t>20</a:t>
            </a:fld>
            <a:endParaRPr lang="en-US" smtClean="0">
              <a:solidFill>
                <a:schemeClr val="folHlink"/>
              </a:solidFill>
            </a:endParaRPr>
          </a:p>
        </p:txBody>
      </p:sp>
      <p:sp>
        <p:nvSpPr>
          <p:cNvPr id="102403" name="Rectangle 2"/>
          <p:cNvSpPr>
            <a:spLocks noGrp="1" noRot="1" noChangeAspect="1" noChangeArrowheads="1" noTextEdit="1"/>
          </p:cNvSpPr>
          <p:nvPr>
            <p:ph type="sldImg"/>
          </p:nvPr>
        </p:nvSpPr>
        <p:spPr>
          <a:xfrm>
            <a:off x="1147763" y="685800"/>
            <a:ext cx="4562475" cy="3421063"/>
          </a:xfrm>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Sample problem with negation. Customer knows what he or she does not want. SQL can use NOT, but you should use DeMorgan’s law to negate the Registered and Color statements.</a:t>
            </a:r>
          </a:p>
        </p:txBody>
      </p:sp>
    </p:spTree>
    <p:extLst>
      <p:ext uri="{BB962C8B-B14F-4D97-AF65-F5344CB8AC3E}">
        <p14:creationId xmlns:p14="http://schemas.microsoft.com/office/powerpoint/2010/main" val="29006842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83B6F8A9-0B7E-45FB-BDA3-25CA11DC7241}" type="slidenum">
              <a:rPr lang="en-US" smtClean="0">
                <a:solidFill>
                  <a:schemeClr val="folHlink"/>
                </a:solidFill>
              </a:rPr>
              <a:pPr/>
              <a:t>21</a:t>
            </a:fld>
            <a:endParaRPr lang="en-US" smtClean="0">
              <a:solidFill>
                <a:schemeClr val="folHlink"/>
              </a:solidFill>
            </a:endParaRPr>
          </a:p>
        </p:txBody>
      </p:sp>
      <p:sp>
        <p:nvSpPr>
          <p:cNvPr id="103427" name="Rectangle 2"/>
          <p:cNvSpPr>
            <a:spLocks noGrp="1" noRot="1" noChangeAspect="1" noChangeArrowheads="1" noTextEdit="1"/>
          </p:cNvSpPr>
          <p:nvPr>
            <p:ph type="sldImg"/>
          </p:nvPr>
        </p:nvSpPr>
        <p:spPr>
          <a:xfrm>
            <a:off x="1147763" y="685800"/>
            <a:ext cx="4562475" cy="3421063"/>
          </a:xfrm>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DeMorgan’s law. Compound statements are negated by reversing each item and swapping the connector (AND for OR). Use truth tables to evaluate the examples.</a:t>
            </a:r>
          </a:p>
        </p:txBody>
      </p:sp>
    </p:spTree>
    <p:extLst>
      <p:ext uri="{BB962C8B-B14F-4D97-AF65-F5344CB8AC3E}">
        <p14:creationId xmlns:p14="http://schemas.microsoft.com/office/powerpoint/2010/main" val="24118520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73A5DDE1-B037-44E5-9D6D-89F21A92DF9E}" type="slidenum">
              <a:rPr lang="en-US" smtClean="0">
                <a:solidFill>
                  <a:schemeClr val="folHlink"/>
                </a:solidFill>
              </a:rPr>
              <a:pPr/>
              <a:t>22</a:t>
            </a:fld>
            <a:endParaRPr lang="en-US" smtClean="0">
              <a:solidFill>
                <a:schemeClr val="folHlink"/>
              </a:solidFill>
            </a:endParaRPr>
          </a:p>
        </p:txBody>
      </p:sp>
      <p:sp>
        <p:nvSpPr>
          <p:cNvPr id="104451" name="Rectangle 2"/>
          <p:cNvSpPr>
            <a:spLocks noGrp="1" noRot="1" noChangeAspect="1" noChangeArrowheads="1" noTextEdit="1"/>
          </p:cNvSpPr>
          <p:nvPr>
            <p:ph type="sldImg"/>
          </p:nvPr>
        </p:nvSpPr>
        <p:spPr>
          <a:xfrm>
            <a:off x="1147763" y="685800"/>
            <a:ext cx="4562475" cy="3421063"/>
          </a:xfrm>
          <a:ln/>
        </p:spPr>
      </p:sp>
      <p:sp>
        <p:nvSpPr>
          <p:cNvPr id="104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Boolean criteria—mixing AND and OR. Notice the use of parentheses in SQL to ensure the clauses are interpreted in the right order. Also note that QBE required duplicating the condition for “Dog” in both rows.</a:t>
            </a:r>
          </a:p>
        </p:txBody>
      </p:sp>
    </p:spTree>
    <p:extLst>
      <p:ext uri="{BB962C8B-B14F-4D97-AF65-F5344CB8AC3E}">
        <p14:creationId xmlns:p14="http://schemas.microsoft.com/office/powerpoint/2010/main" val="17727186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EDA3B3B7-983D-410B-B952-B5FB23325CFC}" type="slidenum">
              <a:rPr lang="en-US" smtClean="0">
                <a:solidFill>
                  <a:schemeClr val="folHlink"/>
                </a:solidFill>
              </a:rPr>
              <a:pPr/>
              <a:t>23</a:t>
            </a:fld>
            <a:endParaRPr lang="en-US" smtClean="0">
              <a:solidFill>
                <a:schemeClr val="folHlink"/>
              </a:solidFill>
            </a:endParaRPr>
          </a:p>
        </p:txBody>
      </p:sp>
      <p:sp>
        <p:nvSpPr>
          <p:cNvPr id="105475" name="Rectangle 2"/>
          <p:cNvSpPr>
            <a:spLocks noGrp="1" noRot="1" noChangeAspect="1" noChangeArrowheads="1" noTextEdit="1"/>
          </p:cNvSpPr>
          <p:nvPr>
            <p:ph type="sldImg"/>
          </p:nvPr>
        </p:nvSpPr>
        <p:spPr>
          <a:xfrm>
            <a:off x="1147763" y="685800"/>
            <a:ext cx="4562475" cy="3421063"/>
          </a:xfrm>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Common comparisons used in the WHERE clause. The BETWEEN clause is useful for dates but can be used for any type of data.</a:t>
            </a:r>
          </a:p>
        </p:txBody>
      </p:sp>
    </p:spTree>
    <p:extLst>
      <p:ext uri="{BB962C8B-B14F-4D97-AF65-F5344CB8AC3E}">
        <p14:creationId xmlns:p14="http://schemas.microsoft.com/office/powerpoint/2010/main" val="308331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C9AA89A1-362B-4BEA-99DE-87CE60C0F87D}" type="slidenum">
              <a:rPr lang="en-US" smtClean="0">
                <a:solidFill>
                  <a:schemeClr val="folHlink"/>
                </a:solidFill>
              </a:rPr>
              <a:pPr/>
              <a:t>24</a:t>
            </a:fld>
            <a:endParaRPr lang="en-US" smtClean="0">
              <a:solidFill>
                <a:schemeClr val="folHlink"/>
              </a:solidFill>
            </a:endParaRPr>
          </a:p>
        </p:txBody>
      </p:sp>
      <p:sp>
        <p:nvSpPr>
          <p:cNvPr id="106499" name="Rectangle 2"/>
          <p:cNvSpPr>
            <a:spLocks noGrp="1" noRot="1" noChangeAspect="1" noChangeArrowheads="1" noTextEdit="1"/>
          </p:cNvSpPr>
          <p:nvPr>
            <p:ph type="sldImg"/>
          </p:nvPr>
        </p:nvSpPr>
        <p:spPr>
          <a:xfrm>
            <a:off x="1147763" y="685800"/>
            <a:ext cx="4562475" cy="3421063"/>
          </a:xfrm>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991390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1768E89C-2809-487D-A4D2-2F27844BF318}" type="slidenum">
              <a:rPr lang="en-US" smtClean="0">
                <a:solidFill>
                  <a:schemeClr val="folHlink"/>
                </a:solidFill>
              </a:rPr>
              <a:pPr/>
              <a:t>7</a:t>
            </a:fld>
            <a:endParaRPr lang="en-US" smtClean="0">
              <a:solidFill>
                <a:schemeClr val="folHlink"/>
              </a:solidFill>
            </a:endParaRPr>
          </a:p>
        </p:txBody>
      </p:sp>
      <p:sp>
        <p:nvSpPr>
          <p:cNvPr id="89091" name="Rectangle 2"/>
          <p:cNvSpPr>
            <a:spLocks noGrp="1" noRot="1" noChangeAspect="1" noChangeArrowheads="1" noTextEdit="1"/>
          </p:cNvSpPr>
          <p:nvPr>
            <p:ph type="sldImg"/>
          </p:nvPr>
        </p:nvSpPr>
        <p:spPr>
          <a:xfrm>
            <a:off x="1147763" y="685800"/>
            <a:ext cx="4562475" cy="3421063"/>
          </a:xfrm>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Joining tables. A join causes a lookup to match rows across the tables.</a:t>
            </a:r>
          </a:p>
        </p:txBody>
      </p:sp>
    </p:spTree>
    <p:extLst>
      <p:ext uri="{BB962C8B-B14F-4D97-AF65-F5344CB8AC3E}">
        <p14:creationId xmlns:p14="http://schemas.microsoft.com/office/powerpoint/2010/main" val="3030153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A7166E99-0600-4E24-BABB-BC0F32081138}" type="slidenum">
              <a:rPr lang="en-US" smtClean="0">
                <a:solidFill>
                  <a:schemeClr val="folHlink"/>
                </a:solidFill>
              </a:rPr>
              <a:pPr/>
              <a:t>25</a:t>
            </a:fld>
            <a:endParaRPr lang="en-US" smtClean="0">
              <a:solidFill>
                <a:schemeClr val="folHlink"/>
              </a:solidFill>
            </a:endParaRPr>
          </a:p>
        </p:txBody>
      </p:sp>
      <p:sp>
        <p:nvSpPr>
          <p:cNvPr id="107523" name="Rectangle 2"/>
          <p:cNvSpPr>
            <a:spLocks noGrp="1" noRot="1" noChangeAspect="1" noChangeArrowheads="1" noTextEdit="1"/>
          </p:cNvSpPr>
          <p:nvPr>
            <p:ph type="sldImg"/>
          </p:nvPr>
        </p:nvSpPr>
        <p:spPr>
          <a:xfrm>
            <a:off x="1147763" y="685800"/>
            <a:ext cx="4562475" cy="3421063"/>
          </a:xfrm>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4181232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A9E6343E-F7EA-4D0D-9958-D3C8BB777272}" type="slidenum">
              <a:rPr lang="en-US" smtClean="0">
                <a:solidFill>
                  <a:schemeClr val="folHlink"/>
                </a:solidFill>
              </a:rPr>
              <a:pPr/>
              <a:t>26</a:t>
            </a:fld>
            <a:endParaRPr lang="en-US" smtClean="0">
              <a:solidFill>
                <a:schemeClr val="folHlink"/>
              </a:solidFill>
            </a:endParaRPr>
          </a:p>
        </p:txBody>
      </p:sp>
      <p:sp>
        <p:nvSpPr>
          <p:cNvPr id="111619" name="Rectangle 2"/>
          <p:cNvSpPr>
            <a:spLocks noGrp="1" noRot="1" noChangeAspect="1" noChangeArrowheads="1" noTextEdit="1"/>
          </p:cNvSpPr>
          <p:nvPr>
            <p:ph type="sldImg"/>
          </p:nvPr>
        </p:nvSpPr>
        <p:spPr>
          <a:xfrm>
            <a:off x="1147763" y="685800"/>
            <a:ext cx="4562475" cy="3421063"/>
          </a:xfrm>
          <a:ln/>
        </p:spPr>
      </p:sp>
      <p:sp>
        <p:nvSpPr>
          <p:cNvPr id="111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9633942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D0363957-FB3C-4C6F-B494-C4CCF54909A7}" type="slidenum">
              <a:rPr lang="en-US" smtClean="0">
                <a:solidFill>
                  <a:schemeClr val="folHlink"/>
                </a:solidFill>
              </a:rPr>
              <a:pPr/>
              <a:t>28</a:t>
            </a:fld>
            <a:endParaRPr lang="en-US" smtClean="0">
              <a:solidFill>
                <a:schemeClr val="folHlink"/>
              </a:solidFill>
            </a:endParaRPr>
          </a:p>
        </p:txBody>
      </p:sp>
      <p:sp>
        <p:nvSpPr>
          <p:cNvPr id="112643" name="Rectangle 2"/>
          <p:cNvSpPr>
            <a:spLocks noGrp="1" noRot="1" noChangeAspect="1" noChangeArrowheads="1" noTextEdit="1"/>
          </p:cNvSpPr>
          <p:nvPr>
            <p:ph type="sldImg"/>
          </p:nvPr>
        </p:nvSpPr>
        <p:spPr>
          <a:xfrm>
            <a:off x="1147763" y="685800"/>
            <a:ext cx="4562475" cy="3421063"/>
          </a:xfrm>
          <a:ln/>
        </p:spPr>
      </p:sp>
      <p:sp>
        <p:nvSpPr>
          <p:cNvPr id="112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Computations. Basic computations (+ - * /) can be performed on numeric data in a query. The new display column should be given a meaningful name.</a:t>
            </a:r>
          </a:p>
        </p:txBody>
      </p:sp>
    </p:spTree>
    <p:extLst>
      <p:ext uri="{BB962C8B-B14F-4D97-AF65-F5344CB8AC3E}">
        <p14:creationId xmlns:p14="http://schemas.microsoft.com/office/powerpoint/2010/main" val="33782120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C95CC739-82DA-4055-924B-597ED0EA9854}" type="slidenum">
              <a:rPr lang="en-US" smtClean="0">
                <a:solidFill>
                  <a:schemeClr val="folHlink"/>
                </a:solidFill>
              </a:rPr>
              <a:pPr/>
              <a:t>29</a:t>
            </a:fld>
            <a:endParaRPr lang="en-US" smtClean="0">
              <a:solidFill>
                <a:schemeClr val="folHlink"/>
              </a:solidFill>
            </a:endParaRPr>
          </a:p>
        </p:txBody>
      </p:sp>
      <p:sp>
        <p:nvSpPr>
          <p:cNvPr id="113667" name="Rectangle 2"/>
          <p:cNvSpPr>
            <a:spLocks noGrp="1" noRot="1" noChangeAspect="1" noChangeArrowheads="1" noTextEdit="1"/>
          </p:cNvSpPr>
          <p:nvPr>
            <p:ph type="sldImg"/>
          </p:nvPr>
        </p:nvSpPr>
        <p:spPr>
          <a:xfrm>
            <a:off x="1147763" y="685800"/>
            <a:ext cx="4562475" cy="3421063"/>
          </a:xfrm>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Aggregation functions. Sample query in QBE and SQL to answer: What is the average sale price for all animals? Note that with Microsoft Access you have to click the summation button on the toolbar (</a:t>
            </a:r>
            <a:r>
              <a:rPr lang="en-US" smtClean="0">
                <a:sym typeface="Symbol" pitchFamily="18" charset="2"/>
              </a:rPr>
              <a:t></a:t>
            </a:r>
            <a:r>
              <a:rPr lang="en-US" smtClean="0"/>
              <a:t>) to display the Total line on the QBE grid.</a:t>
            </a:r>
          </a:p>
        </p:txBody>
      </p:sp>
    </p:spTree>
    <p:extLst>
      <p:ext uri="{BB962C8B-B14F-4D97-AF65-F5344CB8AC3E}">
        <p14:creationId xmlns:p14="http://schemas.microsoft.com/office/powerpoint/2010/main" val="39912436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B070800A-6E3F-440E-89E3-33BEA875E90C}" type="slidenum">
              <a:rPr lang="en-US" smtClean="0">
                <a:solidFill>
                  <a:schemeClr val="folHlink"/>
                </a:solidFill>
              </a:rPr>
              <a:pPr/>
              <a:t>30</a:t>
            </a:fld>
            <a:endParaRPr lang="en-US" smtClean="0">
              <a:solidFill>
                <a:schemeClr val="folHlink"/>
              </a:solidFill>
            </a:endParaRPr>
          </a:p>
        </p:txBody>
      </p:sp>
      <p:sp>
        <p:nvSpPr>
          <p:cNvPr id="114691" name="Rectangle 2"/>
          <p:cNvSpPr>
            <a:spLocks noGrp="1" noRot="1" noChangeAspect="1" noChangeArrowheads="1" noTextEdit="1"/>
          </p:cNvSpPr>
          <p:nvPr>
            <p:ph type="sldImg"/>
          </p:nvPr>
        </p:nvSpPr>
        <p:spPr>
          <a:xfrm>
            <a:off x="1147763" y="685800"/>
            <a:ext cx="4562475" cy="3421063"/>
          </a:xfrm>
          <a:ln/>
        </p:spPr>
      </p:sp>
      <p:sp>
        <p:nvSpPr>
          <p:cNvPr id="114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Computations. Row-by-row computations (Quantity*Cost) can be performed within an aggregation function (Sum), but only the final total will be displayed in the result.</a:t>
            </a:r>
          </a:p>
        </p:txBody>
      </p:sp>
    </p:spTree>
    <p:extLst>
      <p:ext uri="{BB962C8B-B14F-4D97-AF65-F5344CB8AC3E}">
        <p14:creationId xmlns:p14="http://schemas.microsoft.com/office/powerpoint/2010/main" val="32984882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FA25FB3F-E1FE-4B20-9626-A53027500A7D}" type="slidenum">
              <a:rPr lang="en-US" smtClean="0">
                <a:solidFill>
                  <a:schemeClr val="folHlink"/>
                </a:solidFill>
              </a:rPr>
              <a:pPr/>
              <a:t>31</a:t>
            </a:fld>
            <a:endParaRPr lang="en-US" smtClean="0">
              <a:solidFill>
                <a:schemeClr val="folHlink"/>
              </a:solidFill>
            </a:endParaRPr>
          </a:p>
        </p:txBody>
      </p:sp>
      <p:sp>
        <p:nvSpPr>
          <p:cNvPr id="115715" name="Rectangle 2"/>
          <p:cNvSpPr>
            <a:spLocks noGrp="1" noRot="1" noChangeAspect="1" noChangeArrowheads="1" noTextEdit="1"/>
          </p:cNvSpPr>
          <p:nvPr>
            <p:ph type="sldImg"/>
          </p:nvPr>
        </p:nvSpPr>
        <p:spPr>
          <a:xfrm>
            <a:off x="1147763" y="685800"/>
            <a:ext cx="4562475" cy="3421063"/>
          </a:xfrm>
          <a:ln/>
        </p:spPr>
      </p:sp>
      <p:sp>
        <p:nvSpPr>
          <p:cNvPr id="1157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Differences in SQL functions.  This table shows some of the differences that are commonly encountered when working with these database systems. Queries are often used to perform basic computations, but the syntax for handling these computations depends on the specific DBMS. </a:t>
            </a:r>
          </a:p>
        </p:txBody>
      </p:sp>
    </p:spTree>
    <p:extLst>
      <p:ext uri="{BB962C8B-B14F-4D97-AF65-F5344CB8AC3E}">
        <p14:creationId xmlns:p14="http://schemas.microsoft.com/office/powerpoint/2010/main" val="8945053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42706B93-57C5-4424-8690-6D85F6975C09}" type="slidenum">
              <a:rPr lang="en-US" smtClean="0">
                <a:solidFill>
                  <a:schemeClr val="folHlink"/>
                </a:solidFill>
              </a:rPr>
              <a:pPr/>
              <a:t>32</a:t>
            </a:fld>
            <a:endParaRPr lang="en-US" smtClean="0">
              <a:solidFill>
                <a:schemeClr val="folHlink"/>
              </a:solidFill>
            </a:endParaRPr>
          </a:p>
        </p:txBody>
      </p:sp>
      <p:sp>
        <p:nvSpPr>
          <p:cNvPr id="116739" name="Rectangle 2"/>
          <p:cNvSpPr>
            <a:spLocks noGrp="1" noRot="1" noChangeAspect="1" noChangeArrowheads="1" noTextEdit="1"/>
          </p:cNvSpPr>
          <p:nvPr>
            <p:ph type="sldImg"/>
          </p:nvPr>
        </p:nvSpPr>
        <p:spPr>
          <a:xfrm>
            <a:off x="1147763" y="685800"/>
            <a:ext cx="4562475" cy="3421063"/>
          </a:xfrm>
          <a:ln/>
        </p:spPr>
      </p:sp>
      <p:sp>
        <p:nvSpPr>
          <p:cNvPr id="1167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42154315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D9564DF7-2273-416C-845B-7FA1D54F455B}" type="slidenum">
              <a:rPr lang="en-US" smtClean="0">
                <a:solidFill>
                  <a:schemeClr val="folHlink"/>
                </a:solidFill>
              </a:rPr>
              <a:pPr/>
              <a:t>33</a:t>
            </a:fld>
            <a:endParaRPr lang="en-US" smtClean="0">
              <a:solidFill>
                <a:schemeClr val="folHlink"/>
              </a:solidFill>
            </a:endParaRPr>
          </a:p>
        </p:txBody>
      </p:sp>
      <p:sp>
        <p:nvSpPr>
          <p:cNvPr id="117763" name="Rectangle 2"/>
          <p:cNvSpPr>
            <a:spLocks noGrp="1" noRot="1" noChangeAspect="1" noChangeArrowheads="1" noTextEdit="1"/>
          </p:cNvSpPr>
          <p:nvPr>
            <p:ph type="sldImg"/>
          </p:nvPr>
        </p:nvSpPr>
        <p:spPr>
          <a:xfrm>
            <a:off x="1147763" y="685800"/>
            <a:ext cx="4562475" cy="3421063"/>
          </a:xfrm>
          <a:ln/>
        </p:spPr>
      </p:sp>
      <p:sp>
        <p:nvSpPr>
          <p:cNvPr id="117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GROUP BY computes subtotals and counts for each type of animal. This approach is much more efficient than trying to create a WHERE clause for each type of animal. To convert business questions to SQL, watch for phrases such as </a:t>
            </a:r>
            <a:r>
              <a:rPr lang="en-US" i="1" smtClean="0"/>
              <a:t>by</a:t>
            </a:r>
            <a:r>
              <a:rPr lang="en-US" smtClean="0"/>
              <a:t> or </a:t>
            </a:r>
            <a:r>
              <a:rPr lang="en-US" i="1" smtClean="0"/>
              <a:t>for each</a:t>
            </a:r>
            <a:r>
              <a:rPr lang="en-US" smtClean="0"/>
              <a:t> which usually signify the use of the GROUP BY clause.</a:t>
            </a:r>
          </a:p>
        </p:txBody>
      </p:sp>
    </p:spTree>
    <p:extLst>
      <p:ext uri="{BB962C8B-B14F-4D97-AF65-F5344CB8AC3E}">
        <p14:creationId xmlns:p14="http://schemas.microsoft.com/office/powerpoint/2010/main" val="40077589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E4FAAC0B-5225-4729-A7C3-0C2CF3034FB1}" type="slidenum">
              <a:rPr lang="en-US" smtClean="0">
                <a:solidFill>
                  <a:schemeClr val="folHlink"/>
                </a:solidFill>
              </a:rPr>
              <a:pPr/>
              <a:t>34</a:t>
            </a:fld>
            <a:endParaRPr lang="en-US" smtClean="0">
              <a:solidFill>
                <a:schemeClr val="folHlink"/>
              </a:solidFill>
            </a:endParaRPr>
          </a:p>
        </p:txBody>
      </p:sp>
      <p:sp>
        <p:nvSpPr>
          <p:cNvPr id="118787" name="Rectangle 2"/>
          <p:cNvSpPr>
            <a:spLocks noGrp="1" noRot="1" noChangeAspect="1" noChangeArrowheads="1" noTextEdit="1"/>
          </p:cNvSpPr>
          <p:nvPr>
            <p:ph type="sldImg"/>
          </p:nvPr>
        </p:nvSpPr>
        <p:spPr>
          <a:xfrm>
            <a:off x="1147763" y="685800"/>
            <a:ext cx="4562475" cy="3421063"/>
          </a:xfrm>
          <a:ln/>
        </p:spPr>
      </p:sp>
      <p:sp>
        <p:nvSpPr>
          <p:cNvPr id="1187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Limiting the output with a HAVING clause. The GROUP BY clause with the Count function provides a count of the number of animals in each category. The HAVING clause restricts the output to only those categories having more than 10 animals.</a:t>
            </a:r>
          </a:p>
        </p:txBody>
      </p:sp>
    </p:spTree>
    <p:extLst>
      <p:ext uri="{BB962C8B-B14F-4D97-AF65-F5344CB8AC3E}">
        <p14:creationId xmlns:p14="http://schemas.microsoft.com/office/powerpoint/2010/main" val="30031296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773685A7-4D26-437F-8D82-F78B42CE7EB7}" type="slidenum">
              <a:rPr lang="en-US" smtClean="0">
                <a:solidFill>
                  <a:schemeClr val="folHlink"/>
                </a:solidFill>
              </a:rPr>
              <a:pPr/>
              <a:t>35</a:t>
            </a:fld>
            <a:endParaRPr lang="en-US" smtClean="0">
              <a:solidFill>
                <a:schemeClr val="folHlink"/>
              </a:solidFill>
            </a:endParaRPr>
          </a:p>
        </p:txBody>
      </p:sp>
      <p:sp>
        <p:nvSpPr>
          <p:cNvPr id="119811" name="Rectangle 2"/>
          <p:cNvSpPr>
            <a:spLocks noGrp="1" noRot="1" noChangeAspect="1" noChangeArrowheads="1" noTextEdit="1"/>
          </p:cNvSpPr>
          <p:nvPr>
            <p:ph type="sldImg"/>
          </p:nvPr>
        </p:nvSpPr>
        <p:spPr>
          <a:xfrm>
            <a:off x="1147763" y="685800"/>
            <a:ext cx="4562475" cy="3421063"/>
          </a:xfrm>
          <a:ln/>
        </p:spPr>
      </p:sp>
      <p:sp>
        <p:nvSpPr>
          <p:cNvPr id="119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WHERE versus HAVING. Count the animals born after June 1, 2007, in each category, but list the category only if it has more than 10 of these animals. The WHERE clause first determines whether each row will be used in the computation. The GROUP BY clause produces the total count for each category. The HAVING clause restricts the output to only those categories with more than 10 animals.</a:t>
            </a:r>
          </a:p>
        </p:txBody>
      </p:sp>
    </p:spTree>
    <p:extLst>
      <p:ext uri="{BB962C8B-B14F-4D97-AF65-F5344CB8AC3E}">
        <p14:creationId xmlns:p14="http://schemas.microsoft.com/office/powerpoint/2010/main" val="2279962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8A658D31-C537-49FF-8AFC-CEB4A5CF4056}" type="slidenum">
              <a:rPr lang="en-US" smtClean="0">
                <a:solidFill>
                  <a:schemeClr val="folHlink"/>
                </a:solidFill>
              </a:rPr>
              <a:pPr/>
              <a:t>8</a:t>
            </a:fld>
            <a:endParaRPr lang="en-US" smtClean="0">
              <a:solidFill>
                <a:schemeClr val="folHlink"/>
              </a:solidFill>
            </a:endParaRPr>
          </a:p>
        </p:txBody>
      </p:sp>
      <p:sp>
        <p:nvSpPr>
          <p:cNvPr id="90115" name="Rectangle 2"/>
          <p:cNvSpPr>
            <a:spLocks noGrp="1" noRot="1" noChangeAspect="1" noChangeArrowheads="1" noTextEdit="1"/>
          </p:cNvSpPr>
          <p:nvPr>
            <p:ph type="sldImg"/>
          </p:nvPr>
        </p:nvSpPr>
        <p:spPr>
          <a:xfrm>
            <a:off x="1147763" y="685800"/>
            <a:ext cx="4562475" cy="3421063"/>
          </a:xfrm>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Cross join. With no join condition, the DBMS performs a cross join and matches every row in the first table to every row in the second table, often leading to millions of rows in the result. Be sure to specify a join condition and stay away from cross joins.</a:t>
            </a:r>
          </a:p>
        </p:txBody>
      </p:sp>
    </p:spTree>
    <p:extLst>
      <p:ext uri="{BB962C8B-B14F-4D97-AF65-F5344CB8AC3E}">
        <p14:creationId xmlns:p14="http://schemas.microsoft.com/office/powerpoint/2010/main" val="295854974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AA3A8B0B-441E-46E0-BB78-41838B2D63F4}" type="slidenum">
              <a:rPr lang="en-US" smtClean="0">
                <a:solidFill>
                  <a:schemeClr val="folHlink"/>
                </a:solidFill>
              </a:rPr>
              <a:pPr/>
              <a:t>36</a:t>
            </a:fld>
            <a:endParaRPr lang="en-US" smtClean="0">
              <a:solidFill>
                <a:schemeClr val="folHlink"/>
              </a:solidFill>
            </a:endParaRPr>
          </a:p>
        </p:txBody>
      </p:sp>
      <p:sp>
        <p:nvSpPr>
          <p:cNvPr id="120835" name="Rectangle 2"/>
          <p:cNvSpPr>
            <a:spLocks noGrp="1" noRot="1" noChangeAspect="1" noChangeArrowheads="1" noTextEdit="1"/>
          </p:cNvSpPr>
          <p:nvPr>
            <p:ph type="sldImg"/>
          </p:nvPr>
        </p:nvSpPr>
        <p:spPr>
          <a:xfrm>
            <a:off x="1147763" y="685800"/>
            <a:ext cx="4562475" cy="3421063"/>
          </a:xfrm>
          <a:ln/>
        </p:spPr>
      </p:sp>
      <p:sp>
        <p:nvSpPr>
          <p:cNvPr id="120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List the CustomerID of everyone who bought something between April 1, 2007 and May 31, 2007. Most people would prefer to see the name and address of the customer—those attributes are in the Customer table.</a:t>
            </a:r>
          </a:p>
        </p:txBody>
      </p:sp>
    </p:spTree>
    <p:extLst>
      <p:ext uri="{BB962C8B-B14F-4D97-AF65-F5344CB8AC3E}">
        <p14:creationId xmlns:p14="http://schemas.microsoft.com/office/powerpoint/2010/main" val="10800706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11803B39-9857-4886-8BF6-139C46B74143}" type="slidenum">
              <a:rPr lang="en-US" smtClean="0">
                <a:solidFill>
                  <a:schemeClr val="folHlink"/>
                </a:solidFill>
              </a:rPr>
              <a:pPr/>
              <a:t>37</a:t>
            </a:fld>
            <a:endParaRPr lang="en-US" smtClean="0">
              <a:solidFill>
                <a:schemeClr val="folHlink"/>
              </a:solidFill>
            </a:endParaRPr>
          </a:p>
        </p:txBody>
      </p:sp>
      <p:sp>
        <p:nvSpPr>
          <p:cNvPr id="121859" name="Rectangle 2"/>
          <p:cNvSpPr>
            <a:spLocks noGrp="1" noRot="1" noChangeAspect="1" noChangeArrowheads="1" noTextEdit="1"/>
          </p:cNvSpPr>
          <p:nvPr>
            <p:ph type="sldImg"/>
          </p:nvPr>
        </p:nvSpPr>
        <p:spPr>
          <a:xfrm>
            <a:off x="1147763" y="685800"/>
            <a:ext cx="4562475" cy="3421063"/>
          </a:xfrm>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Joining tables causes the rows to be matched based on the columns in the JOIN statement. You can then use data from either table. The business question is, List the last name of customers who bought something between April 1, 2007, and May 31, 2007.</a:t>
            </a:r>
          </a:p>
        </p:txBody>
      </p:sp>
    </p:spTree>
    <p:extLst>
      <p:ext uri="{BB962C8B-B14F-4D97-AF65-F5344CB8AC3E}">
        <p14:creationId xmlns:p14="http://schemas.microsoft.com/office/powerpoint/2010/main" val="28112172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3517AEF8-6A58-48A6-AF49-2B2EEB499D6E}" type="slidenum">
              <a:rPr lang="en-US" smtClean="0">
                <a:solidFill>
                  <a:schemeClr val="folHlink"/>
                </a:solidFill>
              </a:rPr>
              <a:pPr/>
              <a:t>38</a:t>
            </a:fld>
            <a:endParaRPr lang="en-US" smtClean="0">
              <a:solidFill>
                <a:schemeClr val="folHlink"/>
              </a:solidFill>
            </a:endParaRPr>
          </a:p>
        </p:txBody>
      </p:sp>
      <p:sp>
        <p:nvSpPr>
          <p:cNvPr id="122883" name="Rectangle 2"/>
          <p:cNvSpPr>
            <a:spLocks noGrp="1" noRot="1" noChangeAspect="1" noChangeArrowheads="1" noTextEdit="1"/>
          </p:cNvSpPr>
          <p:nvPr>
            <p:ph type="sldImg"/>
          </p:nvPr>
        </p:nvSpPr>
        <p:spPr>
          <a:xfrm>
            <a:off x="1147763" y="685800"/>
            <a:ext cx="4562475" cy="3421063"/>
          </a:xfrm>
          <a:ln/>
        </p:spPr>
      </p:sp>
      <p:sp>
        <p:nvSpPr>
          <p:cNvPr id="122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SQL 92 and SQL 89 syntax to join tables. The informal syntax cannot be used with a DBMS, but it is easier to read when you need to combine many tables.</a:t>
            </a:r>
          </a:p>
          <a:p>
            <a:endParaRPr lang="en-US" smtClean="0"/>
          </a:p>
          <a:p>
            <a:r>
              <a:rPr lang="en-US" smtClean="0"/>
              <a:t>Joining multiple tables. With SQL 92 syntax, first join two tables within parentheses and  then add a table and its JOIN condition. When you want to focus on the tables being joined, use the easier notation—just remember that it must be converted to SQL 92 syntax for the computer to understand it.</a:t>
            </a:r>
          </a:p>
        </p:txBody>
      </p:sp>
    </p:spTree>
    <p:extLst>
      <p:ext uri="{BB962C8B-B14F-4D97-AF65-F5344CB8AC3E}">
        <p14:creationId xmlns:p14="http://schemas.microsoft.com/office/powerpoint/2010/main" val="3061318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4AE38149-3C4D-4233-AB55-36E3EC2E824B}" type="slidenum">
              <a:rPr lang="en-US" smtClean="0">
                <a:solidFill>
                  <a:schemeClr val="folHlink"/>
                </a:solidFill>
              </a:rPr>
              <a:pPr/>
              <a:t>39</a:t>
            </a:fld>
            <a:endParaRPr lang="en-US" smtClean="0">
              <a:solidFill>
                <a:schemeClr val="folHlink"/>
              </a:solidFill>
            </a:endParaRPr>
          </a:p>
        </p:txBody>
      </p:sp>
      <p:sp>
        <p:nvSpPr>
          <p:cNvPr id="123907" name="Rectangle 2"/>
          <p:cNvSpPr>
            <a:spLocks noGrp="1" noRot="1" noChangeAspect="1" noChangeArrowheads="1" noTextEdit="1"/>
          </p:cNvSpPr>
          <p:nvPr>
            <p:ph type="sldImg"/>
          </p:nvPr>
        </p:nvSpPr>
        <p:spPr>
          <a:xfrm>
            <a:off x="1147763" y="685800"/>
            <a:ext cx="4562475" cy="3421063"/>
          </a:xfrm>
          <a:ln/>
        </p:spPr>
      </p:sp>
      <p:sp>
        <p:nvSpPr>
          <p:cNvPr id="123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26328855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0BEE5511-B5A0-4940-85CB-4D79C58826DC}" type="slidenum">
              <a:rPr lang="en-US" smtClean="0">
                <a:solidFill>
                  <a:schemeClr val="folHlink"/>
                </a:solidFill>
              </a:rPr>
              <a:pPr/>
              <a:t>40</a:t>
            </a:fld>
            <a:endParaRPr lang="en-US" smtClean="0">
              <a:solidFill>
                <a:schemeClr val="folHlink"/>
              </a:solidFill>
            </a:endParaRPr>
          </a:p>
        </p:txBody>
      </p:sp>
      <p:sp>
        <p:nvSpPr>
          <p:cNvPr id="124931" name="Rectangle 2"/>
          <p:cNvSpPr>
            <a:spLocks noGrp="1" noRot="1" noChangeAspect="1" noChangeArrowheads="1" noTextEdit="1"/>
          </p:cNvSpPr>
          <p:nvPr>
            <p:ph type="sldImg"/>
          </p:nvPr>
        </p:nvSpPr>
        <p:spPr>
          <a:xfrm>
            <a:off x="1147763" y="685800"/>
            <a:ext cx="4562475" cy="3421063"/>
          </a:xfrm>
          <a:ln/>
        </p:spPr>
      </p:sp>
      <p:sp>
        <p:nvSpPr>
          <p:cNvPr id="1249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Joining multiple tables. QBE makes joining multiple tables relatively easy—just connect the tables with a line. With SQL, just start with two tables and expand outward; for example, start with (Animal INNER JOIN SaleAnimal ON Animal.AnimalID = SaleAnimal.AnimalID), and then add a third table (Sale) with its JOIN.</a:t>
            </a:r>
          </a:p>
        </p:txBody>
      </p:sp>
    </p:spTree>
    <p:extLst>
      <p:ext uri="{BB962C8B-B14F-4D97-AF65-F5344CB8AC3E}">
        <p14:creationId xmlns:p14="http://schemas.microsoft.com/office/powerpoint/2010/main" val="2692386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ACF3C948-762A-4326-93A0-0A3CF1C5103C}" type="slidenum">
              <a:rPr lang="en-US" smtClean="0">
                <a:solidFill>
                  <a:schemeClr val="folHlink"/>
                </a:solidFill>
              </a:rPr>
              <a:pPr/>
              <a:t>41</a:t>
            </a:fld>
            <a:endParaRPr lang="en-US" smtClean="0">
              <a:solidFill>
                <a:schemeClr val="folHlink"/>
              </a:solidFill>
            </a:endParaRPr>
          </a:p>
        </p:txBody>
      </p:sp>
      <p:sp>
        <p:nvSpPr>
          <p:cNvPr id="125955" name="Rectangle 2"/>
          <p:cNvSpPr>
            <a:spLocks noGrp="1" noRot="1" noChangeAspect="1" noChangeArrowheads="1" noTextEdit="1"/>
          </p:cNvSpPr>
          <p:nvPr>
            <p:ph type="sldImg"/>
          </p:nvPr>
        </p:nvSpPr>
        <p:spPr>
          <a:xfrm>
            <a:off x="1147763" y="685800"/>
            <a:ext cx="4562475" cy="3421063"/>
          </a:xfrm>
          <a:ln/>
        </p:spPr>
      </p:sp>
      <p:sp>
        <p:nvSpPr>
          <p:cNvPr id="125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9814979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6D87E5CC-5E00-442D-80C8-C32B8CD71BBF}" type="slidenum">
              <a:rPr lang="en-US" smtClean="0">
                <a:solidFill>
                  <a:schemeClr val="folHlink"/>
                </a:solidFill>
              </a:rPr>
              <a:pPr/>
              <a:t>42</a:t>
            </a:fld>
            <a:endParaRPr lang="en-US" smtClean="0">
              <a:solidFill>
                <a:schemeClr val="folHlink"/>
              </a:solidFill>
            </a:endParaRPr>
          </a:p>
        </p:txBody>
      </p:sp>
      <p:sp>
        <p:nvSpPr>
          <p:cNvPr id="126979" name="Rectangle 2"/>
          <p:cNvSpPr>
            <a:spLocks noGrp="1" noRot="1" noChangeAspect="1" noChangeArrowheads="1" noTextEdit="1"/>
          </p:cNvSpPr>
          <p:nvPr>
            <p:ph type="sldImg"/>
          </p:nvPr>
        </p:nvSpPr>
        <p:spPr>
          <a:xfrm>
            <a:off x="1147763" y="685800"/>
            <a:ext cx="4562475" cy="3421063"/>
          </a:xfrm>
          <a:ln/>
        </p:spPr>
      </p:sp>
      <p:sp>
        <p:nvSpPr>
          <p:cNvPr id="1269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443138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D31F6AB7-D7EB-47AE-A777-1BE7A34EB290}" type="slidenum">
              <a:rPr lang="en-US" smtClean="0">
                <a:solidFill>
                  <a:schemeClr val="folHlink"/>
                </a:solidFill>
              </a:rPr>
              <a:pPr/>
              <a:t>43</a:t>
            </a:fld>
            <a:endParaRPr lang="en-US" smtClean="0">
              <a:solidFill>
                <a:schemeClr val="folHlink"/>
              </a:solidFill>
            </a:endParaRPr>
          </a:p>
        </p:txBody>
      </p:sp>
      <p:sp>
        <p:nvSpPr>
          <p:cNvPr id="128003" name="Rectangle 2"/>
          <p:cNvSpPr>
            <a:spLocks noGrp="1" noRot="1" noChangeAspect="1" noChangeArrowheads="1" noTextEdit="1"/>
          </p:cNvSpPr>
          <p:nvPr>
            <p:ph type="sldImg"/>
          </p:nvPr>
        </p:nvSpPr>
        <p:spPr>
          <a:xfrm>
            <a:off x="1147763" y="685800"/>
            <a:ext cx="4562475" cy="3421063"/>
          </a:xfrm>
          <a:ln/>
        </p:spPr>
      </p:sp>
      <p:sp>
        <p:nvSpPr>
          <p:cNvPr id="1280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05055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BDC9F26C-E134-4DD8-8C3A-FB9D84EF3B7A}" type="slidenum">
              <a:rPr lang="en-US" smtClean="0">
                <a:solidFill>
                  <a:schemeClr val="folHlink"/>
                </a:solidFill>
              </a:rPr>
              <a:pPr/>
              <a:t>44</a:t>
            </a:fld>
            <a:endParaRPr lang="en-US" smtClean="0">
              <a:solidFill>
                <a:schemeClr val="folHlink"/>
              </a:solidFill>
            </a:endParaRPr>
          </a:p>
        </p:txBody>
      </p:sp>
      <p:sp>
        <p:nvSpPr>
          <p:cNvPr id="129027" name="Rectangle 2"/>
          <p:cNvSpPr>
            <a:spLocks noGrp="1" noRot="1" noChangeAspect="1" noChangeArrowheads="1" noTextEdit="1"/>
          </p:cNvSpPr>
          <p:nvPr>
            <p:ph type="sldImg"/>
          </p:nvPr>
        </p:nvSpPr>
        <p:spPr>
          <a:xfrm>
            <a:off x="1147763" y="685800"/>
            <a:ext cx="4562475" cy="3421063"/>
          </a:xfrm>
          <a:ln/>
        </p:spPr>
      </p:sp>
      <p:sp>
        <p:nvSpPr>
          <p:cNvPr id="1290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 query with these four tables with four JOINS would return only rows where the Employee had the same CityID as the Supplier. If you need only the supplier city, just delete the JOIN between Employee and CityID. If you want both cities, add a second copy of the City table as a fifth table.</a:t>
            </a:r>
          </a:p>
        </p:txBody>
      </p:sp>
    </p:spTree>
    <p:extLst>
      <p:ext uri="{BB962C8B-B14F-4D97-AF65-F5344CB8AC3E}">
        <p14:creationId xmlns:p14="http://schemas.microsoft.com/office/powerpoint/2010/main" val="8627228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1EE4652F-5E57-4DEB-A43F-67FA8A22C177}" type="slidenum">
              <a:rPr lang="en-US" smtClean="0">
                <a:solidFill>
                  <a:schemeClr val="folHlink"/>
                </a:solidFill>
              </a:rPr>
              <a:pPr/>
              <a:t>45</a:t>
            </a:fld>
            <a:endParaRPr lang="en-US" smtClean="0">
              <a:solidFill>
                <a:schemeClr val="folHlink"/>
              </a:solidFill>
            </a:endParaRPr>
          </a:p>
        </p:txBody>
      </p:sp>
      <p:sp>
        <p:nvSpPr>
          <p:cNvPr id="130051" name="Rectangle 2"/>
          <p:cNvSpPr>
            <a:spLocks noGrp="1" noRot="1" noChangeAspect="1" noChangeArrowheads="1" noTextEdit="1"/>
          </p:cNvSpPr>
          <p:nvPr>
            <p:ph type="sldImg"/>
          </p:nvPr>
        </p:nvSpPr>
        <p:spPr>
          <a:xfrm>
            <a:off x="1147763" y="685800"/>
            <a:ext cx="4562475" cy="3421063"/>
          </a:xfrm>
          <a:ln/>
        </p:spPr>
      </p:sp>
      <p:sp>
        <p:nvSpPr>
          <p:cNvPr id="1300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Table alias. The City table is used twice. The second time, it is given the alias City2 and treated as a separate table. Hence, different cities can be retrieved for Supplier and for Employee.</a:t>
            </a:r>
          </a:p>
        </p:txBody>
      </p:sp>
    </p:spTree>
    <p:extLst>
      <p:ext uri="{BB962C8B-B14F-4D97-AF65-F5344CB8AC3E}">
        <p14:creationId xmlns:p14="http://schemas.microsoft.com/office/powerpoint/2010/main" val="526173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5871DBCC-52E0-4C16-92D6-AC0F3FDAC6D1}" type="slidenum">
              <a:rPr lang="en-US" smtClean="0">
                <a:solidFill>
                  <a:schemeClr val="folHlink"/>
                </a:solidFill>
              </a:rPr>
              <a:pPr/>
              <a:t>9</a:t>
            </a:fld>
            <a:endParaRPr lang="en-US" smtClean="0">
              <a:solidFill>
                <a:schemeClr val="folHlink"/>
              </a:solidFill>
            </a:endParaRPr>
          </a:p>
        </p:txBody>
      </p:sp>
      <p:sp>
        <p:nvSpPr>
          <p:cNvPr id="91139" name="Rectangle 2"/>
          <p:cNvSpPr>
            <a:spLocks noGrp="1" noRot="1" noChangeAspect="1" noChangeArrowheads="1" noTextEdit="1"/>
          </p:cNvSpPr>
          <p:nvPr>
            <p:ph type="sldImg"/>
          </p:nvPr>
        </p:nvSpPr>
        <p:spPr>
          <a:xfrm>
            <a:off x="1147763" y="685800"/>
            <a:ext cx="4562475" cy="3421063"/>
          </a:xfrm>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Tables for the Pet Store database. Notice that animals and merchandise are similar, but they are treated separately. </a:t>
            </a:r>
          </a:p>
        </p:txBody>
      </p:sp>
    </p:spTree>
    <p:extLst>
      <p:ext uri="{BB962C8B-B14F-4D97-AF65-F5344CB8AC3E}">
        <p14:creationId xmlns:p14="http://schemas.microsoft.com/office/powerpoint/2010/main" val="86511403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E403AA64-54CD-4AE5-8B4F-3DB56213C244}" type="slidenum">
              <a:rPr lang="en-US" smtClean="0">
                <a:solidFill>
                  <a:schemeClr val="folHlink"/>
                </a:solidFill>
              </a:rPr>
              <a:pPr/>
              <a:t>46</a:t>
            </a:fld>
            <a:endParaRPr lang="en-US" smtClean="0">
              <a:solidFill>
                <a:schemeClr val="folHlink"/>
              </a:solidFill>
            </a:endParaRPr>
          </a:p>
        </p:txBody>
      </p:sp>
      <p:sp>
        <p:nvSpPr>
          <p:cNvPr id="131075" name="Rectangle 2"/>
          <p:cNvSpPr>
            <a:spLocks noGrp="1" noRot="1" noChangeAspect="1" noChangeArrowheads="1" noTextEdit="1"/>
          </p:cNvSpPr>
          <p:nvPr>
            <p:ph type="sldImg"/>
          </p:nvPr>
        </p:nvSpPr>
        <p:spPr>
          <a:xfrm>
            <a:off x="1147763" y="685800"/>
            <a:ext cx="4562475" cy="3421063"/>
          </a:xfrm>
          <a:ln/>
        </p:spPr>
      </p:sp>
      <p:sp>
        <p:nvSpPr>
          <p:cNvPr id="1310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Views. Views are saved queries that can be run at any time. They improve performance because they have to be entered only once, and the DBMS has to analyze them only once.</a:t>
            </a:r>
          </a:p>
          <a:p>
            <a:endParaRPr lang="en-US" smtClean="0"/>
          </a:p>
          <a:p>
            <a:r>
              <a:rPr lang="en-US" smtClean="0"/>
              <a:t>Queries based on views. Views can be used within other queries.</a:t>
            </a:r>
          </a:p>
          <a:p>
            <a:endParaRPr lang="en-US" smtClean="0"/>
          </a:p>
        </p:txBody>
      </p:sp>
    </p:spTree>
    <p:extLst>
      <p:ext uri="{BB962C8B-B14F-4D97-AF65-F5344CB8AC3E}">
        <p14:creationId xmlns:p14="http://schemas.microsoft.com/office/powerpoint/2010/main" val="349625054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B626CDA5-3DC7-48B0-BEEE-C1E5B2D2EBF6}" type="slidenum">
              <a:rPr lang="en-US" smtClean="0">
                <a:solidFill>
                  <a:schemeClr val="folHlink"/>
                </a:solidFill>
              </a:rPr>
              <a:pPr/>
              <a:t>47</a:t>
            </a:fld>
            <a:endParaRPr lang="en-US" smtClean="0">
              <a:solidFill>
                <a:schemeClr val="folHlink"/>
              </a:solidFill>
            </a:endParaRPr>
          </a:p>
        </p:txBody>
      </p:sp>
      <p:sp>
        <p:nvSpPr>
          <p:cNvPr id="132099" name="Rectangle 2"/>
          <p:cNvSpPr>
            <a:spLocks noGrp="1" noRot="1" noChangeAspect="1" noChangeArrowheads="1" noTextEdit="1"/>
          </p:cNvSpPr>
          <p:nvPr>
            <p:ph type="sldImg"/>
          </p:nvPr>
        </p:nvSpPr>
        <p:spPr>
          <a:xfrm>
            <a:off x="1147763" y="685800"/>
            <a:ext cx="4562475" cy="3421063"/>
          </a:xfrm>
          <a:ln/>
        </p:spPr>
      </p:sp>
      <p:sp>
        <p:nvSpPr>
          <p:cNvPr id="132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Updatable view. The OrderLine view is designed to change data in only one table (OrderItem). The Description from the Item table is used for display to help the user verify that the ItemID was entered correctly.</a:t>
            </a:r>
          </a:p>
        </p:txBody>
      </p:sp>
    </p:spTree>
    <p:extLst>
      <p:ext uri="{BB962C8B-B14F-4D97-AF65-F5344CB8AC3E}">
        <p14:creationId xmlns:p14="http://schemas.microsoft.com/office/powerpoint/2010/main" val="248109175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60979F41-35B2-47B2-ACE4-80D200D45858}" type="slidenum">
              <a:rPr lang="en-US" smtClean="0">
                <a:solidFill>
                  <a:schemeClr val="folHlink"/>
                </a:solidFill>
              </a:rPr>
              <a:pPr/>
              <a:t>48</a:t>
            </a:fld>
            <a:endParaRPr lang="en-US" smtClean="0">
              <a:solidFill>
                <a:schemeClr val="folHlink"/>
              </a:solidFill>
            </a:endParaRPr>
          </a:p>
        </p:txBody>
      </p:sp>
      <p:sp>
        <p:nvSpPr>
          <p:cNvPr id="133123" name="Rectangle 2"/>
          <p:cNvSpPr>
            <a:spLocks noGrp="1" noRot="1" noChangeAspect="1" noChangeArrowheads="1" noTextEdit="1"/>
          </p:cNvSpPr>
          <p:nvPr>
            <p:ph type="sldImg"/>
          </p:nvPr>
        </p:nvSpPr>
        <p:spPr>
          <a:xfrm>
            <a:off x="1147763" y="685800"/>
            <a:ext cx="4562475" cy="3421063"/>
          </a:xfrm>
          <a:ln/>
        </p:spPr>
      </p:sp>
      <p:sp>
        <p:nvSpPr>
          <p:cNvPr id="133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Nonupdatable view. Do not mix primary keys from different tables. If this view works at all, it will not do what you want. If you try to change the ItemID from 57 to 32, you will only change the ItemID of cat food. You will not be able to enter new data into the OrderItem table.</a:t>
            </a:r>
          </a:p>
        </p:txBody>
      </p:sp>
    </p:spTree>
    <p:extLst>
      <p:ext uri="{BB962C8B-B14F-4D97-AF65-F5344CB8AC3E}">
        <p14:creationId xmlns:p14="http://schemas.microsoft.com/office/powerpoint/2010/main" val="18503580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1CB5A053-39FF-4653-8D64-0C539D5FC01B}" type="slidenum">
              <a:rPr lang="en-US" smtClean="0">
                <a:solidFill>
                  <a:schemeClr val="folHlink"/>
                </a:solidFill>
              </a:rPr>
              <a:pPr/>
              <a:t>67</a:t>
            </a:fld>
            <a:endParaRPr lang="en-US" smtClean="0">
              <a:solidFill>
                <a:schemeClr val="folHlink"/>
              </a:solidFill>
            </a:endParaRPr>
          </a:p>
        </p:txBody>
      </p:sp>
      <p:sp>
        <p:nvSpPr>
          <p:cNvPr id="134147" name="Rectangle 2"/>
          <p:cNvSpPr>
            <a:spLocks noGrp="1" noRot="1" noChangeAspect="1" noChangeArrowheads="1" noTextEdit="1"/>
          </p:cNvSpPr>
          <p:nvPr>
            <p:ph type="sldImg"/>
          </p:nvPr>
        </p:nvSpPr>
        <p:spPr>
          <a:xfrm>
            <a:off x="1147763" y="685800"/>
            <a:ext cx="4562475" cy="3421063"/>
          </a:xfrm>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20592034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E3FBEB11-2565-4E90-B2CF-943A90D82018}" type="slidenum">
              <a:rPr lang="en-US" smtClean="0">
                <a:solidFill>
                  <a:schemeClr val="folHlink"/>
                </a:solidFill>
              </a:rPr>
              <a:pPr/>
              <a:t>68</a:t>
            </a:fld>
            <a:endParaRPr lang="en-US" smtClean="0">
              <a:solidFill>
                <a:schemeClr val="folHlink"/>
              </a:solidFill>
            </a:endParaRPr>
          </a:p>
        </p:txBody>
      </p:sp>
      <p:sp>
        <p:nvSpPr>
          <p:cNvPr id="135171" name="Rectangle 2"/>
          <p:cNvSpPr>
            <a:spLocks noGrp="1" noRot="1" noChangeAspect="1" noChangeArrowheads="1" noTextEdit="1"/>
          </p:cNvSpPr>
          <p:nvPr>
            <p:ph type="sldImg"/>
          </p:nvPr>
        </p:nvSpPr>
        <p:spPr>
          <a:xfrm>
            <a:off x="1147763" y="685800"/>
            <a:ext cx="4562475" cy="3421063"/>
          </a:xfrm>
          <a:ln/>
        </p:spPr>
      </p:sp>
      <p:sp>
        <p:nvSpPr>
          <p:cNvPr id="135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18304300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B89FBC5C-E987-4105-A950-408C28981AFE}" type="slidenum">
              <a:rPr lang="en-US" smtClean="0">
                <a:solidFill>
                  <a:schemeClr val="folHlink"/>
                </a:solidFill>
              </a:rPr>
              <a:pPr/>
              <a:t>69</a:t>
            </a:fld>
            <a:endParaRPr lang="en-US" smtClean="0">
              <a:solidFill>
                <a:schemeClr val="folHlink"/>
              </a:solidFill>
            </a:endParaRPr>
          </a:p>
        </p:txBody>
      </p:sp>
      <p:sp>
        <p:nvSpPr>
          <p:cNvPr id="136195" name="Rectangle 2"/>
          <p:cNvSpPr>
            <a:spLocks noGrp="1" noRot="1" noChangeAspect="1" noChangeArrowheads="1" noTextEdit="1"/>
          </p:cNvSpPr>
          <p:nvPr>
            <p:ph type="sldImg"/>
          </p:nvPr>
        </p:nvSpPr>
        <p:spPr>
          <a:xfrm>
            <a:off x="1147763" y="685800"/>
            <a:ext cx="4562475" cy="3421063"/>
          </a:xfrm>
          <a:ln/>
        </p:spPr>
      </p:sp>
      <p:sp>
        <p:nvSpPr>
          <p:cNvPr id="136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27879310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B87DCA56-5042-4EAE-A033-5FA3BBEAFB55}" type="slidenum">
              <a:rPr lang="en-US" smtClean="0">
                <a:solidFill>
                  <a:schemeClr val="folHlink"/>
                </a:solidFill>
              </a:rPr>
              <a:pPr/>
              <a:t>70</a:t>
            </a:fld>
            <a:endParaRPr lang="en-US" smtClean="0">
              <a:solidFill>
                <a:schemeClr val="folHlink"/>
              </a:solidFill>
            </a:endParaRPr>
          </a:p>
        </p:txBody>
      </p:sp>
      <p:sp>
        <p:nvSpPr>
          <p:cNvPr id="137219" name="Rectangle 2"/>
          <p:cNvSpPr>
            <a:spLocks noGrp="1" noRot="1" noChangeAspect="1" noChangeArrowheads="1" noTextEdit="1"/>
          </p:cNvSpPr>
          <p:nvPr>
            <p:ph type="sldImg"/>
          </p:nvPr>
        </p:nvSpPr>
        <p:spPr>
          <a:xfrm>
            <a:off x="1147763" y="685800"/>
            <a:ext cx="4562475" cy="3421063"/>
          </a:xfrm>
          <a:ln/>
        </p:spPr>
      </p:sp>
      <p:sp>
        <p:nvSpPr>
          <p:cNvPr id="137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1411037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167155D0-1E9C-471C-AAEF-A8FDAB426EB4}" type="slidenum">
              <a:rPr lang="en-US" smtClean="0">
                <a:solidFill>
                  <a:schemeClr val="folHlink"/>
                </a:solidFill>
              </a:rPr>
              <a:pPr/>
              <a:t>10</a:t>
            </a:fld>
            <a:endParaRPr lang="en-US" smtClean="0">
              <a:solidFill>
                <a:schemeClr val="folHlink"/>
              </a:solidFill>
            </a:endParaRPr>
          </a:p>
        </p:txBody>
      </p:sp>
      <p:sp>
        <p:nvSpPr>
          <p:cNvPr id="92163" name="Rectangle 2"/>
          <p:cNvSpPr>
            <a:spLocks noGrp="1" noRot="1" noChangeAspect="1" noChangeArrowheads="1" noTextEdit="1"/>
          </p:cNvSpPr>
          <p:nvPr>
            <p:ph type="sldImg"/>
          </p:nvPr>
        </p:nvSpPr>
        <p:spPr>
          <a:xfrm>
            <a:off x="1147763" y="685800"/>
            <a:ext cx="4562475" cy="3421063"/>
          </a:xfrm>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671471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8448A6A7-F6B1-47D9-B17E-B69AAF8B11C2}" type="slidenum">
              <a:rPr lang="en-US" smtClean="0">
                <a:solidFill>
                  <a:schemeClr val="folHlink"/>
                </a:solidFill>
              </a:rPr>
              <a:pPr/>
              <a:t>11</a:t>
            </a:fld>
            <a:endParaRPr lang="en-US" smtClean="0">
              <a:solidFill>
                <a:schemeClr val="folHlink"/>
              </a:solidFill>
            </a:endParaRPr>
          </a:p>
        </p:txBody>
      </p:sp>
      <p:sp>
        <p:nvSpPr>
          <p:cNvPr id="93187" name="Rectangle 2"/>
          <p:cNvSpPr>
            <a:spLocks noGrp="1" noRot="1" noChangeAspect="1" noChangeArrowheads="1" noTextEdit="1"/>
          </p:cNvSpPr>
          <p:nvPr>
            <p:ph type="sldImg"/>
          </p:nvPr>
        </p:nvSpPr>
        <p:spPr>
          <a:xfrm>
            <a:off x="1147763" y="685800"/>
            <a:ext cx="4562475" cy="3421063"/>
          </a:xfrm>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Sample questions for the Pet Store. Most of these are easier since they involve only one table. They represent typical questions that a manager or customer might ask.</a:t>
            </a:r>
          </a:p>
        </p:txBody>
      </p:sp>
    </p:spTree>
    <p:extLst>
      <p:ext uri="{BB962C8B-B14F-4D97-AF65-F5344CB8AC3E}">
        <p14:creationId xmlns:p14="http://schemas.microsoft.com/office/powerpoint/2010/main" val="1410585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9EB33BAC-9768-4B7E-B0AB-772F6212BED9}" type="slidenum">
              <a:rPr lang="en-US" smtClean="0">
                <a:solidFill>
                  <a:schemeClr val="folHlink"/>
                </a:solidFill>
              </a:rPr>
              <a:pPr/>
              <a:t>12</a:t>
            </a:fld>
            <a:endParaRPr lang="en-US" smtClean="0">
              <a:solidFill>
                <a:schemeClr val="folHlink"/>
              </a:solidFill>
            </a:endParaRPr>
          </a:p>
        </p:txBody>
      </p:sp>
      <p:sp>
        <p:nvSpPr>
          <p:cNvPr id="94211" name="Rectangle 2"/>
          <p:cNvSpPr>
            <a:spLocks noGrp="1" noRot="1" noChangeAspect="1" noChangeArrowheads="1" noTextEdit="1"/>
          </p:cNvSpPr>
          <p:nvPr>
            <p:ph type="sldImg"/>
          </p:nvPr>
        </p:nvSpPr>
        <p:spPr>
          <a:xfrm>
            <a:off x="1147763" y="685800"/>
            <a:ext cx="4562475" cy="3421063"/>
          </a:xfrm>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Sample query shown in QBE and SQL. Since there is only one table, only three questions need to be answered: What tables? What conditions? What do you want to see?</a:t>
            </a:r>
          </a:p>
        </p:txBody>
      </p:sp>
    </p:spTree>
    <p:extLst>
      <p:ext uri="{BB962C8B-B14F-4D97-AF65-F5344CB8AC3E}">
        <p14:creationId xmlns:p14="http://schemas.microsoft.com/office/powerpoint/2010/main" val="1413327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3F398DA3-AFD1-4165-B531-63DC4E573BE8}" type="slidenum">
              <a:rPr lang="en-US" smtClean="0">
                <a:solidFill>
                  <a:schemeClr val="folHlink"/>
                </a:solidFill>
              </a:rPr>
              <a:pPr/>
              <a:t>13</a:t>
            </a:fld>
            <a:endParaRPr lang="en-US" smtClean="0">
              <a:solidFill>
                <a:schemeClr val="folHlink"/>
              </a:solidFill>
            </a:endParaRPr>
          </a:p>
        </p:txBody>
      </p:sp>
      <p:sp>
        <p:nvSpPr>
          <p:cNvPr id="95235" name="Rectangle 2"/>
          <p:cNvSpPr>
            <a:spLocks noGrp="1" noRot="1" noChangeAspect="1" noChangeArrowheads="1" noTextEdit="1"/>
          </p:cNvSpPr>
          <p:nvPr>
            <p:ph type="sldImg"/>
          </p:nvPr>
        </p:nvSpPr>
        <p:spPr>
          <a:xfrm>
            <a:off x="1147763" y="685800"/>
            <a:ext cx="4562475" cy="3421063"/>
          </a:xfrm>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basic SQL SELECT command matches the four questions you need to create a query. The uppercase letters are used in this text to highlight the SQL keywords. They can also be typed in lowercase.</a:t>
            </a:r>
          </a:p>
        </p:txBody>
      </p:sp>
    </p:spTree>
    <p:extLst>
      <p:ext uri="{BB962C8B-B14F-4D97-AF65-F5344CB8AC3E}">
        <p14:creationId xmlns:p14="http://schemas.microsoft.com/office/powerpoint/2010/main" val="6642188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A822CBD1-24E5-473C-82C5-E7B2988CD8C1}" type="slidenum">
              <a:rPr lang="en-US" smtClean="0">
                <a:solidFill>
                  <a:schemeClr val="folHlink"/>
                </a:solidFill>
              </a:rPr>
              <a:pPr/>
              <a:t>14</a:t>
            </a:fld>
            <a:endParaRPr lang="en-US" smtClean="0">
              <a:solidFill>
                <a:schemeClr val="folHlink"/>
              </a:solidFill>
            </a:endParaRPr>
          </a:p>
        </p:txBody>
      </p:sp>
      <p:sp>
        <p:nvSpPr>
          <p:cNvPr id="96259" name="Rectangle 2"/>
          <p:cNvSpPr>
            <a:spLocks noGrp="1" noRot="1" noChangeAspect="1" noChangeArrowheads="1" noTextEdit="1"/>
          </p:cNvSpPr>
          <p:nvPr>
            <p:ph type="sldImg"/>
          </p:nvPr>
        </p:nvSpPr>
        <p:spPr>
          <a:xfrm>
            <a:off x="1147763" y="685800"/>
            <a:ext cx="4562475" cy="3421063"/>
          </a:xfrm>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ORDER BY clause sorts the output rows. The default is to sort in ascending order, adding the keyword DESC after a column name results in a descending sort. When columns like Category contain duplicate data, use a second column (e.g., Breed) to sort the rows within each category.</a:t>
            </a:r>
          </a:p>
        </p:txBody>
      </p:sp>
    </p:spTree>
    <p:extLst>
      <p:ext uri="{BB962C8B-B14F-4D97-AF65-F5344CB8AC3E}">
        <p14:creationId xmlns:p14="http://schemas.microsoft.com/office/powerpoint/2010/main" val="4247107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8"/>
          <p:cNvSpPr>
            <a:spLocks noChangeArrowheads="1"/>
          </p:cNvSpPr>
          <p:nvPr/>
        </p:nvSpPr>
        <p:spPr bwMode="auto">
          <a:xfrm>
            <a:off x="5927725" y="5394325"/>
            <a:ext cx="1555750" cy="457200"/>
          </a:xfrm>
          <a:prstGeom prst="rect">
            <a:avLst/>
          </a:prstGeom>
          <a:noFill/>
          <a:ln w="9525">
            <a:noFill/>
            <a:miter lim="800000"/>
            <a:headEnd/>
            <a:tailEnd/>
          </a:ln>
          <a:effectLst/>
        </p:spPr>
        <p:txBody>
          <a:bodyPr wrap="none" lIns="92075" tIns="46038" rIns="92075" bIns="46038">
            <a:spAutoFit/>
          </a:bodyPr>
          <a:lstStyle/>
          <a:p>
            <a:pPr>
              <a:defRPr/>
            </a:pPr>
            <a:r>
              <a:rPr lang="en-US">
                <a:solidFill>
                  <a:schemeClr val="folHlink"/>
                </a:solidFill>
              </a:rPr>
              <a:t>Jerry Post</a:t>
            </a:r>
          </a:p>
        </p:txBody>
      </p:sp>
      <p:sp>
        <p:nvSpPr>
          <p:cNvPr id="6" name="Rectangle 9"/>
          <p:cNvSpPr>
            <a:spLocks noChangeArrowheads="1"/>
          </p:cNvSpPr>
          <p:nvPr/>
        </p:nvSpPr>
        <p:spPr bwMode="auto">
          <a:xfrm>
            <a:off x="5622925" y="5821363"/>
            <a:ext cx="2184893" cy="400752"/>
          </a:xfrm>
          <a:prstGeom prst="rect">
            <a:avLst/>
          </a:prstGeom>
          <a:noFill/>
          <a:ln w="9525">
            <a:noFill/>
            <a:miter lim="800000"/>
            <a:headEnd/>
            <a:tailEnd/>
          </a:ln>
          <a:effectLst/>
        </p:spPr>
        <p:txBody>
          <a:bodyPr wrap="none" lIns="92075" tIns="46038" rIns="92075" bIns="46038">
            <a:spAutoFit/>
          </a:bodyPr>
          <a:lstStyle/>
          <a:p>
            <a:pPr>
              <a:defRPr/>
            </a:pPr>
            <a:r>
              <a:rPr lang="en-US" sz="2000" dirty="0">
                <a:solidFill>
                  <a:schemeClr val="folHlink"/>
                </a:solidFill>
              </a:rPr>
              <a:t>Copyright © </a:t>
            </a:r>
            <a:r>
              <a:rPr lang="en-US" sz="2000" dirty="0" smtClean="0">
                <a:solidFill>
                  <a:schemeClr val="folHlink"/>
                </a:solidFill>
              </a:rPr>
              <a:t>2013</a:t>
            </a:r>
            <a:endParaRPr lang="en-US" sz="2000" dirty="0">
              <a:solidFill>
                <a:schemeClr val="folHlink"/>
              </a:solidFill>
            </a:endParaRPr>
          </a:p>
        </p:txBody>
      </p:sp>
      <p:sp>
        <p:nvSpPr>
          <p:cNvPr id="3075" name="Rectangle 3"/>
          <p:cNvSpPr>
            <a:spLocks noGrp="1" noChangeArrowheads="1"/>
          </p:cNvSpPr>
          <p:nvPr>
            <p:ph type="ctrTitle" sz="quarter"/>
          </p:nvPr>
        </p:nvSpPr>
        <p:spPr>
          <a:xfrm>
            <a:off x="1204165" y="1219200"/>
            <a:ext cx="7926387" cy="1143000"/>
          </a:xfrm>
        </p:spPr>
        <p:txBody>
          <a:bodyPr/>
          <a:lstStyle>
            <a:lvl1pPr>
              <a:defRPr/>
            </a:lvl1pPr>
          </a:lstStyle>
          <a:p>
            <a:r>
              <a:rPr lang="en-US"/>
              <a:t>Click to edit Master title style</a:t>
            </a:r>
          </a:p>
        </p:txBody>
      </p:sp>
      <p:sp>
        <p:nvSpPr>
          <p:cNvPr id="3076" name="Rectangle 4"/>
          <p:cNvSpPr>
            <a:spLocks noGrp="1" noChangeArrowheads="1"/>
          </p:cNvSpPr>
          <p:nvPr>
            <p:ph type="subTitle" sz="quarter" idx="1"/>
          </p:nvPr>
        </p:nvSpPr>
        <p:spPr>
          <a:xfrm>
            <a:off x="4648200" y="3657600"/>
            <a:ext cx="4267200" cy="1447800"/>
          </a:xfrm>
        </p:spPr>
        <p:txBody>
          <a:bodyPr/>
          <a:lstStyle>
            <a:lvl1pPr marL="0" indent="0" algn="ctr">
              <a:buFont typeface="Wingdings" pitchFamily="2" charset="2"/>
              <a:buNone/>
              <a:defRPr/>
            </a:lvl1pPr>
          </a:lstStyle>
          <a:p>
            <a:r>
              <a:rPr lang="en-US"/>
              <a:t>Click to edit Master subtitle style</a:t>
            </a:r>
          </a:p>
        </p:txBody>
      </p:sp>
      <p:sp>
        <p:nvSpPr>
          <p:cNvPr id="7" name="Rectangle 5"/>
          <p:cNvSpPr>
            <a:spLocks noGrp="1" noChangeArrowheads="1"/>
          </p:cNvSpPr>
          <p:nvPr>
            <p:ph type="dt" sz="quarter" idx="10"/>
          </p:nvPr>
        </p:nvSpPr>
        <p:spPr>
          <a:xfrm>
            <a:off x="152400" y="6248400"/>
            <a:ext cx="1905000" cy="457200"/>
          </a:xfrm>
        </p:spPr>
        <p:txBody>
          <a:bodyPr/>
          <a:lstStyle>
            <a:lvl1pPr>
              <a:defRPr i="1" smtClean="0">
                <a:solidFill>
                  <a:srgbClr val="0000FF"/>
                </a:solidFill>
                <a:latin typeface="+mn-lt"/>
              </a:defRPr>
            </a:lvl1pPr>
          </a:lstStyle>
          <a:p>
            <a:pPr>
              <a:defRPr/>
            </a:pPr>
            <a:endParaRPr lang="en-US"/>
          </a:p>
        </p:txBody>
      </p:sp>
      <p:sp>
        <p:nvSpPr>
          <p:cNvPr id="8" name="Rectangle 6"/>
          <p:cNvSpPr>
            <a:spLocks noGrp="1" noChangeArrowheads="1"/>
          </p:cNvSpPr>
          <p:nvPr>
            <p:ph type="ftr" sz="quarter" idx="11"/>
          </p:nvPr>
        </p:nvSpPr>
        <p:spPr>
          <a:xfrm>
            <a:off x="3124200" y="6248400"/>
            <a:ext cx="2895600" cy="457200"/>
          </a:xfrm>
        </p:spPr>
        <p:txBody>
          <a:bodyPr/>
          <a:lstStyle>
            <a:lvl1pPr>
              <a:defRPr i="1" smtClean="0">
                <a:solidFill>
                  <a:srgbClr val="0000FF"/>
                </a:solidFill>
                <a:latin typeface="+mn-lt"/>
              </a:defRPr>
            </a:lvl1pPr>
          </a:lstStyle>
          <a:p>
            <a:pPr>
              <a:defRPr/>
            </a:pPr>
            <a:endParaRPr lang="en-US"/>
          </a:p>
        </p:txBody>
      </p:sp>
      <p:sp>
        <p:nvSpPr>
          <p:cNvPr id="9" name="Rectangle 7"/>
          <p:cNvSpPr>
            <a:spLocks noGrp="1" noChangeArrowheads="1"/>
          </p:cNvSpPr>
          <p:nvPr>
            <p:ph type="sldNum" sz="quarter" idx="12"/>
          </p:nvPr>
        </p:nvSpPr>
        <p:spPr/>
        <p:txBody>
          <a:bodyPr/>
          <a:lstStyle>
            <a:lvl1pPr>
              <a:defRPr i="1" smtClean="0">
                <a:solidFill>
                  <a:srgbClr val="0000FF"/>
                </a:solidFill>
                <a:latin typeface="+mn-lt"/>
              </a:defRPr>
            </a:lvl1pPr>
          </a:lstStyle>
          <a:p>
            <a:pPr>
              <a:defRPr/>
            </a:pPr>
            <a:fld id="{FB7FF918-E7E7-4210-BD78-03020B118D2D}" type="slidenum">
              <a:rPr lang="en-US"/>
              <a:pPr>
                <a:defRPr/>
              </a:pPr>
              <a:t>‹#›</a:t>
            </a:fld>
            <a:endParaRPr lang="en-US"/>
          </a:p>
        </p:txBody>
      </p:sp>
      <p:sp>
        <p:nvSpPr>
          <p:cNvPr id="10" name="Rectangle 8"/>
          <p:cNvSpPr>
            <a:spLocks noChangeArrowheads="1"/>
          </p:cNvSpPr>
          <p:nvPr userDrawn="1"/>
        </p:nvSpPr>
        <p:spPr bwMode="auto">
          <a:xfrm>
            <a:off x="304800" y="76200"/>
            <a:ext cx="1066800" cy="5946775"/>
          </a:xfrm>
          <a:prstGeom prst="rect">
            <a:avLst/>
          </a:prstGeom>
          <a:noFill/>
          <a:ln w="9525">
            <a:noFill/>
            <a:miter lim="800000"/>
            <a:headEnd/>
            <a:tailEnd/>
          </a:ln>
          <a:effectLst/>
        </p:spPr>
        <p:txBody>
          <a:bodyPr lIns="92075" tIns="46038" rIns="92075" bIns="46038">
            <a:spAutoFit/>
          </a:bodyPr>
          <a:lstStyle/>
          <a:p>
            <a:pPr>
              <a:defRPr/>
            </a:pPr>
            <a:r>
              <a:rPr lang="en-US" sz="4800" b="1" dirty="0">
                <a:solidFill>
                  <a:srgbClr val="E0CB1B"/>
                </a:solidFill>
                <a:effectLst>
                  <a:outerShdw blurRad="38100" dist="38100" dir="2700000" algn="tl">
                    <a:srgbClr val="000000"/>
                  </a:outerShdw>
                </a:effectLst>
                <a:latin typeface="Garamond" pitchFamily="18" charset="0"/>
              </a:rPr>
              <a:t>D</a:t>
            </a:r>
          </a:p>
          <a:p>
            <a:pPr>
              <a:defRPr/>
            </a:pPr>
            <a:r>
              <a:rPr lang="en-US" sz="4800" b="1" dirty="0">
                <a:solidFill>
                  <a:srgbClr val="E0CB1B"/>
                </a:solidFill>
                <a:effectLst>
                  <a:outerShdw blurRad="38100" dist="38100" dir="2700000" algn="tl">
                    <a:srgbClr val="000000"/>
                  </a:outerShdw>
                </a:effectLst>
                <a:latin typeface="Garamond" pitchFamily="18" charset="0"/>
              </a:rPr>
              <a:t>A</a:t>
            </a:r>
          </a:p>
          <a:p>
            <a:pPr>
              <a:defRPr/>
            </a:pPr>
            <a:r>
              <a:rPr lang="en-US" sz="4800" b="1" dirty="0">
                <a:solidFill>
                  <a:srgbClr val="E0CB1B"/>
                </a:solidFill>
                <a:effectLst>
                  <a:outerShdw blurRad="38100" dist="38100" dir="2700000" algn="tl">
                    <a:srgbClr val="000000"/>
                  </a:outerShdw>
                </a:effectLst>
                <a:latin typeface="Garamond" pitchFamily="18" charset="0"/>
              </a:rPr>
              <a:t>T</a:t>
            </a:r>
          </a:p>
          <a:p>
            <a:pPr>
              <a:defRPr/>
            </a:pPr>
            <a:r>
              <a:rPr lang="en-US" sz="4800" b="1" dirty="0">
                <a:solidFill>
                  <a:srgbClr val="E0CB1B"/>
                </a:solidFill>
                <a:effectLst>
                  <a:outerShdw blurRad="38100" dist="38100" dir="2700000" algn="tl">
                    <a:srgbClr val="000000"/>
                  </a:outerShdw>
                </a:effectLst>
                <a:latin typeface="Garamond" pitchFamily="18" charset="0"/>
              </a:rPr>
              <a:t>A</a:t>
            </a:r>
          </a:p>
          <a:p>
            <a:pPr>
              <a:defRPr/>
            </a:pPr>
            <a:r>
              <a:rPr lang="en-US" sz="4800" b="1" dirty="0">
                <a:solidFill>
                  <a:srgbClr val="E0CB1B"/>
                </a:solidFill>
                <a:effectLst>
                  <a:outerShdw blurRad="38100" dist="38100" dir="2700000" algn="tl">
                    <a:srgbClr val="000000"/>
                  </a:outerShdw>
                </a:effectLst>
                <a:latin typeface="Garamond" pitchFamily="18" charset="0"/>
              </a:rPr>
              <a:t>B</a:t>
            </a:r>
          </a:p>
          <a:p>
            <a:pPr>
              <a:defRPr/>
            </a:pPr>
            <a:r>
              <a:rPr lang="en-US" sz="4800" b="1" dirty="0">
                <a:solidFill>
                  <a:srgbClr val="E0CB1B"/>
                </a:solidFill>
                <a:effectLst>
                  <a:outerShdw blurRad="38100" dist="38100" dir="2700000" algn="tl">
                    <a:srgbClr val="000000"/>
                  </a:outerShdw>
                </a:effectLst>
                <a:latin typeface="Garamond" pitchFamily="18" charset="0"/>
              </a:rPr>
              <a:t>A</a:t>
            </a:r>
          </a:p>
          <a:p>
            <a:pPr>
              <a:defRPr/>
            </a:pPr>
            <a:r>
              <a:rPr lang="en-US" sz="4800" b="1" dirty="0">
                <a:solidFill>
                  <a:srgbClr val="E0CB1B"/>
                </a:solidFill>
                <a:effectLst>
                  <a:outerShdw blurRad="38100" dist="38100" dir="2700000" algn="tl">
                    <a:srgbClr val="000000"/>
                  </a:outerShdw>
                </a:effectLst>
                <a:latin typeface="Garamond" pitchFamily="18" charset="0"/>
              </a:rPr>
              <a:t>S</a:t>
            </a:r>
          </a:p>
          <a:p>
            <a:pPr>
              <a:defRPr/>
            </a:pPr>
            <a:r>
              <a:rPr lang="en-US" sz="4800" b="1" dirty="0">
                <a:solidFill>
                  <a:srgbClr val="E0CB1B"/>
                </a:solidFill>
                <a:effectLst>
                  <a:outerShdw blurRad="38100" dist="38100" dir="2700000" algn="tl">
                    <a:srgbClr val="000000"/>
                  </a:outerShdw>
                </a:effectLst>
                <a:latin typeface="Garamond" pitchFamily="18" charset="0"/>
              </a:rPr>
              <a:t>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4B83D25-73AF-46C2-8610-BCADF9CA478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24700" y="152400"/>
            <a:ext cx="19431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1" y="152400"/>
            <a:ext cx="67437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E5245C-B10E-4EA1-9EB5-2B8C9C3AFE8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0" y="0"/>
            <a:ext cx="91440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215153" y="1259540"/>
            <a:ext cx="4258236" cy="229048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48200" y="1259540"/>
            <a:ext cx="4401671" cy="22904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233082" y="3684494"/>
            <a:ext cx="4258236" cy="233530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66129" y="3684494"/>
            <a:ext cx="4401671" cy="233530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87CD598-67B1-47B6-BD4A-9F87E5C3B3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1277471"/>
            <a:ext cx="8839200" cy="4742329"/>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DED391-75A6-4918-AC5B-1407C807EB8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93813" y="1524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295400" y="1447800"/>
            <a:ext cx="38100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57800" y="1447800"/>
            <a:ext cx="38100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8524DFD-9F5E-4B20-84A5-3BFF5B01B929}" type="slidenum">
              <a:rPr lang="en-US"/>
              <a:pPr>
                <a:defRPr/>
              </a:pPr>
              <a:t>‹#›</a:t>
            </a:fld>
            <a:endParaRPr lang="en-US"/>
          </a:p>
        </p:txBody>
      </p:sp>
    </p:spTree>
    <p:extLst>
      <p:ext uri="{BB962C8B-B14F-4D97-AF65-F5344CB8AC3E}">
        <p14:creationId xmlns:p14="http://schemas.microsoft.com/office/powerpoint/2010/main" val="3758680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gradFill>
            <a:gsLst>
              <a:gs pos="0">
                <a:srgbClr val="FFFF00"/>
              </a:gs>
              <a:gs pos="100000">
                <a:srgbClr val="FFFFCC"/>
              </a:gs>
            </a:gsLst>
            <a:path path="rect">
              <a:fillToRect l="100000" t="100000"/>
            </a:path>
          </a:gradFill>
        </p:spPr>
        <p:txBody>
          <a:bodyPr/>
          <a:lstStyle/>
          <a:p>
            <a:r>
              <a:rPr lang="en-US" smtClean="0"/>
              <a:t>Click to edit Master title style</a:t>
            </a:r>
            <a:endParaRPr lang="en-US"/>
          </a:p>
        </p:txBody>
      </p:sp>
      <p:sp>
        <p:nvSpPr>
          <p:cNvPr id="3" name="Content Placeholder 2"/>
          <p:cNvSpPr>
            <a:spLocks noGrp="1"/>
          </p:cNvSpPr>
          <p:nvPr>
            <p:ph idx="1"/>
          </p:nvPr>
        </p:nvSpPr>
        <p:spPr>
          <a:xfrm>
            <a:off x="147918" y="1237129"/>
            <a:ext cx="8852647" cy="4782671"/>
          </a:xfrm>
        </p:spPr>
        <p:txBody>
          <a:bodyPr/>
          <a:lstStyle>
            <a:lvl1pPr>
              <a:defRPr sz="2000"/>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F52A1-028B-4591-8BCA-BD4AC116D9B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4406900"/>
            <a:ext cx="9144000" cy="1362075"/>
          </a:xfrm>
        </p:spPr>
        <p:txBody>
          <a:bodyPr anchor="t"/>
          <a:lstStyle>
            <a:lvl1pPr algn="l">
              <a:defRPr sz="36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E910217-F95A-43C2-8898-EA5472F48E2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264024"/>
            <a:ext cx="4419600" cy="4755776"/>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33365" y="1264024"/>
            <a:ext cx="4280647" cy="4755776"/>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745CB6A-FE24-4171-8AE7-318415F6B23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72042"/>
            <a:ext cx="404018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811804"/>
            <a:ext cx="4040188" cy="415869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172042"/>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811804"/>
            <a:ext cx="4041775" cy="415869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D2E83B9-508D-4837-AC8D-3E125FC7F5A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56D401C-B8DD-4FAA-8516-ACD0E6D2639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8EC2AD2-29FB-4A25-B1A0-2E5AF10AD24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42E819-EF00-42FA-87ED-C93CB23B8F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3753" y="4800600"/>
            <a:ext cx="8162365"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430305" y="612775"/>
            <a:ext cx="818925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457201" y="5367338"/>
            <a:ext cx="8135470" cy="69728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A141DAD-4466-4B81-B432-F314EE2F6266}"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0" y="0"/>
            <a:ext cx="9144000" cy="1143000"/>
          </a:xfrm>
          <a:prstGeom prst="rect">
            <a:avLst/>
          </a:prstGeom>
          <a:gradFill>
            <a:gsLst>
              <a:gs pos="0">
                <a:srgbClr val="FFFF00"/>
              </a:gs>
              <a:gs pos="100000">
                <a:srgbClr val="FFFFCC"/>
              </a:gs>
            </a:gsLst>
            <a:path path="rect">
              <a:fillToRect l="100000" t="100000"/>
            </a:path>
          </a:grad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8195" name="Rectangle 3"/>
          <p:cNvSpPr>
            <a:spLocks noGrp="1" noChangeArrowheads="1"/>
          </p:cNvSpPr>
          <p:nvPr>
            <p:ph type="body" idx="1"/>
          </p:nvPr>
        </p:nvSpPr>
        <p:spPr bwMode="auto">
          <a:xfrm>
            <a:off x="215153" y="1237129"/>
            <a:ext cx="8852647" cy="478267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295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smtClean="0">
                <a:solidFill>
                  <a:schemeClr val="tx1"/>
                </a:solidFill>
                <a:latin typeface="Garamond" pitchFamily="18" charset="0"/>
              </a:defRPr>
            </a:lvl1pPr>
          </a:lstStyle>
          <a:p>
            <a:pPr>
              <a:defRPr/>
            </a:pPr>
            <a:endParaRPr lang="en-US"/>
          </a:p>
        </p:txBody>
      </p:sp>
      <p:sp>
        <p:nvSpPr>
          <p:cNvPr id="1029" name="Rectangle 5"/>
          <p:cNvSpPr>
            <a:spLocks noGrp="1" noChangeArrowheads="1"/>
          </p:cNvSpPr>
          <p:nvPr>
            <p:ph type="ftr" sz="quarter" idx="3"/>
          </p:nvPr>
        </p:nvSpPr>
        <p:spPr bwMode="auto">
          <a:xfrm>
            <a:off x="37338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smtClean="0">
                <a:solidFill>
                  <a:schemeClr val="tx1"/>
                </a:solidFill>
                <a:latin typeface="Garamond" pitchFamily="18" charset="0"/>
              </a:defRPr>
            </a:lvl1pPr>
          </a:lstStyle>
          <a:p>
            <a:pPr>
              <a:defRPr/>
            </a:pPr>
            <a:endParaRPr lang="en-US"/>
          </a:p>
        </p:txBody>
      </p:sp>
      <p:sp>
        <p:nvSpPr>
          <p:cNvPr id="1030" name="Rectangle 6"/>
          <p:cNvSpPr>
            <a:spLocks noGrp="1" noChangeArrowheads="1"/>
          </p:cNvSpPr>
          <p:nvPr>
            <p:ph type="sldNum" sz="quarter" idx="4"/>
          </p:nvPr>
        </p:nvSpPr>
        <p:spPr bwMode="auto">
          <a:xfrm>
            <a:off x="7162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smtClean="0">
                <a:solidFill>
                  <a:schemeClr val="tx1"/>
                </a:solidFill>
                <a:latin typeface="Garamond" pitchFamily="18" charset="0"/>
              </a:defRPr>
            </a:lvl1pPr>
          </a:lstStyle>
          <a:p>
            <a:pPr>
              <a:defRPr/>
            </a:pPr>
            <a:fld id="{E0249824-C2E5-4A0D-9D7F-74B309DE7F37}" type="slidenum">
              <a:rPr lang="en-US"/>
              <a:pPr>
                <a:defRPr/>
              </a:pPr>
              <a:t>‹#›</a:t>
            </a:fld>
            <a:endParaRPr lang="en-US"/>
          </a:p>
        </p:txBody>
      </p:sp>
      <p:sp>
        <p:nvSpPr>
          <p:cNvPr id="1033" name="Rectangle 9"/>
          <p:cNvSpPr>
            <a:spLocks noChangeArrowheads="1"/>
          </p:cNvSpPr>
          <p:nvPr/>
        </p:nvSpPr>
        <p:spPr bwMode="auto">
          <a:xfrm>
            <a:off x="0" y="6081318"/>
            <a:ext cx="9142413" cy="90882"/>
          </a:xfrm>
          <a:prstGeom prst="rect">
            <a:avLst/>
          </a:prstGeom>
          <a:gradFill rotWithShape="0">
            <a:gsLst>
              <a:gs pos="0">
                <a:srgbClr val="E0CB1B"/>
              </a:gs>
              <a:gs pos="100000">
                <a:srgbClr val="868686"/>
              </a:gs>
            </a:gsLst>
            <a:lin ang="0" scaled="1"/>
          </a:gradFill>
          <a:ln w="9525">
            <a:noFill/>
            <a:miter lim="800000"/>
            <a:headEnd/>
            <a:tailEnd/>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6" r:id="rId14"/>
  </p:sldLayoutIdLst>
  <p:timing>
    <p:tnLst>
      <p:par>
        <p:cTn id="1" dur="indefinite" restart="never" nodeType="tmRoot"/>
      </p:par>
    </p:tnLst>
  </p:timing>
  <p:hf hdr="0" ftr="0" dt="0"/>
  <p:txStyles>
    <p:titleStyle>
      <a:lvl1pPr algn="ctr" rtl="0" eaLnBrk="0" fontAlgn="base" hangingPunct="0">
        <a:spcBef>
          <a:spcPct val="0"/>
        </a:spcBef>
        <a:spcAft>
          <a:spcPct val="0"/>
        </a:spcAft>
        <a:defRPr sz="2800">
          <a:solidFill>
            <a:srgbClr val="FF0033"/>
          </a:solidFill>
          <a:latin typeface="+mj-lt"/>
          <a:ea typeface="+mj-ea"/>
          <a:cs typeface="+mj-cs"/>
        </a:defRPr>
      </a:lvl1pPr>
      <a:lvl2pPr algn="ctr" rtl="0" eaLnBrk="0" fontAlgn="base" hangingPunct="0">
        <a:spcBef>
          <a:spcPct val="0"/>
        </a:spcBef>
        <a:spcAft>
          <a:spcPct val="0"/>
        </a:spcAft>
        <a:defRPr sz="2800">
          <a:solidFill>
            <a:srgbClr val="FF0033"/>
          </a:solidFill>
          <a:latin typeface="Arial Rounded MT Bold" pitchFamily="34" charset="0"/>
        </a:defRPr>
      </a:lvl2pPr>
      <a:lvl3pPr algn="ctr" rtl="0" eaLnBrk="0" fontAlgn="base" hangingPunct="0">
        <a:spcBef>
          <a:spcPct val="0"/>
        </a:spcBef>
        <a:spcAft>
          <a:spcPct val="0"/>
        </a:spcAft>
        <a:defRPr sz="2800">
          <a:solidFill>
            <a:srgbClr val="FF0033"/>
          </a:solidFill>
          <a:latin typeface="Arial Rounded MT Bold" pitchFamily="34" charset="0"/>
        </a:defRPr>
      </a:lvl3pPr>
      <a:lvl4pPr algn="ctr" rtl="0" eaLnBrk="0" fontAlgn="base" hangingPunct="0">
        <a:spcBef>
          <a:spcPct val="0"/>
        </a:spcBef>
        <a:spcAft>
          <a:spcPct val="0"/>
        </a:spcAft>
        <a:defRPr sz="2800">
          <a:solidFill>
            <a:srgbClr val="FF0033"/>
          </a:solidFill>
          <a:latin typeface="Arial Rounded MT Bold" pitchFamily="34" charset="0"/>
        </a:defRPr>
      </a:lvl4pPr>
      <a:lvl5pPr algn="ctr" rtl="0" eaLnBrk="0" fontAlgn="base" hangingPunct="0">
        <a:spcBef>
          <a:spcPct val="0"/>
        </a:spcBef>
        <a:spcAft>
          <a:spcPct val="0"/>
        </a:spcAft>
        <a:defRPr sz="2800">
          <a:solidFill>
            <a:srgbClr val="FF0033"/>
          </a:solidFill>
          <a:latin typeface="Arial Rounded MT Bold" pitchFamily="34" charset="0"/>
        </a:defRPr>
      </a:lvl5pPr>
      <a:lvl6pPr marL="457200" algn="ctr" rtl="0" eaLnBrk="0" fontAlgn="base" hangingPunct="0">
        <a:spcBef>
          <a:spcPct val="0"/>
        </a:spcBef>
        <a:spcAft>
          <a:spcPct val="0"/>
        </a:spcAft>
        <a:defRPr sz="2800">
          <a:solidFill>
            <a:srgbClr val="FF0033"/>
          </a:solidFill>
          <a:latin typeface="Arial Rounded MT Bold" pitchFamily="34" charset="0"/>
        </a:defRPr>
      </a:lvl6pPr>
      <a:lvl7pPr marL="914400" algn="ctr" rtl="0" eaLnBrk="0" fontAlgn="base" hangingPunct="0">
        <a:spcBef>
          <a:spcPct val="0"/>
        </a:spcBef>
        <a:spcAft>
          <a:spcPct val="0"/>
        </a:spcAft>
        <a:defRPr sz="2800">
          <a:solidFill>
            <a:srgbClr val="FF0033"/>
          </a:solidFill>
          <a:latin typeface="Arial Rounded MT Bold" pitchFamily="34" charset="0"/>
        </a:defRPr>
      </a:lvl7pPr>
      <a:lvl8pPr marL="1371600" algn="ctr" rtl="0" eaLnBrk="0" fontAlgn="base" hangingPunct="0">
        <a:spcBef>
          <a:spcPct val="0"/>
        </a:spcBef>
        <a:spcAft>
          <a:spcPct val="0"/>
        </a:spcAft>
        <a:defRPr sz="2800">
          <a:solidFill>
            <a:srgbClr val="FF0033"/>
          </a:solidFill>
          <a:latin typeface="Arial Rounded MT Bold" pitchFamily="34" charset="0"/>
        </a:defRPr>
      </a:lvl8pPr>
      <a:lvl9pPr marL="1828800" algn="ctr" rtl="0" eaLnBrk="0" fontAlgn="base" hangingPunct="0">
        <a:spcBef>
          <a:spcPct val="0"/>
        </a:spcBef>
        <a:spcAft>
          <a:spcPct val="0"/>
        </a:spcAft>
        <a:defRPr sz="2800">
          <a:solidFill>
            <a:srgbClr val="FF0033"/>
          </a:solidFill>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Wingdings" pitchFamily="2" charset="2"/>
        <a:buChar char="²"/>
        <a:defRPr sz="24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ª"/>
        <a:defRPr sz="20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
        <a:defRPr>
          <a:solidFill>
            <a:schemeClr val="tx1"/>
          </a:solidFill>
          <a:latin typeface="+mn-lt"/>
        </a:defRPr>
      </a:lvl3pPr>
      <a:lvl4pPr marL="1600200" indent="-228600" algn="l" rtl="0" eaLnBrk="0" fontAlgn="base" hangingPunct="0">
        <a:spcBef>
          <a:spcPct val="20000"/>
        </a:spcBef>
        <a:spcAft>
          <a:spcPct val="0"/>
        </a:spcAft>
        <a:buFont typeface="Wingdings" pitchFamily="2" charset="2"/>
        <a:buChar char="Ÿ"/>
        <a:defRPr>
          <a:solidFill>
            <a:schemeClr val="tx1"/>
          </a:solidFill>
          <a:latin typeface="+mn-lt"/>
        </a:defRPr>
      </a:lvl4pPr>
      <a:lvl5pPr marL="2057400" indent="-228600" algn="l" rtl="0" eaLnBrk="0" fontAlgn="base" hangingPunct="0">
        <a:spcBef>
          <a:spcPct val="20000"/>
        </a:spcBef>
        <a:spcAft>
          <a:spcPct val="0"/>
        </a:spcAft>
        <a:buFont typeface="Wingdings" pitchFamily="2" charset="2"/>
        <a:buChar char=""/>
        <a:defRPr>
          <a:solidFill>
            <a:schemeClr val="tx1"/>
          </a:solidFill>
          <a:latin typeface="+mn-lt"/>
        </a:defRPr>
      </a:lvl5pPr>
      <a:lvl6pPr marL="2514600" indent="-228600" algn="l" rtl="0" eaLnBrk="0" fontAlgn="base" hangingPunct="0">
        <a:spcBef>
          <a:spcPct val="20000"/>
        </a:spcBef>
        <a:spcAft>
          <a:spcPct val="0"/>
        </a:spcAft>
        <a:buFont typeface="Wingdings" pitchFamily="2" charset="2"/>
        <a:buChar char=""/>
        <a:defRPr>
          <a:solidFill>
            <a:schemeClr val="tx1"/>
          </a:solidFill>
          <a:latin typeface="+mn-lt"/>
        </a:defRPr>
      </a:lvl6pPr>
      <a:lvl7pPr marL="2971800" indent="-228600" algn="l" rtl="0" eaLnBrk="0" fontAlgn="base" hangingPunct="0">
        <a:spcBef>
          <a:spcPct val="20000"/>
        </a:spcBef>
        <a:spcAft>
          <a:spcPct val="0"/>
        </a:spcAft>
        <a:buFont typeface="Wingdings" pitchFamily="2" charset="2"/>
        <a:buChar char=""/>
        <a:defRPr>
          <a:solidFill>
            <a:schemeClr val="tx1"/>
          </a:solidFill>
          <a:latin typeface="+mn-lt"/>
        </a:defRPr>
      </a:lvl7pPr>
      <a:lvl8pPr marL="3429000" indent="-228600" algn="l" rtl="0" eaLnBrk="0" fontAlgn="base" hangingPunct="0">
        <a:spcBef>
          <a:spcPct val="20000"/>
        </a:spcBef>
        <a:spcAft>
          <a:spcPct val="0"/>
        </a:spcAft>
        <a:buFont typeface="Wingdings" pitchFamily="2" charset="2"/>
        <a:buChar char=""/>
        <a:defRPr>
          <a:solidFill>
            <a:schemeClr val="tx1"/>
          </a:solidFill>
          <a:latin typeface="+mn-lt"/>
        </a:defRPr>
      </a:lvl8pPr>
      <a:lvl9pPr marL="3886200" indent="-228600" algn="l" rtl="0" eaLnBrk="0" fontAlgn="base" hangingPunct="0">
        <a:spcBef>
          <a:spcPct val="20000"/>
        </a:spcBef>
        <a:spcAft>
          <a:spcPct val="0"/>
        </a:spcAft>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3" Type="http://schemas.openxmlformats.org/officeDocument/2006/relationships/slide" Target="slide66.xml"/><Relationship Id="rId2" Type="http://schemas.openxmlformats.org/officeDocument/2006/relationships/notesSlide" Target="../notesSlides/notesSlide43.xml"/><Relationship Id="rId1" Type="http://schemas.openxmlformats.org/officeDocument/2006/relationships/slideLayout" Target="../slideLayouts/slideLayout6.xml"/><Relationship Id="rId4" Type="http://schemas.openxmlformats.org/officeDocument/2006/relationships/slide" Target="slide69.xml"/></Relationships>
</file>

<file path=ppt/slides/_rels/slide68.xml.rels><?xml version="1.0" encoding="UTF-8" standalone="yes"?>
<Relationships xmlns="http://schemas.openxmlformats.org/package/2006/relationships"><Relationship Id="rId3" Type="http://schemas.openxmlformats.org/officeDocument/2006/relationships/slide" Target="slide73.xml"/><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3" Type="http://schemas.openxmlformats.org/officeDocument/2006/relationships/slide" Target="slide66.xml"/><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3" Type="http://schemas.openxmlformats.org/officeDocument/2006/relationships/slide" Target="slide63.xml"/><Relationship Id="rId2" Type="http://schemas.openxmlformats.org/officeDocument/2006/relationships/notesSlide" Target="../notesSlides/notesSlide46.xml"/><Relationship Id="rId1" Type="http://schemas.openxmlformats.org/officeDocument/2006/relationships/slideLayout" Target="../slideLayouts/slideLayout6.xml"/><Relationship Id="rId4" Type="http://schemas.openxmlformats.org/officeDocument/2006/relationships/slide" Target="slide69.xml"/></Relationships>
</file>

<file path=ppt/slides/_rels/slide71.xml.rels><?xml version="1.0" encoding="UTF-8" standalone="yes"?>
<Relationships xmlns="http://schemas.openxmlformats.org/package/2006/relationships"><Relationship Id="rId2" Type="http://schemas.openxmlformats.org/officeDocument/2006/relationships/slide" Target="slide74.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slide" Target="slide68.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slide" Target="slide74.xml"/><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slide" Target="slide72.xml"/><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2" Type="http://schemas.openxmlformats.org/officeDocument/2006/relationships/slide" Target="slide71.xml"/><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2" Type="http://schemas.openxmlformats.org/officeDocument/2006/relationships/slide" Target="slide64.xml"/><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2" Type="http://schemas.openxmlformats.org/officeDocument/2006/relationships/slide" Target="slide7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2" Type="http://schemas.openxmlformats.org/officeDocument/2006/relationships/slide" Target="slide6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sz="quarter"/>
          </p:nvPr>
        </p:nvSpPr>
        <p:spPr/>
        <p:txBody>
          <a:bodyPr/>
          <a:lstStyle/>
          <a:p>
            <a:pPr algn="l">
              <a:defRPr/>
            </a:pPr>
            <a:r>
              <a:rPr lang="en-US" sz="4400" b="1" smtClean="0">
                <a:effectLst>
                  <a:outerShdw blurRad="38100" dist="38100" dir="2700000" algn="tl">
                    <a:srgbClr val="000000"/>
                  </a:outerShdw>
                </a:effectLst>
                <a:latin typeface="Garamond" pitchFamily="18" charset="0"/>
              </a:rPr>
              <a:t>Database Management Systems</a:t>
            </a:r>
          </a:p>
        </p:txBody>
      </p:sp>
      <p:sp>
        <p:nvSpPr>
          <p:cNvPr id="10244" name="Rectangle 3"/>
          <p:cNvSpPr>
            <a:spLocks noGrp="1" noChangeArrowheads="1"/>
          </p:cNvSpPr>
          <p:nvPr>
            <p:ph type="subTitle" sz="quarter" idx="1"/>
          </p:nvPr>
        </p:nvSpPr>
        <p:spPr>
          <a:xfrm>
            <a:off x="4724400" y="3581400"/>
            <a:ext cx="4267200" cy="1447800"/>
          </a:xfrm>
        </p:spPr>
        <p:txBody>
          <a:bodyPr/>
          <a:lstStyle/>
          <a:p>
            <a:r>
              <a:rPr lang="en-US" sz="3200" dirty="0" smtClean="0"/>
              <a:t>Chapter 4</a:t>
            </a:r>
          </a:p>
          <a:p>
            <a:r>
              <a:rPr lang="en-US" sz="3200" dirty="0" smtClean="0"/>
              <a:t>Queries</a:t>
            </a:r>
          </a:p>
        </p:txBody>
      </p:sp>
      <p:sp>
        <p:nvSpPr>
          <p:cNvPr id="4" name="Rectangle 7"/>
          <p:cNvSpPr>
            <a:spLocks noGrp="1" noChangeArrowheads="1"/>
          </p:cNvSpPr>
          <p:nvPr>
            <p:ph type="sldNum" sz="quarter" idx="12"/>
          </p:nvPr>
        </p:nvSpPr>
        <p:spPr/>
        <p:txBody>
          <a:bodyPr/>
          <a:lstStyle/>
          <a:p>
            <a:pPr>
              <a:defRPr/>
            </a:pPr>
            <a:fld id="{F132FBCD-2E26-4CC9-9FFC-5AC3AF706422}"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en-US" smtClean="0"/>
              <a:t>Organization</a:t>
            </a:r>
          </a:p>
        </p:txBody>
      </p:sp>
      <p:sp>
        <p:nvSpPr>
          <p:cNvPr id="12292" name="Rectangle 3"/>
          <p:cNvSpPr>
            <a:spLocks noGrp="1" noChangeArrowheads="1"/>
          </p:cNvSpPr>
          <p:nvPr>
            <p:ph type="body" idx="1"/>
          </p:nvPr>
        </p:nvSpPr>
        <p:spPr/>
        <p:txBody>
          <a:bodyPr/>
          <a:lstStyle/>
          <a:p>
            <a:r>
              <a:rPr lang="en-US" smtClean="0"/>
              <a:t>Single table</a:t>
            </a:r>
          </a:p>
          <a:p>
            <a:r>
              <a:rPr lang="en-US" smtClean="0"/>
              <a:t>Constraints</a:t>
            </a:r>
          </a:p>
          <a:p>
            <a:r>
              <a:rPr lang="en-US" smtClean="0"/>
              <a:t>Computations</a:t>
            </a:r>
          </a:p>
          <a:p>
            <a:r>
              <a:rPr lang="en-US" smtClean="0"/>
              <a:t>Groups/Subtotals</a:t>
            </a:r>
          </a:p>
          <a:p>
            <a:r>
              <a:rPr lang="en-US" smtClean="0"/>
              <a:t>Multiple Tables</a:t>
            </a:r>
          </a:p>
        </p:txBody>
      </p:sp>
      <p:sp>
        <p:nvSpPr>
          <p:cNvPr id="12290" name="Slide Number Placeholder 5"/>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445C93C-D494-4A8B-BF3A-48D324873E6B}" type="slidenum">
              <a:rPr lang="en-US" smtClean="0"/>
              <a:pPr/>
              <a:t>10</a:t>
            </a:fld>
            <a:endParaRPr lang="en-US" smtClean="0"/>
          </a:p>
        </p:txBody>
      </p:sp>
    </p:spTree>
    <p:extLst>
      <p:ext uri="{BB962C8B-B14F-4D97-AF65-F5344CB8AC3E}">
        <p14:creationId xmlns:p14="http://schemas.microsoft.com/office/powerpoint/2010/main" val="29253107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Sample Questions</a:t>
            </a:r>
          </a:p>
        </p:txBody>
      </p:sp>
      <p:sp>
        <p:nvSpPr>
          <p:cNvPr id="13315"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5742566-CA09-46C6-959E-E8FC3BA3B73D}" type="slidenum">
              <a:rPr lang="en-US" smtClean="0"/>
              <a:pPr/>
              <a:t>11</a:t>
            </a:fld>
            <a:endParaRPr lang="en-US" smtClean="0"/>
          </a:p>
        </p:txBody>
      </p:sp>
      <p:graphicFrame>
        <p:nvGraphicFramePr>
          <p:cNvPr id="8" name="Table 7"/>
          <p:cNvGraphicFramePr>
            <a:graphicFrameLocks noGrp="1"/>
          </p:cNvGraphicFramePr>
          <p:nvPr>
            <p:extLst>
              <p:ext uri="{D42A27DB-BD31-4B8C-83A1-F6EECF244321}">
                <p14:modId xmlns:p14="http://schemas.microsoft.com/office/powerpoint/2010/main" val="1444490235"/>
              </p:ext>
            </p:extLst>
          </p:nvPr>
        </p:nvGraphicFramePr>
        <p:xfrm>
          <a:off x="309282" y="1223682"/>
          <a:ext cx="8606118" cy="4811993"/>
        </p:xfrm>
        <a:graphic>
          <a:graphicData uri="http://schemas.openxmlformats.org/drawingml/2006/table">
            <a:tbl>
              <a:tblPr firstRow="1" bandRow="1">
                <a:tableStyleId>{5940675A-B579-460E-94D1-54222C63F5DA}</a:tableStyleId>
              </a:tblPr>
              <a:tblGrid>
                <a:gridCol w="4303059"/>
                <a:gridCol w="4303059"/>
              </a:tblGrid>
              <a:tr h="4811993">
                <a:tc>
                  <a:txBody>
                    <a:bodyPr/>
                    <a:lstStyle/>
                    <a:p>
                      <a:pPr>
                        <a:buFont typeface="Arial" pitchFamily="34" charset="0"/>
                        <a:buChar char="•"/>
                      </a:pPr>
                      <a:r>
                        <a:rPr lang="en-US" sz="1600" dirty="0" smtClean="0"/>
                        <a:t> Which animals were born after August 1?</a:t>
                      </a:r>
                    </a:p>
                    <a:p>
                      <a:pPr>
                        <a:buFont typeface="Arial" pitchFamily="34" charset="0"/>
                        <a:buChar char="•"/>
                      </a:pPr>
                      <a:r>
                        <a:rPr lang="en-US" sz="1600" dirty="0" smtClean="0"/>
                        <a:t> List the animals by category and breed.</a:t>
                      </a:r>
                    </a:p>
                    <a:p>
                      <a:pPr>
                        <a:buFont typeface="Arial" pitchFamily="34" charset="0"/>
                        <a:buChar char="•"/>
                      </a:pPr>
                      <a:r>
                        <a:rPr lang="en-US" sz="1600" dirty="0" smtClean="0"/>
                        <a:t> List the categories of animals that are in the Animal list.</a:t>
                      </a:r>
                    </a:p>
                    <a:p>
                      <a:pPr>
                        <a:buFont typeface="Arial" pitchFamily="34" charset="0"/>
                        <a:buChar char="•"/>
                      </a:pPr>
                      <a:r>
                        <a:rPr lang="en-US" sz="1600" dirty="0" smtClean="0"/>
                        <a:t> Which dogs have a donation value greater than $250?</a:t>
                      </a:r>
                    </a:p>
                    <a:p>
                      <a:pPr>
                        <a:buFont typeface="Arial" pitchFamily="34" charset="0"/>
                        <a:buChar char="•"/>
                      </a:pPr>
                      <a:r>
                        <a:rPr lang="en-US" sz="1600" dirty="0" smtClean="0"/>
                        <a:t> Which cats have black in their color?</a:t>
                      </a:r>
                    </a:p>
                    <a:p>
                      <a:pPr>
                        <a:buFont typeface="Arial" pitchFamily="34" charset="0"/>
                        <a:buChar char="•"/>
                      </a:pPr>
                      <a:r>
                        <a:rPr lang="en-US" sz="1600" dirty="0" smtClean="0"/>
                        <a:t> List cats excluding those that are registered or have red in their color.</a:t>
                      </a:r>
                    </a:p>
                    <a:p>
                      <a:pPr>
                        <a:buFont typeface="Arial" pitchFamily="34" charset="0"/>
                        <a:buChar char="•"/>
                      </a:pPr>
                      <a:r>
                        <a:rPr lang="en-US" sz="1600" dirty="0" smtClean="0"/>
                        <a:t> List all dogs who are male and registered or who were born before 01-June-2013 and have white in their color.</a:t>
                      </a:r>
                    </a:p>
                    <a:p>
                      <a:pPr>
                        <a:buFont typeface="Arial" pitchFamily="34" charset="0"/>
                        <a:buChar char="•"/>
                      </a:pPr>
                      <a:r>
                        <a:rPr lang="en-US" sz="1600" dirty="0" smtClean="0"/>
                        <a:t> What is the extended value (price * quantity) for sale items on sale 24?</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What is the average donation value for animals?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26" marB="45726"/>
                </a:tc>
                <a:tc>
                  <a:txBody>
                    <a:bodyPr/>
                    <a:lstStyle/>
                    <a:p>
                      <a:pPr>
                        <a:buFont typeface="Arial" pitchFamily="34" charset="0"/>
                        <a:buChar char="•"/>
                      </a:pPr>
                      <a:r>
                        <a:rPr lang="en-US" sz="1600" dirty="0" smtClean="0"/>
                        <a:t> What is the total value of order number 22?</a:t>
                      </a:r>
                    </a:p>
                    <a:p>
                      <a:pPr>
                        <a:buFont typeface="Arial" pitchFamily="34" charset="0"/>
                        <a:buChar char="•"/>
                      </a:pPr>
                      <a:r>
                        <a:rPr lang="en-US" sz="1600" dirty="0" smtClean="0"/>
                        <a:t> How many animals were adopted in each category?</a:t>
                      </a:r>
                    </a:p>
                    <a:p>
                      <a:pPr>
                        <a:buFont typeface="Arial" pitchFamily="34" charset="0"/>
                        <a:buChar char="•"/>
                      </a:pPr>
                      <a:r>
                        <a:rPr lang="en-US" sz="1600" dirty="0" smtClean="0"/>
                        <a:t> How many animals were adopted in each category with total adoptions of more than 10?</a:t>
                      </a:r>
                    </a:p>
                    <a:p>
                      <a:pPr>
                        <a:buFont typeface="Arial" pitchFamily="34" charset="0"/>
                        <a:buChar char="•"/>
                      </a:pPr>
                      <a:r>
                        <a:rPr lang="en-US" sz="1600" dirty="0" smtClean="0"/>
                        <a:t> How many animals born after June 1 were adopted in each category with total adoptions more than 10?</a:t>
                      </a:r>
                    </a:p>
                    <a:p>
                      <a:pPr>
                        <a:buFont typeface="Arial" pitchFamily="34" charset="0"/>
                        <a:buChar char="•"/>
                      </a:pPr>
                      <a:r>
                        <a:rPr lang="en-US" sz="1600" dirty="0" smtClean="0"/>
                        <a:t> List the </a:t>
                      </a:r>
                      <a:r>
                        <a:rPr lang="en-US" sz="1600" dirty="0" err="1" smtClean="0"/>
                        <a:t>CustomerID</a:t>
                      </a:r>
                      <a:r>
                        <a:rPr lang="en-US" sz="1600" dirty="0" smtClean="0"/>
                        <a:t> of everyone who bought or adopted something between April 1, 2013 and May 31, 2013.</a:t>
                      </a:r>
                    </a:p>
                    <a:p>
                      <a:pPr>
                        <a:buFont typeface="Arial" pitchFamily="34" charset="0"/>
                        <a:buChar char="•"/>
                      </a:pPr>
                      <a:r>
                        <a:rPr lang="en-US" sz="1600" dirty="0" smtClean="0"/>
                        <a:t> List the names of everyone who bought or adopted something between April 1, 2013 and May 31, 2013.</a:t>
                      </a:r>
                    </a:p>
                    <a:p>
                      <a:pPr>
                        <a:buFont typeface="Arial" pitchFamily="34" charset="0"/>
                        <a:buChar char="•"/>
                      </a:pPr>
                      <a:r>
                        <a:rPr lang="en-US" sz="1600" dirty="0" smtClean="0"/>
                        <a:t> List the name and phone number of anyone who adopted a registered white cat between two given dates.</a:t>
                      </a:r>
                      <a:endParaRPr lang="en-US" sz="1600" dirty="0"/>
                    </a:p>
                  </a:txBody>
                  <a:tcPr marT="45726" marB="45726"/>
                </a:tc>
              </a:tr>
            </a:tbl>
          </a:graphicData>
        </a:graphic>
      </p:graphicFrame>
    </p:spTree>
    <p:extLst>
      <p:ext uri="{BB962C8B-B14F-4D97-AF65-F5344CB8AC3E}">
        <p14:creationId xmlns:p14="http://schemas.microsoft.com/office/powerpoint/2010/main" val="2729369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smtClean="0"/>
              <a:t>Query By Example &amp; SQL</a:t>
            </a:r>
          </a:p>
        </p:txBody>
      </p:sp>
      <p:sp>
        <p:nvSpPr>
          <p:cNvPr id="14338"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2986930-AD11-4B1B-9F78-E94F5D954AD9}" type="slidenum">
              <a:rPr lang="en-US" smtClean="0"/>
              <a:pPr/>
              <a:t>12</a:t>
            </a:fld>
            <a:endParaRPr lang="en-US" smtClean="0"/>
          </a:p>
        </p:txBody>
      </p:sp>
      <p:graphicFrame>
        <p:nvGraphicFramePr>
          <p:cNvPr id="12412" name="Group 124"/>
          <p:cNvGraphicFramePr>
            <a:graphicFrameLocks noGrp="1"/>
          </p:cNvGraphicFramePr>
          <p:nvPr>
            <p:ph sz="half" idx="4294967295"/>
            <p:extLst>
              <p:ext uri="{D42A27DB-BD31-4B8C-83A1-F6EECF244321}">
                <p14:modId xmlns:p14="http://schemas.microsoft.com/office/powerpoint/2010/main" val="817813281"/>
              </p:ext>
            </p:extLst>
          </p:nvPr>
        </p:nvGraphicFramePr>
        <p:xfrm>
          <a:off x="609600" y="3086100"/>
          <a:ext cx="5200650" cy="1600200"/>
        </p:xfrm>
        <a:graphic>
          <a:graphicData uri="http://schemas.openxmlformats.org/drawingml/2006/table">
            <a:tbl>
              <a:tblPr/>
              <a:tblGrid>
                <a:gridCol w="852488"/>
                <a:gridCol w="958850"/>
                <a:gridCol w="768350"/>
                <a:gridCol w="958850"/>
                <a:gridCol w="1662112"/>
              </a:tblGrid>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1" i="0" u="none" strike="noStrike" cap="none" normalizeH="0" baseline="0" dirty="0" smtClean="0">
                          <a:ln>
                            <a:noFill/>
                          </a:ln>
                          <a:solidFill>
                            <a:schemeClr val="tx1"/>
                          </a:solidFill>
                          <a:effectLst/>
                          <a:latin typeface="Arial" charset="0"/>
                        </a:rPr>
                        <a:t>Field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AnimalID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Name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Category</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DateBorn</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12065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1" i="0" u="none" strike="noStrike" cap="none" normalizeH="0" baseline="0" dirty="0" smtClean="0">
                          <a:ln>
                            <a:noFill/>
                          </a:ln>
                          <a:solidFill>
                            <a:schemeClr val="tx1"/>
                          </a:solidFill>
                          <a:effectLst/>
                          <a:latin typeface="Arial" charset="0"/>
                        </a:rPr>
                        <a:t>Table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1" i="0" u="none" strike="noStrike" cap="none" normalizeH="0" baseline="0" smtClean="0">
                          <a:ln>
                            <a:noFill/>
                          </a:ln>
                          <a:solidFill>
                            <a:schemeClr val="tx1"/>
                          </a:solidFill>
                          <a:effectLst/>
                          <a:latin typeface="Arial" charset="0"/>
                        </a:rPr>
                        <a:t>Sort</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dirty="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1" i="0" u="none" strike="noStrike" cap="none" normalizeH="0" baseline="0" smtClean="0">
                          <a:ln>
                            <a:noFill/>
                          </a:ln>
                          <a:solidFill>
                            <a:schemeClr val="tx1"/>
                          </a:solidFill>
                          <a:effectLst/>
                          <a:latin typeface="Arial" charset="0"/>
                        </a:rPr>
                        <a:t>Criteria</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dirty="0" smtClean="0">
                          <a:ln>
                            <a:noFill/>
                          </a:ln>
                          <a:solidFill>
                            <a:schemeClr val="tx1"/>
                          </a:solidFill>
                          <a:effectLst/>
                          <a:latin typeface="Arial" charset="0"/>
                        </a:rPr>
                        <a:t>&gt;’01-Aug-2013’</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1" i="0" u="none" strike="noStrike" cap="none" normalizeH="0" baseline="0" smtClean="0">
                          <a:ln>
                            <a:noFill/>
                          </a:ln>
                          <a:solidFill>
                            <a:schemeClr val="tx1"/>
                          </a:solidFill>
                          <a:effectLst/>
                          <a:latin typeface="Arial" charset="0"/>
                        </a:rPr>
                        <a:t>Or</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dirty="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4340" name="Rectangle 120"/>
          <p:cNvSpPr>
            <a:spLocks noChangeArrowheads="1"/>
          </p:cNvSpPr>
          <p:nvPr/>
        </p:nvSpPr>
        <p:spPr bwMode="auto">
          <a:xfrm>
            <a:off x="966787" y="4814887"/>
            <a:ext cx="3994150" cy="790575"/>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r>
              <a:rPr lang="en-US" sz="1500" b="1" dirty="0">
                <a:solidFill>
                  <a:schemeClr val="tx1"/>
                </a:solidFill>
              </a:rPr>
              <a:t>SELECT</a:t>
            </a:r>
            <a:r>
              <a:rPr lang="en-US" sz="1500" dirty="0">
                <a:solidFill>
                  <a:schemeClr val="tx1"/>
                </a:solidFill>
              </a:rPr>
              <a:t>	</a:t>
            </a:r>
            <a:r>
              <a:rPr lang="en-US" sz="1500" dirty="0" err="1">
                <a:solidFill>
                  <a:schemeClr val="tx1"/>
                </a:solidFill>
              </a:rPr>
              <a:t>AnimalID</a:t>
            </a:r>
            <a:r>
              <a:rPr lang="en-US" sz="1500" dirty="0">
                <a:solidFill>
                  <a:schemeClr val="tx1"/>
                </a:solidFill>
              </a:rPr>
              <a:t>, Name, Category, Breed</a:t>
            </a:r>
          </a:p>
          <a:p>
            <a:r>
              <a:rPr lang="en-US" sz="1500" b="1" dirty="0">
                <a:solidFill>
                  <a:schemeClr val="tx1"/>
                </a:solidFill>
              </a:rPr>
              <a:t>FROM</a:t>
            </a:r>
            <a:r>
              <a:rPr lang="en-US" sz="1500" dirty="0">
                <a:solidFill>
                  <a:schemeClr val="tx1"/>
                </a:solidFill>
              </a:rPr>
              <a:t>	Animal</a:t>
            </a:r>
          </a:p>
          <a:p>
            <a:r>
              <a:rPr lang="en-US" sz="1500" b="1" dirty="0">
                <a:solidFill>
                  <a:schemeClr val="tx1"/>
                </a:solidFill>
              </a:rPr>
              <a:t>WHERE</a:t>
            </a:r>
            <a:r>
              <a:rPr lang="en-US" sz="1500" dirty="0">
                <a:solidFill>
                  <a:schemeClr val="tx1"/>
                </a:solidFill>
              </a:rPr>
              <a:t>	</a:t>
            </a:r>
            <a:r>
              <a:rPr lang="en-US" sz="1500" dirty="0" err="1">
                <a:solidFill>
                  <a:schemeClr val="tx1"/>
                </a:solidFill>
              </a:rPr>
              <a:t>DateBorn</a:t>
            </a:r>
            <a:r>
              <a:rPr lang="en-US" sz="1500" dirty="0">
                <a:solidFill>
                  <a:schemeClr val="tx1"/>
                </a:solidFill>
              </a:rPr>
              <a:t> &gt; </a:t>
            </a:r>
            <a:r>
              <a:rPr lang="en-US" sz="1500" dirty="0" smtClean="0">
                <a:solidFill>
                  <a:schemeClr val="tx1"/>
                </a:solidFill>
              </a:rPr>
              <a:t>’01-Aug-2013’;</a:t>
            </a:r>
            <a:endParaRPr lang="en-US" sz="1500" dirty="0">
              <a:solidFill>
                <a:schemeClr val="tx1"/>
              </a:solidFill>
            </a:endParaRPr>
          </a:p>
        </p:txBody>
      </p:sp>
      <p:sp>
        <p:nvSpPr>
          <p:cNvPr id="14341" name="Rectangle 121"/>
          <p:cNvSpPr>
            <a:spLocks noChangeArrowheads="1"/>
          </p:cNvSpPr>
          <p:nvPr/>
        </p:nvSpPr>
        <p:spPr bwMode="auto">
          <a:xfrm>
            <a:off x="257175" y="74612"/>
            <a:ext cx="1419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tx1"/>
                </a:solidFill>
              </a:rPr>
              <a:t>Query04_Fig08</a:t>
            </a:r>
          </a:p>
        </p:txBody>
      </p:sp>
      <p:sp>
        <p:nvSpPr>
          <p:cNvPr id="14342" name="Rectangle 122"/>
          <p:cNvSpPr>
            <a:spLocks noChangeArrowheads="1"/>
          </p:cNvSpPr>
          <p:nvPr/>
        </p:nvSpPr>
        <p:spPr bwMode="auto">
          <a:xfrm>
            <a:off x="1120588" y="1532965"/>
            <a:ext cx="1066800" cy="1447800"/>
          </a:xfrm>
          <a:prstGeom prst="rect">
            <a:avLst/>
          </a:prstGeom>
          <a:solidFill>
            <a:srgbClr val="FFFFFF"/>
          </a:solidFill>
          <a:ln w="12700">
            <a:solidFill>
              <a:schemeClr val="tx1"/>
            </a:solidFill>
            <a:miter lim="800000"/>
            <a:headEnd type="none" w="sm" len="sm"/>
            <a:tailEnd type="none" w="sm" len="sm"/>
          </a:ln>
        </p:spPr>
        <p:txBody>
          <a:bodyPr wrap="none"/>
          <a:lstStyle/>
          <a:p>
            <a:r>
              <a:rPr lang="en-US" sz="1500" dirty="0" err="1">
                <a:solidFill>
                  <a:schemeClr val="tx1"/>
                </a:solidFill>
              </a:rPr>
              <a:t>AnimalID</a:t>
            </a:r>
            <a:endParaRPr lang="en-US" sz="1500" dirty="0">
              <a:solidFill>
                <a:schemeClr val="tx1"/>
              </a:solidFill>
            </a:endParaRPr>
          </a:p>
          <a:p>
            <a:r>
              <a:rPr lang="en-US" sz="1500" dirty="0">
                <a:solidFill>
                  <a:schemeClr val="tx1"/>
                </a:solidFill>
              </a:rPr>
              <a:t>Name</a:t>
            </a:r>
          </a:p>
          <a:p>
            <a:r>
              <a:rPr lang="en-US" sz="1500" dirty="0">
                <a:solidFill>
                  <a:schemeClr val="tx1"/>
                </a:solidFill>
              </a:rPr>
              <a:t>Category</a:t>
            </a:r>
          </a:p>
          <a:p>
            <a:r>
              <a:rPr lang="en-US" sz="1500" dirty="0">
                <a:solidFill>
                  <a:schemeClr val="tx1"/>
                </a:solidFill>
              </a:rPr>
              <a:t>Breed</a:t>
            </a:r>
          </a:p>
          <a:p>
            <a:r>
              <a:rPr lang="en-US" sz="1500" dirty="0" err="1">
                <a:solidFill>
                  <a:schemeClr val="tx1"/>
                </a:solidFill>
              </a:rPr>
              <a:t>DateBorn</a:t>
            </a:r>
            <a:endParaRPr lang="en-US" sz="1500" dirty="0">
              <a:solidFill>
                <a:schemeClr val="tx1"/>
              </a:solidFill>
            </a:endParaRPr>
          </a:p>
          <a:p>
            <a:r>
              <a:rPr lang="en-US" sz="1500" dirty="0">
                <a:solidFill>
                  <a:schemeClr val="tx1"/>
                </a:solidFill>
              </a:rPr>
              <a:t>Gender</a:t>
            </a:r>
          </a:p>
        </p:txBody>
      </p:sp>
      <p:sp>
        <p:nvSpPr>
          <p:cNvPr id="14343" name="Rectangle 123"/>
          <p:cNvSpPr>
            <a:spLocks noChangeArrowheads="1"/>
          </p:cNvSpPr>
          <p:nvPr/>
        </p:nvSpPr>
        <p:spPr bwMode="auto">
          <a:xfrm>
            <a:off x="1120588" y="1228165"/>
            <a:ext cx="1066800" cy="304800"/>
          </a:xfrm>
          <a:prstGeom prst="rect">
            <a:avLst/>
          </a:prstGeom>
          <a:solidFill>
            <a:srgbClr val="FFFFCC"/>
          </a:solidFill>
          <a:ln w="12700">
            <a:solidFill>
              <a:schemeClr val="tx1"/>
            </a:solidFill>
            <a:miter lim="800000"/>
            <a:headEnd type="none" w="sm" len="sm"/>
            <a:tailEnd type="none" w="sm" len="sm"/>
          </a:ln>
        </p:spPr>
        <p:txBody>
          <a:bodyPr wrap="none" anchor="ctr"/>
          <a:lstStyle/>
          <a:p>
            <a:pPr algn="ctr"/>
            <a:r>
              <a:rPr lang="en-US" sz="1500" dirty="0">
                <a:solidFill>
                  <a:schemeClr val="tx1"/>
                </a:solidFill>
              </a:rPr>
              <a:t>Animal</a:t>
            </a:r>
          </a:p>
        </p:txBody>
      </p:sp>
      <p:sp>
        <p:nvSpPr>
          <p:cNvPr id="14382" name="Text Box 162"/>
          <p:cNvSpPr txBox="1">
            <a:spLocks noChangeArrowheads="1"/>
          </p:cNvSpPr>
          <p:nvPr/>
        </p:nvSpPr>
        <p:spPr bwMode="auto">
          <a:xfrm>
            <a:off x="2344645" y="2263122"/>
            <a:ext cx="39258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600" dirty="0">
                <a:solidFill>
                  <a:srgbClr val="0000FF"/>
                </a:solidFill>
              </a:rPr>
              <a:t>Which animals were born after August 1?</a:t>
            </a:r>
          </a:p>
        </p:txBody>
      </p:sp>
      <p:sp>
        <p:nvSpPr>
          <p:cNvPr id="14383" name="TextBox 9"/>
          <p:cNvSpPr txBox="1">
            <a:spLocks noChangeArrowheads="1"/>
          </p:cNvSpPr>
          <p:nvPr/>
        </p:nvSpPr>
        <p:spPr bwMode="auto">
          <a:xfrm>
            <a:off x="7162800" y="3886200"/>
            <a:ext cx="16764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600" dirty="0"/>
              <a:t>Note that Access uses # instead of quotes.</a:t>
            </a:r>
          </a:p>
          <a:p>
            <a:r>
              <a:rPr lang="en-US" sz="1600" dirty="0"/>
              <a:t>#</a:t>
            </a:r>
            <a:r>
              <a:rPr lang="en-US" sz="1600" dirty="0" smtClean="0"/>
              <a:t>01-Aug-2013#</a:t>
            </a:r>
            <a:endParaRPr lang="en-US" sz="1600" dirty="0"/>
          </a:p>
        </p:txBody>
      </p:sp>
    </p:spTree>
    <p:extLst>
      <p:ext uri="{BB962C8B-B14F-4D97-AF65-F5344CB8AC3E}">
        <p14:creationId xmlns:p14="http://schemas.microsoft.com/office/powerpoint/2010/main" val="28178914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1026"/>
          <p:cNvSpPr>
            <a:spLocks noGrp="1" noChangeArrowheads="1"/>
          </p:cNvSpPr>
          <p:nvPr>
            <p:ph type="title"/>
          </p:nvPr>
        </p:nvSpPr>
        <p:spPr/>
        <p:txBody>
          <a:bodyPr/>
          <a:lstStyle/>
          <a:p>
            <a:r>
              <a:rPr lang="en-US" smtClean="0"/>
              <a:t>Basic SQL SELECT</a:t>
            </a:r>
          </a:p>
        </p:txBody>
      </p:sp>
      <p:sp>
        <p:nvSpPr>
          <p:cNvPr id="15362"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A672757-F927-4D93-88EF-C11D9C68634B}" type="slidenum">
              <a:rPr lang="en-US" smtClean="0"/>
              <a:pPr/>
              <a:t>13</a:t>
            </a:fld>
            <a:endParaRPr lang="en-US" smtClean="0"/>
          </a:p>
        </p:txBody>
      </p:sp>
      <p:sp>
        <p:nvSpPr>
          <p:cNvPr id="15364" name="Text Box 1027"/>
          <p:cNvSpPr txBox="1">
            <a:spLocks noChangeArrowheads="1"/>
          </p:cNvSpPr>
          <p:nvPr/>
        </p:nvSpPr>
        <p:spPr bwMode="auto">
          <a:xfrm>
            <a:off x="1371600" y="1676400"/>
            <a:ext cx="7315200" cy="222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633413">
              <a:tabLst>
                <a:tab pos="1143000" algn="l"/>
                <a:tab pos="2798763" algn="l"/>
              </a:tabLst>
              <a:defRPr>
                <a:solidFill>
                  <a:schemeClr val="tx1"/>
                </a:solidFill>
                <a:latin typeface="Arial" charset="0"/>
              </a:defRPr>
            </a:lvl1pPr>
            <a:lvl2pPr marL="742950" indent="-285750" defTabSz="633413">
              <a:tabLst>
                <a:tab pos="1143000" algn="l"/>
                <a:tab pos="2798763" algn="l"/>
              </a:tabLst>
              <a:defRPr>
                <a:solidFill>
                  <a:schemeClr val="tx1"/>
                </a:solidFill>
                <a:latin typeface="Arial" charset="0"/>
              </a:defRPr>
            </a:lvl2pPr>
            <a:lvl3pPr marL="1143000" indent="-228600" defTabSz="633413">
              <a:tabLst>
                <a:tab pos="1143000" algn="l"/>
                <a:tab pos="2798763" algn="l"/>
              </a:tabLst>
              <a:defRPr>
                <a:solidFill>
                  <a:schemeClr val="tx1"/>
                </a:solidFill>
                <a:latin typeface="Arial" charset="0"/>
              </a:defRPr>
            </a:lvl3pPr>
            <a:lvl4pPr marL="1600200" indent="-228600" defTabSz="633413">
              <a:tabLst>
                <a:tab pos="1143000" algn="l"/>
                <a:tab pos="2798763" algn="l"/>
              </a:tabLst>
              <a:defRPr>
                <a:solidFill>
                  <a:schemeClr val="tx1"/>
                </a:solidFill>
                <a:latin typeface="Arial" charset="0"/>
              </a:defRPr>
            </a:lvl4pPr>
            <a:lvl5pPr marL="2057400" indent="-228600" defTabSz="633413">
              <a:tabLst>
                <a:tab pos="1143000" algn="l"/>
                <a:tab pos="2798763" algn="l"/>
              </a:tabLst>
              <a:defRPr>
                <a:solidFill>
                  <a:schemeClr val="tx1"/>
                </a:solidFill>
                <a:latin typeface="Arial" charset="0"/>
              </a:defRPr>
            </a:lvl5pPr>
            <a:lvl6pPr marL="2514600" indent="-228600" defTabSz="633413" eaLnBrk="0" fontAlgn="base" hangingPunct="0">
              <a:spcBef>
                <a:spcPct val="0"/>
              </a:spcBef>
              <a:spcAft>
                <a:spcPct val="0"/>
              </a:spcAft>
              <a:tabLst>
                <a:tab pos="1143000" algn="l"/>
                <a:tab pos="2798763" algn="l"/>
              </a:tabLst>
              <a:defRPr>
                <a:solidFill>
                  <a:schemeClr val="tx1"/>
                </a:solidFill>
                <a:latin typeface="Arial" charset="0"/>
              </a:defRPr>
            </a:lvl6pPr>
            <a:lvl7pPr marL="2971800" indent="-228600" defTabSz="633413" eaLnBrk="0" fontAlgn="base" hangingPunct="0">
              <a:spcBef>
                <a:spcPct val="0"/>
              </a:spcBef>
              <a:spcAft>
                <a:spcPct val="0"/>
              </a:spcAft>
              <a:tabLst>
                <a:tab pos="1143000" algn="l"/>
                <a:tab pos="2798763" algn="l"/>
              </a:tabLst>
              <a:defRPr>
                <a:solidFill>
                  <a:schemeClr val="tx1"/>
                </a:solidFill>
                <a:latin typeface="Arial" charset="0"/>
              </a:defRPr>
            </a:lvl7pPr>
            <a:lvl8pPr marL="3429000" indent="-228600" defTabSz="633413" eaLnBrk="0" fontAlgn="base" hangingPunct="0">
              <a:spcBef>
                <a:spcPct val="0"/>
              </a:spcBef>
              <a:spcAft>
                <a:spcPct val="0"/>
              </a:spcAft>
              <a:tabLst>
                <a:tab pos="1143000" algn="l"/>
                <a:tab pos="2798763" algn="l"/>
              </a:tabLst>
              <a:defRPr>
                <a:solidFill>
                  <a:schemeClr val="tx1"/>
                </a:solidFill>
                <a:latin typeface="Arial" charset="0"/>
              </a:defRPr>
            </a:lvl8pPr>
            <a:lvl9pPr marL="3886200" indent="-228600" defTabSz="633413" eaLnBrk="0" fontAlgn="base" hangingPunct="0">
              <a:spcBef>
                <a:spcPct val="0"/>
              </a:spcBef>
              <a:spcAft>
                <a:spcPct val="0"/>
              </a:spcAft>
              <a:tabLst>
                <a:tab pos="1143000" algn="l"/>
                <a:tab pos="2798763" algn="l"/>
              </a:tabLst>
              <a:defRPr>
                <a:solidFill>
                  <a:schemeClr val="tx1"/>
                </a:solidFill>
                <a:latin typeface="Arial" charset="0"/>
              </a:defRPr>
            </a:lvl9pPr>
          </a:lstStyle>
          <a:p>
            <a:pPr>
              <a:spcBef>
                <a:spcPct val="50000"/>
              </a:spcBef>
            </a:pPr>
            <a:r>
              <a:rPr lang="en-US" sz="2000" dirty="0"/>
              <a:t>SELECT	columns	What do you want to see?</a:t>
            </a:r>
          </a:p>
          <a:p>
            <a:pPr>
              <a:spcBef>
                <a:spcPct val="50000"/>
              </a:spcBef>
            </a:pPr>
            <a:r>
              <a:rPr lang="en-US" sz="2000" dirty="0"/>
              <a:t>FROM	tables	What tables are involved?</a:t>
            </a:r>
          </a:p>
          <a:p>
            <a:pPr>
              <a:spcBef>
                <a:spcPct val="50000"/>
              </a:spcBef>
            </a:pPr>
            <a:r>
              <a:rPr lang="en-US" sz="2000" dirty="0"/>
              <a:t>JOIN	conditions	How are the tables joined?</a:t>
            </a:r>
          </a:p>
          <a:p>
            <a:pPr>
              <a:spcBef>
                <a:spcPct val="50000"/>
              </a:spcBef>
            </a:pPr>
            <a:r>
              <a:rPr lang="en-US" sz="2000" dirty="0"/>
              <a:t>WHERE	criteria	What are the constraints? </a:t>
            </a:r>
          </a:p>
          <a:p>
            <a:pPr>
              <a:spcBef>
                <a:spcPct val="50000"/>
              </a:spcBef>
            </a:pPr>
            <a:endParaRPr lang="en-US" sz="2000" dirty="0"/>
          </a:p>
        </p:txBody>
      </p:sp>
    </p:spTree>
    <p:extLst>
      <p:ext uri="{BB962C8B-B14F-4D97-AF65-F5344CB8AC3E}">
        <p14:creationId xmlns:p14="http://schemas.microsoft.com/office/powerpoint/2010/main" val="3935370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US" smtClean="0"/>
              <a:t>ORDER BY</a:t>
            </a:r>
          </a:p>
        </p:txBody>
      </p:sp>
      <p:sp>
        <p:nvSpPr>
          <p:cNvPr id="16386"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B9E557F-E53C-45D1-A170-E24969961B2C}" type="slidenum">
              <a:rPr lang="en-US" smtClean="0"/>
              <a:pPr/>
              <a:t>14</a:t>
            </a:fld>
            <a:endParaRPr lang="en-US" smtClean="0"/>
          </a:p>
        </p:txBody>
      </p:sp>
      <p:sp>
        <p:nvSpPr>
          <p:cNvPr id="16388" name="Rectangle 3"/>
          <p:cNvSpPr>
            <a:spLocks noChangeArrowheads="1"/>
          </p:cNvSpPr>
          <p:nvPr/>
        </p:nvSpPr>
        <p:spPr bwMode="auto">
          <a:xfrm>
            <a:off x="2119312" y="1129553"/>
            <a:ext cx="4117975" cy="1477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tabLst>
                <a:tab pos="1377950" algn="l"/>
              </a:tabLst>
            </a:pPr>
            <a:r>
              <a:rPr lang="en-US" sz="1800" dirty="0">
                <a:solidFill>
                  <a:schemeClr val="tx1"/>
                </a:solidFill>
              </a:rPr>
              <a:t>SELECT	columns</a:t>
            </a:r>
          </a:p>
          <a:p>
            <a:pPr>
              <a:tabLst>
                <a:tab pos="1377950" algn="l"/>
              </a:tabLst>
            </a:pPr>
            <a:r>
              <a:rPr lang="en-US" sz="1800" dirty="0">
                <a:solidFill>
                  <a:schemeClr val="tx1"/>
                </a:solidFill>
              </a:rPr>
              <a:t>FROM	tables</a:t>
            </a:r>
          </a:p>
          <a:p>
            <a:pPr>
              <a:tabLst>
                <a:tab pos="1377950" algn="l"/>
              </a:tabLst>
            </a:pPr>
            <a:r>
              <a:rPr lang="en-US" sz="1800" dirty="0">
                <a:solidFill>
                  <a:schemeClr val="tx1"/>
                </a:solidFill>
              </a:rPr>
              <a:t>JOIN	join columns</a:t>
            </a:r>
          </a:p>
          <a:p>
            <a:pPr>
              <a:tabLst>
                <a:tab pos="1377950" algn="l"/>
              </a:tabLst>
            </a:pPr>
            <a:r>
              <a:rPr lang="en-US" sz="1800" dirty="0">
                <a:solidFill>
                  <a:schemeClr val="tx1"/>
                </a:solidFill>
              </a:rPr>
              <a:t>WHERE	conditions</a:t>
            </a:r>
          </a:p>
          <a:p>
            <a:pPr>
              <a:tabLst>
                <a:tab pos="1377950" algn="l"/>
              </a:tabLst>
            </a:pPr>
            <a:r>
              <a:rPr lang="en-US" sz="1800" dirty="0">
                <a:solidFill>
                  <a:schemeClr val="tx1"/>
                </a:solidFill>
              </a:rPr>
              <a:t>ORDER BY	columns (ASC DESC)</a:t>
            </a:r>
          </a:p>
        </p:txBody>
      </p:sp>
      <p:sp>
        <p:nvSpPr>
          <p:cNvPr id="16389" name="Rectangle 5"/>
          <p:cNvSpPr>
            <a:spLocks noChangeArrowheads="1"/>
          </p:cNvSpPr>
          <p:nvPr/>
        </p:nvSpPr>
        <p:spPr bwMode="auto">
          <a:xfrm>
            <a:off x="2590800" y="2743200"/>
            <a:ext cx="31750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600" b="1" dirty="0">
                <a:solidFill>
                  <a:schemeClr val="tx1"/>
                </a:solidFill>
              </a:rPr>
              <a:t>SELECT</a:t>
            </a:r>
            <a:r>
              <a:rPr lang="en-US" sz="1600" dirty="0">
                <a:solidFill>
                  <a:schemeClr val="tx1"/>
                </a:solidFill>
              </a:rPr>
              <a:t> Name, Category, Breed</a:t>
            </a:r>
          </a:p>
          <a:p>
            <a:r>
              <a:rPr lang="en-US" sz="1600" b="1" dirty="0">
                <a:solidFill>
                  <a:schemeClr val="tx1"/>
                </a:solidFill>
              </a:rPr>
              <a:t>FROM</a:t>
            </a:r>
            <a:r>
              <a:rPr lang="en-US" sz="1600" dirty="0">
                <a:solidFill>
                  <a:schemeClr val="tx1"/>
                </a:solidFill>
              </a:rPr>
              <a:t> Animal</a:t>
            </a:r>
          </a:p>
          <a:p>
            <a:r>
              <a:rPr lang="en-US" sz="1600" b="1" dirty="0">
                <a:solidFill>
                  <a:schemeClr val="tx1"/>
                </a:solidFill>
              </a:rPr>
              <a:t>ORDER BY</a:t>
            </a:r>
            <a:r>
              <a:rPr lang="en-US" sz="1600" dirty="0">
                <a:solidFill>
                  <a:schemeClr val="tx1"/>
                </a:solidFill>
              </a:rPr>
              <a:t> Category, Breed;</a:t>
            </a:r>
          </a:p>
        </p:txBody>
      </p:sp>
      <p:sp>
        <p:nvSpPr>
          <p:cNvPr id="16390" name="Rectangle 6"/>
          <p:cNvSpPr>
            <a:spLocks noChangeArrowheads="1"/>
          </p:cNvSpPr>
          <p:nvPr/>
        </p:nvSpPr>
        <p:spPr bwMode="auto">
          <a:xfrm>
            <a:off x="5915025" y="2741613"/>
            <a:ext cx="3152775" cy="3282950"/>
          </a:xfrm>
          <a:prstGeom prst="rect">
            <a:avLst/>
          </a:prstGeom>
          <a:noFill/>
          <a:ln w="12700">
            <a:solidFill>
              <a:srgbClr val="006633"/>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pPr>
              <a:tabLst>
                <a:tab pos="862013" algn="l"/>
                <a:tab pos="1827213" algn="l"/>
              </a:tabLst>
            </a:pPr>
            <a:r>
              <a:rPr lang="en-US" sz="1600" b="1">
                <a:solidFill>
                  <a:srgbClr val="006633"/>
                </a:solidFill>
              </a:rPr>
              <a:t>Name	Category	Breed</a:t>
            </a:r>
            <a:endParaRPr lang="en-US" sz="1600">
              <a:solidFill>
                <a:srgbClr val="006633"/>
              </a:solidFill>
              <a:latin typeface="Times New Roman" pitchFamily="18" charset="0"/>
            </a:endParaRPr>
          </a:p>
          <a:p>
            <a:pPr>
              <a:tabLst>
                <a:tab pos="862013" algn="l"/>
                <a:tab pos="1827213" algn="l"/>
              </a:tabLst>
            </a:pPr>
            <a:r>
              <a:rPr lang="en-US" sz="1600">
                <a:solidFill>
                  <a:srgbClr val="006633"/>
                </a:solidFill>
              </a:rPr>
              <a:t>Cathy	Bird	African Grey</a:t>
            </a:r>
            <a:endParaRPr lang="en-US" sz="1600">
              <a:solidFill>
                <a:srgbClr val="006633"/>
              </a:solidFill>
              <a:latin typeface="Times New Roman" pitchFamily="18" charset="0"/>
            </a:endParaRPr>
          </a:p>
          <a:p>
            <a:pPr>
              <a:tabLst>
                <a:tab pos="862013" algn="l"/>
                <a:tab pos="1827213" algn="l"/>
              </a:tabLst>
            </a:pPr>
            <a:r>
              <a:rPr lang="en-US" sz="1600">
                <a:solidFill>
                  <a:srgbClr val="006633"/>
                </a:solidFill>
              </a:rPr>
              <a:t>	Bird	Canary</a:t>
            </a:r>
            <a:endParaRPr lang="en-US" sz="1600">
              <a:solidFill>
                <a:srgbClr val="006633"/>
              </a:solidFill>
              <a:latin typeface="Times New Roman" pitchFamily="18" charset="0"/>
            </a:endParaRPr>
          </a:p>
          <a:p>
            <a:pPr>
              <a:tabLst>
                <a:tab pos="862013" algn="l"/>
                <a:tab pos="1827213" algn="l"/>
              </a:tabLst>
            </a:pPr>
            <a:r>
              <a:rPr lang="en-US" sz="1600">
                <a:solidFill>
                  <a:srgbClr val="006633"/>
                </a:solidFill>
              </a:rPr>
              <a:t>Debbie	Bird	Cockatiel</a:t>
            </a:r>
            <a:endParaRPr lang="en-US" sz="1600">
              <a:solidFill>
                <a:srgbClr val="006633"/>
              </a:solidFill>
              <a:latin typeface="Times New Roman" pitchFamily="18" charset="0"/>
            </a:endParaRPr>
          </a:p>
          <a:p>
            <a:pPr>
              <a:tabLst>
                <a:tab pos="862013" algn="l"/>
                <a:tab pos="1827213" algn="l"/>
              </a:tabLst>
            </a:pPr>
            <a:r>
              <a:rPr lang="en-US" sz="1600">
                <a:solidFill>
                  <a:srgbClr val="006633"/>
                </a:solidFill>
              </a:rPr>
              <a:t>	Bird	Cockatiel</a:t>
            </a:r>
            <a:endParaRPr lang="en-US" sz="1600">
              <a:solidFill>
                <a:srgbClr val="006633"/>
              </a:solidFill>
              <a:latin typeface="Times New Roman" pitchFamily="18" charset="0"/>
            </a:endParaRPr>
          </a:p>
          <a:p>
            <a:pPr>
              <a:tabLst>
                <a:tab pos="862013" algn="l"/>
                <a:tab pos="1827213" algn="l"/>
              </a:tabLst>
            </a:pPr>
            <a:r>
              <a:rPr lang="en-US" sz="1600">
                <a:solidFill>
                  <a:srgbClr val="006633"/>
                </a:solidFill>
              </a:rPr>
              <a:t>Terry	Bird	Lovebird</a:t>
            </a:r>
            <a:endParaRPr lang="en-US" sz="1600">
              <a:solidFill>
                <a:srgbClr val="006633"/>
              </a:solidFill>
              <a:latin typeface="Times New Roman" pitchFamily="18" charset="0"/>
            </a:endParaRPr>
          </a:p>
          <a:p>
            <a:pPr>
              <a:tabLst>
                <a:tab pos="862013" algn="l"/>
                <a:tab pos="1827213" algn="l"/>
              </a:tabLst>
            </a:pPr>
            <a:r>
              <a:rPr lang="en-US" sz="1600">
                <a:solidFill>
                  <a:srgbClr val="006633"/>
                </a:solidFill>
              </a:rPr>
              <a:t>	Bird	Other</a:t>
            </a:r>
            <a:endParaRPr lang="en-US" sz="1600">
              <a:solidFill>
                <a:srgbClr val="006633"/>
              </a:solidFill>
              <a:latin typeface="Times New Roman" pitchFamily="18" charset="0"/>
            </a:endParaRPr>
          </a:p>
          <a:p>
            <a:pPr>
              <a:tabLst>
                <a:tab pos="862013" algn="l"/>
                <a:tab pos="1827213" algn="l"/>
              </a:tabLst>
            </a:pPr>
            <a:r>
              <a:rPr lang="en-US" sz="1600">
                <a:solidFill>
                  <a:srgbClr val="006633"/>
                </a:solidFill>
              </a:rPr>
              <a:t>Charles	Bird	Parakeet</a:t>
            </a:r>
            <a:endParaRPr lang="en-US" sz="1600">
              <a:solidFill>
                <a:srgbClr val="006633"/>
              </a:solidFill>
              <a:latin typeface="Times New Roman" pitchFamily="18" charset="0"/>
            </a:endParaRPr>
          </a:p>
          <a:p>
            <a:pPr>
              <a:tabLst>
                <a:tab pos="862013" algn="l"/>
                <a:tab pos="1827213" algn="l"/>
              </a:tabLst>
            </a:pPr>
            <a:r>
              <a:rPr lang="en-US" sz="1600">
                <a:solidFill>
                  <a:srgbClr val="006633"/>
                </a:solidFill>
              </a:rPr>
              <a:t>Curtis	Bird	Parakeet</a:t>
            </a:r>
            <a:endParaRPr lang="en-US" sz="1600">
              <a:solidFill>
                <a:srgbClr val="006633"/>
              </a:solidFill>
              <a:latin typeface="Times New Roman" pitchFamily="18" charset="0"/>
            </a:endParaRPr>
          </a:p>
          <a:p>
            <a:pPr>
              <a:tabLst>
                <a:tab pos="862013" algn="l"/>
                <a:tab pos="1827213" algn="l"/>
              </a:tabLst>
            </a:pPr>
            <a:r>
              <a:rPr lang="en-US" sz="1600">
                <a:solidFill>
                  <a:srgbClr val="006633"/>
                </a:solidFill>
              </a:rPr>
              <a:t>Ruby	Bird	Parakeet</a:t>
            </a:r>
            <a:endParaRPr lang="en-US" sz="1600">
              <a:solidFill>
                <a:srgbClr val="006633"/>
              </a:solidFill>
              <a:latin typeface="Times New Roman" pitchFamily="18" charset="0"/>
            </a:endParaRPr>
          </a:p>
          <a:p>
            <a:pPr>
              <a:tabLst>
                <a:tab pos="862013" algn="l"/>
                <a:tab pos="1827213" algn="l"/>
              </a:tabLst>
            </a:pPr>
            <a:r>
              <a:rPr lang="en-US" sz="1600">
                <a:solidFill>
                  <a:srgbClr val="006633"/>
                </a:solidFill>
              </a:rPr>
              <a:t>Sandy	Bird	Parrot</a:t>
            </a:r>
            <a:endParaRPr lang="en-US" sz="1600">
              <a:solidFill>
                <a:srgbClr val="006633"/>
              </a:solidFill>
              <a:latin typeface="Times New Roman" pitchFamily="18" charset="0"/>
            </a:endParaRPr>
          </a:p>
          <a:p>
            <a:pPr>
              <a:tabLst>
                <a:tab pos="862013" algn="l"/>
                <a:tab pos="1827213" algn="l"/>
              </a:tabLst>
            </a:pPr>
            <a:r>
              <a:rPr lang="en-US" sz="1600">
                <a:solidFill>
                  <a:srgbClr val="006633"/>
                </a:solidFill>
              </a:rPr>
              <a:t>Hoyt	Bird	Parrot</a:t>
            </a:r>
            <a:endParaRPr lang="en-US" sz="1600">
              <a:solidFill>
                <a:srgbClr val="006633"/>
              </a:solidFill>
              <a:latin typeface="Times New Roman" pitchFamily="18" charset="0"/>
            </a:endParaRPr>
          </a:p>
          <a:p>
            <a:pPr>
              <a:tabLst>
                <a:tab pos="862013" algn="l"/>
                <a:tab pos="1827213" algn="l"/>
              </a:tabLst>
            </a:pPr>
            <a:r>
              <a:rPr lang="en-US" sz="1600">
                <a:solidFill>
                  <a:srgbClr val="006633"/>
                </a:solidFill>
              </a:rPr>
              <a:t>	Bird	Parrot</a:t>
            </a:r>
          </a:p>
        </p:txBody>
      </p:sp>
      <p:sp>
        <p:nvSpPr>
          <p:cNvPr id="16391" name="Rectangle 7"/>
          <p:cNvSpPr>
            <a:spLocks noChangeArrowheads="1"/>
          </p:cNvSpPr>
          <p:nvPr/>
        </p:nvSpPr>
        <p:spPr bwMode="auto">
          <a:xfrm>
            <a:off x="1447800" y="3048000"/>
            <a:ext cx="1066800" cy="1371600"/>
          </a:xfrm>
          <a:prstGeom prst="rect">
            <a:avLst/>
          </a:prstGeom>
          <a:solidFill>
            <a:srgbClr val="FFFFFF"/>
          </a:solidFill>
          <a:ln w="12700">
            <a:solidFill>
              <a:schemeClr val="tx1"/>
            </a:solidFill>
            <a:miter lim="800000"/>
            <a:headEnd type="none" w="sm" len="sm"/>
            <a:tailEnd type="none" w="sm" len="sm"/>
          </a:ln>
        </p:spPr>
        <p:txBody>
          <a:bodyPr wrap="none"/>
          <a:lstStyle/>
          <a:p>
            <a:r>
              <a:rPr lang="en-US" sz="1400">
                <a:solidFill>
                  <a:schemeClr val="tx1"/>
                </a:solidFill>
              </a:rPr>
              <a:t>AnimalID</a:t>
            </a:r>
          </a:p>
          <a:p>
            <a:r>
              <a:rPr lang="en-US" sz="1400">
                <a:solidFill>
                  <a:schemeClr val="tx1"/>
                </a:solidFill>
              </a:rPr>
              <a:t>Name</a:t>
            </a:r>
          </a:p>
          <a:p>
            <a:r>
              <a:rPr lang="en-US" sz="1400">
                <a:solidFill>
                  <a:schemeClr val="tx1"/>
                </a:solidFill>
              </a:rPr>
              <a:t>Category</a:t>
            </a:r>
          </a:p>
          <a:p>
            <a:r>
              <a:rPr lang="en-US" sz="1400">
                <a:solidFill>
                  <a:schemeClr val="tx1"/>
                </a:solidFill>
              </a:rPr>
              <a:t>Breed</a:t>
            </a:r>
          </a:p>
          <a:p>
            <a:r>
              <a:rPr lang="en-US" sz="1400">
                <a:solidFill>
                  <a:schemeClr val="tx1"/>
                </a:solidFill>
              </a:rPr>
              <a:t>DateBorn</a:t>
            </a:r>
          </a:p>
          <a:p>
            <a:r>
              <a:rPr lang="en-US" sz="1400">
                <a:solidFill>
                  <a:schemeClr val="tx1"/>
                </a:solidFill>
              </a:rPr>
              <a:t>Gender</a:t>
            </a:r>
          </a:p>
        </p:txBody>
      </p:sp>
      <p:sp>
        <p:nvSpPr>
          <p:cNvPr id="16392" name="Rectangle 8"/>
          <p:cNvSpPr>
            <a:spLocks noChangeArrowheads="1"/>
          </p:cNvSpPr>
          <p:nvPr/>
        </p:nvSpPr>
        <p:spPr bwMode="auto">
          <a:xfrm>
            <a:off x="1447800" y="2743200"/>
            <a:ext cx="1066800" cy="304800"/>
          </a:xfrm>
          <a:prstGeom prst="rect">
            <a:avLst/>
          </a:prstGeom>
          <a:solidFill>
            <a:srgbClr val="FFFFCC"/>
          </a:solidFill>
          <a:ln w="12700">
            <a:solidFill>
              <a:schemeClr val="tx1"/>
            </a:solidFill>
            <a:miter lim="800000"/>
            <a:headEnd type="none" w="sm" len="sm"/>
            <a:tailEnd type="none" w="sm" len="sm"/>
          </a:ln>
        </p:spPr>
        <p:txBody>
          <a:bodyPr wrap="none" anchor="ctr"/>
          <a:lstStyle/>
          <a:p>
            <a:pPr algn="ctr"/>
            <a:r>
              <a:rPr lang="en-US" sz="1400" dirty="0">
                <a:solidFill>
                  <a:schemeClr val="tx1"/>
                </a:solidFill>
              </a:rPr>
              <a:t>Animal</a:t>
            </a:r>
          </a:p>
        </p:txBody>
      </p:sp>
      <p:graphicFrame>
        <p:nvGraphicFramePr>
          <p:cNvPr id="14387" name="Group 51"/>
          <p:cNvGraphicFramePr>
            <a:graphicFrameLocks noGrp="1"/>
          </p:cNvGraphicFramePr>
          <p:nvPr/>
        </p:nvGraphicFramePr>
        <p:xfrm>
          <a:off x="1524000" y="4503738"/>
          <a:ext cx="3962400" cy="1524000"/>
        </p:xfrm>
        <a:graphic>
          <a:graphicData uri="http://schemas.openxmlformats.org/drawingml/2006/table">
            <a:tbl>
              <a:tblPr/>
              <a:tblGrid>
                <a:gridCol w="835025"/>
                <a:gridCol w="841375"/>
                <a:gridCol w="1157288"/>
                <a:gridCol w="1128712"/>
              </a:tblGrid>
              <a:tr h="12700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Field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Name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Category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Breed</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065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Table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Animal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Animal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Animal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Sort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Ascending</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Ascending</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Criteria</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p14="http://schemas.microsoft.com/office/powerpoint/2010/main" val="4810058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r>
              <a:rPr lang="en-US" smtClean="0"/>
              <a:t>DISTINCT</a:t>
            </a:r>
          </a:p>
        </p:txBody>
      </p:sp>
      <p:sp>
        <p:nvSpPr>
          <p:cNvPr id="17410"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1D1349D-1C35-4774-88C6-F9EA63116CA8}" type="slidenum">
              <a:rPr lang="en-US" smtClean="0"/>
              <a:pPr/>
              <a:t>15</a:t>
            </a:fld>
            <a:endParaRPr lang="en-US" smtClean="0"/>
          </a:p>
        </p:txBody>
      </p:sp>
      <p:sp>
        <p:nvSpPr>
          <p:cNvPr id="17412" name="Rectangle 3"/>
          <p:cNvSpPr>
            <a:spLocks noChangeArrowheads="1"/>
          </p:cNvSpPr>
          <p:nvPr/>
        </p:nvSpPr>
        <p:spPr bwMode="auto">
          <a:xfrm>
            <a:off x="1829267" y="1154840"/>
            <a:ext cx="2079737" cy="646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dirty="0">
                <a:solidFill>
                  <a:schemeClr val="tx1"/>
                </a:solidFill>
              </a:rPr>
              <a:t>SELECT Category</a:t>
            </a:r>
          </a:p>
          <a:p>
            <a:r>
              <a:rPr lang="en-US" sz="1800" dirty="0">
                <a:solidFill>
                  <a:schemeClr val="tx1"/>
                </a:solidFill>
              </a:rPr>
              <a:t>  FROM Animal;</a:t>
            </a:r>
          </a:p>
        </p:txBody>
      </p:sp>
      <p:sp>
        <p:nvSpPr>
          <p:cNvPr id="17413" name="Rectangle 4"/>
          <p:cNvSpPr>
            <a:spLocks noChangeArrowheads="1"/>
          </p:cNvSpPr>
          <p:nvPr/>
        </p:nvSpPr>
        <p:spPr bwMode="auto">
          <a:xfrm>
            <a:off x="2138829" y="1896203"/>
            <a:ext cx="1376363" cy="4247959"/>
          </a:xfrm>
          <a:prstGeom prst="rect">
            <a:avLst/>
          </a:prstGeom>
          <a:noFill/>
          <a:ln w="12700">
            <a:solidFill>
              <a:srgbClr val="0066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p>
            <a:r>
              <a:rPr lang="en-US" sz="1800" b="1" dirty="0">
                <a:solidFill>
                  <a:srgbClr val="006633"/>
                </a:solidFill>
              </a:rPr>
              <a:t>Category</a:t>
            </a:r>
          </a:p>
          <a:p>
            <a:r>
              <a:rPr lang="en-US" sz="1800" dirty="0">
                <a:solidFill>
                  <a:srgbClr val="006633"/>
                </a:solidFill>
              </a:rPr>
              <a:t>Fish	</a:t>
            </a:r>
            <a:endParaRPr lang="en-US" sz="1800" dirty="0">
              <a:solidFill>
                <a:srgbClr val="006633"/>
              </a:solidFill>
              <a:latin typeface="Times New Roman" pitchFamily="18" charset="0"/>
            </a:endParaRPr>
          </a:p>
          <a:p>
            <a:r>
              <a:rPr lang="en-US" sz="1800" dirty="0">
                <a:solidFill>
                  <a:srgbClr val="006633"/>
                </a:solidFill>
              </a:rPr>
              <a:t>Dog	</a:t>
            </a:r>
            <a:endParaRPr lang="en-US" sz="1800" dirty="0">
              <a:solidFill>
                <a:srgbClr val="006633"/>
              </a:solidFill>
              <a:latin typeface="Times New Roman" pitchFamily="18" charset="0"/>
            </a:endParaRPr>
          </a:p>
          <a:p>
            <a:r>
              <a:rPr lang="en-US" sz="1800" dirty="0">
                <a:solidFill>
                  <a:srgbClr val="006633"/>
                </a:solidFill>
              </a:rPr>
              <a:t>Fish	</a:t>
            </a:r>
            <a:endParaRPr lang="en-US" sz="1800" dirty="0">
              <a:solidFill>
                <a:srgbClr val="006633"/>
              </a:solidFill>
              <a:latin typeface="Times New Roman" pitchFamily="18" charset="0"/>
            </a:endParaRPr>
          </a:p>
          <a:p>
            <a:r>
              <a:rPr lang="en-US" sz="1800" dirty="0">
                <a:solidFill>
                  <a:srgbClr val="006633"/>
                </a:solidFill>
              </a:rPr>
              <a:t>Cat	</a:t>
            </a:r>
            <a:endParaRPr lang="en-US" sz="1800" dirty="0">
              <a:solidFill>
                <a:srgbClr val="006633"/>
              </a:solidFill>
              <a:latin typeface="Times New Roman" pitchFamily="18" charset="0"/>
            </a:endParaRPr>
          </a:p>
          <a:p>
            <a:r>
              <a:rPr lang="en-US" sz="1800" dirty="0">
                <a:solidFill>
                  <a:srgbClr val="006633"/>
                </a:solidFill>
              </a:rPr>
              <a:t>Cat	</a:t>
            </a:r>
            <a:endParaRPr lang="en-US" sz="1800" dirty="0">
              <a:solidFill>
                <a:srgbClr val="006633"/>
              </a:solidFill>
              <a:latin typeface="Times New Roman" pitchFamily="18" charset="0"/>
            </a:endParaRPr>
          </a:p>
          <a:p>
            <a:r>
              <a:rPr lang="en-US" sz="1800" dirty="0">
                <a:solidFill>
                  <a:srgbClr val="006633"/>
                </a:solidFill>
              </a:rPr>
              <a:t>Dog	</a:t>
            </a:r>
            <a:endParaRPr lang="en-US" sz="1800" dirty="0">
              <a:solidFill>
                <a:srgbClr val="006633"/>
              </a:solidFill>
              <a:latin typeface="Times New Roman" pitchFamily="18" charset="0"/>
            </a:endParaRPr>
          </a:p>
          <a:p>
            <a:r>
              <a:rPr lang="en-US" sz="1800" dirty="0">
                <a:solidFill>
                  <a:srgbClr val="006633"/>
                </a:solidFill>
              </a:rPr>
              <a:t>Fish	</a:t>
            </a:r>
            <a:endParaRPr lang="en-US" sz="1800" dirty="0">
              <a:solidFill>
                <a:srgbClr val="006633"/>
              </a:solidFill>
              <a:latin typeface="Times New Roman" pitchFamily="18" charset="0"/>
            </a:endParaRPr>
          </a:p>
          <a:p>
            <a:r>
              <a:rPr lang="en-US" sz="1800" dirty="0">
                <a:solidFill>
                  <a:srgbClr val="006633"/>
                </a:solidFill>
              </a:rPr>
              <a:t>Dog	</a:t>
            </a:r>
            <a:endParaRPr lang="en-US" sz="1800" dirty="0">
              <a:solidFill>
                <a:srgbClr val="006633"/>
              </a:solidFill>
              <a:latin typeface="Times New Roman" pitchFamily="18" charset="0"/>
            </a:endParaRPr>
          </a:p>
          <a:p>
            <a:r>
              <a:rPr lang="en-US" sz="1800" dirty="0">
                <a:solidFill>
                  <a:srgbClr val="006633"/>
                </a:solidFill>
              </a:rPr>
              <a:t>Dog	</a:t>
            </a:r>
            <a:endParaRPr lang="en-US" sz="1800" dirty="0">
              <a:solidFill>
                <a:srgbClr val="006633"/>
              </a:solidFill>
              <a:latin typeface="Times New Roman" pitchFamily="18" charset="0"/>
            </a:endParaRPr>
          </a:p>
          <a:p>
            <a:r>
              <a:rPr lang="en-US" sz="1800" dirty="0">
                <a:solidFill>
                  <a:srgbClr val="006633"/>
                </a:solidFill>
              </a:rPr>
              <a:t>Dog	</a:t>
            </a:r>
            <a:endParaRPr lang="en-US" sz="1800" dirty="0">
              <a:solidFill>
                <a:srgbClr val="006633"/>
              </a:solidFill>
              <a:latin typeface="Times New Roman" pitchFamily="18" charset="0"/>
            </a:endParaRPr>
          </a:p>
          <a:p>
            <a:r>
              <a:rPr lang="en-US" sz="1800" dirty="0">
                <a:solidFill>
                  <a:srgbClr val="006633"/>
                </a:solidFill>
              </a:rPr>
              <a:t>Fish	</a:t>
            </a:r>
            <a:endParaRPr lang="en-US" sz="1800" dirty="0">
              <a:solidFill>
                <a:srgbClr val="006633"/>
              </a:solidFill>
              <a:latin typeface="Times New Roman" pitchFamily="18" charset="0"/>
            </a:endParaRPr>
          </a:p>
          <a:p>
            <a:r>
              <a:rPr lang="en-US" sz="1800" dirty="0">
                <a:solidFill>
                  <a:srgbClr val="006633"/>
                </a:solidFill>
              </a:rPr>
              <a:t>Cat	</a:t>
            </a:r>
            <a:endParaRPr lang="en-US" sz="1800" dirty="0">
              <a:solidFill>
                <a:srgbClr val="006633"/>
              </a:solidFill>
              <a:latin typeface="Times New Roman" pitchFamily="18" charset="0"/>
            </a:endParaRPr>
          </a:p>
          <a:p>
            <a:r>
              <a:rPr lang="en-US" sz="1800" dirty="0">
                <a:solidFill>
                  <a:srgbClr val="006633"/>
                </a:solidFill>
              </a:rPr>
              <a:t>Dog	</a:t>
            </a:r>
            <a:endParaRPr lang="en-US" sz="1800" dirty="0">
              <a:solidFill>
                <a:srgbClr val="006633"/>
              </a:solidFill>
              <a:latin typeface="Times New Roman" pitchFamily="18" charset="0"/>
            </a:endParaRPr>
          </a:p>
          <a:p>
            <a:r>
              <a:rPr lang="en-US" sz="1800" dirty="0">
                <a:solidFill>
                  <a:srgbClr val="006633"/>
                </a:solidFill>
                <a:latin typeface="Times New Roman" pitchFamily="18" charset="0"/>
              </a:rPr>
              <a:t>. . .</a:t>
            </a:r>
          </a:p>
        </p:txBody>
      </p:sp>
      <p:sp>
        <p:nvSpPr>
          <p:cNvPr id="17414" name="Rectangle 5"/>
          <p:cNvSpPr>
            <a:spLocks noChangeArrowheads="1"/>
          </p:cNvSpPr>
          <p:nvPr/>
        </p:nvSpPr>
        <p:spPr bwMode="auto">
          <a:xfrm>
            <a:off x="4267667" y="1154840"/>
            <a:ext cx="3204082" cy="646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a:solidFill>
                  <a:schemeClr val="tx1"/>
                </a:solidFill>
              </a:rPr>
              <a:t>SELECT DISTINCT Category</a:t>
            </a:r>
          </a:p>
          <a:p>
            <a:r>
              <a:rPr lang="en-US" sz="1800">
                <a:solidFill>
                  <a:schemeClr val="tx1"/>
                </a:solidFill>
              </a:rPr>
              <a:t>  FROM Animal;</a:t>
            </a:r>
          </a:p>
        </p:txBody>
      </p:sp>
      <p:sp>
        <p:nvSpPr>
          <p:cNvPr id="17415" name="Rectangle 6"/>
          <p:cNvSpPr>
            <a:spLocks noChangeArrowheads="1"/>
          </p:cNvSpPr>
          <p:nvPr/>
        </p:nvSpPr>
        <p:spPr bwMode="auto">
          <a:xfrm>
            <a:off x="4794717" y="1988278"/>
            <a:ext cx="1617662" cy="2308966"/>
          </a:xfrm>
          <a:prstGeom prst="rect">
            <a:avLst/>
          </a:prstGeom>
          <a:noFill/>
          <a:ln w="12700">
            <a:solidFill>
              <a:srgbClr val="0066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p>
            <a:r>
              <a:rPr lang="en-US" sz="1800" b="1">
                <a:solidFill>
                  <a:srgbClr val="006633"/>
                </a:solidFill>
              </a:rPr>
              <a:t>Category</a:t>
            </a:r>
            <a:endParaRPr lang="en-US" sz="1800">
              <a:solidFill>
                <a:srgbClr val="006633"/>
              </a:solidFill>
              <a:latin typeface="Times New Roman" pitchFamily="18" charset="0"/>
            </a:endParaRPr>
          </a:p>
          <a:p>
            <a:r>
              <a:rPr lang="en-US" sz="1800">
                <a:solidFill>
                  <a:srgbClr val="006633"/>
                </a:solidFill>
              </a:rPr>
              <a:t>Bird	</a:t>
            </a:r>
            <a:endParaRPr lang="en-US" sz="1800">
              <a:solidFill>
                <a:srgbClr val="006633"/>
              </a:solidFill>
              <a:latin typeface="Times New Roman" pitchFamily="18" charset="0"/>
            </a:endParaRPr>
          </a:p>
          <a:p>
            <a:r>
              <a:rPr lang="en-US" sz="1800">
                <a:solidFill>
                  <a:srgbClr val="006633"/>
                </a:solidFill>
              </a:rPr>
              <a:t>Cat	</a:t>
            </a:r>
            <a:endParaRPr lang="en-US" sz="1800">
              <a:solidFill>
                <a:srgbClr val="006633"/>
              </a:solidFill>
              <a:latin typeface="Times New Roman" pitchFamily="18" charset="0"/>
            </a:endParaRPr>
          </a:p>
          <a:p>
            <a:r>
              <a:rPr lang="en-US" sz="1800">
                <a:solidFill>
                  <a:srgbClr val="006633"/>
                </a:solidFill>
              </a:rPr>
              <a:t>Dog	</a:t>
            </a:r>
            <a:endParaRPr lang="en-US" sz="1800">
              <a:solidFill>
                <a:srgbClr val="006633"/>
              </a:solidFill>
              <a:latin typeface="Times New Roman" pitchFamily="18" charset="0"/>
            </a:endParaRPr>
          </a:p>
          <a:p>
            <a:r>
              <a:rPr lang="en-US" sz="1800">
                <a:solidFill>
                  <a:srgbClr val="006633"/>
                </a:solidFill>
              </a:rPr>
              <a:t>Fish	</a:t>
            </a:r>
            <a:endParaRPr lang="en-US" sz="1800">
              <a:solidFill>
                <a:srgbClr val="006633"/>
              </a:solidFill>
              <a:latin typeface="Times New Roman" pitchFamily="18" charset="0"/>
            </a:endParaRPr>
          </a:p>
          <a:p>
            <a:r>
              <a:rPr lang="en-US" sz="1800">
                <a:solidFill>
                  <a:srgbClr val="006633"/>
                </a:solidFill>
              </a:rPr>
              <a:t>Mammal	</a:t>
            </a:r>
            <a:endParaRPr lang="en-US" sz="1800">
              <a:solidFill>
                <a:srgbClr val="006633"/>
              </a:solidFill>
              <a:latin typeface="Times New Roman" pitchFamily="18" charset="0"/>
            </a:endParaRPr>
          </a:p>
          <a:p>
            <a:r>
              <a:rPr lang="en-US" sz="1800">
                <a:solidFill>
                  <a:srgbClr val="006633"/>
                </a:solidFill>
              </a:rPr>
              <a:t>Reptile	</a:t>
            </a:r>
            <a:endParaRPr lang="en-US" sz="1800">
              <a:solidFill>
                <a:srgbClr val="006633"/>
              </a:solidFill>
              <a:latin typeface="Times New Roman" pitchFamily="18" charset="0"/>
            </a:endParaRPr>
          </a:p>
          <a:p>
            <a:r>
              <a:rPr lang="en-US" sz="1800">
                <a:solidFill>
                  <a:srgbClr val="006633"/>
                </a:solidFill>
              </a:rPr>
              <a:t>Spider	</a:t>
            </a:r>
          </a:p>
        </p:txBody>
      </p:sp>
    </p:spTree>
    <p:extLst>
      <p:ext uri="{BB962C8B-B14F-4D97-AF65-F5344CB8AC3E}">
        <p14:creationId xmlns:p14="http://schemas.microsoft.com/office/powerpoint/2010/main" val="3425522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r>
              <a:rPr lang="en-US" smtClean="0"/>
              <a:t>Constraints:  And</a:t>
            </a:r>
          </a:p>
        </p:txBody>
      </p:sp>
      <p:sp>
        <p:nvSpPr>
          <p:cNvPr id="18434"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821E482-A89B-4013-8447-65CF859412E8}" type="slidenum">
              <a:rPr lang="en-US" smtClean="0"/>
              <a:pPr/>
              <a:t>16</a:t>
            </a:fld>
            <a:endParaRPr lang="en-US" smtClean="0"/>
          </a:p>
        </p:txBody>
      </p:sp>
      <p:sp>
        <p:nvSpPr>
          <p:cNvPr id="18437" name="Rectangle 69"/>
          <p:cNvSpPr>
            <a:spLocks noChangeArrowheads="1"/>
          </p:cNvSpPr>
          <p:nvPr/>
        </p:nvSpPr>
        <p:spPr bwMode="auto">
          <a:xfrm>
            <a:off x="1371599" y="4800600"/>
            <a:ext cx="4612341" cy="785472"/>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sz="1500" b="1" dirty="0">
                <a:solidFill>
                  <a:schemeClr val="tx1"/>
                </a:solidFill>
              </a:rPr>
              <a:t>SELECT</a:t>
            </a:r>
            <a:r>
              <a:rPr lang="en-US" sz="1500" dirty="0">
                <a:solidFill>
                  <a:schemeClr val="tx1"/>
                </a:solidFill>
              </a:rPr>
              <a:t>	</a:t>
            </a:r>
            <a:r>
              <a:rPr lang="en-US" sz="1500" dirty="0" err="1">
                <a:solidFill>
                  <a:schemeClr val="tx1"/>
                </a:solidFill>
              </a:rPr>
              <a:t>AnimalID</a:t>
            </a:r>
            <a:r>
              <a:rPr lang="en-US" sz="1500" dirty="0">
                <a:solidFill>
                  <a:schemeClr val="tx1"/>
                </a:solidFill>
              </a:rPr>
              <a:t>, Category, </a:t>
            </a:r>
            <a:r>
              <a:rPr lang="en-US" sz="1500" dirty="0" err="1">
                <a:solidFill>
                  <a:schemeClr val="tx1"/>
                </a:solidFill>
              </a:rPr>
              <a:t>DateBorn</a:t>
            </a:r>
            <a:endParaRPr lang="en-US" sz="1500" dirty="0">
              <a:solidFill>
                <a:schemeClr val="tx1"/>
              </a:solidFill>
            </a:endParaRPr>
          </a:p>
          <a:p>
            <a:r>
              <a:rPr lang="en-US" sz="1500" b="1" dirty="0">
                <a:solidFill>
                  <a:schemeClr val="tx1"/>
                </a:solidFill>
              </a:rPr>
              <a:t>FROM</a:t>
            </a:r>
            <a:r>
              <a:rPr lang="en-US" sz="1500" dirty="0">
                <a:solidFill>
                  <a:schemeClr val="tx1"/>
                </a:solidFill>
              </a:rPr>
              <a:t>	Animal</a:t>
            </a:r>
          </a:p>
          <a:p>
            <a:r>
              <a:rPr lang="en-US" sz="1500" b="1" dirty="0">
                <a:solidFill>
                  <a:schemeClr val="tx1"/>
                </a:solidFill>
              </a:rPr>
              <a:t>WHERE</a:t>
            </a:r>
            <a:r>
              <a:rPr lang="en-US" sz="1500" dirty="0">
                <a:solidFill>
                  <a:schemeClr val="tx1"/>
                </a:solidFill>
              </a:rPr>
              <a:t>	</a:t>
            </a:r>
            <a:r>
              <a:rPr lang="en-US" sz="1500" dirty="0" smtClean="0">
                <a:solidFill>
                  <a:schemeClr val="tx1"/>
                </a:solidFill>
              </a:rPr>
              <a:t>Category=</a:t>
            </a:r>
            <a:r>
              <a:rPr lang="en-US" sz="1500" dirty="0" err="1" smtClean="0">
                <a:solidFill>
                  <a:schemeClr val="tx1"/>
                </a:solidFill>
              </a:rPr>
              <a:t>N’Dog</a:t>
            </a:r>
            <a:r>
              <a:rPr lang="en-US" sz="1500" dirty="0">
                <a:solidFill>
                  <a:schemeClr val="tx1"/>
                </a:solidFill>
              </a:rPr>
              <a:t>’ AND Donation&gt;250;</a:t>
            </a:r>
          </a:p>
        </p:txBody>
      </p:sp>
      <p:sp>
        <p:nvSpPr>
          <p:cNvPr id="18438" name="Rectangle 70"/>
          <p:cNvSpPr>
            <a:spLocks noChangeArrowheads="1"/>
          </p:cNvSpPr>
          <p:nvPr/>
        </p:nvSpPr>
        <p:spPr bwMode="auto">
          <a:xfrm>
            <a:off x="104775" y="87966"/>
            <a:ext cx="1419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tx1"/>
                </a:solidFill>
              </a:rPr>
              <a:t>Query04_Fig12</a:t>
            </a:r>
          </a:p>
        </p:txBody>
      </p:sp>
      <p:sp>
        <p:nvSpPr>
          <p:cNvPr id="18439" name="Rectangle 71"/>
          <p:cNvSpPr>
            <a:spLocks noChangeArrowheads="1"/>
          </p:cNvSpPr>
          <p:nvPr/>
        </p:nvSpPr>
        <p:spPr bwMode="auto">
          <a:xfrm>
            <a:off x="1524000" y="1447800"/>
            <a:ext cx="1066800" cy="1447800"/>
          </a:xfrm>
          <a:prstGeom prst="rect">
            <a:avLst/>
          </a:prstGeom>
          <a:solidFill>
            <a:srgbClr val="FFFFFF"/>
          </a:solidFill>
          <a:ln w="12700">
            <a:solidFill>
              <a:schemeClr val="tx1"/>
            </a:solidFill>
            <a:miter lim="800000"/>
            <a:headEnd type="none" w="sm" len="sm"/>
            <a:tailEnd type="none" w="sm" len="sm"/>
          </a:ln>
        </p:spPr>
        <p:txBody>
          <a:bodyPr wrap="none"/>
          <a:lstStyle/>
          <a:p>
            <a:r>
              <a:rPr lang="en-US" sz="1500" dirty="0" err="1">
                <a:solidFill>
                  <a:schemeClr val="tx1"/>
                </a:solidFill>
              </a:rPr>
              <a:t>AnimalID</a:t>
            </a:r>
            <a:endParaRPr lang="en-US" sz="1500" dirty="0">
              <a:solidFill>
                <a:schemeClr val="tx1"/>
              </a:solidFill>
            </a:endParaRPr>
          </a:p>
          <a:p>
            <a:r>
              <a:rPr lang="en-US" sz="1500" dirty="0">
                <a:solidFill>
                  <a:schemeClr val="tx1"/>
                </a:solidFill>
              </a:rPr>
              <a:t>Name</a:t>
            </a:r>
          </a:p>
          <a:p>
            <a:r>
              <a:rPr lang="en-US" sz="1500" dirty="0">
                <a:solidFill>
                  <a:schemeClr val="tx1"/>
                </a:solidFill>
              </a:rPr>
              <a:t>Category</a:t>
            </a:r>
          </a:p>
          <a:p>
            <a:r>
              <a:rPr lang="en-US" sz="1500" dirty="0">
                <a:solidFill>
                  <a:schemeClr val="tx1"/>
                </a:solidFill>
              </a:rPr>
              <a:t>Breed</a:t>
            </a:r>
          </a:p>
          <a:p>
            <a:r>
              <a:rPr lang="en-US" sz="1500" dirty="0" err="1">
                <a:solidFill>
                  <a:schemeClr val="tx1"/>
                </a:solidFill>
              </a:rPr>
              <a:t>DateBorn</a:t>
            </a:r>
            <a:endParaRPr lang="en-US" sz="1500" dirty="0">
              <a:solidFill>
                <a:schemeClr val="tx1"/>
              </a:solidFill>
            </a:endParaRPr>
          </a:p>
          <a:p>
            <a:r>
              <a:rPr lang="en-US" sz="1500" dirty="0">
                <a:solidFill>
                  <a:schemeClr val="tx1"/>
                </a:solidFill>
              </a:rPr>
              <a:t>Gender</a:t>
            </a:r>
          </a:p>
        </p:txBody>
      </p:sp>
      <p:sp>
        <p:nvSpPr>
          <p:cNvPr id="18440" name="Rectangle 72"/>
          <p:cNvSpPr>
            <a:spLocks noChangeArrowheads="1"/>
          </p:cNvSpPr>
          <p:nvPr/>
        </p:nvSpPr>
        <p:spPr bwMode="auto">
          <a:xfrm>
            <a:off x="1524000" y="1143000"/>
            <a:ext cx="1066800" cy="304800"/>
          </a:xfrm>
          <a:prstGeom prst="rect">
            <a:avLst/>
          </a:prstGeom>
          <a:solidFill>
            <a:srgbClr val="FFFFCC"/>
          </a:solidFill>
          <a:ln w="12700">
            <a:solidFill>
              <a:schemeClr val="tx1"/>
            </a:solidFill>
            <a:miter lim="800000"/>
            <a:headEnd type="none" w="sm" len="sm"/>
            <a:tailEnd type="none" w="sm" len="sm"/>
          </a:ln>
        </p:spPr>
        <p:txBody>
          <a:bodyPr wrap="none" anchor="ctr"/>
          <a:lstStyle/>
          <a:p>
            <a:pPr algn="ctr"/>
            <a:r>
              <a:rPr lang="en-US" sz="1500" dirty="0">
                <a:solidFill>
                  <a:schemeClr val="tx1"/>
                </a:solidFill>
              </a:rPr>
              <a:t>Animal</a:t>
            </a:r>
          </a:p>
        </p:txBody>
      </p:sp>
      <p:graphicFrame>
        <p:nvGraphicFramePr>
          <p:cNvPr id="15433" name="Group 73"/>
          <p:cNvGraphicFramePr>
            <a:graphicFrameLocks noGrp="1"/>
          </p:cNvGraphicFramePr>
          <p:nvPr>
            <p:extLst>
              <p:ext uri="{D42A27DB-BD31-4B8C-83A1-F6EECF244321}">
                <p14:modId xmlns:p14="http://schemas.microsoft.com/office/powerpoint/2010/main" val="1961000904"/>
              </p:ext>
            </p:extLst>
          </p:nvPr>
        </p:nvGraphicFramePr>
        <p:xfrm>
          <a:off x="1371600" y="3048000"/>
          <a:ext cx="5011738" cy="1600200"/>
        </p:xfrm>
        <a:graphic>
          <a:graphicData uri="http://schemas.openxmlformats.org/drawingml/2006/table">
            <a:tbl>
              <a:tblPr/>
              <a:tblGrid>
                <a:gridCol w="1044575"/>
                <a:gridCol w="958850"/>
                <a:gridCol w="903288"/>
                <a:gridCol w="958850"/>
                <a:gridCol w="1146175"/>
              </a:tblGrid>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dirty="0" smtClean="0">
                          <a:ln>
                            <a:noFill/>
                          </a:ln>
                          <a:solidFill>
                            <a:schemeClr val="tx1"/>
                          </a:solidFill>
                          <a:effectLst/>
                          <a:latin typeface="Arial" charset="0"/>
                        </a:rPr>
                        <a:t>Field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AnimalID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Name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Category</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dirty="0" smtClean="0">
                          <a:ln>
                            <a:noFill/>
                          </a:ln>
                          <a:solidFill>
                            <a:schemeClr val="tx1"/>
                          </a:solidFill>
                          <a:effectLst/>
                          <a:latin typeface="Arial" charset="0"/>
                        </a:rPr>
                        <a:t>Donation</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12065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Table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Sort</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Criteria</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Dog</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&gt;250</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Or</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dirty="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TextBox 1"/>
          <p:cNvSpPr txBox="1"/>
          <p:nvPr/>
        </p:nvSpPr>
        <p:spPr>
          <a:xfrm>
            <a:off x="6096000" y="4953000"/>
            <a:ext cx="2743200" cy="646331"/>
          </a:xfrm>
          <a:prstGeom prst="rect">
            <a:avLst/>
          </a:prstGeom>
          <a:noFill/>
        </p:spPr>
        <p:txBody>
          <a:bodyPr wrap="square" rtlCol="0">
            <a:spAutoFit/>
          </a:bodyPr>
          <a:lstStyle/>
          <a:p>
            <a:r>
              <a:rPr lang="en-US" sz="1800" dirty="0" smtClean="0">
                <a:solidFill>
                  <a:srgbClr val="0000FF"/>
                </a:solidFill>
              </a:rPr>
              <a:t>Note the use of N’…’ for Unicode (National) text.</a:t>
            </a:r>
            <a:endParaRPr lang="en-US" sz="1800" dirty="0">
              <a:solidFill>
                <a:srgbClr val="0000FF"/>
              </a:solidFill>
            </a:endParaRPr>
          </a:p>
        </p:txBody>
      </p:sp>
      <p:sp>
        <p:nvSpPr>
          <p:cNvPr id="7" name="Rectangle 6"/>
          <p:cNvSpPr/>
          <p:nvPr/>
        </p:nvSpPr>
        <p:spPr>
          <a:xfrm>
            <a:off x="2895600" y="1756201"/>
            <a:ext cx="3545541" cy="707886"/>
          </a:xfrm>
          <a:prstGeom prst="rect">
            <a:avLst/>
          </a:prstGeom>
        </p:spPr>
        <p:txBody>
          <a:bodyPr wrap="square">
            <a:spAutoFit/>
          </a:bodyPr>
          <a:lstStyle/>
          <a:p>
            <a:r>
              <a:rPr lang="en-US" sz="2000" dirty="0"/>
              <a:t>Which dogs have a </a:t>
            </a:r>
            <a:r>
              <a:rPr lang="en-US" sz="2000" dirty="0" smtClean="0"/>
              <a:t>donation amount greater </a:t>
            </a:r>
            <a:r>
              <a:rPr lang="en-US" sz="2000" dirty="0"/>
              <a:t>than $250?.</a:t>
            </a:r>
          </a:p>
        </p:txBody>
      </p:sp>
    </p:spTree>
    <p:extLst>
      <p:ext uri="{BB962C8B-B14F-4D97-AF65-F5344CB8AC3E}">
        <p14:creationId xmlns:p14="http://schemas.microsoft.com/office/powerpoint/2010/main" val="40105008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F92884E-E2B7-485B-971E-9743B4463CE4}" type="slidenum">
              <a:rPr lang="en-US" smtClean="0">
                <a:latin typeface="Garamond" pitchFamily="18" charset="0"/>
              </a:rPr>
              <a:pPr/>
              <a:t>17</a:t>
            </a:fld>
            <a:endParaRPr lang="en-US" smtClean="0">
              <a:latin typeface="Garamond" pitchFamily="18" charset="0"/>
            </a:endParaRPr>
          </a:p>
        </p:txBody>
      </p:sp>
      <p:sp>
        <p:nvSpPr>
          <p:cNvPr id="19459" name="Rectangle 4"/>
          <p:cNvSpPr>
            <a:spLocks noGrp="1" noChangeArrowheads="1"/>
          </p:cNvSpPr>
          <p:nvPr>
            <p:ph type="title"/>
          </p:nvPr>
        </p:nvSpPr>
        <p:spPr/>
        <p:txBody>
          <a:bodyPr/>
          <a:lstStyle/>
          <a:p>
            <a:r>
              <a:rPr lang="en-US" smtClean="0"/>
              <a:t>Pattern Matching</a:t>
            </a:r>
          </a:p>
        </p:txBody>
      </p:sp>
      <p:sp>
        <p:nvSpPr>
          <p:cNvPr id="19460" name="Rectangle 5"/>
          <p:cNvSpPr>
            <a:spLocks noChangeArrowheads="1"/>
          </p:cNvSpPr>
          <p:nvPr/>
        </p:nvSpPr>
        <p:spPr bwMode="auto">
          <a:xfrm>
            <a:off x="3048000" y="1676400"/>
            <a:ext cx="3352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nSpc>
                <a:spcPct val="90000"/>
              </a:lnSpc>
              <a:spcBef>
                <a:spcPct val="20000"/>
              </a:spcBef>
              <a:buClr>
                <a:schemeClr val="accent2"/>
              </a:buClr>
              <a:buFont typeface="Wingdings" pitchFamily="2" charset="2"/>
              <a:buNone/>
            </a:pPr>
            <a:r>
              <a:rPr lang="en-US" sz="1500">
                <a:solidFill>
                  <a:srgbClr val="0000FF"/>
                </a:solidFill>
              </a:rPr>
              <a:t>Which cats have black in their color?</a:t>
            </a:r>
          </a:p>
        </p:txBody>
      </p:sp>
      <p:sp>
        <p:nvSpPr>
          <p:cNvPr id="19461" name="Rectangle 6"/>
          <p:cNvSpPr>
            <a:spLocks noChangeArrowheads="1"/>
          </p:cNvSpPr>
          <p:nvPr/>
        </p:nvSpPr>
        <p:spPr bwMode="auto">
          <a:xfrm>
            <a:off x="1371600" y="5076825"/>
            <a:ext cx="5257800" cy="790575"/>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p>
            <a:r>
              <a:rPr lang="en-US" sz="1500" b="1" dirty="0">
                <a:solidFill>
                  <a:schemeClr val="tx1"/>
                </a:solidFill>
              </a:rPr>
              <a:t>SELECT</a:t>
            </a:r>
            <a:r>
              <a:rPr lang="en-US" sz="1500" dirty="0">
                <a:solidFill>
                  <a:schemeClr val="tx1"/>
                </a:solidFill>
              </a:rPr>
              <a:t>	</a:t>
            </a:r>
            <a:r>
              <a:rPr lang="en-US" sz="1500" dirty="0" err="1">
                <a:solidFill>
                  <a:schemeClr val="tx1"/>
                </a:solidFill>
              </a:rPr>
              <a:t>AnimalID</a:t>
            </a:r>
            <a:r>
              <a:rPr lang="en-US" sz="1500" dirty="0">
                <a:solidFill>
                  <a:schemeClr val="tx1"/>
                </a:solidFill>
              </a:rPr>
              <a:t>, Name, Category, Color</a:t>
            </a:r>
          </a:p>
          <a:p>
            <a:r>
              <a:rPr lang="en-US" sz="1500" b="1" dirty="0">
                <a:solidFill>
                  <a:schemeClr val="tx1"/>
                </a:solidFill>
              </a:rPr>
              <a:t>FROM</a:t>
            </a:r>
            <a:r>
              <a:rPr lang="en-US" sz="1500" dirty="0">
                <a:solidFill>
                  <a:schemeClr val="tx1"/>
                </a:solidFill>
              </a:rPr>
              <a:t>	Animal</a:t>
            </a:r>
          </a:p>
          <a:p>
            <a:r>
              <a:rPr lang="en-US" sz="1500" b="1" dirty="0">
                <a:solidFill>
                  <a:schemeClr val="tx1"/>
                </a:solidFill>
              </a:rPr>
              <a:t>WHERE</a:t>
            </a:r>
            <a:r>
              <a:rPr lang="en-US" sz="1500" dirty="0">
                <a:solidFill>
                  <a:schemeClr val="tx1"/>
                </a:solidFill>
              </a:rPr>
              <a:t>	</a:t>
            </a:r>
            <a:r>
              <a:rPr lang="en-US" sz="1500" dirty="0" smtClean="0">
                <a:solidFill>
                  <a:schemeClr val="tx1"/>
                </a:solidFill>
              </a:rPr>
              <a:t>Category=</a:t>
            </a:r>
            <a:r>
              <a:rPr lang="en-US" sz="1500" dirty="0" err="1" smtClean="0">
                <a:solidFill>
                  <a:schemeClr val="tx1"/>
                </a:solidFill>
              </a:rPr>
              <a:t>N’Cat</a:t>
            </a:r>
            <a:r>
              <a:rPr lang="en-US" sz="1500" dirty="0">
                <a:solidFill>
                  <a:schemeClr val="tx1"/>
                </a:solidFill>
              </a:rPr>
              <a:t>’ AND Color LIKE </a:t>
            </a:r>
            <a:r>
              <a:rPr lang="en-US" sz="1500" dirty="0" err="1" smtClean="0">
                <a:solidFill>
                  <a:schemeClr val="tx1"/>
                </a:solidFill>
              </a:rPr>
              <a:t>N‘%</a:t>
            </a:r>
            <a:r>
              <a:rPr lang="en-US" sz="1500" dirty="0" err="1">
                <a:solidFill>
                  <a:schemeClr val="tx1"/>
                </a:solidFill>
              </a:rPr>
              <a:t>Black</a:t>
            </a:r>
            <a:r>
              <a:rPr lang="en-US" sz="1500" dirty="0">
                <a:solidFill>
                  <a:schemeClr val="tx1"/>
                </a:solidFill>
              </a:rPr>
              <a:t>%’;</a:t>
            </a:r>
          </a:p>
        </p:txBody>
      </p:sp>
      <p:sp>
        <p:nvSpPr>
          <p:cNvPr id="19462" name="Rectangle 7"/>
          <p:cNvSpPr>
            <a:spLocks noChangeArrowheads="1"/>
          </p:cNvSpPr>
          <p:nvPr/>
        </p:nvSpPr>
        <p:spPr bwMode="auto">
          <a:xfrm>
            <a:off x="239619" y="98425"/>
            <a:ext cx="1419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tx1"/>
                </a:solidFill>
              </a:rPr>
              <a:t>Query04_Fig13</a:t>
            </a:r>
          </a:p>
        </p:txBody>
      </p:sp>
      <p:sp>
        <p:nvSpPr>
          <p:cNvPr id="19463" name="Rectangle 8"/>
          <p:cNvSpPr>
            <a:spLocks noChangeArrowheads="1"/>
          </p:cNvSpPr>
          <p:nvPr/>
        </p:nvSpPr>
        <p:spPr bwMode="auto">
          <a:xfrm>
            <a:off x="1524000" y="1447800"/>
            <a:ext cx="1066800" cy="1447800"/>
          </a:xfrm>
          <a:prstGeom prst="rect">
            <a:avLst/>
          </a:prstGeom>
          <a:solidFill>
            <a:srgbClr val="FFFFFF"/>
          </a:solidFill>
          <a:ln w="12700">
            <a:solidFill>
              <a:schemeClr val="tx1"/>
            </a:solidFill>
            <a:miter lim="800000"/>
            <a:headEnd type="none" w="sm" len="sm"/>
            <a:tailEnd type="none" w="sm" len="sm"/>
          </a:ln>
        </p:spPr>
        <p:txBody>
          <a:bodyPr wrap="none"/>
          <a:lstStyle/>
          <a:p>
            <a:r>
              <a:rPr lang="en-US" sz="1500" dirty="0" err="1">
                <a:solidFill>
                  <a:schemeClr val="tx1"/>
                </a:solidFill>
              </a:rPr>
              <a:t>AnimalID</a:t>
            </a:r>
            <a:endParaRPr lang="en-US" sz="1500" dirty="0">
              <a:solidFill>
                <a:schemeClr val="tx1"/>
              </a:solidFill>
            </a:endParaRPr>
          </a:p>
          <a:p>
            <a:r>
              <a:rPr lang="en-US" sz="1500" dirty="0">
                <a:solidFill>
                  <a:schemeClr val="tx1"/>
                </a:solidFill>
              </a:rPr>
              <a:t>Name</a:t>
            </a:r>
          </a:p>
          <a:p>
            <a:r>
              <a:rPr lang="en-US" sz="1500" dirty="0">
                <a:solidFill>
                  <a:schemeClr val="tx1"/>
                </a:solidFill>
              </a:rPr>
              <a:t>Category</a:t>
            </a:r>
          </a:p>
          <a:p>
            <a:r>
              <a:rPr lang="en-US" sz="1500" dirty="0">
                <a:solidFill>
                  <a:schemeClr val="tx1"/>
                </a:solidFill>
              </a:rPr>
              <a:t>Breed</a:t>
            </a:r>
          </a:p>
          <a:p>
            <a:r>
              <a:rPr lang="en-US" sz="1500" dirty="0" err="1">
                <a:solidFill>
                  <a:schemeClr val="tx1"/>
                </a:solidFill>
              </a:rPr>
              <a:t>DateBorn</a:t>
            </a:r>
            <a:endParaRPr lang="en-US" sz="1500" dirty="0">
              <a:solidFill>
                <a:schemeClr val="tx1"/>
              </a:solidFill>
            </a:endParaRPr>
          </a:p>
          <a:p>
            <a:r>
              <a:rPr lang="en-US" sz="1500" dirty="0">
                <a:solidFill>
                  <a:schemeClr val="tx1"/>
                </a:solidFill>
              </a:rPr>
              <a:t>Gender</a:t>
            </a:r>
          </a:p>
        </p:txBody>
      </p:sp>
      <p:sp>
        <p:nvSpPr>
          <p:cNvPr id="19464" name="Rectangle 9"/>
          <p:cNvSpPr>
            <a:spLocks noChangeArrowheads="1"/>
          </p:cNvSpPr>
          <p:nvPr/>
        </p:nvSpPr>
        <p:spPr bwMode="auto">
          <a:xfrm>
            <a:off x="1524000" y="1143000"/>
            <a:ext cx="1066800" cy="304800"/>
          </a:xfrm>
          <a:prstGeom prst="rect">
            <a:avLst/>
          </a:prstGeom>
          <a:solidFill>
            <a:srgbClr val="FFFFCC"/>
          </a:solidFill>
          <a:ln w="12700">
            <a:solidFill>
              <a:schemeClr val="tx1"/>
            </a:solidFill>
            <a:miter lim="800000"/>
            <a:headEnd type="none" w="sm" len="sm"/>
            <a:tailEnd type="none" w="sm" len="sm"/>
          </a:ln>
        </p:spPr>
        <p:txBody>
          <a:bodyPr wrap="none" anchor="ctr"/>
          <a:lstStyle/>
          <a:p>
            <a:pPr algn="ctr"/>
            <a:r>
              <a:rPr lang="en-US" sz="1500">
                <a:solidFill>
                  <a:schemeClr val="tx1"/>
                </a:solidFill>
              </a:rPr>
              <a:t>Animal</a:t>
            </a:r>
          </a:p>
        </p:txBody>
      </p:sp>
      <p:graphicFrame>
        <p:nvGraphicFramePr>
          <p:cNvPr id="81930" name="Group 10"/>
          <p:cNvGraphicFramePr>
            <a:graphicFrameLocks noGrp="1"/>
          </p:cNvGraphicFramePr>
          <p:nvPr/>
        </p:nvGraphicFramePr>
        <p:xfrm>
          <a:off x="1371600" y="3048000"/>
          <a:ext cx="5341938" cy="1600200"/>
        </p:xfrm>
        <a:graphic>
          <a:graphicData uri="http://schemas.openxmlformats.org/drawingml/2006/table">
            <a:tbl>
              <a:tblPr/>
              <a:tblGrid>
                <a:gridCol w="800100"/>
                <a:gridCol w="958850"/>
                <a:gridCol w="1082675"/>
                <a:gridCol w="958850"/>
                <a:gridCol w="1541463"/>
              </a:tblGrid>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dirty="0" smtClean="0">
                          <a:ln>
                            <a:noFill/>
                          </a:ln>
                          <a:solidFill>
                            <a:schemeClr val="tx1"/>
                          </a:solidFill>
                          <a:effectLst/>
                          <a:latin typeface="Arial" charset="0"/>
                        </a:rPr>
                        <a:t>Field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AnimalID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Name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Category</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Color</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12065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Table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Sort</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Criteria</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‘Cat’</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dirty="0" smtClean="0">
                          <a:ln>
                            <a:noFill/>
                          </a:ln>
                          <a:solidFill>
                            <a:schemeClr val="tx1"/>
                          </a:solidFill>
                          <a:effectLst/>
                          <a:latin typeface="Arial" charset="0"/>
                        </a:rPr>
                        <a:t>LIKE ‘%Black%’</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Or</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dirty="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p14="http://schemas.microsoft.com/office/powerpoint/2010/main" val="34978208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1026"/>
          <p:cNvSpPr>
            <a:spLocks noGrp="1" noChangeArrowheads="1"/>
          </p:cNvSpPr>
          <p:nvPr>
            <p:ph type="title"/>
          </p:nvPr>
        </p:nvSpPr>
        <p:spPr/>
        <p:txBody>
          <a:bodyPr/>
          <a:lstStyle/>
          <a:p>
            <a:r>
              <a:rPr lang="en-US" smtClean="0"/>
              <a:t>Boolean Algebra</a:t>
            </a:r>
          </a:p>
        </p:txBody>
      </p:sp>
      <p:sp>
        <p:nvSpPr>
          <p:cNvPr id="20482"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141E131-F3A5-4601-AEBE-B372191ABCA5}" type="slidenum">
              <a:rPr lang="en-US" smtClean="0"/>
              <a:pPr/>
              <a:t>18</a:t>
            </a:fld>
            <a:endParaRPr lang="en-US" smtClean="0"/>
          </a:p>
        </p:txBody>
      </p:sp>
      <p:sp>
        <p:nvSpPr>
          <p:cNvPr id="20484" name="Rectangle 1027"/>
          <p:cNvSpPr>
            <a:spLocks noChangeArrowheads="1"/>
          </p:cNvSpPr>
          <p:nvPr/>
        </p:nvSpPr>
        <p:spPr bwMode="auto">
          <a:xfrm>
            <a:off x="856129" y="1220787"/>
            <a:ext cx="364172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r>
              <a:rPr lang="en-US" sz="2400" dirty="0"/>
              <a:t>And:	Both must be true.</a:t>
            </a:r>
          </a:p>
          <a:p>
            <a:r>
              <a:rPr lang="en-US" sz="2400" dirty="0"/>
              <a:t>Or:	Either one is true.</a:t>
            </a:r>
          </a:p>
          <a:p>
            <a:r>
              <a:rPr lang="en-US" sz="2400" dirty="0"/>
              <a:t>Not:	Reverse the value.</a:t>
            </a:r>
          </a:p>
        </p:txBody>
      </p:sp>
      <p:graphicFrame>
        <p:nvGraphicFramePr>
          <p:cNvPr id="20485" name="Object 1028"/>
          <p:cNvGraphicFramePr>
            <a:graphicFrameLocks noChangeAspect="1"/>
          </p:cNvGraphicFramePr>
          <p:nvPr/>
        </p:nvGraphicFramePr>
        <p:xfrm>
          <a:off x="1600200" y="2590800"/>
          <a:ext cx="3886200" cy="1666875"/>
        </p:xfrm>
        <a:graphic>
          <a:graphicData uri="http://schemas.openxmlformats.org/presentationml/2006/ole">
            <mc:AlternateContent xmlns:mc="http://schemas.openxmlformats.org/markup-compatibility/2006">
              <mc:Choice xmlns:v="urn:schemas-microsoft-com:vml" Requires="v">
                <p:oleObj spid="_x0000_s1042" name="Document" r:id="rId4" imgW="5632704" imgH="1063752" progId="Word.Document.8">
                  <p:embed/>
                </p:oleObj>
              </mc:Choice>
              <mc:Fallback>
                <p:oleObj name="Document" r:id="rId4" imgW="5632704" imgH="1063752"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r="62158" b="14159"/>
                      <a:stretch>
                        <a:fillRect/>
                      </a:stretch>
                    </p:blipFill>
                    <p:spPr bwMode="auto">
                      <a:xfrm>
                        <a:off x="1600200" y="2590800"/>
                        <a:ext cx="3886200" cy="166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486" name="Text Box 1030"/>
          <p:cNvSpPr txBox="1">
            <a:spLocks noChangeArrowheads="1"/>
          </p:cNvSpPr>
          <p:nvPr/>
        </p:nvSpPr>
        <p:spPr bwMode="auto">
          <a:xfrm>
            <a:off x="7543800" y="685800"/>
            <a:ext cx="838200" cy="1323439"/>
          </a:xfrm>
          <a:prstGeom prst="rect">
            <a:avLst/>
          </a:prstGeom>
          <a:noFill/>
          <a:ln w="12700">
            <a:solidFill>
              <a:srgbClr val="0066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dirty="0">
                <a:solidFill>
                  <a:srgbClr val="006633"/>
                </a:solidFill>
              </a:rPr>
              <a:t>a = 3</a:t>
            </a:r>
          </a:p>
          <a:p>
            <a:pPr>
              <a:spcBef>
                <a:spcPct val="50000"/>
              </a:spcBef>
            </a:pPr>
            <a:r>
              <a:rPr lang="en-US" sz="2000" dirty="0">
                <a:solidFill>
                  <a:srgbClr val="006633"/>
                </a:solidFill>
              </a:rPr>
              <a:t>b = -1</a:t>
            </a:r>
          </a:p>
          <a:p>
            <a:pPr>
              <a:spcBef>
                <a:spcPct val="50000"/>
              </a:spcBef>
            </a:pPr>
            <a:r>
              <a:rPr lang="en-US" sz="2000" dirty="0">
                <a:solidFill>
                  <a:srgbClr val="006633"/>
                </a:solidFill>
              </a:rPr>
              <a:t>c = 2</a:t>
            </a:r>
          </a:p>
        </p:txBody>
      </p:sp>
      <p:sp>
        <p:nvSpPr>
          <p:cNvPr id="20487" name="Text Box 1031"/>
          <p:cNvSpPr txBox="1">
            <a:spLocks noChangeArrowheads="1"/>
          </p:cNvSpPr>
          <p:nvPr/>
        </p:nvSpPr>
        <p:spPr bwMode="auto">
          <a:xfrm>
            <a:off x="6705600" y="3287713"/>
            <a:ext cx="20812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solidFill>
                  <a:srgbClr val="006633"/>
                </a:solidFill>
              </a:rPr>
              <a:t>(a &gt; 4) Or (b &lt; 0)</a:t>
            </a:r>
          </a:p>
        </p:txBody>
      </p:sp>
      <p:sp>
        <p:nvSpPr>
          <p:cNvPr id="20488" name="Text Box 1032"/>
          <p:cNvSpPr txBox="1">
            <a:spLocks noChangeArrowheads="1"/>
          </p:cNvSpPr>
          <p:nvPr/>
        </p:nvSpPr>
        <p:spPr bwMode="auto">
          <a:xfrm>
            <a:off x="6918325" y="25034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F</a:t>
            </a:r>
          </a:p>
        </p:txBody>
      </p:sp>
      <p:sp>
        <p:nvSpPr>
          <p:cNvPr id="20489" name="Text Box 1033"/>
          <p:cNvSpPr txBox="1">
            <a:spLocks noChangeArrowheads="1"/>
          </p:cNvSpPr>
          <p:nvPr/>
        </p:nvSpPr>
        <p:spPr bwMode="auto">
          <a:xfrm>
            <a:off x="8153400" y="25034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T</a:t>
            </a:r>
          </a:p>
        </p:txBody>
      </p:sp>
      <p:sp>
        <p:nvSpPr>
          <p:cNvPr id="20490" name="Text Box 1034"/>
          <p:cNvSpPr txBox="1">
            <a:spLocks noChangeArrowheads="1"/>
          </p:cNvSpPr>
          <p:nvPr/>
        </p:nvSpPr>
        <p:spPr bwMode="auto">
          <a:xfrm>
            <a:off x="7543800" y="2819400"/>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F</a:t>
            </a:r>
          </a:p>
        </p:txBody>
      </p:sp>
      <p:sp>
        <p:nvSpPr>
          <p:cNvPr id="20491" name="Line 1035"/>
          <p:cNvSpPr>
            <a:spLocks noChangeShapeType="1"/>
          </p:cNvSpPr>
          <p:nvPr/>
        </p:nvSpPr>
        <p:spPr bwMode="auto">
          <a:xfrm>
            <a:off x="7162800" y="2797175"/>
            <a:ext cx="441325" cy="185738"/>
          </a:xfrm>
          <a:prstGeom prst="line">
            <a:avLst/>
          </a:prstGeom>
          <a:noFill/>
          <a:ln w="28575">
            <a:solidFill>
              <a:srgbClr val="FF3300"/>
            </a:solidFill>
            <a:round/>
            <a:headEnd type="none" w="sm" len="sm"/>
            <a:tailEnd type="triangle" w="sm" len="lg"/>
          </a:ln>
          <a:extLst>
            <a:ext uri="{909E8E84-426E-40DD-AFC4-6F175D3DCCD1}">
              <a14:hiddenFill xmlns:a14="http://schemas.microsoft.com/office/drawing/2010/main">
                <a:noFill/>
              </a14:hiddenFill>
            </a:ext>
          </a:extLst>
        </p:spPr>
        <p:txBody>
          <a:bodyPr wrap="none" anchor="ctr"/>
          <a:lstStyle/>
          <a:p>
            <a:endParaRPr lang="en-US"/>
          </a:p>
        </p:txBody>
      </p:sp>
      <p:sp>
        <p:nvSpPr>
          <p:cNvPr id="20492" name="Line 1036"/>
          <p:cNvSpPr>
            <a:spLocks noChangeShapeType="1"/>
          </p:cNvSpPr>
          <p:nvPr/>
        </p:nvSpPr>
        <p:spPr bwMode="auto">
          <a:xfrm flipH="1">
            <a:off x="7832725" y="2797175"/>
            <a:ext cx="396875" cy="185738"/>
          </a:xfrm>
          <a:prstGeom prst="line">
            <a:avLst/>
          </a:prstGeom>
          <a:noFill/>
          <a:ln w="28575">
            <a:solidFill>
              <a:srgbClr val="FF3300"/>
            </a:solidFill>
            <a:round/>
            <a:headEnd type="none" w="sm" len="sm"/>
            <a:tailEnd type="triangle" w="sm" len="lg"/>
          </a:ln>
          <a:extLst>
            <a:ext uri="{909E8E84-426E-40DD-AFC4-6F175D3DCCD1}">
              <a14:hiddenFill xmlns:a14="http://schemas.microsoft.com/office/drawing/2010/main">
                <a:noFill/>
              </a14:hiddenFill>
            </a:ext>
          </a:extLst>
        </p:spPr>
        <p:txBody>
          <a:bodyPr wrap="none" anchor="ctr"/>
          <a:lstStyle/>
          <a:p>
            <a:endParaRPr lang="en-US"/>
          </a:p>
        </p:txBody>
      </p:sp>
      <p:sp>
        <p:nvSpPr>
          <p:cNvPr id="20493" name="Text Box 1037"/>
          <p:cNvSpPr txBox="1">
            <a:spLocks noChangeArrowheads="1"/>
          </p:cNvSpPr>
          <p:nvPr/>
        </p:nvSpPr>
        <p:spPr bwMode="auto">
          <a:xfrm>
            <a:off x="6629400" y="2209800"/>
            <a:ext cx="22526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solidFill>
                  <a:srgbClr val="006633"/>
                </a:solidFill>
              </a:rPr>
              <a:t>(a &gt; 4) And (b &lt; 0)</a:t>
            </a:r>
          </a:p>
        </p:txBody>
      </p:sp>
      <p:sp>
        <p:nvSpPr>
          <p:cNvPr id="20494" name="Text Box 1038"/>
          <p:cNvSpPr txBox="1">
            <a:spLocks noChangeArrowheads="1"/>
          </p:cNvSpPr>
          <p:nvPr/>
        </p:nvSpPr>
        <p:spPr bwMode="auto">
          <a:xfrm>
            <a:off x="6918325" y="3657600"/>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F</a:t>
            </a:r>
          </a:p>
        </p:txBody>
      </p:sp>
      <p:sp>
        <p:nvSpPr>
          <p:cNvPr id="20495" name="Text Box 1039"/>
          <p:cNvSpPr txBox="1">
            <a:spLocks noChangeArrowheads="1"/>
          </p:cNvSpPr>
          <p:nvPr/>
        </p:nvSpPr>
        <p:spPr bwMode="auto">
          <a:xfrm>
            <a:off x="8153400" y="3657600"/>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T</a:t>
            </a:r>
          </a:p>
        </p:txBody>
      </p:sp>
      <p:sp>
        <p:nvSpPr>
          <p:cNvPr id="20496" name="Text Box 1040"/>
          <p:cNvSpPr txBox="1">
            <a:spLocks noChangeArrowheads="1"/>
          </p:cNvSpPr>
          <p:nvPr/>
        </p:nvSpPr>
        <p:spPr bwMode="auto">
          <a:xfrm>
            <a:off x="7543800" y="3973513"/>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T</a:t>
            </a:r>
          </a:p>
        </p:txBody>
      </p:sp>
      <p:sp>
        <p:nvSpPr>
          <p:cNvPr id="20497" name="Line 1041"/>
          <p:cNvSpPr>
            <a:spLocks noChangeShapeType="1"/>
          </p:cNvSpPr>
          <p:nvPr/>
        </p:nvSpPr>
        <p:spPr bwMode="auto">
          <a:xfrm>
            <a:off x="7162800" y="3951288"/>
            <a:ext cx="441325" cy="185737"/>
          </a:xfrm>
          <a:prstGeom prst="line">
            <a:avLst/>
          </a:prstGeom>
          <a:noFill/>
          <a:ln w="28575">
            <a:solidFill>
              <a:srgbClr val="FF3300"/>
            </a:solidFill>
            <a:round/>
            <a:headEnd type="none" w="sm" len="sm"/>
            <a:tailEnd type="triangle" w="sm" len="lg"/>
          </a:ln>
          <a:extLst>
            <a:ext uri="{909E8E84-426E-40DD-AFC4-6F175D3DCCD1}">
              <a14:hiddenFill xmlns:a14="http://schemas.microsoft.com/office/drawing/2010/main">
                <a:noFill/>
              </a14:hiddenFill>
            </a:ext>
          </a:extLst>
        </p:spPr>
        <p:txBody>
          <a:bodyPr wrap="none" anchor="ctr"/>
          <a:lstStyle/>
          <a:p>
            <a:endParaRPr lang="en-US"/>
          </a:p>
        </p:txBody>
      </p:sp>
      <p:sp>
        <p:nvSpPr>
          <p:cNvPr id="20498" name="Line 1042"/>
          <p:cNvSpPr>
            <a:spLocks noChangeShapeType="1"/>
          </p:cNvSpPr>
          <p:nvPr/>
        </p:nvSpPr>
        <p:spPr bwMode="auto">
          <a:xfrm flipH="1">
            <a:off x="7832725" y="3951288"/>
            <a:ext cx="396875" cy="185737"/>
          </a:xfrm>
          <a:prstGeom prst="line">
            <a:avLst/>
          </a:prstGeom>
          <a:noFill/>
          <a:ln w="28575">
            <a:solidFill>
              <a:srgbClr val="FF3300"/>
            </a:solidFill>
            <a:round/>
            <a:headEnd type="none" w="sm" len="sm"/>
            <a:tailEnd type="triangle" w="sm" len="lg"/>
          </a:ln>
          <a:extLst>
            <a:ext uri="{909E8E84-426E-40DD-AFC4-6F175D3DCCD1}">
              <a14:hiddenFill xmlns:a14="http://schemas.microsoft.com/office/drawing/2010/main">
                <a:noFill/>
              </a14:hiddenFill>
            </a:ext>
          </a:extLst>
        </p:spPr>
        <p:txBody>
          <a:bodyPr wrap="none" anchor="ctr"/>
          <a:lstStyle/>
          <a:p>
            <a:endParaRPr lang="en-US"/>
          </a:p>
        </p:txBody>
      </p:sp>
      <p:sp>
        <p:nvSpPr>
          <p:cNvPr id="20499" name="Text Box 1043"/>
          <p:cNvSpPr txBox="1">
            <a:spLocks noChangeArrowheads="1"/>
          </p:cNvSpPr>
          <p:nvPr/>
        </p:nvSpPr>
        <p:spPr bwMode="auto">
          <a:xfrm>
            <a:off x="6934200" y="4724400"/>
            <a:ext cx="15287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solidFill>
                  <a:srgbClr val="006633"/>
                </a:solidFill>
              </a:rPr>
              <a:t>NOT (b &lt; 0)</a:t>
            </a:r>
          </a:p>
        </p:txBody>
      </p:sp>
      <p:sp>
        <p:nvSpPr>
          <p:cNvPr id="20500" name="Text Box 1045"/>
          <p:cNvSpPr txBox="1">
            <a:spLocks noChangeArrowheads="1"/>
          </p:cNvSpPr>
          <p:nvPr/>
        </p:nvSpPr>
        <p:spPr bwMode="auto">
          <a:xfrm>
            <a:off x="7772400" y="50942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T</a:t>
            </a:r>
          </a:p>
        </p:txBody>
      </p:sp>
      <p:sp>
        <p:nvSpPr>
          <p:cNvPr id="20501" name="Text Box 1046"/>
          <p:cNvSpPr txBox="1">
            <a:spLocks noChangeArrowheads="1"/>
          </p:cNvSpPr>
          <p:nvPr/>
        </p:nvSpPr>
        <p:spPr bwMode="auto">
          <a:xfrm>
            <a:off x="7162800" y="5410200"/>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F</a:t>
            </a:r>
          </a:p>
        </p:txBody>
      </p:sp>
      <p:sp>
        <p:nvSpPr>
          <p:cNvPr id="20502" name="Line 1048"/>
          <p:cNvSpPr>
            <a:spLocks noChangeShapeType="1"/>
          </p:cNvSpPr>
          <p:nvPr/>
        </p:nvSpPr>
        <p:spPr bwMode="auto">
          <a:xfrm flipH="1">
            <a:off x="7451725" y="5387975"/>
            <a:ext cx="396875" cy="185738"/>
          </a:xfrm>
          <a:prstGeom prst="line">
            <a:avLst/>
          </a:prstGeom>
          <a:noFill/>
          <a:ln w="28575">
            <a:solidFill>
              <a:srgbClr val="FF3300"/>
            </a:solidFill>
            <a:round/>
            <a:headEnd type="none" w="sm" len="sm"/>
            <a:tailEnd type="triangle" w="sm" len="lg"/>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604434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47636E3-0F62-44A6-BA98-85E49676F3BA}" type="slidenum">
              <a:rPr lang="en-US" smtClean="0">
                <a:latin typeface="Garamond" pitchFamily="18" charset="0"/>
              </a:rPr>
              <a:pPr/>
              <a:t>19</a:t>
            </a:fld>
            <a:endParaRPr lang="en-US" smtClean="0">
              <a:latin typeface="Garamond" pitchFamily="18" charset="0"/>
            </a:endParaRPr>
          </a:p>
        </p:txBody>
      </p:sp>
      <p:sp>
        <p:nvSpPr>
          <p:cNvPr id="21507" name="Rectangle 1026"/>
          <p:cNvSpPr>
            <a:spLocks noGrp="1" noChangeArrowheads="1"/>
          </p:cNvSpPr>
          <p:nvPr>
            <p:ph type="title"/>
          </p:nvPr>
        </p:nvSpPr>
        <p:spPr/>
        <p:txBody>
          <a:bodyPr/>
          <a:lstStyle/>
          <a:p>
            <a:r>
              <a:rPr lang="en-US" smtClean="0"/>
              <a:t>Boolean Algebra</a:t>
            </a:r>
          </a:p>
        </p:txBody>
      </p:sp>
      <p:sp>
        <p:nvSpPr>
          <p:cNvPr id="21508" name="Text Box 1027"/>
          <p:cNvSpPr txBox="1">
            <a:spLocks noChangeArrowheads="1"/>
          </p:cNvSpPr>
          <p:nvPr/>
        </p:nvSpPr>
        <p:spPr bwMode="auto">
          <a:xfrm>
            <a:off x="5578475" y="3254375"/>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F</a:t>
            </a:r>
          </a:p>
        </p:txBody>
      </p:sp>
      <p:sp>
        <p:nvSpPr>
          <p:cNvPr id="21509" name="Text Box 1028"/>
          <p:cNvSpPr txBox="1">
            <a:spLocks noChangeArrowheads="1"/>
          </p:cNvSpPr>
          <p:nvPr/>
        </p:nvSpPr>
        <p:spPr bwMode="auto">
          <a:xfrm>
            <a:off x="6813550" y="3254375"/>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T</a:t>
            </a:r>
          </a:p>
        </p:txBody>
      </p:sp>
      <p:sp>
        <p:nvSpPr>
          <p:cNvPr id="21510" name="Text Box 1029"/>
          <p:cNvSpPr txBox="1">
            <a:spLocks noChangeArrowheads="1"/>
          </p:cNvSpPr>
          <p:nvPr/>
        </p:nvSpPr>
        <p:spPr bwMode="auto">
          <a:xfrm>
            <a:off x="6203950" y="35702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F</a:t>
            </a:r>
          </a:p>
        </p:txBody>
      </p:sp>
      <p:sp>
        <p:nvSpPr>
          <p:cNvPr id="21511" name="Text Box 1030"/>
          <p:cNvSpPr txBox="1">
            <a:spLocks noChangeArrowheads="1"/>
          </p:cNvSpPr>
          <p:nvPr/>
        </p:nvSpPr>
        <p:spPr bwMode="auto">
          <a:xfrm>
            <a:off x="7635875" y="3886200"/>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T</a:t>
            </a:r>
          </a:p>
        </p:txBody>
      </p:sp>
      <p:sp>
        <p:nvSpPr>
          <p:cNvPr id="21512" name="Text Box 1031"/>
          <p:cNvSpPr txBox="1">
            <a:spLocks noChangeArrowheads="1"/>
          </p:cNvSpPr>
          <p:nvPr/>
        </p:nvSpPr>
        <p:spPr bwMode="auto">
          <a:xfrm>
            <a:off x="5181600" y="2971800"/>
            <a:ext cx="3890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b="1">
                <a:solidFill>
                  <a:schemeClr val="tx2"/>
                </a:solidFill>
              </a:rPr>
              <a:t>(</a:t>
            </a:r>
            <a:r>
              <a:rPr lang="en-US" sz="2000">
                <a:solidFill>
                  <a:srgbClr val="006633"/>
                </a:solidFill>
              </a:rPr>
              <a:t> (a &gt; 4) AND (b &lt; 0) </a:t>
            </a:r>
            <a:r>
              <a:rPr lang="en-US" sz="2000" b="1">
                <a:solidFill>
                  <a:schemeClr val="tx2"/>
                </a:solidFill>
              </a:rPr>
              <a:t>)</a:t>
            </a:r>
            <a:r>
              <a:rPr lang="en-US" sz="2000">
                <a:solidFill>
                  <a:srgbClr val="006633"/>
                </a:solidFill>
              </a:rPr>
              <a:t> OR (c &gt; 1)</a:t>
            </a:r>
          </a:p>
        </p:txBody>
      </p:sp>
      <p:sp>
        <p:nvSpPr>
          <p:cNvPr id="21513" name="Line 1032"/>
          <p:cNvSpPr>
            <a:spLocks noChangeShapeType="1"/>
          </p:cNvSpPr>
          <p:nvPr/>
        </p:nvSpPr>
        <p:spPr bwMode="auto">
          <a:xfrm>
            <a:off x="5822950" y="3548063"/>
            <a:ext cx="441325" cy="185737"/>
          </a:xfrm>
          <a:prstGeom prst="line">
            <a:avLst/>
          </a:prstGeom>
          <a:noFill/>
          <a:ln w="28575">
            <a:solidFill>
              <a:srgbClr val="FF3300"/>
            </a:solidFill>
            <a:round/>
            <a:headEnd type="none" w="sm" len="sm"/>
            <a:tailEnd type="triangle" w="sm" len="lg"/>
          </a:ln>
          <a:extLst>
            <a:ext uri="{909E8E84-426E-40DD-AFC4-6F175D3DCCD1}">
              <a14:hiddenFill xmlns:a14="http://schemas.microsoft.com/office/drawing/2010/main">
                <a:noFill/>
              </a14:hiddenFill>
            </a:ext>
          </a:extLst>
        </p:spPr>
        <p:txBody>
          <a:bodyPr wrap="none" anchor="ctr"/>
          <a:lstStyle/>
          <a:p>
            <a:endParaRPr lang="en-US"/>
          </a:p>
        </p:txBody>
      </p:sp>
      <p:sp>
        <p:nvSpPr>
          <p:cNvPr id="21514" name="Line 1033"/>
          <p:cNvSpPr>
            <a:spLocks noChangeShapeType="1"/>
          </p:cNvSpPr>
          <p:nvPr/>
        </p:nvSpPr>
        <p:spPr bwMode="auto">
          <a:xfrm flipH="1">
            <a:off x="6492875" y="3548063"/>
            <a:ext cx="396875" cy="185737"/>
          </a:xfrm>
          <a:prstGeom prst="line">
            <a:avLst/>
          </a:prstGeom>
          <a:noFill/>
          <a:ln w="28575">
            <a:solidFill>
              <a:srgbClr val="FF3300"/>
            </a:solidFill>
            <a:round/>
            <a:headEnd type="none" w="sm" len="sm"/>
            <a:tailEnd type="triangle" w="sm" len="lg"/>
          </a:ln>
          <a:extLst>
            <a:ext uri="{909E8E84-426E-40DD-AFC4-6F175D3DCCD1}">
              <a14:hiddenFill xmlns:a14="http://schemas.microsoft.com/office/drawing/2010/main">
                <a:noFill/>
              </a14:hiddenFill>
            </a:ext>
          </a:extLst>
        </p:spPr>
        <p:txBody>
          <a:bodyPr wrap="none" anchor="ctr"/>
          <a:lstStyle/>
          <a:p>
            <a:endParaRPr lang="en-US"/>
          </a:p>
        </p:txBody>
      </p:sp>
      <p:sp>
        <p:nvSpPr>
          <p:cNvPr id="21515" name="Text Box 1034"/>
          <p:cNvSpPr txBox="1">
            <a:spLocks noChangeArrowheads="1"/>
          </p:cNvSpPr>
          <p:nvPr/>
        </p:nvSpPr>
        <p:spPr bwMode="auto">
          <a:xfrm>
            <a:off x="8245475" y="3254375"/>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T</a:t>
            </a:r>
          </a:p>
        </p:txBody>
      </p:sp>
      <p:sp>
        <p:nvSpPr>
          <p:cNvPr id="21516" name="Text Box 1035"/>
          <p:cNvSpPr txBox="1">
            <a:spLocks noChangeArrowheads="1"/>
          </p:cNvSpPr>
          <p:nvPr/>
        </p:nvSpPr>
        <p:spPr bwMode="auto">
          <a:xfrm>
            <a:off x="8245475" y="3581400"/>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T</a:t>
            </a:r>
          </a:p>
        </p:txBody>
      </p:sp>
      <p:sp>
        <p:nvSpPr>
          <p:cNvPr id="21517" name="Line 1036"/>
          <p:cNvSpPr>
            <a:spLocks noChangeShapeType="1"/>
          </p:cNvSpPr>
          <p:nvPr/>
        </p:nvSpPr>
        <p:spPr bwMode="auto">
          <a:xfrm>
            <a:off x="6569075" y="3810000"/>
            <a:ext cx="1066800" cy="304800"/>
          </a:xfrm>
          <a:prstGeom prst="line">
            <a:avLst/>
          </a:prstGeom>
          <a:noFill/>
          <a:ln w="28575">
            <a:solidFill>
              <a:srgbClr val="FF3300"/>
            </a:solidFill>
            <a:round/>
            <a:headEnd type="none" w="sm" len="sm"/>
            <a:tailEnd type="triangle" w="sm" len="lg"/>
          </a:ln>
          <a:extLst>
            <a:ext uri="{909E8E84-426E-40DD-AFC4-6F175D3DCCD1}">
              <a14:hiddenFill xmlns:a14="http://schemas.microsoft.com/office/drawing/2010/main">
                <a:noFill/>
              </a14:hiddenFill>
            </a:ext>
          </a:extLst>
        </p:spPr>
        <p:txBody>
          <a:bodyPr wrap="none" anchor="ctr"/>
          <a:lstStyle/>
          <a:p>
            <a:endParaRPr lang="en-US"/>
          </a:p>
        </p:txBody>
      </p:sp>
      <p:sp>
        <p:nvSpPr>
          <p:cNvPr id="21518" name="Line 1037"/>
          <p:cNvSpPr>
            <a:spLocks noChangeShapeType="1"/>
          </p:cNvSpPr>
          <p:nvPr/>
        </p:nvSpPr>
        <p:spPr bwMode="auto">
          <a:xfrm flipH="1">
            <a:off x="7940675" y="3810000"/>
            <a:ext cx="381000" cy="228600"/>
          </a:xfrm>
          <a:prstGeom prst="line">
            <a:avLst/>
          </a:prstGeom>
          <a:noFill/>
          <a:ln w="28575">
            <a:solidFill>
              <a:srgbClr val="FF3300"/>
            </a:solidFill>
            <a:round/>
            <a:headEnd type="none" w="sm" len="sm"/>
            <a:tailEnd type="triangle" w="sm" len="lg"/>
          </a:ln>
          <a:extLst>
            <a:ext uri="{909E8E84-426E-40DD-AFC4-6F175D3DCCD1}">
              <a14:hiddenFill xmlns:a14="http://schemas.microsoft.com/office/drawing/2010/main">
                <a:noFill/>
              </a14:hiddenFill>
            </a:ext>
          </a:extLst>
        </p:spPr>
        <p:txBody>
          <a:bodyPr wrap="none" anchor="ctr"/>
          <a:lstStyle/>
          <a:p>
            <a:endParaRPr lang="en-US"/>
          </a:p>
        </p:txBody>
      </p:sp>
      <p:sp>
        <p:nvSpPr>
          <p:cNvPr id="21519" name="Text Box 1038"/>
          <p:cNvSpPr txBox="1">
            <a:spLocks noChangeArrowheads="1"/>
          </p:cNvSpPr>
          <p:nvPr/>
        </p:nvSpPr>
        <p:spPr bwMode="auto">
          <a:xfrm>
            <a:off x="5578475" y="4778375"/>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F</a:t>
            </a:r>
          </a:p>
        </p:txBody>
      </p:sp>
      <p:sp>
        <p:nvSpPr>
          <p:cNvPr id="21520" name="Text Box 1039"/>
          <p:cNvSpPr txBox="1">
            <a:spLocks noChangeArrowheads="1"/>
          </p:cNvSpPr>
          <p:nvPr/>
        </p:nvSpPr>
        <p:spPr bwMode="auto">
          <a:xfrm>
            <a:off x="7010400" y="4778375"/>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T</a:t>
            </a:r>
          </a:p>
        </p:txBody>
      </p:sp>
      <p:sp>
        <p:nvSpPr>
          <p:cNvPr id="21521" name="Text Box 1040"/>
          <p:cNvSpPr txBox="1">
            <a:spLocks noChangeArrowheads="1"/>
          </p:cNvSpPr>
          <p:nvPr/>
        </p:nvSpPr>
        <p:spPr bwMode="auto">
          <a:xfrm>
            <a:off x="5562600" y="51704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F</a:t>
            </a:r>
          </a:p>
        </p:txBody>
      </p:sp>
      <p:sp>
        <p:nvSpPr>
          <p:cNvPr id="21522" name="Text Box 1041"/>
          <p:cNvSpPr txBox="1">
            <a:spLocks noChangeArrowheads="1"/>
          </p:cNvSpPr>
          <p:nvPr/>
        </p:nvSpPr>
        <p:spPr bwMode="auto">
          <a:xfrm>
            <a:off x="6172200" y="5486400"/>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F</a:t>
            </a:r>
          </a:p>
        </p:txBody>
      </p:sp>
      <p:sp>
        <p:nvSpPr>
          <p:cNvPr id="21523" name="Text Box 1042"/>
          <p:cNvSpPr txBox="1">
            <a:spLocks noChangeArrowheads="1"/>
          </p:cNvSpPr>
          <p:nvPr/>
        </p:nvSpPr>
        <p:spPr bwMode="auto">
          <a:xfrm>
            <a:off x="5181600" y="4495800"/>
            <a:ext cx="3890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solidFill>
                  <a:srgbClr val="006633"/>
                </a:solidFill>
              </a:rPr>
              <a:t>(a &gt; 4) AND </a:t>
            </a:r>
            <a:r>
              <a:rPr lang="en-US" sz="2000" b="1">
                <a:solidFill>
                  <a:schemeClr val="tx2"/>
                </a:solidFill>
              </a:rPr>
              <a:t>(</a:t>
            </a:r>
            <a:r>
              <a:rPr lang="en-US" sz="2000">
                <a:solidFill>
                  <a:srgbClr val="006633"/>
                </a:solidFill>
              </a:rPr>
              <a:t> (b &lt; 0) OR (c &gt; 1) </a:t>
            </a:r>
            <a:r>
              <a:rPr lang="en-US" sz="2000" b="1">
                <a:solidFill>
                  <a:schemeClr val="tx2"/>
                </a:solidFill>
              </a:rPr>
              <a:t>)</a:t>
            </a:r>
            <a:endParaRPr lang="en-US" sz="2000">
              <a:solidFill>
                <a:srgbClr val="006633"/>
              </a:solidFill>
            </a:endParaRPr>
          </a:p>
        </p:txBody>
      </p:sp>
      <p:sp>
        <p:nvSpPr>
          <p:cNvPr id="21524" name="Text Box 1043"/>
          <p:cNvSpPr txBox="1">
            <a:spLocks noChangeArrowheads="1"/>
          </p:cNvSpPr>
          <p:nvPr/>
        </p:nvSpPr>
        <p:spPr bwMode="auto">
          <a:xfrm>
            <a:off x="8077200" y="4778375"/>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T</a:t>
            </a:r>
          </a:p>
        </p:txBody>
      </p:sp>
      <p:sp>
        <p:nvSpPr>
          <p:cNvPr id="21525" name="Text Box 1044"/>
          <p:cNvSpPr txBox="1">
            <a:spLocks noChangeArrowheads="1"/>
          </p:cNvSpPr>
          <p:nvPr/>
        </p:nvSpPr>
        <p:spPr bwMode="auto">
          <a:xfrm>
            <a:off x="7543800" y="5181600"/>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T</a:t>
            </a:r>
          </a:p>
        </p:txBody>
      </p:sp>
      <p:sp>
        <p:nvSpPr>
          <p:cNvPr id="21526" name="Line 1045"/>
          <p:cNvSpPr>
            <a:spLocks noChangeShapeType="1"/>
          </p:cNvSpPr>
          <p:nvPr/>
        </p:nvSpPr>
        <p:spPr bwMode="auto">
          <a:xfrm>
            <a:off x="7239000" y="5105400"/>
            <a:ext cx="381000" cy="152400"/>
          </a:xfrm>
          <a:prstGeom prst="line">
            <a:avLst/>
          </a:prstGeom>
          <a:noFill/>
          <a:ln w="28575">
            <a:solidFill>
              <a:srgbClr val="FF3300"/>
            </a:solidFill>
            <a:round/>
            <a:headEnd type="none" w="sm" len="sm"/>
            <a:tailEnd type="triangle" w="sm" len="lg"/>
          </a:ln>
          <a:extLst>
            <a:ext uri="{909E8E84-426E-40DD-AFC4-6F175D3DCCD1}">
              <a14:hiddenFill xmlns:a14="http://schemas.microsoft.com/office/drawing/2010/main">
                <a:noFill/>
              </a14:hiddenFill>
            </a:ext>
          </a:extLst>
        </p:spPr>
        <p:txBody>
          <a:bodyPr wrap="none" anchor="ctr"/>
          <a:lstStyle/>
          <a:p>
            <a:endParaRPr lang="en-US"/>
          </a:p>
        </p:txBody>
      </p:sp>
      <p:sp>
        <p:nvSpPr>
          <p:cNvPr id="21527" name="Line 1046"/>
          <p:cNvSpPr>
            <a:spLocks noChangeShapeType="1"/>
          </p:cNvSpPr>
          <p:nvPr/>
        </p:nvSpPr>
        <p:spPr bwMode="auto">
          <a:xfrm flipH="1">
            <a:off x="7772400" y="5105400"/>
            <a:ext cx="381000" cy="152400"/>
          </a:xfrm>
          <a:prstGeom prst="line">
            <a:avLst/>
          </a:prstGeom>
          <a:noFill/>
          <a:ln w="28575">
            <a:solidFill>
              <a:srgbClr val="FF3300"/>
            </a:solidFill>
            <a:round/>
            <a:headEnd type="none" w="sm" len="sm"/>
            <a:tailEnd type="triangle" w="sm" len="lg"/>
          </a:ln>
          <a:extLst>
            <a:ext uri="{909E8E84-426E-40DD-AFC4-6F175D3DCCD1}">
              <a14:hiddenFill xmlns:a14="http://schemas.microsoft.com/office/drawing/2010/main">
                <a:noFill/>
              </a14:hiddenFill>
            </a:ext>
          </a:extLst>
        </p:spPr>
        <p:txBody>
          <a:bodyPr wrap="none" anchor="ctr"/>
          <a:lstStyle/>
          <a:p>
            <a:endParaRPr lang="en-US"/>
          </a:p>
        </p:txBody>
      </p:sp>
      <p:sp>
        <p:nvSpPr>
          <p:cNvPr id="21528" name="Line 1047"/>
          <p:cNvSpPr>
            <a:spLocks noChangeShapeType="1"/>
          </p:cNvSpPr>
          <p:nvPr/>
        </p:nvSpPr>
        <p:spPr bwMode="auto">
          <a:xfrm>
            <a:off x="5867400" y="5410200"/>
            <a:ext cx="304800" cy="152400"/>
          </a:xfrm>
          <a:prstGeom prst="line">
            <a:avLst/>
          </a:prstGeom>
          <a:noFill/>
          <a:ln w="28575">
            <a:solidFill>
              <a:srgbClr val="FF3300"/>
            </a:solidFill>
            <a:round/>
            <a:headEnd type="none" w="sm" len="sm"/>
            <a:tailEnd type="triangle" w="sm" len="lg"/>
          </a:ln>
          <a:extLst>
            <a:ext uri="{909E8E84-426E-40DD-AFC4-6F175D3DCCD1}">
              <a14:hiddenFill xmlns:a14="http://schemas.microsoft.com/office/drawing/2010/main">
                <a:noFill/>
              </a14:hiddenFill>
            </a:ext>
          </a:extLst>
        </p:spPr>
        <p:txBody>
          <a:bodyPr wrap="none" anchor="ctr"/>
          <a:lstStyle/>
          <a:p>
            <a:endParaRPr lang="en-US"/>
          </a:p>
        </p:txBody>
      </p:sp>
      <p:sp>
        <p:nvSpPr>
          <p:cNvPr id="21529" name="Line 1048"/>
          <p:cNvSpPr>
            <a:spLocks noChangeShapeType="1"/>
          </p:cNvSpPr>
          <p:nvPr/>
        </p:nvSpPr>
        <p:spPr bwMode="auto">
          <a:xfrm flipH="1">
            <a:off x="6477000" y="5356225"/>
            <a:ext cx="1143000" cy="206375"/>
          </a:xfrm>
          <a:prstGeom prst="line">
            <a:avLst/>
          </a:prstGeom>
          <a:noFill/>
          <a:ln w="28575">
            <a:solidFill>
              <a:srgbClr val="FF3300"/>
            </a:solidFill>
            <a:round/>
            <a:headEnd type="none" w="sm" len="sm"/>
            <a:tailEnd type="triangle" w="sm" len="lg"/>
          </a:ln>
          <a:extLst>
            <a:ext uri="{909E8E84-426E-40DD-AFC4-6F175D3DCCD1}">
              <a14:hiddenFill xmlns:a14="http://schemas.microsoft.com/office/drawing/2010/main">
                <a:noFill/>
              </a14:hiddenFill>
            </a:ext>
          </a:extLst>
        </p:spPr>
        <p:txBody>
          <a:bodyPr wrap="none" anchor="ctr"/>
          <a:lstStyle/>
          <a:p>
            <a:endParaRPr lang="en-US"/>
          </a:p>
        </p:txBody>
      </p:sp>
      <p:sp>
        <p:nvSpPr>
          <p:cNvPr id="21530" name="Text Box 1049"/>
          <p:cNvSpPr txBox="1">
            <a:spLocks noChangeArrowheads="1"/>
          </p:cNvSpPr>
          <p:nvPr/>
        </p:nvSpPr>
        <p:spPr bwMode="auto">
          <a:xfrm>
            <a:off x="7239000" y="1447800"/>
            <a:ext cx="838200" cy="1323439"/>
          </a:xfrm>
          <a:prstGeom prst="rect">
            <a:avLst/>
          </a:prstGeom>
          <a:noFill/>
          <a:ln w="12700">
            <a:solidFill>
              <a:srgbClr val="0066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dirty="0">
                <a:solidFill>
                  <a:srgbClr val="006633"/>
                </a:solidFill>
              </a:rPr>
              <a:t>a = 3</a:t>
            </a:r>
          </a:p>
          <a:p>
            <a:pPr>
              <a:spcBef>
                <a:spcPct val="50000"/>
              </a:spcBef>
            </a:pPr>
            <a:r>
              <a:rPr lang="en-US" sz="2000" dirty="0">
                <a:solidFill>
                  <a:srgbClr val="006633"/>
                </a:solidFill>
              </a:rPr>
              <a:t>b = -1</a:t>
            </a:r>
          </a:p>
          <a:p>
            <a:pPr>
              <a:spcBef>
                <a:spcPct val="50000"/>
              </a:spcBef>
            </a:pPr>
            <a:r>
              <a:rPr lang="en-US" sz="2000" dirty="0">
                <a:solidFill>
                  <a:srgbClr val="006633"/>
                </a:solidFill>
              </a:rPr>
              <a:t>c = 2</a:t>
            </a:r>
          </a:p>
        </p:txBody>
      </p:sp>
      <p:sp>
        <p:nvSpPr>
          <p:cNvPr id="21531" name="Text Box 1050"/>
          <p:cNvSpPr txBox="1">
            <a:spLocks noChangeArrowheads="1"/>
          </p:cNvSpPr>
          <p:nvPr/>
        </p:nvSpPr>
        <p:spPr bwMode="auto">
          <a:xfrm>
            <a:off x="527623" y="1066800"/>
            <a:ext cx="5346127"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t>The result is affected by the order </a:t>
            </a:r>
          </a:p>
          <a:p>
            <a:r>
              <a:rPr lang="en-US" sz="2000" dirty="0"/>
              <a:t>of the operations.</a:t>
            </a:r>
          </a:p>
          <a:p>
            <a:r>
              <a:rPr lang="en-US" sz="2000" dirty="0"/>
              <a:t>Parentheses indicate that an</a:t>
            </a:r>
          </a:p>
          <a:p>
            <a:r>
              <a:rPr lang="en-US" sz="2000" dirty="0"/>
              <a:t>operation should be performed first.</a:t>
            </a:r>
          </a:p>
          <a:p>
            <a:r>
              <a:rPr lang="en-US" sz="2000" dirty="0"/>
              <a:t>With no parentheses, operations are</a:t>
            </a:r>
          </a:p>
          <a:p>
            <a:r>
              <a:rPr lang="en-US" sz="2000" dirty="0"/>
              <a:t>performed left-to-right.</a:t>
            </a:r>
          </a:p>
        </p:txBody>
      </p:sp>
      <p:sp>
        <p:nvSpPr>
          <p:cNvPr id="21532" name="Line 1051"/>
          <p:cNvSpPr>
            <a:spLocks noChangeShapeType="1"/>
          </p:cNvSpPr>
          <p:nvPr/>
        </p:nvSpPr>
        <p:spPr bwMode="auto">
          <a:xfrm>
            <a:off x="5410200" y="2971800"/>
            <a:ext cx="2133600" cy="0"/>
          </a:xfrm>
          <a:prstGeom prst="line">
            <a:avLst/>
          </a:prstGeom>
          <a:noFill/>
          <a:ln w="12700">
            <a:solidFill>
              <a:schemeClr val="tx2"/>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33" name="Line 1052"/>
          <p:cNvSpPr>
            <a:spLocks noChangeShapeType="1"/>
          </p:cNvSpPr>
          <p:nvPr/>
        </p:nvSpPr>
        <p:spPr bwMode="auto">
          <a:xfrm>
            <a:off x="6629400" y="4495800"/>
            <a:ext cx="2133600" cy="0"/>
          </a:xfrm>
          <a:prstGeom prst="line">
            <a:avLst/>
          </a:prstGeom>
          <a:noFill/>
          <a:ln w="12700">
            <a:solidFill>
              <a:schemeClr val="tx2"/>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34" name="Text Box 1053"/>
          <p:cNvSpPr txBox="1">
            <a:spLocks noChangeArrowheads="1"/>
          </p:cNvSpPr>
          <p:nvPr/>
        </p:nvSpPr>
        <p:spPr bwMode="auto">
          <a:xfrm>
            <a:off x="699248" y="4800600"/>
            <a:ext cx="4110878"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Always use parentheses,</a:t>
            </a:r>
          </a:p>
          <a:p>
            <a:r>
              <a:rPr lang="en-US" sz="2000"/>
              <a:t>so other people can read</a:t>
            </a:r>
          </a:p>
          <a:p>
            <a:r>
              <a:rPr lang="en-US" sz="2000"/>
              <a:t>and understand your query.</a:t>
            </a:r>
          </a:p>
        </p:txBody>
      </p:sp>
    </p:spTree>
    <p:extLst>
      <p:ext uri="{BB962C8B-B14F-4D97-AF65-F5344CB8AC3E}">
        <p14:creationId xmlns:p14="http://schemas.microsoft.com/office/powerpoint/2010/main" val="3888007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smtClean="0"/>
              <a:t>Objectives</a:t>
            </a:r>
          </a:p>
        </p:txBody>
      </p:sp>
      <p:sp>
        <p:nvSpPr>
          <p:cNvPr id="4100" name="Rectangle 3"/>
          <p:cNvSpPr>
            <a:spLocks noGrp="1" noChangeArrowheads="1"/>
          </p:cNvSpPr>
          <p:nvPr>
            <p:ph type="body" idx="1"/>
          </p:nvPr>
        </p:nvSpPr>
        <p:spPr/>
        <p:txBody>
          <a:bodyPr/>
          <a:lstStyle/>
          <a:p>
            <a:r>
              <a:rPr lang="en-US" dirty="0"/>
              <a:t>Why do you need a query language?</a:t>
            </a:r>
          </a:p>
          <a:p>
            <a:r>
              <a:rPr lang="en-US" dirty="0"/>
              <a:t>What are the main tasks of a query language?</a:t>
            </a:r>
          </a:p>
          <a:p>
            <a:r>
              <a:rPr lang="en-US" dirty="0"/>
              <a:t>What business questions can be answered with the basic SQL SELECT command?</a:t>
            </a:r>
          </a:p>
          <a:p>
            <a:r>
              <a:rPr lang="en-US" dirty="0"/>
              <a:t>What is the basic structure of a query?</a:t>
            </a:r>
          </a:p>
          <a:p>
            <a:r>
              <a:rPr lang="en-US" dirty="0"/>
              <a:t>What tables and columns are used in the Pet Store?</a:t>
            </a:r>
          </a:p>
          <a:p>
            <a:r>
              <a:rPr lang="en-US" dirty="0"/>
              <a:t>How do you write queries for a specific DBMS?</a:t>
            </a:r>
          </a:p>
          <a:p>
            <a:r>
              <a:rPr lang="en-US" dirty="0"/>
              <a:t>How do you create a basic query?</a:t>
            </a:r>
          </a:p>
          <a:p>
            <a:r>
              <a:rPr lang="en-US" dirty="0"/>
              <a:t>What types of computations can be performed in SQL?</a:t>
            </a:r>
          </a:p>
          <a:p>
            <a:r>
              <a:rPr lang="en-US" dirty="0"/>
              <a:t>How do you compute subtotals?</a:t>
            </a:r>
          </a:p>
          <a:p>
            <a:r>
              <a:rPr lang="en-US" dirty="0"/>
              <a:t>How do you use multiple tables in a query?</a:t>
            </a:r>
          </a:p>
          <a:p>
            <a:r>
              <a:rPr lang="en-US" dirty="0"/>
              <a:t>How do you query XML data with XQuery?</a:t>
            </a:r>
          </a:p>
          <a:p>
            <a:r>
              <a:rPr lang="en-US" dirty="0"/>
              <a:t>How do you search long text with regular expressions?</a:t>
            </a:r>
          </a:p>
        </p:txBody>
      </p:sp>
      <p:sp>
        <p:nvSpPr>
          <p:cNvPr id="4098" name="Slide Number Placeholder 5"/>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F8EFF25-14A0-428E-A481-F08E44BA9926}" type="slidenum">
              <a:rPr lang="en-US" smtClean="0"/>
              <a:pPr/>
              <a:t>2</a:t>
            </a:fld>
            <a:endParaRPr lang="en-US" smtClean="0"/>
          </a:p>
        </p:txBody>
      </p:sp>
    </p:spTree>
    <p:extLst>
      <p:ext uri="{BB962C8B-B14F-4D97-AF65-F5344CB8AC3E}">
        <p14:creationId xmlns:p14="http://schemas.microsoft.com/office/powerpoint/2010/main" val="8152521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r>
              <a:rPr lang="en-US" smtClean="0"/>
              <a:t>DeMorgan’s Law Example</a:t>
            </a:r>
          </a:p>
        </p:txBody>
      </p:sp>
      <p:sp>
        <p:nvSpPr>
          <p:cNvPr id="22530"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EDE2F5D-F06B-4FFA-98B4-2EAA227472E7}" type="slidenum">
              <a:rPr lang="en-US" smtClean="0"/>
              <a:pPr/>
              <a:t>20</a:t>
            </a:fld>
            <a:endParaRPr lang="en-US" smtClean="0"/>
          </a:p>
        </p:txBody>
      </p:sp>
      <p:sp>
        <p:nvSpPr>
          <p:cNvPr id="22532" name="Rectangle 68"/>
          <p:cNvSpPr>
            <a:spLocks noChangeArrowheads="1"/>
          </p:cNvSpPr>
          <p:nvPr/>
        </p:nvSpPr>
        <p:spPr bwMode="auto">
          <a:xfrm>
            <a:off x="3581400" y="1752600"/>
            <a:ext cx="35052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tabLst>
                <a:tab pos="965200" algn="l"/>
              </a:tabLst>
            </a:pPr>
            <a:r>
              <a:rPr lang="en-US" sz="1500">
                <a:solidFill>
                  <a:srgbClr val="0000FF"/>
                </a:solidFill>
              </a:rPr>
              <a:t>Customer:	"I want to look at a cat, but I don’t want any cats that are registered or that have red in their color." </a:t>
            </a:r>
          </a:p>
        </p:txBody>
      </p:sp>
      <p:sp>
        <p:nvSpPr>
          <p:cNvPr id="22533" name="Rectangle 69"/>
          <p:cNvSpPr>
            <a:spLocks noChangeArrowheads="1"/>
          </p:cNvSpPr>
          <p:nvPr/>
        </p:nvSpPr>
        <p:spPr bwMode="auto">
          <a:xfrm>
            <a:off x="1447800" y="4775200"/>
            <a:ext cx="4724400" cy="1247137"/>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pPr>
              <a:tabLst>
                <a:tab pos="746125" algn="l"/>
              </a:tabLst>
            </a:pPr>
            <a:r>
              <a:rPr lang="en-US" sz="1500" b="1" dirty="0">
                <a:solidFill>
                  <a:schemeClr val="tx1"/>
                </a:solidFill>
              </a:rPr>
              <a:t>SELECT</a:t>
            </a:r>
            <a:r>
              <a:rPr lang="en-US" sz="1500" dirty="0">
                <a:solidFill>
                  <a:schemeClr val="tx1"/>
                </a:solidFill>
              </a:rPr>
              <a:t> </a:t>
            </a:r>
            <a:r>
              <a:rPr lang="en-US" sz="1500" dirty="0" err="1">
                <a:solidFill>
                  <a:schemeClr val="tx1"/>
                </a:solidFill>
              </a:rPr>
              <a:t>AnimalID</a:t>
            </a:r>
            <a:r>
              <a:rPr lang="en-US" sz="1500" dirty="0">
                <a:solidFill>
                  <a:schemeClr val="tx1"/>
                </a:solidFill>
              </a:rPr>
              <a:t>, Category, Registered, Color</a:t>
            </a:r>
          </a:p>
          <a:p>
            <a:pPr>
              <a:tabLst>
                <a:tab pos="746125" algn="l"/>
              </a:tabLst>
            </a:pPr>
            <a:r>
              <a:rPr lang="en-US" sz="1500" b="1" dirty="0">
                <a:solidFill>
                  <a:schemeClr val="tx1"/>
                </a:solidFill>
              </a:rPr>
              <a:t>FROM</a:t>
            </a:r>
            <a:r>
              <a:rPr lang="en-US" sz="1500" dirty="0">
                <a:solidFill>
                  <a:schemeClr val="tx1"/>
                </a:solidFill>
              </a:rPr>
              <a:t> Animal</a:t>
            </a:r>
          </a:p>
          <a:p>
            <a:pPr>
              <a:tabLst>
                <a:tab pos="746125" algn="l"/>
              </a:tabLst>
            </a:pPr>
            <a:r>
              <a:rPr lang="en-US" sz="1500" b="1" dirty="0">
                <a:solidFill>
                  <a:schemeClr val="tx1"/>
                </a:solidFill>
              </a:rPr>
              <a:t>WHERE</a:t>
            </a:r>
            <a:r>
              <a:rPr lang="en-US" sz="1500" dirty="0">
                <a:solidFill>
                  <a:schemeClr val="tx1"/>
                </a:solidFill>
              </a:rPr>
              <a:t> (</a:t>
            </a:r>
            <a:r>
              <a:rPr lang="en-US" sz="1500" dirty="0" smtClean="0">
                <a:solidFill>
                  <a:schemeClr val="tx1"/>
                </a:solidFill>
              </a:rPr>
              <a:t>Category=</a:t>
            </a:r>
            <a:r>
              <a:rPr lang="en-US" sz="1500" dirty="0" err="1" smtClean="0">
                <a:solidFill>
                  <a:schemeClr val="tx1"/>
                </a:solidFill>
              </a:rPr>
              <a:t>N‘Cat</a:t>
            </a:r>
            <a:r>
              <a:rPr lang="en-US" sz="1500" dirty="0">
                <a:solidFill>
                  <a:schemeClr val="tx1"/>
                </a:solidFill>
              </a:rPr>
              <a:t>’) </a:t>
            </a:r>
            <a:r>
              <a:rPr lang="en-US" sz="1500" b="1" dirty="0">
                <a:solidFill>
                  <a:schemeClr val="tx1"/>
                </a:solidFill>
              </a:rPr>
              <a:t>AND</a:t>
            </a:r>
          </a:p>
          <a:p>
            <a:pPr>
              <a:tabLst>
                <a:tab pos="746125" algn="l"/>
              </a:tabLst>
            </a:pPr>
            <a:r>
              <a:rPr lang="en-US" sz="1500" dirty="0">
                <a:solidFill>
                  <a:schemeClr val="tx1"/>
                </a:solidFill>
              </a:rPr>
              <a:t>	</a:t>
            </a:r>
            <a:r>
              <a:rPr lang="en-US" sz="1500" b="1" dirty="0">
                <a:solidFill>
                  <a:schemeClr val="tx1"/>
                </a:solidFill>
              </a:rPr>
              <a:t>NOT</a:t>
            </a:r>
            <a:r>
              <a:rPr lang="en-US" sz="1500" dirty="0">
                <a:solidFill>
                  <a:schemeClr val="tx1"/>
                </a:solidFill>
              </a:rPr>
              <a:t> ((Registered is NOT NULL) </a:t>
            </a:r>
          </a:p>
          <a:p>
            <a:pPr>
              <a:tabLst>
                <a:tab pos="746125" algn="l"/>
              </a:tabLst>
            </a:pPr>
            <a:r>
              <a:rPr lang="en-US" sz="1500" dirty="0">
                <a:solidFill>
                  <a:schemeClr val="tx1"/>
                </a:solidFill>
              </a:rPr>
              <a:t>			</a:t>
            </a:r>
            <a:r>
              <a:rPr lang="en-US" sz="1500" b="1" dirty="0">
                <a:solidFill>
                  <a:schemeClr val="tx1"/>
                </a:solidFill>
              </a:rPr>
              <a:t>OR</a:t>
            </a:r>
            <a:r>
              <a:rPr lang="en-US" sz="1500" dirty="0">
                <a:solidFill>
                  <a:schemeClr val="tx1"/>
                </a:solidFill>
              </a:rPr>
              <a:t> (Color LIKE </a:t>
            </a:r>
            <a:r>
              <a:rPr lang="en-US" sz="1500" dirty="0" err="1" smtClean="0">
                <a:solidFill>
                  <a:schemeClr val="tx1"/>
                </a:solidFill>
              </a:rPr>
              <a:t>N‘%</a:t>
            </a:r>
            <a:r>
              <a:rPr lang="en-US" sz="1500" dirty="0" err="1">
                <a:solidFill>
                  <a:schemeClr val="tx1"/>
                </a:solidFill>
              </a:rPr>
              <a:t>Red</a:t>
            </a:r>
            <a:r>
              <a:rPr lang="en-US" sz="1500" dirty="0">
                <a:solidFill>
                  <a:schemeClr val="tx1"/>
                </a:solidFill>
              </a:rPr>
              <a:t>%’));</a:t>
            </a:r>
          </a:p>
        </p:txBody>
      </p:sp>
      <p:sp>
        <p:nvSpPr>
          <p:cNvPr id="22534" name="Rectangle 70"/>
          <p:cNvSpPr>
            <a:spLocks noChangeArrowheads="1"/>
          </p:cNvSpPr>
          <p:nvPr/>
        </p:nvSpPr>
        <p:spPr bwMode="auto">
          <a:xfrm>
            <a:off x="1828800" y="1447800"/>
            <a:ext cx="1066800" cy="1447800"/>
          </a:xfrm>
          <a:prstGeom prst="rect">
            <a:avLst/>
          </a:prstGeom>
          <a:solidFill>
            <a:srgbClr val="FFFFFF"/>
          </a:solidFill>
          <a:ln w="12700">
            <a:solidFill>
              <a:schemeClr val="tx1"/>
            </a:solidFill>
            <a:miter lim="800000"/>
            <a:headEnd type="none" w="sm" len="sm"/>
            <a:tailEnd type="none" w="sm" len="sm"/>
          </a:ln>
        </p:spPr>
        <p:txBody>
          <a:bodyPr wrap="none"/>
          <a:lstStyle/>
          <a:p>
            <a:r>
              <a:rPr lang="en-US" sz="1500">
                <a:solidFill>
                  <a:schemeClr val="tx1"/>
                </a:solidFill>
              </a:rPr>
              <a:t>AnimalID</a:t>
            </a:r>
          </a:p>
          <a:p>
            <a:r>
              <a:rPr lang="en-US" sz="1500">
                <a:solidFill>
                  <a:schemeClr val="tx1"/>
                </a:solidFill>
              </a:rPr>
              <a:t>Name</a:t>
            </a:r>
          </a:p>
          <a:p>
            <a:r>
              <a:rPr lang="en-US" sz="1500">
                <a:solidFill>
                  <a:schemeClr val="tx1"/>
                </a:solidFill>
              </a:rPr>
              <a:t>Category</a:t>
            </a:r>
          </a:p>
          <a:p>
            <a:r>
              <a:rPr lang="en-US" sz="1500">
                <a:solidFill>
                  <a:schemeClr val="tx1"/>
                </a:solidFill>
              </a:rPr>
              <a:t>Breed</a:t>
            </a:r>
          </a:p>
          <a:p>
            <a:r>
              <a:rPr lang="en-US" sz="1500">
                <a:solidFill>
                  <a:schemeClr val="tx1"/>
                </a:solidFill>
              </a:rPr>
              <a:t>DateBorn</a:t>
            </a:r>
          </a:p>
          <a:p>
            <a:r>
              <a:rPr lang="en-US" sz="1500">
                <a:solidFill>
                  <a:schemeClr val="tx1"/>
                </a:solidFill>
              </a:rPr>
              <a:t>Gender</a:t>
            </a:r>
          </a:p>
        </p:txBody>
      </p:sp>
      <p:sp>
        <p:nvSpPr>
          <p:cNvPr id="22535" name="Rectangle 71"/>
          <p:cNvSpPr>
            <a:spLocks noChangeArrowheads="1"/>
          </p:cNvSpPr>
          <p:nvPr/>
        </p:nvSpPr>
        <p:spPr bwMode="auto">
          <a:xfrm>
            <a:off x="1828800" y="1143000"/>
            <a:ext cx="1066800" cy="304800"/>
          </a:xfrm>
          <a:prstGeom prst="rect">
            <a:avLst/>
          </a:prstGeom>
          <a:solidFill>
            <a:srgbClr val="FFFFCC"/>
          </a:solidFill>
          <a:ln w="12700">
            <a:solidFill>
              <a:schemeClr val="tx1"/>
            </a:solidFill>
            <a:miter lim="800000"/>
            <a:headEnd type="none" w="sm" len="sm"/>
            <a:tailEnd type="none" w="sm" len="sm"/>
          </a:ln>
        </p:spPr>
        <p:txBody>
          <a:bodyPr wrap="none" anchor="ctr"/>
          <a:lstStyle/>
          <a:p>
            <a:pPr algn="ctr"/>
            <a:r>
              <a:rPr lang="en-US" sz="1500" dirty="0">
                <a:solidFill>
                  <a:schemeClr val="tx1"/>
                </a:solidFill>
              </a:rPr>
              <a:t>Animal</a:t>
            </a:r>
          </a:p>
        </p:txBody>
      </p:sp>
      <p:graphicFrame>
        <p:nvGraphicFramePr>
          <p:cNvPr id="19528" name="Group 72"/>
          <p:cNvGraphicFramePr>
            <a:graphicFrameLocks noGrp="1"/>
          </p:cNvGraphicFramePr>
          <p:nvPr/>
        </p:nvGraphicFramePr>
        <p:xfrm>
          <a:off x="1447800" y="3048000"/>
          <a:ext cx="5791200" cy="1600200"/>
        </p:xfrm>
        <a:graphic>
          <a:graphicData uri="http://schemas.openxmlformats.org/drawingml/2006/table">
            <a:tbl>
              <a:tblPr/>
              <a:tblGrid>
                <a:gridCol w="914400"/>
                <a:gridCol w="1073150"/>
                <a:gridCol w="969963"/>
                <a:gridCol w="1116012"/>
                <a:gridCol w="1717675"/>
              </a:tblGrid>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Field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AnimalID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Category</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Registered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Color</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12065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Table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Sort</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Criteria</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‘Cat’</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Is Null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Not Like ‘%Red%’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Or</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dirty="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2574" name="Rectangle 110"/>
          <p:cNvSpPr>
            <a:spLocks noChangeArrowheads="1"/>
          </p:cNvSpPr>
          <p:nvPr/>
        </p:nvSpPr>
        <p:spPr bwMode="auto">
          <a:xfrm>
            <a:off x="199278" y="98424"/>
            <a:ext cx="1419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tx1"/>
                </a:solidFill>
              </a:rPr>
              <a:t>Query04_Fig17</a:t>
            </a:r>
          </a:p>
        </p:txBody>
      </p:sp>
    </p:spTree>
    <p:extLst>
      <p:ext uri="{BB962C8B-B14F-4D97-AF65-F5344CB8AC3E}">
        <p14:creationId xmlns:p14="http://schemas.microsoft.com/office/powerpoint/2010/main" val="6060844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r>
              <a:rPr lang="en-US" smtClean="0"/>
              <a:t>DeMorgan’s Law</a:t>
            </a:r>
          </a:p>
        </p:txBody>
      </p:sp>
      <p:sp>
        <p:nvSpPr>
          <p:cNvPr id="23554"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0B463FA-BAB3-452C-9CEA-C2DF79242193}" type="slidenum">
              <a:rPr lang="en-US" smtClean="0"/>
              <a:pPr/>
              <a:t>21</a:t>
            </a:fld>
            <a:endParaRPr lang="en-US" smtClean="0"/>
          </a:p>
        </p:txBody>
      </p:sp>
      <p:sp>
        <p:nvSpPr>
          <p:cNvPr id="23556" name="Rectangle 3"/>
          <p:cNvSpPr>
            <a:spLocks noGrp="1" noChangeArrowheads="1"/>
          </p:cNvSpPr>
          <p:nvPr>
            <p:ph type="body" sz="half" idx="4294967295"/>
          </p:nvPr>
        </p:nvSpPr>
        <p:spPr>
          <a:xfrm>
            <a:off x="0" y="1263650"/>
            <a:ext cx="4419600" cy="4756150"/>
          </a:xfrm>
        </p:spPr>
        <p:txBody>
          <a:bodyPr/>
          <a:lstStyle/>
          <a:p>
            <a:r>
              <a:rPr lang="en-US" sz="2000" dirty="0" smtClean="0"/>
              <a:t>Negation of clauses</a:t>
            </a:r>
          </a:p>
          <a:p>
            <a:pPr lvl="1"/>
            <a:r>
              <a:rPr lang="en-US" sz="1800" dirty="0" smtClean="0"/>
              <a:t>Not (A   And   B) becomes Not A  Or  Not B</a:t>
            </a:r>
          </a:p>
          <a:p>
            <a:pPr lvl="1"/>
            <a:r>
              <a:rPr lang="en-US" sz="1800" dirty="0" smtClean="0"/>
              <a:t>Not (A   Or   B) becomes Not A   And   Not B</a:t>
            </a:r>
          </a:p>
        </p:txBody>
      </p:sp>
      <p:sp>
        <p:nvSpPr>
          <p:cNvPr id="23557" name="Text Box 12"/>
          <p:cNvSpPr txBox="1">
            <a:spLocks noChangeArrowheads="1"/>
          </p:cNvSpPr>
          <p:nvPr/>
        </p:nvSpPr>
        <p:spPr bwMode="auto">
          <a:xfrm>
            <a:off x="2363787" y="3367087"/>
            <a:ext cx="3257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a:t>T</a:t>
            </a:r>
          </a:p>
        </p:txBody>
      </p:sp>
      <p:sp>
        <p:nvSpPr>
          <p:cNvPr id="23558" name="Text Box 13"/>
          <p:cNvSpPr txBox="1">
            <a:spLocks noChangeArrowheads="1"/>
          </p:cNvSpPr>
          <p:nvPr/>
        </p:nvSpPr>
        <p:spPr bwMode="auto">
          <a:xfrm>
            <a:off x="4954587" y="3367087"/>
            <a:ext cx="3257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a:t>F</a:t>
            </a:r>
          </a:p>
        </p:txBody>
      </p:sp>
      <p:sp>
        <p:nvSpPr>
          <p:cNvPr id="23559" name="Text Box 14"/>
          <p:cNvSpPr txBox="1">
            <a:spLocks noChangeArrowheads="1"/>
          </p:cNvSpPr>
          <p:nvPr/>
        </p:nvSpPr>
        <p:spPr bwMode="auto">
          <a:xfrm>
            <a:off x="3887787" y="3748087"/>
            <a:ext cx="3257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a:t>T</a:t>
            </a:r>
          </a:p>
        </p:txBody>
      </p:sp>
      <p:sp>
        <p:nvSpPr>
          <p:cNvPr id="23560" name="Text Box 15"/>
          <p:cNvSpPr txBox="1">
            <a:spLocks noChangeArrowheads="1"/>
          </p:cNvSpPr>
          <p:nvPr/>
        </p:nvSpPr>
        <p:spPr bwMode="auto">
          <a:xfrm>
            <a:off x="1982787" y="4052887"/>
            <a:ext cx="3257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a:t>F</a:t>
            </a:r>
          </a:p>
        </p:txBody>
      </p:sp>
      <p:sp>
        <p:nvSpPr>
          <p:cNvPr id="23561" name="Rectangle 30"/>
          <p:cNvSpPr>
            <a:spLocks noChangeArrowheads="1"/>
          </p:cNvSpPr>
          <p:nvPr/>
        </p:nvSpPr>
        <p:spPr bwMode="auto">
          <a:xfrm>
            <a:off x="458787" y="2986087"/>
            <a:ext cx="701384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r>
              <a:rPr lang="en-US" sz="2000" dirty="0">
                <a:solidFill>
                  <a:schemeClr val="bg2"/>
                </a:solidFill>
              </a:rPr>
              <a:t>NOT ((Registered is NOT NULL) OR (Color LIKE ‘%Red%’))</a:t>
            </a:r>
          </a:p>
        </p:txBody>
      </p:sp>
      <p:sp>
        <p:nvSpPr>
          <p:cNvPr id="23562" name="Text Box 31"/>
          <p:cNvSpPr txBox="1">
            <a:spLocks noChangeArrowheads="1"/>
          </p:cNvSpPr>
          <p:nvPr/>
        </p:nvSpPr>
        <p:spPr bwMode="auto">
          <a:xfrm>
            <a:off x="5105400" y="1905000"/>
            <a:ext cx="2252663" cy="714375"/>
          </a:xfrm>
          <a:prstGeom prst="rect">
            <a:avLst/>
          </a:prstGeom>
          <a:noFill/>
          <a:ln w="12700">
            <a:solidFill>
              <a:srgbClr val="0066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solidFill>
                  <a:schemeClr val="bg2"/>
                </a:solidFill>
              </a:rPr>
              <a:t>Registered=ASCF</a:t>
            </a:r>
          </a:p>
          <a:p>
            <a:r>
              <a:rPr lang="en-US" sz="2000">
                <a:solidFill>
                  <a:schemeClr val="bg2"/>
                </a:solidFill>
              </a:rPr>
              <a:t>Color=Black</a:t>
            </a:r>
          </a:p>
        </p:txBody>
      </p:sp>
      <p:sp>
        <p:nvSpPr>
          <p:cNvPr id="23563" name="Line 32"/>
          <p:cNvSpPr>
            <a:spLocks noChangeShapeType="1"/>
          </p:cNvSpPr>
          <p:nvPr/>
        </p:nvSpPr>
        <p:spPr bwMode="auto">
          <a:xfrm>
            <a:off x="2668587" y="3519487"/>
            <a:ext cx="1219200" cy="381000"/>
          </a:xfrm>
          <a:prstGeom prst="line">
            <a:avLst/>
          </a:prstGeom>
          <a:noFill/>
          <a:ln w="28575">
            <a:solidFill>
              <a:schemeClr val="tx2"/>
            </a:solidFill>
            <a:round/>
            <a:headEnd type="none" w="sm" len="sm"/>
            <a:tailEnd type="triangle" w="sm" len="lg"/>
          </a:ln>
          <a:extLst>
            <a:ext uri="{909E8E84-426E-40DD-AFC4-6F175D3DCCD1}">
              <a14:hiddenFill xmlns:a14="http://schemas.microsoft.com/office/drawing/2010/main">
                <a:noFill/>
              </a14:hiddenFill>
            </a:ext>
          </a:extLst>
        </p:spPr>
        <p:txBody>
          <a:bodyPr wrap="none" anchor="ctr"/>
          <a:lstStyle/>
          <a:p>
            <a:endParaRPr lang="en-US" sz="2000"/>
          </a:p>
        </p:txBody>
      </p:sp>
      <p:sp>
        <p:nvSpPr>
          <p:cNvPr id="23564" name="Line 33"/>
          <p:cNvSpPr>
            <a:spLocks noChangeShapeType="1"/>
          </p:cNvSpPr>
          <p:nvPr/>
        </p:nvSpPr>
        <p:spPr bwMode="auto">
          <a:xfrm flipH="1">
            <a:off x="4268787" y="3595687"/>
            <a:ext cx="685800" cy="304800"/>
          </a:xfrm>
          <a:prstGeom prst="line">
            <a:avLst/>
          </a:prstGeom>
          <a:noFill/>
          <a:ln w="28575">
            <a:solidFill>
              <a:schemeClr val="tx2"/>
            </a:solidFill>
            <a:round/>
            <a:headEnd type="none" w="sm" len="sm"/>
            <a:tailEnd type="triangle" w="sm" len="lg"/>
          </a:ln>
          <a:extLst>
            <a:ext uri="{909E8E84-426E-40DD-AFC4-6F175D3DCCD1}">
              <a14:hiddenFill xmlns:a14="http://schemas.microsoft.com/office/drawing/2010/main">
                <a:noFill/>
              </a14:hiddenFill>
            </a:ext>
          </a:extLst>
        </p:spPr>
        <p:txBody>
          <a:bodyPr wrap="none" anchor="ctr"/>
          <a:lstStyle/>
          <a:p>
            <a:endParaRPr lang="en-US" sz="2000"/>
          </a:p>
        </p:txBody>
      </p:sp>
      <p:sp>
        <p:nvSpPr>
          <p:cNvPr id="23565" name="Line 34"/>
          <p:cNvSpPr>
            <a:spLocks noChangeShapeType="1"/>
          </p:cNvSpPr>
          <p:nvPr/>
        </p:nvSpPr>
        <p:spPr bwMode="auto">
          <a:xfrm flipH="1">
            <a:off x="2287587" y="3976687"/>
            <a:ext cx="1600200" cy="304800"/>
          </a:xfrm>
          <a:prstGeom prst="line">
            <a:avLst/>
          </a:prstGeom>
          <a:noFill/>
          <a:ln w="28575">
            <a:solidFill>
              <a:schemeClr val="tx2"/>
            </a:solidFill>
            <a:round/>
            <a:headEnd type="none" w="sm" len="sm"/>
            <a:tailEnd type="triangle" w="sm" len="lg"/>
          </a:ln>
          <a:extLst>
            <a:ext uri="{909E8E84-426E-40DD-AFC4-6F175D3DCCD1}">
              <a14:hiddenFill xmlns:a14="http://schemas.microsoft.com/office/drawing/2010/main">
                <a:noFill/>
              </a14:hiddenFill>
            </a:ext>
          </a:extLst>
        </p:spPr>
        <p:txBody>
          <a:bodyPr wrap="none" anchor="ctr"/>
          <a:lstStyle/>
          <a:p>
            <a:endParaRPr lang="en-US" sz="2000"/>
          </a:p>
        </p:txBody>
      </p:sp>
      <p:sp>
        <p:nvSpPr>
          <p:cNvPr id="23566" name="Rectangle 35"/>
          <p:cNvSpPr>
            <a:spLocks noChangeArrowheads="1"/>
          </p:cNvSpPr>
          <p:nvPr/>
        </p:nvSpPr>
        <p:spPr bwMode="auto">
          <a:xfrm>
            <a:off x="458787" y="4586287"/>
            <a:ext cx="638072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r>
              <a:rPr lang="en-US" sz="2000">
                <a:solidFill>
                  <a:schemeClr val="bg2"/>
                </a:solidFill>
              </a:rPr>
              <a:t>(Registered is NULL) AND NOT (Color LIKE ‘%Red%’)</a:t>
            </a:r>
          </a:p>
        </p:txBody>
      </p:sp>
      <p:sp>
        <p:nvSpPr>
          <p:cNvPr id="23567" name="Text Box 36"/>
          <p:cNvSpPr txBox="1">
            <a:spLocks noChangeArrowheads="1"/>
          </p:cNvSpPr>
          <p:nvPr/>
        </p:nvSpPr>
        <p:spPr bwMode="auto">
          <a:xfrm>
            <a:off x="1373187" y="4891087"/>
            <a:ext cx="3257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a:t>F</a:t>
            </a:r>
          </a:p>
        </p:txBody>
      </p:sp>
      <p:sp>
        <p:nvSpPr>
          <p:cNvPr id="23568" name="Text Box 37"/>
          <p:cNvSpPr txBox="1">
            <a:spLocks noChangeArrowheads="1"/>
          </p:cNvSpPr>
          <p:nvPr/>
        </p:nvSpPr>
        <p:spPr bwMode="auto">
          <a:xfrm>
            <a:off x="3887787" y="5195887"/>
            <a:ext cx="3257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a:t>T</a:t>
            </a:r>
          </a:p>
        </p:txBody>
      </p:sp>
      <p:sp>
        <p:nvSpPr>
          <p:cNvPr id="23569" name="Text Box 38"/>
          <p:cNvSpPr txBox="1">
            <a:spLocks noChangeArrowheads="1"/>
          </p:cNvSpPr>
          <p:nvPr/>
        </p:nvSpPr>
        <p:spPr bwMode="auto">
          <a:xfrm>
            <a:off x="2820987" y="5576887"/>
            <a:ext cx="3257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a:t>F</a:t>
            </a:r>
          </a:p>
        </p:txBody>
      </p:sp>
      <p:sp>
        <p:nvSpPr>
          <p:cNvPr id="23570" name="Line 40"/>
          <p:cNvSpPr>
            <a:spLocks noChangeShapeType="1"/>
          </p:cNvSpPr>
          <p:nvPr/>
        </p:nvSpPr>
        <p:spPr bwMode="auto">
          <a:xfrm>
            <a:off x="1677987" y="5119687"/>
            <a:ext cx="1143000" cy="609600"/>
          </a:xfrm>
          <a:prstGeom prst="line">
            <a:avLst/>
          </a:prstGeom>
          <a:noFill/>
          <a:ln w="28575">
            <a:solidFill>
              <a:schemeClr val="tx2"/>
            </a:solidFill>
            <a:round/>
            <a:headEnd type="none" w="sm" len="sm"/>
            <a:tailEnd type="triangle" w="sm" len="lg"/>
          </a:ln>
          <a:extLst>
            <a:ext uri="{909E8E84-426E-40DD-AFC4-6F175D3DCCD1}">
              <a14:hiddenFill xmlns:a14="http://schemas.microsoft.com/office/drawing/2010/main">
                <a:noFill/>
              </a14:hiddenFill>
            </a:ext>
          </a:extLst>
        </p:spPr>
        <p:txBody>
          <a:bodyPr wrap="none" anchor="ctr"/>
          <a:lstStyle/>
          <a:p>
            <a:endParaRPr lang="en-US" sz="2000"/>
          </a:p>
        </p:txBody>
      </p:sp>
      <p:sp>
        <p:nvSpPr>
          <p:cNvPr id="23571" name="Line 41"/>
          <p:cNvSpPr>
            <a:spLocks noChangeShapeType="1"/>
          </p:cNvSpPr>
          <p:nvPr/>
        </p:nvSpPr>
        <p:spPr bwMode="auto">
          <a:xfrm flipH="1">
            <a:off x="3201987" y="5424487"/>
            <a:ext cx="685800" cy="304800"/>
          </a:xfrm>
          <a:prstGeom prst="line">
            <a:avLst/>
          </a:prstGeom>
          <a:noFill/>
          <a:ln w="28575">
            <a:solidFill>
              <a:schemeClr val="tx2"/>
            </a:solidFill>
            <a:round/>
            <a:headEnd type="none" w="sm" len="sm"/>
            <a:tailEnd type="triangle" w="sm" len="lg"/>
          </a:ln>
          <a:extLst>
            <a:ext uri="{909E8E84-426E-40DD-AFC4-6F175D3DCCD1}">
              <a14:hiddenFill xmlns:a14="http://schemas.microsoft.com/office/drawing/2010/main">
                <a:noFill/>
              </a14:hiddenFill>
            </a:ext>
          </a:extLst>
        </p:spPr>
        <p:txBody>
          <a:bodyPr wrap="none" anchor="ctr"/>
          <a:lstStyle/>
          <a:p>
            <a:endParaRPr lang="en-US" sz="2000"/>
          </a:p>
        </p:txBody>
      </p:sp>
      <p:sp>
        <p:nvSpPr>
          <p:cNvPr id="23572" name="Text Box 43"/>
          <p:cNvSpPr txBox="1">
            <a:spLocks noChangeArrowheads="1"/>
          </p:cNvSpPr>
          <p:nvPr/>
        </p:nvSpPr>
        <p:spPr bwMode="auto">
          <a:xfrm>
            <a:off x="3871912" y="3403600"/>
            <a:ext cx="41229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i="1"/>
              <a:t>or</a:t>
            </a:r>
          </a:p>
        </p:txBody>
      </p:sp>
      <p:sp>
        <p:nvSpPr>
          <p:cNvPr id="23573" name="Text Box 44"/>
          <p:cNvSpPr txBox="1">
            <a:spLocks noChangeArrowheads="1"/>
          </p:cNvSpPr>
          <p:nvPr/>
        </p:nvSpPr>
        <p:spPr bwMode="auto">
          <a:xfrm>
            <a:off x="2439987" y="3824287"/>
            <a:ext cx="5405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i="1"/>
              <a:t>not</a:t>
            </a:r>
          </a:p>
        </p:txBody>
      </p:sp>
      <p:sp>
        <p:nvSpPr>
          <p:cNvPr id="23574" name="Text Box 45"/>
          <p:cNvSpPr txBox="1">
            <a:spLocks noChangeArrowheads="1"/>
          </p:cNvSpPr>
          <p:nvPr/>
        </p:nvSpPr>
        <p:spPr bwMode="auto">
          <a:xfrm>
            <a:off x="2820987" y="5195887"/>
            <a:ext cx="61266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i="1"/>
              <a:t>and</a:t>
            </a:r>
          </a:p>
        </p:txBody>
      </p:sp>
      <p:sp>
        <p:nvSpPr>
          <p:cNvPr id="23575" name="Text Box 46"/>
          <p:cNvSpPr txBox="1">
            <a:spLocks noChangeArrowheads="1"/>
          </p:cNvSpPr>
          <p:nvPr/>
        </p:nvSpPr>
        <p:spPr bwMode="auto">
          <a:xfrm>
            <a:off x="4649787" y="4814887"/>
            <a:ext cx="3257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a:t>F</a:t>
            </a:r>
          </a:p>
        </p:txBody>
      </p:sp>
      <p:sp>
        <p:nvSpPr>
          <p:cNvPr id="23576" name="Line 47"/>
          <p:cNvSpPr>
            <a:spLocks noChangeShapeType="1"/>
          </p:cNvSpPr>
          <p:nvPr/>
        </p:nvSpPr>
        <p:spPr bwMode="auto">
          <a:xfrm flipH="1">
            <a:off x="4192587" y="5043487"/>
            <a:ext cx="457200" cy="228600"/>
          </a:xfrm>
          <a:prstGeom prst="line">
            <a:avLst/>
          </a:prstGeom>
          <a:noFill/>
          <a:ln w="28575">
            <a:solidFill>
              <a:schemeClr val="tx2"/>
            </a:solidFill>
            <a:round/>
            <a:headEnd type="none" w="sm" len="sm"/>
            <a:tailEnd type="triangle" w="sm" len="lg"/>
          </a:ln>
          <a:extLst>
            <a:ext uri="{909E8E84-426E-40DD-AFC4-6F175D3DCCD1}">
              <a14:hiddenFill xmlns:a14="http://schemas.microsoft.com/office/drawing/2010/main">
                <a:noFill/>
              </a14:hiddenFill>
            </a:ext>
          </a:extLst>
        </p:spPr>
        <p:txBody>
          <a:bodyPr wrap="none" anchor="ctr"/>
          <a:lstStyle/>
          <a:p>
            <a:endParaRPr lang="en-US" sz="2000"/>
          </a:p>
        </p:txBody>
      </p:sp>
      <p:sp>
        <p:nvSpPr>
          <p:cNvPr id="23577" name="Text Box 48"/>
          <p:cNvSpPr txBox="1">
            <a:spLocks noChangeArrowheads="1"/>
          </p:cNvSpPr>
          <p:nvPr/>
        </p:nvSpPr>
        <p:spPr bwMode="auto">
          <a:xfrm>
            <a:off x="3887787" y="4891087"/>
            <a:ext cx="5405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i="1"/>
              <a:t>not</a:t>
            </a:r>
          </a:p>
        </p:txBody>
      </p:sp>
    </p:spTree>
    <p:extLst>
      <p:ext uri="{BB962C8B-B14F-4D97-AF65-F5344CB8AC3E}">
        <p14:creationId xmlns:p14="http://schemas.microsoft.com/office/powerpoint/2010/main" val="29257463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4"/>
          <p:cNvSpPr>
            <a:spLocks noGrp="1" noChangeArrowheads="1"/>
          </p:cNvSpPr>
          <p:nvPr>
            <p:ph type="title"/>
          </p:nvPr>
        </p:nvSpPr>
        <p:spPr/>
        <p:txBody>
          <a:bodyPr/>
          <a:lstStyle/>
          <a:p>
            <a:r>
              <a:rPr lang="en-US" smtClean="0"/>
              <a:t>Conditions: And, Or</a:t>
            </a:r>
          </a:p>
        </p:txBody>
      </p:sp>
      <p:sp>
        <p:nvSpPr>
          <p:cNvPr id="24578"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99A29C7-0C12-4ECC-818E-1AC60372B6EC}" type="slidenum">
              <a:rPr lang="en-US" smtClean="0"/>
              <a:pPr/>
              <a:t>22</a:t>
            </a:fld>
            <a:endParaRPr lang="en-US" smtClean="0"/>
          </a:p>
        </p:txBody>
      </p:sp>
      <p:sp>
        <p:nvSpPr>
          <p:cNvPr id="24580" name="Rectangle 5"/>
          <p:cNvSpPr>
            <a:spLocks noChangeArrowheads="1"/>
          </p:cNvSpPr>
          <p:nvPr/>
        </p:nvSpPr>
        <p:spPr bwMode="auto">
          <a:xfrm>
            <a:off x="3200400" y="1600200"/>
            <a:ext cx="4876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nSpc>
                <a:spcPct val="90000"/>
              </a:lnSpc>
              <a:spcBef>
                <a:spcPct val="20000"/>
              </a:spcBef>
              <a:buClr>
                <a:schemeClr val="accent2"/>
              </a:buClr>
              <a:buFont typeface="Wingdings" pitchFamily="2" charset="2"/>
              <a:buNone/>
            </a:pPr>
            <a:r>
              <a:rPr lang="en-US" sz="1500" dirty="0">
                <a:solidFill>
                  <a:srgbClr val="0000FF"/>
                </a:solidFill>
              </a:rPr>
              <a:t>List all dogs who are male and registered or who were born before </a:t>
            </a:r>
            <a:r>
              <a:rPr lang="en-US" sz="1500" dirty="0" smtClean="0">
                <a:solidFill>
                  <a:srgbClr val="0000FF"/>
                </a:solidFill>
              </a:rPr>
              <a:t>6/1/2013 </a:t>
            </a:r>
            <a:r>
              <a:rPr lang="en-US" sz="1500" dirty="0">
                <a:solidFill>
                  <a:srgbClr val="0000FF"/>
                </a:solidFill>
              </a:rPr>
              <a:t>and have white in their color.</a:t>
            </a:r>
          </a:p>
        </p:txBody>
      </p:sp>
      <p:sp>
        <p:nvSpPr>
          <p:cNvPr id="24581" name="Rectangle 6"/>
          <p:cNvSpPr>
            <a:spLocks noChangeArrowheads="1"/>
          </p:cNvSpPr>
          <p:nvPr/>
        </p:nvSpPr>
        <p:spPr bwMode="auto">
          <a:xfrm>
            <a:off x="1219200" y="4495800"/>
            <a:ext cx="7627088" cy="1247137"/>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r>
              <a:rPr lang="en-US" sz="1500" b="1" dirty="0">
                <a:solidFill>
                  <a:schemeClr val="tx1"/>
                </a:solidFill>
              </a:rPr>
              <a:t>SELECT</a:t>
            </a:r>
            <a:r>
              <a:rPr lang="en-US" sz="1500" dirty="0">
                <a:solidFill>
                  <a:schemeClr val="tx1"/>
                </a:solidFill>
              </a:rPr>
              <a:t> </a:t>
            </a:r>
            <a:r>
              <a:rPr lang="en-US" sz="1500" dirty="0" err="1">
                <a:solidFill>
                  <a:schemeClr val="tx1"/>
                </a:solidFill>
              </a:rPr>
              <a:t>AnimalID</a:t>
            </a:r>
            <a:r>
              <a:rPr lang="en-US" sz="1500" dirty="0">
                <a:solidFill>
                  <a:schemeClr val="tx1"/>
                </a:solidFill>
              </a:rPr>
              <a:t>, Category, Gender, Registered, </a:t>
            </a:r>
            <a:r>
              <a:rPr lang="en-US" sz="1500" dirty="0" err="1">
                <a:solidFill>
                  <a:schemeClr val="tx1"/>
                </a:solidFill>
              </a:rPr>
              <a:t>DateBorn</a:t>
            </a:r>
            <a:r>
              <a:rPr lang="en-US" sz="1500" dirty="0">
                <a:solidFill>
                  <a:schemeClr val="tx1"/>
                </a:solidFill>
              </a:rPr>
              <a:t>, Color</a:t>
            </a:r>
          </a:p>
          <a:p>
            <a:r>
              <a:rPr lang="en-US" sz="1500" b="1" dirty="0">
                <a:solidFill>
                  <a:schemeClr val="tx1"/>
                </a:solidFill>
              </a:rPr>
              <a:t>FROM</a:t>
            </a:r>
            <a:r>
              <a:rPr lang="en-US" sz="1500" dirty="0">
                <a:solidFill>
                  <a:schemeClr val="tx1"/>
                </a:solidFill>
              </a:rPr>
              <a:t> Animal</a:t>
            </a:r>
          </a:p>
          <a:p>
            <a:r>
              <a:rPr lang="en-US" sz="1500" b="1" dirty="0">
                <a:solidFill>
                  <a:schemeClr val="tx1"/>
                </a:solidFill>
              </a:rPr>
              <a:t>WHERE</a:t>
            </a:r>
            <a:r>
              <a:rPr lang="en-US" sz="1500" dirty="0">
                <a:solidFill>
                  <a:schemeClr val="tx1"/>
                </a:solidFill>
              </a:rPr>
              <a:t> (( </a:t>
            </a:r>
            <a:r>
              <a:rPr lang="en-US" sz="1500" dirty="0" smtClean="0">
                <a:solidFill>
                  <a:schemeClr val="tx1"/>
                </a:solidFill>
              </a:rPr>
              <a:t>Category=</a:t>
            </a:r>
            <a:r>
              <a:rPr lang="en-US" sz="1500" dirty="0" err="1" smtClean="0">
                <a:solidFill>
                  <a:schemeClr val="tx1"/>
                </a:solidFill>
              </a:rPr>
              <a:t>N‘Dog</a:t>
            </a:r>
            <a:r>
              <a:rPr lang="en-US" sz="1500" dirty="0">
                <a:solidFill>
                  <a:schemeClr val="tx1"/>
                </a:solidFill>
              </a:rPr>
              <a:t>’) </a:t>
            </a:r>
            <a:r>
              <a:rPr lang="en-US" sz="1500" b="1" dirty="0">
                <a:solidFill>
                  <a:schemeClr val="tx1"/>
                </a:solidFill>
              </a:rPr>
              <a:t>AND</a:t>
            </a:r>
          </a:p>
          <a:p>
            <a:r>
              <a:rPr lang="en-US" sz="1500" dirty="0">
                <a:solidFill>
                  <a:schemeClr val="tx1"/>
                </a:solidFill>
              </a:rPr>
              <a:t>		( ( (</a:t>
            </a:r>
            <a:r>
              <a:rPr lang="en-US" sz="1500" dirty="0" smtClean="0">
                <a:solidFill>
                  <a:schemeClr val="tx1"/>
                </a:solidFill>
              </a:rPr>
              <a:t>Gender=</a:t>
            </a:r>
            <a:r>
              <a:rPr lang="en-US" sz="1500" dirty="0" err="1" smtClean="0">
                <a:solidFill>
                  <a:schemeClr val="tx1"/>
                </a:solidFill>
              </a:rPr>
              <a:t>N‘Male</a:t>
            </a:r>
            <a:r>
              <a:rPr lang="en-US" sz="1500" dirty="0">
                <a:solidFill>
                  <a:schemeClr val="tx1"/>
                </a:solidFill>
              </a:rPr>
              <a:t>’) </a:t>
            </a:r>
            <a:r>
              <a:rPr lang="en-US" sz="1500" b="1" dirty="0">
                <a:solidFill>
                  <a:schemeClr val="tx1"/>
                </a:solidFill>
              </a:rPr>
              <a:t>AND</a:t>
            </a:r>
            <a:r>
              <a:rPr lang="en-US" sz="1500" dirty="0">
                <a:solidFill>
                  <a:schemeClr val="tx1"/>
                </a:solidFill>
              </a:rPr>
              <a:t> (Registered Is Not Null) ) </a:t>
            </a:r>
            <a:r>
              <a:rPr lang="en-US" sz="1500" b="1" dirty="0">
                <a:solidFill>
                  <a:schemeClr val="tx1"/>
                </a:solidFill>
              </a:rPr>
              <a:t>OR</a:t>
            </a:r>
            <a:r>
              <a:rPr lang="en-US" sz="1500" dirty="0">
                <a:solidFill>
                  <a:schemeClr val="tx1"/>
                </a:solidFill>
              </a:rPr>
              <a:t> </a:t>
            </a:r>
          </a:p>
          <a:p>
            <a:r>
              <a:rPr lang="en-US" sz="1500" dirty="0">
                <a:solidFill>
                  <a:schemeClr val="tx1"/>
                </a:solidFill>
              </a:rPr>
              <a:t>		  ( (</a:t>
            </a:r>
            <a:r>
              <a:rPr lang="en-US" sz="1500" dirty="0" err="1">
                <a:solidFill>
                  <a:schemeClr val="tx1"/>
                </a:solidFill>
              </a:rPr>
              <a:t>DateBorn</a:t>
            </a:r>
            <a:r>
              <a:rPr lang="en-US" sz="1500" dirty="0">
                <a:solidFill>
                  <a:schemeClr val="tx1"/>
                </a:solidFill>
              </a:rPr>
              <a:t>&lt;</a:t>
            </a:r>
            <a:r>
              <a:rPr lang="en-US" sz="1500" dirty="0" smtClean="0">
                <a:solidFill>
                  <a:schemeClr val="tx1"/>
                </a:solidFill>
              </a:rPr>
              <a:t>’01-Jun-2013’) </a:t>
            </a:r>
            <a:r>
              <a:rPr lang="en-US" sz="1500" b="1" dirty="0">
                <a:solidFill>
                  <a:schemeClr val="tx1"/>
                </a:solidFill>
              </a:rPr>
              <a:t>AND</a:t>
            </a:r>
            <a:r>
              <a:rPr lang="en-US" sz="1500" dirty="0">
                <a:solidFill>
                  <a:schemeClr val="tx1"/>
                </a:solidFill>
              </a:rPr>
              <a:t> (Color Like </a:t>
            </a:r>
            <a:r>
              <a:rPr lang="en-US" sz="1500" dirty="0" err="1" smtClean="0">
                <a:solidFill>
                  <a:schemeClr val="tx1"/>
                </a:solidFill>
              </a:rPr>
              <a:t>N‘%</a:t>
            </a:r>
            <a:r>
              <a:rPr lang="en-US" sz="1500" dirty="0" err="1">
                <a:solidFill>
                  <a:schemeClr val="tx1"/>
                </a:solidFill>
              </a:rPr>
              <a:t>White</a:t>
            </a:r>
            <a:r>
              <a:rPr lang="en-US" sz="1500" dirty="0">
                <a:solidFill>
                  <a:schemeClr val="tx1"/>
                </a:solidFill>
              </a:rPr>
              <a:t>%’) ) ) );</a:t>
            </a:r>
          </a:p>
        </p:txBody>
      </p:sp>
      <p:sp>
        <p:nvSpPr>
          <p:cNvPr id="24582" name="Rectangle 7"/>
          <p:cNvSpPr>
            <a:spLocks noChangeArrowheads="1"/>
          </p:cNvSpPr>
          <p:nvPr/>
        </p:nvSpPr>
        <p:spPr bwMode="auto">
          <a:xfrm>
            <a:off x="180975" y="98424"/>
            <a:ext cx="1419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tx1"/>
                </a:solidFill>
              </a:rPr>
              <a:t>Query04_Fig19</a:t>
            </a:r>
          </a:p>
        </p:txBody>
      </p:sp>
      <p:sp>
        <p:nvSpPr>
          <p:cNvPr id="24583" name="Rectangle 8"/>
          <p:cNvSpPr>
            <a:spLocks noChangeArrowheads="1"/>
          </p:cNvSpPr>
          <p:nvPr/>
        </p:nvSpPr>
        <p:spPr bwMode="auto">
          <a:xfrm>
            <a:off x="1600200" y="1295400"/>
            <a:ext cx="1066800" cy="1447800"/>
          </a:xfrm>
          <a:prstGeom prst="rect">
            <a:avLst/>
          </a:prstGeom>
          <a:solidFill>
            <a:srgbClr val="FFFFFF"/>
          </a:solidFill>
          <a:ln w="12700">
            <a:solidFill>
              <a:schemeClr val="tx1"/>
            </a:solidFill>
            <a:miter lim="800000"/>
            <a:headEnd type="none" w="sm" len="sm"/>
            <a:tailEnd type="none" w="sm" len="sm"/>
          </a:ln>
        </p:spPr>
        <p:txBody>
          <a:bodyPr wrap="none"/>
          <a:lstStyle/>
          <a:p>
            <a:r>
              <a:rPr lang="en-US" sz="1500">
                <a:solidFill>
                  <a:schemeClr val="tx1"/>
                </a:solidFill>
              </a:rPr>
              <a:t>AnimalID</a:t>
            </a:r>
          </a:p>
          <a:p>
            <a:r>
              <a:rPr lang="en-US" sz="1500">
                <a:solidFill>
                  <a:schemeClr val="tx1"/>
                </a:solidFill>
              </a:rPr>
              <a:t>Name</a:t>
            </a:r>
          </a:p>
          <a:p>
            <a:r>
              <a:rPr lang="en-US" sz="1500">
                <a:solidFill>
                  <a:schemeClr val="tx1"/>
                </a:solidFill>
              </a:rPr>
              <a:t>Category</a:t>
            </a:r>
          </a:p>
          <a:p>
            <a:r>
              <a:rPr lang="en-US" sz="1500">
                <a:solidFill>
                  <a:schemeClr val="tx1"/>
                </a:solidFill>
              </a:rPr>
              <a:t>Breed</a:t>
            </a:r>
          </a:p>
          <a:p>
            <a:r>
              <a:rPr lang="en-US" sz="1500">
                <a:solidFill>
                  <a:schemeClr val="tx1"/>
                </a:solidFill>
              </a:rPr>
              <a:t>DateBorn</a:t>
            </a:r>
          </a:p>
          <a:p>
            <a:r>
              <a:rPr lang="en-US" sz="1500">
                <a:solidFill>
                  <a:schemeClr val="tx1"/>
                </a:solidFill>
              </a:rPr>
              <a:t>Gender</a:t>
            </a:r>
          </a:p>
        </p:txBody>
      </p:sp>
      <p:sp>
        <p:nvSpPr>
          <p:cNvPr id="24584" name="Rectangle 9"/>
          <p:cNvSpPr>
            <a:spLocks noChangeArrowheads="1"/>
          </p:cNvSpPr>
          <p:nvPr/>
        </p:nvSpPr>
        <p:spPr bwMode="auto">
          <a:xfrm>
            <a:off x="1600200" y="990600"/>
            <a:ext cx="1066800" cy="304800"/>
          </a:xfrm>
          <a:prstGeom prst="rect">
            <a:avLst/>
          </a:prstGeom>
          <a:solidFill>
            <a:srgbClr val="FFFFCC"/>
          </a:solidFill>
          <a:ln w="12700">
            <a:solidFill>
              <a:schemeClr val="tx1"/>
            </a:solidFill>
            <a:miter lim="800000"/>
            <a:headEnd type="none" w="sm" len="sm"/>
            <a:tailEnd type="none" w="sm" len="sm"/>
          </a:ln>
        </p:spPr>
        <p:txBody>
          <a:bodyPr wrap="none" anchor="ctr"/>
          <a:lstStyle/>
          <a:p>
            <a:pPr algn="ctr"/>
            <a:r>
              <a:rPr lang="en-US" sz="1500" dirty="0">
                <a:solidFill>
                  <a:schemeClr val="tx1"/>
                </a:solidFill>
              </a:rPr>
              <a:t>Animal</a:t>
            </a:r>
          </a:p>
        </p:txBody>
      </p:sp>
      <p:graphicFrame>
        <p:nvGraphicFramePr>
          <p:cNvPr id="83978" name="Group 10"/>
          <p:cNvGraphicFramePr>
            <a:graphicFrameLocks noGrp="1"/>
          </p:cNvGraphicFramePr>
          <p:nvPr>
            <p:extLst>
              <p:ext uri="{D42A27DB-BD31-4B8C-83A1-F6EECF244321}">
                <p14:modId xmlns:p14="http://schemas.microsoft.com/office/powerpoint/2010/main" val="1869830876"/>
              </p:ext>
            </p:extLst>
          </p:nvPr>
        </p:nvGraphicFramePr>
        <p:xfrm>
          <a:off x="1219200" y="2819400"/>
          <a:ext cx="7653338" cy="1600200"/>
        </p:xfrm>
        <a:graphic>
          <a:graphicData uri="http://schemas.openxmlformats.org/drawingml/2006/table">
            <a:tbl>
              <a:tblPr/>
              <a:tblGrid>
                <a:gridCol w="800100"/>
                <a:gridCol w="958850"/>
                <a:gridCol w="958850"/>
                <a:gridCol w="820738"/>
                <a:gridCol w="1108075"/>
                <a:gridCol w="1506537"/>
                <a:gridCol w="1500188"/>
              </a:tblGrid>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dirty="0" smtClean="0">
                          <a:ln>
                            <a:noFill/>
                          </a:ln>
                          <a:solidFill>
                            <a:schemeClr val="tx1"/>
                          </a:solidFill>
                          <a:effectLst/>
                          <a:latin typeface="Arial" charset="0"/>
                        </a:rPr>
                        <a:t>Field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AnimalID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Category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Gender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Registered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DateBorn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Color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065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Table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Sort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Criteria</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‘Dog’</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‘Male’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Is Not Null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‘Dog’</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dirty="0" smtClean="0">
                          <a:ln>
                            <a:noFill/>
                          </a:ln>
                          <a:solidFill>
                            <a:schemeClr val="tx1"/>
                          </a:solidFill>
                          <a:effectLst/>
                          <a:latin typeface="Arial" charset="0"/>
                        </a:rPr>
                        <a:t>&lt; ’01-Jun-2013’</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Like ‘%White%’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p14="http://schemas.microsoft.com/office/powerpoint/2010/main" val="23750260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p:txBody>
          <a:bodyPr/>
          <a:lstStyle/>
          <a:p>
            <a:r>
              <a:rPr lang="en-US" smtClean="0"/>
              <a:t>Useful Where Conditions</a:t>
            </a:r>
          </a:p>
        </p:txBody>
      </p:sp>
      <p:graphicFrame>
        <p:nvGraphicFramePr>
          <p:cNvPr id="17489" name="Group 81"/>
          <p:cNvGraphicFramePr>
            <a:graphicFrameLocks noGrp="1"/>
          </p:cNvGraphicFramePr>
          <p:nvPr>
            <p:ph idx="1"/>
            <p:extLst>
              <p:ext uri="{D42A27DB-BD31-4B8C-83A1-F6EECF244321}">
                <p14:modId xmlns:p14="http://schemas.microsoft.com/office/powerpoint/2010/main" val="231974782"/>
              </p:ext>
            </p:extLst>
          </p:nvPr>
        </p:nvGraphicFramePr>
        <p:xfrm>
          <a:off x="228600" y="1277938"/>
          <a:ext cx="7772400" cy="4572000"/>
        </p:xfrm>
        <a:graphic>
          <a:graphicData uri="http://schemas.openxmlformats.org/drawingml/2006/table">
            <a:tbl>
              <a:tblPr/>
              <a:tblGrid>
                <a:gridCol w="3036888"/>
                <a:gridCol w="4735512"/>
              </a:tblGrid>
              <a:tr h="393700">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1" i="0" u="none" strike="noStrike" cap="none" normalizeH="0" baseline="0" dirty="0" smtClean="0">
                          <a:ln>
                            <a:noFill/>
                          </a:ln>
                          <a:solidFill>
                            <a:schemeClr val="tx1"/>
                          </a:solidFill>
                          <a:effectLst/>
                          <a:latin typeface="Arial" charset="0"/>
                        </a:rPr>
                        <a:t>Comparisons</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1" i="0" u="none" strike="noStrike" cap="none" normalizeH="0" baseline="0" smtClean="0">
                          <a:ln>
                            <a:noFill/>
                          </a:ln>
                          <a:solidFill>
                            <a:schemeClr val="tx1"/>
                          </a:solidFill>
                          <a:effectLst/>
                          <a:latin typeface="Arial" charset="0"/>
                        </a:rPr>
                        <a:t>Examples</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9370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smtClean="0">
                          <a:ln>
                            <a:noFill/>
                          </a:ln>
                          <a:solidFill>
                            <a:schemeClr val="tx1"/>
                          </a:solidFill>
                          <a:effectLst/>
                          <a:latin typeface="Arial" charset="0"/>
                        </a:rPr>
                        <a:t>Operators</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smtClean="0">
                          <a:ln>
                            <a:noFill/>
                          </a:ln>
                          <a:solidFill>
                            <a:schemeClr val="tx1"/>
                          </a:solidFill>
                          <a:effectLst/>
                          <a:latin typeface="Arial" charset="0"/>
                        </a:rPr>
                        <a:t>&lt;, =, &gt;, &lt;&gt;, &gt;= BETWEEN, LIKE, IN</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9370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smtClean="0">
                          <a:ln>
                            <a:noFill/>
                          </a:ln>
                          <a:solidFill>
                            <a:schemeClr val="tx1"/>
                          </a:solidFill>
                          <a:effectLst/>
                          <a:latin typeface="Arial" charset="0"/>
                        </a:rPr>
                        <a:t>Numbers</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smtClean="0">
                          <a:ln>
                            <a:noFill/>
                          </a:ln>
                          <a:solidFill>
                            <a:schemeClr val="tx1"/>
                          </a:solidFill>
                          <a:effectLst/>
                          <a:latin typeface="Arial" charset="0"/>
                        </a:rPr>
                        <a:t>AccountBalance &gt; 200</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146050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tab pos="465138" algn="l"/>
                        </a:tabLst>
                      </a:pPr>
                      <a:r>
                        <a:rPr kumimoji="0" lang="en-US" sz="1800" b="0" i="0" u="none" strike="noStrike" cap="none" normalizeH="0" baseline="0" smtClean="0">
                          <a:ln>
                            <a:noFill/>
                          </a:ln>
                          <a:solidFill>
                            <a:schemeClr val="tx1"/>
                          </a:solidFill>
                          <a:effectLst/>
                          <a:latin typeface="Arial" charset="0"/>
                        </a:rPr>
                        <a:t>Text</a:t>
                      </a:r>
                    </a:p>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tab pos="465138" algn="l"/>
                        </a:tabLst>
                      </a:pPr>
                      <a:r>
                        <a:rPr kumimoji="0" lang="en-US" sz="1800" b="0" i="0" u="none" strike="noStrike" cap="none" normalizeH="0" baseline="0" smtClean="0">
                          <a:ln>
                            <a:noFill/>
                          </a:ln>
                          <a:solidFill>
                            <a:schemeClr val="tx1"/>
                          </a:solidFill>
                          <a:effectLst/>
                          <a:latin typeface="Arial" charset="0"/>
                        </a:rPr>
                        <a:t>	Simple</a:t>
                      </a:r>
                    </a:p>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tab pos="465138" algn="l"/>
                        </a:tabLst>
                      </a:pPr>
                      <a:r>
                        <a:rPr kumimoji="0" lang="en-US" sz="1800" b="0" i="0" u="none" strike="noStrike" cap="none" normalizeH="0" baseline="0" smtClean="0">
                          <a:ln>
                            <a:noFill/>
                          </a:ln>
                          <a:solidFill>
                            <a:schemeClr val="tx1"/>
                          </a:solidFill>
                          <a:effectLst/>
                          <a:latin typeface="Arial" charset="0"/>
                        </a:rPr>
                        <a:t>	Pattern match one</a:t>
                      </a:r>
                    </a:p>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tab pos="465138" algn="l"/>
                        </a:tabLst>
                      </a:pPr>
                      <a:r>
                        <a:rPr kumimoji="0" lang="en-US" sz="1800" b="0" i="0" u="none" strike="noStrike" cap="none" normalizeH="0" baseline="0" smtClean="0">
                          <a:ln>
                            <a:noFill/>
                          </a:ln>
                          <a:solidFill>
                            <a:schemeClr val="tx1"/>
                          </a:solidFill>
                          <a:effectLst/>
                          <a:latin typeface="Arial" charset="0"/>
                        </a:rPr>
                        <a:t>	Pattern match any</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800" b="0"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Name &gt; </a:t>
                      </a:r>
                      <a:r>
                        <a:rPr kumimoji="0" lang="en-US" sz="1800" b="0" i="0" u="none" strike="noStrike" cap="none" normalizeH="0" baseline="0" dirty="0" err="1" smtClean="0">
                          <a:ln>
                            <a:noFill/>
                          </a:ln>
                          <a:solidFill>
                            <a:schemeClr val="tx1"/>
                          </a:solidFill>
                          <a:effectLst/>
                          <a:latin typeface="Arial" charset="0"/>
                        </a:rPr>
                        <a:t>N‘Jones</a:t>
                      </a:r>
                      <a:r>
                        <a:rPr kumimoji="0" lang="en-US" sz="1800" b="0" i="0" u="none" strike="noStrike" cap="none" normalizeH="0" baseline="0" dirty="0" smtClean="0">
                          <a:ln>
                            <a:noFill/>
                          </a:ln>
                          <a:solidFill>
                            <a:schemeClr val="tx1"/>
                          </a:solidFill>
                          <a:effectLst/>
                          <a:latin typeface="Arial" charset="0"/>
                        </a:rPr>
                        <a:t>’</a:t>
                      </a:r>
                    </a:p>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License LIKE N‘A_ _82_’</a:t>
                      </a:r>
                    </a:p>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Name LIKE N‘J%’</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74930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smtClean="0">
                          <a:ln>
                            <a:noFill/>
                          </a:ln>
                          <a:solidFill>
                            <a:schemeClr val="tx1"/>
                          </a:solidFill>
                          <a:effectLst/>
                          <a:latin typeface="Arial" charset="0"/>
                        </a:rPr>
                        <a:t>Dates</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dirty="0" err="1" smtClean="0">
                          <a:ln>
                            <a:noFill/>
                          </a:ln>
                          <a:solidFill>
                            <a:schemeClr val="tx1"/>
                          </a:solidFill>
                          <a:effectLst/>
                          <a:latin typeface="Arial" charset="0"/>
                        </a:rPr>
                        <a:t>SaleDate</a:t>
                      </a:r>
                      <a:r>
                        <a:rPr kumimoji="0" lang="en-US" sz="1800" b="0" i="0" u="none" strike="noStrike" cap="none" normalizeH="0" baseline="0" dirty="0" smtClean="0">
                          <a:ln>
                            <a:noFill/>
                          </a:ln>
                          <a:solidFill>
                            <a:schemeClr val="tx1"/>
                          </a:solidFill>
                          <a:effectLst/>
                          <a:latin typeface="Arial" charset="0"/>
                        </a:rPr>
                        <a:t> BETWEEN ’15-Aug-2013’ </a:t>
                      </a:r>
                    </a:p>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	AND ’31-Aug-2013’</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9370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smtClean="0">
                          <a:ln>
                            <a:noFill/>
                          </a:ln>
                          <a:solidFill>
                            <a:schemeClr val="tx1"/>
                          </a:solidFill>
                          <a:effectLst/>
                          <a:latin typeface="Arial" charset="0"/>
                        </a:rPr>
                        <a:t>Missing Data</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City IS NULL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9370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smtClean="0">
                          <a:ln>
                            <a:noFill/>
                          </a:ln>
                          <a:solidFill>
                            <a:schemeClr val="tx1"/>
                          </a:solidFill>
                          <a:effectLst/>
                          <a:latin typeface="Arial" charset="0"/>
                        </a:rPr>
                        <a:t>Negation</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Name IS NOT NULL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9370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smtClean="0">
                          <a:ln>
                            <a:noFill/>
                          </a:ln>
                          <a:solidFill>
                            <a:schemeClr val="tx1"/>
                          </a:solidFill>
                          <a:effectLst/>
                          <a:latin typeface="Arial" charset="0"/>
                        </a:rPr>
                        <a:t>Sets</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Category IN (</a:t>
                      </a:r>
                      <a:r>
                        <a:rPr kumimoji="0" lang="en-US" sz="1800" b="0" i="0" u="none" strike="noStrike" cap="none" normalizeH="0" baseline="0" dirty="0" err="1" smtClean="0">
                          <a:ln>
                            <a:noFill/>
                          </a:ln>
                          <a:solidFill>
                            <a:schemeClr val="tx1"/>
                          </a:solidFill>
                          <a:effectLst/>
                          <a:latin typeface="Arial" charset="0"/>
                        </a:rPr>
                        <a:t>N‘Cat</a:t>
                      </a:r>
                      <a:r>
                        <a:rPr kumimoji="0" lang="en-US" sz="1800" b="0" i="0" u="none" strike="noStrike" cap="none" normalizeH="0" baseline="0" dirty="0" smtClean="0">
                          <a:ln>
                            <a:noFill/>
                          </a:ln>
                          <a:solidFill>
                            <a:schemeClr val="tx1"/>
                          </a:solidFill>
                          <a:effectLst/>
                          <a:latin typeface="Arial" charset="0"/>
                        </a:rPr>
                        <a:t>’, </a:t>
                      </a:r>
                      <a:r>
                        <a:rPr kumimoji="0" lang="en-US" sz="1800" b="0" i="0" u="none" strike="noStrike" cap="none" normalizeH="0" baseline="0" dirty="0" err="1" smtClean="0">
                          <a:ln>
                            <a:noFill/>
                          </a:ln>
                          <a:solidFill>
                            <a:schemeClr val="tx1"/>
                          </a:solidFill>
                          <a:effectLst/>
                          <a:latin typeface="Arial" charset="0"/>
                        </a:rPr>
                        <a:t>N‘Dog</a:t>
                      </a:r>
                      <a:r>
                        <a:rPr kumimoji="0" lang="en-US" sz="1800" b="0" i="0" u="none" strike="noStrike" cap="none" normalizeH="0" baseline="0" dirty="0" smtClean="0">
                          <a:ln>
                            <a:noFill/>
                          </a:ln>
                          <a:solidFill>
                            <a:schemeClr val="tx1"/>
                          </a:solidFill>
                          <a:effectLst/>
                          <a:latin typeface="Arial" charset="0"/>
                        </a:rPr>
                        <a:t>’, </a:t>
                      </a:r>
                      <a:r>
                        <a:rPr kumimoji="0" lang="en-US" sz="1800" b="0" i="0" u="none" strike="noStrike" cap="none" normalizeH="0" baseline="0" dirty="0" err="1" smtClean="0">
                          <a:ln>
                            <a:noFill/>
                          </a:ln>
                          <a:solidFill>
                            <a:schemeClr val="tx1"/>
                          </a:solidFill>
                          <a:effectLst/>
                          <a:latin typeface="Arial" charset="0"/>
                        </a:rPr>
                        <a:t>N‘Hamster</a:t>
                      </a:r>
                      <a:r>
                        <a:rPr kumimoji="0" lang="en-US" sz="1800" b="0" i="0" u="none" strike="noStrike" cap="none" normalizeH="0" baseline="0" dirty="0" smtClean="0">
                          <a:ln>
                            <a:noFill/>
                          </a:ln>
                          <a:solidFill>
                            <a:schemeClr val="tx1"/>
                          </a:solidFill>
                          <a:effectLst/>
                          <a:latin typeface="Arial" charset="0"/>
                        </a:rPr>
                        <a:t>’)</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5602" name="Slide Number Placeholder 5"/>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D898ED6-F1BB-4E9B-9588-AD809A42140E}" type="slidenum">
              <a:rPr lang="en-US" smtClean="0"/>
              <a:pPr/>
              <a:t>23</a:t>
            </a:fld>
            <a:endParaRPr lang="en-US" smtClean="0"/>
          </a:p>
        </p:txBody>
      </p:sp>
    </p:spTree>
    <p:extLst>
      <p:ext uri="{BB962C8B-B14F-4D97-AF65-F5344CB8AC3E}">
        <p14:creationId xmlns:p14="http://schemas.microsoft.com/office/powerpoint/2010/main" val="34174960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5A06712-150A-4C60-B9CC-10EE3A86681A}" type="slidenum">
              <a:rPr lang="en-US" smtClean="0">
                <a:latin typeface="Garamond" pitchFamily="18" charset="0"/>
              </a:rPr>
              <a:pPr/>
              <a:t>24</a:t>
            </a:fld>
            <a:endParaRPr lang="en-US" smtClean="0">
              <a:latin typeface="Garamond" pitchFamily="18" charset="0"/>
            </a:endParaRPr>
          </a:p>
        </p:txBody>
      </p:sp>
      <p:sp>
        <p:nvSpPr>
          <p:cNvPr id="26627" name="Rectangle 1026"/>
          <p:cNvSpPr>
            <a:spLocks noGrp="1" noChangeArrowheads="1"/>
          </p:cNvSpPr>
          <p:nvPr>
            <p:ph type="title"/>
          </p:nvPr>
        </p:nvSpPr>
        <p:spPr/>
        <p:txBody>
          <a:bodyPr/>
          <a:lstStyle/>
          <a:p>
            <a:r>
              <a:rPr lang="en-US" dirty="0" smtClean="0"/>
              <a:t>Oracle Views: SQL Developer</a:t>
            </a:r>
          </a:p>
        </p:txBody>
      </p:sp>
      <p:pic>
        <p:nvPicPr>
          <p:cNvPr id="2150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295400"/>
            <a:ext cx="6816947"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731585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8C6D9FB-FB77-43C5-AF53-45E812A4331A}" type="slidenum">
              <a:rPr lang="en-US" smtClean="0">
                <a:latin typeface="Garamond" pitchFamily="18" charset="0"/>
              </a:rPr>
              <a:pPr/>
              <a:t>25</a:t>
            </a:fld>
            <a:endParaRPr lang="en-US" smtClean="0">
              <a:latin typeface="Garamond" pitchFamily="18" charset="0"/>
            </a:endParaRPr>
          </a:p>
        </p:txBody>
      </p:sp>
      <p:sp>
        <p:nvSpPr>
          <p:cNvPr id="27651" name="Rectangle 1026"/>
          <p:cNvSpPr>
            <a:spLocks noGrp="1" noChangeArrowheads="1"/>
          </p:cNvSpPr>
          <p:nvPr>
            <p:ph type="title"/>
          </p:nvPr>
        </p:nvSpPr>
        <p:spPr/>
        <p:txBody>
          <a:bodyPr/>
          <a:lstStyle/>
          <a:p>
            <a:r>
              <a:rPr lang="en-US" smtClean="0"/>
              <a:t>Oracle Views and SQL</a:t>
            </a:r>
          </a:p>
        </p:txBody>
      </p:sp>
      <p:sp>
        <p:nvSpPr>
          <p:cNvPr id="27652" name="Text Box 1027"/>
          <p:cNvSpPr txBox="1">
            <a:spLocks noChangeArrowheads="1"/>
          </p:cNvSpPr>
          <p:nvPr/>
        </p:nvSpPr>
        <p:spPr bwMode="auto">
          <a:xfrm>
            <a:off x="2209800" y="1371600"/>
            <a:ext cx="58674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tabLst>
                <a:tab pos="1377950" algn="l"/>
              </a:tabLst>
              <a:defRPr>
                <a:solidFill>
                  <a:schemeClr val="tx1"/>
                </a:solidFill>
                <a:latin typeface="Arial" charset="0"/>
              </a:defRPr>
            </a:lvl1pPr>
            <a:lvl2pPr marL="742950" indent="-285750">
              <a:tabLst>
                <a:tab pos="1377950" algn="l"/>
              </a:tabLst>
              <a:defRPr>
                <a:solidFill>
                  <a:schemeClr val="tx1"/>
                </a:solidFill>
                <a:latin typeface="Arial" charset="0"/>
              </a:defRPr>
            </a:lvl2pPr>
            <a:lvl3pPr marL="1143000" indent="-228600">
              <a:tabLst>
                <a:tab pos="1377950" algn="l"/>
              </a:tabLst>
              <a:defRPr>
                <a:solidFill>
                  <a:schemeClr val="tx1"/>
                </a:solidFill>
                <a:latin typeface="Arial" charset="0"/>
              </a:defRPr>
            </a:lvl3pPr>
            <a:lvl4pPr marL="1600200" indent="-228600">
              <a:tabLst>
                <a:tab pos="1377950" algn="l"/>
              </a:tabLst>
              <a:defRPr>
                <a:solidFill>
                  <a:schemeClr val="tx1"/>
                </a:solidFill>
                <a:latin typeface="Arial" charset="0"/>
              </a:defRPr>
            </a:lvl4pPr>
            <a:lvl5pPr marL="2057400" indent="-228600">
              <a:tabLst>
                <a:tab pos="1377950" algn="l"/>
              </a:tabLst>
              <a:defRPr>
                <a:solidFill>
                  <a:schemeClr val="tx1"/>
                </a:solidFill>
                <a:latin typeface="Arial" charset="0"/>
              </a:defRPr>
            </a:lvl5pPr>
            <a:lvl6pPr marL="2514600" indent="-228600" eaLnBrk="0" fontAlgn="base" hangingPunct="0">
              <a:spcBef>
                <a:spcPct val="0"/>
              </a:spcBef>
              <a:spcAft>
                <a:spcPct val="0"/>
              </a:spcAft>
              <a:tabLst>
                <a:tab pos="1377950" algn="l"/>
              </a:tabLst>
              <a:defRPr>
                <a:solidFill>
                  <a:schemeClr val="tx1"/>
                </a:solidFill>
                <a:latin typeface="Arial" charset="0"/>
              </a:defRPr>
            </a:lvl6pPr>
            <a:lvl7pPr marL="2971800" indent="-228600" eaLnBrk="0" fontAlgn="base" hangingPunct="0">
              <a:spcBef>
                <a:spcPct val="0"/>
              </a:spcBef>
              <a:spcAft>
                <a:spcPct val="0"/>
              </a:spcAft>
              <a:tabLst>
                <a:tab pos="1377950" algn="l"/>
              </a:tabLst>
              <a:defRPr>
                <a:solidFill>
                  <a:schemeClr val="tx1"/>
                </a:solidFill>
                <a:latin typeface="Arial" charset="0"/>
              </a:defRPr>
            </a:lvl7pPr>
            <a:lvl8pPr marL="3429000" indent="-228600" eaLnBrk="0" fontAlgn="base" hangingPunct="0">
              <a:spcBef>
                <a:spcPct val="0"/>
              </a:spcBef>
              <a:spcAft>
                <a:spcPct val="0"/>
              </a:spcAft>
              <a:tabLst>
                <a:tab pos="1377950" algn="l"/>
              </a:tabLst>
              <a:defRPr>
                <a:solidFill>
                  <a:schemeClr val="tx1"/>
                </a:solidFill>
                <a:latin typeface="Arial" charset="0"/>
              </a:defRPr>
            </a:lvl8pPr>
            <a:lvl9pPr marL="3886200" indent="-228600" eaLnBrk="0" fontAlgn="base" hangingPunct="0">
              <a:spcBef>
                <a:spcPct val="0"/>
              </a:spcBef>
              <a:spcAft>
                <a:spcPct val="0"/>
              </a:spcAft>
              <a:tabLst>
                <a:tab pos="1377950" algn="l"/>
              </a:tabLst>
              <a:defRPr>
                <a:solidFill>
                  <a:schemeClr val="tx1"/>
                </a:solidFill>
                <a:latin typeface="Arial" charset="0"/>
              </a:defRPr>
            </a:lvl9pPr>
          </a:lstStyle>
          <a:p>
            <a:pPr>
              <a:spcBef>
                <a:spcPct val="50000"/>
              </a:spcBef>
            </a:pPr>
            <a:r>
              <a:rPr lang="en-US" sz="2000" dirty="0"/>
              <a:t>CREATE VIEW </a:t>
            </a:r>
            <a:r>
              <a:rPr lang="en-US" sz="2000" dirty="0" err="1"/>
              <a:t>Pets.Example</a:t>
            </a:r>
            <a:r>
              <a:rPr lang="en-US" sz="2000" dirty="0"/>
              <a:t> AS</a:t>
            </a:r>
          </a:p>
          <a:p>
            <a:pPr>
              <a:spcBef>
                <a:spcPct val="50000"/>
              </a:spcBef>
            </a:pPr>
            <a:r>
              <a:rPr lang="en-US" sz="2000" dirty="0"/>
              <a:t>SELECT	</a:t>
            </a:r>
            <a:r>
              <a:rPr lang="en-US" sz="2000" dirty="0" err="1"/>
              <a:t>Pets.Animal.AnimalID</a:t>
            </a:r>
            <a:r>
              <a:rPr lang="en-US" sz="2000" dirty="0"/>
              <a:t>,</a:t>
            </a:r>
          </a:p>
          <a:p>
            <a:pPr>
              <a:spcBef>
                <a:spcPct val="50000"/>
              </a:spcBef>
            </a:pPr>
            <a:r>
              <a:rPr lang="en-US" sz="2000" dirty="0"/>
              <a:t>	</a:t>
            </a:r>
            <a:r>
              <a:rPr lang="en-US" sz="2000" dirty="0" err="1"/>
              <a:t>Pets.Animal.Breed</a:t>
            </a:r>
            <a:r>
              <a:rPr lang="en-US" sz="2000" dirty="0"/>
              <a:t>,</a:t>
            </a:r>
          </a:p>
          <a:p>
            <a:pPr>
              <a:spcBef>
                <a:spcPct val="50000"/>
              </a:spcBef>
            </a:pPr>
            <a:r>
              <a:rPr lang="en-US" sz="2000" dirty="0"/>
              <a:t>	</a:t>
            </a:r>
            <a:r>
              <a:rPr lang="en-US" sz="2000" dirty="0" err="1"/>
              <a:t>Pets.Animal.Category</a:t>
            </a:r>
            <a:r>
              <a:rPr lang="en-US" sz="2000" dirty="0"/>
              <a:t>,</a:t>
            </a:r>
          </a:p>
          <a:p>
            <a:pPr>
              <a:spcBef>
                <a:spcPct val="50000"/>
              </a:spcBef>
            </a:pPr>
            <a:r>
              <a:rPr lang="en-US" sz="2000" dirty="0"/>
              <a:t>	</a:t>
            </a:r>
            <a:r>
              <a:rPr lang="en-US" sz="2000" dirty="0" err="1"/>
              <a:t>Pets.Animal.Color</a:t>
            </a:r>
            <a:endParaRPr lang="en-US" sz="2000" dirty="0"/>
          </a:p>
          <a:p>
            <a:pPr>
              <a:spcBef>
                <a:spcPct val="50000"/>
              </a:spcBef>
            </a:pPr>
            <a:r>
              <a:rPr lang="en-US" sz="2000" dirty="0"/>
              <a:t>FROM </a:t>
            </a:r>
            <a:r>
              <a:rPr lang="en-US" sz="2000" dirty="0" err="1"/>
              <a:t>Pets.Animal</a:t>
            </a:r>
            <a:endParaRPr lang="en-US" sz="2000" dirty="0"/>
          </a:p>
          <a:p>
            <a:pPr>
              <a:spcBef>
                <a:spcPct val="50000"/>
              </a:spcBef>
            </a:pPr>
            <a:r>
              <a:rPr lang="en-US" sz="2000" dirty="0"/>
              <a:t>WHERE (</a:t>
            </a:r>
            <a:r>
              <a:rPr lang="en-US" sz="2000" dirty="0" err="1"/>
              <a:t>Pets.Animal.Color</a:t>
            </a:r>
            <a:r>
              <a:rPr lang="en-US" sz="2000" dirty="0"/>
              <a:t> LIKE </a:t>
            </a:r>
            <a:r>
              <a:rPr lang="en-US" sz="2000" dirty="0" err="1" smtClean="0"/>
              <a:t>N‘%</a:t>
            </a:r>
            <a:r>
              <a:rPr lang="en-US" sz="2000" dirty="0" err="1"/>
              <a:t>Yellow</a:t>
            </a:r>
            <a:r>
              <a:rPr lang="en-US" sz="2000" dirty="0"/>
              <a:t>%’)</a:t>
            </a:r>
          </a:p>
        </p:txBody>
      </p:sp>
      <p:sp>
        <p:nvSpPr>
          <p:cNvPr id="27653" name="Text Box 1028"/>
          <p:cNvSpPr txBox="1">
            <a:spLocks noChangeArrowheads="1"/>
          </p:cNvSpPr>
          <p:nvPr/>
        </p:nvSpPr>
        <p:spPr bwMode="auto">
          <a:xfrm>
            <a:off x="639170" y="5167363"/>
            <a:ext cx="740318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smtClean="0">
                <a:solidFill>
                  <a:schemeClr val="bg2"/>
                </a:solidFill>
              </a:rPr>
              <a:t>The </a:t>
            </a:r>
            <a:r>
              <a:rPr lang="en-US" sz="2000" dirty="0">
                <a:solidFill>
                  <a:schemeClr val="bg2"/>
                </a:solidFill>
              </a:rPr>
              <a:t>CREATE VIEW command saves it with the specified name.</a:t>
            </a:r>
          </a:p>
        </p:txBody>
      </p:sp>
    </p:spTree>
    <p:extLst>
      <p:ext uri="{BB962C8B-B14F-4D97-AF65-F5344CB8AC3E}">
        <p14:creationId xmlns:p14="http://schemas.microsoft.com/office/powerpoint/2010/main" val="2033167879"/>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r>
              <a:rPr lang="en-US" smtClean="0"/>
              <a:t>SQL Server: Management Studio</a:t>
            </a:r>
            <a:endParaRPr lang="en-US" dirty="0" smtClean="0"/>
          </a:p>
        </p:txBody>
      </p:sp>
      <p:sp>
        <p:nvSpPr>
          <p:cNvPr id="31746"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FEE152C-3D6F-4641-8811-385D7F094424}" type="slidenum">
              <a:rPr lang="en-US" smtClean="0"/>
              <a:pPr/>
              <a:t>26</a:t>
            </a:fld>
            <a:endParaRPr lang="en-US" smtClean="0"/>
          </a:p>
        </p:txBody>
      </p:sp>
      <p:pic>
        <p:nvPicPr>
          <p:cNvPr id="2150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9880" y="1250577"/>
            <a:ext cx="7153275" cy="45208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1487986"/>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SQL Server Query Designer</a:t>
            </a:r>
            <a:endParaRPr lang="en-US" dirty="0"/>
          </a:p>
        </p:txBody>
      </p:sp>
      <p:sp>
        <p:nvSpPr>
          <p:cNvPr id="3" name="Slide Number Placeholder 2"/>
          <p:cNvSpPr>
            <a:spLocks noGrp="1"/>
          </p:cNvSpPr>
          <p:nvPr>
            <p:ph type="sldNum" sz="quarter" idx="12"/>
          </p:nvPr>
        </p:nvSpPr>
        <p:spPr/>
        <p:txBody>
          <a:bodyPr/>
          <a:lstStyle/>
          <a:p>
            <a:fld id="{12A905C0-12B0-460B-97FC-D2BD401B6901}" type="slidenum">
              <a:rPr lang="en-US" smtClean="0"/>
              <a:pPr/>
              <a:t>27</a:t>
            </a:fld>
            <a:endParaRPr lang="en-US"/>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317812"/>
            <a:ext cx="5257800" cy="4449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83727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lstStyle/>
          <a:p>
            <a:r>
              <a:rPr lang="en-US" smtClean="0"/>
              <a:t>Simple Computations</a:t>
            </a:r>
          </a:p>
        </p:txBody>
      </p:sp>
      <p:sp>
        <p:nvSpPr>
          <p:cNvPr id="32770"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BED7D25-EA04-4BCA-B76D-A857B0CE5F0B}" type="slidenum">
              <a:rPr lang="en-US" smtClean="0"/>
              <a:pPr/>
              <a:t>28</a:t>
            </a:fld>
            <a:endParaRPr lang="en-US" smtClean="0"/>
          </a:p>
        </p:txBody>
      </p:sp>
      <p:sp>
        <p:nvSpPr>
          <p:cNvPr id="32772" name="Rectangle 7"/>
          <p:cNvSpPr>
            <a:spLocks noChangeArrowheads="1"/>
          </p:cNvSpPr>
          <p:nvPr/>
        </p:nvSpPr>
        <p:spPr bwMode="auto">
          <a:xfrm>
            <a:off x="1431925" y="1423988"/>
            <a:ext cx="5368457" cy="400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dirty="0" err="1">
                <a:solidFill>
                  <a:srgbClr val="0000FF"/>
                </a:solidFill>
              </a:rPr>
              <a:t>SaleItem</a:t>
            </a:r>
            <a:r>
              <a:rPr lang="en-US" sz="2000" dirty="0">
                <a:solidFill>
                  <a:srgbClr val="0000FF"/>
                </a:solidFill>
              </a:rPr>
              <a:t>(</a:t>
            </a:r>
            <a:r>
              <a:rPr lang="en-US" sz="2000" u="sng" dirty="0" err="1">
                <a:solidFill>
                  <a:srgbClr val="0000FF"/>
                </a:solidFill>
              </a:rPr>
              <a:t>SaleID</a:t>
            </a:r>
            <a:r>
              <a:rPr lang="en-US" sz="2000" dirty="0">
                <a:solidFill>
                  <a:srgbClr val="0000FF"/>
                </a:solidFill>
              </a:rPr>
              <a:t>, </a:t>
            </a:r>
            <a:r>
              <a:rPr lang="en-US" sz="2000" u="sng" dirty="0" err="1">
                <a:solidFill>
                  <a:srgbClr val="0000FF"/>
                </a:solidFill>
              </a:rPr>
              <a:t>ItemID</a:t>
            </a:r>
            <a:r>
              <a:rPr lang="en-US" sz="2000" dirty="0">
                <a:solidFill>
                  <a:srgbClr val="0000FF"/>
                </a:solidFill>
              </a:rPr>
              <a:t>, </a:t>
            </a:r>
            <a:r>
              <a:rPr lang="en-US" sz="2000" dirty="0" err="1">
                <a:solidFill>
                  <a:srgbClr val="0000FF"/>
                </a:solidFill>
              </a:rPr>
              <a:t>SalePrice</a:t>
            </a:r>
            <a:r>
              <a:rPr lang="en-US" sz="2000" dirty="0">
                <a:solidFill>
                  <a:srgbClr val="0000FF"/>
                </a:solidFill>
              </a:rPr>
              <a:t>, Quantity)</a:t>
            </a:r>
          </a:p>
        </p:txBody>
      </p:sp>
      <p:sp>
        <p:nvSpPr>
          <p:cNvPr id="32773" name="Rectangle 8"/>
          <p:cNvSpPr>
            <a:spLocks noChangeArrowheads="1"/>
          </p:cNvSpPr>
          <p:nvPr/>
        </p:nvSpPr>
        <p:spPr bwMode="auto">
          <a:xfrm>
            <a:off x="1431924" y="2052918"/>
            <a:ext cx="5349875" cy="1016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r>
              <a:rPr lang="en-US" sz="2000" dirty="0">
                <a:solidFill>
                  <a:schemeClr val="tx1"/>
                </a:solidFill>
              </a:rPr>
              <a:t>Select </a:t>
            </a:r>
            <a:r>
              <a:rPr lang="en-US" sz="2000" dirty="0" err="1">
                <a:solidFill>
                  <a:schemeClr val="tx1"/>
                </a:solidFill>
              </a:rPr>
              <a:t>SaleID</a:t>
            </a:r>
            <a:r>
              <a:rPr lang="en-US" sz="2000" dirty="0">
                <a:solidFill>
                  <a:schemeClr val="tx1"/>
                </a:solidFill>
              </a:rPr>
              <a:t>, </a:t>
            </a:r>
            <a:r>
              <a:rPr lang="en-US" sz="2000" dirty="0" err="1">
                <a:solidFill>
                  <a:schemeClr val="tx1"/>
                </a:solidFill>
              </a:rPr>
              <a:t>ItemID</a:t>
            </a:r>
            <a:r>
              <a:rPr lang="en-US" sz="2000" dirty="0">
                <a:solidFill>
                  <a:schemeClr val="tx1"/>
                </a:solidFill>
              </a:rPr>
              <a:t>, </a:t>
            </a:r>
            <a:r>
              <a:rPr lang="en-US" sz="2000" dirty="0" err="1">
                <a:solidFill>
                  <a:schemeClr val="tx1"/>
                </a:solidFill>
              </a:rPr>
              <a:t>SalePrice</a:t>
            </a:r>
            <a:r>
              <a:rPr lang="en-US" sz="2000" dirty="0">
                <a:solidFill>
                  <a:schemeClr val="tx1"/>
                </a:solidFill>
              </a:rPr>
              <a:t>, Quantity, </a:t>
            </a:r>
            <a:r>
              <a:rPr lang="en-US" sz="2000" dirty="0" err="1">
                <a:solidFill>
                  <a:srgbClr val="FF0000"/>
                </a:solidFill>
              </a:rPr>
              <a:t>SalePrice</a:t>
            </a:r>
            <a:r>
              <a:rPr lang="en-US" sz="2000" dirty="0">
                <a:solidFill>
                  <a:srgbClr val="FF0000"/>
                </a:solidFill>
              </a:rPr>
              <a:t>*Quantity As Extended</a:t>
            </a:r>
          </a:p>
          <a:p>
            <a:r>
              <a:rPr lang="en-US" sz="2000" dirty="0">
                <a:solidFill>
                  <a:schemeClr val="tx1"/>
                </a:solidFill>
              </a:rPr>
              <a:t>From </a:t>
            </a:r>
            <a:r>
              <a:rPr lang="en-US" sz="2000" dirty="0" err="1">
                <a:solidFill>
                  <a:schemeClr val="tx1"/>
                </a:solidFill>
              </a:rPr>
              <a:t>SaleItem</a:t>
            </a:r>
            <a:r>
              <a:rPr lang="en-US" sz="2000" dirty="0">
                <a:solidFill>
                  <a:schemeClr val="tx1"/>
                </a:solidFill>
              </a:rPr>
              <a:t>;</a:t>
            </a:r>
          </a:p>
        </p:txBody>
      </p:sp>
      <p:sp>
        <p:nvSpPr>
          <p:cNvPr id="32774" name="Rectangle 9"/>
          <p:cNvSpPr>
            <a:spLocks noChangeArrowheads="1"/>
          </p:cNvSpPr>
          <p:nvPr/>
        </p:nvSpPr>
        <p:spPr bwMode="auto">
          <a:xfrm>
            <a:off x="605118" y="5210176"/>
            <a:ext cx="7821706" cy="708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5" tIns="46038" rIns="92075" bIns="46038">
            <a:spAutoFit/>
          </a:bodyPr>
          <a:lstStyle/>
          <a:p>
            <a:r>
              <a:rPr lang="en-US" sz="2000" dirty="0"/>
              <a:t>Basic computations (+ - * /) can be performed on numeric data.</a:t>
            </a:r>
          </a:p>
          <a:p>
            <a:r>
              <a:rPr lang="en-US" sz="2000" dirty="0"/>
              <a:t>The new display column should be given a meaningful name.</a:t>
            </a:r>
          </a:p>
        </p:txBody>
      </p:sp>
      <p:sp>
        <p:nvSpPr>
          <p:cNvPr id="32775" name="Rectangle 10"/>
          <p:cNvSpPr>
            <a:spLocks noChangeArrowheads="1"/>
          </p:cNvSpPr>
          <p:nvPr/>
        </p:nvSpPr>
        <p:spPr bwMode="auto">
          <a:xfrm>
            <a:off x="1452094" y="3220008"/>
            <a:ext cx="5348288" cy="1408720"/>
          </a:xfrm>
          <a:prstGeom prst="rect">
            <a:avLst/>
          </a:prstGeom>
          <a:noFill/>
          <a:ln w="12700">
            <a:solidFill>
              <a:srgbClr val="0066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p>
            <a:pPr>
              <a:spcBef>
                <a:spcPct val="50000"/>
              </a:spcBef>
              <a:tabLst>
                <a:tab pos="1146175" algn="l"/>
                <a:tab pos="2635250" algn="r"/>
                <a:tab pos="3719513" algn="r"/>
                <a:tab pos="4916488" algn="r"/>
              </a:tabLst>
            </a:pPr>
            <a:r>
              <a:rPr lang="en-US" sz="1800" b="1" dirty="0" err="1">
                <a:solidFill>
                  <a:srgbClr val="006633"/>
                </a:solidFill>
              </a:rPr>
              <a:t>SaleID</a:t>
            </a:r>
            <a:r>
              <a:rPr lang="en-US" sz="1800" b="1" dirty="0">
                <a:solidFill>
                  <a:srgbClr val="006633"/>
                </a:solidFill>
              </a:rPr>
              <a:t>	</a:t>
            </a:r>
            <a:r>
              <a:rPr lang="en-US" sz="1800" b="1" dirty="0" err="1">
                <a:solidFill>
                  <a:srgbClr val="006633"/>
                </a:solidFill>
              </a:rPr>
              <a:t>ItemID</a:t>
            </a:r>
            <a:r>
              <a:rPr lang="en-US" sz="1800" b="1" dirty="0">
                <a:solidFill>
                  <a:srgbClr val="006633"/>
                </a:solidFill>
              </a:rPr>
              <a:t>	Price	Quantity	Extended</a:t>
            </a:r>
            <a:endParaRPr lang="en-US" sz="1800" dirty="0">
              <a:solidFill>
                <a:srgbClr val="006633"/>
              </a:solidFill>
            </a:endParaRPr>
          </a:p>
          <a:p>
            <a:pPr>
              <a:spcBef>
                <a:spcPct val="25000"/>
              </a:spcBef>
              <a:tabLst>
                <a:tab pos="1146175" algn="l"/>
                <a:tab pos="2635250" algn="r"/>
                <a:tab pos="3719513" algn="r"/>
                <a:tab pos="4916488" algn="r"/>
              </a:tabLst>
            </a:pPr>
            <a:r>
              <a:rPr lang="en-US" sz="1800" dirty="0">
                <a:solidFill>
                  <a:srgbClr val="006633"/>
                </a:solidFill>
              </a:rPr>
              <a:t>24	25	2.70	3	8.10</a:t>
            </a:r>
          </a:p>
          <a:p>
            <a:pPr>
              <a:spcBef>
                <a:spcPct val="25000"/>
              </a:spcBef>
              <a:tabLst>
                <a:tab pos="1146175" algn="l"/>
                <a:tab pos="2635250" algn="r"/>
                <a:tab pos="3719513" algn="r"/>
                <a:tab pos="4916488" algn="r"/>
              </a:tabLst>
            </a:pPr>
            <a:r>
              <a:rPr lang="en-US" sz="1800" dirty="0">
                <a:solidFill>
                  <a:srgbClr val="006633"/>
                </a:solidFill>
              </a:rPr>
              <a:t>24	26	  5.40	2	10.80</a:t>
            </a:r>
          </a:p>
          <a:p>
            <a:pPr>
              <a:spcBef>
                <a:spcPct val="25000"/>
              </a:spcBef>
              <a:tabLst>
                <a:tab pos="1146175" algn="l"/>
                <a:tab pos="2635250" algn="r"/>
                <a:tab pos="3719513" algn="r"/>
                <a:tab pos="4916488" algn="r"/>
              </a:tabLst>
            </a:pPr>
            <a:r>
              <a:rPr lang="en-US" sz="1800" dirty="0">
                <a:solidFill>
                  <a:srgbClr val="006633"/>
                </a:solidFill>
              </a:rPr>
              <a:t>24	27	  31.50	1	31.50</a:t>
            </a:r>
          </a:p>
        </p:txBody>
      </p:sp>
      <p:sp>
        <p:nvSpPr>
          <p:cNvPr id="32776" name="Rectangle 11"/>
          <p:cNvSpPr>
            <a:spLocks noChangeArrowheads="1"/>
          </p:cNvSpPr>
          <p:nvPr/>
        </p:nvSpPr>
        <p:spPr bwMode="auto">
          <a:xfrm>
            <a:off x="95250" y="43329"/>
            <a:ext cx="1419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tx1"/>
                </a:solidFill>
              </a:rPr>
              <a:t>Query04_Fig22</a:t>
            </a:r>
          </a:p>
        </p:txBody>
      </p:sp>
    </p:spTree>
    <p:extLst>
      <p:ext uri="{BB962C8B-B14F-4D97-AF65-F5344CB8AC3E}">
        <p14:creationId xmlns:p14="http://schemas.microsoft.com/office/powerpoint/2010/main" val="28517117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lstStyle/>
          <a:p>
            <a:r>
              <a:rPr lang="en-US" smtClean="0"/>
              <a:t>Computations:  Aggregation--Avg</a:t>
            </a:r>
          </a:p>
        </p:txBody>
      </p:sp>
      <p:sp>
        <p:nvSpPr>
          <p:cNvPr id="33794"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950CFF3-6A43-474F-9DFC-6C22C449DEF2}" type="slidenum">
              <a:rPr lang="en-US" smtClean="0"/>
              <a:pPr/>
              <a:t>29</a:t>
            </a:fld>
            <a:endParaRPr lang="en-US" smtClean="0"/>
          </a:p>
        </p:txBody>
      </p:sp>
      <p:sp>
        <p:nvSpPr>
          <p:cNvPr id="33797" name="Rectangle 60"/>
          <p:cNvSpPr>
            <a:spLocks noChangeArrowheads="1"/>
          </p:cNvSpPr>
          <p:nvPr/>
        </p:nvSpPr>
        <p:spPr bwMode="auto">
          <a:xfrm>
            <a:off x="1524000" y="5318125"/>
            <a:ext cx="3898900" cy="554038"/>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r>
              <a:rPr lang="en-US" sz="1500" b="1" dirty="0">
                <a:solidFill>
                  <a:schemeClr val="tx1"/>
                </a:solidFill>
              </a:rPr>
              <a:t>SELECT</a:t>
            </a:r>
            <a:r>
              <a:rPr lang="en-US" sz="1500" dirty="0">
                <a:solidFill>
                  <a:schemeClr val="tx1"/>
                </a:solidFill>
              </a:rPr>
              <a:t> </a:t>
            </a:r>
            <a:r>
              <a:rPr lang="en-US" sz="1500" b="1" dirty="0" err="1">
                <a:solidFill>
                  <a:schemeClr val="tx1"/>
                </a:solidFill>
              </a:rPr>
              <a:t>Avg</a:t>
            </a:r>
            <a:r>
              <a:rPr lang="en-US" sz="1500" dirty="0">
                <a:solidFill>
                  <a:schemeClr val="tx1"/>
                </a:solidFill>
              </a:rPr>
              <a:t>(Donation) AS </a:t>
            </a:r>
            <a:r>
              <a:rPr lang="en-US" sz="1500" dirty="0" err="1">
                <a:solidFill>
                  <a:schemeClr val="tx1"/>
                </a:solidFill>
              </a:rPr>
              <a:t>AvgOfDonation</a:t>
            </a:r>
            <a:endParaRPr lang="en-US" sz="1500" dirty="0">
              <a:solidFill>
                <a:schemeClr val="tx1"/>
              </a:solidFill>
            </a:endParaRPr>
          </a:p>
          <a:p>
            <a:r>
              <a:rPr lang="en-US" sz="1500" b="1" dirty="0">
                <a:solidFill>
                  <a:schemeClr val="tx1"/>
                </a:solidFill>
              </a:rPr>
              <a:t>FROM</a:t>
            </a:r>
            <a:r>
              <a:rPr lang="en-US" sz="1500" dirty="0">
                <a:solidFill>
                  <a:schemeClr val="tx1"/>
                </a:solidFill>
              </a:rPr>
              <a:t> Animal;</a:t>
            </a:r>
          </a:p>
        </p:txBody>
      </p:sp>
      <p:sp>
        <p:nvSpPr>
          <p:cNvPr id="33798" name="Rectangle 61"/>
          <p:cNvSpPr>
            <a:spLocks noChangeArrowheads="1"/>
          </p:cNvSpPr>
          <p:nvPr/>
        </p:nvSpPr>
        <p:spPr bwMode="auto">
          <a:xfrm>
            <a:off x="104775" y="98424"/>
            <a:ext cx="1419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tx1"/>
                </a:solidFill>
              </a:rPr>
              <a:t>Query04_Fig23</a:t>
            </a:r>
          </a:p>
        </p:txBody>
      </p:sp>
      <p:sp>
        <p:nvSpPr>
          <p:cNvPr id="33799" name="Rectangle 62"/>
          <p:cNvSpPr>
            <a:spLocks noChangeArrowheads="1"/>
          </p:cNvSpPr>
          <p:nvPr/>
        </p:nvSpPr>
        <p:spPr bwMode="auto">
          <a:xfrm>
            <a:off x="2432050" y="2209800"/>
            <a:ext cx="1066800" cy="1066800"/>
          </a:xfrm>
          <a:prstGeom prst="rect">
            <a:avLst/>
          </a:prstGeom>
          <a:solidFill>
            <a:srgbClr val="FFFFFF"/>
          </a:solidFill>
          <a:ln w="12700">
            <a:solidFill>
              <a:schemeClr val="tx1"/>
            </a:solidFill>
            <a:miter lim="800000"/>
            <a:headEnd type="none" w="sm" len="sm"/>
            <a:tailEnd type="none" w="sm" len="sm"/>
          </a:ln>
        </p:spPr>
        <p:txBody>
          <a:bodyPr wrap="none"/>
          <a:lstStyle/>
          <a:p>
            <a:r>
              <a:rPr lang="en-US" sz="1500" dirty="0" err="1">
                <a:solidFill>
                  <a:schemeClr val="tx1"/>
                </a:solidFill>
              </a:rPr>
              <a:t>AnimalID</a:t>
            </a:r>
            <a:endParaRPr lang="en-US" sz="1500" dirty="0">
              <a:solidFill>
                <a:schemeClr val="tx1"/>
              </a:solidFill>
            </a:endParaRPr>
          </a:p>
          <a:p>
            <a:r>
              <a:rPr lang="en-US" sz="1500" dirty="0">
                <a:solidFill>
                  <a:schemeClr val="tx1"/>
                </a:solidFill>
              </a:rPr>
              <a:t>Name</a:t>
            </a:r>
          </a:p>
          <a:p>
            <a:r>
              <a:rPr lang="en-US" sz="1500" dirty="0">
                <a:solidFill>
                  <a:schemeClr val="tx1"/>
                </a:solidFill>
              </a:rPr>
              <a:t>Category</a:t>
            </a:r>
          </a:p>
          <a:p>
            <a:r>
              <a:rPr lang="en-US" sz="1500" dirty="0">
                <a:solidFill>
                  <a:schemeClr val="tx1"/>
                </a:solidFill>
              </a:rPr>
              <a:t>Donation</a:t>
            </a:r>
          </a:p>
        </p:txBody>
      </p:sp>
      <p:sp>
        <p:nvSpPr>
          <p:cNvPr id="33800" name="Rectangle 63"/>
          <p:cNvSpPr>
            <a:spLocks noChangeArrowheads="1"/>
          </p:cNvSpPr>
          <p:nvPr/>
        </p:nvSpPr>
        <p:spPr bwMode="auto">
          <a:xfrm>
            <a:off x="2432050" y="1905000"/>
            <a:ext cx="1066800" cy="304800"/>
          </a:xfrm>
          <a:prstGeom prst="rect">
            <a:avLst/>
          </a:prstGeom>
          <a:solidFill>
            <a:srgbClr val="FFFFCC"/>
          </a:solidFill>
          <a:ln w="12700">
            <a:solidFill>
              <a:schemeClr val="tx1"/>
            </a:solidFill>
            <a:miter lim="800000"/>
            <a:headEnd type="none" w="sm" len="sm"/>
            <a:tailEnd type="none" w="sm" len="sm"/>
          </a:ln>
        </p:spPr>
        <p:txBody>
          <a:bodyPr wrap="none" anchor="ctr"/>
          <a:lstStyle/>
          <a:p>
            <a:pPr algn="ctr"/>
            <a:r>
              <a:rPr lang="en-US" sz="1500" dirty="0">
                <a:solidFill>
                  <a:schemeClr val="tx1"/>
                </a:solidFill>
              </a:rPr>
              <a:t>Animal</a:t>
            </a:r>
          </a:p>
        </p:txBody>
      </p:sp>
      <p:graphicFrame>
        <p:nvGraphicFramePr>
          <p:cNvPr id="22592" name="Group 64"/>
          <p:cNvGraphicFramePr>
            <a:graphicFrameLocks noGrp="1"/>
          </p:cNvGraphicFramePr>
          <p:nvPr/>
        </p:nvGraphicFramePr>
        <p:xfrm>
          <a:off x="2051050" y="3344863"/>
          <a:ext cx="2216150" cy="1920876"/>
        </p:xfrm>
        <a:graphic>
          <a:graphicData uri="http://schemas.openxmlformats.org/drawingml/2006/table">
            <a:tbl>
              <a:tblPr/>
              <a:tblGrid>
                <a:gridCol w="1060450"/>
                <a:gridCol w="1155700"/>
              </a:tblGrid>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Field</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SalePrice</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Table</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SaleAnimal</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Total</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1" i="0" u="none" strike="noStrike" cap="none" normalizeH="0" baseline="0" smtClean="0">
                          <a:ln>
                            <a:noFill/>
                          </a:ln>
                          <a:solidFill>
                            <a:schemeClr val="tx1"/>
                          </a:solidFill>
                          <a:effectLst/>
                          <a:latin typeface="Arial" charset="0"/>
                        </a:rPr>
                        <a:t>Avg</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Sort</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Criteria</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Or</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3824" name="Text Box 87"/>
          <p:cNvSpPr txBox="1">
            <a:spLocks noChangeArrowheads="1"/>
          </p:cNvSpPr>
          <p:nvPr/>
        </p:nvSpPr>
        <p:spPr bwMode="auto">
          <a:xfrm>
            <a:off x="4800600" y="1965325"/>
            <a:ext cx="152400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500">
                <a:solidFill>
                  <a:srgbClr val="0000FF"/>
                </a:solidFill>
              </a:rPr>
              <a:t>Sum</a:t>
            </a:r>
          </a:p>
          <a:p>
            <a:r>
              <a:rPr lang="en-US" sz="1500">
                <a:solidFill>
                  <a:srgbClr val="0000FF"/>
                </a:solidFill>
              </a:rPr>
              <a:t>Avg</a:t>
            </a:r>
          </a:p>
          <a:p>
            <a:r>
              <a:rPr lang="en-US" sz="1500">
                <a:solidFill>
                  <a:srgbClr val="0000FF"/>
                </a:solidFill>
              </a:rPr>
              <a:t>Min</a:t>
            </a:r>
          </a:p>
          <a:p>
            <a:r>
              <a:rPr lang="en-US" sz="1500">
                <a:solidFill>
                  <a:srgbClr val="0000FF"/>
                </a:solidFill>
              </a:rPr>
              <a:t>Max</a:t>
            </a:r>
          </a:p>
          <a:p>
            <a:r>
              <a:rPr lang="en-US" sz="1500">
                <a:solidFill>
                  <a:srgbClr val="0000FF"/>
                </a:solidFill>
              </a:rPr>
              <a:t>Count</a:t>
            </a:r>
          </a:p>
          <a:p>
            <a:r>
              <a:rPr lang="en-US" sz="1500">
                <a:solidFill>
                  <a:srgbClr val="0000FF"/>
                </a:solidFill>
              </a:rPr>
              <a:t>StDev or StdDev</a:t>
            </a:r>
          </a:p>
          <a:p>
            <a:r>
              <a:rPr lang="en-US" sz="1500">
                <a:solidFill>
                  <a:srgbClr val="0000FF"/>
                </a:solidFill>
              </a:rPr>
              <a:t>Var</a:t>
            </a:r>
          </a:p>
        </p:txBody>
      </p:sp>
      <p:sp>
        <p:nvSpPr>
          <p:cNvPr id="6" name="Rectangle 5"/>
          <p:cNvSpPr/>
          <p:nvPr/>
        </p:nvSpPr>
        <p:spPr>
          <a:xfrm>
            <a:off x="1268505" y="1138897"/>
            <a:ext cx="6544235" cy="400110"/>
          </a:xfrm>
          <a:prstGeom prst="rect">
            <a:avLst/>
          </a:prstGeom>
        </p:spPr>
        <p:txBody>
          <a:bodyPr wrap="square">
            <a:spAutoFit/>
          </a:bodyPr>
          <a:lstStyle/>
          <a:p>
            <a:r>
              <a:rPr lang="en-US" sz="2000" dirty="0"/>
              <a:t>What is the average donation for all animals?</a:t>
            </a:r>
          </a:p>
        </p:txBody>
      </p:sp>
    </p:spTree>
    <p:extLst>
      <p:ext uri="{BB962C8B-B14F-4D97-AF65-F5344CB8AC3E}">
        <p14:creationId xmlns:p14="http://schemas.microsoft.com/office/powerpoint/2010/main" val="3097061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smtClean="0"/>
              <a:t>Why do we Need Queries</a:t>
            </a:r>
          </a:p>
        </p:txBody>
      </p:sp>
      <p:sp>
        <p:nvSpPr>
          <p:cNvPr id="5124" name="Rectangle 3"/>
          <p:cNvSpPr>
            <a:spLocks noGrp="1" noChangeArrowheads="1"/>
          </p:cNvSpPr>
          <p:nvPr>
            <p:ph type="body" idx="1"/>
          </p:nvPr>
        </p:nvSpPr>
        <p:spPr/>
        <p:txBody>
          <a:bodyPr/>
          <a:lstStyle/>
          <a:p>
            <a:r>
              <a:rPr lang="en-US" smtClean="0"/>
              <a:t>Natural languages (English) are too vague</a:t>
            </a:r>
          </a:p>
          <a:p>
            <a:pPr lvl="1"/>
            <a:r>
              <a:rPr lang="en-US" smtClean="0"/>
              <a:t>With complex questions, it can be hard to verify that the question was interpreted correctly, and that the answer we received is truly correct.</a:t>
            </a:r>
          </a:p>
          <a:p>
            <a:pPr lvl="1"/>
            <a:r>
              <a:rPr lang="en-US" smtClean="0"/>
              <a:t>Consider the question:  Who are our best customers?</a:t>
            </a:r>
          </a:p>
          <a:p>
            <a:r>
              <a:rPr lang="en-US" smtClean="0"/>
              <a:t>We need a query system with more structure</a:t>
            </a:r>
          </a:p>
          <a:p>
            <a:r>
              <a:rPr lang="en-US" smtClean="0"/>
              <a:t>We need a standardized system so users and developers can learn one method that works on any (most) systems.</a:t>
            </a:r>
          </a:p>
          <a:p>
            <a:pPr lvl="1"/>
            <a:r>
              <a:rPr lang="en-US" smtClean="0"/>
              <a:t>Query By Example (QBE)</a:t>
            </a:r>
          </a:p>
          <a:p>
            <a:pPr lvl="1"/>
            <a:r>
              <a:rPr lang="en-US" smtClean="0"/>
              <a:t>SQL</a:t>
            </a:r>
          </a:p>
        </p:txBody>
      </p:sp>
      <p:sp>
        <p:nvSpPr>
          <p:cNvPr id="5122" name="Slide Number Placeholder 5"/>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7A8AE94-8D1B-448A-92E8-91567B5CFBA5}" type="slidenum">
              <a:rPr lang="en-US" smtClean="0"/>
              <a:pPr/>
              <a:t>3</a:t>
            </a:fld>
            <a:endParaRPr lang="en-US" smtClean="0"/>
          </a:p>
        </p:txBody>
      </p:sp>
    </p:spTree>
    <p:extLst>
      <p:ext uri="{BB962C8B-B14F-4D97-AF65-F5344CB8AC3E}">
        <p14:creationId xmlns:p14="http://schemas.microsoft.com/office/powerpoint/2010/main" val="18349653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p:txBody>
          <a:bodyPr/>
          <a:lstStyle/>
          <a:p>
            <a:r>
              <a:rPr lang="en-US" smtClean="0"/>
              <a:t>Computations (Math Operators)</a:t>
            </a:r>
          </a:p>
        </p:txBody>
      </p:sp>
      <p:sp>
        <p:nvSpPr>
          <p:cNvPr id="34820" name="Rectangle 3"/>
          <p:cNvSpPr>
            <a:spLocks noGrp="1" noChangeArrowheads="1"/>
          </p:cNvSpPr>
          <p:nvPr>
            <p:ph idx="1"/>
          </p:nvPr>
        </p:nvSpPr>
        <p:spPr>
          <a:xfrm>
            <a:off x="147918" y="4760259"/>
            <a:ext cx="8852647" cy="1259541"/>
          </a:xfrm>
        </p:spPr>
        <p:txBody>
          <a:bodyPr/>
          <a:lstStyle/>
          <a:p>
            <a:r>
              <a:rPr lang="en-US" dirty="0" smtClean="0"/>
              <a:t>What is the total value of the order for </a:t>
            </a:r>
            <a:r>
              <a:rPr lang="en-US" dirty="0" err="1" smtClean="0"/>
              <a:t>PONumber</a:t>
            </a:r>
            <a:r>
              <a:rPr lang="en-US" dirty="0" smtClean="0"/>
              <a:t> 22?</a:t>
            </a:r>
          </a:p>
          <a:p>
            <a:pPr lvl="1"/>
            <a:r>
              <a:rPr lang="en-US" dirty="0" smtClean="0"/>
              <a:t>Use any common math operators on numeric data.</a:t>
            </a:r>
          </a:p>
          <a:p>
            <a:pPr lvl="1"/>
            <a:r>
              <a:rPr lang="en-US" dirty="0" smtClean="0"/>
              <a:t>Operate on data in one row at a time.</a:t>
            </a:r>
          </a:p>
        </p:txBody>
      </p:sp>
      <p:sp>
        <p:nvSpPr>
          <p:cNvPr id="34818"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09A014E-C8C7-4A4E-B596-CF6662DA5B83}" type="slidenum">
              <a:rPr lang="en-US" smtClean="0"/>
              <a:pPr/>
              <a:t>30</a:t>
            </a:fld>
            <a:endParaRPr lang="en-US" smtClean="0"/>
          </a:p>
        </p:txBody>
      </p:sp>
      <p:sp>
        <p:nvSpPr>
          <p:cNvPr id="34821" name="Rectangle 6"/>
          <p:cNvSpPr>
            <a:spLocks noChangeArrowheads="1"/>
          </p:cNvSpPr>
          <p:nvPr/>
        </p:nvSpPr>
        <p:spPr bwMode="auto">
          <a:xfrm>
            <a:off x="3332163" y="1592263"/>
            <a:ext cx="4238625" cy="838200"/>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r>
              <a:rPr lang="en-US" sz="1600" b="1" dirty="0">
                <a:solidFill>
                  <a:schemeClr val="tx1"/>
                </a:solidFill>
              </a:rPr>
              <a:t>SELECT</a:t>
            </a:r>
            <a:r>
              <a:rPr lang="en-US" sz="1600" dirty="0">
                <a:solidFill>
                  <a:schemeClr val="tx1"/>
                </a:solidFill>
              </a:rPr>
              <a:t> </a:t>
            </a:r>
            <a:r>
              <a:rPr lang="en-US" sz="1600" b="1" dirty="0">
                <a:solidFill>
                  <a:schemeClr val="tx1"/>
                </a:solidFill>
              </a:rPr>
              <a:t>Sum</a:t>
            </a:r>
            <a:r>
              <a:rPr lang="en-US" sz="1600" dirty="0">
                <a:solidFill>
                  <a:schemeClr val="tx1"/>
                </a:solidFill>
              </a:rPr>
              <a:t>(Quantity*Cost) AS </a:t>
            </a:r>
            <a:r>
              <a:rPr lang="en-US" sz="1600" dirty="0" err="1">
                <a:solidFill>
                  <a:schemeClr val="tx1"/>
                </a:solidFill>
              </a:rPr>
              <a:t>OrderTotal</a:t>
            </a:r>
            <a:endParaRPr lang="en-US" sz="1600" dirty="0">
              <a:solidFill>
                <a:schemeClr val="tx1"/>
              </a:solidFill>
            </a:endParaRPr>
          </a:p>
          <a:p>
            <a:r>
              <a:rPr lang="en-US" sz="1600" b="1" dirty="0">
                <a:solidFill>
                  <a:schemeClr val="tx1"/>
                </a:solidFill>
              </a:rPr>
              <a:t>FROM</a:t>
            </a:r>
            <a:r>
              <a:rPr lang="en-US" sz="1600" dirty="0">
                <a:solidFill>
                  <a:schemeClr val="tx1"/>
                </a:solidFill>
              </a:rPr>
              <a:t> </a:t>
            </a:r>
            <a:r>
              <a:rPr lang="en-US" sz="1600" dirty="0" err="1">
                <a:solidFill>
                  <a:schemeClr val="tx1"/>
                </a:solidFill>
              </a:rPr>
              <a:t>OrderItem</a:t>
            </a:r>
            <a:endParaRPr lang="en-US" sz="1600" dirty="0">
              <a:solidFill>
                <a:schemeClr val="tx1"/>
              </a:solidFill>
            </a:endParaRPr>
          </a:p>
          <a:p>
            <a:r>
              <a:rPr lang="en-US" sz="1600" b="1" dirty="0">
                <a:solidFill>
                  <a:schemeClr val="tx1"/>
                </a:solidFill>
              </a:rPr>
              <a:t>WHERE</a:t>
            </a:r>
            <a:r>
              <a:rPr lang="en-US" sz="1600" dirty="0">
                <a:solidFill>
                  <a:schemeClr val="tx1"/>
                </a:solidFill>
              </a:rPr>
              <a:t> (</a:t>
            </a:r>
            <a:r>
              <a:rPr lang="en-US" sz="1600" dirty="0" err="1">
                <a:solidFill>
                  <a:schemeClr val="tx1"/>
                </a:solidFill>
              </a:rPr>
              <a:t>PONumber</a:t>
            </a:r>
            <a:r>
              <a:rPr lang="en-US" sz="1600" dirty="0">
                <a:solidFill>
                  <a:schemeClr val="tx1"/>
                </a:solidFill>
              </a:rPr>
              <a:t>=22);</a:t>
            </a:r>
          </a:p>
        </p:txBody>
      </p:sp>
      <p:sp>
        <p:nvSpPr>
          <p:cNvPr id="34822" name="Rectangle 8"/>
          <p:cNvSpPr>
            <a:spLocks noChangeArrowheads="1"/>
          </p:cNvSpPr>
          <p:nvPr/>
        </p:nvSpPr>
        <p:spPr bwMode="auto">
          <a:xfrm>
            <a:off x="1752600" y="1676400"/>
            <a:ext cx="1066800" cy="982663"/>
          </a:xfrm>
          <a:prstGeom prst="rect">
            <a:avLst/>
          </a:prstGeom>
          <a:solidFill>
            <a:srgbClr val="FFFFFF"/>
          </a:solidFill>
          <a:ln w="12700">
            <a:solidFill>
              <a:schemeClr val="tx1"/>
            </a:solidFill>
            <a:miter lim="800000"/>
            <a:headEnd type="none" w="sm" len="sm"/>
            <a:tailEnd type="none" w="sm" len="sm"/>
          </a:ln>
        </p:spPr>
        <p:txBody>
          <a:bodyPr wrap="none"/>
          <a:lstStyle/>
          <a:p>
            <a:r>
              <a:rPr lang="en-US" sz="1400" dirty="0" err="1">
                <a:solidFill>
                  <a:schemeClr val="tx1"/>
                </a:solidFill>
              </a:rPr>
              <a:t>PONumber</a:t>
            </a:r>
            <a:endParaRPr lang="en-US" sz="1400" dirty="0">
              <a:solidFill>
                <a:schemeClr val="tx1"/>
              </a:solidFill>
            </a:endParaRPr>
          </a:p>
          <a:p>
            <a:r>
              <a:rPr lang="en-US" sz="1400" dirty="0" err="1">
                <a:solidFill>
                  <a:schemeClr val="tx1"/>
                </a:solidFill>
              </a:rPr>
              <a:t>ItemID</a:t>
            </a:r>
            <a:endParaRPr lang="en-US" sz="1400" dirty="0">
              <a:solidFill>
                <a:schemeClr val="tx1"/>
              </a:solidFill>
            </a:endParaRPr>
          </a:p>
          <a:p>
            <a:r>
              <a:rPr lang="en-US" sz="1400" dirty="0">
                <a:solidFill>
                  <a:schemeClr val="tx1"/>
                </a:solidFill>
              </a:rPr>
              <a:t>Quantity</a:t>
            </a:r>
          </a:p>
          <a:p>
            <a:r>
              <a:rPr lang="en-US" sz="1400" dirty="0">
                <a:solidFill>
                  <a:schemeClr val="tx1"/>
                </a:solidFill>
              </a:rPr>
              <a:t>Cost</a:t>
            </a:r>
          </a:p>
        </p:txBody>
      </p:sp>
      <p:sp>
        <p:nvSpPr>
          <p:cNvPr id="34823" name="Rectangle 9"/>
          <p:cNvSpPr>
            <a:spLocks noChangeArrowheads="1"/>
          </p:cNvSpPr>
          <p:nvPr/>
        </p:nvSpPr>
        <p:spPr bwMode="auto">
          <a:xfrm>
            <a:off x="1752600" y="1371600"/>
            <a:ext cx="1066800" cy="304800"/>
          </a:xfrm>
          <a:prstGeom prst="rect">
            <a:avLst/>
          </a:prstGeom>
          <a:solidFill>
            <a:srgbClr val="FFFFCC"/>
          </a:solidFill>
          <a:ln w="12700">
            <a:solidFill>
              <a:schemeClr val="tx1"/>
            </a:solidFill>
            <a:miter lim="800000"/>
            <a:headEnd type="none" w="sm" len="sm"/>
            <a:tailEnd type="none" w="sm" len="sm"/>
          </a:ln>
          <a:extLst/>
        </p:spPr>
        <p:txBody>
          <a:bodyPr wrap="none" anchor="ctr"/>
          <a:lstStyle/>
          <a:p>
            <a:pPr algn="ctr"/>
            <a:r>
              <a:rPr lang="en-US" sz="1400" dirty="0" err="1">
                <a:solidFill>
                  <a:schemeClr val="tx1"/>
                </a:solidFill>
              </a:rPr>
              <a:t>OrderItem</a:t>
            </a:r>
            <a:endParaRPr lang="en-US" sz="1400" dirty="0">
              <a:solidFill>
                <a:schemeClr val="tx1"/>
              </a:solidFill>
            </a:endParaRPr>
          </a:p>
        </p:txBody>
      </p:sp>
      <p:graphicFrame>
        <p:nvGraphicFramePr>
          <p:cNvPr id="23626" name="Group 74"/>
          <p:cNvGraphicFramePr>
            <a:graphicFrameLocks noGrp="1"/>
          </p:cNvGraphicFramePr>
          <p:nvPr/>
        </p:nvGraphicFramePr>
        <p:xfrm>
          <a:off x="1371600" y="2811463"/>
          <a:ext cx="4876800" cy="1828800"/>
        </p:xfrm>
        <a:graphic>
          <a:graphicData uri="http://schemas.openxmlformats.org/drawingml/2006/table">
            <a:tbl>
              <a:tblPr/>
              <a:tblGrid>
                <a:gridCol w="1042988"/>
                <a:gridCol w="1260475"/>
                <a:gridCol w="2573337"/>
              </a:tblGrid>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Field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PONumber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OrderTotal: Quantity*Cost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065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Table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OrderItem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OrderItem</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Total</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Sort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Criteria</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4854" name="Text Box 75"/>
          <p:cNvSpPr txBox="1">
            <a:spLocks noChangeArrowheads="1"/>
          </p:cNvSpPr>
          <p:nvPr/>
        </p:nvSpPr>
        <p:spPr bwMode="auto">
          <a:xfrm>
            <a:off x="6477000" y="3581400"/>
            <a:ext cx="16002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dirty="0" err="1">
                <a:solidFill>
                  <a:srgbClr val="009900"/>
                </a:solidFill>
              </a:rPr>
              <a:t>OrderTotal</a:t>
            </a:r>
            <a:endParaRPr lang="en-US" sz="1800" dirty="0">
              <a:solidFill>
                <a:srgbClr val="009900"/>
              </a:solidFill>
            </a:endParaRPr>
          </a:p>
          <a:p>
            <a:r>
              <a:rPr lang="en-US" sz="1800" dirty="0">
                <a:solidFill>
                  <a:srgbClr val="009900"/>
                </a:solidFill>
              </a:rPr>
              <a:t>1798.28</a:t>
            </a:r>
          </a:p>
        </p:txBody>
      </p:sp>
      <p:sp>
        <p:nvSpPr>
          <p:cNvPr id="34855" name="Rectangle 114"/>
          <p:cNvSpPr>
            <a:spLocks noChangeArrowheads="1"/>
          </p:cNvSpPr>
          <p:nvPr/>
        </p:nvSpPr>
        <p:spPr bwMode="auto">
          <a:xfrm>
            <a:off x="132042" y="98424"/>
            <a:ext cx="1419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tx1"/>
                </a:solidFill>
              </a:rPr>
              <a:t>Query04_Fig24</a:t>
            </a:r>
          </a:p>
        </p:txBody>
      </p:sp>
    </p:spTree>
    <p:extLst>
      <p:ext uri="{BB962C8B-B14F-4D97-AF65-F5344CB8AC3E}">
        <p14:creationId xmlns:p14="http://schemas.microsoft.com/office/powerpoint/2010/main" val="31095360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lstStyle/>
          <a:p>
            <a:r>
              <a:rPr lang="en-US" smtClean="0"/>
              <a:t>SQL Differences</a:t>
            </a:r>
          </a:p>
        </p:txBody>
      </p:sp>
      <p:graphicFrame>
        <p:nvGraphicFramePr>
          <p:cNvPr id="67622" name="Group 38"/>
          <p:cNvGraphicFramePr>
            <a:graphicFrameLocks noGrp="1"/>
          </p:cNvGraphicFramePr>
          <p:nvPr>
            <p:ph idx="1"/>
            <p:extLst>
              <p:ext uri="{D42A27DB-BD31-4B8C-83A1-F6EECF244321}">
                <p14:modId xmlns:p14="http://schemas.microsoft.com/office/powerpoint/2010/main" val="3624908794"/>
              </p:ext>
            </p:extLst>
          </p:nvPr>
        </p:nvGraphicFramePr>
        <p:xfrm>
          <a:off x="228600" y="871441"/>
          <a:ext cx="8713694" cy="4937690"/>
        </p:xfrm>
        <a:graphic>
          <a:graphicData uri="http://schemas.openxmlformats.org/drawingml/2006/table">
            <a:tbl>
              <a:tblPr/>
              <a:tblGrid>
                <a:gridCol w="1655175"/>
                <a:gridCol w="2128590"/>
                <a:gridCol w="2427590"/>
                <a:gridCol w="2502339"/>
              </a:tblGrid>
              <a:tr h="279606">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Task</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Access</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SQL Server</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Oracle</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1258271">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tab pos="114300" algn="l"/>
                        </a:tabLst>
                      </a:pPr>
                      <a:r>
                        <a:rPr kumimoji="0" lang="en-US" sz="1400" b="0" i="0" u="none" strike="noStrike" cap="none" normalizeH="0" baseline="0" smtClean="0">
                          <a:ln>
                            <a:noFill/>
                          </a:ln>
                          <a:solidFill>
                            <a:schemeClr val="tx1"/>
                          </a:solidFill>
                          <a:effectLst/>
                          <a:latin typeface="Arial" charset="0"/>
                          <a:cs typeface="Times New Roman" pitchFamily="18" charset="0"/>
                        </a:rPr>
                        <a:t>Strings</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tab pos="114300" algn="l"/>
                        </a:tabLst>
                      </a:pPr>
                      <a:r>
                        <a:rPr kumimoji="0" lang="en-US" sz="1400" b="0" i="0" u="none" strike="noStrike" cap="none" normalizeH="0" baseline="0" smtClean="0">
                          <a:ln>
                            <a:noFill/>
                          </a:ln>
                          <a:solidFill>
                            <a:schemeClr val="tx1"/>
                          </a:solidFill>
                          <a:effectLst/>
                          <a:latin typeface="Arial" charset="0"/>
                          <a:cs typeface="Times New Roman" pitchFamily="18" charset="0"/>
                        </a:rPr>
                        <a:t>	Concatenation</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tab pos="114300" algn="l"/>
                        </a:tabLst>
                      </a:pPr>
                      <a:r>
                        <a:rPr kumimoji="0" lang="en-US" sz="1400" b="0" i="0" u="none" strike="noStrike" cap="none" normalizeH="0" baseline="0" smtClean="0">
                          <a:ln>
                            <a:noFill/>
                          </a:ln>
                          <a:solidFill>
                            <a:schemeClr val="tx1"/>
                          </a:solidFill>
                          <a:effectLst/>
                          <a:latin typeface="Arial" charset="0"/>
                          <a:cs typeface="Times New Roman" pitchFamily="18" charset="0"/>
                        </a:rPr>
                        <a:t>	Length</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tab pos="114300" algn="l"/>
                        </a:tabLst>
                      </a:pPr>
                      <a:r>
                        <a:rPr kumimoji="0" lang="en-US" sz="1400" b="0" i="0" u="none" strike="noStrike" cap="none" normalizeH="0" baseline="0" smtClean="0">
                          <a:ln>
                            <a:noFill/>
                          </a:ln>
                          <a:solidFill>
                            <a:schemeClr val="tx1"/>
                          </a:solidFill>
                          <a:effectLst/>
                          <a:latin typeface="Arial" charset="0"/>
                          <a:cs typeface="Times New Roman" pitchFamily="18" charset="0"/>
                        </a:rPr>
                        <a:t>	Upper case</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tab pos="114300" algn="l"/>
                        </a:tabLst>
                      </a:pPr>
                      <a:r>
                        <a:rPr kumimoji="0" lang="en-US" sz="1400" b="0" i="0" u="none" strike="noStrike" cap="none" normalizeH="0" baseline="0" smtClean="0">
                          <a:ln>
                            <a:noFill/>
                          </a:ln>
                          <a:solidFill>
                            <a:schemeClr val="tx1"/>
                          </a:solidFill>
                          <a:effectLst/>
                          <a:latin typeface="Arial" charset="0"/>
                          <a:cs typeface="Times New Roman" pitchFamily="18" charset="0"/>
                        </a:rPr>
                        <a:t>	Lower case</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tab pos="114300" algn="l"/>
                        </a:tabLst>
                      </a:pPr>
                      <a:r>
                        <a:rPr kumimoji="0" lang="en-US" sz="1400" b="0" i="0" u="none" strike="noStrike" cap="none" normalizeH="0" baseline="0" smtClean="0">
                          <a:ln>
                            <a:noFill/>
                          </a:ln>
                          <a:solidFill>
                            <a:schemeClr val="tx1"/>
                          </a:solidFill>
                          <a:effectLst/>
                          <a:latin typeface="Arial" charset="0"/>
                          <a:cs typeface="Times New Roman" pitchFamily="18" charset="0"/>
                        </a:rPr>
                        <a:t>	Partial string</a:t>
                      </a: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FName &amp; “ “ &amp; LName</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Len(LName)</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UCase(LName)</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LCase(LName)</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MID(LName,2,3)</a:t>
                      </a: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FName + ‘ ‘ + LName</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Length(LName)</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Upper(LName)</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Lower(LName)</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Substring(LName,2,3)</a:t>
                      </a: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FName || ‘ ‘ || LName</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LENGTH(LName)</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UPPER(LName)</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LOWER(LName)</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SUBSTR(LName,2,3)</a:t>
                      </a: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1454004">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tab pos="114300" algn="l"/>
                        </a:tabLst>
                      </a:pPr>
                      <a:r>
                        <a:rPr kumimoji="0" lang="en-US" sz="1400" b="0" i="0" u="none" strike="noStrike" cap="none" normalizeH="0" baseline="0" smtClean="0">
                          <a:ln>
                            <a:noFill/>
                          </a:ln>
                          <a:solidFill>
                            <a:schemeClr val="tx1"/>
                          </a:solidFill>
                          <a:effectLst/>
                          <a:latin typeface="Arial" charset="0"/>
                          <a:cs typeface="Times New Roman" pitchFamily="18" charset="0"/>
                        </a:rPr>
                        <a:t>Dates</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tab pos="114300" algn="l"/>
                        </a:tabLst>
                      </a:pPr>
                      <a:r>
                        <a:rPr kumimoji="0" lang="en-US" sz="1400" b="0" i="0" u="none" strike="noStrike" cap="none" normalizeH="0" baseline="0" smtClean="0">
                          <a:ln>
                            <a:noFill/>
                          </a:ln>
                          <a:solidFill>
                            <a:schemeClr val="tx1"/>
                          </a:solidFill>
                          <a:effectLst/>
                          <a:latin typeface="Arial" charset="0"/>
                          <a:cs typeface="Times New Roman" pitchFamily="18" charset="0"/>
                        </a:rPr>
                        <a:t>	Today</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tab pos="114300" algn="l"/>
                        </a:tabLst>
                      </a:pPr>
                      <a:r>
                        <a:rPr kumimoji="0" lang="en-US" sz="1400" b="0" i="0" u="none" strike="noStrike" cap="none" normalizeH="0" baseline="0" smtClean="0">
                          <a:ln>
                            <a:noFill/>
                          </a:ln>
                          <a:solidFill>
                            <a:schemeClr val="tx1"/>
                          </a:solidFill>
                          <a:effectLst/>
                          <a:latin typeface="Arial" charset="0"/>
                          <a:cs typeface="Times New Roman" pitchFamily="18" charset="0"/>
                        </a:rPr>
                        <a:t>	Month</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tab pos="114300" algn="l"/>
                        </a:tabLst>
                      </a:pPr>
                      <a:r>
                        <a:rPr kumimoji="0" lang="en-US" sz="1400" b="0" i="0" u="none" strike="noStrike" cap="none" normalizeH="0" baseline="0" smtClean="0">
                          <a:ln>
                            <a:noFill/>
                          </a:ln>
                          <a:solidFill>
                            <a:schemeClr val="tx1"/>
                          </a:solidFill>
                          <a:effectLst/>
                          <a:latin typeface="Arial" charset="0"/>
                          <a:cs typeface="Times New Roman" pitchFamily="18" charset="0"/>
                        </a:rPr>
                        <a:t>	Day</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tab pos="114300" algn="l"/>
                        </a:tabLst>
                      </a:pPr>
                      <a:r>
                        <a:rPr kumimoji="0" lang="en-US" sz="1400" b="0" i="0" u="none" strike="noStrike" cap="none" normalizeH="0" baseline="0" smtClean="0">
                          <a:ln>
                            <a:noFill/>
                          </a:ln>
                          <a:solidFill>
                            <a:schemeClr val="tx1"/>
                          </a:solidFill>
                          <a:effectLst/>
                          <a:latin typeface="Arial" charset="0"/>
                          <a:cs typeface="Times New Roman" pitchFamily="18" charset="0"/>
                        </a:rPr>
                        <a:t>	Year</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tab pos="114300" algn="l"/>
                        </a:tabLst>
                      </a:pPr>
                      <a:r>
                        <a:rPr kumimoji="0" lang="en-US" sz="1400" b="0" i="0" u="none" strike="noStrike" cap="none" normalizeH="0" baseline="0" smtClean="0">
                          <a:ln>
                            <a:noFill/>
                          </a:ln>
                          <a:solidFill>
                            <a:schemeClr val="tx1"/>
                          </a:solidFill>
                          <a:effectLst/>
                          <a:latin typeface="Arial" charset="0"/>
                          <a:cs typeface="Times New Roman" pitchFamily="18" charset="0"/>
                        </a:rPr>
                        <a:t>	Date arithmetic</a:t>
                      </a: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Date( ), Time( ), Now(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Month(</a:t>
                      </a:r>
                      <a:r>
                        <a:rPr kumimoji="0" lang="en-US" sz="1400" b="0" i="0" u="none" strike="noStrike" cap="none" normalizeH="0" baseline="0" dirty="0" err="1" smtClean="0">
                          <a:ln>
                            <a:noFill/>
                          </a:ln>
                          <a:solidFill>
                            <a:schemeClr val="tx1"/>
                          </a:solidFill>
                          <a:effectLst/>
                          <a:latin typeface="Arial" charset="0"/>
                          <a:cs typeface="Times New Roman" pitchFamily="18" charset="0"/>
                        </a:rPr>
                        <a:t>myDate</a:t>
                      </a:r>
                      <a:r>
                        <a:rPr kumimoji="0" lang="en-US" sz="1400" b="0" i="0" u="none" strike="noStrike" cap="none" normalizeH="0" baseline="0" dirty="0" smtClean="0">
                          <a:ln>
                            <a:noFill/>
                          </a:ln>
                          <a:solidFill>
                            <a:schemeClr val="tx1"/>
                          </a:solidFill>
                          <a:effectLst/>
                          <a:latin typeface="Arial" charset="0"/>
                          <a:cs typeface="Times New Roman" pitchFamily="18" charset="0"/>
                        </a:rPr>
                        <a: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Day(</a:t>
                      </a:r>
                      <a:r>
                        <a:rPr kumimoji="0" lang="en-US" sz="1400" b="0" i="0" u="none" strike="noStrike" cap="none" normalizeH="0" baseline="0" dirty="0" err="1" smtClean="0">
                          <a:ln>
                            <a:noFill/>
                          </a:ln>
                          <a:solidFill>
                            <a:schemeClr val="tx1"/>
                          </a:solidFill>
                          <a:effectLst/>
                          <a:latin typeface="Arial" charset="0"/>
                          <a:cs typeface="Times New Roman" pitchFamily="18" charset="0"/>
                        </a:rPr>
                        <a:t>myDate</a:t>
                      </a:r>
                      <a:r>
                        <a:rPr kumimoji="0" lang="en-US" sz="1400" b="0" i="0" u="none" strike="noStrike" cap="none" normalizeH="0" baseline="0" dirty="0" smtClean="0">
                          <a:ln>
                            <a:noFill/>
                          </a:ln>
                          <a:solidFill>
                            <a:schemeClr val="tx1"/>
                          </a:solidFill>
                          <a:effectLst/>
                          <a:latin typeface="Arial" charset="0"/>
                          <a:cs typeface="Times New Roman" pitchFamily="18" charset="0"/>
                        </a:rPr>
                        <a: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Year(</a:t>
                      </a:r>
                      <a:r>
                        <a:rPr kumimoji="0" lang="en-US" sz="1400" b="0" i="0" u="none" strike="noStrike" cap="none" normalizeH="0" baseline="0" dirty="0" err="1" smtClean="0">
                          <a:ln>
                            <a:noFill/>
                          </a:ln>
                          <a:solidFill>
                            <a:schemeClr val="tx1"/>
                          </a:solidFill>
                          <a:effectLst/>
                          <a:latin typeface="Arial" charset="0"/>
                          <a:cs typeface="Times New Roman" pitchFamily="18" charset="0"/>
                        </a:rPr>
                        <a:t>myDate</a:t>
                      </a:r>
                      <a:r>
                        <a:rPr kumimoji="0" lang="en-US" sz="1400" b="0" i="0" u="none" strike="noStrike" cap="none" normalizeH="0" baseline="0" dirty="0" smtClean="0">
                          <a:ln>
                            <a:noFill/>
                          </a:ln>
                          <a:solidFill>
                            <a:schemeClr val="tx1"/>
                          </a:solidFill>
                          <a:effectLst/>
                          <a:latin typeface="Arial" charset="0"/>
                          <a:cs typeface="Times New Roman" pitchFamily="18" charset="0"/>
                        </a:rPr>
                        <a: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err="1" smtClean="0">
                          <a:ln>
                            <a:noFill/>
                          </a:ln>
                          <a:solidFill>
                            <a:schemeClr val="tx1"/>
                          </a:solidFill>
                          <a:effectLst/>
                          <a:latin typeface="Arial" charset="0"/>
                          <a:cs typeface="Times New Roman" pitchFamily="18" charset="0"/>
                        </a:rPr>
                        <a:t>DateAdd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err="1" smtClean="0">
                          <a:ln>
                            <a:noFill/>
                          </a:ln>
                          <a:solidFill>
                            <a:schemeClr val="tx1"/>
                          </a:solidFill>
                          <a:effectLst/>
                          <a:latin typeface="Arial" charset="0"/>
                          <a:cs typeface="Times New Roman" pitchFamily="18" charset="0"/>
                        </a:rPr>
                        <a:t>DateDiff</a:t>
                      </a:r>
                      <a:endParaRPr kumimoji="0" lang="en-US" sz="1400" b="0" i="0" u="none" strike="noStrike" cap="none" normalizeH="0" baseline="0" dirty="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GetDate()</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DateName(month, myDate)</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DatePart(day, myDate)</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DatePart(year, myDate)</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DateAdd</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DateDiff</a:t>
                      </a: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SYSDATE</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TRUNC(myDate, ‘mm’)</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TRUNC (myDate, ‘dd’)</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TRUNC (myDate, ‘yyyy’)</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ADD_MONTHS</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MONTHS_BETWEEN</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LAST_DAY</a:t>
                      </a: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475339">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tab pos="114300" algn="l"/>
                        </a:tabLst>
                      </a:pPr>
                      <a:r>
                        <a:rPr kumimoji="0" lang="en-US" sz="1400" b="0" i="0" u="none" strike="noStrike" cap="none" normalizeH="0" baseline="0" smtClean="0">
                          <a:ln>
                            <a:noFill/>
                          </a:ln>
                          <a:solidFill>
                            <a:schemeClr val="tx1"/>
                          </a:solidFill>
                          <a:effectLst/>
                          <a:latin typeface="Arial" charset="0"/>
                          <a:cs typeface="Times New Roman" pitchFamily="18" charset="0"/>
                        </a:rPr>
                        <a:t>Formatting</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Format(item, format)</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Str(item, length, decimal)</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Cast, Convert</a:t>
                      </a: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smtClean="0">
                          <a:ln>
                            <a:noFill/>
                          </a:ln>
                          <a:solidFill>
                            <a:schemeClr val="tx1"/>
                          </a:solidFill>
                          <a:effectLst/>
                          <a:latin typeface="Arial" charset="0"/>
                          <a:cs typeface="Times New Roman" pitchFamily="18" charset="0"/>
                        </a:rPr>
                        <a:t>TO_CHAR(item, format)</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Times New Roman" pitchFamily="18" charset="0"/>
                        </a:rPr>
                        <a:t>TO_DATE(item, format)</a:t>
                      </a: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1074455">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tab pos="114300" algn="l"/>
                        </a:tabLst>
                      </a:pPr>
                      <a:r>
                        <a:rPr kumimoji="0" lang="en-US" sz="1400" b="0" i="0" u="none" strike="noStrike" cap="none" normalizeH="0" baseline="0" dirty="0" smtClean="0">
                          <a:ln>
                            <a:noFill/>
                          </a:ln>
                          <a:solidFill>
                            <a:schemeClr val="tx1"/>
                          </a:solidFill>
                          <a:effectLst/>
                          <a:latin typeface="Arial" charset="0"/>
                          <a:cs typeface="Times New Roman" pitchFamily="18" charset="0"/>
                        </a:rPr>
                        <a:t>Numbers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tab pos="114300" algn="l"/>
                        </a:tabLst>
                      </a:pPr>
                      <a:r>
                        <a:rPr kumimoji="0" lang="en-US" sz="1400" b="0" i="0" u="none" strike="noStrike" cap="none" normalizeH="0" baseline="0" dirty="0" smtClean="0">
                          <a:ln>
                            <a:noFill/>
                          </a:ln>
                          <a:solidFill>
                            <a:schemeClr val="tx1"/>
                          </a:solidFill>
                          <a:effectLst/>
                          <a:latin typeface="Arial" charset="0"/>
                          <a:cs typeface="Times New Roman" pitchFamily="18" charset="0"/>
                        </a:rPr>
                        <a:t>	Math functions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tab pos="114300" algn="l"/>
                        </a:tabLst>
                      </a:pPr>
                      <a:r>
                        <a:rPr kumimoji="0" lang="en-US" sz="1400" b="0" i="0" u="none" strike="noStrike" cap="none" normalizeH="0" baseline="0" dirty="0" smtClean="0">
                          <a:ln>
                            <a:noFill/>
                          </a:ln>
                          <a:solidFill>
                            <a:schemeClr val="tx1"/>
                          </a:solidFill>
                          <a:effectLst/>
                          <a:latin typeface="Arial" charset="0"/>
                          <a:cs typeface="Times New Roman" pitchFamily="18" charset="0"/>
                        </a:rPr>
                        <a:t>	Exponentiation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tab pos="114300" algn="l"/>
                        </a:tabLst>
                      </a:pPr>
                      <a:r>
                        <a:rPr kumimoji="0" lang="en-US" sz="1400" b="0" i="0" u="none" strike="noStrike" cap="none" normalizeH="0" baseline="0" dirty="0" smtClean="0">
                          <a:ln>
                            <a:noFill/>
                          </a:ln>
                          <a:solidFill>
                            <a:schemeClr val="tx1"/>
                          </a:solidFill>
                          <a:effectLst/>
                          <a:latin typeface="Arial" charset="0"/>
                          <a:cs typeface="Times New Roman" pitchFamily="18" charset="0"/>
                        </a:rPr>
                        <a:t>	Aggregation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tab pos="114300" algn="l"/>
                        </a:tabLst>
                      </a:pPr>
                      <a:r>
                        <a:rPr kumimoji="0" lang="en-US" sz="1400" b="0" i="0" u="none" strike="noStrike" cap="none" normalizeH="0" baseline="0" dirty="0" smtClean="0">
                          <a:ln>
                            <a:noFill/>
                          </a:ln>
                          <a:solidFill>
                            <a:schemeClr val="tx1"/>
                          </a:solidFill>
                          <a:effectLst/>
                          <a:latin typeface="Arial" charset="0"/>
                          <a:cs typeface="Times New Roman" pitchFamily="18" charset="0"/>
                        </a:rPr>
                        <a:t>	Statistics</a:t>
                      </a:r>
                      <a:endParaRPr kumimoji="0" lang="en-US" sz="1400" b="0" i="0" u="none" strike="noStrike" cap="none" normalizeH="0" baseline="0" dirty="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Cos, Sin, Tan, </a:t>
                      </a:r>
                      <a:r>
                        <a:rPr kumimoji="0" lang="en-US" sz="1400" b="0" i="0" u="none" strike="noStrike" cap="none" normalizeH="0" baseline="0" dirty="0" err="1" smtClean="0">
                          <a:ln>
                            <a:noFill/>
                          </a:ln>
                          <a:solidFill>
                            <a:schemeClr val="tx1"/>
                          </a:solidFill>
                          <a:effectLst/>
                          <a:latin typeface="Arial" charset="0"/>
                          <a:cs typeface="Times New Roman" pitchFamily="18" charset="0"/>
                        </a:rPr>
                        <a:t>Sqrt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2 ^ 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Min, Max, Sum, Count,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err="1" smtClean="0">
                          <a:ln>
                            <a:noFill/>
                          </a:ln>
                          <a:solidFill>
                            <a:schemeClr val="tx1"/>
                          </a:solidFill>
                          <a:effectLst/>
                          <a:latin typeface="Arial" charset="0"/>
                          <a:cs typeface="Times New Roman" pitchFamily="18" charset="0"/>
                        </a:rPr>
                        <a:t>Avg</a:t>
                      </a:r>
                      <a:r>
                        <a:rPr kumimoji="0" lang="en-US" sz="1400" b="0" i="0" u="none" strike="noStrike" cap="none" normalizeH="0" baseline="0" dirty="0" smtClean="0">
                          <a:ln>
                            <a:noFill/>
                          </a:ln>
                          <a:solidFill>
                            <a:schemeClr val="tx1"/>
                          </a:solidFill>
                          <a:effectLst/>
                          <a:latin typeface="Arial" charset="0"/>
                          <a:cs typeface="Times New Roman" pitchFamily="18" charset="0"/>
                        </a:rPr>
                        <a:t> </a:t>
                      </a:r>
                      <a:r>
                        <a:rPr kumimoji="0" lang="en-US" sz="1400" b="0" i="0" u="none" strike="noStrike" cap="none" normalizeH="0" baseline="0" dirty="0" err="1" smtClean="0">
                          <a:ln>
                            <a:noFill/>
                          </a:ln>
                          <a:solidFill>
                            <a:schemeClr val="tx1"/>
                          </a:solidFill>
                          <a:effectLst/>
                          <a:latin typeface="Arial" charset="0"/>
                          <a:cs typeface="Times New Roman" pitchFamily="18" charset="0"/>
                        </a:rPr>
                        <a:t>StDev</a:t>
                      </a:r>
                      <a:r>
                        <a:rPr kumimoji="0" lang="en-US" sz="1400" b="0" i="0" u="none" strike="noStrike" cap="none" normalizeH="0" baseline="0" dirty="0" smtClean="0">
                          <a:ln>
                            <a:noFill/>
                          </a:ln>
                          <a:solidFill>
                            <a:schemeClr val="tx1"/>
                          </a:solidFill>
                          <a:effectLst/>
                          <a:latin typeface="Arial" charset="0"/>
                          <a:cs typeface="Times New Roman" pitchFamily="18" charset="0"/>
                        </a:rPr>
                        <a:t>, </a:t>
                      </a:r>
                      <a:r>
                        <a:rPr kumimoji="0" lang="en-US" sz="1400" b="0" i="0" u="none" strike="noStrike" cap="none" normalizeH="0" baseline="0" dirty="0" err="1" smtClean="0">
                          <a:ln>
                            <a:noFill/>
                          </a:ln>
                          <a:solidFill>
                            <a:schemeClr val="tx1"/>
                          </a:solidFill>
                          <a:effectLst/>
                          <a:latin typeface="Arial" charset="0"/>
                          <a:cs typeface="Times New Roman" pitchFamily="18" charset="0"/>
                        </a:rPr>
                        <a:t>Var</a:t>
                      </a:r>
                      <a:endParaRPr kumimoji="0" lang="en-US" sz="1400" b="0" i="0" u="none" strike="noStrike" cap="none" normalizeH="0" baseline="0" dirty="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Cos, Sin, Tan, </a:t>
                      </a:r>
                      <a:r>
                        <a:rPr kumimoji="0" lang="en-US" sz="1400" b="0" i="0" u="none" strike="noStrike" cap="none" normalizeH="0" baseline="0" dirty="0" err="1" smtClean="0">
                          <a:ln>
                            <a:noFill/>
                          </a:ln>
                          <a:solidFill>
                            <a:schemeClr val="tx1"/>
                          </a:solidFill>
                          <a:effectLst/>
                          <a:latin typeface="Arial" charset="0"/>
                          <a:cs typeface="Times New Roman" pitchFamily="18" charset="0"/>
                        </a:rPr>
                        <a:t>Sqrt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Power(2, 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Min, Max, Sum, Count,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err="1" smtClean="0">
                          <a:ln>
                            <a:noFill/>
                          </a:ln>
                          <a:solidFill>
                            <a:schemeClr val="tx1"/>
                          </a:solidFill>
                          <a:effectLst/>
                          <a:latin typeface="Arial" charset="0"/>
                          <a:cs typeface="Times New Roman" pitchFamily="18" charset="0"/>
                        </a:rPr>
                        <a:t>Avg</a:t>
                      </a:r>
                      <a:r>
                        <a:rPr kumimoji="0" lang="en-US" sz="1400" b="0" i="0" u="none" strike="noStrike" cap="none" normalizeH="0" baseline="0" dirty="0" smtClean="0">
                          <a:ln>
                            <a:noFill/>
                          </a:ln>
                          <a:solidFill>
                            <a:schemeClr val="tx1"/>
                          </a:solidFill>
                          <a:effectLst/>
                          <a:latin typeface="Arial" charset="0"/>
                          <a:cs typeface="Times New Roman" pitchFamily="18" charset="0"/>
                        </a:rPr>
                        <a:t>, </a:t>
                      </a:r>
                      <a:r>
                        <a:rPr kumimoji="0" lang="en-US" sz="1400" b="0" i="0" u="none" strike="noStrike" cap="none" normalizeH="0" baseline="0" dirty="0" err="1" smtClean="0">
                          <a:ln>
                            <a:noFill/>
                          </a:ln>
                          <a:solidFill>
                            <a:schemeClr val="tx1"/>
                          </a:solidFill>
                          <a:effectLst/>
                          <a:latin typeface="Arial" charset="0"/>
                          <a:cs typeface="Times New Roman" pitchFamily="18" charset="0"/>
                        </a:rPr>
                        <a:t>StDev</a:t>
                      </a:r>
                      <a:r>
                        <a:rPr kumimoji="0" lang="en-US" sz="1400" b="0" i="0" u="none" strike="noStrike" cap="none" normalizeH="0" baseline="0" dirty="0" smtClean="0">
                          <a:ln>
                            <a:noFill/>
                          </a:ln>
                          <a:solidFill>
                            <a:schemeClr val="tx1"/>
                          </a:solidFill>
                          <a:effectLst/>
                          <a:latin typeface="Arial" charset="0"/>
                          <a:cs typeface="Times New Roman" pitchFamily="18" charset="0"/>
                        </a:rPr>
                        <a:t>, </a:t>
                      </a:r>
                      <a:r>
                        <a:rPr kumimoji="0" lang="en-US" sz="1400" b="0" i="0" u="none" strike="noStrike" cap="none" normalizeH="0" baseline="0" dirty="0" err="1" smtClean="0">
                          <a:ln>
                            <a:noFill/>
                          </a:ln>
                          <a:solidFill>
                            <a:schemeClr val="tx1"/>
                          </a:solidFill>
                          <a:effectLst/>
                          <a:latin typeface="Arial" charset="0"/>
                          <a:cs typeface="Times New Roman" pitchFamily="18" charset="0"/>
                        </a:rPr>
                        <a:t>Var</a:t>
                      </a:r>
                      <a:r>
                        <a:rPr kumimoji="0" lang="en-US" sz="1400" b="0" i="0" u="none" strike="noStrike" cap="none" normalizeH="0" baseline="0" dirty="0" smtClean="0">
                          <a:ln>
                            <a:noFill/>
                          </a:ln>
                          <a:solidFill>
                            <a:schemeClr val="tx1"/>
                          </a:solidFill>
                          <a:effectLst/>
                          <a:latin typeface="Arial" charset="0"/>
                          <a:cs typeface="Times New Roman" pitchFamily="18" charset="0"/>
                        </a:rPr>
                        <a: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err="1" smtClean="0">
                          <a:ln>
                            <a:noFill/>
                          </a:ln>
                          <a:solidFill>
                            <a:schemeClr val="tx1"/>
                          </a:solidFill>
                          <a:effectLst/>
                          <a:latin typeface="Arial" charset="0"/>
                          <a:cs typeface="Times New Roman" pitchFamily="18" charset="0"/>
                        </a:rPr>
                        <a:t>LinReqSlope</a:t>
                      </a:r>
                      <a:r>
                        <a:rPr kumimoji="0" lang="en-US" sz="1400" b="0" i="0" u="none" strike="noStrike" cap="none" normalizeH="0" baseline="0" dirty="0" smtClean="0">
                          <a:ln>
                            <a:noFill/>
                          </a:ln>
                          <a:solidFill>
                            <a:schemeClr val="tx1"/>
                          </a:solidFill>
                          <a:effectLst/>
                          <a:latin typeface="Arial" charset="0"/>
                          <a:cs typeface="Times New Roman" pitchFamily="18" charset="0"/>
                        </a:rPr>
                        <a:t>, Correlation</a:t>
                      </a:r>
                      <a:endParaRPr kumimoji="0" lang="en-US" sz="1400" b="0" i="0" u="none" strike="noStrike" cap="none" normalizeH="0" baseline="0" dirty="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COS, SIN, TAN, SQRT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POWER(2,3)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MIN, MAX, SUM, COUNT,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AVG, STDDEV, VARIANCE,</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cs typeface="Times New Roman" pitchFamily="18" charset="0"/>
                        </a:rPr>
                        <a:t>REGR, CORR</a:t>
                      </a:r>
                      <a:endParaRPr kumimoji="0" lang="en-US" sz="1400" b="0" i="0" u="none" strike="noStrike" cap="none" normalizeH="0" baseline="0" dirty="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bl>
          </a:graphicData>
        </a:graphic>
      </p:graphicFrame>
      <p:sp>
        <p:nvSpPr>
          <p:cNvPr id="35842" name="Slide Number Placeholder 5"/>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D181BA1-D44D-4DA5-8CC1-B4CFA0027A21}" type="slidenum">
              <a:rPr lang="en-US" smtClean="0"/>
              <a:pPr/>
              <a:t>31</a:t>
            </a:fld>
            <a:endParaRPr lang="en-US" smtClean="0"/>
          </a:p>
        </p:txBody>
      </p:sp>
    </p:spTree>
    <p:extLst>
      <p:ext uri="{BB962C8B-B14F-4D97-AF65-F5344CB8AC3E}">
        <p14:creationId xmlns:p14="http://schemas.microsoft.com/office/powerpoint/2010/main" val="12221805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p:txBody>
          <a:bodyPr/>
          <a:lstStyle/>
          <a:p>
            <a:r>
              <a:rPr lang="en-US" smtClean="0"/>
              <a:t>Subtotals (Where)</a:t>
            </a:r>
          </a:p>
        </p:txBody>
      </p:sp>
      <p:sp>
        <p:nvSpPr>
          <p:cNvPr id="36866"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F2DE854-B5AA-473F-A33E-77FBB2BB593A}" type="slidenum">
              <a:rPr lang="en-US" smtClean="0"/>
              <a:pPr/>
              <a:t>32</a:t>
            </a:fld>
            <a:endParaRPr lang="en-US" smtClean="0"/>
          </a:p>
        </p:txBody>
      </p:sp>
      <p:sp>
        <p:nvSpPr>
          <p:cNvPr id="36869" name="Rectangle 82"/>
          <p:cNvSpPr>
            <a:spLocks noChangeArrowheads="1"/>
          </p:cNvSpPr>
          <p:nvPr/>
        </p:nvSpPr>
        <p:spPr bwMode="auto">
          <a:xfrm>
            <a:off x="3044357" y="1770529"/>
            <a:ext cx="4575175" cy="838200"/>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r>
              <a:rPr lang="en-US" sz="1600" b="1" dirty="0">
                <a:solidFill>
                  <a:schemeClr val="tx1"/>
                </a:solidFill>
              </a:rPr>
              <a:t>SELECT</a:t>
            </a:r>
            <a:r>
              <a:rPr lang="en-US" sz="1600" dirty="0">
                <a:solidFill>
                  <a:schemeClr val="tx1"/>
                </a:solidFill>
              </a:rPr>
              <a:t>	Count(</a:t>
            </a:r>
            <a:r>
              <a:rPr lang="en-US" sz="1600" dirty="0" err="1">
                <a:solidFill>
                  <a:schemeClr val="tx1"/>
                </a:solidFill>
              </a:rPr>
              <a:t>AnimalID</a:t>
            </a:r>
            <a:r>
              <a:rPr lang="en-US" sz="1600" dirty="0">
                <a:solidFill>
                  <a:schemeClr val="tx1"/>
                </a:solidFill>
              </a:rPr>
              <a:t>) AS </a:t>
            </a:r>
            <a:r>
              <a:rPr lang="en-US" sz="1600" dirty="0" err="1">
                <a:solidFill>
                  <a:schemeClr val="tx1"/>
                </a:solidFill>
              </a:rPr>
              <a:t>CountOfAnimalID</a:t>
            </a:r>
            <a:endParaRPr lang="en-US" sz="1600" dirty="0">
              <a:solidFill>
                <a:schemeClr val="tx1"/>
              </a:solidFill>
            </a:endParaRPr>
          </a:p>
          <a:p>
            <a:r>
              <a:rPr lang="en-US" sz="1600" b="1" dirty="0">
                <a:solidFill>
                  <a:schemeClr val="tx1"/>
                </a:solidFill>
              </a:rPr>
              <a:t>FROM</a:t>
            </a:r>
            <a:r>
              <a:rPr lang="en-US" sz="1600" dirty="0">
                <a:solidFill>
                  <a:schemeClr val="tx1"/>
                </a:solidFill>
              </a:rPr>
              <a:t>	Animal</a:t>
            </a:r>
          </a:p>
          <a:p>
            <a:r>
              <a:rPr lang="en-US" sz="1600" b="1" dirty="0">
                <a:solidFill>
                  <a:schemeClr val="tx1"/>
                </a:solidFill>
              </a:rPr>
              <a:t>WHERE</a:t>
            </a:r>
            <a:r>
              <a:rPr lang="en-US" sz="1600" dirty="0">
                <a:solidFill>
                  <a:schemeClr val="tx1"/>
                </a:solidFill>
              </a:rPr>
              <a:t>	(Category = </a:t>
            </a:r>
            <a:r>
              <a:rPr lang="en-US" sz="1600" dirty="0" err="1" smtClean="0">
                <a:solidFill>
                  <a:schemeClr val="tx1"/>
                </a:solidFill>
              </a:rPr>
              <a:t>N‘Cat</a:t>
            </a:r>
            <a:r>
              <a:rPr lang="en-US" sz="1600" dirty="0">
                <a:solidFill>
                  <a:schemeClr val="tx1"/>
                </a:solidFill>
              </a:rPr>
              <a:t>’);</a:t>
            </a:r>
          </a:p>
        </p:txBody>
      </p:sp>
      <p:sp>
        <p:nvSpPr>
          <p:cNvPr id="36870" name="Rectangle 83"/>
          <p:cNvSpPr>
            <a:spLocks noChangeArrowheads="1"/>
          </p:cNvSpPr>
          <p:nvPr/>
        </p:nvSpPr>
        <p:spPr bwMode="auto">
          <a:xfrm>
            <a:off x="231307" y="98425"/>
            <a:ext cx="1518044"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tx1"/>
                </a:solidFill>
              </a:rPr>
              <a:t>Query04_Fig24a</a:t>
            </a:r>
          </a:p>
        </p:txBody>
      </p:sp>
      <p:sp>
        <p:nvSpPr>
          <p:cNvPr id="36871" name="Rectangle 84"/>
          <p:cNvSpPr>
            <a:spLocks noChangeArrowheads="1"/>
          </p:cNvSpPr>
          <p:nvPr/>
        </p:nvSpPr>
        <p:spPr bwMode="auto">
          <a:xfrm>
            <a:off x="1444157" y="1694329"/>
            <a:ext cx="1066800" cy="1371600"/>
          </a:xfrm>
          <a:prstGeom prst="rect">
            <a:avLst/>
          </a:prstGeom>
          <a:solidFill>
            <a:srgbClr val="FFFFFF"/>
          </a:solidFill>
          <a:ln w="12700">
            <a:solidFill>
              <a:schemeClr val="tx1"/>
            </a:solidFill>
            <a:miter lim="800000"/>
            <a:headEnd type="none" w="sm" len="sm"/>
            <a:tailEnd type="none" w="sm" len="sm"/>
          </a:ln>
        </p:spPr>
        <p:txBody>
          <a:bodyPr wrap="none"/>
          <a:lstStyle/>
          <a:p>
            <a:r>
              <a:rPr lang="en-US" sz="1400" dirty="0" err="1">
                <a:solidFill>
                  <a:schemeClr val="tx1"/>
                </a:solidFill>
              </a:rPr>
              <a:t>AnimalID</a:t>
            </a:r>
            <a:endParaRPr lang="en-US" sz="1400" dirty="0">
              <a:solidFill>
                <a:schemeClr val="tx1"/>
              </a:solidFill>
            </a:endParaRPr>
          </a:p>
          <a:p>
            <a:r>
              <a:rPr lang="en-US" sz="1400" dirty="0">
                <a:solidFill>
                  <a:schemeClr val="tx1"/>
                </a:solidFill>
              </a:rPr>
              <a:t>Name</a:t>
            </a:r>
          </a:p>
          <a:p>
            <a:r>
              <a:rPr lang="en-US" sz="1400" dirty="0">
                <a:solidFill>
                  <a:schemeClr val="tx1"/>
                </a:solidFill>
              </a:rPr>
              <a:t>Category</a:t>
            </a:r>
          </a:p>
          <a:p>
            <a:r>
              <a:rPr lang="en-US" sz="1400" dirty="0">
                <a:solidFill>
                  <a:schemeClr val="tx1"/>
                </a:solidFill>
              </a:rPr>
              <a:t>Breed</a:t>
            </a:r>
          </a:p>
          <a:p>
            <a:r>
              <a:rPr lang="en-US" sz="1400" dirty="0" err="1">
                <a:solidFill>
                  <a:schemeClr val="tx1"/>
                </a:solidFill>
              </a:rPr>
              <a:t>DateBorn</a:t>
            </a:r>
            <a:endParaRPr lang="en-US" sz="1400" dirty="0">
              <a:solidFill>
                <a:schemeClr val="tx1"/>
              </a:solidFill>
            </a:endParaRPr>
          </a:p>
          <a:p>
            <a:r>
              <a:rPr lang="en-US" sz="1400" dirty="0">
                <a:solidFill>
                  <a:schemeClr val="tx1"/>
                </a:solidFill>
              </a:rPr>
              <a:t>Gender</a:t>
            </a:r>
          </a:p>
        </p:txBody>
      </p:sp>
      <p:sp>
        <p:nvSpPr>
          <p:cNvPr id="36872" name="Rectangle 85"/>
          <p:cNvSpPr>
            <a:spLocks noChangeArrowheads="1"/>
          </p:cNvSpPr>
          <p:nvPr/>
        </p:nvSpPr>
        <p:spPr bwMode="auto">
          <a:xfrm>
            <a:off x="1444157" y="1389529"/>
            <a:ext cx="1066800" cy="304800"/>
          </a:xfrm>
          <a:prstGeom prst="rect">
            <a:avLst/>
          </a:prstGeom>
          <a:solidFill>
            <a:srgbClr val="FFFFCC"/>
          </a:solidFill>
          <a:ln w="12700">
            <a:solidFill>
              <a:schemeClr val="tx1"/>
            </a:solidFill>
            <a:miter lim="800000"/>
            <a:headEnd type="none" w="sm" len="sm"/>
            <a:tailEnd type="none" w="sm" len="sm"/>
          </a:ln>
        </p:spPr>
        <p:txBody>
          <a:bodyPr wrap="none" anchor="ctr"/>
          <a:lstStyle/>
          <a:p>
            <a:pPr algn="ctr"/>
            <a:r>
              <a:rPr lang="en-US" sz="1400">
                <a:solidFill>
                  <a:schemeClr val="tx1"/>
                </a:solidFill>
              </a:rPr>
              <a:t>Animal</a:t>
            </a:r>
          </a:p>
        </p:txBody>
      </p:sp>
      <p:graphicFrame>
        <p:nvGraphicFramePr>
          <p:cNvPr id="24662" name="Group 86"/>
          <p:cNvGraphicFramePr>
            <a:graphicFrameLocks noGrp="1"/>
          </p:cNvGraphicFramePr>
          <p:nvPr>
            <p:extLst>
              <p:ext uri="{D42A27DB-BD31-4B8C-83A1-F6EECF244321}">
                <p14:modId xmlns:p14="http://schemas.microsoft.com/office/powerpoint/2010/main" val="686271505"/>
              </p:ext>
            </p:extLst>
          </p:nvPr>
        </p:nvGraphicFramePr>
        <p:xfrm>
          <a:off x="1063157" y="3134192"/>
          <a:ext cx="2957513" cy="1828800"/>
        </p:xfrm>
        <a:graphic>
          <a:graphicData uri="http://schemas.openxmlformats.org/drawingml/2006/table">
            <a:tbl>
              <a:tblPr/>
              <a:tblGrid>
                <a:gridCol w="914400"/>
                <a:gridCol w="1073150"/>
                <a:gridCol w="969963"/>
              </a:tblGrid>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Field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AnimalID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Category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065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Table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Animal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Animal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Total</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Count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Where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Sort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Criteria</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‘Cat’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6" name="Rectangle 5"/>
          <p:cNvSpPr/>
          <p:nvPr/>
        </p:nvSpPr>
        <p:spPr>
          <a:xfrm>
            <a:off x="1734670" y="5460577"/>
            <a:ext cx="4572000" cy="400110"/>
          </a:xfrm>
          <a:prstGeom prst="rect">
            <a:avLst/>
          </a:prstGeom>
        </p:spPr>
        <p:txBody>
          <a:bodyPr>
            <a:spAutoFit/>
          </a:bodyPr>
          <a:lstStyle/>
          <a:p>
            <a:r>
              <a:rPr lang="en-US" sz="2000" dirty="0"/>
              <a:t>How many cats are in the Animal list?</a:t>
            </a:r>
          </a:p>
        </p:txBody>
      </p:sp>
    </p:spTree>
    <p:extLst>
      <p:ext uri="{BB962C8B-B14F-4D97-AF65-F5344CB8AC3E}">
        <p14:creationId xmlns:p14="http://schemas.microsoft.com/office/powerpoint/2010/main" val="18820859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lstStyle/>
          <a:p>
            <a:r>
              <a:rPr lang="en-US" smtClean="0"/>
              <a:t>Groups and Subtotals</a:t>
            </a:r>
          </a:p>
        </p:txBody>
      </p:sp>
      <p:sp>
        <p:nvSpPr>
          <p:cNvPr id="37890"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29A2638-F4D0-4F97-B7A9-543CD0C75D86}" type="slidenum">
              <a:rPr lang="en-US" smtClean="0"/>
              <a:pPr/>
              <a:t>33</a:t>
            </a:fld>
            <a:endParaRPr lang="en-US" smtClean="0"/>
          </a:p>
        </p:txBody>
      </p:sp>
      <p:sp>
        <p:nvSpPr>
          <p:cNvPr id="37892" name="Rectangle 49"/>
          <p:cNvSpPr>
            <a:spLocks noGrp="1" noChangeArrowheads="1"/>
          </p:cNvSpPr>
          <p:nvPr>
            <p:ph type="body" sz="half" idx="4294967295"/>
          </p:nvPr>
        </p:nvSpPr>
        <p:spPr>
          <a:xfrm>
            <a:off x="109182" y="5587621"/>
            <a:ext cx="8106770" cy="1154373"/>
          </a:xfrm>
        </p:spPr>
        <p:txBody>
          <a:bodyPr/>
          <a:lstStyle/>
          <a:p>
            <a:r>
              <a:rPr lang="en-US" sz="2000" dirty="0" smtClean="0"/>
              <a:t>Count the number of animals in each category.</a:t>
            </a:r>
          </a:p>
          <a:p>
            <a:pPr lvl="1"/>
            <a:r>
              <a:rPr lang="en-US" sz="1800" dirty="0" smtClean="0"/>
              <a:t>You could type in each WHERE clause, but that is slow.</a:t>
            </a:r>
          </a:p>
          <a:p>
            <a:pPr lvl="1"/>
            <a:r>
              <a:rPr lang="en-US" sz="1800" dirty="0" smtClean="0"/>
              <a:t>And you would have to know all of the Category values.</a:t>
            </a:r>
          </a:p>
        </p:txBody>
      </p:sp>
      <p:sp>
        <p:nvSpPr>
          <p:cNvPr id="37893" name="Rectangle 50"/>
          <p:cNvSpPr>
            <a:spLocks noChangeArrowheads="1"/>
          </p:cNvSpPr>
          <p:nvPr/>
        </p:nvSpPr>
        <p:spPr bwMode="auto">
          <a:xfrm>
            <a:off x="381000" y="4467225"/>
            <a:ext cx="5480050" cy="1019175"/>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pPr>
              <a:tabLst>
                <a:tab pos="1149350" algn="l"/>
              </a:tabLst>
            </a:pPr>
            <a:r>
              <a:rPr lang="en-US" sz="1500" b="1" dirty="0">
                <a:solidFill>
                  <a:schemeClr val="tx1"/>
                </a:solidFill>
              </a:rPr>
              <a:t>SELECT</a:t>
            </a:r>
            <a:r>
              <a:rPr lang="en-US" sz="1500" dirty="0">
                <a:solidFill>
                  <a:schemeClr val="tx1"/>
                </a:solidFill>
              </a:rPr>
              <a:t>	Category, Count(</a:t>
            </a:r>
            <a:r>
              <a:rPr lang="en-US" sz="1500" dirty="0" err="1">
                <a:solidFill>
                  <a:schemeClr val="tx1"/>
                </a:solidFill>
              </a:rPr>
              <a:t>AnimalID</a:t>
            </a:r>
            <a:r>
              <a:rPr lang="en-US" sz="1500" dirty="0">
                <a:solidFill>
                  <a:schemeClr val="tx1"/>
                </a:solidFill>
              </a:rPr>
              <a:t>) AS </a:t>
            </a:r>
            <a:r>
              <a:rPr lang="en-US" sz="1500" dirty="0" err="1">
                <a:solidFill>
                  <a:schemeClr val="tx1"/>
                </a:solidFill>
              </a:rPr>
              <a:t>CountOfAnimalID</a:t>
            </a:r>
            <a:endParaRPr lang="en-US" sz="1500" dirty="0">
              <a:solidFill>
                <a:schemeClr val="tx1"/>
              </a:solidFill>
            </a:endParaRPr>
          </a:p>
          <a:p>
            <a:pPr>
              <a:tabLst>
                <a:tab pos="1149350" algn="l"/>
              </a:tabLst>
            </a:pPr>
            <a:r>
              <a:rPr lang="en-US" sz="1500" b="1" dirty="0">
                <a:solidFill>
                  <a:schemeClr val="tx1"/>
                </a:solidFill>
              </a:rPr>
              <a:t>FROM</a:t>
            </a:r>
            <a:r>
              <a:rPr lang="en-US" sz="1500" dirty="0">
                <a:solidFill>
                  <a:schemeClr val="tx1"/>
                </a:solidFill>
              </a:rPr>
              <a:t>	Animal</a:t>
            </a:r>
          </a:p>
          <a:p>
            <a:pPr>
              <a:tabLst>
                <a:tab pos="1149350" algn="l"/>
              </a:tabLst>
            </a:pPr>
            <a:r>
              <a:rPr lang="en-US" sz="1500" b="1" dirty="0">
                <a:solidFill>
                  <a:schemeClr val="tx1"/>
                </a:solidFill>
              </a:rPr>
              <a:t>GROUP BY</a:t>
            </a:r>
            <a:r>
              <a:rPr lang="en-US" sz="1500" dirty="0">
                <a:solidFill>
                  <a:schemeClr val="tx1"/>
                </a:solidFill>
              </a:rPr>
              <a:t>	Category</a:t>
            </a:r>
          </a:p>
          <a:p>
            <a:pPr>
              <a:tabLst>
                <a:tab pos="1149350" algn="l"/>
              </a:tabLst>
            </a:pPr>
            <a:r>
              <a:rPr lang="en-US" sz="1500" b="1" dirty="0">
                <a:solidFill>
                  <a:schemeClr val="tx1"/>
                </a:solidFill>
              </a:rPr>
              <a:t>ORDER BY</a:t>
            </a:r>
            <a:r>
              <a:rPr lang="en-US" sz="1500" dirty="0">
                <a:solidFill>
                  <a:schemeClr val="tx1"/>
                </a:solidFill>
              </a:rPr>
              <a:t>	Count(</a:t>
            </a:r>
            <a:r>
              <a:rPr lang="en-US" sz="1500" dirty="0" err="1">
                <a:solidFill>
                  <a:schemeClr val="tx1"/>
                </a:solidFill>
              </a:rPr>
              <a:t>AnimalID</a:t>
            </a:r>
            <a:r>
              <a:rPr lang="en-US" sz="1500" dirty="0">
                <a:solidFill>
                  <a:schemeClr val="tx1"/>
                </a:solidFill>
              </a:rPr>
              <a:t>) DESC;</a:t>
            </a:r>
          </a:p>
        </p:txBody>
      </p:sp>
      <p:sp>
        <p:nvSpPr>
          <p:cNvPr id="37894" name="Rectangle 51"/>
          <p:cNvSpPr>
            <a:spLocks noChangeArrowheads="1"/>
          </p:cNvSpPr>
          <p:nvPr/>
        </p:nvSpPr>
        <p:spPr bwMode="auto">
          <a:xfrm>
            <a:off x="52387" y="70410"/>
            <a:ext cx="1419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tx1"/>
                </a:solidFill>
              </a:rPr>
              <a:t>Query04_Fig26</a:t>
            </a:r>
          </a:p>
        </p:txBody>
      </p:sp>
      <p:sp>
        <p:nvSpPr>
          <p:cNvPr id="37895" name="Rectangle 52"/>
          <p:cNvSpPr>
            <a:spLocks noChangeArrowheads="1"/>
          </p:cNvSpPr>
          <p:nvPr/>
        </p:nvSpPr>
        <p:spPr bwMode="auto">
          <a:xfrm>
            <a:off x="762000" y="914400"/>
            <a:ext cx="1066800" cy="1447800"/>
          </a:xfrm>
          <a:prstGeom prst="rect">
            <a:avLst/>
          </a:prstGeom>
          <a:solidFill>
            <a:srgbClr val="FFFFFF"/>
          </a:solidFill>
          <a:ln w="12700">
            <a:solidFill>
              <a:schemeClr val="tx1"/>
            </a:solidFill>
            <a:miter lim="800000"/>
            <a:headEnd type="none" w="sm" len="sm"/>
            <a:tailEnd type="none" w="sm" len="sm"/>
          </a:ln>
        </p:spPr>
        <p:txBody>
          <a:bodyPr wrap="none"/>
          <a:lstStyle/>
          <a:p>
            <a:r>
              <a:rPr lang="en-US" sz="1500" dirty="0" err="1">
                <a:solidFill>
                  <a:schemeClr val="tx1"/>
                </a:solidFill>
              </a:rPr>
              <a:t>AnimalID</a:t>
            </a:r>
            <a:endParaRPr lang="en-US" sz="1500" dirty="0">
              <a:solidFill>
                <a:schemeClr val="tx1"/>
              </a:solidFill>
            </a:endParaRPr>
          </a:p>
          <a:p>
            <a:r>
              <a:rPr lang="en-US" sz="1500" dirty="0">
                <a:solidFill>
                  <a:schemeClr val="tx1"/>
                </a:solidFill>
              </a:rPr>
              <a:t>Name</a:t>
            </a:r>
          </a:p>
          <a:p>
            <a:r>
              <a:rPr lang="en-US" sz="1500" dirty="0">
                <a:solidFill>
                  <a:schemeClr val="tx1"/>
                </a:solidFill>
              </a:rPr>
              <a:t>Category</a:t>
            </a:r>
          </a:p>
          <a:p>
            <a:r>
              <a:rPr lang="en-US" sz="1500" dirty="0">
                <a:solidFill>
                  <a:schemeClr val="tx1"/>
                </a:solidFill>
              </a:rPr>
              <a:t>Breed</a:t>
            </a:r>
          </a:p>
          <a:p>
            <a:r>
              <a:rPr lang="en-US" sz="1500" dirty="0" err="1">
                <a:solidFill>
                  <a:schemeClr val="tx1"/>
                </a:solidFill>
              </a:rPr>
              <a:t>DateBorn</a:t>
            </a:r>
            <a:endParaRPr lang="en-US" sz="1500" dirty="0">
              <a:solidFill>
                <a:schemeClr val="tx1"/>
              </a:solidFill>
            </a:endParaRPr>
          </a:p>
          <a:p>
            <a:r>
              <a:rPr lang="en-US" sz="1500" dirty="0">
                <a:solidFill>
                  <a:schemeClr val="tx1"/>
                </a:solidFill>
              </a:rPr>
              <a:t>Gender</a:t>
            </a:r>
          </a:p>
        </p:txBody>
      </p:sp>
      <p:sp>
        <p:nvSpPr>
          <p:cNvPr id="37896" name="Rectangle 53"/>
          <p:cNvSpPr>
            <a:spLocks noChangeArrowheads="1"/>
          </p:cNvSpPr>
          <p:nvPr/>
        </p:nvSpPr>
        <p:spPr bwMode="auto">
          <a:xfrm>
            <a:off x="762000" y="609600"/>
            <a:ext cx="1066800" cy="304800"/>
          </a:xfrm>
          <a:prstGeom prst="rect">
            <a:avLst/>
          </a:prstGeom>
          <a:solidFill>
            <a:srgbClr val="FFFFCC"/>
          </a:solidFill>
          <a:ln w="12700">
            <a:solidFill>
              <a:schemeClr val="tx1"/>
            </a:solidFill>
            <a:miter lim="800000"/>
            <a:headEnd type="none" w="sm" len="sm"/>
            <a:tailEnd type="none" w="sm" len="sm"/>
          </a:ln>
        </p:spPr>
        <p:txBody>
          <a:bodyPr wrap="none" anchor="ctr"/>
          <a:lstStyle/>
          <a:p>
            <a:pPr algn="ctr"/>
            <a:r>
              <a:rPr lang="en-US" sz="1500">
                <a:solidFill>
                  <a:schemeClr val="tx1"/>
                </a:solidFill>
              </a:rPr>
              <a:t>Animal</a:t>
            </a:r>
          </a:p>
        </p:txBody>
      </p:sp>
      <p:graphicFrame>
        <p:nvGraphicFramePr>
          <p:cNvPr id="25654" name="Group 54"/>
          <p:cNvGraphicFramePr>
            <a:graphicFrameLocks noGrp="1"/>
          </p:cNvGraphicFramePr>
          <p:nvPr>
            <p:extLst>
              <p:ext uri="{D42A27DB-BD31-4B8C-83A1-F6EECF244321}">
                <p14:modId xmlns:p14="http://schemas.microsoft.com/office/powerpoint/2010/main" val="4186429055"/>
              </p:ext>
            </p:extLst>
          </p:nvPr>
        </p:nvGraphicFramePr>
        <p:xfrm>
          <a:off x="381000" y="2430463"/>
          <a:ext cx="3044825" cy="1920876"/>
        </p:xfrm>
        <a:graphic>
          <a:graphicData uri="http://schemas.openxmlformats.org/drawingml/2006/table">
            <a:tbl>
              <a:tblPr/>
              <a:tblGrid>
                <a:gridCol w="800100"/>
                <a:gridCol w="1050925"/>
                <a:gridCol w="1193800"/>
              </a:tblGrid>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Field</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Category</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AnimalID</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Table</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Total</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1" i="0" u="none" strike="noStrike" cap="none" normalizeH="0" baseline="0" smtClean="0">
                          <a:ln>
                            <a:noFill/>
                          </a:ln>
                          <a:solidFill>
                            <a:schemeClr val="tx1"/>
                          </a:solidFill>
                          <a:effectLst/>
                          <a:latin typeface="Arial" charset="0"/>
                        </a:rPr>
                        <a:t>Group By</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Count</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Sort</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Descending</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Criteria</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Or</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7927" name="Rectangle 84"/>
          <p:cNvSpPr>
            <a:spLocks noChangeArrowheads="1"/>
          </p:cNvSpPr>
          <p:nvPr/>
        </p:nvSpPr>
        <p:spPr bwMode="auto">
          <a:xfrm>
            <a:off x="3505200" y="1981200"/>
            <a:ext cx="2743200" cy="1905000"/>
          </a:xfrm>
          <a:prstGeom prst="rect">
            <a:avLst/>
          </a:prstGeom>
          <a:noFill/>
          <a:ln w="12700">
            <a:solidFill>
              <a:srgbClr val="0066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lstStyle/>
          <a:p>
            <a:pPr>
              <a:tabLst>
                <a:tab pos="2509838" algn="r"/>
              </a:tabLst>
            </a:pPr>
            <a:r>
              <a:rPr lang="en-US" sz="1500" b="1">
                <a:solidFill>
                  <a:srgbClr val="006633"/>
                </a:solidFill>
              </a:rPr>
              <a:t>Category	CountOfAnimalID</a:t>
            </a:r>
          </a:p>
          <a:p>
            <a:pPr>
              <a:tabLst>
                <a:tab pos="2509838" algn="r"/>
              </a:tabLst>
            </a:pPr>
            <a:r>
              <a:rPr lang="en-US" sz="1500">
                <a:solidFill>
                  <a:srgbClr val="006633"/>
                </a:solidFill>
              </a:rPr>
              <a:t>Dog	100</a:t>
            </a:r>
          </a:p>
          <a:p>
            <a:pPr>
              <a:tabLst>
                <a:tab pos="2509838" algn="r"/>
              </a:tabLst>
            </a:pPr>
            <a:r>
              <a:rPr lang="en-US" sz="1500">
                <a:solidFill>
                  <a:srgbClr val="006633"/>
                </a:solidFill>
              </a:rPr>
              <a:t>Cat	47</a:t>
            </a:r>
          </a:p>
          <a:p>
            <a:pPr>
              <a:tabLst>
                <a:tab pos="2509838" algn="r"/>
              </a:tabLst>
            </a:pPr>
            <a:r>
              <a:rPr lang="en-US" sz="1500">
                <a:solidFill>
                  <a:srgbClr val="006633"/>
                </a:solidFill>
              </a:rPr>
              <a:t>Bird	15</a:t>
            </a:r>
          </a:p>
          <a:p>
            <a:pPr>
              <a:tabLst>
                <a:tab pos="2509838" algn="r"/>
              </a:tabLst>
            </a:pPr>
            <a:r>
              <a:rPr lang="en-US" sz="1500">
                <a:solidFill>
                  <a:srgbClr val="006633"/>
                </a:solidFill>
              </a:rPr>
              <a:t>Fish	14</a:t>
            </a:r>
          </a:p>
          <a:p>
            <a:pPr>
              <a:tabLst>
                <a:tab pos="2509838" algn="r"/>
              </a:tabLst>
            </a:pPr>
            <a:r>
              <a:rPr lang="en-US" sz="1500">
                <a:solidFill>
                  <a:srgbClr val="006633"/>
                </a:solidFill>
              </a:rPr>
              <a:t>Reptile	6</a:t>
            </a:r>
          </a:p>
          <a:p>
            <a:pPr>
              <a:tabLst>
                <a:tab pos="2509838" algn="r"/>
              </a:tabLst>
            </a:pPr>
            <a:r>
              <a:rPr lang="en-US" sz="1500">
                <a:solidFill>
                  <a:srgbClr val="006633"/>
                </a:solidFill>
              </a:rPr>
              <a:t>Mammal	6</a:t>
            </a:r>
          </a:p>
          <a:p>
            <a:pPr>
              <a:tabLst>
                <a:tab pos="2509838" algn="r"/>
              </a:tabLst>
            </a:pPr>
            <a:r>
              <a:rPr lang="en-US" sz="1500">
                <a:solidFill>
                  <a:srgbClr val="006633"/>
                </a:solidFill>
              </a:rPr>
              <a:t>Spider	3</a:t>
            </a:r>
          </a:p>
          <a:p>
            <a:pPr>
              <a:tabLst>
                <a:tab pos="2509838" algn="r"/>
              </a:tabLst>
            </a:pPr>
            <a:endParaRPr lang="en-US" sz="1500">
              <a:solidFill>
                <a:srgbClr val="006633"/>
              </a:solidFill>
            </a:endParaRPr>
          </a:p>
        </p:txBody>
      </p:sp>
    </p:spTree>
    <p:extLst>
      <p:ext uri="{BB962C8B-B14F-4D97-AF65-F5344CB8AC3E}">
        <p14:creationId xmlns:p14="http://schemas.microsoft.com/office/powerpoint/2010/main" val="16350738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p:txBody>
          <a:bodyPr/>
          <a:lstStyle/>
          <a:p>
            <a:r>
              <a:rPr lang="en-US" smtClean="0"/>
              <a:t>Conditions on Totals (Having)</a:t>
            </a:r>
          </a:p>
        </p:txBody>
      </p:sp>
      <p:sp>
        <p:nvSpPr>
          <p:cNvPr id="38914"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D8CD496-E597-43EB-8C6D-9F563D9DA87A}" type="slidenum">
              <a:rPr lang="en-US" smtClean="0"/>
              <a:pPr/>
              <a:t>34</a:t>
            </a:fld>
            <a:endParaRPr lang="en-US" smtClean="0"/>
          </a:p>
        </p:txBody>
      </p:sp>
      <p:sp>
        <p:nvSpPr>
          <p:cNvPr id="38917" name="Rectangle 45"/>
          <p:cNvSpPr>
            <a:spLocks noChangeArrowheads="1"/>
          </p:cNvSpPr>
          <p:nvPr/>
        </p:nvSpPr>
        <p:spPr bwMode="auto">
          <a:xfrm>
            <a:off x="758825" y="4648200"/>
            <a:ext cx="5480050" cy="1247775"/>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pPr>
              <a:tabLst>
                <a:tab pos="1149350" algn="l"/>
              </a:tabLst>
            </a:pPr>
            <a:r>
              <a:rPr lang="en-US" sz="1500" dirty="0">
                <a:solidFill>
                  <a:schemeClr val="tx1"/>
                </a:solidFill>
              </a:rPr>
              <a:t>SELECT	Category, Count(</a:t>
            </a:r>
            <a:r>
              <a:rPr lang="en-US" sz="1500" dirty="0" err="1">
                <a:solidFill>
                  <a:schemeClr val="tx1"/>
                </a:solidFill>
              </a:rPr>
              <a:t>AnimalID</a:t>
            </a:r>
            <a:r>
              <a:rPr lang="en-US" sz="1500" dirty="0">
                <a:solidFill>
                  <a:schemeClr val="tx1"/>
                </a:solidFill>
              </a:rPr>
              <a:t>) AS </a:t>
            </a:r>
            <a:r>
              <a:rPr lang="en-US" sz="1500" dirty="0" err="1">
                <a:solidFill>
                  <a:schemeClr val="tx1"/>
                </a:solidFill>
              </a:rPr>
              <a:t>CountOfAnimalID</a:t>
            </a:r>
            <a:endParaRPr lang="en-US" sz="1500" dirty="0">
              <a:solidFill>
                <a:schemeClr val="tx1"/>
              </a:solidFill>
            </a:endParaRPr>
          </a:p>
          <a:p>
            <a:pPr>
              <a:tabLst>
                <a:tab pos="1149350" algn="l"/>
              </a:tabLst>
            </a:pPr>
            <a:r>
              <a:rPr lang="en-US" sz="1500" dirty="0">
                <a:solidFill>
                  <a:schemeClr val="tx1"/>
                </a:solidFill>
              </a:rPr>
              <a:t>FROM	Animal</a:t>
            </a:r>
          </a:p>
          <a:p>
            <a:pPr>
              <a:tabLst>
                <a:tab pos="1149350" algn="l"/>
              </a:tabLst>
            </a:pPr>
            <a:r>
              <a:rPr lang="en-US" sz="1500" dirty="0">
                <a:solidFill>
                  <a:schemeClr val="tx1"/>
                </a:solidFill>
              </a:rPr>
              <a:t>GROUP BY	Category</a:t>
            </a:r>
          </a:p>
          <a:p>
            <a:pPr>
              <a:tabLst>
                <a:tab pos="1149350" algn="l"/>
              </a:tabLst>
            </a:pPr>
            <a:r>
              <a:rPr lang="en-US" sz="1500" dirty="0">
                <a:solidFill>
                  <a:schemeClr val="tx1"/>
                </a:solidFill>
              </a:rPr>
              <a:t>HAVING	Count(</a:t>
            </a:r>
            <a:r>
              <a:rPr lang="en-US" sz="1500" dirty="0" err="1">
                <a:solidFill>
                  <a:schemeClr val="tx1"/>
                </a:solidFill>
              </a:rPr>
              <a:t>AnimalID</a:t>
            </a:r>
            <a:r>
              <a:rPr lang="en-US" sz="1500" dirty="0">
                <a:solidFill>
                  <a:schemeClr val="tx1"/>
                </a:solidFill>
              </a:rPr>
              <a:t>) &gt; 10</a:t>
            </a:r>
          </a:p>
          <a:p>
            <a:pPr>
              <a:tabLst>
                <a:tab pos="1149350" algn="l"/>
              </a:tabLst>
            </a:pPr>
            <a:r>
              <a:rPr lang="en-US" sz="1500" dirty="0">
                <a:solidFill>
                  <a:schemeClr val="tx1"/>
                </a:solidFill>
              </a:rPr>
              <a:t>ORDER BY	Count(</a:t>
            </a:r>
            <a:r>
              <a:rPr lang="en-US" sz="1500" dirty="0" err="1">
                <a:solidFill>
                  <a:schemeClr val="tx1"/>
                </a:solidFill>
              </a:rPr>
              <a:t>AnimalID</a:t>
            </a:r>
            <a:r>
              <a:rPr lang="en-US" sz="1500" dirty="0">
                <a:solidFill>
                  <a:schemeClr val="tx1"/>
                </a:solidFill>
              </a:rPr>
              <a:t>) DESC;</a:t>
            </a:r>
          </a:p>
        </p:txBody>
      </p:sp>
      <p:sp>
        <p:nvSpPr>
          <p:cNvPr id="38918" name="Rectangle 46"/>
          <p:cNvSpPr>
            <a:spLocks noChangeArrowheads="1"/>
          </p:cNvSpPr>
          <p:nvPr/>
        </p:nvSpPr>
        <p:spPr bwMode="auto">
          <a:xfrm>
            <a:off x="68916" y="98425"/>
            <a:ext cx="1419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tx1"/>
                </a:solidFill>
              </a:rPr>
              <a:t>Query04_Fig27</a:t>
            </a:r>
          </a:p>
        </p:txBody>
      </p:sp>
      <p:sp>
        <p:nvSpPr>
          <p:cNvPr id="38919" name="Rectangle 47"/>
          <p:cNvSpPr>
            <a:spLocks noChangeArrowheads="1"/>
          </p:cNvSpPr>
          <p:nvPr/>
        </p:nvSpPr>
        <p:spPr bwMode="auto">
          <a:xfrm>
            <a:off x="606425" y="1066800"/>
            <a:ext cx="1066800" cy="1447800"/>
          </a:xfrm>
          <a:prstGeom prst="rect">
            <a:avLst/>
          </a:prstGeom>
          <a:solidFill>
            <a:srgbClr val="FFFFFF"/>
          </a:solidFill>
          <a:ln w="12700">
            <a:solidFill>
              <a:schemeClr val="tx1"/>
            </a:solidFill>
            <a:miter lim="800000"/>
            <a:headEnd type="none" w="sm" len="sm"/>
            <a:tailEnd type="none" w="sm" len="sm"/>
          </a:ln>
        </p:spPr>
        <p:txBody>
          <a:bodyPr wrap="none"/>
          <a:lstStyle/>
          <a:p>
            <a:r>
              <a:rPr lang="en-US" sz="1500" dirty="0" err="1">
                <a:solidFill>
                  <a:schemeClr val="tx1"/>
                </a:solidFill>
              </a:rPr>
              <a:t>AnimalID</a:t>
            </a:r>
            <a:endParaRPr lang="en-US" sz="1500" dirty="0">
              <a:solidFill>
                <a:schemeClr val="tx1"/>
              </a:solidFill>
            </a:endParaRPr>
          </a:p>
          <a:p>
            <a:r>
              <a:rPr lang="en-US" sz="1500" dirty="0">
                <a:solidFill>
                  <a:schemeClr val="tx1"/>
                </a:solidFill>
              </a:rPr>
              <a:t>Name</a:t>
            </a:r>
          </a:p>
          <a:p>
            <a:r>
              <a:rPr lang="en-US" sz="1500" dirty="0">
                <a:solidFill>
                  <a:schemeClr val="tx1"/>
                </a:solidFill>
              </a:rPr>
              <a:t>Category</a:t>
            </a:r>
          </a:p>
          <a:p>
            <a:r>
              <a:rPr lang="en-US" sz="1500" dirty="0">
                <a:solidFill>
                  <a:schemeClr val="tx1"/>
                </a:solidFill>
              </a:rPr>
              <a:t>Breed</a:t>
            </a:r>
          </a:p>
          <a:p>
            <a:r>
              <a:rPr lang="en-US" sz="1500" dirty="0" err="1">
                <a:solidFill>
                  <a:schemeClr val="tx1"/>
                </a:solidFill>
              </a:rPr>
              <a:t>DateBorn</a:t>
            </a:r>
            <a:endParaRPr lang="en-US" sz="1500" dirty="0">
              <a:solidFill>
                <a:schemeClr val="tx1"/>
              </a:solidFill>
            </a:endParaRPr>
          </a:p>
          <a:p>
            <a:r>
              <a:rPr lang="en-US" sz="1500" dirty="0">
                <a:solidFill>
                  <a:schemeClr val="tx1"/>
                </a:solidFill>
              </a:rPr>
              <a:t>Gender</a:t>
            </a:r>
          </a:p>
        </p:txBody>
      </p:sp>
      <p:sp>
        <p:nvSpPr>
          <p:cNvPr id="38920" name="Rectangle 48"/>
          <p:cNvSpPr>
            <a:spLocks noChangeArrowheads="1"/>
          </p:cNvSpPr>
          <p:nvPr/>
        </p:nvSpPr>
        <p:spPr bwMode="auto">
          <a:xfrm>
            <a:off x="606425" y="762000"/>
            <a:ext cx="1066800" cy="304800"/>
          </a:xfrm>
          <a:prstGeom prst="rect">
            <a:avLst/>
          </a:prstGeom>
          <a:solidFill>
            <a:srgbClr val="FFFFCC"/>
          </a:solidFill>
          <a:ln w="12700">
            <a:solidFill>
              <a:schemeClr val="tx1"/>
            </a:solidFill>
            <a:miter lim="800000"/>
            <a:headEnd type="none" w="sm" len="sm"/>
            <a:tailEnd type="none" w="sm" len="sm"/>
          </a:ln>
        </p:spPr>
        <p:txBody>
          <a:bodyPr wrap="none" anchor="ctr"/>
          <a:lstStyle/>
          <a:p>
            <a:pPr algn="ctr"/>
            <a:r>
              <a:rPr lang="en-US" sz="1500">
                <a:solidFill>
                  <a:schemeClr val="tx1"/>
                </a:solidFill>
              </a:rPr>
              <a:t>Animal</a:t>
            </a:r>
          </a:p>
        </p:txBody>
      </p:sp>
      <p:graphicFrame>
        <p:nvGraphicFramePr>
          <p:cNvPr id="26673" name="Group 49"/>
          <p:cNvGraphicFramePr>
            <a:graphicFrameLocks noGrp="1"/>
          </p:cNvGraphicFramePr>
          <p:nvPr>
            <p:extLst>
              <p:ext uri="{D42A27DB-BD31-4B8C-83A1-F6EECF244321}">
                <p14:modId xmlns:p14="http://schemas.microsoft.com/office/powerpoint/2010/main" val="877658752"/>
              </p:ext>
            </p:extLst>
          </p:nvPr>
        </p:nvGraphicFramePr>
        <p:xfrm>
          <a:off x="758825" y="2659063"/>
          <a:ext cx="2982913" cy="1920876"/>
        </p:xfrm>
        <a:graphic>
          <a:graphicData uri="http://schemas.openxmlformats.org/drawingml/2006/table">
            <a:tbl>
              <a:tblPr/>
              <a:tblGrid>
                <a:gridCol w="800100"/>
                <a:gridCol w="989013"/>
                <a:gridCol w="1193800"/>
              </a:tblGrid>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Field</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Category</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AnimalID</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Table</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Total</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Group By</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Count</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Sort</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Descending</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Criteria</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&gt;10</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Or</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8951" name="Rectangle 79"/>
          <p:cNvSpPr>
            <a:spLocks noChangeArrowheads="1"/>
          </p:cNvSpPr>
          <p:nvPr/>
        </p:nvSpPr>
        <p:spPr bwMode="auto">
          <a:xfrm>
            <a:off x="2892425" y="1143000"/>
            <a:ext cx="2590800" cy="1219200"/>
          </a:xfrm>
          <a:prstGeom prst="rect">
            <a:avLst/>
          </a:prstGeom>
          <a:noFill/>
          <a:ln w="12700">
            <a:solidFill>
              <a:srgbClr val="0066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lstStyle/>
          <a:p>
            <a:r>
              <a:rPr lang="en-US" sz="1500" b="1">
                <a:solidFill>
                  <a:srgbClr val="006633"/>
                </a:solidFill>
              </a:rPr>
              <a:t>Category	CountOfAnimalID</a:t>
            </a:r>
          </a:p>
          <a:p>
            <a:r>
              <a:rPr lang="en-US" sz="1500">
                <a:solidFill>
                  <a:srgbClr val="006633"/>
                </a:solidFill>
              </a:rPr>
              <a:t>Dog	100</a:t>
            </a:r>
          </a:p>
          <a:p>
            <a:r>
              <a:rPr lang="en-US" sz="1500">
                <a:solidFill>
                  <a:srgbClr val="006633"/>
                </a:solidFill>
              </a:rPr>
              <a:t>Cat	47</a:t>
            </a:r>
          </a:p>
          <a:p>
            <a:r>
              <a:rPr lang="en-US" sz="1500">
                <a:solidFill>
                  <a:srgbClr val="006633"/>
                </a:solidFill>
              </a:rPr>
              <a:t>Bird	15</a:t>
            </a:r>
          </a:p>
          <a:p>
            <a:r>
              <a:rPr lang="en-US" sz="1500">
                <a:solidFill>
                  <a:srgbClr val="006633"/>
                </a:solidFill>
              </a:rPr>
              <a:t>Fish	14</a:t>
            </a:r>
          </a:p>
        </p:txBody>
      </p:sp>
      <p:sp>
        <p:nvSpPr>
          <p:cNvPr id="6" name="Rectangle 5"/>
          <p:cNvSpPr/>
          <p:nvPr/>
        </p:nvSpPr>
        <p:spPr>
          <a:xfrm>
            <a:off x="4578163" y="2828835"/>
            <a:ext cx="3321424" cy="923330"/>
          </a:xfrm>
          <a:prstGeom prst="rect">
            <a:avLst/>
          </a:prstGeom>
        </p:spPr>
        <p:txBody>
          <a:bodyPr wrap="square">
            <a:spAutoFit/>
          </a:bodyPr>
          <a:lstStyle/>
          <a:p>
            <a:r>
              <a:rPr lang="en-US" sz="1800" dirty="0"/>
              <a:t>Count number of Animals in each Category, but only list them if more than 10.</a:t>
            </a:r>
          </a:p>
        </p:txBody>
      </p:sp>
    </p:spTree>
    <p:extLst>
      <p:ext uri="{BB962C8B-B14F-4D97-AF65-F5344CB8AC3E}">
        <p14:creationId xmlns:p14="http://schemas.microsoft.com/office/powerpoint/2010/main" val="27063327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p:txBody>
          <a:bodyPr/>
          <a:lstStyle/>
          <a:p>
            <a:r>
              <a:rPr lang="en-US" smtClean="0"/>
              <a:t>Where (Detail) v Having (Group)</a:t>
            </a:r>
          </a:p>
        </p:txBody>
      </p:sp>
      <p:sp>
        <p:nvSpPr>
          <p:cNvPr id="39938"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2C77CE7-FD30-45DA-9A3C-3398263B6333}" type="slidenum">
              <a:rPr lang="en-US" smtClean="0"/>
              <a:pPr/>
              <a:t>35</a:t>
            </a:fld>
            <a:endParaRPr lang="en-US" smtClean="0"/>
          </a:p>
        </p:txBody>
      </p:sp>
      <p:sp>
        <p:nvSpPr>
          <p:cNvPr id="39941" name="Rectangle 91"/>
          <p:cNvSpPr>
            <a:spLocks noChangeArrowheads="1"/>
          </p:cNvSpPr>
          <p:nvPr/>
        </p:nvSpPr>
        <p:spPr bwMode="auto">
          <a:xfrm>
            <a:off x="457200" y="4467225"/>
            <a:ext cx="5480050" cy="1476375"/>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pPr>
              <a:tabLst>
                <a:tab pos="1149350" algn="l"/>
              </a:tabLst>
            </a:pPr>
            <a:r>
              <a:rPr lang="en-US" sz="1500" dirty="0">
                <a:solidFill>
                  <a:schemeClr val="tx1"/>
                </a:solidFill>
              </a:rPr>
              <a:t>SELECT	Category, Count(</a:t>
            </a:r>
            <a:r>
              <a:rPr lang="en-US" sz="1500" dirty="0" err="1">
                <a:solidFill>
                  <a:schemeClr val="tx1"/>
                </a:solidFill>
              </a:rPr>
              <a:t>AnimalID</a:t>
            </a:r>
            <a:r>
              <a:rPr lang="en-US" sz="1500" dirty="0">
                <a:solidFill>
                  <a:schemeClr val="tx1"/>
                </a:solidFill>
              </a:rPr>
              <a:t>) AS </a:t>
            </a:r>
            <a:r>
              <a:rPr lang="en-US" sz="1500" dirty="0" err="1">
                <a:solidFill>
                  <a:schemeClr val="tx1"/>
                </a:solidFill>
              </a:rPr>
              <a:t>CountOfAnimalID</a:t>
            </a:r>
            <a:endParaRPr lang="en-US" sz="1500" dirty="0">
              <a:solidFill>
                <a:schemeClr val="tx1"/>
              </a:solidFill>
            </a:endParaRPr>
          </a:p>
          <a:p>
            <a:pPr>
              <a:tabLst>
                <a:tab pos="1149350" algn="l"/>
              </a:tabLst>
            </a:pPr>
            <a:r>
              <a:rPr lang="en-US" sz="1500" dirty="0">
                <a:solidFill>
                  <a:schemeClr val="tx1"/>
                </a:solidFill>
              </a:rPr>
              <a:t>FROM	Animal</a:t>
            </a:r>
          </a:p>
          <a:p>
            <a:pPr>
              <a:tabLst>
                <a:tab pos="1149350" algn="l"/>
              </a:tabLst>
            </a:pPr>
            <a:r>
              <a:rPr lang="en-US" sz="1500" dirty="0">
                <a:solidFill>
                  <a:schemeClr val="tx1"/>
                </a:solidFill>
              </a:rPr>
              <a:t>WHERE	</a:t>
            </a:r>
            <a:r>
              <a:rPr lang="en-US" sz="1500" dirty="0" err="1">
                <a:solidFill>
                  <a:schemeClr val="tx1"/>
                </a:solidFill>
              </a:rPr>
              <a:t>DateBorn</a:t>
            </a:r>
            <a:r>
              <a:rPr lang="en-US" sz="1500" dirty="0">
                <a:solidFill>
                  <a:schemeClr val="tx1"/>
                </a:solidFill>
              </a:rPr>
              <a:t> &gt; </a:t>
            </a:r>
            <a:r>
              <a:rPr lang="en-US" sz="1500" dirty="0" smtClean="0">
                <a:solidFill>
                  <a:schemeClr val="tx1"/>
                </a:solidFill>
              </a:rPr>
              <a:t>’01-Jun-2013’</a:t>
            </a:r>
            <a:endParaRPr lang="en-US" sz="1500" dirty="0">
              <a:solidFill>
                <a:schemeClr val="tx1"/>
              </a:solidFill>
            </a:endParaRPr>
          </a:p>
          <a:p>
            <a:pPr>
              <a:tabLst>
                <a:tab pos="1149350" algn="l"/>
              </a:tabLst>
            </a:pPr>
            <a:r>
              <a:rPr lang="en-US" sz="1500" dirty="0">
                <a:solidFill>
                  <a:schemeClr val="tx1"/>
                </a:solidFill>
              </a:rPr>
              <a:t>GROUP BY	Category</a:t>
            </a:r>
          </a:p>
          <a:p>
            <a:pPr>
              <a:tabLst>
                <a:tab pos="1149350" algn="l"/>
              </a:tabLst>
            </a:pPr>
            <a:r>
              <a:rPr lang="en-US" sz="1500" dirty="0">
                <a:solidFill>
                  <a:schemeClr val="tx1"/>
                </a:solidFill>
              </a:rPr>
              <a:t>HAVING	Count(</a:t>
            </a:r>
            <a:r>
              <a:rPr lang="en-US" sz="1500" dirty="0" err="1">
                <a:solidFill>
                  <a:schemeClr val="tx1"/>
                </a:solidFill>
              </a:rPr>
              <a:t>AnimalID</a:t>
            </a:r>
            <a:r>
              <a:rPr lang="en-US" sz="1500" dirty="0">
                <a:solidFill>
                  <a:schemeClr val="tx1"/>
                </a:solidFill>
              </a:rPr>
              <a:t>) &gt; 10</a:t>
            </a:r>
          </a:p>
          <a:p>
            <a:pPr>
              <a:tabLst>
                <a:tab pos="1149350" algn="l"/>
              </a:tabLst>
            </a:pPr>
            <a:r>
              <a:rPr lang="en-US" sz="1500" dirty="0">
                <a:solidFill>
                  <a:schemeClr val="tx1"/>
                </a:solidFill>
              </a:rPr>
              <a:t>ORDER BY	Count(</a:t>
            </a:r>
            <a:r>
              <a:rPr lang="en-US" sz="1500" dirty="0" err="1">
                <a:solidFill>
                  <a:schemeClr val="tx1"/>
                </a:solidFill>
              </a:rPr>
              <a:t>AnimalID</a:t>
            </a:r>
            <a:r>
              <a:rPr lang="en-US" sz="1500" dirty="0">
                <a:solidFill>
                  <a:schemeClr val="tx1"/>
                </a:solidFill>
              </a:rPr>
              <a:t>) DESC;</a:t>
            </a:r>
          </a:p>
        </p:txBody>
      </p:sp>
      <p:sp>
        <p:nvSpPr>
          <p:cNvPr id="39942" name="Rectangle 92"/>
          <p:cNvSpPr>
            <a:spLocks noChangeArrowheads="1"/>
          </p:cNvSpPr>
          <p:nvPr/>
        </p:nvSpPr>
        <p:spPr bwMode="auto">
          <a:xfrm>
            <a:off x="104775" y="98425"/>
            <a:ext cx="1419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tx1"/>
                </a:solidFill>
              </a:rPr>
              <a:t>Query04_Fig28</a:t>
            </a:r>
          </a:p>
        </p:txBody>
      </p:sp>
      <p:sp>
        <p:nvSpPr>
          <p:cNvPr id="39943" name="Rectangle 93"/>
          <p:cNvSpPr>
            <a:spLocks noChangeArrowheads="1"/>
          </p:cNvSpPr>
          <p:nvPr/>
        </p:nvSpPr>
        <p:spPr bwMode="auto">
          <a:xfrm>
            <a:off x="304800" y="922338"/>
            <a:ext cx="1066800" cy="1439862"/>
          </a:xfrm>
          <a:prstGeom prst="rect">
            <a:avLst/>
          </a:prstGeom>
          <a:solidFill>
            <a:srgbClr val="FFFFFF"/>
          </a:solidFill>
          <a:ln w="12700">
            <a:solidFill>
              <a:schemeClr val="tx1"/>
            </a:solidFill>
            <a:miter lim="800000"/>
            <a:headEnd type="none" w="sm" len="sm"/>
            <a:tailEnd type="none" w="sm" len="sm"/>
          </a:ln>
        </p:spPr>
        <p:txBody>
          <a:bodyPr wrap="none"/>
          <a:lstStyle/>
          <a:p>
            <a:r>
              <a:rPr lang="en-US" sz="1500">
                <a:solidFill>
                  <a:schemeClr val="tx1"/>
                </a:solidFill>
              </a:rPr>
              <a:t>AnimalID</a:t>
            </a:r>
          </a:p>
          <a:p>
            <a:r>
              <a:rPr lang="en-US" sz="1500">
                <a:solidFill>
                  <a:schemeClr val="tx1"/>
                </a:solidFill>
              </a:rPr>
              <a:t>Name</a:t>
            </a:r>
          </a:p>
          <a:p>
            <a:r>
              <a:rPr lang="en-US" sz="1500">
                <a:solidFill>
                  <a:schemeClr val="tx1"/>
                </a:solidFill>
              </a:rPr>
              <a:t>Category</a:t>
            </a:r>
          </a:p>
          <a:p>
            <a:r>
              <a:rPr lang="en-US" sz="1500">
                <a:solidFill>
                  <a:schemeClr val="tx1"/>
                </a:solidFill>
              </a:rPr>
              <a:t>Breed</a:t>
            </a:r>
          </a:p>
          <a:p>
            <a:r>
              <a:rPr lang="en-US" sz="1500">
                <a:solidFill>
                  <a:schemeClr val="tx1"/>
                </a:solidFill>
              </a:rPr>
              <a:t>DateBorn</a:t>
            </a:r>
          </a:p>
          <a:p>
            <a:r>
              <a:rPr lang="en-US" sz="1500">
                <a:solidFill>
                  <a:schemeClr val="tx1"/>
                </a:solidFill>
              </a:rPr>
              <a:t>Gender</a:t>
            </a:r>
          </a:p>
        </p:txBody>
      </p:sp>
      <p:sp>
        <p:nvSpPr>
          <p:cNvPr id="39944" name="Rectangle 94"/>
          <p:cNvSpPr>
            <a:spLocks noChangeArrowheads="1"/>
          </p:cNvSpPr>
          <p:nvPr/>
        </p:nvSpPr>
        <p:spPr bwMode="auto">
          <a:xfrm>
            <a:off x="304800" y="617538"/>
            <a:ext cx="1066800" cy="304800"/>
          </a:xfrm>
          <a:prstGeom prst="rect">
            <a:avLst/>
          </a:prstGeom>
          <a:solidFill>
            <a:srgbClr val="FFFFCC"/>
          </a:solidFill>
          <a:ln w="12700">
            <a:solidFill>
              <a:schemeClr val="tx1"/>
            </a:solidFill>
            <a:miter lim="800000"/>
            <a:headEnd type="none" w="sm" len="sm"/>
            <a:tailEnd type="none" w="sm" len="sm"/>
          </a:ln>
        </p:spPr>
        <p:txBody>
          <a:bodyPr wrap="none" anchor="ctr"/>
          <a:lstStyle/>
          <a:p>
            <a:pPr algn="ctr"/>
            <a:r>
              <a:rPr lang="en-US" sz="1500">
                <a:solidFill>
                  <a:schemeClr val="tx1"/>
                </a:solidFill>
              </a:rPr>
              <a:t>Animal</a:t>
            </a:r>
          </a:p>
        </p:txBody>
      </p:sp>
      <p:graphicFrame>
        <p:nvGraphicFramePr>
          <p:cNvPr id="27743" name="Group 95"/>
          <p:cNvGraphicFramePr>
            <a:graphicFrameLocks noGrp="1"/>
          </p:cNvGraphicFramePr>
          <p:nvPr>
            <p:extLst>
              <p:ext uri="{D42A27DB-BD31-4B8C-83A1-F6EECF244321}">
                <p14:modId xmlns:p14="http://schemas.microsoft.com/office/powerpoint/2010/main" val="3650186487"/>
              </p:ext>
            </p:extLst>
          </p:nvPr>
        </p:nvGraphicFramePr>
        <p:xfrm>
          <a:off x="457200" y="2438400"/>
          <a:ext cx="4437063" cy="1920876"/>
        </p:xfrm>
        <a:graphic>
          <a:graphicData uri="http://schemas.openxmlformats.org/drawingml/2006/table">
            <a:tbl>
              <a:tblPr/>
              <a:tblGrid>
                <a:gridCol w="800100"/>
                <a:gridCol w="989013"/>
                <a:gridCol w="1193800"/>
                <a:gridCol w="1454150"/>
              </a:tblGrid>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dirty="0" smtClean="0">
                          <a:ln>
                            <a:noFill/>
                          </a:ln>
                          <a:solidFill>
                            <a:schemeClr val="tx1"/>
                          </a:solidFill>
                          <a:effectLst/>
                          <a:latin typeface="Arial" charset="0"/>
                        </a:rPr>
                        <a:t>Field</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Category</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AnimalID</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DateBorn</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Table</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Total</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Group By</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Count</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Where</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Sort</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Descending</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Criteria</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&gt;10</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dirty="0" smtClean="0">
                          <a:ln>
                            <a:noFill/>
                          </a:ln>
                          <a:solidFill>
                            <a:schemeClr val="tx1"/>
                          </a:solidFill>
                          <a:effectLst/>
                          <a:latin typeface="Arial" charset="0"/>
                        </a:rPr>
                        <a:t>&gt;’01-Jun-2013’</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320146">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Or</a:t>
                      </a: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marT="45735" marB="45735"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9982" name="Rectangle 132"/>
          <p:cNvSpPr>
            <a:spLocks noChangeArrowheads="1"/>
          </p:cNvSpPr>
          <p:nvPr/>
        </p:nvSpPr>
        <p:spPr bwMode="auto">
          <a:xfrm>
            <a:off x="2667000" y="1219200"/>
            <a:ext cx="2667000" cy="838200"/>
          </a:xfrm>
          <a:prstGeom prst="rect">
            <a:avLst/>
          </a:prstGeom>
          <a:noFill/>
          <a:ln w="12700">
            <a:solidFill>
              <a:srgbClr val="0066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lstStyle/>
          <a:p>
            <a:pPr>
              <a:tabLst>
                <a:tab pos="2401888" algn="r"/>
              </a:tabLst>
            </a:pPr>
            <a:r>
              <a:rPr lang="en-US" sz="1500" b="1">
                <a:solidFill>
                  <a:srgbClr val="006633"/>
                </a:solidFill>
              </a:rPr>
              <a:t>Category	CountOfAnimalID</a:t>
            </a:r>
          </a:p>
          <a:p>
            <a:pPr>
              <a:tabLst>
                <a:tab pos="2401888" algn="r"/>
              </a:tabLst>
            </a:pPr>
            <a:r>
              <a:rPr lang="en-US" sz="1500">
                <a:solidFill>
                  <a:srgbClr val="006633"/>
                </a:solidFill>
              </a:rPr>
              <a:t>Dog	30</a:t>
            </a:r>
          </a:p>
          <a:p>
            <a:pPr>
              <a:tabLst>
                <a:tab pos="2401888" algn="r"/>
              </a:tabLst>
            </a:pPr>
            <a:r>
              <a:rPr lang="en-US" sz="1500">
                <a:solidFill>
                  <a:srgbClr val="006633"/>
                </a:solidFill>
              </a:rPr>
              <a:t>Cat	18</a:t>
            </a:r>
          </a:p>
        </p:txBody>
      </p:sp>
      <p:sp>
        <p:nvSpPr>
          <p:cNvPr id="6" name="Rectangle 5"/>
          <p:cNvSpPr/>
          <p:nvPr/>
        </p:nvSpPr>
        <p:spPr>
          <a:xfrm>
            <a:off x="5937250" y="2644169"/>
            <a:ext cx="2979456" cy="1200329"/>
          </a:xfrm>
          <a:prstGeom prst="rect">
            <a:avLst/>
          </a:prstGeom>
        </p:spPr>
        <p:txBody>
          <a:bodyPr wrap="square">
            <a:spAutoFit/>
          </a:bodyPr>
          <a:lstStyle/>
          <a:p>
            <a:r>
              <a:rPr lang="en-US" sz="1800" dirty="0"/>
              <a:t>Count Animals born after </a:t>
            </a:r>
            <a:r>
              <a:rPr lang="en-US" sz="1800" dirty="0" smtClean="0"/>
              <a:t>6/1/2013 </a:t>
            </a:r>
            <a:r>
              <a:rPr lang="en-US" sz="1800" dirty="0"/>
              <a:t>in each Category, but only list Category if more than 10.</a:t>
            </a:r>
          </a:p>
        </p:txBody>
      </p:sp>
    </p:spTree>
    <p:extLst>
      <p:ext uri="{BB962C8B-B14F-4D97-AF65-F5344CB8AC3E}">
        <p14:creationId xmlns:p14="http://schemas.microsoft.com/office/powerpoint/2010/main" val="419508499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p:txBody>
          <a:bodyPr/>
          <a:lstStyle/>
          <a:p>
            <a:r>
              <a:rPr lang="en-US" smtClean="0"/>
              <a:t>Multiple Tables (Intro &amp; Distinct)</a:t>
            </a:r>
          </a:p>
        </p:txBody>
      </p:sp>
      <p:sp>
        <p:nvSpPr>
          <p:cNvPr id="40962"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3C2A776-AFAE-45CA-A4FE-AF11C2C4093B}" type="slidenum">
              <a:rPr lang="en-US" smtClean="0"/>
              <a:pPr/>
              <a:t>36</a:t>
            </a:fld>
            <a:endParaRPr lang="en-US" smtClean="0"/>
          </a:p>
        </p:txBody>
      </p:sp>
      <p:sp>
        <p:nvSpPr>
          <p:cNvPr id="40966" name="Rectangle 79"/>
          <p:cNvSpPr>
            <a:spLocks noChangeArrowheads="1"/>
          </p:cNvSpPr>
          <p:nvPr/>
        </p:nvSpPr>
        <p:spPr bwMode="auto">
          <a:xfrm>
            <a:off x="127560" y="4519660"/>
            <a:ext cx="3981450" cy="1247775"/>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r>
              <a:rPr lang="en-US" sz="1500" dirty="0">
                <a:solidFill>
                  <a:schemeClr val="tx1"/>
                </a:solidFill>
              </a:rPr>
              <a:t>SELECT DISTINCT </a:t>
            </a:r>
            <a:r>
              <a:rPr lang="en-US" sz="1500" dirty="0" err="1">
                <a:solidFill>
                  <a:schemeClr val="tx1"/>
                </a:solidFill>
              </a:rPr>
              <a:t>CustomerID</a:t>
            </a:r>
            <a:endParaRPr lang="en-US" sz="1500" dirty="0">
              <a:solidFill>
                <a:schemeClr val="tx1"/>
              </a:solidFill>
            </a:endParaRPr>
          </a:p>
          <a:p>
            <a:r>
              <a:rPr lang="en-US" sz="1500" dirty="0">
                <a:solidFill>
                  <a:schemeClr val="tx1"/>
                </a:solidFill>
              </a:rPr>
              <a:t>FROM Sale</a:t>
            </a:r>
          </a:p>
          <a:p>
            <a:r>
              <a:rPr lang="en-US" sz="1500" dirty="0">
                <a:solidFill>
                  <a:schemeClr val="tx1"/>
                </a:solidFill>
              </a:rPr>
              <a:t>WHERE (</a:t>
            </a:r>
            <a:r>
              <a:rPr lang="en-US" sz="1500" dirty="0" err="1">
                <a:solidFill>
                  <a:schemeClr val="tx1"/>
                </a:solidFill>
              </a:rPr>
              <a:t>SaleDate</a:t>
            </a:r>
            <a:r>
              <a:rPr lang="en-US" sz="1500" dirty="0">
                <a:solidFill>
                  <a:schemeClr val="tx1"/>
                </a:solidFill>
              </a:rPr>
              <a:t> Between </a:t>
            </a:r>
            <a:r>
              <a:rPr lang="en-US" sz="1500" dirty="0" smtClean="0">
                <a:solidFill>
                  <a:schemeClr val="tx1"/>
                </a:solidFill>
              </a:rPr>
              <a:t>’01-Apr-2013’ </a:t>
            </a:r>
            <a:endParaRPr lang="en-US" sz="1500" dirty="0">
              <a:solidFill>
                <a:schemeClr val="tx1"/>
              </a:solidFill>
            </a:endParaRPr>
          </a:p>
          <a:p>
            <a:r>
              <a:rPr lang="en-US" sz="1500" dirty="0">
                <a:solidFill>
                  <a:schemeClr val="tx1"/>
                </a:solidFill>
              </a:rPr>
              <a:t>	And </a:t>
            </a:r>
            <a:r>
              <a:rPr lang="en-US" sz="1500" dirty="0" smtClean="0">
                <a:solidFill>
                  <a:schemeClr val="tx1"/>
                </a:solidFill>
              </a:rPr>
              <a:t>’31-May-2013’)</a:t>
            </a:r>
            <a:endParaRPr lang="en-US" sz="1500" dirty="0">
              <a:solidFill>
                <a:schemeClr val="tx1"/>
              </a:solidFill>
            </a:endParaRPr>
          </a:p>
          <a:p>
            <a:r>
              <a:rPr lang="en-US" sz="1500" dirty="0">
                <a:solidFill>
                  <a:schemeClr val="tx1"/>
                </a:solidFill>
              </a:rPr>
              <a:t>ORDER BY </a:t>
            </a:r>
            <a:r>
              <a:rPr lang="en-US" sz="1500" dirty="0" err="1">
                <a:solidFill>
                  <a:schemeClr val="tx1"/>
                </a:solidFill>
              </a:rPr>
              <a:t>CustomerID</a:t>
            </a:r>
            <a:r>
              <a:rPr lang="en-US" sz="1500" dirty="0">
                <a:solidFill>
                  <a:schemeClr val="tx1"/>
                </a:solidFill>
              </a:rPr>
              <a:t>;</a:t>
            </a:r>
          </a:p>
        </p:txBody>
      </p:sp>
      <p:sp>
        <p:nvSpPr>
          <p:cNvPr id="40967" name="Rectangle 80"/>
          <p:cNvSpPr>
            <a:spLocks noChangeArrowheads="1"/>
          </p:cNvSpPr>
          <p:nvPr/>
        </p:nvSpPr>
        <p:spPr bwMode="auto">
          <a:xfrm>
            <a:off x="127560" y="98424"/>
            <a:ext cx="1419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tx1"/>
                </a:solidFill>
              </a:rPr>
              <a:t>Query04_Fig29</a:t>
            </a:r>
          </a:p>
        </p:txBody>
      </p:sp>
      <p:sp>
        <p:nvSpPr>
          <p:cNvPr id="40968" name="Rectangle 81"/>
          <p:cNvSpPr>
            <a:spLocks noChangeArrowheads="1"/>
          </p:cNvSpPr>
          <p:nvPr/>
        </p:nvSpPr>
        <p:spPr bwMode="auto">
          <a:xfrm>
            <a:off x="432360" y="1243060"/>
            <a:ext cx="1143000" cy="1219200"/>
          </a:xfrm>
          <a:prstGeom prst="rect">
            <a:avLst/>
          </a:prstGeom>
          <a:solidFill>
            <a:srgbClr val="FFFFFF"/>
          </a:solidFill>
          <a:ln w="12700">
            <a:solidFill>
              <a:schemeClr val="tx1"/>
            </a:solidFill>
            <a:miter lim="800000"/>
            <a:headEnd type="none" w="sm" len="sm"/>
            <a:tailEnd type="none" w="sm" len="sm"/>
          </a:ln>
        </p:spPr>
        <p:txBody>
          <a:bodyPr wrap="none"/>
          <a:lstStyle/>
          <a:p>
            <a:r>
              <a:rPr lang="en-US" sz="1500">
                <a:solidFill>
                  <a:schemeClr val="tx1"/>
                </a:solidFill>
              </a:rPr>
              <a:t>SaleID</a:t>
            </a:r>
          </a:p>
          <a:p>
            <a:r>
              <a:rPr lang="en-US" sz="1500">
                <a:solidFill>
                  <a:schemeClr val="tx1"/>
                </a:solidFill>
              </a:rPr>
              <a:t>SaleDate</a:t>
            </a:r>
          </a:p>
          <a:p>
            <a:r>
              <a:rPr lang="en-US" sz="1500">
                <a:solidFill>
                  <a:schemeClr val="tx1"/>
                </a:solidFill>
              </a:rPr>
              <a:t>EmployeeID</a:t>
            </a:r>
          </a:p>
          <a:p>
            <a:r>
              <a:rPr lang="en-US" sz="1500">
                <a:solidFill>
                  <a:schemeClr val="tx1"/>
                </a:solidFill>
              </a:rPr>
              <a:t>CustomerID</a:t>
            </a:r>
          </a:p>
          <a:p>
            <a:r>
              <a:rPr lang="en-US" sz="1500">
                <a:solidFill>
                  <a:schemeClr val="tx1"/>
                </a:solidFill>
              </a:rPr>
              <a:t>SalesTax</a:t>
            </a:r>
          </a:p>
        </p:txBody>
      </p:sp>
      <p:sp>
        <p:nvSpPr>
          <p:cNvPr id="40969" name="Rectangle 82"/>
          <p:cNvSpPr>
            <a:spLocks noChangeArrowheads="1"/>
          </p:cNvSpPr>
          <p:nvPr/>
        </p:nvSpPr>
        <p:spPr bwMode="auto">
          <a:xfrm>
            <a:off x="432360" y="946198"/>
            <a:ext cx="1143000" cy="304800"/>
          </a:xfrm>
          <a:prstGeom prst="rect">
            <a:avLst/>
          </a:prstGeom>
          <a:solidFill>
            <a:srgbClr val="FFFFCC"/>
          </a:solidFill>
          <a:ln w="12700">
            <a:solidFill>
              <a:schemeClr val="tx1"/>
            </a:solidFill>
            <a:miter lim="800000"/>
            <a:headEnd type="none" w="sm" len="sm"/>
            <a:tailEnd type="none" w="sm" len="sm"/>
          </a:ln>
        </p:spPr>
        <p:txBody>
          <a:bodyPr wrap="none" anchor="ctr"/>
          <a:lstStyle/>
          <a:p>
            <a:pPr algn="ctr"/>
            <a:r>
              <a:rPr lang="en-US" sz="1500">
                <a:solidFill>
                  <a:schemeClr val="tx1"/>
                </a:solidFill>
              </a:rPr>
              <a:t>Sale</a:t>
            </a:r>
          </a:p>
        </p:txBody>
      </p:sp>
      <p:graphicFrame>
        <p:nvGraphicFramePr>
          <p:cNvPr id="28755" name="Group 83"/>
          <p:cNvGraphicFramePr>
            <a:graphicFrameLocks noGrp="1"/>
          </p:cNvGraphicFramePr>
          <p:nvPr>
            <p:extLst>
              <p:ext uri="{D42A27DB-BD31-4B8C-83A1-F6EECF244321}">
                <p14:modId xmlns:p14="http://schemas.microsoft.com/office/powerpoint/2010/main" val="1210113879"/>
              </p:ext>
            </p:extLst>
          </p:nvPr>
        </p:nvGraphicFramePr>
        <p:xfrm>
          <a:off x="127560" y="2538460"/>
          <a:ext cx="4135438" cy="1828800"/>
        </p:xfrm>
        <a:graphic>
          <a:graphicData uri="http://schemas.openxmlformats.org/drawingml/2006/table">
            <a:tbl>
              <a:tblPr/>
              <a:tblGrid>
                <a:gridCol w="800100"/>
                <a:gridCol w="1201738"/>
                <a:gridCol w="2133600"/>
              </a:tblGrid>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dirty="0" smtClean="0">
                          <a:ln>
                            <a:noFill/>
                          </a:ln>
                          <a:solidFill>
                            <a:schemeClr val="tx1"/>
                          </a:solidFill>
                          <a:effectLst/>
                          <a:latin typeface="Arial" charset="0"/>
                        </a:rPr>
                        <a:t>Field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CustomerID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SaleDate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12065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Table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Sale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Sale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Sort</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Ascending</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Criteria</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dirty="0" smtClean="0">
                          <a:ln>
                            <a:noFill/>
                          </a:ln>
                          <a:solidFill>
                            <a:schemeClr val="tx1"/>
                          </a:solidFill>
                          <a:effectLst/>
                          <a:latin typeface="Arial" charset="0"/>
                        </a:rPr>
                        <a:t>Between ’01-Apr-2013’ And ’31-May-2013’</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Or</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6" name="Rectangle 5"/>
          <p:cNvSpPr/>
          <p:nvPr/>
        </p:nvSpPr>
        <p:spPr>
          <a:xfrm>
            <a:off x="5364112" y="946198"/>
            <a:ext cx="1453487" cy="5016758"/>
          </a:xfrm>
          <a:prstGeom prst="rect">
            <a:avLst/>
          </a:prstGeom>
        </p:spPr>
        <p:txBody>
          <a:bodyPr wrap="square">
            <a:spAutoFit/>
          </a:bodyPr>
          <a:lstStyle/>
          <a:p>
            <a:r>
              <a:rPr lang="en-US" sz="1600" dirty="0" err="1">
                <a:solidFill>
                  <a:srgbClr val="006600"/>
                </a:solidFill>
              </a:rPr>
              <a:t>CustomerID</a:t>
            </a:r>
            <a:endParaRPr lang="en-US" sz="1600" dirty="0">
              <a:solidFill>
                <a:srgbClr val="006600"/>
              </a:solidFill>
            </a:endParaRPr>
          </a:p>
          <a:p>
            <a:r>
              <a:rPr lang="en-US" sz="1600" dirty="0">
                <a:solidFill>
                  <a:srgbClr val="006600"/>
                </a:solidFill>
              </a:rPr>
              <a:t>6</a:t>
            </a:r>
          </a:p>
          <a:p>
            <a:r>
              <a:rPr lang="en-US" sz="1600" dirty="0">
                <a:solidFill>
                  <a:srgbClr val="006600"/>
                </a:solidFill>
              </a:rPr>
              <a:t>8</a:t>
            </a:r>
          </a:p>
          <a:p>
            <a:r>
              <a:rPr lang="en-US" sz="1600" dirty="0">
                <a:solidFill>
                  <a:srgbClr val="006600"/>
                </a:solidFill>
              </a:rPr>
              <a:t>14</a:t>
            </a:r>
          </a:p>
          <a:p>
            <a:r>
              <a:rPr lang="en-US" sz="1600" dirty="0">
                <a:solidFill>
                  <a:srgbClr val="006600"/>
                </a:solidFill>
              </a:rPr>
              <a:t>19</a:t>
            </a:r>
          </a:p>
          <a:p>
            <a:r>
              <a:rPr lang="en-US" sz="1600" dirty="0">
                <a:solidFill>
                  <a:srgbClr val="006600"/>
                </a:solidFill>
              </a:rPr>
              <a:t>22</a:t>
            </a:r>
          </a:p>
          <a:p>
            <a:r>
              <a:rPr lang="en-US" sz="1600" dirty="0">
                <a:solidFill>
                  <a:srgbClr val="006600"/>
                </a:solidFill>
              </a:rPr>
              <a:t>24</a:t>
            </a:r>
          </a:p>
          <a:p>
            <a:r>
              <a:rPr lang="en-US" sz="1600" dirty="0">
                <a:solidFill>
                  <a:srgbClr val="006600"/>
                </a:solidFill>
              </a:rPr>
              <a:t>28</a:t>
            </a:r>
          </a:p>
          <a:p>
            <a:r>
              <a:rPr lang="en-US" sz="1600" dirty="0">
                <a:solidFill>
                  <a:srgbClr val="006600"/>
                </a:solidFill>
              </a:rPr>
              <a:t>36</a:t>
            </a:r>
          </a:p>
          <a:p>
            <a:r>
              <a:rPr lang="en-US" sz="1600" dirty="0">
                <a:solidFill>
                  <a:srgbClr val="006600"/>
                </a:solidFill>
              </a:rPr>
              <a:t>37</a:t>
            </a:r>
          </a:p>
          <a:p>
            <a:r>
              <a:rPr lang="en-US" sz="1600" dirty="0">
                <a:solidFill>
                  <a:srgbClr val="006600"/>
                </a:solidFill>
              </a:rPr>
              <a:t>38</a:t>
            </a:r>
          </a:p>
          <a:p>
            <a:r>
              <a:rPr lang="en-US" sz="1600" dirty="0">
                <a:solidFill>
                  <a:srgbClr val="006600"/>
                </a:solidFill>
              </a:rPr>
              <a:t>39</a:t>
            </a:r>
          </a:p>
          <a:p>
            <a:r>
              <a:rPr lang="en-US" sz="1600" dirty="0">
                <a:solidFill>
                  <a:srgbClr val="006600"/>
                </a:solidFill>
              </a:rPr>
              <a:t>42</a:t>
            </a:r>
          </a:p>
          <a:p>
            <a:r>
              <a:rPr lang="en-US" sz="1600" dirty="0">
                <a:solidFill>
                  <a:srgbClr val="006600"/>
                </a:solidFill>
              </a:rPr>
              <a:t>50</a:t>
            </a:r>
          </a:p>
          <a:p>
            <a:r>
              <a:rPr lang="en-US" sz="1600" dirty="0">
                <a:solidFill>
                  <a:srgbClr val="006600"/>
                </a:solidFill>
              </a:rPr>
              <a:t>57</a:t>
            </a:r>
          </a:p>
          <a:p>
            <a:r>
              <a:rPr lang="en-US" sz="1600" dirty="0">
                <a:solidFill>
                  <a:srgbClr val="006600"/>
                </a:solidFill>
              </a:rPr>
              <a:t>58</a:t>
            </a:r>
          </a:p>
          <a:p>
            <a:r>
              <a:rPr lang="en-US" sz="1600" dirty="0">
                <a:solidFill>
                  <a:srgbClr val="006600"/>
                </a:solidFill>
              </a:rPr>
              <a:t>63</a:t>
            </a:r>
          </a:p>
          <a:p>
            <a:r>
              <a:rPr lang="en-US" sz="1600" dirty="0">
                <a:solidFill>
                  <a:srgbClr val="006600"/>
                </a:solidFill>
              </a:rPr>
              <a:t>74</a:t>
            </a:r>
          </a:p>
          <a:p>
            <a:r>
              <a:rPr lang="en-US" sz="1600" dirty="0">
                <a:solidFill>
                  <a:srgbClr val="006600"/>
                </a:solidFill>
              </a:rPr>
              <a:t>80</a:t>
            </a:r>
          </a:p>
          <a:p>
            <a:r>
              <a:rPr lang="en-US" sz="1600" dirty="0">
                <a:solidFill>
                  <a:srgbClr val="006600"/>
                </a:solidFill>
              </a:rPr>
              <a:t>90</a:t>
            </a:r>
          </a:p>
        </p:txBody>
      </p:sp>
      <p:sp>
        <p:nvSpPr>
          <p:cNvPr id="7" name="Rectangle 6"/>
          <p:cNvSpPr/>
          <p:nvPr/>
        </p:nvSpPr>
        <p:spPr>
          <a:xfrm>
            <a:off x="2007720" y="1250998"/>
            <a:ext cx="3650776" cy="923330"/>
          </a:xfrm>
          <a:prstGeom prst="rect">
            <a:avLst/>
          </a:prstGeom>
        </p:spPr>
        <p:txBody>
          <a:bodyPr wrap="square">
            <a:spAutoFit/>
          </a:bodyPr>
          <a:lstStyle/>
          <a:p>
            <a:r>
              <a:rPr lang="en-US" sz="1800" dirty="0"/>
              <a:t>List the </a:t>
            </a:r>
            <a:r>
              <a:rPr lang="en-US" sz="1800" dirty="0" err="1"/>
              <a:t>CustomerID</a:t>
            </a:r>
            <a:r>
              <a:rPr lang="en-US" sz="1800" dirty="0"/>
              <a:t> of everyone who bought something between </a:t>
            </a:r>
            <a:r>
              <a:rPr lang="en-US" sz="1800" dirty="0" smtClean="0"/>
              <a:t>01-Apr-2013 </a:t>
            </a:r>
            <a:r>
              <a:rPr lang="en-US" sz="1800" dirty="0"/>
              <a:t>and </a:t>
            </a:r>
            <a:r>
              <a:rPr lang="en-US" sz="1800" dirty="0" smtClean="0"/>
              <a:t>31-May-2013.</a:t>
            </a:r>
            <a:endParaRPr lang="en-US" sz="1800" dirty="0"/>
          </a:p>
        </p:txBody>
      </p:sp>
    </p:spTree>
    <p:extLst>
      <p:ext uri="{BB962C8B-B14F-4D97-AF65-F5344CB8AC3E}">
        <p14:creationId xmlns:p14="http://schemas.microsoft.com/office/powerpoint/2010/main" val="32478917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p:txBody>
          <a:bodyPr/>
          <a:lstStyle/>
          <a:p>
            <a:r>
              <a:rPr lang="en-US" smtClean="0"/>
              <a:t>Joining Tables</a:t>
            </a:r>
          </a:p>
        </p:txBody>
      </p:sp>
      <p:sp>
        <p:nvSpPr>
          <p:cNvPr id="41986"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9DE592A-D58A-42B9-9629-0133D313A734}" type="slidenum">
              <a:rPr lang="en-US" smtClean="0"/>
              <a:pPr/>
              <a:t>37</a:t>
            </a:fld>
            <a:endParaRPr lang="en-US" smtClean="0"/>
          </a:p>
        </p:txBody>
      </p:sp>
      <p:sp>
        <p:nvSpPr>
          <p:cNvPr id="41988" name="Rectangle 62"/>
          <p:cNvSpPr>
            <a:spLocks noChangeArrowheads="1"/>
          </p:cNvSpPr>
          <p:nvPr/>
        </p:nvSpPr>
        <p:spPr bwMode="auto">
          <a:xfrm>
            <a:off x="1676400" y="6096000"/>
            <a:ext cx="5638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spcBef>
                <a:spcPct val="20000"/>
              </a:spcBef>
              <a:buClr>
                <a:schemeClr val="accent2"/>
              </a:buClr>
              <a:buFont typeface="Wingdings" pitchFamily="2" charset="2"/>
              <a:buNone/>
            </a:pPr>
            <a:r>
              <a:rPr lang="en-US" sz="2000" dirty="0">
                <a:solidFill>
                  <a:schemeClr val="bg2"/>
                </a:solidFill>
              </a:rPr>
              <a:t>List </a:t>
            </a:r>
            <a:r>
              <a:rPr lang="en-US" sz="2000" dirty="0" err="1">
                <a:solidFill>
                  <a:schemeClr val="bg2"/>
                </a:solidFill>
              </a:rPr>
              <a:t>LastNames</a:t>
            </a:r>
            <a:r>
              <a:rPr lang="en-US" sz="2000" dirty="0">
                <a:solidFill>
                  <a:schemeClr val="bg2"/>
                </a:solidFill>
              </a:rPr>
              <a:t> of Customers who bought between </a:t>
            </a:r>
            <a:r>
              <a:rPr lang="en-US" sz="2000" dirty="0" smtClean="0">
                <a:solidFill>
                  <a:schemeClr val="bg2"/>
                </a:solidFill>
              </a:rPr>
              <a:t>4/1/2013 </a:t>
            </a:r>
            <a:r>
              <a:rPr lang="en-US" sz="2000" dirty="0">
                <a:solidFill>
                  <a:schemeClr val="bg2"/>
                </a:solidFill>
              </a:rPr>
              <a:t>and </a:t>
            </a:r>
            <a:r>
              <a:rPr lang="en-US" sz="2000" dirty="0" smtClean="0">
                <a:solidFill>
                  <a:schemeClr val="bg2"/>
                </a:solidFill>
              </a:rPr>
              <a:t>5/31/2013.</a:t>
            </a:r>
            <a:endParaRPr lang="en-US" sz="2000" dirty="0">
              <a:solidFill>
                <a:schemeClr val="bg2"/>
              </a:solidFill>
            </a:endParaRPr>
          </a:p>
        </p:txBody>
      </p:sp>
      <p:sp>
        <p:nvSpPr>
          <p:cNvPr id="41989" name="Rectangle 63"/>
          <p:cNvSpPr>
            <a:spLocks noChangeArrowheads="1"/>
          </p:cNvSpPr>
          <p:nvPr/>
        </p:nvSpPr>
        <p:spPr bwMode="auto">
          <a:xfrm>
            <a:off x="690283" y="4567516"/>
            <a:ext cx="5667375" cy="1247775"/>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r>
              <a:rPr lang="en-US" sz="1500" dirty="0">
                <a:solidFill>
                  <a:schemeClr val="tx1"/>
                </a:solidFill>
              </a:rPr>
              <a:t>SELECT DISTINCT </a:t>
            </a:r>
            <a:r>
              <a:rPr lang="en-US" sz="1500" dirty="0" err="1">
                <a:solidFill>
                  <a:schemeClr val="tx1"/>
                </a:solidFill>
              </a:rPr>
              <a:t>Sale.CustomerID</a:t>
            </a:r>
            <a:r>
              <a:rPr lang="en-US" sz="1500" dirty="0">
                <a:solidFill>
                  <a:schemeClr val="tx1"/>
                </a:solidFill>
              </a:rPr>
              <a:t>, </a:t>
            </a:r>
            <a:r>
              <a:rPr lang="en-US" sz="1500" dirty="0" err="1">
                <a:solidFill>
                  <a:schemeClr val="tx1"/>
                </a:solidFill>
              </a:rPr>
              <a:t>Customer.LastName</a:t>
            </a:r>
            <a:endParaRPr lang="en-US" sz="1500" dirty="0">
              <a:solidFill>
                <a:schemeClr val="tx1"/>
              </a:solidFill>
            </a:endParaRPr>
          </a:p>
          <a:p>
            <a:r>
              <a:rPr lang="en-US" sz="1500" dirty="0">
                <a:solidFill>
                  <a:schemeClr val="tx1"/>
                </a:solidFill>
              </a:rPr>
              <a:t>FROM Customer</a:t>
            </a:r>
          </a:p>
          <a:p>
            <a:r>
              <a:rPr lang="en-US" sz="1500" dirty="0">
                <a:solidFill>
                  <a:schemeClr val="tx1"/>
                </a:solidFill>
              </a:rPr>
              <a:t>INNER JOIN Sale ON </a:t>
            </a:r>
            <a:r>
              <a:rPr lang="en-US" sz="1500" dirty="0" err="1">
                <a:solidFill>
                  <a:schemeClr val="tx1"/>
                </a:solidFill>
              </a:rPr>
              <a:t>Customer.CustomerID</a:t>
            </a:r>
            <a:r>
              <a:rPr lang="en-US" sz="1500" dirty="0">
                <a:solidFill>
                  <a:schemeClr val="tx1"/>
                </a:solidFill>
              </a:rPr>
              <a:t> = </a:t>
            </a:r>
            <a:r>
              <a:rPr lang="en-US" sz="1500" dirty="0" err="1">
                <a:solidFill>
                  <a:schemeClr val="tx1"/>
                </a:solidFill>
              </a:rPr>
              <a:t>Sale.CustomerID</a:t>
            </a:r>
            <a:endParaRPr lang="en-US" sz="1500" dirty="0">
              <a:solidFill>
                <a:schemeClr val="tx1"/>
              </a:solidFill>
            </a:endParaRPr>
          </a:p>
          <a:p>
            <a:r>
              <a:rPr lang="en-US" sz="1500" dirty="0">
                <a:solidFill>
                  <a:schemeClr val="tx1"/>
                </a:solidFill>
              </a:rPr>
              <a:t>WHERE (</a:t>
            </a:r>
            <a:r>
              <a:rPr lang="en-US" sz="1500" dirty="0" err="1">
                <a:solidFill>
                  <a:schemeClr val="tx1"/>
                </a:solidFill>
              </a:rPr>
              <a:t>SaleDate</a:t>
            </a:r>
            <a:r>
              <a:rPr lang="en-US" sz="1500" dirty="0">
                <a:solidFill>
                  <a:schemeClr val="tx1"/>
                </a:solidFill>
              </a:rPr>
              <a:t> Between </a:t>
            </a:r>
            <a:r>
              <a:rPr lang="en-US" sz="1500" dirty="0" smtClean="0">
                <a:solidFill>
                  <a:schemeClr val="tx1"/>
                </a:solidFill>
              </a:rPr>
              <a:t>’01-Apr-2013’ </a:t>
            </a:r>
            <a:r>
              <a:rPr lang="en-US" sz="1500" dirty="0">
                <a:solidFill>
                  <a:schemeClr val="tx1"/>
                </a:solidFill>
              </a:rPr>
              <a:t>And </a:t>
            </a:r>
            <a:r>
              <a:rPr lang="en-US" sz="1500" dirty="0" smtClean="0">
                <a:solidFill>
                  <a:schemeClr val="tx1"/>
                </a:solidFill>
              </a:rPr>
              <a:t>’31-May-2013’)</a:t>
            </a:r>
            <a:endParaRPr lang="en-US" sz="1500" dirty="0">
              <a:solidFill>
                <a:schemeClr val="tx1"/>
              </a:solidFill>
            </a:endParaRPr>
          </a:p>
          <a:p>
            <a:r>
              <a:rPr lang="en-US" sz="1500" dirty="0">
                <a:solidFill>
                  <a:schemeClr val="tx1"/>
                </a:solidFill>
              </a:rPr>
              <a:t>ORDER BY </a:t>
            </a:r>
            <a:r>
              <a:rPr lang="en-US" sz="1500" dirty="0" err="1">
                <a:solidFill>
                  <a:schemeClr val="tx1"/>
                </a:solidFill>
              </a:rPr>
              <a:t>Customer.LastName</a:t>
            </a:r>
            <a:r>
              <a:rPr lang="en-US" sz="1500" dirty="0">
                <a:solidFill>
                  <a:schemeClr val="tx1"/>
                </a:solidFill>
              </a:rPr>
              <a:t>;</a:t>
            </a:r>
          </a:p>
        </p:txBody>
      </p:sp>
      <p:sp>
        <p:nvSpPr>
          <p:cNvPr id="41990" name="Rectangle 64"/>
          <p:cNvSpPr>
            <a:spLocks noChangeArrowheads="1"/>
          </p:cNvSpPr>
          <p:nvPr/>
        </p:nvSpPr>
        <p:spPr bwMode="auto">
          <a:xfrm>
            <a:off x="134471" y="43329"/>
            <a:ext cx="1419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tx1"/>
                </a:solidFill>
              </a:rPr>
              <a:t>Query04_Fig30</a:t>
            </a:r>
          </a:p>
        </p:txBody>
      </p:sp>
      <p:sp>
        <p:nvSpPr>
          <p:cNvPr id="41991" name="Rectangle 65"/>
          <p:cNvSpPr>
            <a:spLocks noChangeArrowheads="1"/>
          </p:cNvSpPr>
          <p:nvPr/>
        </p:nvSpPr>
        <p:spPr bwMode="auto">
          <a:xfrm>
            <a:off x="842683" y="1548091"/>
            <a:ext cx="1143000" cy="990600"/>
          </a:xfrm>
          <a:prstGeom prst="rect">
            <a:avLst/>
          </a:prstGeom>
          <a:solidFill>
            <a:srgbClr val="FFFFFF"/>
          </a:solidFill>
          <a:ln w="12700">
            <a:solidFill>
              <a:schemeClr val="tx1"/>
            </a:solidFill>
            <a:miter lim="800000"/>
            <a:headEnd type="none" w="sm" len="sm"/>
            <a:tailEnd type="none" w="sm" len="sm"/>
          </a:ln>
        </p:spPr>
        <p:txBody>
          <a:bodyPr wrap="none"/>
          <a:lstStyle/>
          <a:p>
            <a:r>
              <a:rPr lang="en-US" sz="1500">
                <a:solidFill>
                  <a:schemeClr val="tx1"/>
                </a:solidFill>
              </a:rPr>
              <a:t>SaleID</a:t>
            </a:r>
          </a:p>
          <a:p>
            <a:r>
              <a:rPr lang="en-US" sz="1500">
                <a:solidFill>
                  <a:schemeClr val="tx1"/>
                </a:solidFill>
              </a:rPr>
              <a:t>SaleDate</a:t>
            </a:r>
          </a:p>
          <a:p>
            <a:r>
              <a:rPr lang="en-US" sz="1500">
                <a:solidFill>
                  <a:schemeClr val="tx1"/>
                </a:solidFill>
              </a:rPr>
              <a:t>EmployeeID</a:t>
            </a:r>
          </a:p>
          <a:p>
            <a:r>
              <a:rPr lang="en-US" sz="1500">
                <a:solidFill>
                  <a:schemeClr val="tx1"/>
                </a:solidFill>
              </a:rPr>
              <a:t>CustomerID</a:t>
            </a:r>
          </a:p>
        </p:txBody>
      </p:sp>
      <p:sp>
        <p:nvSpPr>
          <p:cNvPr id="41992" name="Rectangle 66"/>
          <p:cNvSpPr>
            <a:spLocks noChangeArrowheads="1"/>
          </p:cNvSpPr>
          <p:nvPr/>
        </p:nvSpPr>
        <p:spPr bwMode="auto">
          <a:xfrm>
            <a:off x="842683" y="1243291"/>
            <a:ext cx="1143000" cy="304800"/>
          </a:xfrm>
          <a:prstGeom prst="rect">
            <a:avLst/>
          </a:prstGeom>
          <a:solidFill>
            <a:srgbClr val="FFFFCC"/>
          </a:solidFill>
          <a:ln w="12700">
            <a:solidFill>
              <a:schemeClr val="tx1"/>
            </a:solidFill>
            <a:miter lim="800000"/>
            <a:headEnd type="none" w="sm" len="sm"/>
            <a:tailEnd type="none" w="sm" len="sm"/>
          </a:ln>
        </p:spPr>
        <p:txBody>
          <a:bodyPr wrap="none" anchor="ctr"/>
          <a:lstStyle/>
          <a:p>
            <a:pPr algn="ctr"/>
            <a:r>
              <a:rPr lang="en-US" sz="1500" dirty="0">
                <a:solidFill>
                  <a:schemeClr val="tx1"/>
                </a:solidFill>
              </a:rPr>
              <a:t>Sale</a:t>
            </a:r>
          </a:p>
        </p:txBody>
      </p:sp>
      <p:graphicFrame>
        <p:nvGraphicFramePr>
          <p:cNvPr id="29763" name="Group 67"/>
          <p:cNvGraphicFramePr>
            <a:graphicFrameLocks noGrp="1"/>
          </p:cNvGraphicFramePr>
          <p:nvPr>
            <p:extLst>
              <p:ext uri="{D42A27DB-BD31-4B8C-83A1-F6EECF244321}">
                <p14:modId xmlns:p14="http://schemas.microsoft.com/office/powerpoint/2010/main" val="2458461051"/>
              </p:ext>
            </p:extLst>
          </p:nvPr>
        </p:nvGraphicFramePr>
        <p:xfrm>
          <a:off x="690283" y="2638704"/>
          <a:ext cx="5211763" cy="1828800"/>
        </p:xfrm>
        <a:graphic>
          <a:graphicData uri="http://schemas.openxmlformats.org/drawingml/2006/table">
            <a:tbl>
              <a:tblPr/>
              <a:tblGrid>
                <a:gridCol w="800100"/>
                <a:gridCol w="1201738"/>
                <a:gridCol w="1076325"/>
                <a:gridCol w="2133600"/>
              </a:tblGrid>
              <a:tr h="236538">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dirty="0" smtClean="0">
                          <a:ln>
                            <a:noFill/>
                          </a:ln>
                          <a:solidFill>
                            <a:schemeClr val="tx1"/>
                          </a:solidFill>
                          <a:effectLst/>
                          <a:latin typeface="Arial" charset="0"/>
                        </a:rPr>
                        <a:t>Field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CustomerID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LastName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SaleDate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065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Table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Sale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Customer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Sale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Sort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Ascending</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Criteria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dirty="0" smtClean="0">
                          <a:ln>
                            <a:noFill/>
                          </a:ln>
                          <a:solidFill>
                            <a:schemeClr val="tx1"/>
                          </a:solidFill>
                          <a:effectLst/>
                          <a:latin typeface="Arial" charset="0"/>
                        </a:rPr>
                        <a:t>Between ’01-Apr-2013’ And ’31-May-2013’</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Or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42025" name="Rectangle 99"/>
          <p:cNvSpPr>
            <a:spLocks noChangeArrowheads="1"/>
          </p:cNvSpPr>
          <p:nvPr/>
        </p:nvSpPr>
        <p:spPr bwMode="auto">
          <a:xfrm>
            <a:off x="6096000" y="1395691"/>
            <a:ext cx="2438400" cy="2743200"/>
          </a:xfrm>
          <a:prstGeom prst="rect">
            <a:avLst/>
          </a:prstGeom>
          <a:noFill/>
          <a:ln w="12700">
            <a:solidFill>
              <a:srgbClr val="0066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a:buClr>
                <a:schemeClr val="accent2"/>
              </a:buClr>
              <a:buFont typeface="Wingdings" pitchFamily="2" charset="2"/>
              <a:buNone/>
              <a:tabLst>
                <a:tab pos="1201738" algn="l"/>
              </a:tabLst>
            </a:pPr>
            <a:r>
              <a:rPr lang="en-US" sz="1500" b="1" dirty="0" err="1">
                <a:solidFill>
                  <a:srgbClr val="006600"/>
                </a:solidFill>
              </a:rPr>
              <a:t>CustomerID</a:t>
            </a:r>
            <a:r>
              <a:rPr lang="en-US" sz="1500" b="1" dirty="0">
                <a:solidFill>
                  <a:srgbClr val="006600"/>
                </a:solidFill>
              </a:rPr>
              <a:t>	</a:t>
            </a:r>
            <a:r>
              <a:rPr lang="en-US" sz="1500" b="1" dirty="0" err="1">
                <a:solidFill>
                  <a:srgbClr val="006600"/>
                </a:solidFill>
              </a:rPr>
              <a:t>LastName</a:t>
            </a:r>
            <a:endParaRPr lang="en-US" sz="1500" dirty="0">
              <a:solidFill>
                <a:srgbClr val="006600"/>
              </a:solidFill>
            </a:endParaRPr>
          </a:p>
          <a:p>
            <a:pPr>
              <a:buClr>
                <a:schemeClr val="accent2"/>
              </a:buClr>
              <a:buFont typeface="Wingdings" pitchFamily="2" charset="2"/>
              <a:buNone/>
              <a:tabLst>
                <a:tab pos="1201738" algn="l"/>
              </a:tabLst>
            </a:pPr>
            <a:r>
              <a:rPr lang="en-US" sz="1500" dirty="0">
                <a:solidFill>
                  <a:srgbClr val="006600"/>
                </a:solidFill>
              </a:rPr>
              <a:t>22	Adkins</a:t>
            </a:r>
          </a:p>
          <a:p>
            <a:pPr>
              <a:buClr>
                <a:schemeClr val="accent2"/>
              </a:buClr>
              <a:buFont typeface="Wingdings" pitchFamily="2" charset="2"/>
              <a:buNone/>
              <a:tabLst>
                <a:tab pos="1201738" algn="l"/>
              </a:tabLst>
            </a:pPr>
            <a:r>
              <a:rPr lang="en-US" sz="1500" dirty="0">
                <a:solidFill>
                  <a:srgbClr val="006600"/>
                </a:solidFill>
              </a:rPr>
              <a:t>57	Carter</a:t>
            </a:r>
          </a:p>
          <a:p>
            <a:pPr>
              <a:buClr>
                <a:schemeClr val="accent2"/>
              </a:buClr>
              <a:buFont typeface="Wingdings" pitchFamily="2" charset="2"/>
              <a:buNone/>
              <a:tabLst>
                <a:tab pos="1201738" algn="l"/>
              </a:tabLst>
            </a:pPr>
            <a:r>
              <a:rPr lang="en-US" sz="1500" dirty="0">
                <a:solidFill>
                  <a:srgbClr val="006600"/>
                </a:solidFill>
              </a:rPr>
              <a:t>38	Franklin</a:t>
            </a:r>
          </a:p>
          <a:p>
            <a:pPr>
              <a:buClr>
                <a:schemeClr val="accent2"/>
              </a:buClr>
              <a:buFont typeface="Wingdings" pitchFamily="2" charset="2"/>
              <a:buNone/>
              <a:tabLst>
                <a:tab pos="1201738" algn="l"/>
              </a:tabLst>
            </a:pPr>
            <a:r>
              <a:rPr lang="en-US" sz="1500" dirty="0">
                <a:solidFill>
                  <a:srgbClr val="006600"/>
                </a:solidFill>
              </a:rPr>
              <a:t>42	</a:t>
            </a:r>
            <a:r>
              <a:rPr lang="en-US" sz="1500" dirty="0" err="1">
                <a:solidFill>
                  <a:srgbClr val="006600"/>
                </a:solidFill>
              </a:rPr>
              <a:t>Froedge</a:t>
            </a:r>
            <a:endParaRPr lang="en-US" sz="1500" dirty="0">
              <a:solidFill>
                <a:srgbClr val="006600"/>
              </a:solidFill>
            </a:endParaRPr>
          </a:p>
          <a:p>
            <a:pPr>
              <a:buClr>
                <a:schemeClr val="accent2"/>
              </a:buClr>
              <a:buFont typeface="Wingdings" pitchFamily="2" charset="2"/>
              <a:buNone/>
              <a:tabLst>
                <a:tab pos="1201738" algn="l"/>
              </a:tabLst>
            </a:pPr>
            <a:r>
              <a:rPr lang="en-US" sz="1500" dirty="0">
                <a:solidFill>
                  <a:srgbClr val="006600"/>
                </a:solidFill>
              </a:rPr>
              <a:t>63	Grimes</a:t>
            </a:r>
          </a:p>
          <a:p>
            <a:pPr>
              <a:buClr>
                <a:schemeClr val="accent2"/>
              </a:buClr>
              <a:buFont typeface="Wingdings" pitchFamily="2" charset="2"/>
              <a:buNone/>
              <a:tabLst>
                <a:tab pos="1201738" algn="l"/>
              </a:tabLst>
            </a:pPr>
            <a:r>
              <a:rPr lang="en-US" sz="1500" dirty="0">
                <a:solidFill>
                  <a:srgbClr val="006600"/>
                </a:solidFill>
              </a:rPr>
              <a:t>74	Hinton</a:t>
            </a:r>
          </a:p>
          <a:p>
            <a:pPr>
              <a:buClr>
                <a:schemeClr val="accent2"/>
              </a:buClr>
              <a:buFont typeface="Wingdings" pitchFamily="2" charset="2"/>
              <a:buNone/>
              <a:tabLst>
                <a:tab pos="1201738" algn="l"/>
              </a:tabLst>
            </a:pPr>
            <a:r>
              <a:rPr lang="en-US" sz="1500" dirty="0">
                <a:solidFill>
                  <a:srgbClr val="006600"/>
                </a:solidFill>
              </a:rPr>
              <a:t>36	Holland</a:t>
            </a:r>
          </a:p>
          <a:p>
            <a:pPr>
              <a:buClr>
                <a:schemeClr val="accent2"/>
              </a:buClr>
              <a:buFont typeface="Wingdings" pitchFamily="2" charset="2"/>
              <a:buNone/>
              <a:tabLst>
                <a:tab pos="1201738" algn="l"/>
              </a:tabLst>
            </a:pPr>
            <a:r>
              <a:rPr lang="en-US" sz="1500" dirty="0">
                <a:solidFill>
                  <a:srgbClr val="006600"/>
                </a:solidFill>
              </a:rPr>
              <a:t>6	Hopkins</a:t>
            </a:r>
          </a:p>
          <a:p>
            <a:pPr>
              <a:buClr>
                <a:schemeClr val="accent2"/>
              </a:buClr>
              <a:buFont typeface="Wingdings" pitchFamily="2" charset="2"/>
              <a:buNone/>
              <a:tabLst>
                <a:tab pos="1201738" algn="l"/>
              </a:tabLst>
            </a:pPr>
            <a:r>
              <a:rPr lang="en-US" sz="1500" dirty="0">
                <a:solidFill>
                  <a:srgbClr val="006600"/>
                </a:solidFill>
              </a:rPr>
              <a:t>50	Lee</a:t>
            </a:r>
          </a:p>
          <a:p>
            <a:pPr>
              <a:buClr>
                <a:schemeClr val="accent2"/>
              </a:buClr>
              <a:buFont typeface="Wingdings" pitchFamily="2" charset="2"/>
              <a:buNone/>
              <a:tabLst>
                <a:tab pos="1201738" algn="l"/>
              </a:tabLst>
            </a:pPr>
            <a:r>
              <a:rPr lang="en-US" sz="1500" dirty="0">
                <a:solidFill>
                  <a:srgbClr val="006600"/>
                </a:solidFill>
              </a:rPr>
              <a:t>58	McCain</a:t>
            </a:r>
          </a:p>
          <a:p>
            <a:pPr>
              <a:buClr>
                <a:schemeClr val="accent2"/>
              </a:buClr>
              <a:buFont typeface="Wingdings" pitchFamily="2" charset="2"/>
              <a:buNone/>
              <a:tabLst>
                <a:tab pos="1201738" algn="l"/>
              </a:tabLst>
            </a:pPr>
            <a:r>
              <a:rPr lang="en-US" sz="1500" dirty="0">
                <a:solidFill>
                  <a:srgbClr val="006600"/>
                </a:solidFill>
              </a:rPr>
              <a:t>… </a:t>
            </a:r>
          </a:p>
        </p:txBody>
      </p:sp>
      <p:sp>
        <p:nvSpPr>
          <p:cNvPr id="42026" name="Rectangle 100"/>
          <p:cNvSpPr>
            <a:spLocks noChangeArrowheads="1"/>
          </p:cNvSpPr>
          <p:nvPr/>
        </p:nvSpPr>
        <p:spPr bwMode="auto">
          <a:xfrm>
            <a:off x="2823883" y="1548091"/>
            <a:ext cx="1143000" cy="990600"/>
          </a:xfrm>
          <a:prstGeom prst="rect">
            <a:avLst/>
          </a:prstGeom>
          <a:solidFill>
            <a:srgbClr val="FFFFFF"/>
          </a:solidFill>
          <a:ln w="12700">
            <a:solidFill>
              <a:schemeClr val="tx1"/>
            </a:solidFill>
            <a:miter lim="800000"/>
            <a:headEnd type="none" w="sm" len="sm"/>
            <a:tailEnd type="none" w="sm" len="sm"/>
          </a:ln>
        </p:spPr>
        <p:txBody>
          <a:bodyPr wrap="none"/>
          <a:lstStyle/>
          <a:p>
            <a:r>
              <a:rPr lang="en-US" sz="1500">
                <a:solidFill>
                  <a:schemeClr val="tx1"/>
                </a:solidFill>
              </a:rPr>
              <a:t>CustomerID</a:t>
            </a:r>
          </a:p>
          <a:p>
            <a:r>
              <a:rPr lang="en-US" sz="1500">
                <a:solidFill>
                  <a:schemeClr val="tx1"/>
                </a:solidFill>
              </a:rPr>
              <a:t>Phone</a:t>
            </a:r>
          </a:p>
          <a:p>
            <a:r>
              <a:rPr lang="en-US" sz="1500">
                <a:solidFill>
                  <a:schemeClr val="tx1"/>
                </a:solidFill>
              </a:rPr>
              <a:t>FirstName</a:t>
            </a:r>
          </a:p>
          <a:p>
            <a:r>
              <a:rPr lang="en-US" sz="1500">
                <a:solidFill>
                  <a:schemeClr val="tx1"/>
                </a:solidFill>
              </a:rPr>
              <a:t>LastName</a:t>
            </a:r>
          </a:p>
        </p:txBody>
      </p:sp>
      <p:sp>
        <p:nvSpPr>
          <p:cNvPr id="42027" name="Rectangle 101"/>
          <p:cNvSpPr>
            <a:spLocks noChangeArrowheads="1"/>
          </p:cNvSpPr>
          <p:nvPr/>
        </p:nvSpPr>
        <p:spPr bwMode="auto">
          <a:xfrm>
            <a:off x="2823883" y="1243291"/>
            <a:ext cx="1143000" cy="304800"/>
          </a:xfrm>
          <a:prstGeom prst="rect">
            <a:avLst/>
          </a:prstGeom>
          <a:solidFill>
            <a:srgbClr val="FFFFCC"/>
          </a:solidFill>
          <a:ln w="12700">
            <a:solidFill>
              <a:schemeClr val="tx1"/>
            </a:solidFill>
            <a:miter lim="800000"/>
            <a:headEnd type="none" w="sm" len="sm"/>
            <a:tailEnd type="none" w="sm" len="sm"/>
          </a:ln>
        </p:spPr>
        <p:txBody>
          <a:bodyPr wrap="none" anchor="ctr"/>
          <a:lstStyle/>
          <a:p>
            <a:pPr algn="ctr"/>
            <a:r>
              <a:rPr lang="en-US" sz="1500">
                <a:solidFill>
                  <a:schemeClr val="tx1"/>
                </a:solidFill>
              </a:rPr>
              <a:t>Customer</a:t>
            </a:r>
          </a:p>
        </p:txBody>
      </p:sp>
      <p:sp>
        <p:nvSpPr>
          <p:cNvPr id="42028" name="Freeform 102"/>
          <p:cNvSpPr>
            <a:spLocks/>
          </p:cNvSpPr>
          <p:nvPr/>
        </p:nvSpPr>
        <p:spPr bwMode="auto">
          <a:xfrm>
            <a:off x="1985683" y="1700491"/>
            <a:ext cx="838200" cy="685800"/>
          </a:xfrm>
          <a:custGeom>
            <a:avLst/>
            <a:gdLst>
              <a:gd name="T0" fmla="*/ 2147483647 w 528"/>
              <a:gd name="T1" fmla="*/ 0 h 432"/>
              <a:gd name="T2" fmla="*/ 2147483647 w 528"/>
              <a:gd name="T3" fmla="*/ 0 h 432"/>
              <a:gd name="T4" fmla="*/ 2147483647 w 528"/>
              <a:gd name="T5" fmla="*/ 2147483647 h 432"/>
              <a:gd name="T6" fmla="*/ 0 w 528"/>
              <a:gd name="T7" fmla="*/ 2147483647 h 432"/>
              <a:gd name="T8" fmla="*/ 0 60000 65536"/>
              <a:gd name="T9" fmla="*/ 0 60000 65536"/>
              <a:gd name="T10" fmla="*/ 0 60000 65536"/>
              <a:gd name="T11" fmla="*/ 0 60000 65536"/>
              <a:gd name="T12" fmla="*/ 0 w 528"/>
              <a:gd name="T13" fmla="*/ 0 h 432"/>
              <a:gd name="T14" fmla="*/ 528 w 528"/>
              <a:gd name="T15" fmla="*/ 432 h 432"/>
            </a:gdLst>
            <a:ahLst/>
            <a:cxnLst>
              <a:cxn ang="T8">
                <a:pos x="T0" y="T1"/>
              </a:cxn>
              <a:cxn ang="T9">
                <a:pos x="T2" y="T3"/>
              </a:cxn>
              <a:cxn ang="T10">
                <a:pos x="T4" y="T5"/>
              </a:cxn>
              <a:cxn ang="T11">
                <a:pos x="T6" y="T7"/>
              </a:cxn>
            </a:cxnLst>
            <a:rect l="T12" t="T13" r="T14" b="T15"/>
            <a:pathLst>
              <a:path w="528" h="432">
                <a:moveTo>
                  <a:pt x="528" y="0"/>
                </a:moveTo>
                <a:lnTo>
                  <a:pt x="384" y="0"/>
                </a:lnTo>
                <a:lnTo>
                  <a:pt x="144" y="432"/>
                </a:lnTo>
                <a:lnTo>
                  <a:pt x="0" y="432"/>
                </a:lnTo>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10829250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a:lstStyle/>
          <a:p>
            <a:r>
              <a:rPr lang="en-US" smtClean="0"/>
              <a:t>SQL JOIN</a:t>
            </a:r>
          </a:p>
        </p:txBody>
      </p:sp>
      <p:sp>
        <p:nvSpPr>
          <p:cNvPr id="43010"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90838EA-7208-43B2-8051-D08B6810CC83}" type="slidenum">
              <a:rPr lang="en-US" smtClean="0"/>
              <a:pPr/>
              <a:t>38</a:t>
            </a:fld>
            <a:endParaRPr lang="en-US" smtClean="0"/>
          </a:p>
        </p:txBody>
      </p:sp>
      <p:sp>
        <p:nvSpPr>
          <p:cNvPr id="43012" name="Rectangle 3"/>
          <p:cNvSpPr>
            <a:spLocks noChangeArrowheads="1"/>
          </p:cNvSpPr>
          <p:nvPr/>
        </p:nvSpPr>
        <p:spPr bwMode="auto">
          <a:xfrm>
            <a:off x="1090612" y="1262062"/>
            <a:ext cx="4103688" cy="1323975"/>
          </a:xfrm>
          <a:prstGeom prst="rect">
            <a:avLst/>
          </a:prstGeom>
          <a:noFill/>
          <a:ln w="127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p>
            <a:pPr>
              <a:spcBef>
                <a:spcPct val="50000"/>
              </a:spcBef>
            </a:pPr>
            <a:r>
              <a:rPr lang="en-US" sz="2000" dirty="0">
                <a:solidFill>
                  <a:schemeClr val="tx1"/>
                </a:solidFill>
              </a:rPr>
              <a:t>FROM table1</a:t>
            </a:r>
          </a:p>
          <a:p>
            <a:pPr>
              <a:spcBef>
                <a:spcPct val="50000"/>
              </a:spcBef>
            </a:pPr>
            <a:r>
              <a:rPr lang="en-US" sz="2000" dirty="0">
                <a:solidFill>
                  <a:schemeClr val="tx1"/>
                </a:solidFill>
              </a:rPr>
              <a:t>INNER JOIN table2</a:t>
            </a:r>
          </a:p>
          <a:p>
            <a:pPr>
              <a:spcBef>
                <a:spcPct val="50000"/>
              </a:spcBef>
            </a:pPr>
            <a:r>
              <a:rPr lang="en-US" sz="2000" dirty="0">
                <a:solidFill>
                  <a:schemeClr val="tx1"/>
                </a:solidFill>
              </a:rPr>
              <a:t>ON table1.column = table2.column</a:t>
            </a:r>
          </a:p>
        </p:txBody>
      </p:sp>
      <p:sp>
        <p:nvSpPr>
          <p:cNvPr id="43013" name="Rectangle 4"/>
          <p:cNvSpPr>
            <a:spLocks noChangeArrowheads="1"/>
          </p:cNvSpPr>
          <p:nvPr/>
        </p:nvSpPr>
        <p:spPr bwMode="auto">
          <a:xfrm>
            <a:off x="1090612" y="4691062"/>
            <a:ext cx="4411663" cy="866775"/>
          </a:xfrm>
          <a:prstGeom prst="rect">
            <a:avLst/>
          </a:prstGeom>
          <a:noFill/>
          <a:ln w="127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p>
            <a:pPr>
              <a:spcBef>
                <a:spcPct val="50000"/>
              </a:spcBef>
            </a:pPr>
            <a:r>
              <a:rPr lang="en-US" sz="2000">
                <a:solidFill>
                  <a:schemeClr val="tx1"/>
                </a:solidFill>
              </a:rPr>
              <a:t>FROM table1, table2</a:t>
            </a:r>
          </a:p>
          <a:p>
            <a:pPr>
              <a:spcBef>
                <a:spcPct val="50000"/>
              </a:spcBef>
            </a:pPr>
            <a:r>
              <a:rPr lang="en-US" sz="2000">
                <a:solidFill>
                  <a:schemeClr val="tx1"/>
                </a:solidFill>
              </a:rPr>
              <a:t>JOIN table1.column = table2.column</a:t>
            </a:r>
          </a:p>
        </p:txBody>
      </p:sp>
      <p:sp>
        <p:nvSpPr>
          <p:cNvPr id="43014" name="Rectangle 5"/>
          <p:cNvSpPr>
            <a:spLocks noChangeArrowheads="1"/>
          </p:cNvSpPr>
          <p:nvPr/>
        </p:nvSpPr>
        <p:spPr bwMode="auto">
          <a:xfrm>
            <a:off x="1604962" y="2582862"/>
            <a:ext cx="27638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i="1">
                <a:solidFill>
                  <a:schemeClr val="tx2"/>
                </a:solidFill>
              </a:rPr>
              <a:t>SQL 92/Current syntax</a:t>
            </a:r>
          </a:p>
        </p:txBody>
      </p:sp>
      <p:sp>
        <p:nvSpPr>
          <p:cNvPr id="43015" name="Rectangle 6"/>
          <p:cNvSpPr>
            <a:spLocks noChangeArrowheads="1"/>
          </p:cNvSpPr>
          <p:nvPr/>
        </p:nvSpPr>
        <p:spPr bwMode="auto">
          <a:xfrm>
            <a:off x="1604962" y="5554662"/>
            <a:ext cx="19034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i="1">
                <a:solidFill>
                  <a:schemeClr val="tx2"/>
                </a:solidFill>
              </a:rPr>
              <a:t>Informal syntax</a:t>
            </a:r>
          </a:p>
        </p:txBody>
      </p:sp>
      <p:sp>
        <p:nvSpPr>
          <p:cNvPr id="43016" name="Rectangle 7"/>
          <p:cNvSpPr>
            <a:spLocks noChangeArrowheads="1"/>
          </p:cNvSpPr>
          <p:nvPr/>
        </p:nvSpPr>
        <p:spPr bwMode="auto">
          <a:xfrm>
            <a:off x="1090612" y="3090862"/>
            <a:ext cx="4800600" cy="866775"/>
          </a:xfrm>
          <a:prstGeom prst="rect">
            <a:avLst/>
          </a:prstGeom>
          <a:noFill/>
          <a:ln w="127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p>
            <a:pPr>
              <a:spcBef>
                <a:spcPct val="50000"/>
              </a:spcBef>
            </a:pPr>
            <a:r>
              <a:rPr lang="en-US" sz="2000">
                <a:solidFill>
                  <a:schemeClr val="tx1"/>
                </a:solidFill>
              </a:rPr>
              <a:t>FROM table1, table2</a:t>
            </a:r>
          </a:p>
          <a:p>
            <a:pPr>
              <a:spcBef>
                <a:spcPct val="50000"/>
              </a:spcBef>
            </a:pPr>
            <a:r>
              <a:rPr lang="en-US" sz="2000">
                <a:solidFill>
                  <a:schemeClr val="tx1"/>
                </a:solidFill>
              </a:rPr>
              <a:t>WHERE table1.column = table2.column</a:t>
            </a:r>
          </a:p>
        </p:txBody>
      </p:sp>
      <p:sp>
        <p:nvSpPr>
          <p:cNvPr id="43017" name="Rectangle 8"/>
          <p:cNvSpPr>
            <a:spLocks noChangeArrowheads="1"/>
          </p:cNvSpPr>
          <p:nvPr/>
        </p:nvSpPr>
        <p:spPr bwMode="auto">
          <a:xfrm>
            <a:off x="1604962" y="3954462"/>
            <a:ext cx="28336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i="1">
                <a:solidFill>
                  <a:schemeClr val="tx2"/>
                </a:solidFill>
              </a:rPr>
              <a:t>SQL 89 syntax (Oracle)</a:t>
            </a:r>
          </a:p>
        </p:txBody>
      </p:sp>
    </p:spTree>
    <p:extLst>
      <p:ext uri="{BB962C8B-B14F-4D97-AF65-F5344CB8AC3E}">
        <p14:creationId xmlns:p14="http://schemas.microsoft.com/office/powerpoint/2010/main" val="134126095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p:txBody>
          <a:bodyPr/>
          <a:lstStyle/>
          <a:p>
            <a:r>
              <a:rPr lang="en-US" smtClean="0"/>
              <a:t>Syntax for Three Tables</a:t>
            </a:r>
          </a:p>
        </p:txBody>
      </p:sp>
      <p:sp>
        <p:nvSpPr>
          <p:cNvPr id="44034"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6919F6C-A93E-4A9A-B0DB-A6C033B5FA5B}" type="slidenum">
              <a:rPr lang="en-US" smtClean="0"/>
              <a:pPr/>
              <a:t>39</a:t>
            </a:fld>
            <a:endParaRPr lang="en-US" smtClean="0"/>
          </a:p>
        </p:txBody>
      </p:sp>
      <p:sp>
        <p:nvSpPr>
          <p:cNvPr id="44036" name="Text Box 3"/>
          <p:cNvSpPr txBox="1">
            <a:spLocks noChangeArrowheads="1"/>
          </p:cNvSpPr>
          <p:nvPr/>
        </p:nvSpPr>
        <p:spPr bwMode="auto">
          <a:xfrm>
            <a:off x="1905000" y="1600200"/>
            <a:ext cx="5029200" cy="2246769"/>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defTabSz="908050">
              <a:tabLst>
                <a:tab pos="454025" algn="l"/>
                <a:tab pos="908050" algn="l"/>
              </a:tabLst>
              <a:defRPr>
                <a:solidFill>
                  <a:schemeClr val="tx1"/>
                </a:solidFill>
                <a:latin typeface="Arial" charset="0"/>
              </a:defRPr>
            </a:lvl1pPr>
            <a:lvl2pPr marL="742950" indent="-285750" defTabSz="908050">
              <a:tabLst>
                <a:tab pos="454025" algn="l"/>
                <a:tab pos="908050" algn="l"/>
              </a:tabLst>
              <a:defRPr>
                <a:solidFill>
                  <a:schemeClr val="tx1"/>
                </a:solidFill>
                <a:latin typeface="Arial" charset="0"/>
              </a:defRPr>
            </a:lvl2pPr>
            <a:lvl3pPr marL="1143000" indent="-228600" defTabSz="908050">
              <a:tabLst>
                <a:tab pos="454025" algn="l"/>
                <a:tab pos="908050" algn="l"/>
              </a:tabLst>
              <a:defRPr>
                <a:solidFill>
                  <a:schemeClr val="tx1"/>
                </a:solidFill>
                <a:latin typeface="Arial" charset="0"/>
              </a:defRPr>
            </a:lvl3pPr>
            <a:lvl4pPr marL="1600200" indent="-228600" defTabSz="908050">
              <a:tabLst>
                <a:tab pos="454025" algn="l"/>
                <a:tab pos="908050" algn="l"/>
              </a:tabLst>
              <a:defRPr>
                <a:solidFill>
                  <a:schemeClr val="tx1"/>
                </a:solidFill>
                <a:latin typeface="Arial" charset="0"/>
              </a:defRPr>
            </a:lvl4pPr>
            <a:lvl5pPr marL="2057400" indent="-228600" defTabSz="908050">
              <a:tabLst>
                <a:tab pos="454025" algn="l"/>
                <a:tab pos="908050" algn="l"/>
              </a:tabLst>
              <a:defRPr>
                <a:solidFill>
                  <a:schemeClr val="tx1"/>
                </a:solidFill>
                <a:latin typeface="Arial" charset="0"/>
              </a:defRPr>
            </a:lvl5pPr>
            <a:lvl6pPr marL="2514600" indent="-228600" defTabSz="908050" eaLnBrk="0" fontAlgn="base" hangingPunct="0">
              <a:spcBef>
                <a:spcPct val="0"/>
              </a:spcBef>
              <a:spcAft>
                <a:spcPct val="0"/>
              </a:spcAft>
              <a:tabLst>
                <a:tab pos="454025" algn="l"/>
                <a:tab pos="908050" algn="l"/>
              </a:tabLst>
              <a:defRPr>
                <a:solidFill>
                  <a:schemeClr val="tx1"/>
                </a:solidFill>
                <a:latin typeface="Arial" charset="0"/>
              </a:defRPr>
            </a:lvl6pPr>
            <a:lvl7pPr marL="2971800" indent="-228600" defTabSz="908050" eaLnBrk="0" fontAlgn="base" hangingPunct="0">
              <a:spcBef>
                <a:spcPct val="0"/>
              </a:spcBef>
              <a:spcAft>
                <a:spcPct val="0"/>
              </a:spcAft>
              <a:tabLst>
                <a:tab pos="454025" algn="l"/>
                <a:tab pos="908050" algn="l"/>
              </a:tabLst>
              <a:defRPr>
                <a:solidFill>
                  <a:schemeClr val="tx1"/>
                </a:solidFill>
                <a:latin typeface="Arial" charset="0"/>
              </a:defRPr>
            </a:lvl7pPr>
            <a:lvl8pPr marL="3429000" indent="-228600" defTabSz="908050" eaLnBrk="0" fontAlgn="base" hangingPunct="0">
              <a:spcBef>
                <a:spcPct val="0"/>
              </a:spcBef>
              <a:spcAft>
                <a:spcPct val="0"/>
              </a:spcAft>
              <a:tabLst>
                <a:tab pos="454025" algn="l"/>
                <a:tab pos="908050" algn="l"/>
              </a:tabLst>
              <a:defRPr>
                <a:solidFill>
                  <a:schemeClr val="tx1"/>
                </a:solidFill>
                <a:latin typeface="Arial" charset="0"/>
              </a:defRPr>
            </a:lvl8pPr>
            <a:lvl9pPr marL="3886200" indent="-228600" defTabSz="908050" eaLnBrk="0" fontAlgn="base" hangingPunct="0">
              <a:spcBef>
                <a:spcPct val="0"/>
              </a:spcBef>
              <a:spcAft>
                <a:spcPct val="0"/>
              </a:spcAft>
              <a:tabLst>
                <a:tab pos="454025" algn="l"/>
                <a:tab pos="908050" algn="l"/>
              </a:tabLst>
              <a:defRPr>
                <a:solidFill>
                  <a:schemeClr val="tx1"/>
                </a:solidFill>
                <a:latin typeface="Arial" charset="0"/>
              </a:defRPr>
            </a:lvl9pPr>
          </a:lstStyle>
          <a:p>
            <a:pPr>
              <a:spcBef>
                <a:spcPct val="50000"/>
              </a:spcBef>
            </a:pPr>
            <a:r>
              <a:rPr lang="en-US" sz="2000"/>
              <a:t>FROM Table1</a:t>
            </a:r>
          </a:p>
          <a:p>
            <a:pPr>
              <a:spcBef>
                <a:spcPct val="50000"/>
              </a:spcBef>
            </a:pPr>
            <a:r>
              <a:rPr lang="en-US" sz="2000"/>
              <a:t>	INNER JOIN </a:t>
            </a:r>
            <a:r>
              <a:rPr lang="en-US" sz="2000">
                <a:solidFill>
                  <a:schemeClr val="tx2"/>
                </a:solidFill>
              </a:rPr>
              <a:t>Table2 </a:t>
            </a:r>
          </a:p>
          <a:p>
            <a:pPr>
              <a:spcBef>
                <a:spcPct val="50000"/>
              </a:spcBef>
            </a:pPr>
            <a:r>
              <a:rPr lang="en-US" sz="2000">
                <a:solidFill>
                  <a:schemeClr val="tx2"/>
                </a:solidFill>
              </a:rPr>
              <a:t>		ON Table2.ColA = Table3.ColA</a:t>
            </a:r>
          </a:p>
          <a:p>
            <a:pPr>
              <a:spcBef>
                <a:spcPct val="50000"/>
              </a:spcBef>
            </a:pPr>
            <a:r>
              <a:rPr lang="en-US" sz="2000"/>
              <a:t>	INNER JOIN Table3</a:t>
            </a:r>
          </a:p>
          <a:p>
            <a:pPr>
              <a:spcBef>
                <a:spcPct val="50000"/>
              </a:spcBef>
            </a:pPr>
            <a:r>
              <a:rPr lang="en-US" sz="2000">
                <a:solidFill>
                  <a:schemeClr val="tx2"/>
                </a:solidFill>
              </a:rPr>
              <a:t>	</a:t>
            </a:r>
            <a:r>
              <a:rPr lang="en-US" sz="2000"/>
              <a:t>	ON Table1.ColB = Table2.ColB</a:t>
            </a:r>
          </a:p>
        </p:txBody>
      </p:sp>
      <p:sp>
        <p:nvSpPr>
          <p:cNvPr id="44037" name="Text Box 4"/>
          <p:cNvSpPr txBox="1">
            <a:spLocks noChangeArrowheads="1"/>
          </p:cNvSpPr>
          <p:nvPr/>
        </p:nvSpPr>
        <p:spPr bwMode="auto">
          <a:xfrm>
            <a:off x="1905000" y="4312023"/>
            <a:ext cx="5029200" cy="1323439"/>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a:t>FROM Table1, Table2, Table3</a:t>
            </a:r>
          </a:p>
          <a:p>
            <a:pPr>
              <a:spcBef>
                <a:spcPct val="50000"/>
              </a:spcBef>
            </a:pPr>
            <a:r>
              <a:rPr lang="en-US" sz="2000"/>
              <a:t>JOIN	Table1.ColB = Table2.ColB</a:t>
            </a:r>
          </a:p>
          <a:p>
            <a:pPr>
              <a:spcBef>
                <a:spcPct val="50000"/>
              </a:spcBef>
            </a:pPr>
            <a:r>
              <a:rPr lang="en-US" sz="2000"/>
              <a:t>	Table2.ColA = Table3.ColA</a:t>
            </a:r>
          </a:p>
        </p:txBody>
      </p:sp>
      <p:sp>
        <p:nvSpPr>
          <p:cNvPr id="44038" name="Text Box 5"/>
          <p:cNvSpPr txBox="1">
            <a:spLocks noChangeArrowheads="1"/>
          </p:cNvSpPr>
          <p:nvPr/>
        </p:nvSpPr>
        <p:spPr bwMode="auto">
          <a:xfrm>
            <a:off x="2057400" y="3931023"/>
            <a:ext cx="448231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Easier notation, but not correct syntax</a:t>
            </a:r>
          </a:p>
        </p:txBody>
      </p:sp>
      <p:sp>
        <p:nvSpPr>
          <p:cNvPr id="44039" name="Text Box 6"/>
          <p:cNvSpPr txBox="1">
            <a:spLocks noChangeArrowheads="1"/>
          </p:cNvSpPr>
          <p:nvPr/>
        </p:nvSpPr>
        <p:spPr bwMode="auto">
          <a:xfrm>
            <a:off x="2270125" y="1255713"/>
            <a:ext cx="407688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SQL ‘92 syntax to join three tables</a:t>
            </a:r>
          </a:p>
        </p:txBody>
      </p:sp>
    </p:spTree>
    <p:extLst>
      <p:ext uri="{BB962C8B-B14F-4D97-AF65-F5344CB8AC3E}">
        <p14:creationId xmlns:p14="http://schemas.microsoft.com/office/powerpoint/2010/main" val="3744387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r>
              <a:rPr lang="en-US" smtClean="0"/>
              <a:t>Four Questions to Create a Query</a:t>
            </a:r>
          </a:p>
        </p:txBody>
      </p:sp>
      <p:sp>
        <p:nvSpPr>
          <p:cNvPr id="6148" name="Rectangle 3"/>
          <p:cNvSpPr>
            <a:spLocks noGrp="1" noChangeArrowheads="1"/>
          </p:cNvSpPr>
          <p:nvPr>
            <p:ph type="body" idx="1"/>
          </p:nvPr>
        </p:nvSpPr>
        <p:spPr/>
        <p:txBody>
          <a:bodyPr/>
          <a:lstStyle/>
          <a:p>
            <a:r>
              <a:rPr lang="en-US" smtClean="0"/>
              <a:t>What output do you want to see?</a:t>
            </a:r>
          </a:p>
          <a:p>
            <a:r>
              <a:rPr lang="en-US" smtClean="0"/>
              <a:t>What do you already know (or what constraints are given)?</a:t>
            </a:r>
          </a:p>
          <a:p>
            <a:r>
              <a:rPr lang="en-US" smtClean="0"/>
              <a:t>What tables are involved?</a:t>
            </a:r>
          </a:p>
          <a:p>
            <a:r>
              <a:rPr lang="en-US" smtClean="0"/>
              <a:t>How are the tables joined together?</a:t>
            </a:r>
          </a:p>
        </p:txBody>
      </p:sp>
      <p:sp>
        <p:nvSpPr>
          <p:cNvPr id="6146" name="Slide Number Placeholder 5"/>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AA82CF4-4431-4EF6-8B25-5A05F728A479}" type="slidenum">
              <a:rPr lang="en-US" smtClean="0"/>
              <a:pPr/>
              <a:t>4</a:t>
            </a:fld>
            <a:endParaRPr lang="en-US" smtClean="0"/>
          </a:p>
        </p:txBody>
      </p:sp>
      <p:graphicFrame>
        <p:nvGraphicFramePr>
          <p:cNvPr id="5" name="Table 4"/>
          <p:cNvGraphicFramePr>
            <a:graphicFrameLocks noGrp="1"/>
          </p:cNvGraphicFramePr>
          <p:nvPr/>
        </p:nvGraphicFramePr>
        <p:xfrm>
          <a:off x="1295400" y="3810000"/>
          <a:ext cx="7624763" cy="1600200"/>
        </p:xfrm>
        <a:graphic>
          <a:graphicData uri="http://schemas.openxmlformats.org/drawingml/2006/table">
            <a:tbl>
              <a:tblPr/>
              <a:tblGrid>
                <a:gridCol w="4235979"/>
                <a:gridCol w="3388784"/>
              </a:tblGrid>
              <a:tr h="320040">
                <a:tc>
                  <a:txBody>
                    <a:bodyPr/>
                    <a:lstStyle/>
                    <a:p>
                      <a:pPr marL="0" marR="0">
                        <a:spcBef>
                          <a:spcPts val="0"/>
                        </a:spcBef>
                        <a:spcAft>
                          <a:spcPts val="0"/>
                        </a:spcAft>
                      </a:pPr>
                      <a:r>
                        <a:rPr lang="en-US" sz="2100" kern="1000" dirty="0">
                          <a:latin typeface="Arial"/>
                          <a:ea typeface="Times New Roman"/>
                        </a:rPr>
                        <a:t>What output do you want to see?</a:t>
                      </a:r>
                    </a:p>
                  </a:txBody>
                  <a:tcPr marL="144023" marR="1440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100" kern="1000">
                          <a:latin typeface="Arial"/>
                          <a:ea typeface="Times New Roman"/>
                        </a:rPr>
                        <a:t>SELECT columns</a:t>
                      </a:r>
                    </a:p>
                  </a:txBody>
                  <a:tcPr marL="144023" marR="1440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0040">
                <a:tc>
                  <a:txBody>
                    <a:bodyPr/>
                    <a:lstStyle/>
                    <a:p>
                      <a:pPr marL="0" marR="0">
                        <a:spcBef>
                          <a:spcPts val="0"/>
                        </a:spcBef>
                        <a:spcAft>
                          <a:spcPts val="0"/>
                        </a:spcAft>
                      </a:pPr>
                      <a:r>
                        <a:rPr lang="en-US" sz="2100" kern="1000">
                          <a:latin typeface="Arial"/>
                          <a:ea typeface="Times New Roman"/>
                        </a:rPr>
                        <a:t>What tables are involved?</a:t>
                      </a:r>
                    </a:p>
                  </a:txBody>
                  <a:tcPr marL="144023" marR="1440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100" kern="1000">
                          <a:latin typeface="Arial"/>
                          <a:ea typeface="Times New Roman"/>
                        </a:rPr>
                        <a:t>FROM table</a:t>
                      </a:r>
                    </a:p>
                  </a:txBody>
                  <a:tcPr marL="144023" marR="1440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0040">
                <a:tc>
                  <a:txBody>
                    <a:bodyPr/>
                    <a:lstStyle/>
                    <a:p>
                      <a:pPr marL="0" marR="0">
                        <a:spcBef>
                          <a:spcPts val="0"/>
                        </a:spcBef>
                        <a:spcAft>
                          <a:spcPts val="0"/>
                        </a:spcAft>
                      </a:pPr>
                      <a:r>
                        <a:rPr lang="en-US" sz="2100" kern="1000">
                          <a:latin typeface="Arial"/>
                          <a:ea typeface="Times New Roman"/>
                        </a:rPr>
                        <a:t>How are the tables joined?</a:t>
                      </a:r>
                    </a:p>
                  </a:txBody>
                  <a:tcPr marL="144023" marR="1440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100" kern="1000">
                          <a:latin typeface="Arial"/>
                          <a:ea typeface="Times New Roman"/>
                        </a:rPr>
                        <a:t>INNER JOIN table</a:t>
                      </a:r>
                    </a:p>
                  </a:txBody>
                  <a:tcPr marL="144023" marR="1440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0080">
                <a:tc>
                  <a:txBody>
                    <a:bodyPr/>
                    <a:lstStyle/>
                    <a:p>
                      <a:pPr marL="0" marR="0">
                        <a:spcBef>
                          <a:spcPts val="0"/>
                        </a:spcBef>
                        <a:spcAft>
                          <a:spcPts val="0"/>
                        </a:spcAft>
                      </a:pPr>
                      <a:r>
                        <a:rPr lang="en-US" sz="2100" kern="1000" dirty="0">
                          <a:latin typeface="Arial"/>
                          <a:ea typeface="Times New Roman"/>
                        </a:rPr>
                        <a:t>What do you already know (or what constraints are given)?</a:t>
                      </a:r>
                    </a:p>
                  </a:txBody>
                  <a:tcPr marL="144023" marR="1440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100" kern="1000" dirty="0">
                          <a:latin typeface="Arial"/>
                          <a:ea typeface="Times New Roman"/>
                        </a:rPr>
                        <a:t>WHERE conditions</a:t>
                      </a:r>
                    </a:p>
                  </a:txBody>
                  <a:tcPr marL="144023" marR="1440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0082214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ChangeArrowheads="1"/>
          </p:cNvSpPr>
          <p:nvPr>
            <p:ph type="title"/>
          </p:nvPr>
        </p:nvSpPr>
        <p:spPr/>
        <p:txBody>
          <a:bodyPr/>
          <a:lstStyle/>
          <a:p>
            <a:r>
              <a:rPr lang="en-US" smtClean="0"/>
              <a:t>Multiple Tables (Many)</a:t>
            </a:r>
          </a:p>
        </p:txBody>
      </p:sp>
      <p:sp>
        <p:nvSpPr>
          <p:cNvPr id="45058"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9D039C4-6155-4FE0-9D45-412D35182E04}" type="slidenum">
              <a:rPr lang="en-US" smtClean="0"/>
              <a:pPr/>
              <a:t>40</a:t>
            </a:fld>
            <a:endParaRPr lang="en-US" smtClean="0"/>
          </a:p>
        </p:txBody>
      </p:sp>
      <p:sp>
        <p:nvSpPr>
          <p:cNvPr id="45061" name="Rectangle 146"/>
          <p:cNvSpPr>
            <a:spLocks noChangeArrowheads="1"/>
          </p:cNvSpPr>
          <p:nvPr/>
        </p:nvSpPr>
        <p:spPr bwMode="auto">
          <a:xfrm>
            <a:off x="638033" y="4162425"/>
            <a:ext cx="8001000" cy="1477970"/>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sz="1500" dirty="0">
                <a:solidFill>
                  <a:schemeClr val="tx1"/>
                </a:solidFill>
              </a:rPr>
              <a:t>SELECT </a:t>
            </a:r>
            <a:r>
              <a:rPr lang="en-US" sz="1500" dirty="0" err="1">
                <a:solidFill>
                  <a:schemeClr val="tx1"/>
                </a:solidFill>
              </a:rPr>
              <a:t>Customer.LastName</a:t>
            </a:r>
            <a:r>
              <a:rPr lang="en-US" sz="1500" dirty="0">
                <a:solidFill>
                  <a:schemeClr val="tx1"/>
                </a:solidFill>
              </a:rPr>
              <a:t>, </a:t>
            </a:r>
            <a:r>
              <a:rPr lang="en-US" sz="1500" dirty="0" err="1">
                <a:solidFill>
                  <a:schemeClr val="tx1"/>
                </a:solidFill>
              </a:rPr>
              <a:t>Customer.Phone</a:t>
            </a:r>
            <a:endParaRPr lang="en-US" sz="1500" dirty="0">
              <a:solidFill>
                <a:schemeClr val="tx1"/>
              </a:solidFill>
            </a:endParaRPr>
          </a:p>
          <a:p>
            <a:r>
              <a:rPr lang="en-US" sz="1500" dirty="0">
                <a:solidFill>
                  <a:schemeClr val="tx1"/>
                </a:solidFill>
              </a:rPr>
              <a:t>FROM Customer </a:t>
            </a:r>
          </a:p>
          <a:p>
            <a:r>
              <a:rPr lang="en-US" sz="1500" dirty="0">
                <a:solidFill>
                  <a:schemeClr val="tx1"/>
                </a:solidFill>
              </a:rPr>
              <a:t>INNER JOIN Sale ON </a:t>
            </a:r>
            <a:r>
              <a:rPr lang="en-US" sz="1500" dirty="0" err="1">
                <a:solidFill>
                  <a:schemeClr val="tx1"/>
                </a:solidFill>
              </a:rPr>
              <a:t>Customer.CustomerID</a:t>
            </a:r>
            <a:r>
              <a:rPr lang="en-US" sz="1500" dirty="0">
                <a:solidFill>
                  <a:schemeClr val="tx1"/>
                </a:solidFill>
              </a:rPr>
              <a:t>=</a:t>
            </a:r>
            <a:r>
              <a:rPr lang="en-US" sz="1500" dirty="0" err="1">
                <a:solidFill>
                  <a:schemeClr val="tx1"/>
                </a:solidFill>
              </a:rPr>
              <a:t>Sale.CustomerID</a:t>
            </a:r>
            <a:endParaRPr lang="en-US" sz="1500" dirty="0">
              <a:solidFill>
                <a:schemeClr val="tx1"/>
              </a:solidFill>
            </a:endParaRPr>
          </a:p>
          <a:p>
            <a:r>
              <a:rPr lang="en-US" sz="1500" dirty="0">
                <a:solidFill>
                  <a:schemeClr val="tx1"/>
                </a:solidFill>
              </a:rPr>
              <a:t>INNER JOIN Animal ON </a:t>
            </a:r>
            <a:r>
              <a:rPr lang="en-US" sz="1500" dirty="0" err="1">
                <a:solidFill>
                  <a:schemeClr val="tx1"/>
                </a:solidFill>
              </a:rPr>
              <a:t>Sale.SaleID</a:t>
            </a:r>
            <a:r>
              <a:rPr lang="en-US" sz="1500" dirty="0">
                <a:solidFill>
                  <a:schemeClr val="tx1"/>
                </a:solidFill>
              </a:rPr>
              <a:t>=</a:t>
            </a:r>
            <a:r>
              <a:rPr lang="en-US" sz="1500" dirty="0" err="1">
                <a:solidFill>
                  <a:schemeClr val="tx1"/>
                </a:solidFill>
              </a:rPr>
              <a:t>Animal.SaleID</a:t>
            </a:r>
            <a:endParaRPr lang="en-US" sz="1500" dirty="0">
              <a:solidFill>
                <a:schemeClr val="tx1"/>
              </a:solidFill>
            </a:endParaRPr>
          </a:p>
          <a:p>
            <a:r>
              <a:rPr lang="en-US" sz="1500" dirty="0">
                <a:solidFill>
                  <a:schemeClr val="tx1"/>
                </a:solidFill>
              </a:rPr>
              <a:t>WHERE ((</a:t>
            </a:r>
            <a:r>
              <a:rPr lang="en-US" sz="1500" dirty="0" err="1" smtClean="0">
                <a:solidFill>
                  <a:schemeClr val="tx1"/>
                </a:solidFill>
              </a:rPr>
              <a:t>Animal.Category</a:t>
            </a:r>
            <a:r>
              <a:rPr lang="en-US" sz="1500" dirty="0" smtClean="0">
                <a:solidFill>
                  <a:schemeClr val="tx1"/>
                </a:solidFill>
              </a:rPr>
              <a:t>=</a:t>
            </a:r>
            <a:r>
              <a:rPr lang="en-US" sz="1500" dirty="0" err="1" smtClean="0">
                <a:solidFill>
                  <a:schemeClr val="tx1"/>
                </a:solidFill>
              </a:rPr>
              <a:t>N‘Cat</a:t>
            </a:r>
            <a:r>
              <a:rPr lang="en-US" sz="1500" dirty="0">
                <a:solidFill>
                  <a:schemeClr val="tx1"/>
                </a:solidFill>
              </a:rPr>
              <a:t>’) AND (</a:t>
            </a:r>
            <a:r>
              <a:rPr lang="en-US" sz="1500" dirty="0" err="1">
                <a:solidFill>
                  <a:schemeClr val="tx1"/>
                </a:solidFill>
              </a:rPr>
              <a:t>Animal.Registered</a:t>
            </a:r>
            <a:r>
              <a:rPr lang="en-US" sz="1500" dirty="0">
                <a:solidFill>
                  <a:schemeClr val="tx1"/>
                </a:solidFill>
              </a:rPr>
              <a:t> Is Not Null)</a:t>
            </a:r>
          </a:p>
          <a:p>
            <a:r>
              <a:rPr lang="en-US" sz="1500" dirty="0">
                <a:solidFill>
                  <a:schemeClr val="tx1"/>
                </a:solidFill>
              </a:rPr>
              <a:t> AND (Color Like </a:t>
            </a:r>
            <a:r>
              <a:rPr lang="en-US" sz="1500" dirty="0" err="1" smtClean="0">
                <a:solidFill>
                  <a:schemeClr val="tx1"/>
                </a:solidFill>
              </a:rPr>
              <a:t>N‘%</a:t>
            </a:r>
            <a:r>
              <a:rPr lang="en-US" sz="1500" dirty="0" err="1">
                <a:solidFill>
                  <a:schemeClr val="tx1"/>
                </a:solidFill>
              </a:rPr>
              <a:t>White</a:t>
            </a:r>
            <a:r>
              <a:rPr lang="en-US" sz="1500" dirty="0">
                <a:solidFill>
                  <a:schemeClr val="tx1"/>
                </a:solidFill>
              </a:rPr>
              <a:t>%’)  AND (</a:t>
            </a:r>
            <a:r>
              <a:rPr lang="en-US" sz="1500" dirty="0" err="1">
                <a:solidFill>
                  <a:schemeClr val="tx1"/>
                </a:solidFill>
              </a:rPr>
              <a:t>SaleDate</a:t>
            </a:r>
            <a:r>
              <a:rPr lang="en-US" sz="1500" dirty="0">
                <a:solidFill>
                  <a:schemeClr val="tx1"/>
                </a:solidFill>
              </a:rPr>
              <a:t> Between </a:t>
            </a:r>
            <a:r>
              <a:rPr lang="en-US" sz="1500" dirty="0" smtClean="0">
                <a:solidFill>
                  <a:schemeClr val="tx1"/>
                </a:solidFill>
              </a:rPr>
              <a:t>’01-Jun-2013’ </a:t>
            </a:r>
            <a:r>
              <a:rPr lang="en-US" sz="1500" dirty="0">
                <a:solidFill>
                  <a:schemeClr val="tx1"/>
                </a:solidFill>
              </a:rPr>
              <a:t>And </a:t>
            </a:r>
            <a:r>
              <a:rPr lang="en-US" sz="1500" dirty="0" smtClean="0">
                <a:solidFill>
                  <a:schemeClr val="tx1"/>
                </a:solidFill>
              </a:rPr>
              <a:t>’31-Dec-2013’));</a:t>
            </a:r>
            <a:endParaRPr lang="en-US" sz="1500" dirty="0">
              <a:solidFill>
                <a:schemeClr val="tx1"/>
              </a:solidFill>
            </a:endParaRPr>
          </a:p>
        </p:txBody>
      </p:sp>
      <p:sp>
        <p:nvSpPr>
          <p:cNvPr id="45062" name="Rectangle 147"/>
          <p:cNvSpPr>
            <a:spLocks noChangeArrowheads="1"/>
          </p:cNvSpPr>
          <p:nvPr/>
        </p:nvSpPr>
        <p:spPr bwMode="auto">
          <a:xfrm>
            <a:off x="116541" y="-1307"/>
            <a:ext cx="1419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tx1"/>
                </a:solidFill>
              </a:rPr>
              <a:t>Query04_Fig32</a:t>
            </a:r>
          </a:p>
        </p:txBody>
      </p:sp>
      <p:sp>
        <p:nvSpPr>
          <p:cNvPr id="45063" name="Rectangle 148"/>
          <p:cNvSpPr>
            <a:spLocks noChangeArrowheads="1"/>
          </p:cNvSpPr>
          <p:nvPr/>
        </p:nvSpPr>
        <p:spPr bwMode="auto">
          <a:xfrm>
            <a:off x="3886200" y="1143000"/>
            <a:ext cx="1143000" cy="990600"/>
          </a:xfrm>
          <a:prstGeom prst="rect">
            <a:avLst/>
          </a:prstGeom>
          <a:solidFill>
            <a:srgbClr val="FFFFFF"/>
          </a:solidFill>
          <a:ln w="12700">
            <a:solidFill>
              <a:schemeClr val="tx1"/>
            </a:solidFill>
            <a:miter lim="800000"/>
            <a:headEnd type="none" w="sm" len="sm"/>
            <a:tailEnd type="none" w="sm" len="sm"/>
          </a:ln>
        </p:spPr>
        <p:txBody>
          <a:bodyPr wrap="none"/>
          <a:lstStyle/>
          <a:p>
            <a:r>
              <a:rPr lang="en-US" sz="1500">
                <a:solidFill>
                  <a:schemeClr val="tx1"/>
                </a:solidFill>
              </a:rPr>
              <a:t>SaleID</a:t>
            </a:r>
          </a:p>
          <a:p>
            <a:r>
              <a:rPr lang="en-US" sz="1500">
                <a:solidFill>
                  <a:schemeClr val="tx1"/>
                </a:solidFill>
              </a:rPr>
              <a:t>SaleDate</a:t>
            </a:r>
          </a:p>
          <a:p>
            <a:r>
              <a:rPr lang="en-US" sz="1500">
                <a:solidFill>
                  <a:schemeClr val="tx1"/>
                </a:solidFill>
              </a:rPr>
              <a:t>EmployeeID</a:t>
            </a:r>
          </a:p>
          <a:p>
            <a:r>
              <a:rPr lang="en-US" sz="1500">
                <a:solidFill>
                  <a:schemeClr val="tx1"/>
                </a:solidFill>
              </a:rPr>
              <a:t>CustomerID</a:t>
            </a:r>
          </a:p>
        </p:txBody>
      </p:sp>
      <p:sp>
        <p:nvSpPr>
          <p:cNvPr id="45064" name="Rectangle 149"/>
          <p:cNvSpPr>
            <a:spLocks noChangeArrowheads="1"/>
          </p:cNvSpPr>
          <p:nvPr/>
        </p:nvSpPr>
        <p:spPr bwMode="auto">
          <a:xfrm>
            <a:off x="3886200" y="838200"/>
            <a:ext cx="1143000" cy="304800"/>
          </a:xfrm>
          <a:prstGeom prst="rect">
            <a:avLst/>
          </a:prstGeom>
          <a:solidFill>
            <a:srgbClr val="FFFFCC"/>
          </a:solidFill>
          <a:ln w="12700">
            <a:solidFill>
              <a:schemeClr val="tx1"/>
            </a:solidFill>
            <a:miter lim="800000"/>
            <a:headEnd type="none" w="sm" len="sm"/>
            <a:tailEnd type="none" w="sm" len="sm"/>
          </a:ln>
        </p:spPr>
        <p:txBody>
          <a:bodyPr wrap="none" anchor="ctr"/>
          <a:lstStyle/>
          <a:p>
            <a:pPr algn="ctr"/>
            <a:r>
              <a:rPr lang="en-US" sz="1500">
                <a:solidFill>
                  <a:schemeClr val="tx1"/>
                </a:solidFill>
              </a:rPr>
              <a:t>Sale</a:t>
            </a:r>
          </a:p>
        </p:txBody>
      </p:sp>
      <p:graphicFrame>
        <p:nvGraphicFramePr>
          <p:cNvPr id="31894" name="Group 150"/>
          <p:cNvGraphicFramePr>
            <a:graphicFrameLocks noGrp="1"/>
          </p:cNvGraphicFramePr>
          <p:nvPr>
            <p:extLst>
              <p:ext uri="{D42A27DB-BD31-4B8C-83A1-F6EECF244321}">
                <p14:modId xmlns:p14="http://schemas.microsoft.com/office/powerpoint/2010/main" val="2723983470"/>
              </p:ext>
            </p:extLst>
          </p:nvPr>
        </p:nvGraphicFramePr>
        <p:xfrm>
          <a:off x="304800" y="2233613"/>
          <a:ext cx="8610600" cy="1828800"/>
        </p:xfrm>
        <a:graphic>
          <a:graphicData uri="http://schemas.openxmlformats.org/drawingml/2006/table">
            <a:tbl>
              <a:tblPr/>
              <a:tblGrid>
                <a:gridCol w="800100"/>
                <a:gridCol w="1076325"/>
                <a:gridCol w="1011238"/>
                <a:gridCol w="958850"/>
                <a:gridCol w="1108075"/>
                <a:gridCol w="1500187"/>
                <a:gridCol w="2155825"/>
              </a:tblGrid>
              <a:tr h="236538">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dirty="0" smtClean="0">
                          <a:ln>
                            <a:noFill/>
                          </a:ln>
                          <a:solidFill>
                            <a:schemeClr val="tx1"/>
                          </a:solidFill>
                          <a:effectLst/>
                          <a:latin typeface="Arial" charset="0"/>
                        </a:rPr>
                        <a:t>Field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LastName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Category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Registered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Color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SaleDate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r>
              <a:tr h="12065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Table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Customer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Customer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Animal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Sale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Sort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Ascending</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r>
              <a:tr h="119063">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Criteria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dirty="0" smtClean="0">
                          <a:ln>
                            <a:noFill/>
                          </a:ln>
                          <a:solidFill>
                            <a:schemeClr val="tx1"/>
                          </a:solidFill>
                          <a:effectLst/>
                          <a:latin typeface="Arial" charset="0"/>
                        </a:rPr>
                        <a:t>‘Cat’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Is Not Null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Like ‘%White%’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dirty="0" smtClean="0">
                          <a:ln>
                            <a:noFill/>
                          </a:ln>
                          <a:solidFill>
                            <a:schemeClr val="tx1"/>
                          </a:solidFill>
                          <a:effectLst/>
                          <a:latin typeface="Arial" charset="0"/>
                        </a:rPr>
                        <a:t>Between ’01-Jun-2013’ And ’31-Dec-2013’</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r>
              <a:tr h="180975">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500" b="0" i="0" u="none" strike="noStrike" cap="none" normalizeH="0" baseline="0" smtClean="0">
                          <a:ln>
                            <a:noFill/>
                          </a:ln>
                          <a:solidFill>
                            <a:schemeClr val="tx1"/>
                          </a:solidFill>
                          <a:effectLst/>
                          <a:latin typeface="Arial" charset="0"/>
                        </a:rPr>
                        <a:t>Or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endParaRPr kumimoji="0" lang="en-US" sz="15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FF"/>
                    </a:solidFill>
                  </a:tcPr>
                </a:tc>
              </a:tr>
            </a:tbl>
          </a:graphicData>
        </a:graphic>
      </p:graphicFrame>
      <p:sp>
        <p:nvSpPr>
          <p:cNvPr id="45115" name="Rectangle 200"/>
          <p:cNvSpPr>
            <a:spLocks noChangeArrowheads="1"/>
          </p:cNvSpPr>
          <p:nvPr/>
        </p:nvSpPr>
        <p:spPr bwMode="auto">
          <a:xfrm>
            <a:off x="5867400" y="1143000"/>
            <a:ext cx="1143000" cy="990600"/>
          </a:xfrm>
          <a:prstGeom prst="rect">
            <a:avLst/>
          </a:prstGeom>
          <a:solidFill>
            <a:srgbClr val="FFFFFF"/>
          </a:solidFill>
          <a:ln w="12700">
            <a:solidFill>
              <a:schemeClr val="tx1"/>
            </a:solidFill>
            <a:miter lim="800000"/>
            <a:headEnd type="none" w="sm" len="sm"/>
            <a:tailEnd type="none" w="sm" len="sm"/>
          </a:ln>
        </p:spPr>
        <p:txBody>
          <a:bodyPr wrap="none"/>
          <a:lstStyle/>
          <a:p>
            <a:r>
              <a:rPr lang="en-US" sz="1500">
                <a:solidFill>
                  <a:schemeClr val="tx1"/>
                </a:solidFill>
              </a:rPr>
              <a:t>CustomerID</a:t>
            </a:r>
          </a:p>
          <a:p>
            <a:r>
              <a:rPr lang="en-US" sz="1500">
                <a:solidFill>
                  <a:schemeClr val="tx1"/>
                </a:solidFill>
              </a:rPr>
              <a:t>Phone</a:t>
            </a:r>
          </a:p>
          <a:p>
            <a:r>
              <a:rPr lang="en-US" sz="1500">
                <a:solidFill>
                  <a:schemeClr val="tx1"/>
                </a:solidFill>
              </a:rPr>
              <a:t>FirstName</a:t>
            </a:r>
          </a:p>
          <a:p>
            <a:r>
              <a:rPr lang="en-US" sz="1500">
                <a:solidFill>
                  <a:schemeClr val="tx1"/>
                </a:solidFill>
              </a:rPr>
              <a:t>LastName</a:t>
            </a:r>
          </a:p>
        </p:txBody>
      </p:sp>
      <p:sp>
        <p:nvSpPr>
          <p:cNvPr id="45116" name="Rectangle 201"/>
          <p:cNvSpPr>
            <a:spLocks noChangeArrowheads="1"/>
          </p:cNvSpPr>
          <p:nvPr/>
        </p:nvSpPr>
        <p:spPr bwMode="auto">
          <a:xfrm>
            <a:off x="5867400" y="838200"/>
            <a:ext cx="1143000" cy="304800"/>
          </a:xfrm>
          <a:prstGeom prst="rect">
            <a:avLst/>
          </a:prstGeom>
          <a:solidFill>
            <a:srgbClr val="FFFFCC"/>
          </a:solidFill>
          <a:ln w="12700">
            <a:solidFill>
              <a:schemeClr val="tx1"/>
            </a:solidFill>
            <a:miter lim="800000"/>
            <a:headEnd type="none" w="sm" len="sm"/>
            <a:tailEnd type="none" w="sm" len="sm"/>
          </a:ln>
        </p:spPr>
        <p:txBody>
          <a:bodyPr wrap="none" anchor="ctr"/>
          <a:lstStyle/>
          <a:p>
            <a:pPr algn="ctr"/>
            <a:r>
              <a:rPr lang="en-US" sz="1500">
                <a:solidFill>
                  <a:schemeClr val="tx1"/>
                </a:solidFill>
              </a:rPr>
              <a:t>Customer</a:t>
            </a:r>
          </a:p>
        </p:txBody>
      </p:sp>
      <p:sp>
        <p:nvSpPr>
          <p:cNvPr id="45117" name="Freeform 202"/>
          <p:cNvSpPr>
            <a:spLocks/>
          </p:cNvSpPr>
          <p:nvPr/>
        </p:nvSpPr>
        <p:spPr bwMode="auto">
          <a:xfrm>
            <a:off x="5029200" y="1295400"/>
            <a:ext cx="838200" cy="685800"/>
          </a:xfrm>
          <a:custGeom>
            <a:avLst/>
            <a:gdLst>
              <a:gd name="T0" fmla="*/ 2147483647 w 528"/>
              <a:gd name="T1" fmla="*/ 0 h 432"/>
              <a:gd name="T2" fmla="*/ 2147483647 w 528"/>
              <a:gd name="T3" fmla="*/ 0 h 432"/>
              <a:gd name="T4" fmla="*/ 2147483647 w 528"/>
              <a:gd name="T5" fmla="*/ 2147483647 h 432"/>
              <a:gd name="T6" fmla="*/ 0 w 528"/>
              <a:gd name="T7" fmla="*/ 2147483647 h 432"/>
              <a:gd name="T8" fmla="*/ 0 60000 65536"/>
              <a:gd name="T9" fmla="*/ 0 60000 65536"/>
              <a:gd name="T10" fmla="*/ 0 60000 65536"/>
              <a:gd name="T11" fmla="*/ 0 60000 65536"/>
              <a:gd name="T12" fmla="*/ 0 w 528"/>
              <a:gd name="T13" fmla="*/ 0 h 432"/>
              <a:gd name="T14" fmla="*/ 528 w 528"/>
              <a:gd name="T15" fmla="*/ 432 h 432"/>
            </a:gdLst>
            <a:ahLst/>
            <a:cxnLst>
              <a:cxn ang="T8">
                <a:pos x="T0" y="T1"/>
              </a:cxn>
              <a:cxn ang="T9">
                <a:pos x="T2" y="T3"/>
              </a:cxn>
              <a:cxn ang="T10">
                <a:pos x="T4" y="T5"/>
              </a:cxn>
              <a:cxn ang="T11">
                <a:pos x="T6" y="T7"/>
              </a:cxn>
            </a:cxnLst>
            <a:rect l="T12" t="T13" r="T14" b="T15"/>
            <a:pathLst>
              <a:path w="528" h="432">
                <a:moveTo>
                  <a:pt x="528" y="0"/>
                </a:moveTo>
                <a:lnTo>
                  <a:pt x="384" y="0"/>
                </a:lnTo>
                <a:lnTo>
                  <a:pt x="144" y="432"/>
                </a:lnTo>
                <a:lnTo>
                  <a:pt x="0" y="432"/>
                </a:lnTo>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18" name="Rectangle 205"/>
          <p:cNvSpPr>
            <a:spLocks noChangeArrowheads="1"/>
          </p:cNvSpPr>
          <p:nvPr/>
        </p:nvSpPr>
        <p:spPr bwMode="auto">
          <a:xfrm>
            <a:off x="1371600" y="1143000"/>
            <a:ext cx="1143000" cy="990600"/>
          </a:xfrm>
          <a:prstGeom prst="rect">
            <a:avLst/>
          </a:prstGeom>
          <a:solidFill>
            <a:srgbClr val="FFFFFF"/>
          </a:solidFill>
          <a:ln w="12700">
            <a:solidFill>
              <a:schemeClr val="tx1"/>
            </a:solidFill>
            <a:miter lim="800000"/>
            <a:headEnd type="none" w="sm" len="sm"/>
            <a:tailEnd type="none" w="sm" len="sm"/>
          </a:ln>
        </p:spPr>
        <p:txBody>
          <a:bodyPr wrap="none"/>
          <a:lstStyle/>
          <a:p>
            <a:r>
              <a:rPr lang="en-US" sz="1500">
                <a:solidFill>
                  <a:schemeClr val="tx1"/>
                </a:solidFill>
              </a:rPr>
              <a:t>AnimalID</a:t>
            </a:r>
          </a:p>
          <a:p>
            <a:r>
              <a:rPr lang="en-US" sz="1500">
                <a:solidFill>
                  <a:schemeClr val="tx1"/>
                </a:solidFill>
              </a:rPr>
              <a:t>Name</a:t>
            </a:r>
          </a:p>
          <a:p>
            <a:r>
              <a:rPr lang="en-US" sz="1500">
                <a:solidFill>
                  <a:schemeClr val="tx1"/>
                </a:solidFill>
              </a:rPr>
              <a:t>Category</a:t>
            </a:r>
          </a:p>
          <a:p>
            <a:r>
              <a:rPr lang="en-US" sz="1500">
                <a:solidFill>
                  <a:schemeClr val="tx1"/>
                </a:solidFill>
              </a:rPr>
              <a:t>SaleID</a:t>
            </a:r>
          </a:p>
        </p:txBody>
      </p:sp>
      <p:sp>
        <p:nvSpPr>
          <p:cNvPr id="45119" name="Rectangle 206"/>
          <p:cNvSpPr>
            <a:spLocks noChangeArrowheads="1"/>
          </p:cNvSpPr>
          <p:nvPr/>
        </p:nvSpPr>
        <p:spPr bwMode="auto">
          <a:xfrm>
            <a:off x="1371600" y="838200"/>
            <a:ext cx="1143000" cy="304800"/>
          </a:xfrm>
          <a:prstGeom prst="rect">
            <a:avLst/>
          </a:prstGeom>
          <a:solidFill>
            <a:srgbClr val="FFFFCC"/>
          </a:solidFill>
          <a:ln w="12700">
            <a:solidFill>
              <a:schemeClr val="tx1"/>
            </a:solidFill>
            <a:miter lim="800000"/>
            <a:headEnd type="none" w="sm" len="sm"/>
            <a:tailEnd type="none" w="sm" len="sm"/>
          </a:ln>
        </p:spPr>
        <p:txBody>
          <a:bodyPr wrap="none" anchor="ctr"/>
          <a:lstStyle/>
          <a:p>
            <a:pPr algn="ctr"/>
            <a:r>
              <a:rPr lang="en-US" sz="1500">
                <a:solidFill>
                  <a:schemeClr val="tx1"/>
                </a:solidFill>
              </a:rPr>
              <a:t>Animal</a:t>
            </a:r>
          </a:p>
        </p:txBody>
      </p:sp>
      <p:sp>
        <p:nvSpPr>
          <p:cNvPr id="45120" name="Freeform 1"/>
          <p:cNvSpPr>
            <a:spLocks/>
          </p:cNvSpPr>
          <p:nvPr/>
        </p:nvSpPr>
        <p:spPr bwMode="auto">
          <a:xfrm>
            <a:off x="2527300" y="1290638"/>
            <a:ext cx="1358900" cy="673100"/>
          </a:xfrm>
          <a:custGeom>
            <a:avLst/>
            <a:gdLst>
              <a:gd name="T0" fmla="*/ 1358900 w 1358153"/>
              <a:gd name="T1" fmla="*/ 0 h 672353"/>
              <a:gd name="T2" fmla="*/ 968721 w 1358153"/>
              <a:gd name="T3" fmla="*/ 0 h 672353"/>
              <a:gd name="T4" fmla="*/ 470906 w 1358153"/>
              <a:gd name="T5" fmla="*/ 673100 h 672353"/>
              <a:gd name="T6" fmla="*/ 0 w 1358153"/>
              <a:gd name="T7" fmla="*/ 673100 h 6723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58153" h="672353">
                <a:moveTo>
                  <a:pt x="1358153" y="0"/>
                </a:moveTo>
                <a:lnTo>
                  <a:pt x="968188" y="0"/>
                </a:lnTo>
                <a:lnTo>
                  <a:pt x="470647" y="672353"/>
                </a:lnTo>
                <a:lnTo>
                  <a:pt x="0" y="672353"/>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 name="Rectangle 5"/>
          <p:cNvSpPr/>
          <p:nvPr/>
        </p:nvSpPr>
        <p:spPr>
          <a:xfrm>
            <a:off x="920750" y="6186082"/>
            <a:ext cx="7026462" cy="646331"/>
          </a:xfrm>
          <a:prstGeom prst="rect">
            <a:avLst/>
          </a:prstGeom>
        </p:spPr>
        <p:txBody>
          <a:bodyPr wrap="square">
            <a:spAutoFit/>
          </a:bodyPr>
          <a:lstStyle/>
          <a:p>
            <a:r>
              <a:rPr lang="en-US" sz="1800" dirty="0"/>
              <a:t>List the Last Name and Phone of anyone who adopted a registered White cat between </a:t>
            </a:r>
            <a:r>
              <a:rPr lang="en-US" sz="1800" dirty="0" smtClean="0"/>
              <a:t>6/1/2013 </a:t>
            </a:r>
            <a:r>
              <a:rPr lang="en-US" sz="1800" dirty="0"/>
              <a:t>and </a:t>
            </a:r>
            <a:r>
              <a:rPr lang="en-US" sz="1800" dirty="0" smtClean="0"/>
              <a:t>12/31/2013.</a:t>
            </a:r>
            <a:endParaRPr lang="en-US" sz="1800" dirty="0"/>
          </a:p>
        </p:txBody>
      </p:sp>
    </p:spTree>
    <p:extLst>
      <p:ext uri="{BB962C8B-B14F-4D97-AF65-F5344CB8AC3E}">
        <p14:creationId xmlns:p14="http://schemas.microsoft.com/office/powerpoint/2010/main" val="13489280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p:txBody>
          <a:bodyPr/>
          <a:lstStyle/>
          <a:p>
            <a:r>
              <a:rPr lang="en-US" smtClean="0"/>
              <a:t>Oracle</a:t>
            </a:r>
          </a:p>
        </p:txBody>
      </p:sp>
      <p:sp>
        <p:nvSpPr>
          <p:cNvPr id="46082"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165BCD1-9AFC-49AD-8910-ED6521FC2AFC}" type="slidenum">
              <a:rPr lang="en-US" smtClean="0"/>
              <a:pPr/>
              <a:t>41</a:t>
            </a:fld>
            <a:endParaRPr lang="en-US" smtClean="0"/>
          </a:p>
        </p:txBody>
      </p:sp>
      <p:sp>
        <p:nvSpPr>
          <p:cNvPr id="46084" name="Rectangle 4"/>
          <p:cNvSpPr>
            <a:spLocks noChangeArrowheads="1"/>
          </p:cNvSpPr>
          <p:nvPr/>
        </p:nvSpPr>
        <p:spPr bwMode="auto">
          <a:xfrm>
            <a:off x="295834" y="1337950"/>
            <a:ext cx="8727142" cy="363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spcBef>
                <a:spcPct val="50000"/>
              </a:spcBef>
            </a:pPr>
            <a:r>
              <a:rPr lang="en-US" sz="2000" dirty="0" smtClean="0">
                <a:solidFill>
                  <a:schemeClr val="tx1"/>
                </a:solidFill>
              </a:rPr>
              <a:t>SELECT </a:t>
            </a:r>
            <a:r>
              <a:rPr lang="en-US" sz="2000" dirty="0" err="1" smtClean="0">
                <a:solidFill>
                  <a:schemeClr val="tx1"/>
                </a:solidFill>
              </a:rPr>
              <a:t>lastname</a:t>
            </a:r>
            <a:r>
              <a:rPr lang="en-US" sz="2000" dirty="0">
                <a:solidFill>
                  <a:schemeClr val="tx1"/>
                </a:solidFill>
              </a:rPr>
              <a:t>, phone</a:t>
            </a:r>
          </a:p>
          <a:p>
            <a:pPr>
              <a:spcBef>
                <a:spcPct val="50000"/>
              </a:spcBef>
            </a:pPr>
            <a:r>
              <a:rPr lang="en-US" sz="2000" dirty="0" smtClean="0">
                <a:solidFill>
                  <a:schemeClr val="tx1"/>
                </a:solidFill>
              </a:rPr>
              <a:t>FROM </a:t>
            </a:r>
            <a:r>
              <a:rPr lang="en-US" sz="2000" dirty="0">
                <a:solidFill>
                  <a:schemeClr val="tx1"/>
                </a:solidFill>
              </a:rPr>
              <a:t>customer inner join sale </a:t>
            </a:r>
            <a:r>
              <a:rPr lang="en-US" sz="2000" dirty="0" smtClean="0">
                <a:solidFill>
                  <a:schemeClr val="tx1"/>
                </a:solidFill>
              </a:rPr>
              <a:t>ON </a:t>
            </a:r>
            <a:r>
              <a:rPr lang="en-US" sz="2000" dirty="0" err="1" smtClean="0">
                <a:solidFill>
                  <a:schemeClr val="tx1"/>
                </a:solidFill>
              </a:rPr>
              <a:t>customer.customerid</a:t>
            </a:r>
            <a:r>
              <a:rPr lang="en-US" sz="2000" dirty="0" smtClean="0">
                <a:solidFill>
                  <a:schemeClr val="tx1"/>
                </a:solidFill>
              </a:rPr>
              <a:t> </a:t>
            </a:r>
            <a:r>
              <a:rPr lang="en-US" sz="2000" dirty="0">
                <a:solidFill>
                  <a:schemeClr val="tx1"/>
                </a:solidFill>
              </a:rPr>
              <a:t>= </a:t>
            </a:r>
            <a:r>
              <a:rPr lang="en-US" sz="2000" dirty="0" err="1">
                <a:solidFill>
                  <a:schemeClr val="tx1"/>
                </a:solidFill>
              </a:rPr>
              <a:t>sale.customerid</a:t>
            </a:r>
            <a:endParaRPr lang="en-US" sz="2000" dirty="0">
              <a:solidFill>
                <a:schemeClr val="tx1"/>
              </a:solidFill>
            </a:endParaRPr>
          </a:p>
          <a:p>
            <a:pPr>
              <a:spcBef>
                <a:spcPct val="50000"/>
              </a:spcBef>
            </a:pPr>
            <a:r>
              <a:rPr lang="en-US" sz="2000" dirty="0" smtClean="0">
                <a:solidFill>
                  <a:schemeClr val="tx1"/>
                </a:solidFill>
              </a:rPr>
              <a:t>INNER JOIN </a:t>
            </a:r>
            <a:r>
              <a:rPr lang="en-US" sz="2000" dirty="0" err="1">
                <a:solidFill>
                  <a:schemeClr val="tx1"/>
                </a:solidFill>
              </a:rPr>
              <a:t>saleanimal</a:t>
            </a:r>
            <a:r>
              <a:rPr lang="en-US" sz="2000" dirty="0">
                <a:solidFill>
                  <a:schemeClr val="tx1"/>
                </a:solidFill>
              </a:rPr>
              <a:t> </a:t>
            </a:r>
            <a:r>
              <a:rPr lang="en-US" sz="2000" dirty="0" err="1" smtClean="0">
                <a:solidFill>
                  <a:schemeClr val="tx1"/>
                </a:solidFill>
              </a:rPr>
              <a:t>ONsale.saleid</a:t>
            </a:r>
            <a:r>
              <a:rPr lang="en-US" sz="2000" dirty="0" smtClean="0">
                <a:solidFill>
                  <a:schemeClr val="tx1"/>
                </a:solidFill>
              </a:rPr>
              <a:t> </a:t>
            </a:r>
            <a:r>
              <a:rPr lang="en-US" sz="2000" dirty="0">
                <a:solidFill>
                  <a:schemeClr val="tx1"/>
                </a:solidFill>
              </a:rPr>
              <a:t>= </a:t>
            </a:r>
            <a:r>
              <a:rPr lang="en-US" sz="2000" dirty="0" err="1">
                <a:solidFill>
                  <a:schemeClr val="tx1"/>
                </a:solidFill>
              </a:rPr>
              <a:t>saleanimal.saleid</a:t>
            </a:r>
            <a:endParaRPr lang="en-US" sz="2000" dirty="0">
              <a:solidFill>
                <a:schemeClr val="tx1"/>
              </a:solidFill>
            </a:endParaRPr>
          </a:p>
          <a:p>
            <a:pPr>
              <a:spcBef>
                <a:spcPct val="50000"/>
              </a:spcBef>
            </a:pPr>
            <a:r>
              <a:rPr lang="en-US" sz="2000" dirty="0" smtClean="0">
                <a:solidFill>
                  <a:schemeClr val="tx1"/>
                </a:solidFill>
              </a:rPr>
              <a:t>INNER JOIN </a:t>
            </a:r>
            <a:r>
              <a:rPr lang="en-US" sz="2000" dirty="0">
                <a:solidFill>
                  <a:schemeClr val="tx1"/>
                </a:solidFill>
              </a:rPr>
              <a:t>animal </a:t>
            </a:r>
            <a:r>
              <a:rPr lang="en-US" sz="2000" dirty="0" err="1" smtClean="0">
                <a:solidFill>
                  <a:schemeClr val="tx1"/>
                </a:solidFill>
              </a:rPr>
              <a:t>ONsaleanimal.animalid</a:t>
            </a:r>
            <a:r>
              <a:rPr lang="en-US" sz="2000" dirty="0" smtClean="0">
                <a:solidFill>
                  <a:schemeClr val="tx1"/>
                </a:solidFill>
              </a:rPr>
              <a:t> </a:t>
            </a:r>
            <a:r>
              <a:rPr lang="en-US" sz="2000" dirty="0">
                <a:solidFill>
                  <a:schemeClr val="tx1"/>
                </a:solidFill>
              </a:rPr>
              <a:t>= </a:t>
            </a:r>
            <a:r>
              <a:rPr lang="en-US" sz="2000" dirty="0" err="1">
                <a:solidFill>
                  <a:schemeClr val="tx1"/>
                </a:solidFill>
              </a:rPr>
              <a:t>animal.animalid</a:t>
            </a:r>
            <a:endParaRPr lang="en-US" sz="2000" dirty="0">
              <a:solidFill>
                <a:schemeClr val="tx1"/>
              </a:solidFill>
            </a:endParaRPr>
          </a:p>
          <a:p>
            <a:pPr>
              <a:spcBef>
                <a:spcPct val="50000"/>
              </a:spcBef>
            </a:pPr>
            <a:r>
              <a:rPr lang="en-US" sz="2000" dirty="0" smtClean="0">
                <a:solidFill>
                  <a:schemeClr val="tx1"/>
                </a:solidFill>
              </a:rPr>
              <a:t>WHERE (category </a:t>
            </a:r>
            <a:r>
              <a:rPr lang="en-US" sz="2000" dirty="0">
                <a:solidFill>
                  <a:schemeClr val="tx1"/>
                </a:solidFill>
              </a:rPr>
              <a:t>= </a:t>
            </a:r>
            <a:r>
              <a:rPr lang="en-US" sz="2000" dirty="0" err="1" smtClean="0">
                <a:solidFill>
                  <a:schemeClr val="tx1"/>
                </a:solidFill>
              </a:rPr>
              <a:t>N'Cat</a:t>
            </a:r>
            <a:r>
              <a:rPr lang="en-US" sz="2000" dirty="0">
                <a:solidFill>
                  <a:schemeClr val="tx1"/>
                </a:solidFill>
              </a:rPr>
              <a:t>') and (Registered is not null) </a:t>
            </a:r>
            <a:endParaRPr lang="en-US" sz="2000" dirty="0" smtClean="0">
              <a:solidFill>
                <a:schemeClr val="tx1"/>
              </a:solidFill>
            </a:endParaRPr>
          </a:p>
          <a:p>
            <a:pPr>
              <a:spcBef>
                <a:spcPct val="50000"/>
              </a:spcBef>
            </a:pPr>
            <a:r>
              <a:rPr lang="en-US" sz="2000" dirty="0" smtClean="0">
                <a:solidFill>
                  <a:schemeClr val="tx1"/>
                </a:solidFill>
              </a:rPr>
              <a:t>  AND </a:t>
            </a:r>
            <a:r>
              <a:rPr lang="en-US" sz="2000" dirty="0">
                <a:solidFill>
                  <a:schemeClr val="tx1"/>
                </a:solidFill>
              </a:rPr>
              <a:t>(color like </a:t>
            </a:r>
            <a:r>
              <a:rPr lang="en-US" sz="2000" dirty="0" err="1" smtClean="0">
                <a:solidFill>
                  <a:schemeClr val="tx1"/>
                </a:solidFill>
              </a:rPr>
              <a:t>N'%</a:t>
            </a:r>
            <a:r>
              <a:rPr lang="en-US" sz="2000" dirty="0" err="1">
                <a:solidFill>
                  <a:schemeClr val="tx1"/>
                </a:solidFill>
              </a:rPr>
              <a:t>White</a:t>
            </a:r>
            <a:r>
              <a:rPr lang="en-US" sz="2000" dirty="0">
                <a:solidFill>
                  <a:schemeClr val="tx1"/>
                </a:solidFill>
              </a:rPr>
              <a:t>%')</a:t>
            </a:r>
          </a:p>
          <a:p>
            <a:pPr>
              <a:spcBef>
                <a:spcPct val="50000"/>
              </a:spcBef>
            </a:pPr>
            <a:r>
              <a:rPr lang="en-US" sz="2000" dirty="0">
                <a:solidFill>
                  <a:schemeClr val="tx1"/>
                </a:solidFill>
              </a:rPr>
              <a:t>  AND (</a:t>
            </a:r>
            <a:r>
              <a:rPr lang="en-US" sz="2000" dirty="0" err="1">
                <a:solidFill>
                  <a:schemeClr val="tx1"/>
                </a:solidFill>
              </a:rPr>
              <a:t>saledate</a:t>
            </a:r>
            <a:r>
              <a:rPr lang="en-US" sz="2000" dirty="0">
                <a:solidFill>
                  <a:schemeClr val="tx1"/>
                </a:solidFill>
              </a:rPr>
              <a:t> between </a:t>
            </a:r>
            <a:r>
              <a:rPr lang="en-US" sz="2000" dirty="0" smtClean="0">
                <a:solidFill>
                  <a:schemeClr val="tx1"/>
                </a:solidFill>
              </a:rPr>
              <a:t>'01-Jun-2013' </a:t>
            </a:r>
            <a:r>
              <a:rPr lang="en-US" sz="2000" dirty="0">
                <a:solidFill>
                  <a:schemeClr val="tx1"/>
                </a:solidFill>
              </a:rPr>
              <a:t>and </a:t>
            </a:r>
            <a:r>
              <a:rPr lang="en-US" sz="2000" dirty="0" smtClean="0">
                <a:solidFill>
                  <a:schemeClr val="tx1"/>
                </a:solidFill>
              </a:rPr>
              <a:t>'31-Dec-2013')</a:t>
            </a:r>
            <a:endParaRPr lang="en-US" sz="2000" dirty="0">
              <a:solidFill>
                <a:schemeClr val="tx1"/>
              </a:solidFill>
            </a:endParaRPr>
          </a:p>
          <a:p>
            <a:pPr>
              <a:spcBef>
                <a:spcPct val="50000"/>
              </a:spcBef>
            </a:pPr>
            <a:r>
              <a:rPr lang="en-US" sz="2000" dirty="0">
                <a:solidFill>
                  <a:schemeClr val="tx1"/>
                </a:solidFill>
              </a:rPr>
              <a:t> ;</a:t>
            </a:r>
          </a:p>
        </p:txBody>
      </p:sp>
    </p:spTree>
    <p:extLst>
      <p:ext uri="{BB962C8B-B14F-4D97-AF65-F5344CB8AC3E}">
        <p14:creationId xmlns:p14="http://schemas.microsoft.com/office/powerpoint/2010/main" val="37625214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Grp="1" noChangeArrowheads="1"/>
          </p:cNvSpPr>
          <p:nvPr>
            <p:ph type="title"/>
          </p:nvPr>
        </p:nvSpPr>
        <p:spPr/>
        <p:txBody>
          <a:bodyPr/>
          <a:lstStyle/>
          <a:p>
            <a:r>
              <a:rPr lang="en-US" smtClean="0"/>
              <a:t>Building a Query</a:t>
            </a:r>
          </a:p>
        </p:txBody>
      </p:sp>
      <p:sp>
        <p:nvSpPr>
          <p:cNvPr id="47109" name="Rectangle 4"/>
          <p:cNvSpPr>
            <a:spLocks noGrp="1" noChangeArrowheads="1"/>
          </p:cNvSpPr>
          <p:nvPr>
            <p:ph idx="1"/>
          </p:nvPr>
        </p:nvSpPr>
        <p:spPr/>
        <p:txBody>
          <a:bodyPr/>
          <a:lstStyle/>
          <a:p>
            <a:r>
              <a:rPr lang="en-US" sz="1800" dirty="0">
                <a:solidFill>
                  <a:schemeClr val="bg2"/>
                </a:solidFill>
              </a:rPr>
              <a:t>List the Last Name and Phone of anyone who bought a registered White cat between </a:t>
            </a:r>
            <a:r>
              <a:rPr lang="en-US" sz="1800" dirty="0" smtClean="0">
                <a:solidFill>
                  <a:schemeClr val="bg2"/>
                </a:solidFill>
              </a:rPr>
              <a:t>6/1/10 </a:t>
            </a:r>
            <a:r>
              <a:rPr lang="en-US" sz="1800" dirty="0">
                <a:solidFill>
                  <a:schemeClr val="bg2"/>
                </a:solidFill>
              </a:rPr>
              <a:t>and </a:t>
            </a:r>
            <a:r>
              <a:rPr lang="en-US" sz="1800" dirty="0" smtClean="0">
                <a:solidFill>
                  <a:schemeClr val="bg2"/>
                </a:solidFill>
              </a:rPr>
              <a:t>12/31/10.</a:t>
            </a:r>
          </a:p>
          <a:p>
            <a:r>
              <a:rPr lang="en-US" sz="1800" dirty="0" smtClean="0"/>
              <a:t>Identify the tables involved.</a:t>
            </a:r>
          </a:p>
          <a:p>
            <a:pPr lvl="1"/>
            <a:r>
              <a:rPr lang="en-US" sz="1600" dirty="0" smtClean="0"/>
              <a:t>Look at the columns you want to see.</a:t>
            </a:r>
          </a:p>
          <a:p>
            <a:pPr lvl="2"/>
            <a:r>
              <a:rPr lang="en-US" sz="1400" dirty="0" err="1" smtClean="0"/>
              <a:t>LastName</a:t>
            </a:r>
            <a:r>
              <a:rPr lang="en-US" sz="1400" dirty="0" smtClean="0"/>
              <a:t>, Phone: Customer</a:t>
            </a:r>
          </a:p>
          <a:p>
            <a:pPr lvl="1"/>
            <a:r>
              <a:rPr lang="en-US" sz="1600" dirty="0" smtClean="0"/>
              <a:t>Look at the columns used in the constraints.</a:t>
            </a:r>
          </a:p>
          <a:p>
            <a:pPr lvl="2"/>
            <a:r>
              <a:rPr lang="en-US" sz="1400" dirty="0" smtClean="0"/>
              <a:t>Registered, Color, Category: Animal</a:t>
            </a:r>
          </a:p>
          <a:p>
            <a:pPr lvl="2"/>
            <a:r>
              <a:rPr lang="en-US" sz="1400" dirty="0" smtClean="0"/>
              <a:t>Sale Date: Sale</a:t>
            </a:r>
          </a:p>
          <a:p>
            <a:pPr lvl="1"/>
            <a:r>
              <a:rPr lang="en-US" sz="1600" dirty="0" smtClean="0"/>
              <a:t>Find connector tables.</a:t>
            </a:r>
          </a:p>
          <a:p>
            <a:pPr lvl="2"/>
            <a:r>
              <a:rPr lang="en-US" sz="1400" dirty="0" smtClean="0"/>
              <a:t>To connect Animal to Sale: </a:t>
            </a:r>
            <a:r>
              <a:rPr lang="en-US" sz="1400" dirty="0" err="1" smtClean="0"/>
              <a:t>SaleAnimal</a:t>
            </a:r>
            <a:endParaRPr lang="en-US" sz="1400" dirty="0" smtClean="0"/>
          </a:p>
          <a:p>
            <a:r>
              <a:rPr lang="en-US" sz="1800" dirty="0" smtClean="0"/>
              <a:t>Select the desired columns and test the query.</a:t>
            </a:r>
          </a:p>
          <a:p>
            <a:r>
              <a:rPr lang="en-US" sz="1800" dirty="0" smtClean="0"/>
              <a:t>Enter the constraints.</a:t>
            </a:r>
          </a:p>
          <a:p>
            <a:r>
              <a:rPr lang="en-US" sz="1800" dirty="0" smtClean="0"/>
              <a:t>Set Order By columns.</a:t>
            </a:r>
          </a:p>
          <a:p>
            <a:r>
              <a:rPr lang="en-US" sz="1800" dirty="0" smtClean="0"/>
              <a:t>Add Group By columns.</a:t>
            </a:r>
          </a:p>
          <a:p>
            <a:r>
              <a:rPr lang="en-US" sz="1800" dirty="0" smtClean="0"/>
              <a:t>Add summary computations to the SELECT statement.</a:t>
            </a:r>
          </a:p>
        </p:txBody>
      </p:sp>
      <p:sp>
        <p:nvSpPr>
          <p:cNvPr id="47106"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3FCF8A6-95A8-4566-91FB-A82A4905B6A1}" type="slidenum">
              <a:rPr lang="en-US" smtClean="0"/>
              <a:pPr/>
              <a:t>42</a:t>
            </a:fld>
            <a:endParaRPr lang="en-US" smtClean="0"/>
          </a:p>
        </p:txBody>
      </p:sp>
    </p:spTree>
    <p:extLst>
      <p:ext uri="{BB962C8B-B14F-4D97-AF65-F5344CB8AC3E}">
        <p14:creationId xmlns:p14="http://schemas.microsoft.com/office/powerpoint/2010/main" val="199949626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title"/>
          </p:nvPr>
        </p:nvSpPr>
        <p:spPr/>
        <p:txBody>
          <a:bodyPr/>
          <a:lstStyle/>
          <a:p>
            <a:r>
              <a:rPr lang="en-US" smtClean="0"/>
              <a:t>Joining Tables (Hints)</a:t>
            </a:r>
          </a:p>
        </p:txBody>
      </p:sp>
      <p:sp>
        <p:nvSpPr>
          <p:cNvPr id="48132" name="Rectangle 3"/>
          <p:cNvSpPr>
            <a:spLocks noGrp="1" noChangeArrowheads="1"/>
          </p:cNvSpPr>
          <p:nvPr>
            <p:ph type="body" sz="half" idx="1"/>
          </p:nvPr>
        </p:nvSpPr>
        <p:spPr/>
        <p:txBody>
          <a:bodyPr/>
          <a:lstStyle/>
          <a:p>
            <a:r>
              <a:rPr lang="en-US" sz="2000" dirty="0" smtClean="0"/>
              <a:t>Build Relationships First</a:t>
            </a:r>
          </a:p>
          <a:p>
            <a:pPr lvl="1"/>
            <a:r>
              <a:rPr lang="en-US" sz="1800" dirty="0" smtClean="0"/>
              <a:t>Drag and drop</a:t>
            </a:r>
          </a:p>
          <a:p>
            <a:pPr lvl="1"/>
            <a:r>
              <a:rPr lang="en-US" sz="1800" dirty="0" smtClean="0"/>
              <a:t>From one side to many side</a:t>
            </a:r>
          </a:p>
          <a:p>
            <a:r>
              <a:rPr lang="en-US" sz="2000" dirty="0" smtClean="0"/>
              <a:t>Avoid multiple ties between tables</a:t>
            </a:r>
          </a:p>
          <a:p>
            <a:r>
              <a:rPr lang="en-US" sz="2000" dirty="0" smtClean="0"/>
              <a:t>SQL</a:t>
            </a:r>
          </a:p>
          <a:p>
            <a:pPr lvl="1"/>
            <a:r>
              <a:rPr lang="en-US" sz="1800" dirty="0" smtClean="0"/>
              <a:t>FROM Table1</a:t>
            </a:r>
          </a:p>
          <a:p>
            <a:pPr lvl="1"/>
            <a:r>
              <a:rPr lang="en-US" sz="1800" dirty="0" smtClean="0"/>
              <a:t>INNER JOIN Table2</a:t>
            </a:r>
          </a:p>
          <a:p>
            <a:pPr lvl="1"/>
            <a:r>
              <a:rPr lang="en-US" sz="1800" dirty="0" smtClean="0"/>
              <a:t>ON Table1.ColA = Table2.ColB</a:t>
            </a:r>
          </a:p>
          <a:p>
            <a:r>
              <a:rPr lang="en-US" sz="2000" dirty="0" smtClean="0"/>
              <a:t>Join columns are often keys, but they can be any columns--as long as the domains (types of data) match.</a:t>
            </a:r>
          </a:p>
        </p:txBody>
      </p:sp>
      <p:sp>
        <p:nvSpPr>
          <p:cNvPr id="48133" name="Rectangle 4"/>
          <p:cNvSpPr>
            <a:spLocks noGrp="1" noChangeArrowheads="1"/>
          </p:cNvSpPr>
          <p:nvPr>
            <p:ph type="body" sz="half" idx="2"/>
          </p:nvPr>
        </p:nvSpPr>
        <p:spPr/>
        <p:txBody>
          <a:bodyPr/>
          <a:lstStyle/>
          <a:p>
            <a:r>
              <a:rPr lang="en-US" sz="2000" dirty="0" smtClean="0"/>
              <a:t>Multiple Tables</a:t>
            </a:r>
          </a:p>
          <a:p>
            <a:pPr lvl="1"/>
            <a:r>
              <a:rPr lang="en-US" sz="1800" dirty="0" smtClean="0"/>
              <a:t>FROM (Table1</a:t>
            </a:r>
          </a:p>
          <a:p>
            <a:pPr lvl="1"/>
            <a:r>
              <a:rPr lang="en-US" sz="1800" dirty="0" smtClean="0"/>
              <a:t>INNER JOIN Table2</a:t>
            </a:r>
          </a:p>
          <a:p>
            <a:pPr lvl="1"/>
            <a:r>
              <a:rPr lang="en-US" sz="1800" dirty="0" smtClean="0"/>
              <a:t>ON T1.ColA = T2.ColB )</a:t>
            </a:r>
          </a:p>
          <a:p>
            <a:pPr lvl="1"/>
            <a:r>
              <a:rPr lang="en-US" sz="1800" dirty="0" smtClean="0"/>
              <a:t>   INNER JOIN Table3</a:t>
            </a:r>
          </a:p>
          <a:p>
            <a:pPr lvl="1"/>
            <a:r>
              <a:rPr lang="en-US" sz="1800" dirty="0" smtClean="0"/>
              <a:t>   ON T3.ColC = T3.ColD</a:t>
            </a:r>
          </a:p>
          <a:p>
            <a:r>
              <a:rPr lang="en-US" sz="2000" dirty="0" smtClean="0"/>
              <a:t>Shorter Notation</a:t>
            </a:r>
          </a:p>
          <a:p>
            <a:pPr lvl="1"/>
            <a:r>
              <a:rPr lang="en-US" sz="1800" dirty="0" smtClean="0"/>
              <a:t>FROM T1, T2, T3</a:t>
            </a:r>
          </a:p>
          <a:p>
            <a:pPr lvl="1"/>
            <a:r>
              <a:rPr lang="en-US" sz="1800" dirty="0" smtClean="0"/>
              <a:t>JOIN  T1.ColA = T2.ColB</a:t>
            </a:r>
          </a:p>
          <a:p>
            <a:pPr lvl="1"/>
            <a:r>
              <a:rPr lang="en-US" sz="1800" dirty="0" smtClean="0"/>
              <a:t>          T1.ColC = T3.ColD</a:t>
            </a:r>
          </a:p>
          <a:p>
            <a:r>
              <a:rPr lang="en-US" sz="2000" dirty="0" smtClean="0"/>
              <a:t>Shorter Notation is </a:t>
            </a:r>
            <a:r>
              <a:rPr lang="en-US" sz="2000" dirty="0" smtClean="0">
                <a:solidFill>
                  <a:schemeClr val="tx2"/>
                </a:solidFill>
              </a:rPr>
              <a:t>not</a:t>
            </a:r>
            <a:r>
              <a:rPr lang="en-US" sz="2000" dirty="0" smtClean="0"/>
              <a:t> correct syntax, but it is easier to write.</a:t>
            </a:r>
          </a:p>
        </p:txBody>
      </p:sp>
      <p:sp>
        <p:nvSpPr>
          <p:cNvPr id="48130"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55A0CB1-5DCD-443E-956A-A6EA06412D0E}" type="slidenum">
              <a:rPr lang="en-US" smtClean="0"/>
              <a:pPr/>
              <a:t>43</a:t>
            </a:fld>
            <a:endParaRPr lang="en-US" smtClean="0"/>
          </a:p>
        </p:txBody>
      </p:sp>
    </p:spTree>
    <p:extLst>
      <p:ext uri="{BB962C8B-B14F-4D97-AF65-F5344CB8AC3E}">
        <p14:creationId xmlns:p14="http://schemas.microsoft.com/office/powerpoint/2010/main" val="79904941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type="title"/>
          </p:nvPr>
        </p:nvSpPr>
        <p:spPr/>
        <p:txBody>
          <a:bodyPr/>
          <a:lstStyle/>
          <a:p>
            <a:r>
              <a:rPr lang="en-US" smtClean="0"/>
              <a:t>Tables with Multiple Joins</a:t>
            </a:r>
          </a:p>
        </p:txBody>
      </p:sp>
      <p:sp>
        <p:nvSpPr>
          <p:cNvPr id="49156" name="Rectangle 4"/>
          <p:cNvSpPr>
            <a:spLocks noGrp="1" noChangeArrowheads="1"/>
          </p:cNvSpPr>
          <p:nvPr>
            <p:ph idx="1"/>
          </p:nvPr>
        </p:nvSpPr>
        <p:spPr/>
        <p:txBody>
          <a:bodyPr/>
          <a:lstStyle/>
          <a:p>
            <a:r>
              <a:rPr lang="en-US" smtClean="0"/>
              <a:t>Potential problem with three or more tables.</a:t>
            </a:r>
          </a:p>
          <a:p>
            <a:r>
              <a:rPr lang="en-US" smtClean="0"/>
              <a:t>Access uses predefined relationships to automatically determine JOINs.</a:t>
            </a:r>
          </a:p>
          <a:p>
            <a:r>
              <a:rPr lang="en-US" smtClean="0"/>
              <a:t>JOINS might loop.</a:t>
            </a:r>
          </a:p>
          <a:p>
            <a:r>
              <a:rPr lang="en-US" smtClean="0"/>
              <a:t>Most queries will not work with loops.</a:t>
            </a:r>
          </a:p>
        </p:txBody>
      </p:sp>
      <p:sp>
        <p:nvSpPr>
          <p:cNvPr id="49154"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AA41387-A06F-4581-B21B-6E5C15F0DFAF}" type="slidenum">
              <a:rPr lang="en-US" smtClean="0"/>
              <a:pPr/>
              <a:t>44</a:t>
            </a:fld>
            <a:endParaRPr lang="en-US" smtClean="0"/>
          </a:p>
        </p:txBody>
      </p:sp>
      <p:sp>
        <p:nvSpPr>
          <p:cNvPr id="49157" name="Rectangle 5"/>
          <p:cNvSpPr>
            <a:spLocks noChangeArrowheads="1"/>
          </p:cNvSpPr>
          <p:nvPr/>
        </p:nvSpPr>
        <p:spPr bwMode="auto">
          <a:xfrm>
            <a:off x="182563" y="3234018"/>
            <a:ext cx="4658378" cy="255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5" tIns="46038" rIns="92075" bIns="46038">
            <a:spAutoFit/>
          </a:bodyPr>
          <a:lstStyle/>
          <a:p>
            <a:pPr>
              <a:spcBef>
                <a:spcPct val="50000"/>
              </a:spcBef>
            </a:pPr>
            <a:r>
              <a:rPr lang="en-US" sz="2000" dirty="0">
                <a:solidFill>
                  <a:srgbClr val="006633"/>
                </a:solidFill>
              </a:rPr>
              <a:t>A query with these four tables with four JOINS would only return rows where the Employee had the same </a:t>
            </a:r>
            <a:r>
              <a:rPr lang="en-US" sz="2000" dirty="0" err="1">
                <a:solidFill>
                  <a:srgbClr val="006633"/>
                </a:solidFill>
              </a:rPr>
              <a:t>CityID</a:t>
            </a:r>
            <a:r>
              <a:rPr lang="en-US" sz="2000" dirty="0">
                <a:solidFill>
                  <a:srgbClr val="006633"/>
                </a:solidFill>
              </a:rPr>
              <a:t> as the Customer. If you only need the Customer city, just delete the JOIN between Employee and City. If you want both cities, add the City table </a:t>
            </a:r>
            <a:r>
              <a:rPr lang="en-US" sz="2000" b="1" dirty="0">
                <a:solidFill>
                  <a:srgbClr val="006633"/>
                </a:solidFill>
              </a:rPr>
              <a:t>again</a:t>
            </a:r>
            <a:r>
              <a:rPr lang="en-US" sz="2000" dirty="0">
                <a:solidFill>
                  <a:srgbClr val="006633"/>
                </a:solidFill>
              </a:rPr>
              <a:t> as a fifth table.</a:t>
            </a:r>
          </a:p>
        </p:txBody>
      </p:sp>
      <p:pic>
        <p:nvPicPr>
          <p:cNvPr id="4915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84750" y="2487706"/>
            <a:ext cx="4028651" cy="2998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743403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noChangeArrowheads="1"/>
          </p:cNvSpPr>
          <p:nvPr>
            <p:ph type="title"/>
          </p:nvPr>
        </p:nvSpPr>
        <p:spPr/>
        <p:txBody>
          <a:bodyPr/>
          <a:lstStyle/>
          <a:p>
            <a:r>
              <a:rPr lang="en-US" smtClean="0"/>
              <a:t>Table Alias</a:t>
            </a:r>
          </a:p>
        </p:txBody>
      </p:sp>
      <p:sp>
        <p:nvSpPr>
          <p:cNvPr id="50178"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18DD00A-6794-41C0-8BBB-25A582330D4A}" type="slidenum">
              <a:rPr lang="en-US" smtClean="0"/>
              <a:pPr/>
              <a:t>45</a:t>
            </a:fld>
            <a:endParaRPr lang="en-US" smtClean="0"/>
          </a:p>
        </p:txBody>
      </p:sp>
      <p:sp>
        <p:nvSpPr>
          <p:cNvPr id="50180" name="Rectangle 3"/>
          <p:cNvSpPr>
            <a:spLocks noChangeArrowheads="1"/>
          </p:cNvSpPr>
          <p:nvPr/>
        </p:nvSpPr>
        <p:spPr bwMode="auto">
          <a:xfrm>
            <a:off x="571500" y="4677335"/>
            <a:ext cx="7848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p>
            <a:pPr>
              <a:tabLst>
                <a:tab pos="457200" algn="l"/>
                <a:tab pos="1943100" algn="l"/>
                <a:tab pos="3200400" algn="l"/>
                <a:tab pos="3835400" algn="l"/>
                <a:tab pos="4864100" algn="l"/>
                <a:tab pos="6515100" algn="l"/>
              </a:tabLst>
            </a:pPr>
            <a:r>
              <a:rPr lang="en-US" sz="1200" b="1" dirty="0">
                <a:solidFill>
                  <a:srgbClr val="006633"/>
                </a:solidFill>
              </a:rPr>
              <a:t>CID	</a:t>
            </a:r>
            <a:r>
              <a:rPr lang="en-US" sz="1200" b="1" dirty="0" err="1">
                <a:solidFill>
                  <a:srgbClr val="006633"/>
                </a:solidFill>
              </a:rPr>
              <a:t>Customer.CityID</a:t>
            </a:r>
            <a:r>
              <a:rPr lang="en-US" sz="1200" b="1" dirty="0">
                <a:solidFill>
                  <a:srgbClr val="006633"/>
                </a:solidFill>
              </a:rPr>
              <a:t>	</a:t>
            </a:r>
            <a:r>
              <a:rPr lang="en-US" sz="1200" b="1" dirty="0" err="1">
                <a:solidFill>
                  <a:srgbClr val="006633"/>
                </a:solidFill>
              </a:rPr>
              <a:t>City.City</a:t>
            </a:r>
            <a:r>
              <a:rPr lang="en-US" sz="1200" b="1" dirty="0">
                <a:solidFill>
                  <a:srgbClr val="006633"/>
                </a:solidFill>
              </a:rPr>
              <a:t>	EID	</a:t>
            </a:r>
            <a:r>
              <a:rPr lang="en-US" sz="1200" b="1" dirty="0" err="1">
                <a:solidFill>
                  <a:srgbClr val="006633"/>
                </a:solidFill>
              </a:rPr>
              <a:t>LastName</a:t>
            </a:r>
            <a:r>
              <a:rPr lang="en-US" sz="1200" b="1" dirty="0">
                <a:solidFill>
                  <a:srgbClr val="006633"/>
                </a:solidFill>
              </a:rPr>
              <a:t>	</a:t>
            </a:r>
            <a:r>
              <a:rPr lang="en-US" sz="1200" b="1" dirty="0" err="1">
                <a:solidFill>
                  <a:srgbClr val="006633"/>
                </a:solidFill>
              </a:rPr>
              <a:t>Employee.CityID</a:t>
            </a:r>
            <a:r>
              <a:rPr lang="en-US" sz="1200" b="1" dirty="0">
                <a:solidFill>
                  <a:srgbClr val="006633"/>
                </a:solidFill>
              </a:rPr>
              <a:t>	City_1.City</a:t>
            </a:r>
            <a:endParaRPr lang="en-US" sz="1200" dirty="0">
              <a:solidFill>
                <a:srgbClr val="006633"/>
              </a:solidFill>
              <a:latin typeface="Times New Roman" pitchFamily="18" charset="0"/>
            </a:endParaRPr>
          </a:p>
          <a:p>
            <a:pPr>
              <a:tabLst>
                <a:tab pos="457200" algn="l"/>
                <a:tab pos="1943100" algn="l"/>
                <a:tab pos="3200400" algn="l"/>
                <a:tab pos="3835400" algn="l"/>
                <a:tab pos="4864100" algn="l"/>
                <a:tab pos="6515100" algn="l"/>
              </a:tabLst>
            </a:pPr>
            <a:r>
              <a:rPr lang="en-US" sz="1200" dirty="0">
                <a:solidFill>
                  <a:srgbClr val="006633"/>
                </a:solidFill>
              </a:rPr>
              <a:t>15	11013	Galveston	1	Reeves	11060	</a:t>
            </a:r>
            <a:r>
              <a:rPr lang="en-US" sz="1200" dirty="0" err="1">
                <a:solidFill>
                  <a:srgbClr val="006633"/>
                </a:solidFill>
              </a:rPr>
              <a:t>Lackland</a:t>
            </a:r>
            <a:r>
              <a:rPr lang="en-US" sz="1200" dirty="0">
                <a:solidFill>
                  <a:srgbClr val="006633"/>
                </a:solidFill>
              </a:rPr>
              <a:t> AFB</a:t>
            </a:r>
          </a:p>
          <a:p>
            <a:pPr>
              <a:tabLst>
                <a:tab pos="457200" algn="l"/>
                <a:tab pos="1943100" algn="l"/>
                <a:tab pos="3200400" algn="l"/>
                <a:tab pos="3835400" algn="l"/>
                <a:tab pos="4864100" algn="l"/>
                <a:tab pos="6515100" algn="l"/>
              </a:tabLst>
            </a:pPr>
            <a:r>
              <a:rPr lang="en-US" sz="1200" dirty="0">
                <a:solidFill>
                  <a:srgbClr val="006633"/>
                </a:solidFill>
              </a:rPr>
              <a:t>53	11559	Beaver Dam	2	Gibson	9146	Roanoke Rapids</a:t>
            </a:r>
            <a:endParaRPr lang="en-US" sz="1200" dirty="0">
              <a:solidFill>
                <a:srgbClr val="006633"/>
              </a:solidFill>
              <a:latin typeface="Times New Roman" pitchFamily="18" charset="0"/>
            </a:endParaRPr>
          </a:p>
          <a:p>
            <a:pPr>
              <a:tabLst>
                <a:tab pos="457200" algn="l"/>
                <a:tab pos="1943100" algn="l"/>
                <a:tab pos="3200400" algn="l"/>
                <a:tab pos="3835400" algn="l"/>
                <a:tab pos="4864100" algn="l"/>
                <a:tab pos="6515100" algn="l"/>
              </a:tabLst>
            </a:pPr>
            <a:r>
              <a:rPr lang="en-US" sz="1200" dirty="0">
                <a:solidFill>
                  <a:srgbClr val="006633"/>
                </a:solidFill>
              </a:rPr>
              <a:t>38	11701	Laramie	3	</a:t>
            </a:r>
            <a:r>
              <a:rPr lang="en-US" sz="1200" dirty="0" err="1">
                <a:solidFill>
                  <a:srgbClr val="006633"/>
                </a:solidFill>
              </a:rPr>
              <a:t>Reasoner</a:t>
            </a:r>
            <a:r>
              <a:rPr lang="en-US" sz="1200" dirty="0">
                <a:solidFill>
                  <a:srgbClr val="006633"/>
                </a:solidFill>
              </a:rPr>
              <a:t>	8313	Springfield</a:t>
            </a:r>
            <a:endParaRPr lang="en-US" sz="1200" dirty="0">
              <a:solidFill>
                <a:srgbClr val="006633"/>
              </a:solidFill>
              <a:latin typeface="Times New Roman" pitchFamily="18" charset="0"/>
            </a:endParaRPr>
          </a:p>
          <a:p>
            <a:pPr>
              <a:tabLst>
                <a:tab pos="457200" algn="l"/>
                <a:tab pos="1943100" algn="l"/>
                <a:tab pos="3200400" algn="l"/>
                <a:tab pos="3835400" algn="l"/>
                <a:tab pos="4864100" algn="l"/>
                <a:tab pos="6515100" algn="l"/>
              </a:tabLst>
            </a:pPr>
            <a:r>
              <a:rPr lang="en-US" sz="1200" dirty="0">
                <a:solidFill>
                  <a:srgbClr val="006633"/>
                </a:solidFill>
              </a:rPr>
              <a:t>66	7935	Danville	8	Carpenter	10592	Philadelphia</a:t>
            </a:r>
            <a:endParaRPr lang="en-US" sz="1200" dirty="0">
              <a:solidFill>
                <a:srgbClr val="006633"/>
              </a:solidFill>
              <a:latin typeface="Times New Roman" pitchFamily="18" charset="0"/>
            </a:endParaRPr>
          </a:p>
          <a:p>
            <a:pPr>
              <a:tabLst>
                <a:tab pos="457200" algn="l"/>
                <a:tab pos="1943100" algn="l"/>
                <a:tab pos="3200400" algn="l"/>
                <a:tab pos="3835400" algn="l"/>
                <a:tab pos="4864100" algn="l"/>
                <a:tab pos="6515100" algn="l"/>
              </a:tabLst>
            </a:pPr>
            <a:r>
              <a:rPr lang="en-US" sz="1200" dirty="0">
                <a:solidFill>
                  <a:srgbClr val="006633"/>
                </a:solidFill>
              </a:rPr>
              <a:t>5	9175	Fargo	3	</a:t>
            </a:r>
            <a:r>
              <a:rPr lang="en-US" sz="1200" dirty="0" err="1">
                <a:solidFill>
                  <a:srgbClr val="006633"/>
                </a:solidFill>
              </a:rPr>
              <a:t>Reasoner</a:t>
            </a:r>
            <a:r>
              <a:rPr lang="en-US" sz="1200" dirty="0">
                <a:solidFill>
                  <a:srgbClr val="006633"/>
                </a:solidFill>
              </a:rPr>
              <a:t>	8313	Springfield</a:t>
            </a:r>
          </a:p>
        </p:txBody>
      </p:sp>
      <p:sp>
        <p:nvSpPr>
          <p:cNvPr id="50181" name="Text Box 4"/>
          <p:cNvSpPr txBox="1">
            <a:spLocks noChangeArrowheads="1"/>
          </p:cNvSpPr>
          <p:nvPr/>
        </p:nvSpPr>
        <p:spPr bwMode="auto">
          <a:xfrm>
            <a:off x="340659" y="2950322"/>
            <a:ext cx="8346141"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600" dirty="0"/>
              <a:t>SELECT </a:t>
            </a:r>
            <a:r>
              <a:rPr lang="en-US" sz="1600" dirty="0" err="1"/>
              <a:t>Customer.CustomerID</a:t>
            </a:r>
            <a:r>
              <a:rPr lang="en-US" sz="1600" dirty="0"/>
              <a:t>, </a:t>
            </a:r>
            <a:r>
              <a:rPr lang="en-US" sz="1600" dirty="0" err="1"/>
              <a:t>Customer.CityID</a:t>
            </a:r>
            <a:r>
              <a:rPr lang="en-US" sz="1600" dirty="0"/>
              <a:t>, </a:t>
            </a:r>
            <a:r>
              <a:rPr lang="en-US" sz="1600" dirty="0" err="1"/>
              <a:t>City.City</a:t>
            </a:r>
            <a:r>
              <a:rPr lang="en-US" sz="1600" dirty="0"/>
              <a:t>, </a:t>
            </a:r>
            <a:r>
              <a:rPr lang="en-US" sz="1600" dirty="0" err="1"/>
              <a:t>Sale.EmployeeID</a:t>
            </a:r>
            <a:r>
              <a:rPr lang="en-US" sz="1600" dirty="0"/>
              <a:t>, </a:t>
            </a:r>
            <a:r>
              <a:rPr lang="en-US" sz="1600" dirty="0" err="1"/>
              <a:t>Employee.LastName</a:t>
            </a:r>
            <a:r>
              <a:rPr lang="en-US" sz="1600" dirty="0"/>
              <a:t>, </a:t>
            </a:r>
            <a:r>
              <a:rPr lang="en-US" sz="1600" dirty="0" err="1"/>
              <a:t>Employee.CityID</a:t>
            </a:r>
            <a:r>
              <a:rPr lang="en-US" sz="1600" dirty="0"/>
              <a:t>, </a:t>
            </a:r>
            <a:r>
              <a:rPr lang="en-US" sz="1600" dirty="0">
                <a:solidFill>
                  <a:srgbClr val="FF0000"/>
                </a:solidFill>
              </a:rPr>
              <a:t>City_1</a:t>
            </a:r>
            <a:r>
              <a:rPr lang="en-US" sz="1600" dirty="0"/>
              <a:t>.City</a:t>
            </a:r>
          </a:p>
          <a:p>
            <a:r>
              <a:rPr lang="en-US" sz="1600" dirty="0"/>
              <a:t>FROM (City INNER JOIN (Customer INNER JOIN (Employee INNER JOIN Sale ON </a:t>
            </a:r>
            <a:r>
              <a:rPr lang="en-US" sz="1600" dirty="0" err="1"/>
              <a:t>Employee.EmployeeID</a:t>
            </a:r>
            <a:r>
              <a:rPr lang="en-US" sz="1600" dirty="0"/>
              <a:t> = </a:t>
            </a:r>
            <a:r>
              <a:rPr lang="en-US" sz="1600" dirty="0" err="1"/>
              <a:t>Sale.EmployeeID</a:t>
            </a:r>
            <a:r>
              <a:rPr lang="en-US" sz="1600" dirty="0"/>
              <a:t>) ON </a:t>
            </a:r>
            <a:r>
              <a:rPr lang="en-US" sz="1600" dirty="0" err="1"/>
              <a:t>Customer.CustomerID</a:t>
            </a:r>
            <a:r>
              <a:rPr lang="en-US" sz="1600" dirty="0"/>
              <a:t> = </a:t>
            </a:r>
            <a:r>
              <a:rPr lang="en-US" sz="1600" dirty="0" err="1"/>
              <a:t>Sale.CustomerID</a:t>
            </a:r>
            <a:r>
              <a:rPr lang="en-US" sz="1600" dirty="0"/>
              <a:t>) ON </a:t>
            </a:r>
            <a:r>
              <a:rPr lang="en-US" sz="1600" dirty="0" err="1"/>
              <a:t>City.CityID</a:t>
            </a:r>
            <a:r>
              <a:rPr lang="en-US" sz="1600" dirty="0"/>
              <a:t> = </a:t>
            </a:r>
            <a:r>
              <a:rPr lang="en-US" sz="1600" dirty="0" err="1"/>
              <a:t>Customer.CityID</a:t>
            </a:r>
            <a:r>
              <a:rPr lang="en-US" sz="1600" dirty="0"/>
              <a:t>) INNER JOIN City AS </a:t>
            </a:r>
            <a:r>
              <a:rPr lang="en-US" sz="1600" dirty="0">
                <a:solidFill>
                  <a:srgbClr val="FF0000"/>
                </a:solidFill>
              </a:rPr>
              <a:t>City_1</a:t>
            </a:r>
            <a:r>
              <a:rPr lang="en-US" sz="1600" dirty="0"/>
              <a:t> ON </a:t>
            </a:r>
            <a:r>
              <a:rPr lang="en-US" sz="1600" dirty="0" err="1"/>
              <a:t>Employee.CityID</a:t>
            </a:r>
            <a:r>
              <a:rPr lang="en-US" sz="1600" dirty="0"/>
              <a:t> = </a:t>
            </a:r>
            <a:r>
              <a:rPr lang="en-US" sz="1600" dirty="0">
                <a:solidFill>
                  <a:srgbClr val="FF0000"/>
                </a:solidFill>
              </a:rPr>
              <a:t>City_1</a:t>
            </a:r>
            <a:r>
              <a:rPr lang="en-US" sz="1600" dirty="0"/>
              <a:t>.CityID;</a:t>
            </a:r>
          </a:p>
        </p:txBody>
      </p:sp>
      <p:sp>
        <p:nvSpPr>
          <p:cNvPr id="50182" name="Oval 10"/>
          <p:cNvSpPr>
            <a:spLocks noChangeArrowheads="1"/>
          </p:cNvSpPr>
          <p:nvPr/>
        </p:nvSpPr>
        <p:spPr bwMode="auto">
          <a:xfrm>
            <a:off x="6972300" y="4829735"/>
            <a:ext cx="1219200" cy="266700"/>
          </a:xfrm>
          <a:prstGeom prst="ellipse">
            <a:avLst/>
          </a:prstGeom>
          <a:noFill/>
          <a:ln w="12700">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3" name="Oval 11"/>
          <p:cNvSpPr>
            <a:spLocks noChangeArrowheads="1"/>
          </p:cNvSpPr>
          <p:nvPr/>
        </p:nvSpPr>
        <p:spPr bwMode="auto">
          <a:xfrm>
            <a:off x="2552700" y="4829735"/>
            <a:ext cx="914400" cy="266700"/>
          </a:xfrm>
          <a:prstGeom prst="ellipse">
            <a:avLst/>
          </a:prstGeom>
          <a:noFill/>
          <a:ln w="12700">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84" name="Rectangle 12"/>
          <p:cNvSpPr>
            <a:spLocks noChangeArrowheads="1"/>
          </p:cNvSpPr>
          <p:nvPr/>
        </p:nvSpPr>
        <p:spPr bwMode="auto">
          <a:xfrm>
            <a:off x="5338482" y="1752600"/>
            <a:ext cx="1143000" cy="990600"/>
          </a:xfrm>
          <a:prstGeom prst="rect">
            <a:avLst/>
          </a:prstGeom>
          <a:solidFill>
            <a:srgbClr val="FFFFFF"/>
          </a:solidFill>
          <a:ln w="12700">
            <a:solidFill>
              <a:schemeClr val="tx1"/>
            </a:solidFill>
            <a:miter lim="800000"/>
            <a:headEnd type="none" w="sm" len="sm"/>
            <a:tailEnd type="none" w="sm" len="sm"/>
          </a:ln>
        </p:spPr>
        <p:txBody>
          <a:bodyPr wrap="none"/>
          <a:lstStyle/>
          <a:p>
            <a:r>
              <a:rPr lang="en-US" sz="1400">
                <a:solidFill>
                  <a:schemeClr val="bg2"/>
                </a:solidFill>
              </a:rPr>
              <a:t>EmployeeID</a:t>
            </a:r>
          </a:p>
          <a:p>
            <a:r>
              <a:rPr lang="en-US" sz="1400">
                <a:solidFill>
                  <a:schemeClr val="bg2"/>
                </a:solidFill>
              </a:rPr>
              <a:t>LastName</a:t>
            </a:r>
          </a:p>
          <a:p>
            <a:r>
              <a:rPr lang="en-US" sz="1400">
                <a:solidFill>
                  <a:schemeClr val="bg2"/>
                </a:solidFill>
              </a:rPr>
              <a:t>ZipCode</a:t>
            </a:r>
          </a:p>
          <a:p>
            <a:r>
              <a:rPr lang="en-US" sz="1400">
                <a:solidFill>
                  <a:schemeClr val="bg2"/>
                </a:solidFill>
              </a:rPr>
              <a:t>CityID</a:t>
            </a:r>
          </a:p>
        </p:txBody>
      </p:sp>
      <p:sp>
        <p:nvSpPr>
          <p:cNvPr id="50185" name="Rectangle 13"/>
          <p:cNvSpPr>
            <a:spLocks noChangeArrowheads="1"/>
          </p:cNvSpPr>
          <p:nvPr/>
        </p:nvSpPr>
        <p:spPr bwMode="auto">
          <a:xfrm>
            <a:off x="5338482" y="1447800"/>
            <a:ext cx="1143000" cy="3048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algn="ctr"/>
            <a:r>
              <a:rPr lang="en-US" sz="1400">
                <a:solidFill>
                  <a:schemeClr val="bg2"/>
                </a:solidFill>
              </a:rPr>
              <a:t>Employee</a:t>
            </a:r>
          </a:p>
        </p:txBody>
      </p:sp>
      <p:sp>
        <p:nvSpPr>
          <p:cNvPr id="50186" name="Rectangle 14"/>
          <p:cNvSpPr>
            <a:spLocks noChangeArrowheads="1"/>
          </p:cNvSpPr>
          <p:nvPr/>
        </p:nvSpPr>
        <p:spPr bwMode="auto">
          <a:xfrm>
            <a:off x="7014882" y="1752600"/>
            <a:ext cx="1143000" cy="990600"/>
          </a:xfrm>
          <a:prstGeom prst="rect">
            <a:avLst/>
          </a:prstGeom>
          <a:solidFill>
            <a:srgbClr val="FFFFFF"/>
          </a:solidFill>
          <a:ln w="12700">
            <a:solidFill>
              <a:schemeClr val="tx1"/>
            </a:solidFill>
            <a:miter lim="800000"/>
            <a:headEnd type="none" w="sm" len="sm"/>
            <a:tailEnd type="none" w="sm" len="sm"/>
          </a:ln>
        </p:spPr>
        <p:txBody>
          <a:bodyPr wrap="none"/>
          <a:lstStyle/>
          <a:p>
            <a:r>
              <a:rPr lang="en-US" sz="1400">
                <a:solidFill>
                  <a:schemeClr val="bg2"/>
                </a:solidFill>
              </a:rPr>
              <a:t>CityID</a:t>
            </a:r>
          </a:p>
          <a:p>
            <a:r>
              <a:rPr lang="en-US" sz="1400">
                <a:solidFill>
                  <a:schemeClr val="bg2"/>
                </a:solidFill>
              </a:rPr>
              <a:t>ZipCode</a:t>
            </a:r>
          </a:p>
          <a:p>
            <a:r>
              <a:rPr lang="en-US" sz="1400">
                <a:solidFill>
                  <a:schemeClr val="bg2"/>
                </a:solidFill>
              </a:rPr>
              <a:t>City</a:t>
            </a:r>
          </a:p>
          <a:p>
            <a:r>
              <a:rPr lang="en-US" sz="1400">
                <a:solidFill>
                  <a:schemeClr val="bg2"/>
                </a:solidFill>
              </a:rPr>
              <a:t>State</a:t>
            </a:r>
          </a:p>
        </p:txBody>
      </p:sp>
      <p:sp>
        <p:nvSpPr>
          <p:cNvPr id="50187" name="Rectangle 15"/>
          <p:cNvSpPr>
            <a:spLocks noChangeArrowheads="1"/>
          </p:cNvSpPr>
          <p:nvPr/>
        </p:nvSpPr>
        <p:spPr bwMode="auto">
          <a:xfrm>
            <a:off x="7014882" y="1447800"/>
            <a:ext cx="1143000" cy="3048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algn="ctr"/>
            <a:r>
              <a:rPr lang="en-US" sz="1400">
                <a:solidFill>
                  <a:schemeClr val="bg2"/>
                </a:solidFill>
              </a:rPr>
              <a:t>City_1</a:t>
            </a:r>
          </a:p>
        </p:txBody>
      </p:sp>
      <p:sp>
        <p:nvSpPr>
          <p:cNvPr id="50188" name="Rectangle 17"/>
          <p:cNvSpPr>
            <a:spLocks noChangeArrowheads="1"/>
          </p:cNvSpPr>
          <p:nvPr/>
        </p:nvSpPr>
        <p:spPr bwMode="auto">
          <a:xfrm>
            <a:off x="2214282" y="1752600"/>
            <a:ext cx="1143000" cy="990600"/>
          </a:xfrm>
          <a:prstGeom prst="rect">
            <a:avLst/>
          </a:prstGeom>
          <a:solidFill>
            <a:srgbClr val="FFFFFF"/>
          </a:solidFill>
          <a:ln w="12700">
            <a:solidFill>
              <a:schemeClr val="tx1"/>
            </a:solidFill>
            <a:miter lim="800000"/>
            <a:headEnd type="none" w="sm" len="sm"/>
            <a:tailEnd type="none" w="sm" len="sm"/>
          </a:ln>
        </p:spPr>
        <p:txBody>
          <a:bodyPr wrap="none"/>
          <a:lstStyle/>
          <a:p>
            <a:r>
              <a:rPr lang="en-US" sz="1400">
                <a:solidFill>
                  <a:schemeClr val="bg2"/>
                </a:solidFill>
              </a:rPr>
              <a:t>CustomerID</a:t>
            </a:r>
          </a:p>
          <a:p>
            <a:r>
              <a:rPr lang="en-US" sz="1400">
                <a:solidFill>
                  <a:schemeClr val="bg2"/>
                </a:solidFill>
              </a:rPr>
              <a:t>Phone</a:t>
            </a:r>
          </a:p>
          <a:p>
            <a:r>
              <a:rPr lang="en-US" sz="1400">
                <a:solidFill>
                  <a:schemeClr val="bg2"/>
                </a:solidFill>
              </a:rPr>
              <a:t>Name</a:t>
            </a:r>
          </a:p>
          <a:p>
            <a:r>
              <a:rPr lang="en-US" sz="1400">
                <a:solidFill>
                  <a:schemeClr val="bg2"/>
                </a:solidFill>
              </a:rPr>
              <a:t>CityID</a:t>
            </a:r>
          </a:p>
        </p:txBody>
      </p:sp>
      <p:sp>
        <p:nvSpPr>
          <p:cNvPr id="50189" name="Rectangle 18"/>
          <p:cNvSpPr>
            <a:spLocks noChangeArrowheads="1"/>
          </p:cNvSpPr>
          <p:nvPr/>
        </p:nvSpPr>
        <p:spPr bwMode="auto">
          <a:xfrm>
            <a:off x="2214282" y="1447800"/>
            <a:ext cx="1143000" cy="3048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algn="ctr"/>
            <a:r>
              <a:rPr lang="en-US" sz="1400">
                <a:solidFill>
                  <a:schemeClr val="bg2"/>
                </a:solidFill>
              </a:rPr>
              <a:t>Customer</a:t>
            </a:r>
          </a:p>
        </p:txBody>
      </p:sp>
      <p:sp>
        <p:nvSpPr>
          <p:cNvPr id="50190" name="Rectangle 19"/>
          <p:cNvSpPr>
            <a:spLocks noChangeArrowheads="1"/>
          </p:cNvSpPr>
          <p:nvPr/>
        </p:nvSpPr>
        <p:spPr bwMode="auto">
          <a:xfrm>
            <a:off x="614082" y="1752600"/>
            <a:ext cx="1143000" cy="990600"/>
          </a:xfrm>
          <a:prstGeom prst="rect">
            <a:avLst/>
          </a:prstGeom>
          <a:solidFill>
            <a:srgbClr val="FFFFFF"/>
          </a:solidFill>
          <a:ln w="12700">
            <a:solidFill>
              <a:schemeClr val="tx1"/>
            </a:solidFill>
            <a:miter lim="800000"/>
            <a:headEnd type="none" w="sm" len="sm"/>
            <a:tailEnd type="none" w="sm" len="sm"/>
          </a:ln>
        </p:spPr>
        <p:txBody>
          <a:bodyPr wrap="none"/>
          <a:lstStyle/>
          <a:p>
            <a:r>
              <a:rPr lang="en-US" sz="1400">
                <a:solidFill>
                  <a:schemeClr val="bg2"/>
                </a:solidFill>
              </a:rPr>
              <a:t>CityID</a:t>
            </a:r>
          </a:p>
          <a:p>
            <a:r>
              <a:rPr lang="en-US" sz="1400">
                <a:solidFill>
                  <a:schemeClr val="bg2"/>
                </a:solidFill>
              </a:rPr>
              <a:t>ZipCode</a:t>
            </a:r>
          </a:p>
          <a:p>
            <a:r>
              <a:rPr lang="en-US" sz="1400">
                <a:solidFill>
                  <a:schemeClr val="bg2"/>
                </a:solidFill>
              </a:rPr>
              <a:t>City</a:t>
            </a:r>
          </a:p>
          <a:p>
            <a:r>
              <a:rPr lang="en-US" sz="1400">
                <a:solidFill>
                  <a:schemeClr val="bg2"/>
                </a:solidFill>
              </a:rPr>
              <a:t>State</a:t>
            </a:r>
          </a:p>
        </p:txBody>
      </p:sp>
      <p:sp>
        <p:nvSpPr>
          <p:cNvPr id="50191" name="Rectangle 20"/>
          <p:cNvSpPr>
            <a:spLocks noChangeArrowheads="1"/>
          </p:cNvSpPr>
          <p:nvPr/>
        </p:nvSpPr>
        <p:spPr bwMode="auto">
          <a:xfrm>
            <a:off x="614082" y="1447800"/>
            <a:ext cx="1143000" cy="3048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algn="ctr"/>
            <a:r>
              <a:rPr lang="en-US" sz="1400">
                <a:solidFill>
                  <a:schemeClr val="bg2"/>
                </a:solidFill>
              </a:rPr>
              <a:t>City</a:t>
            </a:r>
          </a:p>
        </p:txBody>
      </p:sp>
      <p:sp>
        <p:nvSpPr>
          <p:cNvPr id="50192" name="Rectangle 23"/>
          <p:cNvSpPr>
            <a:spLocks noChangeArrowheads="1"/>
          </p:cNvSpPr>
          <p:nvPr/>
        </p:nvSpPr>
        <p:spPr bwMode="auto">
          <a:xfrm>
            <a:off x="3738282" y="1752600"/>
            <a:ext cx="1143000" cy="990600"/>
          </a:xfrm>
          <a:prstGeom prst="rect">
            <a:avLst/>
          </a:prstGeom>
          <a:solidFill>
            <a:srgbClr val="FFFFFF"/>
          </a:solidFill>
          <a:ln w="12700">
            <a:solidFill>
              <a:schemeClr val="tx1"/>
            </a:solidFill>
            <a:miter lim="800000"/>
            <a:headEnd type="none" w="sm" len="sm"/>
            <a:tailEnd type="none" w="sm" len="sm"/>
          </a:ln>
        </p:spPr>
        <p:txBody>
          <a:bodyPr wrap="none"/>
          <a:lstStyle/>
          <a:p>
            <a:r>
              <a:rPr lang="en-US" sz="1400">
                <a:solidFill>
                  <a:schemeClr val="bg2"/>
                </a:solidFill>
              </a:rPr>
              <a:t>SaleID</a:t>
            </a:r>
          </a:p>
          <a:p>
            <a:r>
              <a:rPr lang="en-US" sz="1400">
                <a:solidFill>
                  <a:schemeClr val="bg2"/>
                </a:solidFill>
              </a:rPr>
              <a:t>SaleDate</a:t>
            </a:r>
          </a:p>
          <a:p>
            <a:r>
              <a:rPr lang="en-US" sz="1400">
                <a:solidFill>
                  <a:schemeClr val="bg2"/>
                </a:solidFill>
              </a:rPr>
              <a:t>EmployeeID</a:t>
            </a:r>
          </a:p>
          <a:p>
            <a:r>
              <a:rPr lang="en-US" sz="1400">
                <a:solidFill>
                  <a:schemeClr val="bg2"/>
                </a:solidFill>
              </a:rPr>
              <a:t>CustomerID</a:t>
            </a:r>
          </a:p>
        </p:txBody>
      </p:sp>
      <p:sp>
        <p:nvSpPr>
          <p:cNvPr id="50193" name="Rectangle 24"/>
          <p:cNvSpPr>
            <a:spLocks noChangeArrowheads="1"/>
          </p:cNvSpPr>
          <p:nvPr/>
        </p:nvSpPr>
        <p:spPr bwMode="auto">
          <a:xfrm>
            <a:off x="3738282" y="1447800"/>
            <a:ext cx="1143000" cy="3048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pPr algn="ctr"/>
            <a:r>
              <a:rPr lang="en-US" sz="1400">
                <a:solidFill>
                  <a:schemeClr val="bg2"/>
                </a:solidFill>
              </a:rPr>
              <a:t>Sale</a:t>
            </a:r>
          </a:p>
        </p:txBody>
      </p:sp>
      <p:sp>
        <p:nvSpPr>
          <p:cNvPr id="50194" name="Oval 8"/>
          <p:cNvSpPr>
            <a:spLocks noChangeArrowheads="1"/>
          </p:cNvSpPr>
          <p:nvPr/>
        </p:nvSpPr>
        <p:spPr bwMode="auto">
          <a:xfrm>
            <a:off x="766482" y="1371600"/>
            <a:ext cx="762000" cy="457200"/>
          </a:xfrm>
          <a:prstGeom prst="ellipse">
            <a:avLst/>
          </a:prstGeom>
          <a:noFill/>
          <a:ln w="12700">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95" name="Oval 7"/>
          <p:cNvSpPr>
            <a:spLocks noChangeArrowheads="1"/>
          </p:cNvSpPr>
          <p:nvPr/>
        </p:nvSpPr>
        <p:spPr bwMode="auto">
          <a:xfrm>
            <a:off x="7167282" y="1371600"/>
            <a:ext cx="762000" cy="457200"/>
          </a:xfrm>
          <a:prstGeom prst="ellipse">
            <a:avLst/>
          </a:prstGeom>
          <a:noFill/>
          <a:ln w="12700">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96" name="Freeform 26"/>
          <p:cNvSpPr>
            <a:spLocks/>
          </p:cNvSpPr>
          <p:nvPr/>
        </p:nvSpPr>
        <p:spPr bwMode="auto">
          <a:xfrm>
            <a:off x="1757082" y="1905000"/>
            <a:ext cx="457200" cy="685800"/>
          </a:xfrm>
          <a:custGeom>
            <a:avLst/>
            <a:gdLst>
              <a:gd name="T0" fmla="*/ 0 w 288"/>
              <a:gd name="T1" fmla="*/ 0 h 432"/>
              <a:gd name="T2" fmla="*/ 2147483647 w 288"/>
              <a:gd name="T3" fmla="*/ 0 h 432"/>
              <a:gd name="T4" fmla="*/ 2147483647 w 288"/>
              <a:gd name="T5" fmla="*/ 2147483647 h 432"/>
              <a:gd name="T6" fmla="*/ 2147483647 w 288"/>
              <a:gd name="T7" fmla="*/ 2147483647 h 432"/>
              <a:gd name="T8" fmla="*/ 0 60000 65536"/>
              <a:gd name="T9" fmla="*/ 0 60000 65536"/>
              <a:gd name="T10" fmla="*/ 0 60000 65536"/>
              <a:gd name="T11" fmla="*/ 0 60000 65536"/>
              <a:gd name="T12" fmla="*/ 0 w 288"/>
              <a:gd name="T13" fmla="*/ 0 h 432"/>
              <a:gd name="T14" fmla="*/ 288 w 288"/>
              <a:gd name="T15" fmla="*/ 432 h 432"/>
            </a:gdLst>
            <a:ahLst/>
            <a:cxnLst>
              <a:cxn ang="T8">
                <a:pos x="T0" y="T1"/>
              </a:cxn>
              <a:cxn ang="T9">
                <a:pos x="T2" y="T3"/>
              </a:cxn>
              <a:cxn ang="T10">
                <a:pos x="T4" y="T5"/>
              </a:cxn>
              <a:cxn ang="T11">
                <a:pos x="T6" y="T7"/>
              </a:cxn>
            </a:cxnLst>
            <a:rect l="T12" t="T13" r="T14" b="T15"/>
            <a:pathLst>
              <a:path w="288" h="432">
                <a:moveTo>
                  <a:pt x="0" y="0"/>
                </a:moveTo>
                <a:lnTo>
                  <a:pt x="48" y="0"/>
                </a:lnTo>
                <a:lnTo>
                  <a:pt x="192" y="432"/>
                </a:lnTo>
                <a:lnTo>
                  <a:pt x="288" y="432"/>
                </a:lnTo>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0197" name="Freeform 27"/>
          <p:cNvSpPr>
            <a:spLocks/>
          </p:cNvSpPr>
          <p:nvPr/>
        </p:nvSpPr>
        <p:spPr bwMode="auto">
          <a:xfrm>
            <a:off x="3357282" y="1905000"/>
            <a:ext cx="381000" cy="228600"/>
          </a:xfrm>
          <a:custGeom>
            <a:avLst/>
            <a:gdLst>
              <a:gd name="T0" fmla="*/ 0 w 240"/>
              <a:gd name="T1" fmla="*/ 0 h 144"/>
              <a:gd name="T2" fmla="*/ 2147483647 w 240"/>
              <a:gd name="T3" fmla="*/ 0 h 144"/>
              <a:gd name="T4" fmla="*/ 2147483647 w 240"/>
              <a:gd name="T5" fmla="*/ 2147483647 h 144"/>
              <a:gd name="T6" fmla="*/ 2147483647 w 240"/>
              <a:gd name="T7" fmla="*/ 2147483647 h 144"/>
              <a:gd name="T8" fmla="*/ 0 60000 65536"/>
              <a:gd name="T9" fmla="*/ 0 60000 65536"/>
              <a:gd name="T10" fmla="*/ 0 60000 65536"/>
              <a:gd name="T11" fmla="*/ 0 60000 65536"/>
              <a:gd name="T12" fmla="*/ 0 w 240"/>
              <a:gd name="T13" fmla="*/ 0 h 144"/>
              <a:gd name="T14" fmla="*/ 240 w 240"/>
              <a:gd name="T15" fmla="*/ 144 h 144"/>
            </a:gdLst>
            <a:ahLst/>
            <a:cxnLst>
              <a:cxn ang="T8">
                <a:pos x="T0" y="T1"/>
              </a:cxn>
              <a:cxn ang="T9">
                <a:pos x="T2" y="T3"/>
              </a:cxn>
              <a:cxn ang="T10">
                <a:pos x="T4" y="T5"/>
              </a:cxn>
              <a:cxn ang="T11">
                <a:pos x="T6" y="T7"/>
              </a:cxn>
            </a:cxnLst>
            <a:rect l="T12" t="T13" r="T14" b="T15"/>
            <a:pathLst>
              <a:path w="240" h="144">
                <a:moveTo>
                  <a:pt x="0" y="0"/>
                </a:moveTo>
                <a:lnTo>
                  <a:pt x="48" y="0"/>
                </a:lnTo>
                <a:lnTo>
                  <a:pt x="192" y="144"/>
                </a:lnTo>
                <a:lnTo>
                  <a:pt x="240" y="144"/>
                </a:lnTo>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0198" name="Freeform 28"/>
          <p:cNvSpPr>
            <a:spLocks/>
          </p:cNvSpPr>
          <p:nvPr/>
        </p:nvSpPr>
        <p:spPr bwMode="auto">
          <a:xfrm>
            <a:off x="4881282" y="1905000"/>
            <a:ext cx="457200" cy="685800"/>
          </a:xfrm>
          <a:custGeom>
            <a:avLst/>
            <a:gdLst>
              <a:gd name="T0" fmla="*/ 0 w 288"/>
              <a:gd name="T1" fmla="*/ 2147483647 h 432"/>
              <a:gd name="T2" fmla="*/ 2147483647 w 288"/>
              <a:gd name="T3" fmla="*/ 2147483647 h 432"/>
              <a:gd name="T4" fmla="*/ 2147483647 w 288"/>
              <a:gd name="T5" fmla="*/ 0 h 432"/>
              <a:gd name="T6" fmla="*/ 2147483647 w 288"/>
              <a:gd name="T7" fmla="*/ 0 h 432"/>
              <a:gd name="T8" fmla="*/ 0 60000 65536"/>
              <a:gd name="T9" fmla="*/ 0 60000 65536"/>
              <a:gd name="T10" fmla="*/ 0 60000 65536"/>
              <a:gd name="T11" fmla="*/ 0 60000 65536"/>
              <a:gd name="T12" fmla="*/ 0 w 288"/>
              <a:gd name="T13" fmla="*/ 0 h 432"/>
              <a:gd name="T14" fmla="*/ 288 w 288"/>
              <a:gd name="T15" fmla="*/ 432 h 432"/>
            </a:gdLst>
            <a:ahLst/>
            <a:cxnLst>
              <a:cxn ang="T8">
                <a:pos x="T0" y="T1"/>
              </a:cxn>
              <a:cxn ang="T9">
                <a:pos x="T2" y="T3"/>
              </a:cxn>
              <a:cxn ang="T10">
                <a:pos x="T4" y="T5"/>
              </a:cxn>
              <a:cxn ang="T11">
                <a:pos x="T6" y="T7"/>
              </a:cxn>
            </a:cxnLst>
            <a:rect l="T12" t="T13" r="T14" b="T15"/>
            <a:pathLst>
              <a:path w="288" h="432">
                <a:moveTo>
                  <a:pt x="0" y="432"/>
                </a:moveTo>
                <a:lnTo>
                  <a:pt x="48" y="432"/>
                </a:lnTo>
                <a:lnTo>
                  <a:pt x="240" y="0"/>
                </a:lnTo>
                <a:lnTo>
                  <a:pt x="288" y="0"/>
                </a:lnTo>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0199" name="Freeform 29"/>
          <p:cNvSpPr>
            <a:spLocks/>
          </p:cNvSpPr>
          <p:nvPr/>
        </p:nvSpPr>
        <p:spPr bwMode="auto">
          <a:xfrm>
            <a:off x="6481482" y="1905000"/>
            <a:ext cx="533400" cy="685800"/>
          </a:xfrm>
          <a:custGeom>
            <a:avLst/>
            <a:gdLst>
              <a:gd name="T0" fmla="*/ 0 w 336"/>
              <a:gd name="T1" fmla="*/ 2147483647 h 432"/>
              <a:gd name="T2" fmla="*/ 2147483647 w 336"/>
              <a:gd name="T3" fmla="*/ 2147483647 h 432"/>
              <a:gd name="T4" fmla="*/ 2147483647 w 336"/>
              <a:gd name="T5" fmla="*/ 0 h 432"/>
              <a:gd name="T6" fmla="*/ 2147483647 w 336"/>
              <a:gd name="T7" fmla="*/ 0 h 432"/>
              <a:gd name="T8" fmla="*/ 0 60000 65536"/>
              <a:gd name="T9" fmla="*/ 0 60000 65536"/>
              <a:gd name="T10" fmla="*/ 0 60000 65536"/>
              <a:gd name="T11" fmla="*/ 0 60000 65536"/>
              <a:gd name="T12" fmla="*/ 0 w 336"/>
              <a:gd name="T13" fmla="*/ 0 h 432"/>
              <a:gd name="T14" fmla="*/ 336 w 336"/>
              <a:gd name="T15" fmla="*/ 432 h 432"/>
            </a:gdLst>
            <a:ahLst/>
            <a:cxnLst>
              <a:cxn ang="T8">
                <a:pos x="T0" y="T1"/>
              </a:cxn>
              <a:cxn ang="T9">
                <a:pos x="T2" y="T3"/>
              </a:cxn>
              <a:cxn ang="T10">
                <a:pos x="T4" y="T5"/>
              </a:cxn>
              <a:cxn ang="T11">
                <a:pos x="T6" y="T7"/>
              </a:cxn>
            </a:cxnLst>
            <a:rect l="T12" t="T13" r="T14" b="T15"/>
            <a:pathLst>
              <a:path w="336" h="432">
                <a:moveTo>
                  <a:pt x="0" y="432"/>
                </a:moveTo>
                <a:lnTo>
                  <a:pt x="96" y="432"/>
                </a:lnTo>
                <a:lnTo>
                  <a:pt x="240" y="0"/>
                </a:lnTo>
                <a:lnTo>
                  <a:pt x="336" y="0"/>
                </a:lnTo>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0200" name="Rectangle 147"/>
          <p:cNvSpPr>
            <a:spLocks noChangeArrowheads="1"/>
          </p:cNvSpPr>
          <p:nvPr/>
        </p:nvSpPr>
        <p:spPr bwMode="auto">
          <a:xfrm>
            <a:off x="104775" y="25587"/>
            <a:ext cx="1419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tx1"/>
                </a:solidFill>
              </a:rPr>
              <a:t>Query04_Fig35</a:t>
            </a:r>
          </a:p>
        </p:txBody>
      </p:sp>
    </p:spTree>
    <p:extLst>
      <p:ext uri="{BB962C8B-B14F-4D97-AF65-F5344CB8AC3E}">
        <p14:creationId xmlns:p14="http://schemas.microsoft.com/office/powerpoint/2010/main" val="295614162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title"/>
          </p:nvPr>
        </p:nvSpPr>
        <p:spPr/>
        <p:txBody>
          <a:bodyPr/>
          <a:lstStyle/>
          <a:p>
            <a:r>
              <a:rPr lang="en-US" smtClean="0"/>
              <a:t>Saved Query: Create View</a:t>
            </a:r>
          </a:p>
        </p:txBody>
      </p:sp>
      <p:sp>
        <p:nvSpPr>
          <p:cNvPr id="51206" name="Rectangle 5"/>
          <p:cNvSpPr>
            <a:spLocks noGrp="1" noChangeArrowheads="1"/>
          </p:cNvSpPr>
          <p:nvPr>
            <p:ph idx="1"/>
          </p:nvPr>
        </p:nvSpPr>
        <p:spPr>
          <a:xfrm>
            <a:off x="147919" y="1237129"/>
            <a:ext cx="4249270" cy="4782671"/>
          </a:xfrm>
        </p:spPr>
        <p:txBody>
          <a:bodyPr/>
          <a:lstStyle/>
          <a:p>
            <a:r>
              <a:rPr lang="en-US" dirty="0" smtClean="0"/>
              <a:t>Save a query</a:t>
            </a:r>
          </a:p>
          <a:p>
            <a:pPr lvl="1"/>
            <a:r>
              <a:rPr lang="en-US" dirty="0" smtClean="0"/>
              <a:t>Faster: only enter once</a:t>
            </a:r>
          </a:p>
          <a:p>
            <a:pPr lvl="1"/>
            <a:r>
              <a:rPr lang="en-US" dirty="0" smtClean="0"/>
              <a:t>Faster: only analyze once</a:t>
            </a:r>
          </a:p>
          <a:p>
            <a:r>
              <a:rPr lang="en-US" dirty="0" smtClean="0"/>
              <a:t>Any SELECT statement</a:t>
            </a:r>
          </a:p>
          <a:p>
            <a:r>
              <a:rPr lang="en-US" dirty="0" smtClean="0"/>
              <a:t>Can use the View within other SQL queries.</a:t>
            </a:r>
          </a:p>
        </p:txBody>
      </p:sp>
      <p:sp>
        <p:nvSpPr>
          <p:cNvPr id="51202"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C87EFF6-20D3-4AF1-AACD-783953A9788C}" type="slidenum">
              <a:rPr lang="en-US" smtClean="0"/>
              <a:pPr/>
              <a:t>46</a:t>
            </a:fld>
            <a:endParaRPr lang="en-US" smtClean="0"/>
          </a:p>
        </p:txBody>
      </p:sp>
      <p:sp>
        <p:nvSpPr>
          <p:cNvPr id="51204" name="Text Box 3"/>
          <p:cNvSpPr txBox="1">
            <a:spLocks noChangeArrowheads="1"/>
          </p:cNvSpPr>
          <p:nvPr/>
        </p:nvSpPr>
        <p:spPr bwMode="auto">
          <a:xfrm>
            <a:off x="4625788" y="1264024"/>
            <a:ext cx="4022912"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dirty="0"/>
              <a:t>CREATE VIEW </a:t>
            </a:r>
            <a:r>
              <a:rPr lang="en-US" sz="2000" dirty="0">
                <a:solidFill>
                  <a:schemeClr val="tx2"/>
                </a:solidFill>
              </a:rPr>
              <a:t>Kittens</a:t>
            </a:r>
            <a:r>
              <a:rPr lang="en-US" sz="2000" dirty="0"/>
              <a:t> AS</a:t>
            </a:r>
          </a:p>
          <a:p>
            <a:pPr>
              <a:spcBef>
                <a:spcPct val="50000"/>
              </a:spcBef>
            </a:pPr>
            <a:r>
              <a:rPr lang="en-US" sz="2000" dirty="0"/>
              <a:t>SELECT *</a:t>
            </a:r>
          </a:p>
          <a:p>
            <a:pPr>
              <a:spcBef>
                <a:spcPct val="50000"/>
              </a:spcBef>
            </a:pPr>
            <a:r>
              <a:rPr lang="en-US" sz="2000" dirty="0"/>
              <a:t>FROM Animal</a:t>
            </a:r>
          </a:p>
          <a:p>
            <a:pPr>
              <a:spcBef>
                <a:spcPct val="50000"/>
              </a:spcBef>
            </a:pPr>
            <a:r>
              <a:rPr lang="en-US" sz="2000" dirty="0"/>
              <a:t>WHERE (Category = </a:t>
            </a:r>
            <a:r>
              <a:rPr lang="en-US" sz="2000" dirty="0" err="1" smtClean="0"/>
              <a:t>N‘Cat</a:t>
            </a:r>
            <a:r>
              <a:rPr lang="en-US" sz="2000" dirty="0"/>
              <a:t>’) AND (Today - </a:t>
            </a:r>
            <a:r>
              <a:rPr lang="en-US" sz="2000" dirty="0" err="1"/>
              <a:t>DateBorn</a:t>
            </a:r>
            <a:r>
              <a:rPr lang="en-US" sz="2000" dirty="0"/>
              <a:t> &lt; 180);</a:t>
            </a:r>
          </a:p>
        </p:txBody>
      </p:sp>
      <p:sp>
        <p:nvSpPr>
          <p:cNvPr id="51205" name="Text Box 4"/>
          <p:cNvSpPr txBox="1">
            <a:spLocks noChangeArrowheads="1"/>
          </p:cNvSpPr>
          <p:nvPr/>
        </p:nvSpPr>
        <p:spPr bwMode="auto">
          <a:xfrm>
            <a:off x="3939988" y="3948953"/>
            <a:ext cx="482301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dirty="0"/>
              <a:t>SELECT </a:t>
            </a:r>
            <a:r>
              <a:rPr lang="en-US" sz="2000" dirty="0" err="1"/>
              <a:t>Avg</a:t>
            </a:r>
            <a:r>
              <a:rPr lang="en-US" sz="2000" dirty="0"/>
              <a:t>(</a:t>
            </a:r>
            <a:r>
              <a:rPr lang="en-US" sz="2000" dirty="0" err="1"/>
              <a:t>ListPrice</a:t>
            </a:r>
            <a:r>
              <a:rPr lang="en-US" sz="2000" dirty="0"/>
              <a:t>)</a:t>
            </a:r>
          </a:p>
          <a:p>
            <a:pPr>
              <a:spcBef>
                <a:spcPct val="50000"/>
              </a:spcBef>
            </a:pPr>
            <a:r>
              <a:rPr lang="en-US" sz="2000" dirty="0"/>
              <a:t>FROM </a:t>
            </a:r>
            <a:r>
              <a:rPr lang="en-US" sz="2000" dirty="0">
                <a:solidFill>
                  <a:schemeClr val="tx2"/>
                </a:solidFill>
              </a:rPr>
              <a:t>Kittens</a:t>
            </a:r>
          </a:p>
          <a:p>
            <a:pPr>
              <a:spcBef>
                <a:spcPct val="50000"/>
              </a:spcBef>
            </a:pPr>
            <a:r>
              <a:rPr lang="en-US" sz="2000" dirty="0"/>
              <a:t>WHERE (Color LIKE </a:t>
            </a:r>
            <a:r>
              <a:rPr lang="en-US" sz="2000" dirty="0" err="1" smtClean="0"/>
              <a:t>N‘%</a:t>
            </a:r>
            <a:r>
              <a:rPr lang="en-US" sz="2000" dirty="0" err="1"/>
              <a:t>Black</a:t>
            </a:r>
            <a:r>
              <a:rPr lang="en-US" sz="2000" dirty="0"/>
              <a:t>%’);</a:t>
            </a:r>
          </a:p>
        </p:txBody>
      </p:sp>
    </p:spTree>
    <p:extLst>
      <p:ext uri="{BB962C8B-B14F-4D97-AF65-F5344CB8AC3E}">
        <p14:creationId xmlns:p14="http://schemas.microsoft.com/office/powerpoint/2010/main" val="8076238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ChangeArrowheads="1"/>
          </p:cNvSpPr>
          <p:nvPr>
            <p:ph type="title"/>
          </p:nvPr>
        </p:nvSpPr>
        <p:spPr/>
        <p:txBody>
          <a:bodyPr/>
          <a:lstStyle/>
          <a:p>
            <a:r>
              <a:rPr lang="en-US" smtClean="0"/>
              <a:t>Updateable Views</a:t>
            </a:r>
          </a:p>
        </p:txBody>
      </p:sp>
      <p:sp>
        <p:nvSpPr>
          <p:cNvPr id="7" name="Content Placeholder 6"/>
          <p:cNvSpPr>
            <a:spLocks noGrp="1"/>
          </p:cNvSpPr>
          <p:nvPr>
            <p:ph idx="1"/>
          </p:nvPr>
        </p:nvSpPr>
        <p:spPr>
          <a:xfrm>
            <a:off x="147030" y="3480179"/>
            <a:ext cx="8852647" cy="2321257"/>
          </a:xfrm>
        </p:spPr>
        <p:txBody>
          <a:bodyPr/>
          <a:lstStyle/>
          <a:p>
            <a:r>
              <a:rPr lang="en-US" sz="2400" dirty="0"/>
              <a:t>To be updateable, a view must focus on one primary table. (</a:t>
            </a:r>
            <a:r>
              <a:rPr lang="en-US" sz="2400" dirty="0" err="1"/>
              <a:t>OrderItem</a:t>
            </a:r>
            <a:r>
              <a:rPr lang="en-US" sz="2400" dirty="0"/>
              <a:t>)</a:t>
            </a:r>
          </a:p>
          <a:p>
            <a:pPr lvl="1"/>
            <a:r>
              <a:rPr lang="en-US" sz="2000" dirty="0"/>
              <a:t>Goal is to change data in only one table. (</a:t>
            </a:r>
            <a:r>
              <a:rPr lang="en-US" sz="2000" dirty="0" err="1"/>
              <a:t>OrderItem</a:t>
            </a:r>
            <a:r>
              <a:rPr lang="en-US" sz="2000" dirty="0"/>
              <a:t>)</a:t>
            </a:r>
          </a:p>
          <a:p>
            <a:pPr lvl="1"/>
            <a:r>
              <a:rPr lang="en-US" sz="2000" dirty="0"/>
              <a:t>Data can be displayed from other tables. (Item)</a:t>
            </a:r>
          </a:p>
          <a:p>
            <a:pPr lvl="1"/>
            <a:r>
              <a:rPr lang="en-US" sz="2000" dirty="0"/>
              <a:t>Never include or attempt to change primary keys from more than one table. (</a:t>
            </a:r>
            <a:r>
              <a:rPr lang="en-US" sz="2000" dirty="0" err="1"/>
              <a:t>Item.ItemID</a:t>
            </a:r>
            <a:r>
              <a:rPr lang="en-US" sz="2000" dirty="0"/>
              <a:t>)</a:t>
            </a:r>
          </a:p>
          <a:p>
            <a:endParaRPr lang="en-US" sz="2400" dirty="0"/>
          </a:p>
        </p:txBody>
      </p:sp>
      <p:sp>
        <p:nvSpPr>
          <p:cNvPr id="52226" name="Slide Number Placeholder 6"/>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F75F1D2-8EF4-4CAA-9135-48BF1FA3542C}" type="slidenum">
              <a:rPr lang="en-US" smtClean="0"/>
              <a:pPr/>
              <a:t>47</a:t>
            </a:fld>
            <a:endParaRPr lang="en-US" smtClean="0"/>
          </a:p>
        </p:txBody>
      </p:sp>
      <p:sp>
        <p:nvSpPr>
          <p:cNvPr id="52228" name="Text Box 14"/>
          <p:cNvSpPr txBox="1">
            <a:spLocks noChangeArrowheads="1"/>
          </p:cNvSpPr>
          <p:nvPr/>
        </p:nvSpPr>
        <p:spPr bwMode="auto">
          <a:xfrm>
            <a:off x="193675" y="1524000"/>
            <a:ext cx="412645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SaleItem(</a:t>
            </a:r>
            <a:r>
              <a:rPr lang="en-US" sz="2000" u="sng"/>
              <a:t>SaleID</a:t>
            </a:r>
            <a:r>
              <a:rPr lang="en-US" sz="2000"/>
              <a:t>, </a:t>
            </a:r>
            <a:r>
              <a:rPr lang="en-US" sz="2000" u="sng"/>
              <a:t>ItemID</a:t>
            </a:r>
            <a:r>
              <a:rPr lang="en-US" sz="2000"/>
              <a:t>, Quantity)</a:t>
            </a:r>
          </a:p>
        </p:txBody>
      </p:sp>
      <p:sp>
        <p:nvSpPr>
          <p:cNvPr id="52229" name="Text Box 15"/>
          <p:cNvSpPr txBox="1">
            <a:spLocks noChangeArrowheads="1"/>
          </p:cNvSpPr>
          <p:nvPr/>
        </p:nvSpPr>
        <p:spPr bwMode="auto">
          <a:xfrm>
            <a:off x="4460875" y="1524000"/>
            <a:ext cx="400141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solidFill>
                  <a:srgbClr val="0000FF"/>
                </a:solidFill>
              </a:rPr>
              <a:t>Merchandise(</a:t>
            </a:r>
            <a:r>
              <a:rPr lang="en-US" sz="2000" u="sng">
                <a:solidFill>
                  <a:srgbClr val="0000FF"/>
                </a:solidFill>
              </a:rPr>
              <a:t>ItemID</a:t>
            </a:r>
            <a:r>
              <a:rPr lang="en-US" sz="2000">
                <a:solidFill>
                  <a:srgbClr val="0000FF"/>
                </a:solidFill>
              </a:rPr>
              <a:t>, Description)</a:t>
            </a:r>
          </a:p>
        </p:txBody>
      </p:sp>
      <p:sp>
        <p:nvSpPr>
          <p:cNvPr id="52230" name="Text Box 16"/>
          <p:cNvSpPr txBox="1">
            <a:spLocks noChangeArrowheads="1"/>
          </p:cNvSpPr>
          <p:nvPr/>
        </p:nvSpPr>
        <p:spPr bwMode="auto">
          <a:xfrm>
            <a:off x="1031875" y="2438400"/>
            <a:ext cx="55402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SaleLine(</a:t>
            </a:r>
            <a:r>
              <a:rPr lang="en-US" sz="2000" u="sng"/>
              <a:t>SaleID</a:t>
            </a:r>
            <a:r>
              <a:rPr lang="en-US" sz="2000"/>
              <a:t>, </a:t>
            </a:r>
            <a:r>
              <a:rPr lang="en-US" sz="2000" u="sng"/>
              <a:t>ItemID</a:t>
            </a:r>
            <a:r>
              <a:rPr lang="en-US" sz="2000"/>
              <a:t>, </a:t>
            </a:r>
            <a:r>
              <a:rPr lang="en-US" sz="2000">
                <a:solidFill>
                  <a:srgbClr val="0000FF"/>
                </a:solidFill>
              </a:rPr>
              <a:t>Description</a:t>
            </a:r>
            <a:r>
              <a:rPr lang="en-US" sz="2000"/>
              <a:t>, Quantity)</a:t>
            </a:r>
          </a:p>
        </p:txBody>
      </p:sp>
      <p:sp>
        <p:nvSpPr>
          <p:cNvPr id="52231" name="Line 17"/>
          <p:cNvSpPr>
            <a:spLocks noChangeShapeType="1"/>
          </p:cNvSpPr>
          <p:nvPr/>
        </p:nvSpPr>
        <p:spPr bwMode="auto">
          <a:xfrm>
            <a:off x="2632075" y="1905000"/>
            <a:ext cx="762000" cy="609600"/>
          </a:xfrm>
          <a:prstGeom prst="line">
            <a:avLst/>
          </a:prstGeom>
          <a:noFill/>
          <a:ln w="127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2000"/>
          </a:p>
        </p:txBody>
      </p:sp>
      <p:sp>
        <p:nvSpPr>
          <p:cNvPr id="52232" name="Line 18"/>
          <p:cNvSpPr>
            <a:spLocks noChangeShapeType="1"/>
          </p:cNvSpPr>
          <p:nvPr/>
        </p:nvSpPr>
        <p:spPr bwMode="auto">
          <a:xfrm>
            <a:off x="1793875" y="1905000"/>
            <a:ext cx="762000" cy="609600"/>
          </a:xfrm>
          <a:prstGeom prst="line">
            <a:avLst/>
          </a:prstGeom>
          <a:noFill/>
          <a:ln w="127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2000"/>
          </a:p>
        </p:txBody>
      </p:sp>
      <p:sp>
        <p:nvSpPr>
          <p:cNvPr id="52234" name="Rectangle 20"/>
          <p:cNvSpPr>
            <a:spLocks noChangeArrowheads="1"/>
          </p:cNvSpPr>
          <p:nvPr/>
        </p:nvSpPr>
        <p:spPr bwMode="auto">
          <a:xfrm>
            <a:off x="39688" y="74612"/>
            <a:ext cx="1419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tx1"/>
                </a:solidFill>
              </a:rPr>
              <a:t>Query04_Fig38</a:t>
            </a:r>
          </a:p>
        </p:txBody>
      </p:sp>
      <p:sp>
        <p:nvSpPr>
          <p:cNvPr id="52235" name="Line 21"/>
          <p:cNvSpPr>
            <a:spLocks noChangeShapeType="1"/>
          </p:cNvSpPr>
          <p:nvPr/>
        </p:nvSpPr>
        <p:spPr bwMode="auto">
          <a:xfrm flipH="1">
            <a:off x="4765675" y="1905000"/>
            <a:ext cx="2057400" cy="533400"/>
          </a:xfrm>
          <a:prstGeom prst="line">
            <a:avLst/>
          </a:prstGeom>
          <a:noFill/>
          <a:ln w="12700">
            <a:solidFill>
              <a:srgbClr val="0000FF"/>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sz="2000"/>
          </a:p>
        </p:txBody>
      </p:sp>
    </p:spTree>
    <p:extLst>
      <p:ext uri="{BB962C8B-B14F-4D97-AF65-F5344CB8AC3E}">
        <p14:creationId xmlns:p14="http://schemas.microsoft.com/office/powerpoint/2010/main" val="232442729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Grp="1" noChangeArrowheads="1"/>
          </p:cNvSpPr>
          <p:nvPr>
            <p:ph type="title"/>
          </p:nvPr>
        </p:nvSpPr>
        <p:spPr/>
        <p:txBody>
          <a:bodyPr/>
          <a:lstStyle/>
          <a:p>
            <a:r>
              <a:rPr lang="en-US" smtClean="0"/>
              <a:t>Non Updateable View</a:t>
            </a:r>
          </a:p>
        </p:txBody>
      </p:sp>
      <p:sp>
        <p:nvSpPr>
          <p:cNvPr id="53250"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0BE5012-F4F8-46D9-B218-7762008B26EC}" type="slidenum">
              <a:rPr lang="en-US" smtClean="0"/>
              <a:pPr/>
              <a:t>48</a:t>
            </a:fld>
            <a:endParaRPr lang="en-US" smtClean="0"/>
          </a:p>
        </p:txBody>
      </p:sp>
      <p:sp>
        <p:nvSpPr>
          <p:cNvPr id="53252" name="Text Box 17"/>
          <p:cNvSpPr txBox="1">
            <a:spLocks noChangeArrowheads="1"/>
          </p:cNvSpPr>
          <p:nvPr/>
        </p:nvSpPr>
        <p:spPr bwMode="auto">
          <a:xfrm>
            <a:off x="307365" y="1207404"/>
            <a:ext cx="37369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a:t>SaleItem(</a:t>
            </a:r>
            <a:r>
              <a:rPr lang="en-US" sz="1800" u="sng"/>
              <a:t>SaleID</a:t>
            </a:r>
            <a:r>
              <a:rPr lang="en-US" sz="1800"/>
              <a:t>, </a:t>
            </a:r>
            <a:r>
              <a:rPr lang="en-US" sz="1800" u="sng"/>
              <a:t>ItemID</a:t>
            </a:r>
            <a:r>
              <a:rPr lang="en-US" sz="1800"/>
              <a:t>, Quantity)</a:t>
            </a:r>
          </a:p>
        </p:txBody>
      </p:sp>
      <p:sp>
        <p:nvSpPr>
          <p:cNvPr id="53253" name="Text Box 18"/>
          <p:cNvSpPr txBox="1">
            <a:spLocks noChangeArrowheads="1"/>
          </p:cNvSpPr>
          <p:nvPr/>
        </p:nvSpPr>
        <p:spPr bwMode="auto">
          <a:xfrm>
            <a:off x="4345965" y="1207404"/>
            <a:ext cx="36215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a:t>Merchandise(</a:t>
            </a:r>
            <a:r>
              <a:rPr lang="en-US" sz="1800" u="sng"/>
              <a:t>ItemID</a:t>
            </a:r>
            <a:r>
              <a:rPr lang="en-US" sz="1800"/>
              <a:t>, Description)</a:t>
            </a:r>
          </a:p>
        </p:txBody>
      </p:sp>
      <p:sp>
        <p:nvSpPr>
          <p:cNvPr id="53254" name="Text Box 19"/>
          <p:cNvSpPr txBox="1">
            <a:spLocks noChangeArrowheads="1"/>
          </p:cNvSpPr>
          <p:nvPr/>
        </p:nvSpPr>
        <p:spPr bwMode="auto">
          <a:xfrm>
            <a:off x="1297965" y="3264804"/>
            <a:ext cx="551946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a:t>SaleLine(</a:t>
            </a:r>
            <a:r>
              <a:rPr lang="en-US" sz="1800" u="sng"/>
              <a:t>SaleID</a:t>
            </a:r>
            <a:r>
              <a:rPr lang="en-US" sz="1800"/>
              <a:t>, </a:t>
            </a:r>
            <a:r>
              <a:rPr lang="en-US" sz="1800" u="sng"/>
              <a:t>Item.ItemID</a:t>
            </a:r>
            <a:r>
              <a:rPr lang="en-US" sz="1800"/>
              <a:t>, Description, Quantity)</a:t>
            </a:r>
          </a:p>
        </p:txBody>
      </p:sp>
      <p:sp>
        <p:nvSpPr>
          <p:cNvPr id="53255" name="Line 20"/>
          <p:cNvSpPr>
            <a:spLocks noChangeShapeType="1"/>
          </p:cNvSpPr>
          <p:nvPr/>
        </p:nvSpPr>
        <p:spPr bwMode="auto">
          <a:xfrm>
            <a:off x="1983765" y="2579004"/>
            <a:ext cx="838200" cy="762000"/>
          </a:xfrm>
          <a:prstGeom prst="line">
            <a:avLst/>
          </a:prstGeom>
          <a:noFill/>
          <a:ln w="12700">
            <a:solidFill>
              <a:srgbClr val="0000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800"/>
          </a:p>
        </p:txBody>
      </p:sp>
      <p:sp>
        <p:nvSpPr>
          <p:cNvPr id="53256" name="Line 21"/>
          <p:cNvSpPr>
            <a:spLocks noChangeShapeType="1"/>
          </p:cNvSpPr>
          <p:nvPr/>
        </p:nvSpPr>
        <p:spPr bwMode="auto">
          <a:xfrm flipH="1">
            <a:off x="3888765" y="2502804"/>
            <a:ext cx="1600200" cy="762000"/>
          </a:xfrm>
          <a:prstGeom prst="line">
            <a:avLst/>
          </a:prstGeom>
          <a:noFill/>
          <a:ln w="12700">
            <a:solidFill>
              <a:srgbClr val="0000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800"/>
          </a:p>
        </p:txBody>
      </p:sp>
      <p:sp>
        <p:nvSpPr>
          <p:cNvPr id="53257" name="Text Box 22"/>
          <p:cNvSpPr txBox="1">
            <a:spLocks noChangeArrowheads="1"/>
          </p:cNvSpPr>
          <p:nvPr/>
        </p:nvSpPr>
        <p:spPr bwMode="auto">
          <a:xfrm>
            <a:off x="1602765" y="1664604"/>
            <a:ext cx="23622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dirty="0">
                <a:solidFill>
                  <a:srgbClr val="006633"/>
                </a:solidFill>
              </a:rPr>
              <a:t>121	57	3</a:t>
            </a:r>
          </a:p>
          <a:p>
            <a:r>
              <a:rPr lang="en-US" sz="1800" dirty="0">
                <a:solidFill>
                  <a:srgbClr val="006633"/>
                </a:solidFill>
              </a:rPr>
              <a:t>121	82	2</a:t>
            </a:r>
          </a:p>
          <a:p>
            <a:r>
              <a:rPr lang="en-US" sz="1800" dirty="0">
                <a:solidFill>
                  <a:srgbClr val="006633"/>
                </a:solidFill>
              </a:rPr>
              <a:t>122	57	1</a:t>
            </a:r>
          </a:p>
        </p:txBody>
      </p:sp>
      <p:sp>
        <p:nvSpPr>
          <p:cNvPr id="53258" name="Text Box 23"/>
          <p:cNvSpPr txBox="1">
            <a:spLocks noChangeArrowheads="1"/>
          </p:cNvSpPr>
          <p:nvPr/>
        </p:nvSpPr>
        <p:spPr bwMode="auto">
          <a:xfrm>
            <a:off x="5336565" y="1664604"/>
            <a:ext cx="23622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a:solidFill>
                  <a:srgbClr val="006633"/>
                </a:solidFill>
              </a:rPr>
              <a:t>57	Cat food</a:t>
            </a:r>
          </a:p>
          <a:p>
            <a:r>
              <a:rPr lang="en-US" sz="1800">
                <a:solidFill>
                  <a:srgbClr val="006633"/>
                </a:solidFill>
              </a:rPr>
              <a:t>58	Dog food</a:t>
            </a:r>
          </a:p>
          <a:p>
            <a:r>
              <a:rPr lang="en-US" sz="1800">
                <a:solidFill>
                  <a:srgbClr val="006633"/>
                </a:solidFill>
              </a:rPr>
              <a:t>59	Bird food</a:t>
            </a:r>
          </a:p>
        </p:txBody>
      </p:sp>
      <p:sp>
        <p:nvSpPr>
          <p:cNvPr id="53259" name="Text Box 24"/>
          <p:cNvSpPr txBox="1">
            <a:spLocks noChangeArrowheads="1"/>
          </p:cNvSpPr>
          <p:nvPr/>
        </p:nvSpPr>
        <p:spPr bwMode="auto">
          <a:xfrm>
            <a:off x="2440965" y="3722004"/>
            <a:ext cx="45720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tabLst>
                <a:tab pos="1371600" algn="l"/>
                <a:tab pos="2171700" algn="l"/>
                <a:tab pos="3949700" algn="l"/>
              </a:tabLst>
              <a:defRPr>
                <a:solidFill>
                  <a:schemeClr val="tx1"/>
                </a:solidFill>
                <a:latin typeface="Arial" charset="0"/>
              </a:defRPr>
            </a:lvl1pPr>
            <a:lvl2pPr marL="742950" indent="-285750">
              <a:tabLst>
                <a:tab pos="1371600" algn="l"/>
                <a:tab pos="2171700" algn="l"/>
                <a:tab pos="3949700" algn="l"/>
              </a:tabLst>
              <a:defRPr>
                <a:solidFill>
                  <a:schemeClr val="tx1"/>
                </a:solidFill>
                <a:latin typeface="Arial" charset="0"/>
              </a:defRPr>
            </a:lvl2pPr>
            <a:lvl3pPr marL="1143000" indent="-228600">
              <a:tabLst>
                <a:tab pos="1371600" algn="l"/>
                <a:tab pos="2171700" algn="l"/>
                <a:tab pos="3949700" algn="l"/>
              </a:tabLst>
              <a:defRPr>
                <a:solidFill>
                  <a:schemeClr val="tx1"/>
                </a:solidFill>
                <a:latin typeface="Arial" charset="0"/>
              </a:defRPr>
            </a:lvl3pPr>
            <a:lvl4pPr marL="1600200" indent="-228600">
              <a:tabLst>
                <a:tab pos="1371600" algn="l"/>
                <a:tab pos="2171700" algn="l"/>
                <a:tab pos="3949700" algn="l"/>
              </a:tabLst>
              <a:defRPr>
                <a:solidFill>
                  <a:schemeClr val="tx1"/>
                </a:solidFill>
                <a:latin typeface="Arial" charset="0"/>
              </a:defRPr>
            </a:lvl4pPr>
            <a:lvl5pPr marL="2057400" indent="-228600">
              <a:tabLst>
                <a:tab pos="1371600" algn="l"/>
                <a:tab pos="2171700" algn="l"/>
                <a:tab pos="3949700" algn="l"/>
              </a:tabLst>
              <a:defRPr>
                <a:solidFill>
                  <a:schemeClr val="tx1"/>
                </a:solidFill>
                <a:latin typeface="Arial" charset="0"/>
              </a:defRPr>
            </a:lvl5pPr>
            <a:lvl6pPr marL="2514600" indent="-228600" eaLnBrk="0" fontAlgn="base" hangingPunct="0">
              <a:spcBef>
                <a:spcPct val="0"/>
              </a:spcBef>
              <a:spcAft>
                <a:spcPct val="0"/>
              </a:spcAft>
              <a:tabLst>
                <a:tab pos="1371600" algn="l"/>
                <a:tab pos="2171700" algn="l"/>
                <a:tab pos="3949700" algn="l"/>
              </a:tabLst>
              <a:defRPr>
                <a:solidFill>
                  <a:schemeClr val="tx1"/>
                </a:solidFill>
                <a:latin typeface="Arial" charset="0"/>
              </a:defRPr>
            </a:lvl6pPr>
            <a:lvl7pPr marL="2971800" indent="-228600" eaLnBrk="0" fontAlgn="base" hangingPunct="0">
              <a:spcBef>
                <a:spcPct val="0"/>
              </a:spcBef>
              <a:spcAft>
                <a:spcPct val="0"/>
              </a:spcAft>
              <a:tabLst>
                <a:tab pos="1371600" algn="l"/>
                <a:tab pos="2171700" algn="l"/>
                <a:tab pos="3949700" algn="l"/>
              </a:tabLst>
              <a:defRPr>
                <a:solidFill>
                  <a:schemeClr val="tx1"/>
                </a:solidFill>
                <a:latin typeface="Arial" charset="0"/>
              </a:defRPr>
            </a:lvl7pPr>
            <a:lvl8pPr marL="3429000" indent="-228600" eaLnBrk="0" fontAlgn="base" hangingPunct="0">
              <a:spcBef>
                <a:spcPct val="0"/>
              </a:spcBef>
              <a:spcAft>
                <a:spcPct val="0"/>
              </a:spcAft>
              <a:tabLst>
                <a:tab pos="1371600" algn="l"/>
                <a:tab pos="2171700" algn="l"/>
                <a:tab pos="3949700" algn="l"/>
              </a:tabLst>
              <a:defRPr>
                <a:solidFill>
                  <a:schemeClr val="tx1"/>
                </a:solidFill>
                <a:latin typeface="Arial" charset="0"/>
              </a:defRPr>
            </a:lvl8pPr>
            <a:lvl9pPr marL="3886200" indent="-228600" eaLnBrk="0" fontAlgn="base" hangingPunct="0">
              <a:spcBef>
                <a:spcPct val="0"/>
              </a:spcBef>
              <a:spcAft>
                <a:spcPct val="0"/>
              </a:spcAft>
              <a:tabLst>
                <a:tab pos="1371600" algn="l"/>
                <a:tab pos="2171700" algn="l"/>
                <a:tab pos="3949700" algn="l"/>
              </a:tabLst>
              <a:defRPr>
                <a:solidFill>
                  <a:schemeClr val="tx1"/>
                </a:solidFill>
                <a:latin typeface="Arial" charset="0"/>
              </a:defRPr>
            </a:lvl9pPr>
          </a:lstStyle>
          <a:p>
            <a:r>
              <a:rPr lang="en-US" sz="1800">
                <a:solidFill>
                  <a:srgbClr val="006633"/>
                </a:solidFill>
              </a:rPr>
              <a:t>121	57	Cat food	3</a:t>
            </a:r>
          </a:p>
          <a:p>
            <a:r>
              <a:rPr lang="en-US" sz="1800">
                <a:solidFill>
                  <a:srgbClr val="006633"/>
                </a:solidFill>
              </a:rPr>
              <a:t>121	82	Bird feeder	2</a:t>
            </a:r>
          </a:p>
          <a:p>
            <a:r>
              <a:rPr lang="en-US" sz="1800">
                <a:solidFill>
                  <a:srgbClr val="006633"/>
                </a:solidFill>
              </a:rPr>
              <a:t>122	57	Cat food	1</a:t>
            </a:r>
          </a:p>
        </p:txBody>
      </p:sp>
      <p:sp>
        <p:nvSpPr>
          <p:cNvPr id="53260" name="Text Box 25"/>
          <p:cNvSpPr txBox="1">
            <a:spLocks noChangeArrowheads="1"/>
          </p:cNvSpPr>
          <p:nvPr/>
        </p:nvSpPr>
        <p:spPr bwMode="auto">
          <a:xfrm>
            <a:off x="419213" y="4834262"/>
            <a:ext cx="804876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tabLst>
                <a:tab pos="520700" algn="l"/>
              </a:tabLst>
              <a:defRPr>
                <a:solidFill>
                  <a:schemeClr val="tx1"/>
                </a:solidFill>
                <a:latin typeface="Arial" charset="0"/>
              </a:defRPr>
            </a:lvl1pPr>
            <a:lvl2pPr marL="742950" indent="-285750">
              <a:tabLst>
                <a:tab pos="520700" algn="l"/>
              </a:tabLst>
              <a:defRPr>
                <a:solidFill>
                  <a:schemeClr val="tx1"/>
                </a:solidFill>
                <a:latin typeface="Arial" charset="0"/>
              </a:defRPr>
            </a:lvl2pPr>
            <a:lvl3pPr marL="1143000" indent="-228600">
              <a:tabLst>
                <a:tab pos="520700" algn="l"/>
              </a:tabLst>
              <a:defRPr>
                <a:solidFill>
                  <a:schemeClr val="tx1"/>
                </a:solidFill>
                <a:latin typeface="Arial" charset="0"/>
              </a:defRPr>
            </a:lvl3pPr>
            <a:lvl4pPr marL="1600200" indent="-228600">
              <a:tabLst>
                <a:tab pos="520700" algn="l"/>
              </a:tabLst>
              <a:defRPr>
                <a:solidFill>
                  <a:schemeClr val="tx1"/>
                </a:solidFill>
                <a:latin typeface="Arial" charset="0"/>
              </a:defRPr>
            </a:lvl4pPr>
            <a:lvl5pPr marL="2057400" indent="-228600">
              <a:tabLst>
                <a:tab pos="520700" algn="l"/>
              </a:tabLst>
              <a:defRPr>
                <a:solidFill>
                  <a:schemeClr val="tx1"/>
                </a:solidFill>
                <a:latin typeface="Arial" charset="0"/>
              </a:defRPr>
            </a:lvl5pPr>
            <a:lvl6pPr marL="2514600" indent="-228600" eaLnBrk="0" fontAlgn="base" hangingPunct="0">
              <a:spcBef>
                <a:spcPct val="0"/>
              </a:spcBef>
              <a:spcAft>
                <a:spcPct val="0"/>
              </a:spcAft>
              <a:tabLst>
                <a:tab pos="520700" algn="l"/>
              </a:tabLst>
              <a:defRPr>
                <a:solidFill>
                  <a:schemeClr val="tx1"/>
                </a:solidFill>
                <a:latin typeface="Arial" charset="0"/>
              </a:defRPr>
            </a:lvl6pPr>
            <a:lvl7pPr marL="2971800" indent="-228600" eaLnBrk="0" fontAlgn="base" hangingPunct="0">
              <a:spcBef>
                <a:spcPct val="0"/>
              </a:spcBef>
              <a:spcAft>
                <a:spcPct val="0"/>
              </a:spcAft>
              <a:tabLst>
                <a:tab pos="520700" algn="l"/>
              </a:tabLst>
              <a:defRPr>
                <a:solidFill>
                  <a:schemeClr val="tx1"/>
                </a:solidFill>
                <a:latin typeface="Arial" charset="0"/>
              </a:defRPr>
            </a:lvl7pPr>
            <a:lvl8pPr marL="3429000" indent="-228600" eaLnBrk="0" fontAlgn="base" hangingPunct="0">
              <a:spcBef>
                <a:spcPct val="0"/>
              </a:spcBef>
              <a:spcAft>
                <a:spcPct val="0"/>
              </a:spcAft>
              <a:tabLst>
                <a:tab pos="520700" algn="l"/>
              </a:tabLst>
              <a:defRPr>
                <a:solidFill>
                  <a:schemeClr val="tx1"/>
                </a:solidFill>
                <a:latin typeface="Arial" charset="0"/>
              </a:defRPr>
            </a:lvl8pPr>
            <a:lvl9pPr marL="3886200" indent="-228600" eaLnBrk="0" fontAlgn="base" hangingPunct="0">
              <a:spcBef>
                <a:spcPct val="0"/>
              </a:spcBef>
              <a:spcAft>
                <a:spcPct val="0"/>
              </a:spcAft>
              <a:tabLst>
                <a:tab pos="520700" algn="l"/>
              </a:tabLst>
              <a:defRPr>
                <a:solidFill>
                  <a:schemeClr val="tx1"/>
                </a:solidFill>
                <a:latin typeface="Arial" charset="0"/>
              </a:defRPr>
            </a:lvl9pPr>
          </a:lstStyle>
          <a:p>
            <a:pPr>
              <a:spcBef>
                <a:spcPct val="50000"/>
              </a:spcBef>
            </a:pPr>
            <a:r>
              <a:rPr lang="en-US" sz="2000" dirty="0"/>
              <a:t>If you attempt to change the </a:t>
            </a:r>
            <a:r>
              <a:rPr lang="en-US" sz="2000" dirty="0" err="1"/>
              <a:t>Item.ItemID</a:t>
            </a:r>
            <a:r>
              <a:rPr lang="en-US" sz="2000" dirty="0"/>
              <a:t> in the </a:t>
            </a:r>
            <a:r>
              <a:rPr lang="en-US" sz="2000" dirty="0" err="1"/>
              <a:t>OrderLineView</a:t>
            </a:r>
            <a:r>
              <a:rPr lang="en-US" sz="2000" dirty="0"/>
              <a:t>:</a:t>
            </a:r>
          </a:p>
          <a:p>
            <a:pPr>
              <a:spcBef>
                <a:spcPct val="50000"/>
              </a:spcBef>
            </a:pPr>
            <a:r>
              <a:rPr lang="en-US" sz="2000" dirty="0"/>
              <a:t>	You will simply change the primary key value in the Item table.</a:t>
            </a:r>
          </a:p>
          <a:p>
            <a:pPr>
              <a:spcBef>
                <a:spcPct val="50000"/>
              </a:spcBef>
            </a:pPr>
            <a:r>
              <a:rPr lang="en-US" sz="2000" dirty="0"/>
              <a:t>	It will </a:t>
            </a:r>
            <a:r>
              <a:rPr lang="en-US" sz="2000" b="1" dirty="0"/>
              <a:t>not</a:t>
            </a:r>
            <a:r>
              <a:rPr lang="en-US" sz="2000" dirty="0"/>
              <a:t> add a new row to the </a:t>
            </a:r>
            <a:r>
              <a:rPr lang="en-US" sz="2000" dirty="0" err="1"/>
              <a:t>OrderItem</a:t>
            </a:r>
            <a:r>
              <a:rPr lang="en-US" sz="2000" dirty="0"/>
              <a:t> table.</a:t>
            </a:r>
          </a:p>
        </p:txBody>
      </p:sp>
      <p:sp>
        <p:nvSpPr>
          <p:cNvPr id="53261" name="Text Box 26"/>
          <p:cNvSpPr txBox="1">
            <a:spLocks noChangeArrowheads="1"/>
          </p:cNvSpPr>
          <p:nvPr/>
        </p:nvSpPr>
        <p:spPr bwMode="auto">
          <a:xfrm>
            <a:off x="4193565" y="4484004"/>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a:solidFill>
                  <a:srgbClr val="FF0000"/>
                </a:solidFill>
              </a:rPr>
              <a:t>32</a:t>
            </a:r>
          </a:p>
        </p:txBody>
      </p:sp>
      <p:sp>
        <p:nvSpPr>
          <p:cNvPr id="53262" name="Line 27"/>
          <p:cNvSpPr>
            <a:spLocks noChangeShapeType="1"/>
          </p:cNvSpPr>
          <p:nvPr/>
        </p:nvSpPr>
        <p:spPr bwMode="auto">
          <a:xfrm>
            <a:off x="3812565" y="4331604"/>
            <a:ext cx="381000" cy="304800"/>
          </a:xfrm>
          <a:prstGeom prst="line">
            <a:avLst/>
          </a:prstGeom>
          <a:noFill/>
          <a:ln w="127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800"/>
          </a:p>
        </p:txBody>
      </p:sp>
      <p:sp>
        <p:nvSpPr>
          <p:cNvPr id="53263" name="Line 28"/>
          <p:cNvSpPr>
            <a:spLocks noChangeShapeType="1"/>
          </p:cNvSpPr>
          <p:nvPr/>
        </p:nvSpPr>
        <p:spPr bwMode="auto">
          <a:xfrm flipV="1">
            <a:off x="3888765" y="4255404"/>
            <a:ext cx="381000" cy="304800"/>
          </a:xfrm>
          <a:prstGeom prst="line">
            <a:avLst/>
          </a:prstGeom>
          <a:noFill/>
          <a:ln w="127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800"/>
          </a:p>
        </p:txBody>
      </p:sp>
      <p:sp>
        <p:nvSpPr>
          <p:cNvPr id="53264" name="Line 29"/>
          <p:cNvSpPr>
            <a:spLocks noChangeShapeType="1"/>
          </p:cNvSpPr>
          <p:nvPr/>
        </p:nvSpPr>
        <p:spPr bwMode="auto">
          <a:xfrm flipV="1">
            <a:off x="4422165" y="1893204"/>
            <a:ext cx="990600" cy="2667000"/>
          </a:xfrm>
          <a:prstGeom prst="line">
            <a:avLst/>
          </a:prstGeom>
          <a:noFill/>
          <a:ln w="12700">
            <a:solidFill>
              <a:srgbClr val="FF0000"/>
            </a:solidFill>
            <a:round/>
            <a:headEnd type="none" w="sm" len="sm"/>
            <a:tailEnd type="triangle" w="sm" len="lg"/>
          </a:ln>
          <a:extLst>
            <a:ext uri="{909E8E84-426E-40DD-AFC4-6F175D3DCCD1}">
              <a14:hiddenFill xmlns:a14="http://schemas.microsoft.com/office/drawing/2010/main">
                <a:noFill/>
              </a14:hiddenFill>
            </a:ext>
          </a:extLst>
        </p:spPr>
        <p:txBody>
          <a:bodyPr wrap="none" anchor="ctr"/>
          <a:lstStyle/>
          <a:p>
            <a:endParaRPr lang="en-US" sz="1800"/>
          </a:p>
        </p:txBody>
      </p:sp>
      <p:sp>
        <p:nvSpPr>
          <p:cNvPr id="53265" name="Rectangle 30"/>
          <p:cNvSpPr>
            <a:spLocks noChangeArrowheads="1"/>
          </p:cNvSpPr>
          <p:nvPr/>
        </p:nvSpPr>
        <p:spPr bwMode="auto">
          <a:xfrm>
            <a:off x="148988" y="0"/>
            <a:ext cx="1418658" cy="3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400" dirty="0">
                <a:solidFill>
                  <a:schemeClr val="tx1"/>
                </a:solidFill>
              </a:rPr>
              <a:t>Query04_Fig37</a:t>
            </a:r>
          </a:p>
        </p:txBody>
      </p:sp>
    </p:spTree>
    <p:extLst>
      <p:ext uri="{BB962C8B-B14F-4D97-AF65-F5344CB8AC3E}">
        <p14:creationId xmlns:p14="http://schemas.microsoft.com/office/powerpoint/2010/main" val="385376840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smtClean="0"/>
              <a:t>Simple XML Example</a:t>
            </a:r>
          </a:p>
        </p:txBody>
      </p:sp>
      <p:sp>
        <p:nvSpPr>
          <p:cNvPr id="54275" name="Slide Number Placeholder 2"/>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A5DC9C5-405E-4C2D-9958-2E52DCA330B7}" type="slidenum">
              <a:rPr lang="en-US" smtClean="0"/>
              <a:pPr/>
              <a:t>49</a:t>
            </a:fld>
            <a:endParaRPr lang="en-US" smtClean="0"/>
          </a:p>
        </p:txBody>
      </p:sp>
      <p:sp>
        <p:nvSpPr>
          <p:cNvPr id="54276" name="TextBox 4"/>
          <p:cNvSpPr txBox="1">
            <a:spLocks noChangeArrowheads="1"/>
          </p:cNvSpPr>
          <p:nvPr/>
        </p:nvSpPr>
        <p:spPr bwMode="auto">
          <a:xfrm>
            <a:off x="443752" y="762000"/>
            <a:ext cx="8319247"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t>&lt;shipment&gt;</a:t>
            </a:r>
          </a:p>
          <a:p>
            <a:r>
              <a:rPr lang="en-US" sz="2000" dirty="0"/>
              <a:t>&lt;</a:t>
            </a:r>
            <a:r>
              <a:rPr lang="en-US" sz="2000" dirty="0" err="1"/>
              <a:t>ShipID</a:t>
            </a:r>
            <a:r>
              <a:rPr lang="en-US" sz="2000" dirty="0"/>
              <a:t>&gt;1573&lt;/</a:t>
            </a:r>
            <a:r>
              <a:rPr lang="en-US" sz="2000" dirty="0" err="1"/>
              <a:t>ShipID</a:t>
            </a:r>
            <a:r>
              <a:rPr lang="en-US" sz="2000" dirty="0"/>
              <a:t>&gt;</a:t>
            </a:r>
          </a:p>
          <a:p>
            <a:r>
              <a:rPr lang="en-US" sz="2000" dirty="0"/>
              <a:t>&lt;</a:t>
            </a:r>
            <a:r>
              <a:rPr lang="en-US" sz="2000" dirty="0" err="1" smtClean="0"/>
              <a:t>ShipDate</a:t>
            </a:r>
            <a:r>
              <a:rPr lang="en-US" sz="2000" dirty="0" smtClean="0"/>
              <a:t>&gt;15-May-2013&lt;/</a:t>
            </a:r>
            <a:r>
              <a:rPr lang="en-US" sz="2000" dirty="0" err="1"/>
              <a:t>ShipDate</a:t>
            </a:r>
            <a:r>
              <a:rPr lang="en-US" sz="2000" dirty="0"/>
              <a:t>&gt;</a:t>
            </a:r>
          </a:p>
          <a:p>
            <a:r>
              <a:rPr lang="en-US" sz="2000" dirty="0"/>
              <a:t>&lt;Items&gt;</a:t>
            </a:r>
          </a:p>
          <a:p>
            <a:r>
              <a:rPr lang="en-US" sz="2000" dirty="0"/>
              <a:t>  &lt;Item&gt;</a:t>
            </a:r>
          </a:p>
          <a:p>
            <a:r>
              <a:rPr lang="en-US" sz="2000" dirty="0"/>
              <a:t>    &lt;</a:t>
            </a:r>
            <a:r>
              <a:rPr lang="en-US" sz="2000" dirty="0" err="1"/>
              <a:t>ItemID</a:t>
            </a:r>
            <a:r>
              <a:rPr lang="en-US" sz="2000" dirty="0"/>
              <a:t>&gt;15&lt;/</a:t>
            </a:r>
            <a:r>
              <a:rPr lang="en-US" sz="2000" dirty="0" err="1"/>
              <a:t>ItemID</a:t>
            </a:r>
            <a:r>
              <a:rPr lang="en-US" sz="2000" dirty="0"/>
              <a:t>&gt;</a:t>
            </a:r>
          </a:p>
          <a:p>
            <a:r>
              <a:rPr lang="en-US" sz="2000" dirty="0"/>
              <a:t>    &lt;Description&gt;Leash&lt;/Description&gt;</a:t>
            </a:r>
          </a:p>
          <a:p>
            <a:r>
              <a:rPr lang="en-US" sz="2000" dirty="0"/>
              <a:t>    &lt;Quantity&gt;20&lt;/Quantity&gt;</a:t>
            </a:r>
          </a:p>
          <a:p>
            <a:r>
              <a:rPr lang="en-US" sz="2000" dirty="0"/>
              <a:t>    &lt;Price&gt;8.95&lt;/Price&gt;</a:t>
            </a:r>
          </a:p>
          <a:p>
            <a:r>
              <a:rPr lang="en-US" sz="2000" dirty="0"/>
              <a:t>  &lt;/Item&gt;</a:t>
            </a:r>
          </a:p>
          <a:p>
            <a:r>
              <a:rPr lang="en-US" sz="2000" dirty="0"/>
              <a:t>  &lt;Item&gt;</a:t>
            </a:r>
          </a:p>
          <a:p>
            <a:r>
              <a:rPr lang="en-US" sz="2000" dirty="0"/>
              <a:t>    &lt;</a:t>
            </a:r>
            <a:r>
              <a:rPr lang="en-US" sz="2000" dirty="0" err="1"/>
              <a:t>ItemID</a:t>
            </a:r>
            <a:r>
              <a:rPr lang="en-US" sz="2000" dirty="0"/>
              <a:t>&gt;32&lt;/</a:t>
            </a:r>
            <a:r>
              <a:rPr lang="en-US" sz="2000" dirty="0" err="1"/>
              <a:t>ItemID</a:t>
            </a:r>
            <a:r>
              <a:rPr lang="en-US" sz="2000" dirty="0"/>
              <a:t>&gt;</a:t>
            </a:r>
          </a:p>
          <a:p>
            <a:r>
              <a:rPr lang="en-US" sz="2000" dirty="0"/>
              <a:t>    &lt;Description&gt;Collar&lt;/Description&gt;</a:t>
            </a:r>
          </a:p>
          <a:p>
            <a:r>
              <a:rPr lang="en-US" sz="2000" dirty="0"/>
              <a:t>    &lt;Quantity&gt;25&lt;/Quantity&gt;</a:t>
            </a:r>
          </a:p>
          <a:p>
            <a:r>
              <a:rPr lang="en-US" sz="2000" dirty="0"/>
              <a:t>    &lt;Price&gt;14.50&lt;/Price&gt;</a:t>
            </a:r>
          </a:p>
          <a:p>
            <a:r>
              <a:rPr lang="en-US" sz="2000" dirty="0"/>
              <a:t> &lt;/Item&gt;</a:t>
            </a:r>
          </a:p>
          <a:p>
            <a:r>
              <a:rPr lang="en-US" sz="2000" dirty="0"/>
              <a:t>&lt;/Items&gt;</a:t>
            </a:r>
          </a:p>
          <a:p>
            <a:r>
              <a:rPr lang="en-US" sz="2000" dirty="0"/>
              <a:t>&lt;/shipment&gt;</a:t>
            </a:r>
          </a:p>
        </p:txBody>
      </p:sp>
    </p:spTree>
    <p:extLst>
      <p:ext uri="{BB962C8B-B14F-4D97-AF65-F5344CB8AC3E}">
        <p14:creationId xmlns:p14="http://schemas.microsoft.com/office/powerpoint/2010/main" val="17281080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4"/>
          <p:cNvSpPr>
            <a:spLocks noGrp="1"/>
          </p:cNvSpPr>
          <p:nvPr>
            <p:ph type="title"/>
          </p:nvPr>
        </p:nvSpPr>
        <p:spPr/>
        <p:txBody>
          <a:bodyPr/>
          <a:lstStyle/>
          <a:p>
            <a:r>
              <a:rPr lang="en-US" smtClean="0"/>
              <a:t>Example: Column Filter</a:t>
            </a:r>
          </a:p>
        </p:txBody>
      </p:sp>
      <p:sp>
        <p:nvSpPr>
          <p:cNvPr id="7171" name="Slide Number Placeholder 3"/>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F91C1A6-1369-4310-8335-2BAA8395AB07}" type="slidenum">
              <a:rPr lang="en-US" smtClean="0"/>
              <a:pPr/>
              <a:t>5</a:t>
            </a:fld>
            <a:endParaRPr lang="en-US" smtClean="0"/>
          </a:p>
        </p:txBody>
      </p:sp>
      <p:sp>
        <p:nvSpPr>
          <p:cNvPr id="7172" name="TextBox 5"/>
          <p:cNvSpPr txBox="1">
            <a:spLocks noChangeArrowheads="1"/>
          </p:cNvSpPr>
          <p:nvPr/>
        </p:nvSpPr>
        <p:spPr bwMode="auto">
          <a:xfrm>
            <a:off x="1600200" y="1219200"/>
            <a:ext cx="627977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dirty="0"/>
              <a:t>SELECT </a:t>
            </a:r>
            <a:r>
              <a:rPr lang="en-US" dirty="0" err="1"/>
              <a:t>EmployeeID</a:t>
            </a:r>
            <a:r>
              <a:rPr lang="en-US" dirty="0"/>
              <a:t>, </a:t>
            </a:r>
            <a:r>
              <a:rPr lang="en-US" dirty="0" err="1"/>
              <a:t>LastName</a:t>
            </a:r>
            <a:r>
              <a:rPr lang="en-US" dirty="0"/>
              <a:t>, Phone</a:t>
            </a:r>
          </a:p>
          <a:p>
            <a:r>
              <a:rPr lang="en-US" dirty="0"/>
              <a:t>FROM Employee;</a:t>
            </a:r>
          </a:p>
        </p:txBody>
      </p:sp>
      <p:sp>
        <p:nvSpPr>
          <p:cNvPr id="7173" name="Rectangle 7"/>
          <p:cNvSpPr>
            <a:spLocks noChangeArrowheads="1"/>
          </p:cNvSpPr>
          <p:nvPr/>
        </p:nvSpPr>
        <p:spPr bwMode="auto">
          <a:xfrm>
            <a:off x="1600200" y="2344271"/>
            <a:ext cx="56388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b="1" dirty="0" err="1"/>
              <a:t>EmployeeID</a:t>
            </a:r>
            <a:r>
              <a:rPr lang="en-US" sz="1600" b="1" dirty="0"/>
              <a:t>	</a:t>
            </a:r>
            <a:r>
              <a:rPr lang="en-US" sz="1600" b="1" dirty="0" err="1"/>
              <a:t>LastName</a:t>
            </a:r>
            <a:r>
              <a:rPr lang="en-US" sz="1600" b="1" dirty="0"/>
              <a:t>	Phone</a:t>
            </a:r>
          </a:p>
          <a:p>
            <a:pPr>
              <a:tabLst>
                <a:tab pos="1882775" algn="l"/>
                <a:tab pos="3657600" algn="l"/>
              </a:tabLst>
            </a:pPr>
            <a:r>
              <a:rPr lang="en-US" sz="1600" dirty="0"/>
              <a:t>1	Reeves	402-146-7714</a:t>
            </a:r>
          </a:p>
          <a:p>
            <a:pPr>
              <a:tabLst>
                <a:tab pos="1882775" algn="l"/>
                <a:tab pos="3657600" algn="l"/>
              </a:tabLst>
            </a:pPr>
            <a:r>
              <a:rPr lang="en-US" sz="1600" dirty="0"/>
              <a:t>2	Gibson	919-245-0526</a:t>
            </a:r>
          </a:p>
          <a:p>
            <a:pPr>
              <a:tabLst>
                <a:tab pos="1882775" algn="l"/>
                <a:tab pos="3657600" algn="l"/>
              </a:tabLst>
            </a:pPr>
            <a:r>
              <a:rPr lang="en-US" sz="1600" dirty="0"/>
              <a:t>3	</a:t>
            </a:r>
            <a:r>
              <a:rPr lang="en-US" sz="1600" dirty="0" err="1"/>
              <a:t>Reasoner</a:t>
            </a:r>
            <a:r>
              <a:rPr lang="en-US" sz="1600" dirty="0"/>
              <a:t>	413-414-8275</a:t>
            </a:r>
          </a:p>
          <a:p>
            <a:pPr>
              <a:tabLst>
                <a:tab pos="1882775" algn="l"/>
                <a:tab pos="3657600" algn="l"/>
              </a:tabLst>
            </a:pPr>
            <a:r>
              <a:rPr lang="en-US" sz="1600" dirty="0"/>
              <a:t>4	Hopkins	412-524-9814</a:t>
            </a:r>
          </a:p>
          <a:p>
            <a:pPr>
              <a:tabLst>
                <a:tab pos="1882775" algn="l"/>
                <a:tab pos="3657600" algn="l"/>
              </a:tabLst>
            </a:pPr>
            <a:r>
              <a:rPr lang="en-US" sz="1600" dirty="0"/>
              <a:t>5	James	407-026-6653</a:t>
            </a:r>
          </a:p>
          <a:p>
            <a:pPr>
              <a:tabLst>
                <a:tab pos="1882775" algn="l"/>
                <a:tab pos="3657600" algn="l"/>
              </a:tabLst>
            </a:pPr>
            <a:r>
              <a:rPr lang="en-US" sz="1600" dirty="0"/>
              <a:t>6	Eaton	906-446-7957</a:t>
            </a:r>
          </a:p>
          <a:p>
            <a:pPr>
              <a:tabLst>
                <a:tab pos="1882775" algn="l"/>
                <a:tab pos="3657600" algn="l"/>
              </a:tabLst>
            </a:pPr>
            <a:r>
              <a:rPr lang="en-US" sz="1600" dirty="0"/>
              <a:t>7	Farris	615-891-5545</a:t>
            </a:r>
          </a:p>
          <a:p>
            <a:pPr>
              <a:tabLst>
                <a:tab pos="1882775" algn="l"/>
                <a:tab pos="3657600" algn="l"/>
              </a:tabLst>
            </a:pPr>
            <a:r>
              <a:rPr lang="en-US" sz="1600" dirty="0"/>
              <a:t>8	Carpenter	215-545-8897</a:t>
            </a:r>
          </a:p>
          <a:p>
            <a:pPr>
              <a:tabLst>
                <a:tab pos="1882775" algn="l"/>
                <a:tab pos="3657600" algn="l"/>
              </a:tabLst>
            </a:pPr>
            <a:r>
              <a:rPr lang="en-US" sz="1600" dirty="0"/>
              <a:t>9	O'Connor	203-170-0146</a:t>
            </a:r>
          </a:p>
          <a:p>
            <a:pPr>
              <a:tabLst>
                <a:tab pos="1882775" algn="l"/>
                <a:tab pos="3657600" algn="l"/>
              </a:tabLst>
            </a:pPr>
            <a:r>
              <a:rPr lang="en-US" sz="1600" dirty="0"/>
              <a:t>10	Shields	304-607-9081</a:t>
            </a:r>
          </a:p>
          <a:p>
            <a:pPr>
              <a:tabLst>
                <a:tab pos="1882775" algn="l"/>
                <a:tab pos="3657600" algn="l"/>
              </a:tabLst>
            </a:pPr>
            <a:r>
              <a:rPr lang="en-US" sz="1600" dirty="0"/>
              <a:t>11	Smith	860-333-9872</a:t>
            </a:r>
          </a:p>
        </p:txBody>
      </p:sp>
    </p:spTree>
    <p:extLst>
      <p:ext uri="{BB962C8B-B14F-4D97-AF65-F5344CB8AC3E}">
        <p14:creationId xmlns:p14="http://schemas.microsoft.com/office/powerpoint/2010/main" val="198700320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smtClean="0"/>
              <a:t>XML Schema</a:t>
            </a:r>
          </a:p>
        </p:txBody>
      </p:sp>
      <p:sp>
        <p:nvSpPr>
          <p:cNvPr id="55299"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EEB0384-9E71-46CA-86BB-8B217FF32522}" type="slidenum">
              <a:rPr lang="en-US" smtClean="0">
                <a:latin typeface="Garamond" pitchFamily="18" charset="0"/>
              </a:rPr>
              <a:pPr/>
              <a:t>50</a:t>
            </a:fld>
            <a:endParaRPr lang="en-US" smtClean="0">
              <a:latin typeface="Garamond" pitchFamily="18" charset="0"/>
            </a:endParaRPr>
          </a:p>
        </p:txBody>
      </p:sp>
      <p:sp>
        <p:nvSpPr>
          <p:cNvPr id="55300" name="TextBox 4"/>
          <p:cNvSpPr txBox="1">
            <a:spLocks noChangeArrowheads="1"/>
          </p:cNvSpPr>
          <p:nvPr/>
        </p:nvSpPr>
        <p:spPr bwMode="auto">
          <a:xfrm>
            <a:off x="1447800" y="914400"/>
            <a:ext cx="70866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600" dirty="0"/>
              <a:t>&lt;</a:t>
            </a:r>
            <a:r>
              <a:rPr lang="en-US" sz="1600" dirty="0" err="1"/>
              <a:t>xsd:schema</a:t>
            </a:r>
            <a:r>
              <a:rPr lang="en-US" sz="1600" dirty="0"/>
              <a:t> </a:t>
            </a:r>
            <a:r>
              <a:rPr lang="en-US" sz="1600" dirty="0" err="1"/>
              <a:t>xmlns:xsd</a:t>
            </a:r>
            <a:r>
              <a:rPr lang="en-US" sz="1600" dirty="0"/>
              <a:t>=“http://www.w3.org/2001/</a:t>
            </a:r>
            <a:r>
              <a:rPr lang="en-US" sz="1600" dirty="0" err="1"/>
              <a:t>XMLSchema</a:t>
            </a:r>
            <a:r>
              <a:rPr lang="en-US" sz="1600" dirty="0"/>
              <a:t>” &gt;</a:t>
            </a:r>
          </a:p>
          <a:p>
            <a:r>
              <a:rPr lang="en-US" sz="1600" dirty="0"/>
              <a:t>  &lt;</a:t>
            </a:r>
            <a:r>
              <a:rPr lang="en-US" sz="1600" dirty="0" err="1"/>
              <a:t>xsd:element</a:t>
            </a:r>
            <a:r>
              <a:rPr lang="en-US" sz="1600" dirty="0"/>
              <a:t> name=“shipment”&gt;</a:t>
            </a:r>
          </a:p>
          <a:p>
            <a:r>
              <a:rPr lang="en-US" sz="1600" dirty="0"/>
              <a:t>    &lt;</a:t>
            </a:r>
            <a:r>
              <a:rPr lang="en-US" sz="1600" dirty="0" err="1"/>
              <a:t>xsd:complexType</a:t>
            </a:r>
            <a:r>
              <a:rPr lang="en-US" sz="1600" dirty="0"/>
              <a:t>&gt;</a:t>
            </a:r>
          </a:p>
          <a:p>
            <a:r>
              <a:rPr lang="en-US" sz="1600" dirty="0"/>
              <a:t>      &lt;</a:t>
            </a:r>
            <a:r>
              <a:rPr lang="en-US" sz="1600" dirty="0" err="1"/>
              <a:t>xsd:element</a:t>
            </a:r>
            <a:r>
              <a:rPr lang="en-US" sz="1600" dirty="0"/>
              <a:t> name=“</a:t>
            </a:r>
            <a:r>
              <a:rPr lang="en-US" sz="1600" dirty="0" err="1"/>
              <a:t>ShipID</a:t>
            </a:r>
            <a:r>
              <a:rPr lang="en-US" sz="1600" dirty="0"/>
              <a:t>” </a:t>
            </a:r>
            <a:r>
              <a:rPr lang="en-US" sz="1600" dirty="0" err="1"/>
              <a:t>minOccurs</a:t>
            </a:r>
            <a:r>
              <a:rPr lang="en-US" sz="1600" dirty="0"/>
              <a:t>=“0” type=“</a:t>
            </a:r>
            <a:r>
              <a:rPr lang="en-US" sz="1600" dirty="0" err="1"/>
              <a:t>xsd:int</a:t>
            </a:r>
            <a:r>
              <a:rPr lang="en-US" sz="1600" dirty="0"/>
              <a:t>” /&gt;</a:t>
            </a:r>
          </a:p>
          <a:p>
            <a:r>
              <a:rPr lang="en-US" sz="1600" dirty="0"/>
              <a:t>      &lt;</a:t>
            </a:r>
            <a:r>
              <a:rPr lang="en-US" sz="1600" dirty="0" err="1"/>
              <a:t>xsd:element</a:t>
            </a:r>
            <a:r>
              <a:rPr lang="en-US" sz="1600" dirty="0"/>
              <a:t> name=“</a:t>
            </a:r>
            <a:r>
              <a:rPr lang="en-US" sz="1600" dirty="0" err="1"/>
              <a:t>ShipDate</a:t>
            </a:r>
            <a:r>
              <a:rPr lang="en-US" sz="1600" dirty="0"/>
              <a:t>” </a:t>
            </a:r>
            <a:r>
              <a:rPr lang="en-US" sz="1600" dirty="0" err="1"/>
              <a:t>minOccurs</a:t>
            </a:r>
            <a:r>
              <a:rPr lang="en-US" sz="1600" dirty="0"/>
              <a:t>=“0” type=“</a:t>
            </a:r>
            <a:r>
              <a:rPr lang="en-US" sz="1600" dirty="0" err="1"/>
              <a:t>xsd:date</a:t>
            </a:r>
            <a:r>
              <a:rPr lang="en-US" sz="1600" dirty="0"/>
              <a:t>” /&gt;</a:t>
            </a:r>
          </a:p>
          <a:p>
            <a:r>
              <a:rPr lang="en-US" sz="1600" dirty="0"/>
              <a:t>      &lt;</a:t>
            </a:r>
            <a:r>
              <a:rPr lang="en-US" sz="1600" dirty="0" err="1"/>
              <a:t>xsd:sequence</a:t>
            </a:r>
            <a:r>
              <a:rPr lang="en-US" sz="1600" dirty="0"/>
              <a:t>&gt;</a:t>
            </a:r>
          </a:p>
          <a:p>
            <a:r>
              <a:rPr lang="en-US" sz="1600" dirty="0"/>
              <a:t>        &lt;</a:t>
            </a:r>
            <a:r>
              <a:rPr lang="en-US" sz="1600" dirty="0" err="1"/>
              <a:t>xsd:element</a:t>
            </a:r>
            <a:r>
              <a:rPr lang="en-US" sz="1600" dirty="0"/>
              <a:t> ref=“Items” </a:t>
            </a:r>
            <a:r>
              <a:rPr lang="en-US" sz="1600" dirty="0" err="1"/>
              <a:t>minOccurs</a:t>
            </a:r>
            <a:r>
              <a:rPr lang="en-US" sz="1600" dirty="0"/>
              <a:t>=“0” </a:t>
            </a:r>
            <a:r>
              <a:rPr lang="en-US" sz="1600" dirty="0" err="1"/>
              <a:t>maxOccurs</a:t>
            </a:r>
            <a:r>
              <a:rPr lang="en-US" sz="1600" dirty="0"/>
              <a:t>=“unbounded” /&gt;</a:t>
            </a:r>
          </a:p>
          <a:p>
            <a:r>
              <a:rPr lang="en-US" sz="1600" dirty="0"/>
              <a:t>      &lt;/</a:t>
            </a:r>
            <a:r>
              <a:rPr lang="en-US" sz="1600" dirty="0" err="1"/>
              <a:t>xsd:sequence</a:t>
            </a:r>
            <a:r>
              <a:rPr lang="en-US" sz="1600" dirty="0"/>
              <a:t>&gt;</a:t>
            </a:r>
          </a:p>
          <a:p>
            <a:r>
              <a:rPr lang="en-US" sz="1600" dirty="0"/>
              <a:t>    &lt;/</a:t>
            </a:r>
            <a:r>
              <a:rPr lang="en-US" sz="1600" dirty="0" err="1"/>
              <a:t>xsd:complexType</a:t>
            </a:r>
            <a:endParaRPr lang="en-US" sz="1600" dirty="0"/>
          </a:p>
          <a:p>
            <a:r>
              <a:rPr lang="en-US" sz="1600" dirty="0"/>
              <a:t>  &lt;/</a:t>
            </a:r>
            <a:r>
              <a:rPr lang="en-US" sz="1600" dirty="0" err="1"/>
              <a:t>xsd:element</a:t>
            </a:r>
            <a:r>
              <a:rPr lang="en-US" sz="1600" dirty="0"/>
              <a:t>&gt;</a:t>
            </a:r>
          </a:p>
          <a:p>
            <a:r>
              <a:rPr lang="en-US" sz="1600" dirty="0"/>
              <a:t>  &lt;</a:t>
            </a:r>
            <a:r>
              <a:rPr lang="en-US" sz="1600" dirty="0" err="1"/>
              <a:t>xsd:element</a:t>
            </a:r>
            <a:r>
              <a:rPr lang="en-US" sz="1600" dirty="0"/>
              <a:t> name=“Items”&gt;</a:t>
            </a:r>
          </a:p>
          <a:p>
            <a:r>
              <a:rPr lang="en-US" sz="1600" dirty="0"/>
              <a:t>    &lt;</a:t>
            </a:r>
            <a:r>
              <a:rPr lang="en-US" sz="1600" dirty="0" err="1"/>
              <a:t>xsd:complexType</a:t>
            </a:r>
            <a:r>
              <a:rPr lang="en-US" sz="1600" dirty="0"/>
              <a:t>&gt;</a:t>
            </a:r>
          </a:p>
          <a:p>
            <a:r>
              <a:rPr lang="en-US" sz="1600" dirty="0"/>
              <a:t>      &lt;</a:t>
            </a:r>
            <a:r>
              <a:rPr lang="en-US" sz="1600" dirty="0" err="1"/>
              <a:t>xsd:sequence</a:t>
            </a:r>
            <a:r>
              <a:rPr lang="en-US" sz="1600" dirty="0"/>
              <a:t>&gt;</a:t>
            </a:r>
          </a:p>
          <a:p>
            <a:r>
              <a:rPr lang="en-US" sz="1600" dirty="0"/>
              <a:t>        &lt;</a:t>
            </a:r>
            <a:r>
              <a:rPr lang="en-US" sz="1600" dirty="0" err="1"/>
              <a:t>xsd:element</a:t>
            </a:r>
            <a:r>
              <a:rPr lang="en-US" sz="1600" dirty="0"/>
              <a:t> name=“</a:t>
            </a:r>
            <a:r>
              <a:rPr lang="en-US" sz="1600" dirty="0" err="1"/>
              <a:t>ItemID</a:t>
            </a:r>
            <a:r>
              <a:rPr lang="en-US" sz="1600" dirty="0"/>
              <a:t>” </a:t>
            </a:r>
            <a:r>
              <a:rPr lang="en-US" sz="1600" dirty="0" err="1"/>
              <a:t>minOccurs</a:t>
            </a:r>
            <a:r>
              <a:rPr lang="en-US" sz="1600" dirty="0"/>
              <a:t>=“0”  type=“</a:t>
            </a:r>
            <a:r>
              <a:rPr lang="en-US" sz="1600" dirty="0" err="1"/>
              <a:t>xsd:int</a:t>
            </a:r>
            <a:r>
              <a:rPr lang="en-US" sz="1600" dirty="0"/>
              <a:t>” /&gt;</a:t>
            </a:r>
          </a:p>
          <a:p>
            <a:r>
              <a:rPr lang="en-US" sz="1600" dirty="0"/>
              <a:t>        &lt;</a:t>
            </a:r>
            <a:r>
              <a:rPr lang="en-US" sz="1600" dirty="0" err="1"/>
              <a:t>xsd:element</a:t>
            </a:r>
            <a:r>
              <a:rPr lang="en-US" sz="1600" dirty="0"/>
              <a:t> name=“Description” </a:t>
            </a:r>
            <a:r>
              <a:rPr lang="en-US" sz="1600" dirty="0" err="1"/>
              <a:t>minOccurs</a:t>
            </a:r>
            <a:r>
              <a:rPr lang="en-US" sz="1600" dirty="0"/>
              <a:t>=“0” /&gt;</a:t>
            </a:r>
          </a:p>
          <a:p>
            <a:r>
              <a:rPr lang="en-US" sz="1600" dirty="0"/>
              <a:t>        &lt;</a:t>
            </a:r>
            <a:r>
              <a:rPr lang="en-US" sz="1600" dirty="0" err="1"/>
              <a:t>xsd:element</a:t>
            </a:r>
            <a:r>
              <a:rPr lang="en-US" sz="1600" dirty="0"/>
              <a:t> name=“Quantity” </a:t>
            </a:r>
            <a:r>
              <a:rPr lang="en-US" sz="1600" dirty="0" err="1"/>
              <a:t>minOccurs</a:t>
            </a:r>
            <a:r>
              <a:rPr lang="en-US" sz="1600" dirty="0"/>
              <a:t>=“0” type=“</a:t>
            </a:r>
            <a:r>
              <a:rPr lang="en-US" sz="1600" dirty="0" err="1"/>
              <a:t>xsd:int</a:t>
            </a:r>
            <a:r>
              <a:rPr lang="en-US" sz="1600" dirty="0"/>
              <a:t>” /&gt;</a:t>
            </a:r>
          </a:p>
          <a:p>
            <a:r>
              <a:rPr lang="en-US" sz="1600" dirty="0"/>
              <a:t>        &lt;</a:t>
            </a:r>
            <a:r>
              <a:rPr lang="en-US" sz="1600" dirty="0" err="1"/>
              <a:t>xsd:element</a:t>
            </a:r>
            <a:r>
              <a:rPr lang="en-US" sz="1600" dirty="0"/>
              <a:t> name=“Price” </a:t>
            </a:r>
            <a:r>
              <a:rPr lang="en-US" sz="1600" dirty="0" err="1"/>
              <a:t>minOccurs</a:t>
            </a:r>
            <a:r>
              <a:rPr lang="en-US" sz="1600" dirty="0"/>
              <a:t>=“0” type=“</a:t>
            </a:r>
            <a:r>
              <a:rPr lang="en-US" sz="1600" dirty="0" err="1"/>
              <a:t>xsd:double</a:t>
            </a:r>
            <a:r>
              <a:rPr lang="en-US" sz="1600" dirty="0"/>
              <a:t>” /&gt;</a:t>
            </a:r>
          </a:p>
          <a:p>
            <a:r>
              <a:rPr lang="en-US" sz="1600" dirty="0"/>
              <a:t>      &lt;/</a:t>
            </a:r>
            <a:r>
              <a:rPr lang="en-US" sz="1600" dirty="0" err="1"/>
              <a:t>xsd:sequence</a:t>
            </a:r>
            <a:r>
              <a:rPr lang="en-US" sz="1600" dirty="0"/>
              <a:t>&gt;</a:t>
            </a:r>
          </a:p>
          <a:p>
            <a:r>
              <a:rPr lang="en-US" sz="1600" dirty="0"/>
              <a:t>    &lt;/</a:t>
            </a:r>
            <a:r>
              <a:rPr lang="en-US" sz="1600" dirty="0" err="1"/>
              <a:t>xsd:complexType</a:t>
            </a:r>
            <a:r>
              <a:rPr lang="en-US" sz="1600" dirty="0"/>
              <a:t>&gt;</a:t>
            </a:r>
          </a:p>
          <a:p>
            <a:r>
              <a:rPr lang="en-US" sz="1600" dirty="0"/>
              <a:t>  &lt;/</a:t>
            </a:r>
            <a:r>
              <a:rPr lang="en-US" sz="1600" dirty="0" err="1"/>
              <a:t>xsd:element</a:t>
            </a:r>
            <a:r>
              <a:rPr lang="en-US" sz="1600" dirty="0"/>
              <a:t>&gt;</a:t>
            </a:r>
          </a:p>
          <a:p>
            <a:r>
              <a:rPr lang="en-US" sz="1600" dirty="0"/>
              <a:t>&lt;/</a:t>
            </a:r>
            <a:r>
              <a:rPr lang="en-US" sz="1600" dirty="0" err="1"/>
              <a:t>xsd:schema</a:t>
            </a:r>
            <a:r>
              <a:rPr lang="en-US" sz="1600" dirty="0"/>
              <a:t>&gt;</a:t>
            </a:r>
          </a:p>
        </p:txBody>
      </p:sp>
    </p:spTree>
    <p:extLst>
      <p:ext uri="{BB962C8B-B14F-4D97-AF65-F5344CB8AC3E}">
        <p14:creationId xmlns:p14="http://schemas.microsoft.com/office/powerpoint/2010/main" val="153261169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smtClean="0"/>
              <a:t>SQL Server Example</a:t>
            </a:r>
          </a:p>
        </p:txBody>
      </p:sp>
      <p:sp>
        <p:nvSpPr>
          <p:cNvPr id="5632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F281760-03A6-44FA-8A60-D19AF40B9917}" type="slidenum">
              <a:rPr lang="en-US" smtClean="0">
                <a:latin typeface="Garamond" pitchFamily="18" charset="0"/>
              </a:rPr>
              <a:pPr/>
              <a:t>51</a:t>
            </a:fld>
            <a:endParaRPr lang="en-US" smtClean="0">
              <a:latin typeface="Garamond" pitchFamily="18" charset="0"/>
            </a:endParaRPr>
          </a:p>
        </p:txBody>
      </p:sp>
      <p:sp>
        <p:nvSpPr>
          <p:cNvPr id="56324" name="Rectangle 3"/>
          <p:cNvSpPr>
            <a:spLocks noChangeArrowheads="1"/>
          </p:cNvSpPr>
          <p:nvPr/>
        </p:nvSpPr>
        <p:spPr bwMode="auto">
          <a:xfrm>
            <a:off x="1752600" y="1066800"/>
            <a:ext cx="64770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dirty="0">
                <a:solidFill>
                  <a:schemeClr val="tx1"/>
                </a:solidFill>
              </a:rPr>
              <a:t>CREATE TABLE </a:t>
            </a:r>
            <a:r>
              <a:rPr lang="en-US" sz="1600" dirty="0" err="1">
                <a:solidFill>
                  <a:schemeClr val="tx1"/>
                </a:solidFill>
              </a:rPr>
              <a:t>ShippingInvoice</a:t>
            </a:r>
            <a:r>
              <a:rPr lang="en-US" sz="1600" dirty="0">
                <a:solidFill>
                  <a:schemeClr val="tx1"/>
                </a:solidFill>
              </a:rPr>
              <a:t> (</a:t>
            </a:r>
          </a:p>
          <a:p>
            <a:r>
              <a:rPr lang="en-US" sz="1600" dirty="0">
                <a:solidFill>
                  <a:schemeClr val="tx1"/>
                </a:solidFill>
              </a:rPr>
              <a:t>	</a:t>
            </a:r>
            <a:r>
              <a:rPr lang="en-US" sz="1600" dirty="0" err="1">
                <a:solidFill>
                  <a:schemeClr val="tx1"/>
                </a:solidFill>
              </a:rPr>
              <a:t>ShippingID</a:t>
            </a:r>
            <a:r>
              <a:rPr lang="en-US" sz="1600" dirty="0">
                <a:solidFill>
                  <a:schemeClr val="tx1"/>
                </a:solidFill>
              </a:rPr>
              <a:t> </a:t>
            </a:r>
            <a:r>
              <a:rPr lang="en-US" sz="1600" dirty="0" err="1">
                <a:solidFill>
                  <a:schemeClr val="tx1"/>
                </a:solidFill>
              </a:rPr>
              <a:t>int</a:t>
            </a:r>
            <a:r>
              <a:rPr lang="en-US" sz="1600" dirty="0">
                <a:solidFill>
                  <a:schemeClr val="tx1"/>
                </a:solidFill>
              </a:rPr>
              <a:t> IDENTITY(1,1) NOT NULL,</a:t>
            </a:r>
          </a:p>
          <a:p>
            <a:r>
              <a:rPr lang="en-US" sz="1600" dirty="0">
                <a:solidFill>
                  <a:schemeClr val="tx1"/>
                </a:solidFill>
              </a:rPr>
              <a:t>	</a:t>
            </a:r>
            <a:r>
              <a:rPr lang="en-US" sz="1600" dirty="0" err="1">
                <a:solidFill>
                  <a:schemeClr val="tx1"/>
                </a:solidFill>
              </a:rPr>
              <a:t>InvoiceDate</a:t>
            </a:r>
            <a:r>
              <a:rPr lang="en-US" sz="1600" dirty="0">
                <a:solidFill>
                  <a:schemeClr val="tx1"/>
                </a:solidFill>
              </a:rPr>
              <a:t> date NULL,</a:t>
            </a:r>
          </a:p>
          <a:p>
            <a:r>
              <a:rPr lang="en-US" sz="1600" dirty="0">
                <a:solidFill>
                  <a:schemeClr val="tx1"/>
                </a:solidFill>
              </a:rPr>
              <a:t>	</a:t>
            </a:r>
            <a:r>
              <a:rPr lang="en-US" sz="1600" dirty="0" err="1">
                <a:solidFill>
                  <a:schemeClr val="tx1"/>
                </a:solidFill>
              </a:rPr>
              <a:t>OrderID</a:t>
            </a:r>
            <a:r>
              <a:rPr lang="en-US" sz="1600" dirty="0">
                <a:solidFill>
                  <a:schemeClr val="tx1"/>
                </a:solidFill>
              </a:rPr>
              <a:t> </a:t>
            </a:r>
            <a:r>
              <a:rPr lang="en-US" sz="1600" dirty="0" err="1">
                <a:solidFill>
                  <a:schemeClr val="tx1"/>
                </a:solidFill>
              </a:rPr>
              <a:t>int</a:t>
            </a:r>
            <a:r>
              <a:rPr lang="en-US" sz="1600" dirty="0">
                <a:solidFill>
                  <a:schemeClr val="tx1"/>
                </a:solidFill>
              </a:rPr>
              <a:t> NULL,</a:t>
            </a:r>
          </a:p>
          <a:p>
            <a:r>
              <a:rPr lang="en-US" sz="1600" dirty="0">
                <a:solidFill>
                  <a:schemeClr val="tx1"/>
                </a:solidFill>
              </a:rPr>
              <a:t>	Contents xml NULL,</a:t>
            </a:r>
          </a:p>
          <a:p>
            <a:r>
              <a:rPr lang="en-US" sz="1600" dirty="0">
                <a:solidFill>
                  <a:schemeClr val="tx1"/>
                </a:solidFill>
              </a:rPr>
              <a:t> CONSTRAINT </a:t>
            </a:r>
            <a:r>
              <a:rPr lang="en-US" sz="1600" dirty="0" err="1">
                <a:solidFill>
                  <a:schemeClr val="tx1"/>
                </a:solidFill>
              </a:rPr>
              <a:t>pk_ShippingInvoice</a:t>
            </a:r>
            <a:r>
              <a:rPr lang="en-US" sz="1600" dirty="0">
                <a:solidFill>
                  <a:schemeClr val="tx1"/>
                </a:solidFill>
              </a:rPr>
              <a:t> PRIMARY KEY (</a:t>
            </a:r>
            <a:r>
              <a:rPr lang="en-US" sz="1600" dirty="0" err="1">
                <a:solidFill>
                  <a:schemeClr val="tx1"/>
                </a:solidFill>
              </a:rPr>
              <a:t>ShippingID</a:t>
            </a:r>
            <a:r>
              <a:rPr lang="en-US" sz="1600" dirty="0">
                <a:solidFill>
                  <a:schemeClr val="tx1"/>
                </a:solidFill>
              </a:rPr>
              <a:t>)</a:t>
            </a:r>
          </a:p>
          <a:p>
            <a:r>
              <a:rPr lang="en-US" sz="1600" dirty="0">
                <a:solidFill>
                  <a:schemeClr val="tx1"/>
                </a:solidFill>
              </a:rPr>
              <a:t>)</a:t>
            </a:r>
          </a:p>
          <a:p>
            <a:r>
              <a:rPr lang="en-US" sz="1600" dirty="0">
                <a:solidFill>
                  <a:schemeClr val="tx1"/>
                </a:solidFill>
              </a:rPr>
              <a:t>GO</a:t>
            </a:r>
          </a:p>
        </p:txBody>
      </p:sp>
      <p:sp>
        <p:nvSpPr>
          <p:cNvPr id="56325" name="TextBox 4"/>
          <p:cNvSpPr txBox="1">
            <a:spLocks noChangeArrowheads="1"/>
          </p:cNvSpPr>
          <p:nvPr/>
        </p:nvSpPr>
        <p:spPr bwMode="auto">
          <a:xfrm>
            <a:off x="1560513" y="3276600"/>
            <a:ext cx="6477000" cy="289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400" dirty="0"/>
              <a:t>INSERT INTO </a:t>
            </a:r>
            <a:r>
              <a:rPr lang="en-US" sz="1400" dirty="0" err="1"/>
              <a:t>ShippingInvoice</a:t>
            </a:r>
            <a:r>
              <a:rPr lang="en-US" sz="1400" dirty="0"/>
              <a:t> (</a:t>
            </a:r>
            <a:r>
              <a:rPr lang="en-US" sz="1400" dirty="0" err="1"/>
              <a:t>InvoiceDate</a:t>
            </a:r>
            <a:r>
              <a:rPr lang="en-US" sz="1400" dirty="0"/>
              <a:t>, </a:t>
            </a:r>
            <a:r>
              <a:rPr lang="en-US" sz="1400" dirty="0" err="1"/>
              <a:t>OrderID</a:t>
            </a:r>
            <a:r>
              <a:rPr lang="en-US" sz="1400" dirty="0"/>
              <a:t>, Contents)</a:t>
            </a:r>
          </a:p>
          <a:p>
            <a:r>
              <a:rPr lang="en-US" sz="1400" dirty="0"/>
              <a:t>VALUES (</a:t>
            </a:r>
            <a:r>
              <a:rPr lang="en-US" sz="1400" dirty="0" smtClean="0"/>
              <a:t>’19-May-2013’, </a:t>
            </a:r>
            <a:r>
              <a:rPr lang="en-US" sz="1400" dirty="0"/>
              <a:t>12, ‘</a:t>
            </a:r>
          </a:p>
          <a:p>
            <a:r>
              <a:rPr lang="en-US" sz="1400" dirty="0"/>
              <a:t>&lt;shipment&gt;</a:t>
            </a:r>
          </a:p>
          <a:p>
            <a:r>
              <a:rPr lang="en-US" sz="1400" dirty="0"/>
              <a:t>&lt;</a:t>
            </a:r>
            <a:r>
              <a:rPr lang="en-US" sz="1400" dirty="0" err="1"/>
              <a:t>ShipID</a:t>
            </a:r>
            <a:r>
              <a:rPr lang="en-US" sz="1400" dirty="0"/>
              <a:t>&gt;1573&lt;/</a:t>
            </a:r>
            <a:r>
              <a:rPr lang="en-US" sz="1400" dirty="0" err="1"/>
              <a:t>ShipID</a:t>
            </a:r>
            <a:r>
              <a:rPr lang="en-US" sz="1400" dirty="0"/>
              <a:t>&gt;</a:t>
            </a:r>
          </a:p>
          <a:p>
            <a:r>
              <a:rPr lang="en-US" sz="1400" dirty="0"/>
              <a:t>&lt;</a:t>
            </a:r>
            <a:r>
              <a:rPr lang="en-US" sz="1400" dirty="0" err="1" smtClean="0"/>
              <a:t>ShipDate</a:t>
            </a:r>
            <a:r>
              <a:rPr lang="en-US" sz="1400" dirty="0" smtClean="0"/>
              <a:t>&gt;15-May-2013&lt;/</a:t>
            </a:r>
            <a:r>
              <a:rPr lang="en-US" sz="1400" dirty="0" err="1"/>
              <a:t>ShipDate</a:t>
            </a:r>
            <a:r>
              <a:rPr lang="en-US" sz="1400" dirty="0"/>
              <a:t>&gt;</a:t>
            </a:r>
          </a:p>
          <a:p>
            <a:r>
              <a:rPr lang="en-US" sz="1400" dirty="0"/>
              <a:t>&lt;Items&gt;</a:t>
            </a:r>
          </a:p>
          <a:p>
            <a:r>
              <a:rPr lang="en-US" sz="1400" dirty="0"/>
              <a:t>  &lt;Item&gt;&lt;</a:t>
            </a:r>
            <a:r>
              <a:rPr lang="en-US" sz="1400" dirty="0" err="1"/>
              <a:t>ItemID</a:t>
            </a:r>
            <a:r>
              <a:rPr lang="en-US" sz="1400" dirty="0"/>
              <a:t>&gt;15&lt;/</a:t>
            </a:r>
            <a:r>
              <a:rPr lang="en-US" sz="1400" dirty="0" err="1"/>
              <a:t>ItemID</a:t>
            </a:r>
            <a:r>
              <a:rPr lang="en-US" sz="1400" dirty="0"/>
              <a:t>&gt;&lt;Description&gt;Leash&lt;/Description&gt;</a:t>
            </a:r>
          </a:p>
          <a:p>
            <a:r>
              <a:rPr lang="en-US" sz="1400" dirty="0"/>
              <a:t>    &lt;Quantity&gt;20&lt;/Quantity&gt;&lt;Price&gt;8.95&lt;/Price&gt;&lt;/Item&gt;</a:t>
            </a:r>
          </a:p>
          <a:p>
            <a:r>
              <a:rPr lang="en-US" sz="1400" dirty="0"/>
              <a:t>  &lt;Item&gt;&lt;</a:t>
            </a:r>
            <a:r>
              <a:rPr lang="en-US" sz="1400" dirty="0" err="1"/>
              <a:t>ItemID</a:t>
            </a:r>
            <a:r>
              <a:rPr lang="en-US" sz="1400" dirty="0"/>
              <a:t>&gt;32&lt;/</a:t>
            </a:r>
            <a:r>
              <a:rPr lang="en-US" sz="1400" dirty="0" err="1"/>
              <a:t>ItemID</a:t>
            </a:r>
            <a:r>
              <a:rPr lang="en-US" sz="1400" dirty="0"/>
              <a:t>&gt;&lt;Description&gt;Collar&lt;/Description&gt;</a:t>
            </a:r>
          </a:p>
          <a:p>
            <a:r>
              <a:rPr lang="en-US" sz="1400" dirty="0"/>
              <a:t>    &lt;Quantity&gt;25&lt;/Quantity&gt;&lt;Price&gt;14.50&lt;/Price&gt;&lt;/Item&gt;</a:t>
            </a:r>
          </a:p>
          <a:p>
            <a:r>
              <a:rPr lang="en-US" sz="1400" dirty="0"/>
              <a:t>  &lt;/Items&gt;</a:t>
            </a:r>
          </a:p>
          <a:p>
            <a:r>
              <a:rPr lang="en-US" sz="1400" dirty="0"/>
              <a:t>&lt;/shipment&gt;</a:t>
            </a:r>
          </a:p>
          <a:p>
            <a:r>
              <a:rPr lang="en-US" sz="1400" dirty="0"/>
              <a:t>‘);</a:t>
            </a:r>
          </a:p>
        </p:txBody>
      </p:sp>
    </p:spTree>
    <p:extLst>
      <p:ext uri="{BB962C8B-B14F-4D97-AF65-F5344CB8AC3E}">
        <p14:creationId xmlns:p14="http://schemas.microsoft.com/office/powerpoint/2010/main" val="168664930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smtClean="0"/>
              <a:t>Oracle Example</a:t>
            </a:r>
          </a:p>
        </p:txBody>
      </p:sp>
      <p:sp>
        <p:nvSpPr>
          <p:cNvPr id="57347"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E267A68-A2FD-40F5-AB71-2713E1A73195}" type="slidenum">
              <a:rPr lang="en-US" smtClean="0">
                <a:latin typeface="Garamond" pitchFamily="18" charset="0"/>
              </a:rPr>
              <a:pPr/>
              <a:t>52</a:t>
            </a:fld>
            <a:endParaRPr lang="en-US" smtClean="0">
              <a:latin typeface="Garamond" pitchFamily="18" charset="0"/>
            </a:endParaRPr>
          </a:p>
        </p:txBody>
      </p:sp>
      <p:sp>
        <p:nvSpPr>
          <p:cNvPr id="57348" name="Rectangle 3"/>
          <p:cNvSpPr>
            <a:spLocks noChangeArrowheads="1"/>
          </p:cNvSpPr>
          <p:nvPr/>
        </p:nvSpPr>
        <p:spPr bwMode="auto">
          <a:xfrm>
            <a:off x="1752600" y="3190875"/>
            <a:ext cx="6781800" cy="289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400" dirty="0">
                <a:solidFill>
                  <a:schemeClr val="tx1"/>
                </a:solidFill>
              </a:rPr>
              <a:t>INSERT INTO </a:t>
            </a:r>
            <a:r>
              <a:rPr lang="en-US" sz="1400" dirty="0" err="1">
                <a:solidFill>
                  <a:schemeClr val="tx1"/>
                </a:solidFill>
              </a:rPr>
              <a:t>ShippingInvoice</a:t>
            </a:r>
            <a:r>
              <a:rPr lang="en-US" sz="1400" dirty="0">
                <a:solidFill>
                  <a:schemeClr val="tx1"/>
                </a:solidFill>
              </a:rPr>
              <a:t> (</a:t>
            </a:r>
            <a:r>
              <a:rPr lang="en-US" sz="1400" dirty="0" err="1">
                <a:solidFill>
                  <a:schemeClr val="tx1"/>
                </a:solidFill>
              </a:rPr>
              <a:t>ShippingID</a:t>
            </a:r>
            <a:r>
              <a:rPr lang="en-US" sz="1400" dirty="0">
                <a:solidFill>
                  <a:schemeClr val="tx1"/>
                </a:solidFill>
              </a:rPr>
              <a:t>, </a:t>
            </a:r>
            <a:r>
              <a:rPr lang="en-US" sz="1400" dirty="0" err="1">
                <a:solidFill>
                  <a:schemeClr val="tx1"/>
                </a:solidFill>
              </a:rPr>
              <a:t>InvoiceDate</a:t>
            </a:r>
            <a:r>
              <a:rPr lang="en-US" sz="1400" dirty="0">
                <a:solidFill>
                  <a:schemeClr val="tx1"/>
                </a:solidFill>
              </a:rPr>
              <a:t>, </a:t>
            </a:r>
            <a:r>
              <a:rPr lang="en-US" sz="1400" dirty="0" err="1">
                <a:solidFill>
                  <a:schemeClr val="tx1"/>
                </a:solidFill>
              </a:rPr>
              <a:t>OrderID</a:t>
            </a:r>
            <a:r>
              <a:rPr lang="en-US" sz="1400" dirty="0">
                <a:solidFill>
                  <a:schemeClr val="tx1"/>
                </a:solidFill>
              </a:rPr>
              <a:t>, </a:t>
            </a:r>
            <a:r>
              <a:rPr lang="en-US" sz="1400" dirty="0" err="1">
                <a:solidFill>
                  <a:schemeClr val="tx1"/>
                </a:solidFill>
              </a:rPr>
              <a:t>xContents</a:t>
            </a:r>
            <a:r>
              <a:rPr lang="en-US" sz="1400" dirty="0">
                <a:solidFill>
                  <a:schemeClr val="tx1"/>
                </a:solidFill>
              </a:rPr>
              <a:t>)</a:t>
            </a:r>
          </a:p>
          <a:p>
            <a:r>
              <a:rPr lang="en-US" sz="1400" dirty="0">
                <a:solidFill>
                  <a:schemeClr val="tx1"/>
                </a:solidFill>
              </a:rPr>
              <a:t>VALUES (1, </a:t>
            </a:r>
            <a:r>
              <a:rPr lang="en-US" sz="1400" dirty="0" smtClean="0">
                <a:solidFill>
                  <a:schemeClr val="tx1"/>
                </a:solidFill>
              </a:rPr>
              <a:t>'19-May-2013', </a:t>
            </a:r>
            <a:r>
              <a:rPr lang="en-US" sz="1400" dirty="0">
                <a:solidFill>
                  <a:schemeClr val="tx1"/>
                </a:solidFill>
              </a:rPr>
              <a:t>12, '</a:t>
            </a:r>
          </a:p>
          <a:p>
            <a:r>
              <a:rPr lang="en-US" sz="1400" dirty="0">
                <a:solidFill>
                  <a:schemeClr val="tx1"/>
                </a:solidFill>
              </a:rPr>
              <a:t>&lt;shipment&gt;</a:t>
            </a:r>
          </a:p>
          <a:p>
            <a:r>
              <a:rPr lang="en-US" sz="1400" dirty="0">
                <a:solidFill>
                  <a:schemeClr val="tx1"/>
                </a:solidFill>
              </a:rPr>
              <a:t>&lt;</a:t>
            </a:r>
            <a:r>
              <a:rPr lang="en-US" sz="1400" dirty="0" err="1">
                <a:solidFill>
                  <a:schemeClr val="tx1"/>
                </a:solidFill>
              </a:rPr>
              <a:t>ShipID</a:t>
            </a:r>
            <a:r>
              <a:rPr lang="en-US" sz="1400" dirty="0">
                <a:solidFill>
                  <a:schemeClr val="tx1"/>
                </a:solidFill>
              </a:rPr>
              <a:t>&gt;1573&lt;/</a:t>
            </a:r>
            <a:r>
              <a:rPr lang="en-US" sz="1400" dirty="0" err="1">
                <a:solidFill>
                  <a:schemeClr val="tx1"/>
                </a:solidFill>
              </a:rPr>
              <a:t>ShipID</a:t>
            </a:r>
            <a:r>
              <a:rPr lang="en-US" sz="1400" dirty="0">
                <a:solidFill>
                  <a:schemeClr val="tx1"/>
                </a:solidFill>
              </a:rPr>
              <a:t>&gt;</a:t>
            </a:r>
          </a:p>
          <a:p>
            <a:r>
              <a:rPr lang="en-US" sz="1400" dirty="0">
                <a:solidFill>
                  <a:schemeClr val="tx1"/>
                </a:solidFill>
              </a:rPr>
              <a:t>&lt;</a:t>
            </a:r>
            <a:r>
              <a:rPr lang="en-US" sz="1400" dirty="0" err="1" smtClean="0">
                <a:solidFill>
                  <a:schemeClr val="tx1"/>
                </a:solidFill>
              </a:rPr>
              <a:t>ShipDate</a:t>
            </a:r>
            <a:r>
              <a:rPr lang="en-US" sz="1400" dirty="0" smtClean="0">
                <a:solidFill>
                  <a:schemeClr val="tx1"/>
                </a:solidFill>
              </a:rPr>
              <a:t>&gt;15-May-2013&lt;/</a:t>
            </a:r>
            <a:r>
              <a:rPr lang="en-US" sz="1400" dirty="0" err="1">
                <a:solidFill>
                  <a:schemeClr val="tx1"/>
                </a:solidFill>
              </a:rPr>
              <a:t>ShipDate</a:t>
            </a:r>
            <a:r>
              <a:rPr lang="en-US" sz="1400" dirty="0">
                <a:solidFill>
                  <a:schemeClr val="tx1"/>
                </a:solidFill>
              </a:rPr>
              <a:t>&gt;</a:t>
            </a:r>
          </a:p>
          <a:p>
            <a:r>
              <a:rPr lang="en-US" sz="1400" dirty="0">
                <a:solidFill>
                  <a:schemeClr val="tx1"/>
                </a:solidFill>
              </a:rPr>
              <a:t>&lt;Items&gt;</a:t>
            </a:r>
          </a:p>
          <a:p>
            <a:r>
              <a:rPr lang="en-US" sz="1400" dirty="0">
                <a:solidFill>
                  <a:schemeClr val="tx1"/>
                </a:solidFill>
              </a:rPr>
              <a:t>  &lt;Item&gt;&lt;</a:t>
            </a:r>
            <a:r>
              <a:rPr lang="en-US" sz="1400" dirty="0" err="1">
                <a:solidFill>
                  <a:schemeClr val="tx1"/>
                </a:solidFill>
              </a:rPr>
              <a:t>ItemID</a:t>
            </a:r>
            <a:r>
              <a:rPr lang="en-US" sz="1400" dirty="0">
                <a:solidFill>
                  <a:schemeClr val="tx1"/>
                </a:solidFill>
              </a:rPr>
              <a:t>&gt;15&lt;/</a:t>
            </a:r>
            <a:r>
              <a:rPr lang="en-US" sz="1400" dirty="0" err="1">
                <a:solidFill>
                  <a:schemeClr val="tx1"/>
                </a:solidFill>
              </a:rPr>
              <a:t>ItemID</a:t>
            </a:r>
            <a:r>
              <a:rPr lang="en-US" sz="1400" dirty="0">
                <a:solidFill>
                  <a:schemeClr val="tx1"/>
                </a:solidFill>
              </a:rPr>
              <a:t>&gt;&lt;Description&gt;Leash&lt;/Description&gt;</a:t>
            </a:r>
          </a:p>
          <a:p>
            <a:r>
              <a:rPr lang="en-US" sz="1400" dirty="0">
                <a:solidFill>
                  <a:schemeClr val="tx1"/>
                </a:solidFill>
              </a:rPr>
              <a:t>    &lt;Quantity&gt;20&lt;/Quantity&gt;&lt;Price&gt;8.95&lt;/Price&gt;&lt;/Item&gt;</a:t>
            </a:r>
          </a:p>
          <a:p>
            <a:r>
              <a:rPr lang="en-US" sz="1400" dirty="0">
                <a:solidFill>
                  <a:schemeClr val="tx1"/>
                </a:solidFill>
              </a:rPr>
              <a:t>  &lt;Item&gt;&lt;</a:t>
            </a:r>
            <a:r>
              <a:rPr lang="en-US" sz="1400" dirty="0" err="1">
                <a:solidFill>
                  <a:schemeClr val="tx1"/>
                </a:solidFill>
              </a:rPr>
              <a:t>ItemID</a:t>
            </a:r>
            <a:r>
              <a:rPr lang="en-US" sz="1400" dirty="0">
                <a:solidFill>
                  <a:schemeClr val="tx1"/>
                </a:solidFill>
              </a:rPr>
              <a:t>&gt;32&lt;/</a:t>
            </a:r>
            <a:r>
              <a:rPr lang="en-US" sz="1400" dirty="0" err="1">
                <a:solidFill>
                  <a:schemeClr val="tx1"/>
                </a:solidFill>
              </a:rPr>
              <a:t>ItemID</a:t>
            </a:r>
            <a:r>
              <a:rPr lang="en-US" sz="1400" dirty="0">
                <a:solidFill>
                  <a:schemeClr val="tx1"/>
                </a:solidFill>
              </a:rPr>
              <a:t>&gt;&lt;Description&gt;Collar&lt;/Description&gt;</a:t>
            </a:r>
          </a:p>
          <a:p>
            <a:r>
              <a:rPr lang="en-US" sz="1400" dirty="0">
                <a:solidFill>
                  <a:schemeClr val="tx1"/>
                </a:solidFill>
              </a:rPr>
              <a:t>    &lt;Quantity&gt;25&lt;/Quantity&gt;&lt;Price&gt;14.50&lt;/Price&gt;&lt;/Item&gt;</a:t>
            </a:r>
          </a:p>
          <a:p>
            <a:r>
              <a:rPr lang="en-US" sz="1400" dirty="0">
                <a:solidFill>
                  <a:schemeClr val="tx1"/>
                </a:solidFill>
              </a:rPr>
              <a:t>  &lt;/Items&gt;</a:t>
            </a:r>
          </a:p>
          <a:p>
            <a:r>
              <a:rPr lang="en-US" sz="1400" dirty="0">
                <a:solidFill>
                  <a:schemeClr val="tx1"/>
                </a:solidFill>
              </a:rPr>
              <a:t>&lt;/shipment&gt;</a:t>
            </a:r>
          </a:p>
          <a:p>
            <a:r>
              <a:rPr lang="en-US" sz="1400" dirty="0">
                <a:solidFill>
                  <a:schemeClr val="tx1"/>
                </a:solidFill>
              </a:rPr>
              <a:t>');</a:t>
            </a:r>
          </a:p>
        </p:txBody>
      </p:sp>
      <p:sp>
        <p:nvSpPr>
          <p:cNvPr id="57349" name="Rectangle 4"/>
          <p:cNvSpPr>
            <a:spLocks noChangeArrowheads="1"/>
          </p:cNvSpPr>
          <p:nvPr/>
        </p:nvSpPr>
        <p:spPr bwMode="auto">
          <a:xfrm>
            <a:off x="1752600" y="1066800"/>
            <a:ext cx="64770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dirty="0">
                <a:solidFill>
                  <a:schemeClr val="tx1"/>
                </a:solidFill>
              </a:rPr>
              <a:t>CREATE TABLE </a:t>
            </a:r>
            <a:r>
              <a:rPr lang="en-US" sz="1600" dirty="0" err="1">
                <a:solidFill>
                  <a:schemeClr val="tx1"/>
                </a:solidFill>
              </a:rPr>
              <a:t>ShippingInvoice</a:t>
            </a:r>
            <a:r>
              <a:rPr lang="en-US" sz="1600" dirty="0">
                <a:solidFill>
                  <a:schemeClr val="tx1"/>
                </a:solidFill>
              </a:rPr>
              <a:t> (</a:t>
            </a:r>
          </a:p>
          <a:p>
            <a:r>
              <a:rPr lang="en-US" sz="1600" dirty="0">
                <a:solidFill>
                  <a:schemeClr val="tx1"/>
                </a:solidFill>
              </a:rPr>
              <a:t>	</a:t>
            </a:r>
            <a:r>
              <a:rPr lang="en-US" sz="1600" dirty="0" err="1">
                <a:solidFill>
                  <a:schemeClr val="tx1"/>
                </a:solidFill>
              </a:rPr>
              <a:t>ShippingID</a:t>
            </a:r>
            <a:r>
              <a:rPr lang="en-US" sz="1600" dirty="0">
                <a:solidFill>
                  <a:schemeClr val="tx1"/>
                </a:solidFill>
              </a:rPr>
              <a:t> number NOT NULL,</a:t>
            </a:r>
          </a:p>
          <a:p>
            <a:r>
              <a:rPr lang="en-US" sz="1600" dirty="0">
                <a:solidFill>
                  <a:schemeClr val="tx1"/>
                </a:solidFill>
              </a:rPr>
              <a:t>	</a:t>
            </a:r>
            <a:r>
              <a:rPr lang="en-US" sz="1600" dirty="0" err="1">
                <a:solidFill>
                  <a:schemeClr val="tx1"/>
                </a:solidFill>
              </a:rPr>
              <a:t>InvoiceDate</a:t>
            </a:r>
            <a:r>
              <a:rPr lang="en-US" sz="1600" dirty="0">
                <a:solidFill>
                  <a:schemeClr val="tx1"/>
                </a:solidFill>
              </a:rPr>
              <a:t> date,</a:t>
            </a:r>
          </a:p>
          <a:p>
            <a:r>
              <a:rPr lang="en-US" sz="1600" dirty="0">
                <a:solidFill>
                  <a:schemeClr val="tx1"/>
                </a:solidFill>
              </a:rPr>
              <a:t>	</a:t>
            </a:r>
            <a:r>
              <a:rPr lang="en-US" sz="1600" dirty="0" err="1">
                <a:solidFill>
                  <a:schemeClr val="tx1"/>
                </a:solidFill>
              </a:rPr>
              <a:t>OrderID</a:t>
            </a:r>
            <a:r>
              <a:rPr lang="en-US" sz="1600" dirty="0">
                <a:solidFill>
                  <a:schemeClr val="tx1"/>
                </a:solidFill>
              </a:rPr>
              <a:t> number,</a:t>
            </a:r>
          </a:p>
          <a:p>
            <a:r>
              <a:rPr lang="en-US" sz="1600" dirty="0">
                <a:solidFill>
                  <a:schemeClr val="tx1"/>
                </a:solidFill>
              </a:rPr>
              <a:t>	</a:t>
            </a:r>
            <a:r>
              <a:rPr lang="en-US" sz="1600" dirty="0" err="1">
                <a:solidFill>
                  <a:schemeClr val="tx1"/>
                </a:solidFill>
              </a:rPr>
              <a:t>xContents</a:t>
            </a:r>
            <a:r>
              <a:rPr lang="en-US" sz="1600" dirty="0">
                <a:solidFill>
                  <a:schemeClr val="tx1"/>
                </a:solidFill>
              </a:rPr>
              <a:t> </a:t>
            </a:r>
            <a:r>
              <a:rPr lang="en-US" sz="1600" dirty="0" err="1">
                <a:solidFill>
                  <a:schemeClr val="tx1"/>
                </a:solidFill>
              </a:rPr>
              <a:t>XMLType</a:t>
            </a:r>
            <a:r>
              <a:rPr lang="en-US" sz="1600" dirty="0">
                <a:solidFill>
                  <a:schemeClr val="tx1"/>
                </a:solidFill>
              </a:rPr>
              <a:t>,</a:t>
            </a:r>
          </a:p>
          <a:p>
            <a:r>
              <a:rPr lang="en-US" sz="1600" dirty="0">
                <a:solidFill>
                  <a:schemeClr val="tx1"/>
                </a:solidFill>
              </a:rPr>
              <a:t> CONSTRAINT </a:t>
            </a:r>
            <a:r>
              <a:rPr lang="en-US" sz="1600" dirty="0" err="1">
                <a:solidFill>
                  <a:schemeClr val="tx1"/>
                </a:solidFill>
              </a:rPr>
              <a:t>pk_ShippingInvoice</a:t>
            </a:r>
            <a:r>
              <a:rPr lang="en-US" sz="1600" dirty="0">
                <a:solidFill>
                  <a:schemeClr val="tx1"/>
                </a:solidFill>
              </a:rPr>
              <a:t> PRIMARY KEY (</a:t>
            </a:r>
            <a:r>
              <a:rPr lang="en-US" sz="1600" dirty="0" err="1">
                <a:solidFill>
                  <a:schemeClr val="tx1"/>
                </a:solidFill>
              </a:rPr>
              <a:t>ShippingID</a:t>
            </a:r>
            <a:r>
              <a:rPr lang="en-US" sz="1600" dirty="0">
                <a:solidFill>
                  <a:schemeClr val="tx1"/>
                </a:solidFill>
              </a:rPr>
              <a:t>)</a:t>
            </a:r>
          </a:p>
          <a:p>
            <a:r>
              <a:rPr lang="en-US" sz="1600" dirty="0">
                <a:solidFill>
                  <a:schemeClr val="tx1"/>
                </a:solidFill>
              </a:rPr>
              <a:t>);</a:t>
            </a:r>
          </a:p>
        </p:txBody>
      </p:sp>
    </p:spTree>
    <p:extLst>
      <p:ext uri="{BB962C8B-B14F-4D97-AF65-F5344CB8AC3E}">
        <p14:creationId xmlns:p14="http://schemas.microsoft.com/office/powerpoint/2010/main" val="361913288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smtClean="0"/>
              <a:t>XQuery Example</a:t>
            </a:r>
          </a:p>
        </p:txBody>
      </p:sp>
      <p:sp>
        <p:nvSpPr>
          <p:cNvPr id="5837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5BC755C-140C-4426-8779-46A78462552C}" type="slidenum">
              <a:rPr lang="en-US" smtClean="0">
                <a:latin typeface="Garamond" pitchFamily="18" charset="0"/>
              </a:rPr>
              <a:pPr/>
              <a:t>53</a:t>
            </a:fld>
            <a:endParaRPr lang="en-US" smtClean="0">
              <a:latin typeface="Garamond" pitchFamily="18" charset="0"/>
            </a:endParaRPr>
          </a:p>
        </p:txBody>
      </p:sp>
      <p:sp>
        <p:nvSpPr>
          <p:cNvPr id="58372" name="Rectangle 3"/>
          <p:cNvSpPr>
            <a:spLocks noChangeArrowheads="1"/>
          </p:cNvSpPr>
          <p:nvPr/>
        </p:nvSpPr>
        <p:spPr bwMode="auto">
          <a:xfrm>
            <a:off x="416859" y="1149939"/>
            <a:ext cx="6602506"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000" dirty="0">
                <a:solidFill>
                  <a:schemeClr val="tx1"/>
                </a:solidFill>
              </a:rPr>
              <a:t>SELECT </a:t>
            </a:r>
            <a:r>
              <a:rPr lang="en-US" sz="2000" dirty="0" err="1">
                <a:solidFill>
                  <a:schemeClr val="tx1"/>
                </a:solidFill>
              </a:rPr>
              <a:t>Contents.query</a:t>
            </a:r>
            <a:r>
              <a:rPr lang="en-US" sz="2000" dirty="0">
                <a:solidFill>
                  <a:schemeClr val="tx1"/>
                </a:solidFill>
              </a:rPr>
              <a:t>('shipment/Items') As </a:t>
            </a:r>
            <a:r>
              <a:rPr lang="en-US" sz="2000" dirty="0" err="1">
                <a:solidFill>
                  <a:schemeClr val="tx1"/>
                </a:solidFill>
              </a:rPr>
              <a:t>ItemList</a:t>
            </a:r>
            <a:endParaRPr lang="en-US" sz="2000" dirty="0">
              <a:solidFill>
                <a:schemeClr val="tx1"/>
              </a:solidFill>
            </a:endParaRPr>
          </a:p>
          <a:p>
            <a:r>
              <a:rPr lang="en-US" sz="2000" dirty="0">
                <a:solidFill>
                  <a:schemeClr val="tx1"/>
                </a:solidFill>
              </a:rPr>
              <a:t>FROM </a:t>
            </a:r>
            <a:r>
              <a:rPr lang="en-US" sz="2000" dirty="0" err="1">
                <a:solidFill>
                  <a:schemeClr val="tx1"/>
                </a:solidFill>
              </a:rPr>
              <a:t>ShippingInvoice</a:t>
            </a:r>
            <a:endParaRPr lang="en-US" sz="2000" dirty="0">
              <a:solidFill>
                <a:schemeClr val="tx1"/>
              </a:solidFill>
            </a:endParaRPr>
          </a:p>
          <a:p>
            <a:r>
              <a:rPr lang="en-US" sz="2000" dirty="0">
                <a:solidFill>
                  <a:schemeClr val="tx1"/>
                </a:solidFill>
              </a:rPr>
              <a:t>WHERE </a:t>
            </a:r>
            <a:r>
              <a:rPr lang="en-US" sz="2000" dirty="0" err="1">
                <a:solidFill>
                  <a:schemeClr val="tx1"/>
                </a:solidFill>
              </a:rPr>
              <a:t>ShippingID</a:t>
            </a:r>
            <a:r>
              <a:rPr lang="en-US" sz="2000" dirty="0">
                <a:solidFill>
                  <a:schemeClr val="tx1"/>
                </a:solidFill>
              </a:rPr>
              <a:t>=1;</a:t>
            </a:r>
          </a:p>
        </p:txBody>
      </p:sp>
      <p:sp>
        <p:nvSpPr>
          <p:cNvPr id="58373" name="Rectangle 5"/>
          <p:cNvSpPr>
            <a:spLocks noChangeArrowheads="1"/>
          </p:cNvSpPr>
          <p:nvPr/>
        </p:nvSpPr>
        <p:spPr bwMode="auto">
          <a:xfrm>
            <a:off x="4800600" y="1905000"/>
            <a:ext cx="3886200" cy="3538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dirty="0">
                <a:solidFill>
                  <a:srgbClr val="008000"/>
                </a:solidFill>
              </a:rPr>
              <a:t>&lt;Items&gt;</a:t>
            </a:r>
          </a:p>
          <a:p>
            <a:r>
              <a:rPr lang="en-US" sz="1600" dirty="0">
                <a:solidFill>
                  <a:srgbClr val="008000"/>
                </a:solidFill>
              </a:rPr>
              <a:t>  &lt;Item&gt;</a:t>
            </a:r>
          </a:p>
          <a:p>
            <a:r>
              <a:rPr lang="en-US" sz="1600" dirty="0">
                <a:solidFill>
                  <a:srgbClr val="008000"/>
                </a:solidFill>
              </a:rPr>
              <a:t>    &lt;</a:t>
            </a:r>
            <a:r>
              <a:rPr lang="en-US" sz="1600" dirty="0" err="1">
                <a:solidFill>
                  <a:srgbClr val="008000"/>
                </a:solidFill>
              </a:rPr>
              <a:t>ItemID</a:t>
            </a:r>
            <a:r>
              <a:rPr lang="en-US" sz="1600" dirty="0">
                <a:solidFill>
                  <a:srgbClr val="008000"/>
                </a:solidFill>
              </a:rPr>
              <a:t>&gt;15&lt;/</a:t>
            </a:r>
            <a:r>
              <a:rPr lang="en-US" sz="1600" dirty="0" err="1">
                <a:solidFill>
                  <a:srgbClr val="008000"/>
                </a:solidFill>
              </a:rPr>
              <a:t>ItemID</a:t>
            </a:r>
            <a:r>
              <a:rPr lang="en-US" sz="1600" dirty="0">
                <a:solidFill>
                  <a:srgbClr val="008000"/>
                </a:solidFill>
              </a:rPr>
              <a:t>&gt;</a:t>
            </a:r>
          </a:p>
          <a:p>
            <a:r>
              <a:rPr lang="en-US" sz="1600" dirty="0">
                <a:solidFill>
                  <a:srgbClr val="008000"/>
                </a:solidFill>
              </a:rPr>
              <a:t>    &lt;Description&gt;Leash&lt;/Description&gt;</a:t>
            </a:r>
          </a:p>
          <a:p>
            <a:r>
              <a:rPr lang="en-US" sz="1600" dirty="0">
                <a:solidFill>
                  <a:srgbClr val="008000"/>
                </a:solidFill>
              </a:rPr>
              <a:t>    &lt;Quantity&gt;20&lt;/Quantity&gt;</a:t>
            </a:r>
          </a:p>
          <a:p>
            <a:r>
              <a:rPr lang="en-US" sz="1600" dirty="0">
                <a:solidFill>
                  <a:srgbClr val="008000"/>
                </a:solidFill>
              </a:rPr>
              <a:t>    &lt;Price&gt;8.95&lt;/Price&gt;</a:t>
            </a:r>
          </a:p>
          <a:p>
            <a:r>
              <a:rPr lang="en-US" sz="1600" dirty="0">
                <a:solidFill>
                  <a:srgbClr val="008000"/>
                </a:solidFill>
              </a:rPr>
              <a:t>  &lt;/Item&gt;</a:t>
            </a:r>
          </a:p>
          <a:p>
            <a:r>
              <a:rPr lang="en-US" sz="1600" dirty="0">
                <a:solidFill>
                  <a:srgbClr val="008000"/>
                </a:solidFill>
              </a:rPr>
              <a:t>  &lt;Item&gt;</a:t>
            </a:r>
          </a:p>
          <a:p>
            <a:r>
              <a:rPr lang="en-US" sz="1600" dirty="0">
                <a:solidFill>
                  <a:srgbClr val="008000"/>
                </a:solidFill>
              </a:rPr>
              <a:t>    &lt;</a:t>
            </a:r>
            <a:r>
              <a:rPr lang="en-US" sz="1600" dirty="0" err="1">
                <a:solidFill>
                  <a:srgbClr val="008000"/>
                </a:solidFill>
              </a:rPr>
              <a:t>ItemID</a:t>
            </a:r>
            <a:r>
              <a:rPr lang="en-US" sz="1600" dirty="0">
                <a:solidFill>
                  <a:srgbClr val="008000"/>
                </a:solidFill>
              </a:rPr>
              <a:t>&gt;32&lt;/</a:t>
            </a:r>
            <a:r>
              <a:rPr lang="en-US" sz="1600" dirty="0" err="1">
                <a:solidFill>
                  <a:srgbClr val="008000"/>
                </a:solidFill>
              </a:rPr>
              <a:t>ItemID</a:t>
            </a:r>
            <a:r>
              <a:rPr lang="en-US" sz="1600" dirty="0">
                <a:solidFill>
                  <a:srgbClr val="008000"/>
                </a:solidFill>
              </a:rPr>
              <a:t>&gt;</a:t>
            </a:r>
          </a:p>
          <a:p>
            <a:r>
              <a:rPr lang="en-US" sz="1600" dirty="0">
                <a:solidFill>
                  <a:srgbClr val="008000"/>
                </a:solidFill>
              </a:rPr>
              <a:t>    &lt;Description&gt;Collar&lt;/Description&gt;</a:t>
            </a:r>
          </a:p>
          <a:p>
            <a:r>
              <a:rPr lang="en-US" sz="1600" dirty="0">
                <a:solidFill>
                  <a:srgbClr val="008000"/>
                </a:solidFill>
              </a:rPr>
              <a:t>    &lt;Quantity&gt;25&lt;/Quantity&gt;</a:t>
            </a:r>
          </a:p>
          <a:p>
            <a:r>
              <a:rPr lang="en-US" sz="1600" dirty="0">
                <a:solidFill>
                  <a:srgbClr val="008000"/>
                </a:solidFill>
              </a:rPr>
              <a:t>    &lt;Price&gt;14.50&lt;/Price&gt;</a:t>
            </a:r>
          </a:p>
          <a:p>
            <a:r>
              <a:rPr lang="en-US" sz="1600" dirty="0">
                <a:solidFill>
                  <a:srgbClr val="008000"/>
                </a:solidFill>
              </a:rPr>
              <a:t>  &lt;/Item&gt;</a:t>
            </a:r>
          </a:p>
          <a:p>
            <a:r>
              <a:rPr lang="en-US" sz="1600" dirty="0">
                <a:solidFill>
                  <a:srgbClr val="008000"/>
                </a:solidFill>
              </a:rPr>
              <a:t>&lt;/Items&gt;</a:t>
            </a:r>
          </a:p>
        </p:txBody>
      </p:sp>
      <p:sp>
        <p:nvSpPr>
          <p:cNvPr id="58374" name="TextBox 1"/>
          <p:cNvSpPr txBox="1">
            <a:spLocks noChangeArrowheads="1"/>
          </p:cNvSpPr>
          <p:nvPr/>
        </p:nvSpPr>
        <p:spPr bwMode="auto">
          <a:xfrm>
            <a:off x="416859" y="3166437"/>
            <a:ext cx="29718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solidFill>
                  <a:schemeClr val="bg2"/>
                </a:solidFill>
              </a:rPr>
              <a:t>Extract a portion of the XML document: The Items list.</a:t>
            </a:r>
          </a:p>
        </p:txBody>
      </p:sp>
    </p:spTree>
    <p:extLst>
      <p:ext uri="{BB962C8B-B14F-4D97-AF65-F5344CB8AC3E}">
        <p14:creationId xmlns:p14="http://schemas.microsoft.com/office/powerpoint/2010/main" val="115308030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smtClean="0"/>
              <a:t>XQuery in Oracle</a:t>
            </a:r>
          </a:p>
        </p:txBody>
      </p:sp>
      <p:sp>
        <p:nvSpPr>
          <p:cNvPr id="5939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A6C70BF-16CB-441F-9A67-6E0E30196818}" type="slidenum">
              <a:rPr lang="en-US" smtClean="0">
                <a:latin typeface="Garamond" pitchFamily="18" charset="0"/>
              </a:rPr>
              <a:pPr/>
              <a:t>54</a:t>
            </a:fld>
            <a:endParaRPr lang="en-US" smtClean="0">
              <a:latin typeface="Garamond" pitchFamily="18" charset="0"/>
            </a:endParaRPr>
          </a:p>
        </p:txBody>
      </p:sp>
      <p:sp>
        <p:nvSpPr>
          <p:cNvPr id="59396" name="Rectangle 3"/>
          <p:cNvSpPr>
            <a:spLocks noChangeArrowheads="1"/>
          </p:cNvSpPr>
          <p:nvPr/>
        </p:nvSpPr>
        <p:spPr bwMode="auto">
          <a:xfrm>
            <a:off x="1636058" y="1454897"/>
            <a:ext cx="5961529"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dirty="0">
                <a:solidFill>
                  <a:schemeClr val="tx1"/>
                </a:solidFill>
              </a:rPr>
              <a:t>select extract(</a:t>
            </a:r>
            <a:r>
              <a:rPr lang="en-US" dirty="0" err="1">
                <a:solidFill>
                  <a:schemeClr val="tx1"/>
                </a:solidFill>
              </a:rPr>
              <a:t>xContents</a:t>
            </a:r>
            <a:r>
              <a:rPr lang="en-US" dirty="0">
                <a:solidFill>
                  <a:schemeClr val="tx1"/>
                </a:solidFill>
              </a:rPr>
              <a:t>, '</a:t>
            </a:r>
          </a:p>
          <a:p>
            <a:r>
              <a:rPr lang="en-US" dirty="0">
                <a:solidFill>
                  <a:schemeClr val="tx1"/>
                </a:solidFill>
              </a:rPr>
              <a:t>   /shipment/Items</a:t>
            </a:r>
          </a:p>
          <a:p>
            <a:r>
              <a:rPr lang="en-US" dirty="0">
                <a:solidFill>
                  <a:schemeClr val="tx1"/>
                </a:solidFill>
              </a:rPr>
              <a:t>') As </a:t>
            </a:r>
            <a:r>
              <a:rPr lang="en-US" dirty="0" err="1">
                <a:solidFill>
                  <a:schemeClr val="tx1"/>
                </a:solidFill>
              </a:rPr>
              <a:t>ListResult</a:t>
            </a:r>
            <a:endParaRPr lang="en-US" dirty="0">
              <a:solidFill>
                <a:schemeClr val="tx1"/>
              </a:solidFill>
            </a:endParaRPr>
          </a:p>
          <a:p>
            <a:r>
              <a:rPr lang="en-US" dirty="0">
                <a:solidFill>
                  <a:schemeClr val="tx1"/>
                </a:solidFill>
              </a:rPr>
              <a:t>from </a:t>
            </a:r>
            <a:r>
              <a:rPr lang="en-US" dirty="0" err="1">
                <a:solidFill>
                  <a:schemeClr val="tx1"/>
                </a:solidFill>
              </a:rPr>
              <a:t>ShippingInvoice</a:t>
            </a:r>
            <a:endParaRPr lang="en-US" dirty="0">
              <a:solidFill>
                <a:schemeClr val="tx1"/>
              </a:solidFill>
            </a:endParaRPr>
          </a:p>
          <a:p>
            <a:r>
              <a:rPr lang="en-US" dirty="0">
                <a:solidFill>
                  <a:schemeClr val="tx1"/>
                </a:solidFill>
              </a:rPr>
              <a:t>where </a:t>
            </a:r>
            <a:r>
              <a:rPr lang="en-US" dirty="0" err="1">
                <a:solidFill>
                  <a:schemeClr val="tx1"/>
                </a:solidFill>
              </a:rPr>
              <a:t>ShippingID</a:t>
            </a:r>
            <a:r>
              <a:rPr lang="en-US" dirty="0">
                <a:solidFill>
                  <a:schemeClr val="tx1"/>
                </a:solidFill>
              </a:rPr>
              <a:t>=1;</a:t>
            </a:r>
          </a:p>
        </p:txBody>
      </p:sp>
    </p:spTree>
    <p:extLst>
      <p:ext uri="{BB962C8B-B14F-4D97-AF65-F5344CB8AC3E}">
        <p14:creationId xmlns:p14="http://schemas.microsoft.com/office/powerpoint/2010/main" val="308449859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US" smtClean="0"/>
              <a:t>XQuery Example with Comparison</a:t>
            </a:r>
          </a:p>
        </p:txBody>
      </p:sp>
      <p:sp>
        <p:nvSpPr>
          <p:cNvPr id="60419"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17B0D26-9903-411E-B494-7D2E88E59110}" type="slidenum">
              <a:rPr lang="en-US" smtClean="0">
                <a:latin typeface="Garamond" pitchFamily="18" charset="0"/>
              </a:rPr>
              <a:pPr/>
              <a:t>55</a:t>
            </a:fld>
            <a:endParaRPr lang="en-US" smtClean="0">
              <a:latin typeface="Garamond" pitchFamily="18" charset="0"/>
            </a:endParaRPr>
          </a:p>
        </p:txBody>
      </p:sp>
      <p:sp>
        <p:nvSpPr>
          <p:cNvPr id="60420" name="Rectangle 3"/>
          <p:cNvSpPr>
            <a:spLocks noChangeArrowheads="1"/>
          </p:cNvSpPr>
          <p:nvPr/>
        </p:nvSpPr>
        <p:spPr bwMode="auto">
          <a:xfrm>
            <a:off x="632012" y="1192679"/>
            <a:ext cx="4818530"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000" dirty="0">
                <a:solidFill>
                  <a:schemeClr val="tx1"/>
                </a:solidFill>
              </a:rPr>
              <a:t>SELECT </a:t>
            </a:r>
            <a:r>
              <a:rPr lang="en-US" sz="2000" dirty="0" err="1">
                <a:solidFill>
                  <a:schemeClr val="tx1"/>
                </a:solidFill>
              </a:rPr>
              <a:t>Contents.query</a:t>
            </a:r>
            <a:r>
              <a:rPr lang="en-US" sz="2000" dirty="0">
                <a:solidFill>
                  <a:schemeClr val="tx1"/>
                </a:solidFill>
              </a:rPr>
              <a:t>('</a:t>
            </a:r>
          </a:p>
          <a:p>
            <a:r>
              <a:rPr lang="en-US" sz="2000" dirty="0">
                <a:solidFill>
                  <a:schemeClr val="tx1"/>
                </a:solidFill>
              </a:rPr>
              <a:t>  /shipment/Items/Item[</a:t>
            </a:r>
            <a:r>
              <a:rPr lang="en-US" sz="2000" dirty="0" err="1">
                <a:solidFill>
                  <a:schemeClr val="tx1"/>
                </a:solidFill>
              </a:rPr>
              <a:t>ItemID</a:t>
            </a:r>
            <a:r>
              <a:rPr lang="en-US" sz="2000" dirty="0">
                <a:solidFill>
                  <a:schemeClr val="tx1"/>
                </a:solidFill>
              </a:rPr>
              <a:t>=15]</a:t>
            </a:r>
          </a:p>
          <a:p>
            <a:r>
              <a:rPr lang="en-US" sz="2000" dirty="0">
                <a:solidFill>
                  <a:schemeClr val="tx1"/>
                </a:solidFill>
              </a:rPr>
              <a:t>') As </a:t>
            </a:r>
            <a:r>
              <a:rPr lang="en-US" sz="2000" dirty="0" err="1">
                <a:solidFill>
                  <a:schemeClr val="tx1"/>
                </a:solidFill>
              </a:rPr>
              <a:t>ItemList</a:t>
            </a:r>
            <a:endParaRPr lang="en-US" sz="2000" dirty="0">
              <a:solidFill>
                <a:schemeClr val="tx1"/>
              </a:solidFill>
            </a:endParaRPr>
          </a:p>
          <a:p>
            <a:r>
              <a:rPr lang="en-US" sz="2000" dirty="0">
                <a:solidFill>
                  <a:schemeClr val="tx1"/>
                </a:solidFill>
              </a:rPr>
              <a:t>FROM </a:t>
            </a:r>
            <a:r>
              <a:rPr lang="en-US" sz="2000" dirty="0" err="1">
                <a:solidFill>
                  <a:schemeClr val="tx1"/>
                </a:solidFill>
              </a:rPr>
              <a:t>ShippingInvoice</a:t>
            </a:r>
            <a:endParaRPr lang="en-US" sz="2000" dirty="0">
              <a:solidFill>
                <a:schemeClr val="tx1"/>
              </a:solidFill>
            </a:endParaRPr>
          </a:p>
          <a:p>
            <a:r>
              <a:rPr lang="en-US" sz="2000" dirty="0">
                <a:solidFill>
                  <a:schemeClr val="tx1"/>
                </a:solidFill>
              </a:rPr>
              <a:t>WHERE </a:t>
            </a:r>
            <a:r>
              <a:rPr lang="en-US" sz="2000" dirty="0" err="1">
                <a:solidFill>
                  <a:schemeClr val="tx1"/>
                </a:solidFill>
              </a:rPr>
              <a:t>ShippingID</a:t>
            </a:r>
            <a:r>
              <a:rPr lang="en-US" sz="2000" dirty="0">
                <a:solidFill>
                  <a:schemeClr val="tx1"/>
                </a:solidFill>
              </a:rPr>
              <a:t>=1;</a:t>
            </a:r>
          </a:p>
        </p:txBody>
      </p:sp>
      <p:sp>
        <p:nvSpPr>
          <p:cNvPr id="60421" name="Rectangle 5"/>
          <p:cNvSpPr>
            <a:spLocks noChangeArrowheads="1"/>
          </p:cNvSpPr>
          <p:nvPr/>
        </p:nvSpPr>
        <p:spPr bwMode="auto">
          <a:xfrm>
            <a:off x="4800600" y="2841625"/>
            <a:ext cx="38862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a:solidFill>
                  <a:srgbClr val="009900"/>
                </a:solidFill>
              </a:rPr>
              <a:t>&lt;Item&gt;</a:t>
            </a:r>
          </a:p>
          <a:p>
            <a:r>
              <a:rPr lang="en-US" sz="1600">
                <a:solidFill>
                  <a:srgbClr val="009900"/>
                </a:solidFill>
              </a:rPr>
              <a:t>  &lt;ItemID&gt;15&lt;/ItemID&gt;</a:t>
            </a:r>
          </a:p>
          <a:p>
            <a:r>
              <a:rPr lang="en-US" sz="1600">
                <a:solidFill>
                  <a:srgbClr val="009900"/>
                </a:solidFill>
              </a:rPr>
              <a:t>  &lt;Description&gt;Leash&lt;/Description&gt;</a:t>
            </a:r>
          </a:p>
          <a:p>
            <a:r>
              <a:rPr lang="en-US" sz="1600">
                <a:solidFill>
                  <a:srgbClr val="009900"/>
                </a:solidFill>
              </a:rPr>
              <a:t>  &lt;Quantity&gt;20&lt;/Quantity&gt;</a:t>
            </a:r>
          </a:p>
          <a:p>
            <a:r>
              <a:rPr lang="en-US" sz="1600">
                <a:solidFill>
                  <a:srgbClr val="009900"/>
                </a:solidFill>
              </a:rPr>
              <a:t>  &lt;Price&gt;8.95&lt;/Price&gt;</a:t>
            </a:r>
          </a:p>
          <a:p>
            <a:r>
              <a:rPr lang="en-US" sz="1600">
                <a:solidFill>
                  <a:srgbClr val="009900"/>
                </a:solidFill>
              </a:rPr>
              <a:t>&lt;/Item&gt;</a:t>
            </a:r>
          </a:p>
        </p:txBody>
      </p:sp>
      <p:sp>
        <p:nvSpPr>
          <p:cNvPr id="60422" name="TextBox 6"/>
          <p:cNvSpPr txBox="1">
            <a:spLocks noChangeArrowheads="1"/>
          </p:cNvSpPr>
          <p:nvPr/>
        </p:nvSpPr>
        <p:spPr bwMode="auto">
          <a:xfrm>
            <a:off x="632012" y="3683988"/>
            <a:ext cx="378758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solidFill>
                  <a:schemeClr val="bg2"/>
                </a:solidFill>
              </a:rPr>
              <a:t>Find a node based on the value of an element. </a:t>
            </a:r>
            <a:r>
              <a:rPr lang="en-US" sz="2000" dirty="0" err="1">
                <a:solidFill>
                  <a:schemeClr val="bg2"/>
                </a:solidFill>
              </a:rPr>
              <a:t>ItemID</a:t>
            </a:r>
            <a:r>
              <a:rPr lang="en-US" sz="2000" dirty="0">
                <a:solidFill>
                  <a:schemeClr val="bg2"/>
                </a:solidFill>
              </a:rPr>
              <a:t>=15</a:t>
            </a:r>
          </a:p>
          <a:p>
            <a:r>
              <a:rPr lang="en-US" sz="2000" dirty="0">
                <a:solidFill>
                  <a:schemeClr val="bg2"/>
                </a:solidFill>
              </a:rPr>
              <a:t>(Could use multiple conditions.)</a:t>
            </a:r>
          </a:p>
        </p:txBody>
      </p:sp>
    </p:spTree>
    <p:extLst>
      <p:ext uri="{BB962C8B-B14F-4D97-AF65-F5344CB8AC3E}">
        <p14:creationId xmlns:p14="http://schemas.microsoft.com/office/powerpoint/2010/main" val="21267536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smtClean="0"/>
              <a:t>XQuery Return One Element</a:t>
            </a:r>
          </a:p>
        </p:txBody>
      </p:sp>
      <p:sp>
        <p:nvSpPr>
          <p:cNvPr id="6144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8162E1E-0F5A-4BF8-8B3B-3E9B7DC6CD1F}" type="slidenum">
              <a:rPr lang="en-US" smtClean="0">
                <a:latin typeface="Garamond" pitchFamily="18" charset="0"/>
              </a:rPr>
              <a:pPr/>
              <a:t>56</a:t>
            </a:fld>
            <a:endParaRPr lang="en-US" smtClean="0">
              <a:latin typeface="Garamond" pitchFamily="18" charset="0"/>
            </a:endParaRPr>
          </a:p>
        </p:txBody>
      </p:sp>
      <p:sp>
        <p:nvSpPr>
          <p:cNvPr id="61444" name="Rectangle 3"/>
          <p:cNvSpPr>
            <a:spLocks noChangeArrowheads="1"/>
          </p:cNvSpPr>
          <p:nvPr/>
        </p:nvSpPr>
        <p:spPr bwMode="auto">
          <a:xfrm>
            <a:off x="968188" y="1336774"/>
            <a:ext cx="5540188"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000" dirty="0">
                <a:solidFill>
                  <a:schemeClr val="tx1"/>
                </a:solidFill>
              </a:rPr>
              <a:t>SELECT </a:t>
            </a:r>
            <a:r>
              <a:rPr lang="en-US" sz="2000" dirty="0" err="1">
                <a:solidFill>
                  <a:schemeClr val="tx1"/>
                </a:solidFill>
              </a:rPr>
              <a:t>Contents.query</a:t>
            </a:r>
            <a:r>
              <a:rPr lang="en-US" sz="2000" dirty="0">
                <a:solidFill>
                  <a:schemeClr val="tx1"/>
                </a:solidFill>
              </a:rPr>
              <a:t>('</a:t>
            </a:r>
          </a:p>
          <a:p>
            <a:r>
              <a:rPr lang="en-US" sz="2000" dirty="0">
                <a:solidFill>
                  <a:schemeClr val="tx1"/>
                </a:solidFill>
              </a:rPr>
              <a:t>  /shipment/Items/Item[</a:t>
            </a:r>
            <a:r>
              <a:rPr lang="en-US" sz="2000" dirty="0" err="1">
                <a:solidFill>
                  <a:schemeClr val="tx1"/>
                </a:solidFill>
              </a:rPr>
              <a:t>ItemID</a:t>
            </a:r>
            <a:r>
              <a:rPr lang="en-US" sz="2000" dirty="0">
                <a:solidFill>
                  <a:schemeClr val="tx1"/>
                </a:solidFill>
              </a:rPr>
              <a:t>=15]/Quantity</a:t>
            </a:r>
          </a:p>
          <a:p>
            <a:r>
              <a:rPr lang="en-US" sz="2000" dirty="0">
                <a:solidFill>
                  <a:schemeClr val="tx1"/>
                </a:solidFill>
              </a:rPr>
              <a:t>') As </a:t>
            </a:r>
            <a:r>
              <a:rPr lang="en-US" sz="2000" dirty="0" err="1">
                <a:solidFill>
                  <a:schemeClr val="tx1"/>
                </a:solidFill>
              </a:rPr>
              <a:t>ItemList</a:t>
            </a:r>
            <a:endParaRPr lang="en-US" sz="2000" dirty="0">
              <a:solidFill>
                <a:schemeClr val="tx1"/>
              </a:solidFill>
            </a:endParaRPr>
          </a:p>
          <a:p>
            <a:r>
              <a:rPr lang="en-US" sz="2000" dirty="0">
                <a:solidFill>
                  <a:schemeClr val="tx1"/>
                </a:solidFill>
              </a:rPr>
              <a:t>FROM </a:t>
            </a:r>
            <a:r>
              <a:rPr lang="en-US" sz="2000" dirty="0" err="1">
                <a:solidFill>
                  <a:schemeClr val="tx1"/>
                </a:solidFill>
              </a:rPr>
              <a:t>ShippingInvoice</a:t>
            </a:r>
            <a:endParaRPr lang="en-US" sz="2000" dirty="0">
              <a:solidFill>
                <a:schemeClr val="tx1"/>
              </a:solidFill>
            </a:endParaRPr>
          </a:p>
          <a:p>
            <a:r>
              <a:rPr lang="en-US" sz="2000" dirty="0">
                <a:solidFill>
                  <a:schemeClr val="tx1"/>
                </a:solidFill>
              </a:rPr>
              <a:t>WHERE </a:t>
            </a:r>
            <a:r>
              <a:rPr lang="en-US" sz="2000" dirty="0" err="1">
                <a:solidFill>
                  <a:schemeClr val="tx1"/>
                </a:solidFill>
              </a:rPr>
              <a:t>ShippingID</a:t>
            </a:r>
            <a:r>
              <a:rPr lang="en-US" sz="2000" dirty="0">
                <a:solidFill>
                  <a:schemeClr val="tx1"/>
                </a:solidFill>
              </a:rPr>
              <a:t>=1;</a:t>
            </a:r>
          </a:p>
        </p:txBody>
      </p:sp>
      <p:sp>
        <p:nvSpPr>
          <p:cNvPr id="61445" name="Rectangle 4"/>
          <p:cNvSpPr>
            <a:spLocks noChangeArrowheads="1"/>
          </p:cNvSpPr>
          <p:nvPr/>
        </p:nvSpPr>
        <p:spPr bwMode="auto">
          <a:xfrm>
            <a:off x="4800600" y="3343660"/>
            <a:ext cx="38862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dirty="0">
                <a:solidFill>
                  <a:srgbClr val="009900"/>
                </a:solidFill>
              </a:rPr>
              <a:t>&lt;Quantity&gt;20&lt;/Quantity&gt;</a:t>
            </a:r>
          </a:p>
        </p:txBody>
      </p:sp>
      <p:sp>
        <p:nvSpPr>
          <p:cNvPr id="61446" name="TextBox 5"/>
          <p:cNvSpPr txBox="1">
            <a:spLocks noChangeArrowheads="1"/>
          </p:cNvSpPr>
          <p:nvPr/>
        </p:nvSpPr>
        <p:spPr bwMode="auto">
          <a:xfrm>
            <a:off x="968188" y="3959039"/>
            <a:ext cx="345141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solidFill>
                  <a:schemeClr val="bg2"/>
                </a:solidFill>
              </a:rPr>
              <a:t>Return a single element from within a (found) node.</a:t>
            </a:r>
          </a:p>
        </p:txBody>
      </p:sp>
    </p:spTree>
    <p:extLst>
      <p:ext uri="{BB962C8B-B14F-4D97-AF65-F5344CB8AC3E}">
        <p14:creationId xmlns:p14="http://schemas.microsoft.com/office/powerpoint/2010/main" val="135229461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smtClean="0"/>
              <a:t>XQuery FLWOR</a:t>
            </a:r>
          </a:p>
        </p:txBody>
      </p:sp>
      <p:sp>
        <p:nvSpPr>
          <p:cNvPr id="62467"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8491366-C401-485E-B8E3-89FD5BE2189F}" type="slidenum">
              <a:rPr lang="en-US" smtClean="0">
                <a:latin typeface="Garamond" pitchFamily="18" charset="0"/>
              </a:rPr>
              <a:pPr/>
              <a:t>57</a:t>
            </a:fld>
            <a:endParaRPr lang="en-US" smtClean="0">
              <a:latin typeface="Garamond" pitchFamily="18" charset="0"/>
            </a:endParaRPr>
          </a:p>
        </p:txBody>
      </p:sp>
      <p:sp>
        <p:nvSpPr>
          <p:cNvPr id="62468" name="Rectangle 3"/>
          <p:cNvSpPr>
            <a:spLocks noChangeArrowheads="1"/>
          </p:cNvSpPr>
          <p:nvPr/>
        </p:nvSpPr>
        <p:spPr bwMode="auto">
          <a:xfrm>
            <a:off x="1138518" y="1121149"/>
            <a:ext cx="6472518"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000" dirty="0">
                <a:solidFill>
                  <a:schemeClr val="tx1"/>
                </a:solidFill>
              </a:rPr>
              <a:t>SELECT </a:t>
            </a:r>
            <a:r>
              <a:rPr lang="en-US" sz="2000" dirty="0" err="1">
                <a:solidFill>
                  <a:schemeClr val="tx1"/>
                </a:solidFill>
              </a:rPr>
              <a:t>Contents.query</a:t>
            </a:r>
            <a:r>
              <a:rPr lang="en-US" sz="2000" dirty="0">
                <a:solidFill>
                  <a:schemeClr val="tx1"/>
                </a:solidFill>
              </a:rPr>
              <a:t>('</a:t>
            </a:r>
          </a:p>
          <a:p>
            <a:r>
              <a:rPr lang="en-US" sz="2000" dirty="0">
                <a:solidFill>
                  <a:schemeClr val="tx1"/>
                </a:solidFill>
              </a:rPr>
              <a:t>  for $item in /shipment/Items/Item</a:t>
            </a:r>
          </a:p>
          <a:p>
            <a:r>
              <a:rPr lang="en-US" sz="2000" dirty="0">
                <a:solidFill>
                  <a:schemeClr val="tx1"/>
                </a:solidFill>
              </a:rPr>
              <a:t>    where $item/</a:t>
            </a:r>
            <a:r>
              <a:rPr lang="en-US" sz="2000" dirty="0" err="1">
                <a:solidFill>
                  <a:schemeClr val="tx1"/>
                </a:solidFill>
              </a:rPr>
              <a:t>ItemID</a:t>
            </a:r>
            <a:r>
              <a:rPr lang="en-US" sz="2000" dirty="0">
                <a:solidFill>
                  <a:schemeClr val="tx1"/>
                </a:solidFill>
              </a:rPr>
              <a:t>=15</a:t>
            </a:r>
          </a:p>
          <a:p>
            <a:r>
              <a:rPr lang="en-US" sz="2000" dirty="0">
                <a:solidFill>
                  <a:schemeClr val="tx1"/>
                </a:solidFill>
              </a:rPr>
              <a:t>  return data($item/Quantity)</a:t>
            </a:r>
          </a:p>
          <a:p>
            <a:r>
              <a:rPr lang="en-US" sz="2000" dirty="0">
                <a:solidFill>
                  <a:schemeClr val="tx1"/>
                </a:solidFill>
              </a:rPr>
              <a:t>') As </a:t>
            </a:r>
            <a:r>
              <a:rPr lang="en-US" sz="2000" dirty="0" err="1">
                <a:solidFill>
                  <a:schemeClr val="tx1"/>
                </a:solidFill>
              </a:rPr>
              <a:t>ItemList</a:t>
            </a:r>
            <a:endParaRPr lang="en-US" sz="2000" dirty="0">
              <a:solidFill>
                <a:schemeClr val="tx1"/>
              </a:solidFill>
            </a:endParaRPr>
          </a:p>
          <a:p>
            <a:r>
              <a:rPr lang="en-US" sz="2000" dirty="0">
                <a:solidFill>
                  <a:schemeClr val="tx1"/>
                </a:solidFill>
              </a:rPr>
              <a:t>FROM </a:t>
            </a:r>
            <a:r>
              <a:rPr lang="en-US" sz="2000" dirty="0" err="1">
                <a:solidFill>
                  <a:schemeClr val="tx1"/>
                </a:solidFill>
              </a:rPr>
              <a:t>ShippingInvoice</a:t>
            </a:r>
            <a:endParaRPr lang="en-US" sz="2000" dirty="0">
              <a:solidFill>
                <a:schemeClr val="tx1"/>
              </a:solidFill>
            </a:endParaRPr>
          </a:p>
          <a:p>
            <a:r>
              <a:rPr lang="en-US" sz="2000" dirty="0">
                <a:solidFill>
                  <a:schemeClr val="tx1"/>
                </a:solidFill>
              </a:rPr>
              <a:t>WHERE </a:t>
            </a:r>
            <a:r>
              <a:rPr lang="en-US" sz="2000" dirty="0" err="1">
                <a:solidFill>
                  <a:schemeClr val="tx1"/>
                </a:solidFill>
              </a:rPr>
              <a:t>ShippingID</a:t>
            </a:r>
            <a:r>
              <a:rPr lang="en-US" sz="2000" dirty="0">
                <a:solidFill>
                  <a:schemeClr val="tx1"/>
                </a:solidFill>
              </a:rPr>
              <a:t>=1;</a:t>
            </a:r>
          </a:p>
        </p:txBody>
      </p:sp>
      <p:sp>
        <p:nvSpPr>
          <p:cNvPr id="62469" name="Rectangle 4"/>
          <p:cNvSpPr>
            <a:spLocks noChangeArrowheads="1"/>
          </p:cNvSpPr>
          <p:nvPr/>
        </p:nvSpPr>
        <p:spPr bwMode="auto">
          <a:xfrm>
            <a:off x="5499847" y="3090862"/>
            <a:ext cx="2420471"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1600" dirty="0">
                <a:solidFill>
                  <a:srgbClr val="009900"/>
                </a:solidFill>
              </a:rPr>
              <a:t>20</a:t>
            </a:r>
          </a:p>
        </p:txBody>
      </p:sp>
      <p:sp>
        <p:nvSpPr>
          <p:cNvPr id="62470" name="TextBox 5"/>
          <p:cNvSpPr txBox="1">
            <a:spLocks noChangeArrowheads="1"/>
          </p:cNvSpPr>
          <p:nvPr/>
        </p:nvSpPr>
        <p:spPr bwMode="auto">
          <a:xfrm>
            <a:off x="1447798" y="3611516"/>
            <a:ext cx="3904129"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solidFill>
                  <a:schemeClr val="bg2"/>
                </a:solidFill>
              </a:rPr>
              <a:t>FLWOR example:</a:t>
            </a:r>
          </a:p>
          <a:p>
            <a:r>
              <a:rPr lang="en-US" sz="2000" dirty="0">
                <a:solidFill>
                  <a:schemeClr val="bg2"/>
                </a:solidFill>
              </a:rPr>
              <a:t>for</a:t>
            </a:r>
          </a:p>
          <a:p>
            <a:r>
              <a:rPr lang="en-US" sz="2000" dirty="0" smtClean="0">
                <a:solidFill>
                  <a:schemeClr val="bg2"/>
                </a:solidFill>
              </a:rPr>
              <a:t>let </a:t>
            </a:r>
            <a:r>
              <a:rPr lang="en-US" sz="2000" i="1" dirty="0" smtClean="0">
                <a:solidFill>
                  <a:schemeClr val="bg2"/>
                </a:solidFill>
              </a:rPr>
              <a:t>(not in SQL Server)</a:t>
            </a:r>
            <a:endParaRPr lang="en-US" sz="2000" i="1" dirty="0">
              <a:solidFill>
                <a:schemeClr val="bg2"/>
              </a:solidFill>
            </a:endParaRPr>
          </a:p>
          <a:p>
            <a:r>
              <a:rPr lang="en-US" sz="2000" dirty="0">
                <a:solidFill>
                  <a:schemeClr val="bg2"/>
                </a:solidFill>
              </a:rPr>
              <a:t>where</a:t>
            </a:r>
          </a:p>
          <a:p>
            <a:r>
              <a:rPr lang="en-US" sz="2000" dirty="0">
                <a:solidFill>
                  <a:schemeClr val="bg2"/>
                </a:solidFill>
              </a:rPr>
              <a:t>order by</a:t>
            </a:r>
          </a:p>
          <a:p>
            <a:r>
              <a:rPr lang="en-US" sz="2000" dirty="0">
                <a:solidFill>
                  <a:schemeClr val="bg2"/>
                </a:solidFill>
              </a:rPr>
              <a:t>return</a:t>
            </a:r>
          </a:p>
          <a:p>
            <a:r>
              <a:rPr lang="en-US" sz="2000" dirty="0">
                <a:solidFill>
                  <a:schemeClr val="bg2"/>
                </a:solidFill>
              </a:rPr>
              <a:t>It also supports if/then/else</a:t>
            </a:r>
          </a:p>
        </p:txBody>
      </p:sp>
    </p:spTree>
    <p:extLst>
      <p:ext uri="{BB962C8B-B14F-4D97-AF65-F5344CB8AC3E}">
        <p14:creationId xmlns:p14="http://schemas.microsoft.com/office/powerpoint/2010/main" val="48327997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r>
              <a:rPr lang="en-US" smtClean="0"/>
              <a:t>Regular Expressions (RegEx)</a:t>
            </a:r>
          </a:p>
        </p:txBody>
      </p:sp>
      <p:sp>
        <p:nvSpPr>
          <p:cNvPr id="63491" name="Slide Number Placeholder 2"/>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BFED688-308D-4210-B96D-D6D761873FD7}" type="slidenum">
              <a:rPr lang="en-US" smtClean="0"/>
              <a:pPr/>
              <a:t>58</a:t>
            </a:fld>
            <a:endParaRPr lang="en-US" smtClean="0"/>
          </a:p>
        </p:txBody>
      </p:sp>
      <p:sp>
        <p:nvSpPr>
          <p:cNvPr id="63492" name="TextBox 3"/>
          <p:cNvSpPr txBox="1">
            <a:spLocks noChangeArrowheads="1"/>
          </p:cNvSpPr>
          <p:nvPr/>
        </p:nvSpPr>
        <p:spPr bwMode="auto">
          <a:xfrm>
            <a:off x="1402976" y="1111624"/>
            <a:ext cx="61722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dirty="0"/>
              <a:t>Basic LIKE commands are limiting.</a:t>
            </a:r>
          </a:p>
          <a:p>
            <a:endParaRPr lang="en-US" sz="1800" dirty="0"/>
          </a:p>
          <a:p>
            <a:r>
              <a:rPr lang="en-US" sz="1800" dirty="0"/>
              <a:t>MySQL and Oracle (and others) have built-in functions to use </a:t>
            </a:r>
            <a:r>
              <a:rPr lang="en-US" sz="1800" dirty="0" err="1"/>
              <a:t>RegEx</a:t>
            </a:r>
            <a:r>
              <a:rPr lang="en-US" sz="1800" dirty="0"/>
              <a:t> for complex pattern matching.</a:t>
            </a:r>
          </a:p>
          <a:p>
            <a:endParaRPr lang="en-US" sz="1800" dirty="0"/>
          </a:p>
          <a:p>
            <a:r>
              <a:rPr lang="en-US" sz="1800" dirty="0"/>
              <a:t>SQL Server (2005 and above) can create a C# common-language runtime (CLR) function to implement regular expressions.</a:t>
            </a:r>
          </a:p>
        </p:txBody>
      </p:sp>
      <p:sp>
        <p:nvSpPr>
          <p:cNvPr id="63493" name="Rectangle 4"/>
          <p:cNvSpPr>
            <a:spLocks noChangeArrowheads="1"/>
          </p:cNvSpPr>
          <p:nvPr/>
        </p:nvSpPr>
        <p:spPr bwMode="auto">
          <a:xfrm>
            <a:off x="1402976" y="3778624"/>
            <a:ext cx="67818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dirty="0"/>
              <a:t>Oracle Functions:</a:t>
            </a:r>
          </a:p>
          <a:p>
            <a:r>
              <a:rPr lang="en-US" sz="1800" dirty="0" err="1"/>
              <a:t>Regexp_Count</a:t>
            </a:r>
            <a:r>
              <a:rPr lang="en-US" sz="1800" dirty="0"/>
              <a:t>, </a:t>
            </a:r>
            <a:r>
              <a:rPr lang="en-US" sz="1800" dirty="0" err="1"/>
              <a:t>Regexp_Instr</a:t>
            </a:r>
            <a:r>
              <a:rPr lang="en-US" sz="1800" dirty="0"/>
              <a:t>, </a:t>
            </a:r>
            <a:r>
              <a:rPr lang="en-US" sz="1800" dirty="0" err="1"/>
              <a:t>Regexp_Like</a:t>
            </a:r>
            <a:r>
              <a:rPr lang="en-US" sz="1800" dirty="0"/>
              <a:t>, </a:t>
            </a:r>
            <a:r>
              <a:rPr lang="en-US" sz="1800" dirty="0" err="1"/>
              <a:t>Regexp_Replace</a:t>
            </a:r>
            <a:r>
              <a:rPr lang="en-US" sz="1800" dirty="0"/>
              <a:t>. </a:t>
            </a:r>
          </a:p>
          <a:p>
            <a:endParaRPr lang="en-US" sz="1800" dirty="0"/>
          </a:p>
          <a:p>
            <a:r>
              <a:rPr lang="en-US" sz="1800" dirty="0" err="1"/>
              <a:t>Regexp_Like</a:t>
            </a:r>
            <a:r>
              <a:rPr lang="en-US" sz="1800" dirty="0"/>
              <a:t> is used in the WHERE clause similar to an extended LIKE clause:</a:t>
            </a:r>
          </a:p>
          <a:p>
            <a:r>
              <a:rPr lang="en-US" sz="1800" dirty="0"/>
              <a:t>SELECT …</a:t>
            </a:r>
          </a:p>
          <a:p>
            <a:r>
              <a:rPr lang="en-US" sz="1800" dirty="0"/>
              <a:t>FROM …</a:t>
            </a:r>
          </a:p>
          <a:p>
            <a:r>
              <a:rPr lang="en-US" sz="1800" dirty="0"/>
              <a:t>WHERE </a:t>
            </a:r>
            <a:r>
              <a:rPr lang="en-US" sz="1800" dirty="0" err="1"/>
              <a:t>Regexp_Like</a:t>
            </a:r>
            <a:r>
              <a:rPr lang="en-US" sz="1800" dirty="0"/>
              <a:t>(</a:t>
            </a:r>
            <a:r>
              <a:rPr lang="en-US" sz="1800" dirty="0" err="1"/>
              <a:t>testcolumn</a:t>
            </a:r>
            <a:r>
              <a:rPr lang="en-US" sz="1800" dirty="0"/>
              <a:t>, ‘</a:t>
            </a:r>
            <a:r>
              <a:rPr lang="en-US" sz="1800" dirty="0" err="1"/>
              <a:t>regexp</a:t>
            </a:r>
            <a:r>
              <a:rPr lang="en-US" sz="1800" dirty="0"/>
              <a:t> pattern’);</a:t>
            </a:r>
          </a:p>
        </p:txBody>
      </p:sp>
    </p:spTree>
    <p:extLst>
      <p:ext uri="{BB962C8B-B14F-4D97-AF65-F5344CB8AC3E}">
        <p14:creationId xmlns:p14="http://schemas.microsoft.com/office/powerpoint/2010/main" val="369222641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r>
              <a:rPr lang="en-US" smtClean="0"/>
              <a:t>SQL Server Setup</a:t>
            </a:r>
          </a:p>
        </p:txBody>
      </p:sp>
      <p:sp>
        <p:nvSpPr>
          <p:cNvPr id="6451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C421E45-4C8C-4D38-9ADC-CBC856CA3161}" type="slidenum">
              <a:rPr lang="en-US" smtClean="0">
                <a:latin typeface="Garamond" pitchFamily="18" charset="0"/>
              </a:rPr>
              <a:pPr/>
              <a:t>59</a:t>
            </a:fld>
            <a:endParaRPr lang="en-US" smtClean="0">
              <a:latin typeface="Garamond" pitchFamily="18" charset="0"/>
            </a:endParaRPr>
          </a:p>
        </p:txBody>
      </p:sp>
      <p:sp>
        <p:nvSpPr>
          <p:cNvPr id="64516" name="Rectangle 5"/>
          <p:cNvSpPr>
            <a:spLocks noChangeArrowheads="1"/>
          </p:cNvSpPr>
          <p:nvPr/>
        </p:nvSpPr>
        <p:spPr bwMode="auto">
          <a:xfrm>
            <a:off x="282388" y="1167567"/>
            <a:ext cx="8556812"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indent="-342900">
              <a:buFont typeface="Arial Rounded MT Bold" pitchFamily="34" charset="0"/>
              <a:buAutoNum type="arabicPeriod"/>
            </a:pPr>
            <a:r>
              <a:rPr lang="en-US" sz="1800" dirty="0">
                <a:solidFill>
                  <a:schemeClr val="tx1"/>
                </a:solidFill>
              </a:rPr>
              <a:t>Start Visual </a:t>
            </a:r>
            <a:r>
              <a:rPr lang="en-US" sz="1800" dirty="0" smtClean="0">
                <a:solidFill>
                  <a:schemeClr val="tx1"/>
                </a:solidFill>
              </a:rPr>
              <a:t>Studio.</a:t>
            </a:r>
            <a:endParaRPr lang="en-US" sz="1800" dirty="0">
              <a:solidFill>
                <a:schemeClr val="tx1"/>
              </a:solidFill>
            </a:endParaRPr>
          </a:p>
          <a:p>
            <a:pPr marL="342900" indent="-342900">
              <a:buFont typeface="Arial Rounded MT Bold" pitchFamily="34" charset="0"/>
              <a:buAutoNum type="arabicPeriod"/>
            </a:pPr>
            <a:r>
              <a:rPr lang="en-US" sz="1800" dirty="0">
                <a:solidFill>
                  <a:schemeClr val="tx1"/>
                </a:solidFill>
              </a:rPr>
              <a:t>Open a New Project: Visual C#, Database, SQL Server: Visual C# SQL CLR Database Project.</a:t>
            </a:r>
          </a:p>
          <a:p>
            <a:pPr marL="342900" indent="-342900">
              <a:buFont typeface="Arial Rounded MT Bold" pitchFamily="34" charset="0"/>
              <a:buAutoNum type="arabicPeriod"/>
            </a:pPr>
            <a:r>
              <a:rPr lang="en-US" sz="1800" dirty="0">
                <a:solidFill>
                  <a:schemeClr val="tx1"/>
                </a:solidFill>
              </a:rPr>
              <a:t>Choose the Pet Store database.</a:t>
            </a:r>
          </a:p>
          <a:p>
            <a:pPr marL="342900" indent="-342900">
              <a:buFont typeface="Arial Rounded MT Bold" pitchFamily="34" charset="0"/>
              <a:buAutoNum type="arabicPeriod"/>
            </a:pPr>
            <a:r>
              <a:rPr lang="en-US" sz="1800" dirty="0">
                <a:solidFill>
                  <a:schemeClr val="tx1"/>
                </a:solidFill>
              </a:rPr>
              <a:t>Right-click the project name, Add, User Defined Function: </a:t>
            </a:r>
            <a:r>
              <a:rPr lang="en-US" sz="1800" dirty="0" err="1">
                <a:solidFill>
                  <a:schemeClr val="tx1"/>
                </a:solidFill>
              </a:rPr>
              <a:t>RegexMatch.cs</a:t>
            </a:r>
            <a:r>
              <a:rPr lang="en-US" sz="1800" dirty="0">
                <a:solidFill>
                  <a:schemeClr val="tx1"/>
                </a:solidFill>
              </a:rPr>
              <a:t>.</a:t>
            </a:r>
          </a:p>
          <a:p>
            <a:pPr marL="342900" indent="-342900">
              <a:buFont typeface="Arial Rounded MT Bold" pitchFamily="34" charset="0"/>
              <a:buAutoNum type="arabicPeriod"/>
            </a:pPr>
            <a:r>
              <a:rPr lang="en-US" sz="1800" dirty="0">
                <a:solidFill>
                  <a:schemeClr val="tx1"/>
                </a:solidFill>
              </a:rPr>
              <a:t>If using VS </a:t>
            </a:r>
            <a:r>
              <a:rPr lang="en-US" sz="1800" dirty="0" smtClean="0">
                <a:solidFill>
                  <a:schemeClr val="tx1"/>
                </a:solidFill>
              </a:rPr>
              <a:t>2010, </a:t>
            </a:r>
            <a:r>
              <a:rPr lang="en-US" sz="1800" dirty="0">
                <a:solidFill>
                  <a:schemeClr val="tx1"/>
                </a:solidFill>
              </a:rPr>
              <a:t>right-click project name, Properties. Change .NET version from 4.0 down to 3.5 (not the client). </a:t>
            </a:r>
          </a:p>
          <a:p>
            <a:pPr marL="342900" indent="-342900">
              <a:buFont typeface="Arial Rounded MT Bold" pitchFamily="34" charset="0"/>
              <a:buAutoNum type="arabicPeriod"/>
            </a:pPr>
            <a:r>
              <a:rPr lang="en-US" sz="1800" dirty="0">
                <a:solidFill>
                  <a:schemeClr val="tx1"/>
                </a:solidFill>
              </a:rPr>
              <a:t>Modify or replace the function code (in the next figure).</a:t>
            </a:r>
          </a:p>
          <a:p>
            <a:pPr marL="342900" indent="-342900">
              <a:buFont typeface="Arial Rounded MT Bold" pitchFamily="34" charset="0"/>
              <a:buAutoNum type="arabicPeriod"/>
            </a:pPr>
            <a:r>
              <a:rPr lang="en-US" sz="1800" dirty="0">
                <a:solidFill>
                  <a:schemeClr val="tx1"/>
                </a:solidFill>
              </a:rPr>
              <a:t>Build then Build, Deploy.</a:t>
            </a:r>
          </a:p>
          <a:p>
            <a:pPr marL="342900" indent="-342900">
              <a:buFont typeface="Arial Rounded MT Bold" pitchFamily="34" charset="0"/>
              <a:buAutoNum type="arabicPeriod"/>
            </a:pPr>
            <a:r>
              <a:rPr lang="en-US" sz="1800" dirty="0">
                <a:solidFill>
                  <a:schemeClr val="tx1"/>
                </a:solidFill>
              </a:rPr>
              <a:t>In SQL Server Management Studio, open the database and enable CLR functions.</a:t>
            </a:r>
          </a:p>
        </p:txBody>
      </p:sp>
      <p:sp>
        <p:nvSpPr>
          <p:cNvPr id="64517" name="Rectangle 6"/>
          <p:cNvSpPr>
            <a:spLocks noChangeArrowheads="1"/>
          </p:cNvSpPr>
          <p:nvPr/>
        </p:nvSpPr>
        <p:spPr bwMode="auto">
          <a:xfrm>
            <a:off x="1909482" y="4306888"/>
            <a:ext cx="5849471"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1800" dirty="0"/>
              <a:t>EXEC </a:t>
            </a:r>
            <a:r>
              <a:rPr lang="en-US" sz="1800" dirty="0" err="1"/>
              <a:t>sp_configure</a:t>
            </a:r>
            <a:r>
              <a:rPr lang="en-US" sz="1800" dirty="0"/>
              <a:t> 'show advanced options' , '1'; </a:t>
            </a:r>
          </a:p>
          <a:p>
            <a:r>
              <a:rPr lang="en-US" sz="1800" dirty="0"/>
              <a:t>reconfigure; </a:t>
            </a:r>
          </a:p>
          <a:p>
            <a:r>
              <a:rPr lang="en-US" sz="1800" dirty="0"/>
              <a:t>EXEC </a:t>
            </a:r>
            <a:r>
              <a:rPr lang="en-US" sz="1800" dirty="0" err="1"/>
              <a:t>sp_configure</a:t>
            </a:r>
            <a:r>
              <a:rPr lang="en-US" sz="1800" dirty="0"/>
              <a:t> '</a:t>
            </a:r>
            <a:r>
              <a:rPr lang="en-US" sz="1800" dirty="0" err="1"/>
              <a:t>clr</a:t>
            </a:r>
            <a:r>
              <a:rPr lang="en-US" sz="1800" dirty="0"/>
              <a:t> enabled' , '1' ;</a:t>
            </a:r>
          </a:p>
          <a:p>
            <a:r>
              <a:rPr lang="en-US" sz="1800" dirty="0"/>
              <a:t>reconfigure; </a:t>
            </a:r>
          </a:p>
          <a:p>
            <a:r>
              <a:rPr lang="en-US" sz="1800" dirty="0"/>
              <a:t>EXEC </a:t>
            </a:r>
            <a:r>
              <a:rPr lang="en-US" sz="1800" dirty="0" err="1"/>
              <a:t>sp_configure</a:t>
            </a:r>
            <a:r>
              <a:rPr lang="en-US" sz="1800" dirty="0"/>
              <a:t> 'show advanced options' , '0'; </a:t>
            </a:r>
          </a:p>
          <a:p>
            <a:r>
              <a:rPr lang="en-US" sz="1800" dirty="0"/>
              <a:t>reconfigure;</a:t>
            </a:r>
          </a:p>
        </p:txBody>
      </p:sp>
    </p:spTree>
    <p:extLst>
      <p:ext uri="{BB962C8B-B14F-4D97-AF65-F5344CB8AC3E}">
        <p14:creationId xmlns:p14="http://schemas.microsoft.com/office/powerpoint/2010/main" val="28533719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Example: Row Filter</a:t>
            </a:r>
          </a:p>
        </p:txBody>
      </p:sp>
      <p:sp>
        <p:nvSpPr>
          <p:cNvPr id="8195" name="Slide Number Placeholder 2"/>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E403826-926C-4ECA-8ECB-B6C6B5107234}" type="slidenum">
              <a:rPr lang="en-US" smtClean="0"/>
              <a:pPr/>
              <a:t>6</a:t>
            </a:fld>
            <a:endParaRPr lang="en-US" smtClean="0"/>
          </a:p>
        </p:txBody>
      </p:sp>
      <p:sp>
        <p:nvSpPr>
          <p:cNvPr id="8196" name="Rectangle 3"/>
          <p:cNvSpPr>
            <a:spLocks noChangeArrowheads="1"/>
          </p:cNvSpPr>
          <p:nvPr/>
        </p:nvSpPr>
        <p:spPr bwMode="auto">
          <a:xfrm>
            <a:off x="1905000" y="2690813"/>
            <a:ext cx="58674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tabLst>
                <a:tab pos="1492250" algn="l"/>
                <a:tab pos="2689225" algn="l"/>
                <a:tab pos="3940175" algn="l"/>
              </a:tabLst>
            </a:pPr>
            <a:r>
              <a:rPr lang="en-US" sz="1800" dirty="0" err="1"/>
              <a:t>EmployeeID</a:t>
            </a:r>
            <a:r>
              <a:rPr lang="en-US" sz="1800" dirty="0"/>
              <a:t>	</a:t>
            </a:r>
            <a:r>
              <a:rPr lang="en-US" sz="1800" dirty="0" err="1"/>
              <a:t>LastName</a:t>
            </a:r>
            <a:r>
              <a:rPr lang="en-US" sz="1800" dirty="0"/>
              <a:t>	Phone	</a:t>
            </a:r>
            <a:r>
              <a:rPr lang="en-US" sz="1800" dirty="0" err="1"/>
              <a:t>EmployeeLevel</a:t>
            </a:r>
            <a:endParaRPr lang="en-US" sz="1800" dirty="0"/>
          </a:p>
          <a:p>
            <a:pPr>
              <a:tabLst>
                <a:tab pos="1492250" algn="l"/>
                <a:tab pos="2689225" algn="l"/>
                <a:tab pos="3940175" algn="l"/>
              </a:tabLst>
            </a:pPr>
            <a:r>
              <a:rPr lang="en-US" sz="1800" dirty="0"/>
              <a:t>4	Hopkins	412-524-9814	3</a:t>
            </a:r>
          </a:p>
          <a:p>
            <a:pPr>
              <a:tabLst>
                <a:tab pos="1492250" algn="l"/>
                <a:tab pos="2689225" algn="l"/>
                <a:tab pos="3940175" algn="l"/>
              </a:tabLst>
            </a:pPr>
            <a:r>
              <a:rPr lang="en-US" sz="1800" dirty="0"/>
              <a:t>5	James	407-026-6653	3</a:t>
            </a:r>
          </a:p>
          <a:p>
            <a:pPr>
              <a:tabLst>
                <a:tab pos="1492250" algn="l"/>
                <a:tab pos="2689225" algn="l"/>
                <a:tab pos="3940175" algn="l"/>
              </a:tabLst>
            </a:pPr>
            <a:r>
              <a:rPr lang="en-US" sz="1800" dirty="0"/>
              <a:t>7	Farris	615-891-5545	3</a:t>
            </a:r>
          </a:p>
        </p:txBody>
      </p:sp>
      <p:sp>
        <p:nvSpPr>
          <p:cNvPr id="8197" name="TextBox 4"/>
          <p:cNvSpPr txBox="1">
            <a:spLocks noChangeArrowheads="1"/>
          </p:cNvSpPr>
          <p:nvPr/>
        </p:nvSpPr>
        <p:spPr bwMode="auto">
          <a:xfrm>
            <a:off x="578224" y="1219200"/>
            <a:ext cx="7422776"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t>SELECT </a:t>
            </a:r>
            <a:r>
              <a:rPr lang="en-US" sz="2000" dirty="0" err="1"/>
              <a:t>EmployeeID</a:t>
            </a:r>
            <a:r>
              <a:rPr lang="en-US" sz="2000" dirty="0"/>
              <a:t>, </a:t>
            </a:r>
            <a:r>
              <a:rPr lang="en-US" sz="2000" dirty="0" err="1"/>
              <a:t>LastName</a:t>
            </a:r>
            <a:r>
              <a:rPr lang="en-US" sz="2000" dirty="0"/>
              <a:t>, Phone, </a:t>
            </a:r>
            <a:r>
              <a:rPr lang="en-US" sz="2000" dirty="0" err="1"/>
              <a:t>EmployeeLevel</a:t>
            </a:r>
            <a:endParaRPr lang="en-US" sz="2000" dirty="0"/>
          </a:p>
          <a:p>
            <a:r>
              <a:rPr lang="en-US" sz="2000" dirty="0"/>
              <a:t>FROM Employee</a:t>
            </a:r>
          </a:p>
          <a:p>
            <a:r>
              <a:rPr lang="en-US" sz="2000" dirty="0"/>
              <a:t>WHERE </a:t>
            </a:r>
            <a:r>
              <a:rPr lang="en-US" sz="2000" dirty="0" err="1"/>
              <a:t>EmployeeLevel</a:t>
            </a:r>
            <a:r>
              <a:rPr lang="en-US" sz="2000" dirty="0"/>
              <a:t>=3;</a:t>
            </a:r>
          </a:p>
        </p:txBody>
      </p:sp>
      <p:sp>
        <p:nvSpPr>
          <p:cNvPr id="8198" name="TextBox 5"/>
          <p:cNvSpPr txBox="1">
            <a:spLocks noChangeArrowheads="1"/>
          </p:cNvSpPr>
          <p:nvPr/>
        </p:nvSpPr>
        <p:spPr bwMode="auto">
          <a:xfrm>
            <a:off x="2133600" y="4244975"/>
            <a:ext cx="563880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i="1"/>
              <a:t>And</a:t>
            </a:r>
            <a:r>
              <a:rPr lang="en-US" sz="2000"/>
              <a:t> conditions tighten the filter and reduce the number of rows that meet all conditions.</a:t>
            </a:r>
          </a:p>
          <a:p>
            <a:endParaRPr lang="en-US" sz="2000" i="1"/>
          </a:p>
          <a:p>
            <a:r>
              <a:rPr lang="en-US" sz="2000" i="1"/>
              <a:t>Or</a:t>
            </a:r>
            <a:r>
              <a:rPr lang="en-US" sz="2000"/>
              <a:t> conditions broaden the filter because rows can match any of the multiple conditions.</a:t>
            </a:r>
            <a:endParaRPr lang="en-US" sz="2000" i="1"/>
          </a:p>
        </p:txBody>
      </p:sp>
    </p:spTree>
    <p:extLst>
      <p:ext uri="{BB962C8B-B14F-4D97-AF65-F5344CB8AC3E}">
        <p14:creationId xmlns:p14="http://schemas.microsoft.com/office/powerpoint/2010/main" val="31613086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US" smtClean="0"/>
              <a:t>C# RegexMatch Function</a:t>
            </a:r>
          </a:p>
        </p:txBody>
      </p:sp>
      <p:sp>
        <p:nvSpPr>
          <p:cNvPr id="65539" name="Slide Number Placeholder 2"/>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F570AFE-73A4-4B5B-AE37-4F5B4D02CEB8}" type="slidenum">
              <a:rPr lang="en-US" smtClean="0"/>
              <a:pPr/>
              <a:t>60</a:t>
            </a:fld>
            <a:endParaRPr lang="en-US" smtClean="0"/>
          </a:p>
        </p:txBody>
      </p:sp>
      <p:sp>
        <p:nvSpPr>
          <p:cNvPr id="65540" name="Rectangle 4"/>
          <p:cNvSpPr>
            <a:spLocks noChangeArrowheads="1"/>
          </p:cNvSpPr>
          <p:nvPr/>
        </p:nvSpPr>
        <p:spPr bwMode="auto">
          <a:xfrm>
            <a:off x="744630" y="1107328"/>
            <a:ext cx="6629400" cy="541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dirty="0">
                <a:solidFill>
                  <a:schemeClr val="tx1"/>
                </a:solidFill>
              </a:rPr>
              <a:t>using System;</a:t>
            </a:r>
          </a:p>
          <a:p>
            <a:r>
              <a:rPr lang="en-US" sz="1600" dirty="0">
                <a:solidFill>
                  <a:schemeClr val="tx1"/>
                </a:solidFill>
              </a:rPr>
              <a:t>using </a:t>
            </a:r>
            <a:r>
              <a:rPr lang="en-US" sz="1600" dirty="0" err="1">
                <a:solidFill>
                  <a:schemeClr val="tx1"/>
                </a:solidFill>
              </a:rPr>
              <a:t>System.Data</a:t>
            </a:r>
            <a:r>
              <a:rPr lang="en-US" sz="1600" dirty="0">
                <a:solidFill>
                  <a:schemeClr val="tx1"/>
                </a:solidFill>
              </a:rPr>
              <a:t>;</a:t>
            </a:r>
          </a:p>
          <a:p>
            <a:r>
              <a:rPr lang="en-US" sz="1600" dirty="0">
                <a:solidFill>
                  <a:schemeClr val="tx1"/>
                </a:solidFill>
              </a:rPr>
              <a:t>using </a:t>
            </a:r>
            <a:r>
              <a:rPr lang="en-US" sz="1600" dirty="0" err="1">
                <a:solidFill>
                  <a:schemeClr val="tx1"/>
                </a:solidFill>
              </a:rPr>
              <a:t>System.Data.SqlClient</a:t>
            </a:r>
            <a:r>
              <a:rPr lang="en-US" sz="1600" dirty="0">
                <a:solidFill>
                  <a:schemeClr val="tx1"/>
                </a:solidFill>
              </a:rPr>
              <a:t>;</a:t>
            </a:r>
          </a:p>
          <a:p>
            <a:r>
              <a:rPr lang="en-US" sz="1600" dirty="0">
                <a:solidFill>
                  <a:schemeClr val="tx1"/>
                </a:solidFill>
              </a:rPr>
              <a:t>using </a:t>
            </a:r>
            <a:r>
              <a:rPr lang="en-US" sz="1600" dirty="0" err="1">
                <a:solidFill>
                  <a:schemeClr val="tx1"/>
                </a:solidFill>
              </a:rPr>
              <a:t>System.Data.SqlTypes</a:t>
            </a:r>
            <a:r>
              <a:rPr lang="en-US" sz="1600" dirty="0">
                <a:solidFill>
                  <a:schemeClr val="tx1"/>
                </a:solidFill>
              </a:rPr>
              <a:t>;</a:t>
            </a:r>
          </a:p>
          <a:p>
            <a:r>
              <a:rPr lang="en-US" sz="1600" dirty="0">
                <a:solidFill>
                  <a:schemeClr val="tx1"/>
                </a:solidFill>
              </a:rPr>
              <a:t>using </a:t>
            </a:r>
            <a:r>
              <a:rPr lang="en-US" sz="1600" dirty="0" err="1">
                <a:solidFill>
                  <a:schemeClr val="tx1"/>
                </a:solidFill>
              </a:rPr>
              <a:t>System.Text.RegularExpressions</a:t>
            </a:r>
            <a:r>
              <a:rPr lang="en-US" sz="1600" dirty="0">
                <a:solidFill>
                  <a:schemeClr val="tx1"/>
                </a:solidFill>
              </a:rPr>
              <a:t>;</a:t>
            </a:r>
          </a:p>
          <a:p>
            <a:r>
              <a:rPr lang="en-US" sz="1600" dirty="0">
                <a:solidFill>
                  <a:schemeClr val="tx1"/>
                </a:solidFill>
              </a:rPr>
              <a:t>using </a:t>
            </a:r>
            <a:r>
              <a:rPr lang="en-US" sz="1600" dirty="0" err="1">
                <a:solidFill>
                  <a:schemeClr val="tx1"/>
                </a:solidFill>
              </a:rPr>
              <a:t>Microsoft.SqlServer.Server</a:t>
            </a:r>
            <a:r>
              <a:rPr lang="en-US" sz="1600" dirty="0">
                <a:solidFill>
                  <a:schemeClr val="tx1"/>
                </a:solidFill>
              </a:rPr>
              <a:t>;</a:t>
            </a:r>
          </a:p>
          <a:p>
            <a:endParaRPr lang="en-US" sz="1600" dirty="0">
              <a:solidFill>
                <a:schemeClr val="tx1"/>
              </a:solidFill>
            </a:endParaRPr>
          </a:p>
          <a:p>
            <a:r>
              <a:rPr lang="en-US" sz="1600" dirty="0">
                <a:solidFill>
                  <a:schemeClr val="tx1"/>
                </a:solidFill>
              </a:rPr>
              <a:t>public partial class </a:t>
            </a:r>
            <a:r>
              <a:rPr lang="en-US" sz="1600" dirty="0" err="1">
                <a:solidFill>
                  <a:schemeClr val="tx1"/>
                </a:solidFill>
              </a:rPr>
              <a:t>UserDefinedFunctions</a:t>
            </a:r>
            <a:endParaRPr lang="en-US" sz="1600" dirty="0">
              <a:solidFill>
                <a:schemeClr val="tx1"/>
              </a:solidFill>
            </a:endParaRPr>
          </a:p>
          <a:p>
            <a:r>
              <a:rPr lang="en-US" sz="1600" dirty="0">
                <a:solidFill>
                  <a:schemeClr val="tx1"/>
                </a:solidFill>
              </a:rPr>
              <a:t>{</a:t>
            </a:r>
          </a:p>
          <a:p>
            <a:r>
              <a:rPr lang="en-US" sz="1600" dirty="0">
                <a:solidFill>
                  <a:schemeClr val="tx1"/>
                </a:solidFill>
              </a:rPr>
              <a:t>    public static </a:t>
            </a:r>
            <a:r>
              <a:rPr lang="en-US" sz="1600" dirty="0" err="1">
                <a:solidFill>
                  <a:schemeClr val="tx1"/>
                </a:solidFill>
              </a:rPr>
              <a:t>readonly</a:t>
            </a:r>
            <a:r>
              <a:rPr lang="en-US" sz="1600" dirty="0">
                <a:solidFill>
                  <a:schemeClr val="tx1"/>
                </a:solidFill>
              </a:rPr>
              <a:t> </a:t>
            </a:r>
            <a:r>
              <a:rPr lang="en-US" sz="1600" dirty="0" err="1">
                <a:solidFill>
                  <a:schemeClr val="tx1"/>
                </a:solidFill>
              </a:rPr>
              <a:t>RegexOptions</a:t>
            </a:r>
            <a:r>
              <a:rPr lang="en-US" sz="1600" dirty="0">
                <a:solidFill>
                  <a:schemeClr val="tx1"/>
                </a:solidFill>
              </a:rPr>
              <a:t> Options =</a:t>
            </a:r>
          </a:p>
          <a:p>
            <a:r>
              <a:rPr lang="en-US" sz="1600" dirty="0">
                <a:solidFill>
                  <a:schemeClr val="tx1"/>
                </a:solidFill>
              </a:rPr>
              <a:t>    </a:t>
            </a:r>
            <a:r>
              <a:rPr lang="en-US" sz="1600" dirty="0" err="1">
                <a:solidFill>
                  <a:schemeClr val="tx1"/>
                </a:solidFill>
              </a:rPr>
              <a:t>RegexOptions.IgnorePatternWhitespace</a:t>
            </a:r>
            <a:r>
              <a:rPr lang="en-US" sz="1600" dirty="0">
                <a:solidFill>
                  <a:schemeClr val="tx1"/>
                </a:solidFill>
              </a:rPr>
              <a:t> |</a:t>
            </a:r>
          </a:p>
          <a:p>
            <a:r>
              <a:rPr lang="en-US" sz="1600" dirty="0">
                <a:solidFill>
                  <a:schemeClr val="tx1"/>
                </a:solidFill>
              </a:rPr>
              <a:t>    </a:t>
            </a:r>
            <a:r>
              <a:rPr lang="en-US" sz="1600" dirty="0" err="1">
                <a:solidFill>
                  <a:schemeClr val="tx1"/>
                </a:solidFill>
              </a:rPr>
              <a:t>RegexOptions.Singleline</a:t>
            </a:r>
            <a:r>
              <a:rPr lang="en-US" sz="1600" dirty="0">
                <a:solidFill>
                  <a:schemeClr val="tx1"/>
                </a:solidFill>
              </a:rPr>
              <a:t>;</a:t>
            </a:r>
          </a:p>
          <a:p>
            <a:endParaRPr lang="en-US" sz="1600" dirty="0">
              <a:solidFill>
                <a:schemeClr val="tx1"/>
              </a:solidFill>
            </a:endParaRPr>
          </a:p>
          <a:p>
            <a:r>
              <a:rPr lang="en-US" sz="1600" dirty="0">
                <a:solidFill>
                  <a:schemeClr val="tx1"/>
                </a:solidFill>
              </a:rPr>
              <a:t>    [</a:t>
            </a:r>
            <a:r>
              <a:rPr lang="en-US" sz="1600" dirty="0" err="1">
                <a:solidFill>
                  <a:schemeClr val="tx1"/>
                </a:solidFill>
              </a:rPr>
              <a:t>Microsoft.SqlServer.Server.SqlFunction</a:t>
            </a:r>
            <a:r>
              <a:rPr lang="en-US" sz="1600" dirty="0">
                <a:solidFill>
                  <a:schemeClr val="tx1"/>
                </a:solidFill>
              </a:rPr>
              <a:t>]</a:t>
            </a:r>
          </a:p>
          <a:p>
            <a:r>
              <a:rPr lang="en-US" sz="1600" dirty="0">
                <a:solidFill>
                  <a:schemeClr val="tx1"/>
                </a:solidFill>
              </a:rPr>
              <a:t>    public static </a:t>
            </a:r>
            <a:r>
              <a:rPr lang="en-US" sz="1600" dirty="0" err="1">
                <a:solidFill>
                  <a:schemeClr val="tx1"/>
                </a:solidFill>
              </a:rPr>
              <a:t>SqlBoolean</a:t>
            </a:r>
            <a:r>
              <a:rPr lang="en-US" sz="1600" dirty="0">
                <a:solidFill>
                  <a:schemeClr val="tx1"/>
                </a:solidFill>
              </a:rPr>
              <a:t> </a:t>
            </a:r>
            <a:r>
              <a:rPr lang="en-US" sz="1600" dirty="0" err="1">
                <a:solidFill>
                  <a:schemeClr val="tx1"/>
                </a:solidFill>
              </a:rPr>
              <a:t>RegexMatch</a:t>
            </a:r>
            <a:r>
              <a:rPr lang="en-US" sz="1600" dirty="0">
                <a:solidFill>
                  <a:schemeClr val="tx1"/>
                </a:solidFill>
              </a:rPr>
              <a:t>(</a:t>
            </a:r>
          </a:p>
          <a:p>
            <a:r>
              <a:rPr lang="en-US" sz="1600" dirty="0">
                <a:solidFill>
                  <a:schemeClr val="tx1"/>
                </a:solidFill>
              </a:rPr>
              <a:t>        </a:t>
            </a:r>
            <a:r>
              <a:rPr lang="en-US" sz="1600" dirty="0" err="1">
                <a:solidFill>
                  <a:schemeClr val="tx1"/>
                </a:solidFill>
              </a:rPr>
              <a:t>SqlChars</a:t>
            </a:r>
            <a:r>
              <a:rPr lang="en-US" sz="1600" dirty="0">
                <a:solidFill>
                  <a:schemeClr val="tx1"/>
                </a:solidFill>
              </a:rPr>
              <a:t> input, </a:t>
            </a:r>
            <a:r>
              <a:rPr lang="en-US" sz="1600" dirty="0" err="1">
                <a:solidFill>
                  <a:schemeClr val="tx1"/>
                </a:solidFill>
              </a:rPr>
              <a:t>SqlString</a:t>
            </a:r>
            <a:r>
              <a:rPr lang="en-US" sz="1600" dirty="0">
                <a:solidFill>
                  <a:schemeClr val="tx1"/>
                </a:solidFill>
              </a:rPr>
              <a:t> pattern)</a:t>
            </a:r>
          </a:p>
          <a:p>
            <a:r>
              <a:rPr lang="en-US" sz="1600" dirty="0">
                <a:solidFill>
                  <a:schemeClr val="tx1"/>
                </a:solidFill>
              </a:rPr>
              <a:t>    {</a:t>
            </a:r>
          </a:p>
          <a:p>
            <a:r>
              <a:rPr lang="en-US" sz="1600" dirty="0">
                <a:solidFill>
                  <a:schemeClr val="tx1"/>
                </a:solidFill>
              </a:rPr>
              <a:t>        Regex </a:t>
            </a:r>
            <a:r>
              <a:rPr lang="en-US" sz="1600" dirty="0" err="1">
                <a:solidFill>
                  <a:schemeClr val="tx1"/>
                </a:solidFill>
              </a:rPr>
              <a:t>regex</a:t>
            </a:r>
            <a:r>
              <a:rPr lang="en-US" sz="1600" dirty="0">
                <a:solidFill>
                  <a:schemeClr val="tx1"/>
                </a:solidFill>
              </a:rPr>
              <a:t> = new Regex( </a:t>
            </a:r>
            <a:r>
              <a:rPr lang="en-US" sz="1600" dirty="0" err="1">
                <a:solidFill>
                  <a:schemeClr val="tx1"/>
                </a:solidFill>
              </a:rPr>
              <a:t>pattern.Value</a:t>
            </a:r>
            <a:r>
              <a:rPr lang="en-US" sz="1600" dirty="0">
                <a:solidFill>
                  <a:schemeClr val="tx1"/>
                </a:solidFill>
              </a:rPr>
              <a:t>, Options );</a:t>
            </a:r>
          </a:p>
          <a:p>
            <a:r>
              <a:rPr lang="en-US" sz="1600" dirty="0">
                <a:solidFill>
                  <a:schemeClr val="tx1"/>
                </a:solidFill>
              </a:rPr>
              <a:t>        return </a:t>
            </a:r>
            <a:r>
              <a:rPr lang="en-US" sz="1600" dirty="0" err="1">
                <a:solidFill>
                  <a:schemeClr val="tx1"/>
                </a:solidFill>
              </a:rPr>
              <a:t>regex.IsMatch</a:t>
            </a:r>
            <a:r>
              <a:rPr lang="en-US" sz="1600" dirty="0">
                <a:solidFill>
                  <a:schemeClr val="tx1"/>
                </a:solidFill>
              </a:rPr>
              <a:t>( new string( </a:t>
            </a:r>
            <a:r>
              <a:rPr lang="en-US" sz="1600" dirty="0" err="1">
                <a:solidFill>
                  <a:schemeClr val="tx1"/>
                </a:solidFill>
              </a:rPr>
              <a:t>input.Value</a:t>
            </a:r>
            <a:r>
              <a:rPr lang="en-US" sz="1600" dirty="0">
                <a:solidFill>
                  <a:schemeClr val="tx1"/>
                </a:solidFill>
              </a:rPr>
              <a:t> ) );</a:t>
            </a:r>
          </a:p>
          <a:p>
            <a:r>
              <a:rPr lang="en-US" sz="1600" dirty="0">
                <a:solidFill>
                  <a:schemeClr val="tx1"/>
                </a:solidFill>
              </a:rPr>
              <a:t>    }</a:t>
            </a:r>
          </a:p>
          <a:p>
            <a:r>
              <a:rPr lang="en-US" sz="1600" dirty="0">
                <a:solidFill>
                  <a:schemeClr val="tx1"/>
                </a:solidFill>
              </a:rPr>
              <a:t>};</a:t>
            </a:r>
          </a:p>
        </p:txBody>
      </p:sp>
    </p:spTree>
    <p:extLst>
      <p:ext uri="{BB962C8B-B14F-4D97-AF65-F5344CB8AC3E}">
        <p14:creationId xmlns:p14="http://schemas.microsoft.com/office/powerpoint/2010/main" val="203824769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smtClean="0"/>
              <a:t>RegEx Simple Patterns</a:t>
            </a:r>
          </a:p>
        </p:txBody>
      </p:sp>
      <p:sp>
        <p:nvSpPr>
          <p:cNvPr id="6656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8FDDB4E-6006-4D30-B6B5-B02B196539DE}" type="slidenum">
              <a:rPr lang="en-US" smtClean="0">
                <a:latin typeface="Garamond" pitchFamily="18" charset="0"/>
              </a:rPr>
              <a:pPr/>
              <a:t>61</a:t>
            </a:fld>
            <a:endParaRPr lang="en-US" smtClean="0">
              <a:latin typeface="Garamond" pitchFamily="18" charset="0"/>
            </a:endParaRPr>
          </a:p>
        </p:txBody>
      </p:sp>
      <p:sp>
        <p:nvSpPr>
          <p:cNvPr id="66564" name="Rectangle 3"/>
          <p:cNvSpPr>
            <a:spLocks noChangeArrowheads="1"/>
          </p:cNvSpPr>
          <p:nvPr/>
        </p:nvSpPr>
        <p:spPr bwMode="auto">
          <a:xfrm>
            <a:off x="1828800" y="1219200"/>
            <a:ext cx="63246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000" dirty="0">
                <a:solidFill>
                  <a:schemeClr val="tx1"/>
                </a:solidFill>
              </a:rPr>
              <a:t>SELECT *</a:t>
            </a:r>
          </a:p>
          <a:p>
            <a:r>
              <a:rPr lang="en-US" sz="2000" dirty="0">
                <a:solidFill>
                  <a:schemeClr val="tx1"/>
                </a:solidFill>
              </a:rPr>
              <a:t>FROM Merchandise</a:t>
            </a:r>
          </a:p>
          <a:p>
            <a:r>
              <a:rPr lang="en-US" sz="2000" dirty="0">
                <a:solidFill>
                  <a:schemeClr val="tx1"/>
                </a:solidFill>
              </a:rPr>
              <a:t>WHERE </a:t>
            </a:r>
            <a:r>
              <a:rPr lang="en-US" sz="2000" dirty="0" err="1">
                <a:solidFill>
                  <a:schemeClr val="tx1"/>
                </a:solidFill>
              </a:rPr>
              <a:t>dbo.RegexMatch</a:t>
            </a:r>
            <a:r>
              <a:rPr lang="en-US" sz="2000" dirty="0">
                <a:solidFill>
                  <a:schemeClr val="tx1"/>
                </a:solidFill>
              </a:rPr>
              <a:t>(Description, </a:t>
            </a:r>
            <a:r>
              <a:rPr lang="en-US" sz="2000" dirty="0" err="1">
                <a:solidFill>
                  <a:schemeClr val="tx1"/>
                </a:solidFill>
              </a:rPr>
              <a:t>N'Small</a:t>
            </a:r>
            <a:r>
              <a:rPr lang="en-US" sz="2000" dirty="0">
                <a:solidFill>
                  <a:schemeClr val="tx1"/>
                </a:solidFill>
              </a:rPr>
              <a:t>') &lt;&gt; 0;</a:t>
            </a:r>
          </a:p>
        </p:txBody>
      </p:sp>
      <p:sp>
        <p:nvSpPr>
          <p:cNvPr id="66565" name="Rectangle 4"/>
          <p:cNvSpPr>
            <a:spLocks noChangeArrowheads="1"/>
          </p:cNvSpPr>
          <p:nvPr/>
        </p:nvSpPr>
        <p:spPr bwMode="auto">
          <a:xfrm>
            <a:off x="1828800" y="2438400"/>
            <a:ext cx="54102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tabLst>
                <a:tab pos="577850" algn="l"/>
                <a:tab pos="2689225" algn="l"/>
                <a:tab pos="3429000" algn="l"/>
                <a:tab pos="4289425" algn="l"/>
              </a:tabLst>
            </a:pPr>
            <a:r>
              <a:rPr lang="en-US" sz="2000" dirty="0"/>
              <a:t>1	Dog Kennel-Small	11	45.00	Dog</a:t>
            </a:r>
          </a:p>
          <a:p>
            <a:pPr>
              <a:tabLst>
                <a:tab pos="577850" algn="l"/>
                <a:tab pos="2689225" algn="l"/>
                <a:tab pos="3429000" algn="l"/>
                <a:tab pos="4289425" algn="l"/>
              </a:tabLst>
            </a:pPr>
            <a:r>
              <a:rPr lang="en-US" sz="2000" dirty="0"/>
              <a:t>5	Cat Bed-Small	36	25.00	Cat</a:t>
            </a:r>
          </a:p>
          <a:p>
            <a:pPr>
              <a:tabLst>
                <a:tab pos="577850" algn="l"/>
                <a:tab pos="2689225" algn="l"/>
                <a:tab pos="3429000" algn="l"/>
                <a:tab pos="4289425" algn="l"/>
              </a:tabLst>
            </a:pPr>
            <a:r>
              <a:rPr lang="en-US" sz="2000" dirty="0"/>
              <a:t>32	Collar-Dog-Small	47	12.00	Dog</a:t>
            </a:r>
          </a:p>
        </p:txBody>
      </p:sp>
      <p:sp>
        <p:nvSpPr>
          <p:cNvPr id="66566" name="TextBox 5"/>
          <p:cNvSpPr txBox="1">
            <a:spLocks noChangeArrowheads="1"/>
          </p:cNvSpPr>
          <p:nvPr/>
        </p:nvSpPr>
        <p:spPr bwMode="auto">
          <a:xfrm>
            <a:off x="1828800" y="3657600"/>
            <a:ext cx="606462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t>A simple string searches for that pattern (case-sensitive) anywhere in the Description text.</a:t>
            </a:r>
          </a:p>
        </p:txBody>
      </p:sp>
    </p:spTree>
    <p:extLst>
      <p:ext uri="{BB962C8B-B14F-4D97-AF65-F5344CB8AC3E}">
        <p14:creationId xmlns:p14="http://schemas.microsoft.com/office/powerpoint/2010/main" val="213978785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r>
              <a:rPr lang="en-US" smtClean="0"/>
              <a:t>Groups of Characters</a:t>
            </a:r>
          </a:p>
        </p:txBody>
      </p:sp>
      <p:sp>
        <p:nvSpPr>
          <p:cNvPr id="67587"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B000D8E-4DA3-414D-9085-39086D5A4156}" type="slidenum">
              <a:rPr lang="en-US" smtClean="0">
                <a:latin typeface="Garamond" pitchFamily="18" charset="0"/>
              </a:rPr>
              <a:pPr/>
              <a:t>62</a:t>
            </a:fld>
            <a:endParaRPr lang="en-US" smtClean="0">
              <a:latin typeface="Garamond" pitchFamily="18" charset="0"/>
            </a:endParaRPr>
          </a:p>
        </p:txBody>
      </p:sp>
      <p:sp>
        <p:nvSpPr>
          <p:cNvPr id="67588" name="Rectangle 3"/>
          <p:cNvSpPr>
            <a:spLocks noChangeArrowheads="1"/>
          </p:cNvSpPr>
          <p:nvPr/>
        </p:nvSpPr>
        <p:spPr bwMode="auto">
          <a:xfrm>
            <a:off x="1838325" y="1096113"/>
            <a:ext cx="54102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000" dirty="0">
                <a:solidFill>
                  <a:schemeClr val="tx1"/>
                </a:solidFill>
              </a:rPr>
              <a:t>[a-z]		Match one lower-case letter.</a:t>
            </a:r>
          </a:p>
          <a:p>
            <a:r>
              <a:rPr lang="en-US" sz="2000" dirty="0">
                <a:solidFill>
                  <a:schemeClr val="tx1"/>
                </a:solidFill>
              </a:rPr>
              <a:t>[AEIOU]		Match one of the vowels.</a:t>
            </a:r>
          </a:p>
          <a:p>
            <a:r>
              <a:rPr lang="en-US" sz="2000" dirty="0">
                <a:solidFill>
                  <a:schemeClr val="tx1"/>
                </a:solidFill>
              </a:rPr>
              <a:t>[123]		Match one of the numbers.</a:t>
            </a:r>
          </a:p>
          <a:p>
            <a:r>
              <a:rPr lang="en-US" sz="2000" dirty="0">
                <a:solidFill>
                  <a:schemeClr val="tx1"/>
                </a:solidFill>
              </a:rPr>
              <a:t>[^0-9]		Match a character not a digit.</a:t>
            </a:r>
          </a:p>
          <a:p>
            <a:endParaRPr lang="en-US" sz="2000" dirty="0">
              <a:solidFill>
                <a:schemeClr val="tx1"/>
              </a:solidFill>
            </a:endParaRPr>
          </a:p>
          <a:p>
            <a:r>
              <a:rPr lang="en-US" sz="2000" dirty="0" smtClean="0">
                <a:solidFill>
                  <a:schemeClr val="tx1"/>
                </a:solidFill>
              </a:rPr>
              <a:t>		^ </a:t>
            </a:r>
            <a:r>
              <a:rPr lang="en-US" sz="2000" dirty="0">
                <a:solidFill>
                  <a:schemeClr val="tx1"/>
                </a:solidFill>
              </a:rPr>
              <a:t>is “not”</a:t>
            </a:r>
          </a:p>
        </p:txBody>
      </p:sp>
      <p:sp>
        <p:nvSpPr>
          <p:cNvPr id="67589" name="Rectangle 4"/>
          <p:cNvSpPr>
            <a:spLocks noChangeArrowheads="1"/>
          </p:cNvSpPr>
          <p:nvPr/>
        </p:nvSpPr>
        <p:spPr bwMode="auto">
          <a:xfrm>
            <a:off x="764892" y="3549733"/>
            <a:ext cx="709080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000" dirty="0">
                <a:solidFill>
                  <a:schemeClr val="tx1"/>
                </a:solidFill>
              </a:rPr>
              <a:t>SELECT *</a:t>
            </a:r>
          </a:p>
          <a:p>
            <a:r>
              <a:rPr lang="en-US" sz="2000" dirty="0">
                <a:solidFill>
                  <a:schemeClr val="tx1"/>
                </a:solidFill>
              </a:rPr>
              <a:t>FROM Customer</a:t>
            </a:r>
          </a:p>
          <a:p>
            <a:r>
              <a:rPr lang="en-US" sz="2000" dirty="0">
                <a:solidFill>
                  <a:schemeClr val="tx1"/>
                </a:solidFill>
              </a:rPr>
              <a:t>WHERE </a:t>
            </a:r>
            <a:r>
              <a:rPr lang="en-US" sz="2000" dirty="0" err="1">
                <a:solidFill>
                  <a:schemeClr val="tx1"/>
                </a:solidFill>
              </a:rPr>
              <a:t>dbo.RegexMatch</a:t>
            </a:r>
            <a:r>
              <a:rPr lang="en-US" sz="2000" dirty="0">
                <a:solidFill>
                  <a:schemeClr val="tx1"/>
                </a:solidFill>
              </a:rPr>
              <a:t>(</a:t>
            </a:r>
            <a:r>
              <a:rPr lang="en-US" sz="2000" dirty="0" err="1">
                <a:solidFill>
                  <a:schemeClr val="tx1"/>
                </a:solidFill>
              </a:rPr>
              <a:t>LastName</a:t>
            </a:r>
            <a:r>
              <a:rPr lang="en-US" sz="2000" dirty="0">
                <a:solidFill>
                  <a:schemeClr val="tx1"/>
                </a:solidFill>
              </a:rPr>
              <a:t>, N'H[</a:t>
            </a:r>
            <a:r>
              <a:rPr lang="en-US" sz="2000" dirty="0" err="1">
                <a:solidFill>
                  <a:schemeClr val="tx1"/>
                </a:solidFill>
              </a:rPr>
              <a:t>ai</a:t>
            </a:r>
            <a:r>
              <a:rPr lang="en-US" sz="2000" dirty="0">
                <a:solidFill>
                  <a:schemeClr val="tx1"/>
                </a:solidFill>
              </a:rPr>
              <a:t>]</a:t>
            </a:r>
            <a:r>
              <a:rPr lang="en-US" sz="2000" dirty="0" err="1">
                <a:solidFill>
                  <a:schemeClr val="tx1"/>
                </a:solidFill>
              </a:rPr>
              <a:t>ll</a:t>
            </a:r>
            <a:r>
              <a:rPr lang="en-US" sz="2000" dirty="0">
                <a:solidFill>
                  <a:schemeClr val="tx1"/>
                </a:solidFill>
              </a:rPr>
              <a:t>') &lt;&gt; 0;</a:t>
            </a:r>
          </a:p>
        </p:txBody>
      </p:sp>
      <p:sp>
        <p:nvSpPr>
          <p:cNvPr id="67590" name="Rectangle 5"/>
          <p:cNvSpPr>
            <a:spLocks noChangeArrowheads="1"/>
          </p:cNvSpPr>
          <p:nvPr/>
        </p:nvSpPr>
        <p:spPr bwMode="auto">
          <a:xfrm>
            <a:off x="1671638" y="4565396"/>
            <a:ext cx="434285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fi-FI" sz="2000" dirty="0"/>
              <a:t>78   (505) 646-2748   Elaine   Hall …</a:t>
            </a:r>
            <a:endParaRPr lang="en-US" sz="2000" dirty="0"/>
          </a:p>
        </p:txBody>
      </p:sp>
      <p:sp>
        <p:nvSpPr>
          <p:cNvPr id="67591" name="TextBox 6"/>
          <p:cNvSpPr txBox="1">
            <a:spLocks noChangeArrowheads="1"/>
          </p:cNvSpPr>
          <p:nvPr/>
        </p:nvSpPr>
        <p:spPr bwMode="auto">
          <a:xfrm>
            <a:off x="1676400" y="5403596"/>
            <a:ext cx="526778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solidFill>
                  <a:srgbClr val="0000FF"/>
                </a:solidFill>
              </a:rPr>
              <a:t>Matches a customer last name of Hill or Hall.</a:t>
            </a:r>
          </a:p>
        </p:txBody>
      </p:sp>
    </p:spTree>
    <p:extLst>
      <p:ext uri="{BB962C8B-B14F-4D97-AF65-F5344CB8AC3E}">
        <p14:creationId xmlns:p14="http://schemas.microsoft.com/office/powerpoint/2010/main" val="189029003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US" smtClean="0"/>
              <a:t>RegEx Special Symbols</a:t>
            </a:r>
          </a:p>
        </p:txBody>
      </p:sp>
      <p:sp>
        <p:nvSpPr>
          <p:cNvPr id="68611" name="Slide Number Placeholder 2"/>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B8FABA2-878B-4684-8436-02C5D6F5457A}" type="slidenum">
              <a:rPr lang="en-US" smtClean="0"/>
              <a:pPr/>
              <a:t>63</a:t>
            </a:fld>
            <a:endParaRPr lang="en-US" smtClean="0"/>
          </a:p>
        </p:txBody>
      </p:sp>
      <p:graphicFrame>
        <p:nvGraphicFramePr>
          <p:cNvPr id="4" name="Table 3"/>
          <p:cNvGraphicFramePr>
            <a:graphicFrameLocks noGrp="1"/>
          </p:cNvGraphicFramePr>
          <p:nvPr>
            <p:extLst>
              <p:ext uri="{D42A27DB-BD31-4B8C-83A1-F6EECF244321}">
                <p14:modId xmlns:p14="http://schemas.microsoft.com/office/powerpoint/2010/main" val="605577664"/>
              </p:ext>
            </p:extLst>
          </p:nvPr>
        </p:nvGraphicFramePr>
        <p:xfrm>
          <a:off x="1600200" y="1304364"/>
          <a:ext cx="6553200" cy="4449768"/>
        </p:xfrm>
        <a:graphic>
          <a:graphicData uri="http://schemas.openxmlformats.org/drawingml/2006/table">
            <a:tbl>
              <a:tblPr firstRow="1" bandRow="1">
                <a:tableStyleId>{5940675A-B579-460E-94D1-54222C63F5DA}</a:tableStyleId>
              </a:tblPr>
              <a:tblGrid>
                <a:gridCol w="1420145"/>
                <a:gridCol w="5133055"/>
              </a:tblGrid>
              <a:tr h="370814">
                <a:tc>
                  <a:txBody>
                    <a:bodyPr/>
                    <a:lstStyle/>
                    <a:p>
                      <a:r>
                        <a:rPr lang="en-US" sz="1800" dirty="0" smtClean="0"/>
                        <a:t>. (dot)</a:t>
                      </a:r>
                      <a:endParaRPr lang="en-US" sz="1800" dirty="0"/>
                    </a:p>
                  </a:txBody>
                  <a:tcPr marT="45717" marB="45717"/>
                </a:tc>
                <a:tc>
                  <a:txBody>
                    <a:bodyPr/>
                    <a:lstStyle/>
                    <a:p>
                      <a:r>
                        <a:rPr lang="en-US" sz="1800" dirty="0" smtClean="0"/>
                        <a:t>Match any single character.</a:t>
                      </a:r>
                      <a:endParaRPr lang="en-US" sz="1800" dirty="0"/>
                    </a:p>
                  </a:txBody>
                  <a:tcPr marT="45717" marB="45717"/>
                </a:tc>
              </a:tr>
              <a:tr h="370814">
                <a:tc>
                  <a:txBody>
                    <a:bodyPr/>
                    <a:lstStyle/>
                    <a:p>
                      <a:r>
                        <a:rPr lang="en-US" sz="1800" dirty="0" smtClean="0"/>
                        <a:t>\n</a:t>
                      </a:r>
                      <a:endParaRPr lang="en-US" sz="1800" dirty="0"/>
                    </a:p>
                  </a:txBody>
                  <a:tcPr marT="45717" marB="45717"/>
                </a:tc>
                <a:tc>
                  <a:txBody>
                    <a:bodyPr/>
                    <a:lstStyle/>
                    <a:p>
                      <a:r>
                        <a:rPr lang="en-US" sz="1800" dirty="0" smtClean="0"/>
                        <a:t>Match newline character.</a:t>
                      </a:r>
                      <a:endParaRPr lang="en-US" sz="1800" dirty="0"/>
                    </a:p>
                  </a:txBody>
                  <a:tcPr marT="45717" marB="45717"/>
                </a:tc>
              </a:tr>
              <a:tr h="370814">
                <a:tc>
                  <a:txBody>
                    <a:bodyPr/>
                    <a:lstStyle/>
                    <a:p>
                      <a:r>
                        <a:rPr lang="en-US" sz="1800" dirty="0" smtClean="0"/>
                        <a:t>\t</a:t>
                      </a:r>
                      <a:endParaRPr lang="en-US" sz="1800" dirty="0"/>
                    </a:p>
                  </a:txBody>
                  <a:tcPr marT="45717" marB="45717"/>
                </a:tc>
                <a:tc>
                  <a:txBody>
                    <a:bodyPr/>
                    <a:lstStyle/>
                    <a:p>
                      <a:r>
                        <a:rPr lang="en-US" sz="1800" dirty="0" smtClean="0"/>
                        <a:t>Match the tab character.</a:t>
                      </a:r>
                      <a:endParaRPr lang="en-US" sz="1800" dirty="0"/>
                    </a:p>
                  </a:txBody>
                  <a:tcPr marT="45717" marB="45717"/>
                </a:tc>
              </a:tr>
              <a:tr h="370814">
                <a:tc>
                  <a:txBody>
                    <a:bodyPr/>
                    <a:lstStyle/>
                    <a:p>
                      <a:r>
                        <a:rPr lang="en-US" sz="1800" dirty="0" smtClean="0"/>
                        <a:t>\d</a:t>
                      </a:r>
                      <a:endParaRPr lang="en-US" sz="1800" dirty="0"/>
                    </a:p>
                  </a:txBody>
                  <a:tcPr marT="45717" marB="45717"/>
                </a:tc>
                <a:tc>
                  <a:txBody>
                    <a:bodyPr/>
                    <a:lstStyle/>
                    <a:p>
                      <a:r>
                        <a:rPr lang="en-US" sz="1800" dirty="0" smtClean="0"/>
                        <a:t>Match a digit [0-9].</a:t>
                      </a:r>
                      <a:endParaRPr lang="en-US" sz="1800" dirty="0"/>
                    </a:p>
                  </a:txBody>
                  <a:tcPr marT="45717" marB="45717"/>
                </a:tc>
              </a:tr>
              <a:tr h="370814">
                <a:tc>
                  <a:txBody>
                    <a:bodyPr/>
                    <a:lstStyle/>
                    <a:p>
                      <a:r>
                        <a:rPr lang="en-US" sz="1800" dirty="0" smtClean="0"/>
                        <a:t>\D</a:t>
                      </a:r>
                      <a:endParaRPr lang="en-US" sz="1800" dirty="0"/>
                    </a:p>
                  </a:txBody>
                  <a:tcPr marT="45717" marB="45717"/>
                </a:tc>
                <a:tc>
                  <a:txBody>
                    <a:bodyPr/>
                    <a:lstStyle/>
                    <a:p>
                      <a:r>
                        <a:rPr lang="en-US" sz="1800" dirty="0" smtClean="0"/>
                        <a:t>Match a non-digit [^0-9].</a:t>
                      </a:r>
                      <a:endParaRPr lang="en-US" sz="1800" dirty="0"/>
                    </a:p>
                  </a:txBody>
                  <a:tcPr marT="45717" marB="45717"/>
                </a:tc>
              </a:tr>
              <a:tr h="370814">
                <a:tc>
                  <a:txBody>
                    <a:bodyPr/>
                    <a:lstStyle/>
                    <a:p>
                      <a:r>
                        <a:rPr lang="en-US" sz="1800" dirty="0" smtClean="0"/>
                        <a:t>\w</a:t>
                      </a:r>
                      <a:endParaRPr lang="en-US" sz="1800" dirty="0"/>
                    </a:p>
                  </a:txBody>
                  <a:tcPr marT="45717" marB="45717"/>
                </a:tc>
                <a:tc>
                  <a:txBody>
                    <a:bodyPr/>
                    <a:lstStyle/>
                    <a:p>
                      <a:r>
                        <a:rPr lang="en-US" sz="1800" dirty="0" smtClean="0"/>
                        <a:t>Match an alphanumeric</a:t>
                      </a:r>
                      <a:r>
                        <a:rPr lang="en-US" sz="1800" baseline="0" dirty="0" smtClean="0"/>
                        <a:t> character.</a:t>
                      </a:r>
                      <a:endParaRPr lang="en-US" sz="1800" dirty="0"/>
                    </a:p>
                  </a:txBody>
                  <a:tcPr marT="45717" marB="45717"/>
                </a:tc>
              </a:tr>
              <a:tr h="370814">
                <a:tc>
                  <a:txBody>
                    <a:bodyPr/>
                    <a:lstStyle/>
                    <a:p>
                      <a:r>
                        <a:rPr lang="en-US" sz="1800" dirty="0" smtClean="0"/>
                        <a:t>\W</a:t>
                      </a:r>
                      <a:endParaRPr lang="en-US" sz="1800" dirty="0"/>
                    </a:p>
                  </a:txBody>
                  <a:tcPr marT="45717" marB="45717"/>
                </a:tc>
                <a:tc>
                  <a:txBody>
                    <a:bodyPr/>
                    <a:lstStyle/>
                    <a:p>
                      <a:r>
                        <a:rPr lang="en-US" sz="1800" dirty="0" smtClean="0"/>
                        <a:t>Match a non-alphanumeric character.</a:t>
                      </a:r>
                      <a:endParaRPr lang="en-US" sz="1800" dirty="0"/>
                    </a:p>
                  </a:txBody>
                  <a:tcPr marT="45717" marB="45717"/>
                </a:tc>
              </a:tr>
              <a:tr h="370814">
                <a:tc>
                  <a:txBody>
                    <a:bodyPr/>
                    <a:lstStyle/>
                    <a:p>
                      <a:r>
                        <a:rPr lang="en-US" sz="1800" dirty="0" smtClean="0"/>
                        <a:t>\s</a:t>
                      </a:r>
                      <a:endParaRPr lang="en-US" sz="1800" dirty="0"/>
                    </a:p>
                  </a:txBody>
                  <a:tcPr marT="45717" marB="45717"/>
                </a:tc>
                <a:tc>
                  <a:txBody>
                    <a:bodyPr/>
                    <a:lstStyle/>
                    <a:p>
                      <a:r>
                        <a:rPr lang="en-US" sz="1800" dirty="0" smtClean="0"/>
                        <a:t>Match a whitespace character.</a:t>
                      </a:r>
                      <a:endParaRPr lang="en-US" sz="1800" dirty="0"/>
                    </a:p>
                  </a:txBody>
                  <a:tcPr marT="45717" marB="45717"/>
                </a:tc>
              </a:tr>
              <a:tr h="370814">
                <a:tc>
                  <a:txBody>
                    <a:bodyPr/>
                    <a:lstStyle/>
                    <a:p>
                      <a:r>
                        <a:rPr lang="en-US" sz="1800" dirty="0" smtClean="0"/>
                        <a:t>\S</a:t>
                      </a:r>
                      <a:endParaRPr lang="en-US" sz="1800" dirty="0"/>
                    </a:p>
                  </a:txBody>
                  <a:tcPr marT="45717" marB="45717"/>
                </a:tc>
                <a:tc>
                  <a:txBody>
                    <a:bodyPr/>
                    <a:lstStyle/>
                    <a:p>
                      <a:r>
                        <a:rPr lang="en-US" sz="1800" dirty="0" smtClean="0"/>
                        <a:t>Match a non-whitespace character.</a:t>
                      </a:r>
                      <a:endParaRPr lang="en-US" sz="1800" dirty="0"/>
                    </a:p>
                  </a:txBody>
                  <a:tcPr marT="45717" marB="45717"/>
                </a:tc>
              </a:tr>
              <a:tr h="370814">
                <a:tc>
                  <a:txBody>
                    <a:bodyPr/>
                    <a:lstStyle/>
                    <a:p>
                      <a:r>
                        <a:rPr lang="en-US" sz="1800" dirty="0" smtClean="0"/>
                        <a:t>\</a:t>
                      </a:r>
                      <a:endParaRPr lang="en-US" sz="1800" dirty="0"/>
                    </a:p>
                  </a:txBody>
                  <a:tcPr marT="45717" marB="45717"/>
                </a:tc>
                <a:tc>
                  <a:txBody>
                    <a:bodyPr/>
                    <a:lstStyle/>
                    <a:p>
                      <a:r>
                        <a:rPr lang="en-US" sz="1800" dirty="0" smtClean="0"/>
                        <a:t>Escape special characters, such as \.</a:t>
                      </a:r>
                      <a:endParaRPr lang="en-US" sz="1800" dirty="0"/>
                    </a:p>
                  </a:txBody>
                  <a:tcPr marT="45717" marB="45717"/>
                </a:tc>
              </a:tr>
              <a:tr h="370814">
                <a:tc>
                  <a:txBody>
                    <a:bodyPr/>
                    <a:lstStyle/>
                    <a:p>
                      <a:r>
                        <a:rPr lang="en-US" sz="1800" dirty="0" smtClean="0"/>
                        <a:t>^</a:t>
                      </a:r>
                      <a:endParaRPr lang="en-US" sz="1800" dirty="0"/>
                    </a:p>
                  </a:txBody>
                  <a:tcPr marT="45717" marB="45717"/>
                </a:tc>
                <a:tc>
                  <a:txBody>
                    <a:bodyPr/>
                    <a:lstStyle/>
                    <a:p>
                      <a:r>
                        <a:rPr lang="en-US" sz="1800" dirty="0" smtClean="0"/>
                        <a:t>Match the beginning of the input.</a:t>
                      </a:r>
                      <a:endParaRPr lang="en-US" sz="1800" dirty="0"/>
                    </a:p>
                  </a:txBody>
                  <a:tcPr marT="45717" marB="45717"/>
                </a:tc>
              </a:tr>
              <a:tr h="370814">
                <a:tc>
                  <a:txBody>
                    <a:bodyPr/>
                    <a:lstStyle/>
                    <a:p>
                      <a:r>
                        <a:rPr lang="en-US" sz="1800" dirty="0" smtClean="0"/>
                        <a:t>$</a:t>
                      </a:r>
                      <a:endParaRPr lang="en-US" sz="1800" dirty="0"/>
                    </a:p>
                  </a:txBody>
                  <a:tcPr marT="45717" marB="45717"/>
                </a:tc>
                <a:tc>
                  <a:txBody>
                    <a:bodyPr/>
                    <a:lstStyle/>
                    <a:p>
                      <a:r>
                        <a:rPr lang="en-US" sz="1800" dirty="0" smtClean="0"/>
                        <a:t>Match the end of the input.</a:t>
                      </a:r>
                      <a:endParaRPr lang="en-US" sz="1800" dirty="0"/>
                    </a:p>
                  </a:txBody>
                  <a:tcPr marT="45717" marB="45717"/>
                </a:tc>
              </a:tr>
            </a:tbl>
          </a:graphicData>
        </a:graphic>
      </p:graphicFrame>
    </p:spTree>
    <p:extLst>
      <p:ext uri="{BB962C8B-B14F-4D97-AF65-F5344CB8AC3E}">
        <p14:creationId xmlns:p14="http://schemas.microsoft.com/office/powerpoint/2010/main" val="289188600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r>
              <a:rPr lang="en-US" smtClean="0"/>
              <a:t>RegEx Repetition</a:t>
            </a:r>
          </a:p>
        </p:txBody>
      </p:sp>
      <p:sp>
        <p:nvSpPr>
          <p:cNvPr id="69635" name="Slide Number Placeholder 2"/>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511CBB9-A49E-4B7F-8BD5-7531C9280786}" type="slidenum">
              <a:rPr lang="en-US" smtClean="0"/>
              <a:pPr/>
              <a:t>64</a:t>
            </a:fld>
            <a:endParaRPr lang="en-US" smtClean="0"/>
          </a:p>
        </p:txBody>
      </p:sp>
      <p:sp>
        <p:nvSpPr>
          <p:cNvPr id="69636" name="TextBox 3"/>
          <p:cNvSpPr txBox="1">
            <a:spLocks noChangeArrowheads="1"/>
          </p:cNvSpPr>
          <p:nvPr/>
        </p:nvSpPr>
        <p:spPr bwMode="auto">
          <a:xfrm>
            <a:off x="1600200" y="1295400"/>
            <a:ext cx="67056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a:t>*	Match zero or infinite of the pattern before the asterisk.</a:t>
            </a:r>
          </a:p>
          <a:p>
            <a:r>
              <a:rPr lang="en-US" sz="1800"/>
              <a:t>?	Match zero or one of the pattern before.</a:t>
            </a:r>
          </a:p>
          <a:p>
            <a:r>
              <a:rPr lang="en-US" sz="1800"/>
              <a:t>+	Match one or more of the pattern before.</a:t>
            </a:r>
          </a:p>
        </p:txBody>
      </p:sp>
      <p:sp>
        <p:nvSpPr>
          <p:cNvPr id="69637" name="Rectangle 4"/>
          <p:cNvSpPr>
            <a:spLocks noChangeArrowheads="1"/>
          </p:cNvSpPr>
          <p:nvPr/>
        </p:nvSpPr>
        <p:spPr bwMode="auto">
          <a:xfrm>
            <a:off x="1600200" y="2366963"/>
            <a:ext cx="58674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dirty="0">
                <a:solidFill>
                  <a:schemeClr val="tx1"/>
                </a:solidFill>
              </a:rPr>
              <a:t>SELECT *</a:t>
            </a:r>
          </a:p>
          <a:p>
            <a:r>
              <a:rPr lang="en-US" sz="1800" dirty="0">
                <a:solidFill>
                  <a:schemeClr val="tx1"/>
                </a:solidFill>
              </a:rPr>
              <a:t>FROM Merchandise</a:t>
            </a:r>
          </a:p>
          <a:p>
            <a:r>
              <a:rPr lang="en-US" sz="1800" dirty="0">
                <a:solidFill>
                  <a:schemeClr val="tx1"/>
                </a:solidFill>
              </a:rPr>
              <a:t>WHERE </a:t>
            </a:r>
            <a:r>
              <a:rPr lang="en-US" sz="1800" dirty="0" err="1">
                <a:solidFill>
                  <a:schemeClr val="tx1"/>
                </a:solidFill>
              </a:rPr>
              <a:t>dbo.RegexMatch</a:t>
            </a:r>
            <a:r>
              <a:rPr lang="en-US" sz="1800" dirty="0">
                <a:solidFill>
                  <a:schemeClr val="tx1"/>
                </a:solidFill>
              </a:rPr>
              <a:t>(Description, </a:t>
            </a:r>
            <a:r>
              <a:rPr lang="en-US" sz="1800" dirty="0" err="1">
                <a:solidFill>
                  <a:schemeClr val="tx1"/>
                </a:solidFill>
              </a:rPr>
              <a:t>N'n</a:t>
            </a:r>
            <a:r>
              <a:rPr lang="en-US" sz="1800" dirty="0">
                <a:solidFill>
                  <a:schemeClr val="tx1"/>
                </a:solidFill>
              </a:rPr>
              <a:t>*e')&lt;&gt;0;</a:t>
            </a:r>
          </a:p>
          <a:p>
            <a:r>
              <a:rPr lang="en-US" sz="1800" dirty="0">
                <a:solidFill>
                  <a:srgbClr val="0000FF"/>
                </a:solidFill>
              </a:rPr>
              <a:t>&gt;&gt;&gt;&gt; Match any description that contains the letter “e”.</a:t>
            </a:r>
          </a:p>
          <a:p>
            <a:r>
              <a:rPr lang="en-US" sz="1800" dirty="0">
                <a:solidFill>
                  <a:srgbClr val="0000FF"/>
                </a:solidFill>
              </a:rPr>
              <a:t>(Because the * means the n is optional.</a:t>
            </a:r>
          </a:p>
        </p:txBody>
      </p:sp>
      <p:sp>
        <p:nvSpPr>
          <p:cNvPr id="69638" name="Rectangle 5"/>
          <p:cNvSpPr>
            <a:spLocks noChangeArrowheads="1"/>
          </p:cNvSpPr>
          <p:nvPr/>
        </p:nvSpPr>
        <p:spPr bwMode="auto">
          <a:xfrm>
            <a:off x="1600200" y="4038600"/>
            <a:ext cx="58674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dirty="0">
                <a:solidFill>
                  <a:schemeClr val="tx1"/>
                </a:solidFill>
              </a:rPr>
              <a:t>SELECT *</a:t>
            </a:r>
          </a:p>
          <a:p>
            <a:r>
              <a:rPr lang="en-US" sz="1800" dirty="0">
                <a:solidFill>
                  <a:schemeClr val="tx1"/>
                </a:solidFill>
              </a:rPr>
              <a:t>FROM Merchandise</a:t>
            </a:r>
          </a:p>
          <a:p>
            <a:r>
              <a:rPr lang="en-US" sz="1800" dirty="0">
                <a:solidFill>
                  <a:schemeClr val="tx1"/>
                </a:solidFill>
              </a:rPr>
              <a:t>WHERE </a:t>
            </a:r>
            <a:r>
              <a:rPr lang="en-US" sz="1800" dirty="0" err="1">
                <a:solidFill>
                  <a:schemeClr val="tx1"/>
                </a:solidFill>
              </a:rPr>
              <a:t>dbo.RegexMatch</a:t>
            </a:r>
            <a:r>
              <a:rPr lang="en-US" sz="1800" dirty="0">
                <a:solidFill>
                  <a:schemeClr val="tx1"/>
                </a:solidFill>
              </a:rPr>
              <a:t>(Description, </a:t>
            </a:r>
            <a:r>
              <a:rPr lang="en-US" sz="1800" dirty="0" err="1">
                <a:solidFill>
                  <a:schemeClr val="tx1"/>
                </a:solidFill>
              </a:rPr>
              <a:t>N'n+e</a:t>
            </a:r>
            <a:r>
              <a:rPr lang="en-US" sz="1800" dirty="0">
                <a:solidFill>
                  <a:schemeClr val="tx1"/>
                </a:solidFill>
              </a:rPr>
              <a:t>')&lt;&gt;0;</a:t>
            </a:r>
          </a:p>
          <a:p>
            <a:r>
              <a:rPr lang="en-US" sz="1800" dirty="0">
                <a:solidFill>
                  <a:srgbClr val="0000FF"/>
                </a:solidFill>
              </a:rPr>
              <a:t>&gt;&gt;&gt;&gt; Match any description that contains the letter “n” followed by any characters and then the letter “e”.</a:t>
            </a:r>
          </a:p>
          <a:p>
            <a:r>
              <a:rPr lang="en-US" sz="1800" dirty="0">
                <a:solidFill>
                  <a:srgbClr val="0000FF"/>
                </a:solidFill>
              </a:rPr>
              <a:t>(Because the + means the n is required.</a:t>
            </a:r>
          </a:p>
        </p:txBody>
      </p:sp>
    </p:spTree>
    <p:extLst>
      <p:ext uri="{BB962C8B-B14F-4D97-AF65-F5344CB8AC3E}">
        <p14:creationId xmlns:p14="http://schemas.microsoft.com/office/powerpoint/2010/main" val="49564907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r>
              <a:rPr lang="en-US" smtClean="0"/>
              <a:t>RegEx Exact Repetition</a:t>
            </a:r>
          </a:p>
        </p:txBody>
      </p:sp>
      <p:sp>
        <p:nvSpPr>
          <p:cNvPr id="70659"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E7537C9-87B4-4FE5-BAA2-707A8055B04C}" type="slidenum">
              <a:rPr lang="en-US" smtClean="0">
                <a:latin typeface="Garamond" pitchFamily="18" charset="0"/>
              </a:rPr>
              <a:pPr/>
              <a:t>65</a:t>
            </a:fld>
            <a:endParaRPr lang="en-US" smtClean="0">
              <a:latin typeface="Garamond" pitchFamily="18" charset="0"/>
            </a:endParaRPr>
          </a:p>
        </p:txBody>
      </p:sp>
      <p:sp>
        <p:nvSpPr>
          <p:cNvPr id="70660" name="Rectangle 3"/>
          <p:cNvSpPr>
            <a:spLocks noChangeArrowheads="1"/>
          </p:cNvSpPr>
          <p:nvPr/>
        </p:nvSpPr>
        <p:spPr bwMode="auto">
          <a:xfrm>
            <a:off x="766482" y="1219200"/>
            <a:ext cx="7996518"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000" dirty="0">
                <a:solidFill>
                  <a:schemeClr val="tx1"/>
                </a:solidFill>
              </a:rPr>
              <a:t>{#} such as {3}	Exact number of repetitions.</a:t>
            </a:r>
          </a:p>
          <a:p>
            <a:endParaRPr lang="en-US" sz="2000" dirty="0">
              <a:solidFill>
                <a:schemeClr val="tx1"/>
              </a:solidFill>
            </a:endParaRPr>
          </a:p>
          <a:p>
            <a:r>
              <a:rPr lang="en-US" sz="2000" dirty="0">
                <a:solidFill>
                  <a:schemeClr val="tx1"/>
                </a:solidFill>
              </a:rPr>
              <a:t>SELECT </a:t>
            </a:r>
            <a:r>
              <a:rPr lang="en-US" sz="2000" dirty="0" err="1">
                <a:solidFill>
                  <a:schemeClr val="tx1"/>
                </a:solidFill>
              </a:rPr>
              <a:t>dbo.RegexMatch</a:t>
            </a:r>
            <a:r>
              <a:rPr lang="en-US" sz="2000" dirty="0">
                <a:solidFill>
                  <a:schemeClr val="tx1"/>
                </a:solidFill>
              </a:rPr>
              <a:t>(N'123-45-6789', N'^\d{3}-\d{2}-\d{4}$' )</a:t>
            </a:r>
          </a:p>
          <a:p>
            <a:endParaRPr lang="en-US" sz="2000" dirty="0"/>
          </a:p>
          <a:p>
            <a:r>
              <a:rPr lang="en-US" sz="2000" dirty="0">
                <a:solidFill>
                  <a:srgbClr val="0000FF"/>
                </a:solidFill>
              </a:rPr>
              <a:t>Pattern to test a U.S. Social Security Number. The string must begin with 3 digits, then a hyphen, then 2 digits, another hyphen, and end with exactly 4 digits</a:t>
            </a:r>
            <a:r>
              <a:rPr lang="en-US" sz="2000" dirty="0" smtClean="0">
                <a:solidFill>
                  <a:srgbClr val="0000FF"/>
                </a:solidFill>
              </a:rPr>
              <a:t>. From MSDN article.</a:t>
            </a:r>
            <a:endParaRPr lang="en-US" sz="2000" dirty="0">
              <a:solidFill>
                <a:srgbClr val="0000FF"/>
              </a:solidFill>
            </a:endParaRPr>
          </a:p>
        </p:txBody>
      </p:sp>
    </p:spTree>
    <p:extLst>
      <p:ext uri="{BB962C8B-B14F-4D97-AF65-F5344CB8AC3E}">
        <p14:creationId xmlns:p14="http://schemas.microsoft.com/office/powerpoint/2010/main" val="157702534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r>
              <a:rPr lang="en-US" smtClean="0"/>
              <a:t>RegEx Groups of Characters</a:t>
            </a:r>
          </a:p>
        </p:txBody>
      </p:sp>
      <p:sp>
        <p:nvSpPr>
          <p:cNvPr id="71683"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40349B9-0D94-4A5E-A41B-F05E7484E8F5}" type="slidenum">
              <a:rPr lang="en-US" smtClean="0">
                <a:latin typeface="Garamond" pitchFamily="18" charset="0"/>
              </a:rPr>
              <a:pPr/>
              <a:t>66</a:t>
            </a:fld>
            <a:endParaRPr lang="en-US" smtClean="0">
              <a:latin typeface="Garamond" pitchFamily="18" charset="0"/>
            </a:endParaRPr>
          </a:p>
        </p:txBody>
      </p:sp>
      <p:sp>
        <p:nvSpPr>
          <p:cNvPr id="71684" name="TextBox 3"/>
          <p:cNvSpPr txBox="1">
            <a:spLocks noChangeArrowheads="1"/>
          </p:cNvSpPr>
          <p:nvPr/>
        </p:nvSpPr>
        <p:spPr bwMode="auto">
          <a:xfrm>
            <a:off x="1752600" y="1219200"/>
            <a:ext cx="54864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dirty="0"/>
              <a:t>Parentheses create a group pattern:</a:t>
            </a:r>
          </a:p>
          <a:p>
            <a:r>
              <a:rPr lang="en-US" sz="1800" dirty="0"/>
              <a:t>(</a:t>
            </a:r>
            <a:r>
              <a:rPr lang="en-US" sz="1800" dirty="0" err="1"/>
              <a:t>ab</a:t>
            </a:r>
            <a:r>
              <a:rPr lang="en-US" sz="1800" dirty="0"/>
              <a:t>)+	matches </a:t>
            </a:r>
            <a:r>
              <a:rPr lang="en-US" sz="1800" dirty="0" err="1"/>
              <a:t>ab</a:t>
            </a:r>
            <a:r>
              <a:rPr lang="en-US" sz="1800" dirty="0"/>
              <a:t> or </a:t>
            </a:r>
            <a:r>
              <a:rPr lang="en-US" sz="1800" dirty="0" err="1"/>
              <a:t>abab</a:t>
            </a:r>
            <a:r>
              <a:rPr lang="en-US" sz="1800" dirty="0"/>
              <a:t>, but not </a:t>
            </a:r>
            <a:r>
              <a:rPr lang="en-US" sz="1800" dirty="0" err="1"/>
              <a:t>acb</a:t>
            </a:r>
            <a:r>
              <a:rPr lang="en-US" sz="1800" dirty="0"/>
              <a:t>.</a:t>
            </a:r>
          </a:p>
          <a:p>
            <a:r>
              <a:rPr lang="en-US" sz="1800" dirty="0"/>
              <a:t>(</a:t>
            </a:r>
            <a:r>
              <a:rPr lang="en-US" sz="1800" dirty="0" err="1" smtClean="0"/>
              <a:t>aa|bb</a:t>
            </a:r>
            <a:r>
              <a:rPr lang="en-US" sz="1800" dirty="0"/>
              <a:t>)+	matches </a:t>
            </a:r>
            <a:r>
              <a:rPr lang="en-US" sz="1800" dirty="0" err="1"/>
              <a:t>aa</a:t>
            </a:r>
            <a:r>
              <a:rPr lang="en-US" sz="1800" dirty="0"/>
              <a:t>, or </a:t>
            </a:r>
            <a:r>
              <a:rPr lang="en-US" sz="1800" dirty="0" err="1"/>
              <a:t>bbcc</a:t>
            </a:r>
            <a:r>
              <a:rPr lang="en-US" sz="1800" dirty="0"/>
              <a:t>, but not </a:t>
            </a:r>
            <a:r>
              <a:rPr lang="en-US" sz="1800" dirty="0" err="1"/>
              <a:t>abab</a:t>
            </a:r>
            <a:r>
              <a:rPr lang="en-US" sz="1800" dirty="0"/>
              <a:t>.</a:t>
            </a:r>
          </a:p>
        </p:txBody>
      </p:sp>
      <p:sp>
        <p:nvSpPr>
          <p:cNvPr id="71685" name="TextBox 4"/>
          <p:cNvSpPr txBox="1">
            <a:spLocks noChangeArrowheads="1"/>
          </p:cNvSpPr>
          <p:nvPr/>
        </p:nvSpPr>
        <p:spPr bwMode="auto">
          <a:xfrm>
            <a:off x="1752600" y="2362200"/>
            <a:ext cx="58674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a:t>Anything in parentheses is like an “AND” condition where the entire pattern must exist.</a:t>
            </a:r>
          </a:p>
          <a:p>
            <a:endParaRPr lang="en-US" sz="1800"/>
          </a:p>
          <a:p>
            <a:r>
              <a:rPr lang="en-US" sz="1800"/>
              <a:t>The vertical bar (|) is an “OR” condition where either pattern or both are tested to exist.</a:t>
            </a:r>
          </a:p>
        </p:txBody>
      </p:sp>
      <p:sp>
        <p:nvSpPr>
          <p:cNvPr id="71686" name="TextBox 5"/>
          <p:cNvSpPr txBox="1">
            <a:spLocks noChangeArrowheads="1"/>
          </p:cNvSpPr>
          <p:nvPr/>
        </p:nvSpPr>
        <p:spPr bwMode="auto">
          <a:xfrm>
            <a:off x="1600200" y="4343400"/>
            <a:ext cx="71628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800"/>
              <a:t>All of these patterns can be combined into long, complex patterns.</a:t>
            </a:r>
          </a:p>
          <a:p>
            <a:r>
              <a:rPr lang="en-US" sz="1800"/>
              <a:t>It can be difficult to read or debug patterns created by other people.</a:t>
            </a:r>
          </a:p>
          <a:p>
            <a:r>
              <a:rPr lang="en-US" sz="1800"/>
              <a:t>When you create patterns, document them!</a:t>
            </a:r>
          </a:p>
        </p:txBody>
      </p:sp>
    </p:spTree>
    <p:extLst>
      <p:ext uri="{BB962C8B-B14F-4D97-AF65-F5344CB8AC3E}">
        <p14:creationId xmlns:p14="http://schemas.microsoft.com/office/powerpoint/2010/main" val="348545571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2F0F217-842D-4EA6-9532-A60209AD107D}" type="slidenum">
              <a:rPr lang="en-US" smtClean="0">
                <a:latin typeface="Garamond" pitchFamily="18" charset="0"/>
              </a:rPr>
              <a:pPr/>
              <a:t>67</a:t>
            </a:fld>
            <a:endParaRPr lang="en-US" smtClean="0">
              <a:latin typeface="Garamond" pitchFamily="18" charset="0"/>
            </a:endParaRPr>
          </a:p>
        </p:txBody>
      </p:sp>
      <p:sp>
        <p:nvSpPr>
          <p:cNvPr id="72707" name="Rectangle 2"/>
          <p:cNvSpPr>
            <a:spLocks noGrp="1" noChangeArrowheads="1"/>
          </p:cNvSpPr>
          <p:nvPr>
            <p:ph type="title"/>
          </p:nvPr>
        </p:nvSpPr>
        <p:spPr/>
        <p:txBody>
          <a:bodyPr/>
          <a:lstStyle/>
          <a:p>
            <a:r>
              <a:rPr lang="en-US" smtClean="0"/>
              <a:t>SQL Syntax: ALTER TABLE</a:t>
            </a:r>
          </a:p>
        </p:txBody>
      </p:sp>
      <p:sp>
        <p:nvSpPr>
          <p:cNvPr id="72708" name="Text Box 3"/>
          <p:cNvSpPr txBox="1">
            <a:spLocks noChangeArrowheads="1"/>
          </p:cNvSpPr>
          <p:nvPr/>
        </p:nvSpPr>
        <p:spPr bwMode="auto">
          <a:xfrm>
            <a:off x="1447800" y="1371600"/>
            <a:ext cx="746760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200"/>
              <a:t>ALTER TABLE table</a:t>
            </a:r>
          </a:p>
          <a:p>
            <a:r>
              <a:rPr lang="en-US" sz="2200"/>
              <a:t>  ADD COLUMN column datatype (size)</a:t>
            </a:r>
          </a:p>
          <a:p>
            <a:r>
              <a:rPr lang="en-US" sz="2200"/>
              <a:t>  DROP COLUMN column</a:t>
            </a:r>
          </a:p>
        </p:txBody>
      </p:sp>
      <p:sp>
        <p:nvSpPr>
          <p:cNvPr id="72709" name="Text Box 4"/>
          <p:cNvSpPr txBox="1">
            <a:spLocks noChangeArrowheads="1"/>
          </p:cNvSpPr>
          <p:nvPr/>
        </p:nvSpPr>
        <p:spPr bwMode="auto">
          <a:xfrm>
            <a:off x="1584325" y="5065713"/>
            <a:ext cx="125386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t>See also:</a:t>
            </a:r>
          </a:p>
        </p:txBody>
      </p:sp>
      <p:sp>
        <p:nvSpPr>
          <p:cNvPr id="72710" name="AutoShape 5">
            <a:hlinkClick r:id="rId3" action="ppaction://hlinksldjump" highlightClick="1"/>
          </p:cNvPr>
          <p:cNvSpPr>
            <a:spLocks noChangeArrowheads="1"/>
          </p:cNvSpPr>
          <p:nvPr/>
        </p:nvSpPr>
        <p:spPr bwMode="auto">
          <a:xfrm>
            <a:off x="2895600" y="4648200"/>
            <a:ext cx="1752600" cy="533400"/>
          </a:xfrm>
          <a:prstGeom prst="actionButtonBlank">
            <a:avLst/>
          </a:prstGeom>
          <a:solidFill>
            <a:schemeClr val="accent1"/>
          </a:solidFill>
          <a:ln w="12700">
            <a:solidFill>
              <a:schemeClr val="tx1"/>
            </a:solidFill>
            <a:miter lim="800000"/>
            <a:headEnd type="none" w="sm" len="sm"/>
            <a:tailEnd type="none" w="sm" len="sm"/>
          </a:ln>
        </p:spPr>
        <p:txBody>
          <a:bodyPr wrap="none" anchor="ctr"/>
          <a:lstStyle/>
          <a:p>
            <a:pPr algn="ctr"/>
            <a:r>
              <a:rPr lang="en-US" sz="1600" dirty="0">
                <a:solidFill>
                  <a:schemeClr val="tx1"/>
                </a:solidFill>
              </a:rPr>
              <a:t>CREATE TABLE</a:t>
            </a:r>
          </a:p>
        </p:txBody>
      </p:sp>
      <p:sp>
        <p:nvSpPr>
          <p:cNvPr id="72711" name="AutoShape 6">
            <a:hlinkClick r:id="rId4" action="ppaction://hlinksldjump" highlightClick="1"/>
          </p:cNvPr>
          <p:cNvSpPr>
            <a:spLocks noChangeArrowheads="1"/>
          </p:cNvSpPr>
          <p:nvPr/>
        </p:nvSpPr>
        <p:spPr bwMode="auto">
          <a:xfrm>
            <a:off x="2895600" y="5334000"/>
            <a:ext cx="1752600" cy="533400"/>
          </a:xfrm>
          <a:prstGeom prst="actionButtonBlank">
            <a:avLst/>
          </a:prstGeom>
          <a:solidFill>
            <a:schemeClr val="accent1"/>
          </a:solidFill>
          <a:ln w="12700">
            <a:solidFill>
              <a:schemeClr val="tx1"/>
            </a:solidFill>
            <a:miter lim="800000"/>
            <a:headEnd type="none" w="sm" len="sm"/>
            <a:tailEnd type="none" w="sm" len="sm"/>
          </a:ln>
        </p:spPr>
        <p:txBody>
          <a:bodyPr wrap="none" anchor="ctr"/>
          <a:lstStyle/>
          <a:p>
            <a:pPr algn="ctr"/>
            <a:r>
              <a:rPr lang="en-US" sz="1600">
                <a:solidFill>
                  <a:schemeClr val="tx1"/>
                </a:solidFill>
              </a:rPr>
              <a:t>DROP TABLE</a:t>
            </a:r>
          </a:p>
        </p:txBody>
      </p:sp>
    </p:spTree>
    <p:extLst>
      <p:ext uri="{BB962C8B-B14F-4D97-AF65-F5344CB8AC3E}">
        <p14:creationId xmlns:p14="http://schemas.microsoft.com/office/powerpoint/2010/main" val="47093836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ECA48BA-A428-4819-98DA-B63ABFC826CD}" type="slidenum">
              <a:rPr lang="en-US" smtClean="0">
                <a:latin typeface="Garamond" pitchFamily="18" charset="0"/>
              </a:rPr>
              <a:pPr/>
              <a:t>68</a:t>
            </a:fld>
            <a:endParaRPr lang="en-US" smtClean="0">
              <a:latin typeface="Garamond" pitchFamily="18" charset="0"/>
            </a:endParaRPr>
          </a:p>
        </p:txBody>
      </p:sp>
      <p:sp>
        <p:nvSpPr>
          <p:cNvPr id="73731" name="Rectangle 2"/>
          <p:cNvSpPr>
            <a:spLocks noGrp="1" noChangeArrowheads="1"/>
          </p:cNvSpPr>
          <p:nvPr>
            <p:ph type="title"/>
          </p:nvPr>
        </p:nvSpPr>
        <p:spPr/>
        <p:txBody>
          <a:bodyPr/>
          <a:lstStyle/>
          <a:p>
            <a:r>
              <a:rPr lang="en-US" smtClean="0"/>
              <a:t>SQL Syntax: COMMIT</a:t>
            </a:r>
          </a:p>
        </p:txBody>
      </p:sp>
      <p:sp>
        <p:nvSpPr>
          <p:cNvPr id="73732" name="Text Box 3"/>
          <p:cNvSpPr txBox="1">
            <a:spLocks noChangeArrowheads="1"/>
          </p:cNvSpPr>
          <p:nvPr/>
        </p:nvSpPr>
        <p:spPr bwMode="auto">
          <a:xfrm>
            <a:off x="1447800" y="1371600"/>
            <a:ext cx="7467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200"/>
              <a:t>COMMIT WORK</a:t>
            </a:r>
          </a:p>
        </p:txBody>
      </p:sp>
      <p:sp>
        <p:nvSpPr>
          <p:cNvPr id="73733" name="Text Box 4"/>
          <p:cNvSpPr txBox="1">
            <a:spLocks noChangeArrowheads="1"/>
          </p:cNvSpPr>
          <p:nvPr/>
        </p:nvSpPr>
        <p:spPr bwMode="auto">
          <a:xfrm>
            <a:off x="1584325" y="5065713"/>
            <a:ext cx="125386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t>See also:</a:t>
            </a:r>
          </a:p>
        </p:txBody>
      </p:sp>
      <p:sp>
        <p:nvSpPr>
          <p:cNvPr id="73734" name="AutoShape 5">
            <a:hlinkClick r:id="rId3" action="ppaction://hlinksldjump" highlightClick="1"/>
          </p:cNvPr>
          <p:cNvSpPr>
            <a:spLocks noChangeArrowheads="1"/>
          </p:cNvSpPr>
          <p:nvPr/>
        </p:nvSpPr>
        <p:spPr bwMode="auto">
          <a:xfrm>
            <a:off x="2895600" y="4953000"/>
            <a:ext cx="1752600" cy="533400"/>
          </a:xfrm>
          <a:prstGeom prst="actionButtonBlank">
            <a:avLst/>
          </a:prstGeom>
          <a:solidFill>
            <a:schemeClr val="accent1"/>
          </a:solidFill>
          <a:ln w="12700">
            <a:solidFill>
              <a:schemeClr val="tx1"/>
            </a:solidFill>
            <a:miter lim="800000"/>
            <a:headEnd type="none" w="sm" len="sm"/>
            <a:tailEnd type="none" w="sm" len="sm"/>
          </a:ln>
        </p:spPr>
        <p:txBody>
          <a:bodyPr wrap="none" anchor="ctr"/>
          <a:lstStyle/>
          <a:p>
            <a:pPr algn="ctr"/>
            <a:r>
              <a:rPr lang="en-US" sz="1600">
                <a:solidFill>
                  <a:schemeClr val="tx1"/>
                </a:solidFill>
              </a:rPr>
              <a:t>ROLLBACK</a:t>
            </a:r>
          </a:p>
        </p:txBody>
      </p:sp>
    </p:spTree>
    <p:extLst>
      <p:ext uri="{BB962C8B-B14F-4D97-AF65-F5344CB8AC3E}">
        <p14:creationId xmlns:p14="http://schemas.microsoft.com/office/powerpoint/2010/main" val="366858049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1A55727-3A3C-4C25-BD5C-49524C28E486}" type="slidenum">
              <a:rPr lang="en-US" smtClean="0">
                <a:latin typeface="Garamond" pitchFamily="18" charset="0"/>
              </a:rPr>
              <a:pPr/>
              <a:t>69</a:t>
            </a:fld>
            <a:endParaRPr lang="en-US" smtClean="0">
              <a:latin typeface="Garamond" pitchFamily="18" charset="0"/>
            </a:endParaRPr>
          </a:p>
        </p:txBody>
      </p:sp>
      <p:sp>
        <p:nvSpPr>
          <p:cNvPr id="74755" name="Rectangle 2"/>
          <p:cNvSpPr>
            <a:spLocks noGrp="1" noChangeArrowheads="1"/>
          </p:cNvSpPr>
          <p:nvPr>
            <p:ph type="title"/>
          </p:nvPr>
        </p:nvSpPr>
        <p:spPr/>
        <p:txBody>
          <a:bodyPr/>
          <a:lstStyle/>
          <a:p>
            <a:r>
              <a:rPr lang="en-US" smtClean="0"/>
              <a:t>SQL Syntax: CREATE INDEX</a:t>
            </a:r>
          </a:p>
        </p:txBody>
      </p:sp>
      <p:sp>
        <p:nvSpPr>
          <p:cNvPr id="74756" name="Text Box 3"/>
          <p:cNvSpPr txBox="1">
            <a:spLocks noChangeArrowheads="1"/>
          </p:cNvSpPr>
          <p:nvPr/>
        </p:nvSpPr>
        <p:spPr bwMode="auto">
          <a:xfrm>
            <a:off x="1447800" y="1371600"/>
            <a:ext cx="746760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200"/>
              <a:t>CREATE [UNIQUE] INDEX index</a:t>
            </a:r>
          </a:p>
          <a:p>
            <a:r>
              <a:rPr lang="en-US" sz="2200"/>
              <a:t>ON table (column1, column2, … )</a:t>
            </a:r>
          </a:p>
          <a:p>
            <a:r>
              <a:rPr lang="en-US" sz="2200"/>
              <a:t>WITH {PRIMARY | DISALLOW NULL | IGNORE NULL}</a:t>
            </a:r>
          </a:p>
        </p:txBody>
      </p:sp>
      <p:sp>
        <p:nvSpPr>
          <p:cNvPr id="74757" name="Text Box 4"/>
          <p:cNvSpPr txBox="1">
            <a:spLocks noChangeArrowheads="1"/>
          </p:cNvSpPr>
          <p:nvPr/>
        </p:nvSpPr>
        <p:spPr bwMode="auto">
          <a:xfrm>
            <a:off x="1584325" y="5065713"/>
            <a:ext cx="125386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t>See also:</a:t>
            </a:r>
          </a:p>
        </p:txBody>
      </p:sp>
      <p:sp>
        <p:nvSpPr>
          <p:cNvPr id="74758" name="AutoShape 5">
            <a:hlinkClick r:id="rId3" action="ppaction://hlinksldjump" highlightClick="1"/>
          </p:cNvPr>
          <p:cNvSpPr>
            <a:spLocks noChangeArrowheads="1"/>
          </p:cNvSpPr>
          <p:nvPr/>
        </p:nvSpPr>
        <p:spPr bwMode="auto">
          <a:xfrm>
            <a:off x="2895600" y="4953000"/>
            <a:ext cx="1752600" cy="533400"/>
          </a:xfrm>
          <a:prstGeom prst="actionButtonBlank">
            <a:avLst/>
          </a:prstGeom>
          <a:solidFill>
            <a:schemeClr val="accent1"/>
          </a:solidFill>
          <a:ln w="12700">
            <a:solidFill>
              <a:schemeClr val="tx1"/>
            </a:solidFill>
            <a:miter lim="800000"/>
            <a:headEnd type="none" w="sm" len="sm"/>
            <a:tailEnd type="none" w="sm" len="sm"/>
          </a:ln>
        </p:spPr>
        <p:txBody>
          <a:bodyPr wrap="none" anchor="ctr"/>
          <a:lstStyle/>
          <a:p>
            <a:pPr algn="ctr"/>
            <a:r>
              <a:rPr lang="en-US" sz="1600">
                <a:solidFill>
                  <a:schemeClr val="tx1"/>
                </a:solidFill>
              </a:rPr>
              <a:t>CREATE TABLE</a:t>
            </a:r>
          </a:p>
        </p:txBody>
      </p:sp>
    </p:spTree>
    <p:extLst>
      <p:ext uri="{BB962C8B-B14F-4D97-AF65-F5344CB8AC3E}">
        <p14:creationId xmlns:p14="http://schemas.microsoft.com/office/powerpoint/2010/main" val="17346000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5F01EAA-6811-4B57-A074-FF510270304D}" type="slidenum">
              <a:rPr lang="en-US" smtClean="0">
                <a:latin typeface="Garamond" pitchFamily="18" charset="0"/>
              </a:rPr>
              <a:pPr/>
              <a:t>7</a:t>
            </a:fld>
            <a:endParaRPr lang="en-US" smtClean="0">
              <a:latin typeface="Garamond" pitchFamily="18" charset="0"/>
            </a:endParaRPr>
          </a:p>
        </p:txBody>
      </p:sp>
      <p:sp>
        <p:nvSpPr>
          <p:cNvPr id="9219" name="Rectangle 2"/>
          <p:cNvSpPr>
            <a:spLocks noGrp="1" noChangeArrowheads="1"/>
          </p:cNvSpPr>
          <p:nvPr>
            <p:ph type="title"/>
          </p:nvPr>
        </p:nvSpPr>
        <p:spPr/>
        <p:txBody>
          <a:bodyPr/>
          <a:lstStyle/>
          <a:p>
            <a:r>
              <a:rPr lang="en-US" smtClean="0"/>
              <a:t>Joining Tables</a:t>
            </a:r>
          </a:p>
        </p:txBody>
      </p:sp>
      <p:grpSp>
        <p:nvGrpSpPr>
          <p:cNvPr id="9221" name="Group 7"/>
          <p:cNvGrpSpPr>
            <a:grpSpLocks/>
          </p:cNvGrpSpPr>
          <p:nvPr/>
        </p:nvGrpSpPr>
        <p:grpSpPr bwMode="auto">
          <a:xfrm>
            <a:off x="4121523" y="1192357"/>
            <a:ext cx="1295400" cy="1143000"/>
            <a:chOff x="4320" y="864"/>
            <a:chExt cx="576" cy="576"/>
          </a:xfrm>
        </p:grpSpPr>
        <p:sp>
          <p:nvSpPr>
            <p:cNvPr id="9334" name="Rectangle 8"/>
            <p:cNvSpPr>
              <a:spLocks noChangeArrowheads="1"/>
            </p:cNvSpPr>
            <p:nvPr/>
          </p:nvSpPr>
          <p:spPr bwMode="auto">
            <a:xfrm>
              <a:off x="4320" y="1008"/>
              <a:ext cx="576" cy="432"/>
            </a:xfrm>
            <a:prstGeom prst="rect">
              <a:avLst/>
            </a:prstGeom>
            <a:noFill/>
            <a:ln w="317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lstStyle/>
            <a:p>
              <a:pPr eaLnBrk="1" hangingPunct="1"/>
              <a:r>
                <a:rPr lang="en-US" sz="1400">
                  <a:solidFill>
                    <a:schemeClr val="tx1"/>
                  </a:solidFill>
                  <a:cs typeface="Arial" charset="0"/>
                </a:rPr>
                <a:t>CustomerID</a:t>
              </a:r>
            </a:p>
            <a:p>
              <a:pPr eaLnBrk="1" hangingPunct="1"/>
              <a:r>
                <a:rPr lang="en-US" sz="1400">
                  <a:solidFill>
                    <a:schemeClr val="tx1"/>
                  </a:solidFill>
                  <a:cs typeface="Arial" charset="0"/>
                </a:rPr>
                <a:t>LastName</a:t>
              </a:r>
            </a:p>
            <a:p>
              <a:pPr eaLnBrk="1" hangingPunct="1"/>
              <a:r>
                <a:rPr lang="en-US" sz="1400">
                  <a:solidFill>
                    <a:schemeClr val="tx1"/>
                  </a:solidFill>
                  <a:cs typeface="Arial" charset="0"/>
                </a:rPr>
                <a:t>FirstName</a:t>
              </a:r>
            </a:p>
            <a:p>
              <a:pPr eaLnBrk="1" hangingPunct="1"/>
              <a:r>
                <a:rPr lang="en-US" sz="1400">
                  <a:solidFill>
                    <a:schemeClr val="tx1"/>
                  </a:solidFill>
                  <a:cs typeface="Arial" charset="0"/>
                </a:rPr>
                <a:t>Phone</a:t>
              </a:r>
            </a:p>
          </p:txBody>
        </p:sp>
        <p:sp>
          <p:nvSpPr>
            <p:cNvPr id="9335" name="Rectangle 9"/>
            <p:cNvSpPr>
              <a:spLocks noChangeArrowheads="1"/>
            </p:cNvSpPr>
            <p:nvPr/>
          </p:nvSpPr>
          <p:spPr bwMode="auto">
            <a:xfrm>
              <a:off x="4320" y="864"/>
              <a:ext cx="576" cy="144"/>
            </a:xfrm>
            <a:prstGeom prst="rect">
              <a:avLst/>
            </a:prstGeom>
            <a:solidFill>
              <a:srgbClr val="FFFFCC"/>
            </a:solidFill>
            <a:ln w="3175">
              <a:solidFill>
                <a:schemeClr val="tx1"/>
              </a:solidFill>
              <a:miter lim="800000"/>
              <a:headEnd type="none" w="sm" len="sm"/>
              <a:tailEnd type="none" w="sm" len="sm"/>
            </a:ln>
          </p:spPr>
          <p:txBody>
            <a:bodyPr wrap="none" anchor="ctr"/>
            <a:lstStyle/>
            <a:p>
              <a:pPr algn="ctr" eaLnBrk="1" hangingPunct="1"/>
              <a:r>
                <a:rPr lang="en-US" sz="1400">
                  <a:solidFill>
                    <a:schemeClr val="tx1"/>
                  </a:solidFill>
                  <a:cs typeface="Arial" charset="0"/>
                </a:rPr>
                <a:t>Customer</a:t>
              </a:r>
            </a:p>
          </p:txBody>
        </p:sp>
      </p:grpSp>
      <p:grpSp>
        <p:nvGrpSpPr>
          <p:cNvPr id="9222" name="Group 10"/>
          <p:cNvGrpSpPr>
            <a:grpSpLocks/>
          </p:cNvGrpSpPr>
          <p:nvPr/>
        </p:nvGrpSpPr>
        <p:grpSpPr bwMode="auto">
          <a:xfrm>
            <a:off x="2292723" y="1192357"/>
            <a:ext cx="1143000" cy="990600"/>
            <a:chOff x="1008" y="864"/>
            <a:chExt cx="576" cy="528"/>
          </a:xfrm>
        </p:grpSpPr>
        <p:sp>
          <p:nvSpPr>
            <p:cNvPr id="9332" name="Rectangle 11"/>
            <p:cNvSpPr>
              <a:spLocks noChangeArrowheads="1"/>
            </p:cNvSpPr>
            <p:nvPr/>
          </p:nvSpPr>
          <p:spPr bwMode="auto">
            <a:xfrm>
              <a:off x="1008" y="1008"/>
              <a:ext cx="576" cy="384"/>
            </a:xfrm>
            <a:prstGeom prst="rect">
              <a:avLst/>
            </a:prstGeom>
            <a:noFill/>
            <a:ln w="317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lstStyle/>
            <a:p>
              <a:pPr eaLnBrk="1" hangingPunct="1"/>
              <a:r>
                <a:rPr lang="en-US" sz="1400">
                  <a:solidFill>
                    <a:schemeClr val="tx1"/>
                  </a:solidFill>
                  <a:cs typeface="Arial" charset="0"/>
                </a:rPr>
                <a:t>SaleID</a:t>
              </a:r>
            </a:p>
            <a:p>
              <a:pPr eaLnBrk="1" hangingPunct="1"/>
              <a:r>
                <a:rPr lang="en-US" sz="1400">
                  <a:solidFill>
                    <a:schemeClr val="tx1"/>
                  </a:solidFill>
                  <a:cs typeface="Arial" charset="0"/>
                </a:rPr>
                <a:t>SaleDate</a:t>
              </a:r>
            </a:p>
            <a:p>
              <a:pPr eaLnBrk="1" hangingPunct="1"/>
              <a:r>
                <a:rPr lang="en-US" sz="1400">
                  <a:solidFill>
                    <a:schemeClr val="tx1"/>
                  </a:solidFill>
                  <a:cs typeface="Arial" charset="0"/>
                </a:rPr>
                <a:t>CustomerID</a:t>
              </a:r>
            </a:p>
          </p:txBody>
        </p:sp>
        <p:sp>
          <p:nvSpPr>
            <p:cNvPr id="9333" name="Rectangle 12"/>
            <p:cNvSpPr>
              <a:spLocks noChangeArrowheads="1"/>
            </p:cNvSpPr>
            <p:nvPr/>
          </p:nvSpPr>
          <p:spPr bwMode="auto">
            <a:xfrm>
              <a:off x="1008" y="864"/>
              <a:ext cx="576" cy="144"/>
            </a:xfrm>
            <a:prstGeom prst="rect">
              <a:avLst/>
            </a:prstGeom>
            <a:solidFill>
              <a:srgbClr val="FFFFCC"/>
            </a:solidFill>
            <a:ln w="3175">
              <a:solidFill>
                <a:schemeClr val="tx1"/>
              </a:solidFill>
              <a:miter lim="800000"/>
              <a:headEnd type="none" w="sm" len="sm"/>
              <a:tailEnd type="none" w="sm" len="sm"/>
            </a:ln>
          </p:spPr>
          <p:txBody>
            <a:bodyPr wrap="none" anchor="ctr"/>
            <a:lstStyle/>
            <a:p>
              <a:pPr algn="ctr" eaLnBrk="1" hangingPunct="1"/>
              <a:r>
                <a:rPr lang="en-US" sz="1400">
                  <a:solidFill>
                    <a:schemeClr val="tx1"/>
                  </a:solidFill>
                  <a:cs typeface="Arial" charset="0"/>
                </a:rPr>
                <a:t>Sales</a:t>
              </a:r>
            </a:p>
          </p:txBody>
        </p:sp>
      </p:grpSp>
      <p:graphicFrame>
        <p:nvGraphicFramePr>
          <p:cNvPr id="76952" name="Group 152"/>
          <p:cNvGraphicFramePr>
            <a:graphicFrameLocks noGrp="1"/>
          </p:cNvGraphicFramePr>
          <p:nvPr>
            <p:extLst>
              <p:ext uri="{D42A27DB-BD31-4B8C-83A1-F6EECF244321}">
                <p14:modId xmlns:p14="http://schemas.microsoft.com/office/powerpoint/2010/main" val="4245744300"/>
              </p:ext>
            </p:extLst>
          </p:nvPr>
        </p:nvGraphicFramePr>
        <p:xfrm>
          <a:off x="4350123" y="2563957"/>
          <a:ext cx="4056063" cy="1524000"/>
        </p:xfrm>
        <a:graphic>
          <a:graphicData uri="http://schemas.openxmlformats.org/drawingml/2006/table">
            <a:tbl>
              <a:tblPr/>
              <a:tblGrid>
                <a:gridCol w="1130300"/>
                <a:gridCol w="992188"/>
                <a:gridCol w="1001712"/>
                <a:gridCol w="931863"/>
              </a:tblGrid>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CustomerID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LastName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FirstName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Phone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Jones</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Mary</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111-2222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Smith</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Marta</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222-3333</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3</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Jackson</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Miguel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444-2222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4</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Smith</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Mark</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555-5662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bl>
          </a:graphicData>
        </a:graphic>
      </p:graphicFrame>
      <p:graphicFrame>
        <p:nvGraphicFramePr>
          <p:cNvPr id="76941" name="Group 141"/>
          <p:cNvGraphicFramePr>
            <a:graphicFrameLocks noGrp="1"/>
          </p:cNvGraphicFramePr>
          <p:nvPr>
            <p:extLst>
              <p:ext uri="{D42A27DB-BD31-4B8C-83A1-F6EECF244321}">
                <p14:modId xmlns:p14="http://schemas.microsoft.com/office/powerpoint/2010/main" val="3507911852"/>
              </p:ext>
            </p:extLst>
          </p:nvPr>
        </p:nvGraphicFramePr>
        <p:xfrm>
          <a:off x="1073523" y="2563957"/>
          <a:ext cx="2762250" cy="1524000"/>
        </p:xfrm>
        <a:graphic>
          <a:graphicData uri="http://schemas.openxmlformats.org/drawingml/2006/table">
            <a:tbl>
              <a:tblPr/>
              <a:tblGrid>
                <a:gridCol w="717550"/>
                <a:gridCol w="914400"/>
                <a:gridCol w="1130300"/>
              </a:tblGrid>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dirty="0" err="1" smtClean="0">
                          <a:ln>
                            <a:noFill/>
                          </a:ln>
                          <a:solidFill>
                            <a:schemeClr val="tx1"/>
                          </a:solidFill>
                          <a:effectLst/>
                          <a:latin typeface="Arial" charset="0"/>
                        </a:rPr>
                        <a:t>SaleID</a:t>
                      </a:r>
                      <a:endParaRPr kumimoji="0" lang="en-US" sz="1400" b="0" i="0" u="none" strike="noStrike" cap="none" normalizeH="0" baseline="0" dirty="0" smtClean="0">
                        <a:ln>
                          <a:noFill/>
                        </a:ln>
                        <a:solidFill>
                          <a:schemeClr val="tx1"/>
                        </a:solidFill>
                        <a:effectLst/>
                        <a:latin typeface="Arial" charset="0"/>
                      </a:endParaRP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SaleDate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CustomerID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122238">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3</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4</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4</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bl>
          </a:graphicData>
        </a:graphic>
      </p:graphicFrame>
      <p:graphicFrame>
        <p:nvGraphicFramePr>
          <p:cNvPr id="76948" name="Group 148"/>
          <p:cNvGraphicFramePr>
            <a:graphicFrameLocks noGrp="1"/>
          </p:cNvGraphicFramePr>
          <p:nvPr>
            <p:extLst>
              <p:ext uri="{D42A27DB-BD31-4B8C-83A1-F6EECF244321}">
                <p14:modId xmlns:p14="http://schemas.microsoft.com/office/powerpoint/2010/main" val="3121686712"/>
              </p:ext>
            </p:extLst>
          </p:nvPr>
        </p:nvGraphicFramePr>
        <p:xfrm>
          <a:off x="1104900" y="4478482"/>
          <a:ext cx="6818313" cy="1524000"/>
        </p:xfrm>
        <a:graphic>
          <a:graphicData uri="http://schemas.openxmlformats.org/drawingml/2006/table">
            <a:tbl>
              <a:tblPr/>
              <a:tblGrid>
                <a:gridCol w="717550"/>
                <a:gridCol w="914400"/>
                <a:gridCol w="1130300"/>
                <a:gridCol w="1130300"/>
                <a:gridCol w="992188"/>
                <a:gridCol w="1001712"/>
                <a:gridCol w="931863"/>
              </a:tblGrid>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SaleID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SaleDate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CustomerID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CustomerID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LastName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FirstName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Phone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Jones</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Mary</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111-2222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Smith</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Marta</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222-3333</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3</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4</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4</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Smith</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Mark</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555-5662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4</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Jones</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Mary</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111-2222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331" name="Freeform 131"/>
          <p:cNvSpPr>
            <a:spLocks/>
          </p:cNvSpPr>
          <p:nvPr/>
        </p:nvSpPr>
        <p:spPr bwMode="auto">
          <a:xfrm>
            <a:off x="3435723" y="1636303"/>
            <a:ext cx="685800" cy="381000"/>
          </a:xfrm>
          <a:custGeom>
            <a:avLst/>
            <a:gdLst>
              <a:gd name="T0" fmla="*/ 0 w 432"/>
              <a:gd name="T1" fmla="*/ 2147483647 h 240"/>
              <a:gd name="T2" fmla="*/ 2147483647 w 432"/>
              <a:gd name="T3" fmla="*/ 2147483647 h 240"/>
              <a:gd name="T4" fmla="*/ 2147483647 w 432"/>
              <a:gd name="T5" fmla="*/ 0 h 240"/>
              <a:gd name="T6" fmla="*/ 2147483647 w 432"/>
              <a:gd name="T7" fmla="*/ 0 h 240"/>
              <a:gd name="T8" fmla="*/ 0 60000 65536"/>
              <a:gd name="T9" fmla="*/ 0 60000 65536"/>
              <a:gd name="T10" fmla="*/ 0 60000 65536"/>
              <a:gd name="T11" fmla="*/ 0 60000 65536"/>
              <a:gd name="T12" fmla="*/ 0 w 432"/>
              <a:gd name="T13" fmla="*/ 0 h 240"/>
              <a:gd name="T14" fmla="*/ 432 w 432"/>
              <a:gd name="T15" fmla="*/ 240 h 240"/>
            </a:gdLst>
            <a:ahLst/>
            <a:cxnLst>
              <a:cxn ang="T8">
                <a:pos x="T0" y="T1"/>
              </a:cxn>
              <a:cxn ang="T9">
                <a:pos x="T2" y="T3"/>
              </a:cxn>
              <a:cxn ang="T10">
                <a:pos x="T4" y="T5"/>
              </a:cxn>
              <a:cxn ang="T11">
                <a:pos x="T6" y="T7"/>
              </a:cxn>
            </a:cxnLst>
            <a:rect l="T12" t="T13" r="T14" b="T15"/>
            <a:pathLst>
              <a:path w="432" h="240">
                <a:moveTo>
                  <a:pt x="0" y="240"/>
                </a:moveTo>
                <a:lnTo>
                  <a:pt x="96" y="240"/>
                </a:lnTo>
                <a:lnTo>
                  <a:pt x="240" y="0"/>
                </a:lnTo>
                <a:lnTo>
                  <a:pt x="432" y="0"/>
                </a:lnTo>
              </a:path>
            </a:pathLst>
          </a:cu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338674351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D7E01EE-54A0-45CF-AD5E-2F4B9112D8D3}" type="slidenum">
              <a:rPr lang="en-US" smtClean="0">
                <a:latin typeface="Garamond" pitchFamily="18" charset="0"/>
              </a:rPr>
              <a:pPr/>
              <a:t>70</a:t>
            </a:fld>
            <a:endParaRPr lang="en-US" smtClean="0">
              <a:latin typeface="Garamond" pitchFamily="18" charset="0"/>
            </a:endParaRPr>
          </a:p>
        </p:txBody>
      </p:sp>
      <p:sp>
        <p:nvSpPr>
          <p:cNvPr id="75779" name="Rectangle 2"/>
          <p:cNvSpPr>
            <a:spLocks noGrp="1" noChangeArrowheads="1"/>
          </p:cNvSpPr>
          <p:nvPr>
            <p:ph type="title"/>
          </p:nvPr>
        </p:nvSpPr>
        <p:spPr/>
        <p:txBody>
          <a:bodyPr/>
          <a:lstStyle/>
          <a:p>
            <a:r>
              <a:rPr lang="en-US" smtClean="0"/>
              <a:t>SQL Syntax: CREATE TABLE</a:t>
            </a:r>
          </a:p>
        </p:txBody>
      </p:sp>
      <p:sp>
        <p:nvSpPr>
          <p:cNvPr id="75780" name="Text Box 3"/>
          <p:cNvSpPr txBox="1">
            <a:spLocks noChangeArrowheads="1"/>
          </p:cNvSpPr>
          <p:nvPr/>
        </p:nvSpPr>
        <p:spPr bwMode="auto">
          <a:xfrm>
            <a:off x="1447800" y="1371600"/>
            <a:ext cx="7467600" cy="344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200" dirty="0"/>
              <a:t>CREATE TABLE </a:t>
            </a:r>
            <a:r>
              <a:rPr lang="en-US" sz="2200" dirty="0" err="1"/>
              <a:t>table</a:t>
            </a:r>
            <a:endParaRPr lang="en-US" sz="2200" dirty="0"/>
          </a:p>
          <a:p>
            <a:r>
              <a:rPr lang="en-US" sz="2200" dirty="0"/>
              <a:t>(</a:t>
            </a:r>
          </a:p>
          <a:p>
            <a:r>
              <a:rPr lang="en-US" sz="2200" dirty="0"/>
              <a:t>   column1	</a:t>
            </a:r>
            <a:r>
              <a:rPr lang="en-US" sz="2200" dirty="0" err="1"/>
              <a:t>datatype</a:t>
            </a:r>
            <a:r>
              <a:rPr lang="en-US" sz="2200" dirty="0"/>
              <a:t> (size) [NOT NULL] [index1] ,</a:t>
            </a:r>
          </a:p>
          <a:p>
            <a:r>
              <a:rPr lang="en-US" sz="2200" dirty="0"/>
              <a:t>   column2	</a:t>
            </a:r>
            <a:r>
              <a:rPr lang="en-US" sz="2200" dirty="0" err="1"/>
              <a:t>datatype</a:t>
            </a:r>
            <a:r>
              <a:rPr lang="en-US" sz="2200" dirty="0"/>
              <a:t> (size) [NOT NULL] [index2], </a:t>
            </a:r>
          </a:p>
          <a:p>
            <a:r>
              <a:rPr lang="en-US" sz="2200" dirty="0"/>
              <a:t>   … ,</a:t>
            </a:r>
          </a:p>
          <a:p>
            <a:r>
              <a:rPr lang="en-US" sz="2200" dirty="0"/>
              <a:t>   CONSTRAINT </a:t>
            </a:r>
            <a:r>
              <a:rPr lang="en-US" sz="2200" dirty="0" err="1"/>
              <a:t>pkname</a:t>
            </a:r>
            <a:r>
              <a:rPr lang="en-US" sz="2200" dirty="0"/>
              <a:t> PRIMARY KEY (column, …),</a:t>
            </a:r>
          </a:p>
          <a:p>
            <a:r>
              <a:rPr lang="en-US" sz="2200" dirty="0"/>
              <a:t>   CONSTRAINT </a:t>
            </a:r>
            <a:r>
              <a:rPr lang="en-US" sz="2200" dirty="0" err="1"/>
              <a:t>fkname</a:t>
            </a:r>
            <a:r>
              <a:rPr lang="en-US" sz="2200" dirty="0"/>
              <a:t> FOREIGN KEY (column)</a:t>
            </a:r>
          </a:p>
          <a:p>
            <a:r>
              <a:rPr lang="en-US" sz="2200" dirty="0"/>
              <a:t>	REFERENCES </a:t>
            </a:r>
            <a:r>
              <a:rPr lang="en-US" sz="2200" dirty="0" err="1"/>
              <a:t>existing_table</a:t>
            </a:r>
            <a:r>
              <a:rPr lang="en-US" sz="2200" dirty="0"/>
              <a:t> (</a:t>
            </a:r>
            <a:r>
              <a:rPr lang="en-US" sz="2200" dirty="0" err="1"/>
              <a:t>key_column</a:t>
            </a:r>
            <a:r>
              <a:rPr lang="en-US" sz="2200" dirty="0"/>
              <a:t>)</a:t>
            </a:r>
          </a:p>
          <a:p>
            <a:r>
              <a:rPr lang="en-US" sz="2200" dirty="0"/>
              <a:t>	ON DELETE CASCASDE</a:t>
            </a:r>
          </a:p>
          <a:p>
            <a:r>
              <a:rPr lang="en-US" sz="2200" dirty="0"/>
              <a:t>)</a:t>
            </a:r>
          </a:p>
        </p:txBody>
      </p:sp>
      <p:sp>
        <p:nvSpPr>
          <p:cNvPr id="75781" name="Text Box 4"/>
          <p:cNvSpPr txBox="1">
            <a:spLocks noChangeArrowheads="1"/>
          </p:cNvSpPr>
          <p:nvPr/>
        </p:nvSpPr>
        <p:spPr bwMode="auto">
          <a:xfrm>
            <a:off x="1584325" y="5065713"/>
            <a:ext cx="125386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t>See also:</a:t>
            </a:r>
          </a:p>
        </p:txBody>
      </p:sp>
      <p:sp>
        <p:nvSpPr>
          <p:cNvPr id="75782" name="AutoShape 5">
            <a:hlinkClick r:id="rId3" action="ppaction://hlinksldjump" highlightClick="1"/>
          </p:cNvPr>
          <p:cNvSpPr>
            <a:spLocks noChangeArrowheads="1"/>
          </p:cNvSpPr>
          <p:nvPr/>
        </p:nvSpPr>
        <p:spPr bwMode="auto">
          <a:xfrm>
            <a:off x="2895600" y="4648200"/>
            <a:ext cx="1752600" cy="533400"/>
          </a:xfrm>
          <a:prstGeom prst="actionButtonBlank">
            <a:avLst/>
          </a:prstGeom>
          <a:solidFill>
            <a:schemeClr val="accent1"/>
          </a:solidFill>
          <a:ln w="12700">
            <a:solidFill>
              <a:schemeClr val="tx1"/>
            </a:solidFill>
            <a:miter lim="800000"/>
            <a:headEnd type="none" w="sm" len="sm"/>
            <a:tailEnd type="none" w="sm" len="sm"/>
          </a:ln>
        </p:spPr>
        <p:txBody>
          <a:bodyPr wrap="none" anchor="ctr"/>
          <a:lstStyle/>
          <a:p>
            <a:pPr algn="ctr"/>
            <a:r>
              <a:rPr lang="en-US" sz="1600" dirty="0">
                <a:solidFill>
                  <a:schemeClr val="tx1"/>
                </a:solidFill>
              </a:rPr>
              <a:t>ALTER TABLE</a:t>
            </a:r>
          </a:p>
        </p:txBody>
      </p:sp>
      <p:sp>
        <p:nvSpPr>
          <p:cNvPr id="75783" name="AutoShape 6">
            <a:hlinkClick r:id="rId4" action="ppaction://hlinksldjump" highlightClick="1"/>
          </p:cNvPr>
          <p:cNvSpPr>
            <a:spLocks noChangeArrowheads="1"/>
          </p:cNvSpPr>
          <p:nvPr/>
        </p:nvSpPr>
        <p:spPr bwMode="auto">
          <a:xfrm>
            <a:off x="2895600" y="5334000"/>
            <a:ext cx="1752600" cy="533400"/>
          </a:xfrm>
          <a:prstGeom prst="actionButtonBlank">
            <a:avLst/>
          </a:prstGeom>
          <a:solidFill>
            <a:schemeClr val="accent1"/>
          </a:solidFill>
          <a:ln w="12700">
            <a:solidFill>
              <a:schemeClr val="tx1"/>
            </a:solidFill>
            <a:miter lim="800000"/>
            <a:headEnd type="none" w="sm" len="sm"/>
            <a:tailEnd type="none" w="sm" len="sm"/>
          </a:ln>
        </p:spPr>
        <p:txBody>
          <a:bodyPr wrap="none" anchor="ctr"/>
          <a:lstStyle/>
          <a:p>
            <a:pPr algn="ctr"/>
            <a:r>
              <a:rPr lang="en-US" sz="1600">
                <a:solidFill>
                  <a:schemeClr val="tx1"/>
                </a:solidFill>
              </a:rPr>
              <a:t>DROP TABLE</a:t>
            </a:r>
          </a:p>
        </p:txBody>
      </p:sp>
    </p:spTree>
    <p:extLst>
      <p:ext uri="{BB962C8B-B14F-4D97-AF65-F5344CB8AC3E}">
        <p14:creationId xmlns:p14="http://schemas.microsoft.com/office/powerpoint/2010/main" val="177345542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4E5FBB1-8F8E-4E5F-8193-C76009DCD4DE}" type="slidenum">
              <a:rPr lang="en-US" smtClean="0">
                <a:latin typeface="Garamond" pitchFamily="18" charset="0"/>
              </a:rPr>
              <a:pPr/>
              <a:t>71</a:t>
            </a:fld>
            <a:endParaRPr lang="en-US" smtClean="0">
              <a:latin typeface="Garamond" pitchFamily="18" charset="0"/>
            </a:endParaRPr>
          </a:p>
        </p:txBody>
      </p:sp>
      <p:sp>
        <p:nvSpPr>
          <p:cNvPr id="76803" name="Rectangle 2"/>
          <p:cNvSpPr>
            <a:spLocks noGrp="1" noChangeArrowheads="1"/>
          </p:cNvSpPr>
          <p:nvPr>
            <p:ph type="title"/>
          </p:nvPr>
        </p:nvSpPr>
        <p:spPr/>
        <p:txBody>
          <a:bodyPr/>
          <a:lstStyle/>
          <a:p>
            <a:r>
              <a:rPr lang="en-US" smtClean="0"/>
              <a:t>SQL Syntax: CREATE VIEW</a:t>
            </a:r>
          </a:p>
        </p:txBody>
      </p:sp>
      <p:sp>
        <p:nvSpPr>
          <p:cNvPr id="76804" name="Text Box 3"/>
          <p:cNvSpPr txBox="1">
            <a:spLocks noChangeArrowheads="1"/>
          </p:cNvSpPr>
          <p:nvPr/>
        </p:nvSpPr>
        <p:spPr bwMode="auto">
          <a:xfrm>
            <a:off x="1447800" y="1371600"/>
            <a:ext cx="7467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200"/>
              <a:t>CREATE VIEW viewname AS</a:t>
            </a:r>
          </a:p>
          <a:p>
            <a:r>
              <a:rPr lang="en-US" sz="2200"/>
              <a:t>SELECT … </a:t>
            </a:r>
          </a:p>
        </p:txBody>
      </p:sp>
      <p:sp>
        <p:nvSpPr>
          <p:cNvPr id="76805" name="Text Box 4"/>
          <p:cNvSpPr txBox="1">
            <a:spLocks noChangeArrowheads="1"/>
          </p:cNvSpPr>
          <p:nvPr/>
        </p:nvSpPr>
        <p:spPr bwMode="auto">
          <a:xfrm>
            <a:off x="1584325" y="5065713"/>
            <a:ext cx="125386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t>See also:</a:t>
            </a:r>
          </a:p>
        </p:txBody>
      </p:sp>
      <p:sp>
        <p:nvSpPr>
          <p:cNvPr id="76806" name="AutoShape 5">
            <a:hlinkClick r:id="rId2" action="ppaction://hlinksldjump" highlightClick="1"/>
          </p:cNvPr>
          <p:cNvSpPr>
            <a:spLocks noChangeArrowheads="1"/>
          </p:cNvSpPr>
          <p:nvPr/>
        </p:nvSpPr>
        <p:spPr bwMode="auto">
          <a:xfrm>
            <a:off x="2895600" y="4953000"/>
            <a:ext cx="1752600" cy="533400"/>
          </a:xfrm>
          <a:prstGeom prst="actionButtonBlank">
            <a:avLst/>
          </a:prstGeom>
          <a:solidFill>
            <a:schemeClr val="accent1"/>
          </a:solidFill>
          <a:ln w="12700">
            <a:solidFill>
              <a:schemeClr val="tx1"/>
            </a:solidFill>
            <a:miter lim="800000"/>
            <a:headEnd type="none" w="sm" len="sm"/>
            <a:tailEnd type="none" w="sm" len="sm"/>
          </a:ln>
        </p:spPr>
        <p:txBody>
          <a:bodyPr wrap="none" anchor="ctr"/>
          <a:lstStyle/>
          <a:p>
            <a:pPr algn="ctr"/>
            <a:r>
              <a:rPr lang="en-US" sz="1600" dirty="0">
                <a:solidFill>
                  <a:schemeClr val="tx1"/>
                </a:solidFill>
              </a:rPr>
              <a:t>SELECT</a:t>
            </a:r>
          </a:p>
        </p:txBody>
      </p:sp>
    </p:spTree>
    <p:extLst>
      <p:ext uri="{BB962C8B-B14F-4D97-AF65-F5344CB8AC3E}">
        <p14:creationId xmlns:p14="http://schemas.microsoft.com/office/powerpoint/2010/main" val="120865147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96581A9-0B97-4CFF-9CC1-00FEDF11ACE2}" type="slidenum">
              <a:rPr lang="en-US" smtClean="0">
                <a:latin typeface="Garamond" pitchFamily="18" charset="0"/>
              </a:rPr>
              <a:pPr/>
              <a:t>72</a:t>
            </a:fld>
            <a:endParaRPr lang="en-US" smtClean="0">
              <a:latin typeface="Garamond" pitchFamily="18" charset="0"/>
            </a:endParaRPr>
          </a:p>
        </p:txBody>
      </p:sp>
      <p:sp>
        <p:nvSpPr>
          <p:cNvPr id="77827" name="Rectangle 2"/>
          <p:cNvSpPr>
            <a:spLocks noGrp="1" noChangeArrowheads="1"/>
          </p:cNvSpPr>
          <p:nvPr>
            <p:ph type="title"/>
          </p:nvPr>
        </p:nvSpPr>
        <p:spPr/>
        <p:txBody>
          <a:bodyPr/>
          <a:lstStyle/>
          <a:p>
            <a:r>
              <a:rPr lang="en-US" smtClean="0"/>
              <a:t>SQL Syntax: DELETE</a:t>
            </a:r>
          </a:p>
        </p:txBody>
      </p:sp>
      <p:sp>
        <p:nvSpPr>
          <p:cNvPr id="77828" name="Text Box 3"/>
          <p:cNvSpPr txBox="1">
            <a:spLocks noChangeArrowheads="1"/>
          </p:cNvSpPr>
          <p:nvPr/>
        </p:nvSpPr>
        <p:spPr bwMode="auto">
          <a:xfrm>
            <a:off x="1447800" y="1371600"/>
            <a:ext cx="746760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200"/>
              <a:t>DELETE</a:t>
            </a:r>
          </a:p>
          <a:p>
            <a:r>
              <a:rPr lang="en-US" sz="2200"/>
              <a:t>FROM table</a:t>
            </a:r>
          </a:p>
          <a:p>
            <a:r>
              <a:rPr lang="en-US" sz="2200"/>
              <a:t>WHERE condition</a:t>
            </a:r>
          </a:p>
        </p:txBody>
      </p:sp>
      <p:sp>
        <p:nvSpPr>
          <p:cNvPr id="77829" name="Text Box 4"/>
          <p:cNvSpPr txBox="1">
            <a:spLocks noChangeArrowheads="1"/>
          </p:cNvSpPr>
          <p:nvPr/>
        </p:nvSpPr>
        <p:spPr bwMode="auto">
          <a:xfrm>
            <a:off x="1584325" y="5065713"/>
            <a:ext cx="125386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t>See also:</a:t>
            </a:r>
          </a:p>
        </p:txBody>
      </p:sp>
      <p:sp>
        <p:nvSpPr>
          <p:cNvPr id="77830" name="AutoShape 5">
            <a:hlinkClick r:id="rId2" action="ppaction://hlinksldjump" highlightClick="1"/>
          </p:cNvPr>
          <p:cNvSpPr>
            <a:spLocks noChangeArrowheads="1"/>
          </p:cNvSpPr>
          <p:nvPr/>
        </p:nvSpPr>
        <p:spPr bwMode="auto">
          <a:xfrm>
            <a:off x="2895600" y="4953000"/>
            <a:ext cx="1752600" cy="533400"/>
          </a:xfrm>
          <a:prstGeom prst="actionButtonBlank">
            <a:avLst/>
          </a:prstGeom>
          <a:solidFill>
            <a:schemeClr val="accent1"/>
          </a:solidFill>
          <a:ln w="12700">
            <a:solidFill>
              <a:schemeClr val="tx1"/>
            </a:solidFill>
            <a:miter lim="800000"/>
            <a:headEnd type="none" w="sm" len="sm"/>
            <a:tailEnd type="none" w="sm" len="sm"/>
          </a:ln>
        </p:spPr>
        <p:txBody>
          <a:bodyPr wrap="none" anchor="ctr"/>
          <a:lstStyle/>
          <a:p>
            <a:pPr algn="ctr"/>
            <a:r>
              <a:rPr lang="en-US" sz="1600" dirty="0">
                <a:solidFill>
                  <a:schemeClr val="tx1"/>
                </a:solidFill>
              </a:rPr>
              <a:t>DROP</a:t>
            </a:r>
          </a:p>
        </p:txBody>
      </p:sp>
    </p:spTree>
    <p:extLst>
      <p:ext uri="{BB962C8B-B14F-4D97-AF65-F5344CB8AC3E}">
        <p14:creationId xmlns:p14="http://schemas.microsoft.com/office/powerpoint/2010/main" val="99658349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568B614-D9BE-43C7-B737-13A9503130ED}" type="slidenum">
              <a:rPr lang="en-US" smtClean="0">
                <a:latin typeface="Garamond" pitchFamily="18" charset="0"/>
              </a:rPr>
              <a:pPr/>
              <a:t>73</a:t>
            </a:fld>
            <a:endParaRPr lang="en-US" smtClean="0">
              <a:latin typeface="Garamond" pitchFamily="18" charset="0"/>
            </a:endParaRPr>
          </a:p>
        </p:txBody>
      </p:sp>
      <p:sp>
        <p:nvSpPr>
          <p:cNvPr id="78851" name="Rectangle 2"/>
          <p:cNvSpPr>
            <a:spLocks noGrp="1" noChangeArrowheads="1"/>
          </p:cNvSpPr>
          <p:nvPr>
            <p:ph type="title"/>
          </p:nvPr>
        </p:nvSpPr>
        <p:spPr/>
        <p:txBody>
          <a:bodyPr/>
          <a:lstStyle/>
          <a:p>
            <a:r>
              <a:rPr lang="en-US" smtClean="0"/>
              <a:t>SQL Syntax: DROP</a:t>
            </a:r>
          </a:p>
        </p:txBody>
      </p:sp>
      <p:sp>
        <p:nvSpPr>
          <p:cNvPr id="78852" name="Text Box 3"/>
          <p:cNvSpPr txBox="1">
            <a:spLocks noChangeArrowheads="1"/>
          </p:cNvSpPr>
          <p:nvPr/>
        </p:nvSpPr>
        <p:spPr bwMode="auto">
          <a:xfrm>
            <a:off x="1447800" y="1371600"/>
            <a:ext cx="7467600" cy="176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200"/>
              <a:t>DROP INDEX index ON table</a:t>
            </a:r>
          </a:p>
          <a:p>
            <a:endParaRPr lang="en-US" sz="2200"/>
          </a:p>
          <a:p>
            <a:r>
              <a:rPr lang="en-US" sz="2200"/>
              <a:t>DROP TABLE</a:t>
            </a:r>
          </a:p>
          <a:p>
            <a:endParaRPr lang="en-US" sz="2200"/>
          </a:p>
          <a:p>
            <a:r>
              <a:rPr lang="en-US" sz="2200"/>
              <a:t>DROP VIEW</a:t>
            </a:r>
          </a:p>
        </p:txBody>
      </p:sp>
      <p:sp>
        <p:nvSpPr>
          <p:cNvPr id="78853" name="Text Box 4"/>
          <p:cNvSpPr txBox="1">
            <a:spLocks noChangeArrowheads="1"/>
          </p:cNvSpPr>
          <p:nvPr/>
        </p:nvSpPr>
        <p:spPr bwMode="auto">
          <a:xfrm>
            <a:off x="1584325" y="5065713"/>
            <a:ext cx="125386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t>See also:</a:t>
            </a:r>
          </a:p>
        </p:txBody>
      </p:sp>
      <p:sp>
        <p:nvSpPr>
          <p:cNvPr id="78854" name="AutoShape 5">
            <a:hlinkClick r:id="rId2" action="ppaction://hlinksldjump" highlightClick="1"/>
          </p:cNvPr>
          <p:cNvSpPr>
            <a:spLocks noChangeArrowheads="1"/>
          </p:cNvSpPr>
          <p:nvPr/>
        </p:nvSpPr>
        <p:spPr bwMode="auto">
          <a:xfrm>
            <a:off x="2895600" y="4953000"/>
            <a:ext cx="1752600" cy="533400"/>
          </a:xfrm>
          <a:prstGeom prst="actionButtonBlank">
            <a:avLst/>
          </a:prstGeom>
          <a:solidFill>
            <a:schemeClr val="accent1"/>
          </a:solidFill>
          <a:ln w="12700">
            <a:solidFill>
              <a:schemeClr val="tx1"/>
            </a:solidFill>
            <a:miter lim="800000"/>
            <a:headEnd type="none" w="sm" len="sm"/>
            <a:tailEnd type="none" w="sm" len="sm"/>
          </a:ln>
        </p:spPr>
        <p:txBody>
          <a:bodyPr wrap="none" anchor="ctr"/>
          <a:lstStyle/>
          <a:p>
            <a:pPr algn="ctr"/>
            <a:r>
              <a:rPr lang="en-US" sz="1600" dirty="0">
                <a:solidFill>
                  <a:schemeClr val="tx1"/>
                </a:solidFill>
              </a:rPr>
              <a:t>DELETE</a:t>
            </a:r>
          </a:p>
        </p:txBody>
      </p:sp>
    </p:spTree>
    <p:extLst>
      <p:ext uri="{BB962C8B-B14F-4D97-AF65-F5344CB8AC3E}">
        <p14:creationId xmlns:p14="http://schemas.microsoft.com/office/powerpoint/2010/main" val="26751584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78F7B30-7C5B-4008-8BFA-9B4F50B9F9C0}" type="slidenum">
              <a:rPr lang="en-US" smtClean="0">
                <a:latin typeface="Garamond" pitchFamily="18" charset="0"/>
              </a:rPr>
              <a:pPr/>
              <a:t>74</a:t>
            </a:fld>
            <a:endParaRPr lang="en-US" smtClean="0">
              <a:latin typeface="Garamond" pitchFamily="18" charset="0"/>
            </a:endParaRPr>
          </a:p>
        </p:txBody>
      </p:sp>
      <p:sp>
        <p:nvSpPr>
          <p:cNvPr id="79875" name="Rectangle 2"/>
          <p:cNvSpPr>
            <a:spLocks noGrp="1" noChangeArrowheads="1"/>
          </p:cNvSpPr>
          <p:nvPr>
            <p:ph type="title"/>
          </p:nvPr>
        </p:nvSpPr>
        <p:spPr/>
        <p:txBody>
          <a:bodyPr/>
          <a:lstStyle/>
          <a:p>
            <a:r>
              <a:rPr lang="en-US" smtClean="0"/>
              <a:t>SQL Syntax: INSERT</a:t>
            </a:r>
          </a:p>
        </p:txBody>
      </p:sp>
      <p:sp>
        <p:nvSpPr>
          <p:cNvPr id="79876" name="Text Box 3"/>
          <p:cNvSpPr txBox="1">
            <a:spLocks noChangeArrowheads="1"/>
          </p:cNvSpPr>
          <p:nvPr/>
        </p:nvSpPr>
        <p:spPr bwMode="auto">
          <a:xfrm>
            <a:off x="1447800" y="1371600"/>
            <a:ext cx="7467600" cy="176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200"/>
              <a:t>INSERT INTO table (column1, column2, …)</a:t>
            </a:r>
          </a:p>
          <a:p>
            <a:r>
              <a:rPr lang="en-US" sz="2200"/>
              <a:t>VALUES (value1, value2, … )</a:t>
            </a:r>
          </a:p>
          <a:p>
            <a:endParaRPr lang="en-US" sz="2200"/>
          </a:p>
          <a:p>
            <a:r>
              <a:rPr lang="en-US" sz="2200"/>
              <a:t>INSERT INTO newtable (column1, column2, …)</a:t>
            </a:r>
          </a:p>
          <a:p>
            <a:r>
              <a:rPr lang="en-US" sz="2200"/>
              <a:t>SELECT …</a:t>
            </a:r>
          </a:p>
        </p:txBody>
      </p:sp>
      <p:sp>
        <p:nvSpPr>
          <p:cNvPr id="79877" name="Text Box 4"/>
          <p:cNvSpPr txBox="1">
            <a:spLocks noChangeArrowheads="1"/>
          </p:cNvSpPr>
          <p:nvPr/>
        </p:nvSpPr>
        <p:spPr bwMode="auto">
          <a:xfrm>
            <a:off x="1584325" y="5065713"/>
            <a:ext cx="125386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t>See also:</a:t>
            </a:r>
          </a:p>
        </p:txBody>
      </p:sp>
      <p:sp>
        <p:nvSpPr>
          <p:cNvPr id="79878" name="AutoShape 5">
            <a:hlinkClick r:id="rId2" action="ppaction://hlinksldjump" highlightClick="1"/>
          </p:cNvPr>
          <p:cNvSpPr>
            <a:spLocks noChangeArrowheads="1"/>
          </p:cNvSpPr>
          <p:nvPr/>
        </p:nvSpPr>
        <p:spPr bwMode="auto">
          <a:xfrm>
            <a:off x="2895600" y="4953000"/>
            <a:ext cx="1752600" cy="533400"/>
          </a:xfrm>
          <a:prstGeom prst="actionButtonBlank">
            <a:avLst/>
          </a:prstGeom>
          <a:solidFill>
            <a:schemeClr val="accent1"/>
          </a:solidFill>
          <a:ln w="12700">
            <a:solidFill>
              <a:schemeClr val="tx1"/>
            </a:solidFill>
            <a:miter lim="800000"/>
            <a:headEnd type="none" w="sm" len="sm"/>
            <a:tailEnd type="none" w="sm" len="sm"/>
          </a:ln>
        </p:spPr>
        <p:txBody>
          <a:bodyPr wrap="none" anchor="ctr"/>
          <a:lstStyle/>
          <a:p>
            <a:pPr algn="ctr"/>
            <a:r>
              <a:rPr lang="en-US" sz="1600" dirty="0">
                <a:solidFill>
                  <a:schemeClr val="tx1"/>
                </a:solidFill>
              </a:rPr>
              <a:t>SELECT</a:t>
            </a:r>
          </a:p>
        </p:txBody>
      </p:sp>
    </p:spTree>
    <p:extLst>
      <p:ext uri="{BB962C8B-B14F-4D97-AF65-F5344CB8AC3E}">
        <p14:creationId xmlns:p14="http://schemas.microsoft.com/office/powerpoint/2010/main" val="19988357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57579F2-1E86-4259-A1A7-8A8A1900621E}" type="slidenum">
              <a:rPr lang="en-US" smtClean="0">
                <a:latin typeface="Garamond" pitchFamily="18" charset="0"/>
              </a:rPr>
              <a:pPr/>
              <a:t>75</a:t>
            </a:fld>
            <a:endParaRPr lang="en-US" smtClean="0">
              <a:latin typeface="Garamond" pitchFamily="18" charset="0"/>
            </a:endParaRPr>
          </a:p>
        </p:txBody>
      </p:sp>
      <p:sp>
        <p:nvSpPr>
          <p:cNvPr id="80899" name="Rectangle 2"/>
          <p:cNvSpPr>
            <a:spLocks noGrp="1" noChangeArrowheads="1"/>
          </p:cNvSpPr>
          <p:nvPr>
            <p:ph type="title"/>
          </p:nvPr>
        </p:nvSpPr>
        <p:spPr/>
        <p:txBody>
          <a:bodyPr/>
          <a:lstStyle/>
          <a:p>
            <a:r>
              <a:rPr lang="en-US" smtClean="0"/>
              <a:t>SQL Syntax: GRANT</a:t>
            </a:r>
          </a:p>
        </p:txBody>
      </p:sp>
      <p:sp>
        <p:nvSpPr>
          <p:cNvPr id="80900" name="Text Box 3"/>
          <p:cNvSpPr txBox="1">
            <a:spLocks noChangeArrowheads="1"/>
          </p:cNvSpPr>
          <p:nvPr/>
        </p:nvSpPr>
        <p:spPr bwMode="auto">
          <a:xfrm>
            <a:off x="1447800" y="1371600"/>
            <a:ext cx="746760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200"/>
              <a:t>GRANT privilege			</a:t>
            </a:r>
            <a:r>
              <a:rPr lang="en-US" sz="2000" i="1">
                <a:solidFill>
                  <a:srgbClr val="008000"/>
                </a:solidFill>
              </a:rPr>
              <a:t>privileges</a:t>
            </a:r>
            <a:endParaRPr lang="en-US" sz="2200"/>
          </a:p>
          <a:p>
            <a:r>
              <a:rPr lang="en-US" sz="2200"/>
              <a:t>ON object			</a:t>
            </a:r>
            <a:r>
              <a:rPr lang="en-US" sz="2000">
                <a:solidFill>
                  <a:srgbClr val="008000"/>
                </a:solidFill>
              </a:rPr>
              <a:t>ALL, ALTER, DELETE, INDEX,</a:t>
            </a:r>
            <a:endParaRPr lang="en-US" sz="2200"/>
          </a:p>
          <a:p>
            <a:r>
              <a:rPr lang="en-US" sz="2200"/>
              <a:t>TO user | PUBLIC		</a:t>
            </a:r>
            <a:r>
              <a:rPr lang="en-US" sz="2000">
                <a:solidFill>
                  <a:srgbClr val="008000"/>
                </a:solidFill>
              </a:rPr>
              <a:t>INSERT, SELECT, UPDATE</a:t>
            </a:r>
            <a:endParaRPr lang="en-US" sz="2200"/>
          </a:p>
        </p:txBody>
      </p:sp>
      <p:sp>
        <p:nvSpPr>
          <p:cNvPr id="80901" name="Text Box 4"/>
          <p:cNvSpPr txBox="1">
            <a:spLocks noChangeArrowheads="1"/>
          </p:cNvSpPr>
          <p:nvPr/>
        </p:nvSpPr>
        <p:spPr bwMode="auto">
          <a:xfrm>
            <a:off x="1584325" y="5065713"/>
            <a:ext cx="125386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t>See also:</a:t>
            </a:r>
          </a:p>
        </p:txBody>
      </p:sp>
      <p:sp>
        <p:nvSpPr>
          <p:cNvPr id="80902" name="AutoShape 5">
            <a:hlinkClick r:id="rId2" action="ppaction://hlinksldjump" highlightClick="1"/>
          </p:cNvPr>
          <p:cNvSpPr>
            <a:spLocks noChangeArrowheads="1"/>
          </p:cNvSpPr>
          <p:nvPr/>
        </p:nvSpPr>
        <p:spPr bwMode="auto">
          <a:xfrm>
            <a:off x="2895600" y="4953000"/>
            <a:ext cx="1752600" cy="533400"/>
          </a:xfrm>
          <a:prstGeom prst="actionButtonBlank">
            <a:avLst/>
          </a:prstGeom>
          <a:solidFill>
            <a:schemeClr val="accent1"/>
          </a:solidFill>
          <a:ln w="12700">
            <a:solidFill>
              <a:schemeClr val="tx1"/>
            </a:solidFill>
            <a:miter lim="800000"/>
            <a:headEnd type="none" w="sm" len="sm"/>
            <a:tailEnd type="none" w="sm" len="sm"/>
          </a:ln>
        </p:spPr>
        <p:txBody>
          <a:bodyPr wrap="none" anchor="ctr"/>
          <a:lstStyle/>
          <a:p>
            <a:pPr algn="ctr"/>
            <a:r>
              <a:rPr lang="en-US" sz="1600" dirty="0">
                <a:solidFill>
                  <a:schemeClr val="tx1"/>
                </a:solidFill>
              </a:rPr>
              <a:t>REVOKE</a:t>
            </a:r>
          </a:p>
        </p:txBody>
      </p:sp>
    </p:spTree>
    <p:extLst>
      <p:ext uri="{BB962C8B-B14F-4D97-AF65-F5344CB8AC3E}">
        <p14:creationId xmlns:p14="http://schemas.microsoft.com/office/powerpoint/2010/main" val="57718690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A2D5BA1-4BA0-496C-A535-DD53BB83D589}" type="slidenum">
              <a:rPr lang="en-US" smtClean="0">
                <a:latin typeface="Garamond" pitchFamily="18" charset="0"/>
              </a:rPr>
              <a:pPr/>
              <a:t>76</a:t>
            </a:fld>
            <a:endParaRPr lang="en-US" smtClean="0">
              <a:latin typeface="Garamond" pitchFamily="18" charset="0"/>
            </a:endParaRPr>
          </a:p>
        </p:txBody>
      </p:sp>
      <p:sp>
        <p:nvSpPr>
          <p:cNvPr id="81923" name="Rectangle 2"/>
          <p:cNvSpPr>
            <a:spLocks noGrp="1" noChangeArrowheads="1"/>
          </p:cNvSpPr>
          <p:nvPr>
            <p:ph type="title"/>
          </p:nvPr>
        </p:nvSpPr>
        <p:spPr/>
        <p:txBody>
          <a:bodyPr/>
          <a:lstStyle/>
          <a:p>
            <a:r>
              <a:rPr lang="en-US" smtClean="0"/>
              <a:t>SQL Syntax: REVOKE</a:t>
            </a:r>
          </a:p>
        </p:txBody>
      </p:sp>
      <p:sp>
        <p:nvSpPr>
          <p:cNvPr id="81924" name="Text Box 3"/>
          <p:cNvSpPr txBox="1">
            <a:spLocks noChangeArrowheads="1"/>
          </p:cNvSpPr>
          <p:nvPr/>
        </p:nvSpPr>
        <p:spPr bwMode="auto">
          <a:xfrm>
            <a:off x="1447800" y="1371600"/>
            <a:ext cx="746760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200"/>
              <a:t>REVOKE privilege			</a:t>
            </a:r>
            <a:r>
              <a:rPr lang="en-US" sz="2000" i="1">
                <a:solidFill>
                  <a:srgbClr val="008000"/>
                </a:solidFill>
              </a:rPr>
              <a:t>privileges</a:t>
            </a:r>
            <a:endParaRPr lang="en-US" sz="2200"/>
          </a:p>
          <a:p>
            <a:r>
              <a:rPr lang="en-US" sz="2200"/>
              <a:t>ON object			 </a:t>
            </a:r>
            <a:r>
              <a:rPr lang="en-US" sz="2000">
                <a:solidFill>
                  <a:srgbClr val="008000"/>
                </a:solidFill>
              </a:rPr>
              <a:t>ALL, ALTER, DELETE, INDEX,</a:t>
            </a:r>
            <a:endParaRPr lang="en-US" sz="2200"/>
          </a:p>
          <a:p>
            <a:r>
              <a:rPr lang="en-US" sz="2200"/>
              <a:t>FROM user | PUBLIC		</a:t>
            </a:r>
            <a:r>
              <a:rPr lang="en-US" sz="2000">
                <a:solidFill>
                  <a:srgbClr val="008000"/>
                </a:solidFill>
              </a:rPr>
              <a:t>INSERT, SELECT, UPDATE</a:t>
            </a:r>
          </a:p>
        </p:txBody>
      </p:sp>
      <p:sp>
        <p:nvSpPr>
          <p:cNvPr id="81925" name="Text Box 4"/>
          <p:cNvSpPr txBox="1">
            <a:spLocks noChangeArrowheads="1"/>
          </p:cNvSpPr>
          <p:nvPr/>
        </p:nvSpPr>
        <p:spPr bwMode="auto">
          <a:xfrm>
            <a:off x="1584325" y="5065713"/>
            <a:ext cx="125386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t>See also:</a:t>
            </a:r>
          </a:p>
        </p:txBody>
      </p:sp>
      <p:sp>
        <p:nvSpPr>
          <p:cNvPr id="81926" name="AutoShape 5">
            <a:hlinkClick r:id="rId2" action="ppaction://hlinksldjump" highlightClick="1"/>
          </p:cNvPr>
          <p:cNvSpPr>
            <a:spLocks noChangeArrowheads="1"/>
          </p:cNvSpPr>
          <p:nvPr/>
        </p:nvSpPr>
        <p:spPr bwMode="auto">
          <a:xfrm>
            <a:off x="2895600" y="4953000"/>
            <a:ext cx="1752600" cy="533400"/>
          </a:xfrm>
          <a:prstGeom prst="actionButtonBlank">
            <a:avLst/>
          </a:prstGeom>
          <a:solidFill>
            <a:schemeClr val="accent1"/>
          </a:solidFill>
          <a:ln w="12700">
            <a:solidFill>
              <a:schemeClr val="tx1"/>
            </a:solidFill>
            <a:miter lim="800000"/>
            <a:headEnd type="none" w="sm" len="sm"/>
            <a:tailEnd type="none" w="sm" len="sm"/>
          </a:ln>
        </p:spPr>
        <p:txBody>
          <a:bodyPr wrap="none" anchor="ctr"/>
          <a:lstStyle/>
          <a:p>
            <a:pPr algn="ctr"/>
            <a:r>
              <a:rPr lang="en-US" sz="1600">
                <a:solidFill>
                  <a:schemeClr val="tx1"/>
                </a:solidFill>
              </a:rPr>
              <a:t>GRANT</a:t>
            </a:r>
          </a:p>
        </p:txBody>
      </p:sp>
    </p:spTree>
    <p:extLst>
      <p:ext uri="{BB962C8B-B14F-4D97-AF65-F5344CB8AC3E}">
        <p14:creationId xmlns:p14="http://schemas.microsoft.com/office/powerpoint/2010/main" val="190523184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D4BDD3F-0F69-4EB7-9FE8-1652EEC82551}" type="slidenum">
              <a:rPr lang="en-US" smtClean="0">
                <a:latin typeface="Garamond" pitchFamily="18" charset="0"/>
              </a:rPr>
              <a:pPr/>
              <a:t>77</a:t>
            </a:fld>
            <a:endParaRPr lang="en-US" smtClean="0">
              <a:latin typeface="Garamond" pitchFamily="18" charset="0"/>
            </a:endParaRPr>
          </a:p>
        </p:txBody>
      </p:sp>
      <p:sp>
        <p:nvSpPr>
          <p:cNvPr id="82947" name="Rectangle 2"/>
          <p:cNvSpPr>
            <a:spLocks noGrp="1" noChangeArrowheads="1"/>
          </p:cNvSpPr>
          <p:nvPr>
            <p:ph type="title"/>
          </p:nvPr>
        </p:nvSpPr>
        <p:spPr/>
        <p:txBody>
          <a:bodyPr/>
          <a:lstStyle/>
          <a:p>
            <a:r>
              <a:rPr lang="en-US" smtClean="0"/>
              <a:t>SQL Syntax: ROLLBACK</a:t>
            </a:r>
          </a:p>
        </p:txBody>
      </p:sp>
      <p:sp>
        <p:nvSpPr>
          <p:cNvPr id="82948" name="Text Box 3"/>
          <p:cNvSpPr txBox="1">
            <a:spLocks noChangeArrowheads="1"/>
          </p:cNvSpPr>
          <p:nvPr/>
        </p:nvSpPr>
        <p:spPr bwMode="auto">
          <a:xfrm>
            <a:off x="1447800" y="1371600"/>
            <a:ext cx="74676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200"/>
              <a:t>SAVEPOINT savepoint		{optional}</a:t>
            </a:r>
          </a:p>
          <a:p>
            <a:endParaRPr lang="en-US" sz="2200"/>
          </a:p>
          <a:p>
            <a:r>
              <a:rPr lang="en-US" sz="2200"/>
              <a:t>ROLLBACK WORK</a:t>
            </a:r>
          </a:p>
          <a:p>
            <a:r>
              <a:rPr lang="en-US" sz="2200"/>
              <a:t>   TO savepoint</a:t>
            </a:r>
          </a:p>
        </p:txBody>
      </p:sp>
      <p:sp>
        <p:nvSpPr>
          <p:cNvPr id="82949" name="Text Box 4"/>
          <p:cNvSpPr txBox="1">
            <a:spLocks noChangeArrowheads="1"/>
          </p:cNvSpPr>
          <p:nvPr/>
        </p:nvSpPr>
        <p:spPr bwMode="auto">
          <a:xfrm>
            <a:off x="1584325" y="5065713"/>
            <a:ext cx="125386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t>See also:</a:t>
            </a:r>
          </a:p>
        </p:txBody>
      </p:sp>
      <p:sp>
        <p:nvSpPr>
          <p:cNvPr id="82950" name="AutoShape 5">
            <a:hlinkClick r:id="rId2" action="ppaction://hlinksldjump" highlightClick="1"/>
          </p:cNvPr>
          <p:cNvSpPr>
            <a:spLocks noChangeArrowheads="1"/>
          </p:cNvSpPr>
          <p:nvPr/>
        </p:nvSpPr>
        <p:spPr bwMode="auto">
          <a:xfrm>
            <a:off x="2895600" y="4953000"/>
            <a:ext cx="1752600" cy="533400"/>
          </a:xfrm>
          <a:prstGeom prst="actionButtonBlank">
            <a:avLst/>
          </a:prstGeom>
          <a:solidFill>
            <a:schemeClr val="accent1"/>
          </a:solidFill>
          <a:ln w="12700">
            <a:solidFill>
              <a:schemeClr val="tx1"/>
            </a:solidFill>
            <a:miter lim="800000"/>
            <a:headEnd type="none" w="sm" len="sm"/>
            <a:tailEnd type="none" w="sm" len="sm"/>
          </a:ln>
        </p:spPr>
        <p:txBody>
          <a:bodyPr wrap="none" anchor="ctr"/>
          <a:lstStyle/>
          <a:p>
            <a:pPr algn="ctr"/>
            <a:r>
              <a:rPr lang="en-US" sz="1600">
                <a:solidFill>
                  <a:schemeClr val="tx1"/>
                </a:solidFill>
              </a:rPr>
              <a:t>COMMIT</a:t>
            </a:r>
          </a:p>
        </p:txBody>
      </p:sp>
    </p:spTree>
    <p:extLst>
      <p:ext uri="{BB962C8B-B14F-4D97-AF65-F5344CB8AC3E}">
        <p14:creationId xmlns:p14="http://schemas.microsoft.com/office/powerpoint/2010/main" val="340949673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D0482CD-3D2E-4E01-8759-8BE3E72DB148}" type="slidenum">
              <a:rPr lang="en-US" smtClean="0">
                <a:latin typeface="Garamond" pitchFamily="18" charset="0"/>
              </a:rPr>
              <a:pPr/>
              <a:t>78</a:t>
            </a:fld>
            <a:endParaRPr lang="en-US" smtClean="0">
              <a:latin typeface="Garamond" pitchFamily="18" charset="0"/>
            </a:endParaRPr>
          </a:p>
        </p:txBody>
      </p:sp>
      <p:sp>
        <p:nvSpPr>
          <p:cNvPr id="83971" name="Rectangle 2"/>
          <p:cNvSpPr>
            <a:spLocks noGrp="1" noChangeArrowheads="1"/>
          </p:cNvSpPr>
          <p:nvPr>
            <p:ph type="title"/>
          </p:nvPr>
        </p:nvSpPr>
        <p:spPr/>
        <p:txBody>
          <a:bodyPr/>
          <a:lstStyle/>
          <a:p>
            <a:r>
              <a:rPr lang="en-US" smtClean="0"/>
              <a:t>SQL Syntax: SELECT</a:t>
            </a:r>
          </a:p>
        </p:txBody>
      </p:sp>
      <p:sp>
        <p:nvSpPr>
          <p:cNvPr id="83972" name="Text Box 3"/>
          <p:cNvSpPr txBox="1">
            <a:spLocks noChangeArrowheads="1"/>
          </p:cNvSpPr>
          <p:nvPr/>
        </p:nvSpPr>
        <p:spPr bwMode="auto">
          <a:xfrm>
            <a:off x="1008529" y="1488141"/>
            <a:ext cx="7772400" cy="310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tabLst>
                <a:tab pos="5084763" algn="l"/>
              </a:tabLst>
              <a:defRPr>
                <a:solidFill>
                  <a:schemeClr val="tx1"/>
                </a:solidFill>
                <a:latin typeface="Arial" charset="0"/>
              </a:defRPr>
            </a:lvl1pPr>
            <a:lvl2pPr marL="742950" indent="-285750">
              <a:tabLst>
                <a:tab pos="5084763" algn="l"/>
              </a:tabLst>
              <a:defRPr>
                <a:solidFill>
                  <a:schemeClr val="tx1"/>
                </a:solidFill>
                <a:latin typeface="Arial" charset="0"/>
              </a:defRPr>
            </a:lvl2pPr>
            <a:lvl3pPr marL="1143000" indent="-228600">
              <a:tabLst>
                <a:tab pos="5084763" algn="l"/>
              </a:tabLst>
              <a:defRPr>
                <a:solidFill>
                  <a:schemeClr val="tx1"/>
                </a:solidFill>
                <a:latin typeface="Arial" charset="0"/>
              </a:defRPr>
            </a:lvl3pPr>
            <a:lvl4pPr marL="1600200" indent="-228600">
              <a:tabLst>
                <a:tab pos="5084763" algn="l"/>
              </a:tabLst>
              <a:defRPr>
                <a:solidFill>
                  <a:schemeClr val="tx1"/>
                </a:solidFill>
                <a:latin typeface="Arial" charset="0"/>
              </a:defRPr>
            </a:lvl4pPr>
            <a:lvl5pPr marL="2057400" indent="-228600">
              <a:tabLst>
                <a:tab pos="5084763" algn="l"/>
              </a:tabLst>
              <a:defRPr>
                <a:solidFill>
                  <a:schemeClr val="tx1"/>
                </a:solidFill>
                <a:latin typeface="Arial" charset="0"/>
              </a:defRPr>
            </a:lvl5pPr>
            <a:lvl6pPr marL="2514600" indent="-228600" eaLnBrk="0" fontAlgn="base" hangingPunct="0">
              <a:spcBef>
                <a:spcPct val="0"/>
              </a:spcBef>
              <a:spcAft>
                <a:spcPct val="0"/>
              </a:spcAft>
              <a:tabLst>
                <a:tab pos="5084763" algn="l"/>
              </a:tabLst>
              <a:defRPr>
                <a:solidFill>
                  <a:schemeClr val="tx1"/>
                </a:solidFill>
                <a:latin typeface="Arial" charset="0"/>
              </a:defRPr>
            </a:lvl6pPr>
            <a:lvl7pPr marL="2971800" indent="-228600" eaLnBrk="0" fontAlgn="base" hangingPunct="0">
              <a:spcBef>
                <a:spcPct val="0"/>
              </a:spcBef>
              <a:spcAft>
                <a:spcPct val="0"/>
              </a:spcAft>
              <a:tabLst>
                <a:tab pos="5084763" algn="l"/>
              </a:tabLst>
              <a:defRPr>
                <a:solidFill>
                  <a:schemeClr val="tx1"/>
                </a:solidFill>
                <a:latin typeface="Arial" charset="0"/>
              </a:defRPr>
            </a:lvl7pPr>
            <a:lvl8pPr marL="3429000" indent="-228600" eaLnBrk="0" fontAlgn="base" hangingPunct="0">
              <a:spcBef>
                <a:spcPct val="0"/>
              </a:spcBef>
              <a:spcAft>
                <a:spcPct val="0"/>
              </a:spcAft>
              <a:tabLst>
                <a:tab pos="5084763" algn="l"/>
              </a:tabLst>
              <a:defRPr>
                <a:solidFill>
                  <a:schemeClr val="tx1"/>
                </a:solidFill>
                <a:latin typeface="Arial" charset="0"/>
              </a:defRPr>
            </a:lvl8pPr>
            <a:lvl9pPr marL="3886200" indent="-228600" eaLnBrk="0" fontAlgn="base" hangingPunct="0">
              <a:spcBef>
                <a:spcPct val="0"/>
              </a:spcBef>
              <a:spcAft>
                <a:spcPct val="0"/>
              </a:spcAft>
              <a:tabLst>
                <a:tab pos="5084763" algn="l"/>
              </a:tabLst>
              <a:defRPr>
                <a:solidFill>
                  <a:schemeClr val="tx1"/>
                </a:solidFill>
                <a:latin typeface="Arial" charset="0"/>
              </a:defRPr>
            </a:lvl9pPr>
          </a:lstStyle>
          <a:p>
            <a:r>
              <a:rPr lang="en-US" sz="2200" dirty="0"/>
              <a:t>SELECT DISTINCT </a:t>
            </a:r>
            <a:r>
              <a:rPr lang="en-US" sz="2200" dirty="0" err="1"/>
              <a:t>table.column</a:t>
            </a:r>
            <a:r>
              <a:rPr lang="en-US" sz="2200" dirty="0"/>
              <a:t> {AS alias} , . . .</a:t>
            </a:r>
          </a:p>
          <a:p>
            <a:r>
              <a:rPr lang="en-US" sz="2200" dirty="0"/>
              <a:t>FROM table/query</a:t>
            </a:r>
          </a:p>
          <a:p>
            <a:r>
              <a:rPr lang="en-US" sz="2200" dirty="0"/>
              <a:t>INNER JOIN table/query ON T1.ColA = T2.ColB</a:t>
            </a:r>
          </a:p>
          <a:p>
            <a:r>
              <a:rPr lang="en-US" sz="2200" dirty="0"/>
              <a:t>WHERE (condition)</a:t>
            </a:r>
          </a:p>
          <a:p>
            <a:r>
              <a:rPr lang="en-US" sz="2200" dirty="0"/>
              <a:t>GROUP BY column</a:t>
            </a:r>
          </a:p>
          <a:p>
            <a:r>
              <a:rPr lang="en-US" sz="2200" dirty="0"/>
              <a:t>HAVING (group condition)</a:t>
            </a:r>
          </a:p>
          <a:p>
            <a:r>
              <a:rPr lang="en-US" sz="2200" dirty="0"/>
              <a:t>ORDER BY </a:t>
            </a:r>
            <a:r>
              <a:rPr lang="en-US" sz="2200" dirty="0" err="1"/>
              <a:t>table.column</a:t>
            </a:r>
            <a:endParaRPr lang="en-US" sz="2200" dirty="0"/>
          </a:p>
          <a:p>
            <a:r>
              <a:rPr lang="en-US" sz="2200" dirty="0"/>
              <a:t>{ UNION, INTERSECT, EXCEPT … }</a:t>
            </a:r>
          </a:p>
          <a:p>
            <a:endParaRPr lang="en-US" sz="2200" dirty="0"/>
          </a:p>
        </p:txBody>
      </p:sp>
    </p:spTree>
    <p:extLst>
      <p:ext uri="{BB962C8B-B14F-4D97-AF65-F5344CB8AC3E}">
        <p14:creationId xmlns:p14="http://schemas.microsoft.com/office/powerpoint/2010/main" val="390135091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F1511D3-74A1-48B9-8C83-32BEEF6A8ADF}" type="slidenum">
              <a:rPr lang="en-US" smtClean="0">
                <a:latin typeface="Garamond" pitchFamily="18" charset="0"/>
              </a:rPr>
              <a:pPr/>
              <a:t>79</a:t>
            </a:fld>
            <a:endParaRPr lang="en-US" smtClean="0">
              <a:latin typeface="Garamond" pitchFamily="18" charset="0"/>
            </a:endParaRPr>
          </a:p>
        </p:txBody>
      </p:sp>
      <p:sp>
        <p:nvSpPr>
          <p:cNvPr id="84995" name="Rectangle 2"/>
          <p:cNvSpPr>
            <a:spLocks noGrp="1" noChangeArrowheads="1"/>
          </p:cNvSpPr>
          <p:nvPr>
            <p:ph type="title"/>
          </p:nvPr>
        </p:nvSpPr>
        <p:spPr/>
        <p:txBody>
          <a:bodyPr/>
          <a:lstStyle/>
          <a:p>
            <a:r>
              <a:rPr lang="en-US" smtClean="0"/>
              <a:t>SQL Syntax: SELECT INTO</a:t>
            </a:r>
          </a:p>
        </p:txBody>
      </p:sp>
      <p:sp>
        <p:nvSpPr>
          <p:cNvPr id="84996" name="Text Box 3"/>
          <p:cNvSpPr txBox="1">
            <a:spLocks noChangeArrowheads="1"/>
          </p:cNvSpPr>
          <p:nvPr/>
        </p:nvSpPr>
        <p:spPr bwMode="auto">
          <a:xfrm>
            <a:off x="1447800" y="1371600"/>
            <a:ext cx="74676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200"/>
              <a:t>SELECT column1, column2, … </a:t>
            </a:r>
          </a:p>
          <a:p>
            <a:r>
              <a:rPr lang="en-US" sz="2200"/>
              <a:t>INTO newtable</a:t>
            </a:r>
          </a:p>
          <a:p>
            <a:r>
              <a:rPr lang="en-US" sz="2200"/>
              <a:t>FROM tables</a:t>
            </a:r>
          </a:p>
          <a:p>
            <a:r>
              <a:rPr lang="en-US" sz="2200"/>
              <a:t>WHERE condition</a:t>
            </a:r>
          </a:p>
        </p:txBody>
      </p:sp>
      <p:sp>
        <p:nvSpPr>
          <p:cNvPr id="84997" name="Text Box 4"/>
          <p:cNvSpPr txBox="1">
            <a:spLocks noChangeArrowheads="1"/>
          </p:cNvSpPr>
          <p:nvPr/>
        </p:nvSpPr>
        <p:spPr bwMode="auto">
          <a:xfrm>
            <a:off x="1584325" y="5065713"/>
            <a:ext cx="125386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t>See also:</a:t>
            </a:r>
          </a:p>
        </p:txBody>
      </p:sp>
      <p:sp>
        <p:nvSpPr>
          <p:cNvPr id="84998" name="AutoShape 5">
            <a:hlinkClick r:id="rId2" action="ppaction://hlinksldjump" highlightClick="1"/>
          </p:cNvPr>
          <p:cNvSpPr>
            <a:spLocks noChangeArrowheads="1"/>
          </p:cNvSpPr>
          <p:nvPr/>
        </p:nvSpPr>
        <p:spPr bwMode="auto">
          <a:xfrm>
            <a:off x="2895600" y="4953000"/>
            <a:ext cx="1752600" cy="533400"/>
          </a:xfrm>
          <a:prstGeom prst="actionButtonBlank">
            <a:avLst/>
          </a:prstGeom>
          <a:solidFill>
            <a:schemeClr val="accent1"/>
          </a:solidFill>
          <a:ln w="12700">
            <a:solidFill>
              <a:schemeClr val="tx1"/>
            </a:solidFill>
            <a:miter lim="800000"/>
            <a:headEnd type="none" w="sm" len="sm"/>
            <a:tailEnd type="none" w="sm" len="sm"/>
          </a:ln>
        </p:spPr>
        <p:txBody>
          <a:bodyPr wrap="none" anchor="ctr"/>
          <a:lstStyle/>
          <a:p>
            <a:pPr algn="ctr"/>
            <a:r>
              <a:rPr lang="en-US" sz="1600" dirty="0">
                <a:solidFill>
                  <a:schemeClr val="tx1"/>
                </a:solidFill>
              </a:rPr>
              <a:t>SELECT</a:t>
            </a:r>
          </a:p>
        </p:txBody>
      </p:sp>
    </p:spTree>
    <p:extLst>
      <p:ext uri="{BB962C8B-B14F-4D97-AF65-F5344CB8AC3E}">
        <p14:creationId xmlns:p14="http://schemas.microsoft.com/office/powerpoint/2010/main" val="41756433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lstStyle/>
          <a:p>
            <a:r>
              <a:rPr lang="en-US" dirty="0" smtClean="0"/>
              <a:t>	Cross Join (Bad)</a:t>
            </a:r>
          </a:p>
        </p:txBody>
      </p:sp>
      <p:sp>
        <p:nvSpPr>
          <p:cNvPr id="10242"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37B8605-0D98-4381-85B2-300A074EA405}" type="slidenum">
              <a:rPr lang="en-US" smtClean="0"/>
              <a:pPr/>
              <a:t>8</a:t>
            </a:fld>
            <a:endParaRPr lang="en-US" smtClean="0"/>
          </a:p>
        </p:txBody>
      </p:sp>
      <p:grpSp>
        <p:nvGrpSpPr>
          <p:cNvPr id="10244" name="Group 7"/>
          <p:cNvGrpSpPr>
            <a:grpSpLocks/>
          </p:cNvGrpSpPr>
          <p:nvPr/>
        </p:nvGrpSpPr>
        <p:grpSpPr bwMode="auto">
          <a:xfrm>
            <a:off x="2057400" y="609600"/>
            <a:ext cx="1219200" cy="1143000"/>
            <a:chOff x="4320" y="864"/>
            <a:chExt cx="576" cy="576"/>
          </a:xfrm>
        </p:grpSpPr>
        <p:sp>
          <p:nvSpPr>
            <p:cNvPr id="10389" name="Rectangle 8"/>
            <p:cNvSpPr>
              <a:spLocks noChangeArrowheads="1"/>
            </p:cNvSpPr>
            <p:nvPr/>
          </p:nvSpPr>
          <p:spPr bwMode="auto">
            <a:xfrm>
              <a:off x="4320" y="1008"/>
              <a:ext cx="576" cy="432"/>
            </a:xfrm>
            <a:prstGeom prst="rect">
              <a:avLst/>
            </a:prstGeom>
            <a:noFill/>
            <a:ln w="317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lstStyle/>
            <a:p>
              <a:pPr eaLnBrk="1" hangingPunct="1"/>
              <a:r>
                <a:rPr lang="en-US" sz="1400">
                  <a:cs typeface="Arial" charset="0"/>
                </a:rPr>
                <a:t>CustomerID</a:t>
              </a:r>
            </a:p>
            <a:p>
              <a:pPr eaLnBrk="1" hangingPunct="1"/>
              <a:r>
                <a:rPr lang="en-US" sz="1400">
                  <a:cs typeface="Arial" charset="0"/>
                </a:rPr>
                <a:t>LastName</a:t>
              </a:r>
            </a:p>
            <a:p>
              <a:pPr eaLnBrk="1" hangingPunct="1"/>
              <a:r>
                <a:rPr lang="en-US" sz="1400">
                  <a:cs typeface="Arial" charset="0"/>
                </a:rPr>
                <a:t>FirstName</a:t>
              </a:r>
            </a:p>
            <a:p>
              <a:pPr eaLnBrk="1" hangingPunct="1"/>
              <a:r>
                <a:rPr lang="en-US" sz="1400">
                  <a:cs typeface="Arial" charset="0"/>
                </a:rPr>
                <a:t>Phone</a:t>
              </a:r>
            </a:p>
          </p:txBody>
        </p:sp>
        <p:sp>
          <p:nvSpPr>
            <p:cNvPr id="10390" name="Rectangle 9"/>
            <p:cNvSpPr>
              <a:spLocks noChangeArrowheads="1"/>
            </p:cNvSpPr>
            <p:nvPr/>
          </p:nvSpPr>
          <p:spPr bwMode="auto">
            <a:xfrm>
              <a:off x="4320" y="864"/>
              <a:ext cx="576" cy="144"/>
            </a:xfrm>
            <a:prstGeom prst="rect">
              <a:avLst/>
            </a:prstGeom>
            <a:solidFill>
              <a:srgbClr val="FFFFCC"/>
            </a:solidFill>
            <a:ln w="3175">
              <a:solidFill>
                <a:schemeClr val="tx1"/>
              </a:solidFill>
              <a:miter lim="800000"/>
              <a:headEnd type="none" w="sm" len="sm"/>
              <a:tailEnd type="none" w="sm" len="sm"/>
            </a:ln>
          </p:spPr>
          <p:txBody>
            <a:bodyPr wrap="none" anchor="ctr"/>
            <a:lstStyle/>
            <a:p>
              <a:pPr algn="ctr" eaLnBrk="1" hangingPunct="1"/>
              <a:r>
                <a:rPr lang="en-US" sz="1400">
                  <a:cs typeface="Arial" charset="0"/>
                </a:rPr>
                <a:t>Customer</a:t>
              </a:r>
            </a:p>
          </p:txBody>
        </p:sp>
      </p:grpSp>
      <p:grpSp>
        <p:nvGrpSpPr>
          <p:cNvPr id="10245" name="Group 10"/>
          <p:cNvGrpSpPr>
            <a:grpSpLocks/>
          </p:cNvGrpSpPr>
          <p:nvPr/>
        </p:nvGrpSpPr>
        <p:grpSpPr bwMode="auto">
          <a:xfrm>
            <a:off x="457200" y="533400"/>
            <a:ext cx="1219200" cy="914400"/>
            <a:chOff x="1008" y="864"/>
            <a:chExt cx="576" cy="528"/>
          </a:xfrm>
        </p:grpSpPr>
        <p:sp>
          <p:nvSpPr>
            <p:cNvPr id="10387" name="Rectangle 11"/>
            <p:cNvSpPr>
              <a:spLocks noChangeArrowheads="1"/>
            </p:cNvSpPr>
            <p:nvPr/>
          </p:nvSpPr>
          <p:spPr bwMode="auto">
            <a:xfrm>
              <a:off x="1008" y="1008"/>
              <a:ext cx="576" cy="384"/>
            </a:xfrm>
            <a:prstGeom prst="rect">
              <a:avLst/>
            </a:prstGeom>
            <a:noFill/>
            <a:ln w="317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lstStyle/>
            <a:p>
              <a:pPr eaLnBrk="1" hangingPunct="1"/>
              <a:r>
                <a:rPr lang="en-US" sz="1400">
                  <a:cs typeface="Arial" charset="0"/>
                </a:rPr>
                <a:t>SaleID</a:t>
              </a:r>
            </a:p>
            <a:p>
              <a:pPr eaLnBrk="1" hangingPunct="1"/>
              <a:r>
                <a:rPr lang="en-US" sz="1400">
                  <a:cs typeface="Arial" charset="0"/>
                </a:rPr>
                <a:t>SaleDate</a:t>
              </a:r>
            </a:p>
            <a:p>
              <a:pPr eaLnBrk="1" hangingPunct="1"/>
              <a:r>
                <a:rPr lang="en-US" sz="1400">
                  <a:cs typeface="Arial" charset="0"/>
                </a:rPr>
                <a:t>CustomerID</a:t>
              </a:r>
            </a:p>
          </p:txBody>
        </p:sp>
        <p:sp>
          <p:nvSpPr>
            <p:cNvPr id="10388" name="Rectangle 12"/>
            <p:cNvSpPr>
              <a:spLocks noChangeArrowheads="1"/>
            </p:cNvSpPr>
            <p:nvPr/>
          </p:nvSpPr>
          <p:spPr bwMode="auto">
            <a:xfrm>
              <a:off x="1008" y="864"/>
              <a:ext cx="576" cy="144"/>
            </a:xfrm>
            <a:prstGeom prst="rect">
              <a:avLst/>
            </a:prstGeom>
            <a:solidFill>
              <a:srgbClr val="FFFFCC"/>
            </a:solidFill>
            <a:ln w="3175">
              <a:solidFill>
                <a:schemeClr val="tx1"/>
              </a:solidFill>
              <a:miter lim="800000"/>
              <a:headEnd type="none" w="sm" len="sm"/>
              <a:tailEnd type="none" w="sm" len="sm"/>
            </a:ln>
          </p:spPr>
          <p:txBody>
            <a:bodyPr wrap="none" anchor="ctr"/>
            <a:lstStyle/>
            <a:p>
              <a:pPr algn="ctr" eaLnBrk="1" hangingPunct="1"/>
              <a:r>
                <a:rPr lang="en-US" sz="1400">
                  <a:cs typeface="Arial" charset="0"/>
                </a:rPr>
                <a:t>Sales</a:t>
              </a:r>
            </a:p>
          </p:txBody>
        </p:sp>
      </p:grpSp>
      <p:graphicFrame>
        <p:nvGraphicFramePr>
          <p:cNvPr id="79021" name="Group 173"/>
          <p:cNvGraphicFramePr>
            <a:graphicFrameLocks noGrp="1"/>
          </p:cNvGraphicFramePr>
          <p:nvPr>
            <p:extLst>
              <p:ext uri="{D42A27DB-BD31-4B8C-83A1-F6EECF244321}">
                <p14:modId xmlns:p14="http://schemas.microsoft.com/office/powerpoint/2010/main" val="1871608688"/>
              </p:ext>
            </p:extLst>
          </p:nvPr>
        </p:nvGraphicFramePr>
        <p:xfrm>
          <a:off x="3810000" y="1905000"/>
          <a:ext cx="4056063" cy="1524000"/>
        </p:xfrm>
        <a:graphic>
          <a:graphicData uri="http://schemas.openxmlformats.org/drawingml/2006/table">
            <a:tbl>
              <a:tblPr/>
              <a:tblGrid>
                <a:gridCol w="1130300"/>
                <a:gridCol w="992188"/>
                <a:gridCol w="1001712"/>
                <a:gridCol w="931863"/>
              </a:tblGrid>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CustomerID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LastName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FirstName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Phone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Jones</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Mary</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111-2222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Smith</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Marta</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222-3333</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3</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Jackson</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Miguel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444-2222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4</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Smith</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Mark</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555-5662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bl>
          </a:graphicData>
        </a:graphic>
      </p:graphicFrame>
      <p:graphicFrame>
        <p:nvGraphicFramePr>
          <p:cNvPr id="79017" name="Group 169"/>
          <p:cNvGraphicFramePr>
            <a:graphicFrameLocks noGrp="1"/>
          </p:cNvGraphicFramePr>
          <p:nvPr>
            <p:extLst>
              <p:ext uri="{D42A27DB-BD31-4B8C-83A1-F6EECF244321}">
                <p14:modId xmlns:p14="http://schemas.microsoft.com/office/powerpoint/2010/main" val="3270757523"/>
              </p:ext>
            </p:extLst>
          </p:nvPr>
        </p:nvGraphicFramePr>
        <p:xfrm>
          <a:off x="457200" y="1981200"/>
          <a:ext cx="2762250" cy="1524000"/>
        </p:xfrm>
        <a:graphic>
          <a:graphicData uri="http://schemas.openxmlformats.org/drawingml/2006/table">
            <a:tbl>
              <a:tblPr/>
              <a:tblGrid>
                <a:gridCol w="717550"/>
                <a:gridCol w="914400"/>
                <a:gridCol w="1130300"/>
              </a:tblGrid>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SaleID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SaleDate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CustomerID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3</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4</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4</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bl>
          </a:graphicData>
        </a:graphic>
      </p:graphicFrame>
      <p:graphicFrame>
        <p:nvGraphicFramePr>
          <p:cNvPr id="79028" name="Group 180"/>
          <p:cNvGraphicFramePr>
            <a:graphicFrameLocks noGrp="1"/>
          </p:cNvGraphicFramePr>
          <p:nvPr>
            <p:extLst>
              <p:ext uri="{D42A27DB-BD31-4B8C-83A1-F6EECF244321}">
                <p14:modId xmlns:p14="http://schemas.microsoft.com/office/powerpoint/2010/main" val="3614589843"/>
              </p:ext>
            </p:extLst>
          </p:nvPr>
        </p:nvGraphicFramePr>
        <p:xfrm>
          <a:off x="762000" y="3657600"/>
          <a:ext cx="6818313" cy="2743200"/>
        </p:xfrm>
        <a:graphic>
          <a:graphicData uri="http://schemas.openxmlformats.org/drawingml/2006/table">
            <a:tbl>
              <a:tblPr/>
              <a:tblGrid>
                <a:gridCol w="717550"/>
                <a:gridCol w="914400"/>
                <a:gridCol w="1130300"/>
                <a:gridCol w="1130300"/>
                <a:gridCol w="992188"/>
                <a:gridCol w="1001712"/>
                <a:gridCol w="931863"/>
              </a:tblGrid>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SaleID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SaleDate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CustomerID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CustomerID</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LastName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FirstName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Phone</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Jones</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Mary</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111-2222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Smith</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Marta</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222-3333</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3</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Jackson</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Miguel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444-2222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4</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Smith</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Mark</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555-5662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Jones</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Mary</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111-2222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Smith</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Marta</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222-3333</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3</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Jackson</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Miguel</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444-2222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5/1</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4</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Smith</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Mark</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itchFamily="2" charset="2"/>
                        <a:buNone/>
                        <a:tabLst/>
                      </a:pPr>
                      <a:r>
                        <a:rPr kumimoji="0" lang="en-US" sz="1400" b="0" i="0" u="none" strike="noStrike" cap="none" normalizeH="0" baseline="0" smtClean="0">
                          <a:ln>
                            <a:noFill/>
                          </a:ln>
                          <a:solidFill>
                            <a:schemeClr val="tx1"/>
                          </a:solidFill>
                          <a:effectLst/>
                          <a:latin typeface="Arial" charset="0"/>
                        </a:rPr>
                        <a:t>555-5662</a:t>
                      </a:r>
                    </a:p>
                  </a:txBody>
                  <a:tcPr horzOverflow="overflow">
                    <a:lnL w="3175" cap="flat" cmpd="sng" algn="ctr">
                      <a:solidFill>
                        <a:schemeClr val="tx1"/>
                      </a:solidFill>
                      <a:prstDash val="solid"/>
                      <a:round/>
                      <a:headEnd type="none" w="sm" len="sm"/>
                      <a:tailEnd type="none" w="sm" len="sm"/>
                    </a:lnL>
                    <a:lnR w="3175" cap="flat" cmpd="sng" algn="ctr">
                      <a:solidFill>
                        <a:schemeClr val="tx1"/>
                      </a:solidFill>
                      <a:prstDash val="solid"/>
                      <a:round/>
                      <a:headEnd type="none" w="sm" len="sm"/>
                      <a:tailEnd type="none" w="sm" len="sm"/>
                    </a:lnR>
                    <a:lnT w="3175" cap="flat" cmpd="sng" algn="ctr">
                      <a:solidFill>
                        <a:schemeClr val="tx1"/>
                      </a:solidFill>
                      <a:prstDash val="solid"/>
                      <a:round/>
                      <a:headEnd type="none" w="sm" len="sm"/>
                      <a:tailEnd type="none" w="sm" len="sm"/>
                    </a:lnT>
                    <a:lnB w="31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0386" name="Text Box 163"/>
          <p:cNvSpPr txBox="1">
            <a:spLocks noChangeArrowheads="1"/>
          </p:cNvSpPr>
          <p:nvPr/>
        </p:nvSpPr>
        <p:spPr bwMode="auto">
          <a:xfrm>
            <a:off x="3352800" y="6324600"/>
            <a:ext cx="11588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i="1">
                <a:cs typeface="Arial" charset="0"/>
              </a:rPr>
              <a:t>8 more rows</a:t>
            </a:r>
          </a:p>
        </p:txBody>
      </p:sp>
    </p:spTree>
    <p:extLst>
      <p:ext uri="{BB962C8B-B14F-4D97-AF65-F5344CB8AC3E}">
        <p14:creationId xmlns:p14="http://schemas.microsoft.com/office/powerpoint/2010/main" val="211514382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1DB73BD-41B0-4F29-B144-EA581718665B}" type="slidenum">
              <a:rPr lang="en-US" smtClean="0">
                <a:latin typeface="Garamond" pitchFamily="18" charset="0"/>
              </a:rPr>
              <a:pPr/>
              <a:t>80</a:t>
            </a:fld>
            <a:endParaRPr lang="en-US" smtClean="0">
              <a:latin typeface="Garamond" pitchFamily="18" charset="0"/>
            </a:endParaRPr>
          </a:p>
        </p:txBody>
      </p:sp>
      <p:sp>
        <p:nvSpPr>
          <p:cNvPr id="86019" name="Rectangle 2"/>
          <p:cNvSpPr>
            <a:spLocks noGrp="1" noChangeArrowheads="1"/>
          </p:cNvSpPr>
          <p:nvPr>
            <p:ph type="title"/>
          </p:nvPr>
        </p:nvSpPr>
        <p:spPr/>
        <p:txBody>
          <a:bodyPr/>
          <a:lstStyle/>
          <a:p>
            <a:r>
              <a:rPr lang="en-US" smtClean="0"/>
              <a:t>SQL Syntax: UPDATE</a:t>
            </a:r>
          </a:p>
        </p:txBody>
      </p:sp>
      <p:sp>
        <p:nvSpPr>
          <p:cNvPr id="86020" name="Text Box 3"/>
          <p:cNvSpPr txBox="1">
            <a:spLocks noChangeArrowheads="1"/>
          </p:cNvSpPr>
          <p:nvPr/>
        </p:nvSpPr>
        <p:spPr bwMode="auto">
          <a:xfrm>
            <a:off x="1447800" y="1371600"/>
            <a:ext cx="746760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200"/>
              <a:t>UPDATE TABLE table</a:t>
            </a:r>
          </a:p>
          <a:p>
            <a:r>
              <a:rPr lang="en-US" sz="2200"/>
              <a:t>   SET column1 = value1, column2 = value2, … </a:t>
            </a:r>
          </a:p>
          <a:p>
            <a:r>
              <a:rPr lang="en-US" sz="2200"/>
              <a:t>   WHERE condition</a:t>
            </a:r>
          </a:p>
        </p:txBody>
      </p:sp>
      <p:sp>
        <p:nvSpPr>
          <p:cNvPr id="86021" name="Text Box 4"/>
          <p:cNvSpPr txBox="1">
            <a:spLocks noChangeArrowheads="1"/>
          </p:cNvSpPr>
          <p:nvPr/>
        </p:nvSpPr>
        <p:spPr bwMode="auto">
          <a:xfrm>
            <a:off x="1584325" y="5065713"/>
            <a:ext cx="125386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t>See also:</a:t>
            </a:r>
          </a:p>
        </p:txBody>
      </p:sp>
      <p:sp>
        <p:nvSpPr>
          <p:cNvPr id="86022" name="AutoShape 5">
            <a:hlinkClick r:id="rId2" action="ppaction://hlinksldjump" highlightClick="1"/>
          </p:cNvPr>
          <p:cNvSpPr>
            <a:spLocks noChangeArrowheads="1"/>
          </p:cNvSpPr>
          <p:nvPr/>
        </p:nvSpPr>
        <p:spPr bwMode="auto">
          <a:xfrm>
            <a:off x="2895600" y="4953000"/>
            <a:ext cx="1752600" cy="533400"/>
          </a:xfrm>
          <a:prstGeom prst="actionButtonBlank">
            <a:avLst/>
          </a:prstGeom>
          <a:solidFill>
            <a:schemeClr val="accent1"/>
          </a:solidFill>
          <a:ln w="12700">
            <a:solidFill>
              <a:schemeClr val="tx1"/>
            </a:solidFill>
            <a:miter lim="800000"/>
            <a:headEnd type="none" w="sm" len="sm"/>
            <a:tailEnd type="none" w="sm" len="sm"/>
          </a:ln>
        </p:spPr>
        <p:txBody>
          <a:bodyPr wrap="none" anchor="ctr"/>
          <a:lstStyle/>
          <a:p>
            <a:pPr algn="ctr"/>
            <a:r>
              <a:rPr lang="en-US" sz="1600" dirty="0">
                <a:solidFill>
                  <a:schemeClr val="tx1"/>
                </a:solidFill>
              </a:rPr>
              <a:t>DELETE</a:t>
            </a:r>
          </a:p>
        </p:txBody>
      </p:sp>
    </p:spTree>
    <p:extLst>
      <p:ext uri="{BB962C8B-B14F-4D97-AF65-F5344CB8AC3E}">
        <p14:creationId xmlns:p14="http://schemas.microsoft.com/office/powerpoint/2010/main" val="25427264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smtClean="0"/>
              <a:t>Tables</a:t>
            </a:r>
          </a:p>
        </p:txBody>
      </p:sp>
      <p:sp>
        <p:nvSpPr>
          <p:cNvPr id="11266" name="Slide Number Placeholder 4"/>
          <p:cNvSpPr>
            <a:spLocks noGrp="1"/>
          </p:cNvSpPr>
          <p:nvPr>
            <p:ph type="sldNum" sz="quarter" idx="12"/>
          </p:nvPr>
        </p:nvSpPr>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627BFE0-693B-43D3-9F25-95BA24069E91}" type="slidenum">
              <a:rPr lang="en-US" smtClean="0"/>
              <a:pPr/>
              <a:t>9</a:t>
            </a:fld>
            <a:endParaRPr lang="en-US" smtClean="0"/>
          </a:p>
        </p:txBody>
      </p:sp>
      <p:pic>
        <p:nvPicPr>
          <p:cNvPr id="11268" name="Object 1"/>
          <p:cNvPicPr>
            <a:picLocks noChangeArrowheads="1"/>
          </p:cNvPicPr>
          <p:nvPr/>
        </p:nvPicPr>
        <p:blipFill>
          <a:blip r:embed="rId3">
            <a:extLst>
              <a:ext uri="{28A0092B-C50C-407E-A947-70E740481C1C}">
                <a14:useLocalDpi xmlns:a14="http://schemas.microsoft.com/office/drawing/2010/main" val="0"/>
              </a:ext>
            </a:extLst>
          </a:blip>
          <a:srcRect t="-430" b="-179"/>
          <a:stretch>
            <a:fillRect/>
          </a:stretch>
        </p:blipFill>
        <p:spPr bwMode="auto">
          <a:xfrm>
            <a:off x="757518" y="914400"/>
            <a:ext cx="73914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0627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YellowFade">
  <a:themeElements>
    <a:clrScheme name="Custom 1">
      <a:dk1>
        <a:srgbClr val="000000"/>
      </a:dk1>
      <a:lt1>
        <a:srgbClr val="FFFF99"/>
      </a:lt1>
      <a:dk2>
        <a:srgbClr val="FF0066"/>
      </a:dk2>
      <a:lt2>
        <a:srgbClr val="0000FF"/>
      </a:lt2>
      <a:accent1>
        <a:srgbClr val="CCECFF"/>
      </a:accent1>
      <a:accent2>
        <a:srgbClr val="6699FF"/>
      </a:accent2>
      <a:accent3>
        <a:srgbClr val="FFFFCA"/>
      </a:accent3>
      <a:accent4>
        <a:srgbClr val="000000"/>
      </a:accent4>
      <a:accent5>
        <a:srgbClr val="E2F4FF"/>
      </a:accent5>
      <a:accent6>
        <a:srgbClr val="5C8AE7"/>
      </a:accent6>
      <a:hlink>
        <a:srgbClr val="5E6FD4"/>
      </a:hlink>
      <a:folHlink>
        <a:srgbClr val="5E6FD4"/>
      </a:folHlink>
    </a:clrScheme>
    <a:fontScheme name="YellowFade.pot">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FF"/>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FF"/>
            </a:solidFill>
            <a:effectLst/>
            <a:latin typeface="Arial" charset="0"/>
          </a:defRPr>
        </a:defPPr>
      </a:lstStyle>
    </a:lnDef>
  </a:objectDefaults>
  <a:extraClrSchemeLst>
    <a:extraClrScheme>
      <a:clrScheme name="YellowFade.pot 1">
        <a:dk1>
          <a:srgbClr val="00354E"/>
        </a:dk1>
        <a:lt1>
          <a:srgbClr val="EAEAEA"/>
        </a:lt1>
        <a:dk2>
          <a:srgbClr val="006699"/>
        </a:dk2>
        <a:lt2>
          <a:srgbClr val="CCECFF"/>
        </a:lt2>
        <a:accent1>
          <a:srgbClr val="006699"/>
        </a:accent1>
        <a:accent2>
          <a:srgbClr val="6699FF"/>
        </a:accent2>
        <a:accent3>
          <a:srgbClr val="AAB8CA"/>
        </a:accent3>
        <a:accent4>
          <a:srgbClr val="C8C8C8"/>
        </a:accent4>
        <a:accent5>
          <a:srgbClr val="AAB8CA"/>
        </a:accent5>
        <a:accent6>
          <a:srgbClr val="5C8AE7"/>
        </a:accent6>
        <a:hlink>
          <a:srgbClr val="CCCCFF"/>
        </a:hlink>
        <a:folHlink>
          <a:srgbClr val="5E6FD4"/>
        </a:folHlink>
      </a:clrScheme>
      <a:clrMap bg1="dk2" tx1="lt1" bg2="dk1" tx2="lt2" accent1="accent1" accent2="accent2" accent3="accent3" accent4="accent4" accent5="accent5" accent6="accent6" hlink="hlink" folHlink="folHlink"/>
    </a:extraClrScheme>
    <a:extraClrScheme>
      <a:clrScheme name="YellowFade.pot 2">
        <a:dk1>
          <a:srgbClr val="000080"/>
        </a:dk1>
        <a:lt1>
          <a:srgbClr val="FFFFFF"/>
        </a:lt1>
        <a:dk2>
          <a:srgbClr val="3366CC"/>
        </a:dk2>
        <a:lt2>
          <a:srgbClr val="7A7C93"/>
        </a:lt2>
        <a:accent1>
          <a:srgbClr val="006699"/>
        </a:accent1>
        <a:accent2>
          <a:srgbClr val="6699FF"/>
        </a:accent2>
        <a:accent3>
          <a:srgbClr val="FFFFFF"/>
        </a:accent3>
        <a:accent4>
          <a:srgbClr val="00006C"/>
        </a:accent4>
        <a:accent5>
          <a:srgbClr val="AAB8CA"/>
        </a:accent5>
        <a:accent6>
          <a:srgbClr val="5C8AE7"/>
        </a:accent6>
        <a:hlink>
          <a:srgbClr val="CCCCFF"/>
        </a:hlink>
        <a:folHlink>
          <a:srgbClr val="5E6FD4"/>
        </a:folHlink>
      </a:clrScheme>
      <a:clrMap bg1="lt1" tx1="dk1" bg2="lt2" tx2="dk2" accent1="accent1" accent2="accent2" accent3="accent3" accent4="accent4" accent5="accent5" accent6="accent6" hlink="hlink" folHlink="folHlink"/>
    </a:extraClrScheme>
    <a:extraClrScheme>
      <a:clrScheme name="YellowFade.pot 3">
        <a:dk1>
          <a:srgbClr val="000000"/>
        </a:dk1>
        <a:lt1>
          <a:srgbClr val="FFFFFF"/>
        </a:lt1>
        <a:dk2>
          <a:srgbClr val="000000"/>
        </a:dk2>
        <a:lt2>
          <a:srgbClr val="868686"/>
        </a:lt2>
        <a:accent1>
          <a:srgbClr val="969696"/>
        </a:accent1>
        <a:accent2>
          <a:srgbClr val="CBCBCB"/>
        </a:accent2>
        <a:accent3>
          <a:srgbClr val="FFFFFF"/>
        </a:accent3>
        <a:accent4>
          <a:srgbClr val="000000"/>
        </a:accent4>
        <a:accent5>
          <a:srgbClr val="C9C9C9"/>
        </a:accent5>
        <a:accent6>
          <a:srgbClr val="B8B8B8"/>
        </a:accent6>
        <a:hlink>
          <a:srgbClr val="EAEAEA"/>
        </a:hlink>
        <a:folHlink>
          <a:srgbClr val="5F5F5F"/>
        </a:folHlink>
      </a:clrScheme>
      <a:clrMap bg1="lt1" tx1="dk1" bg2="lt2" tx2="dk2" accent1="accent1" accent2="accent2" accent3="accent3" accent4="accent4" accent5="accent5" accent6="accent6" hlink="hlink" folHlink="folHlink"/>
    </a:extraClrScheme>
    <a:extraClrScheme>
      <a:clrScheme name="YellowFade.pot 4">
        <a:dk1>
          <a:srgbClr val="660066"/>
        </a:dk1>
        <a:lt1>
          <a:srgbClr val="EAEAEA"/>
        </a:lt1>
        <a:dk2>
          <a:srgbClr val="3366CC"/>
        </a:dk2>
        <a:lt2>
          <a:srgbClr val="7A7C93"/>
        </a:lt2>
        <a:accent1>
          <a:srgbClr val="00CCCC"/>
        </a:accent1>
        <a:accent2>
          <a:srgbClr val="CC66FF"/>
        </a:accent2>
        <a:accent3>
          <a:srgbClr val="F3F3F3"/>
        </a:accent3>
        <a:accent4>
          <a:srgbClr val="560056"/>
        </a:accent4>
        <a:accent5>
          <a:srgbClr val="AAE2E2"/>
        </a:accent5>
        <a:accent6>
          <a:srgbClr val="B95CE7"/>
        </a:accent6>
        <a:hlink>
          <a:srgbClr val="CCFFCC"/>
        </a:hlink>
        <a:folHlink>
          <a:srgbClr val="FFCC66"/>
        </a:folHlink>
      </a:clrScheme>
      <a:clrMap bg1="lt1" tx1="dk1" bg2="lt2" tx2="dk2" accent1="accent1" accent2="accent2" accent3="accent3" accent4="accent4" accent5="accent5" accent6="accent6" hlink="hlink" folHlink="folHlink"/>
    </a:extraClrScheme>
    <a:extraClrScheme>
      <a:clrScheme name="YellowFade.pot 5">
        <a:dk1>
          <a:srgbClr val="003366"/>
        </a:dk1>
        <a:lt1>
          <a:srgbClr val="EAEAEA"/>
        </a:lt1>
        <a:dk2>
          <a:srgbClr val="009999"/>
        </a:dk2>
        <a:lt2>
          <a:srgbClr val="FFFFFF"/>
        </a:lt2>
        <a:accent1>
          <a:srgbClr val="008080"/>
        </a:accent1>
        <a:accent2>
          <a:srgbClr val="00CCCC"/>
        </a:accent2>
        <a:accent3>
          <a:srgbClr val="AACACA"/>
        </a:accent3>
        <a:accent4>
          <a:srgbClr val="C8C8C8"/>
        </a:accent4>
        <a:accent5>
          <a:srgbClr val="AAC0C0"/>
        </a:accent5>
        <a:accent6>
          <a:srgbClr val="00B9B9"/>
        </a:accent6>
        <a:hlink>
          <a:srgbClr val="A7DDE1"/>
        </a:hlink>
        <a:folHlink>
          <a:srgbClr val="319CB7"/>
        </a:folHlink>
      </a:clrScheme>
      <a:clrMap bg1="dk2" tx1="lt1" bg2="dk1" tx2="lt2" accent1="accent1" accent2="accent2" accent3="accent3" accent4="accent4" accent5="accent5" accent6="accent6" hlink="hlink" folHlink="folHlink"/>
    </a:extraClrScheme>
    <a:extraClrScheme>
      <a:clrScheme name="YellowFade.pot 6">
        <a:dk1>
          <a:srgbClr val="00354E"/>
        </a:dk1>
        <a:lt1>
          <a:srgbClr val="EAEAEA"/>
        </a:lt1>
        <a:dk2>
          <a:srgbClr val="6D67AA"/>
        </a:dk2>
        <a:lt2>
          <a:srgbClr val="CCCCFF"/>
        </a:lt2>
        <a:accent1>
          <a:srgbClr val="6600CC"/>
        </a:accent1>
        <a:accent2>
          <a:srgbClr val="9999FF"/>
        </a:accent2>
        <a:accent3>
          <a:srgbClr val="BAB8D2"/>
        </a:accent3>
        <a:accent4>
          <a:srgbClr val="C8C8C8"/>
        </a:accent4>
        <a:accent5>
          <a:srgbClr val="B8AAE2"/>
        </a:accent5>
        <a:accent6>
          <a:srgbClr val="8A8AE7"/>
        </a:accent6>
        <a:hlink>
          <a:srgbClr val="CCCCFF"/>
        </a:hlink>
        <a:folHlink>
          <a:srgbClr val="9D70B8"/>
        </a:folHlink>
      </a:clrScheme>
      <a:clrMap bg1="dk2" tx1="lt1" bg2="dk1" tx2="lt2" accent1="accent1" accent2="accent2" accent3="accent3" accent4="accent4" accent5="accent5" accent6="accent6" hlink="hlink" folHlink="folHlink"/>
    </a:extraClrScheme>
    <a:extraClrScheme>
      <a:clrScheme name="YellowFade.pot 7">
        <a:dk1>
          <a:srgbClr val="000000"/>
        </a:dk1>
        <a:lt1>
          <a:srgbClr val="FFFF99"/>
        </a:lt1>
        <a:dk2>
          <a:srgbClr val="FF0066"/>
        </a:dk2>
        <a:lt2>
          <a:srgbClr val="0000FF"/>
        </a:lt2>
        <a:accent1>
          <a:srgbClr val="CCECFF"/>
        </a:accent1>
        <a:accent2>
          <a:srgbClr val="6699FF"/>
        </a:accent2>
        <a:accent3>
          <a:srgbClr val="FFFFCA"/>
        </a:accent3>
        <a:accent4>
          <a:srgbClr val="000000"/>
        </a:accent4>
        <a:accent5>
          <a:srgbClr val="E2F4FF"/>
        </a:accent5>
        <a:accent6>
          <a:srgbClr val="5C8AE7"/>
        </a:accent6>
        <a:hlink>
          <a:srgbClr val="FF66FF"/>
        </a:hlink>
        <a:folHlink>
          <a:srgbClr val="5E6FD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4151</TotalTime>
  <Words>6158</Words>
  <Application>Microsoft Office PowerPoint</Application>
  <PresentationFormat>On-screen Show (4:3)</PresentationFormat>
  <Paragraphs>1698</Paragraphs>
  <Slides>80</Slides>
  <Notes>46</Notes>
  <HiddenSlides>3</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80</vt:i4>
      </vt:variant>
    </vt:vector>
  </HeadingPairs>
  <TitlesOfParts>
    <vt:vector size="88" baseType="lpstr">
      <vt:lpstr>Arial</vt:lpstr>
      <vt:lpstr>Arial Rounded MT Bold</vt:lpstr>
      <vt:lpstr>Garamond</vt:lpstr>
      <vt:lpstr>Symbol</vt:lpstr>
      <vt:lpstr>Times New Roman</vt:lpstr>
      <vt:lpstr>Wingdings</vt:lpstr>
      <vt:lpstr>YellowFade</vt:lpstr>
      <vt:lpstr>Document</vt:lpstr>
      <vt:lpstr>Database Management Systems</vt:lpstr>
      <vt:lpstr>Objectives</vt:lpstr>
      <vt:lpstr>Why do we Need Queries</vt:lpstr>
      <vt:lpstr>Four Questions to Create a Query</vt:lpstr>
      <vt:lpstr>Example: Column Filter</vt:lpstr>
      <vt:lpstr>Example: Row Filter</vt:lpstr>
      <vt:lpstr>Joining Tables</vt:lpstr>
      <vt:lpstr> Cross Join (Bad)</vt:lpstr>
      <vt:lpstr>Tables</vt:lpstr>
      <vt:lpstr>Organization</vt:lpstr>
      <vt:lpstr>Sample Questions</vt:lpstr>
      <vt:lpstr>Query By Example &amp; SQL</vt:lpstr>
      <vt:lpstr>Basic SQL SELECT</vt:lpstr>
      <vt:lpstr>ORDER BY</vt:lpstr>
      <vt:lpstr>DISTINCT</vt:lpstr>
      <vt:lpstr>Constraints:  And</vt:lpstr>
      <vt:lpstr>Pattern Matching</vt:lpstr>
      <vt:lpstr>Boolean Algebra</vt:lpstr>
      <vt:lpstr>Boolean Algebra</vt:lpstr>
      <vt:lpstr>DeMorgan’s Law Example</vt:lpstr>
      <vt:lpstr>DeMorgan’s Law</vt:lpstr>
      <vt:lpstr>Conditions: And, Or</vt:lpstr>
      <vt:lpstr>Useful Where Conditions</vt:lpstr>
      <vt:lpstr>Oracle Views: SQL Developer</vt:lpstr>
      <vt:lpstr>Oracle Views and SQL</vt:lpstr>
      <vt:lpstr>SQL Server: Management Studio</vt:lpstr>
      <vt:lpstr>SQL Server Query Designer</vt:lpstr>
      <vt:lpstr>Simple Computations</vt:lpstr>
      <vt:lpstr>Computations:  Aggregation--Avg</vt:lpstr>
      <vt:lpstr>Computations (Math Operators)</vt:lpstr>
      <vt:lpstr>SQL Differences</vt:lpstr>
      <vt:lpstr>Subtotals (Where)</vt:lpstr>
      <vt:lpstr>Groups and Subtotals</vt:lpstr>
      <vt:lpstr>Conditions on Totals (Having)</vt:lpstr>
      <vt:lpstr>Where (Detail) v Having (Group)</vt:lpstr>
      <vt:lpstr>Multiple Tables (Intro &amp; Distinct)</vt:lpstr>
      <vt:lpstr>Joining Tables</vt:lpstr>
      <vt:lpstr>SQL JOIN</vt:lpstr>
      <vt:lpstr>Syntax for Three Tables</vt:lpstr>
      <vt:lpstr>Multiple Tables (Many)</vt:lpstr>
      <vt:lpstr>Oracle</vt:lpstr>
      <vt:lpstr>Building a Query</vt:lpstr>
      <vt:lpstr>Joining Tables (Hints)</vt:lpstr>
      <vt:lpstr>Tables with Multiple Joins</vt:lpstr>
      <vt:lpstr>Table Alias</vt:lpstr>
      <vt:lpstr>Saved Query: Create View</vt:lpstr>
      <vt:lpstr>Updateable Views</vt:lpstr>
      <vt:lpstr>Non Updateable View</vt:lpstr>
      <vt:lpstr>Simple XML Example</vt:lpstr>
      <vt:lpstr>XML Schema</vt:lpstr>
      <vt:lpstr>SQL Server Example</vt:lpstr>
      <vt:lpstr>Oracle Example</vt:lpstr>
      <vt:lpstr>XQuery Example</vt:lpstr>
      <vt:lpstr>XQuery in Oracle</vt:lpstr>
      <vt:lpstr>XQuery Example with Comparison</vt:lpstr>
      <vt:lpstr>XQuery Return One Element</vt:lpstr>
      <vt:lpstr>XQuery FLWOR</vt:lpstr>
      <vt:lpstr>Regular Expressions (RegEx)</vt:lpstr>
      <vt:lpstr>SQL Server Setup</vt:lpstr>
      <vt:lpstr>C# RegexMatch Function</vt:lpstr>
      <vt:lpstr>RegEx Simple Patterns</vt:lpstr>
      <vt:lpstr>Groups of Characters</vt:lpstr>
      <vt:lpstr>RegEx Special Symbols</vt:lpstr>
      <vt:lpstr>RegEx Repetition</vt:lpstr>
      <vt:lpstr>RegEx Exact Repetition</vt:lpstr>
      <vt:lpstr>RegEx Groups of Characters</vt:lpstr>
      <vt:lpstr>SQL Syntax: ALTER TABLE</vt:lpstr>
      <vt:lpstr>SQL Syntax: COMMIT</vt:lpstr>
      <vt:lpstr>SQL Syntax: CREATE INDEX</vt:lpstr>
      <vt:lpstr>SQL Syntax: CREATE TABLE</vt:lpstr>
      <vt:lpstr>SQL Syntax: CREATE VIEW</vt:lpstr>
      <vt:lpstr>SQL Syntax: DELETE</vt:lpstr>
      <vt:lpstr>SQL Syntax: DROP</vt:lpstr>
      <vt:lpstr>SQL Syntax: INSERT</vt:lpstr>
      <vt:lpstr>SQL Syntax: GRANT</vt:lpstr>
      <vt:lpstr>SQL Syntax: REVOKE</vt:lpstr>
      <vt:lpstr>SQL Syntax: ROLLBACK</vt:lpstr>
      <vt:lpstr>SQL Syntax: SELECT</vt:lpstr>
      <vt:lpstr>SQL Syntax: SELECT INTO</vt:lpstr>
      <vt:lpstr>SQL Syntax: UPDATE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Management System</dc:title>
  <dc:subject>Queries</dc:subject>
  <dc:creator>Jerry Post</dc:creator>
  <cp:lastModifiedBy>Jerry Post</cp:lastModifiedBy>
  <cp:revision>93</cp:revision>
  <dcterms:created xsi:type="dcterms:W3CDTF">1995-06-07T18:27:34Z</dcterms:created>
  <dcterms:modified xsi:type="dcterms:W3CDTF">2013-08-16T19:20:02Z</dcterms:modified>
</cp:coreProperties>
</file>