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57" r:id="rId3"/>
    <p:sldId id="258" r:id="rId4"/>
    <p:sldId id="259" r:id="rId5"/>
    <p:sldId id="260" r:id="rId6"/>
    <p:sldId id="322" r:id="rId7"/>
    <p:sldId id="323" r:id="rId8"/>
    <p:sldId id="324" r:id="rId9"/>
    <p:sldId id="325" r:id="rId10"/>
    <p:sldId id="326" r:id="rId11"/>
    <p:sldId id="327" r:id="rId12"/>
    <p:sldId id="262" r:id="rId13"/>
    <p:sldId id="328" r:id="rId14"/>
    <p:sldId id="329" r:id="rId15"/>
    <p:sldId id="330" r:id="rId16"/>
    <p:sldId id="331" r:id="rId17"/>
    <p:sldId id="332" r:id="rId18"/>
    <p:sldId id="333" r:id="rId19"/>
    <p:sldId id="334" r:id="rId20"/>
    <p:sldId id="335" r:id="rId21"/>
    <p:sldId id="337" r:id="rId22"/>
    <p:sldId id="338" r:id="rId23"/>
    <p:sldId id="339" r:id="rId24"/>
    <p:sldId id="340" r:id="rId25"/>
    <p:sldId id="265" r:id="rId26"/>
    <p:sldId id="266" r:id="rId27"/>
    <p:sldId id="341" r:id="rId28"/>
    <p:sldId id="342" r:id="rId29"/>
    <p:sldId id="272" r:id="rId30"/>
    <p:sldId id="275" r:id="rId31"/>
    <p:sldId id="276" r:id="rId32"/>
    <p:sldId id="343"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 id="311" r:id="rId68"/>
    <p:sldId id="312" r:id="rId69"/>
    <p:sldId id="313" r:id="rId70"/>
    <p:sldId id="314" r:id="rId71"/>
    <p:sldId id="315" r:id="rId72"/>
    <p:sldId id="316" r:id="rId73"/>
    <p:sldId id="317" r:id="rId74"/>
    <p:sldId id="318" r:id="rId75"/>
    <p:sldId id="319" r:id="rId76"/>
    <p:sldId id="320" r:id="rId77"/>
    <p:sldId id="321" r:id="rId7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6600"/>
    <a:srgbClr val="FFFFCC"/>
    <a:srgbClr val="FFFFFF"/>
    <a:srgbClr val="FFFF99"/>
    <a:srgbClr val="99CCFF"/>
    <a:srgbClr val="99FF99"/>
    <a:srgbClr val="FF99CC"/>
    <a:srgbClr val="FFCC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57" d="100"/>
          <a:sy n="57" d="100"/>
        </p:scale>
        <p:origin x="87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8" d="100"/>
          <a:sy n="58" d="100"/>
        </p:scale>
        <p:origin x="-132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FA58399-1F0F-40D9-9BD4-432FB694413B}" type="slidenum">
              <a:rPr lang="en-US" smtClean="0">
                <a:solidFill>
                  <a:schemeClr val="folHlink"/>
                </a:solidFill>
              </a:rPr>
              <a:pPr/>
              <a:t>5</a:t>
            </a:fld>
            <a:endParaRPr lang="en-US" smtClean="0">
              <a:solidFill>
                <a:schemeClr val="folHlink"/>
              </a:solidFill>
            </a:endParaRPr>
          </a:p>
        </p:txBody>
      </p:sp>
      <p:sp>
        <p:nvSpPr>
          <p:cNvPr id="71683" name="Rectangle 2"/>
          <p:cNvSpPr>
            <a:spLocks noGrp="1" noRot="1" noChangeAspect="1" noChangeArrowheads="1" noTextEdit="1"/>
          </p:cNvSpPr>
          <p:nvPr>
            <p:ph type="sldImg"/>
          </p:nvPr>
        </p:nvSpPr>
        <p:spPr>
          <a:xfrm>
            <a:off x="1147763" y="685800"/>
            <a:ext cx="4562475" cy="3421063"/>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Harder questions. Even though there are few constraints on the problems, these questions are more complex. To answer many of them, we need to use subqueries or outer joins.</a:t>
            </a:r>
          </a:p>
        </p:txBody>
      </p:sp>
    </p:spTree>
    <p:extLst>
      <p:ext uri="{BB962C8B-B14F-4D97-AF65-F5344CB8AC3E}">
        <p14:creationId xmlns:p14="http://schemas.microsoft.com/office/powerpoint/2010/main" val="599720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09AF74FD-FAF9-41A5-873E-3D4760CB0A59}" type="slidenum">
              <a:rPr lang="en-US" smtClean="0">
                <a:solidFill>
                  <a:schemeClr val="folHlink"/>
                </a:solidFill>
              </a:rPr>
              <a:pPr/>
              <a:t>34</a:t>
            </a:fld>
            <a:endParaRPr lang="en-US" smtClean="0">
              <a:solidFill>
                <a:schemeClr val="folHlink"/>
              </a:solidFill>
            </a:endParaRPr>
          </a:p>
        </p:txBody>
      </p:sp>
      <p:sp>
        <p:nvSpPr>
          <p:cNvPr id="90115" name="Rectangle 2"/>
          <p:cNvSpPr>
            <a:spLocks noGrp="1" noRot="1" noChangeAspect="1" noChangeArrowheads="1" noTextEdit="1"/>
          </p:cNvSpPr>
          <p:nvPr>
            <p:ph type="sldImg"/>
          </p:nvPr>
        </p:nvSpPr>
        <p:spPr>
          <a:xfrm>
            <a:off x="1147763" y="685800"/>
            <a:ext cx="4562475" cy="3421063"/>
          </a:xfrm>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Operators for combining rows from two tables. UNION selects all of the rows. INTERSECT retrieves only the rows that are in both tables. EXCEPT retrieves rows that exist in only one table.</a:t>
            </a:r>
          </a:p>
        </p:txBody>
      </p:sp>
    </p:spTree>
    <p:extLst>
      <p:ext uri="{BB962C8B-B14F-4D97-AF65-F5344CB8AC3E}">
        <p14:creationId xmlns:p14="http://schemas.microsoft.com/office/powerpoint/2010/main" val="3511420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7DF700C-110C-4B31-961E-14BBA5E954A4}" type="slidenum">
              <a:rPr lang="en-US" smtClean="0">
                <a:solidFill>
                  <a:schemeClr val="folHlink"/>
                </a:solidFill>
              </a:rPr>
              <a:pPr/>
              <a:t>35</a:t>
            </a:fld>
            <a:endParaRPr lang="en-US" smtClean="0">
              <a:solidFill>
                <a:schemeClr val="folHlink"/>
              </a:solidFill>
            </a:endParaRPr>
          </a:p>
        </p:txBody>
      </p:sp>
      <p:sp>
        <p:nvSpPr>
          <p:cNvPr id="91139" name="Rectangle 2"/>
          <p:cNvSpPr>
            <a:spLocks noGrp="1" noRot="1" noChangeAspect="1" noChangeArrowheads="1" noTextEdit="1"/>
          </p:cNvSpPr>
          <p:nvPr>
            <p:ph type="sldImg"/>
          </p:nvPr>
        </p:nvSpPr>
        <p:spPr>
          <a:xfrm>
            <a:off x="1147763" y="685800"/>
            <a:ext cx="4562475" cy="3421063"/>
          </a:xfrm>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Multiple JOIN columns. The values in the tables are connected only when both the category and the breed match.</a:t>
            </a:r>
          </a:p>
        </p:txBody>
      </p:sp>
    </p:spTree>
    <p:extLst>
      <p:ext uri="{BB962C8B-B14F-4D97-AF65-F5344CB8AC3E}">
        <p14:creationId xmlns:p14="http://schemas.microsoft.com/office/powerpoint/2010/main" val="772541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452131C-7B4B-4D71-BBB6-A263E2B3AC90}" type="slidenum">
              <a:rPr lang="en-US" smtClean="0">
                <a:solidFill>
                  <a:schemeClr val="folHlink"/>
                </a:solidFill>
              </a:rPr>
              <a:pPr/>
              <a:t>36</a:t>
            </a:fld>
            <a:endParaRPr lang="en-US" smtClean="0">
              <a:solidFill>
                <a:schemeClr val="folHlink"/>
              </a:solidFill>
            </a:endParaRPr>
          </a:p>
        </p:txBody>
      </p:sp>
      <p:sp>
        <p:nvSpPr>
          <p:cNvPr id="92163" name="Rectangle 2"/>
          <p:cNvSpPr>
            <a:spLocks noGrp="1" noRot="1" noChangeAspect="1" noChangeArrowheads="1" noTextEdit="1"/>
          </p:cNvSpPr>
          <p:nvPr>
            <p:ph type="sldImg"/>
          </p:nvPr>
        </p:nvSpPr>
        <p:spPr>
          <a:xfrm>
            <a:off x="1147763" y="685800"/>
            <a:ext cx="4562475" cy="3421063"/>
          </a:xfrm>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Reflexive JOIN to connect Employee table with itself. A manager is also an employee. Use a second copy of the Employee table (renamed to E2) to get the manager’s name.</a:t>
            </a:r>
          </a:p>
        </p:txBody>
      </p:sp>
    </p:spTree>
    <p:extLst>
      <p:ext uri="{BB962C8B-B14F-4D97-AF65-F5344CB8AC3E}">
        <p14:creationId xmlns:p14="http://schemas.microsoft.com/office/powerpoint/2010/main" val="3050261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5621B0B-C47D-4847-B7FB-362699C20B1A}" type="slidenum">
              <a:rPr lang="en-US" smtClean="0">
                <a:solidFill>
                  <a:schemeClr val="folHlink"/>
                </a:solidFill>
              </a:rPr>
              <a:pPr/>
              <a:t>37</a:t>
            </a:fld>
            <a:endParaRPr lang="en-US" smtClean="0">
              <a:solidFill>
                <a:schemeClr val="folHlink"/>
              </a:solidFill>
            </a:endParaRPr>
          </a:p>
        </p:txBody>
      </p:sp>
      <p:sp>
        <p:nvSpPr>
          <p:cNvPr id="93187" name="Rectangle 2"/>
          <p:cNvSpPr>
            <a:spLocks noGrp="1" noRot="1" noChangeAspect="1" noChangeArrowheads="1" noTextEdit="1"/>
          </p:cNvSpPr>
          <p:nvPr>
            <p:ph type="sldImg"/>
          </p:nvPr>
        </p:nvSpPr>
        <p:spPr>
          <a:xfrm>
            <a:off x="1147763" y="685800"/>
            <a:ext cx="4562475" cy="3421063"/>
          </a:xfrm>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Recursive query. The employee-manager relationship is a classic recursive example. The recursive query requires three steps: (1) Define the root level, (2) Define the recursion member that links to the higher level, and (3) Run the SELECT statement to execute the expression and sort the results. </a:t>
            </a:r>
          </a:p>
        </p:txBody>
      </p:sp>
    </p:spTree>
    <p:extLst>
      <p:ext uri="{BB962C8B-B14F-4D97-AF65-F5344CB8AC3E}">
        <p14:creationId xmlns:p14="http://schemas.microsoft.com/office/powerpoint/2010/main" val="2716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6F9CC41-9A03-4E3F-B7F9-F80B66014207}" type="slidenum">
              <a:rPr lang="en-US" smtClean="0">
                <a:solidFill>
                  <a:schemeClr val="folHlink"/>
                </a:solidFill>
              </a:rPr>
              <a:pPr/>
              <a:t>38</a:t>
            </a:fld>
            <a:endParaRPr lang="en-US" smtClean="0">
              <a:solidFill>
                <a:schemeClr val="folHlink"/>
              </a:solidFill>
            </a:endParaRPr>
          </a:p>
        </p:txBody>
      </p:sp>
      <p:sp>
        <p:nvSpPr>
          <p:cNvPr id="94211" name="Rectangle 2"/>
          <p:cNvSpPr>
            <a:spLocks noGrp="1" noRot="1" noChangeAspect="1" noChangeArrowheads="1" noTextEdit="1"/>
          </p:cNvSpPr>
          <p:nvPr>
            <p:ph type="sldImg"/>
          </p:nvPr>
        </p:nvSpPr>
        <p:spPr>
          <a:xfrm>
            <a:off x="1147763" y="685800"/>
            <a:ext cx="4562475" cy="3421063"/>
          </a:xfrm>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46429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0D705687-CD40-4CA2-9635-A46FEAD9E41E}" type="slidenum">
              <a:rPr lang="en-US" smtClean="0">
                <a:solidFill>
                  <a:schemeClr val="folHlink"/>
                </a:solidFill>
              </a:rPr>
              <a:pPr/>
              <a:t>39</a:t>
            </a:fld>
            <a:endParaRPr lang="en-US" smtClean="0">
              <a:solidFill>
                <a:schemeClr val="folHlink"/>
              </a:solidFill>
            </a:endParaRPr>
          </a:p>
        </p:txBody>
      </p:sp>
      <p:sp>
        <p:nvSpPr>
          <p:cNvPr id="95235" name="Rectangle 2"/>
          <p:cNvSpPr>
            <a:spLocks noGrp="1" noRot="1" noChangeAspect="1" noChangeArrowheads="1" noTextEdit="1"/>
          </p:cNvSpPr>
          <p:nvPr>
            <p:ph type="sldImg"/>
          </p:nvPr>
        </p:nvSpPr>
        <p:spPr>
          <a:xfrm>
            <a:off x="1147763" y="685800"/>
            <a:ext cx="4562475" cy="3421063"/>
          </a:xfrm>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0341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1AFCB7E-942D-4D89-94D3-0688FFEF2314}" type="slidenum">
              <a:rPr lang="en-US" smtClean="0">
                <a:solidFill>
                  <a:schemeClr val="folHlink"/>
                </a:solidFill>
              </a:rPr>
              <a:pPr/>
              <a:t>40</a:t>
            </a:fld>
            <a:endParaRPr lang="en-US" smtClean="0">
              <a:solidFill>
                <a:schemeClr val="folHlink"/>
              </a:solidFill>
            </a:endParaRPr>
          </a:p>
        </p:txBody>
      </p:sp>
      <p:sp>
        <p:nvSpPr>
          <p:cNvPr id="96259" name="Rectangle 2"/>
          <p:cNvSpPr>
            <a:spLocks noGrp="1" noRot="1" noChangeAspect="1" noChangeArrowheads="1" noTextEdit="1"/>
          </p:cNvSpPr>
          <p:nvPr>
            <p:ph type="sldImg"/>
          </p:nvPr>
        </p:nvSpPr>
        <p:spPr>
          <a:xfrm>
            <a:off x="1147763" y="685800"/>
            <a:ext cx="4562475" cy="3421063"/>
          </a:xfrm>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CASE function to convert DateBorn into age categories. Note the use of date arithmetic to generate descriptions that are always current.</a:t>
            </a:r>
          </a:p>
        </p:txBody>
      </p:sp>
    </p:spTree>
    <p:extLst>
      <p:ext uri="{BB962C8B-B14F-4D97-AF65-F5344CB8AC3E}">
        <p14:creationId xmlns:p14="http://schemas.microsoft.com/office/powerpoint/2010/main" val="2697994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478FD3C-9A49-4AC8-AB81-BC207A25FC43}" type="slidenum">
              <a:rPr lang="en-US" smtClean="0">
                <a:solidFill>
                  <a:schemeClr val="folHlink"/>
                </a:solidFill>
              </a:rPr>
              <a:pPr/>
              <a:t>41</a:t>
            </a:fld>
            <a:endParaRPr lang="en-US" smtClean="0">
              <a:solidFill>
                <a:schemeClr val="folHlink"/>
              </a:solidFill>
            </a:endParaRPr>
          </a:p>
        </p:txBody>
      </p:sp>
      <p:sp>
        <p:nvSpPr>
          <p:cNvPr id="97283" name="Rectangle 2"/>
          <p:cNvSpPr>
            <a:spLocks noGrp="1" noRot="1" noChangeAspect="1" noChangeArrowheads="1" noTextEdit="1"/>
          </p:cNvSpPr>
          <p:nvPr>
            <p:ph type="sldImg"/>
          </p:nvPr>
        </p:nvSpPr>
        <p:spPr>
          <a:xfrm>
            <a:off x="1147763" y="685800"/>
            <a:ext cx="4562475" cy="34210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Inequality join. Managers want to classify the AccountsReceivable (AR) data into three categories of overdue payments. First, store the business rules/categories in a new table. Then join the table to the AR data through inequality joins.</a:t>
            </a:r>
          </a:p>
        </p:txBody>
      </p:sp>
    </p:spTree>
    <p:extLst>
      <p:ext uri="{BB962C8B-B14F-4D97-AF65-F5344CB8AC3E}">
        <p14:creationId xmlns:p14="http://schemas.microsoft.com/office/powerpoint/2010/main" val="3233762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84015C8-0DD1-46DD-BA95-8C8C52053D82}" type="slidenum">
              <a:rPr lang="en-US" smtClean="0">
                <a:solidFill>
                  <a:schemeClr val="folHlink"/>
                </a:solidFill>
              </a:rPr>
              <a:pPr/>
              <a:t>42</a:t>
            </a:fld>
            <a:endParaRPr lang="en-US" smtClean="0">
              <a:solidFill>
                <a:schemeClr val="folHlink"/>
              </a:solidFill>
            </a:endParaRPr>
          </a:p>
        </p:txBody>
      </p:sp>
      <p:sp>
        <p:nvSpPr>
          <p:cNvPr id="98307" name="Rectangle 2"/>
          <p:cNvSpPr>
            <a:spLocks noGrp="1" noRot="1" noChangeAspect="1" noChangeArrowheads="1" noTextEdit="1"/>
          </p:cNvSpPr>
          <p:nvPr>
            <p:ph type="sldImg"/>
          </p:nvPr>
        </p:nvSpPr>
        <p:spPr>
          <a:xfrm>
            <a:off x="1147763" y="685800"/>
            <a:ext cx="4562475" cy="3421063"/>
          </a:xfrm>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Example of NOT EXISTS clause. List the employees who have sold an animal from every category (except “Other”) </a:t>
            </a:r>
          </a:p>
        </p:txBody>
      </p:sp>
    </p:spTree>
    <p:extLst>
      <p:ext uri="{BB962C8B-B14F-4D97-AF65-F5344CB8AC3E}">
        <p14:creationId xmlns:p14="http://schemas.microsoft.com/office/powerpoint/2010/main" val="1203747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2CA4A85-DAB6-4608-88F1-546FBB65B34D}" type="slidenum">
              <a:rPr lang="en-US" smtClean="0">
                <a:solidFill>
                  <a:schemeClr val="folHlink"/>
                </a:solidFill>
              </a:rPr>
              <a:pPr/>
              <a:t>43</a:t>
            </a:fld>
            <a:endParaRPr lang="en-US" smtClean="0">
              <a:solidFill>
                <a:schemeClr val="folHlink"/>
              </a:solidFill>
            </a:endParaRPr>
          </a:p>
        </p:txBody>
      </p:sp>
      <p:sp>
        <p:nvSpPr>
          <p:cNvPr id="99331" name="Rectangle 2"/>
          <p:cNvSpPr>
            <a:spLocks noGrp="1" noRot="1" noChangeAspect="1" noChangeArrowheads="1" noTextEdit="1"/>
          </p:cNvSpPr>
          <p:nvPr>
            <p:ph type="sldImg"/>
          </p:nvPr>
        </p:nvSpPr>
        <p:spPr>
          <a:xfrm>
            <a:off x="1147763" y="685800"/>
            <a:ext cx="4562475" cy="3421063"/>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List the animal categories that have not been sold by EmployeeID 5. Use a basic NOT IN query.</a:t>
            </a:r>
          </a:p>
        </p:txBody>
      </p:sp>
    </p:spTree>
    <p:extLst>
      <p:ext uri="{BB962C8B-B14F-4D97-AF65-F5344CB8AC3E}">
        <p14:creationId xmlns:p14="http://schemas.microsoft.com/office/powerpoint/2010/main" val="3409760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785DF25-954D-4D32-BD22-07BBAB77FCF4}" type="slidenum">
              <a:rPr lang="en-US" smtClean="0">
                <a:solidFill>
                  <a:schemeClr val="folHlink"/>
                </a:solidFill>
              </a:rPr>
              <a:pPr/>
              <a:t>12</a:t>
            </a:fld>
            <a:endParaRPr lang="en-US" smtClean="0">
              <a:solidFill>
                <a:schemeClr val="folHlink"/>
              </a:solidFill>
            </a:endParaRPr>
          </a:p>
        </p:txBody>
      </p:sp>
      <p:sp>
        <p:nvSpPr>
          <p:cNvPr id="73731" name="Rectangle 2"/>
          <p:cNvSpPr>
            <a:spLocks noGrp="1" noRot="1" noChangeAspect="1" noChangeArrowheads="1" noTextEdit="1"/>
          </p:cNvSpPr>
          <p:nvPr>
            <p:ph type="sldImg"/>
          </p:nvPr>
        </p:nvSpPr>
        <p:spPr>
          <a:xfrm>
            <a:off x="1147763" y="685800"/>
            <a:ext cx="4562475" cy="3421063"/>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Queries with sets (In). You could use OR statements, but the IN operator is easier and more powerful. The WHERE condition is true if the ItemID matches any of the ID values in the accompanying list. </a:t>
            </a:r>
          </a:p>
        </p:txBody>
      </p:sp>
    </p:spTree>
    <p:extLst>
      <p:ext uri="{BB962C8B-B14F-4D97-AF65-F5344CB8AC3E}">
        <p14:creationId xmlns:p14="http://schemas.microsoft.com/office/powerpoint/2010/main" val="178709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D3A495B-1839-49D3-B6E9-F41E43C1517F}" type="slidenum">
              <a:rPr lang="en-US" smtClean="0">
                <a:solidFill>
                  <a:schemeClr val="folHlink"/>
                </a:solidFill>
              </a:rPr>
              <a:pPr/>
              <a:t>44</a:t>
            </a:fld>
            <a:endParaRPr lang="en-US" smtClean="0">
              <a:solidFill>
                <a:schemeClr val="folHlink"/>
              </a:solidFill>
            </a:endParaRPr>
          </a:p>
        </p:txBody>
      </p:sp>
      <p:sp>
        <p:nvSpPr>
          <p:cNvPr id="100355" name="Rectangle 2"/>
          <p:cNvSpPr>
            <a:spLocks noGrp="1" noRot="1" noChangeAspect="1" noChangeArrowheads="1" noTextEdit="1"/>
          </p:cNvSpPr>
          <p:nvPr>
            <p:ph type="sldImg"/>
          </p:nvPr>
        </p:nvSpPr>
        <p:spPr>
          <a:xfrm>
            <a:off x="1147763" y="685800"/>
            <a:ext cx="4562475" cy="3421063"/>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Example of NOT EXISTS clause. List the employees who have sold an animal from every category (except “Other”). </a:t>
            </a:r>
          </a:p>
        </p:txBody>
      </p:sp>
    </p:spTree>
    <p:extLst>
      <p:ext uri="{BB962C8B-B14F-4D97-AF65-F5344CB8AC3E}">
        <p14:creationId xmlns:p14="http://schemas.microsoft.com/office/powerpoint/2010/main" val="1472659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E658AB1-F599-4041-A2DA-24AFA7036B5D}" type="slidenum">
              <a:rPr lang="en-US" smtClean="0">
                <a:solidFill>
                  <a:schemeClr val="folHlink"/>
                </a:solidFill>
              </a:rPr>
              <a:pPr/>
              <a:t>45</a:t>
            </a:fld>
            <a:endParaRPr lang="en-US" smtClean="0">
              <a:solidFill>
                <a:schemeClr val="folHlink"/>
              </a:solidFill>
            </a:endParaRPr>
          </a:p>
        </p:txBody>
      </p:sp>
      <p:sp>
        <p:nvSpPr>
          <p:cNvPr id="101379" name="Rectangle 2"/>
          <p:cNvSpPr>
            <a:spLocks noGrp="1" noRot="1" noChangeAspect="1" noChangeArrowheads="1" noTextEdit="1"/>
          </p:cNvSpPr>
          <p:nvPr>
            <p:ph type="sldImg"/>
          </p:nvPr>
        </p:nvSpPr>
        <p:spPr>
          <a:xfrm>
            <a:off x="1147763" y="685800"/>
            <a:ext cx="4562475" cy="3421063"/>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Crosstab query. The columns are built using the CASE statement to select each specific category. The rows are formed by the GROUP BY clause. Note that Oracle uses the DECODE function instead of the CASE statement.</a:t>
            </a:r>
          </a:p>
          <a:p>
            <a:endParaRPr lang="en-US" dirty="0" smtClean="0"/>
          </a:p>
          <a:p>
            <a:r>
              <a:rPr lang="en-US" dirty="0" smtClean="0"/>
              <a:t>Crosstab query. The columns are built using the CASE statement to select each specific category. The rows are formed by the GROUP BY clause. Note that Oracle uses the DECODE function instead of the CASE statement </a:t>
            </a:r>
          </a:p>
          <a:p>
            <a:endParaRPr lang="en-US" dirty="0" smtClean="0"/>
          </a:p>
        </p:txBody>
      </p:sp>
    </p:spTree>
    <p:extLst>
      <p:ext uri="{BB962C8B-B14F-4D97-AF65-F5344CB8AC3E}">
        <p14:creationId xmlns:p14="http://schemas.microsoft.com/office/powerpoint/2010/main" val="2725496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6230BEC-B1EB-47C5-A378-0B280A299084}" type="slidenum">
              <a:rPr lang="en-US" smtClean="0">
                <a:solidFill>
                  <a:schemeClr val="folHlink"/>
                </a:solidFill>
              </a:rPr>
              <a:pPr/>
              <a:t>46</a:t>
            </a:fld>
            <a:endParaRPr lang="en-US" smtClean="0">
              <a:solidFill>
                <a:schemeClr val="folHlink"/>
              </a:solidFill>
            </a:endParaRPr>
          </a:p>
        </p:txBody>
      </p:sp>
      <p:sp>
        <p:nvSpPr>
          <p:cNvPr id="102403" name="Rectangle 2"/>
          <p:cNvSpPr>
            <a:spLocks noGrp="1" noRot="1" noChangeAspect="1" noChangeArrowheads="1" noTextEdit="1"/>
          </p:cNvSpPr>
          <p:nvPr>
            <p:ph type="sldImg"/>
          </p:nvPr>
        </p:nvSpPr>
        <p:spPr>
          <a:xfrm>
            <a:off x="1147763" y="685800"/>
            <a:ext cx="4562475" cy="3421063"/>
          </a:xfrm>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SQL SELECT options. Remember that WHERE statements can have subqueries.</a:t>
            </a:r>
          </a:p>
        </p:txBody>
      </p:sp>
    </p:spTree>
    <p:extLst>
      <p:ext uri="{BB962C8B-B14F-4D97-AF65-F5344CB8AC3E}">
        <p14:creationId xmlns:p14="http://schemas.microsoft.com/office/powerpoint/2010/main" val="40613034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9935C0A-4BDC-44B6-A830-483DDC87C7F6}" type="slidenum">
              <a:rPr lang="en-US" smtClean="0">
                <a:solidFill>
                  <a:schemeClr val="folHlink"/>
                </a:solidFill>
              </a:rPr>
              <a:pPr/>
              <a:t>47</a:t>
            </a:fld>
            <a:endParaRPr lang="en-US" smtClean="0">
              <a:solidFill>
                <a:schemeClr val="folHlink"/>
              </a:solidFill>
            </a:endParaRPr>
          </a:p>
        </p:txBody>
      </p:sp>
      <p:sp>
        <p:nvSpPr>
          <p:cNvPr id="103427" name="Rectangle 2"/>
          <p:cNvSpPr>
            <a:spLocks noGrp="1" noRot="1" noChangeAspect="1" noChangeArrowheads="1" noTextEdit="1"/>
          </p:cNvSpPr>
          <p:nvPr>
            <p:ph type="sldImg"/>
          </p:nvPr>
        </p:nvSpPr>
        <p:spPr>
          <a:xfrm>
            <a:off x="1147763" y="685800"/>
            <a:ext cx="4562475" cy="3421063"/>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Mnemonic to help remember the proper sequence of the SELECT operators.</a:t>
            </a:r>
          </a:p>
        </p:txBody>
      </p:sp>
    </p:spTree>
    <p:extLst>
      <p:ext uri="{BB962C8B-B14F-4D97-AF65-F5344CB8AC3E}">
        <p14:creationId xmlns:p14="http://schemas.microsoft.com/office/powerpoint/2010/main" val="18164634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C6684F3-B1CE-40E3-9620-E0ADCD744348}" type="slidenum">
              <a:rPr lang="en-US" smtClean="0">
                <a:solidFill>
                  <a:schemeClr val="folHlink"/>
                </a:solidFill>
              </a:rPr>
              <a:pPr/>
              <a:t>48</a:t>
            </a:fld>
            <a:endParaRPr lang="en-US" smtClean="0">
              <a:solidFill>
                <a:schemeClr val="folHlink"/>
              </a:solidFill>
            </a:endParaRPr>
          </a:p>
        </p:txBody>
      </p:sp>
      <p:sp>
        <p:nvSpPr>
          <p:cNvPr id="104451" name="Rectangle 2"/>
          <p:cNvSpPr>
            <a:spLocks noGrp="1" noRot="1" noChangeAspect="1" noChangeArrowheads="1" noTextEdit="1"/>
          </p:cNvSpPr>
          <p:nvPr>
            <p:ph type="sldImg"/>
          </p:nvPr>
        </p:nvSpPr>
        <p:spPr>
          <a:xfrm>
            <a:off x="1147763" y="685800"/>
            <a:ext cx="4562475" cy="3421063"/>
          </a:xfrm>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Primary SQL data definition commands. In most cases you will avoid these commands and use a visual or menu-driven system to define and modify tables.</a:t>
            </a:r>
          </a:p>
        </p:txBody>
      </p:sp>
    </p:spTree>
    <p:extLst>
      <p:ext uri="{BB962C8B-B14F-4D97-AF65-F5344CB8AC3E}">
        <p14:creationId xmlns:p14="http://schemas.microsoft.com/office/powerpoint/2010/main" val="67769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7076356-DD56-4227-9594-947240125832}" type="slidenum">
              <a:rPr lang="en-US" smtClean="0">
                <a:solidFill>
                  <a:schemeClr val="folHlink"/>
                </a:solidFill>
              </a:rPr>
              <a:pPr/>
              <a:t>49</a:t>
            </a:fld>
            <a:endParaRPr lang="en-US" smtClean="0">
              <a:solidFill>
                <a:schemeClr val="folHlink"/>
              </a:solidFill>
            </a:endParaRPr>
          </a:p>
        </p:txBody>
      </p:sp>
      <p:sp>
        <p:nvSpPr>
          <p:cNvPr id="105475" name="Rectangle 2"/>
          <p:cNvSpPr>
            <a:spLocks noGrp="1" noRot="1" noChangeAspect="1" noChangeArrowheads="1" noTextEdit="1"/>
          </p:cNvSpPr>
          <p:nvPr>
            <p:ph type="sldImg"/>
          </p:nvPr>
        </p:nvSpPr>
        <p:spPr>
          <a:xfrm>
            <a:off x="1147763" y="685800"/>
            <a:ext cx="4562475" cy="3421063"/>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CREATE TABLE command defines a new table and all of the columns that it will contain. The NOT NULL command typically is used to identify the key column(s) for the table. The ALTER TABLE command enables you to add and delete entire columns from an existing table.</a:t>
            </a:r>
          </a:p>
        </p:txBody>
      </p:sp>
    </p:spTree>
    <p:extLst>
      <p:ext uri="{BB962C8B-B14F-4D97-AF65-F5344CB8AC3E}">
        <p14:creationId xmlns:p14="http://schemas.microsoft.com/office/powerpoint/2010/main" val="3652509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8A26A88-DE5E-47D8-946C-29B0C6F84A9A}" type="slidenum">
              <a:rPr lang="en-US" smtClean="0">
                <a:solidFill>
                  <a:schemeClr val="folHlink"/>
                </a:solidFill>
              </a:rPr>
              <a:pPr/>
              <a:t>50</a:t>
            </a:fld>
            <a:endParaRPr lang="en-US" smtClean="0">
              <a:solidFill>
                <a:schemeClr val="folHlink"/>
              </a:solidFill>
            </a:endParaRPr>
          </a:p>
        </p:txBody>
      </p:sp>
      <p:sp>
        <p:nvSpPr>
          <p:cNvPr id="106499" name="Rectangle 2"/>
          <p:cNvSpPr>
            <a:spLocks noGrp="1" noRot="1" noChangeAspect="1" noChangeArrowheads="1" noTextEdit="1"/>
          </p:cNvSpPr>
          <p:nvPr>
            <p:ph type="sldImg"/>
          </p:nvPr>
        </p:nvSpPr>
        <p:spPr>
          <a:xfrm>
            <a:off x="1147763" y="685800"/>
            <a:ext cx="4562475" cy="3421063"/>
          </a:xfrm>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Identifying primary and foreign keys in SQL. Keys are defined as constraints that are enforced by the DBMS. The primary key constraint lists the columns that make up the primary key. The foreign key lists the column (CustomerID) in the current table (Order) that is linked to a column (CustomerID) in a second table (Customer). </a:t>
            </a:r>
          </a:p>
        </p:txBody>
      </p:sp>
    </p:spTree>
    <p:extLst>
      <p:ext uri="{BB962C8B-B14F-4D97-AF65-F5344CB8AC3E}">
        <p14:creationId xmlns:p14="http://schemas.microsoft.com/office/powerpoint/2010/main" val="334121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EC16F8F-54CC-45A7-8105-6870CCE29CFC}" type="slidenum">
              <a:rPr lang="en-US" smtClean="0">
                <a:solidFill>
                  <a:schemeClr val="folHlink"/>
                </a:solidFill>
              </a:rPr>
              <a:pPr/>
              <a:t>51</a:t>
            </a:fld>
            <a:endParaRPr lang="en-US" smtClean="0">
              <a:solidFill>
                <a:schemeClr val="folHlink"/>
              </a:solidFill>
            </a:endParaRPr>
          </a:p>
        </p:txBody>
      </p:sp>
      <p:sp>
        <p:nvSpPr>
          <p:cNvPr id="107523" name="Rectangle 2"/>
          <p:cNvSpPr>
            <a:spLocks noGrp="1" noRot="1" noChangeAspect="1" noChangeArrowheads="1" noTextEdit="1"/>
          </p:cNvSpPr>
          <p:nvPr>
            <p:ph type="sldImg"/>
          </p:nvPr>
        </p:nvSpPr>
        <p:spPr>
          <a:xfrm>
            <a:off x="1147763" y="685800"/>
            <a:ext cx="4562475" cy="3421063"/>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Common SQL commands to add, delete, and change data within existing tables. The commands operate on entire sets of data, and they utilize the power of the SELECT and WHERE statements, including subqueries.</a:t>
            </a:r>
          </a:p>
        </p:txBody>
      </p:sp>
    </p:spTree>
    <p:extLst>
      <p:ext uri="{BB962C8B-B14F-4D97-AF65-F5344CB8AC3E}">
        <p14:creationId xmlns:p14="http://schemas.microsoft.com/office/powerpoint/2010/main" val="32762058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707DF00-0E11-48B8-8827-06AF6020A413}" type="slidenum">
              <a:rPr lang="en-US" smtClean="0">
                <a:solidFill>
                  <a:schemeClr val="folHlink"/>
                </a:solidFill>
              </a:rPr>
              <a:pPr/>
              <a:t>52</a:t>
            </a:fld>
            <a:endParaRPr lang="en-US" smtClean="0">
              <a:solidFill>
                <a:schemeClr val="folHlink"/>
              </a:solidFill>
            </a:endParaRPr>
          </a:p>
        </p:txBody>
      </p:sp>
      <p:sp>
        <p:nvSpPr>
          <p:cNvPr id="108547" name="Rectangle 2"/>
          <p:cNvSpPr>
            <a:spLocks noGrp="1" noRot="1" noChangeAspect="1" noChangeArrowheads="1" noTextEdit="1"/>
          </p:cNvSpPr>
          <p:nvPr>
            <p:ph type="sldImg"/>
          </p:nvPr>
        </p:nvSpPr>
        <p:spPr>
          <a:xfrm>
            <a:off x="1147763" y="685800"/>
            <a:ext cx="4562475" cy="3421063"/>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INSERT command to copy older data rows. Note the use of the subquery to identify the rows to be copied.</a:t>
            </a:r>
          </a:p>
        </p:txBody>
      </p:sp>
    </p:spTree>
    <p:extLst>
      <p:ext uri="{BB962C8B-B14F-4D97-AF65-F5344CB8AC3E}">
        <p14:creationId xmlns:p14="http://schemas.microsoft.com/office/powerpoint/2010/main" val="2475835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6324107-74DB-4867-8B3D-87EE675731E2}" type="slidenum">
              <a:rPr lang="en-US" smtClean="0">
                <a:solidFill>
                  <a:schemeClr val="folHlink"/>
                </a:solidFill>
              </a:rPr>
              <a:pPr/>
              <a:t>53</a:t>
            </a:fld>
            <a:endParaRPr lang="en-US" smtClean="0">
              <a:solidFill>
                <a:schemeClr val="folHlink"/>
              </a:solidFill>
            </a:endParaRPr>
          </a:p>
        </p:txBody>
      </p:sp>
      <p:sp>
        <p:nvSpPr>
          <p:cNvPr id="109571" name="Rectangle 2"/>
          <p:cNvSpPr>
            <a:spLocks noGrp="1" noRot="1" noChangeAspect="1" noChangeArrowheads="1" noTextEdit="1"/>
          </p:cNvSpPr>
          <p:nvPr>
            <p:ph type="sldImg"/>
          </p:nvPr>
        </p:nvSpPr>
        <p:spPr>
          <a:xfrm>
            <a:off x="1147763" y="685800"/>
            <a:ext cx="4562475" cy="3421063"/>
          </a:xfrm>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DELETE command to remove the older data. Use cut and paste to make sure the subquery is exactly the same as the previous query.</a:t>
            </a:r>
          </a:p>
        </p:txBody>
      </p:sp>
    </p:spTree>
    <p:extLst>
      <p:ext uri="{BB962C8B-B14F-4D97-AF65-F5344CB8AC3E}">
        <p14:creationId xmlns:p14="http://schemas.microsoft.com/office/powerpoint/2010/main" val="410588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US" dirty="0" smtClean="0"/>
              <a:t>When building </a:t>
            </a:r>
            <a:r>
              <a:rPr lang="en-US" dirty="0" err="1" smtClean="0"/>
              <a:t>subqueries</a:t>
            </a:r>
            <a:r>
              <a:rPr lang="en-US" dirty="0"/>
              <a:t> </a:t>
            </a:r>
            <a:r>
              <a:rPr lang="en-US" dirty="0" smtClean="0"/>
              <a:t>that use calculations:</a:t>
            </a:r>
          </a:p>
          <a:p>
            <a:pPr marL="228600" indent="-228600">
              <a:buAutoNum type="arabicPeriod"/>
            </a:pPr>
            <a:r>
              <a:rPr lang="en-US" dirty="0" smtClean="0"/>
              <a:t>Write the query using a simple number.</a:t>
            </a:r>
          </a:p>
          <a:p>
            <a:pPr marL="228600" indent="-228600">
              <a:buAutoNum type="arabicPeriod"/>
            </a:pPr>
            <a:r>
              <a:rPr lang="en-US" dirty="0" smtClean="0"/>
              <a:t>Write the </a:t>
            </a:r>
            <a:r>
              <a:rPr lang="en-US" dirty="0" err="1" smtClean="0"/>
              <a:t>subquery</a:t>
            </a:r>
            <a:r>
              <a:rPr lang="en-US" dirty="0" smtClean="0"/>
              <a:t> separately to compute the desired number. Test it!</a:t>
            </a:r>
          </a:p>
          <a:p>
            <a:pPr marL="228600" indent="-228600">
              <a:buAutoNum type="arabicPeriod"/>
            </a:pPr>
            <a:r>
              <a:rPr lang="en-US" dirty="0" smtClean="0"/>
              <a:t>Isolate the original estimated number in the first query by putting it on a separate line.</a:t>
            </a:r>
          </a:p>
          <a:p>
            <a:pPr marL="228600" indent="-228600">
              <a:buAutoNum type="arabicPeriod"/>
            </a:pPr>
            <a:r>
              <a:rPr lang="en-US" dirty="0" smtClean="0"/>
              <a:t>Delete the number and add parentheses ( ).</a:t>
            </a:r>
          </a:p>
          <a:p>
            <a:pPr marL="228600" indent="-228600">
              <a:buAutoNum type="arabicPeriod"/>
            </a:pPr>
            <a:r>
              <a:rPr lang="en-US" dirty="0" smtClean="0"/>
              <a:t>Paste the </a:t>
            </a:r>
            <a:r>
              <a:rPr lang="en-US" dirty="0" err="1" smtClean="0"/>
              <a:t>subquery</a:t>
            </a:r>
            <a:r>
              <a:rPr lang="en-US" dirty="0" smtClean="0"/>
              <a:t> inside the parentheses.</a:t>
            </a:r>
            <a:endParaRPr lang="en-US" dirty="0"/>
          </a:p>
        </p:txBody>
      </p:sp>
      <p:sp>
        <p:nvSpPr>
          <p:cNvPr id="4" name="Slide Number Placeholder 3"/>
          <p:cNvSpPr>
            <a:spLocks noGrp="1"/>
          </p:cNvSpPr>
          <p:nvPr>
            <p:ph type="sldNum" sz="quarter" idx="10"/>
          </p:nvPr>
        </p:nvSpPr>
        <p:spPr/>
        <p:txBody>
          <a:bodyPr/>
          <a:lstStyle/>
          <a:p>
            <a:pPr>
              <a:defRPr/>
            </a:pPr>
            <a:fld id="{203EF741-0734-4E51-844D-AC7F8C6FE55B}" type="slidenum">
              <a:rPr lang="en-US" smtClean="0"/>
              <a:pPr>
                <a:defRPr/>
              </a:pPr>
              <a:t>19</a:t>
            </a:fld>
            <a:endParaRPr lang="en-US"/>
          </a:p>
        </p:txBody>
      </p:sp>
    </p:spTree>
    <p:extLst>
      <p:ext uri="{BB962C8B-B14F-4D97-AF65-F5344CB8AC3E}">
        <p14:creationId xmlns:p14="http://schemas.microsoft.com/office/powerpoint/2010/main" val="24363623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CF71CD1-26F3-434A-A0D7-CD378EFE1919}" type="slidenum">
              <a:rPr lang="en-US" smtClean="0">
                <a:solidFill>
                  <a:schemeClr val="folHlink"/>
                </a:solidFill>
              </a:rPr>
              <a:pPr/>
              <a:t>54</a:t>
            </a:fld>
            <a:endParaRPr lang="en-US" smtClean="0">
              <a:solidFill>
                <a:schemeClr val="folHlink"/>
              </a:solidFill>
            </a:endParaRPr>
          </a:p>
        </p:txBody>
      </p:sp>
      <p:sp>
        <p:nvSpPr>
          <p:cNvPr id="110595" name="Rectangle 2"/>
          <p:cNvSpPr>
            <a:spLocks noGrp="1" noRot="1" noChangeAspect="1" noChangeArrowheads="1" noTextEdit="1"/>
          </p:cNvSpPr>
          <p:nvPr>
            <p:ph type="sldImg"/>
          </p:nvPr>
        </p:nvSpPr>
        <p:spPr>
          <a:xfrm>
            <a:off x="1147763" y="685800"/>
            <a:ext cx="4562475" cy="3421063"/>
          </a:xfrm>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UPDATE command. If the CASE function is not available, use two separate statements to increase the list price by 10 percent for cats and 20 percent for dogs.</a:t>
            </a:r>
          </a:p>
        </p:txBody>
      </p:sp>
    </p:spTree>
    <p:extLst>
      <p:ext uri="{BB962C8B-B14F-4D97-AF65-F5344CB8AC3E}">
        <p14:creationId xmlns:p14="http://schemas.microsoft.com/office/powerpoint/2010/main" val="21815528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5A8F49F-347A-4236-8FAC-F31D654F06C5}" type="slidenum">
              <a:rPr lang="en-US" smtClean="0">
                <a:solidFill>
                  <a:schemeClr val="folHlink"/>
                </a:solidFill>
              </a:rPr>
              <a:pPr/>
              <a:t>55</a:t>
            </a:fld>
            <a:endParaRPr lang="en-US" smtClean="0">
              <a:solidFill>
                <a:schemeClr val="folHlink"/>
              </a:solidFill>
            </a:endParaRPr>
          </a:p>
        </p:txBody>
      </p:sp>
      <p:sp>
        <p:nvSpPr>
          <p:cNvPr id="111619" name="Rectangle 2"/>
          <p:cNvSpPr>
            <a:spLocks noGrp="1" noRot="1" noChangeAspect="1" noChangeArrowheads="1" noTextEdit="1"/>
          </p:cNvSpPr>
          <p:nvPr>
            <p:ph type="sldImg"/>
          </p:nvPr>
        </p:nvSpPr>
        <p:spPr>
          <a:xfrm>
            <a:off x="1147763" y="685800"/>
            <a:ext cx="4562475" cy="3421063"/>
          </a:xfrm>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Steps to building quality queries. Be sure there are recent backups of the database before you execute UPDATE or DELETE queries.</a:t>
            </a:r>
          </a:p>
        </p:txBody>
      </p:sp>
    </p:spTree>
    <p:extLst>
      <p:ext uri="{BB962C8B-B14F-4D97-AF65-F5344CB8AC3E}">
        <p14:creationId xmlns:p14="http://schemas.microsoft.com/office/powerpoint/2010/main" val="32375277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A943FAA-2800-4A8C-B770-6F91146817A4}" type="slidenum">
              <a:rPr lang="en-US" smtClean="0">
                <a:solidFill>
                  <a:schemeClr val="folHlink"/>
                </a:solidFill>
              </a:rPr>
              <a:pPr/>
              <a:t>56</a:t>
            </a:fld>
            <a:endParaRPr lang="en-US" smtClean="0">
              <a:solidFill>
                <a:schemeClr val="folHlink"/>
              </a:solidFill>
            </a:endParaRPr>
          </a:p>
        </p:txBody>
      </p:sp>
      <p:sp>
        <p:nvSpPr>
          <p:cNvPr id="112643" name="Rectangle 2"/>
          <p:cNvSpPr>
            <a:spLocks noGrp="1" noRot="1" noChangeAspect="1" noChangeArrowheads="1" noTextEdit="1"/>
          </p:cNvSpPr>
          <p:nvPr>
            <p:ph type="sldImg"/>
          </p:nvPr>
        </p:nvSpPr>
        <p:spPr>
          <a:xfrm>
            <a:off x="1147763" y="685800"/>
            <a:ext cx="4562475" cy="3421063"/>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query: Which customers who bought dogs also bought cat products (at any time)? Build each query separately. Then paste them together in SQL and add the connecting link. Use sample data to test the results.</a:t>
            </a:r>
          </a:p>
        </p:txBody>
      </p:sp>
    </p:spTree>
    <p:extLst>
      <p:ext uri="{BB962C8B-B14F-4D97-AF65-F5344CB8AC3E}">
        <p14:creationId xmlns:p14="http://schemas.microsoft.com/office/powerpoint/2010/main" val="6184044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5AEB4AC-8975-4EB0-83A8-34431CEF693B}" type="slidenum">
              <a:rPr lang="en-US" smtClean="0">
                <a:solidFill>
                  <a:schemeClr val="folHlink"/>
                </a:solidFill>
              </a:rPr>
              <a:pPr/>
              <a:t>57</a:t>
            </a:fld>
            <a:endParaRPr lang="en-US" smtClean="0">
              <a:solidFill>
                <a:schemeClr val="folHlink"/>
              </a:solidFill>
            </a:endParaRPr>
          </a:p>
        </p:txBody>
      </p:sp>
      <p:sp>
        <p:nvSpPr>
          <p:cNvPr id="113667" name="Rectangle 2"/>
          <p:cNvSpPr>
            <a:spLocks noGrp="1" noRot="1" noChangeAspect="1" noChangeArrowheads="1" noTextEdit="1"/>
          </p:cNvSpPr>
          <p:nvPr>
            <p:ph type="sldImg"/>
          </p:nvPr>
        </p:nvSpPr>
        <p:spPr>
          <a:xfrm>
            <a:off x="1147763" y="685800"/>
            <a:ext cx="4562475" cy="3421063"/>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Program variable types. Ranges are approximate but supported by most vendors. Note that decimal variables help prevent round-off errors.</a:t>
            </a:r>
          </a:p>
        </p:txBody>
      </p:sp>
    </p:spTree>
    <p:extLst>
      <p:ext uri="{BB962C8B-B14F-4D97-AF65-F5344CB8AC3E}">
        <p14:creationId xmlns:p14="http://schemas.microsoft.com/office/powerpoint/2010/main" val="35937032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DD85491-B96F-4016-859E-BBE5ACF39624}" type="slidenum">
              <a:rPr lang="en-US" smtClean="0">
                <a:solidFill>
                  <a:schemeClr val="folHlink"/>
                </a:solidFill>
              </a:rPr>
              <a:pPr/>
              <a:t>58</a:t>
            </a:fld>
            <a:endParaRPr lang="en-US" smtClean="0">
              <a:solidFill>
                <a:schemeClr val="folHlink"/>
              </a:solidFill>
            </a:endParaRPr>
          </a:p>
        </p:txBody>
      </p:sp>
      <p:sp>
        <p:nvSpPr>
          <p:cNvPr id="114691" name="Rectangle 2"/>
          <p:cNvSpPr>
            <a:spLocks noGrp="1" noRot="1" noChangeAspect="1" noChangeArrowheads="1" noTextEdit="1"/>
          </p:cNvSpPr>
          <p:nvPr>
            <p:ph type="sldImg"/>
          </p:nvPr>
        </p:nvSpPr>
        <p:spPr>
          <a:xfrm>
            <a:off x="1147763" y="685800"/>
            <a:ext cx="4562475" cy="3421063"/>
          </a:xfrm>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Variable scope and lifetime. Each event has its own procedure with independent variables that are created and destroyed each time a routine is executed.</a:t>
            </a:r>
          </a:p>
        </p:txBody>
      </p:sp>
    </p:spTree>
    <p:extLst>
      <p:ext uri="{BB962C8B-B14F-4D97-AF65-F5344CB8AC3E}">
        <p14:creationId xmlns:p14="http://schemas.microsoft.com/office/powerpoint/2010/main" val="35712108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65BE69E-470F-40AC-A2B7-3C726CD9562F}" type="slidenum">
              <a:rPr lang="en-US" smtClean="0">
                <a:solidFill>
                  <a:schemeClr val="folHlink"/>
                </a:solidFill>
              </a:rPr>
              <a:pPr/>
              <a:t>59</a:t>
            </a:fld>
            <a:endParaRPr lang="en-US" smtClean="0">
              <a:solidFill>
                <a:schemeClr val="folHlink"/>
              </a:solidFill>
            </a:endParaRPr>
          </a:p>
        </p:txBody>
      </p:sp>
      <p:sp>
        <p:nvSpPr>
          <p:cNvPr id="115715" name="Rectangle 2"/>
          <p:cNvSpPr>
            <a:spLocks noGrp="1" noRot="1" noChangeAspect="1" noChangeArrowheads="1" noTextEdit="1"/>
          </p:cNvSpPr>
          <p:nvPr>
            <p:ph type="sldImg"/>
          </p:nvPr>
        </p:nvSpPr>
        <p:spPr>
          <a:xfrm>
            <a:off x="1147763" y="685800"/>
            <a:ext cx="4562475" cy="3421063"/>
          </a:xfrm>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Global variables. Variables that are defined in the form’s General section are accessible by any function on that form (or module).</a:t>
            </a:r>
          </a:p>
        </p:txBody>
      </p:sp>
    </p:spTree>
    <p:extLst>
      <p:ext uri="{BB962C8B-B14F-4D97-AF65-F5344CB8AC3E}">
        <p14:creationId xmlns:p14="http://schemas.microsoft.com/office/powerpoint/2010/main" val="33057206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178571C-520C-4B1A-839E-652690A77A45}" type="slidenum">
              <a:rPr lang="en-US" smtClean="0">
                <a:solidFill>
                  <a:schemeClr val="folHlink"/>
                </a:solidFill>
              </a:rPr>
              <a:pPr/>
              <a:t>60</a:t>
            </a:fld>
            <a:endParaRPr lang="en-US" smtClean="0">
              <a:solidFill>
                <a:schemeClr val="folHlink"/>
              </a:solidFill>
            </a:endParaRPr>
          </a:p>
        </p:txBody>
      </p:sp>
      <p:sp>
        <p:nvSpPr>
          <p:cNvPr id="116739" name="Rectangle 2"/>
          <p:cNvSpPr>
            <a:spLocks noGrp="1" noRot="1" noChangeAspect="1" noChangeArrowheads="1" noTextEdit="1"/>
          </p:cNvSpPr>
          <p:nvPr>
            <p:ph type="sldImg"/>
          </p:nvPr>
        </p:nvSpPr>
        <p:spPr>
          <a:xfrm>
            <a:off x="1147763" y="685800"/>
            <a:ext cx="4562475" cy="3421063"/>
          </a:xfrm>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Common arithmetic operators. Add (+), subtract (-), multiply (*), and divide (/). Exponentiation and integer arithmetic are often used for special tasks. For example, integer arithmetic is useful for dividing objects into groups.</a:t>
            </a:r>
          </a:p>
          <a:p>
            <a:endParaRPr lang="en-US" smtClean="0"/>
          </a:p>
          <a:p>
            <a:r>
              <a:rPr lang="en-US" smtClean="0"/>
              <a:t>Common string functions to add strings, extract portions, examine characters, convert case, compare two strings, and format numerical data into a string variable.</a:t>
            </a:r>
          </a:p>
          <a:p>
            <a:endParaRPr lang="en-US" smtClean="0"/>
          </a:p>
        </p:txBody>
      </p:sp>
    </p:spTree>
    <p:extLst>
      <p:ext uri="{BB962C8B-B14F-4D97-AF65-F5344CB8AC3E}">
        <p14:creationId xmlns:p14="http://schemas.microsoft.com/office/powerpoint/2010/main" val="23088913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33B9B66-E389-4765-9082-9A39D0A690F8}" type="slidenum">
              <a:rPr lang="en-US" smtClean="0">
                <a:solidFill>
                  <a:schemeClr val="folHlink"/>
                </a:solidFill>
              </a:rPr>
              <a:pPr/>
              <a:t>61</a:t>
            </a:fld>
            <a:endParaRPr lang="en-US" smtClean="0">
              <a:solidFill>
                <a:schemeClr val="folHlink"/>
              </a:solidFill>
            </a:endParaRPr>
          </a:p>
        </p:txBody>
      </p:sp>
      <p:sp>
        <p:nvSpPr>
          <p:cNvPr id="117763" name="Rectangle 2"/>
          <p:cNvSpPr>
            <a:spLocks noGrp="1" noRot="1" noChangeAspect="1" noChangeArrowheads="1" noTextEdit="1"/>
          </p:cNvSpPr>
          <p:nvPr>
            <p:ph type="sldImg"/>
          </p:nvPr>
        </p:nvSpPr>
        <p:spPr>
          <a:xfrm>
            <a:off x="1147763" y="685800"/>
            <a:ext cx="4562475" cy="3421063"/>
          </a:xfrm>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Standard mathematical functions. Even in business applications, you often need basic mathematical functions.</a:t>
            </a:r>
          </a:p>
        </p:txBody>
      </p:sp>
    </p:spTree>
    <p:extLst>
      <p:ext uri="{BB962C8B-B14F-4D97-AF65-F5344CB8AC3E}">
        <p14:creationId xmlns:p14="http://schemas.microsoft.com/office/powerpoint/2010/main" val="19786511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8BD75BC-F983-4F3A-A821-FC8E1657A155}" type="slidenum">
              <a:rPr lang="en-US" smtClean="0">
                <a:solidFill>
                  <a:schemeClr val="folHlink"/>
                </a:solidFill>
              </a:rPr>
              <a:pPr/>
              <a:t>62</a:t>
            </a:fld>
            <a:endParaRPr lang="en-US" smtClean="0">
              <a:solidFill>
                <a:schemeClr val="folHlink"/>
              </a:solidFill>
            </a:endParaRPr>
          </a:p>
        </p:txBody>
      </p:sp>
      <p:sp>
        <p:nvSpPr>
          <p:cNvPr id="118787" name="Rectangle 2"/>
          <p:cNvSpPr>
            <a:spLocks noGrp="1" noRot="1" noChangeAspect="1" noChangeArrowheads="1" noTextEdit="1"/>
          </p:cNvSpPr>
          <p:nvPr>
            <p:ph type="sldImg"/>
          </p:nvPr>
        </p:nvSpPr>
        <p:spPr>
          <a:xfrm>
            <a:off x="1147763" y="685800"/>
            <a:ext cx="4562475" cy="3421063"/>
          </a:xfrm>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Date and time functions. Business problems often require computing the number of days between two dates or adding days to a date to determine when payments are due.</a:t>
            </a:r>
          </a:p>
        </p:txBody>
      </p:sp>
    </p:spTree>
    <p:extLst>
      <p:ext uri="{BB962C8B-B14F-4D97-AF65-F5344CB8AC3E}">
        <p14:creationId xmlns:p14="http://schemas.microsoft.com/office/powerpoint/2010/main" val="1297148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3200D75-68B0-4D0A-BF32-45F14F5D79F3}" type="slidenum">
              <a:rPr lang="en-US" smtClean="0">
                <a:solidFill>
                  <a:schemeClr val="folHlink"/>
                </a:solidFill>
              </a:rPr>
              <a:pPr/>
              <a:t>63</a:t>
            </a:fld>
            <a:endParaRPr lang="en-US" smtClean="0">
              <a:solidFill>
                <a:schemeClr val="folHlink"/>
              </a:solidFill>
            </a:endParaRPr>
          </a:p>
        </p:txBody>
      </p:sp>
      <p:sp>
        <p:nvSpPr>
          <p:cNvPr id="119811" name="Rectangle 2"/>
          <p:cNvSpPr>
            <a:spLocks noGrp="1" noRot="1" noChangeAspect="1" noChangeArrowheads="1" noTextEdit="1"/>
          </p:cNvSpPr>
          <p:nvPr>
            <p:ph type="sldImg"/>
          </p:nvPr>
        </p:nvSpPr>
        <p:spPr>
          <a:xfrm>
            <a:off x="1147763" y="685800"/>
            <a:ext cx="4562475" cy="3421063"/>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19954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175B45F-549B-4812-BD02-DAABEBBC5D42}" type="slidenum">
              <a:rPr lang="en-US" smtClean="0">
                <a:solidFill>
                  <a:schemeClr val="folHlink"/>
                </a:solidFill>
              </a:rPr>
              <a:pPr/>
              <a:t>25</a:t>
            </a:fld>
            <a:endParaRPr lang="en-US" smtClean="0">
              <a:solidFill>
                <a:schemeClr val="folHlink"/>
              </a:solidFill>
            </a:endParaRPr>
          </a:p>
        </p:txBody>
      </p:sp>
      <p:sp>
        <p:nvSpPr>
          <p:cNvPr id="76803" name="Rectangle 2"/>
          <p:cNvSpPr>
            <a:spLocks noGrp="1" noRot="1" noChangeAspect="1" noChangeArrowheads="1" noTextEdit="1"/>
          </p:cNvSpPr>
          <p:nvPr>
            <p:ph type="sldImg"/>
          </p:nvPr>
        </p:nvSpPr>
        <p:spPr>
          <a:xfrm>
            <a:off x="1147763" y="685800"/>
            <a:ext cx="4562475" cy="3421063"/>
          </a:xfrm>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Combining two separate lists with JOIN. You can save separate lists as views and use the JOIN command to retrieve only the values that match.</a:t>
            </a:r>
          </a:p>
        </p:txBody>
      </p:sp>
    </p:spTree>
    <p:extLst>
      <p:ext uri="{BB962C8B-B14F-4D97-AF65-F5344CB8AC3E}">
        <p14:creationId xmlns:p14="http://schemas.microsoft.com/office/powerpoint/2010/main" val="23246385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72142A8-1BA5-422E-8F43-2E3FA1C5B795}" type="slidenum">
              <a:rPr lang="en-US" smtClean="0">
                <a:solidFill>
                  <a:schemeClr val="folHlink"/>
                </a:solidFill>
              </a:rPr>
              <a:pPr/>
              <a:t>64</a:t>
            </a:fld>
            <a:endParaRPr lang="en-US" smtClean="0">
              <a:solidFill>
                <a:schemeClr val="folHlink"/>
              </a:solidFill>
            </a:endParaRPr>
          </a:p>
        </p:txBody>
      </p:sp>
      <p:sp>
        <p:nvSpPr>
          <p:cNvPr id="120835" name="Rectangle 2"/>
          <p:cNvSpPr>
            <a:spLocks noGrp="1" noRot="1" noChangeAspect="1" noChangeArrowheads="1" noTextEdit="1"/>
          </p:cNvSpPr>
          <p:nvPr>
            <p:ph type="sldImg"/>
          </p:nvPr>
        </p:nvSpPr>
        <p:spPr>
          <a:xfrm>
            <a:off x="1147763" y="685800"/>
            <a:ext cx="4562475" cy="3421063"/>
          </a:xfrm>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5421737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C157D43-E34C-4FC9-8F88-B91F32F6CB28}" type="slidenum">
              <a:rPr lang="en-US" smtClean="0">
                <a:solidFill>
                  <a:schemeClr val="folHlink"/>
                </a:solidFill>
              </a:rPr>
              <a:pPr/>
              <a:t>65</a:t>
            </a:fld>
            <a:endParaRPr lang="en-US" smtClean="0">
              <a:solidFill>
                <a:schemeClr val="folHlink"/>
              </a:solidFill>
            </a:endParaRPr>
          </a:p>
        </p:txBody>
      </p:sp>
      <p:sp>
        <p:nvSpPr>
          <p:cNvPr id="121859" name="Rectangle 2"/>
          <p:cNvSpPr>
            <a:spLocks noGrp="1" noRot="1" noChangeAspect="1" noChangeArrowheads="1" noTextEdit="1"/>
          </p:cNvSpPr>
          <p:nvPr>
            <p:ph type="sldImg"/>
          </p:nvPr>
        </p:nvSpPr>
        <p:spPr>
          <a:xfrm>
            <a:off x="1147763" y="685800"/>
            <a:ext cx="4562475" cy="34210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message box. The message box interrupts the user and displays a few limited choices. It often handles errors or problems.</a:t>
            </a:r>
          </a:p>
        </p:txBody>
      </p:sp>
    </p:spTree>
    <p:extLst>
      <p:ext uri="{BB962C8B-B14F-4D97-AF65-F5344CB8AC3E}">
        <p14:creationId xmlns:p14="http://schemas.microsoft.com/office/powerpoint/2010/main" val="22767130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0882DA3-C2CD-40C9-AFD3-C3D7ADF63361}" type="slidenum">
              <a:rPr lang="en-US" smtClean="0">
                <a:solidFill>
                  <a:schemeClr val="folHlink"/>
                </a:solidFill>
              </a:rPr>
              <a:pPr/>
              <a:t>66</a:t>
            </a:fld>
            <a:endParaRPr lang="en-US" smtClean="0">
              <a:solidFill>
                <a:schemeClr val="folHlink"/>
              </a:solidFill>
            </a:endParaRPr>
          </a:p>
        </p:txBody>
      </p:sp>
      <p:sp>
        <p:nvSpPr>
          <p:cNvPr id="122883" name="Rectangle 2"/>
          <p:cNvSpPr>
            <a:spLocks noGrp="1" noRot="1" noChangeAspect="1" noChangeArrowheads="1" noTextEdit="1"/>
          </p:cNvSpPr>
          <p:nvPr>
            <p:ph type="sldImg"/>
          </p:nvPr>
        </p:nvSpPr>
        <p:spPr>
          <a:xfrm>
            <a:off x="1147763" y="685800"/>
            <a:ext cx="4562475" cy="3421063"/>
          </a:xfrm>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7099577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7D987FA-8521-4368-A3C2-696D93791D2F}" type="slidenum">
              <a:rPr lang="en-US" smtClean="0">
                <a:solidFill>
                  <a:schemeClr val="folHlink"/>
                </a:solidFill>
              </a:rPr>
              <a:pPr/>
              <a:t>67</a:t>
            </a:fld>
            <a:endParaRPr lang="en-US" smtClean="0">
              <a:solidFill>
                <a:schemeClr val="folHlink"/>
              </a:solidFill>
            </a:endParaRPr>
          </a:p>
        </p:txBody>
      </p:sp>
      <p:sp>
        <p:nvSpPr>
          <p:cNvPr id="123907" name="Rectangle 2"/>
          <p:cNvSpPr>
            <a:spLocks noGrp="1" noRot="1" noChangeAspect="1" noChangeArrowheads="1" noTextEdit="1"/>
          </p:cNvSpPr>
          <p:nvPr>
            <p:ph type="sldImg"/>
          </p:nvPr>
        </p:nvSpPr>
        <p:spPr>
          <a:xfrm>
            <a:off x="1147763" y="685800"/>
            <a:ext cx="4562475" cy="3421063"/>
          </a:xfrm>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Conditions. Basic conditions are straightforward. Indenting conditions  highlights the relationships.</a:t>
            </a:r>
          </a:p>
        </p:txBody>
      </p:sp>
    </p:spTree>
    <p:extLst>
      <p:ext uri="{BB962C8B-B14F-4D97-AF65-F5344CB8AC3E}">
        <p14:creationId xmlns:p14="http://schemas.microsoft.com/office/powerpoint/2010/main" val="8432878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2FB0D67-F947-47DF-B0FE-1BEC8372C519}" type="slidenum">
              <a:rPr lang="en-US" smtClean="0">
                <a:solidFill>
                  <a:schemeClr val="folHlink"/>
                </a:solidFill>
              </a:rPr>
              <a:pPr/>
              <a:t>68</a:t>
            </a:fld>
            <a:endParaRPr lang="en-US" smtClean="0">
              <a:solidFill>
                <a:schemeClr val="folHlink"/>
              </a:solidFill>
            </a:endParaRPr>
          </a:p>
        </p:txBody>
      </p:sp>
      <p:sp>
        <p:nvSpPr>
          <p:cNvPr id="124931" name="Rectangle 2"/>
          <p:cNvSpPr>
            <a:spLocks noGrp="1" noRot="1" noChangeAspect="1" noChangeArrowheads="1" noTextEdit="1"/>
          </p:cNvSpPr>
          <p:nvPr>
            <p:ph type="sldImg"/>
          </p:nvPr>
        </p:nvSpPr>
        <p:spPr>
          <a:xfrm>
            <a:off x="1147763" y="685800"/>
            <a:ext cx="4562475" cy="3421063"/>
          </a:xfrm>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Nested conditions to test for a user response. The code becomes harder to read as more conditions are added. </a:t>
            </a:r>
          </a:p>
          <a:p>
            <a:endParaRPr lang="en-US" smtClean="0"/>
          </a:p>
          <a:p>
            <a:r>
              <a:rPr lang="en-US" smtClean="0"/>
              <a:t>The Select statement. The select statement tests the response variable against several conditions. If the response matches a case in the list, the corresponding code is executed. </a:t>
            </a:r>
          </a:p>
          <a:p>
            <a:endParaRPr lang="en-US" smtClean="0"/>
          </a:p>
        </p:txBody>
      </p:sp>
    </p:spTree>
    <p:extLst>
      <p:ext uri="{BB962C8B-B14F-4D97-AF65-F5344CB8AC3E}">
        <p14:creationId xmlns:p14="http://schemas.microsoft.com/office/powerpoint/2010/main" val="13487776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D0E81A3-AE8A-40C6-909B-E03829543E3C}" type="slidenum">
              <a:rPr lang="en-US" smtClean="0">
                <a:solidFill>
                  <a:schemeClr val="folHlink"/>
                </a:solidFill>
              </a:rPr>
              <a:pPr/>
              <a:t>69</a:t>
            </a:fld>
            <a:endParaRPr lang="en-US" smtClean="0">
              <a:solidFill>
                <a:schemeClr val="folHlink"/>
              </a:solidFill>
            </a:endParaRPr>
          </a:p>
        </p:txBody>
      </p:sp>
      <p:sp>
        <p:nvSpPr>
          <p:cNvPr id="125955" name="Rectangle 2"/>
          <p:cNvSpPr>
            <a:spLocks noGrp="1" noRot="1" noChangeAspect="1" noChangeArrowheads="1" noTextEdit="1"/>
          </p:cNvSpPr>
          <p:nvPr>
            <p:ph type="sldImg"/>
          </p:nvPr>
        </p:nvSpPr>
        <p:spPr>
          <a:xfrm>
            <a:off x="1147763" y="685800"/>
            <a:ext cx="4562475" cy="3421063"/>
          </a:xfrm>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Iteration. All versions of loops follow a common format: initialize a counter value, perform statements, increment the counter, and test the exit condition. You can test the condition at the start or end of the loop.</a:t>
            </a:r>
          </a:p>
        </p:txBody>
      </p:sp>
    </p:spTree>
    <p:extLst>
      <p:ext uri="{BB962C8B-B14F-4D97-AF65-F5344CB8AC3E}">
        <p14:creationId xmlns:p14="http://schemas.microsoft.com/office/powerpoint/2010/main" val="13289318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70BFC68-4CA2-4005-8900-ADC4E8099340}" type="slidenum">
              <a:rPr lang="en-US" smtClean="0">
                <a:solidFill>
                  <a:schemeClr val="folHlink"/>
                </a:solidFill>
              </a:rPr>
              <a:pPr/>
              <a:t>70</a:t>
            </a:fld>
            <a:endParaRPr lang="en-US" smtClean="0">
              <a:solidFill>
                <a:schemeClr val="folHlink"/>
              </a:solidFill>
            </a:endParaRPr>
          </a:p>
        </p:txBody>
      </p:sp>
      <p:sp>
        <p:nvSpPr>
          <p:cNvPr id="126979" name="Rectangle 2"/>
          <p:cNvSpPr>
            <a:spLocks noGrp="1" noRot="1" noChangeAspect="1" noChangeArrowheads="1" noTextEdit="1"/>
          </p:cNvSpPr>
          <p:nvPr>
            <p:ph type="sldImg"/>
          </p:nvPr>
        </p:nvSpPr>
        <p:spPr>
          <a:xfrm>
            <a:off x="1147763" y="685800"/>
            <a:ext cx="4562475" cy="3421063"/>
          </a:xfrm>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Subroutine. The StatusMessge subroutine can be called from any location. When the subroutine is finished, it returns to the calling program.</a:t>
            </a:r>
          </a:p>
        </p:txBody>
      </p:sp>
    </p:spTree>
    <p:extLst>
      <p:ext uri="{BB962C8B-B14F-4D97-AF65-F5344CB8AC3E}">
        <p14:creationId xmlns:p14="http://schemas.microsoft.com/office/powerpoint/2010/main" val="35624082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A7EC51E-56F4-4181-A44E-B75CBC107529}" type="slidenum">
              <a:rPr lang="en-US" smtClean="0">
                <a:solidFill>
                  <a:schemeClr val="folHlink"/>
                </a:solidFill>
              </a:rPr>
              <a:pPr/>
              <a:t>71</a:t>
            </a:fld>
            <a:endParaRPr lang="en-US" smtClean="0">
              <a:solidFill>
                <a:schemeClr val="folHlink"/>
              </a:solidFill>
            </a:endParaRPr>
          </a:p>
        </p:txBody>
      </p:sp>
      <p:sp>
        <p:nvSpPr>
          <p:cNvPr id="128003" name="Rectangle 2"/>
          <p:cNvSpPr>
            <a:spLocks noGrp="1" noRot="1" noChangeAspect="1" noChangeArrowheads="1" noTextEdit="1"/>
          </p:cNvSpPr>
          <p:nvPr>
            <p:ph type="sldImg"/>
          </p:nvPr>
        </p:nvSpPr>
        <p:spPr>
          <a:xfrm>
            <a:off x="1147763" y="685800"/>
            <a:ext cx="4562475" cy="3421063"/>
          </a:xfrm>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Two methods to pass data to a subroutine. Pass parameters by value as much as possible to avoid unwanted changes to data.</a:t>
            </a:r>
          </a:p>
        </p:txBody>
      </p:sp>
    </p:spTree>
    <p:extLst>
      <p:ext uri="{BB962C8B-B14F-4D97-AF65-F5344CB8AC3E}">
        <p14:creationId xmlns:p14="http://schemas.microsoft.com/office/powerpoint/2010/main" val="9357316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67FC7AE-A32C-45D0-A382-3CCD11C587F0}" type="slidenum">
              <a:rPr lang="en-US" smtClean="0">
                <a:solidFill>
                  <a:schemeClr val="folHlink"/>
                </a:solidFill>
              </a:rPr>
              <a:pPr/>
              <a:t>72</a:t>
            </a:fld>
            <a:endParaRPr lang="en-US" smtClean="0">
              <a:solidFill>
                <a:schemeClr val="folHlink"/>
              </a:solidFill>
            </a:endParaRPr>
          </a:p>
        </p:txBody>
      </p:sp>
      <p:sp>
        <p:nvSpPr>
          <p:cNvPr id="129027" name="Rectangle 2"/>
          <p:cNvSpPr>
            <a:spLocks noGrp="1" noRot="1" noChangeAspect="1" noChangeArrowheads="1" noTextEdit="1"/>
          </p:cNvSpPr>
          <p:nvPr>
            <p:ph type="sldImg"/>
          </p:nvPr>
        </p:nvSpPr>
        <p:spPr>
          <a:xfrm>
            <a:off x="1147763" y="685800"/>
            <a:ext cx="4562475" cy="3421063"/>
          </a:xfrm>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494324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9C8C156-E8B7-4134-B64B-AD1DB7468D94}" type="slidenum">
              <a:rPr lang="en-US" smtClean="0">
                <a:solidFill>
                  <a:schemeClr val="folHlink"/>
                </a:solidFill>
              </a:rPr>
              <a:pPr/>
              <a:t>73</a:t>
            </a:fld>
            <a:endParaRPr lang="en-US" smtClean="0">
              <a:solidFill>
                <a:schemeClr val="folHlink"/>
              </a:solidFill>
            </a:endParaRPr>
          </a:p>
        </p:txBody>
      </p:sp>
      <p:sp>
        <p:nvSpPr>
          <p:cNvPr id="130051" name="Rectangle 2"/>
          <p:cNvSpPr>
            <a:spLocks noGrp="1" noRot="1" noChangeAspect="1" noChangeArrowheads="1" noTextEdit="1"/>
          </p:cNvSpPr>
          <p:nvPr>
            <p:ph type="sldImg"/>
          </p:nvPr>
        </p:nvSpPr>
        <p:spPr>
          <a:xfrm>
            <a:off x="1147763" y="685800"/>
            <a:ext cx="4562475" cy="3421063"/>
          </a:xfrm>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734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5B43802-6A61-43DF-B61D-3CF27E942DEC}" type="slidenum">
              <a:rPr lang="en-US" smtClean="0">
                <a:solidFill>
                  <a:schemeClr val="folHlink"/>
                </a:solidFill>
              </a:rPr>
              <a:pPr/>
              <a:t>26</a:t>
            </a:fld>
            <a:endParaRPr lang="en-US" smtClean="0">
              <a:solidFill>
                <a:schemeClr val="folHlink"/>
              </a:solidFill>
            </a:endParaRPr>
          </a:p>
        </p:txBody>
      </p:sp>
      <p:sp>
        <p:nvSpPr>
          <p:cNvPr id="77827" name="Rectangle 2"/>
          <p:cNvSpPr>
            <a:spLocks noGrp="1" noRot="1" noChangeAspect="1" noChangeArrowheads="1" noTextEdit="1"/>
          </p:cNvSpPr>
          <p:nvPr>
            <p:ph type="sldImg"/>
          </p:nvPr>
        </p:nvSpPr>
        <p:spPr>
          <a:xfrm>
            <a:off x="1147763" y="685800"/>
            <a:ext cx="4562475" cy="3421063"/>
          </a:xfrm>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Subquery with ANY and ALL. The example identifies any animal that sold for more than any of the prices of cats. Effectively, it returns values greater than the smallest entry in the subquery list.</a:t>
            </a:r>
          </a:p>
        </p:txBody>
      </p:sp>
    </p:spTree>
    <p:extLst>
      <p:ext uri="{BB962C8B-B14F-4D97-AF65-F5344CB8AC3E}">
        <p14:creationId xmlns:p14="http://schemas.microsoft.com/office/powerpoint/2010/main" val="22912058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25C037B-8D5A-4570-9AD0-CC8689ABA47C}" type="slidenum">
              <a:rPr lang="en-US" smtClean="0">
                <a:solidFill>
                  <a:schemeClr val="folHlink"/>
                </a:solidFill>
              </a:rPr>
              <a:pPr/>
              <a:t>74</a:t>
            </a:fld>
            <a:endParaRPr lang="en-US" smtClean="0">
              <a:solidFill>
                <a:schemeClr val="folHlink"/>
              </a:solidFill>
            </a:endParaRPr>
          </a:p>
        </p:txBody>
      </p:sp>
      <p:sp>
        <p:nvSpPr>
          <p:cNvPr id="131075" name="Rectangle 2"/>
          <p:cNvSpPr>
            <a:spLocks noGrp="1" noRot="1" noChangeAspect="1" noChangeArrowheads="1" noTextEdit="1"/>
          </p:cNvSpPr>
          <p:nvPr>
            <p:ph type="sldImg"/>
          </p:nvPr>
        </p:nvSpPr>
        <p:spPr>
          <a:xfrm>
            <a:off x="1147763" y="685800"/>
            <a:ext cx="4562475" cy="3421063"/>
          </a:xfrm>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2030179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A3C03DE-D967-4278-ABAE-DEC80769333C}" type="slidenum">
              <a:rPr lang="en-US" smtClean="0">
                <a:solidFill>
                  <a:schemeClr val="folHlink"/>
                </a:solidFill>
              </a:rPr>
              <a:pPr/>
              <a:t>75</a:t>
            </a:fld>
            <a:endParaRPr lang="en-US" smtClean="0">
              <a:solidFill>
                <a:schemeClr val="folHlink"/>
              </a:solidFill>
            </a:endParaRPr>
          </a:p>
        </p:txBody>
      </p:sp>
      <p:sp>
        <p:nvSpPr>
          <p:cNvPr id="132099" name="Rectangle 2"/>
          <p:cNvSpPr>
            <a:spLocks noGrp="1" noRot="1" noChangeAspect="1" noChangeArrowheads="1" noTextEdit="1"/>
          </p:cNvSpPr>
          <p:nvPr>
            <p:ph type="sldImg"/>
          </p:nvPr>
        </p:nvSpPr>
        <p:spPr>
          <a:xfrm>
            <a:off x="1147763" y="685800"/>
            <a:ext cx="4562475" cy="3421063"/>
          </a:xfrm>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565595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91A0D91-0243-4016-B9A7-6986B4070CC0}" type="slidenum">
              <a:rPr lang="en-US" smtClean="0">
                <a:solidFill>
                  <a:schemeClr val="folHlink"/>
                </a:solidFill>
              </a:rPr>
              <a:pPr/>
              <a:t>76</a:t>
            </a:fld>
            <a:endParaRPr lang="en-US" smtClean="0">
              <a:solidFill>
                <a:schemeClr val="folHlink"/>
              </a:solidFill>
            </a:endParaRPr>
          </a:p>
        </p:txBody>
      </p:sp>
      <p:sp>
        <p:nvSpPr>
          <p:cNvPr id="133123" name="Rectangle 2"/>
          <p:cNvSpPr>
            <a:spLocks noGrp="1" noRot="1" noChangeAspect="1" noChangeArrowheads="1" noTextEdit="1"/>
          </p:cNvSpPr>
          <p:nvPr>
            <p:ph type="sldImg"/>
          </p:nvPr>
        </p:nvSpPr>
        <p:spPr>
          <a:xfrm>
            <a:off x="1147763" y="685800"/>
            <a:ext cx="4562475" cy="3421063"/>
          </a:xfrm>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406964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6FEADED-2F69-47C1-A428-796EA38748F0}" type="slidenum">
              <a:rPr lang="en-US" smtClean="0">
                <a:solidFill>
                  <a:schemeClr val="folHlink"/>
                </a:solidFill>
              </a:rPr>
              <a:pPr/>
              <a:t>77</a:t>
            </a:fld>
            <a:endParaRPr lang="en-US" smtClean="0">
              <a:solidFill>
                <a:schemeClr val="folHlink"/>
              </a:solidFill>
            </a:endParaRPr>
          </a:p>
        </p:txBody>
      </p:sp>
      <p:sp>
        <p:nvSpPr>
          <p:cNvPr id="134147" name="Rectangle 2"/>
          <p:cNvSpPr>
            <a:spLocks noGrp="1" noRot="1" noChangeAspect="1" noChangeArrowheads="1" noTextEdit="1"/>
          </p:cNvSpPr>
          <p:nvPr>
            <p:ph type="sldImg"/>
          </p:nvPr>
        </p:nvSpPr>
        <p:spPr>
          <a:xfrm>
            <a:off x="1147763" y="685800"/>
            <a:ext cx="4562475" cy="3421063"/>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4902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D90EAC6-48AE-40C1-A107-7AE2CBE1670A}" type="slidenum">
              <a:rPr lang="en-US" smtClean="0">
                <a:solidFill>
                  <a:schemeClr val="folHlink"/>
                </a:solidFill>
              </a:rPr>
              <a:pPr/>
              <a:t>29</a:t>
            </a:fld>
            <a:endParaRPr lang="en-US" smtClean="0">
              <a:solidFill>
                <a:schemeClr val="folHlink"/>
              </a:solidFill>
            </a:endParaRPr>
          </a:p>
        </p:txBody>
      </p:sp>
      <p:sp>
        <p:nvSpPr>
          <p:cNvPr id="83971" name="Rectangle 2"/>
          <p:cNvSpPr>
            <a:spLocks noGrp="1" noRot="1" noChangeAspect="1" noChangeArrowheads="1" noTextEdit="1"/>
          </p:cNvSpPr>
          <p:nvPr>
            <p:ph type="sldImg"/>
          </p:nvPr>
        </p:nvSpPr>
        <p:spPr>
          <a:xfrm>
            <a:off x="1147763" y="685800"/>
            <a:ext cx="4562475" cy="3421063"/>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Correlated subquery creation. List the animals that have sold for more than the average price of other animals in their category. The subquery needs to compute the average sale price for the category of animal shown in the main query. But both tables are called “Animal” so this query will not work yet.</a:t>
            </a:r>
          </a:p>
        </p:txBody>
      </p:sp>
    </p:spTree>
    <p:extLst>
      <p:ext uri="{BB962C8B-B14F-4D97-AF65-F5344CB8AC3E}">
        <p14:creationId xmlns:p14="http://schemas.microsoft.com/office/powerpoint/2010/main" val="2770578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F64D540-A8EB-4F33-B77F-0727720C0640}" type="slidenum">
              <a:rPr lang="en-US" smtClean="0">
                <a:solidFill>
                  <a:schemeClr val="folHlink"/>
                </a:solidFill>
              </a:rPr>
              <a:pPr/>
              <a:t>30</a:t>
            </a:fld>
            <a:endParaRPr lang="en-US" smtClean="0">
              <a:solidFill>
                <a:schemeClr val="folHlink"/>
              </a:solidFill>
            </a:endParaRPr>
          </a:p>
        </p:txBody>
      </p:sp>
      <p:sp>
        <p:nvSpPr>
          <p:cNvPr id="87043" name="Rectangle 2"/>
          <p:cNvSpPr>
            <a:spLocks noGrp="1" noRot="1" noChangeAspect="1" noChangeArrowheads="1" noTextEdit="1"/>
          </p:cNvSpPr>
          <p:nvPr>
            <p:ph type="sldImg"/>
          </p:nvPr>
        </p:nvSpPr>
        <p:spPr>
          <a:xfrm>
            <a:off x="1147763" y="685800"/>
            <a:ext cx="4562475" cy="3421063"/>
          </a:xfrm>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Problem with correlated subquery. The average is recomputed for every row in the main query. Every time the DBMS sees a fish, it computes the average to be $37.78. It is inefficient (and very slow) to force the machine to recalculate the average each time.</a:t>
            </a:r>
          </a:p>
        </p:txBody>
      </p:sp>
    </p:spTree>
    <p:extLst>
      <p:ext uri="{BB962C8B-B14F-4D97-AF65-F5344CB8AC3E}">
        <p14:creationId xmlns:p14="http://schemas.microsoft.com/office/powerpoint/2010/main" val="780498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C8C8389-9F89-4B35-9D79-E754369D32CB}" type="slidenum">
              <a:rPr lang="en-US" smtClean="0">
                <a:solidFill>
                  <a:schemeClr val="folHlink"/>
                </a:solidFill>
              </a:rPr>
              <a:pPr/>
              <a:t>31</a:t>
            </a:fld>
            <a:endParaRPr lang="en-US" smtClean="0">
              <a:solidFill>
                <a:schemeClr val="folHlink"/>
              </a:solidFill>
            </a:endParaRPr>
          </a:p>
        </p:txBody>
      </p:sp>
      <p:sp>
        <p:nvSpPr>
          <p:cNvPr id="88067" name="Rectangle 2"/>
          <p:cNvSpPr>
            <a:spLocks noGrp="1" noRot="1" noChangeAspect="1" noChangeArrowheads="1" noTextEdit="1"/>
          </p:cNvSpPr>
          <p:nvPr>
            <p:ph type="sldImg"/>
          </p:nvPr>
        </p:nvSpPr>
        <p:spPr>
          <a:xfrm>
            <a:off x="1147763" y="685800"/>
            <a:ext cx="4562475" cy="3421063"/>
          </a:xfrm>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More efficient solution. Create and save a query to compute the averages using GROUP BY Category. Then join the query to the Animal and SaleAnimal tables to do the comparison.</a:t>
            </a:r>
          </a:p>
        </p:txBody>
      </p:sp>
    </p:spTree>
    <p:extLst>
      <p:ext uri="{BB962C8B-B14F-4D97-AF65-F5344CB8AC3E}">
        <p14:creationId xmlns:p14="http://schemas.microsoft.com/office/powerpoint/2010/main" val="1745374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31E36A9-8911-4768-9F37-54DD54A45DA2}" type="slidenum">
              <a:rPr lang="en-US" smtClean="0">
                <a:solidFill>
                  <a:schemeClr val="folHlink"/>
                </a:solidFill>
              </a:rPr>
              <a:pPr/>
              <a:t>33</a:t>
            </a:fld>
            <a:endParaRPr lang="en-US" smtClean="0">
              <a:solidFill>
                <a:schemeClr val="folHlink"/>
              </a:solidFill>
            </a:endParaRPr>
          </a:p>
        </p:txBody>
      </p:sp>
      <p:sp>
        <p:nvSpPr>
          <p:cNvPr id="89091" name="Rectangle 2"/>
          <p:cNvSpPr>
            <a:spLocks noGrp="1" noRot="1" noChangeAspect="1" noChangeArrowheads="1" noTextEdit="1"/>
          </p:cNvSpPr>
          <p:nvPr>
            <p:ph type="sldImg"/>
          </p:nvPr>
        </p:nvSpPr>
        <p:spPr>
          <a:xfrm>
            <a:off x="1147763" y="685800"/>
            <a:ext cx="4562475" cy="3421063"/>
          </a:xfrm>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UNION operator combines rows of data from two SELECT statements. The columns in both SELECT lines must match. The query is usually saved and used when managers need to search across both tables. Note the use of a new, constant column (Office) to track the source of the data.</a:t>
            </a:r>
          </a:p>
        </p:txBody>
      </p:sp>
    </p:spTree>
    <p:extLst>
      <p:ext uri="{BB962C8B-B14F-4D97-AF65-F5344CB8AC3E}">
        <p14:creationId xmlns:p14="http://schemas.microsoft.com/office/powerpoint/2010/main" val="45269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724400" y="3581400"/>
            <a:ext cx="4267200" cy="1447800"/>
          </a:xfrm>
        </p:spPr>
        <p:txBody>
          <a:bodyPr/>
          <a:lstStyle/>
          <a:p>
            <a:r>
              <a:rPr lang="en-US" sz="3200" dirty="0" smtClean="0"/>
              <a:t>Chapter 5</a:t>
            </a:r>
          </a:p>
          <a:p>
            <a:r>
              <a:rPr lang="en-US" sz="3200" dirty="0" smtClean="0"/>
              <a:t>Advanced Queries</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JOIN: Old Syntax</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10</a:t>
            </a:fld>
            <a:endParaRPr lang="en-US"/>
          </a:p>
        </p:txBody>
      </p:sp>
      <p:sp>
        <p:nvSpPr>
          <p:cNvPr id="5" name="Rectangle 4"/>
          <p:cNvSpPr/>
          <p:nvPr/>
        </p:nvSpPr>
        <p:spPr>
          <a:xfrm>
            <a:off x="559558" y="1166843"/>
            <a:ext cx="7233314" cy="2923877"/>
          </a:xfrm>
          <a:prstGeom prst="rect">
            <a:avLst/>
          </a:prstGeom>
        </p:spPr>
        <p:txBody>
          <a:bodyPr wrap="square">
            <a:spAutoFit/>
          </a:bodyPr>
          <a:lstStyle/>
          <a:p>
            <a:r>
              <a:rPr lang="en-US" sz="2000" dirty="0">
                <a:solidFill>
                  <a:schemeClr val="tx1"/>
                </a:solidFill>
              </a:rPr>
              <a:t>SELECT *		</a:t>
            </a:r>
            <a:r>
              <a:rPr lang="en-US" sz="2000" dirty="0">
                <a:solidFill>
                  <a:schemeClr val="tx2"/>
                </a:solidFill>
              </a:rPr>
              <a:t>(SQL Server)</a:t>
            </a:r>
          </a:p>
          <a:p>
            <a:r>
              <a:rPr lang="en-US" sz="2000" dirty="0">
                <a:solidFill>
                  <a:schemeClr val="tx1"/>
                </a:solidFill>
              </a:rPr>
              <a:t>FROM Merchandise, </a:t>
            </a:r>
            <a:r>
              <a:rPr lang="en-US" sz="2000" dirty="0" err="1">
                <a:solidFill>
                  <a:schemeClr val="tx1"/>
                </a:solidFill>
              </a:rPr>
              <a:t>SaleItem</a:t>
            </a:r>
            <a:endParaRPr lang="en-US" sz="2000" dirty="0">
              <a:solidFill>
                <a:schemeClr val="tx1"/>
              </a:solidFill>
            </a:endParaRPr>
          </a:p>
          <a:p>
            <a:r>
              <a:rPr lang="en-US" sz="2000" dirty="0">
                <a:solidFill>
                  <a:schemeClr val="tx1"/>
                </a:solidFill>
              </a:rPr>
              <a:t>WHERE </a:t>
            </a:r>
            <a:r>
              <a:rPr lang="en-US" sz="2000" dirty="0" err="1">
                <a:solidFill>
                  <a:schemeClr val="tx1"/>
                </a:solidFill>
              </a:rPr>
              <a:t>Merchandise.ItemID</a:t>
            </a:r>
            <a:r>
              <a:rPr lang="en-US" sz="2000" dirty="0">
                <a:solidFill>
                  <a:schemeClr val="tx1"/>
                </a:solidFill>
              </a:rPr>
              <a:t> </a:t>
            </a:r>
            <a:r>
              <a:rPr lang="en-US" sz="2000" dirty="0">
                <a:solidFill>
                  <a:schemeClr val="tx2"/>
                </a:solidFill>
              </a:rPr>
              <a:t>*</a:t>
            </a:r>
            <a:r>
              <a:rPr lang="en-US" sz="2000" dirty="0">
                <a:solidFill>
                  <a:schemeClr val="tx1"/>
                </a:solidFill>
              </a:rPr>
              <a:t>= </a:t>
            </a:r>
            <a:r>
              <a:rPr lang="en-US" sz="2000" dirty="0" err="1">
                <a:solidFill>
                  <a:schemeClr val="tx1"/>
                </a:solidFill>
              </a:rPr>
              <a:t>SaleItemID.ItemID</a:t>
            </a:r>
            <a:endParaRPr lang="en-US" sz="2000" dirty="0">
              <a:solidFill>
                <a:schemeClr val="tx1"/>
              </a:solidFill>
            </a:endParaRPr>
          </a:p>
          <a:p>
            <a:r>
              <a:rPr lang="en-US" sz="2000" dirty="0">
                <a:solidFill>
                  <a:schemeClr val="tx1"/>
                </a:solidFill>
              </a:rPr>
              <a:t>And </a:t>
            </a:r>
            <a:r>
              <a:rPr lang="en-US" sz="2000" dirty="0" err="1">
                <a:solidFill>
                  <a:schemeClr val="tx1"/>
                </a:solidFill>
              </a:rPr>
              <a:t>SaleItem.SaleID</a:t>
            </a:r>
            <a:r>
              <a:rPr lang="en-US" sz="2000" dirty="0">
                <a:solidFill>
                  <a:schemeClr val="tx1"/>
                </a:solidFill>
              </a:rPr>
              <a:t> Is Null</a:t>
            </a:r>
          </a:p>
          <a:p>
            <a:endParaRPr lang="en-US" sz="2000" dirty="0">
              <a:solidFill>
                <a:schemeClr val="tx1"/>
              </a:solidFill>
            </a:endParaRPr>
          </a:p>
          <a:p>
            <a:r>
              <a:rPr lang="en-US" sz="2000" dirty="0">
                <a:solidFill>
                  <a:schemeClr val="tx1"/>
                </a:solidFill>
              </a:rPr>
              <a:t>SELECT *		</a:t>
            </a:r>
            <a:r>
              <a:rPr lang="en-US" sz="2000" dirty="0">
                <a:solidFill>
                  <a:schemeClr val="tx2"/>
                </a:solidFill>
              </a:rPr>
              <a:t>(Oracle)</a:t>
            </a:r>
          </a:p>
          <a:p>
            <a:r>
              <a:rPr lang="en-US" sz="2000" dirty="0">
                <a:solidFill>
                  <a:schemeClr val="tx1"/>
                </a:solidFill>
              </a:rPr>
              <a:t>FROM Merchandise, </a:t>
            </a:r>
            <a:r>
              <a:rPr lang="en-US" sz="2000" dirty="0" err="1">
                <a:solidFill>
                  <a:schemeClr val="tx1"/>
                </a:solidFill>
              </a:rPr>
              <a:t>SaleItem</a:t>
            </a:r>
            <a:endParaRPr lang="en-US" sz="2000" dirty="0">
              <a:solidFill>
                <a:schemeClr val="tx1"/>
              </a:solidFill>
            </a:endParaRPr>
          </a:p>
          <a:p>
            <a:r>
              <a:rPr lang="en-US" sz="2000" dirty="0">
                <a:solidFill>
                  <a:schemeClr val="tx1"/>
                </a:solidFill>
              </a:rPr>
              <a:t>WHERE </a:t>
            </a:r>
            <a:r>
              <a:rPr lang="en-US" sz="2000" dirty="0" err="1">
                <a:solidFill>
                  <a:schemeClr val="tx1"/>
                </a:solidFill>
              </a:rPr>
              <a:t>Merchandise.ItemID</a:t>
            </a:r>
            <a:r>
              <a:rPr lang="en-US" sz="2000" dirty="0">
                <a:solidFill>
                  <a:schemeClr val="tx1"/>
                </a:solidFill>
              </a:rPr>
              <a:t> = </a:t>
            </a:r>
            <a:r>
              <a:rPr lang="en-US" sz="2000" dirty="0" err="1">
                <a:solidFill>
                  <a:schemeClr val="tx1"/>
                </a:solidFill>
              </a:rPr>
              <a:t>SaleItemID.ItemID</a:t>
            </a:r>
            <a:r>
              <a:rPr lang="en-US" sz="2000" dirty="0">
                <a:solidFill>
                  <a:schemeClr val="tx1"/>
                </a:solidFill>
              </a:rPr>
              <a:t> </a:t>
            </a:r>
            <a:r>
              <a:rPr lang="en-US" sz="2000" dirty="0">
                <a:solidFill>
                  <a:schemeClr val="tx2"/>
                </a:solidFill>
              </a:rPr>
              <a:t>(+)</a:t>
            </a:r>
          </a:p>
          <a:p>
            <a:r>
              <a:rPr lang="en-US" sz="2000" dirty="0">
                <a:solidFill>
                  <a:schemeClr val="tx1"/>
                </a:solidFill>
              </a:rPr>
              <a:t>And </a:t>
            </a:r>
            <a:r>
              <a:rPr lang="en-US" sz="2000" dirty="0" err="1">
                <a:solidFill>
                  <a:schemeClr val="tx1"/>
                </a:solidFill>
              </a:rPr>
              <a:t>SaleItem.SaleID</a:t>
            </a:r>
            <a:r>
              <a:rPr lang="en-US" sz="2000" dirty="0">
                <a:solidFill>
                  <a:schemeClr val="tx1"/>
                </a:solidFill>
              </a:rPr>
              <a:t> Is Null</a:t>
            </a:r>
          </a:p>
        </p:txBody>
      </p:sp>
      <p:sp>
        <p:nvSpPr>
          <p:cNvPr id="6" name="TextBox 5"/>
          <p:cNvSpPr txBox="1"/>
          <p:nvPr/>
        </p:nvSpPr>
        <p:spPr>
          <a:xfrm>
            <a:off x="300251" y="4531057"/>
            <a:ext cx="8352430" cy="1200329"/>
          </a:xfrm>
          <a:prstGeom prst="rect">
            <a:avLst/>
          </a:prstGeom>
          <a:noFill/>
        </p:spPr>
        <p:txBody>
          <a:bodyPr wrap="square" rtlCol="0">
            <a:spAutoFit/>
          </a:bodyPr>
          <a:lstStyle/>
          <a:p>
            <a:r>
              <a:rPr lang="en-US" sz="1800" dirty="0" smtClean="0"/>
              <a:t>Note that Oracle’s plus sign is on the opposite side from what you would expect.</a:t>
            </a:r>
          </a:p>
          <a:p>
            <a:r>
              <a:rPr lang="en-US" sz="1800" dirty="0"/>
              <a:t>You should </a:t>
            </a:r>
            <a:r>
              <a:rPr lang="en-US" sz="1800" b="1" dirty="0"/>
              <a:t>not</a:t>
            </a:r>
            <a:r>
              <a:rPr lang="en-US" sz="1800" dirty="0"/>
              <a:t> use this syntax for new queries. It is hard to read.</a:t>
            </a:r>
          </a:p>
          <a:p>
            <a:r>
              <a:rPr lang="en-US" sz="1800" dirty="0" smtClean="0"/>
              <a:t>But you will likely encounter older queries in your work that use this syntax, so you need to recognize it and understand it is a LEFT join.</a:t>
            </a:r>
            <a:endParaRPr lang="en-US" sz="1800" dirty="0"/>
          </a:p>
        </p:txBody>
      </p:sp>
    </p:spTree>
    <p:extLst>
      <p:ext uri="{BB962C8B-B14F-4D97-AF65-F5344CB8AC3E}">
        <p14:creationId xmlns:p14="http://schemas.microsoft.com/office/powerpoint/2010/main" val="1497010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Function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11</a:t>
            </a:fld>
            <a:endParaRPr lang="en-US"/>
          </a:p>
        </p:txBody>
      </p:sp>
      <p:sp>
        <p:nvSpPr>
          <p:cNvPr id="5" name="Rectangle 4"/>
          <p:cNvSpPr/>
          <p:nvPr/>
        </p:nvSpPr>
        <p:spPr>
          <a:xfrm>
            <a:off x="873457" y="1720840"/>
            <a:ext cx="7424382" cy="3046988"/>
          </a:xfrm>
          <a:prstGeom prst="rect">
            <a:avLst/>
          </a:prstGeom>
        </p:spPr>
        <p:txBody>
          <a:bodyPr wrap="square">
            <a:spAutoFit/>
          </a:bodyPr>
          <a:lstStyle/>
          <a:p>
            <a:r>
              <a:rPr lang="en-US" dirty="0">
                <a:solidFill>
                  <a:schemeClr val="tx1"/>
                </a:solidFill>
              </a:rPr>
              <a:t>SELECT *</a:t>
            </a:r>
          </a:p>
          <a:p>
            <a:r>
              <a:rPr lang="en-US" dirty="0">
                <a:solidFill>
                  <a:schemeClr val="tx1"/>
                </a:solidFill>
              </a:rPr>
              <a:t>FROM Customer</a:t>
            </a:r>
          </a:p>
          <a:p>
            <a:r>
              <a:rPr lang="en-US" dirty="0">
                <a:solidFill>
                  <a:schemeClr val="tx1"/>
                </a:solidFill>
              </a:rPr>
              <a:t>WHERE </a:t>
            </a:r>
            <a:r>
              <a:rPr lang="en-US" dirty="0" err="1" smtClean="0">
                <a:solidFill>
                  <a:schemeClr val="tx1"/>
                </a:solidFill>
              </a:rPr>
              <a:t>FirstName</a:t>
            </a:r>
            <a:r>
              <a:rPr lang="en-US" dirty="0" smtClean="0">
                <a:solidFill>
                  <a:schemeClr val="tx1"/>
                </a:solidFill>
              </a:rPr>
              <a:t>=</a:t>
            </a:r>
            <a:r>
              <a:rPr lang="en-US" dirty="0" err="1" smtClean="0">
                <a:solidFill>
                  <a:schemeClr val="tx1"/>
                </a:solidFill>
              </a:rPr>
              <a:t>N’Tim</a:t>
            </a:r>
            <a:r>
              <a:rPr lang="en-US" dirty="0" smtClean="0">
                <a:solidFill>
                  <a:schemeClr val="tx1"/>
                </a:solidFill>
              </a:rPr>
              <a:t>’ </a:t>
            </a:r>
            <a:r>
              <a:rPr lang="en-US" dirty="0">
                <a:solidFill>
                  <a:schemeClr val="tx1"/>
                </a:solidFill>
              </a:rPr>
              <a:t>Or </a:t>
            </a:r>
            <a:r>
              <a:rPr lang="en-US" dirty="0" err="1" smtClean="0">
                <a:solidFill>
                  <a:schemeClr val="tx1"/>
                </a:solidFill>
              </a:rPr>
              <a:t>FirstName</a:t>
            </a:r>
            <a:r>
              <a:rPr lang="en-US" dirty="0" smtClean="0">
                <a:solidFill>
                  <a:schemeClr val="tx1"/>
                </a:solidFill>
              </a:rPr>
              <a:t>=</a:t>
            </a:r>
            <a:r>
              <a:rPr lang="en-US" dirty="0" err="1" smtClean="0">
                <a:solidFill>
                  <a:schemeClr val="tx1"/>
                </a:solidFill>
              </a:rPr>
              <a:t>N’David</a:t>
            </a:r>
            <a:r>
              <a:rPr lang="en-US" dirty="0" smtClean="0">
                <a:solidFill>
                  <a:schemeClr val="tx1"/>
                </a:solidFill>
              </a:rPr>
              <a:t>’ </a:t>
            </a:r>
            <a:r>
              <a:rPr lang="en-US" dirty="0">
                <a:solidFill>
                  <a:schemeClr val="tx1"/>
                </a:solidFill>
              </a:rPr>
              <a:t>Or </a:t>
            </a:r>
            <a:r>
              <a:rPr lang="en-US" dirty="0" err="1" smtClean="0">
                <a:solidFill>
                  <a:schemeClr val="tx1"/>
                </a:solidFill>
              </a:rPr>
              <a:t>FirstName</a:t>
            </a:r>
            <a:r>
              <a:rPr lang="en-US" dirty="0" smtClean="0">
                <a:solidFill>
                  <a:schemeClr val="tx1"/>
                </a:solidFill>
              </a:rPr>
              <a:t>=</a:t>
            </a:r>
            <a:r>
              <a:rPr lang="en-US" dirty="0" err="1" smtClean="0">
                <a:solidFill>
                  <a:schemeClr val="tx1"/>
                </a:solidFill>
              </a:rPr>
              <a:t>N’Dale</a:t>
            </a:r>
            <a:r>
              <a:rPr lang="en-US" dirty="0" smtClean="0">
                <a:solidFill>
                  <a:schemeClr val="tx1"/>
                </a:solidFill>
              </a:rPr>
              <a:t>’;</a:t>
            </a:r>
          </a:p>
          <a:p>
            <a:endParaRPr lang="en-US" dirty="0">
              <a:solidFill>
                <a:schemeClr val="tx1"/>
              </a:solidFill>
            </a:endParaRPr>
          </a:p>
          <a:p>
            <a:r>
              <a:rPr lang="en-US" dirty="0">
                <a:solidFill>
                  <a:schemeClr val="tx1"/>
                </a:solidFill>
              </a:rPr>
              <a:t>SELECT *</a:t>
            </a:r>
          </a:p>
          <a:p>
            <a:r>
              <a:rPr lang="en-US" dirty="0">
                <a:solidFill>
                  <a:schemeClr val="tx1"/>
                </a:solidFill>
              </a:rPr>
              <a:t>FROM Customer</a:t>
            </a:r>
          </a:p>
          <a:p>
            <a:r>
              <a:rPr lang="en-US" dirty="0">
                <a:solidFill>
                  <a:schemeClr val="tx1"/>
                </a:solidFill>
              </a:rPr>
              <a:t>WHERE </a:t>
            </a:r>
            <a:r>
              <a:rPr lang="en-US" dirty="0" err="1">
                <a:solidFill>
                  <a:schemeClr val="tx1"/>
                </a:solidFill>
              </a:rPr>
              <a:t>FirstName</a:t>
            </a:r>
            <a:r>
              <a:rPr lang="en-US" dirty="0">
                <a:solidFill>
                  <a:schemeClr val="tx1"/>
                </a:solidFill>
              </a:rPr>
              <a:t> </a:t>
            </a:r>
            <a:r>
              <a:rPr lang="en-US" dirty="0">
                <a:solidFill>
                  <a:srgbClr val="FF0000"/>
                </a:solidFill>
              </a:rPr>
              <a:t>IN</a:t>
            </a:r>
            <a:r>
              <a:rPr lang="en-US" dirty="0">
                <a:solidFill>
                  <a:schemeClr val="tx1"/>
                </a:solidFill>
              </a:rPr>
              <a:t> </a:t>
            </a:r>
            <a:r>
              <a:rPr lang="en-US" dirty="0" smtClean="0">
                <a:solidFill>
                  <a:schemeClr val="tx1"/>
                </a:solidFill>
              </a:rPr>
              <a:t>(</a:t>
            </a:r>
            <a:r>
              <a:rPr lang="en-US" dirty="0" err="1" smtClean="0">
                <a:solidFill>
                  <a:schemeClr val="tx1"/>
                </a:solidFill>
              </a:rPr>
              <a:t>N’Tim</a:t>
            </a:r>
            <a:r>
              <a:rPr lang="en-US" dirty="0" smtClean="0">
                <a:solidFill>
                  <a:schemeClr val="tx1"/>
                </a:solidFill>
              </a:rPr>
              <a:t>’, </a:t>
            </a:r>
            <a:r>
              <a:rPr lang="en-US" dirty="0" err="1" smtClean="0">
                <a:solidFill>
                  <a:schemeClr val="tx1"/>
                </a:solidFill>
              </a:rPr>
              <a:t>N’David</a:t>
            </a:r>
            <a:r>
              <a:rPr lang="en-US" dirty="0" smtClean="0">
                <a:solidFill>
                  <a:schemeClr val="tx1"/>
                </a:solidFill>
              </a:rPr>
              <a:t>’, </a:t>
            </a:r>
            <a:r>
              <a:rPr lang="en-US" dirty="0" err="1" smtClean="0">
                <a:solidFill>
                  <a:schemeClr val="tx1"/>
                </a:solidFill>
              </a:rPr>
              <a:t>N’Dale</a:t>
            </a:r>
            <a:r>
              <a:rPr lang="en-US" dirty="0" smtClean="0">
                <a:solidFill>
                  <a:schemeClr val="tx1"/>
                </a:solidFill>
              </a:rPr>
              <a:t>’);</a:t>
            </a:r>
            <a:endParaRPr lang="en-US" dirty="0">
              <a:solidFill>
                <a:schemeClr val="tx1"/>
              </a:solidFill>
            </a:endParaRPr>
          </a:p>
        </p:txBody>
      </p:sp>
      <p:sp>
        <p:nvSpPr>
          <p:cNvPr id="6" name="TextBox 5"/>
          <p:cNvSpPr txBox="1"/>
          <p:nvPr/>
        </p:nvSpPr>
        <p:spPr>
          <a:xfrm>
            <a:off x="873457" y="5007889"/>
            <a:ext cx="6237605" cy="646331"/>
          </a:xfrm>
          <a:prstGeom prst="rect">
            <a:avLst/>
          </a:prstGeom>
          <a:noFill/>
        </p:spPr>
        <p:txBody>
          <a:bodyPr wrap="none" rtlCol="0">
            <a:spAutoFit/>
          </a:bodyPr>
          <a:lstStyle/>
          <a:p>
            <a:r>
              <a:rPr lang="en-US" sz="1800" dirty="0" smtClean="0"/>
              <a:t>The IN function compares a column to a set of values.</a:t>
            </a:r>
          </a:p>
          <a:p>
            <a:r>
              <a:rPr lang="en-US" sz="1800" dirty="0" smtClean="0"/>
              <a:t>IN is easier to write. Items are joined with an “Or” condition.</a:t>
            </a:r>
            <a:endParaRPr lang="en-US" sz="1800" dirty="0"/>
          </a:p>
        </p:txBody>
      </p:sp>
      <p:sp>
        <p:nvSpPr>
          <p:cNvPr id="7" name="Rectangle 7"/>
          <p:cNvSpPr>
            <a:spLocks noChangeArrowheads="1"/>
          </p:cNvSpPr>
          <p:nvPr/>
        </p:nvSpPr>
        <p:spPr bwMode="auto">
          <a:xfrm>
            <a:off x="118596" y="57897"/>
            <a:ext cx="1518044"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Query05_Fig06a</a:t>
            </a:r>
          </a:p>
          <a:p>
            <a:r>
              <a:rPr lang="en-US" sz="1400" dirty="0" smtClean="0">
                <a:solidFill>
                  <a:schemeClr val="tx1"/>
                </a:solidFill>
              </a:rPr>
              <a:t>Query05_Fig06b</a:t>
            </a:r>
            <a:endParaRPr lang="en-US" sz="1400" dirty="0">
              <a:solidFill>
                <a:schemeClr val="tx1"/>
              </a:solidFill>
            </a:endParaRPr>
          </a:p>
        </p:txBody>
      </p:sp>
    </p:spTree>
    <p:extLst>
      <p:ext uri="{BB962C8B-B14F-4D97-AF65-F5344CB8AC3E}">
        <p14:creationId xmlns:p14="http://schemas.microsoft.com/office/powerpoint/2010/main" val="3373001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p:txBody>
          <a:bodyPr/>
          <a:lstStyle/>
          <a:p>
            <a:r>
              <a:rPr lang="en-US" smtClean="0"/>
              <a:t>Query Sets (IN)</a:t>
            </a:r>
          </a:p>
        </p:txBody>
      </p:sp>
      <p:sp>
        <p:nvSpPr>
          <p:cNvPr id="1229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2C1B2A7-A367-41A3-AD69-176049014DD4}" type="slidenum">
              <a:rPr lang="en-US" smtClean="0"/>
              <a:pPr/>
              <a:t>12</a:t>
            </a:fld>
            <a:endParaRPr lang="en-US" smtClean="0"/>
          </a:p>
        </p:txBody>
      </p:sp>
      <p:sp>
        <p:nvSpPr>
          <p:cNvPr id="12293" name="Rectangle 5"/>
          <p:cNvSpPr>
            <a:spLocks noChangeArrowheads="1"/>
          </p:cNvSpPr>
          <p:nvPr/>
        </p:nvSpPr>
        <p:spPr bwMode="auto">
          <a:xfrm>
            <a:off x="827925" y="1185629"/>
            <a:ext cx="7677038" cy="339196"/>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600" dirty="0">
                <a:solidFill>
                  <a:schemeClr val="tx1"/>
                </a:solidFill>
              </a:rPr>
              <a:t> SELECT * FROM Merchandise WHERE </a:t>
            </a:r>
            <a:r>
              <a:rPr lang="en-US" sz="1600" dirty="0" err="1">
                <a:solidFill>
                  <a:schemeClr val="tx1"/>
                </a:solidFill>
              </a:rPr>
              <a:t>ItemID</a:t>
            </a:r>
            <a:r>
              <a:rPr lang="en-US" sz="1600" dirty="0">
                <a:solidFill>
                  <a:schemeClr val="tx1"/>
                </a:solidFill>
              </a:rPr>
              <a:t> IN (1,2,3,4,5,6,7,8,9,10,11,14,15);</a:t>
            </a:r>
          </a:p>
        </p:txBody>
      </p:sp>
      <p:sp>
        <p:nvSpPr>
          <p:cNvPr id="12294" name="Rectangle 7"/>
          <p:cNvSpPr>
            <a:spLocks noChangeArrowheads="1"/>
          </p:cNvSpPr>
          <p:nvPr/>
        </p:nvSpPr>
        <p:spPr bwMode="auto">
          <a:xfrm>
            <a:off x="118596" y="57897"/>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Query05_Fig07a</a:t>
            </a:r>
            <a:endParaRPr lang="en-US" sz="1400" dirty="0">
              <a:solidFill>
                <a:schemeClr val="tx1"/>
              </a:solidFill>
            </a:endParaRPr>
          </a:p>
        </p:txBody>
      </p:sp>
      <p:graphicFrame>
        <p:nvGraphicFramePr>
          <p:cNvPr id="10297" name="Group 57"/>
          <p:cNvGraphicFramePr>
            <a:graphicFrameLocks noGrp="1"/>
          </p:cNvGraphicFramePr>
          <p:nvPr>
            <p:extLst>
              <p:ext uri="{D42A27DB-BD31-4B8C-83A1-F6EECF244321}">
                <p14:modId xmlns:p14="http://schemas.microsoft.com/office/powerpoint/2010/main" val="990344224"/>
              </p:ext>
            </p:extLst>
          </p:nvPr>
        </p:nvGraphicFramePr>
        <p:xfrm>
          <a:off x="1706376" y="3167063"/>
          <a:ext cx="4958716" cy="1834007"/>
        </p:xfrm>
        <a:graphic>
          <a:graphicData uri="http://schemas.openxmlformats.org/drawingml/2006/table">
            <a:tbl>
              <a:tblPr/>
              <a:tblGrid>
                <a:gridCol w="755650"/>
                <a:gridCol w="1530668"/>
                <a:gridCol w="1119505"/>
                <a:gridCol w="1552893"/>
              </a:tblGrid>
              <a:tr h="236538">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rPr>
                        <a:t>ItemID</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rPr>
                        <a:t>QuantityOnHand</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87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defRPr/>
                      </a:pPr>
                      <a:r>
                        <a:rPr kumimoji="0" lang="en-US" sz="1400" b="0" i="0" u="none" strike="noStrike" cap="none" normalizeH="0" baseline="0" dirty="0" smtClean="0">
                          <a:ln>
                            <a:noFill/>
                          </a:ln>
                          <a:solidFill>
                            <a:schemeClr val="tx1"/>
                          </a:solidFill>
                          <a:effectLst/>
                          <a:latin typeface="Arial" charset="0"/>
                        </a:rPr>
                        <a:t>In (1,2,3,4,5,…)</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328" name="Rectangle 47"/>
          <p:cNvSpPr>
            <a:spLocks noChangeArrowheads="1"/>
          </p:cNvSpPr>
          <p:nvPr/>
        </p:nvSpPr>
        <p:spPr bwMode="auto">
          <a:xfrm>
            <a:off x="1709551" y="2076451"/>
            <a:ext cx="1477869"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dirty="0" err="1" smtClean="0">
                <a:solidFill>
                  <a:schemeClr val="tx1"/>
                </a:solidFill>
              </a:rPr>
              <a:t>ItemID</a:t>
            </a:r>
            <a:endParaRPr lang="en-US" sz="1400" dirty="0" smtClean="0">
              <a:solidFill>
                <a:schemeClr val="tx1"/>
              </a:solidFill>
            </a:endParaRPr>
          </a:p>
          <a:p>
            <a:r>
              <a:rPr lang="en-US" sz="1400" dirty="0" smtClean="0">
                <a:solidFill>
                  <a:schemeClr val="tx1"/>
                </a:solidFill>
              </a:rPr>
              <a:t>Description</a:t>
            </a:r>
          </a:p>
          <a:p>
            <a:r>
              <a:rPr lang="en-US" sz="1400" dirty="0" err="1" smtClean="0">
                <a:solidFill>
                  <a:schemeClr val="tx1"/>
                </a:solidFill>
              </a:rPr>
              <a:t>QuantityOnHand</a:t>
            </a:r>
            <a:endParaRPr lang="en-US" sz="1400" dirty="0" smtClean="0">
              <a:solidFill>
                <a:schemeClr val="tx1"/>
              </a:solidFill>
            </a:endParaRPr>
          </a:p>
          <a:p>
            <a:r>
              <a:rPr lang="en-US" sz="1400" dirty="0" err="1" smtClean="0">
                <a:solidFill>
                  <a:schemeClr val="tx1"/>
                </a:solidFill>
              </a:rPr>
              <a:t>ListPrice</a:t>
            </a:r>
            <a:endParaRPr lang="en-US" sz="1400" dirty="0">
              <a:solidFill>
                <a:schemeClr val="tx1"/>
              </a:solidFill>
            </a:endParaRPr>
          </a:p>
        </p:txBody>
      </p:sp>
      <p:sp>
        <p:nvSpPr>
          <p:cNvPr id="12330" name="Rectangle 52"/>
          <p:cNvSpPr>
            <a:spLocks noChangeArrowheads="1"/>
          </p:cNvSpPr>
          <p:nvPr/>
        </p:nvSpPr>
        <p:spPr bwMode="auto">
          <a:xfrm>
            <a:off x="1712726" y="1847851"/>
            <a:ext cx="1474030" cy="2286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800" dirty="0" smtClean="0">
                <a:solidFill>
                  <a:schemeClr val="tx1"/>
                </a:solidFill>
              </a:rPr>
              <a:t>Merchandise</a:t>
            </a:r>
            <a:endParaRPr lang="en-US" sz="1800" dirty="0">
              <a:solidFill>
                <a:schemeClr val="tx1"/>
              </a:solidFill>
            </a:endParaRPr>
          </a:p>
        </p:txBody>
      </p:sp>
      <p:sp>
        <p:nvSpPr>
          <p:cNvPr id="6" name="Rectangle 5"/>
          <p:cNvSpPr/>
          <p:nvPr/>
        </p:nvSpPr>
        <p:spPr>
          <a:xfrm>
            <a:off x="591671" y="5424120"/>
            <a:ext cx="7799294" cy="369332"/>
          </a:xfrm>
          <a:prstGeom prst="rect">
            <a:avLst/>
          </a:prstGeom>
        </p:spPr>
        <p:txBody>
          <a:bodyPr wrap="square">
            <a:spAutoFit/>
          </a:bodyPr>
          <a:lstStyle/>
          <a:p>
            <a:r>
              <a:rPr lang="en-US" sz="1800" dirty="0"/>
              <a:t>List all </a:t>
            </a:r>
            <a:r>
              <a:rPr lang="en-US" sz="1800" dirty="0" smtClean="0"/>
              <a:t>merchandise with the </a:t>
            </a:r>
            <a:r>
              <a:rPr lang="en-US" sz="1800" dirty="0" err="1" smtClean="0"/>
              <a:t>ItemIDs</a:t>
            </a:r>
            <a:r>
              <a:rPr lang="en-US" sz="1800" dirty="0" smtClean="0"/>
              <a:t> of (1,2,3,4,5,6,7,8,9,10,11,14,15).</a:t>
            </a:r>
            <a:endParaRPr lang="en-US" sz="2000" dirty="0"/>
          </a:p>
        </p:txBody>
      </p:sp>
    </p:spTree>
    <p:extLst>
      <p:ext uri="{BB962C8B-B14F-4D97-AF65-F5344CB8AC3E}">
        <p14:creationId xmlns:p14="http://schemas.microsoft.com/office/powerpoint/2010/main" val="140999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Condition as a JOIN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13</a:t>
            </a:fld>
            <a:endParaRPr lang="en-US"/>
          </a:p>
        </p:txBody>
      </p:sp>
      <p:sp>
        <p:nvSpPr>
          <p:cNvPr id="4" name="Rectangle 3"/>
          <p:cNvSpPr/>
          <p:nvPr/>
        </p:nvSpPr>
        <p:spPr>
          <a:xfrm>
            <a:off x="1357952" y="1285796"/>
            <a:ext cx="5670646" cy="1569660"/>
          </a:xfrm>
          <a:prstGeom prst="rect">
            <a:avLst/>
          </a:prstGeom>
        </p:spPr>
        <p:txBody>
          <a:bodyPr wrap="square">
            <a:spAutoFit/>
          </a:bodyPr>
          <a:lstStyle/>
          <a:p>
            <a:r>
              <a:rPr lang="en-US" dirty="0">
                <a:solidFill>
                  <a:schemeClr val="tx1"/>
                </a:solidFill>
              </a:rPr>
              <a:t>SELECT *</a:t>
            </a:r>
          </a:p>
          <a:p>
            <a:r>
              <a:rPr lang="en-US" dirty="0">
                <a:solidFill>
                  <a:schemeClr val="tx1"/>
                </a:solidFill>
              </a:rPr>
              <a:t>FROM Merchandise</a:t>
            </a:r>
          </a:p>
          <a:p>
            <a:r>
              <a:rPr lang="en-US" dirty="0">
                <a:solidFill>
                  <a:schemeClr val="tx1"/>
                </a:solidFill>
              </a:rPr>
              <a:t>WHERE </a:t>
            </a:r>
            <a:r>
              <a:rPr lang="en-US" dirty="0" err="1">
                <a:solidFill>
                  <a:schemeClr val="tx2"/>
                </a:solidFill>
              </a:rPr>
              <a:t>ItemID</a:t>
            </a:r>
            <a:r>
              <a:rPr lang="en-US" dirty="0">
                <a:solidFill>
                  <a:schemeClr val="tx2"/>
                </a:solidFill>
              </a:rPr>
              <a:t> </a:t>
            </a:r>
            <a:r>
              <a:rPr lang="en-US" dirty="0">
                <a:solidFill>
                  <a:schemeClr val="tx1"/>
                </a:solidFill>
              </a:rPr>
              <a:t>IN</a:t>
            </a:r>
          </a:p>
          <a:p>
            <a:r>
              <a:rPr lang="en-US" dirty="0">
                <a:solidFill>
                  <a:schemeClr val="tx1"/>
                </a:solidFill>
              </a:rPr>
              <a:t>  (SELECT </a:t>
            </a:r>
            <a:r>
              <a:rPr lang="en-US" dirty="0" err="1">
                <a:solidFill>
                  <a:schemeClr val="tx2"/>
                </a:solidFill>
              </a:rPr>
              <a:t>ItemID</a:t>
            </a:r>
            <a:r>
              <a:rPr lang="en-US" dirty="0">
                <a:solidFill>
                  <a:schemeClr val="tx2"/>
                </a:solidFill>
              </a:rPr>
              <a:t> </a:t>
            </a:r>
            <a:r>
              <a:rPr lang="en-US" dirty="0">
                <a:solidFill>
                  <a:schemeClr val="tx1"/>
                </a:solidFill>
              </a:rPr>
              <a:t>FROM </a:t>
            </a:r>
            <a:r>
              <a:rPr lang="en-US" dirty="0" err="1">
                <a:solidFill>
                  <a:schemeClr val="tx1"/>
                </a:solidFill>
              </a:rPr>
              <a:t>SaleItem</a:t>
            </a:r>
            <a:r>
              <a:rPr lang="en-US" dirty="0">
                <a:solidFill>
                  <a:schemeClr val="tx1"/>
                </a:solidFill>
              </a:rPr>
              <a:t>); </a:t>
            </a:r>
          </a:p>
        </p:txBody>
      </p:sp>
      <p:sp>
        <p:nvSpPr>
          <p:cNvPr id="5" name="TextBox 4"/>
          <p:cNvSpPr txBox="1"/>
          <p:nvPr/>
        </p:nvSpPr>
        <p:spPr>
          <a:xfrm>
            <a:off x="760862" y="3505678"/>
            <a:ext cx="7165075" cy="707886"/>
          </a:xfrm>
          <a:prstGeom prst="rect">
            <a:avLst/>
          </a:prstGeom>
          <a:noFill/>
        </p:spPr>
        <p:txBody>
          <a:bodyPr wrap="square" rtlCol="0">
            <a:spAutoFit/>
          </a:bodyPr>
          <a:lstStyle/>
          <a:p>
            <a:r>
              <a:rPr lang="en-US" sz="2000" dirty="0" smtClean="0"/>
              <a:t>Match </a:t>
            </a:r>
            <a:r>
              <a:rPr lang="en-US" sz="2000" dirty="0" err="1" smtClean="0"/>
              <a:t>ItemID</a:t>
            </a:r>
            <a:r>
              <a:rPr lang="en-US" sz="2000" dirty="0" smtClean="0"/>
              <a:t> values in the Merchandise table to those that were sold or listed in the </a:t>
            </a:r>
            <a:r>
              <a:rPr lang="en-US" sz="2000" dirty="0" err="1" smtClean="0"/>
              <a:t>SaleItem</a:t>
            </a:r>
            <a:r>
              <a:rPr lang="en-US" sz="2000" dirty="0" smtClean="0"/>
              <a:t> table.</a:t>
            </a:r>
            <a:endParaRPr lang="en-US" sz="2000" dirty="0"/>
          </a:p>
        </p:txBody>
      </p:sp>
      <p:sp>
        <p:nvSpPr>
          <p:cNvPr id="6" name="Rectangle 7"/>
          <p:cNvSpPr>
            <a:spLocks noChangeArrowheads="1"/>
          </p:cNvSpPr>
          <p:nvPr/>
        </p:nvSpPr>
        <p:spPr bwMode="auto">
          <a:xfrm>
            <a:off x="118596" y="57897"/>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Query05_Fig07b</a:t>
            </a:r>
            <a:endParaRPr lang="en-US" sz="1400" dirty="0">
              <a:solidFill>
                <a:schemeClr val="tx1"/>
              </a:solidFill>
            </a:endParaRPr>
          </a:p>
        </p:txBody>
      </p:sp>
    </p:spTree>
    <p:extLst>
      <p:ext uri="{BB962C8B-B14F-4D97-AF65-F5344CB8AC3E}">
        <p14:creationId xmlns:p14="http://schemas.microsoft.com/office/powerpoint/2010/main" val="2191246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IN: Things that did not happen</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14</a:t>
            </a:fld>
            <a:endParaRPr lang="en-US"/>
          </a:p>
        </p:txBody>
      </p:sp>
      <p:sp>
        <p:nvSpPr>
          <p:cNvPr id="4" name="TextBox 3"/>
          <p:cNvSpPr txBox="1"/>
          <p:nvPr/>
        </p:nvSpPr>
        <p:spPr>
          <a:xfrm>
            <a:off x="163773" y="1337481"/>
            <a:ext cx="5498621" cy="400110"/>
          </a:xfrm>
          <a:prstGeom prst="rect">
            <a:avLst/>
          </a:prstGeom>
          <a:noFill/>
        </p:spPr>
        <p:txBody>
          <a:bodyPr wrap="none" rtlCol="0">
            <a:spAutoFit/>
          </a:bodyPr>
          <a:lstStyle/>
          <a:p>
            <a:r>
              <a:rPr lang="en-US" sz="2000" dirty="0" smtClean="0"/>
              <a:t>Which merchandise items have not been sold?</a:t>
            </a:r>
            <a:endParaRPr lang="en-US" sz="2000" dirty="0"/>
          </a:p>
        </p:txBody>
      </p:sp>
      <p:sp>
        <p:nvSpPr>
          <p:cNvPr id="5"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Query05_Fig08</a:t>
            </a:r>
            <a:endParaRPr lang="en-US" sz="1400" dirty="0">
              <a:solidFill>
                <a:schemeClr val="tx1"/>
              </a:solidFill>
            </a:endParaRPr>
          </a:p>
        </p:txBody>
      </p:sp>
      <p:sp>
        <p:nvSpPr>
          <p:cNvPr id="6" name="Rectangle 5"/>
          <p:cNvSpPr/>
          <p:nvPr/>
        </p:nvSpPr>
        <p:spPr>
          <a:xfrm>
            <a:off x="322729" y="1907688"/>
            <a:ext cx="4921624" cy="1323439"/>
          </a:xfrm>
          <a:prstGeom prst="rect">
            <a:avLst/>
          </a:prstGeom>
        </p:spPr>
        <p:txBody>
          <a:bodyPr wrap="square">
            <a:spAutoFit/>
          </a:bodyPr>
          <a:lstStyle/>
          <a:p>
            <a:r>
              <a:rPr lang="en-US" sz="2000" dirty="0">
                <a:solidFill>
                  <a:schemeClr val="tx1"/>
                </a:solidFill>
              </a:rPr>
              <a:t>SELECT *</a:t>
            </a:r>
          </a:p>
          <a:p>
            <a:r>
              <a:rPr lang="en-US" sz="2000" dirty="0">
                <a:solidFill>
                  <a:schemeClr val="tx1"/>
                </a:solidFill>
              </a:rPr>
              <a:t>FROM Merchandise</a:t>
            </a:r>
          </a:p>
          <a:p>
            <a:r>
              <a:rPr lang="en-US" sz="2000" dirty="0">
                <a:solidFill>
                  <a:schemeClr val="tx1"/>
                </a:solidFill>
              </a:rPr>
              <a:t>WHERE </a:t>
            </a:r>
            <a:r>
              <a:rPr lang="en-US" sz="2000" dirty="0" err="1">
                <a:solidFill>
                  <a:schemeClr val="tx2"/>
                </a:solidFill>
              </a:rPr>
              <a:t>ItemID</a:t>
            </a:r>
            <a:r>
              <a:rPr lang="en-US" sz="2000" dirty="0">
                <a:solidFill>
                  <a:schemeClr val="tx2"/>
                </a:solidFill>
              </a:rPr>
              <a:t> NOT IN</a:t>
            </a:r>
          </a:p>
          <a:p>
            <a:r>
              <a:rPr lang="en-US" sz="2000" dirty="0">
                <a:solidFill>
                  <a:schemeClr val="tx1"/>
                </a:solidFill>
              </a:rPr>
              <a:t>  (SELECT </a:t>
            </a:r>
            <a:r>
              <a:rPr lang="en-US" sz="2000" dirty="0" err="1">
                <a:solidFill>
                  <a:schemeClr val="tx2"/>
                </a:solidFill>
              </a:rPr>
              <a:t>ItemID</a:t>
            </a:r>
            <a:r>
              <a:rPr lang="en-US" sz="2000" dirty="0">
                <a:solidFill>
                  <a:schemeClr val="tx2"/>
                </a:solidFill>
              </a:rPr>
              <a:t> </a:t>
            </a:r>
            <a:r>
              <a:rPr lang="en-US" sz="2000" dirty="0">
                <a:solidFill>
                  <a:schemeClr val="tx1"/>
                </a:solidFill>
              </a:rPr>
              <a:t>FROM </a:t>
            </a:r>
            <a:r>
              <a:rPr lang="en-US" sz="2000" dirty="0" err="1">
                <a:solidFill>
                  <a:schemeClr val="tx1"/>
                </a:solidFill>
              </a:rPr>
              <a:t>SaleItem</a:t>
            </a:r>
            <a:r>
              <a:rPr lang="en-US" sz="2000" dirty="0">
                <a:solidFill>
                  <a:schemeClr val="tx1"/>
                </a:solidFill>
              </a:rPr>
              <a:t>); </a:t>
            </a:r>
          </a:p>
        </p:txBody>
      </p:sp>
      <p:sp>
        <p:nvSpPr>
          <p:cNvPr id="9" name="Rectangle 8"/>
          <p:cNvSpPr/>
          <p:nvPr/>
        </p:nvSpPr>
        <p:spPr>
          <a:xfrm>
            <a:off x="5523733" y="1907688"/>
            <a:ext cx="3118514" cy="3539430"/>
          </a:xfrm>
          <a:prstGeom prst="rect">
            <a:avLst/>
          </a:prstGeom>
        </p:spPr>
        <p:txBody>
          <a:bodyPr wrap="square">
            <a:spAutoFit/>
          </a:bodyPr>
          <a:lstStyle/>
          <a:p>
            <a:r>
              <a:rPr lang="en-US" sz="1400" dirty="0" err="1"/>
              <a:t>ItemID</a:t>
            </a:r>
            <a:r>
              <a:rPr lang="en-US" sz="1400" dirty="0"/>
              <a:t>	Description</a:t>
            </a:r>
          </a:p>
          <a:p>
            <a:r>
              <a:rPr lang="en-US" sz="1400" dirty="0"/>
              <a:t>1	Dog Kennel-Small</a:t>
            </a:r>
          </a:p>
          <a:p>
            <a:r>
              <a:rPr lang="en-US" sz="1400" dirty="0"/>
              <a:t>2	Dog Kennel-Medium</a:t>
            </a:r>
          </a:p>
          <a:p>
            <a:r>
              <a:rPr lang="en-US" sz="1400" dirty="0"/>
              <a:t>3	Dog Kennel-Large</a:t>
            </a:r>
          </a:p>
          <a:p>
            <a:r>
              <a:rPr lang="en-US" sz="1400" dirty="0"/>
              <a:t>4	Dog Kennel-Extra Large</a:t>
            </a:r>
          </a:p>
          <a:p>
            <a:r>
              <a:rPr lang="en-US" sz="1400" dirty="0"/>
              <a:t>5	Cat Bed-Small</a:t>
            </a:r>
          </a:p>
          <a:p>
            <a:r>
              <a:rPr lang="en-US" sz="1400" dirty="0"/>
              <a:t>6	Cat Bed-Medium</a:t>
            </a:r>
          </a:p>
          <a:p>
            <a:r>
              <a:rPr lang="en-US" sz="1400" dirty="0"/>
              <a:t>7	Dog Toy</a:t>
            </a:r>
          </a:p>
          <a:p>
            <a:r>
              <a:rPr lang="en-US" sz="1400" dirty="0"/>
              <a:t>8	Cat Toy</a:t>
            </a:r>
          </a:p>
          <a:p>
            <a:r>
              <a:rPr lang="en-US" sz="1400" dirty="0"/>
              <a:t>9	Dog Food-Dry-10 pound</a:t>
            </a:r>
          </a:p>
          <a:p>
            <a:r>
              <a:rPr lang="en-US" sz="1400" dirty="0"/>
              <a:t>10	Dog Food-Dry-25 pound</a:t>
            </a:r>
          </a:p>
          <a:p>
            <a:r>
              <a:rPr lang="en-US" sz="1400" dirty="0"/>
              <a:t>11	Dog Food-Dry-50 pound</a:t>
            </a:r>
          </a:p>
          <a:p>
            <a:r>
              <a:rPr lang="en-US" sz="1400" dirty="0"/>
              <a:t>12	Cat Food-Dry-5 pound</a:t>
            </a:r>
          </a:p>
          <a:p>
            <a:r>
              <a:rPr lang="en-US" sz="1400" dirty="0"/>
              <a:t>13	Cat Food-Dry-10 pound</a:t>
            </a:r>
          </a:p>
          <a:p>
            <a:r>
              <a:rPr lang="en-US" sz="1400" dirty="0"/>
              <a:t>14	Cat Food-Dry-25 pound</a:t>
            </a:r>
          </a:p>
          <a:p>
            <a:r>
              <a:rPr lang="en-US" sz="1400" dirty="0"/>
              <a:t>15	Dog Food-Can-Regular</a:t>
            </a:r>
          </a:p>
        </p:txBody>
      </p:sp>
      <p:sp>
        <p:nvSpPr>
          <p:cNvPr id="10" name="TextBox 9"/>
          <p:cNvSpPr txBox="1"/>
          <p:nvPr/>
        </p:nvSpPr>
        <p:spPr>
          <a:xfrm>
            <a:off x="5523733" y="1536611"/>
            <a:ext cx="1505540" cy="369332"/>
          </a:xfrm>
          <a:prstGeom prst="rect">
            <a:avLst/>
          </a:prstGeom>
          <a:noFill/>
        </p:spPr>
        <p:txBody>
          <a:bodyPr wrap="none" rtlCol="0">
            <a:spAutoFit/>
          </a:bodyPr>
          <a:lstStyle/>
          <a:p>
            <a:r>
              <a:rPr lang="en-US" sz="1800" dirty="0" smtClean="0"/>
              <a:t>Merchandise</a:t>
            </a:r>
            <a:endParaRPr lang="en-US" sz="1800" dirty="0"/>
          </a:p>
        </p:txBody>
      </p:sp>
      <p:cxnSp>
        <p:nvCxnSpPr>
          <p:cNvPr id="12" name="Straight Connector 11"/>
          <p:cNvCxnSpPr/>
          <p:nvPr/>
        </p:nvCxnSpPr>
        <p:spPr bwMode="auto">
          <a:xfrm>
            <a:off x="5338482" y="2259106"/>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 name="Straight Connector 12"/>
          <p:cNvCxnSpPr/>
          <p:nvPr/>
        </p:nvCxnSpPr>
        <p:spPr bwMode="auto">
          <a:xfrm>
            <a:off x="5338482" y="2447365"/>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Straight Connector 13"/>
          <p:cNvCxnSpPr/>
          <p:nvPr/>
        </p:nvCxnSpPr>
        <p:spPr bwMode="auto">
          <a:xfrm>
            <a:off x="5338482" y="2675965"/>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 name="Straight Connector 14"/>
          <p:cNvCxnSpPr/>
          <p:nvPr/>
        </p:nvCxnSpPr>
        <p:spPr bwMode="auto">
          <a:xfrm>
            <a:off x="5338482" y="2864224"/>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6" name="Straight Connector 15"/>
          <p:cNvCxnSpPr/>
          <p:nvPr/>
        </p:nvCxnSpPr>
        <p:spPr bwMode="auto">
          <a:xfrm>
            <a:off x="5338482" y="3106271"/>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Straight Connector 16"/>
          <p:cNvCxnSpPr/>
          <p:nvPr/>
        </p:nvCxnSpPr>
        <p:spPr bwMode="auto">
          <a:xfrm>
            <a:off x="5338482" y="3348318"/>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8" name="Straight Connector 17"/>
          <p:cNvCxnSpPr/>
          <p:nvPr/>
        </p:nvCxnSpPr>
        <p:spPr bwMode="auto">
          <a:xfrm>
            <a:off x="5338482" y="3523129"/>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9" name="Straight Connector 18"/>
          <p:cNvCxnSpPr/>
          <p:nvPr/>
        </p:nvCxnSpPr>
        <p:spPr bwMode="auto">
          <a:xfrm>
            <a:off x="5338482" y="3792071"/>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 name="Straight Connector 19"/>
          <p:cNvCxnSpPr/>
          <p:nvPr/>
        </p:nvCxnSpPr>
        <p:spPr bwMode="auto">
          <a:xfrm>
            <a:off x="5338482" y="3953435"/>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1" name="Straight Connector 20"/>
          <p:cNvCxnSpPr/>
          <p:nvPr/>
        </p:nvCxnSpPr>
        <p:spPr bwMode="auto">
          <a:xfrm>
            <a:off x="5338482" y="4155141"/>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2" name="Straight Connector 21"/>
          <p:cNvCxnSpPr/>
          <p:nvPr/>
        </p:nvCxnSpPr>
        <p:spPr bwMode="auto">
          <a:xfrm>
            <a:off x="5338482" y="4383741"/>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3" name="Straight Connector 22"/>
          <p:cNvCxnSpPr/>
          <p:nvPr/>
        </p:nvCxnSpPr>
        <p:spPr bwMode="auto">
          <a:xfrm>
            <a:off x="5338482" y="5029200"/>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4" name="Straight Connector 23"/>
          <p:cNvCxnSpPr/>
          <p:nvPr/>
        </p:nvCxnSpPr>
        <p:spPr bwMode="auto">
          <a:xfrm>
            <a:off x="5338482" y="5244353"/>
            <a:ext cx="3303765"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5" name="TextBox 24"/>
          <p:cNvSpPr txBox="1"/>
          <p:nvPr/>
        </p:nvSpPr>
        <p:spPr>
          <a:xfrm>
            <a:off x="322729" y="4155141"/>
            <a:ext cx="4168589" cy="1200329"/>
          </a:xfrm>
          <a:prstGeom prst="rect">
            <a:avLst/>
          </a:prstGeom>
          <a:noFill/>
        </p:spPr>
        <p:txBody>
          <a:bodyPr wrap="square" rtlCol="0">
            <a:spAutoFit/>
          </a:bodyPr>
          <a:lstStyle/>
          <a:p>
            <a:r>
              <a:rPr lang="en-US" sz="1800" dirty="0" smtClean="0"/>
              <a:t>Think of taking the main list (Merchandise) and subtracting the items from the second list (</a:t>
            </a:r>
            <a:r>
              <a:rPr lang="en-US" sz="1800" dirty="0" err="1" smtClean="0"/>
              <a:t>SaleItem</a:t>
            </a:r>
            <a:r>
              <a:rPr lang="en-US" sz="1800" dirty="0" smtClean="0"/>
              <a:t>). Then display the ones that are left.</a:t>
            </a:r>
            <a:endParaRPr lang="en-US" sz="1800" dirty="0"/>
          </a:p>
        </p:txBody>
      </p:sp>
    </p:spTree>
    <p:extLst>
      <p:ext uri="{BB962C8B-B14F-4D97-AF65-F5344CB8AC3E}">
        <p14:creationId xmlns:p14="http://schemas.microsoft.com/office/powerpoint/2010/main" val="1532221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Sold Conditions (Date </a:t>
            </a:r>
            <a:r>
              <a:rPr lang="en-US" dirty="0" err="1" smtClean="0"/>
              <a:t>Subquery</a:t>
            </a:r>
            <a:r>
              <a:rPr lang="en-US" dirty="0" smtClean="0"/>
              <a:t>)</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15</a:t>
            </a:fld>
            <a:endParaRPr lang="en-US"/>
          </a:p>
        </p:txBody>
      </p:sp>
      <p:sp>
        <p:nvSpPr>
          <p:cNvPr id="4" name="TextBox 3"/>
          <p:cNvSpPr txBox="1"/>
          <p:nvPr/>
        </p:nvSpPr>
        <p:spPr>
          <a:xfrm>
            <a:off x="163773" y="1337481"/>
            <a:ext cx="4900701" cy="400110"/>
          </a:xfrm>
          <a:prstGeom prst="rect">
            <a:avLst/>
          </a:prstGeom>
          <a:noFill/>
        </p:spPr>
        <p:txBody>
          <a:bodyPr wrap="none" rtlCol="0">
            <a:spAutoFit/>
          </a:bodyPr>
          <a:lstStyle/>
          <a:p>
            <a:r>
              <a:rPr lang="en-US" sz="2000" dirty="0" smtClean="0"/>
              <a:t>Which items were not sold in July 2013?</a:t>
            </a:r>
            <a:endParaRPr lang="en-US" sz="2000" dirty="0"/>
          </a:p>
        </p:txBody>
      </p:sp>
      <p:sp>
        <p:nvSpPr>
          <p:cNvPr id="5"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Query05_Fig09</a:t>
            </a:r>
            <a:endParaRPr lang="en-US" sz="1400" dirty="0">
              <a:solidFill>
                <a:schemeClr val="tx1"/>
              </a:solidFill>
            </a:endParaRPr>
          </a:p>
        </p:txBody>
      </p:sp>
      <p:sp>
        <p:nvSpPr>
          <p:cNvPr id="6" name="Rectangle 5"/>
          <p:cNvSpPr/>
          <p:nvPr/>
        </p:nvSpPr>
        <p:spPr>
          <a:xfrm>
            <a:off x="948949" y="1909481"/>
            <a:ext cx="6810004" cy="2862322"/>
          </a:xfrm>
          <a:prstGeom prst="rect">
            <a:avLst/>
          </a:prstGeom>
        </p:spPr>
        <p:txBody>
          <a:bodyPr wrap="square">
            <a:spAutoFit/>
          </a:bodyPr>
          <a:lstStyle/>
          <a:p>
            <a:r>
              <a:rPr lang="en-US" sz="2000" dirty="0">
                <a:solidFill>
                  <a:schemeClr val="tx1"/>
                </a:solidFill>
              </a:rPr>
              <a:t>SELECT *</a:t>
            </a:r>
          </a:p>
          <a:p>
            <a:r>
              <a:rPr lang="en-US" sz="2000" dirty="0">
                <a:solidFill>
                  <a:schemeClr val="tx1"/>
                </a:solidFill>
              </a:rPr>
              <a:t>FROM Merchandise</a:t>
            </a:r>
          </a:p>
          <a:p>
            <a:r>
              <a:rPr lang="en-US" sz="2000" dirty="0">
                <a:solidFill>
                  <a:schemeClr val="tx1"/>
                </a:solidFill>
              </a:rPr>
              <a:t>WHERE </a:t>
            </a:r>
            <a:r>
              <a:rPr lang="en-US" sz="2000" dirty="0" err="1">
                <a:solidFill>
                  <a:schemeClr val="tx1"/>
                </a:solidFill>
              </a:rPr>
              <a:t>ItemID</a:t>
            </a:r>
            <a:r>
              <a:rPr lang="en-US" sz="2000" dirty="0">
                <a:solidFill>
                  <a:schemeClr val="tx1"/>
                </a:solidFill>
              </a:rPr>
              <a:t> IN</a:t>
            </a:r>
          </a:p>
          <a:p>
            <a:r>
              <a:rPr lang="en-US" sz="2000" dirty="0">
                <a:solidFill>
                  <a:schemeClr val="tx1"/>
                </a:solidFill>
              </a:rPr>
              <a:t>  (SELECT </a:t>
            </a:r>
            <a:r>
              <a:rPr lang="en-US" sz="2000" dirty="0" err="1">
                <a:solidFill>
                  <a:schemeClr val="tx1"/>
                </a:solidFill>
              </a:rPr>
              <a:t>ItemID</a:t>
            </a:r>
            <a:r>
              <a:rPr lang="en-US" sz="2000" dirty="0">
                <a:solidFill>
                  <a:schemeClr val="tx1"/>
                </a:solidFill>
              </a:rPr>
              <a:t> </a:t>
            </a:r>
          </a:p>
          <a:p>
            <a:r>
              <a:rPr lang="en-US" sz="2000" dirty="0">
                <a:solidFill>
                  <a:schemeClr val="tx1"/>
                </a:solidFill>
              </a:rPr>
              <a:t>   FROM </a:t>
            </a:r>
            <a:r>
              <a:rPr lang="en-US" sz="2000" dirty="0" err="1">
                <a:solidFill>
                  <a:schemeClr val="tx1"/>
                </a:solidFill>
              </a:rPr>
              <a:t>SaleItem</a:t>
            </a:r>
            <a:r>
              <a:rPr lang="en-US" sz="2000" dirty="0">
                <a:solidFill>
                  <a:schemeClr val="tx1"/>
                </a:solidFill>
              </a:rPr>
              <a:t> </a:t>
            </a:r>
          </a:p>
          <a:p>
            <a:r>
              <a:rPr lang="en-US" sz="2000" dirty="0">
                <a:solidFill>
                  <a:schemeClr val="tx1"/>
                </a:solidFill>
              </a:rPr>
              <a:t>   INNER JOIN Sale ON </a:t>
            </a:r>
            <a:r>
              <a:rPr lang="en-US" sz="2000" dirty="0" err="1">
                <a:solidFill>
                  <a:schemeClr val="tx1"/>
                </a:solidFill>
              </a:rPr>
              <a:t>Sale.SaleID</a:t>
            </a:r>
            <a:r>
              <a:rPr lang="en-US" sz="2000" dirty="0">
                <a:solidFill>
                  <a:schemeClr val="tx1"/>
                </a:solidFill>
              </a:rPr>
              <a:t>=</a:t>
            </a:r>
            <a:r>
              <a:rPr lang="en-US" sz="2000" dirty="0" err="1">
                <a:solidFill>
                  <a:schemeClr val="tx1"/>
                </a:solidFill>
              </a:rPr>
              <a:t>SaleItem.SaleID</a:t>
            </a:r>
            <a:endParaRPr lang="en-US" sz="2000" dirty="0">
              <a:solidFill>
                <a:schemeClr val="tx1"/>
              </a:solidFill>
            </a:endParaRPr>
          </a:p>
          <a:p>
            <a:r>
              <a:rPr lang="en-US" sz="2000" dirty="0">
                <a:solidFill>
                  <a:schemeClr val="tx1"/>
                </a:solidFill>
              </a:rPr>
              <a:t>   WHERE </a:t>
            </a:r>
            <a:r>
              <a:rPr lang="en-US" sz="2000" dirty="0" err="1">
                <a:solidFill>
                  <a:schemeClr val="tx1"/>
                </a:solidFill>
              </a:rPr>
              <a:t>SaleDate</a:t>
            </a:r>
            <a:r>
              <a:rPr lang="en-US" sz="2000" dirty="0">
                <a:solidFill>
                  <a:schemeClr val="tx1"/>
                </a:solidFill>
              </a:rPr>
              <a:t> BETWEEN </a:t>
            </a:r>
          </a:p>
          <a:p>
            <a:r>
              <a:rPr lang="en-US" sz="2000" dirty="0">
                <a:solidFill>
                  <a:schemeClr val="tx1"/>
                </a:solidFill>
              </a:rPr>
              <a:t>       </a:t>
            </a:r>
            <a:r>
              <a:rPr lang="en-US" sz="2000" dirty="0" smtClean="0">
                <a:solidFill>
                  <a:schemeClr val="tx1"/>
                </a:solidFill>
              </a:rPr>
              <a:t>’01-JUL-2013’ </a:t>
            </a:r>
            <a:r>
              <a:rPr lang="en-US" sz="2000" dirty="0">
                <a:solidFill>
                  <a:schemeClr val="tx1"/>
                </a:solidFill>
              </a:rPr>
              <a:t>AND </a:t>
            </a:r>
            <a:r>
              <a:rPr lang="en-US" sz="2000" dirty="0" smtClean="0">
                <a:solidFill>
                  <a:schemeClr val="tx1"/>
                </a:solidFill>
              </a:rPr>
              <a:t>’31-JUL-2013’</a:t>
            </a:r>
            <a:endParaRPr lang="en-US" sz="2000" dirty="0">
              <a:solidFill>
                <a:schemeClr val="tx1"/>
              </a:solidFill>
            </a:endParaRPr>
          </a:p>
          <a:p>
            <a:r>
              <a:rPr lang="en-US" sz="2000" dirty="0">
                <a:solidFill>
                  <a:schemeClr val="tx1"/>
                </a:solidFill>
              </a:rPr>
              <a:t>   );</a:t>
            </a:r>
          </a:p>
        </p:txBody>
      </p:sp>
    </p:spTree>
    <p:extLst>
      <p:ext uri="{BB962C8B-B14F-4D97-AF65-F5344CB8AC3E}">
        <p14:creationId xmlns:p14="http://schemas.microsoft.com/office/powerpoint/2010/main" val="3755935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Sold Conditions (Date </a:t>
            </a:r>
            <a:r>
              <a:rPr lang="en-US" dirty="0" smtClean="0"/>
              <a:t>LEFT JOIN--bad)</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16</a:t>
            </a:fld>
            <a:endParaRPr lang="en-US"/>
          </a:p>
        </p:txBody>
      </p:sp>
      <p:sp>
        <p:nvSpPr>
          <p:cNvPr id="4" name="TextBox 3"/>
          <p:cNvSpPr txBox="1"/>
          <p:nvPr/>
        </p:nvSpPr>
        <p:spPr>
          <a:xfrm>
            <a:off x="163773" y="1337481"/>
            <a:ext cx="4900701" cy="400110"/>
          </a:xfrm>
          <a:prstGeom prst="rect">
            <a:avLst/>
          </a:prstGeom>
          <a:noFill/>
        </p:spPr>
        <p:txBody>
          <a:bodyPr wrap="none" rtlCol="0">
            <a:spAutoFit/>
          </a:bodyPr>
          <a:lstStyle/>
          <a:p>
            <a:r>
              <a:rPr lang="en-US" sz="2000" dirty="0" smtClean="0"/>
              <a:t>Which items were not sold in July 2013?</a:t>
            </a:r>
            <a:endParaRPr lang="en-US" sz="2000" dirty="0"/>
          </a:p>
        </p:txBody>
      </p:sp>
      <p:sp>
        <p:nvSpPr>
          <p:cNvPr id="5"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Query05_Fig10</a:t>
            </a:r>
            <a:endParaRPr lang="en-US" sz="1400" dirty="0">
              <a:solidFill>
                <a:schemeClr val="tx1"/>
              </a:solidFill>
            </a:endParaRPr>
          </a:p>
        </p:txBody>
      </p:sp>
      <p:sp>
        <p:nvSpPr>
          <p:cNvPr id="6" name="Rectangle 5"/>
          <p:cNvSpPr/>
          <p:nvPr/>
        </p:nvSpPr>
        <p:spPr>
          <a:xfrm>
            <a:off x="827925" y="1737591"/>
            <a:ext cx="7660982" cy="1754326"/>
          </a:xfrm>
          <a:prstGeom prst="rect">
            <a:avLst/>
          </a:prstGeom>
        </p:spPr>
        <p:txBody>
          <a:bodyPr wrap="square">
            <a:spAutoFit/>
          </a:bodyPr>
          <a:lstStyle/>
          <a:p>
            <a:r>
              <a:rPr lang="en-US" sz="1800" dirty="0">
                <a:solidFill>
                  <a:schemeClr val="tx1"/>
                </a:solidFill>
              </a:rPr>
              <a:t>SELECT Merchandise.*</a:t>
            </a:r>
          </a:p>
          <a:p>
            <a:r>
              <a:rPr lang="en-US" sz="1800" dirty="0">
                <a:solidFill>
                  <a:schemeClr val="tx1"/>
                </a:solidFill>
              </a:rPr>
              <a:t>FROM Sale </a:t>
            </a:r>
          </a:p>
          <a:p>
            <a:r>
              <a:rPr lang="en-US" sz="1800" dirty="0">
                <a:solidFill>
                  <a:schemeClr val="tx1"/>
                </a:solidFill>
              </a:rPr>
              <a:t>INNER JOIN (Merchandise </a:t>
            </a:r>
          </a:p>
          <a:p>
            <a:r>
              <a:rPr lang="en-US" sz="1800" dirty="0">
                <a:solidFill>
                  <a:schemeClr val="tx1"/>
                </a:solidFill>
              </a:rPr>
              <a:t>   LEFT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r>
              <a:rPr lang="en-US" sz="1800" dirty="0">
                <a:solidFill>
                  <a:schemeClr val="tx1"/>
                </a:solidFill>
              </a:rPr>
              <a:t>) </a:t>
            </a:r>
          </a:p>
          <a:p>
            <a:r>
              <a:rPr lang="en-US" sz="1800" dirty="0">
                <a:solidFill>
                  <a:schemeClr val="tx1"/>
                </a:solidFill>
              </a:rPr>
              <a:t>   ON </a:t>
            </a:r>
            <a:r>
              <a:rPr lang="en-US" sz="1800" dirty="0" err="1">
                <a:solidFill>
                  <a:schemeClr val="tx1"/>
                </a:solidFill>
              </a:rPr>
              <a:t>Sale.SaleID</a:t>
            </a:r>
            <a:r>
              <a:rPr lang="en-US" sz="1800" dirty="0">
                <a:solidFill>
                  <a:schemeClr val="tx1"/>
                </a:solidFill>
              </a:rPr>
              <a:t> = </a:t>
            </a:r>
            <a:r>
              <a:rPr lang="en-US" sz="1800" dirty="0" err="1">
                <a:solidFill>
                  <a:schemeClr val="tx1"/>
                </a:solidFill>
              </a:rPr>
              <a:t>SaleItem.SaleID</a:t>
            </a:r>
            <a:endParaRPr lang="en-US" sz="1800" dirty="0">
              <a:solidFill>
                <a:schemeClr val="tx1"/>
              </a:solidFill>
            </a:endParaRPr>
          </a:p>
          <a:p>
            <a:r>
              <a:rPr lang="en-US" sz="1800" dirty="0">
                <a:solidFill>
                  <a:schemeClr val="tx1"/>
                </a:solidFill>
              </a:rPr>
              <a:t>WHERE </a:t>
            </a:r>
            <a:r>
              <a:rPr lang="en-US" sz="1800" dirty="0" err="1">
                <a:solidFill>
                  <a:schemeClr val="tx1"/>
                </a:solidFill>
              </a:rPr>
              <a:t>SaleDate</a:t>
            </a:r>
            <a:r>
              <a:rPr lang="en-US" sz="1800" dirty="0">
                <a:solidFill>
                  <a:schemeClr val="tx1"/>
                </a:solidFill>
              </a:rPr>
              <a:t> BETWEEN </a:t>
            </a:r>
            <a:r>
              <a:rPr lang="en-US" sz="1800" dirty="0" smtClean="0">
                <a:solidFill>
                  <a:schemeClr val="tx1"/>
                </a:solidFill>
              </a:rPr>
              <a:t>’01-JUL-2013’ </a:t>
            </a:r>
            <a:r>
              <a:rPr lang="en-US" sz="1800" dirty="0">
                <a:solidFill>
                  <a:schemeClr val="tx1"/>
                </a:solidFill>
              </a:rPr>
              <a:t>AND </a:t>
            </a:r>
            <a:r>
              <a:rPr lang="en-US" sz="1800" dirty="0" smtClean="0">
                <a:solidFill>
                  <a:schemeClr val="tx1"/>
                </a:solidFill>
              </a:rPr>
              <a:t>’31-JUL-2013’;</a:t>
            </a:r>
            <a:endParaRPr lang="en-US" sz="1800" dirty="0">
              <a:solidFill>
                <a:schemeClr val="tx1"/>
              </a:solidFill>
            </a:endParaRPr>
          </a:p>
        </p:txBody>
      </p:sp>
      <p:sp>
        <p:nvSpPr>
          <p:cNvPr id="7" name="TextBox 6"/>
          <p:cNvSpPr txBox="1"/>
          <p:nvPr/>
        </p:nvSpPr>
        <p:spPr>
          <a:xfrm>
            <a:off x="518615" y="3739487"/>
            <a:ext cx="7973658" cy="1200329"/>
          </a:xfrm>
          <a:prstGeom prst="rect">
            <a:avLst/>
          </a:prstGeom>
          <a:noFill/>
        </p:spPr>
        <p:txBody>
          <a:bodyPr wrap="none" rtlCol="0">
            <a:spAutoFit/>
          </a:bodyPr>
          <a:lstStyle/>
          <a:p>
            <a:r>
              <a:rPr lang="en-US" dirty="0" smtClean="0"/>
              <a:t>Probably will not run and might not return desired results.</a:t>
            </a:r>
          </a:p>
          <a:p>
            <a:r>
              <a:rPr lang="en-US" dirty="0" smtClean="0"/>
              <a:t>To work, the query must filter the </a:t>
            </a:r>
            <a:r>
              <a:rPr lang="en-US" dirty="0" err="1" smtClean="0"/>
              <a:t>SaleItem</a:t>
            </a:r>
            <a:r>
              <a:rPr lang="en-US" dirty="0" smtClean="0"/>
              <a:t> rows FIRST, </a:t>
            </a:r>
          </a:p>
          <a:p>
            <a:r>
              <a:rPr lang="en-US" dirty="0" smtClean="0"/>
              <a:t>Then apply the LEFT JOIN.</a:t>
            </a:r>
            <a:endParaRPr lang="en-US" dirty="0"/>
          </a:p>
        </p:txBody>
      </p:sp>
    </p:spTree>
    <p:extLst>
      <p:ext uri="{BB962C8B-B14F-4D97-AF65-F5344CB8AC3E}">
        <p14:creationId xmlns:p14="http://schemas.microsoft.com/office/powerpoint/2010/main" val="3269138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Sold Conditions (Date LEFT JOIN-</a:t>
            </a:r>
            <a:r>
              <a:rPr lang="en-US" dirty="0" smtClean="0"/>
              <a:t>-good)</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17</a:t>
            </a:fld>
            <a:endParaRPr lang="en-US"/>
          </a:p>
        </p:txBody>
      </p:sp>
      <p:sp>
        <p:nvSpPr>
          <p:cNvPr id="4" name="TextBox 3"/>
          <p:cNvSpPr txBox="1"/>
          <p:nvPr/>
        </p:nvSpPr>
        <p:spPr>
          <a:xfrm>
            <a:off x="163773" y="1337481"/>
            <a:ext cx="4900701" cy="400110"/>
          </a:xfrm>
          <a:prstGeom prst="rect">
            <a:avLst/>
          </a:prstGeom>
          <a:noFill/>
        </p:spPr>
        <p:txBody>
          <a:bodyPr wrap="none" rtlCol="0">
            <a:spAutoFit/>
          </a:bodyPr>
          <a:lstStyle/>
          <a:p>
            <a:r>
              <a:rPr lang="en-US" sz="2000" dirty="0" smtClean="0"/>
              <a:t>Which items were not sold in July 2013?</a:t>
            </a:r>
            <a:endParaRPr lang="en-US" sz="2000" dirty="0"/>
          </a:p>
        </p:txBody>
      </p:sp>
      <p:sp>
        <p:nvSpPr>
          <p:cNvPr id="5" name="Rectangle 7"/>
          <p:cNvSpPr>
            <a:spLocks noChangeArrowheads="1"/>
          </p:cNvSpPr>
          <p:nvPr/>
        </p:nvSpPr>
        <p:spPr bwMode="auto">
          <a:xfrm>
            <a:off x="118596" y="57897"/>
            <a:ext cx="2658869"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err="1" smtClean="0">
                <a:solidFill>
                  <a:schemeClr val="tx1"/>
                </a:solidFill>
              </a:rPr>
              <a:t>JulyItems</a:t>
            </a:r>
            <a:r>
              <a:rPr lang="en-US" sz="1400" dirty="0" smtClean="0">
                <a:solidFill>
                  <a:schemeClr val="tx1"/>
                </a:solidFill>
              </a:rPr>
              <a:t> and Query05_Fig11</a:t>
            </a:r>
            <a:endParaRPr lang="en-US" sz="1400" dirty="0">
              <a:solidFill>
                <a:schemeClr val="tx1"/>
              </a:solidFill>
            </a:endParaRPr>
          </a:p>
        </p:txBody>
      </p:sp>
      <p:sp>
        <p:nvSpPr>
          <p:cNvPr id="6" name="Rectangle 5"/>
          <p:cNvSpPr/>
          <p:nvPr/>
        </p:nvSpPr>
        <p:spPr>
          <a:xfrm>
            <a:off x="635098" y="1737591"/>
            <a:ext cx="7312114" cy="1477328"/>
          </a:xfrm>
          <a:prstGeom prst="rect">
            <a:avLst/>
          </a:prstGeom>
        </p:spPr>
        <p:txBody>
          <a:bodyPr wrap="square">
            <a:spAutoFit/>
          </a:bodyPr>
          <a:lstStyle/>
          <a:p>
            <a:r>
              <a:rPr lang="en-US" sz="1800" dirty="0">
                <a:solidFill>
                  <a:schemeClr val="tx1"/>
                </a:solidFill>
              </a:rPr>
              <a:t>CREATE VIEW </a:t>
            </a:r>
            <a:r>
              <a:rPr lang="en-US" sz="1800" dirty="0" err="1">
                <a:solidFill>
                  <a:schemeClr val="tx2"/>
                </a:solidFill>
              </a:rPr>
              <a:t>JulyItems</a:t>
            </a:r>
            <a:r>
              <a:rPr lang="en-US" sz="1800" dirty="0">
                <a:solidFill>
                  <a:schemeClr val="tx2"/>
                </a:solidFill>
              </a:rPr>
              <a:t> </a:t>
            </a:r>
            <a:r>
              <a:rPr lang="en-US" sz="1800" dirty="0">
                <a:solidFill>
                  <a:schemeClr val="tx1"/>
                </a:solidFill>
              </a:rPr>
              <a:t>AS</a:t>
            </a:r>
          </a:p>
          <a:p>
            <a:r>
              <a:rPr lang="en-US" sz="1800" dirty="0">
                <a:solidFill>
                  <a:schemeClr val="tx1"/>
                </a:solidFill>
              </a:rPr>
              <a:t>SELECT </a:t>
            </a:r>
            <a:r>
              <a:rPr lang="en-US" sz="1800" dirty="0" err="1" smtClean="0">
                <a:solidFill>
                  <a:schemeClr val="tx1"/>
                </a:solidFill>
              </a:rPr>
              <a:t>Sale.SaleID</a:t>
            </a:r>
            <a:r>
              <a:rPr lang="en-US" sz="1800" dirty="0" smtClean="0">
                <a:solidFill>
                  <a:schemeClr val="tx1"/>
                </a:solidFill>
              </a:rPr>
              <a:t>, </a:t>
            </a:r>
            <a:r>
              <a:rPr lang="en-US" sz="1800" dirty="0" err="1" smtClean="0">
                <a:solidFill>
                  <a:schemeClr val="tx1"/>
                </a:solidFill>
              </a:rPr>
              <a:t>ItemID</a:t>
            </a:r>
            <a:endParaRPr lang="en-US" sz="1800" dirty="0">
              <a:solidFill>
                <a:schemeClr val="tx1"/>
              </a:solidFill>
            </a:endParaRPr>
          </a:p>
          <a:p>
            <a:r>
              <a:rPr lang="en-US" sz="1800" dirty="0">
                <a:solidFill>
                  <a:schemeClr val="tx1"/>
                </a:solidFill>
              </a:rPr>
              <a:t>FROM Sale</a:t>
            </a:r>
          </a:p>
          <a:p>
            <a:r>
              <a:rPr lang="en-US" sz="1800" dirty="0">
                <a:solidFill>
                  <a:schemeClr val="tx1"/>
                </a:solidFill>
              </a:rPr>
              <a:t>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Sale.SaleID</a:t>
            </a:r>
            <a:r>
              <a:rPr lang="en-US" sz="1800" dirty="0">
                <a:solidFill>
                  <a:schemeClr val="tx1"/>
                </a:solidFill>
              </a:rPr>
              <a:t>=</a:t>
            </a:r>
            <a:r>
              <a:rPr lang="en-US" sz="1800" dirty="0" err="1">
                <a:solidFill>
                  <a:schemeClr val="tx1"/>
                </a:solidFill>
              </a:rPr>
              <a:t>SaleItem.SaleID</a:t>
            </a:r>
            <a:endParaRPr lang="en-US" sz="1800" dirty="0">
              <a:solidFill>
                <a:schemeClr val="tx1"/>
              </a:solidFill>
            </a:endParaRPr>
          </a:p>
          <a:p>
            <a:r>
              <a:rPr lang="en-US" sz="1800" dirty="0">
                <a:solidFill>
                  <a:schemeClr val="tx1"/>
                </a:solidFill>
              </a:rPr>
              <a:t>WHERE </a:t>
            </a:r>
            <a:r>
              <a:rPr lang="en-US" sz="1800" dirty="0" err="1">
                <a:solidFill>
                  <a:schemeClr val="tx1"/>
                </a:solidFill>
              </a:rPr>
              <a:t>SaleDate</a:t>
            </a:r>
            <a:r>
              <a:rPr lang="en-US" sz="1800" dirty="0">
                <a:solidFill>
                  <a:schemeClr val="tx1"/>
                </a:solidFill>
              </a:rPr>
              <a:t> BETWEEN </a:t>
            </a:r>
            <a:r>
              <a:rPr lang="en-US" sz="1800" dirty="0" smtClean="0">
                <a:solidFill>
                  <a:schemeClr val="tx1"/>
                </a:solidFill>
              </a:rPr>
              <a:t>’01-JUL-2013’ </a:t>
            </a:r>
            <a:r>
              <a:rPr lang="en-US" sz="1800" dirty="0">
                <a:solidFill>
                  <a:schemeClr val="tx1"/>
                </a:solidFill>
              </a:rPr>
              <a:t>AND </a:t>
            </a:r>
            <a:r>
              <a:rPr lang="en-US" sz="1800" dirty="0" smtClean="0">
                <a:solidFill>
                  <a:schemeClr val="tx1"/>
                </a:solidFill>
              </a:rPr>
              <a:t>’31-JUL-2013’;</a:t>
            </a:r>
            <a:endParaRPr lang="en-US" sz="1800" dirty="0">
              <a:solidFill>
                <a:schemeClr val="tx1"/>
              </a:solidFill>
            </a:endParaRPr>
          </a:p>
        </p:txBody>
      </p:sp>
      <p:sp>
        <p:nvSpPr>
          <p:cNvPr id="7" name="Rectangle 6"/>
          <p:cNvSpPr/>
          <p:nvPr/>
        </p:nvSpPr>
        <p:spPr>
          <a:xfrm>
            <a:off x="648544" y="3429000"/>
            <a:ext cx="7083515" cy="1200329"/>
          </a:xfrm>
          <a:prstGeom prst="rect">
            <a:avLst/>
          </a:prstGeom>
        </p:spPr>
        <p:txBody>
          <a:bodyPr wrap="square">
            <a:spAutoFit/>
          </a:bodyPr>
          <a:lstStyle/>
          <a:p>
            <a:r>
              <a:rPr lang="en-US" sz="1800" dirty="0">
                <a:solidFill>
                  <a:schemeClr val="tx1"/>
                </a:solidFill>
              </a:rPr>
              <a:t>SELECT Merchandise.*</a:t>
            </a:r>
          </a:p>
          <a:p>
            <a:r>
              <a:rPr lang="en-US" sz="1800" dirty="0">
                <a:solidFill>
                  <a:schemeClr val="tx1"/>
                </a:solidFill>
              </a:rPr>
              <a:t>FROM Merchandise</a:t>
            </a:r>
          </a:p>
          <a:p>
            <a:r>
              <a:rPr lang="en-US" sz="1800" dirty="0">
                <a:solidFill>
                  <a:schemeClr val="tx1"/>
                </a:solidFill>
              </a:rPr>
              <a:t>LEFT JOIN </a:t>
            </a:r>
            <a:r>
              <a:rPr lang="en-US" sz="1800" dirty="0" err="1">
                <a:solidFill>
                  <a:schemeClr val="tx1"/>
                </a:solidFill>
              </a:rPr>
              <a:t>JulyItems</a:t>
            </a:r>
            <a:r>
              <a:rPr lang="en-US" sz="1800" dirty="0">
                <a:solidFill>
                  <a:schemeClr val="tx1"/>
                </a:solidFill>
              </a:rPr>
              <a:t> ON </a:t>
            </a:r>
            <a:r>
              <a:rPr lang="en-US" sz="1800" dirty="0" err="1" smtClean="0">
                <a:solidFill>
                  <a:schemeClr val="tx1"/>
                </a:solidFill>
              </a:rPr>
              <a:t>Merchandise.ItemID</a:t>
            </a:r>
            <a:r>
              <a:rPr lang="en-US" sz="1800" dirty="0" smtClean="0">
                <a:solidFill>
                  <a:schemeClr val="tx1"/>
                </a:solidFill>
              </a:rPr>
              <a:t>=</a:t>
            </a:r>
            <a:r>
              <a:rPr lang="en-US" sz="1800" dirty="0" err="1" smtClean="0">
                <a:solidFill>
                  <a:schemeClr val="tx1"/>
                </a:solidFill>
              </a:rPr>
              <a:t>JulyItems.ItemID</a:t>
            </a:r>
            <a:endParaRPr lang="en-US" sz="1800" dirty="0" smtClean="0">
              <a:solidFill>
                <a:schemeClr val="tx1"/>
              </a:solidFill>
            </a:endParaRPr>
          </a:p>
          <a:p>
            <a:r>
              <a:rPr lang="en-US" sz="1800" dirty="0" smtClean="0">
                <a:solidFill>
                  <a:schemeClr val="tx1"/>
                </a:solidFill>
              </a:rPr>
              <a:t>WHERE </a:t>
            </a:r>
            <a:r>
              <a:rPr lang="en-US" sz="1800" dirty="0" err="1" smtClean="0">
                <a:solidFill>
                  <a:schemeClr val="tx1"/>
                </a:solidFill>
              </a:rPr>
              <a:t>JulyItems.Sale</a:t>
            </a:r>
            <a:r>
              <a:rPr lang="en-US" sz="1800" dirty="0" smtClean="0">
                <a:solidFill>
                  <a:schemeClr val="tx1"/>
                </a:solidFill>
              </a:rPr>
              <a:t> Is Null;</a:t>
            </a:r>
            <a:endParaRPr lang="en-US" sz="1800" dirty="0">
              <a:solidFill>
                <a:schemeClr val="tx1"/>
              </a:solidFill>
            </a:endParaRPr>
          </a:p>
        </p:txBody>
      </p:sp>
      <p:sp>
        <p:nvSpPr>
          <p:cNvPr id="8" name="TextBox 7"/>
          <p:cNvSpPr txBox="1"/>
          <p:nvPr/>
        </p:nvSpPr>
        <p:spPr>
          <a:xfrm>
            <a:off x="163773" y="4761131"/>
            <a:ext cx="7557247" cy="646331"/>
          </a:xfrm>
          <a:prstGeom prst="rect">
            <a:avLst/>
          </a:prstGeom>
          <a:noFill/>
        </p:spPr>
        <p:txBody>
          <a:bodyPr wrap="square" rtlCol="0">
            <a:spAutoFit/>
          </a:bodyPr>
          <a:lstStyle/>
          <a:p>
            <a:r>
              <a:rPr lang="en-US" sz="1800" dirty="0" smtClean="0"/>
              <a:t>The saved view forces the selection of July sale items to occur first.</a:t>
            </a:r>
          </a:p>
          <a:p>
            <a:r>
              <a:rPr lang="en-US" sz="1800" dirty="0" smtClean="0"/>
              <a:t>Then the LEFT JOIN applies those rows to the Merchandise table.</a:t>
            </a:r>
            <a:endParaRPr lang="en-US" sz="1800" dirty="0"/>
          </a:p>
        </p:txBody>
      </p:sp>
    </p:spTree>
    <p:extLst>
      <p:ext uri="{BB962C8B-B14F-4D97-AF65-F5344CB8AC3E}">
        <p14:creationId xmlns:p14="http://schemas.microsoft.com/office/powerpoint/2010/main" val="19150325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Subquery</a:t>
            </a:r>
            <a:r>
              <a:rPr lang="en-US" dirty="0" smtClean="0"/>
              <a:t>: Calculations 1</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18</a:t>
            </a:fld>
            <a:endParaRPr lang="en-US"/>
          </a:p>
        </p:txBody>
      </p:sp>
      <p:sp>
        <p:nvSpPr>
          <p:cNvPr id="4" name="Rectangle 3"/>
          <p:cNvSpPr/>
          <p:nvPr/>
        </p:nvSpPr>
        <p:spPr>
          <a:xfrm>
            <a:off x="316006" y="2191246"/>
            <a:ext cx="8511988" cy="1477328"/>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Merchandise.Description</a:t>
            </a:r>
            <a:r>
              <a:rPr lang="en-US" sz="1800" dirty="0">
                <a:solidFill>
                  <a:schemeClr val="tx1"/>
                </a:solidFill>
              </a:rPr>
              <a: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SaleItem.SalePrice</a:t>
            </a:r>
            <a:endParaRPr lang="en-US" sz="1800" dirty="0">
              <a:solidFill>
                <a:schemeClr val="tx1"/>
              </a:solidFill>
            </a:endParaRPr>
          </a:p>
          <a:p>
            <a:r>
              <a:rPr lang="en-US" sz="1800" dirty="0">
                <a:solidFill>
                  <a:schemeClr val="tx1"/>
                </a:solidFill>
              </a:rPr>
              <a:t>FROM Merchandise </a:t>
            </a:r>
          </a:p>
          <a:p>
            <a:r>
              <a:rPr lang="en-US" sz="1800" dirty="0">
                <a:solidFill>
                  <a:schemeClr val="tx1"/>
                </a:solidFill>
              </a:rPr>
              <a:t>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WHERE </a:t>
            </a:r>
            <a:r>
              <a:rPr lang="en-US" sz="1800" dirty="0" err="1" smtClean="0">
                <a:solidFill>
                  <a:schemeClr val="tx1"/>
                </a:solidFill>
              </a:rPr>
              <a:t>Merchandise.Category</a:t>
            </a:r>
            <a:r>
              <a:rPr lang="en-US" sz="1800" dirty="0" smtClean="0">
                <a:solidFill>
                  <a:schemeClr val="tx1"/>
                </a:solidFill>
              </a:rPr>
              <a:t>=</a:t>
            </a:r>
            <a:r>
              <a:rPr lang="en-US" sz="1800" dirty="0" err="1" smtClean="0">
                <a:solidFill>
                  <a:schemeClr val="tx1"/>
                </a:solidFill>
              </a:rPr>
              <a:t>N’Cat</a:t>
            </a:r>
            <a:r>
              <a:rPr lang="en-US" sz="1800" dirty="0" smtClean="0">
                <a:solidFill>
                  <a:schemeClr val="tx1"/>
                </a:solidFill>
              </a:rPr>
              <a:t>’ </a:t>
            </a:r>
            <a:r>
              <a:rPr lang="en-US" sz="1800" dirty="0">
                <a:solidFill>
                  <a:schemeClr val="tx1"/>
                </a:solidFill>
              </a:rPr>
              <a:t>AND </a:t>
            </a:r>
            <a:r>
              <a:rPr lang="en-US" sz="1800" dirty="0" err="1">
                <a:solidFill>
                  <a:schemeClr val="tx1"/>
                </a:solidFill>
              </a:rPr>
              <a:t>SaleItem.SalePrice</a:t>
            </a:r>
            <a:r>
              <a:rPr lang="en-US" sz="1800" dirty="0">
                <a:solidFill>
                  <a:schemeClr val="tx1"/>
                </a:solidFill>
              </a:rPr>
              <a:t> &gt; </a:t>
            </a:r>
            <a:r>
              <a:rPr lang="en-US" sz="1800" b="1" dirty="0">
                <a:solidFill>
                  <a:schemeClr val="tx2"/>
                </a:solidFill>
              </a:rPr>
              <a:t>9</a:t>
            </a:r>
            <a:r>
              <a:rPr lang="en-US" sz="1800" dirty="0">
                <a:solidFill>
                  <a:schemeClr val="tx1"/>
                </a:solidFill>
              </a:rPr>
              <a:t>;</a:t>
            </a:r>
          </a:p>
        </p:txBody>
      </p:sp>
      <p:sp>
        <p:nvSpPr>
          <p:cNvPr id="5" name="Rectangle 7"/>
          <p:cNvSpPr>
            <a:spLocks noChangeArrowheads="1"/>
          </p:cNvSpPr>
          <p:nvPr/>
        </p:nvSpPr>
        <p:spPr bwMode="auto">
          <a:xfrm>
            <a:off x="118596" y="57897"/>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Query05_Fig12a</a:t>
            </a:r>
            <a:endParaRPr lang="en-US" sz="1400" dirty="0">
              <a:solidFill>
                <a:schemeClr val="tx1"/>
              </a:solidFill>
            </a:endParaRPr>
          </a:p>
        </p:txBody>
      </p:sp>
      <p:sp>
        <p:nvSpPr>
          <p:cNvPr id="6" name="Rectangle 5"/>
          <p:cNvSpPr/>
          <p:nvPr/>
        </p:nvSpPr>
        <p:spPr>
          <a:xfrm>
            <a:off x="316006" y="1201741"/>
            <a:ext cx="6373906" cy="646331"/>
          </a:xfrm>
          <a:prstGeom prst="rect">
            <a:avLst/>
          </a:prstGeom>
        </p:spPr>
        <p:txBody>
          <a:bodyPr wrap="square">
            <a:spAutoFit/>
          </a:bodyPr>
          <a:lstStyle/>
          <a:p>
            <a:r>
              <a:rPr lang="en-US" sz="1800" dirty="0"/>
              <a:t>Which cat merchandise sold for more than the average sale price of cat merchandise?</a:t>
            </a:r>
          </a:p>
        </p:txBody>
      </p:sp>
      <p:sp>
        <p:nvSpPr>
          <p:cNvPr id="7" name="Rectangle 6"/>
          <p:cNvSpPr/>
          <p:nvPr/>
        </p:nvSpPr>
        <p:spPr>
          <a:xfrm>
            <a:off x="316005" y="4281118"/>
            <a:ext cx="6373907" cy="923330"/>
          </a:xfrm>
          <a:prstGeom prst="rect">
            <a:avLst/>
          </a:prstGeom>
        </p:spPr>
        <p:txBody>
          <a:bodyPr wrap="square">
            <a:spAutoFit/>
          </a:bodyPr>
          <a:lstStyle/>
          <a:p>
            <a:r>
              <a:rPr lang="en-US" sz="1800" dirty="0" smtClean="0"/>
              <a:t>If you know (guess) that the average price of cat merchandise is 9; then the query is easy.</a:t>
            </a:r>
          </a:p>
          <a:p>
            <a:r>
              <a:rPr lang="en-US" sz="1800" dirty="0" smtClean="0"/>
              <a:t>So write the easy part first.</a:t>
            </a:r>
            <a:endParaRPr lang="en-US" sz="1800" dirty="0"/>
          </a:p>
        </p:txBody>
      </p:sp>
      <p:cxnSp>
        <p:nvCxnSpPr>
          <p:cNvPr id="9" name="Straight Arrow Connector 8"/>
          <p:cNvCxnSpPr/>
          <p:nvPr/>
        </p:nvCxnSpPr>
        <p:spPr bwMode="auto">
          <a:xfrm flipV="1">
            <a:off x="5446059" y="3668574"/>
            <a:ext cx="1627094" cy="10742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482570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Subquery</a:t>
            </a:r>
            <a:r>
              <a:rPr lang="en-US" dirty="0"/>
              <a:t>: Calculations </a:t>
            </a:r>
            <a:r>
              <a:rPr lang="en-US" dirty="0" smtClean="0"/>
              <a:t>2</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19</a:t>
            </a:fld>
            <a:endParaRPr lang="en-US"/>
          </a:p>
        </p:txBody>
      </p:sp>
      <p:sp>
        <p:nvSpPr>
          <p:cNvPr id="5" name="Rectangle 7"/>
          <p:cNvSpPr>
            <a:spLocks noChangeArrowheads="1"/>
          </p:cNvSpPr>
          <p:nvPr/>
        </p:nvSpPr>
        <p:spPr bwMode="auto">
          <a:xfrm>
            <a:off x="118596" y="57897"/>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Query05_Fig12b</a:t>
            </a:r>
            <a:endParaRPr lang="en-US" sz="1400" dirty="0">
              <a:solidFill>
                <a:schemeClr val="tx1"/>
              </a:solidFill>
            </a:endParaRPr>
          </a:p>
        </p:txBody>
      </p:sp>
      <p:sp>
        <p:nvSpPr>
          <p:cNvPr id="8" name="Rectangle 7"/>
          <p:cNvSpPr/>
          <p:nvPr/>
        </p:nvSpPr>
        <p:spPr>
          <a:xfrm>
            <a:off x="316006" y="1595537"/>
            <a:ext cx="8511988" cy="1477328"/>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Merchandise.Description</a:t>
            </a:r>
            <a:r>
              <a:rPr lang="en-US" sz="1800" dirty="0">
                <a:solidFill>
                  <a:schemeClr val="tx1"/>
                </a:solidFill>
              </a:rPr>
              <a: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SaleItem.SalePrice</a:t>
            </a:r>
            <a:endParaRPr lang="en-US" sz="1800" dirty="0">
              <a:solidFill>
                <a:schemeClr val="tx1"/>
              </a:solidFill>
            </a:endParaRPr>
          </a:p>
          <a:p>
            <a:r>
              <a:rPr lang="en-US" sz="1800" dirty="0">
                <a:solidFill>
                  <a:schemeClr val="tx1"/>
                </a:solidFill>
              </a:rPr>
              <a:t>FROM Merchandise </a:t>
            </a:r>
          </a:p>
          <a:p>
            <a:r>
              <a:rPr lang="en-US" sz="1800" dirty="0">
                <a:solidFill>
                  <a:schemeClr val="tx1"/>
                </a:solidFill>
              </a:rPr>
              <a:t>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WHERE </a:t>
            </a:r>
            <a:r>
              <a:rPr lang="en-US" sz="1800" dirty="0" err="1" smtClean="0">
                <a:solidFill>
                  <a:schemeClr val="tx1"/>
                </a:solidFill>
              </a:rPr>
              <a:t>Merchandise.Category</a:t>
            </a:r>
            <a:r>
              <a:rPr lang="en-US" sz="1800" dirty="0" smtClean="0">
                <a:solidFill>
                  <a:schemeClr val="tx1"/>
                </a:solidFill>
              </a:rPr>
              <a:t>=</a:t>
            </a:r>
            <a:r>
              <a:rPr lang="en-US" sz="1800" dirty="0" err="1" smtClean="0">
                <a:solidFill>
                  <a:schemeClr val="tx1"/>
                </a:solidFill>
              </a:rPr>
              <a:t>N’Cat</a:t>
            </a:r>
            <a:r>
              <a:rPr lang="en-US" sz="1800" dirty="0" smtClean="0">
                <a:solidFill>
                  <a:schemeClr val="tx1"/>
                </a:solidFill>
              </a:rPr>
              <a:t>’ </a:t>
            </a:r>
            <a:r>
              <a:rPr lang="en-US" sz="1800" dirty="0">
                <a:solidFill>
                  <a:schemeClr val="tx1"/>
                </a:solidFill>
              </a:rPr>
              <a:t>AND </a:t>
            </a:r>
            <a:r>
              <a:rPr lang="en-US" sz="1800" dirty="0" err="1">
                <a:solidFill>
                  <a:schemeClr val="tx1"/>
                </a:solidFill>
              </a:rPr>
              <a:t>SaleItem.SalePrice</a:t>
            </a:r>
            <a:r>
              <a:rPr lang="en-US" sz="1800" dirty="0">
                <a:solidFill>
                  <a:schemeClr val="tx1"/>
                </a:solidFill>
              </a:rPr>
              <a:t> &gt; </a:t>
            </a:r>
            <a:r>
              <a:rPr lang="en-US" sz="1800" b="1" dirty="0">
                <a:solidFill>
                  <a:schemeClr val="tx2"/>
                </a:solidFill>
              </a:rPr>
              <a:t>9</a:t>
            </a:r>
            <a:r>
              <a:rPr lang="en-US" sz="1800" dirty="0">
                <a:solidFill>
                  <a:schemeClr val="tx1"/>
                </a:solidFill>
              </a:rPr>
              <a:t>;</a:t>
            </a:r>
          </a:p>
        </p:txBody>
      </p:sp>
      <p:sp>
        <p:nvSpPr>
          <p:cNvPr id="9" name="Rectangle 8"/>
          <p:cNvSpPr/>
          <p:nvPr/>
        </p:nvSpPr>
        <p:spPr>
          <a:xfrm>
            <a:off x="64004" y="1201741"/>
            <a:ext cx="9025404" cy="369332"/>
          </a:xfrm>
          <a:prstGeom prst="rect">
            <a:avLst/>
          </a:prstGeom>
        </p:spPr>
        <p:txBody>
          <a:bodyPr wrap="square">
            <a:spAutoFit/>
          </a:bodyPr>
          <a:lstStyle/>
          <a:p>
            <a:r>
              <a:rPr lang="en-US" sz="1800" dirty="0"/>
              <a:t>Which cat merchandise sold for more than the average sale price of cat merchandise?</a:t>
            </a:r>
          </a:p>
        </p:txBody>
      </p:sp>
      <p:sp>
        <p:nvSpPr>
          <p:cNvPr id="10" name="Rectangle 9"/>
          <p:cNvSpPr/>
          <p:nvPr/>
        </p:nvSpPr>
        <p:spPr>
          <a:xfrm>
            <a:off x="316006" y="3221209"/>
            <a:ext cx="8122023" cy="2862322"/>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Merchandise.Description</a:t>
            </a:r>
            <a:r>
              <a:rPr lang="en-US" sz="1800" dirty="0">
                <a:solidFill>
                  <a:schemeClr val="tx1"/>
                </a:solidFill>
              </a:rPr>
              <a: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SaleItem.SalePrice</a:t>
            </a:r>
            <a:endParaRPr lang="en-US" sz="1800" dirty="0">
              <a:solidFill>
                <a:schemeClr val="tx1"/>
              </a:solidFill>
            </a:endParaRPr>
          </a:p>
          <a:p>
            <a:r>
              <a:rPr lang="en-US" sz="1800" dirty="0">
                <a:solidFill>
                  <a:schemeClr val="tx1"/>
                </a:solidFill>
              </a:rPr>
              <a:t>FROM Merchandise </a:t>
            </a:r>
          </a:p>
          <a:p>
            <a:r>
              <a:rPr lang="en-US" sz="1800" dirty="0">
                <a:solidFill>
                  <a:schemeClr val="tx1"/>
                </a:solidFill>
              </a:rPr>
              <a:t>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WHERE </a:t>
            </a:r>
            <a:r>
              <a:rPr lang="en-US" sz="1800" dirty="0" err="1">
                <a:solidFill>
                  <a:schemeClr val="tx1"/>
                </a:solidFill>
              </a:rPr>
              <a:t>Merchandise.Category</a:t>
            </a:r>
            <a:r>
              <a:rPr lang="en-US" sz="1800" dirty="0">
                <a:solidFill>
                  <a:schemeClr val="tx1"/>
                </a:solidFill>
              </a:rPr>
              <a:t>=</a:t>
            </a:r>
            <a:r>
              <a:rPr lang="en-US" sz="1800" dirty="0" err="1">
                <a:solidFill>
                  <a:schemeClr val="tx1"/>
                </a:solidFill>
              </a:rPr>
              <a:t>N’Cat</a:t>
            </a:r>
            <a:r>
              <a:rPr lang="en-US" sz="1800" dirty="0">
                <a:solidFill>
                  <a:schemeClr val="tx1"/>
                </a:solidFill>
              </a:rPr>
              <a:t>’ AND </a:t>
            </a:r>
            <a:r>
              <a:rPr lang="en-US" sz="1800" dirty="0" err="1">
                <a:solidFill>
                  <a:schemeClr val="tx1"/>
                </a:solidFill>
              </a:rPr>
              <a:t>SaleItem.SalePrice</a:t>
            </a:r>
            <a:r>
              <a:rPr lang="en-US" sz="1800" dirty="0">
                <a:solidFill>
                  <a:schemeClr val="tx1"/>
                </a:solidFill>
              </a:rPr>
              <a:t> &gt;  </a:t>
            </a:r>
          </a:p>
          <a:p>
            <a:r>
              <a:rPr lang="en-US" sz="1800" dirty="0">
                <a:solidFill>
                  <a:schemeClr val="tx2"/>
                </a:solidFill>
              </a:rPr>
              <a:t>   (SELECT </a:t>
            </a:r>
            <a:r>
              <a:rPr lang="en-US" sz="1800" dirty="0" err="1">
                <a:solidFill>
                  <a:schemeClr val="tx2"/>
                </a:solidFill>
              </a:rPr>
              <a:t>Avg</a:t>
            </a:r>
            <a:r>
              <a:rPr lang="en-US" sz="1800" dirty="0">
                <a:solidFill>
                  <a:schemeClr val="tx2"/>
                </a:solidFill>
              </a:rPr>
              <a:t>(</a:t>
            </a:r>
            <a:r>
              <a:rPr lang="en-US" sz="1800" dirty="0" err="1">
                <a:solidFill>
                  <a:schemeClr val="tx2"/>
                </a:solidFill>
              </a:rPr>
              <a:t>SaleItem.SalePrice</a:t>
            </a:r>
            <a:r>
              <a:rPr lang="en-US" sz="1800" dirty="0">
                <a:solidFill>
                  <a:schemeClr val="tx2"/>
                </a:solidFill>
              </a:rPr>
              <a:t>) AS </a:t>
            </a:r>
            <a:r>
              <a:rPr lang="en-US" sz="1800" dirty="0" err="1">
                <a:solidFill>
                  <a:schemeClr val="tx2"/>
                </a:solidFill>
              </a:rPr>
              <a:t>AvgOfSalePrice</a:t>
            </a:r>
            <a:endParaRPr lang="en-US" sz="1800" dirty="0">
              <a:solidFill>
                <a:schemeClr val="tx2"/>
              </a:solidFill>
            </a:endParaRPr>
          </a:p>
          <a:p>
            <a:r>
              <a:rPr lang="en-US" sz="1800" dirty="0">
                <a:solidFill>
                  <a:schemeClr val="tx2"/>
                </a:solidFill>
              </a:rPr>
              <a:t>   FROM Merchandise </a:t>
            </a:r>
          </a:p>
          <a:p>
            <a:r>
              <a:rPr lang="en-US" sz="1800" dirty="0">
                <a:solidFill>
                  <a:schemeClr val="tx2"/>
                </a:solidFill>
              </a:rPr>
              <a:t>   INNER JOIN </a:t>
            </a:r>
            <a:r>
              <a:rPr lang="en-US" sz="1800" dirty="0" err="1">
                <a:solidFill>
                  <a:schemeClr val="tx2"/>
                </a:solidFill>
              </a:rPr>
              <a:t>SaleItem</a:t>
            </a:r>
            <a:r>
              <a:rPr lang="en-US" sz="1800" dirty="0">
                <a:solidFill>
                  <a:schemeClr val="tx2"/>
                </a:solidFill>
              </a:rPr>
              <a:t> ON </a:t>
            </a:r>
            <a:r>
              <a:rPr lang="en-US" sz="1800" dirty="0" err="1">
                <a:solidFill>
                  <a:schemeClr val="tx2"/>
                </a:solidFill>
              </a:rPr>
              <a:t>Merchandise.ItemID</a:t>
            </a:r>
            <a:r>
              <a:rPr lang="en-US" sz="1800" dirty="0">
                <a:solidFill>
                  <a:schemeClr val="tx2"/>
                </a:solidFill>
              </a:rPr>
              <a:t> = </a:t>
            </a:r>
            <a:r>
              <a:rPr lang="en-US" sz="1800" dirty="0" err="1">
                <a:solidFill>
                  <a:schemeClr val="tx2"/>
                </a:solidFill>
              </a:rPr>
              <a:t>SaleItem.ItemID</a:t>
            </a:r>
            <a:endParaRPr lang="en-US" sz="1800" dirty="0">
              <a:solidFill>
                <a:schemeClr val="tx2"/>
              </a:solidFill>
            </a:endParaRPr>
          </a:p>
          <a:p>
            <a:r>
              <a:rPr lang="en-US" sz="1800" dirty="0">
                <a:solidFill>
                  <a:schemeClr val="tx2"/>
                </a:solidFill>
              </a:rPr>
              <a:t>   WHERE </a:t>
            </a:r>
            <a:r>
              <a:rPr lang="en-US" sz="1800" dirty="0" err="1">
                <a:solidFill>
                  <a:schemeClr val="tx2"/>
                </a:solidFill>
              </a:rPr>
              <a:t>Merchandise.Category</a:t>
            </a:r>
            <a:r>
              <a:rPr lang="en-US" sz="1800" dirty="0">
                <a:solidFill>
                  <a:schemeClr val="tx2"/>
                </a:solidFill>
              </a:rPr>
              <a:t>=</a:t>
            </a:r>
            <a:r>
              <a:rPr lang="en-US" sz="1800" dirty="0" err="1">
                <a:solidFill>
                  <a:schemeClr val="tx2"/>
                </a:solidFill>
              </a:rPr>
              <a:t>N’Cat</a:t>
            </a:r>
            <a:r>
              <a:rPr lang="en-US" sz="1800" dirty="0">
                <a:solidFill>
                  <a:schemeClr val="tx2"/>
                </a:solidFill>
              </a:rPr>
              <a:t>’)</a:t>
            </a:r>
          </a:p>
          <a:p>
            <a:r>
              <a:rPr lang="en-US" sz="1800" dirty="0">
                <a:solidFill>
                  <a:schemeClr val="tx1"/>
                </a:solidFill>
              </a:rPr>
              <a:t>;</a:t>
            </a:r>
          </a:p>
        </p:txBody>
      </p:sp>
      <p:sp>
        <p:nvSpPr>
          <p:cNvPr id="12" name="Freeform 11"/>
          <p:cNvSpPr/>
          <p:nvPr/>
        </p:nvSpPr>
        <p:spPr>
          <a:xfrm>
            <a:off x="7028597" y="3084394"/>
            <a:ext cx="1083634" cy="1828800"/>
          </a:xfrm>
          <a:custGeom>
            <a:avLst/>
            <a:gdLst>
              <a:gd name="connsiteX0" fmla="*/ 0 w 1083634"/>
              <a:gd name="connsiteY0" fmla="*/ 1828800 h 1828800"/>
              <a:gd name="connsiteX1" fmla="*/ 1078173 w 1083634"/>
              <a:gd name="connsiteY1" fmla="*/ 1187355 h 1828800"/>
              <a:gd name="connsiteX2" fmla="*/ 341194 w 1083634"/>
              <a:gd name="connsiteY2" fmla="*/ 0 h 1828800"/>
            </a:gdLst>
            <a:ahLst/>
            <a:cxnLst>
              <a:cxn ang="0">
                <a:pos x="connsiteX0" y="connsiteY0"/>
              </a:cxn>
              <a:cxn ang="0">
                <a:pos x="connsiteX1" y="connsiteY1"/>
              </a:cxn>
              <a:cxn ang="0">
                <a:pos x="connsiteX2" y="connsiteY2"/>
              </a:cxn>
            </a:cxnLst>
            <a:rect l="l" t="t" r="r" b="b"/>
            <a:pathLst>
              <a:path w="1083634" h="1828800">
                <a:moveTo>
                  <a:pt x="0" y="1828800"/>
                </a:moveTo>
                <a:cubicBezTo>
                  <a:pt x="510653" y="1660477"/>
                  <a:pt x="1021307" y="1492155"/>
                  <a:pt x="1078173" y="1187355"/>
                </a:cubicBezTo>
                <a:cubicBezTo>
                  <a:pt x="1135039" y="882555"/>
                  <a:pt x="738116" y="441277"/>
                  <a:pt x="341194" y="0"/>
                </a:cubicBezTo>
              </a:path>
            </a:pathLst>
          </a:custGeom>
          <a:ln>
            <a:solidFill>
              <a:srgbClr val="FF0000"/>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Tree>
    <p:extLst>
      <p:ext uri="{BB962C8B-B14F-4D97-AF65-F5344CB8AC3E}">
        <p14:creationId xmlns:p14="http://schemas.microsoft.com/office/powerpoint/2010/main" val="2085516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D9F4F0-1E7D-41AD-9337-DD26A53AD990}" type="slidenum">
              <a:rPr lang="en-US" smtClean="0">
                <a:latin typeface="Garamond" pitchFamily="18" charset="0"/>
              </a:rPr>
              <a:pPr/>
              <a:t>2</a:t>
            </a:fld>
            <a:endParaRPr lang="en-US" smtClean="0">
              <a:latin typeface="Garamond" pitchFamily="18" charset="0"/>
            </a:endParaRPr>
          </a:p>
        </p:txBody>
      </p:sp>
      <p:sp>
        <p:nvSpPr>
          <p:cNvPr id="7171" name="Rectangle 2"/>
          <p:cNvSpPr>
            <a:spLocks noGrp="1" noChangeArrowheads="1"/>
          </p:cNvSpPr>
          <p:nvPr>
            <p:ph type="title"/>
          </p:nvPr>
        </p:nvSpPr>
        <p:spPr/>
        <p:txBody>
          <a:bodyPr/>
          <a:lstStyle/>
          <a:p>
            <a:r>
              <a:rPr lang="en-US" smtClean="0"/>
              <a:t>Objectives</a:t>
            </a:r>
          </a:p>
        </p:txBody>
      </p:sp>
      <p:sp>
        <p:nvSpPr>
          <p:cNvPr id="7172" name="Rectangle 3"/>
          <p:cNvSpPr>
            <a:spLocks noGrp="1" noChangeArrowheads="1"/>
          </p:cNvSpPr>
          <p:nvPr>
            <p:ph type="body" idx="1"/>
          </p:nvPr>
        </p:nvSpPr>
        <p:spPr/>
        <p:txBody>
          <a:bodyPr/>
          <a:lstStyle/>
          <a:p>
            <a:r>
              <a:rPr lang="en-US" dirty="0"/>
              <a:t>How can SQL be used to answer more complex questions? </a:t>
            </a:r>
          </a:p>
          <a:p>
            <a:r>
              <a:rPr lang="en-US" dirty="0"/>
              <a:t>Why are some business questions more difficult than others?</a:t>
            </a:r>
          </a:p>
          <a:p>
            <a:r>
              <a:rPr lang="en-US" dirty="0"/>
              <a:t>How do you find something that did not happen? </a:t>
            </a:r>
          </a:p>
          <a:p>
            <a:r>
              <a:rPr lang="en-US" dirty="0"/>
              <a:t>How is a </a:t>
            </a:r>
            <a:r>
              <a:rPr lang="en-US" dirty="0" err="1"/>
              <a:t>subquery</a:t>
            </a:r>
            <a:r>
              <a:rPr lang="en-US" dirty="0"/>
              <a:t> used for IN and NOT IN conditions? </a:t>
            </a:r>
          </a:p>
          <a:p>
            <a:r>
              <a:rPr lang="en-US" dirty="0"/>
              <a:t>What are the common uses for </a:t>
            </a:r>
            <a:r>
              <a:rPr lang="en-US" dirty="0" err="1"/>
              <a:t>subqueries</a:t>
            </a:r>
            <a:r>
              <a:rPr lang="en-US" dirty="0"/>
              <a:t>? </a:t>
            </a:r>
          </a:p>
          <a:p>
            <a:r>
              <a:rPr lang="en-US" dirty="0"/>
              <a:t>What are correlated </a:t>
            </a:r>
            <a:r>
              <a:rPr lang="en-US" dirty="0" err="1"/>
              <a:t>subqueries</a:t>
            </a:r>
            <a:r>
              <a:rPr lang="en-US" dirty="0"/>
              <a:t>? </a:t>
            </a:r>
          </a:p>
          <a:p>
            <a:r>
              <a:rPr lang="en-US" dirty="0"/>
              <a:t>What tricky problems arise and how do you handle them in SQL? </a:t>
            </a:r>
          </a:p>
          <a:p>
            <a:r>
              <a:rPr lang="en-US" dirty="0"/>
              <a:t>What are the SQL data definition commands? </a:t>
            </a:r>
          </a:p>
          <a:p>
            <a:r>
              <a:rPr lang="en-US" dirty="0"/>
              <a:t>What SQL commands alter the data stored in tables? </a:t>
            </a:r>
          </a:p>
          <a:p>
            <a:r>
              <a:rPr lang="en-US" dirty="0"/>
              <a:t>How do you know if your query is correct? </a:t>
            </a:r>
            <a:endParaRPr lang="en-US" sz="2000" dirty="0" smtClean="0"/>
          </a:p>
        </p:txBody>
      </p:sp>
    </p:spTree>
    <p:extLst>
      <p:ext uri="{BB962C8B-B14F-4D97-AF65-F5344CB8AC3E}">
        <p14:creationId xmlns:p14="http://schemas.microsoft.com/office/powerpoint/2010/main" val="4036085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Subquery</a:t>
            </a:r>
            <a:r>
              <a:rPr lang="en-US" dirty="0" smtClean="0"/>
              <a:t> Calculation Notes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20</a:t>
            </a:fld>
            <a:endParaRPr lang="en-US"/>
          </a:p>
        </p:txBody>
      </p:sp>
      <p:sp>
        <p:nvSpPr>
          <p:cNvPr id="4" name="Rectangle 3"/>
          <p:cNvSpPr/>
          <p:nvPr/>
        </p:nvSpPr>
        <p:spPr>
          <a:xfrm>
            <a:off x="477671" y="1589081"/>
            <a:ext cx="7915702" cy="2031325"/>
          </a:xfrm>
          <a:prstGeom prst="rect">
            <a:avLst/>
          </a:prstGeom>
        </p:spPr>
        <p:txBody>
          <a:bodyPr wrap="square">
            <a:spAutoFit/>
          </a:bodyPr>
          <a:lstStyle/>
          <a:p>
            <a:r>
              <a:rPr lang="en-US" sz="1800" dirty="0"/>
              <a:t>When building </a:t>
            </a:r>
            <a:r>
              <a:rPr lang="en-US" sz="1800" dirty="0" err="1"/>
              <a:t>subqueries</a:t>
            </a:r>
            <a:r>
              <a:rPr lang="en-US" sz="1800" dirty="0"/>
              <a:t> that use calculations:</a:t>
            </a:r>
          </a:p>
          <a:p>
            <a:pPr marL="228600" indent="-228600">
              <a:buAutoNum type="arabicPeriod"/>
            </a:pPr>
            <a:r>
              <a:rPr lang="en-US" sz="1800" dirty="0"/>
              <a:t>Write the query using a simple number.</a:t>
            </a:r>
          </a:p>
          <a:p>
            <a:pPr marL="228600" indent="-228600">
              <a:buAutoNum type="arabicPeriod"/>
            </a:pPr>
            <a:r>
              <a:rPr lang="en-US" sz="1800" dirty="0"/>
              <a:t>Write the </a:t>
            </a:r>
            <a:r>
              <a:rPr lang="en-US" sz="1800" dirty="0" err="1"/>
              <a:t>subquery</a:t>
            </a:r>
            <a:r>
              <a:rPr lang="en-US" sz="1800" dirty="0"/>
              <a:t> separately to compute the desired number. Test it!</a:t>
            </a:r>
          </a:p>
          <a:p>
            <a:pPr marL="228600" indent="-228600">
              <a:buAutoNum type="arabicPeriod"/>
            </a:pPr>
            <a:r>
              <a:rPr lang="en-US" sz="1800" dirty="0"/>
              <a:t>Isolate the original estimated number in the first query by putting it on a separate line.</a:t>
            </a:r>
          </a:p>
          <a:p>
            <a:pPr marL="228600" indent="-228600">
              <a:buAutoNum type="arabicPeriod"/>
            </a:pPr>
            <a:r>
              <a:rPr lang="en-US" sz="1800" dirty="0"/>
              <a:t>Delete the number and add parentheses ( ).</a:t>
            </a:r>
          </a:p>
          <a:p>
            <a:pPr marL="228600" indent="-228600">
              <a:buAutoNum type="arabicPeriod"/>
            </a:pPr>
            <a:r>
              <a:rPr lang="en-US" sz="1800" dirty="0"/>
              <a:t>Paste the </a:t>
            </a:r>
            <a:r>
              <a:rPr lang="en-US" sz="1800" dirty="0" err="1"/>
              <a:t>subquery</a:t>
            </a:r>
            <a:r>
              <a:rPr lang="en-US" sz="1800" dirty="0"/>
              <a:t> inside the parentheses.</a:t>
            </a:r>
          </a:p>
        </p:txBody>
      </p:sp>
    </p:spTree>
    <p:extLst>
      <p:ext uri="{BB962C8B-B14F-4D97-AF65-F5344CB8AC3E}">
        <p14:creationId xmlns:p14="http://schemas.microsoft.com/office/powerpoint/2010/main" val="4213418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Subquery</a:t>
            </a:r>
            <a:r>
              <a:rPr lang="en-US" dirty="0" smtClean="0"/>
              <a:t> for Percentages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21</a:t>
            </a:fld>
            <a:endParaRPr lang="en-US"/>
          </a:p>
        </p:txBody>
      </p:sp>
      <p:sp>
        <p:nvSpPr>
          <p:cNvPr id="4"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Query05_Fig13</a:t>
            </a:r>
            <a:endParaRPr lang="en-US" sz="1400" dirty="0">
              <a:solidFill>
                <a:schemeClr val="tx1"/>
              </a:solidFill>
            </a:endParaRPr>
          </a:p>
        </p:txBody>
      </p:sp>
      <p:sp>
        <p:nvSpPr>
          <p:cNvPr id="5" name="Rectangle 4"/>
          <p:cNvSpPr/>
          <p:nvPr/>
        </p:nvSpPr>
        <p:spPr>
          <a:xfrm>
            <a:off x="64004" y="1201741"/>
            <a:ext cx="9025404" cy="369332"/>
          </a:xfrm>
          <a:prstGeom prst="rect">
            <a:avLst/>
          </a:prstGeom>
        </p:spPr>
        <p:txBody>
          <a:bodyPr wrap="square">
            <a:spAutoFit/>
          </a:bodyPr>
          <a:lstStyle/>
          <a:p>
            <a:r>
              <a:rPr lang="en-US" sz="1800" dirty="0"/>
              <a:t>Compute the merchandise sales by category in terms of percentage of total sales.</a:t>
            </a:r>
          </a:p>
        </p:txBody>
      </p:sp>
      <p:sp>
        <p:nvSpPr>
          <p:cNvPr id="6" name="Rectangle 5"/>
          <p:cNvSpPr/>
          <p:nvPr/>
        </p:nvSpPr>
        <p:spPr>
          <a:xfrm>
            <a:off x="444690" y="1970744"/>
            <a:ext cx="8699310" cy="1938992"/>
          </a:xfrm>
          <a:prstGeom prst="rect">
            <a:avLst/>
          </a:prstGeom>
        </p:spPr>
        <p:txBody>
          <a:bodyPr wrap="square">
            <a:spAutoFit/>
          </a:bodyPr>
          <a:lstStyle/>
          <a:p>
            <a:r>
              <a:rPr lang="en-US" sz="2000" dirty="0">
                <a:solidFill>
                  <a:schemeClr val="tx1"/>
                </a:solidFill>
              </a:rPr>
              <a:t>SELECT </a:t>
            </a:r>
            <a:r>
              <a:rPr lang="en-US" sz="2000" dirty="0" err="1">
                <a:solidFill>
                  <a:schemeClr val="tx1"/>
                </a:solidFill>
              </a:rPr>
              <a:t>Merchandise.Category</a:t>
            </a:r>
            <a:r>
              <a:rPr lang="en-US" sz="2000" dirty="0">
                <a:solidFill>
                  <a:schemeClr val="tx1"/>
                </a:solidFill>
              </a:rPr>
              <a:t>, Sum([Quantity]*[</a:t>
            </a:r>
            <a:r>
              <a:rPr lang="en-US" sz="2000" dirty="0" err="1">
                <a:solidFill>
                  <a:schemeClr val="tx1"/>
                </a:solidFill>
              </a:rPr>
              <a:t>SalePrice</a:t>
            </a:r>
            <a:r>
              <a:rPr lang="en-US" sz="2000" dirty="0">
                <a:solidFill>
                  <a:schemeClr val="tx1"/>
                </a:solidFill>
              </a:rPr>
              <a:t>]) AS [Value], </a:t>
            </a:r>
          </a:p>
          <a:p>
            <a:r>
              <a:rPr lang="en-US" sz="2000" dirty="0">
                <a:solidFill>
                  <a:schemeClr val="tx1"/>
                </a:solidFill>
              </a:rPr>
              <a:t>Sum([Quantity]*[</a:t>
            </a:r>
            <a:r>
              <a:rPr lang="en-US" sz="2000" dirty="0" err="1">
                <a:solidFill>
                  <a:schemeClr val="tx1"/>
                </a:solidFill>
              </a:rPr>
              <a:t>SalePrice</a:t>
            </a:r>
            <a:r>
              <a:rPr lang="en-US" sz="2000" dirty="0">
                <a:solidFill>
                  <a:schemeClr val="tx1"/>
                </a:solidFill>
              </a:rPr>
              <a:t>])</a:t>
            </a:r>
            <a:r>
              <a:rPr lang="en-US" sz="2000" dirty="0">
                <a:solidFill>
                  <a:srgbClr val="FF0000"/>
                </a:solidFill>
              </a:rPr>
              <a:t>/(SELECT Sum([Quantity]*[</a:t>
            </a:r>
            <a:r>
              <a:rPr lang="en-US" sz="2000" dirty="0" err="1">
                <a:solidFill>
                  <a:srgbClr val="FF0000"/>
                </a:solidFill>
              </a:rPr>
              <a:t>SalePrice</a:t>
            </a:r>
            <a:r>
              <a:rPr lang="en-US" sz="2000" dirty="0">
                <a:solidFill>
                  <a:srgbClr val="FF0000"/>
                </a:solidFill>
              </a:rPr>
              <a:t>]) FROM </a:t>
            </a:r>
            <a:r>
              <a:rPr lang="en-US" sz="2000" dirty="0" err="1">
                <a:solidFill>
                  <a:srgbClr val="FF0000"/>
                </a:solidFill>
              </a:rPr>
              <a:t>SaleItem</a:t>
            </a:r>
            <a:r>
              <a:rPr lang="en-US" sz="2000" dirty="0">
                <a:solidFill>
                  <a:srgbClr val="FF0000"/>
                </a:solidFill>
              </a:rPr>
              <a:t>)</a:t>
            </a:r>
            <a:r>
              <a:rPr lang="en-US" sz="2000" dirty="0">
                <a:solidFill>
                  <a:schemeClr val="tx1"/>
                </a:solidFill>
              </a:rPr>
              <a:t>  As [</a:t>
            </a:r>
            <a:r>
              <a:rPr lang="en-US" sz="2000" dirty="0" err="1">
                <a:solidFill>
                  <a:schemeClr val="tx1"/>
                </a:solidFill>
              </a:rPr>
              <a:t>Pct</a:t>
            </a:r>
            <a:r>
              <a:rPr lang="en-US" sz="2000" dirty="0">
                <a:solidFill>
                  <a:schemeClr val="tx1"/>
                </a:solidFill>
              </a:rPr>
              <a:t>]</a:t>
            </a:r>
          </a:p>
          <a:p>
            <a:r>
              <a:rPr lang="en-US" sz="2000" dirty="0">
                <a:solidFill>
                  <a:schemeClr val="tx1"/>
                </a:solidFill>
              </a:rPr>
              <a:t>FROM Merchandise </a:t>
            </a:r>
          </a:p>
          <a:p>
            <a:r>
              <a:rPr lang="en-US" sz="2000" dirty="0">
                <a:solidFill>
                  <a:schemeClr val="tx1"/>
                </a:solidFill>
              </a:rPr>
              <a:t>INNER JOIN </a:t>
            </a:r>
            <a:r>
              <a:rPr lang="en-US" sz="2000" dirty="0" err="1">
                <a:solidFill>
                  <a:schemeClr val="tx1"/>
                </a:solidFill>
              </a:rPr>
              <a:t>SaleItem</a:t>
            </a:r>
            <a:r>
              <a:rPr lang="en-US" sz="2000" dirty="0">
                <a:solidFill>
                  <a:schemeClr val="tx1"/>
                </a:solidFill>
              </a:rPr>
              <a:t> ON </a:t>
            </a:r>
            <a:r>
              <a:rPr lang="en-US" sz="2000" dirty="0" err="1">
                <a:solidFill>
                  <a:schemeClr val="tx1"/>
                </a:solidFill>
              </a:rPr>
              <a:t>Merchandise.ItemID</a:t>
            </a:r>
            <a:r>
              <a:rPr lang="en-US" sz="2000" dirty="0">
                <a:solidFill>
                  <a:schemeClr val="tx1"/>
                </a:solidFill>
              </a:rPr>
              <a:t> = </a:t>
            </a:r>
            <a:r>
              <a:rPr lang="en-US" sz="2000" dirty="0" err="1">
                <a:solidFill>
                  <a:schemeClr val="tx1"/>
                </a:solidFill>
              </a:rPr>
              <a:t>SaleItem.ItemID</a:t>
            </a:r>
            <a:endParaRPr lang="en-US" sz="2000" dirty="0">
              <a:solidFill>
                <a:schemeClr val="tx1"/>
              </a:solidFill>
            </a:endParaRPr>
          </a:p>
          <a:p>
            <a:r>
              <a:rPr lang="en-US" sz="2000" dirty="0">
                <a:solidFill>
                  <a:schemeClr val="tx1"/>
                </a:solidFill>
              </a:rPr>
              <a:t>GROUP BY </a:t>
            </a:r>
            <a:r>
              <a:rPr lang="en-US" sz="2000" dirty="0" err="1">
                <a:solidFill>
                  <a:schemeClr val="tx1"/>
                </a:solidFill>
              </a:rPr>
              <a:t>Merchandise.Category</a:t>
            </a:r>
            <a:r>
              <a:rPr lang="en-US" sz="2000" dirty="0">
                <a:solidFill>
                  <a:schemeClr val="tx1"/>
                </a:solidFill>
              </a:rPr>
              <a:t>;</a:t>
            </a:r>
            <a:endParaRPr lang="en-US" sz="2000" dirty="0">
              <a:solidFill>
                <a:schemeClr val="tx1"/>
              </a:solidFill>
            </a:endParaRPr>
          </a:p>
        </p:txBody>
      </p:sp>
      <p:sp>
        <p:nvSpPr>
          <p:cNvPr id="8" name="Rectangle 7"/>
          <p:cNvSpPr/>
          <p:nvPr/>
        </p:nvSpPr>
        <p:spPr>
          <a:xfrm>
            <a:off x="972478" y="4415507"/>
            <a:ext cx="5428322" cy="1569660"/>
          </a:xfrm>
          <a:prstGeom prst="rect">
            <a:avLst/>
          </a:prstGeom>
        </p:spPr>
        <p:txBody>
          <a:bodyPr wrap="square">
            <a:spAutoFit/>
          </a:bodyPr>
          <a:lstStyle/>
          <a:p>
            <a:pPr>
              <a:tabLst>
                <a:tab pos="1371600" algn="l"/>
                <a:tab pos="2743200" algn="l"/>
              </a:tabLst>
            </a:pPr>
            <a:r>
              <a:rPr lang="en-US" sz="1600" dirty="0">
                <a:solidFill>
                  <a:srgbClr val="006600"/>
                </a:solidFill>
              </a:rPr>
              <a:t>Category	Value	Percentage</a:t>
            </a:r>
          </a:p>
          <a:p>
            <a:pPr>
              <a:tabLst>
                <a:tab pos="1371600" algn="l"/>
                <a:tab pos="2743200" algn="l"/>
              </a:tabLst>
            </a:pPr>
            <a:r>
              <a:rPr lang="en-US" sz="1600" dirty="0">
                <a:solidFill>
                  <a:srgbClr val="006600"/>
                </a:solidFill>
              </a:rPr>
              <a:t>Bird	$631.50	7.45063292035315E-02</a:t>
            </a:r>
          </a:p>
          <a:p>
            <a:pPr>
              <a:tabLst>
                <a:tab pos="1371600" algn="l"/>
                <a:tab pos="2743200" algn="l"/>
              </a:tabLst>
            </a:pPr>
            <a:r>
              <a:rPr lang="en-US" sz="1600" dirty="0">
                <a:solidFill>
                  <a:srgbClr val="006600"/>
                </a:solidFill>
              </a:rPr>
              <a:t>Cat	$1,293.30	0.152587546411603</a:t>
            </a:r>
          </a:p>
          <a:p>
            <a:pPr>
              <a:tabLst>
                <a:tab pos="1371600" algn="l"/>
                <a:tab pos="2743200" algn="l"/>
              </a:tabLst>
            </a:pPr>
            <a:r>
              <a:rPr lang="en-US" sz="1600" dirty="0">
                <a:solidFill>
                  <a:srgbClr val="006600"/>
                </a:solidFill>
              </a:rPr>
              <a:t>Dog	$4,863.49	0.573809638983505</a:t>
            </a:r>
          </a:p>
          <a:p>
            <a:pPr>
              <a:tabLst>
                <a:tab pos="1371600" algn="l"/>
                <a:tab pos="2743200" algn="l"/>
              </a:tabLst>
            </a:pPr>
            <a:r>
              <a:rPr lang="en-US" sz="1600" dirty="0">
                <a:solidFill>
                  <a:srgbClr val="006600"/>
                </a:solidFill>
              </a:rPr>
              <a:t>Fish	$1,597.50	0.188478006179955</a:t>
            </a:r>
          </a:p>
          <a:p>
            <a:pPr>
              <a:tabLst>
                <a:tab pos="1371600" algn="l"/>
                <a:tab pos="2743200" algn="l"/>
              </a:tabLst>
            </a:pPr>
            <a:r>
              <a:rPr lang="en-US" sz="1600" dirty="0">
                <a:solidFill>
                  <a:srgbClr val="006600"/>
                </a:solidFill>
              </a:rPr>
              <a:t>Mammal	$90.00	1.06184792214059E-02</a:t>
            </a:r>
          </a:p>
        </p:txBody>
      </p:sp>
    </p:spTree>
    <p:extLst>
      <p:ext uri="{BB962C8B-B14F-4D97-AF65-F5344CB8AC3E}">
        <p14:creationId xmlns:p14="http://schemas.microsoft.com/office/powerpoint/2010/main" val="4051139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Percentages with </a:t>
            </a:r>
            <a:r>
              <a:rPr lang="en-US" dirty="0" smtClean="0"/>
              <a:t>JOIN using Views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22</a:t>
            </a:fld>
            <a:endParaRPr lang="en-US"/>
          </a:p>
        </p:txBody>
      </p:sp>
      <p:sp>
        <p:nvSpPr>
          <p:cNvPr id="4" name="Rectangle 3"/>
          <p:cNvSpPr/>
          <p:nvPr/>
        </p:nvSpPr>
        <p:spPr>
          <a:xfrm>
            <a:off x="777922" y="3961460"/>
            <a:ext cx="6175612" cy="646331"/>
          </a:xfrm>
          <a:prstGeom prst="rect">
            <a:avLst/>
          </a:prstGeom>
        </p:spPr>
        <p:txBody>
          <a:bodyPr wrap="square">
            <a:spAutoFit/>
          </a:bodyPr>
          <a:lstStyle/>
          <a:p>
            <a:r>
              <a:rPr lang="en-US" sz="1800" dirty="0">
                <a:solidFill>
                  <a:schemeClr val="tx1"/>
                </a:solidFill>
              </a:rPr>
              <a:t>SELECT Category, Value, Value/</a:t>
            </a:r>
            <a:r>
              <a:rPr lang="en-US" sz="1800" dirty="0" err="1">
                <a:solidFill>
                  <a:schemeClr val="tx1"/>
                </a:solidFill>
              </a:rPr>
              <a:t>MainTotal</a:t>
            </a:r>
            <a:r>
              <a:rPr lang="en-US" sz="1800" dirty="0">
                <a:solidFill>
                  <a:schemeClr val="tx1"/>
                </a:solidFill>
              </a:rPr>
              <a:t> AS Percentage</a:t>
            </a:r>
          </a:p>
          <a:p>
            <a:r>
              <a:rPr lang="en-US" sz="1800" dirty="0">
                <a:solidFill>
                  <a:schemeClr val="tx1"/>
                </a:solidFill>
              </a:rPr>
              <a:t>FROM </a:t>
            </a:r>
            <a:r>
              <a:rPr lang="en-US" sz="1800" dirty="0" err="1">
                <a:solidFill>
                  <a:schemeClr val="tx1"/>
                </a:solidFill>
              </a:rPr>
              <a:t>CategorySubtotals</a:t>
            </a:r>
            <a:r>
              <a:rPr lang="en-US" sz="1800" dirty="0">
                <a:solidFill>
                  <a:schemeClr val="tx1"/>
                </a:solidFill>
              </a:rPr>
              <a:t>, </a:t>
            </a:r>
            <a:r>
              <a:rPr lang="en-US" sz="1800" dirty="0" err="1">
                <a:solidFill>
                  <a:schemeClr val="tx1"/>
                </a:solidFill>
              </a:rPr>
              <a:t>TotalItemSales</a:t>
            </a:r>
            <a:r>
              <a:rPr lang="en-US" sz="1800" dirty="0">
                <a:solidFill>
                  <a:schemeClr val="tx1"/>
                </a:solidFill>
              </a:rPr>
              <a:t>;</a:t>
            </a:r>
          </a:p>
        </p:txBody>
      </p:sp>
      <p:sp>
        <p:nvSpPr>
          <p:cNvPr id="5" name="TextBox 4"/>
          <p:cNvSpPr txBox="1"/>
          <p:nvPr/>
        </p:nvSpPr>
        <p:spPr>
          <a:xfrm>
            <a:off x="777922" y="4803802"/>
            <a:ext cx="6837529" cy="923330"/>
          </a:xfrm>
          <a:prstGeom prst="rect">
            <a:avLst/>
          </a:prstGeom>
          <a:noFill/>
        </p:spPr>
        <p:txBody>
          <a:bodyPr wrap="square" rtlCol="0">
            <a:spAutoFit/>
          </a:bodyPr>
          <a:lstStyle/>
          <a:p>
            <a:r>
              <a:rPr lang="en-US" sz="1800" dirty="0" smtClean="0"/>
              <a:t>Save the first view that computes subtotals.</a:t>
            </a:r>
          </a:p>
          <a:p>
            <a:r>
              <a:rPr lang="en-US" sz="1800" dirty="0" smtClean="0"/>
              <a:t>Create a second view to compute totals.</a:t>
            </a:r>
          </a:p>
          <a:p>
            <a:r>
              <a:rPr lang="en-US" sz="1800" dirty="0" smtClean="0"/>
              <a:t>Compute the percentages in a third query using a cross join.</a:t>
            </a:r>
          </a:p>
        </p:txBody>
      </p:sp>
      <p:sp>
        <p:nvSpPr>
          <p:cNvPr id="6" name="Rectangle 5"/>
          <p:cNvSpPr/>
          <p:nvPr/>
        </p:nvSpPr>
        <p:spPr>
          <a:xfrm>
            <a:off x="777922" y="2842120"/>
            <a:ext cx="4572000" cy="923330"/>
          </a:xfrm>
          <a:prstGeom prst="rect">
            <a:avLst/>
          </a:prstGeom>
        </p:spPr>
        <p:txBody>
          <a:bodyPr>
            <a:spAutoFit/>
          </a:bodyPr>
          <a:lstStyle/>
          <a:p>
            <a:r>
              <a:rPr lang="en-US" sz="1800" dirty="0" smtClean="0">
                <a:solidFill>
                  <a:schemeClr val="tx1"/>
                </a:solidFill>
              </a:rPr>
              <a:t>CREATE VIEW </a:t>
            </a:r>
            <a:r>
              <a:rPr lang="en-US" sz="1800" dirty="0" err="1" smtClean="0">
                <a:solidFill>
                  <a:schemeClr val="tx1"/>
                </a:solidFill>
              </a:rPr>
              <a:t>TotalItemSales</a:t>
            </a:r>
            <a:r>
              <a:rPr lang="en-US" sz="1800" dirty="0" smtClean="0">
                <a:solidFill>
                  <a:schemeClr val="tx1"/>
                </a:solidFill>
              </a:rPr>
              <a:t> AS</a:t>
            </a:r>
          </a:p>
          <a:p>
            <a:r>
              <a:rPr lang="en-US" sz="1800" dirty="0" smtClean="0">
                <a:solidFill>
                  <a:schemeClr val="tx1"/>
                </a:solidFill>
              </a:rPr>
              <a:t>SELECT Sum(Value) AS </a:t>
            </a:r>
            <a:r>
              <a:rPr lang="en-US" sz="1800" dirty="0" err="1" smtClean="0">
                <a:solidFill>
                  <a:schemeClr val="tx1"/>
                </a:solidFill>
              </a:rPr>
              <a:t>MainTotal</a:t>
            </a:r>
            <a:endParaRPr lang="en-US" sz="1800" dirty="0" smtClean="0">
              <a:solidFill>
                <a:schemeClr val="tx1"/>
              </a:solidFill>
            </a:endParaRPr>
          </a:p>
          <a:p>
            <a:r>
              <a:rPr lang="en-US" sz="1800" dirty="0" smtClean="0">
                <a:solidFill>
                  <a:schemeClr val="tx1"/>
                </a:solidFill>
              </a:rPr>
              <a:t>FROM </a:t>
            </a:r>
            <a:r>
              <a:rPr lang="en-US" sz="1800" dirty="0" err="1" smtClean="0">
                <a:solidFill>
                  <a:schemeClr val="tx1"/>
                </a:solidFill>
              </a:rPr>
              <a:t>CategorySubtotals</a:t>
            </a:r>
            <a:r>
              <a:rPr lang="en-US" sz="1800" dirty="0" smtClean="0">
                <a:solidFill>
                  <a:schemeClr val="tx1"/>
                </a:solidFill>
              </a:rPr>
              <a:t>;</a:t>
            </a:r>
            <a:endParaRPr lang="en-US" sz="1800" dirty="0">
              <a:solidFill>
                <a:schemeClr val="tx1"/>
              </a:solidFill>
            </a:endParaRPr>
          </a:p>
        </p:txBody>
      </p:sp>
      <p:sp>
        <p:nvSpPr>
          <p:cNvPr id="7"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Query05_Fig14</a:t>
            </a:r>
            <a:endParaRPr lang="en-US" sz="1400" dirty="0">
              <a:solidFill>
                <a:schemeClr val="tx1"/>
              </a:solidFill>
            </a:endParaRPr>
          </a:p>
        </p:txBody>
      </p:sp>
      <p:sp>
        <p:nvSpPr>
          <p:cNvPr id="8" name="Rectangle 7"/>
          <p:cNvSpPr/>
          <p:nvPr/>
        </p:nvSpPr>
        <p:spPr>
          <a:xfrm>
            <a:off x="777922" y="1168782"/>
            <a:ext cx="7684434" cy="1477328"/>
          </a:xfrm>
          <a:prstGeom prst="rect">
            <a:avLst/>
          </a:prstGeom>
        </p:spPr>
        <p:txBody>
          <a:bodyPr wrap="square">
            <a:spAutoFit/>
          </a:bodyPr>
          <a:lstStyle/>
          <a:p>
            <a:r>
              <a:rPr lang="en-US" sz="1800" dirty="0" smtClean="0">
                <a:solidFill>
                  <a:schemeClr val="tx1"/>
                </a:solidFill>
              </a:rPr>
              <a:t>CREATE VIEW </a:t>
            </a:r>
            <a:r>
              <a:rPr lang="en-US" sz="1800" dirty="0" err="1" smtClean="0">
                <a:solidFill>
                  <a:schemeClr val="tx1"/>
                </a:solidFill>
              </a:rPr>
              <a:t>CategorySubtotals</a:t>
            </a:r>
            <a:r>
              <a:rPr lang="en-US" sz="1800" dirty="0" smtClean="0">
                <a:solidFill>
                  <a:schemeClr val="tx1"/>
                </a:solidFill>
              </a:rPr>
              <a:t> </a:t>
            </a:r>
            <a:r>
              <a:rPr lang="en-US" sz="1800" dirty="0" smtClean="0">
                <a:solidFill>
                  <a:schemeClr val="tx1"/>
                </a:solidFill>
              </a:rPr>
              <a:t>AS</a:t>
            </a:r>
          </a:p>
          <a:p>
            <a:r>
              <a:rPr lang="en-US" sz="1800" dirty="0" smtClean="0">
                <a:solidFill>
                  <a:schemeClr val="tx1"/>
                </a:solidFill>
              </a:rPr>
              <a:t>SELECT </a:t>
            </a:r>
            <a:r>
              <a:rPr lang="en-US" sz="1800" dirty="0" smtClean="0">
                <a:solidFill>
                  <a:schemeClr val="tx1"/>
                </a:solidFill>
              </a:rPr>
              <a:t>Category, Sum(Quantity*</a:t>
            </a:r>
            <a:r>
              <a:rPr lang="en-US" sz="1800" dirty="0" err="1" smtClean="0">
                <a:solidFill>
                  <a:schemeClr val="tx1"/>
                </a:solidFill>
              </a:rPr>
              <a:t>SalePrice</a:t>
            </a:r>
            <a:r>
              <a:rPr lang="en-US" sz="1800" dirty="0" smtClean="0">
                <a:solidFill>
                  <a:schemeClr val="tx1"/>
                </a:solidFill>
              </a:rPr>
              <a:t>) </a:t>
            </a:r>
            <a:r>
              <a:rPr lang="en-US" sz="1800" dirty="0" smtClean="0">
                <a:solidFill>
                  <a:schemeClr val="tx1"/>
                </a:solidFill>
              </a:rPr>
              <a:t>AS </a:t>
            </a:r>
            <a:r>
              <a:rPr lang="en-US" sz="1800" dirty="0" smtClean="0">
                <a:solidFill>
                  <a:schemeClr val="tx1"/>
                </a:solidFill>
              </a:rPr>
              <a:t>Value</a:t>
            </a:r>
            <a:endParaRPr lang="en-US" sz="1800" dirty="0" smtClean="0">
              <a:solidFill>
                <a:schemeClr val="tx1"/>
              </a:solidFill>
            </a:endParaRPr>
          </a:p>
          <a:p>
            <a:r>
              <a:rPr lang="en-US" sz="1800" dirty="0">
                <a:solidFill>
                  <a:schemeClr val="tx1"/>
                </a:solidFill>
              </a:rPr>
              <a:t>FROM Merchandise </a:t>
            </a:r>
          </a:p>
          <a:p>
            <a:r>
              <a:rPr lang="en-US" sz="1800" dirty="0">
                <a:solidFill>
                  <a:schemeClr val="tx1"/>
                </a:solidFill>
              </a:rPr>
              <a:t>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GROUP BY </a:t>
            </a:r>
            <a:r>
              <a:rPr lang="en-US" sz="1800" dirty="0" err="1">
                <a:solidFill>
                  <a:schemeClr val="tx1"/>
                </a:solidFill>
              </a:rPr>
              <a:t>Merchandise.Category</a:t>
            </a:r>
            <a:r>
              <a:rPr lang="en-US" sz="1800" dirty="0">
                <a:solidFill>
                  <a:schemeClr val="tx1"/>
                </a:solidFill>
              </a:rPr>
              <a:t>;</a:t>
            </a:r>
          </a:p>
        </p:txBody>
      </p:sp>
    </p:spTree>
    <p:extLst>
      <p:ext uri="{BB962C8B-B14F-4D97-AF65-F5344CB8AC3E}">
        <p14:creationId xmlns:p14="http://schemas.microsoft.com/office/powerpoint/2010/main" val="648375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Sets of Data</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23</a:t>
            </a:fld>
            <a:endParaRPr lang="en-US"/>
          </a:p>
        </p:txBody>
      </p:sp>
      <p:sp>
        <p:nvSpPr>
          <p:cNvPr id="4" name="Rectangle 3"/>
          <p:cNvSpPr/>
          <p:nvPr/>
        </p:nvSpPr>
        <p:spPr>
          <a:xfrm>
            <a:off x="893927" y="1300287"/>
            <a:ext cx="7608627" cy="369332"/>
          </a:xfrm>
          <a:prstGeom prst="rect">
            <a:avLst/>
          </a:prstGeom>
        </p:spPr>
        <p:txBody>
          <a:bodyPr wrap="square">
            <a:spAutoFit/>
          </a:bodyPr>
          <a:lstStyle/>
          <a:p>
            <a:r>
              <a:rPr lang="en-US" sz="1800" dirty="0"/>
              <a:t>List all of the customers who bought something in March and in </a:t>
            </a:r>
            <a:r>
              <a:rPr lang="en-US" sz="1800" dirty="0" smtClean="0"/>
              <a:t>May.</a:t>
            </a:r>
            <a:endParaRPr lang="en-US" sz="1800" dirty="0"/>
          </a:p>
        </p:txBody>
      </p:sp>
      <p:sp>
        <p:nvSpPr>
          <p:cNvPr id="5" name="TextBox 4"/>
          <p:cNvSpPr txBox="1"/>
          <p:nvPr/>
        </p:nvSpPr>
        <p:spPr>
          <a:xfrm>
            <a:off x="893927" y="1777244"/>
            <a:ext cx="5673284" cy="369332"/>
          </a:xfrm>
          <a:prstGeom prst="rect">
            <a:avLst/>
          </a:prstGeom>
          <a:noFill/>
        </p:spPr>
        <p:txBody>
          <a:bodyPr wrap="none" rtlCol="0">
            <a:spAutoFit/>
          </a:bodyPr>
          <a:lstStyle/>
          <a:p>
            <a:r>
              <a:rPr lang="en-US" sz="1800" dirty="0" smtClean="0">
                <a:solidFill>
                  <a:schemeClr val="tx1"/>
                </a:solidFill>
              </a:rPr>
              <a:t>Try answering this question the “easy” but </a:t>
            </a:r>
            <a:r>
              <a:rPr lang="en-US" sz="1800" dirty="0" smtClean="0">
                <a:solidFill>
                  <a:schemeClr val="tx2"/>
                </a:solidFill>
              </a:rPr>
              <a:t>wrong</a:t>
            </a:r>
            <a:r>
              <a:rPr lang="en-US" sz="1800" dirty="0" smtClean="0">
                <a:solidFill>
                  <a:schemeClr val="tx1"/>
                </a:solidFill>
              </a:rPr>
              <a:t> way.</a:t>
            </a:r>
            <a:endParaRPr lang="en-US" sz="1800" dirty="0">
              <a:solidFill>
                <a:schemeClr val="tx1"/>
              </a:solidFill>
            </a:endParaRPr>
          </a:p>
        </p:txBody>
      </p:sp>
      <p:sp>
        <p:nvSpPr>
          <p:cNvPr id="6"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Query05_Fig15</a:t>
            </a:r>
            <a:endParaRPr lang="en-US" sz="1400" dirty="0">
              <a:solidFill>
                <a:schemeClr val="tx1"/>
              </a:solidFill>
            </a:endParaRPr>
          </a:p>
        </p:txBody>
      </p:sp>
      <p:sp>
        <p:nvSpPr>
          <p:cNvPr id="7" name="Rectangle 6"/>
          <p:cNvSpPr/>
          <p:nvPr/>
        </p:nvSpPr>
        <p:spPr>
          <a:xfrm>
            <a:off x="1021976" y="2146576"/>
            <a:ext cx="7480578" cy="1754326"/>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Customer.CustomerID</a:t>
            </a:r>
            <a:r>
              <a:rPr lang="en-US" sz="1800" dirty="0">
                <a:solidFill>
                  <a:schemeClr val="tx1"/>
                </a:solidFill>
              </a:rPr>
              <a:t>, </a:t>
            </a:r>
            <a:r>
              <a:rPr lang="en-US" sz="1800" dirty="0" err="1">
                <a:solidFill>
                  <a:schemeClr val="tx1"/>
                </a:solidFill>
              </a:rPr>
              <a:t>Customer.Phone</a:t>
            </a:r>
            <a:r>
              <a:rPr lang="en-US" sz="1800" dirty="0">
                <a:solidFill>
                  <a:schemeClr val="tx1"/>
                </a:solidFill>
              </a:rPr>
              <a:t>, </a:t>
            </a:r>
            <a:r>
              <a:rPr lang="en-US" sz="1800" dirty="0" err="1">
                <a:solidFill>
                  <a:schemeClr val="tx1"/>
                </a:solidFill>
              </a:rPr>
              <a:t>Customer.LastName</a:t>
            </a:r>
            <a:r>
              <a:rPr lang="en-US" sz="1800" dirty="0">
                <a:solidFill>
                  <a:schemeClr val="tx1"/>
                </a:solidFill>
              </a:rPr>
              <a:t>, </a:t>
            </a:r>
            <a:r>
              <a:rPr lang="en-US" sz="1800" dirty="0" err="1">
                <a:solidFill>
                  <a:schemeClr val="tx1"/>
                </a:solidFill>
              </a:rPr>
              <a:t>Sale.SaleDate</a:t>
            </a:r>
            <a:endParaRPr lang="en-US" sz="1800" dirty="0">
              <a:solidFill>
                <a:schemeClr val="tx1"/>
              </a:solidFill>
            </a:endParaRPr>
          </a:p>
          <a:p>
            <a:r>
              <a:rPr lang="en-US" sz="1800" dirty="0">
                <a:solidFill>
                  <a:schemeClr val="tx1"/>
                </a:solidFill>
              </a:rPr>
              <a:t>FROM Customer </a:t>
            </a:r>
          </a:p>
          <a:p>
            <a:r>
              <a:rPr lang="en-US" sz="1800" dirty="0">
                <a:solidFill>
                  <a:schemeClr val="tx1"/>
                </a:solidFill>
              </a:rPr>
              <a:t>INNER JOIN Sale ON </a:t>
            </a:r>
            <a:r>
              <a:rPr lang="en-US" sz="1800" dirty="0" err="1">
                <a:solidFill>
                  <a:schemeClr val="tx1"/>
                </a:solidFill>
              </a:rPr>
              <a:t>Customer.CustomerID</a:t>
            </a:r>
            <a:r>
              <a:rPr lang="en-US" sz="1800" dirty="0">
                <a:solidFill>
                  <a:schemeClr val="tx1"/>
                </a:solidFill>
              </a:rPr>
              <a:t> = </a:t>
            </a:r>
            <a:r>
              <a:rPr lang="en-US" sz="1800" dirty="0" err="1">
                <a:solidFill>
                  <a:schemeClr val="tx1"/>
                </a:solidFill>
              </a:rPr>
              <a:t>Sale.CustomerID</a:t>
            </a:r>
            <a:endParaRPr lang="en-US" sz="1800" dirty="0">
              <a:solidFill>
                <a:schemeClr val="tx1"/>
              </a:solidFill>
            </a:endParaRPr>
          </a:p>
          <a:p>
            <a:r>
              <a:rPr lang="en-US" sz="1800" dirty="0">
                <a:solidFill>
                  <a:schemeClr val="tx1"/>
                </a:solidFill>
              </a:rPr>
              <a:t>WHERE </a:t>
            </a:r>
            <a:r>
              <a:rPr lang="en-US" sz="1800" dirty="0" err="1">
                <a:solidFill>
                  <a:schemeClr val="tx1"/>
                </a:solidFill>
              </a:rPr>
              <a:t>Sale.SaleDate</a:t>
            </a:r>
            <a:r>
              <a:rPr lang="en-US" sz="1800" dirty="0">
                <a:solidFill>
                  <a:schemeClr val="tx1"/>
                </a:solidFill>
              </a:rPr>
              <a:t> Between </a:t>
            </a:r>
            <a:r>
              <a:rPr lang="en-US" sz="1800" dirty="0" smtClean="0">
                <a:solidFill>
                  <a:schemeClr val="tx1"/>
                </a:solidFill>
              </a:rPr>
              <a:t>’01-MAR-2013’ </a:t>
            </a:r>
            <a:r>
              <a:rPr lang="en-US" sz="1800" dirty="0">
                <a:solidFill>
                  <a:schemeClr val="tx1"/>
                </a:solidFill>
              </a:rPr>
              <a:t>And </a:t>
            </a:r>
            <a:r>
              <a:rPr lang="en-US" sz="1800" dirty="0" smtClean="0">
                <a:solidFill>
                  <a:schemeClr val="tx1"/>
                </a:solidFill>
              </a:rPr>
              <a:t>’31-MAR-2013’</a:t>
            </a:r>
            <a:endParaRPr lang="en-US" sz="1800" dirty="0">
              <a:solidFill>
                <a:schemeClr val="tx1"/>
              </a:solidFill>
            </a:endParaRPr>
          </a:p>
          <a:p>
            <a:r>
              <a:rPr lang="en-US" sz="1800" dirty="0">
                <a:solidFill>
                  <a:schemeClr val="tx1"/>
                </a:solidFill>
              </a:rPr>
              <a:t>   AND </a:t>
            </a:r>
            <a:r>
              <a:rPr lang="en-US" sz="1800" dirty="0" err="1">
                <a:solidFill>
                  <a:schemeClr val="tx1"/>
                </a:solidFill>
              </a:rPr>
              <a:t>Sale.SaleDate</a:t>
            </a:r>
            <a:r>
              <a:rPr lang="en-US" sz="1800" dirty="0">
                <a:solidFill>
                  <a:schemeClr val="tx1"/>
                </a:solidFill>
              </a:rPr>
              <a:t> Between </a:t>
            </a:r>
            <a:r>
              <a:rPr lang="en-US" sz="1800" dirty="0" smtClean="0">
                <a:solidFill>
                  <a:schemeClr val="tx1"/>
                </a:solidFill>
              </a:rPr>
              <a:t>’01-MAY-2013’ </a:t>
            </a:r>
            <a:r>
              <a:rPr lang="en-US" sz="1800" dirty="0">
                <a:solidFill>
                  <a:schemeClr val="tx1"/>
                </a:solidFill>
              </a:rPr>
              <a:t>And </a:t>
            </a:r>
            <a:r>
              <a:rPr lang="en-US" sz="1800" dirty="0" smtClean="0">
                <a:solidFill>
                  <a:schemeClr val="tx1"/>
                </a:solidFill>
              </a:rPr>
              <a:t>’31-MAY-2013’;</a:t>
            </a:r>
            <a:endParaRPr lang="en-US" sz="1800" dirty="0">
              <a:solidFill>
                <a:schemeClr val="tx1"/>
              </a:solidFill>
            </a:endParaRPr>
          </a:p>
        </p:txBody>
      </p:sp>
      <p:sp>
        <p:nvSpPr>
          <p:cNvPr id="8" name="TextBox 7"/>
          <p:cNvSpPr txBox="1"/>
          <p:nvPr/>
        </p:nvSpPr>
        <p:spPr>
          <a:xfrm>
            <a:off x="1021976" y="4208929"/>
            <a:ext cx="6696636" cy="646331"/>
          </a:xfrm>
          <a:prstGeom prst="rect">
            <a:avLst/>
          </a:prstGeom>
          <a:noFill/>
        </p:spPr>
        <p:txBody>
          <a:bodyPr wrap="square" rtlCol="0">
            <a:spAutoFit/>
          </a:bodyPr>
          <a:lstStyle/>
          <a:p>
            <a:r>
              <a:rPr lang="en-US" sz="1800" dirty="0" smtClean="0"/>
              <a:t>The WHERE clause checks the date on each row to see if it fall in March </a:t>
            </a:r>
            <a:r>
              <a:rPr lang="en-US" sz="1800" b="1" dirty="0" smtClean="0"/>
              <a:t>AND</a:t>
            </a:r>
            <a:r>
              <a:rPr lang="en-US" sz="1800" dirty="0" smtClean="0"/>
              <a:t> in May. But no date can be in two months!</a:t>
            </a:r>
            <a:endParaRPr lang="en-US" sz="1800" dirty="0"/>
          </a:p>
        </p:txBody>
      </p:sp>
    </p:spTree>
    <p:extLst>
      <p:ext uri="{BB962C8B-B14F-4D97-AF65-F5344CB8AC3E}">
        <p14:creationId xmlns:p14="http://schemas.microsoft.com/office/powerpoint/2010/main" val="3831480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Sets using </a:t>
            </a:r>
            <a:r>
              <a:rPr lang="en-US" dirty="0" err="1" smtClean="0"/>
              <a:t>Subquery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24</a:t>
            </a:fld>
            <a:endParaRPr lang="en-US"/>
          </a:p>
        </p:txBody>
      </p:sp>
      <p:sp>
        <p:nvSpPr>
          <p:cNvPr id="4" name="Rectangle 3"/>
          <p:cNvSpPr/>
          <p:nvPr/>
        </p:nvSpPr>
        <p:spPr>
          <a:xfrm>
            <a:off x="614148" y="2353356"/>
            <a:ext cx="8011235" cy="2308324"/>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Customer.LastName</a:t>
            </a:r>
            <a:r>
              <a:rPr lang="en-US" sz="1800" dirty="0">
                <a:solidFill>
                  <a:schemeClr val="tx1"/>
                </a:solidFill>
              </a:rPr>
              <a:t>, </a:t>
            </a:r>
            <a:r>
              <a:rPr lang="en-US" sz="1800" dirty="0" err="1">
                <a:solidFill>
                  <a:schemeClr val="tx1"/>
                </a:solidFill>
              </a:rPr>
              <a:t>Customer.FirstName</a:t>
            </a:r>
            <a:endParaRPr lang="en-US" sz="1800" dirty="0">
              <a:solidFill>
                <a:schemeClr val="tx1"/>
              </a:solidFill>
            </a:endParaRPr>
          </a:p>
          <a:p>
            <a:r>
              <a:rPr lang="en-US" sz="1800" dirty="0">
                <a:solidFill>
                  <a:schemeClr val="tx1"/>
                </a:solidFill>
              </a:rPr>
              <a:t>FROM Customer INNER JOIN Sale ON </a:t>
            </a:r>
            <a:r>
              <a:rPr lang="en-US" sz="1800" dirty="0" err="1">
                <a:solidFill>
                  <a:schemeClr val="tx1"/>
                </a:solidFill>
              </a:rPr>
              <a:t>Customer.CustomerID</a:t>
            </a:r>
            <a:r>
              <a:rPr lang="en-US" sz="1800" dirty="0">
                <a:solidFill>
                  <a:schemeClr val="tx1"/>
                </a:solidFill>
              </a:rPr>
              <a:t> = </a:t>
            </a:r>
            <a:r>
              <a:rPr lang="en-US" sz="1800" dirty="0" err="1">
                <a:solidFill>
                  <a:schemeClr val="tx1"/>
                </a:solidFill>
              </a:rPr>
              <a:t>Sale.CustomerID</a:t>
            </a:r>
            <a:endParaRPr lang="en-US" sz="1800" dirty="0">
              <a:solidFill>
                <a:schemeClr val="tx1"/>
              </a:solidFill>
            </a:endParaRPr>
          </a:p>
          <a:p>
            <a:r>
              <a:rPr lang="en-US" sz="1800" dirty="0">
                <a:solidFill>
                  <a:schemeClr val="tx1"/>
                </a:solidFill>
              </a:rPr>
              <a:t>WHERE (</a:t>
            </a:r>
            <a:r>
              <a:rPr lang="en-US" sz="1800" dirty="0" err="1">
                <a:solidFill>
                  <a:schemeClr val="tx1"/>
                </a:solidFill>
              </a:rPr>
              <a:t>SaleDate</a:t>
            </a:r>
            <a:r>
              <a:rPr lang="en-US" sz="1800" dirty="0">
                <a:solidFill>
                  <a:schemeClr val="tx1"/>
                </a:solidFill>
              </a:rPr>
              <a:t> Between </a:t>
            </a:r>
            <a:r>
              <a:rPr lang="en-US" sz="1800" dirty="0" smtClean="0">
                <a:solidFill>
                  <a:schemeClr val="tx1"/>
                </a:solidFill>
              </a:rPr>
              <a:t>’01-MAR-2013’ </a:t>
            </a:r>
            <a:r>
              <a:rPr lang="en-US" sz="1800" dirty="0">
                <a:solidFill>
                  <a:schemeClr val="tx1"/>
                </a:solidFill>
              </a:rPr>
              <a:t>And </a:t>
            </a:r>
            <a:r>
              <a:rPr lang="en-US" sz="1800" dirty="0" smtClean="0">
                <a:solidFill>
                  <a:schemeClr val="tx1"/>
                </a:solidFill>
              </a:rPr>
              <a:t>‘31-MAR-2013’)</a:t>
            </a:r>
            <a:endParaRPr lang="en-US" sz="1800" dirty="0">
              <a:solidFill>
                <a:schemeClr val="tx1"/>
              </a:solidFill>
            </a:endParaRPr>
          </a:p>
          <a:p>
            <a:r>
              <a:rPr lang="en-US" sz="1800" dirty="0">
                <a:solidFill>
                  <a:schemeClr val="tx2"/>
                </a:solidFill>
              </a:rPr>
              <a:t>AND </a:t>
            </a:r>
            <a:r>
              <a:rPr lang="en-US" sz="1800" dirty="0" err="1">
                <a:solidFill>
                  <a:schemeClr val="tx2"/>
                </a:solidFill>
              </a:rPr>
              <a:t>Customer.CustomerID</a:t>
            </a:r>
            <a:r>
              <a:rPr lang="en-US" sz="1800" dirty="0">
                <a:solidFill>
                  <a:schemeClr val="tx2"/>
                </a:solidFill>
              </a:rPr>
              <a:t> IN</a:t>
            </a:r>
          </a:p>
          <a:p>
            <a:r>
              <a:rPr lang="en-US" sz="1800" dirty="0">
                <a:solidFill>
                  <a:schemeClr val="tx2"/>
                </a:solidFill>
              </a:rPr>
              <a:t>   (SELECT </a:t>
            </a:r>
            <a:r>
              <a:rPr lang="en-US" sz="1800" dirty="0" err="1">
                <a:solidFill>
                  <a:schemeClr val="tx2"/>
                </a:solidFill>
              </a:rPr>
              <a:t>CustomerID</a:t>
            </a:r>
            <a:endParaRPr lang="en-US" sz="1800" dirty="0">
              <a:solidFill>
                <a:schemeClr val="tx2"/>
              </a:solidFill>
            </a:endParaRPr>
          </a:p>
          <a:p>
            <a:r>
              <a:rPr lang="en-US" sz="1800" dirty="0">
                <a:solidFill>
                  <a:schemeClr val="tx2"/>
                </a:solidFill>
              </a:rPr>
              <a:t>    FROM Sale</a:t>
            </a:r>
          </a:p>
          <a:p>
            <a:r>
              <a:rPr lang="en-US" sz="1800" dirty="0">
                <a:solidFill>
                  <a:schemeClr val="tx2"/>
                </a:solidFill>
              </a:rPr>
              <a:t>    WHERE (</a:t>
            </a:r>
            <a:r>
              <a:rPr lang="en-US" sz="1800" dirty="0" err="1">
                <a:solidFill>
                  <a:schemeClr val="tx2"/>
                </a:solidFill>
              </a:rPr>
              <a:t>SaleDate</a:t>
            </a:r>
            <a:r>
              <a:rPr lang="en-US" sz="1800" dirty="0">
                <a:solidFill>
                  <a:schemeClr val="tx2"/>
                </a:solidFill>
              </a:rPr>
              <a:t> Between ‘</a:t>
            </a:r>
            <a:r>
              <a:rPr lang="en-US" sz="1800" dirty="0" smtClean="0">
                <a:solidFill>
                  <a:schemeClr val="tx2"/>
                </a:solidFill>
              </a:rPr>
              <a:t>01-MAY-2013’ </a:t>
            </a:r>
            <a:r>
              <a:rPr lang="en-US" sz="1800" dirty="0">
                <a:solidFill>
                  <a:schemeClr val="tx2"/>
                </a:solidFill>
              </a:rPr>
              <a:t>And </a:t>
            </a:r>
            <a:r>
              <a:rPr lang="en-US" sz="1800" dirty="0" smtClean="0">
                <a:solidFill>
                  <a:schemeClr val="tx2"/>
                </a:solidFill>
              </a:rPr>
              <a:t>’31-MAY-2013’) </a:t>
            </a:r>
            <a:r>
              <a:rPr lang="en-US" sz="1800" dirty="0">
                <a:solidFill>
                  <a:schemeClr val="tx1"/>
                </a:solidFill>
              </a:rPr>
              <a:t>);</a:t>
            </a:r>
          </a:p>
        </p:txBody>
      </p:sp>
      <p:sp>
        <p:nvSpPr>
          <p:cNvPr id="5" name="Rectangle 4"/>
          <p:cNvSpPr/>
          <p:nvPr/>
        </p:nvSpPr>
        <p:spPr>
          <a:xfrm>
            <a:off x="893927" y="1300287"/>
            <a:ext cx="7608627" cy="369332"/>
          </a:xfrm>
          <a:prstGeom prst="rect">
            <a:avLst/>
          </a:prstGeom>
        </p:spPr>
        <p:txBody>
          <a:bodyPr wrap="square">
            <a:spAutoFit/>
          </a:bodyPr>
          <a:lstStyle/>
          <a:p>
            <a:r>
              <a:rPr lang="en-US" sz="1800" dirty="0"/>
              <a:t>List all of the customers who bought something in March and in </a:t>
            </a:r>
            <a:r>
              <a:rPr lang="en-US" sz="1800" dirty="0" smtClean="0"/>
              <a:t>May.</a:t>
            </a:r>
            <a:endParaRPr lang="en-US" sz="1800" dirty="0"/>
          </a:p>
        </p:txBody>
      </p:sp>
      <p:sp>
        <p:nvSpPr>
          <p:cNvPr id="6"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Query05_Fig16</a:t>
            </a:r>
            <a:endParaRPr lang="en-US" sz="1400" dirty="0">
              <a:solidFill>
                <a:schemeClr val="tx1"/>
              </a:solidFill>
            </a:endParaRPr>
          </a:p>
        </p:txBody>
      </p:sp>
      <p:sp>
        <p:nvSpPr>
          <p:cNvPr id="7" name="TextBox 6"/>
          <p:cNvSpPr txBox="1"/>
          <p:nvPr/>
        </p:nvSpPr>
        <p:spPr>
          <a:xfrm>
            <a:off x="470647" y="4849938"/>
            <a:ext cx="7691718" cy="923330"/>
          </a:xfrm>
          <a:prstGeom prst="rect">
            <a:avLst/>
          </a:prstGeom>
          <a:noFill/>
        </p:spPr>
        <p:txBody>
          <a:bodyPr wrap="square" rtlCol="0">
            <a:spAutoFit/>
          </a:bodyPr>
          <a:lstStyle/>
          <a:p>
            <a:r>
              <a:rPr lang="en-US" sz="1800" dirty="0" smtClean="0"/>
              <a:t>Customers in March and customers in May are two separate sets of data. Two separate SELECT statements are needed to answer the question.</a:t>
            </a:r>
          </a:p>
          <a:p>
            <a:r>
              <a:rPr lang="en-US" sz="1800" dirty="0" smtClean="0"/>
              <a:t>This query combines those sets using a </a:t>
            </a:r>
            <a:r>
              <a:rPr lang="en-US" sz="1800" dirty="0" err="1" smtClean="0"/>
              <a:t>subquery</a:t>
            </a:r>
            <a:r>
              <a:rPr lang="en-US" sz="1800" dirty="0" smtClean="0"/>
              <a:t>.</a:t>
            </a:r>
            <a:endParaRPr lang="en-US" sz="1800" dirty="0"/>
          </a:p>
        </p:txBody>
      </p:sp>
    </p:spTree>
    <p:extLst>
      <p:ext uri="{BB962C8B-B14F-4D97-AF65-F5344CB8AC3E}">
        <p14:creationId xmlns:p14="http://schemas.microsoft.com/office/powerpoint/2010/main" val="30210843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C0A48E6-B0FC-4D7F-87E0-06BD468F63FD}" type="slidenum">
              <a:rPr lang="en-US" smtClean="0">
                <a:latin typeface="Garamond" pitchFamily="18" charset="0"/>
              </a:rPr>
              <a:pPr/>
              <a:t>25</a:t>
            </a:fld>
            <a:endParaRPr lang="en-US" smtClean="0">
              <a:latin typeface="Garamond" pitchFamily="18" charset="0"/>
            </a:endParaRPr>
          </a:p>
        </p:txBody>
      </p:sp>
      <p:sp>
        <p:nvSpPr>
          <p:cNvPr id="15363" name="Rectangle 2"/>
          <p:cNvSpPr>
            <a:spLocks noGrp="1" noChangeArrowheads="1"/>
          </p:cNvSpPr>
          <p:nvPr>
            <p:ph type="title"/>
          </p:nvPr>
        </p:nvSpPr>
        <p:spPr/>
        <p:txBody>
          <a:bodyPr/>
          <a:lstStyle/>
          <a:p>
            <a:r>
              <a:rPr lang="en-US" dirty="0" smtClean="0"/>
              <a:t>Two Sets of Data Using JOIN</a:t>
            </a:r>
          </a:p>
        </p:txBody>
      </p:sp>
      <p:sp>
        <p:nvSpPr>
          <p:cNvPr id="15364" name="Rectangle 4"/>
          <p:cNvSpPr>
            <a:spLocks noChangeArrowheads="1"/>
          </p:cNvSpPr>
          <p:nvPr/>
        </p:nvSpPr>
        <p:spPr bwMode="auto">
          <a:xfrm>
            <a:off x="1355725" y="1308128"/>
            <a:ext cx="7162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p>
            <a:r>
              <a:rPr lang="en-US" sz="1800" dirty="0">
                <a:solidFill>
                  <a:schemeClr val="tx1"/>
                </a:solidFill>
              </a:rPr>
              <a:t>CREATE VIEW </a:t>
            </a:r>
            <a:r>
              <a:rPr lang="en-US" sz="1800" dirty="0" err="1">
                <a:solidFill>
                  <a:schemeClr val="tx1"/>
                </a:solidFill>
              </a:rPr>
              <a:t>MarchCustomers</a:t>
            </a:r>
            <a:r>
              <a:rPr lang="en-US" sz="1800" dirty="0">
                <a:solidFill>
                  <a:schemeClr val="tx1"/>
                </a:solidFill>
              </a:rPr>
              <a:t> AS</a:t>
            </a:r>
          </a:p>
          <a:p>
            <a:r>
              <a:rPr lang="en-US" sz="1800" dirty="0">
                <a:solidFill>
                  <a:schemeClr val="tx1"/>
                </a:solidFill>
              </a:rPr>
              <a:t>SELECT </a:t>
            </a:r>
            <a:r>
              <a:rPr lang="en-US" sz="1800" dirty="0" err="1">
                <a:solidFill>
                  <a:schemeClr val="tx1"/>
                </a:solidFill>
              </a:rPr>
              <a:t>CustomerID</a:t>
            </a:r>
            <a:endParaRPr lang="en-US" sz="1800" dirty="0">
              <a:solidFill>
                <a:schemeClr val="tx1"/>
              </a:solidFill>
            </a:endParaRPr>
          </a:p>
          <a:p>
            <a:r>
              <a:rPr lang="en-US" sz="1800" dirty="0">
                <a:solidFill>
                  <a:schemeClr val="tx1"/>
                </a:solidFill>
              </a:rPr>
              <a:t>FROM Sale</a:t>
            </a:r>
          </a:p>
          <a:p>
            <a:r>
              <a:rPr lang="en-US" sz="1800" dirty="0">
                <a:solidFill>
                  <a:schemeClr val="tx1"/>
                </a:solidFill>
              </a:rPr>
              <a:t>WHERE (</a:t>
            </a:r>
            <a:r>
              <a:rPr lang="en-US" sz="1800" dirty="0" err="1">
                <a:solidFill>
                  <a:schemeClr val="tx1"/>
                </a:solidFill>
              </a:rPr>
              <a:t>SaleDate</a:t>
            </a:r>
            <a:r>
              <a:rPr lang="en-US" sz="1800" dirty="0">
                <a:solidFill>
                  <a:schemeClr val="tx1"/>
                </a:solidFill>
              </a:rPr>
              <a:t> Between </a:t>
            </a:r>
            <a:r>
              <a:rPr lang="en-US" sz="1800" dirty="0" smtClean="0">
                <a:solidFill>
                  <a:schemeClr val="tx1"/>
                </a:solidFill>
              </a:rPr>
              <a:t>‘01-MAR-2013’ </a:t>
            </a:r>
            <a:r>
              <a:rPr lang="en-US" sz="1800" dirty="0">
                <a:solidFill>
                  <a:schemeClr val="tx1"/>
                </a:solidFill>
              </a:rPr>
              <a:t>And </a:t>
            </a:r>
            <a:r>
              <a:rPr lang="en-US" sz="1800" dirty="0" smtClean="0">
                <a:solidFill>
                  <a:schemeClr val="tx1"/>
                </a:solidFill>
              </a:rPr>
              <a:t>‘31-MAR-2013’);</a:t>
            </a:r>
            <a:endParaRPr lang="en-US" sz="1800" dirty="0">
              <a:solidFill>
                <a:schemeClr val="tx1"/>
              </a:solidFill>
            </a:endParaRPr>
          </a:p>
          <a:p>
            <a:endParaRPr lang="en-US" sz="1800" dirty="0">
              <a:solidFill>
                <a:schemeClr val="tx1"/>
              </a:solidFill>
            </a:endParaRPr>
          </a:p>
          <a:p>
            <a:r>
              <a:rPr lang="en-US" sz="1800" dirty="0">
                <a:solidFill>
                  <a:schemeClr val="tx1"/>
                </a:solidFill>
              </a:rPr>
              <a:t>CREATE VIEW </a:t>
            </a:r>
            <a:r>
              <a:rPr lang="en-US" sz="1800" dirty="0" err="1">
                <a:solidFill>
                  <a:schemeClr val="tx1"/>
                </a:solidFill>
              </a:rPr>
              <a:t>MayCustomers</a:t>
            </a:r>
            <a:r>
              <a:rPr lang="en-US" sz="1800" dirty="0">
                <a:solidFill>
                  <a:schemeClr val="tx1"/>
                </a:solidFill>
              </a:rPr>
              <a:t> AS</a:t>
            </a:r>
          </a:p>
          <a:p>
            <a:r>
              <a:rPr lang="en-US" sz="1800" dirty="0">
                <a:solidFill>
                  <a:schemeClr val="tx1"/>
                </a:solidFill>
              </a:rPr>
              <a:t>SELECT </a:t>
            </a:r>
            <a:r>
              <a:rPr lang="en-US" sz="1800" dirty="0" err="1">
                <a:solidFill>
                  <a:schemeClr val="tx1"/>
                </a:solidFill>
              </a:rPr>
              <a:t>CustomerID</a:t>
            </a:r>
            <a:endParaRPr lang="en-US" sz="1800" dirty="0">
              <a:solidFill>
                <a:schemeClr val="tx1"/>
              </a:solidFill>
            </a:endParaRPr>
          </a:p>
          <a:p>
            <a:r>
              <a:rPr lang="en-US" sz="1800" dirty="0">
                <a:solidFill>
                  <a:schemeClr val="tx1"/>
                </a:solidFill>
              </a:rPr>
              <a:t>FROM Sale</a:t>
            </a:r>
          </a:p>
          <a:p>
            <a:r>
              <a:rPr lang="en-US" sz="1800" dirty="0">
                <a:solidFill>
                  <a:schemeClr val="tx1"/>
                </a:solidFill>
              </a:rPr>
              <a:t>WHERE (</a:t>
            </a:r>
            <a:r>
              <a:rPr lang="en-US" sz="1800" dirty="0" err="1">
                <a:solidFill>
                  <a:schemeClr val="tx1"/>
                </a:solidFill>
              </a:rPr>
              <a:t>SaleDate</a:t>
            </a:r>
            <a:r>
              <a:rPr lang="en-US" sz="1800" dirty="0">
                <a:solidFill>
                  <a:schemeClr val="tx1"/>
                </a:solidFill>
              </a:rPr>
              <a:t> Between </a:t>
            </a:r>
            <a:r>
              <a:rPr lang="en-US" sz="1800" dirty="0" smtClean="0">
                <a:solidFill>
                  <a:schemeClr val="tx1"/>
                </a:solidFill>
              </a:rPr>
              <a:t>‘1-MAY-2013’ </a:t>
            </a:r>
            <a:r>
              <a:rPr lang="en-US" sz="1800" dirty="0">
                <a:solidFill>
                  <a:schemeClr val="tx1"/>
                </a:solidFill>
              </a:rPr>
              <a:t>And </a:t>
            </a:r>
            <a:r>
              <a:rPr lang="en-US" sz="1800" dirty="0" smtClean="0">
                <a:solidFill>
                  <a:schemeClr val="tx1"/>
                </a:solidFill>
              </a:rPr>
              <a:t>‘31-MAY-2013’);</a:t>
            </a:r>
            <a:endParaRPr lang="en-US" sz="1800" dirty="0">
              <a:solidFill>
                <a:schemeClr val="tx1"/>
              </a:solidFill>
            </a:endParaRPr>
          </a:p>
          <a:p>
            <a:endParaRPr lang="en-US" sz="1800" dirty="0">
              <a:solidFill>
                <a:schemeClr val="tx1"/>
              </a:solidFill>
            </a:endParaRPr>
          </a:p>
          <a:p>
            <a:r>
              <a:rPr lang="en-US" sz="1800" dirty="0">
                <a:solidFill>
                  <a:schemeClr val="tx1"/>
                </a:solidFill>
              </a:rPr>
              <a:t>SELECT </a:t>
            </a:r>
            <a:r>
              <a:rPr lang="en-US" sz="1800" dirty="0" err="1">
                <a:solidFill>
                  <a:schemeClr val="tx1"/>
                </a:solidFill>
              </a:rPr>
              <a:t>Customer.LastName</a:t>
            </a:r>
            <a:r>
              <a:rPr lang="en-US" sz="1800" dirty="0">
                <a:solidFill>
                  <a:schemeClr val="tx1"/>
                </a:solidFill>
              </a:rPr>
              <a:t>, </a:t>
            </a:r>
            <a:r>
              <a:rPr lang="en-US" sz="1800" dirty="0" err="1">
                <a:solidFill>
                  <a:schemeClr val="tx1"/>
                </a:solidFill>
              </a:rPr>
              <a:t>Customer.FirstName</a:t>
            </a:r>
            <a:endParaRPr lang="en-US" sz="1800" dirty="0">
              <a:solidFill>
                <a:schemeClr val="tx1"/>
              </a:solidFill>
            </a:endParaRPr>
          </a:p>
          <a:p>
            <a:r>
              <a:rPr lang="en-US" sz="1800" dirty="0">
                <a:solidFill>
                  <a:schemeClr val="tx1"/>
                </a:solidFill>
              </a:rPr>
              <a:t>FROM Customer </a:t>
            </a:r>
          </a:p>
          <a:p>
            <a:r>
              <a:rPr lang="en-US" sz="1800" dirty="0">
                <a:solidFill>
                  <a:schemeClr val="tx2"/>
                </a:solidFill>
              </a:rPr>
              <a:t>INNER JOIN </a:t>
            </a:r>
            <a:r>
              <a:rPr lang="en-US" sz="1800" dirty="0" err="1">
                <a:solidFill>
                  <a:schemeClr val="tx2"/>
                </a:solidFill>
              </a:rPr>
              <a:t>MarchCustomers</a:t>
            </a:r>
            <a:r>
              <a:rPr lang="en-US" sz="1800" dirty="0">
                <a:solidFill>
                  <a:schemeClr val="tx2"/>
                </a:solidFill>
              </a:rPr>
              <a:t> ON </a:t>
            </a:r>
            <a:r>
              <a:rPr lang="en-US" sz="1800" dirty="0" err="1">
                <a:solidFill>
                  <a:schemeClr val="tx2"/>
                </a:solidFill>
              </a:rPr>
              <a:t>Customer.CustomerID</a:t>
            </a:r>
            <a:r>
              <a:rPr lang="en-US" sz="1800" dirty="0">
                <a:solidFill>
                  <a:schemeClr val="tx2"/>
                </a:solidFill>
              </a:rPr>
              <a:t>=</a:t>
            </a:r>
            <a:r>
              <a:rPr lang="en-US" sz="1800" dirty="0" err="1">
                <a:solidFill>
                  <a:schemeClr val="tx2"/>
                </a:solidFill>
              </a:rPr>
              <a:t>MarchCustomers.CustomerID</a:t>
            </a:r>
            <a:endParaRPr lang="en-US" sz="1800" dirty="0">
              <a:solidFill>
                <a:schemeClr val="tx2"/>
              </a:solidFill>
            </a:endParaRPr>
          </a:p>
          <a:p>
            <a:r>
              <a:rPr lang="en-US" sz="1800" dirty="0">
                <a:solidFill>
                  <a:schemeClr val="tx2"/>
                </a:solidFill>
              </a:rPr>
              <a:t>INNER JOIN </a:t>
            </a:r>
            <a:r>
              <a:rPr lang="en-US" sz="1800" dirty="0" err="1">
                <a:solidFill>
                  <a:schemeClr val="tx2"/>
                </a:solidFill>
              </a:rPr>
              <a:t>MayCustomers</a:t>
            </a:r>
            <a:r>
              <a:rPr lang="en-US" sz="1800" dirty="0">
                <a:solidFill>
                  <a:schemeClr val="tx2"/>
                </a:solidFill>
              </a:rPr>
              <a:t> ON </a:t>
            </a:r>
            <a:r>
              <a:rPr lang="en-US" sz="1800" dirty="0" err="1">
                <a:solidFill>
                  <a:schemeClr val="tx2"/>
                </a:solidFill>
              </a:rPr>
              <a:t>MarchCustomers.CustomerID</a:t>
            </a:r>
            <a:r>
              <a:rPr lang="en-US" sz="1800" dirty="0">
                <a:solidFill>
                  <a:schemeClr val="tx2"/>
                </a:solidFill>
              </a:rPr>
              <a:t>=</a:t>
            </a:r>
            <a:r>
              <a:rPr lang="en-US" sz="1800" dirty="0" err="1">
                <a:solidFill>
                  <a:schemeClr val="tx2"/>
                </a:solidFill>
              </a:rPr>
              <a:t>MayCustomers.CustomerID</a:t>
            </a:r>
            <a:r>
              <a:rPr lang="en-US" sz="1800" dirty="0">
                <a:solidFill>
                  <a:schemeClr val="tx2"/>
                </a:solidFill>
              </a:rPr>
              <a:t>; </a:t>
            </a:r>
          </a:p>
        </p:txBody>
      </p:sp>
    </p:spTree>
    <p:extLst>
      <p:ext uri="{BB962C8B-B14F-4D97-AF65-F5344CB8AC3E}">
        <p14:creationId xmlns:p14="http://schemas.microsoft.com/office/powerpoint/2010/main" val="20738730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dirty="0" err="1" smtClean="0"/>
              <a:t>Subquery</a:t>
            </a:r>
            <a:r>
              <a:rPr lang="en-US" dirty="0" smtClean="0"/>
              <a:t>: Any</a:t>
            </a:r>
          </a:p>
        </p:txBody>
      </p:sp>
      <p:sp>
        <p:nvSpPr>
          <p:cNvPr id="1638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C606B06-9C72-455A-9068-5FABCFB87195}" type="slidenum">
              <a:rPr lang="en-US" smtClean="0"/>
              <a:pPr/>
              <a:t>26</a:t>
            </a:fld>
            <a:endParaRPr lang="en-US" smtClean="0"/>
          </a:p>
        </p:txBody>
      </p:sp>
      <p:sp>
        <p:nvSpPr>
          <p:cNvPr id="16390" name="Rectangle 9"/>
          <p:cNvSpPr>
            <a:spLocks noChangeArrowheads="1"/>
          </p:cNvSpPr>
          <p:nvPr/>
        </p:nvSpPr>
        <p:spPr bwMode="auto">
          <a:xfrm>
            <a:off x="185831"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Query05_Fig18</a:t>
            </a:r>
            <a:endParaRPr lang="en-US" sz="1400" dirty="0">
              <a:solidFill>
                <a:schemeClr val="tx1"/>
              </a:solidFill>
            </a:endParaRPr>
          </a:p>
        </p:txBody>
      </p:sp>
      <p:sp>
        <p:nvSpPr>
          <p:cNvPr id="6" name="Rectangle 5"/>
          <p:cNvSpPr/>
          <p:nvPr/>
        </p:nvSpPr>
        <p:spPr>
          <a:xfrm>
            <a:off x="354107" y="4360442"/>
            <a:ext cx="8117540" cy="1754326"/>
          </a:xfrm>
          <a:prstGeom prst="rect">
            <a:avLst/>
          </a:prstGeom>
        </p:spPr>
        <p:txBody>
          <a:bodyPr wrap="square">
            <a:spAutoFit/>
          </a:bodyPr>
          <a:lstStyle/>
          <a:p>
            <a:r>
              <a:rPr lang="en-US" sz="1800" dirty="0" smtClean="0"/>
              <a:t>Any</a:t>
            </a:r>
            <a:r>
              <a:rPr lang="en-US" sz="1800" dirty="0"/>
              <a:t>:  value is compared to each item in the list.  If it is True for any of the items, the statement is evaluated to True</a:t>
            </a:r>
            <a:r>
              <a:rPr lang="en-US" sz="1800" dirty="0" smtClean="0"/>
              <a:t>. Probably easier to use MIN function in the </a:t>
            </a:r>
            <a:r>
              <a:rPr lang="en-US" sz="1800" dirty="0" err="1" smtClean="0"/>
              <a:t>subquery</a:t>
            </a:r>
            <a:r>
              <a:rPr lang="en-US" sz="1800" dirty="0" smtClean="0"/>
              <a:t>.</a:t>
            </a:r>
          </a:p>
          <a:p>
            <a:endParaRPr lang="en-US" sz="1800" dirty="0"/>
          </a:p>
          <a:p>
            <a:r>
              <a:rPr lang="en-US" sz="1800" dirty="0"/>
              <a:t>All:  value is compared to each item in the list.  If it is True for every item in the list, the statement is evaluated to True (much more restrictive than any.</a:t>
            </a:r>
          </a:p>
        </p:txBody>
      </p:sp>
      <p:sp>
        <p:nvSpPr>
          <p:cNvPr id="2" name="Rectangle 1"/>
          <p:cNvSpPr/>
          <p:nvPr/>
        </p:nvSpPr>
        <p:spPr>
          <a:xfrm>
            <a:off x="448236" y="1026931"/>
            <a:ext cx="6907305" cy="646331"/>
          </a:xfrm>
          <a:prstGeom prst="rect">
            <a:avLst/>
          </a:prstGeom>
        </p:spPr>
        <p:txBody>
          <a:bodyPr wrap="square">
            <a:spAutoFit/>
          </a:bodyPr>
          <a:lstStyle/>
          <a:p>
            <a:r>
              <a:rPr lang="en-US" sz="1800" dirty="0"/>
              <a:t>List dog merchandise </a:t>
            </a:r>
            <a:r>
              <a:rPr lang="en-US" sz="1800" dirty="0" smtClean="0"/>
              <a:t>with a list price greater than </a:t>
            </a:r>
            <a:r>
              <a:rPr lang="en-US" sz="1800" dirty="0"/>
              <a:t>the sale price of the cheapest cat product.</a:t>
            </a:r>
          </a:p>
        </p:txBody>
      </p:sp>
      <p:sp>
        <p:nvSpPr>
          <p:cNvPr id="3" name="Rectangle 2"/>
          <p:cNvSpPr/>
          <p:nvPr/>
        </p:nvSpPr>
        <p:spPr>
          <a:xfrm>
            <a:off x="448236" y="1775119"/>
            <a:ext cx="7727576" cy="2585323"/>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Merchandise.Description</a:t>
            </a:r>
            <a:r>
              <a:rPr lang="en-US" sz="1800" dirty="0">
                <a:solidFill>
                  <a:schemeClr val="tx1"/>
                </a:solidFill>
              </a:rPr>
              <a: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Merchandise.ListPrice</a:t>
            </a:r>
            <a:endParaRPr lang="en-US" sz="1800" dirty="0">
              <a:solidFill>
                <a:schemeClr val="tx1"/>
              </a:solidFill>
            </a:endParaRPr>
          </a:p>
          <a:p>
            <a:r>
              <a:rPr lang="en-US" sz="1800" dirty="0">
                <a:solidFill>
                  <a:schemeClr val="tx1"/>
                </a:solidFill>
              </a:rPr>
              <a:t>FROM Merchandise</a:t>
            </a:r>
          </a:p>
          <a:p>
            <a:r>
              <a:rPr lang="en-US" sz="1800" dirty="0">
                <a:solidFill>
                  <a:schemeClr val="tx1"/>
                </a:solidFill>
              </a:rPr>
              <a:t>WHERE </a:t>
            </a:r>
            <a:r>
              <a:rPr lang="en-US" sz="1800" dirty="0" smtClean="0">
                <a:solidFill>
                  <a:schemeClr val="tx1"/>
                </a:solidFill>
              </a:rPr>
              <a:t>Category=</a:t>
            </a:r>
            <a:r>
              <a:rPr lang="en-US" sz="1800" dirty="0" err="1" smtClean="0">
                <a:solidFill>
                  <a:schemeClr val="tx1"/>
                </a:solidFill>
              </a:rPr>
              <a:t>N'Dog</a:t>
            </a:r>
            <a:r>
              <a:rPr lang="en-US" sz="1800" dirty="0" smtClean="0">
                <a:solidFill>
                  <a:schemeClr val="tx1"/>
                </a:solidFill>
              </a:rPr>
              <a:t>‘ AND </a:t>
            </a:r>
            <a:r>
              <a:rPr lang="en-US" sz="1800" dirty="0" err="1">
                <a:solidFill>
                  <a:schemeClr val="tx2"/>
                </a:solidFill>
              </a:rPr>
              <a:t>ListPrice</a:t>
            </a:r>
            <a:r>
              <a:rPr lang="en-US" sz="1800" dirty="0">
                <a:solidFill>
                  <a:schemeClr val="tx2"/>
                </a:solidFill>
              </a:rPr>
              <a:t> &gt; ANY</a:t>
            </a:r>
          </a:p>
          <a:p>
            <a:r>
              <a:rPr lang="en-US" sz="1800" dirty="0">
                <a:solidFill>
                  <a:schemeClr val="tx1"/>
                </a:solidFill>
              </a:rPr>
              <a:t>  (SELECT </a:t>
            </a:r>
            <a:r>
              <a:rPr lang="en-US" sz="1800" dirty="0" err="1">
                <a:solidFill>
                  <a:schemeClr val="tx1"/>
                </a:solidFill>
              </a:rPr>
              <a:t>SalePrice</a:t>
            </a:r>
            <a:endParaRPr lang="en-US" sz="1800" dirty="0">
              <a:solidFill>
                <a:schemeClr val="tx1"/>
              </a:solidFill>
            </a:endParaRPr>
          </a:p>
          <a:p>
            <a:r>
              <a:rPr lang="en-US" sz="1800" dirty="0">
                <a:solidFill>
                  <a:schemeClr val="tx1"/>
                </a:solidFill>
              </a:rPr>
              <a:t>   FROM Merchandise</a:t>
            </a:r>
          </a:p>
          <a:p>
            <a:r>
              <a:rPr lang="en-US" sz="1800" dirty="0">
                <a:solidFill>
                  <a:schemeClr val="tx1"/>
                </a:solidFill>
              </a:rPr>
              <a:t>   INNER 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   WHERE </a:t>
            </a:r>
            <a:r>
              <a:rPr lang="en-US" sz="1800" dirty="0" err="1" smtClean="0">
                <a:solidFill>
                  <a:schemeClr val="tx1"/>
                </a:solidFill>
              </a:rPr>
              <a:t>Merchandise.Category</a:t>
            </a:r>
            <a:r>
              <a:rPr lang="en-US" sz="1800" dirty="0" smtClean="0">
                <a:solidFill>
                  <a:schemeClr val="tx1"/>
                </a:solidFill>
              </a:rPr>
              <a:t>=</a:t>
            </a:r>
            <a:r>
              <a:rPr lang="en-US" sz="1800" dirty="0" err="1" smtClean="0">
                <a:solidFill>
                  <a:schemeClr val="tx1"/>
                </a:solidFill>
              </a:rPr>
              <a:t>N'Cat</a:t>
            </a:r>
            <a:r>
              <a:rPr lang="en-US" sz="1800" dirty="0">
                <a:solidFill>
                  <a:schemeClr val="tx1"/>
                </a:solidFill>
              </a:rPr>
              <a:t>')</a:t>
            </a:r>
          </a:p>
          <a:p>
            <a:r>
              <a:rPr lang="en-US" sz="1800" dirty="0">
                <a:solidFill>
                  <a:schemeClr val="tx1"/>
                </a:solidFill>
              </a:rPr>
              <a:t>;</a:t>
            </a:r>
          </a:p>
        </p:txBody>
      </p:sp>
    </p:spTree>
    <p:extLst>
      <p:ext uri="{BB962C8B-B14F-4D97-AF65-F5344CB8AC3E}">
        <p14:creationId xmlns:p14="http://schemas.microsoft.com/office/powerpoint/2010/main" val="3321489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Subquery</a:t>
            </a:r>
            <a:r>
              <a:rPr lang="en-US" dirty="0" smtClean="0"/>
              <a:t>: All</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27</a:t>
            </a:fld>
            <a:endParaRPr lang="en-US"/>
          </a:p>
        </p:txBody>
      </p:sp>
      <p:sp>
        <p:nvSpPr>
          <p:cNvPr id="4" name="Rectangle 9"/>
          <p:cNvSpPr>
            <a:spLocks noChangeArrowheads="1"/>
          </p:cNvSpPr>
          <p:nvPr/>
        </p:nvSpPr>
        <p:spPr bwMode="auto">
          <a:xfrm>
            <a:off x="185831"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Query05_Fig19</a:t>
            </a:r>
            <a:endParaRPr lang="en-US" sz="1400" dirty="0">
              <a:solidFill>
                <a:schemeClr val="tx1"/>
              </a:solidFill>
            </a:endParaRPr>
          </a:p>
        </p:txBody>
      </p:sp>
      <p:sp>
        <p:nvSpPr>
          <p:cNvPr id="5" name="Rectangle 4"/>
          <p:cNvSpPr/>
          <p:nvPr/>
        </p:nvSpPr>
        <p:spPr>
          <a:xfrm>
            <a:off x="448236" y="1340244"/>
            <a:ext cx="7767917" cy="369332"/>
          </a:xfrm>
          <a:prstGeom prst="rect">
            <a:avLst/>
          </a:prstGeom>
        </p:spPr>
        <p:txBody>
          <a:bodyPr wrap="square">
            <a:spAutoFit/>
          </a:bodyPr>
          <a:lstStyle/>
          <a:p>
            <a:r>
              <a:rPr lang="en-US" sz="1800" dirty="0"/>
              <a:t>Has one salesperson made all of the sales on a particular </a:t>
            </a:r>
            <a:r>
              <a:rPr lang="en-US" sz="1800" dirty="0" smtClean="0"/>
              <a:t>day (Mar 28)?</a:t>
            </a:r>
            <a:endParaRPr lang="en-US" sz="1800" dirty="0"/>
          </a:p>
        </p:txBody>
      </p:sp>
      <p:sp>
        <p:nvSpPr>
          <p:cNvPr id="6" name="Rectangle 5"/>
          <p:cNvSpPr/>
          <p:nvPr/>
        </p:nvSpPr>
        <p:spPr>
          <a:xfrm>
            <a:off x="632011" y="1818562"/>
            <a:ext cx="6306671" cy="2031325"/>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Employee.EmployeeID</a:t>
            </a:r>
            <a:r>
              <a:rPr lang="en-US" sz="1800" dirty="0">
                <a:solidFill>
                  <a:schemeClr val="tx1"/>
                </a:solidFill>
              </a:rPr>
              <a:t>, </a:t>
            </a:r>
            <a:r>
              <a:rPr lang="en-US" sz="1800" dirty="0" err="1" smtClean="0">
                <a:solidFill>
                  <a:schemeClr val="tx1"/>
                </a:solidFill>
              </a:rPr>
              <a:t>Employee.LastName</a:t>
            </a:r>
            <a:endParaRPr lang="en-US" sz="1800" dirty="0">
              <a:solidFill>
                <a:schemeClr val="tx1"/>
              </a:solidFill>
            </a:endParaRPr>
          </a:p>
          <a:p>
            <a:r>
              <a:rPr lang="en-US" sz="1800" dirty="0">
                <a:solidFill>
                  <a:schemeClr val="tx1"/>
                </a:solidFill>
              </a:rPr>
              <a:t>FROM Employee</a:t>
            </a:r>
          </a:p>
          <a:p>
            <a:r>
              <a:rPr lang="en-US" sz="1800" dirty="0">
                <a:solidFill>
                  <a:schemeClr val="tx1"/>
                </a:solidFill>
              </a:rPr>
              <a:t>WHERE </a:t>
            </a:r>
            <a:r>
              <a:rPr lang="en-US" sz="1800" dirty="0" err="1">
                <a:solidFill>
                  <a:schemeClr val="tx1"/>
                </a:solidFill>
              </a:rPr>
              <a:t>EmployeeID</a:t>
            </a:r>
            <a:r>
              <a:rPr lang="en-US" sz="1800" dirty="0">
                <a:solidFill>
                  <a:schemeClr val="tx1"/>
                </a:solidFill>
              </a:rPr>
              <a:t> </a:t>
            </a:r>
            <a:r>
              <a:rPr lang="en-US" sz="1800" dirty="0">
                <a:solidFill>
                  <a:schemeClr val="tx2"/>
                </a:solidFill>
              </a:rPr>
              <a:t>= ALL</a:t>
            </a:r>
          </a:p>
          <a:p>
            <a:r>
              <a:rPr lang="en-US" sz="1800" dirty="0">
                <a:solidFill>
                  <a:schemeClr val="tx1"/>
                </a:solidFill>
              </a:rPr>
              <a:t>   (SELECT </a:t>
            </a:r>
            <a:r>
              <a:rPr lang="en-US" sz="1800" dirty="0" err="1">
                <a:solidFill>
                  <a:schemeClr val="tx1"/>
                </a:solidFill>
              </a:rPr>
              <a:t>EmployeeID</a:t>
            </a:r>
            <a:endParaRPr lang="en-US" sz="1800" dirty="0">
              <a:solidFill>
                <a:schemeClr val="tx1"/>
              </a:solidFill>
            </a:endParaRPr>
          </a:p>
          <a:p>
            <a:r>
              <a:rPr lang="en-US" sz="1800" dirty="0">
                <a:solidFill>
                  <a:schemeClr val="tx1"/>
                </a:solidFill>
              </a:rPr>
              <a:t>    FROM Sale</a:t>
            </a:r>
          </a:p>
          <a:p>
            <a:r>
              <a:rPr lang="en-US" sz="1800" dirty="0">
                <a:solidFill>
                  <a:schemeClr val="tx1"/>
                </a:solidFill>
              </a:rPr>
              <a:t>    WHERE </a:t>
            </a:r>
            <a:r>
              <a:rPr lang="en-US" sz="1800" dirty="0" err="1">
                <a:solidFill>
                  <a:schemeClr val="tx1"/>
                </a:solidFill>
              </a:rPr>
              <a:t>SaleDate</a:t>
            </a:r>
            <a:r>
              <a:rPr lang="en-US" sz="1800" dirty="0">
                <a:solidFill>
                  <a:schemeClr val="tx1"/>
                </a:solidFill>
              </a:rPr>
              <a:t> = #</a:t>
            </a:r>
            <a:r>
              <a:rPr lang="en-US" sz="1800" dirty="0" smtClean="0">
                <a:solidFill>
                  <a:schemeClr val="tx1"/>
                </a:solidFill>
              </a:rPr>
              <a:t>28-MAR-2013#)</a:t>
            </a:r>
            <a:endParaRPr lang="en-US" sz="1800" dirty="0">
              <a:solidFill>
                <a:schemeClr val="tx1"/>
              </a:solidFill>
            </a:endParaRPr>
          </a:p>
          <a:p>
            <a:r>
              <a:rPr lang="en-US" sz="1800" dirty="0">
                <a:solidFill>
                  <a:schemeClr val="tx1"/>
                </a:solidFill>
              </a:rPr>
              <a:t>;</a:t>
            </a:r>
          </a:p>
        </p:txBody>
      </p:sp>
      <p:sp>
        <p:nvSpPr>
          <p:cNvPr id="7" name="TextBox 6"/>
          <p:cNvSpPr txBox="1"/>
          <p:nvPr/>
        </p:nvSpPr>
        <p:spPr>
          <a:xfrm>
            <a:off x="448236" y="3993340"/>
            <a:ext cx="3680011" cy="646331"/>
          </a:xfrm>
          <a:prstGeom prst="rect">
            <a:avLst/>
          </a:prstGeom>
          <a:noFill/>
        </p:spPr>
        <p:txBody>
          <a:bodyPr wrap="square" rtlCol="0">
            <a:spAutoFit/>
          </a:bodyPr>
          <a:lstStyle/>
          <a:p>
            <a:r>
              <a:rPr lang="en-US" sz="1800" dirty="0" smtClean="0">
                <a:solidFill>
                  <a:srgbClr val="006600"/>
                </a:solidFill>
              </a:rPr>
              <a:t>ID	</a:t>
            </a:r>
            <a:r>
              <a:rPr lang="en-US" sz="1800" dirty="0" err="1" smtClean="0">
                <a:solidFill>
                  <a:srgbClr val="006600"/>
                </a:solidFill>
              </a:rPr>
              <a:t>LastName</a:t>
            </a:r>
            <a:endParaRPr lang="en-US" sz="1800" dirty="0" smtClean="0">
              <a:solidFill>
                <a:srgbClr val="006600"/>
              </a:solidFill>
            </a:endParaRPr>
          </a:p>
          <a:p>
            <a:r>
              <a:rPr lang="en-US" sz="1800" dirty="0" smtClean="0">
                <a:solidFill>
                  <a:srgbClr val="006600"/>
                </a:solidFill>
              </a:rPr>
              <a:t>2	Gibson</a:t>
            </a:r>
            <a:endParaRPr lang="en-US" sz="1800" dirty="0">
              <a:solidFill>
                <a:srgbClr val="006600"/>
              </a:solidFill>
            </a:endParaRPr>
          </a:p>
        </p:txBody>
      </p:sp>
      <p:sp>
        <p:nvSpPr>
          <p:cNvPr id="8" name="TextBox 7"/>
          <p:cNvSpPr txBox="1"/>
          <p:nvPr/>
        </p:nvSpPr>
        <p:spPr>
          <a:xfrm>
            <a:off x="448236" y="5056094"/>
            <a:ext cx="7619999" cy="646331"/>
          </a:xfrm>
          <a:prstGeom prst="rect">
            <a:avLst/>
          </a:prstGeom>
          <a:noFill/>
        </p:spPr>
        <p:txBody>
          <a:bodyPr wrap="square" rtlCol="0">
            <a:spAutoFit/>
          </a:bodyPr>
          <a:lstStyle/>
          <a:p>
            <a:r>
              <a:rPr lang="en-US" sz="1800" dirty="0" smtClean="0"/>
              <a:t>Returns a match only if the employee made all of the sales on the specified date. (Or if there were no sales—all null values—on that date.)</a:t>
            </a:r>
            <a:endParaRPr lang="en-US" sz="1800" dirty="0"/>
          </a:p>
        </p:txBody>
      </p:sp>
    </p:spTree>
    <p:extLst>
      <p:ext uri="{BB962C8B-B14F-4D97-AF65-F5344CB8AC3E}">
        <p14:creationId xmlns:p14="http://schemas.microsoft.com/office/powerpoint/2010/main" val="3214363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Subquery</a:t>
            </a:r>
            <a:r>
              <a:rPr lang="en-US" dirty="0" smtClean="0"/>
              <a:t>: Exists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28</a:t>
            </a:fld>
            <a:endParaRPr lang="en-US"/>
          </a:p>
        </p:txBody>
      </p:sp>
      <p:sp>
        <p:nvSpPr>
          <p:cNvPr id="5" name="Rectangle 4"/>
          <p:cNvSpPr/>
          <p:nvPr/>
        </p:nvSpPr>
        <p:spPr>
          <a:xfrm>
            <a:off x="1035423" y="1251937"/>
            <a:ext cx="7059705" cy="369332"/>
          </a:xfrm>
          <a:prstGeom prst="rect">
            <a:avLst/>
          </a:prstGeom>
        </p:spPr>
        <p:txBody>
          <a:bodyPr wrap="square">
            <a:spAutoFit/>
          </a:bodyPr>
          <a:lstStyle/>
          <a:p>
            <a:r>
              <a:rPr lang="en-US" sz="1800" dirty="0"/>
              <a:t>Use Not Exists to list customers who have not bought anything.</a:t>
            </a:r>
          </a:p>
        </p:txBody>
      </p:sp>
      <p:sp>
        <p:nvSpPr>
          <p:cNvPr id="6" name="Rectangle 5"/>
          <p:cNvSpPr/>
          <p:nvPr/>
        </p:nvSpPr>
        <p:spPr>
          <a:xfrm>
            <a:off x="793376" y="1841863"/>
            <a:ext cx="7543799" cy="1477328"/>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Customer.CustomerID</a:t>
            </a:r>
            <a:r>
              <a:rPr lang="en-US" sz="1800" dirty="0">
                <a:solidFill>
                  <a:schemeClr val="tx1"/>
                </a:solidFill>
              </a:rPr>
              <a:t>, </a:t>
            </a:r>
            <a:r>
              <a:rPr lang="en-US" sz="1800" dirty="0" err="1">
                <a:solidFill>
                  <a:schemeClr val="tx1"/>
                </a:solidFill>
              </a:rPr>
              <a:t>Customer.Phone</a:t>
            </a:r>
            <a:r>
              <a:rPr lang="en-US" sz="1800" dirty="0">
                <a:solidFill>
                  <a:schemeClr val="tx1"/>
                </a:solidFill>
              </a:rPr>
              <a:t>, </a:t>
            </a:r>
            <a:r>
              <a:rPr lang="en-US" sz="1800" dirty="0" err="1">
                <a:solidFill>
                  <a:schemeClr val="tx1"/>
                </a:solidFill>
              </a:rPr>
              <a:t>Customer.LastName</a:t>
            </a:r>
            <a:endParaRPr lang="en-US" sz="1800" dirty="0">
              <a:solidFill>
                <a:schemeClr val="tx1"/>
              </a:solidFill>
            </a:endParaRPr>
          </a:p>
          <a:p>
            <a:r>
              <a:rPr lang="en-US" sz="1800" dirty="0">
                <a:solidFill>
                  <a:schemeClr val="tx1"/>
                </a:solidFill>
              </a:rPr>
              <a:t>FROM Customer</a:t>
            </a:r>
          </a:p>
          <a:p>
            <a:r>
              <a:rPr lang="en-US" sz="1800" dirty="0">
                <a:solidFill>
                  <a:schemeClr val="tx1"/>
                </a:solidFill>
              </a:rPr>
              <a:t>WHERE </a:t>
            </a:r>
            <a:r>
              <a:rPr lang="en-US" sz="1800" dirty="0">
                <a:solidFill>
                  <a:schemeClr val="tx2"/>
                </a:solidFill>
              </a:rPr>
              <a:t>NOT EXISTS</a:t>
            </a:r>
          </a:p>
          <a:p>
            <a:r>
              <a:rPr lang="en-US" sz="1800" dirty="0">
                <a:solidFill>
                  <a:schemeClr val="tx1"/>
                </a:solidFill>
              </a:rPr>
              <a:t>  (SELECT </a:t>
            </a:r>
            <a:r>
              <a:rPr lang="en-US" sz="1800" dirty="0" err="1">
                <a:solidFill>
                  <a:schemeClr val="tx1"/>
                </a:solidFill>
              </a:rPr>
              <a:t>SaleID</a:t>
            </a:r>
            <a:r>
              <a:rPr lang="en-US" sz="1800" dirty="0">
                <a:solidFill>
                  <a:schemeClr val="tx1"/>
                </a:solidFill>
              </a:rPr>
              <a:t>, </a:t>
            </a:r>
            <a:r>
              <a:rPr lang="en-US" sz="1800" dirty="0" err="1">
                <a:solidFill>
                  <a:schemeClr val="tx1"/>
                </a:solidFill>
              </a:rPr>
              <a:t>SaleDate</a:t>
            </a:r>
            <a:r>
              <a:rPr lang="en-US" sz="1800" dirty="0">
                <a:solidFill>
                  <a:schemeClr val="tx1"/>
                </a:solidFill>
              </a:rPr>
              <a:t> </a:t>
            </a:r>
            <a:endParaRPr lang="en-US" sz="1800" dirty="0" smtClean="0">
              <a:solidFill>
                <a:schemeClr val="tx1"/>
              </a:solidFill>
            </a:endParaRPr>
          </a:p>
          <a:p>
            <a:r>
              <a:rPr lang="en-US" sz="1800" dirty="0">
                <a:solidFill>
                  <a:schemeClr val="tx1"/>
                </a:solidFill>
              </a:rPr>
              <a:t> </a:t>
            </a:r>
            <a:r>
              <a:rPr lang="en-US" sz="1800" dirty="0" smtClean="0">
                <a:solidFill>
                  <a:schemeClr val="tx1"/>
                </a:solidFill>
              </a:rPr>
              <a:t>  FROM </a:t>
            </a:r>
            <a:r>
              <a:rPr lang="en-US" sz="1800" dirty="0">
                <a:solidFill>
                  <a:schemeClr val="tx1"/>
                </a:solidFill>
              </a:rPr>
              <a:t>Sale WHERE </a:t>
            </a:r>
            <a:r>
              <a:rPr lang="en-US" sz="1800" dirty="0" err="1">
                <a:solidFill>
                  <a:schemeClr val="tx1"/>
                </a:solidFill>
              </a:rPr>
              <a:t>Sale.CustomerID</a:t>
            </a:r>
            <a:r>
              <a:rPr lang="en-US" sz="1800" dirty="0">
                <a:solidFill>
                  <a:schemeClr val="tx1"/>
                </a:solidFill>
              </a:rPr>
              <a:t>=</a:t>
            </a:r>
            <a:r>
              <a:rPr lang="en-US" sz="1800" dirty="0" err="1">
                <a:solidFill>
                  <a:schemeClr val="tx1"/>
                </a:solidFill>
              </a:rPr>
              <a:t>Customer.CustomerID</a:t>
            </a:r>
            <a:r>
              <a:rPr lang="en-US" sz="1800" dirty="0">
                <a:solidFill>
                  <a:schemeClr val="tx1"/>
                </a:solidFill>
              </a:rPr>
              <a:t>);</a:t>
            </a:r>
          </a:p>
        </p:txBody>
      </p:sp>
      <p:sp>
        <p:nvSpPr>
          <p:cNvPr id="7" name="TextBox 6"/>
          <p:cNvSpPr txBox="1"/>
          <p:nvPr/>
        </p:nvSpPr>
        <p:spPr>
          <a:xfrm>
            <a:off x="618565" y="3684494"/>
            <a:ext cx="7046259" cy="2031325"/>
          </a:xfrm>
          <a:prstGeom prst="rect">
            <a:avLst/>
          </a:prstGeom>
          <a:noFill/>
        </p:spPr>
        <p:txBody>
          <a:bodyPr wrap="square" rtlCol="0">
            <a:spAutoFit/>
          </a:bodyPr>
          <a:lstStyle/>
          <a:p>
            <a:r>
              <a:rPr lang="en-US" sz="1800" dirty="0" smtClean="0"/>
              <a:t>EXISTS tests for the existence of rows in the </a:t>
            </a:r>
            <a:r>
              <a:rPr lang="en-US" sz="1800" dirty="0" err="1" smtClean="0"/>
              <a:t>subquery</a:t>
            </a:r>
            <a:r>
              <a:rPr lang="en-US" sz="1800" dirty="0" smtClean="0"/>
              <a:t>. </a:t>
            </a:r>
          </a:p>
          <a:p>
            <a:r>
              <a:rPr lang="en-US" sz="1800" dirty="0" smtClean="0"/>
              <a:t>The </a:t>
            </a:r>
            <a:r>
              <a:rPr lang="en-US" sz="1800" dirty="0" err="1" smtClean="0"/>
              <a:t>subquery</a:t>
            </a:r>
            <a:r>
              <a:rPr lang="en-US" sz="1800" dirty="0" smtClean="0"/>
              <a:t> can contain multiple columns because none of the returned values matter—only whether any values match the WHERE clause.</a:t>
            </a:r>
          </a:p>
          <a:p>
            <a:endParaRPr lang="en-US" sz="1800" dirty="0"/>
          </a:p>
          <a:p>
            <a:r>
              <a:rPr lang="en-US" sz="1800" dirty="0" smtClean="0"/>
              <a:t>This example is better if you use a JOIN command, but it works and illustrates the Exists term.</a:t>
            </a:r>
            <a:endParaRPr lang="en-US" sz="1800" dirty="0"/>
          </a:p>
        </p:txBody>
      </p:sp>
      <p:sp>
        <p:nvSpPr>
          <p:cNvPr id="8" name="Rectangle 9"/>
          <p:cNvSpPr>
            <a:spLocks noChangeArrowheads="1"/>
          </p:cNvSpPr>
          <p:nvPr/>
        </p:nvSpPr>
        <p:spPr bwMode="auto">
          <a:xfrm>
            <a:off x="185831"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Query05_Fig20</a:t>
            </a:r>
            <a:endParaRPr lang="en-US" sz="1400" dirty="0">
              <a:solidFill>
                <a:schemeClr val="tx1"/>
              </a:solidFill>
            </a:endParaRPr>
          </a:p>
        </p:txBody>
      </p:sp>
    </p:spTree>
    <p:extLst>
      <p:ext uri="{BB962C8B-B14F-4D97-AF65-F5344CB8AC3E}">
        <p14:creationId xmlns:p14="http://schemas.microsoft.com/office/powerpoint/2010/main" val="2853632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dirty="0" smtClean="0"/>
              <a:t>Correlated </a:t>
            </a:r>
            <a:r>
              <a:rPr lang="en-US" dirty="0" err="1" smtClean="0"/>
              <a:t>Subquery</a:t>
            </a:r>
            <a:endParaRPr lang="en-US" dirty="0" smtClean="0"/>
          </a:p>
        </p:txBody>
      </p:sp>
      <p:sp>
        <p:nvSpPr>
          <p:cNvPr id="2253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BFD0DE-BD75-4DF7-9597-322D38A1D08D}" type="slidenum">
              <a:rPr lang="en-US" smtClean="0"/>
              <a:pPr/>
              <a:t>29</a:t>
            </a:fld>
            <a:endParaRPr lang="en-US" smtClean="0"/>
          </a:p>
        </p:txBody>
      </p:sp>
      <p:sp>
        <p:nvSpPr>
          <p:cNvPr id="22580" name="Rectangle 67"/>
          <p:cNvSpPr>
            <a:spLocks noChangeArrowheads="1"/>
          </p:cNvSpPr>
          <p:nvPr/>
        </p:nvSpPr>
        <p:spPr bwMode="auto">
          <a:xfrm>
            <a:off x="145490" y="98238"/>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Query05_Fig21</a:t>
            </a:r>
            <a:endParaRPr lang="en-US" sz="1400" dirty="0">
              <a:solidFill>
                <a:schemeClr val="tx1"/>
              </a:solidFill>
            </a:endParaRPr>
          </a:p>
        </p:txBody>
      </p:sp>
      <p:sp>
        <p:nvSpPr>
          <p:cNvPr id="2" name="Rectangle 1"/>
          <p:cNvSpPr/>
          <p:nvPr/>
        </p:nvSpPr>
        <p:spPr>
          <a:xfrm>
            <a:off x="430305" y="1205334"/>
            <a:ext cx="8471647" cy="646331"/>
          </a:xfrm>
          <a:prstGeom prst="rect">
            <a:avLst/>
          </a:prstGeom>
        </p:spPr>
        <p:txBody>
          <a:bodyPr wrap="square">
            <a:spAutoFit/>
          </a:bodyPr>
          <a:lstStyle/>
          <a:p>
            <a:r>
              <a:rPr lang="en-US" sz="1800" dirty="0"/>
              <a:t>Which merchandise </a:t>
            </a:r>
            <a:r>
              <a:rPr lang="en-US" sz="1800" dirty="0" smtClean="0"/>
              <a:t>has a list price greater than </a:t>
            </a:r>
            <a:r>
              <a:rPr lang="en-US" sz="1800" dirty="0"/>
              <a:t>the average sale price of merchandise within that category?</a:t>
            </a:r>
          </a:p>
        </p:txBody>
      </p:sp>
      <p:sp>
        <p:nvSpPr>
          <p:cNvPr id="3" name="Rectangle 2"/>
          <p:cNvSpPr/>
          <p:nvPr/>
        </p:nvSpPr>
        <p:spPr>
          <a:xfrm>
            <a:off x="612772" y="2056594"/>
            <a:ext cx="7347888" cy="2862322"/>
          </a:xfrm>
          <a:prstGeom prst="rect">
            <a:avLst/>
          </a:prstGeom>
        </p:spPr>
        <p:txBody>
          <a:bodyPr wrap="square">
            <a:spAutoFit/>
          </a:bodyPr>
          <a:lstStyle/>
          <a:p>
            <a:r>
              <a:rPr lang="en-US" sz="1800" dirty="0">
                <a:solidFill>
                  <a:schemeClr val="tx1"/>
                </a:solidFill>
              </a:rPr>
              <a:t>SELECT Merchandise1.ItemID, Merchandise1.Description, Merchandise1.Category, Merchandise1.ListPrice</a:t>
            </a:r>
          </a:p>
          <a:p>
            <a:r>
              <a:rPr lang="en-US" sz="1800" dirty="0">
                <a:solidFill>
                  <a:schemeClr val="tx1"/>
                </a:solidFill>
              </a:rPr>
              <a:t>FROM Merchandise AS Merchandise1 </a:t>
            </a:r>
          </a:p>
          <a:p>
            <a:r>
              <a:rPr lang="en-US" sz="1800" dirty="0">
                <a:solidFill>
                  <a:schemeClr val="tx1"/>
                </a:solidFill>
              </a:rPr>
              <a:t>WHERE Merchandise1.ListPrice&gt;</a:t>
            </a:r>
          </a:p>
          <a:p>
            <a:r>
              <a:rPr lang="en-US" sz="1800" dirty="0">
                <a:solidFill>
                  <a:schemeClr val="tx1"/>
                </a:solidFill>
              </a:rPr>
              <a:t>(</a:t>
            </a:r>
          </a:p>
          <a:p>
            <a:r>
              <a:rPr lang="en-US" sz="1800" dirty="0">
                <a:solidFill>
                  <a:schemeClr val="tx1"/>
                </a:solidFill>
              </a:rPr>
              <a:t>SELECT </a:t>
            </a:r>
            <a:r>
              <a:rPr lang="en-US" sz="1800" dirty="0" err="1">
                <a:solidFill>
                  <a:schemeClr val="tx1"/>
                </a:solidFill>
              </a:rPr>
              <a:t>Avg</a:t>
            </a:r>
            <a:r>
              <a:rPr lang="en-US" sz="1800" dirty="0">
                <a:solidFill>
                  <a:schemeClr val="tx1"/>
                </a:solidFill>
              </a:rPr>
              <a:t>(</a:t>
            </a:r>
            <a:r>
              <a:rPr lang="en-US" sz="1800" dirty="0" err="1">
                <a:solidFill>
                  <a:schemeClr val="tx1"/>
                </a:solidFill>
              </a:rPr>
              <a:t>SaleItem.SalePrice</a:t>
            </a:r>
            <a:r>
              <a:rPr lang="en-US" sz="1800" dirty="0">
                <a:solidFill>
                  <a:schemeClr val="tx1"/>
                </a:solidFill>
              </a:rPr>
              <a:t>) AS </a:t>
            </a:r>
            <a:r>
              <a:rPr lang="en-US" sz="1800" dirty="0" err="1">
                <a:solidFill>
                  <a:schemeClr val="tx1"/>
                </a:solidFill>
              </a:rPr>
              <a:t>AvgOfSalePrice</a:t>
            </a:r>
            <a:endParaRPr lang="en-US" sz="1800" dirty="0">
              <a:solidFill>
                <a:schemeClr val="tx1"/>
              </a:solidFill>
            </a:endParaRPr>
          </a:p>
          <a:p>
            <a:r>
              <a:rPr lang="en-US" sz="1800" dirty="0">
                <a:solidFill>
                  <a:schemeClr val="tx1"/>
                </a:solidFill>
              </a:rPr>
              <a:t>FROM Merchandise As Merchandise2 INNER JOIN </a:t>
            </a:r>
            <a:r>
              <a:rPr lang="en-US" sz="1800" dirty="0" err="1">
                <a:solidFill>
                  <a:schemeClr val="tx1"/>
                </a:solidFill>
              </a:rPr>
              <a:t>SaleItem</a:t>
            </a:r>
            <a:r>
              <a:rPr lang="en-US" sz="1800" dirty="0">
                <a:solidFill>
                  <a:schemeClr val="tx1"/>
                </a:solidFill>
              </a:rPr>
              <a:t> ON Merchandise2.ItemID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WHERE </a:t>
            </a:r>
            <a:r>
              <a:rPr lang="en-US" sz="1800" dirty="0">
                <a:solidFill>
                  <a:schemeClr val="tx2"/>
                </a:solidFill>
              </a:rPr>
              <a:t>Merchandise2.Category=Merchandise1.Category</a:t>
            </a:r>
          </a:p>
          <a:p>
            <a:r>
              <a:rPr lang="en-US" sz="1800" dirty="0">
                <a:solidFill>
                  <a:schemeClr val="tx1"/>
                </a:solidFill>
              </a:rPr>
              <a:t>);</a:t>
            </a:r>
          </a:p>
        </p:txBody>
      </p:sp>
      <p:sp>
        <p:nvSpPr>
          <p:cNvPr id="4" name="TextBox 3"/>
          <p:cNvSpPr txBox="1"/>
          <p:nvPr/>
        </p:nvSpPr>
        <p:spPr>
          <a:xfrm>
            <a:off x="612772" y="5308979"/>
            <a:ext cx="6306643" cy="646331"/>
          </a:xfrm>
          <a:prstGeom prst="rect">
            <a:avLst/>
          </a:prstGeom>
          <a:noFill/>
        </p:spPr>
        <p:txBody>
          <a:bodyPr wrap="square" rtlCol="0">
            <a:spAutoFit/>
          </a:bodyPr>
          <a:lstStyle/>
          <a:p>
            <a:r>
              <a:rPr lang="en-US" sz="1800" dirty="0" smtClean="0"/>
              <a:t>The WHERE clause in the </a:t>
            </a:r>
            <a:r>
              <a:rPr lang="en-US" sz="1800" dirty="0" err="1" smtClean="0"/>
              <a:t>subquery</a:t>
            </a:r>
            <a:r>
              <a:rPr lang="en-US" sz="1800" dirty="0" smtClean="0"/>
              <a:t> depends on values in the outer query. The tables require aliases to tell them apart.</a:t>
            </a:r>
            <a:endParaRPr lang="en-US" sz="1800" dirty="0"/>
          </a:p>
        </p:txBody>
      </p:sp>
    </p:spTree>
    <p:extLst>
      <p:ext uri="{BB962C8B-B14F-4D97-AF65-F5344CB8AC3E}">
        <p14:creationId xmlns:p14="http://schemas.microsoft.com/office/powerpoint/2010/main" val="16353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smtClean="0"/>
              <a:t>Tables</a:t>
            </a:r>
          </a:p>
        </p:txBody>
      </p:sp>
      <p:sp>
        <p:nvSpPr>
          <p:cNvPr id="8194"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0E45C34-31BE-4A39-AF4B-F1F0EBE8FA55}" type="slidenum">
              <a:rPr lang="en-US" smtClean="0"/>
              <a:pPr/>
              <a:t>3</a:t>
            </a:fld>
            <a:endParaRPr lang="en-US" smtClean="0"/>
          </a:p>
        </p:txBody>
      </p:sp>
      <p:pic>
        <p:nvPicPr>
          <p:cNvPr id="8196" name="Object 1"/>
          <p:cNvPicPr>
            <a:picLocks noChangeArrowheads="1"/>
          </p:cNvPicPr>
          <p:nvPr/>
        </p:nvPicPr>
        <p:blipFill>
          <a:blip r:embed="rId2">
            <a:extLst>
              <a:ext uri="{28A0092B-C50C-407E-A947-70E740481C1C}">
                <a14:useLocalDpi xmlns:a14="http://schemas.microsoft.com/office/drawing/2010/main" val="0"/>
              </a:ext>
            </a:extLst>
          </a:blip>
          <a:srcRect t="-430" b="-179"/>
          <a:stretch>
            <a:fillRect/>
          </a:stretch>
        </p:blipFill>
        <p:spPr bwMode="auto">
          <a:xfrm>
            <a:off x="842682" y="1241612"/>
            <a:ext cx="7391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52094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dirty="0" smtClean="0"/>
              <a:t>Correlated </a:t>
            </a:r>
            <a:r>
              <a:rPr lang="en-US" dirty="0" err="1" smtClean="0"/>
              <a:t>Subquery</a:t>
            </a:r>
            <a:r>
              <a:rPr lang="en-US" dirty="0" smtClean="0"/>
              <a:t> Potential Problem</a:t>
            </a:r>
          </a:p>
        </p:txBody>
      </p:sp>
      <p:sp>
        <p:nvSpPr>
          <p:cNvPr id="2560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D6D0874-4EB0-4EB9-A995-C06574C956A6}" type="slidenum">
              <a:rPr lang="en-US" smtClean="0"/>
              <a:pPr/>
              <a:t>30</a:t>
            </a:fld>
            <a:endParaRPr lang="en-US" smtClean="0"/>
          </a:p>
        </p:txBody>
      </p:sp>
      <p:sp>
        <p:nvSpPr>
          <p:cNvPr id="25618" name="Rectangle 17"/>
          <p:cNvSpPr>
            <a:spLocks noGrp="1" noChangeArrowheads="1"/>
          </p:cNvSpPr>
          <p:nvPr>
            <p:ph type="body" sz="half" idx="4294967295"/>
          </p:nvPr>
        </p:nvSpPr>
        <p:spPr>
          <a:xfrm>
            <a:off x="0" y="4408226"/>
            <a:ext cx="8993875" cy="1624084"/>
          </a:xfrm>
        </p:spPr>
        <p:txBody>
          <a:bodyPr/>
          <a:lstStyle/>
          <a:p>
            <a:r>
              <a:rPr lang="en-US" sz="2000" dirty="0" smtClean="0"/>
              <a:t>Assume small query</a:t>
            </a:r>
          </a:p>
          <a:p>
            <a:pPr lvl="1"/>
            <a:r>
              <a:rPr lang="en-US" sz="1800" dirty="0" smtClean="0"/>
              <a:t>100,000 rows</a:t>
            </a:r>
          </a:p>
          <a:p>
            <a:pPr lvl="1"/>
            <a:r>
              <a:rPr lang="en-US" sz="1800" dirty="0" smtClean="0"/>
              <a:t>5 categories of 20,000 rows</a:t>
            </a:r>
          </a:p>
          <a:p>
            <a:r>
              <a:rPr lang="en-US" sz="2000" dirty="0" smtClean="0"/>
              <a:t>100,000 * 20,000 = 1 billion rows to read!</a:t>
            </a:r>
          </a:p>
        </p:txBody>
      </p:sp>
      <p:sp>
        <p:nvSpPr>
          <p:cNvPr id="25604" name="Rectangle 3"/>
          <p:cNvSpPr>
            <a:spLocks noChangeArrowheads="1"/>
          </p:cNvSpPr>
          <p:nvPr/>
        </p:nvSpPr>
        <p:spPr bwMode="auto">
          <a:xfrm>
            <a:off x="354842" y="1865313"/>
            <a:ext cx="3412296" cy="2305050"/>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tabLst>
                <a:tab pos="1428750" algn="dec"/>
              </a:tabLst>
            </a:pPr>
            <a:r>
              <a:rPr lang="en-US" sz="1600" dirty="0" smtClean="0">
                <a:solidFill>
                  <a:srgbClr val="0000FF"/>
                </a:solidFill>
              </a:rPr>
              <a:t>1	Dog</a:t>
            </a:r>
            <a:r>
              <a:rPr lang="en-US" sz="1600" dirty="0">
                <a:solidFill>
                  <a:srgbClr val="0000FF"/>
                </a:solidFill>
              </a:rPr>
              <a:t>	</a:t>
            </a:r>
            <a:r>
              <a:rPr lang="en-US" sz="1600" dirty="0" smtClean="0">
                <a:solidFill>
                  <a:srgbClr val="0000FF"/>
                </a:solidFill>
              </a:rPr>
              <a:t>$45.00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2	Dog</a:t>
            </a:r>
            <a:r>
              <a:rPr lang="en-US" sz="1600" dirty="0">
                <a:solidFill>
                  <a:srgbClr val="0000FF"/>
                </a:solidFill>
              </a:rPr>
              <a:t>	</a:t>
            </a:r>
            <a:r>
              <a:rPr lang="en-US" sz="1600" dirty="0" smtClean="0">
                <a:solidFill>
                  <a:srgbClr val="0000FF"/>
                </a:solidFill>
              </a:rPr>
              <a:t>$65.00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3	Dog</a:t>
            </a:r>
            <a:r>
              <a:rPr lang="en-US" sz="1600" dirty="0">
                <a:solidFill>
                  <a:srgbClr val="0000FF"/>
                </a:solidFill>
              </a:rPr>
              <a:t>	</a:t>
            </a:r>
            <a:r>
              <a:rPr lang="en-US" sz="1600" dirty="0" smtClean="0">
                <a:solidFill>
                  <a:srgbClr val="0000FF"/>
                </a:solidFill>
              </a:rPr>
              <a:t>$85.00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4	Dog</a:t>
            </a:r>
            <a:r>
              <a:rPr lang="en-US" sz="1600" dirty="0">
                <a:solidFill>
                  <a:srgbClr val="0000FF"/>
                </a:solidFill>
              </a:rPr>
              <a:t>	</a:t>
            </a:r>
            <a:r>
              <a:rPr lang="en-US" sz="1600" dirty="0" smtClean="0">
                <a:solidFill>
                  <a:srgbClr val="0000FF"/>
                </a:solidFill>
              </a:rPr>
              <a:t>$110.00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5	Cat</a:t>
            </a:r>
            <a:r>
              <a:rPr lang="en-US" sz="1600" dirty="0">
                <a:solidFill>
                  <a:srgbClr val="0000FF"/>
                </a:solidFill>
              </a:rPr>
              <a:t>	</a:t>
            </a:r>
            <a:r>
              <a:rPr lang="en-US" sz="1600" dirty="0" smtClean="0">
                <a:solidFill>
                  <a:srgbClr val="0000FF"/>
                </a:solidFill>
              </a:rPr>
              <a:t>$25.00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6	Cat</a:t>
            </a:r>
            <a:r>
              <a:rPr lang="en-US" sz="1600" dirty="0">
                <a:solidFill>
                  <a:srgbClr val="0000FF"/>
                </a:solidFill>
              </a:rPr>
              <a:t>	</a:t>
            </a:r>
            <a:r>
              <a:rPr lang="en-US" sz="1600" dirty="0" smtClean="0">
                <a:solidFill>
                  <a:srgbClr val="0000FF"/>
                </a:solidFill>
              </a:rPr>
              <a:t>$35.00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7	Dog</a:t>
            </a:r>
            <a:r>
              <a:rPr lang="en-US" sz="1600" dirty="0">
                <a:solidFill>
                  <a:srgbClr val="0000FF"/>
                </a:solidFill>
              </a:rPr>
              <a:t>	</a:t>
            </a:r>
            <a:r>
              <a:rPr lang="en-US" sz="1600" dirty="0" smtClean="0">
                <a:solidFill>
                  <a:srgbClr val="0000FF"/>
                </a:solidFill>
              </a:rPr>
              <a:t>$4.00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8	Cat</a:t>
            </a:r>
            <a:r>
              <a:rPr lang="en-US" sz="1600" dirty="0">
                <a:solidFill>
                  <a:srgbClr val="0000FF"/>
                </a:solidFill>
              </a:rPr>
              <a:t>	</a:t>
            </a:r>
            <a:r>
              <a:rPr lang="en-US" sz="1600" dirty="0" smtClean="0">
                <a:solidFill>
                  <a:srgbClr val="0000FF"/>
                </a:solidFill>
              </a:rPr>
              <a:t>$3.00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9	Dog</a:t>
            </a:r>
            <a:r>
              <a:rPr lang="en-US" sz="1600" dirty="0">
                <a:solidFill>
                  <a:srgbClr val="0000FF"/>
                </a:solidFill>
              </a:rPr>
              <a:t>	</a:t>
            </a:r>
            <a:r>
              <a:rPr lang="en-US" sz="1600" dirty="0" smtClean="0">
                <a:solidFill>
                  <a:srgbClr val="0000FF"/>
                </a:solidFill>
              </a:rPr>
              <a:t>$7.50</a:t>
            </a:r>
            <a:endParaRPr lang="en-US" sz="1600" dirty="0">
              <a:solidFill>
                <a:srgbClr val="0000FF"/>
              </a:solidFill>
            </a:endParaRPr>
          </a:p>
        </p:txBody>
      </p:sp>
      <p:sp>
        <p:nvSpPr>
          <p:cNvPr id="25606" name="Rectangle 5"/>
          <p:cNvSpPr>
            <a:spLocks noChangeArrowheads="1"/>
          </p:cNvSpPr>
          <p:nvPr/>
        </p:nvSpPr>
        <p:spPr bwMode="auto">
          <a:xfrm>
            <a:off x="1517650" y="1116013"/>
            <a:ext cx="1506823"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smtClean="0">
                <a:solidFill>
                  <a:schemeClr val="folHlink"/>
                </a:solidFill>
              </a:rPr>
              <a:t>Merchandise</a:t>
            </a:r>
            <a:endParaRPr lang="en-US" sz="1800" dirty="0">
              <a:solidFill>
                <a:schemeClr val="folHlink"/>
              </a:solidFill>
            </a:endParaRPr>
          </a:p>
        </p:txBody>
      </p:sp>
      <p:sp>
        <p:nvSpPr>
          <p:cNvPr id="25607" name="Rectangle 6"/>
          <p:cNvSpPr>
            <a:spLocks noChangeArrowheads="1"/>
          </p:cNvSpPr>
          <p:nvPr/>
        </p:nvSpPr>
        <p:spPr bwMode="auto">
          <a:xfrm>
            <a:off x="4876800" y="1812925"/>
            <a:ext cx="2645404"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a:solidFill>
                  <a:schemeClr val="tx2"/>
                </a:solidFill>
              </a:rPr>
              <a:t>Compute </a:t>
            </a:r>
            <a:r>
              <a:rPr lang="en-US" sz="2000" dirty="0" err="1">
                <a:solidFill>
                  <a:schemeClr val="tx2"/>
                </a:solidFill>
              </a:rPr>
              <a:t>Avg</a:t>
            </a:r>
            <a:r>
              <a:rPr lang="en-US" sz="2000" dirty="0">
                <a:solidFill>
                  <a:schemeClr val="tx2"/>
                </a:solidFill>
              </a:rPr>
              <a:t>: </a:t>
            </a:r>
            <a:r>
              <a:rPr lang="en-US" sz="2000" dirty="0" smtClean="0">
                <a:solidFill>
                  <a:schemeClr val="tx2"/>
                </a:solidFill>
              </a:rPr>
              <a:t>$23.32</a:t>
            </a:r>
            <a:endParaRPr lang="en-US" sz="2000" dirty="0">
              <a:solidFill>
                <a:schemeClr val="tx2"/>
              </a:solidFill>
            </a:endParaRPr>
          </a:p>
        </p:txBody>
      </p:sp>
      <p:sp>
        <p:nvSpPr>
          <p:cNvPr id="25608" name="Rectangle 7"/>
          <p:cNvSpPr>
            <a:spLocks noChangeArrowheads="1"/>
          </p:cNvSpPr>
          <p:nvPr/>
        </p:nvSpPr>
        <p:spPr bwMode="auto">
          <a:xfrm>
            <a:off x="4876800" y="2095500"/>
            <a:ext cx="2645404"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a:solidFill>
                  <a:schemeClr val="tx2"/>
                </a:solidFill>
              </a:rPr>
              <a:t>Compute </a:t>
            </a:r>
            <a:r>
              <a:rPr lang="en-US" sz="2000" dirty="0" err="1">
                <a:solidFill>
                  <a:schemeClr val="tx2"/>
                </a:solidFill>
              </a:rPr>
              <a:t>Avg</a:t>
            </a:r>
            <a:r>
              <a:rPr lang="en-US" sz="2000" dirty="0">
                <a:solidFill>
                  <a:schemeClr val="tx2"/>
                </a:solidFill>
              </a:rPr>
              <a:t>: </a:t>
            </a:r>
            <a:r>
              <a:rPr lang="en-US" sz="2000" dirty="0" smtClean="0">
                <a:solidFill>
                  <a:schemeClr val="tx2"/>
                </a:solidFill>
              </a:rPr>
              <a:t>$23.32</a:t>
            </a:r>
            <a:endParaRPr lang="en-US" sz="2000" dirty="0">
              <a:solidFill>
                <a:schemeClr val="tx2"/>
              </a:solidFill>
            </a:endParaRPr>
          </a:p>
        </p:txBody>
      </p:sp>
      <p:sp>
        <p:nvSpPr>
          <p:cNvPr id="25609" name="Rectangle 8"/>
          <p:cNvSpPr>
            <a:spLocks noChangeArrowheads="1"/>
          </p:cNvSpPr>
          <p:nvPr/>
        </p:nvSpPr>
        <p:spPr bwMode="auto">
          <a:xfrm>
            <a:off x="4876800" y="2366963"/>
            <a:ext cx="2645404"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a:solidFill>
                  <a:schemeClr val="tx2"/>
                </a:solidFill>
              </a:rPr>
              <a:t>Compute </a:t>
            </a:r>
            <a:r>
              <a:rPr lang="en-US" sz="2000" dirty="0" err="1">
                <a:solidFill>
                  <a:schemeClr val="tx2"/>
                </a:solidFill>
              </a:rPr>
              <a:t>Avg</a:t>
            </a:r>
            <a:r>
              <a:rPr lang="en-US" sz="2000" dirty="0">
                <a:solidFill>
                  <a:schemeClr val="tx2"/>
                </a:solidFill>
              </a:rPr>
              <a:t>: </a:t>
            </a:r>
            <a:r>
              <a:rPr lang="en-US" sz="2000" dirty="0" smtClean="0">
                <a:solidFill>
                  <a:schemeClr val="tx2"/>
                </a:solidFill>
              </a:rPr>
              <a:t>$23.32</a:t>
            </a:r>
            <a:endParaRPr lang="en-US" sz="2000" dirty="0">
              <a:solidFill>
                <a:schemeClr val="tx2"/>
              </a:solidFill>
            </a:endParaRPr>
          </a:p>
        </p:txBody>
      </p:sp>
      <p:sp>
        <p:nvSpPr>
          <p:cNvPr id="25610" name="Rectangle 9"/>
          <p:cNvSpPr>
            <a:spLocks noChangeArrowheads="1"/>
          </p:cNvSpPr>
          <p:nvPr/>
        </p:nvSpPr>
        <p:spPr bwMode="auto">
          <a:xfrm>
            <a:off x="4876800" y="2625725"/>
            <a:ext cx="2645404"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a:solidFill>
                  <a:schemeClr val="tx2"/>
                </a:solidFill>
              </a:rPr>
              <a:t>Compute </a:t>
            </a:r>
            <a:r>
              <a:rPr lang="en-US" sz="2000" dirty="0" err="1">
                <a:solidFill>
                  <a:schemeClr val="tx2"/>
                </a:solidFill>
              </a:rPr>
              <a:t>Avg</a:t>
            </a:r>
            <a:r>
              <a:rPr lang="en-US" sz="2000" dirty="0">
                <a:solidFill>
                  <a:schemeClr val="tx2"/>
                </a:solidFill>
              </a:rPr>
              <a:t>: </a:t>
            </a:r>
            <a:r>
              <a:rPr lang="en-US" sz="2000" dirty="0" smtClean="0">
                <a:solidFill>
                  <a:schemeClr val="tx2"/>
                </a:solidFill>
              </a:rPr>
              <a:t>$23.32</a:t>
            </a:r>
            <a:endParaRPr lang="en-US" sz="2000" dirty="0">
              <a:solidFill>
                <a:schemeClr val="tx2"/>
              </a:solidFill>
            </a:endParaRPr>
          </a:p>
        </p:txBody>
      </p:sp>
      <p:sp>
        <p:nvSpPr>
          <p:cNvPr id="25611" name="Rectangle 10"/>
          <p:cNvSpPr>
            <a:spLocks noChangeArrowheads="1"/>
          </p:cNvSpPr>
          <p:nvPr/>
        </p:nvSpPr>
        <p:spPr bwMode="auto">
          <a:xfrm>
            <a:off x="4876800" y="2933700"/>
            <a:ext cx="2502736"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a:solidFill>
                  <a:schemeClr val="tx2"/>
                </a:solidFill>
              </a:rPr>
              <a:t>Compute </a:t>
            </a:r>
            <a:r>
              <a:rPr lang="en-US" sz="2000" dirty="0" err="1">
                <a:solidFill>
                  <a:schemeClr val="tx2"/>
                </a:solidFill>
              </a:rPr>
              <a:t>Avg</a:t>
            </a:r>
            <a:r>
              <a:rPr lang="en-US" sz="2000" dirty="0">
                <a:solidFill>
                  <a:schemeClr val="tx2"/>
                </a:solidFill>
              </a:rPr>
              <a:t>: </a:t>
            </a:r>
            <a:r>
              <a:rPr lang="en-US" sz="2000" dirty="0" smtClean="0">
                <a:solidFill>
                  <a:schemeClr val="tx2"/>
                </a:solidFill>
              </a:rPr>
              <a:t>$8.99</a:t>
            </a:r>
            <a:endParaRPr lang="en-US" sz="2000" dirty="0">
              <a:solidFill>
                <a:schemeClr val="tx2"/>
              </a:solidFill>
            </a:endParaRPr>
          </a:p>
        </p:txBody>
      </p:sp>
      <p:sp>
        <p:nvSpPr>
          <p:cNvPr id="25612" name="Line 11"/>
          <p:cNvSpPr>
            <a:spLocks noChangeShapeType="1"/>
          </p:cNvSpPr>
          <p:nvPr/>
        </p:nvSpPr>
        <p:spPr bwMode="auto">
          <a:xfrm flipV="1">
            <a:off x="3309938" y="1987550"/>
            <a:ext cx="1609725" cy="25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13" name="Line 12"/>
          <p:cNvSpPr>
            <a:spLocks noChangeShapeType="1"/>
          </p:cNvSpPr>
          <p:nvPr/>
        </p:nvSpPr>
        <p:spPr bwMode="auto">
          <a:xfrm>
            <a:off x="3297238" y="2270125"/>
            <a:ext cx="1660525" cy="381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14" name="Line 13"/>
          <p:cNvSpPr>
            <a:spLocks noChangeShapeType="1"/>
          </p:cNvSpPr>
          <p:nvPr/>
        </p:nvSpPr>
        <p:spPr bwMode="auto">
          <a:xfrm>
            <a:off x="3297238" y="2514600"/>
            <a:ext cx="1609725" cy="25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15" name="Line 14"/>
          <p:cNvSpPr>
            <a:spLocks noChangeShapeType="1"/>
          </p:cNvSpPr>
          <p:nvPr/>
        </p:nvSpPr>
        <p:spPr bwMode="auto">
          <a:xfrm>
            <a:off x="3309938" y="2720975"/>
            <a:ext cx="1558925" cy="381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16" name="Line 15"/>
          <p:cNvSpPr>
            <a:spLocks noChangeShapeType="1"/>
          </p:cNvSpPr>
          <p:nvPr/>
        </p:nvSpPr>
        <p:spPr bwMode="auto">
          <a:xfrm>
            <a:off x="3284538" y="3030538"/>
            <a:ext cx="1622425" cy="50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5617" name="Rectangle 16"/>
          <p:cNvSpPr>
            <a:spLocks noChangeArrowheads="1"/>
          </p:cNvSpPr>
          <p:nvPr/>
        </p:nvSpPr>
        <p:spPr bwMode="auto">
          <a:xfrm>
            <a:off x="4814888" y="3286125"/>
            <a:ext cx="2551112" cy="1016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spcBef>
                <a:spcPct val="50000"/>
              </a:spcBef>
            </a:pPr>
            <a:r>
              <a:rPr lang="en-US" sz="2000" dirty="0" err="1">
                <a:solidFill>
                  <a:srgbClr val="0000FF"/>
                </a:solidFill>
              </a:rPr>
              <a:t>Recompute</a:t>
            </a:r>
            <a:r>
              <a:rPr lang="en-US" sz="2000" dirty="0">
                <a:solidFill>
                  <a:srgbClr val="0000FF"/>
                </a:solidFill>
              </a:rPr>
              <a:t> average for every row in the main query!</a:t>
            </a:r>
          </a:p>
        </p:txBody>
      </p:sp>
      <p:sp>
        <p:nvSpPr>
          <p:cNvPr id="2" name="TextBox 1"/>
          <p:cNvSpPr txBox="1"/>
          <p:nvPr/>
        </p:nvSpPr>
        <p:spPr>
          <a:xfrm>
            <a:off x="354842" y="1474371"/>
            <a:ext cx="2898550" cy="338554"/>
          </a:xfrm>
          <a:prstGeom prst="rect">
            <a:avLst/>
          </a:prstGeom>
          <a:noFill/>
        </p:spPr>
        <p:txBody>
          <a:bodyPr wrap="none" rtlCol="0">
            <a:spAutoFit/>
          </a:bodyPr>
          <a:lstStyle/>
          <a:p>
            <a:r>
              <a:rPr lang="en-US" sz="1600" b="1" dirty="0" err="1" smtClean="0"/>
              <a:t>MerchID</a:t>
            </a:r>
            <a:r>
              <a:rPr lang="en-US" sz="1600" b="1" dirty="0" smtClean="0"/>
              <a:t>	Category	</a:t>
            </a:r>
            <a:r>
              <a:rPr lang="en-US" sz="1600" b="1" dirty="0" err="1" smtClean="0"/>
              <a:t>ListPrice</a:t>
            </a:r>
            <a:endParaRPr lang="en-US" sz="1600" b="1" dirty="0"/>
          </a:p>
        </p:txBody>
      </p:sp>
    </p:spTree>
    <p:extLst>
      <p:ext uri="{BB962C8B-B14F-4D97-AF65-F5344CB8AC3E}">
        <p14:creationId xmlns:p14="http://schemas.microsoft.com/office/powerpoint/2010/main" val="2842810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smtClean="0"/>
              <a:t>More Efficient Solution: 2 queries</a:t>
            </a:r>
          </a:p>
        </p:txBody>
      </p:sp>
      <p:sp>
        <p:nvSpPr>
          <p:cNvPr id="2662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758725-B479-4990-BEA0-8FCE3DAF7D41}" type="slidenum">
              <a:rPr lang="en-US" smtClean="0"/>
              <a:pPr/>
              <a:t>31</a:t>
            </a:fld>
            <a:endParaRPr lang="en-US" smtClean="0"/>
          </a:p>
        </p:txBody>
      </p:sp>
      <p:sp>
        <p:nvSpPr>
          <p:cNvPr id="26628" name="Rectangle 3"/>
          <p:cNvSpPr>
            <a:spLocks noGrp="1" noChangeArrowheads="1"/>
          </p:cNvSpPr>
          <p:nvPr>
            <p:ph type="body" sz="half" idx="4294967295"/>
          </p:nvPr>
        </p:nvSpPr>
        <p:spPr>
          <a:xfrm>
            <a:off x="-1" y="4804012"/>
            <a:ext cx="8980227" cy="1215788"/>
          </a:xfrm>
        </p:spPr>
        <p:txBody>
          <a:bodyPr/>
          <a:lstStyle/>
          <a:p>
            <a:r>
              <a:rPr lang="en-US" sz="2000" dirty="0" smtClean="0"/>
              <a:t>Compute the averages once and save query</a:t>
            </a:r>
          </a:p>
          <a:p>
            <a:r>
              <a:rPr lang="en-US" sz="2000" dirty="0" smtClean="0"/>
              <a:t>JOIN saved query to main query</a:t>
            </a:r>
          </a:p>
          <a:p>
            <a:r>
              <a:rPr lang="en-US" sz="2000" dirty="0" smtClean="0"/>
              <a:t>Two passes through table: 1 billion / 200,000 =&gt; 10,000</a:t>
            </a:r>
          </a:p>
        </p:txBody>
      </p:sp>
      <p:sp>
        <p:nvSpPr>
          <p:cNvPr id="26632" name="Rectangle 7"/>
          <p:cNvSpPr>
            <a:spLocks noChangeArrowheads="1"/>
          </p:cNvSpPr>
          <p:nvPr/>
        </p:nvSpPr>
        <p:spPr bwMode="auto">
          <a:xfrm>
            <a:off x="6566337" y="2279650"/>
            <a:ext cx="1913985" cy="1324081"/>
          </a:xfrm>
          <a:prstGeom prst="rect">
            <a:avLst/>
          </a:prstGeom>
          <a:noFill/>
          <a:ln w="12700">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pPr>
              <a:tabLst>
                <a:tab pos="1428750" algn="dec"/>
              </a:tabLst>
            </a:pPr>
            <a:r>
              <a:rPr lang="en-US" sz="1600" dirty="0">
                <a:solidFill>
                  <a:srgbClr val="FF0066"/>
                </a:solidFill>
              </a:rPr>
              <a:t>Bird	</a:t>
            </a:r>
            <a:r>
              <a:rPr lang="en-US" sz="1600" dirty="0" smtClean="0">
                <a:solidFill>
                  <a:srgbClr val="FF0066"/>
                </a:solidFill>
              </a:rPr>
              <a:t>$37.60</a:t>
            </a:r>
            <a:endParaRPr lang="en-US" sz="1600" dirty="0">
              <a:solidFill>
                <a:srgbClr val="FF0066"/>
              </a:solidFill>
              <a:latin typeface="Times New Roman" pitchFamily="18" charset="0"/>
            </a:endParaRPr>
          </a:p>
          <a:p>
            <a:pPr>
              <a:tabLst>
                <a:tab pos="1428750" algn="dec"/>
              </a:tabLst>
            </a:pPr>
            <a:r>
              <a:rPr lang="en-US" sz="1600" dirty="0">
                <a:solidFill>
                  <a:srgbClr val="FF0066"/>
                </a:solidFill>
              </a:rPr>
              <a:t>Cat	</a:t>
            </a:r>
            <a:r>
              <a:rPr lang="en-US" sz="1600" dirty="0" smtClean="0">
                <a:solidFill>
                  <a:srgbClr val="FF0066"/>
                </a:solidFill>
              </a:rPr>
              <a:t>$8.99</a:t>
            </a:r>
            <a:endParaRPr lang="en-US" sz="1600" dirty="0">
              <a:solidFill>
                <a:srgbClr val="FF0066"/>
              </a:solidFill>
              <a:latin typeface="Times New Roman" pitchFamily="18" charset="0"/>
            </a:endParaRPr>
          </a:p>
          <a:p>
            <a:pPr>
              <a:tabLst>
                <a:tab pos="1428750" algn="dec"/>
              </a:tabLst>
            </a:pPr>
            <a:r>
              <a:rPr lang="en-US" sz="1600" dirty="0">
                <a:solidFill>
                  <a:srgbClr val="FF0066"/>
                </a:solidFill>
              </a:rPr>
              <a:t>Dog	</a:t>
            </a:r>
            <a:r>
              <a:rPr lang="en-US" sz="1600" dirty="0" smtClean="0">
                <a:solidFill>
                  <a:srgbClr val="FF0066"/>
                </a:solidFill>
              </a:rPr>
              <a:t>$23.32</a:t>
            </a:r>
            <a:endParaRPr lang="en-US" sz="1600" dirty="0">
              <a:solidFill>
                <a:srgbClr val="FF0066"/>
              </a:solidFill>
              <a:latin typeface="Times New Roman" pitchFamily="18" charset="0"/>
            </a:endParaRPr>
          </a:p>
          <a:p>
            <a:pPr>
              <a:tabLst>
                <a:tab pos="1428750" algn="dec"/>
              </a:tabLst>
            </a:pPr>
            <a:r>
              <a:rPr lang="en-US" sz="1600" dirty="0">
                <a:solidFill>
                  <a:srgbClr val="FF0066"/>
                </a:solidFill>
              </a:rPr>
              <a:t>Fish	</a:t>
            </a:r>
            <a:r>
              <a:rPr lang="en-US" sz="1600" dirty="0" smtClean="0">
                <a:solidFill>
                  <a:srgbClr val="FF0066"/>
                </a:solidFill>
              </a:rPr>
              <a:t>$38.18</a:t>
            </a:r>
            <a:endParaRPr lang="en-US" sz="1600" dirty="0">
              <a:solidFill>
                <a:srgbClr val="FF0066"/>
              </a:solidFill>
              <a:latin typeface="Times New Roman" pitchFamily="18" charset="0"/>
            </a:endParaRPr>
          </a:p>
          <a:p>
            <a:pPr>
              <a:tabLst>
                <a:tab pos="1428750" algn="dec"/>
              </a:tabLst>
            </a:pPr>
            <a:r>
              <a:rPr lang="en-US" sz="1600" dirty="0">
                <a:solidFill>
                  <a:srgbClr val="FF0066"/>
                </a:solidFill>
              </a:rPr>
              <a:t>Mammal	</a:t>
            </a:r>
            <a:r>
              <a:rPr lang="en-US" sz="1600" dirty="0" smtClean="0">
                <a:solidFill>
                  <a:srgbClr val="FF0066"/>
                </a:solidFill>
              </a:rPr>
              <a:t>$9.00</a:t>
            </a:r>
            <a:endParaRPr lang="en-US" sz="1600" dirty="0">
              <a:solidFill>
                <a:srgbClr val="FF0066"/>
              </a:solidFill>
              <a:latin typeface="Times New Roman" pitchFamily="18" charset="0"/>
            </a:endParaRPr>
          </a:p>
        </p:txBody>
      </p:sp>
      <p:sp>
        <p:nvSpPr>
          <p:cNvPr id="26633" name="Rectangle 8"/>
          <p:cNvSpPr>
            <a:spLocks noChangeArrowheads="1"/>
          </p:cNvSpPr>
          <p:nvPr/>
        </p:nvSpPr>
        <p:spPr bwMode="auto">
          <a:xfrm>
            <a:off x="6248837" y="1809750"/>
            <a:ext cx="2622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b="1" dirty="0">
                <a:solidFill>
                  <a:srgbClr val="FF0066"/>
                </a:solidFill>
              </a:rPr>
              <a:t>Category	</a:t>
            </a:r>
            <a:r>
              <a:rPr lang="en-US" sz="1600" b="1" dirty="0" err="1">
                <a:solidFill>
                  <a:srgbClr val="FF0066"/>
                </a:solidFill>
              </a:rPr>
              <a:t>AvgOfSalePrice</a:t>
            </a:r>
            <a:endParaRPr lang="en-US" sz="1600" b="1" dirty="0">
              <a:solidFill>
                <a:srgbClr val="FF0066"/>
              </a:solidFill>
            </a:endParaRPr>
          </a:p>
        </p:txBody>
      </p:sp>
      <p:sp>
        <p:nvSpPr>
          <p:cNvPr id="26634" name="Rectangle 9"/>
          <p:cNvSpPr>
            <a:spLocks noChangeArrowheads="1"/>
          </p:cNvSpPr>
          <p:nvPr/>
        </p:nvSpPr>
        <p:spPr bwMode="auto">
          <a:xfrm>
            <a:off x="6702862" y="1439863"/>
            <a:ext cx="153247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folHlink"/>
                </a:solidFill>
              </a:rPr>
              <a:t>Saved Query</a:t>
            </a:r>
          </a:p>
        </p:txBody>
      </p:sp>
      <p:sp>
        <p:nvSpPr>
          <p:cNvPr id="26635" name="Rectangle 10"/>
          <p:cNvSpPr>
            <a:spLocks noChangeArrowheads="1"/>
          </p:cNvSpPr>
          <p:nvPr/>
        </p:nvSpPr>
        <p:spPr bwMode="auto">
          <a:xfrm>
            <a:off x="4592638" y="2493963"/>
            <a:ext cx="711733"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a:solidFill>
                  <a:srgbClr val="0000FF"/>
                </a:solidFill>
              </a:rPr>
              <a:t>JOIN</a:t>
            </a:r>
          </a:p>
        </p:txBody>
      </p:sp>
      <p:sp>
        <p:nvSpPr>
          <p:cNvPr id="26636" name="Line 11"/>
          <p:cNvSpPr>
            <a:spLocks noChangeShapeType="1"/>
          </p:cNvSpPr>
          <p:nvPr/>
        </p:nvSpPr>
        <p:spPr bwMode="auto">
          <a:xfrm>
            <a:off x="3773487" y="2965450"/>
            <a:ext cx="2792849"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7" name="Rectangle 12"/>
          <p:cNvSpPr>
            <a:spLocks noChangeArrowheads="1"/>
          </p:cNvSpPr>
          <p:nvPr/>
        </p:nvSpPr>
        <p:spPr bwMode="auto">
          <a:xfrm>
            <a:off x="3794125" y="3017838"/>
            <a:ext cx="2674914"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spcBef>
                <a:spcPct val="50000"/>
              </a:spcBef>
            </a:pPr>
            <a:r>
              <a:rPr lang="en-US" sz="1600" dirty="0" err="1" smtClean="0">
                <a:solidFill>
                  <a:srgbClr val="0000FF"/>
                </a:solidFill>
              </a:rPr>
              <a:t>Merchandise.Category</a:t>
            </a:r>
            <a:r>
              <a:rPr lang="en-US" sz="1600" dirty="0" smtClean="0">
                <a:solidFill>
                  <a:srgbClr val="0000FF"/>
                </a:solidFill>
              </a:rPr>
              <a:t> </a:t>
            </a:r>
            <a:r>
              <a:rPr lang="en-US" sz="1600" dirty="0">
                <a:solidFill>
                  <a:srgbClr val="0000FF"/>
                </a:solidFill>
              </a:rPr>
              <a:t>= </a:t>
            </a:r>
            <a:r>
              <a:rPr lang="en-US" sz="1600" dirty="0" smtClean="0">
                <a:solidFill>
                  <a:srgbClr val="0000FF"/>
                </a:solidFill>
              </a:rPr>
              <a:t>Query05_Fig23a.Category</a:t>
            </a:r>
            <a:endParaRPr lang="en-US" sz="1600" dirty="0">
              <a:solidFill>
                <a:srgbClr val="0000FF"/>
              </a:solidFill>
            </a:endParaRPr>
          </a:p>
        </p:txBody>
      </p:sp>
      <p:sp>
        <p:nvSpPr>
          <p:cNvPr id="26638" name="Rectangle 13"/>
          <p:cNvSpPr>
            <a:spLocks noChangeArrowheads="1"/>
          </p:cNvSpPr>
          <p:nvPr/>
        </p:nvSpPr>
        <p:spPr bwMode="auto">
          <a:xfrm>
            <a:off x="112712" y="98425"/>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Query05_Fig23a</a:t>
            </a:r>
            <a:endParaRPr lang="en-US" sz="1400" dirty="0">
              <a:solidFill>
                <a:schemeClr val="tx1"/>
              </a:solidFill>
            </a:endParaRPr>
          </a:p>
        </p:txBody>
      </p:sp>
      <p:sp>
        <p:nvSpPr>
          <p:cNvPr id="15" name="Rectangle 3"/>
          <p:cNvSpPr>
            <a:spLocks noChangeArrowheads="1"/>
          </p:cNvSpPr>
          <p:nvPr/>
        </p:nvSpPr>
        <p:spPr bwMode="auto">
          <a:xfrm>
            <a:off x="354842" y="1865313"/>
            <a:ext cx="3412296" cy="2305050"/>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tabLst>
                <a:tab pos="1428750" algn="dec"/>
              </a:tabLst>
            </a:pPr>
            <a:r>
              <a:rPr lang="en-US" sz="1600" dirty="0" smtClean="0">
                <a:solidFill>
                  <a:srgbClr val="0000FF"/>
                </a:solidFill>
              </a:rPr>
              <a:t>1	Dog</a:t>
            </a:r>
            <a:r>
              <a:rPr lang="en-US" sz="1600" dirty="0">
                <a:solidFill>
                  <a:srgbClr val="0000FF"/>
                </a:solidFill>
              </a:rPr>
              <a:t>	</a:t>
            </a:r>
            <a:r>
              <a:rPr lang="en-US" sz="1600" dirty="0" smtClean="0">
                <a:solidFill>
                  <a:srgbClr val="0000FF"/>
                </a:solidFill>
              </a:rPr>
              <a:t>$45.00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2	Dog</a:t>
            </a:r>
            <a:r>
              <a:rPr lang="en-US" sz="1600" dirty="0">
                <a:solidFill>
                  <a:srgbClr val="0000FF"/>
                </a:solidFill>
              </a:rPr>
              <a:t>	</a:t>
            </a:r>
            <a:r>
              <a:rPr lang="en-US" sz="1600" dirty="0" smtClean="0">
                <a:solidFill>
                  <a:srgbClr val="0000FF"/>
                </a:solidFill>
              </a:rPr>
              <a:t>$65.00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3	Dog</a:t>
            </a:r>
            <a:r>
              <a:rPr lang="en-US" sz="1600" dirty="0">
                <a:solidFill>
                  <a:srgbClr val="0000FF"/>
                </a:solidFill>
              </a:rPr>
              <a:t>	</a:t>
            </a:r>
            <a:r>
              <a:rPr lang="en-US" sz="1600" dirty="0" smtClean="0">
                <a:solidFill>
                  <a:srgbClr val="0000FF"/>
                </a:solidFill>
              </a:rPr>
              <a:t>$85.00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4	Dog</a:t>
            </a:r>
            <a:r>
              <a:rPr lang="en-US" sz="1600" dirty="0">
                <a:solidFill>
                  <a:srgbClr val="0000FF"/>
                </a:solidFill>
              </a:rPr>
              <a:t>	</a:t>
            </a:r>
            <a:r>
              <a:rPr lang="en-US" sz="1600" dirty="0" smtClean="0">
                <a:solidFill>
                  <a:srgbClr val="0000FF"/>
                </a:solidFill>
              </a:rPr>
              <a:t>$110.00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5	Cat</a:t>
            </a:r>
            <a:r>
              <a:rPr lang="en-US" sz="1600" dirty="0">
                <a:solidFill>
                  <a:srgbClr val="0000FF"/>
                </a:solidFill>
              </a:rPr>
              <a:t>	</a:t>
            </a:r>
            <a:r>
              <a:rPr lang="en-US" sz="1600" dirty="0" smtClean="0">
                <a:solidFill>
                  <a:srgbClr val="0000FF"/>
                </a:solidFill>
              </a:rPr>
              <a:t>$25.00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6	Cat</a:t>
            </a:r>
            <a:r>
              <a:rPr lang="en-US" sz="1600" dirty="0">
                <a:solidFill>
                  <a:srgbClr val="0000FF"/>
                </a:solidFill>
              </a:rPr>
              <a:t>	</a:t>
            </a:r>
            <a:r>
              <a:rPr lang="en-US" sz="1600" dirty="0" smtClean="0">
                <a:solidFill>
                  <a:srgbClr val="0000FF"/>
                </a:solidFill>
              </a:rPr>
              <a:t>$35.00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7	Dog</a:t>
            </a:r>
            <a:r>
              <a:rPr lang="en-US" sz="1600" dirty="0">
                <a:solidFill>
                  <a:srgbClr val="0000FF"/>
                </a:solidFill>
              </a:rPr>
              <a:t>	</a:t>
            </a:r>
            <a:r>
              <a:rPr lang="en-US" sz="1600" dirty="0" smtClean="0">
                <a:solidFill>
                  <a:srgbClr val="0000FF"/>
                </a:solidFill>
              </a:rPr>
              <a:t>$4.00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8	Cat</a:t>
            </a:r>
            <a:r>
              <a:rPr lang="en-US" sz="1600" dirty="0">
                <a:solidFill>
                  <a:srgbClr val="0000FF"/>
                </a:solidFill>
              </a:rPr>
              <a:t>	</a:t>
            </a:r>
            <a:r>
              <a:rPr lang="en-US" sz="1600" dirty="0" smtClean="0">
                <a:solidFill>
                  <a:srgbClr val="0000FF"/>
                </a:solidFill>
              </a:rPr>
              <a:t>$3.00</a:t>
            </a:r>
            <a:endParaRPr lang="en-US" sz="1600" dirty="0">
              <a:solidFill>
                <a:srgbClr val="0000FF"/>
              </a:solidFill>
              <a:latin typeface="Times New Roman" pitchFamily="18" charset="0"/>
            </a:endParaRPr>
          </a:p>
          <a:p>
            <a:pPr>
              <a:tabLst>
                <a:tab pos="1428750" algn="dec"/>
              </a:tabLst>
            </a:pPr>
            <a:r>
              <a:rPr lang="en-US" sz="1600" dirty="0" smtClean="0">
                <a:solidFill>
                  <a:srgbClr val="0000FF"/>
                </a:solidFill>
              </a:rPr>
              <a:t>9	Dog</a:t>
            </a:r>
            <a:r>
              <a:rPr lang="en-US" sz="1600" dirty="0">
                <a:solidFill>
                  <a:srgbClr val="0000FF"/>
                </a:solidFill>
              </a:rPr>
              <a:t>	</a:t>
            </a:r>
            <a:r>
              <a:rPr lang="en-US" sz="1600" dirty="0" smtClean="0">
                <a:solidFill>
                  <a:srgbClr val="0000FF"/>
                </a:solidFill>
              </a:rPr>
              <a:t>$7.50</a:t>
            </a:r>
            <a:endParaRPr lang="en-US" sz="1600" dirty="0">
              <a:solidFill>
                <a:srgbClr val="0000FF"/>
              </a:solidFill>
            </a:endParaRPr>
          </a:p>
        </p:txBody>
      </p:sp>
      <p:sp>
        <p:nvSpPr>
          <p:cNvPr id="16" name="Rectangle 5"/>
          <p:cNvSpPr>
            <a:spLocks noChangeArrowheads="1"/>
          </p:cNvSpPr>
          <p:nvPr/>
        </p:nvSpPr>
        <p:spPr bwMode="auto">
          <a:xfrm>
            <a:off x="1517650" y="1116013"/>
            <a:ext cx="1506823"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smtClean="0">
                <a:solidFill>
                  <a:schemeClr val="folHlink"/>
                </a:solidFill>
              </a:rPr>
              <a:t>Merchandise</a:t>
            </a:r>
            <a:endParaRPr lang="en-US" sz="1800" dirty="0">
              <a:solidFill>
                <a:schemeClr val="folHlink"/>
              </a:solidFill>
            </a:endParaRPr>
          </a:p>
        </p:txBody>
      </p:sp>
      <p:sp>
        <p:nvSpPr>
          <p:cNvPr id="17" name="TextBox 16"/>
          <p:cNvSpPr txBox="1"/>
          <p:nvPr/>
        </p:nvSpPr>
        <p:spPr>
          <a:xfrm>
            <a:off x="354842" y="1474371"/>
            <a:ext cx="2898550" cy="338554"/>
          </a:xfrm>
          <a:prstGeom prst="rect">
            <a:avLst/>
          </a:prstGeom>
          <a:noFill/>
        </p:spPr>
        <p:txBody>
          <a:bodyPr wrap="none" rtlCol="0">
            <a:spAutoFit/>
          </a:bodyPr>
          <a:lstStyle/>
          <a:p>
            <a:r>
              <a:rPr lang="en-US" sz="1600" b="1" dirty="0" err="1" smtClean="0"/>
              <a:t>MerchID</a:t>
            </a:r>
            <a:r>
              <a:rPr lang="en-US" sz="1600" b="1" dirty="0" smtClean="0"/>
              <a:t>	Category	</a:t>
            </a:r>
            <a:r>
              <a:rPr lang="en-US" sz="1600" b="1" dirty="0" err="1" smtClean="0"/>
              <a:t>ListPrice</a:t>
            </a:r>
            <a:endParaRPr lang="en-US" sz="1600" b="1" dirty="0"/>
          </a:p>
        </p:txBody>
      </p:sp>
    </p:spTree>
    <p:extLst>
      <p:ext uri="{BB962C8B-B14F-4D97-AF65-F5344CB8AC3E}">
        <p14:creationId xmlns:p14="http://schemas.microsoft.com/office/powerpoint/2010/main" val="11520497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Uncorrelated Queries</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32</a:t>
            </a:fld>
            <a:endParaRPr lang="en-US"/>
          </a:p>
        </p:txBody>
      </p:sp>
      <p:sp>
        <p:nvSpPr>
          <p:cNvPr id="4" name="Rectangle 3"/>
          <p:cNvSpPr/>
          <p:nvPr/>
        </p:nvSpPr>
        <p:spPr>
          <a:xfrm>
            <a:off x="477672" y="2970199"/>
            <a:ext cx="8229600" cy="1754326"/>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Merchandise.ListPrice</a:t>
            </a:r>
            <a:r>
              <a:rPr lang="en-US" sz="1800" dirty="0">
                <a:solidFill>
                  <a:schemeClr val="tx1"/>
                </a:solidFill>
              </a:rPr>
              <a:t>, Query05_Fig23a.AvgOfSalePrice</a:t>
            </a:r>
          </a:p>
          <a:p>
            <a:r>
              <a:rPr lang="en-US" sz="1800" dirty="0">
                <a:solidFill>
                  <a:schemeClr val="tx1"/>
                </a:solidFill>
              </a:rPr>
              <a:t>FROM Query05_Fig23a </a:t>
            </a:r>
            <a:endParaRPr lang="en-US" sz="1800" dirty="0" smtClean="0">
              <a:solidFill>
                <a:schemeClr val="tx1"/>
              </a:solidFill>
            </a:endParaRPr>
          </a:p>
          <a:p>
            <a:r>
              <a:rPr lang="en-US" sz="1800" dirty="0" smtClean="0">
                <a:solidFill>
                  <a:schemeClr val="tx1"/>
                </a:solidFill>
              </a:rPr>
              <a:t>INNER </a:t>
            </a:r>
            <a:r>
              <a:rPr lang="en-US" sz="1800" dirty="0">
                <a:solidFill>
                  <a:schemeClr val="tx1"/>
                </a:solidFill>
              </a:rPr>
              <a:t>JOIN Merchandise </a:t>
            </a:r>
            <a:endParaRPr lang="en-US" sz="1800" dirty="0" smtClean="0">
              <a:solidFill>
                <a:schemeClr val="tx1"/>
              </a:solidFill>
            </a:endParaRPr>
          </a:p>
          <a:p>
            <a:r>
              <a:rPr lang="en-US" sz="1800" dirty="0" smtClean="0">
                <a:solidFill>
                  <a:schemeClr val="tx1"/>
                </a:solidFill>
              </a:rPr>
              <a:t>   ON </a:t>
            </a:r>
            <a:r>
              <a:rPr lang="en-US" sz="1800" dirty="0">
                <a:solidFill>
                  <a:schemeClr val="tx1"/>
                </a:solidFill>
              </a:rPr>
              <a:t>Query05_Fig23a.Category = </a:t>
            </a:r>
            <a:r>
              <a:rPr lang="en-US" sz="1800" dirty="0" err="1">
                <a:solidFill>
                  <a:schemeClr val="tx1"/>
                </a:solidFill>
              </a:rPr>
              <a:t>Merchandise.Category</a:t>
            </a:r>
            <a:endParaRPr lang="en-US" sz="1800" dirty="0">
              <a:solidFill>
                <a:schemeClr val="tx1"/>
              </a:solidFill>
            </a:endParaRPr>
          </a:p>
          <a:p>
            <a:r>
              <a:rPr lang="en-US" sz="1800" dirty="0">
                <a:solidFill>
                  <a:schemeClr val="tx1"/>
                </a:solidFill>
              </a:rPr>
              <a:t>WHERE </a:t>
            </a:r>
            <a:r>
              <a:rPr lang="en-US" sz="1800" dirty="0" err="1" smtClean="0">
                <a:solidFill>
                  <a:schemeClr val="tx1"/>
                </a:solidFill>
              </a:rPr>
              <a:t>Merchandise.ListPrice</a:t>
            </a:r>
            <a:r>
              <a:rPr lang="en-US" sz="1800" dirty="0" smtClean="0">
                <a:solidFill>
                  <a:schemeClr val="tx1"/>
                </a:solidFill>
              </a:rPr>
              <a:t>&gt;[</a:t>
            </a:r>
            <a:r>
              <a:rPr lang="en-US" sz="1800" dirty="0">
                <a:solidFill>
                  <a:schemeClr val="tx1"/>
                </a:solidFill>
              </a:rPr>
              <a:t>Query05_Fig23a].[</a:t>
            </a:r>
            <a:r>
              <a:rPr lang="en-US" sz="1800" dirty="0" err="1">
                <a:solidFill>
                  <a:schemeClr val="tx1"/>
                </a:solidFill>
              </a:rPr>
              <a:t>AvgOfSalePrice</a:t>
            </a:r>
            <a:r>
              <a:rPr lang="en-US" sz="1800" dirty="0" smtClean="0">
                <a:solidFill>
                  <a:schemeClr val="tx1"/>
                </a:solidFill>
              </a:rPr>
              <a:t>];</a:t>
            </a:r>
            <a:endParaRPr lang="en-US" sz="1800" dirty="0">
              <a:solidFill>
                <a:schemeClr val="tx1"/>
              </a:solidFill>
            </a:endParaRPr>
          </a:p>
        </p:txBody>
      </p:sp>
      <p:sp>
        <p:nvSpPr>
          <p:cNvPr id="5" name="Rectangle 4"/>
          <p:cNvSpPr/>
          <p:nvPr/>
        </p:nvSpPr>
        <p:spPr>
          <a:xfrm>
            <a:off x="478595" y="1508878"/>
            <a:ext cx="8105847" cy="1200329"/>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Merchandise.Category</a:t>
            </a:r>
            <a:r>
              <a:rPr lang="en-US" sz="1800" dirty="0">
                <a:solidFill>
                  <a:schemeClr val="tx1"/>
                </a:solidFill>
              </a:rPr>
              <a:t>, </a:t>
            </a:r>
            <a:r>
              <a:rPr lang="en-US" sz="1800" dirty="0" err="1">
                <a:solidFill>
                  <a:schemeClr val="tx1"/>
                </a:solidFill>
              </a:rPr>
              <a:t>Avg</a:t>
            </a:r>
            <a:r>
              <a:rPr lang="en-US" sz="1800" dirty="0">
                <a:solidFill>
                  <a:schemeClr val="tx1"/>
                </a:solidFill>
              </a:rPr>
              <a:t>(</a:t>
            </a:r>
            <a:r>
              <a:rPr lang="en-US" sz="1800" dirty="0" err="1">
                <a:solidFill>
                  <a:schemeClr val="tx1"/>
                </a:solidFill>
              </a:rPr>
              <a:t>SaleItem.SalePrice</a:t>
            </a:r>
            <a:r>
              <a:rPr lang="en-US" sz="1800" dirty="0">
                <a:solidFill>
                  <a:schemeClr val="tx1"/>
                </a:solidFill>
              </a:rPr>
              <a:t>) AS </a:t>
            </a:r>
            <a:r>
              <a:rPr lang="en-US" sz="1800" dirty="0" err="1">
                <a:solidFill>
                  <a:schemeClr val="tx1"/>
                </a:solidFill>
              </a:rPr>
              <a:t>AvgOfSalePrice</a:t>
            </a:r>
            <a:endParaRPr lang="en-US" sz="1800" dirty="0">
              <a:solidFill>
                <a:schemeClr val="tx1"/>
              </a:solidFill>
            </a:endParaRPr>
          </a:p>
          <a:p>
            <a:r>
              <a:rPr lang="en-US" sz="1800" dirty="0">
                <a:solidFill>
                  <a:schemeClr val="tx1"/>
                </a:solidFill>
              </a:rPr>
              <a:t>FROM Merchandise </a:t>
            </a:r>
            <a:endParaRPr lang="en-US" sz="1800" dirty="0" smtClean="0">
              <a:solidFill>
                <a:schemeClr val="tx1"/>
              </a:solidFill>
            </a:endParaRPr>
          </a:p>
          <a:p>
            <a:r>
              <a:rPr lang="en-US" sz="1800" dirty="0" smtClean="0">
                <a:solidFill>
                  <a:schemeClr val="tx1"/>
                </a:solidFill>
              </a:rPr>
              <a:t>INNER </a:t>
            </a:r>
            <a:r>
              <a:rPr lang="en-US" sz="1800" dirty="0">
                <a:solidFill>
                  <a:schemeClr val="tx1"/>
                </a:solidFill>
              </a:rPr>
              <a:t>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GROUP BY </a:t>
            </a:r>
            <a:r>
              <a:rPr lang="en-US" sz="1800" dirty="0" err="1">
                <a:solidFill>
                  <a:schemeClr val="tx1"/>
                </a:solidFill>
              </a:rPr>
              <a:t>Merchandise.Category</a:t>
            </a:r>
            <a:r>
              <a:rPr lang="en-US" sz="1800" dirty="0">
                <a:solidFill>
                  <a:schemeClr val="tx1"/>
                </a:solidFill>
              </a:rPr>
              <a:t>;</a:t>
            </a:r>
          </a:p>
        </p:txBody>
      </p:sp>
      <p:sp>
        <p:nvSpPr>
          <p:cNvPr id="6" name="Rectangle 13"/>
          <p:cNvSpPr>
            <a:spLocks noChangeArrowheads="1"/>
          </p:cNvSpPr>
          <p:nvPr/>
        </p:nvSpPr>
        <p:spPr bwMode="auto">
          <a:xfrm>
            <a:off x="112712" y="98425"/>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Query05_Fig23b</a:t>
            </a:r>
            <a:endParaRPr lang="en-US" sz="1400" dirty="0">
              <a:solidFill>
                <a:schemeClr val="tx1"/>
              </a:solidFill>
            </a:endParaRPr>
          </a:p>
        </p:txBody>
      </p:sp>
    </p:spTree>
    <p:extLst>
      <p:ext uri="{BB962C8B-B14F-4D97-AF65-F5344CB8AC3E}">
        <p14:creationId xmlns:p14="http://schemas.microsoft.com/office/powerpoint/2010/main" val="3165027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smtClean="0"/>
              <a:t>UNION Operator</a:t>
            </a:r>
          </a:p>
        </p:txBody>
      </p:sp>
      <p:sp>
        <p:nvSpPr>
          <p:cNvPr id="2765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94760A4-E71F-46F6-AF44-C624A845BE19}" type="slidenum">
              <a:rPr lang="en-US" smtClean="0"/>
              <a:pPr/>
              <a:t>33</a:t>
            </a:fld>
            <a:endParaRPr lang="en-US" smtClean="0"/>
          </a:p>
        </p:txBody>
      </p:sp>
      <p:sp>
        <p:nvSpPr>
          <p:cNvPr id="27653" name="Rectangle 4"/>
          <p:cNvSpPr>
            <a:spLocks noChangeArrowheads="1"/>
          </p:cNvSpPr>
          <p:nvPr/>
        </p:nvSpPr>
        <p:spPr bwMode="auto">
          <a:xfrm>
            <a:off x="1692371" y="1223564"/>
            <a:ext cx="5683250" cy="147797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800" dirty="0">
                <a:solidFill>
                  <a:schemeClr val="tx1"/>
                </a:solidFill>
              </a:rPr>
              <a:t>SELECT EID, Name, Phone, Salary, ‘East’ AS Office</a:t>
            </a:r>
          </a:p>
          <a:p>
            <a:r>
              <a:rPr lang="en-US" sz="1800" dirty="0">
                <a:solidFill>
                  <a:schemeClr val="tx1"/>
                </a:solidFill>
              </a:rPr>
              <a:t>FROM </a:t>
            </a:r>
            <a:r>
              <a:rPr lang="en-US" sz="1800" dirty="0" err="1">
                <a:solidFill>
                  <a:schemeClr val="tx1"/>
                </a:solidFill>
              </a:rPr>
              <a:t>EmployeeEast</a:t>
            </a:r>
            <a:endParaRPr lang="en-US" sz="1800" dirty="0">
              <a:solidFill>
                <a:schemeClr val="tx1"/>
              </a:solidFill>
            </a:endParaRPr>
          </a:p>
          <a:p>
            <a:r>
              <a:rPr lang="en-US" sz="1800" dirty="0">
                <a:solidFill>
                  <a:schemeClr val="tx2"/>
                </a:solidFill>
              </a:rPr>
              <a:t>UNION</a:t>
            </a:r>
          </a:p>
          <a:p>
            <a:r>
              <a:rPr lang="en-US" sz="1800" dirty="0">
                <a:solidFill>
                  <a:schemeClr val="tx1"/>
                </a:solidFill>
              </a:rPr>
              <a:t>SELECT EID, Name, Phone, Salary, ‘West’ AS Office</a:t>
            </a:r>
          </a:p>
          <a:p>
            <a:r>
              <a:rPr lang="en-US" sz="1800" dirty="0">
                <a:solidFill>
                  <a:schemeClr val="tx1"/>
                </a:solidFill>
              </a:rPr>
              <a:t>FROM </a:t>
            </a:r>
            <a:r>
              <a:rPr lang="en-US" sz="1800" dirty="0" err="1">
                <a:solidFill>
                  <a:schemeClr val="tx1"/>
                </a:solidFill>
              </a:rPr>
              <a:t>EmployeeWest</a:t>
            </a:r>
            <a:endParaRPr lang="en-US" sz="1800" dirty="0">
              <a:solidFill>
                <a:schemeClr val="tx1"/>
              </a:solidFill>
            </a:endParaRPr>
          </a:p>
        </p:txBody>
      </p:sp>
      <p:sp>
        <p:nvSpPr>
          <p:cNvPr id="27654" name="Rectangle 5"/>
          <p:cNvSpPr>
            <a:spLocks noChangeArrowheads="1"/>
          </p:cNvSpPr>
          <p:nvPr/>
        </p:nvSpPr>
        <p:spPr bwMode="auto">
          <a:xfrm>
            <a:off x="2324196" y="2807889"/>
            <a:ext cx="4537075" cy="1816100"/>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600" b="1" dirty="0">
                <a:solidFill>
                  <a:srgbClr val="006633"/>
                </a:solidFill>
              </a:rPr>
              <a:t>EID	Name	Phone	Salary	Office</a:t>
            </a:r>
            <a:endParaRPr lang="en-US" sz="1600" dirty="0">
              <a:solidFill>
                <a:srgbClr val="006633"/>
              </a:solidFill>
            </a:endParaRPr>
          </a:p>
          <a:p>
            <a:r>
              <a:rPr lang="en-US" sz="1600" dirty="0">
                <a:solidFill>
                  <a:srgbClr val="006633"/>
                </a:solidFill>
              </a:rPr>
              <a:t>352	Jones	3352	45,000	East</a:t>
            </a:r>
          </a:p>
          <a:p>
            <a:r>
              <a:rPr lang="en-US" sz="1600" dirty="0">
                <a:solidFill>
                  <a:srgbClr val="006633"/>
                </a:solidFill>
              </a:rPr>
              <a:t>876	Inez	8736	47,000	East</a:t>
            </a:r>
          </a:p>
          <a:p>
            <a:r>
              <a:rPr lang="en-US" sz="1600" dirty="0">
                <a:solidFill>
                  <a:srgbClr val="006633"/>
                </a:solidFill>
              </a:rPr>
              <a:t>372	</a:t>
            </a:r>
            <a:r>
              <a:rPr lang="en-US" sz="1600" dirty="0" err="1">
                <a:solidFill>
                  <a:srgbClr val="006633"/>
                </a:solidFill>
              </a:rPr>
              <a:t>Stoiko</a:t>
            </a:r>
            <a:r>
              <a:rPr lang="en-US" sz="1600" dirty="0">
                <a:solidFill>
                  <a:srgbClr val="006633"/>
                </a:solidFill>
              </a:rPr>
              <a:t>	7632	38,000	East</a:t>
            </a:r>
          </a:p>
          <a:p>
            <a:endParaRPr lang="en-US" sz="1600" dirty="0">
              <a:solidFill>
                <a:srgbClr val="006633"/>
              </a:solidFill>
            </a:endParaRPr>
          </a:p>
          <a:p>
            <a:r>
              <a:rPr lang="en-US" sz="1600" dirty="0">
                <a:solidFill>
                  <a:srgbClr val="006633"/>
                </a:solidFill>
              </a:rPr>
              <a:t>890	</a:t>
            </a:r>
            <a:r>
              <a:rPr lang="en-US" sz="1600" dirty="0" err="1">
                <a:solidFill>
                  <a:srgbClr val="006633"/>
                </a:solidFill>
              </a:rPr>
              <a:t>Smythe</a:t>
            </a:r>
            <a:r>
              <a:rPr lang="en-US" sz="1600" dirty="0">
                <a:solidFill>
                  <a:srgbClr val="006633"/>
                </a:solidFill>
              </a:rPr>
              <a:t>	9803	62,000	West</a:t>
            </a:r>
            <a:endParaRPr lang="en-US" sz="1600" b="1" dirty="0">
              <a:solidFill>
                <a:srgbClr val="006633"/>
              </a:solidFill>
            </a:endParaRPr>
          </a:p>
          <a:p>
            <a:r>
              <a:rPr lang="en-US" sz="1600" dirty="0">
                <a:solidFill>
                  <a:srgbClr val="006633"/>
                </a:solidFill>
              </a:rPr>
              <a:t>361	Kim	7736	73,000	West</a:t>
            </a:r>
          </a:p>
        </p:txBody>
      </p:sp>
      <p:sp>
        <p:nvSpPr>
          <p:cNvPr id="3" name="Rectangle 2"/>
          <p:cNvSpPr/>
          <p:nvPr/>
        </p:nvSpPr>
        <p:spPr>
          <a:xfrm>
            <a:off x="839337" y="4828705"/>
            <a:ext cx="6721523" cy="1200329"/>
          </a:xfrm>
          <a:prstGeom prst="rect">
            <a:avLst/>
          </a:prstGeom>
        </p:spPr>
        <p:txBody>
          <a:bodyPr wrap="square">
            <a:spAutoFit/>
          </a:bodyPr>
          <a:lstStyle/>
          <a:p>
            <a:r>
              <a:rPr lang="en-US" sz="1800" dirty="0"/>
              <a:t>Offices in Los Angeles and New York.</a:t>
            </a:r>
          </a:p>
          <a:p>
            <a:r>
              <a:rPr lang="en-US" sz="1800" dirty="0"/>
              <a:t>Each has an Employee table (East and West).</a:t>
            </a:r>
          </a:p>
          <a:p>
            <a:r>
              <a:rPr lang="en-US" sz="1800" dirty="0"/>
              <a:t>Need to search data from both tables.</a:t>
            </a:r>
          </a:p>
          <a:p>
            <a:r>
              <a:rPr lang="en-US" sz="1800" dirty="0"/>
              <a:t>Columns in the two SELECT lines must match.</a:t>
            </a:r>
          </a:p>
        </p:txBody>
      </p:sp>
    </p:spTree>
    <p:extLst>
      <p:ext uri="{BB962C8B-B14F-4D97-AF65-F5344CB8AC3E}">
        <p14:creationId xmlns:p14="http://schemas.microsoft.com/office/powerpoint/2010/main" val="491674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US" smtClean="0"/>
              <a:t>UNION, INTERSECT, EXCEPT</a:t>
            </a:r>
          </a:p>
        </p:txBody>
      </p:sp>
      <p:sp>
        <p:nvSpPr>
          <p:cNvPr id="1027"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EF7AFC8-DEED-4389-8A7E-F428E149DA06}" type="slidenum">
              <a:rPr lang="en-US" smtClean="0"/>
              <a:pPr/>
              <a:t>34</a:t>
            </a:fld>
            <a:endParaRPr lang="en-US" smtClean="0"/>
          </a:p>
        </p:txBody>
      </p:sp>
      <p:sp>
        <p:nvSpPr>
          <p:cNvPr id="1029" name="Rectangle 3"/>
          <p:cNvSpPr>
            <a:spLocks noChangeArrowheads="1"/>
          </p:cNvSpPr>
          <p:nvPr/>
        </p:nvSpPr>
        <p:spPr bwMode="auto">
          <a:xfrm>
            <a:off x="1133475" y="1890629"/>
            <a:ext cx="2819400" cy="20574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0" name="Oval 4"/>
          <p:cNvSpPr>
            <a:spLocks noChangeArrowheads="1"/>
          </p:cNvSpPr>
          <p:nvPr/>
        </p:nvSpPr>
        <p:spPr bwMode="auto">
          <a:xfrm>
            <a:off x="1362075" y="2119229"/>
            <a:ext cx="1447800" cy="1447800"/>
          </a:xfrm>
          <a:prstGeom prst="ellipse">
            <a:avLst/>
          </a:prstGeom>
          <a:solidFill>
            <a:schemeClr val="accent2">
              <a:alpha val="50195"/>
            </a:schemeClr>
          </a:solidFill>
          <a:ln w="12700">
            <a:solidFill>
              <a:schemeClr val="tx1"/>
            </a:solidFill>
            <a:round/>
            <a:headEnd type="none" w="sm" len="sm"/>
            <a:tailEnd type="none" w="sm" len="sm"/>
          </a:ln>
        </p:spPr>
        <p:txBody>
          <a:bodyPr wrap="none" anchor="ctr"/>
          <a:lstStyle/>
          <a:p>
            <a:pPr algn="ctr"/>
            <a:endParaRPr lang="en-US"/>
          </a:p>
        </p:txBody>
      </p:sp>
      <p:sp>
        <p:nvSpPr>
          <p:cNvPr id="1031" name="Oval 5"/>
          <p:cNvSpPr>
            <a:spLocks noChangeArrowheads="1"/>
          </p:cNvSpPr>
          <p:nvPr/>
        </p:nvSpPr>
        <p:spPr bwMode="auto">
          <a:xfrm>
            <a:off x="2200275" y="2119229"/>
            <a:ext cx="1447800" cy="1447800"/>
          </a:xfrm>
          <a:prstGeom prst="ellipse">
            <a:avLst/>
          </a:prstGeom>
          <a:solidFill>
            <a:schemeClr val="bg1">
              <a:alpha val="50195"/>
            </a:schemeClr>
          </a:solidFill>
          <a:ln w="12700">
            <a:solidFill>
              <a:schemeClr val="tx1"/>
            </a:solidFill>
            <a:round/>
            <a:headEnd type="none" w="sm" len="sm"/>
            <a:tailEnd type="none" w="sm" len="sm"/>
          </a:ln>
        </p:spPr>
        <p:txBody>
          <a:bodyPr wrap="none" anchor="ctr"/>
          <a:lstStyle/>
          <a:p>
            <a:endParaRPr lang="en-US"/>
          </a:p>
        </p:txBody>
      </p:sp>
      <p:sp>
        <p:nvSpPr>
          <p:cNvPr id="1033" name="Text Box 8"/>
          <p:cNvSpPr txBox="1">
            <a:spLocks noChangeArrowheads="1"/>
          </p:cNvSpPr>
          <p:nvPr/>
        </p:nvSpPr>
        <p:spPr bwMode="auto">
          <a:xfrm>
            <a:off x="1819275" y="3567029"/>
            <a:ext cx="450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T1</a:t>
            </a:r>
          </a:p>
        </p:txBody>
      </p:sp>
      <p:sp>
        <p:nvSpPr>
          <p:cNvPr id="1034" name="Text Box 9"/>
          <p:cNvSpPr txBox="1">
            <a:spLocks noChangeArrowheads="1"/>
          </p:cNvSpPr>
          <p:nvPr/>
        </p:nvSpPr>
        <p:spPr bwMode="auto">
          <a:xfrm>
            <a:off x="2733675" y="3567029"/>
            <a:ext cx="450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T2</a:t>
            </a:r>
          </a:p>
        </p:txBody>
      </p:sp>
      <p:sp>
        <p:nvSpPr>
          <p:cNvPr id="1035" name="Text Box 11"/>
          <p:cNvSpPr txBox="1">
            <a:spLocks noChangeArrowheads="1"/>
          </p:cNvSpPr>
          <p:nvPr/>
        </p:nvSpPr>
        <p:spPr bwMode="auto">
          <a:xfrm>
            <a:off x="1666875" y="2576429"/>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A</a:t>
            </a:r>
          </a:p>
        </p:txBody>
      </p:sp>
      <p:sp>
        <p:nvSpPr>
          <p:cNvPr id="1036" name="Text Box 12"/>
          <p:cNvSpPr txBox="1">
            <a:spLocks noChangeArrowheads="1"/>
          </p:cNvSpPr>
          <p:nvPr/>
        </p:nvSpPr>
        <p:spPr bwMode="auto">
          <a:xfrm>
            <a:off x="2352675" y="2576429"/>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B</a:t>
            </a:r>
          </a:p>
        </p:txBody>
      </p:sp>
      <p:sp>
        <p:nvSpPr>
          <p:cNvPr id="1037" name="Text Box 13"/>
          <p:cNvSpPr txBox="1">
            <a:spLocks noChangeArrowheads="1"/>
          </p:cNvSpPr>
          <p:nvPr/>
        </p:nvSpPr>
        <p:spPr bwMode="auto">
          <a:xfrm>
            <a:off x="2962275" y="2576429"/>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C</a:t>
            </a:r>
          </a:p>
        </p:txBody>
      </p:sp>
      <p:sp>
        <p:nvSpPr>
          <p:cNvPr id="1038" name="Text Box 17"/>
          <p:cNvSpPr txBox="1">
            <a:spLocks noChangeArrowheads="1"/>
          </p:cNvSpPr>
          <p:nvPr/>
        </p:nvSpPr>
        <p:spPr bwMode="auto">
          <a:xfrm>
            <a:off x="5530353" y="3209365"/>
            <a:ext cx="2475999" cy="1477328"/>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t>SELECT EID, Name</a:t>
            </a:r>
          </a:p>
          <a:p>
            <a:r>
              <a:rPr lang="en-US" sz="1800" dirty="0"/>
              <a:t>FROM </a:t>
            </a:r>
            <a:r>
              <a:rPr lang="en-US" sz="1800" dirty="0" err="1"/>
              <a:t>EmployeeEast</a:t>
            </a:r>
            <a:endParaRPr lang="en-US" sz="1800" dirty="0"/>
          </a:p>
          <a:p>
            <a:r>
              <a:rPr lang="en-US" sz="1800" dirty="0">
                <a:solidFill>
                  <a:schemeClr val="tx2"/>
                </a:solidFill>
              </a:rPr>
              <a:t>INTERSECT</a:t>
            </a:r>
          </a:p>
          <a:p>
            <a:r>
              <a:rPr lang="en-US" sz="1800" dirty="0"/>
              <a:t>SELECT EID, Name</a:t>
            </a:r>
          </a:p>
          <a:p>
            <a:r>
              <a:rPr lang="en-US" sz="1800" dirty="0"/>
              <a:t>FROM </a:t>
            </a:r>
            <a:r>
              <a:rPr lang="en-US" sz="1800" dirty="0" err="1"/>
              <a:t>EmployeeWest</a:t>
            </a:r>
            <a:endParaRPr lang="en-US" sz="1800" dirty="0"/>
          </a:p>
        </p:txBody>
      </p:sp>
      <p:sp>
        <p:nvSpPr>
          <p:cNvPr id="1039" name="Text Box 20"/>
          <p:cNvSpPr txBox="1">
            <a:spLocks noChangeArrowheads="1"/>
          </p:cNvSpPr>
          <p:nvPr/>
        </p:nvSpPr>
        <p:spPr bwMode="auto">
          <a:xfrm>
            <a:off x="5334000" y="1752600"/>
            <a:ext cx="3352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t>List the name of any employee who has worked for both the East and West regions.</a:t>
            </a:r>
          </a:p>
        </p:txBody>
      </p:sp>
      <p:graphicFrame>
        <p:nvGraphicFramePr>
          <p:cNvPr id="4" name="Table 3"/>
          <p:cNvGraphicFramePr>
            <a:graphicFrameLocks noGrp="1"/>
          </p:cNvGraphicFramePr>
          <p:nvPr>
            <p:extLst>
              <p:ext uri="{D42A27DB-BD31-4B8C-83A1-F6EECF244321}">
                <p14:modId xmlns:p14="http://schemas.microsoft.com/office/powerpoint/2010/main" val="3436367165"/>
              </p:ext>
            </p:extLst>
          </p:nvPr>
        </p:nvGraphicFramePr>
        <p:xfrm>
          <a:off x="805465" y="4117910"/>
          <a:ext cx="3418269" cy="1112520"/>
        </p:xfrm>
        <a:graphic>
          <a:graphicData uri="http://schemas.openxmlformats.org/drawingml/2006/table">
            <a:tbl>
              <a:tblPr firstRow="1" bandRow="1">
                <a:tableStyleId>{5940675A-B579-460E-94D1-54222C63F5DA}</a:tableStyleId>
              </a:tblPr>
              <a:tblGrid>
                <a:gridCol w="2193925"/>
                <a:gridCol w="1224344"/>
              </a:tblGrid>
              <a:tr h="370840">
                <a:tc>
                  <a:txBody>
                    <a:bodyPr/>
                    <a:lstStyle/>
                    <a:p>
                      <a:r>
                        <a:rPr lang="en-US" dirty="0" smtClean="0"/>
                        <a:t>T1 UNION T2</a:t>
                      </a:r>
                      <a:endParaRPr lang="en-US" dirty="0"/>
                    </a:p>
                  </a:txBody>
                  <a:tcPr/>
                </a:tc>
                <a:tc>
                  <a:txBody>
                    <a:bodyPr/>
                    <a:lstStyle/>
                    <a:p>
                      <a:r>
                        <a:rPr lang="en-US" dirty="0" smtClean="0"/>
                        <a:t>A + B + C</a:t>
                      </a:r>
                      <a:endParaRPr lang="en-US" dirty="0"/>
                    </a:p>
                  </a:txBody>
                  <a:tcPr/>
                </a:tc>
              </a:tr>
              <a:tr h="370840">
                <a:tc>
                  <a:txBody>
                    <a:bodyPr/>
                    <a:lstStyle/>
                    <a:p>
                      <a:r>
                        <a:rPr lang="en-US" dirty="0" smtClean="0"/>
                        <a:t>T1 INTERSECT T2</a:t>
                      </a:r>
                      <a:endParaRPr lang="en-US" dirty="0"/>
                    </a:p>
                  </a:txBody>
                  <a:tcPr/>
                </a:tc>
                <a:tc>
                  <a:txBody>
                    <a:bodyPr/>
                    <a:lstStyle/>
                    <a:p>
                      <a:r>
                        <a:rPr lang="en-US" dirty="0" smtClean="0"/>
                        <a:t>B</a:t>
                      </a:r>
                      <a:endParaRPr lang="en-US" dirty="0"/>
                    </a:p>
                  </a:txBody>
                  <a:tcPr/>
                </a:tc>
              </a:tr>
              <a:tr h="370840">
                <a:tc>
                  <a:txBody>
                    <a:bodyPr/>
                    <a:lstStyle/>
                    <a:p>
                      <a:r>
                        <a:rPr lang="en-US" dirty="0" smtClean="0"/>
                        <a:t>T1</a:t>
                      </a:r>
                      <a:r>
                        <a:rPr lang="en-US" baseline="0" dirty="0" smtClean="0"/>
                        <a:t> EXCEPT T2</a:t>
                      </a:r>
                      <a:endParaRPr lang="en-US" dirty="0"/>
                    </a:p>
                  </a:txBody>
                  <a:tcPr/>
                </a:tc>
                <a:tc>
                  <a:txBody>
                    <a:bodyPr/>
                    <a:lstStyle/>
                    <a:p>
                      <a:r>
                        <a:rPr lang="en-US" dirty="0" smtClean="0"/>
                        <a:t>A</a:t>
                      </a:r>
                      <a:endParaRPr lang="en-US" dirty="0"/>
                    </a:p>
                  </a:txBody>
                  <a:tcPr/>
                </a:tc>
              </a:tr>
            </a:tbl>
          </a:graphicData>
        </a:graphic>
      </p:graphicFrame>
      <p:sp>
        <p:nvSpPr>
          <p:cNvPr id="2" name="TextBox 1"/>
          <p:cNvSpPr txBox="1"/>
          <p:nvPr/>
        </p:nvSpPr>
        <p:spPr>
          <a:xfrm>
            <a:off x="4495800" y="5008728"/>
            <a:ext cx="4375245" cy="646331"/>
          </a:xfrm>
          <a:prstGeom prst="rect">
            <a:avLst/>
          </a:prstGeom>
          <a:noFill/>
        </p:spPr>
        <p:txBody>
          <a:bodyPr wrap="square" rtlCol="0">
            <a:spAutoFit/>
          </a:bodyPr>
          <a:lstStyle/>
          <a:p>
            <a:r>
              <a:rPr lang="en-US" sz="1800" dirty="0" smtClean="0"/>
              <a:t>Microsoft Access supports only UNION.</a:t>
            </a:r>
          </a:p>
          <a:p>
            <a:r>
              <a:rPr lang="en-US" sz="1800" dirty="0" smtClean="0"/>
              <a:t>SQL Server supports all three.</a:t>
            </a:r>
            <a:endParaRPr lang="en-US" sz="1800" dirty="0"/>
          </a:p>
        </p:txBody>
      </p:sp>
    </p:spTree>
    <p:extLst>
      <p:ext uri="{BB962C8B-B14F-4D97-AF65-F5344CB8AC3E}">
        <p14:creationId xmlns:p14="http://schemas.microsoft.com/office/powerpoint/2010/main" val="38567814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dirty="0" smtClean="0"/>
              <a:t>Multiple JOIN Columns</a:t>
            </a:r>
          </a:p>
        </p:txBody>
      </p:sp>
      <p:sp>
        <p:nvSpPr>
          <p:cNvPr id="2867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B3649C8-09B0-4344-9209-5A9CEBD9EDF1}" type="slidenum">
              <a:rPr lang="en-US" smtClean="0"/>
              <a:pPr/>
              <a:t>35</a:t>
            </a:fld>
            <a:endParaRPr lang="en-US" smtClean="0"/>
          </a:p>
        </p:txBody>
      </p:sp>
      <p:sp>
        <p:nvSpPr>
          <p:cNvPr id="28677" name="Rectangle 4"/>
          <p:cNvSpPr>
            <a:spLocks noChangeArrowheads="1"/>
          </p:cNvSpPr>
          <p:nvPr/>
        </p:nvSpPr>
        <p:spPr bwMode="auto">
          <a:xfrm>
            <a:off x="4254500" y="1408376"/>
            <a:ext cx="1186222" cy="2031968"/>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800" b="1" dirty="0" err="1">
                <a:solidFill>
                  <a:schemeClr val="tx1"/>
                </a:solidFill>
              </a:rPr>
              <a:t>AnimalID</a:t>
            </a:r>
            <a:endParaRPr lang="en-US" sz="1800" dirty="0">
              <a:solidFill>
                <a:schemeClr val="tx1"/>
              </a:solidFill>
            </a:endParaRPr>
          </a:p>
          <a:p>
            <a:r>
              <a:rPr lang="en-US" sz="1800" dirty="0">
                <a:solidFill>
                  <a:schemeClr val="tx1"/>
                </a:solidFill>
              </a:rPr>
              <a:t>Name</a:t>
            </a:r>
          </a:p>
          <a:p>
            <a:r>
              <a:rPr lang="en-US" sz="1800" dirty="0">
                <a:solidFill>
                  <a:schemeClr val="tx1"/>
                </a:solidFill>
              </a:rPr>
              <a:t>Category</a:t>
            </a:r>
          </a:p>
          <a:p>
            <a:r>
              <a:rPr lang="en-US" sz="1800" dirty="0">
                <a:solidFill>
                  <a:schemeClr val="tx1"/>
                </a:solidFill>
              </a:rPr>
              <a:t>Breed</a:t>
            </a:r>
          </a:p>
          <a:p>
            <a:r>
              <a:rPr lang="en-US" sz="1800" dirty="0" err="1">
                <a:solidFill>
                  <a:schemeClr val="tx1"/>
                </a:solidFill>
              </a:rPr>
              <a:t>DateBorn</a:t>
            </a:r>
            <a:endParaRPr lang="en-US" sz="1800" dirty="0">
              <a:solidFill>
                <a:schemeClr val="tx1"/>
              </a:solidFill>
            </a:endParaRPr>
          </a:p>
          <a:p>
            <a:r>
              <a:rPr lang="en-US" sz="1800" dirty="0">
                <a:solidFill>
                  <a:schemeClr val="tx1"/>
                </a:solidFill>
              </a:rPr>
              <a:t>Gender</a:t>
            </a:r>
          </a:p>
          <a:p>
            <a:r>
              <a:rPr lang="en-US" sz="1800" dirty="0">
                <a:solidFill>
                  <a:schemeClr val="tx1"/>
                </a:solidFill>
              </a:rPr>
              <a:t>. . .</a:t>
            </a:r>
          </a:p>
        </p:txBody>
      </p:sp>
      <p:sp>
        <p:nvSpPr>
          <p:cNvPr id="28678" name="Rectangle 5"/>
          <p:cNvSpPr>
            <a:spLocks noChangeArrowheads="1"/>
          </p:cNvSpPr>
          <p:nvPr/>
        </p:nvSpPr>
        <p:spPr bwMode="auto">
          <a:xfrm>
            <a:off x="1628775" y="1830651"/>
            <a:ext cx="1186222" cy="646973"/>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800" b="1">
                <a:solidFill>
                  <a:schemeClr val="tx1"/>
                </a:solidFill>
              </a:rPr>
              <a:t>Category</a:t>
            </a:r>
          </a:p>
          <a:p>
            <a:r>
              <a:rPr lang="en-US" sz="1800" b="1">
                <a:solidFill>
                  <a:schemeClr val="tx1"/>
                </a:solidFill>
              </a:rPr>
              <a:t>Breed</a:t>
            </a:r>
          </a:p>
        </p:txBody>
      </p:sp>
      <p:sp>
        <p:nvSpPr>
          <p:cNvPr id="28679" name="Rectangle 6"/>
          <p:cNvSpPr>
            <a:spLocks noChangeArrowheads="1"/>
          </p:cNvSpPr>
          <p:nvPr/>
        </p:nvSpPr>
        <p:spPr bwMode="auto">
          <a:xfrm>
            <a:off x="1892300" y="1497463"/>
            <a:ext cx="801501"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Breed</a:t>
            </a:r>
          </a:p>
        </p:txBody>
      </p:sp>
      <p:sp>
        <p:nvSpPr>
          <p:cNvPr id="28680" name="Rectangle 7"/>
          <p:cNvSpPr>
            <a:spLocks noChangeArrowheads="1"/>
          </p:cNvSpPr>
          <p:nvPr/>
        </p:nvSpPr>
        <p:spPr bwMode="auto">
          <a:xfrm>
            <a:off x="4308475" y="1099841"/>
            <a:ext cx="89127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Animal</a:t>
            </a:r>
          </a:p>
        </p:txBody>
      </p:sp>
      <p:sp>
        <p:nvSpPr>
          <p:cNvPr id="28681" name="Line 8"/>
          <p:cNvSpPr>
            <a:spLocks noChangeShapeType="1"/>
          </p:cNvSpPr>
          <p:nvPr/>
        </p:nvSpPr>
        <p:spPr bwMode="auto">
          <a:xfrm>
            <a:off x="2819400" y="1992576"/>
            <a:ext cx="1447800" cy="152400"/>
          </a:xfrm>
          <a:prstGeom prst="line">
            <a:avLst/>
          </a:prstGeom>
          <a:noFill/>
          <a:ln w="12700">
            <a:solidFill>
              <a:srgbClr val="00663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2" name="Line 9"/>
          <p:cNvSpPr>
            <a:spLocks noChangeShapeType="1"/>
          </p:cNvSpPr>
          <p:nvPr/>
        </p:nvSpPr>
        <p:spPr bwMode="auto">
          <a:xfrm>
            <a:off x="2819400" y="2297376"/>
            <a:ext cx="1447800" cy="152400"/>
          </a:xfrm>
          <a:prstGeom prst="line">
            <a:avLst/>
          </a:prstGeom>
          <a:noFill/>
          <a:ln w="12700">
            <a:solidFill>
              <a:srgbClr val="00663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3" name="Rectangle 10"/>
          <p:cNvSpPr>
            <a:spLocks noChangeArrowheads="1"/>
          </p:cNvSpPr>
          <p:nvPr/>
        </p:nvSpPr>
        <p:spPr bwMode="auto">
          <a:xfrm>
            <a:off x="2568575" y="3638814"/>
            <a:ext cx="4167872" cy="120097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800" dirty="0">
                <a:solidFill>
                  <a:schemeClr val="tx1"/>
                </a:solidFill>
              </a:rPr>
              <a:t>SELECT *</a:t>
            </a:r>
          </a:p>
          <a:p>
            <a:r>
              <a:rPr lang="en-US" sz="1800" dirty="0">
                <a:solidFill>
                  <a:schemeClr val="tx1"/>
                </a:solidFill>
              </a:rPr>
              <a:t>FROM Breed INNER JOIN Animal</a:t>
            </a:r>
          </a:p>
          <a:p>
            <a:r>
              <a:rPr lang="en-US" sz="1800" dirty="0">
                <a:solidFill>
                  <a:schemeClr val="tx2"/>
                </a:solidFill>
              </a:rPr>
              <a:t>ON </a:t>
            </a:r>
            <a:r>
              <a:rPr lang="en-US" sz="1800" dirty="0" err="1">
                <a:solidFill>
                  <a:schemeClr val="tx2"/>
                </a:solidFill>
              </a:rPr>
              <a:t>Breed.Category</a:t>
            </a:r>
            <a:r>
              <a:rPr lang="en-US" sz="1800" dirty="0">
                <a:solidFill>
                  <a:schemeClr val="tx2"/>
                </a:solidFill>
              </a:rPr>
              <a:t> = </a:t>
            </a:r>
            <a:r>
              <a:rPr lang="en-US" sz="1800" dirty="0" err="1">
                <a:solidFill>
                  <a:schemeClr val="tx2"/>
                </a:solidFill>
              </a:rPr>
              <a:t>Animal.Category</a:t>
            </a:r>
            <a:endParaRPr lang="en-US" sz="1800" dirty="0">
              <a:solidFill>
                <a:schemeClr val="tx2"/>
              </a:solidFill>
            </a:endParaRPr>
          </a:p>
          <a:p>
            <a:r>
              <a:rPr lang="en-US" sz="1800" dirty="0">
                <a:solidFill>
                  <a:schemeClr val="tx2"/>
                </a:solidFill>
              </a:rPr>
              <a:t>AND </a:t>
            </a:r>
            <a:r>
              <a:rPr lang="en-US" sz="1800" dirty="0" err="1">
                <a:solidFill>
                  <a:schemeClr val="tx2"/>
                </a:solidFill>
              </a:rPr>
              <a:t>Breed.Breed</a:t>
            </a:r>
            <a:r>
              <a:rPr lang="en-US" sz="1800" dirty="0">
                <a:solidFill>
                  <a:schemeClr val="tx2"/>
                </a:solidFill>
              </a:rPr>
              <a:t> = </a:t>
            </a:r>
            <a:r>
              <a:rPr lang="en-US" sz="1800" dirty="0" err="1">
                <a:solidFill>
                  <a:schemeClr val="tx2"/>
                </a:solidFill>
              </a:rPr>
              <a:t>Animal.Breed</a:t>
            </a:r>
            <a:endParaRPr lang="en-US" sz="1800" dirty="0">
              <a:solidFill>
                <a:schemeClr val="tx2"/>
              </a:solidFill>
            </a:endParaRPr>
          </a:p>
        </p:txBody>
      </p:sp>
      <p:sp>
        <p:nvSpPr>
          <p:cNvPr id="28684" name="Rectangle 11"/>
          <p:cNvSpPr>
            <a:spLocks noChangeArrowheads="1"/>
          </p:cNvSpPr>
          <p:nvPr/>
        </p:nvSpPr>
        <p:spPr bwMode="auto">
          <a:xfrm>
            <a:off x="223837"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Query05_Fig26</a:t>
            </a:r>
            <a:endParaRPr lang="en-US" sz="1400" dirty="0">
              <a:solidFill>
                <a:schemeClr val="tx1"/>
              </a:solidFill>
            </a:endParaRPr>
          </a:p>
        </p:txBody>
      </p:sp>
      <p:sp>
        <p:nvSpPr>
          <p:cNvPr id="2" name="Rectangle 1"/>
          <p:cNvSpPr/>
          <p:nvPr/>
        </p:nvSpPr>
        <p:spPr>
          <a:xfrm>
            <a:off x="868722" y="5192574"/>
            <a:ext cx="7470060" cy="646331"/>
          </a:xfrm>
          <a:prstGeom prst="rect">
            <a:avLst/>
          </a:prstGeom>
        </p:spPr>
        <p:txBody>
          <a:bodyPr wrap="square">
            <a:spAutoFit/>
          </a:bodyPr>
          <a:lstStyle/>
          <a:p>
            <a:r>
              <a:rPr lang="en-US" sz="1800" dirty="0"/>
              <a:t>Sometimes need to JOIN tables on more than one column.</a:t>
            </a:r>
          </a:p>
          <a:p>
            <a:r>
              <a:rPr lang="en-US" sz="1800" dirty="0" err="1"/>
              <a:t>PetStore</a:t>
            </a:r>
            <a:r>
              <a:rPr lang="en-US" sz="1800" dirty="0"/>
              <a:t>:  Category and Breed.</a:t>
            </a:r>
          </a:p>
        </p:txBody>
      </p:sp>
    </p:spTree>
    <p:extLst>
      <p:ext uri="{BB962C8B-B14F-4D97-AF65-F5344CB8AC3E}">
        <p14:creationId xmlns:p14="http://schemas.microsoft.com/office/powerpoint/2010/main" val="3960234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smtClean="0"/>
              <a:t>Reflexive Join</a:t>
            </a:r>
          </a:p>
        </p:txBody>
      </p:sp>
      <p:sp>
        <p:nvSpPr>
          <p:cNvPr id="2969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EA81FE-D217-42A6-A907-94538ED39E55}" type="slidenum">
              <a:rPr lang="en-US" smtClean="0"/>
              <a:pPr/>
              <a:t>36</a:t>
            </a:fld>
            <a:endParaRPr lang="en-US" smtClean="0"/>
          </a:p>
        </p:txBody>
      </p:sp>
      <p:sp>
        <p:nvSpPr>
          <p:cNvPr id="29701" name="Rectangle 4"/>
          <p:cNvSpPr>
            <a:spLocks noChangeArrowheads="1"/>
          </p:cNvSpPr>
          <p:nvPr/>
        </p:nvSpPr>
        <p:spPr bwMode="auto">
          <a:xfrm>
            <a:off x="212725" y="1606550"/>
            <a:ext cx="4657726" cy="203196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spcBef>
                <a:spcPct val="50000"/>
              </a:spcBef>
            </a:pPr>
            <a:r>
              <a:rPr lang="en-US" sz="1800" dirty="0">
                <a:solidFill>
                  <a:schemeClr val="tx1"/>
                </a:solidFill>
              </a:rPr>
              <a:t>SELECT </a:t>
            </a:r>
            <a:r>
              <a:rPr lang="en-US" sz="1800" dirty="0" err="1">
                <a:solidFill>
                  <a:schemeClr val="tx1"/>
                </a:solidFill>
              </a:rPr>
              <a:t>Employee.EmployeeID</a:t>
            </a:r>
            <a:r>
              <a:rPr lang="en-US" sz="1800" dirty="0">
                <a:solidFill>
                  <a:schemeClr val="tx1"/>
                </a:solidFill>
              </a:rPr>
              <a:t>, </a:t>
            </a:r>
            <a:r>
              <a:rPr lang="en-US" sz="1800" dirty="0" err="1">
                <a:solidFill>
                  <a:schemeClr val="tx1"/>
                </a:solidFill>
              </a:rPr>
              <a:t>Employee.LastName</a:t>
            </a:r>
            <a:r>
              <a:rPr lang="en-US" sz="1800" dirty="0">
                <a:solidFill>
                  <a:schemeClr val="tx1"/>
                </a:solidFill>
              </a:rPr>
              <a:t>, </a:t>
            </a:r>
            <a:r>
              <a:rPr lang="en-US" sz="1800" dirty="0" err="1">
                <a:solidFill>
                  <a:schemeClr val="tx1"/>
                </a:solidFill>
              </a:rPr>
              <a:t>Employee.ManagerID</a:t>
            </a:r>
            <a:r>
              <a:rPr lang="en-US" sz="1800" dirty="0">
                <a:solidFill>
                  <a:schemeClr val="tx1"/>
                </a:solidFill>
              </a:rPr>
              <a:t>, E2.LastName</a:t>
            </a:r>
          </a:p>
          <a:p>
            <a:pPr>
              <a:spcBef>
                <a:spcPct val="50000"/>
              </a:spcBef>
            </a:pPr>
            <a:r>
              <a:rPr lang="en-US" sz="1800" dirty="0">
                <a:solidFill>
                  <a:schemeClr val="tx1"/>
                </a:solidFill>
              </a:rPr>
              <a:t>FROM Employee INNER JOIN Employee AS E2</a:t>
            </a:r>
          </a:p>
          <a:p>
            <a:pPr>
              <a:spcBef>
                <a:spcPct val="50000"/>
              </a:spcBef>
            </a:pPr>
            <a:r>
              <a:rPr lang="en-US" sz="1800" dirty="0">
                <a:solidFill>
                  <a:schemeClr val="tx2"/>
                </a:solidFill>
              </a:rPr>
              <a:t>ON </a:t>
            </a:r>
            <a:r>
              <a:rPr lang="en-US" sz="1800" dirty="0" err="1">
                <a:solidFill>
                  <a:schemeClr val="tx2"/>
                </a:solidFill>
              </a:rPr>
              <a:t>Employee.ManagerID</a:t>
            </a:r>
            <a:r>
              <a:rPr lang="en-US" sz="1800" dirty="0">
                <a:solidFill>
                  <a:schemeClr val="tx2"/>
                </a:solidFill>
              </a:rPr>
              <a:t> = E2.EmployeeID</a:t>
            </a:r>
          </a:p>
        </p:txBody>
      </p:sp>
      <p:sp>
        <p:nvSpPr>
          <p:cNvPr id="29702" name="Rectangle 5"/>
          <p:cNvSpPr>
            <a:spLocks noChangeArrowheads="1"/>
          </p:cNvSpPr>
          <p:nvPr/>
        </p:nvSpPr>
        <p:spPr bwMode="auto">
          <a:xfrm>
            <a:off x="5099050" y="1212850"/>
            <a:ext cx="3898900" cy="1693863"/>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600" b="1" dirty="0">
                <a:solidFill>
                  <a:srgbClr val="006633"/>
                </a:solidFill>
              </a:rPr>
              <a:t>EID	Name	. . .	Manager</a:t>
            </a:r>
            <a:endParaRPr lang="en-US" sz="1600" dirty="0">
              <a:solidFill>
                <a:srgbClr val="006633"/>
              </a:solidFill>
            </a:endParaRPr>
          </a:p>
          <a:p>
            <a:r>
              <a:rPr lang="en-US" sz="1600" dirty="0" smtClean="0">
                <a:solidFill>
                  <a:srgbClr val="006633"/>
                </a:solidFill>
              </a:rPr>
              <a:t>1</a:t>
            </a:r>
            <a:r>
              <a:rPr lang="en-US" sz="1600" dirty="0">
                <a:solidFill>
                  <a:srgbClr val="006633"/>
                </a:solidFill>
              </a:rPr>
              <a:t>	</a:t>
            </a:r>
            <a:r>
              <a:rPr lang="en-US" sz="1600" dirty="0" smtClean="0">
                <a:solidFill>
                  <a:srgbClr val="006633"/>
                </a:solidFill>
              </a:rPr>
              <a:t>Reeves</a:t>
            </a:r>
            <a:r>
              <a:rPr lang="en-US" sz="1600" dirty="0">
                <a:solidFill>
                  <a:srgbClr val="006633"/>
                </a:solidFill>
              </a:rPr>
              <a:t>		</a:t>
            </a:r>
            <a:r>
              <a:rPr lang="en-US" sz="1600" dirty="0" smtClean="0">
                <a:solidFill>
                  <a:srgbClr val="006633"/>
                </a:solidFill>
              </a:rPr>
              <a:t>11</a:t>
            </a:r>
            <a:endParaRPr lang="en-US" sz="1600" dirty="0">
              <a:solidFill>
                <a:srgbClr val="006633"/>
              </a:solidFill>
            </a:endParaRPr>
          </a:p>
          <a:p>
            <a:r>
              <a:rPr lang="en-US" sz="1600" dirty="0" smtClean="0">
                <a:solidFill>
                  <a:srgbClr val="006633"/>
                </a:solidFill>
              </a:rPr>
              <a:t>2</a:t>
            </a:r>
            <a:r>
              <a:rPr lang="en-US" sz="1600" dirty="0">
                <a:solidFill>
                  <a:srgbClr val="006633"/>
                </a:solidFill>
              </a:rPr>
              <a:t>	</a:t>
            </a:r>
            <a:r>
              <a:rPr lang="en-US" sz="1600" dirty="0" smtClean="0">
                <a:solidFill>
                  <a:srgbClr val="006633"/>
                </a:solidFill>
              </a:rPr>
              <a:t>Gibson</a:t>
            </a:r>
            <a:r>
              <a:rPr lang="en-US" sz="1600" dirty="0">
                <a:solidFill>
                  <a:srgbClr val="006633"/>
                </a:solidFill>
              </a:rPr>
              <a:t>		</a:t>
            </a:r>
            <a:r>
              <a:rPr lang="en-US" sz="1600" dirty="0" smtClean="0">
                <a:solidFill>
                  <a:srgbClr val="006633"/>
                </a:solidFill>
              </a:rPr>
              <a:t>1</a:t>
            </a:r>
            <a:endParaRPr lang="en-US" sz="1600" dirty="0">
              <a:solidFill>
                <a:srgbClr val="006633"/>
              </a:solidFill>
            </a:endParaRPr>
          </a:p>
          <a:p>
            <a:r>
              <a:rPr lang="en-US" sz="1600" dirty="0" smtClean="0">
                <a:solidFill>
                  <a:srgbClr val="006633"/>
                </a:solidFill>
              </a:rPr>
              <a:t>3</a:t>
            </a:r>
            <a:r>
              <a:rPr lang="en-US" sz="1600" dirty="0">
                <a:solidFill>
                  <a:srgbClr val="006633"/>
                </a:solidFill>
              </a:rPr>
              <a:t>	</a:t>
            </a:r>
            <a:r>
              <a:rPr lang="en-US" sz="1600" dirty="0" err="1" smtClean="0">
                <a:solidFill>
                  <a:srgbClr val="006633"/>
                </a:solidFill>
              </a:rPr>
              <a:t>Reasoner</a:t>
            </a:r>
            <a:r>
              <a:rPr lang="en-US" sz="1600" dirty="0">
                <a:solidFill>
                  <a:srgbClr val="006633"/>
                </a:solidFill>
              </a:rPr>
              <a:t>		</a:t>
            </a:r>
            <a:r>
              <a:rPr lang="en-US" sz="1600" dirty="0" smtClean="0">
                <a:solidFill>
                  <a:srgbClr val="006633"/>
                </a:solidFill>
              </a:rPr>
              <a:t>1</a:t>
            </a:r>
            <a:endParaRPr lang="en-US" sz="1600" dirty="0">
              <a:solidFill>
                <a:srgbClr val="006633"/>
              </a:solidFill>
            </a:endParaRPr>
          </a:p>
          <a:p>
            <a:r>
              <a:rPr lang="en-US" sz="1600" dirty="0" smtClean="0">
                <a:solidFill>
                  <a:srgbClr val="006633"/>
                </a:solidFill>
              </a:rPr>
              <a:t>4</a:t>
            </a:r>
            <a:r>
              <a:rPr lang="en-US" sz="1600" dirty="0">
                <a:solidFill>
                  <a:srgbClr val="006633"/>
                </a:solidFill>
              </a:rPr>
              <a:t>	</a:t>
            </a:r>
            <a:r>
              <a:rPr lang="en-US" sz="1600" dirty="0" smtClean="0">
                <a:solidFill>
                  <a:srgbClr val="006633"/>
                </a:solidFill>
              </a:rPr>
              <a:t>Hopkins</a:t>
            </a:r>
            <a:r>
              <a:rPr lang="en-US" sz="1600" dirty="0">
                <a:solidFill>
                  <a:srgbClr val="006633"/>
                </a:solidFill>
              </a:rPr>
              <a:t>		</a:t>
            </a:r>
            <a:r>
              <a:rPr lang="en-US" sz="1600" dirty="0" smtClean="0">
                <a:solidFill>
                  <a:srgbClr val="006633"/>
                </a:solidFill>
              </a:rPr>
              <a:t>3</a:t>
            </a:r>
            <a:endParaRPr lang="en-US" sz="1600" dirty="0">
              <a:solidFill>
                <a:srgbClr val="006633"/>
              </a:solidFill>
            </a:endParaRPr>
          </a:p>
          <a:p>
            <a:pPr>
              <a:spcBef>
                <a:spcPct val="50000"/>
              </a:spcBef>
            </a:pPr>
            <a:endParaRPr lang="en-US" sz="1600" dirty="0">
              <a:solidFill>
                <a:srgbClr val="006633"/>
              </a:solidFill>
            </a:endParaRPr>
          </a:p>
        </p:txBody>
      </p:sp>
      <p:sp>
        <p:nvSpPr>
          <p:cNvPr id="29703" name="Rectangle 6"/>
          <p:cNvSpPr>
            <a:spLocks noChangeArrowheads="1"/>
          </p:cNvSpPr>
          <p:nvPr/>
        </p:nvSpPr>
        <p:spPr bwMode="auto">
          <a:xfrm>
            <a:off x="5849938" y="890588"/>
            <a:ext cx="121187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rgbClr val="006633"/>
                </a:solidFill>
              </a:rPr>
              <a:t>Employee</a:t>
            </a:r>
          </a:p>
        </p:txBody>
      </p:sp>
      <p:sp>
        <p:nvSpPr>
          <p:cNvPr id="29707" name="Rectangle 10"/>
          <p:cNvSpPr>
            <a:spLocks noChangeArrowheads="1"/>
          </p:cNvSpPr>
          <p:nvPr/>
        </p:nvSpPr>
        <p:spPr bwMode="auto">
          <a:xfrm>
            <a:off x="5033963" y="3511550"/>
            <a:ext cx="3949700" cy="1082675"/>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tabLst>
                <a:tab pos="566738" algn="l"/>
                <a:tab pos="1711325" algn="l"/>
              </a:tabLst>
            </a:pPr>
            <a:r>
              <a:rPr lang="en-US" sz="1600" b="1" dirty="0">
                <a:solidFill>
                  <a:srgbClr val="006633"/>
                </a:solidFill>
              </a:rPr>
              <a:t>EID	Name	Manager	</a:t>
            </a:r>
            <a:r>
              <a:rPr lang="en-US" sz="1600" b="1" dirty="0">
                <a:solidFill>
                  <a:srgbClr val="FF0066"/>
                </a:solidFill>
              </a:rPr>
              <a:t>Name</a:t>
            </a:r>
            <a:endParaRPr lang="en-US" sz="1600" dirty="0">
              <a:solidFill>
                <a:srgbClr val="006633"/>
              </a:solidFill>
            </a:endParaRPr>
          </a:p>
          <a:p>
            <a:pPr>
              <a:tabLst>
                <a:tab pos="566738" algn="l"/>
                <a:tab pos="1711325" algn="l"/>
              </a:tabLst>
            </a:pPr>
            <a:r>
              <a:rPr lang="en-US" sz="1600" dirty="0" smtClean="0">
                <a:solidFill>
                  <a:srgbClr val="006633"/>
                </a:solidFill>
              </a:rPr>
              <a:t>1</a:t>
            </a:r>
            <a:r>
              <a:rPr lang="en-US" sz="1600" dirty="0">
                <a:solidFill>
                  <a:srgbClr val="006633"/>
                </a:solidFill>
              </a:rPr>
              <a:t>	</a:t>
            </a:r>
            <a:r>
              <a:rPr lang="en-US" sz="1600" dirty="0" smtClean="0">
                <a:solidFill>
                  <a:srgbClr val="006633"/>
                </a:solidFill>
              </a:rPr>
              <a:t>Reeves</a:t>
            </a:r>
            <a:r>
              <a:rPr lang="en-US" sz="1600" dirty="0">
                <a:solidFill>
                  <a:srgbClr val="006633"/>
                </a:solidFill>
              </a:rPr>
              <a:t>	</a:t>
            </a:r>
            <a:r>
              <a:rPr lang="en-US" sz="1600" dirty="0" smtClean="0">
                <a:solidFill>
                  <a:srgbClr val="006633"/>
                </a:solidFill>
              </a:rPr>
              <a:t>11</a:t>
            </a:r>
            <a:r>
              <a:rPr lang="en-US" sz="1600" dirty="0">
                <a:solidFill>
                  <a:srgbClr val="006633"/>
                </a:solidFill>
              </a:rPr>
              <a:t>	</a:t>
            </a:r>
            <a:r>
              <a:rPr lang="en-US" sz="1600" dirty="0" smtClean="0">
                <a:solidFill>
                  <a:srgbClr val="FF0066"/>
                </a:solidFill>
              </a:rPr>
              <a:t>Smith</a:t>
            </a:r>
            <a:endParaRPr lang="en-US" sz="1600" dirty="0">
              <a:solidFill>
                <a:srgbClr val="006633"/>
              </a:solidFill>
            </a:endParaRPr>
          </a:p>
          <a:p>
            <a:pPr>
              <a:tabLst>
                <a:tab pos="566738" algn="l"/>
                <a:tab pos="1711325" algn="l"/>
              </a:tabLst>
            </a:pPr>
            <a:r>
              <a:rPr lang="en-US" sz="1600" dirty="0" smtClean="0">
                <a:solidFill>
                  <a:srgbClr val="006633"/>
                </a:solidFill>
              </a:rPr>
              <a:t>2</a:t>
            </a:r>
            <a:r>
              <a:rPr lang="en-US" sz="1600" dirty="0">
                <a:solidFill>
                  <a:srgbClr val="006633"/>
                </a:solidFill>
              </a:rPr>
              <a:t>	</a:t>
            </a:r>
            <a:r>
              <a:rPr lang="en-US" sz="1600" dirty="0" smtClean="0">
                <a:solidFill>
                  <a:srgbClr val="006633"/>
                </a:solidFill>
              </a:rPr>
              <a:t>Gibson</a:t>
            </a:r>
            <a:r>
              <a:rPr lang="en-US" sz="1600" dirty="0">
                <a:solidFill>
                  <a:srgbClr val="006633"/>
                </a:solidFill>
              </a:rPr>
              <a:t>	</a:t>
            </a:r>
            <a:r>
              <a:rPr lang="en-US" sz="1600" dirty="0" smtClean="0">
                <a:solidFill>
                  <a:srgbClr val="006633"/>
                </a:solidFill>
              </a:rPr>
              <a:t> 1</a:t>
            </a:r>
            <a:r>
              <a:rPr lang="en-US" sz="1600" dirty="0">
                <a:solidFill>
                  <a:srgbClr val="006633"/>
                </a:solidFill>
              </a:rPr>
              <a:t>	</a:t>
            </a:r>
            <a:r>
              <a:rPr lang="en-US" sz="1600" dirty="0" smtClean="0">
                <a:solidFill>
                  <a:srgbClr val="FF0066"/>
                </a:solidFill>
              </a:rPr>
              <a:t>Reeves</a:t>
            </a:r>
            <a:endParaRPr lang="en-US" sz="1600" dirty="0">
              <a:solidFill>
                <a:srgbClr val="006633"/>
              </a:solidFill>
            </a:endParaRPr>
          </a:p>
          <a:p>
            <a:pPr>
              <a:tabLst>
                <a:tab pos="566738" algn="l"/>
                <a:tab pos="1711325" algn="l"/>
              </a:tabLst>
            </a:pPr>
            <a:r>
              <a:rPr lang="en-US" sz="1600" dirty="0" smtClean="0">
                <a:solidFill>
                  <a:srgbClr val="006633"/>
                </a:solidFill>
              </a:rPr>
              <a:t>3</a:t>
            </a:r>
            <a:r>
              <a:rPr lang="en-US" sz="1600" dirty="0">
                <a:solidFill>
                  <a:srgbClr val="006633"/>
                </a:solidFill>
              </a:rPr>
              <a:t>	</a:t>
            </a:r>
            <a:r>
              <a:rPr lang="en-US" sz="1600" dirty="0" err="1" smtClean="0">
                <a:solidFill>
                  <a:srgbClr val="006633"/>
                </a:solidFill>
              </a:rPr>
              <a:t>Reasoner</a:t>
            </a:r>
            <a:r>
              <a:rPr lang="en-US" sz="1600" dirty="0">
                <a:solidFill>
                  <a:srgbClr val="006633"/>
                </a:solidFill>
              </a:rPr>
              <a:t>	</a:t>
            </a:r>
            <a:r>
              <a:rPr lang="en-US" sz="1600" dirty="0" smtClean="0">
                <a:solidFill>
                  <a:srgbClr val="006633"/>
                </a:solidFill>
              </a:rPr>
              <a:t> 1</a:t>
            </a:r>
            <a:r>
              <a:rPr lang="en-US" sz="1600" dirty="0">
                <a:solidFill>
                  <a:srgbClr val="006633"/>
                </a:solidFill>
              </a:rPr>
              <a:t>	</a:t>
            </a:r>
            <a:r>
              <a:rPr lang="en-US" sz="1600" dirty="0" smtClean="0">
                <a:solidFill>
                  <a:srgbClr val="FF0066"/>
                </a:solidFill>
              </a:rPr>
              <a:t>Reeves</a:t>
            </a:r>
            <a:endParaRPr lang="en-US" sz="1600" dirty="0">
              <a:solidFill>
                <a:srgbClr val="FF0066"/>
              </a:solidFill>
            </a:endParaRPr>
          </a:p>
        </p:txBody>
      </p:sp>
      <p:sp>
        <p:nvSpPr>
          <p:cNvPr id="29708" name="Rectangle 11"/>
          <p:cNvSpPr>
            <a:spLocks noChangeArrowheads="1"/>
          </p:cNvSpPr>
          <p:nvPr/>
        </p:nvSpPr>
        <p:spPr bwMode="auto">
          <a:xfrm>
            <a:off x="2116138" y="1271588"/>
            <a:ext cx="698909"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t>SQL</a:t>
            </a:r>
          </a:p>
        </p:txBody>
      </p:sp>
      <p:sp>
        <p:nvSpPr>
          <p:cNvPr id="29709" name="Rectangle 12"/>
          <p:cNvSpPr>
            <a:spLocks noChangeArrowheads="1"/>
          </p:cNvSpPr>
          <p:nvPr/>
        </p:nvSpPr>
        <p:spPr bwMode="auto">
          <a:xfrm>
            <a:off x="6230938" y="3176588"/>
            <a:ext cx="839974"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rgbClr val="006633"/>
                </a:solidFill>
              </a:rPr>
              <a:t>Result</a:t>
            </a:r>
          </a:p>
        </p:txBody>
      </p:sp>
      <p:sp>
        <p:nvSpPr>
          <p:cNvPr id="29710" name="Rectangle 13"/>
          <p:cNvSpPr>
            <a:spLocks noChangeArrowheads="1"/>
          </p:cNvSpPr>
          <p:nvPr/>
        </p:nvSpPr>
        <p:spPr bwMode="auto">
          <a:xfrm>
            <a:off x="212725"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Query05_Fig20</a:t>
            </a:r>
          </a:p>
        </p:txBody>
      </p:sp>
      <p:sp>
        <p:nvSpPr>
          <p:cNvPr id="2" name="Rectangle 1"/>
          <p:cNvSpPr/>
          <p:nvPr/>
        </p:nvSpPr>
        <p:spPr>
          <a:xfrm>
            <a:off x="179590" y="4847747"/>
            <a:ext cx="7822998" cy="1200329"/>
          </a:xfrm>
          <a:prstGeom prst="rect">
            <a:avLst/>
          </a:prstGeom>
        </p:spPr>
        <p:txBody>
          <a:bodyPr wrap="square">
            <a:spAutoFit/>
          </a:bodyPr>
          <a:lstStyle/>
          <a:p>
            <a:r>
              <a:rPr lang="en-US" sz="1800" dirty="0"/>
              <a:t>Need to connect a table to itself.</a:t>
            </a:r>
          </a:p>
          <a:p>
            <a:r>
              <a:rPr lang="en-US" sz="1800" dirty="0"/>
              <a:t>Common example:  Employee(EID, </a:t>
            </a:r>
            <a:r>
              <a:rPr lang="en-US" sz="1800" dirty="0" err="1" smtClean="0"/>
              <a:t>LastName</a:t>
            </a:r>
            <a:r>
              <a:rPr lang="en-US" sz="1800" dirty="0"/>
              <a:t>, . . ., </a:t>
            </a:r>
            <a:r>
              <a:rPr lang="en-US" sz="1800" dirty="0" err="1" smtClean="0"/>
              <a:t>ManagerID</a:t>
            </a:r>
            <a:r>
              <a:rPr lang="en-US" sz="1800" dirty="0" smtClean="0"/>
              <a:t>)</a:t>
            </a:r>
            <a:endParaRPr lang="en-US" sz="1800" dirty="0"/>
          </a:p>
          <a:p>
            <a:r>
              <a:rPr lang="en-US" sz="1800" dirty="0"/>
              <a:t>A manager is also an employee.</a:t>
            </a:r>
          </a:p>
          <a:p>
            <a:r>
              <a:rPr lang="en-US" sz="1800" dirty="0"/>
              <a:t>Use a second copy of the table and an alias.</a:t>
            </a:r>
          </a:p>
        </p:txBody>
      </p:sp>
      <p:sp>
        <p:nvSpPr>
          <p:cNvPr id="3" name="Freeform 2"/>
          <p:cNvSpPr/>
          <p:nvPr/>
        </p:nvSpPr>
        <p:spPr>
          <a:xfrm>
            <a:off x="7422776" y="1600200"/>
            <a:ext cx="1339785" cy="1156447"/>
          </a:xfrm>
          <a:custGeom>
            <a:avLst/>
            <a:gdLst>
              <a:gd name="connsiteX0" fmla="*/ 699248 w 1339785"/>
              <a:gd name="connsiteY0" fmla="*/ 0 h 1156447"/>
              <a:gd name="connsiteX1" fmla="*/ 1317812 w 1339785"/>
              <a:gd name="connsiteY1" fmla="*/ 524435 h 1156447"/>
              <a:gd name="connsiteX2" fmla="*/ 0 w 1339785"/>
              <a:gd name="connsiteY2" fmla="*/ 1156447 h 1156447"/>
            </a:gdLst>
            <a:ahLst/>
            <a:cxnLst>
              <a:cxn ang="0">
                <a:pos x="connsiteX0" y="connsiteY0"/>
              </a:cxn>
              <a:cxn ang="0">
                <a:pos x="connsiteX1" y="connsiteY1"/>
              </a:cxn>
              <a:cxn ang="0">
                <a:pos x="connsiteX2" y="connsiteY2"/>
              </a:cxn>
            </a:cxnLst>
            <a:rect l="l" t="t" r="r" b="b"/>
            <a:pathLst>
              <a:path w="1339785" h="1156447">
                <a:moveTo>
                  <a:pt x="699248" y="0"/>
                </a:moveTo>
                <a:cubicBezTo>
                  <a:pt x="1066800" y="165847"/>
                  <a:pt x="1434353" y="331694"/>
                  <a:pt x="1317812" y="524435"/>
                </a:cubicBezTo>
                <a:cubicBezTo>
                  <a:pt x="1201271" y="717176"/>
                  <a:pt x="600635" y="936811"/>
                  <a:pt x="0" y="1156447"/>
                </a:cubicBezTo>
              </a:path>
            </a:pathLst>
          </a:custGeom>
          <a:ln>
            <a:solidFill>
              <a:schemeClr val="bg2"/>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4" name="Freeform 3"/>
          <p:cNvSpPr/>
          <p:nvPr/>
        </p:nvSpPr>
        <p:spPr>
          <a:xfrm>
            <a:off x="6920623" y="1605246"/>
            <a:ext cx="1004305" cy="290789"/>
          </a:xfrm>
          <a:custGeom>
            <a:avLst/>
            <a:gdLst>
              <a:gd name="connsiteX0" fmla="*/ 995082 w 1004305"/>
              <a:gd name="connsiteY0" fmla="*/ 290789 h 290789"/>
              <a:gd name="connsiteX1" fmla="*/ 860611 w 1004305"/>
              <a:gd name="connsiteY1" fmla="*/ 21848 h 290789"/>
              <a:gd name="connsiteX2" fmla="*/ 0 w 1004305"/>
              <a:gd name="connsiteY2" fmla="*/ 35295 h 290789"/>
            </a:gdLst>
            <a:ahLst/>
            <a:cxnLst>
              <a:cxn ang="0">
                <a:pos x="connsiteX0" y="connsiteY0"/>
              </a:cxn>
              <a:cxn ang="0">
                <a:pos x="connsiteX1" y="connsiteY1"/>
              </a:cxn>
              <a:cxn ang="0">
                <a:pos x="connsiteX2" y="connsiteY2"/>
              </a:cxn>
            </a:cxnLst>
            <a:rect l="l" t="t" r="r" b="b"/>
            <a:pathLst>
              <a:path w="1004305" h="290789">
                <a:moveTo>
                  <a:pt x="995082" y="290789"/>
                </a:moveTo>
                <a:cubicBezTo>
                  <a:pt x="1010770" y="177609"/>
                  <a:pt x="1026458" y="64430"/>
                  <a:pt x="860611" y="21848"/>
                </a:cubicBezTo>
                <a:cubicBezTo>
                  <a:pt x="694764" y="-20734"/>
                  <a:pt x="347382" y="7280"/>
                  <a:pt x="0" y="35295"/>
                </a:cubicBezTo>
              </a:path>
            </a:pathLst>
          </a:custGeom>
          <a:ln>
            <a:solidFill>
              <a:schemeClr val="bg2"/>
            </a:solidFill>
            <a:tailEnd type="stealth" w="lg" len="med"/>
          </a:ln>
        </p:spPr>
        <p:txBody>
          <a:bodyPr vert="horz" wrap="square" lIns="91440" tIns="45720" rIns="91440" bIns="45720" numCol="1" rtlCol="0" anchor="t" anchorCtr="0" compatLnSpc="1">
            <a:prstTxWarp prst="textNoShape">
              <a:avLst/>
            </a:prstTxWarp>
          </a:bodyPr>
          <a:lstStyle/>
          <a:p>
            <a:endParaRPr lang="en-US"/>
          </a:p>
        </p:txBody>
      </p:sp>
      <p:sp>
        <p:nvSpPr>
          <p:cNvPr id="5" name="Freeform 4"/>
          <p:cNvSpPr/>
          <p:nvPr/>
        </p:nvSpPr>
        <p:spPr>
          <a:xfrm>
            <a:off x="7008814" y="1672340"/>
            <a:ext cx="938400" cy="488086"/>
          </a:xfrm>
          <a:custGeom>
            <a:avLst/>
            <a:gdLst>
              <a:gd name="connsiteX0" fmla="*/ 820271 w 820271"/>
              <a:gd name="connsiteY0" fmla="*/ 510988 h 533332"/>
              <a:gd name="connsiteX1" fmla="*/ 605118 w 820271"/>
              <a:gd name="connsiteY1" fmla="*/ 497541 h 533332"/>
              <a:gd name="connsiteX2" fmla="*/ 712694 w 820271"/>
              <a:gd name="connsiteY2" fmla="*/ 174812 h 533332"/>
              <a:gd name="connsiteX3" fmla="*/ 0 w 820271"/>
              <a:gd name="connsiteY3" fmla="*/ 0 h 533332"/>
            </a:gdLst>
            <a:ahLst/>
            <a:cxnLst>
              <a:cxn ang="0">
                <a:pos x="connsiteX0" y="connsiteY0"/>
              </a:cxn>
              <a:cxn ang="0">
                <a:pos x="connsiteX1" y="connsiteY1"/>
              </a:cxn>
              <a:cxn ang="0">
                <a:pos x="connsiteX2" y="connsiteY2"/>
              </a:cxn>
              <a:cxn ang="0">
                <a:pos x="connsiteX3" y="connsiteY3"/>
              </a:cxn>
            </a:cxnLst>
            <a:rect l="l" t="t" r="r" b="b"/>
            <a:pathLst>
              <a:path w="820271" h="533332">
                <a:moveTo>
                  <a:pt x="820271" y="510988"/>
                </a:moveTo>
                <a:cubicBezTo>
                  <a:pt x="721659" y="532279"/>
                  <a:pt x="623047" y="553570"/>
                  <a:pt x="605118" y="497541"/>
                </a:cubicBezTo>
                <a:cubicBezTo>
                  <a:pt x="587188" y="441512"/>
                  <a:pt x="813547" y="257735"/>
                  <a:pt x="712694" y="174812"/>
                </a:cubicBezTo>
                <a:cubicBezTo>
                  <a:pt x="611841" y="91888"/>
                  <a:pt x="305920" y="45944"/>
                  <a:pt x="0" y="0"/>
                </a:cubicBezTo>
              </a:path>
            </a:pathLst>
          </a:custGeom>
          <a:ln>
            <a:solidFill>
              <a:schemeClr val="bg2"/>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6" name="Freeform 5"/>
          <p:cNvSpPr/>
          <p:nvPr/>
        </p:nvSpPr>
        <p:spPr>
          <a:xfrm>
            <a:off x="7234518" y="2071862"/>
            <a:ext cx="712694" cy="325512"/>
          </a:xfrm>
          <a:custGeom>
            <a:avLst/>
            <a:gdLst>
              <a:gd name="connsiteX0" fmla="*/ 712694 w 712694"/>
              <a:gd name="connsiteY0" fmla="*/ 308267 h 325512"/>
              <a:gd name="connsiteX1" fmla="*/ 336176 w 712694"/>
              <a:gd name="connsiteY1" fmla="*/ 294820 h 325512"/>
              <a:gd name="connsiteX2" fmla="*/ 322729 w 712694"/>
              <a:gd name="connsiteY2" fmla="*/ 25879 h 325512"/>
              <a:gd name="connsiteX3" fmla="*/ 0 w 712694"/>
              <a:gd name="connsiteY3" fmla="*/ 25879 h 325512"/>
            </a:gdLst>
            <a:ahLst/>
            <a:cxnLst>
              <a:cxn ang="0">
                <a:pos x="connsiteX0" y="connsiteY0"/>
              </a:cxn>
              <a:cxn ang="0">
                <a:pos x="connsiteX1" y="connsiteY1"/>
              </a:cxn>
              <a:cxn ang="0">
                <a:pos x="connsiteX2" y="connsiteY2"/>
              </a:cxn>
              <a:cxn ang="0">
                <a:pos x="connsiteX3" y="connsiteY3"/>
              </a:cxn>
            </a:cxnLst>
            <a:rect l="l" t="t" r="r" b="b"/>
            <a:pathLst>
              <a:path w="712694" h="325512">
                <a:moveTo>
                  <a:pt x="712694" y="308267"/>
                </a:moveTo>
                <a:cubicBezTo>
                  <a:pt x="556932" y="325076"/>
                  <a:pt x="401170" y="341885"/>
                  <a:pt x="336176" y="294820"/>
                </a:cubicBezTo>
                <a:cubicBezTo>
                  <a:pt x="271182" y="247755"/>
                  <a:pt x="378758" y="70702"/>
                  <a:pt x="322729" y="25879"/>
                </a:cubicBezTo>
                <a:cubicBezTo>
                  <a:pt x="266700" y="-18945"/>
                  <a:pt x="133350" y="3467"/>
                  <a:pt x="0" y="25879"/>
                </a:cubicBezTo>
              </a:path>
            </a:pathLst>
          </a:custGeom>
          <a:ln>
            <a:solidFill>
              <a:schemeClr val="bg2"/>
            </a:solidFill>
            <a:tailEnd type="stealth" w="lg" len="med"/>
          </a:ln>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26220442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E0DB99-8569-4115-B815-FF58D0C64B01}" type="slidenum">
              <a:rPr lang="en-US" smtClean="0">
                <a:latin typeface="Garamond" pitchFamily="18" charset="0"/>
              </a:rPr>
              <a:pPr/>
              <a:t>37</a:t>
            </a:fld>
            <a:endParaRPr lang="en-US" smtClean="0">
              <a:latin typeface="Garamond" pitchFamily="18" charset="0"/>
            </a:endParaRPr>
          </a:p>
        </p:txBody>
      </p:sp>
      <p:sp>
        <p:nvSpPr>
          <p:cNvPr id="30723" name="Rectangle 2"/>
          <p:cNvSpPr>
            <a:spLocks noGrp="1" noChangeArrowheads="1"/>
          </p:cNvSpPr>
          <p:nvPr>
            <p:ph type="title"/>
          </p:nvPr>
        </p:nvSpPr>
        <p:spPr/>
        <p:txBody>
          <a:bodyPr/>
          <a:lstStyle/>
          <a:p>
            <a:r>
              <a:rPr lang="en-US" smtClean="0"/>
              <a:t>Recursive Joins (SQL 99 and 2003)</a:t>
            </a:r>
          </a:p>
        </p:txBody>
      </p:sp>
      <p:sp>
        <p:nvSpPr>
          <p:cNvPr id="30724" name="Rectangle 4"/>
          <p:cNvSpPr>
            <a:spLocks noChangeArrowheads="1"/>
          </p:cNvSpPr>
          <p:nvPr/>
        </p:nvSpPr>
        <p:spPr bwMode="auto">
          <a:xfrm>
            <a:off x="1600200" y="1295400"/>
            <a:ext cx="6934200"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r>
              <a:rPr lang="en-US" sz="1600" dirty="0">
                <a:solidFill>
                  <a:schemeClr val="tx1"/>
                </a:solidFill>
              </a:rPr>
              <a:t>WITH RECURSIVE </a:t>
            </a:r>
            <a:r>
              <a:rPr lang="en-US" sz="1600" dirty="0" err="1">
                <a:solidFill>
                  <a:schemeClr val="tx1"/>
                </a:solidFill>
              </a:rPr>
              <a:t>EmployeeList</a:t>
            </a:r>
            <a:r>
              <a:rPr lang="en-US" sz="1600" dirty="0">
                <a:solidFill>
                  <a:schemeClr val="tx1"/>
                </a:solidFill>
              </a:rPr>
              <a:t> (</a:t>
            </a:r>
            <a:r>
              <a:rPr lang="en-US" sz="1600" dirty="0" err="1">
                <a:solidFill>
                  <a:schemeClr val="tx1"/>
                </a:solidFill>
              </a:rPr>
              <a:t>EmployeeID</a:t>
            </a:r>
            <a:r>
              <a:rPr lang="en-US" sz="1600" dirty="0">
                <a:solidFill>
                  <a:schemeClr val="tx1"/>
                </a:solidFill>
              </a:rPr>
              <a:t>, Title, Salary) AS</a:t>
            </a:r>
          </a:p>
          <a:p>
            <a:r>
              <a:rPr lang="en-US" sz="1600" dirty="0">
                <a:solidFill>
                  <a:schemeClr val="tx1"/>
                </a:solidFill>
              </a:rPr>
              <a:t>	( SELECT </a:t>
            </a:r>
            <a:r>
              <a:rPr lang="en-US" sz="1600" dirty="0" err="1">
                <a:solidFill>
                  <a:schemeClr val="tx1"/>
                </a:solidFill>
              </a:rPr>
              <a:t>EmployeeID</a:t>
            </a:r>
            <a:r>
              <a:rPr lang="en-US" sz="1600" dirty="0">
                <a:solidFill>
                  <a:schemeClr val="tx1"/>
                </a:solidFill>
              </a:rPr>
              <a:t>, Title, 0.00</a:t>
            </a:r>
          </a:p>
          <a:p>
            <a:r>
              <a:rPr lang="en-US" sz="1600" dirty="0">
                <a:solidFill>
                  <a:schemeClr val="tx1"/>
                </a:solidFill>
              </a:rPr>
              <a:t>	FROM Manages WHERE Title = </a:t>
            </a:r>
            <a:r>
              <a:rPr lang="en-US" sz="1600" dirty="0" smtClean="0">
                <a:solidFill>
                  <a:schemeClr val="tx1"/>
                </a:solidFill>
              </a:rPr>
              <a:t>N‘CEO</a:t>
            </a:r>
            <a:r>
              <a:rPr lang="en-US" sz="1600" dirty="0">
                <a:solidFill>
                  <a:schemeClr val="tx1"/>
                </a:solidFill>
              </a:rPr>
              <a:t>’	-- starting level</a:t>
            </a:r>
          </a:p>
          <a:p>
            <a:r>
              <a:rPr lang="en-US" sz="1600" dirty="0">
                <a:solidFill>
                  <a:schemeClr val="tx1"/>
                </a:solidFill>
              </a:rPr>
              <a:t>	UNION ALL</a:t>
            </a:r>
          </a:p>
          <a:p>
            <a:r>
              <a:rPr lang="en-US" sz="1600" dirty="0">
                <a:solidFill>
                  <a:schemeClr val="tx1"/>
                </a:solidFill>
              </a:rPr>
              <a:t>	SELECT </a:t>
            </a:r>
            <a:r>
              <a:rPr lang="en-US" sz="1600" dirty="0" err="1">
                <a:solidFill>
                  <a:schemeClr val="tx1"/>
                </a:solidFill>
              </a:rPr>
              <a:t>Manages.EmployeeID</a:t>
            </a:r>
            <a:r>
              <a:rPr lang="en-US" sz="1600" dirty="0">
                <a:solidFill>
                  <a:schemeClr val="tx1"/>
                </a:solidFill>
              </a:rPr>
              <a:t>, </a:t>
            </a:r>
            <a:r>
              <a:rPr lang="en-US" sz="1600" dirty="0" err="1">
                <a:solidFill>
                  <a:schemeClr val="tx1"/>
                </a:solidFill>
              </a:rPr>
              <a:t>Manages.Title</a:t>
            </a:r>
            <a:r>
              <a:rPr lang="en-US" sz="1600" dirty="0">
                <a:solidFill>
                  <a:schemeClr val="tx1"/>
                </a:solidFill>
              </a:rPr>
              <a:t>, </a:t>
            </a:r>
            <a:r>
              <a:rPr lang="en-US" sz="1600" dirty="0" err="1">
                <a:solidFill>
                  <a:schemeClr val="tx1"/>
                </a:solidFill>
              </a:rPr>
              <a:t>Manages.Salary</a:t>
            </a:r>
            <a:endParaRPr lang="en-US" sz="1600" dirty="0">
              <a:solidFill>
                <a:schemeClr val="tx1"/>
              </a:solidFill>
            </a:endParaRPr>
          </a:p>
          <a:p>
            <a:r>
              <a:rPr lang="en-US" sz="1600" dirty="0">
                <a:solidFill>
                  <a:schemeClr val="tx1"/>
                </a:solidFill>
              </a:rPr>
              <a:t>	FROM </a:t>
            </a:r>
            <a:r>
              <a:rPr lang="en-US" sz="1600" dirty="0" err="1">
                <a:solidFill>
                  <a:schemeClr val="tx1"/>
                </a:solidFill>
              </a:rPr>
              <a:t>EmployeeList</a:t>
            </a:r>
            <a:r>
              <a:rPr lang="en-US" sz="1600" dirty="0">
                <a:solidFill>
                  <a:schemeClr val="tx1"/>
                </a:solidFill>
              </a:rPr>
              <a:t> INNER JOIN Manages</a:t>
            </a:r>
          </a:p>
          <a:p>
            <a:r>
              <a:rPr lang="en-US" sz="1600" dirty="0">
                <a:solidFill>
                  <a:schemeClr val="tx1"/>
                </a:solidFill>
              </a:rPr>
              <a:t>	ON </a:t>
            </a:r>
            <a:r>
              <a:rPr lang="en-US" sz="1600" dirty="0" err="1">
                <a:solidFill>
                  <a:schemeClr val="tx1"/>
                </a:solidFill>
              </a:rPr>
              <a:t>EmployeeList.EmployeeID</a:t>
            </a:r>
            <a:r>
              <a:rPr lang="en-US" sz="1600" dirty="0">
                <a:solidFill>
                  <a:schemeClr val="tx1"/>
                </a:solidFill>
              </a:rPr>
              <a:t> = </a:t>
            </a:r>
            <a:r>
              <a:rPr lang="en-US" sz="1600" dirty="0" err="1">
                <a:solidFill>
                  <a:schemeClr val="tx1"/>
                </a:solidFill>
              </a:rPr>
              <a:t>Manages.ManagerID</a:t>
            </a:r>
            <a:r>
              <a:rPr lang="en-US" sz="1600" dirty="0">
                <a:solidFill>
                  <a:schemeClr val="tx1"/>
                </a:solidFill>
              </a:rPr>
              <a:t> )</a:t>
            </a:r>
          </a:p>
          <a:p>
            <a:r>
              <a:rPr lang="en-US" sz="1600" dirty="0">
                <a:solidFill>
                  <a:schemeClr val="tx1"/>
                </a:solidFill>
              </a:rPr>
              <a:t>SELECT </a:t>
            </a:r>
            <a:r>
              <a:rPr lang="en-US" sz="1600" dirty="0" err="1">
                <a:solidFill>
                  <a:schemeClr val="tx1"/>
                </a:solidFill>
              </a:rPr>
              <a:t>EmployeeID</a:t>
            </a:r>
            <a:r>
              <a:rPr lang="en-US" sz="1600" dirty="0">
                <a:solidFill>
                  <a:schemeClr val="tx1"/>
                </a:solidFill>
              </a:rPr>
              <a:t>, Count(Title), Sum(Salary)</a:t>
            </a:r>
          </a:p>
          <a:p>
            <a:r>
              <a:rPr lang="en-US" sz="1600" dirty="0">
                <a:solidFill>
                  <a:schemeClr val="tx1"/>
                </a:solidFill>
              </a:rPr>
              <a:t>FROM </a:t>
            </a:r>
            <a:r>
              <a:rPr lang="en-US" sz="1600" dirty="0" err="1">
                <a:solidFill>
                  <a:schemeClr val="tx1"/>
                </a:solidFill>
              </a:rPr>
              <a:t>EmployeeList</a:t>
            </a:r>
            <a:endParaRPr lang="en-US" sz="1600" dirty="0">
              <a:solidFill>
                <a:schemeClr val="tx1"/>
              </a:solidFill>
            </a:endParaRPr>
          </a:p>
          <a:p>
            <a:r>
              <a:rPr lang="en-US" sz="1600" dirty="0">
                <a:solidFill>
                  <a:schemeClr val="tx1"/>
                </a:solidFill>
              </a:rPr>
              <a:t>GROUP BY </a:t>
            </a:r>
            <a:r>
              <a:rPr lang="en-US" sz="1600" dirty="0" err="1">
                <a:solidFill>
                  <a:schemeClr val="tx1"/>
                </a:solidFill>
              </a:rPr>
              <a:t>EmployeEID</a:t>
            </a:r>
            <a:r>
              <a:rPr lang="en-US" sz="1600" dirty="0">
                <a:solidFill>
                  <a:schemeClr val="tx1"/>
                </a:solidFill>
              </a:rPr>
              <a:t> ;</a:t>
            </a:r>
          </a:p>
        </p:txBody>
      </p:sp>
      <p:sp>
        <p:nvSpPr>
          <p:cNvPr id="30725" name="Text Box 5"/>
          <p:cNvSpPr txBox="1">
            <a:spLocks noChangeArrowheads="1"/>
          </p:cNvSpPr>
          <p:nvPr/>
        </p:nvSpPr>
        <p:spPr bwMode="auto">
          <a:xfrm>
            <a:off x="547094" y="4009149"/>
            <a:ext cx="6996705"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solidFill>
                  <a:schemeClr val="bg2"/>
                </a:solidFill>
              </a:rPr>
              <a:t>List all of the </a:t>
            </a:r>
            <a:r>
              <a:rPr lang="en-US" sz="1800" dirty="0" smtClean="0">
                <a:solidFill>
                  <a:schemeClr val="bg2"/>
                </a:solidFill>
              </a:rPr>
              <a:t>managers and </a:t>
            </a:r>
            <a:r>
              <a:rPr lang="en-US" sz="1800" dirty="0">
                <a:solidFill>
                  <a:schemeClr val="bg2"/>
                </a:solidFill>
              </a:rPr>
              <a:t>list everyone who reports to them.</a:t>
            </a:r>
          </a:p>
          <a:p>
            <a:endParaRPr lang="en-US" sz="1800" dirty="0">
              <a:solidFill>
                <a:schemeClr val="bg2"/>
              </a:solidFill>
            </a:endParaRPr>
          </a:p>
          <a:p>
            <a:r>
              <a:rPr lang="en-US" sz="1800" dirty="0" smtClean="0">
                <a:solidFill>
                  <a:schemeClr val="bg2"/>
                </a:solidFill>
              </a:rPr>
              <a:t>Available in higher-end systems (SQL Server, Oracle, DB2, etc.), but each vendor uses a different, proprietary syntax. </a:t>
            </a:r>
          </a:p>
          <a:p>
            <a:r>
              <a:rPr lang="en-US" sz="1800" dirty="0" smtClean="0">
                <a:solidFill>
                  <a:schemeClr val="bg2"/>
                </a:solidFill>
              </a:rPr>
              <a:t>See the Workbooks.</a:t>
            </a:r>
            <a:endParaRPr lang="en-US" sz="1800" dirty="0">
              <a:solidFill>
                <a:schemeClr val="bg2"/>
              </a:solidFill>
            </a:endParaRPr>
          </a:p>
          <a:p>
            <a:endParaRPr lang="en-US" sz="1800" dirty="0" smtClean="0">
              <a:solidFill>
                <a:schemeClr val="bg2"/>
              </a:solidFill>
            </a:endParaRPr>
          </a:p>
          <a:p>
            <a:r>
              <a:rPr lang="en-US" sz="1800" dirty="0" smtClean="0">
                <a:solidFill>
                  <a:schemeClr val="bg2"/>
                </a:solidFill>
              </a:rPr>
              <a:t>It </a:t>
            </a:r>
            <a:r>
              <a:rPr lang="en-US" sz="1800" dirty="0">
                <a:solidFill>
                  <a:schemeClr val="bg2"/>
                </a:solidFill>
              </a:rPr>
              <a:t>provides tree spanning capabilities.</a:t>
            </a:r>
          </a:p>
        </p:txBody>
      </p:sp>
      <p:sp>
        <p:nvSpPr>
          <p:cNvPr id="6" name="Rectangle 5"/>
          <p:cNvSpPr>
            <a:spLocks noChangeArrowheads="1"/>
          </p:cNvSpPr>
          <p:nvPr/>
        </p:nvSpPr>
        <p:spPr bwMode="auto">
          <a:xfrm>
            <a:off x="130455" y="98425"/>
            <a:ext cx="6268319"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bg2"/>
                </a:solidFill>
              </a:rPr>
              <a:t>Not available in Microsoft Access. </a:t>
            </a:r>
            <a:r>
              <a:rPr lang="en-US" sz="1400" dirty="0" smtClean="0">
                <a:solidFill>
                  <a:schemeClr val="bg2"/>
                </a:solidFill>
              </a:rPr>
              <a:t>Variations are in </a:t>
            </a:r>
            <a:r>
              <a:rPr lang="en-US" sz="1400" dirty="0">
                <a:solidFill>
                  <a:schemeClr val="bg2"/>
                </a:solidFill>
              </a:rPr>
              <a:t>SQL Server and Oracle.</a:t>
            </a:r>
          </a:p>
        </p:txBody>
      </p:sp>
    </p:spTree>
    <p:extLst>
      <p:ext uri="{BB962C8B-B14F-4D97-AF65-F5344CB8AC3E}">
        <p14:creationId xmlns:p14="http://schemas.microsoft.com/office/powerpoint/2010/main" val="26285401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58295FE-3457-4FFC-8743-3E6D217E13D2}" type="slidenum">
              <a:rPr lang="en-US" smtClean="0">
                <a:latin typeface="Garamond" pitchFamily="18" charset="0"/>
              </a:rPr>
              <a:pPr/>
              <a:t>38</a:t>
            </a:fld>
            <a:endParaRPr lang="en-US" smtClean="0">
              <a:latin typeface="Garamond" pitchFamily="18" charset="0"/>
            </a:endParaRPr>
          </a:p>
        </p:txBody>
      </p:sp>
      <p:sp>
        <p:nvSpPr>
          <p:cNvPr id="31747" name="Rectangle 2"/>
          <p:cNvSpPr>
            <a:spLocks noGrp="1" noChangeArrowheads="1"/>
          </p:cNvSpPr>
          <p:nvPr>
            <p:ph type="title"/>
          </p:nvPr>
        </p:nvSpPr>
        <p:spPr/>
        <p:txBody>
          <a:bodyPr/>
          <a:lstStyle/>
          <a:p>
            <a:r>
              <a:rPr lang="en-US" dirty="0" smtClean="0"/>
              <a:t>Recursive JOIN: SQL Server</a:t>
            </a:r>
          </a:p>
        </p:txBody>
      </p:sp>
      <p:sp>
        <p:nvSpPr>
          <p:cNvPr id="31748" name="Rectangle 4"/>
          <p:cNvSpPr>
            <a:spLocks noChangeArrowheads="1"/>
          </p:cNvSpPr>
          <p:nvPr/>
        </p:nvSpPr>
        <p:spPr bwMode="auto">
          <a:xfrm>
            <a:off x="658906" y="1257736"/>
            <a:ext cx="81872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nchor="ctr">
            <a:spAutoFit/>
          </a:bodyPr>
          <a:lstStyle/>
          <a:p>
            <a:pPr>
              <a:tabLst>
                <a:tab pos="219075" algn="l"/>
                <a:tab pos="447675" algn="l"/>
                <a:tab pos="685800" algn="l"/>
              </a:tabLst>
            </a:pPr>
            <a:r>
              <a:rPr lang="en-US" sz="1800" dirty="0">
                <a:solidFill>
                  <a:schemeClr val="tx1"/>
                </a:solidFill>
              </a:rPr>
              <a:t>WITH </a:t>
            </a:r>
            <a:r>
              <a:rPr lang="en-US" sz="1800" dirty="0" err="1">
                <a:solidFill>
                  <a:schemeClr val="tx1"/>
                </a:solidFill>
              </a:rPr>
              <a:t>DirectReports</a:t>
            </a:r>
            <a:r>
              <a:rPr lang="en-US" sz="1800" dirty="0">
                <a:solidFill>
                  <a:schemeClr val="tx1"/>
                </a:solidFill>
              </a:rPr>
              <a:t>(</a:t>
            </a:r>
            <a:r>
              <a:rPr lang="en-US" sz="1800" dirty="0" err="1">
                <a:solidFill>
                  <a:schemeClr val="tx1"/>
                </a:solidFill>
              </a:rPr>
              <a:t>EmployeeID</a:t>
            </a:r>
            <a:r>
              <a:rPr lang="en-US" sz="1800" dirty="0">
                <a:solidFill>
                  <a:schemeClr val="tx1"/>
                </a:solidFill>
              </a:rPr>
              <a:t>, </a:t>
            </a:r>
            <a:r>
              <a:rPr lang="en-US" sz="1800" dirty="0" err="1">
                <a:solidFill>
                  <a:schemeClr val="tx1"/>
                </a:solidFill>
              </a:rPr>
              <a:t>LastName</a:t>
            </a:r>
            <a:r>
              <a:rPr lang="en-US" sz="1800" dirty="0">
                <a:solidFill>
                  <a:schemeClr val="tx1"/>
                </a:solidFill>
              </a:rPr>
              <a:t>, </a:t>
            </a:r>
            <a:r>
              <a:rPr lang="en-US" sz="1800" dirty="0" err="1">
                <a:solidFill>
                  <a:schemeClr val="tx1"/>
                </a:solidFill>
              </a:rPr>
              <a:t>ManagerID</a:t>
            </a:r>
            <a:r>
              <a:rPr lang="en-US" sz="1800" dirty="0">
                <a:solidFill>
                  <a:schemeClr val="tx1"/>
                </a:solidFill>
              </a:rPr>
              <a:t>, Title, Level) </a:t>
            </a:r>
          </a:p>
          <a:p>
            <a:pPr>
              <a:tabLst>
                <a:tab pos="219075" algn="l"/>
                <a:tab pos="447675" algn="l"/>
                <a:tab pos="685800" algn="l"/>
              </a:tabLst>
            </a:pPr>
            <a:r>
              <a:rPr lang="en-US" sz="1800" dirty="0">
                <a:solidFill>
                  <a:schemeClr val="tx1"/>
                </a:solidFill>
              </a:rPr>
              <a:t>AS</a:t>
            </a:r>
          </a:p>
          <a:p>
            <a:pPr>
              <a:tabLst>
                <a:tab pos="219075" algn="l"/>
                <a:tab pos="447675" algn="l"/>
                <a:tab pos="685800" algn="l"/>
              </a:tabLst>
            </a:pPr>
            <a:r>
              <a:rPr lang="en-US" sz="1800" dirty="0">
                <a:solidFill>
                  <a:schemeClr val="tx1"/>
                </a:solidFill>
              </a:rPr>
              <a:t>( </a:t>
            </a:r>
          </a:p>
          <a:p>
            <a:pPr>
              <a:tabLst>
                <a:tab pos="219075" algn="l"/>
                <a:tab pos="447675" algn="l"/>
                <a:tab pos="685800" algn="l"/>
              </a:tabLst>
            </a:pPr>
            <a:r>
              <a:rPr lang="en-US" sz="1800" dirty="0">
                <a:solidFill>
                  <a:schemeClr val="tx1"/>
                </a:solidFill>
              </a:rPr>
              <a:t>	--Root/anchor member (find employee with no manager)</a:t>
            </a:r>
          </a:p>
          <a:p>
            <a:pPr>
              <a:tabLst>
                <a:tab pos="219075" algn="l"/>
                <a:tab pos="447675" algn="l"/>
                <a:tab pos="685800" algn="l"/>
              </a:tabLst>
            </a:pPr>
            <a:r>
              <a:rPr lang="en-US" sz="1800" dirty="0">
                <a:solidFill>
                  <a:schemeClr val="tx1"/>
                </a:solidFill>
              </a:rPr>
              <a:t>	SELECT </a:t>
            </a:r>
            <a:r>
              <a:rPr lang="en-US" sz="1800" dirty="0" err="1">
                <a:solidFill>
                  <a:schemeClr val="tx1"/>
                </a:solidFill>
              </a:rPr>
              <a:t>EmployeeID</a:t>
            </a:r>
            <a:r>
              <a:rPr lang="en-US" sz="1800" dirty="0">
                <a:solidFill>
                  <a:schemeClr val="tx1"/>
                </a:solidFill>
              </a:rPr>
              <a:t>, </a:t>
            </a:r>
            <a:r>
              <a:rPr lang="en-US" sz="1800" dirty="0" err="1">
                <a:solidFill>
                  <a:schemeClr val="tx1"/>
                </a:solidFill>
              </a:rPr>
              <a:t>LastName</a:t>
            </a:r>
            <a:r>
              <a:rPr lang="en-US" sz="1800" dirty="0">
                <a:solidFill>
                  <a:schemeClr val="tx1"/>
                </a:solidFill>
              </a:rPr>
              <a:t>, </a:t>
            </a:r>
            <a:r>
              <a:rPr lang="en-US" sz="1800" dirty="0" err="1">
                <a:solidFill>
                  <a:schemeClr val="tx1"/>
                </a:solidFill>
              </a:rPr>
              <a:t>ManagerID</a:t>
            </a:r>
            <a:r>
              <a:rPr lang="en-US" sz="1800" dirty="0">
                <a:solidFill>
                  <a:schemeClr val="tx1"/>
                </a:solidFill>
              </a:rPr>
              <a:t>, Title, 0 As Level</a:t>
            </a:r>
          </a:p>
          <a:p>
            <a:pPr>
              <a:tabLst>
                <a:tab pos="219075" algn="l"/>
                <a:tab pos="447675" algn="l"/>
                <a:tab pos="685800" algn="l"/>
              </a:tabLst>
            </a:pPr>
            <a:r>
              <a:rPr lang="en-US" sz="1800" dirty="0">
                <a:solidFill>
                  <a:schemeClr val="tx1"/>
                </a:solidFill>
              </a:rPr>
              <a:t>	FROM Employee WHERE </a:t>
            </a:r>
            <a:r>
              <a:rPr lang="en-US" sz="1800" dirty="0" err="1">
                <a:solidFill>
                  <a:schemeClr val="tx1"/>
                </a:solidFill>
              </a:rPr>
              <a:t>ManagerID</a:t>
            </a:r>
            <a:r>
              <a:rPr lang="en-US" sz="1800" dirty="0">
                <a:solidFill>
                  <a:schemeClr val="tx1"/>
                </a:solidFill>
              </a:rPr>
              <a:t>=0 	-- starting level</a:t>
            </a:r>
          </a:p>
          <a:p>
            <a:pPr>
              <a:tabLst>
                <a:tab pos="219075" algn="l"/>
                <a:tab pos="447675" algn="l"/>
                <a:tab pos="685800" algn="l"/>
              </a:tabLst>
            </a:pPr>
            <a:r>
              <a:rPr lang="en-US" sz="1800" dirty="0">
                <a:solidFill>
                  <a:schemeClr val="tx1"/>
                </a:solidFill>
              </a:rPr>
              <a:t>	UNION ALL</a:t>
            </a:r>
          </a:p>
          <a:p>
            <a:pPr>
              <a:tabLst>
                <a:tab pos="219075" algn="l"/>
                <a:tab pos="447675" algn="l"/>
                <a:tab pos="685800" algn="l"/>
              </a:tabLst>
            </a:pPr>
            <a:r>
              <a:rPr lang="en-US" sz="1800" dirty="0">
                <a:solidFill>
                  <a:schemeClr val="tx1"/>
                </a:solidFill>
              </a:rPr>
              <a:t>	-- Recursive members</a:t>
            </a:r>
          </a:p>
          <a:p>
            <a:pPr>
              <a:tabLst>
                <a:tab pos="219075" algn="l"/>
                <a:tab pos="447675" algn="l"/>
                <a:tab pos="685800" algn="l"/>
              </a:tabLst>
            </a:pPr>
            <a:r>
              <a:rPr lang="en-US" sz="1800" dirty="0">
                <a:solidFill>
                  <a:schemeClr val="tx1"/>
                </a:solidFill>
              </a:rPr>
              <a:t>	SELECT </a:t>
            </a:r>
            <a:r>
              <a:rPr lang="en-US" sz="1800" dirty="0" err="1">
                <a:solidFill>
                  <a:schemeClr val="tx1"/>
                </a:solidFill>
              </a:rPr>
              <a:t>Employee.EmployeeID</a:t>
            </a:r>
            <a:r>
              <a:rPr lang="en-US" sz="1800" dirty="0">
                <a:solidFill>
                  <a:schemeClr val="tx1"/>
                </a:solidFill>
              </a:rPr>
              <a:t>, </a:t>
            </a:r>
            <a:r>
              <a:rPr lang="en-US" sz="1800" dirty="0" err="1">
                <a:solidFill>
                  <a:schemeClr val="tx1"/>
                </a:solidFill>
              </a:rPr>
              <a:t>Employee.LastName</a:t>
            </a:r>
            <a:r>
              <a:rPr lang="en-US" sz="1800" dirty="0">
                <a:solidFill>
                  <a:schemeClr val="tx1"/>
                </a:solidFill>
              </a:rPr>
              <a:t>, </a:t>
            </a:r>
          </a:p>
          <a:p>
            <a:pPr>
              <a:tabLst>
                <a:tab pos="219075" algn="l"/>
                <a:tab pos="447675" algn="l"/>
                <a:tab pos="685800" algn="l"/>
              </a:tabLst>
            </a:pPr>
            <a:r>
              <a:rPr lang="en-US" sz="1800" dirty="0">
                <a:solidFill>
                  <a:schemeClr val="tx1"/>
                </a:solidFill>
              </a:rPr>
              <a:t>		</a:t>
            </a:r>
            <a:r>
              <a:rPr lang="en-US" sz="1800" dirty="0" err="1">
                <a:solidFill>
                  <a:schemeClr val="tx1"/>
                </a:solidFill>
              </a:rPr>
              <a:t>Employee.ManagerID</a:t>
            </a:r>
            <a:r>
              <a:rPr lang="en-US" sz="1800" dirty="0">
                <a:solidFill>
                  <a:schemeClr val="tx1"/>
                </a:solidFill>
              </a:rPr>
              <a:t>, </a:t>
            </a:r>
            <a:r>
              <a:rPr lang="en-US" sz="1800" dirty="0" err="1">
                <a:solidFill>
                  <a:schemeClr val="tx1"/>
                </a:solidFill>
              </a:rPr>
              <a:t>Employee.Title</a:t>
            </a:r>
            <a:r>
              <a:rPr lang="en-US" sz="1800" dirty="0">
                <a:solidFill>
                  <a:schemeClr val="tx1"/>
                </a:solidFill>
              </a:rPr>
              <a:t>, Level +1</a:t>
            </a:r>
          </a:p>
          <a:p>
            <a:pPr>
              <a:tabLst>
                <a:tab pos="219075" algn="l"/>
                <a:tab pos="447675" algn="l"/>
                <a:tab pos="685800" algn="l"/>
              </a:tabLst>
            </a:pPr>
            <a:r>
              <a:rPr lang="en-US" sz="1800" dirty="0">
                <a:solidFill>
                  <a:schemeClr val="tx1"/>
                </a:solidFill>
              </a:rPr>
              <a:t>	FROM Employee INNER JOIN </a:t>
            </a:r>
            <a:r>
              <a:rPr lang="en-US" sz="1800" dirty="0" err="1">
                <a:solidFill>
                  <a:schemeClr val="tx1"/>
                </a:solidFill>
              </a:rPr>
              <a:t>DirectReports</a:t>
            </a:r>
            <a:endParaRPr lang="en-US" sz="1800" dirty="0">
              <a:solidFill>
                <a:schemeClr val="tx1"/>
              </a:solidFill>
            </a:endParaRPr>
          </a:p>
          <a:p>
            <a:pPr>
              <a:tabLst>
                <a:tab pos="219075" algn="l"/>
                <a:tab pos="447675" algn="l"/>
                <a:tab pos="685800" algn="l"/>
              </a:tabLst>
            </a:pPr>
            <a:r>
              <a:rPr lang="en-US" sz="1800" dirty="0">
                <a:solidFill>
                  <a:schemeClr val="tx1"/>
                </a:solidFill>
              </a:rPr>
              <a:t>	ON </a:t>
            </a:r>
            <a:r>
              <a:rPr lang="en-US" sz="1800" dirty="0" err="1">
                <a:solidFill>
                  <a:schemeClr val="tx1"/>
                </a:solidFill>
              </a:rPr>
              <a:t>Employee.ManagerID</a:t>
            </a:r>
            <a:r>
              <a:rPr lang="en-US" sz="1800" dirty="0">
                <a:solidFill>
                  <a:schemeClr val="tx1"/>
                </a:solidFill>
              </a:rPr>
              <a:t> = </a:t>
            </a:r>
            <a:r>
              <a:rPr lang="en-US" sz="1800" dirty="0" err="1">
                <a:solidFill>
                  <a:schemeClr val="tx1"/>
                </a:solidFill>
              </a:rPr>
              <a:t>DirectReports.EmployeeID</a:t>
            </a:r>
            <a:r>
              <a:rPr lang="en-US" sz="1800" dirty="0">
                <a:solidFill>
                  <a:schemeClr val="tx1"/>
                </a:solidFill>
              </a:rPr>
              <a:t> </a:t>
            </a:r>
          </a:p>
          <a:p>
            <a:pPr>
              <a:tabLst>
                <a:tab pos="219075" algn="l"/>
                <a:tab pos="447675" algn="l"/>
                <a:tab pos="685800" algn="l"/>
              </a:tabLst>
            </a:pPr>
            <a:r>
              <a:rPr lang="en-US" sz="1800" dirty="0">
                <a:solidFill>
                  <a:schemeClr val="tx1"/>
                </a:solidFill>
              </a:rPr>
              <a:t>)</a:t>
            </a:r>
          </a:p>
          <a:p>
            <a:pPr>
              <a:tabLst>
                <a:tab pos="219075" algn="l"/>
                <a:tab pos="447675" algn="l"/>
                <a:tab pos="685800" algn="l"/>
              </a:tabLst>
            </a:pPr>
            <a:r>
              <a:rPr lang="en-US" sz="1800" dirty="0">
                <a:solidFill>
                  <a:schemeClr val="tx1"/>
                </a:solidFill>
              </a:rPr>
              <a:t>-- Now execute the common table expression</a:t>
            </a:r>
          </a:p>
          <a:p>
            <a:pPr>
              <a:tabLst>
                <a:tab pos="219075" algn="l"/>
                <a:tab pos="447675" algn="l"/>
                <a:tab pos="685800" algn="l"/>
              </a:tabLst>
            </a:pPr>
            <a:r>
              <a:rPr lang="en-US" sz="1800" dirty="0">
                <a:solidFill>
                  <a:schemeClr val="tx1"/>
                </a:solidFill>
              </a:rPr>
              <a:t>SELECT </a:t>
            </a:r>
            <a:r>
              <a:rPr lang="en-US" sz="1800" dirty="0" err="1">
                <a:solidFill>
                  <a:schemeClr val="tx1"/>
                </a:solidFill>
              </a:rPr>
              <a:t>ManagerID</a:t>
            </a:r>
            <a:r>
              <a:rPr lang="en-US" sz="1800" dirty="0">
                <a:solidFill>
                  <a:schemeClr val="tx1"/>
                </a:solidFill>
              </a:rPr>
              <a:t>, </a:t>
            </a:r>
            <a:r>
              <a:rPr lang="en-US" sz="1800" dirty="0" err="1">
                <a:solidFill>
                  <a:schemeClr val="tx1"/>
                </a:solidFill>
              </a:rPr>
              <a:t>EmployeeID</a:t>
            </a:r>
            <a:r>
              <a:rPr lang="en-US" sz="1800" dirty="0">
                <a:solidFill>
                  <a:schemeClr val="tx1"/>
                </a:solidFill>
              </a:rPr>
              <a:t>, </a:t>
            </a:r>
            <a:r>
              <a:rPr lang="en-US" sz="1800" dirty="0" err="1">
                <a:solidFill>
                  <a:schemeClr val="tx1"/>
                </a:solidFill>
              </a:rPr>
              <a:t>LastName</a:t>
            </a:r>
            <a:r>
              <a:rPr lang="en-US" sz="1800" dirty="0">
                <a:solidFill>
                  <a:schemeClr val="tx1"/>
                </a:solidFill>
              </a:rPr>
              <a:t>, Title, Level</a:t>
            </a:r>
          </a:p>
          <a:p>
            <a:pPr>
              <a:tabLst>
                <a:tab pos="219075" algn="l"/>
                <a:tab pos="447675" algn="l"/>
                <a:tab pos="685800" algn="l"/>
              </a:tabLst>
            </a:pPr>
            <a:r>
              <a:rPr lang="en-US" sz="1800" dirty="0">
                <a:solidFill>
                  <a:schemeClr val="tx1"/>
                </a:solidFill>
              </a:rPr>
              <a:t>FROM </a:t>
            </a:r>
            <a:r>
              <a:rPr lang="en-US" sz="1800" dirty="0" err="1">
                <a:solidFill>
                  <a:schemeClr val="tx1"/>
                </a:solidFill>
              </a:rPr>
              <a:t>DirectReports</a:t>
            </a:r>
            <a:endParaRPr lang="en-US" sz="1800" dirty="0">
              <a:solidFill>
                <a:schemeClr val="tx1"/>
              </a:solidFill>
            </a:endParaRPr>
          </a:p>
          <a:p>
            <a:pPr>
              <a:tabLst>
                <a:tab pos="219075" algn="l"/>
                <a:tab pos="447675" algn="l"/>
                <a:tab pos="685800" algn="l"/>
              </a:tabLst>
            </a:pPr>
            <a:r>
              <a:rPr lang="en-US" sz="1800" dirty="0">
                <a:solidFill>
                  <a:schemeClr val="tx1"/>
                </a:solidFill>
              </a:rPr>
              <a:t>ORDER BY Level, </a:t>
            </a:r>
            <a:r>
              <a:rPr lang="en-US" sz="1800" dirty="0" err="1">
                <a:solidFill>
                  <a:schemeClr val="tx1"/>
                </a:solidFill>
              </a:rPr>
              <a:t>ManagerID</a:t>
            </a:r>
            <a:r>
              <a:rPr lang="en-US" sz="1800" dirty="0">
                <a:solidFill>
                  <a:schemeClr val="tx1"/>
                </a:solidFill>
              </a:rPr>
              <a:t>, </a:t>
            </a:r>
            <a:r>
              <a:rPr lang="en-US" sz="1800" dirty="0" err="1">
                <a:solidFill>
                  <a:schemeClr val="tx1"/>
                </a:solidFill>
              </a:rPr>
              <a:t>LastName</a:t>
            </a:r>
            <a:endParaRPr lang="en-US" sz="1800" dirty="0">
              <a:solidFill>
                <a:schemeClr val="tx1"/>
              </a:solidFill>
            </a:endParaRPr>
          </a:p>
        </p:txBody>
      </p:sp>
    </p:spTree>
    <p:extLst>
      <p:ext uri="{BB962C8B-B14F-4D97-AF65-F5344CB8AC3E}">
        <p14:creationId xmlns:p14="http://schemas.microsoft.com/office/powerpoint/2010/main" val="40596225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p:txBody>
          <a:bodyPr/>
          <a:lstStyle/>
          <a:p>
            <a:r>
              <a:rPr lang="en-US" smtClean="0"/>
              <a:t>Recursive Query Results</a:t>
            </a:r>
          </a:p>
        </p:txBody>
      </p:sp>
      <p:graphicFrame>
        <p:nvGraphicFramePr>
          <p:cNvPr id="116115" name="Group 403"/>
          <p:cNvGraphicFramePr>
            <a:graphicFrameLocks noGrp="1"/>
          </p:cNvGraphicFramePr>
          <p:nvPr>
            <p:ph idx="1"/>
          </p:nvPr>
        </p:nvGraphicFramePr>
        <p:xfrm>
          <a:off x="228600" y="1277938"/>
          <a:ext cx="5691188" cy="4023192"/>
        </p:xfrm>
        <a:graphic>
          <a:graphicData uri="http://schemas.openxmlformats.org/drawingml/2006/table">
            <a:tbl>
              <a:tblPr/>
              <a:tblGrid>
                <a:gridCol w="1189038"/>
                <a:gridCol w="1289050"/>
                <a:gridCol w="1109662"/>
                <a:gridCol w="1435100"/>
                <a:gridCol w="668338"/>
              </a:tblGrid>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ManagerID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EmployeeID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LastName</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Title</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Level</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0</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Smith</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Owner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0</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Reeves</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Manager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Gibson</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Manager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Reasoner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Manager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Eaton</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Animal Friend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Farris</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Animal Friend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James</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Animal Friend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O’Connor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Animal Friend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Shields</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Animal Friend</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Carpenter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Worker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35227">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Hopkins</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Worker</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tab pos="219075" algn="l"/>
                          <a:tab pos="447675" algn="l"/>
                          <a:tab pos="685800" algn="l"/>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32770"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0B6CA37-98CB-47F6-9C11-834B98790A0D}" type="slidenum">
              <a:rPr lang="en-US" smtClean="0"/>
              <a:pPr/>
              <a:t>39</a:t>
            </a:fld>
            <a:endParaRPr lang="en-US" smtClean="0"/>
          </a:p>
        </p:txBody>
      </p:sp>
    </p:spTree>
    <p:extLst>
      <p:ext uri="{BB962C8B-B14F-4D97-AF65-F5344CB8AC3E}">
        <p14:creationId xmlns:p14="http://schemas.microsoft.com/office/powerpoint/2010/main" val="1490826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smtClean="0"/>
              <a:t>Organization</a:t>
            </a:r>
          </a:p>
        </p:txBody>
      </p:sp>
      <p:sp>
        <p:nvSpPr>
          <p:cNvPr id="9220" name="Rectangle 3"/>
          <p:cNvSpPr>
            <a:spLocks noGrp="1" noChangeArrowheads="1"/>
          </p:cNvSpPr>
          <p:nvPr>
            <p:ph type="body" idx="1"/>
          </p:nvPr>
        </p:nvSpPr>
        <p:spPr/>
        <p:txBody>
          <a:bodyPr/>
          <a:lstStyle/>
          <a:p>
            <a:r>
              <a:rPr lang="en-US" dirty="0" smtClean="0"/>
              <a:t>Harder Questions</a:t>
            </a:r>
          </a:p>
          <a:p>
            <a:r>
              <a:rPr lang="en-US" dirty="0"/>
              <a:t>Not In, LEFT JOIN</a:t>
            </a:r>
          </a:p>
          <a:p>
            <a:r>
              <a:rPr lang="en-US" dirty="0" err="1" smtClean="0"/>
              <a:t>Subqueries</a:t>
            </a:r>
            <a:endParaRPr lang="en-US" dirty="0" smtClean="0"/>
          </a:p>
          <a:p>
            <a:r>
              <a:rPr lang="en-US" dirty="0" smtClean="0"/>
              <a:t>UNION, Multiple JOIN columns, Recursive JOIN</a:t>
            </a:r>
          </a:p>
          <a:p>
            <a:r>
              <a:rPr lang="en-US" dirty="0" smtClean="0"/>
              <a:t>Other SQL Commands</a:t>
            </a:r>
          </a:p>
          <a:p>
            <a:pPr lvl="1"/>
            <a:r>
              <a:rPr lang="en-US" dirty="0" smtClean="0"/>
              <a:t>DDL: Data Definition Language</a:t>
            </a:r>
          </a:p>
          <a:p>
            <a:pPr lvl="1"/>
            <a:r>
              <a:rPr lang="en-US" dirty="0" smtClean="0"/>
              <a:t>DML: Data Manipulation Language</a:t>
            </a:r>
          </a:p>
          <a:p>
            <a:r>
              <a:rPr lang="en-US" dirty="0" smtClean="0"/>
              <a:t>OLAP</a:t>
            </a:r>
          </a:p>
          <a:p>
            <a:pPr lvl="1"/>
            <a:r>
              <a:rPr lang="en-US" dirty="0" smtClean="0"/>
              <a:t>Microsoft SQL Server</a:t>
            </a:r>
          </a:p>
          <a:p>
            <a:pPr lvl="1"/>
            <a:r>
              <a:rPr lang="en-US" dirty="0" smtClean="0"/>
              <a:t>Oracle</a:t>
            </a:r>
          </a:p>
          <a:p>
            <a:pPr lvl="1"/>
            <a:r>
              <a:rPr lang="en-US" dirty="0" smtClean="0"/>
              <a:t>Microsoft Access Crosstab</a:t>
            </a:r>
          </a:p>
        </p:txBody>
      </p:sp>
      <p:sp>
        <p:nvSpPr>
          <p:cNvPr id="9218"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40D6AEE-D509-412E-8CA9-DB49EE9920F9}" type="slidenum">
              <a:rPr lang="en-US" smtClean="0"/>
              <a:pPr/>
              <a:t>4</a:t>
            </a:fld>
            <a:endParaRPr lang="en-US" smtClean="0"/>
          </a:p>
        </p:txBody>
      </p:sp>
    </p:spTree>
    <p:extLst>
      <p:ext uri="{BB962C8B-B14F-4D97-AF65-F5344CB8AC3E}">
        <p14:creationId xmlns:p14="http://schemas.microsoft.com/office/powerpoint/2010/main" val="3405762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smtClean="0"/>
              <a:t>CASE Function</a:t>
            </a:r>
          </a:p>
        </p:txBody>
      </p:sp>
      <p:sp>
        <p:nvSpPr>
          <p:cNvPr id="3379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AEC104-EEE0-4C71-8355-518AA296D174}" type="slidenum">
              <a:rPr lang="en-US" smtClean="0"/>
              <a:pPr/>
              <a:t>40</a:t>
            </a:fld>
            <a:endParaRPr lang="en-US" smtClean="0"/>
          </a:p>
        </p:txBody>
      </p:sp>
      <p:sp>
        <p:nvSpPr>
          <p:cNvPr id="33797" name="Rectangle 4"/>
          <p:cNvSpPr>
            <a:spLocks noChangeArrowheads="1"/>
          </p:cNvSpPr>
          <p:nvPr/>
        </p:nvSpPr>
        <p:spPr bwMode="auto">
          <a:xfrm>
            <a:off x="1061137" y="1598400"/>
            <a:ext cx="6248400" cy="28629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tabLst>
                <a:tab pos="463550" algn="l"/>
                <a:tab pos="914400" algn="l"/>
              </a:tabLst>
            </a:pPr>
            <a:r>
              <a:rPr lang="en-US" sz="1800" dirty="0">
                <a:solidFill>
                  <a:schemeClr val="tx1"/>
                </a:solidFill>
              </a:rPr>
              <a:t>Select </a:t>
            </a:r>
            <a:r>
              <a:rPr lang="en-US" sz="1800" dirty="0" err="1">
                <a:solidFill>
                  <a:schemeClr val="tx1"/>
                </a:solidFill>
              </a:rPr>
              <a:t>AnimalID</a:t>
            </a:r>
            <a:r>
              <a:rPr lang="en-US" sz="1800" dirty="0">
                <a:solidFill>
                  <a:schemeClr val="tx1"/>
                </a:solidFill>
              </a:rPr>
              <a:t>,</a:t>
            </a:r>
          </a:p>
          <a:p>
            <a:pPr>
              <a:tabLst>
                <a:tab pos="463550" algn="l"/>
                <a:tab pos="914400" algn="l"/>
              </a:tabLst>
            </a:pPr>
            <a:r>
              <a:rPr lang="en-US" sz="1800" dirty="0">
                <a:solidFill>
                  <a:schemeClr val="tx1"/>
                </a:solidFill>
              </a:rPr>
              <a:t>	CASE</a:t>
            </a:r>
          </a:p>
          <a:p>
            <a:pPr>
              <a:tabLst>
                <a:tab pos="463550" algn="l"/>
                <a:tab pos="914400" algn="l"/>
              </a:tabLst>
            </a:pPr>
            <a:r>
              <a:rPr lang="en-US" sz="1800" dirty="0">
                <a:solidFill>
                  <a:schemeClr val="tx1"/>
                </a:solidFill>
              </a:rPr>
              <a:t>		WHEN Date()-</a:t>
            </a:r>
            <a:r>
              <a:rPr lang="en-US" sz="1800" dirty="0" err="1">
                <a:solidFill>
                  <a:schemeClr val="tx1"/>
                </a:solidFill>
              </a:rPr>
              <a:t>DateBorn</a:t>
            </a:r>
            <a:r>
              <a:rPr lang="en-US" sz="1800" dirty="0">
                <a:solidFill>
                  <a:schemeClr val="tx1"/>
                </a:solidFill>
              </a:rPr>
              <a:t> &lt; 90 Then ‘Baby’</a:t>
            </a:r>
          </a:p>
          <a:p>
            <a:pPr>
              <a:tabLst>
                <a:tab pos="463550" algn="l"/>
                <a:tab pos="914400" algn="l"/>
              </a:tabLst>
            </a:pPr>
            <a:r>
              <a:rPr lang="en-US" sz="1800" dirty="0">
                <a:solidFill>
                  <a:schemeClr val="tx1"/>
                </a:solidFill>
              </a:rPr>
              <a:t>		WHEN Date()-</a:t>
            </a:r>
            <a:r>
              <a:rPr lang="en-US" sz="1800" dirty="0" err="1">
                <a:solidFill>
                  <a:schemeClr val="tx1"/>
                </a:solidFill>
              </a:rPr>
              <a:t>DateBorn</a:t>
            </a:r>
            <a:r>
              <a:rPr lang="en-US" sz="1800" dirty="0">
                <a:solidFill>
                  <a:schemeClr val="tx1"/>
                </a:solidFill>
              </a:rPr>
              <a:t> &gt;= 90</a:t>
            </a:r>
          </a:p>
          <a:p>
            <a:pPr>
              <a:tabLst>
                <a:tab pos="463550" algn="l"/>
                <a:tab pos="914400" algn="l"/>
              </a:tabLst>
            </a:pPr>
            <a:r>
              <a:rPr lang="en-US" sz="1800" dirty="0">
                <a:solidFill>
                  <a:schemeClr val="tx1"/>
                </a:solidFill>
              </a:rPr>
              <a:t>		   AND Date()-</a:t>
            </a:r>
            <a:r>
              <a:rPr lang="en-US" sz="1800" dirty="0" err="1">
                <a:solidFill>
                  <a:schemeClr val="tx1"/>
                </a:solidFill>
              </a:rPr>
              <a:t>DateBorn</a:t>
            </a:r>
            <a:r>
              <a:rPr lang="en-US" sz="1800" dirty="0">
                <a:solidFill>
                  <a:schemeClr val="tx1"/>
                </a:solidFill>
              </a:rPr>
              <a:t> &lt; 270 Then ‘Young’</a:t>
            </a:r>
          </a:p>
          <a:p>
            <a:pPr>
              <a:tabLst>
                <a:tab pos="463550" algn="l"/>
                <a:tab pos="914400" algn="l"/>
              </a:tabLst>
            </a:pPr>
            <a:r>
              <a:rPr lang="en-US" sz="1800" dirty="0">
                <a:solidFill>
                  <a:schemeClr val="tx1"/>
                </a:solidFill>
              </a:rPr>
              <a:t>		WHEN Date()-</a:t>
            </a:r>
            <a:r>
              <a:rPr lang="en-US" sz="1800" dirty="0" err="1">
                <a:solidFill>
                  <a:schemeClr val="tx1"/>
                </a:solidFill>
              </a:rPr>
              <a:t>DateBorn</a:t>
            </a:r>
            <a:r>
              <a:rPr lang="en-US" sz="1800" dirty="0">
                <a:solidFill>
                  <a:schemeClr val="tx1"/>
                </a:solidFill>
              </a:rPr>
              <a:t> &gt;= 270</a:t>
            </a:r>
          </a:p>
          <a:p>
            <a:pPr>
              <a:tabLst>
                <a:tab pos="463550" algn="l"/>
                <a:tab pos="914400" algn="l"/>
              </a:tabLst>
            </a:pPr>
            <a:r>
              <a:rPr lang="en-US" sz="1800" dirty="0">
                <a:solidFill>
                  <a:schemeClr val="tx1"/>
                </a:solidFill>
              </a:rPr>
              <a:t>		   AND Date()-</a:t>
            </a:r>
            <a:r>
              <a:rPr lang="en-US" sz="1800" dirty="0" err="1">
                <a:solidFill>
                  <a:schemeClr val="tx1"/>
                </a:solidFill>
              </a:rPr>
              <a:t>DateBorn</a:t>
            </a:r>
            <a:r>
              <a:rPr lang="en-US" sz="1800" dirty="0">
                <a:solidFill>
                  <a:schemeClr val="tx1"/>
                </a:solidFill>
              </a:rPr>
              <a:t> &lt; 365 Then ‘Grown’</a:t>
            </a:r>
          </a:p>
          <a:p>
            <a:pPr>
              <a:tabLst>
                <a:tab pos="463550" algn="l"/>
                <a:tab pos="914400" algn="l"/>
              </a:tabLst>
            </a:pPr>
            <a:r>
              <a:rPr lang="en-US" sz="1800" dirty="0">
                <a:solidFill>
                  <a:schemeClr val="tx1"/>
                </a:solidFill>
              </a:rPr>
              <a:t>		ELSE ‘Experienced’</a:t>
            </a:r>
          </a:p>
          <a:p>
            <a:pPr>
              <a:tabLst>
                <a:tab pos="463550" algn="l"/>
                <a:tab pos="914400" algn="l"/>
              </a:tabLst>
            </a:pPr>
            <a:r>
              <a:rPr lang="en-US" sz="1800" dirty="0">
                <a:solidFill>
                  <a:schemeClr val="tx1"/>
                </a:solidFill>
              </a:rPr>
              <a:t>	END</a:t>
            </a:r>
          </a:p>
          <a:p>
            <a:pPr>
              <a:tabLst>
                <a:tab pos="463550" algn="l"/>
                <a:tab pos="914400" algn="l"/>
              </a:tabLst>
            </a:pPr>
            <a:r>
              <a:rPr lang="en-US" sz="1800" dirty="0">
                <a:solidFill>
                  <a:schemeClr val="tx1"/>
                </a:solidFill>
              </a:rPr>
              <a:t>FROM Animal;</a:t>
            </a:r>
          </a:p>
        </p:txBody>
      </p:sp>
      <p:sp>
        <p:nvSpPr>
          <p:cNvPr id="33798" name="Rectangle 5"/>
          <p:cNvSpPr>
            <a:spLocks noChangeArrowheads="1"/>
          </p:cNvSpPr>
          <p:nvPr/>
        </p:nvSpPr>
        <p:spPr bwMode="auto">
          <a:xfrm>
            <a:off x="130455" y="98425"/>
            <a:ext cx="52911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bg2"/>
                </a:solidFill>
              </a:rPr>
              <a:t>Not available in Microsoft Access. It is in SQL Server and Oracle.</a:t>
            </a:r>
          </a:p>
        </p:txBody>
      </p:sp>
      <p:sp>
        <p:nvSpPr>
          <p:cNvPr id="2" name="Rectangle 1"/>
          <p:cNvSpPr/>
          <p:nvPr/>
        </p:nvSpPr>
        <p:spPr>
          <a:xfrm>
            <a:off x="1061137" y="4585647"/>
            <a:ext cx="6417835" cy="1477328"/>
          </a:xfrm>
          <a:prstGeom prst="rect">
            <a:avLst/>
          </a:prstGeom>
        </p:spPr>
        <p:txBody>
          <a:bodyPr wrap="square">
            <a:spAutoFit/>
          </a:bodyPr>
          <a:lstStyle/>
          <a:p>
            <a:r>
              <a:rPr lang="en-US" sz="1800" dirty="0" smtClean="0"/>
              <a:t>Example</a:t>
            </a:r>
            <a:r>
              <a:rPr lang="en-US" sz="1800" dirty="0"/>
              <a:t>: Define age categories for the animals.</a:t>
            </a:r>
          </a:p>
          <a:p>
            <a:r>
              <a:rPr lang="en-US" sz="1800" dirty="0" smtClean="0"/>
              <a:t>	Less </a:t>
            </a:r>
            <a:r>
              <a:rPr lang="en-US" sz="1800" dirty="0"/>
              <a:t>than 3 months</a:t>
            </a:r>
          </a:p>
          <a:p>
            <a:r>
              <a:rPr lang="en-US" sz="1800" dirty="0" smtClean="0"/>
              <a:t>	Between </a:t>
            </a:r>
            <a:r>
              <a:rPr lang="en-US" sz="1800" dirty="0"/>
              <a:t>3 months and 9 months</a:t>
            </a:r>
          </a:p>
          <a:p>
            <a:r>
              <a:rPr lang="en-US" sz="1800" dirty="0" smtClean="0"/>
              <a:t>	Between </a:t>
            </a:r>
            <a:r>
              <a:rPr lang="en-US" sz="1800" dirty="0"/>
              <a:t>9 months and 1 year</a:t>
            </a:r>
          </a:p>
          <a:p>
            <a:r>
              <a:rPr lang="en-US" sz="1800" dirty="0" smtClean="0"/>
              <a:t>	Over </a:t>
            </a:r>
            <a:r>
              <a:rPr lang="en-US" sz="1800" dirty="0"/>
              <a:t>1 year</a:t>
            </a:r>
          </a:p>
        </p:txBody>
      </p:sp>
      <p:sp>
        <p:nvSpPr>
          <p:cNvPr id="8" name="Rectangle 7"/>
          <p:cNvSpPr/>
          <p:nvPr/>
        </p:nvSpPr>
        <p:spPr>
          <a:xfrm>
            <a:off x="448236" y="1191731"/>
            <a:ext cx="7767917" cy="369332"/>
          </a:xfrm>
          <a:prstGeom prst="rect">
            <a:avLst/>
          </a:prstGeom>
        </p:spPr>
        <p:txBody>
          <a:bodyPr wrap="square">
            <a:spAutoFit/>
          </a:bodyPr>
          <a:lstStyle/>
          <a:p>
            <a:r>
              <a:rPr lang="en-US" sz="1800" dirty="0" smtClean="0"/>
              <a:t>Convert age ranges into categories.</a:t>
            </a:r>
            <a:endParaRPr lang="en-US" sz="1800" dirty="0"/>
          </a:p>
        </p:txBody>
      </p:sp>
    </p:spTree>
    <p:extLst>
      <p:ext uri="{BB962C8B-B14F-4D97-AF65-F5344CB8AC3E}">
        <p14:creationId xmlns:p14="http://schemas.microsoft.com/office/powerpoint/2010/main" val="8543914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US" smtClean="0"/>
              <a:t>Inequality Join</a:t>
            </a:r>
          </a:p>
        </p:txBody>
      </p:sp>
      <p:sp>
        <p:nvSpPr>
          <p:cNvPr id="3481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8E77792-126A-43FF-8EB4-030DEF02D98B}" type="slidenum">
              <a:rPr lang="en-US" smtClean="0"/>
              <a:pPr/>
              <a:t>41</a:t>
            </a:fld>
            <a:endParaRPr lang="en-US" smtClean="0"/>
          </a:p>
        </p:txBody>
      </p:sp>
      <p:sp>
        <p:nvSpPr>
          <p:cNvPr id="34820" name="Rectangle 4"/>
          <p:cNvSpPr>
            <a:spLocks noChangeArrowheads="1"/>
          </p:cNvSpPr>
          <p:nvPr/>
        </p:nvSpPr>
        <p:spPr bwMode="auto">
          <a:xfrm>
            <a:off x="1430477" y="1682323"/>
            <a:ext cx="5395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1800" dirty="0">
                <a:solidFill>
                  <a:schemeClr val="tx1"/>
                </a:solidFill>
              </a:rPr>
              <a:t>AR(</a:t>
            </a:r>
            <a:r>
              <a:rPr lang="en-US" sz="1800" u="sng" dirty="0" err="1">
                <a:solidFill>
                  <a:schemeClr val="tx1"/>
                </a:solidFill>
              </a:rPr>
              <a:t>TransactionID</a:t>
            </a:r>
            <a:r>
              <a:rPr lang="en-US" sz="1800" dirty="0">
                <a:solidFill>
                  <a:schemeClr val="tx1"/>
                </a:solidFill>
              </a:rPr>
              <a:t>, </a:t>
            </a:r>
            <a:r>
              <a:rPr lang="en-US" sz="1800" dirty="0" err="1">
                <a:solidFill>
                  <a:schemeClr val="tx1"/>
                </a:solidFill>
              </a:rPr>
              <a:t>CustomerID</a:t>
            </a:r>
            <a:r>
              <a:rPr lang="en-US" sz="1800" dirty="0">
                <a:solidFill>
                  <a:schemeClr val="tx1"/>
                </a:solidFill>
              </a:rPr>
              <a:t>, Amount, </a:t>
            </a:r>
            <a:r>
              <a:rPr lang="en-US" sz="1800" dirty="0" err="1">
                <a:solidFill>
                  <a:schemeClr val="tx1"/>
                </a:solidFill>
              </a:rPr>
              <a:t>DateDue</a:t>
            </a:r>
            <a:r>
              <a:rPr lang="en-US" sz="1800" dirty="0">
                <a:solidFill>
                  <a:schemeClr val="tx1"/>
                </a:solidFill>
              </a:rPr>
              <a:t>)</a:t>
            </a:r>
          </a:p>
        </p:txBody>
      </p:sp>
      <p:sp>
        <p:nvSpPr>
          <p:cNvPr id="34822" name="Rectangle 7"/>
          <p:cNvSpPr>
            <a:spLocks noChangeArrowheads="1"/>
          </p:cNvSpPr>
          <p:nvPr/>
        </p:nvSpPr>
        <p:spPr bwMode="auto">
          <a:xfrm>
            <a:off x="1430477" y="2063323"/>
            <a:ext cx="60024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1800" dirty="0" err="1">
                <a:solidFill>
                  <a:schemeClr val="tx1"/>
                </a:solidFill>
              </a:rPr>
              <a:t>LateCategory</a:t>
            </a:r>
            <a:r>
              <a:rPr lang="en-US" sz="1800" dirty="0">
                <a:solidFill>
                  <a:schemeClr val="tx1"/>
                </a:solidFill>
              </a:rPr>
              <a:t>(</a:t>
            </a:r>
            <a:r>
              <a:rPr lang="en-US" sz="1800" u="sng" dirty="0">
                <a:solidFill>
                  <a:schemeClr val="tx1"/>
                </a:solidFill>
              </a:rPr>
              <a:t>Category</a:t>
            </a:r>
            <a:r>
              <a:rPr lang="en-US" sz="1800" dirty="0">
                <a:solidFill>
                  <a:schemeClr val="tx1"/>
                </a:solidFill>
              </a:rPr>
              <a:t>, </a:t>
            </a:r>
            <a:r>
              <a:rPr lang="en-US" sz="1800" dirty="0" err="1">
                <a:solidFill>
                  <a:schemeClr val="tx1"/>
                </a:solidFill>
              </a:rPr>
              <a:t>MinDays</a:t>
            </a:r>
            <a:r>
              <a:rPr lang="en-US" sz="1800" dirty="0">
                <a:solidFill>
                  <a:schemeClr val="tx1"/>
                </a:solidFill>
              </a:rPr>
              <a:t>, </a:t>
            </a:r>
            <a:r>
              <a:rPr lang="en-US" sz="1800" dirty="0" err="1">
                <a:solidFill>
                  <a:schemeClr val="tx1"/>
                </a:solidFill>
              </a:rPr>
              <a:t>MaxDays</a:t>
            </a:r>
            <a:r>
              <a:rPr lang="en-US" sz="1800" dirty="0">
                <a:solidFill>
                  <a:schemeClr val="tx1"/>
                </a:solidFill>
              </a:rPr>
              <a:t>, Charge, …)</a:t>
            </a:r>
          </a:p>
        </p:txBody>
      </p:sp>
      <p:sp>
        <p:nvSpPr>
          <p:cNvPr id="34823" name="Text Box 8"/>
          <p:cNvSpPr txBox="1">
            <a:spLocks noChangeArrowheads="1"/>
          </p:cNvSpPr>
          <p:nvPr/>
        </p:nvSpPr>
        <p:spPr bwMode="auto">
          <a:xfrm>
            <a:off x="2954477" y="2429217"/>
            <a:ext cx="4495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1719263" algn="r"/>
                <a:tab pos="2747963" algn="r"/>
                <a:tab pos="3711575" algn="r"/>
              </a:tabLst>
              <a:defRPr>
                <a:solidFill>
                  <a:schemeClr val="tx1"/>
                </a:solidFill>
                <a:latin typeface="Arial" charset="0"/>
              </a:defRPr>
            </a:lvl1pPr>
            <a:lvl2pPr marL="742950" indent="-285750">
              <a:tabLst>
                <a:tab pos="1719263" algn="r"/>
                <a:tab pos="2747963" algn="r"/>
                <a:tab pos="3711575" algn="r"/>
              </a:tabLst>
              <a:defRPr>
                <a:solidFill>
                  <a:schemeClr val="tx1"/>
                </a:solidFill>
                <a:latin typeface="Arial" charset="0"/>
              </a:defRPr>
            </a:lvl2pPr>
            <a:lvl3pPr marL="1143000" indent="-228600">
              <a:tabLst>
                <a:tab pos="1719263" algn="r"/>
                <a:tab pos="2747963" algn="r"/>
                <a:tab pos="3711575" algn="r"/>
              </a:tabLst>
              <a:defRPr>
                <a:solidFill>
                  <a:schemeClr val="tx1"/>
                </a:solidFill>
                <a:latin typeface="Arial" charset="0"/>
              </a:defRPr>
            </a:lvl3pPr>
            <a:lvl4pPr marL="1600200" indent="-228600">
              <a:tabLst>
                <a:tab pos="1719263" algn="r"/>
                <a:tab pos="2747963" algn="r"/>
                <a:tab pos="3711575" algn="r"/>
              </a:tabLst>
              <a:defRPr>
                <a:solidFill>
                  <a:schemeClr val="tx1"/>
                </a:solidFill>
                <a:latin typeface="Arial" charset="0"/>
              </a:defRPr>
            </a:lvl4pPr>
            <a:lvl5pPr marL="2057400" indent="-228600">
              <a:tabLst>
                <a:tab pos="1719263" algn="r"/>
                <a:tab pos="2747963" algn="r"/>
                <a:tab pos="3711575" algn="r"/>
              </a:tabLst>
              <a:defRPr>
                <a:solidFill>
                  <a:schemeClr val="tx1"/>
                </a:solidFill>
                <a:latin typeface="Arial" charset="0"/>
              </a:defRPr>
            </a:lvl5pPr>
            <a:lvl6pPr marL="2514600" indent="-228600" eaLnBrk="0" fontAlgn="base" hangingPunct="0">
              <a:spcBef>
                <a:spcPct val="0"/>
              </a:spcBef>
              <a:spcAft>
                <a:spcPct val="0"/>
              </a:spcAft>
              <a:tabLst>
                <a:tab pos="1719263" algn="r"/>
                <a:tab pos="2747963" algn="r"/>
                <a:tab pos="3711575" algn="r"/>
              </a:tabLst>
              <a:defRPr>
                <a:solidFill>
                  <a:schemeClr val="tx1"/>
                </a:solidFill>
                <a:latin typeface="Arial" charset="0"/>
              </a:defRPr>
            </a:lvl6pPr>
            <a:lvl7pPr marL="2971800" indent="-228600" eaLnBrk="0" fontAlgn="base" hangingPunct="0">
              <a:spcBef>
                <a:spcPct val="0"/>
              </a:spcBef>
              <a:spcAft>
                <a:spcPct val="0"/>
              </a:spcAft>
              <a:tabLst>
                <a:tab pos="1719263" algn="r"/>
                <a:tab pos="2747963" algn="r"/>
                <a:tab pos="3711575" algn="r"/>
              </a:tabLst>
              <a:defRPr>
                <a:solidFill>
                  <a:schemeClr val="tx1"/>
                </a:solidFill>
                <a:latin typeface="Arial" charset="0"/>
              </a:defRPr>
            </a:lvl7pPr>
            <a:lvl8pPr marL="3429000" indent="-228600" eaLnBrk="0" fontAlgn="base" hangingPunct="0">
              <a:spcBef>
                <a:spcPct val="0"/>
              </a:spcBef>
              <a:spcAft>
                <a:spcPct val="0"/>
              </a:spcAft>
              <a:tabLst>
                <a:tab pos="1719263" algn="r"/>
                <a:tab pos="2747963" algn="r"/>
                <a:tab pos="3711575" algn="r"/>
              </a:tabLst>
              <a:defRPr>
                <a:solidFill>
                  <a:schemeClr val="tx1"/>
                </a:solidFill>
                <a:latin typeface="Arial" charset="0"/>
              </a:defRPr>
            </a:lvl8pPr>
            <a:lvl9pPr marL="3886200" indent="-228600" eaLnBrk="0" fontAlgn="base" hangingPunct="0">
              <a:spcBef>
                <a:spcPct val="0"/>
              </a:spcBef>
              <a:spcAft>
                <a:spcPct val="0"/>
              </a:spcAft>
              <a:tabLst>
                <a:tab pos="1719263" algn="r"/>
                <a:tab pos="2747963" algn="r"/>
                <a:tab pos="3711575" algn="r"/>
              </a:tabLst>
              <a:defRPr>
                <a:solidFill>
                  <a:schemeClr val="tx1"/>
                </a:solidFill>
                <a:latin typeface="Arial" charset="0"/>
              </a:defRPr>
            </a:lvl9pPr>
          </a:lstStyle>
          <a:p>
            <a:r>
              <a:rPr lang="en-US" sz="1800" dirty="0">
                <a:solidFill>
                  <a:srgbClr val="009900"/>
                </a:solidFill>
              </a:rPr>
              <a:t>Month	30	90	3%</a:t>
            </a:r>
          </a:p>
          <a:p>
            <a:r>
              <a:rPr lang="en-US" sz="1800" dirty="0">
                <a:solidFill>
                  <a:srgbClr val="009900"/>
                </a:solidFill>
              </a:rPr>
              <a:t>Quarter	90	120	5%</a:t>
            </a:r>
          </a:p>
          <a:p>
            <a:r>
              <a:rPr lang="en-US" sz="1800" dirty="0">
                <a:solidFill>
                  <a:srgbClr val="009900"/>
                </a:solidFill>
              </a:rPr>
              <a:t>Overdue	120	9999	10%</a:t>
            </a:r>
          </a:p>
        </p:txBody>
      </p:sp>
      <p:sp>
        <p:nvSpPr>
          <p:cNvPr id="34824" name="Rectangle 9"/>
          <p:cNvSpPr>
            <a:spLocks noChangeArrowheads="1"/>
          </p:cNvSpPr>
          <p:nvPr/>
        </p:nvSpPr>
        <p:spPr bwMode="auto">
          <a:xfrm>
            <a:off x="1354277" y="3457893"/>
            <a:ext cx="5252272" cy="107721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p>
            <a:r>
              <a:rPr lang="en-US" sz="1600" dirty="0">
                <a:solidFill>
                  <a:schemeClr val="tx1"/>
                </a:solidFill>
              </a:rPr>
              <a:t>SELECT *</a:t>
            </a:r>
          </a:p>
          <a:p>
            <a:r>
              <a:rPr lang="en-US" sz="1600" dirty="0">
                <a:solidFill>
                  <a:schemeClr val="tx1"/>
                </a:solidFill>
              </a:rPr>
              <a:t>FROM AR INNER JOIN </a:t>
            </a:r>
            <a:r>
              <a:rPr lang="en-US" sz="1600" dirty="0" err="1">
                <a:solidFill>
                  <a:schemeClr val="tx1"/>
                </a:solidFill>
              </a:rPr>
              <a:t>LateCategory</a:t>
            </a:r>
            <a:endParaRPr lang="en-US" sz="1600" dirty="0">
              <a:solidFill>
                <a:schemeClr val="tx1"/>
              </a:solidFill>
            </a:endParaRPr>
          </a:p>
          <a:p>
            <a:r>
              <a:rPr lang="en-US" sz="1600" dirty="0">
                <a:solidFill>
                  <a:schemeClr val="tx1"/>
                </a:solidFill>
              </a:rPr>
              <a:t> ON ((Date() - </a:t>
            </a:r>
            <a:r>
              <a:rPr lang="en-US" sz="1600" dirty="0" err="1">
                <a:solidFill>
                  <a:schemeClr val="tx1"/>
                </a:solidFill>
              </a:rPr>
              <a:t>AR.DateDue</a:t>
            </a:r>
            <a:r>
              <a:rPr lang="en-US" sz="1600" dirty="0">
                <a:solidFill>
                  <a:schemeClr val="tx1"/>
                </a:solidFill>
              </a:rPr>
              <a:t>) &gt;= </a:t>
            </a:r>
            <a:r>
              <a:rPr lang="en-US" sz="1600" dirty="0" err="1">
                <a:solidFill>
                  <a:schemeClr val="tx1"/>
                </a:solidFill>
              </a:rPr>
              <a:t>LateCategory.MinDays</a:t>
            </a:r>
            <a:r>
              <a:rPr lang="en-US" sz="1600" dirty="0">
                <a:solidFill>
                  <a:schemeClr val="tx1"/>
                </a:solidFill>
              </a:rPr>
              <a:t>)</a:t>
            </a:r>
          </a:p>
          <a:p>
            <a:r>
              <a:rPr lang="en-US" sz="1600" dirty="0">
                <a:solidFill>
                  <a:schemeClr val="tx1"/>
                </a:solidFill>
              </a:rPr>
              <a:t> AND ((Date() - </a:t>
            </a:r>
            <a:r>
              <a:rPr lang="en-US" sz="1600" dirty="0" err="1">
                <a:solidFill>
                  <a:schemeClr val="tx1"/>
                </a:solidFill>
              </a:rPr>
              <a:t>AR.DateDue</a:t>
            </a:r>
            <a:r>
              <a:rPr lang="en-US" sz="1600" dirty="0">
                <a:solidFill>
                  <a:schemeClr val="tx1"/>
                </a:solidFill>
              </a:rPr>
              <a:t>) &lt; </a:t>
            </a:r>
            <a:r>
              <a:rPr lang="en-US" sz="1600" dirty="0" err="1">
                <a:solidFill>
                  <a:schemeClr val="tx1"/>
                </a:solidFill>
              </a:rPr>
              <a:t>LateCategory.MaxDays</a:t>
            </a:r>
            <a:r>
              <a:rPr lang="en-US" sz="1600" dirty="0">
                <a:solidFill>
                  <a:schemeClr val="tx1"/>
                </a:solidFill>
              </a:rPr>
              <a:t>)</a:t>
            </a:r>
          </a:p>
        </p:txBody>
      </p:sp>
      <p:sp>
        <p:nvSpPr>
          <p:cNvPr id="2" name="Rectangle 1"/>
          <p:cNvSpPr/>
          <p:nvPr/>
        </p:nvSpPr>
        <p:spPr>
          <a:xfrm>
            <a:off x="1222653" y="4662297"/>
            <a:ext cx="5055317" cy="1477328"/>
          </a:xfrm>
          <a:prstGeom prst="rect">
            <a:avLst/>
          </a:prstGeom>
        </p:spPr>
        <p:txBody>
          <a:bodyPr wrap="square">
            <a:spAutoFit/>
          </a:bodyPr>
          <a:lstStyle/>
          <a:p>
            <a:r>
              <a:rPr lang="en-US" sz="1800" dirty="0" err="1"/>
              <a:t>AccountsReceivable</a:t>
            </a:r>
            <a:endParaRPr lang="en-US" sz="1800" dirty="0"/>
          </a:p>
          <a:p>
            <a:r>
              <a:rPr lang="en-US" sz="1800" dirty="0"/>
              <a:t>Categorize by Days </a:t>
            </a:r>
            <a:r>
              <a:rPr lang="en-US" sz="1800" dirty="0" smtClean="0"/>
              <a:t>Late</a:t>
            </a:r>
          </a:p>
          <a:p>
            <a:r>
              <a:rPr lang="en-US" sz="1800" dirty="0"/>
              <a:t>	</a:t>
            </a:r>
            <a:r>
              <a:rPr lang="en-US" sz="1800" dirty="0" smtClean="0"/>
              <a:t>30, 90, 120+</a:t>
            </a:r>
            <a:endParaRPr lang="en-US" sz="1800" dirty="0"/>
          </a:p>
          <a:p>
            <a:r>
              <a:rPr lang="en-US" sz="1800" dirty="0" smtClean="0"/>
              <a:t>Three </a:t>
            </a:r>
            <a:r>
              <a:rPr lang="en-US" sz="1800" dirty="0"/>
              <a:t>queries?</a:t>
            </a:r>
          </a:p>
          <a:p>
            <a:r>
              <a:rPr lang="en-US" sz="1800" dirty="0"/>
              <a:t>New table for business rules</a:t>
            </a:r>
          </a:p>
        </p:txBody>
      </p:sp>
      <p:sp>
        <p:nvSpPr>
          <p:cNvPr id="10" name="Rectangle 9"/>
          <p:cNvSpPr/>
          <p:nvPr/>
        </p:nvSpPr>
        <p:spPr>
          <a:xfrm>
            <a:off x="448236" y="1158341"/>
            <a:ext cx="7767917" cy="369332"/>
          </a:xfrm>
          <a:prstGeom prst="rect">
            <a:avLst/>
          </a:prstGeom>
        </p:spPr>
        <p:txBody>
          <a:bodyPr wrap="square">
            <a:spAutoFit/>
          </a:bodyPr>
          <a:lstStyle/>
          <a:p>
            <a:r>
              <a:rPr lang="en-US" sz="1800" dirty="0" smtClean="0"/>
              <a:t>Classify payments by number of days late.</a:t>
            </a:r>
            <a:endParaRPr lang="en-US" sz="1800" dirty="0"/>
          </a:p>
        </p:txBody>
      </p:sp>
    </p:spTree>
    <p:extLst>
      <p:ext uri="{BB962C8B-B14F-4D97-AF65-F5344CB8AC3E}">
        <p14:creationId xmlns:p14="http://schemas.microsoft.com/office/powerpoint/2010/main" val="2422767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US" smtClean="0"/>
              <a:t>Queries with “Every” Need EXISTS</a:t>
            </a:r>
          </a:p>
        </p:txBody>
      </p:sp>
      <p:sp>
        <p:nvSpPr>
          <p:cNvPr id="2051"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E502E3-1956-4989-A1D5-FADC0F4CA402}" type="slidenum">
              <a:rPr lang="en-US" smtClean="0"/>
              <a:pPr/>
              <a:t>42</a:t>
            </a:fld>
            <a:endParaRPr lang="en-US" smtClean="0"/>
          </a:p>
        </p:txBody>
      </p:sp>
      <p:sp>
        <p:nvSpPr>
          <p:cNvPr id="2053" name="Text Box 3"/>
          <p:cNvSpPr txBox="1">
            <a:spLocks noChangeArrowheads="1"/>
          </p:cNvSpPr>
          <p:nvPr/>
        </p:nvSpPr>
        <p:spPr bwMode="auto">
          <a:xfrm>
            <a:off x="1295402" y="1187823"/>
            <a:ext cx="7162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1800" dirty="0"/>
              <a:t>List the employees who have sold animals from </a:t>
            </a:r>
            <a:r>
              <a:rPr lang="en-US" sz="1800" b="1" dirty="0"/>
              <a:t>every</a:t>
            </a:r>
            <a:r>
              <a:rPr lang="en-US" sz="1800" dirty="0"/>
              <a:t> category.</a:t>
            </a:r>
          </a:p>
        </p:txBody>
      </p:sp>
      <p:graphicFrame>
        <p:nvGraphicFramePr>
          <p:cNvPr id="2050" name="Object 15"/>
          <p:cNvGraphicFramePr>
            <a:graphicFrameLocks noChangeAspect="1"/>
          </p:cNvGraphicFramePr>
          <p:nvPr>
            <p:extLst>
              <p:ext uri="{D42A27DB-BD31-4B8C-83A1-F6EECF244321}">
                <p14:modId xmlns:p14="http://schemas.microsoft.com/office/powerpoint/2010/main" val="106845053"/>
              </p:ext>
            </p:extLst>
          </p:nvPr>
        </p:nvGraphicFramePr>
        <p:xfrm>
          <a:off x="1066802" y="1573586"/>
          <a:ext cx="7391400" cy="2990850"/>
        </p:xfrm>
        <a:graphic>
          <a:graphicData uri="http://schemas.openxmlformats.org/presentationml/2006/ole">
            <mc:AlternateContent xmlns:mc="http://schemas.openxmlformats.org/markup-compatibility/2006">
              <mc:Choice xmlns:v="urn:schemas-microsoft-com:vml" Requires="v">
                <p:oleObj spid="_x0000_s2114" name="Document" r:id="rId4" imgW="6957000" imgH="2847960" progId="Word.Document.8">
                  <p:embed/>
                </p:oleObj>
              </mc:Choice>
              <mc:Fallback>
                <p:oleObj name="Document" r:id="rId4" imgW="6957000" imgH="284796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r="25439" b="22833"/>
                      <a:stretch>
                        <a:fillRect/>
                      </a:stretch>
                    </p:blipFill>
                    <p:spPr bwMode="auto">
                      <a:xfrm>
                        <a:off x="1066802" y="1573586"/>
                        <a:ext cx="7391400" cy="299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4" name="Text Box 16"/>
          <p:cNvSpPr txBox="1">
            <a:spLocks noChangeArrowheads="1"/>
          </p:cNvSpPr>
          <p:nvPr/>
        </p:nvSpPr>
        <p:spPr bwMode="auto">
          <a:xfrm>
            <a:off x="990602" y="4693023"/>
            <a:ext cx="7391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1800"/>
              <a:t>By hand: List the employees and the categories. Go through the SaleAnimal list and check off the animals they have sold.</a:t>
            </a:r>
          </a:p>
        </p:txBody>
      </p:sp>
    </p:spTree>
    <p:extLst>
      <p:ext uri="{BB962C8B-B14F-4D97-AF65-F5344CB8AC3E}">
        <p14:creationId xmlns:p14="http://schemas.microsoft.com/office/powerpoint/2010/main" val="29786195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US" smtClean="0"/>
              <a:t>Query With EXISTS</a:t>
            </a:r>
          </a:p>
        </p:txBody>
      </p:sp>
      <p:sp>
        <p:nvSpPr>
          <p:cNvPr id="3584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F2034D-0438-467A-9A5F-63131FE2911E}" type="slidenum">
              <a:rPr lang="en-US" smtClean="0"/>
              <a:pPr/>
              <a:t>43</a:t>
            </a:fld>
            <a:endParaRPr lang="en-US" smtClean="0"/>
          </a:p>
        </p:txBody>
      </p:sp>
      <p:sp>
        <p:nvSpPr>
          <p:cNvPr id="35844" name="Text Box 3"/>
          <p:cNvSpPr txBox="1">
            <a:spLocks noChangeArrowheads="1"/>
          </p:cNvSpPr>
          <p:nvPr/>
        </p:nvSpPr>
        <p:spPr bwMode="auto">
          <a:xfrm>
            <a:off x="377524" y="1084599"/>
            <a:ext cx="818465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solidFill>
                  <a:schemeClr val="bg2"/>
                </a:solidFill>
              </a:rPr>
              <a:t>List the </a:t>
            </a:r>
            <a:r>
              <a:rPr lang="en-US" sz="1800" dirty="0" smtClean="0">
                <a:solidFill>
                  <a:schemeClr val="bg2"/>
                </a:solidFill>
              </a:rPr>
              <a:t>Animal categories where merchandise has </a:t>
            </a:r>
            <a:r>
              <a:rPr lang="en-US" sz="1800" b="1" dirty="0" smtClean="0">
                <a:solidFill>
                  <a:schemeClr val="bg2"/>
                </a:solidFill>
              </a:rPr>
              <a:t>not</a:t>
            </a:r>
            <a:r>
              <a:rPr lang="en-US" sz="1800" dirty="0" smtClean="0">
                <a:solidFill>
                  <a:schemeClr val="bg2"/>
                </a:solidFill>
              </a:rPr>
              <a:t> </a:t>
            </a:r>
            <a:r>
              <a:rPr lang="en-US" sz="1800" dirty="0">
                <a:solidFill>
                  <a:schemeClr val="bg2"/>
                </a:solidFill>
              </a:rPr>
              <a:t>been </a:t>
            </a:r>
            <a:r>
              <a:rPr lang="en-US" sz="1800" dirty="0" smtClean="0">
                <a:solidFill>
                  <a:schemeClr val="bg2"/>
                </a:solidFill>
              </a:rPr>
              <a:t>sold by </a:t>
            </a:r>
            <a:r>
              <a:rPr lang="en-US" sz="1800" dirty="0">
                <a:solidFill>
                  <a:schemeClr val="bg2"/>
                </a:solidFill>
              </a:rPr>
              <a:t>an employee (#5).</a:t>
            </a:r>
          </a:p>
        </p:txBody>
      </p:sp>
      <p:sp>
        <p:nvSpPr>
          <p:cNvPr id="35845" name="Rectangle 4"/>
          <p:cNvSpPr>
            <a:spLocks noChangeArrowheads="1"/>
          </p:cNvSpPr>
          <p:nvPr/>
        </p:nvSpPr>
        <p:spPr bwMode="auto">
          <a:xfrm>
            <a:off x="1081714" y="1730930"/>
            <a:ext cx="714811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1800" dirty="0">
                <a:solidFill>
                  <a:schemeClr val="tx1"/>
                </a:solidFill>
              </a:rPr>
              <a:t>SELECT Category</a:t>
            </a:r>
          </a:p>
          <a:p>
            <a:r>
              <a:rPr lang="en-US" sz="1800" dirty="0">
                <a:solidFill>
                  <a:schemeClr val="tx1"/>
                </a:solidFill>
              </a:rPr>
              <a:t>FROM Category</a:t>
            </a:r>
          </a:p>
          <a:p>
            <a:r>
              <a:rPr lang="en-US" sz="1800" dirty="0">
                <a:solidFill>
                  <a:schemeClr val="tx1"/>
                </a:solidFill>
              </a:rPr>
              <a:t>    WHERE (Category &lt;&gt; 'Other') And Category NOT IN</a:t>
            </a:r>
          </a:p>
          <a:p>
            <a:r>
              <a:rPr lang="en-US" sz="1800" dirty="0">
                <a:solidFill>
                  <a:schemeClr val="tx1"/>
                </a:solidFill>
              </a:rPr>
              <a:t>       (SELECT </a:t>
            </a:r>
            <a:r>
              <a:rPr lang="en-US" sz="1800" dirty="0" err="1">
                <a:solidFill>
                  <a:schemeClr val="tx1"/>
                </a:solidFill>
              </a:rPr>
              <a:t>Merchandise.Category</a:t>
            </a:r>
            <a:endParaRPr lang="en-US" sz="1800" dirty="0">
              <a:solidFill>
                <a:schemeClr val="tx1"/>
              </a:solidFill>
            </a:endParaRPr>
          </a:p>
          <a:p>
            <a:r>
              <a:rPr lang="en-US" sz="1800" dirty="0">
                <a:solidFill>
                  <a:schemeClr val="tx1"/>
                </a:solidFill>
              </a:rPr>
              <a:t>        FROM Merchandise INNER JOIN (Sale INNER JOIN </a:t>
            </a:r>
            <a:r>
              <a:rPr lang="en-US" sz="1800" dirty="0" err="1">
                <a:solidFill>
                  <a:schemeClr val="tx1"/>
                </a:solidFill>
              </a:rPr>
              <a:t>SaleItem</a:t>
            </a:r>
            <a:r>
              <a:rPr lang="en-US" sz="1800" dirty="0">
                <a:solidFill>
                  <a:schemeClr val="tx1"/>
                </a:solidFill>
              </a:rPr>
              <a:t> </a:t>
            </a:r>
          </a:p>
          <a:p>
            <a:r>
              <a:rPr lang="en-US" sz="1800" dirty="0">
                <a:solidFill>
                  <a:schemeClr val="tx1"/>
                </a:solidFill>
              </a:rPr>
              <a:t>             ON </a:t>
            </a:r>
            <a:r>
              <a:rPr lang="en-US" sz="1800" dirty="0" err="1">
                <a:solidFill>
                  <a:schemeClr val="tx1"/>
                </a:solidFill>
              </a:rPr>
              <a:t>Sale.SaleID</a:t>
            </a:r>
            <a:r>
              <a:rPr lang="en-US" sz="1800" dirty="0">
                <a:solidFill>
                  <a:schemeClr val="tx1"/>
                </a:solidFill>
              </a:rPr>
              <a:t> = </a:t>
            </a:r>
            <a:r>
              <a:rPr lang="en-US" sz="1800" dirty="0" err="1">
                <a:solidFill>
                  <a:schemeClr val="tx1"/>
                </a:solidFill>
              </a:rPr>
              <a:t>SaleItem.SaleID</a:t>
            </a:r>
            <a:r>
              <a:rPr lang="en-US" sz="1800" dirty="0">
                <a:solidFill>
                  <a:schemeClr val="tx1"/>
                </a:solidFill>
              </a:rPr>
              <a:t>) </a:t>
            </a:r>
          </a:p>
          <a:p>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        WHERE </a:t>
            </a:r>
            <a:r>
              <a:rPr lang="en-US" sz="1800" dirty="0" err="1">
                <a:solidFill>
                  <a:schemeClr val="tx1"/>
                </a:solidFill>
              </a:rPr>
              <a:t>Sale.EmployeeID</a:t>
            </a:r>
            <a:r>
              <a:rPr lang="en-US" sz="1800" dirty="0">
                <a:solidFill>
                  <a:schemeClr val="tx1"/>
                </a:solidFill>
              </a:rPr>
              <a:t> = 5)</a:t>
            </a:r>
          </a:p>
        </p:txBody>
      </p:sp>
      <p:sp>
        <p:nvSpPr>
          <p:cNvPr id="35846" name="Text Box 5"/>
          <p:cNvSpPr txBox="1">
            <a:spLocks noChangeArrowheads="1"/>
          </p:cNvSpPr>
          <p:nvPr/>
        </p:nvSpPr>
        <p:spPr bwMode="auto">
          <a:xfrm>
            <a:off x="819777" y="4169330"/>
            <a:ext cx="7956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solidFill>
                  <a:schemeClr val="bg2"/>
                </a:solidFill>
              </a:rPr>
              <a:t>If this query returns any rows, then the employee has </a:t>
            </a:r>
            <a:r>
              <a:rPr lang="en-US" sz="1800" b="1" dirty="0">
                <a:solidFill>
                  <a:schemeClr val="bg2"/>
                </a:solidFill>
              </a:rPr>
              <a:t>not</a:t>
            </a:r>
            <a:r>
              <a:rPr lang="en-US" sz="1800" dirty="0">
                <a:solidFill>
                  <a:schemeClr val="bg2"/>
                </a:solidFill>
              </a:rPr>
              <a:t> sold every animal.</a:t>
            </a:r>
          </a:p>
          <a:p>
            <a:r>
              <a:rPr lang="en-US" sz="1800" dirty="0">
                <a:solidFill>
                  <a:schemeClr val="bg2"/>
                </a:solidFill>
              </a:rPr>
              <a:t>So list all the employees for whom the above query returns no rows:</a:t>
            </a:r>
          </a:p>
        </p:txBody>
      </p:sp>
      <p:sp>
        <p:nvSpPr>
          <p:cNvPr id="35847" name="Text Box 6"/>
          <p:cNvSpPr txBox="1">
            <a:spLocks noChangeArrowheads="1"/>
          </p:cNvSpPr>
          <p:nvPr/>
        </p:nvSpPr>
        <p:spPr bwMode="auto">
          <a:xfrm>
            <a:off x="1310314" y="4931330"/>
            <a:ext cx="6629400" cy="103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US" sz="1800" dirty="0">
                <a:solidFill>
                  <a:schemeClr val="tx2"/>
                </a:solidFill>
              </a:rPr>
              <a:t>SELECT </a:t>
            </a:r>
            <a:r>
              <a:rPr lang="en-US" sz="1800" dirty="0" err="1">
                <a:solidFill>
                  <a:schemeClr val="tx2"/>
                </a:solidFill>
              </a:rPr>
              <a:t>EmployeeID</a:t>
            </a:r>
            <a:r>
              <a:rPr lang="en-US" sz="1800" dirty="0">
                <a:solidFill>
                  <a:schemeClr val="tx2"/>
                </a:solidFill>
              </a:rPr>
              <a:t>, </a:t>
            </a:r>
            <a:r>
              <a:rPr lang="en-US" sz="1800" dirty="0" err="1">
                <a:solidFill>
                  <a:schemeClr val="tx2"/>
                </a:solidFill>
              </a:rPr>
              <a:t>LastName</a:t>
            </a:r>
            <a:r>
              <a:rPr lang="en-US" sz="1800" dirty="0">
                <a:solidFill>
                  <a:schemeClr val="tx2"/>
                </a:solidFill>
              </a:rPr>
              <a:t> FROM Employee</a:t>
            </a:r>
          </a:p>
          <a:p>
            <a:pPr>
              <a:spcBef>
                <a:spcPct val="20000"/>
              </a:spcBef>
            </a:pPr>
            <a:r>
              <a:rPr lang="en-US" sz="1800" dirty="0">
                <a:solidFill>
                  <a:schemeClr val="tx2"/>
                </a:solidFill>
              </a:rPr>
              <a:t>WHERE </a:t>
            </a:r>
            <a:r>
              <a:rPr lang="en-US" sz="1800" b="1" dirty="0">
                <a:solidFill>
                  <a:schemeClr val="tx2"/>
                </a:solidFill>
              </a:rPr>
              <a:t>NOT EXISTS</a:t>
            </a:r>
            <a:endParaRPr lang="en-US" sz="1800" dirty="0">
              <a:solidFill>
                <a:schemeClr val="tx2"/>
              </a:solidFill>
            </a:endParaRPr>
          </a:p>
          <a:p>
            <a:pPr>
              <a:spcBef>
                <a:spcPct val="20000"/>
              </a:spcBef>
            </a:pPr>
            <a:r>
              <a:rPr lang="en-US" sz="1800" dirty="0">
                <a:solidFill>
                  <a:schemeClr val="tx2"/>
                </a:solidFill>
              </a:rPr>
              <a:t>   </a:t>
            </a:r>
            <a:r>
              <a:rPr lang="en-US" sz="1800" i="1" dirty="0">
                <a:solidFill>
                  <a:schemeClr val="tx2"/>
                </a:solidFill>
              </a:rPr>
              <a:t>(above query slightly modified.)</a:t>
            </a:r>
            <a:endParaRPr lang="en-US" sz="1800" dirty="0">
              <a:solidFill>
                <a:schemeClr val="tx2"/>
              </a:solidFill>
            </a:endParaRPr>
          </a:p>
        </p:txBody>
      </p:sp>
      <p:sp>
        <p:nvSpPr>
          <p:cNvPr id="35848" name="Rectangle 7"/>
          <p:cNvSpPr>
            <a:spLocks noChangeArrowheads="1"/>
          </p:cNvSpPr>
          <p:nvPr/>
        </p:nvSpPr>
        <p:spPr bwMode="auto">
          <a:xfrm>
            <a:off x="195262"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Query05_Fig31</a:t>
            </a:r>
            <a:endParaRPr lang="en-US" sz="1400" dirty="0">
              <a:solidFill>
                <a:schemeClr val="tx1"/>
              </a:solidFill>
            </a:endParaRPr>
          </a:p>
        </p:txBody>
      </p:sp>
    </p:spTree>
    <p:extLst>
      <p:ext uri="{BB962C8B-B14F-4D97-AF65-F5344CB8AC3E}">
        <p14:creationId xmlns:p14="http://schemas.microsoft.com/office/powerpoint/2010/main" val="11706531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CF6B922-4347-4AB6-BD31-E0089E0A68E5}" type="slidenum">
              <a:rPr lang="en-US" smtClean="0">
                <a:latin typeface="Garamond" pitchFamily="18" charset="0"/>
              </a:rPr>
              <a:pPr/>
              <a:t>44</a:t>
            </a:fld>
            <a:endParaRPr lang="en-US" smtClean="0">
              <a:latin typeface="Garamond" pitchFamily="18" charset="0"/>
            </a:endParaRPr>
          </a:p>
        </p:txBody>
      </p:sp>
      <p:sp>
        <p:nvSpPr>
          <p:cNvPr id="36867" name="Rectangle 2"/>
          <p:cNvSpPr>
            <a:spLocks noGrp="1" noChangeArrowheads="1"/>
          </p:cNvSpPr>
          <p:nvPr>
            <p:ph type="title"/>
          </p:nvPr>
        </p:nvSpPr>
        <p:spPr/>
        <p:txBody>
          <a:bodyPr/>
          <a:lstStyle/>
          <a:p>
            <a:r>
              <a:rPr lang="en-US" smtClean="0"/>
              <a:t>Query for Every</a:t>
            </a:r>
          </a:p>
        </p:txBody>
      </p:sp>
      <p:sp>
        <p:nvSpPr>
          <p:cNvPr id="36870" name="Rectangle 5"/>
          <p:cNvSpPr>
            <a:spLocks noChangeArrowheads="1"/>
          </p:cNvSpPr>
          <p:nvPr/>
        </p:nvSpPr>
        <p:spPr bwMode="auto">
          <a:xfrm>
            <a:off x="209313" y="9221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Query05_Fig32</a:t>
            </a:r>
            <a:endParaRPr lang="en-US" sz="1400" dirty="0">
              <a:solidFill>
                <a:schemeClr val="tx1"/>
              </a:solidFill>
            </a:endParaRPr>
          </a:p>
        </p:txBody>
      </p:sp>
      <p:sp>
        <p:nvSpPr>
          <p:cNvPr id="2" name="Rectangle 1"/>
          <p:cNvSpPr/>
          <p:nvPr/>
        </p:nvSpPr>
        <p:spPr>
          <a:xfrm>
            <a:off x="209313" y="1524910"/>
            <a:ext cx="8447964" cy="3416320"/>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Employee.EmployeeID</a:t>
            </a:r>
            <a:r>
              <a:rPr lang="en-US" sz="1800" dirty="0">
                <a:solidFill>
                  <a:schemeClr val="tx1"/>
                </a:solidFill>
              </a:rPr>
              <a:t>, </a:t>
            </a:r>
            <a:r>
              <a:rPr lang="en-US" sz="1800" dirty="0" err="1">
                <a:solidFill>
                  <a:schemeClr val="tx1"/>
                </a:solidFill>
              </a:rPr>
              <a:t>Employee.LastName</a:t>
            </a:r>
            <a:endParaRPr lang="en-US" sz="1800" dirty="0">
              <a:solidFill>
                <a:schemeClr val="tx1"/>
              </a:solidFill>
            </a:endParaRPr>
          </a:p>
          <a:p>
            <a:r>
              <a:rPr lang="en-US" sz="1800" dirty="0">
                <a:solidFill>
                  <a:schemeClr val="tx1"/>
                </a:solidFill>
              </a:rPr>
              <a:t>FROM Employee</a:t>
            </a:r>
          </a:p>
          <a:p>
            <a:r>
              <a:rPr lang="en-US" sz="1800" dirty="0">
                <a:solidFill>
                  <a:schemeClr val="tx1"/>
                </a:solidFill>
              </a:rPr>
              <a:t>WHERE Not Exists</a:t>
            </a:r>
          </a:p>
          <a:p>
            <a:r>
              <a:rPr lang="en-US" sz="1800" dirty="0">
                <a:solidFill>
                  <a:schemeClr val="tx1"/>
                </a:solidFill>
              </a:rPr>
              <a:t> (SELECT Category</a:t>
            </a:r>
          </a:p>
          <a:p>
            <a:r>
              <a:rPr lang="en-US" sz="1800" dirty="0">
                <a:solidFill>
                  <a:schemeClr val="tx1"/>
                </a:solidFill>
              </a:rPr>
              <a:t>    FROM Category</a:t>
            </a:r>
          </a:p>
          <a:p>
            <a:r>
              <a:rPr lang="en-US" sz="1800" dirty="0">
                <a:solidFill>
                  <a:schemeClr val="tx1"/>
                </a:solidFill>
              </a:rPr>
              <a:t>    WHERE (</a:t>
            </a:r>
            <a:r>
              <a:rPr lang="en-US" sz="1800" dirty="0" smtClean="0">
                <a:solidFill>
                  <a:schemeClr val="tx1"/>
                </a:solidFill>
              </a:rPr>
              <a:t>Category NOT IN (‘Other’, ‘Reptile’, ‘Spider’)  </a:t>
            </a:r>
            <a:r>
              <a:rPr lang="en-US" sz="1800" dirty="0">
                <a:solidFill>
                  <a:schemeClr val="tx1"/>
                </a:solidFill>
              </a:rPr>
              <a:t>And Category NOT IN</a:t>
            </a:r>
          </a:p>
          <a:p>
            <a:r>
              <a:rPr lang="en-US" sz="1800" dirty="0">
                <a:solidFill>
                  <a:schemeClr val="tx1"/>
                </a:solidFill>
              </a:rPr>
              <a:t>       (SELECT </a:t>
            </a:r>
            <a:r>
              <a:rPr lang="en-US" sz="1800" dirty="0" err="1">
                <a:solidFill>
                  <a:schemeClr val="tx1"/>
                </a:solidFill>
              </a:rPr>
              <a:t>Merchandise.Category</a:t>
            </a:r>
            <a:endParaRPr lang="en-US" sz="1800" dirty="0">
              <a:solidFill>
                <a:schemeClr val="tx1"/>
              </a:solidFill>
            </a:endParaRPr>
          </a:p>
          <a:p>
            <a:r>
              <a:rPr lang="en-US" sz="1800" dirty="0">
                <a:solidFill>
                  <a:schemeClr val="tx1"/>
                </a:solidFill>
              </a:rPr>
              <a:t>        FROM Merchandise INNER JOIN (Sale INNER JOIN </a:t>
            </a:r>
            <a:r>
              <a:rPr lang="en-US" sz="1800" dirty="0" err="1">
                <a:solidFill>
                  <a:schemeClr val="tx1"/>
                </a:solidFill>
              </a:rPr>
              <a:t>SaleItem</a:t>
            </a:r>
            <a:r>
              <a:rPr lang="en-US" sz="1800" dirty="0">
                <a:solidFill>
                  <a:schemeClr val="tx1"/>
                </a:solidFill>
              </a:rPr>
              <a:t> </a:t>
            </a:r>
          </a:p>
          <a:p>
            <a:r>
              <a:rPr lang="en-US" sz="1800" dirty="0">
                <a:solidFill>
                  <a:schemeClr val="tx1"/>
                </a:solidFill>
              </a:rPr>
              <a:t>             ON </a:t>
            </a:r>
            <a:r>
              <a:rPr lang="en-US" sz="1800" dirty="0" err="1">
                <a:solidFill>
                  <a:schemeClr val="tx1"/>
                </a:solidFill>
              </a:rPr>
              <a:t>Sale.SaleID</a:t>
            </a:r>
            <a:r>
              <a:rPr lang="en-US" sz="1800" dirty="0">
                <a:solidFill>
                  <a:schemeClr val="tx1"/>
                </a:solidFill>
              </a:rPr>
              <a:t> = </a:t>
            </a:r>
            <a:r>
              <a:rPr lang="en-US" sz="1800" dirty="0" err="1">
                <a:solidFill>
                  <a:schemeClr val="tx1"/>
                </a:solidFill>
              </a:rPr>
              <a:t>SaleItem.SaleID</a:t>
            </a:r>
            <a:r>
              <a:rPr lang="en-US" sz="1800" dirty="0">
                <a:solidFill>
                  <a:schemeClr val="tx1"/>
                </a:solidFill>
              </a:rPr>
              <a:t>) </a:t>
            </a:r>
          </a:p>
          <a:p>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        WHERE </a:t>
            </a:r>
            <a:r>
              <a:rPr lang="en-US" sz="1800" dirty="0" err="1">
                <a:solidFill>
                  <a:schemeClr val="tx1"/>
                </a:solidFill>
              </a:rPr>
              <a:t>Sale.EmployeeID</a:t>
            </a:r>
            <a:r>
              <a:rPr lang="en-US" sz="1800" dirty="0">
                <a:solidFill>
                  <a:schemeClr val="tx1"/>
                </a:solidFill>
              </a:rPr>
              <a:t> = </a:t>
            </a:r>
            <a:r>
              <a:rPr lang="en-US" sz="1800" dirty="0" err="1">
                <a:solidFill>
                  <a:schemeClr val="tx1"/>
                </a:solidFill>
              </a:rPr>
              <a:t>Employee.EmployeeID</a:t>
            </a:r>
            <a:r>
              <a:rPr lang="en-US" sz="1800" dirty="0">
                <a:solidFill>
                  <a:schemeClr val="tx1"/>
                </a:solidFill>
              </a:rPr>
              <a:t>)  </a:t>
            </a:r>
          </a:p>
          <a:p>
            <a:r>
              <a:rPr lang="en-US" sz="1800" dirty="0">
                <a:solidFill>
                  <a:schemeClr val="tx1"/>
                </a:solidFill>
              </a:rPr>
              <a:t>  </a:t>
            </a:r>
            <a:r>
              <a:rPr lang="en-US" sz="1800" dirty="0" smtClean="0">
                <a:solidFill>
                  <a:schemeClr val="tx1"/>
                </a:solidFill>
              </a:rPr>
              <a:t>);</a:t>
            </a:r>
            <a:endParaRPr lang="en-US" sz="1800" dirty="0">
              <a:solidFill>
                <a:schemeClr val="tx1"/>
              </a:solidFill>
            </a:endParaRPr>
          </a:p>
        </p:txBody>
      </p:sp>
      <p:sp>
        <p:nvSpPr>
          <p:cNvPr id="3" name="Rectangle 2"/>
          <p:cNvSpPr/>
          <p:nvPr/>
        </p:nvSpPr>
        <p:spPr>
          <a:xfrm>
            <a:off x="5520519" y="4633541"/>
            <a:ext cx="3500651" cy="1323439"/>
          </a:xfrm>
          <a:prstGeom prst="rect">
            <a:avLst/>
          </a:prstGeom>
        </p:spPr>
        <p:txBody>
          <a:bodyPr wrap="square">
            <a:spAutoFit/>
          </a:bodyPr>
          <a:lstStyle/>
          <a:p>
            <a:r>
              <a:rPr lang="en-US" sz="1600" dirty="0" err="1">
                <a:solidFill>
                  <a:srgbClr val="009900"/>
                </a:solidFill>
              </a:rPr>
              <a:t>EmployeeID</a:t>
            </a:r>
            <a:r>
              <a:rPr lang="en-US" sz="1600" dirty="0">
                <a:solidFill>
                  <a:srgbClr val="009900"/>
                </a:solidFill>
              </a:rPr>
              <a:t>	</a:t>
            </a:r>
            <a:r>
              <a:rPr lang="en-US" sz="1600" dirty="0" err="1">
                <a:solidFill>
                  <a:srgbClr val="009900"/>
                </a:solidFill>
              </a:rPr>
              <a:t>LastName</a:t>
            </a:r>
            <a:endParaRPr lang="en-US" sz="1600" dirty="0">
              <a:solidFill>
                <a:srgbClr val="009900"/>
              </a:solidFill>
            </a:endParaRPr>
          </a:p>
          <a:p>
            <a:r>
              <a:rPr lang="en-US" sz="1600" dirty="0">
                <a:solidFill>
                  <a:srgbClr val="009900"/>
                </a:solidFill>
              </a:rPr>
              <a:t>2	</a:t>
            </a:r>
            <a:r>
              <a:rPr lang="en-US" sz="1600" dirty="0" smtClean="0">
                <a:solidFill>
                  <a:srgbClr val="009900"/>
                </a:solidFill>
              </a:rPr>
              <a:t>	Gibson</a:t>
            </a:r>
            <a:endParaRPr lang="en-US" sz="1600" dirty="0">
              <a:solidFill>
                <a:srgbClr val="009900"/>
              </a:solidFill>
            </a:endParaRPr>
          </a:p>
          <a:p>
            <a:r>
              <a:rPr lang="en-US" sz="1600" dirty="0">
                <a:solidFill>
                  <a:srgbClr val="009900"/>
                </a:solidFill>
              </a:rPr>
              <a:t>3	</a:t>
            </a:r>
            <a:r>
              <a:rPr lang="en-US" sz="1600" dirty="0" smtClean="0">
                <a:solidFill>
                  <a:srgbClr val="009900"/>
                </a:solidFill>
              </a:rPr>
              <a:t>	</a:t>
            </a:r>
            <a:r>
              <a:rPr lang="en-US" sz="1600" dirty="0" err="1" smtClean="0">
                <a:solidFill>
                  <a:srgbClr val="009900"/>
                </a:solidFill>
              </a:rPr>
              <a:t>Reasoner</a:t>
            </a:r>
            <a:endParaRPr lang="en-US" sz="1600" dirty="0">
              <a:solidFill>
                <a:srgbClr val="009900"/>
              </a:solidFill>
            </a:endParaRPr>
          </a:p>
          <a:p>
            <a:r>
              <a:rPr lang="en-US" sz="1600" dirty="0">
                <a:solidFill>
                  <a:srgbClr val="009900"/>
                </a:solidFill>
              </a:rPr>
              <a:t>5	</a:t>
            </a:r>
            <a:r>
              <a:rPr lang="en-US" sz="1600" dirty="0" smtClean="0">
                <a:solidFill>
                  <a:srgbClr val="009900"/>
                </a:solidFill>
              </a:rPr>
              <a:t>	James</a:t>
            </a:r>
            <a:endParaRPr lang="en-US" sz="1600" dirty="0">
              <a:solidFill>
                <a:srgbClr val="009900"/>
              </a:solidFill>
            </a:endParaRPr>
          </a:p>
          <a:p>
            <a:r>
              <a:rPr lang="en-US" sz="1600" dirty="0">
                <a:solidFill>
                  <a:srgbClr val="009900"/>
                </a:solidFill>
              </a:rPr>
              <a:t>7	</a:t>
            </a:r>
            <a:r>
              <a:rPr lang="en-US" sz="1600" dirty="0" smtClean="0">
                <a:solidFill>
                  <a:srgbClr val="009900"/>
                </a:solidFill>
              </a:rPr>
              <a:t>	Farris</a:t>
            </a:r>
            <a:endParaRPr lang="en-US" sz="1600" dirty="0">
              <a:solidFill>
                <a:srgbClr val="009900"/>
              </a:solidFill>
            </a:endParaRPr>
          </a:p>
        </p:txBody>
      </p:sp>
      <p:sp>
        <p:nvSpPr>
          <p:cNvPr id="9" name="Rectangle 8"/>
          <p:cNvSpPr/>
          <p:nvPr/>
        </p:nvSpPr>
        <p:spPr>
          <a:xfrm>
            <a:off x="448236" y="1155578"/>
            <a:ext cx="7767917" cy="369332"/>
          </a:xfrm>
          <a:prstGeom prst="rect">
            <a:avLst/>
          </a:prstGeom>
        </p:spPr>
        <p:txBody>
          <a:bodyPr wrap="square">
            <a:spAutoFit/>
          </a:bodyPr>
          <a:lstStyle/>
          <a:p>
            <a:r>
              <a:rPr lang="en-US" sz="1800" dirty="0" smtClean="0"/>
              <a:t>Which employees have merchandise sales from every category?</a:t>
            </a:r>
            <a:endParaRPr lang="en-US" sz="1800" dirty="0"/>
          </a:p>
        </p:txBody>
      </p:sp>
    </p:spTree>
    <p:extLst>
      <p:ext uri="{BB962C8B-B14F-4D97-AF65-F5344CB8AC3E}">
        <p14:creationId xmlns:p14="http://schemas.microsoft.com/office/powerpoint/2010/main" val="21539103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DD84FE0-43C4-46AF-A5DB-473072347B76}" type="slidenum">
              <a:rPr lang="en-US" smtClean="0">
                <a:latin typeface="Garamond" pitchFamily="18" charset="0"/>
              </a:rPr>
              <a:pPr/>
              <a:t>45</a:t>
            </a:fld>
            <a:endParaRPr lang="en-US" smtClean="0">
              <a:latin typeface="Garamond" pitchFamily="18" charset="0"/>
            </a:endParaRPr>
          </a:p>
        </p:txBody>
      </p:sp>
      <p:sp>
        <p:nvSpPr>
          <p:cNvPr id="3076" name="Rectangle 2"/>
          <p:cNvSpPr>
            <a:spLocks noGrp="1" noChangeArrowheads="1"/>
          </p:cNvSpPr>
          <p:nvPr>
            <p:ph type="title"/>
          </p:nvPr>
        </p:nvSpPr>
        <p:spPr/>
        <p:txBody>
          <a:bodyPr/>
          <a:lstStyle/>
          <a:p>
            <a:r>
              <a:rPr lang="en-US" smtClean="0"/>
              <a:t>Simpler Query for Every</a:t>
            </a:r>
          </a:p>
        </p:txBody>
      </p:sp>
      <p:sp>
        <p:nvSpPr>
          <p:cNvPr id="3077" name="Text Box 3"/>
          <p:cNvSpPr txBox="1">
            <a:spLocks noChangeArrowheads="1"/>
          </p:cNvSpPr>
          <p:nvPr/>
        </p:nvSpPr>
        <p:spPr bwMode="auto">
          <a:xfrm>
            <a:off x="1431925" y="1103313"/>
            <a:ext cx="72747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Sometimes it is easier to use Crosstab and the Count function.</a:t>
            </a:r>
          </a:p>
        </p:txBody>
      </p:sp>
      <p:sp>
        <p:nvSpPr>
          <p:cNvPr id="3079" name="Text Box 7"/>
          <p:cNvSpPr txBox="1">
            <a:spLocks noChangeArrowheads="1"/>
          </p:cNvSpPr>
          <p:nvPr/>
        </p:nvSpPr>
        <p:spPr bwMode="auto">
          <a:xfrm>
            <a:off x="1281800" y="5383143"/>
            <a:ext cx="719299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But some systems do not have Crosstab, and sometimes the</a:t>
            </a:r>
          </a:p>
          <a:p>
            <a:r>
              <a:rPr lang="en-US" sz="2000" dirty="0">
                <a:solidFill>
                  <a:schemeClr val="bg2"/>
                </a:solidFill>
              </a:rPr>
              <a:t>lists would be too long. So you need to know both techniques.</a:t>
            </a:r>
          </a:p>
        </p:txBody>
      </p:sp>
      <p:sp>
        <p:nvSpPr>
          <p:cNvPr id="3080" name="Rectangle 8"/>
          <p:cNvSpPr>
            <a:spLocks noChangeArrowheads="1"/>
          </p:cNvSpPr>
          <p:nvPr/>
        </p:nvSpPr>
        <p:spPr bwMode="auto">
          <a:xfrm>
            <a:off x="154722"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smtClean="0">
                <a:solidFill>
                  <a:schemeClr val="tx1"/>
                </a:solidFill>
              </a:rPr>
              <a:t>Query05_Fig33</a:t>
            </a:r>
            <a:endParaRPr lang="en-US" sz="1400"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1284535"/>
              </p:ext>
            </p:extLst>
          </p:nvPr>
        </p:nvGraphicFramePr>
        <p:xfrm>
          <a:off x="736978" y="1607074"/>
          <a:ext cx="7697338" cy="3948848"/>
        </p:xfrm>
        <a:graphic>
          <a:graphicData uri="http://schemas.openxmlformats.org/drawingml/2006/table">
            <a:tbl>
              <a:tblPr firstRow="1" firstCol="1" bandRow="1">
                <a:tableStyleId>{5940675A-B579-460E-94D1-54222C63F5DA}</a:tableStyleId>
              </a:tblPr>
              <a:tblGrid>
                <a:gridCol w="850414"/>
                <a:gridCol w="1670846"/>
                <a:gridCol w="938999"/>
                <a:gridCol w="847689"/>
                <a:gridCol w="928096"/>
                <a:gridCol w="925370"/>
                <a:gridCol w="1535924"/>
              </a:tblGrid>
              <a:tr h="478700">
                <a:tc>
                  <a:txBody>
                    <a:bodyPr/>
                    <a:lstStyle/>
                    <a:p>
                      <a:pPr marL="0" marR="0">
                        <a:lnSpc>
                          <a:spcPct val="115000"/>
                        </a:lnSpc>
                        <a:spcBef>
                          <a:spcPts val="0"/>
                        </a:spcBef>
                        <a:spcAft>
                          <a:spcPts val="0"/>
                        </a:spcAft>
                      </a:pPr>
                      <a:r>
                        <a:rPr lang="en-US" sz="1800">
                          <a:effectLst/>
                        </a:rPr>
                        <a:t>EID</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LastName</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Bird</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Cat</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Dog</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Fish</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Mammal</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Reeves</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4</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6</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Gibson</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24</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9</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Reasoner</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9</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26</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4</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Hopkins</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33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James</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7</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8</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6</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Eaton</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8</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7</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Farris</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4</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24</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8</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Carpenter</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9</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O'Connor</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10</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3</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10</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Shields</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5</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r>
              <a:tr h="267584">
                <a:tc>
                  <a:txBody>
                    <a:bodyPr/>
                    <a:lstStyle/>
                    <a:p>
                      <a:pPr marL="0" marR="0">
                        <a:lnSpc>
                          <a:spcPct val="115000"/>
                        </a:lnSpc>
                        <a:spcBef>
                          <a:spcPts val="0"/>
                        </a:spcBef>
                        <a:spcAft>
                          <a:spcPts val="0"/>
                        </a:spcAft>
                      </a:pPr>
                      <a:r>
                        <a:rPr lang="en-US" sz="1800">
                          <a:effectLst/>
                        </a:rPr>
                        <a:t>11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Smith</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1</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a:effectLst/>
                        </a:rPr>
                        <a:t> </a:t>
                      </a:r>
                      <a:endParaRPr lang="en-US" sz="1800">
                        <a:solidFill>
                          <a:schemeClr val="tx1"/>
                        </a:solidFill>
                        <a:effectLst/>
                        <a:latin typeface="Calibri"/>
                        <a:ea typeface="Calibri"/>
                        <a:cs typeface="Times New Roman"/>
                      </a:endParaRPr>
                    </a:p>
                  </a:txBody>
                  <a:tcPr marL="121799" marR="121799" marT="0" marB="0"/>
                </a:tc>
                <a:tc>
                  <a:txBody>
                    <a:bodyPr/>
                    <a:lstStyle/>
                    <a:p>
                      <a:pPr marL="0" marR="0">
                        <a:lnSpc>
                          <a:spcPct val="115000"/>
                        </a:lnSpc>
                        <a:spcBef>
                          <a:spcPts val="0"/>
                        </a:spcBef>
                        <a:spcAft>
                          <a:spcPts val="0"/>
                        </a:spcAft>
                      </a:pPr>
                      <a:r>
                        <a:rPr lang="en-US" sz="1800" dirty="0">
                          <a:effectLst/>
                        </a:rPr>
                        <a:t> </a:t>
                      </a:r>
                      <a:endParaRPr lang="en-US" sz="1800" dirty="0">
                        <a:solidFill>
                          <a:schemeClr val="tx1"/>
                        </a:solidFill>
                        <a:effectLst/>
                        <a:latin typeface="Calibri"/>
                        <a:ea typeface="Calibri"/>
                        <a:cs typeface="Times New Roman"/>
                      </a:endParaRPr>
                    </a:p>
                  </a:txBody>
                  <a:tcPr marL="121799" marR="121799" marT="0" marB="0"/>
                </a:tc>
              </a:tr>
            </a:tbl>
          </a:graphicData>
        </a:graphic>
      </p:graphicFrame>
      <p:cxnSp>
        <p:nvCxnSpPr>
          <p:cNvPr id="8" name="Straight Arrow Connector 7"/>
          <p:cNvCxnSpPr/>
          <p:nvPr/>
        </p:nvCxnSpPr>
        <p:spPr bwMode="auto">
          <a:xfrm flipH="1">
            <a:off x="7902054" y="2538484"/>
            <a:ext cx="804619" cy="0"/>
          </a:xfrm>
          <a:prstGeom prst="straightConnector1">
            <a:avLst/>
          </a:prstGeom>
          <a:solidFill>
            <a:schemeClr val="accent1"/>
          </a:solidFill>
          <a:ln w="12700" cap="flat" cmpd="sng" algn="ctr">
            <a:solidFill>
              <a:schemeClr val="tx2"/>
            </a:solidFill>
            <a:prstDash val="solid"/>
            <a:round/>
            <a:headEnd type="none" w="sm" len="sm"/>
            <a:tailEnd type="arrow"/>
          </a:ln>
          <a:effectLst/>
        </p:spPr>
      </p:cxnSp>
      <p:cxnSp>
        <p:nvCxnSpPr>
          <p:cNvPr id="16" name="Straight Arrow Connector 15"/>
          <p:cNvCxnSpPr/>
          <p:nvPr/>
        </p:nvCxnSpPr>
        <p:spPr bwMode="auto">
          <a:xfrm flipH="1">
            <a:off x="7902054" y="2797792"/>
            <a:ext cx="804619" cy="0"/>
          </a:xfrm>
          <a:prstGeom prst="straightConnector1">
            <a:avLst/>
          </a:prstGeom>
          <a:solidFill>
            <a:schemeClr val="accent1"/>
          </a:solidFill>
          <a:ln w="12700" cap="flat" cmpd="sng" algn="ctr">
            <a:solidFill>
              <a:schemeClr val="tx2"/>
            </a:solidFill>
            <a:prstDash val="solid"/>
            <a:round/>
            <a:headEnd type="none" w="sm" len="sm"/>
            <a:tailEnd type="arrow"/>
          </a:ln>
          <a:effectLst/>
        </p:spPr>
      </p:cxnSp>
      <p:cxnSp>
        <p:nvCxnSpPr>
          <p:cNvPr id="17" name="Straight Arrow Connector 16"/>
          <p:cNvCxnSpPr/>
          <p:nvPr/>
        </p:nvCxnSpPr>
        <p:spPr bwMode="auto">
          <a:xfrm flipH="1">
            <a:off x="7902054" y="3439237"/>
            <a:ext cx="804619" cy="0"/>
          </a:xfrm>
          <a:prstGeom prst="straightConnector1">
            <a:avLst/>
          </a:prstGeom>
          <a:solidFill>
            <a:schemeClr val="accent1"/>
          </a:solidFill>
          <a:ln w="12700" cap="flat" cmpd="sng" algn="ctr">
            <a:solidFill>
              <a:schemeClr val="tx2"/>
            </a:solidFill>
            <a:prstDash val="solid"/>
            <a:round/>
            <a:headEnd type="none" w="sm" len="sm"/>
            <a:tailEnd type="arrow"/>
          </a:ln>
          <a:effectLst/>
        </p:spPr>
      </p:cxnSp>
      <p:cxnSp>
        <p:nvCxnSpPr>
          <p:cNvPr id="18" name="Straight Arrow Connector 17"/>
          <p:cNvCxnSpPr/>
          <p:nvPr/>
        </p:nvCxnSpPr>
        <p:spPr bwMode="auto">
          <a:xfrm flipH="1">
            <a:off x="7902054" y="4012443"/>
            <a:ext cx="804619" cy="0"/>
          </a:xfrm>
          <a:prstGeom prst="straightConnector1">
            <a:avLst/>
          </a:prstGeom>
          <a:solidFill>
            <a:schemeClr val="accent1"/>
          </a:solidFill>
          <a:ln w="12700" cap="flat" cmpd="sng" algn="ctr">
            <a:solidFill>
              <a:schemeClr val="tx2"/>
            </a:solidFill>
            <a:prstDash val="solid"/>
            <a:round/>
            <a:headEnd type="none" w="sm" len="sm"/>
            <a:tailEnd type="arrow"/>
          </a:ln>
          <a:effectLst/>
        </p:spPr>
      </p:cxnSp>
    </p:spTree>
    <p:extLst>
      <p:ext uri="{BB962C8B-B14F-4D97-AF65-F5344CB8AC3E}">
        <p14:creationId xmlns:p14="http://schemas.microsoft.com/office/powerpoint/2010/main" val="35801621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smtClean="0"/>
              <a:t>SQL SELECT</a:t>
            </a:r>
          </a:p>
        </p:txBody>
      </p:sp>
      <p:sp>
        <p:nvSpPr>
          <p:cNvPr id="3789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6A3F60B-10AE-48DB-9062-8A7A7595DF1D}" type="slidenum">
              <a:rPr lang="en-US" smtClean="0"/>
              <a:pPr/>
              <a:t>46</a:t>
            </a:fld>
            <a:endParaRPr lang="en-US" smtClean="0"/>
          </a:p>
        </p:txBody>
      </p:sp>
      <p:sp>
        <p:nvSpPr>
          <p:cNvPr id="37892" name="Text Box 4"/>
          <p:cNvSpPr txBox="1">
            <a:spLocks noChangeArrowheads="1"/>
          </p:cNvSpPr>
          <p:nvPr/>
        </p:nvSpPr>
        <p:spPr bwMode="auto">
          <a:xfrm>
            <a:off x="1219200" y="1143000"/>
            <a:ext cx="77724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5084763" algn="l"/>
              </a:tabLst>
              <a:defRPr>
                <a:solidFill>
                  <a:schemeClr val="tx1"/>
                </a:solidFill>
                <a:latin typeface="Arial" charset="0"/>
              </a:defRPr>
            </a:lvl1pPr>
            <a:lvl2pPr marL="742950" indent="-285750">
              <a:tabLst>
                <a:tab pos="5084763" algn="l"/>
              </a:tabLst>
              <a:defRPr>
                <a:solidFill>
                  <a:schemeClr val="tx1"/>
                </a:solidFill>
                <a:latin typeface="Arial" charset="0"/>
              </a:defRPr>
            </a:lvl2pPr>
            <a:lvl3pPr marL="1143000" indent="-228600">
              <a:tabLst>
                <a:tab pos="5084763" algn="l"/>
              </a:tabLst>
              <a:defRPr>
                <a:solidFill>
                  <a:schemeClr val="tx1"/>
                </a:solidFill>
                <a:latin typeface="Arial" charset="0"/>
              </a:defRPr>
            </a:lvl3pPr>
            <a:lvl4pPr marL="1600200" indent="-228600">
              <a:tabLst>
                <a:tab pos="5084763" algn="l"/>
              </a:tabLst>
              <a:defRPr>
                <a:solidFill>
                  <a:schemeClr val="tx1"/>
                </a:solidFill>
                <a:latin typeface="Arial" charset="0"/>
              </a:defRPr>
            </a:lvl4pPr>
            <a:lvl5pPr marL="2057400" indent="-228600">
              <a:tabLst>
                <a:tab pos="5084763" algn="l"/>
              </a:tabLst>
              <a:defRPr>
                <a:solidFill>
                  <a:schemeClr val="tx1"/>
                </a:solidFill>
                <a:latin typeface="Arial" charset="0"/>
              </a:defRPr>
            </a:lvl5pPr>
            <a:lvl6pPr marL="2514600" indent="-228600" eaLnBrk="0" fontAlgn="base" hangingPunct="0">
              <a:spcBef>
                <a:spcPct val="0"/>
              </a:spcBef>
              <a:spcAft>
                <a:spcPct val="0"/>
              </a:spcAft>
              <a:tabLst>
                <a:tab pos="5084763" algn="l"/>
              </a:tabLst>
              <a:defRPr>
                <a:solidFill>
                  <a:schemeClr val="tx1"/>
                </a:solidFill>
                <a:latin typeface="Arial" charset="0"/>
              </a:defRPr>
            </a:lvl6pPr>
            <a:lvl7pPr marL="2971800" indent="-228600" eaLnBrk="0" fontAlgn="base" hangingPunct="0">
              <a:spcBef>
                <a:spcPct val="0"/>
              </a:spcBef>
              <a:spcAft>
                <a:spcPct val="0"/>
              </a:spcAft>
              <a:tabLst>
                <a:tab pos="5084763" algn="l"/>
              </a:tabLst>
              <a:defRPr>
                <a:solidFill>
                  <a:schemeClr val="tx1"/>
                </a:solidFill>
                <a:latin typeface="Arial" charset="0"/>
              </a:defRPr>
            </a:lvl7pPr>
            <a:lvl8pPr marL="3429000" indent="-228600" eaLnBrk="0" fontAlgn="base" hangingPunct="0">
              <a:spcBef>
                <a:spcPct val="0"/>
              </a:spcBef>
              <a:spcAft>
                <a:spcPct val="0"/>
              </a:spcAft>
              <a:tabLst>
                <a:tab pos="5084763" algn="l"/>
              </a:tabLst>
              <a:defRPr>
                <a:solidFill>
                  <a:schemeClr val="tx1"/>
                </a:solidFill>
                <a:latin typeface="Arial" charset="0"/>
              </a:defRPr>
            </a:lvl8pPr>
            <a:lvl9pPr marL="3886200" indent="-228600" eaLnBrk="0" fontAlgn="base" hangingPunct="0">
              <a:spcBef>
                <a:spcPct val="0"/>
              </a:spcBef>
              <a:spcAft>
                <a:spcPct val="0"/>
              </a:spcAft>
              <a:tabLst>
                <a:tab pos="5084763" algn="l"/>
              </a:tabLst>
              <a:defRPr>
                <a:solidFill>
                  <a:schemeClr val="tx1"/>
                </a:solidFill>
                <a:latin typeface="Arial" charset="0"/>
              </a:defRPr>
            </a:lvl9pPr>
          </a:lstStyle>
          <a:p>
            <a:r>
              <a:rPr lang="en-US" sz="2200" dirty="0"/>
              <a:t>SELECT DISTINCT </a:t>
            </a:r>
            <a:r>
              <a:rPr lang="en-US" sz="2200" dirty="0" err="1"/>
              <a:t>Table.Column</a:t>
            </a:r>
            <a:r>
              <a:rPr lang="en-US" sz="2200" dirty="0"/>
              <a:t> {AS alias} , . . .</a:t>
            </a:r>
          </a:p>
          <a:p>
            <a:r>
              <a:rPr lang="en-US" sz="2200" dirty="0"/>
              <a:t>FROM Table/Query</a:t>
            </a:r>
          </a:p>
          <a:p>
            <a:r>
              <a:rPr lang="en-US" sz="2200" dirty="0" smtClean="0"/>
              <a:t>{INNER or LEFT} </a:t>
            </a:r>
            <a:r>
              <a:rPr lang="en-US" sz="2200" dirty="0"/>
              <a:t>JOIN Table/Query ON T1.ColA = T2.ColB</a:t>
            </a:r>
          </a:p>
          <a:p>
            <a:r>
              <a:rPr lang="en-US" sz="2200" dirty="0"/>
              <a:t>WHERE (condition)</a:t>
            </a:r>
          </a:p>
          <a:p>
            <a:r>
              <a:rPr lang="en-US" sz="2200" dirty="0"/>
              <a:t>GROUP BY Column</a:t>
            </a:r>
          </a:p>
          <a:p>
            <a:r>
              <a:rPr lang="en-US" sz="2200" dirty="0"/>
              <a:t>HAVING (group condition)</a:t>
            </a:r>
          </a:p>
          <a:p>
            <a:r>
              <a:rPr lang="en-US" sz="2200" dirty="0"/>
              <a:t>ORDER BY </a:t>
            </a:r>
            <a:r>
              <a:rPr lang="en-US" sz="2200" dirty="0" err="1"/>
              <a:t>Table.Column</a:t>
            </a:r>
            <a:endParaRPr lang="en-US" sz="2200" dirty="0"/>
          </a:p>
          <a:p>
            <a:r>
              <a:rPr lang="en-US" sz="2200" dirty="0"/>
              <a:t>{ Union   second select }</a:t>
            </a:r>
          </a:p>
          <a:p>
            <a:endParaRPr lang="en-US" sz="2200" dirty="0"/>
          </a:p>
        </p:txBody>
      </p:sp>
    </p:spTree>
    <p:extLst>
      <p:ext uri="{BB962C8B-B14F-4D97-AF65-F5344CB8AC3E}">
        <p14:creationId xmlns:p14="http://schemas.microsoft.com/office/powerpoint/2010/main" val="41811517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smtClean="0"/>
              <a:t>SQL Mnemonic</a:t>
            </a:r>
          </a:p>
        </p:txBody>
      </p:sp>
      <p:sp>
        <p:nvSpPr>
          <p:cNvPr id="38914"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7683865-E92E-476E-B4C7-17D7D291F8D9}" type="slidenum">
              <a:rPr lang="en-US" smtClean="0"/>
              <a:pPr/>
              <a:t>47</a:t>
            </a:fld>
            <a:endParaRPr lang="en-US" smtClean="0"/>
          </a:p>
        </p:txBody>
      </p:sp>
      <p:sp>
        <p:nvSpPr>
          <p:cNvPr id="38916" name="Text Box 3"/>
          <p:cNvSpPr txBox="1">
            <a:spLocks noChangeArrowheads="1"/>
          </p:cNvSpPr>
          <p:nvPr/>
        </p:nvSpPr>
        <p:spPr bwMode="auto">
          <a:xfrm>
            <a:off x="1223682" y="1524000"/>
            <a:ext cx="235771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t>Someone</a:t>
            </a:r>
          </a:p>
          <a:p>
            <a:pPr>
              <a:spcBef>
                <a:spcPct val="50000"/>
              </a:spcBef>
            </a:pPr>
            <a:r>
              <a:rPr lang="en-US" sz="2000" dirty="0"/>
              <a:t>From</a:t>
            </a:r>
          </a:p>
          <a:p>
            <a:pPr>
              <a:spcBef>
                <a:spcPct val="50000"/>
              </a:spcBef>
            </a:pPr>
            <a:r>
              <a:rPr lang="en-US" sz="2000" dirty="0"/>
              <a:t>Ireland</a:t>
            </a:r>
          </a:p>
          <a:p>
            <a:pPr>
              <a:spcBef>
                <a:spcPct val="50000"/>
              </a:spcBef>
            </a:pPr>
            <a:r>
              <a:rPr lang="en-US" sz="2000" dirty="0"/>
              <a:t>Will</a:t>
            </a:r>
          </a:p>
          <a:p>
            <a:pPr>
              <a:spcBef>
                <a:spcPct val="50000"/>
              </a:spcBef>
            </a:pPr>
            <a:r>
              <a:rPr lang="en-US" sz="2000" dirty="0"/>
              <a:t>Grow</a:t>
            </a:r>
          </a:p>
          <a:p>
            <a:pPr>
              <a:spcBef>
                <a:spcPct val="50000"/>
              </a:spcBef>
            </a:pPr>
            <a:r>
              <a:rPr lang="en-US" sz="2000" dirty="0"/>
              <a:t>Horseradish and</a:t>
            </a:r>
          </a:p>
          <a:p>
            <a:pPr>
              <a:spcBef>
                <a:spcPct val="50000"/>
              </a:spcBef>
            </a:pPr>
            <a:r>
              <a:rPr lang="en-US" sz="2000" dirty="0"/>
              <a:t>Onions</a:t>
            </a:r>
          </a:p>
        </p:txBody>
      </p:sp>
      <p:sp>
        <p:nvSpPr>
          <p:cNvPr id="38917" name="Text Box 4"/>
          <p:cNvSpPr txBox="1">
            <a:spLocks noChangeArrowheads="1"/>
          </p:cNvSpPr>
          <p:nvPr/>
        </p:nvSpPr>
        <p:spPr bwMode="auto">
          <a:xfrm>
            <a:off x="3733799" y="1524000"/>
            <a:ext cx="2021541"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t>SELECT</a:t>
            </a:r>
          </a:p>
          <a:p>
            <a:pPr>
              <a:spcBef>
                <a:spcPct val="50000"/>
              </a:spcBef>
            </a:pPr>
            <a:r>
              <a:rPr lang="en-US" sz="2000" dirty="0"/>
              <a:t>FROM</a:t>
            </a:r>
          </a:p>
          <a:p>
            <a:pPr>
              <a:spcBef>
                <a:spcPct val="50000"/>
              </a:spcBef>
            </a:pPr>
            <a:r>
              <a:rPr lang="en-US" sz="2000" dirty="0"/>
              <a:t>INNER JOIN</a:t>
            </a:r>
          </a:p>
          <a:p>
            <a:pPr>
              <a:spcBef>
                <a:spcPct val="50000"/>
              </a:spcBef>
            </a:pPr>
            <a:r>
              <a:rPr lang="en-US" sz="2000" dirty="0"/>
              <a:t>WHERE</a:t>
            </a:r>
          </a:p>
          <a:p>
            <a:pPr>
              <a:spcBef>
                <a:spcPct val="50000"/>
              </a:spcBef>
            </a:pPr>
            <a:r>
              <a:rPr lang="en-US" sz="2000" dirty="0"/>
              <a:t>GROUP BY</a:t>
            </a:r>
          </a:p>
          <a:p>
            <a:pPr>
              <a:spcBef>
                <a:spcPct val="50000"/>
              </a:spcBef>
            </a:pPr>
            <a:r>
              <a:rPr lang="en-US" sz="2000" dirty="0"/>
              <a:t>HAVING</a:t>
            </a:r>
          </a:p>
          <a:p>
            <a:pPr>
              <a:spcBef>
                <a:spcPct val="50000"/>
              </a:spcBef>
            </a:pPr>
            <a:r>
              <a:rPr lang="en-US" sz="2000" dirty="0"/>
              <a:t>ORDER BY</a:t>
            </a:r>
          </a:p>
        </p:txBody>
      </p:sp>
      <p:sp>
        <p:nvSpPr>
          <p:cNvPr id="38918" name="Text Box 5"/>
          <p:cNvSpPr txBox="1">
            <a:spLocks noChangeArrowheads="1"/>
          </p:cNvSpPr>
          <p:nvPr/>
        </p:nvSpPr>
        <p:spPr bwMode="auto">
          <a:xfrm>
            <a:off x="6324600" y="1676400"/>
            <a:ext cx="22860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a:solidFill>
                  <a:srgbClr val="008000"/>
                </a:solidFill>
              </a:rPr>
              <a:t>SQL is picky about putting the commands in the proper sequence.</a:t>
            </a:r>
          </a:p>
          <a:p>
            <a:pPr>
              <a:spcBef>
                <a:spcPct val="50000"/>
              </a:spcBef>
            </a:pPr>
            <a:r>
              <a:rPr lang="en-US" sz="2000">
                <a:solidFill>
                  <a:srgbClr val="008000"/>
                </a:solidFill>
              </a:rPr>
              <a:t>If you have to memorize the sequence, this mnemonic may be helpful.</a:t>
            </a:r>
          </a:p>
        </p:txBody>
      </p:sp>
    </p:spTree>
    <p:extLst>
      <p:ext uri="{BB962C8B-B14F-4D97-AF65-F5344CB8AC3E}">
        <p14:creationId xmlns:p14="http://schemas.microsoft.com/office/powerpoint/2010/main" val="3351270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US" smtClean="0"/>
              <a:t>SQL Data Definition</a:t>
            </a:r>
          </a:p>
        </p:txBody>
      </p:sp>
      <p:sp>
        <p:nvSpPr>
          <p:cNvPr id="39940" name="Rectangle 3"/>
          <p:cNvSpPr>
            <a:spLocks noGrp="1" noChangeArrowheads="1"/>
          </p:cNvSpPr>
          <p:nvPr>
            <p:ph type="body" idx="1"/>
          </p:nvPr>
        </p:nvSpPr>
        <p:spPr/>
        <p:txBody>
          <a:bodyPr/>
          <a:lstStyle/>
          <a:p>
            <a:r>
              <a:rPr lang="en-US" smtClean="0"/>
              <a:t>Create Schema Authorization dbName password</a:t>
            </a:r>
          </a:p>
          <a:p>
            <a:r>
              <a:rPr lang="en-US" smtClean="0"/>
              <a:t>Create Table TableName (Column  Type, . . .)</a:t>
            </a:r>
          </a:p>
          <a:p>
            <a:r>
              <a:rPr lang="en-US" smtClean="0"/>
              <a:t>Alter Table Table {Add, Column, Constraint, Drop}</a:t>
            </a:r>
          </a:p>
          <a:p>
            <a:r>
              <a:rPr lang="en-US" smtClean="0"/>
              <a:t>Drop {Table Table | Index Index On table}</a:t>
            </a:r>
          </a:p>
          <a:p>
            <a:r>
              <a:rPr lang="en-US" smtClean="0"/>
              <a:t>Create Index IndexName ON Table (Column {ASC|DESC})</a:t>
            </a:r>
          </a:p>
        </p:txBody>
      </p:sp>
      <p:sp>
        <p:nvSpPr>
          <p:cNvPr id="39938"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35830B-BBAC-4F4E-8A6F-3731C0A74C54}" type="slidenum">
              <a:rPr lang="en-US" smtClean="0"/>
              <a:pPr/>
              <a:t>48</a:t>
            </a:fld>
            <a:endParaRPr lang="en-US" smtClean="0"/>
          </a:p>
        </p:txBody>
      </p:sp>
    </p:spTree>
    <p:extLst>
      <p:ext uri="{BB962C8B-B14F-4D97-AF65-F5344CB8AC3E}">
        <p14:creationId xmlns:p14="http://schemas.microsoft.com/office/powerpoint/2010/main" val="36618933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smtClean="0"/>
              <a:t>Syntax Examples</a:t>
            </a:r>
          </a:p>
        </p:txBody>
      </p:sp>
      <p:sp>
        <p:nvSpPr>
          <p:cNvPr id="4096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A0799F9-FB2A-4EE7-9194-159F32EFEA75}" type="slidenum">
              <a:rPr lang="en-US" smtClean="0"/>
              <a:pPr/>
              <a:t>49</a:t>
            </a:fld>
            <a:endParaRPr lang="en-US" smtClean="0"/>
          </a:p>
        </p:txBody>
      </p:sp>
      <p:sp>
        <p:nvSpPr>
          <p:cNvPr id="40964" name="Rectangle 3"/>
          <p:cNvSpPr>
            <a:spLocks noChangeArrowheads="1"/>
          </p:cNvSpPr>
          <p:nvPr/>
        </p:nvSpPr>
        <p:spPr bwMode="auto">
          <a:xfrm>
            <a:off x="1371600" y="1371600"/>
            <a:ext cx="5716588" cy="208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spcBef>
                <a:spcPct val="25000"/>
              </a:spcBef>
              <a:tabLst>
                <a:tab pos="463550" algn="l"/>
              </a:tabLst>
            </a:pPr>
            <a:r>
              <a:rPr lang="en-US"/>
              <a:t>CREATE TABLE Customer</a:t>
            </a:r>
          </a:p>
          <a:p>
            <a:pPr>
              <a:spcBef>
                <a:spcPct val="25000"/>
              </a:spcBef>
              <a:tabLst>
                <a:tab pos="463550" algn="l"/>
              </a:tabLst>
            </a:pPr>
            <a:r>
              <a:rPr lang="en-US"/>
              <a:t>	(CustomerID INTEGER NOT NULL,</a:t>
            </a:r>
          </a:p>
          <a:p>
            <a:pPr>
              <a:spcBef>
                <a:spcPct val="25000"/>
              </a:spcBef>
              <a:tabLst>
                <a:tab pos="463550" algn="l"/>
              </a:tabLst>
            </a:pPr>
            <a:r>
              <a:rPr lang="en-US"/>
              <a:t>	 LastName CHAR (10),</a:t>
            </a:r>
          </a:p>
          <a:p>
            <a:pPr>
              <a:spcBef>
                <a:spcPct val="25000"/>
              </a:spcBef>
              <a:tabLst>
                <a:tab pos="463550" algn="l"/>
              </a:tabLst>
            </a:pPr>
            <a:r>
              <a:rPr lang="en-US"/>
              <a:t>	 </a:t>
            </a:r>
            <a:r>
              <a:rPr lang="en-US" i="1"/>
              <a:t>more columns</a:t>
            </a:r>
            <a:endParaRPr lang="en-US"/>
          </a:p>
          <a:p>
            <a:pPr>
              <a:spcBef>
                <a:spcPct val="25000"/>
              </a:spcBef>
              <a:tabLst>
                <a:tab pos="463550" algn="l"/>
              </a:tabLst>
            </a:pPr>
            <a:endParaRPr lang="en-US"/>
          </a:p>
          <a:p>
            <a:pPr>
              <a:spcBef>
                <a:spcPct val="25000"/>
              </a:spcBef>
              <a:tabLst>
                <a:tab pos="463550" algn="l"/>
              </a:tabLst>
            </a:pPr>
            <a:r>
              <a:rPr lang="en-US"/>
              <a:t>	);</a:t>
            </a:r>
          </a:p>
        </p:txBody>
      </p:sp>
      <p:sp>
        <p:nvSpPr>
          <p:cNvPr id="40965" name="Rectangle 4"/>
          <p:cNvSpPr>
            <a:spLocks noChangeArrowheads="1"/>
          </p:cNvSpPr>
          <p:nvPr/>
        </p:nvSpPr>
        <p:spPr bwMode="auto">
          <a:xfrm>
            <a:off x="1374775" y="3581400"/>
            <a:ext cx="43449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spcBef>
                <a:spcPct val="50000"/>
              </a:spcBef>
              <a:tabLst>
                <a:tab pos="463550" algn="l"/>
              </a:tabLst>
            </a:pPr>
            <a:r>
              <a:rPr lang="en-US"/>
              <a:t>ALTER TABLE Customer</a:t>
            </a:r>
          </a:p>
          <a:p>
            <a:pPr>
              <a:spcBef>
                <a:spcPct val="50000"/>
              </a:spcBef>
              <a:tabLst>
                <a:tab pos="463550" algn="l"/>
              </a:tabLst>
            </a:pPr>
            <a:r>
              <a:rPr lang="en-US"/>
              <a:t>	DROP COLUMN ZipCode; </a:t>
            </a:r>
          </a:p>
        </p:txBody>
      </p:sp>
      <p:sp>
        <p:nvSpPr>
          <p:cNvPr id="40966" name="Rectangle 5"/>
          <p:cNvSpPr>
            <a:spLocks noChangeArrowheads="1"/>
          </p:cNvSpPr>
          <p:nvPr/>
        </p:nvSpPr>
        <p:spPr bwMode="auto">
          <a:xfrm>
            <a:off x="1374775" y="4572000"/>
            <a:ext cx="59436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spcBef>
                <a:spcPct val="50000"/>
              </a:spcBef>
              <a:tabLst>
                <a:tab pos="463550" algn="l"/>
              </a:tabLst>
            </a:pPr>
            <a:r>
              <a:rPr lang="en-US"/>
              <a:t>ALTER TABLE Customer</a:t>
            </a:r>
          </a:p>
          <a:p>
            <a:pPr>
              <a:spcBef>
                <a:spcPct val="50000"/>
              </a:spcBef>
              <a:tabLst>
                <a:tab pos="463550" algn="l"/>
              </a:tabLst>
            </a:pPr>
            <a:r>
              <a:rPr lang="en-US"/>
              <a:t>	ADD COLUMN CellPhone CHAR(15); </a:t>
            </a:r>
          </a:p>
        </p:txBody>
      </p:sp>
    </p:spTree>
    <p:extLst>
      <p:ext uri="{BB962C8B-B14F-4D97-AF65-F5344CB8AC3E}">
        <p14:creationId xmlns:p14="http://schemas.microsoft.com/office/powerpoint/2010/main" val="3334361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smtClean="0"/>
              <a:t>Harder Questions</a:t>
            </a:r>
          </a:p>
        </p:txBody>
      </p:sp>
      <p:sp>
        <p:nvSpPr>
          <p:cNvPr id="10244" name="Rectangle 3"/>
          <p:cNvSpPr>
            <a:spLocks noGrp="1" noChangeArrowheads="1"/>
          </p:cNvSpPr>
          <p:nvPr>
            <p:ph type="body" sz="half" idx="1"/>
          </p:nvPr>
        </p:nvSpPr>
        <p:spPr/>
        <p:txBody>
          <a:bodyPr/>
          <a:lstStyle/>
          <a:p>
            <a:r>
              <a:rPr lang="en-US" sz="1800" dirty="0"/>
              <a:t>Which items have not been sold</a:t>
            </a:r>
            <a:r>
              <a:rPr lang="en-US" sz="1800" dirty="0" smtClean="0"/>
              <a:t>?</a:t>
            </a:r>
          </a:p>
          <a:p>
            <a:r>
              <a:rPr lang="en-US" sz="1800" dirty="0" smtClean="0"/>
              <a:t>Which items were not sold in July 2013?</a:t>
            </a:r>
            <a:endParaRPr lang="en-US" sz="1800" dirty="0"/>
          </a:p>
          <a:p>
            <a:r>
              <a:rPr lang="en-US" sz="1800" dirty="0"/>
              <a:t>Which cat merchandise sold for more than the average sale price of cat merchandise?</a:t>
            </a:r>
          </a:p>
          <a:p>
            <a:r>
              <a:rPr lang="en-US" sz="1800" dirty="0"/>
              <a:t>Compute the merchandise sales by category in terms of percentage of total sales</a:t>
            </a:r>
            <a:r>
              <a:rPr lang="en-US" sz="1800" dirty="0" smtClean="0"/>
              <a:t>.</a:t>
            </a:r>
          </a:p>
          <a:p>
            <a:r>
              <a:rPr lang="en-US" sz="1800" dirty="0" smtClean="0"/>
              <a:t>List </a:t>
            </a:r>
            <a:r>
              <a:rPr lang="en-US" sz="1800" dirty="0"/>
              <a:t>all of the customers who bought something in March and who bought something in May. (Two tests on the same data</a:t>
            </a:r>
            <a:r>
              <a:rPr lang="en-US" sz="1800" dirty="0" smtClean="0"/>
              <a:t>!).</a:t>
            </a:r>
          </a:p>
          <a:p>
            <a:r>
              <a:rPr lang="en-US" sz="1800" dirty="0" smtClean="0"/>
              <a:t>List dog merchandise with a list price greater than the sale price of the cheapest cat product.</a:t>
            </a:r>
            <a:endParaRPr lang="en-US" sz="1800" dirty="0"/>
          </a:p>
        </p:txBody>
      </p:sp>
      <p:sp>
        <p:nvSpPr>
          <p:cNvPr id="10245" name="Rectangle 4"/>
          <p:cNvSpPr>
            <a:spLocks noGrp="1" noChangeArrowheads="1"/>
          </p:cNvSpPr>
          <p:nvPr>
            <p:ph type="body" sz="half" idx="2"/>
          </p:nvPr>
        </p:nvSpPr>
        <p:spPr/>
        <p:txBody>
          <a:bodyPr/>
          <a:lstStyle/>
          <a:p>
            <a:r>
              <a:rPr lang="en-US" sz="1800" dirty="0"/>
              <a:t>Has one salesperson made all of the sales on a particular day?</a:t>
            </a:r>
          </a:p>
          <a:p>
            <a:r>
              <a:rPr lang="en-US" sz="1800" dirty="0" smtClean="0"/>
              <a:t>Use </a:t>
            </a:r>
            <a:r>
              <a:rPr lang="en-US" sz="1800" dirty="0"/>
              <a:t>Not Exists to list customers who have not bought anything.</a:t>
            </a:r>
            <a:endParaRPr lang="en-US" sz="1800" dirty="0" smtClean="0"/>
          </a:p>
          <a:p>
            <a:r>
              <a:rPr lang="en-US" sz="1800" dirty="0"/>
              <a:t>Which merchandise </a:t>
            </a:r>
            <a:r>
              <a:rPr lang="en-US" sz="1800" dirty="0" smtClean="0"/>
              <a:t>has a list price greater than </a:t>
            </a:r>
            <a:r>
              <a:rPr lang="en-US" sz="1800" dirty="0"/>
              <a:t>the average sale price of merchandise within that category?</a:t>
            </a:r>
          </a:p>
          <a:p>
            <a:r>
              <a:rPr lang="en-US" sz="1800" dirty="0" smtClean="0"/>
              <a:t>List </a:t>
            </a:r>
            <a:r>
              <a:rPr lang="en-US" sz="1800" dirty="0"/>
              <a:t>all the managers and their direct reports.</a:t>
            </a:r>
          </a:p>
          <a:p>
            <a:r>
              <a:rPr lang="en-US" sz="1800" dirty="0"/>
              <a:t>Convert age ranges into categories.</a:t>
            </a:r>
          </a:p>
          <a:p>
            <a:r>
              <a:rPr lang="en-US" sz="1800" dirty="0"/>
              <a:t>Classify payments by number of days late</a:t>
            </a:r>
            <a:r>
              <a:rPr lang="en-US" sz="1800" dirty="0" smtClean="0"/>
              <a:t>.</a:t>
            </a:r>
          </a:p>
          <a:p>
            <a:r>
              <a:rPr lang="en-US" sz="1800" dirty="0" smtClean="0"/>
              <a:t>Which employees sold merchandise from every category?</a:t>
            </a:r>
            <a:endParaRPr lang="en-US" sz="1800" dirty="0"/>
          </a:p>
          <a:p>
            <a:r>
              <a:rPr lang="en-US" sz="1800" dirty="0" smtClean="0"/>
              <a:t>List </a:t>
            </a:r>
            <a:r>
              <a:rPr lang="en-US" sz="1800" dirty="0"/>
              <a:t>customers who adopted dogs and also bought cat products</a:t>
            </a:r>
            <a:r>
              <a:rPr lang="en-US" sz="1800" dirty="0" smtClean="0"/>
              <a:t>. </a:t>
            </a:r>
          </a:p>
        </p:txBody>
      </p:sp>
      <p:sp>
        <p:nvSpPr>
          <p:cNvPr id="1024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FC31F2-6A1C-423D-80DB-D3B7BDCA0E74}" type="slidenum">
              <a:rPr lang="en-US" smtClean="0"/>
              <a:pPr/>
              <a:t>5</a:t>
            </a:fld>
            <a:endParaRPr lang="en-US" smtClean="0"/>
          </a:p>
        </p:txBody>
      </p:sp>
    </p:spTree>
    <p:extLst>
      <p:ext uri="{BB962C8B-B14F-4D97-AF65-F5344CB8AC3E}">
        <p14:creationId xmlns:p14="http://schemas.microsoft.com/office/powerpoint/2010/main" val="33497511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US" smtClean="0"/>
              <a:t>SQL: Foreign Key</a:t>
            </a:r>
          </a:p>
        </p:txBody>
      </p:sp>
      <p:sp>
        <p:nvSpPr>
          <p:cNvPr id="41986"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0534AA0-490E-421D-894A-DCBB85D38EB6}" type="slidenum">
              <a:rPr lang="en-US" smtClean="0"/>
              <a:pPr/>
              <a:t>50</a:t>
            </a:fld>
            <a:endParaRPr lang="en-US" smtClean="0"/>
          </a:p>
        </p:txBody>
      </p:sp>
      <p:sp>
        <p:nvSpPr>
          <p:cNvPr id="41988" name="Rectangle 3"/>
          <p:cNvSpPr>
            <a:spLocks noChangeArrowheads="1"/>
          </p:cNvSpPr>
          <p:nvPr/>
        </p:nvSpPr>
        <p:spPr bwMode="auto">
          <a:xfrm>
            <a:off x="1600200" y="1066800"/>
            <a:ext cx="6556375" cy="31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spcBef>
                <a:spcPct val="25000"/>
              </a:spcBef>
              <a:tabLst>
                <a:tab pos="463550" algn="l"/>
              </a:tabLst>
            </a:pPr>
            <a:r>
              <a:rPr lang="en-US" sz="1800" dirty="0">
                <a:solidFill>
                  <a:schemeClr val="tx1"/>
                </a:solidFill>
              </a:rPr>
              <a:t>CREATE TABLE Order</a:t>
            </a:r>
          </a:p>
          <a:p>
            <a:pPr>
              <a:spcBef>
                <a:spcPct val="25000"/>
              </a:spcBef>
              <a:tabLst>
                <a:tab pos="463550" algn="l"/>
              </a:tabLst>
            </a:pPr>
            <a:r>
              <a:rPr lang="en-US" sz="1800" dirty="0">
                <a:solidFill>
                  <a:schemeClr val="tx1"/>
                </a:solidFill>
              </a:rPr>
              <a:t>	(</a:t>
            </a:r>
            <a:r>
              <a:rPr lang="en-US" sz="1800" dirty="0" err="1">
                <a:solidFill>
                  <a:schemeClr val="tx1"/>
                </a:solidFill>
              </a:rPr>
              <a:t>OrderID</a:t>
            </a:r>
            <a:r>
              <a:rPr lang="en-US" sz="1800" dirty="0">
                <a:solidFill>
                  <a:schemeClr val="tx1"/>
                </a:solidFill>
              </a:rPr>
              <a:t> INTEGER NOT NULL,</a:t>
            </a:r>
          </a:p>
          <a:p>
            <a:pPr>
              <a:spcBef>
                <a:spcPct val="25000"/>
              </a:spcBef>
              <a:tabLst>
                <a:tab pos="463550" algn="l"/>
              </a:tabLst>
            </a:pPr>
            <a:r>
              <a:rPr lang="en-US" sz="1800" dirty="0">
                <a:solidFill>
                  <a:schemeClr val="tx1"/>
                </a:solidFill>
              </a:rPr>
              <a:t>	 </a:t>
            </a:r>
            <a:r>
              <a:rPr lang="en-US" sz="1800" dirty="0" err="1">
                <a:solidFill>
                  <a:schemeClr val="tx1"/>
                </a:solidFill>
              </a:rPr>
              <a:t>OrderDate</a:t>
            </a:r>
            <a:r>
              <a:rPr lang="en-US" sz="1800" dirty="0">
                <a:solidFill>
                  <a:schemeClr val="tx1"/>
                </a:solidFill>
              </a:rPr>
              <a:t> DATE,</a:t>
            </a:r>
          </a:p>
          <a:p>
            <a:pPr>
              <a:spcBef>
                <a:spcPct val="25000"/>
              </a:spcBef>
              <a:tabLst>
                <a:tab pos="463550" algn="l"/>
              </a:tabLst>
            </a:pPr>
            <a:r>
              <a:rPr lang="en-US" sz="1800" dirty="0">
                <a:solidFill>
                  <a:schemeClr val="tx1"/>
                </a:solidFill>
              </a:rPr>
              <a:t>	 </a:t>
            </a:r>
            <a:r>
              <a:rPr lang="en-US" sz="1800" dirty="0" err="1">
                <a:solidFill>
                  <a:schemeClr val="tx1"/>
                </a:solidFill>
              </a:rPr>
              <a:t>CustomerID</a:t>
            </a:r>
            <a:r>
              <a:rPr lang="en-US" sz="1800" dirty="0">
                <a:solidFill>
                  <a:schemeClr val="tx1"/>
                </a:solidFill>
              </a:rPr>
              <a:t> INTEGER</a:t>
            </a:r>
          </a:p>
          <a:p>
            <a:pPr>
              <a:spcBef>
                <a:spcPct val="25000"/>
              </a:spcBef>
              <a:tabLst>
                <a:tab pos="463550" algn="l"/>
              </a:tabLst>
            </a:pPr>
            <a:endParaRPr lang="en-US" sz="1800" dirty="0">
              <a:solidFill>
                <a:schemeClr val="tx1"/>
              </a:solidFill>
            </a:endParaRPr>
          </a:p>
          <a:p>
            <a:pPr>
              <a:spcBef>
                <a:spcPct val="25000"/>
              </a:spcBef>
              <a:tabLst>
                <a:tab pos="463550" algn="l"/>
              </a:tabLst>
            </a:pPr>
            <a:r>
              <a:rPr lang="en-US" sz="1800" dirty="0">
                <a:solidFill>
                  <a:schemeClr val="tx1"/>
                </a:solidFill>
              </a:rPr>
              <a:t>	CONSTRAINT </a:t>
            </a:r>
            <a:r>
              <a:rPr lang="en-US" sz="1800" dirty="0" err="1">
                <a:solidFill>
                  <a:schemeClr val="tx1"/>
                </a:solidFill>
              </a:rPr>
              <a:t>pkorder</a:t>
            </a:r>
            <a:r>
              <a:rPr lang="en-US" sz="1800" dirty="0">
                <a:solidFill>
                  <a:schemeClr val="tx1"/>
                </a:solidFill>
              </a:rPr>
              <a:t> PRIMARY KEY (</a:t>
            </a:r>
            <a:r>
              <a:rPr lang="en-US" sz="1800" dirty="0" err="1">
                <a:solidFill>
                  <a:schemeClr val="tx1"/>
                </a:solidFill>
              </a:rPr>
              <a:t>OrderID</a:t>
            </a:r>
            <a:r>
              <a:rPr lang="en-US" sz="1800" dirty="0">
                <a:solidFill>
                  <a:schemeClr val="tx1"/>
                </a:solidFill>
              </a:rPr>
              <a:t>),</a:t>
            </a:r>
          </a:p>
          <a:p>
            <a:pPr>
              <a:spcBef>
                <a:spcPct val="25000"/>
              </a:spcBef>
              <a:tabLst>
                <a:tab pos="463550" algn="l"/>
              </a:tabLst>
            </a:pPr>
            <a:r>
              <a:rPr lang="en-US" sz="1800" dirty="0">
                <a:solidFill>
                  <a:schemeClr val="tx1"/>
                </a:solidFill>
              </a:rPr>
              <a:t>	CONSTRAINT </a:t>
            </a:r>
            <a:r>
              <a:rPr lang="en-US" sz="1800" dirty="0" err="1">
                <a:solidFill>
                  <a:schemeClr val="tx1"/>
                </a:solidFill>
              </a:rPr>
              <a:t>fkorder</a:t>
            </a:r>
            <a:r>
              <a:rPr lang="en-US" sz="1800" dirty="0">
                <a:solidFill>
                  <a:schemeClr val="tx1"/>
                </a:solidFill>
              </a:rPr>
              <a:t> FOREIGN KEY (</a:t>
            </a:r>
            <a:r>
              <a:rPr lang="en-US" sz="1800" dirty="0" err="1">
                <a:solidFill>
                  <a:schemeClr val="tx1"/>
                </a:solidFill>
              </a:rPr>
              <a:t>CustomerID</a:t>
            </a:r>
            <a:r>
              <a:rPr lang="en-US" sz="1800" dirty="0">
                <a:solidFill>
                  <a:schemeClr val="tx1"/>
                </a:solidFill>
              </a:rPr>
              <a:t>)</a:t>
            </a:r>
          </a:p>
          <a:p>
            <a:pPr>
              <a:spcBef>
                <a:spcPct val="25000"/>
              </a:spcBef>
              <a:tabLst>
                <a:tab pos="463550" algn="l"/>
              </a:tabLst>
            </a:pPr>
            <a:r>
              <a:rPr lang="en-US" sz="1800" dirty="0">
                <a:solidFill>
                  <a:schemeClr val="tx1"/>
                </a:solidFill>
              </a:rPr>
              <a:t>	   REFERENCES Customer (</a:t>
            </a:r>
            <a:r>
              <a:rPr lang="en-US" sz="1800" dirty="0" err="1">
                <a:solidFill>
                  <a:schemeClr val="tx1"/>
                </a:solidFill>
              </a:rPr>
              <a:t>CustomerID</a:t>
            </a:r>
            <a:r>
              <a:rPr lang="en-US" sz="1800" dirty="0">
                <a:solidFill>
                  <a:schemeClr val="tx1"/>
                </a:solidFill>
              </a:rPr>
              <a:t>)</a:t>
            </a:r>
          </a:p>
          <a:p>
            <a:pPr>
              <a:spcBef>
                <a:spcPct val="25000"/>
              </a:spcBef>
              <a:tabLst>
                <a:tab pos="463550" algn="l"/>
              </a:tabLst>
            </a:pPr>
            <a:r>
              <a:rPr lang="en-US" sz="1800" dirty="0">
                <a:solidFill>
                  <a:schemeClr val="tx1"/>
                </a:solidFill>
              </a:rPr>
              <a:t>	);</a:t>
            </a:r>
          </a:p>
        </p:txBody>
      </p:sp>
      <p:sp>
        <p:nvSpPr>
          <p:cNvPr id="41989" name="Rectangle 5"/>
          <p:cNvSpPr>
            <a:spLocks noChangeArrowheads="1"/>
          </p:cNvSpPr>
          <p:nvPr/>
        </p:nvSpPr>
        <p:spPr bwMode="auto">
          <a:xfrm>
            <a:off x="2362200" y="4495800"/>
            <a:ext cx="1676400" cy="1447800"/>
          </a:xfrm>
          <a:prstGeom prst="rect">
            <a:avLst/>
          </a:prstGeom>
          <a:solidFill>
            <a:srgbClr val="CCFFCC"/>
          </a:solidFill>
          <a:ln w="12700">
            <a:solidFill>
              <a:schemeClr val="tx1"/>
            </a:solidFill>
            <a:miter lim="800000"/>
            <a:headEnd type="none" w="sm" len="sm"/>
            <a:tailEnd type="none" w="sm" len="sm"/>
          </a:ln>
        </p:spPr>
        <p:txBody>
          <a:bodyPr wrap="none"/>
          <a:lstStyle/>
          <a:p>
            <a:r>
              <a:rPr lang="en-US" sz="2000" b="1" u="sng" dirty="0" err="1">
                <a:solidFill>
                  <a:schemeClr val="tx1"/>
                </a:solidFill>
              </a:rPr>
              <a:t>OrderID</a:t>
            </a:r>
            <a:endParaRPr lang="en-US" sz="2000" dirty="0">
              <a:solidFill>
                <a:schemeClr val="tx1"/>
              </a:solidFill>
            </a:endParaRPr>
          </a:p>
          <a:p>
            <a:r>
              <a:rPr lang="en-US" sz="2000" dirty="0" err="1">
                <a:solidFill>
                  <a:schemeClr val="tx1"/>
                </a:solidFill>
              </a:rPr>
              <a:t>OrderDate</a:t>
            </a:r>
            <a:endParaRPr lang="en-US" sz="2000" dirty="0">
              <a:solidFill>
                <a:schemeClr val="tx1"/>
              </a:solidFill>
            </a:endParaRPr>
          </a:p>
          <a:p>
            <a:r>
              <a:rPr lang="en-US" sz="2000" dirty="0" err="1">
                <a:solidFill>
                  <a:schemeClr val="tx1"/>
                </a:solidFill>
              </a:rPr>
              <a:t>CustomerID</a:t>
            </a:r>
            <a:endParaRPr lang="en-US" sz="2000" dirty="0">
              <a:solidFill>
                <a:schemeClr val="tx1"/>
              </a:solidFill>
            </a:endParaRPr>
          </a:p>
        </p:txBody>
      </p:sp>
      <p:sp>
        <p:nvSpPr>
          <p:cNvPr id="41990" name="Rectangle 6"/>
          <p:cNvSpPr>
            <a:spLocks noChangeArrowheads="1"/>
          </p:cNvSpPr>
          <p:nvPr/>
        </p:nvSpPr>
        <p:spPr bwMode="auto">
          <a:xfrm>
            <a:off x="5181600" y="4495800"/>
            <a:ext cx="1676400" cy="1447800"/>
          </a:xfrm>
          <a:prstGeom prst="rect">
            <a:avLst/>
          </a:prstGeom>
          <a:solidFill>
            <a:srgbClr val="CCFFCC"/>
          </a:solidFill>
          <a:ln w="12700">
            <a:solidFill>
              <a:schemeClr val="tx1"/>
            </a:solidFill>
            <a:miter lim="800000"/>
            <a:headEnd type="none" w="sm" len="sm"/>
            <a:tailEnd type="none" w="sm" len="sm"/>
          </a:ln>
        </p:spPr>
        <p:txBody>
          <a:bodyPr wrap="none"/>
          <a:lstStyle/>
          <a:p>
            <a:r>
              <a:rPr lang="en-US" sz="2000" b="1" u="sng">
                <a:solidFill>
                  <a:schemeClr val="tx1"/>
                </a:solidFill>
              </a:rPr>
              <a:t>CustomerID</a:t>
            </a:r>
            <a:endParaRPr lang="en-US" sz="2000">
              <a:solidFill>
                <a:schemeClr val="tx1"/>
              </a:solidFill>
            </a:endParaRPr>
          </a:p>
          <a:p>
            <a:r>
              <a:rPr lang="en-US" sz="2000">
                <a:solidFill>
                  <a:schemeClr val="tx1"/>
                </a:solidFill>
              </a:rPr>
              <a:t>LastName</a:t>
            </a:r>
          </a:p>
          <a:p>
            <a:r>
              <a:rPr lang="en-US" sz="2000">
                <a:solidFill>
                  <a:schemeClr val="tx1"/>
                </a:solidFill>
              </a:rPr>
              <a:t>FirstName</a:t>
            </a:r>
          </a:p>
          <a:p>
            <a:r>
              <a:rPr lang="en-US" sz="2000">
                <a:solidFill>
                  <a:schemeClr val="tx1"/>
                </a:solidFill>
              </a:rPr>
              <a:t>Address</a:t>
            </a:r>
          </a:p>
          <a:p>
            <a:r>
              <a:rPr lang="en-US" sz="2000">
                <a:solidFill>
                  <a:schemeClr val="tx1"/>
                </a:solidFill>
              </a:rPr>
              <a:t>… </a:t>
            </a:r>
          </a:p>
        </p:txBody>
      </p:sp>
      <p:sp>
        <p:nvSpPr>
          <p:cNvPr id="41991" name="Text Box 7"/>
          <p:cNvSpPr txBox="1">
            <a:spLocks noChangeArrowheads="1"/>
          </p:cNvSpPr>
          <p:nvPr/>
        </p:nvSpPr>
        <p:spPr bwMode="auto">
          <a:xfrm>
            <a:off x="2422525" y="4151313"/>
            <a:ext cx="8386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Order</a:t>
            </a:r>
          </a:p>
        </p:txBody>
      </p:sp>
      <p:sp>
        <p:nvSpPr>
          <p:cNvPr id="41992" name="Text Box 8"/>
          <p:cNvSpPr txBox="1">
            <a:spLocks noChangeArrowheads="1"/>
          </p:cNvSpPr>
          <p:nvPr/>
        </p:nvSpPr>
        <p:spPr bwMode="auto">
          <a:xfrm>
            <a:off x="5257800" y="4151313"/>
            <a:ext cx="12955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Customer</a:t>
            </a:r>
          </a:p>
        </p:txBody>
      </p:sp>
      <p:sp>
        <p:nvSpPr>
          <p:cNvPr id="41993" name="Freeform 10"/>
          <p:cNvSpPr>
            <a:spLocks/>
          </p:cNvSpPr>
          <p:nvPr/>
        </p:nvSpPr>
        <p:spPr bwMode="auto">
          <a:xfrm>
            <a:off x="4038600" y="4648200"/>
            <a:ext cx="1143000" cy="609600"/>
          </a:xfrm>
          <a:custGeom>
            <a:avLst/>
            <a:gdLst>
              <a:gd name="T0" fmla="*/ 1814512678 w 720"/>
              <a:gd name="T1" fmla="*/ 0 h 384"/>
              <a:gd name="T2" fmla="*/ 1451609905 w 720"/>
              <a:gd name="T3" fmla="*/ 0 h 384"/>
              <a:gd name="T4" fmla="*/ 1451609905 w 720"/>
              <a:gd name="T5" fmla="*/ 967740089 h 384"/>
              <a:gd name="T6" fmla="*/ 0 w 720"/>
              <a:gd name="T7" fmla="*/ 967740089 h 384"/>
              <a:gd name="T8" fmla="*/ 0 60000 65536"/>
              <a:gd name="T9" fmla="*/ 0 60000 65536"/>
              <a:gd name="T10" fmla="*/ 0 60000 65536"/>
              <a:gd name="T11" fmla="*/ 0 60000 65536"/>
              <a:gd name="T12" fmla="*/ 0 w 720"/>
              <a:gd name="T13" fmla="*/ 0 h 384"/>
              <a:gd name="T14" fmla="*/ 720 w 720"/>
              <a:gd name="T15" fmla="*/ 384 h 384"/>
            </a:gdLst>
            <a:ahLst/>
            <a:cxnLst>
              <a:cxn ang="T8">
                <a:pos x="T0" y="T1"/>
              </a:cxn>
              <a:cxn ang="T9">
                <a:pos x="T2" y="T3"/>
              </a:cxn>
              <a:cxn ang="T10">
                <a:pos x="T4" y="T5"/>
              </a:cxn>
              <a:cxn ang="T11">
                <a:pos x="T6" y="T7"/>
              </a:cxn>
            </a:cxnLst>
            <a:rect l="T12" t="T13" r="T14" b="T15"/>
            <a:pathLst>
              <a:path w="720" h="384">
                <a:moveTo>
                  <a:pt x="720" y="0"/>
                </a:moveTo>
                <a:lnTo>
                  <a:pt x="576" y="0"/>
                </a:lnTo>
                <a:lnTo>
                  <a:pt x="576" y="384"/>
                </a:lnTo>
                <a:lnTo>
                  <a:pt x="0" y="384"/>
                </a:lnTo>
              </a:path>
            </a:pathLst>
          </a:custGeom>
          <a:noFill/>
          <a:ln w="127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994" name="Text Box 13"/>
          <p:cNvSpPr txBox="1">
            <a:spLocks noChangeArrowheads="1"/>
          </p:cNvSpPr>
          <p:nvPr/>
        </p:nvSpPr>
        <p:spPr bwMode="auto">
          <a:xfrm>
            <a:off x="4038600" y="4953000"/>
            <a:ext cx="273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a:t>
            </a:r>
          </a:p>
        </p:txBody>
      </p:sp>
    </p:spTree>
    <p:extLst>
      <p:ext uri="{BB962C8B-B14F-4D97-AF65-F5344CB8AC3E}">
        <p14:creationId xmlns:p14="http://schemas.microsoft.com/office/powerpoint/2010/main" val="35595393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smtClean="0"/>
              <a:t>SQL Data Manipulation Commands</a:t>
            </a:r>
          </a:p>
        </p:txBody>
      </p:sp>
      <p:sp>
        <p:nvSpPr>
          <p:cNvPr id="43012" name="Rectangle 3"/>
          <p:cNvSpPr>
            <a:spLocks noGrp="1" noChangeArrowheads="1"/>
          </p:cNvSpPr>
          <p:nvPr>
            <p:ph type="body" idx="1"/>
          </p:nvPr>
        </p:nvSpPr>
        <p:spPr/>
        <p:txBody>
          <a:bodyPr/>
          <a:lstStyle/>
          <a:p>
            <a:r>
              <a:rPr lang="en-US" smtClean="0"/>
              <a:t>Insert Into target (column1 . . .) VALUES (value1 . . .)</a:t>
            </a:r>
          </a:p>
          <a:p>
            <a:r>
              <a:rPr lang="en-US" smtClean="0"/>
              <a:t>Insert Into target (column1 . . .) SELECT . . . FROM. . .</a:t>
            </a:r>
          </a:p>
          <a:p>
            <a:r>
              <a:rPr lang="en-US" smtClean="0"/>
              <a:t>Delete From table WHERE condition</a:t>
            </a:r>
          </a:p>
          <a:p>
            <a:r>
              <a:rPr lang="en-US" smtClean="0"/>
              <a:t>Update table SET Column=Value,. . . Where condition</a:t>
            </a:r>
          </a:p>
          <a:p>
            <a:r>
              <a:rPr lang="en-US" smtClean="0"/>
              <a:t>Note the use of the Select and Where conditions.</a:t>
            </a:r>
          </a:p>
          <a:p>
            <a:pPr lvl="1"/>
            <a:r>
              <a:rPr lang="en-US" smtClean="0"/>
              <a:t>Synatx is the same--only learn it once.</a:t>
            </a:r>
          </a:p>
          <a:p>
            <a:pPr lvl="1"/>
            <a:r>
              <a:rPr lang="en-US" smtClean="0"/>
              <a:t>You can also use subqueries.</a:t>
            </a:r>
          </a:p>
        </p:txBody>
      </p:sp>
      <p:sp>
        <p:nvSpPr>
          <p:cNvPr id="43010"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FA9E30-67FB-4103-B5E2-B4B8EBE26B6B}" type="slidenum">
              <a:rPr lang="en-US" smtClean="0"/>
              <a:pPr/>
              <a:t>51</a:t>
            </a:fld>
            <a:endParaRPr lang="en-US" smtClean="0"/>
          </a:p>
        </p:txBody>
      </p:sp>
    </p:spTree>
    <p:extLst>
      <p:ext uri="{BB962C8B-B14F-4D97-AF65-F5344CB8AC3E}">
        <p14:creationId xmlns:p14="http://schemas.microsoft.com/office/powerpoint/2010/main" val="20347678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r>
              <a:rPr lang="en-US" dirty="0" smtClean="0"/>
              <a:t>Copy Old Customer Data</a:t>
            </a:r>
          </a:p>
        </p:txBody>
      </p:sp>
      <p:sp>
        <p:nvSpPr>
          <p:cNvPr id="44034"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38535F-784A-41A6-910A-B2C3A5A44CAA}" type="slidenum">
              <a:rPr lang="en-US" smtClean="0"/>
              <a:pPr/>
              <a:t>52</a:t>
            </a:fld>
            <a:endParaRPr lang="en-US" smtClean="0"/>
          </a:p>
        </p:txBody>
      </p:sp>
      <p:sp>
        <p:nvSpPr>
          <p:cNvPr id="44036" name="Rectangle 3"/>
          <p:cNvSpPr>
            <a:spLocks noChangeArrowheads="1"/>
          </p:cNvSpPr>
          <p:nvPr/>
        </p:nvSpPr>
        <p:spPr bwMode="auto">
          <a:xfrm>
            <a:off x="806824" y="1503455"/>
            <a:ext cx="8050573" cy="409407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tabLst>
                <a:tab pos="463550" algn="l"/>
              </a:tabLst>
            </a:pPr>
            <a:r>
              <a:rPr lang="en-US" sz="2000" dirty="0">
                <a:solidFill>
                  <a:srgbClr val="FF0066"/>
                </a:solidFill>
              </a:rPr>
              <a:t>INSERT INTO </a:t>
            </a:r>
            <a:r>
              <a:rPr lang="en-US" sz="2000" dirty="0" err="1" smtClean="0">
                <a:solidFill>
                  <a:srgbClr val="FF0066"/>
                </a:solidFill>
              </a:rPr>
              <a:t>OldCustomers</a:t>
            </a:r>
            <a:endParaRPr lang="en-US" sz="2000" dirty="0">
              <a:solidFill>
                <a:srgbClr val="FF0066"/>
              </a:solidFill>
            </a:endParaRPr>
          </a:p>
          <a:p>
            <a:pPr>
              <a:tabLst>
                <a:tab pos="463550" algn="l"/>
              </a:tabLst>
            </a:pPr>
            <a:r>
              <a:rPr lang="en-US" sz="2000" dirty="0">
                <a:solidFill>
                  <a:srgbClr val="FF0066"/>
                </a:solidFill>
              </a:rPr>
              <a:t>SELECT *</a:t>
            </a:r>
          </a:p>
          <a:p>
            <a:pPr>
              <a:tabLst>
                <a:tab pos="463550" algn="l"/>
              </a:tabLst>
            </a:pPr>
            <a:r>
              <a:rPr lang="en-US" sz="2000" dirty="0">
                <a:solidFill>
                  <a:srgbClr val="FF0066"/>
                </a:solidFill>
              </a:rPr>
              <a:t>FROM </a:t>
            </a:r>
            <a:r>
              <a:rPr lang="en-US" sz="2000" dirty="0" smtClean="0">
                <a:solidFill>
                  <a:srgbClr val="FF0066"/>
                </a:solidFill>
              </a:rPr>
              <a:t>Customer</a:t>
            </a:r>
            <a:endParaRPr lang="en-US" sz="2000" dirty="0">
              <a:solidFill>
                <a:srgbClr val="FF0066"/>
              </a:solidFill>
            </a:endParaRPr>
          </a:p>
          <a:p>
            <a:pPr>
              <a:tabLst>
                <a:tab pos="463550" algn="l"/>
              </a:tabLst>
            </a:pPr>
            <a:r>
              <a:rPr lang="en-US" sz="2000" dirty="0">
                <a:solidFill>
                  <a:srgbClr val="FF0066"/>
                </a:solidFill>
              </a:rPr>
              <a:t>WHERE </a:t>
            </a:r>
            <a:r>
              <a:rPr lang="en-US" sz="2000" dirty="0" err="1" smtClean="0">
                <a:solidFill>
                  <a:srgbClr val="FF0066"/>
                </a:solidFill>
              </a:rPr>
              <a:t>CustomerID</a:t>
            </a:r>
            <a:r>
              <a:rPr lang="en-US" sz="2000" dirty="0" smtClean="0">
                <a:solidFill>
                  <a:srgbClr val="FF0066"/>
                </a:solidFill>
              </a:rPr>
              <a:t> </a:t>
            </a:r>
            <a:r>
              <a:rPr lang="en-US" sz="2000" dirty="0">
                <a:solidFill>
                  <a:srgbClr val="FF0066"/>
                </a:solidFill>
              </a:rPr>
              <a:t>IN</a:t>
            </a:r>
            <a:endParaRPr lang="en-US" sz="2000" dirty="0"/>
          </a:p>
          <a:p>
            <a:pPr>
              <a:spcBef>
                <a:spcPct val="50000"/>
              </a:spcBef>
              <a:tabLst>
                <a:tab pos="463550" algn="l"/>
              </a:tabLst>
            </a:pPr>
            <a:r>
              <a:rPr lang="en-US" sz="2000" dirty="0">
                <a:solidFill>
                  <a:schemeClr val="tx1"/>
                </a:solidFill>
              </a:rPr>
              <a:t>	(SELECT </a:t>
            </a:r>
            <a:r>
              <a:rPr lang="en-US" sz="2000" dirty="0" err="1" smtClean="0">
                <a:solidFill>
                  <a:schemeClr val="tx1"/>
                </a:solidFill>
              </a:rPr>
              <a:t>Sale.CustomerID</a:t>
            </a:r>
            <a:endParaRPr lang="en-US" sz="2000" dirty="0">
              <a:solidFill>
                <a:schemeClr val="tx1"/>
              </a:solidFill>
            </a:endParaRPr>
          </a:p>
          <a:p>
            <a:pPr>
              <a:spcBef>
                <a:spcPct val="50000"/>
              </a:spcBef>
              <a:tabLst>
                <a:tab pos="463550" algn="l"/>
              </a:tabLst>
            </a:pPr>
            <a:r>
              <a:rPr lang="en-US" sz="2000" dirty="0" smtClean="0">
                <a:solidFill>
                  <a:schemeClr val="tx1"/>
                </a:solidFill>
              </a:rPr>
              <a:t>	FROM </a:t>
            </a:r>
            <a:r>
              <a:rPr lang="en-US" sz="2000" dirty="0">
                <a:solidFill>
                  <a:schemeClr val="tx1"/>
                </a:solidFill>
              </a:rPr>
              <a:t>Customer </a:t>
            </a:r>
            <a:endParaRPr lang="en-US" sz="2000" dirty="0" smtClean="0">
              <a:solidFill>
                <a:schemeClr val="tx1"/>
              </a:solidFill>
            </a:endParaRPr>
          </a:p>
          <a:p>
            <a:pPr>
              <a:spcBef>
                <a:spcPct val="50000"/>
              </a:spcBef>
              <a:tabLst>
                <a:tab pos="463550" algn="l"/>
              </a:tabLst>
            </a:pPr>
            <a:r>
              <a:rPr lang="en-US" sz="2000" dirty="0">
                <a:solidFill>
                  <a:schemeClr val="tx1"/>
                </a:solidFill>
              </a:rPr>
              <a:t>	</a:t>
            </a:r>
            <a:r>
              <a:rPr lang="en-US" sz="2000" dirty="0" smtClean="0">
                <a:solidFill>
                  <a:schemeClr val="tx1"/>
                </a:solidFill>
              </a:rPr>
              <a:t>INNER </a:t>
            </a:r>
            <a:r>
              <a:rPr lang="en-US" sz="2000" dirty="0">
                <a:solidFill>
                  <a:schemeClr val="tx1"/>
                </a:solidFill>
              </a:rPr>
              <a:t>JOIN Sale ON </a:t>
            </a:r>
            <a:r>
              <a:rPr lang="en-US" sz="2000" dirty="0" err="1">
                <a:solidFill>
                  <a:schemeClr val="tx1"/>
                </a:solidFill>
              </a:rPr>
              <a:t>Customer.CustomerID</a:t>
            </a:r>
            <a:r>
              <a:rPr lang="en-US" sz="2000" dirty="0">
                <a:solidFill>
                  <a:schemeClr val="tx1"/>
                </a:solidFill>
              </a:rPr>
              <a:t> = </a:t>
            </a:r>
            <a:r>
              <a:rPr lang="en-US" sz="2000" dirty="0" err="1" smtClean="0">
                <a:solidFill>
                  <a:schemeClr val="tx1"/>
                </a:solidFill>
              </a:rPr>
              <a:t>Sale.CustomerID</a:t>
            </a:r>
            <a:endParaRPr lang="en-US" sz="2000" dirty="0" smtClean="0">
              <a:solidFill>
                <a:schemeClr val="tx1"/>
              </a:solidFill>
            </a:endParaRPr>
          </a:p>
          <a:p>
            <a:pPr>
              <a:spcBef>
                <a:spcPct val="50000"/>
              </a:spcBef>
              <a:tabLst>
                <a:tab pos="463550" algn="l"/>
              </a:tabLst>
            </a:pPr>
            <a:r>
              <a:rPr lang="en-US" sz="2000" dirty="0">
                <a:solidFill>
                  <a:schemeClr val="tx1"/>
                </a:solidFill>
              </a:rPr>
              <a:t>	</a:t>
            </a:r>
            <a:r>
              <a:rPr lang="en-US" sz="2000" dirty="0" smtClean="0">
                <a:solidFill>
                  <a:schemeClr val="tx1"/>
                </a:solidFill>
              </a:rPr>
              <a:t>GROUP </a:t>
            </a:r>
            <a:r>
              <a:rPr lang="en-US" sz="2000" dirty="0">
                <a:solidFill>
                  <a:schemeClr val="tx1"/>
                </a:solidFill>
              </a:rPr>
              <a:t>BY </a:t>
            </a:r>
            <a:r>
              <a:rPr lang="en-US" sz="2000" dirty="0" err="1">
                <a:solidFill>
                  <a:schemeClr val="tx1"/>
                </a:solidFill>
              </a:rPr>
              <a:t>Sale.CustomerID</a:t>
            </a:r>
            <a:endParaRPr lang="en-US" sz="2000" dirty="0">
              <a:solidFill>
                <a:schemeClr val="tx1"/>
              </a:solidFill>
            </a:endParaRPr>
          </a:p>
          <a:p>
            <a:pPr>
              <a:spcBef>
                <a:spcPct val="50000"/>
              </a:spcBef>
              <a:tabLst>
                <a:tab pos="463550" algn="l"/>
              </a:tabLst>
            </a:pPr>
            <a:r>
              <a:rPr lang="en-US" sz="2000" dirty="0" smtClean="0">
                <a:solidFill>
                  <a:schemeClr val="tx1"/>
                </a:solidFill>
              </a:rPr>
              <a:t>	HAVING Max(</a:t>
            </a:r>
            <a:r>
              <a:rPr lang="en-US" sz="2000" dirty="0" err="1" smtClean="0">
                <a:solidFill>
                  <a:schemeClr val="tx1"/>
                </a:solidFill>
              </a:rPr>
              <a:t>Sale.SaleDate</a:t>
            </a:r>
            <a:r>
              <a:rPr lang="en-US" sz="2000" dirty="0" smtClean="0">
                <a:solidFill>
                  <a:schemeClr val="tx1"/>
                </a:solidFill>
              </a:rPr>
              <a:t>)&lt;’01-Jul-2013’)</a:t>
            </a:r>
            <a:endParaRPr lang="en-US" sz="2000" dirty="0">
              <a:solidFill>
                <a:schemeClr val="tx1"/>
              </a:solidFill>
            </a:endParaRPr>
          </a:p>
          <a:p>
            <a:pPr>
              <a:spcBef>
                <a:spcPct val="50000"/>
              </a:spcBef>
              <a:tabLst>
                <a:tab pos="463550" algn="l"/>
              </a:tabLst>
            </a:pPr>
            <a:r>
              <a:rPr lang="en-US" sz="2000" dirty="0" smtClean="0"/>
              <a:t>);</a:t>
            </a:r>
            <a:endParaRPr lang="en-US" sz="2000" dirty="0"/>
          </a:p>
        </p:txBody>
      </p:sp>
    </p:spTree>
    <p:extLst>
      <p:ext uri="{BB962C8B-B14F-4D97-AF65-F5344CB8AC3E}">
        <p14:creationId xmlns:p14="http://schemas.microsoft.com/office/powerpoint/2010/main" val="22318369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r>
              <a:rPr lang="en-US" dirty="0" smtClean="0"/>
              <a:t>Delete Old Customer Data</a:t>
            </a:r>
          </a:p>
        </p:txBody>
      </p:sp>
      <p:sp>
        <p:nvSpPr>
          <p:cNvPr id="45058"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1AFF76D-C27C-4A2E-BA29-3DCFD1427CED}" type="slidenum">
              <a:rPr lang="en-US" smtClean="0"/>
              <a:pPr/>
              <a:t>53</a:t>
            </a:fld>
            <a:endParaRPr lang="en-US" smtClean="0"/>
          </a:p>
        </p:txBody>
      </p:sp>
      <p:sp>
        <p:nvSpPr>
          <p:cNvPr id="45060" name="Rectangle 3"/>
          <p:cNvSpPr>
            <a:spLocks noChangeArrowheads="1"/>
          </p:cNvSpPr>
          <p:nvPr/>
        </p:nvSpPr>
        <p:spPr bwMode="auto">
          <a:xfrm>
            <a:off x="504968" y="1368986"/>
            <a:ext cx="8175008" cy="378629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tabLst>
                <a:tab pos="463550" algn="l"/>
              </a:tabLst>
            </a:pPr>
            <a:r>
              <a:rPr lang="en-US" sz="2000" dirty="0">
                <a:solidFill>
                  <a:srgbClr val="FF0066"/>
                </a:solidFill>
              </a:rPr>
              <a:t>DELETE</a:t>
            </a:r>
          </a:p>
          <a:p>
            <a:pPr>
              <a:tabLst>
                <a:tab pos="463550" algn="l"/>
              </a:tabLst>
            </a:pPr>
            <a:r>
              <a:rPr lang="en-US" sz="2000" dirty="0">
                <a:solidFill>
                  <a:srgbClr val="FF0066"/>
                </a:solidFill>
              </a:rPr>
              <a:t>FROM </a:t>
            </a:r>
            <a:r>
              <a:rPr lang="en-US" sz="2000" dirty="0" smtClean="0">
                <a:solidFill>
                  <a:srgbClr val="FF0066"/>
                </a:solidFill>
              </a:rPr>
              <a:t>Customer</a:t>
            </a:r>
            <a:endParaRPr lang="en-US" sz="2000" dirty="0">
              <a:solidFill>
                <a:srgbClr val="FF0066"/>
              </a:solidFill>
            </a:endParaRPr>
          </a:p>
          <a:p>
            <a:pPr>
              <a:tabLst>
                <a:tab pos="463550" algn="l"/>
              </a:tabLst>
            </a:pPr>
            <a:r>
              <a:rPr lang="en-US" sz="2000" dirty="0">
                <a:solidFill>
                  <a:srgbClr val="FF0066"/>
                </a:solidFill>
              </a:rPr>
              <a:t>WHERE </a:t>
            </a:r>
            <a:r>
              <a:rPr lang="en-US" sz="2000" dirty="0" err="1" smtClean="0">
                <a:solidFill>
                  <a:srgbClr val="FF0066"/>
                </a:solidFill>
              </a:rPr>
              <a:t>CustomerID</a:t>
            </a:r>
            <a:r>
              <a:rPr lang="en-US" sz="2000" dirty="0" smtClean="0">
                <a:solidFill>
                  <a:srgbClr val="FF0066"/>
                </a:solidFill>
              </a:rPr>
              <a:t> </a:t>
            </a:r>
            <a:r>
              <a:rPr lang="en-US" sz="2000" dirty="0">
                <a:solidFill>
                  <a:srgbClr val="FF0066"/>
                </a:solidFill>
              </a:rPr>
              <a:t>IN</a:t>
            </a:r>
            <a:endParaRPr lang="en-US" sz="2000" dirty="0"/>
          </a:p>
          <a:p>
            <a:pPr>
              <a:spcBef>
                <a:spcPct val="50000"/>
              </a:spcBef>
              <a:tabLst>
                <a:tab pos="463550" algn="l"/>
              </a:tabLst>
            </a:pPr>
            <a:r>
              <a:rPr lang="en-US" sz="2000" dirty="0">
                <a:solidFill>
                  <a:schemeClr val="tx1"/>
                </a:solidFill>
              </a:rPr>
              <a:t>	</a:t>
            </a:r>
            <a:r>
              <a:rPr lang="en-US" sz="2000" dirty="0" smtClean="0">
                <a:solidFill>
                  <a:schemeClr val="tx1"/>
                </a:solidFill>
              </a:rPr>
              <a:t>(</a:t>
            </a:r>
            <a:r>
              <a:rPr lang="en-US" sz="2000" dirty="0">
                <a:solidFill>
                  <a:schemeClr val="tx1"/>
                </a:solidFill>
              </a:rPr>
              <a:t>SELECT </a:t>
            </a:r>
            <a:r>
              <a:rPr lang="en-US" sz="2000" dirty="0" err="1">
                <a:solidFill>
                  <a:schemeClr val="tx1"/>
                </a:solidFill>
              </a:rPr>
              <a:t>Sale.CustomerID</a:t>
            </a:r>
            <a:endParaRPr lang="en-US" sz="2000" dirty="0">
              <a:solidFill>
                <a:schemeClr val="tx1"/>
              </a:solidFill>
            </a:endParaRPr>
          </a:p>
          <a:p>
            <a:pPr>
              <a:spcBef>
                <a:spcPct val="50000"/>
              </a:spcBef>
              <a:tabLst>
                <a:tab pos="463550" algn="l"/>
              </a:tabLst>
            </a:pPr>
            <a:r>
              <a:rPr lang="en-US" sz="2000" dirty="0">
                <a:solidFill>
                  <a:schemeClr val="tx1"/>
                </a:solidFill>
              </a:rPr>
              <a:t>	FROM Customer </a:t>
            </a:r>
          </a:p>
          <a:p>
            <a:pPr>
              <a:spcBef>
                <a:spcPct val="50000"/>
              </a:spcBef>
              <a:tabLst>
                <a:tab pos="463550" algn="l"/>
              </a:tabLst>
            </a:pPr>
            <a:r>
              <a:rPr lang="en-US" sz="2000" dirty="0">
                <a:solidFill>
                  <a:schemeClr val="tx1"/>
                </a:solidFill>
              </a:rPr>
              <a:t>	INNER JOIN Sale ON </a:t>
            </a:r>
            <a:r>
              <a:rPr lang="en-US" sz="2000" dirty="0" err="1">
                <a:solidFill>
                  <a:schemeClr val="tx1"/>
                </a:solidFill>
              </a:rPr>
              <a:t>Customer.CustomerID</a:t>
            </a:r>
            <a:r>
              <a:rPr lang="en-US" sz="2000" dirty="0">
                <a:solidFill>
                  <a:schemeClr val="tx1"/>
                </a:solidFill>
              </a:rPr>
              <a:t> = </a:t>
            </a:r>
            <a:r>
              <a:rPr lang="en-US" sz="2000" dirty="0" err="1">
                <a:solidFill>
                  <a:schemeClr val="tx1"/>
                </a:solidFill>
              </a:rPr>
              <a:t>Sale.CustomerID</a:t>
            </a:r>
            <a:endParaRPr lang="en-US" sz="2000" dirty="0">
              <a:solidFill>
                <a:schemeClr val="tx1"/>
              </a:solidFill>
            </a:endParaRPr>
          </a:p>
          <a:p>
            <a:pPr>
              <a:spcBef>
                <a:spcPct val="50000"/>
              </a:spcBef>
              <a:tabLst>
                <a:tab pos="463550" algn="l"/>
              </a:tabLst>
            </a:pPr>
            <a:r>
              <a:rPr lang="en-US" sz="2000" dirty="0">
                <a:solidFill>
                  <a:schemeClr val="tx1"/>
                </a:solidFill>
              </a:rPr>
              <a:t>	GROUP BY </a:t>
            </a:r>
            <a:r>
              <a:rPr lang="en-US" sz="2000" dirty="0" err="1">
                <a:solidFill>
                  <a:schemeClr val="tx1"/>
                </a:solidFill>
              </a:rPr>
              <a:t>Sale.CustomerID</a:t>
            </a:r>
            <a:endParaRPr lang="en-US" sz="2000" dirty="0">
              <a:solidFill>
                <a:schemeClr val="tx1"/>
              </a:solidFill>
            </a:endParaRPr>
          </a:p>
          <a:p>
            <a:pPr>
              <a:spcBef>
                <a:spcPct val="50000"/>
              </a:spcBef>
              <a:tabLst>
                <a:tab pos="463550" algn="l"/>
              </a:tabLst>
            </a:pPr>
            <a:r>
              <a:rPr lang="en-US" sz="2000" dirty="0">
                <a:solidFill>
                  <a:schemeClr val="tx1"/>
                </a:solidFill>
              </a:rPr>
              <a:t>	HAVING </a:t>
            </a:r>
            <a:r>
              <a:rPr lang="en-US" sz="2000" dirty="0" smtClean="0">
                <a:solidFill>
                  <a:schemeClr val="tx1"/>
                </a:solidFill>
              </a:rPr>
              <a:t>Max(</a:t>
            </a:r>
            <a:r>
              <a:rPr lang="en-US" sz="2000" dirty="0" err="1" smtClean="0">
                <a:solidFill>
                  <a:schemeClr val="tx1"/>
                </a:solidFill>
              </a:rPr>
              <a:t>Sale.SaleDate</a:t>
            </a:r>
            <a:r>
              <a:rPr lang="en-US" sz="2000" dirty="0">
                <a:solidFill>
                  <a:schemeClr val="tx1"/>
                </a:solidFill>
              </a:rPr>
              <a:t>)&lt;</a:t>
            </a:r>
            <a:r>
              <a:rPr lang="en-US" sz="2000" dirty="0" smtClean="0">
                <a:solidFill>
                  <a:schemeClr val="tx1"/>
                </a:solidFill>
              </a:rPr>
              <a:t>’01-Jul-2013’)</a:t>
            </a:r>
            <a:endParaRPr lang="en-US" sz="2000" dirty="0">
              <a:solidFill>
                <a:schemeClr val="tx1"/>
              </a:solidFill>
            </a:endParaRPr>
          </a:p>
          <a:p>
            <a:pPr>
              <a:spcBef>
                <a:spcPct val="50000"/>
              </a:spcBef>
              <a:tabLst>
                <a:tab pos="463550" algn="l"/>
              </a:tabLst>
            </a:pPr>
            <a:r>
              <a:rPr lang="en-US" sz="2000" dirty="0" smtClean="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1588424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smtClean="0"/>
              <a:t>Update Example</a:t>
            </a:r>
          </a:p>
        </p:txBody>
      </p:sp>
      <p:sp>
        <p:nvSpPr>
          <p:cNvPr id="4608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35546D5-0768-419E-A7BC-7E38298D69FD}" type="slidenum">
              <a:rPr lang="en-US" smtClean="0"/>
              <a:pPr/>
              <a:t>54</a:t>
            </a:fld>
            <a:endParaRPr lang="en-US" smtClean="0"/>
          </a:p>
        </p:txBody>
      </p:sp>
      <p:sp>
        <p:nvSpPr>
          <p:cNvPr id="46085" name="Rectangle 4"/>
          <p:cNvSpPr>
            <a:spLocks noChangeArrowheads="1"/>
          </p:cNvSpPr>
          <p:nvPr/>
        </p:nvSpPr>
        <p:spPr bwMode="auto">
          <a:xfrm>
            <a:off x="1909763" y="1550698"/>
            <a:ext cx="5168900" cy="13240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pPr>
            <a:r>
              <a:rPr lang="en-US" sz="2000" dirty="0">
                <a:solidFill>
                  <a:schemeClr val="tx1"/>
                </a:solidFill>
              </a:rPr>
              <a:t>UPDATE </a:t>
            </a:r>
            <a:r>
              <a:rPr lang="en-US" sz="2000" dirty="0" smtClean="0">
                <a:solidFill>
                  <a:schemeClr val="tx1"/>
                </a:solidFill>
              </a:rPr>
              <a:t>Merchandise</a:t>
            </a:r>
            <a:endParaRPr lang="en-US" sz="2000" dirty="0">
              <a:solidFill>
                <a:schemeClr val="tx1"/>
              </a:solidFill>
            </a:endParaRPr>
          </a:p>
          <a:p>
            <a:pPr>
              <a:spcBef>
                <a:spcPct val="50000"/>
              </a:spcBef>
            </a:pPr>
            <a:r>
              <a:rPr lang="en-US" sz="2000" dirty="0">
                <a:solidFill>
                  <a:schemeClr val="tx1"/>
                </a:solidFill>
              </a:rPr>
              <a:t>SET </a:t>
            </a:r>
            <a:r>
              <a:rPr lang="en-US" sz="2000" dirty="0" err="1">
                <a:solidFill>
                  <a:schemeClr val="tx1"/>
                </a:solidFill>
              </a:rPr>
              <a:t>ListPrice</a:t>
            </a:r>
            <a:r>
              <a:rPr lang="en-US" sz="2000" dirty="0">
                <a:solidFill>
                  <a:schemeClr val="tx1"/>
                </a:solidFill>
              </a:rPr>
              <a:t> = </a:t>
            </a:r>
            <a:r>
              <a:rPr lang="en-US" sz="2000" dirty="0" err="1">
                <a:solidFill>
                  <a:schemeClr val="tx1"/>
                </a:solidFill>
              </a:rPr>
              <a:t>ListPrice</a:t>
            </a:r>
            <a:r>
              <a:rPr lang="en-US" sz="2000" dirty="0">
                <a:solidFill>
                  <a:schemeClr val="tx1"/>
                </a:solidFill>
              </a:rPr>
              <a:t>*</a:t>
            </a:r>
            <a:r>
              <a:rPr lang="en-US" sz="2000" dirty="0">
                <a:solidFill>
                  <a:schemeClr val="tx2"/>
                </a:solidFill>
              </a:rPr>
              <a:t>1.10</a:t>
            </a:r>
          </a:p>
          <a:p>
            <a:pPr>
              <a:spcBef>
                <a:spcPct val="50000"/>
              </a:spcBef>
            </a:pPr>
            <a:r>
              <a:rPr lang="en-US" sz="2000" dirty="0">
                <a:solidFill>
                  <a:schemeClr val="tx1"/>
                </a:solidFill>
              </a:rPr>
              <a:t>WHERE Category = </a:t>
            </a:r>
            <a:r>
              <a:rPr lang="en-US" sz="2000" dirty="0" err="1" smtClean="0">
                <a:solidFill>
                  <a:schemeClr val="tx2"/>
                </a:solidFill>
              </a:rPr>
              <a:t>N‘Cat</a:t>
            </a:r>
            <a:r>
              <a:rPr lang="en-US" sz="2000" dirty="0">
                <a:solidFill>
                  <a:schemeClr val="tx2"/>
                </a:solidFill>
              </a:rPr>
              <a:t>’ </a:t>
            </a:r>
            <a:r>
              <a:rPr lang="en-US" sz="2000" dirty="0">
                <a:solidFill>
                  <a:schemeClr val="tx1"/>
                </a:solidFill>
              </a:rPr>
              <a:t>;</a:t>
            </a:r>
          </a:p>
        </p:txBody>
      </p:sp>
      <p:sp>
        <p:nvSpPr>
          <p:cNvPr id="46086" name="Rectangle 5"/>
          <p:cNvSpPr>
            <a:spLocks noChangeArrowheads="1"/>
          </p:cNvSpPr>
          <p:nvPr/>
        </p:nvSpPr>
        <p:spPr bwMode="auto">
          <a:xfrm>
            <a:off x="1909763" y="2922298"/>
            <a:ext cx="5168900" cy="13240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pPr>
            <a:r>
              <a:rPr lang="en-US" sz="2000" dirty="0">
                <a:solidFill>
                  <a:schemeClr val="tx1"/>
                </a:solidFill>
              </a:rPr>
              <a:t>UPDATE </a:t>
            </a:r>
            <a:r>
              <a:rPr lang="en-US" sz="2000" dirty="0" smtClean="0">
                <a:solidFill>
                  <a:schemeClr val="tx1"/>
                </a:solidFill>
              </a:rPr>
              <a:t>Merchandise</a:t>
            </a:r>
            <a:endParaRPr lang="en-US" sz="2000" dirty="0">
              <a:solidFill>
                <a:schemeClr val="tx1"/>
              </a:solidFill>
            </a:endParaRPr>
          </a:p>
          <a:p>
            <a:pPr>
              <a:spcBef>
                <a:spcPct val="50000"/>
              </a:spcBef>
            </a:pPr>
            <a:r>
              <a:rPr lang="en-US" sz="2000" dirty="0">
                <a:solidFill>
                  <a:schemeClr val="tx1"/>
                </a:solidFill>
              </a:rPr>
              <a:t>SET </a:t>
            </a:r>
            <a:r>
              <a:rPr lang="en-US" sz="2000" dirty="0" err="1">
                <a:solidFill>
                  <a:schemeClr val="tx1"/>
                </a:solidFill>
              </a:rPr>
              <a:t>ListPrice</a:t>
            </a:r>
            <a:r>
              <a:rPr lang="en-US" sz="2000" dirty="0">
                <a:solidFill>
                  <a:schemeClr val="tx1"/>
                </a:solidFill>
              </a:rPr>
              <a:t> = </a:t>
            </a:r>
            <a:r>
              <a:rPr lang="en-US" sz="2000" dirty="0" err="1">
                <a:solidFill>
                  <a:schemeClr val="tx1"/>
                </a:solidFill>
              </a:rPr>
              <a:t>ListPrice</a:t>
            </a:r>
            <a:r>
              <a:rPr lang="en-US" sz="2000" dirty="0">
                <a:solidFill>
                  <a:schemeClr val="tx1"/>
                </a:solidFill>
              </a:rPr>
              <a:t>*</a:t>
            </a:r>
            <a:r>
              <a:rPr lang="en-US" sz="2000" dirty="0">
                <a:solidFill>
                  <a:schemeClr val="tx2"/>
                </a:solidFill>
              </a:rPr>
              <a:t>1.20</a:t>
            </a:r>
          </a:p>
          <a:p>
            <a:pPr>
              <a:spcBef>
                <a:spcPct val="50000"/>
              </a:spcBef>
            </a:pPr>
            <a:r>
              <a:rPr lang="en-US" sz="2000" dirty="0">
                <a:solidFill>
                  <a:schemeClr val="tx1"/>
                </a:solidFill>
              </a:rPr>
              <a:t>WHERE Category = </a:t>
            </a:r>
            <a:r>
              <a:rPr lang="en-US" sz="2000" dirty="0" err="1" smtClean="0">
                <a:solidFill>
                  <a:schemeClr val="tx2"/>
                </a:solidFill>
              </a:rPr>
              <a:t>N‘Dog</a:t>
            </a:r>
            <a:r>
              <a:rPr lang="en-US" sz="2000" dirty="0">
                <a:solidFill>
                  <a:schemeClr val="tx2"/>
                </a:solidFill>
              </a:rPr>
              <a:t>’ </a:t>
            </a:r>
            <a:r>
              <a:rPr lang="en-US" sz="2000" dirty="0">
                <a:solidFill>
                  <a:schemeClr val="tx1"/>
                </a:solidFill>
              </a:rPr>
              <a:t>;</a:t>
            </a:r>
          </a:p>
        </p:txBody>
      </p:sp>
      <p:sp>
        <p:nvSpPr>
          <p:cNvPr id="2" name="Rectangle 1"/>
          <p:cNvSpPr/>
          <p:nvPr/>
        </p:nvSpPr>
        <p:spPr>
          <a:xfrm>
            <a:off x="1030405" y="4339989"/>
            <a:ext cx="7663218" cy="1569660"/>
          </a:xfrm>
          <a:prstGeom prst="rect">
            <a:avLst/>
          </a:prstGeom>
        </p:spPr>
        <p:txBody>
          <a:bodyPr wrap="square">
            <a:spAutoFit/>
          </a:bodyPr>
          <a:lstStyle/>
          <a:p>
            <a:r>
              <a:rPr lang="en-US" sz="2000" dirty="0"/>
              <a:t>Change the </a:t>
            </a:r>
            <a:r>
              <a:rPr lang="en-US" sz="2000" dirty="0" err="1" smtClean="0"/>
              <a:t>ListPrice</a:t>
            </a:r>
            <a:r>
              <a:rPr lang="en-US" sz="2000" dirty="0" smtClean="0"/>
              <a:t> of Merchandise </a:t>
            </a:r>
            <a:r>
              <a:rPr lang="en-US" sz="2000" dirty="0"/>
              <a:t>at the </a:t>
            </a:r>
            <a:r>
              <a:rPr lang="en-US" sz="2000" dirty="0" err="1"/>
              <a:t>PetStore</a:t>
            </a:r>
            <a:r>
              <a:rPr lang="en-US" sz="2000" dirty="0"/>
              <a:t>.</a:t>
            </a:r>
          </a:p>
          <a:p>
            <a:pPr lvl="1"/>
            <a:r>
              <a:rPr lang="en-US" sz="1800" dirty="0"/>
              <a:t>For cats, increase the </a:t>
            </a:r>
            <a:r>
              <a:rPr lang="en-US" sz="1800" dirty="0" err="1"/>
              <a:t>ListPrice</a:t>
            </a:r>
            <a:r>
              <a:rPr lang="en-US" sz="1800" dirty="0"/>
              <a:t> by 10%.</a:t>
            </a:r>
          </a:p>
          <a:p>
            <a:pPr lvl="1"/>
            <a:r>
              <a:rPr lang="en-US" sz="1800" dirty="0"/>
              <a:t>For dogs, increase the </a:t>
            </a:r>
            <a:r>
              <a:rPr lang="en-US" sz="1800" dirty="0" err="1"/>
              <a:t>ListPrice</a:t>
            </a:r>
            <a:r>
              <a:rPr lang="en-US" sz="1800" dirty="0"/>
              <a:t> by 20%.</a:t>
            </a:r>
          </a:p>
          <a:p>
            <a:r>
              <a:rPr lang="en-US" sz="2000" dirty="0"/>
              <a:t>Typically use two similar UPDATE statements.</a:t>
            </a:r>
          </a:p>
          <a:p>
            <a:r>
              <a:rPr lang="en-US" sz="2000" dirty="0"/>
              <a:t>With the CASE function, the statements can be combined.</a:t>
            </a:r>
          </a:p>
        </p:txBody>
      </p:sp>
    </p:spTree>
    <p:extLst>
      <p:ext uri="{BB962C8B-B14F-4D97-AF65-F5344CB8AC3E}">
        <p14:creationId xmlns:p14="http://schemas.microsoft.com/office/powerpoint/2010/main" val="27780961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DE55F08-D937-471E-A767-18D13FD8CF6B}" type="slidenum">
              <a:rPr lang="en-US" smtClean="0">
                <a:latin typeface="Garamond" pitchFamily="18" charset="0"/>
              </a:rPr>
              <a:pPr/>
              <a:t>55</a:t>
            </a:fld>
            <a:endParaRPr lang="en-US" smtClean="0">
              <a:latin typeface="Garamond" pitchFamily="18" charset="0"/>
            </a:endParaRPr>
          </a:p>
        </p:txBody>
      </p:sp>
      <p:sp>
        <p:nvSpPr>
          <p:cNvPr id="47107" name="Rectangle 2"/>
          <p:cNvSpPr>
            <a:spLocks noGrp="1" noChangeArrowheads="1"/>
          </p:cNvSpPr>
          <p:nvPr>
            <p:ph type="title"/>
          </p:nvPr>
        </p:nvSpPr>
        <p:spPr/>
        <p:txBody>
          <a:bodyPr/>
          <a:lstStyle/>
          <a:p>
            <a:r>
              <a:rPr lang="en-US" smtClean="0"/>
              <a:t>Quality: Building Queries</a:t>
            </a:r>
          </a:p>
        </p:txBody>
      </p:sp>
      <p:sp>
        <p:nvSpPr>
          <p:cNvPr id="47108" name="Rectangle 10"/>
          <p:cNvSpPr>
            <a:spLocks noGrp="1" noChangeArrowheads="1"/>
          </p:cNvSpPr>
          <p:nvPr>
            <p:ph type="body" sz="half" idx="1"/>
          </p:nvPr>
        </p:nvSpPr>
        <p:spPr>
          <a:xfrm>
            <a:off x="147918" y="1211261"/>
            <a:ext cx="4648200" cy="4792663"/>
          </a:xfrm>
        </p:spPr>
        <p:txBody>
          <a:bodyPr/>
          <a:lstStyle/>
          <a:p>
            <a:r>
              <a:rPr lang="en-US" sz="1800" dirty="0" smtClean="0"/>
              <a:t>Break questions into smaller pieces.</a:t>
            </a:r>
          </a:p>
          <a:p>
            <a:r>
              <a:rPr lang="en-US" sz="1800" dirty="0" smtClean="0"/>
              <a:t>Test each query. </a:t>
            </a:r>
          </a:p>
          <a:p>
            <a:pPr lvl="1"/>
            <a:r>
              <a:rPr lang="en-US" sz="1600" dirty="0" smtClean="0"/>
              <a:t>Check the SQL. </a:t>
            </a:r>
          </a:p>
          <a:p>
            <a:pPr lvl="1"/>
            <a:r>
              <a:rPr lang="en-US" sz="1600" dirty="0" smtClean="0"/>
              <a:t>Look at the data.</a:t>
            </a:r>
          </a:p>
          <a:p>
            <a:pPr lvl="1"/>
            <a:r>
              <a:rPr lang="en-US" sz="1600" dirty="0" smtClean="0"/>
              <a:t>Check computations</a:t>
            </a:r>
          </a:p>
          <a:p>
            <a:r>
              <a:rPr lang="en-US" sz="1800" dirty="0" smtClean="0"/>
              <a:t>Combine into </a:t>
            </a:r>
            <a:r>
              <a:rPr lang="en-US" sz="1800" dirty="0" err="1" smtClean="0"/>
              <a:t>subqueries</a:t>
            </a:r>
            <a:r>
              <a:rPr lang="en-US" sz="1800" dirty="0" smtClean="0"/>
              <a:t>.</a:t>
            </a:r>
          </a:p>
          <a:p>
            <a:pPr lvl="1"/>
            <a:r>
              <a:rPr lang="en-US" sz="1600" dirty="0" smtClean="0"/>
              <a:t>Use cut-and-paste to avoid errors.</a:t>
            </a:r>
          </a:p>
          <a:p>
            <a:pPr lvl="1"/>
            <a:r>
              <a:rPr lang="en-US" sz="1600" dirty="0" smtClean="0"/>
              <a:t>Check for correlated </a:t>
            </a:r>
            <a:r>
              <a:rPr lang="en-US" sz="1600" dirty="0" err="1" smtClean="0"/>
              <a:t>subqueries</a:t>
            </a:r>
            <a:r>
              <a:rPr lang="en-US" sz="1600" dirty="0" smtClean="0"/>
              <a:t>.</a:t>
            </a:r>
          </a:p>
          <a:p>
            <a:r>
              <a:rPr lang="en-US" sz="1800" dirty="0" smtClean="0"/>
              <a:t>Test sample data.</a:t>
            </a:r>
          </a:p>
          <a:p>
            <a:pPr lvl="1"/>
            <a:r>
              <a:rPr lang="en-US" sz="1600" dirty="0" smtClean="0"/>
              <a:t>Identify different cases.</a:t>
            </a:r>
            <a:endParaRPr lang="en-US" sz="1600" dirty="0" smtClean="0">
              <a:solidFill>
                <a:srgbClr val="008000"/>
              </a:solidFill>
            </a:endParaRPr>
          </a:p>
          <a:p>
            <a:pPr lvl="1"/>
            <a:r>
              <a:rPr lang="en-US" sz="1600" dirty="0" smtClean="0"/>
              <a:t>Check final query and </a:t>
            </a:r>
            <a:r>
              <a:rPr lang="en-US" sz="1600" dirty="0" err="1" smtClean="0"/>
              <a:t>subqueries</a:t>
            </a:r>
            <a:r>
              <a:rPr lang="en-US" sz="1600" dirty="0" smtClean="0"/>
              <a:t>.</a:t>
            </a:r>
          </a:p>
          <a:p>
            <a:pPr lvl="1"/>
            <a:r>
              <a:rPr lang="en-US" sz="1600" dirty="0" smtClean="0"/>
              <a:t>Verify calculations.</a:t>
            </a:r>
          </a:p>
          <a:p>
            <a:r>
              <a:rPr lang="en-US" sz="1800" dirty="0"/>
              <a:t>Test SELECT queries before executing UPDATE queries.</a:t>
            </a:r>
            <a:endParaRPr lang="en-US" sz="1800" dirty="0" smtClean="0"/>
          </a:p>
          <a:p>
            <a:pPr marL="1085850" lvl="2"/>
            <a:endParaRPr lang="en-US" sz="1400" dirty="0" smtClean="0"/>
          </a:p>
        </p:txBody>
      </p:sp>
      <p:sp>
        <p:nvSpPr>
          <p:cNvPr id="47109" name="Text Box 13"/>
          <p:cNvSpPr txBox="1">
            <a:spLocks noChangeArrowheads="1"/>
          </p:cNvSpPr>
          <p:nvPr/>
        </p:nvSpPr>
        <p:spPr bwMode="auto">
          <a:xfrm>
            <a:off x="4572000" y="4800600"/>
            <a:ext cx="4419600" cy="1200329"/>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rgbClr val="008000"/>
                </a:solidFill>
              </a:rPr>
              <a:t>Dogs and cat products on the same sale.</a:t>
            </a:r>
          </a:p>
          <a:p>
            <a:r>
              <a:rPr lang="en-US" sz="1800">
                <a:solidFill>
                  <a:srgbClr val="008000"/>
                </a:solidFill>
              </a:rPr>
              <a:t>Dogs and cat products at different times.</a:t>
            </a:r>
          </a:p>
          <a:p>
            <a:r>
              <a:rPr lang="en-US" sz="1800">
                <a:solidFill>
                  <a:srgbClr val="008000"/>
                </a:solidFill>
              </a:rPr>
              <a:t>Dogs and never any cat products.</a:t>
            </a:r>
          </a:p>
          <a:p>
            <a:r>
              <a:rPr lang="en-US" sz="1800">
                <a:solidFill>
                  <a:srgbClr val="008000"/>
                </a:solidFill>
              </a:rPr>
              <a:t>Cat products and never any dogs.</a:t>
            </a:r>
          </a:p>
        </p:txBody>
      </p:sp>
      <p:sp>
        <p:nvSpPr>
          <p:cNvPr id="47110" name="Rectangle 14"/>
          <p:cNvSpPr>
            <a:spLocks noChangeArrowheads="1"/>
          </p:cNvSpPr>
          <p:nvPr/>
        </p:nvSpPr>
        <p:spPr bwMode="auto">
          <a:xfrm>
            <a:off x="4800600" y="1600200"/>
            <a:ext cx="4191000" cy="830997"/>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p>
            <a:r>
              <a:rPr lang="en-US" sz="1600" dirty="0">
                <a:solidFill>
                  <a:srgbClr val="008000"/>
                </a:solidFill>
              </a:rPr>
              <a:t>Which customers who </a:t>
            </a:r>
            <a:r>
              <a:rPr lang="en-US" sz="1600" dirty="0" smtClean="0">
                <a:solidFill>
                  <a:srgbClr val="008000"/>
                </a:solidFill>
              </a:rPr>
              <a:t>adopted Dogs</a:t>
            </a:r>
            <a:endParaRPr lang="en-US" sz="1600" dirty="0">
              <a:solidFill>
                <a:srgbClr val="008000"/>
              </a:solidFill>
            </a:endParaRPr>
          </a:p>
          <a:p>
            <a:r>
              <a:rPr lang="en-US" sz="1600" dirty="0">
                <a:solidFill>
                  <a:srgbClr val="008000"/>
                </a:solidFill>
              </a:rPr>
              <a:t>also bought products for Cats</a:t>
            </a:r>
          </a:p>
          <a:p>
            <a:r>
              <a:rPr lang="en-US" sz="1600" dirty="0">
                <a:solidFill>
                  <a:srgbClr val="008000"/>
                </a:solidFill>
              </a:rPr>
              <a:t>(at any time)?</a:t>
            </a:r>
          </a:p>
        </p:txBody>
      </p:sp>
      <p:sp>
        <p:nvSpPr>
          <p:cNvPr id="47111" name="Rectangle 15"/>
          <p:cNvSpPr>
            <a:spLocks noChangeArrowheads="1"/>
          </p:cNvSpPr>
          <p:nvPr/>
        </p:nvSpPr>
        <p:spPr bwMode="auto">
          <a:xfrm>
            <a:off x="5715000" y="3200400"/>
            <a:ext cx="3276600" cy="584775"/>
          </a:xfrm>
          <a:prstGeom prst="rect">
            <a:avLst/>
          </a:prstGeom>
          <a:noFill/>
          <a:ln w="12700">
            <a:solidFill>
              <a:srgbClr val="008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p>
            <a:r>
              <a:rPr lang="en-US" sz="1600" dirty="0">
                <a:solidFill>
                  <a:srgbClr val="008000"/>
                </a:solidFill>
              </a:rPr>
              <a:t>Who </a:t>
            </a:r>
            <a:r>
              <a:rPr lang="en-US" sz="1600" dirty="0" smtClean="0">
                <a:solidFill>
                  <a:srgbClr val="008000"/>
                </a:solidFill>
              </a:rPr>
              <a:t>adopted dogs</a:t>
            </a:r>
            <a:r>
              <a:rPr lang="en-US" sz="1600" dirty="0">
                <a:solidFill>
                  <a:srgbClr val="008000"/>
                </a:solidFill>
              </a:rPr>
              <a:t>?</a:t>
            </a:r>
          </a:p>
          <a:p>
            <a:r>
              <a:rPr lang="en-US" sz="1600" dirty="0">
                <a:solidFill>
                  <a:srgbClr val="008000"/>
                </a:solidFill>
              </a:rPr>
              <a:t>Who bought cat products?</a:t>
            </a:r>
          </a:p>
        </p:txBody>
      </p:sp>
    </p:spTree>
    <p:extLst>
      <p:ext uri="{BB962C8B-B14F-4D97-AF65-F5344CB8AC3E}">
        <p14:creationId xmlns:p14="http://schemas.microsoft.com/office/powerpoint/2010/main" val="15601931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D8E3FB-61D8-4923-B5B2-2CABA3283AA3}" type="slidenum">
              <a:rPr lang="en-US" smtClean="0">
                <a:latin typeface="Garamond" pitchFamily="18" charset="0"/>
              </a:rPr>
              <a:pPr/>
              <a:t>56</a:t>
            </a:fld>
            <a:endParaRPr lang="en-US" smtClean="0">
              <a:latin typeface="Garamond" pitchFamily="18" charset="0"/>
            </a:endParaRPr>
          </a:p>
        </p:txBody>
      </p:sp>
      <p:sp>
        <p:nvSpPr>
          <p:cNvPr id="48131" name="Rectangle 2"/>
          <p:cNvSpPr>
            <a:spLocks noGrp="1" noChangeArrowheads="1"/>
          </p:cNvSpPr>
          <p:nvPr>
            <p:ph type="title"/>
          </p:nvPr>
        </p:nvSpPr>
        <p:spPr/>
        <p:txBody>
          <a:bodyPr/>
          <a:lstStyle/>
          <a:p>
            <a:r>
              <a:rPr lang="en-US" smtClean="0"/>
              <a:t>Quality Queries: Example</a:t>
            </a:r>
          </a:p>
        </p:txBody>
      </p:sp>
      <p:sp>
        <p:nvSpPr>
          <p:cNvPr id="48132" name="Rectangle 3"/>
          <p:cNvSpPr>
            <a:spLocks noChangeArrowheads="1"/>
          </p:cNvSpPr>
          <p:nvPr/>
        </p:nvSpPr>
        <p:spPr bwMode="auto">
          <a:xfrm>
            <a:off x="774895" y="1214946"/>
            <a:ext cx="7848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r>
              <a:rPr lang="en-US" sz="1800" dirty="0">
                <a:solidFill>
                  <a:schemeClr val="bg2"/>
                </a:solidFill>
              </a:rPr>
              <a:t>Which customers who </a:t>
            </a:r>
            <a:r>
              <a:rPr lang="en-US" sz="1800" dirty="0" smtClean="0">
                <a:solidFill>
                  <a:schemeClr val="bg2"/>
                </a:solidFill>
              </a:rPr>
              <a:t>adopted Dogs </a:t>
            </a:r>
            <a:r>
              <a:rPr lang="en-US" sz="1800" dirty="0">
                <a:solidFill>
                  <a:schemeClr val="bg2"/>
                </a:solidFill>
              </a:rPr>
              <a:t>also bought products for Cats?</a:t>
            </a:r>
          </a:p>
        </p:txBody>
      </p:sp>
      <p:sp>
        <p:nvSpPr>
          <p:cNvPr id="48133" name="Rectangle 4"/>
          <p:cNvSpPr>
            <a:spLocks noChangeArrowheads="1"/>
          </p:cNvSpPr>
          <p:nvPr/>
        </p:nvSpPr>
        <p:spPr bwMode="auto">
          <a:xfrm>
            <a:off x="1371600" y="2289412"/>
            <a:ext cx="7494359"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1800" dirty="0">
                <a:solidFill>
                  <a:schemeClr val="tx1"/>
                </a:solidFill>
              </a:rPr>
              <a:t>SELECT  DISTINCT </a:t>
            </a:r>
            <a:r>
              <a:rPr lang="en-US" sz="1800" dirty="0" err="1">
                <a:solidFill>
                  <a:schemeClr val="tx1"/>
                </a:solidFill>
              </a:rPr>
              <a:t>Animal.Category</a:t>
            </a:r>
            <a:r>
              <a:rPr lang="en-US" sz="1800" dirty="0">
                <a:solidFill>
                  <a:schemeClr val="tx1"/>
                </a:solidFill>
              </a:rPr>
              <a:t>, </a:t>
            </a:r>
            <a:r>
              <a:rPr lang="en-US" sz="1800" dirty="0" err="1">
                <a:solidFill>
                  <a:schemeClr val="tx1"/>
                </a:solidFill>
              </a:rPr>
              <a:t>Sale.CustomerID</a:t>
            </a:r>
            <a:endParaRPr lang="en-US" sz="1800" dirty="0">
              <a:solidFill>
                <a:schemeClr val="tx1"/>
              </a:solidFill>
            </a:endParaRPr>
          </a:p>
          <a:p>
            <a:r>
              <a:rPr lang="en-US" sz="1800" dirty="0">
                <a:solidFill>
                  <a:schemeClr val="tx1"/>
                </a:solidFill>
              </a:rPr>
              <a:t>FROM Sale INNER JOIN Animal </a:t>
            </a:r>
          </a:p>
          <a:p>
            <a:r>
              <a:rPr lang="en-US" sz="1800" dirty="0">
                <a:solidFill>
                  <a:schemeClr val="tx1"/>
                </a:solidFill>
              </a:rPr>
              <a:t> ON </a:t>
            </a:r>
            <a:r>
              <a:rPr lang="en-US" sz="1800" dirty="0" err="1">
                <a:solidFill>
                  <a:schemeClr val="tx1"/>
                </a:solidFill>
              </a:rPr>
              <a:t>Animal.SaleID</a:t>
            </a:r>
            <a:r>
              <a:rPr lang="en-US" sz="1800" dirty="0">
                <a:solidFill>
                  <a:schemeClr val="tx1"/>
                </a:solidFill>
              </a:rPr>
              <a:t> = </a:t>
            </a:r>
            <a:r>
              <a:rPr lang="en-US" sz="1800" dirty="0" err="1">
                <a:solidFill>
                  <a:schemeClr val="tx1"/>
                </a:solidFill>
              </a:rPr>
              <a:t>Sale.SaleID</a:t>
            </a:r>
            <a:endParaRPr lang="en-US" sz="1800" dirty="0">
              <a:solidFill>
                <a:schemeClr val="tx1"/>
              </a:solidFill>
            </a:endParaRPr>
          </a:p>
          <a:p>
            <a:r>
              <a:rPr lang="en-US" sz="1800" dirty="0">
                <a:solidFill>
                  <a:schemeClr val="tx1"/>
                </a:solidFill>
              </a:rPr>
              <a:t>WHERE (</a:t>
            </a:r>
            <a:r>
              <a:rPr lang="en-US" sz="1800" dirty="0" err="1">
                <a:solidFill>
                  <a:schemeClr val="tx1"/>
                </a:solidFill>
              </a:rPr>
              <a:t>Animal.Category</a:t>
            </a:r>
            <a:r>
              <a:rPr lang="en-US" sz="1800" dirty="0">
                <a:solidFill>
                  <a:schemeClr val="tx1"/>
                </a:solidFill>
              </a:rPr>
              <a:t>='Dog')</a:t>
            </a:r>
          </a:p>
          <a:p>
            <a:endParaRPr lang="en-US" sz="1800" dirty="0">
              <a:solidFill>
                <a:schemeClr val="tx1"/>
              </a:solidFill>
            </a:endParaRPr>
          </a:p>
          <a:p>
            <a:r>
              <a:rPr lang="en-US" sz="1800" dirty="0">
                <a:solidFill>
                  <a:schemeClr val="tx1"/>
                </a:solidFill>
              </a:rPr>
              <a:t>	</a:t>
            </a:r>
            <a:r>
              <a:rPr lang="en-US" sz="1800" dirty="0">
                <a:solidFill>
                  <a:schemeClr val="tx2"/>
                </a:solidFill>
              </a:rPr>
              <a:t>AND </a:t>
            </a:r>
            <a:r>
              <a:rPr lang="en-US" sz="1800" dirty="0" err="1">
                <a:solidFill>
                  <a:schemeClr val="tx2"/>
                </a:solidFill>
              </a:rPr>
              <a:t>Sale.CustomerID</a:t>
            </a:r>
            <a:r>
              <a:rPr lang="en-US" sz="1800" dirty="0">
                <a:solidFill>
                  <a:schemeClr val="tx2"/>
                </a:solidFill>
              </a:rPr>
              <a:t> IN (</a:t>
            </a:r>
          </a:p>
          <a:p>
            <a:endParaRPr lang="en-US" sz="1800" dirty="0">
              <a:solidFill>
                <a:schemeClr val="tx1"/>
              </a:solidFill>
            </a:endParaRPr>
          </a:p>
          <a:p>
            <a:r>
              <a:rPr lang="en-US" sz="1800" dirty="0">
                <a:solidFill>
                  <a:schemeClr val="tx1"/>
                </a:solidFill>
              </a:rPr>
              <a:t>	SELECT DISTINCT </a:t>
            </a:r>
            <a:r>
              <a:rPr lang="en-US" sz="1800" dirty="0" err="1">
                <a:solidFill>
                  <a:schemeClr val="tx1"/>
                </a:solidFill>
              </a:rPr>
              <a:t>Sale.CustomerID</a:t>
            </a:r>
            <a:endParaRPr lang="en-US" sz="1800" dirty="0">
              <a:solidFill>
                <a:schemeClr val="tx1"/>
              </a:solidFill>
            </a:endParaRPr>
          </a:p>
          <a:p>
            <a:r>
              <a:rPr lang="en-US" sz="1800" dirty="0">
                <a:solidFill>
                  <a:schemeClr val="tx1"/>
                </a:solidFill>
              </a:rPr>
              <a:t>	FROM Sale INNER JOIN (Merchandise INNER JOIN </a:t>
            </a:r>
            <a:r>
              <a:rPr lang="en-US" sz="1800" dirty="0" err="1">
                <a:solidFill>
                  <a:schemeClr val="tx1"/>
                </a:solidFill>
              </a:rPr>
              <a:t>SaleItem</a:t>
            </a:r>
            <a:endParaRPr lang="en-US" sz="1800" dirty="0">
              <a:solidFill>
                <a:schemeClr val="tx1"/>
              </a:solidFill>
            </a:endParaRPr>
          </a:p>
          <a:p>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r>
              <a:rPr lang="en-US" sz="1800" dirty="0">
                <a:solidFill>
                  <a:schemeClr val="tx1"/>
                </a:solidFill>
              </a:rPr>
              <a:t>)</a:t>
            </a:r>
          </a:p>
          <a:p>
            <a:r>
              <a:rPr lang="en-US" sz="1800" dirty="0">
                <a:solidFill>
                  <a:schemeClr val="tx1"/>
                </a:solidFill>
              </a:rPr>
              <a:t>	 ON </a:t>
            </a:r>
            <a:r>
              <a:rPr lang="en-US" sz="1800" dirty="0" err="1">
                <a:solidFill>
                  <a:schemeClr val="tx1"/>
                </a:solidFill>
              </a:rPr>
              <a:t>Sale.SaleID</a:t>
            </a:r>
            <a:r>
              <a:rPr lang="en-US" sz="1800" dirty="0">
                <a:solidFill>
                  <a:schemeClr val="tx1"/>
                </a:solidFill>
              </a:rPr>
              <a:t> = </a:t>
            </a:r>
            <a:r>
              <a:rPr lang="en-US" sz="1800" dirty="0" err="1">
                <a:solidFill>
                  <a:schemeClr val="tx1"/>
                </a:solidFill>
              </a:rPr>
              <a:t>SaleItem.SaleID</a:t>
            </a:r>
            <a:endParaRPr lang="en-US" sz="1800" dirty="0">
              <a:solidFill>
                <a:schemeClr val="tx1"/>
              </a:solidFill>
            </a:endParaRPr>
          </a:p>
          <a:p>
            <a:r>
              <a:rPr lang="en-US" sz="1800" dirty="0">
                <a:solidFill>
                  <a:schemeClr val="tx1"/>
                </a:solidFill>
              </a:rPr>
              <a:t>	WHERE (</a:t>
            </a:r>
            <a:r>
              <a:rPr lang="en-US" sz="1800" dirty="0" err="1">
                <a:solidFill>
                  <a:schemeClr val="tx1"/>
                </a:solidFill>
              </a:rPr>
              <a:t>Merchandise.Category</a:t>
            </a:r>
            <a:r>
              <a:rPr lang="en-US" sz="1800" dirty="0">
                <a:solidFill>
                  <a:schemeClr val="tx1"/>
                </a:solidFill>
              </a:rPr>
              <a:t>='Cat')</a:t>
            </a:r>
          </a:p>
          <a:p>
            <a:r>
              <a:rPr lang="en-US" sz="1800" dirty="0">
                <a:solidFill>
                  <a:schemeClr val="tx1"/>
                </a:solidFill>
              </a:rPr>
              <a:t>);</a:t>
            </a:r>
          </a:p>
        </p:txBody>
      </p:sp>
      <p:sp>
        <p:nvSpPr>
          <p:cNvPr id="48135" name="Text Box 6"/>
          <p:cNvSpPr txBox="1">
            <a:spLocks noChangeArrowheads="1"/>
          </p:cNvSpPr>
          <p:nvPr/>
        </p:nvSpPr>
        <p:spPr bwMode="auto">
          <a:xfrm>
            <a:off x="1371600" y="1603612"/>
            <a:ext cx="457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solidFill>
                  <a:schemeClr val="bg2"/>
                </a:solidFill>
              </a:rPr>
              <a:t>A.  Which customers </a:t>
            </a:r>
            <a:r>
              <a:rPr lang="en-US" sz="1800" dirty="0" smtClean="0">
                <a:solidFill>
                  <a:schemeClr val="bg2"/>
                </a:solidFill>
              </a:rPr>
              <a:t>adopted dogs</a:t>
            </a:r>
            <a:r>
              <a:rPr lang="en-US" sz="1800" dirty="0">
                <a:solidFill>
                  <a:schemeClr val="bg2"/>
                </a:solidFill>
              </a:rPr>
              <a:t>?</a:t>
            </a:r>
          </a:p>
          <a:p>
            <a:r>
              <a:rPr lang="en-US" sz="1800" dirty="0">
                <a:solidFill>
                  <a:schemeClr val="bg2"/>
                </a:solidFill>
              </a:rPr>
              <a:t>B.  Which customers bought cat products?</a:t>
            </a:r>
          </a:p>
        </p:txBody>
      </p:sp>
      <p:sp>
        <p:nvSpPr>
          <p:cNvPr id="48138" name="Rectangle 10"/>
          <p:cNvSpPr>
            <a:spLocks noChangeArrowheads="1"/>
          </p:cNvSpPr>
          <p:nvPr/>
        </p:nvSpPr>
        <p:spPr bwMode="auto">
          <a:xfrm>
            <a:off x="195262" y="98425"/>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Query05_Fig38</a:t>
            </a:r>
          </a:p>
        </p:txBody>
      </p:sp>
    </p:spTree>
    <p:extLst>
      <p:ext uri="{BB962C8B-B14F-4D97-AF65-F5344CB8AC3E}">
        <p14:creationId xmlns:p14="http://schemas.microsoft.com/office/powerpoint/2010/main" val="34565223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r>
              <a:rPr lang="en-US" smtClean="0"/>
              <a:t>Programming Review: Variables</a:t>
            </a:r>
          </a:p>
        </p:txBody>
      </p:sp>
      <p:sp>
        <p:nvSpPr>
          <p:cNvPr id="49156" name="Rectangle 3"/>
          <p:cNvSpPr>
            <a:spLocks noGrp="1" noChangeArrowheads="1"/>
          </p:cNvSpPr>
          <p:nvPr>
            <p:ph type="body" sz="half" idx="1"/>
          </p:nvPr>
        </p:nvSpPr>
        <p:spPr/>
        <p:txBody>
          <a:bodyPr/>
          <a:lstStyle/>
          <a:p>
            <a:r>
              <a:rPr lang="en-US" sz="2000" dirty="0" smtClean="0"/>
              <a:t>Integer</a:t>
            </a:r>
          </a:p>
          <a:p>
            <a:pPr lvl="1"/>
            <a:r>
              <a:rPr lang="en-US" sz="1800" dirty="0" smtClean="0"/>
              <a:t>2 bytes</a:t>
            </a:r>
          </a:p>
          <a:p>
            <a:pPr lvl="1"/>
            <a:r>
              <a:rPr lang="en-US" sz="1800" dirty="0" smtClean="0"/>
              <a:t>-32768   32767</a:t>
            </a:r>
          </a:p>
          <a:p>
            <a:r>
              <a:rPr lang="en-US" sz="2000" dirty="0" smtClean="0"/>
              <a:t>Long</a:t>
            </a:r>
          </a:p>
          <a:p>
            <a:pPr lvl="1"/>
            <a:r>
              <a:rPr lang="en-US" sz="1800" dirty="0" smtClean="0"/>
              <a:t>4 bytes</a:t>
            </a:r>
          </a:p>
          <a:p>
            <a:pPr lvl="1"/>
            <a:r>
              <a:rPr lang="en-US" sz="1800" dirty="0" smtClean="0"/>
              <a:t>+/- 2,147,483,648</a:t>
            </a:r>
          </a:p>
          <a:p>
            <a:r>
              <a:rPr lang="en-US" sz="2000" dirty="0" smtClean="0"/>
              <a:t>Single</a:t>
            </a:r>
          </a:p>
          <a:p>
            <a:pPr lvl="1"/>
            <a:r>
              <a:rPr lang="en-US" sz="1800" dirty="0" smtClean="0"/>
              <a:t>4 bytes</a:t>
            </a:r>
          </a:p>
          <a:p>
            <a:pPr lvl="1"/>
            <a:r>
              <a:rPr lang="en-US" sz="1800" dirty="0" smtClean="0"/>
              <a:t>+/- 3.402823 E 38</a:t>
            </a:r>
          </a:p>
          <a:p>
            <a:pPr lvl="1"/>
            <a:r>
              <a:rPr lang="en-US" sz="1800" dirty="0" smtClean="0"/>
              <a:t>+/- 1.401298 E-45</a:t>
            </a:r>
          </a:p>
          <a:p>
            <a:r>
              <a:rPr lang="en-US" sz="2000" dirty="0" smtClean="0"/>
              <a:t>Global, </a:t>
            </a:r>
            <a:r>
              <a:rPr lang="en-US" sz="2000" dirty="0" err="1" smtClean="0"/>
              <a:t>Const</a:t>
            </a:r>
            <a:r>
              <a:rPr lang="en-US" sz="2000" dirty="0" smtClean="0"/>
              <a:t>, Static</a:t>
            </a:r>
          </a:p>
        </p:txBody>
      </p:sp>
      <p:sp>
        <p:nvSpPr>
          <p:cNvPr id="49157" name="Rectangle 4"/>
          <p:cNvSpPr>
            <a:spLocks noGrp="1" noChangeArrowheads="1"/>
          </p:cNvSpPr>
          <p:nvPr>
            <p:ph type="body" sz="half" idx="2"/>
          </p:nvPr>
        </p:nvSpPr>
        <p:spPr/>
        <p:txBody>
          <a:bodyPr/>
          <a:lstStyle/>
          <a:p>
            <a:r>
              <a:rPr lang="en-US" sz="2000" smtClean="0"/>
              <a:t>Double</a:t>
            </a:r>
          </a:p>
          <a:p>
            <a:pPr lvl="1"/>
            <a:r>
              <a:rPr lang="en-US" sz="1800" smtClean="0"/>
              <a:t>8 bytes</a:t>
            </a:r>
          </a:p>
          <a:p>
            <a:pPr lvl="1"/>
            <a:r>
              <a:rPr lang="en-US" sz="1800" smtClean="0"/>
              <a:t>+/- 1.79769313486232 E 308</a:t>
            </a:r>
          </a:p>
          <a:p>
            <a:pPr lvl="1"/>
            <a:r>
              <a:rPr lang="en-US" sz="1800" smtClean="0"/>
              <a:t>+/- 4.94065645841247 E-324</a:t>
            </a:r>
          </a:p>
          <a:p>
            <a:r>
              <a:rPr lang="en-US" sz="2000" smtClean="0"/>
              <a:t>Currency</a:t>
            </a:r>
          </a:p>
          <a:p>
            <a:pPr lvl="1"/>
            <a:r>
              <a:rPr lang="en-US" sz="1800" smtClean="0"/>
              <a:t>8 bytes</a:t>
            </a:r>
          </a:p>
          <a:p>
            <a:pPr lvl="1"/>
            <a:r>
              <a:rPr lang="en-US" sz="1800" smtClean="0"/>
              <a:t>+/- 922,337,203,685,477.5808</a:t>
            </a:r>
          </a:p>
          <a:p>
            <a:r>
              <a:rPr lang="en-US" sz="2000" smtClean="0"/>
              <a:t>String &amp; String*n</a:t>
            </a:r>
          </a:p>
          <a:p>
            <a:r>
              <a:rPr lang="en-US" sz="2000" smtClean="0"/>
              <a:t>Variant</a:t>
            </a:r>
          </a:p>
          <a:p>
            <a:pPr lvl="1"/>
            <a:r>
              <a:rPr lang="en-US" sz="1800" smtClean="0"/>
              <a:t>Any data type</a:t>
            </a:r>
          </a:p>
          <a:p>
            <a:pPr lvl="1"/>
            <a:r>
              <a:rPr lang="en-US" sz="1800" smtClean="0"/>
              <a:t>Null</a:t>
            </a:r>
          </a:p>
        </p:txBody>
      </p:sp>
      <p:sp>
        <p:nvSpPr>
          <p:cNvPr id="4915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02228B-A3A6-42B7-A13C-2B48EDAA7021}" type="slidenum">
              <a:rPr lang="en-US" smtClean="0"/>
              <a:pPr/>
              <a:t>57</a:t>
            </a:fld>
            <a:endParaRPr lang="en-US" smtClean="0"/>
          </a:p>
        </p:txBody>
      </p:sp>
    </p:spTree>
    <p:extLst>
      <p:ext uri="{BB962C8B-B14F-4D97-AF65-F5344CB8AC3E}">
        <p14:creationId xmlns:p14="http://schemas.microsoft.com/office/powerpoint/2010/main" val="23343933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r>
              <a:rPr lang="en-US" smtClean="0"/>
              <a:t>Programming: Scope and Lifetime</a:t>
            </a:r>
          </a:p>
        </p:txBody>
      </p:sp>
      <p:sp>
        <p:nvSpPr>
          <p:cNvPr id="50180" name="Rectangle 3"/>
          <p:cNvSpPr>
            <a:spLocks noGrp="1" noChangeArrowheads="1"/>
          </p:cNvSpPr>
          <p:nvPr>
            <p:ph type="body" sz="half" idx="1"/>
          </p:nvPr>
        </p:nvSpPr>
        <p:spPr/>
        <p:txBody>
          <a:bodyPr/>
          <a:lstStyle/>
          <a:p>
            <a:r>
              <a:rPr lang="en-US" smtClean="0"/>
              <a:t>Scope</a:t>
            </a:r>
          </a:p>
          <a:p>
            <a:pPr lvl="1"/>
            <a:r>
              <a:rPr lang="en-US" smtClean="0"/>
              <a:t>Where is the variable, and which procedures can access it?</a:t>
            </a:r>
          </a:p>
          <a:p>
            <a:r>
              <a:rPr lang="en-US" smtClean="0"/>
              <a:t>Lifetime</a:t>
            </a:r>
          </a:p>
          <a:p>
            <a:pPr lvl="1"/>
            <a:r>
              <a:rPr lang="en-US" smtClean="0"/>
              <a:t>When is the variable created, and when is it destroyed?</a:t>
            </a:r>
          </a:p>
        </p:txBody>
      </p:sp>
      <p:sp>
        <p:nvSpPr>
          <p:cNvPr id="5017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4BDB9E1-BC7B-42DC-AD37-AF287779634D}" type="slidenum">
              <a:rPr lang="en-US" smtClean="0"/>
              <a:pPr/>
              <a:t>58</a:t>
            </a:fld>
            <a:endParaRPr lang="en-US" smtClean="0"/>
          </a:p>
        </p:txBody>
      </p:sp>
      <p:sp>
        <p:nvSpPr>
          <p:cNvPr id="50181" name="Rectangle 4"/>
          <p:cNvSpPr>
            <a:spLocks noChangeArrowheads="1"/>
          </p:cNvSpPr>
          <p:nvPr/>
        </p:nvSpPr>
        <p:spPr bwMode="auto">
          <a:xfrm>
            <a:off x="5410200" y="2362200"/>
            <a:ext cx="3505200" cy="3200400"/>
          </a:xfrm>
          <a:prstGeom prst="rect">
            <a:avLst/>
          </a:prstGeom>
          <a:solidFill>
            <a:schemeClr val="accent1"/>
          </a:solidFill>
          <a:ln w="12700">
            <a:solidFill>
              <a:schemeClr val="tx1"/>
            </a:solidFill>
            <a:miter lim="800000"/>
            <a:headEnd type="none" w="sm" len="sm"/>
            <a:tailEnd type="none" w="sm" len="sm"/>
          </a:ln>
        </p:spPr>
        <p:txBody>
          <a:bodyPr wrap="none"/>
          <a:lstStyle/>
          <a:p>
            <a:pPr algn="ctr"/>
            <a:r>
              <a:rPr lang="en-US" sz="1600"/>
              <a:t>Form--Module Code</a:t>
            </a:r>
          </a:p>
        </p:txBody>
      </p:sp>
      <p:sp>
        <p:nvSpPr>
          <p:cNvPr id="50182" name="Rectangle 5"/>
          <p:cNvSpPr>
            <a:spLocks noChangeArrowheads="1"/>
          </p:cNvSpPr>
          <p:nvPr/>
        </p:nvSpPr>
        <p:spPr bwMode="auto">
          <a:xfrm>
            <a:off x="5486400" y="3048000"/>
            <a:ext cx="2286000" cy="1143000"/>
          </a:xfrm>
          <a:prstGeom prst="rect">
            <a:avLst/>
          </a:prstGeom>
          <a:solidFill>
            <a:schemeClr val="bg1"/>
          </a:solidFill>
          <a:ln w="12700">
            <a:solidFill>
              <a:schemeClr val="tx1"/>
            </a:solidFill>
            <a:miter lim="800000"/>
            <a:headEnd type="none" w="sm" len="sm"/>
            <a:tailEnd type="none" w="sm" len="sm"/>
          </a:ln>
        </p:spPr>
        <p:txBody>
          <a:bodyPr wrap="none"/>
          <a:lstStyle/>
          <a:p>
            <a:r>
              <a:rPr lang="en-US" sz="1800">
                <a:solidFill>
                  <a:schemeClr val="bg2"/>
                </a:solidFill>
              </a:rPr>
              <a:t>Sub Button1_Click()</a:t>
            </a:r>
          </a:p>
          <a:p>
            <a:r>
              <a:rPr lang="en-US" sz="1800">
                <a:solidFill>
                  <a:schemeClr val="bg2"/>
                </a:solidFill>
              </a:rPr>
              <a:t>Dim i1 As Integer</a:t>
            </a:r>
          </a:p>
          <a:p>
            <a:r>
              <a:rPr lang="en-US" sz="1800">
                <a:solidFill>
                  <a:schemeClr val="tx2"/>
                </a:solidFill>
              </a:rPr>
              <a:t>i1 = 3</a:t>
            </a:r>
            <a:endParaRPr lang="en-US" sz="1800">
              <a:solidFill>
                <a:schemeClr val="bg2"/>
              </a:solidFill>
            </a:endParaRPr>
          </a:p>
          <a:p>
            <a:r>
              <a:rPr lang="en-US" sz="1800">
                <a:solidFill>
                  <a:schemeClr val="bg2"/>
                </a:solidFill>
              </a:rPr>
              <a:t>End Sub</a:t>
            </a:r>
          </a:p>
        </p:txBody>
      </p:sp>
      <p:sp>
        <p:nvSpPr>
          <p:cNvPr id="50183" name="Rectangle 6"/>
          <p:cNvSpPr>
            <a:spLocks noChangeArrowheads="1"/>
          </p:cNvSpPr>
          <p:nvPr/>
        </p:nvSpPr>
        <p:spPr bwMode="auto">
          <a:xfrm>
            <a:off x="6400800" y="4267200"/>
            <a:ext cx="2286000" cy="1143000"/>
          </a:xfrm>
          <a:prstGeom prst="rect">
            <a:avLst/>
          </a:prstGeom>
          <a:solidFill>
            <a:schemeClr val="bg1"/>
          </a:solidFill>
          <a:ln w="12700">
            <a:solidFill>
              <a:schemeClr val="tx1"/>
            </a:solidFill>
            <a:miter lim="800000"/>
            <a:headEnd type="none" w="sm" len="sm"/>
            <a:tailEnd type="none" w="sm" len="sm"/>
          </a:ln>
        </p:spPr>
        <p:txBody>
          <a:bodyPr wrap="none"/>
          <a:lstStyle/>
          <a:p>
            <a:r>
              <a:rPr lang="en-US" sz="1800">
                <a:solidFill>
                  <a:schemeClr val="bg2"/>
                </a:solidFill>
              </a:rPr>
              <a:t>Sub Button2_Click()</a:t>
            </a:r>
          </a:p>
          <a:p>
            <a:r>
              <a:rPr lang="en-US" sz="1800">
                <a:solidFill>
                  <a:schemeClr val="bg2"/>
                </a:solidFill>
              </a:rPr>
              <a:t>Dim i1 As Integer</a:t>
            </a:r>
          </a:p>
          <a:p>
            <a:r>
              <a:rPr lang="en-US" sz="1800">
                <a:solidFill>
                  <a:schemeClr val="tx2"/>
                </a:solidFill>
              </a:rPr>
              <a:t>i1 = 7</a:t>
            </a:r>
            <a:endParaRPr lang="en-US" sz="1800">
              <a:solidFill>
                <a:schemeClr val="bg2"/>
              </a:solidFill>
            </a:endParaRPr>
          </a:p>
          <a:p>
            <a:r>
              <a:rPr lang="en-US" sz="1800">
                <a:solidFill>
                  <a:schemeClr val="bg2"/>
                </a:solidFill>
              </a:rPr>
              <a:t>End Sub</a:t>
            </a:r>
          </a:p>
        </p:txBody>
      </p:sp>
      <p:sp>
        <p:nvSpPr>
          <p:cNvPr id="50184" name="Rectangle 7"/>
          <p:cNvSpPr>
            <a:spLocks noChangeArrowheads="1"/>
          </p:cNvSpPr>
          <p:nvPr/>
        </p:nvSpPr>
        <p:spPr bwMode="auto">
          <a:xfrm>
            <a:off x="6477000" y="990600"/>
            <a:ext cx="1828800" cy="1066800"/>
          </a:xfrm>
          <a:prstGeom prst="rect">
            <a:avLst/>
          </a:prstGeom>
          <a:solidFill>
            <a:srgbClr val="FFCCFF"/>
          </a:solidFill>
          <a:ln w="12700">
            <a:solidFill>
              <a:schemeClr val="tx1"/>
            </a:solidFill>
            <a:miter lim="800000"/>
            <a:headEnd type="none" w="sm" len="sm"/>
            <a:tailEnd type="none" w="sm" len="sm"/>
          </a:ln>
        </p:spPr>
        <p:txBody>
          <a:bodyPr wrap="none"/>
          <a:lstStyle/>
          <a:p>
            <a:pPr algn="ctr"/>
            <a:r>
              <a:rPr lang="en-US" sz="1800"/>
              <a:t>Form</a:t>
            </a:r>
          </a:p>
        </p:txBody>
      </p:sp>
      <p:sp>
        <p:nvSpPr>
          <p:cNvPr id="80904" name="Rectangle 8"/>
          <p:cNvSpPr>
            <a:spLocks noChangeArrowheads="1"/>
          </p:cNvSpPr>
          <p:nvPr/>
        </p:nvSpPr>
        <p:spPr bwMode="auto">
          <a:xfrm>
            <a:off x="6629400" y="1447800"/>
            <a:ext cx="990600" cy="228600"/>
          </a:xfrm>
          <a:prstGeom prst="rect">
            <a:avLst/>
          </a:prstGeom>
          <a:solidFill>
            <a:schemeClr val="accent1"/>
          </a:solidFill>
          <a:ln w="12700">
            <a:noFill/>
            <a:miter lim="800000"/>
            <a:headEnd type="none" w="sm" len="sm"/>
            <a:tailEnd type="none" w="sm" len="sm"/>
          </a:ln>
          <a:effectLst>
            <a:prstShdw prst="shdw17" dist="17961" dir="2700000">
              <a:schemeClr val="accent1">
                <a:gamma/>
                <a:shade val="60000"/>
                <a:invGamma/>
              </a:schemeClr>
            </a:prstShdw>
          </a:effectLst>
        </p:spPr>
        <p:txBody>
          <a:bodyPr wrap="none" anchor="ctr"/>
          <a:lstStyle/>
          <a:p>
            <a:pPr algn="ctr">
              <a:defRPr/>
            </a:pPr>
            <a:r>
              <a:rPr lang="en-US" sz="2000" dirty="0"/>
              <a:t>Button1</a:t>
            </a:r>
          </a:p>
        </p:txBody>
      </p:sp>
      <p:sp>
        <p:nvSpPr>
          <p:cNvPr id="80905" name="Rectangle 9"/>
          <p:cNvSpPr>
            <a:spLocks noChangeArrowheads="1"/>
          </p:cNvSpPr>
          <p:nvPr/>
        </p:nvSpPr>
        <p:spPr bwMode="auto">
          <a:xfrm>
            <a:off x="6629400" y="1752600"/>
            <a:ext cx="990600" cy="228600"/>
          </a:xfrm>
          <a:prstGeom prst="rect">
            <a:avLst/>
          </a:prstGeom>
          <a:solidFill>
            <a:schemeClr val="accent1"/>
          </a:solidFill>
          <a:ln w="12700">
            <a:noFill/>
            <a:miter lim="800000"/>
            <a:headEnd type="none" w="sm" len="sm"/>
            <a:tailEnd type="none" w="sm" len="sm"/>
          </a:ln>
          <a:effectLst>
            <a:prstShdw prst="shdw17" dist="17961" dir="2700000">
              <a:schemeClr val="accent1">
                <a:gamma/>
                <a:shade val="60000"/>
                <a:invGamma/>
              </a:schemeClr>
            </a:prstShdw>
          </a:effectLst>
        </p:spPr>
        <p:txBody>
          <a:bodyPr wrap="none" anchor="ctr"/>
          <a:lstStyle/>
          <a:p>
            <a:pPr algn="ctr">
              <a:defRPr/>
            </a:pPr>
            <a:r>
              <a:rPr lang="en-US" sz="2000"/>
              <a:t>Button2</a:t>
            </a:r>
          </a:p>
        </p:txBody>
      </p:sp>
      <p:sp>
        <p:nvSpPr>
          <p:cNvPr id="50187" name="Freeform 10"/>
          <p:cNvSpPr>
            <a:spLocks/>
          </p:cNvSpPr>
          <p:nvPr/>
        </p:nvSpPr>
        <p:spPr bwMode="auto">
          <a:xfrm>
            <a:off x="5384800" y="1447800"/>
            <a:ext cx="1282700" cy="1600200"/>
          </a:xfrm>
          <a:custGeom>
            <a:avLst/>
            <a:gdLst>
              <a:gd name="T0" fmla="*/ 1975802697 w 808"/>
              <a:gd name="T1" fmla="*/ 164650220 h 864"/>
              <a:gd name="T2" fmla="*/ 1733867770 w 808"/>
              <a:gd name="T3" fmla="*/ 164650220 h 864"/>
              <a:gd name="T4" fmla="*/ 161290001 w 808"/>
              <a:gd name="T5" fmla="*/ 1152551596 h 864"/>
              <a:gd name="T6" fmla="*/ 766127467 w 808"/>
              <a:gd name="T7" fmla="*/ 2147483647 h 864"/>
              <a:gd name="T8" fmla="*/ 0 60000 65536"/>
              <a:gd name="T9" fmla="*/ 0 60000 65536"/>
              <a:gd name="T10" fmla="*/ 0 60000 65536"/>
              <a:gd name="T11" fmla="*/ 0 60000 65536"/>
              <a:gd name="T12" fmla="*/ 0 w 808"/>
              <a:gd name="T13" fmla="*/ 0 h 864"/>
              <a:gd name="T14" fmla="*/ 808 w 808"/>
              <a:gd name="T15" fmla="*/ 864 h 864"/>
            </a:gdLst>
            <a:ahLst/>
            <a:cxnLst>
              <a:cxn ang="T8">
                <a:pos x="T0" y="T1"/>
              </a:cxn>
              <a:cxn ang="T9">
                <a:pos x="T2" y="T3"/>
              </a:cxn>
              <a:cxn ang="T10">
                <a:pos x="T4" y="T5"/>
              </a:cxn>
              <a:cxn ang="T11">
                <a:pos x="T6" y="T7"/>
              </a:cxn>
            </a:cxnLst>
            <a:rect l="T12" t="T13" r="T14" b="T15"/>
            <a:pathLst>
              <a:path w="808" h="864">
                <a:moveTo>
                  <a:pt x="784" y="48"/>
                </a:moveTo>
                <a:cubicBezTo>
                  <a:pt x="796" y="24"/>
                  <a:pt x="808" y="0"/>
                  <a:pt x="688" y="48"/>
                </a:cubicBezTo>
                <a:cubicBezTo>
                  <a:pt x="568" y="96"/>
                  <a:pt x="128" y="200"/>
                  <a:pt x="64" y="336"/>
                </a:cubicBezTo>
                <a:cubicBezTo>
                  <a:pt x="0" y="472"/>
                  <a:pt x="152" y="668"/>
                  <a:pt x="304" y="864"/>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8" name="Freeform 11"/>
          <p:cNvSpPr>
            <a:spLocks/>
          </p:cNvSpPr>
          <p:nvPr/>
        </p:nvSpPr>
        <p:spPr bwMode="auto">
          <a:xfrm>
            <a:off x="7696200" y="1828800"/>
            <a:ext cx="1104900" cy="2438400"/>
          </a:xfrm>
          <a:custGeom>
            <a:avLst/>
            <a:gdLst>
              <a:gd name="T0" fmla="*/ 0 w 696"/>
              <a:gd name="T1" fmla="*/ 0 h 1440"/>
              <a:gd name="T2" fmla="*/ 1693545200 w 696"/>
              <a:gd name="T3" fmla="*/ 963439030 h 1440"/>
              <a:gd name="T4" fmla="*/ 362902472 w 696"/>
              <a:gd name="T5" fmla="*/ 2147483647 h 1440"/>
              <a:gd name="T6" fmla="*/ 0 60000 65536"/>
              <a:gd name="T7" fmla="*/ 0 60000 65536"/>
              <a:gd name="T8" fmla="*/ 0 60000 65536"/>
              <a:gd name="T9" fmla="*/ 0 w 696"/>
              <a:gd name="T10" fmla="*/ 0 h 1440"/>
              <a:gd name="T11" fmla="*/ 696 w 696"/>
              <a:gd name="T12" fmla="*/ 1440 h 1440"/>
            </a:gdLst>
            <a:ahLst/>
            <a:cxnLst>
              <a:cxn ang="T6">
                <a:pos x="T0" y="T1"/>
              </a:cxn>
              <a:cxn ang="T7">
                <a:pos x="T2" y="T3"/>
              </a:cxn>
              <a:cxn ang="T8">
                <a:pos x="T4" y="T5"/>
              </a:cxn>
            </a:cxnLst>
            <a:rect l="T9" t="T10" r="T11" b="T12"/>
            <a:pathLst>
              <a:path w="696" h="1440">
                <a:moveTo>
                  <a:pt x="0" y="0"/>
                </a:moveTo>
                <a:cubicBezTo>
                  <a:pt x="324" y="48"/>
                  <a:pt x="648" y="96"/>
                  <a:pt x="672" y="336"/>
                </a:cubicBezTo>
                <a:cubicBezTo>
                  <a:pt x="696" y="576"/>
                  <a:pt x="420" y="1008"/>
                  <a:pt x="144" y="1440"/>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9" name="Text Box 12"/>
          <p:cNvSpPr txBox="1">
            <a:spLocks noChangeArrowheads="1"/>
          </p:cNvSpPr>
          <p:nvPr/>
        </p:nvSpPr>
        <p:spPr bwMode="auto">
          <a:xfrm>
            <a:off x="1905000" y="4038600"/>
            <a:ext cx="27654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Different procedures,</a:t>
            </a:r>
          </a:p>
          <a:p>
            <a:r>
              <a:rPr lang="en-US" sz="2000" dirty="0"/>
              <a:t>different variables.</a:t>
            </a:r>
          </a:p>
          <a:p>
            <a:r>
              <a:rPr lang="en-US" sz="2000" dirty="0"/>
              <a:t>Created and destroyed</a:t>
            </a:r>
          </a:p>
          <a:p>
            <a:r>
              <a:rPr lang="en-US" sz="2000" dirty="0"/>
              <a:t>each time the button</a:t>
            </a:r>
          </a:p>
          <a:p>
            <a:r>
              <a:rPr lang="en-US" sz="2000" dirty="0"/>
              <a:t>is clicked.</a:t>
            </a:r>
          </a:p>
        </p:txBody>
      </p:sp>
      <p:sp>
        <p:nvSpPr>
          <p:cNvPr id="50190" name="Line 13"/>
          <p:cNvSpPr>
            <a:spLocks noChangeShapeType="1"/>
          </p:cNvSpPr>
          <p:nvPr/>
        </p:nvSpPr>
        <p:spPr bwMode="auto">
          <a:xfrm flipV="1">
            <a:off x="4495800" y="3429000"/>
            <a:ext cx="990600" cy="7620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1" name="Line 14"/>
          <p:cNvSpPr>
            <a:spLocks noChangeShapeType="1"/>
          </p:cNvSpPr>
          <p:nvPr/>
        </p:nvSpPr>
        <p:spPr bwMode="auto">
          <a:xfrm>
            <a:off x="4495800" y="4267200"/>
            <a:ext cx="1905000" cy="4572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2" name="Line 15"/>
          <p:cNvSpPr>
            <a:spLocks noChangeShapeType="1"/>
          </p:cNvSpPr>
          <p:nvPr/>
        </p:nvSpPr>
        <p:spPr bwMode="auto">
          <a:xfrm flipV="1">
            <a:off x="4038600" y="3657600"/>
            <a:ext cx="1447800" cy="990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93" name="Line 16"/>
          <p:cNvSpPr>
            <a:spLocks noChangeShapeType="1"/>
          </p:cNvSpPr>
          <p:nvPr/>
        </p:nvSpPr>
        <p:spPr bwMode="auto">
          <a:xfrm>
            <a:off x="4038600" y="4648200"/>
            <a:ext cx="2362200" cy="381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04793483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lstStyle/>
          <a:p>
            <a:r>
              <a:rPr lang="en-US" smtClean="0"/>
              <a:t>Programming: Global Variables</a:t>
            </a:r>
          </a:p>
        </p:txBody>
      </p:sp>
      <p:sp>
        <p:nvSpPr>
          <p:cNvPr id="51204" name="Rectangle 3"/>
          <p:cNvSpPr>
            <a:spLocks noGrp="1" noChangeArrowheads="1"/>
          </p:cNvSpPr>
          <p:nvPr>
            <p:ph type="body" sz="half" idx="1"/>
          </p:nvPr>
        </p:nvSpPr>
        <p:spPr/>
        <p:txBody>
          <a:bodyPr/>
          <a:lstStyle/>
          <a:p>
            <a:r>
              <a:rPr lang="en-US" dirty="0" smtClean="0"/>
              <a:t>Wider scope and lifetime</a:t>
            </a:r>
          </a:p>
          <a:p>
            <a:pPr lvl="1"/>
            <a:r>
              <a:rPr lang="en-US" dirty="0" smtClean="0"/>
              <a:t>Created at a higher level</a:t>
            </a:r>
          </a:p>
          <a:p>
            <a:pPr lvl="2"/>
            <a:r>
              <a:rPr lang="en-US" dirty="0" smtClean="0"/>
              <a:t>Form</a:t>
            </a:r>
          </a:p>
          <a:p>
            <a:pPr lvl="2"/>
            <a:r>
              <a:rPr lang="en-US" dirty="0" smtClean="0"/>
              <a:t>Public module</a:t>
            </a:r>
          </a:p>
          <a:p>
            <a:pPr lvl="1"/>
            <a:r>
              <a:rPr lang="en-US" dirty="0" smtClean="0"/>
              <a:t>Accessible to any procedure in that form or module.</a:t>
            </a:r>
          </a:p>
          <a:p>
            <a:pPr lvl="1"/>
            <a:r>
              <a:rPr lang="en-US" dirty="0" smtClean="0"/>
              <a:t>Declare it Global to make it available to any procedure.</a:t>
            </a:r>
          </a:p>
        </p:txBody>
      </p:sp>
      <p:sp>
        <p:nvSpPr>
          <p:cNvPr id="5120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66081D-87E5-4C42-9070-7AE742A196D0}" type="slidenum">
              <a:rPr lang="en-US" smtClean="0"/>
              <a:pPr/>
              <a:t>59</a:t>
            </a:fld>
            <a:endParaRPr lang="en-US" smtClean="0"/>
          </a:p>
        </p:txBody>
      </p:sp>
      <p:sp>
        <p:nvSpPr>
          <p:cNvPr id="51205" name="Rectangle 4"/>
          <p:cNvSpPr>
            <a:spLocks noChangeArrowheads="1"/>
          </p:cNvSpPr>
          <p:nvPr/>
        </p:nvSpPr>
        <p:spPr bwMode="auto">
          <a:xfrm>
            <a:off x="5410200" y="2362200"/>
            <a:ext cx="3505200" cy="3200400"/>
          </a:xfrm>
          <a:prstGeom prst="rect">
            <a:avLst/>
          </a:prstGeom>
          <a:solidFill>
            <a:schemeClr val="accent1"/>
          </a:solidFill>
          <a:ln w="12700">
            <a:solidFill>
              <a:schemeClr val="tx1"/>
            </a:solidFill>
            <a:miter lim="800000"/>
            <a:headEnd type="none" w="sm" len="sm"/>
            <a:tailEnd type="none" w="sm" len="sm"/>
          </a:ln>
        </p:spPr>
        <p:txBody>
          <a:bodyPr wrap="none"/>
          <a:lstStyle/>
          <a:p>
            <a:pPr algn="ctr"/>
            <a:r>
              <a:rPr lang="en-US" sz="1600"/>
              <a:t>Form--Module Code</a:t>
            </a:r>
          </a:p>
        </p:txBody>
      </p:sp>
      <p:sp>
        <p:nvSpPr>
          <p:cNvPr id="51206" name="Rectangle 5"/>
          <p:cNvSpPr>
            <a:spLocks noChangeArrowheads="1"/>
          </p:cNvSpPr>
          <p:nvPr/>
        </p:nvSpPr>
        <p:spPr bwMode="auto">
          <a:xfrm>
            <a:off x="6400800" y="4267200"/>
            <a:ext cx="2286000" cy="1143000"/>
          </a:xfrm>
          <a:prstGeom prst="rect">
            <a:avLst/>
          </a:prstGeom>
          <a:solidFill>
            <a:schemeClr val="bg1"/>
          </a:solidFill>
          <a:ln w="12700">
            <a:solidFill>
              <a:schemeClr val="tx1"/>
            </a:solidFill>
            <a:miter lim="800000"/>
            <a:headEnd type="none" w="sm" len="sm"/>
            <a:tailEnd type="none" w="sm" len="sm"/>
          </a:ln>
        </p:spPr>
        <p:txBody>
          <a:bodyPr wrap="none"/>
          <a:lstStyle/>
          <a:p>
            <a:r>
              <a:rPr lang="en-US" sz="1800" dirty="0">
                <a:solidFill>
                  <a:schemeClr val="bg2"/>
                </a:solidFill>
              </a:rPr>
              <a:t>Sub Button2_Click()</a:t>
            </a:r>
          </a:p>
          <a:p>
            <a:r>
              <a:rPr lang="en-US" sz="1800" dirty="0">
                <a:solidFill>
                  <a:schemeClr val="tx2"/>
                </a:solidFill>
              </a:rPr>
              <a:t>i2 = i2 + 7</a:t>
            </a:r>
            <a:endParaRPr lang="en-US" sz="1800" dirty="0">
              <a:solidFill>
                <a:schemeClr val="bg2"/>
              </a:solidFill>
            </a:endParaRPr>
          </a:p>
          <a:p>
            <a:r>
              <a:rPr lang="en-US" sz="1800" dirty="0">
                <a:solidFill>
                  <a:schemeClr val="bg2"/>
                </a:solidFill>
              </a:rPr>
              <a:t>End Sub</a:t>
            </a:r>
          </a:p>
        </p:txBody>
      </p:sp>
      <p:sp>
        <p:nvSpPr>
          <p:cNvPr id="51207" name="Rectangle 6"/>
          <p:cNvSpPr>
            <a:spLocks noChangeArrowheads="1"/>
          </p:cNvSpPr>
          <p:nvPr/>
        </p:nvSpPr>
        <p:spPr bwMode="auto">
          <a:xfrm>
            <a:off x="6477000" y="990600"/>
            <a:ext cx="1828800" cy="1066800"/>
          </a:xfrm>
          <a:prstGeom prst="rect">
            <a:avLst/>
          </a:prstGeom>
          <a:solidFill>
            <a:srgbClr val="FFCCFF"/>
          </a:solidFill>
          <a:ln w="12700">
            <a:solidFill>
              <a:schemeClr val="tx1"/>
            </a:solidFill>
            <a:miter lim="800000"/>
            <a:headEnd type="none" w="sm" len="sm"/>
            <a:tailEnd type="none" w="sm" len="sm"/>
          </a:ln>
        </p:spPr>
        <p:txBody>
          <a:bodyPr wrap="none"/>
          <a:lstStyle/>
          <a:p>
            <a:pPr algn="ctr"/>
            <a:r>
              <a:rPr lang="en-US" sz="1800"/>
              <a:t>Form</a:t>
            </a:r>
          </a:p>
        </p:txBody>
      </p:sp>
      <p:sp>
        <p:nvSpPr>
          <p:cNvPr id="81927" name="Rectangle 7"/>
          <p:cNvSpPr>
            <a:spLocks noChangeArrowheads="1"/>
          </p:cNvSpPr>
          <p:nvPr/>
        </p:nvSpPr>
        <p:spPr bwMode="auto">
          <a:xfrm>
            <a:off x="6629400" y="1447800"/>
            <a:ext cx="990600" cy="228600"/>
          </a:xfrm>
          <a:prstGeom prst="rect">
            <a:avLst/>
          </a:prstGeom>
          <a:solidFill>
            <a:schemeClr val="accent1"/>
          </a:solidFill>
          <a:ln w="12700">
            <a:noFill/>
            <a:miter lim="800000"/>
            <a:headEnd type="none" w="sm" len="sm"/>
            <a:tailEnd type="none" w="sm" len="sm"/>
          </a:ln>
          <a:effectLst>
            <a:prstShdw prst="shdw17" dist="17961" dir="2700000">
              <a:schemeClr val="accent1">
                <a:gamma/>
                <a:shade val="60000"/>
                <a:invGamma/>
              </a:schemeClr>
            </a:prstShdw>
          </a:effectLst>
        </p:spPr>
        <p:txBody>
          <a:bodyPr wrap="none" anchor="ctr"/>
          <a:lstStyle/>
          <a:p>
            <a:pPr algn="ctr">
              <a:defRPr/>
            </a:pPr>
            <a:r>
              <a:rPr lang="en-US"/>
              <a:t>Button1</a:t>
            </a:r>
          </a:p>
        </p:txBody>
      </p:sp>
      <p:sp>
        <p:nvSpPr>
          <p:cNvPr id="81928" name="Rectangle 8"/>
          <p:cNvSpPr>
            <a:spLocks noChangeArrowheads="1"/>
          </p:cNvSpPr>
          <p:nvPr/>
        </p:nvSpPr>
        <p:spPr bwMode="auto">
          <a:xfrm>
            <a:off x="6629400" y="1752600"/>
            <a:ext cx="990600" cy="228600"/>
          </a:xfrm>
          <a:prstGeom prst="rect">
            <a:avLst/>
          </a:prstGeom>
          <a:solidFill>
            <a:schemeClr val="accent1"/>
          </a:solidFill>
          <a:ln w="12700">
            <a:noFill/>
            <a:miter lim="800000"/>
            <a:headEnd type="none" w="sm" len="sm"/>
            <a:tailEnd type="none" w="sm" len="sm"/>
          </a:ln>
          <a:effectLst>
            <a:prstShdw prst="shdw17" dist="17961" dir="2700000">
              <a:schemeClr val="accent1">
                <a:gamma/>
                <a:shade val="60000"/>
                <a:invGamma/>
              </a:schemeClr>
            </a:prstShdw>
          </a:effectLst>
        </p:spPr>
        <p:txBody>
          <a:bodyPr wrap="none" anchor="ctr"/>
          <a:lstStyle/>
          <a:p>
            <a:pPr algn="ctr">
              <a:defRPr/>
            </a:pPr>
            <a:r>
              <a:rPr lang="en-US"/>
              <a:t>Button2</a:t>
            </a:r>
          </a:p>
        </p:txBody>
      </p:sp>
      <p:sp>
        <p:nvSpPr>
          <p:cNvPr id="51210" name="Freeform 9"/>
          <p:cNvSpPr>
            <a:spLocks/>
          </p:cNvSpPr>
          <p:nvPr/>
        </p:nvSpPr>
        <p:spPr bwMode="auto">
          <a:xfrm>
            <a:off x="5384800" y="1447800"/>
            <a:ext cx="1282700" cy="1600200"/>
          </a:xfrm>
          <a:custGeom>
            <a:avLst/>
            <a:gdLst>
              <a:gd name="T0" fmla="*/ 1975802697 w 808"/>
              <a:gd name="T1" fmla="*/ 164650220 h 864"/>
              <a:gd name="T2" fmla="*/ 1733867770 w 808"/>
              <a:gd name="T3" fmla="*/ 164650220 h 864"/>
              <a:gd name="T4" fmla="*/ 161290001 w 808"/>
              <a:gd name="T5" fmla="*/ 1152551596 h 864"/>
              <a:gd name="T6" fmla="*/ 766127467 w 808"/>
              <a:gd name="T7" fmla="*/ 2147483647 h 864"/>
              <a:gd name="T8" fmla="*/ 0 60000 65536"/>
              <a:gd name="T9" fmla="*/ 0 60000 65536"/>
              <a:gd name="T10" fmla="*/ 0 60000 65536"/>
              <a:gd name="T11" fmla="*/ 0 60000 65536"/>
              <a:gd name="T12" fmla="*/ 0 w 808"/>
              <a:gd name="T13" fmla="*/ 0 h 864"/>
              <a:gd name="T14" fmla="*/ 808 w 808"/>
              <a:gd name="T15" fmla="*/ 864 h 864"/>
            </a:gdLst>
            <a:ahLst/>
            <a:cxnLst>
              <a:cxn ang="T8">
                <a:pos x="T0" y="T1"/>
              </a:cxn>
              <a:cxn ang="T9">
                <a:pos x="T2" y="T3"/>
              </a:cxn>
              <a:cxn ang="T10">
                <a:pos x="T4" y="T5"/>
              </a:cxn>
              <a:cxn ang="T11">
                <a:pos x="T6" y="T7"/>
              </a:cxn>
            </a:cxnLst>
            <a:rect l="T12" t="T13" r="T14" b="T15"/>
            <a:pathLst>
              <a:path w="808" h="864">
                <a:moveTo>
                  <a:pt x="784" y="48"/>
                </a:moveTo>
                <a:cubicBezTo>
                  <a:pt x="796" y="24"/>
                  <a:pt x="808" y="0"/>
                  <a:pt x="688" y="48"/>
                </a:cubicBezTo>
                <a:cubicBezTo>
                  <a:pt x="568" y="96"/>
                  <a:pt x="128" y="200"/>
                  <a:pt x="64" y="336"/>
                </a:cubicBezTo>
                <a:cubicBezTo>
                  <a:pt x="0" y="472"/>
                  <a:pt x="152" y="668"/>
                  <a:pt x="304" y="864"/>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11" name="Freeform 10"/>
          <p:cNvSpPr>
            <a:spLocks/>
          </p:cNvSpPr>
          <p:nvPr/>
        </p:nvSpPr>
        <p:spPr bwMode="auto">
          <a:xfrm>
            <a:off x="7696200" y="1828800"/>
            <a:ext cx="1104900" cy="2438400"/>
          </a:xfrm>
          <a:custGeom>
            <a:avLst/>
            <a:gdLst>
              <a:gd name="T0" fmla="*/ 0 w 696"/>
              <a:gd name="T1" fmla="*/ 0 h 1440"/>
              <a:gd name="T2" fmla="*/ 1693545200 w 696"/>
              <a:gd name="T3" fmla="*/ 963439030 h 1440"/>
              <a:gd name="T4" fmla="*/ 362902472 w 696"/>
              <a:gd name="T5" fmla="*/ 2147483647 h 1440"/>
              <a:gd name="T6" fmla="*/ 0 60000 65536"/>
              <a:gd name="T7" fmla="*/ 0 60000 65536"/>
              <a:gd name="T8" fmla="*/ 0 60000 65536"/>
              <a:gd name="T9" fmla="*/ 0 w 696"/>
              <a:gd name="T10" fmla="*/ 0 h 1440"/>
              <a:gd name="T11" fmla="*/ 696 w 696"/>
              <a:gd name="T12" fmla="*/ 1440 h 1440"/>
            </a:gdLst>
            <a:ahLst/>
            <a:cxnLst>
              <a:cxn ang="T6">
                <a:pos x="T0" y="T1"/>
              </a:cxn>
              <a:cxn ang="T7">
                <a:pos x="T2" y="T3"/>
              </a:cxn>
              <a:cxn ang="T8">
                <a:pos x="T4" y="T5"/>
              </a:cxn>
            </a:cxnLst>
            <a:rect l="T9" t="T10" r="T11" b="T12"/>
            <a:pathLst>
              <a:path w="696" h="1440">
                <a:moveTo>
                  <a:pt x="0" y="0"/>
                </a:moveTo>
                <a:cubicBezTo>
                  <a:pt x="324" y="48"/>
                  <a:pt x="648" y="96"/>
                  <a:pt x="672" y="336"/>
                </a:cubicBezTo>
                <a:cubicBezTo>
                  <a:pt x="696" y="576"/>
                  <a:pt x="420" y="1008"/>
                  <a:pt x="144" y="1440"/>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12" name="Text Box 11"/>
          <p:cNvSpPr txBox="1">
            <a:spLocks noChangeArrowheads="1"/>
          </p:cNvSpPr>
          <p:nvPr/>
        </p:nvSpPr>
        <p:spPr bwMode="auto">
          <a:xfrm>
            <a:off x="5927725" y="2627313"/>
            <a:ext cx="19416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chemeClr val="tx2"/>
                </a:solidFill>
              </a:rPr>
              <a:t>Dim i2 As Integer</a:t>
            </a:r>
            <a:endParaRPr lang="en-US" sz="1800">
              <a:solidFill>
                <a:schemeClr val="bg2"/>
              </a:solidFill>
            </a:endParaRPr>
          </a:p>
        </p:txBody>
      </p:sp>
      <p:sp>
        <p:nvSpPr>
          <p:cNvPr id="51213" name="Text Box 12"/>
          <p:cNvSpPr txBox="1">
            <a:spLocks noChangeArrowheads="1"/>
          </p:cNvSpPr>
          <p:nvPr/>
        </p:nvSpPr>
        <p:spPr bwMode="auto">
          <a:xfrm>
            <a:off x="381000" y="4677376"/>
            <a:ext cx="6172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Variable is created </a:t>
            </a:r>
            <a:r>
              <a:rPr lang="en-US" sz="2000" dirty="0" smtClean="0"/>
              <a:t>when form </a:t>
            </a:r>
            <a:r>
              <a:rPr lang="en-US" sz="2000" dirty="0"/>
              <a:t>is opened.</a:t>
            </a:r>
          </a:p>
          <a:p>
            <a:r>
              <a:rPr lang="en-US" sz="2000" dirty="0"/>
              <a:t>Clicking Button1 sets </a:t>
            </a:r>
            <a:r>
              <a:rPr lang="en-US" sz="2000" dirty="0" smtClean="0"/>
              <a:t>the initial </a:t>
            </a:r>
            <a:r>
              <a:rPr lang="en-US" sz="2000" dirty="0"/>
              <a:t>value.</a:t>
            </a:r>
          </a:p>
          <a:p>
            <a:r>
              <a:rPr lang="en-US" sz="2000" dirty="0"/>
              <a:t>Clicking Button2 </a:t>
            </a:r>
            <a:r>
              <a:rPr lang="en-US" sz="2000" dirty="0" smtClean="0"/>
              <a:t>modifies the </a:t>
            </a:r>
            <a:r>
              <a:rPr lang="en-US" sz="2000" dirty="0"/>
              <a:t>value.</a:t>
            </a:r>
          </a:p>
          <a:p>
            <a:r>
              <a:rPr lang="en-US" sz="2000" dirty="0"/>
              <a:t>What if user clicks buttons in a different order?</a:t>
            </a:r>
          </a:p>
        </p:txBody>
      </p:sp>
      <p:sp>
        <p:nvSpPr>
          <p:cNvPr id="51214" name="Line 13"/>
          <p:cNvSpPr>
            <a:spLocks noChangeShapeType="1"/>
          </p:cNvSpPr>
          <p:nvPr/>
        </p:nvSpPr>
        <p:spPr bwMode="auto">
          <a:xfrm flipV="1">
            <a:off x="4800600" y="2819400"/>
            <a:ext cx="1219200" cy="1143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15" name="Rectangle 14"/>
          <p:cNvSpPr>
            <a:spLocks noChangeArrowheads="1"/>
          </p:cNvSpPr>
          <p:nvPr/>
        </p:nvSpPr>
        <p:spPr bwMode="auto">
          <a:xfrm>
            <a:off x="5486400" y="3048000"/>
            <a:ext cx="2286000" cy="1143000"/>
          </a:xfrm>
          <a:prstGeom prst="rect">
            <a:avLst/>
          </a:prstGeom>
          <a:solidFill>
            <a:schemeClr val="bg1"/>
          </a:solidFill>
          <a:ln w="12700">
            <a:solidFill>
              <a:schemeClr val="tx1"/>
            </a:solidFill>
            <a:miter lim="800000"/>
            <a:headEnd type="none" w="sm" len="sm"/>
            <a:tailEnd type="none" w="sm" len="sm"/>
          </a:ln>
        </p:spPr>
        <p:txBody>
          <a:bodyPr wrap="none"/>
          <a:lstStyle/>
          <a:p>
            <a:r>
              <a:rPr lang="en-US" sz="1800">
                <a:solidFill>
                  <a:schemeClr val="bg2"/>
                </a:solidFill>
              </a:rPr>
              <a:t>Sub Button1_Click()</a:t>
            </a:r>
          </a:p>
          <a:p>
            <a:r>
              <a:rPr lang="en-US" sz="1800">
                <a:solidFill>
                  <a:schemeClr val="tx2"/>
                </a:solidFill>
              </a:rPr>
              <a:t>i2 = 20</a:t>
            </a:r>
            <a:endParaRPr lang="en-US" sz="1800">
              <a:solidFill>
                <a:schemeClr val="bg2"/>
              </a:solidFill>
            </a:endParaRPr>
          </a:p>
          <a:p>
            <a:r>
              <a:rPr lang="en-US" sz="1800">
                <a:solidFill>
                  <a:schemeClr val="bg2"/>
                </a:solidFill>
              </a:rPr>
              <a:t>End Sub</a:t>
            </a:r>
          </a:p>
        </p:txBody>
      </p:sp>
      <p:sp>
        <p:nvSpPr>
          <p:cNvPr id="51216" name="Line 15"/>
          <p:cNvSpPr>
            <a:spLocks noChangeShapeType="1"/>
          </p:cNvSpPr>
          <p:nvPr/>
        </p:nvSpPr>
        <p:spPr bwMode="auto">
          <a:xfrm flipV="1">
            <a:off x="4800600" y="3581400"/>
            <a:ext cx="762000" cy="990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17" name="Line 16"/>
          <p:cNvSpPr>
            <a:spLocks noChangeShapeType="1"/>
          </p:cNvSpPr>
          <p:nvPr/>
        </p:nvSpPr>
        <p:spPr bwMode="auto">
          <a:xfrm flipV="1">
            <a:off x="4876800" y="4800600"/>
            <a:ext cx="1524000" cy="457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18" name="Line 17"/>
          <p:cNvSpPr>
            <a:spLocks noChangeShapeType="1"/>
          </p:cNvSpPr>
          <p:nvPr/>
        </p:nvSpPr>
        <p:spPr bwMode="auto">
          <a:xfrm flipV="1">
            <a:off x="6324600" y="2971800"/>
            <a:ext cx="228600" cy="457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19" name="Line 18"/>
          <p:cNvSpPr>
            <a:spLocks noChangeShapeType="1"/>
          </p:cNvSpPr>
          <p:nvPr/>
        </p:nvSpPr>
        <p:spPr bwMode="auto">
          <a:xfrm flipH="1" flipV="1">
            <a:off x="6629400" y="2971800"/>
            <a:ext cx="381000" cy="1676400"/>
          </a:xfrm>
          <a:prstGeom prst="line">
            <a:avLst/>
          </a:prstGeom>
          <a:noFill/>
          <a:ln w="12700">
            <a:solidFill>
              <a:schemeClr val="tx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26395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LEFT JOIN Problem</a:t>
            </a:r>
            <a:endParaRPr lang="en-US" dirty="0"/>
          </a:p>
        </p:txBody>
      </p:sp>
      <p:sp>
        <p:nvSpPr>
          <p:cNvPr id="5" name="Slide Number Placeholder 4"/>
          <p:cNvSpPr>
            <a:spLocks noGrp="1"/>
          </p:cNvSpPr>
          <p:nvPr>
            <p:ph type="sldNum" sz="quarter" idx="12"/>
          </p:nvPr>
        </p:nvSpPr>
        <p:spPr/>
        <p:txBody>
          <a:bodyPr/>
          <a:lstStyle/>
          <a:p>
            <a:pPr>
              <a:defRPr/>
            </a:pPr>
            <a:fld id="{2745CB6A-FE24-4171-8AE7-318415F6B23B}" type="slidenum">
              <a:rPr lang="en-US" smtClean="0"/>
              <a:pPr>
                <a:defRPr/>
              </a:pPr>
              <a:t>6</a:t>
            </a:fld>
            <a:endParaRPr lang="en-US"/>
          </a:p>
        </p:txBody>
      </p:sp>
      <p:sp>
        <p:nvSpPr>
          <p:cNvPr id="7" name="TextBox 6"/>
          <p:cNvSpPr txBox="1"/>
          <p:nvPr/>
        </p:nvSpPr>
        <p:spPr>
          <a:xfrm>
            <a:off x="163773" y="1243352"/>
            <a:ext cx="5498621" cy="400110"/>
          </a:xfrm>
          <a:prstGeom prst="rect">
            <a:avLst/>
          </a:prstGeom>
          <a:noFill/>
        </p:spPr>
        <p:txBody>
          <a:bodyPr wrap="none" rtlCol="0">
            <a:spAutoFit/>
          </a:bodyPr>
          <a:lstStyle/>
          <a:p>
            <a:r>
              <a:rPr lang="en-US" sz="2000" dirty="0" smtClean="0"/>
              <a:t>Which merchandise items have not been sold?</a:t>
            </a:r>
            <a:endParaRPr lang="en-US" sz="2000" dirty="0"/>
          </a:p>
        </p:txBody>
      </p:sp>
      <p:sp>
        <p:nvSpPr>
          <p:cNvPr id="12" name="Rectangle 11"/>
          <p:cNvSpPr/>
          <p:nvPr/>
        </p:nvSpPr>
        <p:spPr>
          <a:xfrm>
            <a:off x="4394180" y="2628925"/>
            <a:ext cx="3118514" cy="3539430"/>
          </a:xfrm>
          <a:prstGeom prst="rect">
            <a:avLst/>
          </a:prstGeom>
        </p:spPr>
        <p:txBody>
          <a:bodyPr wrap="square">
            <a:spAutoFit/>
          </a:bodyPr>
          <a:lstStyle/>
          <a:p>
            <a:r>
              <a:rPr lang="en-US" sz="1400" dirty="0" err="1"/>
              <a:t>ItemID</a:t>
            </a:r>
            <a:r>
              <a:rPr lang="en-US" sz="1400" dirty="0"/>
              <a:t>	Description</a:t>
            </a:r>
          </a:p>
          <a:p>
            <a:r>
              <a:rPr lang="en-US" sz="1400" dirty="0"/>
              <a:t>1	Dog Kennel-Small</a:t>
            </a:r>
          </a:p>
          <a:p>
            <a:r>
              <a:rPr lang="en-US" sz="1400" dirty="0"/>
              <a:t>2	Dog Kennel-Medium</a:t>
            </a:r>
          </a:p>
          <a:p>
            <a:r>
              <a:rPr lang="en-US" sz="1400" dirty="0"/>
              <a:t>3	Dog Kennel-Large</a:t>
            </a:r>
          </a:p>
          <a:p>
            <a:r>
              <a:rPr lang="en-US" sz="1400" dirty="0"/>
              <a:t>4	Dog Kennel-Extra Large</a:t>
            </a:r>
          </a:p>
          <a:p>
            <a:r>
              <a:rPr lang="en-US" sz="1400" dirty="0"/>
              <a:t>5	Cat Bed-Small</a:t>
            </a:r>
          </a:p>
          <a:p>
            <a:r>
              <a:rPr lang="en-US" sz="1400" dirty="0"/>
              <a:t>6	Cat Bed-Medium</a:t>
            </a:r>
          </a:p>
          <a:p>
            <a:r>
              <a:rPr lang="en-US" sz="1400" dirty="0"/>
              <a:t>7	Dog Toy</a:t>
            </a:r>
          </a:p>
          <a:p>
            <a:r>
              <a:rPr lang="en-US" sz="1400" dirty="0"/>
              <a:t>8	Cat Toy</a:t>
            </a:r>
          </a:p>
          <a:p>
            <a:r>
              <a:rPr lang="en-US" sz="1400" dirty="0"/>
              <a:t>9	Dog Food-Dry-10 pound</a:t>
            </a:r>
          </a:p>
          <a:p>
            <a:r>
              <a:rPr lang="en-US" sz="1400" dirty="0"/>
              <a:t>10	Dog Food-Dry-25 pound</a:t>
            </a:r>
          </a:p>
          <a:p>
            <a:r>
              <a:rPr lang="en-US" sz="1400" dirty="0"/>
              <a:t>11	Dog Food-Dry-50 pound</a:t>
            </a:r>
          </a:p>
          <a:p>
            <a:r>
              <a:rPr lang="en-US" sz="1400" dirty="0"/>
              <a:t>12	Cat Food-Dry-5 pound</a:t>
            </a:r>
          </a:p>
          <a:p>
            <a:r>
              <a:rPr lang="en-US" sz="1400" dirty="0"/>
              <a:t>13	Cat Food-Dry-10 pound</a:t>
            </a:r>
          </a:p>
          <a:p>
            <a:r>
              <a:rPr lang="en-US" sz="1400" dirty="0"/>
              <a:t>14	Cat Food-Dry-25 pound</a:t>
            </a:r>
          </a:p>
          <a:p>
            <a:r>
              <a:rPr lang="en-US" sz="1400" dirty="0"/>
              <a:t>15	Dog Food-Can-Regular</a:t>
            </a:r>
          </a:p>
        </p:txBody>
      </p:sp>
      <p:sp>
        <p:nvSpPr>
          <p:cNvPr id="13" name="Rectangle 12"/>
          <p:cNvSpPr/>
          <p:nvPr/>
        </p:nvSpPr>
        <p:spPr>
          <a:xfrm>
            <a:off x="1541797" y="2628925"/>
            <a:ext cx="1849272" cy="3323987"/>
          </a:xfrm>
          <a:prstGeom prst="rect">
            <a:avLst/>
          </a:prstGeom>
        </p:spPr>
        <p:txBody>
          <a:bodyPr wrap="square">
            <a:spAutoFit/>
          </a:bodyPr>
          <a:lstStyle/>
          <a:p>
            <a:r>
              <a:rPr lang="en-US" sz="1400" dirty="0" err="1"/>
              <a:t>SaleID</a:t>
            </a:r>
            <a:r>
              <a:rPr lang="en-US" sz="1400" dirty="0"/>
              <a:t>	</a:t>
            </a:r>
            <a:r>
              <a:rPr lang="en-US" sz="1400" dirty="0" err="1"/>
              <a:t>ItemID</a:t>
            </a:r>
            <a:endParaRPr lang="en-US" sz="1400" dirty="0"/>
          </a:p>
          <a:p>
            <a:r>
              <a:rPr lang="en-US" sz="1400" dirty="0"/>
              <a:t>4	1</a:t>
            </a:r>
          </a:p>
          <a:p>
            <a:r>
              <a:rPr lang="en-US" sz="1400" dirty="0"/>
              <a:t>4	36</a:t>
            </a:r>
          </a:p>
          <a:p>
            <a:r>
              <a:rPr lang="en-US" sz="1400" dirty="0"/>
              <a:t>6	20</a:t>
            </a:r>
          </a:p>
          <a:p>
            <a:r>
              <a:rPr lang="en-US" sz="1400" dirty="0"/>
              <a:t>6	21</a:t>
            </a:r>
          </a:p>
          <a:p>
            <a:r>
              <a:rPr lang="en-US" sz="1400" dirty="0"/>
              <a:t>7	5</a:t>
            </a:r>
          </a:p>
          <a:p>
            <a:r>
              <a:rPr lang="en-US" sz="1400" dirty="0"/>
              <a:t>7	19</a:t>
            </a:r>
          </a:p>
          <a:p>
            <a:r>
              <a:rPr lang="en-US" sz="1400" dirty="0"/>
              <a:t>7	40</a:t>
            </a:r>
          </a:p>
          <a:p>
            <a:r>
              <a:rPr lang="en-US" sz="1400" dirty="0"/>
              <a:t>8	11</a:t>
            </a:r>
          </a:p>
          <a:p>
            <a:r>
              <a:rPr lang="en-US" sz="1400" dirty="0"/>
              <a:t>8	16</a:t>
            </a:r>
          </a:p>
          <a:p>
            <a:r>
              <a:rPr lang="en-US" sz="1400" dirty="0"/>
              <a:t>8	36</a:t>
            </a:r>
          </a:p>
          <a:p>
            <a:r>
              <a:rPr lang="en-US" sz="1400" dirty="0"/>
              <a:t>10	23</a:t>
            </a:r>
          </a:p>
          <a:p>
            <a:r>
              <a:rPr lang="en-US" sz="1400" dirty="0"/>
              <a:t>10	25</a:t>
            </a:r>
          </a:p>
          <a:p>
            <a:r>
              <a:rPr lang="en-US" sz="1400" dirty="0"/>
              <a:t>10	26</a:t>
            </a:r>
          </a:p>
          <a:p>
            <a:r>
              <a:rPr lang="en-US" sz="1400" dirty="0"/>
              <a:t>10	27</a:t>
            </a:r>
          </a:p>
        </p:txBody>
      </p:sp>
      <p:sp>
        <p:nvSpPr>
          <p:cNvPr id="14" name="TextBox 13"/>
          <p:cNvSpPr txBox="1"/>
          <p:nvPr/>
        </p:nvSpPr>
        <p:spPr>
          <a:xfrm>
            <a:off x="1541797" y="2257848"/>
            <a:ext cx="1095172" cy="369332"/>
          </a:xfrm>
          <a:prstGeom prst="rect">
            <a:avLst/>
          </a:prstGeom>
          <a:noFill/>
        </p:spPr>
        <p:txBody>
          <a:bodyPr wrap="none" rtlCol="0">
            <a:spAutoFit/>
          </a:bodyPr>
          <a:lstStyle/>
          <a:p>
            <a:r>
              <a:rPr lang="en-US" sz="1800" dirty="0" err="1" smtClean="0"/>
              <a:t>SaleItem</a:t>
            </a:r>
            <a:endParaRPr lang="en-US" sz="1800" dirty="0"/>
          </a:p>
        </p:txBody>
      </p:sp>
      <p:sp>
        <p:nvSpPr>
          <p:cNvPr id="15" name="TextBox 14"/>
          <p:cNvSpPr txBox="1"/>
          <p:nvPr/>
        </p:nvSpPr>
        <p:spPr>
          <a:xfrm>
            <a:off x="4394180" y="2257848"/>
            <a:ext cx="1505540" cy="369332"/>
          </a:xfrm>
          <a:prstGeom prst="rect">
            <a:avLst/>
          </a:prstGeom>
          <a:noFill/>
        </p:spPr>
        <p:txBody>
          <a:bodyPr wrap="none" rtlCol="0">
            <a:spAutoFit/>
          </a:bodyPr>
          <a:lstStyle/>
          <a:p>
            <a:r>
              <a:rPr lang="en-US" sz="1800" dirty="0" smtClean="0"/>
              <a:t>Merchandise</a:t>
            </a:r>
            <a:endParaRPr lang="en-US" sz="1800" dirty="0"/>
          </a:p>
        </p:txBody>
      </p:sp>
      <p:cxnSp>
        <p:nvCxnSpPr>
          <p:cNvPr id="17" name="Straight Connector 16"/>
          <p:cNvCxnSpPr/>
          <p:nvPr/>
        </p:nvCxnSpPr>
        <p:spPr bwMode="auto">
          <a:xfrm>
            <a:off x="2636969" y="2980000"/>
            <a:ext cx="175721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2636969" y="3839809"/>
            <a:ext cx="175721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2783541" y="4516377"/>
            <a:ext cx="1610639" cy="60511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2783541" y="3198565"/>
            <a:ext cx="1250577" cy="296979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a:off x="2783541" y="3427165"/>
            <a:ext cx="1075765" cy="252574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a:off x="2783541" y="3642318"/>
            <a:ext cx="968188" cy="231059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2783541" y="4045730"/>
            <a:ext cx="805319" cy="190718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2783541" y="4290918"/>
            <a:ext cx="625288" cy="148948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TextBox 32"/>
          <p:cNvSpPr txBox="1"/>
          <p:nvPr/>
        </p:nvSpPr>
        <p:spPr>
          <a:xfrm>
            <a:off x="524434" y="1651756"/>
            <a:ext cx="7357655" cy="646331"/>
          </a:xfrm>
          <a:prstGeom prst="rect">
            <a:avLst/>
          </a:prstGeom>
          <a:noFill/>
        </p:spPr>
        <p:txBody>
          <a:bodyPr wrap="none" rtlCol="0">
            <a:spAutoFit/>
          </a:bodyPr>
          <a:lstStyle/>
          <a:p>
            <a:r>
              <a:rPr lang="en-US" sz="1800" dirty="0" smtClean="0">
                <a:solidFill>
                  <a:schemeClr val="tx2"/>
                </a:solidFill>
              </a:rPr>
              <a:t>INNER JOIN is a filter that returns ONLY rows that exist in both tables.</a:t>
            </a:r>
          </a:p>
          <a:p>
            <a:r>
              <a:rPr lang="en-US" sz="1800" dirty="0" smtClean="0">
                <a:solidFill>
                  <a:schemeClr val="tx2"/>
                </a:solidFill>
              </a:rPr>
              <a:t>But </a:t>
            </a:r>
            <a:r>
              <a:rPr lang="en-US" sz="1800" dirty="0" err="1" smtClean="0">
                <a:solidFill>
                  <a:schemeClr val="tx2"/>
                </a:solidFill>
              </a:rPr>
              <a:t>SaleItem</a:t>
            </a:r>
            <a:r>
              <a:rPr lang="en-US" sz="1800" dirty="0" smtClean="0">
                <a:solidFill>
                  <a:schemeClr val="tx2"/>
                </a:solidFill>
              </a:rPr>
              <a:t> includes ONLY merchandise that HAS been sold.</a:t>
            </a:r>
            <a:endParaRPr lang="en-US" sz="1800" dirty="0">
              <a:solidFill>
                <a:schemeClr val="tx2"/>
              </a:solidFill>
            </a:endParaRPr>
          </a:p>
        </p:txBody>
      </p:sp>
    </p:spTree>
    <p:extLst>
      <p:ext uri="{BB962C8B-B14F-4D97-AF65-F5344CB8AC3E}">
        <p14:creationId xmlns:p14="http://schemas.microsoft.com/office/powerpoint/2010/main" val="17370337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r>
              <a:rPr lang="en-US" smtClean="0"/>
              <a:t>Programming: Computations</a:t>
            </a:r>
          </a:p>
        </p:txBody>
      </p:sp>
      <p:sp>
        <p:nvSpPr>
          <p:cNvPr id="52228" name="Rectangle 3"/>
          <p:cNvSpPr>
            <a:spLocks noGrp="1" noChangeArrowheads="1"/>
          </p:cNvSpPr>
          <p:nvPr>
            <p:ph type="body" sz="half" idx="1"/>
          </p:nvPr>
        </p:nvSpPr>
        <p:spPr/>
        <p:txBody>
          <a:bodyPr/>
          <a:lstStyle/>
          <a:p>
            <a:r>
              <a:rPr lang="en-US" sz="2000" dirty="0" smtClean="0"/>
              <a:t>Standard Math</a:t>
            </a:r>
          </a:p>
          <a:p>
            <a:pPr lvl="1"/>
            <a:r>
              <a:rPr lang="en-US" sz="1800" dirty="0" smtClean="0"/>
              <a:t>+  -  *  /</a:t>
            </a:r>
          </a:p>
          <a:p>
            <a:pPr lvl="1"/>
            <a:r>
              <a:rPr lang="en-US" sz="1800" dirty="0" smtClean="0"/>
              <a:t>\ Integer divide</a:t>
            </a:r>
          </a:p>
          <a:p>
            <a:pPr lvl="1"/>
            <a:r>
              <a:rPr lang="en-US" sz="1800" dirty="0" smtClean="0"/>
              <a:t>^ Exponentiation</a:t>
            </a:r>
          </a:p>
          <a:p>
            <a:pPr lvl="2"/>
            <a:r>
              <a:rPr lang="en-US" sz="1600" dirty="0" smtClean="0"/>
              <a:t>(2^3 = 2*2*2 = 8)</a:t>
            </a:r>
          </a:p>
          <a:p>
            <a:pPr lvl="1"/>
            <a:r>
              <a:rPr lang="en-US" sz="1800" dirty="0" smtClean="0"/>
              <a:t>Mod</a:t>
            </a:r>
          </a:p>
          <a:p>
            <a:pPr lvl="2"/>
            <a:r>
              <a:rPr lang="en-US" sz="1600" dirty="0" smtClean="0"/>
              <a:t>(15 Mod 4 = 3) (12 + 3 = 15)</a:t>
            </a:r>
          </a:p>
          <a:p>
            <a:endParaRPr lang="en-US" sz="2000" dirty="0" smtClean="0"/>
          </a:p>
        </p:txBody>
      </p:sp>
      <p:sp>
        <p:nvSpPr>
          <p:cNvPr id="52229" name="Rectangle 4"/>
          <p:cNvSpPr>
            <a:spLocks noGrp="1" noChangeArrowheads="1"/>
          </p:cNvSpPr>
          <p:nvPr>
            <p:ph type="body" sz="half" idx="2"/>
          </p:nvPr>
        </p:nvSpPr>
        <p:spPr/>
        <p:txBody>
          <a:bodyPr/>
          <a:lstStyle/>
          <a:p>
            <a:r>
              <a:rPr lang="en-US" sz="2000" smtClean="0"/>
              <a:t>String</a:t>
            </a:r>
          </a:p>
          <a:p>
            <a:pPr lvl="1"/>
            <a:r>
              <a:rPr lang="en-US" sz="1800" smtClean="0"/>
              <a:t>&amp; Concatenation</a:t>
            </a:r>
          </a:p>
          <a:p>
            <a:pPr lvl="1"/>
            <a:r>
              <a:rPr lang="en-US" sz="1800" smtClean="0"/>
              <a:t>Left, Right, Mid</a:t>
            </a:r>
          </a:p>
          <a:p>
            <a:pPr lvl="1"/>
            <a:r>
              <a:rPr lang="en-US" sz="1800" smtClean="0"/>
              <a:t>Trim, LTrim, RTrim</a:t>
            </a:r>
          </a:p>
          <a:p>
            <a:pPr lvl="1"/>
            <a:r>
              <a:rPr lang="en-US" sz="1800" smtClean="0"/>
              <a:t>String</a:t>
            </a:r>
          </a:p>
          <a:p>
            <a:pPr lvl="1"/>
            <a:r>
              <a:rPr lang="en-US" sz="1800" smtClean="0"/>
              <a:t>Chr, Asc</a:t>
            </a:r>
          </a:p>
          <a:p>
            <a:pPr lvl="1"/>
            <a:r>
              <a:rPr lang="en-US" sz="1800" smtClean="0"/>
              <a:t>LCase, UCase</a:t>
            </a:r>
          </a:p>
          <a:p>
            <a:pPr lvl="1"/>
            <a:r>
              <a:rPr lang="en-US" sz="1800" smtClean="0"/>
              <a:t>InStr</a:t>
            </a:r>
          </a:p>
          <a:p>
            <a:pPr lvl="1"/>
            <a:r>
              <a:rPr lang="en-US" sz="1800" smtClean="0"/>
              <a:t>Len</a:t>
            </a:r>
          </a:p>
          <a:p>
            <a:pPr lvl="1"/>
            <a:r>
              <a:rPr lang="en-US" sz="1800" smtClean="0"/>
              <a:t>StrComp</a:t>
            </a:r>
          </a:p>
          <a:p>
            <a:pPr lvl="1"/>
            <a:r>
              <a:rPr lang="en-US" sz="1800" smtClean="0"/>
              <a:t>Format</a:t>
            </a:r>
          </a:p>
        </p:txBody>
      </p:sp>
      <p:sp>
        <p:nvSpPr>
          <p:cNvPr id="5222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26201C9-E5C6-4BE9-AFF0-8CED52403FED}" type="slidenum">
              <a:rPr lang="en-US" smtClean="0"/>
              <a:pPr/>
              <a:t>60</a:t>
            </a:fld>
            <a:endParaRPr lang="en-US" smtClean="0"/>
          </a:p>
        </p:txBody>
      </p:sp>
      <p:sp>
        <p:nvSpPr>
          <p:cNvPr id="52230" name="Text Box 5"/>
          <p:cNvSpPr txBox="1">
            <a:spLocks noChangeArrowheads="1"/>
          </p:cNvSpPr>
          <p:nvPr/>
        </p:nvSpPr>
        <p:spPr bwMode="auto">
          <a:xfrm>
            <a:off x="416859" y="3697941"/>
            <a:ext cx="4191000" cy="2446824"/>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1800" dirty="0">
                <a:solidFill>
                  <a:schemeClr val="tx2"/>
                </a:solidFill>
              </a:rPr>
              <a:t>“Frank” &amp; “Rose” </a:t>
            </a:r>
            <a:r>
              <a:rPr lang="en-US" sz="1800" dirty="0">
                <a:solidFill>
                  <a:schemeClr val="tx2"/>
                </a:solidFill>
                <a:sym typeface="Symbol" pitchFamily="18" charset="2"/>
              </a:rPr>
              <a:t></a:t>
            </a:r>
            <a:r>
              <a:rPr lang="en-US" sz="1800" dirty="0">
                <a:solidFill>
                  <a:schemeClr val="tx2"/>
                </a:solidFill>
              </a:rPr>
              <a:t> “</a:t>
            </a:r>
            <a:r>
              <a:rPr lang="en-US" sz="1800" dirty="0" err="1">
                <a:solidFill>
                  <a:schemeClr val="tx2"/>
                </a:solidFill>
              </a:rPr>
              <a:t>FrankRose</a:t>
            </a:r>
            <a:r>
              <a:rPr lang="en-US" sz="1800" dirty="0">
                <a:solidFill>
                  <a:schemeClr val="tx2"/>
                </a:solidFill>
              </a:rPr>
              <a:t>”</a:t>
            </a:r>
          </a:p>
          <a:p>
            <a:pPr>
              <a:spcBef>
                <a:spcPct val="50000"/>
              </a:spcBef>
            </a:pPr>
            <a:r>
              <a:rPr lang="en-US" sz="1800" dirty="0">
                <a:solidFill>
                  <a:schemeClr val="tx2"/>
                </a:solidFill>
              </a:rPr>
              <a:t>Left(“Jackson”,5) </a:t>
            </a:r>
            <a:r>
              <a:rPr lang="en-US" sz="1800" dirty="0">
                <a:solidFill>
                  <a:schemeClr val="tx2"/>
                </a:solidFill>
                <a:sym typeface="Symbol" pitchFamily="18" charset="2"/>
              </a:rPr>
              <a:t></a:t>
            </a:r>
            <a:r>
              <a:rPr lang="en-US" sz="1800" dirty="0">
                <a:solidFill>
                  <a:schemeClr val="tx2"/>
                </a:solidFill>
              </a:rPr>
              <a:t>  “Jacks”</a:t>
            </a:r>
          </a:p>
          <a:p>
            <a:pPr>
              <a:spcBef>
                <a:spcPct val="50000"/>
              </a:spcBef>
            </a:pPr>
            <a:r>
              <a:rPr lang="en-US" sz="1800" dirty="0">
                <a:solidFill>
                  <a:schemeClr val="tx2"/>
                </a:solidFill>
              </a:rPr>
              <a:t>Trim(“    Maria  “) </a:t>
            </a:r>
            <a:r>
              <a:rPr lang="en-US" sz="1800" dirty="0">
                <a:solidFill>
                  <a:schemeClr val="tx2"/>
                </a:solidFill>
                <a:sym typeface="Symbol" pitchFamily="18" charset="2"/>
              </a:rPr>
              <a:t> “Maria”</a:t>
            </a:r>
          </a:p>
          <a:p>
            <a:pPr>
              <a:spcBef>
                <a:spcPct val="50000"/>
              </a:spcBef>
            </a:pPr>
            <a:r>
              <a:rPr lang="en-US" sz="1800" dirty="0">
                <a:solidFill>
                  <a:schemeClr val="tx2"/>
                </a:solidFill>
                <a:sym typeface="Symbol" pitchFamily="18" charset="2"/>
              </a:rPr>
              <a:t>Len(“</a:t>
            </a:r>
            <a:r>
              <a:rPr lang="en-US" sz="1800" dirty="0" err="1">
                <a:solidFill>
                  <a:schemeClr val="tx2"/>
                </a:solidFill>
                <a:sym typeface="Symbol" pitchFamily="18" charset="2"/>
              </a:rPr>
              <a:t>Ramanujan</a:t>
            </a:r>
            <a:r>
              <a:rPr lang="en-US" sz="1800" dirty="0">
                <a:solidFill>
                  <a:schemeClr val="tx2"/>
                </a:solidFill>
                <a:sym typeface="Symbol" pitchFamily="18" charset="2"/>
              </a:rPr>
              <a:t>”)  9</a:t>
            </a:r>
          </a:p>
          <a:p>
            <a:pPr>
              <a:spcBef>
                <a:spcPct val="50000"/>
              </a:spcBef>
            </a:pPr>
            <a:r>
              <a:rPr lang="en-US" sz="1800" dirty="0">
                <a:solidFill>
                  <a:schemeClr val="tx2"/>
                </a:solidFill>
                <a:sym typeface="Symbol" pitchFamily="18" charset="2"/>
              </a:rPr>
              <a:t>String(5,”a”)  “</a:t>
            </a:r>
            <a:r>
              <a:rPr lang="en-US" sz="1800" dirty="0" err="1">
                <a:solidFill>
                  <a:schemeClr val="tx2"/>
                </a:solidFill>
                <a:sym typeface="Symbol" pitchFamily="18" charset="2"/>
              </a:rPr>
              <a:t>aaaaa</a:t>
            </a:r>
            <a:r>
              <a:rPr lang="en-US" sz="1800" dirty="0">
                <a:solidFill>
                  <a:schemeClr val="tx2"/>
                </a:solidFill>
                <a:sym typeface="Symbol" pitchFamily="18" charset="2"/>
              </a:rPr>
              <a:t>”</a:t>
            </a:r>
          </a:p>
          <a:p>
            <a:pPr>
              <a:spcBef>
                <a:spcPct val="50000"/>
              </a:spcBef>
            </a:pPr>
            <a:r>
              <a:rPr lang="en-US" sz="1800" dirty="0" err="1">
                <a:solidFill>
                  <a:schemeClr val="tx2"/>
                </a:solidFill>
                <a:sym typeface="Symbol" pitchFamily="18" charset="2"/>
              </a:rPr>
              <a:t>InStr</a:t>
            </a:r>
            <a:r>
              <a:rPr lang="en-US" sz="1800" dirty="0">
                <a:solidFill>
                  <a:schemeClr val="tx2"/>
                </a:solidFill>
                <a:sym typeface="Symbol" pitchFamily="18" charset="2"/>
              </a:rPr>
              <a:t>(“8764 Main”,” “)  5</a:t>
            </a:r>
          </a:p>
        </p:txBody>
      </p:sp>
    </p:spTree>
    <p:extLst>
      <p:ext uri="{BB962C8B-B14F-4D97-AF65-F5344CB8AC3E}">
        <p14:creationId xmlns:p14="http://schemas.microsoft.com/office/powerpoint/2010/main" val="228765292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r>
              <a:rPr lang="en-US" smtClean="0"/>
              <a:t>Programming: Standard Functions</a:t>
            </a:r>
          </a:p>
        </p:txBody>
      </p:sp>
      <p:sp>
        <p:nvSpPr>
          <p:cNvPr id="53252" name="Rectangle 3"/>
          <p:cNvSpPr>
            <a:spLocks noGrp="1" noChangeArrowheads="1"/>
          </p:cNvSpPr>
          <p:nvPr>
            <p:ph type="body" sz="half" idx="1"/>
          </p:nvPr>
        </p:nvSpPr>
        <p:spPr/>
        <p:txBody>
          <a:bodyPr/>
          <a:lstStyle/>
          <a:p>
            <a:r>
              <a:rPr lang="en-US" sz="2000" dirty="0" smtClean="0"/>
              <a:t>Numeric</a:t>
            </a:r>
          </a:p>
          <a:p>
            <a:pPr lvl="1"/>
            <a:r>
              <a:rPr lang="en-US" sz="1800" dirty="0" err="1" smtClean="0"/>
              <a:t>Exp</a:t>
            </a:r>
            <a:r>
              <a:rPr lang="en-US" sz="1800" dirty="0" smtClean="0"/>
              <a:t>, Log</a:t>
            </a:r>
          </a:p>
          <a:p>
            <a:pPr lvl="1"/>
            <a:r>
              <a:rPr lang="en-US" sz="1800" dirty="0" err="1" smtClean="0"/>
              <a:t>Atn</a:t>
            </a:r>
            <a:r>
              <a:rPr lang="en-US" sz="1800" dirty="0" smtClean="0"/>
              <a:t>, Cos, Sin, Tan</a:t>
            </a:r>
          </a:p>
          <a:p>
            <a:pPr lvl="1"/>
            <a:r>
              <a:rPr lang="en-US" sz="1800" dirty="0" err="1" smtClean="0"/>
              <a:t>Sqr</a:t>
            </a:r>
            <a:endParaRPr lang="en-US" sz="1800" dirty="0" smtClean="0"/>
          </a:p>
          <a:p>
            <a:pPr lvl="1"/>
            <a:r>
              <a:rPr lang="en-US" sz="1800" dirty="0" smtClean="0"/>
              <a:t>Abs</a:t>
            </a:r>
          </a:p>
          <a:p>
            <a:pPr lvl="1"/>
            <a:r>
              <a:rPr lang="en-US" sz="1800" dirty="0" err="1" smtClean="0"/>
              <a:t>Sgn</a:t>
            </a:r>
            <a:endParaRPr lang="en-US" sz="1800" dirty="0" smtClean="0"/>
          </a:p>
          <a:p>
            <a:pPr lvl="1"/>
            <a:r>
              <a:rPr lang="en-US" sz="1800" dirty="0" err="1" smtClean="0"/>
              <a:t>Int</a:t>
            </a:r>
            <a:r>
              <a:rPr lang="en-US" sz="1800" dirty="0" smtClean="0"/>
              <a:t>, Fix</a:t>
            </a:r>
          </a:p>
          <a:p>
            <a:pPr lvl="1"/>
            <a:r>
              <a:rPr lang="en-US" sz="1800" dirty="0" err="1" smtClean="0"/>
              <a:t>Rnd</a:t>
            </a:r>
            <a:r>
              <a:rPr lang="en-US" sz="1800" dirty="0" smtClean="0"/>
              <a:t>, Randomize</a:t>
            </a:r>
          </a:p>
        </p:txBody>
      </p:sp>
      <p:sp>
        <p:nvSpPr>
          <p:cNvPr id="5325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521404E-BD33-4DD2-9C7B-4574C06136A6}" type="slidenum">
              <a:rPr lang="en-US" smtClean="0"/>
              <a:pPr/>
              <a:t>61</a:t>
            </a:fld>
            <a:endParaRPr lang="en-US" smtClean="0"/>
          </a:p>
        </p:txBody>
      </p:sp>
      <p:sp>
        <p:nvSpPr>
          <p:cNvPr id="53253" name="Text Box 4"/>
          <p:cNvSpPr txBox="1">
            <a:spLocks noChangeArrowheads="1"/>
          </p:cNvSpPr>
          <p:nvPr/>
        </p:nvSpPr>
        <p:spPr bwMode="auto">
          <a:xfrm>
            <a:off x="3299012" y="1459178"/>
            <a:ext cx="2574166" cy="2548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US" sz="1800" dirty="0">
                <a:solidFill>
                  <a:schemeClr val="bg2"/>
                </a:solidFill>
              </a:rPr>
              <a:t>x = log</a:t>
            </a:r>
            <a:r>
              <a:rPr lang="en-US" sz="1800" baseline="-25000" dirty="0">
                <a:solidFill>
                  <a:schemeClr val="bg2"/>
                </a:solidFill>
              </a:rPr>
              <a:t>e</a:t>
            </a:r>
            <a:r>
              <a:rPr lang="en-US" sz="1800" dirty="0">
                <a:solidFill>
                  <a:schemeClr val="bg2"/>
                </a:solidFill>
              </a:rPr>
              <a:t> (e</a:t>
            </a:r>
            <a:r>
              <a:rPr lang="en-US" sz="1800" baseline="30000" dirty="0">
                <a:solidFill>
                  <a:schemeClr val="bg2"/>
                </a:solidFill>
              </a:rPr>
              <a:t>x</a:t>
            </a:r>
            <a:r>
              <a:rPr lang="en-US" sz="1800" dirty="0">
                <a:solidFill>
                  <a:schemeClr val="bg2"/>
                </a:solidFill>
              </a:rPr>
              <a:t>)</a:t>
            </a:r>
          </a:p>
          <a:p>
            <a:pPr>
              <a:spcBef>
                <a:spcPct val="20000"/>
              </a:spcBef>
            </a:pPr>
            <a:r>
              <a:rPr lang="en-US" sz="1800" dirty="0">
                <a:solidFill>
                  <a:schemeClr val="bg2"/>
                </a:solidFill>
              </a:rPr>
              <a:t>Trigonometric functions</a:t>
            </a:r>
          </a:p>
          <a:p>
            <a:pPr>
              <a:spcBef>
                <a:spcPct val="20000"/>
              </a:spcBef>
            </a:pPr>
            <a:r>
              <a:rPr lang="en-US" sz="2000" dirty="0">
                <a:solidFill>
                  <a:schemeClr val="bg2"/>
                </a:solidFill>
                <a:sym typeface="Symbol" pitchFamily="18" charset="2"/>
              </a:rPr>
              <a:t>2 = 1.414</a:t>
            </a:r>
          </a:p>
          <a:p>
            <a:pPr>
              <a:spcBef>
                <a:spcPct val="20000"/>
              </a:spcBef>
            </a:pPr>
            <a:r>
              <a:rPr lang="en-US" sz="2000" dirty="0">
                <a:solidFill>
                  <a:schemeClr val="bg2"/>
                </a:solidFill>
              </a:rPr>
              <a:t>Abs(-35) </a:t>
            </a:r>
            <a:r>
              <a:rPr lang="en-US" sz="2000" dirty="0">
                <a:solidFill>
                  <a:schemeClr val="bg2"/>
                </a:solidFill>
                <a:sym typeface="Symbol" pitchFamily="18" charset="2"/>
              </a:rPr>
              <a:t></a:t>
            </a:r>
            <a:r>
              <a:rPr lang="en-US" sz="2000" dirty="0">
                <a:solidFill>
                  <a:schemeClr val="bg2"/>
                </a:solidFill>
              </a:rPr>
              <a:t> 35</a:t>
            </a:r>
          </a:p>
          <a:p>
            <a:pPr>
              <a:spcBef>
                <a:spcPct val="20000"/>
              </a:spcBef>
            </a:pPr>
            <a:r>
              <a:rPr lang="en-US" sz="2000" dirty="0" err="1">
                <a:solidFill>
                  <a:schemeClr val="bg2"/>
                </a:solidFill>
              </a:rPr>
              <a:t>Sgn</a:t>
            </a:r>
            <a:r>
              <a:rPr lang="en-US" sz="2000" dirty="0">
                <a:solidFill>
                  <a:schemeClr val="bg2"/>
                </a:solidFill>
              </a:rPr>
              <a:t>(-35) </a:t>
            </a:r>
            <a:r>
              <a:rPr lang="en-US" sz="2000" dirty="0">
                <a:solidFill>
                  <a:schemeClr val="bg2"/>
                </a:solidFill>
                <a:sym typeface="Symbol" pitchFamily="18" charset="2"/>
              </a:rPr>
              <a:t> -1</a:t>
            </a:r>
          </a:p>
          <a:p>
            <a:pPr>
              <a:spcBef>
                <a:spcPct val="20000"/>
              </a:spcBef>
            </a:pPr>
            <a:r>
              <a:rPr lang="en-US" sz="2000" dirty="0" err="1">
                <a:solidFill>
                  <a:schemeClr val="bg2"/>
                </a:solidFill>
              </a:rPr>
              <a:t>Int</a:t>
            </a:r>
            <a:r>
              <a:rPr lang="en-US" sz="2000" dirty="0">
                <a:solidFill>
                  <a:schemeClr val="bg2"/>
                </a:solidFill>
              </a:rPr>
              <a:t>(17.893) </a:t>
            </a:r>
            <a:r>
              <a:rPr lang="en-US" sz="2000" dirty="0">
                <a:solidFill>
                  <a:schemeClr val="bg2"/>
                </a:solidFill>
                <a:sym typeface="Symbol" pitchFamily="18" charset="2"/>
              </a:rPr>
              <a:t> 17</a:t>
            </a:r>
          </a:p>
          <a:p>
            <a:pPr>
              <a:spcBef>
                <a:spcPct val="20000"/>
              </a:spcBef>
            </a:pPr>
            <a:r>
              <a:rPr lang="en-US" sz="2000" dirty="0" err="1">
                <a:solidFill>
                  <a:schemeClr val="bg2"/>
                </a:solidFill>
              </a:rPr>
              <a:t>Rnd</a:t>
            </a:r>
            <a:r>
              <a:rPr lang="en-US" sz="2000" dirty="0">
                <a:solidFill>
                  <a:schemeClr val="bg2"/>
                </a:solidFill>
              </a:rPr>
              <a:t>() </a:t>
            </a:r>
            <a:r>
              <a:rPr lang="en-US" sz="2000" dirty="0">
                <a:solidFill>
                  <a:schemeClr val="bg2"/>
                </a:solidFill>
                <a:sym typeface="Symbol" pitchFamily="18" charset="2"/>
              </a:rPr>
              <a:t> </a:t>
            </a:r>
            <a:r>
              <a:rPr lang="en-US" sz="2000" dirty="0">
                <a:solidFill>
                  <a:schemeClr val="bg2"/>
                </a:solidFill>
              </a:rPr>
              <a:t>0.198474</a:t>
            </a:r>
            <a:endParaRPr lang="en-US" sz="2000" dirty="0">
              <a:solidFill>
                <a:schemeClr val="bg2"/>
              </a:solidFill>
              <a:sym typeface="Symbol" pitchFamily="18" charset="2"/>
            </a:endParaRPr>
          </a:p>
        </p:txBody>
      </p:sp>
      <p:grpSp>
        <p:nvGrpSpPr>
          <p:cNvPr id="53254" name="Group 5"/>
          <p:cNvGrpSpPr>
            <a:grpSpLocks/>
          </p:cNvGrpSpPr>
          <p:nvPr/>
        </p:nvGrpSpPr>
        <p:grpSpPr bwMode="auto">
          <a:xfrm>
            <a:off x="6400800" y="1447800"/>
            <a:ext cx="1981200" cy="959069"/>
            <a:chOff x="3744" y="1296"/>
            <a:chExt cx="864" cy="420"/>
          </a:xfrm>
        </p:grpSpPr>
        <p:sp>
          <p:nvSpPr>
            <p:cNvPr id="53255" name="Freeform 6"/>
            <p:cNvSpPr>
              <a:spLocks/>
            </p:cNvSpPr>
            <p:nvPr/>
          </p:nvSpPr>
          <p:spPr bwMode="auto">
            <a:xfrm>
              <a:off x="3888" y="1296"/>
              <a:ext cx="720" cy="288"/>
            </a:xfrm>
            <a:custGeom>
              <a:avLst/>
              <a:gdLst>
                <a:gd name="T0" fmla="*/ 8 w 720"/>
                <a:gd name="T1" fmla="*/ 288 h 288"/>
                <a:gd name="T2" fmla="*/ 720 w 720"/>
                <a:gd name="T3" fmla="*/ 288 h 288"/>
                <a:gd name="T4" fmla="*/ 0 w 720"/>
                <a:gd name="T5" fmla="*/ 0 h 288"/>
                <a:gd name="T6" fmla="*/ 0 w 720"/>
                <a:gd name="T7" fmla="*/ 288 h 288"/>
                <a:gd name="T8" fmla="*/ 0 60000 65536"/>
                <a:gd name="T9" fmla="*/ 0 60000 65536"/>
                <a:gd name="T10" fmla="*/ 0 60000 65536"/>
                <a:gd name="T11" fmla="*/ 0 60000 65536"/>
                <a:gd name="T12" fmla="*/ 0 w 720"/>
                <a:gd name="T13" fmla="*/ 0 h 288"/>
                <a:gd name="T14" fmla="*/ 720 w 720"/>
                <a:gd name="T15" fmla="*/ 288 h 288"/>
              </a:gdLst>
              <a:ahLst/>
              <a:cxnLst>
                <a:cxn ang="T8">
                  <a:pos x="T0" y="T1"/>
                </a:cxn>
                <a:cxn ang="T9">
                  <a:pos x="T2" y="T3"/>
                </a:cxn>
                <a:cxn ang="T10">
                  <a:pos x="T4" y="T5"/>
                </a:cxn>
                <a:cxn ang="T11">
                  <a:pos x="T6" y="T7"/>
                </a:cxn>
              </a:cxnLst>
              <a:rect l="T12" t="T13" r="T14" b="T15"/>
              <a:pathLst>
                <a:path w="720" h="288">
                  <a:moveTo>
                    <a:pt x="8" y="288"/>
                  </a:moveTo>
                  <a:lnTo>
                    <a:pt x="720" y="288"/>
                  </a:lnTo>
                  <a:lnTo>
                    <a:pt x="0" y="0"/>
                  </a:lnTo>
                  <a:lnTo>
                    <a:pt x="0" y="288"/>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56" name="Text Box 7"/>
            <p:cNvSpPr txBox="1">
              <a:spLocks noChangeArrowheads="1"/>
            </p:cNvSpPr>
            <p:nvPr/>
          </p:nvSpPr>
          <p:spPr bwMode="auto">
            <a:xfrm>
              <a:off x="3744" y="1360"/>
              <a:ext cx="128"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b="1"/>
                <a:t>?</a:t>
              </a:r>
            </a:p>
          </p:txBody>
        </p:sp>
        <p:sp>
          <p:nvSpPr>
            <p:cNvPr id="53257" name="Text Box 8"/>
            <p:cNvSpPr txBox="1">
              <a:spLocks noChangeArrowheads="1"/>
            </p:cNvSpPr>
            <p:nvPr/>
          </p:nvSpPr>
          <p:spPr bwMode="auto">
            <a:xfrm>
              <a:off x="4032" y="1365"/>
              <a:ext cx="328"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ym typeface="Symbol" pitchFamily="18" charset="2"/>
                </a:rPr>
                <a:t>=30</a:t>
              </a:r>
              <a:endParaRPr lang="en-US" sz="2000"/>
            </a:p>
          </p:txBody>
        </p:sp>
        <p:sp>
          <p:nvSpPr>
            <p:cNvPr id="53258" name="Text Box 9"/>
            <p:cNvSpPr txBox="1">
              <a:spLocks noChangeArrowheads="1"/>
            </p:cNvSpPr>
            <p:nvPr/>
          </p:nvSpPr>
          <p:spPr bwMode="auto">
            <a:xfrm>
              <a:off x="3984" y="1541"/>
              <a:ext cx="205"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b="1" dirty="0"/>
                <a:t>92</a:t>
              </a:r>
            </a:p>
          </p:txBody>
        </p:sp>
      </p:grpSp>
    </p:spTree>
    <p:extLst>
      <p:ext uri="{BB962C8B-B14F-4D97-AF65-F5344CB8AC3E}">
        <p14:creationId xmlns:p14="http://schemas.microsoft.com/office/powerpoint/2010/main" val="703141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smtClean="0"/>
              <a:t>Programming:</a:t>
            </a:r>
            <a:br>
              <a:rPr lang="en-US" smtClean="0"/>
            </a:br>
            <a:r>
              <a:rPr lang="en-US" smtClean="0"/>
              <a:t>Standard Functions: Date/Time</a:t>
            </a:r>
          </a:p>
        </p:txBody>
      </p:sp>
      <p:sp>
        <p:nvSpPr>
          <p:cNvPr id="5427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456B77E-E1A9-428C-983A-77F018042C20}" type="slidenum">
              <a:rPr lang="en-US" smtClean="0"/>
              <a:pPr/>
              <a:t>62</a:t>
            </a:fld>
            <a:endParaRPr lang="en-US" smtClean="0"/>
          </a:p>
        </p:txBody>
      </p:sp>
      <p:sp>
        <p:nvSpPr>
          <p:cNvPr id="54276" name="Rectangle 3"/>
          <p:cNvSpPr>
            <a:spLocks noGrp="1" noChangeArrowheads="1"/>
          </p:cNvSpPr>
          <p:nvPr>
            <p:ph type="body" sz="half" idx="4294967295"/>
          </p:nvPr>
        </p:nvSpPr>
        <p:spPr>
          <a:xfrm>
            <a:off x="0" y="1263650"/>
            <a:ext cx="4419600" cy="4756150"/>
          </a:xfrm>
        </p:spPr>
        <p:txBody>
          <a:bodyPr/>
          <a:lstStyle/>
          <a:p>
            <a:r>
              <a:rPr lang="en-US" sz="2000" dirty="0" smtClean="0"/>
              <a:t>Date, Now, Time</a:t>
            </a:r>
          </a:p>
          <a:p>
            <a:r>
              <a:rPr lang="en-US" sz="2000" dirty="0" err="1" smtClean="0"/>
              <a:t>DateAdd</a:t>
            </a:r>
            <a:r>
              <a:rPr lang="en-US" sz="2000" dirty="0" smtClean="0"/>
              <a:t>, </a:t>
            </a:r>
            <a:r>
              <a:rPr lang="en-US" sz="2000" dirty="0" err="1" smtClean="0"/>
              <a:t>DateDiff</a:t>
            </a:r>
            <a:endParaRPr lang="en-US" sz="2000" dirty="0" smtClean="0"/>
          </a:p>
          <a:p>
            <a:pPr lvl="1"/>
            <a:r>
              <a:rPr lang="en-US" sz="1800" dirty="0" smtClean="0"/>
              <a:t>“y”, “m”, “q” . . .</a:t>
            </a:r>
          </a:p>
          <a:p>
            <a:pPr lvl="1"/>
            <a:r>
              <a:rPr lang="en-US" sz="1800" dirty="0" err="1" smtClean="0"/>
              <a:t>Firstweekday</a:t>
            </a:r>
            <a:endParaRPr lang="en-US" sz="1800" dirty="0" smtClean="0"/>
          </a:p>
          <a:p>
            <a:pPr lvl="1"/>
            <a:r>
              <a:rPr lang="en-US" sz="1800" dirty="0" smtClean="0"/>
              <a:t>1=Sunday,. . .</a:t>
            </a:r>
          </a:p>
          <a:p>
            <a:pPr lvl="1"/>
            <a:r>
              <a:rPr lang="en-US" sz="1800" dirty="0" smtClean="0"/>
              <a:t>Can also be used to find number of Fridays, between two dates.</a:t>
            </a:r>
          </a:p>
        </p:txBody>
      </p:sp>
      <p:sp>
        <p:nvSpPr>
          <p:cNvPr id="54277" name="Line 4"/>
          <p:cNvSpPr>
            <a:spLocks noChangeShapeType="1"/>
          </p:cNvSpPr>
          <p:nvPr/>
        </p:nvSpPr>
        <p:spPr bwMode="auto">
          <a:xfrm>
            <a:off x="3978275" y="2478088"/>
            <a:ext cx="358140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4278" name="Line 5"/>
          <p:cNvSpPr>
            <a:spLocks noChangeShapeType="1"/>
          </p:cNvSpPr>
          <p:nvPr/>
        </p:nvSpPr>
        <p:spPr bwMode="auto">
          <a:xfrm>
            <a:off x="4892675" y="2401888"/>
            <a:ext cx="0" cy="1524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4279" name="Line 6"/>
          <p:cNvSpPr>
            <a:spLocks noChangeShapeType="1"/>
          </p:cNvSpPr>
          <p:nvPr/>
        </p:nvSpPr>
        <p:spPr bwMode="auto">
          <a:xfrm>
            <a:off x="6111875" y="2401888"/>
            <a:ext cx="0" cy="1524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4280" name="Text Box 7"/>
          <p:cNvSpPr txBox="1">
            <a:spLocks noChangeArrowheads="1"/>
          </p:cNvSpPr>
          <p:nvPr/>
        </p:nvSpPr>
        <p:spPr bwMode="auto">
          <a:xfrm>
            <a:off x="4572000" y="2514600"/>
            <a:ext cx="7489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chemeClr val="bg2"/>
                </a:solidFill>
              </a:rPr>
              <a:t>today</a:t>
            </a:r>
          </a:p>
        </p:txBody>
      </p:sp>
      <p:sp>
        <p:nvSpPr>
          <p:cNvPr id="54281" name="Text Box 8"/>
          <p:cNvSpPr txBox="1">
            <a:spLocks noChangeArrowheads="1"/>
          </p:cNvSpPr>
          <p:nvPr/>
        </p:nvSpPr>
        <p:spPr bwMode="auto">
          <a:xfrm>
            <a:off x="5807075" y="2514600"/>
            <a:ext cx="10951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chemeClr val="bg2"/>
                </a:solidFill>
              </a:rPr>
              <a:t>DateDue</a:t>
            </a:r>
          </a:p>
        </p:txBody>
      </p:sp>
      <p:sp>
        <p:nvSpPr>
          <p:cNvPr id="54282" name="Text Box 9"/>
          <p:cNvSpPr txBox="1">
            <a:spLocks noChangeArrowheads="1"/>
          </p:cNvSpPr>
          <p:nvPr/>
        </p:nvSpPr>
        <p:spPr bwMode="auto">
          <a:xfrm>
            <a:off x="4267200" y="1905000"/>
            <a:ext cx="10823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smtClean="0"/>
              <a:t>02/19/10</a:t>
            </a:r>
            <a:endParaRPr lang="en-US" sz="1800" dirty="0"/>
          </a:p>
        </p:txBody>
      </p:sp>
      <p:sp>
        <p:nvSpPr>
          <p:cNvPr id="54283" name="Text Box 10"/>
          <p:cNvSpPr txBox="1">
            <a:spLocks noChangeArrowheads="1"/>
          </p:cNvSpPr>
          <p:nvPr/>
        </p:nvSpPr>
        <p:spPr bwMode="auto">
          <a:xfrm>
            <a:off x="5654675" y="1905000"/>
            <a:ext cx="10823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smtClean="0"/>
              <a:t>03/21/10</a:t>
            </a:r>
            <a:endParaRPr lang="en-US" sz="1800" dirty="0"/>
          </a:p>
        </p:txBody>
      </p:sp>
      <p:sp>
        <p:nvSpPr>
          <p:cNvPr id="54284" name="Text Box 11"/>
          <p:cNvSpPr txBox="1">
            <a:spLocks noChangeArrowheads="1"/>
          </p:cNvSpPr>
          <p:nvPr/>
        </p:nvSpPr>
        <p:spPr bwMode="auto">
          <a:xfrm>
            <a:off x="4431698" y="2921051"/>
            <a:ext cx="38459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err="1">
                <a:solidFill>
                  <a:schemeClr val="tx2"/>
                </a:solidFill>
              </a:rPr>
              <a:t>DateDue</a:t>
            </a:r>
            <a:r>
              <a:rPr lang="en-US" sz="1800" dirty="0">
                <a:solidFill>
                  <a:schemeClr val="tx2"/>
                </a:solidFill>
              </a:rPr>
              <a:t> = </a:t>
            </a:r>
            <a:r>
              <a:rPr lang="en-US" sz="1800" dirty="0" err="1">
                <a:solidFill>
                  <a:schemeClr val="tx2"/>
                </a:solidFill>
              </a:rPr>
              <a:t>DateAdd</a:t>
            </a:r>
            <a:r>
              <a:rPr lang="en-US" sz="1800" dirty="0">
                <a:solidFill>
                  <a:schemeClr val="tx2"/>
                </a:solidFill>
              </a:rPr>
              <a:t>(“d”, 30, Date())</a:t>
            </a:r>
          </a:p>
        </p:txBody>
      </p:sp>
    </p:spTree>
    <p:extLst>
      <p:ext uri="{BB962C8B-B14F-4D97-AF65-F5344CB8AC3E}">
        <p14:creationId xmlns:p14="http://schemas.microsoft.com/office/powerpoint/2010/main" val="208696623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lstStyle/>
          <a:p>
            <a:r>
              <a:rPr lang="en-US" smtClean="0"/>
              <a:t>Programming:</a:t>
            </a:r>
            <a:br>
              <a:rPr lang="en-US" smtClean="0"/>
            </a:br>
            <a:r>
              <a:rPr lang="en-US" smtClean="0"/>
              <a:t>Standard Functions: Variant</a:t>
            </a:r>
          </a:p>
        </p:txBody>
      </p:sp>
      <p:sp>
        <p:nvSpPr>
          <p:cNvPr id="55300" name="Rectangle 3"/>
          <p:cNvSpPr>
            <a:spLocks noGrp="1" noChangeArrowheads="1"/>
          </p:cNvSpPr>
          <p:nvPr>
            <p:ph type="body" sz="half" idx="1"/>
          </p:nvPr>
        </p:nvSpPr>
        <p:spPr/>
        <p:txBody>
          <a:bodyPr/>
          <a:lstStyle/>
          <a:p>
            <a:r>
              <a:rPr lang="en-US" smtClean="0"/>
              <a:t>Variant</a:t>
            </a:r>
          </a:p>
          <a:p>
            <a:pPr lvl="1"/>
            <a:r>
              <a:rPr lang="en-US" smtClean="0"/>
              <a:t>IsDate</a:t>
            </a:r>
          </a:p>
          <a:p>
            <a:pPr lvl="1"/>
            <a:r>
              <a:rPr lang="en-US" smtClean="0"/>
              <a:t>IsNumeric</a:t>
            </a:r>
          </a:p>
          <a:p>
            <a:pPr lvl="1"/>
            <a:r>
              <a:rPr lang="en-US" smtClean="0"/>
              <a:t>VarType</a:t>
            </a:r>
          </a:p>
          <a:p>
            <a:pPr lvl="1"/>
            <a:r>
              <a:rPr lang="en-US" smtClean="0"/>
              <a:t>IsEmpty</a:t>
            </a:r>
          </a:p>
          <a:p>
            <a:pPr lvl="1"/>
            <a:r>
              <a:rPr lang="en-US" smtClean="0"/>
              <a:t>IsNull</a:t>
            </a:r>
          </a:p>
        </p:txBody>
      </p:sp>
      <p:sp>
        <p:nvSpPr>
          <p:cNvPr id="5" name="Content Placeholder 4"/>
          <p:cNvSpPr>
            <a:spLocks noGrp="1"/>
          </p:cNvSpPr>
          <p:nvPr>
            <p:ph sz="half" idx="2"/>
          </p:nvPr>
        </p:nvSpPr>
        <p:spPr/>
        <p:txBody>
          <a:bodyPr/>
          <a:lstStyle/>
          <a:p>
            <a:endParaRPr lang="en-US"/>
          </a:p>
        </p:txBody>
      </p:sp>
      <p:sp>
        <p:nvSpPr>
          <p:cNvPr id="5529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3BD91C-6F31-43CA-9814-54CE3C783F01}" type="slidenum">
              <a:rPr lang="en-US" smtClean="0"/>
              <a:pPr/>
              <a:t>63</a:t>
            </a:fld>
            <a:endParaRPr lang="en-US" smtClean="0"/>
          </a:p>
        </p:txBody>
      </p:sp>
    </p:spTree>
    <p:extLst>
      <p:ext uri="{BB962C8B-B14F-4D97-AF65-F5344CB8AC3E}">
        <p14:creationId xmlns:p14="http://schemas.microsoft.com/office/powerpoint/2010/main" val="299848505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a:lstStyle/>
          <a:p>
            <a:r>
              <a:rPr lang="en-US" smtClean="0"/>
              <a:t>Programming: Debug</a:t>
            </a:r>
          </a:p>
        </p:txBody>
      </p:sp>
      <p:sp>
        <p:nvSpPr>
          <p:cNvPr id="56324" name="Rectangle 3"/>
          <p:cNvSpPr>
            <a:spLocks noGrp="1" noChangeArrowheads="1"/>
          </p:cNvSpPr>
          <p:nvPr>
            <p:ph type="body" sz="half" idx="1"/>
          </p:nvPr>
        </p:nvSpPr>
        <p:spPr/>
        <p:txBody>
          <a:bodyPr/>
          <a:lstStyle/>
          <a:p>
            <a:r>
              <a:rPr lang="en-US" smtClean="0"/>
              <a:t>Stop</a:t>
            </a:r>
          </a:p>
          <a:p>
            <a:r>
              <a:rPr lang="en-US" smtClean="0"/>
              <a:t>Ctrl-Break</a:t>
            </a:r>
          </a:p>
          <a:p>
            <a:r>
              <a:rPr lang="en-US" smtClean="0"/>
              <a:t>F5:  Go</a:t>
            </a:r>
          </a:p>
          <a:p>
            <a:r>
              <a:rPr lang="en-US" smtClean="0"/>
              <a:t>F8:  Step through</a:t>
            </a:r>
          </a:p>
          <a:p>
            <a:r>
              <a:rPr lang="en-US" smtClean="0"/>
              <a:t>S-F8:  Step over</a:t>
            </a:r>
          </a:p>
          <a:p>
            <a:r>
              <a:rPr lang="en-US" smtClean="0"/>
              <a:t>Breakpoints</a:t>
            </a:r>
          </a:p>
        </p:txBody>
      </p:sp>
      <p:sp>
        <p:nvSpPr>
          <p:cNvPr id="56325" name="Rectangle 4"/>
          <p:cNvSpPr>
            <a:spLocks noGrp="1" noChangeArrowheads="1"/>
          </p:cNvSpPr>
          <p:nvPr>
            <p:ph type="body" sz="half" idx="2"/>
          </p:nvPr>
        </p:nvSpPr>
        <p:spPr/>
        <p:txBody>
          <a:bodyPr/>
          <a:lstStyle/>
          <a:p>
            <a:r>
              <a:rPr lang="en-US" smtClean="0"/>
              <a:t>Immediate Window</a:t>
            </a:r>
          </a:p>
          <a:p>
            <a:pPr lvl="1"/>
            <a:r>
              <a:rPr lang="en-US" smtClean="0"/>
              <a:t>? or Print</a:t>
            </a:r>
          </a:p>
          <a:p>
            <a:pPr lvl="1"/>
            <a:r>
              <a:rPr lang="en-US" smtClean="0"/>
              <a:t>Any assignment</a:t>
            </a:r>
          </a:p>
          <a:p>
            <a:pPr lvl="1"/>
            <a:r>
              <a:rPr lang="en-US" smtClean="0"/>
              <a:t>Any code</a:t>
            </a:r>
          </a:p>
        </p:txBody>
      </p:sp>
      <p:sp>
        <p:nvSpPr>
          <p:cNvPr id="5632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37B21E6-7E40-4AD3-B004-66CBADC0DF2C}" type="slidenum">
              <a:rPr lang="en-US" smtClean="0"/>
              <a:pPr/>
              <a:t>64</a:t>
            </a:fld>
            <a:endParaRPr lang="en-US" smtClean="0"/>
          </a:p>
        </p:txBody>
      </p:sp>
    </p:spTree>
    <p:extLst>
      <p:ext uri="{BB962C8B-B14F-4D97-AF65-F5344CB8AC3E}">
        <p14:creationId xmlns:p14="http://schemas.microsoft.com/office/powerpoint/2010/main" val="35581480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a:lstStyle/>
          <a:p>
            <a:r>
              <a:rPr lang="en-US" smtClean="0"/>
              <a:t>Programming:</a:t>
            </a:r>
            <a:br>
              <a:rPr lang="en-US" smtClean="0"/>
            </a:br>
            <a:r>
              <a:rPr lang="en-US" smtClean="0"/>
              <a:t>Output:  Message Box</a:t>
            </a:r>
          </a:p>
        </p:txBody>
      </p:sp>
      <p:sp>
        <p:nvSpPr>
          <p:cNvPr id="57348" name="Rectangle 3"/>
          <p:cNvSpPr>
            <a:spLocks noGrp="1" noChangeArrowheads="1"/>
          </p:cNvSpPr>
          <p:nvPr>
            <p:ph type="body" sz="half" idx="1"/>
          </p:nvPr>
        </p:nvSpPr>
        <p:spPr/>
        <p:txBody>
          <a:bodyPr/>
          <a:lstStyle/>
          <a:p>
            <a:r>
              <a:rPr lang="en-US" sz="1800" dirty="0" err="1" smtClean="0"/>
              <a:t>MsgBox</a:t>
            </a:r>
            <a:endParaRPr lang="en-US" sz="1800" dirty="0" smtClean="0"/>
          </a:p>
          <a:p>
            <a:pPr lvl="1"/>
            <a:r>
              <a:rPr lang="en-US" sz="1600" dirty="0" smtClean="0"/>
              <a:t>Message</a:t>
            </a:r>
          </a:p>
          <a:p>
            <a:pPr lvl="1"/>
            <a:r>
              <a:rPr lang="en-US" sz="1600" dirty="0" smtClean="0"/>
              <a:t>Type</a:t>
            </a:r>
          </a:p>
          <a:p>
            <a:pPr lvl="1"/>
            <a:r>
              <a:rPr lang="en-US" sz="1600" dirty="0" smtClean="0"/>
              <a:t>Title</a:t>
            </a:r>
          </a:p>
          <a:p>
            <a:r>
              <a:rPr lang="en-US" sz="1800" dirty="0" smtClean="0"/>
              <a:t>Types:  Use Constants</a:t>
            </a:r>
          </a:p>
          <a:p>
            <a:pPr lvl="1"/>
            <a:r>
              <a:rPr lang="en-US" sz="1600" dirty="0" err="1" smtClean="0"/>
              <a:t>vbOKOnly</a:t>
            </a:r>
            <a:r>
              <a:rPr lang="en-US" sz="1600" dirty="0" smtClean="0"/>
              <a:t>	</a:t>
            </a:r>
            <a:r>
              <a:rPr lang="en-US" sz="1600" dirty="0" err="1" smtClean="0"/>
              <a:t>vbOKCancel</a:t>
            </a:r>
            <a:endParaRPr lang="en-US" sz="1600" dirty="0" smtClean="0"/>
          </a:p>
          <a:p>
            <a:pPr lvl="1"/>
            <a:r>
              <a:rPr lang="en-US" sz="1600" dirty="0" err="1" smtClean="0"/>
              <a:t>vbAbortRetryIgnore</a:t>
            </a:r>
            <a:endParaRPr lang="en-US" sz="1600" dirty="0" smtClean="0"/>
          </a:p>
          <a:p>
            <a:pPr lvl="1"/>
            <a:r>
              <a:rPr lang="en-US" sz="1600" dirty="0" err="1" smtClean="0"/>
              <a:t>vbYesNoCancel</a:t>
            </a:r>
            <a:endParaRPr lang="en-US" sz="1600" dirty="0" smtClean="0"/>
          </a:p>
          <a:p>
            <a:pPr lvl="1"/>
            <a:r>
              <a:rPr lang="en-US" sz="1600" dirty="0" err="1" smtClean="0"/>
              <a:t>vbYesNo</a:t>
            </a:r>
            <a:r>
              <a:rPr lang="en-US" sz="1600" dirty="0" smtClean="0"/>
              <a:t>	</a:t>
            </a:r>
            <a:r>
              <a:rPr lang="en-US" sz="1600" dirty="0" err="1" smtClean="0"/>
              <a:t>vbRetryCancel</a:t>
            </a:r>
            <a:endParaRPr lang="en-US" sz="1600" dirty="0" smtClean="0"/>
          </a:p>
          <a:p>
            <a:r>
              <a:rPr lang="en-US" sz="1800" dirty="0" smtClean="0"/>
              <a:t>Defaults</a:t>
            </a:r>
          </a:p>
          <a:p>
            <a:pPr lvl="1"/>
            <a:r>
              <a:rPr lang="en-US" sz="1600" dirty="0" smtClean="0"/>
              <a:t>vbDefaultButton1</a:t>
            </a:r>
          </a:p>
          <a:p>
            <a:pPr lvl="1"/>
            <a:r>
              <a:rPr lang="en-US" sz="1600" dirty="0" smtClean="0"/>
              <a:t>vbDefaultButton2</a:t>
            </a:r>
          </a:p>
          <a:p>
            <a:pPr lvl="1"/>
            <a:r>
              <a:rPr lang="en-US" sz="1600" dirty="0" smtClean="0"/>
              <a:t>vbDefaultButton3</a:t>
            </a:r>
          </a:p>
        </p:txBody>
      </p:sp>
      <p:sp>
        <p:nvSpPr>
          <p:cNvPr id="57349" name="Rectangle 4"/>
          <p:cNvSpPr>
            <a:spLocks noGrp="1" noChangeArrowheads="1"/>
          </p:cNvSpPr>
          <p:nvPr>
            <p:ph type="body" sz="half" idx="2"/>
          </p:nvPr>
        </p:nvSpPr>
        <p:spPr/>
        <p:txBody>
          <a:bodyPr/>
          <a:lstStyle/>
          <a:p>
            <a:r>
              <a:rPr lang="en-US" sz="1800" dirty="0" smtClean="0"/>
              <a:t>Icons</a:t>
            </a:r>
          </a:p>
          <a:p>
            <a:pPr lvl="1"/>
            <a:r>
              <a:rPr lang="en-US" sz="1600" dirty="0" err="1" smtClean="0"/>
              <a:t>vbCritical</a:t>
            </a:r>
            <a:r>
              <a:rPr lang="en-US" sz="1600" dirty="0" smtClean="0"/>
              <a:t>  Stop sign</a:t>
            </a:r>
          </a:p>
          <a:p>
            <a:pPr lvl="1"/>
            <a:r>
              <a:rPr lang="en-US" sz="1600" dirty="0" err="1" smtClean="0"/>
              <a:t>vbQuestion</a:t>
            </a:r>
            <a:r>
              <a:rPr lang="en-US" sz="1600" dirty="0" smtClean="0"/>
              <a:t> Question mark</a:t>
            </a:r>
          </a:p>
          <a:p>
            <a:pPr lvl="1"/>
            <a:r>
              <a:rPr lang="en-US" sz="1600" dirty="0" err="1" smtClean="0"/>
              <a:t>vbExclamation</a:t>
            </a:r>
            <a:r>
              <a:rPr lang="en-US" sz="1600" dirty="0" smtClean="0"/>
              <a:t>  Warning</a:t>
            </a:r>
          </a:p>
          <a:p>
            <a:pPr lvl="1"/>
            <a:r>
              <a:rPr lang="en-US" sz="1600" dirty="0" err="1" smtClean="0"/>
              <a:t>vbInformation</a:t>
            </a:r>
            <a:r>
              <a:rPr lang="en-US" sz="1600" dirty="0" smtClean="0"/>
              <a:t>  Circle i</a:t>
            </a:r>
          </a:p>
          <a:p>
            <a:r>
              <a:rPr lang="en-US" sz="1800" dirty="0" smtClean="0"/>
              <a:t>Responses</a:t>
            </a:r>
          </a:p>
          <a:p>
            <a:pPr lvl="1"/>
            <a:r>
              <a:rPr lang="en-US" sz="1600" dirty="0" err="1" smtClean="0"/>
              <a:t>vbOK</a:t>
            </a:r>
            <a:r>
              <a:rPr lang="en-US" sz="1600" dirty="0" smtClean="0"/>
              <a:t>	</a:t>
            </a:r>
            <a:r>
              <a:rPr lang="en-US" sz="1600" dirty="0" err="1" smtClean="0"/>
              <a:t>vbCancel</a:t>
            </a:r>
            <a:endParaRPr lang="en-US" sz="1600" dirty="0" smtClean="0"/>
          </a:p>
          <a:p>
            <a:pPr lvl="1"/>
            <a:r>
              <a:rPr lang="en-US" sz="1600" dirty="0" err="1" smtClean="0"/>
              <a:t>vbAbort</a:t>
            </a:r>
            <a:r>
              <a:rPr lang="en-US" sz="1600" dirty="0" smtClean="0"/>
              <a:t>	</a:t>
            </a:r>
            <a:r>
              <a:rPr lang="en-US" sz="1600" dirty="0" err="1" smtClean="0"/>
              <a:t>vbRetry</a:t>
            </a:r>
            <a:endParaRPr lang="en-US" sz="1600" dirty="0" smtClean="0"/>
          </a:p>
          <a:p>
            <a:pPr lvl="1"/>
            <a:r>
              <a:rPr lang="en-US" sz="1600" dirty="0" err="1" smtClean="0"/>
              <a:t>vbIgnore</a:t>
            </a:r>
            <a:r>
              <a:rPr lang="en-US" sz="1600" dirty="0" smtClean="0"/>
              <a:t>	</a:t>
            </a:r>
          </a:p>
          <a:p>
            <a:pPr lvl="1"/>
            <a:r>
              <a:rPr lang="en-US" sz="1600" dirty="0" err="1" smtClean="0"/>
              <a:t>vbYes</a:t>
            </a:r>
            <a:r>
              <a:rPr lang="en-US" sz="1600" dirty="0" smtClean="0"/>
              <a:t>	</a:t>
            </a:r>
            <a:r>
              <a:rPr lang="en-US" sz="1600" dirty="0" err="1" smtClean="0"/>
              <a:t>vbNo</a:t>
            </a:r>
            <a:r>
              <a:rPr lang="en-US" sz="1600" dirty="0" smtClean="0"/>
              <a:t>	</a:t>
            </a:r>
          </a:p>
        </p:txBody>
      </p:sp>
      <p:sp>
        <p:nvSpPr>
          <p:cNvPr id="5734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EB98DEE-0C6A-4377-9A1A-FFD6E577BE19}" type="slidenum">
              <a:rPr lang="en-US" smtClean="0"/>
              <a:pPr/>
              <a:t>65</a:t>
            </a:fld>
            <a:endParaRPr lang="en-US" smtClean="0"/>
          </a:p>
        </p:txBody>
      </p:sp>
      <p:sp>
        <p:nvSpPr>
          <p:cNvPr id="57350" name="Text Box 6"/>
          <p:cNvSpPr txBox="1">
            <a:spLocks noChangeArrowheads="1"/>
          </p:cNvSpPr>
          <p:nvPr/>
        </p:nvSpPr>
        <p:spPr bwMode="auto">
          <a:xfrm>
            <a:off x="386687" y="5630270"/>
            <a:ext cx="7924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err="1">
                <a:solidFill>
                  <a:schemeClr val="tx2"/>
                </a:solidFill>
                <a:latin typeface="Times New Roman" pitchFamily="18" charset="0"/>
              </a:rPr>
              <a:t>MsgBox</a:t>
            </a:r>
            <a:r>
              <a:rPr lang="en-US" sz="1800" dirty="0">
                <a:solidFill>
                  <a:schemeClr val="tx2"/>
                </a:solidFill>
                <a:latin typeface="Times New Roman" pitchFamily="18" charset="0"/>
              </a:rPr>
              <a:t> "This is a message box",  </a:t>
            </a:r>
            <a:r>
              <a:rPr lang="en-US" sz="1800" dirty="0" err="1">
                <a:solidFill>
                  <a:schemeClr val="tx2"/>
                </a:solidFill>
                <a:latin typeface="Times New Roman" pitchFamily="18" charset="0"/>
              </a:rPr>
              <a:t>vbYesNoCancel</a:t>
            </a:r>
            <a:r>
              <a:rPr lang="en-US" sz="1800" dirty="0">
                <a:solidFill>
                  <a:schemeClr val="tx2"/>
                </a:solidFill>
                <a:latin typeface="Times New Roman" pitchFamily="18" charset="0"/>
              </a:rPr>
              <a:t> + </a:t>
            </a:r>
            <a:r>
              <a:rPr lang="en-US" sz="1800" dirty="0" err="1">
                <a:solidFill>
                  <a:schemeClr val="tx2"/>
                </a:solidFill>
                <a:latin typeface="Times New Roman" pitchFamily="18" charset="0"/>
              </a:rPr>
              <a:t>vbInformation</a:t>
            </a:r>
            <a:r>
              <a:rPr lang="en-US" sz="1800" dirty="0">
                <a:solidFill>
                  <a:schemeClr val="tx2"/>
                </a:solidFill>
                <a:latin typeface="Times New Roman" pitchFamily="18" charset="0"/>
              </a:rPr>
              <a:t>, "Sample Box"</a:t>
            </a:r>
          </a:p>
        </p:txBody>
      </p:sp>
      <p:pic>
        <p:nvPicPr>
          <p:cNvPr id="573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419600"/>
            <a:ext cx="2533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8605913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p:txBody>
          <a:bodyPr/>
          <a:lstStyle/>
          <a:p>
            <a:r>
              <a:rPr lang="en-US" smtClean="0"/>
              <a:t>Programming:</a:t>
            </a:r>
            <a:br>
              <a:rPr lang="en-US" smtClean="0"/>
            </a:br>
            <a:r>
              <a:rPr lang="en-US" smtClean="0"/>
              <a:t>Input:  InputBox</a:t>
            </a:r>
          </a:p>
        </p:txBody>
      </p:sp>
      <p:sp>
        <p:nvSpPr>
          <p:cNvPr id="58372" name="Rectangle 3"/>
          <p:cNvSpPr>
            <a:spLocks noGrp="1" noChangeArrowheads="1"/>
          </p:cNvSpPr>
          <p:nvPr>
            <p:ph type="body" sz="half" idx="1"/>
          </p:nvPr>
        </p:nvSpPr>
        <p:spPr/>
        <p:txBody>
          <a:bodyPr/>
          <a:lstStyle/>
          <a:p>
            <a:r>
              <a:rPr lang="en-US" sz="2000" dirty="0" err="1" smtClean="0"/>
              <a:t>InputBox</a:t>
            </a:r>
            <a:endParaRPr lang="en-US" sz="2000" dirty="0" smtClean="0"/>
          </a:p>
          <a:p>
            <a:pPr lvl="1"/>
            <a:r>
              <a:rPr lang="en-US" sz="1800" dirty="0" smtClean="0"/>
              <a:t>Prompt</a:t>
            </a:r>
          </a:p>
          <a:p>
            <a:pPr lvl="1"/>
            <a:r>
              <a:rPr lang="en-US" sz="1800" dirty="0" smtClean="0"/>
              <a:t>Title</a:t>
            </a:r>
          </a:p>
          <a:p>
            <a:pPr lvl="1"/>
            <a:r>
              <a:rPr lang="en-US" sz="1800" dirty="0" smtClean="0"/>
              <a:t>Default</a:t>
            </a:r>
          </a:p>
          <a:p>
            <a:pPr lvl="1"/>
            <a:r>
              <a:rPr lang="en-US" sz="1800" dirty="0" smtClean="0"/>
              <a:t>X-</a:t>
            </a:r>
            <a:r>
              <a:rPr lang="en-US" sz="1800" dirty="0" err="1" smtClean="0"/>
              <a:t>Pos</a:t>
            </a:r>
            <a:r>
              <a:rPr lang="en-US" sz="1800" dirty="0" smtClean="0"/>
              <a:t>, Y-</a:t>
            </a:r>
            <a:r>
              <a:rPr lang="en-US" sz="1800" dirty="0" err="1" smtClean="0"/>
              <a:t>Pos</a:t>
            </a:r>
            <a:endParaRPr lang="en-US" sz="1800" dirty="0" smtClean="0"/>
          </a:p>
          <a:p>
            <a:r>
              <a:rPr lang="en-US" sz="2000" dirty="0" smtClean="0"/>
              <a:t>Prompt</a:t>
            </a:r>
          </a:p>
          <a:p>
            <a:pPr lvl="1"/>
            <a:r>
              <a:rPr lang="en-US" sz="1800" dirty="0" smtClean="0"/>
              <a:t>Cannot change box size</a:t>
            </a:r>
          </a:p>
          <a:p>
            <a:pPr lvl="1"/>
            <a:r>
              <a:rPr lang="en-US" sz="1800" dirty="0" smtClean="0"/>
              <a:t>Use </a:t>
            </a:r>
            <a:r>
              <a:rPr lang="en-US" sz="1800" dirty="0" err="1" smtClean="0"/>
              <a:t>Chr</a:t>
            </a:r>
            <a:r>
              <a:rPr lang="en-US" sz="1800" dirty="0" smtClean="0"/>
              <a:t>(10) &amp; </a:t>
            </a:r>
            <a:r>
              <a:rPr lang="en-US" sz="1800" dirty="0" err="1" smtClean="0"/>
              <a:t>Chr</a:t>
            </a:r>
            <a:r>
              <a:rPr lang="en-US" sz="1800" dirty="0" smtClean="0"/>
              <a:t>(13) for blank lines.</a:t>
            </a:r>
          </a:p>
        </p:txBody>
      </p:sp>
      <p:sp>
        <p:nvSpPr>
          <p:cNvPr id="58373" name="Rectangle 4"/>
          <p:cNvSpPr>
            <a:spLocks noGrp="1" noChangeArrowheads="1"/>
          </p:cNvSpPr>
          <p:nvPr>
            <p:ph type="body" sz="half" idx="2"/>
          </p:nvPr>
        </p:nvSpPr>
        <p:spPr/>
        <p:txBody>
          <a:bodyPr/>
          <a:lstStyle/>
          <a:p>
            <a:r>
              <a:rPr lang="en-US" sz="2000" smtClean="0"/>
              <a:t>Returns text or Variant</a:t>
            </a:r>
          </a:p>
          <a:p>
            <a:r>
              <a:rPr lang="en-US" sz="2000" smtClean="0"/>
              <a:t>Cancel = zero string ““</a:t>
            </a:r>
          </a:p>
          <a:p>
            <a:r>
              <a:rPr lang="en-US" sz="2000" smtClean="0"/>
              <a:t>Positions</a:t>
            </a:r>
          </a:p>
          <a:p>
            <a:pPr lvl="1"/>
            <a:r>
              <a:rPr lang="en-US" sz="1800" smtClean="0"/>
              <a:t>Twips</a:t>
            </a:r>
          </a:p>
          <a:p>
            <a:pPr lvl="1"/>
            <a:r>
              <a:rPr lang="en-US" sz="1800" smtClean="0"/>
              <a:t>Twentieth of inch point</a:t>
            </a:r>
          </a:p>
          <a:p>
            <a:pPr lvl="1"/>
            <a:r>
              <a:rPr lang="en-US" sz="1800" smtClean="0"/>
              <a:t>72 points</a:t>
            </a:r>
          </a:p>
          <a:p>
            <a:pPr lvl="1"/>
            <a:r>
              <a:rPr lang="en-US" sz="1800" smtClean="0"/>
              <a:t>1440 twips per inch</a:t>
            </a:r>
          </a:p>
        </p:txBody>
      </p:sp>
      <p:sp>
        <p:nvSpPr>
          <p:cNvPr id="5837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CFF607F-F4C0-4435-935B-88FC96E51AA2}" type="slidenum">
              <a:rPr lang="en-US" smtClean="0"/>
              <a:pPr/>
              <a:t>66</a:t>
            </a:fld>
            <a:endParaRPr lang="en-US" smtClean="0"/>
          </a:p>
        </p:txBody>
      </p:sp>
      <p:pic>
        <p:nvPicPr>
          <p:cNvPr id="5837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733800"/>
            <a:ext cx="4410075"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58375" name="Text Box 6"/>
          <p:cNvSpPr txBox="1">
            <a:spLocks noChangeArrowheads="1"/>
          </p:cNvSpPr>
          <p:nvPr/>
        </p:nvSpPr>
        <p:spPr bwMode="auto">
          <a:xfrm>
            <a:off x="914400" y="4343400"/>
            <a:ext cx="35052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tx2"/>
                </a:solidFill>
                <a:latin typeface="Times New Roman" pitchFamily="18" charset="0"/>
              </a:rPr>
              <a:t>Dim </a:t>
            </a:r>
            <a:r>
              <a:rPr lang="en-US" sz="2000" dirty="0" err="1">
                <a:solidFill>
                  <a:schemeClr val="tx2"/>
                </a:solidFill>
                <a:latin typeface="Times New Roman" pitchFamily="18" charset="0"/>
              </a:rPr>
              <a:t>str</a:t>
            </a:r>
            <a:r>
              <a:rPr lang="en-US" sz="2000" dirty="0">
                <a:solidFill>
                  <a:schemeClr val="tx2"/>
                </a:solidFill>
                <a:latin typeface="Times New Roman" pitchFamily="18" charset="0"/>
              </a:rPr>
              <a:t> As String</a:t>
            </a:r>
          </a:p>
          <a:p>
            <a:r>
              <a:rPr lang="en-US" sz="2000" dirty="0" err="1">
                <a:solidFill>
                  <a:schemeClr val="tx2"/>
                </a:solidFill>
                <a:latin typeface="Times New Roman" pitchFamily="18" charset="0"/>
              </a:rPr>
              <a:t>str</a:t>
            </a:r>
            <a:r>
              <a:rPr lang="en-US" sz="2000" dirty="0">
                <a:solidFill>
                  <a:schemeClr val="tx2"/>
                </a:solidFill>
                <a:latin typeface="Times New Roman" pitchFamily="18" charset="0"/>
              </a:rPr>
              <a:t> = </a:t>
            </a:r>
            <a:r>
              <a:rPr lang="en-US" sz="2000" dirty="0" err="1">
                <a:solidFill>
                  <a:schemeClr val="tx2"/>
                </a:solidFill>
                <a:latin typeface="Times New Roman" pitchFamily="18" charset="0"/>
              </a:rPr>
              <a:t>InputBox</a:t>
            </a:r>
            <a:r>
              <a:rPr lang="en-US" sz="2000" dirty="0">
                <a:solidFill>
                  <a:schemeClr val="tx2"/>
                </a:solidFill>
                <a:latin typeface="Times New Roman" pitchFamily="18" charset="0"/>
              </a:rPr>
              <a:t>(</a:t>
            </a:r>
          </a:p>
          <a:p>
            <a:r>
              <a:rPr lang="en-US" sz="2000" dirty="0">
                <a:solidFill>
                  <a:schemeClr val="tx2"/>
                </a:solidFill>
                <a:latin typeface="Times New Roman" pitchFamily="18" charset="0"/>
              </a:rPr>
              <a:t>     "Enter your name:",</a:t>
            </a:r>
          </a:p>
          <a:p>
            <a:r>
              <a:rPr lang="en-US" sz="2000" dirty="0">
                <a:solidFill>
                  <a:schemeClr val="tx2"/>
                </a:solidFill>
                <a:latin typeface="Times New Roman" pitchFamily="18" charset="0"/>
              </a:rPr>
              <a:t>     "Sample Input", ,</a:t>
            </a:r>
          </a:p>
          <a:p>
            <a:r>
              <a:rPr lang="en-US" sz="2000" dirty="0">
                <a:solidFill>
                  <a:schemeClr val="tx2"/>
                </a:solidFill>
                <a:latin typeface="Times New Roman" pitchFamily="18" charset="0"/>
              </a:rPr>
              <a:t>      5000, 5000)</a:t>
            </a:r>
          </a:p>
        </p:txBody>
      </p:sp>
    </p:spTree>
    <p:extLst>
      <p:ext uri="{BB962C8B-B14F-4D97-AF65-F5344CB8AC3E}">
        <p14:creationId xmlns:p14="http://schemas.microsoft.com/office/powerpoint/2010/main" val="163766399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lstStyle/>
          <a:p>
            <a:r>
              <a:rPr lang="en-US" smtClean="0"/>
              <a:t>Programming: Conditions</a:t>
            </a:r>
          </a:p>
        </p:txBody>
      </p:sp>
      <p:sp>
        <p:nvSpPr>
          <p:cNvPr id="59396" name="Rectangle 3"/>
          <p:cNvSpPr>
            <a:spLocks noGrp="1" noChangeArrowheads="1"/>
          </p:cNvSpPr>
          <p:nvPr>
            <p:ph type="body" sz="half" idx="1"/>
          </p:nvPr>
        </p:nvSpPr>
        <p:spPr/>
        <p:txBody>
          <a:bodyPr/>
          <a:lstStyle/>
          <a:p>
            <a:r>
              <a:rPr lang="en-US" smtClean="0"/>
              <a:t>If</a:t>
            </a:r>
          </a:p>
          <a:p>
            <a:pPr lvl="1"/>
            <a:r>
              <a:rPr lang="en-US" smtClean="0"/>
              <a:t>If  (Condition) Then</a:t>
            </a:r>
          </a:p>
          <a:p>
            <a:pPr lvl="2"/>
            <a:r>
              <a:rPr lang="en-US" smtClean="0"/>
              <a:t>statements for true</a:t>
            </a:r>
          </a:p>
          <a:p>
            <a:pPr lvl="1"/>
            <a:r>
              <a:rPr lang="en-US" smtClean="0"/>
              <a:t>Else</a:t>
            </a:r>
          </a:p>
          <a:p>
            <a:pPr lvl="2"/>
            <a:r>
              <a:rPr lang="en-US" smtClean="0"/>
              <a:t>statements for false</a:t>
            </a:r>
          </a:p>
          <a:p>
            <a:pPr lvl="1"/>
            <a:r>
              <a:rPr lang="en-US" smtClean="0"/>
              <a:t>End If</a:t>
            </a:r>
          </a:p>
          <a:p>
            <a:r>
              <a:rPr lang="en-US" smtClean="0"/>
              <a:t>IIF (Cond., True, False)</a:t>
            </a:r>
          </a:p>
          <a:p>
            <a:r>
              <a:rPr lang="en-US" smtClean="0"/>
              <a:t>Select Case (expr)</a:t>
            </a:r>
          </a:p>
          <a:p>
            <a:pPr lvl="1"/>
            <a:r>
              <a:rPr lang="en-US" smtClean="0"/>
              <a:t>Case value</a:t>
            </a:r>
          </a:p>
          <a:p>
            <a:pPr lvl="2"/>
            <a:r>
              <a:rPr lang="en-US" smtClean="0"/>
              <a:t>statements</a:t>
            </a:r>
          </a:p>
          <a:p>
            <a:pPr lvl="1"/>
            <a:r>
              <a:rPr lang="en-US" smtClean="0"/>
              <a:t>Case value2</a:t>
            </a:r>
          </a:p>
          <a:p>
            <a:pPr lvl="1"/>
            <a:r>
              <a:rPr lang="en-US" smtClean="0"/>
              <a:t>Case Else</a:t>
            </a:r>
          </a:p>
          <a:p>
            <a:pPr lvl="1"/>
            <a:r>
              <a:rPr lang="en-US" smtClean="0"/>
              <a:t>End Select</a:t>
            </a:r>
          </a:p>
        </p:txBody>
      </p:sp>
      <p:sp>
        <p:nvSpPr>
          <p:cNvPr id="59397" name="Rectangle 4"/>
          <p:cNvSpPr>
            <a:spLocks noGrp="1" noChangeArrowheads="1"/>
          </p:cNvSpPr>
          <p:nvPr>
            <p:ph type="body" sz="half" idx="2"/>
          </p:nvPr>
        </p:nvSpPr>
        <p:spPr/>
        <p:txBody>
          <a:bodyPr/>
          <a:lstStyle/>
          <a:p>
            <a:r>
              <a:rPr lang="en-US" smtClean="0"/>
              <a:t>Conditions</a:t>
            </a:r>
          </a:p>
          <a:p>
            <a:pPr lvl="1"/>
            <a:r>
              <a:rPr lang="en-US" smtClean="0"/>
              <a:t>&lt;, &lt;=, &gt;, &gt;=, =, &lt;&gt;</a:t>
            </a:r>
          </a:p>
          <a:p>
            <a:pPr lvl="1"/>
            <a:r>
              <a:rPr lang="en-US" smtClean="0"/>
              <a:t>And, Or, Not, Xor</a:t>
            </a:r>
          </a:p>
          <a:p>
            <a:pPr lvl="1"/>
            <a:r>
              <a:rPr lang="en-US" smtClean="0"/>
              <a:t>Eqv, Imp (logic)</a:t>
            </a:r>
          </a:p>
        </p:txBody>
      </p:sp>
      <p:sp>
        <p:nvSpPr>
          <p:cNvPr id="5939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D25CD0A-FF86-4EB4-BC93-E9E54088EBEC}" type="slidenum">
              <a:rPr lang="en-US" smtClean="0"/>
              <a:pPr/>
              <a:t>67</a:t>
            </a:fld>
            <a:endParaRPr lang="en-US" smtClean="0"/>
          </a:p>
        </p:txBody>
      </p:sp>
      <p:sp>
        <p:nvSpPr>
          <p:cNvPr id="59398" name="Rectangle 5"/>
          <p:cNvSpPr>
            <a:spLocks noChangeArrowheads="1"/>
          </p:cNvSpPr>
          <p:nvPr/>
        </p:nvSpPr>
        <p:spPr bwMode="auto">
          <a:xfrm>
            <a:off x="4876800" y="2971800"/>
            <a:ext cx="3719513" cy="3025775"/>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p>
            <a:pPr lvl="1">
              <a:tabLst>
                <a:tab pos="1257300" algn="l"/>
              </a:tabLst>
            </a:pPr>
            <a:r>
              <a:rPr lang="en-US" sz="2400">
                <a:solidFill>
                  <a:schemeClr val="bg2"/>
                </a:solidFill>
                <a:latin typeface="Times New Roman" pitchFamily="18" charset="0"/>
              </a:rPr>
              <a:t>If  (Condition1) Then</a:t>
            </a:r>
          </a:p>
          <a:p>
            <a:pPr lvl="2">
              <a:tabLst>
                <a:tab pos="1257300" algn="l"/>
              </a:tabLst>
            </a:pPr>
            <a:r>
              <a:rPr lang="en-US" sz="2400">
                <a:latin typeface="Times New Roman" pitchFamily="18" charset="0"/>
              </a:rPr>
              <a:t>statements for true</a:t>
            </a:r>
            <a:endParaRPr lang="en-US" sz="2400">
              <a:solidFill>
                <a:schemeClr val="bg2"/>
              </a:solidFill>
              <a:latin typeface="Times New Roman" pitchFamily="18" charset="0"/>
            </a:endParaRPr>
          </a:p>
          <a:p>
            <a:pPr lvl="1">
              <a:tabLst>
                <a:tab pos="1257300" algn="l"/>
              </a:tabLst>
            </a:pPr>
            <a:r>
              <a:rPr lang="en-US" sz="2400">
                <a:solidFill>
                  <a:schemeClr val="bg2"/>
                </a:solidFill>
                <a:latin typeface="Times New Roman" pitchFamily="18" charset="0"/>
              </a:rPr>
              <a:t>Else</a:t>
            </a:r>
          </a:p>
          <a:p>
            <a:pPr lvl="2">
              <a:tabLst>
                <a:tab pos="1257300" algn="l"/>
              </a:tabLst>
            </a:pPr>
            <a:r>
              <a:rPr lang="en-US" sz="2400">
                <a:latin typeface="Times New Roman" pitchFamily="18" charset="0"/>
              </a:rPr>
              <a:t>statements for false</a:t>
            </a:r>
          </a:p>
          <a:p>
            <a:pPr lvl="2">
              <a:tabLst>
                <a:tab pos="1257300" algn="l"/>
              </a:tabLst>
            </a:pPr>
            <a:r>
              <a:rPr lang="en-US" sz="2400">
                <a:latin typeface="Times New Roman" pitchFamily="18" charset="0"/>
              </a:rPr>
              <a:t>If (Condition2) Then</a:t>
            </a:r>
            <a:endParaRPr lang="en-US" sz="2400">
              <a:solidFill>
                <a:schemeClr val="bg2"/>
              </a:solidFill>
              <a:latin typeface="Times New Roman" pitchFamily="18" charset="0"/>
            </a:endParaRPr>
          </a:p>
          <a:p>
            <a:pPr lvl="2">
              <a:tabLst>
                <a:tab pos="1257300" algn="l"/>
              </a:tabLst>
            </a:pPr>
            <a:r>
              <a:rPr lang="en-US" sz="2400">
                <a:solidFill>
                  <a:schemeClr val="bg2"/>
                </a:solidFill>
                <a:latin typeface="Times New Roman" pitchFamily="18" charset="0"/>
              </a:rPr>
              <a:t>	</a:t>
            </a:r>
            <a:r>
              <a:rPr lang="en-US" sz="2400">
                <a:solidFill>
                  <a:schemeClr val="tx2"/>
                </a:solidFill>
                <a:latin typeface="Times New Roman" pitchFamily="18" charset="0"/>
              </a:rPr>
              <a:t>statements for true</a:t>
            </a:r>
            <a:endParaRPr lang="en-US" sz="2400">
              <a:solidFill>
                <a:schemeClr val="bg2"/>
              </a:solidFill>
              <a:latin typeface="Times New Roman" pitchFamily="18" charset="0"/>
            </a:endParaRPr>
          </a:p>
          <a:p>
            <a:pPr lvl="2">
              <a:tabLst>
                <a:tab pos="1257300" algn="l"/>
              </a:tabLst>
            </a:pPr>
            <a:r>
              <a:rPr lang="en-US" sz="2400">
                <a:latin typeface="Times New Roman" pitchFamily="18" charset="0"/>
              </a:rPr>
              <a:t>End If</a:t>
            </a:r>
            <a:endParaRPr lang="en-US" sz="2400">
              <a:solidFill>
                <a:schemeClr val="bg2"/>
              </a:solidFill>
              <a:latin typeface="Times New Roman" pitchFamily="18" charset="0"/>
            </a:endParaRPr>
          </a:p>
          <a:p>
            <a:pPr lvl="1">
              <a:tabLst>
                <a:tab pos="1257300" algn="l"/>
              </a:tabLst>
            </a:pPr>
            <a:r>
              <a:rPr lang="en-US" sz="2400">
                <a:solidFill>
                  <a:schemeClr val="bg2"/>
                </a:solidFill>
                <a:latin typeface="Times New Roman" pitchFamily="18" charset="0"/>
              </a:rPr>
              <a:t>End If</a:t>
            </a:r>
          </a:p>
        </p:txBody>
      </p:sp>
    </p:spTree>
    <p:extLst>
      <p:ext uri="{BB962C8B-B14F-4D97-AF65-F5344CB8AC3E}">
        <p14:creationId xmlns:p14="http://schemas.microsoft.com/office/powerpoint/2010/main" val="414030172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lstStyle/>
          <a:p>
            <a:r>
              <a:rPr lang="en-US" smtClean="0"/>
              <a:t>Programming</a:t>
            </a:r>
            <a:br>
              <a:rPr lang="en-US" smtClean="0"/>
            </a:br>
            <a:r>
              <a:rPr lang="en-US" smtClean="0"/>
              <a:t>Select Example</a:t>
            </a:r>
          </a:p>
        </p:txBody>
      </p:sp>
      <p:sp>
        <p:nvSpPr>
          <p:cNvPr id="6041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27C234-9922-4B9B-BAB1-16AD0EA01865}" type="slidenum">
              <a:rPr lang="en-US" smtClean="0"/>
              <a:pPr/>
              <a:t>68</a:t>
            </a:fld>
            <a:endParaRPr lang="en-US" smtClean="0"/>
          </a:p>
        </p:txBody>
      </p:sp>
      <p:sp>
        <p:nvSpPr>
          <p:cNvPr id="60420" name="Rectangle 3"/>
          <p:cNvSpPr>
            <a:spLocks noGrp="1" noChangeArrowheads="1"/>
          </p:cNvSpPr>
          <p:nvPr>
            <p:ph type="body" sz="half" idx="4294967295"/>
          </p:nvPr>
        </p:nvSpPr>
        <p:spPr>
          <a:xfrm>
            <a:off x="-1" y="1263650"/>
            <a:ext cx="4653887" cy="2066404"/>
          </a:xfrm>
        </p:spPr>
        <p:txBody>
          <a:bodyPr/>
          <a:lstStyle/>
          <a:p>
            <a:r>
              <a:rPr lang="en-US" sz="2000" dirty="0" smtClean="0"/>
              <a:t>Message Box</a:t>
            </a:r>
          </a:p>
          <a:p>
            <a:r>
              <a:rPr lang="en-US" sz="2000" dirty="0" smtClean="0"/>
              <a:t>Could use repeated If statements</a:t>
            </a:r>
          </a:p>
          <a:p>
            <a:r>
              <a:rPr lang="en-US" sz="2000" dirty="0" smtClean="0"/>
              <a:t>Better to use Select Case</a:t>
            </a:r>
          </a:p>
        </p:txBody>
      </p:sp>
      <p:sp>
        <p:nvSpPr>
          <p:cNvPr id="60421" name="Text Box 4"/>
          <p:cNvSpPr txBox="1">
            <a:spLocks noChangeArrowheads="1"/>
          </p:cNvSpPr>
          <p:nvPr/>
        </p:nvSpPr>
        <p:spPr bwMode="auto">
          <a:xfrm>
            <a:off x="504967" y="2743200"/>
            <a:ext cx="4448033" cy="344709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a:tabLst>
                <a:tab pos="457200" algn="l"/>
                <a:tab pos="914400" algn="l"/>
                <a:tab pos="1206500" algn="l"/>
                <a:tab pos="1485900" algn="l"/>
                <a:tab pos="1828800" algn="l"/>
              </a:tabLst>
              <a:defRPr>
                <a:solidFill>
                  <a:schemeClr val="tx1"/>
                </a:solidFill>
                <a:latin typeface="Arial" charset="0"/>
              </a:defRPr>
            </a:lvl1pPr>
            <a:lvl2pPr marL="742950" indent="-285750">
              <a:tabLst>
                <a:tab pos="457200" algn="l"/>
                <a:tab pos="914400" algn="l"/>
                <a:tab pos="1206500" algn="l"/>
                <a:tab pos="1485900" algn="l"/>
                <a:tab pos="1828800" algn="l"/>
              </a:tabLst>
              <a:defRPr>
                <a:solidFill>
                  <a:schemeClr val="tx1"/>
                </a:solidFill>
                <a:latin typeface="Arial" charset="0"/>
              </a:defRPr>
            </a:lvl2pPr>
            <a:lvl3pPr marL="1143000" indent="-228600">
              <a:tabLst>
                <a:tab pos="457200" algn="l"/>
                <a:tab pos="914400" algn="l"/>
                <a:tab pos="1206500" algn="l"/>
                <a:tab pos="1485900" algn="l"/>
                <a:tab pos="1828800" algn="l"/>
              </a:tabLst>
              <a:defRPr>
                <a:solidFill>
                  <a:schemeClr val="tx1"/>
                </a:solidFill>
                <a:latin typeface="Arial" charset="0"/>
              </a:defRPr>
            </a:lvl3pPr>
            <a:lvl4pPr marL="1600200" indent="-228600">
              <a:tabLst>
                <a:tab pos="457200" algn="l"/>
                <a:tab pos="914400" algn="l"/>
                <a:tab pos="1206500" algn="l"/>
                <a:tab pos="1485900" algn="l"/>
                <a:tab pos="1828800" algn="l"/>
              </a:tabLst>
              <a:defRPr>
                <a:solidFill>
                  <a:schemeClr val="tx1"/>
                </a:solidFill>
                <a:latin typeface="Arial" charset="0"/>
              </a:defRPr>
            </a:lvl4pPr>
            <a:lvl5pPr marL="2057400" indent="-228600">
              <a:tabLst>
                <a:tab pos="457200" algn="l"/>
                <a:tab pos="914400" algn="l"/>
                <a:tab pos="1206500" algn="l"/>
                <a:tab pos="1485900" algn="l"/>
                <a:tab pos="1828800" algn="l"/>
              </a:tabLst>
              <a:defRPr>
                <a:solidFill>
                  <a:schemeClr val="tx1"/>
                </a:solidFill>
                <a:latin typeface="Arial" charset="0"/>
              </a:defRPr>
            </a:lvl5pPr>
            <a:lvl6pPr marL="2514600" indent="-228600" eaLnBrk="0" fontAlgn="base" hangingPunct="0">
              <a:spcBef>
                <a:spcPct val="0"/>
              </a:spcBef>
              <a:spcAft>
                <a:spcPct val="0"/>
              </a:spcAft>
              <a:tabLst>
                <a:tab pos="457200" algn="l"/>
                <a:tab pos="914400" algn="l"/>
                <a:tab pos="1206500" algn="l"/>
                <a:tab pos="1485900" algn="l"/>
                <a:tab pos="1828800" algn="l"/>
              </a:tabLst>
              <a:defRPr>
                <a:solidFill>
                  <a:schemeClr val="tx1"/>
                </a:solidFill>
                <a:latin typeface="Arial" charset="0"/>
              </a:defRPr>
            </a:lvl6pPr>
            <a:lvl7pPr marL="2971800" indent="-228600" eaLnBrk="0" fontAlgn="base" hangingPunct="0">
              <a:spcBef>
                <a:spcPct val="0"/>
              </a:spcBef>
              <a:spcAft>
                <a:spcPct val="0"/>
              </a:spcAft>
              <a:tabLst>
                <a:tab pos="457200" algn="l"/>
                <a:tab pos="914400" algn="l"/>
                <a:tab pos="1206500" algn="l"/>
                <a:tab pos="1485900" algn="l"/>
                <a:tab pos="1828800" algn="l"/>
              </a:tabLst>
              <a:defRPr>
                <a:solidFill>
                  <a:schemeClr val="tx1"/>
                </a:solidFill>
                <a:latin typeface="Arial" charset="0"/>
              </a:defRPr>
            </a:lvl7pPr>
            <a:lvl8pPr marL="3429000" indent="-228600" eaLnBrk="0" fontAlgn="base" hangingPunct="0">
              <a:spcBef>
                <a:spcPct val="0"/>
              </a:spcBef>
              <a:spcAft>
                <a:spcPct val="0"/>
              </a:spcAft>
              <a:tabLst>
                <a:tab pos="457200" algn="l"/>
                <a:tab pos="914400" algn="l"/>
                <a:tab pos="1206500" algn="l"/>
                <a:tab pos="1485900" algn="l"/>
                <a:tab pos="1828800" algn="l"/>
              </a:tabLst>
              <a:defRPr>
                <a:solidFill>
                  <a:schemeClr val="tx1"/>
                </a:solidFill>
                <a:latin typeface="Arial" charset="0"/>
              </a:defRPr>
            </a:lvl8pPr>
            <a:lvl9pPr marL="3886200" indent="-228600" eaLnBrk="0" fontAlgn="base" hangingPunct="0">
              <a:spcBef>
                <a:spcPct val="0"/>
              </a:spcBef>
              <a:spcAft>
                <a:spcPct val="0"/>
              </a:spcAft>
              <a:tabLst>
                <a:tab pos="457200" algn="l"/>
                <a:tab pos="914400" algn="l"/>
                <a:tab pos="1206500" algn="l"/>
                <a:tab pos="1485900" algn="l"/>
                <a:tab pos="1828800" algn="l"/>
              </a:tabLst>
              <a:defRPr>
                <a:solidFill>
                  <a:schemeClr val="tx1"/>
                </a:solidFill>
                <a:latin typeface="Arial" charset="0"/>
              </a:defRPr>
            </a:lvl9pPr>
          </a:lstStyle>
          <a:p>
            <a:pPr>
              <a:spcBef>
                <a:spcPct val="10000"/>
              </a:spcBef>
            </a:pPr>
            <a:r>
              <a:rPr lang="en-US" sz="2000" dirty="0">
                <a:solidFill>
                  <a:schemeClr val="bg2"/>
                </a:solidFill>
              </a:rPr>
              <a:t>response = </a:t>
            </a:r>
            <a:r>
              <a:rPr lang="en-US" sz="2000" dirty="0" err="1">
                <a:solidFill>
                  <a:schemeClr val="bg2"/>
                </a:solidFill>
              </a:rPr>
              <a:t>MsgBox</a:t>
            </a:r>
            <a:r>
              <a:rPr lang="en-US" sz="2000" dirty="0">
                <a:solidFill>
                  <a:schemeClr val="bg2"/>
                </a:solidFill>
              </a:rPr>
              <a:t>(…)</a:t>
            </a:r>
          </a:p>
          <a:p>
            <a:pPr>
              <a:spcBef>
                <a:spcPct val="10000"/>
              </a:spcBef>
            </a:pPr>
            <a:r>
              <a:rPr lang="en-US" sz="2000" dirty="0">
                <a:solidFill>
                  <a:schemeClr val="bg2"/>
                </a:solidFill>
              </a:rPr>
              <a:t>If (response == </a:t>
            </a:r>
            <a:r>
              <a:rPr lang="en-US" sz="2000" dirty="0" err="1">
                <a:solidFill>
                  <a:schemeClr val="bg2"/>
                </a:solidFill>
              </a:rPr>
              <a:t>vbYes</a:t>
            </a:r>
            <a:r>
              <a:rPr lang="en-US" sz="2000" dirty="0">
                <a:solidFill>
                  <a:schemeClr val="bg2"/>
                </a:solidFill>
              </a:rPr>
              <a:t>) Then</a:t>
            </a:r>
          </a:p>
          <a:p>
            <a:pPr>
              <a:spcBef>
                <a:spcPct val="10000"/>
              </a:spcBef>
            </a:pPr>
            <a:r>
              <a:rPr lang="en-US" sz="2000" dirty="0">
                <a:solidFill>
                  <a:schemeClr val="bg2"/>
                </a:solidFill>
              </a:rPr>
              <a:t>	</a:t>
            </a:r>
            <a:r>
              <a:rPr lang="en-US" sz="2000" dirty="0">
                <a:solidFill>
                  <a:srgbClr val="009900"/>
                </a:solidFill>
              </a:rPr>
              <a:t>‘ statements for Yes</a:t>
            </a:r>
            <a:endParaRPr lang="en-US" sz="2000" dirty="0">
              <a:solidFill>
                <a:schemeClr val="bg2"/>
              </a:solidFill>
            </a:endParaRPr>
          </a:p>
          <a:p>
            <a:pPr>
              <a:spcBef>
                <a:spcPct val="10000"/>
              </a:spcBef>
            </a:pPr>
            <a:r>
              <a:rPr lang="en-US" sz="2000" dirty="0">
                <a:solidFill>
                  <a:schemeClr val="bg2"/>
                </a:solidFill>
              </a:rPr>
              <a:t>Else</a:t>
            </a:r>
          </a:p>
          <a:p>
            <a:pPr>
              <a:spcBef>
                <a:spcPct val="10000"/>
              </a:spcBef>
            </a:pPr>
            <a:r>
              <a:rPr lang="en-US" sz="2000" dirty="0">
                <a:solidFill>
                  <a:schemeClr val="bg2"/>
                </a:solidFill>
              </a:rPr>
              <a:t>	If (response == </a:t>
            </a:r>
            <a:r>
              <a:rPr lang="en-US" sz="2000" dirty="0" err="1">
                <a:solidFill>
                  <a:schemeClr val="bg2"/>
                </a:solidFill>
              </a:rPr>
              <a:t>vbNo</a:t>
            </a:r>
            <a:r>
              <a:rPr lang="en-US" sz="2000" dirty="0">
                <a:solidFill>
                  <a:schemeClr val="bg2"/>
                </a:solidFill>
              </a:rPr>
              <a:t>) Then</a:t>
            </a:r>
          </a:p>
          <a:p>
            <a:pPr>
              <a:spcBef>
                <a:spcPct val="10000"/>
              </a:spcBef>
            </a:pPr>
            <a:r>
              <a:rPr lang="en-US" sz="2000" dirty="0">
                <a:solidFill>
                  <a:schemeClr val="bg2"/>
                </a:solidFill>
              </a:rPr>
              <a:t>		</a:t>
            </a:r>
            <a:r>
              <a:rPr lang="en-US" sz="2000" dirty="0">
                <a:solidFill>
                  <a:srgbClr val="009900"/>
                </a:solidFill>
              </a:rPr>
              <a:t>‘ statements for No</a:t>
            </a:r>
            <a:endParaRPr lang="en-US" sz="2000" dirty="0">
              <a:solidFill>
                <a:schemeClr val="bg2"/>
              </a:solidFill>
            </a:endParaRPr>
          </a:p>
          <a:p>
            <a:pPr>
              <a:spcBef>
                <a:spcPct val="10000"/>
              </a:spcBef>
            </a:pPr>
            <a:r>
              <a:rPr lang="en-US" sz="2000" dirty="0">
                <a:solidFill>
                  <a:schemeClr val="bg2"/>
                </a:solidFill>
              </a:rPr>
              <a:t>	Else </a:t>
            </a:r>
          </a:p>
          <a:p>
            <a:pPr>
              <a:spcBef>
                <a:spcPct val="10000"/>
              </a:spcBef>
            </a:pPr>
            <a:r>
              <a:rPr lang="en-US" sz="2000" dirty="0">
                <a:solidFill>
                  <a:schemeClr val="bg2"/>
                </a:solidFill>
              </a:rPr>
              <a:t>		</a:t>
            </a:r>
            <a:r>
              <a:rPr lang="en-US" sz="2000" dirty="0">
                <a:solidFill>
                  <a:srgbClr val="009900"/>
                </a:solidFill>
              </a:rPr>
              <a:t>‘statements for Cancel</a:t>
            </a:r>
          </a:p>
          <a:p>
            <a:pPr>
              <a:spcBef>
                <a:spcPct val="10000"/>
              </a:spcBef>
            </a:pPr>
            <a:r>
              <a:rPr lang="en-US" sz="2000" dirty="0">
                <a:solidFill>
                  <a:schemeClr val="bg2"/>
                </a:solidFill>
              </a:rPr>
              <a:t>	End If</a:t>
            </a:r>
          </a:p>
          <a:p>
            <a:pPr>
              <a:spcBef>
                <a:spcPct val="10000"/>
              </a:spcBef>
            </a:pPr>
            <a:r>
              <a:rPr lang="en-US" sz="2000" dirty="0">
                <a:solidFill>
                  <a:schemeClr val="bg2"/>
                </a:solidFill>
              </a:rPr>
              <a:t>End If</a:t>
            </a:r>
          </a:p>
        </p:txBody>
      </p:sp>
      <p:sp>
        <p:nvSpPr>
          <p:cNvPr id="60422" name="Text Box 5"/>
          <p:cNvSpPr txBox="1">
            <a:spLocks noChangeArrowheads="1"/>
          </p:cNvSpPr>
          <p:nvPr/>
        </p:nvSpPr>
        <p:spPr bwMode="auto">
          <a:xfrm>
            <a:off x="5334000" y="2743200"/>
            <a:ext cx="3714466" cy="3108543"/>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a:tabLst>
                <a:tab pos="457200" algn="l"/>
                <a:tab pos="914400" algn="l"/>
                <a:tab pos="1371600" algn="l"/>
              </a:tabLst>
              <a:defRPr>
                <a:solidFill>
                  <a:schemeClr val="tx1"/>
                </a:solidFill>
                <a:latin typeface="Arial" charset="0"/>
              </a:defRPr>
            </a:lvl1pPr>
            <a:lvl2pPr marL="742950" indent="-285750">
              <a:tabLst>
                <a:tab pos="457200" algn="l"/>
                <a:tab pos="914400" algn="l"/>
                <a:tab pos="1371600" algn="l"/>
              </a:tabLst>
              <a:defRPr>
                <a:solidFill>
                  <a:schemeClr val="tx1"/>
                </a:solidFill>
                <a:latin typeface="Arial" charset="0"/>
              </a:defRPr>
            </a:lvl2pPr>
            <a:lvl3pPr marL="1143000" indent="-228600">
              <a:tabLst>
                <a:tab pos="457200" algn="l"/>
                <a:tab pos="914400" algn="l"/>
                <a:tab pos="1371600" algn="l"/>
              </a:tabLst>
              <a:defRPr>
                <a:solidFill>
                  <a:schemeClr val="tx1"/>
                </a:solidFill>
                <a:latin typeface="Arial" charset="0"/>
              </a:defRPr>
            </a:lvl3pPr>
            <a:lvl4pPr marL="1600200" indent="-228600">
              <a:tabLst>
                <a:tab pos="457200" algn="l"/>
                <a:tab pos="914400" algn="l"/>
                <a:tab pos="1371600" algn="l"/>
              </a:tabLst>
              <a:defRPr>
                <a:solidFill>
                  <a:schemeClr val="tx1"/>
                </a:solidFill>
                <a:latin typeface="Arial" charset="0"/>
              </a:defRPr>
            </a:lvl4pPr>
            <a:lvl5pPr marL="2057400" indent="-228600">
              <a:tabLst>
                <a:tab pos="457200" algn="l"/>
                <a:tab pos="914400" algn="l"/>
                <a:tab pos="1371600" algn="l"/>
              </a:tabLst>
              <a:defRPr>
                <a:solidFill>
                  <a:schemeClr val="tx1"/>
                </a:solidFill>
                <a:latin typeface="Arial" charset="0"/>
              </a:defRPr>
            </a:lvl5pPr>
            <a:lvl6pPr marL="2514600" indent="-228600" eaLnBrk="0" fontAlgn="base" hangingPunct="0">
              <a:spcBef>
                <a:spcPct val="0"/>
              </a:spcBef>
              <a:spcAft>
                <a:spcPct val="0"/>
              </a:spcAft>
              <a:tabLst>
                <a:tab pos="457200" algn="l"/>
                <a:tab pos="914400" algn="l"/>
                <a:tab pos="1371600" algn="l"/>
              </a:tabLst>
              <a:defRPr>
                <a:solidFill>
                  <a:schemeClr val="tx1"/>
                </a:solidFill>
                <a:latin typeface="Arial" charset="0"/>
              </a:defRPr>
            </a:lvl6pPr>
            <a:lvl7pPr marL="2971800" indent="-228600" eaLnBrk="0" fontAlgn="base" hangingPunct="0">
              <a:spcBef>
                <a:spcPct val="0"/>
              </a:spcBef>
              <a:spcAft>
                <a:spcPct val="0"/>
              </a:spcAft>
              <a:tabLst>
                <a:tab pos="457200" algn="l"/>
                <a:tab pos="914400" algn="l"/>
                <a:tab pos="1371600" algn="l"/>
              </a:tabLst>
              <a:defRPr>
                <a:solidFill>
                  <a:schemeClr val="tx1"/>
                </a:solidFill>
                <a:latin typeface="Arial" charset="0"/>
              </a:defRPr>
            </a:lvl7pPr>
            <a:lvl8pPr marL="3429000" indent="-228600" eaLnBrk="0" fontAlgn="base" hangingPunct="0">
              <a:spcBef>
                <a:spcPct val="0"/>
              </a:spcBef>
              <a:spcAft>
                <a:spcPct val="0"/>
              </a:spcAft>
              <a:tabLst>
                <a:tab pos="457200" algn="l"/>
                <a:tab pos="914400" algn="l"/>
                <a:tab pos="1371600" algn="l"/>
              </a:tabLst>
              <a:defRPr>
                <a:solidFill>
                  <a:schemeClr val="tx1"/>
                </a:solidFill>
                <a:latin typeface="Arial" charset="0"/>
              </a:defRPr>
            </a:lvl8pPr>
            <a:lvl9pPr marL="3886200" indent="-228600" eaLnBrk="0" fontAlgn="base" hangingPunct="0">
              <a:spcBef>
                <a:spcPct val="0"/>
              </a:spcBef>
              <a:spcAft>
                <a:spcPct val="0"/>
              </a:spcAft>
              <a:tabLst>
                <a:tab pos="457200" algn="l"/>
                <a:tab pos="914400" algn="l"/>
                <a:tab pos="1371600" algn="l"/>
              </a:tabLst>
              <a:defRPr>
                <a:solidFill>
                  <a:schemeClr val="tx1"/>
                </a:solidFill>
                <a:latin typeface="Arial" charset="0"/>
              </a:defRPr>
            </a:lvl9pPr>
          </a:lstStyle>
          <a:p>
            <a:pPr>
              <a:spcBef>
                <a:spcPct val="10000"/>
              </a:spcBef>
            </a:pPr>
            <a:r>
              <a:rPr lang="en-US" sz="2000" dirty="0">
                <a:solidFill>
                  <a:schemeClr val="bg2"/>
                </a:solidFill>
              </a:rPr>
              <a:t>response = </a:t>
            </a:r>
            <a:r>
              <a:rPr lang="en-US" sz="2000" dirty="0" err="1">
                <a:solidFill>
                  <a:schemeClr val="bg2"/>
                </a:solidFill>
              </a:rPr>
              <a:t>MsgBox</a:t>
            </a:r>
            <a:r>
              <a:rPr lang="en-US" sz="2000" dirty="0">
                <a:solidFill>
                  <a:schemeClr val="bg2"/>
                </a:solidFill>
              </a:rPr>
              <a:t>(…) </a:t>
            </a:r>
          </a:p>
          <a:p>
            <a:pPr>
              <a:spcBef>
                <a:spcPct val="10000"/>
              </a:spcBef>
            </a:pPr>
            <a:r>
              <a:rPr lang="en-US" sz="2000" dirty="0">
                <a:solidFill>
                  <a:schemeClr val="bg2"/>
                </a:solidFill>
              </a:rPr>
              <a:t>Select Case response</a:t>
            </a:r>
          </a:p>
          <a:p>
            <a:pPr>
              <a:spcBef>
                <a:spcPct val="10000"/>
              </a:spcBef>
            </a:pPr>
            <a:r>
              <a:rPr lang="en-US" sz="2000" dirty="0">
                <a:solidFill>
                  <a:schemeClr val="bg2"/>
                </a:solidFill>
              </a:rPr>
              <a:t>	Case </a:t>
            </a:r>
            <a:r>
              <a:rPr lang="en-US" sz="2000" dirty="0" err="1">
                <a:solidFill>
                  <a:schemeClr val="bg2"/>
                </a:solidFill>
              </a:rPr>
              <a:t>vbYes</a:t>
            </a:r>
            <a:endParaRPr lang="en-US" sz="2000" dirty="0">
              <a:solidFill>
                <a:schemeClr val="bg2"/>
              </a:solidFill>
            </a:endParaRPr>
          </a:p>
          <a:p>
            <a:pPr>
              <a:spcBef>
                <a:spcPct val="10000"/>
              </a:spcBef>
            </a:pPr>
            <a:r>
              <a:rPr lang="en-US" sz="2000" dirty="0">
                <a:solidFill>
                  <a:schemeClr val="bg2"/>
                </a:solidFill>
              </a:rPr>
              <a:t>		</a:t>
            </a:r>
            <a:r>
              <a:rPr lang="en-US" sz="2000" dirty="0">
                <a:solidFill>
                  <a:srgbClr val="009900"/>
                </a:solidFill>
              </a:rPr>
              <a:t>‘ statements for Yes</a:t>
            </a:r>
            <a:endParaRPr lang="en-US" sz="2000" dirty="0">
              <a:solidFill>
                <a:schemeClr val="bg2"/>
              </a:solidFill>
            </a:endParaRPr>
          </a:p>
          <a:p>
            <a:pPr>
              <a:spcBef>
                <a:spcPct val="10000"/>
              </a:spcBef>
            </a:pPr>
            <a:r>
              <a:rPr lang="en-US" sz="2000" dirty="0">
                <a:solidFill>
                  <a:schemeClr val="bg2"/>
                </a:solidFill>
              </a:rPr>
              <a:t>	Case </a:t>
            </a:r>
            <a:r>
              <a:rPr lang="en-US" sz="2000" dirty="0" err="1">
                <a:solidFill>
                  <a:schemeClr val="bg2"/>
                </a:solidFill>
              </a:rPr>
              <a:t>vbNo</a:t>
            </a:r>
            <a:endParaRPr lang="en-US" sz="2000" dirty="0">
              <a:solidFill>
                <a:schemeClr val="bg2"/>
              </a:solidFill>
            </a:endParaRPr>
          </a:p>
          <a:p>
            <a:pPr>
              <a:spcBef>
                <a:spcPct val="10000"/>
              </a:spcBef>
            </a:pPr>
            <a:r>
              <a:rPr lang="en-US" sz="2000" dirty="0">
                <a:solidFill>
                  <a:schemeClr val="bg2"/>
                </a:solidFill>
              </a:rPr>
              <a:t>		</a:t>
            </a:r>
            <a:r>
              <a:rPr lang="en-US" sz="2000" dirty="0">
                <a:solidFill>
                  <a:srgbClr val="009900"/>
                </a:solidFill>
              </a:rPr>
              <a:t>‘ statements for No</a:t>
            </a:r>
            <a:endParaRPr lang="en-US" sz="2000" dirty="0">
              <a:solidFill>
                <a:schemeClr val="bg2"/>
              </a:solidFill>
            </a:endParaRPr>
          </a:p>
          <a:p>
            <a:pPr>
              <a:spcBef>
                <a:spcPct val="10000"/>
              </a:spcBef>
            </a:pPr>
            <a:r>
              <a:rPr lang="en-US" sz="2000" dirty="0">
                <a:solidFill>
                  <a:schemeClr val="bg2"/>
                </a:solidFill>
              </a:rPr>
              <a:t>	Case </a:t>
            </a:r>
            <a:r>
              <a:rPr lang="en-US" sz="2000" dirty="0" err="1">
                <a:solidFill>
                  <a:schemeClr val="bg2"/>
                </a:solidFill>
              </a:rPr>
              <a:t>vbCancel</a:t>
            </a:r>
            <a:endParaRPr lang="en-US" sz="2000" dirty="0">
              <a:solidFill>
                <a:schemeClr val="bg2"/>
              </a:solidFill>
            </a:endParaRPr>
          </a:p>
          <a:p>
            <a:pPr>
              <a:spcBef>
                <a:spcPct val="10000"/>
              </a:spcBef>
            </a:pPr>
            <a:r>
              <a:rPr lang="en-US" sz="2000" dirty="0">
                <a:solidFill>
                  <a:schemeClr val="bg2"/>
                </a:solidFill>
              </a:rPr>
              <a:t>		</a:t>
            </a:r>
            <a:r>
              <a:rPr lang="en-US" sz="2000" dirty="0">
                <a:solidFill>
                  <a:srgbClr val="009900"/>
                </a:solidFill>
              </a:rPr>
              <a:t>‘ statements for Cancel</a:t>
            </a:r>
            <a:endParaRPr lang="en-US" sz="2000" dirty="0">
              <a:solidFill>
                <a:schemeClr val="bg2"/>
              </a:solidFill>
            </a:endParaRPr>
          </a:p>
          <a:p>
            <a:pPr>
              <a:spcBef>
                <a:spcPct val="10000"/>
              </a:spcBef>
            </a:pPr>
            <a:r>
              <a:rPr lang="en-US" sz="2000" dirty="0">
                <a:solidFill>
                  <a:schemeClr val="bg2"/>
                </a:solidFill>
              </a:rPr>
              <a:t>End Case</a:t>
            </a:r>
          </a:p>
        </p:txBody>
      </p:sp>
    </p:spTree>
    <p:extLst>
      <p:ext uri="{BB962C8B-B14F-4D97-AF65-F5344CB8AC3E}">
        <p14:creationId xmlns:p14="http://schemas.microsoft.com/office/powerpoint/2010/main" val="135799443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smtClean="0"/>
              <a:t>Programming: Loops</a:t>
            </a:r>
          </a:p>
        </p:txBody>
      </p:sp>
      <p:sp>
        <p:nvSpPr>
          <p:cNvPr id="61444" name="Rectangle 3"/>
          <p:cNvSpPr>
            <a:spLocks noGrp="1" noChangeArrowheads="1"/>
          </p:cNvSpPr>
          <p:nvPr>
            <p:ph type="body" sz="half" idx="1"/>
          </p:nvPr>
        </p:nvSpPr>
        <p:spPr/>
        <p:txBody>
          <a:bodyPr/>
          <a:lstStyle/>
          <a:p>
            <a:r>
              <a:rPr lang="en-US" sz="2000" dirty="0" smtClean="0"/>
              <a:t>Do</a:t>
            </a:r>
          </a:p>
          <a:p>
            <a:r>
              <a:rPr lang="en-US" sz="2000" dirty="0" smtClean="0"/>
              <a:t>For …  Next</a:t>
            </a:r>
          </a:p>
          <a:p>
            <a:r>
              <a:rPr lang="en-US" sz="2000" dirty="0" smtClean="0"/>
              <a:t>For Each</a:t>
            </a:r>
          </a:p>
          <a:p>
            <a:endParaRPr lang="en-US" sz="2000" dirty="0" smtClean="0"/>
          </a:p>
        </p:txBody>
      </p:sp>
      <p:sp>
        <p:nvSpPr>
          <p:cNvPr id="6144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6013E00-9E1D-4A4E-8408-97B8695BF548}" type="slidenum">
              <a:rPr lang="en-US" smtClean="0"/>
              <a:pPr/>
              <a:t>69</a:t>
            </a:fld>
            <a:endParaRPr lang="en-US" smtClean="0"/>
          </a:p>
        </p:txBody>
      </p:sp>
      <p:sp>
        <p:nvSpPr>
          <p:cNvPr id="61445" name="Text Box 4"/>
          <p:cNvSpPr txBox="1">
            <a:spLocks noChangeArrowheads="1"/>
          </p:cNvSpPr>
          <p:nvPr/>
        </p:nvSpPr>
        <p:spPr bwMode="auto">
          <a:xfrm>
            <a:off x="3810000" y="2667000"/>
            <a:ext cx="2286000" cy="1785104"/>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pPr>
              <a:spcBef>
                <a:spcPct val="50000"/>
              </a:spcBef>
            </a:pPr>
            <a:r>
              <a:rPr lang="en-US" sz="2000"/>
              <a:t>Do Until (x &gt; 10)</a:t>
            </a:r>
          </a:p>
          <a:p>
            <a:pPr>
              <a:spcBef>
                <a:spcPct val="50000"/>
              </a:spcBef>
            </a:pPr>
            <a:r>
              <a:rPr lang="en-US" sz="2000"/>
              <a:t>	‘ Statements</a:t>
            </a:r>
          </a:p>
          <a:p>
            <a:pPr>
              <a:spcBef>
                <a:spcPct val="50000"/>
              </a:spcBef>
            </a:pPr>
            <a:r>
              <a:rPr lang="en-US" sz="2000"/>
              <a:t>	x = x + 1</a:t>
            </a:r>
          </a:p>
          <a:p>
            <a:pPr>
              <a:spcBef>
                <a:spcPct val="50000"/>
              </a:spcBef>
            </a:pPr>
            <a:r>
              <a:rPr lang="en-US" sz="2000"/>
              <a:t>Loop</a:t>
            </a:r>
          </a:p>
        </p:txBody>
      </p:sp>
      <p:sp>
        <p:nvSpPr>
          <p:cNvPr id="61446" name="Text Box 5"/>
          <p:cNvSpPr txBox="1">
            <a:spLocks noChangeArrowheads="1"/>
          </p:cNvSpPr>
          <p:nvPr/>
        </p:nvSpPr>
        <p:spPr bwMode="auto">
          <a:xfrm>
            <a:off x="5334000" y="990600"/>
            <a:ext cx="2133600" cy="161582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pPr>
              <a:spcBef>
                <a:spcPct val="50000"/>
              </a:spcBef>
            </a:pPr>
            <a:r>
              <a:rPr lang="en-US" sz="1800" dirty="0">
                <a:solidFill>
                  <a:schemeClr val="bg2"/>
                </a:solidFill>
              </a:rPr>
              <a:t>Initialize value</a:t>
            </a:r>
          </a:p>
          <a:p>
            <a:pPr>
              <a:spcBef>
                <a:spcPct val="50000"/>
              </a:spcBef>
            </a:pPr>
            <a:r>
              <a:rPr lang="en-US" sz="1800" dirty="0">
                <a:solidFill>
                  <a:schemeClr val="bg2"/>
                </a:solidFill>
              </a:rPr>
              <a:t>	Statements</a:t>
            </a:r>
          </a:p>
          <a:p>
            <a:pPr>
              <a:spcBef>
                <a:spcPct val="50000"/>
              </a:spcBef>
            </a:pPr>
            <a:r>
              <a:rPr lang="en-US" sz="1800" dirty="0">
                <a:solidFill>
                  <a:schemeClr val="bg2"/>
                </a:solidFill>
              </a:rPr>
              <a:t>	Change value</a:t>
            </a:r>
          </a:p>
          <a:p>
            <a:pPr>
              <a:spcBef>
                <a:spcPct val="50000"/>
              </a:spcBef>
            </a:pPr>
            <a:r>
              <a:rPr lang="en-US" sz="1800" dirty="0">
                <a:solidFill>
                  <a:schemeClr val="bg2"/>
                </a:solidFill>
              </a:rPr>
              <a:t>Test condition</a:t>
            </a:r>
          </a:p>
        </p:txBody>
      </p:sp>
      <p:sp>
        <p:nvSpPr>
          <p:cNvPr id="61447" name="Text Box 6"/>
          <p:cNvSpPr txBox="1">
            <a:spLocks noChangeArrowheads="1"/>
          </p:cNvSpPr>
          <p:nvPr/>
        </p:nvSpPr>
        <p:spPr bwMode="auto">
          <a:xfrm>
            <a:off x="6477000" y="2667000"/>
            <a:ext cx="2286000" cy="2092881"/>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pPr>
              <a:spcBef>
                <a:spcPct val="50000"/>
              </a:spcBef>
            </a:pPr>
            <a:r>
              <a:rPr lang="en-US" sz="2000"/>
              <a:t>Do While (x &lt;= 10)</a:t>
            </a:r>
          </a:p>
          <a:p>
            <a:pPr>
              <a:spcBef>
                <a:spcPct val="50000"/>
              </a:spcBef>
            </a:pPr>
            <a:r>
              <a:rPr lang="en-US" sz="2000"/>
              <a:t>	‘ Statements</a:t>
            </a:r>
          </a:p>
          <a:p>
            <a:pPr>
              <a:spcBef>
                <a:spcPct val="50000"/>
              </a:spcBef>
            </a:pPr>
            <a:r>
              <a:rPr lang="en-US" sz="2000"/>
              <a:t>	x = x + 1</a:t>
            </a:r>
          </a:p>
          <a:p>
            <a:pPr>
              <a:spcBef>
                <a:spcPct val="50000"/>
              </a:spcBef>
            </a:pPr>
            <a:r>
              <a:rPr lang="en-US" sz="2000"/>
              <a:t>Loop</a:t>
            </a:r>
          </a:p>
        </p:txBody>
      </p:sp>
      <p:sp>
        <p:nvSpPr>
          <p:cNvPr id="61448" name="Text Box 7"/>
          <p:cNvSpPr txBox="1">
            <a:spLocks noChangeArrowheads="1"/>
          </p:cNvSpPr>
          <p:nvPr/>
        </p:nvSpPr>
        <p:spPr bwMode="auto">
          <a:xfrm>
            <a:off x="3810000" y="4419600"/>
            <a:ext cx="2286000" cy="1785104"/>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pPr>
              <a:spcBef>
                <a:spcPct val="50000"/>
              </a:spcBef>
            </a:pPr>
            <a:r>
              <a:rPr lang="en-US" sz="2000"/>
              <a:t>Do</a:t>
            </a:r>
          </a:p>
          <a:p>
            <a:pPr>
              <a:spcBef>
                <a:spcPct val="50000"/>
              </a:spcBef>
            </a:pPr>
            <a:r>
              <a:rPr lang="en-US" sz="2000"/>
              <a:t>	‘ Statements</a:t>
            </a:r>
          </a:p>
          <a:p>
            <a:pPr>
              <a:spcBef>
                <a:spcPct val="50000"/>
              </a:spcBef>
            </a:pPr>
            <a:r>
              <a:rPr lang="en-US" sz="2000"/>
              <a:t>	x = x + 1</a:t>
            </a:r>
          </a:p>
          <a:p>
            <a:pPr>
              <a:spcBef>
                <a:spcPct val="50000"/>
              </a:spcBef>
            </a:pPr>
            <a:r>
              <a:rPr lang="en-US" sz="2000"/>
              <a:t>Loop Until (x &gt; 10)</a:t>
            </a:r>
          </a:p>
        </p:txBody>
      </p:sp>
      <p:sp>
        <p:nvSpPr>
          <p:cNvPr id="61449" name="Text Box 8"/>
          <p:cNvSpPr txBox="1">
            <a:spLocks noChangeArrowheads="1"/>
          </p:cNvSpPr>
          <p:nvPr/>
        </p:nvSpPr>
        <p:spPr bwMode="auto">
          <a:xfrm>
            <a:off x="6477000" y="4419600"/>
            <a:ext cx="2286000" cy="1323439"/>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pPr>
              <a:spcBef>
                <a:spcPct val="50000"/>
              </a:spcBef>
            </a:pPr>
            <a:r>
              <a:rPr lang="en-US" sz="2000"/>
              <a:t>For x = 1 to 10</a:t>
            </a:r>
          </a:p>
          <a:p>
            <a:pPr>
              <a:spcBef>
                <a:spcPct val="50000"/>
              </a:spcBef>
            </a:pPr>
            <a:r>
              <a:rPr lang="en-US" sz="2000"/>
              <a:t>	‘ Statements</a:t>
            </a:r>
          </a:p>
          <a:p>
            <a:pPr>
              <a:spcBef>
                <a:spcPct val="50000"/>
              </a:spcBef>
            </a:pPr>
            <a:r>
              <a:rPr lang="en-US" sz="2000"/>
              <a:t>Next x</a:t>
            </a:r>
          </a:p>
        </p:txBody>
      </p:sp>
    </p:spTree>
    <p:extLst>
      <p:ext uri="{BB962C8B-B14F-4D97-AF65-F5344CB8AC3E}">
        <p14:creationId xmlns:p14="http://schemas.microsoft.com/office/powerpoint/2010/main" val="2816088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JOIN Answer</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7</a:t>
            </a:fld>
            <a:endParaRPr lang="en-US"/>
          </a:p>
        </p:txBody>
      </p:sp>
      <p:sp>
        <p:nvSpPr>
          <p:cNvPr id="4" name="TextBox 3"/>
          <p:cNvSpPr txBox="1"/>
          <p:nvPr/>
        </p:nvSpPr>
        <p:spPr>
          <a:xfrm>
            <a:off x="163773" y="1337481"/>
            <a:ext cx="5498621" cy="400110"/>
          </a:xfrm>
          <a:prstGeom prst="rect">
            <a:avLst/>
          </a:prstGeom>
          <a:noFill/>
        </p:spPr>
        <p:txBody>
          <a:bodyPr wrap="none" rtlCol="0">
            <a:spAutoFit/>
          </a:bodyPr>
          <a:lstStyle/>
          <a:p>
            <a:r>
              <a:rPr lang="en-US" sz="2000" dirty="0" smtClean="0"/>
              <a:t>Which merchandise items have not been sold?</a:t>
            </a:r>
            <a:endParaRPr lang="en-US" sz="2000" dirty="0"/>
          </a:p>
        </p:txBody>
      </p:sp>
      <p:sp>
        <p:nvSpPr>
          <p:cNvPr id="5" name="Rectangle 4"/>
          <p:cNvSpPr/>
          <p:nvPr/>
        </p:nvSpPr>
        <p:spPr>
          <a:xfrm>
            <a:off x="163773" y="4777938"/>
            <a:ext cx="8168186" cy="1200329"/>
          </a:xfrm>
          <a:prstGeom prst="rect">
            <a:avLst/>
          </a:prstGeom>
        </p:spPr>
        <p:txBody>
          <a:bodyPr wrap="square">
            <a:spAutoFit/>
          </a:bodyPr>
          <a:lstStyle/>
          <a:p>
            <a:r>
              <a:rPr lang="en-US" sz="1800" dirty="0">
                <a:solidFill>
                  <a:schemeClr val="tx1"/>
                </a:solidFill>
              </a:rPr>
              <a:t>SELECT </a:t>
            </a:r>
            <a:r>
              <a:rPr lang="en-US" sz="1800" dirty="0" err="1">
                <a:solidFill>
                  <a:schemeClr val="tx1"/>
                </a:solidFill>
              </a:rPr>
              <a:t>Merchandise.ItemID</a:t>
            </a:r>
            <a:r>
              <a:rPr lang="en-US" sz="1800" dirty="0">
                <a:solidFill>
                  <a:schemeClr val="tx1"/>
                </a:solidFill>
              </a:rPr>
              <a:t>, </a:t>
            </a:r>
            <a:r>
              <a:rPr lang="en-US" sz="1800" dirty="0" err="1">
                <a:solidFill>
                  <a:schemeClr val="tx1"/>
                </a:solidFill>
              </a:rPr>
              <a:t>Merchandise.Description</a:t>
            </a:r>
            <a:r>
              <a:rPr lang="en-US" sz="1800" dirty="0">
                <a:solidFill>
                  <a:schemeClr val="tx1"/>
                </a:solidFill>
              </a:rPr>
              <a:t>, </a:t>
            </a:r>
            <a:r>
              <a:rPr lang="en-US" sz="1800" dirty="0" err="1">
                <a:solidFill>
                  <a:schemeClr val="tx1"/>
                </a:solidFill>
              </a:rPr>
              <a:t>SaleItem.SaleID</a:t>
            </a:r>
            <a:endParaRPr lang="en-US" sz="1800" dirty="0">
              <a:solidFill>
                <a:schemeClr val="tx1"/>
              </a:solidFill>
            </a:endParaRPr>
          </a:p>
          <a:p>
            <a:r>
              <a:rPr lang="en-US" sz="1800" dirty="0">
                <a:solidFill>
                  <a:schemeClr val="tx1"/>
                </a:solidFill>
              </a:rPr>
              <a:t>FROM </a:t>
            </a:r>
            <a:r>
              <a:rPr lang="en-US" sz="1800" dirty="0" smtClean="0">
                <a:solidFill>
                  <a:schemeClr val="tx1"/>
                </a:solidFill>
              </a:rPr>
              <a:t>Merchandise</a:t>
            </a:r>
          </a:p>
          <a:p>
            <a:r>
              <a:rPr lang="en-US" sz="1800" dirty="0" smtClean="0">
                <a:solidFill>
                  <a:schemeClr val="tx2"/>
                </a:solidFill>
              </a:rPr>
              <a:t>LEFT </a:t>
            </a:r>
            <a:r>
              <a:rPr lang="en-US" sz="1800" dirty="0">
                <a:solidFill>
                  <a:schemeClr val="tx2"/>
                </a:solidFill>
              </a:rPr>
              <a:t>JOIN </a:t>
            </a:r>
            <a:r>
              <a:rPr lang="en-US" sz="1800" dirty="0" err="1">
                <a:solidFill>
                  <a:schemeClr val="tx1"/>
                </a:solidFill>
              </a:rPr>
              <a:t>SaleItem</a:t>
            </a:r>
            <a:r>
              <a:rPr lang="en-US" sz="1800" dirty="0">
                <a:solidFill>
                  <a:schemeClr val="tx1"/>
                </a:solidFill>
              </a:rPr>
              <a:t> ON </a:t>
            </a:r>
            <a:r>
              <a:rPr lang="en-US" sz="1800" dirty="0" err="1">
                <a:solidFill>
                  <a:schemeClr val="tx1"/>
                </a:solidFill>
              </a:rPr>
              <a:t>Merchandise.ItemID</a:t>
            </a:r>
            <a:r>
              <a:rPr lang="en-US" sz="1800" dirty="0">
                <a:solidFill>
                  <a:schemeClr val="tx1"/>
                </a:solidFill>
              </a:rPr>
              <a:t> = </a:t>
            </a:r>
            <a:r>
              <a:rPr lang="en-US" sz="1800" dirty="0" err="1">
                <a:solidFill>
                  <a:schemeClr val="tx1"/>
                </a:solidFill>
              </a:rPr>
              <a:t>SaleItem.ItemID</a:t>
            </a:r>
            <a:endParaRPr lang="en-US" sz="1800" dirty="0">
              <a:solidFill>
                <a:schemeClr val="tx1"/>
              </a:solidFill>
            </a:endParaRPr>
          </a:p>
          <a:p>
            <a:r>
              <a:rPr lang="en-US" sz="1800" dirty="0">
                <a:solidFill>
                  <a:schemeClr val="tx1"/>
                </a:solidFill>
              </a:rPr>
              <a:t>WHERE </a:t>
            </a:r>
            <a:r>
              <a:rPr lang="en-US" sz="1800" dirty="0" err="1" smtClean="0">
                <a:solidFill>
                  <a:schemeClr val="tx1"/>
                </a:solidFill>
              </a:rPr>
              <a:t>SaleItem.SaleID</a:t>
            </a:r>
            <a:r>
              <a:rPr lang="en-US" sz="1800" dirty="0" smtClean="0">
                <a:solidFill>
                  <a:schemeClr val="tx1"/>
                </a:solidFill>
              </a:rPr>
              <a:t> </a:t>
            </a:r>
            <a:r>
              <a:rPr lang="en-US" sz="1800" dirty="0">
                <a:solidFill>
                  <a:schemeClr val="tx1"/>
                </a:solidFill>
              </a:rPr>
              <a:t>Is </a:t>
            </a:r>
            <a:r>
              <a:rPr lang="en-US" sz="1800" dirty="0" smtClean="0">
                <a:solidFill>
                  <a:schemeClr val="tx1"/>
                </a:solidFill>
              </a:rPr>
              <a:t>Null;</a:t>
            </a:r>
            <a:endParaRPr lang="en-US" sz="1800" dirty="0">
              <a:solidFill>
                <a:schemeClr val="tx1"/>
              </a:solidFill>
            </a:endParaRPr>
          </a:p>
        </p:txBody>
      </p:sp>
      <p:sp>
        <p:nvSpPr>
          <p:cNvPr id="6" name="TextBox 5"/>
          <p:cNvSpPr txBox="1"/>
          <p:nvPr/>
        </p:nvSpPr>
        <p:spPr>
          <a:xfrm>
            <a:off x="524434" y="1651755"/>
            <a:ext cx="7503460" cy="646331"/>
          </a:xfrm>
          <a:prstGeom prst="rect">
            <a:avLst/>
          </a:prstGeom>
          <a:noFill/>
        </p:spPr>
        <p:txBody>
          <a:bodyPr wrap="square" rtlCol="0">
            <a:spAutoFit/>
          </a:bodyPr>
          <a:lstStyle/>
          <a:p>
            <a:r>
              <a:rPr lang="en-US" sz="1800" dirty="0" smtClean="0">
                <a:solidFill>
                  <a:schemeClr val="tx2"/>
                </a:solidFill>
              </a:rPr>
              <a:t>LEFT JOIN includes ALL rows from the table on the SQL left side and matching rows from the right-side table. RIGHT JOIN is similar.  </a:t>
            </a:r>
            <a:endParaRPr lang="en-US" sz="1800" dirty="0">
              <a:solidFill>
                <a:schemeClr val="tx2"/>
              </a:solidFill>
            </a:endParaRPr>
          </a:p>
        </p:txBody>
      </p:sp>
      <p:sp>
        <p:nvSpPr>
          <p:cNvPr id="7" name="Rectangle 6"/>
          <p:cNvSpPr/>
          <p:nvPr/>
        </p:nvSpPr>
        <p:spPr>
          <a:xfrm>
            <a:off x="1718333" y="2699316"/>
            <a:ext cx="3118514" cy="1815882"/>
          </a:xfrm>
          <a:prstGeom prst="rect">
            <a:avLst/>
          </a:prstGeom>
        </p:spPr>
        <p:txBody>
          <a:bodyPr wrap="square">
            <a:spAutoFit/>
          </a:bodyPr>
          <a:lstStyle/>
          <a:p>
            <a:r>
              <a:rPr lang="en-US" sz="1400" dirty="0" err="1"/>
              <a:t>ItemID</a:t>
            </a:r>
            <a:r>
              <a:rPr lang="en-US" sz="1400" dirty="0"/>
              <a:t>	Description</a:t>
            </a:r>
          </a:p>
          <a:p>
            <a:r>
              <a:rPr lang="en-US" sz="1400" dirty="0"/>
              <a:t>1	Dog Kennel-Small</a:t>
            </a:r>
          </a:p>
          <a:p>
            <a:r>
              <a:rPr lang="en-US" sz="1400" dirty="0" smtClean="0"/>
              <a:t>10</a:t>
            </a:r>
            <a:r>
              <a:rPr lang="en-US" sz="1400" dirty="0"/>
              <a:t>	Dog Food-Dry-25 pound</a:t>
            </a:r>
          </a:p>
          <a:p>
            <a:r>
              <a:rPr lang="en-US" sz="1400" dirty="0"/>
              <a:t>11	Dog Food-Dry-50 pound</a:t>
            </a:r>
          </a:p>
          <a:p>
            <a:r>
              <a:rPr lang="en-US" sz="1400" dirty="0"/>
              <a:t>12	Cat Food-Dry-5 pound</a:t>
            </a:r>
          </a:p>
          <a:p>
            <a:r>
              <a:rPr lang="en-US" sz="1400" dirty="0"/>
              <a:t>13	Cat Food-Dry-10 pound</a:t>
            </a:r>
          </a:p>
          <a:p>
            <a:r>
              <a:rPr lang="en-US" sz="1400" dirty="0"/>
              <a:t>14	Cat Food-Dry-25 pound</a:t>
            </a:r>
          </a:p>
          <a:p>
            <a:r>
              <a:rPr lang="en-US" sz="1400" dirty="0"/>
              <a:t>15	Dog Food-Can-Regular</a:t>
            </a:r>
          </a:p>
        </p:txBody>
      </p:sp>
      <p:sp>
        <p:nvSpPr>
          <p:cNvPr id="8" name="Rectangle 7"/>
          <p:cNvSpPr/>
          <p:nvPr/>
        </p:nvSpPr>
        <p:spPr>
          <a:xfrm>
            <a:off x="5844855" y="2627180"/>
            <a:ext cx="1849272" cy="1815882"/>
          </a:xfrm>
          <a:prstGeom prst="rect">
            <a:avLst/>
          </a:prstGeom>
        </p:spPr>
        <p:txBody>
          <a:bodyPr wrap="square">
            <a:spAutoFit/>
          </a:bodyPr>
          <a:lstStyle/>
          <a:p>
            <a:r>
              <a:rPr lang="en-US" sz="1400" dirty="0" err="1"/>
              <a:t>SaleID</a:t>
            </a:r>
            <a:r>
              <a:rPr lang="en-US" sz="1400" dirty="0"/>
              <a:t>	</a:t>
            </a:r>
            <a:r>
              <a:rPr lang="en-US" sz="1400" dirty="0" err="1"/>
              <a:t>ItemID</a:t>
            </a:r>
            <a:endParaRPr lang="en-US" sz="1400" dirty="0"/>
          </a:p>
          <a:p>
            <a:r>
              <a:rPr lang="en-US" sz="1400" dirty="0"/>
              <a:t>4	1</a:t>
            </a:r>
          </a:p>
          <a:p>
            <a:r>
              <a:rPr lang="en-US" sz="1400" dirty="0"/>
              <a:t>4	36</a:t>
            </a:r>
          </a:p>
          <a:p>
            <a:r>
              <a:rPr lang="en-US" sz="1400" dirty="0"/>
              <a:t>6	20</a:t>
            </a:r>
          </a:p>
          <a:p>
            <a:r>
              <a:rPr lang="en-US" sz="1400" dirty="0"/>
              <a:t>6	21</a:t>
            </a:r>
          </a:p>
          <a:p>
            <a:r>
              <a:rPr lang="en-US" sz="1400" dirty="0"/>
              <a:t>7	5</a:t>
            </a:r>
          </a:p>
          <a:p>
            <a:r>
              <a:rPr lang="en-US" sz="1400" dirty="0"/>
              <a:t>7	19</a:t>
            </a:r>
          </a:p>
          <a:p>
            <a:r>
              <a:rPr lang="en-US" sz="1400" dirty="0"/>
              <a:t>7	</a:t>
            </a:r>
            <a:r>
              <a:rPr lang="en-US" sz="1400" dirty="0" smtClean="0"/>
              <a:t>40</a:t>
            </a:r>
            <a:endParaRPr lang="en-US" sz="1400" dirty="0"/>
          </a:p>
        </p:txBody>
      </p:sp>
      <p:sp>
        <p:nvSpPr>
          <p:cNvPr id="9" name="TextBox 8"/>
          <p:cNvSpPr txBox="1"/>
          <p:nvPr/>
        </p:nvSpPr>
        <p:spPr>
          <a:xfrm>
            <a:off x="5844855" y="2256103"/>
            <a:ext cx="1095172" cy="369332"/>
          </a:xfrm>
          <a:prstGeom prst="rect">
            <a:avLst/>
          </a:prstGeom>
          <a:noFill/>
        </p:spPr>
        <p:txBody>
          <a:bodyPr wrap="none" rtlCol="0">
            <a:spAutoFit/>
          </a:bodyPr>
          <a:lstStyle/>
          <a:p>
            <a:r>
              <a:rPr lang="en-US" sz="1800" dirty="0" err="1" smtClean="0"/>
              <a:t>SaleItem</a:t>
            </a:r>
            <a:endParaRPr lang="en-US" sz="1800" dirty="0"/>
          </a:p>
        </p:txBody>
      </p:sp>
      <p:sp>
        <p:nvSpPr>
          <p:cNvPr id="10" name="TextBox 9"/>
          <p:cNvSpPr txBox="1"/>
          <p:nvPr/>
        </p:nvSpPr>
        <p:spPr>
          <a:xfrm>
            <a:off x="1718333" y="2328239"/>
            <a:ext cx="1505540" cy="369332"/>
          </a:xfrm>
          <a:prstGeom prst="rect">
            <a:avLst/>
          </a:prstGeom>
          <a:noFill/>
        </p:spPr>
        <p:txBody>
          <a:bodyPr wrap="none" rtlCol="0">
            <a:spAutoFit/>
          </a:bodyPr>
          <a:lstStyle/>
          <a:p>
            <a:r>
              <a:rPr lang="en-US" sz="1800" dirty="0" smtClean="0"/>
              <a:t>Merchandise</a:t>
            </a:r>
            <a:endParaRPr lang="en-US" sz="1800" dirty="0"/>
          </a:p>
        </p:txBody>
      </p:sp>
      <p:cxnSp>
        <p:nvCxnSpPr>
          <p:cNvPr id="12" name="Straight Connector 11"/>
          <p:cNvCxnSpPr/>
          <p:nvPr/>
        </p:nvCxnSpPr>
        <p:spPr bwMode="auto">
          <a:xfrm flipH="1">
            <a:off x="2662518" y="3065929"/>
            <a:ext cx="223221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H="1">
            <a:off x="2662518" y="3294529"/>
            <a:ext cx="223221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a:off x="2662518" y="3429000"/>
            <a:ext cx="223221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flipH="1">
            <a:off x="2662518" y="4141694"/>
            <a:ext cx="223221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flipH="1">
            <a:off x="2662518" y="4303059"/>
            <a:ext cx="22322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Rectangle 16"/>
          <p:cNvSpPr/>
          <p:nvPr/>
        </p:nvSpPr>
        <p:spPr bwMode="auto">
          <a:xfrm>
            <a:off x="1718333" y="3607257"/>
            <a:ext cx="3673938" cy="44030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8" name="Rectangle 7"/>
          <p:cNvSpPr>
            <a:spLocks noChangeArrowheads="1"/>
          </p:cNvSpPr>
          <p:nvPr/>
        </p:nvSpPr>
        <p:spPr bwMode="auto">
          <a:xfrm>
            <a:off x="118596" y="57897"/>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Query05_Fig03</a:t>
            </a:r>
          </a:p>
        </p:txBody>
      </p:sp>
    </p:spTree>
    <p:extLst>
      <p:ext uri="{BB962C8B-B14F-4D97-AF65-F5344CB8AC3E}">
        <p14:creationId xmlns:p14="http://schemas.microsoft.com/office/powerpoint/2010/main" val="118522212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a:lstStyle/>
          <a:p>
            <a:r>
              <a:rPr lang="en-US" smtClean="0"/>
              <a:t>Programming: Loops Again</a:t>
            </a:r>
          </a:p>
        </p:txBody>
      </p:sp>
      <p:sp>
        <p:nvSpPr>
          <p:cNvPr id="62468" name="Rectangle 3"/>
          <p:cNvSpPr>
            <a:spLocks noGrp="1" noChangeArrowheads="1"/>
          </p:cNvSpPr>
          <p:nvPr>
            <p:ph type="body" sz="half" idx="1"/>
          </p:nvPr>
        </p:nvSpPr>
        <p:spPr/>
        <p:txBody>
          <a:bodyPr/>
          <a:lstStyle/>
          <a:p>
            <a:r>
              <a:rPr lang="en-US" smtClean="0"/>
              <a:t>Do</a:t>
            </a:r>
          </a:p>
          <a:p>
            <a:pPr lvl="1"/>
            <a:r>
              <a:rPr lang="en-US" smtClean="0"/>
              <a:t>Do {While | Until}</a:t>
            </a:r>
          </a:p>
          <a:p>
            <a:pPr lvl="2"/>
            <a:r>
              <a:rPr lang="en-US" smtClean="0"/>
              <a:t>Exit Do (optional)</a:t>
            </a:r>
          </a:p>
          <a:p>
            <a:pPr lvl="1"/>
            <a:r>
              <a:rPr lang="en-US" smtClean="0"/>
              <a:t>Loop</a:t>
            </a:r>
          </a:p>
          <a:p>
            <a:pPr lvl="1"/>
            <a:endParaRPr lang="en-US" smtClean="0"/>
          </a:p>
          <a:p>
            <a:pPr lvl="1"/>
            <a:r>
              <a:rPr lang="en-US" smtClean="0"/>
              <a:t>Do</a:t>
            </a:r>
          </a:p>
          <a:p>
            <a:pPr lvl="1"/>
            <a:r>
              <a:rPr lang="en-US" smtClean="0"/>
              <a:t>Loop {While | Until}</a:t>
            </a:r>
          </a:p>
          <a:p>
            <a:r>
              <a:rPr lang="en-US" smtClean="0"/>
              <a:t>For/Next</a:t>
            </a:r>
          </a:p>
          <a:p>
            <a:pPr lvl="1"/>
            <a:r>
              <a:rPr lang="en-US" smtClean="0"/>
              <a:t>For counter = start To end Step increment</a:t>
            </a:r>
          </a:p>
          <a:p>
            <a:pPr lvl="2"/>
            <a:r>
              <a:rPr lang="en-US" smtClean="0"/>
              <a:t>Exit For (optional)</a:t>
            </a:r>
          </a:p>
          <a:p>
            <a:pPr lvl="1"/>
            <a:r>
              <a:rPr lang="en-US" smtClean="0"/>
              <a:t>Next counter</a:t>
            </a:r>
          </a:p>
        </p:txBody>
      </p:sp>
      <p:sp>
        <p:nvSpPr>
          <p:cNvPr id="62469" name="Rectangle 4"/>
          <p:cNvSpPr>
            <a:spLocks noGrp="1" noChangeArrowheads="1"/>
          </p:cNvSpPr>
          <p:nvPr>
            <p:ph type="body" sz="half" idx="2"/>
          </p:nvPr>
        </p:nvSpPr>
        <p:spPr/>
        <p:txBody>
          <a:bodyPr/>
          <a:lstStyle/>
          <a:p>
            <a:r>
              <a:rPr lang="en-US" smtClean="0"/>
              <a:t>For/Each (objects)</a:t>
            </a:r>
          </a:p>
          <a:p>
            <a:pPr lvl="1"/>
            <a:r>
              <a:rPr lang="en-US" smtClean="0"/>
              <a:t>For Each element In group</a:t>
            </a:r>
          </a:p>
          <a:p>
            <a:pPr lvl="2"/>
            <a:r>
              <a:rPr lang="en-US" smtClean="0"/>
              <a:t>[Exit For] (optional)</a:t>
            </a:r>
          </a:p>
          <a:p>
            <a:pPr lvl="1"/>
            <a:r>
              <a:rPr lang="en-US" smtClean="0"/>
              <a:t>Next element</a:t>
            </a:r>
          </a:p>
          <a:p>
            <a:r>
              <a:rPr lang="en-US" smtClean="0"/>
              <a:t>With (objects)</a:t>
            </a:r>
          </a:p>
          <a:p>
            <a:pPr lvl="1"/>
            <a:r>
              <a:rPr lang="en-US" smtClean="0"/>
              <a:t>With object</a:t>
            </a:r>
          </a:p>
          <a:p>
            <a:pPr lvl="1"/>
            <a:r>
              <a:rPr lang="en-US" smtClean="0"/>
              <a:t>End With</a:t>
            </a:r>
          </a:p>
        </p:txBody>
      </p:sp>
      <p:sp>
        <p:nvSpPr>
          <p:cNvPr id="6246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02E731-22D1-4CC5-B19D-C948251EBFD2}" type="slidenum">
              <a:rPr lang="en-US" smtClean="0"/>
              <a:pPr/>
              <a:t>70</a:t>
            </a:fld>
            <a:endParaRPr lang="en-US" smtClean="0"/>
          </a:p>
        </p:txBody>
      </p:sp>
    </p:spTree>
    <p:extLst>
      <p:ext uri="{BB962C8B-B14F-4D97-AF65-F5344CB8AC3E}">
        <p14:creationId xmlns:p14="http://schemas.microsoft.com/office/powerpoint/2010/main" val="7463865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r>
              <a:rPr lang="en-US" smtClean="0"/>
              <a:t>Programming</a:t>
            </a:r>
            <a:br>
              <a:rPr lang="en-US" smtClean="0"/>
            </a:br>
            <a:r>
              <a:rPr lang="en-US" smtClean="0"/>
              <a:t>Subroutines and Functions</a:t>
            </a:r>
          </a:p>
        </p:txBody>
      </p:sp>
      <p:sp>
        <p:nvSpPr>
          <p:cNvPr id="63492" name="Rectangle 3"/>
          <p:cNvSpPr>
            <a:spLocks noGrp="1" noChangeArrowheads="1"/>
          </p:cNvSpPr>
          <p:nvPr>
            <p:ph type="body" idx="1"/>
          </p:nvPr>
        </p:nvSpPr>
        <p:spPr/>
        <p:txBody>
          <a:bodyPr/>
          <a:lstStyle/>
          <a:p>
            <a:r>
              <a:rPr lang="en-US" smtClean="0"/>
              <a:t>Sub name (var1 As . . ., var2,  . . .)</a:t>
            </a:r>
          </a:p>
          <a:p>
            <a:r>
              <a:rPr lang="en-US" smtClean="0"/>
              <a:t>End Sub</a:t>
            </a:r>
          </a:p>
          <a:p>
            <a:r>
              <a:rPr lang="en-US" smtClean="0"/>
              <a:t>Function fname (var1 As . . .) As datatype</a:t>
            </a:r>
          </a:p>
          <a:p>
            <a:pPr lvl="1"/>
            <a:r>
              <a:rPr lang="en-US" smtClean="0"/>
              <a:t>fname = …     ‘ returns a specific value</a:t>
            </a:r>
          </a:p>
          <a:p>
            <a:r>
              <a:rPr lang="en-US" smtClean="0"/>
              <a:t>End Function</a:t>
            </a:r>
          </a:p>
          <a:p>
            <a:r>
              <a:rPr lang="en-US" smtClean="0"/>
              <a:t>Variables are passed by reference</a:t>
            </a:r>
          </a:p>
          <a:p>
            <a:pPr lvl="1"/>
            <a:r>
              <a:rPr lang="en-US" smtClean="0"/>
              <a:t>Changes made to the parameters in the subroutine are passed back to the caller.</a:t>
            </a:r>
          </a:p>
          <a:p>
            <a:r>
              <a:rPr lang="en-US" smtClean="0"/>
              <a:t>Unless you use ByVal</a:t>
            </a:r>
          </a:p>
          <a:p>
            <a:pPr lvl="1"/>
            <a:r>
              <a:rPr lang="en-US" smtClean="0"/>
              <a:t>Changes are made to a copy of the parameter, but are not returned to the calling program.</a:t>
            </a:r>
          </a:p>
        </p:txBody>
      </p:sp>
      <p:sp>
        <p:nvSpPr>
          <p:cNvPr id="63490"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6ADC62-E69B-415E-9ECC-5E65D7566ABA}" type="slidenum">
              <a:rPr lang="en-US" smtClean="0"/>
              <a:pPr/>
              <a:t>71</a:t>
            </a:fld>
            <a:endParaRPr lang="en-US" smtClean="0"/>
          </a:p>
        </p:txBody>
      </p:sp>
    </p:spTree>
    <p:extLst>
      <p:ext uri="{BB962C8B-B14F-4D97-AF65-F5344CB8AC3E}">
        <p14:creationId xmlns:p14="http://schemas.microsoft.com/office/powerpoint/2010/main" val="283940291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p:txBody>
          <a:bodyPr/>
          <a:lstStyle/>
          <a:p>
            <a:r>
              <a:rPr lang="en-US" smtClean="0"/>
              <a:t>Programming: Example Subroutine</a:t>
            </a:r>
          </a:p>
        </p:txBody>
      </p:sp>
      <p:sp>
        <p:nvSpPr>
          <p:cNvPr id="64514"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0CE154-6953-4534-929C-8D414EB2C664}" type="slidenum">
              <a:rPr lang="en-US" smtClean="0"/>
              <a:pPr/>
              <a:t>72</a:t>
            </a:fld>
            <a:endParaRPr lang="en-US" smtClean="0"/>
          </a:p>
        </p:txBody>
      </p:sp>
      <p:sp>
        <p:nvSpPr>
          <p:cNvPr id="64516" name="Text Box 3"/>
          <p:cNvSpPr txBox="1">
            <a:spLocks noChangeArrowheads="1"/>
          </p:cNvSpPr>
          <p:nvPr/>
        </p:nvSpPr>
        <p:spPr bwMode="auto">
          <a:xfrm>
            <a:off x="2743200" y="1600200"/>
            <a:ext cx="4343400" cy="3139321"/>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t>Main program</a:t>
            </a:r>
          </a:p>
          <a:p>
            <a:r>
              <a:rPr lang="en-US" sz="1800" dirty="0"/>
              <a:t>…</a:t>
            </a:r>
          </a:p>
          <a:p>
            <a:r>
              <a:rPr lang="en-US" sz="1800" dirty="0" err="1"/>
              <a:t>StatusMessage</a:t>
            </a:r>
            <a:r>
              <a:rPr lang="en-US" sz="1800" dirty="0"/>
              <a:t> “Trying to connect.”</a:t>
            </a:r>
          </a:p>
          <a:p>
            <a:r>
              <a:rPr lang="en-US" sz="1800" dirty="0"/>
              <a:t>…</a:t>
            </a:r>
          </a:p>
          <a:p>
            <a:r>
              <a:rPr lang="en-US" sz="1800" dirty="0" err="1"/>
              <a:t>StatusMessage</a:t>
            </a:r>
            <a:r>
              <a:rPr lang="en-US" sz="1800" dirty="0"/>
              <a:t> “Verifying access.”</a:t>
            </a:r>
          </a:p>
          <a:p>
            <a:r>
              <a:rPr lang="en-US" sz="1800" dirty="0"/>
              <a:t>… </a:t>
            </a:r>
          </a:p>
          <a:p>
            <a:r>
              <a:rPr lang="en-US" sz="1800" dirty="0"/>
              <a:t>End main program</a:t>
            </a:r>
          </a:p>
          <a:p>
            <a:endParaRPr lang="en-US" sz="1800" dirty="0"/>
          </a:p>
          <a:p>
            <a:r>
              <a:rPr lang="en-US" sz="1800" dirty="0"/>
              <a:t>Sub </a:t>
            </a:r>
            <a:r>
              <a:rPr lang="en-US" sz="1800" dirty="0" err="1"/>
              <a:t>StatusMessage</a:t>
            </a:r>
            <a:r>
              <a:rPr lang="en-US" sz="1800" dirty="0"/>
              <a:t> (</a:t>
            </a:r>
            <a:r>
              <a:rPr lang="en-US" sz="1800" dirty="0" err="1"/>
              <a:t>Msg</a:t>
            </a:r>
            <a:r>
              <a:rPr lang="en-US" sz="1800" dirty="0"/>
              <a:t> As String)</a:t>
            </a:r>
          </a:p>
          <a:p>
            <a:r>
              <a:rPr lang="en-US" sz="1800" dirty="0"/>
              <a:t>	</a:t>
            </a:r>
            <a:r>
              <a:rPr lang="en-US" sz="1800" dirty="0">
                <a:solidFill>
                  <a:srgbClr val="009900"/>
                </a:solidFill>
              </a:rPr>
              <a:t>‘ Display </a:t>
            </a:r>
            <a:r>
              <a:rPr lang="en-US" sz="1800" dirty="0" err="1">
                <a:solidFill>
                  <a:srgbClr val="009900"/>
                </a:solidFill>
              </a:rPr>
              <a:t>Msg</a:t>
            </a:r>
            <a:r>
              <a:rPr lang="en-US" sz="1800" dirty="0">
                <a:solidFill>
                  <a:srgbClr val="009900"/>
                </a:solidFill>
              </a:rPr>
              <a:t>, location, color</a:t>
            </a:r>
            <a:endParaRPr lang="en-US" sz="1800" dirty="0"/>
          </a:p>
          <a:p>
            <a:r>
              <a:rPr lang="en-US" sz="1800" dirty="0"/>
              <a:t>End Sub</a:t>
            </a:r>
          </a:p>
        </p:txBody>
      </p:sp>
      <p:sp>
        <p:nvSpPr>
          <p:cNvPr id="64517" name="Freeform 4"/>
          <p:cNvSpPr>
            <a:spLocks/>
          </p:cNvSpPr>
          <p:nvPr/>
        </p:nvSpPr>
        <p:spPr bwMode="auto">
          <a:xfrm>
            <a:off x="5715000" y="2209800"/>
            <a:ext cx="1447800" cy="1612900"/>
          </a:xfrm>
          <a:custGeom>
            <a:avLst/>
            <a:gdLst>
              <a:gd name="T0" fmla="*/ 1451610008 w 912"/>
              <a:gd name="T1" fmla="*/ 262096286 h 1016"/>
              <a:gd name="T2" fmla="*/ 2056447743 w 912"/>
              <a:gd name="T3" fmla="*/ 383063757 h 1016"/>
              <a:gd name="T4" fmla="*/ 0 w 912"/>
              <a:gd name="T5" fmla="*/ 2147483647 h 1016"/>
              <a:gd name="T6" fmla="*/ 0 60000 65536"/>
              <a:gd name="T7" fmla="*/ 0 60000 65536"/>
              <a:gd name="T8" fmla="*/ 0 60000 65536"/>
              <a:gd name="T9" fmla="*/ 0 w 912"/>
              <a:gd name="T10" fmla="*/ 0 h 1016"/>
              <a:gd name="T11" fmla="*/ 912 w 912"/>
              <a:gd name="T12" fmla="*/ 1016 h 1016"/>
            </a:gdLst>
            <a:ahLst/>
            <a:cxnLst>
              <a:cxn ang="T6">
                <a:pos x="T0" y="T1"/>
              </a:cxn>
              <a:cxn ang="T7">
                <a:pos x="T2" y="T3"/>
              </a:cxn>
              <a:cxn ang="T8">
                <a:pos x="T4" y="T5"/>
              </a:cxn>
            </a:cxnLst>
            <a:rect l="T9" t="T10" r="T11" b="T12"/>
            <a:pathLst>
              <a:path w="912" h="1016">
                <a:moveTo>
                  <a:pt x="576" y="104"/>
                </a:moveTo>
                <a:cubicBezTo>
                  <a:pt x="744" y="52"/>
                  <a:pt x="912" y="0"/>
                  <a:pt x="816" y="152"/>
                </a:cubicBezTo>
                <a:cubicBezTo>
                  <a:pt x="720" y="304"/>
                  <a:pt x="360" y="660"/>
                  <a:pt x="0" y="1016"/>
                </a:cubicBezTo>
              </a:path>
            </a:pathLst>
          </a:custGeom>
          <a:noFill/>
          <a:ln w="12700">
            <a:solidFill>
              <a:schemeClr val="tx2"/>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4518" name="Freeform 5"/>
          <p:cNvSpPr>
            <a:spLocks/>
          </p:cNvSpPr>
          <p:nvPr/>
        </p:nvSpPr>
        <p:spPr bwMode="auto">
          <a:xfrm>
            <a:off x="3505200" y="2590800"/>
            <a:ext cx="1866900" cy="1981200"/>
          </a:xfrm>
          <a:custGeom>
            <a:avLst/>
            <a:gdLst>
              <a:gd name="T0" fmla="*/ 604837447 w 1176"/>
              <a:gd name="T1" fmla="*/ 2147483647 h 1248"/>
              <a:gd name="T2" fmla="*/ 2147483647 w 1176"/>
              <a:gd name="T3" fmla="*/ 1814512584 h 1248"/>
              <a:gd name="T4" fmla="*/ 2147483647 w 1176"/>
              <a:gd name="T5" fmla="*/ 725804914 h 1248"/>
              <a:gd name="T6" fmla="*/ 967739995 w 1176"/>
              <a:gd name="T7" fmla="*/ 120967502 h 1248"/>
              <a:gd name="T8" fmla="*/ 0 w 1176"/>
              <a:gd name="T9" fmla="*/ 0 h 1248"/>
              <a:gd name="T10" fmla="*/ 0 60000 65536"/>
              <a:gd name="T11" fmla="*/ 0 60000 65536"/>
              <a:gd name="T12" fmla="*/ 0 60000 65536"/>
              <a:gd name="T13" fmla="*/ 0 60000 65536"/>
              <a:gd name="T14" fmla="*/ 0 60000 65536"/>
              <a:gd name="T15" fmla="*/ 0 w 1176"/>
              <a:gd name="T16" fmla="*/ 0 h 1248"/>
              <a:gd name="T17" fmla="*/ 1176 w 1176"/>
              <a:gd name="T18" fmla="*/ 1248 h 1248"/>
            </a:gdLst>
            <a:ahLst/>
            <a:cxnLst>
              <a:cxn ang="T10">
                <a:pos x="T0" y="T1"/>
              </a:cxn>
              <a:cxn ang="T11">
                <a:pos x="T2" y="T3"/>
              </a:cxn>
              <a:cxn ang="T12">
                <a:pos x="T4" y="T5"/>
              </a:cxn>
              <a:cxn ang="T13">
                <a:pos x="T6" y="T7"/>
              </a:cxn>
              <a:cxn ang="T14">
                <a:pos x="T8" y="T9"/>
              </a:cxn>
            </a:cxnLst>
            <a:rect l="T15" t="T16" r="T17" b="T18"/>
            <a:pathLst>
              <a:path w="1176" h="1248">
                <a:moveTo>
                  <a:pt x="240" y="1248"/>
                </a:moveTo>
                <a:cubicBezTo>
                  <a:pt x="588" y="1064"/>
                  <a:pt x="936" y="880"/>
                  <a:pt x="1056" y="720"/>
                </a:cubicBezTo>
                <a:cubicBezTo>
                  <a:pt x="1176" y="560"/>
                  <a:pt x="1072" y="400"/>
                  <a:pt x="960" y="288"/>
                </a:cubicBezTo>
                <a:cubicBezTo>
                  <a:pt x="848" y="176"/>
                  <a:pt x="544" y="96"/>
                  <a:pt x="384" y="48"/>
                </a:cubicBezTo>
                <a:cubicBezTo>
                  <a:pt x="224" y="0"/>
                  <a:pt x="112" y="0"/>
                  <a:pt x="0" y="0"/>
                </a:cubicBezTo>
              </a:path>
            </a:pathLst>
          </a:custGeom>
          <a:noFill/>
          <a:ln w="12700">
            <a:solidFill>
              <a:schemeClr val="tx2"/>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420605251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a:lstStyle/>
          <a:p>
            <a:r>
              <a:rPr lang="en-US" smtClean="0"/>
              <a:t>Programming: Parameter Types</a:t>
            </a:r>
          </a:p>
        </p:txBody>
      </p:sp>
      <p:sp>
        <p:nvSpPr>
          <p:cNvPr id="65538"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A45E1F-BD17-4B54-9E99-071115A0A757}" type="slidenum">
              <a:rPr lang="en-US" smtClean="0"/>
              <a:pPr/>
              <a:t>73</a:t>
            </a:fld>
            <a:endParaRPr lang="en-US" smtClean="0"/>
          </a:p>
        </p:txBody>
      </p:sp>
      <p:sp>
        <p:nvSpPr>
          <p:cNvPr id="65540" name="Text Box 3"/>
          <p:cNvSpPr txBox="1">
            <a:spLocks noChangeArrowheads="1"/>
          </p:cNvSpPr>
          <p:nvPr/>
        </p:nvSpPr>
        <p:spPr bwMode="auto">
          <a:xfrm>
            <a:off x="1031704" y="1238359"/>
            <a:ext cx="4343400" cy="1815882"/>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r>
              <a:rPr lang="en-US" sz="1400">
                <a:solidFill>
                  <a:schemeClr val="tx2"/>
                </a:solidFill>
              </a:rPr>
              <a:t>Main</a:t>
            </a:r>
          </a:p>
          <a:p>
            <a:r>
              <a:rPr lang="en-US" sz="1400">
                <a:solidFill>
                  <a:schemeClr val="tx2"/>
                </a:solidFill>
              </a:rPr>
              <a:t>j = 3</a:t>
            </a:r>
          </a:p>
          <a:p>
            <a:r>
              <a:rPr lang="en-US" sz="1400">
                <a:solidFill>
                  <a:schemeClr val="tx2"/>
                </a:solidFill>
              </a:rPr>
              <a:t>DoSum j</a:t>
            </a:r>
          </a:p>
          <a:p>
            <a:r>
              <a:rPr lang="en-US" sz="1400">
                <a:solidFill>
                  <a:schemeClr val="tx2"/>
                </a:solidFill>
              </a:rPr>
              <a:t>…	</a:t>
            </a:r>
            <a:r>
              <a:rPr lang="en-US" sz="1400">
                <a:solidFill>
                  <a:srgbClr val="009900"/>
                </a:solidFill>
              </a:rPr>
              <a:t>‘ j is now equal to 8</a:t>
            </a:r>
            <a:endParaRPr lang="en-US" sz="1400">
              <a:solidFill>
                <a:schemeClr val="tx2"/>
              </a:solidFill>
            </a:endParaRPr>
          </a:p>
          <a:p>
            <a:endParaRPr lang="en-US" sz="1400">
              <a:solidFill>
                <a:schemeClr val="tx2"/>
              </a:solidFill>
            </a:endParaRPr>
          </a:p>
          <a:p>
            <a:r>
              <a:rPr lang="en-US" sz="1400">
                <a:solidFill>
                  <a:schemeClr val="tx2"/>
                </a:solidFill>
              </a:rPr>
              <a:t>Subroutine DoSum (j2 As Integer)</a:t>
            </a:r>
          </a:p>
          <a:p>
            <a:r>
              <a:rPr lang="en-US" sz="1400">
                <a:solidFill>
                  <a:schemeClr val="tx2"/>
                </a:solidFill>
              </a:rPr>
              <a:t>	j2 = 8</a:t>
            </a:r>
          </a:p>
          <a:p>
            <a:r>
              <a:rPr lang="en-US" sz="1400">
                <a:solidFill>
                  <a:schemeClr val="tx2"/>
                </a:solidFill>
              </a:rPr>
              <a:t>End Sub</a:t>
            </a:r>
          </a:p>
        </p:txBody>
      </p:sp>
      <p:sp>
        <p:nvSpPr>
          <p:cNvPr id="65541" name="Freeform 4"/>
          <p:cNvSpPr>
            <a:spLocks/>
          </p:cNvSpPr>
          <p:nvPr/>
        </p:nvSpPr>
        <p:spPr bwMode="auto">
          <a:xfrm>
            <a:off x="2098504" y="2000359"/>
            <a:ext cx="1143000" cy="635000"/>
          </a:xfrm>
          <a:custGeom>
            <a:avLst/>
            <a:gdLst>
              <a:gd name="T0" fmla="*/ 0 w 720"/>
              <a:gd name="T1" fmla="*/ 40322500 h 400"/>
              <a:gd name="T2" fmla="*/ 1209674987 w 720"/>
              <a:gd name="T3" fmla="*/ 161290000 h 400"/>
              <a:gd name="T4" fmla="*/ 1814512678 w 720"/>
              <a:gd name="T5" fmla="*/ 1008062589 h 400"/>
              <a:gd name="T6" fmla="*/ 0 60000 65536"/>
              <a:gd name="T7" fmla="*/ 0 60000 65536"/>
              <a:gd name="T8" fmla="*/ 0 60000 65536"/>
              <a:gd name="T9" fmla="*/ 0 w 720"/>
              <a:gd name="T10" fmla="*/ 0 h 400"/>
              <a:gd name="T11" fmla="*/ 720 w 720"/>
              <a:gd name="T12" fmla="*/ 400 h 400"/>
            </a:gdLst>
            <a:ahLst/>
            <a:cxnLst>
              <a:cxn ang="T6">
                <a:pos x="T0" y="T1"/>
              </a:cxn>
              <a:cxn ang="T7">
                <a:pos x="T2" y="T3"/>
              </a:cxn>
              <a:cxn ang="T8">
                <a:pos x="T4" y="T5"/>
              </a:cxn>
            </a:cxnLst>
            <a:rect l="T9" t="T10" r="T11" b="T12"/>
            <a:pathLst>
              <a:path w="720" h="400">
                <a:moveTo>
                  <a:pt x="0" y="16"/>
                </a:moveTo>
                <a:cubicBezTo>
                  <a:pt x="180" y="8"/>
                  <a:pt x="360" y="0"/>
                  <a:pt x="480" y="64"/>
                </a:cubicBezTo>
                <a:cubicBezTo>
                  <a:pt x="600" y="128"/>
                  <a:pt x="660" y="264"/>
                  <a:pt x="720" y="400"/>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542" name="Freeform 5"/>
          <p:cNvSpPr>
            <a:spLocks/>
          </p:cNvSpPr>
          <p:nvPr/>
        </p:nvSpPr>
        <p:spPr bwMode="auto">
          <a:xfrm>
            <a:off x="1946104" y="2457559"/>
            <a:ext cx="1435100" cy="698500"/>
          </a:xfrm>
          <a:custGeom>
            <a:avLst/>
            <a:gdLst>
              <a:gd name="T0" fmla="*/ 604837535 w 904"/>
              <a:gd name="T1" fmla="*/ 1088707595 h 440"/>
              <a:gd name="T2" fmla="*/ 725805002 w 904"/>
              <a:gd name="T3" fmla="*/ 1088707595 h 440"/>
              <a:gd name="T4" fmla="*/ 2056447738 w 904"/>
              <a:gd name="T5" fmla="*/ 967740128 h 440"/>
              <a:gd name="T6" fmla="*/ 2056447738 w 904"/>
              <a:gd name="T7" fmla="*/ 604837531 h 440"/>
              <a:gd name="T8" fmla="*/ 1088707603 w 904"/>
              <a:gd name="T9" fmla="*/ 120967516 h 440"/>
              <a:gd name="T10" fmla="*/ 0 w 904"/>
              <a:gd name="T11" fmla="*/ 0 h 440"/>
              <a:gd name="T12" fmla="*/ 0 60000 65536"/>
              <a:gd name="T13" fmla="*/ 0 60000 65536"/>
              <a:gd name="T14" fmla="*/ 0 60000 65536"/>
              <a:gd name="T15" fmla="*/ 0 60000 65536"/>
              <a:gd name="T16" fmla="*/ 0 60000 65536"/>
              <a:gd name="T17" fmla="*/ 0 60000 65536"/>
              <a:gd name="T18" fmla="*/ 0 w 904"/>
              <a:gd name="T19" fmla="*/ 0 h 440"/>
              <a:gd name="T20" fmla="*/ 904 w 904"/>
              <a:gd name="T21" fmla="*/ 440 h 440"/>
            </a:gdLst>
            <a:ahLst/>
            <a:cxnLst>
              <a:cxn ang="T12">
                <a:pos x="T0" y="T1"/>
              </a:cxn>
              <a:cxn ang="T13">
                <a:pos x="T2" y="T3"/>
              </a:cxn>
              <a:cxn ang="T14">
                <a:pos x="T4" y="T5"/>
              </a:cxn>
              <a:cxn ang="T15">
                <a:pos x="T6" y="T7"/>
              </a:cxn>
              <a:cxn ang="T16">
                <a:pos x="T8" y="T9"/>
              </a:cxn>
              <a:cxn ang="T17">
                <a:pos x="T10" y="T11"/>
              </a:cxn>
            </a:cxnLst>
            <a:rect l="T18" t="T19" r="T20" b="T21"/>
            <a:pathLst>
              <a:path w="904" h="440">
                <a:moveTo>
                  <a:pt x="240" y="432"/>
                </a:moveTo>
                <a:cubicBezTo>
                  <a:pt x="216" y="436"/>
                  <a:pt x="192" y="440"/>
                  <a:pt x="288" y="432"/>
                </a:cubicBezTo>
                <a:cubicBezTo>
                  <a:pt x="384" y="424"/>
                  <a:pt x="728" y="416"/>
                  <a:pt x="816" y="384"/>
                </a:cubicBezTo>
                <a:cubicBezTo>
                  <a:pt x="904" y="352"/>
                  <a:pt x="880" y="296"/>
                  <a:pt x="816" y="240"/>
                </a:cubicBezTo>
                <a:cubicBezTo>
                  <a:pt x="752" y="184"/>
                  <a:pt x="568" y="88"/>
                  <a:pt x="432" y="48"/>
                </a:cubicBezTo>
                <a:cubicBezTo>
                  <a:pt x="296" y="8"/>
                  <a:pt x="148" y="4"/>
                  <a:pt x="0" y="0"/>
                </a:cubicBezTo>
              </a:path>
            </a:pathLst>
          </a:custGeom>
          <a:noFill/>
          <a:ln w="12700">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543" name="Text Box 6"/>
          <p:cNvSpPr txBox="1">
            <a:spLocks noChangeArrowheads="1"/>
          </p:cNvSpPr>
          <p:nvPr/>
        </p:nvSpPr>
        <p:spPr bwMode="auto">
          <a:xfrm>
            <a:off x="5451304" y="2076559"/>
            <a:ext cx="3082895"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u="sng"/>
              <a:t>By Reference</a:t>
            </a:r>
            <a:endParaRPr lang="en-US" sz="1600"/>
          </a:p>
          <a:p>
            <a:r>
              <a:rPr lang="en-US" sz="1800" i="1"/>
              <a:t>Changes to data in the</a:t>
            </a:r>
          </a:p>
          <a:p>
            <a:r>
              <a:rPr lang="en-US" sz="1800" i="1"/>
              <a:t>subroutine are passed back.</a:t>
            </a:r>
            <a:endParaRPr lang="en-US" sz="1600"/>
          </a:p>
        </p:txBody>
      </p:sp>
      <p:sp>
        <p:nvSpPr>
          <p:cNvPr id="65544" name="Text Box 7"/>
          <p:cNvSpPr txBox="1">
            <a:spLocks noChangeArrowheads="1"/>
          </p:cNvSpPr>
          <p:nvPr/>
        </p:nvSpPr>
        <p:spPr bwMode="auto">
          <a:xfrm>
            <a:off x="1031704" y="3752959"/>
            <a:ext cx="4343400" cy="1815882"/>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tabLst>
                <a:tab pos="457200" algn="l"/>
              </a:tabLst>
              <a:defRPr>
                <a:solidFill>
                  <a:schemeClr val="tx1"/>
                </a:solidFill>
                <a:latin typeface="Arial" charset="0"/>
              </a:defRPr>
            </a:lvl1pPr>
            <a:lvl2pPr marL="742950" indent="-285750">
              <a:tabLst>
                <a:tab pos="457200" algn="l"/>
              </a:tabLst>
              <a:defRPr>
                <a:solidFill>
                  <a:schemeClr val="tx1"/>
                </a:solidFill>
                <a:latin typeface="Arial" charset="0"/>
              </a:defRPr>
            </a:lvl2pPr>
            <a:lvl3pPr marL="1143000" indent="-228600">
              <a:tabLst>
                <a:tab pos="457200" algn="l"/>
              </a:tabLst>
              <a:defRPr>
                <a:solidFill>
                  <a:schemeClr val="tx1"/>
                </a:solidFill>
                <a:latin typeface="Arial" charset="0"/>
              </a:defRPr>
            </a:lvl3pPr>
            <a:lvl4pPr marL="1600200" indent="-228600">
              <a:tabLst>
                <a:tab pos="457200" algn="l"/>
              </a:tabLst>
              <a:defRPr>
                <a:solidFill>
                  <a:schemeClr val="tx1"/>
                </a:solidFill>
                <a:latin typeface="Arial" charset="0"/>
              </a:defRPr>
            </a:lvl4pPr>
            <a:lvl5pPr marL="2057400" indent="-228600">
              <a:tabLst>
                <a:tab pos="457200" algn="l"/>
              </a:tabLst>
              <a:defRPr>
                <a:solidFill>
                  <a:schemeClr val="tx1"/>
                </a:solidFill>
                <a:latin typeface="Arial" charset="0"/>
              </a:defRPr>
            </a:lvl5pPr>
            <a:lvl6pPr marL="2514600" indent="-228600" eaLnBrk="0" fontAlgn="base" hangingPunct="0">
              <a:spcBef>
                <a:spcPct val="0"/>
              </a:spcBef>
              <a:spcAft>
                <a:spcPct val="0"/>
              </a:spcAft>
              <a:tabLst>
                <a:tab pos="457200" algn="l"/>
              </a:tabLst>
              <a:defRPr>
                <a:solidFill>
                  <a:schemeClr val="tx1"/>
                </a:solidFill>
                <a:latin typeface="Arial" charset="0"/>
              </a:defRPr>
            </a:lvl6pPr>
            <a:lvl7pPr marL="2971800" indent="-228600" eaLnBrk="0" fontAlgn="base" hangingPunct="0">
              <a:spcBef>
                <a:spcPct val="0"/>
              </a:spcBef>
              <a:spcAft>
                <a:spcPct val="0"/>
              </a:spcAft>
              <a:tabLst>
                <a:tab pos="457200" algn="l"/>
              </a:tabLst>
              <a:defRPr>
                <a:solidFill>
                  <a:schemeClr val="tx1"/>
                </a:solidFill>
                <a:latin typeface="Arial" charset="0"/>
              </a:defRPr>
            </a:lvl7pPr>
            <a:lvl8pPr marL="3429000" indent="-228600" eaLnBrk="0" fontAlgn="base" hangingPunct="0">
              <a:spcBef>
                <a:spcPct val="0"/>
              </a:spcBef>
              <a:spcAft>
                <a:spcPct val="0"/>
              </a:spcAft>
              <a:tabLst>
                <a:tab pos="457200" algn="l"/>
              </a:tabLst>
              <a:defRPr>
                <a:solidFill>
                  <a:schemeClr val="tx1"/>
                </a:solidFill>
                <a:latin typeface="Arial" charset="0"/>
              </a:defRPr>
            </a:lvl8pPr>
            <a:lvl9pPr marL="3886200" indent="-228600" eaLnBrk="0" fontAlgn="base" hangingPunct="0">
              <a:spcBef>
                <a:spcPct val="0"/>
              </a:spcBef>
              <a:spcAft>
                <a:spcPct val="0"/>
              </a:spcAft>
              <a:tabLst>
                <a:tab pos="457200" algn="l"/>
              </a:tabLst>
              <a:defRPr>
                <a:solidFill>
                  <a:schemeClr val="tx1"/>
                </a:solidFill>
                <a:latin typeface="Arial" charset="0"/>
              </a:defRPr>
            </a:lvl9pPr>
          </a:lstStyle>
          <a:p>
            <a:r>
              <a:rPr lang="en-US" sz="1400" dirty="0">
                <a:solidFill>
                  <a:schemeClr val="tx2"/>
                </a:solidFill>
              </a:rPr>
              <a:t>Main</a:t>
            </a:r>
          </a:p>
          <a:p>
            <a:r>
              <a:rPr lang="en-US" sz="1400" dirty="0">
                <a:solidFill>
                  <a:schemeClr val="tx2"/>
                </a:solidFill>
              </a:rPr>
              <a:t>j = 3</a:t>
            </a:r>
          </a:p>
          <a:p>
            <a:r>
              <a:rPr lang="en-US" sz="1400" dirty="0" err="1">
                <a:solidFill>
                  <a:schemeClr val="tx2"/>
                </a:solidFill>
              </a:rPr>
              <a:t>DoSum</a:t>
            </a:r>
            <a:r>
              <a:rPr lang="en-US" sz="1400" dirty="0">
                <a:solidFill>
                  <a:schemeClr val="tx2"/>
                </a:solidFill>
              </a:rPr>
              <a:t> j</a:t>
            </a:r>
          </a:p>
          <a:p>
            <a:r>
              <a:rPr lang="en-US" sz="1400" dirty="0">
                <a:solidFill>
                  <a:schemeClr val="tx2"/>
                </a:solidFill>
              </a:rPr>
              <a:t>…	</a:t>
            </a:r>
            <a:r>
              <a:rPr lang="en-US" sz="1400" dirty="0">
                <a:solidFill>
                  <a:srgbClr val="009900"/>
                </a:solidFill>
              </a:rPr>
              <a:t>‘ j is still equal to 3</a:t>
            </a:r>
            <a:endParaRPr lang="en-US" sz="1400" dirty="0">
              <a:solidFill>
                <a:schemeClr val="tx2"/>
              </a:solidFill>
            </a:endParaRPr>
          </a:p>
          <a:p>
            <a:endParaRPr lang="en-US" sz="1400" dirty="0">
              <a:solidFill>
                <a:schemeClr val="tx2"/>
              </a:solidFill>
            </a:endParaRPr>
          </a:p>
          <a:p>
            <a:r>
              <a:rPr lang="en-US" sz="1400" dirty="0">
                <a:solidFill>
                  <a:schemeClr val="tx2"/>
                </a:solidFill>
              </a:rPr>
              <a:t>Subroutine </a:t>
            </a:r>
            <a:r>
              <a:rPr lang="en-US" sz="1400" dirty="0" err="1">
                <a:solidFill>
                  <a:schemeClr val="tx2"/>
                </a:solidFill>
              </a:rPr>
              <a:t>DoSum</a:t>
            </a:r>
            <a:r>
              <a:rPr lang="en-US" sz="1400" dirty="0">
                <a:solidFill>
                  <a:schemeClr val="tx2"/>
                </a:solidFill>
              </a:rPr>
              <a:t> (</a:t>
            </a:r>
            <a:r>
              <a:rPr lang="en-US" sz="1400" dirty="0" err="1">
                <a:solidFill>
                  <a:schemeClr val="tx2"/>
                </a:solidFill>
              </a:rPr>
              <a:t>ByVal</a:t>
            </a:r>
            <a:r>
              <a:rPr lang="en-US" sz="1400" dirty="0">
                <a:solidFill>
                  <a:schemeClr val="tx2"/>
                </a:solidFill>
              </a:rPr>
              <a:t> j2 As Integer)</a:t>
            </a:r>
          </a:p>
          <a:p>
            <a:r>
              <a:rPr lang="en-US" sz="1400" dirty="0">
                <a:solidFill>
                  <a:schemeClr val="tx2"/>
                </a:solidFill>
              </a:rPr>
              <a:t>	j2 = 8</a:t>
            </a:r>
          </a:p>
          <a:p>
            <a:r>
              <a:rPr lang="en-US" sz="1400" dirty="0">
                <a:solidFill>
                  <a:schemeClr val="tx2"/>
                </a:solidFill>
              </a:rPr>
              <a:t>End Sub</a:t>
            </a:r>
          </a:p>
        </p:txBody>
      </p:sp>
      <p:sp>
        <p:nvSpPr>
          <p:cNvPr id="65545" name="Text Box 8"/>
          <p:cNvSpPr txBox="1">
            <a:spLocks noChangeArrowheads="1"/>
          </p:cNvSpPr>
          <p:nvPr/>
        </p:nvSpPr>
        <p:spPr bwMode="auto">
          <a:xfrm>
            <a:off x="5451304" y="4591159"/>
            <a:ext cx="269817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u="sng"/>
              <a:t>By Value</a:t>
            </a:r>
            <a:endParaRPr lang="en-US" sz="1600"/>
          </a:p>
          <a:p>
            <a:r>
              <a:rPr lang="en-US" sz="1800" i="1"/>
              <a:t>Creates a copy of the</a:t>
            </a:r>
          </a:p>
          <a:p>
            <a:r>
              <a:rPr lang="en-US" sz="1800" i="1"/>
              <a:t>variable, so changes are</a:t>
            </a:r>
          </a:p>
          <a:p>
            <a:r>
              <a:rPr lang="en-US" sz="1800" i="1"/>
              <a:t>not returned.</a:t>
            </a:r>
            <a:endParaRPr lang="en-US" sz="1600"/>
          </a:p>
        </p:txBody>
      </p:sp>
    </p:spTree>
    <p:extLst>
      <p:ext uri="{BB962C8B-B14F-4D97-AF65-F5344CB8AC3E}">
        <p14:creationId xmlns:p14="http://schemas.microsoft.com/office/powerpoint/2010/main" val="131639031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a:lstStyle/>
          <a:p>
            <a:r>
              <a:rPr lang="en-US" smtClean="0"/>
              <a:t>Programming</a:t>
            </a:r>
            <a:br>
              <a:rPr lang="en-US" smtClean="0"/>
            </a:br>
            <a:r>
              <a:rPr lang="en-US" smtClean="0"/>
              <a:t>Arrays and User Types</a:t>
            </a:r>
          </a:p>
        </p:txBody>
      </p:sp>
      <p:sp>
        <p:nvSpPr>
          <p:cNvPr id="66564" name="Rectangle 3"/>
          <p:cNvSpPr>
            <a:spLocks noGrp="1" noChangeArrowheads="1"/>
          </p:cNvSpPr>
          <p:nvPr>
            <p:ph type="body" sz="half" idx="1"/>
          </p:nvPr>
        </p:nvSpPr>
        <p:spPr/>
        <p:txBody>
          <a:bodyPr/>
          <a:lstStyle/>
          <a:p>
            <a:r>
              <a:rPr lang="en-US" smtClean="0"/>
              <a:t>Arrays</a:t>
            </a:r>
          </a:p>
          <a:p>
            <a:pPr lvl="1"/>
            <a:r>
              <a:rPr lang="en-US" smtClean="0"/>
              <a:t>Dim array(sub, . . .) As type</a:t>
            </a:r>
          </a:p>
          <a:p>
            <a:pPr lvl="1"/>
            <a:r>
              <a:rPr lang="en-US" smtClean="0"/>
              <a:t>Dim iSorts(10) As Integer</a:t>
            </a:r>
          </a:p>
          <a:p>
            <a:r>
              <a:rPr lang="en-US" smtClean="0"/>
              <a:t>Specifying bounds:</a:t>
            </a:r>
          </a:p>
          <a:p>
            <a:pPr lvl="1"/>
            <a:r>
              <a:rPr lang="en-US" smtClean="0"/>
              <a:t>(lower To upper, . . .)</a:t>
            </a:r>
          </a:p>
          <a:p>
            <a:pPr lvl="1"/>
            <a:r>
              <a:rPr lang="en-US" smtClean="0"/>
              <a:t>ReDim [Preserve] array .. .</a:t>
            </a:r>
          </a:p>
          <a:p>
            <a:pPr lvl="1"/>
            <a:r>
              <a:rPr lang="en-US" smtClean="0"/>
              <a:t>Option Base 0 | 1</a:t>
            </a:r>
          </a:p>
          <a:p>
            <a:pPr lvl="1"/>
            <a:r>
              <a:rPr lang="en-US" smtClean="0"/>
              <a:t>v 2.0 arrays less than 64KB</a:t>
            </a:r>
          </a:p>
        </p:txBody>
      </p:sp>
      <p:sp>
        <p:nvSpPr>
          <p:cNvPr id="66565" name="Rectangle 4"/>
          <p:cNvSpPr>
            <a:spLocks noGrp="1" noChangeArrowheads="1"/>
          </p:cNvSpPr>
          <p:nvPr>
            <p:ph type="body" sz="half" idx="2"/>
          </p:nvPr>
        </p:nvSpPr>
        <p:spPr/>
        <p:txBody>
          <a:bodyPr/>
          <a:lstStyle/>
          <a:p>
            <a:r>
              <a:rPr lang="en-US" smtClean="0"/>
              <a:t>User defined types</a:t>
            </a:r>
          </a:p>
          <a:p>
            <a:pPr lvl="1"/>
            <a:r>
              <a:rPr lang="en-US" smtClean="0"/>
              <a:t>Type Tname</a:t>
            </a:r>
          </a:p>
          <a:p>
            <a:pPr lvl="2"/>
            <a:r>
              <a:rPr lang="en-US" smtClean="0"/>
              <a:t>ename1 As type</a:t>
            </a:r>
          </a:p>
          <a:p>
            <a:pPr lvl="2"/>
            <a:r>
              <a:rPr lang="en-US" smtClean="0"/>
              <a:t>ename2 As type</a:t>
            </a:r>
          </a:p>
          <a:p>
            <a:pPr lvl="1"/>
            <a:r>
              <a:rPr lang="en-US" smtClean="0"/>
              <a:t>End Type</a:t>
            </a:r>
          </a:p>
          <a:p>
            <a:r>
              <a:rPr lang="en-US" smtClean="0"/>
              <a:t>Dim var1 As Tname</a:t>
            </a:r>
          </a:p>
          <a:p>
            <a:r>
              <a:rPr lang="en-US" smtClean="0"/>
              <a:t>var1.ename1 = . . .</a:t>
            </a:r>
          </a:p>
          <a:p>
            <a:r>
              <a:rPr lang="en-US" smtClean="0"/>
              <a:t>var1.ename2 = . . .</a:t>
            </a:r>
          </a:p>
        </p:txBody>
      </p:sp>
      <p:sp>
        <p:nvSpPr>
          <p:cNvPr id="6656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90C1A17-43AE-43C0-95F7-00436E925667}" type="slidenum">
              <a:rPr lang="en-US" smtClean="0"/>
              <a:pPr/>
              <a:t>74</a:t>
            </a:fld>
            <a:endParaRPr lang="en-US" smtClean="0"/>
          </a:p>
        </p:txBody>
      </p:sp>
    </p:spTree>
    <p:extLst>
      <p:ext uri="{BB962C8B-B14F-4D97-AF65-F5344CB8AC3E}">
        <p14:creationId xmlns:p14="http://schemas.microsoft.com/office/powerpoint/2010/main" val="5960546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p:txBody>
          <a:bodyPr/>
          <a:lstStyle/>
          <a:p>
            <a:r>
              <a:rPr lang="en-US" smtClean="0"/>
              <a:t>Programming: Financial Functions</a:t>
            </a:r>
          </a:p>
        </p:txBody>
      </p:sp>
      <p:sp>
        <p:nvSpPr>
          <p:cNvPr id="67588" name="Rectangle 3"/>
          <p:cNvSpPr>
            <a:spLocks noGrp="1" noChangeArrowheads="1"/>
          </p:cNvSpPr>
          <p:nvPr>
            <p:ph type="body" sz="half" idx="1"/>
          </p:nvPr>
        </p:nvSpPr>
        <p:spPr/>
        <p:txBody>
          <a:bodyPr/>
          <a:lstStyle/>
          <a:p>
            <a:r>
              <a:rPr lang="en-US" sz="1800" dirty="0" smtClean="0"/>
              <a:t>Fixed payments</a:t>
            </a:r>
          </a:p>
          <a:p>
            <a:pPr lvl="1"/>
            <a:r>
              <a:rPr lang="en-US" sz="1600" dirty="0" smtClean="0"/>
              <a:t>PV (rate, </a:t>
            </a:r>
            <a:r>
              <a:rPr lang="en-US" sz="1600" dirty="0" err="1" smtClean="0"/>
              <a:t>nper</a:t>
            </a:r>
            <a:r>
              <a:rPr lang="en-US" sz="1600" dirty="0" smtClean="0"/>
              <a:t>, </a:t>
            </a:r>
            <a:r>
              <a:rPr lang="en-US" sz="1600" dirty="0" err="1" smtClean="0"/>
              <a:t>pmt</a:t>
            </a:r>
            <a:r>
              <a:rPr lang="en-US" sz="1600" dirty="0" smtClean="0"/>
              <a:t>, </a:t>
            </a:r>
            <a:r>
              <a:rPr lang="en-US" sz="1600" dirty="0" err="1" smtClean="0"/>
              <a:t>fv</a:t>
            </a:r>
            <a:r>
              <a:rPr lang="en-US" sz="1600" dirty="0" smtClean="0"/>
              <a:t>, due)</a:t>
            </a:r>
          </a:p>
          <a:p>
            <a:pPr lvl="1"/>
            <a:r>
              <a:rPr lang="en-US" sz="1600" dirty="0" smtClean="0"/>
              <a:t>FV (rate, </a:t>
            </a:r>
            <a:r>
              <a:rPr lang="en-US" sz="1600" dirty="0" err="1" smtClean="0"/>
              <a:t>nper</a:t>
            </a:r>
            <a:r>
              <a:rPr lang="en-US" sz="1600" dirty="0" smtClean="0"/>
              <a:t>, </a:t>
            </a:r>
            <a:r>
              <a:rPr lang="en-US" sz="1600" dirty="0" err="1" smtClean="0"/>
              <a:t>pmt</a:t>
            </a:r>
            <a:r>
              <a:rPr lang="en-US" sz="1600" dirty="0" smtClean="0"/>
              <a:t>, </a:t>
            </a:r>
            <a:r>
              <a:rPr lang="en-US" sz="1600" dirty="0" err="1" smtClean="0"/>
              <a:t>pv</a:t>
            </a:r>
            <a:r>
              <a:rPr lang="en-US" sz="1600" dirty="0" smtClean="0"/>
              <a:t>, due)</a:t>
            </a:r>
          </a:p>
          <a:p>
            <a:pPr lvl="1"/>
            <a:r>
              <a:rPr lang="en-US" sz="1600" dirty="0" err="1" smtClean="0"/>
              <a:t>IPmt</a:t>
            </a:r>
            <a:r>
              <a:rPr lang="en-US" sz="1600" dirty="0" smtClean="0"/>
              <a:t> (rate, per, </a:t>
            </a:r>
            <a:r>
              <a:rPr lang="en-US" sz="1600" dirty="0" err="1" smtClean="0"/>
              <a:t>nper</a:t>
            </a:r>
            <a:r>
              <a:rPr lang="en-US" sz="1600" dirty="0" smtClean="0"/>
              <a:t>, </a:t>
            </a:r>
            <a:r>
              <a:rPr lang="en-US" sz="1600" dirty="0" err="1" smtClean="0"/>
              <a:t>pv</a:t>
            </a:r>
            <a:r>
              <a:rPr lang="en-US" sz="1600" dirty="0" smtClean="0"/>
              <a:t>, </a:t>
            </a:r>
            <a:r>
              <a:rPr lang="en-US" sz="1600" dirty="0" err="1" smtClean="0"/>
              <a:t>fv</a:t>
            </a:r>
            <a:r>
              <a:rPr lang="en-US" sz="1600" dirty="0" smtClean="0"/>
              <a:t>, due)</a:t>
            </a:r>
          </a:p>
          <a:p>
            <a:pPr lvl="1"/>
            <a:r>
              <a:rPr lang="en-US" sz="1600" dirty="0" err="1" smtClean="0"/>
              <a:t>NPer</a:t>
            </a:r>
            <a:r>
              <a:rPr lang="en-US" sz="1600" dirty="0" smtClean="0"/>
              <a:t> (rate, </a:t>
            </a:r>
            <a:r>
              <a:rPr lang="en-US" sz="1600" dirty="0" err="1" smtClean="0"/>
              <a:t>pmt</a:t>
            </a:r>
            <a:r>
              <a:rPr lang="en-US" sz="1600" dirty="0" smtClean="0"/>
              <a:t>, </a:t>
            </a:r>
            <a:r>
              <a:rPr lang="en-US" sz="1600" dirty="0" err="1" smtClean="0"/>
              <a:t>pv</a:t>
            </a:r>
            <a:r>
              <a:rPr lang="en-US" sz="1600" dirty="0" smtClean="0"/>
              <a:t>, </a:t>
            </a:r>
            <a:r>
              <a:rPr lang="en-US" sz="1600" dirty="0" err="1" smtClean="0"/>
              <a:t>fv</a:t>
            </a:r>
            <a:r>
              <a:rPr lang="en-US" sz="1600" dirty="0" smtClean="0"/>
              <a:t>, due)</a:t>
            </a:r>
          </a:p>
          <a:p>
            <a:pPr lvl="1"/>
            <a:r>
              <a:rPr lang="en-US" sz="1600" dirty="0" err="1" smtClean="0"/>
              <a:t>Pmt</a:t>
            </a:r>
            <a:r>
              <a:rPr lang="en-US" sz="1600" dirty="0" smtClean="0"/>
              <a:t> (rate, </a:t>
            </a:r>
            <a:r>
              <a:rPr lang="en-US" sz="1600" dirty="0" err="1" smtClean="0"/>
              <a:t>nper</a:t>
            </a:r>
            <a:r>
              <a:rPr lang="en-US" sz="1600" dirty="0" smtClean="0"/>
              <a:t>, </a:t>
            </a:r>
            <a:r>
              <a:rPr lang="en-US" sz="1600" dirty="0" err="1" smtClean="0"/>
              <a:t>pv</a:t>
            </a:r>
            <a:r>
              <a:rPr lang="en-US" sz="1600" dirty="0" smtClean="0"/>
              <a:t>, </a:t>
            </a:r>
            <a:r>
              <a:rPr lang="en-US" sz="1600" dirty="0" err="1" smtClean="0"/>
              <a:t>fv,due</a:t>
            </a:r>
            <a:r>
              <a:rPr lang="en-US" sz="1600" dirty="0" smtClean="0"/>
              <a:t>)</a:t>
            </a:r>
          </a:p>
          <a:p>
            <a:pPr lvl="1"/>
            <a:r>
              <a:rPr lang="en-US" sz="1600" dirty="0" err="1" smtClean="0"/>
              <a:t>PPmt</a:t>
            </a:r>
            <a:r>
              <a:rPr lang="en-US" sz="1600" dirty="0" smtClean="0"/>
              <a:t> (rate, per, </a:t>
            </a:r>
            <a:r>
              <a:rPr lang="en-US" sz="1600" dirty="0" err="1" smtClean="0"/>
              <a:t>nper</a:t>
            </a:r>
            <a:r>
              <a:rPr lang="en-US" sz="1600" dirty="0" smtClean="0"/>
              <a:t>, </a:t>
            </a:r>
            <a:r>
              <a:rPr lang="en-US" sz="1600" dirty="0" err="1" smtClean="0"/>
              <a:t>pv</a:t>
            </a:r>
            <a:r>
              <a:rPr lang="en-US" sz="1600" dirty="0" smtClean="0"/>
              <a:t>, </a:t>
            </a:r>
            <a:r>
              <a:rPr lang="en-US" sz="1600" dirty="0" err="1" smtClean="0"/>
              <a:t>fv</a:t>
            </a:r>
            <a:r>
              <a:rPr lang="en-US" sz="1600" dirty="0" smtClean="0"/>
              <a:t>, due)</a:t>
            </a:r>
          </a:p>
          <a:p>
            <a:pPr lvl="1"/>
            <a:r>
              <a:rPr lang="en-US" sz="1600" dirty="0" smtClean="0"/>
              <a:t>Rate (</a:t>
            </a:r>
            <a:r>
              <a:rPr lang="en-US" sz="1600" dirty="0" err="1" smtClean="0"/>
              <a:t>nper</a:t>
            </a:r>
            <a:r>
              <a:rPr lang="en-US" sz="1600" dirty="0" smtClean="0"/>
              <a:t>, </a:t>
            </a:r>
            <a:r>
              <a:rPr lang="en-US" sz="1600" dirty="0" err="1" smtClean="0"/>
              <a:t>pmt</a:t>
            </a:r>
            <a:r>
              <a:rPr lang="en-US" sz="1600" dirty="0" smtClean="0"/>
              <a:t>, </a:t>
            </a:r>
            <a:r>
              <a:rPr lang="en-US" sz="1600" dirty="0" err="1" smtClean="0"/>
              <a:t>pv</a:t>
            </a:r>
            <a:r>
              <a:rPr lang="en-US" sz="1600" dirty="0" smtClean="0"/>
              <a:t>, </a:t>
            </a:r>
            <a:r>
              <a:rPr lang="en-US" sz="1600" dirty="0" err="1" smtClean="0"/>
              <a:t>fv</a:t>
            </a:r>
            <a:r>
              <a:rPr lang="en-US" sz="1600" dirty="0" smtClean="0"/>
              <a:t>, due, guess)</a:t>
            </a:r>
          </a:p>
          <a:p>
            <a:pPr lvl="4"/>
            <a:endParaRPr lang="en-US" sz="1200" dirty="0" smtClean="0"/>
          </a:p>
          <a:p>
            <a:r>
              <a:rPr lang="en-US" sz="1800" dirty="0" smtClean="0"/>
              <a:t>rate     interest rate per period</a:t>
            </a:r>
          </a:p>
          <a:p>
            <a:r>
              <a:rPr lang="en-US" sz="1800" dirty="0" smtClean="0"/>
              <a:t>per      specific period number</a:t>
            </a:r>
          </a:p>
          <a:p>
            <a:r>
              <a:rPr lang="en-US" sz="1800" dirty="0" err="1" smtClean="0"/>
              <a:t>nper</a:t>
            </a:r>
            <a:r>
              <a:rPr lang="en-US" sz="1800" dirty="0" smtClean="0"/>
              <a:t>    # of periods</a:t>
            </a:r>
          </a:p>
          <a:p>
            <a:r>
              <a:rPr lang="en-US" sz="1800" dirty="0" err="1" smtClean="0"/>
              <a:t>pv</a:t>
            </a:r>
            <a:r>
              <a:rPr lang="en-US" sz="1800" dirty="0" smtClean="0"/>
              <a:t>       present value</a:t>
            </a:r>
          </a:p>
          <a:p>
            <a:r>
              <a:rPr lang="en-US" sz="1800" dirty="0" err="1" smtClean="0"/>
              <a:t>fv</a:t>
            </a:r>
            <a:r>
              <a:rPr lang="en-US" sz="1800" dirty="0" smtClean="0"/>
              <a:t>        future value</a:t>
            </a:r>
          </a:p>
          <a:p>
            <a:r>
              <a:rPr lang="en-US" sz="1800" dirty="0" smtClean="0"/>
              <a:t>due     0=due at end, 1=due at start</a:t>
            </a:r>
          </a:p>
        </p:txBody>
      </p:sp>
      <p:sp>
        <p:nvSpPr>
          <p:cNvPr id="67589" name="Rectangle 4"/>
          <p:cNvSpPr>
            <a:spLocks noGrp="1" noChangeArrowheads="1"/>
          </p:cNvSpPr>
          <p:nvPr>
            <p:ph type="body" sz="half" idx="2"/>
          </p:nvPr>
        </p:nvSpPr>
        <p:spPr/>
        <p:txBody>
          <a:bodyPr/>
          <a:lstStyle/>
          <a:p>
            <a:r>
              <a:rPr lang="en-US" sz="1800" smtClean="0"/>
              <a:t>Arrays</a:t>
            </a:r>
          </a:p>
          <a:p>
            <a:pPr lvl="1"/>
            <a:r>
              <a:rPr lang="en-US" sz="1600" smtClean="0"/>
              <a:t>NPV (rate, array)</a:t>
            </a:r>
          </a:p>
          <a:p>
            <a:pPr lvl="1"/>
            <a:r>
              <a:rPr lang="en-US" sz="1600" smtClean="0"/>
              <a:t>IRR (array, guess)</a:t>
            </a:r>
          </a:p>
          <a:p>
            <a:pPr lvl="1"/>
            <a:r>
              <a:rPr lang="en-US" sz="1600" smtClean="0"/>
              <a:t>MIRR (array, finrate, re_rate)</a:t>
            </a:r>
          </a:p>
          <a:p>
            <a:r>
              <a:rPr lang="en-US" sz="1800" smtClean="0"/>
              <a:t>Depreciation</a:t>
            </a:r>
          </a:p>
          <a:p>
            <a:pPr lvl="1"/>
            <a:r>
              <a:rPr lang="en-US" sz="1600" smtClean="0"/>
              <a:t>DDB (cost, salv, life, period)</a:t>
            </a:r>
          </a:p>
          <a:p>
            <a:pPr lvl="1"/>
            <a:r>
              <a:rPr lang="en-US" sz="1600" smtClean="0"/>
              <a:t>SLN (cost, salvage, life)</a:t>
            </a:r>
          </a:p>
          <a:p>
            <a:pPr lvl="1"/>
            <a:r>
              <a:rPr lang="en-US" sz="1600" smtClean="0"/>
              <a:t>SYD (cost, salv., life, period)</a:t>
            </a:r>
          </a:p>
        </p:txBody>
      </p:sp>
      <p:sp>
        <p:nvSpPr>
          <p:cNvPr id="6758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DBD751-DD81-4C32-AE28-598BD8A2637C}" type="slidenum">
              <a:rPr lang="en-US" smtClean="0"/>
              <a:pPr/>
              <a:t>75</a:t>
            </a:fld>
            <a:endParaRPr lang="en-US" smtClean="0"/>
          </a:p>
        </p:txBody>
      </p:sp>
    </p:spTree>
    <p:extLst>
      <p:ext uri="{BB962C8B-B14F-4D97-AF65-F5344CB8AC3E}">
        <p14:creationId xmlns:p14="http://schemas.microsoft.com/office/powerpoint/2010/main" val="326782990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title"/>
          </p:nvPr>
        </p:nvSpPr>
        <p:spPr/>
        <p:txBody>
          <a:bodyPr/>
          <a:lstStyle/>
          <a:p>
            <a:r>
              <a:rPr lang="en-US" smtClean="0"/>
              <a:t>Programming: Text File Input/Output</a:t>
            </a:r>
          </a:p>
        </p:txBody>
      </p:sp>
      <p:sp>
        <p:nvSpPr>
          <p:cNvPr id="68612" name="Rectangle 3"/>
          <p:cNvSpPr>
            <a:spLocks noGrp="1" noChangeArrowheads="1"/>
          </p:cNvSpPr>
          <p:nvPr>
            <p:ph type="body" sz="half" idx="1"/>
          </p:nvPr>
        </p:nvSpPr>
        <p:spPr/>
        <p:txBody>
          <a:bodyPr/>
          <a:lstStyle/>
          <a:p>
            <a:r>
              <a:rPr lang="en-US" smtClean="0"/>
              <a:t>Open filename As # file#</a:t>
            </a:r>
          </a:p>
          <a:p>
            <a:r>
              <a:rPr lang="en-US" smtClean="0"/>
              <a:t>Close # file#, Reset</a:t>
            </a:r>
          </a:p>
          <a:p>
            <a:r>
              <a:rPr lang="en-US" smtClean="0"/>
              <a:t>Print #,Put, Write</a:t>
            </a:r>
          </a:p>
          <a:p>
            <a:r>
              <a:rPr lang="en-US" smtClean="0"/>
              <a:t>Spc, Tab</a:t>
            </a:r>
          </a:p>
          <a:p>
            <a:r>
              <a:rPr lang="en-US" smtClean="0"/>
              <a:t>Get, Input #, Line Input #</a:t>
            </a:r>
          </a:p>
          <a:p>
            <a:r>
              <a:rPr lang="en-US" smtClean="0"/>
              <a:t>EOF, LOF</a:t>
            </a:r>
          </a:p>
          <a:p>
            <a:r>
              <a:rPr lang="en-US" smtClean="0"/>
              <a:t>Seek # file#, position</a:t>
            </a:r>
          </a:p>
        </p:txBody>
      </p:sp>
      <p:sp>
        <p:nvSpPr>
          <p:cNvPr id="68613" name="Rectangle 4"/>
          <p:cNvSpPr>
            <a:spLocks noGrp="1" noChangeArrowheads="1"/>
          </p:cNvSpPr>
          <p:nvPr>
            <p:ph type="body" sz="half" idx="2"/>
          </p:nvPr>
        </p:nvSpPr>
        <p:spPr/>
        <p:txBody>
          <a:bodyPr/>
          <a:lstStyle/>
          <a:p>
            <a:r>
              <a:rPr lang="en-US" smtClean="0"/>
              <a:t>ChDir, ChDirve</a:t>
            </a:r>
          </a:p>
          <a:p>
            <a:r>
              <a:rPr lang="en-US" smtClean="0"/>
              <a:t>Dir</a:t>
            </a:r>
          </a:p>
          <a:p>
            <a:r>
              <a:rPr lang="en-US" smtClean="0"/>
              <a:t>Kill, (re)Name</a:t>
            </a:r>
          </a:p>
          <a:p>
            <a:r>
              <a:rPr lang="en-US" smtClean="0"/>
              <a:t>Lock, Unlock</a:t>
            </a:r>
          </a:p>
          <a:p>
            <a:r>
              <a:rPr lang="en-US" smtClean="0"/>
              <a:t>CurDir, MkDir, RmDir</a:t>
            </a:r>
          </a:p>
        </p:txBody>
      </p:sp>
      <p:sp>
        <p:nvSpPr>
          <p:cNvPr id="6861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23449D-7BA3-4AE7-9CF0-F4308E4298EC}" type="slidenum">
              <a:rPr lang="en-US" smtClean="0"/>
              <a:pPr/>
              <a:t>76</a:t>
            </a:fld>
            <a:endParaRPr lang="en-US" smtClean="0"/>
          </a:p>
        </p:txBody>
      </p:sp>
    </p:spTree>
    <p:extLst>
      <p:ext uri="{BB962C8B-B14F-4D97-AF65-F5344CB8AC3E}">
        <p14:creationId xmlns:p14="http://schemas.microsoft.com/office/powerpoint/2010/main" val="95890359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lstStyle/>
          <a:p>
            <a:r>
              <a:rPr lang="en-US" smtClean="0"/>
              <a:t>OLE:  Object Linking &amp; Embedding</a:t>
            </a:r>
          </a:p>
        </p:txBody>
      </p:sp>
      <p:sp>
        <p:nvSpPr>
          <p:cNvPr id="69636" name="Rectangle 3"/>
          <p:cNvSpPr>
            <a:spLocks noGrp="1" noChangeArrowheads="1"/>
          </p:cNvSpPr>
          <p:nvPr>
            <p:ph type="body" sz="half" idx="1"/>
          </p:nvPr>
        </p:nvSpPr>
        <p:spPr/>
        <p:txBody>
          <a:bodyPr/>
          <a:lstStyle/>
          <a:p>
            <a:r>
              <a:rPr lang="en-US" smtClean="0"/>
              <a:t>CreateObject (class)</a:t>
            </a:r>
          </a:p>
          <a:p>
            <a:pPr lvl="1"/>
            <a:r>
              <a:rPr lang="en-US" smtClean="0"/>
              <a:t>“appname . objecttype”</a:t>
            </a:r>
          </a:p>
          <a:p>
            <a:r>
              <a:rPr lang="en-US" smtClean="0"/>
              <a:t>GetObject (file, class)</a:t>
            </a:r>
          </a:p>
          <a:p>
            <a:endParaRPr lang="en-US" smtClean="0"/>
          </a:p>
          <a:p>
            <a:r>
              <a:rPr lang="en-US" smtClean="0"/>
              <a:t>Methods and syntax are defined by the software that exports the object.</a:t>
            </a:r>
          </a:p>
        </p:txBody>
      </p:sp>
      <p:sp>
        <p:nvSpPr>
          <p:cNvPr id="69637" name="Rectangle 4"/>
          <p:cNvSpPr>
            <a:spLocks noGrp="1" noChangeArrowheads="1"/>
          </p:cNvSpPr>
          <p:nvPr>
            <p:ph type="body" sz="half" idx="2"/>
          </p:nvPr>
        </p:nvSpPr>
        <p:spPr/>
        <p:txBody>
          <a:bodyPr/>
          <a:lstStyle/>
          <a:p>
            <a:r>
              <a:rPr lang="en-US" smtClean="0"/>
              <a:t>Example</a:t>
            </a:r>
          </a:p>
          <a:p>
            <a:pPr lvl="1"/>
            <a:r>
              <a:rPr lang="en-US" smtClean="0"/>
              <a:t>Dim obj As Object</a:t>
            </a:r>
          </a:p>
          <a:p>
            <a:pPr lvl="1"/>
            <a:r>
              <a:rPr lang="en-US" smtClean="0"/>
              <a:t>set obj = CreateObject(“Word.Basic”)</a:t>
            </a:r>
          </a:p>
          <a:p>
            <a:pPr lvl="1"/>
            <a:r>
              <a:rPr lang="en-US" smtClean="0"/>
              <a:t>obj.Bold</a:t>
            </a:r>
          </a:p>
          <a:p>
            <a:pPr lvl="1"/>
            <a:r>
              <a:rPr lang="en-US" smtClean="0"/>
              <a:t>obj.Insert “text”</a:t>
            </a:r>
          </a:p>
          <a:p>
            <a:pPr lvl="1"/>
            <a:r>
              <a:rPr lang="en-US" smtClean="0"/>
              <a:t>obj.SaveAs “file”</a:t>
            </a:r>
          </a:p>
        </p:txBody>
      </p:sp>
      <p:sp>
        <p:nvSpPr>
          <p:cNvPr id="6963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9F85E56-4E90-440F-89C2-E58AF3B44D4E}" type="slidenum">
              <a:rPr lang="en-US" smtClean="0"/>
              <a:pPr/>
              <a:t>77</a:t>
            </a:fld>
            <a:endParaRPr lang="en-US" smtClean="0"/>
          </a:p>
        </p:txBody>
      </p:sp>
    </p:spTree>
    <p:extLst>
      <p:ext uri="{BB962C8B-B14F-4D97-AF65-F5344CB8AC3E}">
        <p14:creationId xmlns:p14="http://schemas.microsoft.com/office/powerpoint/2010/main" val="24331480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JOIN Query</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8</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515" y="1459432"/>
            <a:ext cx="4863816" cy="3650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7193" y="1459431"/>
            <a:ext cx="3827249" cy="2236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bwMode="auto">
          <a:xfrm flipV="1">
            <a:off x="2606722" y="1719618"/>
            <a:ext cx="2150471" cy="72333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7" name="TextBox 6"/>
          <p:cNvSpPr txBox="1"/>
          <p:nvPr/>
        </p:nvSpPr>
        <p:spPr>
          <a:xfrm>
            <a:off x="431515" y="5295331"/>
            <a:ext cx="7593369" cy="646331"/>
          </a:xfrm>
          <a:prstGeom prst="rect">
            <a:avLst/>
          </a:prstGeom>
          <a:noFill/>
        </p:spPr>
        <p:txBody>
          <a:bodyPr wrap="square" rtlCol="0">
            <a:spAutoFit/>
          </a:bodyPr>
          <a:lstStyle/>
          <a:p>
            <a:r>
              <a:rPr lang="en-US" sz="1800" dirty="0" smtClean="0"/>
              <a:t>Note: LEFT/RIGHT depends on the SQL statement (Merchandise LEFT JOIN </a:t>
            </a:r>
            <a:r>
              <a:rPr lang="en-US" sz="1800" dirty="0" err="1" smtClean="0"/>
              <a:t>SaleItem</a:t>
            </a:r>
            <a:r>
              <a:rPr lang="en-US" sz="1800" dirty="0" smtClean="0"/>
              <a:t>). It is NOT set by the order of the tables in the display.</a:t>
            </a:r>
            <a:endParaRPr lang="en-US" sz="1800" dirty="0"/>
          </a:p>
        </p:txBody>
      </p:sp>
    </p:spTree>
    <p:extLst>
      <p:ext uri="{BB962C8B-B14F-4D97-AF65-F5344CB8AC3E}">
        <p14:creationId xmlns:p14="http://schemas.microsoft.com/office/powerpoint/2010/main" val="2422329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JOIN Result</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9</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71581237"/>
              </p:ext>
            </p:extLst>
          </p:nvPr>
        </p:nvGraphicFramePr>
        <p:xfrm>
          <a:off x="818866" y="1624083"/>
          <a:ext cx="6487398" cy="2415655"/>
        </p:xfrm>
        <a:graphic>
          <a:graphicData uri="http://schemas.openxmlformats.org/drawingml/2006/table">
            <a:tbl>
              <a:tblPr/>
              <a:tblGrid>
                <a:gridCol w="2033516"/>
                <a:gridCol w="2420366"/>
                <a:gridCol w="2033516"/>
              </a:tblGrid>
              <a:tr h="522304">
                <a:tc gridSpan="3">
                  <a:txBody>
                    <a:bodyPr/>
                    <a:lstStyle/>
                    <a:p>
                      <a:r>
                        <a:rPr lang="en-US" sz="1800"/>
                        <a:t>Query1</a:t>
                      </a:r>
                    </a:p>
                  </a:txBody>
                  <a:tcPr anchor="ctr">
                    <a:solidFill>
                      <a:srgbClr val="FFFFFF"/>
                    </a:solidFill>
                  </a:tcPr>
                </a:tc>
                <a:tc hMerge="1">
                  <a:txBody>
                    <a:bodyPr/>
                    <a:lstStyle/>
                    <a:p>
                      <a:endParaRPr lang="en-US"/>
                    </a:p>
                  </a:txBody>
                  <a:tcPr/>
                </a:tc>
                <a:tc hMerge="1">
                  <a:txBody>
                    <a:bodyPr/>
                    <a:lstStyle/>
                    <a:p>
                      <a:endParaRPr lang="en-US"/>
                    </a:p>
                  </a:txBody>
                  <a:tcPr/>
                </a:tc>
              </a:tr>
              <a:tr h="369965">
                <a:tc>
                  <a:txBody>
                    <a:bodyPr/>
                    <a:lstStyle/>
                    <a:p>
                      <a:r>
                        <a:rPr lang="en-US" sz="1800">
                          <a:effectLst/>
                          <a:latin typeface="Calibri"/>
                        </a:rPr>
                        <a:t>ItemID</a:t>
                      </a:r>
                      <a:endParaRPr lang="en-US" sz="1800"/>
                    </a:p>
                  </a:txBody>
                  <a:tcPr anchor="ctr">
                    <a:lnL>
                      <a:noFill/>
                    </a:lnL>
                    <a:lnR>
                      <a:noFill/>
                    </a:lnR>
                    <a:lnB>
                      <a:noFill/>
                    </a:lnB>
                    <a:solidFill>
                      <a:srgbClr val="C0C0C0"/>
                    </a:solidFill>
                  </a:tcPr>
                </a:tc>
                <a:tc>
                  <a:txBody>
                    <a:bodyPr/>
                    <a:lstStyle/>
                    <a:p>
                      <a:r>
                        <a:rPr lang="en-US" sz="1800">
                          <a:effectLst/>
                          <a:latin typeface="Calibri"/>
                        </a:rPr>
                        <a:t>Description</a:t>
                      </a:r>
                      <a:endParaRPr lang="en-US" sz="1800"/>
                    </a:p>
                  </a:txBody>
                  <a:tcPr anchor="ctr">
                    <a:lnL>
                      <a:noFill/>
                    </a:lnL>
                    <a:lnR>
                      <a:noFill/>
                    </a:lnR>
                    <a:lnT>
                      <a:noFill/>
                    </a:lnT>
                    <a:lnB>
                      <a:noFill/>
                    </a:lnB>
                    <a:solidFill>
                      <a:srgbClr val="C0C0C0"/>
                    </a:solidFill>
                  </a:tcPr>
                </a:tc>
                <a:tc>
                  <a:txBody>
                    <a:bodyPr/>
                    <a:lstStyle/>
                    <a:p>
                      <a:r>
                        <a:rPr lang="en-US" sz="1800">
                          <a:effectLst/>
                          <a:latin typeface="Calibri"/>
                        </a:rPr>
                        <a:t>SaleID</a:t>
                      </a:r>
                      <a:endParaRPr lang="en-US" sz="1800"/>
                    </a:p>
                  </a:txBody>
                  <a:tcPr anchor="ctr">
                    <a:lnL>
                      <a:noFill/>
                    </a:lnL>
                    <a:lnR>
                      <a:noFill/>
                    </a:lnR>
                    <a:lnT>
                      <a:noFill/>
                    </a:lnT>
                    <a:lnB>
                      <a:noFill/>
                    </a:lnB>
                    <a:solidFill>
                      <a:srgbClr val="C0C0C0"/>
                    </a:solidFill>
                  </a:tcPr>
                </a:tc>
              </a:tr>
              <a:tr h="761693">
                <a:tc>
                  <a:txBody>
                    <a:bodyPr/>
                    <a:lstStyle/>
                    <a:p>
                      <a:pPr algn="r"/>
                      <a:r>
                        <a:rPr lang="en-US" sz="1800">
                          <a:effectLst/>
                          <a:latin typeface="Calibri"/>
                        </a:rPr>
                        <a:t>12</a:t>
                      </a:r>
                      <a:endParaRPr lang="en-US" sz="1800"/>
                    </a:p>
                  </a:txBody>
                  <a:tcPr>
                    <a:lnL>
                      <a:noFill/>
                    </a:lnL>
                    <a:lnR>
                      <a:noFill/>
                    </a:lnR>
                    <a:lnT>
                      <a:noFill/>
                    </a:lnT>
                    <a:lnB>
                      <a:noFill/>
                    </a:lnB>
                    <a:solidFill>
                      <a:srgbClr val="FFFFFF"/>
                    </a:solidFill>
                  </a:tcPr>
                </a:tc>
                <a:tc>
                  <a:txBody>
                    <a:bodyPr/>
                    <a:lstStyle/>
                    <a:p>
                      <a:r>
                        <a:rPr lang="en-US" sz="1800">
                          <a:effectLst/>
                          <a:latin typeface="Calibri"/>
                        </a:rPr>
                        <a:t>Cat Food-Dry-5 pound</a:t>
                      </a:r>
                      <a:endParaRPr lang="en-US" sz="1800"/>
                    </a:p>
                  </a:txBody>
                  <a:tcPr>
                    <a:lnL>
                      <a:noFill/>
                    </a:lnL>
                    <a:lnR>
                      <a:noFill/>
                    </a:lnR>
                    <a:lnT>
                      <a:noFill/>
                    </a:lnT>
                    <a:lnB>
                      <a:noFill/>
                    </a:lnB>
                    <a:solidFill>
                      <a:srgbClr val="FFFFFF"/>
                    </a:solidFill>
                  </a:tcPr>
                </a:tc>
                <a:tc>
                  <a:txBody>
                    <a:bodyPr/>
                    <a:lstStyle/>
                    <a:p>
                      <a:pPr algn="r"/>
                      <a:r>
                        <a:rPr lang="en-US" sz="1800">
                          <a:effectLst/>
                          <a:latin typeface="Calibri"/>
                        </a:rPr>
                        <a:t/>
                      </a:r>
                      <a:br>
                        <a:rPr lang="en-US" sz="1800">
                          <a:effectLst/>
                          <a:latin typeface="Calibri"/>
                        </a:rPr>
                      </a:br>
                      <a:endParaRPr lang="en-US" sz="1800"/>
                    </a:p>
                  </a:txBody>
                  <a:tcPr>
                    <a:lnL>
                      <a:noFill/>
                    </a:lnL>
                    <a:lnR>
                      <a:noFill/>
                    </a:lnR>
                    <a:lnT>
                      <a:noFill/>
                    </a:lnT>
                    <a:lnB>
                      <a:noFill/>
                    </a:lnB>
                    <a:solidFill>
                      <a:srgbClr val="FFFFFF"/>
                    </a:solidFill>
                  </a:tcPr>
                </a:tc>
              </a:tr>
              <a:tr h="761693">
                <a:tc>
                  <a:txBody>
                    <a:bodyPr/>
                    <a:lstStyle/>
                    <a:p>
                      <a:pPr algn="r"/>
                      <a:r>
                        <a:rPr lang="en-US" sz="1800">
                          <a:effectLst/>
                          <a:latin typeface="Calibri"/>
                        </a:rPr>
                        <a:t>13</a:t>
                      </a:r>
                      <a:endParaRPr lang="en-US" sz="1800"/>
                    </a:p>
                  </a:txBody>
                  <a:tcPr>
                    <a:lnL>
                      <a:noFill/>
                    </a:lnL>
                    <a:lnR>
                      <a:noFill/>
                    </a:lnR>
                    <a:lnT>
                      <a:noFill/>
                    </a:lnT>
                    <a:lnB>
                      <a:noFill/>
                    </a:lnB>
                    <a:solidFill>
                      <a:srgbClr val="FFFFFF"/>
                    </a:solidFill>
                  </a:tcPr>
                </a:tc>
                <a:tc>
                  <a:txBody>
                    <a:bodyPr/>
                    <a:lstStyle/>
                    <a:p>
                      <a:r>
                        <a:rPr lang="en-US" sz="1800">
                          <a:effectLst/>
                          <a:latin typeface="Calibri"/>
                        </a:rPr>
                        <a:t>Cat Food-Dry-10 pound</a:t>
                      </a:r>
                      <a:endParaRPr lang="en-US" sz="1800"/>
                    </a:p>
                  </a:txBody>
                  <a:tcPr>
                    <a:lnL>
                      <a:noFill/>
                    </a:lnL>
                    <a:lnR>
                      <a:noFill/>
                    </a:lnR>
                    <a:lnT>
                      <a:noFill/>
                    </a:lnT>
                    <a:lnB>
                      <a:noFill/>
                    </a:lnB>
                    <a:solidFill>
                      <a:srgbClr val="FFFFFF"/>
                    </a:solidFill>
                  </a:tcPr>
                </a:tc>
                <a:tc>
                  <a:txBody>
                    <a:bodyPr/>
                    <a:lstStyle/>
                    <a:p>
                      <a:pPr algn="r"/>
                      <a:r>
                        <a:rPr lang="en-US" sz="1800" dirty="0">
                          <a:effectLst/>
                          <a:latin typeface="Calibri"/>
                        </a:rPr>
                        <a:t/>
                      </a:r>
                      <a:br>
                        <a:rPr lang="en-US" sz="1800" dirty="0">
                          <a:effectLst/>
                          <a:latin typeface="Calibri"/>
                        </a:rPr>
                      </a:br>
                      <a:endParaRPr lang="en-US" sz="1800" dirty="0"/>
                    </a:p>
                  </a:txBody>
                  <a:tcP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279606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2"/>
          </a:solidFill>
        </a:ln>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4180</TotalTime>
  <Words>6413</Words>
  <Application>Microsoft Office PowerPoint</Application>
  <PresentationFormat>On-screen Show (4:3)</PresentationFormat>
  <Paragraphs>1498</Paragraphs>
  <Slides>77</Slides>
  <Notes>53</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6" baseType="lpstr">
      <vt:lpstr>Arial</vt:lpstr>
      <vt:lpstr>Arial Rounded MT Bold</vt:lpstr>
      <vt:lpstr>Calibri</vt:lpstr>
      <vt:lpstr>Garamond</vt:lpstr>
      <vt:lpstr>Symbol</vt:lpstr>
      <vt:lpstr>Times New Roman</vt:lpstr>
      <vt:lpstr>Wingdings</vt:lpstr>
      <vt:lpstr>YellowFade</vt:lpstr>
      <vt:lpstr>Document</vt:lpstr>
      <vt:lpstr>Database Management Systems</vt:lpstr>
      <vt:lpstr>Objectives</vt:lpstr>
      <vt:lpstr>Tables</vt:lpstr>
      <vt:lpstr>Organization</vt:lpstr>
      <vt:lpstr>Harder Questions</vt:lpstr>
      <vt:lpstr>LEFT JOIN Problem</vt:lpstr>
      <vt:lpstr>LEFT JOIN Answer</vt:lpstr>
      <vt:lpstr>LEFT JOIN Query</vt:lpstr>
      <vt:lpstr>LEFT JOIN Result</vt:lpstr>
      <vt:lpstr>LEFT JOIN: Old Syntax</vt:lpstr>
      <vt:lpstr>IN Function</vt:lpstr>
      <vt:lpstr>Query Sets (IN)</vt:lpstr>
      <vt:lpstr>IN Condition as a JOIN</vt:lpstr>
      <vt:lpstr>NOT IN: Things that did not happen</vt:lpstr>
      <vt:lpstr>Not Sold Conditions (Date Subquery)</vt:lpstr>
      <vt:lpstr>Not Sold Conditions (Date LEFT JOIN--bad)</vt:lpstr>
      <vt:lpstr>Not Sold Conditions (Date LEFT JOIN--good)</vt:lpstr>
      <vt:lpstr>Subquery: Calculations 1</vt:lpstr>
      <vt:lpstr>Subquery: Calculations 2</vt:lpstr>
      <vt:lpstr>Subquery Calculation Notes</vt:lpstr>
      <vt:lpstr>Subquery for Percentages</vt:lpstr>
      <vt:lpstr>Percentages with JOIN using Views</vt:lpstr>
      <vt:lpstr>Sets of Data</vt:lpstr>
      <vt:lpstr>Two Sets using Subquery</vt:lpstr>
      <vt:lpstr>Two Sets of Data Using JOIN</vt:lpstr>
      <vt:lpstr>Subquery: Any</vt:lpstr>
      <vt:lpstr>Subquery: All</vt:lpstr>
      <vt:lpstr>Subquery: Exists</vt:lpstr>
      <vt:lpstr>Correlated Subquery</vt:lpstr>
      <vt:lpstr>Correlated Subquery Potential Problem</vt:lpstr>
      <vt:lpstr>More Efficient Solution: 2 queries</vt:lpstr>
      <vt:lpstr>Uncorrelated Queries</vt:lpstr>
      <vt:lpstr>UNION Operator</vt:lpstr>
      <vt:lpstr>UNION, INTERSECT, EXCEPT</vt:lpstr>
      <vt:lpstr>Multiple JOIN Columns</vt:lpstr>
      <vt:lpstr>Reflexive Join</vt:lpstr>
      <vt:lpstr>Recursive Joins (SQL 99 and 2003)</vt:lpstr>
      <vt:lpstr>Recursive JOIN: SQL Server</vt:lpstr>
      <vt:lpstr>Recursive Query Results</vt:lpstr>
      <vt:lpstr>CASE Function</vt:lpstr>
      <vt:lpstr>Inequality Join</vt:lpstr>
      <vt:lpstr>Queries with “Every” Need EXISTS</vt:lpstr>
      <vt:lpstr>Query With EXISTS</vt:lpstr>
      <vt:lpstr>Query for Every</vt:lpstr>
      <vt:lpstr>Simpler Query for Every</vt:lpstr>
      <vt:lpstr>SQL SELECT</vt:lpstr>
      <vt:lpstr>SQL Mnemonic</vt:lpstr>
      <vt:lpstr>SQL Data Definition</vt:lpstr>
      <vt:lpstr>Syntax Examples</vt:lpstr>
      <vt:lpstr>SQL: Foreign Key</vt:lpstr>
      <vt:lpstr>SQL Data Manipulation Commands</vt:lpstr>
      <vt:lpstr>Copy Old Customer Data</vt:lpstr>
      <vt:lpstr>Delete Old Customer Data</vt:lpstr>
      <vt:lpstr>Update Example</vt:lpstr>
      <vt:lpstr>Quality: Building Queries</vt:lpstr>
      <vt:lpstr>Quality Queries: Example</vt:lpstr>
      <vt:lpstr>Programming Review: Variables</vt:lpstr>
      <vt:lpstr>Programming: Scope and Lifetime</vt:lpstr>
      <vt:lpstr>Programming: Global Variables</vt:lpstr>
      <vt:lpstr>Programming: Computations</vt:lpstr>
      <vt:lpstr>Programming: Standard Functions</vt:lpstr>
      <vt:lpstr>Programming: Standard Functions: Date/Time</vt:lpstr>
      <vt:lpstr>Programming: Standard Functions: Variant</vt:lpstr>
      <vt:lpstr>Programming: Debug</vt:lpstr>
      <vt:lpstr>Programming: Output:  Message Box</vt:lpstr>
      <vt:lpstr>Programming: Input:  InputBox</vt:lpstr>
      <vt:lpstr>Programming: Conditions</vt:lpstr>
      <vt:lpstr>Programming Select Example</vt:lpstr>
      <vt:lpstr>Programming: Loops</vt:lpstr>
      <vt:lpstr>Programming: Loops Again</vt:lpstr>
      <vt:lpstr>Programming Subroutines and Functions</vt:lpstr>
      <vt:lpstr>Programming: Example Subroutine</vt:lpstr>
      <vt:lpstr>Programming: Parameter Types</vt:lpstr>
      <vt:lpstr>Programming Arrays and User Types</vt:lpstr>
      <vt:lpstr>Programming: Financial Functions</vt:lpstr>
      <vt:lpstr>Programming: Text File Input/Output</vt:lpstr>
      <vt:lpstr>OLE:  Object Linking &amp; Embedding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Advanced Queries</dc:subject>
  <dc:creator>Jerry Post</dc:creator>
  <cp:lastModifiedBy>Jerry Post</cp:lastModifiedBy>
  <cp:revision>151</cp:revision>
  <dcterms:created xsi:type="dcterms:W3CDTF">1995-06-07T18:27:34Z</dcterms:created>
  <dcterms:modified xsi:type="dcterms:W3CDTF">2013-02-11T19:20:10Z</dcterms:modified>
</cp:coreProperties>
</file>