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57" r:id="rId3"/>
    <p:sldId id="258" r:id="rId4"/>
    <p:sldId id="259" r:id="rId5"/>
    <p:sldId id="260" r:id="rId6"/>
    <p:sldId id="261" r:id="rId7"/>
    <p:sldId id="306" r:id="rId8"/>
    <p:sldId id="307" r:id="rId9"/>
    <p:sldId id="308" r:id="rId10"/>
    <p:sldId id="309" r:id="rId11"/>
    <p:sldId id="310" r:id="rId12"/>
    <p:sldId id="311" r:id="rId13"/>
    <p:sldId id="312" r:id="rId14"/>
    <p:sldId id="262" r:id="rId15"/>
    <p:sldId id="315" r:id="rId16"/>
    <p:sldId id="263" r:id="rId17"/>
    <p:sldId id="264" r:id="rId18"/>
    <p:sldId id="265" r:id="rId19"/>
    <p:sldId id="266" r:id="rId20"/>
    <p:sldId id="267" r:id="rId21"/>
    <p:sldId id="268" r:id="rId22"/>
    <p:sldId id="269" r:id="rId23"/>
    <p:sldId id="313" r:id="rId24"/>
    <p:sldId id="270" r:id="rId25"/>
    <p:sldId id="271" r:id="rId26"/>
    <p:sldId id="272" r:id="rId27"/>
    <p:sldId id="273" r:id="rId28"/>
    <p:sldId id="274" r:id="rId29"/>
    <p:sldId id="282" r:id="rId30"/>
    <p:sldId id="283" r:id="rId31"/>
    <p:sldId id="284" r:id="rId32"/>
    <p:sldId id="314" r:id="rId33"/>
    <p:sldId id="316" r:id="rId34"/>
    <p:sldId id="275" r:id="rId35"/>
    <p:sldId id="276" r:id="rId36"/>
    <p:sldId id="277" r:id="rId37"/>
    <p:sldId id="278" r:id="rId38"/>
    <p:sldId id="279" r:id="rId39"/>
    <p:sldId id="280" r:id="rId40"/>
    <p:sldId id="281"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FFFF99"/>
    <a:srgbClr val="99CCFF"/>
    <a:srgbClr val="99FF99"/>
    <a:srgbClr val="FF99CC"/>
    <a:srgbClr val="FFCCFF"/>
    <a:srgbClr val="0099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68" d="100"/>
          <a:sy n="68" d="100"/>
        </p:scale>
        <p:origin x="4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168E05-9760-473C-987F-A64820E5ECB4}" type="slidenum">
              <a:rPr lang="en-US"/>
              <a:pPr/>
              <a:t>3</a:t>
            </a:fld>
            <a:endParaRPr lang="en-US"/>
          </a:p>
        </p:txBody>
      </p:sp>
      <p:sp>
        <p:nvSpPr>
          <p:cNvPr id="220162" name="Rectangle 2"/>
          <p:cNvSpPr>
            <a:spLocks noGrp="1" noRot="1" noChangeAspect="1" noChangeArrowheads="1" noTextEdit="1"/>
          </p:cNvSpPr>
          <p:nvPr>
            <p:ph type="sldImg"/>
          </p:nvPr>
        </p:nvSpPr>
        <p:spPr>
          <a:xfrm>
            <a:off x="1150938" y="692150"/>
            <a:ext cx="4556125" cy="3416300"/>
          </a:xfrm>
          <a:ln/>
        </p:spPr>
      </p:sp>
      <p:sp>
        <p:nvSpPr>
          <p:cNvPr id="220163" name="Rectangle 3"/>
          <p:cNvSpPr>
            <a:spLocks noGrp="1" noChangeArrowheads="1"/>
          </p:cNvSpPr>
          <p:nvPr>
            <p:ph type="body" idx="1"/>
          </p:nvPr>
        </p:nvSpPr>
        <p:spPr/>
        <p:txBody>
          <a:bodyPr/>
          <a:lstStyle/>
          <a:p>
            <a:r>
              <a:rPr lang="en-US"/>
              <a:t>Location of procedural code. Code can usually be written in the query system, within a database form, or in an external program. When possible, code should be placed within the query system so that it cannot be by passed.</a:t>
            </a:r>
          </a:p>
        </p:txBody>
      </p:sp>
    </p:spTree>
    <p:extLst>
      <p:ext uri="{BB962C8B-B14F-4D97-AF65-F5344CB8AC3E}">
        <p14:creationId xmlns:p14="http://schemas.microsoft.com/office/powerpoint/2010/main" val="3370818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2939D-C177-4362-A639-0A870FB37D06}" type="slidenum">
              <a:rPr lang="en-US"/>
              <a:pPr/>
              <a:t>20</a:t>
            </a:fld>
            <a:endParaRPr lang="en-US"/>
          </a:p>
        </p:txBody>
      </p:sp>
      <p:sp>
        <p:nvSpPr>
          <p:cNvPr id="229378" name="Rectangle 2"/>
          <p:cNvSpPr>
            <a:spLocks noGrp="1" noRot="1" noChangeAspect="1" noChangeArrowheads="1" noTextEdit="1"/>
          </p:cNvSpPr>
          <p:nvPr>
            <p:ph type="sldImg"/>
          </p:nvPr>
        </p:nvSpPr>
        <p:spPr>
          <a:xfrm>
            <a:off x="1150938" y="692150"/>
            <a:ext cx="4556125" cy="3416300"/>
          </a:xfrm>
          <a:ln/>
        </p:spPr>
      </p:sp>
      <p:sp>
        <p:nvSpPr>
          <p:cNvPr id="229379" name="Rectangle 3"/>
          <p:cNvSpPr>
            <a:spLocks noGrp="1" noChangeArrowheads="1"/>
          </p:cNvSpPr>
          <p:nvPr>
            <p:ph type="body" idx="1"/>
          </p:nvPr>
        </p:nvSpPr>
        <p:spPr/>
        <p:txBody>
          <a:bodyPr/>
          <a:lstStyle/>
          <a:p>
            <a:r>
              <a:rPr lang="en-US"/>
              <a:t>Trigger loop. Consider what happens when cascading triggers create a loop, where one trigger returns to alter a table that generated the original change. This loop would set up iterations that might converge or diverge. Even if the loop converges, it will eat up considerable resources. </a:t>
            </a:r>
          </a:p>
        </p:txBody>
      </p:sp>
    </p:spTree>
    <p:extLst>
      <p:ext uri="{BB962C8B-B14F-4D97-AF65-F5344CB8AC3E}">
        <p14:creationId xmlns:p14="http://schemas.microsoft.com/office/powerpoint/2010/main" val="3982725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A767F-8E7B-46F1-A180-A32F3FEB3A29}" type="slidenum">
              <a:rPr lang="en-US"/>
              <a:pPr/>
              <a:t>21</a:t>
            </a:fld>
            <a:endParaRPr lang="en-US"/>
          </a:p>
        </p:txBody>
      </p:sp>
      <p:sp>
        <p:nvSpPr>
          <p:cNvPr id="230402" name="Rectangle 2"/>
          <p:cNvSpPr>
            <a:spLocks noGrp="1" noRot="1" noChangeAspect="1" noChangeArrowheads="1" noTextEdit="1"/>
          </p:cNvSpPr>
          <p:nvPr>
            <p:ph type="sldImg"/>
          </p:nvPr>
        </p:nvSpPr>
        <p:spPr>
          <a:xfrm>
            <a:off x="1150938" y="692150"/>
            <a:ext cx="4556125" cy="3416300"/>
          </a:xfrm>
          <a:ln/>
        </p:spPr>
      </p:sp>
      <p:sp>
        <p:nvSpPr>
          <p:cNvPr id="2304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07426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2DB530-11DC-4F05-8325-F2E3D8348EB9}" type="slidenum">
              <a:rPr lang="en-US"/>
              <a:pPr/>
              <a:t>22</a:t>
            </a:fld>
            <a:endParaRPr lang="en-US"/>
          </a:p>
        </p:txBody>
      </p:sp>
      <p:sp>
        <p:nvSpPr>
          <p:cNvPr id="231426" name="Rectangle 2"/>
          <p:cNvSpPr>
            <a:spLocks noGrp="1" noRot="1" noChangeAspect="1" noChangeArrowheads="1" noTextEdit="1"/>
          </p:cNvSpPr>
          <p:nvPr>
            <p:ph type="sldImg"/>
          </p:nvPr>
        </p:nvSpPr>
        <p:spPr>
          <a:xfrm>
            <a:off x="1150938" y="692150"/>
            <a:ext cx="4556125" cy="3416300"/>
          </a:xfrm>
          <a:ln/>
        </p:spPr>
      </p:sp>
      <p:sp>
        <p:nvSpPr>
          <p:cNvPr id="231427" name="Rectangle 3"/>
          <p:cNvSpPr>
            <a:spLocks noGrp="1" noChangeArrowheads="1"/>
          </p:cNvSpPr>
          <p:nvPr>
            <p:ph type="body" idx="1"/>
          </p:nvPr>
        </p:nvSpPr>
        <p:spPr/>
        <p:txBody>
          <a:bodyPr/>
          <a:lstStyle/>
          <a:p>
            <a:r>
              <a:rPr lang="en-US"/>
              <a:t>Transactions involve multiple changes to the database. To transfer money from a savings account to a checking account, the system must subtract money from savings and add it to the checking balance. If the machine crashes after subtracting the money but before adding it to checking, the money will be lost.</a:t>
            </a:r>
          </a:p>
        </p:txBody>
      </p:sp>
    </p:spTree>
    <p:extLst>
      <p:ext uri="{BB962C8B-B14F-4D97-AF65-F5344CB8AC3E}">
        <p14:creationId xmlns:p14="http://schemas.microsoft.com/office/powerpoint/2010/main" val="1208486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7478C6-F354-4351-BD91-D27CED4C4C09}" type="slidenum">
              <a:rPr lang="en-US"/>
              <a:pPr/>
              <a:t>24</a:t>
            </a:fld>
            <a:endParaRPr lang="en-US"/>
          </a:p>
        </p:txBody>
      </p:sp>
      <p:sp>
        <p:nvSpPr>
          <p:cNvPr id="232450" name="Rectangle 2"/>
          <p:cNvSpPr>
            <a:spLocks noGrp="1" noRot="1" noChangeAspect="1" noChangeArrowheads="1" noTextEdit="1"/>
          </p:cNvSpPr>
          <p:nvPr>
            <p:ph type="sldImg"/>
          </p:nvPr>
        </p:nvSpPr>
        <p:spPr>
          <a:xfrm>
            <a:off x="1150938" y="692150"/>
            <a:ext cx="4556125" cy="3416300"/>
          </a:xfrm>
          <a:ln/>
        </p:spPr>
      </p:sp>
      <p:sp>
        <p:nvSpPr>
          <p:cNvPr id="2324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78168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423D9-F67B-4034-8AE8-3BBFF62DA0D6}" type="slidenum">
              <a:rPr lang="en-US"/>
              <a:pPr/>
              <a:t>25</a:t>
            </a:fld>
            <a:endParaRPr lang="en-US"/>
          </a:p>
        </p:txBody>
      </p:sp>
      <p:sp>
        <p:nvSpPr>
          <p:cNvPr id="233474" name="Rectangle 2"/>
          <p:cNvSpPr>
            <a:spLocks noGrp="1" noRot="1" noChangeAspect="1" noChangeArrowheads="1" noTextEdit="1"/>
          </p:cNvSpPr>
          <p:nvPr>
            <p:ph type="sldImg"/>
          </p:nvPr>
        </p:nvSpPr>
        <p:spPr>
          <a:xfrm>
            <a:off x="1150938" y="692150"/>
            <a:ext cx="4556125" cy="3416300"/>
          </a:xfrm>
          <a:ln/>
        </p:spPr>
      </p:sp>
      <p:sp>
        <p:nvSpPr>
          <p:cNvPr id="233475" name="Rectangle 3"/>
          <p:cNvSpPr>
            <a:spLocks noGrp="1" noChangeArrowheads="1"/>
          </p:cNvSpPr>
          <p:nvPr>
            <p:ph type="body" idx="1"/>
          </p:nvPr>
        </p:nvSpPr>
        <p:spPr/>
        <p:txBody>
          <a:bodyPr/>
          <a:lstStyle/>
          <a:p>
            <a:r>
              <a:rPr lang="en-US"/>
              <a:t>Transaction to transfer money. If the system crashes before the end of the transactions (Commit), none of the changes are written to the database. On restart, the changes may all be rolled back, or the transaction restarted. </a:t>
            </a:r>
          </a:p>
        </p:txBody>
      </p:sp>
    </p:spTree>
    <p:extLst>
      <p:ext uri="{BB962C8B-B14F-4D97-AF65-F5344CB8AC3E}">
        <p14:creationId xmlns:p14="http://schemas.microsoft.com/office/powerpoint/2010/main" val="3193946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D3F608-AEF7-47A2-B358-2CF4665FED6C}" type="slidenum">
              <a:rPr lang="en-US"/>
              <a:pPr/>
              <a:t>26</a:t>
            </a:fld>
            <a:endParaRPr lang="en-US"/>
          </a:p>
        </p:txBody>
      </p:sp>
      <p:sp>
        <p:nvSpPr>
          <p:cNvPr id="234498" name="Rectangle 2"/>
          <p:cNvSpPr>
            <a:spLocks noGrp="1" noRot="1" noChangeAspect="1" noChangeArrowheads="1" noTextEdit="1"/>
          </p:cNvSpPr>
          <p:nvPr>
            <p:ph type="sldImg"/>
          </p:nvPr>
        </p:nvSpPr>
        <p:spPr>
          <a:xfrm>
            <a:off x="1150938" y="692150"/>
            <a:ext cx="4556125" cy="3416300"/>
          </a:xfrm>
          <a:ln/>
        </p:spPr>
      </p:sp>
      <p:sp>
        <p:nvSpPr>
          <p:cNvPr id="234499" name="Rectangle 3"/>
          <p:cNvSpPr>
            <a:spLocks noGrp="1" noChangeArrowheads="1"/>
          </p:cNvSpPr>
          <p:nvPr>
            <p:ph type="body" idx="1"/>
          </p:nvPr>
        </p:nvSpPr>
        <p:spPr/>
        <p:txBody>
          <a:bodyPr/>
          <a:lstStyle/>
          <a:p>
            <a:r>
              <a:rPr lang="en-US"/>
              <a:t>SAVEPOINT. A SAVEPOINT enables you to rollback to an intermediate point in the procedure. You can set multiple SAVEPOINTS and choose how far back you want to rollback the changes. </a:t>
            </a:r>
          </a:p>
        </p:txBody>
      </p:sp>
    </p:spTree>
    <p:extLst>
      <p:ext uri="{BB962C8B-B14F-4D97-AF65-F5344CB8AC3E}">
        <p14:creationId xmlns:p14="http://schemas.microsoft.com/office/powerpoint/2010/main" val="502113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28FDB-428A-4296-996A-43138CF9933F}" type="slidenum">
              <a:rPr lang="en-US"/>
              <a:pPr/>
              <a:t>27</a:t>
            </a:fld>
            <a:endParaRPr lang="en-US"/>
          </a:p>
        </p:txBody>
      </p:sp>
      <p:sp>
        <p:nvSpPr>
          <p:cNvPr id="235522" name="Rectangle 2"/>
          <p:cNvSpPr>
            <a:spLocks noGrp="1" noRot="1" noChangeAspect="1" noChangeArrowheads="1" noTextEdit="1"/>
          </p:cNvSpPr>
          <p:nvPr>
            <p:ph type="sldImg"/>
          </p:nvPr>
        </p:nvSpPr>
        <p:spPr>
          <a:xfrm>
            <a:off x="1150938" y="692150"/>
            <a:ext cx="4556125" cy="3416300"/>
          </a:xfrm>
          <a:ln/>
        </p:spPr>
      </p:sp>
      <p:sp>
        <p:nvSpPr>
          <p:cNvPr id="235523" name="Rectangle 3"/>
          <p:cNvSpPr>
            <a:spLocks noGrp="1" noChangeArrowheads="1"/>
          </p:cNvSpPr>
          <p:nvPr>
            <p:ph type="body" idx="1"/>
          </p:nvPr>
        </p:nvSpPr>
        <p:spPr/>
        <p:txBody>
          <a:bodyPr/>
          <a:lstStyle/>
          <a:p>
            <a:r>
              <a:rPr lang="en-US"/>
              <a:t>Concurrent access.  If two processes try to change the same data at the same time, the result will be wrong. In this example the changes made when the payment is received are overwritten when a new order is placed at the same time. </a:t>
            </a:r>
          </a:p>
        </p:txBody>
      </p:sp>
    </p:spTree>
    <p:extLst>
      <p:ext uri="{BB962C8B-B14F-4D97-AF65-F5344CB8AC3E}">
        <p14:creationId xmlns:p14="http://schemas.microsoft.com/office/powerpoint/2010/main" val="874127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B74678-9E4E-40E0-901B-0744BF4DC674}" type="slidenum">
              <a:rPr lang="en-US"/>
              <a:pPr/>
              <a:t>28</a:t>
            </a:fld>
            <a:endParaRPr lang="en-US"/>
          </a:p>
        </p:txBody>
      </p:sp>
      <p:sp>
        <p:nvSpPr>
          <p:cNvPr id="236546" name="Rectangle 2"/>
          <p:cNvSpPr>
            <a:spLocks noGrp="1" noRot="1" noChangeAspect="1" noChangeArrowheads="1" noTextEdit="1"/>
          </p:cNvSpPr>
          <p:nvPr>
            <p:ph type="sldImg"/>
          </p:nvPr>
        </p:nvSpPr>
        <p:spPr>
          <a:xfrm>
            <a:off x="1150938" y="692150"/>
            <a:ext cx="4556125" cy="3416300"/>
          </a:xfrm>
          <a:ln/>
        </p:spPr>
      </p:sp>
      <p:sp>
        <p:nvSpPr>
          <p:cNvPr id="236547" name="Rectangle 3"/>
          <p:cNvSpPr>
            <a:spLocks noGrp="1" noChangeArrowheads="1"/>
          </p:cNvSpPr>
          <p:nvPr>
            <p:ph type="body" idx="1"/>
          </p:nvPr>
        </p:nvSpPr>
        <p:spPr/>
        <p:txBody>
          <a:bodyPr/>
          <a:lstStyle/>
          <a:p>
            <a:r>
              <a:rPr lang="en-US"/>
              <a:t>Serialization. The first process locks the data so that the second process cannot even read it. Concurrent changes are prevented by forcing each process to wait for the earlier ones to be completed.</a:t>
            </a:r>
          </a:p>
        </p:txBody>
      </p:sp>
    </p:spTree>
    <p:extLst>
      <p:ext uri="{BB962C8B-B14F-4D97-AF65-F5344CB8AC3E}">
        <p14:creationId xmlns:p14="http://schemas.microsoft.com/office/powerpoint/2010/main" val="3142133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062F4-1ADE-41AB-9F34-98505B48F4DC}" type="slidenum">
              <a:rPr lang="en-US"/>
              <a:pPr/>
              <a:t>29</a:t>
            </a:fld>
            <a:endParaRPr lang="en-US"/>
          </a:p>
        </p:txBody>
      </p:sp>
      <p:sp>
        <p:nvSpPr>
          <p:cNvPr id="244738" name="Rectangle 2"/>
          <p:cNvSpPr>
            <a:spLocks noGrp="1" noRot="1" noChangeAspect="1" noChangeArrowheads="1" noTextEdit="1"/>
          </p:cNvSpPr>
          <p:nvPr>
            <p:ph type="sldImg"/>
          </p:nvPr>
        </p:nvSpPr>
        <p:spPr>
          <a:xfrm>
            <a:off x="1150938" y="692150"/>
            <a:ext cx="4556125" cy="3416300"/>
          </a:xfrm>
          <a:ln/>
        </p:spPr>
      </p:sp>
      <p:sp>
        <p:nvSpPr>
          <p:cNvPr id="2447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11534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17F7D2-4377-419D-B486-603BD635B620}" type="slidenum">
              <a:rPr lang="en-US"/>
              <a:pPr/>
              <a:t>30</a:t>
            </a:fld>
            <a:endParaRPr lang="en-US"/>
          </a:p>
        </p:txBody>
      </p:sp>
      <p:sp>
        <p:nvSpPr>
          <p:cNvPr id="245762" name="Rectangle 2"/>
          <p:cNvSpPr>
            <a:spLocks noGrp="1" noRot="1" noChangeAspect="1" noChangeArrowheads="1" noTextEdit="1"/>
          </p:cNvSpPr>
          <p:nvPr>
            <p:ph type="sldImg"/>
          </p:nvPr>
        </p:nvSpPr>
        <p:spPr>
          <a:xfrm>
            <a:off x="1150938" y="692150"/>
            <a:ext cx="4556125" cy="3416300"/>
          </a:xfrm>
          <a:ln/>
        </p:spPr>
      </p:sp>
      <p:sp>
        <p:nvSpPr>
          <p:cNvPr id="245763" name="Rectangle 3"/>
          <p:cNvSpPr>
            <a:spLocks noGrp="1" noChangeArrowheads="1"/>
          </p:cNvSpPr>
          <p:nvPr>
            <p:ph type="body" idx="1"/>
          </p:nvPr>
        </p:nvSpPr>
        <p:spPr/>
        <p:txBody>
          <a:bodyPr/>
          <a:lstStyle/>
          <a:p>
            <a:r>
              <a:rPr lang="en-US"/>
              <a:t>Optimistic locking process. The steps assume that concurrency problems will not arise. If another transaction does change the data before this transaction finishes, the code receives an error message and must restart.</a:t>
            </a:r>
          </a:p>
        </p:txBody>
      </p:sp>
    </p:spTree>
    <p:extLst>
      <p:ext uri="{BB962C8B-B14F-4D97-AF65-F5344CB8AC3E}">
        <p14:creationId xmlns:p14="http://schemas.microsoft.com/office/powerpoint/2010/main" val="2990455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91BE5-06F4-4E8D-9115-AAD2779167C9}" type="slidenum">
              <a:rPr lang="en-US"/>
              <a:pPr/>
              <a:t>4</a:t>
            </a:fld>
            <a:endParaRPr lang="en-US"/>
          </a:p>
        </p:txBody>
      </p:sp>
      <p:sp>
        <p:nvSpPr>
          <p:cNvPr id="221186" name="Rectangle 2"/>
          <p:cNvSpPr>
            <a:spLocks noGrp="1" noRot="1" noChangeAspect="1" noChangeArrowheads="1" noTextEdit="1"/>
          </p:cNvSpPr>
          <p:nvPr>
            <p:ph type="sldImg"/>
          </p:nvPr>
        </p:nvSpPr>
        <p:spPr>
          <a:xfrm>
            <a:off x="1150938" y="692150"/>
            <a:ext cx="4556125" cy="3416300"/>
          </a:xfrm>
          <a:ln/>
        </p:spPr>
      </p:sp>
      <p:sp>
        <p:nvSpPr>
          <p:cNvPr id="221187" name="Rectangle 3"/>
          <p:cNvSpPr>
            <a:spLocks noGrp="1" noChangeArrowheads="1"/>
          </p:cNvSpPr>
          <p:nvPr>
            <p:ph type="body" idx="1"/>
          </p:nvPr>
        </p:nvSpPr>
        <p:spPr/>
        <p:txBody>
          <a:bodyPr/>
          <a:lstStyle/>
          <a:p>
            <a:r>
              <a:rPr lang="en-US"/>
              <a:t>User-defined function. Placing the business logic in a central location makes it easy to modify later. The function can be used in code segments or SELECT statements.</a:t>
            </a:r>
          </a:p>
        </p:txBody>
      </p:sp>
    </p:spTree>
    <p:extLst>
      <p:ext uri="{BB962C8B-B14F-4D97-AF65-F5344CB8AC3E}">
        <p14:creationId xmlns:p14="http://schemas.microsoft.com/office/powerpoint/2010/main" val="3880154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04B0B7-82E6-42A7-AA3B-E0CA493B0E7B}" type="slidenum">
              <a:rPr lang="en-US"/>
              <a:pPr/>
              <a:t>31</a:t>
            </a:fld>
            <a:endParaRPr lang="en-US"/>
          </a:p>
        </p:txBody>
      </p:sp>
      <p:sp>
        <p:nvSpPr>
          <p:cNvPr id="246786" name="Rectangle 2"/>
          <p:cNvSpPr>
            <a:spLocks noGrp="1" noRot="1" noChangeAspect="1" noChangeArrowheads="1" noTextEdit="1"/>
          </p:cNvSpPr>
          <p:nvPr>
            <p:ph type="sldImg"/>
          </p:nvPr>
        </p:nvSpPr>
        <p:spPr>
          <a:xfrm>
            <a:off x="1150938" y="692150"/>
            <a:ext cx="4556125" cy="3416300"/>
          </a:xfrm>
          <a:ln/>
        </p:spPr>
      </p:sp>
      <p:sp>
        <p:nvSpPr>
          <p:cNvPr id="246787" name="Rectangle 3"/>
          <p:cNvSpPr>
            <a:spLocks noGrp="1" noChangeArrowheads="1"/>
          </p:cNvSpPr>
          <p:nvPr>
            <p:ph type="body" idx="1"/>
          </p:nvPr>
        </p:nvSpPr>
        <p:spPr/>
        <p:txBody>
          <a:bodyPr/>
          <a:lstStyle/>
          <a:p>
            <a:r>
              <a:rPr lang="en-US"/>
              <a:t>Optimistic concurrency with SQL. Keep the starting value within memory and then only do the update if that value is unchanged. If another transaction changed the data before this one completes, go back and get the new value and start over.</a:t>
            </a:r>
          </a:p>
        </p:txBody>
      </p:sp>
    </p:spTree>
    <p:extLst>
      <p:ext uri="{BB962C8B-B14F-4D97-AF65-F5344CB8AC3E}">
        <p14:creationId xmlns:p14="http://schemas.microsoft.com/office/powerpoint/2010/main" val="1298599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D43E72-C3F6-4ECF-B672-37765B8A17E5}" type="slidenum">
              <a:rPr lang="en-US"/>
              <a:pPr/>
              <a:t>34</a:t>
            </a:fld>
            <a:endParaRPr lang="en-US"/>
          </a:p>
        </p:txBody>
      </p:sp>
      <p:sp>
        <p:nvSpPr>
          <p:cNvPr id="237570" name="Rectangle 2"/>
          <p:cNvSpPr>
            <a:spLocks noGrp="1" noRot="1" noChangeAspect="1" noChangeArrowheads="1" noTextEdit="1"/>
          </p:cNvSpPr>
          <p:nvPr>
            <p:ph type="sldImg"/>
          </p:nvPr>
        </p:nvSpPr>
        <p:spPr>
          <a:xfrm>
            <a:off x="1150938" y="692150"/>
            <a:ext cx="4556125" cy="3416300"/>
          </a:xfrm>
          <a:ln/>
        </p:spPr>
      </p:sp>
      <p:sp>
        <p:nvSpPr>
          <p:cNvPr id="237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8341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B8C813-0E08-4A94-9EA3-340173ABAA4F}" type="slidenum">
              <a:rPr lang="en-US"/>
              <a:pPr/>
              <a:t>35</a:t>
            </a:fld>
            <a:endParaRPr lang="en-US"/>
          </a:p>
        </p:txBody>
      </p:sp>
      <p:sp>
        <p:nvSpPr>
          <p:cNvPr id="238594" name="Rectangle 2"/>
          <p:cNvSpPr>
            <a:spLocks noGrp="1" noRot="1" noChangeAspect="1" noChangeArrowheads="1" noTextEdit="1"/>
          </p:cNvSpPr>
          <p:nvPr>
            <p:ph type="sldImg"/>
          </p:nvPr>
        </p:nvSpPr>
        <p:spPr>
          <a:xfrm>
            <a:off x="1150938" y="692150"/>
            <a:ext cx="4556125" cy="3416300"/>
          </a:xfrm>
          <a:ln/>
        </p:spPr>
      </p:sp>
      <p:sp>
        <p:nvSpPr>
          <p:cNvPr id="238595" name="Rectangle 3"/>
          <p:cNvSpPr>
            <a:spLocks noGrp="1" noChangeArrowheads="1"/>
          </p:cNvSpPr>
          <p:nvPr>
            <p:ph type="body" idx="1"/>
          </p:nvPr>
        </p:nvSpPr>
        <p:spPr/>
        <p:txBody>
          <a:bodyPr/>
          <a:lstStyle/>
          <a:p>
            <a:r>
              <a:rPr lang="en-US"/>
              <a:t>Transaction to transfer money. If the system crashes before the end of the transactions (Commit), none of the changes are written to the database. On restart, the changes may all be rolled back, or the transaction restarted. </a:t>
            </a:r>
          </a:p>
        </p:txBody>
      </p:sp>
    </p:spTree>
    <p:extLst>
      <p:ext uri="{BB962C8B-B14F-4D97-AF65-F5344CB8AC3E}">
        <p14:creationId xmlns:p14="http://schemas.microsoft.com/office/powerpoint/2010/main" val="12040384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4E7266-0434-46D9-85AB-12956024F1C8}" type="slidenum">
              <a:rPr lang="en-US"/>
              <a:pPr/>
              <a:t>36</a:t>
            </a:fld>
            <a:endParaRPr lang="en-US"/>
          </a:p>
        </p:txBody>
      </p:sp>
      <p:sp>
        <p:nvSpPr>
          <p:cNvPr id="239618" name="Rectangle 2"/>
          <p:cNvSpPr>
            <a:spLocks noGrp="1" noRot="1" noChangeAspect="1" noChangeArrowheads="1" noTextEdit="1"/>
          </p:cNvSpPr>
          <p:nvPr>
            <p:ph type="sldImg"/>
          </p:nvPr>
        </p:nvSpPr>
        <p:spPr>
          <a:xfrm>
            <a:off x="1150938" y="692150"/>
            <a:ext cx="4556125" cy="3416300"/>
          </a:xfrm>
          <a:ln/>
        </p:spPr>
      </p:sp>
      <p:sp>
        <p:nvSpPr>
          <p:cNvPr id="239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76535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448610-4912-463F-94F7-DB4E7CEC5BB5}" type="slidenum">
              <a:rPr lang="en-US"/>
              <a:pPr/>
              <a:t>37</a:t>
            </a:fld>
            <a:endParaRPr lang="en-US"/>
          </a:p>
        </p:txBody>
      </p:sp>
      <p:sp>
        <p:nvSpPr>
          <p:cNvPr id="240642" name="Rectangle 2"/>
          <p:cNvSpPr>
            <a:spLocks noGrp="1" noRot="1" noChangeAspect="1" noChangeArrowheads="1" noTextEdit="1"/>
          </p:cNvSpPr>
          <p:nvPr>
            <p:ph type="sldImg"/>
          </p:nvPr>
        </p:nvSpPr>
        <p:spPr>
          <a:xfrm>
            <a:off x="1150938" y="692150"/>
            <a:ext cx="4556125" cy="3416300"/>
          </a:xfrm>
          <a:ln/>
        </p:spPr>
      </p:sp>
      <p:sp>
        <p:nvSpPr>
          <p:cNvPr id="240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92535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E8BD8E-1DDB-4CCA-BBBB-27CFB7561FEF}" type="slidenum">
              <a:rPr lang="en-US"/>
              <a:pPr/>
              <a:t>38</a:t>
            </a:fld>
            <a:endParaRPr lang="en-US"/>
          </a:p>
        </p:txBody>
      </p:sp>
      <p:sp>
        <p:nvSpPr>
          <p:cNvPr id="241666" name="Rectangle 2"/>
          <p:cNvSpPr>
            <a:spLocks noGrp="1" noRot="1" noChangeAspect="1" noChangeArrowheads="1" noTextEdit="1"/>
          </p:cNvSpPr>
          <p:nvPr>
            <p:ph type="sldImg"/>
          </p:nvPr>
        </p:nvSpPr>
        <p:spPr>
          <a:xfrm>
            <a:off x="1150938" y="692150"/>
            <a:ext cx="4556125" cy="3416300"/>
          </a:xfrm>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9524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66C66C-2DFF-4EAB-A407-B0EC98F22A94}" type="slidenum">
              <a:rPr lang="en-US"/>
              <a:pPr/>
              <a:t>39</a:t>
            </a:fld>
            <a:endParaRPr lang="en-US"/>
          </a:p>
        </p:txBody>
      </p:sp>
      <p:sp>
        <p:nvSpPr>
          <p:cNvPr id="242690" name="Rectangle 2"/>
          <p:cNvSpPr>
            <a:spLocks noGrp="1" noRot="1" noChangeAspect="1" noChangeArrowheads="1" noTextEdit="1"/>
          </p:cNvSpPr>
          <p:nvPr>
            <p:ph type="sldImg"/>
          </p:nvPr>
        </p:nvSpPr>
        <p:spPr>
          <a:xfrm>
            <a:off x="1150938" y="692150"/>
            <a:ext cx="4556125" cy="3416300"/>
          </a:xfrm>
          <a:ln/>
        </p:spPr>
      </p:sp>
      <p:sp>
        <p:nvSpPr>
          <p:cNvPr id="242691" name="Rectangle 3"/>
          <p:cNvSpPr>
            <a:spLocks noGrp="1" noChangeArrowheads="1"/>
          </p:cNvSpPr>
          <p:nvPr>
            <p:ph type="body" idx="1"/>
          </p:nvPr>
        </p:nvSpPr>
        <p:spPr/>
        <p:txBody>
          <a:bodyPr/>
          <a:lstStyle/>
          <a:p>
            <a:r>
              <a:rPr lang="en-US"/>
              <a:t>Deadlock. Process 1 has locked Data A and is waiting for Data B. Process 2 has locked Data B and is waiting for Data A. To solve the problem, one of the processes has to back down and release its lock.</a:t>
            </a:r>
          </a:p>
        </p:txBody>
      </p:sp>
    </p:spTree>
    <p:extLst>
      <p:ext uri="{BB962C8B-B14F-4D97-AF65-F5344CB8AC3E}">
        <p14:creationId xmlns:p14="http://schemas.microsoft.com/office/powerpoint/2010/main" val="2557805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359D25-2DF8-4638-9C6A-2A21AFC1B34F}" type="slidenum">
              <a:rPr lang="en-US"/>
              <a:pPr/>
              <a:t>40</a:t>
            </a:fld>
            <a:endParaRPr lang="en-US"/>
          </a:p>
        </p:txBody>
      </p:sp>
      <p:sp>
        <p:nvSpPr>
          <p:cNvPr id="243714" name="Rectangle 2"/>
          <p:cNvSpPr>
            <a:spLocks noGrp="1" noRot="1" noChangeAspect="1" noChangeArrowheads="1" noTextEdit="1"/>
          </p:cNvSpPr>
          <p:nvPr>
            <p:ph type="sldImg"/>
          </p:nvPr>
        </p:nvSpPr>
        <p:spPr>
          <a:xfrm>
            <a:off x="1150938" y="692150"/>
            <a:ext cx="4556125" cy="3416300"/>
          </a:xfrm>
          <a:ln/>
        </p:spPr>
      </p:sp>
      <p:sp>
        <p:nvSpPr>
          <p:cNvPr id="243715" name="Rectangle 3"/>
          <p:cNvSpPr>
            <a:spLocks noGrp="1" noChangeArrowheads="1"/>
          </p:cNvSpPr>
          <p:nvPr>
            <p:ph type="body" idx="1"/>
          </p:nvPr>
        </p:nvSpPr>
        <p:spPr/>
        <p:txBody>
          <a:bodyPr/>
          <a:lstStyle/>
          <a:p>
            <a:r>
              <a:rPr lang="en-US"/>
              <a:t>Lock manager. A global lock manager tracks all locked resources and associated processes. If it detects a cycle, then a deadlock exists, and the lock manager instructs processes to release locks until the problem is solved.</a:t>
            </a:r>
          </a:p>
        </p:txBody>
      </p:sp>
    </p:spTree>
    <p:extLst>
      <p:ext uri="{BB962C8B-B14F-4D97-AF65-F5344CB8AC3E}">
        <p14:creationId xmlns:p14="http://schemas.microsoft.com/office/powerpoint/2010/main" val="14214593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E60538-371F-401B-A8FB-BF5DE27B4455}" type="slidenum">
              <a:rPr lang="en-US"/>
              <a:pPr/>
              <a:t>41</a:t>
            </a:fld>
            <a:endParaRPr lang="en-US"/>
          </a:p>
        </p:txBody>
      </p:sp>
      <p:sp>
        <p:nvSpPr>
          <p:cNvPr id="247810" name="Rectangle 2"/>
          <p:cNvSpPr>
            <a:spLocks noGrp="1" noRot="1" noChangeAspect="1" noChangeArrowheads="1" noTextEdit="1"/>
          </p:cNvSpPr>
          <p:nvPr>
            <p:ph type="sldImg"/>
          </p:nvPr>
        </p:nvSpPr>
        <p:spPr>
          <a:xfrm>
            <a:off x="1150938" y="692150"/>
            <a:ext cx="4556125" cy="3416300"/>
          </a:xfrm>
          <a:ln/>
        </p:spPr>
      </p:sp>
      <p:sp>
        <p:nvSpPr>
          <p:cNvPr id="247811" name="Rectangle 3"/>
          <p:cNvSpPr>
            <a:spLocks noGrp="1" noChangeArrowheads="1"/>
          </p:cNvSpPr>
          <p:nvPr>
            <p:ph type="body" idx="1"/>
          </p:nvPr>
        </p:nvSpPr>
        <p:spPr/>
        <p:txBody>
          <a:bodyPr/>
          <a:lstStyle/>
          <a:p>
            <a:r>
              <a:rPr lang="en-US"/>
              <a:t>ACID transactions. The acronym highlights four of the main integrity features required of transactions.</a:t>
            </a:r>
          </a:p>
        </p:txBody>
      </p:sp>
    </p:spTree>
    <p:extLst>
      <p:ext uri="{BB962C8B-B14F-4D97-AF65-F5344CB8AC3E}">
        <p14:creationId xmlns:p14="http://schemas.microsoft.com/office/powerpoint/2010/main" val="2093724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D8EAEB-BA0F-454F-9D06-BDA3C12BECB9}" type="slidenum">
              <a:rPr lang="en-US"/>
              <a:pPr/>
              <a:t>42</a:t>
            </a:fld>
            <a:endParaRPr lang="en-US"/>
          </a:p>
        </p:txBody>
      </p:sp>
      <p:sp>
        <p:nvSpPr>
          <p:cNvPr id="248834" name="Rectangle 2"/>
          <p:cNvSpPr>
            <a:spLocks noGrp="1" noRot="1" noChangeAspect="1" noChangeArrowheads="1" noTextEdit="1"/>
          </p:cNvSpPr>
          <p:nvPr>
            <p:ph type="sldImg"/>
          </p:nvPr>
        </p:nvSpPr>
        <p:spPr>
          <a:xfrm>
            <a:off x="1150938" y="692150"/>
            <a:ext cx="4556125" cy="3416300"/>
          </a:xfrm>
          <a:ln/>
        </p:spPr>
      </p:sp>
      <p:sp>
        <p:nvSpPr>
          <p:cNvPr id="2488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0698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63F272-18EF-49E3-ABA2-FC00209BD6F5}" type="slidenum">
              <a:rPr lang="en-US"/>
              <a:pPr/>
              <a:t>5</a:t>
            </a:fld>
            <a:endParaRPr lang="en-US"/>
          </a:p>
        </p:txBody>
      </p:sp>
      <p:sp>
        <p:nvSpPr>
          <p:cNvPr id="222210" name="Rectangle 2"/>
          <p:cNvSpPr>
            <a:spLocks noGrp="1" noRot="1" noChangeAspect="1" noChangeArrowheads="1" noTextEdit="1"/>
          </p:cNvSpPr>
          <p:nvPr>
            <p:ph type="sldImg"/>
          </p:nvPr>
        </p:nvSpPr>
        <p:spPr>
          <a:xfrm>
            <a:off x="1150938" y="692150"/>
            <a:ext cx="4556125" cy="3416300"/>
          </a:xfrm>
          <a:ln/>
        </p:spPr>
      </p:sp>
      <p:sp>
        <p:nvSpPr>
          <p:cNvPr id="222211" name="Rectangle 3"/>
          <p:cNvSpPr>
            <a:spLocks noGrp="1" noChangeArrowheads="1"/>
          </p:cNvSpPr>
          <p:nvPr>
            <p:ph type="body" idx="1"/>
          </p:nvPr>
        </p:nvSpPr>
        <p:spPr/>
        <p:txBody>
          <a:bodyPr/>
          <a:lstStyle/>
          <a:p>
            <a:r>
              <a:rPr lang="en-US"/>
              <a:t>Function to update the database. The input parameters are used to specify values in the SQL statement. Additional computations can be performed and the parameters modified if needed.</a:t>
            </a:r>
          </a:p>
        </p:txBody>
      </p:sp>
    </p:spTree>
    <p:extLst>
      <p:ext uri="{BB962C8B-B14F-4D97-AF65-F5344CB8AC3E}">
        <p14:creationId xmlns:p14="http://schemas.microsoft.com/office/powerpoint/2010/main" val="28614326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B6E46E-6DB6-4443-A494-479AA8FF3E13}" type="slidenum">
              <a:rPr lang="en-US"/>
              <a:pPr/>
              <a:t>43</a:t>
            </a:fld>
            <a:endParaRPr lang="en-US"/>
          </a:p>
        </p:txBody>
      </p:sp>
      <p:sp>
        <p:nvSpPr>
          <p:cNvPr id="249858" name="Rectangle 2"/>
          <p:cNvSpPr>
            <a:spLocks noGrp="1" noRot="1" noChangeAspect="1" noChangeArrowheads="1" noTextEdit="1"/>
          </p:cNvSpPr>
          <p:nvPr>
            <p:ph type="sldImg"/>
          </p:nvPr>
        </p:nvSpPr>
        <p:spPr>
          <a:xfrm>
            <a:off x="1150938" y="692150"/>
            <a:ext cx="4556125" cy="3416300"/>
          </a:xfrm>
          <a:ln/>
        </p:spPr>
      </p:sp>
      <p:sp>
        <p:nvSpPr>
          <p:cNvPr id="249859" name="Rectangle 3"/>
          <p:cNvSpPr>
            <a:spLocks noGrp="1" noChangeArrowheads="1"/>
          </p:cNvSpPr>
          <p:nvPr>
            <p:ph type="body" idx="1"/>
          </p:nvPr>
        </p:nvSpPr>
        <p:spPr/>
        <p:txBody>
          <a:bodyPr/>
          <a:lstStyle/>
          <a:p>
            <a:r>
              <a:rPr lang="en-US"/>
              <a:t>Phantom rows. The first SELECT statement will select only three rows of data. When the second transaction runs, additional rows will match the criteria, so that the second time the query runs, it will return a different result, because it includes the phantom rows.</a:t>
            </a:r>
          </a:p>
        </p:txBody>
      </p:sp>
    </p:spTree>
    <p:extLst>
      <p:ext uri="{BB962C8B-B14F-4D97-AF65-F5344CB8AC3E}">
        <p14:creationId xmlns:p14="http://schemas.microsoft.com/office/powerpoint/2010/main" val="6423241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E4E9B0-DA72-4DAC-9BCF-4134FF5353AC}" type="slidenum">
              <a:rPr lang="en-US"/>
              <a:pPr/>
              <a:t>44</a:t>
            </a:fld>
            <a:endParaRPr lang="en-US"/>
          </a:p>
        </p:txBody>
      </p:sp>
      <p:sp>
        <p:nvSpPr>
          <p:cNvPr id="250882" name="Rectangle 2"/>
          <p:cNvSpPr>
            <a:spLocks noGrp="1" noRot="1" noChangeAspect="1" noChangeArrowheads="1" noTextEdit="1"/>
          </p:cNvSpPr>
          <p:nvPr>
            <p:ph type="sldImg"/>
          </p:nvPr>
        </p:nvSpPr>
        <p:spPr>
          <a:xfrm>
            <a:off x="1150938" y="692150"/>
            <a:ext cx="4556125" cy="3416300"/>
          </a:xfrm>
          <a:ln/>
        </p:spPr>
      </p:sp>
      <p:sp>
        <p:nvSpPr>
          <p:cNvPr id="250883" name="Rectangle 3"/>
          <p:cNvSpPr>
            <a:spLocks noGrp="1" noChangeArrowheads="1"/>
          </p:cNvSpPr>
          <p:nvPr>
            <p:ph type="body" idx="1"/>
          </p:nvPr>
        </p:nvSpPr>
        <p:spPr/>
        <p:txBody>
          <a:bodyPr/>
          <a:lstStyle/>
          <a:p>
            <a:r>
              <a:rPr lang="en-US"/>
              <a:t>Generated keys. Creating an order for a new customer requires generating a CustomerID key that is used in the Customer table and must be stored so it can be used in the Order table.</a:t>
            </a:r>
          </a:p>
        </p:txBody>
      </p:sp>
    </p:spTree>
    <p:extLst>
      <p:ext uri="{BB962C8B-B14F-4D97-AF65-F5344CB8AC3E}">
        <p14:creationId xmlns:p14="http://schemas.microsoft.com/office/powerpoint/2010/main" val="9004709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02C9C1-BEA5-45EF-9B8A-AF5F4CFFA30C}" type="slidenum">
              <a:rPr lang="en-US"/>
              <a:pPr/>
              <a:t>45</a:t>
            </a:fld>
            <a:endParaRPr lang="en-US"/>
          </a:p>
        </p:txBody>
      </p:sp>
      <p:sp>
        <p:nvSpPr>
          <p:cNvPr id="251906" name="Rectangle 2"/>
          <p:cNvSpPr>
            <a:spLocks noGrp="1" noRot="1" noChangeAspect="1" noChangeArrowheads="1" noTextEdit="1"/>
          </p:cNvSpPr>
          <p:nvPr>
            <p:ph type="sldImg"/>
          </p:nvPr>
        </p:nvSpPr>
        <p:spPr>
          <a:xfrm>
            <a:off x="1150938" y="692150"/>
            <a:ext cx="4556125" cy="3416300"/>
          </a:xfrm>
          <a:ln/>
        </p:spPr>
      </p:sp>
      <p:sp>
        <p:nvSpPr>
          <p:cNvPr id="2519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98256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9CB695-0E79-4895-A7E3-D3D0CC1341FD}" type="slidenum">
              <a:rPr lang="en-US"/>
              <a:pPr/>
              <a:t>46</a:t>
            </a:fld>
            <a:endParaRPr lang="en-US"/>
          </a:p>
        </p:txBody>
      </p:sp>
      <p:sp>
        <p:nvSpPr>
          <p:cNvPr id="252930" name="Rectangle 2"/>
          <p:cNvSpPr>
            <a:spLocks noGrp="1" noRot="1" noChangeAspect="1" noChangeArrowheads="1" noTextEdit="1"/>
          </p:cNvSpPr>
          <p:nvPr>
            <p:ph type="sldImg"/>
          </p:nvPr>
        </p:nvSpPr>
        <p:spPr>
          <a:xfrm>
            <a:off x="1150938" y="692150"/>
            <a:ext cx="4556125" cy="3416300"/>
          </a:xfrm>
          <a:ln/>
        </p:spPr>
      </p:sp>
      <p:sp>
        <p:nvSpPr>
          <p:cNvPr id="252931" name="Rectangle 3"/>
          <p:cNvSpPr>
            <a:spLocks noGrp="1" noChangeArrowheads="1"/>
          </p:cNvSpPr>
          <p:nvPr>
            <p:ph type="body" idx="1"/>
          </p:nvPr>
        </p:nvSpPr>
        <p:spPr/>
        <p:txBody>
          <a:bodyPr/>
          <a:lstStyle/>
          <a:p>
            <a:r>
              <a:rPr lang="en-US"/>
              <a:t>Auto-generated keys. The process seems relatively easy when the DBMS automatically generates keys. However, what happens at step 2 if two transactions generate a new key value on the same table at almost the same time?</a:t>
            </a:r>
          </a:p>
        </p:txBody>
      </p:sp>
    </p:spTree>
    <p:extLst>
      <p:ext uri="{BB962C8B-B14F-4D97-AF65-F5344CB8AC3E}">
        <p14:creationId xmlns:p14="http://schemas.microsoft.com/office/powerpoint/2010/main" val="21513166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440894-0590-4B05-AFA1-CDBA3B0D4A08}" type="slidenum">
              <a:rPr lang="en-US"/>
              <a:pPr/>
              <a:t>47</a:t>
            </a:fld>
            <a:endParaRPr lang="en-US"/>
          </a:p>
        </p:txBody>
      </p:sp>
      <p:sp>
        <p:nvSpPr>
          <p:cNvPr id="253954" name="Rectangle 2"/>
          <p:cNvSpPr>
            <a:spLocks noGrp="1" noRot="1" noChangeAspect="1" noChangeArrowheads="1" noTextEdit="1"/>
          </p:cNvSpPr>
          <p:nvPr>
            <p:ph type="sldImg"/>
          </p:nvPr>
        </p:nvSpPr>
        <p:spPr>
          <a:xfrm>
            <a:off x="1150938" y="692150"/>
            <a:ext cx="4556125" cy="3416300"/>
          </a:xfrm>
          <a:ln/>
        </p:spPr>
      </p:sp>
      <p:sp>
        <p:nvSpPr>
          <p:cNvPr id="253955" name="Rectangle 3"/>
          <p:cNvSpPr>
            <a:spLocks noGrp="1" noChangeArrowheads="1"/>
          </p:cNvSpPr>
          <p:nvPr>
            <p:ph type="body" idx="1"/>
          </p:nvPr>
        </p:nvSpPr>
        <p:spPr/>
        <p:txBody>
          <a:bodyPr/>
          <a:lstStyle/>
          <a:p>
            <a:r>
              <a:rPr lang="en-US"/>
              <a:t>Key-generation routine. The steps are not difficult, but programmers must add them for every table and every routine that inserts data.</a:t>
            </a:r>
          </a:p>
        </p:txBody>
      </p:sp>
    </p:spTree>
    <p:extLst>
      <p:ext uri="{BB962C8B-B14F-4D97-AF65-F5344CB8AC3E}">
        <p14:creationId xmlns:p14="http://schemas.microsoft.com/office/powerpoint/2010/main" val="2367834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E1EEDE-D699-4510-9DB1-D23DA6C7FA60}" type="slidenum">
              <a:rPr lang="en-US"/>
              <a:pPr/>
              <a:t>48</a:t>
            </a:fld>
            <a:endParaRPr lang="en-US"/>
          </a:p>
        </p:txBody>
      </p:sp>
      <p:sp>
        <p:nvSpPr>
          <p:cNvPr id="254978" name="Rectangle 2"/>
          <p:cNvSpPr>
            <a:spLocks noGrp="1" noRot="1" noChangeAspect="1" noChangeArrowheads="1" noTextEdit="1"/>
          </p:cNvSpPr>
          <p:nvPr>
            <p:ph type="sldImg"/>
          </p:nvPr>
        </p:nvSpPr>
        <p:spPr>
          <a:xfrm>
            <a:off x="1150938" y="692150"/>
            <a:ext cx="4556125" cy="3416300"/>
          </a:xfrm>
          <a:ln/>
        </p:spPr>
      </p:sp>
      <p:sp>
        <p:nvSpPr>
          <p:cNvPr id="2549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8475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D1B655-9F28-478C-AF6B-78B9EC078D24}" type="slidenum">
              <a:rPr lang="en-US"/>
              <a:pPr/>
              <a:t>49</a:t>
            </a:fld>
            <a:endParaRPr lang="en-US"/>
          </a:p>
        </p:txBody>
      </p:sp>
      <p:sp>
        <p:nvSpPr>
          <p:cNvPr id="256002" name="Rectangle 2"/>
          <p:cNvSpPr>
            <a:spLocks noGrp="1" noRot="1" noChangeAspect="1" noChangeArrowheads="1" noTextEdit="1"/>
          </p:cNvSpPr>
          <p:nvPr>
            <p:ph type="sldImg"/>
          </p:nvPr>
        </p:nvSpPr>
        <p:spPr>
          <a:xfrm>
            <a:off x="1150938" y="692150"/>
            <a:ext cx="4556125" cy="3416300"/>
          </a:xfrm>
          <a:ln/>
        </p:spPr>
      </p:sp>
      <p:sp>
        <p:nvSpPr>
          <p:cNvPr id="256003" name="Rectangle 3"/>
          <p:cNvSpPr>
            <a:spLocks noGrp="1" noChangeArrowheads="1"/>
          </p:cNvSpPr>
          <p:nvPr>
            <p:ph type="body" idx="1"/>
          </p:nvPr>
        </p:nvSpPr>
        <p:spPr/>
        <p:txBody>
          <a:bodyPr/>
          <a:lstStyle/>
          <a:p>
            <a:r>
              <a:rPr lang="en-US"/>
              <a:t>SQL cursor structure. DECLARE, OPEN, FETCH, and CLOSE are the main statements in the SQL standard.</a:t>
            </a:r>
          </a:p>
        </p:txBody>
      </p:sp>
    </p:spTree>
    <p:extLst>
      <p:ext uri="{BB962C8B-B14F-4D97-AF65-F5344CB8AC3E}">
        <p14:creationId xmlns:p14="http://schemas.microsoft.com/office/powerpoint/2010/main" val="5625922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06866-F9DD-4189-9D30-9969C6315750}" type="slidenum">
              <a:rPr lang="en-US"/>
              <a:pPr/>
              <a:t>50</a:t>
            </a:fld>
            <a:endParaRPr lang="en-US"/>
          </a:p>
        </p:txBody>
      </p:sp>
      <p:sp>
        <p:nvSpPr>
          <p:cNvPr id="257026" name="Rectangle 2"/>
          <p:cNvSpPr>
            <a:spLocks noGrp="1" noRot="1" noChangeAspect="1" noChangeArrowheads="1" noTextEdit="1"/>
          </p:cNvSpPr>
          <p:nvPr>
            <p:ph type="sldImg"/>
          </p:nvPr>
        </p:nvSpPr>
        <p:spPr>
          <a:xfrm>
            <a:off x="1150938" y="692150"/>
            <a:ext cx="4556125" cy="3416300"/>
          </a:xfrm>
          <a:ln/>
        </p:spPr>
      </p:sp>
      <p:sp>
        <p:nvSpPr>
          <p:cNvPr id="257027" name="Rectangle 3"/>
          <p:cNvSpPr>
            <a:spLocks noGrp="1" noChangeArrowheads="1"/>
          </p:cNvSpPr>
          <p:nvPr>
            <p:ph type="body" idx="1"/>
          </p:nvPr>
        </p:nvSpPr>
        <p:spPr/>
        <p:txBody>
          <a:bodyPr/>
          <a:lstStyle/>
          <a:p>
            <a:r>
              <a:rPr lang="en-US"/>
              <a:t>FETCH options. A scrollable cursor can move in either direction. This code moves to the last row and then moves backward through the table. Other FETCH options include FIRST, ABSOLUTE, and RELATIVE. </a:t>
            </a:r>
          </a:p>
        </p:txBody>
      </p:sp>
    </p:spTree>
    <p:extLst>
      <p:ext uri="{BB962C8B-B14F-4D97-AF65-F5344CB8AC3E}">
        <p14:creationId xmlns:p14="http://schemas.microsoft.com/office/powerpoint/2010/main" val="6045290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2A0135-5BC0-45D2-A37F-AEC8F1AA4450}" type="slidenum">
              <a:rPr lang="en-US"/>
              <a:pPr/>
              <a:t>51</a:t>
            </a:fld>
            <a:endParaRPr lang="en-US"/>
          </a:p>
        </p:txBody>
      </p:sp>
      <p:sp>
        <p:nvSpPr>
          <p:cNvPr id="258050" name="Rectangle 2"/>
          <p:cNvSpPr>
            <a:spLocks noGrp="1" noRot="1" noChangeAspect="1" noChangeArrowheads="1" noTextEdit="1"/>
          </p:cNvSpPr>
          <p:nvPr>
            <p:ph type="sldImg"/>
          </p:nvPr>
        </p:nvSpPr>
        <p:spPr>
          <a:xfrm>
            <a:off x="1150938" y="692150"/>
            <a:ext cx="4556125" cy="3416300"/>
          </a:xfrm>
          <a:ln/>
        </p:spPr>
      </p:sp>
      <p:sp>
        <p:nvSpPr>
          <p:cNvPr id="258051" name="Rectangle 3"/>
          <p:cNvSpPr>
            <a:spLocks noGrp="1" noChangeArrowheads="1"/>
          </p:cNvSpPr>
          <p:nvPr>
            <p:ph type="body" idx="1"/>
          </p:nvPr>
        </p:nvSpPr>
        <p:spPr/>
        <p:txBody>
          <a:bodyPr/>
          <a:lstStyle/>
          <a:p>
            <a:r>
              <a:rPr lang="en-US"/>
              <a:t>Transaction concurrency in cursor code. Your cursor code has tracked down through the data to Carl. It then tries to go back to the prior row with FETCH PRIOR. But, if another transaction has inserted a new row (Bob) in the meantime, your code will pick up that one instead of the original (Alice).</a:t>
            </a:r>
          </a:p>
        </p:txBody>
      </p:sp>
    </p:spTree>
    <p:extLst>
      <p:ext uri="{BB962C8B-B14F-4D97-AF65-F5344CB8AC3E}">
        <p14:creationId xmlns:p14="http://schemas.microsoft.com/office/powerpoint/2010/main" val="4057150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300E7C-D1A0-4DD8-8CE9-17726008B2AF}" type="slidenum">
              <a:rPr lang="en-US"/>
              <a:pPr/>
              <a:t>52</a:t>
            </a:fld>
            <a:endParaRPr lang="en-US"/>
          </a:p>
        </p:txBody>
      </p:sp>
      <p:sp>
        <p:nvSpPr>
          <p:cNvPr id="259074" name="Rectangle 2"/>
          <p:cNvSpPr>
            <a:spLocks noGrp="1" noRot="1" noChangeAspect="1" noChangeArrowheads="1" noTextEdit="1"/>
          </p:cNvSpPr>
          <p:nvPr>
            <p:ph type="sldImg"/>
          </p:nvPr>
        </p:nvSpPr>
        <p:spPr>
          <a:xfrm>
            <a:off x="1150938" y="692150"/>
            <a:ext cx="4556125" cy="3416300"/>
          </a:xfrm>
          <a:ln/>
        </p:spPr>
      </p:sp>
      <p:sp>
        <p:nvSpPr>
          <p:cNvPr id="259075" name="Rectangle 3"/>
          <p:cNvSpPr>
            <a:spLocks noGrp="1" noChangeArrowheads="1"/>
          </p:cNvSpPr>
          <p:nvPr>
            <p:ph type="body" idx="1"/>
          </p:nvPr>
        </p:nvSpPr>
        <p:spPr/>
        <p:txBody>
          <a:bodyPr/>
          <a:lstStyle/>
          <a:p>
            <a:r>
              <a:rPr lang="en-US"/>
              <a:t>Sales analysis table. A standard SELECT query can compute and save the sales total by year. You now need to write a cursor-based procedure to compute the sales gain from the prior year.</a:t>
            </a:r>
          </a:p>
        </p:txBody>
      </p:sp>
    </p:spTree>
    <p:extLst>
      <p:ext uri="{BB962C8B-B14F-4D97-AF65-F5344CB8AC3E}">
        <p14:creationId xmlns:p14="http://schemas.microsoft.com/office/powerpoint/2010/main" val="2031868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9D9E3A-5951-4E8B-B50D-E20829E1F1DB}" type="slidenum">
              <a:rPr lang="en-US"/>
              <a:pPr/>
              <a:t>6</a:t>
            </a:fld>
            <a:endParaRPr lang="en-US"/>
          </a:p>
        </p:txBody>
      </p:sp>
      <p:sp>
        <p:nvSpPr>
          <p:cNvPr id="223234" name="Rectangle 2"/>
          <p:cNvSpPr>
            <a:spLocks noGrp="1" noRot="1" noChangeAspect="1" noChangeArrowheads="1" noTextEdit="1"/>
          </p:cNvSpPr>
          <p:nvPr>
            <p:ph type="sldImg"/>
          </p:nvPr>
        </p:nvSpPr>
        <p:spPr>
          <a:xfrm>
            <a:off x="1150938" y="692150"/>
            <a:ext cx="4556125" cy="3416300"/>
          </a:xfrm>
          <a:ln/>
        </p:spPr>
      </p:sp>
      <p:sp>
        <p:nvSpPr>
          <p:cNvPr id="223235" name="Rectangle 3"/>
          <p:cNvSpPr>
            <a:spLocks noGrp="1" noChangeArrowheads="1"/>
          </p:cNvSpPr>
          <p:nvPr>
            <p:ph type="body" idx="1"/>
          </p:nvPr>
        </p:nvSpPr>
        <p:spPr/>
        <p:txBody>
          <a:bodyPr/>
          <a:lstStyle/>
          <a:p>
            <a:r>
              <a:rPr lang="en-US"/>
              <a:t>Looking up single data elements. The SELECT INTO statement can be used to return data from exactly one row in a table or query. The result is stored in a local variable (MaxAmount) that you can use in subsequent code or SQL statements.</a:t>
            </a:r>
          </a:p>
        </p:txBody>
      </p:sp>
    </p:spTree>
    <p:extLst>
      <p:ext uri="{BB962C8B-B14F-4D97-AF65-F5344CB8AC3E}">
        <p14:creationId xmlns:p14="http://schemas.microsoft.com/office/powerpoint/2010/main" val="2803591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EDE4E2-3E34-46E8-ADA2-9279EF791BDD}" type="slidenum">
              <a:rPr lang="en-US"/>
              <a:pPr/>
              <a:t>53</a:t>
            </a:fld>
            <a:endParaRPr lang="en-US"/>
          </a:p>
        </p:txBody>
      </p:sp>
      <p:sp>
        <p:nvSpPr>
          <p:cNvPr id="260098" name="Rectangle 2"/>
          <p:cNvSpPr>
            <a:spLocks noGrp="1" noRot="1" noChangeAspect="1" noChangeArrowheads="1" noTextEdit="1"/>
          </p:cNvSpPr>
          <p:nvPr>
            <p:ph type="sldImg"/>
          </p:nvPr>
        </p:nvSpPr>
        <p:spPr>
          <a:xfrm>
            <a:off x="1150938" y="692150"/>
            <a:ext cx="4556125" cy="3416300"/>
          </a:xfrm>
          <a:ln/>
        </p:spPr>
      </p:sp>
      <p:sp>
        <p:nvSpPr>
          <p:cNvPr id="260099" name="Rectangle 3"/>
          <p:cNvSpPr>
            <a:spLocks noGrp="1" noChangeArrowheads="1"/>
          </p:cNvSpPr>
          <p:nvPr>
            <p:ph type="body" idx="1"/>
          </p:nvPr>
        </p:nvSpPr>
        <p:spPr/>
        <p:txBody>
          <a:bodyPr/>
          <a:lstStyle/>
          <a:p>
            <a:r>
              <a:rPr lang="en-US"/>
              <a:t>Cursor code for update. The FOR UPDATE option in the declaration enables the Gain column to be changed. The WHERE CURRENT OF statement specifies the row pointed to by the cursor. </a:t>
            </a:r>
          </a:p>
          <a:p>
            <a:endParaRPr lang="en-US"/>
          </a:p>
          <a:p>
            <a:r>
              <a:rPr lang="en-US"/>
              <a:t>Parameterized cursor query. Your code sets the value of maxPrice through user input or calculation or another query. When this cursor is opened, the value is applied to the SELECT statement and only the matching rows are returned.</a:t>
            </a:r>
          </a:p>
        </p:txBody>
      </p:sp>
    </p:spTree>
    <p:extLst>
      <p:ext uri="{BB962C8B-B14F-4D97-AF65-F5344CB8AC3E}">
        <p14:creationId xmlns:p14="http://schemas.microsoft.com/office/powerpoint/2010/main" val="26871392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C8C45-C1D8-4BBA-AA74-CB2D35D69571}" type="slidenum">
              <a:rPr lang="en-US"/>
              <a:pPr/>
              <a:t>54</a:t>
            </a:fld>
            <a:endParaRPr lang="en-US"/>
          </a:p>
        </p:txBody>
      </p:sp>
      <p:sp>
        <p:nvSpPr>
          <p:cNvPr id="261122" name="Rectangle 2"/>
          <p:cNvSpPr>
            <a:spLocks noGrp="1" noRot="1" noChangeAspect="1" noChangeArrowheads="1" noTextEdit="1"/>
          </p:cNvSpPr>
          <p:nvPr>
            <p:ph type="sldImg"/>
          </p:nvPr>
        </p:nvSpPr>
        <p:spPr>
          <a:xfrm>
            <a:off x="1150938" y="692150"/>
            <a:ext cx="4556125" cy="3416300"/>
          </a:xfrm>
          <a:ln/>
        </p:spPr>
      </p:sp>
      <p:sp>
        <p:nvSpPr>
          <p:cNvPr id="2611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595673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486B2-AC00-4D8A-A226-1F834040165A}" type="slidenum">
              <a:rPr lang="en-US"/>
              <a:pPr/>
              <a:t>55</a:t>
            </a:fld>
            <a:endParaRPr lang="en-US"/>
          </a:p>
        </p:txBody>
      </p:sp>
      <p:sp>
        <p:nvSpPr>
          <p:cNvPr id="262146" name="Rectangle 2"/>
          <p:cNvSpPr>
            <a:spLocks noGrp="1" noRot="1" noChangeAspect="1" noChangeArrowheads="1" noTextEdit="1"/>
          </p:cNvSpPr>
          <p:nvPr>
            <p:ph type="sldImg"/>
          </p:nvPr>
        </p:nvSpPr>
        <p:spPr>
          <a:xfrm>
            <a:off x="1150938" y="692150"/>
            <a:ext cx="4556125" cy="3416300"/>
          </a:xfrm>
          <a:ln/>
        </p:spPr>
      </p:sp>
      <p:sp>
        <p:nvSpPr>
          <p:cNvPr id="262147" name="Rectangle 3"/>
          <p:cNvSpPr>
            <a:spLocks noGrp="1" noChangeArrowheads="1"/>
          </p:cNvSpPr>
          <p:nvPr>
            <p:ph type="body" idx="1"/>
          </p:nvPr>
        </p:nvSpPr>
        <p:spPr/>
        <p:txBody>
          <a:bodyPr/>
          <a:lstStyle/>
          <a:p>
            <a:r>
              <a:rPr lang="en-US"/>
              <a:t>Processing inventory changes. When an item is sold, the quantity sold is entered into the SaleItem table. This value has to be subtracted from the QuantityOnHand in the Merchandise table.</a:t>
            </a:r>
          </a:p>
        </p:txBody>
      </p:sp>
    </p:spTree>
    <p:extLst>
      <p:ext uri="{BB962C8B-B14F-4D97-AF65-F5344CB8AC3E}">
        <p14:creationId xmlns:p14="http://schemas.microsoft.com/office/powerpoint/2010/main" val="22432955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3D511-5761-4CDB-8CC6-BBBDDC6E9F6B}" type="slidenum">
              <a:rPr lang="en-US"/>
              <a:pPr/>
              <a:t>56</a:t>
            </a:fld>
            <a:endParaRPr lang="en-US"/>
          </a:p>
        </p:txBody>
      </p:sp>
      <p:sp>
        <p:nvSpPr>
          <p:cNvPr id="263170" name="Rectangle 2"/>
          <p:cNvSpPr>
            <a:spLocks noGrp="1" noRot="1" noChangeAspect="1" noChangeArrowheads="1" noTextEdit="1"/>
          </p:cNvSpPr>
          <p:nvPr>
            <p:ph type="sldImg"/>
          </p:nvPr>
        </p:nvSpPr>
        <p:spPr>
          <a:xfrm>
            <a:off x="1150938" y="692150"/>
            <a:ext cx="4556125" cy="3416300"/>
          </a:xfrm>
          <a:ln/>
        </p:spPr>
      </p:sp>
      <p:sp>
        <p:nvSpPr>
          <p:cNvPr id="263171" name="Rectangle 3"/>
          <p:cNvSpPr>
            <a:spLocks noGrp="1" noChangeArrowheads="1"/>
          </p:cNvSpPr>
          <p:nvPr>
            <p:ph type="body" idx="1"/>
          </p:nvPr>
        </p:nvSpPr>
        <p:spPr/>
        <p:txBody>
          <a:bodyPr/>
          <a:lstStyle/>
          <a:p>
            <a:r>
              <a:rPr lang="en-US"/>
              <a:t>SaleItem events. Driven by business operations, four major events can arise in the SaleItem table. The QuantityOnHand must be altered in the Merchandise table for each of these events.</a:t>
            </a:r>
          </a:p>
        </p:txBody>
      </p:sp>
    </p:spTree>
    <p:extLst>
      <p:ext uri="{BB962C8B-B14F-4D97-AF65-F5344CB8AC3E}">
        <p14:creationId xmlns:p14="http://schemas.microsoft.com/office/powerpoint/2010/main" val="35454474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54397-B3BE-483C-B39A-8848188602F9}" type="slidenum">
              <a:rPr lang="en-US"/>
              <a:pPr/>
              <a:t>57</a:t>
            </a:fld>
            <a:endParaRPr lang="en-US"/>
          </a:p>
        </p:txBody>
      </p:sp>
      <p:sp>
        <p:nvSpPr>
          <p:cNvPr id="264194" name="Rectangle 2"/>
          <p:cNvSpPr>
            <a:spLocks noGrp="1" noRot="1" noChangeAspect="1" noChangeArrowheads="1" noTextEdit="1"/>
          </p:cNvSpPr>
          <p:nvPr>
            <p:ph type="sldImg"/>
          </p:nvPr>
        </p:nvSpPr>
        <p:spPr>
          <a:xfrm>
            <a:off x="1150938" y="692150"/>
            <a:ext cx="4556125" cy="3416300"/>
          </a:xfrm>
          <a:ln/>
        </p:spPr>
      </p:sp>
      <p:sp>
        <p:nvSpPr>
          <p:cNvPr id="264195" name="Rectangle 3"/>
          <p:cNvSpPr>
            <a:spLocks noGrp="1" noChangeArrowheads="1"/>
          </p:cNvSpPr>
          <p:nvPr>
            <p:ph type="body" idx="1"/>
          </p:nvPr>
        </p:nvSpPr>
        <p:spPr/>
        <p:txBody>
          <a:bodyPr/>
          <a:lstStyle/>
          <a:p>
            <a:r>
              <a:rPr lang="en-US"/>
              <a:t>New Sale trigger. Inserting a new row triggers the event to subtract the newly entered quantity sold from the quantity on hand.</a:t>
            </a:r>
          </a:p>
        </p:txBody>
      </p:sp>
    </p:spTree>
    <p:extLst>
      <p:ext uri="{BB962C8B-B14F-4D97-AF65-F5344CB8AC3E}">
        <p14:creationId xmlns:p14="http://schemas.microsoft.com/office/powerpoint/2010/main" val="5707602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6C5DFA-7521-4A68-A27E-90F5123B661F}" type="slidenum">
              <a:rPr lang="en-US"/>
              <a:pPr/>
              <a:t>58</a:t>
            </a:fld>
            <a:endParaRPr lang="en-US"/>
          </a:p>
        </p:txBody>
      </p:sp>
      <p:sp>
        <p:nvSpPr>
          <p:cNvPr id="265218" name="Rectangle 2"/>
          <p:cNvSpPr>
            <a:spLocks noGrp="1" noRot="1" noChangeAspect="1" noChangeArrowheads="1" noTextEdit="1"/>
          </p:cNvSpPr>
          <p:nvPr>
            <p:ph type="sldImg"/>
          </p:nvPr>
        </p:nvSpPr>
        <p:spPr>
          <a:xfrm>
            <a:off x="1150938" y="692150"/>
            <a:ext cx="4556125" cy="3416300"/>
          </a:xfrm>
          <a:ln/>
        </p:spPr>
      </p:sp>
      <p:sp>
        <p:nvSpPr>
          <p:cNvPr id="265219" name="Rectangle 3"/>
          <p:cNvSpPr>
            <a:spLocks noGrp="1" noChangeArrowheads="1"/>
          </p:cNvSpPr>
          <p:nvPr>
            <p:ph type="body" idx="1"/>
          </p:nvPr>
        </p:nvSpPr>
        <p:spPr/>
        <p:txBody>
          <a:bodyPr/>
          <a:lstStyle/>
          <a:p>
            <a:r>
              <a:rPr lang="en-US"/>
              <a:t>Delete Row trigger. This trigger reverses the original subtraction by adding the Quantity back in.</a:t>
            </a:r>
          </a:p>
        </p:txBody>
      </p:sp>
    </p:spTree>
    <p:extLst>
      <p:ext uri="{BB962C8B-B14F-4D97-AF65-F5344CB8AC3E}">
        <p14:creationId xmlns:p14="http://schemas.microsoft.com/office/powerpoint/2010/main" val="3718918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7F7509-0C13-4B1E-A405-8B01BAC0AB55}" type="slidenum">
              <a:rPr lang="en-US"/>
              <a:pPr/>
              <a:t>59</a:t>
            </a:fld>
            <a:endParaRPr lang="en-US"/>
          </a:p>
        </p:txBody>
      </p:sp>
      <p:sp>
        <p:nvSpPr>
          <p:cNvPr id="266242" name="Rectangle 2"/>
          <p:cNvSpPr>
            <a:spLocks noGrp="1" noRot="1" noChangeAspect="1" noChangeArrowheads="1" noTextEdit="1"/>
          </p:cNvSpPr>
          <p:nvPr>
            <p:ph type="sldImg"/>
          </p:nvPr>
        </p:nvSpPr>
        <p:spPr>
          <a:xfrm>
            <a:off x="1150938" y="692150"/>
            <a:ext cx="4556125" cy="3416300"/>
          </a:xfrm>
          <a:ln/>
        </p:spPr>
      </p:sp>
      <p:sp>
        <p:nvSpPr>
          <p:cNvPr id="266243" name="Rectangle 3"/>
          <p:cNvSpPr>
            <a:spLocks noGrp="1" noChangeArrowheads="1"/>
          </p:cNvSpPr>
          <p:nvPr>
            <p:ph type="body" idx="1"/>
          </p:nvPr>
        </p:nvSpPr>
        <p:spPr/>
        <p:txBody>
          <a:bodyPr/>
          <a:lstStyle/>
          <a:p>
            <a:r>
              <a:rPr lang="en-US"/>
              <a:t>Errors arise if you do not handle changes in quantity. If Quantity is changed, you must add back the old value and then subtract the new value. The top steps show the error in QOH if you do not handle changes.</a:t>
            </a:r>
          </a:p>
        </p:txBody>
      </p:sp>
    </p:spTree>
    <p:extLst>
      <p:ext uri="{BB962C8B-B14F-4D97-AF65-F5344CB8AC3E}">
        <p14:creationId xmlns:p14="http://schemas.microsoft.com/office/powerpoint/2010/main" val="39524314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46C3DD-E500-4BE3-8EE5-CE7833230BD9}" type="slidenum">
              <a:rPr lang="en-US"/>
              <a:pPr/>
              <a:t>60</a:t>
            </a:fld>
            <a:endParaRPr lang="en-US"/>
          </a:p>
        </p:txBody>
      </p:sp>
      <p:sp>
        <p:nvSpPr>
          <p:cNvPr id="267266" name="Rectangle 2"/>
          <p:cNvSpPr>
            <a:spLocks noGrp="1" noRot="1" noChangeAspect="1" noChangeArrowheads="1" noTextEdit="1"/>
          </p:cNvSpPr>
          <p:nvPr>
            <p:ph type="sldImg"/>
          </p:nvPr>
        </p:nvSpPr>
        <p:spPr>
          <a:xfrm>
            <a:off x="1150938" y="692150"/>
            <a:ext cx="4556125" cy="3416300"/>
          </a:xfrm>
          <a:ln/>
        </p:spPr>
      </p:sp>
      <p:sp>
        <p:nvSpPr>
          <p:cNvPr id="267267" name="Rectangle 3"/>
          <p:cNvSpPr>
            <a:spLocks noGrp="1" noChangeArrowheads="1"/>
          </p:cNvSpPr>
          <p:nvPr>
            <p:ph type="body" idx="1"/>
          </p:nvPr>
        </p:nvSpPr>
        <p:spPr/>
        <p:txBody>
          <a:bodyPr/>
          <a:lstStyle/>
          <a:p>
            <a:r>
              <a:rPr lang="en-US"/>
              <a:t>Update Quantity trigger. If Quantity is changed, you must add back the old value and then subtract the new value.</a:t>
            </a:r>
          </a:p>
        </p:txBody>
      </p:sp>
    </p:spTree>
    <p:extLst>
      <p:ext uri="{BB962C8B-B14F-4D97-AF65-F5344CB8AC3E}">
        <p14:creationId xmlns:p14="http://schemas.microsoft.com/office/powerpoint/2010/main" val="41362081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625AAB-9636-47B3-9DFA-C62073AAD115}" type="slidenum">
              <a:rPr lang="en-US"/>
              <a:pPr/>
              <a:t>61</a:t>
            </a:fld>
            <a:endParaRPr lang="en-US"/>
          </a:p>
        </p:txBody>
      </p:sp>
      <p:sp>
        <p:nvSpPr>
          <p:cNvPr id="268290" name="Rectangle 2"/>
          <p:cNvSpPr>
            <a:spLocks noGrp="1" noRot="1" noChangeAspect="1" noChangeArrowheads="1" noTextEdit="1"/>
          </p:cNvSpPr>
          <p:nvPr>
            <p:ph type="sldImg"/>
          </p:nvPr>
        </p:nvSpPr>
        <p:spPr>
          <a:xfrm>
            <a:off x="1150938" y="692150"/>
            <a:ext cx="4556125" cy="3416300"/>
          </a:xfrm>
          <a:ln/>
        </p:spPr>
      </p:sp>
      <p:sp>
        <p:nvSpPr>
          <p:cNvPr id="268291" name="Rectangle 3"/>
          <p:cNvSpPr>
            <a:spLocks noGrp="1" noChangeArrowheads="1"/>
          </p:cNvSpPr>
          <p:nvPr>
            <p:ph type="body" idx="1"/>
          </p:nvPr>
        </p:nvSpPr>
        <p:spPr/>
        <p:txBody>
          <a:bodyPr/>
          <a:lstStyle/>
          <a:p>
            <a:r>
              <a:rPr lang="en-US"/>
              <a:t>Final update trigger. If the ItemID is changed, you must restore the total for the original item and subtract the new quantity from the new ItemID.</a:t>
            </a:r>
          </a:p>
        </p:txBody>
      </p:sp>
    </p:spTree>
    <p:extLst>
      <p:ext uri="{BB962C8B-B14F-4D97-AF65-F5344CB8AC3E}">
        <p14:creationId xmlns:p14="http://schemas.microsoft.com/office/powerpoint/2010/main" val="109322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D3A7BC-6962-4FFA-A0DA-FC70BCAF2835}" type="slidenum">
              <a:rPr lang="en-US"/>
              <a:pPr/>
              <a:t>14</a:t>
            </a:fld>
            <a:endParaRPr lang="en-US"/>
          </a:p>
        </p:txBody>
      </p:sp>
      <p:sp>
        <p:nvSpPr>
          <p:cNvPr id="224258" name="Rectangle 2"/>
          <p:cNvSpPr>
            <a:spLocks noGrp="1" noRot="1" noChangeAspect="1" noChangeArrowheads="1" noTextEdit="1"/>
          </p:cNvSpPr>
          <p:nvPr>
            <p:ph type="sldImg"/>
          </p:nvPr>
        </p:nvSpPr>
        <p:spPr>
          <a:xfrm>
            <a:off x="1150938" y="692150"/>
            <a:ext cx="4556125" cy="3416300"/>
          </a:xfrm>
          <a:ln/>
        </p:spPr>
      </p:sp>
      <p:sp>
        <p:nvSpPr>
          <p:cNvPr id="224259" name="Rectangle 3"/>
          <p:cNvSpPr>
            <a:spLocks noGrp="1" noChangeArrowheads="1"/>
          </p:cNvSpPr>
          <p:nvPr>
            <p:ph type="body" idx="1"/>
          </p:nvPr>
        </p:nvSpPr>
        <p:spPr/>
        <p:txBody>
          <a:bodyPr/>
          <a:lstStyle/>
          <a:p>
            <a:r>
              <a:rPr lang="en-US"/>
              <a:t>Data triggers. You can set procedures to execute whenever one of these actions occurs. Row events can be triggered before or after the specified event occurs.</a:t>
            </a:r>
          </a:p>
        </p:txBody>
      </p:sp>
    </p:spTree>
    <p:extLst>
      <p:ext uri="{BB962C8B-B14F-4D97-AF65-F5344CB8AC3E}">
        <p14:creationId xmlns:p14="http://schemas.microsoft.com/office/powerpoint/2010/main" val="639408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B81BCE-4A21-4B38-9116-FA3B309D92C6}" type="slidenum">
              <a:rPr lang="en-US"/>
              <a:pPr/>
              <a:t>16</a:t>
            </a:fld>
            <a:endParaRPr lang="en-US"/>
          </a:p>
        </p:txBody>
      </p:sp>
      <p:sp>
        <p:nvSpPr>
          <p:cNvPr id="225282" name="Rectangle 2"/>
          <p:cNvSpPr>
            <a:spLocks noGrp="1" noRot="1" noChangeAspect="1" noChangeArrowheads="1" noTextEdit="1"/>
          </p:cNvSpPr>
          <p:nvPr>
            <p:ph type="sldImg"/>
          </p:nvPr>
        </p:nvSpPr>
        <p:spPr>
          <a:xfrm>
            <a:off x="1150938" y="692150"/>
            <a:ext cx="4556125" cy="3416300"/>
          </a:xfrm>
          <a:ln/>
        </p:spPr>
      </p:sp>
      <p:sp>
        <p:nvSpPr>
          <p:cNvPr id="225283" name="Rectangle 3"/>
          <p:cNvSpPr>
            <a:spLocks noGrp="1" noChangeArrowheads="1"/>
          </p:cNvSpPr>
          <p:nvPr>
            <p:ph type="body" idx="1"/>
          </p:nvPr>
        </p:nvSpPr>
        <p:spPr/>
        <p:txBody>
          <a:bodyPr/>
          <a:lstStyle/>
          <a:p>
            <a:r>
              <a:rPr lang="en-US"/>
              <a:t>Update triggers can be assigned to the overall table and fire once for the entire command, or they can be assigned to fire for each row being updated.</a:t>
            </a:r>
          </a:p>
        </p:txBody>
      </p:sp>
    </p:spTree>
    <p:extLst>
      <p:ext uri="{BB962C8B-B14F-4D97-AF65-F5344CB8AC3E}">
        <p14:creationId xmlns:p14="http://schemas.microsoft.com/office/powerpoint/2010/main" val="3793301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ADB83E-763E-4A59-B4CD-9545D5945F1F}" type="slidenum">
              <a:rPr lang="en-US"/>
              <a:pPr/>
              <a:t>17</a:t>
            </a:fld>
            <a:endParaRPr lang="en-US"/>
          </a:p>
        </p:txBody>
      </p:sp>
      <p:sp>
        <p:nvSpPr>
          <p:cNvPr id="226306" name="Rectangle 2"/>
          <p:cNvSpPr>
            <a:spLocks noGrp="1" noRot="1" noChangeAspect="1" noChangeArrowheads="1" noTextEdit="1"/>
          </p:cNvSpPr>
          <p:nvPr>
            <p:ph type="sldImg"/>
          </p:nvPr>
        </p:nvSpPr>
        <p:spPr>
          <a:xfrm>
            <a:off x="1150938" y="692150"/>
            <a:ext cx="4556125" cy="3416300"/>
          </a:xfrm>
          <a:ln/>
        </p:spPr>
      </p:sp>
      <p:sp>
        <p:nvSpPr>
          <p:cNvPr id="226307" name="Rectangle 3"/>
          <p:cNvSpPr>
            <a:spLocks noGrp="1" noChangeArrowheads="1"/>
          </p:cNvSpPr>
          <p:nvPr>
            <p:ph type="body" idx="1"/>
          </p:nvPr>
        </p:nvSpPr>
        <p:spPr/>
        <p:txBody>
          <a:bodyPr/>
          <a:lstStyle/>
          <a:p>
            <a:r>
              <a:rPr lang="en-US"/>
              <a:t>Trigger to log the users who change an employee salary. The trigger fires any time the salary is updated, regardless of the method used to alter the data. It is a useful security tracing technique for sensitive data because it cannot be circumvented, except by the owner of the trigger. </a:t>
            </a:r>
          </a:p>
        </p:txBody>
      </p:sp>
    </p:spTree>
    <p:extLst>
      <p:ext uri="{BB962C8B-B14F-4D97-AF65-F5344CB8AC3E}">
        <p14:creationId xmlns:p14="http://schemas.microsoft.com/office/powerpoint/2010/main" val="264797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DC4B89-8CD4-4968-9182-E63F5EF7EC0C}" type="slidenum">
              <a:rPr lang="en-US"/>
              <a:pPr/>
              <a:t>18</a:t>
            </a:fld>
            <a:endParaRPr lang="en-US"/>
          </a:p>
        </p:txBody>
      </p:sp>
      <p:sp>
        <p:nvSpPr>
          <p:cNvPr id="227330" name="Rectangle 2"/>
          <p:cNvSpPr>
            <a:spLocks noGrp="1" noRot="1" noChangeAspect="1" noChangeArrowheads="1" noTextEdit="1"/>
          </p:cNvSpPr>
          <p:nvPr>
            <p:ph type="sldImg"/>
          </p:nvPr>
        </p:nvSpPr>
        <p:spPr>
          <a:xfrm>
            <a:off x="1150938" y="692150"/>
            <a:ext cx="4556125" cy="3416300"/>
          </a:xfrm>
          <a:ln/>
        </p:spPr>
      </p:sp>
      <p:sp>
        <p:nvSpPr>
          <p:cNvPr id="227331" name="Rectangle 3"/>
          <p:cNvSpPr>
            <a:spLocks noGrp="1" noChangeArrowheads="1"/>
          </p:cNvSpPr>
          <p:nvPr>
            <p:ph type="body" idx="1"/>
          </p:nvPr>
        </p:nvSpPr>
        <p:spPr/>
        <p:txBody>
          <a:bodyPr/>
          <a:lstStyle/>
          <a:p>
            <a:r>
              <a:rPr lang="en-US"/>
              <a:t>Canceling the underlying SQL command. This trigger examines the data for the employee row being deleted. The company always wants to keep data on any employee with the president title. The WHEN condition evaluates each row. The SIGNAL statement raises an error to prevent the underlying delete from executing. </a:t>
            </a:r>
          </a:p>
        </p:txBody>
      </p:sp>
    </p:spTree>
    <p:extLst>
      <p:ext uri="{BB962C8B-B14F-4D97-AF65-F5344CB8AC3E}">
        <p14:creationId xmlns:p14="http://schemas.microsoft.com/office/powerpoint/2010/main" val="4032836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194CA1-44BD-45AF-B2D5-850DB0E746BC}" type="slidenum">
              <a:rPr lang="en-US"/>
              <a:pPr/>
              <a:t>19</a:t>
            </a:fld>
            <a:endParaRPr lang="en-US"/>
          </a:p>
        </p:txBody>
      </p:sp>
      <p:sp>
        <p:nvSpPr>
          <p:cNvPr id="228354" name="Rectangle 2"/>
          <p:cNvSpPr>
            <a:spLocks noGrp="1" noRot="1" noChangeAspect="1" noChangeArrowheads="1" noTextEdit="1"/>
          </p:cNvSpPr>
          <p:nvPr>
            <p:ph type="sldImg"/>
          </p:nvPr>
        </p:nvSpPr>
        <p:spPr>
          <a:xfrm>
            <a:off x="1150938" y="692150"/>
            <a:ext cx="4556125" cy="3416300"/>
          </a:xfrm>
          <a:ln/>
        </p:spPr>
      </p:sp>
      <p:sp>
        <p:nvSpPr>
          <p:cNvPr id="228355" name="Rectangle 3"/>
          <p:cNvSpPr>
            <a:spLocks noGrp="1" noChangeArrowheads="1"/>
          </p:cNvSpPr>
          <p:nvPr>
            <p:ph type="body" idx="1"/>
          </p:nvPr>
        </p:nvSpPr>
        <p:spPr/>
        <p:txBody>
          <a:bodyPr/>
          <a:lstStyle/>
          <a:p>
            <a:r>
              <a:rPr lang="en-US"/>
              <a:t>Cascading triggers. With triggers defined on multiple tables, a change in one table (SaleItem) can cascade into changes in other tables. Here, when an item is sold, quantity on hand is updated. If QOH is below the reorder point, a new order is generated and sent. </a:t>
            </a:r>
          </a:p>
        </p:txBody>
      </p:sp>
    </p:spTree>
    <p:extLst>
      <p:ext uri="{BB962C8B-B14F-4D97-AF65-F5344CB8AC3E}">
        <p14:creationId xmlns:p14="http://schemas.microsoft.com/office/powerpoint/2010/main" val="1885540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667534" y="3581399"/>
            <a:ext cx="4324066" cy="1727579"/>
          </a:xfrm>
        </p:spPr>
        <p:txBody>
          <a:bodyPr/>
          <a:lstStyle/>
          <a:p>
            <a:r>
              <a:rPr lang="en-US" sz="3200" dirty="0" smtClean="0"/>
              <a:t>Chapter 7</a:t>
            </a:r>
          </a:p>
          <a:p>
            <a:r>
              <a:rPr lang="en-US" sz="3200" dirty="0" smtClean="0"/>
              <a:t>Database Integrity and Transactions</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Conditions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10</a:t>
            </a:fld>
            <a:endParaRPr lang="en-US"/>
          </a:p>
        </p:txBody>
      </p:sp>
      <p:sp>
        <p:nvSpPr>
          <p:cNvPr id="4" name="TextBox 3"/>
          <p:cNvSpPr txBox="1"/>
          <p:nvPr/>
        </p:nvSpPr>
        <p:spPr>
          <a:xfrm>
            <a:off x="1085279" y="1445635"/>
            <a:ext cx="4567276" cy="461665"/>
          </a:xfrm>
          <a:prstGeom prst="rect">
            <a:avLst/>
          </a:prstGeom>
          <a:noFill/>
        </p:spPr>
        <p:txBody>
          <a:bodyPr wrap="none" rtlCol="0">
            <a:spAutoFit/>
          </a:bodyPr>
          <a:lstStyle/>
          <a:p>
            <a:r>
              <a:rPr lang="en-US" dirty="0" smtClean="0"/>
              <a:t>Compare values or logical tests.</a:t>
            </a:r>
            <a:endParaRPr lang="en-US" dirty="0"/>
          </a:p>
        </p:txBody>
      </p:sp>
      <p:sp>
        <p:nvSpPr>
          <p:cNvPr id="5" name="TextBox 4"/>
          <p:cNvSpPr txBox="1"/>
          <p:nvPr/>
        </p:nvSpPr>
        <p:spPr>
          <a:xfrm>
            <a:off x="1637731" y="2140340"/>
            <a:ext cx="6291618" cy="2862322"/>
          </a:xfrm>
          <a:prstGeom prst="rect">
            <a:avLst/>
          </a:prstGeom>
          <a:noFill/>
        </p:spPr>
        <p:txBody>
          <a:bodyPr wrap="square" rtlCol="0">
            <a:spAutoFit/>
          </a:bodyPr>
          <a:lstStyle/>
          <a:p>
            <a:r>
              <a:rPr lang="en-US" sz="2000" dirty="0" smtClean="0">
                <a:solidFill>
                  <a:schemeClr val="tx1"/>
                </a:solidFill>
              </a:rPr>
              <a:t>FUNCTION sample(…)</a:t>
            </a:r>
          </a:p>
          <a:p>
            <a:r>
              <a:rPr lang="en-US" sz="2000" dirty="0" smtClean="0">
                <a:solidFill>
                  <a:schemeClr val="tx1"/>
                </a:solidFill>
              </a:rPr>
              <a:t>BEGIN</a:t>
            </a:r>
          </a:p>
          <a:p>
            <a:r>
              <a:rPr lang="en-US" sz="2000" dirty="0" smtClean="0">
                <a:solidFill>
                  <a:schemeClr val="tx2"/>
                </a:solidFill>
              </a:rPr>
              <a:t>   IF (amount &lt; 0) THEN</a:t>
            </a:r>
          </a:p>
          <a:p>
            <a:r>
              <a:rPr lang="en-US" sz="2000" dirty="0">
                <a:solidFill>
                  <a:schemeClr val="tx1"/>
                </a:solidFill>
              </a:rPr>
              <a:t> </a:t>
            </a:r>
            <a:r>
              <a:rPr lang="en-US" sz="2000" dirty="0" smtClean="0">
                <a:solidFill>
                  <a:schemeClr val="tx1"/>
                </a:solidFill>
              </a:rPr>
              <a:t>     action 1</a:t>
            </a:r>
          </a:p>
          <a:p>
            <a:r>
              <a:rPr lang="en-US" sz="2000" dirty="0">
                <a:solidFill>
                  <a:schemeClr val="tx1"/>
                </a:solidFill>
              </a:rPr>
              <a:t> </a:t>
            </a:r>
            <a:r>
              <a:rPr lang="en-US" sz="2000" dirty="0" smtClean="0">
                <a:solidFill>
                  <a:schemeClr val="tx1"/>
                </a:solidFill>
              </a:rPr>
              <a:t>  </a:t>
            </a:r>
            <a:r>
              <a:rPr lang="en-US" sz="2000" dirty="0" smtClean="0">
                <a:solidFill>
                  <a:schemeClr val="tx2"/>
                </a:solidFill>
              </a:rPr>
              <a:t>ELSE</a:t>
            </a:r>
          </a:p>
          <a:p>
            <a:r>
              <a:rPr lang="en-US" sz="2000" dirty="0">
                <a:solidFill>
                  <a:schemeClr val="tx1"/>
                </a:solidFill>
              </a:rPr>
              <a:t> </a:t>
            </a:r>
            <a:r>
              <a:rPr lang="en-US" sz="2000" dirty="0" smtClean="0">
                <a:solidFill>
                  <a:schemeClr val="tx1"/>
                </a:solidFill>
              </a:rPr>
              <a:t>     action 2</a:t>
            </a:r>
          </a:p>
          <a:p>
            <a:r>
              <a:rPr lang="en-US" sz="2000" dirty="0">
                <a:solidFill>
                  <a:schemeClr val="tx2"/>
                </a:solidFill>
              </a:rPr>
              <a:t> </a:t>
            </a:r>
            <a:r>
              <a:rPr lang="en-US" sz="2000" dirty="0" smtClean="0">
                <a:solidFill>
                  <a:schemeClr val="tx2"/>
                </a:solidFill>
              </a:rPr>
              <a:t>  END IF</a:t>
            </a:r>
            <a:endParaRPr lang="en-US" sz="2000" dirty="0">
              <a:solidFill>
                <a:schemeClr val="tx2"/>
              </a:solidFill>
            </a:endParaRPr>
          </a:p>
          <a:p>
            <a:endParaRPr lang="en-US" sz="2000" dirty="0" smtClean="0">
              <a:solidFill>
                <a:schemeClr val="tx1"/>
              </a:solidFill>
            </a:endParaRPr>
          </a:p>
          <a:p>
            <a:r>
              <a:rPr lang="en-US" sz="2000" dirty="0" smtClean="0">
                <a:solidFill>
                  <a:schemeClr val="tx1"/>
                </a:solidFill>
              </a:rPr>
              <a:t>END;</a:t>
            </a:r>
            <a:endParaRPr lang="en-US" sz="2000" dirty="0">
              <a:solidFill>
                <a:schemeClr val="tx1"/>
              </a:solidFill>
            </a:endParaRPr>
          </a:p>
        </p:txBody>
      </p:sp>
    </p:spTree>
    <p:extLst>
      <p:ext uri="{BB962C8B-B14F-4D97-AF65-F5344CB8AC3E}">
        <p14:creationId xmlns:p14="http://schemas.microsoft.com/office/powerpoint/2010/main" val="3847479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Loops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11</a:t>
            </a:fld>
            <a:endParaRPr lang="en-US"/>
          </a:p>
        </p:txBody>
      </p:sp>
      <p:sp>
        <p:nvSpPr>
          <p:cNvPr id="4" name="TextBox 3"/>
          <p:cNvSpPr txBox="1"/>
          <p:nvPr/>
        </p:nvSpPr>
        <p:spPr>
          <a:xfrm>
            <a:off x="1085279" y="1445635"/>
            <a:ext cx="3881191" cy="461665"/>
          </a:xfrm>
          <a:prstGeom prst="rect">
            <a:avLst/>
          </a:prstGeom>
          <a:noFill/>
        </p:spPr>
        <p:txBody>
          <a:bodyPr wrap="none" rtlCol="0">
            <a:spAutoFit/>
          </a:bodyPr>
          <a:lstStyle/>
          <a:p>
            <a:r>
              <a:rPr lang="en-US" dirty="0" smtClean="0"/>
              <a:t>Repeat a set of operations.</a:t>
            </a:r>
            <a:endParaRPr lang="en-US" dirty="0"/>
          </a:p>
        </p:txBody>
      </p:sp>
      <p:sp>
        <p:nvSpPr>
          <p:cNvPr id="5" name="TextBox 4"/>
          <p:cNvSpPr txBox="1"/>
          <p:nvPr/>
        </p:nvSpPr>
        <p:spPr>
          <a:xfrm>
            <a:off x="1637731" y="2140340"/>
            <a:ext cx="6291618" cy="3477875"/>
          </a:xfrm>
          <a:prstGeom prst="rect">
            <a:avLst/>
          </a:prstGeom>
          <a:noFill/>
        </p:spPr>
        <p:txBody>
          <a:bodyPr wrap="square" rtlCol="0">
            <a:spAutoFit/>
          </a:bodyPr>
          <a:lstStyle/>
          <a:p>
            <a:r>
              <a:rPr lang="en-US" sz="2000" dirty="0" smtClean="0">
                <a:solidFill>
                  <a:schemeClr val="tx1"/>
                </a:solidFill>
              </a:rPr>
              <a:t>i=0;</a:t>
            </a:r>
          </a:p>
          <a:p>
            <a:r>
              <a:rPr lang="en-US" sz="2000" dirty="0" smtClean="0">
                <a:solidFill>
                  <a:schemeClr val="tx1"/>
                </a:solidFill>
              </a:rPr>
              <a:t>DO</a:t>
            </a:r>
          </a:p>
          <a:p>
            <a:r>
              <a:rPr lang="en-US" sz="2000" dirty="0">
                <a:solidFill>
                  <a:schemeClr val="tx1"/>
                </a:solidFill>
              </a:rPr>
              <a:t> </a:t>
            </a:r>
            <a:r>
              <a:rPr lang="en-US" sz="2000" dirty="0" smtClean="0">
                <a:solidFill>
                  <a:schemeClr val="tx1"/>
                </a:solidFill>
              </a:rPr>
              <a:t>  action 1</a:t>
            </a:r>
          </a:p>
          <a:p>
            <a:r>
              <a:rPr lang="en-US" sz="2000" dirty="0">
                <a:solidFill>
                  <a:schemeClr val="tx1"/>
                </a:solidFill>
              </a:rPr>
              <a:t> </a:t>
            </a:r>
            <a:r>
              <a:rPr lang="en-US" sz="2000" dirty="0" smtClean="0">
                <a:solidFill>
                  <a:schemeClr val="tx1"/>
                </a:solidFill>
              </a:rPr>
              <a:t>  i = i + 1;</a:t>
            </a:r>
          </a:p>
          <a:p>
            <a:r>
              <a:rPr lang="en-US" sz="2000" dirty="0" smtClean="0">
                <a:solidFill>
                  <a:schemeClr val="tx1"/>
                </a:solidFill>
              </a:rPr>
              <a:t>WHILE (i &lt; 10);</a:t>
            </a:r>
          </a:p>
          <a:p>
            <a:endParaRPr lang="en-US" sz="2000" dirty="0">
              <a:solidFill>
                <a:schemeClr val="tx1"/>
              </a:solidFill>
            </a:endParaRPr>
          </a:p>
          <a:p>
            <a:r>
              <a:rPr lang="en-US" sz="2000" dirty="0" smtClean="0">
                <a:solidFill>
                  <a:schemeClr val="tx1"/>
                </a:solidFill>
              </a:rPr>
              <a:t>C IS CURSOR FOR SELECT …</a:t>
            </a:r>
          </a:p>
          <a:p>
            <a:r>
              <a:rPr lang="en-US" sz="2000" dirty="0" smtClean="0">
                <a:solidFill>
                  <a:schemeClr val="tx1"/>
                </a:solidFill>
              </a:rPr>
              <a:t>DO UNTIL </a:t>
            </a:r>
            <a:r>
              <a:rPr lang="en-US" sz="2000" dirty="0" err="1" smtClean="0">
                <a:solidFill>
                  <a:schemeClr val="tx1"/>
                </a:solidFill>
              </a:rPr>
              <a:t>c.EOF</a:t>
            </a:r>
            <a:endParaRPr lang="en-US" sz="2000" dirty="0" smtClean="0">
              <a:solidFill>
                <a:schemeClr val="tx1"/>
              </a:solidFill>
            </a:endParaRPr>
          </a:p>
          <a:p>
            <a:r>
              <a:rPr lang="en-US" sz="2000" dirty="0">
                <a:solidFill>
                  <a:schemeClr val="tx1"/>
                </a:solidFill>
              </a:rPr>
              <a:t> </a:t>
            </a:r>
            <a:r>
              <a:rPr lang="en-US" sz="2000" dirty="0" smtClean="0">
                <a:solidFill>
                  <a:schemeClr val="tx1"/>
                </a:solidFill>
              </a:rPr>
              <a:t>  examine one row of data</a:t>
            </a:r>
          </a:p>
          <a:p>
            <a:r>
              <a:rPr lang="en-US" sz="2000" dirty="0">
                <a:solidFill>
                  <a:schemeClr val="tx1"/>
                </a:solidFill>
              </a:rPr>
              <a:t> </a:t>
            </a:r>
            <a:r>
              <a:rPr lang="en-US" sz="2000" dirty="0" smtClean="0">
                <a:solidFill>
                  <a:schemeClr val="tx1"/>
                </a:solidFill>
              </a:rPr>
              <a:t>  FETCH(c)</a:t>
            </a:r>
          </a:p>
          <a:p>
            <a:r>
              <a:rPr lang="en-US" sz="2000" dirty="0" smtClean="0">
                <a:solidFill>
                  <a:schemeClr val="tx1"/>
                </a:solidFill>
              </a:rPr>
              <a:t>LOOP</a:t>
            </a:r>
            <a:endParaRPr lang="en-US" sz="2000" dirty="0">
              <a:solidFill>
                <a:schemeClr val="tx1"/>
              </a:solidFill>
            </a:endParaRPr>
          </a:p>
        </p:txBody>
      </p:sp>
      <p:sp>
        <p:nvSpPr>
          <p:cNvPr id="6" name="TextBox 5"/>
          <p:cNvSpPr txBox="1"/>
          <p:nvPr/>
        </p:nvSpPr>
        <p:spPr>
          <a:xfrm>
            <a:off x="5983941" y="3993776"/>
            <a:ext cx="2668741" cy="1323439"/>
          </a:xfrm>
          <a:prstGeom prst="rect">
            <a:avLst/>
          </a:prstGeom>
          <a:noFill/>
        </p:spPr>
        <p:txBody>
          <a:bodyPr wrap="square" rtlCol="0">
            <a:spAutoFit/>
          </a:bodyPr>
          <a:lstStyle/>
          <a:p>
            <a:r>
              <a:rPr lang="en-US" sz="2000" dirty="0" smtClean="0"/>
              <a:t>Useful for examining one row of data at a time from a SELECT statement.</a:t>
            </a:r>
            <a:endParaRPr lang="en-US" sz="2000" dirty="0"/>
          </a:p>
        </p:txBody>
      </p:sp>
    </p:spTree>
    <p:extLst>
      <p:ext uri="{BB962C8B-B14F-4D97-AF65-F5344CB8AC3E}">
        <p14:creationId xmlns:p14="http://schemas.microsoft.com/office/powerpoint/2010/main" val="2158905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Input and Output</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12</a:t>
            </a:fld>
            <a:endParaRPr lang="en-US"/>
          </a:p>
        </p:txBody>
      </p:sp>
      <p:sp>
        <p:nvSpPr>
          <p:cNvPr id="4" name="TextBox 3"/>
          <p:cNvSpPr txBox="1"/>
          <p:nvPr/>
        </p:nvSpPr>
        <p:spPr>
          <a:xfrm>
            <a:off x="1085279" y="1445635"/>
            <a:ext cx="6580648" cy="461665"/>
          </a:xfrm>
          <a:prstGeom prst="rect">
            <a:avLst/>
          </a:prstGeom>
          <a:noFill/>
        </p:spPr>
        <p:txBody>
          <a:bodyPr wrap="none" rtlCol="0">
            <a:spAutoFit/>
          </a:bodyPr>
          <a:lstStyle/>
          <a:p>
            <a:r>
              <a:rPr lang="en-US" dirty="0" smtClean="0"/>
              <a:t>In a DBMS, interact with a form or a data table.</a:t>
            </a:r>
            <a:endParaRPr lang="en-US" dirty="0"/>
          </a:p>
        </p:txBody>
      </p:sp>
      <p:sp>
        <p:nvSpPr>
          <p:cNvPr id="5" name="TextBox 4"/>
          <p:cNvSpPr txBox="1"/>
          <p:nvPr/>
        </p:nvSpPr>
        <p:spPr>
          <a:xfrm>
            <a:off x="1229794" y="2140340"/>
            <a:ext cx="6291618" cy="3477875"/>
          </a:xfrm>
          <a:prstGeom prst="rect">
            <a:avLst/>
          </a:prstGeom>
          <a:noFill/>
        </p:spPr>
        <p:txBody>
          <a:bodyPr wrap="square" rtlCol="0">
            <a:spAutoFit/>
          </a:bodyPr>
          <a:lstStyle/>
          <a:p>
            <a:r>
              <a:rPr lang="en-US" sz="2000" dirty="0" smtClean="0">
                <a:solidFill>
                  <a:schemeClr val="tx1"/>
                </a:solidFill>
              </a:rPr>
              <a:t>DBMS, use SQL</a:t>
            </a:r>
          </a:p>
          <a:p>
            <a:r>
              <a:rPr lang="en-US" sz="2000" dirty="0" smtClean="0">
                <a:solidFill>
                  <a:schemeClr val="tx1"/>
                </a:solidFill>
              </a:rPr>
              <a:t>	SELECT variables …</a:t>
            </a:r>
          </a:p>
          <a:p>
            <a:r>
              <a:rPr lang="en-US" sz="2000" dirty="0">
                <a:solidFill>
                  <a:schemeClr val="tx1"/>
                </a:solidFill>
              </a:rPr>
              <a:t>	</a:t>
            </a:r>
            <a:r>
              <a:rPr lang="en-US" sz="2000" dirty="0" smtClean="0">
                <a:solidFill>
                  <a:schemeClr val="tx1"/>
                </a:solidFill>
              </a:rPr>
              <a:t>INSERT INTO … variables</a:t>
            </a:r>
          </a:p>
          <a:p>
            <a:endParaRPr lang="en-US" sz="2000" dirty="0" smtClean="0">
              <a:solidFill>
                <a:schemeClr val="tx1"/>
              </a:solidFill>
            </a:endParaRPr>
          </a:p>
          <a:p>
            <a:r>
              <a:rPr lang="en-US" sz="2000" dirty="0" smtClean="0">
                <a:solidFill>
                  <a:schemeClr val="tx1"/>
                </a:solidFill>
              </a:rPr>
              <a:t>FORM or other devices, </a:t>
            </a:r>
          </a:p>
          <a:p>
            <a:r>
              <a:rPr lang="en-US" sz="2000" dirty="0">
                <a:solidFill>
                  <a:schemeClr val="tx1"/>
                </a:solidFill>
              </a:rPr>
              <a:t>	</a:t>
            </a:r>
            <a:r>
              <a:rPr lang="en-US" sz="2000" dirty="0" smtClean="0">
                <a:solidFill>
                  <a:schemeClr val="tx1"/>
                </a:solidFill>
              </a:rPr>
              <a:t>depends on DBMS</a:t>
            </a:r>
          </a:p>
          <a:p>
            <a:r>
              <a:rPr lang="en-US" sz="2000" dirty="0">
                <a:solidFill>
                  <a:schemeClr val="tx1"/>
                </a:solidFill>
              </a:rPr>
              <a:t>	</a:t>
            </a:r>
            <a:r>
              <a:rPr lang="en-US" sz="2000" dirty="0" smtClean="0">
                <a:solidFill>
                  <a:schemeClr val="tx1"/>
                </a:solidFill>
              </a:rPr>
              <a:t>and location.</a:t>
            </a:r>
          </a:p>
          <a:p>
            <a:r>
              <a:rPr lang="en-US" sz="2000" dirty="0" smtClean="0">
                <a:solidFill>
                  <a:schemeClr val="tx1"/>
                </a:solidFill>
              </a:rPr>
              <a:t>Form code can access form fields,</a:t>
            </a:r>
          </a:p>
          <a:p>
            <a:r>
              <a:rPr lang="en-US" sz="2000" dirty="0" smtClean="0">
                <a:solidFill>
                  <a:schemeClr val="tx1"/>
                </a:solidFill>
              </a:rPr>
              <a:t>Trigger code cannot access forms.</a:t>
            </a:r>
          </a:p>
          <a:p>
            <a:endParaRPr lang="en-US" sz="2000" dirty="0" smtClean="0">
              <a:solidFill>
                <a:schemeClr val="tx1"/>
              </a:solidFill>
            </a:endParaRPr>
          </a:p>
          <a:p>
            <a:endParaRPr lang="en-US" sz="2000" dirty="0" smtClean="0">
              <a:solidFill>
                <a:schemeClr val="tx1"/>
              </a:solidFill>
            </a:endParaRPr>
          </a:p>
        </p:txBody>
      </p:sp>
    </p:spTree>
    <p:extLst>
      <p:ext uri="{BB962C8B-B14F-4D97-AF65-F5344CB8AC3E}">
        <p14:creationId xmlns:p14="http://schemas.microsoft.com/office/powerpoint/2010/main" val="3261191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Procedures and Functions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13</a:t>
            </a:fld>
            <a:endParaRPr lang="en-US"/>
          </a:p>
        </p:txBody>
      </p:sp>
      <p:sp>
        <p:nvSpPr>
          <p:cNvPr id="4" name="TextBox 3"/>
          <p:cNvSpPr txBox="1"/>
          <p:nvPr/>
        </p:nvSpPr>
        <p:spPr>
          <a:xfrm>
            <a:off x="771380" y="1445635"/>
            <a:ext cx="8111516" cy="461665"/>
          </a:xfrm>
          <a:prstGeom prst="rect">
            <a:avLst/>
          </a:prstGeom>
          <a:noFill/>
        </p:spPr>
        <p:txBody>
          <a:bodyPr wrap="none" rtlCol="0">
            <a:spAutoFit/>
          </a:bodyPr>
          <a:lstStyle/>
          <a:p>
            <a:r>
              <a:rPr lang="en-US" dirty="0" smtClean="0"/>
              <a:t>Split code into meaningful pieces that are easier to debug.</a:t>
            </a:r>
            <a:endParaRPr lang="en-US" dirty="0"/>
          </a:p>
        </p:txBody>
      </p:sp>
      <p:sp>
        <p:nvSpPr>
          <p:cNvPr id="5" name="TextBox 4"/>
          <p:cNvSpPr txBox="1"/>
          <p:nvPr/>
        </p:nvSpPr>
        <p:spPr>
          <a:xfrm>
            <a:off x="1229794" y="2140340"/>
            <a:ext cx="6291618" cy="2862322"/>
          </a:xfrm>
          <a:prstGeom prst="rect">
            <a:avLst/>
          </a:prstGeom>
          <a:noFill/>
        </p:spPr>
        <p:txBody>
          <a:bodyPr wrap="square" rtlCol="0">
            <a:spAutoFit/>
          </a:bodyPr>
          <a:lstStyle/>
          <a:p>
            <a:r>
              <a:rPr lang="en-US" sz="2000" dirty="0" smtClean="0">
                <a:solidFill>
                  <a:schemeClr val="tx1"/>
                </a:solidFill>
              </a:rPr>
              <a:t>CREATE PROCEDURE AS …</a:t>
            </a:r>
          </a:p>
          <a:p>
            <a:r>
              <a:rPr lang="en-US" sz="2000" dirty="0" smtClean="0">
                <a:solidFill>
                  <a:schemeClr val="tx1"/>
                </a:solidFill>
              </a:rPr>
              <a:t>CREATE FUNCTION AS …</a:t>
            </a:r>
          </a:p>
          <a:p>
            <a:endParaRPr lang="en-US" sz="2000" dirty="0" smtClean="0">
              <a:solidFill>
                <a:schemeClr val="tx1"/>
              </a:solidFill>
            </a:endParaRPr>
          </a:p>
          <a:p>
            <a:r>
              <a:rPr lang="en-US" sz="2000" dirty="0" smtClean="0">
                <a:solidFill>
                  <a:schemeClr val="tx1"/>
                </a:solidFill>
              </a:rPr>
              <a:t>To call a procedure or function:</a:t>
            </a:r>
            <a:endParaRPr lang="en-US" sz="2000" dirty="0">
              <a:solidFill>
                <a:schemeClr val="tx1"/>
              </a:solidFill>
            </a:endParaRPr>
          </a:p>
          <a:p>
            <a:r>
              <a:rPr lang="en-US" sz="2000" dirty="0" smtClean="0">
                <a:solidFill>
                  <a:schemeClr val="tx1"/>
                </a:solidFill>
              </a:rPr>
              <a:t>EXEC procedure …</a:t>
            </a:r>
          </a:p>
          <a:p>
            <a:r>
              <a:rPr lang="en-US" sz="2000" dirty="0" smtClean="0">
                <a:solidFill>
                  <a:schemeClr val="tx1"/>
                </a:solidFill>
              </a:rPr>
              <a:t>variable = function(…)</a:t>
            </a:r>
          </a:p>
          <a:p>
            <a:endParaRPr lang="en-US" sz="2000" dirty="0" smtClean="0">
              <a:solidFill>
                <a:schemeClr val="tx1"/>
              </a:solidFill>
            </a:endParaRPr>
          </a:p>
          <a:p>
            <a:endParaRPr lang="en-US" sz="2000" dirty="0" smtClean="0">
              <a:solidFill>
                <a:schemeClr val="tx1"/>
              </a:solidFill>
            </a:endParaRPr>
          </a:p>
          <a:p>
            <a:endParaRPr lang="en-US" sz="2000" dirty="0" smtClean="0">
              <a:solidFill>
                <a:schemeClr val="tx1"/>
              </a:solidFill>
            </a:endParaRPr>
          </a:p>
        </p:txBody>
      </p:sp>
    </p:spTree>
    <p:extLst>
      <p:ext uri="{BB962C8B-B14F-4D97-AF65-F5344CB8AC3E}">
        <p14:creationId xmlns:p14="http://schemas.microsoft.com/office/powerpoint/2010/main" val="1476006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Data Trigger Events</a:t>
            </a:r>
          </a:p>
        </p:txBody>
      </p:sp>
      <p:sp>
        <p:nvSpPr>
          <p:cNvPr id="117764" name="Rectangle 4"/>
          <p:cNvSpPr>
            <a:spLocks noGrp="1" noChangeArrowheads="1"/>
          </p:cNvSpPr>
          <p:nvPr>
            <p:ph idx="1"/>
          </p:nvPr>
        </p:nvSpPr>
        <p:spPr>
          <a:xfrm>
            <a:off x="1371600" y="3429000"/>
            <a:ext cx="7239000" cy="1981200"/>
          </a:xfrm>
        </p:spPr>
        <p:txBody>
          <a:bodyPr/>
          <a:lstStyle/>
          <a:p>
            <a:pPr lvl="1">
              <a:buFont typeface="Wingdings" pitchFamily="2" charset="2"/>
              <a:buNone/>
            </a:pPr>
            <a:endParaRPr lang="en-US" sz="1800"/>
          </a:p>
          <a:p>
            <a:r>
              <a:rPr lang="en-US" sz="2000"/>
              <a:t>Oracle additions:</a:t>
            </a:r>
          </a:p>
          <a:p>
            <a:r>
              <a:rPr lang="en-US" sz="2000"/>
              <a:t>Tables	ALTER, CREATE, DROP</a:t>
            </a:r>
          </a:p>
          <a:p>
            <a:r>
              <a:rPr lang="en-US" sz="2000"/>
              <a:t>User		LOGOFF, LOGON</a:t>
            </a:r>
          </a:p>
          <a:p>
            <a:r>
              <a:rPr lang="en-US" sz="2000"/>
              <a:t>Database	SERVERERROR, SHUTDOWN, STARTUP</a:t>
            </a:r>
          </a:p>
        </p:txBody>
      </p:sp>
      <p:sp>
        <p:nvSpPr>
          <p:cNvPr id="7" name="Slide Number Placeholder 5"/>
          <p:cNvSpPr>
            <a:spLocks noGrp="1"/>
          </p:cNvSpPr>
          <p:nvPr>
            <p:ph type="sldNum" sz="quarter" idx="12"/>
          </p:nvPr>
        </p:nvSpPr>
        <p:spPr/>
        <p:txBody>
          <a:bodyPr/>
          <a:lstStyle/>
          <a:p>
            <a:fld id="{CD5F0F64-3EFF-4A26-9C30-2511C07DBC7B}" type="slidenum">
              <a:rPr lang="en-US"/>
              <a:pPr/>
              <a:t>14</a:t>
            </a:fld>
            <a:endParaRPr lang="en-US"/>
          </a:p>
        </p:txBody>
      </p:sp>
      <p:sp>
        <p:nvSpPr>
          <p:cNvPr id="117765" name="Text Box 5"/>
          <p:cNvSpPr txBox="1">
            <a:spLocks noChangeArrowheads="1"/>
          </p:cNvSpPr>
          <p:nvPr/>
        </p:nvSpPr>
        <p:spPr bwMode="auto">
          <a:xfrm>
            <a:off x="3886200" y="1471523"/>
            <a:ext cx="1752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dirty="0">
                <a:solidFill>
                  <a:schemeClr val="tx1"/>
                </a:solidFill>
              </a:rPr>
              <a:t>INSERT</a:t>
            </a:r>
          </a:p>
          <a:p>
            <a:r>
              <a:rPr lang="en-US" dirty="0">
                <a:solidFill>
                  <a:schemeClr val="tx1"/>
                </a:solidFill>
              </a:rPr>
              <a:t>DELETE</a:t>
            </a:r>
          </a:p>
          <a:p>
            <a:r>
              <a:rPr lang="en-US" dirty="0">
                <a:solidFill>
                  <a:schemeClr val="tx1"/>
                </a:solidFill>
              </a:rPr>
              <a:t>UPDATE</a:t>
            </a:r>
          </a:p>
        </p:txBody>
      </p:sp>
      <p:sp>
        <p:nvSpPr>
          <p:cNvPr id="117766" name="Text Box 6"/>
          <p:cNvSpPr txBox="1">
            <a:spLocks noChangeArrowheads="1"/>
          </p:cNvSpPr>
          <p:nvPr/>
        </p:nvSpPr>
        <p:spPr bwMode="auto">
          <a:xfrm>
            <a:off x="2041525" y="1843088"/>
            <a:ext cx="1436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solidFill>
                  <a:schemeClr val="bg2"/>
                </a:solidFill>
              </a:rPr>
              <a:t>BEFORE</a:t>
            </a:r>
          </a:p>
        </p:txBody>
      </p:sp>
      <p:sp>
        <p:nvSpPr>
          <p:cNvPr id="117767" name="Text Box 7"/>
          <p:cNvSpPr txBox="1">
            <a:spLocks noChangeArrowheads="1"/>
          </p:cNvSpPr>
          <p:nvPr/>
        </p:nvSpPr>
        <p:spPr bwMode="auto">
          <a:xfrm>
            <a:off x="5867400" y="1843088"/>
            <a:ext cx="1182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solidFill>
                  <a:schemeClr val="bg2"/>
                </a:solidFill>
              </a:rPr>
              <a:t>AFTER</a:t>
            </a:r>
          </a:p>
        </p:txBody>
      </p:sp>
    </p:spTree>
    <p:extLst>
      <p:ext uri="{BB962C8B-B14F-4D97-AF65-F5344CB8AC3E}">
        <p14:creationId xmlns:p14="http://schemas.microsoft.com/office/powerpoint/2010/main" val="1427228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Trigger: Employee Salary</a:t>
            </a:r>
            <a:endParaRPr lang="en-US" dirty="0"/>
          </a:p>
        </p:txBody>
      </p:sp>
      <p:sp>
        <p:nvSpPr>
          <p:cNvPr id="3" name="Content Placeholder 2"/>
          <p:cNvSpPr>
            <a:spLocks noGrp="1"/>
          </p:cNvSpPr>
          <p:nvPr>
            <p:ph idx="1"/>
          </p:nvPr>
        </p:nvSpPr>
        <p:spPr/>
        <p:txBody>
          <a:bodyPr/>
          <a:lstStyle/>
          <a:p>
            <a:r>
              <a:rPr lang="en-US" dirty="0" smtClean="0"/>
              <a:t>Goal: Keep a separate record of changes to salaries</a:t>
            </a:r>
          </a:p>
          <a:p>
            <a:pPr lvl="1"/>
            <a:r>
              <a:rPr lang="en-US" dirty="0" smtClean="0"/>
              <a:t>Create a new audit-log table with columns for time, old salary, new salary, employee changed, and person making the change</a:t>
            </a:r>
          </a:p>
          <a:p>
            <a:r>
              <a:rPr lang="en-US" dirty="0" smtClean="0"/>
              <a:t>Trigger: AFTER UPDATE of SALARY on EMPLOYEE</a:t>
            </a:r>
          </a:p>
          <a:p>
            <a:r>
              <a:rPr lang="en-US" dirty="0" smtClean="0"/>
              <a:t>Basic code:</a:t>
            </a:r>
          </a:p>
          <a:p>
            <a:pPr lvl="1"/>
            <a:r>
              <a:rPr lang="en-US" dirty="0" smtClean="0"/>
              <a:t>INSERT a row into the audit-log table with the tracking data</a:t>
            </a:r>
          </a:p>
        </p:txBody>
      </p:sp>
      <p:sp>
        <p:nvSpPr>
          <p:cNvPr id="4" name="Slide Number Placeholder 3"/>
          <p:cNvSpPr>
            <a:spLocks noGrp="1"/>
          </p:cNvSpPr>
          <p:nvPr>
            <p:ph type="sldNum" sz="quarter" idx="12"/>
          </p:nvPr>
        </p:nvSpPr>
        <p:spPr/>
        <p:txBody>
          <a:bodyPr/>
          <a:lstStyle/>
          <a:p>
            <a:pPr>
              <a:defRPr/>
            </a:pPr>
            <a:fld id="{923F52A1-028B-4591-8BCA-BD4AC116D9B3}" type="slidenum">
              <a:rPr lang="en-US" smtClean="0"/>
              <a:pPr>
                <a:defRPr/>
              </a:pPr>
              <a:t>15</a:t>
            </a:fld>
            <a:endParaRPr lang="en-US"/>
          </a:p>
        </p:txBody>
      </p:sp>
    </p:spTree>
    <p:extLst>
      <p:ext uri="{BB962C8B-B14F-4D97-AF65-F5344CB8AC3E}">
        <p14:creationId xmlns:p14="http://schemas.microsoft.com/office/powerpoint/2010/main" val="1099337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Statement v. Row Triggers</a:t>
            </a:r>
          </a:p>
        </p:txBody>
      </p:sp>
      <p:sp>
        <p:nvSpPr>
          <p:cNvPr id="20" name="Slide Number Placeholder 4"/>
          <p:cNvSpPr>
            <a:spLocks noGrp="1"/>
          </p:cNvSpPr>
          <p:nvPr>
            <p:ph type="sldNum" sz="quarter" idx="12"/>
          </p:nvPr>
        </p:nvSpPr>
        <p:spPr/>
        <p:txBody>
          <a:bodyPr/>
          <a:lstStyle/>
          <a:p>
            <a:fld id="{2AF50B93-A60D-4D09-81E8-7287A9A70B60}" type="slidenum">
              <a:rPr lang="en-US"/>
              <a:pPr/>
              <a:t>16</a:t>
            </a:fld>
            <a:endParaRPr lang="en-US"/>
          </a:p>
        </p:txBody>
      </p:sp>
      <p:sp>
        <p:nvSpPr>
          <p:cNvPr id="129028" name="Text Box 4"/>
          <p:cNvSpPr txBox="1">
            <a:spLocks noChangeArrowheads="1"/>
          </p:cNvSpPr>
          <p:nvPr/>
        </p:nvSpPr>
        <p:spPr bwMode="auto">
          <a:xfrm>
            <a:off x="3581400" y="1447800"/>
            <a:ext cx="3657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chemeClr val="tx1"/>
                </a:solidFill>
              </a:rPr>
              <a:t>UPDATE Employee</a:t>
            </a:r>
          </a:p>
          <a:p>
            <a:pPr>
              <a:spcBef>
                <a:spcPct val="0"/>
              </a:spcBef>
            </a:pPr>
            <a:r>
              <a:rPr lang="en-US" sz="2000" dirty="0">
                <a:solidFill>
                  <a:schemeClr val="tx1"/>
                </a:solidFill>
              </a:rPr>
              <a:t>SET Salary = Salary + 10000</a:t>
            </a:r>
          </a:p>
          <a:p>
            <a:pPr>
              <a:spcBef>
                <a:spcPct val="0"/>
              </a:spcBef>
            </a:pPr>
            <a:r>
              <a:rPr lang="en-US" sz="2000" dirty="0">
                <a:solidFill>
                  <a:schemeClr val="tx1"/>
                </a:solidFill>
              </a:rPr>
              <a:t>WHERE </a:t>
            </a:r>
            <a:r>
              <a:rPr lang="en-US" sz="2000" dirty="0" err="1">
                <a:solidFill>
                  <a:schemeClr val="tx1"/>
                </a:solidFill>
              </a:rPr>
              <a:t>EmployeeID</a:t>
            </a:r>
            <a:r>
              <a:rPr lang="en-US" sz="2000" dirty="0">
                <a:solidFill>
                  <a:schemeClr val="tx1"/>
                </a:solidFill>
              </a:rPr>
              <a:t>=442 </a:t>
            </a:r>
          </a:p>
          <a:p>
            <a:pPr>
              <a:spcBef>
                <a:spcPct val="0"/>
              </a:spcBef>
            </a:pPr>
            <a:r>
              <a:rPr lang="en-US" sz="2000" dirty="0">
                <a:solidFill>
                  <a:schemeClr val="tx1"/>
                </a:solidFill>
              </a:rPr>
              <a:t>OR </a:t>
            </a:r>
            <a:r>
              <a:rPr lang="en-US" sz="2000" dirty="0" err="1">
                <a:solidFill>
                  <a:schemeClr val="tx1"/>
                </a:solidFill>
              </a:rPr>
              <a:t>EmployeeID</a:t>
            </a:r>
            <a:r>
              <a:rPr lang="en-US" sz="2000" dirty="0">
                <a:solidFill>
                  <a:schemeClr val="tx1"/>
                </a:solidFill>
              </a:rPr>
              <a:t>=558</a:t>
            </a:r>
          </a:p>
        </p:txBody>
      </p:sp>
      <p:sp>
        <p:nvSpPr>
          <p:cNvPr id="129029" name="Text Box 5"/>
          <p:cNvSpPr txBox="1">
            <a:spLocks noChangeArrowheads="1"/>
          </p:cNvSpPr>
          <p:nvPr/>
        </p:nvSpPr>
        <p:spPr bwMode="auto">
          <a:xfrm>
            <a:off x="2438400" y="1752600"/>
            <a:ext cx="70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b="1"/>
              <a:t>SQL</a:t>
            </a:r>
          </a:p>
        </p:txBody>
      </p:sp>
      <p:sp>
        <p:nvSpPr>
          <p:cNvPr id="129030" name="Line 6"/>
          <p:cNvSpPr>
            <a:spLocks noChangeShapeType="1"/>
          </p:cNvSpPr>
          <p:nvPr/>
        </p:nvSpPr>
        <p:spPr bwMode="auto">
          <a:xfrm>
            <a:off x="1600200" y="4192588"/>
            <a:ext cx="7086600"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31" name="Text Box 7"/>
          <p:cNvSpPr txBox="1">
            <a:spLocks noChangeArrowheads="1"/>
          </p:cNvSpPr>
          <p:nvPr/>
        </p:nvSpPr>
        <p:spPr bwMode="auto">
          <a:xfrm>
            <a:off x="8404225" y="4405313"/>
            <a:ext cx="663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time</a:t>
            </a:r>
          </a:p>
        </p:txBody>
      </p:sp>
      <p:sp>
        <p:nvSpPr>
          <p:cNvPr id="129032" name="Text Box 8"/>
          <p:cNvSpPr txBox="1">
            <a:spLocks noChangeArrowheads="1"/>
          </p:cNvSpPr>
          <p:nvPr/>
        </p:nvSpPr>
        <p:spPr bwMode="auto">
          <a:xfrm>
            <a:off x="1295400" y="3211513"/>
            <a:ext cx="1657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Before Update</a:t>
            </a:r>
          </a:p>
          <a:p>
            <a:pPr>
              <a:spcBef>
                <a:spcPct val="0"/>
              </a:spcBef>
            </a:pPr>
            <a:r>
              <a:rPr lang="en-US" sz="1800"/>
              <a:t>On table</a:t>
            </a:r>
          </a:p>
        </p:txBody>
      </p:sp>
      <p:sp>
        <p:nvSpPr>
          <p:cNvPr id="129033" name="Line 9"/>
          <p:cNvSpPr>
            <a:spLocks noChangeShapeType="1"/>
          </p:cNvSpPr>
          <p:nvPr/>
        </p:nvSpPr>
        <p:spPr bwMode="auto">
          <a:xfrm>
            <a:off x="1752600" y="3887788"/>
            <a:ext cx="0" cy="533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34" name="Text Box 10"/>
          <p:cNvSpPr txBox="1">
            <a:spLocks noChangeArrowheads="1"/>
          </p:cNvSpPr>
          <p:nvPr/>
        </p:nvSpPr>
        <p:spPr bwMode="auto">
          <a:xfrm>
            <a:off x="7543800" y="3124200"/>
            <a:ext cx="146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After Update</a:t>
            </a:r>
          </a:p>
          <a:p>
            <a:pPr>
              <a:spcBef>
                <a:spcPct val="0"/>
              </a:spcBef>
            </a:pPr>
            <a:r>
              <a:rPr lang="en-US" sz="1800"/>
              <a:t>On table</a:t>
            </a:r>
          </a:p>
        </p:txBody>
      </p:sp>
      <p:sp>
        <p:nvSpPr>
          <p:cNvPr id="129035" name="Line 11"/>
          <p:cNvSpPr>
            <a:spLocks noChangeShapeType="1"/>
          </p:cNvSpPr>
          <p:nvPr/>
        </p:nvSpPr>
        <p:spPr bwMode="auto">
          <a:xfrm>
            <a:off x="8153400" y="3887788"/>
            <a:ext cx="0" cy="533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36" name="Text Box 12"/>
          <p:cNvSpPr txBox="1">
            <a:spLocks noChangeArrowheads="1"/>
          </p:cNvSpPr>
          <p:nvPr/>
        </p:nvSpPr>
        <p:spPr bwMode="auto">
          <a:xfrm>
            <a:off x="1828800" y="4421188"/>
            <a:ext cx="1657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009900"/>
                </a:solidFill>
              </a:rPr>
              <a:t>Before Update</a:t>
            </a:r>
          </a:p>
          <a:p>
            <a:pPr>
              <a:spcBef>
                <a:spcPct val="0"/>
              </a:spcBef>
            </a:pPr>
            <a:r>
              <a:rPr lang="en-US" sz="1800">
                <a:solidFill>
                  <a:srgbClr val="009900"/>
                </a:solidFill>
              </a:rPr>
              <a:t>Row 442</a:t>
            </a:r>
          </a:p>
        </p:txBody>
      </p:sp>
      <p:sp>
        <p:nvSpPr>
          <p:cNvPr id="129037" name="Text Box 13"/>
          <p:cNvSpPr txBox="1">
            <a:spLocks noChangeArrowheads="1"/>
          </p:cNvSpPr>
          <p:nvPr/>
        </p:nvSpPr>
        <p:spPr bwMode="auto">
          <a:xfrm>
            <a:off x="5010150" y="4344988"/>
            <a:ext cx="146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009900"/>
                </a:solidFill>
              </a:rPr>
              <a:t>After Update</a:t>
            </a:r>
          </a:p>
          <a:p>
            <a:pPr>
              <a:spcBef>
                <a:spcPct val="0"/>
              </a:spcBef>
            </a:pPr>
            <a:r>
              <a:rPr lang="en-US" sz="1800">
                <a:solidFill>
                  <a:srgbClr val="009900"/>
                </a:solidFill>
              </a:rPr>
              <a:t>Row 442</a:t>
            </a:r>
          </a:p>
        </p:txBody>
      </p:sp>
      <p:sp>
        <p:nvSpPr>
          <p:cNvPr id="129039" name="Text Box 15"/>
          <p:cNvSpPr txBox="1">
            <a:spLocks noChangeArrowheads="1"/>
          </p:cNvSpPr>
          <p:nvPr/>
        </p:nvSpPr>
        <p:spPr bwMode="auto">
          <a:xfrm>
            <a:off x="3714750" y="4344988"/>
            <a:ext cx="1085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tx2"/>
                </a:solidFill>
              </a:rPr>
              <a:t>Update</a:t>
            </a:r>
          </a:p>
          <a:p>
            <a:pPr>
              <a:spcBef>
                <a:spcPct val="0"/>
              </a:spcBef>
            </a:pPr>
            <a:r>
              <a:rPr lang="en-US" sz="1800">
                <a:solidFill>
                  <a:schemeClr val="tx2"/>
                </a:solidFill>
              </a:rPr>
              <a:t>Row 442</a:t>
            </a:r>
          </a:p>
        </p:txBody>
      </p:sp>
      <p:sp>
        <p:nvSpPr>
          <p:cNvPr id="129040" name="Line 16"/>
          <p:cNvSpPr>
            <a:spLocks noChangeShapeType="1"/>
          </p:cNvSpPr>
          <p:nvPr/>
        </p:nvSpPr>
        <p:spPr bwMode="auto">
          <a:xfrm>
            <a:off x="2590800" y="4040188"/>
            <a:ext cx="0" cy="304800"/>
          </a:xfrm>
          <a:prstGeom prst="line">
            <a:avLst/>
          </a:prstGeom>
          <a:noFill/>
          <a:ln w="12700">
            <a:solidFill>
              <a:srgbClr val="009900"/>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41" name="Line 17"/>
          <p:cNvSpPr>
            <a:spLocks noChangeShapeType="1"/>
          </p:cNvSpPr>
          <p:nvPr/>
        </p:nvSpPr>
        <p:spPr bwMode="auto">
          <a:xfrm>
            <a:off x="5562600" y="4040188"/>
            <a:ext cx="0" cy="304800"/>
          </a:xfrm>
          <a:prstGeom prst="line">
            <a:avLst/>
          </a:prstGeom>
          <a:noFill/>
          <a:ln w="12700">
            <a:solidFill>
              <a:srgbClr val="009900"/>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42" name="Line 18"/>
          <p:cNvSpPr>
            <a:spLocks noChangeShapeType="1"/>
          </p:cNvSpPr>
          <p:nvPr/>
        </p:nvSpPr>
        <p:spPr bwMode="auto">
          <a:xfrm>
            <a:off x="4191000" y="4040188"/>
            <a:ext cx="0" cy="304800"/>
          </a:xfrm>
          <a:prstGeom prst="line">
            <a:avLst/>
          </a:prstGeom>
          <a:noFill/>
          <a:ln w="12700">
            <a:solidFill>
              <a:schemeClr val="tx2"/>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9043" name="Text Box 19"/>
          <p:cNvSpPr txBox="1">
            <a:spLocks noChangeArrowheads="1"/>
          </p:cNvSpPr>
          <p:nvPr/>
        </p:nvSpPr>
        <p:spPr bwMode="auto">
          <a:xfrm>
            <a:off x="6534150" y="4344988"/>
            <a:ext cx="154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 other rows</a:t>
            </a:r>
          </a:p>
        </p:txBody>
      </p:sp>
      <p:sp>
        <p:nvSpPr>
          <p:cNvPr id="129044" name="Text Box 20"/>
          <p:cNvSpPr txBox="1">
            <a:spLocks noChangeArrowheads="1"/>
          </p:cNvSpPr>
          <p:nvPr/>
        </p:nvSpPr>
        <p:spPr bwMode="auto">
          <a:xfrm>
            <a:off x="3581400" y="3213100"/>
            <a:ext cx="292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i="1">
                <a:solidFill>
                  <a:schemeClr val="bg2"/>
                </a:solidFill>
              </a:rPr>
              <a:t>Triggers for overall table</a:t>
            </a:r>
          </a:p>
        </p:txBody>
      </p:sp>
      <p:sp>
        <p:nvSpPr>
          <p:cNvPr id="129045" name="Text Box 21"/>
          <p:cNvSpPr txBox="1">
            <a:spLocks noChangeArrowheads="1"/>
          </p:cNvSpPr>
          <p:nvPr/>
        </p:nvSpPr>
        <p:spPr bwMode="auto">
          <a:xfrm>
            <a:off x="2590800" y="5106988"/>
            <a:ext cx="2581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i="1">
                <a:solidFill>
                  <a:schemeClr val="bg2"/>
                </a:solidFill>
              </a:rPr>
              <a:t>Triggers for each row</a:t>
            </a:r>
          </a:p>
        </p:txBody>
      </p:sp>
    </p:spTree>
    <p:extLst>
      <p:ext uri="{BB962C8B-B14F-4D97-AF65-F5344CB8AC3E}">
        <p14:creationId xmlns:p14="http://schemas.microsoft.com/office/powerpoint/2010/main" val="380614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Data Trigger Example</a:t>
            </a:r>
          </a:p>
        </p:txBody>
      </p:sp>
      <p:sp>
        <p:nvSpPr>
          <p:cNvPr id="4" name="Slide Number Placeholder 4"/>
          <p:cNvSpPr>
            <a:spLocks noGrp="1"/>
          </p:cNvSpPr>
          <p:nvPr>
            <p:ph type="sldNum" sz="quarter" idx="12"/>
          </p:nvPr>
        </p:nvSpPr>
        <p:spPr/>
        <p:txBody>
          <a:bodyPr/>
          <a:lstStyle/>
          <a:p>
            <a:fld id="{BCEA6B8D-9110-40F0-AE49-303AB9F0923B}" type="slidenum">
              <a:rPr lang="en-US"/>
              <a:pPr/>
              <a:t>17</a:t>
            </a:fld>
            <a:endParaRPr lang="en-US"/>
          </a:p>
        </p:txBody>
      </p:sp>
      <p:sp>
        <p:nvSpPr>
          <p:cNvPr id="120836" name="Text Box 4"/>
          <p:cNvSpPr txBox="1">
            <a:spLocks noChangeArrowheads="1"/>
          </p:cNvSpPr>
          <p:nvPr/>
        </p:nvSpPr>
        <p:spPr bwMode="auto">
          <a:xfrm>
            <a:off x="1447800" y="1447800"/>
            <a:ext cx="74676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2008188" algn="l"/>
              </a:tabLst>
              <a:defRPr sz="2400">
                <a:solidFill>
                  <a:schemeClr val="tx1"/>
                </a:solidFill>
                <a:latin typeface="Times New Roman" pitchFamily="18" charset="0"/>
              </a:defRPr>
            </a:lvl1pPr>
            <a:lvl2pPr>
              <a:spcBef>
                <a:spcPct val="0"/>
              </a:spcBef>
              <a:tabLst>
                <a:tab pos="466725" algn="l"/>
                <a:tab pos="2008188" algn="l"/>
              </a:tabLst>
              <a:defRPr sz="2400">
                <a:solidFill>
                  <a:schemeClr val="tx1"/>
                </a:solidFill>
                <a:latin typeface="Times New Roman" pitchFamily="18" charset="0"/>
              </a:defRPr>
            </a:lvl2pPr>
            <a:lvl3pPr>
              <a:spcBef>
                <a:spcPct val="0"/>
              </a:spcBef>
              <a:tabLst>
                <a:tab pos="466725" algn="l"/>
                <a:tab pos="2008188" algn="l"/>
              </a:tabLst>
              <a:defRPr sz="2400">
                <a:solidFill>
                  <a:schemeClr val="tx1"/>
                </a:solidFill>
                <a:latin typeface="Times New Roman" pitchFamily="18" charset="0"/>
              </a:defRPr>
            </a:lvl3pPr>
            <a:lvl4pPr>
              <a:spcBef>
                <a:spcPct val="0"/>
              </a:spcBef>
              <a:tabLst>
                <a:tab pos="466725" algn="l"/>
                <a:tab pos="2008188" algn="l"/>
              </a:tabLst>
              <a:defRPr sz="2400">
                <a:solidFill>
                  <a:schemeClr val="tx1"/>
                </a:solidFill>
                <a:latin typeface="Times New Roman" pitchFamily="18" charset="0"/>
              </a:defRPr>
            </a:lvl4pPr>
            <a:lvl5pPr>
              <a:spcBef>
                <a:spcPct val="0"/>
              </a:spcBef>
              <a:tabLst>
                <a:tab pos="466725" algn="l"/>
                <a:tab pos="2008188"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2008188"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2008188"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2008188"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2008188" algn="l"/>
              </a:tabLst>
              <a:defRPr sz="2400">
                <a:solidFill>
                  <a:schemeClr val="tx1"/>
                </a:solidFill>
                <a:latin typeface="Times New Roman" pitchFamily="18" charset="0"/>
              </a:defRPr>
            </a:lvl9pPr>
          </a:lstStyle>
          <a:p>
            <a:r>
              <a:rPr lang="en-US" sz="2000" dirty="0">
                <a:latin typeface="Arial" charset="0"/>
              </a:rPr>
              <a:t>CREATE TRIGGER </a:t>
            </a:r>
            <a:r>
              <a:rPr lang="en-US" sz="2000" dirty="0" err="1">
                <a:latin typeface="Arial" charset="0"/>
              </a:rPr>
              <a:t>LogSalaryChanges</a:t>
            </a:r>
            <a:endParaRPr lang="en-US" sz="2000" dirty="0">
              <a:latin typeface="Arial" charset="0"/>
            </a:endParaRPr>
          </a:p>
          <a:p>
            <a:r>
              <a:rPr lang="en-US" sz="2000" dirty="0">
                <a:latin typeface="Arial" charset="0"/>
              </a:rPr>
              <a:t>AFTER UPDATE OF Salary ON Employee</a:t>
            </a:r>
          </a:p>
          <a:p>
            <a:r>
              <a:rPr lang="en-US" sz="2000" dirty="0">
                <a:latin typeface="Arial" charset="0"/>
              </a:rPr>
              <a:t>REFERENCING	OLD ROW as </a:t>
            </a:r>
            <a:r>
              <a:rPr lang="en-US" sz="2000" dirty="0" err="1">
                <a:latin typeface="Arial" charset="0"/>
              </a:rPr>
              <a:t>oldrow</a:t>
            </a:r>
            <a:endParaRPr lang="en-US" sz="2000" dirty="0">
              <a:latin typeface="Arial" charset="0"/>
            </a:endParaRPr>
          </a:p>
          <a:p>
            <a:r>
              <a:rPr lang="en-US" sz="2000" dirty="0">
                <a:latin typeface="Arial" charset="0"/>
              </a:rPr>
              <a:t>		NEW ROW AS </a:t>
            </a:r>
            <a:r>
              <a:rPr lang="en-US" sz="2000" dirty="0" err="1">
                <a:latin typeface="Arial" charset="0"/>
              </a:rPr>
              <a:t>newrow</a:t>
            </a:r>
            <a:endParaRPr lang="en-US" sz="2000" dirty="0">
              <a:latin typeface="Arial" charset="0"/>
            </a:endParaRPr>
          </a:p>
          <a:p>
            <a:r>
              <a:rPr lang="en-US" sz="2000" dirty="0">
                <a:latin typeface="Arial" charset="0"/>
              </a:rPr>
              <a:t>FOR EACH ROW</a:t>
            </a:r>
          </a:p>
          <a:p>
            <a:r>
              <a:rPr lang="en-US" sz="2000" dirty="0">
                <a:latin typeface="Arial" charset="0"/>
              </a:rPr>
              <a:t>	INSERT INTO </a:t>
            </a:r>
            <a:r>
              <a:rPr lang="en-US" sz="2000" dirty="0" err="1">
                <a:latin typeface="Arial" charset="0"/>
              </a:rPr>
              <a:t>SalaryChanges</a:t>
            </a:r>
            <a:r>
              <a:rPr lang="en-US" sz="2000" dirty="0">
                <a:latin typeface="Arial" charset="0"/>
              </a:rPr>
              <a:t> </a:t>
            </a:r>
          </a:p>
          <a:p>
            <a:r>
              <a:rPr lang="en-US" sz="2000" dirty="0">
                <a:latin typeface="Arial" charset="0"/>
              </a:rPr>
              <a:t>	(</a:t>
            </a:r>
            <a:r>
              <a:rPr lang="en-US" sz="2000" dirty="0" err="1">
                <a:latin typeface="Arial" charset="0"/>
              </a:rPr>
              <a:t>EmpID</a:t>
            </a:r>
            <a:r>
              <a:rPr lang="en-US" sz="2000" dirty="0">
                <a:latin typeface="Arial" charset="0"/>
              </a:rPr>
              <a:t>, </a:t>
            </a:r>
            <a:r>
              <a:rPr lang="en-US" sz="2000" dirty="0" err="1">
                <a:latin typeface="Arial" charset="0"/>
              </a:rPr>
              <a:t>ChangeDate</a:t>
            </a:r>
            <a:r>
              <a:rPr lang="en-US" sz="2000" dirty="0">
                <a:latin typeface="Arial" charset="0"/>
              </a:rPr>
              <a:t>, User, </a:t>
            </a:r>
            <a:r>
              <a:rPr lang="en-US" sz="2000" dirty="0" err="1">
                <a:latin typeface="Arial" charset="0"/>
              </a:rPr>
              <a:t>OldValue</a:t>
            </a:r>
            <a:r>
              <a:rPr lang="en-US" sz="2000" dirty="0">
                <a:latin typeface="Arial" charset="0"/>
              </a:rPr>
              <a:t>, </a:t>
            </a:r>
            <a:r>
              <a:rPr lang="en-US" sz="2000" dirty="0" err="1">
                <a:latin typeface="Arial" charset="0"/>
              </a:rPr>
              <a:t>NewValue</a:t>
            </a:r>
            <a:r>
              <a:rPr lang="en-US" sz="2000" dirty="0">
                <a:latin typeface="Arial" charset="0"/>
              </a:rPr>
              <a:t>)</a:t>
            </a:r>
          </a:p>
          <a:p>
            <a:r>
              <a:rPr lang="en-US" sz="2000" dirty="0">
                <a:latin typeface="Arial" charset="0"/>
              </a:rPr>
              <a:t>	VALUES </a:t>
            </a:r>
          </a:p>
          <a:p>
            <a:r>
              <a:rPr lang="en-US" sz="2000" dirty="0">
                <a:latin typeface="Arial" charset="0"/>
              </a:rPr>
              <a:t>	(</a:t>
            </a:r>
            <a:r>
              <a:rPr lang="en-US" sz="2000" dirty="0" err="1">
                <a:latin typeface="Arial" charset="0"/>
              </a:rPr>
              <a:t>newrow.EmployeeID</a:t>
            </a:r>
            <a:r>
              <a:rPr lang="en-US" sz="2000" dirty="0">
                <a:latin typeface="Arial" charset="0"/>
              </a:rPr>
              <a:t>, CURRENT_TIMESTAMP,</a:t>
            </a:r>
          </a:p>
          <a:p>
            <a:r>
              <a:rPr lang="en-US" sz="2000" dirty="0">
                <a:latin typeface="Arial" charset="0"/>
              </a:rPr>
              <a:t>	CURRENT_USER, </a:t>
            </a:r>
            <a:r>
              <a:rPr lang="en-US" sz="2000" dirty="0" err="1">
                <a:latin typeface="Arial" charset="0"/>
              </a:rPr>
              <a:t>oldrow.Salary</a:t>
            </a:r>
            <a:r>
              <a:rPr lang="en-US" sz="2000" dirty="0">
                <a:latin typeface="Arial" charset="0"/>
              </a:rPr>
              <a:t>, </a:t>
            </a:r>
            <a:r>
              <a:rPr lang="en-US" sz="2000" dirty="0" err="1">
                <a:latin typeface="Arial" charset="0"/>
              </a:rPr>
              <a:t>newrow.Salary</a:t>
            </a:r>
            <a:r>
              <a:rPr lang="en-US" sz="2000" dirty="0">
                <a:latin typeface="Arial" charset="0"/>
              </a:rPr>
              <a:t>);</a:t>
            </a:r>
          </a:p>
          <a:p>
            <a:endParaRPr lang="en-US" sz="2000" dirty="0">
              <a:latin typeface="Arial" charset="0"/>
            </a:endParaRPr>
          </a:p>
        </p:txBody>
      </p:sp>
    </p:spTree>
    <p:extLst>
      <p:ext uri="{BB962C8B-B14F-4D97-AF65-F5344CB8AC3E}">
        <p14:creationId xmlns:p14="http://schemas.microsoft.com/office/powerpoint/2010/main" val="3575386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Canceling Data Changes in Triggers</a:t>
            </a:r>
          </a:p>
        </p:txBody>
      </p:sp>
      <p:sp>
        <p:nvSpPr>
          <p:cNvPr id="4" name="Slide Number Placeholder 4"/>
          <p:cNvSpPr>
            <a:spLocks noGrp="1"/>
          </p:cNvSpPr>
          <p:nvPr>
            <p:ph type="sldNum" sz="quarter" idx="12"/>
          </p:nvPr>
        </p:nvSpPr>
        <p:spPr/>
        <p:txBody>
          <a:bodyPr/>
          <a:lstStyle/>
          <a:p>
            <a:fld id="{2B48ACFE-943E-4231-86C5-C8E124A2B1D8}" type="slidenum">
              <a:rPr lang="en-US"/>
              <a:pPr/>
              <a:t>18</a:t>
            </a:fld>
            <a:endParaRPr lang="en-US"/>
          </a:p>
        </p:txBody>
      </p:sp>
      <p:sp>
        <p:nvSpPr>
          <p:cNvPr id="131076" name="Text Box 4"/>
          <p:cNvSpPr txBox="1">
            <a:spLocks noChangeArrowheads="1"/>
          </p:cNvSpPr>
          <p:nvPr/>
        </p:nvSpPr>
        <p:spPr bwMode="auto">
          <a:xfrm>
            <a:off x="1447800" y="1447800"/>
            <a:ext cx="7467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chemeClr val="tx1"/>
                </a:solidFill>
              </a:rPr>
              <a:t>CREATE TRIGGER </a:t>
            </a:r>
            <a:r>
              <a:rPr lang="en-US" sz="2000" dirty="0" err="1">
                <a:solidFill>
                  <a:schemeClr val="tx1"/>
                </a:solidFill>
              </a:rPr>
              <a:t>TestDeletePresident</a:t>
            </a:r>
            <a:endParaRPr lang="en-US" sz="2000" dirty="0">
              <a:solidFill>
                <a:schemeClr val="tx1"/>
              </a:solidFill>
            </a:endParaRPr>
          </a:p>
          <a:p>
            <a:pPr>
              <a:spcBef>
                <a:spcPct val="0"/>
              </a:spcBef>
            </a:pPr>
            <a:r>
              <a:rPr lang="en-US" sz="2000" dirty="0">
                <a:solidFill>
                  <a:schemeClr val="tx1"/>
                </a:solidFill>
              </a:rPr>
              <a:t>BEFORE DELETE ON Employee</a:t>
            </a:r>
          </a:p>
          <a:p>
            <a:pPr>
              <a:spcBef>
                <a:spcPct val="0"/>
              </a:spcBef>
            </a:pPr>
            <a:r>
              <a:rPr lang="en-US" sz="2000" dirty="0">
                <a:solidFill>
                  <a:schemeClr val="tx1"/>
                </a:solidFill>
              </a:rPr>
              <a:t>REFERENCING OLD ROW AS </a:t>
            </a:r>
            <a:r>
              <a:rPr lang="en-US" sz="2000" dirty="0" err="1">
                <a:solidFill>
                  <a:schemeClr val="tx1"/>
                </a:solidFill>
              </a:rPr>
              <a:t>oldrow</a:t>
            </a:r>
            <a:endParaRPr lang="en-US" sz="2000" dirty="0">
              <a:solidFill>
                <a:schemeClr val="tx1"/>
              </a:solidFill>
            </a:endParaRPr>
          </a:p>
          <a:p>
            <a:pPr>
              <a:spcBef>
                <a:spcPct val="0"/>
              </a:spcBef>
            </a:pPr>
            <a:r>
              <a:rPr lang="en-US" sz="2000" dirty="0">
                <a:solidFill>
                  <a:schemeClr val="tx1"/>
                </a:solidFill>
              </a:rPr>
              <a:t>FOR EACH ROW</a:t>
            </a:r>
          </a:p>
          <a:p>
            <a:pPr>
              <a:spcBef>
                <a:spcPct val="0"/>
              </a:spcBef>
            </a:pPr>
            <a:r>
              <a:rPr lang="en-US" sz="2000" dirty="0">
                <a:solidFill>
                  <a:schemeClr val="tx1"/>
                </a:solidFill>
              </a:rPr>
              <a:t>	WHEN (</a:t>
            </a:r>
            <a:r>
              <a:rPr lang="en-US" sz="2000" dirty="0" err="1">
                <a:solidFill>
                  <a:schemeClr val="tx1"/>
                </a:solidFill>
              </a:rPr>
              <a:t>oldrow.Title</a:t>
            </a:r>
            <a:r>
              <a:rPr lang="en-US" sz="2000" dirty="0">
                <a:solidFill>
                  <a:schemeClr val="tx1"/>
                </a:solidFill>
              </a:rPr>
              <a:t> = ‘President’)</a:t>
            </a:r>
          </a:p>
          <a:p>
            <a:pPr>
              <a:spcBef>
                <a:spcPct val="0"/>
              </a:spcBef>
            </a:pPr>
            <a:r>
              <a:rPr lang="en-US" sz="2000" dirty="0">
                <a:solidFill>
                  <a:schemeClr val="tx1"/>
                </a:solidFill>
              </a:rPr>
              <a:t>		SIGNAL _CANNOT_DELETE_PRES;</a:t>
            </a:r>
          </a:p>
          <a:p>
            <a:pPr>
              <a:spcBef>
                <a:spcPct val="0"/>
              </a:spcBef>
            </a:pPr>
            <a:endParaRPr lang="en-US" sz="2000" dirty="0">
              <a:solidFill>
                <a:schemeClr val="tx1"/>
              </a:solidFill>
            </a:endParaRPr>
          </a:p>
        </p:txBody>
      </p:sp>
    </p:spTree>
    <p:extLst>
      <p:ext uri="{BB962C8B-B14F-4D97-AF65-F5344CB8AC3E}">
        <p14:creationId xmlns:p14="http://schemas.microsoft.com/office/powerpoint/2010/main" val="1158646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Cascading Triggers</a:t>
            </a:r>
          </a:p>
        </p:txBody>
      </p:sp>
      <p:sp>
        <p:nvSpPr>
          <p:cNvPr id="15" name="Slide Number Placeholder 4"/>
          <p:cNvSpPr>
            <a:spLocks noGrp="1"/>
          </p:cNvSpPr>
          <p:nvPr>
            <p:ph type="sldNum" sz="quarter" idx="12"/>
          </p:nvPr>
        </p:nvSpPr>
        <p:spPr/>
        <p:txBody>
          <a:bodyPr/>
          <a:lstStyle/>
          <a:p>
            <a:fld id="{EE69D53C-B606-416A-B01F-9091C363EF10}" type="slidenum">
              <a:rPr lang="en-US"/>
              <a:pPr/>
              <a:t>19</a:t>
            </a:fld>
            <a:endParaRPr lang="en-US"/>
          </a:p>
        </p:txBody>
      </p:sp>
      <p:sp>
        <p:nvSpPr>
          <p:cNvPr id="135173" name="Text Box 5"/>
          <p:cNvSpPr txBox="1">
            <a:spLocks noChangeArrowheads="1"/>
          </p:cNvSpPr>
          <p:nvPr/>
        </p:nvSpPr>
        <p:spPr bwMode="auto">
          <a:xfrm>
            <a:off x="1295400" y="1092200"/>
            <a:ext cx="290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dirty="0">
                <a:solidFill>
                  <a:schemeClr val="bg2"/>
                </a:solidFill>
              </a:rPr>
              <a:t>Sale(</a:t>
            </a:r>
            <a:r>
              <a:rPr lang="en-US" sz="1800" u="sng" dirty="0" err="1">
                <a:solidFill>
                  <a:schemeClr val="bg2"/>
                </a:solidFill>
              </a:rPr>
              <a:t>SaleID</a:t>
            </a:r>
            <a:r>
              <a:rPr lang="en-US" sz="1800" dirty="0">
                <a:solidFill>
                  <a:schemeClr val="bg2"/>
                </a:solidFill>
              </a:rPr>
              <a:t>, </a:t>
            </a:r>
            <a:r>
              <a:rPr lang="en-US" sz="1800" dirty="0" err="1">
                <a:solidFill>
                  <a:schemeClr val="bg2"/>
                </a:solidFill>
              </a:rPr>
              <a:t>SaleDate</a:t>
            </a:r>
            <a:r>
              <a:rPr lang="en-US" sz="1800" dirty="0">
                <a:solidFill>
                  <a:schemeClr val="bg2"/>
                </a:solidFill>
              </a:rPr>
              <a:t>, …)</a:t>
            </a:r>
          </a:p>
        </p:txBody>
      </p:sp>
      <p:sp>
        <p:nvSpPr>
          <p:cNvPr id="135174" name="Rectangle 6"/>
          <p:cNvSpPr>
            <a:spLocks noChangeArrowheads="1"/>
          </p:cNvSpPr>
          <p:nvPr/>
        </p:nvSpPr>
        <p:spPr bwMode="auto">
          <a:xfrm>
            <a:off x="1295400" y="5102225"/>
            <a:ext cx="431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OrderItem(</a:t>
            </a:r>
            <a:r>
              <a:rPr lang="en-US" sz="1800" u="sng">
                <a:solidFill>
                  <a:schemeClr val="bg2"/>
                </a:solidFill>
              </a:rPr>
              <a:t>OrderID</a:t>
            </a:r>
            <a:r>
              <a:rPr lang="en-US" sz="1800">
                <a:solidFill>
                  <a:schemeClr val="bg2"/>
                </a:solidFill>
              </a:rPr>
              <a:t>, </a:t>
            </a:r>
            <a:r>
              <a:rPr lang="en-US" sz="1800" u="sng">
                <a:solidFill>
                  <a:schemeClr val="bg2"/>
                </a:solidFill>
              </a:rPr>
              <a:t>ItemID</a:t>
            </a:r>
            <a:r>
              <a:rPr lang="en-US" sz="1800">
                <a:solidFill>
                  <a:schemeClr val="bg2"/>
                </a:solidFill>
              </a:rPr>
              <a:t>, Quantity, …)</a:t>
            </a:r>
          </a:p>
        </p:txBody>
      </p:sp>
      <p:sp>
        <p:nvSpPr>
          <p:cNvPr id="135175" name="Rectangle 7"/>
          <p:cNvSpPr>
            <a:spLocks noChangeArrowheads="1"/>
          </p:cNvSpPr>
          <p:nvPr/>
        </p:nvSpPr>
        <p:spPr bwMode="auto">
          <a:xfrm>
            <a:off x="1295400" y="4586288"/>
            <a:ext cx="328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Order(</a:t>
            </a:r>
            <a:r>
              <a:rPr lang="en-US" sz="1800" u="sng">
                <a:solidFill>
                  <a:schemeClr val="bg2"/>
                </a:solidFill>
              </a:rPr>
              <a:t>OrderID</a:t>
            </a:r>
            <a:r>
              <a:rPr lang="en-US" sz="1800">
                <a:solidFill>
                  <a:schemeClr val="bg2"/>
                </a:solidFill>
              </a:rPr>
              <a:t>, OrderDate, …)</a:t>
            </a:r>
          </a:p>
        </p:txBody>
      </p:sp>
      <p:sp>
        <p:nvSpPr>
          <p:cNvPr id="135176" name="Rectangle 8"/>
          <p:cNvSpPr>
            <a:spLocks noChangeArrowheads="1"/>
          </p:cNvSpPr>
          <p:nvPr/>
        </p:nvSpPr>
        <p:spPr bwMode="auto">
          <a:xfrm>
            <a:off x="1295400" y="2743200"/>
            <a:ext cx="295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Inventory(</a:t>
            </a:r>
            <a:r>
              <a:rPr lang="en-US" sz="1800" u="sng">
                <a:solidFill>
                  <a:schemeClr val="bg2"/>
                </a:solidFill>
              </a:rPr>
              <a:t>ItemID</a:t>
            </a:r>
            <a:r>
              <a:rPr lang="en-US" sz="1800">
                <a:solidFill>
                  <a:schemeClr val="bg2"/>
                </a:solidFill>
              </a:rPr>
              <a:t>, QOH, …)</a:t>
            </a:r>
          </a:p>
        </p:txBody>
      </p:sp>
      <p:sp>
        <p:nvSpPr>
          <p:cNvPr id="135177" name="Rectangle 9"/>
          <p:cNvSpPr>
            <a:spLocks noChangeArrowheads="1"/>
          </p:cNvSpPr>
          <p:nvPr/>
        </p:nvSpPr>
        <p:spPr bwMode="auto">
          <a:xfrm>
            <a:off x="1295400" y="1538288"/>
            <a:ext cx="405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SaleItem(</a:t>
            </a:r>
            <a:r>
              <a:rPr lang="en-US" sz="1800" u="sng">
                <a:solidFill>
                  <a:schemeClr val="bg2"/>
                </a:solidFill>
              </a:rPr>
              <a:t>SaleID</a:t>
            </a:r>
            <a:r>
              <a:rPr lang="en-US" sz="1800">
                <a:solidFill>
                  <a:schemeClr val="bg2"/>
                </a:solidFill>
              </a:rPr>
              <a:t>, </a:t>
            </a:r>
            <a:r>
              <a:rPr lang="en-US" sz="1800" u="sng">
                <a:solidFill>
                  <a:schemeClr val="bg2"/>
                </a:solidFill>
              </a:rPr>
              <a:t>ItemID</a:t>
            </a:r>
            <a:r>
              <a:rPr lang="en-US" sz="1800">
                <a:solidFill>
                  <a:schemeClr val="bg2"/>
                </a:solidFill>
              </a:rPr>
              <a:t>, Quantity, …)</a:t>
            </a:r>
          </a:p>
        </p:txBody>
      </p:sp>
      <p:sp>
        <p:nvSpPr>
          <p:cNvPr id="135178" name="Text Box 10"/>
          <p:cNvSpPr txBox="1">
            <a:spLocks noChangeArrowheads="1"/>
          </p:cNvSpPr>
          <p:nvPr/>
        </p:nvSpPr>
        <p:spPr bwMode="auto">
          <a:xfrm>
            <a:off x="4419600" y="1903413"/>
            <a:ext cx="44958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Lst>
              <a:defRPr sz="2400">
                <a:solidFill>
                  <a:schemeClr val="tx1"/>
                </a:solidFill>
                <a:latin typeface="Times New Roman" pitchFamily="18" charset="0"/>
              </a:defRPr>
            </a:lvl1pPr>
            <a:lvl2pPr>
              <a:spcBef>
                <a:spcPct val="0"/>
              </a:spcBef>
              <a:tabLst>
                <a:tab pos="466725" algn="l"/>
              </a:tabLst>
              <a:defRPr sz="2400">
                <a:solidFill>
                  <a:schemeClr val="tx1"/>
                </a:solidFill>
                <a:latin typeface="Times New Roman" pitchFamily="18" charset="0"/>
              </a:defRPr>
            </a:lvl2pPr>
            <a:lvl3pPr>
              <a:spcBef>
                <a:spcPct val="0"/>
              </a:spcBef>
              <a:tabLst>
                <a:tab pos="466725" algn="l"/>
              </a:tabLst>
              <a:defRPr sz="2400">
                <a:solidFill>
                  <a:schemeClr val="tx1"/>
                </a:solidFill>
                <a:latin typeface="Times New Roman" pitchFamily="18" charset="0"/>
              </a:defRPr>
            </a:lvl3pPr>
            <a:lvl4pPr>
              <a:spcBef>
                <a:spcPct val="0"/>
              </a:spcBef>
              <a:tabLst>
                <a:tab pos="466725" algn="l"/>
              </a:tabLst>
              <a:defRPr sz="2400">
                <a:solidFill>
                  <a:schemeClr val="tx1"/>
                </a:solidFill>
                <a:latin typeface="Times New Roman" pitchFamily="18" charset="0"/>
              </a:defRPr>
            </a:lvl4pPr>
            <a:lvl5pPr>
              <a:spcBef>
                <a:spcPct val="0"/>
              </a:spcBef>
              <a:tabLst>
                <a:tab pos="466725" algn="l"/>
              </a:tabLst>
              <a:defRPr sz="2400">
                <a:solidFill>
                  <a:schemeClr val="tx1"/>
                </a:solidFill>
                <a:latin typeface="Times New Roman" pitchFamily="18" charset="0"/>
              </a:defRPr>
            </a:lvl5pPr>
            <a:lvl6pPr eaLnBrk="0" fontAlgn="base" hangingPunct="0">
              <a:spcBef>
                <a:spcPct val="0"/>
              </a:spcBef>
              <a:spcAft>
                <a:spcPct val="0"/>
              </a:spcAft>
              <a:tabLst>
                <a:tab pos="466725" algn="l"/>
              </a:tabLst>
              <a:defRPr sz="2400">
                <a:solidFill>
                  <a:schemeClr val="tx1"/>
                </a:solidFill>
                <a:latin typeface="Times New Roman" pitchFamily="18" charset="0"/>
              </a:defRPr>
            </a:lvl6pPr>
            <a:lvl7pPr eaLnBrk="0" fontAlgn="base" hangingPunct="0">
              <a:spcBef>
                <a:spcPct val="0"/>
              </a:spcBef>
              <a:spcAft>
                <a:spcPct val="0"/>
              </a:spcAft>
              <a:tabLst>
                <a:tab pos="466725" algn="l"/>
              </a:tabLst>
              <a:defRPr sz="2400">
                <a:solidFill>
                  <a:schemeClr val="tx1"/>
                </a:solidFill>
                <a:latin typeface="Times New Roman" pitchFamily="18" charset="0"/>
              </a:defRPr>
            </a:lvl7pPr>
            <a:lvl8pPr eaLnBrk="0" fontAlgn="base" hangingPunct="0">
              <a:spcBef>
                <a:spcPct val="0"/>
              </a:spcBef>
              <a:spcAft>
                <a:spcPct val="0"/>
              </a:spcAft>
              <a:tabLst>
                <a:tab pos="466725" algn="l"/>
              </a:tabLst>
              <a:defRPr sz="2400">
                <a:solidFill>
                  <a:schemeClr val="tx1"/>
                </a:solidFill>
                <a:latin typeface="Times New Roman" pitchFamily="18" charset="0"/>
              </a:defRPr>
            </a:lvl8pPr>
            <a:lvl9pPr eaLnBrk="0" fontAlgn="base" hangingPunct="0">
              <a:spcBef>
                <a:spcPct val="0"/>
              </a:spcBef>
              <a:spcAft>
                <a:spcPct val="0"/>
              </a:spcAft>
              <a:tabLst>
                <a:tab pos="466725" algn="l"/>
              </a:tabLst>
              <a:defRPr sz="2400">
                <a:solidFill>
                  <a:schemeClr val="tx1"/>
                </a:solidFill>
                <a:latin typeface="Times New Roman" pitchFamily="18" charset="0"/>
              </a:defRPr>
            </a:lvl9pPr>
          </a:lstStyle>
          <a:p>
            <a:r>
              <a:rPr lang="en-US" sz="1800">
                <a:latin typeface="Arial" charset="0"/>
              </a:rPr>
              <a:t>AFTER INSERT</a:t>
            </a:r>
          </a:p>
          <a:p>
            <a:r>
              <a:rPr lang="en-US" sz="1800">
                <a:latin typeface="Arial" charset="0"/>
              </a:rPr>
              <a:t>	UPDATE Inventory</a:t>
            </a:r>
          </a:p>
          <a:p>
            <a:r>
              <a:rPr lang="en-US" sz="1800">
                <a:latin typeface="Arial" charset="0"/>
              </a:rPr>
              <a:t>	SET QOH = QOH – newrow.Quantity</a:t>
            </a:r>
          </a:p>
        </p:txBody>
      </p:sp>
      <p:sp>
        <p:nvSpPr>
          <p:cNvPr id="135179" name="Text Box 11"/>
          <p:cNvSpPr txBox="1">
            <a:spLocks noChangeArrowheads="1"/>
          </p:cNvSpPr>
          <p:nvPr/>
        </p:nvSpPr>
        <p:spPr bwMode="auto">
          <a:xfrm>
            <a:off x="3886200" y="3305175"/>
            <a:ext cx="4724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Lst>
              <a:defRPr sz="2400">
                <a:solidFill>
                  <a:schemeClr val="tx1"/>
                </a:solidFill>
                <a:latin typeface="Times New Roman" pitchFamily="18" charset="0"/>
              </a:defRPr>
            </a:lvl1pPr>
            <a:lvl2pPr>
              <a:spcBef>
                <a:spcPct val="0"/>
              </a:spcBef>
              <a:tabLst>
                <a:tab pos="466725" algn="l"/>
              </a:tabLst>
              <a:defRPr sz="2400">
                <a:solidFill>
                  <a:schemeClr val="tx1"/>
                </a:solidFill>
                <a:latin typeface="Times New Roman" pitchFamily="18" charset="0"/>
              </a:defRPr>
            </a:lvl2pPr>
            <a:lvl3pPr>
              <a:spcBef>
                <a:spcPct val="0"/>
              </a:spcBef>
              <a:tabLst>
                <a:tab pos="466725" algn="l"/>
              </a:tabLst>
              <a:defRPr sz="2400">
                <a:solidFill>
                  <a:schemeClr val="tx1"/>
                </a:solidFill>
                <a:latin typeface="Times New Roman" pitchFamily="18" charset="0"/>
              </a:defRPr>
            </a:lvl3pPr>
            <a:lvl4pPr>
              <a:spcBef>
                <a:spcPct val="0"/>
              </a:spcBef>
              <a:tabLst>
                <a:tab pos="466725" algn="l"/>
              </a:tabLst>
              <a:defRPr sz="2400">
                <a:solidFill>
                  <a:schemeClr val="tx1"/>
                </a:solidFill>
                <a:latin typeface="Times New Roman" pitchFamily="18" charset="0"/>
              </a:defRPr>
            </a:lvl4pPr>
            <a:lvl5pPr>
              <a:spcBef>
                <a:spcPct val="0"/>
              </a:spcBef>
              <a:tabLst>
                <a:tab pos="466725" algn="l"/>
              </a:tabLst>
              <a:defRPr sz="2400">
                <a:solidFill>
                  <a:schemeClr val="tx1"/>
                </a:solidFill>
                <a:latin typeface="Times New Roman" pitchFamily="18" charset="0"/>
              </a:defRPr>
            </a:lvl5pPr>
            <a:lvl6pPr eaLnBrk="0" fontAlgn="base" hangingPunct="0">
              <a:spcBef>
                <a:spcPct val="0"/>
              </a:spcBef>
              <a:spcAft>
                <a:spcPct val="0"/>
              </a:spcAft>
              <a:tabLst>
                <a:tab pos="466725" algn="l"/>
              </a:tabLst>
              <a:defRPr sz="2400">
                <a:solidFill>
                  <a:schemeClr val="tx1"/>
                </a:solidFill>
                <a:latin typeface="Times New Roman" pitchFamily="18" charset="0"/>
              </a:defRPr>
            </a:lvl6pPr>
            <a:lvl7pPr eaLnBrk="0" fontAlgn="base" hangingPunct="0">
              <a:spcBef>
                <a:spcPct val="0"/>
              </a:spcBef>
              <a:spcAft>
                <a:spcPct val="0"/>
              </a:spcAft>
              <a:tabLst>
                <a:tab pos="466725" algn="l"/>
              </a:tabLst>
              <a:defRPr sz="2400">
                <a:solidFill>
                  <a:schemeClr val="tx1"/>
                </a:solidFill>
                <a:latin typeface="Times New Roman" pitchFamily="18" charset="0"/>
              </a:defRPr>
            </a:lvl7pPr>
            <a:lvl8pPr eaLnBrk="0" fontAlgn="base" hangingPunct="0">
              <a:spcBef>
                <a:spcPct val="0"/>
              </a:spcBef>
              <a:spcAft>
                <a:spcPct val="0"/>
              </a:spcAft>
              <a:tabLst>
                <a:tab pos="466725" algn="l"/>
              </a:tabLst>
              <a:defRPr sz="2400">
                <a:solidFill>
                  <a:schemeClr val="tx1"/>
                </a:solidFill>
                <a:latin typeface="Times New Roman" pitchFamily="18" charset="0"/>
              </a:defRPr>
            </a:lvl8pPr>
            <a:lvl9pPr eaLnBrk="0" fontAlgn="base" hangingPunct="0">
              <a:spcBef>
                <a:spcPct val="0"/>
              </a:spcBef>
              <a:spcAft>
                <a:spcPct val="0"/>
              </a:spcAft>
              <a:tabLst>
                <a:tab pos="466725" algn="l"/>
              </a:tabLst>
              <a:defRPr sz="2400">
                <a:solidFill>
                  <a:schemeClr val="tx1"/>
                </a:solidFill>
                <a:latin typeface="Times New Roman" pitchFamily="18" charset="0"/>
              </a:defRPr>
            </a:lvl9pPr>
          </a:lstStyle>
          <a:p>
            <a:r>
              <a:rPr lang="en-US" sz="1800">
                <a:latin typeface="Arial" charset="0"/>
              </a:rPr>
              <a:t>AFTER UPDATE</a:t>
            </a:r>
          </a:p>
          <a:p>
            <a:r>
              <a:rPr lang="en-US" sz="1800">
                <a:latin typeface="Arial" charset="0"/>
              </a:rPr>
              <a:t>	WHEN newrow.QOH &lt; newrow.Reorder</a:t>
            </a:r>
          </a:p>
          <a:p>
            <a:r>
              <a:rPr lang="en-US" sz="1800">
                <a:latin typeface="Arial" charset="0"/>
              </a:rPr>
              <a:t>		INSERT {new order}</a:t>
            </a:r>
          </a:p>
          <a:p>
            <a:r>
              <a:rPr lang="en-US" sz="1800">
                <a:latin typeface="Arial" charset="0"/>
              </a:rPr>
              <a:t>		INSERT {new OrderItem}</a:t>
            </a:r>
          </a:p>
        </p:txBody>
      </p:sp>
      <p:sp>
        <p:nvSpPr>
          <p:cNvPr id="135180" name="Freeform 12"/>
          <p:cNvSpPr>
            <a:spLocks/>
          </p:cNvSpPr>
          <p:nvPr/>
        </p:nvSpPr>
        <p:spPr bwMode="auto">
          <a:xfrm>
            <a:off x="3517900" y="1828800"/>
            <a:ext cx="749300" cy="381000"/>
          </a:xfrm>
          <a:custGeom>
            <a:avLst/>
            <a:gdLst>
              <a:gd name="T0" fmla="*/ 472 w 472"/>
              <a:gd name="T1" fmla="*/ 0 h 240"/>
              <a:gd name="T2" fmla="*/ 328 w 472"/>
              <a:gd name="T3" fmla="*/ 240 h 240"/>
            </a:gdLst>
            <a:ahLst/>
            <a:cxnLst>
              <a:cxn ang="0">
                <a:pos x="T0" y="T1"/>
              </a:cxn>
              <a:cxn ang="0">
                <a:pos x="T2" y="T3"/>
              </a:cxn>
            </a:cxnLst>
            <a:rect l="0" t="0" r="r" b="b"/>
            <a:pathLst>
              <a:path w="472" h="240">
                <a:moveTo>
                  <a:pt x="472" y="0"/>
                </a:moveTo>
                <a:cubicBezTo>
                  <a:pt x="236" y="84"/>
                  <a:pt x="0" y="168"/>
                  <a:pt x="328" y="240"/>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1" name="Line 13"/>
          <p:cNvSpPr>
            <a:spLocks noChangeShapeType="1"/>
          </p:cNvSpPr>
          <p:nvPr/>
        </p:nvSpPr>
        <p:spPr bwMode="auto">
          <a:xfrm flipH="1">
            <a:off x="3810000" y="2590800"/>
            <a:ext cx="1143000" cy="2286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2" name="Freeform 14"/>
          <p:cNvSpPr>
            <a:spLocks/>
          </p:cNvSpPr>
          <p:nvPr/>
        </p:nvSpPr>
        <p:spPr bwMode="auto">
          <a:xfrm>
            <a:off x="2971800" y="3048000"/>
            <a:ext cx="749300" cy="381000"/>
          </a:xfrm>
          <a:custGeom>
            <a:avLst/>
            <a:gdLst>
              <a:gd name="T0" fmla="*/ 472 w 472"/>
              <a:gd name="T1" fmla="*/ 0 h 240"/>
              <a:gd name="T2" fmla="*/ 328 w 472"/>
              <a:gd name="T3" fmla="*/ 240 h 240"/>
            </a:gdLst>
            <a:ahLst/>
            <a:cxnLst>
              <a:cxn ang="0">
                <a:pos x="T0" y="T1"/>
              </a:cxn>
              <a:cxn ang="0">
                <a:pos x="T2" y="T3"/>
              </a:cxn>
            </a:cxnLst>
            <a:rect l="0" t="0" r="r" b="b"/>
            <a:pathLst>
              <a:path w="472" h="240">
                <a:moveTo>
                  <a:pt x="472" y="0"/>
                </a:moveTo>
                <a:cubicBezTo>
                  <a:pt x="236" y="84"/>
                  <a:pt x="0" y="168"/>
                  <a:pt x="328" y="240"/>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3" name="Line 15"/>
          <p:cNvSpPr>
            <a:spLocks noChangeShapeType="1"/>
          </p:cNvSpPr>
          <p:nvPr/>
        </p:nvSpPr>
        <p:spPr bwMode="auto">
          <a:xfrm flipH="1">
            <a:off x="3733800" y="3962400"/>
            <a:ext cx="1066800" cy="6096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4" name="Line 16"/>
          <p:cNvSpPr>
            <a:spLocks noChangeShapeType="1"/>
          </p:cNvSpPr>
          <p:nvPr/>
        </p:nvSpPr>
        <p:spPr bwMode="auto">
          <a:xfrm flipH="1">
            <a:off x="4038600" y="4343400"/>
            <a:ext cx="838200" cy="76200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623723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t>Objectives</a:t>
            </a:r>
          </a:p>
        </p:txBody>
      </p:sp>
      <p:sp>
        <p:nvSpPr>
          <p:cNvPr id="219139" name="Rectangle 3"/>
          <p:cNvSpPr>
            <a:spLocks noGrp="1" noChangeArrowheads="1"/>
          </p:cNvSpPr>
          <p:nvPr>
            <p:ph idx="1"/>
          </p:nvPr>
        </p:nvSpPr>
        <p:spPr/>
        <p:txBody>
          <a:bodyPr/>
          <a:lstStyle/>
          <a:p>
            <a:r>
              <a:rPr lang="en-US" dirty="0"/>
              <a:t>Why would you need to use procedural code when SQL is so powerful?</a:t>
            </a:r>
          </a:p>
          <a:p>
            <a:r>
              <a:rPr lang="en-US" dirty="0"/>
              <a:t>How are SQL commands integrated into more traditional programming structures?</a:t>
            </a:r>
          </a:p>
          <a:p>
            <a:r>
              <a:rPr lang="en-US" dirty="0"/>
              <a:t>What capabilities exist in procedural code</a:t>
            </a:r>
            <a:r>
              <a:rPr lang="en-US" dirty="0" smtClean="0"/>
              <a:t>?</a:t>
            </a:r>
          </a:p>
          <a:p>
            <a:r>
              <a:rPr lang="en-US" dirty="0" smtClean="0"/>
              <a:t>How are business rules added to the database?</a:t>
            </a:r>
            <a:endParaRPr lang="en-US" dirty="0"/>
          </a:p>
          <a:p>
            <a:r>
              <a:rPr lang="en-US" dirty="0" smtClean="0"/>
              <a:t>How does a DBMS handle multiple transaction events?</a:t>
            </a:r>
          </a:p>
          <a:p>
            <a:r>
              <a:rPr lang="en-US" dirty="0" smtClean="0"/>
              <a:t>How do you prevent problems arising when two processes change the same data?</a:t>
            </a:r>
          </a:p>
          <a:p>
            <a:r>
              <a:rPr lang="en-US" dirty="0" smtClean="0"/>
              <a:t>What are the primary rules to ensure integrity of transactions?</a:t>
            </a:r>
          </a:p>
          <a:p>
            <a:r>
              <a:rPr lang="en-US" dirty="0" smtClean="0"/>
              <a:t>How are key values generated?</a:t>
            </a:r>
            <a:endParaRPr lang="en-US" dirty="0"/>
          </a:p>
          <a:p>
            <a:r>
              <a:rPr lang="en-US" dirty="0" smtClean="0"/>
              <a:t>How can procedural code track row-by-row through a query?</a:t>
            </a:r>
          </a:p>
          <a:p>
            <a:r>
              <a:rPr lang="en-US" dirty="0" smtClean="0"/>
              <a:t>What issues arise when maintaining totals in the database?</a:t>
            </a:r>
            <a:endParaRPr lang="en-US" dirty="0"/>
          </a:p>
        </p:txBody>
      </p:sp>
      <p:sp>
        <p:nvSpPr>
          <p:cNvPr id="4" name="Slide Number Placeholder 5"/>
          <p:cNvSpPr>
            <a:spLocks noGrp="1"/>
          </p:cNvSpPr>
          <p:nvPr>
            <p:ph type="sldNum" sz="quarter" idx="12"/>
          </p:nvPr>
        </p:nvSpPr>
        <p:spPr/>
        <p:txBody>
          <a:bodyPr/>
          <a:lstStyle/>
          <a:p>
            <a:fld id="{B1AA89C8-7A91-404C-8CF3-CF83B7CF2CC7}" type="slidenum">
              <a:rPr lang="en-US"/>
              <a:pPr/>
              <a:t>2</a:t>
            </a:fld>
            <a:endParaRPr lang="en-US"/>
          </a:p>
        </p:txBody>
      </p:sp>
    </p:spTree>
    <p:extLst>
      <p:ext uri="{BB962C8B-B14F-4D97-AF65-F5344CB8AC3E}">
        <p14:creationId xmlns:p14="http://schemas.microsoft.com/office/powerpoint/2010/main" val="2261668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a:t>Trigger Loop</a:t>
            </a:r>
          </a:p>
        </p:txBody>
      </p:sp>
      <p:sp>
        <p:nvSpPr>
          <p:cNvPr id="15" name="Slide Number Placeholder 4"/>
          <p:cNvSpPr>
            <a:spLocks noGrp="1"/>
          </p:cNvSpPr>
          <p:nvPr>
            <p:ph type="sldNum" sz="quarter" idx="12"/>
          </p:nvPr>
        </p:nvSpPr>
        <p:spPr/>
        <p:txBody>
          <a:bodyPr/>
          <a:lstStyle/>
          <a:p>
            <a:fld id="{4D4E2B6B-DA88-4F09-8FD5-7B1C36B26E34}" type="slidenum">
              <a:rPr lang="en-US"/>
              <a:pPr/>
              <a:t>20</a:t>
            </a:fld>
            <a:endParaRPr lang="en-US"/>
          </a:p>
        </p:txBody>
      </p:sp>
      <p:sp>
        <p:nvSpPr>
          <p:cNvPr id="137220" name="Text Box 4"/>
          <p:cNvSpPr txBox="1">
            <a:spLocks noChangeArrowheads="1"/>
          </p:cNvSpPr>
          <p:nvPr/>
        </p:nvSpPr>
        <p:spPr bwMode="auto">
          <a:xfrm>
            <a:off x="1431925" y="1066800"/>
            <a:ext cx="250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dirty="0">
                <a:solidFill>
                  <a:schemeClr val="bg2"/>
                </a:solidFill>
              </a:rPr>
              <a:t>Employee(</a:t>
            </a:r>
            <a:r>
              <a:rPr lang="en-US" sz="1800" u="sng" dirty="0">
                <a:solidFill>
                  <a:schemeClr val="bg2"/>
                </a:solidFill>
              </a:rPr>
              <a:t>EID</a:t>
            </a:r>
            <a:r>
              <a:rPr lang="en-US" sz="1800" dirty="0">
                <a:solidFill>
                  <a:schemeClr val="bg2"/>
                </a:solidFill>
              </a:rPr>
              <a:t>, Salary)</a:t>
            </a:r>
          </a:p>
        </p:txBody>
      </p:sp>
      <p:sp>
        <p:nvSpPr>
          <p:cNvPr id="137221" name="Text Box 5"/>
          <p:cNvSpPr txBox="1">
            <a:spLocks noChangeArrowheads="1"/>
          </p:cNvSpPr>
          <p:nvPr/>
        </p:nvSpPr>
        <p:spPr bwMode="auto">
          <a:xfrm>
            <a:off x="1431925" y="2362200"/>
            <a:ext cx="399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BonusPaid(</a:t>
            </a:r>
            <a:r>
              <a:rPr lang="en-US" sz="1800" u="sng">
                <a:solidFill>
                  <a:schemeClr val="bg2"/>
                </a:solidFill>
              </a:rPr>
              <a:t>EID</a:t>
            </a:r>
            <a:r>
              <a:rPr lang="en-US" sz="1800">
                <a:solidFill>
                  <a:schemeClr val="bg2"/>
                </a:solidFill>
              </a:rPr>
              <a:t>, </a:t>
            </a:r>
            <a:r>
              <a:rPr lang="en-US" sz="1800" u="sng">
                <a:solidFill>
                  <a:schemeClr val="bg2"/>
                </a:solidFill>
              </a:rPr>
              <a:t>BonusDate</a:t>
            </a:r>
            <a:r>
              <a:rPr lang="en-US" sz="1800">
                <a:solidFill>
                  <a:schemeClr val="bg2"/>
                </a:solidFill>
              </a:rPr>
              <a:t>, Amount)</a:t>
            </a:r>
          </a:p>
        </p:txBody>
      </p:sp>
      <p:sp>
        <p:nvSpPr>
          <p:cNvPr id="137222" name="Text Box 6"/>
          <p:cNvSpPr txBox="1">
            <a:spLocks noChangeArrowheads="1"/>
          </p:cNvSpPr>
          <p:nvPr/>
        </p:nvSpPr>
        <p:spPr bwMode="auto">
          <a:xfrm>
            <a:off x="1447800" y="4154488"/>
            <a:ext cx="537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StockOptions(</a:t>
            </a:r>
            <a:r>
              <a:rPr lang="en-US" sz="1800" u="sng">
                <a:solidFill>
                  <a:schemeClr val="bg2"/>
                </a:solidFill>
              </a:rPr>
              <a:t>EID</a:t>
            </a:r>
            <a:r>
              <a:rPr lang="en-US" sz="1800">
                <a:solidFill>
                  <a:schemeClr val="bg2"/>
                </a:solidFill>
              </a:rPr>
              <a:t>, </a:t>
            </a:r>
            <a:r>
              <a:rPr lang="en-US" sz="1800" u="sng">
                <a:solidFill>
                  <a:schemeClr val="bg2"/>
                </a:solidFill>
              </a:rPr>
              <a:t>OptionDate</a:t>
            </a:r>
            <a:r>
              <a:rPr lang="en-US" sz="1800">
                <a:solidFill>
                  <a:schemeClr val="bg2"/>
                </a:solidFill>
              </a:rPr>
              <a:t>, Amount, SalaryAdj)</a:t>
            </a:r>
          </a:p>
        </p:txBody>
      </p:sp>
      <p:sp>
        <p:nvSpPr>
          <p:cNvPr id="137223" name="Text Box 7"/>
          <p:cNvSpPr txBox="1">
            <a:spLocks noChangeArrowheads="1"/>
          </p:cNvSpPr>
          <p:nvPr/>
        </p:nvSpPr>
        <p:spPr bwMode="auto">
          <a:xfrm>
            <a:off x="4251325" y="1066800"/>
            <a:ext cx="4572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dirty="0">
                <a:solidFill>
                  <a:schemeClr val="tx1"/>
                </a:solidFill>
              </a:rPr>
              <a:t>AFTER UPDATE</a:t>
            </a:r>
          </a:p>
          <a:p>
            <a:pPr>
              <a:spcBef>
                <a:spcPct val="0"/>
              </a:spcBef>
            </a:pPr>
            <a:r>
              <a:rPr lang="en-US" sz="1800" dirty="0">
                <a:solidFill>
                  <a:schemeClr val="tx1"/>
                </a:solidFill>
              </a:rPr>
              <a:t>	IF </a:t>
            </a:r>
            <a:r>
              <a:rPr lang="en-US" sz="1800" dirty="0" err="1">
                <a:solidFill>
                  <a:schemeClr val="tx1"/>
                </a:solidFill>
              </a:rPr>
              <a:t>newrow.Salary</a:t>
            </a:r>
            <a:r>
              <a:rPr lang="en-US" sz="1800" dirty="0">
                <a:solidFill>
                  <a:schemeClr val="tx1"/>
                </a:solidFill>
              </a:rPr>
              <a:t> &gt; 100000 THEN</a:t>
            </a:r>
          </a:p>
          <a:p>
            <a:pPr>
              <a:spcBef>
                <a:spcPct val="0"/>
              </a:spcBef>
            </a:pPr>
            <a:r>
              <a:rPr lang="en-US" sz="1800" dirty="0">
                <a:solidFill>
                  <a:schemeClr val="tx1"/>
                </a:solidFill>
              </a:rPr>
              <a:t>		Add Bonus</a:t>
            </a:r>
          </a:p>
          <a:p>
            <a:pPr>
              <a:spcBef>
                <a:spcPct val="0"/>
              </a:spcBef>
            </a:pPr>
            <a:r>
              <a:rPr lang="en-US" sz="1800" dirty="0">
                <a:solidFill>
                  <a:schemeClr val="tx1"/>
                </a:solidFill>
              </a:rPr>
              <a:t>	END</a:t>
            </a:r>
          </a:p>
        </p:txBody>
      </p:sp>
      <p:sp>
        <p:nvSpPr>
          <p:cNvPr id="137224" name="Text Box 8"/>
          <p:cNvSpPr txBox="1">
            <a:spLocks noChangeArrowheads="1"/>
          </p:cNvSpPr>
          <p:nvPr/>
        </p:nvSpPr>
        <p:spPr bwMode="auto">
          <a:xfrm>
            <a:off x="4572000" y="2667000"/>
            <a:ext cx="4445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tx1"/>
                </a:solidFill>
              </a:rPr>
              <a:t>AFTER UPDATE Or INSERT</a:t>
            </a:r>
          </a:p>
          <a:p>
            <a:pPr>
              <a:spcBef>
                <a:spcPct val="0"/>
              </a:spcBef>
            </a:pPr>
            <a:r>
              <a:rPr lang="en-US" sz="1800">
                <a:solidFill>
                  <a:schemeClr val="tx1"/>
                </a:solidFill>
              </a:rPr>
              <a:t>	IF newrow.Bonus &gt; 50000 THEN</a:t>
            </a:r>
          </a:p>
          <a:p>
            <a:pPr>
              <a:spcBef>
                <a:spcPct val="0"/>
              </a:spcBef>
            </a:pPr>
            <a:r>
              <a:rPr lang="en-US" sz="1800">
                <a:solidFill>
                  <a:schemeClr val="tx1"/>
                </a:solidFill>
              </a:rPr>
              <a:t>		Reduce Bonus</a:t>
            </a:r>
          </a:p>
          <a:p>
            <a:pPr>
              <a:spcBef>
                <a:spcPct val="0"/>
              </a:spcBef>
            </a:pPr>
            <a:r>
              <a:rPr lang="en-US" sz="1800">
                <a:solidFill>
                  <a:schemeClr val="tx1"/>
                </a:solidFill>
              </a:rPr>
              <a:t>		Add Options</a:t>
            </a:r>
          </a:p>
          <a:p>
            <a:pPr>
              <a:spcBef>
                <a:spcPct val="0"/>
              </a:spcBef>
            </a:pPr>
            <a:r>
              <a:rPr lang="en-US" sz="1800">
                <a:solidFill>
                  <a:schemeClr val="tx1"/>
                </a:solidFill>
              </a:rPr>
              <a:t>	END</a:t>
            </a:r>
          </a:p>
        </p:txBody>
      </p:sp>
      <p:sp>
        <p:nvSpPr>
          <p:cNvPr id="137225" name="Text Box 9"/>
          <p:cNvSpPr txBox="1">
            <a:spLocks noChangeArrowheads="1"/>
          </p:cNvSpPr>
          <p:nvPr/>
        </p:nvSpPr>
        <p:spPr bwMode="auto">
          <a:xfrm>
            <a:off x="4279900" y="4611688"/>
            <a:ext cx="47117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tx1"/>
                </a:solidFill>
              </a:rPr>
              <a:t>AFTER UPDATE Or INSERT</a:t>
            </a:r>
          </a:p>
          <a:p>
            <a:pPr>
              <a:spcBef>
                <a:spcPct val="0"/>
              </a:spcBef>
            </a:pPr>
            <a:r>
              <a:rPr lang="en-US" sz="1800">
                <a:solidFill>
                  <a:schemeClr val="tx1"/>
                </a:solidFill>
              </a:rPr>
              <a:t>	IF newrow.Amount &gt; 100000 THEN</a:t>
            </a:r>
          </a:p>
          <a:p>
            <a:pPr>
              <a:spcBef>
                <a:spcPct val="0"/>
              </a:spcBef>
            </a:pPr>
            <a:r>
              <a:rPr lang="en-US" sz="1800">
                <a:solidFill>
                  <a:schemeClr val="tx1"/>
                </a:solidFill>
              </a:rPr>
              <a:t>		Reduce Salary</a:t>
            </a:r>
          </a:p>
          <a:p>
            <a:pPr>
              <a:spcBef>
                <a:spcPct val="0"/>
              </a:spcBef>
            </a:pPr>
            <a:r>
              <a:rPr lang="en-US" sz="1800">
                <a:solidFill>
                  <a:schemeClr val="tx1"/>
                </a:solidFill>
              </a:rPr>
              <a:t>	END</a:t>
            </a:r>
          </a:p>
        </p:txBody>
      </p:sp>
      <p:sp>
        <p:nvSpPr>
          <p:cNvPr id="137227" name="Line 11"/>
          <p:cNvSpPr>
            <a:spLocks noChangeShapeType="1"/>
          </p:cNvSpPr>
          <p:nvPr/>
        </p:nvSpPr>
        <p:spPr bwMode="auto">
          <a:xfrm>
            <a:off x="3429000" y="1447800"/>
            <a:ext cx="838200" cy="0"/>
          </a:xfrm>
          <a:prstGeom prst="line">
            <a:avLst/>
          </a:prstGeom>
          <a:noFill/>
          <a:ln w="12700">
            <a:solidFill>
              <a:srgbClr val="00000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29" name="Line 13"/>
          <p:cNvSpPr>
            <a:spLocks noChangeShapeType="1"/>
          </p:cNvSpPr>
          <p:nvPr/>
        </p:nvSpPr>
        <p:spPr bwMode="auto">
          <a:xfrm flipH="1">
            <a:off x="5410200" y="1981200"/>
            <a:ext cx="1066800" cy="457200"/>
          </a:xfrm>
          <a:prstGeom prst="line">
            <a:avLst/>
          </a:prstGeom>
          <a:noFill/>
          <a:ln w="12700">
            <a:solidFill>
              <a:schemeClr val="tx1"/>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31" name="Line 15"/>
          <p:cNvSpPr>
            <a:spLocks noChangeShapeType="1"/>
          </p:cNvSpPr>
          <p:nvPr/>
        </p:nvSpPr>
        <p:spPr bwMode="auto">
          <a:xfrm>
            <a:off x="3429000" y="2819400"/>
            <a:ext cx="838200" cy="0"/>
          </a:xfrm>
          <a:prstGeom prst="line">
            <a:avLst/>
          </a:prstGeom>
          <a:noFill/>
          <a:ln w="12700">
            <a:solidFill>
              <a:srgbClr val="00000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32" name="Line 16"/>
          <p:cNvSpPr>
            <a:spLocks noChangeShapeType="1"/>
          </p:cNvSpPr>
          <p:nvPr/>
        </p:nvSpPr>
        <p:spPr bwMode="auto">
          <a:xfrm flipH="1">
            <a:off x="4267200" y="3657600"/>
            <a:ext cx="2209800" cy="457200"/>
          </a:xfrm>
          <a:prstGeom prst="line">
            <a:avLst/>
          </a:prstGeom>
          <a:noFill/>
          <a:ln w="12700">
            <a:solidFill>
              <a:schemeClr val="tx1"/>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33" name="Line 17"/>
          <p:cNvSpPr>
            <a:spLocks noChangeShapeType="1"/>
          </p:cNvSpPr>
          <p:nvPr/>
        </p:nvSpPr>
        <p:spPr bwMode="auto">
          <a:xfrm>
            <a:off x="3429000" y="4800600"/>
            <a:ext cx="838200" cy="0"/>
          </a:xfrm>
          <a:prstGeom prst="line">
            <a:avLst/>
          </a:prstGeom>
          <a:noFill/>
          <a:ln w="12700">
            <a:solidFill>
              <a:srgbClr val="00000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34" name="Freeform 18"/>
          <p:cNvSpPr>
            <a:spLocks/>
          </p:cNvSpPr>
          <p:nvPr/>
        </p:nvSpPr>
        <p:spPr bwMode="auto">
          <a:xfrm>
            <a:off x="1041400" y="1524000"/>
            <a:ext cx="5054600" cy="3886200"/>
          </a:xfrm>
          <a:custGeom>
            <a:avLst/>
            <a:gdLst>
              <a:gd name="T0" fmla="*/ 3184 w 3184"/>
              <a:gd name="T1" fmla="*/ 2448 h 2448"/>
              <a:gd name="T2" fmla="*/ 304 w 3184"/>
              <a:gd name="T3" fmla="*/ 1968 h 2448"/>
              <a:gd name="T4" fmla="*/ 1360 w 3184"/>
              <a:gd name="T5" fmla="*/ 0 h 2448"/>
            </a:gdLst>
            <a:ahLst/>
            <a:cxnLst>
              <a:cxn ang="0">
                <a:pos x="T0" y="T1"/>
              </a:cxn>
              <a:cxn ang="0">
                <a:pos x="T2" y="T3"/>
              </a:cxn>
              <a:cxn ang="0">
                <a:pos x="T4" y="T5"/>
              </a:cxn>
            </a:cxnLst>
            <a:rect l="0" t="0" r="r" b="b"/>
            <a:pathLst>
              <a:path w="3184" h="2448">
                <a:moveTo>
                  <a:pt x="3184" y="2448"/>
                </a:moveTo>
                <a:cubicBezTo>
                  <a:pt x="1896" y="2412"/>
                  <a:pt x="608" y="2376"/>
                  <a:pt x="304" y="1968"/>
                </a:cubicBezTo>
                <a:cubicBezTo>
                  <a:pt x="0" y="1560"/>
                  <a:pt x="680" y="780"/>
                  <a:pt x="1360" y="0"/>
                </a:cubicBezTo>
              </a:path>
            </a:pathLst>
          </a:custGeom>
          <a:noFill/>
          <a:ln w="12700" cap="flat" cmpd="sng">
            <a:solidFill>
              <a:schemeClr val="tx1"/>
            </a:solidFill>
            <a:prstDash val="solid"/>
            <a:round/>
            <a:headEnd type="none" w="sm" len="sm"/>
            <a:tailEnd type="triangle" w="med"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098089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smtClean="0"/>
              <a:t>Transactions</a:t>
            </a:r>
            <a:endParaRPr lang="en-US"/>
          </a:p>
        </p:txBody>
      </p:sp>
      <p:sp>
        <p:nvSpPr>
          <p:cNvPr id="10" name="Slide Number Placeholder 6"/>
          <p:cNvSpPr>
            <a:spLocks noGrp="1"/>
          </p:cNvSpPr>
          <p:nvPr>
            <p:ph type="sldNum" sz="quarter" idx="12"/>
          </p:nvPr>
        </p:nvSpPr>
        <p:spPr/>
        <p:txBody>
          <a:bodyPr/>
          <a:lstStyle/>
          <a:p>
            <a:fld id="{26EDC841-A757-425D-9EF8-07193869F9B7}" type="slidenum">
              <a:rPr lang="en-US" smtClean="0"/>
              <a:pPr/>
              <a:t>21</a:t>
            </a:fld>
            <a:endParaRPr lang="en-US"/>
          </a:p>
        </p:txBody>
      </p:sp>
      <p:sp>
        <p:nvSpPr>
          <p:cNvPr id="139267" name="Rectangle 3"/>
          <p:cNvSpPr>
            <a:spLocks noGrp="1" noChangeArrowheads="1"/>
          </p:cNvSpPr>
          <p:nvPr>
            <p:ph type="body" sz="half" idx="4294967295"/>
          </p:nvPr>
        </p:nvSpPr>
        <p:spPr>
          <a:xfrm>
            <a:off x="0" y="1263650"/>
            <a:ext cx="4419600" cy="4756150"/>
          </a:xfrm>
        </p:spPr>
        <p:txBody>
          <a:bodyPr/>
          <a:lstStyle/>
          <a:p>
            <a:r>
              <a:rPr lang="en-US" sz="1800" dirty="0" smtClean="0"/>
              <a:t>Some transactions result in multiple changes.</a:t>
            </a:r>
          </a:p>
          <a:p>
            <a:pPr lvl="1"/>
            <a:r>
              <a:rPr lang="en-US" sz="1600" dirty="0" smtClean="0"/>
              <a:t>These changes must all be completed successfully, or the group must fail.</a:t>
            </a:r>
          </a:p>
          <a:p>
            <a:pPr lvl="1"/>
            <a:r>
              <a:rPr lang="en-US" sz="1600" dirty="0" smtClean="0"/>
              <a:t>Protection for hardware and communication failures.</a:t>
            </a:r>
          </a:p>
          <a:p>
            <a:pPr lvl="1"/>
            <a:r>
              <a:rPr lang="en-US" sz="1600" dirty="0" smtClean="0"/>
              <a:t>example:  bank customer transfers money from savings account to checking account.</a:t>
            </a:r>
          </a:p>
          <a:p>
            <a:pPr lvl="2"/>
            <a:r>
              <a:rPr lang="en-US" sz="1400" dirty="0" smtClean="0"/>
              <a:t>Decrease savings balance</a:t>
            </a:r>
          </a:p>
          <a:p>
            <a:pPr lvl="2"/>
            <a:r>
              <a:rPr lang="en-US" sz="1400" dirty="0" smtClean="0"/>
              <a:t>Increase checking balance</a:t>
            </a:r>
          </a:p>
          <a:p>
            <a:pPr lvl="2"/>
            <a:r>
              <a:rPr lang="en-US" sz="1400" dirty="0" smtClean="0"/>
              <a:t>Problem if one transaction and machine crashes.</a:t>
            </a:r>
          </a:p>
          <a:p>
            <a:r>
              <a:rPr lang="en-US" sz="1800" dirty="0" smtClean="0"/>
              <a:t>Possibly:  give users a chance to reverse/undo a transaction.</a:t>
            </a:r>
          </a:p>
          <a:p>
            <a:r>
              <a:rPr lang="en-US" sz="1800" dirty="0" smtClean="0"/>
              <a:t>Performance gain by executing transactions as a block.</a:t>
            </a:r>
            <a:endParaRPr lang="en-US" sz="1800" dirty="0"/>
          </a:p>
        </p:txBody>
      </p:sp>
      <p:sp>
        <p:nvSpPr>
          <p:cNvPr id="139268" name="Rectangle 4"/>
          <p:cNvSpPr>
            <a:spLocks noChangeArrowheads="1"/>
          </p:cNvSpPr>
          <p:nvPr/>
        </p:nvSpPr>
        <p:spPr bwMode="auto">
          <a:xfrm>
            <a:off x="5568950" y="1301750"/>
            <a:ext cx="2120900" cy="12065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spcBef>
                <a:spcPct val="0"/>
              </a:spcBef>
            </a:pPr>
            <a:r>
              <a:rPr lang="en-US" sz="1800" b="1" dirty="0">
                <a:solidFill>
                  <a:schemeClr val="tx1"/>
                </a:solidFill>
              </a:rPr>
              <a:t>Savings Accounts</a:t>
            </a:r>
          </a:p>
          <a:p>
            <a:pPr>
              <a:spcBef>
                <a:spcPct val="0"/>
              </a:spcBef>
            </a:pPr>
            <a:endParaRPr lang="en-US" sz="1800" dirty="0">
              <a:solidFill>
                <a:schemeClr val="tx1"/>
              </a:solidFill>
            </a:endParaRPr>
          </a:p>
          <a:p>
            <a:pPr>
              <a:spcBef>
                <a:spcPct val="0"/>
              </a:spcBef>
            </a:pPr>
            <a:r>
              <a:rPr lang="en-US" sz="1800" dirty="0">
                <a:solidFill>
                  <a:schemeClr val="tx1"/>
                </a:solidFill>
              </a:rPr>
              <a:t>Inez:	5340.92</a:t>
            </a:r>
          </a:p>
          <a:p>
            <a:pPr>
              <a:spcBef>
                <a:spcPct val="0"/>
              </a:spcBef>
            </a:pPr>
            <a:r>
              <a:rPr lang="en-US" sz="1800" dirty="0">
                <a:solidFill>
                  <a:schemeClr val="tx1"/>
                </a:solidFill>
              </a:rPr>
              <a:t>	4340.92</a:t>
            </a:r>
          </a:p>
        </p:txBody>
      </p:sp>
      <p:sp>
        <p:nvSpPr>
          <p:cNvPr id="139269" name="Rectangle 5"/>
          <p:cNvSpPr>
            <a:spLocks noChangeArrowheads="1"/>
          </p:cNvSpPr>
          <p:nvPr/>
        </p:nvSpPr>
        <p:spPr bwMode="auto">
          <a:xfrm>
            <a:off x="6711950" y="2901950"/>
            <a:ext cx="2273300" cy="1358900"/>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spcBef>
                <a:spcPct val="0"/>
              </a:spcBef>
            </a:pPr>
            <a:r>
              <a:rPr lang="en-US" sz="1800" b="1">
                <a:solidFill>
                  <a:schemeClr val="tx1"/>
                </a:solidFill>
              </a:rPr>
              <a:t>Checking Accounts</a:t>
            </a:r>
          </a:p>
          <a:p>
            <a:pPr>
              <a:spcBef>
                <a:spcPct val="0"/>
              </a:spcBef>
            </a:pPr>
            <a:endParaRPr lang="en-US" sz="1800">
              <a:solidFill>
                <a:schemeClr val="tx1"/>
              </a:solidFill>
            </a:endParaRPr>
          </a:p>
          <a:p>
            <a:pPr>
              <a:spcBef>
                <a:spcPct val="0"/>
              </a:spcBef>
            </a:pPr>
            <a:r>
              <a:rPr lang="en-US" sz="1800">
                <a:solidFill>
                  <a:schemeClr val="tx1"/>
                </a:solidFill>
              </a:rPr>
              <a:t>Inez:	1424.27</a:t>
            </a:r>
          </a:p>
        </p:txBody>
      </p:sp>
      <p:sp>
        <p:nvSpPr>
          <p:cNvPr id="139270" name="Rectangle 6"/>
          <p:cNvSpPr>
            <a:spLocks noChangeArrowheads="1"/>
          </p:cNvSpPr>
          <p:nvPr/>
        </p:nvSpPr>
        <p:spPr bwMode="auto">
          <a:xfrm>
            <a:off x="5416550" y="4349750"/>
            <a:ext cx="3568700" cy="1511300"/>
          </a:xfrm>
          <a:prstGeom prst="rect">
            <a:avLst/>
          </a:prstGeom>
          <a:solidFill>
            <a:srgbClr val="FF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spcBef>
                <a:spcPct val="0"/>
              </a:spcBef>
            </a:pPr>
            <a:r>
              <a:rPr lang="en-US" sz="1800" b="1" dirty="0">
                <a:solidFill>
                  <a:schemeClr val="tx1"/>
                </a:solidFill>
              </a:rPr>
              <a:t>	Transaction</a:t>
            </a:r>
          </a:p>
          <a:p>
            <a:pPr>
              <a:spcBef>
                <a:spcPct val="0"/>
              </a:spcBef>
            </a:pPr>
            <a:r>
              <a:rPr lang="en-US" sz="1800" dirty="0">
                <a:solidFill>
                  <a:schemeClr val="tx1"/>
                </a:solidFill>
              </a:rPr>
              <a:t>1.  Subtract $1000 from savings.</a:t>
            </a:r>
          </a:p>
          <a:p>
            <a:pPr>
              <a:spcBef>
                <a:spcPct val="0"/>
              </a:spcBef>
            </a:pPr>
            <a:r>
              <a:rPr lang="en-US" sz="1800" dirty="0">
                <a:solidFill>
                  <a:schemeClr val="tx2"/>
                </a:solidFill>
              </a:rPr>
              <a:t>	</a:t>
            </a:r>
            <a:r>
              <a:rPr lang="en-US" sz="1800" i="1" dirty="0">
                <a:solidFill>
                  <a:schemeClr val="tx2"/>
                </a:solidFill>
              </a:rPr>
              <a:t>(machine crashes)</a:t>
            </a:r>
            <a:endParaRPr lang="en-US" sz="1800" dirty="0">
              <a:solidFill>
                <a:schemeClr val="tx2"/>
              </a:solidFill>
            </a:endParaRPr>
          </a:p>
          <a:p>
            <a:pPr>
              <a:spcBef>
                <a:spcPct val="0"/>
              </a:spcBef>
            </a:pPr>
            <a:r>
              <a:rPr lang="en-US" sz="1800" dirty="0">
                <a:solidFill>
                  <a:schemeClr val="tx1"/>
                </a:solidFill>
              </a:rPr>
              <a:t>2.  Add $1000 to Checking.</a:t>
            </a:r>
          </a:p>
          <a:p>
            <a:pPr>
              <a:spcBef>
                <a:spcPct val="0"/>
              </a:spcBef>
            </a:pPr>
            <a:r>
              <a:rPr lang="en-US" sz="1800" dirty="0">
                <a:solidFill>
                  <a:schemeClr val="tx2"/>
                </a:solidFill>
              </a:rPr>
              <a:t>	</a:t>
            </a:r>
            <a:r>
              <a:rPr lang="en-US" sz="1800" i="1" dirty="0">
                <a:solidFill>
                  <a:schemeClr val="tx2"/>
                </a:solidFill>
              </a:rPr>
              <a:t>(money disappears)</a:t>
            </a:r>
          </a:p>
        </p:txBody>
      </p:sp>
      <p:sp>
        <p:nvSpPr>
          <p:cNvPr id="139271" name="Arc 7"/>
          <p:cNvSpPr>
            <a:spLocks/>
          </p:cNvSpPr>
          <p:nvPr/>
        </p:nvSpPr>
        <p:spPr bwMode="auto">
          <a:xfrm>
            <a:off x="6402388" y="2209800"/>
            <a:ext cx="990600" cy="12954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2"/>
            </a:solidFill>
            <a:round/>
            <a:headEnd type="stealth" w="med"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2" name="Rectangle 8"/>
          <p:cNvSpPr>
            <a:spLocks noChangeArrowheads="1"/>
          </p:cNvSpPr>
          <p:nvPr/>
        </p:nvSpPr>
        <p:spPr bwMode="auto">
          <a:xfrm>
            <a:off x="6461125" y="2490788"/>
            <a:ext cx="819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1800">
                <a:solidFill>
                  <a:schemeClr val="tx2"/>
                </a:solidFill>
              </a:rPr>
              <a:t>$1000</a:t>
            </a:r>
          </a:p>
        </p:txBody>
      </p:sp>
      <p:sp>
        <p:nvSpPr>
          <p:cNvPr id="139273" name="Line 9"/>
          <p:cNvSpPr>
            <a:spLocks noChangeShapeType="1"/>
          </p:cNvSpPr>
          <p:nvPr/>
        </p:nvSpPr>
        <p:spPr bwMode="auto">
          <a:xfrm flipV="1">
            <a:off x="6400800" y="1905000"/>
            <a:ext cx="1143000" cy="1524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19472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smtClean="0"/>
              <a:t>Transaction Steps</a:t>
            </a:r>
            <a:endParaRPr lang="en-US"/>
          </a:p>
        </p:txBody>
      </p:sp>
      <p:graphicFrame>
        <p:nvGraphicFramePr>
          <p:cNvPr id="198789" name="Group 133"/>
          <p:cNvGraphicFramePr>
            <a:graphicFrameLocks noGrp="1"/>
          </p:cNvGraphicFramePr>
          <p:nvPr>
            <p:ph type="tbl" idx="1"/>
          </p:nvPr>
        </p:nvGraphicFramePr>
        <p:xfrm>
          <a:off x="228600" y="1277938"/>
          <a:ext cx="7620000" cy="2560320"/>
        </p:xfrm>
        <a:graphic>
          <a:graphicData uri="http://schemas.openxmlformats.org/drawingml/2006/table">
            <a:tbl>
              <a:tblPr/>
              <a:tblGrid>
                <a:gridCol w="2700338"/>
                <a:gridCol w="2535237"/>
                <a:gridCol w="2384425"/>
              </a:tblGrid>
              <a:tr h="23971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Steps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Savings Balance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Checking Balance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476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 Start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5,340.92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6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 Subtract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22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 Add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638">
                <a:tc gridSpan="3">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Problem arises if transaction is not completed</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476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 Subtract 1,000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4,340.92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1,424.27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0000"/>
                          </a:solidFill>
                          <a:effectLst/>
                          <a:latin typeface="Arial" charset="0"/>
                          <a:ea typeface="Times New Roman" pitchFamily="18" charset="0"/>
                          <a:cs typeface="Arial" charset="0"/>
                        </a:rPr>
                        <a:t>2. Machine crashes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0000"/>
                          </a:solidFill>
                          <a:effectLst/>
                          <a:latin typeface="Arial" charset="0"/>
                          <a:ea typeface="Times New Roman" pitchFamily="18" charset="0"/>
                          <a:cs typeface="Arial" charset="0"/>
                        </a:rPr>
                        <a:t>1,000 is gone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7" name="Slide Number Placeholder 5"/>
          <p:cNvSpPr>
            <a:spLocks noGrp="1"/>
          </p:cNvSpPr>
          <p:nvPr>
            <p:ph type="sldNum" sz="quarter" idx="12"/>
          </p:nvPr>
        </p:nvSpPr>
        <p:spPr/>
        <p:txBody>
          <a:bodyPr/>
          <a:lstStyle/>
          <a:p>
            <a:fld id="{FBF82320-C921-463D-8D7D-EAADA6FDAC7A}" type="slidenum">
              <a:rPr lang="en-US" smtClean="0"/>
              <a:pPr/>
              <a:t>22</a:t>
            </a:fld>
            <a:endParaRPr lang="en-US"/>
          </a:p>
        </p:txBody>
      </p:sp>
    </p:spTree>
    <p:extLst>
      <p:ext uri="{BB962C8B-B14F-4D97-AF65-F5344CB8AC3E}">
        <p14:creationId xmlns:p14="http://schemas.microsoft.com/office/powerpoint/2010/main" val="3389899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Transaction Logs</a:t>
            </a:r>
            <a:endParaRPr lang="en-US" dirty="0"/>
          </a:p>
        </p:txBody>
      </p:sp>
      <p:sp>
        <p:nvSpPr>
          <p:cNvPr id="4" name="Slide Number Placeholder 3"/>
          <p:cNvSpPr>
            <a:spLocks noGrp="1"/>
          </p:cNvSpPr>
          <p:nvPr>
            <p:ph type="sldNum" sz="quarter" idx="12"/>
          </p:nvPr>
        </p:nvSpPr>
        <p:spPr/>
        <p:txBody>
          <a:bodyPr/>
          <a:lstStyle/>
          <a:p>
            <a:pPr>
              <a:defRPr/>
            </a:pPr>
            <a:fld id="{26DED391-75A6-4918-AC5B-1407C807EB83}" type="slidenum">
              <a:rPr lang="en-US" smtClean="0"/>
              <a:pPr>
                <a:defRPr/>
              </a:pPr>
              <a:t>23</a:t>
            </a:fld>
            <a:endParaRPr lang="en-US"/>
          </a:p>
        </p:txBody>
      </p:sp>
      <p:sp>
        <p:nvSpPr>
          <p:cNvPr id="6" name="TextBox 5"/>
          <p:cNvSpPr txBox="1"/>
          <p:nvPr/>
        </p:nvSpPr>
        <p:spPr>
          <a:xfrm>
            <a:off x="288758" y="2005263"/>
            <a:ext cx="2807368" cy="1323439"/>
          </a:xfrm>
          <a:prstGeom prst="rect">
            <a:avLst/>
          </a:prstGeom>
          <a:noFill/>
        </p:spPr>
        <p:txBody>
          <a:bodyPr wrap="square" rtlCol="0">
            <a:spAutoFit/>
          </a:bodyPr>
          <a:lstStyle/>
          <a:p>
            <a:r>
              <a:rPr lang="en-US" sz="2000" dirty="0" smtClean="0">
                <a:solidFill>
                  <a:schemeClr val="tx1"/>
                </a:solidFill>
              </a:rPr>
              <a:t>Update Table 1</a:t>
            </a:r>
          </a:p>
          <a:p>
            <a:r>
              <a:rPr lang="en-US" sz="2000" dirty="0" smtClean="0">
                <a:solidFill>
                  <a:schemeClr val="tx1"/>
                </a:solidFill>
              </a:rPr>
              <a:t>…</a:t>
            </a:r>
          </a:p>
          <a:p>
            <a:r>
              <a:rPr lang="en-US" sz="2000" dirty="0" smtClean="0">
                <a:solidFill>
                  <a:schemeClr val="tx1"/>
                </a:solidFill>
              </a:rPr>
              <a:t>Update Table 2</a:t>
            </a:r>
          </a:p>
          <a:p>
            <a:r>
              <a:rPr lang="en-US" sz="2000" dirty="0" smtClean="0">
                <a:solidFill>
                  <a:schemeClr val="tx1"/>
                </a:solidFill>
              </a:rPr>
              <a:t>…</a:t>
            </a:r>
            <a:endParaRPr lang="en-US" sz="2000" dirty="0">
              <a:solidFill>
                <a:schemeClr val="tx1"/>
              </a:solidFill>
            </a:endParaRPr>
          </a:p>
        </p:txBody>
      </p:sp>
      <p:sp>
        <p:nvSpPr>
          <p:cNvPr id="7" name="Rectangle 6"/>
          <p:cNvSpPr/>
          <p:nvPr/>
        </p:nvSpPr>
        <p:spPr bwMode="auto">
          <a:xfrm>
            <a:off x="4154905" y="1620253"/>
            <a:ext cx="1299411" cy="139566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Table 1</a:t>
            </a:r>
          </a:p>
        </p:txBody>
      </p:sp>
      <p:sp>
        <p:nvSpPr>
          <p:cNvPr id="8" name="Rectangle 7"/>
          <p:cNvSpPr/>
          <p:nvPr/>
        </p:nvSpPr>
        <p:spPr bwMode="auto">
          <a:xfrm>
            <a:off x="6192252" y="1620253"/>
            <a:ext cx="1299411" cy="139566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Table 2</a:t>
            </a:r>
          </a:p>
        </p:txBody>
      </p:sp>
      <p:sp>
        <p:nvSpPr>
          <p:cNvPr id="9" name="Rectangle 8"/>
          <p:cNvSpPr/>
          <p:nvPr/>
        </p:nvSpPr>
        <p:spPr bwMode="auto">
          <a:xfrm>
            <a:off x="2438400" y="3753853"/>
            <a:ext cx="1042737" cy="173254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Log</a:t>
            </a:r>
            <a:r>
              <a:rPr kumimoji="0" lang="en-US" sz="1800" b="0" i="0" u="none" strike="noStrike" cap="none" normalizeH="0" dirty="0" smtClean="0">
                <a:ln>
                  <a:noFill/>
                </a:ln>
                <a:solidFill>
                  <a:schemeClr val="tx1"/>
                </a:solidFill>
                <a:effectLst/>
                <a:latin typeface="Arial" charset="0"/>
              </a:rPr>
              <a:t> File</a:t>
            </a:r>
            <a:endParaRPr kumimoji="0" lang="en-US" sz="1800" b="0" i="0" u="none" strike="noStrike" cap="none" normalizeH="0" baseline="0" dirty="0" smtClean="0">
              <a:ln>
                <a:noFill/>
              </a:ln>
              <a:solidFill>
                <a:schemeClr val="tx1"/>
              </a:solidFill>
              <a:effectLst/>
              <a:latin typeface="Arial" charset="0"/>
            </a:endParaRPr>
          </a:p>
        </p:txBody>
      </p:sp>
      <p:cxnSp>
        <p:nvCxnSpPr>
          <p:cNvPr id="11" name="Straight Arrow Connector 10"/>
          <p:cNvCxnSpPr>
            <a:endCxn id="7" idx="1"/>
          </p:cNvCxnSpPr>
          <p:nvPr/>
        </p:nvCxnSpPr>
        <p:spPr bwMode="auto">
          <a:xfrm>
            <a:off x="2229853" y="2318084"/>
            <a:ext cx="1925052" cy="1"/>
          </a:xfrm>
          <a:prstGeom prst="straightConnector1">
            <a:avLst/>
          </a:prstGeom>
          <a:solidFill>
            <a:schemeClr val="accent1"/>
          </a:solidFill>
          <a:ln w="12700" cap="flat" cmpd="sng" algn="ctr">
            <a:solidFill>
              <a:schemeClr val="bg2"/>
            </a:solidFill>
            <a:prstDash val="solid"/>
            <a:round/>
            <a:headEnd type="none" w="sm" len="sm"/>
            <a:tailEnd type="stealth" w="lg" len="med"/>
          </a:ln>
          <a:effectLst/>
        </p:spPr>
      </p:cxnSp>
      <p:cxnSp>
        <p:nvCxnSpPr>
          <p:cNvPr id="12" name="Straight Arrow Connector 11"/>
          <p:cNvCxnSpPr>
            <a:endCxn id="8" idx="1"/>
          </p:cNvCxnSpPr>
          <p:nvPr/>
        </p:nvCxnSpPr>
        <p:spPr bwMode="auto">
          <a:xfrm flipV="1">
            <a:off x="2229853" y="2318085"/>
            <a:ext cx="3962399" cy="505326"/>
          </a:xfrm>
          <a:prstGeom prst="straightConnector1">
            <a:avLst/>
          </a:prstGeom>
          <a:solidFill>
            <a:schemeClr val="accent1"/>
          </a:solidFill>
          <a:ln w="12700" cap="flat" cmpd="sng" algn="ctr">
            <a:solidFill>
              <a:schemeClr val="bg2"/>
            </a:solidFill>
            <a:prstDash val="solid"/>
            <a:round/>
            <a:headEnd type="none" w="sm" len="sm"/>
            <a:tailEnd type="stealth" w="lg" len="med"/>
          </a:ln>
          <a:effectLst/>
        </p:spPr>
      </p:cxnSp>
      <p:sp>
        <p:nvSpPr>
          <p:cNvPr id="15" name="Freeform 14"/>
          <p:cNvSpPr/>
          <p:nvPr/>
        </p:nvSpPr>
        <p:spPr>
          <a:xfrm>
            <a:off x="914400" y="2310063"/>
            <a:ext cx="1411705" cy="1812758"/>
          </a:xfrm>
          <a:custGeom>
            <a:avLst/>
            <a:gdLst>
              <a:gd name="connsiteX0" fmla="*/ 1315453 w 1411705"/>
              <a:gd name="connsiteY0" fmla="*/ 0 h 1812758"/>
              <a:gd name="connsiteX1" fmla="*/ 0 w 1411705"/>
              <a:gd name="connsiteY1" fmla="*/ 1524000 h 1812758"/>
              <a:gd name="connsiteX2" fmla="*/ 1411705 w 1411705"/>
              <a:gd name="connsiteY2" fmla="*/ 1812758 h 1812758"/>
            </a:gdLst>
            <a:ahLst/>
            <a:cxnLst>
              <a:cxn ang="0">
                <a:pos x="connsiteX0" y="connsiteY0"/>
              </a:cxn>
              <a:cxn ang="0">
                <a:pos x="connsiteX1" y="connsiteY1"/>
              </a:cxn>
              <a:cxn ang="0">
                <a:pos x="connsiteX2" y="connsiteY2"/>
              </a:cxn>
            </a:cxnLst>
            <a:rect l="l" t="t" r="r" b="b"/>
            <a:pathLst>
              <a:path w="1411705" h="1812758">
                <a:moveTo>
                  <a:pt x="1315453" y="0"/>
                </a:moveTo>
                <a:lnTo>
                  <a:pt x="0" y="1524000"/>
                </a:lnTo>
                <a:lnTo>
                  <a:pt x="1411705" y="1812758"/>
                </a:lnTo>
              </a:path>
            </a:pathLst>
          </a:custGeom>
          <a:noFill/>
          <a:ln w="12700" cap="flat" cmpd="sng" algn="ctr">
            <a:solidFill>
              <a:schemeClr val="tx2"/>
            </a:solidFill>
            <a:prstDash val="solid"/>
            <a:round/>
            <a:headEnd type="none" w="sm" len="sm"/>
            <a:tailEnd type="stealth" w="lg"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6" name="Freeform 15"/>
          <p:cNvSpPr/>
          <p:nvPr/>
        </p:nvSpPr>
        <p:spPr>
          <a:xfrm>
            <a:off x="1066800" y="2823411"/>
            <a:ext cx="1259305" cy="1451810"/>
          </a:xfrm>
          <a:custGeom>
            <a:avLst/>
            <a:gdLst>
              <a:gd name="connsiteX0" fmla="*/ 1315453 w 1411705"/>
              <a:gd name="connsiteY0" fmla="*/ 0 h 1812758"/>
              <a:gd name="connsiteX1" fmla="*/ 0 w 1411705"/>
              <a:gd name="connsiteY1" fmla="*/ 1524000 h 1812758"/>
              <a:gd name="connsiteX2" fmla="*/ 1411705 w 1411705"/>
              <a:gd name="connsiteY2" fmla="*/ 1812758 h 1812758"/>
            </a:gdLst>
            <a:ahLst/>
            <a:cxnLst>
              <a:cxn ang="0">
                <a:pos x="connsiteX0" y="connsiteY0"/>
              </a:cxn>
              <a:cxn ang="0">
                <a:pos x="connsiteX1" y="connsiteY1"/>
              </a:cxn>
              <a:cxn ang="0">
                <a:pos x="connsiteX2" y="connsiteY2"/>
              </a:cxn>
            </a:cxnLst>
            <a:rect l="l" t="t" r="r" b="b"/>
            <a:pathLst>
              <a:path w="1411705" h="1812758">
                <a:moveTo>
                  <a:pt x="1315453" y="0"/>
                </a:moveTo>
                <a:lnTo>
                  <a:pt x="0" y="1524000"/>
                </a:lnTo>
                <a:lnTo>
                  <a:pt x="1411705" y="1812758"/>
                </a:lnTo>
              </a:path>
            </a:pathLst>
          </a:custGeom>
          <a:noFill/>
          <a:ln w="12700" cap="flat" cmpd="sng" algn="ctr">
            <a:solidFill>
              <a:schemeClr val="tx2"/>
            </a:solidFill>
            <a:prstDash val="solid"/>
            <a:round/>
            <a:headEnd type="none" w="sm" len="sm"/>
            <a:tailEnd type="stealth" w="lg"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523874" y="3753853"/>
            <a:ext cx="4010526" cy="2246769"/>
          </a:xfrm>
          <a:prstGeom prst="rect">
            <a:avLst/>
          </a:prstGeom>
          <a:noFill/>
        </p:spPr>
        <p:txBody>
          <a:bodyPr wrap="square" rtlCol="0">
            <a:spAutoFit/>
          </a:bodyPr>
          <a:lstStyle/>
          <a:p>
            <a:r>
              <a:rPr lang="en-US" sz="2000" dirty="0" smtClean="0"/>
              <a:t>Transaction changes are written to the log file so they can be restarted if the computer crashes during a transaction.</a:t>
            </a:r>
          </a:p>
          <a:p>
            <a:endParaRPr lang="en-US" sz="2000" dirty="0"/>
          </a:p>
          <a:p>
            <a:r>
              <a:rPr lang="en-US" sz="2000" dirty="0" smtClean="0"/>
              <a:t>Low-end DBMSs (e.g., Access) do not have log files.</a:t>
            </a:r>
            <a:endParaRPr lang="en-US" sz="2000" dirty="0"/>
          </a:p>
        </p:txBody>
      </p:sp>
    </p:spTree>
    <p:extLst>
      <p:ext uri="{BB962C8B-B14F-4D97-AF65-F5344CB8AC3E}">
        <p14:creationId xmlns:p14="http://schemas.microsoft.com/office/powerpoint/2010/main" val="4201597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smtClean="0"/>
              <a:t>Defining Transactions</a:t>
            </a:r>
            <a:endParaRPr lang="en-US"/>
          </a:p>
        </p:txBody>
      </p:sp>
      <p:sp>
        <p:nvSpPr>
          <p:cNvPr id="4" name="Slide Number Placeholder 6"/>
          <p:cNvSpPr>
            <a:spLocks noGrp="1"/>
          </p:cNvSpPr>
          <p:nvPr>
            <p:ph type="sldNum" sz="quarter" idx="12"/>
          </p:nvPr>
        </p:nvSpPr>
        <p:spPr/>
        <p:txBody>
          <a:bodyPr/>
          <a:lstStyle/>
          <a:p>
            <a:fld id="{52FE3752-DD55-4572-8EB1-36D09A27CC01}" type="slidenum">
              <a:rPr lang="en-US" smtClean="0"/>
              <a:pPr/>
              <a:t>24</a:t>
            </a:fld>
            <a:endParaRPr lang="en-US"/>
          </a:p>
        </p:txBody>
      </p:sp>
      <p:sp>
        <p:nvSpPr>
          <p:cNvPr id="140291" name="Rectangle 3"/>
          <p:cNvSpPr>
            <a:spLocks noGrp="1" noChangeArrowheads="1"/>
          </p:cNvSpPr>
          <p:nvPr>
            <p:ph type="body" sz="half" idx="4294967295"/>
          </p:nvPr>
        </p:nvSpPr>
        <p:spPr>
          <a:xfrm>
            <a:off x="0" y="1263650"/>
            <a:ext cx="8566150" cy="4756150"/>
          </a:xfrm>
        </p:spPr>
        <p:txBody>
          <a:bodyPr/>
          <a:lstStyle/>
          <a:p>
            <a:r>
              <a:rPr lang="en-US" dirty="0" smtClean="0"/>
              <a:t>The computer needs to be told which changes must be grouped into a transaction.</a:t>
            </a:r>
          </a:p>
          <a:p>
            <a:pPr lvl="1"/>
            <a:r>
              <a:rPr lang="en-US" dirty="0" smtClean="0"/>
              <a:t>Turn on transaction processing.</a:t>
            </a:r>
          </a:p>
          <a:p>
            <a:pPr lvl="1"/>
            <a:r>
              <a:rPr lang="en-US" dirty="0" smtClean="0"/>
              <a:t>Signify a transaction start.</a:t>
            </a:r>
          </a:p>
          <a:p>
            <a:pPr lvl="1"/>
            <a:r>
              <a:rPr lang="en-US" dirty="0" smtClean="0"/>
              <a:t>Signify the end.</a:t>
            </a:r>
          </a:p>
          <a:p>
            <a:pPr lvl="2"/>
            <a:r>
              <a:rPr lang="en-US" dirty="0" smtClean="0"/>
              <a:t>Success:  save all changes</a:t>
            </a:r>
          </a:p>
          <a:p>
            <a:pPr lvl="2"/>
            <a:r>
              <a:rPr lang="en-US" dirty="0" smtClean="0"/>
              <a:t>Failure:  cancel all changes</a:t>
            </a:r>
          </a:p>
          <a:p>
            <a:r>
              <a:rPr lang="en-US" dirty="0" smtClean="0"/>
              <a:t>Must be set in module code</a:t>
            </a:r>
          </a:p>
          <a:p>
            <a:pPr lvl="1"/>
            <a:r>
              <a:rPr lang="en-US" dirty="0" smtClean="0"/>
              <a:t>Commit</a:t>
            </a:r>
          </a:p>
          <a:p>
            <a:pPr lvl="1"/>
            <a:r>
              <a:rPr lang="en-US" dirty="0" smtClean="0"/>
              <a:t>Rollback</a:t>
            </a:r>
            <a:endParaRPr lang="en-US" dirty="0"/>
          </a:p>
        </p:txBody>
      </p:sp>
    </p:spTree>
    <p:extLst>
      <p:ext uri="{BB962C8B-B14F-4D97-AF65-F5344CB8AC3E}">
        <p14:creationId xmlns:p14="http://schemas.microsoft.com/office/powerpoint/2010/main" val="2369839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smtClean="0"/>
              <a:t>SQL Transaction Code</a:t>
            </a:r>
            <a:endParaRPr lang="en-US"/>
          </a:p>
        </p:txBody>
      </p:sp>
      <p:sp>
        <p:nvSpPr>
          <p:cNvPr id="4" name="Slide Number Placeholder 4"/>
          <p:cNvSpPr>
            <a:spLocks noGrp="1"/>
          </p:cNvSpPr>
          <p:nvPr>
            <p:ph type="sldNum" sz="quarter" idx="12"/>
          </p:nvPr>
        </p:nvSpPr>
        <p:spPr/>
        <p:txBody>
          <a:bodyPr/>
          <a:lstStyle/>
          <a:p>
            <a:fld id="{30AB2F92-695E-417D-AC97-77B526134538}" type="slidenum">
              <a:rPr lang="en-US" smtClean="0"/>
              <a:pPr/>
              <a:t>25</a:t>
            </a:fld>
            <a:endParaRPr lang="en-US"/>
          </a:p>
        </p:txBody>
      </p:sp>
      <p:sp>
        <p:nvSpPr>
          <p:cNvPr id="142339" name="Text Box 3"/>
          <p:cNvSpPr txBox="1">
            <a:spLocks noChangeArrowheads="1"/>
          </p:cNvSpPr>
          <p:nvPr/>
        </p:nvSpPr>
        <p:spPr bwMode="auto">
          <a:xfrm>
            <a:off x="833718" y="898525"/>
            <a:ext cx="808168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en-US" sz="1400" dirty="0">
                <a:solidFill>
                  <a:schemeClr val="tx1"/>
                </a:solidFill>
              </a:rPr>
              <a:t>CREATE FUNCTION </a:t>
            </a:r>
            <a:r>
              <a:rPr lang="en-US" sz="1400" dirty="0" err="1">
                <a:solidFill>
                  <a:schemeClr val="tx1"/>
                </a:solidFill>
              </a:rPr>
              <a:t>TransferMoney</a:t>
            </a:r>
            <a:r>
              <a:rPr lang="en-US" sz="1400" dirty="0">
                <a:solidFill>
                  <a:schemeClr val="tx1"/>
                </a:solidFill>
              </a:rPr>
              <a:t>(Amount Currency, </a:t>
            </a:r>
            <a:r>
              <a:rPr lang="en-US" sz="1400" dirty="0" err="1">
                <a:solidFill>
                  <a:schemeClr val="tx1"/>
                </a:solidFill>
              </a:rPr>
              <a:t>AccountFrom</a:t>
            </a:r>
            <a:r>
              <a:rPr lang="en-US" sz="1400" dirty="0">
                <a:solidFill>
                  <a:schemeClr val="tx1"/>
                </a:solidFill>
              </a:rPr>
              <a:t> Number,</a:t>
            </a:r>
          </a:p>
          <a:p>
            <a:pPr>
              <a:spcBef>
                <a:spcPct val="0"/>
              </a:spcBef>
            </a:pPr>
            <a:r>
              <a:rPr lang="en-US" sz="1400" dirty="0">
                <a:solidFill>
                  <a:schemeClr val="tx1"/>
                </a:solidFill>
              </a:rPr>
              <a:t>		</a:t>
            </a:r>
            <a:r>
              <a:rPr lang="en-US" sz="1400" dirty="0" err="1">
                <a:solidFill>
                  <a:schemeClr val="tx1"/>
                </a:solidFill>
              </a:rPr>
              <a:t>AccountTo</a:t>
            </a:r>
            <a:r>
              <a:rPr lang="en-US" sz="1400" dirty="0">
                <a:solidFill>
                  <a:schemeClr val="tx1"/>
                </a:solidFill>
              </a:rPr>
              <a:t> Number) RETURNS NUMBER</a:t>
            </a:r>
          </a:p>
          <a:p>
            <a:pPr>
              <a:spcBef>
                <a:spcPct val="0"/>
              </a:spcBef>
            </a:pPr>
            <a:r>
              <a:rPr lang="en-US" sz="1400" dirty="0" err="1">
                <a:solidFill>
                  <a:schemeClr val="tx1"/>
                </a:solidFill>
              </a:rPr>
              <a:t>curBalance</a:t>
            </a:r>
            <a:r>
              <a:rPr lang="en-US" sz="1400" dirty="0">
                <a:solidFill>
                  <a:schemeClr val="tx1"/>
                </a:solidFill>
              </a:rPr>
              <a:t> Currency;</a:t>
            </a:r>
          </a:p>
          <a:p>
            <a:pPr>
              <a:spcBef>
                <a:spcPct val="0"/>
              </a:spcBef>
            </a:pPr>
            <a:r>
              <a:rPr lang="en-US" sz="1400" dirty="0">
                <a:solidFill>
                  <a:schemeClr val="tx1"/>
                </a:solidFill>
              </a:rPr>
              <a:t>BEGIN</a:t>
            </a:r>
          </a:p>
          <a:p>
            <a:pPr>
              <a:spcBef>
                <a:spcPct val="0"/>
              </a:spcBef>
            </a:pPr>
            <a:r>
              <a:rPr lang="en-US" sz="1400" dirty="0">
                <a:solidFill>
                  <a:schemeClr val="tx1"/>
                </a:solidFill>
              </a:rPr>
              <a:t>	DECLARE HANDLER FOR SQLEXCEPTION</a:t>
            </a:r>
          </a:p>
          <a:p>
            <a:pPr>
              <a:spcBef>
                <a:spcPct val="0"/>
              </a:spcBef>
            </a:pPr>
            <a:r>
              <a:rPr lang="en-US" sz="1400" dirty="0">
                <a:solidFill>
                  <a:schemeClr val="tx1"/>
                </a:solidFill>
              </a:rPr>
              <a:t>	BEGIN</a:t>
            </a:r>
          </a:p>
          <a:p>
            <a:pPr>
              <a:spcBef>
                <a:spcPct val="0"/>
              </a:spcBef>
            </a:pPr>
            <a:r>
              <a:rPr lang="en-US" sz="1400" dirty="0">
                <a:solidFill>
                  <a:schemeClr val="tx1"/>
                </a:solidFill>
              </a:rPr>
              <a:t>		</a:t>
            </a:r>
            <a:r>
              <a:rPr lang="en-US" sz="1400" dirty="0">
                <a:solidFill>
                  <a:schemeClr val="tx2"/>
                </a:solidFill>
              </a:rPr>
              <a:t>ROLLBACK</a:t>
            </a:r>
            <a:r>
              <a:rPr lang="en-US" sz="1400" dirty="0">
                <a:solidFill>
                  <a:schemeClr val="tx1"/>
                </a:solidFill>
              </a:rPr>
              <a:t>;</a:t>
            </a:r>
          </a:p>
          <a:p>
            <a:pPr>
              <a:spcBef>
                <a:spcPct val="0"/>
              </a:spcBef>
            </a:pPr>
            <a:r>
              <a:rPr lang="en-US" sz="1400" dirty="0">
                <a:solidFill>
                  <a:schemeClr val="tx1"/>
                </a:solidFill>
              </a:rPr>
              <a:t>		Return -2;		-- flag for completion error</a:t>
            </a:r>
          </a:p>
          <a:p>
            <a:pPr>
              <a:spcBef>
                <a:spcPct val="0"/>
              </a:spcBef>
            </a:pPr>
            <a:r>
              <a:rPr lang="en-US" sz="1400" dirty="0">
                <a:solidFill>
                  <a:schemeClr val="tx1"/>
                </a:solidFill>
              </a:rPr>
              <a:t>	END;</a:t>
            </a:r>
          </a:p>
          <a:p>
            <a:pPr>
              <a:spcBef>
                <a:spcPct val="0"/>
              </a:spcBef>
            </a:pPr>
            <a:r>
              <a:rPr lang="en-US" sz="1400" dirty="0">
                <a:solidFill>
                  <a:schemeClr val="tx1"/>
                </a:solidFill>
              </a:rPr>
              <a:t>	</a:t>
            </a:r>
            <a:r>
              <a:rPr lang="en-US" sz="1400" dirty="0">
                <a:solidFill>
                  <a:schemeClr val="tx2"/>
                </a:solidFill>
              </a:rPr>
              <a:t>START</a:t>
            </a:r>
            <a:r>
              <a:rPr lang="en-US" sz="1400" dirty="0">
                <a:solidFill>
                  <a:schemeClr val="tx1"/>
                </a:solidFill>
              </a:rPr>
              <a:t> </a:t>
            </a:r>
            <a:r>
              <a:rPr lang="en-US" sz="1400" dirty="0">
                <a:solidFill>
                  <a:schemeClr val="tx2"/>
                </a:solidFill>
              </a:rPr>
              <a:t>TRANSACTION</a:t>
            </a:r>
            <a:r>
              <a:rPr lang="en-US" sz="1400" dirty="0">
                <a:solidFill>
                  <a:schemeClr val="tx1"/>
                </a:solidFill>
              </a:rPr>
              <a:t>;	-- optional</a:t>
            </a:r>
          </a:p>
          <a:p>
            <a:pPr>
              <a:spcBef>
                <a:spcPct val="0"/>
              </a:spcBef>
            </a:pPr>
            <a:r>
              <a:rPr lang="en-US" sz="1400" dirty="0">
                <a:solidFill>
                  <a:schemeClr val="tx1"/>
                </a:solidFill>
              </a:rPr>
              <a:t>	SELECT </a:t>
            </a:r>
            <a:r>
              <a:rPr lang="en-US" sz="1400" dirty="0" err="1">
                <a:solidFill>
                  <a:schemeClr val="tx1"/>
                </a:solidFill>
              </a:rPr>
              <a:t>CurrentBalance</a:t>
            </a:r>
            <a:r>
              <a:rPr lang="en-US" sz="1400" dirty="0">
                <a:solidFill>
                  <a:schemeClr val="tx1"/>
                </a:solidFill>
              </a:rPr>
              <a:t> INTO </a:t>
            </a:r>
            <a:r>
              <a:rPr lang="en-US" sz="1400" dirty="0" err="1">
                <a:solidFill>
                  <a:schemeClr val="tx1"/>
                </a:solidFill>
              </a:rPr>
              <a:t>curBalance</a:t>
            </a:r>
            <a:r>
              <a:rPr lang="en-US" sz="1400" dirty="0">
                <a:solidFill>
                  <a:schemeClr val="tx1"/>
                </a:solidFill>
              </a:rPr>
              <a:t> </a:t>
            </a:r>
          </a:p>
          <a:p>
            <a:pPr>
              <a:spcBef>
                <a:spcPct val="0"/>
              </a:spcBef>
            </a:pPr>
            <a:r>
              <a:rPr lang="en-US" sz="1400" dirty="0">
                <a:solidFill>
                  <a:schemeClr val="tx1"/>
                </a:solidFill>
              </a:rPr>
              <a:t>	FROM Accounts WHERE (</a:t>
            </a:r>
            <a:r>
              <a:rPr lang="en-US" sz="1400" dirty="0" err="1">
                <a:solidFill>
                  <a:schemeClr val="tx1"/>
                </a:solidFill>
              </a:rPr>
              <a:t>AccountID</a:t>
            </a:r>
            <a:r>
              <a:rPr lang="en-US" sz="1400" dirty="0">
                <a:solidFill>
                  <a:schemeClr val="tx1"/>
                </a:solidFill>
              </a:rPr>
              <a:t> = </a:t>
            </a:r>
            <a:r>
              <a:rPr lang="en-US" sz="1400" dirty="0" err="1">
                <a:solidFill>
                  <a:schemeClr val="tx1"/>
                </a:solidFill>
              </a:rPr>
              <a:t>AccountFrom</a:t>
            </a:r>
            <a:r>
              <a:rPr lang="en-US" sz="1400" dirty="0">
                <a:solidFill>
                  <a:schemeClr val="tx1"/>
                </a:solidFill>
              </a:rPr>
              <a:t>);</a:t>
            </a:r>
          </a:p>
          <a:p>
            <a:pPr>
              <a:spcBef>
                <a:spcPct val="0"/>
              </a:spcBef>
            </a:pPr>
            <a:r>
              <a:rPr lang="en-US" sz="1400" dirty="0">
                <a:solidFill>
                  <a:schemeClr val="tx1"/>
                </a:solidFill>
              </a:rPr>
              <a:t>	IF (</a:t>
            </a:r>
            <a:r>
              <a:rPr lang="en-US" sz="1400" dirty="0" err="1">
                <a:solidFill>
                  <a:schemeClr val="tx1"/>
                </a:solidFill>
              </a:rPr>
              <a:t>curBalance</a:t>
            </a:r>
            <a:r>
              <a:rPr lang="en-US" sz="1400" dirty="0">
                <a:solidFill>
                  <a:schemeClr val="tx1"/>
                </a:solidFill>
              </a:rPr>
              <a:t> &lt; Amount) THEN</a:t>
            </a:r>
          </a:p>
          <a:p>
            <a:pPr>
              <a:spcBef>
                <a:spcPct val="0"/>
              </a:spcBef>
            </a:pPr>
            <a:r>
              <a:rPr lang="en-US" sz="1400" dirty="0">
                <a:solidFill>
                  <a:schemeClr val="tx1"/>
                </a:solidFill>
              </a:rPr>
              <a:t>		RETURN -1;	-- flag for insufficient funds</a:t>
            </a:r>
          </a:p>
          <a:p>
            <a:pPr>
              <a:spcBef>
                <a:spcPct val="0"/>
              </a:spcBef>
            </a:pPr>
            <a:r>
              <a:rPr lang="en-US" sz="1400" dirty="0">
                <a:solidFill>
                  <a:schemeClr val="tx1"/>
                </a:solidFill>
              </a:rPr>
              <a:t>	END IF</a:t>
            </a:r>
          </a:p>
          <a:p>
            <a:pPr>
              <a:spcBef>
                <a:spcPct val="0"/>
              </a:spcBef>
            </a:pPr>
            <a:r>
              <a:rPr lang="en-US" sz="1400" dirty="0">
                <a:solidFill>
                  <a:schemeClr val="tx1"/>
                </a:solidFill>
              </a:rPr>
              <a:t>	UPDATE Accounts </a:t>
            </a:r>
          </a:p>
          <a:p>
            <a:pPr>
              <a:spcBef>
                <a:spcPct val="0"/>
              </a:spcBef>
            </a:pPr>
            <a:r>
              <a:rPr lang="en-US" sz="1400" dirty="0">
                <a:solidFill>
                  <a:schemeClr val="tx1"/>
                </a:solidFill>
              </a:rPr>
              <a:t>	SET </a:t>
            </a:r>
            <a:r>
              <a:rPr lang="en-US" sz="1400" dirty="0" err="1">
                <a:solidFill>
                  <a:schemeClr val="tx1"/>
                </a:solidFill>
              </a:rPr>
              <a:t>CurrentBalance</a:t>
            </a:r>
            <a:r>
              <a:rPr lang="en-US" sz="1400" dirty="0">
                <a:solidFill>
                  <a:schemeClr val="tx1"/>
                </a:solidFill>
              </a:rPr>
              <a:t> = </a:t>
            </a:r>
            <a:r>
              <a:rPr lang="en-US" sz="1400" dirty="0" err="1">
                <a:solidFill>
                  <a:schemeClr val="tx1"/>
                </a:solidFill>
              </a:rPr>
              <a:t>CurrentBalance</a:t>
            </a:r>
            <a:r>
              <a:rPr lang="en-US" sz="1400" dirty="0">
                <a:solidFill>
                  <a:schemeClr val="tx1"/>
                </a:solidFill>
              </a:rPr>
              <a:t> – Amount</a:t>
            </a:r>
          </a:p>
          <a:p>
            <a:pPr>
              <a:spcBef>
                <a:spcPct val="0"/>
              </a:spcBef>
            </a:pPr>
            <a:r>
              <a:rPr lang="en-US" sz="1400" dirty="0">
                <a:solidFill>
                  <a:schemeClr val="tx1"/>
                </a:solidFill>
              </a:rPr>
              <a:t>	WHERE </a:t>
            </a:r>
            <a:r>
              <a:rPr lang="en-US" sz="1400" dirty="0" err="1">
                <a:solidFill>
                  <a:schemeClr val="tx1"/>
                </a:solidFill>
              </a:rPr>
              <a:t>AccountID</a:t>
            </a:r>
            <a:r>
              <a:rPr lang="en-US" sz="1400" dirty="0">
                <a:solidFill>
                  <a:schemeClr val="tx1"/>
                </a:solidFill>
              </a:rPr>
              <a:t> = </a:t>
            </a:r>
            <a:r>
              <a:rPr lang="en-US" sz="1400" dirty="0" err="1">
                <a:solidFill>
                  <a:schemeClr val="tx1"/>
                </a:solidFill>
              </a:rPr>
              <a:t>AccountFrom</a:t>
            </a:r>
            <a:r>
              <a:rPr lang="en-US" sz="1400" dirty="0">
                <a:solidFill>
                  <a:schemeClr val="tx1"/>
                </a:solidFill>
              </a:rPr>
              <a:t>;</a:t>
            </a:r>
          </a:p>
          <a:p>
            <a:pPr>
              <a:spcBef>
                <a:spcPct val="0"/>
              </a:spcBef>
            </a:pPr>
            <a:r>
              <a:rPr lang="en-US" sz="1400" dirty="0">
                <a:solidFill>
                  <a:schemeClr val="tx1"/>
                </a:solidFill>
              </a:rPr>
              <a:t>	UPDATE Accounts</a:t>
            </a:r>
          </a:p>
          <a:p>
            <a:pPr>
              <a:spcBef>
                <a:spcPct val="0"/>
              </a:spcBef>
            </a:pPr>
            <a:r>
              <a:rPr lang="en-US" sz="1400" dirty="0">
                <a:solidFill>
                  <a:schemeClr val="tx1"/>
                </a:solidFill>
              </a:rPr>
              <a:t>	SET </a:t>
            </a:r>
            <a:r>
              <a:rPr lang="en-US" sz="1400" dirty="0" err="1">
                <a:solidFill>
                  <a:schemeClr val="tx1"/>
                </a:solidFill>
              </a:rPr>
              <a:t>CurrentBalance</a:t>
            </a:r>
            <a:r>
              <a:rPr lang="en-US" sz="1400" dirty="0">
                <a:solidFill>
                  <a:schemeClr val="tx1"/>
                </a:solidFill>
              </a:rPr>
              <a:t> = </a:t>
            </a:r>
            <a:r>
              <a:rPr lang="en-US" sz="1400" dirty="0" err="1">
                <a:solidFill>
                  <a:schemeClr val="tx1"/>
                </a:solidFill>
              </a:rPr>
              <a:t>CurrentBalance</a:t>
            </a:r>
            <a:r>
              <a:rPr lang="en-US" sz="1400" dirty="0">
                <a:solidFill>
                  <a:schemeClr val="tx1"/>
                </a:solidFill>
              </a:rPr>
              <a:t> + Amount</a:t>
            </a:r>
          </a:p>
          <a:p>
            <a:pPr>
              <a:spcBef>
                <a:spcPct val="0"/>
              </a:spcBef>
            </a:pPr>
            <a:r>
              <a:rPr lang="en-US" sz="1400" dirty="0">
                <a:solidFill>
                  <a:schemeClr val="tx1"/>
                </a:solidFill>
              </a:rPr>
              <a:t>	WHERE </a:t>
            </a:r>
            <a:r>
              <a:rPr lang="en-US" sz="1400" dirty="0" err="1">
                <a:solidFill>
                  <a:schemeClr val="tx1"/>
                </a:solidFill>
              </a:rPr>
              <a:t>AccountID</a:t>
            </a:r>
            <a:r>
              <a:rPr lang="en-US" sz="1400" dirty="0">
                <a:solidFill>
                  <a:schemeClr val="tx1"/>
                </a:solidFill>
              </a:rPr>
              <a:t> = </a:t>
            </a:r>
            <a:r>
              <a:rPr lang="en-US" sz="1400" dirty="0" err="1">
                <a:solidFill>
                  <a:schemeClr val="tx1"/>
                </a:solidFill>
              </a:rPr>
              <a:t>AccountTo</a:t>
            </a:r>
            <a:r>
              <a:rPr lang="en-US" sz="1400" dirty="0">
                <a:solidFill>
                  <a:schemeClr val="tx1"/>
                </a:solidFill>
              </a:rPr>
              <a:t>;</a:t>
            </a:r>
          </a:p>
          <a:p>
            <a:pPr>
              <a:spcBef>
                <a:spcPct val="0"/>
              </a:spcBef>
            </a:pPr>
            <a:r>
              <a:rPr lang="en-US" sz="1400" dirty="0">
                <a:solidFill>
                  <a:schemeClr val="tx1"/>
                </a:solidFill>
              </a:rPr>
              <a:t>	</a:t>
            </a:r>
            <a:r>
              <a:rPr lang="en-US" sz="1400" dirty="0">
                <a:solidFill>
                  <a:schemeClr val="tx2"/>
                </a:solidFill>
              </a:rPr>
              <a:t>COMMIT</a:t>
            </a:r>
            <a:r>
              <a:rPr lang="en-US" sz="1400" dirty="0">
                <a:solidFill>
                  <a:schemeClr val="tx1"/>
                </a:solidFill>
              </a:rPr>
              <a:t>;</a:t>
            </a:r>
          </a:p>
          <a:p>
            <a:pPr>
              <a:spcBef>
                <a:spcPct val="0"/>
              </a:spcBef>
            </a:pPr>
            <a:r>
              <a:rPr lang="en-US" sz="1400" dirty="0">
                <a:solidFill>
                  <a:schemeClr val="tx1"/>
                </a:solidFill>
              </a:rPr>
              <a:t>	RETURN 0;		-- flag for success</a:t>
            </a:r>
          </a:p>
          <a:p>
            <a:pPr>
              <a:spcBef>
                <a:spcPct val="0"/>
              </a:spcBef>
            </a:pPr>
            <a:r>
              <a:rPr lang="en-US" sz="1400" dirty="0">
                <a:solidFill>
                  <a:schemeClr val="tx1"/>
                </a:solidFill>
              </a:rPr>
              <a:t>END;</a:t>
            </a:r>
          </a:p>
        </p:txBody>
      </p:sp>
    </p:spTree>
    <p:extLst>
      <p:ext uri="{BB962C8B-B14F-4D97-AF65-F5344CB8AC3E}">
        <p14:creationId xmlns:p14="http://schemas.microsoft.com/office/powerpoint/2010/main" val="3569648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smtClean="0"/>
              <a:t>SAVEPOINT</a:t>
            </a:r>
            <a:endParaRPr lang="en-US"/>
          </a:p>
        </p:txBody>
      </p:sp>
      <p:sp>
        <p:nvSpPr>
          <p:cNvPr id="17" name="Slide Number Placeholder 4"/>
          <p:cNvSpPr>
            <a:spLocks noGrp="1"/>
          </p:cNvSpPr>
          <p:nvPr>
            <p:ph type="sldNum" sz="quarter" idx="12"/>
          </p:nvPr>
        </p:nvSpPr>
        <p:spPr/>
        <p:txBody>
          <a:bodyPr/>
          <a:lstStyle/>
          <a:p>
            <a:fld id="{E10C7346-B29F-44C0-9DF7-E3BAB5371623}" type="slidenum">
              <a:rPr lang="en-US" smtClean="0"/>
              <a:pPr/>
              <a:t>26</a:t>
            </a:fld>
            <a:endParaRPr lang="en-US"/>
          </a:p>
        </p:txBody>
      </p:sp>
      <p:sp>
        <p:nvSpPr>
          <p:cNvPr id="156676" name="Text Box 4"/>
          <p:cNvSpPr txBox="1">
            <a:spLocks noChangeArrowheads="1"/>
          </p:cNvSpPr>
          <p:nvPr/>
        </p:nvSpPr>
        <p:spPr bwMode="auto">
          <a:xfrm>
            <a:off x="1600200" y="3048000"/>
            <a:ext cx="59436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type="none" w="sm" len="sm"/>
                <a:tailEnd type="none" w="med"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START TRANSACTION;</a:t>
            </a:r>
          </a:p>
          <a:p>
            <a:pPr>
              <a:spcBef>
                <a:spcPct val="0"/>
              </a:spcBef>
            </a:pPr>
            <a:r>
              <a:rPr lang="en-US" sz="1800" dirty="0">
                <a:solidFill>
                  <a:schemeClr val="tx1"/>
                </a:solidFill>
              </a:rPr>
              <a:t>SELECT …</a:t>
            </a:r>
          </a:p>
          <a:p>
            <a:pPr>
              <a:spcBef>
                <a:spcPct val="0"/>
              </a:spcBef>
            </a:pPr>
            <a:r>
              <a:rPr lang="en-US" sz="1800" dirty="0">
                <a:solidFill>
                  <a:schemeClr val="tx1"/>
                </a:solidFill>
              </a:rPr>
              <a:t>UPDATE …</a:t>
            </a:r>
          </a:p>
          <a:p>
            <a:pPr>
              <a:spcBef>
                <a:spcPct val="0"/>
              </a:spcBef>
            </a:pPr>
            <a:r>
              <a:rPr lang="en-US" sz="1800" dirty="0">
                <a:solidFill>
                  <a:schemeClr val="tx1"/>
                </a:solidFill>
              </a:rPr>
              <a:t>SAVEPOINT </a:t>
            </a:r>
            <a:r>
              <a:rPr lang="en-US" sz="1800" dirty="0" err="1">
                <a:solidFill>
                  <a:schemeClr val="tx1"/>
                </a:solidFill>
              </a:rPr>
              <a:t>StartOptional</a:t>
            </a:r>
            <a:r>
              <a:rPr lang="en-US" sz="1800" dirty="0">
                <a:solidFill>
                  <a:schemeClr val="tx1"/>
                </a:solidFill>
              </a:rPr>
              <a:t>;</a:t>
            </a:r>
          </a:p>
          <a:p>
            <a:pPr>
              <a:spcBef>
                <a:spcPct val="0"/>
              </a:spcBef>
            </a:pPr>
            <a:r>
              <a:rPr lang="en-US" sz="1800" dirty="0">
                <a:solidFill>
                  <a:schemeClr val="tx1"/>
                </a:solidFill>
              </a:rPr>
              <a:t>UPDATE …</a:t>
            </a:r>
          </a:p>
          <a:p>
            <a:pPr>
              <a:spcBef>
                <a:spcPct val="0"/>
              </a:spcBef>
            </a:pPr>
            <a:r>
              <a:rPr lang="en-US" sz="1800" dirty="0">
                <a:solidFill>
                  <a:schemeClr val="tx1"/>
                </a:solidFill>
              </a:rPr>
              <a:t>UPDATE …</a:t>
            </a:r>
          </a:p>
          <a:p>
            <a:pPr>
              <a:spcBef>
                <a:spcPct val="0"/>
              </a:spcBef>
            </a:pPr>
            <a:r>
              <a:rPr lang="en-US" sz="1800" dirty="0">
                <a:solidFill>
                  <a:schemeClr val="tx1"/>
                </a:solidFill>
              </a:rPr>
              <a:t>If error THEN</a:t>
            </a:r>
          </a:p>
          <a:p>
            <a:pPr>
              <a:spcBef>
                <a:spcPct val="0"/>
              </a:spcBef>
            </a:pPr>
            <a:r>
              <a:rPr lang="en-US" sz="1800" dirty="0">
                <a:solidFill>
                  <a:schemeClr val="tx1"/>
                </a:solidFill>
              </a:rPr>
              <a:t>	ROLLBACK TO SAVEPOINT </a:t>
            </a:r>
            <a:r>
              <a:rPr lang="en-US" sz="1800" dirty="0" err="1">
                <a:solidFill>
                  <a:schemeClr val="tx1"/>
                </a:solidFill>
              </a:rPr>
              <a:t>StartOptional</a:t>
            </a:r>
            <a:r>
              <a:rPr lang="en-US" sz="1800" dirty="0">
                <a:solidFill>
                  <a:schemeClr val="tx1"/>
                </a:solidFill>
              </a:rPr>
              <a:t>;</a:t>
            </a:r>
          </a:p>
          <a:p>
            <a:pPr>
              <a:spcBef>
                <a:spcPct val="0"/>
              </a:spcBef>
            </a:pPr>
            <a:r>
              <a:rPr lang="en-US" sz="1800" dirty="0">
                <a:solidFill>
                  <a:schemeClr val="tx1"/>
                </a:solidFill>
              </a:rPr>
              <a:t>END IF</a:t>
            </a:r>
          </a:p>
          <a:p>
            <a:pPr>
              <a:spcBef>
                <a:spcPct val="0"/>
              </a:spcBef>
            </a:pPr>
            <a:r>
              <a:rPr lang="en-US" sz="1800" dirty="0">
                <a:solidFill>
                  <a:schemeClr val="tx1"/>
                </a:solidFill>
              </a:rPr>
              <a:t>COMMIT;</a:t>
            </a:r>
          </a:p>
        </p:txBody>
      </p:sp>
      <p:sp>
        <p:nvSpPr>
          <p:cNvPr id="156677" name="Line 5"/>
          <p:cNvSpPr>
            <a:spLocks noChangeShapeType="1"/>
          </p:cNvSpPr>
          <p:nvPr/>
        </p:nvSpPr>
        <p:spPr bwMode="auto">
          <a:xfrm>
            <a:off x="1828800" y="2111375"/>
            <a:ext cx="6400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6678" name="Text Box 6"/>
          <p:cNvSpPr txBox="1">
            <a:spLocks noChangeArrowheads="1"/>
          </p:cNvSpPr>
          <p:nvPr/>
        </p:nvSpPr>
        <p:spPr bwMode="auto">
          <a:xfrm>
            <a:off x="8213725" y="2071688"/>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time</a:t>
            </a:r>
          </a:p>
        </p:txBody>
      </p:sp>
      <p:sp>
        <p:nvSpPr>
          <p:cNvPr id="156679" name="Line 7"/>
          <p:cNvSpPr>
            <a:spLocks noChangeShapeType="1"/>
          </p:cNvSpPr>
          <p:nvPr/>
        </p:nvSpPr>
        <p:spPr bwMode="auto">
          <a:xfrm>
            <a:off x="1828800" y="1901825"/>
            <a:ext cx="0" cy="457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6680" name="Text Box 8"/>
          <p:cNvSpPr txBox="1">
            <a:spLocks noChangeArrowheads="1"/>
          </p:cNvSpPr>
          <p:nvPr/>
        </p:nvSpPr>
        <p:spPr bwMode="auto">
          <a:xfrm>
            <a:off x="1504950" y="1441450"/>
            <a:ext cx="6286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start</a:t>
            </a:r>
          </a:p>
        </p:txBody>
      </p:sp>
      <p:sp>
        <p:nvSpPr>
          <p:cNvPr id="156681" name="Text Box 9"/>
          <p:cNvSpPr txBox="1">
            <a:spLocks noChangeArrowheads="1"/>
          </p:cNvSpPr>
          <p:nvPr/>
        </p:nvSpPr>
        <p:spPr bwMode="auto">
          <a:xfrm>
            <a:off x="2058988" y="1709738"/>
            <a:ext cx="21018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Required elements</a:t>
            </a:r>
          </a:p>
        </p:txBody>
      </p:sp>
      <p:sp>
        <p:nvSpPr>
          <p:cNvPr id="156682" name="Line 10"/>
          <p:cNvSpPr>
            <a:spLocks noChangeShapeType="1"/>
          </p:cNvSpPr>
          <p:nvPr/>
        </p:nvSpPr>
        <p:spPr bwMode="auto">
          <a:xfrm>
            <a:off x="4419600" y="1901825"/>
            <a:ext cx="0" cy="457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6683" name="Text Box 11"/>
          <p:cNvSpPr txBox="1">
            <a:spLocks noChangeArrowheads="1"/>
          </p:cNvSpPr>
          <p:nvPr/>
        </p:nvSpPr>
        <p:spPr bwMode="auto">
          <a:xfrm>
            <a:off x="3810000" y="1066800"/>
            <a:ext cx="15176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SAVEPOINT</a:t>
            </a:r>
          </a:p>
          <a:p>
            <a:pPr>
              <a:spcBef>
                <a:spcPct val="0"/>
              </a:spcBef>
            </a:pPr>
            <a:r>
              <a:rPr lang="en-US" sz="1800">
                <a:solidFill>
                  <a:schemeClr val="bg2"/>
                </a:solidFill>
              </a:rPr>
              <a:t>StartOptional</a:t>
            </a:r>
          </a:p>
        </p:txBody>
      </p:sp>
      <p:sp>
        <p:nvSpPr>
          <p:cNvPr id="156684" name="Text Box 12"/>
          <p:cNvSpPr txBox="1">
            <a:spLocks noChangeArrowheads="1"/>
          </p:cNvSpPr>
          <p:nvPr/>
        </p:nvSpPr>
        <p:spPr bwMode="auto">
          <a:xfrm>
            <a:off x="4572000" y="1709738"/>
            <a:ext cx="13525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Risky steps</a:t>
            </a:r>
          </a:p>
        </p:txBody>
      </p:sp>
      <p:sp>
        <p:nvSpPr>
          <p:cNvPr id="156685" name="Line 13"/>
          <p:cNvSpPr>
            <a:spLocks noChangeShapeType="1"/>
          </p:cNvSpPr>
          <p:nvPr/>
        </p:nvSpPr>
        <p:spPr bwMode="auto">
          <a:xfrm>
            <a:off x="6172200" y="1901825"/>
            <a:ext cx="0" cy="457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6686" name="Line 14"/>
          <p:cNvSpPr>
            <a:spLocks noChangeShapeType="1"/>
          </p:cNvSpPr>
          <p:nvPr/>
        </p:nvSpPr>
        <p:spPr bwMode="auto">
          <a:xfrm>
            <a:off x="7086600" y="1901825"/>
            <a:ext cx="0" cy="457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6687" name="Text Box 15"/>
          <p:cNvSpPr txBox="1">
            <a:spLocks noChangeArrowheads="1"/>
          </p:cNvSpPr>
          <p:nvPr/>
        </p:nvSpPr>
        <p:spPr bwMode="auto">
          <a:xfrm>
            <a:off x="6858000" y="1441450"/>
            <a:ext cx="9207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commit</a:t>
            </a:r>
          </a:p>
        </p:txBody>
      </p:sp>
      <p:sp>
        <p:nvSpPr>
          <p:cNvPr id="156688" name="Text Box 16"/>
          <p:cNvSpPr txBox="1">
            <a:spLocks noChangeArrowheads="1"/>
          </p:cNvSpPr>
          <p:nvPr/>
        </p:nvSpPr>
        <p:spPr bwMode="auto">
          <a:xfrm>
            <a:off x="5715000" y="2286000"/>
            <a:ext cx="9715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bg2"/>
                </a:solidFill>
              </a:rPr>
              <a:t>Partial </a:t>
            </a:r>
          </a:p>
          <a:p>
            <a:pPr>
              <a:spcBef>
                <a:spcPct val="0"/>
              </a:spcBef>
            </a:pPr>
            <a:r>
              <a:rPr lang="en-US" sz="1800">
                <a:solidFill>
                  <a:schemeClr val="bg2"/>
                </a:solidFill>
              </a:rPr>
              <a:t>rollback</a:t>
            </a:r>
          </a:p>
        </p:txBody>
      </p:sp>
      <p:sp>
        <p:nvSpPr>
          <p:cNvPr id="156689" name="Freeform 17"/>
          <p:cNvSpPr>
            <a:spLocks/>
          </p:cNvSpPr>
          <p:nvPr/>
        </p:nvSpPr>
        <p:spPr bwMode="auto">
          <a:xfrm>
            <a:off x="4419600" y="2438400"/>
            <a:ext cx="1371600" cy="342900"/>
          </a:xfrm>
          <a:custGeom>
            <a:avLst/>
            <a:gdLst>
              <a:gd name="T0" fmla="*/ 864 w 864"/>
              <a:gd name="T1" fmla="*/ 144 h 216"/>
              <a:gd name="T2" fmla="*/ 192 w 864"/>
              <a:gd name="T3" fmla="*/ 192 h 216"/>
              <a:gd name="T4" fmla="*/ 0 w 864"/>
              <a:gd name="T5" fmla="*/ 0 h 216"/>
            </a:gdLst>
            <a:ahLst/>
            <a:cxnLst>
              <a:cxn ang="0">
                <a:pos x="T0" y="T1"/>
              </a:cxn>
              <a:cxn ang="0">
                <a:pos x="T2" y="T3"/>
              </a:cxn>
              <a:cxn ang="0">
                <a:pos x="T4" y="T5"/>
              </a:cxn>
            </a:cxnLst>
            <a:rect l="0" t="0" r="r" b="b"/>
            <a:pathLst>
              <a:path w="864" h="216">
                <a:moveTo>
                  <a:pt x="864" y="144"/>
                </a:moveTo>
                <a:cubicBezTo>
                  <a:pt x="600" y="180"/>
                  <a:pt x="336" y="216"/>
                  <a:pt x="192" y="192"/>
                </a:cubicBezTo>
                <a:cubicBezTo>
                  <a:pt x="48" y="168"/>
                  <a:pt x="24" y="84"/>
                  <a:pt x="0" y="0"/>
                </a:cubicBezTo>
              </a:path>
            </a:pathLst>
          </a:custGeom>
          <a:noFill/>
          <a:ln w="12700" cap="flat" cmpd="sng">
            <a:solidFill>
              <a:schemeClr val="bg2"/>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31881245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p:cNvSpPr>
            <a:spLocks noGrp="1" noChangeArrowheads="1"/>
          </p:cNvSpPr>
          <p:nvPr>
            <p:ph type="title"/>
          </p:nvPr>
        </p:nvSpPr>
        <p:spPr/>
        <p:txBody>
          <a:bodyPr/>
          <a:lstStyle/>
          <a:p>
            <a:r>
              <a:rPr lang="en-US" smtClean="0"/>
              <a:t>Concurrent Access</a:t>
            </a:r>
            <a:endParaRPr lang="en-US"/>
          </a:p>
        </p:txBody>
      </p:sp>
      <p:sp>
        <p:nvSpPr>
          <p:cNvPr id="62467" name="Rectangle 1027"/>
          <p:cNvSpPr>
            <a:spLocks noGrp="1" noChangeArrowheads="1"/>
          </p:cNvSpPr>
          <p:nvPr>
            <p:ph sz="half" idx="1"/>
          </p:nvPr>
        </p:nvSpPr>
        <p:spPr/>
        <p:txBody>
          <a:bodyPr/>
          <a:lstStyle/>
          <a:p>
            <a:r>
              <a:rPr lang="en-US" sz="2000" dirty="0" smtClean="0"/>
              <a:t>Concurrent Access</a:t>
            </a:r>
          </a:p>
          <a:p>
            <a:pPr lvl="1"/>
            <a:r>
              <a:rPr lang="en-US" sz="1800" dirty="0" smtClean="0"/>
              <a:t>Multiple users or processes changing the same data at the same time.</a:t>
            </a:r>
          </a:p>
          <a:p>
            <a:pPr lvl="1"/>
            <a:r>
              <a:rPr lang="en-US" sz="1800" dirty="0" smtClean="0"/>
              <a:t>Final data will be wrong!</a:t>
            </a:r>
          </a:p>
          <a:p>
            <a:r>
              <a:rPr lang="en-US" sz="2000" dirty="0" smtClean="0"/>
              <a:t>Force sequential</a:t>
            </a:r>
          </a:p>
          <a:p>
            <a:pPr lvl="1"/>
            <a:r>
              <a:rPr lang="en-US" sz="1800" dirty="0" smtClean="0"/>
              <a:t>Locking</a:t>
            </a:r>
          </a:p>
          <a:p>
            <a:pPr lvl="1"/>
            <a:r>
              <a:rPr lang="en-US" sz="1800" dirty="0" smtClean="0"/>
              <a:t>Delayed, batch updates</a:t>
            </a:r>
            <a:endParaRPr lang="en-US" sz="1800" dirty="0"/>
          </a:p>
        </p:txBody>
      </p:sp>
      <p:sp>
        <p:nvSpPr>
          <p:cNvPr id="62468" name="Rectangle 1028"/>
          <p:cNvSpPr>
            <a:spLocks noGrp="1" noChangeArrowheads="1"/>
          </p:cNvSpPr>
          <p:nvPr>
            <p:ph sz="half" idx="2"/>
          </p:nvPr>
        </p:nvSpPr>
        <p:spPr/>
        <p:txBody>
          <a:bodyPr/>
          <a:lstStyle/>
          <a:p>
            <a:r>
              <a:rPr lang="en-US" sz="2000" smtClean="0"/>
              <a:t>Two processes</a:t>
            </a:r>
          </a:p>
          <a:p>
            <a:pPr lvl="1"/>
            <a:r>
              <a:rPr lang="en-US" sz="1800" smtClean="0"/>
              <a:t>Receive payment ($200)</a:t>
            </a:r>
          </a:p>
          <a:p>
            <a:pPr lvl="1"/>
            <a:r>
              <a:rPr lang="en-US" sz="1800" smtClean="0"/>
              <a:t>Place new order ($150)</a:t>
            </a:r>
          </a:p>
          <a:p>
            <a:r>
              <a:rPr lang="en-US" sz="2000" smtClean="0"/>
              <a:t>Initial balance $800</a:t>
            </a:r>
          </a:p>
          <a:p>
            <a:pPr lvl="1"/>
            <a:r>
              <a:rPr lang="en-US" sz="1800" smtClean="0"/>
              <a:t>Result should be $800 -200 + 150 = $750</a:t>
            </a:r>
          </a:p>
          <a:p>
            <a:pPr lvl="1"/>
            <a:r>
              <a:rPr lang="en-US" sz="1800" smtClean="0"/>
              <a:t>Interference result is either $600 or $950</a:t>
            </a:r>
            <a:endParaRPr lang="en-US" sz="1800" dirty="0"/>
          </a:p>
        </p:txBody>
      </p:sp>
      <p:sp>
        <p:nvSpPr>
          <p:cNvPr id="15" name="Slide Number Placeholder 6"/>
          <p:cNvSpPr>
            <a:spLocks noGrp="1"/>
          </p:cNvSpPr>
          <p:nvPr>
            <p:ph type="sldNum" sz="quarter" idx="12"/>
          </p:nvPr>
        </p:nvSpPr>
        <p:spPr/>
        <p:txBody>
          <a:bodyPr/>
          <a:lstStyle/>
          <a:p>
            <a:fld id="{E2C59955-15B1-484E-A57D-C3E91075DE8C}" type="slidenum">
              <a:rPr lang="en-US" smtClean="0"/>
              <a:pPr/>
              <a:t>27</a:t>
            </a:fld>
            <a:endParaRPr lang="en-US"/>
          </a:p>
        </p:txBody>
      </p:sp>
      <p:sp>
        <p:nvSpPr>
          <p:cNvPr id="62480" name="Rectangle 1040"/>
          <p:cNvSpPr>
            <a:spLocks noChangeArrowheads="1"/>
          </p:cNvSpPr>
          <p:nvPr/>
        </p:nvSpPr>
        <p:spPr bwMode="auto">
          <a:xfrm>
            <a:off x="3629025" y="4502149"/>
            <a:ext cx="1816100" cy="13589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spcBef>
                <a:spcPct val="0"/>
              </a:spcBef>
            </a:pPr>
            <a:r>
              <a:rPr lang="en-US" sz="1800" u="sng">
                <a:solidFill>
                  <a:schemeClr val="tx1"/>
                </a:solidFill>
              </a:rPr>
              <a:t>ID	Balance</a:t>
            </a:r>
            <a:endParaRPr lang="en-US" sz="1800">
              <a:solidFill>
                <a:schemeClr val="tx1"/>
              </a:solidFill>
            </a:endParaRPr>
          </a:p>
          <a:p>
            <a:pPr>
              <a:spcBef>
                <a:spcPct val="0"/>
              </a:spcBef>
            </a:pPr>
            <a:r>
              <a:rPr lang="en-US" sz="1800">
                <a:solidFill>
                  <a:schemeClr val="tx1"/>
                </a:solidFill>
              </a:rPr>
              <a:t>Jones	$800</a:t>
            </a:r>
          </a:p>
          <a:p>
            <a:pPr>
              <a:spcBef>
                <a:spcPct val="0"/>
              </a:spcBef>
            </a:pPr>
            <a:r>
              <a:rPr lang="en-US" sz="1800">
                <a:solidFill>
                  <a:schemeClr val="tx1"/>
                </a:solidFill>
              </a:rPr>
              <a:t>	$600</a:t>
            </a:r>
          </a:p>
          <a:p>
            <a:pPr>
              <a:spcBef>
                <a:spcPct val="0"/>
              </a:spcBef>
            </a:pPr>
            <a:r>
              <a:rPr lang="en-US" sz="1800">
                <a:solidFill>
                  <a:schemeClr val="tx1"/>
                </a:solidFill>
              </a:rPr>
              <a:t>	$950</a:t>
            </a:r>
          </a:p>
        </p:txBody>
      </p:sp>
      <p:sp>
        <p:nvSpPr>
          <p:cNvPr id="62481" name="Rectangle 1041"/>
          <p:cNvSpPr>
            <a:spLocks noChangeArrowheads="1"/>
          </p:cNvSpPr>
          <p:nvPr/>
        </p:nvSpPr>
        <p:spPr bwMode="auto">
          <a:xfrm>
            <a:off x="3911600" y="4068762"/>
            <a:ext cx="1412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Customers</a:t>
            </a:r>
          </a:p>
        </p:txBody>
      </p:sp>
      <p:sp>
        <p:nvSpPr>
          <p:cNvPr id="62482" name="AutoShape 1042"/>
          <p:cNvSpPr>
            <a:spLocks noChangeArrowheads="1"/>
          </p:cNvSpPr>
          <p:nvPr/>
        </p:nvSpPr>
        <p:spPr bwMode="auto">
          <a:xfrm>
            <a:off x="809625" y="4654549"/>
            <a:ext cx="2654300" cy="1358900"/>
          </a:xfrm>
          <a:prstGeom prst="octagon">
            <a:avLst>
              <a:gd name="adj" fmla="val 29282"/>
            </a:avLst>
          </a:prstGeom>
          <a:solidFill>
            <a:srgbClr val="99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spcBef>
                <a:spcPct val="0"/>
              </a:spcBef>
              <a:tabLst>
                <a:tab pos="2165350" algn="r"/>
              </a:tabLst>
            </a:pPr>
            <a:r>
              <a:rPr lang="en-US" sz="1600" dirty="0">
                <a:solidFill>
                  <a:schemeClr val="tx1"/>
                </a:solidFill>
              </a:rPr>
              <a:t>1) Read balance	800</a:t>
            </a:r>
          </a:p>
          <a:p>
            <a:pPr>
              <a:spcBef>
                <a:spcPct val="0"/>
              </a:spcBef>
              <a:tabLst>
                <a:tab pos="2165350" algn="r"/>
              </a:tabLst>
            </a:pPr>
            <a:r>
              <a:rPr lang="en-US" sz="1600" u="sng" dirty="0">
                <a:solidFill>
                  <a:schemeClr val="tx1"/>
                </a:solidFill>
              </a:rPr>
              <a:t>2) Subtract </a:t>
            </a:r>
            <a:r>
              <a:rPr lang="en-US" sz="1600" u="sng" dirty="0" err="1">
                <a:solidFill>
                  <a:schemeClr val="tx1"/>
                </a:solidFill>
              </a:rPr>
              <a:t>pmt</a:t>
            </a:r>
            <a:r>
              <a:rPr lang="en-US" sz="1600" u="sng" dirty="0">
                <a:solidFill>
                  <a:schemeClr val="tx1"/>
                </a:solidFill>
              </a:rPr>
              <a:t>	-200</a:t>
            </a:r>
            <a:endParaRPr lang="en-US" sz="1600" dirty="0">
              <a:solidFill>
                <a:schemeClr val="tx1"/>
              </a:solidFill>
            </a:endParaRPr>
          </a:p>
          <a:p>
            <a:pPr>
              <a:spcBef>
                <a:spcPct val="0"/>
              </a:spcBef>
              <a:tabLst>
                <a:tab pos="2165350" algn="r"/>
              </a:tabLst>
            </a:pPr>
            <a:r>
              <a:rPr lang="en-US" sz="1600" dirty="0">
                <a:solidFill>
                  <a:schemeClr val="tx1"/>
                </a:solidFill>
              </a:rPr>
              <a:t>4) Save new bal.	600</a:t>
            </a:r>
          </a:p>
        </p:txBody>
      </p:sp>
      <p:sp>
        <p:nvSpPr>
          <p:cNvPr id="62483" name="AutoShape 1043"/>
          <p:cNvSpPr>
            <a:spLocks noChangeArrowheads="1"/>
          </p:cNvSpPr>
          <p:nvPr/>
        </p:nvSpPr>
        <p:spPr bwMode="auto">
          <a:xfrm>
            <a:off x="5610225" y="4654549"/>
            <a:ext cx="2654300" cy="1358900"/>
          </a:xfrm>
          <a:prstGeom prst="octagon">
            <a:avLst>
              <a:gd name="adj" fmla="val 29282"/>
            </a:avLst>
          </a:prstGeom>
          <a:solidFill>
            <a:srgbClr val="FF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spcBef>
                <a:spcPct val="0"/>
              </a:spcBef>
            </a:pPr>
            <a:r>
              <a:rPr lang="en-US" sz="1600">
                <a:solidFill>
                  <a:schemeClr val="tx1"/>
                </a:solidFill>
              </a:rPr>
              <a:t>3) Read balance	800</a:t>
            </a:r>
          </a:p>
          <a:p>
            <a:pPr>
              <a:spcBef>
                <a:spcPct val="0"/>
              </a:spcBef>
            </a:pPr>
            <a:r>
              <a:rPr lang="en-US" sz="1600" u="sng">
                <a:solidFill>
                  <a:schemeClr val="tx1"/>
                </a:solidFill>
              </a:rPr>
              <a:t>5) Add order	150</a:t>
            </a:r>
            <a:endParaRPr lang="en-US" sz="1600">
              <a:solidFill>
                <a:schemeClr val="tx1"/>
              </a:solidFill>
            </a:endParaRPr>
          </a:p>
          <a:p>
            <a:pPr>
              <a:spcBef>
                <a:spcPct val="0"/>
              </a:spcBef>
            </a:pPr>
            <a:r>
              <a:rPr lang="en-US" sz="1600">
                <a:solidFill>
                  <a:schemeClr val="tx1"/>
                </a:solidFill>
              </a:rPr>
              <a:t>6) Write balance	950</a:t>
            </a:r>
          </a:p>
        </p:txBody>
      </p:sp>
      <p:sp>
        <p:nvSpPr>
          <p:cNvPr id="62484" name="Rectangle 1044"/>
          <p:cNvSpPr>
            <a:spLocks noChangeArrowheads="1"/>
          </p:cNvSpPr>
          <p:nvPr/>
        </p:nvSpPr>
        <p:spPr bwMode="auto">
          <a:xfrm>
            <a:off x="939800" y="4221162"/>
            <a:ext cx="2174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Receive Payment</a:t>
            </a:r>
          </a:p>
        </p:txBody>
      </p:sp>
      <p:sp>
        <p:nvSpPr>
          <p:cNvPr id="62485" name="Rectangle 1045"/>
          <p:cNvSpPr>
            <a:spLocks noChangeArrowheads="1"/>
          </p:cNvSpPr>
          <p:nvPr/>
        </p:nvSpPr>
        <p:spPr bwMode="auto">
          <a:xfrm>
            <a:off x="5892800" y="4221162"/>
            <a:ext cx="2117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Place New Order</a:t>
            </a:r>
          </a:p>
        </p:txBody>
      </p:sp>
      <p:sp>
        <p:nvSpPr>
          <p:cNvPr id="62486" name="Line 1046"/>
          <p:cNvSpPr>
            <a:spLocks noChangeShapeType="1"/>
          </p:cNvSpPr>
          <p:nvPr/>
        </p:nvSpPr>
        <p:spPr bwMode="auto">
          <a:xfrm flipV="1">
            <a:off x="3241675" y="5257799"/>
            <a:ext cx="1295400" cy="22860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7" name="Line 1047"/>
          <p:cNvSpPr>
            <a:spLocks noChangeShapeType="1"/>
          </p:cNvSpPr>
          <p:nvPr/>
        </p:nvSpPr>
        <p:spPr bwMode="auto">
          <a:xfrm flipH="1" flipV="1">
            <a:off x="5299075" y="5486399"/>
            <a:ext cx="609600" cy="7620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8" name="Line 1048"/>
          <p:cNvSpPr>
            <a:spLocks noChangeShapeType="1"/>
          </p:cNvSpPr>
          <p:nvPr/>
        </p:nvSpPr>
        <p:spPr bwMode="auto">
          <a:xfrm>
            <a:off x="4460875" y="4800599"/>
            <a:ext cx="838200" cy="304800"/>
          </a:xfrm>
          <a:prstGeom prst="line">
            <a:avLst/>
          </a:prstGeom>
          <a:noFill/>
          <a:ln w="25400">
            <a:solidFill>
              <a:srgbClr val="0099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9" name="Line 1049"/>
          <p:cNvSpPr>
            <a:spLocks noChangeShapeType="1"/>
          </p:cNvSpPr>
          <p:nvPr/>
        </p:nvSpPr>
        <p:spPr bwMode="auto">
          <a:xfrm>
            <a:off x="4384675" y="5105399"/>
            <a:ext cx="914400" cy="228600"/>
          </a:xfrm>
          <a:prstGeom prst="line">
            <a:avLst/>
          </a:prstGeom>
          <a:noFill/>
          <a:ln w="254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00606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a:t>Concurrent Access Steps</a:t>
            </a:r>
          </a:p>
        </p:txBody>
      </p:sp>
      <p:graphicFrame>
        <p:nvGraphicFramePr>
          <p:cNvPr id="202796" name="Group 44"/>
          <p:cNvGraphicFramePr>
            <a:graphicFrameLocks noGrp="1"/>
          </p:cNvGraphicFramePr>
          <p:nvPr>
            <p:ph type="tbl" idx="1"/>
          </p:nvPr>
        </p:nvGraphicFramePr>
        <p:xfrm>
          <a:off x="1295400" y="1447800"/>
          <a:ext cx="7467600" cy="1828800"/>
        </p:xfrm>
        <a:graphic>
          <a:graphicData uri="http://schemas.openxmlformats.org/drawingml/2006/table">
            <a:tbl>
              <a:tblPr/>
              <a:tblGrid>
                <a:gridCol w="2976563"/>
                <a:gridCol w="1863725"/>
                <a:gridCol w="2627312"/>
              </a:tblGrid>
              <a:tr h="3349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Times New Roman" pitchFamily="18" charset="0"/>
                          <a:cs typeface="Arial" charset="0"/>
                        </a:rPr>
                        <a:t>Receive Payment</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704850" algn="l"/>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Balance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Place New Order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604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rPr>
                        <a:t>1. Read balance	800</a:t>
                      </a: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rPr>
                        <a:t>2. Subtract Pmt.	-200</a:t>
                      </a: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rPr>
                        <a:t>4. Save balance	600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800</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600</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950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3. Read balance	800</a:t>
                      </a: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5. Add order	150</a:t>
                      </a: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6. Write balance	950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 name="Slide Number Placeholder 5"/>
          <p:cNvSpPr>
            <a:spLocks noGrp="1"/>
          </p:cNvSpPr>
          <p:nvPr>
            <p:ph type="sldNum" sz="quarter" idx="12"/>
          </p:nvPr>
        </p:nvSpPr>
        <p:spPr/>
        <p:txBody>
          <a:bodyPr/>
          <a:lstStyle/>
          <a:p>
            <a:fld id="{1DC86F50-C155-40BC-834E-D6D7587A0940}" type="slidenum">
              <a:rPr lang="en-US"/>
              <a:pPr/>
              <a:t>28</a:t>
            </a:fld>
            <a:endParaRPr lang="en-US"/>
          </a:p>
        </p:txBody>
      </p:sp>
    </p:spTree>
    <p:extLst>
      <p:ext uri="{BB962C8B-B14F-4D97-AF65-F5344CB8AC3E}">
        <p14:creationId xmlns:p14="http://schemas.microsoft.com/office/powerpoint/2010/main" val="1810368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Optimistic Locks</a:t>
            </a:r>
          </a:p>
        </p:txBody>
      </p:sp>
      <p:sp>
        <p:nvSpPr>
          <p:cNvPr id="103427" name="Rectangle 3"/>
          <p:cNvSpPr>
            <a:spLocks noGrp="1" noChangeArrowheads="1"/>
          </p:cNvSpPr>
          <p:nvPr>
            <p:ph idx="1"/>
          </p:nvPr>
        </p:nvSpPr>
        <p:spPr>
          <a:xfrm>
            <a:off x="1371600" y="1066800"/>
            <a:ext cx="7543800" cy="3505200"/>
          </a:xfrm>
        </p:spPr>
        <p:txBody>
          <a:bodyPr/>
          <a:lstStyle/>
          <a:p>
            <a:r>
              <a:rPr lang="en-US"/>
              <a:t>Assume that collisions are rare</a:t>
            </a:r>
          </a:p>
          <a:p>
            <a:r>
              <a:rPr lang="en-US"/>
              <a:t>Improved performance, fewer resources</a:t>
            </a:r>
          </a:p>
          <a:p>
            <a:r>
              <a:rPr lang="en-US"/>
              <a:t>Allow all code to read any data (no locks)</a:t>
            </a:r>
          </a:p>
          <a:p>
            <a:r>
              <a:rPr lang="en-US"/>
              <a:t>When code tries to write a new value</a:t>
            </a:r>
          </a:p>
          <a:p>
            <a:pPr lvl="1"/>
            <a:r>
              <a:rPr lang="en-US"/>
              <a:t>Check to see if the existing value is different from the one you were given earlier</a:t>
            </a:r>
          </a:p>
          <a:p>
            <a:pPr lvl="1"/>
            <a:r>
              <a:rPr lang="en-US"/>
              <a:t>If it is different, someone changed the database before you finished, so it is a collision--raise an error</a:t>
            </a:r>
          </a:p>
          <a:p>
            <a:pPr lvl="1"/>
            <a:r>
              <a:rPr lang="en-US"/>
              <a:t>Reread the value and try again</a:t>
            </a:r>
          </a:p>
        </p:txBody>
      </p:sp>
      <p:sp>
        <p:nvSpPr>
          <p:cNvPr id="4" name="Slide Number Placeholder 5"/>
          <p:cNvSpPr>
            <a:spLocks noGrp="1"/>
          </p:cNvSpPr>
          <p:nvPr>
            <p:ph type="sldNum" sz="quarter" idx="12"/>
          </p:nvPr>
        </p:nvSpPr>
        <p:spPr/>
        <p:txBody>
          <a:bodyPr/>
          <a:lstStyle/>
          <a:p>
            <a:fld id="{39C0EEAF-9A2D-48D4-8227-29E2B7813351}" type="slidenum">
              <a:rPr lang="en-US"/>
              <a:pPr/>
              <a:t>29</a:t>
            </a:fld>
            <a:endParaRPr lang="en-US"/>
          </a:p>
        </p:txBody>
      </p:sp>
    </p:spTree>
    <p:extLst>
      <p:ext uri="{BB962C8B-B14F-4D97-AF65-F5344CB8AC3E}">
        <p14:creationId xmlns:p14="http://schemas.microsoft.com/office/powerpoint/2010/main" val="538029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Programming Environment</a:t>
            </a:r>
          </a:p>
        </p:txBody>
      </p:sp>
      <p:sp>
        <p:nvSpPr>
          <p:cNvPr id="38915" name="Rectangle 3"/>
          <p:cNvSpPr>
            <a:spLocks noGrp="1" noChangeArrowheads="1"/>
          </p:cNvSpPr>
          <p:nvPr>
            <p:ph sz="half" idx="1"/>
          </p:nvPr>
        </p:nvSpPr>
        <p:spPr>
          <a:xfrm>
            <a:off x="990600" y="1447800"/>
            <a:ext cx="3886200" cy="4572000"/>
          </a:xfrm>
        </p:spPr>
        <p:txBody>
          <a:bodyPr/>
          <a:lstStyle/>
          <a:p>
            <a:r>
              <a:rPr lang="en-US" sz="2000"/>
              <a:t>Create code</a:t>
            </a:r>
          </a:p>
          <a:p>
            <a:pPr lvl="1">
              <a:buFont typeface="Wingdings" pitchFamily="2" charset="2"/>
              <a:buNone/>
            </a:pPr>
            <a:r>
              <a:rPr lang="en-US" sz="1800"/>
              <a:t>(1) Within the query system</a:t>
            </a:r>
          </a:p>
          <a:p>
            <a:pPr lvl="1">
              <a:buFont typeface="Wingdings" pitchFamily="2" charset="2"/>
              <a:buNone/>
            </a:pPr>
            <a:r>
              <a:rPr lang="en-US" sz="1800"/>
              <a:t>(2) In forms and reports</a:t>
            </a:r>
          </a:p>
          <a:p>
            <a:pPr lvl="1">
              <a:buFont typeface="Wingdings" pitchFamily="2" charset="2"/>
              <a:buNone/>
            </a:pPr>
            <a:r>
              <a:rPr lang="en-US" sz="1800"/>
              <a:t>(3) Hosted in external programs</a:t>
            </a:r>
          </a:p>
        </p:txBody>
      </p:sp>
      <p:sp>
        <p:nvSpPr>
          <p:cNvPr id="34" name="Slide Number Placeholder 6"/>
          <p:cNvSpPr>
            <a:spLocks noGrp="1"/>
          </p:cNvSpPr>
          <p:nvPr>
            <p:ph type="sldNum" sz="quarter" idx="12"/>
          </p:nvPr>
        </p:nvSpPr>
        <p:spPr/>
        <p:txBody>
          <a:bodyPr/>
          <a:lstStyle/>
          <a:p>
            <a:fld id="{08166E5A-94D3-43E6-B24B-0C00F4F89D4E}" type="slidenum">
              <a:rPr lang="en-US"/>
              <a:pPr/>
              <a:t>3</a:t>
            </a:fld>
            <a:endParaRPr lang="en-US"/>
          </a:p>
        </p:txBody>
      </p:sp>
      <p:sp>
        <p:nvSpPr>
          <p:cNvPr id="38917" name="Rectangle 5"/>
          <p:cNvSpPr>
            <a:spLocks noChangeArrowheads="1"/>
          </p:cNvSpPr>
          <p:nvPr/>
        </p:nvSpPr>
        <p:spPr bwMode="auto">
          <a:xfrm>
            <a:off x="5029200" y="1143000"/>
            <a:ext cx="4038600" cy="48768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spcBef>
                <a:spcPct val="0"/>
              </a:spcBef>
            </a:pPr>
            <a:r>
              <a:rPr lang="en-US" sz="2800">
                <a:solidFill>
                  <a:schemeClr val="tx1"/>
                </a:solidFill>
              </a:rPr>
              <a:t>DBMS</a:t>
            </a:r>
          </a:p>
        </p:txBody>
      </p:sp>
      <p:sp>
        <p:nvSpPr>
          <p:cNvPr id="38919" name="Rectangle 7"/>
          <p:cNvSpPr>
            <a:spLocks noChangeArrowheads="1"/>
          </p:cNvSpPr>
          <p:nvPr/>
        </p:nvSpPr>
        <p:spPr bwMode="auto">
          <a:xfrm>
            <a:off x="5486400" y="1752600"/>
            <a:ext cx="1066800" cy="3810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n-US"/>
          </a:p>
        </p:txBody>
      </p:sp>
      <p:sp>
        <p:nvSpPr>
          <p:cNvPr id="38920" name="Rectangle 8"/>
          <p:cNvSpPr>
            <a:spLocks noChangeArrowheads="1"/>
          </p:cNvSpPr>
          <p:nvPr/>
        </p:nvSpPr>
        <p:spPr bwMode="auto">
          <a:xfrm>
            <a:off x="5410200" y="1905000"/>
            <a:ext cx="1066800" cy="3810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n-US"/>
          </a:p>
        </p:txBody>
      </p:sp>
      <p:sp>
        <p:nvSpPr>
          <p:cNvPr id="38921" name="Rectangle 9"/>
          <p:cNvSpPr>
            <a:spLocks noChangeArrowheads="1"/>
          </p:cNvSpPr>
          <p:nvPr/>
        </p:nvSpPr>
        <p:spPr bwMode="auto">
          <a:xfrm>
            <a:off x="5334000" y="2057400"/>
            <a:ext cx="1066800" cy="3810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n-US"/>
          </a:p>
        </p:txBody>
      </p:sp>
      <p:sp>
        <p:nvSpPr>
          <p:cNvPr id="38922" name="Rectangle 10"/>
          <p:cNvSpPr>
            <a:spLocks noChangeArrowheads="1"/>
          </p:cNvSpPr>
          <p:nvPr/>
        </p:nvSpPr>
        <p:spPr bwMode="auto">
          <a:xfrm>
            <a:off x="5257800" y="2133600"/>
            <a:ext cx="1066800" cy="3810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n-US"/>
          </a:p>
        </p:txBody>
      </p:sp>
      <p:sp>
        <p:nvSpPr>
          <p:cNvPr id="38923" name="Text Box 11"/>
          <p:cNvSpPr txBox="1">
            <a:spLocks noChangeArrowheads="1"/>
          </p:cNvSpPr>
          <p:nvPr/>
        </p:nvSpPr>
        <p:spPr bwMode="auto">
          <a:xfrm>
            <a:off x="5257800" y="1346200"/>
            <a:ext cx="9477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solidFill>
                  <a:schemeClr val="tx2"/>
                </a:solidFill>
              </a:rPr>
              <a:t>Tables</a:t>
            </a:r>
          </a:p>
        </p:txBody>
      </p:sp>
      <p:grpSp>
        <p:nvGrpSpPr>
          <p:cNvPr id="38938" name="Group 26"/>
          <p:cNvGrpSpPr>
            <a:grpSpLocks/>
          </p:cNvGrpSpPr>
          <p:nvPr/>
        </p:nvGrpSpPr>
        <p:grpSpPr bwMode="auto">
          <a:xfrm>
            <a:off x="5181600" y="4038600"/>
            <a:ext cx="1524000" cy="1828800"/>
            <a:chOff x="3264" y="2640"/>
            <a:chExt cx="960" cy="1152"/>
          </a:xfrm>
        </p:grpSpPr>
        <p:sp>
          <p:nvSpPr>
            <p:cNvPr id="38933" name="Rectangle 21"/>
            <p:cNvSpPr>
              <a:spLocks noChangeArrowheads="1"/>
            </p:cNvSpPr>
            <p:nvPr/>
          </p:nvSpPr>
          <p:spPr bwMode="auto">
            <a:xfrm>
              <a:off x="3408" y="2640"/>
              <a:ext cx="816" cy="816"/>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1" name="Rectangle 19"/>
            <p:cNvSpPr>
              <a:spLocks noChangeArrowheads="1"/>
            </p:cNvSpPr>
            <p:nvPr/>
          </p:nvSpPr>
          <p:spPr bwMode="auto">
            <a:xfrm>
              <a:off x="3360" y="2832"/>
              <a:ext cx="816" cy="816"/>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4" name="Rectangle 12"/>
            <p:cNvSpPr>
              <a:spLocks noChangeArrowheads="1"/>
            </p:cNvSpPr>
            <p:nvPr/>
          </p:nvSpPr>
          <p:spPr bwMode="auto">
            <a:xfrm>
              <a:off x="3264" y="2976"/>
              <a:ext cx="816" cy="816"/>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5" name="Rectangle 13"/>
            <p:cNvSpPr>
              <a:spLocks noChangeArrowheads="1"/>
            </p:cNvSpPr>
            <p:nvPr/>
          </p:nvSpPr>
          <p:spPr bwMode="auto">
            <a:xfrm>
              <a:off x="3312" y="3168"/>
              <a:ext cx="240" cy="9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6" name="Rectangle 14"/>
            <p:cNvSpPr>
              <a:spLocks noChangeArrowheads="1"/>
            </p:cNvSpPr>
            <p:nvPr/>
          </p:nvSpPr>
          <p:spPr bwMode="auto">
            <a:xfrm>
              <a:off x="3312" y="3312"/>
              <a:ext cx="240" cy="9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7" name="Rectangle 15"/>
            <p:cNvSpPr>
              <a:spLocks noChangeArrowheads="1"/>
            </p:cNvSpPr>
            <p:nvPr/>
          </p:nvSpPr>
          <p:spPr bwMode="auto">
            <a:xfrm>
              <a:off x="3312" y="3456"/>
              <a:ext cx="240" cy="9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8" name="Rectangle 16"/>
            <p:cNvSpPr>
              <a:spLocks noChangeArrowheads="1"/>
            </p:cNvSpPr>
            <p:nvPr/>
          </p:nvSpPr>
          <p:spPr bwMode="auto">
            <a:xfrm>
              <a:off x="3312" y="3600"/>
              <a:ext cx="240" cy="9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29" name="Rectangle 17"/>
            <p:cNvSpPr>
              <a:spLocks noChangeArrowheads="1"/>
            </p:cNvSpPr>
            <p:nvPr/>
          </p:nvSpPr>
          <p:spPr bwMode="auto">
            <a:xfrm>
              <a:off x="3648" y="3456"/>
              <a:ext cx="240" cy="24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0" name="Rectangle 18"/>
            <p:cNvSpPr>
              <a:spLocks noChangeArrowheads="1"/>
            </p:cNvSpPr>
            <p:nvPr/>
          </p:nvSpPr>
          <p:spPr bwMode="auto">
            <a:xfrm>
              <a:off x="3648" y="3168"/>
              <a:ext cx="240" cy="9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34" name="Text Box 22"/>
          <p:cNvSpPr txBox="1">
            <a:spLocks noChangeArrowheads="1"/>
          </p:cNvSpPr>
          <p:nvPr/>
        </p:nvSpPr>
        <p:spPr bwMode="auto">
          <a:xfrm>
            <a:off x="5062538" y="3336925"/>
            <a:ext cx="114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solidFill>
                  <a:schemeClr val="tx2"/>
                </a:solidFill>
              </a:rPr>
              <a:t>Forms &amp;</a:t>
            </a:r>
          </a:p>
          <a:p>
            <a:pPr>
              <a:spcBef>
                <a:spcPct val="0"/>
              </a:spcBef>
            </a:pPr>
            <a:r>
              <a:rPr lang="en-US" sz="2000">
                <a:solidFill>
                  <a:schemeClr val="tx2"/>
                </a:solidFill>
              </a:rPr>
              <a:t>Reports</a:t>
            </a:r>
          </a:p>
        </p:txBody>
      </p:sp>
      <p:sp>
        <p:nvSpPr>
          <p:cNvPr id="38937" name="Text Box 25"/>
          <p:cNvSpPr txBox="1">
            <a:spLocks noChangeArrowheads="1"/>
          </p:cNvSpPr>
          <p:nvPr/>
        </p:nvSpPr>
        <p:spPr bwMode="auto">
          <a:xfrm>
            <a:off x="7620000" y="1889125"/>
            <a:ext cx="107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solidFill>
                  <a:schemeClr val="tx2"/>
                </a:solidFill>
              </a:rPr>
              <a:t>Queries</a:t>
            </a:r>
          </a:p>
        </p:txBody>
      </p:sp>
      <p:sp>
        <p:nvSpPr>
          <p:cNvPr id="38939" name="Rectangle 27"/>
          <p:cNvSpPr>
            <a:spLocks noChangeArrowheads="1"/>
          </p:cNvSpPr>
          <p:nvPr/>
        </p:nvSpPr>
        <p:spPr bwMode="auto">
          <a:xfrm>
            <a:off x="7162800" y="4876800"/>
            <a:ext cx="1827213" cy="990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tabLst>
                <a:tab pos="461963" algn="l"/>
              </a:tabLst>
            </a:pPr>
            <a:r>
              <a:rPr lang="en-US" sz="1800">
                <a:solidFill>
                  <a:schemeClr val="tx1"/>
                </a:solidFill>
              </a:rPr>
              <a:t>If (Click) Then</a:t>
            </a:r>
          </a:p>
          <a:p>
            <a:pPr>
              <a:spcBef>
                <a:spcPct val="0"/>
              </a:spcBef>
              <a:tabLst>
                <a:tab pos="461963" algn="l"/>
              </a:tabLst>
            </a:pPr>
            <a:r>
              <a:rPr lang="en-US" sz="1800">
                <a:solidFill>
                  <a:schemeClr val="tx1"/>
                </a:solidFill>
              </a:rPr>
              <a:t>	MsgBox . . .</a:t>
            </a:r>
          </a:p>
          <a:p>
            <a:pPr>
              <a:spcBef>
                <a:spcPct val="0"/>
              </a:spcBef>
              <a:tabLst>
                <a:tab pos="461963" algn="l"/>
              </a:tabLst>
            </a:pPr>
            <a:r>
              <a:rPr lang="en-US" sz="1800">
                <a:solidFill>
                  <a:schemeClr val="tx1"/>
                </a:solidFill>
              </a:rPr>
              <a:t>End If</a:t>
            </a:r>
          </a:p>
        </p:txBody>
      </p:sp>
      <p:sp>
        <p:nvSpPr>
          <p:cNvPr id="38942" name="Line 30"/>
          <p:cNvSpPr>
            <a:spLocks noChangeShapeType="1"/>
          </p:cNvSpPr>
          <p:nvPr/>
        </p:nvSpPr>
        <p:spPr bwMode="auto">
          <a:xfrm flipH="1" flipV="1">
            <a:off x="6172200" y="2514600"/>
            <a:ext cx="2520950" cy="25146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0" name="Line 28"/>
          <p:cNvSpPr>
            <a:spLocks noChangeShapeType="1"/>
          </p:cNvSpPr>
          <p:nvPr/>
        </p:nvSpPr>
        <p:spPr bwMode="auto">
          <a:xfrm>
            <a:off x="6172200" y="5029200"/>
            <a:ext cx="990600" cy="457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Rectangle 24"/>
          <p:cNvSpPr>
            <a:spLocks noChangeArrowheads="1"/>
          </p:cNvSpPr>
          <p:nvPr/>
        </p:nvSpPr>
        <p:spPr bwMode="auto">
          <a:xfrm>
            <a:off x="6475413" y="2362200"/>
            <a:ext cx="2514600" cy="1447800"/>
          </a:xfrm>
          <a:prstGeom prst="rect">
            <a:avLst/>
          </a:prstGeom>
          <a:solidFill>
            <a:srgbClr val="DDDDDD"/>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en-US" sz="1800">
                <a:solidFill>
                  <a:schemeClr val="tx1"/>
                </a:solidFill>
              </a:rPr>
              <a:t>If ( . . ) Then </a:t>
            </a:r>
          </a:p>
          <a:p>
            <a:pPr>
              <a:spcBef>
                <a:spcPct val="0"/>
              </a:spcBef>
            </a:pPr>
            <a:r>
              <a:rPr lang="en-US" sz="1800">
                <a:solidFill>
                  <a:schemeClr val="tx1"/>
                </a:solidFill>
              </a:rPr>
              <a:t>	SELECT . . .</a:t>
            </a:r>
          </a:p>
          <a:p>
            <a:pPr>
              <a:spcBef>
                <a:spcPct val="0"/>
              </a:spcBef>
            </a:pPr>
            <a:r>
              <a:rPr lang="en-US" sz="1800">
                <a:solidFill>
                  <a:schemeClr val="tx1"/>
                </a:solidFill>
              </a:rPr>
              <a:t>Else . . .</a:t>
            </a:r>
          </a:p>
          <a:p>
            <a:pPr>
              <a:spcBef>
                <a:spcPct val="0"/>
              </a:spcBef>
            </a:pPr>
            <a:r>
              <a:rPr lang="en-US" sz="1800">
                <a:solidFill>
                  <a:schemeClr val="tx1"/>
                </a:solidFill>
              </a:rPr>
              <a:t>	UPDATE . . .</a:t>
            </a:r>
          </a:p>
          <a:p>
            <a:pPr>
              <a:spcBef>
                <a:spcPct val="0"/>
              </a:spcBef>
            </a:pPr>
            <a:r>
              <a:rPr lang="en-US" sz="1800">
                <a:solidFill>
                  <a:schemeClr val="tx1"/>
                </a:solidFill>
              </a:rPr>
              <a:t>End If</a:t>
            </a:r>
          </a:p>
        </p:txBody>
      </p:sp>
      <p:sp>
        <p:nvSpPr>
          <p:cNvPr id="38941" name="Line 29"/>
          <p:cNvSpPr>
            <a:spLocks noChangeShapeType="1"/>
          </p:cNvSpPr>
          <p:nvPr/>
        </p:nvSpPr>
        <p:spPr bwMode="auto">
          <a:xfrm flipH="1" flipV="1">
            <a:off x="6629400" y="2057400"/>
            <a:ext cx="2063750" cy="6858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3" name="Rectangle 31"/>
          <p:cNvSpPr>
            <a:spLocks noChangeArrowheads="1"/>
          </p:cNvSpPr>
          <p:nvPr/>
        </p:nvSpPr>
        <p:spPr bwMode="auto">
          <a:xfrm>
            <a:off x="1981200" y="3962400"/>
            <a:ext cx="2057400" cy="1676400"/>
          </a:xfrm>
          <a:prstGeom prst="rect">
            <a:avLst/>
          </a:prstGeom>
          <a:solidFill>
            <a:srgbClr val="FFFF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spcBef>
                <a:spcPct val="0"/>
              </a:spcBef>
            </a:pPr>
            <a:r>
              <a:rPr lang="en-US">
                <a:solidFill>
                  <a:schemeClr val="tx1"/>
                </a:solidFill>
              </a:rPr>
              <a:t>C++</a:t>
            </a:r>
          </a:p>
        </p:txBody>
      </p:sp>
      <p:sp>
        <p:nvSpPr>
          <p:cNvPr id="38944" name="Text Box 32"/>
          <p:cNvSpPr txBox="1">
            <a:spLocks noChangeArrowheads="1"/>
          </p:cNvSpPr>
          <p:nvPr/>
        </p:nvSpPr>
        <p:spPr bwMode="auto">
          <a:xfrm>
            <a:off x="2270125" y="3287713"/>
            <a:ext cx="1157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solidFill>
                  <a:schemeClr val="tx2"/>
                </a:solidFill>
              </a:rPr>
              <a:t>External</a:t>
            </a:r>
          </a:p>
          <a:p>
            <a:pPr>
              <a:spcBef>
                <a:spcPct val="0"/>
              </a:spcBef>
            </a:pPr>
            <a:r>
              <a:rPr lang="en-US" sz="2000">
                <a:solidFill>
                  <a:schemeClr val="tx2"/>
                </a:solidFill>
              </a:rPr>
              <a:t>Program</a:t>
            </a:r>
          </a:p>
        </p:txBody>
      </p:sp>
      <p:sp>
        <p:nvSpPr>
          <p:cNvPr id="38945" name="Rectangle 33"/>
          <p:cNvSpPr>
            <a:spLocks noChangeArrowheads="1"/>
          </p:cNvSpPr>
          <p:nvPr/>
        </p:nvSpPr>
        <p:spPr bwMode="auto">
          <a:xfrm>
            <a:off x="2133600" y="4343400"/>
            <a:ext cx="1905000" cy="1219200"/>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en-US" sz="1800" dirty="0">
                <a:solidFill>
                  <a:schemeClr val="bg2"/>
                </a:solidFill>
              </a:rPr>
              <a:t>if (. . .)   {</a:t>
            </a:r>
          </a:p>
          <a:p>
            <a:pPr>
              <a:spcBef>
                <a:spcPct val="0"/>
              </a:spcBef>
            </a:pPr>
            <a:r>
              <a:rPr lang="en-US" sz="1800" dirty="0">
                <a:solidFill>
                  <a:schemeClr val="bg2"/>
                </a:solidFill>
              </a:rPr>
              <a:t>   </a:t>
            </a:r>
            <a:r>
              <a:rPr lang="en-US" sz="1800" dirty="0">
                <a:solidFill>
                  <a:srgbClr val="009900"/>
                </a:solidFill>
              </a:rPr>
              <a:t>// embed SQL</a:t>
            </a:r>
            <a:endParaRPr lang="en-US" sz="1800" dirty="0">
              <a:solidFill>
                <a:schemeClr val="bg2"/>
              </a:solidFill>
            </a:endParaRPr>
          </a:p>
          <a:p>
            <a:pPr>
              <a:spcBef>
                <a:spcPct val="0"/>
              </a:spcBef>
            </a:pPr>
            <a:r>
              <a:rPr lang="en-US" sz="1800" dirty="0">
                <a:solidFill>
                  <a:schemeClr val="bg2"/>
                </a:solidFill>
              </a:rPr>
              <a:t>   SELECT …</a:t>
            </a:r>
          </a:p>
          <a:p>
            <a:pPr>
              <a:spcBef>
                <a:spcPct val="0"/>
              </a:spcBef>
            </a:pPr>
            <a:r>
              <a:rPr lang="en-US" sz="1800" dirty="0">
                <a:solidFill>
                  <a:schemeClr val="bg2"/>
                </a:solidFill>
              </a:rPr>
              <a:t>}</a:t>
            </a:r>
          </a:p>
        </p:txBody>
      </p:sp>
      <p:sp>
        <p:nvSpPr>
          <p:cNvPr id="38946" name="Line 34"/>
          <p:cNvSpPr>
            <a:spLocks noChangeShapeType="1"/>
          </p:cNvSpPr>
          <p:nvPr/>
        </p:nvSpPr>
        <p:spPr bwMode="auto">
          <a:xfrm flipV="1">
            <a:off x="4038600" y="2514600"/>
            <a:ext cx="1447800" cy="25146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7" name="Text Box 35"/>
          <p:cNvSpPr txBox="1">
            <a:spLocks noChangeArrowheads="1"/>
          </p:cNvSpPr>
          <p:nvPr/>
        </p:nvSpPr>
        <p:spPr bwMode="auto">
          <a:xfrm>
            <a:off x="7070725" y="4535488"/>
            <a:ext cx="55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t>(2)</a:t>
            </a:r>
          </a:p>
        </p:txBody>
      </p:sp>
      <p:sp>
        <p:nvSpPr>
          <p:cNvPr id="38948" name="Text Box 36"/>
          <p:cNvSpPr txBox="1">
            <a:spLocks noChangeArrowheads="1"/>
          </p:cNvSpPr>
          <p:nvPr/>
        </p:nvSpPr>
        <p:spPr bwMode="auto">
          <a:xfrm>
            <a:off x="8510588" y="1981200"/>
            <a:ext cx="55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t>(1)</a:t>
            </a:r>
          </a:p>
        </p:txBody>
      </p:sp>
      <p:sp>
        <p:nvSpPr>
          <p:cNvPr id="38949" name="Text Box 37"/>
          <p:cNvSpPr txBox="1">
            <a:spLocks noChangeArrowheads="1"/>
          </p:cNvSpPr>
          <p:nvPr/>
        </p:nvSpPr>
        <p:spPr bwMode="auto">
          <a:xfrm>
            <a:off x="3481388" y="3581400"/>
            <a:ext cx="55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t>(3)</a:t>
            </a:r>
          </a:p>
        </p:txBody>
      </p:sp>
    </p:spTree>
    <p:extLst>
      <p:ext uri="{BB962C8B-B14F-4D97-AF65-F5344CB8AC3E}">
        <p14:creationId xmlns:p14="http://schemas.microsoft.com/office/powerpoint/2010/main" val="619331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Optimistic Locks for Simple Update</a:t>
            </a:r>
          </a:p>
        </p:txBody>
      </p:sp>
      <p:sp>
        <p:nvSpPr>
          <p:cNvPr id="5" name="Slide Number Placeholder 4"/>
          <p:cNvSpPr>
            <a:spLocks noGrp="1"/>
          </p:cNvSpPr>
          <p:nvPr>
            <p:ph type="sldNum" sz="quarter" idx="12"/>
          </p:nvPr>
        </p:nvSpPr>
        <p:spPr/>
        <p:txBody>
          <a:bodyPr/>
          <a:lstStyle/>
          <a:p>
            <a:fld id="{0FDB7033-1C29-4670-96D8-37F37CC83142}" type="slidenum">
              <a:rPr lang="en-US"/>
              <a:pPr/>
              <a:t>30</a:t>
            </a:fld>
            <a:endParaRPr lang="en-US"/>
          </a:p>
        </p:txBody>
      </p:sp>
      <p:sp>
        <p:nvSpPr>
          <p:cNvPr id="104452" name="Text Box 4"/>
          <p:cNvSpPr txBox="1">
            <a:spLocks noChangeArrowheads="1"/>
          </p:cNvSpPr>
          <p:nvPr/>
        </p:nvSpPr>
        <p:spPr bwMode="auto">
          <a:xfrm>
            <a:off x="1676400" y="1447800"/>
            <a:ext cx="5943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dirty="0">
                <a:solidFill>
                  <a:schemeClr val="tx1"/>
                </a:solidFill>
              </a:rPr>
              <a:t>(1) Read the balance</a:t>
            </a:r>
          </a:p>
          <a:p>
            <a:r>
              <a:rPr lang="en-US" dirty="0">
                <a:solidFill>
                  <a:schemeClr val="tx1"/>
                </a:solidFill>
              </a:rPr>
              <a:t>(2) Add the new order value</a:t>
            </a:r>
          </a:p>
          <a:p>
            <a:r>
              <a:rPr lang="en-US" dirty="0">
                <a:solidFill>
                  <a:schemeClr val="tx1"/>
                </a:solidFill>
              </a:rPr>
              <a:t>(3) Write the new balance</a:t>
            </a:r>
          </a:p>
          <a:p>
            <a:r>
              <a:rPr lang="en-US" dirty="0">
                <a:solidFill>
                  <a:schemeClr val="tx2"/>
                </a:solidFill>
              </a:rPr>
              <a:t>(4) Check for errors</a:t>
            </a:r>
          </a:p>
          <a:p>
            <a:r>
              <a:rPr lang="en-US" dirty="0">
                <a:solidFill>
                  <a:schemeClr val="tx1"/>
                </a:solidFill>
              </a:rPr>
              <a:t>(5) If there are errors, go back to step (1).</a:t>
            </a:r>
          </a:p>
        </p:txBody>
      </p:sp>
      <p:sp>
        <p:nvSpPr>
          <p:cNvPr id="104453" name="Freeform 5"/>
          <p:cNvSpPr>
            <a:spLocks/>
          </p:cNvSpPr>
          <p:nvPr/>
        </p:nvSpPr>
        <p:spPr bwMode="auto">
          <a:xfrm>
            <a:off x="4876800" y="1752600"/>
            <a:ext cx="3949700" cy="1447800"/>
          </a:xfrm>
          <a:custGeom>
            <a:avLst/>
            <a:gdLst>
              <a:gd name="T0" fmla="*/ 1680 w 2488"/>
              <a:gd name="T1" fmla="*/ 1392 h 1392"/>
              <a:gd name="T2" fmla="*/ 2208 w 2488"/>
              <a:gd name="T3" fmla="*/ 624 h 1392"/>
              <a:gd name="T4" fmla="*/ 0 w 2488"/>
              <a:gd name="T5" fmla="*/ 0 h 1392"/>
            </a:gdLst>
            <a:ahLst/>
            <a:cxnLst>
              <a:cxn ang="0">
                <a:pos x="T0" y="T1"/>
              </a:cxn>
              <a:cxn ang="0">
                <a:pos x="T2" y="T3"/>
              </a:cxn>
              <a:cxn ang="0">
                <a:pos x="T4" y="T5"/>
              </a:cxn>
            </a:cxnLst>
            <a:rect l="0" t="0" r="r" b="b"/>
            <a:pathLst>
              <a:path w="2488" h="1392">
                <a:moveTo>
                  <a:pt x="1680" y="1392"/>
                </a:moveTo>
                <a:cubicBezTo>
                  <a:pt x="2084" y="1124"/>
                  <a:pt x="2488" y="856"/>
                  <a:pt x="2208" y="624"/>
                </a:cubicBezTo>
                <a:cubicBezTo>
                  <a:pt x="1928" y="392"/>
                  <a:pt x="964" y="196"/>
                  <a:pt x="0" y="0"/>
                </a:cubicBezTo>
              </a:path>
            </a:pathLst>
          </a:custGeom>
          <a:noFill/>
          <a:ln w="12700" cap="flat" cmpd="sng">
            <a:solidFill>
              <a:schemeClr val="tx2"/>
            </a:solidFill>
            <a:prstDash val="solid"/>
            <a:round/>
            <a:headEnd type="none" w="sm" len="sm"/>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7227676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p:txBody>
          <a:bodyPr/>
          <a:lstStyle/>
          <a:p>
            <a:r>
              <a:rPr lang="en-US"/>
              <a:t>Optimistic Locks with SQL</a:t>
            </a:r>
          </a:p>
        </p:txBody>
      </p:sp>
      <p:sp>
        <p:nvSpPr>
          <p:cNvPr id="4" name="Slide Number Placeholder 4"/>
          <p:cNvSpPr>
            <a:spLocks noGrp="1"/>
          </p:cNvSpPr>
          <p:nvPr>
            <p:ph type="sldNum" sz="quarter" idx="12"/>
          </p:nvPr>
        </p:nvSpPr>
        <p:spPr/>
        <p:txBody>
          <a:bodyPr/>
          <a:lstStyle/>
          <a:p>
            <a:fld id="{E3AB2FCE-E278-4525-AEE6-E2E2914FDD93}" type="slidenum">
              <a:rPr lang="en-US"/>
              <a:pPr/>
              <a:t>31</a:t>
            </a:fld>
            <a:endParaRPr lang="en-US"/>
          </a:p>
        </p:txBody>
      </p:sp>
      <p:sp>
        <p:nvSpPr>
          <p:cNvPr id="153606" name="Text Box 6"/>
          <p:cNvSpPr txBox="1">
            <a:spLocks noChangeArrowheads="1"/>
          </p:cNvSpPr>
          <p:nvPr/>
        </p:nvSpPr>
        <p:spPr bwMode="auto">
          <a:xfrm>
            <a:off x="1295400" y="914400"/>
            <a:ext cx="7620000" cy="54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type="none" w="sm" len="sm"/>
                <a:tailEnd type="none" w="med"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600" dirty="0">
                <a:solidFill>
                  <a:schemeClr val="tx1"/>
                </a:solidFill>
              </a:rPr>
              <a:t>CREATE FUNCTION </a:t>
            </a:r>
            <a:r>
              <a:rPr lang="en-US" sz="1600" dirty="0" err="1">
                <a:solidFill>
                  <a:schemeClr val="tx1"/>
                </a:solidFill>
              </a:rPr>
              <a:t>ReceivePayment</a:t>
            </a:r>
            <a:r>
              <a:rPr lang="en-US" sz="1600" dirty="0">
                <a:solidFill>
                  <a:schemeClr val="tx1"/>
                </a:solidFill>
              </a:rPr>
              <a:t> (</a:t>
            </a:r>
          </a:p>
          <a:p>
            <a:pPr>
              <a:spcBef>
                <a:spcPct val="0"/>
              </a:spcBef>
            </a:pPr>
            <a:r>
              <a:rPr lang="en-US" sz="1600" dirty="0">
                <a:solidFill>
                  <a:schemeClr val="tx1"/>
                </a:solidFill>
              </a:rPr>
              <a:t>	</a:t>
            </a:r>
            <a:r>
              <a:rPr lang="en-US" sz="1600" dirty="0" err="1">
                <a:solidFill>
                  <a:schemeClr val="tx1"/>
                </a:solidFill>
              </a:rPr>
              <a:t>AccountID</a:t>
            </a:r>
            <a:r>
              <a:rPr lang="en-US" sz="1600" dirty="0">
                <a:solidFill>
                  <a:schemeClr val="tx1"/>
                </a:solidFill>
              </a:rPr>
              <a:t> NUMBER, Amount Currency) RETURNS NUMBER</a:t>
            </a:r>
          </a:p>
          <a:p>
            <a:pPr>
              <a:spcBef>
                <a:spcPct val="0"/>
              </a:spcBef>
            </a:pPr>
            <a:r>
              <a:rPr lang="en-US" sz="1600" dirty="0" err="1">
                <a:solidFill>
                  <a:schemeClr val="tx1"/>
                </a:solidFill>
              </a:rPr>
              <a:t>oldAmount</a:t>
            </a:r>
            <a:r>
              <a:rPr lang="en-US" sz="1600" dirty="0">
                <a:solidFill>
                  <a:schemeClr val="tx1"/>
                </a:solidFill>
              </a:rPr>
              <a:t> Currency;</a:t>
            </a:r>
          </a:p>
          <a:p>
            <a:pPr>
              <a:spcBef>
                <a:spcPct val="0"/>
              </a:spcBef>
            </a:pPr>
            <a:r>
              <a:rPr lang="en-US" sz="1600" dirty="0" err="1">
                <a:solidFill>
                  <a:schemeClr val="tx1"/>
                </a:solidFill>
              </a:rPr>
              <a:t>testEnd</a:t>
            </a:r>
            <a:r>
              <a:rPr lang="en-US" sz="1600" dirty="0">
                <a:solidFill>
                  <a:schemeClr val="tx1"/>
                </a:solidFill>
              </a:rPr>
              <a:t> Boolean = FALSE;</a:t>
            </a:r>
          </a:p>
          <a:p>
            <a:pPr>
              <a:spcBef>
                <a:spcPct val="0"/>
              </a:spcBef>
            </a:pPr>
            <a:r>
              <a:rPr lang="en-US" sz="1600" dirty="0">
                <a:solidFill>
                  <a:schemeClr val="tx1"/>
                </a:solidFill>
              </a:rPr>
              <a:t>BEGIN</a:t>
            </a:r>
          </a:p>
          <a:p>
            <a:pPr>
              <a:spcBef>
                <a:spcPct val="0"/>
              </a:spcBef>
            </a:pPr>
            <a:r>
              <a:rPr lang="en-US" sz="1600" dirty="0">
                <a:solidFill>
                  <a:schemeClr val="tx1"/>
                </a:solidFill>
              </a:rPr>
              <a:t>	DO UNTIL </a:t>
            </a:r>
            <a:r>
              <a:rPr lang="en-US" sz="1600" dirty="0" err="1">
                <a:solidFill>
                  <a:schemeClr val="tx1"/>
                </a:solidFill>
              </a:rPr>
              <a:t>testEnd</a:t>
            </a:r>
            <a:r>
              <a:rPr lang="en-US" sz="1600" dirty="0">
                <a:solidFill>
                  <a:schemeClr val="tx1"/>
                </a:solidFill>
              </a:rPr>
              <a:t> = TRUE</a:t>
            </a:r>
          </a:p>
          <a:p>
            <a:pPr>
              <a:spcBef>
                <a:spcPct val="0"/>
              </a:spcBef>
            </a:pPr>
            <a:r>
              <a:rPr lang="en-US" sz="1600" dirty="0">
                <a:solidFill>
                  <a:schemeClr val="tx1"/>
                </a:solidFill>
              </a:rPr>
              <a:t>	BEGIN</a:t>
            </a:r>
          </a:p>
          <a:p>
            <a:pPr>
              <a:spcBef>
                <a:spcPct val="0"/>
              </a:spcBef>
            </a:pPr>
            <a:r>
              <a:rPr lang="en-US" sz="1600" dirty="0">
                <a:solidFill>
                  <a:schemeClr val="tx1"/>
                </a:solidFill>
              </a:rPr>
              <a:t>		SELECT Amount INTO </a:t>
            </a:r>
            <a:r>
              <a:rPr lang="en-US" sz="1600" dirty="0" err="1">
                <a:solidFill>
                  <a:schemeClr val="tx1"/>
                </a:solidFill>
              </a:rPr>
              <a:t>oldAmount</a:t>
            </a:r>
            <a:endParaRPr lang="en-US" sz="1600" dirty="0">
              <a:solidFill>
                <a:schemeClr val="tx1"/>
              </a:solidFill>
            </a:endParaRPr>
          </a:p>
          <a:p>
            <a:pPr>
              <a:spcBef>
                <a:spcPct val="0"/>
              </a:spcBef>
            </a:pPr>
            <a:r>
              <a:rPr lang="en-US" sz="1600" dirty="0">
                <a:solidFill>
                  <a:schemeClr val="tx1"/>
                </a:solidFill>
              </a:rPr>
              <a:t>		WHERE </a:t>
            </a:r>
            <a:r>
              <a:rPr lang="en-US" sz="1600" dirty="0" err="1">
                <a:solidFill>
                  <a:schemeClr val="tx1"/>
                </a:solidFill>
              </a:rPr>
              <a:t>AccountNumber</a:t>
            </a:r>
            <a:r>
              <a:rPr lang="en-US" sz="1600" dirty="0">
                <a:solidFill>
                  <a:schemeClr val="tx1"/>
                </a:solidFill>
              </a:rPr>
              <a:t> = </a:t>
            </a:r>
            <a:r>
              <a:rPr lang="en-US" sz="1600" dirty="0" err="1">
                <a:solidFill>
                  <a:schemeClr val="tx1"/>
                </a:solidFill>
              </a:rPr>
              <a:t>AccountID</a:t>
            </a:r>
            <a:r>
              <a:rPr lang="en-US" sz="1600" dirty="0">
                <a:solidFill>
                  <a:schemeClr val="tx1"/>
                </a:solidFill>
              </a:rPr>
              <a:t>;</a:t>
            </a:r>
          </a:p>
          <a:p>
            <a:pPr>
              <a:spcBef>
                <a:spcPct val="0"/>
              </a:spcBef>
            </a:pPr>
            <a:r>
              <a:rPr lang="en-US" sz="1600" dirty="0">
                <a:solidFill>
                  <a:schemeClr val="tx1"/>
                </a:solidFill>
              </a:rPr>
              <a:t>		</a:t>
            </a:r>
            <a:r>
              <a:rPr lang="en-US" sz="1600" dirty="0" smtClean="0">
                <a:solidFill>
                  <a:schemeClr val="tx1"/>
                </a:solidFill>
              </a:rPr>
              <a:t>… (slow code)</a:t>
            </a:r>
            <a:endParaRPr lang="en-US" sz="1600" dirty="0">
              <a:solidFill>
                <a:schemeClr val="tx1"/>
              </a:solidFill>
            </a:endParaRPr>
          </a:p>
          <a:p>
            <a:pPr>
              <a:spcBef>
                <a:spcPct val="0"/>
              </a:spcBef>
            </a:pPr>
            <a:r>
              <a:rPr lang="en-US" sz="1600" dirty="0">
                <a:solidFill>
                  <a:schemeClr val="tx1"/>
                </a:solidFill>
              </a:rPr>
              <a:t>		UPDATE Accounts</a:t>
            </a:r>
          </a:p>
          <a:p>
            <a:pPr>
              <a:spcBef>
                <a:spcPct val="0"/>
              </a:spcBef>
            </a:pPr>
            <a:r>
              <a:rPr lang="en-US" sz="1600" dirty="0">
                <a:solidFill>
                  <a:schemeClr val="tx1"/>
                </a:solidFill>
              </a:rPr>
              <a:t>		SET </a:t>
            </a:r>
            <a:r>
              <a:rPr lang="en-US" sz="1600" dirty="0" err="1">
                <a:solidFill>
                  <a:schemeClr val="tx1"/>
                </a:solidFill>
              </a:rPr>
              <a:t>AccountBalance</a:t>
            </a:r>
            <a:r>
              <a:rPr lang="en-US" sz="1600" dirty="0">
                <a:solidFill>
                  <a:schemeClr val="tx1"/>
                </a:solidFill>
              </a:rPr>
              <a:t> = </a:t>
            </a:r>
            <a:r>
              <a:rPr lang="en-US" sz="1600" dirty="0" err="1">
                <a:solidFill>
                  <a:schemeClr val="tx1"/>
                </a:solidFill>
              </a:rPr>
              <a:t>AccountBalance</a:t>
            </a:r>
            <a:r>
              <a:rPr lang="en-US" sz="1600" dirty="0">
                <a:solidFill>
                  <a:schemeClr val="tx1"/>
                </a:solidFill>
              </a:rPr>
              <a:t> - Amount</a:t>
            </a:r>
          </a:p>
          <a:p>
            <a:pPr>
              <a:spcBef>
                <a:spcPct val="0"/>
              </a:spcBef>
            </a:pPr>
            <a:r>
              <a:rPr lang="en-US" sz="1600" dirty="0">
                <a:solidFill>
                  <a:schemeClr val="tx1"/>
                </a:solidFill>
              </a:rPr>
              <a:t>		WHERE </a:t>
            </a:r>
            <a:r>
              <a:rPr lang="en-US" sz="1600" dirty="0" err="1">
                <a:solidFill>
                  <a:schemeClr val="tx1"/>
                </a:solidFill>
              </a:rPr>
              <a:t>AccountNumber</a:t>
            </a:r>
            <a:r>
              <a:rPr lang="en-US" sz="1600" dirty="0">
                <a:solidFill>
                  <a:schemeClr val="tx1"/>
                </a:solidFill>
              </a:rPr>
              <a:t> = </a:t>
            </a:r>
            <a:r>
              <a:rPr lang="en-US" sz="1600" dirty="0" err="1">
                <a:solidFill>
                  <a:schemeClr val="tx1"/>
                </a:solidFill>
              </a:rPr>
              <a:t>AccountID</a:t>
            </a:r>
            <a:endParaRPr lang="en-US" sz="1600" dirty="0">
              <a:solidFill>
                <a:schemeClr val="tx1"/>
              </a:solidFill>
            </a:endParaRPr>
          </a:p>
          <a:p>
            <a:pPr>
              <a:spcBef>
                <a:spcPct val="0"/>
              </a:spcBef>
            </a:pPr>
            <a:r>
              <a:rPr lang="en-US" sz="1600" dirty="0">
                <a:solidFill>
                  <a:schemeClr val="tx2"/>
                </a:solidFill>
              </a:rPr>
              <a:t>		AND Amount = </a:t>
            </a:r>
            <a:r>
              <a:rPr lang="en-US" sz="1600" dirty="0" err="1">
                <a:solidFill>
                  <a:schemeClr val="tx2"/>
                </a:solidFill>
              </a:rPr>
              <a:t>oldAmount</a:t>
            </a:r>
            <a:r>
              <a:rPr lang="en-US" sz="1600" dirty="0">
                <a:solidFill>
                  <a:schemeClr val="tx2"/>
                </a:solidFill>
              </a:rPr>
              <a:t>;</a:t>
            </a:r>
          </a:p>
          <a:p>
            <a:pPr>
              <a:spcBef>
                <a:spcPct val="0"/>
              </a:spcBef>
            </a:pPr>
            <a:r>
              <a:rPr lang="en-US" sz="1600" dirty="0">
                <a:solidFill>
                  <a:schemeClr val="tx1"/>
                </a:solidFill>
              </a:rPr>
              <a:t>		COMMIT;</a:t>
            </a:r>
          </a:p>
          <a:p>
            <a:pPr>
              <a:spcBef>
                <a:spcPct val="0"/>
              </a:spcBef>
            </a:pPr>
            <a:r>
              <a:rPr lang="en-US" sz="1600" dirty="0">
                <a:solidFill>
                  <a:schemeClr val="tx1"/>
                </a:solidFill>
              </a:rPr>
              <a:t>		IF SQLCODE = 0 and </a:t>
            </a:r>
            <a:r>
              <a:rPr lang="en-US" sz="1600" dirty="0" err="1">
                <a:solidFill>
                  <a:schemeClr val="tx1"/>
                </a:solidFill>
              </a:rPr>
              <a:t>nrows</a:t>
            </a:r>
            <a:r>
              <a:rPr lang="en-US" sz="1600" dirty="0">
                <a:solidFill>
                  <a:schemeClr val="tx1"/>
                </a:solidFill>
              </a:rPr>
              <a:t> &gt; 0 THEN</a:t>
            </a:r>
          </a:p>
          <a:p>
            <a:pPr>
              <a:spcBef>
                <a:spcPct val="0"/>
              </a:spcBef>
            </a:pPr>
            <a:r>
              <a:rPr lang="en-US" sz="1600" dirty="0">
                <a:solidFill>
                  <a:schemeClr val="tx1"/>
                </a:solidFill>
              </a:rPr>
              <a:t>			</a:t>
            </a:r>
            <a:r>
              <a:rPr lang="en-US" sz="1600" dirty="0" err="1">
                <a:solidFill>
                  <a:schemeClr val="tx1"/>
                </a:solidFill>
              </a:rPr>
              <a:t>testEnd</a:t>
            </a:r>
            <a:r>
              <a:rPr lang="en-US" sz="1600" dirty="0">
                <a:solidFill>
                  <a:schemeClr val="tx1"/>
                </a:solidFill>
              </a:rPr>
              <a:t> = TRUE;</a:t>
            </a:r>
          </a:p>
          <a:p>
            <a:pPr>
              <a:spcBef>
                <a:spcPct val="0"/>
              </a:spcBef>
            </a:pPr>
            <a:r>
              <a:rPr lang="en-US" sz="1600" dirty="0">
                <a:solidFill>
                  <a:schemeClr val="tx1"/>
                </a:solidFill>
              </a:rPr>
              <a:t>			RETURN 0;</a:t>
            </a:r>
          </a:p>
          <a:p>
            <a:pPr>
              <a:spcBef>
                <a:spcPct val="0"/>
              </a:spcBef>
            </a:pPr>
            <a:r>
              <a:rPr lang="en-US" sz="1600" dirty="0">
                <a:solidFill>
                  <a:schemeClr val="tx1"/>
                </a:solidFill>
              </a:rPr>
              <a:t>		END IF</a:t>
            </a:r>
          </a:p>
          <a:p>
            <a:pPr>
              <a:spcBef>
                <a:spcPct val="0"/>
              </a:spcBef>
            </a:pPr>
            <a:r>
              <a:rPr lang="en-US" sz="1600" dirty="0">
                <a:solidFill>
                  <a:schemeClr val="tx1"/>
                </a:solidFill>
              </a:rPr>
              <a:t>		-- keep a counter to avoid infinite loops</a:t>
            </a:r>
          </a:p>
          <a:p>
            <a:pPr>
              <a:spcBef>
                <a:spcPct val="0"/>
              </a:spcBef>
            </a:pPr>
            <a:r>
              <a:rPr lang="en-US" sz="1600" dirty="0">
                <a:solidFill>
                  <a:schemeClr val="tx1"/>
                </a:solidFill>
              </a:rPr>
              <a:t>	END</a:t>
            </a:r>
          </a:p>
          <a:p>
            <a:pPr>
              <a:spcBef>
                <a:spcPct val="0"/>
              </a:spcBef>
            </a:pPr>
            <a:r>
              <a:rPr lang="en-US" sz="1600" dirty="0">
                <a:solidFill>
                  <a:schemeClr val="tx1"/>
                </a:solidFill>
              </a:rPr>
              <a:t>END</a:t>
            </a:r>
          </a:p>
        </p:txBody>
      </p:sp>
    </p:spTree>
    <p:extLst>
      <p:ext uri="{BB962C8B-B14F-4D97-AF65-F5344CB8AC3E}">
        <p14:creationId xmlns:p14="http://schemas.microsoft.com/office/powerpoint/2010/main" val="1613929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Optimistic UPDATE: WHERE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32</a:t>
            </a:fld>
            <a:endParaRPr lang="en-US"/>
          </a:p>
        </p:txBody>
      </p:sp>
      <p:sp>
        <p:nvSpPr>
          <p:cNvPr id="4" name="TextBox 3"/>
          <p:cNvSpPr txBox="1"/>
          <p:nvPr/>
        </p:nvSpPr>
        <p:spPr>
          <a:xfrm>
            <a:off x="577515" y="1572126"/>
            <a:ext cx="8037095" cy="2554545"/>
          </a:xfrm>
          <a:prstGeom prst="rect">
            <a:avLst/>
          </a:prstGeom>
          <a:noFill/>
        </p:spPr>
        <p:txBody>
          <a:bodyPr wrap="square" rtlCol="0">
            <a:spAutoFit/>
          </a:bodyPr>
          <a:lstStyle/>
          <a:p>
            <a:r>
              <a:rPr lang="en-US" sz="2000" dirty="0" err="1" smtClean="0">
                <a:solidFill>
                  <a:schemeClr val="tx1"/>
                </a:solidFill>
              </a:rPr>
              <a:t>var</a:t>
            </a:r>
            <a:r>
              <a:rPr lang="en-US" sz="2000" dirty="0" smtClean="0">
                <a:solidFill>
                  <a:schemeClr val="tx1"/>
                </a:solidFill>
              </a:rPr>
              <a:t>: </a:t>
            </a:r>
            <a:r>
              <a:rPr lang="en-US" sz="2000" dirty="0" err="1" smtClean="0">
                <a:solidFill>
                  <a:schemeClr val="tx1"/>
                </a:solidFill>
              </a:rPr>
              <a:t>oldAmount</a:t>
            </a:r>
            <a:r>
              <a:rPr lang="en-US" sz="2000" dirty="0" smtClean="0">
                <a:solidFill>
                  <a:schemeClr val="tx1"/>
                </a:solidFill>
              </a:rPr>
              <a:t> = SELECT …</a:t>
            </a:r>
          </a:p>
          <a:p>
            <a:r>
              <a:rPr lang="en-US" sz="2000" dirty="0" smtClean="0">
                <a:solidFill>
                  <a:schemeClr val="tx1"/>
                </a:solidFill>
              </a:rPr>
              <a:t>…</a:t>
            </a:r>
          </a:p>
          <a:p>
            <a:r>
              <a:rPr lang="en-US" sz="2000" dirty="0" smtClean="0">
                <a:solidFill>
                  <a:schemeClr val="tx1"/>
                </a:solidFill>
              </a:rPr>
              <a:t>UPDATE …</a:t>
            </a:r>
          </a:p>
          <a:p>
            <a:r>
              <a:rPr lang="en-US" sz="2000" dirty="0" smtClean="0">
                <a:solidFill>
                  <a:schemeClr val="tx1"/>
                </a:solidFill>
              </a:rPr>
              <a:t>WHERE ID=</a:t>
            </a:r>
            <a:r>
              <a:rPr lang="en-US" sz="2000" dirty="0" err="1" smtClean="0">
                <a:solidFill>
                  <a:schemeClr val="tx1"/>
                </a:solidFill>
              </a:rPr>
              <a:t>AccountID</a:t>
            </a:r>
            <a:endParaRPr lang="en-US" sz="2000" dirty="0" smtClean="0">
              <a:solidFill>
                <a:schemeClr val="tx1"/>
              </a:solidFill>
            </a:endParaRPr>
          </a:p>
          <a:p>
            <a:r>
              <a:rPr lang="en-US" sz="2000" dirty="0" smtClean="0">
                <a:solidFill>
                  <a:srgbClr val="FF0000"/>
                </a:solidFill>
              </a:rPr>
              <a:t>AND (Amount = </a:t>
            </a:r>
            <a:r>
              <a:rPr lang="en-US" sz="2000" dirty="0" err="1" smtClean="0">
                <a:solidFill>
                  <a:srgbClr val="FF0000"/>
                </a:solidFill>
              </a:rPr>
              <a:t>oldAmount</a:t>
            </a:r>
            <a:r>
              <a:rPr lang="en-US" sz="2000" dirty="0" smtClean="0">
                <a:solidFill>
                  <a:srgbClr val="FF0000"/>
                </a:solidFill>
              </a:rPr>
              <a:t>)</a:t>
            </a:r>
          </a:p>
          <a:p>
            <a:endParaRPr lang="en-US" sz="2000" dirty="0" smtClean="0">
              <a:solidFill>
                <a:schemeClr val="tx1"/>
              </a:solidFill>
            </a:endParaRPr>
          </a:p>
          <a:p>
            <a:r>
              <a:rPr lang="en-US" sz="2000" dirty="0" smtClean="0">
                <a:solidFill>
                  <a:schemeClr val="tx1"/>
                </a:solidFill>
              </a:rPr>
              <a:t>To handle missing values, better to write:</a:t>
            </a:r>
          </a:p>
          <a:p>
            <a:r>
              <a:rPr lang="en-US" sz="2000" dirty="0" smtClean="0">
                <a:solidFill>
                  <a:schemeClr val="tx2"/>
                </a:solidFill>
              </a:rPr>
              <a:t>((Amount = </a:t>
            </a:r>
            <a:r>
              <a:rPr lang="en-US" sz="2000" dirty="0" err="1" smtClean="0">
                <a:solidFill>
                  <a:schemeClr val="tx2"/>
                </a:solidFill>
              </a:rPr>
              <a:t>oldAmount</a:t>
            </a:r>
            <a:r>
              <a:rPr lang="en-US" sz="2000" dirty="0" smtClean="0">
                <a:solidFill>
                  <a:schemeClr val="tx2"/>
                </a:solidFill>
              </a:rPr>
              <a:t>) OR (Amount Is Null AND </a:t>
            </a:r>
            <a:r>
              <a:rPr lang="en-US" sz="2000" dirty="0" err="1" smtClean="0">
                <a:solidFill>
                  <a:schemeClr val="tx2"/>
                </a:solidFill>
              </a:rPr>
              <a:t>oldAmount</a:t>
            </a:r>
            <a:r>
              <a:rPr lang="en-US" sz="2000" dirty="0" smtClean="0">
                <a:solidFill>
                  <a:schemeClr val="tx2"/>
                </a:solidFill>
              </a:rPr>
              <a:t> Is Null) )</a:t>
            </a:r>
            <a:endParaRPr lang="en-US" sz="2000" dirty="0">
              <a:solidFill>
                <a:schemeClr val="tx2"/>
              </a:solidFill>
            </a:endParaRPr>
          </a:p>
        </p:txBody>
      </p:sp>
    </p:spTree>
    <p:extLst>
      <p:ext uri="{BB962C8B-B14F-4D97-AF65-F5344CB8AC3E}">
        <p14:creationId xmlns:p14="http://schemas.microsoft.com/office/powerpoint/2010/main" val="5690445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Minimize Concurrency Issues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33</a:t>
            </a:fld>
            <a:endParaRPr lang="en-US"/>
          </a:p>
        </p:txBody>
      </p:sp>
      <p:sp>
        <p:nvSpPr>
          <p:cNvPr id="4" name="TextBox 3"/>
          <p:cNvSpPr txBox="1"/>
          <p:nvPr/>
        </p:nvSpPr>
        <p:spPr>
          <a:xfrm>
            <a:off x="829993" y="1153544"/>
            <a:ext cx="7301133" cy="369332"/>
          </a:xfrm>
          <a:prstGeom prst="rect">
            <a:avLst/>
          </a:prstGeom>
          <a:noFill/>
        </p:spPr>
        <p:txBody>
          <a:bodyPr wrap="square" rtlCol="0">
            <a:spAutoFit/>
          </a:bodyPr>
          <a:lstStyle/>
          <a:p>
            <a:r>
              <a:rPr lang="en-US" sz="1800" dirty="0" smtClean="0"/>
              <a:t>Avoid concurrency issues by keeping code fast and avoiding delays.</a:t>
            </a:r>
          </a:p>
        </p:txBody>
      </p:sp>
      <p:sp>
        <p:nvSpPr>
          <p:cNvPr id="5" name="TextBox 4"/>
          <p:cNvSpPr txBox="1"/>
          <p:nvPr/>
        </p:nvSpPr>
        <p:spPr>
          <a:xfrm>
            <a:off x="225083" y="1533366"/>
            <a:ext cx="3713871" cy="1477328"/>
          </a:xfrm>
          <a:prstGeom prst="rect">
            <a:avLst/>
          </a:prstGeom>
          <a:noFill/>
        </p:spPr>
        <p:txBody>
          <a:bodyPr wrap="square" rtlCol="0">
            <a:spAutoFit/>
          </a:bodyPr>
          <a:lstStyle/>
          <a:p>
            <a:r>
              <a:rPr lang="en-US" sz="1800" dirty="0" smtClean="0">
                <a:solidFill>
                  <a:schemeClr val="tx1"/>
                </a:solidFill>
              </a:rPr>
              <a:t>Bad:</a:t>
            </a:r>
          </a:p>
          <a:p>
            <a:r>
              <a:rPr lang="en-US" sz="1800" dirty="0" smtClean="0">
                <a:solidFill>
                  <a:schemeClr val="tx1"/>
                </a:solidFill>
              </a:rPr>
              <a:t>Read Balance	SELECT …</a:t>
            </a:r>
          </a:p>
          <a:p>
            <a:r>
              <a:rPr lang="en-US" sz="1800" dirty="0" smtClean="0">
                <a:solidFill>
                  <a:schemeClr val="tx1"/>
                </a:solidFill>
              </a:rPr>
              <a:t>Do slow stuff</a:t>
            </a:r>
          </a:p>
          <a:p>
            <a:r>
              <a:rPr lang="en-US" sz="1800" dirty="0" smtClean="0">
                <a:solidFill>
                  <a:schemeClr val="tx1"/>
                </a:solidFill>
              </a:rPr>
              <a:t>Add new		</a:t>
            </a:r>
            <a:r>
              <a:rPr lang="en-US" sz="1800" dirty="0" err="1" smtClean="0">
                <a:solidFill>
                  <a:schemeClr val="tx1"/>
                </a:solidFill>
              </a:rPr>
              <a:t>Bal</a:t>
            </a:r>
            <a:r>
              <a:rPr lang="en-US" sz="1800" dirty="0" smtClean="0">
                <a:solidFill>
                  <a:schemeClr val="tx1"/>
                </a:solidFill>
              </a:rPr>
              <a:t> + </a:t>
            </a:r>
            <a:r>
              <a:rPr lang="en-US" sz="1800" dirty="0" err="1" smtClean="0">
                <a:solidFill>
                  <a:schemeClr val="tx1"/>
                </a:solidFill>
              </a:rPr>
              <a:t>Bal</a:t>
            </a:r>
            <a:r>
              <a:rPr lang="en-US" sz="1800" dirty="0" smtClean="0">
                <a:solidFill>
                  <a:schemeClr val="tx1"/>
                </a:solidFill>
              </a:rPr>
              <a:t> + New</a:t>
            </a:r>
          </a:p>
          <a:p>
            <a:r>
              <a:rPr lang="en-US" sz="1800" dirty="0" smtClean="0">
                <a:solidFill>
                  <a:schemeClr val="tx1"/>
                </a:solidFill>
              </a:rPr>
              <a:t>Write new total	UPDATE …</a:t>
            </a:r>
            <a:endParaRPr lang="en-US" sz="1800" dirty="0">
              <a:solidFill>
                <a:schemeClr val="tx1"/>
              </a:solidFill>
            </a:endParaRPr>
          </a:p>
        </p:txBody>
      </p:sp>
      <p:sp>
        <p:nvSpPr>
          <p:cNvPr id="6" name="TextBox 5"/>
          <p:cNvSpPr txBox="1"/>
          <p:nvPr/>
        </p:nvSpPr>
        <p:spPr>
          <a:xfrm>
            <a:off x="4276577" y="1533366"/>
            <a:ext cx="4473527" cy="1200329"/>
          </a:xfrm>
          <a:prstGeom prst="rect">
            <a:avLst/>
          </a:prstGeom>
          <a:noFill/>
        </p:spPr>
        <p:txBody>
          <a:bodyPr wrap="square" rtlCol="0">
            <a:spAutoFit/>
          </a:bodyPr>
          <a:lstStyle/>
          <a:p>
            <a:r>
              <a:rPr lang="en-US" sz="1800" dirty="0" smtClean="0">
                <a:solidFill>
                  <a:schemeClr val="tx1"/>
                </a:solidFill>
              </a:rPr>
              <a:t>Better:</a:t>
            </a:r>
          </a:p>
          <a:p>
            <a:r>
              <a:rPr lang="en-US" sz="1800" dirty="0" smtClean="0">
                <a:solidFill>
                  <a:schemeClr val="tx1"/>
                </a:solidFill>
              </a:rPr>
              <a:t>UPDATE table</a:t>
            </a:r>
          </a:p>
          <a:p>
            <a:r>
              <a:rPr lang="en-US" sz="1800" dirty="0" smtClean="0">
                <a:solidFill>
                  <a:schemeClr val="tx1"/>
                </a:solidFill>
              </a:rPr>
              <a:t>SET Balance = Balance + </a:t>
            </a:r>
            <a:r>
              <a:rPr lang="en-US" sz="1800" dirty="0" err="1" smtClean="0">
                <a:solidFill>
                  <a:schemeClr val="tx1"/>
                </a:solidFill>
              </a:rPr>
              <a:t>NewValue</a:t>
            </a:r>
            <a:endParaRPr lang="en-US" sz="1800" dirty="0" smtClean="0">
              <a:solidFill>
                <a:schemeClr val="tx1"/>
              </a:solidFill>
            </a:endParaRPr>
          </a:p>
          <a:p>
            <a:r>
              <a:rPr lang="en-US" sz="1800" dirty="0" smtClean="0">
                <a:solidFill>
                  <a:schemeClr val="tx1"/>
                </a:solidFill>
              </a:rPr>
              <a:t>WHERE …</a:t>
            </a:r>
            <a:endParaRPr lang="en-US" sz="1800" dirty="0">
              <a:solidFill>
                <a:schemeClr val="tx1"/>
              </a:solidFill>
            </a:endParaRPr>
          </a:p>
        </p:txBody>
      </p:sp>
      <p:sp>
        <p:nvSpPr>
          <p:cNvPr id="7" name="TextBox 6"/>
          <p:cNvSpPr txBox="1"/>
          <p:nvPr/>
        </p:nvSpPr>
        <p:spPr>
          <a:xfrm>
            <a:off x="829993" y="3009970"/>
            <a:ext cx="7301133" cy="3139321"/>
          </a:xfrm>
          <a:prstGeom prst="rect">
            <a:avLst/>
          </a:prstGeom>
          <a:noFill/>
        </p:spPr>
        <p:txBody>
          <a:bodyPr wrap="square" rtlCol="0">
            <a:spAutoFit/>
          </a:bodyPr>
          <a:lstStyle/>
          <a:p>
            <a:r>
              <a:rPr lang="en-US" sz="1800" dirty="0" smtClean="0"/>
              <a:t>Delays can arise when you present screens of data to users. Particularly on Web forms.</a:t>
            </a:r>
          </a:p>
          <a:p>
            <a:endParaRPr lang="en-US" sz="1800" dirty="0" smtClean="0"/>
          </a:p>
          <a:p>
            <a:r>
              <a:rPr lang="en-US" sz="1800" dirty="0" smtClean="0"/>
              <a:t>But, when possible, perform the computations within the DBMS not on the Web server forms.</a:t>
            </a:r>
          </a:p>
          <a:p>
            <a:endParaRPr lang="en-US" sz="1800" dirty="0"/>
          </a:p>
          <a:p>
            <a:r>
              <a:rPr lang="en-US" sz="1800" dirty="0" smtClean="0"/>
              <a:t>That means the data displayed to the user sometimes might be out of date, but concurrency within the DBMS is rare.</a:t>
            </a:r>
          </a:p>
          <a:p>
            <a:endParaRPr lang="en-US" sz="1800" dirty="0"/>
          </a:p>
          <a:p>
            <a:r>
              <a:rPr lang="en-US" sz="1800" dirty="0" smtClean="0"/>
              <a:t>Also: Avoid storing totals. Just write time-stamped change logs and compute the totals when they are needed.</a:t>
            </a:r>
          </a:p>
        </p:txBody>
      </p:sp>
    </p:spTree>
    <p:extLst>
      <p:ext uri="{BB962C8B-B14F-4D97-AF65-F5344CB8AC3E}">
        <p14:creationId xmlns:p14="http://schemas.microsoft.com/office/powerpoint/2010/main" val="3970806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t>Pessimistic Locks: Serialization</a:t>
            </a:r>
          </a:p>
        </p:txBody>
      </p:sp>
      <p:sp>
        <p:nvSpPr>
          <p:cNvPr id="147470" name="Rectangle 14"/>
          <p:cNvSpPr>
            <a:spLocks noGrp="1" noChangeArrowheads="1"/>
          </p:cNvSpPr>
          <p:nvPr>
            <p:ph idx="1"/>
          </p:nvPr>
        </p:nvSpPr>
        <p:spPr>
          <a:xfrm>
            <a:off x="1295400" y="1447800"/>
            <a:ext cx="7772400" cy="2667000"/>
          </a:xfrm>
        </p:spPr>
        <p:txBody>
          <a:bodyPr/>
          <a:lstStyle/>
          <a:p>
            <a:r>
              <a:rPr lang="en-US" sz="2000"/>
              <a:t>One answer to concurrent access is to prevent it.</a:t>
            </a:r>
          </a:p>
          <a:p>
            <a:r>
              <a:rPr lang="en-US" sz="2000"/>
              <a:t>When a transaction needs to alter data, it places a SERIALIZABLE lock on the data used, so no other transactions can even read the data until the first transaction is completed.</a:t>
            </a:r>
          </a:p>
        </p:txBody>
      </p:sp>
      <p:sp>
        <p:nvSpPr>
          <p:cNvPr id="14" name="Slide Number Placeholder 5"/>
          <p:cNvSpPr>
            <a:spLocks noGrp="1"/>
          </p:cNvSpPr>
          <p:nvPr>
            <p:ph type="sldNum" sz="quarter" idx="12"/>
          </p:nvPr>
        </p:nvSpPr>
        <p:spPr/>
        <p:txBody>
          <a:bodyPr/>
          <a:lstStyle/>
          <a:p>
            <a:fld id="{9EF3B19C-634E-4912-930C-1F5D50F70EA2}" type="slidenum">
              <a:rPr lang="en-US"/>
              <a:pPr/>
              <a:t>34</a:t>
            </a:fld>
            <a:endParaRPr lang="en-US"/>
          </a:p>
        </p:txBody>
      </p:sp>
      <p:sp>
        <p:nvSpPr>
          <p:cNvPr id="147460" name="Rectangle 4"/>
          <p:cNvSpPr>
            <a:spLocks noChangeArrowheads="1"/>
          </p:cNvSpPr>
          <p:nvPr/>
        </p:nvSpPr>
        <p:spPr bwMode="auto">
          <a:xfrm>
            <a:off x="4425950" y="4502150"/>
            <a:ext cx="1816100" cy="13589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spcBef>
                <a:spcPct val="0"/>
              </a:spcBef>
            </a:pPr>
            <a:r>
              <a:rPr lang="en-US" sz="1800" u="sng">
                <a:solidFill>
                  <a:schemeClr val="tx1"/>
                </a:solidFill>
              </a:rPr>
              <a:t>ID	Balance</a:t>
            </a:r>
            <a:endParaRPr lang="en-US" sz="1800">
              <a:solidFill>
                <a:schemeClr val="tx1"/>
              </a:solidFill>
            </a:endParaRPr>
          </a:p>
          <a:p>
            <a:pPr>
              <a:spcBef>
                <a:spcPct val="0"/>
              </a:spcBef>
            </a:pPr>
            <a:r>
              <a:rPr lang="en-US" sz="1800">
                <a:solidFill>
                  <a:schemeClr val="tx1"/>
                </a:solidFill>
              </a:rPr>
              <a:t>Jones	$800</a:t>
            </a:r>
          </a:p>
          <a:p>
            <a:pPr>
              <a:spcBef>
                <a:spcPct val="0"/>
              </a:spcBef>
            </a:pPr>
            <a:r>
              <a:rPr lang="en-US" sz="1800">
                <a:solidFill>
                  <a:schemeClr val="tx1"/>
                </a:solidFill>
              </a:rPr>
              <a:t>	$600</a:t>
            </a:r>
          </a:p>
          <a:p>
            <a:pPr>
              <a:spcBef>
                <a:spcPct val="0"/>
              </a:spcBef>
            </a:pPr>
            <a:r>
              <a:rPr lang="en-US" sz="1800">
                <a:solidFill>
                  <a:schemeClr val="tx1"/>
                </a:solidFill>
              </a:rPr>
              <a:t>	</a:t>
            </a:r>
          </a:p>
        </p:txBody>
      </p:sp>
      <p:sp>
        <p:nvSpPr>
          <p:cNvPr id="147461" name="Rectangle 5"/>
          <p:cNvSpPr>
            <a:spLocks noChangeArrowheads="1"/>
          </p:cNvSpPr>
          <p:nvPr/>
        </p:nvSpPr>
        <p:spPr bwMode="auto">
          <a:xfrm>
            <a:off x="4708525" y="4068763"/>
            <a:ext cx="1412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Customers</a:t>
            </a:r>
          </a:p>
        </p:txBody>
      </p:sp>
      <p:sp>
        <p:nvSpPr>
          <p:cNvPr id="147462" name="AutoShape 6"/>
          <p:cNvSpPr>
            <a:spLocks noChangeArrowheads="1"/>
          </p:cNvSpPr>
          <p:nvPr/>
        </p:nvSpPr>
        <p:spPr bwMode="auto">
          <a:xfrm>
            <a:off x="1606550" y="4654550"/>
            <a:ext cx="2654300" cy="1358900"/>
          </a:xfrm>
          <a:prstGeom prst="octagon">
            <a:avLst>
              <a:gd name="adj" fmla="val 29282"/>
            </a:avLst>
          </a:prstGeom>
          <a:solidFill>
            <a:srgbClr val="99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spcBef>
                <a:spcPct val="0"/>
              </a:spcBef>
              <a:tabLst>
                <a:tab pos="2165350" algn="r"/>
              </a:tabLst>
            </a:pPr>
            <a:r>
              <a:rPr lang="en-US" sz="1600" dirty="0">
                <a:solidFill>
                  <a:schemeClr val="tx1"/>
                </a:solidFill>
              </a:rPr>
              <a:t>1) Read balance	800</a:t>
            </a:r>
          </a:p>
          <a:p>
            <a:pPr>
              <a:spcBef>
                <a:spcPct val="0"/>
              </a:spcBef>
              <a:tabLst>
                <a:tab pos="2165350" algn="r"/>
              </a:tabLst>
            </a:pPr>
            <a:r>
              <a:rPr lang="en-US" sz="1600" u="sng" dirty="0">
                <a:solidFill>
                  <a:schemeClr val="tx1"/>
                </a:solidFill>
              </a:rPr>
              <a:t>2) Subtract </a:t>
            </a:r>
            <a:r>
              <a:rPr lang="en-US" sz="1600" u="sng" dirty="0" err="1">
                <a:solidFill>
                  <a:schemeClr val="tx1"/>
                </a:solidFill>
              </a:rPr>
              <a:t>pmt</a:t>
            </a:r>
            <a:r>
              <a:rPr lang="en-US" sz="1600" u="sng" dirty="0">
                <a:solidFill>
                  <a:schemeClr val="tx1"/>
                </a:solidFill>
              </a:rPr>
              <a:t>	-200</a:t>
            </a:r>
            <a:endParaRPr lang="en-US" sz="1600" dirty="0">
              <a:solidFill>
                <a:schemeClr val="tx1"/>
              </a:solidFill>
            </a:endParaRPr>
          </a:p>
          <a:p>
            <a:pPr>
              <a:spcBef>
                <a:spcPct val="0"/>
              </a:spcBef>
              <a:tabLst>
                <a:tab pos="2165350" algn="r"/>
              </a:tabLst>
            </a:pPr>
            <a:r>
              <a:rPr lang="en-US" sz="1600" dirty="0">
                <a:solidFill>
                  <a:schemeClr val="tx1"/>
                </a:solidFill>
              </a:rPr>
              <a:t>4) Save new bal.	600</a:t>
            </a:r>
          </a:p>
        </p:txBody>
      </p:sp>
      <p:sp>
        <p:nvSpPr>
          <p:cNvPr id="147463" name="AutoShape 7"/>
          <p:cNvSpPr>
            <a:spLocks noChangeArrowheads="1"/>
          </p:cNvSpPr>
          <p:nvPr/>
        </p:nvSpPr>
        <p:spPr bwMode="auto">
          <a:xfrm>
            <a:off x="6407150" y="4654550"/>
            <a:ext cx="2654300" cy="1358900"/>
          </a:xfrm>
          <a:prstGeom prst="octagon">
            <a:avLst>
              <a:gd name="adj" fmla="val 29282"/>
            </a:avLst>
          </a:prstGeom>
          <a:solidFill>
            <a:srgbClr val="FF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spcBef>
                <a:spcPct val="0"/>
              </a:spcBef>
            </a:pPr>
            <a:r>
              <a:rPr lang="en-US" sz="1600">
                <a:solidFill>
                  <a:schemeClr val="tx1"/>
                </a:solidFill>
              </a:rPr>
              <a:t>3) Read balance	</a:t>
            </a:r>
          </a:p>
          <a:p>
            <a:pPr>
              <a:spcBef>
                <a:spcPct val="0"/>
              </a:spcBef>
            </a:pPr>
            <a:r>
              <a:rPr lang="en-US" sz="1600">
                <a:solidFill>
                  <a:schemeClr val="tx1"/>
                </a:solidFill>
              </a:rPr>
              <a:t>Receive error message that it is locked.</a:t>
            </a:r>
          </a:p>
        </p:txBody>
      </p:sp>
      <p:sp>
        <p:nvSpPr>
          <p:cNvPr id="147464" name="Rectangle 8"/>
          <p:cNvSpPr>
            <a:spLocks noChangeArrowheads="1"/>
          </p:cNvSpPr>
          <p:nvPr/>
        </p:nvSpPr>
        <p:spPr bwMode="auto">
          <a:xfrm>
            <a:off x="1736725" y="4221163"/>
            <a:ext cx="2174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Receive Payment</a:t>
            </a:r>
          </a:p>
        </p:txBody>
      </p:sp>
      <p:sp>
        <p:nvSpPr>
          <p:cNvPr id="147465" name="Rectangle 9"/>
          <p:cNvSpPr>
            <a:spLocks noChangeArrowheads="1"/>
          </p:cNvSpPr>
          <p:nvPr/>
        </p:nvSpPr>
        <p:spPr bwMode="auto">
          <a:xfrm>
            <a:off x="6689725" y="4221163"/>
            <a:ext cx="2117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0"/>
              </a:spcBef>
            </a:pPr>
            <a:r>
              <a:rPr lang="en-US" sz="2000"/>
              <a:t>Place New Order</a:t>
            </a:r>
          </a:p>
        </p:txBody>
      </p:sp>
      <p:sp>
        <p:nvSpPr>
          <p:cNvPr id="147466" name="Line 10"/>
          <p:cNvSpPr>
            <a:spLocks noChangeShapeType="1"/>
          </p:cNvSpPr>
          <p:nvPr/>
        </p:nvSpPr>
        <p:spPr bwMode="auto">
          <a:xfrm flipV="1">
            <a:off x="4038600" y="5257800"/>
            <a:ext cx="1295400" cy="22860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68" name="Line 12"/>
          <p:cNvSpPr>
            <a:spLocks noChangeShapeType="1"/>
          </p:cNvSpPr>
          <p:nvPr/>
        </p:nvSpPr>
        <p:spPr bwMode="auto">
          <a:xfrm>
            <a:off x="5257800" y="4800600"/>
            <a:ext cx="838200" cy="304800"/>
          </a:xfrm>
          <a:prstGeom prst="line">
            <a:avLst/>
          </a:prstGeom>
          <a:noFill/>
          <a:ln w="25400">
            <a:solidFill>
              <a:srgbClr val="0099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71" name="Text Box 15"/>
          <p:cNvSpPr txBox="1">
            <a:spLocks noChangeArrowheads="1"/>
          </p:cNvSpPr>
          <p:nvPr/>
        </p:nvSpPr>
        <p:spPr bwMode="auto">
          <a:xfrm>
            <a:off x="1600200" y="3657600"/>
            <a:ext cx="579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type="none" w="sm" len="sm"/>
                <a:tailEnd type="none" w="med"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800">
                <a:solidFill>
                  <a:schemeClr val="tx2"/>
                </a:solidFill>
              </a:rPr>
              <a:t>SET TRANSACTION SERIALIZABLE, READ WRITE</a:t>
            </a:r>
          </a:p>
        </p:txBody>
      </p:sp>
      <p:sp>
        <p:nvSpPr>
          <p:cNvPr id="147473" name="Freeform 17"/>
          <p:cNvSpPr>
            <a:spLocks/>
          </p:cNvSpPr>
          <p:nvPr/>
        </p:nvSpPr>
        <p:spPr bwMode="auto">
          <a:xfrm>
            <a:off x="1447800" y="3810000"/>
            <a:ext cx="685800" cy="1092200"/>
          </a:xfrm>
          <a:custGeom>
            <a:avLst/>
            <a:gdLst>
              <a:gd name="T0" fmla="*/ 144 w 432"/>
              <a:gd name="T1" fmla="*/ 0 h 688"/>
              <a:gd name="T2" fmla="*/ 48 w 432"/>
              <a:gd name="T3" fmla="*/ 576 h 688"/>
              <a:gd name="T4" fmla="*/ 432 w 432"/>
              <a:gd name="T5" fmla="*/ 672 h 688"/>
            </a:gdLst>
            <a:ahLst/>
            <a:cxnLst>
              <a:cxn ang="0">
                <a:pos x="T0" y="T1"/>
              </a:cxn>
              <a:cxn ang="0">
                <a:pos x="T2" y="T3"/>
              </a:cxn>
              <a:cxn ang="0">
                <a:pos x="T4" y="T5"/>
              </a:cxn>
            </a:cxnLst>
            <a:rect l="0" t="0" r="r" b="b"/>
            <a:pathLst>
              <a:path w="432" h="688">
                <a:moveTo>
                  <a:pt x="144" y="0"/>
                </a:moveTo>
                <a:cubicBezTo>
                  <a:pt x="72" y="232"/>
                  <a:pt x="0" y="464"/>
                  <a:pt x="48" y="576"/>
                </a:cubicBezTo>
                <a:cubicBezTo>
                  <a:pt x="96" y="688"/>
                  <a:pt x="264" y="680"/>
                  <a:pt x="432" y="672"/>
                </a:cubicBezTo>
              </a:path>
            </a:pathLst>
          </a:custGeom>
          <a:noFill/>
          <a:ln w="12700" cap="flat" cmpd="sng">
            <a:solidFill>
              <a:schemeClr val="tx2"/>
            </a:solidFill>
            <a:prstDash val="solid"/>
            <a:round/>
            <a:headEnd type="none" w="sm" len="sm"/>
            <a:tailEnd type="triangle" w="med"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0861762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4"/>
          <p:cNvSpPr>
            <a:spLocks noGrp="1" noChangeArrowheads="1"/>
          </p:cNvSpPr>
          <p:nvPr>
            <p:ph type="title"/>
          </p:nvPr>
        </p:nvSpPr>
        <p:spPr/>
        <p:txBody>
          <a:bodyPr/>
          <a:lstStyle/>
          <a:p>
            <a:r>
              <a:rPr lang="en-US" smtClean="0"/>
              <a:t>SQL Pessimistic Lock</a:t>
            </a:r>
            <a:endParaRPr lang="en-US"/>
          </a:p>
        </p:txBody>
      </p:sp>
      <p:sp>
        <p:nvSpPr>
          <p:cNvPr id="4" name="Slide Number Placeholder 4"/>
          <p:cNvSpPr>
            <a:spLocks noGrp="1"/>
          </p:cNvSpPr>
          <p:nvPr>
            <p:ph type="sldNum" sz="quarter" idx="12"/>
          </p:nvPr>
        </p:nvSpPr>
        <p:spPr/>
        <p:txBody>
          <a:bodyPr/>
          <a:lstStyle/>
          <a:p>
            <a:fld id="{7B56E107-43BC-4B2D-95D9-2011E1B29E81}" type="slidenum">
              <a:rPr lang="en-US" smtClean="0"/>
              <a:pPr/>
              <a:t>35</a:t>
            </a:fld>
            <a:endParaRPr lang="en-US"/>
          </a:p>
        </p:txBody>
      </p:sp>
      <p:sp>
        <p:nvSpPr>
          <p:cNvPr id="150533" name="Text Box 5"/>
          <p:cNvSpPr txBox="1">
            <a:spLocks noChangeArrowheads="1"/>
          </p:cNvSpPr>
          <p:nvPr/>
        </p:nvSpPr>
        <p:spPr bwMode="auto">
          <a:xfrm>
            <a:off x="1120588" y="1465730"/>
            <a:ext cx="76200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type="none" w="sm" len="sm"/>
                <a:tailEnd type="none" w="med"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CREATE FUNCTION </a:t>
            </a:r>
            <a:r>
              <a:rPr lang="en-US" sz="1800" dirty="0" err="1">
                <a:solidFill>
                  <a:schemeClr val="tx1"/>
                </a:solidFill>
              </a:rPr>
              <a:t>ReceivePayment</a:t>
            </a:r>
            <a:r>
              <a:rPr lang="en-US" sz="1800" dirty="0">
                <a:solidFill>
                  <a:schemeClr val="tx1"/>
                </a:solidFill>
              </a:rPr>
              <a:t> (</a:t>
            </a:r>
          </a:p>
          <a:p>
            <a:pPr>
              <a:spcBef>
                <a:spcPct val="0"/>
              </a:spcBef>
            </a:pPr>
            <a:r>
              <a:rPr lang="en-US" sz="1800" dirty="0">
                <a:solidFill>
                  <a:schemeClr val="tx1"/>
                </a:solidFill>
              </a:rPr>
              <a:t>	</a:t>
            </a:r>
            <a:r>
              <a:rPr lang="en-US" sz="1800" dirty="0" err="1">
                <a:solidFill>
                  <a:schemeClr val="tx1"/>
                </a:solidFill>
              </a:rPr>
              <a:t>AccountID</a:t>
            </a:r>
            <a:r>
              <a:rPr lang="en-US" sz="1800" dirty="0">
                <a:solidFill>
                  <a:schemeClr val="tx1"/>
                </a:solidFill>
              </a:rPr>
              <a:t> NUMBER, Amount Currency) RETURNS NUMBER</a:t>
            </a:r>
          </a:p>
          <a:p>
            <a:pPr>
              <a:spcBef>
                <a:spcPct val="0"/>
              </a:spcBef>
            </a:pPr>
            <a:r>
              <a:rPr lang="en-US" sz="1800" dirty="0">
                <a:solidFill>
                  <a:schemeClr val="tx1"/>
                </a:solidFill>
              </a:rPr>
              <a:t>BEGIN</a:t>
            </a:r>
          </a:p>
          <a:p>
            <a:pPr>
              <a:spcBef>
                <a:spcPct val="0"/>
              </a:spcBef>
            </a:pPr>
            <a:r>
              <a:rPr lang="en-US" sz="1800" dirty="0">
                <a:solidFill>
                  <a:schemeClr val="tx1"/>
                </a:solidFill>
              </a:rPr>
              <a:t>	DECLARE HANDLER FOR SQLEXCEPTION</a:t>
            </a:r>
          </a:p>
          <a:p>
            <a:pPr>
              <a:spcBef>
                <a:spcPct val="0"/>
              </a:spcBef>
            </a:pPr>
            <a:r>
              <a:rPr lang="en-US" sz="1800" dirty="0">
                <a:solidFill>
                  <a:schemeClr val="tx1"/>
                </a:solidFill>
              </a:rPr>
              <a:t>	BEGIN</a:t>
            </a:r>
          </a:p>
          <a:p>
            <a:pPr>
              <a:spcBef>
                <a:spcPct val="0"/>
              </a:spcBef>
            </a:pPr>
            <a:r>
              <a:rPr lang="en-US" sz="1800" dirty="0">
                <a:solidFill>
                  <a:schemeClr val="tx1"/>
                </a:solidFill>
              </a:rPr>
              <a:t>		ROLLBACK;</a:t>
            </a:r>
          </a:p>
          <a:p>
            <a:pPr>
              <a:spcBef>
                <a:spcPct val="0"/>
              </a:spcBef>
            </a:pPr>
            <a:r>
              <a:rPr lang="en-US" sz="1800" dirty="0">
                <a:solidFill>
                  <a:schemeClr val="tx1"/>
                </a:solidFill>
              </a:rPr>
              <a:t>		RETURN -2;</a:t>
            </a:r>
          </a:p>
          <a:p>
            <a:pPr>
              <a:spcBef>
                <a:spcPct val="0"/>
              </a:spcBef>
            </a:pPr>
            <a:r>
              <a:rPr lang="en-US" sz="1800" dirty="0">
                <a:solidFill>
                  <a:schemeClr val="tx1"/>
                </a:solidFill>
              </a:rPr>
              <a:t>	END</a:t>
            </a:r>
          </a:p>
          <a:p>
            <a:pPr>
              <a:spcBef>
                <a:spcPct val="0"/>
              </a:spcBef>
            </a:pPr>
            <a:r>
              <a:rPr lang="en-US" sz="1800" dirty="0">
                <a:solidFill>
                  <a:schemeClr val="tx1"/>
                </a:solidFill>
              </a:rPr>
              <a:t>	</a:t>
            </a:r>
            <a:r>
              <a:rPr lang="en-US" sz="1800" dirty="0">
                <a:solidFill>
                  <a:schemeClr val="tx2"/>
                </a:solidFill>
              </a:rPr>
              <a:t>SET TRANSACTION SERIALIZABLE, READ WRITE;</a:t>
            </a:r>
          </a:p>
          <a:p>
            <a:pPr>
              <a:spcBef>
                <a:spcPct val="0"/>
              </a:spcBef>
            </a:pPr>
            <a:r>
              <a:rPr lang="en-US" sz="1800" dirty="0">
                <a:solidFill>
                  <a:schemeClr val="tx1"/>
                </a:solidFill>
              </a:rPr>
              <a:t>	UPDATE Accounts</a:t>
            </a:r>
          </a:p>
          <a:p>
            <a:pPr>
              <a:spcBef>
                <a:spcPct val="0"/>
              </a:spcBef>
            </a:pPr>
            <a:r>
              <a:rPr lang="en-US" sz="1800" dirty="0">
                <a:solidFill>
                  <a:schemeClr val="tx1"/>
                </a:solidFill>
              </a:rPr>
              <a:t>	SET </a:t>
            </a:r>
            <a:r>
              <a:rPr lang="en-US" sz="1800" dirty="0" err="1">
                <a:solidFill>
                  <a:schemeClr val="tx1"/>
                </a:solidFill>
              </a:rPr>
              <a:t>AccountBalance</a:t>
            </a:r>
            <a:r>
              <a:rPr lang="en-US" sz="1800" dirty="0">
                <a:solidFill>
                  <a:schemeClr val="tx1"/>
                </a:solidFill>
              </a:rPr>
              <a:t> = </a:t>
            </a:r>
            <a:r>
              <a:rPr lang="en-US" sz="1800" dirty="0" err="1">
                <a:solidFill>
                  <a:schemeClr val="tx1"/>
                </a:solidFill>
              </a:rPr>
              <a:t>AccountBalance</a:t>
            </a:r>
            <a:r>
              <a:rPr lang="en-US" sz="1800" dirty="0">
                <a:solidFill>
                  <a:schemeClr val="tx1"/>
                </a:solidFill>
              </a:rPr>
              <a:t> - Amount</a:t>
            </a:r>
          </a:p>
          <a:p>
            <a:pPr>
              <a:spcBef>
                <a:spcPct val="0"/>
              </a:spcBef>
            </a:pPr>
            <a:r>
              <a:rPr lang="en-US" sz="1800" dirty="0">
                <a:solidFill>
                  <a:schemeClr val="tx1"/>
                </a:solidFill>
              </a:rPr>
              <a:t>	WHERE </a:t>
            </a:r>
            <a:r>
              <a:rPr lang="en-US" sz="1800" dirty="0" err="1">
                <a:solidFill>
                  <a:schemeClr val="tx1"/>
                </a:solidFill>
              </a:rPr>
              <a:t>AccountNumber</a:t>
            </a:r>
            <a:r>
              <a:rPr lang="en-US" sz="1800" dirty="0">
                <a:solidFill>
                  <a:schemeClr val="tx1"/>
                </a:solidFill>
              </a:rPr>
              <a:t> = </a:t>
            </a:r>
            <a:r>
              <a:rPr lang="en-US" sz="1800" dirty="0" err="1">
                <a:solidFill>
                  <a:schemeClr val="tx1"/>
                </a:solidFill>
              </a:rPr>
              <a:t>AccountID</a:t>
            </a:r>
            <a:r>
              <a:rPr lang="en-US" sz="1800" dirty="0">
                <a:solidFill>
                  <a:schemeClr val="tx1"/>
                </a:solidFill>
              </a:rPr>
              <a:t>;</a:t>
            </a:r>
          </a:p>
          <a:p>
            <a:pPr>
              <a:spcBef>
                <a:spcPct val="0"/>
              </a:spcBef>
            </a:pPr>
            <a:r>
              <a:rPr lang="en-US" sz="1800" dirty="0">
                <a:solidFill>
                  <a:schemeClr val="tx1"/>
                </a:solidFill>
              </a:rPr>
              <a:t>	COMMIT;</a:t>
            </a:r>
          </a:p>
          <a:p>
            <a:pPr>
              <a:spcBef>
                <a:spcPct val="0"/>
              </a:spcBef>
            </a:pPr>
            <a:r>
              <a:rPr lang="en-US" sz="1800" dirty="0">
                <a:solidFill>
                  <a:schemeClr val="tx1"/>
                </a:solidFill>
              </a:rPr>
              <a:t>	RETURN 0;</a:t>
            </a:r>
          </a:p>
          <a:p>
            <a:pPr>
              <a:spcBef>
                <a:spcPct val="0"/>
              </a:spcBef>
            </a:pPr>
            <a:r>
              <a:rPr lang="en-US" sz="1800" dirty="0">
                <a:solidFill>
                  <a:schemeClr val="tx1"/>
                </a:solidFill>
              </a:rPr>
              <a:t>END</a:t>
            </a:r>
          </a:p>
        </p:txBody>
      </p:sp>
    </p:spTree>
    <p:extLst>
      <p:ext uri="{BB962C8B-B14F-4D97-AF65-F5344CB8AC3E}">
        <p14:creationId xmlns:p14="http://schemas.microsoft.com/office/powerpoint/2010/main" val="18929786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6" name="Rectangle 4"/>
          <p:cNvSpPr>
            <a:spLocks noGrp="1" noChangeArrowheads="1"/>
          </p:cNvSpPr>
          <p:nvPr>
            <p:ph type="title"/>
          </p:nvPr>
        </p:nvSpPr>
        <p:spPr/>
        <p:txBody>
          <a:bodyPr/>
          <a:lstStyle/>
          <a:p>
            <a:r>
              <a:rPr lang="en-US"/>
              <a:t>Serialization Effects</a:t>
            </a:r>
          </a:p>
        </p:txBody>
      </p:sp>
      <p:graphicFrame>
        <p:nvGraphicFramePr>
          <p:cNvPr id="207916" name="Group 44"/>
          <p:cNvGraphicFramePr>
            <a:graphicFrameLocks noGrp="1"/>
          </p:cNvGraphicFramePr>
          <p:nvPr>
            <p:ph type="tbl" idx="1"/>
          </p:nvPr>
        </p:nvGraphicFramePr>
        <p:xfrm>
          <a:off x="1295400" y="1447800"/>
          <a:ext cx="7391400" cy="2161223"/>
        </p:xfrm>
        <a:graphic>
          <a:graphicData uri="http://schemas.openxmlformats.org/drawingml/2006/table">
            <a:tbl>
              <a:tblPr/>
              <a:tblGrid>
                <a:gridCol w="2917825"/>
                <a:gridCol w="1725613"/>
                <a:gridCol w="2747962"/>
              </a:tblGrid>
              <a:tr h="4238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Receive Payment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704850" algn="l"/>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Balance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Place New Order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4811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 Read balance	800</a:t>
                      </a: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 Subtract Pmt.	-200</a:t>
                      </a: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31445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 Save balance	600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800</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600</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a:t>
                      </a:r>
                    </a:p>
                    <a:p>
                      <a:pPr marL="342900" marR="0" lvl="0" indent="-342900" algn="l" defTabSz="914400" rtl="0" eaLnBrk="0" fontAlgn="base" latinLnBrk="0" hangingPunct="0">
                        <a:lnSpc>
                          <a:spcPct val="100000"/>
                        </a:lnSpc>
                        <a:spcBef>
                          <a:spcPct val="0"/>
                        </a:spcBef>
                        <a:spcAft>
                          <a:spcPct val="0"/>
                        </a:spcAft>
                        <a:buClrTx/>
                        <a:buSzTx/>
                        <a:buFontTx/>
                        <a:buNone/>
                        <a:tabLst>
                          <a:tab pos="647700"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3. Read balance</a:t>
                      </a: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rgbClr val="FF0000"/>
                          </a:solidFill>
                          <a:effectLst/>
                          <a:latin typeface="Arial" charset="0"/>
                          <a:ea typeface="Times New Roman" pitchFamily="18" charset="0"/>
                          <a:cs typeface="Arial" charset="0"/>
                        </a:rPr>
                        <a:t>Error: Blocked</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3. Read balance	600</a:t>
                      </a: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 Add order	150</a:t>
                      </a:r>
                    </a:p>
                    <a:p>
                      <a:pPr marL="342900" marR="0" lvl="0" indent="-342900" algn="l" defTabSz="914400" rtl="0" eaLnBrk="0" fontAlgn="base" latinLnBrk="0" hangingPunct="0">
                        <a:lnSpc>
                          <a:spcPct val="100000"/>
                        </a:lnSpc>
                        <a:spcBef>
                          <a:spcPct val="0"/>
                        </a:spcBef>
                        <a:spcAft>
                          <a:spcPct val="0"/>
                        </a:spcAft>
                        <a:buClrTx/>
                        <a:buSzTx/>
                        <a:buFontTx/>
                        <a:buNone/>
                        <a:tabLst>
                          <a:tab pos="1239838" algn="r"/>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5. Write balance	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 name="Slide Number Placeholder 5"/>
          <p:cNvSpPr>
            <a:spLocks noGrp="1"/>
          </p:cNvSpPr>
          <p:nvPr>
            <p:ph type="sldNum" sz="quarter" idx="12"/>
          </p:nvPr>
        </p:nvSpPr>
        <p:spPr/>
        <p:txBody>
          <a:bodyPr/>
          <a:lstStyle/>
          <a:p>
            <a:fld id="{48F75C16-A268-4F01-BF92-9994E3CE2DC0}" type="slidenum">
              <a:rPr lang="en-US"/>
              <a:pPr/>
              <a:t>36</a:t>
            </a:fld>
            <a:endParaRPr lang="en-US"/>
          </a:p>
        </p:txBody>
      </p:sp>
    </p:spTree>
    <p:extLst>
      <p:ext uri="{BB962C8B-B14F-4D97-AF65-F5344CB8AC3E}">
        <p14:creationId xmlns:p14="http://schemas.microsoft.com/office/powerpoint/2010/main" val="41361870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Rectangle 4"/>
          <p:cNvSpPr>
            <a:spLocks noGrp="1" noChangeArrowheads="1"/>
          </p:cNvSpPr>
          <p:nvPr>
            <p:ph type="title"/>
          </p:nvPr>
        </p:nvSpPr>
        <p:spPr/>
        <p:txBody>
          <a:bodyPr/>
          <a:lstStyle/>
          <a:p>
            <a:r>
              <a:rPr lang="en-US"/>
              <a:t>Transaction to Transfer Money</a:t>
            </a:r>
          </a:p>
        </p:txBody>
      </p:sp>
      <p:sp>
        <p:nvSpPr>
          <p:cNvPr id="4" name="Slide Number Placeholder 4"/>
          <p:cNvSpPr>
            <a:spLocks noGrp="1"/>
          </p:cNvSpPr>
          <p:nvPr>
            <p:ph type="sldNum" sz="quarter" idx="12"/>
          </p:nvPr>
        </p:nvSpPr>
        <p:spPr/>
        <p:txBody>
          <a:bodyPr/>
          <a:lstStyle/>
          <a:p>
            <a:fld id="{46E79481-2DAD-4A42-BCC1-8E1E83127455}" type="slidenum">
              <a:rPr lang="en-US"/>
              <a:pPr/>
              <a:t>37</a:t>
            </a:fld>
            <a:endParaRPr lang="en-US"/>
          </a:p>
        </p:txBody>
      </p:sp>
      <p:sp>
        <p:nvSpPr>
          <p:cNvPr id="210950" name="Rectangle 6"/>
          <p:cNvSpPr>
            <a:spLocks noChangeArrowheads="1"/>
          </p:cNvSpPr>
          <p:nvPr/>
        </p:nvSpPr>
        <p:spPr bwMode="auto">
          <a:xfrm>
            <a:off x="1752600" y="1371600"/>
            <a:ext cx="65532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CREATE FUNCTION </a:t>
            </a:r>
            <a:r>
              <a:rPr lang="en-US" sz="1800" dirty="0" err="1">
                <a:solidFill>
                  <a:schemeClr val="tx1"/>
                </a:solidFill>
              </a:rPr>
              <a:t>ReceivePayment</a:t>
            </a:r>
            <a:r>
              <a:rPr lang="en-US" sz="1800" dirty="0">
                <a:solidFill>
                  <a:schemeClr val="tx1"/>
                </a:solidFill>
              </a:rPr>
              <a:t> (</a:t>
            </a:r>
          </a:p>
          <a:p>
            <a:pPr>
              <a:spcBef>
                <a:spcPct val="0"/>
              </a:spcBef>
            </a:pPr>
            <a:r>
              <a:rPr lang="en-US" sz="1800" dirty="0">
                <a:solidFill>
                  <a:schemeClr val="tx1"/>
                </a:solidFill>
              </a:rPr>
              <a:t>	</a:t>
            </a:r>
            <a:r>
              <a:rPr lang="en-US" sz="1800" dirty="0" err="1">
                <a:solidFill>
                  <a:schemeClr val="tx1"/>
                </a:solidFill>
              </a:rPr>
              <a:t>AccountID</a:t>
            </a:r>
            <a:r>
              <a:rPr lang="en-US" sz="1800" dirty="0">
                <a:solidFill>
                  <a:schemeClr val="tx1"/>
                </a:solidFill>
              </a:rPr>
              <a:t> NUMBER, Amount Currency) RETURNS NUMBER</a:t>
            </a:r>
          </a:p>
          <a:p>
            <a:pPr>
              <a:spcBef>
                <a:spcPct val="0"/>
              </a:spcBef>
            </a:pPr>
            <a:r>
              <a:rPr lang="en-US" sz="1800" dirty="0">
                <a:solidFill>
                  <a:schemeClr val="tx1"/>
                </a:solidFill>
              </a:rPr>
              <a:t>BEGIN</a:t>
            </a:r>
          </a:p>
          <a:p>
            <a:pPr>
              <a:spcBef>
                <a:spcPct val="0"/>
              </a:spcBef>
            </a:pPr>
            <a:r>
              <a:rPr lang="en-US" sz="1800" dirty="0">
                <a:solidFill>
                  <a:schemeClr val="tx1"/>
                </a:solidFill>
              </a:rPr>
              <a:t>	DECLARE HANDLER FOR SQLEXCEPTION</a:t>
            </a:r>
          </a:p>
          <a:p>
            <a:pPr>
              <a:spcBef>
                <a:spcPct val="0"/>
              </a:spcBef>
            </a:pPr>
            <a:r>
              <a:rPr lang="en-US" sz="1800" dirty="0">
                <a:solidFill>
                  <a:schemeClr val="tx1"/>
                </a:solidFill>
              </a:rPr>
              <a:t>	BEGIN</a:t>
            </a:r>
          </a:p>
          <a:p>
            <a:pPr>
              <a:spcBef>
                <a:spcPct val="0"/>
              </a:spcBef>
            </a:pPr>
            <a:r>
              <a:rPr lang="en-US" sz="1800" dirty="0">
                <a:solidFill>
                  <a:schemeClr val="tx1"/>
                </a:solidFill>
              </a:rPr>
              <a:t>		ROLLBACK;</a:t>
            </a:r>
          </a:p>
          <a:p>
            <a:pPr>
              <a:spcBef>
                <a:spcPct val="0"/>
              </a:spcBef>
            </a:pPr>
            <a:r>
              <a:rPr lang="en-US" sz="1800" dirty="0">
                <a:solidFill>
                  <a:schemeClr val="tx1"/>
                </a:solidFill>
              </a:rPr>
              <a:t>		RETURN -2;</a:t>
            </a:r>
          </a:p>
          <a:p>
            <a:pPr>
              <a:spcBef>
                <a:spcPct val="0"/>
              </a:spcBef>
            </a:pPr>
            <a:r>
              <a:rPr lang="en-US" sz="1800" dirty="0">
                <a:solidFill>
                  <a:schemeClr val="tx1"/>
                </a:solidFill>
              </a:rPr>
              <a:t>	END</a:t>
            </a:r>
          </a:p>
          <a:p>
            <a:pPr>
              <a:spcBef>
                <a:spcPct val="0"/>
              </a:spcBef>
            </a:pPr>
            <a:r>
              <a:rPr lang="en-US" sz="1800" dirty="0">
                <a:solidFill>
                  <a:schemeClr val="tx1"/>
                </a:solidFill>
              </a:rPr>
              <a:t>	</a:t>
            </a:r>
            <a:r>
              <a:rPr lang="en-US" sz="1800" dirty="0">
                <a:solidFill>
                  <a:schemeClr val="tx2"/>
                </a:solidFill>
              </a:rPr>
              <a:t>SET TRANSACTION SERIALIZABLE, READ WRITE;</a:t>
            </a:r>
          </a:p>
          <a:p>
            <a:pPr>
              <a:spcBef>
                <a:spcPct val="0"/>
              </a:spcBef>
            </a:pPr>
            <a:r>
              <a:rPr lang="en-US" sz="1800" dirty="0">
                <a:solidFill>
                  <a:schemeClr val="tx1"/>
                </a:solidFill>
              </a:rPr>
              <a:t>	UPDATE Accounts</a:t>
            </a:r>
          </a:p>
          <a:p>
            <a:pPr>
              <a:spcBef>
                <a:spcPct val="0"/>
              </a:spcBef>
            </a:pPr>
            <a:r>
              <a:rPr lang="en-US" sz="1800" dirty="0">
                <a:solidFill>
                  <a:schemeClr val="tx1"/>
                </a:solidFill>
              </a:rPr>
              <a:t>	SET </a:t>
            </a:r>
            <a:r>
              <a:rPr lang="en-US" sz="1800" dirty="0" err="1">
                <a:solidFill>
                  <a:schemeClr val="tx1"/>
                </a:solidFill>
              </a:rPr>
              <a:t>AccountBalance</a:t>
            </a:r>
            <a:r>
              <a:rPr lang="en-US" sz="1800" dirty="0">
                <a:solidFill>
                  <a:schemeClr val="tx1"/>
                </a:solidFill>
              </a:rPr>
              <a:t> = </a:t>
            </a:r>
            <a:r>
              <a:rPr lang="en-US" sz="1800" dirty="0" err="1">
                <a:solidFill>
                  <a:schemeClr val="tx1"/>
                </a:solidFill>
              </a:rPr>
              <a:t>AccountBalance</a:t>
            </a:r>
            <a:r>
              <a:rPr lang="en-US" sz="1800" dirty="0">
                <a:solidFill>
                  <a:schemeClr val="tx1"/>
                </a:solidFill>
              </a:rPr>
              <a:t> - Amount</a:t>
            </a:r>
          </a:p>
          <a:p>
            <a:pPr>
              <a:spcBef>
                <a:spcPct val="0"/>
              </a:spcBef>
            </a:pPr>
            <a:r>
              <a:rPr lang="en-US" sz="1800" dirty="0">
                <a:solidFill>
                  <a:schemeClr val="tx1"/>
                </a:solidFill>
              </a:rPr>
              <a:t>	WHERE </a:t>
            </a:r>
            <a:r>
              <a:rPr lang="en-US" sz="1800" dirty="0" err="1">
                <a:solidFill>
                  <a:schemeClr val="tx1"/>
                </a:solidFill>
              </a:rPr>
              <a:t>AccountNumber</a:t>
            </a:r>
            <a:r>
              <a:rPr lang="en-US" sz="1800" dirty="0">
                <a:solidFill>
                  <a:schemeClr val="tx1"/>
                </a:solidFill>
              </a:rPr>
              <a:t> = </a:t>
            </a:r>
            <a:r>
              <a:rPr lang="en-US" sz="1800" dirty="0" err="1">
                <a:solidFill>
                  <a:schemeClr val="tx1"/>
                </a:solidFill>
              </a:rPr>
              <a:t>AccountID</a:t>
            </a:r>
            <a:r>
              <a:rPr lang="en-US" sz="1800" dirty="0">
                <a:solidFill>
                  <a:schemeClr val="tx1"/>
                </a:solidFill>
              </a:rPr>
              <a:t>;</a:t>
            </a:r>
          </a:p>
          <a:p>
            <a:pPr>
              <a:spcBef>
                <a:spcPct val="0"/>
              </a:spcBef>
            </a:pPr>
            <a:r>
              <a:rPr lang="en-US" sz="1800" dirty="0">
                <a:solidFill>
                  <a:schemeClr val="tx1"/>
                </a:solidFill>
              </a:rPr>
              <a:t>	COMMIT;</a:t>
            </a:r>
          </a:p>
          <a:p>
            <a:pPr>
              <a:spcBef>
                <a:spcPct val="0"/>
              </a:spcBef>
            </a:pPr>
            <a:r>
              <a:rPr lang="en-US" sz="1800" dirty="0">
                <a:solidFill>
                  <a:schemeClr val="tx1"/>
                </a:solidFill>
              </a:rPr>
              <a:t>	RETURN 0;</a:t>
            </a:r>
          </a:p>
          <a:p>
            <a:pPr>
              <a:spcBef>
                <a:spcPct val="0"/>
              </a:spcBef>
            </a:pPr>
            <a:r>
              <a:rPr lang="en-US" sz="1800" dirty="0">
                <a:solidFill>
                  <a:schemeClr val="tx1"/>
                </a:solidFill>
              </a:rPr>
              <a:t>END</a:t>
            </a:r>
          </a:p>
        </p:txBody>
      </p:sp>
    </p:spTree>
    <p:extLst>
      <p:ext uri="{BB962C8B-B14F-4D97-AF65-F5344CB8AC3E}">
        <p14:creationId xmlns:p14="http://schemas.microsoft.com/office/powerpoint/2010/main" val="2151071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Deadlock</a:t>
            </a:r>
          </a:p>
        </p:txBody>
      </p:sp>
      <p:sp>
        <p:nvSpPr>
          <p:cNvPr id="61443" name="Rectangle 3"/>
          <p:cNvSpPr>
            <a:spLocks noGrp="1" noChangeArrowheads="1"/>
          </p:cNvSpPr>
          <p:nvPr>
            <p:ph sz="half" idx="1"/>
          </p:nvPr>
        </p:nvSpPr>
        <p:spPr>
          <a:xfrm>
            <a:off x="1295400" y="1447800"/>
            <a:ext cx="4724400" cy="4572000"/>
          </a:xfrm>
        </p:spPr>
        <p:txBody>
          <a:bodyPr/>
          <a:lstStyle/>
          <a:p>
            <a:r>
              <a:rPr lang="en-US" sz="2400"/>
              <a:t>Deadlock</a:t>
            </a:r>
          </a:p>
          <a:p>
            <a:pPr lvl="1"/>
            <a:r>
              <a:rPr lang="en-US" sz="2000"/>
              <a:t>Two (or more) processes have placed locks on data and are waiting for the other’s data.</a:t>
            </a:r>
          </a:p>
          <a:p>
            <a:r>
              <a:rPr lang="en-US" sz="2400"/>
              <a:t>Many solutions</a:t>
            </a:r>
          </a:p>
          <a:p>
            <a:pPr lvl="1"/>
            <a:r>
              <a:rPr lang="en-US" sz="2000"/>
              <a:t>Random wait time</a:t>
            </a:r>
          </a:p>
          <a:p>
            <a:pPr lvl="1"/>
            <a:r>
              <a:rPr lang="en-US" sz="2000"/>
              <a:t>Global lock manager</a:t>
            </a:r>
          </a:p>
          <a:p>
            <a:pPr lvl="1"/>
            <a:r>
              <a:rPr lang="en-US" sz="2000"/>
              <a:t>Two-phase commit - messages</a:t>
            </a:r>
          </a:p>
        </p:txBody>
      </p:sp>
      <p:sp>
        <p:nvSpPr>
          <p:cNvPr id="12" name="Slide Number Placeholder 6"/>
          <p:cNvSpPr>
            <a:spLocks noGrp="1"/>
          </p:cNvSpPr>
          <p:nvPr>
            <p:ph type="sldNum" sz="quarter" idx="12"/>
          </p:nvPr>
        </p:nvSpPr>
        <p:spPr/>
        <p:txBody>
          <a:bodyPr/>
          <a:lstStyle/>
          <a:p>
            <a:fld id="{897A111A-539E-492F-ADFC-C526AAEF5029}" type="slidenum">
              <a:rPr lang="en-US"/>
              <a:pPr/>
              <a:t>38</a:t>
            </a:fld>
            <a:endParaRPr lang="en-US"/>
          </a:p>
        </p:txBody>
      </p:sp>
      <p:sp>
        <p:nvSpPr>
          <p:cNvPr id="61445" name="Oval 5"/>
          <p:cNvSpPr>
            <a:spLocks noChangeArrowheads="1"/>
          </p:cNvSpPr>
          <p:nvPr/>
        </p:nvSpPr>
        <p:spPr bwMode="auto">
          <a:xfrm>
            <a:off x="5645150" y="3054350"/>
            <a:ext cx="1435100" cy="7493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spcBef>
                <a:spcPct val="0"/>
              </a:spcBef>
            </a:pPr>
            <a:r>
              <a:rPr lang="en-US"/>
              <a:t>Data A</a:t>
            </a:r>
          </a:p>
        </p:txBody>
      </p:sp>
      <p:sp>
        <p:nvSpPr>
          <p:cNvPr id="61446" name="Oval 6"/>
          <p:cNvSpPr>
            <a:spLocks noChangeArrowheads="1"/>
          </p:cNvSpPr>
          <p:nvPr/>
        </p:nvSpPr>
        <p:spPr bwMode="auto">
          <a:xfrm>
            <a:off x="7473950" y="3054350"/>
            <a:ext cx="1435100" cy="749300"/>
          </a:xfrm>
          <a:prstGeom prst="ellipse">
            <a:avLst/>
          </a:prstGeom>
          <a:solidFill>
            <a:srgbClr val="99FF99"/>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spcBef>
                <a:spcPct val="0"/>
              </a:spcBef>
            </a:pPr>
            <a:r>
              <a:rPr lang="en-US"/>
              <a:t>Data B</a:t>
            </a:r>
          </a:p>
        </p:txBody>
      </p:sp>
      <p:sp>
        <p:nvSpPr>
          <p:cNvPr id="61447" name="AutoShape 7"/>
          <p:cNvSpPr>
            <a:spLocks noChangeArrowheads="1"/>
          </p:cNvSpPr>
          <p:nvPr/>
        </p:nvSpPr>
        <p:spPr bwMode="auto">
          <a:xfrm>
            <a:off x="6102350" y="1073150"/>
            <a:ext cx="2501900" cy="1206500"/>
          </a:xfrm>
          <a:prstGeom prst="octagon">
            <a:avLst>
              <a:gd name="adj" fmla="val 29282"/>
            </a:avLst>
          </a:prstGeom>
          <a:solidFill>
            <a:srgbClr val="FF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spcBef>
                <a:spcPct val="0"/>
              </a:spcBef>
            </a:pPr>
            <a:r>
              <a:rPr lang="en-US" sz="2000" dirty="0">
                <a:solidFill>
                  <a:schemeClr val="tx1"/>
                </a:solidFill>
              </a:rPr>
              <a:t>1) Lock Data A</a:t>
            </a:r>
          </a:p>
          <a:p>
            <a:pPr>
              <a:spcBef>
                <a:spcPct val="0"/>
              </a:spcBef>
            </a:pPr>
            <a:r>
              <a:rPr lang="en-US" sz="2000" dirty="0">
                <a:solidFill>
                  <a:schemeClr val="tx1"/>
                </a:solidFill>
              </a:rPr>
              <a:t>3) Wait for Data B</a:t>
            </a:r>
          </a:p>
        </p:txBody>
      </p:sp>
      <p:sp>
        <p:nvSpPr>
          <p:cNvPr id="61448" name="AutoShape 8"/>
          <p:cNvSpPr>
            <a:spLocks noChangeArrowheads="1"/>
          </p:cNvSpPr>
          <p:nvPr/>
        </p:nvSpPr>
        <p:spPr bwMode="auto">
          <a:xfrm>
            <a:off x="6178550" y="4654550"/>
            <a:ext cx="2501900" cy="1206500"/>
          </a:xfrm>
          <a:prstGeom prst="octagon">
            <a:avLst>
              <a:gd name="adj" fmla="val 29282"/>
            </a:avLst>
          </a:prstGeom>
          <a:solidFill>
            <a:srgbClr val="FF9966"/>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spcBef>
                <a:spcPct val="0"/>
              </a:spcBef>
            </a:pPr>
            <a:r>
              <a:rPr lang="en-US" sz="2000">
                <a:solidFill>
                  <a:schemeClr val="tx1"/>
                </a:solidFill>
              </a:rPr>
              <a:t>2) Lock Data B</a:t>
            </a:r>
          </a:p>
          <a:p>
            <a:pPr>
              <a:spcBef>
                <a:spcPct val="0"/>
              </a:spcBef>
            </a:pPr>
            <a:r>
              <a:rPr lang="en-US" sz="2000">
                <a:solidFill>
                  <a:schemeClr val="tx1"/>
                </a:solidFill>
              </a:rPr>
              <a:t>4) Wait for Data A</a:t>
            </a:r>
          </a:p>
        </p:txBody>
      </p:sp>
      <p:sp>
        <p:nvSpPr>
          <p:cNvPr id="61449" name="Line 9"/>
          <p:cNvSpPr>
            <a:spLocks noChangeShapeType="1"/>
          </p:cNvSpPr>
          <p:nvPr/>
        </p:nvSpPr>
        <p:spPr bwMode="auto">
          <a:xfrm flipH="1">
            <a:off x="6096000" y="1676400"/>
            <a:ext cx="228600" cy="1295400"/>
          </a:xfrm>
          <a:prstGeom prst="line">
            <a:avLst/>
          </a:prstGeom>
          <a:noFill/>
          <a:ln w="50800">
            <a:solidFill>
              <a:schemeClr val="tx2"/>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0" name="Line 10"/>
          <p:cNvSpPr>
            <a:spLocks noChangeShapeType="1"/>
          </p:cNvSpPr>
          <p:nvPr/>
        </p:nvSpPr>
        <p:spPr bwMode="auto">
          <a:xfrm flipH="1">
            <a:off x="8229600" y="3810000"/>
            <a:ext cx="76200" cy="1143000"/>
          </a:xfrm>
          <a:prstGeom prst="line">
            <a:avLst/>
          </a:prstGeom>
          <a:noFill/>
          <a:ln w="50800">
            <a:solidFill>
              <a:schemeClr val="tx2"/>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1" name="Line 11"/>
          <p:cNvSpPr>
            <a:spLocks noChangeShapeType="1"/>
          </p:cNvSpPr>
          <p:nvPr/>
        </p:nvSpPr>
        <p:spPr bwMode="auto">
          <a:xfrm>
            <a:off x="7772400" y="1981200"/>
            <a:ext cx="381000" cy="1066800"/>
          </a:xfrm>
          <a:prstGeom prst="line">
            <a:avLst/>
          </a:prstGeom>
          <a:noFill/>
          <a:ln w="50800">
            <a:solidFill>
              <a:schemeClr val="accent2"/>
            </a:solidFill>
            <a:prstDash val="sysDot"/>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2" name="Line 12"/>
          <p:cNvSpPr>
            <a:spLocks noChangeShapeType="1"/>
          </p:cNvSpPr>
          <p:nvPr/>
        </p:nvSpPr>
        <p:spPr bwMode="auto">
          <a:xfrm>
            <a:off x="6096000" y="3810000"/>
            <a:ext cx="304800" cy="1524000"/>
          </a:xfrm>
          <a:prstGeom prst="line">
            <a:avLst/>
          </a:prstGeom>
          <a:noFill/>
          <a:ln w="50800">
            <a:solidFill>
              <a:schemeClr val="accent2"/>
            </a:solidFill>
            <a:prstDash val="sysDot"/>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035988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t>Deadlock Sequence</a:t>
            </a:r>
          </a:p>
        </p:txBody>
      </p:sp>
      <p:graphicFrame>
        <p:nvGraphicFramePr>
          <p:cNvPr id="213049" name="Group 57"/>
          <p:cNvGraphicFramePr>
            <a:graphicFrameLocks noGrp="1"/>
          </p:cNvGraphicFramePr>
          <p:nvPr>
            <p:ph type="tbl" idx="1"/>
          </p:nvPr>
        </p:nvGraphicFramePr>
        <p:xfrm>
          <a:off x="1295400" y="1447800"/>
          <a:ext cx="7162800" cy="1554480"/>
        </p:xfrm>
        <a:graphic>
          <a:graphicData uri="http://schemas.openxmlformats.org/drawingml/2006/table">
            <a:tbl>
              <a:tblPr/>
              <a:tblGrid>
                <a:gridCol w="2387600"/>
                <a:gridCol w="1195388"/>
                <a:gridCol w="1204912"/>
                <a:gridCol w="2374900"/>
              </a:tblGrid>
              <a:tr h="14446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Process 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Data A</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Data B</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Arial" charset="0"/>
                        </a:rPr>
                        <a:t>Process2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36538">
                <a:tc>
                  <a:txBody>
                    <a:bodyPr/>
                    <a:lstStyle/>
                    <a:p>
                      <a:pPr marL="381000" marR="0" lvl="0" indent="-3810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Lock Data A</a:t>
                      </a:r>
                    </a:p>
                    <a:p>
                      <a:pPr marL="381000" marR="0" lvl="0" indent="-381000" algn="l" defTabSz="914400" rtl="0" eaLnBrk="0" fontAlgn="base" latinLnBrk="0" hangingPunct="0">
                        <a:lnSpc>
                          <a:spcPct val="100000"/>
                        </a:lnSpc>
                        <a:spcBef>
                          <a:spcPct val="0"/>
                        </a:spcBef>
                        <a:spcAft>
                          <a:spcPct val="0"/>
                        </a:spcAft>
                        <a:buClrTx/>
                        <a:buSzTx/>
                        <a:buFontTx/>
                        <a:buAutoNum type="arabicPeriod"/>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81000" marR="0" lvl="0" indent="-3810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3. Wait for Data B</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Locked by 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Locked by 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 Lock Data B</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4. Wait for Data 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 name="Slide Number Placeholder 5"/>
          <p:cNvSpPr>
            <a:spLocks noGrp="1"/>
          </p:cNvSpPr>
          <p:nvPr>
            <p:ph type="sldNum" sz="quarter" idx="12"/>
          </p:nvPr>
        </p:nvSpPr>
        <p:spPr/>
        <p:txBody>
          <a:bodyPr/>
          <a:lstStyle/>
          <a:p>
            <a:fld id="{D98371C3-1C00-42FF-96A4-9C5F73E2B887}" type="slidenum">
              <a:rPr lang="en-US"/>
              <a:pPr/>
              <a:t>39</a:t>
            </a:fld>
            <a:endParaRPr lang="en-US"/>
          </a:p>
        </p:txBody>
      </p:sp>
    </p:spTree>
    <p:extLst>
      <p:ext uri="{BB962C8B-B14F-4D97-AF65-F5344CB8AC3E}">
        <p14:creationId xmlns:p14="http://schemas.microsoft.com/office/powerpoint/2010/main" val="417881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p:txBody>
          <a:bodyPr/>
          <a:lstStyle/>
          <a:p>
            <a:r>
              <a:rPr lang="en-US"/>
              <a:t>User-Defined Function</a:t>
            </a:r>
          </a:p>
        </p:txBody>
      </p:sp>
      <p:sp>
        <p:nvSpPr>
          <p:cNvPr id="4" name="Slide Number Placeholder 4"/>
          <p:cNvSpPr>
            <a:spLocks noGrp="1"/>
          </p:cNvSpPr>
          <p:nvPr>
            <p:ph type="sldNum" sz="quarter" idx="12"/>
          </p:nvPr>
        </p:nvSpPr>
        <p:spPr/>
        <p:txBody>
          <a:bodyPr/>
          <a:lstStyle/>
          <a:p>
            <a:fld id="{DCE4E4EE-BC2F-45C7-9753-B9111F1FDA17}" type="slidenum">
              <a:rPr lang="en-US"/>
              <a:pPr/>
              <a:t>4</a:t>
            </a:fld>
            <a:endParaRPr lang="en-US"/>
          </a:p>
        </p:txBody>
      </p:sp>
      <p:sp>
        <p:nvSpPr>
          <p:cNvPr id="121861" name="Text Box 5"/>
          <p:cNvSpPr txBox="1">
            <a:spLocks noChangeArrowheads="1"/>
          </p:cNvSpPr>
          <p:nvPr/>
        </p:nvSpPr>
        <p:spPr bwMode="auto">
          <a:xfrm>
            <a:off x="1371600" y="1550895"/>
            <a:ext cx="7239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chemeClr val="tx1"/>
                </a:solidFill>
              </a:rPr>
              <a:t>CREATE FUNCTION </a:t>
            </a:r>
            <a:r>
              <a:rPr lang="en-US" sz="2000" dirty="0" err="1">
                <a:solidFill>
                  <a:schemeClr val="tx1"/>
                </a:solidFill>
              </a:rPr>
              <a:t>EstimateCosts</a:t>
            </a:r>
            <a:r>
              <a:rPr lang="en-US" sz="2000" dirty="0">
                <a:solidFill>
                  <a:schemeClr val="tx1"/>
                </a:solidFill>
              </a:rPr>
              <a:t> </a:t>
            </a:r>
          </a:p>
          <a:p>
            <a:pPr>
              <a:spcBef>
                <a:spcPct val="0"/>
              </a:spcBef>
            </a:pPr>
            <a:r>
              <a:rPr lang="en-US" sz="2000" dirty="0">
                <a:solidFill>
                  <a:schemeClr val="tx1"/>
                </a:solidFill>
              </a:rPr>
              <a:t>	(</a:t>
            </a:r>
            <a:r>
              <a:rPr lang="en-US" sz="2000" dirty="0" err="1">
                <a:solidFill>
                  <a:schemeClr val="tx1"/>
                </a:solidFill>
              </a:rPr>
              <a:t>ListPrice</a:t>
            </a:r>
            <a:r>
              <a:rPr lang="en-US" sz="2000" dirty="0">
                <a:solidFill>
                  <a:schemeClr val="tx1"/>
                </a:solidFill>
              </a:rPr>
              <a:t> Currency, </a:t>
            </a:r>
            <a:r>
              <a:rPr lang="en-US" sz="2000" dirty="0" err="1">
                <a:solidFill>
                  <a:schemeClr val="tx1"/>
                </a:solidFill>
              </a:rPr>
              <a:t>ItemCategory</a:t>
            </a:r>
            <a:r>
              <a:rPr lang="en-US" sz="2000" dirty="0">
                <a:solidFill>
                  <a:schemeClr val="tx1"/>
                </a:solidFill>
              </a:rPr>
              <a:t> </a:t>
            </a:r>
            <a:r>
              <a:rPr lang="en-US" sz="2000" dirty="0" err="1">
                <a:solidFill>
                  <a:schemeClr val="tx1"/>
                </a:solidFill>
              </a:rPr>
              <a:t>VarChar</a:t>
            </a:r>
            <a:r>
              <a:rPr lang="en-US" sz="2000" dirty="0">
                <a:solidFill>
                  <a:schemeClr val="tx1"/>
                </a:solidFill>
              </a:rPr>
              <a:t>) </a:t>
            </a:r>
          </a:p>
          <a:p>
            <a:pPr>
              <a:spcBef>
                <a:spcPct val="0"/>
              </a:spcBef>
            </a:pPr>
            <a:r>
              <a:rPr lang="en-US" sz="2000" dirty="0">
                <a:solidFill>
                  <a:schemeClr val="tx1"/>
                </a:solidFill>
              </a:rPr>
              <a:t>RETURNS Currency</a:t>
            </a:r>
          </a:p>
          <a:p>
            <a:pPr>
              <a:spcBef>
                <a:spcPct val="0"/>
              </a:spcBef>
            </a:pPr>
            <a:r>
              <a:rPr lang="en-US" sz="2000" dirty="0">
                <a:solidFill>
                  <a:schemeClr val="tx1"/>
                </a:solidFill>
              </a:rPr>
              <a:t>BEGIN</a:t>
            </a:r>
          </a:p>
          <a:p>
            <a:pPr>
              <a:spcBef>
                <a:spcPct val="0"/>
              </a:spcBef>
            </a:pPr>
            <a:r>
              <a:rPr lang="en-US" sz="2000" dirty="0">
                <a:solidFill>
                  <a:schemeClr val="tx1"/>
                </a:solidFill>
              </a:rPr>
              <a:t>	IF (</a:t>
            </a:r>
            <a:r>
              <a:rPr lang="en-US" sz="2000" dirty="0" err="1">
                <a:solidFill>
                  <a:schemeClr val="tx1"/>
                </a:solidFill>
              </a:rPr>
              <a:t>ItemCategory</a:t>
            </a:r>
            <a:r>
              <a:rPr lang="en-US" sz="2000" dirty="0">
                <a:solidFill>
                  <a:schemeClr val="tx1"/>
                </a:solidFill>
              </a:rPr>
              <a:t> = ‘Clothing’) THEN</a:t>
            </a:r>
          </a:p>
          <a:p>
            <a:pPr>
              <a:spcBef>
                <a:spcPct val="0"/>
              </a:spcBef>
            </a:pPr>
            <a:r>
              <a:rPr lang="en-US" sz="2000" dirty="0">
                <a:solidFill>
                  <a:schemeClr val="tx1"/>
                </a:solidFill>
              </a:rPr>
              <a:t>		RETURN </a:t>
            </a:r>
            <a:r>
              <a:rPr lang="en-US" sz="2000" dirty="0" err="1">
                <a:solidFill>
                  <a:schemeClr val="tx1"/>
                </a:solidFill>
              </a:rPr>
              <a:t>ListPrice</a:t>
            </a:r>
            <a:r>
              <a:rPr lang="en-US" sz="2000" dirty="0">
                <a:solidFill>
                  <a:schemeClr val="tx1"/>
                </a:solidFill>
              </a:rPr>
              <a:t> * 0.5</a:t>
            </a:r>
          </a:p>
          <a:p>
            <a:pPr>
              <a:spcBef>
                <a:spcPct val="0"/>
              </a:spcBef>
            </a:pPr>
            <a:r>
              <a:rPr lang="en-US" sz="2000" dirty="0">
                <a:solidFill>
                  <a:schemeClr val="tx1"/>
                </a:solidFill>
              </a:rPr>
              <a:t>	ELSE</a:t>
            </a:r>
          </a:p>
          <a:p>
            <a:pPr>
              <a:spcBef>
                <a:spcPct val="0"/>
              </a:spcBef>
            </a:pPr>
            <a:r>
              <a:rPr lang="en-US" sz="2000" dirty="0">
                <a:solidFill>
                  <a:schemeClr val="tx1"/>
                </a:solidFill>
              </a:rPr>
              <a:t>		RETURN </a:t>
            </a:r>
            <a:r>
              <a:rPr lang="en-US" sz="2000" dirty="0" err="1">
                <a:solidFill>
                  <a:schemeClr val="tx1"/>
                </a:solidFill>
              </a:rPr>
              <a:t>ListPrice</a:t>
            </a:r>
            <a:r>
              <a:rPr lang="en-US" sz="2000" dirty="0">
                <a:solidFill>
                  <a:schemeClr val="tx1"/>
                </a:solidFill>
              </a:rPr>
              <a:t> * 0.75</a:t>
            </a:r>
          </a:p>
          <a:p>
            <a:pPr>
              <a:spcBef>
                <a:spcPct val="0"/>
              </a:spcBef>
            </a:pPr>
            <a:r>
              <a:rPr lang="en-US" sz="2000" dirty="0">
                <a:solidFill>
                  <a:schemeClr val="tx1"/>
                </a:solidFill>
              </a:rPr>
              <a:t>	END IF</a:t>
            </a:r>
          </a:p>
          <a:p>
            <a:pPr>
              <a:spcBef>
                <a:spcPct val="0"/>
              </a:spcBef>
            </a:pPr>
            <a:r>
              <a:rPr lang="en-US" sz="2000" dirty="0">
                <a:solidFill>
                  <a:schemeClr val="tx1"/>
                </a:solidFill>
              </a:rPr>
              <a:t>END</a:t>
            </a:r>
          </a:p>
        </p:txBody>
      </p:sp>
    </p:spTree>
    <p:extLst>
      <p:ext uri="{BB962C8B-B14F-4D97-AF65-F5344CB8AC3E}">
        <p14:creationId xmlns:p14="http://schemas.microsoft.com/office/powerpoint/2010/main" val="41580272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Lock Manager</a:t>
            </a:r>
          </a:p>
        </p:txBody>
      </p:sp>
      <p:sp>
        <p:nvSpPr>
          <p:cNvPr id="5" name="Slide Number Placeholder 4"/>
          <p:cNvSpPr>
            <a:spLocks noGrp="1"/>
          </p:cNvSpPr>
          <p:nvPr>
            <p:ph type="sldNum" sz="quarter" idx="12"/>
          </p:nvPr>
        </p:nvSpPr>
        <p:spPr/>
        <p:txBody>
          <a:bodyPr/>
          <a:lstStyle/>
          <a:p>
            <a:fld id="{8749A0D7-A333-4A55-8832-2464ACB45E20}" type="slidenum">
              <a:rPr lang="en-US"/>
              <a:pPr/>
              <a:t>40</a:t>
            </a:fld>
            <a:endParaRPr lang="en-US"/>
          </a:p>
        </p:txBody>
      </p:sp>
      <p:graphicFrame>
        <p:nvGraphicFramePr>
          <p:cNvPr id="63491" name="Object 3"/>
          <p:cNvGraphicFramePr>
            <a:graphicFrameLocks/>
          </p:cNvGraphicFramePr>
          <p:nvPr/>
        </p:nvGraphicFramePr>
        <p:xfrm>
          <a:off x="1298575" y="1487488"/>
          <a:ext cx="7737475" cy="4462462"/>
        </p:xfrm>
        <a:graphic>
          <a:graphicData uri="http://schemas.openxmlformats.org/presentationml/2006/ole">
            <mc:AlternateContent xmlns:mc="http://schemas.openxmlformats.org/markup-compatibility/2006">
              <mc:Choice xmlns:v="urn:schemas-microsoft-com:vml" Requires="v">
                <p:oleObj spid="_x0000_s1050" name="Document" r:id="rId4" imgW="7772400" imgH="4485960" progId="Word.Document.6">
                  <p:embed/>
                </p:oleObj>
              </mc:Choice>
              <mc:Fallback>
                <p:oleObj name="Document" r:id="rId4" imgW="7772400" imgH="4485960" progId="Word.Document.6">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8575" y="1487488"/>
                        <a:ext cx="7737475" cy="446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492" name="Freeform 4"/>
          <p:cNvSpPr>
            <a:spLocks/>
          </p:cNvSpPr>
          <p:nvPr/>
        </p:nvSpPr>
        <p:spPr bwMode="auto">
          <a:xfrm>
            <a:off x="2171700" y="2159000"/>
            <a:ext cx="6565900" cy="2984500"/>
          </a:xfrm>
          <a:custGeom>
            <a:avLst/>
            <a:gdLst>
              <a:gd name="T0" fmla="*/ 1608 w 4136"/>
              <a:gd name="T1" fmla="*/ 32 h 1880"/>
              <a:gd name="T2" fmla="*/ 2664 w 4136"/>
              <a:gd name="T3" fmla="*/ 32 h 1880"/>
              <a:gd name="T4" fmla="*/ 2904 w 4136"/>
              <a:gd name="T5" fmla="*/ 224 h 1880"/>
              <a:gd name="T6" fmla="*/ 2328 w 4136"/>
              <a:gd name="T7" fmla="*/ 368 h 1880"/>
              <a:gd name="T8" fmla="*/ 744 w 4136"/>
              <a:gd name="T9" fmla="*/ 368 h 1880"/>
              <a:gd name="T10" fmla="*/ 456 w 4136"/>
              <a:gd name="T11" fmla="*/ 944 h 1880"/>
              <a:gd name="T12" fmla="*/ 3480 w 4136"/>
              <a:gd name="T13" fmla="*/ 1040 h 1880"/>
              <a:gd name="T14" fmla="*/ 3816 w 4136"/>
              <a:gd name="T15" fmla="*/ 1568 h 1880"/>
              <a:gd name="T16" fmla="*/ 1560 w 4136"/>
              <a:gd name="T17" fmla="*/ 1712 h 1880"/>
              <a:gd name="T18" fmla="*/ 1224 w 4136"/>
              <a:gd name="T19" fmla="*/ 560 h 1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36" h="1880">
                <a:moveTo>
                  <a:pt x="1608" y="32"/>
                </a:moveTo>
                <a:cubicBezTo>
                  <a:pt x="2028" y="16"/>
                  <a:pt x="2448" y="0"/>
                  <a:pt x="2664" y="32"/>
                </a:cubicBezTo>
                <a:cubicBezTo>
                  <a:pt x="2880" y="64"/>
                  <a:pt x="2960" y="168"/>
                  <a:pt x="2904" y="224"/>
                </a:cubicBezTo>
                <a:cubicBezTo>
                  <a:pt x="2848" y="280"/>
                  <a:pt x="2688" y="344"/>
                  <a:pt x="2328" y="368"/>
                </a:cubicBezTo>
                <a:cubicBezTo>
                  <a:pt x="1968" y="392"/>
                  <a:pt x="1056" y="272"/>
                  <a:pt x="744" y="368"/>
                </a:cubicBezTo>
                <a:cubicBezTo>
                  <a:pt x="432" y="464"/>
                  <a:pt x="0" y="832"/>
                  <a:pt x="456" y="944"/>
                </a:cubicBezTo>
                <a:cubicBezTo>
                  <a:pt x="912" y="1056"/>
                  <a:pt x="2920" y="936"/>
                  <a:pt x="3480" y="1040"/>
                </a:cubicBezTo>
                <a:cubicBezTo>
                  <a:pt x="4040" y="1144"/>
                  <a:pt x="4136" y="1456"/>
                  <a:pt x="3816" y="1568"/>
                </a:cubicBezTo>
                <a:cubicBezTo>
                  <a:pt x="3496" y="1680"/>
                  <a:pt x="1992" y="1880"/>
                  <a:pt x="1560" y="1712"/>
                </a:cubicBezTo>
                <a:cubicBezTo>
                  <a:pt x="1128" y="1544"/>
                  <a:pt x="1280" y="816"/>
                  <a:pt x="1224" y="560"/>
                </a:cubicBezTo>
              </a:path>
            </a:pathLst>
          </a:custGeom>
          <a:noFill/>
          <a:ln w="12700" cap="flat"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420198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a:t>ACID Transactions</a:t>
            </a:r>
          </a:p>
        </p:txBody>
      </p:sp>
      <p:sp>
        <p:nvSpPr>
          <p:cNvPr id="155651" name="Rectangle 3"/>
          <p:cNvSpPr>
            <a:spLocks noGrp="1" noChangeArrowheads="1"/>
          </p:cNvSpPr>
          <p:nvPr>
            <p:ph idx="1"/>
          </p:nvPr>
        </p:nvSpPr>
        <p:spPr/>
        <p:txBody>
          <a:bodyPr/>
          <a:lstStyle/>
          <a:p>
            <a:r>
              <a:rPr lang="en-US" b="1">
                <a:solidFill>
                  <a:schemeClr val="tx2"/>
                </a:solidFill>
              </a:rPr>
              <a:t>A</a:t>
            </a:r>
            <a:r>
              <a:rPr lang="en-US" b="1"/>
              <a:t>tomicity</a:t>
            </a:r>
            <a:r>
              <a:rPr lang="en-US"/>
              <a:t>: all changes succeed or fail together.</a:t>
            </a:r>
          </a:p>
          <a:p>
            <a:r>
              <a:rPr lang="en-US" b="1">
                <a:solidFill>
                  <a:schemeClr val="tx2"/>
                </a:solidFill>
              </a:rPr>
              <a:t>C</a:t>
            </a:r>
            <a:r>
              <a:rPr lang="en-US" b="1"/>
              <a:t>onsistency</a:t>
            </a:r>
            <a:r>
              <a:rPr lang="en-US"/>
              <a:t>: all data remain internally consistent (when committed) and can be validated by application checks.</a:t>
            </a:r>
          </a:p>
          <a:p>
            <a:r>
              <a:rPr lang="en-US" b="1">
                <a:solidFill>
                  <a:schemeClr val="tx2"/>
                </a:solidFill>
              </a:rPr>
              <a:t>I</a:t>
            </a:r>
            <a:r>
              <a:rPr lang="en-US" b="1"/>
              <a:t>solation</a:t>
            </a:r>
            <a:r>
              <a:rPr lang="en-US"/>
              <a:t>: The system gives each transaction the perception that it is running in isolation. There are no concurrent access issues.</a:t>
            </a:r>
          </a:p>
          <a:p>
            <a:r>
              <a:rPr lang="en-US" b="1">
                <a:solidFill>
                  <a:schemeClr val="tx2"/>
                </a:solidFill>
              </a:rPr>
              <a:t>D</a:t>
            </a:r>
            <a:r>
              <a:rPr lang="en-US" b="1"/>
              <a:t>urability</a:t>
            </a:r>
            <a:r>
              <a:rPr lang="en-US"/>
              <a:t>: When a transaction is committed, all changes are permanently saved even if there is a hardware or system failure.</a:t>
            </a:r>
          </a:p>
        </p:txBody>
      </p:sp>
      <p:sp>
        <p:nvSpPr>
          <p:cNvPr id="4" name="Slide Number Placeholder 5"/>
          <p:cNvSpPr>
            <a:spLocks noGrp="1"/>
          </p:cNvSpPr>
          <p:nvPr>
            <p:ph type="sldNum" sz="quarter" idx="12"/>
          </p:nvPr>
        </p:nvSpPr>
        <p:spPr/>
        <p:txBody>
          <a:bodyPr/>
          <a:lstStyle/>
          <a:p>
            <a:fld id="{2215DD72-C705-4041-AD09-6CAEFD0865EA}" type="slidenum">
              <a:rPr lang="en-US"/>
              <a:pPr/>
              <a:t>41</a:t>
            </a:fld>
            <a:endParaRPr lang="en-US"/>
          </a:p>
        </p:txBody>
      </p:sp>
    </p:spTree>
    <p:extLst>
      <p:ext uri="{BB962C8B-B14F-4D97-AF65-F5344CB8AC3E}">
        <p14:creationId xmlns:p14="http://schemas.microsoft.com/office/powerpoint/2010/main" val="39488142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dirty="0" smtClean="0"/>
              <a:t>SQL 99/2003 Isolation Levels (Advanced)</a:t>
            </a:r>
            <a:endParaRPr lang="en-US" dirty="0"/>
          </a:p>
        </p:txBody>
      </p:sp>
      <p:sp>
        <p:nvSpPr>
          <p:cNvPr id="158723" name="Rectangle 3"/>
          <p:cNvSpPr>
            <a:spLocks noGrp="1" noChangeArrowheads="1"/>
          </p:cNvSpPr>
          <p:nvPr>
            <p:ph idx="1"/>
          </p:nvPr>
        </p:nvSpPr>
        <p:spPr/>
        <p:txBody>
          <a:bodyPr/>
          <a:lstStyle/>
          <a:p>
            <a:r>
              <a:rPr lang="en-US" smtClean="0"/>
              <a:t>READ UNCOMMITTED</a:t>
            </a:r>
          </a:p>
          <a:p>
            <a:pPr lvl="1"/>
            <a:r>
              <a:rPr lang="en-US" smtClean="0"/>
              <a:t>Problem: might read dirty data that is rolled back</a:t>
            </a:r>
          </a:p>
          <a:p>
            <a:pPr lvl="1"/>
            <a:r>
              <a:rPr lang="en-US" smtClean="0"/>
              <a:t>Restriction: not allowed to save any data</a:t>
            </a:r>
          </a:p>
          <a:p>
            <a:r>
              <a:rPr lang="en-US" smtClean="0"/>
              <a:t>READ COMMITTED</a:t>
            </a:r>
          </a:p>
          <a:p>
            <a:pPr lvl="1"/>
            <a:r>
              <a:rPr lang="en-US" smtClean="0"/>
              <a:t>Problem: Second transaction might change or delete data</a:t>
            </a:r>
          </a:p>
          <a:p>
            <a:pPr lvl="1"/>
            <a:r>
              <a:rPr lang="en-US" smtClean="0"/>
              <a:t>Restriction: Need optimistic concurrency handling</a:t>
            </a:r>
          </a:p>
          <a:p>
            <a:r>
              <a:rPr lang="en-US" smtClean="0"/>
              <a:t>REPEATABLE READ</a:t>
            </a:r>
          </a:p>
          <a:p>
            <a:pPr lvl="1"/>
            <a:r>
              <a:rPr lang="en-US" smtClean="0"/>
              <a:t>Problem: Phantom rows</a:t>
            </a:r>
          </a:p>
          <a:p>
            <a:r>
              <a:rPr lang="en-US" smtClean="0"/>
              <a:t>SERIALIZABLE</a:t>
            </a:r>
          </a:p>
          <a:p>
            <a:pPr lvl="1"/>
            <a:r>
              <a:rPr lang="en-US" smtClean="0"/>
              <a:t>Provides same level of control as if all transactions were run sequentially.</a:t>
            </a:r>
          </a:p>
          <a:p>
            <a:pPr lvl="1"/>
            <a:r>
              <a:rPr lang="en-US" smtClean="0"/>
              <a:t>But, still might encounter locks and deadlocks</a:t>
            </a:r>
            <a:endParaRPr lang="en-US" dirty="0"/>
          </a:p>
        </p:txBody>
      </p:sp>
      <p:sp>
        <p:nvSpPr>
          <p:cNvPr id="4" name="Slide Number Placeholder 5"/>
          <p:cNvSpPr>
            <a:spLocks noGrp="1"/>
          </p:cNvSpPr>
          <p:nvPr>
            <p:ph type="sldNum" sz="quarter" idx="12"/>
          </p:nvPr>
        </p:nvSpPr>
        <p:spPr/>
        <p:txBody>
          <a:bodyPr/>
          <a:lstStyle/>
          <a:p>
            <a:fld id="{523DEF70-CC53-4A99-88C3-C13781BBC9DF}" type="slidenum">
              <a:rPr lang="en-US" smtClean="0"/>
              <a:pPr/>
              <a:t>42</a:t>
            </a:fld>
            <a:endParaRPr lang="en-US"/>
          </a:p>
        </p:txBody>
      </p:sp>
    </p:spTree>
    <p:extLst>
      <p:ext uri="{BB962C8B-B14F-4D97-AF65-F5344CB8AC3E}">
        <p14:creationId xmlns:p14="http://schemas.microsoft.com/office/powerpoint/2010/main" val="5296339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dirty="0" smtClean="0"/>
              <a:t>Phantom Rows</a:t>
            </a:r>
            <a:br>
              <a:rPr lang="en-US" dirty="0" smtClean="0"/>
            </a:br>
            <a:r>
              <a:rPr lang="en-US" dirty="0" smtClean="0"/>
              <a:t>(Advanced)</a:t>
            </a:r>
            <a:endParaRPr lang="en-US" dirty="0"/>
          </a:p>
        </p:txBody>
      </p:sp>
      <p:graphicFrame>
        <p:nvGraphicFramePr>
          <p:cNvPr id="159835" name="Group 91"/>
          <p:cNvGraphicFramePr>
            <a:graphicFrameLocks noGrp="1"/>
          </p:cNvGraphicFramePr>
          <p:nvPr>
            <p:ph type="tbl" idx="1"/>
            <p:extLst>
              <p:ext uri="{D42A27DB-BD31-4B8C-83A1-F6EECF244321}">
                <p14:modId xmlns:p14="http://schemas.microsoft.com/office/powerpoint/2010/main" val="2647067968"/>
              </p:ext>
            </p:extLst>
          </p:nvPr>
        </p:nvGraphicFramePr>
        <p:xfrm>
          <a:off x="2057404" y="1634659"/>
          <a:ext cx="2898775" cy="3291840"/>
        </p:xfrm>
        <a:graphic>
          <a:graphicData uri="http://schemas.openxmlformats.org/drawingml/2006/table">
            <a:tbl>
              <a:tblPr/>
              <a:tblGrid>
                <a:gridCol w="857250"/>
                <a:gridCol w="974725"/>
                <a:gridCol w="1066800"/>
              </a:tblGrid>
              <a:tr h="188913">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ItemID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QOH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Price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1" i="0" u="none" strike="noStrike" cap="none" normalizeH="0" baseline="0" smtClean="0">
                          <a:ln>
                            <a:noFill/>
                          </a:ln>
                          <a:solidFill>
                            <a:schemeClr val="tx1"/>
                          </a:solidFill>
                          <a:effectLst/>
                          <a:latin typeface="Arial" charset="0"/>
                        </a:rPr>
                        <a:t>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113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117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1" i="0" u="none" strike="noStrike" cap="none" normalizeH="0" baseline="0" smtClean="0">
                          <a:ln>
                            <a:noFill/>
                          </a:ln>
                          <a:solidFill>
                            <a:schemeClr val="tx1"/>
                          </a:solidFill>
                          <a:effectLst/>
                          <a:latin typeface="Arial" charset="0"/>
                        </a:rPr>
                        <a:t>118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119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1" i="0" u="none" strike="noStrike" cap="none" normalizeH="0" baseline="0" smtClean="0">
                          <a:ln>
                            <a:noFill/>
                          </a:ln>
                          <a:solidFill>
                            <a:schemeClr val="tx1"/>
                          </a:solidFill>
                          <a:effectLst/>
                          <a:latin typeface="Arial" charset="0"/>
                        </a:rPr>
                        <a:t>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0" u="none" strike="noStrike" cap="none" normalizeH="0" baseline="0" smtClean="0">
                          <a:ln>
                            <a:noFill/>
                          </a:ln>
                          <a:solidFill>
                            <a:schemeClr val="tx1"/>
                          </a:solidFill>
                          <a:effectLst/>
                          <a:latin typeface="Arial" charset="0"/>
                        </a:rPr>
                        <a:t>	</a:t>
                      </a:r>
                      <a:r>
                        <a:rPr kumimoji="0" lang="en-US" sz="1800" b="1" i="0" u="none" strike="noStrike" cap="none" normalizeH="0" baseline="0" smtClean="0">
                          <a:ln>
                            <a:noFill/>
                          </a:ln>
                          <a:solidFill>
                            <a:schemeClr val="tx1"/>
                          </a:solidFill>
                          <a:effectLst/>
                          <a:latin typeface="Arial" charset="0"/>
                        </a:rPr>
                        <a:t>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1" u="none" strike="noStrike" cap="none" normalizeH="0" baseline="0" smtClean="0">
                          <a:ln>
                            <a:noFill/>
                          </a:ln>
                          <a:solidFill>
                            <a:schemeClr val="tx1"/>
                          </a:solidFill>
                          <a:effectLst/>
                          <a:latin typeface="Arial" charset="0"/>
                        </a:rPr>
                        <a:t>121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1"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1" u="none" strike="noStrike" cap="none" normalizeH="0" baseline="0" smtClean="0">
                          <a:ln>
                            <a:noFill/>
                          </a:ln>
                          <a:solidFill>
                            <a:schemeClr val="tx1"/>
                          </a:solidFill>
                          <a:effectLst/>
                          <a:latin typeface="Arial" charset="0"/>
                        </a:rPr>
                        <a:t>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91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1" u="none" strike="noStrike" cap="none" normalizeH="0" baseline="0" smtClean="0">
                          <a:ln>
                            <a:noFill/>
                          </a:ln>
                          <a:solidFill>
                            <a:schemeClr val="tx1"/>
                          </a:solidFill>
                          <a:effectLst/>
                          <a:latin typeface="Arial" charset="0"/>
                        </a:rPr>
                        <a:t>122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81038" algn="r"/>
                        </a:tabLst>
                      </a:pPr>
                      <a:r>
                        <a:rPr kumimoji="0" lang="en-US" sz="1800" b="0" i="1"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627063" algn="r"/>
                        </a:tabLst>
                      </a:pPr>
                      <a:r>
                        <a:rPr kumimoji="0" lang="en-US" sz="1800" b="0" i="1"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5" name="Slide Number Placeholder 5"/>
          <p:cNvSpPr>
            <a:spLocks noGrp="1"/>
          </p:cNvSpPr>
          <p:nvPr>
            <p:ph type="sldNum" sz="quarter" idx="12"/>
          </p:nvPr>
        </p:nvSpPr>
        <p:spPr/>
        <p:txBody>
          <a:bodyPr/>
          <a:lstStyle/>
          <a:p>
            <a:fld id="{EA96F2CD-4F2B-4176-9629-BB7108BD9E8E}" type="slidenum">
              <a:rPr lang="en-US"/>
              <a:pPr/>
              <a:t>43</a:t>
            </a:fld>
            <a:endParaRPr lang="en-US"/>
          </a:p>
        </p:txBody>
      </p:sp>
      <p:sp>
        <p:nvSpPr>
          <p:cNvPr id="159748" name="Text Box 4"/>
          <p:cNvSpPr txBox="1">
            <a:spLocks noChangeArrowheads="1"/>
          </p:cNvSpPr>
          <p:nvPr/>
        </p:nvSpPr>
        <p:spPr bwMode="auto">
          <a:xfrm>
            <a:off x="381004" y="363071"/>
            <a:ext cx="4114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a:t>SELECT SUM(QOH)</a:t>
            </a:r>
          </a:p>
          <a:p>
            <a:pPr>
              <a:spcBef>
                <a:spcPct val="0"/>
              </a:spcBef>
            </a:pPr>
            <a:r>
              <a:rPr lang="en-US" sz="1800"/>
              <a:t>FROM Inventory</a:t>
            </a:r>
          </a:p>
          <a:p>
            <a:pPr>
              <a:spcBef>
                <a:spcPct val="0"/>
              </a:spcBef>
            </a:pPr>
            <a:r>
              <a:rPr lang="en-US" sz="1800"/>
              <a:t>WHERE Price BETWEEN 10 and 20</a:t>
            </a:r>
          </a:p>
          <a:p>
            <a:pPr>
              <a:spcBef>
                <a:spcPct val="0"/>
              </a:spcBef>
            </a:pPr>
            <a:r>
              <a:rPr lang="en-US" sz="1800">
                <a:solidFill>
                  <a:schemeClr val="tx2"/>
                </a:solidFill>
              </a:rPr>
              <a:t>Result: 5 + 4 + 8 = 17</a:t>
            </a:r>
          </a:p>
        </p:txBody>
      </p:sp>
      <p:sp>
        <p:nvSpPr>
          <p:cNvPr id="159749" name="Text Box 5"/>
          <p:cNvSpPr txBox="1">
            <a:spLocks noChangeArrowheads="1"/>
          </p:cNvSpPr>
          <p:nvPr/>
        </p:nvSpPr>
        <p:spPr bwMode="auto">
          <a:xfrm>
            <a:off x="5181604" y="1810871"/>
            <a:ext cx="2819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a:t>INSERT INTO Inventory</a:t>
            </a:r>
          </a:p>
          <a:p>
            <a:pPr>
              <a:spcBef>
                <a:spcPct val="0"/>
              </a:spcBef>
            </a:pPr>
            <a:r>
              <a:rPr lang="en-US" sz="1800"/>
              <a:t>VALUES (121, 7, 16)</a:t>
            </a:r>
          </a:p>
          <a:p>
            <a:pPr>
              <a:spcBef>
                <a:spcPct val="0"/>
              </a:spcBef>
            </a:pPr>
            <a:r>
              <a:rPr lang="en-US" sz="1800"/>
              <a:t>INSERT INTO Inventory</a:t>
            </a:r>
          </a:p>
          <a:p>
            <a:pPr>
              <a:spcBef>
                <a:spcPct val="0"/>
              </a:spcBef>
            </a:pPr>
            <a:r>
              <a:rPr lang="en-US" sz="1800"/>
              <a:t>VALUES (122, 3, 14)</a:t>
            </a:r>
          </a:p>
        </p:txBody>
      </p:sp>
      <p:sp>
        <p:nvSpPr>
          <p:cNvPr id="159802" name="Line 58"/>
          <p:cNvSpPr>
            <a:spLocks noChangeShapeType="1"/>
          </p:cNvSpPr>
          <p:nvPr/>
        </p:nvSpPr>
        <p:spPr bwMode="auto">
          <a:xfrm>
            <a:off x="1371604" y="2168059"/>
            <a:ext cx="533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9803" name="Line 59"/>
          <p:cNvSpPr>
            <a:spLocks noChangeShapeType="1"/>
          </p:cNvSpPr>
          <p:nvPr/>
        </p:nvSpPr>
        <p:spPr bwMode="auto">
          <a:xfrm>
            <a:off x="1371604" y="3387259"/>
            <a:ext cx="533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9804" name="Line 60"/>
          <p:cNvSpPr>
            <a:spLocks noChangeShapeType="1"/>
          </p:cNvSpPr>
          <p:nvPr/>
        </p:nvSpPr>
        <p:spPr bwMode="auto">
          <a:xfrm>
            <a:off x="1371604" y="4096871"/>
            <a:ext cx="533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9805" name="Text Box 61"/>
          <p:cNvSpPr txBox="1">
            <a:spLocks noChangeArrowheads="1"/>
          </p:cNvSpPr>
          <p:nvPr/>
        </p:nvSpPr>
        <p:spPr bwMode="auto">
          <a:xfrm>
            <a:off x="457204" y="1734671"/>
            <a:ext cx="1219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a:solidFill>
                  <a:srgbClr val="009900"/>
                </a:solidFill>
              </a:rPr>
              <a:t>Included in first query</a:t>
            </a:r>
          </a:p>
        </p:txBody>
      </p:sp>
      <p:sp>
        <p:nvSpPr>
          <p:cNvPr id="159806" name="Text Box 62"/>
          <p:cNvSpPr txBox="1">
            <a:spLocks noChangeArrowheads="1"/>
          </p:cNvSpPr>
          <p:nvPr/>
        </p:nvSpPr>
        <p:spPr bwMode="auto">
          <a:xfrm>
            <a:off x="3657604" y="4887446"/>
            <a:ext cx="4114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a:t>SELECT SUM(QOH)</a:t>
            </a:r>
          </a:p>
          <a:p>
            <a:pPr>
              <a:spcBef>
                <a:spcPct val="0"/>
              </a:spcBef>
            </a:pPr>
            <a:r>
              <a:rPr lang="en-US" sz="1800"/>
              <a:t>FROM Inventory</a:t>
            </a:r>
          </a:p>
          <a:p>
            <a:pPr>
              <a:spcBef>
                <a:spcPct val="0"/>
              </a:spcBef>
            </a:pPr>
            <a:r>
              <a:rPr lang="en-US" sz="1800"/>
              <a:t>WHERE Price BETWEEN 10 and 20</a:t>
            </a:r>
          </a:p>
          <a:p>
            <a:pPr>
              <a:spcBef>
                <a:spcPct val="0"/>
              </a:spcBef>
            </a:pPr>
            <a:r>
              <a:rPr lang="en-US" sz="1800">
                <a:solidFill>
                  <a:schemeClr val="tx2"/>
                </a:solidFill>
              </a:rPr>
              <a:t>Result: 5 + 4 + 8 + 7 + 3 = 27</a:t>
            </a:r>
          </a:p>
        </p:txBody>
      </p:sp>
      <p:sp>
        <p:nvSpPr>
          <p:cNvPr id="159809" name="Text Box 65"/>
          <p:cNvSpPr txBox="1">
            <a:spLocks noChangeArrowheads="1"/>
          </p:cNvSpPr>
          <p:nvPr/>
        </p:nvSpPr>
        <p:spPr bwMode="auto">
          <a:xfrm>
            <a:off x="5486404" y="3563471"/>
            <a:ext cx="1981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a:solidFill>
                  <a:srgbClr val="009900"/>
                </a:solidFill>
              </a:rPr>
              <a:t>Additional rows will be included in the second query</a:t>
            </a:r>
          </a:p>
        </p:txBody>
      </p:sp>
      <p:sp>
        <p:nvSpPr>
          <p:cNvPr id="159836" name="Line 92"/>
          <p:cNvSpPr>
            <a:spLocks noChangeShapeType="1"/>
          </p:cNvSpPr>
          <p:nvPr/>
        </p:nvSpPr>
        <p:spPr bwMode="auto">
          <a:xfrm>
            <a:off x="1371604" y="4401671"/>
            <a:ext cx="533400" cy="0"/>
          </a:xfrm>
          <a:prstGeom prst="line">
            <a:avLst/>
          </a:prstGeom>
          <a:noFill/>
          <a:ln w="127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9837" name="Line 93"/>
          <p:cNvSpPr>
            <a:spLocks noChangeShapeType="1"/>
          </p:cNvSpPr>
          <p:nvPr/>
        </p:nvSpPr>
        <p:spPr bwMode="auto">
          <a:xfrm>
            <a:off x="1371604" y="4706471"/>
            <a:ext cx="533400" cy="0"/>
          </a:xfrm>
          <a:prstGeom prst="line">
            <a:avLst/>
          </a:prstGeom>
          <a:noFill/>
          <a:ln w="127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38473545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p:txBody>
          <a:bodyPr/>
          <a:lstStyle/>
          <a:p>
            <a:r>
              <a:rPr lang="en-US"/>
              <a:t>Generated Keys</a:t>
            </a:r>
          </a:p>
        </p:txBody>
      </p:sp>
      <p:sp>
        <p:nvSpPr>
          <p:cNvPr id="9" name="Slide Number Placeholder 4"/>
          <p:cNvSpPr>
            <a:spLocks noGrp="1"/>
          </p:cNvSpPr>
          <p:nvPr>
            <p:ph type="sldNum" sz="quarter" idx="12"/>
          </p:nvPr>
        </p:nvSpPr>
        <p:spPr/>
        <p:txBody>
          <a:bodyPr/>
          <a:lstStyle/>
          <a:p>
            <a:fld id="{E63AC068-3C7A-446D-83CE-536D7EA2EE74}" type="slidenum">
              <a:rPr lang="en-US"/>
              <a:pPr/>
              <a:t>44</a:t>
            </a:fld>
            <a:endParaRPr lang="en-US"/>
          </a:p>
        </p:txBody>
      </p:sp>
      <p:sp>
        <p:nvSpPr>
          <p:cNvPr id="162821" name="Text Box 5"/>
          <p:cNvSpPr txBox="1">
            <a:spLocks noChangeArrowheads="1"/>
          </p:cNvSpPr>
          <p:nvPr/>
        </p:nvSpPr>
        <p:spPr bwMode="auto">
          <a:xfrm>
            <a:off x="1295400" y="1600200"/>
            <a:ext cx="4419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i="1" dirty="0">
                <a:solidFill>
                  <a:schemeClr val="tx1"/>
                </a:solidFill>
              </a:rPr>
              <a:t>Create an order for a new customer:</a:t>
            </a:r>
          </a:p>
          <a:p>
            <a:pPr>
              <a:spcBef>
                <a:spcPct val="0"/>
              </a:spcBef>
            </a:pPr>
            <a:endParaRPr lang="en-US" sz="2000" dirty="0">
              <a:solidFill>
                <a:schemeClr val="tx1"/>
              </a:solidFill>
            </a:endParaRPr>
          </a:p>
          <a:p>
            <a:pPr>
              <a:spcBef>
                <a:spcPct val="0"/>
              </a:spcBef>
            </a:pPr>
            <a:r>
              <a:rPr lang="en-US" sz="2000" dirty="0">
                <a:solidFill>
                  <a:schemeClr val="tx1"/>
                </a:solidFill>
              </a:rPr>
              <a:t>(1) Create new key for </a:t>
            </a:r>
            <a:r>
              <a:rPr lang="en-US" sz="2000" dirty="0" err="1">
                <a:solidFill>
                  <a:schemeClr val="tx1"/>
                </a:solidFill>
              </a:rPr>
              <a:t>CustomerID</a:t>
            </a:r>
            <a:endParaRPr lang="en-US" sz="2000" dirty="0">
              <a:solidFill>
                <a:schemeClr val="tx1"/>
              </a:solidFill>
            </a:endParaRPr>
          </a:p>
          <a:p>
            <a:pPr>
              <a:spcBef>
                <a:spcPct val="0"/>
              </a:spcBef>
            </a:pPr>
            <a:r>
              <a:rPr lang="en-US" sz="2000" dirty="0">
                <a:solidFill>
                  <a:schemeClr val="tx1"/>
                </a:solidFill>
              </a:rPr>
              <a:t>(2) INSERT row into Customer</a:t>
            </a:r>
          </a:p>
          <a:p>
            <a:pPr>
              <a:spcBef>
                <a:spcPct val="0"/>
              </a:spcBef>
            </a:pPr>
            <a:r>
              <a:rPr lang="en-US" sz="2000" dirty="0">
                <a:solidFill>
                  <a:schemeClr val="tx1"/>
                </a:solidFill>
              </a:rPr>
              <a:t>(3) Create key for new </a:t>
            </a:r>
            <a:r>
              <a:rPr lang="en-US" sz="2000" dirty="0" err="1">
                <a:solidFill>
                  <a:schemeClr val="tx1"/>
                </a:solidFill>
              </a:rPr>
              <a:t>OrderID</a:t>
            </a:r>
            <a:endParaRPr lang="en-US" sz="2000" dirty="0">
              <a:solidFill>
                <a:schemeClr val="tx1"/>
              </a:solidFill>
            </a:endParaRPr>
          </a:p>
          <a:p>
            <a:pPr>
              <a:spcBef>
                <a:spcPct val="0"/>
              </a:spcBef>
            </a:pPr>
            <a:r>
              <a:rPr lang="en-US" sz="2000" dirty="0">
                <a:solidFill>
                  <a:schemeClr val="tx1"/>
                </a:solidFill>
              </a:rPr>
              <a:t>(4) INSERT row into Order</a:t>
            </a:r>
          </a:p>
          <a:p>
            <a:pPr>
              <a:spcBef>
                <a:spcPct val="0"/>
              </a:spcBef>
            </a:pPr>
            <a:endParaRPr lang="en-US" sz="2000" dirty="0">
              <a:solidFill>
                <a:schemeClr val="tx1"/>
              </a:solidFill>
            </a:endParaRPr>
          </a:p>
        </p:txBody>
      </p:sp>
      <p:sp>
        <p:nvSpPr>
          <p:cNvPr id="162822" name="Text Box 6"/>
          <p:cNvSpPr txBox="1">
            <a:spLocks noChangeArrowheads="1"/>
          </p:cNvSpPr>
          <p:nvPr/>
        </p:nvSpPr>
        <p:spPr bwMode="auto">
          <a:xfrm>
            <a:off x="5943600" y="1295400"/>
            <a:ext cx="2971800" cy="1617663"/>
          </a:xfrm>
          <a:prstGeom prst="rect">
            <a:avLst/>
          </a:prstGeom>
          <a:noFill/>
          <a:ln w="12700" algn="ctr">
            <a:solidFill>
              <a:srgbClr val="00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800">
                <a:solidFill>
                  <a:schemeClr val="bg2"/>
                </a:solidFill>
              </a:rPr>
              <a:t>Customer Table</a:t>
            </a:r>
          </a:p>
          <a:p>
            <a:r>
              <a:rPr lang="en-US" sz="1800" u="sng">
                <a:solidFill>
                  <a:schemeClr val="bg2"/>
                </a:solidFill>
              </a:rPr>
              <a:t>CustomerID</a:t>
            </a:r>
            <a:r>
              <a:rPr lang="en-US" sz="1800">
                <a:solidFill>
                  <a:schemeClr val="bg2"/>
                </a:solidFill>
              </a:rPr>
              <a:t>, Name, …</a:t>
            </a:r>
            <a:endParaRPr lang="en-US" sz="1800" u="sng">
              <a:solidFill>
                <a:schemeClr val="bg2"/>
              </a:solidFill>
            </a:endParaRPr>
          </a:p>
          <a:p>
            <a:endParaRPr lang="en-US" sz="1800">
              <a:solidFill>
                <a:schemeClr val="bg2"/>
              </a:solidFill>
            </a:endParaRPr>
          </a:p>
          <a:p>
            <a:endParaRPr lang="en-US" sz="1800">
              <a:solidFill>
                <a:schemeClr val="bg2"/>
              </a:solidFill>
            </a:endParaRPr>
          </a:p>
        </p:txBody>
      </p:sp>
      <p:sp>
        <p:nvSpPr>
          <p:cNvPr id="162823" name="Text Box 7"/>
          <p:cNvSpPr txBox="1">
            <a:spLocks noChangeArrowheads="1"/>
          </p:cNvSpPr>
          <p:nvPr/>
        </p:nvSpPr>
        <p:spPr bwMode="auto">
          <a:xfrm>
            <a:off x="6019800" y="3276600"/>
            <a:ext cx="2819400" cy="1617663"/>
          </a:xfrm>
          <a:prstGeom prst="rect">
            <a:avLst/>
          </a:prstGeom>
          <a:noFill/>
          <a:ln w="12700" algn="ctr">
            <a:solidFill>
              <a:srgbClr val="00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800">
                <a:solidFill>
                  <a:schemeClr val="bg2"/>
                </a:solidFill>
              </a:rPr>
              <a:t>Order Table</a:t>
            </a:r>
          </a:p>
          <a:p>
            <a:r>
              <a:rPr lang="en-US" sz="1800" u="sng">
                <a:solidFill>
                  <a:schemeClr val="bg2"/>
                </a:solidFill>
              </a:rPr>
              <a:t>OrderID</a:t>
            </a:r>
            <a:r>
              <a:rPr lang="en-US" sz="1800">
                <a:solidFill>
                  <a:schemeClr val="bg2"/>
                </a:solidFill>
              </a:rPr>
              <a:t>, CustomerID, …</a:t>
            </a:r>
            <a:endParaRPr lang="en-US" sz="1800" u="sng">
              <a:solidFill>
                <a:schemeClr val="bg2"/>
              </a:solidFill>
            </a:endParaRPr>
          </a:p>
          <a:p>
            <a:endParaRPr lang="en-US" sz="1800">
              <a:solidFill>
                <a:schemeClr val="bg2"/>
              </a:solidFill>
            </a:endParaRPr>
          </a:p>
          <a:p>
            <a:endParaRPr lang="en-US" sz="1800">
              <a:solidFill>
                <a:schemeClr val="bg2"/>
              </a:solidFill>
            </a:endParaRPr>
          </a:p>
        </p:txBody>
      </p:sp>
      <p:sp>
        <p:nvSpPr>
          <p:cNvPr id="162825" name="Line 9"/>
          <p:cNvSpPr>
            <a:spLocks noChangeShapeType="1"/>
          </p:cNvSpPr>
          <p:nvPr/>
        </p:nvSpPr>
        <p:spPr bwMode="auto">
          <a:xfrm flipV="1">
            <a:off x="5334000" y="2133600"/>
            <a:ext cx="10668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2826" name="Line 10"/>
          <p:cNvSpPr>
            <a:spLocks noChangeShapeType="1"/>
          </p:cNvSpPr>
          <p:nvPr/>
        </p:nvSpPr>
        <p:spPr bwMode="auto">
          <a:xfrm>
            <a:off x="4876800" y="3200400"/>
            <a:ext cx="11430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2827" name="Line 11"/>
          <p:cNvSpPr>
            <a:spLocks noChangeShapeType="1"/>
          </p:cNvSpPr>
          <p:nvPr/>
        </p:nvSpPr>
        <p:spPr bwMode="auto">
          <a:xfrm>
            <a:off x="5334000" y="2514600"/>
            <a:ext cx="1752600" cy="1219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32651335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Grp="1" noChangeArrowheads="1"/>
          </p:cNvSpPr>
          <p:nvPr>
            <p:ph type="title"/>
          </p:nvPr>
        </p:nvSpPr>
        <p:spPr/>
        <p:txBody>
          <a:bodyPr/>
          <a:lstStyle/>
          <a:p>
            <a:r>
              <a:rPr lang="en-US" smtClean="0"/>
              <a:t>Methods to Generate Keys</a:t>
            </a:r>
            <a:endParaRPr lang="en-US"/>
          </a:p>
        </p:txBody>
      </p:sp>
      <p:sp>
        <p:nvSpPr>
          <p:cNvPr id="4" name="Slide Number Placeholder 4"/>
          <p:cNvSpPr>
            <a:spLocks noGrp="1"/>
          </p:cNvSpPr>
          <p:nvPr>
            <p:ph type="sldNum" sz="quarter" idx="12"/>
          </p:nvPr>
        </p:nvSpPr>
        <p:spPr/>
        <p:txBody>
          <a:bodyPr/>
          <a:lstStyle/>
          <a:p>
            <a:fld id="{572C48C7-8C3E-424E-9CC9-72596E36A817}" type="slidenum">
              <a:rPr lang="en-US" smtClean="0"/>
              <a:pPr/>
              <a:t>45</a:t>
            </a:fld>
            <a:endParaRPr lang="en-US"/>
          </a:p>
        </p:txBody>
      </p:sp>
      <p:sp>
        <p:nvSpPr>
          <p:cNvPr id="164869" name="Text Box 5"/>
          <p:cNvSpPr txBox="1">
            <a:spLocks noChangeArrowheads="1"/>
          </p:cNvSpPr>
          <p:nvPr/>
        </p:nvSpPr>
        <p:spPr bwMode="auto">
          <a:xfrm>
            <a:off x="1524000" y="1219200"/>
            <a:ext cx="70104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itchFamily="18" charset="0"/>
              </a:defRPr>
            </a:lvl1pPr>
            <a:lvl2pPr marL="806450">
              <a:spcBef>
                <a:spcPct val="0"/>
              </a:spcBef>
              <a:defRPr sz="2400">
                <a:solidFill>
                  <a:schemeClr val="tx1"/>
                </a:solidFill>
                <a:latin typeface="Times New Roman" pitchFamily="18" charset="0"/>
              </a:defRPr>
            </a:lvl2pPr>
            <a:lvl3pPr marL="3835400" indent="-457200">
              <a:spcBef>
                <a:spcPct val="0"/>
              </a:spcBef>
              <a:defRPr sz="2400">
                <a:solidFill>
                  <a:schemeClr val="tx1"/>
                </a:solidFill>
                <a:latin typeface="Times New Roman" pitchFamily="18" charset="0"/>
              </a:defRPr>
            </a:lvl3pPr>
            <a:lvl4pPr marL="4406900" indent="-457200">
              <a:spcBef>
                <a:spcPct val="0"/>
              </a:spcBef>
              <a:defRPr sz="2400">
                <a:solidFill>
                  <a:schemeClr val="tx1"/>
                </a:solidFill>
                <a:latin typeface="Times New Roman" pitchFamily="18" charset="0"/>
              </a:defRPr>
            </a:lvl4pPr>
            <a:lvl5pPr marL="4978400" indent="-457200">
              <a:spcBef>
                <a:spcPct val="0"/>
              </a:spcBef>
              <a:defRPr sz="2400">
                <a:solidFill>
                  <a:schemeClr val="tx1"/>
                </a:solidFill>
                <a:latin typeface="Times New Roman" pitchFamily="18" charset="0"/>
              </a:defRPr>
            </a:lvl5pPr>
            <a:lvl6pPr marL="5435600" indent="-457200" eaLnBrk="0" fontAlgn="base" hangingPunct="0">
              <a:spcBef>
                <a:spcPct val="0"/>
              </a:spcBef>
              <a:spcAft>
                <a:spcPct val="0"/>
              </a:spcAft>
              <a:defRPr sz="2400">
                <a:solidFill>
                  <a:schemeClr val="tx1"/>
                </a:solidFill>
                <a:latin typeface="Times New Roman" pitchFamily="18" charset="0"/>
              </a:defRPr>
            </a:lvl6pPr>
            <a:lvl7pPr marL="5892800" indent="-457200" eaLnBrk="0" fontAlgn="base" hangingPunct="0">
              <a:spcBef>
                <a:spcPct val="0"/>
              </a:spcBef>
              <a:spcAft>
                <a:spcPct val="0"/>
              </a:spcAft>
              <a:defRPr sz="2400">
                <a:solidFill>
                  <a:schemeClr val="tx1"/>
                </a:solidFill>
                <a:latin typeface="Times New Roman" pitchFamily="18" charset="0"/>
              </a:defRPr>
            </a:lvl7pPr>
            <a:lvl8pPr marL="6350000" indent="-457200" eaLnBrk="0" fontAlgn="base" hangingPunct="0">
              <a:spcBef>
                <a:spcPct val="0"/>
              </a:spcBef>
              <a:spcAft>
                <a:spcPct val="0"/>
              </a:spcAft>
              <a:defRPr sz="2400">
                <a:solidFill>
                  <a:schemeClr val="tx1"/>
                </a:solidFill>
                <a:latin typeface="Times New Roman" pitchFamily="18" charset="0"/>
              </a:defRPr>
            </a:lvl8pPr>
            <a:lvl9pPr marL="6807200" indent="-457200" eaLnBrk="0" fontAlgn="base" hangingPunct="0">
              <a:spcBef>
                <a:spcPct val="0"/>
              </a:spcBef>
              <a:spcAft>
                <a:spcPct val="0"/>
              </a:spcAft>
              <a:defRPr sz="2400">
                <a:solidFill>
                  <a:schemeClr val="tx1"/>
                </a:solidFill>
                <a:latin typeface="Times New Roman" pitchFamily="18" charset="0"/>
              </a:defRPr>
            </a:lvl9pPr>
          </a:lstStyle>
          <a:p>
            <a:pPr>
              <a:buFontTx/>
              <a:buAutoNum type="arabicPeriod"/>
            </a:pPr>
            <a:r>
              <a:rPr lang="en-US" sz="1800" dirty="0">
                <a:latin typeface="Arial" charset="0"/>
              </a:rPr>
              <a:t>The DBMS generates key values automatically whenever a row is inserted into a table.</a:t>
            </a:r>
          </a:p>
          <a:p>
            <a:pPr lvl="1"/>
            <a:endParaRPr lang="en-US" sz="1800" dirty="0">
              <a:latin typeface="Arial" charset="0"/>
            </a:endParaRPr>
          </a:p>
          <a:p>
            <a:pPr lvl="1"/>
            <a:r>
              <a:rPr lang="en-US" sz="1800" dirty="0">
                <a:latin typeface="Arial" charset="0"/>
              </a:rPr>
              <a:t>Drawback: it is tricky to get the generated value to use it in a second table.</a:t>
            </a:r>
          </a:p>
          <a:p>
            <a:pPr lvl="1"/>
            <a:endParaRPr lang="en-US" sz="1800" dirty="0">
              <a:latin typeface="Arial" charset="0"/>
            </a:endParaRPr>
          </a:p>
          <a:p>
            <a:pPr>
              <a:buFontTx/>
              <a:buAutoNum type="arabicPeriod"/>
            </a:pPr>
            <a:r>
              <a:rPr lang="en-US" sz="1800" dirty="0">
                <a:latin typeface="Arial" charset="0"/>
              </a:rPr>
              <a:t>A separate key generator is called by a programmer to create a new key for a specified table. </a:t>
            </a:r>
          </a:p>
          <a:p>
            <a:endParaRPr lang="en-US" sz="1800" dirty="0">
              <a:latin typeface="Arial" charset="0"/>
            </a:endParaRPr>
          </a:p>
          <a:p>
            <a:pPr lvl="1"/>
            <a:r>
              <a:rPr lang="en-US" sz="1800" dirty="0">
                <a:latin typeface="Arial" charset="0"/>
              </a:rPr>
              <a:t>Drawback: programmers have to write code to generate a key for every table and each row insertion.</a:t>
            </a:r>
          </a:p>
          <a:p>
            <a:pPr lvl="1"/>
            <a:endParaRPr lang="en-US" sz="1800" dirty="0">
              <a:latin typeface="Arial" charset="0"/>
            </a:endParaRPr>
          </a:p>
          <a:p>
            <a:pPr lvl="1"/>
            <a:r>
              <a:rPr lang="en-US" sz="1800" dirty="0">
                <a:latin typeface="Arial" charset="0"/>
              </a:rPr>
              <a:t>Overall drawbacks: neither method is likely to be transportable. If you change the DBMS, you will have to rewrite the procedures to generate keys.</a:t>
            </a:r>
            <a:endParaRPr lang="en-US" sz="1400" dirty="0">
              <a:latin typeface="Arial" charset="0"/>
            </a:endParaRPr>
          </a:p>
        </p:txBody>
      </p:sp>
    </p:spTree>
    <p:extLst>
      <p:ext uri="{BB962C8B-B14F-4D97-AF65-F5344CB8AC3E}">
        <p14:creationId xmlns:p14="http://schemas.microsoft.com/office/powerpoint/2010/main" val="24842178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p:txBody>
          <a:bodyPr/>
          <a:lstStyle/>
          <a:p>
            <a:r>
              <a:rPr lang="en-US"/>
              <a:t>Auto-Generated Keys</a:t>
            </a:r>
          </a:p>
        </p:txBody>
      </p:sp>
      <p:sp>
        <p:nvSpPr>
          <p:cNvPr id="5" name="Slide Number Placeholder 4"/>
          <p:cNvSpPr>
            <a:spLocks noGrp="1"/>
          </p:cNvSpPr>
          <p:nvPr>
            <p:ph type="sldNum" sz="quarter" idx="12"/>
          </p:nvPr>
        </p:nvSpPr>
        <p:spPr/>
        <p:txBody>
          <a:bodyPr/>
          <a:lstStyle/>
          <a:p>
            <a:fld id="{012C3262-8EC7-4491-B381-FC0208FD2839}" type="slidenum">
              <a:rPr lang="en-US"/>
              <a:pPr/>
              <a:t>46</a:t>
            </a:fld>
            <a:endParaRPr lang="en-US"/>
          </a:p>
        </p:txBody>
      </p:sp>
      <p:sp>
        <p:nvSpPr>
          <p:cNvPr id="166917" name="Text Box 5"/>
          <p:cNvSpPr txBox="1">
            <a:spLocks noChangeArrowheads="1"/>
          </p:cNvSpPr>
          <p:nvPr/>
        </p:nvSpPr>
        <p:spPr bwMode="auto">
          <a:xfrm>
            <a:off x="1295400" y="1600200"/>
            <a:ext cx="52578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itchFamily="18" charset="0"/>
              </a:defRPr>
            </a:lvl1pPr>
            <a:lvl2pPr marL="914400" indent="-457200">
              <a:spcBef>
                <a:spcPct val="0"/>
              </a:spcBef>
              <a:defRPr sz="2400">
                <a:solidFill>
                  <a:schemeClr val="tx1"/>
                </a:solidFill>
                <a:latin typeface="Times New Roman" pitchFamily="18" charset="0"/>
              </a:defRPr>
            </a:lvl2pPr>
            <a:lvl3pPr marL="1371600" indent="-457200">
              <a:spcBef>
                <a:spcPct val="0"/>
              </a:spcBef>
              <a:defRPr sz="2400">
                <a:solidFill>
                  <a:schemeClr val="tx1"/>
                </a:solidFill>
                <a:latin typeface="Times New Roman" pitchFamily="18" charset="0"/>
              </a:defRPr>
            </a:lvl3pPr>
            <a:lvl4pPr marL="1828800" indent="-457200">
              <a:spcBef>
                <a:spcPct val="0"/>
              </a:spcBef>
              <a:defRPr sz="2400">
                <a:solidFill>
                  <a:schemeClr val="tx1"/>
                </a:solidFill>
                <a:latin typeface="Times New Roman" pitchFamily="18" charset="0"/>
              </a:defRPr>
            </a:lvl4pPr>
            <a:lvl5pPr marL="2286000" indent="-457200">
              <a:spcBef>
                <a:spcPct val="0"/>
              </a:spcBef>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sz="2000" i="1">
                <a:latin typeface="Arial" charset="0"/>
              </a:rPr>
              <a:t>Create an order for a new customer:</a:t>
            </a:r>
          </a:p>
          <a:p>
            <a:endParaRPr lang="en-US" sz="2000">
              <a:latin typeface="Arial" charset="0"/>
            </a:endParaRPr>
          </a:p>
          <a:p>
            <a:pPr>
              <a:buFontTx/>
              <a:buAutoNum type="arabicParenBoth"/>
            </a:pPr>
            <a:r>
              <a:rPr lang="en-US" sz="2000">
                <a:latin typeface="Arial" charset="0"/>
              </a:rPr>
              <a:t>INSERT row into Customer</a:t>
            </a:r>
          </a:p>
          <a:p>
            <a:pPr>
              <a:buFontTx/>
              <a:buAutoNum type="arabicParenBoth"/>
            </a:pPr>
            <a:r>
              <a:rPr lang="en-US" sz="2000">
                <a:latin typeface="Arial" charset="0"/>
              </a:rPr>
              <a:t>Get the key value that was generated</a:t>
            </a:r>
          </a:p>
          <a:p>
            <a:pPr>
              <a:buFontTx/>
              <a:buAutoNum type="arabicParenBoth"/>
            </a:pPr>
            <a:r>
              <a:rPr lang="en-US" sz="2000">
                <a:latin typeface="Arial" charset="0"/>
              </a:rPr>
              <a:t>Verify the key value is correct. How?</a:t>
            </a:r>
          </a:p>
          <a:p>
            <a:pPr>
              <a:buFontTx/>
              <a:buAutoNum type="arabicParenBoth"/>
            </a:pPr>
            <a:r>
              <a:rPr lang="en-US" sz="2000">
                <a:latin typeface="Arial" charset="0"/>
              </a:rPr>
              <a:t>INSERT row into Order</a:t>
            </a:r>
          </a:p>
        </p:txBody>
      </p:sp>
      <p:sp>
        <p:nvSpPr>
          <p:cNvPr id="166918" name="Text Box 6"/>
          <p:cNvSpPr txBox="1">
            <a:spLocks noChangeArrowheads="1"/>
          </p:cNvSpPr>
          <p:nvPr/>
        </p:nvSpPr>
        <p:spPr bwMode="auto">
          <a:xfrm>
            <a:off x="1295400" y="3886200"/>
            <a:ext cx="7239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chemeClr val="bg2"/>
                </a:solidFill>
              </a:rPr>
              <a:t>Major problem:</a:t>
            </a:r>
          </a:p>
          <a:p>
            <a:pPr>
              <a:spcBef>
                <a:spcPct val="0"/>
              </a:spcBef>
            </a:pPr>
            <a:r>
              <a:rPr lang="en-US" sz="2000" dirty="0">
                <a:solidFill>
                  <a:schemeClr val="bg2"/>
                </a:solidFill>
              </a:rPr>
              <a:t>Step 2 requires that the DBMS return the key value that was most recently generated. How do you know it is the right value? What happens if two transactions generate keys at almost the same time on the same table?</a:t>
            </a:r>
          </a:p>
        </p:txBody>
      </p:sp>
    </p:spTree>
    <p:extLst>
      <p:ext uri="{BB962C8B-B14F-4D97-AF65-F5344CB8AC3E}">
        <p14:creationId xmlns:p14="http://schemas.microsoft.com/office/powerpoint/2010/main" val="42397685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Grp="1" noChangeArrowheads="1"/>
          </p:cNvSpPr>
          <p:nvPr>
            <p:ph type="title"/>
          </p:nvPr>
        </p:nvSpPr>
        <p:spPr/>
        <p:txBody>
          <a:bodyPr/>
          <a:lstStyle/>
          <a:p>
            <a:r>
              <a:rPr lang="en-US"/>
              <a:t>Key-Generation Routine</a:t>
            </a:r>
          </a:p>
        </p:txBody>
      </p:sp>
      <p:sp>
        <p:nvSpPr>
          <p:cNvPr id="5" name="Slide Number Placeholder 4"/>
          <p:cNvSpPr>
            <a:spLocks noGrp="1"/>
          </p:cNvSpPr>
          <p:nvPr>
            <p:ph type="sldNum" sz="quarter" idx="12"/>
          </p:nvPr>
        </p:nvSpPr>
        <p:spPr/>
        <p:txBody>
          <a:bodyPr/>
          <a:lstStyle/>
          <a:p>
            <a:fld id="{7ECAF878-9E4C-412F-9883-528B3583ADDC}" type="slidenum">
              <a:rPr lang="en-US"/>
              <a:pPr/>
              <a:t>47</a:t>
            </a:fld>
            <a:endParaRPr lang="en-US"/>
          </a:p>
        </p:txBody>
      </p:sp>
      <p:sp>
        <p:nvSpPr>
          <p:cNvPr id="168965" name="Text Box 5"/>
          <p:cNvSpPr txBox="1">
            <a:spLocks noChangeArrowheads="1"/>
          </p:cNvSpPr>
          <p:nvPr/>
        </p:nvSpPr>
        <p:spPr bwMode="auto">
          <a:xfrm>
            <a:off x="1295400" y="1600200"/>
            <a:ext cx="52578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itchFamily="18" charset="0"/>
              </a:defRPr>
            </a:lvl1pPr>
            <a:lvl2pPr marL="914400" indent="-457200">
              <a:spcBef>
                <a:spcPct val="0"/>
              </a:spcBef>
              <a:defRPr sz="2400">
                <a:solidFill>
                  <a:schemeClr val="tx1"/>
                </a:solidFill>
                <a:latin typeface="Times New Roman" pitchFamily="18" charset="0"/>
              </a:defRPr>
            </a:lvl2pPr>
            <a:lvl3pPr marL="1371600" indent="-457200">
              <a:spcBef>
                <a:spcPct val="0"/>
              </a:spcBef>
              <a:defRPr sz="2400">
                <a:solidFill>
                  <a:schemeClr val="tx1"/>
                </a:solidFill>
                <a:latin typeface="Times New Roman" pitchFamily="18" charset="0"/>
              </a:defRPr>
            </a:lvl3pPr>
            <a:lvl4pPr marL="1828800" indent="-457200">
              <a:spcBef>
                <a:spcPct val="0"/>
              </a:spcBef>
              <a:defRPr sz="2400">
                <a:solidFill>
                  <a:schemeClr val="tx1"/>
                </a:solidFill>
                <a:latin typeface="Times New Roman" pitchFamily="18" charset="0"/>
              </a:defRPr>
            </a:lvl4pPr>
            <a:lvl5pPr marL="2286000" indent="-457200">
              <a:spcBef>
                <a:spcPct val="0"/>
              </a:spcBef>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sz="2000" i="1">
                <a:latin typeface="Arial" charset="0"/>
              </a:rPr>
              <a:t>Create an order for a new customer:</a:t>
            </a:r>
          </a:p>
          <a:p>
            <a:endParaRPr lang="en-US" sz="2000">
              <a:latin typeface="Arial" charset="0"/>
            </a:endParaRPr>
          </a:p>
          <a:p>
            <a:pPr>
              <a:buFontTx/>
              <a:buAutoNum type="arabicParenBoth"/>
            </a:pPr>
            <a:r>
              <a:rPr lang="en-US" sz="2000">
                <a:latin typeface="Arial" charset="0"/>
              </a:rPr>
              <a:t>Generate a key for CustomerID</a:t>
            </a:r>
          </a:p>
          <a:p>
            <a:pPr>
              <a:buFontTx/>
              <a:buAutoNum type="arabicParenBoth"/>
            </a:pPr>
            <a:r>
              <a:rPr lang="en-US" sz="2000">
                <a:latin typeface="Arial" charset="0"/>
              </a:rPr>
              <a:t>INSERT row into Customer</a:t>
            </a:r>
          </a:p>
          <a:p>
            <a:pPr>
              <a:buFontTx/>
              <a:buAutoNum type="arabicParenBoth"/>
            </a:pPr>
            <a:r>
              <a:rPr lang="en-US" sz="2000">
                <a:latin typeface="Arial" charset="0"/>
              </a:rPr>
              <a:t>Generate a key for OrderID</a:t>
            </a:r>
          </a:p>
          <a:p>
            <a:pPr>
              <a:buFontTx/>
              <a:buAutoNum type="arabicParenBoth"/>
            </a:pPr>
            <a:r>
              <a:rPr lang="en-US" sz="2000">
                <a:latin typeface="Arial" charset="0"/>
              </a:rPr>
              <a:t>INSERT row into Order</a:t>
            </a:r>
          </a:p>
        </p:txBody>
      </p:sp>
      <p:sp>
        <p:nvSpPr>
          <p:cNvPr id="168966" name="Text Box 6"/>
          <p:cNvSpPr txBox="1">
            <a:spLocks noChangeArrowheads="1"/>
          </p:cNvSpPr>
          <p:nvPr/>
        </p:nvSpPr>
        <p:spPr bwMode="auto">
          <a:xfrm>
            <a:off x="1295400" y="3886200"/>
            <a:ext cx="7239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a:solidFill>
                  <a:schemeClr val="tx2"/>
                </a:solidFill>
              </a:rPr>
              <a:t>This method ensures that unique keys are generated, and that you can use the keys in multiple tables because you know the value. But, none of it is automatic. It always requires procedures and sometimes data triggers.</a:t>
            </a:r>
          </a:p>
        </p:txBody>
      </p:sp>
    </p:spTree>
    <p:extLst>
      <p:ext uri="{BB962C8B-B14F-4D97-AF65-F5344CB8AC3E}">
        <p14:creationId xmlns:p14="http://schemas.microsoft.com/office/powerpoint/2010/main" val="25854325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050"/>
          <p:cNvSpPr>
            <a:spLocks noGrp="1" noChangeArrowheads="1"/>
          </p:cNvSpPr>
          <p:nvPr>
            <p:ph type="title"/>
          </p:nvPr>
        </p:nvSpPr>
        <p:spPr/>
        <p:txBody>
          <a:bodyPr/>
          <a:lstStyle/>
          <a:p>
            <a:r>
              <a:rPr lang="en-US"/>
              <a:t>Database Cursors</a:t>
            </a:r>
          </a:p>
        </p:txBody>
      </p:sp>
      <p:sp>
        <p:nvSpPr>
          <p:cNvPr id="54275" name="Rectangle 2051"/>
          <p:cNvSpPr>
            <a:spLocks noGrp="1" noChangeArrowheads="1"/>
          </p:cNvSpPr>
          <p:nvPr>
            <p:ph sz="half" idx="1"/>
          </p:nvPr>
        </p:nvSpPr>
        <p:spPr>
          <a:xfrm>
            <a:off x="1295400" y="1447800"/>
            <a:ext cx="4114800" cy="4572000"/>
          </a:xfrm>
        </p:spPr>
        <p:txBody>
          <a:bodyPr/>
          <a:lstStyle/>
          <a:p>
            <a:r>
              <a:rPr lang="en-US" sz="2400"/>
              <a:t>Purpose</a:t>
            </a:r>
          </a:p>
          <a:p>
            <a:pPr lvl="1"/>
            <a:r>
              <a:rPr lang="en-US" sz="2000"/>
              <a:t>Track through table or query one row at a time.</a:t>
            </a:r>
          </a:p>
          <a:p>
            <a:pPr lvl="1"/>
            <a:r>
              <a:rPr lang="en-US" sz="2000"/>
              <a:t>Data cursor is a pointer to active row.</a:t>
            </a:r>
          </a:p>
          <a:p>
            <a:r>
              <a:rPr lang="en-US" sz="2400"/>
              <a:t>Why?</a:t>
            </a:r>
          </a:p>
          <a:p>
            <a:pPr lvl="1"/>
            <a:r>
              <a:rPr lang="en-US" sz="2000"/>
              <a:t>Performance.</a:t>
            </a:r>
          </a:p>
          <a:p>
            <a:pPr lvl="1"/>
            <a:r>
              <a:rPr lang="en-US" sz="2000"/>
              <a:t>SQL cannot do everything.</a:t>
            </a:r>
          </a:p>
          <a:p>
            <a:pPr lvl="2"/>
            <a:r>
              <a:rPr lang="en-US" sz="1800"/>
              <a:t>Complex calculations.</a:t>
            </a:r>
          </a:p>
          <a:p>
            <a:pPr lvl="2"/>
            <a:r>
              <a:rPr lang="en-US" sz="1800"/>
              <a:t>Compare multiple rows.</a:t>
            </a:r>
          </a:p>
        </p:txBody>
      </p:sp>
      <p:sp>
        <p:nvSpPr>
          <p:cNvPr id="13" name="Slide Number Placeholder 6"/>
          <p:cNvSpPr>
            <a:spLocks noGrp="1"/>
          </p:cNvSpPr>
          <p:nvPr>
            <p:ph type="sldNum" sz="quarter" idx="12"/>
          </p:nvPr>
        </p:nvSpPr>
        <p:spPr/>
        <p:txBody>
          <a:bodyPr/>
          <a:lstStyle/>
          <a:p>
            <a:fld id="{E83FA327-3ABA-4DE3-A7E1-2282D638C702}" type="slidenum">
              <a:rPr lang="en-US"/>
              <a:pPr/>
              <a:t>48</a:t>
            </a:fld>
            <a:endParaRPr lang="en-US"/>
          </a:p>
        </p:txBody>
      </p:sp>
      <p:sp>
        <p:nvSpPr>
          <p:cNvPr id="54277" name="Text Box 2053"/>
          <p:cNvSpPr txBox="1">
            <a:spLocks noChangeArrowheads="1"/>
          </p:cNvSpPr>
          <p:nvPr/>
        </p:nvSpPr>
        <p:spPr bwMode="auto">
          <a:xfrm>
            <a:off x="6781800" y="1447800"/>
            <a:ext cx="2057400" cy="1477963"/>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u="sng">
                <a:solidFill>
                  <a:srgbClr val="FF3300"/>
                </a:solidFill>
              </a:rPr>
              <a:t>Year	Sales</a:t>
            </a:r>
            <a:endParaRPr lang="en-US" sz="1800">
              <a:solidFill>
                <a:srgbClr val="FF3300"/>
              </a:solidFill>
            </a:endParaRPr>
          </a:p>
          <a:p>
            <a:pPr>
              <a:spcBef>
                <a:spcPct val="0"/>
              </a:spcBef>
            </a:pPr>
            <a:r>
              <a:rPr lang="en-US" sz="1800">
                <a:solidFill>
                  <a:schemeClr val="tx2"/>
                </a:solidFill>
              </a:rPr>
              <a:t>1998	104,321</a:t>
            </a:r>
            <a:endParaRPr lang="en-US" sz="1800">
              <a:solidFill>
                <a:srgbClr val="FF3300"/>
              </a:solidFill>
            </a:endParaRPr>
          </a:p>
          <a:p>
            <a:pPr>
              <a:spcBef>
                <a:spcPct val="0"/>
              </a:spcBef>
            </a:pPr>
            <a:r>
              <a:rPr lang="en-US" sz="1800">
                <a:solidFill>
                  <a:srgbClr val="FF3300"/>
                </a:solidFill>
              </a:rPr>
              <a:t>1999	145,998</a:t>
            </a:r>
          </a:p>
          <a:p>
            <a:pPr>
              <a:spcBef>
                <a:spcPct val="0"/>
              </a:spcBef>
            </a:pPr>
            <a:r>
              <a:rPr lang="en-US" sz="1800">
                <a:solidFill>
                  <a:srgbClr val="FF3300"/>
                </a:solidFill>
              </a:rPr>
              <a:t>2000	276,004</a:t>
            </a:r>
          </a:p>
          <a:p>
            <a:pPr>
              <a:spcBef>
                <a:spcPct val="0"/>
              </a:spcBef>
            </a:pPr>
            <a:r>
              <a:rPr lang="en-US" sz="1800">
                <a:solidFill>
                  <a:srgbClr val="FF3300"/>
                </a:solidFill>
              </a:rPr>
              <a:t>2001	362,736</a:t>
            </a:r>
          </a:p>
        </p:txBody>
      </p:sp>
      <p:sp>
        <p:nvSpPr>
          <p:cNvPr id="54278" name="Line 2054"/>
          <p:cNvSpPr>
            <a:spLocks noChangeShapeType="1"/>
          </p:cNvSpPr>
          <p:nvPr/>
        </p:nvSpPr>
        <p:spPr bwMode="auto">
          <a:xfrm>
            <a:off x="6324600" y="1905000"/>
            <a:ext cx="457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0" name="Line 2056"/>
          <p:cNvSpPr>
            <a:spLocks noChangeShapeType="1"/>
          </p:cNvSpPr>
          <p:nvPr/>
        </p:nvSpPr>
        <p:spPr bwMode="auto">
          <a:xfrm>
            <a:off x="6324600" y="2209800"/>
            <a:ext cx="457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1" name="Line 2057"/>
          <p:cNvSpPr>
            <a:spLocks noChangeShapeType="1"/>
          </p:cNvSpPr>
          <p:nvPr/>
        </p:nvSpPr>
        <p:spPr bwMode="auto">
          <a:xfrm>
            <a:off x="6324600" y="2514600"/>
            <a:ext cx="457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2" name="Line 2058"/>
          <p:cNvSpPr>
            <a:spLocks noChangeShapeType="1"/>
          </p:cNvSpPr>
          <p:nvPr/>
        </p:nvSpPr>
        <p:spPr bwMode="auto">
          <a:xfrm>
            <a:off x="6324600" y="2819400"/>
            <a:ext cx="457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3" name="Rectangle 2059"/>
          <p:cNvSpPr>
            <a:spLocks noChangeArrowheads="1"/>
          </p:cNvSpPr>
          <p:nvPr/>
        </p:nvSpPr>
        <p:spPr bwMode="auto">
          <a:xfrm>
            <a:off x="6781800" y="1752600"/>
            <a:ext cx="192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1998	104,321</a:t>
            </a:r>
          </a:p>
        </p:txBody>
      </p:sp>
      <p:sp>
        <p:nvSpPr>
          <p:cNvPr id="54284" name="Rectangle 2060"/>
          <p:cNvSpPr>
            <a:spLocks noChangeArrowheads="1"/>
          </p:cNvSpPr>
          <p:nvPr/>
        </p:nvSpPr>
        <p:spPr bwMode="auto">
          <a:xfrm>
            <a:off x="6794500" y="1992313"/>
            <a:ext cx="192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1999	145,998</a:t>
            </a:r>
          </a:p>
        </p:txBody>
      </p:sp>
      <p:sp>
        <p:nvSpPr>
          <p:cNvPr id="54285" name="Rectangle 2061"/>
          <p:cNvSpPr>
            <a:spLocks noChangeArrowheads="1"/>
          </p:cNvSpPr>
          <p:nvPr/>
        </p:nvSpPr>
        <p:spPr bwMode="auto">
          <a:xfrm>
            <a:off x="6781800" y="2273300"/>
            <a:ext cx="192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2000	276,004</a:t>
            </a:r>
          </a:p>
        </p:txBody>
      </p:sp>
      <p:sp>
        <p:nvSpPr>
          <p:cNvPr id="54286" name="Rectangle 2062"/>
          <p:cNvSpPr>
            <a:spLocks noChangeArrowheads="1"/>
          </p:cNvSpPr>
          <p:nvPr/>
        </p:nvSpPr>
        <p:spPr bwMode="auto">
          <a:xfrm>
            <a:off x="6794500" y="2566988"/>
            <a:ext cx="192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t>2001	362,736</a:t>
            </a:r>
          </a:p>
        </p:txBody>
      </p:sp>
    </p:spTree>
    <p:extLst>
      <p:ext uri="{BB962C8B-B14F-4D97-AF65-F5344CB8AC3E}">
        <p14:creationId xmlns:p14="http://schemas.microsoft.com/office/powerpoint/2010/main" val="602535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278"/>
                                        </p:tgtEl>
                                        <p:attrNameLst>
                                          <p:attrName>style.visibility</p:attrName>
                                        </p:attrNameLst>
                                      </p:cBhvr>
                                      <p:to>
                                        <p:strVal val="visible"/>
                                      </p:to>
                                    </p:set>
                                  </p:childTnLst>
                                  <p:subTnLst>
                                    <p:set>
                                      <p:cBhvr override="childStyle">
                                        <p:cTn dur="1" fill="hold" display="0" masterRel="nextClick" afterEffect="1"/>
                                        <p:tgtEl>
                                          <p:spTgt spid="54278"/>
                                        </p:tgtEl>
                                        <p:attrNameLst>
                                          <p:attrName>style.visibility</p:attrName>
                                        </p:attrNameLst>
                                      </p:cBhvr>
                                      <p:to>
                                        <p:strVal val="hidden"/>
                                      </p:to>
                                    </p:set>
                                  </p:sub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4283"/>
                                        </p:tgtEl>
                                        <p:attrNameLst>
                                          <p:attrName>style.visibility</p:attrName>
                                        </p:attrNameLst>
                                      </p:cBhvr>
                                      <p:to>
                                        <p:strVal val="visible"/>
                                      </p:to>
                                    </p:set>
                                  </p:childTnLst>
                                  <p:subTnLst>
                                    <p:set>
                                      <p:cBhvr override="childStyle">
                                        <p:cTn dur="1" fill="hold" display="0" masterRel="nextClick" afterEffect="1"/>
                                        <p:tgtEl>
                                          <p:spTgt spid="54283"/>
                                        </p:tgtEl>
                                        <p:attrNameLst>
                                          <p:attrName>style.visibility</p:attrName>
                                        </p:attrNameLst>
                                      </p:cBhvr>
                                      <p:to>
                                        <p:strVal val="hidden"/>
                                      </p:to>
                                    </p:set>
                                  </p:sub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54280"/>
                                        </p:tgtEl>
                                        <p:attrNameLst>
                                          <p:attrName>style.visibility</p:attrName>
                                        </p:attrNameLst>
                                      </p:cBhvr>
                                      <p:to>
                                        <p:strVal val="visible"/>
                                      </p:to>
                                    </p:set>
                                  </p:childTnLst>
                                  <p:subTnLst>
                                    <p:set>
                                      <p:cBhvr override="childStyle">
                                        <p:cTn dur="1" fill="hold" display="0" masterRel="nextClick" afterEffect="1"/>
                                        <p:tgtEl>
                                          <p:spTgt spid="54280"/>
                                        </p:tgtEl>
                                        <p:attrNameLst>
                                          <p:attrName>style.visibility</p:attrName>
                                        </p:attrNameLst>
                                      </p:cBhvr>
                                      <p:to>
                                        <p:strVal val="hidden"/>
                                      </p:to>
                                    </p:set>
                                  </p:sub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54284"/>
                                        </p:tgtEl>
                                        <p:attrNameLst>
                                          <p:attrName>style.visibility</p:attrName>
                                        </p:attrNameLst>
                                      </p:cBhvr>
                                      <p:to>
                                        <p:strVal val="visible"/>
                                      </p:to>
                                    </p:set>
                                  </p:childTnLst>
                                  <p:subTnLst>
                                    <p:set>
                                      <p:cBhvr override="childStyle">
                                        <p:cTn dur="1" fill="hold" display="0" masterRel="nextClick" afterEffect="1"/>
                                        <p:tgtEl>
                                          <p:spTgt spid="54284"/>
                                        </p:tgtEl>
                                        <p:attrNameLst>
                                          <p:attrName>style.visibility</p:attrName>
                                        </p:attrNameLst>
                                      </p:cBhvr>
                                      <p:to>
                                        <p:strVal val="hidden"/>
                                      </p:to>
                                    </p:set>
                                  </p:sub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4281"/>
                                        </p:tgtEl>
                                        <p:attrNameLst>
                                          <p:attrName>style.visibility</p:attrName>
                                        </p:attrNameLst>
                                      </p:cBhvr>
                                      <p:to>
                                        <p:strVal val="visible"/>
                                      </p:to>
                                    </p:set>
                                  </p:childTnLst>
                                  <p:subTnLst>
                                    <p:set>
                                      <p:cBhvr override="childStyle">
                                        <p:cTn dur="1" fill="hold" display="0" masterRel="nextClick" afterEffect="1"/>
                                        <p:tgtEl>
                                          <p:spTgt spid="54281"/>
                                        </p:tgtEl>
                                        <p:attrNameLst>
                                          <p:attrName>style.visibility</p:attrName>
                                        </p:attrNameLst>
                                      </p:cBhvr>
                                      <p:to>
                                        <p:strVal val="hidden"/>
                                      </p:to>
                                    </p:set>
                                  </p:sub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499"/>
                                          </p:stCondLst>
                                        </p:cTn>
                                        <p:tgtEl>
                                          <p:spTgt spid="54285"/>
                                        </p:tgtEl>
                                        <p:attrNameLst>
                                          <p:attrName>style.visibility</p:attrName>
                                        </p:attrNameLst>
                                      </p:cBhvr>
                                      <p:to>
                                        <p:strVal val="visible"/>
                                      </p:to>
                                    </p:set>
                                  </p:childTnLst>
                                  <p:subTnLst>
                                    <p:set>
                                      <p:cBhvr override="childStyle">
                                        <p:cTn dur="1" fill="hold" display="0" masterRel="nextClick" afterEffect="1"/>
                                        <p:tgtEl>
                                          <p:spTgt spid="54285"/>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4282"/>
                                        </p:tgtEl>
                                        <p:attrNameLst>
                                          <p:attrName>style.visibility</p:attrName>
                                        </p:attrNameLst>
                                      </p:cBhvr>
                                      <p:to>
                                        <p:strVal val="visible"/>
                                      </p:to>
                                    </p:set>
                                  </p:childTnLst>
                                </p:cTn>
                              </p:par>
                            </p:childTnLst>
                          </p:cTn>
                        </p:par>
                        <p:par>
                          <p:cTn id="28" fill="hold" nodeType="afterGroup">
                            <p:stCondLst>
                              <p:cond delay="500"/>
                            </p:stCondLst>
                            <p:childTnLst>
                              <p:par>
                                <p:cTn id="29" presetID="1" presetClass="entr" presetSubtype="0" fill="hold" grpId="0" nodeType="afterEffect">
                                  <p:stCondLst>
                                    <p:cond delay="0"/>
                                  </p:stCondLst>
                                  <p:childTnLst>
                                    <p:set>
                                      <p:cBhvr>
                                        <p:cTn id="30" dur="1" fill="hold">
                                          <p:stCondLst>
                                            <p:cond delay="499"/>
                                          </p:stCondLst>
                                        </p:cTn>
                                        <p:tgtEl>
                                          <p:spTgt spid="542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animBg="1"/>
      <p:bldP spid="54280" grpId="0" animBg="1"/>
      <p:bldP spid="54281" grpId="0" animBg="1"/>
      <p:bldP spid="54282" grpId="0" animBg="1"/>
      <p:bldP spid="54283" grpId="0" autoUpdateAnimBg="0"/>
      <p:bldP spid="54284" grpId="0" autoUpdateAnimBg="0"/>
      <p:bldP spid="54285" grpId="0" autoUpdateAnimBg="0"/>
      <p:bldP spid="54286"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p:txBody>
          <a:bodyPr/>
          <a:lstStyle/>
          <a:p>
            <a:r>
              <a:rPr lang="en-US"/>
              <a:t>Database Cursor Program Structure</a:t>
            </a:r>
          </a:p>
        </p:txBody>
      </p:sp>
      <p:sp>
        <p:nvSpPr>
          <p:cNvPr id="4" name="Slide Number Placeholder 4"/>
          <p:cNvSpPr>
            <a:spLocks noGrp="1"/>
          </p:cNvSpPr>
          <p:nvPr>
            <p:ph type="sldNum" sz="quarter" idx="12"/>
          </p:nvPr>
        </p:nvSpPr>
        <p:spPr/>
        <p:txBody>
          <a:bodyPr/>
          <a:lstStyle/>
          <a:p>
            <a:fld id="{AFED85E5-2F5D-4F18-ADAA-D5AD9BF5E823}" type="slidenum">
              <a:rPr lang="en-US"/>
              <a:pPr/>
              <a:t>49</a:t>
            </a:fld>
            <a:endParaRPr lang="en-US"/>
          </a:p>
        </p:txBody>
      </p:sp>
      <p:sp>
        <p:nvSpPr>
          <p:cNvPr id="171014" name="Text Box 6"/>
          <p:cNvSpPr txBox="1">
            <a:spLocks noChangeArrowheads="1"/>
          </p:cNvSpPr>
          <p:nvPr/>
        </p:nvSpPr>
        <p:spPr bwMode="auto">
          <a:xfrm>
            <a:off x="1524000" y="1066800"/>
            <a:ext cx="73152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 pos="1381125" algn="l"/>
                <a:tab pos="1774825" algn="l"/>
              </a:tabLst>
              <a:defRPr sz="2400">
                <a:solidFill>
                  <a:schemeClr val="tx1"/>
                </a:solidFill>
                <a:latin typeface="Times New Roman" pitchFamily="18" charset="0"/>
              </a:defRPr>
            </a:lvl1pPr>
            <a:lvl2pPr>
              <a:spcBef>
                <a:spcPct val="0"/>
              </a:spcBef>
              <a:tabLst>
                <a:tab pos="466725" algn="l"/>
                <a:tab pos="914400" algn="l"/>
                <a:tab pos="1381125" algn="l"/>
                <a:tab pos="1774825" algn="l"/>
              </a:tabLst>
              <a:defRPr sz="2400">
                <a:solidFill>
                  <a:schemeClr val="tx1"/>
                </a:solidFill>
                <a:latin typeface="Times New Roman" pitchFamily="18" charset="0"/>
              </a:defRPr>
            </a:lvl2pPr>
            <a:lvl3pPr>
              <a:spcBef>
                <a:spcPct val="0"/>
              </a:spcBef>
              <a:tabLst>
                <a:tab pos="466725" algn="l"/>
                <a:tab pos="914400" algn="l"/>
                <a:tab pos="1381125" algn="l"/>
                <a:tab pos="1774825" algn="l"/>
              </a:tabLst>
              <a:defRPr sz="2400">
                <a:solidFill>
                  <a:schemeClr val="tx1"/>
                </a:solidFill>
                <a:latin typeface="Times New Roman" pitchFamily="18" charset="0"/>
              </a:defRPr>
            </a:lvl3pPr>
            <a:lvl4pPr>
              <a:spcBef>
                <a:spcPct val="0"/>
              </a:spcBef>
              <a:tabLst>
                <a:tab pos="466725" algn="l"/>
                <a:tab pos="914400" algn="l"/>
                <a:tab pos="1381125" algn="l"/>
                <a:tab pos="1774825" algn="l"/>
              </a:tabLst>
              <a:defRPr sz="2400">
                <a:solidFill>
                  <a:schemeClr val="tx1"/>
                </a:solidFill>
                <a:latin typeface="Times New Roman" pitchFamily="18" charset="0"/>
              </a:defRPr>
            </a:lvl4pPr>
            <a:lvl5pPr>
              <a:spcBef>
                <a:spcPct val="0"/>
              </a:spcBef>
              <a:tabLst>
                <a:tab pos="466725" algn="l"/>
                <a:tab pos="914400" algn="l"/>
                <a:tab pos="1381125" algn="l"/>
                <a:tab pos="1774825"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9pPr>
          </a:lstStyle>
          <a:p>
            <a:r>
              <a:rPr lang="en-US" sz="1800">
                <a:solidFill>
                  <a:schemeClr val="tx2"/>
                </a:solidFill>
                <a:latin typeface="Arial" charset="0"/>
              </a:rPr>
              <a:t>DECLARE cursor1 CURSOR FOR</a:t>
            </a:r>
          </a:p>
          <a:p>
            <a:r>
              <a:rPr lang="en-US" sz="1800">
                <a:latin typeface="Arial" charset="0"/>
              </a:rPr>
              <a:t>	SELECT AccountBalance</a:t>
            </a:r>
          </a:p>
          <a:p>
            <a:r>
              <a:rPr lang="en-US" sz="1800">
                <a:latin typeface="Arial" charset="0"/>
              </a:rPr>
              <a:t>	FROM Customer;</a:t>
            </a:r>
          </a:p>
          <a:p>
            <a:r>
              <a:rPr lang="en-US" sz="1800">
                <a:latin typeface="Arial" charset="0"/>
              </a:rPr>
              <a:t>sumAccount, balance Currency;</a:t>
            </a:r>
          </a:p>
          <a:p>
            <a:r>
              <a:rPr lang="en-US" sz="1800">
                <a:latin typeface="Arial" charset="0"/>
              </a:rPr>
              <a:t>SQLSTATE Char(5);</a:t>
            </a:r>
          </a:p>
          <a:p>
            <a:r>
              <a:rPr lang="en-US" sz="1800">
                <a:latin typeface="Arial" charset="0"/>
              </a:rPr>
              <a:t>BEGIN</a:t>
            </a:r>
          </a:p>
          <a:p>
            <a:r>
              <a:rPr lang="en-US" sz="1800">
                <a:latin typeface="Arial" charset="0"/>
              </a:rPr>
              <a:t>	sumAccount = 0;</a:t>
            </a:r>
          </a:p>
          <a:p>
            <a:r>
              <a:rPr lang="en-US" sz="1800">
                <a:solidFill>
                  <a:schemeClr val="tx2"/>
                </a:solidFill>
                <a:latin typeface="Arial" charset="0"/>
              </a:rPr>
              <a:t>	OPEN cursor1;</a:t>
            </a:r>
          </a:p>
          <a:p>
            <a:r>
              <a:rPr lang="en-US" sz="1800">
                <a:latin typeface="Arial" charset="0"/>
              </a:rPr>
              <a:t>	WHILE (SQLSTATE = ‘00000’)</a:t>
            </a:r>
          </a:p>
          <a:p>
            <a:r>
              <a:rPr lang="en-US" sz="1800">
                <a:latin typeface="Arial" charset="0"/>
              </a:rPr>
              <a:t>	BEGIN</a:t>
            </a:r>
          </a:p>
          <a:p>
            <a:r>
              <a:rPr lang="en-US" sz="1800">
                <a:solidFill>
                  <a:schemeClr val="tx2"/>
                </a:solidFill>
                <a:latin typeface="Arial" charset="0"/>
              </a:rPr>
              <a:t>		FETCH cursor1 INTO balance;</a:t>
            </a:r>
          </a:p>
          <a:p>
            <a:r>
              <a:rPr lang="en-US" sz="1800">
                <a:latin typeface="Arial" charset="0"/>
              </a:rPr>
              <a:t>		IF (SQLSTATE = ‘00000’) THEN</a:t>
            </a:r>
          </a:p>
          <a:p>
            <a:r>
              <a:rPr lang="en-US" sz="1800">
                <a:latin typeface="Arial" charset="0"/>
              </a:rPr>
              <a:t>			sumAccount = sumAccount + balance;</a:t>
            </a:r>
          </a:p>
          <a:p>
            <a:r>
              <a:rPr lang="en-US" sz="1800">
                <a:latin typeface="Arial" charset="0"/>
              </a:rPr>
              <a:t>		END IF</a:t>
            </a:r>
          </a:p>
          <a:p>
            <a:r>
              <a:rPr lang="en-US" sz="1800">
                <a:latin typeface="Arial" charset="0"/>
              </a:rPr>
              <a:t>	END</a:t>
            </a:r>
          </a:p>
          <a:p>
            <a:r>
              <a:rPr lang="en-US" sz="1800">
                <a:solidFill>
                  <a:schemeClr val="tx2"/>
                </a:solidFill>
                <a:latin typeface="Arial" charset="0"/>
              </a:rPr>
              <a:t>	CLOSE cursor1;</a:t>
            </a:r>
          </a:p>
          <a:p>
            <a:r>
              <a:rPr lang="en-US" sz="1800">
                <a:latin typeface="Arial" charset="0"/>
              </a:rPr>
              <a:t>	-- display the sumAccount or do a calculation</a:t>
            </a:r>
          </a:p>
          <a:p>
            <a:r>
              <a:rPr lang="en-US" sz="1800">
                <a:latin typeface="Arial" charset="0"/>
              </a:rPr>
              <a:t>END</a:t>
            </a:r>
          </a:p>
        </p:txBody>
      </p:sp>
    </p:spTree>
    <p:extLst>
      <p:ext uri="{BB962C8B-B14F-4D97-AF65-F5344CB8AC3E}">
        <p14:creationId xmlns:p14="http://schemas.microsoft.com/office/powerpoint/2010/main" val="122501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p:txBody>
          <a:bodyPr/>
          <a:lstStyle/>
          <a:p>
            <a:r>
              <a:rPr lang="en-US"/>
              <a:t>Function to Perform Conditional Update</a:t>
            </a:r>
          </a:p>
        </p:txBody>
      </p:sp>
      <p:sp>
        <p:nvSpPr>
          <p:cNvPr id="4" name="Slide Number Placeholder 4"/>
          <p:cNvSpPr>
            <a:spLocks noGrp="1"/>
          </p:cNvSpPr>
          <p:nvPr>
            <p:ph type="sldNum" sz="quarter" idx="12"/>
          </p:nvPr>
        </p:nvSpPr>
        <p:spPr/>
        <p:txBody>
          <a:bodyPr/>
          <a:lstStyle/>
          <a:p>
            <a:fld id="{D65533E4-4DCE-4BE5-9777-FD96C70122AE}" type="slidenum">
              <a:rPr lang="en-US"/>
              <a:pPr/>
              <a:t>5</a:t>
            </a:fld>
            <a:endParaRPr lang="en-US"/>
          </a:p>
        </p:txBody>
      </p:sp>
      <p:sp>
        <p:nvSpPr>
          <p:cNvPr id="123909" name="Text Box 5"/>
          <p:cNvSpPr txBox="1">
            <a:spLocks noChangeArrowheads="1"/>
          </p:cNvSpPr>
          <p:nvPr/>
        </p:nvSpPr>
        <p:spPr bwMode="auto">
          <a:xfrm>
            <a:off x="1524000" y="1295400"/>
            <a:ext cx="71628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chemeClr val="tx1"/>
                </a:solidFill>
              </a:rPr>
              <a:t>CREATE FUNCTION </a:t>
            </a:r>
            <a:r>
              <a:rPr lang="en-US" sz="2000" dirty="0" err="1">
                <a:solidFill>
                  <a:schemeClr val="tx1"/>
                </a:solidFill>
              </a:rPr>
              <a:t>IncreaseSalary</a:t>
            </a:r>
            <a:endParaRPr lang="en-US" sz="2000" dirty="0">
              <a:solidFill>
                <a:schemeClr val="tx1"/>
              </a:solidFill>
            </a:endParaRPr>
          </a:p>
          <a:p>
            <a:pPr>
              <a:spcBef>
                <a:spcPct val="0"/>
              </a:spcBef>
            </a:pPr>
            <a:r>
              <a:rPr lang="en-US" sz="2000" dirty="0">
                <a:solidFill>
                  <a:schemeClr val="tx1"/>
                </a:solidFill>
              </a:rPr>
              <a:t>	(</a:t>
            </a:r>
            <a:r>
              <a:rPr lang="en-US" sz="2000" dirty="0" err="1">
                <a:solidFill>
                  <a:schemeClr val="tx1"/>
                </a:solidFill>
              </a:rPr>
              <a:t>EmpID</a:t>
            </a:r>
            <a:r>
              <a:rPr lang="en-US" sz="2000" dirty="0">
                <a:solidFill>
                  <a:schemeClr val="tx1"/>
                </a:solidFill>
              </a:rPr>
              <a:t> INTEGER, </a:t>
            </a:r>
            <a:r>
              <a:rPr lang="en-US" sz="2000" dirty="0" err="1">
                <a:solidFill>
                  <a:schemeClr val="tx1"/>
                </a:solidFill>
              </a:rPr>
              <a:t>Amt</a:t>
            </a:r>
            <a:r>
              <a:rPr lang="en-US" sz="2000" dirty="0">
                <a:solidFill>
                  <a:schemeClr val="tx1"/>
                </a:solidFill>
              </a:rPr>
              <a:t> CURRENCY)</a:t>
            </a:r>
          </a:p>
          <a:p>
            <a:pPr>
              <a:spcBef>
                <a:spcPct val="0"/>
              </a:spcBef>
            </a:pPr>
            <a:r>
              <a:rPr lang="en-US" sz="2000" dirty="0">
                <a:solidFill>
                  <a:schemeClr val="tx1"/>
                </a:solidFill>
              </a:rPr>
              <a:t>RETURNS CURRENCY</a:t>
            </a:r>
          </a:p>
          <a:p>
            <a:pPr>
              <a:spcBef>
                <a:spcPct val="0"/>
              </a:spcBef>
            </a:pPr>
            <a:r>
              <a:rPr lang="en-US" sz="2000" dirty="0">
                <a:solidFill>
                  <a:schemeClr val="tx1"/>
                </a:solidFill>
              </a:rPr>
              <a:t>BEGIN</a:t>
            </a:r>
          </a:p>
          <a:p>
            <a:pPr>
              <a:spcBef>
                <a:spcPct val="0"/>
              </a:spcBef>
            </a:pPr>
            <a:r>
              <a:rPr lang="en-US" sz="2000" dirty="0">
                <a:solidFill>
                  <a:schemeClr val="tx1"/>
                </a:solidFill>
              </a:rPr>
              <a:t>	IF (</a:t>
            </a:r>
            <a:r>
              <a:rPr lang="en-US" sz="2000" dirty="0" err="1">
                <a:solidFill>
                  <a:schemeClr val="tx1"/>
                </a:solidFill>
              </a:rPr>
              <a:t>Amt</a:t>
            </a:r>
            <a:r>
              <a:rPr lang="en-US" sz="2000" dirty="0">
                <a:solidFill>
                  <a:schemeClr val="tx1"/>
                </a:solidFill>
              </a:rPr>
              <a:t> &gt; 50000) THEN</a:t>
            </a:r>
          </a:p>
          <a:p>
            <a:pPr>
              <a:spcBef>
                <a:spcPct val="0"/>
              </a:spcBef>
            </a:pPr>
            <a:r>
              <a:rPr lang="en-US" sz="2000" dirty="0">
                <a:solidFill>
                  <a:schemeClr val="tx1"/>
                </a:solidFill>
              </a:rPr>
              <a:t>		RETURN -1		-- error flag</a:t>
            </a:r>
          </a:p>
          <a:p>
            <a:pPr>
              <a:spcBef>
                <a:spcPct val="0"/>
              </a:spcBef>
            </a:pPr>
            <a:r>
              <a:rPr lang="en-US" sz="2000" dirty="0">
                <a:solidFill>
                  <a:schemeClr val="tx1"/>
                </a:solidFill>
              </a:rPr>
              <a:t>	END</a:t>
            </a:r>
          </a:p>
          <a:p>
            <a:pPr>
              <a:spcBef>
                <a:spcPct val="0"/>
              </a:spcBef>
            </a:pPr>
            <a:r>
              <a:rPr lang="en-US" sz="2000" dirty="0">
                <a:solidFill>
                  <a:schemeClr val="tx1"/>
                </a:solidFill>
              </a:rPr>
              <a:t>	UPDATE Employee SET Salary = Salary + </a:t>
            </a:r>
            <a:r>
              <a:rPr lang="en-US" sz="2000" dirty="0" err="1">
                <a:solidFill>
                  <a:schemeClr val="tx1"/>
                </a:solidFill>
              </a:rPr>
              <a:t>Amt</a:t>
            </a:r>
            <a:endParaRPr lang="en-US" sz="2000" dirty="0">
              <a:solidFill>
                <a:schemeClr val="tx1"/>
              </a:solidFill>
            </a:endParaRPr>
          </a:p>
          <a:p>
            <a:pPr>
              <a:spcBef>
                <a:spcPct val="0"/>
              </a:spcBef>
            </a:pPr>
            <a:r>
              <a:rPr lang="en-US" sz="2000" dirty="0">
                <a:solidFill>
                  <a:schemeClr val="tx1"/>
                </a:solidFill>
              </a:rPr>
              <a:t>	WHERE </a:t>
            </a:r>
            <a:r>
              <a:rPr lang="en-US" sz="2000" dirty="0" err="1">
                <a:solidFill>
                  <a:schemeClr val="tx1"/>
                </a:solidFill>
              </a:rPr>
              <a:t>EmployeeID</a:t>
            </a:r>
            <a:r>
              <a:rPr lang="en-US" sz="2000" dirty="0">
                <a:solidFill>
                  <a:schemeClr val="tx1"/>
                </a:solidFill>
              </a:rPr>
              <a:t> = </a:t>
            </a:r>
            <a:r>
              <a:rPr lang="en-US" sz="2000" dirty="0" err="1">
                <a:solidFill>
                  <a:schemeClr val="tx1"/>
                </a:solidFill>
              </a:rPr>
              <a:t>EmpID</a:t>
            </a:r>
            <a:r>
              <a:rPr lang="en-US" sz="2000" dirty="0">
                <a:solidFill>
                  <a:schemeClr val="tx1"/>
                </a:solidFill>
              </a:rPr>
              <a:t>;</a:t>
            </a:r>
          </a:p>
          <a:p>
            <a:pPr>
              <a:spcBef>
                <a:spcPct val="0"/>
              </a:spcBef>
            </a:pPr>
            <a:r>
              <a:rPr lang="en-US" sz="2000" dirty="0">
                <a:solidFill>
                  <a:schemeClr val="tx1"/>
                </a:solidFill>
              </a:rPr>
              <a:t>	RETURN </a:t>
            </a:r>
            <a:r>
              <a:rPr lang="en-US" sz="2000" dirty="0" err="1">
                <a:solidFill>
                  <a:schemeClr val="tx1"/>
                </a:solidFill>
              </a:rPr>
              <a:t>Amt</a:t>
            </a:r>
            <a:endParaRPr lang="en-US" sz="2000" dirty="0">
              <a:solidFill>
                <a:schemeClr val="tx1"/>
              </a:solidFill>
            </a:endParaRPr>
          </a:p>
          <a:p>
            <a:pPr>
              <a:spcBef>
                <a:spcPct val="0"/>
              </a:spcBef>
            </a:pPr>
            <a:r>
              <a:rPr lang="en-US" sz="2000" dirty="0">
                <a:solidFill>
                  <a:schemeClr val="tx1"/>
                </a:solidFill>
              </a:rPr>
              <a:t>END</a:t>
            </a:r>
          </a:p>
        </p:txBody>
      </p:sp>
    </p:spTree>
    <p:extLst>
      <p:ext uri="{BB962C8B-B14F-4D97-AF65-F5344CB8AC3E}">
        <p14:creationId xmlns:p14="http://schemas.microsoft.com/office/powerpoint/2010/main" val="18135646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p:txBody>
          <a:bodyPr/>
          <a:lstStyle/>
          <a:p>
            <a:r>
              <a:rPr lang="en-US"/>
              <a:t>Cursor Positioning with FETCH</a:t>
            </a:r>
          </a:p>
        </p:txBody>
      </p:sp>
      <p:sp>
        <p:nvSpPr>
          <p:cNvPr id="5" name="Slide Number Placeholder 4"/>
          <p:cNvSpPr>
            <a:spLocks noGrp="1"/>
          </p:cNvSpPr>
          <p:nvPr>
            <p:ph type="sldNum" sz="quarter" idx="12"/>
          </p:nvPr>
        </p:nvSpPr>
        <p:spPr/>
        <p:txBody>
          <a:bodyPr/>
          <a:lstStyle/>
          <a:p>
            <a:fld id="{7961DD63-FD1B-42C6-8878-FA8653EAA260}" type="slidenum">
              <a:rPr lang="en-US"/>
              <a:pPr/>
              <a:t>50</a:t>
            </a:fld>
            <a:endParaRPr lang="en-US"/>
          </a:p>
        </p:txBody>
      </p:sp>
      <p:sp>
        <p:nvSpPr>
          <p:cNvPr id="173061" name="Text Box 5"/>
          <p:cNvSpPr txBox="1">
            <a:spLocks noChangeArrowheads="1"/>
          </p:cNvSpPr>
          <p:nvPr/>
        </p:nvSpPr>
        <p:spPr bwMode="auto">
          <a:xfrm>
            <a:off x="1600200" y="1143000"/>
            <a:ext cx="6096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Lst>
              <a:defRPr sz="2400">
                <a:solidFill>
                  <a:schemeClr val="tx1"/>
                </a:solidFill>
                <a:latin typeface="Times New Roman" pitchFamily="18" charset="0"/>
              </a:defRPr>
            </a:lvl1pPr>
            <a:lvl2pPr>
              <a:spcBef>
                <a:spcPct val="0"/>
              </a:spcBef>
              <a:tabLst>
                <a:tab pos="466725" algn="l"/>
                <a:tab pos="914400" algn="l"/>
              </a:tabLst>
              <a:defRPr sz="2400">
                <a:solidFill>
                  <a:schemeClr val="tx1"/>
                </a:solidFill>
                <a:latin typeface="Times New Roman" pitchFamily="18" charset="0"/>
              </a:defRPr>
            </a:lvl2pPr>
            <a:lvl3pPr>
              <a:spcBef>
                <a:spcPct val="0"/>
              </a:spcBef>
              <a:tabLst>
                <a:tab pos="466725" algn="l"/>
                <a:tab pos="914400" algn="l"/>
              </a:tabLst>
              <a:defRPr sz="2400">
                <a:solidFill>
                  <a:schemeClr val="tx1"/>
                </a:solidFill>
                <a:latin typeface="Times New Roman" pitchFamily="18" charset="0"/>
              </a:defRPr>
            </a:lvl3pPr>
            <a:lvl4pPr>
              <a:spcBef>
                <a:spcPct val="0"/>
              </a:spcBef>
              <a:tabLst>
                <a:tab pos="466725" algn="l"/>
                <a:tab pos="914400" algn="l"/>
              </a:tabLst>
              <a:defRPr sz="2400">
                <a:solidFill>
                  <a:schemeClr val="tx1"/>
                </a:solidFill>
                <a:latin typeface="Times New Roman" pitchFamily="18" charset="0"/>
              </a:defRPr>
            </a:lvl4pPr>
            <a:lvl5pPr>
              <a:spcBef>
                <a:spcPct val="0"/>
              </a:spcBef>
              <a:tabLst>
                <a:tab pos="466725" algn="l"/>
                <a:tab pos="914400"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Lst>
              <a:defRPr sz="2400">
                <a:solidFill>
                  <a:schemeClr val="tx1"/>
                </a:solidFill>
                <a:latin typeface="Times New Roman" pitchFamily="18" charset="0"/>
              </a:defRPr>
            </a:lvl9pPr>
          </a:lstStyle>
          <a:p>
            <a:r>
              <a:rPr lang="en-US" sz="1800">
                <a:latin typeface="Arial" charset="0"/>
              </a:rPr>
              <a:t>DECLARE cursor2 </a:t>
            </a:r>
            <a:r>
              <a:rPr lang="en-US" sz="1800">
                <a:solidFill>
                  <a:schemeClr val="tx2"/>
                </a:solidFill>
                <a:latin typeface="Arial" charset="0"/>
              </a:rPr>
              <a:t>SCROLL</a:t>
            </a:r>
            <a:r>
              <a:rPr lang="en-US" sz="1800">
                <a:latin typeface="Arial" charset="0"/>
              </a:rPr>
              <a:t> CURSOR FOR</a:t>
            </a:r>
          </a:p>
          <a:p>
            <a:r>
              <a:rPr lang="en-US" sz="1800">
                <a:latin typeface="Arial" charset="0"/>
              </a:rPr>
              <a:t>SELECT …</a:t>
            </a:r>
          </a:p>
          <a:p>
            <a:r>
              <a:rPr lang="en-US" sz="1800">
                <a:latin typeface="Arial" charset="0"/>
              </a:rPr>
              <a:t>OPEN cursor2;</a:t>
            </a:r>
          </a:p>
          <a:p>
            <a:r>
              <a:rPr lang="en-US" sz="1800">
                <a:solidFill>
                  <a:schemeClr val="tx2"/>
                </a:solidFill>
                <a:latin typeface="Arial" charset="0"/>
              </a:rPr>
              <a:t>FETCH LAST</a:t>
            </a:r>
            <a:r>
              <a:rPr lang="en-US" sz="1800">
                <a:latin typeface="Arial" charset="0"/>
              </a:rPr>
              <a:t> FROM cursor2 INTO …</a:t>
            </a:r>
          </a:p>
          <a:p>
            <a:r>
              <a:rPr lang="en-US" sz="1800">
                <a:latin typeface="Arial" charset="0"/>
              </a:rPr>
              <a:t>Loop…</a:t>
            </a:r>
          </a:p>
          <a:p>
            <a:r>
              <a:rPr lang="en-US" sz="1800">
                <a:latin typeface="Arial" charset="0"/>
              </a:rPr>
              <a:t>	</a:t>
            </a:r>
            <a:r>
              <a:rPr lang="en-US" sz="1800">
                <a:solidFill>
                  <a:schemeClr val="tx2"/>
                </a:solidFill>
                <a:latin typeface="Arial" charset="0"/>
              </a:rPr>
              <a:t>FETCH PRIOR</a:t>
            </a:r>
            <a:r>
              <a:rPr lang="en-US" sz="1800">
                <a:latin typeface="Arial" charset="0"/>
              </a:rPr>
              <a:t> FROM cursor2 INTO …</a:t>
            </a:r>
          </a:p>
          <a:p>
            <a:r>
              <a:rPr lang="en-US" sz="1800">
                <a:latin typeface="Arial" charset="0"/>
              </a:rPr>
              <a:t>End loop</a:t>
            </a:r>
          </a:p>
          <a:p>
            <a:r>
              <a:rPr lang="en-US" sz="1800">
                <a:latin typeface="Arial" charset="0"/>
              </a:rPr>
              <a:t>CLOSE cursor2;</a:t>
            </a:r>
          </a:p>
        </p:txBody>
      </p:sp>
      <p:sp>
        <p:nvSpPr>
          <p:cNvPr id="173062" name="Text Box 6"/>
          <p:cNvSpPr txBox="1">
            <a:spLocks noChangeArrowheads="1"/>
          </p:cNvSpPr>
          <p:nvPr/>
        </p:nvSpPr>
        <p:spPr bwMode="auto">
          <a:xfrm>
            <a:off x="1600200" y="3657600"/>
            <a:ext cx="55626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2743200" algn="l"/>
              </a:tabLst>
              <a:defRPr sz="2400">
                <a:solidFill>
                  <a:schemeClr val="tx1"/>
                </a:solidFill>
                <a:latin typeface="Times New Roman" pitchFamily="18" charset="0"/>
              </a:defRPr>
            </a:lvl1pPr>
            <a:lvl2pPr>
              <a:spcBef>
                <a:spcPct val="0"/>
              </a:spcBef>
              <a:tabLst>
                <a:tab pos="2743200" algn="l"/>
              </a:tabLst>
              <a:defRPr sz="2400">
                <a:solidFill>
                  <a:schemeClr val="tx1"/>
                </a:solidFill>
                <a:latin typeface="Times New Roman" pitchFamily="18" charset="0"/>
              </a:defRPr>
            </a:lvl2pPr>
            <a:lvl3pPr>
              <a:spcBef>
                <a:spcPct val="0"/>
              </a:spcBef>
              <a:tabLst>
                <a:tab pos="2743200" algn="l"/>
              </a:tabLst>
              <a:defRPr sz="2400">
                <a:solidFill>
                  <a:schemeClr val="tx1"/>
                </a:solidFill>
                <a:latin typeface="Times New Roman" pitchFamily="18" charset="0"/>
              </a:defRPr>
            </a:lvl3pPr>
            <a:lvl4pPr>
              <a:spcBef>
                <a:spcPct val="0"/>
              </a:spcBef>
              <a:tabLst>
                <a:tab pos="2743200" algn="l"/>
              </a:tabLst>
              <a:defRPr sz="2400">
                <a:solidFill>
                  <a:schemeClr val="tx1"/>
                </a:solidFill>
                <a:latin typeface="Times New Roman" pitchFamily="18" charset="0"/>
              </a:defRPr>
            </a:lvl4pPr>
            <a:lvl5pPr>
              <a:spcBef>
                <a:spcPct val="0"/>
              </a:spcBef>
              <a:tabLst>
                <a:tab pos="2743200" algn="l"/>
              </a:tabLst>
              <a:defRPr sz="2400">
                <a:solidFill>
                  <a:schemeClr val="tx1"/>
                </a:solidFill>
                <a:latin typeface="Times New Roman" pitchFamily="18" charset="0"/>
              </a:defRPr>
            </a:lvl5pPr>
            <a:lvl6pPr eaLnBrk="0" fontAlgn="base" hangingPunct="0">
              <a:spcBef>
                <a:spcPct val="0"/>
              </a:spcBef>
              <a:spcAft>
                <a:spcPct val="0"/>
              </a:spcAft>
              <a:tabLst>
                <a:tab pos="2743200" algn="l"/>
              </a:tabLst>
              <a:defRPr sz="2400">
                <a:solidFill>
                  <a:schemeClr val="tx1"/>
                </a:solidFill>
                <a:latin typeface="Times New Roman" pitchFamily="18" charset="0"/>
              </a:defRPr>
            </a:lvl6pPr>
            <a:lvl7pPr eaLnBrk="0" fontAlgn="base" hangingPunct="0">
              <a:spcBef>
                <a:spcPct val="0"/>
              </a:spcBef>
              <a:spcAft>
                <a:spcPct val="0"/>
              </a:spcAft>
              <a:tabLst>
                <a:tab pos="2743200" algn="l"/>
              </a:tabLst>
              <a:defRPr sz="2400">
                <a:solidFill>
                  <a:schemeClr val="tx1"/>
                </a:solidFill>
                <a:latin typeface="Times New Roman" pitchFamily="18" charset="0"/>
              </a:defRPr>
            </a:lvl7pPr>
            <a:lvl8pPr eaLnBrk="0" fontAlgn="base" hangingPunct="0">
              <a:spcBef>
                <a:spcPct val="0"/>
              </a:spcBef>
              <a:spcAft>
                <a:spcPct val="0"/>
              </a:spcAft>
              <a:tabLst>
                <a:tab pos="2743200" algn="l"/>
              </a:tabLst>
              <a:defRPr sz="2400">
                <a:solidFill>
                  <a:schemeClr val="tx1"/>
                </a:solidFill>
                <a:latin typeface="Times New Roman" pitchFamily="18" charset="0"/>
              </a:defRPr>
            </a:lvl8pPr>
            <a:lvl9pPr eaLnBrk="0" fontAlgn="base" hangingPunct="0">
              <a:spcBef>
                <a:spcPct val="0"/>
              </a:spcBef>
              <a:spcAft>
                <a:spcPct val="0"/>
              </a:spcAft>
              <a:tabLst>
                <a:tab pos="2743200" algn="l"/>
              </a:tabLst>
              <a:defRPr sz="2400">
                <a:solidFill>
                  <a:schemeClr val="tx1"/>
                </a:solidFill>
                <a:latin typeface="Times New Roman" pitchFamily="18" charset="0"/>
              </a:defRPr>
            </a:lvl9pPr>
          </a:lstStyle>
          <a:p>
            <a:r>
              <a:rPr lang="en-US" sz="1800">
                <a:latin typeface="Arial" charset="0"/>
              </a:rPr>
              <a:t>FETCH positioning options:</a:t>
            </a:r>
          </a:p>
          <a:p>
            <a:r>
              <a:rPr lang="en-US" sz="1800">
                <a:latin typeface="Arial" charset="0"/>
              </a:rPr>
              <a:t>FETCH NEXT	next row</a:t>
            </a:r>
          </a:p>
          <a:p>
            <a:r>
              <a:rPr lang="en-US" sz="1800">
                <a:latin typeface="Arial" charset="0"/>
              </a:rPr>
              <a:t>FETCH PRIOR	prior row</a:t>
            </a:r>
          </a:p>
          <a:p>
            <a:r>
              <a:rPr lang="en-US" sz="1800">
                <a:latin typeface="Arial" charset="0"/>
              </a:rPr>
              <a:t>FETCH FIRST	first row</a:t>
            </a:r>
          </a:p>
          <a:p>
            <a:r>
              <a:rPr lang="en-US" sz="1800">
                <a:latin typeface="Arial" charset="0"/>
              </a:rPr>
              <a:t>FETCH LAST	last row</a:t>
            </a:r>
          </a:p>
          <a:p>
            <a:r>
              <a:rPr lang="en-US" sz="1800">
                <a:latin typeface="Arial" charset="0"/>
              </a:rPr>
              <a:t>FETCH ABSOLUTE 5	fifth row</a:t>
            </a:r>
          </a:p>
          <a:p>
            <a:r>
              <a:rPr lang="en-US" sz="1800">
                <a:latin typeface="Arial" charset="0"/>
              </a:rPr>
              <a:t>FETCH RELATIVE -3	back 3 rows</a:t>
            </a:r>
          </a:p>
        </p:txBody>
      </p:sp>
    </p:spTree>
    <p:extLst>
      <p:ext uri="{BB962C8B-B14F-4D97-AF65-F5344CB8AC3E}">
        <p14:creationId xmlns:p14="http://schemas.microsoft.com/office/powerpoint/2010/main" val="646425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26"/>
          <p:cNvSpPr>
            <a:spLocks noGrp="1" noChangeArrowheads="1"/>
          </p:cNvSpPr>
          <p:nvPr>
            <p:ph type="title"/>
          </p:nvPr>
        </p:nvSpPr>
        <p:spPr/>
        <p:txBody>
          <a:bodyPr/>
          <a:lstStyle/>
          <a:p>
            <a:r>
              <a:rPr lang="en-US" smtClean="0"/>
              <a:t>Problems with Multiple Users</a:t>
            </a:r>
            <a:endParaRPr lang="en-US"/>
          </a:p>
        </p:txBody>
      </p:sp>
      <p:sp>
        <p:nvSpPr>
          <p:cNvPr id="11" name="Slide Number Placeholder 4"/>
          <p:cNvSpPr>
            <a:spLocks noGrp="1"/>
          </p:cNvSpPr>
          <p:nvPr>
            <p:ph type="sldNum" sz="quarter" idx="12"/>
          </p:nvPr>
        </p:nvSpPr>
        <p:spPr/>
        <p:txBody>
          <a:bodyPr/>
          <a:lstStyle/>
          <a:p>
            <a:fld id="{E030674C-1065-4003-9BDC-7CDFAD0BF779}" type="slidenum">
              <a:rPr lang="en-US" smtClean="0"/>
              <a:pPr/>
              <a:t>51</a:t>
            </a:fld>
            <a:endParaRPr lang="en-US"/>
          </a:p>
        </p:txBody>
      </p:sp>
      <p:sp>
        <p:nvSpPr>
          <p:cNvPr id="71683" name="Text Box 1027"/>
          <p:cNvSpPr txBox="1">
            <a:spLocks noChangeArrowheads="1"/>
          </p:cNvSpPr>
          <p:nvPr/>
        </p:nvSpPr>
        <p:spPr bwMode="auto">
          <a:xfrm>
            <a:off x="1714500" y="1581150"/>
            <a:ext cx="2057400" cy="1477963"/>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u="sng"/>
              <a:t>Name	Sales</a:t>
            </a:r>
            <a:endParaRPr lang="en-US" sz="1800"/>
          </a:p>
          <a:p>
            <a:pPr>
              <a:spcBef>
                <a:spcPct val="0"/>
              </a:spcBef>
            </a:pPr>
            <a:r>
              <a:rPr lang="en-US" sz="1800"/>
              <a:t>Alice	444,321</a:t>
            </a:r>
          </a:p>
          <a:p>
            <a:pPr>
              <a:spcBef>
                <a:spcPct val="0"/>
              </a:spcBef>
            </a:pPr>
            <a:r>
              <a:rPr lang="en-US" sz="1800"/>
              <a:t>Carl	254,998</a:t>
            </a:r>
          </a:p>
          <a:p>
            <a:pPr>
              <a:spcBef>
                <a:spcPct val="0"/>
              </a:spcBef>
            </a:pPr>
            <a:r>
              <a:rPr lang="en-US" sz="1800"/>
              <a:t>Donna	652,004</a:t>
            </a:r>
          </a:p>
          <a:p>
            <a:pPr>
              <a:spcBef>
                <a:spcPct val="0"/>
              </a:spcBef>
            </a:pPr>
            <a:r>
              <a:rPr lang="en-US" sz="1800"/>
              <a:t>Ed	411,736</a:t>
            </a:r>
          </a:p>
        </p:txBody>
      </p:sp>
      <p:sp>
        <p:nvSpPr>
          <p:cNvPr id="71688" name="Text Box 1032"/>
          <p:cNvSpPr txBox="1">
            <a:spLocks noChangeArrowheads="1"/>
          </p:cNvSpPr>
          <p:nvPr/>
        </p:nvSpPr>
        <p:spPr bwMode="auto">
          <a:xfrm>
            <a:off x="1741488" y="1101725"/>
            <a:ext cx="1666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Original Data</a:t>
            </a:r>
          </a:p>
        </p:txBody>
      </p:sp>
      <p:sp>
        <p:nvSpPr>
          <p:cNvPr id="71690" name="Text Box 1034"/>
          <p:cNvSpPr txBox="1">
            <a:spLocks noChangeArrowheads="1"/>
          </p:cNvSpPr>
          <p:nvPr/>
        </p:nvSpPr>
        <p:spPr bwMode="auto">
          <a:xfrm>
            <a:off x="6345238" y="1581150"/>
            <a:ext cx="2057400" cy="17526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u="sng"/>
              <a:t>Name	Sales</a:t>
            </a:r>
            <a:endParaRPr lang="en-US" sz="1800"/>
          </a:p>
          <a:p>
            <a:pPr>
              <a:spcBef>
                <a:spcPct val="0"/>
              </a:spcBef>
            </a:pPr>
            <a:r>
              <a:rPr lang="en-US" sz="1800"/>
              <a:t>Alice	444,321</a:t>
            </a:r>
          </a:p>
          <a:p>
            <a:pPr>
              <a:spcBef>
                <a:spcPct val="0"/>
              </a:spcBef>
            </a:pPr>
            <a:r>
              <a:rPr lang="en-US" sz="1800">
                <a:solidFill>
                  <a:schemeClr val="tx2"/>
                </a:solidFill>
              </a:rPr>
              <a:t>Bob	333,229</a:t>
            </a:r>
            <a:endParaRPr lang="en-US" sz="1800"/>
          </a:p>
          <a:p>
            <a:pPr>
              <a:spcBef>
                <a:spcPct val="0"/>
              </a:spcBef>
            </a:pPr>
            <a:r>
              <a:rPr lang="en-US" sz="1800"/>
              <a:t>Carl	254,998</a:t>
            </a:r>
          </a:p>
          <a:p>
            <a:pPr>
              <a:spcBef>
                <a:spcPct val="0"/>
              </a:spcBef>
            </a:pPr>
            <a:r>
              <a:rPr lang="en-US" sz="1800"/>
              <a:t>Donna	652,004</a:t>
            </a:r>
          </a:p>
          <a:p>
            <a:pPr>
              <a:spcBef>
                <a:spcPct val="0"/>
              </a:spcBef>
            </a:pPr>
            <a:r>
              <a:rPr lang="en-US" sz="1800"/>
              <a:t>Ed	411,736</a:t>
            </a:r>
          </a:p>
        </p:txBody>
      </p:sp>
      <p:sp>
        <p:nvSpPr>
          <p:cNvPr id="71691" name="Text Box 1035"/>
          <p:cNvSpPr txBox="1">
            <a:spLocks noChangeArrowheads="1"/>
          </p:cNvSpPr>
          <p:nvPr/>
        </p:nvSpPr>
        <p:spPr bwMode="auto">
          <a:xfrm>
            <a:off x="6372225" y="1101725"/>
            <a:ext cx="1751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Modified Data</a:t>
            </a:r>
          </a:p>
        </p:txBody>
      </p:sp>
      <p:sp>
        <p:nvSpPr>
          <p:cNvPr id="71692" name="Text Box 1036"/>
          <p:cNvSpPr txBox="1">
            <a:spLocks noChangeArrowheads="1"/>
          </p:cNvSpPr>
          <p:nvPr/>
        </p:nvSpPr>
        <p:spPr bwMode="auto">
          <a:xfrm>
            <a:off x="4135438" y="2232025"/>
            <a:ext cx="197643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i="1">
                <a:solidFill>
                  <a:schemeClr val="tx2"/>
                </a:solidFill>
              </a:rPr>
              <a:t>New row is</a:t>
            </a:r>
          </a:p>
          <a:p>
            <a:pPr>
              <a:spcBef>
                <a:spcPct val="0"/>
              </a:spcBef>
            </a:pPr>
            <a:r>
              <a:rPr lang="en-US" sz="2000" i="1">
                <a:solidFill>
                  <a:schemeClr val="tx2"/>
                </a:solidFill>
              </a:rPr>
              <a:t>added--while</a:t>
            </a:r>
          </a:p>
          <a:p>
            <a:pPr>
              <a:spcBef>
                <a:spcPct val="0"/>
              </a:spcBef>
            </a:pPr>
            <a:r>
              <a:rPr lang="en-US" sz="2000" i="1">
                <a:solidFill>
                  <a:schemeClr val="tx2"/>
                </a:solidFill>
              </a:rPr>
              <a:t>code is running.</a:t>
            </a:r>
          </a:p>
        </p:txBody>
      </p:sp>
      <p:sp>
        <p:nvSpPr>
          <p:cNvPr id="71693" name="Line 1037"/>
          <p:cNvSpPr>
            <a:spLocks noChangeShapeType="1"/>
          </p:cNvSpPr>
          <p:nvPr/>
        </p:nvSpPr>
        <p:spPr bwMode="auto">
          <a:xfrm>
            <a:off x="3786188" y="2133600"/>
            <a:ext cx="2571750" cy="166688"/>
          </a:xfrm>
          <a:prstGeom prst="line">
            <a:avLst/>
          </a:prstGeom>
          <a:noFill/>
          <a:ln w="12700">
            <a:solidFill>
              <a:schemeClr val="tx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4" name="Text Box 1038"/>
          <p:cNvSpPr txBox="1">
            <a:spLocks noChangeArrowheads="1"/>
          </p:cNvSpPr>
          <p:nvPr/>
        </p:nvSpPr>
        <p:spPr bwMode="auto">
          <a:xfrm>
            <a:off x="1676400" y="3657600"/>
            <a:ext cx="65532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The SQL standard can prevent this problem with the INSENSITIVE option:</a:t>
            </a:r>
          </a:p>
          <a:p>
            <a:r>
              <a:rPr lang="en-US" sz="2000"/>
              <a:t>DECLARE cursor3 </a:t>
            </a:r>
            <a:r>
              <a:rPr lang="en-US" sz="2000">
                <a:solidFill>
                  <a:schemeClr val="tx2"/>
                </a:solidFill>
              </a:rPr>
              <a:t>INSENSITIVE</a:t>
            </a:r>
            <a:r>
              <a:rPr lang="en-US" sz="2000"/>
              <a:t> CURSOR FOR …</a:t>
            </a:r>
          </a:p>
        </p:txBody>
      </p:sp>
      <p:sp>
        <p:nvSpPr>
          <p:cNvPr id="71695" name="Text Box 1039"/>
          <p:cNvSpPr txBox="1">
            <a:spLocks noChangeArrowheads="1"/>
          </p:cNvSpPr>
          <p:nvPr/>
        </p:nvSpPr>
        <p:spPr bwMode="auto">
          <a:xfrm>
            <a:off x="1676400" y="5105400"/>
            <a:ext cx="54260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i="1">
                <a:solidFill>
                  <a:srgbClr val="009900"/>
                </a:solidFill>
              </a:rPr>
              <a:t>But, this is an expensive approach, because the DBMS usually makes a copy of the data. Instead, avoid moving backwards.</a:t>
            </a:r>
          </a:p>
        </p:txBody>
      </p:sp>
    </p:spTree>
    <p:extLst>
      <p:ext uri="{BB962C8B-B14F-4D97-AF65-F5344CB8AC3E}">
        <p14:creationId xmlns:p14="http://schemas.microsoft.com/office/powerpoint/2010/main" val="29896716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a:t>Changing Data with Cursors</a:t>
            </a:r>
          </a:p>
        </p:txBody>
      </p:sp>
      <p:graphicFrame>
        <p:nvGraphicFramePr>
          <p:cNvPr id="175164" name="Group 60"/>
          <p:cNvGraphicFramePr>
            <a:graphicFrameLocks noGrp="1"/>
          </p:cNvGraphicFramePr>
          <p:nvPr>
            <p:ph type="tbl" idx="1"/>
          </p:nvPr>
        </p:nvGraphicFramePr>
        <p:xfrm>
          <a:off x="5943600" y="1143000"/>
          <a:ext cx="2971800" cy="2011680"/>
        </p:xfrm>
        <a:graphic>
          <a:graphicData uri="http://schemas.openxmlformats.org/drawingml/2006/table">
            <a:tbl>
              <a:tblPr/>
              <a:tblGrid>
                <a:gridCol w="811213"/>
                <a:gridCol w="1282700"/>
                <a:gridCol w="877887"/>
              </a:tblGrid>
              <a:tr h="180975">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1" i="0" u="none" strike="noStrike" cap="none" normalizeH="0" baseline="0" smtClean="0">
                          <a:ln>
                            <a:noFill/>
                          </a:ln>
                          <a:solidFill>
                            <a:schemeClr val="bg2"/>
                          </a:solidFill>
                          <a:effectLst/>
                          <a:latin typeface="Arial" charset="0"/>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1" i="0" u="none" strike="noStrike" cap="none" normalizeH="0" baseline="0" smtClean="0">
                          <a:ln>
                            <a:noFill/>
                          </a:ln>
                          <a:solidFill>
                            <a:schemeClr val="bg2"/>
                          </a:solidFill>
                          <a:effectLst/>
                          <a:latin typeface="Arial" charset="0"/>
                        </a:rPr>
                        <a:t>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1" i="0" u="none" strike="noStrike" cap="none" normalizeH="0" baseline="0" smtClean="0">
                          <a:ln>
                            <a:noFill/>
                          </a:ln>
                          <a:solidFill>
                            <a:schemeClr val="bg2"/>
                          </a:solidFill>
                          <a:effectLst/>
                          <a:latin typeface="Arial" charset="0"/>
                        </a:rPr>
                        <a:t>Gain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151,039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179,332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2002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195,453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221,883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600" b="0" i="0" u="none" strike="noStrike" cap="none" normalizeH="0" baseline="0" smtClean="0">
                          <a:ln>
                            <a:noFill/>
                          </a:ln>
                          <a:solidFill>
                            <a:schemeClr val="bg2"/>
                          </a:solidFill>
                          <a:effectLst/>
                          <a:latin typeface="Arial" charset="0"/>
                        </a:rPr>
                        <a:t>223,748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 name="Slide Number Placeholder 5"/>
          <p:cNvSpPr>
            <a:spLocks noGrp="1"/>
          </p:cNvSpPr>
          <p:nvPr>
            <p:ph type="sldNum" sz="quarter" idx="12"/>
          </p:nvPr>
        </p:nvSpPr>
        <p:spPr/>
        <p:txBody>
          <a:bodyPr/>
          <a:lstStyle/>
          <a:p>
            <a:fld id="{87A19BE1-4CDF-4F88-9F4F-FA5CBC18A64E}" type="slidenum">
              <a:rPr lang="en-US"/>
              <a:pPr/>
              <a:t>52</a:t>
            </a:fld>
            <a:endParaRPr lang="en-US"/>
          </a:p>
        </p:txBody>
      </p:sp>
      <p:sp>
        <p:nvSpPr>
          <p:cNvPr id="175162" name="Text Box 58"/>
          <p:cNvSpPr txBox="1">
            <a:spLocks noChangeArrowheads="1"/>
          </p:cNvSpPr>
          <p:nvPr/>
        </p:nvSpPr>
        <p:spPr bwMode="auto">
          <a:xfrm>
            <a:off x="1219200" y="914400"/>
            <a:ext cx="6934200" cy="531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 pos="1381125" algn="l"/>
                <a:tab pos="1774825" algn="l"/>
              </a:tabLst>
              <a:defRPr sz="2400">
                <a:solidFill>
                  <a:schemeClr val="tx1"/>
                </a:solidFill>
                <a:latin typeface="Times New Roman" pitchFamily="18" charset="0"/>
              </a:defRPr>
            </a:lvl1pPr>
            <a:lvl2pPr>
              <a:spcBef>
                <a:spcPct val="0"/>
              </a:spcBef>
              <a:tabLst>
                <a:tab pos="466725" algn="l"/>
                <a:tab pos="914400" algn="l"/>
                <a:tab pos="1381125" algn="l"/>
                <a:tab pos="1774825" algn="l"/>
              </a:tabLst>
              <a:defRPr sz="2400">
                <a:solidFill>
                  <a:schemeClr val="tx1"/>
                </a:solidFill>
                <a:latin typeface="Times New Roman" pitchFamily="18" charset="0"/>
              </a:defRPr>
            </a:lvl2pPr>
            <a:lvl3pPr>
              <a:spcBef>
                <a:spcPct val="0"/>
              </a:spcBef>
              <a:tabLst>
                <a:tab pos="466725" algn="l"/>
                <a:tab pos="914400" algn="l"/>
                <a:tab pos="1381125" algn="l"/>
                <a:tab pos="1774825" algn="l"/>
              </a:tabLst>
              <a:defRPr sz="2400">
                <a:solidFill>
                  <a:schemeClr val="tx1"/>
                </a:solidFill>
                <a:latin typeface="Times New Roman" pitchFamily="18" charset="0"/>
              </a:defRPr>
            </a:lvl3pPr>
            <a:lvl4pPr>
              <a:spcBef>
                <a:spcPct val="0"/>
              </a:spcBef>
              <a:tabLst>
                <a:tab pos="466725" algn="l"/>
                <a:tab pos="914400" algn="l"/>
                <a:tab pos="1381125" algn="l"/>
                <a:tab pos="1774825" algn="l"/>
              </a:tabLst>
              <a:defRPr sz="2400">
                <a:solidFill>
                  <a:schemeClr val="tx1"/>
                </a:solidFill>
                <a:latin typeface="Times New Roman" pitchFamily="18" charset="0"/>
              </a:defRPr>
            </a:lvl4pPr>
            <a:lvl5pPr>
              <a:spcBef>
                <a:spcPct val="0"/>
              </a:spcBef>
              <a:tabLst>
                <a:tab pos="466725" algn="l"/>
                <a:tab pos="914400" algn="l"/>
                <a:tab pos="1381125" algn="l"/>
                <a:tab pos="1774825"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9pPr>
          </a:lstStyle>
          <a:p>
            <a:r>
              <a:rPr lang="en-US" sz="1800">
                <a:latin typeface="Arial" charset="0"/>
              </a:rPr>
              <a:t>DECLARE cursor1 CURSOR FOR</a:t>
            </a:r>
          </a:p>
          <a:p>
            <a:r>
              <a:rPr lang="en-US" sz="1800">
                <a:latin typeface="Arial" charset="0"/>
              </a:rPr>
              <a:t>SELECT Year, Sales, Gain</a:t>
            </a:r>
          </a:p>
          <a:p>
            <a:r>
              <a:rPr lang="en-US" sz="1800">
                <a:latin typeface="Arial" charset="0"/>
              </a:rPr>
              <a:t>FROM SalesTotal</a:t>
            </a:r>
          </a:p>
          <a:p>
            <a:r>
              <a:rPr lang="en-US" sz="1800">
                <a:latin typeface="Arial" charset="0"/>
              </a:rPr>
              <a:t>ORDER BY Year</a:t>
            </a:r>
          </a:p>
          <a:p>
            <a:r>
              <a:rPr lang="en-US" sz="1800">
                <a:solidFill>
                  <a:schemeClr val="tx2"/>
                </a:solidFill>
                <a:latin typeface="Arial" charset="0"/>
              </a:rPr>
              <a:t>FOR UPDATE OF Gain;</a:t>
            </a:r>
          </a:p>
          <a:p>
            <a:r>
              <a:rPr lang="en-US" sz="1800">
                <a:latin typeface="Arial" charset="0"/>
              </a:rPr>
              <a:t>priorSales, curYear, curSales, curGain</a:t>
            </a:r>
          </a:p>
          <a:p>
            <a:r>
              <a:rPr lang="en-US" sz="1800">
                <a:latin typeface="Arial" charset="0"/>
              </a:rPr>
              <a:t>BEGIN</a:t>
            </a:r>
          </a:p>
          <a:p>
            <a:r>
              <a:rPr lang="en-US" sz="1800">
                <a:latin typeface="Arial" charset="0"/>
              </a:rPr>
              <a:t>	priorSales = 0;</a:t>
            </a:r>
          </a:p>
          <a:p>
            <a:r>
              <a:rPr lang="en-US" sz="1800">
                <a:latin typeface="Arial" charset="0"/>
              </a:rPr>
              <a:t>	OPEN cursor1;</a:t>
            </a:r>
          </a:p>
          <a:p>
            <a:r>
              <a:rPr lang="en-US" sz="1800">
                <a:latin typeface="Arial" charset="0"/>
              </a:rPr>
              <a:t>	Loop:</a:t>
            </a:r>
          </a:p>
          <a:p>
            <a:r>
              <a:rPr lang="en-US" sz="1800">
                <a:latin typeface="Arial" charset="0"/>
              </a:rPr>
              <a:t>		FETCH cursor1 INTO curYear, curSales, curGain</a:t>
            </a:r>
          </a:p>
          <a:p>
            <a:r>
              <a:rPr lang="en-US" sz="1800">
                <a:latin typeface="Arial" charset="0"/>
              </a:rPr>
              <a:t>		UPDATE SalesTotal</a:t>
            </a:r>
          </a:p>
          <a:p>
            <a:r>
              <a:rPr lang="en-US" sz="1800">
                <a:latin typeface="Arial" charset="0"/>
              </a:rPr>
              <a:t>		SET Gain = Sales – priorSales</a:t>
            </a:r>
          </a:p>
          <a:p>
            <a:r>
              <a:rPr lang="en-US" sz="1800">
                <a:solidFill>
                  <a:schemeClr val="tx2"/>
                </a:solidFill>
                <a:latin typeface="Arial" charset="0"/>
              </a:rPr>
              <a:t>		WHERE CURRENT OF cursor1;</a:t>
            </a:r>
          </a:p>
          <a:p>
            <a:r>
              <a:rPr lang="en-US" sz="1800">
                <a:latin typeface="Arial" charset="0"/>
              </a:rPr>
              <a:t>		priorSales = curSales;</a:t>
            </a:r>
          </a:p>
          <a:p>
            <a:r>
              <a:rPr lang="en-US" sz="1800">
                <a:latin typeface="Arial" charset="0"/>
              </a:rPr>
              <a:t>	Until end of rows</a:t>
            </a:r>
          </a:p>
          <a:p>
            <a:r>
              <a:rPr lang="en-US" sz="1800">
                <a:latin typeface="Arial" charset="0"/>
              </a:rPr>
              <a:t>	CLOSE cursor1;</a:t>
            </a:r>
          </a:p>
          <a:p>
            <a:r>
              <a:rPr lang="en-US" sz="1800">
                <a:latin typeface="Arial" charset="0"/>
              </a:rPr>
              <a:t>	COMMIT;</a:t>
            </a:r>
          </a:p>
          <a:p>
            <a:r>
              <a:rPr lang="en-US" sz="1800">
                <a:latin typeface="Arial" charset="0"/>
              </a:rPr>
              <a:t>END</a:t>
            </a:r>
          </a:p>
        </p:txBody>
      </p:sp>
    </p:spTree>
    <p:extLst>
      <p:ext uri="{BB962C8B-B14F-4D97-AF65-F5344CB8AC3E}">
        <p14:creationId xmlns:p14="http://schemas.microsoft.com/office/powerpoint/2010/main" val="25200154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Grp="1" noChangeArrowheads="1"/>
          </p:cNvSpPr>
          <p:nvPr>
            <p:ph type="title"/>
          </p:nvPr>
        </p:nvSpPr>
        <p:spPr/>
        <p:txBody>
          <a:bodyPr/>
          <a:lstStyle/>
          <a:p>
            <a:r>
              <a:rPr lang="en-US"/>
              <a:t>Dynamic Parameterized Cursor Queries</a:t>
            </a:r>
          </a:p>
        </p:txBody>
      </p:sp>
      <p:sp>
        <p:nvSpPr>
          <p:cNvPr id="5" name="Slide Number Placeholder 4"/>
          <p:cNvSpPr>
            <a:spLocks noGrp="1"/>
          </p:cNvSpPr>
          <p:nvPr>
            <p:ph type="sldNum" sz="quarter" idx="12"/>
          </p:nvPr>
        </p:nvSpPr>
        <p:spPr/>
        <p:txBody>
          <a:bodyPr/>
          <a:lstStyle/>
          <a:p>
            <a:fld id="{F458F43C-B090-4B64-AE44-D87CEA3AB02D}" type="slidenum">
              <a:rPr lang="en-US"/>
              <a:pPr/>
              <a:t>53</a:t>
            </a:fld>
            <a:endParaRPr lang="en-US"/>
          </a:p>
        </p:txBody>
      </p:sp>
      <p:sp>
        <p:nvSpPr>
          <p:cNvPr id="178181" name="Text Box 5"/>
          <p:cNvSpPr txBox="1">
            <a:spLocks noChangeArrowheads="1"/>
          </p:cNvSpPr>
          <p:nvPr/>
        </p:nvSpPr>
        <p:spPr bwMode="auto">
          <a:xfrm>
            <a:off x="2057400" y="1219200"/>
            <a:ext cx="6400800" cy="366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 pos="1381125" algn="l"/>
                <a:tab pos="1774825" algn="l"/>
              </a:tabLst>
              <a:defRPr sz="2400">
                <a:solidFill>
                  <a:schemeClr val="tx1"/>
                </a:solidFill>
                <a:latin typeface="Times New Roman" pitchFamily="18" charset="0"/>
              </a:defRPr>
            </a:lvl1pPr>
            <a:lvl2pPr>
              <a:spcBef>
                <a:spcPct val="0"/>
              </a:spcBef>
              <a:tabLst>
                <a:tab pos="466725" algn="l"/>
                <a:tab pos="914400" algn="l"/>
                <a:tab pos="1381125" algn="l"/>
                <a:tab pos="1774825" algn="l"/>
              </a:tabLst>
              <a:defRPr sz="2400">
                <a:solidFill>
                  <a:schemeClr val="tx1"/>
                </a:solidFill>
                <a:latin typeface="Times New Roman" pitchFamily="18" charset="0"/>
              </a:defRPr>
            </a:lvl2pPr>
            <a:lvl3pPr>
              <a:spcBef>
                <a:spcPct val="0"/>
              </a:spcBef>
              <a:tabLst>
                <a:tab pos="466725" algn="l"/>
                <a:tab pos="914400" algn="l"/>
                <a:tab pos="1381125" algn="l"/>
                <a:tab pos="1774825" algn="l"/>
              </a:tabLst>
              <a:defRPr sz="2400">
                <a:solidFill>
                  <a:schemeClr val="tx1"/>
                </a:solidFill>
                <a:latin typeface="Times New Roman" pitchFamily="18" charset="0"/>
              </a:defRPr>
            </a:lvl3pPr>
            <a:lvl4pPr>
              <a:spcBef>
                <a:spcPct val="0"/>
              </a:spcBef>
              <a:tabLst>
                <a:tab pos="466725" algn="l"/>
                <a:tab pos="914400" algn="l"/>
                <a:tab pos="1381125" algn="l"/>
                <a:tab pos="1774825" algn="l"/>
              </a:tabLst>
              <a:defRPr sz="2400">
                <a:solidFill>
                  <a:schemeClr val="tx1"/>
                </a:solidFill>
                <a:latin typeface="Times New Roman" pitchFamily="18" charset="0"/>
              </a:defRPr>
            </a:lvl4pPr>
            <a:lvl5pPr>
              <a:spcBef>
                <a:spcPct val="0"/>
              </a:spcBef>
              <a:tabLst>
                <a:tab pos="466725" algn="l"/>
                <a:tab pos="914400" algn="l"/>
                <a:tab pos="1381125" algn="l"/>
                <a:tab pos="1774825"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 pos="1381125" algn="l"/>
                <a:tab pos="1774825" algn="l"/>
              </a:tabLst>
              <a:defRPr sz="2400">
                <a:solidFill>
                  <a:schemeClr val="tx1"/>
                </a:solidFill>
                <a:latin typeface="Times New Roman" pitchFamily="18" charset="0"/>
              </a:defRPr>
            </a:lvl9pPr>
          </a:lstStyle>
          <a:p>
            <a:r>
              <a:rPr lang="en-US" sz="1800">
                <a:latin typeface="Arial" charset="0"/>
              </a:rPr>
              <a:t>DECLARE cursor2 CURSOR FOR</a:t>
            </a:r>
          </a:p>
          <a:p>
            <a:r>
              <a:rPr lang="en-US" sz="1800">
                <a:latin typeface="Arial" charset="0"/>
              </a:rPr>
              <a:t>SELECT ItemID, Description, Price</a:t>
            </a:r>
          </a:p>
          <a:p>
            <a:r>
              <a:rPr lang="en-US" sz="1800">
                <a:latin typeface="Arial" charset="0"/>
              </a:rPr>
              <a:t>FROM Inventory</a:t>
            </a:r>
          </a:p>
          <a:p>
            <a:r>
              <a:rPr lang="en-US" sz="1800">
                <a:latin typeface="Arial" charset="0"/>
              </a:rPr>
              <a:t>WHERE Price &lt; :maxPrice;</a:t>
            </a:r>
          </a:p>
          <a:p>
            <a:r>
              <a:rPr lang="en-US" sz="1800">
                <a:latin typeface="Arial" charset="0"/>
              </a:rPr>
              <a:t>maxPrice Currency;</a:t>
            </a:r>
          </a:p>
          <a:p>
            <a:r>
              <a:rPr lang="en-US" sz="1800">
                <a:latin typeface="Arial" charset="0"/>
              </a:rPr>
              <a:t>BEGIN</a:t>
            </a:r>
          </a:p>
          <a:p>
            <a:r>
              <a:rPr lang="en-US" sz="1800">
                <a:latin typeface="Arial" charset="0"/>
              </a:rPr>
              <a:t>	maxPrice = …	-- from user or other query</a:t>
            </a:r>
          </a:p>
          <a:p>
            <a:r>
              <a:rPr lang="en-US" sz="1800">
                <a:latin typeface="Arial" charset="0"/>
              </a:rPr>
              <a:t>	OPEN cursor2;	-- runs query with current value</a:t>
            </a:r>
          </a:p>
          <a:p>
            <a:r>
              <a:rPr lang="en-US" sz="1800">
                <a:latin typeface="Arial" charset="0"/>
              </a:rPr>
              <a:t>	Loop:</a:t>
            </a:r>
          </a:p>
          <a:p>
            <a:r>
              <a:rPr lang="en-US" sz="1800">
                <a:latin typeface="Arial" charset="0"/>
              </a:rPr>
              <a:t>		-- Do something with the rows retrieved</a:t>
            </a:r>
          </a:p>
          <a:p>
            <a:r>
              <a:rPr lang="en-US" sz="1800">
                <a:latin typeface="Arial" charset="0"/>
              </a:rPr>
              <a:t>	Until end of rows</a:t>
            </a:r>
          </a:p>
          <a:p>
            <a:r>
              <a:rPr lang="en-US" sz="1800">
                <a:latin typeface="Arial" charset="0"/>
              </a:rPr>
              <a:t>	CLOSE cursor2;</a:t>
            </a:r>
          </a:p>
          <a:p>
            <a:r>
              <a:rPr lang="en-US" sz="1800">
                <a:latin typeface="Arial" charset="0"/>
              </a:rPr>
              <a:t>END</a:t>
            </a:r>
          </a:p>
        </p:txBody>
      </p:sp>
      <p:sp>
        <p:nvSpPr>
          <p:cNvPr id="178182" name="Text Box 6"/>
          <p:cNvSpPr txBox="1">
            <a:spLocks noChangeArrowheads="1"/>
          </p:cNvSpPr>
          <p:nvPr/>
        </p:nvSpPr>
        <p:spPr bwMode="auto">
          <a:xfrm>
            <a:off x="1676400" y="5105400"/>
            <a:ext cx="6781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800">
                <a:solidFill>
                  <a:srgbClr val="009900"/>
                </a:solidFill>
              </a:rPr>
              <a:t>Parameters enable you to control the rows retrieved dynamically from within the procedure code. The value is applied when the cursor is opened.</a:t>
            </a:r>
          </a:p>
        </p:txBody>
      </p:sp>
    </p:spTree>
    <p:extLst>
      <p:ext uri="{BB962C8B-B14F-4D97-AF65-F5344CB8AC3E}">
        <p14:creationId xmlns:p14="http://schemas.microsoft.com/office/powerpoint/2010/main" val="40698583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4"/>
          <p:cNvSpPr>
            <a:spLocks noGrp="1" noChangeArrowheads="1"/>
          </p:cNvSpPr>
          <p:nvPr>
            <p:ph type="title"/>
          </p:nvPr>
        </p:nvSpPr>
        <p:spPr/>
        <p:txBody>
          <a:bodyPr/>
          <a:lstStyle/>
          <a:p>
            <a:r>
              <a:rPr lang="en-US"/>
              <a:t>Sally’s Pet Store Inventory</a:t>
            </a:r>
          </a:p>
        </p:txBody>
      </p:sp>
      <p:sp>
        <p:nvSpPr>
          <p:cNvPr id="180229" name="Rectangle 5"/>
          <p:cNvSpPr>
            <a:spLocks noGrp="1" noChangeArrowheads="1"/>
          </p:cNvSpPr>
          <p:nvPr>
            <p:ph idx="1"/>
          </p:nvPr>
        </p:nvSpPr>
        <p:spPr/>
        <p:txBody>
          <a:bodyPr/>
          <a:lstStyle/>
          <a:p>
            <a:r>
              <a:rPr lang="en-US"/>
              <a:t>Inventory method 1: calculate the current quantity on hand by totaling all purchases and sales every time the total is needed.</a:t>
            </a:r>
          </a:p>
          <a:p>
            <a:pPr lvl="1"/>
            <a:r>
              <a:rPr lang="en-US"/>
              <a:t>Drawback: performance</a:t>
            </a:r>
          </a:p>
          <a:p>
            <a:r>
              <a:rPr lang="en-US"/>
              <a:t>Inventory method 2: keep a running balance in the inventory table and update it when an item is purchased or sold.</a:t>
            </a:r>
          </a:p>
          <a:p>
            <a:pPr lvl="1"/>
            <a:r>
              <a:rPr lang="en-US"/>
              <a:t>Drawback: tricky code</a:t>
            </a:r>
          </a:p>
          <a:p>
            <a:r>
              <a:rPr lang="en-US"/>
              <a:t>Also, you need an adjustment process for “inventory shrink”</a:t>
            </a:r>
          </a:p>
        </p:txBody>
      </p:sp>
      <p:sp>
        <p:nvSpPr>
          <p:cNvPr id="4" name="Slide Number Placeholder 5"/>
          <p:cNvSpPr>
            <a:spLocks noGrp="1"/>
          </p:cNvSpPr>
          <p:nvPr>
            <p:ph type="sldNum" sz="quarter" idx="12"/>
          </p:nvPr>
        </p:nvSpPr>
        <p:spPr/>
        <p:txBody>
          <a:bodyPr/>
          <a:lstStyle/>
          <a:p>
            <a:fld id="{ECE4902F-F855-4C19-A8EE-69C2A55FD1C3}" type="slidenum">
              <a:rPr lang="en-US"/>
              <a:pPr/>
              <a:t>54</a:t>
            </a:fld>
            <a:endParaRPr lang="en-US"/>
          </a:p>
        </p:txBody>
      </p:sp>
    </p:spTree>
    <p:extLst>
      <p:ext uri="{BB962C8B-B14F-4D97-AF65-F5344CB8AC3E}">
        <p14:creationId xmlns:p14="http://schemas.microsoft.com/office/powerpoint/2010/main" val="38123670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t>Inventory QuantityOnHand</a:t>
            </a:r>
          </a:p>
        </p:txBody>
      </p:sp>
      <p:sp>
        <p:nvSpPr>
          <p:cNvPr id="11" name="Slide Number Placeholder 4"/>
          <p:cNvSpPr>
            <a:spLocks noGrp="1"/>
          </p:cNvSpPr>
          <p:nvPr>
            <p:ph type="sldNum" sz="quarter" idx="12"/>
          </p:nvPr>
        </p:nvSpPr>
        <p:spPr/>
        <p:txBody>
          <a:bodyPr/>
          <a:lstStyle/>
          <a:p>
            <a:fld id="{84CC4FDF-BE16-4175-8A1A-DBD70EEEAC33}" type="slidenum">
              <a:rPr lang="en-US"/>
              <a:pPr/>
              <a:t>55</a:t>
            </a:fld>
            <a:endParaRPr lang="en-US"/>
          </a:p>
        </p:txBody>
      </p:sp>
      <p:sp>
        <p:nvSpPr>
          <p:cNvPr id="183300" name="Text Box 4"/>
          <p:cNvSpPr txBox="1">
            <a:spLocks noChangeArrowheads="1"/>
          </p:cNvSpPr>
          <p:nvPr/>
        </p:nvSpPr>
        <p:spPr bwMode="auto">
          <a:xfrm>
            <a:off x="1447800" y="1600200"/>
            <a:ext cx="2133600" cy="1477963"/>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b="1" u="sng" dirty="0" err="1">
                <a:solidFill>
                  <a:schemeClr val="tx1"/>
                </a:solidFill>
              </a:rPr>
              <a:t>ItemID</a:t>
            </a:r>
            <a:endParaRPr lang="en-US" sz="1800" u="sng" dirty="0">
              <a:solidFill>
                <a:schemeClr val="tx1"/>
              </a:solidFill>
            </a:endParaRPr>
          </a:p>
          <a:p>
            <a:pPr>
              <a:spcBef>
                <a:spcPct val="0"/>
              </a:spcBef>
            </a:pPr>
            <a:r>
              <a:rPr lang="en-US" sz="1800" dirty="0">
                <a:solidFill>
                  <a:schemeClr val="tx1"/>
                </a:solidFill>
              </a:rPr>
              <a:t>Description</a:t>
            </a:r>
          </a:p>
          <a:p>
            <a:pPr>
              <a:spcBef>
                <a:spcPct val="0"/>
              </a:spcBef>
            </a:pPr>
            <a:r>
              <a:rPr lang="en-US" sz="1800" dirty="0" err="1">
                <a:solidFill>
                  <a:schemeClr val="tx1"/>
                </a:solidFill>
              </a:rPr>
              <a:t>QuantityOnHand</a:t>
            </a:r>
            <a:endParaRPr lang="en-US" sz="1800" dirty="0">
              <a:solidFill>
                <a:schemeClr val="tx1"/>
              </a:solidFill>
            </a:endParaRPr>
          </a:p>
          <a:p>
            <a:pPr>
              <a:spcBef>
                <a:spcPct val="0"/>
              </a:spcBef>
            </a:pPr>
            <a:r>
              <a:rPr lang="en-US" sz="1800" dirty="0" err="1">
                <a:solidFill>
                  <a:schemeClr val="tx1"/>
                </a:solidFill>
              </a:rPr>
              <a:t>ListPrice</a:t>
            </a:r>
            <a:endParaRPr lang="en-US" sz="1800" dirty="0">
              <a:solidFill>
                <a:schemeClr val="tx1"/>
              </a:solidFill>
            </a:endParaRPr>
          </a:p>
          <a:p>
            <a:pPr>
              <a:spcBef>
                <a:spcPct val="0"/>
              </a:spcBef>
            </a:pPr>
            <a:r>
              <a:rPr lang="en-US" sz="1800" dirty="0">
                <a:solidFill>
                  <a:schemeClr val="tx1"/>
                </a:solidFill>
              </a:rPr>
              <a:t>Category</a:t>
            </a:r>
            <a:endParaRPr lang="en-US" sz="1800" b="1" dirty="0">
              <a:solidFill>
                <a:schemeClr val="tx1"/>
              </a:solidFill>
            </a:endParaRPr>
          </a:p>
        </p:txBody>
      </p:sp>
      <p:sp>
        <p:nvSpPr>
          <p:cNvPr id="183301" name="Text Box 5"/>
          <p:cNvSpPr txBox="1">
            <a:spLocks noChangeArrowheads="1"/>
          </p:cNvSpPr>
          <p:nvPr/>
        </p:nvSpPr>
        <p:spPr bwMode="auto">
          <a:xfrm>
            <a:off x="1508125" y="1255713"/>
            <a:ext cx="1492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Merchandise</a:t>
            </a:r>
          </a:p>
        </p:txBody>
      </p:sp>
      <p:sp>
        <p:nvSpPr>
          <p:cNvPr id="183302" name="Text Box 6"/>
          <p:cNvSpPr txBox="1">
            <a:spLocks noChangeArrowheads="1"/>
          </p:cNvSpPr>
          <p:nvPr/>
        </p:nvSpPr>
        <p:spPr bwMode="auto">
          <a:xfrm>
            <a:off x="5410200" y="1752600"/>
            <a:ext cx="2819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i="1">
                <a:solidFill>
                  <a:srgbClr val="009900"/>
                </a:solidFill>
              </a:rPr>
              <a:t>Add items purchased</a:t>
            </a:r>
          </a:p>
          <a:p>
            <a:r>
              <a:rPr lang="en-US" sz="2000" i="1">
                <a:solidFill>
                  <a:srgbClr val="009900"/>
                </a:solidFill>
              </a:rPr>
              <a:t>Subtract items sold</a:t>
            </a:r>
          </a:p>
          <a:p>
            <a:r>
              <a:rPr lang="en-US" sz="2000" i="1">
                <a:solidFill>
                  <a:srgbClr val="009900"/>
                </a:solidFill>
              </a:rPr>
              <a:t>Adjust for shrink</a:t>
            </a:r>
          </a:p>
        </p:txBody>
      </p:sp>
      <p:sp>
        <p:nvSpPr>
          <p:cNvPr id="183303" name="Freeform 7"/>
          <p:cNvSpPr>
            <a:spLocks/>
          </p:cNvSpPr>
          <p:nvPr/>
        </p:nvSpPr>
        <p:spPr bwMode="auto">
          <a:xfrm>
            <a:off x="5257800" y="1676400"/>
            <a:ext cx="381000" cy="1447800"/>
          </a:xfrm>
          <a:custGeom>
            <a:avLst/>
            <a:gdLst>
              <a:gd name="T0" fmla="*/ 240 w 240"/>
              <a:gd name="T1" fmla="*/ 0 h 912"/>
              <a:gd name="T2" fmla="*/ 0 w 240"/>
              <a:gd name="T3" fmla="*/ 0 h 912"/>
              <a:gd name="T4" fmla="*/ 0 w 240"/>
              <a:gd name="T5" fmla="*/ 912 h 912"/>
              <a:gd name="T6" fmla="*/ 240 w 240"/>
              <a:gd name="T7" fmla="*/ 912 h 912"/>
            </a:gdLst>
            <a:ahLst/>
            <a:cxnLst>
              <a:cxn ang="0">
                <a:pos x="T0" y="T1"/>
              </a:cxn>
              <a:cxn ang="0">
                <a:pos x="T2" y="T3"/>
              </a:cxn>
              <a:cxn ang="0">
                <a:pos x="T4" y="T5"/>
              </a:cxn>
              <a:cxn ang="0">
                <a:pos x="T6" y="T7"/>
              </a:cxn>
            </a:cxnLst>
            <a:rect l="0" t="0" r="r" b="b"/>
            <a:pathLst>
              <a:path w="240" h="912">
                <a:moveTo>
                  <a:pt x="240" y="0"/>
                </a:moveTo>
                <a:lnTo>
                  <a:pt x="0" y="0"/>
                </a:lnTo>
                <a:lnTo>
                  <a:pt x="0" y="912"/>
                </a:lnTo>
                <a:lnTo>
                  <a:pt x="240" y="912"/>
                </a:lnTo>
              </a:path>
            </a:pathLst>
          </a:custGeom>
          <a:noFill/>
          <a:ln w="12700" cap="flat" cmpd="sng">
            <a:solidFill>
              <a:srgbClr val="0099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83304" name="Line 8"/>
          <p:cNvSpPr>
            <a:spLocks noChangeShapeType="1"/>
          </p:cNvSpPr>
          <p:nvPr/>
        </p:nvSpPr>
        <p:spPr bwMode="auto">
          <a:xfrm flipH="1">
            <a:off x="3276600" y="2362200"/>
            <a:ext cx="1981200" cy="0"/>
          </a:xfrm>
          <a:prstGeom prst="line">
            <a:avLst/>
          </a:prstGeom>
          <a:noFill/>
          <a:ln w="1270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83305" name="Text Box 9"/>
          <p:cNvSpPr txBox="1">
            <a:spLocks noChangeArrowheads="1"/>
          </p:cNvSpPr>
          <p:nvPr/>
        </p:nvSpPr>
        <p:spPr bwMode="auto">
          <a:xfrm>
            <a:off x="4572000" y="3962400"/>
            <a:ext cx="1447800" cy="12033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b="1" u="sng">
                <a:solidFill>
                  <a:schemeClr val="tx1"/>
                </a:solidFill>
              </a:rPr>
              <a:t>SaleID</a:t>
            </a:r>
          </a:p>
          <a:p>
            <a:pPr>
              <a:spcBef>
                <a:spcPct val="0"/>
              </a:spcBef>
            </a:pPr>
            <a:r>
              <a:rPr lang="en-US" sz="1800" b="1" u="sng">
                <a:solidFill>
                  <a:schemeClr val="tx1"/>
                </a:solidFill>
              </a:rPr>
              <a:t>ItemID</a:t>
            </a:r>
            <a:endParaRPr lang="en-US" sz="1800" u="sng">
              <a:solidFill>
                <a:schemeClr val="tx1"/>
              </a:solidFill>
            </a:endParaRPr>
          </a:p>
          <a:p>
            <a:pPr>
              <a:spcBef>
                <a:spcPct val="0"/>
              </a:spcBef>
            </a:pPr>
            <a:r>
              <a:rPr lang="en-US" sz="1800">
                <a:solidFill>
                  <a:schemeClr val="tx1"/>
                </a:solidFill>
              </a:rPr>
              <a:t>Quantity</a:t>
            </a:r>
          </a:p>
          <a:p>
            <a:pPr>
              <a:spcBef>
                <a:spcPct val="0"/>
              </a:spcBef>
            </a:pPr>
            <a:r>
              <a:rPr lang="en-US" sz="1800">
                <a:solidFill>
                  <a:schemeClr val="tx1"/>
                </a:solidFill>
              </a:rPr>
              <a:t>SalePrice</a:t>
            </a:r>
          </a:p>
        </p:txBody>
      </p:sp>
      <p:sp>
        <p:nvSpPr>
          <p:cNvPr id="183306" name="Text Box 10"/>
          <p:cNvSpPr txBox="1">
            <a:spLocks noChangeArrowheads="1"/>
          </p:cNvSpPr>
          <p:nvPr/>
        </p:nvSpPr>
        <p:spPr bwMode="auto">
          <a:xfrm>
            <a:off x="4632325" y="3617913"/>
            <a:ext cx="108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SaleItem</a:t>
            </a:r>
          </a:p>
        </p:txBody>
      </p:sp>
      <p:sp>
        <p:nvSpPr>
          <p:cNvPr id="183307" name="Freeform 11"/>
          <p:cNvSpPr>
            <a:spLocks/>
          </p:cNvSpPr>
          <p:nvPr/>
        </p:nvSpPr>
        <p:spPr bwMode="auto">
          <a:xfrm>
            <a:off x="5648325" y="2514600"/>
            <a:ext cx="2940050" cy="2165350"/>
          </a:xfrm>
          <a:custGeom>
            <a:avLst/>
            <a:gdLst>
              <a:gd name="T0" fmla="*/ 0 w 1852"/>
              <a:gd name="T1" fmla="*/ 1364 h 1364"/>
              <a:gd name="T2" fmla="*/ 1084 w 1852"/>
              <a:gd name="T3" fmla="*/ 1217 h 1364"/>
              <a:gd name="T4" fmla="*/ 1818 w 1852"/>
              <a:gd name="T5" fmla="*/ 576 h 1364"/>
              <a:gd name="T6" fmla="*/ 1290 w 1852"/>
              <a:gd name="T7" fmla="*/ 0 h 1364"/>
            </a:gdLst>
            <a:ahLst/>
            <a:cxnLst>
              <a:cxn ang="0">
                <a:pos x="T0" y="T1"/>
              </a:cxn>
              <a:cxn ang="0">
                <a:pos x="T2" y="T3"/>
              </a:cxn>
              <a:cxn ang="0">
                <a:pos x="T4" y="T5"/>
              </a:cxn>
              <a:cxn ang="0">
                <a:pos x="T6" y="T7"/>
              </a:cxn>
            </a:cxnLst>
            <a:rect l="0" t="0" r="r" b="b"/>
            <a:pathLst>
              <a:path w="1852" h="1364">
                <a:moveTo>
                  <a:pt x="0" y="1364"/>
                </a:moveTo>
                <a:cubicBezTo>
                  <a:pt x="181" y="1340"/>
                  <a:pt x="781" y="1348"/>
                  <a:pt x="1084" y="1217"/>
                </a:cubicBezTo>
                <a:cubicBezTo>
                  <a:pt x="1387" y="1086"/>
                  <a:pt x="1784" y="779"/>
                  <a:pt x="1818" y="576"/>
                </a:cubicBezTo>
                <a:cubicBezTo>
                  <a:pt x="1852" y="373"/>
                  <a:pt x="1570" y="180"/>
                  <a:pt x="1290" y="0"/>
                </a:cubicBezTo>
              </a:path>
            </a:pathLst>
          </a:custGeom>
          <a:noFill/>
          <a:ln w="12700" cap="flat" cmpd="sng">
            <a:solidFill>
              <a:srgbClr val="0099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18281078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Rectangle 4"/>
          <p:cNvSpPr>
            <a:spLocks noGrp="1" noChangeArrowheads="1"/>
          </p:cNvSpPr>
          <p:nvPr>
            <p:ph type="title"/>
          </p:nvPr>
        </p:nvSpPr>
        <p:spPr/>
        <p:txBody>
          <a:bodyPr/>
          <a:lstStyle/>
          <a:p>
            <a:r>
              <a:rPr lang="en-US"/>
              <a:t>Inventory Events</a:t>
            </a:r>
          </a:p>
        </p:txBody>
      </p:sp>
      <p:sp>
        <p:nvSpPr>
          <p:cNvPr id="185352" name="Rectangle 8"/>
          <p:cNvSpPr>
            <a:spLocks noGrp="1" noChangeArrowheads="1"/>
          </p:cNvSpPr>
          <p:nvPr>
            <p:ph sz="half" idx="1"/>
          </p:nvPr>
        </p:nvSpPr>
        <p:spPr>
          <a:xfrm>
            <a:off x="4724400" y="1066800"/>
            <a:ext cx="4343400" cy="4953000"/>
          </a:xfrm>
        </p:spPr>
        <p:txBody>
          <a:bodyPr/>
          <a:lstStyle/>
          <a:p>
            <a:r>
              <a:rPr lang="en-US" sz="2000"/>
              <a:t>For a new sale, a row is added to the SaleItem table.</a:t>
            </a:r>
          </a:p>
          <a:p>
            <a:r>
              <a:rPr lang="en-US" sz="2000"/>
              <a:t>A sale or an item could be removed because of a clerical error or the customer changes his or her mind. A SaleItem row will be deleted.</a:t>
            </a:r>
          </a:p>
          <a:p>
            <a:r>
              <a:rPr lang="en-US" sz="2000"/>
              <a:t>An item could be returned, or the quantity could be adjusted because of a counting error. The Quantity is updated in the SaleItem table.</a:t>
            </a:r>
          </a:p>
          <a:p>
            <a:r>
              <a:rPr lang="en-US" sz="2000"/>
              <a:t>An item is entered incorrectly. ItemID is updated in the SaleItem table.</a:t>
            </a:r>
          </a:p>
        </p:txBody>
      </p:sp>
      <p:sp>
        <p:nvSpPr>
          <p:cNvPr id="7" name="Slide Number Placeholder 6"/>
          <p:cNvSpPr>
            <a:spLocks noGrp="1"/>
          </p:cNvSpPr>
          <p:nvPr>
            <p:ph type="sldNum" sz="quarter" idx="12"/>
          </p:nvPr>
        </p:nvSpPr>
        <p:spPr/>
        <p:txBody>
          <a:bodyPr/>
          <a:lstStyle/>
          <a:p>
            <a:fld id="{DB0E05DC-6572-462D-9003-61ADF9A72A47}" type="slidenum">
              <a:rPr lang="en-US"/>
              <a:pPr/>
              <a:t>56</a:t>
            </a:fld>
            <a:endParaRPr lang="en-US"/>
          </a:p>
        </p:txBody>
      </p:sp>
      <p:sp>
        <p:nvSpPr>
          <p:cNvPr id="185349" name="Text Box 5"/>
          <p:cNvSpPr txBox="1">
            <a:spLocks noChangeArrowheads="1"/>
          </p:cNvSpPr>
          <p:nvPr/>
        </p:nvSpPr>
        <p:spPr bwMode="auto">
          <a:xfrm>
            <a:off x="1447800" y="1524000"/>
            <a:ext cx="1447800" cy="1203325"/>
          </a:xfrm>
          <a:prstGeom prst="rect">
            <a:avLst/>
          </a:prstGeom>
          <a:noFill/>
          <a:ln w="127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b="1" u="sng"/>
              <a:t>SaleID</a:t>
            </a:r>
          </a:p>
          <a:p>
            <a:pPr>
              <a:spcBef>
                <a:spcPct val="0"/>
              </a:spcBef>
            </a:pPr>
            <a:r>
              <a:rPr lang="en-US" sz="1800" b="1" u="sng"/>
              <a:t>ItemID</a:t>
            </a:r>
            <a:endParaRPr lang="en-US" sz="1800" u="sng"/>
          </a:p>
          <a:p>
            <a:pPr>
              <a:spcBef>
                <a:spcPct val="0"/>
              </a:spcBef>
            </a:pPr>
            <a:r>
              <a:rPr lang="en-US" sz="1800"/>
              <a:t>Quantity</a:t>
            </a:r>
          </a:p>
          <a:p>
            <a:pPr>
              <a:spcBef>
                <a:spcPct val="0"/>
              </a:spcBef>
            </a:pPr>
            <a:r>
              <a:rPr lang="en-US" sz="1800"/>
              <a:t>SalePrice</a:t>
            </a:r>
          </a:p>
        </p:txBody>
      </p:sp>
      <p:sp>
        <p:nvSpPr>
          <p:cNvPr id="185350" name="Text Box 6"/>
          <p:cNvSpPr txBox="1">
            <a:spLocks noChangeArrowheads="1"/>
          </p:cNvSpPr>
          <p:nvPr/>
        </p:nvSpPr>
        <p:spPr bwMode="auto">
          <a:xfrm>
            <a:off x="1508125" y="1179513"/>
            <a:ext cx="108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SaleItem</a:t>
            </a:r>
          </a:p>
        </p:txBody>
      </p:sp>
      <p:sp>
        <p:nvSpPr>
          <p:cNvPr id="185353" name="Text Box 9"/>
          <p:cNvSpPr txBox="1">
            <a:spLocks noChangeArrowheads="1"/>
          </p:cNvSpPr>
          <p:nvPr/>
        </p:nvSpPr>
        <p:spPr bwMode="auto">
          <a:xfrm>
            <a:off x="1371600" y="3124200"/>
            <a:ext cx="32766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itchFamily="18" charset="0"/>
              </a:defRPr>
            </a:lvl1pPr>
            <a:lvl2pPr marL="914400" indent="-457200">
              <a:spcBef>
                <a:spcPct val="0"/>
              </a:spcBef>
              <a:defRPr sz="2400">
                <a:solidFill>
                  <a:schemeClr val="tx1"/>
                </a:solidFill>
                <a:latin typeface="Times New Roman" pitchFamily="18" charset="0"/>
              </a:defRPr>
            </a:lvl2pPr>
            <a:lvl3pPr marL="1371600" indent="-457200">
              <a:spcBef>
                <a:spcPct val="0"/>
              </a:spcBef>
              <a:defRPr sz="2400">
                <a:solidFill>
                  <a:schemeClr val="tx1"/>
                </a:solidFill>
                <a:latin typeface="Times New Roman" pitchFamily="18" charset="0"/>
              </a:defRPr>
            </a:lvl3pPr>
            <a:lvl4pPr marL="1828800" indent="-457200">
              <a:spcBef>
                <a:spcPct val="0"/>
              </a:spcBef>
              <a:defRPr sz="2400">
                <a:solidFill>
                  <a:schemeClr val="tx1"/>
                </a:solidFill>
                <a:latin typeface="Times New Roman" pitchFamily="18" charset="0"/>
              </a:defRPr>
            </a:lvl4pPr>
            <a:lvl5pPr marL="2286000" indent="-457200">
              <a:spcBef>
                <a:spcPct val="0"/>
              </a:spcBef>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AutoNum type="arabicParenBoth"/>
            </a:pPr>
            <a:r>
              <a:rPr lang="en-US">
                <a:latin typeface="Arial" charset="0"/>
              </a:rPr>
              <a:t>Add a row.</a:t>
            </a:r>
          </a:p>
          <a:p>
            <a:pPr>
              <a:spcBef>
                <a:spcPct val="50000"/>
              </a:spcBef>
              <a:buFontTx/>
              <a:buAutoNum type="arabicParenBoth"/>
            </a:pPr>
            <a:r>
              <a:rPr lang="en-US">
                <a:latin typeface="Arial" charset="0"/>
              </a:rPr>
              <a:t>Delete a row.</a:t>
            </a:r>
          </a:p>
          <a:p>
            <a:pPr>
              <a:spcBef>
                <a:spcPct val="50000"/>
              </a:spcBef>
              <a:buFontTx/>
              <a:buAutoNum type="arabicParenBoth"/>
            </a:pPr>
            <a:r>
              <a:rPr lang="en-US">
                <a:latin typeface="Arial" charset="0"/>
              </a:rPr>
              <a:t>Update Quantity.</a:t>
            </a:r>
          </a:p>
          <a:p>
            <a:pPr>
              <a:spcBef>
                <a:spcPct val="50000"/>
              </a:spcBef>
              <a:buFontTx/>
              <a:buAutoNum type="arabicParenBoth"/>
            </a:pPr>
            <a:r>
              <a:rPr lang="en-US">
                <a:latin typeface="Arial" charset="0"/>
              </a:rPr>
              <a:t>Update ItemID.</a:t>
            </a:r>
          </a:p>
        </p:txBody>
      </p:sp>
    </p:spTree>
    <p:extLst>
      <p:ext uri="{BB962C8B-B14F-4D97-AF65-F5344CB8AC3E}">
        <p14:creationId xmlns:p14="http://schemas.microsoft.com/office/powerpoint/2010/main" val="5246598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20" name="Rectangle 4"/>
          <p:cNvSpPr>
            <a:spLocks noGrp="1" noChangeArrowheads="1"/>
          </p:cNvSpPr>
          <p:nvPr>
            <p:ph type="title"/>
          </p:nvPr>
        </p:nvSpPr>
        <p:spPr/>
        <p:txBody>
          <a:bodyPr/>
          <a:lstStyle/>
          <a:p>
            <a:r>
              <a:rPr lang="en-US"/>
              <a:t>New Sale: Insert SaleItem Row</a:t>
            </a:r>
          </a:p>
        </p:txBody>
      </p:sp>
      <p:sp>
        <p:nvSpPr>
          <p:cNvPr id="4" name="Slide Number Placeholder 4"/>
          <p:cNvSpPr>
            <a:spLocks noGrp="1"/>
          </p:cNvSpPr>
          <p:nvPr>
            <p:ph type="sldNum" sz="quarter" idx="12"/>
          </p:nvPr>
        </p:nvSpPr>
        <p:spPr/>
        <p:txBody>
          <a:bodyPr/>
          <a:lstStyle/>
          <a:p>
            <a:fld id="{7A5F6480-302A-4856-80C9-4322126A1B19}" type="slidenum">
              <a:rPr lang="en-US"/>
              <a:pPr/>
              <a:t>57</a:t>
            </a:fld>
            <a:endParaRPr lang="en-US"/>
          </a:p>
        </p:txBody>
      </p:sp>
      <p:sp>
        <p:nvSpPr>
          <p:cNvPr id="188421" name="Text Box 5"/>
          <p:cNvSpPr txBox="1">
            <a:spLocks noChangeArrowheads="1"/>
          </p:cNvSpPr>
          <p:nvPr/>
        </p:nvSpPr>
        <p:spPr bwMode="auto">
          <a:xfrm>
            <a:off x="672353" y="1434353"/>
            <a:ext cx="7620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CREATE TRIGGER </a:t>
            </a:r>
            <a:r>
              <a:rPr lang="en-US" sz="1800" dirty="0" err="1">
                <a:solidFill>
                  <a:schemeClr val="tx1"/>
                </a:solidFill>
              </a:rPr>
              <a:t>NewSaleItem</a:t>
            </a:r>
            <a:endParaRPr lang="en-US" sz="1800" dirty="0">
              <a:solidFill>
                <a:schemeClr val="tx1"/>
              </a:solidFill>
            </a:endParaRPr>
          </a:p>
          <a:p>
            <a:pPr>
              <a:spcBef>
                <a:spcPct val="0"/>
              </a:spcBef>
            </a:pPr>
            <a:r>
              <a:rPr lang="en-US" sz="1800" dirty="0">
                <a:solidFill>
                  <a:schemeClr val="tx1"/>
                </a:solidFill>
              </a:rPr>
              <a:t>AFTER INSERT ON </a:t>
            </a:r>
            <a:r>
              <a:rPr lang="en-US" sz="1800" dirty="0" err="1">
                <a:solidFill>
                  <a:schemeClr val="tx1"/>
                </a:solidFill>
              </a:rPr>
              <a:t>SaleItem</a:t>
            </a:r>
            <a:endParaRPr lang="en-US" sz="1800" dirty="0">
              <a:solidFill>
                <a:schemeClr val="tx1"/>
              </a:solidFill>
            </a:endParaRPr>
          </a:p>
          <a:p>
            <a:pPr>
              <a:spcBef>
                <a:spcPct val="0"/>
              </a:spcBef>
            </a:pPr>
            <a:r>
              <a:rPr lang="en-US" sz="1800" dirty="0">
                <a:solidFill>
                  <a:schemeClr val="tx1"/>
                </a:solidFill>
              </a:rPr>
              <a:t>REFERENCING	NEW ROW AS </a:t>
            </a:r>
            <a:r>
              <a:rPr lang="en-US" sz="1800" dirty="0" err="1">
                <a:solidFill>
                  <a:schemeClr val="tx1"/>
                </a:solidFill>
              </a:rPr>
              <a:t>newrow</a:t>
            </a:r>
            <a:endParaRPr lang="en-US" sz="1800" dirty="0">
              <a:solidFill>
                <a:schemeClr val="tx1"/>
              </a:solidFill>
            </a:endParaRPr>
          </a:p>
          <a:p>
            <a:pPr>
              <a:spcBef>
                <a:spcPct val="0"/>
              </a:spcBef>
            </a:pPr>
            <a:r>
              <a:rPr lang="en-US" sz="1800" dirty="0">
                <a:solidFill>
                  <a:schemeClr val="tx1"/>
                </a:solidFill>
              </a:rPr>
              <a:t>FOR EACH ROW</a:t>
            </a:r>
          </a:p>
          <a:p>
            <a:pPr>
              <a:spcBef>
                <a:spcPct val="0"/>
              </a:spcBef>
            </a:pPr>
            <a:r>
              <a:rPr lang="en-US" sz="1800" dirty="0">
                <a:solidFill>
                  <a:schemeClr val="tx1"/>
                </a:solidFill>
              </a:rPr>
              <a:t>	UPDATE Merchandise</a:t>
            </a:r>
          </a:p>
          <a:p>
            <a:pPr>
              <a:spcBef>
                <a:spcPct val="0"/>
              </a:spcBef>
            </a:pPr>
            <a:r>
              <a:rPr lang="en-US" sz="1800" dirty="0">
                <a:solidFill>
                  <a:schemeClr val="tx1"/>
                </a:solidFill>
              </a:rPr>
              <a:t>	SET </a:t>
            </a:r>
            <a:r>
              <a:rPr lang="en-US" sz="1800" dirty="0" err="1">
                <a:solidFill>
                  <a:schemeClr val="tx1"/>
                </a:solidFill>
              </a:rPr>
              <a:t>QuantityOnHand</a:t>
            </a:r>
            <a:r>
              <a:rPr lang="en-US" sz="1800" dirty="0">
                <a:solidFill>
                  <a:schemeClr val="tx1"/>
                </a:solidFill>
              </a:rPr>
              <a:t> = </a:t>
            </a:r>
            <a:r>
              <a:rPr lang="en-US" sz="1800" dirty="0" err="1">
                <a:solidFill>
                  <a:schemeClr val="tx1"/>
                </a:solidFill>
              </a:rPr>
              <a:t>QuantityOnHand</a:t>
            </a:r>
            <a:r>
              <a:rPr lang="en-US" sz="1800" dirty="0">
                <a:solidFill>
                  <a:schemeClr val="tx1"/>
                </a:solidFill>
              </a:rPr>
              <a:t> – </a:t>
            </a:r>
            <a:r>
              <a:rPr lang="en-US" sz="1800" dirty="0" err="1">
                <a:solidFill>
                  <a:schemeClr val="tx1"/>
                </a:solidFill>
              </a:rPr>
              <a:t>newrow.Quantity</a:t>
            </a:r>
            <a:endParaRPr lang="en-US" sz="1800" dirty="0">
              <a:solidFill>
                <a:schemeClr val="tx1"/>
              </a:solidFill>
            </a:endParaRPr>
          </a:p>
          <a:p>
            <a:pPr>
              <a:spcBef>
                <a:spcPct val="0"/>
              </a:spcBef>
            </a:pPr>
            <a:r>
              <a:rPr lang="en-US" sz="1800" dirty="0">
                <a:solidFill>
                  <a:schemeClr val="tx1"/>
                </a:solidFill>
              </a:rPr>
              <a:t>	WHERE </a:t>
            </a:r>
            <a:r>
              <a:rPr lang="en-US" sz="1800" dirty="0" err="1">
                <a:solidFill>
                  <a:schemeClr val="tx1"/>
                </a:solidFill>
              </a:rPr>
              <a:t>ItemID</a:t>
            </a:r>
            <a:r>
              <a:rPr lang="en-US" sz="1800" dirty="0">
                <a:solidFill>
                  <a:schemeClr val="tx1"/>
                </a:solidFill>
              </a:rPr>
              <a:t> = </a:t>
            </a:r>
            <a:r>
              <a:rPr lang="en-US" sz="1800" dirty="0" err="1">
                <a:solidFill>
                  <a:schemeClr val="tx1"/>
                </a:solidFill>
              </a:rPr>
              <a:t>newrow.ItemID</a:t>
            </a:r>
            <a:r>
              <a:rPr lang="en-US" sz="1800" dirty="0">
                <a:solidFill>
                  <a:schemeClr val="tx1"/>
                </a:solidFill>
              </a:rPr>
              <a:t>;</a:t>
            </a:r>
          </a:p>
        </p:txBody>
      </p:sp>
    </p:spTree>
    <p:extLst>
      <p:ext uri="{BB962C8B-B14F-4D97-AF65-F5344CB8AC3E}">
        <p14:creationId xmlns:p14="http://schemas.microsoft.com/office/powerpoint/2010/main" val="31817766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8" name="Rectangle 4"/>
          <p:cNvSpPr>
            <a:spLocks noGrp="1" noChangeArrowheads="1"/>
          </p:cNvSpPr>
          <p:nvPr>
            <p:ph type="title"/>
          </p:nvPr>
        </p:nvSpPr>
        <p:spPr/>
        <p:txBody>
          <a:bodyPr/>
          <a:lstStyle/>
          <a:p>
            <a:r>
              <a:rPr lang="en-US"/>
              <a:t>Delete SaleItem Row</a:t>
            </a:r>
          </a:p>
        </p:txBody>
      </p:sp>
      <p:sp>
        <p:nvSpPr>
          <p:cNvPr id="4" name="Slide Number Placeholder 4"/>
          <p:cNvSpPr>
            <a:spLocks noGrp="1"/>
          </p:cNvSpPr>
          <p:nvPr>
            <p:ph type="sldNum" sz="quarter" idx="12"/>
          </p:nvPr>
        </p:nvSpPr>
        <p:spPr/>
        <p:txBody>
          <a:bodyPr/>
          <a:lstStyle/>
          <a:p>
            <a:fld id="{13E7143B-E935-410D-9E9D-B1BD35A198DE}" type="slidenum">
              <a:rPr lang="en-US"/>
              <a:pPr/>
              <a:t>58</a:t>
            </a:fld>
            <a:endParaRPr lang="en-US"/>
          </a:p>
        </p:txBody>
      </p:sp>
      <p:sp>
        <p:nvSpPr>
          <p:cNvPr id="190469" name="Text Box 5"/>
          <p:cNvSpPr txBox="1">
            <a:spLocks noChangeArrowheads="1"/>
          </p:cNvSpPr>
          <p:nvPr/>
        </p:nvSpPr>
        <p:spPr bwMode="auto">
          <a:xfrm>
            <a:off x="1008529" y="1219200"/>
            <a:ext cx="7620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CREATE TRIGGER </a:t>
            </a:r>
            <a:r>
              <a:rPr lang="en-US" sz="1800" dirty="0" err="1">
                <a:solidFill>
                  <a:schemeClr val="tx1"/>
                </a:solidFill>
              </a:rPr>
              <a:t>DeleteSaleItem</a:t>
            </a:r>
            <a:endParaRPr lang="en-US" sz="1800" dirty="0">
              <a:solidFill>
                <a:schemeClr val="tx1"/>
              </a:solidFill>
            </a:endParaRPr>
          </a:p>
          <a:p>
            <a:pPr>
              <a:spcBef>
                <a:spcPct val="0"/>
              </a:spcBef>
            </a:pPr>
            <a:r>
              <a:rPr lang="en-US" sz="1800" dirty="0">
                <a:solidFill>
                  <a:schemeClr val="tx1"/>
                </a:solidFill>
              </a:rPr>
              <a:t>AFTER DELETE ON </a:t>
            </a:r>
            <a:r>
              <a:rPr lang="en-US" sz="1800" dirty="0" err="1">
                <a:solidFill>
                  <a:schemeClr val="tx1"/>
                </a:solidFill>
              </a:rPr>
              <a:t>SaleItem</a:t>
            </a:r>
            <a:endParaRPr lang="en-US" sz="1800" dirty="0">
              <a:solidFill>
                <a:schemeClr val="tx1"/>
              </a:solidFill>
            </a:endParaRPr>
          </a:p>
          <a:p>
            <a:pPr>
              <a:spcBef>
                <a:spcPct val="0"/>
              </a:spcBef>
            </a:pPr>
            <a:r>
              <a:rPr lang="en-US" sz="1800" dirty="0">
                <a:solidFill>
                  <a:schemeClr val="tx1"/>
                </a:solidFill>
              </a:rPr>
              <a:t>REFERENCING	OLD ROW AS </a:t>
            </a:r>
            <a:r>
              <a:rPr lang="en-US" sz="1800" dirty="0" err="1">
                <a:solidFill>
                  <a:schemeClr val="tx1"/>
                </a:solidFill>
              </a:rPr>
              <a:t>oldrow</a:t>
            </a:r>
            <a:endParaRPr lang="en-US" sz="1800" dirty="0">
              <a:solidFill>
                <a:schemeClr val="tx1"/>
              </a:solidFill>
            </a:endParaRPr>
          </a:p>
          <a:p>
            <a:pPr>
              <a:spcBef>
                <a:spcPct val="0"/>
              </a:spcBef>
            </a:pPr>
            <a:r>
              <a:rPr lang="en-US" sz="1800" dirty="0">
                <a:solidFill>
                  <a:schemeClr val="tx1"/>
                </a:solidFill>
              </a:rPr>
              <a:t>FOR EACH ROW</a:t>
            </a:r>
          </a:p>
          <a:p>
            <a:pPr>
              <a:spcBef>
                <a:spcPct val="0"/>
              </a:spcBef>
            </a:pPr>
            <a:r>
              <a:rPr lang="en-US" sz="1800" dirty="0">
                <a:solidFill>
                  <a:schemeClr val="tx1"/>
                </a:solidFill>
              </a:rPr>
              <a:t>	UPDATE Merchandise</a:t>
            </a:r>
          </a:p>
          <a:p>
            <a:pPr>
              <a:spcBef>
                <a:spcPct val="0"/>
              </a:spcBef>
            </a:pPr>
            <a:r>
              <a:rPr lang="en-US" sz="1800" dirty="0">
                <a:solidFill>
                  <a:schemeClr val="tx1"/>
                </a:solidFill>
              </a:rPr>
              <a:t>	SET </a:t>
            </a:r>
            <a:r>
              <a:rPr lang="en-US" sz="1800" dirty="0" err="1">
                <a:solidFill>
                  <a:schemeClr val="tx1"/>
                </a:solidFill>
              </a:rPr>
              <a:t>QuantityOnHand</a:t>
            </a:r>
            <a:r>
              <a:rPr lang="en-US" sz="1800" dirty="0">
                <a:solidFill>
                  <a:schemeClr val="tx1"/>
                </a:solidFill>
              </a:rPr>
              <a:t> = </a:t>
            </a:r>
            <a:r>
              <a:rPr lang="en-US" sz="1800" dirty="0" err="1">
                <a:solidFill>
                  <a:schemeClr val="tx1"/>
                </a:solidFill>
              </a:rPr>
              <a:t>QuantityOnHand</a:t>
            </a:r>
            <a:r>
              <a:rPr lang="en-US" sz="1800" dirty="0">
                <a:solidFill>
                  <a:schemeClr val="tx1"/>
                </a:solidFill>
              </a:rPr>
              <a:t> + </a:t>
            </a:r>
            <a:r>
              <a:rPr lang="en-US" sz="1800" dirty="0" err="1">
                <a:solidFill>
                  <a:schemeClr val="tx1"/>
                </a:solidFill>
              </a:rPr>
              <a:t>oldrow.Quantity</a:t>
            </a:r>
            <a:endParaRPr lang="en-US" sz="1800" dirty="0">
              <a:solidFill>
                <a:schemeClr val="tx1"/>
              </a:solidFill>
            </a:endParaRPr>
          </a:p>
          <a:p>
            <a:pPr>
              <a:spcBef>
                <a:spcPct val="0"/>
              </a:spcBef>
            </a:pPr>
            <a:r>
              <a:rPr lang="en-US" sz="1800" dirty="0">
                <a:solidFill>
                  <a:schemeClr val="tx1"/>
                </a:solidFill>
              </a:rPr>
              <a:t>	WHERE </a:t>
            </a:r>
            <a:r>
              <a:rPr lang="en-US" sz="1800" dirty="0" err="1">
                <a:solidFill>
                  <a:schemeClr val="tx1"/>
                </a:solidFill>
              </a:rPr>
              <a:t>ItemID</a:t>
            </a:r>
            <a:r>
              <a:rPr lang="en-US" sz="1800" dirty="0">
                <a:solidFill>
                  <a:schemeClr val="tx1"/>
                </a:solidFill>
              </a:rPr>
              <a:t> = </a:t>
            </a:r>
            <a:r>
              <a:rPr lang="en-US" sz="1800" dirty="0" err="1">
                <a:solidFill>
                  <a:schemeClr val="tx1"/>
                </a:solidFill>
              </a:rPr>
              <a:t>oldrow.ItemID</a:t>
            </a:r>
            <a:r>
              <a:rPr lang="en-US" sz="1800" dirty="0">
                <a:solidFill>
                  <a:schemeClr val="tx1"/>
                </a:solidFill>
              </a:rPr>
              <a:t>;</a:t>
            </a:r>
          </a:p>
        </p:txBody>
      </p:sp>
    </p:spTree>
    <p:extLst>
      <p:ext uri="{BB962C8B-B14F-4D97-AF65-F5344CB8AC3E}">
        <p14:creationId xmlns:p14="http://schemas.microsoft.com/office/powerpoint/2010/main" val="29867658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4"/>
          <p:cNvSpPr>
            <a:spLocks noGrp="1" noChangeArrowheads="1"/>
          </p:cNvSpPr>
          <p:nvPr>
            <p:ph type="title"/>
          </p:nvPr>
        </p:nvSpPr>
        <p:spPr/>
        <p:txBody>
          <a:bodyPr/>
          <a:lstStyle/>
          <a:p>
            <a:r>
              <a:rPr lang="en-US"/>
              <a:t>Inventory Update Sequence</a:t>
            </a:r>
          </a:p>
        </p:txBody>
      </p:sp>
      <p:graphicFrame>
        <p:nvGraphicFramePr>
          <p:cNvPr id="216176" name="Group 112"/>
          <p:cNvGraphicFramePr>
            <a:graphicFrameLocks noGrp="1"/>
          </p:cNvGraphicFramePr>
          <p:nvPr>
            <p:ph type="tbl" idx="1"/>
          </p:nvPr>
        </p:nvGraphicFramePr>
        <p:xfrm>
          <a:off x="1295400" y="914400"/>
          <a:ext cx="7543800" cy="5209540"/>
        </p:xfrm>
        <a:graphic>
          <a:graphicData uri="http://schemas.openxmlformats.org/drawingml/2006/table">
            <a:tbl>
              <a:tblPr/>
              <a:tblGrid>
                <a:gridCol w="1579563"/>
                <a:gridCol w="2138362"/>
                <a:gridCol w="2170113"/>
                <a:gridCol w="1655762"/>
              </a:tblGrid>
              <a:tr h="2286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Times New Roman" pitchFamily="18" charset="0"/>
                          <a:cs typeface="Arial" charset="0"/>
                        </a:rPr>
                        <a:t>SaleItem</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Times New Roman" pitchFamily="18" charset="0"/>
                          <a:cs typeface="Arial" charset="0"/>
                        </a:rPr>
                        <a:t>Clerk</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Times New Roman" pitchFamily="18" charset="0"/>
                          <a:cs typeface="Arial" charset="0"/>
                        </a:rPr>
                        <a:t>Event Code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Times New Roman" pitchFamily="18" charset="0"/>
                          <a:cs typeface="Arial" charset="0"/>
                        </a:rPr>
                        <a:t>Merchandise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57003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SaleID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101</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ItemID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15</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Quantity	10</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Quantity	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Enter new sale item, enter Quantity of 10.</a:t>
                      </a:r>
                    </a:p>
                    <a:p>
                      <a:pPr marL="381000" marR="0" lvl="0" indent="-381000" algn="l" defTabSz="914400" rtl="0" eaLnBrk="0" fontAlgn="base" latinLnBrk="0" hangingPunct="0">
                        <a:lnSpc>
                          <a:spcPct val="100000"/>
                        </a:lnSpc>
                        <a:spcBef>
                          <a:spcPct val="0"/>
                        </a:spcBef>
                        <a:spcAft>
                          <a:spcPct val="0"/>
                        </a:spcAft>
                        <a:buClrTx/>
                        <a:buSzTx/>
                        <a:buFontTx/>
                        <a:buAutoNum type="arabicPeriod"/>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81000" marR="0" lvl="0" indent="-3810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 Change Quantity to 8.</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 Subtract Quantity 10 from QOH.</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4. Subtract Quantity 8 from QOH.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ItemID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50</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40</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32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6100">
                <a:tc gridSpan="4">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Times New Roman" pitchFamily="18" charset="0"/>
                          <a:cs typeface="Arial" charset="0"/>
                        </a:rPr>
                        <a:t>Solution that corrects for change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908175">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SaleID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101</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ItemID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15</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Quantity	10</a:t>
                      </a: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192213"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Quantity	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Enter new sale item, enter Quantity of 10.</a:t>
                      </a:r>
                    </a:p>
                    <a:p>
                      <a:pPr marL="381000" marR="0" lvl="0" indent="-381000" algn="l" defTabSz="914400" rtl="0" eaLnBrk="0" fontAlgn="base" latinLnBrk="0" hangingPunct="0">
                        <a:lnSpc>
                          <a:spcPct val="100000"/>
                        </a:lnSpc>
                        <a:spcBef>
                          <a:spcPct val="0"/>
                        </a:spcBef>
                        <a:spcAft>
                          <a:spcPct val="0"/>
                        </a:spcAft>
                        <a:buClrTx/>
                        <a:buSzTx/>
                        <a:buFontTx/>
                        <a:buAutoNum type="arabicPeriod"/>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81000" marR="0" lvl="0" indent="-3810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 Change Quantity to 8.</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 Subtract Quantity 10 from QOH.</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4. </a:t>
                      </a:r>
                      <a:r>
                        <a:rPr kumimoji="0" lang="en-US" sz="1600" b="0" i="0" u="none" strike="noStrike" cap="none" normalizeH="0" baseline="0" smtClean="0">
                          <a:ln>
                            <a:noFill/>
                          </a:ln>
                          <a:solidFill>
                            <a:srgbClr val="FF0000"/>
                          </a:solidFill>
                          <a:effectLst/>
                          <a:latin typeface="Arial" charset="0"/>
                          <a:ea typeface="Times New Roman" pitchFamily="18" charset="0"/>
                          <a:cs typeface="Arial" charset="0"/>
                        </a:rPr>
                        <a:t>Add original Quantity 10 back</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and subtract Quantity 8 from QOH.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r>
                        <a:rPr kumimoji="0" lang="en-US" sz="1600" b="1" i="0" u="sng" strike="noStrike" cap="none" normalizeH="0" baseline="0" smtClean="0">
                          <a:ln>
                            <a:noFill/>
                          </a:ln>
                          <a:solidFill>
                            <a:schemeClr val="tx1"/>
                          </a:solidFill>
                          <a:effectLst/>
                          <a:latin typeface="Arial" charset="0"/>
                          <a:ea typeface="Times New Roman" pitchFamily="18" charset="0"/>
                          <a:cs typeface="Arial" charset="0"/>
                        </a:rPr>
                        <a:t>ItemID</a:t>
                      </a: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	15</a:t>
                      </a:r>
                    </a:p>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50</a:t>
                      </a:r>
                    </a:p>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40</a:t>
                      </a:r>
                    </a:p>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152525" algn="r"/>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QOH	42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 name="Slide Number Placeholder 5"/>
          <p:cNvSpPr>
            <a:spLocks noGrp="1"/>
          </p:cNvSpPr>
          <p:nvPr>
            <p:ph type="sldNum" sz="quarter" idx="12"/>
          </p:nvPr>
        </p:nvSpPr>
        <p:spPr/>
        <p:txBody>
          <a:bodyPr/>
          <a:lstStyle/>
          <a:p>
            <a:fld id="{7D77B7B5-FD41-4DE5-A9B7-FED1AF58F135}" type="slidenum">
              <a:rPr lang="en-US"/>
              <a:pPr/>
              <a:t>59</a:t>
            </a:fld>
            <a:endParaRPr lang="en-US"/>
          </a:p>
        </p:txBody>
      </p:sp>
    </p:spTree>
    <p:extLst>
      <p:ext uri="{BB962C8B-B14F-4D97-AF65-F5344CB8AC3E}">
        <p14:creationId xmlns:p14="http://schemas.microsoft.com/office/powerpoint/2010/main" val="2263600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Grp="1" noChangeArrowheads="1"/>
          </p:cNvSpPr>
          <p:nvPr>
            <p:ph type="title"/>
          </p:nvPr>
        </p:nvSpPr>
        <p:spPr/>
        <p:txBody>
          <a:bodyPr/>
          <a:lstStyle/>
          <a:p>
            <a:r>
              <a:rPr lang="en-US"/>
              <a:t>Looking Up Data</a:t>
            </a:r>
          </a:p>
        </p:txBody>
      </p:sp>
      <p:sp>
        <p:nvSpPr>
          <p:cNvPr id="4" name="Slide Number Placeholder 4"/>
          <p:cNvSpPr>
            <a:spLocks noGrp="1"/>
          </p:cNvSpPr>
          <p:nvPr>
            <p:ph type="sldNum" sz="quarter" idx="12"/>
          </p:nvPr>
        </p:nvSpPr>
        <p:spPr/>
        <p:txBody>
          <a:bodyPr/>
          <a:lstStyle/>
          <a:p>
            <a:fld id="{5D7BE582-3DD7-41C8-ADD3-6253FE7A9709}" type="slidenum">
              <a:rPr lang="en-US"/>
              <a:pPr/>
              <a:t>6</a:t>
            </a:fld>
            <a:endParaRPr lang="en-US"/>
          </a:p>
        </p:txBody>
      </p:sp>
      <p:sp>
        <p:nvSpPr>
          <p:cNvPr id="133125" name="Text Box 5"/>
          <p:cNvSpPr txBox="1">
            <a:spLocks noChangeArrowheads="1"/>
          </p:cNvSpPr>
          <p:nvPr/>
        </p:nvSpPr>
        <p:spPr bwMode="auto">
          <a:xfrm>
            <a:off x="1524000" y="1254406"/>
            <a:ext cx="7162800"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800" dirty="0">
                <a:solidFill>
                  <a:schemeClr val="tx1"/>
                </a:solidFill>
              </a:rPr>
              <a:t>CREATE FUNCTION </a:t>
            </a:r>
            <a:r>
              <a:rPr lang="en-US" sz="1800" dirty="0" err="1">
                <a:solidFill>
                  <a:schemeClr val="tx1"/>
                </a:solidFill>
              </a:rPr>
              <a:t>IncreaseSalary</a:t>
            </a:r>
            <a:endParaRPr lang="en-US" sz="1800" dirty="0">
              <a:solidFill>
                <a:schemeClr val="tx1"/>
              </a:solidFill>
            </a:endParaRPr>
          </a:p>
          <a:p>
            <a:pPr>
              <a:spcBef>
                <a:spcPct val="0"/>
              </a:spcBef>
            </a:pPr>
            <a:r>
              <a:rPr lang="en-US" sz="1800" dirty="0">
                <a:solidFill>
                  <a:schemeClr val="tx1"/>
                </a:solidFill>
              </a:rPr>
              <a:t>	(</a:t>
            </a:r>
            <a:r>
              <a:rPr lang="en-US" sz="1800" dirty="0" err="1">
                <a:solidFill>
                  <a:schemeClr val="tx1"/>
                </a:solidFill>
              </a:rPr>
              <a:t>EmpID</a:t>
            </a:r>
            <a:r>
              <a:rPr lang="en-US" sz="1800" dirty="0">
                <a:solidFill>
                  <a:schemeClr val="tx1"/>
                </a:solidFill>
              </a:rPr>
              <a:t> INTEGER, </a:t>
            </a:r>
            <a:r>
              <a:rPr lang="en-US" sz="1800" dirty="0" err="1">
                <a:solidFill>
                  <a:schemeClr val="tx1"/>
                </a:solidFill>
              </a:rPr>
              <a:t>Amt</a:t>
            </a:r>
            <a:r>
              <a:rPr lang="en-US" sz="1800" dirty="0">
                <a:solidFill>
                  <a:schemeClr val="tx1"/>
                </a:solidFill>
              </a:rPr>
              <a:t> CURRENCY)</a:t>
            </a:r>
          </a:p>
          <a:p>
            <a:pPr>
              <a:spcBef>
                <a:spcPct val="0"/>
              </a:spcBef>
            </a:pPr>
            <a:r>
              <a:rPr lang="en-US" sz="1800" dirty="0">
                <a:solidFill>
                  <a:schemeClr val="tx1"/>
                </a:solidFill>
              </a:rPr>
              <a:t>RETURNS CURRENCY</a:t>
            </a:r>
          </a:p>
          <a:p>
            <a:pPr>
              <a:spcBef>
                <a:spcPct val="0"/>
              </a:spcBef>
            </a:pPr>
            <a:r>
              <a:rPr lang="en-US" sz="1800" dirty="0">
                <a:solidFill>
                  <a:schemeClr val="tx1"/>
                </a:solidFill>
              </a:rPr>
              <a:t>DECLARE</a:t>
            </a:r>
          </a:p>
          <a:p>
            <a:pPr>
              <a:spcBef>
                <a:spcPct val="0"/>
              </a:spcBef>
            </a:pPr>
            <a:r>
              <a:rPr lang="en-US" sz="1800" dirty="0">
                <a:solidFill>
                  <a:schemeClr val="tx1"/>
                </a:solidFill>
              </a:rPr>
              <a:t>	CURRENCY </a:t>
            </a:r>
            <a:r>
              <a:rPr lang="en-US" sz="1800" dirty="0" err="1">
                <a:solidFill>
                  <a:schemeClr val="tx1"/>
                </a:solidFill>
              </a:rPr>
              <a:t>MaxAmount</a:t>
            </a:r>
            <a:r>
              <a:rPr lang="en-US" sz="1800" dirty="0">
                <a:solidFill>
                  <a:schemeClr val="tx1"/>
                </a:solidFill>
              </a:rPr>
              <a:t>;</a:t>
            </a:r>
          </a:p>
          <a:p>
            <a:pPr>
              <a:spcBef>
                <a:spcPct val="0"/>
              </a:spcBef>
            </a:pPr>
            <a:r>
              <a:rPr lang="en-US" sz="1800" dirty="0">
                <a:solidFill>
                  <a:schemeClr val="tx1"/>
                </a:solidFill>
              </a:rPr>
              <a:t>BEGIN</a:t>
            </a:r>
          </a:p>
          <a:p>
            <a:pPr>
              <a:spcBef>
                <a:spcPct val="0"/>
              </a:spcBef>
            </a:pPr>
            <a:r>
              <a:rPr lang="en-US" sz="1800" dirty="0">
                <a:solidFill>
                  <a:schemeClr val="tx1"/>
                </a:solidFill>
              </a:rPr>
              <a:t>	SELECT </a:t>
            </a:r>
            <a:r>
              <a:rPr lang="en-US" sz="1800" dirty="0" err="1">
                <a:solidFill>
                  <a:schemeClr val="tx1"/>
                </a:solidFill>
              </a:rPr>
              <a:t>MaxRaise</a:t>
            </a:r>
            <a:r>
              <a:rPr lang="en-US" sz="1800" dirty="0">
                <a:solidFill>
                  <a:schemeClr val="tx1"/>
                </a:solidFill>
              </a:rPr>
              <a:t> INTO </a:t>
            </a:r>
            <a:r>
              <a:rPr lang="en-US" sz="1800" dirty="0" err="1">
                <a:solidFill>
                  <a:schemeClr val="tx1"/>
                </a:solidFill>
              </a:rPr>
              <a:t>MaxAmount</a:t>
            </a:r>
            <a:endParaRPr lang="en-US" sz="1800" dirty="0">
              <a:solidFill>
                <a:schemeClr val="tx1"/>
              </a:solidFill>
            </a:endParaRPr>
          </a:p>
          <a:p>
            <a:pPr>
              <a:spcBef>
                <a:spcPct val="0"/>
              </a:spcBef>
            </a:pPr>
            <a:r>
              <a:rPr lang="en-US" sz="1800" dirty="0">
                <a:solidFill>
                  <a:schemeClr val="tx1"/>
                </a:solidFill>
              </a:rPr>
              <a:t>	FROM </a:t>
            </a:r>
            <a:r>
              <a:rPr lang="en-US" sz="1800" dirty="0" err="1">
                <a:solidFill>
                  <a:schemeClr val="tx1"/>
                </a:solidFill>
              </a:rPr>
              <a:t>CompanyLimits</a:t>
            </a:r>
            <a:endParaRPr lang="en-US" sz="1800" dirty="0">
              <a:solidFill>
                <a:schemeClr val="tx1"/>
              </a:solidFill>
            </a:endParaRPr>
          </a:p>
          <a:p>
            <a:pPr>
              <a:spcBef>
                <a:spcPct val="0"/>
              </a:spcBef>
            </a:pPr>
            <a:r>
              <a:rPr lang="en-US" sz="1800" dirty="0">
                <a:solidFill>
                  <a:schemeClr val="tx1"/>
                </a:solidFill>
              </a:rPr>
              <a:t>	WHERE </a:t>
            </a:r>
            <a:r>
              <a:rPr lang="en-US" sz="1800" dirty="0" err="1">
                <a:solidFill>
                  <a:schemeClr val="tx1"/>
                </a:solidFill>
              </a:rPr>
              <a:t>LimitName</a:t>
            </a:r>
            <a:r>
              <a:rPr lang="en-US" sz="1800" dirty="0">
                <a:solidFill>
                  <a:schemeClr val="tx1"/>
                </a:solidFill>
              </a:rPr>
              <a:t> = ‘Raise’;</a:t>
            </a:r>
          </a:p>
          <a:p>
            <a:pPr>
              <a:spcBef>
                <a:spcPct val="0"/>
              </a:spcBef>
            </a:pPr>
            <a:endParaRPr lang="en-US" sz="1800" dirty="0">
              <a:solidFill>
                <a:schemeClr val="tx1"/>
              </a:solidFill>
            </a:endParaRPr>
          </a:p>
          <a:p>
            <a:pPr>
              <a:spcBef>
                <a:spcPct val="0"/>
              </a:spcBef>
            </a:pPr>
            <a:r>
              <a:rPr lang="en-US" sz="1800" dirty="0">
                <a:solidFill>
                  <a:schemeClr val="tx1"/>
                </a:solidFill>
              </a:rPr>
              <a:t>	IF (</a:t>
            </a:r>
            <a:r>
              <a:rPr lang="en-US" sz="1800" dirty="0" err="1">
                <a:solidFill>
                  <a:schemeClr val="tx1"/>
                </a:solidFill>
              </a:rPr>
              <a:t>Amt</a:t>
            </a:r>
            <a:r>
              <a:rPr lang="en-US" sz="1800" dirty="0">
                <a:solidFill>
                  <a:schemeClr val="tx1"/>
                </a:solidFill>
              </a:rPr>
              <a:t> &gt; </a:t>
            </a:r>
            <a:r>
              <a:rPr lang="en-US" sz="1800" dirty="0" err="1">
                <a:solidFill>
                  <a:schemeClr val="tx1"/>
                </a:solidFill>
              </a:rPr>
              <a:t>MaxAmount</a:t>
            </a:r>
            <a:r>
              <a:rPr lang="en-US" sz="1800" dirty="0">
                <a:solidFill>
                  <a:schemeClr val="tx1"/>
                </a:solidFill>
              </a:rPr>
              <a:t>) THEN</a:t>
            </a:r>
          </a:p>
          <a:p>
            <a:pPr>
              <a:spcBef>
                <a:spcPct val="0"/>
              </a:spcBef>
            </a:pPr>
            <a:r>
              <a:rPr lang="en-US" sz="1800" dirty="0">
                <a:solidFill>
                  <a:schemeClr val="tx1"/>
                </a:solidFill>
              </a:rPr>
              <a:t>		RETURN -1		-- error flag</a:t>
            </a:r>
          </a:p>
          <a:p>
            <a:pPr>
              <a:spcBef>
                <a:spcPct val="0"/>
              </a:spcBef>
            </a:pPr>
            <a:r>
              <a:rPr lang="en-US" sz="1800" dirty="0">
                <a:solidFill>
                  <a:schemeClr val="tx1"/>
                </a:solidFill>
              </a:rPr>
              <a:t>	END</a:t>
            </a:r>
          </a:p>
          <a:p>
            <a:pPr>
              <a:spcBef>
                <a:spcPct val="0"/>
              </a:spcBef>
            </a:pPr>
            <a:r>
              <a:rPr lang="en-US" sz="1800" dirty="0">
                <a:solidFill>
                  <a:schemeClr val="tx1"/>
                </a:solidFill>
              </a:rPr>
              <a:t>	UPDATE Employee SET Salary = Salary + </a:t>
            </a:r>
            <a:r>
              <a:rPr lang="en-US" sz="1800" dirty="0" err="1">
                <a:solidFill>
                  <a:schemeClr val="tx1"/>
                </a:solidFill>
              </a:rPr>
              <a:t>Amt</a:t>
            </a:r>
            <a:endParaRPr lang="en-US" sz="1800" dirty="0">
              <a:solidFill>
                <a:schemeClr val="tx1"/>
              </a:solidFill>
            </a:endParaRPr>
          </a:p>
          <a:p>
            <a:pPr>
              <a:spcBef>
                <a:spcPct val="0"/>
              </a:spcBef>
            </a:pPr>
            <a:r>
              <a:rPr lang="en-US" sz="1800" dirty="0">
                <a:solidFill>
                  <a:schemeClr val="tx1"/>
                </a:solidFill>
              </a:rPr>
              <a:t>	WHERE </a:t>
            </a:r>
            <a:r>
              <a:rPr lang="en-US" sz="1800" dirty="0" err="1">
                <a:solidFill>
                  <a:schemeClr val="tx1"/>
                </a:solidFill>
              </a:rPr>
              <a:t>EmployeeID</a:t>
            </a:r>
            <a:r>
              <a:rPr lang="en-US" sz="1800" dirty="0">
                <a:solidFill>
                  <a:schemeClr val="tx1"/>
                </a:solidFill>
              </a:rPr>
              <a:t> = </a:t>
            </a:r>
            <a:r>
              <a:rPr lang="en-US" sz="1800" dirty="0" err="1">
                <a:solidFill>
                  <a:schemeClr val="tx1"/>
                </a:solidFill>
              </a:rPr>
              <a:t>EmpID</a:t>
            </a:r>
            <a:r>
              <a:rPr lang="en-US" sz="1800" dirty="0">
                <a:solidFill>
                  <a:schemeClr val="tx1"/>
                </a:solidFill>
              </a:rPr>
              <a:t>;</a:t>
            </a:r>
          </a:p>
          <a:p>
            <a:pPr>
              <a:spcBef>
                <a:spcPct val="0"/>
              </a:spcBef>
            </a:pPr>
            <a:r>
              <a:rPr lang="en-US" sz="1800" dirty="0">
                <a:solidFill>
                  <a:schemeClr val="tx1"/>
                </a:solidFill>
              </a:rPr>
              <a:t>	RETURN </a:t>
            </a:r>
            <a:r>
              <a:rPr lang="en-US" sz="1800" dirty="0" err="1">
                <a:solidFill>
                  <a:schemeClr val="tx1"/>
                </a:solidFill>
              </a:rPr>
              <a:t>Amt</a:t>
            </a:r>
            <a:r>
              <a:rPr lang="en-US" sz="1800" dirty="0">
                <a:solidFill>
                  <a:schemeClr val="tx1"/>
                </a:solidFill>
              </a:rPr>
              <a:t>;</a:t>
            </a:r>
          </a:p>
          <a:p>
            <a:pPr>
              <a:spcBef>
                <a:spcPct val="0"/>
              </a:spcBef>
            </a:pPr>
            <a:r>
              <a:rPr lang="en-US" sz="1800" dirty="0">
                <a:solidFill>
                  <a:schemeClr val="tx1"/>
                </a:solidFill>
              </a:rPr>
              <a:t>END</a:t>
            </a:r>
          </a:p>
        </p:txBody>
      </p:sp>
    </p:spTree>
    <p:extLst>
      <p:ext uri="{BB962C8B-B14F-4D97-AF65-F5344CB8AC3E}">
        <p14:creationId xmlns:p14="http://schemas.microsoft.com/office/powerpoint/2010/main" val="13913711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Rectangle 4"/>
          <p:cNvSpPr>
            <a:spLocks noGrp="1" noChangeArrowheads="1"/>
          </p:cNvSpPr>
          <p:nvPr>
            <p:ph type="title"/>
          </p:nvPr>
        </p:nvSpPr>
        <p:spPr/>
        <p:txBody>
          <a:bodyPr/>
          <a:lstStyle/>
          <a:p>
            <a:r>
              <a:rPr lang="en-US"/>
              <a:t>Quantity Changed Event</a:t>
            </a:r>
          </a:p>
        </p:txBody>
      </p:sp>
      <p:sp>
        <p:nvSpPr>
          <p:cNvPr id="4" name="Slide Number Placeholder 4"/>
          <p:cNvSpPr>
            <a:spLocks noGrp="1"/>
          </p:cNvSpPr>
          <p:nvPr>
            <p:ph type="sldNum" sz="quarter" idx="12"/>
          </p:nvPr>
        </p:nvSpPr>
        <p:spPr/>
        <p:txBody>
          <a:bodyPr/>
          <a:lstStyle/>
          <a:p>
            <a:fld id="{3591E391-031E-40BB-895B-8BDAA2E5FA57}" type="slidenum">
              <a:rPr lang="en-US"/>
              <a:pPr/>
              <a:t>60</a:t>
            </a:fld>
            <a:endParaRPr lang="en-US"/>
          </a:p>
        </p:txBody>
      </p:sp>
      <p:sp>
        <p:nvSpPr>
          <p:cNvPr id="192517" name="Text Box 5"/>
          <p:cNvSpPr txBox="1">
            <a:spLocks noChangeArrowheads="1"/>
          </p:cNvSpPr>
          <p:nvPr/>
        </p:nvSpPr>
        <p:spPr bwMode="auto">
          <a:xfrm>
            <a:off x="1371600" y="1219200"/>
            <a:ext cx="76200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Lst>
              <a:defRPr sz="2400">
                <a:solidFill>
                  <a:schemeClr val="tx1"/>
                </a:solidFill>
                <a:latin typeface="Times New Roman" pitchFamily="18" charset="0"/>
              </a:defRPr>
            </a:lvl1pPr>
            <a:lvl2pPr>
              <a:spcBef>
                <a:spcPct val="0"/>
              </a:spcBef>
              <a:tabLst>
                <a:tab pos="466725" algn="l"/>
                <a:tab pos="914400" algn="l"/>
              </a:tabLst>
              <a:defRPr sz="2400">
                <a:solidFill>
                  <a:schemeClr val="tx1"/>
                </a:solidFill>
                <a:latin typeface="Times New Roman" pitchFamily="18" charset="0"/>
              </a:defRPr>
            </a:lvl2pPr>
            <a:lvl3pPr>
              <a:spcBef>
                <a:spcPct val="0"/>
              </a:spcBef>
              <a:tabLst>
                <a:tab pos="466725" algn="l"/>
                <a:tab pos="914400" algn="l"/>
              </a:tabLst>
              <a:defRPr sz="2400">
                <a:solidFill>
                  <a:schemeClr val="tx1"/>
                </a:solidFill>
                <a:latin typeface="Times New Roman" pitchFamily="18" charset="0"/>
              </a:defRPr>
            </a:lvl3pPr>
            <a:lvl4pPr>
              <a:spcBef>
                <a:spcPct val="0"/>
              </a:spcBef>
              <a:tabLst>
                <a:tab pos="466725" algn="l"/>
                <a:tab pos="914400" algn="l"/>
              </a:tabLst>
              <a:defRPr sz="2400">
                <a:solidFill>
                  <a:schemeClr val="tx1"/>
                </a:solidFill>
                <a:latin typeface="Times New Roman" pitchFamily="18" charset="0"/>
              </a:defRPr>
            </a:lvl4pPr>
            <a:lvl5pPr>
              <a:spcBef>
                <a:spcPct val="0"/>
              </a:spcBef>
              <a:tabLst>
                <a:tab pos="466725" algn="l"/>
                <a:tab pos="914400"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Lst>
              <a:defRPr sz="2400">
                <a:solidFill>
                  <a:schemeClr val="tx1"/>
                </a:solidFill>
                <a:latin typeface="Times New Roman" pitchFamily="18" charset="0"/>
              </a:defRPr>
            </a:lvl9pPr>
          </a:lstStyle>
          <a:p>
            <a:r>
              <a:rPr lang="en-US" sz="1800">
                <a:latin typeface="Arial" charset="0"/>
              </a:rPr>
              <a:t>CREATE TRIGGER UpdateSaleItem</a:t>
            </a:r>
          </a:p>
          <a:p>
            <a:r>
              <a:rPr lang="en-US" sz="1800">
                <a:latin typeface="Arial" charset="0"/>
              </a:rPr>
              <a:t>AFTER UPDATE ON SaleItem</a:t>
            </a:r>
          </a:p>
          <a:p>
            <a:r>
              <a:rPr lang="en-US" sz="1800">
                <a:latin typeface="Arial" charset="0"/>
              </a:rPr>
              <a:t>REFERENCING	OLD ROW AS oldrow</a:t>
            </a:r>
          </a:p>
          <a:p>
            <a:r>
              <a:rPr lang="en-US" sz="1800">
                <a:latin typeface="Arial" charset="0"/>
              </a:rPr>
              <a:t>			NEW ROW AS newrow</a:t>
            </a:r>
          </a:p>
          <a:p>
            <a:r>
              <a:rPr lang="en-US" sz="1800">
                <a:latin typeface="Arial" charset="0"/>
              </a:rPr>
              <a:t>FOR EACH ROW</a:t>
            </a:r>
          </a:p>
          <a:p>
            <a:r>
              <a:rPr lang="en-US" sz="1800">
                <a:latin typeface="Arial" charset="0"/>
              </a:rPr>
              <a:t>	UPDATE Merchandise</a:t>
            </a:r>
          </a:p>
          <a:p>
            <a:r>
              <a:rPr lang="en-US" sz="1800">
                <a:latin typeface="Arial" charset="0"/>
              </a:rPr>
              <a:t>	SET QuantityOnHand = QuantityOnHand </a:t>
            </a:r>
          </a:p>
          <a:p>
            <a:r>
              <a:rPr lang="en-US" sz="1800">
                <a:latin typeface="Arial" charset="0"/>
              </a:rPr>
              <a:t>		+ oldrow.Quantity – newrow.Quantity</a:t>
            </a:r>
          </a:p>
          <a:p>
            <a:r>
              <a:rPr lang="en-US" sz="1800">
                <a:latin typeface="Arial" charset="0"/>
              </a:rPr>
              <a:t>	WHERE ItemID = oldrow.ItemID;</a:t>
            </a:r>
          </a:p>
        </p:txBody>
      </p:sp>
    </p:spTree>
    <p:extLst>
      <p:ext uri="{BB962C8B-B14F-4D97-AF65-F5344CB8AC3E}">
        <p14:creationId xmlns:p14="http://schemas.microsoft.com/office/powerpoint/2010/main" val="25962505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8" name="Rectangle 4"/>
          <p:cNvSpPr>
            <a:spLocks noGrp="1" noChangeArrowheads="1"/>
          </p:cNvSpPr>
          <p:nvPr>
            <p:ph type="title"/>
          </p:nvPr>
        </p:nvSpPr>
        <p:spPr/>
        <p:txBody>
          <a:bodyPr/>
          <a:lstStyle/>
          <a:p>
            <a:r>
              <a:rPr lang="en-US"/>
              <a:t>ItemID or Quantity Changed Event</a:t>
            </a:r>
          </a:p>
        </p:txBody>
      </p:sp>
      <p:sp>
        <p:nvSpPr>
          <p:cNvPr id="4" name="Slide Number Placeholder 4"/>
          <p:cNvSpPr>
            <a:spLocks noGrp="1"/>
          </p:cNvSpPr>
          <p:nvPr>
            <p:ph type="sldNum" sz="quarter" idx="12"/>
          </p:nvPr>
        </p:nvSpPr>
        <p:spPr/>
        <p:txBody>
          <a:bodyPr/>
          <a:lstStyle/>
          <a:p>
            <a:fld id="{50FE4FC0-55CC-4291-9567-812E3D991734}" type="slidenum">
              <a:rPr lang="en-US"/>
              <a:pPr/>
              <a:t>61</a:t>
            </a:fld>
            <a:endParaRPr lang="en-US"/>
          </a:p>
        </p:txBody>
      </p:sp>
      <p:sp>
        <p:nvSpPr>
          <p:cNvPr id="195589" name="Text Box 5"/>
          <p:cNvSpPr txBox="1">
            <a:spLocks noChangeArrowheads="1"/>
          </p:cNvSpPr>
          <p:nvPr/>
        </p:nvSpPr>
        <p:spPr bwMode="auto">
          <a:xfrm>
            <a:off x="1371600" y="1219200"/>
            <a:ext cx="76200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66725" algn="l"/>
                <a:tab pos="914400" algn="l"/>
                <a:tab pos="1381125" algn="l"/>
                <a:tab pos="1828800" algn="l"/>
              </a:tabLst>
              <a:defRPr sz="2400">
                <a:solidFill>
                  <a:schemeClr val="tx1"/>
                </a:solidFill>
                <a:latin typeface="Times New Roman" pitchFamily="18" charset="0"/>
              </a:defRPr>
            </a:lvl1pPr>
            <a:lvl2pPr>
              <a:spcBef>
                <a:spcPct val="0"/>
              </a:spcBef>
              <a:tabLst>
                <a:tab pos="466725" algn="l"/>
                <a:tab pos="914400" algn="l"/>
                <a:tab pos="1381125" algn="l"/>
                <a:tab pos="1828800" algn="l"/>
              </a:tabLst>
              <a:defRPr sz="2400">
                <a:solidFill>
                  <a:schemeClr val="tx1"/>
                </a:solidFill>
                <a:latin typeface="Times New Roman" pitchFamily="18" charset="0"/>
              </a:defRPr>
            </a:lvl2pPr>
            <a:lvl3pPr>
              <a:spcBef>
                <a:spcPct val="0"/>
              </a:spcBef>
              <a:tabLst>
                <a:tab pos="466725" algn="l"/>
                <a:tab pos="914400" algn="l"/>
                <a:tab pos="1381125" algn="l"/>
                <a:tab pos="1828800" algn="l"/>
              </a:tabLst>
              <a:defRPr sz="2400">
                <a:solidFill>
                  <a:schemeClr val="tx1"/>
                </a:solidFill>
                <a:latin typeface="Times New Roman" pitchFamily="18" charset="0"/>
              </a:defRPr>
            </a:lvl3pPr>
            <a:lvl4pPr>
              <a:spcBef>
                <a:spcPct val="0"/>
              </a:spcBef>
              <a:tabLst>
                <a:tab pos="466725" algn="l"/>
                <a:tab pos="914400" algn="l"/>
                <a:tab pos="1381125" algn="l"/>
                <a:tab pos="1828800" algn="l"/>
              </a:tabLst>
              <a:defRPr sz="2400">
                <a:solidFill>
                  <a:schemeClr val="tx1"/>
                </a:solidFill>
                <a:latin typeface="Times New Roman" pitchFamily="18" charset="0"/>
              </a:defRPr>
            </a:lvl4pPr>
            <a:lvl5pPr>
              <a:spcBef>
                <a:spcPct val="0"/>
              </a:spcBef>
              <a:tabLst>
                <a:tab pos="466725" algn="l"/>
                <a:tab pos="914400" algn="l"/>
                <a:tab pos="1381125" algn="l"/>
                <a:tab pos="1828800" algn="l"/>
              </a:tabLst>
              <a:defRPr sz="2400">
                <a:solidFill>
                  <a:schemeClr val="tx1"/>
                </a:solidFill>
                <a:latin typeface="Times New Roman" pitchFamily="18" charset="0"/>
              </a:defRPr>
            </a:lvl5pPr>
            <a:lvl6pPr eaLnBrk="0" fontAlgn="base" hangingPunct="0">
              <a:spcBef>
                <a:spcPct val="0"/>
              </a:spcBef>
              <a:spcAft>
                <a:spcPct val="0"/>
              </a:spcAft>
              <a:tabLst>
                <a:tab pos="466725" algn="l"/>
                <a:tab pos="914400" algn="l"/>
                <a:tab pos="1381125" algn="l"/>
                <a:tab pos="1828800" algn="l"/>
              </a:tabLst>
              <a:defRPr sz="2400">
                <a:solidFill>
                  <a:schemeClr val="tx1"/>
                </a:solidFill>
                <a:latin typeface="Times New Roman" pitchFamily="18" charset="0"/>
              </a:defRPr>
            </a:lvl6pPr>
            <a:lvl7pPr eaLnBrk="0" fontAlgn="base" hangingPunct="0">
              <a:spcBef>
                <a:spcPct val="0"/>
              </a:spcBef>
              <a:spcAft>
                <a:spcPct val="0"/>
              </a:spcAft>
              <a:tabLst>
                <a:tab pos="466725" algn="l"/>
                <a:tab pos="914400" algn="l"/>
                <a:tab pos="1381125" algn="l"/>
                <a:tab pos="1828800" algn="l"/>
              </a:tabLst>
              <a:defRPr sz="2400">
                <a:solidFill>
                  <a:schemeClr val="tx1"/>
                </a:solidFill>
                <a:latin typeface="Times New Roman" pitchFamily="18" charset="0"/>
              </a:defRPr>
            </a:lvl7pPr>
            <a:lvl8pPr eaLnBrk="0" fontAlgn="base" hangingPunct="0">
              <a:spcBef>
                <a:spcPct val="0"/>
              </a:spcBef>
              <a:spcAft>
                <a:spcPct val="0"/>
              </a:spcAft>
              <a:tabLst>
                <a:tab pos="466725" algn="l"/>
                <a:tab pos="914400" algn="l"/>
                <a:tab pos="1381125" algn="l"/>
                <a:tab pos="1828800" algn="l"/>
              </a:tabLst>
              <a:defRPr sz="2400">
                <a:solidFill>
                  <a:schemeClr val="tx1"/>
                </a:solidFill>
                <a:latin typeface="Times New Roman" pitchFamily="18" charset="0"/>
              </a:defRPr>
            </a:lvl8pPr>
            <a:lvl9pPr eaLnBrk="0" fontAlgn="base" hangingPunct="0">
              <a:spcBef>
                <a:spcPct val="0"/>
              </a:spcBef>
              <a:spcAft>
                <a:spcPct val="0"/>
              </a:spcAft>
              <a:tabLst>
                <a:tab pos="466725" algn="l"/>
                <a:tab pos="914400" algn="l"/>
                <a:tab pos="1381125" algn="l"/>
                <a:tab pos="1828800" algn="l"/>
              </a:tabLst>
              <a:defRPr sz="2400">
                <a:solidFill>
                  <a:schemeClr val="tx1"/>
                </a:solidFill>
                <a:latin typeface="Times New Roman" pitchFamily="18" charset="0"/>
              </a:defRPr>
            </a:lvl9pPr>
          </a:lstStyle>
          <a:p>
            <a:r>
              <a:rPr lang="en-US" sz="1800">
                <a:latin typeface="Arial" charset="0"/>
              </a:rPr>
              <a:t>CREATE TRIGGER UpdateSaleItem</a:t>
            </a:r>
          </a:p>
          <a:p>
            <a:r>
              <a:rPr lang="en-US" sz="1800">
                <a:latin typeface="Arial" charset="0"/>
              </a:rPr>
              <a:t>AFTER UPDATE ON SaleItem</a:t>
            </a:r>
          </a:p>
          <a:p>
            <a:r>
              <a:rPr lang="en-US" sz="1800">
                <a:latin typeface="Arial" charset="0"/>
              </a:rPr>
              <a:t>REFERENCING	OLD ROW AS oldrow</a:t>
            </a:r>
          </a:p>
          <a:p>
            <a:r>
              <a:rPr lang="en-US" sz="1800">
                <a:latin typeface="Arial" charset="0"/>
              </a:rPr>
              <a:t>				NEW ROW AS newrow</a:t>
            </a:r>
          </a:p>
          <a:p>
            <a:r>
              <a:rPr lang="en-US" sz="1800">
                <a:latin typeface="Arial" charset="0"/>
              </a:rPr>
              <a:t>FOR EACH ROW</a:t>
            </a:r>
          </a:p>
          <a:p>
            <a:r>
              <a:rPr lang="en-US" sz="1800">
                <a:latin typeface="Arial" charset="0"/>
              </a:rPr>
              <a:t>BEGIN</a:t>
            </a:r>
          </a:p>
          <a:p>
            <a:r>
              <a:rPr lang="en-US" sz="1800">
                <a:latin typeface="Arial" charset="0"/>
              </a:rPr>
              <a:t>		UPDATE Merchandise</a:t>
            </a:r>
          </a:p>
          <a:p>
            <a:r>
              <a:rPr lang="en-US" sz="1800">
                <a:latin typeface="Arial" charset="0"/>
              </a:rPr>
              <a:t>		SET QuantityOnHand = QuantityOnHand + oldRow.Quantity</a:t>
            </a:r>
          </a:p>
          <a:p>
            <a:r>
              <a:rPr lang="en-US" sz="1800">
                <a:latin typeface="Arial" charset="0"/>
              </a:rPr>
              <a:t>		WHERE ItemID = oldrow.ItemID;</a:t>
            </a:r>
          </a:p>
          <a:p>
            <a:endParaRPr lang="en-US" sz="1800">
              <a:latin typeface="Arial" charset="0"/>
            </a:endParaRPr>
          </a:p>
          <a:p>
            <a:r>
              <a:rPr lang="en-US" sz="1800">
                <a:latin typeface="Arial" charset="0"/>
              </a:rPr>
              <a:t>		UPDATE Merchandise</a:t>
            </a:r>
          </a:p>
          <a:p>
            <a:r>
              <a:rPr lang="en-US" sz="1800">
                <a:latin typeface="Arial" charset="0"/>
              </a:rPr>
              <a:t>		SET QuantityOnHand = QuantityOnHand – newRow.Quantity</a:t>
            </a:r>
          </a:p>
          <a:p>
            <a:r>
              <a:rPr lang="en-US" sz="1800">
                <a:latin typeface="Arial" charset="0"/>
              </a:rPr>
              <a:t>		WHERE ItemID = newrow.ItemID;</a:t>
            </a:r>
          </a:p>
          <a:p>
            <a:r>
              <a:rPr lang="en-US" sz="1800">
                <a:latin typeface="Arial" charset="0"/>
              </a:rPr>
              <a:t>		COMMIT;</a:t>
            </a:r>
          </a:p>
          <a:p>
            <a:r>
              <a:rPr lang="en-US" sz="1800">
                <a:latin typeface="Arial" charset="0"/>
              </a:rPr>
              <a:t>END</a:t>
            </a:r>
          </a:p>
        </p:txBody>
      </p:sp>
    </p:spTree>
    <p:extLst>
      <p:ext uri="{BB962C8B-B14F-4D97-AF65-F5344CB8AC3E}">
        <p14:creationId xmlns:p14="http://schemas.microsoft.com/office/powerpoint/2010/main" val="806046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Tools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7</a:t>
            </a:fld>
            <a:endParaRPr lang="en-US"/>
          </a:p>
        </p:txBody>
      </p:sp>
      <p:sp>
        <p:nvSpPr>
          <p:cNvPr id="4" name="Rectangle 3"/>
          <p:cNvSpPr/>
          <p:nvPr/>
        </p:nvSpPr>
        <p:spPr>
          <a:xfrm>
            <a:off x="1719619" y="1606940"/>
            <a:ext cx="6578220" cy="2308324"/>
          </a:xfrm>
          <a:prstGeom prst="rect">
            <a:avLst/>
          </a:prstGeom>
        </p:spPr>
        <p:txBody>
          <a:bodyPr wrap="square">
            <a:spAutoFit/>
          </a:bodyPr>
          <a:lstStyle/>
          <a:p>
            <a:pPr marL="457200" indent="-457200">
              <a:buAutoNum type="arabicParenBoth"/>
            </a:pPr>
            <a:r>
              <a:rPr lang="en-US" dirty="0" smtClean="0">
                <a:solidFill>
                  <a:schemeClr val="tx1"/>
                </a:solidFill>
              </a:rPr>
              <a:t>Sequence</a:t>
            </a:r>
          </a:p>
          <a:p>
            <a:pPr marL="457200" indent="-457200">
              <a:buAutoNum type="arabicParenBoth"/>
            </a:pPr>
            <a:r>
              <a:rPr lang="en-US" dirty="0" smtClean="0">
                <a:solidFill>
                  <a:schemeClr val="tx1"/>
                </a:solidFill>
              </a:rPr>
              <a:t>Variables</a:t>
            </a:r>
          </a:p>
          <a:p>
            <a:pPr marL="457200" indent="-457200">
              <a:buAutoNum type="arabicParenBoth"/>
            </a:pPr>
            <a:r>
              <a:rPr lang="en-US" dirty="0" smtClean="0">
                <a:solidFill>
                  <a:schemeClr val="tx1"/>
                </a:solidFill>
              </a:rPr>
              <a:t>Conditions</a:t>
            </a:r>
          </a:p>
          <a:p>
            <a:pPr marL="457200" indent="-457200">
              <a:buAutoNum type="arabicParenBoth"/>
            </a:pPr>
            <a:r>
              <a:rPr lang="en-US" dirty="0" smtClean="0">
                <a:solidFill>
                  <a:schemeClr val="tx1"/>
                </a:solidFill>
              </a:rPr>
              <a:t>Loops</a:t>
            </a:r>
          </a:p>
          <a:p>
            <a:pPr marL="457200" indent="-457200">
              <a:buAutoNum type="arabicParenBoth"/>
            </a:pPr>
            <a:r>
              <a:rPr lang="en-US" dirty="0" smtClean="0">
                <a:solidFill>
                  <a:schemeClr val="tx1"/>
                </a:solidFill>
              </a:rPr>
              <a:t>Input </a:t>
            </a:r>
            <a:r>
              <a:rPr lang="en-US" dirty="0">
                <a:solidFill>
                  <a:schemeClr val="tx1"/>
                </a:solidFill>
              </a:rPr>
              <a:t>and </a:t>
            </a:r>
            <a:r>
              <a:rPr lang="en-US" dirty="0" smtClean="0">
                <a:solidFill>
                  <a:schemeClr val="tx1"/>
                </a:solidFill>
              </a:rPr>
              <a:t>Output</a:t>
            </a:r>
          </a:p>
          <a:p>
            <a:pPr marL="457200" indent="-457200">
              <a:buAutoNum type="arabicParenBoth"/>
            </a:pPr>
            <a:r>
              <a:rPr lang="en-US" dirty="0">
                <a:solidFill>
                  <a:schemeClr val="tx1"/>
                </a:solidFill>
              </a:rPr>
              <a:t>P</a:t>
            </a:r>
            <a:r>
              <a:rPr lang="en-US" dirty="0" smtClean="0">
                <a:solidFill>
                  <a:schemeClr val="tx1"/>
                </a:solidFill>
              </a:rPr>
              <a:t>rocedures </a:t>
            </a:r>
            <a:r>
              <a:rPr lang="en-US" dirty="0">
                <a:solidFill>
                  <a:schemeClr val="tx1"/>
                </a:solidFill>
              </a:rPr>
              <a:t>and functions (subroutines</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225940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Sequence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8</a:t>
            </a:fld>
            <a:endParaRPr lang="en-US"/>
          </a:p>
        </p:txBody>
      </p:sp>
      <p:sp>
        <p:nvSpPr>
          <p:cNvPr id="4" name="TextBox 3"/>
          <p:cNvSpPr txBox="1"/>
          <p:nvPr/>
        </p:nvSpPr>
        <p:spPr>
          <a:xfrm>
            <a:off x="1323834" y="2511187"/>
            <a:ext cx="6414447" cy="1631216"/>
          </a:xfrm>
          <a:prstGeom prst="rect">
            <a:avLst/>
          </a:prstGeom>
          <a:noFill/>
        </p:spPr>
        <p:txBody>
          <a:bodyPr wrap="square" rtlCol="0">
            <a:spAutoFit/>
          </a:bodyPr>
          <a:lstStyle/>
          <a:p>
            <a:r>
              <a:rPr lang="en-US" sz="2000" dirty="0" smtClean="0">
                <a:solidFill>
                  <a:schemeClr val="tx1"/>
                </a:solidFill>
              </a:rPr>
              <a:t>INSERT INTO Customer (</a:t>
            </a:r>
            <a:r>
              <a:rPr lang="en-US" sz="2000" dirty="0" err="1" smtClean="0">
                <a:solidFill>
                  <a:schemeClr val="tx1"/>
                </a:solidFill>
              </a:rPr>
              <a:t>CustomerID</a:t>
            </a:r>
            <a:r>
              <a:rPr lang="en-US" sz="2000" dirty="0" smtClean="0">
                <a:solidFill>
                  <a:schemeClr val="tx1"/>
                </a:solidFill>
              </a:rPr>
              <a:t>, </a:t>
            </a:r>
            <a:r>
              <a:rPr lang="en-US" sz="2000" dirty="0" err="1" smtClean="0">
                <a:solidFill>
                  <a:schemeClr val="tx1"/>
                </a:solidFill>
              </a:rPr>
              <a:t>LastName</a:t>
            </a:r>
            <a:r>
              <a:rPr lang="en-US" sz="2000" dirty="0" smtClean="0">
                <a:solidFill>
                  <a:schemeClr val="tx1"/>
                </a:solidFill>
              </a:rPr>
              <a:t>, …)</a:t>
            </a:r>
          </a:p>
          <a:p>
            <a:r>
              <a:rPr lang="en-US" sz="2000" dirty="0" smtClean="0">
                <a:solidFill>
                  <a:schemeClr val="tx1"/>
                </a:solidFill>
              </a:rPr>
              <a:t>VALUES (1551, ‘Jones’, …);</a:t>
            </a:r>
          </a:p>
          <a:p>
            <a:endParaRPr lang="en-US" sz="2000" dirty="0" smtClean="0">
              <a:solidFill>
                <a:schemeClr val="tx1"/>
              </a:solidFill>
            </a:endParaRPr>
          </a:p>
          <a:p>
            <a:r>
              <a:rPr lang="en-US" sz="2000" dirty="0" smtClean="0">
                <a:solidFill>
                  <a:schemeClr val="tx1"/>
                </a:solidFill>
              </a:rPr>
              <a:t>INSERT INTO Sales(</a:t>
            </a:r>
            <a:r>
              <a:rPr lang="en-US" sz="2000" dirty="0" err="1" smtClean="0">
                <a:solidFill>
                  <a:schemeClr val="tx1"/>
                </a:solidFill>
              </a:rPr>
              <a:t>SaleDate</a:t>
            </a:r>
            <a:r>
              <a:rPr lang="en-US" sz="2000" dirty="0" smtClean="0">
                <a:solidFill>
                  <a:schemeClr val="tx1"/>
                </a:solidFill>
              </a:rPr>
              <a:t>, </a:t>
            </a:r>
            <a:r>
              <a:rPr lang="en-US" sz="2000" dirty="0" err="1" smtClean="0">
                <a:solidFill>
                  <a:schemeClr val="tx1"/>
                </a:solidFill>
              </a:rPr>
              <a:t>CustomerID</a:t>
            </a:r>
            <a:r>
              <a:rPr lang="en-US" sz="2000" dirty="0" smtClean="0">
                <a:solidFill>
                  <a:schemeClr val="tx1"/>
                </a:solidFill>
              </a:rPr>
              <a:t>)</a:t>
            </a:r>
          </a:p>
          <a:p>
            <a:r>
              <a:rPr lang="en-US" sz="2000" dirty="0" smtClean="0">
                <a:solidFill>
                  <a:schemeClr val="tx1"/>
                </a:solidFill>
              </a:rPr>
              <a:t>VALUES (Now(), 1551);</a:t>
            </a:r>
            <a:endParaRPr lang="en-US" sz="2000" dirty="0">
              <a:solidFill>
                <a:schemeClr val="tx1"/>
              </a:solidFill>
            </a:endParaRPr>
          </a:p>
        </p:txBody>
      </p:sp>
      <p:sp>
        <p:nvSpPr>
          <p:cNvPr id="5" name="TextBox 4"/>
          <p:cNvSpPr txBox="1"/>
          <p:nvPr/>
        </p:nvSpPr>
        <p:spPr>
          <a:xfrm>
            <a:off x="1323834" y="1457952"/>
            <a:ext cx="6721712" cy="461665"/>
          </a:xfrm>
          <a:prstGeom prst="rect">
            <a:avLst/>
          </a:prstGeom>
          <a:noFill/>
        </p:spPr>
        <p:txBody>
          <a:bodyPr wrap="none" rtlCol="0">
            <a:spAutoFit/>
          </a:bodyPr>
          <a:lstStyle/>
          <a:p>
            <a:r>
              <a:rPr lang="en-US" dirty="0" smtClean="0"/>
              <a:t>Control the order of execution for multiple tasks.</a:t>
            </a:r>
            <a:endParaRPr lang="en-US" dirty="0"/>
          </a:p>
        </p:txBody>
      </p:sp>
    </p:spTree>
    <p:extLst>
      <p:ext uri="{BB962C8B-B14F-4D97-AF65-F5344CB8AC3E}">
        <p14:creationId xmlns:p14="http://schemas.microsoft.com/office/powerpoint/2010/main" val="1776163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Variables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9</a:t>
            </a:fld>
            <a:endParaRPr lang="en-US"/>
          </a:p>
        </p:txBody>
      </p:sp>
      <p:sp>
        <p:nvSpPr>
          <p:cNvPr id="4" name="TextBox 3"/>
          <p:cNvSpPr txBox="1"/>
          <p:nvPr/>
        </p:nvSpPr>
        <p:spPr>
          <a:xfrm>
            <a:off x="1085279" y="1445635"/>
            <a:ext cx="6243569" cy="461665"/>
          </a:xfrm>
          <a:prstGeom prst="rect">
            <a:avLst/>
          </a:prstGeom>
          <a:noFill/>
        </p:spPr>
        <p:txBody>
          <a:bodyPr wrap="none" rtlCol="0">
            <a:spAutoFit/>
          </a:bodyPr>
          <a:lstStyle/>
          <a:p>
            <a:r>
              <a:rPr lang="en-US" dirty="0" smtClean="0"/>
              <a:t>Temporary locations in memory to hold data.</a:t>
            </a:r>
            <a:endParaRPr lang="en-US" dirty="0"/>
          </a:p>
        </p:txBody>
      </p:sp>
      <p:sp>
        <p:nvSpPr>
          <p:cNvPr id="5" name="TextBox 4"/>
          <p:cNvSpPr txBox="1"/>
          <p:nvPr/>
        </p:nvSpPr>
        <p:spPr>
          <a:xfrm>
            <a:off x="1637731" y="2140340"/>
            <a:ext cx="6291618" cy="3600986"/>
          </a:xfrm>
          <a:prstGeom prst="rect">
            <a:avLst/>
          </a:prstGeom>
          <a:noFill/>
        </p:spPr>
        <p:txBody>
          <a:bodyPr wrap="square" rtlCol="0">
            <a:spAutoFit/>
          </a:bodyPr>
          <a:lstStyle/>
          <a:p>
            <a:r>
              <a:rPr lang="en-US" sz="2000" dirty="0" smtClean="0">
                <a:solidFill>
                  <a:schemeClr val="tx1"/>
                </a:solidFill>
              </a:rPr>
              <a:t>FUNCTION </a:t>
            </a:r>
            <a:r>
              <a:rPr lang="en-US" sz="2000" dirty="0" err="1" smtClean="0">
                <a:solidFill>
                  <a:schemeClr val="tx1"/>
                </a:solidFill>
              </a:rPr>
              <a:t>ComputeTax</a:t>
            </a:r>
            <a:r>
              <a:rPr lang="en-US" sz="2000" dirty="0" smtClean="0">
                <a:solidFill>
                  <a:schemeClr val="tx1"/>
                </a:solidFill>
              </a:rPr>
              <a:t>(</a:t>
            </a:r>
            <a:r>
              <a:rPr lang="en-US" sz="2000" dirty="0" err="1" smtClean="0">
                <a:solidFill>
                  <a:schemeClr val="tx1"/>
                </a:solidFill>
              </a:rPr>
              <a:t>SalesTotal</a:t>
            </a:r>
            <a:r>
              <a:rPr lang="en-US" sz="2000" dirty="0" smtClean="0">
                <a:solidFill>
                  <a:schemeClr val="tx1"/>
                </a:solidFill>
              </a:rPr>
              <a:t>)…</a:t>
            </a:r>
          </a:p>
          <a:p>
            <a:r>
              <a:rPr lang="en-US" sz="2000" dirty="0" smtClean="0">
                <a:solidFill>
                  <a:schemeClr val="tx1"/>
                </a:solidFill>
              </a:rPr>
              <a:t>DECLARE</a:t>
            </a:r>
          </a:p>
          <a:p>
            <a:r>
              <a:rPr lang="en-US" sz="2000" dirty="0" smtClean="0">
                <a:solidFill>
                  <a:schemeClr val="tx1"/>
                </a:solidFill>
              </a:rPr>
              <a:t>   </a:t>
            </a:r>
            <a:r>
              <a:rPr lang="en-US" sz="2000" dirty="0" smtClean="0">
                <a:solidFill>
                  <a:schemeClr val="tx2"/>
                </a:solidFill>
              </a:rPr>
              <a:t>Tax</a:t>
            </a:r>
            <a:r>
              <a:rPr lang="en-US" sz="2000" dirty="0" smtClean="0">
                <a:solidFill>
                  <a:schemeClr val="tx1"/>
                </a:solidFill>
              </a:rPr>
              <a:t> as currency;</a:t>
            </a:r>
          </a:p>
          <a:p>
            <a:r>
              <a:rPr lang="en-US" sz="2000" dirty="0">
                <a:solidFill>
                  <a:schemeClr val="tx1"/>
                </a:solidFill>
              </a:rPr>
              <a:t> </a:t>
            </a:r>
            <a:r>
              <a:rPr lang="en-US" sz="2000" dirty="0" smtClean="0">
                <a:solidFill>
                  <a:schemeClr val="tx1"/>
                </a:solidFill>
              </a:rPr>
              <a:t>  </a:t>
            </a:r>
            <a:r>
              <a:rPr lang="en-US" sz="2000" dirty="0" err="1" smtClean="0">
                <a:solidFill>
                  <a:schemeClr val="tx2"/>
                </a:solidFill>
              </a:rPr>
              <a:t>TaxRate</a:t>
            </a:r>
            <a:r>
              <a:rPr lang="en-US" sz="2000" dirty="0" smtClean="0">
                <a:solidFill>
                  <a:schemeClr val="tx2"/>
                </a:solidFill>
              </a:rPr>
              <a:t> </a:t>
            </a:r>
            <a:r>
              <a:rPr lang="en-US" sz="2000" dirty="0" smtClean="0">
                <a:solidFill>
                  <a:schemeClr val="tx1"/>
                </a:solidFill>
              </a:rPr>
              <a:t>as float;</a:t>
            </a:r>
          </a:p>
          <a:p>
            <a:r>
              <a:rPr lang="en-US" sz="2000" dirty="0" smtClean="0">
                <a:solidFill>
                  <a:schemeClr val="tx1"/>
                </a:solidFill>
              </a:rPr>
              <a:t>BEGIN</a:t>
            </a:r>
          </a:p>
          <a:p>
            <a:r>
              <a:rPr lang="en-US" sz="2000" dirty="0">
                <a:solidFill>
                  <a:schemeClr val="tx1"/>
                </a:solidFill>
              </a:rPr>
              <a:t> </a:t>
            </a:r>
            <a:r>
              <a:rPr lang="en-US" sz="2000" dirty="0" smtClean="0">
                <a:solidFill>
                  <a:schemeClr val="tx1"/>
                </a:solidFill>
              </a:rPr>
              <a:t>  SELECT </a:t>
            </a:r>
            <a:r>
              <a:rPr lang="en-US" sz="2000" dirty="0" err="1" smtClean="0">
                <a:solidFill>
                  <a:schemeClr val="tx2"/>
                </a:solidFill>
              </a:rPr>
              <a:t>TaxRate</a:t>
            </a:r>
            <a:r>
              <a:rPr lang="en-US" sz="2000" dirty="0" smtClean="0">
                <a:solidFill>
                  <a:schemeClr val="tx2"/>
                </a:solidFill>
              </a:rPr>
              <a:t> </a:t>
            </a:r>
            <a:r>
              <a:rPr lang="en-US" sz="2000" dirty="0" smtClean="0">
                <a:solidFill>
                  <a:schemeClr val="tx1"/>
                </a:solidFill>
              </a:rPr>
              <a:t>= </a:t>
            </a:r>
            <a:r>
              <a:rPr lang="en-US" sz="2000" dirty="0" err="1" smtClean="0">
                <a:solidFill>
                  <a:schemeClr val="tx1"/>
                </a:solidFill>
              </a:rPr>
              <a:t>SalesTax</a:t>
            </a:r>
            <a:endParaRPr lang="en-US" sz="2000" dirty="0" smtClean="0">
              <a:solidFill>
                <a:schemeClr val="tx1"/>
              </a:solidFill>
            </a:endParaRPr>
          </a:p>
          <a:p>
            <a:r>
              <a:rPr lang="en-US" sz="2000" dirty="0">
                <a:solidFill>
                  <a:schemeClr val="tx1"/>
                </a:solidFill>
              </a:rPr>
              <a:t> </a:t>
            </a:r>
            <a:r>
              <a:rPr lang="en-US" sz="2000" dirty="0" smtClean="0">
                <a:solidFill>
                  <a:schemeClr val="tx1"/>
                </a:solidFill>
              </a:rPr>
              <a:t>  FROM </a:t>
            </a:r>
            <a:r>
              <a:rPr lang="en-US" sz="2000" dirty="0" err="1" smtClean="0">
                <a:solidFill>
                  <a:schemeClr val="tx1"/>
                </a:solidFill>
              </a:rPr>
              <a:t>TaxTable</a:t>
            </a:r>
            <a:endParaRPr lang="en-US" sz="2000" dirty="0" smtClean="0">
              <a:solidFill>
                <a:schemeClr val="tx1"/>
              </a:solidFill>
            </a:endParaRPr>
          </a:p>
          <a:p>
            <a:r>
              <a:rPr lang="en-US" sz="2000" dirty="0">
                <a:solidFill>
                  <a:schemeClr val="tx1"/>
                </a:solidFill>
              </a:rPr>
              <a:t> </a:t>
            </a:r>
            <a:r>
              <a:rPr lang="en-US" sz="2000" dirty="0" smtClean="0">
                <a:solidFill>
                  <a:schemeClr val="tx1"/>
                </a:solidFill>
              </a:rPr>
              <a:t>  WHERE …</a:t>
            </a:r>
            <a:endParaRPr lang="en-US" sz="2000" dirty="0">
              <a:solidFill>
                <a:schemeClr val="tx1"/>
              </a:solidFill>
            </a:endParaRPr>
          </a:p>
          <a:p>
            <a:r>
              <a:rPr lang="en-US" sz="2000" dirty="0">
                <a:solidFill>
                  <a:schemeClr val="tx1"/>
                </a:solidFill>
              </a:rPr>
              <a:t> </a:t>
            </a:r>
            <a:r>
              <a:rPr lang="en-US" sz="2000" dirty="0" smtClean="0">
                <a:solidFill>
                  <a:schemeClr val="tx1"/>
                </a:solidFill>
              </a:rPr>
              <a:t>  </a:t>
            </a:r>
            <a:r>
              <a:rPr lang="en-US" sz="2000" dirty="0" smtClean="0">
                <a:solidFill>
                  <a:schemeClr val="tx2"/>
                </a:solidFill>
              </a:rPr>
              <a:t>Tax</a:t>
            </a:r>
            <a:r>
              <a:rPr lang="en-US" sz="2000" dirty="0" smtClean="0">
                <a:solidFill>
                  <a:schemeClr val="tx1"/>
                </a:solidFill>
              </a:rPr>
              <a:t> = </a:t>
            </a:r>
            <a:r>
              <a:rPr lang="en-US" sz="2000" dirty="0" err="1" smtClean="0">
                <a:solidFill>
                  <a:schemeClr val="tx1"/>
                </a:solidFill>
              </a:rPr>
              <a:t>SalesTotal</a:t>
            </a:r>
            <a:r>
              <a:rPr lang="en-US" sz="2000" dirty="0" smtClean="0">
                <a:solidFill>
                  <a:schemeClr val="tx1"/>
                </a:solidFill>
              </a:rPr>
              <a:t>*</a:t>
            </a:r>
            <a:r>
              <a:rPr lang="en-US" sz="2000" dirty="0" err="1" smtClean="0">
                <a:solidFill>
                  <a:schemeClr val="tx1"/>
                </a:solidFill>
              </a:rPr>
              <a:t>TaxRate</a:t>
            </a:r>
            <a:r>
              <a:rPr lang="en-US" sz="2000" dirty="0" smtClean="0">
                <a:solidFill>
                  <a:schemeClr val="tx1"/>
                </a:solidFill>
              </a:rPr>
              <a:t>;</a:t>
            </a:r>
          </a:p>
          <a:p>
            <a:r>
              <a:rPr lang="en-US" sz="2000" dirty="0">
                <a:solidFill>
                  <a:schemeClr val="tx1"/>
                </a:solidFill>
              </a:rPr>
              <a:t> </a:t>
            </a:r>
            <a:r>
              <a:rPr lang="en-US" sz="2000" dirty="0" smtClean="0">
                <a:solidFill>
                  <a:schemeClr val="tx1"/>
                </a:solidFill>
              </a:rPr>
              <a:t>  RETURN Tax;</a:t>
            </a:r>
            <a:endParaRPr lang="en-US" sz="2000" dirty="0">
              <a:solidFill>
                <a:schemeClr val="tx1"/>
              </a:solidFill>
            </a:endParaRPr>
          </a:p>
          <a:p>
            <a:r>
              <a:rPr lang="en-US" sz="2000" dirty="0" smtClean="0">
                <a:solidFill>
                  <a:schemeClr val="tx1"/>
                </a:solidFill>
              </a:rPr>
              <a:t>END;</a:t>
            </a:r>
            <a:endParaRPr lang="en-US" sz="2000" dirty="0">
              <a:solidFill>
                <a:schemeClr val="tx1"/>
              </a:solidFill>
            </a:endParaRPr>
          </a:p>
        </p:txBody>
      </p:sp>
      <p:sp>
        <p:nvSpPr>
          <p:cNvPr id="6" name="TextBox 5"/>
          <p:cNvSpPr txBox="1"/>
          <p:nvPr/>
        </p:nvSpPr>
        <p:spPr>
          <a:xfrm>
            <a:off x="6209731" y="3084394"/>
            <a:ext cx="2238234" cy="707886"/>
          </a:xfrm>
          <a:prstGeom prst="rect">
            <a:avLst/>
          </a:prstGeom>
          <a:noFill/>
        </p:spPr>
        <p:txBody>
          <a:bodyPr wrap="square" rtlCol="0">
            <a:spAutoFit/>
          </a:bodyPr>
          <a:lstStyle/>
          <a:p>
            <a:r>
              <a:rPr lang="en-US" sz="2000" dirty="0" smtClean="0"/>
              <a:t>Scope: Within this function only.</a:t>
            </a:r>
            <a:endParaRPr lang="en-US" sz="2000" dirty="0"/>
          </a:p>
        </p:txBody>
      </p:sp>
    </p:spTree>
    <p:extLst>
      <p:ext uri="{BB962C8B-B14F-4D97-AF65-F5344CB8AC3E}">
        <p14:creationId xmlns:p14="http://schemas.microsoft.com/office/powerpoint/2010/main" val="1538112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sz="2000" dirty="0" smtClean="0">
            <a:solidFill>
              <a:schemeClr val="tx1"/>
            </a:solidFill>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3523</TotalTime>
  <Words>4244</Words>
  <Application>Microsoft Office PowerPoint</Application>
  <PresentationFormat>On-screen Show (4:3)</PresentationFormat>
  <Paragraphs>1041</Paragraphs>
  <Slides>61</Slides>
  <Notes>48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Arial</vt:lpstr>
      <vt:lpstr>Arial Rounded MT Bold</vt:lpstr>
      <vt:lpstr>Garamond</vt:lpstr>
      <vt:lpstr>Times New Roman</vt:lpstr>
      <vt:lpstr>Wingdings</vt:lpstr>
      <vt:lpstr>YellowFade</vt:lpstr>
      <vt:lpstr>Document</vt:lpstr>
      <vt:lpstr>Database Management Systems</vt:lpstr>
      <vt:lpstr>Objectives</vt:lpstr>
      <vt:lpstr>Programming Environment</vt:lpstr>
      <vt:lpstr>User-Defined Function</vt:lpstr>
      <vt:lpstr>Function to Perform Conditional Update</vt:lpstr>
      <vt:lpstr>Looking Up Data</vt:lpstr>
      <vt:lpstr>Programming Tools</vt:lpstr>
      <vt:lpstr>(1) Sequence</vt:lpstr>
      <vt:lpstr>(2) Variables</vt:lpstr>
      <vt:lpstr>(3) Conditions</vt:lpstr>
      <vt:lpstr>(4) Loops</vt:lpstr>
      <vt:lpstr>(5) Input and Output</vt:lpstr>
      <vt:lpstr>(6) Procedures and Functions</vt:lpstr>
      <vt:lpstr>Data Trigger Events</vt:lpstr>
      <vt:lpstr>Example Trigger: Employee Salary</vt:lpstr>
      <vt:lpstr>Statement v. Row Triggers</vt:lpstr>
      <vt:lpstr>Data Trigger Example</vt:lpstr>
      <vt:lpstr>Canceling Data Changes in Triggers</vt:lpstr>
      <vt:lpstr>Cascading Triggers</vt:lpstr>
      <vt:lpstr>Trigger Loop</vt:lpstr>
      <vt:lpstr>Transactions</vt:lpstr>
      <vt:lpstr>Transaction Steps</vt:lpstr>
      <vt:lpstr>Transaction Logs</vt:lpstr>
      <vt:lpstr>Defining Transactions</vt:lpstr>
      <vt:lpstr>SQL Transaction Code</vt:lpstr>
      <vt:lpstr>SAVEPOINT</vt:lpstr>
      <vt:lpstr>Concurrent Access</vt:lpstr>
      <vt:lpstr>Concurrent Access Steps</vt:lpstr>
      <vt:lpstr>Optimistic Locks</vt:lpstr>
      <vt:lpstr>Optimistic Locks for Simple Update</vt:lpstr>
      <vt:lpstr>Optimistic Locks with SQL</vt:lpstr>
      <vt:lpstr>Optimistic UPDATE: WHERE</vt:lpstr>
      <vt:lpstr>Minimize Concurrency Issues</vt:lpstr>
      <vt:lpstr>Pessimistic Locks: Serialization</vt:lpstr>
      <vt:lpstr>SQL Pessimistic Lock</vt:lpstr>
      <vt:lpstr>Serialization Effects</vt:lpstr>
      <vt:lpstr>Transaction to Transfer Money</vt:lpstr>
      <vt:lpstr>Deadlock</vt:lpstr>
      <vt:lpstr>Deadlock Sequence</vt:lpstr>
      <vt:lpstr>Lock Manager</vt:lpstr>
      <vt:lpstr>ACID Transactions</vt:lpstr>
      <vt:lpstr>SQL 99/2003 Isolation Levels (Advanced)</vt:lpstr>
      <vt:lpstr>Phantom Rows (Advanced)</vt:lpstr>
      <vt:lpstr>Generated Keys</vt:lpstr>
      <vt:lpstr>Methods to Generate Keys</vt:lpstr>
      <vt:lpstr>Auto-Generated Keys</vt:lpstr>
      <vt:lpstr>Key-Generation Routine</vt:lpstr>
      <vt:lpstr>Database Cursors</vt:lpstr>
      <vt:lpstr>Database Cursor Program Structure</vt:lpstr>
      <vt:lpstr>Cursor Positioning with FETCH</vt:lpstr>
      <vt:lpstr>Problems with Multiple Users</vt:lpstr>
      <vt:lpstr>Changing Data with Cursors</vt:lpstr>
      <vt:lpstr>Dynamic Parameterized Cursor Queries</vt:lpstr>
      <vt:lpstr>Sally’s Pet Store Inventory</vt:lpstr>
      <vt:lpstr>Inventory QuantityOnHand</vt:lpstr>
      <vt:lpstr>Inventory Events</vt:lpstr>
      <vt:lpstr>New Sale: Insert SaleItem Row</vt:lpstr>
      <vt:lpstr>Delete SaleItem Row</vt:lpstr>
      <vt:lpstr>Inventory Update Sequence</vt:lpstr>
      <vt:lpstr>Quantity Changed Event</vt:lpstr>
      <vt:lpstr>ItemID or Quantity Changed Event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Introduction</dc:subject>
  <dc:creator>Jerry Post</dc:creator>
  <cp:lastModifiedBy>Jerry Post</cp:lastModifiedBy>
  <cp:revision>98</cp:revision>
  <dcterms:created xsi:type="dcterms:W3CDTF">1995-06-07T18:27:34Z</dcterms:created>
  <dcterms:modified xsi:type="dcterms:W3CDTF">2013-03-07T22:13:07Z</dcterms:modified>
</cp:coreProperties>
</file>