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66"/>
  </p:notesMasterIdLst>
  <p:handoutMasterIdLst>
    <p:handoutMasterId r:id="rId67"/>
  </p:handoutMasterIdLst>
  <p:sldIdLst>
    <p:sldId id="256" r:id="rId2"/>
    <p:sldId id="257" r:id="rId3"/>
    <p:sldId id="258" r:id="rId4"/>
    <p:sldId id="259" r:id="rId5"/>
    <p:sldId id="260" r:id="rId6"/>
    <p:sldId id="261" r:id="rId7"/>
    <p:sldId id="310" r:id="rId8"/>
    <p:sldId id="311" r:id="rId9"/>
    <p:sldId id="312"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317" r:id="rId27"/>
    <p:sldId id="318" r:id="rId28"/>
    <p:sldId id="320" r:id="rId29"/>
    <p:sldId id="278" r:id="rId30"/>
    <p:sldId id="279" r:id="rId31"/>
    <p:sldId id="280" r:id="rId32"/>
    <p:sldId id="281" r:id="rId33"/>
    <p:sldId id="282" r:id="rId34"/>
    <p:sldId id="283" r:id="rId35"/>
    <p:sldId id="284" r:id="rId36"/>
    <p:sldId id="285" r:id="rId37"/>
    <p:sldId id="286" r:id="rId38"/>
    <p:sldId id="287" r:id="rId39"/>
    <p:sldId id="313" r:id="rId40"/>
    <p:sldId id="314" r:id="rId41"/>
    <p:sldId id="315" r:id="rId42"/>
    <p:sldId id="316" r:id="rId43"/>
    <p:sldId id="289" r:id="rId44"/>
    <p:sldId id="290" r:id="rId45"/>
    <p:sldId id="319" r:id="rId46"/>
    <p:sldId id="291" r:id="rId47"/>
    <p:sldId id="292" r:id="rId48"/>
    <p:sldId id="293" r:id="rId49"/>
    <p:sldId id="294" r:id="rId50"/>
    <p:sldId id="295" r:id="rId51"/>
    <p:sldId id="296"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rgbClr val="0000FF"/>
        </a:solidFill>
        <a:latin typeface="Arial" charset="0"/>
        <a:ea typeface="+mn-ea"/>
        <a:cs typeface="+mn-cs"/>
      </a:defRPr>
    </a:lvl1pPr>
    <a:lvl2pPr marL="457200" algn="l" rtl="0" eaLnBrk="0" fontAlgn="base" hangingPunct="0">
      <a:spcBef>
        <a:spcPct val="0"/>
      </a:spcBef>
      <a:spcAft>
        <a:spcPct val="0"/>
      </a:spcAft>
      <a:defRPr sz="2400" kern="1200">
        <a:solidFill>
          <a:srgbClr val="0000FF"/>
        </a:solidFill>
        <a:latin typeface="Arial" charset="0"/>
        <a:ea typeface="+mn-ea"/>
        <a:cs typeface="+mn-cs"/>
      </a:defRPr>
    </a:lvl2pPr>
    <a:lvl3pPr marL="914400" algn="l" rtl="0" eaLnBrk="0" fontAlgn="base" hangingPunct="0">
      <a:spcBef>
        <a:spcPct val="0"/>
      </a:spcBef>
      <a:spcAft>
        <a:spcPct val="0"/>
      </a:spcAft>
      <a:defRPr sz="2400" kern="1200">
        <a:solidFill>
          <a:srgbClr val="0000FF"/>
        </a:solidFill>
        <a:latin typeface="Arial" charset="0"/>
        <a:ea typeface="+mn-ea"/>
        <a:cs typeface="+mn-cs"/>
      </a:defRPr>
    </a:lvl3pPr>
    <a:lvl4pPr marL="1371600" algn="l" rtl="0" eaLnBrk="0" fontAlgn="base" hangingPunct="0">
      <a:spcBef>
        <a:spcPct val="0"/>
      </a:spcBef>
      <a:spcAft>
        <a:spcPct val="0"/>
      </a:spcAft>
      <a:defRPr sz="2400" kern="1200">
        <a:solidFill>
          <a:srgbClr val="0000FF"/>
        </a:solidFill>
        <a:latin typeface="Arial" charset="0"/>
        <a:ea typeface="+mn-ea"/>
        <a:cs typeface="+mn-cs"/>
      </a:defRPr>
    </a:lvl4pPr>
    <a:lvl5pPr marL="1828800" algn="l" rtl="0" eaLnBrk="0" fontAlgn="base" hangingPunct="0">
      <a:spcBef>
        <a:spcPct val="0"/>
      </a:spcBef>
      <a:spcAft>
        <a:spcPct val="0"/>
      </a:spcAft>
      <a:defRPr sz="2400" kern="1200">
        <a:solidFill>
          <a:srgbClr val="0000FF"/>
        </a:solidFill>
        <a:latin typeface="Arial" charset="0"/>
        <a:ea typeface="+mn-ea"/>
        <a:cs typeface="+mn-cs"/>
      </a:defRPr>
    </a:lvl5pPr>
    <a:lvl6pPr marL="2286000" algn="l" defTabSz="914400" rtl="0" eaLnBrk="1" latinLnBrk="0" hangingPunct="1">
      <a:defRPr sz="2400" kern="1200">
        <a:solidFill>
          <a:srgbClr val="0000FF"/>
        </a:solidFill>
        <a:latin typeface="Arial" charset="0"/>
        <a:ea typeface="+mn-ea"/>
        <a:cs typeface="+mn-cs"/>
      </a:defRPr>
    </a:lvl6pPr>
    <a:lvl7pPr marL="2743200" algn="l" defTabSz="914400" rtl="0" eaLnBrk="1" latinLnBrk="0" hangingPunct="1">
      <a:defRPr sz="2400" kern="1200">
        <a:solidFill>
          <a:srgbClr val="0000FF"/>
        </a:solidFill>
        <a:latin typeface="Arial" charset="0"/>
        <a:ea typeface="+mn-ea"/>
        <a:cs typeface="+mn-cs"/>
      </a:defRPr>
    </a:lvl7pPr>
    <a:lvl8pPr marL="3200400" algn="l" defTabSz="914400" rtl="0" eaLnBrk="1" latinLnBrk="0" hangingPunct="1">
      <a:defRPr sz="2400" kern="1200">
        <a:solidFill>
          <a:srgbClr val="0000FF"/>
        </a:solidFill>
        <a:latin typeface="Arial" charset="0"/>
        <a:ea typeface="+mn-ea"/>
        <a:cs typeface="+mn-cs"/>
      </a:defRPr>
    </a:lvl8pPr>
    <a:lvl9pPr marL="3657600" algn="l" defTabSz="914400" rtl="0" eaLnBrk="1" latinLnBrk="0" hangingPunct="1">
      <a:defRPr sz="2400" kern="1200">
        <a:solidFill>
          <a:srgbClr val="0000FF"/>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FFFF"/>
    <a:srgbClr val="FFFF99"/>
    <a:srgbClr val="99CCFF"/>
    <a:srgbClr val="99FF99"/>
    <a:srgbClr val="FF99CC"/>
    <a:srgbClr val="FFCCFF"/>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89" autoAdjust="0"/>
    <p:restoredTop sz="94747" autoAdjust="0"/>
  </p:normalViewPr>
  <p:slideViewPr>
    <p:cSldViewPr snapToGrid="0">
      <p:cViewPr varScale="1">
        <p:scale>
          <a:sx n="70" d="100"/>
          <a:sy n="70" d="100"/>
        </p:scale>
        <p:origin x="72"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6174"/>
    </p:cViewPr>
  </p:sorterViewPr>
  <p:notesViewPr>
    <p:cSldViewPr snapToGrid="0">
      <p:cViewPr varScale="1">
        <p:scale>
          <a:sx n="51" d="100"/>
          <a:sy n="51" d="100"/>
        </p:scale>
        <p:origin x="-67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436026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defRPr sz="1000" i="1" smtClean="0">
                <a:solidFill>
                  <a:schemeClr val="tx1"/>
                </a:solidFill>
              </a:defRPr>
            </a:lvl1pPr>
          </a:lstStyle>
          <a:p>
            <a:pPr>
              <a:defRPr/>
            </a:pPr>
            <a:endParaRPr lang="en-US"/>
          </a:p>
        </p:txBody>
      </p:sp>
      <p:sp>
        <p:nvSpPr>
          <p:cNvPr id="2051"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19050" tIns="0" rIns="19050" bIns="0" numCol="1" anchor="t" anchorCtr="0" compatLnSpc="1">
            <a:prstTxWarp prst="textNoShape">
              <a:avLst/>
            </a:prstTxWarp>
          </a:bodyPr>
          <a:lstStyle>
            <a:lvl1pPr algn="r">
              <a:defRPr sz="1000" i="1" smtClean="0">
                <a:solidFill>
                  <a:schemeClr val="tx1"/>
                </a:solidFill>
              </a:defRPr>
            </a:lvl1pPr>
          </a:lstStyle>
          <a:p>
            <a:pPr>
              <a:defRPr/>
            </a:pPr>
            <a:endParaRPr lang="en-US"/>
          </a:p>
        </p:txBody>
      </p:sp>
      <p:sp>
        <p:nvSpPr>
          <p:cNvPr id="48132" name="Rectangle 4"/>
          <p:cNvSpPr>
            <a:spLocks noGrp="1" noRot="1" noChangeAspect="1" noChangeArrowheads="1" noTextEdit="1"/>
          </p:cNvSpPr>
          <p:nvPr>
            <p:ph type="sldImg" idx="2"/>
          </p:nvPr>
        </p:nvSpPr>
        <p:spPr bwMode="auto">
          <a:xfrm>
            <a:off x="1149350" y="692150"/>
            <a:ext cx="4559300" cy="3416300"/>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defRPr sz="1000" i="1" smtClean="0">
                <a:solidFill>
                  <a:schemeClr val="tx1"/>
                </a:solidFill>
              </a:defRPr>
            </a:lvl1pPr>
          </a:lstStyle>
          <a:p>
            <a:pPr>
              <a:defRPr/>
            </a:pPr>
            <a:endParaRPr lang="en-US"/>
          </a:p>
        </p:txBody>
      </p:sp>
      <p:sp>
        <p:nvSpPr>
          <p:cNvPr id="2055"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19050" tIns="0" rIns="19050" bIns="0" numCol="1" anchor="b" anchorCtr="0" compatLnSpc="1">
            <a:prstTxWarp prst="textNoShape">
              <a:avLst/>
            </a:prstTxWarp>
          </a:bodyPr>
          <a:lstStyle>
            <a:lvl1pPr algn="r">
              <a:defRPr sz="1000" i="1" smtClean="0">
                <a:solidFill>
                  <a:schemeClr val="tx1"/>
                </a:solidFill>
              </a:defRPr>
            </a:lvl1pPr>
          </a:lstStyle>
          <a:p>
            <a:pPr>
              <a:defRPr/>
            </a:pPr>
            <a:fld id="{203EF741-0734-4E51-844D-AC7F8C6FE55B}" type="slidenum">
              <a:rPr lang="en-US"/>
              <a:pPr>
                <a:defRPr/>
              </a:pPr>
              <a:t>‹#›</a:t>
            </a:fld>
            <a:endParaRPr lang="en-US"/>
          </a:p>
        </p:txBody>
      </p:sp>
    </p:spTree>
    <p:extLst>
      <p:ext uri="{BB962C8B-B14F-4D97-AF65-F5344CB8AC3E}">
        <p14:creationId xmlns:p14="http://schemas.microsoft.com/office/powerpoint/2010/main" val="151750781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11E38C11-DC88-47A7-80DC-E4D4A4125C64}" type="slidenum">
              <a:rPr lang="en-US" sz="1000">
                <a:solidFill>
                  <a:schemeClr val="folHlink"/>
                </a:solidFill>
              </a:rPr>
              <a:pPr/>
              <a:t>4</a:t>
            </a:fld>
            <a:endParaRPr lang="en-US" sz="1000">
              <a:solidFill>
                <a:schemeClr val="folHlink"/>
              </a:solidFill>
            </a:endParaRPr>
          </a:p>
        </p:txBody>
      </p:sp>
      <p:sp>
        <p:nvSpPr>
          <p:cNvPr id="59395" name="Rectangle 2"/>
          <p:cNvSpPr>
            <a:spLocks noGrp="1" noRot="1" noChangeAspect="1" noChangeArrowheads="1" noTextEdit="1"/>
          </p:cNvSpPr>
          <p:nvPr>
            <p:ph type="sldImg"/>
          </p:nvPr>
        </p:nvSpPr>
        <p:spPr>
          <a:xfrm>
            <a:off x="1150938" y="692150"/>
            <a:ext cx="4556125" cy="3416300"/>
          </a:xfrm>
          <a:ln/>
        </p:spPr>
      </p:sp>
      <p:sp>
        <p:nvSpPr>
          <p:cNvPr id="593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Application structure. Forms are connected so users can click a button or link to get more detail, open other forms, or display reports.</a:t>
            </a:r>
          </a:p>
        </p:txBody>
      </p:sp>
    </p:spTree>
    <p:extLst>
      <p:ext uri="{BB962C8B-B14F-4D97-AF65-F5344CB8AC3E}">
        <p14:creationId xmlns:p14="http://schemas.microsoft.com/office/powerpoint/2010/main" val="8730547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E773157-D54A-49B5-8967-97F7AED8574B}" type="slidenum">
              <a:rPr lang="en-US" sz="1000">
                <a:solidFill>
                  <a:schemeClr val="folHlink"/>
                </a:solidFill>
              </a:rPr>
              <a:pPr/>
              <a:t>16</a:t>
            </a:fld>
            <a:endParaRPr lang="en-US" sz="1000">
              <a:solidFill>
                <a:schemeClr val="folHlink"/>
              </a:solidFill>
            </a:endParaRPr>
          </a:p>
        </p:txBody>
      </p:sp>
      <p:sp>
        <p:nvSpPr>
          <p:cNvPr id="68611" name="Rectangle 2"/>
          <p:cNvSpPr>
            <a:spLocks noGrp="1" noRot="1" noChangeAspect="1" noChangeArrowheads="1" noTextEdit="1"/>
          </p:cNvSpPr>
          <p:nvPr>
            <p:ph type="sldImg"/>
          </p:nvPr>
        </p:nvSpPr>
        <p:spPr>
          <a:xfrm>
            <a:off x="1150938" y="692150"/>
            <a:ext cx="4556125" cy="3416300"/>
          </a:xfrm>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Collaboration diagram for sales clerk section. Diagramming the forms and reports used by an actor (employee) makes it easier to identify the overall structure and menu for this role.</a:t>
            </a:r>
          </a:p>
        </p:txBody>
      </p:sp>
    </p:spTree>
    <p:extLst>
      <p:ext uri="{BB962C8B-B14F-4D97-AF65-F5344CB8AC3E}">
        <p14:creationId xmlns:p14="http://schemas.microsoft.com/office/powerpoint/2010/main" val="18115287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913A8633-385B-4533-A397-737184E9DD25}" type="slidenum">
              <a:rPr lang="en-US" sz="1000">
                <a:solidFill>
                  <a:schemeClr val="folHlink"/>
                </a:solidFill>
              </a:rPr>
              <a:pPr/>
              <a:t>17</a:t>
            </a:fld>
            <a:endParaRPr lang="en-US" sz="1000">
              <a:solidFill>
                <a:schemeClr val="folHlink"/>
              </a:solidFill>
            </a:endParaRPr>
          </a:p>
        </p:txBody>
      </p:sp>
      <p:sp>
        <p:nvSpPr>
          <p:cNvPr id="69635" name="Rectangle 2"/>
          <p:cNvSpPr>
            <a:spLocks noGrp="1" noRot="1" noChangeAspect="1" noChangeArrowheads="1" noTextEdit="1"/>
          </p:cNvSpPr>
          <p:nvPr>
            <p:ph type="sldImg"/>
          </p:nvPr>
        </p:nvSpPr>
        <p:spPr>
          <a:xfrm>
            <a:off x="1150938" y="692150"/>
            <a:ext cx="4556125" cy="3416300"/>
          </a:xfrm>
          <a:ln/>
        </p:spPr>
      </p:sp>
      <p:sp>
        <p:nvSpPr>
          <p:cNvPr id="696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Sample </a:t>
            </a:r>
            <a:r>
              <a:rPr lang="en-US" dirty="0" smtClean="0"/>
              <a:t>startup form</a:t>
            </a:r>
            <a:r>
              <a:rPr lang="en-US" dirty="0" smtClean="0"/>
              <a:t>. The buttons match the user’s tasks.</a:t>
            </a:r>
          </a:p>
        </p:txBody>
      </p:sp>
    </p:spTree>
    <p:extLst>
      <p:ext uri="{BB962C8B-B14F-4D97-AF65-F5344CB8AC3E}">
        <p14:creationId xmlns:p14="http://schemas.microsoft.com/office/powerpoint/2010/main" val="10088182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E5540608-4C4C-49E7-A80E-5883EE09AC15}" type="slidenum">
              <a:rPr lang="en-US" sz="1000">
                <a:solidFill>
                  <a:schemeClr val="folHlink"/>
                </a:solidFill>
              </a:rPr>
              <a:pPr/>
              <a:t>18</a:t>
            </a:fld>
            <a:endParaRPr lang="en-US" sz="1000">
              <a:solidFill>
                <a:schemeClr val="folHlink"/>
              </a:solidFill>
            </a:endParaRPr>
          </a:p>
        </p:txBody>
      </p:sp>
      <p:sp>
        <p:nvSpPr>
          <p:cNvPr id="70659" name="Rectangle 2"/>
          <p:cNvSpPr>
            <a:spLocks noGrp="1" noRot="1" noChangeAspect="1" noChangeArrowheads="1" noTextEdit="1"/>
          </p:cNvSpPr>
          <p:nvPr>
            <p:ph type="sldImg"/>
          </p:nvPr>
        </p:nvSpPr>
        <p:spPr>
          <a:xfrm>
            <a:off x="1150938" y="692150"/>
            <a:ext cx="4556125" cy="3416300"/>
          </a:xfrm>
          <a:ln/>
        </p:spPr>
      </p:sp>
      <p:sp>
        <p:nvSpPr>
          <p:cNvPr id="706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6398336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3E4389F-B9C3-43A3-8CEF-17286F929BC6}" type="slidenum">
              <a:rPr lang="en-US" sz="1000">
                <a:solidFill>
                  <a:schemeClr val="folHlink"/>
                </a:solidFill>
              </a:rPr>
              <a:pPr/>
              <a:t>19</a:t>
            </a:fld>
            <a:endParaRPr lang="en-US" sz="1000">
              <a:solidFill>
                <a:schemeClr val="folHlink"/>
              </a:solidFill>
            </a:endParaRPr>
          </a:p>
        </p:txBody>
      </p:sp>
      <p:sp>
        <p:nvSpPr>
          <p:cNvPr id="71683" name="Rectangle 2"/>
          <p:cNvSpPr>
            <a:spLocks noGrp="1" noRot="1" noChangeAspect="1" noChangeArrowheads="1" noTextEdit="1"/>
          </p:cNvSpPr>
          <p:nvPr>
            <p:ph type="sldImg"/>
          </p:nvPr>
        </p:nvSpPr>
        <p:spPr>
          <a:xfrm>
            <a:off x="1150938" y="692150"/>
            <a:ext cx="4556125" cy="3416300"/>
          </a:xfrm>
          <a:ln/>
        </p:spPr>
      </p:sp>
      <p:sp>
        <p:nvSpPr>
          <p:cNvPr id="716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7687208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5E048A2-765E-4885-BDA9-525BCA8BE559}" type="slidenum">
              <a:rPr lang="en-US" sz="1000">
                <a:solidFill>
                  <a:schemeClr val="folHlink"/>
                </a:solidFill>
              </a:rPr>
              <a:pPr/>
              <a:t>20</a:t>
            </a:fld>
            <a:endParaRPr lang="en-US" sz="1000">
              <a:solidFill>
                <a:schemeClr val="folHlink"/>
              </a:solidFill>
            </a:endParaRPr>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4161363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84E0052F-31C7-4D4C-B78B-0F46E73AF277}" type="slidenum">
              <a:rPr lang="en-US" sz="1000">
                <a:solidFill>
                  <a:schemeClr val="folHlink"/>
                </a:solidFill>
              </a:rPr>
              <a:pPr/>
              <a:t>21</a:t>
            </a:fld>
            <a:endParaRPr lang="en-US" sz="1000">
              <a:solidFill>
                <a:schemeClr val="folHlink"/>
              </a:solidFill>
            </a:endParaRPr>
          </a:p>
        </p:txBody>
      </p:sp>
      <p:sp>
        <p:nvSpPr>
          <p:cNvPr id="73731" name="Rectangle 2"/>
          <p:cNvSpPr>
            <a:spLocks noGrp="1" noRot="1" noChangeAspect="1" noChangeArrowheads="1" noTextEdit="1"/>
          </p:cNvSpPr>
          <p:nvPr>
            <p:ph type="sldImg"/>
          </p:nvPr>
        </p:nvSpPr>
        <p:spPr>
          <a:xfrm>
            <a:off x="1150938" y="692150"/>
            <a:ext cx="4556125" cy="3416300"/>
          </a:xfrm>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Sample menu. Note the hierarchical structure. Also, the underlined letter represents the access key, which can be activated from the keyboard.  You can add shortcut keys (e.g., Ctrl+D), to activate a choice without going through the menu.</a:t>
            </a:r>
          </a:p>
        </p:txBody>
      </p:sp>
    </p:spTree>
    <p:extLst>
      <p:ext uri="{BB962C8B-B14F-4D97-AF65-F5344CB8AC3E}">
        <p14:creationId xmlns:p14="http://schemas.microsoft.com/office/powerpoint/2010/main" val="3863964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679B90D8-4959-440B-9C2B-7D897CA224F4}" type="slidenum">
              <a:rPr lang="en-US" sz="1000">
                <a:solidFill>
                  <a:schemeClr val="folHlink"/>
                </a:solidFill>
              </a:rPr>
              <a:pPr/>
              <a:t>22</a:t>
            </a:fld>
            <a:endParaRPr lang="en-US" sz="1000">
              <a:solidFill>
                <a:schemeClr val="folHlink"/>
              </a:solidFill>
            </a:endParaRPr>
          </a:p>
        </p:txBody>
      </p:sp>
      <p:sp>
        <p:nvSpPr>
          <p:cNvPr id="74755" name="Rectangle 2"/>
          <p:cNvSpPr>
            <a:spLocks noGrp="1" noRot="1" noChangeAspect="1" noChangeArrowheads="1" noTextEdit="1"/>
          </p:cNvSpPr>
          <p:nvPr>
            <p:ph type="sldImg"/>
          </p:nvPr>
        </p:nvSpPr>
        <p:spPr>
          <a:xfrm>
            <a:off x="1150938" y="692150"/>
            <a:ext cx="4556125" cy="3416300"/>
          </a:xfrm>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Sample toolbar. Toolbars can contain buttons and menus. Buttons generally display icons. When the pointer moves over them, a tooltip is displayed that briefly describes the button. When the button is clicked, an action is performed or a menu is displayed.</a:t>
            </a:r>
          </a:p>
        </p:txBody>
      </p:sp>
    </p:spTree>
    <p:extLst>
      <p:ext uri="{BB962C8B-B14F-4D97-AF65-F5344CB8AC3E}">
        <p14:creationId xmlns:p14="http://schemas.microsoft.com/office/powerpoint/2010/main" val="268836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8F8A7C4-DEFE-480F-9E2A-FB4DE9D1D06B}" type="slidenum">
              <a:rPr lang="en-US" sz="1000">
                <a:solidFill>
                  <a:schemeClr val="folHlink"/>
                </a:solidFill>
              </a:rPr>
              <a:pPr/>
              <a:t>23</a:t>
            </a:fld>
            <a:endParaRPr lang="en-US" sz="1000">
              <a:solidFill>
                <a:schemeClr val="folHlink"/>
              </a:solidFill>
            </a:endParaRPr>
          </a:p>
        </p:txBody>
      </p:sp>
      <p:sp>
        <p:nvSpPr>
          <p:cNvPr id="75779" name="Rectangle 2"/>
          <p:cNvSpPr>
            <a:spLocks noGrp="1" noRot="1" noChangeAspect="1" noChangeArrowheads="1" noTextEdit="1"/>
          </p:cNvSpPr>
          <p:nvPr>
            <p:ph type="sldImg"/>
          </p:nvPr>
        </p:nvSpPr>
        <p:spPr>
          <a:xfrm>
            <a:off x="1150938" y="692150"/>
            <a:ext cx="4556125" cy="3416300"/>
          </a:xfr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1754352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C502F68D-1E29-481D-9B6D-0BE41D1E7D7B}" type="slidenum">
              <a:rPr lang="en-US" sz="1000">
                <a:solidFill>
                  <a:schemeClr val="folHlink"/>
                </a:solidFill>
              </a:rPr>
              <a:pPr/>
              <a:t>24</a:t>
            </a:fld>
            <a:endParaRPr lang="en-US" sz="1000">
              <a:solidFill>
                <a:schemeClr val="folHlink"/>
              </a:solidFill>
            </a:endParaRPr>
          </a:p>
        </p:txBody>
      </p:sp>
      <p:sp>
        <p:nvSpPr>
          <p:cNvPr id="76803" name="Rectangle 2"/>
          <p:cNvSpPr>
            <a:spLocks noGrp="1" noRot="1" noChangeAspect="1" noChangeArrowheads="1" noTextEdit="1"/>
          </p:cNvSpPr>
          <p:nvPr>
            <p:ph type="sldImg"/>
          </p:nvPr>
        </p:nvSpPr>
        <p:spPr>
          <a:xfrm>
            <a:off x="1150938" y="692150"/>
            <a:ext cx="4556125" cy="3416300"/>
          </a:xfrm>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426989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7B0E139-581C-4599-A3B6-19B34DD3B62C}" type="slidenum">
              <a:rPr lang="en-US" sz="1000">
                <a:solidFill>
                  <a:schemeClr val="folHlink"/>
                </a:solidFill>
              </a:rPr>
              <a:pPr/>
              <a:t>25</a:t>
            </a:fld>
            <a:endParaRPr lang="en-US" sz="1000">
              <a:solidFill>
                <a:schemeClr val="folHlink"/>
              </a:solidFill>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3474785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89AF149-79D7-4B91-BC04-01526EE050D9}" type="slidenum">
              <a:rPr lang="en-US" sz="1000">
                <a:solidFill>
                  <a:schemeClr val="folHlink"/>
                </a:solidFill>
              </a:rPr>
              <a:pPr/>
              <a:t>5</a:t>
            </a:fld>
            <a:endParaRPr lang="en-US" sz="1000">
              <a:solidFill>
                <a:schemeClr val="folHlink"/>
              </a:solidFill>
            </a:endParaRPr>
          </a:p>
        </p:txBody>
      </p:sp>
      <p:sp>
        <p:nvSpPr>
          <p:cNvPr id="60419" name="Rectangle 2"/>
          <p:cNvSpPr>
            <a:spLocks noGrp="1" noRot="1" noChangeAspect="1" noChangeArrowheads="1" noTextEdit="1"/>
          </p:cNvSpPr>
          <p:nvPr>
            <p:ph type="sldImg"/>
          </p:nvPr>
        </p:nvSpPr>
        <p:spPr>
          <a:xfrm>
            <a:off x="1150938" y="692150"/>
            <a:ext cx="4556125" cy="3416300"/>
          </a:xfrm>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Template. The template defines the structure of the form and the attributes of the various elements. It can also include common features such as menus and navigation buttons.</a:t>
            </a:r>
          </a:p>
        </p:txBody>
      </p:sp>
    </p:spTree>
    <p:extLst>
      <p:ext uri="{BB962C8B-B14F-4D97-AF65-F5344CB8AC3E}">
        <p14:creationId xmlns:p14="http://schemas.microsoft.com/office/powerpoint/2010/main" val="3278343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5A6DD816-6515-424D-9F18-83E186FD81A3}" type="slidenum">
              <a:rPr lang="en-US" sz="1000">
                <a:solidFill>
                  <a:schemeClr val="folHlink"/>
                </a:solidFill>
              </a:rPr>
              <a:pPr/>
              <a:t>29</a:t>
            </a:fld>
            <a:endParaRPr lang="en-US" sz="1000">
              <a:solidFill>
                <a:schemeClr val="folHlink"/>
              </a:solidFill>
            </a:endParaRPr>
          </a:p>
        </p:txBody>
      </p:sp>
      <p:sp>
        <p:nvSpPr>
          <p:cNvPr id="78851" name="Rectangle 2"/>
          <p:cNvSpPr>
            <a:spLocks noGrp="1" noRot="1" noChangeAspect="1" noChangeArrowheads="1" noTextEdit="1"/>
          </p:cNvSpPr>
          <p:nvPr>
            <p:ph type="sldImg"/>
          </p:nvPr>
        </p:nvSpPr>
        <p:spPr>
          <a:xfrm>
            <a:off x="1150938" y="692150"/>
            <a:ext cx="4556125" cy="3416300"/>
          </a:xfrm>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Sample help screen. The Windows help system handles all of the display and searches. You just have to write the HTML topic pages and specify keywords.</a:t>
            </a:r>
          </a:p>
        </p:txBody>
      </p:sp>
    </p:spTree>
    <p:extLst>
      <p:ext uri="{BB962C8B-B14F-4D97-AF65-F5344CB8AC3E}">
        <p14:creationId xmlns:p14="http://schemas.microsoft.com/office/powerpoint/2010/main" val="14747073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CC14ECC-A6FF-4F58-85E5-7EB236F2261E}" type="slidenum">
              <a:rPr lang="en-US" sz="1000">
                <a:solidFill>
                  <a:schemeClr val="folHlink"/>
                </a:solidFill>
              </a:rPr>
              <a:pPr/>
              <a:t>30</a:t>
            </a:fld>
            <a:endParaRPr lang="en-US" sz="1000">
              <a:solidFill>
                <a:schemeClr val="folHlink"/>
              </a:solidFill>
            </a:endParaRPr>
          </a:p>
        </p:txBody>
      </p:sp>
      <p:sp>
        <p:nvSpPr>
          <p:cNvPr id="79875" name="Rectangle 2"/>
          <p:cNvSpPr>
            <a:spLocks noGrp="1" noRot="1" noChangeAspect="1" noChangeArrowheads="1" noTextEdit="1"/>
          </p:cNvSpPr>
          <p:nvPr>
            <p:ph type="sldImg"/>
          </p:nvPr>
        </p:nvSpPr>
        <p:spPr>
          <a:xfrm>
            <a:off x="1150938" y="692150"/>
            <a:ext cx="4556125" cy="341630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737425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34BBA6E-8121-4847-B030-D741B4B744A5}" type="slidenum">
              <a:rPr lang="en-US" sz="1000">
                <a:solidFill>
                  <a:schemeClr val="folHlink"/>
                </a:solidFill>
              </a:rPr>
              <a:pPr/>
              <a:t>31</a:t>
            </a:fld>
            <a:endParaRPr lang="en-US" sz="1000">
              <a:solidFill>
                <a:schemeClr val="folHlink"/>
              </a:solidFill>
            </a:endParaRPr>
          </a:p>
        </p:txBody>
      </p:sp>
      <p:sp>
        <p:nvSpPr>
          <p:cNvPr id="80899" name="Rectangle 2"/>
          <p:cNvSpPr>
            <a:spLocks noGrp="1" noRot="1" noChangeAspect="1" noChangeArrowheads="1" noTextEdit="1"/>
          </p:cNvSpPr>
          <p:nvPr>
            <p:ph type="sldImg"/>
          </p:nvPr>
        </p:nvSpPr>
        <p:spPr>
          <a:xfrm>
            <a:off x="1150938" y="692150"/>
            <a:ext cx="4556125" cy="3416300"/>
          </a:xfrm>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4749945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F340E87A-B6B2-4970-BCDA-2AEDC55408CB}" type="slidenum">
              <a:rPr lang="en-US" sz="1000">
                <a:solidFill>
                  <a:schemeClr val="folHlink"/>
                </a:solidFill>
              </a:rPr>
              <a:pPr/>
              <a:t>32</a:t>
            </a:fld>
            <a:endParaRPr lang="en-US" sz="1000">
              <a:solidFill>
                <a:schemeClr val="folHlink"/>
              </a:solidFill>
            </a:endParaRPr>
          </a:p>
        </p:txBody>
      </p:sp>
      <p:sp>
        <p:nvSpPr>
          <p:cNvPr id="81923" name="Rectangle 2"/>
          <p:cNvSpPr>
            <a:spLocks noGrp="1" noRot="1" noChangeAspect="1" noChangeArrowheads="1" noTextEdit="1"/>
          </p:cNvSpPr>
          <p:nvPr>
            <p:ph type="sldImg"/>
          </p:nvPr>
        </p:nvSpPr>
        <p:spPr>
          <a:xfrm>
            <a:off x="1150938" y="692150"/>
            <a:ext cx="4556125" cy="3416300"/>
          </a:xfrm>
          <a:ln cap="flat"/>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Partial sample Help page. Create each topic as a separate Web page using HTML. The anchor &lt;a&gt; tag links to other pages. The &lt;img&gt; tag loads images. Use style sheets to set fonts and design. Use a table or a style to control layout. Place keywords for the page in the &lt;object&gt; tag.</a:t>
            </a:r>
          </a:p>
        </p:txBody>
      </p:sp>
    </p:spTree>
    <p:extLst>
      <p:ext uri="{BB962C8B-B14F-4D97-AF65-F5344CB8AC3E}">
        <p14:creationId xmlns:p14="http://schemas.microsoft.com/office/powerpoint/2010/main" val="27759640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5FC459F0-C9E6-462C-B925-165F9C58C0B4}" type="slidenum">
              <a:rPr lang="en-US" sz="1000">
                <a:solidFill>
                  <a:schemeClr val="folHlink"/>
                </a:solidFill>
              </a:rPr>
              <a:pPr/>
              <a:t>33</a:t>
            </a:fld>
            <a:endParaRPr lang="en-US" sz="1000">
              <a:solidFill>
                <a:schemeClr val="folHlink"/>
              </a:solidFill>
            </a:endParaRPr>
          </a:p>
        </p:txBody>
      </p:sp>
      <p:sp>
        <p:nvSpPr>
          <p:cNvPr id="82947" name="Rectangle 2"/>
          <p:cNvSpPr>
            <a:spLocks noGrp="1" noRot="1" noChangeAspect="1" noChangeArrowheads="1" noTextEdit="1"/>
          </p:cNvSpPr>
          <p:nvPr>
            <p:ph type="sldImg"/>
          </p:nvPr>
        </p:nvSpPr>
        <p:spPr>
          <a:xfrm>
            <a:off x="1150938" y="692150"/>
            <a:ext cx="4556125" cy="3416300"/>
          </a:xfrm>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2381960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EE871243-3B25-4141-9407-FE12B89F2A96}" type="slidenum">
              <a:rPr lang="en-US" sz="1000">
                <a:solidFill>
                  <a:schemeClr val="folHlink"/>
                </a:solidFill>
              </a:rPr>
              <a:pPr/>
              <a:t>34</a:t>
            </a:fld>
            <a:endParaRPr lang="en-US" sz="1000">
              <a:solidFill>
                <a:schemeClr val="folHlink"/>
              </a:solidFill>
            </a:endParaRPr>
          </a:p>
        </p:txBody>
      </p:sp>
      <p:sp>
        <p:nvSpPr>
          <p:cNvPr id="83971" name="Rectangle 2"/>
          <p:cNvSpPr>
            <a:spLocks noGrp="1" noRot="1" noChangeAspect="1" noChangeArrowheads="1" noTextEdit="1"/>
          </p:cNvSpPr>
          <p:nvPr>
            <p:ph type="sldImg"/>
          </p:nvPr>
        </p:nvSpPr>
        <p:spPr>
          <a:xfrm>
            <a:off x="1150938" y="692150"/>
            <a:ext cx="4556125" cy="3416300"/>
          </a:xfrm>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9177678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C66D88DC-3EA1-45A7-A3F5-7DCDD6130C25}" type="slidenum">
              <a:rPr lang="en-US" sz="1000">
                <a:solidFill>
                  <a:schemeClr val="folHlink"/>
                </a:solidFill>
              </a:rPr>
              <a:pPr/>
              <a:t>35</a:t>
            </a:fld>
            <a:endParaRPr lang="en-US" sz="1000">
              <a:solidFill>
                <a:schemeClr val="folHlink"/>
              </a:solidFill>
            </a:endParaRPr>
          </a:p>
        </p:txBody>
      </p:sp>
      <p:sp>
        <p:nvSpPr>
          <p:cNvPr id="84995" name="Rectangle 2"/>
          <p:cNvSpPr>
            <a:spLocks noGrp="1" noRot="1" noChangeAspect="1" noChangeArrowheads="1" noTextEdit="1"/>
          </p:cNvSpPr>
          <p:nvPr>
            <p:ph type="sldImg"/>
          </p:nvPr>
        </p:nvSpPr>
        <p:spPr>
          <a:xfrm>
            <a:off x="1150938" y="692150"/>
            <a:ext cx="4556125" cy="3416300"/>
          </a:xfrm>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291156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7C25CD2C-F7CF-462A-A891-FFDAB98627F3}" type="slidenum">
              <a:rPr lang="en-US" sz="1000">
                <a:solidFill>
                  <a:schemeClr val="folHlink"/>
                </a:solidFill>
              </a:rPr>
              <a:pPr/>
              <a:t>36</a:t>
            </a:fld>
            <a:endParaRPr lang="en-US" sz="1000">
              <a:solidFill>
                <a:schemeClr val="folHlink"/>
              </a:solidFill>
            </a:endParaRPr>
          </a:p>
        </p:txBody>
      </p:sp>
      <p:sp>
        <p:nvSpPr>
          <p:cNvPr id="86019" name="Rectangle 2"/>
          <p:cNvSpPr>
            <a:spLocks noGrp="1" noRot="1" noChangeAspect="1" noChangeArrowheads="1" noTextEdit="1"/>
          </p:cNvSpPr>
          <p:nvPr>
            <p:ph type="sldImg"/>
          </p:nvPr>
        </p:nvSpPr>
        <p:spPr>
          <a:xfrm>
            <a:off x="1150938" y="692150"/>
            <a:ext cx="4556125" cy="3416300"/>
          </a:xfrm>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1698862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316DC4B-9555-4F3C-A979-6FD27DA9A448}" type="slidenum">
              <a:rPr lang="en-US" sz="1000">
                <a:solidFill>
                  <a:schemeClr val="folHlink"/>
                </a:solidFill>
              </a:rPr>
              <a:pPr/>
              <a:t>37</a:t>
            </a:fld>
            <a:endParaRPr lang="en-US" sz="1000">
              <a:solidFill>
                <a:schemeClr val="folHlink"/>
              </a:solidFill>
            </a:endParaRPr>
          </a:p>
        </p:txBody>
      </p:sp>
      <p:sp>
        <p:nvSpPr>
          <p:cNvPr id="87043" name="Rectangle 2"/>
          <p:cNvSpPr>
            <a:spLocks noGrp="1" noRot="1" noChangeAspect="1" noChangeArrowheads="1" noTextEdit="1"/>
          </p:cNvSpPr>
          <p:nvPr>
            <p:ph type="sldImg"/>
          </p:nvPr>
        </p:nvSpPr>
        <p:spPr>
          <a:xfrm>
            <a:off x="1150938" y="692150"/>
            <a:ext cx="4556125" cy="3416300"/>
          </a:xfrm>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Setting context-sensitive help. In every form, enter the name of the Help file in the Help File property. Then enter the topic number for that form in the Help Context ID property. Every control or subform can also have a different Help topic—just enter the corresponding topic number.</a:t>
            </a:r>
          </a:p>
        </p:txBody>
      </p:sp>
    </p:spTree>
    <p:extLst>
      <p:ext uri="{BB962C8B-B14F-4D97-AF65-F5344CB8AC3E}">
        <p14:creationId xmlns:p14="http://schemas.microsoft.com/office/powerpoint/2010/main" val="39587727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E3F4A5CC-3132-4E9C-BD0D-D2CF97B764DE}" type="slidenum">
              <a:rPr lang="en-US" sz="1000">
                <a:solidFill>
                  <a:schemeClr val="folHlink"/>
                </a:solidFill>
              </a:rPr>
              <a:pPr/>
              <a:t>38</a:t>
            </a:fld>
            <a:endParaRPr lang="en-US" sz="1000">
              <a:solidFill>
                <a:schemeClr val="folHlink"/>
              </a:solidFill>
            </a:endParaRPr>
          </a:p>
        </p:txBody>
      </p:sp>
      <p:sp>
        <p:nvSpPr>
          <p:cNvPr id="88067" name="Rectangle 2"/>
          <p:cNvSpPr>
            <a:spLocks noGrp="1" noRot="1" noChangeAspect="1" noChangeArrowheads="1" noTextEdit="1"/>
          </p:cNvSpPr>
          <p:nvPr>
            <p:ph type="sldImg"/>
          </p:nvPr>
        </p:nvSpPr>
        <p:spPr>
          <a:xfrm>
            <a:off x="1150938" y="692150"/>
            <a:ext cx="4556125" cy="3416300"/>
          </a:xfrm>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Map file. Applications refer to topics by number, but the help system uses the filename. The map file (Topics.h) is a simple text file that assigns a number to each page.</a:t>
            </a:r>
          </a:p>
        </p:txBody>
      </p:sp>
    </p:spTree>
    <p:extLst>
      <p:ext uri="{BB962C8B-B14F-4D97-AF65-F5344CB8AC3E}">
        <p14:creationId xmlns:p14="http://schemas.microsoft.com/office/powerpoint/2010/main" val="974477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684B103F-0D1D-4B20-B456-3E2455A594F7}" type="slidenum">
              <a:rPr lang="en-US" sz="1000">
                <a:solidFill>
                  <a:schemeClr val="folHlink"/>
                </a:solidFill>
              </a:rPr>
              <a:pPr/>
              <a:t>6</a:t>
            </a:fld>
            <a:endParaRPr lang="en-US" sz="1000">
              <a:solidFill>
                <a:schemeClr val="folHlink"/>
              </a:solidFill>
            </a:endParaRPr>
          </a:p>
        </p:txBody>
      </p:sp>
      <p:sp>
        <p:nvSpPr>
          <p:cNvPr id="61443" name="Rectangle 2"/>
          <p:cNvSpPr>
            <a:spLocks noGrp="1" noRot="1" noChangeAspect="1" noChangeArrowheads="1" noTextEdit="1"/>
          </p:cNvSpPr>
          <p:nvPr>
            <p:ph type="sldImg"/>
          </p:nvPr>
        </p:nvSpPr>
        <p:spPr>
          <a:xfrm>
            <a:off x="1150938" y="692150"/>
            <a:ext cx="4556125" cy="3416300"/>
          </a:xfrm>
          <a:ln/>
        </p:spPr>
      </p:sp>
      <p:sp>
        <p:nvSpPr>
          <p:cNvPr id="61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Consistent usability. Both forms require the selection of a customer since you cannot expect people to memorize ID numbers. It would be annoying to select customer by phone number in a drop down list on the Sales form but by a pop-up list organized by name on the Receipts form.</a:t>
            </a:r>
          </a:p>
        </p:txBody>
      </p:sp>
    </p:spTree>
    <p:extLst>
      <p:ext uri="{BB962C8B-B14F-4D97-AF65-F5344CB8AC3E}">
        <p14:creationId xmlns:p14="http://schemas.microsoft.com/office/powerpoint/2010/main" val="23471012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FBB9B83A-76C5-4501-8C28-7C94DC7DD1C7}" type="slidenum">
              <a:rPr lang="en-US" sz="1000">
                <a:solidFill>
                  <a:schemeClr val="folHlink"/>
                </a:solidFill>
              </a:rPr>
              <a:pPr/>
              <a:t>43</a:t>
            </a:fld>
            <a:endParaRPr lang="en-US" sz="1000">
              <a:solidFill>
                <a:schemeClr val="folHlink"/>
              </a:solidFill>
            </a:endParaRPr>
          </a:p>
        </p:txBody>
      </p:sp>
      <p:sp>
        <p:nvSpPr>
          <p:cNvPr id="90115" name="Rectangle 2"/>
          <p:cNvSpPr>
            <a:spLocks noGrp="1" noRot="1" noChangeAspect="1" noChangeArrowheads="1" noTextEdit="1"/>
          </p:cNvSpPr>
          <p:nvPr>
            <p:ph type="sldImg"/>
          </p:nvPr>
        </p:nvSpPr>
        <p:spPr>
          <a:xfrm>
            <a:off x="1150938" y="692150"/>
            <a:ext cx="4556125" cy="3416300"/>
          </a:xfrm>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Common error-handling structure. Most systems use a try/catch structure but use different syntax to define the sections. The SQL 2003 standard supports various conditions (SQLEXCEPTION) and can EXIT the existing code or return to it (CONTINUE) after processing the handler code.</a:t>
            </a:r>
          </a:p>
        </p:txBody>
      </p:sp>
    </p:spTree>
    <p:extLst>
      <p:ext uri="{BB962C8B-B14F-4D97-AF65-F5344CB8AC3E}">
        <p14:creationId xmlns:p14="http://schemas.microsoft.com/office/powerpoint/2010/main" val="35076504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885CD11E-66B3-4CF5-BE4C-E1EA05B214E3}" type="slidenum">
              <a:rPr lang="en-US" sz="1000">
                <a:solidFill>
                  <a:schemeClr val="folHlink"/>
                </a:solidFill>
              </a:rPr>
              <a:pPr/>
              <a:t>44</a:t>
            </a:fld>
            <a:endParaRPr lang="en-US" sz="1000">
              <a:solidFill>
                <a:schemeClr val="folHlink"/>
              </a:solidFill>
            </a:endParaRPr>
          </a:p>
        </p:txBody>
      </p:sp>
      <p:sp>
        <p:nvSpPr>
          <p:cNvPr id="91139" name="Rectangle 2"/>
          <p:cNvSpPr>
            <a:spLocks noGrp="1" noRot="1" noChangeAspect="1" noChangeArrowheads="1" noTextEdit="1"/>
          </p:cNvSpPr>
          <p:nvPr>
            <p:ph type="sldImg"/>
          </p:nvPr>
        </p:nvSpPr>
        <p:spPr>
          <a:xfrm>
            <a:off x="1150938" y="692150"/>
            <a:ext cx="4556125" cy="3416300"/>
          </a:xfrm>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Application testing. Testing usually begins at the detailed level of forms and modules. When the application is built, the integrated features are tested. You also test for usability and performance under stress. Security testing should occur at every level.</a:t>
            </a:r>
          </a:p>
        </p:txBody>
      </p:sp>
    </p:spTree>
    <p:extLst>
      <p:ext uri="{BB962C8B-B14F-4D97-AF65-F5344CB8AC3E}">
        <p14:creationId xmlns:p14="http://schemas.microsoft.com/office/powerpoint/2010/main" val="12070539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7187B724-AFE6-42D6-829C-FDB182D6E948}" type="slidenum">
              <a:rPr lang="en-US" sz="1000">
                <a:solidFill>
                  <a:schemeClr val="folHlink"/>
                </a:solidFill>
              </a:rPr>
              <a:pPr/>
              <a:t>46</a:t>
            </a:fld>
            <a:endParaRPr lang="en-US" sz="1000">
              <a:solidFill>
                <a:schemeClr val="folHlink"/>
              </a:solidFill>
            </a:endParaRPr>
          </a:p>
        </p:txBody>
      </p:sp>
      <p:sp>
        <p:nvSpPr>
          <p:cNvPr id="92163" name="Rectangle 2"/>
          <p:cNvSpPr>
            <a:spLocks noGrp="1" noRot="1" noChangeAspect="1" noChangeArrowheads="1" noTextEdit="1"/>
          </p:cNvSpPr>
          <p:nvPr>
            <p:ph type="sldImg"/>
          </p:nvPr>
        </p:nvSpPr>
        <p:spPr>
          <a:xfrm>
            <a:off x="1150938" y="692150"/>
            <a:ext cx="4556125" cy="3416300"/>
          </a:xfrm>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Deployment. The forms, reports, and help files are compiled and packaged into an installation file that is run on client computers. The DBMS is installed on a server and the tables and modules are installed and configured. Initial data is loaded and network connections are established. </a:t>
            </a:r>
          </a:p>
        </p:txBody>
      </p:sp>
    </p:spTree>
    <p:extLst>
      <p:ext uri="{BB962C8B-B14F-4D97-AF65-F5344CB8AC3E}">
        <p14:creationId xmlns:p14="http://schemas.microsoft.com/office/powerpoint/2010/main" val="3983235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E824502-8862-4532-8C07-088E7368E69D}" type="slidenum">
              <a:rPr lang="en-US" sz="1000">
                <a:solidFill>
                  <a:schemeClr val="folHlink"/>
                </a:solidFill>
              </a:rPr>
              <a:pPr/>
              <a:t>47</a:t>
            </a:fld>
            <a:endParaRPr lang="en-US" sz="1000">
              <a:solidFill>
                <a:schemeClr val="folHlink"/>
              </a:solidFill>
            </a:endParaRPr>
          </a:p>
        </p:txBody>
      </p:sp>
      <p:sp>
        <p:nvSpPr>
          <p:cNvPr id="93187" name="Rectangle 2"/>
          <p:cNvSpPr>
            <a:spLocks noGrp="1" noRot="1" noChangeAspect="1" noChangeArrowheads="1" noTextEdit="1"/>
          </p:cNvSpPr>
          <p:nvPr>
            <p:ph type="sldImg"/>
          </p:nvPr>
        </p:nvSpPr>
        <p:spPr>
          <a:xfrm>
            <a:off x="1150938" y="692150"/>
            <a:ext cx="4556125" cy="3416300"/>
          </a:xfrm>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233611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A1191A3-7171-4D87-997F-97E26D908635}" type="slidenum">
              <a:rPr lang="en-US" sz="1000">
                <a:solidFill>
                  <a:schemeClr val="folHlink"/>
                </a:solidFill>
              </a:rPr>
              <a:pPr/>
              <a:t>48</a:t>
            </a:fld>
            <a:endParaRPr lang="en-US" sz="1000">
              <a:solidFill>
                <a:schemeClr val="folHlink"/>
              </a:solidFill>
            </a:endParaRPr>
          </a:p>
        </p:txBody>
      </p:sp>
      <p:sp>
        <p:nvSpPr>
          <p:cNvPr id="94211" name="Rectangle 2"/>
          <p:cNvSpPr>
            <a:spLocks noGrp="1" noRot="1" noChangeAspect="1" noChangeArrowheads="1" noTextEdit="1"/>
          </p:cNvSpPr>
          <p:nvPr>
            <p:ph type="sldImg"/>
          </p:nvPr>
        </p:nvSpPr>
        <p:spPr>
          <a:xfrm>
            <a:off x="1150938" y="692150"/>
            <a:ext cx="4556125" cy="3416300"/>
          </a:xfrm>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427622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5FA1777E-4E38-402D-9C1A-9B9891D192D0}" type="slidenum">
              <a:rPr lang="en-US" sz="1000">
                <a:solidFill>
                  <a:schemeClr val="folHlink"/>
                </a:solidFill>
              </a:rPr>
              <a:pPr/>
              <a:t>49</a:t>
            </a:fld>
            <a:endParaRPr lang="en-US" sz="1000">
              <a:solidFill>
                <a:schemeClr val="folHlink"/>
              </a:solidFill>
            </a:endParaRPr>
          </a:p>
        </p:txBody>
      </p:sp>
      <p:sp>
        <p:nvSpPr>
          <p:cNvPr id="95235" name="Rectangle 2"/>
          <p:cNvSpPr>
            <a:spLocks noGrp="1" noRot="1" noChangeAspect="1" noChangeArrowheads="1" noTextEdit="1"/>
          </p:cNvSpPr>
          <p:nvPr>
            <p:ph type="sldImg"/>
          </p:nvPr>
        </p:nvSpPr>
        <p:spPr>
          <a:xfrm>
            <a:off x="1150938" y="692150"/>
            <a:ext cx="4556125" cy="3416300"/>
          </a:xfrm>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26322737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AEC3DD3E-61B1-4F92-A5BC-0B06E9BC3BAB}" type="slidenum">
              <a:rPr lang="en-US" sz="1000">
                <a:solidFill>
                  <a:schemeClr val="folHlink"/>
                </a:solidFill>
              </a:rPr>
              <a:pPr/>
              <a:t>10</a:t>
            </a:fld>
            <a:endParaRPr lang="en-US" sz="1000">
              <a:solidFill>
                <a:schemeClr val="folHlink"/>
              </a:solidFill>
            </a:endParaRPr>
          </a:p>
        </p:txBody>
      </p:sp>
      <p:sp>
        <p:nvSpPr>
          <p:cNvPr id="62467" name="Rectangle 2"/>
          <p:cNvSpPr>
            <a:spLocks noGrp="1" noRot="1" noChangeAspect="1" noChangeArrowheads="1" noTextEdit="1"/>
          </p:cNvSpPr>
          <p:nvPr>
            <p:ph type="sldImg"/>
          </p:nvPr>
        </p:nvSpPr>
        <p:spPr>
          <a:xfrm>
            <a:off x="1150938" y="692150"/>
            <a:ext cx="4556125" cy="3416300"/>
          </a:xfrm>
          <a:ln/>
        </p:spPr>
      </p:sp>
      <p:sp>
        <p:nvSpPr>
          <p:cNvPr id="624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608977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01D7D94-F872-45D0-9391-FCACCD3CA768}" type="slidenum">
              <a:rPr lang="en-US" sz="1000">
                <a:solidFill>
                  <a:schemeClr val="folHlink"/>
                </a:solidFill>
              </a:rPr>
              <a:pPr/>
              <a:t>11</a:t>
            </a:fld>
            <a:endParaRPr lang="en-US" sz="1000">
              <a:solidFill>
                <a:schemeClr val="folHlink"/>
              </a:solidFill>
            </a:endParaRPr>
          </a:p>
        </p:txBody>
      </p:sp>
      <p:sp>
        <p:nvSpPr>
          <p:cNvPr id="63491" name="Rectangle 2"/>
          <p:cNvSpPr>
            <a:spLocks noGrp="1" noRot="1" noChangeAspect="1" noChangeArrowheads="1" noTextEdit="1"/>
          </p:cNvSpPr>
          <p:nvPr>
            <p:ph type="sldImg"/>
          </p:nvPr>
        </p:nvSpPr>
        <p:spPr>
          <a:xfrm>
            <a:off x="1150938" y="692150"/>
            <a:ext cx="4556125" cy="3416300"/>
          </a:xfrm>
          <a:ln/>
        </p:spPr>
      </p:sp>
      <p:sp>
        <p:nvSpPr>
          <p:cNvPr id="634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4775257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88E8DAAF-6162-4381-90B4-921FEDA0B32B}" type="slidenum">
              <a:rPr lang="en-US" sz="1000">
                <a:solidFill>
                  <a:schemeClr val="folHlink"/>
                </a:solidFill>
              </a:rPr>
              <a:pPr/>
              <a:t>12</a:t>
            </a:fld>
            <a:endParaRPr lang="en-US" sz="1000">
              <a:solidFill>
                <a:schemeClr val="folHlink"/>
              </a:solidFill>
            </a:endParaRPr>
          </a:p>
        </p:txBody>
      </p:sp>
      <p:sp>
        <p:nvSpPr>
          <p:cNvPr id="64515" name="Rectangle 2"/>
          <p:cNvSpPr>
            <a:spLocks noGrp="1" noRot="1" noChangeAspect="1" noChangeArrowheads="1" noTextEdit="1"/>
          </p:cNvSpPr>
          <p:nvPr>
            <p:ph type="sldImg"/>
          </p:nvPr>
        </p:nvSpPr>
        <p:spPr>
          <a:xfrm>
            <a:off x="1150938" y="692150"/>
            <a:ext cx="4556125" cy="3416300"/>
          </a:xfrm>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Application structure. It is common to use different tools for the back-end database and front-end forms. The use of the middle tier to handle business rules depends on the size of the application and the management details of the firm.</a:t>
            </a:r>
          </a:p>
        </p:txBody>
      </p:sp>
    </p:spTree>
    <p:extLst>
      <p:ext uri="{BB962C8B-B14F-4D97-AF65-F5344CB8AC3E}">
        <p14:creationId xmlns:p14="http://schemas.microsoft.com/office/powerpoint/2010/main" val="9795594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FE963A4-8B0A-4A10-869C-A2F61BBEB2B6}" type="slidenum">
              <a:rPr lang="en-US" sz="1000">
                <a:solidFill>
                  <a:schemeClr val="folHlink"/>
                </a:solidFill>
              </a:rPr>
              <a:pPr/>
              <a:t>13</a:t>
            </a:fld>
            <a:endParaRPr lang="en-US" sz="1000">
              <a:solidFill>
                <a:schemeClr val="folHlink"/>
              </a:solidFill>
            </a:endParaRPr>
          </a:p>
        </p:txBody>
      </p:sp>
      <p:sp>
        <p:nvSpPr>
          <p:cNvPr id="65539" name="Rectangle 2"/>
          <p:cNvSpPr>
            <a:spLocks noGrp="1" noRot="1" noChangeAspect="1" noChangeArrowheads="1" noTextEdit="1"/>
          </p:cNvSpPr>
          <p:nvPr>
            <p:ph type="sldImg"/>
          </p:nvPr>
        </p:nvSpPr>
        <p:spPr>
          <a:xfrm>
            <a:off x="1150938" y="692150"/>
            <a:ext cx="4556125" cy="3416300"/>
          </a:xfrm>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Uses of </a:t>
            </a:r>
            <a:r>
              <a:rPr lang="en-US" dirty="0" smtClean="0"/>
              <a:t>startup forms</a:t>
            </a:r>
            <a:r>
              <a:rPr lang="en-US" dirty="0" smtClean="0"/>
              <a:t>. As the initial form for an application, the main </a:t>
            </a:r>
            <a:r>
              <a:rPr lang="en-US" dirty="0" smtClean="0"/>
              <a:t>startup form can </a:t>
            </a:r>
            <a:r>
              <a:rPr lang="en-US" dirty="0" smtClean="0"/>
              <a:t>be used to control tasks that apply to the complete session.</a:t>
            </a:r>
          </a:p>
        </p:txBody>
      </p:sp>
    </p:spTree>
    <p:extLst>
      <p:ext uri="{BB962C8B-B14F-4D97-AF65-F5344CB8AC3E}">
        <p14:creationId xmlns:p14="http://schemas.microsoft.com/office/powerpoint/2010/main" val="17181117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DCDE7B0-BCE7-46DA-86A9-01E74CD441CE}" type="slidenum">
              <a:rPr lang="en-US" sz="1000">
                <a:solidFill>
                  <a:schemeClr val="folHlink"/>
                </a:solidFill>
              </a:rPr>
              <a:pPr/>
              <a:t>14</a:t>
            </a:fld>
            <a:endParaRPr lang="en-US" sz="1000">
              <a:solidFill>
                <a:schemeClr val="folHlink"/>
              </a:solidFill>
            </a:endParaRPr>
          </a:p>
        </p:txBody>
      </p:sp>
      <p:sp>
        <p:nvSpPr>
          <p:cNvPr id="66563" name="Rectangle 2"/>
          <p:cNvSpPr>
            <a:spLocks noGrp="1" noRot="1" noChangeAspect="1" noChangeArrowheads="1" noTextEdit="1"/>
          </p:cNvSpPr>
          <p:nvPr>
            <p:ph type="sldImg"/>
          </p:nvPr>
        </p:nvSpPr>
        <p:spPr>
          <a:xfrm>
            <a:off x="1150938" y="692150"/>
            <a:ext cx="4556125" cy="3416300"/>
          </a:xfr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Poor organization of the Pet Store application. The links are at the wrong level (item instead of order). Managers rarely need to track individual items from order to receipt to sale. </a:t>
            </a:r>
          </a:p>
        </p:txBody>
      </p:sp>
    </p:spTree>
    <p:extLst>
      <p:ext uri="{BB962C8B-B14F-4D97-AF65-F5344CB8AC3E}">
        <p14:creationId xmlns:p14="http://schemas.microsoft.com/office/powerpoint/2010/main" val="26182209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19ED3E26-FDA0-4E3A-8CF8-4DD591EE2500}" type="slidenum">
              <a:rPr lang="en-US" sz="1000">
                <a:solidFill>
                  <a:schemeClr val="folHlink"/>
                </a:solidFill>
              </a:rPr>
              <a:pPr/>
              <a:t>15</a:t>
            </a:fld>
            <a:endParaRPr lang="en-US" sz="1000">
              <a:solidFill>
                <a:schemeClr val="folHlink"/>
              </a:solidFill>
            </a:endParaRPr>
          </a:p>
        </p:txBody>
      </p:sp>
      <p:sp>
        <p:nvSpPr>
          <p:cNvPr id="67587" name="Rectangle 2"/>
          <p:cNvSpPr>
            <a:spLocks noGrp="1" noRot="1" noChangeAspect="1" noChangeArrowheads="1" noTextEdit="1"/>
          </p:cNvSpPr>
          <p:nvPr>
            <p:ph type="sldImg"/>
          </p:nvPr>
        </p:nvSpPr>
        <p:spPr>
          <a:xfrm>
            <a:off x="1150938" y="692150"/>
            <a:ext cx="4556125" cy="3416300"/>
          </a:xfrm>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Improved organization for the Pet Store. The lines represent links from one form to a second form. The links are usually created through buttons placed on the form.</a:t>
            </a:r>
          </a:p>
        </p:txBody>
      </p:sp>
    </p:spTree>
    <p:extLst>
      <p:ext uri="{BB962C8B-B14F-4D97-AF65-F5344CB8AC3E}">
        <p14:creationId xmlns:p14="http://schemas.microsoft.com/office/powerpoint/2010/main" val="10133040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8"/>
          <p:cNvSpPr>
            <a:spLocks noChangeArrowheads="1"/>
          </p:cNvSpPr>
          <p:nvPr/>
        </p:nvSpPr>
        <p:spPr bwMode="auto">
          <a:xfrm>
            <a:off x="5927725" y="5394325"/>
            <a:ext cx="1555750" cy="457200"/>
          </a:xfrm>
          <a:prstGeom prst="rect">
            <a:avLst/>
          </a:prstGeom>
          <a:noFill/>
          <a:ln w="9525">
            <a:noFill/>
            <a:miter lim="800000"/>
            <a:headEnd/>
            <a:tailEnd/>
          </a:ln>
          <a:effectLst/>
        </p:spPr>
        <p:txBody>
          <a:bodyPr wrap="none" lIns="92075" tIns="46038" rIns="92075" bIns="46038">
            <a:spAutoFit/>
          </a:bodyPr>
          <a:lstStyle/>
          <a:p>
            <a:pPr>
              <a:defRPr/>
            </a:pPr>
            <a:r>
              <a:rPr lang="en-US">
                <a:solidFill>
                  <a:schemeClr val="folHlink"/>
                </a:solidFill>
              </a:rPr>
              <a:t>Jerry Post</a:t>
            </a:r>
          </a:p>
        </p:txBody>
      </p:sp>
      <p:sp>
        <p:nvSpPr>
          <p:cNvPr id="6" name="Rectangle 9"/>
          <p:cNvSpPr>
            <a:spLocks noChangeArrowheads="1"/>
          </p:cNvSpPr>
          <p:nvPr/>
        </p:nvSpPr>
        <p:spPr bwMode="auto">
          <a:xfrm>
            <a:off x="5622925" y="5821363"/>
            <a:ext cx="2184893" cy="400752"/>
          </a:xfrm>
          <a:prstGeom prst="rect">
            <a:avLst/>
          </a:prstGeom>
          <a:noFill/>
          <a:ln w="9525">
            <a:noFill/>
            <a:miter lim="800000"/>
            <a:headEnd/>
            <a:tailEnd/>
          </a:ln>
          <a:effectLst/>
        </p:spPr>
        <p:txBody>
          <a:bodyPr wrap="none" lIns="92075" tIns="46038" rIns="92075" bIns="46038">
            <a:spAutoFit/>
          </a:bodyPr>
          <a:lstStyle/>
          <a:p>
            <a:pPr>
              <a:defRPr/>
            </a:pPr>
            <a:r>
              <a:rPr lang="en-US" sz="2000" dirty="0">
                <a:solidFill>
                  <a:schemeClr val="folHlink"/>
                </a:solidFill>
              </a:rPr>
              <a:t>Copyright © </a:t>
            </a:r>
            <a:r>
              <a:rPr lang="en-US" sz="2000" dirty="0" smtClean="0">
                <a:solidFill>
                  <a:schemeClr val="folHlink"/>
                </a:solidFill>
              </a:rPr>
              <a:t>2013</a:t>
            </a:r>
            <a:endParaRPr lang="en-US" sz="2000" dirty="0">
              <a:solidFill>
                <a:schemeClr val="folHlink"/>
              </a:solidFill>
            </a:endParaRPr>
          </a:p>
        </p:txBody>
      </p:sp>
      <p:sp>
        <p:nvSpPr>
          <p:cNvPr id="3075" name="Rectangle 3"/>
          <p:cNvSpPr>
            <a:spLocks noGrp="1" noChangeArrowheads="1"/>
          </p:cNvSpPr>
          <p:nvPr>
            <p:ph type="ctrTitle" sz="quarter"/>
          </p:nvPr>
        </p:nvSpPr>
        <p:spPr>
          <a:xfrm>
            <a:off x="1204165" y="1219200"/>
            <a:ext cx="7926387" cy="1143000"/>
          </a:xfrm>
        </p:spPr>
        <p:txBody>
          <a:bodyPr/>
          <a:lstStyle>
            <a:lvl1pPr>
              <a:defRPr/>
            </a:lvl1pPr>
          </a:lstStyle>
          <a:p>
            <a:r>
              <a:rPr lang="en-US"/>
              <a:t>Click to edit Master title style</a:t>
            </a:r>
          </a:p>
        </p:txBody>
      </p:sp>
      <p:sp>
        <p:nvSpPr>
          <p:cNvPr id="3076" name="Rectangle 4"/>
          <p:cNvSpPr>
            <a:spLocks noGrp="1" noChangeArrowheads="1"/>
          </p:cNvSpPr>
          <p:nvPr>
            <p:ph type="subTitle" sz="quarter" idx="1"/>
          </p:nvPr>
        </p:nvSpPr>
        <p:spPr>
          <a:xfrm>
            <a:off x="4648200" y="3657600"/>
            <a:ext cx="4267200" cy="1447800"/>
          </a:xfrm>
        </p:spPr>
        <p:txBody>
          <a:bodyPr/>
          <a:lstStyle>
            <a:lvl1pPr marL="0" indent="0" algn="ctr">
              <a:buFont typeface="Wingdings" pitchFamily="2" charset="2"/>
              <a:buNone/>
              <a:defRPr/>
            </a:lvl1pPr>
          </a:lstStyle>
          <a:p>
            <a:r>
              <a:rPr lang="en-US"/>
              <a:t>Click to edit Master subtitle style</a:t>
            </a:r>
          </a:p>
        </p:txBody>
      </p:sp>
      <p:sp>
        <p:nvSpPr>
          <p:cNvPr id="7" name="Rectangle 5"/>
          <p:cNvSpPr>
            <a:spLocks noGrp="1" noChangeArrowheads="1"/>
          </p:cNvSpPr>
          <p:nvPr>
            <p:ph type="dt" sz="quarter" idx="10"/>
          </p:nvPr>
        </p:nvSpPr>
        <p:spPr>
          <a:xfrm>
            <a:off x="152400" y="6248400"/>
            <a:ext cx="1905000" cy="457200"/>
          </a:xfrm>
        </p:spPr>
        <p:txBody>
          <a:bodyPr/>
          <a:lstStyle>
            <a:lvl1pPr>
              <a:defRPr i="1" smtClean="0">
                <a:solidFill>
                  <a:srgbClr val="0000FF"/>
                </a:solidFill>
                <a:latin typeface="+mn-lt"/>
              </a:defRPr>
            </a:lvl1pPr>
          </a:lstStyle>
          <a:p>
            <a:pPr>
              <a:defRPr/>
            </a:pPr>
            <a:endParaRPr lang="en-US"/>
          </a:p>
        </p:txBody>
      </p:sp>
      <p:sp>
        <p:nvSpPr>
          <p:cNvPr id="8" name="Rectangle 6"/>
          <p:cNvSpPr>
            <a:spLocks noGrp="1" noChangeArrowheads="1"/>
          </p:cNvSpPr>
          <p:nvPr>
            <p:ph type="ftr" sz="quarter" idx="11"/>
          </p:nvPr>
        </p:nvSpPr>
        <p:spPr>
          <a:xfrm>
            <a:off x="3124200" y="6248400"/>
            <a:ext cx="2895600" cy="457200"/>
          </a:xfrm>
        </p:spPr>
        <p:txBody>
          <a:bodyPr/>
          <a:lstStyle>
            <a:lvl1pPr>
              <a:defRPr i="1" smtClean="0">
                <a:solidFill>
                  <a:srgbClr val="0000FF"/>
                </a:solidFill>
                <a:latin typeface="+mn-lt"/>
              </a:defRPr>
            </a:lvl1pPr>
          </a:lstStyle>
          <a:p>
            <a:pPr>
              <a:defRPr/>
            </a:pPr>
            <a:endParaRPr lang="en-US"/>
          </a:p>
        </p:txBody>
      </p:sp>
      <p:sp>
        <p:nvSpPr>
          <p:cNvPr id="9" name="Rectangle 7"/>
          <p:cNvSpPr>
            <a:spLocks noGrp="1" noChangeArrowheads="1"/>
          </p:cNvSpPr>
          <p:nvPr>
            <p:ph type="sldNum" sz="quarter" idx="12"/>
          </p:nvPr>
        </p:nvSpPr>
        <p:spPr/>
        <p:txBody>
          <a:bodyPr/>
          <a:lstStyle>
            <a:lvl1pPr>
              <a:defRPr i="1" smtClean="0">
                <a:solidFill>
                  <a:srgbClr val="0000FF"/>
                </a:solidFill>
                <a:latin typeface="+mn-lt"/>
              </a:defRPr>
            </a:lvl1pPr>
          </a:lstStyle>
          <a:p>
            <a:pPr>
              <a:defRPr/>
            </a:pPr>
            <a:fld id="{FB7FF918-E7E7-4210-BD78-03020B118D2D}" type="slidenum">
              <a:rPr lang="en-US"/>
              <a:pPr>
                <a:defRPr/>
              </a:pPr>
              <a:t>‹#›</a:t>
            </a:fld>
            <a:endParaRPr lang="en-US"/>
          </a:p>
        </p:txBody>
      </p:sp>
      <p:sp>
        <p:nvSpPr>
          <p:cNvPr id="10" name="Rectangle 8"/>
          <p:cNvSpPr>
            <a:spLocks noChangeArrowheads="1"/>
          </p:cNvSpPr>
          <p:nvPr userDrawn="1"/>
        </p:nvSpPr>
        <p:spPr bwMode="auto">
          <a:xfrm>
            <a:off x="304800" y="76200"/>
            <a:ext cx="1066800" cy="5946775"/>
          </a:xfrm>
          <a:prstGeom prst="rect">
            <a:avLst/>
          </a:prstGeom>
          <a:noFill/>
          <a:ln w="9525">
            <a:noFill/>
            <a:miter lim="800000"/>
            <a:headEnd/>
            <a:tailEnd/>
          </a:ln>
          <a:effectLst/>
        </p:spPr>
        <p:txBody>
          <a:bodyPr lIns="92075" tIns="46038" rIns="92075" bIns="46038">
            <a:spAutoFit/>
          </a:bodyPr>
          <a:lstStyle/>
          <a:p>
            <a:pPr>
              <a:defRPr/>
            </a:pPr>
            <a:r>
              <a:rPr lang="en-US" sz="4800" b="1" dirty="0">
                <a:solidFill>
                  <a:srgbClr val="E0CB1B"/>
                </a:solidFill>
                <a:effectLst>
                  <a:outerShdw blurRad="38100" dist="38100" dir="2700000" algn="tl">
                    <a:srgbClr val="000000"/>
                  </a:outerShdw>
                </a:effectLst>
                <a:latin typeface="Garamond" pitchFamily="18" charset="0"/>
              </a:rPr>
              <a:t>D</a:t>
            </a:r>
          </a:p>
          <a:p>
            <a:pPr>
              <a:defRPr/>
            </a:pPr>
            <a:r>
              <a:rPr lang="en-US" sz="4800" b="1" dirty="0">
                <a:solidFill>
                  <a:srgbClr val="E0CB1B"/>
                </a:solidFill>
                <a:effectLst>
                  <a:outerShdw blurRad="38100" dist="38100" dir="2700000" algn="tl">
                    <a:srgbClr val="000000"/>
                  </a:outerShdw>
                </a:effectLst>
                <a:latin typeface="Garamond" pitchFamily="18" charset="0"/>
              </a:rPr>
              <a:t>A</a:t>
            </a:r>
          </a:p>
          <a:p>
            <a:pPr>
              <a:defRPr/>
            </a:pPr>
            <a:r>
              <a:rPr lang="en-US" sz="4800" b="1" dirty="0">
                <a:solidFill>
                  <a:srgbClr val="E0CB1B"/>
                </a:solidFill>
                <a:effectLst>
                  <a:outerShdw blurRad="38100" dist="38100" dir="2700000" algn="tl">
                    <a:srgbClr val="000000"/>
                  </a:outerShdw>
                </a:effectLst>
                <a:latin typeface="Garamond" pitchFamily="18" charset="0"/>
              </a:rPr>
              <a:t>T</a:t>
            </a:r>
          </a:p>
          <a:p>
            <a:pPr>
              <a:defRPr/>
            </a:pPr>
            <a:r>
              <a:rPr lang="en-US" sz="4800" b="1" dirty="0">
                <a:solidFill>
                  <a:srgbClr val="E0CB1B"/>
                </a:solidFill>
                <a:effectLst>
                  <a:outerShdw blurRad="38100" dist="38100" dir="2700000" algn="tl">
                    <a:srgbClr val="000000"/>
                  </a:outerShdw>
                </a:effectLst>
                <a:latin typeface="Garamond" pitchFamily="18" charset="0"/>
              </a:rPr>
              <a:t>A</a:t>
            </a:r>
          </a:p>
          <a:p>
            <a:pPr>
              <a:defRPr/>
            </a:pPr>
            <a:r>
              <a:rPr lang="en-US" sz="4800" b="1" dirty="0">
                <a:solidFill>
                  <a:srgbClr val="E0CB1B"/>
                </a:solidFill>
                <a:effectLst>
                  <a:outerShdw blurRad="38100" dist="38100" dir="2700000" algn="tl">
                    <a:srgbClr val="000000"/>
                  </a:outerShdw>
                </a:effectLst>
                <a:latin typeface="Garamond" pitchFamily="18" charset="0"/>
              </a:rPr>
              <a:t>B</a:t>
            </a:r>
          </a:p>
          <a:p>
            <a:pPr>
              <a:defRPr/>
            </a:pPr>
            <a:r>
              <a:rPr lang="en-US" sz="4800" b="1" dirty="0">
                <a:solidFill>
                  <a:srgbClr val="E0CB1B"/>
                </a:solidFill>
                <a:effectLst>
                  <a:outerShdw blurRad="38100" dist="38100" dir="2700000" algn="tl">
                    <a:srgbClr val="000000"/>
                  </a:outerShdw>
                </a:effectLst>
                <a:latin typeface="Garamond" pitchFamily="18" charset="0"/>
              </a:rPr>
              <a:t>A</a:t>
            </a:r>
          </a:p>
          <a:p>
            <a:pPr>
              <a:defRPr/>
            </a:pPr>
            <a:r>
              <a:rPr lang="en-US" sz="4800" b="1" dirty="0">
                <a:solidFill>
                  <a:srgbClr val="E0CB1B"/>
                </a:solidFill>
                <a:effectLst>
                  <a:outerShdw blurRad="38100" dist="38100" dir="2700000" algn="tl">
                    <a:srgbClr val="000000"/>
                  </a:outerShdw>
                </a:effectLst>
                <a:latin typeface="Garamond" pitchFamily="18" charset="0"/>
              </a:rPr>
              <a:t>S</a:t>
            </a:r>
          </a:p>
          <a:p>
            <a:pPr>
              <a:defRPr/>
            </a:pPr>
            <a:r>
              <a:rPr lang="en-US" sz="4800" b="1" dirty="0">
                <a:solidFill>
                  <a:srgbClr val="E0CB1B"/>
                </a:solidFill>
                <a:effectLst>
                  <a:outerShdw blurRad="38100" dist="38100" dir="2700000" algn="tl">
                    <a:srgbClr val="000000"/>
                  </a:outerShdw>
                </a:effectLst>
                <a:latin typeface="Garamond" pitchFamily="18" charset="0"/>
              </a:rPr>
              <a:t>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4B83D25-73AF-46C2-8610-BCADF9CA4784}"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1524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1" y="152400"/>
            <a:ext cx="67437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E5245C-B10E-4EA1-9EB5-2B8C9C3AFE8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0" y="0"/>
            <a:ext cx="91440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215153" y="1259540"/>
            <a:ext cx="4258236" cy="229048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quarter" idx="2"/>
          </p:nvPr>
        </p:nvSpPr>
        <p:spPr>
          <a:xfrm>
            <a:off x="4648200" y="1259540"/>
            <a:ext cx="4401671" cy="22904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233082" y="3684494"/>
            <a:ext cx="4258236" cy="23353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66129" y="3684494"/>
            <a:ext cx="4401671" cy="233530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87CD598-67B1-47B6-BD4A-9F87E5C3B35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277471"/>
            <a:ext cx="8839200" cy="4742329"/>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6DED391-75A6-4918-AC5B-1407C807EB8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a:gsLst>
              <a:gs pos="0">
                <a:srgbClr val="FFFF00"/>
              </a:gs>
              <a:gs pos="100000">
                <a:srgbClr val="FFFFCC"/>
              </a:gs>
            </a:gsLst>
            <a:path path="rect">
              <a:fillToRect l="100000" t="100000"/>
            </a:path>
          </a:gradFill>
        </p:spPr>
        <p:txBody>
          <a:bodyPr/>
          <a:lstStyle/>
          <a:p>
            <a:r>
              <a:rPr lang="en-US" smtClean="0"/>
              <a:t>Click to edit Master title style</a:t>
            </a:r>
            <a:endParaRPr lang="en-US"/>
          </a:p>
        </p:txBody>
      </p:sp>
      <p:sp>
        <p:nvSpPr>
          <p:cNvPr id="3" name="Content Placeholder 2"/>
          <p:cNvSpPr>
            <a:spLocks noGrp="1"/>
          </p:cNvSpPr>
          <p:nvPr>
            <p:ph idx="1"/>
          </p:nvPr>
        </p:nvSpPr>
        <p:spPr>
          <a:xfrm>
            <a:off x="147918" y="1237129"/>
            <a:ext cx="8852647" cy="4782671"/>
          </a:xfrm>
        </p:spPr>
        <p:txBody>
          <a:bodyPr/>
          <a:lstStyle>
            <a:lvl1pPr>
              <a:defRPr sz="2000"/>
            </a:lvl1pPr>
            <a:lvl2pPr>
              <a:defRPr sz="1800"/>
            </a:lvl2pPr>
            <a:lvl3pPr>
              <a:defRPr sz="1600"/>
            </a:lvl3pPr>
            <a:lvl4pPr>
              <a:defRPr sz="1600"/>
            </a:lvl4pPr>
            <a:lvl5pP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23F52A1-028B-4591-8BCA-BD4AC116D9B3}"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4406900"/>
            <a:ext cx="9144000" cy="1362075"/>
          </a:xfrm>
        </p:spPr>
        <p:txBody>
          <a:bodyPr anchor="t"/>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E910217-F95A-43C2-8898-EA5472F48E2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 y="1264024"/>
            <a:ext cx="4419600" cy="475577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33365" y="1264024"/>
            <a:ext cx="4280647" cy="4755776"/>
          </a:xfrm>
        </p:spPr>
        <p:txBody>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745CB6A-FE24-4171-8AE7-318415F6B23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72042"/>
            <a:ext cx="4040188"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811804"/>
            <a:ext cx="4040188" cy="41586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172042"/>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1811804"/>
            <a:ext cx="4041775" cy="415869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D2E83B9-508D-4837-AC8D-3E125FC7F5AB}"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56D401C-B8DD-4FAA-8516-ACD0E6D26397}"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EC2AD2-29FB-4A25-B1A0-2E5AF10AD24F}"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A42E819-EF00-42FA-87ED-C93CB23B8F82}"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3753" y="4800600"/>
            <a:ext cx="8162365"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430305" y="612775"/>
            <a:ext cx="8189259"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457201" y="5367338"/>
            <a:ext cx="8135470" cy="69728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A141DAD-4466-4B81-B432-F314EE2F6266}" type="slidenum">
              <a:rPr lang="en-US"/>
              <a:pPr>
                <a:defRPr/>
              </a:pPr>
              <a:t>‹#›</a:t>
            </a:fld>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0" y="0"/>
            <a:ext cx="9144000" cy="1143000"/>
          </a:xfrm>
          <a:prstGeom prst="rect">
            <a:avLst/>
          </a:prstGeom>
          <a:gradFill>
            <a:gsLst>
              <a:gs pos="0">
                <a:srgbClr val="FFFF00"/>
              </a:gs>
              <a:gs pos="100000">
                <a:srgbClr val="FFFFCC"/>
              </a:gs>
            </a:gsLst>
            <a:path path="rect">
              <a:fillToRect l="100000" t="100000"/>
            </a:path>
          </a:grad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8195" name="Rectangle 3"/>
          <p:cNvSpPr>
            <a:spLocks noGrp="1" noChangeArrowheads="1"/>
          </p:cNvSpPr>
          <p:nvPr>
            <p:ph type="body" idx="1"/>
          </p:nvPr>
        </p:nvSpPr>
        <p:spPr bwMode="auto">
          <a:xfrm>
            <a:off x="215153" y="1237129"/>
            <a:ext cx="8852647" cy="4782671"/>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2954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defRPr sz="1400" smtClean="0">
                <a:solidFill>
                  <a:schemeClr val="tx1"/>
                </a:solidFill>
                <a:latin typeface="Garamond" pitchFamily="18" charset="0"/>
              </a:defRPr>
            </a:lvl1pPr>
          </a:lstStyle>
          <a:p>
            <a:pPr>
              <a:defRPr/>
            </a:pPr>
            <a:endParaRPr lang="en-US"/>
          </a:p>
        </p:txBody>
      </p:sp>
      <p:sp>
        <p:nvSpPr>
          <p:cNvPr id="1029" name="Rectangle 5"/>
          <p:cNvSpPr>
            <a:spLocks noGrp="1" noChangeArrowheads="1"/>
          </p:cNvSpPr>
          <p:nvPr>
            <p:ph type="ftr" sz="quarter" idx="3"/>
          </p:nvPr>
        </p:nvSpPr>
        <p:spPr bwMode="auto">
          <a:xfrm>
            <a:off x="3733800" y="6248400"/>
            <a:ext cx="28956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ctr">
              <a:defRPr sz="1400" smtClean="0">
                <a:solidFill>
                  <a:schemeClr val="tx1"/>
                </a:solidFill>
                <a:latin typeface="Garamond" pitchFamily="18" charset="0"/>
              </a:defRPr>
            </a:lvl1pPr>
          </a:lstStyle>
          <a:p>
            <a:pPr>
              <a:defRPr/>
            </a:pPr>
            <a:endParaRPr lang="en-US"/>
          </a:p>
        </p:txBody>
      </p:sp>
      <p:sp>
        <p:nvSpPr>
          <p:cNvPr id="1030" name="Rectangle 6"/>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smtClean="0">
                <a:solidFill>
                  <a:schemeClr val="tx1"/>
                </a:solidFill>
                <a:latin typeface="Garamond" pitchFamily="18" charset="0"/>
              </a:defRPr>
            </a:lvl1pPr>
          </a:lstStyle>
          <a:p>
            <a:pPr>
              <a:defRPr/>
            </a:pPr>
            <a:fld id="{E0249824-C2E5-4A0D-9D7F-74B309DE7F37}" type="slidenum">
              <a:rPr lang="en-US"/>
              <a:pPr>
                <a:defRPr/>
              </a:pPr>
              <a:t>‹#›</a:t>
            </a:fld>
            <a:endParaRPr lang="en-US"/>
          </a:p>
        </p:txBody>
      </p:sp>
      <p:sp>
        <p:nvSpPr>
          <p:cNvPr id="1033" name="Rectangle 9"/>
          <p:cNvSpPr>
            <a:spLocks noChangeArrowheads="1"/>
          </p:cNvSpPr>
          <p:nvPr/>
        </p:nvSpPr>
        <p:spPr bwMode="auto">
          <a:xfrm>
            <a:off x="0" y="6081318"/>
            <a:ext cx="9142413" cy="90882"/>
          </a:xfrm>
          <a:prstGeom prst="rect">
            <a:avLst/>
          </a:prstGeom>
          <a:gradFill rotWithShape="0">
            <a:gsLst>
              <a:gs pos="0">
                <a:srgbClr val="E0CB1B"/>
              </a:gs>
              <a:gs pos="100000">
                <a:srgbClr val="868686"/>
              </a:gs>
            </a:gsLst>
            <a:lin ang="0" scaled="1"/>
          </a:gradFill>
          <a:ln w="9525">
            <a:noFill/>
            <a:miter lim="800000"/>
            <a:headEnd/>
            <a:tailEnd/>
          </a:ln>
          <a:effectLst/>
        </p:spPr>
        <p:txBody>
          <a:bodyPr wrap="none" anchor="ctr"/>
          <a:lstStyle/>
          <a:p>
            <a:pPr>
              <a:defRPr/>
            </a:pPr>
            <a:endParaRPr lang="en-US"/>
          </a:p>
        </p:txBody>
      </p:sp>
    </p:spTree>
  </p:cSld>
  <p:clrMap bg1="lt1" tx1="dk1" bg2="lt2" tx2="dk2" accent1="accent1" accent2="accent2" accent3="accent3" accent4="accent4" accent5="accent5" accent6="accent6" hlink="hlink" folHlink="folHlink"/>
  <p:sldLayoutIdLst>
    <p:sldLayoutId id="2147483675"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2800">
          <a:solidFill>
            <a:srgbClr val="FF0033"/>
          </a:solidFill>
          <a:latin typeface="+mj-lt"/>
          <a:ea typeface="+mj-ea"/>
          <a:cs typeface="+mj-cs"/>
        </a:defRPr>
      </a:lvl1pPr>
      <a:lvl2pPr algn="ctr" rtl="0" eaLnBrk="0" fontAlgn="base" hangingPunct="0">
        <a:spcBef>
          <a:spcPct val="0"/>
        </a:spcBef>
        <a:spcAft>
          <a:spcPct val="0"/>
        </a:spcAft>
        <a:defRPr sz="2800">
          <a:solidFill>
            <a:srgbClr val="FF0033"/>
          </a:solidFill>
          <a:latin typeface="Arial Rounded MT Bold" pitchFamily="34" charset="0"/>
        </a:defRPr>
      </a:lvl2pPr>
      <a:lvl3pPr algn="ctr" rtl="0" eaLnBrk="0" fontAlgn="base" hangingPunct="0">
        <a:spcBef>
          <a:spcPct val="0"/>
        </a:spcBef>
        <a:spcAft>
          <a:spcPct val="0"/>
        </a:spcAft>
        <a:defRPr sz="2800">
          <a:solidFill>
            <a:srgbClr val="FF0033"/>
          </a:solidFill>
          <a:latin typeface="Arial Rounded MT Bold" pitchFamily="34" charset="0"/>
        </a:defRPr>
      </a:lvl3pPr>
      <a:lvl4pPr algn="ctr" rtl="0" eaLnBrk="0" fontAlgn="base" hangingPunct="0">
        <a:spcBef>
          <a:spcPct val="0"/>
        </a:spcBef>
        <a:spcAft>
          <a:spcPct val="0"/>
        </a:spcAft>
        <a:defRPr sz="2800">
          <a:solidFill>
            <a:srgbClr val="FF0033"/>
          </a:solidFill>
          <a:latin typeface="Arial Rounded MT Bold" pitchFamily="34" charset="0"/>
        </a:defRPr>
      </a:lvl4pPr>
      <a:lvl5pPr algn="ctr" rtl="0" eaLnBrk="0" fontAlgn="base" hangingPunct="0">
        <a:spcBef>
          <a:spcPct val="0"/>
        </a:spcBef>
        <a:spcAft>
          <a:spcPct val="0"/>
        </a:spcAft>
        <a:defRPr sz="2800">
          <a:solidFill>
            <a:srgbClr val="FF0033"/>
          </a:solidFill>
          <a:latin typeface="Arial Rounded MT Bold" pitchFamily="34" charset="0"/>
        </a:defRPr>
      </a:lvl5pPr>
      <a:lvl6pPr marL="457200" algn="ctr" rtl="0" eaLnBrk="0" fontAlgn="base" hangingPunct="0">
        <a:spcBef>
          <a:spcPct val="0"/>
        </a:spcBef>
        <a:spcAft>
          <a:spcPct val="0"/>
        </a:spcAft>
        <a:defRPr sz="2800">
          <a:solidFill>
            <a:srgbClr val="FF0033"/>
          </a:solidFill>
          <a:latin typeface="Arial Rounded MT Bold" pitchFamily="34" charset="0"/>
        </a:defRPr>
      </a:lvl6pPr>
      <a:lvl7pPr marL="914400" algn="ctr" rtl="0" eaLnBrk="0" fontAlgn="base" hangingPunct="0">
        <a:spcBef>
          <a:spcPct val="0"/>
        </a:spcBef>
        <a:spcAft>
          <a:spcPct val="0"/>
        </a:spcAft>
        <a:defRPr sz="2800">
          <a:solidFill>
            <a:srgbClr val="FF0033"/>
          </a:solidFill>
          <a:latin typeface="Arial Rounded MT Bold" pitchFamily="34" charset="0"/>
        </a:defRPr>
      </a:lvl7pPr>
      <a:lvl8pPr marL="1371600" algn="ctr" rtl="0" eaLnBrk="0" fontAlgn="base" hangingPunct="0">
        <a:spcBef>
          <a:spcPct val="0"/>
        </a:spcBef>
        <a:spcAft>
          <a:spcPct val="0"/>
        </a:spcAft>
        <a:defRPr sz="2800">
          <a:solidFill>
            <a:srgbClr val="FF0033"/>
          </a:solidFill>
          <a:latin typeface="Arial Rounded MT Bold" pitchFamily="34" charset="0"/>
        </a:defRPr>
      </a:lvl8pPr>
      <a:lvl9pPr marL="1828800" algn="ctr" rtl="0" eaLnBrk="0" fontAlgn="base" hangingPunct="0">
        <a:spcBef>
          <a:spcPct val="0"/>
        </a:spcBef>
        <a:spcAft>
          <a:spcPct val="0"/>
        </a:spcAft>
        <a:defRPr sz="2800">
          <a:solidFill>
            <a:srgbClr val="FF0033"/>
          </a:solidFill>
          <a:latin typeface="Arial Rounded MT Bold" pitchFamily="34"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²"/>
        <a:defRPr sz="24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ª"/>
        <a:defRPr sz="20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Font typeface="Wingdings" pitchFamily="2" charset="2"/>
        <a:buChar char="Ÿ"/>
        <a:defRPr>
          <a:solidFill>
            <a:schemeClr val="tx1"/>
          </a:solidFill>
          <a:latin typeface="+mn-lt"/>
        </a:defRPr>
      </a:lvl4pPr>
      <a:lvl5pPr marL="2057400" indent="-228600" algn="l" rtl="0" eaLnBrk="0" fontAlgn="base" hangingPunct="0">
        <a:spcBef>
          <a:spcPct val="20000"/>
        </a:spcBef>
        <a:spcAft>
          <a:spcPct val="0"/>
        </a:spcAft>
        <a:buFont typeface="Wingdings" pitchFamily="2" charset="2"/>
        <a:buChar char=""/>
        <a:defRPr>
          <a:solidFill>
            <a:schemeClr val="tx1"/>
          </a:solidFill>
          <a:latin typeface="+mn-lt"/>
        </a:defRPr>
      </a:lvl5pPr>
      <a:lvl6pPr marL="2514600" indent="-228600" algn="l" rtl="0" eaLnBrk="0" fontAlgn="base" hangingPunct="0">
        <a:spcBef>
          <a:spcPct val="20000"/>
        </a:spcBef>
        <a:spcAft>
          <a:spcPct val="0"/>
        </a:spcAft>
        <a:buFont typeface="Wingdings" pitchFamily="2" charset="2"/>
        <a:buChar char=""/>
        <a:defRPr>
          <a:solidFill>
            <a:schemeClr val="tx1"/>
          </a:solidFill>
          <a:latin typeface="+mn-lt"/>
        </a:defRPr>
      </a:lvl6pPr>
      <a:lvl7pPr marL="2971800" indent="-228600" algn="l" rtl="0" eaLnBrk="0" fontAlgn="base" hangingPunct="0">
        <a:spcBef>
          <a:spcPct val="20000"/>
        </a:spcBef>
        <a:spcAft>
          <a:spcPct val="0"/>
        </a:spcAft>
        <a:buFont typeface="Wingdings" pitchFamily="2" charset="2"/>
        <a:buChar char=""/>
        <a:defRPr>
          <a:solidFill>
            <a:schemeClr val="tx1"/>
          </a:solidFill>
          <a:latin typeface="+mn-lt"/>
        </a:defRPr>
      </a:lvl7pPr>
      <a:lvl8pPr marL="3429000" indent="-228600" algn="l" rtl="0" eaLnBrk="0" fontAlgn="base" hangingPunct="0">
        <a:spcBef>
          <a:spcPct val="20000"/>
        </a:spcBef>
        <a:spcAft>
          <a:spcPct val="0"/>
        </a:spcAft>
        <a:buFont typeface="Wingdings" pitchFamily="2" charset="2"/>
        <a:buChar char=""/>
        <a:defRPr>
          <a:solidFill>
            <a:schemeClr val="tx1"/>
          </a:solidFill>
          <a:latin typeface="+mn-lt"/>
        </a:defRPr>
      </a:lvl8pPr>
      <a:lvl9pPr marL="3886200" indent="-228600" algn="l" rtl="0" eaLnBrk="0" fontAlgn="base" hangingPunct="0">
        <a:spcBef>
          <a:spcPct val="20000"/>
        </a:spcBef>
        <a:spcAft>
          <a:spcPct val="0"/>
        </a:spcAft>
        <a:buFont typeface="Wingdings" pitchFamily="2" charset="2"/>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hyperlink" Target="http://www.ada508.com/" TargetMode="External"/><Relationship Id="rId2" Type="http://schemas.openxmlformats.org/officeDocument/2006/relationships/hyperlink" Target="http://www.section508.gov/" TargetMode="External"/><Relationship Id="rId1" Type="http://schemas.openxmlformats.org/officeDocument/2006/relationships/slideLayout" Target="../slideLayouts/slideLayout2.xml"/><Relationship Id="rId4" Type="http://schemas.openxmlformats.org/officeDocument/2006/relationships/hyperlink" Target="http://www.w3.org/WAI/"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http://msdn.microsoft.com/library/default.asp?url=/library/en-us/htmlhelp/html/hwMicrosoftHTMLHelpDownloads.asp"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1.xml"/><Relationship Id="rId1" Type="http://schemas.openxmlformats.org/officeDocument/2006/relationships/slideLayout" Target="../slideLayouts/slideLayout6.xml"/><Relationship Id="rId5" Type="http://schemas.openxmlformats.org/officeDocument/2006/relationships/image" Target="../media/image12.wmf"/><Relationship Id="rId4" Type="http://schemas.openxmlformats.org/officeDocument/2006/relationships/image" Target="../media/image11.jpe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0.wmf"/><Relationship Id="rId5" Type="http://schemas.openxmlformats.org/officeDocument/2006/relationships/oleObject" Target="../embeddings/oleObject2.bin"/><Relationship Id="rId4" Type="http://schemas.openxmlformats.org/officeDocument/2006/relationships/image" Target="../media/image19.wmf"/></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22.wmf"/><Relationship Id="rId5" Type="http://schemas.openxmlformats.org/officeDocument/2006/relationships/oleObject" Target="../embeddings/oleObject4.bin"/><Relationship Id="rId4" Type="http://schemas.openxmlformats.org/officeDocument/2006/relationships/image" Target="../media/image21.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sz="quarter"/>
          </p:nvPr>
        </p:nvSpPr>
        <p:spPr/>
        <p:txBody>
          <a:bodyPr/>
          <a:lstStyle/>
          <a:p>
            <a:pPr algn="l">
              <a:defRPr/>
            </a:pPr>
            <a:r>
              <a:rPr lang="en-US" sz="4400" b="1" smtClean="0">
                <a:effectLst>
                  <a:outerShdw blurRad="38100" dist="38100" dir="2700000" algn="tl">
                    <a:srgbClr val="000000"/>
                  </a:outerShdw>
                </a:effectLst>
                <a:latin typeface="Garamond" pitchFamily="18" charset="0"/>
              </a:rPr>
              <a:t>Database Management Systems</a:t>
            </a:r>
          </a:p>
        </p:txBody>
      </p:sp>
      <p:sp>
        <p:nvSpPr>
          <p:cNvPr id="10244" name="Rectangle 3"/>
          <p:cNvSpPr>
            <a:spLocks noGrp="1" noChangeArrowheads="1"/>
          </p:cNvSpPr>
          <p:nvPr>
            <p:ph type="subTitle" sz="quarter" idx="1"/>
          </p:nvPr>
        </p:nvSpPr>
        <p:spPr>
          <a:xfrm>
            <a:off x="4724400" y="3581400"/>
            <a:ext cx="4267200" cy="1447800"/>
          </a:xfrm>
        </p:spPr>
        <p:txBody>
          <a:bodyPr/>
          <a:lstStyle/>
          <a:p>
            <a:r>
              <a:rPr lang="en-US" sz="3200" dirty="0" smtClean="0"/>
              <a:t>Chapter 8</a:t>
            </a:r>
          </a:p>
          <a:p>
            <a:r>
              <a:rPr lang="en-US" sz="3200" dirty="0" smtClean="0"/>
              <a:t>Applications</a:t>
            </a:r>
          </a:p>
        </p:txBody>
      </p:sp>
      <p:sp>
        <p:nvSpPr>
          <p:cNvPr id="4" name="Rectangle 7"/>
          <p:cNvSpPr>
            <a:spLocks noGrp="1" noChangeArrowheads="1"/>
          </p:cNvSpPr>
          <p:nvPr>
            <p:ph type="sldNum" sz="quarter" idx="12"/>
          </p:nvPr>
        </p:nvSpPr>
        <p:spPr/>
        <p:txBody>
          <a:bodyPr/>
          <a:lstStyle/>
          <a:p>
            <a:pPr>
              <a:defRPr/>
            </a:pPr>
            <a:fld id="{F132FBCD-2E26-4CC9-9FFC-5AC3AF706422}"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2"/>
          <p:cNvSpPr>
            <a:spLocks noGrp="1" noChangeArrowheads="1"/>
          </p:cNvSpPr>
          <p:nvPr>
            <p:ph type="title"/>
          </p:nvPr>
        </p:nvSpPr>
        <p:spPr/>
        <p:txBody>
          <a:bodyPr/>
          <a:lstStyle/>
          <a:p>
            <a:r>
              <a:rPr lang="en-US" smtClean="0"/>
              <a:t>Application Importance</a:t>
            </a:r>
          </a:p>
        </p:txBody>
      </p:sp>
      <p:sp>
        <p:nvSpPr>
          <p:cNvPr id="12292" name="Rectangle 3"/>
          <p:cNvSpPr>
            <a:spLocks noGrp="1" noChangeArrowheads="1"/>
          </p:cNvSpPr>
          <p:nvPr>
            <p:ph type="body" sz="half" idx="1"/>
          </p:nvPr>
        </p:nvSpPr>
        <p:spPr/>
        <p:txBody>
          <a:bodyPr/>
          <a:lstStyle/>
          <a:p>
            <a:r>
              <a:rPr lang="en-US" sz="2000" dirty="0" smtClean="0"/>
              <a:t>User interface</a:t>
            </a:r>
          </a:p>
          <a:p>
            <a:pPr lvl="1"/>
            <a:r>
              <a:rPr lang="en-US" sz="1800" dirty="0" smtClean="0"/>
              <a:t>Make users’ jobs easier.</a:t>
            </a:r>
          </a:p>
          <a:p>
            <a:pPr lvl="1"/>
            <a:r>
              <a:rPr lang="en-US" sz="1800" dirty="0" smtClean="0"/>
              <a:t>Tie input forms and reports.</a:t>
            </a:r>
          </a:p>
          <a:p>
            <a:pPr lvl="1"/>
            <a:r>
              <a:rPr lang="en-US" sz="1800" dirty="0" smtClean="0"/>
              <a:t>Automate basic tasks</a:t>
            </a:r>
          </a:p>
          <a:p>
            <a:pPr lvl="1"/>
            <a:r>
              <a:rPr lang="en-US" sz="1800" dirty="0" smtClean="0"/>
              <a:t>Tie to external data collection devices.</a:t>
            </a:r>
          </a:p>
          <a:p>
            <a:pPr lvl="1"/>
            <a:r>
              <a:rPr lang="en-US" sz="1800" dirty="0" smtClean="0"/>
              <a:t>Help system.</a:t>
            </a:r>
          </a:p>
          <a:p>
            <a:r>
              <a:rPr lang="en-US" sz="2000" dirty="0" smtClean="0"/>
              <a:t>Ensure data integrity</a:t>
            </a:r>
          </a:p>
          <a:p>
            <a:pPr lvl="1"/>
            <a:r>
              <a:rPr lang="en-US" sz="1800" dirty="0" smtClean="0"/>
              <a:t>Validate data.</a:t>
            </a:r>
          </a:p>
          <a:p>
            <a:pPr lvl="1"/>
            <a:r>
              <a:rPr lang="en-US" sz="1800" dirty="0" smtClean="0"/>
              <a:t>Perform computations.</a:t>
            </a:r>
          </a:p>
          <a:p>
            <a:pPr lvl="1"/>
            <a:r>
              <a:rPr lang="en-US" sz="1800" dirty="0" smtClean="0"/>
              <a:t>Verify totals.</a:t>
            </a:r>
          </a:p>
          <a:p>
            <a:pPr lvl="1"/>
            <a:r>
              <a:rPr lang="en-US" sz="1800" dirty="0" smtClean="0"/>
              <a:t>Control user access.</a:t>
            </a:r>
          </a:p>
          <a:p>
            <a:pPr lvl="1"/>
            <a:r>
              <a:rPr lang="en-US" sz="1800" dirty="0" smtClean="0"/>
              <a:t>Maintain related transactions.</a:t>
            </a:r>
          </a:p>
          <a:p>
            <a:pPr lvl="1"/>
            <a:r>
              <a:rPr lang="en-US" sz="1800" dirty="0" smtClean="0"/>
              <a:t>Backup and recovery.</a:t>
            </a:r>
          </a:p>
        </p:txBody>
      </p:sp>
      <p:sp>
        <p:nvSpPr>
          <p:cNvPr id="12293" name="Rectangle 4"/>
          <p:cNvSpPr>
            <a:spLocks noGrp="1" noChangeArrowheads="1"/>
          </p:cNvSpPr>
          <p:nvPr>
            <p:ph type="body" sz="half" idx="2"/>
          </p:nvPr>
        </p:nvSpPr>
        <p:spPr/>
        <p:txBody>
          <a:bodyPr/>
          <a:lstStyle/>
          <a:p>
            <a:r>
              <a:rPr lang="en-US" sz="2000" smtClean="0"/>
              <a:t>Decision Support </a:t>
            </a:r>
          </a:p>
          <a:p>
            <a:pPr lvl="1"/>
            <a:r>
              <a:rPr lang="en-US" sz="1800" smtClean="0"/>
              <a:t>Monitoring of events.</a:t>
            </a:r>
          </a:p>
          <a:p>
            <a:pPr lvl="1"/>
            <a:r>
              <a:rPr lang="en-US" sz="1800" smtClean="0"/>
              <a:t>Analysis, Graphs, Reports.</a:t>
            </a:r>
          </a:p>
          <a:p>
            <a:pPr lvl="1"/>
            <a:r>
              <a:rPr lang="en-US" sz="1800" smtClean="0"/>
              <a:t>Statistical analysis and optimization.</a:t>
            </a:r>
          </a:p>
          <a:p>
            <a:pPr lvl="1"/>
            <a:r>
              <a:rPr lang="en-US" sz="1800" smtClean="0"/>
              <a:t>Forecasts and simulation.</a:t>
            </a:r>
          </a:p>
          <a:p>
            <a:pPr lvl="1"/>
            <a:r>
              <a:rPr lang="en-US" sz="1800" smtClean="0"/>
              <a:t>Linking to other software.</a:t>
            </a:r>
          </a:p>
          <a:p>
            <a:r>
              <a:rPr lang="en-US" sz="2000" smtClean="0"/>
              <a:t>Expert Systems &amp; Intelligence</a:t>
            </a:r>
          </a:p>
          <a:p>
            <a:pPr lvl="1"/>
            <a:r>
              <a:rPr lang="en-US" sz="1800" smtClean="0"/>
              <a:t>Logic and forward chaining.</a:t>
            </a:r>
          </a:p>
          <a:p>
            <a:pPr lvl="1"/>
            <a:r>
              <a:rPr lang="en-US" sz="1800" smtClean="0"/>
              <a:t>Analysis and decisions in code.</a:t>
            </a:r>
          </a:p>
          <a:p>
            <a:pPr lvl="1"/>
            <a:r>
              <a:rPr lang="en-US" sz="1800" smtClean="0"/>
              <a:t>Databases of cases, situations and solutions.</a:t>
            </a:r>
          </a:p>
        </p:txBody>
      </p:sp>
      <p:sp>
        <p:nvSpPr>
          <p:cNvPr id="12290"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2A887A0-40FE-4C92-AFA1-3CE52CA13F89}" type="slidenum">
              <a:rPr lang="en-US" smtClean="0"/>
              <a:pPr/>
              <a:t>10</a:t>
            </a:fld>
            <a:endParaRPr lang="en-US"/>
          </a:p>
        </p:txBody>
      </p:sp>
    </p:spTree>
    <p:extLst>
      <p:ext uri="{BB962C8B-B14F-4D97-AF65-F5344CB8AC3E}">
        <p14:creationId xmlns:p14="http://schemas.microsoft.com/office/powerpoint/2010/main" val="10123278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p:txBody>
          <a:bodyPr/>
          <a:lstStyle/>
          <a:p>
            <a:r>
              <a:rPr lang="en-US" smtClean="0"/>
              <a:t>Application Organization</a:t>
            </a:r>
          </a:p>
        </p:txBody>
      </p:sp>
      <p:sp>
        <p:nvSpPr>
          <p:cNvPr id="13316" name="Rectangle 3"/>
          <p:cNvSpPr>
            <a:spLocks noGrp="1" noChangeArrowheads="1"/>
          </p:cNvSpPr>
          <p:nvPr>
            <p:ph type="body" sz="half" idx="1"/>
          </p:nvPr>
        </p:nvSpPr>
        <p:spPr/>
        <p:txBody>
          <a:bodyPr/>
          <a:lstStyle/>
          <a:p>
            <a:r>
              <a:rPr lang="en-US" smtClean="0"/>
              <a:t>Organized by user needs.</a:t>
            </a:r>
          </a:p>
          <a:p>
            <a:pPr lvl="1"/>
            <a:r>
              <a:rPr lang="en-US" smtClean="0"/>
              <a:t>Identify user.</a:t>
            </a:r>
          </a:p>
          <a:p>
            <a:pPr lvl="1"/>
            <a:r>
              <a:rPr lang="en-US" smtClean="0"/>
              <a:t>Outline tasks.</a:t>
            </a:r>
          </a:p>
          <a:p>
            <a:pPr lvl="1"/>
            <a:r>
              <a:rPr lang="en-US" smtClean="0"/>
              <a:t>Organize forms and reports.</a:t>
            </a:r>
          </a:p>
          <a:p>
            <a:r>
              <a:rPr lang="en-US" smtClean="0"/>
              <a:t>Direct users to tasks.</a:t>
            </a:r>
          </a:p>
          <a:p>
            <a:r>
              <a:rPr lang="en-US" smtClean="0"/>
              <a:t>Potential drawbacks</a:t>
            </a:r>
          </a:p>
          <a:p>
            <a:pPr lvl="1"/>
            <a:r>
              <a:rPr lang="en-US" smtClean="0"/>
              <a:t>Too many layers makes it difficult for users to find anything.</a:t>
            </a:r>
          </a:p>
          <a:p>
            <a:pPr lvl="1"/>
            <a:r>
              <a:rPr lang="en-US" smtClean="0"/>
              <a:t>Poor organization confuses users and requires additional support and training.</a:t>
            </a:r>
          </a:p>
        </p:txBody>
      </p:sp>
      <p:sp>
        <p:nvSpPr>
          <p:cNvPr id="13317" name="Rectangle 4"/>
          <p:cNvSpPr>
            <a:spLocks noGrp="1" noChangeArrowheads="1"/>
          </p:cNvSpPr>
          <p:nvPr>
            <p:ph type="body" sz="half" idx="2"/>
          </p:nvPr>
        </p:nvSpPr>
        <p:spPr/>
        <p:txBody>
          <a:bodyPr/>
          <a:lstStyle/>
          <a:p>
            <a:r>
              <a:rPr lang="en-US" smtClean="0"/>
              <a:t>Build forms and reports.</a:t>
            </a:r>
          </a:p>
          <a:p>
            <a:r>
              <a:rPr lang="en-US" smtClean="0"/>
              <a:t>Start with a core concept.</a:t>
            </a:r>
          </a:p>
          <a:p>
            <a:pPr lvl="1"/>
            <a:r>
              <a:rPr lang="en-US" smtClean="0"/>
              <a:t>Identify most important features.  Get them correct.</a:t>
            </a:r>
          </a:p>
          <a:p>
            <a:pPr lvl="1"/>
            <a:r>
              <a:rPr lang="en-US" smtClean="0"/>
              <a:t>Add features, forms and reports.  Issue application updates--number and date!</a:t>
            </a:r>
          </a:p>
          <a:p>
            <a:r>
              <a:rPr lang="en-US" smtClean="0"/>
              <a:t>Use menu stubs for incomplete and future work.</a:t>
            </a:r>
          </a:p>
          <a:p>
            <a:pPr lvl="1"/>
            <a:r>
              <a:rPr lang="en-US" smtClean="0"/>
              <a:t>Make them invisible to the user with the Visible property.</a:t>
            </a:r>
          </a:p>
          <a:p>
            <a:pPr lvl="1"/>
            <a:r>
              <a:rPr lang="en-US" smtClean="0"/>
              <a:t>Be sure they are disabled.</a:t>
            </a:r>
          </a:p>
        </p:txBody>
      </p:sp>
      <p:sp>
        <p:nvSpPr>
          <p:cNvPr id="13314"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EEFF94E5-DE61-45A7-A3CA-424E846861B6}" type="slidenum">
              <a:rPr lang="en-US" smtClean="0"/>
              <a:pPr/>
              <a:t>11</a:t>
            </a:fld>
            <a:endParaRPr lang="en-US"/>
          </a:p>
        </p:txBody>
      </p:sp>
    </p:spTree>
    <p:extLst>
      <p:ext uri="{BB962C8B-B14F-4D97-AF65-F5344CB8AC3E}">
        <p14:creationId xmlns:p14="http://schemas.microsoft.com/office/powerpoint/2010/main" val="4034855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1026"/>
          <p:cNvSpPr>
            <a:spLocks noGrp="1" noChangeArrowheads="1"/>
          </p:cNvSpPr>
          <p:nvPr>
            <p:ph type="title"/>
          </p:nvPr>
        </p:nvSpPr>
        <p:spPr/>
        <p:txBody>
          <a:bodyPr/>
          <a:lstStyle/>
          <a:p>
            <a:r>
              <a:rPr lang="en-US" smtClean="0"/>
              <a:t>Application Structure</a:t>
            </a:r>
          </a:p>
        </p:txBody>
      </p:sp>
      <p:sp>
        <p:nvSpPr>
          <p:cNvPr id="14338"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6AB0E91-EB26-4B18-835D-E7FA12821280}" type="slidenum">
              <a:rPr lang="en-US" smtClean="0"/>
              <a:pPr/>
              <a:t>12</a:t>
            </a:fld>
            <a:endParaRPr lang="en-US"/>
          </a:p>
        </p:txBody>
      </p:sp>
      <p:grpSp>
        <p:nvGrpSpPr>
          <p:cNvPr id="14340" name="Group 1037"/>
          <p:cNvGrpSpPr>
            <a:grpSpLocks/>
          </p:cNvGrpSpPr>
          <p:nvPr/>
        </p:nvGrpSpPr>
        <p:grpSpPr bwMode="auto">
          <a:xfrm>
            <a:off x="1371600" y="4495800"/>
            <a:ext cx="914400" cy="838200"/>
            <a:chOff x="1536" y="1200"/>
            <a:chExt cx="576" cy="528"/>
          </a:xfrm>
        </p:grpSpPr>
        <p:sp>
          <p:nvSpPr>
            <p:cNvPr id="14355" name="Rectangle 1035"/>
            <p:cNvSpPr>
              <a:spLocks noChangeArrowheads="1"/>
            </p:cNvSpPr>
            <p:nvPr/>
          </p:nvSpPr>
          <p:spPr bwMode="auto">
            <a:xfrm>
              <a:off x="1536" y="1200"/>
              <a:ext cx="576" cy="528"/>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4356" name="Oval 1027"/>
            <p:cNvSpPr>
              <a:spLocks noChangeArrowheads="1"/>
            </p:cNvSpPr>
            <p:nvPr/>
          </p:nvSpPr>
          <p:spPr bwMode="auto">
            <a:xfrm>
              <a:off x="1584" y="1536"/>
              <a:ext cx="480" cy="144"/>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4357" name="Oval 1029"/>
            <p:cNvSpPr>
              <a:spLocks noChangeArrowheads="1"/>
            </p:cNvSpPr>
            <p:nvPr/>
          </p:nvSpPr>
          <p:spPr bwMode="auto">
            <a:xfrm>
              <a:off x="1584" y="1488"/>
              <a:ext cx="480" cy="144"/>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4358" name="Oval 1030"/>
            <p:cNvSpPr>
              <a:spLocks noChangeArrowheads="1"/>
            </p:cNvSpPr>
            <p:nvPr/>
          </p:nvSpPr>
          <p:spPr bwMode="auto">
            <a:xfrm>
              <a:off x="1584" y="1488"/>
              <a:ext cx="480" cy="144"/>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4359" name="Oval 1031"/>
            <p:cNvSpPr>
              <a:spLocks noChangeArrowheads="1"/>
            </p:cNvSpPr>
            <p:nvPr/>
          </p:nvSpPr>
          <p:spPr bwMode="auto">
            <a:xfrm>
              <a:off x="1584" y="1440"/>
              <a:ext cx="480" cy="144"/>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4360" name="Oval 1032"/>
            <p:cNvSpPr>
              <a:spLocks noChangeArrowheads="1"/>
            </p:cNvSpPr>
            <p:nvPr/>
          </p:nvSpPr>
          <p:spPr bwMode="auto">
            <a:xfrm>
              <a:off x="1584" y="1392"/>
              <a:ext cx="480" cy="144"/>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4361" name="Oval 1033"/>
            <p:cNvSpPr>
              <a:spLocks noChangeArrowheads="1"/>
            </p:cNvSpPr>
            <p:nvPr/>
          </p:nvSpPr>
          <p:spPr bwMode="auto">
            <a:xfrm>
              <a:off x="1584" y="1344"/>
              <a:ext cx="480" cy="144"/>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sp>
          <p:nvSpPr>
            <p:cNvPr id="14362" name="Oval 1034"/>
            <p:cNvSpPr>
              <a:spLocks noChangeArrowheads="1"/>
            </p:cNvSpPr>
            <p:nvPr/>
          </p:nvSpPr>
          <p:spPr bwMode="auto">
            <a:xfrm>
              <a:off x="1584" y="1296"/>
              <a:ext cx="480" cy="144"/>
            </a:xfrm>
            <a:prstGeom prst="ellipse">
              <a:avLst/>
            </a:prstGeom>
            <a:solidFill>
              <a:schemeClr val="accent1"/>
            </a:solidFill>
            <a:ln w="12700">
              <a:solidFill>
                <a:schemeClr val="tx1"/>
              </a:solidFill>
              <a:round/>
              <a:headEnd type="none" w="sm" len="sm"/>
              <a:tailEnd type="none" w="sm" len="sm"/>
            </a:ln>
          </p:spPr>
          <p:txBody>
            <a:bodyPr wrap="none" anchor="ctr"/>
            <a:lstStyle/>
            <a:p>
              <a:endParaRPr lang="en-US"/>
            </a:p>
          </p:txBody>
        </p:sp>
      </p:grpSp>
      <p:sp>
        <p:nvSpPr>
          <p:cNvPr id="14341" name="Text Box 1036"/>
          <p:cNvSpPr txBox="1">
            <a:spLocks noChangeArrowheads="1"/>
          </p:cNvSpPr>
          <p:nvPr/>
        </p:nvSpPr>
        <p:spPr bwMode="auto">
          <a:xfrm>
            <a:off x="2057400" y="3810000"/>
            <a:ext cx="1917641"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tabLst>
                <a:tab pos="400050" algn="l"/>
              </a:tabLst>
              <a:defRPr sz="2000">
                <a:solidFill>
                  <a:schemeClr val="tx1"/>
                </a:solidFill>
                <a:latin typeface="Arial" charset="0"/>
              </a:defRPr>
            </a:lvl1pPr>
            <a:lvl2pPr marL="742950" indent="-285750">
              <a:tabLst>
                <a:tab pos="400050" algn="l"/>
              </a:tabLst>
              <a:defRPr sz="2000">
                <a:solidFill>
                  <a:schemeClr val="tx1"/>
                </a:solidFill>
                <a:latin typeface="Arial" charset="0"/>
              </a:defRPr>
            </a:lvl2pPr>
            <a:lvl3pPr marL="1143000" indent="-228600">
              <a:tabLst>
                <a:tab pos="400050" algn="l"/>
              </a:tabLst>
              <a:defRPr sz="2000">
                <a:solidFill>
                  <a:schemeClr val="tx1"/>
                </a:solidFill>
                <a:latin typeface="Arial" charset="0"/>
              </a:defRPr>
            </a:lvl3pPr>
            <a:lvl4pPr marL="1600200" indent="-228600">
              <a:tabLst>
                <a:tab pos="400050" algn="l"/>
              </a:tabLst>
              <a:defRPr sz="2000">
                <a:solidFill>
                  <a:schemeClr val="tx1"/>
                </a:solidFill>
                <a:latin typeface="Arial" charset="0"/>
              </a:defRPr>
            </a:lvl4pPr>
            <a:lvl5pPr marL="2057400" indent="-228600">
              <a:tabLst>
                <a:tab pos="400050" algn="l"/>
              </a:tabLst>
              <a:defRPr sz="2000">
                <a:solidFill>
                  <a:schemeClr val="tx1"/>
                </a:solidFill>
                <a:latin typeface="Arial" charset="0"/>
              </a:defRPr>
            </a:lvl5pPr>
            <a:lvl6pPr marL="2514600" indent="-228600" eaLnBrk="0" fontAlgn="base" hangingPunct="0">
              <a:spcBef>
                <a:spcPct val="0"/>
              </a:spcBef>
              <a:spcAft>
                <a:spcPct val="0"/>
              </a:spcAft>
              <a:tabLst>
                <a:tab pos="400050" algn="l"/>
              </a:tabLst>
              <a:defRPr sz="2000">
                <a:solidFill>
                  <a:schemeClr val="tx1"/>
                </a:solidFill>
                <a:latin typeface="Arial" charset="0"/>
              </a:defRPr>
            </a:lvl6pPr>
            <a:lvl7pPr marL="2971800" indent="-228600" eaLnBrk="0" fontAlgn="base" hangingPunct="0">
              <a:spcBef>
                <a:spcPct val="0"/>
              </a:spcBef>
              <a:spcAft>
                <a:spcPct val="0"/>
              </a:spcAft>
              <a:tabLst>
                <a:tab pos="400050" algn="l"/>
              </a:tabLst>
              <a:defRPr sz="2000">
                <a:solidFill>
                  <a:schemeClr val="tx1"/>
                </a:solidFill>
                <a:latin typeface="Arial" charset="0"/>
              </a:defRPr>
            </a:lvl7pPr>
            <a:lvl8pPr marL="3429000" indent="-228600" eaLnBrk="0" fontAlgn="base" hangingPunct="0">
              <a:spcBef>
                <a:spcPct val="0"/>
              </a:spcBef>
              <a:spcAft>
                <a:spcPct val="0"/>
              </a:spcAft>
              <a:tabLst>
                <a:tab pos="400050" algn="l"/>
              </a:tabLst>
              <a:defRPr sz="2000">
                <a:solidFill>
                  <a:schemeClr val="tx1"/>
                </a:solidFill>
                <a:latin typeface="Arial" charset="0"/>
              </a:defRPr>
            </a:lvl8pPr>
            <a:lvl9pPr marL="3886200" indent="-228600" eaLnBrk="0" fontAlgn="base" hangingPunct="0">
              <a:spcBef>
                <a:spcPct val="0"/>
              </a:spcBef>
              <a:spcAft>
                <a:spcPct val="0"/>
              </a:spcAft>
              <a:tabLst>
                <a:tab pos="400050" algn="l"/>
              </a:tabLst>
              <a:defRPr sz="2000">
                <a:solidFill>
                  <a:schemeClr val="tx1"/>
                </a:solidFill>
                <a:latin typeface="Arial" charset="0"/>
              </a:defRPr>
            </a:lvl9pPr>
          </a:lstStyle>
          <a:p>
            <a:r>
              <a:rPr lang="en-US" dirty="0"/>
              <a:t>Database</a:t>
            </a:r>
          </a:p>
          <a:p>
            <a:r>
              <a:rPr lang="en-US" dirty="0"/>
              <a:t>	Oracle</a:t>
            </a:r>
          </a:p>
          <a:p>
            <a:r>
              <a:rPr lang="en-US" dirty="0"/>
              <a:t>	SQL Server</a:t>
            </a:r>
          </a:p>
          <a:p>
            <a:r>
              <a:rPr lang="en-US" dirty="0"/>
              <a:t>	DB2</a:t>
            </a:r>
          </a:p>
          <a:p>
            <a:r>
              <a:rPr lang="en-US" dirty="0"/>
              <a:t>	Access</a:t>
            </a:r>
          </a:p>
        </p:txBody>
      </p:sp>
      <p:grpSp>
        <p:nvGrpSpPr>
          <p:cNvPr id="14342" name="Group 1048"/>
          <p:cNvGrpSpPr>
            <a:grpSpLocks/>
          </p:cNvGrpSpPr>
          <p:nvPr/>
        </p:nvGrpSpPr>
        <p:grpSpPr bwMode="auto">
          <a:xfrm>
            <a:off x="6934200" y="1752600"/>
            <a:ext cx="1676400" cy="1295400"/>
            <a:chOff x="3360" y="1056"/>
            <a:chExt cx="1056" cy="816"/>
          </a:xfrm>
        </p:grpSpPr>
        <p:sp>
          <p:nvSpPr>
            <p:cNvPr id="14349" name="Rectangle 1038"/>
            <p:cNvSpPr>
              <a:spLocks noChangeArrowheads="1"/>
            </p:cNvSpPr>
            <p:nvPr/>
          </p:nvSpPr>
          <p:spPr bwMode="auto">
            <a:xfrm>
              <a:off x="3360" y="1056"/>
              <a:ext cx="1056" cy="816"/>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4350" name="Rectangle 1039"/>
            <p:cNvSpPr>
              <a:spLocks noChangeArrowheads="1"/>
            </p:cNvSpPr>
            <p:nvPr/>
          </p:nvSpPr>
          <p:spPr bwMode="auto">
            <a:xfrm>
              <a:off x="3504" y="1248"/>
              <a:ext cx="384" cy="96"/>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4351" name="Rectangle 1040"/>
            <p:cNvSpPr>
              <a:spLocks noChangeArrowheads="1"/>
            </p:cNvSpPr>
            <p:nvPr/>
          </p:nvSpPr>
          <p:spPr bwMode="auto">
            <a:xfrm>
              <a:off x="3504" y="1392"/>
              <a:ext cx="384" cy="96"/>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4352" name="Rectangle 1041"/>
            <p:cNvSpPr>
              <a:spLocks noChangeArrowheads="1"/>
            </p:cNvSpPr>
            <p:nvPr/>
          </p:nvSpPr>
          <p:spPr bwMode="auto">
            <a:xfrm>
              <a:off x="3504" y="1536"/>
              <a:ext cx="384" cy="96"/>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4353" name="Rectangle 1042"/>
            <p:cNvSpPr>
              <a:spLocks noChangeArrowheads="1"/>
            </p:cNvSpPr>
            <p:nvPr/>
          </p:nvSpPr>
          <p:spPr bwMode="auto">
            <a:xfrm>
              <a:off x="3504" y="1680"/>
              <a:ext cx="384" cy="96"/>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sp>
          <p:nvSpPr>
            <p:cNvPr id="14354" name="Rectangle 1043"/>
            <p:cNvSpPr>
              <a:spLocks noChangeArrowheads="1"/>
            </p:cNvSpPr>
            <p:nvPr/>
          </p:nvSpPr>
          <p:spPr bwMode="auto">
            <a:xfrm>
              <a:off x="4032" y="1248"/>
              <a:ext cx="288" cy="288"/>
            </a:xfrm>
            <a:prstGeom prst="rect">
              <a:avLst/>
            </a:prstGeom>
            <a:solidFill>
              <a:schemeClr val="accent1"/>
            </a:solidFill>
            <a:ln w="12700">
              <a:solidFill>
                <a:schemeClr val="tx1"/>
              </a:solidFill>
              <a:miter lim="800000"/>
              <a:headEnd type="none" w="sm" len="sm"/>
              <a:tailEnd type="none" w="sm" len="sm"/>
            </a:ln>
          </p:spPr>
          <p:txBody>
            <a:bodyPr wrap="none" anchor="ctr"/>
            <a:lstStyle/>
            <a:p>
              <a:endParaRPr lang="en-US"/>
            </a:p>
          </p:txBody>
        </p:sp>
      </p:grpSp>
      <p:sp>
        <p:nvSpPr>
          <p:cNvPr id="14343" name="Text Box 1044"/>
          <p:cNvSpPr txBox="1">
            <a:spLocks noChangeArrowheads="1"/>
          </p:cNvSpPr>
          <p:nvPr/>
        </p:nvSpPr>
        <p:spPr bwMode="auto">
          <a:xfrm>
            <a:off x="4114800" y="1143000"/>
            <a:ext cx="237757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tabLst>
                <a:tab pos="457200" algn="l"/>
              </a:tabLst>
              <a:defRPr sz="2000">
                <a:solidFill>
                  <a:schemeClr val="tx1"/>
                </a:solidFill>
                <a:latin typeface="Arial" charset="0"/>
              </a:defRPr>
            </a:lvl1pPr>
            <a:lvl2pPr marL="742950" indent="-285750">
              <a:tabLst>
                <a:tab pos="457200" algn="l"/>
              </a:tabLst>
              <a:defRPr sz="2000">
                <a:solidFill>
                  <a:schemeClr val="tx1"/>
                </a:solidFill>
                <a:latin typeface="Arial" charset="0"/>
              </a:defRPr>
            </a:lvl2pPr>
            <a:lvl3pPr marL="1143000" indent="-228600">
              <a:tabLst>
                <a:tab pos="457200" algn="l"/>
              </a:tabLst>
              <a:defRPr sz="2000">
                <a:solidFill>
                  <a:schemeClr val="tx1"/>
                </a:solidFill>
                <a:latin typeface="Arial" charset="0"/>
              </a:defRPr>
            </a:lvl3pPr>
            <a:lvl4pPr marL="1600200" indent="-228600">
              <a:tabLst>
                <a:tab pos="457200" algn="l"/>
              </a:tabLst>
              <a:defRPr sz="2000">
                <a:solidFill>
                  <a:schemeClr val="tx1"/>
                </a:solidFill>
                <a:latin typeface="Arial" charset="0"/>
              </a:defRPr>
            </a:lvl4pPr>
            <a:lvl5pPr marL="2057400" indent="-228600">
              <a:tabLst>
                <a:tab pos="457200" algn="l"/>
              </a:tabLst>
              <a:defRPr sz="2000">
                <a:solidFill>
                  <a:schemeClr val="tx1"/>
                </a:solidFill>
                <a:latin typeface="Arial" charset="0"/>
              </a:defRPr>
            </a:lvl5pPr>
            <a:lvl6pPr marL="2514600" indent="-228600" eaLnBrk="0" fontAlgn="base" hangingPunct="0">
              <a:spcBef>
                <a:spcPct val="0"/>
              </a:spcBef>
              <a:spcAft>
                <a:spcPct val="0"/>
              </a:spcAft>
              <a:tabLst>
                <a:tab pos="457200" algn="l"/>
              </a:tabLst>
              <a:defRPr sz="2000">
                <a:solidFill>
                  <a:schemeClr val="tx1"/>
                </a:solidFill>
                <a:latin typeface="Arial" charset="0"/>
              </a:defRPr>
            </a:lvl6pPr>
            <a:lvl7pPr marL="2971800" indent="-228600" eaLnBrk="0" fontAlgn="base" hangingPunct="0">
              <a:spcBef>
                <a:spcPct val="0"/>
              </a:spcBef>
              <a:spcAft>
                <a:spcPct val="0"/>
              </a:spcAft>
              <a:tabLst>
                <a:tab pos="457200" algn="l"/>
              </a:tabLst>
              <a:defRPr sz="2000">
                <a:solidFill>
                  <a:schemeClr val="tx1"/>
                </a:solidFill>
                <a:latin typeface="Arial" charset="0"/>
              </a:defRPr>
            </a:lvl7pPr>
            <a:lvl8pPr marL="3429000" indent="-228600" eaLnBrk="0" fontAlgn="base" hangingPunct="0">
              <a:spcBef>
                <a:spcPct val="0"/>
              </a:spcBef>
              <a:spcAft>
                <a:spcPct val="0"/>
              </a:spcAft>
              <a:tabLst>
                <a:tab pos="457200" algn="l"/>
              </a:tabLst>
              <a:defRPr sz="2000">
                <a:solidFill>
                  <a:schemeClr val="tx1"/>
                </a:solidFill>
                <a:latin typeface="Arial" charset="0"/>
              </a:defRPr>
            </a:lvl8pPr>
            <a:lvl9pPr marL="3886200" indent="-228600" eaLnBrk="0" fontAlgn="base" hangingPunct="0">
              <a:spcBef>
                <a:spcPct val="0"/>
              </a:spcBef>
              <a:spcAft>
                <a:spcPct val="0"/>
              </a:spcAft>
              <a:tabLst>
                <a:tab pos="457200" algn="l"/>
              </a:tabLst>
              <a:defRPr sz="2000">
                <a:solidFill>
                  <a:schemeClr val="tx1"/>
                </a:solidFill>
                <a:latin typeface="Arial" charset="0"/>
              </a:defRPr>
            </a:lvl9pPr>
          </a:lstStyle>
          <a:p>
            <a:r>
              <a:rPr lang="en-US"/>
              <a:t>Forms and Reports</a:t>
            </a:r>
          </a:p>
          <a:p>
            <a:r>
              <a:rPr lang="en-US"/>
              <a:t>	Visual Basic</a:t>
            </a:r>
          </a:p>
          <a:p>
            <a:r>
              <a:rPr lang="en-US"/>
              <a:t>	Internet</a:t>
            </a:r>
          </a:p>
          <a:p>
            <a:r>
              <a:rPr lang="en-US"/>
              <a:t>	Oracle Forms</a:t>
            </a:r>
          </a:p>
        </p:txBody>
      </p:sp>
      <p:sp>
        <p:nvSpPr>
          <p:cNvPr id="14344" name="Text Box 1045"/>
          <p:cNvSpPr txBox="1">
            <a:spLocks noChangeArrowheads="1"/>
          </p:cNvSpPr>
          <p:nvPr/>
        </p:nvSpPr>
        <p:spPr bwMode="auto">
          <a:xfrm>
            <a:off x="1355725" y="5602288"/>
            <a:ext cx="14557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2400">
                <a:solidFill>
                  <a:schemeClr val="tx2"/>
                </a:solidFill>
              </a:rPr>
              <a:t>Back end</a:t>
            </a:r>
          </a:p>
        </p:txBody>
      </p:sp>
      <p:sp>
        <p:nvSpPr>
          <p:cNvPr id="14345" name="Text Box 1046"/>
          <p:cNvSpPr txBox="1">
            <a:spLocks noChangeArrowheads="1"/>
          </p:cNvSpPr>
          <p:nvPr/>
        </p:nvSpPr>
        <p:spPr bwMode="auto">
          <a:xfrm>
            <a:off x="6994525" y="1182688"/>
            <a:ext cx="14890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2400">
                <a:solidFill>
                  <a:schemeClr val="tx2"/>
                </a:solidFill>
              </a:rPr>
              <a:t>Front end</a:t>
            </a:r>
          </a:p>
        </p:txBody>
      </p:sp>
      <p:sp>
        <p:nvSpPr>
          <p:cNvPr id="14346" name="Rectangle 1047"/>
          <p:cNvSpPr>
            <a:spLocks noChangeArrowheads="1"/>
          </p:cNvSpPr>
          <p:nvPr/>
        </p:nvSpPr>
        <p:spPr bwMode="auto">
          <a:xfrm>
            <a:off x="4495800" y="3581400"/>
            <a:ext cx="1752600" cy="990600"/>
          </a:xfrm>
          <a:prstGeom prst="rect">
            <a:avLst/>
          </a:prstGeom>
          <a:solidFill>
            <a:schemeClr val="accent1"/>
          </a:solidFill>
          <a:ln w="12700">
            <a:solidFill>
              <a:schemeClr val="tx1"/>
            </a:solidFill>
            <a:miter lim="800000"/>
            <a:headEnd type="none" w="sm" len="sm"/>
            <a:tailEnd type="none" w="sm" len="sm"/>
          </a:ln>
        </p:spPr>
        <p:txBody>
          <a:bodyPr wrap="none" anchor="ctr"/>
          <a:lstStyle/>
          <a:p>
            <a:r>
              <a:rPr lang="en-US" sz="1400"/>
              <a:t>If x &gt; 10,000 Then</a:t>
            </a:r>
          </a:p>
          <a:p>
            <a:r>
              <a:rPr lang="en-US" sz="1400"/>
              <a:t>Else</a:t>
            </a:r>
          </a:p>
          <a:p>
            <a:r>
              <a:rPr lang="en-US" sz="1400"/>
              <a:t>End If</a:t>
            </a:r>
          </a:p>
        </p:txBody>
      </p:sp>
      <p:sp>
        <p:nvSpPr>
          <p:cNvPr id="14347" name="Text Box 1049"/>
          <p:cNvSpPr txBox="1">
            <a:spLocks noChangeArrowheads="1"/>
          </p:cNvSpPr>
          <p:nvPr/>
        </p:nvSpPr>
        <p:spPr bwMode="auto">
          <a:xfrm>
            <a:off x="5791200" y="3200400"/>
            <a:ext cx="234551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tabLst>
                <a:tab pos="514350" algn="l"/>
              </a:tabLst>
              <a:defRPr sz="2000">
                <a:solidFill>
                  <a:schemeClr val="tx1"/>
                </a:solidFill>
                <a:latin typeface="Arial" charset="0"/>
              </a:defRPr>
            </a:lvl1pPr>
            <a:lvl2pPr marL="742950" indent="-285750">
              <a:tabLst>
                <a:tab pos="514350" algn="l"/>
              </a:tabLst>
              <a:defRPr sz="2000">
                <a:solidFill>
                  <a:schemeClr val="tx1"/>
                </a:solidFill>
                <a:latin typeface="Arial" charset="0"/>
              </a:defRPr>
            </a:lvl2pPr>
            <a:lvl3pPr marL="1143000" indent="-228600">
              <a:tabLst>
                <a:tab pos="514350" algn="l"/>
              </a:tabLst>
              <a:defRPr sz="2000">
                <a:solidFill>
                  <a:schemeClr val="tx1"/>
                </a:solidFill>
                <a:latin typeface="Arial" charset="0"/>
              </a:defRPr>
            </a:lvl3pPr>
            <a:lvl4pPr marL="1600200" indent="-228600">
              <a:tabLst>
                <a:tab pos="514350" algn="l"/>
              </a:tabLst>
              <a:defRPr sz="2000">
                <a:solidFill>
                  <a:schemeClr val="tx1"/>
                </a:solidFill>
                <a:latin typeface="Arial" charset="0"/>
              </a:defRPr>
            </a:lvl4pPr>
            <a:lvl5pPr marL="2057400" indent="-228600">
              <a:tabLst>
                <a:tab pos="514350" algn="l"/>
              </a:tabLst>
              <a:defRPr sz="2000">
                <a:solidFill>
                  <a:schemeClr val="tx1"/>
                </a:solidFill>
                <a:latin typeface="Arial" charset="0"/>
              </a:defRPr>
            </a:lvl5pPr>
            <a:lvl6pPr marL="2514600" indent="-228600" eaLnBrk="0" fontAlgn="base" hangingPunct="0">
              <a:spcBef>
                <a:spcPct val="0"/>
              </a:spcBef>
              <a:spcAft>
                <a:spcPct val="0"/>
              </a:spcAft>
              <a:tabLst>
                <a:tab pos="514350" algn="l"/>
              </a:tabLst>
              <a:defRPr sz="2000">
                <a:solidFill>
                  <a:schemeClr val="tx1"/>
                </a:solidFill>
                <a:latin typeface="Arial" charset="0"/>
              </a:defRPr>
            </a:lvl6pPr>
            <a:lvl7pPr marL="2971800" indent="-228600" eaLnBrk="0" fontAlgn="base" hangingPunct="0">
              <a:spcBef>
                <a:spcPct val="0"/>
              </a:spcBef>
              <a:spcAft>
                <a:spcPct val="0"/>
              </a:spcAft>
              <a:tabLst>
                <a:tab pos="514350" algn="l"/>
              </a:tabLst>
              <a:defRPr sz="2000">
                <a:solidFill>
                  <a:schemeClr val="tx1"/>
                </a:solidFill>
                <a:latin typeface="Arial" charset="0"/>
              </a:defRPr>
            </a:lvl7pPr>
            <a:lvl8pPr marL="3429000" indent="-228600" eaLnBrk="0" fontAlgn="base" hangingPunct="0">
              <a:spcBef>
                <a:spcPct val="0"/>
              </a:spcBef>
              <a:spcAft>
                <a:spcPct val="0"/>
              </a:spcAft>
              <a:tabLst>
                <a:tab pos="514350" algn="l"/>
              </a:tabLst>
              <a:defRPr sz="2000">
                <a:solidFill>
                  <a:schemeClr val="tx1"/>
                </a:solidFill>
                <a:latin typeface="Arial" charset="0"/>
              </a:defRPr>
            </a:lvl8pPr>
            <a:lvl9pPr marL="3886200" indent="-228600" eaLnBrk="0" fontAlgn="base" hangingPunct="0">
              <a:spcBef>
                <a:spcPct val="0"/>
              </a:spcBef>
              <a:spcAft>
                <a:spcPct val="0"/>
              </a:spcAft>
              <a:tabLst>
                <a:tab pos="514350" algn="l"/>
              </a:tabLst>
              <a:defRPr sz="2000">
                <a:solidFill>
                  <a:schemeClr val="tx1"/>
                </a:solidFill>
                <a:latin typeface="Arial" charset="0"/>
              </a:defRPr>
            </a:lvl9pPr>
          </a:lstStyle>
          <a:p>
            <a:r>
              <a:rPr lang="en-US">
                <a:solidFill>
                  <a:schemeClr val="tx2"/>
                </a:solidFill>
              </a:rPr>
              <a:t>Middle Tier</a:t>
            </a:r>
          </a:p>
          <a:p>
            <a:r>
              <a:rPr lang="en-US"/>
              <a:t>	(Optional)</a:t>
            </a:r>
          </a:p>
          <a:p>
            <a:r>
              <a:rPr lang="en-US"/>
              <a:t>	Business logic</a:t>
            </a:r>
          </a:p>
          <a:p>
            <a:r>
              <a:rPr lang="en-US"/>
              <a:t>	Rules</a:t>
            </a:r>
          </a:p>
        </p:txBody>
      </p:sp>
      <p:sp>
        <p:nvSpPr>
          <p:cNvPr id="14348" name="Line 1050"/>
          <p:cNvSpPr>
            <a:spLocks noChangeShapeType="1"/>
          </p:cNvSpPr>
          <p:nvPr/>
        </p:nvSpPr>
        <p:spPr bwMode="auto">
          <a:xfrm flipV="1">
            <a:off x="2286000" y="2590800"/>
            <a:ext cx="4648200" cy="18288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164838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p:txBody>
          <a:bodyPr/>
          <a:lstStyle/>
          <a:p>
            <a:r>
              <a:rPr lang="en-US" smtClean="0"/>
              <a:t>User Orientation</a:t>
            </a:r>
          </a:p>
        </p:txBody>
      </p:sp>
      <p:sp>
        <p:nvSpPr>
          <p:cNvPr id="15364" name="Rectangle 3"/>
          <p:cNvSpPr>
            <a:spLocks noGrp="1" noChangeArrowheads="1"/>
          </p:cNvSpPr>
          <p:nvPr>
            <p:ph idx="1"/>
          </p:nvPr>
        </p:nvSpPr>
        <p:spPr/>
        <p:txBody>
          <a:bodyPr/>
          <a:lstStyle/>
          <a:p>
            <a:r>
              <a:rPr lang="en-US" dirty="0" smtClean="0"/>
              <a:t>Database application is a model of the organization.</a:t>
            </a:r>
          </a:p>
          <a:p>
            <a:pPr lvl="1"/>
            <a:r>
              <a:rPr lang="en-US" dirty="0" smtClean="0"/>
              <a:t>Applications based on user jobs.</a:t>
            </a:r>
          </a:p>
          <a:p>
            <a:pPr lvl="1"/>
            <a:r>
              <a:rPr lang="en-US" dirty="0" smtClean="0"/>
              <a:t>Flexibility and user control.</a:t>
            </a:r>
          </a:p>
          <a:p>
            <a:r>
              <a:rPr lang="en-US" dirty="0" smtClean="0"/>
              <a:t>Application organization</a:t>
            </a:r>
          </a:p>
          <a:p>
            <a:pPr lvl="1"/>
            <a:r>
              <a:rPr lang="en-US" dirty="0" smtClean="0"/>
              <a:t>User tasks.</a:t>
            </a:r>
          </a:p>
          <a:p>
            <a:pPr lvl="1"/>
            <a:r>
              <a:rPr lang="en-US" dirty="0" smtClean="0"/>
              <a:t>User control over sequence.</a:t>
            </a:r>
          </a:p>
          <a:p>
            <a:r>
              <a:rPr lang="en-US" dirty="0" smtClean="0"/>
              <a:t>Forms</a:t>
            </a:r>
          </a:p>
          <a:p>
            <a:pPr lvl="1"/>
            <a:r>
              <a:rPr lang="en-US" dirty="0" smtClean="0"/>
              <a:t>Minimize user entry.</a:t>
            </a:r>
          </a:p>
          <a:p>
            <a:pPr lvl="1"/>
            <a:r>
              <a:rPr lang="en-US" dirty="0" smtClean="0"/>
              <a:t>Anticipation.</a:t>
            </a:r>
          </a:p>
          <a:p>
            <a:r>
              <a:rPr lang="en-US" dirty="0" smtClean="0"/>
              <a:t>Reports</a:t>
            </a:r>
          </a:p>
          <a:p>
            <a:pPr lvl="1"/>
            <a:r>
              <a:rPr lang="en-US" dirty="0" smtClean="0"/>
              <a:t>Easy access from forms.</a:t>
            </a:r>
          </a:p>
          <a:p>
            <a:pPr lvl="1"/>
            <a:r>
              <a:rPr lang="en-US" dirty="0" smtClean="0"/>
              <a:t>User selection of scope and conditions or filters.</a:t>
            </a:r>
          </a:p>
        </p:txBody>
      </p:sp>
      <p:sp>
        <p:nvSpPr>
          <p:cNvPr id="15362"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37C56D7-E138-4407-B187-28A670716996}" type="slidenum">
              <a:rPr lang="en-US" smtClean="0"/>
              <a:pPr/>
              <a:t>13</a:t>
            </a:fld>
            <a:endParaRPr lang="en-US"/>
          </a:p>
        </p:txBody>
      </p:sp>
    </p:spTree>
    <p:extLst>
      <p:ext uri="{BB962C8B-B14F-4D97-AF65-F5344CB8AC3E}">
        <p14:creationId xmlns:p14="http://schemas.microsoft.com/office/powerpoint/2010/main" val="170352474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1026"/>
          <p:cNvSpPr>
            <a:spLocks noGrp="1" noChangeArrowheads="1"/>
          </p:cNvSpPr>
          <p:nvPr>
            <p:ph type="title"/>
          </p:nvPr>
        </p:nvSpPr>
        <p:spPr/>
        <p:txBody>
          <a:bodyPr/>
          <a:lstStyle/>
          <a:p>
            <a:r>
              <a:rPr lang="en-US" smtClean="0"/>
              <a:t>Sally’s Pet Store: Poor Organization</a:t>
            </a:r>
          </a:p>
        </p:txBody>
      </p:sp>
      <p:sp>
        <p:nvSpPr>
          <p:cNvPr id="16386"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07CFD83E-BAAA-4F6E-BF5D-DF9DF377B0AC}" type="slidenum">
              <a:rPr lang="en-US" smtClean="0"/>
              <a:pPr/>
              <a:t>14</a:t>
            </a:fld>
            <a:endParaRPr lang="en-US"/>
          </a:p>
        </p:txBody>
      </p:sp>
      <p:sp>
        <p:nvSpPr>
          <p:cNvPr id="16388" name="Rectangle 1027"/>
          <p:cNvSpPr>
            <a:spLocks noChangeArrowheads="1"/>
          </p:cNvSpPr>
          <p:nvPr/>
        </p:nvSpPr>
        <p:spPr bwMode="auto">
          <a:xfrm>
            <a:off x="1905000" y="1219200"/>
            <a:ext cx="1657350" cy="10668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2000" dirty="0"/>
              <a:t>Order</a:t>
            </a:r>
          </a:p>
          <a:p>
            <a:pPr algn="ctr"/>
            <a:r>
              <a:rPr lang="en-US" sz="2000" dirty="0"/>
              <a:t>Merchandise</a:t>
            </a:r>
          </a:p>
          <a:p>
            <a:pPr algn="ctr"/>
            <a:r>
              <a:rPr lang="en-US" sz="2000" dirty="0"/>
              <a:t>Item</a:t>
            </a:r>
          </a:p>
        </p:txBody>
      </p:sp>
      <p:sp>
        <p:nvSpPr>
          <p:cNvPr id="16389" name="Rectangle 1028"/>
          <p:cNvSpPr>
            <a:spLocks noChangeArrowheads="1"/>
          </p:cNvSpPr>
          <p:nvPr/>
        </p:nvSpPr>
        <p:spPr bwMode="auto">
          <a:xfrm>
            <a:off x="4191000" y="1219200"/>
            <a:ext cx="1657350" cy="10668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2000"/>
              <a:t>Receive</a:t>
            </a:r>
          </a:p>
          <a:p>
            <a:pPr algn="ctr"/>
            <a:r>
              <a:rPr lang="en-US" sz="2000"/>
              <a:t>Merchandise</a:t>
            </a:r>
          </a:p>
          <a:p>
            <a:pPr algn="ctr"/>
            <a:r>
              <a:rPr lang="en-US" sz="2000"/>
              <a:t>Item</a:t>
            </a:r>
          </a:p>
        </p:txBody>
      </p:sp>
      <p:sp>
        <p:nvSpPr>
          <p:cNvPr id="16390" name="Rectangle 1029"/>
          <p:cNvSpPr>
            <a:spLocks noChangeArrowheads="1"/>
          </p:cNvSpPr>
          <p:nvPr/>
        </p:nvSpPr>
        <p:spPr bwMode="auto">
          <a:xfrm>
            <a:off x="6477000" y="1219200"/>
            <a:ext cx="1657350" cy="10668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sz="2000"/>
              <a:t>Sell</a:t>
            </a:r>
          </a:p>
          <a:p>
            <a:pPr algn="ctr"/>
            <a:r>
              <a:rPr lang="en-US" sz="2000"/>
              <a:t>Merchandise</a:t>
            </a:r>
          </a:p>
          <a:p>
            <a:pPr algn="ctr"/>
            <a:r>
              <a:rPr lang="en-US" sz="2000"/>
              <a:t>Item</a:t>
            </a:r>
          </a:p>
        </p:txBody>
      </p:sp>
      <p:sp>
        <p:nvSpPr>
          <p:cNvPr id="16391" name="Line 1030"/>
          <p:cNvSpPr>
            <a:spLocks noChangeShapeType="1"/>
          </p:cNvSpPr>
          <p:nvPr/>
        </p:nvSpPr>
        <p:spPr bwMode="auto">
          <a:xfrm>
            <a:off x="3352800" y="1524000"/>
            <a:ext cx="1116013"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2" name="Line 1031"/>
          <p:cNvSpPr>
            <a:spLocks noChangeShapeType="1"/>
          </p:cNvSpPr>
          <p:nvPr/>
        </p:nvSpPr>
        <p:spPr bwMode="auto">
          <a:xfrm>
            <a:off x="5715000" y="1524000"/>
            <a:ext cx="1116013" cy="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3" name="Rectangle 1032"/>
          <p:cNvSpPr>
            <a:spLocks noChangeArrowheads="1"/>
          </p:cNvSpPr>
          <p:nvPr/>
        </p:nvSpPr>
        <p:spPr bwMode="auto">
          <a:xfrm>
            <a:off x="6477000" y="2819400"/>
            <a:ext cx="1676400" cy="1066800"/>
          </a:xfrm>
          <a:prstGeom prst="rect">
            <a:avLst/>
          </a:prstGeom>
          <a:solidFill>
            <a:srgbClr val="CCFFCC"/>
          </a:solidFill>
          <a:ln w="12700">
            <a:solidFill>
              <a:schemeClr val="tx1"/>
            </a:solidFill>
            <a:miter lim="800000"/>
            <a:headEnd type="none" w="sm" len="sm"/>
            <a:tailEnd type="none" w="sm" len="sm"/>
          </a:ln>
        </p:spPr>
        <p:txBody>
          <a:bodyPr wrap="none" anchor="ctr"/>
          <a:lstStyle/>
          <a:p>
            <a:pPr algn="ctr"/>
            <a:r>
              <a:rPr lang="en-US" sz="2000"/>
              <a:t>Get</a:t>
            </a:r>
          </a:p>
          <a:p>
            <a:pPr algn="ctr"/>
            <a:r>
              <a:rPr lang="en-US" sz="2000"/>
              <a:t>Customer</a:t>
            </a:r>
          </a:p>
          <a:p>
            <a:pPr algn="ctr"/>
            <a:r>
              <a:rPr lang="en-US" sz="2000"/>
              <a:t>Data</a:t>
            </a:r>
          </a:p>
        </p:txBody>
      </p:sp>
      <p:sp>
        <p:nvSpPr>
          <p:cNvPr id="16394" name="Line 1033"/>
          <p:cNvSpPr>
            <a:spLocks noChangeShapeType="1"/>
          </p:cNvSpPr>
          <p:nvPr/>
        </p:nvSpPr>
        <p:spPr bwMode="auto">
          <a:xfrm>
            <a:off x="6705600" y="2057400"/>
            <a:ext cx="0" cy="9906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5" name="Text Box 1034"/>
          <p:cNvSpPr txBox="1">
            <a:spLocks noChangeArrowheads="1"/>
          </p:cNvSpPr>
          <p:nvPr/>
        </p:nvSpPr>
        <p:spPr bwMode="auto">
          <a:xfrm>
            <a:off x="1676400" y="2590800"/>
            <a:ext cx="2362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en-US" sz="2400"/>
              <a:t>What is wrong?</a:t>
            </a:r>
          </a:p>
        </p:txBody>
      </p:sp>
      <p:sp>
        <p:nvSpPr>
          <p:cNvPr id="16396" name="Text Box 1035"/>
          <p:cNvSpPr txBox="1">
            <a:spLocks noChangeArrowheads="1"/>
          </p:cNvSpPr>
          <p:nvPr/>
        </p:nvSpPr>
        <p:spPr bwMode="auto">
          <a:xfrm>
            <a:off x="1600200" y="3276600"/>
            <a:ext cx="4495800"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en-US"/>
              <a:t>Focus needs to be at higher level (Order, Receipt, Sale); not Item.A</a:t>
            </a:r>
          </a:p>
          <a:p>
            <a:pPr>
              <a:spcBef>
                <a:spcPct val="50000"/>
              </a:spcBef>
            </a:pPr>
            <a:r>
              <a:rPr lang="en-US"/>
              <a:t>You cannot go from Order to Receipt.</a:t>
            </a:r>
          </a:p>
          <a:p>
            <a:pPr>
              <a:spcBef>
                <a:spcPct val="50000"/>
              </a:spcBef>
            </a:pPr>
            <a:r>
              <a:rPr lang="en-US"/>
              <a:t>You cannot go from Receipt to Sale.</a:t>
            </a:r>
          </a:p>
          <a:p>
            <a:pPr>
              <a:spcBef>
                <a:spcPct val="50000"/>
              </a:spcBef>
            </a:pPr>
            <a:r>
              <a:rPr lang="en-US"/>
              <a:t>You need to get customer data before recording the sale.</a:t>
            </a:r>
          </a:p>
        </p:txBody>
      </p:sp>
    </p:spTree>
    <p:extLst>
      <p:ext uri="{BB962C8B-B14F-4D97-AF65-F5344CB8AC3E}">
        <p14:creationId xmlns:p14="http://schemas.microsoft.com/office/powerpoint/2010/main" val="18603635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1026"/>
          <p:cNvSpPr>
            <a:spLocks noGrp="1" noChangeArrowheads="1"/>
          </p:cNvSpPr>
          <p:nvPr>
            <p:ph type="title"/>
          </p:nvPr>
        </p:nvSpPr>
        <p:spPr/>
        <p:txBody>
          <a:bodyPr/>
          <a:lstStyle/>
          <a:p>
            <a:r>
              <a:rPr lang="en-US" smtClean="0"/>
              <a:t>Sally’s Pet Store: Better Organization</a:t>
            </a:r>
          </a:p>
        </p:txBody>
      </p:sp>
      <p:sp>
        <p:nvSpPr>
          <p:cNvPr id="17410"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FC4F590D-A730-4952-9477-8083D7F5B040}" type="slidenum">
              <a:rPr lang="en-US" smtClean="0"/>
              <a:pPr/>
              <a:t>15</a:t>
            </a:fld>
            <a:endParaRPr lang="en-US"/>
          </a:p>
        </p:txBody>
      </p:sp>
      <p:sp>
        <p:nvSpPr>
          <p:cNvPr id="17412" name="Rectangle 1027"/>
          <p:cNvSpPr>
            <a:spLocks noChangeArrowheads="1"/>
          </p:cNvSpPr>
          <p:nvPr/>
        </p:nvSpPr>
        <p:spPr bwMode="auto">
          <a:xfrm>
            <a:off x="1676400" y="2743200"/>
            <a:ext cx="1371600" cy="914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a:t>Orders</a:t>
            </a:r>
          </a:p>
        </p:txBody>
      </p:sp>
      <p:sp>
        <p:nvSpPr>
          <p:cNvPr id="17413" name="Rectangle 1028"/>
          <p:cNvSpPr>
            <a:spLocks noChangeArrowheads="1"/>
          </p:cNvSpPr>
          <p:nvPr/>
        </p:nvSpPr>
        <p:spPr bwMode="auto">
          <a:xfrm>
            <a:off x="3962400" y="2743200"/>
            <a:ext cx="1371600" cy="914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a:t>Receipt</a:t>
            </a:r>
          </a:p>
        </p:txBody>
      </p:sp>
      <p:sp>
        <p:nvSpPr>
          <p:cNvPr id="17414" name="Rectangle 1029"/>
          <p:cNvSpPr>
            <a:spLocks noChangeArrowheads="1"/>
          </p:cNvSpPr>
          <p:nvPr/>
        </p:nvSpPr>
        <p:spPr bwMode="auto">
          <a:xfrm>
            <a:off x="6248400" y="3962400"/>
            <a:ext cx="1371600" cy="914400"/>
          </a:xfrm>
          <a:prstGeom prst="rect">
            <a:avLst/>
          </a:prstGeom>
          <a:solidFill>
            <a:schemeClr val="accent1"/>
          </a:solidFill>
          <a:ln w="12700">
            <a:solidFill>
              <a:schemeClr val="tx1"/>
            </a:solidFill>
            <a:miter lim="800000"/>
            <a:headEnd type="none" w="sm" len="sm"/>
            <a:tailEnd type="none" w="sm" len="sm"/>
          </a:ln>
        </p:spPr>
        <p:txBody>
          <a:bodyPr wrap="none" anchor="ctr"/>
          <a:lstStyle/>
          <a:p>
            <a:pPr algn="ctr"/>
            <a:r>
              <a:rPr lang="en-US"/>
              <a:t>Sale</a:t>
            </a:r>
          </a:p>
        </p:txBody>
      </p:sp>
      <p:sp>
        <p:nvSpPr>
          <p:cNvPr id="17415" name="Rectangle 1030"/>
          <p:cNvSpPr>
            <a:spLocks noChangeArrowheads="1"/>
          </p:cNvSpPr>
          <p:nvPr/>
        </p:nvSpPr>
        <p:spPr bwMode="auto">
          <a:xfrm>
            <a:off x="1600200" y="1143000"/>
            <a:ext cx="1371600" cy="8382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a:r>
              <a:rPr lang="en-US"/>
              <a:t>Supplier</a:t>
            </a:r>
          </a:p>
        </p:txBody>
      </p:sp>
      <p:sp>
        <p:nvSpPr>
          <p:cNvPr id="17416" name="Rectangle 1031"/>
          <p:cNvSpPr>
            <a:spLocks noChangeArrowheads="1"/>
          </p:cNvSpPr>
          <p:nvPr/>
        </p:nvSpPr>
        <p:spPr bwMode="auto">
          <a:xfrm>
            <a:off x="6172200" y="1676400"/>
            <a:ext cx="1371600" cy="8382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a:r>
              <a:rPr lang="en-US"/>
              <a:t>Customer</a:t>
            </a:r>
          </a:p>
        </p:txBody>
      </p:sp>
      <p:sp>
        <p:nvSpPr>
          <p:cNvPr id="17417" name="Line 1033"/>
          <p:cNvSpPr>
            <a:spLocks noChangeShapeType="1"/>
          </p:cNvSpPr>
          <p:nvPr/>
        </p:nvSpPr>
        <p:spPr bwMode="auto">
          <a:xfrm flipH="1">
            <a:off x="2743200" y="2971800"/>
            <a:ext cx="1371600" cy="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8" name="Line 1034"/>
          <p:cNvSpPr>
            <a:spLocks noChangeShapeType="1"/>
          </p:cNvSpPr>
          <p:nvPr/>
        </p:nvSpPr>
        <p:spPr bwMode="auto">
          <a:xfrm flipH="1" flipV="1">
            <a:off x="2819400" y="3505200"/>
            <a:ext cx="3581400" cy="7620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19" name="Line 1035"/>
          <p:cNvSpPr>
            <a:spLocks noChangeShapeType="1"/>
          </p:cNvSpPr>
          <p:nvPr/>
        </p:nvSpPr>
        <p:spPr bwMode="auto">
          <a:xfrm flipV="1">
            <a:off x="2209800" y="1828800"/>
            <a:ext cx="0" cy="10668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0" name="Line 1036"/>
          <p:cNvSpPr>
            <a:spLocks noChangeShapeType="1"/>
          </p:cNvSpPr>
          <p:nvPr/>
        </p:nvSpPr>
        <p:spPr bwMode="auto">
          <a:xfrm flipV="1">
            <a:off x="6934200" y="2362200"/>
            <a:ext cx="0" cy="1752600"/>
          </a:xfrm>
          <a:prstGeom prst="line">
            <a:avLst/>
          </a:prstGeom>
          <a:noFill/>
          <a:ln w="127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1" name="Rectangle 1038"/>
          <p:cNvSpPr>
            <a:spLocks noChangeArrowheads="1"/>
          </p:cNvSpPr>
          <p:nvPr/>
        </p:nvSpPr>
        <p:spPr bwMode="auto">
          <a:xfrm>
            <a:off x="3124200" y="4495800"/>
            <a:ext cx="1371600" cy="9144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a:r>
              <a:rPr lang="en-US"/>
              <a:t>Inventory</a:t>
            </a:r>
          </a:p>
          <a:p>
            <a:pPr algn="ctr"/>
            <a:r>
              <a:rPr lang="en-US"/>
              <a:t>Items</a:t>
            </a:r>
          </a:p>
        </p:txBody>
      </p:sp>
      <p:sp>
        <p:nvSpPr>
          <p:cNvPr id="17422" name="Line 1039"/>
          <p:cNvSpPr>
            <a:spLocks noChangeShapeType="1"/>
          </p:cNvSpPr>
          <p:nvPr/>
        </p:nvSpPr>
        <p:spPr bwMode="auto">
          <a:xfrm>
            <a:off x="2438400" y="3581400"/>
            <a:ext cx="1143000" cy="10668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3" name="Line 1040"/>
          <p:cNvSpPr>
            <a:spLocks noChangeShapeType="1"/>
          </p:cNvSpPr>
          <p:nvPr/>
        </p:nvSpPr>
        <p:spPr bwMode="auto">
          <a:xfrm flipH="1">
            <a:off x="3733800" y="3581400"/>
            <a:ext cx="990600" cy="10668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4" name="Line 1041"/>
          <p:cNvSpPr>
            <a:spLocks noChangeShapeType="1"/>
          </p:cNvSpPr>
          <p:nvPr/>
        </p:nvSpPr>
        <p:spPr bwMode="auto">
          <a:xfrm flipH="1">
            <a:off x="4343400" y="4495800"/>
            <a:ext cx="1981200" cy="1524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7425" name="Text Box 1042"/>
          <p:cNvSpPr txBox="1">
            <a:spLocks noChangeArrowheads="1"/>
          </p:cNvSpPr>
          <p:nvPr/>
        </p:nvSpPr>
        <p:spPr bwMode="auto">
          <a:xfrm rot="673034">
            <a:off x="5181600" y="3733800"/>
            <a:ext cx="976313"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i="1"/>
              <a:t>special</a:t>
            </a:r>
          </a:p>
          <a:p>
            <a:r>
              <a:rPr lang="en-US" i="1"/>
              <a:t>orders</a:t>
            </a:r>
          </a:p>
        </p:txBody>
      </p:sp>
      <p:sp>
        <p:nvSpPr>
          <p:cNvPr id="17426" name="Text Box 1043"/>
          <p:cNvSpPr txBox="1">
            <a:spLocks noChangeArrowheads="1"/>
          </p:cNvSpPr>
          <p:nvPr/>
        </p:nvSpPr>
        <p:spPr bwMode="auto">
          <a:xfrm>
            <a:off x="4953000" y="4876800"/>
            <a:ext cx="37338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en-US"/>
              <a:t>More links--usually as buttons.</a:t>
            </a:r>
          </a:p>
          <a:p>
            <a:pPr>
              <a:spcBef>
                <a:spcPct val="50000"/>
              </a:spcBef>
            </a:pPr>
            <a:r>
              <a:rPr lang="en-US"/>
              <a:t>Separate sales from orders, except for special orders.</a:t>
            </a:r>
          </a:p>
        </p:txBody>
      </p:sp>
    </p:spTree>
    <p:extLst>
      <p:ext uri="{BB962C8B-B14F-4D97-AF65-F5344CB8AC3E}">
        <p14:creationId xmlns:p14="http://schemas.microsoft.com/office/powerpoint/2010/main" val="5147848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p:txBody>
          <a:bodyPr/>
          <a:lstStyle/>
          <a:p>
            <a:r>
              <a:rPr lang="en-US" smtClean="0"/>
              <a:t>Collaboration Diagram for Sales</a:t>
            </a:r>
          </a:p>
        </p:txBody>
      </p:sp>
      <p:sp>
        <p:nvSpPr>
          <p:cNvPr id="18434"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5E9A9455-B06B-49AF-BCD0-1CEB12C9C09E}" type="slidenum">
              <a:rPr lang="en-US" smtClean="0"/>
              <a:pPr/>
              <a:t>16</a:t>
            </a:fld>
            <a:endParaRPr lang="en-US"/>
          </a:p>
        </p:txBody>
      </p:sp>
      <p:sp>
        <p:nvSpPr>
          <p:cNvPr id="18436" name="Rectangle 4"/>
          <p:cNvSpPr>
            <a:spLocks noChangeArrowheads="1"/>
          </p:cNvSpPr>
          <p:nvPr/>
        </p:nvSpPr>
        <p:spPr bwMode="auto">
          <a:xfrm>
            <a:off x="2819400" y="1828800"/>
            <a:ext cx="1524000" cy="6096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800">
                <a:cs typeface="Arial" charset="0"/>
              </a:rPr>
              <a:t>Sales</a:t>
            </a:r>
          </a:p>
        </p:txBody>
      </p:sp>
      <p:sp>
        <p:nvSpPr>
          <p:cNvPr id="18437" name="Rectangle 5"/>
          <p:cNvSpPr>
            <a:spLocks noChangeArrowheads="1"/>
          </p:cNvSpPr>
          <p:nvPr/>
        </p:nvSpPr>
        <p:spPr bwMode="auto">
          <a:xfrm>
            <a:off x="2819400" y="4038600"/>
            <a:ext cx="1524000" cy="6096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800">
                <a:cs typeface="Arial" charset="0"/>
              </a:rPr>
              <a:t>Customers</a:t>
            </a:r>
          </a:p>
        </p:txBody>
      </p:sp>
      <p:sp>
        <p:nvSpPr>
          <p:cNvPr id="18438" name="Rectangle 6"/>
          <p:cNvSpPr>
            <a:spLocks noChangeArrowheads="1"/>
          </p:cNvSpPr>
          <p:nvPr/>
        </p:nvSpPr>
        <p:spPr bwMode="auto">
          <a:xfrm>
            <a:off x="2819400" y="2971800"/>
            <a:ext cx="1524000" cy="6096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800">
                <a:cs typeface="Arial" charset="0"/>
              </a:rPr>
              <a:t>Animals</a:t>
            </a:r>
          </a:p>
        </p:txBody>
      </p:sp>
      <p:sp>
        <p:nvSpPr>
          <p:cNvPr id="18439" name="Text Box 7"/>
          <p:cNvSpPr txBox="1">
            <a:spLocks noChangeArrowheads="1"/>
          </p:cNvSpPr>
          <p:nvPr/>
        </p:nvSpPr>
        <p:spPr bwMode="auto">
          <a:xfrm>
            <a:off x="2895600" y="1233488"/>
            <a:ext cx="1352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solidFill>
                  <a:srgbClr val="FF0000"/>
                </a:solidFill>
                <a:cs typeface="Arial" charset="0"/>
              </a:rPr>
              <a:t>Sales Clerk</a:t>
            </a:r>
          </a:p>
        </p:txBody>
      </p:sp>
      <p:sp>
        <p:nvSpPr>
          <p:cNvPr id="18440" name="Freeform 8"/>
          <p:cNvSpPr>
            <a:spLocks/>
          </p:cNvSpPr>
          <p:nvPr/>
        </p:nvSpPr>
        <p:spPr bwMode="auto">
          <a:xfrm>
            <a:off x="2438400" y="2209800"/>
            <a:ext cx="385763" cy="1862138"/>
          </a:xfrm>
          <a:custGeom>
            <a:avLst/>
            <a:gdLst>
              <a:gd name="T0" fmla="*/ 240 w 243"/>
              <a:gd name="T1" fmla="*/ 0 h 1173"/>
              <a:gd name="T2" fmla="*/ 0 w 243"/>
              <a:gd name="T3" fmla="*/ 672 h 1173"/>
              <a:gd name="T4" fmla="*/ 243 w 243"/>
              <a:gd name="T5" fmla="*/ 1173 h 1173"/>
              <a:gd name="T6" fmla="*/ 0 60000 65536"/>
              <a:gd name="T7" fmla="*/ 0 60000 65536"/>
              <a:gd name="T8" fmla="*/ 0 60000 65536"/>
              <a:gd name="T9" fmla="*/ 0 w 243"/>
              <a:gd name="T10" fmla="*/ 0 h 1173"/>
              <a:gd name="T11" fmla="*/ 243 w 243"/>
              <a:gd name="T12" fmla="*/ 1173 h 1173"/>
            </a:gdLst>
            <a:ahLst/>
            <a:cxnLst>
              <a:cxn ang="T6">
                <a:pos x="T0" y="T1"/>
              </a:cxn>
              <a:cxn ang="T7">
                <a:pos x="T2" y="T3"/>
              </a:cxn>
              <a:cxn ang="T8">
                <a:pos x="T4" y="T5"/>
              </a:cxn>
            </a:cxnLst>
            <a:rect l="T9" t="T10" r="T11" b="T12"/>
            <a:pathLst>
              <a:path w="243" h="1173">
                <a:moveTo>
                  <a:pt x="240" y="0"/>
                </a:moveTo>
                <a:lnTo>
                  <a:pt x="0" y="672"/>
                </a:lnTo>
                <a:lnTo>
                  <a:pt x="243" y="1173"/>
                </a:lnTo>
              </a:path>
            </a:pathLst>
          </a:custGeom>
          <a:noFill/>
          <a:ln w="12700" cap="flat" cmpd="sng">
            <a:solidFill>
              <a:schemeClr val="tx1"/>
            </a:solidFill>
            <a:prstDash val="solid"/>
            <a:round/>
            <a:headEnd type="triangl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8441" name="Rectangle 9"/>
          <p:cNvSpPr>
            <a:spLocks noChangeArrowheads="1"/>
          </p:cNvSpPr>
          <p:nvPr/>
        </p:nvSpPr>
        <p:spPr bwMode="auto">
          <a:xfrm>
            <a:off x="5257800" y="2590800"/>
            <a:ext cx="1524000" cy="4572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800">
                <a:cs typeface="Arial" charset="0"/>
              </a:rPr>
              <a:t>Animal Health</a:t>
            </a:r>
          </a:p>
        </p:txBody>
      </p:sp>
      <p:sp>
        <p:nvSpPr>
          <p:cNvPr id="18442" name="Rectangle 10"/>
          <p:cNvSpPr>
            <a:spLocks noChangeArrowheads="1"/>
          </p:cNvSpPr>
          <p:nvPr/>
        </p:nvSpPr>
        <p:spPr bwMode="auto">
          <a:xfrm>
            <a:off x="5257800" y="3200400"/>
            <a:ext cx="1524000" cy="4572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800">
                <a:cs typeface="Arial" charset="0"/>
              </a:rPr>
              <a:t>Genealogy</a:t>
            </a:r>
          </a:p>
        </p:txBody>
      </p:sp>
      <p:sp>
        <p:nvSpPr>
          <p:cNvPr id="18443" name="Rectangle 11"/>
          <p:cNvSpPr>
            <a:spLocks noChangeArrowheads="1"/>
          </p:cNvSpPr>
          <p:nvPr/>
        </p:nvSpPr>
        <p:spPr bwMode="auto">
          <a:xfrm>
            <a:off x="5257800" y="4114800"/>
            <a:ext cx="1524000" cy="4572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800">
                <a:cs typeface="Arial" charset="0"/>
              </a:rPr>
              <a:t>Receipts</a:t>
            </a:r>
          </a:p>
        </p:txBody>
      </p:sp>
      <p:sp>
        <p:nvSpPr>
          <p:cNvPr id="18444" name="Rectangle 12"/>
          <p:cNvSpPr>
            <a:spLocks noChangeArrowheads="1"/>
          </p:cNvSpPr>
          <p:nvPr/>
        </p:nvSpPr>
        <p:spPr bwMode="auto">
          <a:xfrm>
            <a:off x="5257800" y="1828800"/>
            <a:ext cx="1524000" cy="4572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r>
              <a:rPr lang="en-US" sz="1800">
                <a:cs typeface="Arial" charset="0"/>
              </a:rPr>
              <a:t>Merchandise</a:t>
            </a:r>
          </a:p>
        </p:txBody>
      </p:sp>
      <p:sp>
        <p:nvSpPr>
          <p:cNvPr id="18445" name="Line 13"/>
          <p:cNvSpPr>
            <a:spLocks noChangeShapeType="1"/>
          </p:cNvSpPr>
          <p:nvPr/>
        </p:nvSpPr>
        <p:spPr bwMode="auto">
          <a:xfrm>
            <a:off x="4343400" y="2133600"/>
            <a:ext cx="9144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8446" name="Line 14"/>
          <p:cNvSpPr>
            <a:spLocks noChangeShapeType="1"/>
          </p:cNvSpPr>
          <p:nvPr/>
        </p:nvSpPr>
        <p:spPr bwMode="auto">
          <a:xfrm flipV="1">
            <a:off x="4038600" y="2438400"/>
            <a:ext cx="0" cy="533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8447" name="Line 15"/>
          <p:cNvSpPr>
            <a:spLocks noChangeShapeType="1"/>
          </p:cNvSpPr>
          <p:nvPr/>
        </p:nvSpPr>
        <p:spPr bwMode="auto">
          <a:xfrm flipV="1">
            <a:off x="4343400" y="2743200"/>
            <a:ext cx="914400" cy="457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8448" name="Line 16"/>
          <p:cNvSpPr>
            <a:spLocks noChangeShapeType="1"/>
          </p:cNvSpPr>
          <p:nvPr/>
        </p:nvSpPr>
        <p:spPr bwMode="auto">
          <a:xfrm>
            <a:off x="4343400" y="3200400"/>
            <a:ext cx="914400" cy="152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8449" name="Line 17"/>
          <p:cNvSpPr>
            <a:spLocks noChangeShapeType="1"/>
          </p:cNvSpPr>
          <p:nvPr/>
        </p:nvSpPr>
        <p:spPr bwMode="auto">
          <a:xfrm>
            <a:off x="3124200" y="2438400"/>
            <a:ext cx="0" cy="5334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8450" name="Line 18"/>
          <p:cNvSpPr>
            <a:spLocks noChangeShapeType="1"/>
          </p:cNvSpPr>
          <p:nvPr/>
        </p:nvSpPr>
        <p:spPr bwMode="auto">
          <a:xfrm>
            <a:off x="4343400" y="4343400"/>
            <a:ext cx="914400" cy="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3766593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p:txBody>
          <a:bodyPr/>
          <a:lstStyle/>
          <a:p>
            <a:r>
              <a:rPr lang="en-US" dirty="0" smtClean="0"/>
              <a:t>Initial Menu / Startup</a:t>
            </a:r>
          </a:p>
        </p:txBody>
      </p:sp>
      <p:sp>
        <p:nvSpPr>
          <p:cNvPr id="19460" name="Rectangle 3"/>
          <p:cNvSpPr>
            <a:spLocks noGrp="1" noChangeArrowheads="1"/>
          </p:cNvSpPr>
          <p:nvPr>
            <p:ph idx="1"/>
          </p:nvPr>
        </p:nvSpPr>
        <p:spPr>
          <a:xfrm>
            <a:off x="147918" y="1237129"/>
            <a:ext cx="4892395" cy="4838207"/>
          </a:xfrm>
        </p:spPr>
        <p:txBody>
          <a:bodyPr/>
          <a:lstStyle/>
          <a:p>
            <a:r>
              <a:rPr lang="en-US" dirty="0" smtClean="0"/>
              <a:t>Starting point for users.</a:t>
            </a:r>
          </a:p>
          <a:p>
            <a:pPr lvl="1"/>
            <a:r>
              <a:rPr lang="en-US" dirty="0" smtClean="0"/>
              <a:t>Identify the user.</a:t>
            </a:r>
          </a:p>
          <a:p>
            <a:pPr lvl="2"/>
            <a:r>
              <a:rPr lang="en-US" dirty="0" smtClean="0"/>
              <a:t>From network if possible.</a:t>
            </a:r>
          </a:p>
          <a:p>
            <a:pPr lvl="2"/>
            <a:r>
              <a:rPr lang="en-US" dirty="0" smtClean="0"/>
              <a:t>Separate log in if needed.</a:t>
            </a:r>
          </a:p>
          <a:p>
            <a:pPr lvl="1"/>
            <a:r>
              <a:rPr lang="en-US" dirty="0" smtClean="0"/>
              <a:t>Customized for users.</a:t>
            </a:r>
          </a:p>
          <a:p>
            <a:pPr lvl="2"/>
            <a:r>
              <a:rPr lang="en-US" dirty="0" smtClean="0"/>
              <a:t>Hide restricted options.</a:t>
            </a:r>
          </a:p>
          <a:p>
            <a:pPr lvl="2"/>
            <a:r>
              <a:rPr lang="en-US" dirty="0" smtClean="0"/>
              <a:t>Different forms as needed.</a:t>
            </a:r>
          </a:p>
          <a:p>
            <a:r>
              <a:rPr lang="en-US" dirty="0" smtClean="0"/>
              <a:t>Avoid cluttered screens.</a:t>
            </a:r>
          </a:p>
          <a:p>
            <a:pPr lvl="1"/>
            <a:r>
              <a:rPr lang="en-US" dirty="0" smtClean="0"/>
              <a:t>Use graphics and color to enhance the presentation.</a:t>
            </a:r>
          </a:p>
          <a:p>
            <a:pPr lvl="1"/>
            <a:r>
              <a:rPr lang="en-US" dirty="0" smtClean="0"/>
              <a:t>Limit the number of options.</a:t>
            </a:r>
          </a:p>
        </p:txBody>
      </p:sp>
      <p:sp>
        <p:nvSpPr>
          <p:cNvPr id="19458"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A72F1879-A347-4F1D-90EF-123AA6CF6EBB}" type="slidenum">
              <a:rPr lang="en-US" smtClean="0"/>
              <a:pPr/>
              <a:t>17</a:t>
            </a:fld>
            <a:endParaRPr lang="en-US"/>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462" y="1282249"/>
            <a:ext cx="3798376" cy="23604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06586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054"/>
          <p:cNvSpPr>
            <a:spLocks noGrp="1" noChangeArrowheads="1"/>
          </p:cNvSpPr>
          <p:nvPr>
            <p:ph type="title"/>
          </p:nvPr>
        </p:nvSpPr>
        <p:spPr/>
        <p:txBody>
          <a:bodyPr/>
          <a:lstStyle/>
          <a:p>
            <a:r>
              <a:rPr lang="en-US" dirty="0" smtClean="0"/>
              <a:t>Startup Form Uses</a:t>
            </a:r>
          </a:p>
        </p:txBody>
      </p:sp>
      <p:sp>
        <p:nvSpPr>
          <p:cNvPr id="20484" name="Rectangle 2055"/>
          <p:cNvSpPr>
            <a:spLocks noGrp="1" noChangeArrowheads="1"/>
          </p:cNvSpPr>
          <p:nvPr>
            <p:ph idx="1"/>
          </p:nvPr>
        </p:nvSpPr>
        <p:spPr/>
        <p:txBody>
          <a:bodyPr/>
          <a:lstStyle/>
          <a:p>
            <a:r>
              <a:rPr lang="en-US" dirty="0" smtClean="0"/>
              <a:t>Acts as a directory for the application.</a:t>
            </a:r>
          </a:p>
          <a:p>
            <a:r>
              <a:rPr lang="en-US" dirty="0" smtClean="0"/>
              <a:t>Identifies users.</a:t>
            </a:r>
          </a:p>
          <a:p>
            <a:r>
              <a:rPr lang="en-US" dirty="0" smtClean="0"/>
              <a:t>Contains startup and shutdown code.</a:t>
            </a:r>
          </a:p>
          <a:p>
            <a:pPr lvl="1"/>
            <a:r>
              <a:rPr lang="en-US" dirty="0" smtClean="0"/>
              <a:t>Can preload forms in background.</a:t>
            </a:r>
          </a:p>
          <a:p>
            <a:pPr lvl="2"/>
            <a:r>
              <a:rPr lang="en-US" dirty="0" smtClean="0"/>
              <a:t>Make them invisible.</a:t>
            </a:r>
          </a:p>
          <a:p>
            <a:pPr lvl="2"/>
            <a:r>
              <a:rPr lang="en-US" dirty="0" smtClean="0"/>
              <a:t>Speed up later usage.</a:t>
            </a:r>
          </a:p>
          <a:p>
            <a:pPr lvl="1"/>
            <a:r>
              <a:rPr lang="en-US" dirty="0" smtClean="0"/>
              <a:t>Can initiate transaction and security logs.</a:t>
            </a:r>
          </a:p>
          <a:p>
            <a:pPr lvl="1"/>
            <a:r>
              <a:rPr lang="en-US" dirty="0" smtClean="0"/>
              <a:t>Can establish network connections.</a:t>
            </a:r>
          </a:p>
          <a:p>
            <a:r>
              <a:rPr lang="en-US" dirty="0" smtClean="0"/>
              <a:t>Contains copyright and usage notes.</a:t>
            </a:r>
          </a:p>
        </p:txBody>
      </p:sp>
      <p:sp>
        <p:nvSpPr>
          <p:cNvPr id="20482"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A0CE4AF5-6E68-4344-AE39-77F83B0999A9}" type="slidenum">
              <a:rPr lang="en-US" smtClean="0"/>
              <a:pPr/>
              <a:t>18</a:t>
            </a:fld>
            <a:endParaRPr lang="en-US"/>
          </a:p>
        </p:txBody>
      </p:sp>
    </p:spTree>
    <p:extLst>
      <p:ext uri="{BB962C8B-B14F-4D97-AF65-F5344CB8AC3E}">
        <p14:creationId xmlns:p14="http://schemas.microsoft.com/office/powerpoint/2010/main" val="6371273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p:txBody>
          <a:bodyPr/>
          <a:lstStyle/>
          <a:p>
            <a:r>
              <a:rPr lang="en-US" smtClean="0"/>
              <a:t>Menus</a:t>
            </a:r>
          </a:p>
        </p:txBody>
      </p:sp>
      <p:sp>
        <p:nvSpPr>
          <p:cNvPr id="21508" name="Rectangle 3"/>
          <p:cNvSpPr>
            <a:spLocks noGrp="1" noChangeArrowheads="1"/>
          </p:cNvSpPr>
          <p:nvPr>
            <p:ph idx="1"/>
          </p:nvPr>
        </p:nvSpPr>
        <p:spPr>
          <a:xfrm>
            <a:off x="147919" y="1237129"/>
            <a:ext cx="5013017" cy="4782671"/>
          </a:xfrm>
        </p:spPr>
        <p:txBody>
          <a:bodyPr/>
          <a:lstStyle/>
          <a:p>
            <a:r>
              <a:rPr lang="en-US" dirty="0" smtClean="0"/>
              <a:t>Why a custom menu?</a:t>
            </a:r>
          </a:p>
          <a:p>
            <a:pPr lvl="1"/>
            <a:r>
              <a:rPr lang="en-US" dirty="0" smtClean="0"/>
              <a:t>Place it on a toolbar.</a:t>
            </a:r>
          </a:p>
          <a:p>
            <a:pPr lvl="1"/>
            <a:r>
              <a:rPr lang="en-US" dirty="0" smtClean="0"/>
              <a:t>Limit user actions.</a:t>
            </a:r>
          </a:p>
          <a:p>
            <a:pPr lvl="1"/>
            <a:r>
              <a:rPr lang="en-US" dirty="0" smtClean="0"/>
              <a:t>Simplify user interface.</a:t>
            </a:r>
          </a:p>
          <a:p>
            <a:pPr lvl="1"/>
            <a:r>
              <a:rPr lang="en-US" dirty="0" smtClean="0"/>
              <a:t>Add custom actions.</a:t>
            </a:r>
          </a:p>
          <a:p>
            <a:pPr lvl="1"/>
            <a:r>
              <a:rPr lang="en-US" dirty="0" smtClean="0"/>
              <a:t>Menus can be activated by keystrokes.</a:t>
            </a:r>
          </a:p>
          <a:p>
            <a:pPr lvl="2"/>
            <a:r>
              <a:rPr lang="en-US" dirty="0" smtClean="0"/>
              <a:t>Accessibility</a:t>
            </a:r>
          </a:p>
          <a:p>
            <a:pPr lvl="2"/>
            <a:r>
              <a:rPr lang="en-US" dirty="0" smtClean="0"/>
              <a:t>Touch-typists and heads-down data entry.</a:t>
            </a:r>
          </a:p>
          <a:p>
            <a:pPr lvl="1"/>
            <a:r>
              <a:rPr lang="en-US" dirty="0" smtClean="0"/>
              <a:t>Sometimes need different menus for each form.</a:t>
            </a:r>
          </a:p>
        </p:txBody>
      </p:sp>
      <p:sp>
        <p:nvSpPr>
          <p:cNvPr id="21506"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F7ADC714-70E8-4933-93E4-75BAA2DB3FE1}" type="slidenum">
              <a:rPr lang="en-US" smtClean="0"/>
              <a:pPr/>
              <a:t>19</a:t>
            </a:fld>
            <a:endParaRPr lang="en-US"/>
          </a:p>
        </p:txBody>
      </p:sp>
      <p:sp>
        <p:nvSpPr>
          <p:cNvPr id="21509" name="Rectangle 4"/>
          <p:cNvSpPr>
            <a:spLocks noChangeArrowheads="1"/>
          </p:cNvSpPr>
          <p:nvPr/>
        </p:nvSpPr>
        <p:spPr bwMode="auto">
          <a:xfrm>
            <a:off x="5546725" y="1195388"/>
            <a:ext cx="577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b="1" u="sng">
                <a:solidFill>
                  <a:schemeClr val="bg2"/>
                </a:solidFill>
              </a:rPr>
              <a:t>F</a:t>
            </a:r>
            <a:r>
              <a:rPr lang="en-US" sz="1800" b="1">
                <a:solidFill>
                  <a:schemeClr val="bg2"/>
                </a:solidFill>
              </a:rPr>
              <a:t>ile</a:t>
            </a:r>
          </a:p>
        </p:txBody>
      </p:sp>
      <p:sp>
        <p:nvSpPr>
          <p:cNvPr id="21510" name="Rectangle 5"/>
          <p:cNvSpPr>
            <a:spLocks noChangeArrowheads="1"/>
          </p:cNvSpPr>
          <p:nvPr/>
        </p:nvSpPr>
        <p:spPr bwMode="auto">
          <a:xfrm>
            <a:off x="6156325" y="1195388"/>
            <a:ext cx="679450" cy="366712"/>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b="1" u="sng">
                <a:solidFill>
                  <a:srgbClr val="FFFFFF"/>
                </a:solidFill>
              </a:rPr>
              <a:t>H</a:t>
            </a:r>
            <a:r>
              <a:rPr lang="en-US" sz="1800" b="1">
                <a:solidFill>
                  <a:srgbClr val="FFFFFF"/>
                </a:solidFill>
              </a:rPr>
              <a:t>elp</a:t>
            </a:r>
          </a:p>
        </p:txBody>
      </p:sp>
      <p:sp>
        <p:nvSpPr>
          <p:cNvPr id="21511" name="Rectangle 6"/>
          <p:cNvSpPr>
            <a:spLocks noChangeArrowheads="1"/>
          </p:cNvSpPr>
          <p:nvPr/>
        </p:nvSpPr>
        <p:spPr bwMode="auto">
          <a:xfrm>
            <a:off x="6156325" y="1576388"/>
            <a:ext cx="1174750" cy="366712"/>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b="1" u="sng">
                <a:solidFill>
                  <a:srgbClr val="FFFFFF"/>
                </a:solidFill>
              </a:rPr>
              <a:t>C</a:t>
            </a:r>
            <a:r>
              <a:rPr lang="en-US" sz="1800" b="1">
                <a:solidFill>
                  <a:srgbClr val="FFFFFF"/>
                </a:solidFill>
              </a:rPr>
              <a:t>ontents</a:t>
            </a:r>
          </a:p>
        </p:txBody>
      </p:sp>
      <p:sp>
        <p:nvSpPr>
          <p:cNvPr id="21512" name="Rectangle 7"/>
          <p:cNvSpPr>
            <a:spLocks noChangeArrowheads="1"/>
          </p:cNvSpPr>
          <p:nvPr/>
        </p:nvSpPr>
        <p:spPr bwMode="auto">
          <a:xfrm>
            <a:off x="6080125" y="1957388"/>
            <a:ext cx="26606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b="1" u="sng">
                <a:solidFill>
                  <a:schemeClr val="bg2"/>
                </a:solidFill>
              </a:rPr>
              <a:t>S</a:t>
            </a:r>
            <a:r>
              <a:rPr lang="en-US" sz="1800" b="1">
                <a:solidFill>
                  <a:schemeClr val="bg2"/>
                </a:solidFill>
              </a:rPr>
              <a:t>earch</a:t>
            </a:r>
          </a:p>
          <a:p>
            <a:r>
              <a:rPr lang="en-US" sz="1800" b="1" u="sng">
                <a:solidFill>
                  <a:schemeClr val="bg2"/>
                </a:solidFill>
              </a:rPr>
              <a:t>A</a:t>
            </a:r>
            <a:r>
              <a:rPr lang="en-US" sz="1800" b="1">
                <a:solidFill>
                  <a:schemeClr val="bg2"/>
                </a:solidFill>
              </a:rPr>
              <a:t>bout Rolling Thunder</a:t>
            </a:r>
          </a:p>
        </p:txBody>
      </p:sp>
      <p:sp>
        <p:nvSpPr>
          <p:cNvPr id="21513" name="Rectangle 8"/>
          <p:cNvSpPr>
            <a:spLocks noChangeArrowheads="1"/>
          </p:cNvSpPr>
          <p:nvPr/>
        </p:nvSpPr>
        <p:spPr bwMode="auto">
          <a:xfrm>
            <a:off x="6162675" y="1582738"/>
            <a:ext cx="2730500" cy="105410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4" name="Rectangle 9"/>
          <p:cNvSpPr>
            <a:spLocks noChangeArrowheads="1"/>
          </p:cNvSpPr>
          <p:nvPr/>
        </p:nvSpPr>
        <p:spPr bwMode="auto">
          <a:xfrm>
            <a:off x="5492750" y="1196975"/>
            <a:ext cx="1339850" cy="369888"/>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15" name="Rectangle 10"/>
          <p:cNvSpPr>
            <a:spLocks noChangeArrowheads="1"/>
          </p:cNvSpPr>
          <p:nvPr/>
        </p:nvSpPr>
        <p:spPr bwMode="auto">
          <a:xfrm>
            <a:off x="5381625" y="3570288"/>
            <a:ext cx="250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b="1" u="sng">
                <a:solidFill>
                  <a:schemeClr val="bg2"/>
                </a:solidFill>
              </a:rPr>
              <a:t>F</a:t>
            </a:r>
            <a:r>
              <a:rPr lang="en-US" sz="1800" b="1">
                <a:solidFill>
                  <a:schemeClr val="bg2"/>
                </a:solidFill>
              </a:rPr>
              <a:t>ile		</a:t>
            </a:r>
            <a:r>
              <a:rPr lang="en-US" sz="1800" b="1" u="sng">
                <a:solidFill>
                  <a:schemeClr val="bg2"/>
                </a:solidFill>
              </a:rPr>
              <a:t>H</a:t>
            </a:r>
            <a:r>
              <a:rPr lang="en-US" sz="1800" b="1">
                <a:solidFill>
                  <a:schemeClr val="bg2"/>
                </a:solidFill>
              </a:rPr>
              <a:t>elp</a:t>
            </a:r>
          </a:p>
        </p:txBody>
      </p:sp>
      <p:sp>
        <p:nvSpPr>
          <p:cNvPr id="21516" name="Rectangle 11"/>
          <p:cNvSpPr>
            <a:spLocks noChangeArrowheads="1"/>
          </p:cNvSpPr>
          <p:nvPr/>
        </p:nvSpPr>
        <p:spPr bwMode="auto">
          <a:xfrm>
            <a:off x="5991225" y="3570288"/>
            <a:ext cx="615950" cy="366712"/>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b="1" u="sng">
                <a:solidFill>
                  <a:srgbClr val="FFFFFF"/>
                </a:solidFill>
              </a:rPr>
              <a:t>E</a:t>
            </a:r>
            <a:r>
              <a:rPr lang="en-US" sz="1800" b="1">
                <a:solidFill>
                  <a:srgbClr val="FFFFFF"/>
                </a:solidFill>
              </a:rPr>
              <a:t>dit</a:t>
            </a:r>
          </a:p>
        </p:txBody>
      </p:sp>
      <p:sp>
        <p:nvSpPr>
          <p:cNvPr id="21517" name="Rectangle 12"/>
          <p:cNvSpPr>
            <a:spLocks noChangeArrowheads="1"/>
          </p:cNvSpPr>
          <p:nvPr/>
        </p:nvSpPr>
        <p:spPr bwMode="auto">
          <a:xfrm>
            <a:off x="5991225" y="3951288"/>
            <a:ext cx="1758950" cy="366712"/>
          </a:xfrm>
          <a:prstGeom prst="rect">
            <a:avLst/>
          </a:prstGeom>
          <a:solidFill>
            <a:srgbClr val="0033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800" b="1" u="sng">
                <a:solidFill>
                  <a:srgbClr val="FFFFFF"/>
                </a:solidFill>
              </a:rPr>
              <a:t>A</a:t>
            </a:r>
            <a:r>
              <a:rPr lang="en-US" sz="1800" b="1">
                <a:solidFill>
                  <a:srgbClr val="FFFFFF"/>
                </a:solidFill>
              </a:rPr>
              <a:t>dd Customer</a:t>
            </a:r>
          </a:p>
        </p:txBody>
      </p:sp>
      <p:sp>
        <p:nvSpPr>
          <p:cNvPr id="21518" name="Rectangle 13"/>
          <p:cNvSpPr>
            <a:spLocks noChangeArrowheads="1"/>
          </p:cNvSpPr>
          <p:nvPr/>
        </p:nvSpPr>
        <p:spPr bwMode="auto">
          <a:xfrm>
            <a:off x="5915025" y="4332288"/>
            <a:ext cx="28194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pPr>
              <a:tabLst>
                <a:tab pos="1943100" algn="l"/>
              </a:tabLst>
            </a:pPr>
            <a:r>
              <a:rPr lang="en-US" sz="1800" b="1" u="sng">
                <a:solidFill>
                  <a:srgbClr val="B2B2B2"/>
                </a:solidFill>
              </a:rPr>
              <a:t>D</a:t>
            </a:r>
            <a:r>
              <a:rPr lang="en-US" sz="1800" b="1">
                <a:solidFill>
                  <a:srgbClr val="B2B2B2"/>
                </a:solidFill>
              </a:rPr>
              <a:t>elete Customer	Ctrl+D</a:t>
            </a:r>
            <a:endParaRPr lang="en-US" sz="1800" b="1">
              <a:solidFill>
                <a:schemeClr val="bg2"/>
              </a:solidFill>
            </a:endParaRPr>
          </a:p>
          <a:p>
            <a:pPr>
              <a:tabLst>
                <a:tab pos="1943100" algn="l"/>
              </a:tabLst>
            </a:pPr>
            <a:r>
              <a:rPr lang="en-US" sz="1800" b="1" u="sng">
                <a:solidFill>
                  <a:schemeClr val="bg2"/>
                </a:solidFill>
              </a:rPr>
              <a:t>M</a:t>
            </a:r>
            <a:r>
              <a:rPr lang="en-US" sz="1800" b="1">
                <a:solidFill>
                  <a:schemeClr val="bg2"/>
                </a:solidFill>
              </a:rPr>
              <a:t>odify Customer Data</a:t>
            </a:r>
          </a:p>
        </p:txBody>
      </p:sp>
      <p:sp>
        <p:nvSpPr>
          <p:cNvPr id="21519" name="Rectangle 14"/>
          <p:cNvSpPr>
            <a:spLocks noChangeArrowheads="1"/>
          </p:cNvSpPr>
          <p:nvPr/>
        </p:nvSpPr>
        <p:spPr bwMode="auto">
          <a:xfrm>
            <a:off x="5997575" y="3957638"/>
            <a:ext cx="2730500" cy="1054100"/>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1520" name="Rectangle 15"/>
          <p:cNvSpPr>
            <a:spLocks noChangeArrowheads="1"/>
          </p:cNvSpPr>
          <p:nvPr/>
        </p:nvSpPr>
        <p:spPr bwMode="auto">
          <a:xfrm>
            <a:off x="5327650" y="3571875"/>
            <a:ext cx="2535238" cy="369888"/>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9462202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smtClean="0"/>
              <a:t>Objectives</a:t>
            </a:r>
          </a:p>
        </p:txBody>
      </p:sp>
      <p:sp>
        <p:nvSpPr>
          <p:cNvPr id="7172" name="Rectangle 3"/>
          <p:cNvSpPr>
            <a:spLocks noGrp="1" noChangeArrowheads="1"/>
          </p:cNvSpPr>
          <p:nvPr>
            <p:ph type="body" idx="1"/>
          </p:nvPr>
        </p:nvSpPr>
        <p:spPr/>
        <p:txBody>
          <a:bodyPr/>
          <a:lstStyle/>
          <a:p>
            <a:r>
              <a:rPr lang="en-US" dirty="0" smtClean="0"/>
              <a:t>What features need to be included in finished applications?</a:t>
            </a:r>
          </a:p>
          <a:p>
            <a:r>
              <a:rPr lang="en-US" dirty="0" smtClean="0"/>
              <a:t>How do you create a consistent application design?</a:t>
            </a:r>
          </a:p>
          <a:p>
            <a:r>
              <a:rPr lang="en-US" dirty="0" smtClean="0"/>
              <a:t>How are forms and reports integrated and organized?</a:t>
            </a:r>
          </a:p>
          <a:p>
            <a:r>
              <a:rPr lang="en-US" dirty="0" smtClean="0"/>
              <a:t>How can users gain easy access to standard operations across the application?</a:t>
            </a:r>
          </a:p>
          <a:p>
            <a:r>
              <a:rPr lang="en-US" dirty="0" smtClean="0"/>
              <a:t>How do you create custom help files?</a:t>
            </a:r>
          </a:p>
          <a:p>
            <a:r>
              <a:rPr lang="en-US" dirty="0" smtClean="0"/>
              <a:t>What does your application do when something goes wrong?</a:t>
            </a:r>
          </a:p>
          <a:p>
            <a:r>
              <a:rPr lang="en-US" dirty="0" smtClean="0"/>
              <a:t>How do you know your application works correctly?</a:t>
            </a:r>
          </a:p>
          <a:p>
            <a:r>
              <a:rPr lang="en-US" dirty="0" smtClean="0"/>
              <a:t>How will your application be installed?</a:t>
            </a:r>
          </a:p>
        </p:txBody>
      </p:sp>
      <p:sp>
        <p:nvSpPr>
          <p:cNvPr id="7170" name="Slide Number Placeholder 5"/>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A6ACB53-635A-4489-9491-E59CD2CEE111}" type="slidenum">
              <a:rPr lang="en-US" smtClean="0"/>
              <a:pPr/>
              <a:t>2</a:t>
            </a:fld>
            <a:endParaRPr lang="en-US"/>
          </a:p>
        </p:txBody>
      </p:sp>
    </p:spTree>
    <p:extLst>
      <p:ext uri="{BB962C8B-B14F-4D97-AF65-F5344CB8AC3E}">
        <p14:creationId xmlns:p14="http://schemas.microsoft.com/office/powerpoint/2010/main" val="4370658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r>
              <a:rPr lang="en-US" smtClean="0"/>
              <a:t>Creating Menus</a:t>
            </a:r>
          </a:p>
        </p:txBody>
      </p:sp>
      <p:sp>
        <p:nvSpPr>
          <p:cNvPr id="22532" name="Rectangle 3"/>
          <p:cNvSpPr>
            <a:spLocks noGrp="1" noChangeArrowheads="1"/>
          </p:cNvSpPr>
          <p:nvPr>
            <p:ph idx="1"/>
          </p:nvPr>
        </p:nvSpPr>
        <p:spPr/>
        <p:txBody>
          <a:bodyPr/>
          <a:lstStyle/>
          <a:p>
            <a:r>
              <a:rPr lang="en-US" smtClean="0"/>
              <a:t>View | Toolbars | Customize</a:t>
            </a:r>
          </a:p>
          <a:p>
            <a:r>
              <a:rPr lang="en-US" smtClean="0"/>
              <a:t>Drag and Drop</a:t>
            </a:r>
          </a:p>
          <a:p>
            <a:pPr lvl="1"/>
            <a:r>
              <a:rPr lang="en-US" smtClean="0"/>
              <a:t>Multilevel menu.</a:t>
            </a:r>
          </a:p>
          <a:p>
            <a:pPr lvl="2"/>
            <a:r>
              <a:rPr lang="en-US" smtClean="0"/>
              <a:t>Sublevels/hierarchy.</a:t>
            </a:r>
          </a:p>
          <a:p>
            <a:pPr lvl="2"/>
            <a:r>
              <a:rPr lang="en-US" smtClean="0"/>
              <a:t>Each level is a separate menu with its own name.</a:t>
            </a:r>
          </a:p>
          <a:p>
            <a:pPr lvl="1"/>
            <a:r>
              <a:rPr lang="en-US" smtClean="0"/>
              <a:t>Menu choices</a:t>
            </a:r>
          </a:p>
          <a:p>
            <a:pPr lvl="2"/>
            <a:r>
              <a:rPr lang="en-US" smtClean="0"/>
              <a:t>Each entry has a name.</a:t>
            </a:r>
          </a:p>
          <a:p>
            <a:pPr lvl="2"/>
            <a:r>
              <a:rPr lang="en-US" smtClean="0"/>
              <a:t>Access key: &amp; (e.g., &amp;File).</a:t>
            </a:r>
          </a:p>
          <a:p>
            <a:pPr lvl="2"/>
            <a:r>
              <a:rPr lang="en-US" smtClean="0"/>
              <a:t>Status Bar Text</a:t>
            </a:r>
          </a:p>
          <a:p>
            <a:pPr lvl="1"/>
            <a:r>
              <a:rPr lang="en-US" smtClean="0"/>
              <a:t>Actions</a:t>
            </a:r>
          </a:p>
          <a:p>
            <a:pPr lvl="2"/>
            <a:r>
              <a:rPr lang="en-US" smtClean="0"/>
              <a:t>Submenu.</a:t>
            </a:r>
          </a:p>
          <a:p>
            <a:pPr lvl="2"/>
            <a:r>
              <a:rPr lang="en-US" smtClean="0"/>
              <a:t>Run any code.</a:t>
            </a:r>
          </a:p>
        </p:txBody>
      </p:sp>
      <p:sp>
        <p:nvSpPr>
          <p:cNvPr id="22530"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153ED738-0497-4564-9F52-60031FF095D7}" type="slidenum">
              <a:rPr lang="en-US" smtClean="0"/>
              <a:pPr/>
              <a:t>20</a:t>
            </a:fld>
            <a:endParaRPr lang="en-US"/>
          </a:p>
        </p:txBody>
      </p:sp>
    </p:spTree>
    <p:extLst>
      <p:ext uri="{BB962C8B-B14F-4D97-AF65-F5344CB8AC3E}">
        <p14:creationId xmlns:p14="http://schemas.microsoft.com/office/powerpoint/2010/main" val="1076878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r>
              <a:rPr lang="en-US" smtClean="0"/>
              <a:t>Sample Menu</a:t>
            </a:r>
          </a:p>
        </p:txBody>
      </p:sp>
      <p:sp>
        <p:nvSpPr>
          <p:cNvPr id="23554"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1A1A5E2-8CEB-4E75-984E-13E722FF6D06}" type="slidenum">
              <a:rPr lang="en-US" smtClean="0"/>
              <a:pPr/>
              <a:t>21</a:t>
            </a:fld>
            <a:endParaRPr lang="en-US"/>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52600"/>
            <a:ext cx="5195888"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160360125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2"/>
          <p:cNvSpPr>
            <a:spLocks noGrp="1" noChangeArrowheads="1"/>
          </p:cNvSpPr>
          <p:nvPr>
            <p:ph type="title"/>
          </p:nvPr>
        </p:nvSpPr>
        <p:spPr/>
        <p:txBody>
          <a:bodyPr/>
          <a:lstStyle/>
          <a:p>
            <a:r>
              <a:rPr lang="en-US" smtClean="0"/>
              <a:t>Toolbars</a:t>
            </a:r>
          </a:p>
        </p:txBody>
      </p:sp>
      <p:sp>
        <p:nvSpPr>
          <p:cNvPr id="24580" name="Rectangle 3"/>
          <p:cNvSpPr>
            <a:spLocks noGrp="1" noChangeArrowheads="1"/>
          </p:cNvSpPr>
          <p:nvPr>
            <p:ph idx="1"/>
          </p:nvPr>
        </p:nvSpPr>
        <p:spPr>
          <a:xfrm>
            <a:off x="147919" y="1237129"/>
            <a:ext cx="4108170" cy="4782671"/>
          </a:xfrm>
        </p:spPr>
        <p:txBody>
          <a:bodyPr/>
          <a:lstStyle/>
          <a:p>
            <a:r>
              <a:rPr lang="en-US" dirty="0" smtClean="0"/>
              <a:t>Why toolbars?</a:t>
            </a:r>
          </a:p>
          <a:p>
            <a:pPr lvl="1"/>
            <a:r>
              <a:rPr lang="en-US" dirty="0" smtClean="0"/>
              <a:t>Single click for complex actions.</a:t>
            </a:r>
          </a:p>
          <a:p>
            <a:pPr lvl="1"/>
            <a:r>
              <a:rPr lang="en-US" dirty="0" smtClean="0"/>
              <a:t>Commands available across the application / shortcuts.</a:t>
            </a:r>
          </a:p>
          <a:p>
            <a:pPr lvl="1"/>
            <a:r>
              <a:rPr lang="en-US" dirty="0" smtClean="0"/>
              <a:t>Position and customization by user.</a:t>
            </a:r>
          </a:p>
          <a:p>
            <a:r>
              <a:rPr lang="en-US" dirty="0" smtClean="0"/>
              <a:t>Toolbar components</a:t>
            </a:r>
          </a:p>
          <a:p>
            <a:pPr lvl="1"/>
            <a:r>
              <a:rPr lang="en-US" dirty="0" smtClean="0"/>
              <a:t>Button</a:t>
            </a:r>
          </a:p>
          <a:p>
            <a:pPr lvl="2"/>
            <a:r>
              <a:rPr lang="en-US" dirty="0" smtClean="0"/>
              <a:t>Text</a:t>
            </a:r>
          </a:p>
          <a:p>
            <a:pPr lvl="2"/>
            <a:r>
              <a:rPr lang="en-US" dirty="0" smtClean="0"/>
              <a:t>Icon/graphic (bitmap)</a:t>
            </a:r>
          </a:p>
          <a:p>
            <a:pPr lvl="1"/>
            <a:r>
              <a:rPr lang="en-US" dirty="0" smtClean="0"/>
              <a:t>Tool Tip</a:t>
            </a:r>
          </a:p>
          <a:p>
            <a:pPr lvl="1"/>
            <a:r>
              <a:rPr lang="en-US" dirty="0" smtClean="0"/>
              <a:t>Status Bar description</a:t>
            </a:r>
          </a:p>
          <a:p>
            <a:pPr lvl="1"/>
            <a:r>
              <a:rPr lang="en-US" dirty="0" smtClean="0"/>
              <a:t>Action</a:t>
            </a:r>
          </a:p>
        </p:txBody>
      </p:sp>
      <p:sp>
        <p:nvSpPr>
          <p:cNvPr id="24578"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F163EEE-794E-4DEA-A9E5-718013150F49}" type="slidenum">
              <a:rPr lang="en-US" smtClean="0"/>
              <a:pPr/>
              <a:t>22</a:t>
            </a:fld>
            <a:endParaRPr lang="en-US"/>
          </a:p>
        </p:txBody>
      </p:sp>
      <p:sp>
        <p:nvSpPr>
          <p:cNvPr id="24581" name="Rectangle 4"/>
          <p:cNvSpPr>
            <a:spLocks noChangeArrowheads="1"/>
          </p:cNvSpPr>
          <p:nvPr/>
        </p:nvSpPr>
        <p:spPr bwMode="auto">
          <a:xfrm>
            <a:off x="4256088" y="1089025"/>
            <a:ext cx="4329112" cy="395288"/>
          </a:xfrm>
          <a:prstGeom prst="rect">
            <a:avLst/>
          </a:prstGeom>
          <a:solidFill>
            <a:schemeClr val="accent1"/>
          </a:solidFill>
          <a:ln w="12700">
            <a:solidFill>
              <a:schemeClr val="tx1"/>
            </a:solidFill>
            <a:miter lim="800000"/>
            <a:headEnd/>
            <a:tailEnd/>
          </a:ln>
        </p:spPr>
        <p:txBody>
          <a:bodyPr wrap="none" anchor="ctr"/>
          <a:lstStyle/>
          <a:p>
            <a:endParaRPr lang="en-US"/>
          </a:p>
        </p:txBody>
      </p:sp>
      <p:grpSp>
        <p:nvGrpSpPr>
          <p:cNvPr id="24582" name="Group 8"/>
          <p:cNvGrpSpPr>
            <a:grpSpLocks/>
          </p:cNvGrpSpPr>
          <p:nvPr/>
        </p:nvGrpSpPr>
        <p:grpSpPr bwMode="auto">
          <a:xfrm>
            <a:off x="4538663" y="1177925"/>
            <a:ext cx="307975" cy="214313"/>
            <a:chOff x="2859" y="742"/>
            <a:chExt cx="194" cy="135"/>
          </a:xfrm>
        </p:grpSpPr>
        <p:sp>
          <p:nvSpPr>
            <p:cNvPr id="24605" name="Rectangle 5"/>
            <p:cNvSpPr>
              <a:spLocks noChangeArrowheads="1"/>
            </p:cNvSpPr>
            <p:nvPr/>
          </p:nvSpPr>
          <p:spPr bwMode="auto">
            <a:xfrm>
              <a:off x="2859" y="742"/>
              <a:ext cx="192" cy="135"/>
            </a:xfrm>
            <a:prstGeom prst="rect">
              <a:avLst/>
            </a:prstGeom>
            <a:solidFill>
              <a:srgbClr val="B2B2B2"/>
            </a:solidFill>
            <a:ln w="12700">
              <a:solidFill>
                <a:schemeClr val="bg2"/>
              </a:solidFill>
              <a:miter lim="800000"/>
              <a:headEnd/>
              <a:tailEnd/>
            </a:ln>
          </p:spPr>
          <p:txBody>
            <a:bodyPr wrap="none" anchor="ctr"/>
            <a:lstStyle/>
            <a:p>
              <a:endParaRPr lang="en-US"/>
            </a:p>
          </p:txBody>
        </p:sp>
        <p:sp>
          <p:nvSpPr>
            <p:cNvPr id="24606" name="Freeform 6"/>
            <p:cNvSpPr>
              <a:spLocks/>
            </p:cNvSpPr>
            <p:nvPr/>
          </p:nvSpPr>
          <p:spPr bwMode="auto">
            <a:xfrm>
              <a:off x="2868" y="744"/>
              <a:ext cx="185" cy="125"/>
            </a:xfrm>
            <a:custGeom>
              <a:avLst/>
              <a:gdLst>
                <a:gd name="T0" fmla="*/ 184 w 185"/>
                <a:gd name="T1" fmla="*/ 0 h 125"/>
                <a:gd name="T2" fmla="*/ 0 w 185"/>
                <a:gd name="T3" fmla="*/ 0 h 125"/>
                <a:gd name="T4" fmla="*/ 0 w 185"/>
                <a:gd name="T5" fmla="*/ 124 h 125"/>
                <a:gd name="T6" fmla="*/ 0 60000 65536"/>
                <a:gd name="T7" fmla="*/ 0 60000 65536"/>
                <a:gd name="T8" fmla="*/ 0 60000 65536"/>
                <a:gd name="T9" fmla="*/ 0 w 185"/>
                <a:gd name="T10" fmla="*/ 0 h 125"/>
                <a:gd name="T11" fmla="*/ 185 w 185"/>
                <a:gd name="T12" fmla="*/ 125 h 125"/>
              </a:gdLst>
              <a:ahLst/>
              <a:cxnLst>
                <a:cxn ang="T6">
                  <a:pos x="T0" y="T1"/>
                </a:cxn>
                <a:cxn ang="T7">
                  <a:pos x="T2" y="T3"/>
                </a:cxn>
                <a:cxn ang="T8">
                  <a:pos x="T4" y="T5"/>
                </a:cxn>
              </a:cxnLst>
              <a:rect l="T9" t="T10" r="T11" b="T12"/>
              <a:pathLst>
                <a:path w="185" h="125">
                  <a:moveTo>
                    <a:pt x="184" y="0"/>
                  </a:moveTo>
                  <a:lnTo>
                    <a:pt x="0" y="0"/>
                  </a:lnTo>
                  <a:lnTo>
                    <a:pt x="0" y="124"/>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7" name="Freeform 7"/>
            <p:cNvSpPr>
              <a:spLocks/>
            </p:cNvSpPr>
            <p:nvPr/>
          </p:nvSpPr>
          <p:spPr bwMode="auto">
            <a:xfrm>
              <a:off x="2872" y="748"/>
              <a:ext cx="177" cy="125"/>
            </a:xfrm>
            <a:custGeom>
              <a:avLst/>
              <a:gdLst>
                <a:gd name="T0" fmla="*/ 176 w 177"/>
                <a:gd name="T1" fmla="*/ 0 h 125"/>
                <a:gd name="T2" fmla="*/ 176 w 177"/>
                <a:gd name="T3" fmla="*/ 124 h 125"/>
                <a:gd name="T4" fmla="*/ 0 w 177"/>
                <a:gd name="T5" fmla="*/ 124 h 125"/>
                <a:gd name="T6" fmla="*/ 0 60000 65536"/>
                <a:gd name="T7" fmla="*/ 0 60000 65536"/>
                <a:gd name="T8" fmla="*/ 0 60000 65536"/>
                <a:gd name="T9" fmla="*/ 0 w 177"/>
                <a:gd name="T10" fmla="*/ 0 h 125"/>
                <a:gd name="T11" fmla="*/ 177 w 177"/>
                <a:gd name="T12" fmla="*/ 125 h 125"/>
              </a:gdLst>
              <a:ahLst/>
              <a:cxnLst>
                <a:cxn ang="T6">
                  <a:pos x="T0" y="T1"/>
                </a:cxn>
                <a:cxn ang="T7">
                  <a:pos x="T2" y="T3"/>
                </a:cxn>
                <a:cxn ang="T8">
                  <a:pos x="T4" y="T5"/>
                </a:cxn>
              </a:cxnLst>
              <a:rect l="T9" t="T10" r="T11" b="T12"/>
              <a:pathLst>
                <a:path w="177" h="125">
                  <a:moveTo>
                    <a:pt x="176" y="0"/>
                  </a:moveTo>
                  <a:lnTo>
                    <a:pt x="176" y="124"/>
                  </a:lnTo>
                  <a:lnTo>
                    <a:pt x="0" y="124"/>
                  </a:lnTo>
                </a:path>
              </a:pathLst>
            </a:custGeom>
            <a:noFill/>
            <a:ln w="12700" cap="rnd" cmpd="sng">
              <a:solidFill>
                <a:srgbClr val="868686"/>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4583" name="Group 12"/>
          <p:cNvGrpSpPr>
            <a:grpSpLocks/>
          </p:cNvGrpSpPr>
          <p:nvPr/>
        </p:nvGrpSpPr>
        <p:grpSpPr bwMode="auto">
          <a:xfrm>
            <a:off x="4995863" y="1177925"/>
            <a:ext cx="307975" cy="214313"/>
            <a:chOff x="3147" y="742"/>
            <a:chExt cx="194" cy="135"/>
          </a:xfrm>
        </p:grpSpPr>
        <p:sp>
          <p:nvSpPr>
            <p:cNvPr id="24602" name="Rectangle 9"/>
            <p:cNvSpPr>
              <a:spLocks noChangeArrowheads="1"/>
            </p:cNvSpPr>
            <p:nvPr/>
          </p:nvSpPr>
          <p:spPr bwMode="auto">
            <a:xfrm>
              <a:off x="3147" y="742"/>
              <a:ext cx="192" cy="135"/>
            </a:xfrm>
            <a:prstGeom prst="rect">
              <a:avLst/>
            </a:prstGeom>
            <a:solidFill>
              <a:srgbClr val="B2B2B2"/>
            </a:solidFill>
            <a:ln w="12700">
              <a:solidFill>
                <a:schemeClr val="bg2"/>
              </a:solidFill>
              <a:miter lim="800000"/>
              <a:headEnd/>
              <a:tailEnd/>
            </a:ln>
          </p:spPr>
          <p:txBody>
            <a:bodyPr wrap="none" anchor="ctr"/>
            <a:lstStyle/>
            <a:p>
              <a:endParaRPr lang="en-US"/>
            </a:p>
          </p:txBody>
        </p:sp>
        <p:sp>
          <p:nvSpPr>
            <p:cNvPr id="24603" name="Freeform 10"/>
            <p:cNvSpPr>
              <a:spLocks/>
            </p:cNvSpPr>
            <p:nvPr/>
          </p:nvSpPr>
          <p:spPr bwMode="auto">
            <a:xfrm>
              <a:off x="3156" y="744"/>
              <a:ext cx="185" cy="125"/>
            </a:xfrm>
            <a:custGeom>
              <a:avLst/>
              <a:gdLst>
                <a:gd name="T0" fmla="*/ 184 w 185"/>
                <a:gd name="T1" fmla="*/ 0 h 125"/>
                <a:gd name="T2" fmla="*/ 0 w 185"/>
                <a:gd name="T3" fmla="*/ 0 h 125"/>
                <a:gd name="T4" fmla="*/ 0 w 185"/>
                <a:gd name="T5" fmla="*/ 124 h 125"/>
                <a:gd name="T6" fmla="*/ 0 60000 65536"/>
                <a:gd name="T7" fmla="*/ 0 60000 65536"/>
                <a:gd name="T8" fmla="*/ 0 60000 65536"/>
                <a:gd name="T9" fmla="*/ 0 w 185"/>
                <a:gd name="T10" fmla="*/ 0 h 125"/>
                <a:gd name="T11" fmla="*/ 185 w 185"/>
                <a:gd name="T12" fmla="*/ 125 h 125"/>
              </a:gdLst>
              <a:ahLst/>
              <a:cxnLst>
                <a:cxn ang="T6">
                  <a:pos x="T0" y="T1"/>
                </a:cxn>
                <a:cxn ang="T7">
                  <a:pos x="T2" y="T3"/>
                </a:cxn>
                <a:cxn ang="T8">
                  <a:pos x="T4" y="T5"/>
                </a:cxn>
              </a:cxnLst>
              <a:rect l="T9" t="T10" r="T11" b="T12"/>
              <a:pathLst>
                <a:path w="185" h="125">
                  <a:moveTo>
                    <a:pt x="184" y="0"/>
                  </a:moveTo>
                  <a:lnTo>
                    <a:pt x="0" y="0"/>
                  </a:lnTo>
                  <a:lnTo>
                    <a:pt x="0" y="124"/>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4" name="Freeform 11"/>
            <p:cNvSpPr>
              <a:spLocks/>
            </p:cNvSpPr>
            <p:nvPr/>
          </p:nvSpPr>
          <p:spPr bwMode="auto">
            <a:xfrm>
              <a:off x="3160" y="748"/>
              <a:ext cx="177" cy="125"/>
            </a:xfrm>
            <a:custGeom>
              <a:avLst/>
              <a:gdLst>
                <a:gd name="T0" fmla="*/ 176 w 177"/>
                <a:gd name="T1" fmla="*/ 0 h 125"/>
                <a:gd name="T2" fmla="*/ 176 w 177"/>
                <a:gd name="T3" fmla="*/ 124 h 125"/>
                <a:gd name="T4" fmla="*/ 0 w 177"/>
                <a:gd name="T5" fmla="*/ 124 h 125"/>
                <a:gd name="T6" fmla="*/ 0 60000 65536"/>
                <a:gd name="T7" fmla="*/ 0 60000 65536"/>
                <a:gd name="T8" fmla="*/ 0 60000 65536"/>
                <a:gd name="T9" fmla="*/ 0 w 177"/>
                <a:gd name="T10" fmla="*/ 0 h 125"/>
                <a:gd name="T11" fmla="*/ 177 w 177"/>
                <a:gd name="T12" fmla="*/ 125 h 125"/>
              </a:gdLst>
              <a:ahLst/>
              <a:cxnLst>
                <a:cxn ang="T6">
                  <a:pos x="T0" y="T1"/>
                </a:cxn>
                <a:cxn ang="T7">
                  <a:pos x="T2" y="T3"/>
                </a:cxn>
                <a:cxn ang="T8">
                  <a:pos x="T4" y="T5"/>
                </a:cxn>
              </a:cxnLst>
              <a:rect l="T9" t="T10" r="T11" b="T12"/>
              <a:pathLst>
                <a:path w="177" h="125">
                  <a:moveTo>
                    <a:pt x="176" y="0"/>
                  </a:moveTo>
                  <a:lnTo>
                    <a:pt x="176" y="124"/>
                  </a:lnTo>
                  <a:lnTo>
                    <a:pt x="0" y="124"/>
                  </a:lnTo>
                </a:path>
              </a:pathLst>
            </a:custGeom>
            <a:noFill/>
            <a:ln w="12700" cap="rnd" cmpd="sng">
              <a:solidFill>
                <a:srgbClr val="868686"/>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4584" name="Group 16"/>
          <p:cNvGrpSpPr>
            <a:grpSpLocks/>
          </p:cNvGrpSpPr>
          <p:nvPr/>
        </p:nvGrpSpPr>
        <p:grpSpPr bwMode="auto">
          <a:xfrm>
            <a:off x="5376863" y="1177925"/>
            <a:ext cx="307975" cy="214313"/>
            <a:chOff x="3387" y="742"/>
            <a:chExt cx="194" cy="135"/>
          </a:xfrm>
        </p:grpSpPr>
        <p:sp>
          <p:nvSpPr>
            <p:cNvPr id="24599" name="Rectangle 13"/>
            <p:cNvSpPr>
              <a:spLocks noChangeArrowheads="1"/>
            </p:cNvSpPr>
            <p:nvPr/>
          </p:nvSpPr>
          <p:spPr bwMode="auto">
            <a:xfrm>
              <a:off x="3387" y="742"/>
              <a:ext cx="192" cy="135"/>
            </a:xfrm>
            <a:prstGeom prst="rect">
              <a:avLst/>
            </a:prstGeom>
            <a:solidFill>
              <a:srgbClr val="B2B2B2"/>
            </a:solidFill>
            <a:ln w="12700">
              <a:solidFill>
                <a:schemeClr val="bg2"/>
              </a:solidFill>
              <a:miter lim="800000"/>
              <a:headEnd/>
              <a:tailEnd/>
            </a:ln>
          </p:spPr>
          <p:txBody>
            <a:bodyPr wrap="none" anchor="ctr"/>
            <a:lstStyle/>
            <a:p>
              <a:endParaRPr lang="en-US"/>
            </a:p>
          </p:txBody>
        </p:sp>
        <p:sp>
          <p:nvSpPr>
            <p:cNvPr id="24600" name="Freeform 14"/>
            <p:cNvSpPr>
              <a:spLocks/>
            </p:cNvSpPr>
            <p:nvPr/>
          </p:nvSpPr>
          <p:spPr bwMode="auto">
            <a:xfrm>
              <a:off x="3396" y="744"/>
              <a:ext cx="185" cy="125"/>
            </a:xfrm>
            <a:custGeom>
              <a:avLst/>
              <a:gdLst>
                <a:gd name="T0" fmla="*/ 184 w 185"/>
                <a:gd name="T1" fmla="*/ 0 h 125"/>
                <a:gd name="T2" fmla="*/ 0 w 185"/>
                <a:gd name="T3" fmla="*/ 0 h 125"/>
                <a:gd name="T4" fmla="*/ 0 w 185"/>
                <a:gd name="T5" fmla="*/ 124 h 125"/>
                <a:gd name="T6" fmla="*/ 0 60000 65536"/>
                <a:gd name="T7" fmla="*/ 0 60000 65536"/>
                <a:gd name="T8" fmla="*/ 0 60000 65536"/>
                <a:gd name="T9" fmla="*/ 0 w 185"/>
                <a:gd name="T10" fmla="*/ 0 h 125"/>
                <a:gd name="T11" fmla="*/ 185 w 185"/>
                <a:gd name="T12" fmla="*/ 125 h 125"/>
              </a:gdLst>
              <a:ahLst/>
              <a:cxnLst>
                <a:cxn ang="T6">
                  <a:pos x="T0" y="T1"/>
                </a:cxn>
                <a:cxn ang="T7">
                  <a:pos x="T2" y="T3"/>
                </a:cxn>
                <a:cxn ang="T8">
                  <a:pos x="T4" y="T5"/>
                </a:cxn>
              </a:cxnLst>
              <a:rect l="T9" t="T10" r="T11" b="T12"/>
              <a:pathLst>
                <a:path w="185" h="125">
                  <a:moveTo>
                    <a:pt x="184" y="0"/>
                  </a:moveTo>
                  <a:lnTo>
                    <a:pt x="0" y="0"/>
                  </a:lnTo>
                  <a:lnTo>
                    <a:pt x="0" y="124"/>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601" name="Freeform 15"/>
            <p:cNvSpPr>
              <a:spLocks/>
            </p:cNvSpPr>
            <p:nvPr/>
          </p:nvSpPr>
          <p:spPr bwMode="auto">
            <a:xfrm>
              <a:off x="3400" y="748"/>
              <a:ext cx="177" cy="125"/>
            </a:xfrm>
            <a:custGeom>
              <a:avLst/>
              <a:gdLst>
                <a:gd name="T0" fmla="*/ 176 w 177"/>
                <a:gd name="T1" fmla="*/ 0 h 125"/>
                <a:gd name="T2" fmla="*/ 176 w 177"/>
                <a:gd name="T3" fmla="*/ 124 h 125"/>
                <a:gd name="T4" fmla="*/ 0 w 177"/>
                <a:gd name="T5" fmla="*/ 124 h 125"/>
                <a:gd name="T6" fmla="*/ 0 60000 65536"/>
                <a:gd name="T7" fmla="*/ 0 60000 65536"/>
                <a:gd name="T8" fmla="*/ 0 60000 65536"/>
                <a:gd name="T9" fmla="*/ 0 w 177"/>
                <a:gd name="T10" fmla="*/ 0 h 125"/>
                <a:gd name="T11" fmla="*/ 177 w 177"/>
                <a:gd name="T12" fmla="*/ 125 h 125"/>
              </a:gdLst>
              <a:ahLst/>
              <a:cxnLst>
                <a:cxn ang="T6">
                  <a:pos x="T0" y="T1"/>
                </a:cxn>
                <a:cxn ang="T7">
                  <a:pos x="T2" y="T3"/>
                </a:cxn>
                <a:cxn ang="T8">
                  <a:pos x="T4" y="T5"/>
                </a:cxn>
              </a:cxnLst>
              <a:rect l="T9" t="T10" r="T11" b="T12"/>
              <a:pathLst>
                <a:path w="177" h="125">
                  <a:moveTo>
                    <a:pt x="176" y="0"/>
                  </a:moveTo>
                  <a:lnTo>
                    <a:pt x="176" y="124"/>
                  </a:lnTo>
                  <a:lnTo>
                    <a:pt x="0" y="124"/>
                  </a:lnTo>
                </a:path>
              </a:pathLst>
            </a:custGeom>
            <a:noFill/>
            <a:ln w="12700" cap="rnd" cmpd="sng">
              <a:solidFill>
                <a:srgbClr val="868686"/>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4585" name="Group 20"/>
          <p:cNvGrpSpPr>
            <a:grpSpLocks/>
          </p:cNvGrpSpPr>
          <p:nvPr/>
        </p:nvGrpSpPr>
        <p:grpSpPr bwMode="auto">
          <a:xfrm>
            <a:off x="5910263" y="1177925"/>
            <a:ext cx="307975" cy="214313"/>
            <a:chOff x="3723" y="742"/>
            <a:chExt cx="194" cy="135"/>
          </a:xfrm>
        </p:grpSpPr>
        <p:sp>
          <p:nvSpPr>
            <p:cNvPr id="24596" name="Rectangle 17"/>
            <p:cNvSpPr>
              <a:spLocks noChangeArrowheads="1"/>
            </p:cNvSpPr>
            <p:nvPr/>
          </p:nvSpPr>
          <p:spPr bwMode="auto">
            <a:xfrm>
              <a:off x="3723" y="742"/>
              <a:ext cx="192" cy="135"/>
            </a:xfrm>
            <a:prstGeom prst="rect">
              <a:avLst/>
            </a:prstGeom>
            <a:solidFill>
              <a:srgbClr val="B2B2B2"/>
            </a:solidFill>
            <a:ln w="12700">
              <a:solidFill>
                <a:schemeClr val="bg2"/>
              </a:solidFill>
              <a:miter lim="800000"/>
              <a:headEnd/>
              <a:tailEnd/>
            </a:ln>
          </p:spPr>
          <p:txBody>
            <a:bodyPr wrap="none" anchor="ctr"/>
            <a:lstStyle/>
            <a:p>
              <a:endParaRPr lang="en-US"/>
            </a:p>
          </p:txBody>
        </p:sp>
        <p:sp>
          <p:nvSpPr>
            <p:cNvPr id="24597" name="Freeform 18"/>
            <p:cNvSpPr>
              <a:spLocks/>
            </p:cNvSpPr>
            <p:nvPr/>
          </p:nvSpPr>
          <p:spPr bwMode="auto">
            <a:xfrm>
              <a:off x="3732" y="744"/>
              <a:ext cx="185" cy="125"/>
            </a:xfrm>
            <a:custGeom>
              <a:avLst/>
              <a:gdLst>
                <a:gd name="T0" fmla="*/ 184 w 185"/>
                <a:gd name="T1" fmla="*/ 0 h 125"/>
                <a:gd name="T2" fmla="*/ 0 w 185"/>
                <a:gd name="T3" fmla="*/ 0 h 125"/>
                <a:gd name="T4" fmla="*/ 0 w 185"/>
                <a:gd name="T5" fmla="*/ 124 h 125"/>
                <a:gd name="T6" fmla="*/ 0 60000 65536"/>
                <a:gd name="T7" fmla="*/ 0 60000 65536"/>
                <a:gd name="T8" fmla="*/ 0 60000 65536"/>
                <a:gd name="T9" fmla="*/ 0 w 185"/>
                <a:gd name="T10" fmla="*/ 0 h 125"/>
                <a:gd name="T11" fmla="*/ 185 w 185"/>
                <a:gd name="T12" fmla="*/ 125 h 125"/>
              </a:gdLst>
              <a:ahLst/>
              <a:cxnLst>
                <a:cxn ang="T6">
                  <a:pos x="T0" y="T1"/>
                </a:cxn>
                <a:cxn ang="T7">
                  <a:pos x="T2" y="T3"/>
                </a:cxn>
                <a:cxn ang="T8">
                  <a:pos x="T4" y="T5"/>
                </a:cxn>
              </a:cxnLst>
              <a:rect l="T9" t="T10" r="T11" b="T12"/>
              <a:pathLst>
                <a:path w="185" h="125">
                  <a:moveTo>
                    <a:pt x="184" y="0"/>
                  </a:moveTo>
                  <a:lnTo>
                    <a:pt x="0" y="0"/>
                  </a:lnTo>
                  <a:lnTo>
                    <a:pt x="0" y="124"/>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8" name="Freeform 19"/>
            <p:cNvSpPr>
              <a:spLocks/>
            </p:cNvSpPr>
            <p:nvPr/>
          </p:nvSpPr>
          <p:spPr bwMode="auto">
            <a:xfrm>
              <a:off x="3736" y="748"/>
              <a:ext cx="177" cy="125"/>
            </a:xfrm>
            <a:custGeom>
              <a:avLst/>
              <a:gdLst>
                <a:gd name="T0" fmla="*/ 176 w 177"/>
                <a:gd name="T1" fmla="*/ 0 h 125"/>
                <a:gd name="T2" fmla="*/ 176 w 177"/>
                <a:gd name="T3" fmla="*/ 124 h 125"/>
                <a:gd name="T4" fmla="*/ 0 w 177"/>
                <a:gd name="T5" fmla="*/ 124 h 125"/>
                <a:gd name="T6" fmla="*/ 0 60000 65536"/>
                <a:gd name="T7" fmla="*/ 0 60000 65536"/>
                <a:gd name="T8" fmla="*/ 0 60000 65536"/>
                <a:gd name="T9" fmla="*/ 0 w 177"/>
                <a:gd name="T10" fmla="*/ 0 h 125"/>
                <a:gd name="T11" fmla="*/ 177 w 177"/>
                <a:gd name="T12" fmla="*/ 125 h 125"/>
              </a:gdLst>
              <a:ahLst/>
              <a:cxnLst>
                <a:cxn ang="T6">
                  <a:pos x="T0" y="T1"/>
                </a:cxn>
                <a:cxn ang="T7">
                  <a:pos x="T2" y="T3"/>
                </a:cxn>
                <a:cxn ang="T8">
                  <a:pos x="T4" y="T5"/>
                </a:cxn>
              </a:cxnLst>
              <a:rect l="T9" t="T10" r="T11" b="T12"/>
              <a:pathLst>
                <a:path w="177" h="125">
                  <a:moveTo>
                    <a:pt x="176" y="0"/>
                  </a:moveTo>
                  <a:lnTo>
                    <a:pt x="176" y="124"/>
                  </a:lnTo>
                  <a:lnTo>
                    <a:pt x="0" y="124"/>
                  </a:lnTo>
                </a:path>
              </a:pathLst>
            </a:custGeom>
            <a:noFill/>
            <a:ln w="12700" cap="rnd" cmpd="sng">
              <a:solidFill>
                <a:srgbClr val="868686"/>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24586" name="Group 24"/>
          <p:cNvGrpSpPr>
            <a:grpSpLocks/>
          </p:cNvGrpSpPr>
          <p:nvPr/>
        </p:nvGrpSpPr>
        <p:grpSpPr bwMode="auto">
          <a:xfrm>
            <a:off x="6464300" y="1177925"/>
            <a:ext cx="688975" cy="214313"/>
            <a:chOff x="4072" y="742"/>
            <a:chExt cx="434" cy="135"/>
          </a:xfrm>
        </p:grpSpPr>
        <p:sp>
          <p:nvSpPr>
            <p:cNvPr id="24593" name="Rectangle 21"/>
            <p:cNvSpPr>
              <a:spLocks noChangeArrowheads="1"/>
            </p:cNvSpPr>
            <p:nvPr/>
          </p:nvSpPr>
          <p:spPr bwMode="auto">
            <a:xfrm>
              <a:off x="4072" y="742"/>
              <a:ext cx="428" cy="135"/>
            </a:xfrm>
            <a:prstGeom prst="rect">
              <a:avLst/>
            </a:prstGeom>
            <a:solidFill>
              <a:srgbClr val="B2B2B2"/>
            </a:solidFill>
            <a:ln w="12700">
              <a:solidFill>
                <a:schemeClr val="bg2"/>
              </a:solidFill>
              <a:miter lim="800000"/>
              <a:headEnd/>
              <a:tailEnd/>
            </a:ln>
          </p:spPr>
          <p:txBody>
            <a:bodyPr wrap="none" lIns="92075" tIns="46038" rIns="92075" bIns="46038" anchor="ctr"/>
            <a:lstStyle/>
            <a:p>
              <a:pPr algn="ctr"/>
              <a:r>
                <a:rPr lang="en-US" sz="1400" b="1">
                  <a:solidFill>
                    <a:schemeClr val="bg2"/>
                  </a:solidFill>
                </a:rPr>
                <a:t>Print</a:t>
              </a:r>
            </a:p>
          </p:txBody>
        </p:sp>
        <p:sp>
          <p:nvSpPr>
            <p:cNvPr id="24594" name="Freeform 22"/>
            <p:cNvSpPr>
              <a:spLocks/>
            </p:cNvSpPr>
            <p:nvPr/>
          </p:nvSpPr>
          <p:spPr bwMode="auto">
            <a:xfrm>
              <a:off x="4080" y="744"/>
              <a:ext cx="426" cy="125"/>
            </a:xfrm>
            <a:custGeom>
              <a:avLst/>
              <a:gdLst>
                <a:gd name="T0" fmla="*/ 425 w 426"/>
                <a:gd name="T1" fmla="*/ 0 h 125"/>
                <a:gd name="T2" fmla="*/ 0 w 426"/>
                <a:gd name="T3" fmla="*/ 0 h 125"/>
                <a:gd name="T4" fmla="*/ 0 w 426"/>
                <a:gd name="T5" fmla="*/ 124 h 125"/>
                <a:gd name="T6" fmla="*/ 0 60000 65536"/>
                <a:gd name="T7" fmla="*/ 0 60000 65536"/>
                <a:gd name="T8" fmla="*/ 0 60000 65536"/>
                <a:gd name="T9" fmla="*/ 0 w 426"/>
                <a:gd name="T10" fmla="*/ 0 h 125"/>
                <a:gd name="T11" fmla="*/ 426 w 426"/>
                <a:gd name="T12" fmla="*/ 125 h 125"/>
              </a:gdLst>
              <a:ahLst/>
              <a:cxnLst>
                <a:cxn ang="T6">
                  <a:pos x="T0" y="T1"/>
                </a:cxn>
                <a:cxn ang="T7">
                  <a:pos x="T2" y="T3"/>
                </a:cxn>
                <a:cxn ang="T8">
                  <a:pos x="T4" y="T5"/>
                </a:cxn>
              </a:cxnLst>
              <a:rect l="T9" t="T10" r="T11" b="T12"/>
              <a:pathLst>
                <a:path w="426" h="125">
                  <a:moveTo>
                    <a:pt x="425" y="0"/>
                  </a:moveTo>
                  <a:lnTo>
                    <a:pt x="0" y="0"/>
                  </a:lnTo>
                  <a:lnTo>
                    <a:pt x="0" y="124"/>
                  </a:lnTo>
                </a:path>
              </a:pathLst>
            </a:custGeom>
            <a:noFill/>
            <a:ln w="127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4595" name="Freeform 23"/>
            <p:cNvSpPr>
              <a:spLocks/>
            </p:cNvSpPr>
            <p:nvPr/>
          </p:nvSpPr>
          <p:spPr bwMode="auto">
            <a:xfrm>
              <a:off x="4089" y="748"/>
              <a:ext cx="408" cy="125"/>
            </a:xfrm>
            <a:custGeom>
              <a:avLst/>
              <a:gdLst>
                <a:gd name="T0" fmla="*/ 407 w 408"/>
                <a:gd name="T1" fmla="*/ 0 h 125"/>
                <a:gd name="T2" fmla="*/ 407 w 408"/>
                <a:gd name="T3" fmla="*/ 124 h 125"/>
                <a:gd name="T4" fmla="*/ 0 w 408"/>
                <a:gd name="T5" fmla="*/ 124 h 125"/>
                <a:gd name="T6" fmla="*/ 0 60000 65536"/>
                <a:gd name="T7" fmla="*/ 0 60000 65536"/>
                <a:gd name="T8" fmla="*/ 0 60000 65536"/>
                <a:gd name="T9" fmla="*/ 0 w 408"/>
                <a:gd name="T10" fmla="*/ 0 h 125"/>
                <a:gd name="T11" fmla="*/ 408 w 408"/>
                <a:gd name="T12" fmla="*/ 125 h 125"/>
              </a:gdLst>
              <a:ahLst/>
              <a:cxnLst>
                <a:cxn ang="T6">
                  <a:pos x="T0" y="T1"/>
                </a:cxn>
                <a:cxn ang="T7">
                  <a:pos x="T2" y="T3"/>
                </a:cxn>
                <a:cxn ang="T8">
                  <a:pos x="T4" y="T5"/>
                </a:cxn>
              </a:cxnLst>
              <a:rect l="T9" t="T10" r="T11" b="T12"/>
              <a:pathLst>
                <a:path w="408" h="125">
                  <a:moveTo>
                    <a:pt x="407" y="0"/>
                  </a:moveTo>
                  <a:lnTo>
                    <a:pt x="407" y="124"/>
                  </a:lnTo>
                  <a:lnTo>
                    <a:pt x="0" y="124"/>
                  </a:lnTo>
                </a:path>
              </a:pathLst>
            </a:custGeom>
            <a:noFill/>
            <a:ln w="12700" cap="rnd" cmpd="sng">
              <a:solidFill>
                <a:srgbClr val="868686"/>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4587" name="Rectangle 25"/>
          <p:cNvSpPr>
            <a:spLocks noChangeArrowheads="1"/>
          </p:cNvSpPr>
          <p:nvPr/>
        </p:nvSpPr>
        <p:spPr bwMode="auto">
          <a:xfrm>
            <a:off x="7080250" y="1746250"/>
            <a:ext cx="1828800" cy="13271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a:spcBef>
                <a:spcPct val="50000"/>
              </a:spcBef>
              <a:buFontTx/>
              <a:buChar char="·"/>
            </a:pPr>
            <a:r>
              <a:rPr lang="en-US" sz="1600">
                <a:solidFill>
                  <a:srgbClr val="0000FF"/>
                </a:solidFill>
              </a:rPr>
              <a:t>Identify report</a:t>
            </a:r>
          </a:p>
          <a:p>
            <a:pPr>
              <a:spcBef>
                <a:spcPct val="50000"/>
              </a:spcBef>
              <a:buFontTx/>
              <a:buChar char="·"/>
            </a:pPr>
            <a:r>
              <a:rPr lang="en-US" sz="1600">
                <a:solidFill>
                  <a:srgbClr val="0000FF"/>
                </a:solidFill>
              </a:rPr>
              <a:t>Ask for single or multiple pages.</a:t>
            </a:r>
          </a:p>
          <a:p>
            <a:pPr>
              <a:spcBef>
                <a:spcPct val="50000"/>
              </a:spcBef>
              <a:buFontTx/>
              <a:buChar char="·"/>
            </a:pPr>
            <a:r>
              <a:rPr lang="en-US" sz="1600">
                <a:solidFill>
                  <a:srgbClr val="0000FF"/>
                </a:solidFill>
              </a:rPr>
              <a:t>Preview or print.</a:t>
            </a:r>
          </a:p>
        </p:txBody>
      </p:sp>
      <p:sp>
        <p:nvSpPr>
          <p:cNvPr id="24588" name="Line 26"/>
          <p:cNvSpPr>
            <a:spLocks noChangeShapeType="1"/>
          </p:cNvSpPr>
          <p:nvPr/>
        </p:nvSpPr>
        <p:spPr bwMode="auto">
          <a:xfrm>
            <a:off x="6629400" y="1447800"/>
            <a:ext cx="457200" cy="3810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16411" name="Rectangle 27"/>
          <p:cNvSpPr>
            <a:spLocks noChangeArrowheads="1"/>
          </p:cNvSpPr>
          <p:nvPr/>
        </p:nvSpPr>
        <p:spPr bwMode="auto">
          <a:xfrm>
            <a:off x="5111750" y="2520950"/>
            <a:ext cx="1587500" cy="6731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wrap="none" lIns="92075" tIns="46038" rIns="92075" bIns="46038" anchor="ctr"/>
          <a:lstStyle/>
          <a:p>
            <a:pPr algn="ctr">
              <a:defRPr/>
            </a:pPr>
            <a:r>
              <a:rPr lang="en-US" sz="1800" b="1" dirty="0" smtClean="0">
                <a:solidFill>
                  <a:srgbClr val="FFFFFF"/>
                </a:solidFill>
              </a:rPr>
              <a:t>Startup</a:t>
            </a:r>
            <a:endParaRPr lang="en-US" sz="1800" b="1" dirty="0">
              <a:solidFill>
                <a:srgbClr val="FFFFFF"/>
              </a:solidFill>
            </a:endParaRPr>
          </a:p>
        </p:txBody>
      </p:sp>
      <p:sp>
        <p:nvSpPr>
          <p:cNvPr id="24590" name="Rectangle 28"/>
          <p:cNvSpPr>
            <a:spLocks noChangeArrowheads="1"/>
          </p:cNvSpPr>
          <p:nvPr/>
        </p:nvSpPr>
        <p:spPr bwMode="auto">
          <a:xfrm>
            <a:off x="5797550" y="3587750"/>
            <a:ext cx="2959100" cy="1511300"/>
          </a:xfrm>
          <a:prstGeom prst="rect">
            <a:avLst/>
          </a:prstGeom>
          <a:noFill/>
          <a:ln w="12700">
            <a:solidFill>
              <a:schemeClr val="tx1"/>
            </a:solidFill>
            <a:miter lim="800000"/>
            <a:headEnd/>
            <a:tailEnd/>
          </a:ln>
        </p:spPr>
        <p:txBody>
          <a:bodyPr wrap="none" lIns="92075" tIns="46038" rIns="92075" bIns="46038" anchor="ctr"/>
          <a:lstStyle/>
          <a:p>
            <a:r>
              <a:rPr lang="en-US" sz="1800" b="1" dirty="0">
                <a:solidFill>
                  <a:schemeClr val="tx1"/>
                </a:solidFill>
              </a:rPr>
              <a:t>Weekly Sales Analysis</a:t>
            </a:r>
          </a:p>
          <a:p>
            <a:r>
              <a:rPr lang="en-US" sz="1800" dirty="0">
                <a:solidFill>
                  <a:schemeClr val="tx1"/>
                </a:solidFill>
              </a:rPr>
              <a:t>Build graphs</a:t>
            </a:r>
          </a:p>
          <a:p>
            <a:r>
              <a:rPr lang="en-US" sz="1800" dirty="0">
                <a:solidFill>
                  <a:schemeClr val="tx1"/>
                </a:solidFill>
              </a:rPr>
              <a:t>Print reports</a:t>
            </a:r>
          </a:p>
          <a:p>
            <a:r>
              <a:rPr lang="en-US" sz="1800" dirty="0">
                <a:solidFill>
                  <a:schemeClr val="tx1"/>
                </a:solidFill>
              </a:rPr>
              <a:t>Export data to spreadsheet </a:t>
            </a:r>
          </a:p>
        </p:txBody>
      </p:sp>
      <p:sp>
        <p:nvSpPr>
          <p:cNvPr id="24591" name="Line 29"/>
          <p:cNvSpPr>
            <a:spLocks noChangeShapeType="1"/>
          </p:cNvSpPr>
          <p:nvPr/>
        </p:nvSpPr>
        <p:spPr bwMode="auto">
          <a:xfrm>
            <a:off x="4724400" y="1371600"/>
            <a:ext cx="762000" cy="11430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24592" name="Line 30"/>
          <p:cNvSpPr>
            <a:spLocks noChangeShapeType="1"/>
          </p:cNvSpPr>
          <p:nvPr/>
        </p:nvSpPr>
        <p:spPr bwMode="auto">
          <a:xfrm>
            <a:off x="6172200" y="1371600"/>
            <a:ext cx="1143000" cy="22098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42391064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1026"/>
          <p:cNvSpPr>
            <a:spLocks noGrp="1" noChangeArrowheads="1"/>
          </p:cNvSpPr>
          <p:nvPr>
            <p:ph type="title"/>
          </p:nvPr>
        </p:nvSpPr>
        <p:spPr/>
        <p:txBody>
          <a:bodyPr/>
          <a:lstStyle/>
          <a:p>
            <a:r>
              <a:rPr lang="en-US" smtClean="0"/>
              <a:t>Creating Toolbars</a:t>
            </a:r>
          </a:p>
        </p:txBody>
      </p:sp>
      <p:sp>
        <p:nvSpPr>
          <p:cNvPr id="25604" name="Rectangle 1027"/>
          <p:cNvSpPr>
            <a:spLocks noGrp="1" noChangeArrowheads="1"/>
          </p:cNvSpPr>
          <p:nvPr>
            <p:ph type="body" idx="1"/>
          </p:nvPr>
        </p:nvSpPr>
        <p:spPr/>
        <p:txBody>
          <a:bodyPr/>
          <a:lstStyle/>
          <a:p>
            <a:r>
              <a:rPr lang="en-US" smtClean="0"/>
              <a:t>View | Toolbars | New</a:t>
            </a:r>
          </a:p>
          <a:p>
            <a:r>
              <a:rPr lang="en-US" smtClean="0"/>
              <a:t>Customizing</a:t>
            </a:r>
          </a:p>
          <a:p>
            <a:pPr lvl="1"/>
            <a:r>
              <a:rPr lang="en-US" smtClean="0"/>
              <a:t>Add new button.</a:t>
            </a:r>
          </a:p>
          <a:p>
            <a:pPr lvl="2"/>
            <a:r>
              <a:rPr lang="en-US" smtClean="0"/>
              <a:t>Select from DBMS list.</a:t>
            </a:r>
          </a:p>
          <a:p>
            <a:pPr lvl="2"/>
            <a:r>
              <a:rPr lang="en-US" smtClean="0"/>
              <a:t>Bring up query/form/report.</a:t>
            </a:r>
          </a:p>
          <a:p>
            <a:pPr lvl="2"/>
            <a:r>
              <a:rPr lang="en-US" smtClean="0"/>
              <a:t>Run code.</a:t>
            </a:r>
          </a:p>
          <a:p>
            <a:pPr lvl="1"/>
            <a:r>
              <a:rPr lang="en-US" smtClean="0"/>
              <a:t>Change icon.</a:t>
            </a:r>
          </a:p>
          <a:p>
            <a:pPr lvl="2"/>
            <a:r>
              <a:rPr lang="en-US" smtClean="0"/>
              <a:t>Modify existing icon.</a:t>
            </a:r>
          </a:p>
          <a:p>
            <a:pPr lvl="2"/>
            <a:r>
              <a:rPr lang="en-US" smtClean="0"/>
              <a:t>Replace icon.</a:t>
            </a:r>
          </a:p>
          <a:p>
            <a:pPr lvl="2"/>
            <a:r>
              <a:rPr lang="en-US" smtClean="0"/>
              <a:t>Create your own icon and paste it on the button.</a:t>
            </a:r>
          </a:p>
          <a:p>
            <a:pPr lvl="2"/>
            <a:r>
              <a:rPr lang="en-US" smtClean="0"/>
              <a:t>Place text label on button.</a:t>
            </a:r>
          </a:p>
          <a:p>
            <a:r>
              <a:rPr lang="en-US" smtClean="0"/>
              <a:t>Tool tips are vital.</a:t>
            </a:r>
          </a:p>
          <a:p>
            <a:r>
              <a:rPr lang="en-US" smtClean="0"/>
              <a:t>Status bar for description.</a:t>
            </a:r>
          </a:p>
        </p:txBody>
      </p:sp>
      <p:sp>
        <p:nvSpPr>
          <p:cNvPr id="25602" name="Slide Number Placeholder 5"/>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AC1AAD33-AF15-4F2B-8B3C-E2BBD8D1174C}" type="slidenum">
              <a:rPr lang="en-US" smtClean="0"/>
              <a:pPr/>
              <a:t>23</a:t>
            </a:fld>
            <a:endParaRPr lang="en-US"/>
          </a:p>
        </p:txBody>
      </p:sp>
    </p:spTree>
    <p:extLst>
      <p:ext uri="{BB962C8B-B14F-4D97-AF65-F5344CB8AC3E}">
        <p14:creationId xmlns:p14="http://schemas.microsoft.com/office/powerpoint/2010/main" val="31777334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r>
              <a:rPr lang="en-US" smtClean="0"/>
              <a:t>Icons</a:t>
            </a:r>
          </a:p>
        </p:txBody>
      </p:sp>
      <p:sp>
        <p:nvSpPr>
          <p:cNvPr id="26629" name="Rectangle 5"/>
          <p:cNvSpPr>
            <a:spLocks noGrp="1" noChangeArrowheads="1"/>
          </p:cNvSpPr>
          <p:nvPr>
            <p:ph type="body" sz="half" idx="1"/>
          </p:nvPr>
        </p:nvSpPr>
        <p:spPr/>
        <p:txBody>
          <a:bodyPr/>
          <a:lstStyle/>
          <a:p>
            <a:r>
              <a:rPr lang="en-US" smtClean="0"/>
              <a:t>16 by 16 pixels</a:t>
            </a:r>
          </a:p>
          <a:p>
            <a:r>
              <a:rPr lang="en-US" smtClean="0"/>
              <a:t>16 colors</a:t>
            </a:r>
          </a:p>
          <a:p>
            <a:pPr lvl="1"/>
            <a:r>
              <a:rPr lang="en-US" smtClean="0"/>
              <a:t>Bright and shaded</a:t>
            </a:r>
          </a:p>
          <a:p>
            <a:pPr lvl="1"/>
            <a:r>
              <a:rPr lang="en-US" smtClean="0"/>
              <a:t>Dither to mix colors</a:t>
            </a:r>
          </a:p>
          <a:p>
            <a:r>
              <a:rPr lang="en-US" smtClean="0"/>
              <a:t>Outline in black</a:t>
            </a:r>
          </a:p>
        </p:txBody>
      </p:sp>
      <p:sp>
        <p:nvSpPr>
          <p:cNvPr id="5" name="Content Placeholder 4"/>
          <p:cNvSpPr>
            <a:spLocks noGrp="1"/>
          </p:cNvSpPr>
          <p:nvPr>
            <p:ph sz="half" idx="2"/>
          </p:nvPr>
        </p:nvSpPr>
        <p:spPr/>
        <p:txBody>
          <a:bodyPr/>
          <a:lstStyle/>
          <a:p>
            <a:endParaRPr lang="en-US"/>
          </a:p>
        </p:txBody>
      </p:sp>
      <p:sp>
        <p:nvSpPr>
          <p:cNvPr id="26626"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1368C46-0C8C-446B-A65C-C06276E6CB70}" type="slidenum">
              <a:rPr lang="en-US" smtClean="0"/>
              <a:pPr/>
              <a:t>24</a:t>
            </a:fld>
            <a:endParaRPr lang="en-US"/>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219200"/>
            <a:ext cx="4667250" cy="417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Tree>
    <p:extLst>
      <p:ext uri="{BB962C8B-B14F-4D97-AF65-F5344CB8AC3E}">
        <p14:creationId xmlns:p14="http://schemas.microsoft.com/office/powerpoint/2010/main" val="24047462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smtClean="0"/>
              <a:t>Activating Toolbars and Menus</a:t>
            </a:r>
          </a:p>
        </p:txBody>
      </p:sp>
      <p:sp>
        <p:nvSpPr>
          <p:cNvPr id="27650"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75B3A8C8-BB8B-4403-BDB6-0ED3BCD01FD3}" type="slidenum">
              <a:rPr lang="en-US" smtClean="0"/>
              <a:pPr/>
              <a:t>25</a:t>
            </a:fld>
            <a:endParaRPr lang="en-US"/>
          </a:p>
        </p:txBody>
      </p:sp>
      <p:sp>
        <p:nvSpPr>
          <p:cNvPr id="27653" name="Text Box 6"/>
          <p:cNvSpPr txBox="1">
            <a:spLocks noChangeArrowheads="1"/>
          </p:cNvSpPr>
          <p:nvPr/>
        </p:nvSpPr>
        <p:spPr bwMode="auto">
          <a:xfrm>
            <a:off x="3657600" y="4343400"/>
            <a:ext cx="52578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1800">
                <a:solidFill>
                  <a:schemeClr val="bg2"/>
                </a:solidFill>
              </a:rPr>
              <a:t>With myBar</a:t>
            </a:r>
          </a:p>
          <a:p>
            <a:r>
              <a:rPr lang="en-US" sz="1800">
                <a:solidFill>
                  <a:schemeClr val="bg2"/>
                </a:solidFill>
              </a:rPr>
              <a:t>    .Controls.Add Type:=msoControlButton, Id:=3</a:t>
            </a:r>
          </a:p>
          <a:p>
            <a:r>
              <a:rPr lang="en-US" sz="1800">
                <a:solidFill>
                  <a:schemeClr val="bg2"/>
                </a:solidFill>
              </a:rPr>
              <a:t>    .Controls(1).Enabled = False</a:t>
            </a:r>
          </a:p>
          <a:p>
            <a:r>
              <a:rPr lang="en-US" sz="1800">
                <a:solidFill>
                  <a:schemeClr val="bg2"/>
                </a:solidFill>
              </a:rPr>
              <a:t>    .Controls.Add Type:=msoControlButton, Id:=3</a:t>
            </a:r>
          </a:p>
          <a:p>
            <a:r>
              <a:rPr lang="en-US" sz="1800">
                <a:solidFill>
                  <a:schemeClr val="bg2"/>
                </a:solidFill>
              </a:rPr>
              <a:t>End With</a:t>
            </a:r>
          </a:p>
          <a:p>
            <a:r>
              <a:rPr lang="en-US" sz="1800">
                <a:solidFill>
                  <a:schemeClr val="bg2"/>
                </a:solidFill>
              </a:rPr>
              <a:t>myBar.Visible = True</a:t>
            </a:r>
          </a:p>
        </p:txBody>
      </p:sp>
      <p:sp>
        <p:nvSpPr>
          <p:cNvPr id="27654" name="Text Box 7"/>
          <p:cNvSpPr txBox="1">
            <a:spLocks noChangeArrowheads="1"/>
          </p:cNvSpPr>
          <p:nvPr/>
        </p:nvSpPr>
        <p:spPr bwMode="auto">
          <a:xfrm>
            <a:off x="4724400" y="1295400"/>
            <a:ext cx="4267200" cy="201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tabLst>
                <a:tab pos="228600" algn="l"/>
              </a:tabLst>
              <a:defRPr sz="2000">
                <a:solidFill>
                  <a:schemeClr val="tx1"/>
                </a:solidFill>
                <a:latin typeface="Arial" charset="0"/>
              </a:defRPr>
            </a:lvl1pPr>
            <a:lvl2pPr marL="742950" indent="-285750">
              <a:tabLst>
                <a:tab pos="228600" algn="l"/>
              </a:tabLst>
              <a:defRPr sz="2000">
                <a:solidFill>
                  <a:schemeClr val="tx1"/>
                </a:solidFill>
                <a:latin typeface="Arial" charset="0"/>
              </a:defRPr>
            </a:lvl2pPr>
            <a:lvl3pPr marL="1143000" indent="-228600">
              <a:tabLst>
                <a:tab pos="228600" algn="l"/>
              </a:tabLst>
              <a:defRPr sz="2000">
                <a:solidFill>
                  <a:schemeClr val="tx1"/>
                </a:solidFill>
                <a:latin typeface="Arial" charset="0"/>
              </a:defRPr>
            </a:lvl3pPr>
            <a:lvl4pPr marL="1600200" indent="-228600">
              <a:tabLst>
                <a:tab pos="228600" algn="l"/>
              </a:tabLst>
              <a:defRPr sz="2000">
                <a:solidFill>
                  <a:schemeClr val="tx1"/>
                </a:solidFill>
                <a:latin typeface="Arial" charset="0"/>
              </a:defRPr>
            </a:lvl4pPr>
            <a:lvl5pPr marL="2057400" indent="-228600">
              <a:tabLst>
                <a:tab pos="228600" algn="l"/>
              </a:tabLst>
              <a:defRPr sz="2000">
                <a:solidFill>
                  <a:schemeClr val="tx1"/>
                </a:solidFill>
                <a:latin typeface="Arial" charset="0"/>
              </a:defRPr>
            </a:lvl5pPr>
            <a:lvl6pPr marL="2514600" indent="-228600" eaLnBrk="0" fontAlgn="base" hangingPunct="0">
              <a:spcBef>
                <a:spcPct val="0"/>
              </a:spcBef>
              <a:spcAft>
                <a:spcPct val="0"/>
              </a:spcAft>
              <a:tabLst>
                <a:tab pos="228600" algn="l"/>
              </a:tabLst>
              <a:defRPr sz="2000">
                <a:solidFill>
                  <a:schemeClr val="tx1"/>
                </a:solidFill>
                <a:latin typeface="Arial" charset="0"/>
              </a:defRPr>
            </a:lvl6pPr>
            <a:lvl7pPr marL="2971800" indent="-228600" eaLnBrk="0" fontAlgn="base" hangingPunct="0">
              <a:spcBef>
                <a:spcPct val="0"/>
              </a:spcBef>
              <a:spcAft>
                <a:spcPct val="0"/>
              </a:spcAft>
              <a:tabLst>
                <a:tab pos="228600" algn="l"/>
              </a:tabLst>
              <a:defRPr sz="2000">
                <a:solidFill>
                  <a:schemeClr val="tx1"/>
                </a:solidFill>
                <a:latin typeface="Arial" charset="0"/>
              </a:defRPr>
            </a:lvl7pPr>
            <a:lvl8pPr marL="3429000" indent="-228600" eaLnBrk="0" fontAlgn="base" hangingPunct="0">
              <a:spcBef>
                <a:spcPct val="0"/>
              </a:spcBef>
              <a:spcAft>
                <a:spcPct val="0"/>
              </a:spcAft>
              <a:tabLst>
                <a:tab pos="228600" algn="l"/>
              </a:tabLst>
              <a:defRPr sz="2000">
                <a:solidFill>
                  <a:schemeClr val="tx1"/>
                </a:solidFill>
                <a:latin typeface="Arial" charset="0"/>
              </a:defRPr>
            </a:lvl8pPr>
            <a:lvl9pPr marL="3886200" indent="-228600" eaLnBrk="0" fontAlgn="base" hangingPunct="0">
              <a:spcBef>
                <a:spcPct val="0"/>
              </a:spcBef>
              <a:spcAft>
                <a:spcPct val="0"/>
              </a:spcAft>
              <a:tabLst>
                <a:tab pos="228600" algn="l"/>
              </a:tabLst>
              <a:defRPr sz="2000">
                <a:solidFill>
                  <a:schemeClr val="tx1"/>
                </a:solidFill>
                <a:latin typeface="Arial" charset="0"/>
              </a:defRPr>
            </a:lvl9pPr>
          </a:lstStyle>
          <a:p>
            <a:r>
              <a:rPr lang="en-US" sz="1800" dirty="0">
                <a:solidFill>
                  <a:schemeClr val="bg2"/>
                </a:solidFill>
              </a:rPr>
              <a:t>Set </a:t>
            </a:r>
            <a:r>
              <a:rPr lang="en-US" sz="1800" dirty="0" err="1">
                <a:solidFill>
                  <a:schemeClr val="bg2"/>
                </a:solidFill>
              </a:rPr>
              <a:t>myBar</a:t>
            </a:r>
            <a:r>
              <a:rPr lang="en-US" sz="1800" dirty="0">
                <a:solidFill>
                  <a:schemeClr val="bg2"/>
                </a:solidFill>
              </a:rPr>
              <a:t> = </a:t>
            </a:r>
            <a:r>
              <a:rPr lang="en-US" sz="1800" dirty="0" err="1">
                <a:solidFill>
                  <a:schemeClr val="bg2"/>
                </a:solidFill>
              </a:rPr>
              <a:t>CommandBars</a:t>
            </a:r>
            <a:r>
              <a:rPr lang="en-US" sz="1800" dirty="0">
                <a:solidFill>
                  <a:schemeClr val="bg2"/>
                </a:solidFill>
              </a:rPr>
              <a:t>(”Custom1")</a:t>
            </a:r>
          </a:p>
          <a:p>
            <a:r>
              <a:rPr lang="en-US" sz="1800" dirty="0">
                <a:solidFill>
                  <a:schemeClr val="bg2"/>
                </a:solidFill>
              </a:rPr>
              <a:t>If user = ”Clerk" Then</a:t>
            </a:r>
          </a:p>
          <a:p>
            <a:r>
              <a:rPr lang="en-US" sz="1800" dirty="0">
                <a:solidFill>
                  <a:schemeClr val="bg2"/>
                </a:solidFill>
              </a:rPr>
              <a:t>	</a:t>
            </a:r>
            <a:r>
              <a:rPr lang="en-US" sz="1800" dirty="0" err="1">
                <a:solidFill>
                  <a:schemeClr val="bg2"/>
                </a:solidFill>
              </a:rPr>
              <a:t>myBar.Visible</a:t>
            </a:r>
            <a:r>
              <a:rPr lang="en-US" sz="1800" dirty="0">
                <a:solidFill>
                  <a:schemeClr val="bg2"/>
                </a:solidFill>
              </a:rPr>
              <a:t> = True</a:t>
            </a:r>
          </a:p>
          <a:p>
            <a:r>
              <a:rPr lang="en-US" sz="1800" dirty="0">
                <a:solidFill>
                  <a:schemeClr val="bg2"/>
                </a:solidFill>
              </a:rPr>
              <a:t>Else</a:t>
            </a:r>
          </a:p>
          <a:p>
            <a:r>
              <a:rPr lang="en-US" sz="1800" dirty="0">
                <a:solidFill>
                  <a:schemeClr val="bg2"/>
                </a:solidFill>
              </a:rPr>
              <a:t>	</a:t>
            </a:r>
            <a:r>
              <a:rPr lang="en-US" sz="1800" dirty="0" err="1">
                <a:solidFill>
                  <a:schemeClr val="bg2"/>
                </a:solidFill>
              </a:rPr>
              <a:t>CommandBars</a:t>
            </a:r>
            <a:r>
              <a:rPr lang="en-US" sz="1800" dirty="0">
                <a:solidFill>
                  <a:schemeClr val="bg2"/>
                </a:solidFill>
              </a:rPr>
              <a:t>(”Database").Reset</a:t>
            </a:r>
          </a:p>
          <a:p>
            <a:r>
              <a:rPr lang="en-US" sz="1800" dirty="0">
                <a:solidFill>
                  <a:schemeClr val="bg2"/>
                </a:solidFill>
              </a:rPr>
              <a:t>	</a:t>
            </a:r>
            <a:r>
              <a:rPr lang="en-US" sz="1800" dirty="0" err="1">
                <a:solidFill>
                  <a:schemeClr val="bg2"/>
                </a:solidFill>
              </a:rPr>
              <a:t>myBar.Enabled</a:t>
            </a:r>
            <a:r>
              <a:rPr lang="en-US" sz="1800" dirty="0">
                <a:solidFill>
                  <a:schemeClr val="bg2"/>
                </a:solidFill>
              </a:rPr>
              <a:t> = False</a:t>
            </a:r>
          </a:p>
          <a:p>
            <a:r>
              <a:rPr lang="en-US" sz="1800" dirty="0">
                <a:solidFill>
                  <a:schemeClr val="bg2"/>
                </a:solidFill>
              </a:rPr>
              <a:t>End If</a:t>
            </a:r>
          </a:p>
        </p:txBody>
      </p:sp>
      <p:sp>
        <p:nvSpPr>
          <p:cNvPr id="27655" name="Line 8"/>
          <p:cNvSpPr>
            <a:spLocks noChangeShapeType="1"/>
          </p:cNvSpPr>
          <p:nvPr/>
        </p:nvSpPr>
        <p:spPr bwMode="auto">
          <a:xfrm>
            <a:off x="2743200" y="2438400"/>
            <a:ext cx="2057400" cy="3810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7656" name="Line 9"/>
          <p:cNvSpPr>
            <a:spLocks noChangeShapeType="1"/>
          </p:cNvSpPr>
          <p:nvPr/>
        </p:nvSpPr>
        <p:spPr bwMode="auto">
          <a:xfrm>
            <a:off x="2514600" y="4191000"/>
            <a:ext cx="1447800" cy="9144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5"/>
          <p:cNvSpPr/>
          <p:nvPr/>
        </p:nvSpPr>
        <p:spPr>
          <a:xfrm>
            <a:off x="228600" y="1319748"/>
            <a:ext cx="4572000" cy="3785652"/>
          </a:xfrm>
          <a:prstGeom prst="rect">
            <a:avLst/>
          </a:prstGeom>
        </p:spPr>
        <p:txBody>
          <a:bodyPr>
            <a:spAutoFit/>
          </a:bodyPr>
          <a:lstStyle/>
          <a:p>
            <a:r>
              <a:rPr lang="en-US" dirty="0">
                <a:solidFill>
                  <a:schemeClr val="tx1"/>
                </a:solidFill>
              </a:rPr>
              <a:t>Install a menu</a:t>
            </a:r>
          </a:p>
          <a:p>
            <a:pPr lvl="1"/>
            <a:r>
              <a:rPr lang="en-US" dirty="0">
                <a:solidFill>
                  <a:schemeClr val="tx1"/>
                </a:solidFill>
              </a:rPr>
              <a:t>Form:  Attach a bar using the form properties.</a:t>
            </a:r>
          </a:p>
          <a:p>
            <a:pPr lvl="1"/>
            <a:r>
              <a:rPr lang="en-US" dirty="0">
                <a:solidFill>
                  <a:schemeClr val="tx1"/>
                </a:solidFill>
              </a:rPr>
              <a:t>Code</a:t>
            </a:r>
          </a:p>
          <a:p>
            <a:pPr lvl="2"/>
            <a:r>
              <a:rPr lang="en-US" dirty="0">
                <a:solidFill>
                  <a:schemeClr val="tx1"/>
                </a:solidFill>
              </a:rPr>
              <a:t>On Activate</a:t>
            </a:r>
          </a:p>
          <a:p>
            <a:pPr lvl="2"/>
            <a:r>
              <a:rPr lang="en-US" dirty="0">
                <a:solidFill>
                  <a:schemeClr val="tx1"/>
                </a:solidFill>
              </a:rPr>
              <a:t>On Deactivate</a:t>
            </a:r>
          </a:p>
          <a:p>
            <a:r>
              <a:rPr lang="en-US" dirty="0">
                <a:solidFill>
                  <a:schemeClr val="tx1"/>
                </a:solidFill>
              </a:rPr>
              <a:t>Modify from code</a:t>
            </a:r>
          </a:p>
          <a:p>
            <a:pPr lvl="1"/>
            <a:r>
              <a:rPr lang="en-US" dirty="0">
                <a:solidFill>
                  <a:schemeClr val="tx1"/>
                </a:solidFill>
              </a:rPr>
              <a:t>Add or remove options</a:t>
            </a:r>
          </a:p>
          <a:p>
            <a:pPr lvl="1"/>
            <a:r>
              <a:rPr lang="en-US" dirty="0">
                <a:solidFill>
                  <a:schemeClr val="tx1"/>
                </a:solidFill>
              </a:rPr>
              <a:t>Enable/Disable (dim)</a:t>
            </a:r>
          </a:p>
          <a:p>
            <a:pPr lvl="1"/>
            <a:endParaRPr lang="en-US" dirty="0">
              <a:solidFill>
                <a:schemeClr val="tx1"/>
              </a:solidFill>
            </a:endParaRPr>
          </a:p>
        </p:txBody>
      </p:sp>
    </p:spTree>
    <p:extLst>
      <p:ext uri="{BB962C8B-B14F-4D97-AF65-F5344CB8AC3E}">
        <p14:creationId xmlns:p14="http://schemas.microsoft.com/office/powerpoint/2010/main" val="7875646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a:t>
            </a:r>
            <a:endParaRPr lang="en-US" dirty="0"/>
          </a:p>
        </p:txBody>
      </p:sp>
      <p:sp>
        <p:nvSpPr>
          <p:cNvPr id="4" name="Content Placeholder 3"/>
          <p:cNvSpPr>
            <a:spLocks noGrp="1"/>
          </p:cNvSpPr>
          <p:nvPr>
            <p:ph idx="1"/>
          </p:nvPr>
        </p:nvSpPr>
        <p:spPr/>
        <p:txBody>
          <a:bodyPr/>
          <a:lstStyle/>
          <a:p>
            <a:r>
              <a:rPr lang="en-US" dirty="0" smtClean="0"/>
              <a:t>Need to make applications accessible to as many as possible.</a:t>
            </a:r>
          </a:p>
          <a:p>
            <a:pPr lvl="1"/>
            <a:r>
              <a:rPr lang="en-US" dirty="0" smtClean="0"/>
              <a:t>Required for programs sold to the U.S. Federal government.</a:t>
            </a:r>
          </a:p>
          <a:p>
            <a:pPr lvl="1"/>
            <a:r>
              <a:rPr lang="en-US" dirty="0" smtClean="0"/>
              <a:t>Good to add for all programs.</a:t>
            </a:r>
          </a:p>
          <a:p>
            <a:r>
              <a:rPr lang="en-US" dirty="0" smtClean="0"/>
              <a:t>Common approaches</a:t>
            </a:r>
          </a:p>
          <a:p>
            <a:pPr lvl="1"/>
            <a:r>
              <a:rPr lang="en-US" dirty="0" smtClean="0"/>
              <a:t>Support multiple input methods (keyboard as well as mouse).</a:t>
            </a:r>
          </a:p>
          <a:p>
            <a:pPr lvl="1"/>
            <a:r>
              <a:rPr lang="en-US" dirty="0" smtClean="0"/>
              <a:t>Do not put text into graphics and add the Alt tag with text to describe images.</a:t>
            </a:r>
          </a:p>
          <a:p>
            <a:pPr lvl="1"/>
            <a:r>
              <a:rPr lang="en-US" dirty="0" smtClean="0"/>
              <a:t>Enable users to resize the screen (e.g., zoom). Do not override font choices.</a:t>
            </a:r>
          </a:p>
          <a:p>
            <a:pPr lvl="1"/>
            <a:r>
              <a:rPr lang="en-US" dirty="0" smtClean="0"/>
              <a:t>Select user-chosen colors such as </a:t>
            </a:r>
            <a:r>
              <a:rPr lang="en-US" dirty="0" err="1" smtClean="0"/>
              <a:t>System.Text</a:t>
            </a:r>
            <a:r>
              <a:rPr lang="en-US" dirty="0" smtClean="0"/>
              <a:t> instead of “Black.” Many people are red-green </a:t>
            </a:r>
            <a:r>
              <a:rPr lang="en-US" smtClean="0"/>
              <a:t>color blind.</a:t>
            </a:r>
            <a:endParaRPr lang="en-US" dirty="0" smtClean="0"/>
          </a:p>
          <a:p>
            <a:r>
              <a:rPr lang="en-US" dirty="0" smtClean="0"/>
              <a:t>All buttons, menu, and toolbar items need Alt-letter definitions.</a:t>
            </a:r>
          </a:p>
          <a:p>
            <a:pPr lvl="1"/>
            <a:r>
              <a:rPr lang="en-US" dirty="0" smtClean="0"/>
              <a:t>Most systems use ampersand (&amp;), such as &amp;Help displayed as </a:t>
            </a:r>
            <a:r>
              <a:rPr lang="en-US" u="sng" dirty="0" smtClean="0"/>
              <a:t>H</a:t>
            </a:r>
            <a:r>
              <a:rPr lang="en-US" dirty="0" smtClean="0"/>
              <a:t>elp, and triggered with Alt-H.</a:t>
            </a:r>
          </a:p>
          <a:p>
            <a:pPr lvl="1"/>
            <a:endParaRPr lang="en-US" dirty="0" smtClean="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26</a:t>
            </a:fld>
            <a:endParaRPr lang="en-US"/>
          </a:p>
        </p:txBody>
      </p:sp>
    </p:spTree>
    <p:extLst>
      <p:ext uri="{BB962C8B-B14F-4D97-AF65-F5344CB8AC3E}">
        <p14:creationId xmlns:p14="http://schemas.microsoft.com/office/powerpoint/2010/main" val="114968422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 Access: Accessibility</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27</a:t>
            </a:fld>
            <a:endParaRPr lang="en-US"/>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4161" y="2247577"/>
            <a:ext cx="6934200"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11288" y="1518833"/>
            <a:ext cx="5981637" cy="400110"/>
          </a:xfrm>
          <a:prstGeom prst="rect">
            <a:avLst/>
          </a:prstGeom>
          <a:noFill/>
        </p:spPr>
        <p:txBody>
          <a:bodyPr wrap="none" rtlCol="0">
            <a:spAutoFit/>
          </a:bodyPr>
          <a:lstStyle/>
          <a:p>
            <a:r>
              <a:rPr lang="en-US" sz="2000" dirty="0" smtClean="0"/>
              <a:t>Ampersand (&amp;) Adds underline and Alt-letter trigger</a:t>
            </a:r>
            <a:endParaRPr lang="en-US" sz="2000" dirty="0"/>
          </a:p>
        </p:txBody>
      </p:sp>
      <p:cxnSp>
        <p:nvCxnSpPr>
          <p:cNvPr id="6" name="Straight Arrow Connector 5"/>
          <p:cNvCxnSpPr/>
          <p:nvPr/>
        </p:nvCxnSpPr>
        <p:spPr bwMode="auto">
          <a:xfrm>
            <a:off x="5594888" y="1918943"/>
            <a:ext cx="1084881" cy="1451938"/>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cxnSp>
        <p:nvCxnSpPr>
          <p:cNvPr id="9" name="Straight Arrow Connector 8"/>
          <p:cNvCxnSpPr/>
          <p:nvPr/>
        </p:nvCxnSpPr>
        <p:spPr bwMode="auto">
          <a:xfrm flipH="1">
            <a:off x="3634353" y="1918943"/>
            <a:ext cx="1740976" cy="1513932"/>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spTree>
    <p:extLst>
      <p:ext uri="{BB962C8B-B14F-4D97-AF65-F5344CB8AC3E}">
        <p14:creationId xmlns:p14="http://schemas.microsoft.com/office/powerpoint/2010/main" val="105630925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Accessibility: Federal and Web</a:t>
            </a:r>
            <a:endParaRPr lang="en-US" dirty="0"/>
          </a:p>
        </p:txBody>
      </p:sp>
      <p:sp>
        <p:nvSpPr>
          <p:cNvPr id="4" name="Content Placeholder 3"/>
          <p:cNvSpPr>
            <a:spLocks noGrp="1"/>
          </p:cNvSpPr>
          <p:nvPr>
            <p:ph idx="1"/>
          </p:nvPr>
        </p:nvSpPr>
        <p:spPr/>
        <p:txBody>
          <a:bodyPr/>
          <a:lstStyle/>
          <a:p>
            <a:r>
              <a:rPr lang="en-US" dirty="0" smtClean="0"/>
              <a:t>Federal and State government require accessibility: Section 508</a:t>
            </a:r>
          </a:p>
          <a:p>
            <a:pPr lvl="1"/>
            <a:r>
              <a:rPr lang="en-US" dirty="0" smtClean="0">
                <a:hlinkClick r:id="rId2"/>
              </a:rPr>
              <a:t>http://www.section508.gov</a:t>
            </a:r>
            <a:endParaRPr lang="en-US" dirty="0" smtClean="0"/>
          </a:p>
          <a:p>
            <a:pPr lvl="1"/>
            <a:r>
              <a:rPr lang="en-US" dirty="0" smtClean="0">
                <a:hlinkClick r:id="rId3"/>
              </a:rPr>
              <a:t>http://www.ada508.com</a:t>
            </a:r>
            <a:endParaRPr lang="en-US" dirty="0" smtClean="0"/>
          </a:p>
          <a:p>
            <a:r>
              <a:rPr lang="en-US" dirty="0" smtClean="0"/>
              <a:t>Web-based forms</a:t>
            </a:r>
          </a:p>
          <a:p>
            <a:pPr lvl="1"/>
            <a:r>
              <a:rPr lang="en-US" dirty="0">
                <a:hlinkClick r:id="rId4"/>
              </a:rPr>
              <a:t>http://</a:t>
            </a:r>
            <a:r>
              <a:rPr lang="en-US" dirty="0" smtClean="0">
                <a:hlinkClick r:id="rId4"/>
              </a:rPr>
              <a:t>www.w3.org/WAI/</a:t>
            </a:r>
            <a:r>
              <a:rPr lang="en-US" dirty="0" smtClean="0"/>
              <a:t> </a:t>
            </a:r>
          </a:p>
          <a:p>
            <a:r>
              <a:rPr lang="en-US" dirty="0" smtClean="0"/>
              <a:t>Watch the laws. </a:t>
            </a:r>
          </a:p>
          <a:p>
            <a:pPr lvl="1"/>
            <a:r>
              <a:rPr lang="en-US" dirty="0" smtClean="0"/>
              <a:t>Currently the Americans with Disabilities Act applies to physical stores. </a:t>
            </a:r>
          </a:p>
          <a:p>
            <a:pPr lvl="1"/>
            <a:r>
              <a:rPr lang="en-US" dirty="0" smtClean="0"/>
              <a:t>Many states have similar laws but different elements.</a:t>
            </a:r>
          </a:p>
          <a:p>
            <a:pPr lvl="1"/>
            <a:r>
              <a:rPr lang="en-US" dirty="0" smtClean="0"/>
              <a:t>Some discussion is taking place to require section 508 requirements for commercial Web sites.</a:t>
            </a:r>
          </a:p>
          <a:p>
            <a:r>
              <a:rPr lang="en-US" dirty="0" smtClean="0"/>
              <a:t>Legal issues can be challenging and expensive</a:t>
            </a:r>
          </a:p>
          <a:p>
            <a:pPr lvl="1"/>
            <a:r>
              <a:rPr lang="en-US" dirty="0" smtClean="0"/>
              <a:t>Many nuisance lawsuits regarding physical ADA</a:t>
            </a:r>
          </a:p>
          <a:p>
            <a:pPr lvl="1"/>
            <a:r>
              <a:rPr lang="en-US" dirty="0" smtClean="0"/>
              <a:t>A Federal law regarding Web sites could be problematic for small businesses unless it tightly limits lawsuits </a:t>
            </a:r>
            <a:r>
              <a:rPr lang="en-US" smtClean="0"/>
              <a:t>(unlikely).</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28</a:t>
            </a:fld>
            <a:endParaRPr lang="en-US"/>
          </a:p>
        </p:txBody>
      </p:sp>
    </p:spTree>
    <p:extLst>
      <p:ext uri="{BB962C8B-B14F-4D97-AF65-F5344CB8AC3E}">
        <p14:creationId xmlns:p14="http://schemas.microsoft.com/office/powerpoint/2010/main" val="27085648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2"/>
          <p:cNvSpPr>
            <a:spLocks noGrp="1" noChangeArrowheads="1"/>
          </p:cNvSpPr>
          <p:nvPr>
            <p:ph type="title"/>
          </p:nvPr>
        </p:nvSpPr>
        <p:spPr/>
        <p:txBody>
          <a:bodyPr/>
          <a:lstStyle/>
          <a:p>
            <a:r>
              <a:rPr lang="en-US" smtClean="0"/>
              <a:t>Help</a:t>
            </a:r>
          </a:p>
        </p:txBody>
      </p:sp>
      <p:sp>
        <p:nvSpPr>
          <p:cNvPr id="28677" name="Rectangle 3"/>
          <p:cNvSpPr>
            <a:spLocks noGrp="1" noChangeArrowheads="1"/>
          </p:cNvSpPr>
          <p:nvPr>
            <p:ph idx="1"/>
          </p:nvPr>
        </p:nvSpPr>
        <p:spPr>
          <a:xfrm>
            <a:off x="147919" y="1237129"/>
            <a:ext cx="4195482" cy="4782671"/>
          </a:xfrm>
        </p:spPr>
        <p:txBody>
          <a:bodyPr/>
          <a:lstStyle/>
          <a:p>
            <a:r>
              <a:rPr lang="en-US" dirty="0" smtClean="0"/>
              <a:t>Context sensitive:</a:t>
            </a:r>
          </a:p>
          <a:p>
            <a:pPr lvl="1"/>
            <a:r>
              <a:rPr lang="en-US" dirty="0" smtClean="0"/>
              <a:t>Pressing F1 key provides information on topic with current focus</a:t>
            </a:r>
          </a:p>
          <a:p>
            <a:r>
              <a:rPr lang="en-US" dirty="0" smtClean="0"/>
              <a:t>Hypertext links to related topics</a:t>
            </a:r>
          </a:p>
          <a:p>
            <a:r>
              <a:rPr lang="en-US" dirty="0" smtClean="0"/>
              <a:t>Sequential topics</a:t>
            </a:r>
          </a:p>
          <a:p>
            <a:pPr lvl="1"/>
            <a:r>
              <a:rPr lang="en-US" dirty="0" smtClean="0"/>
              <a:t>Descriptions</a:t>
            </a:r>
          </a:p>
          <a:p>
            <a:pPr lvl="1"/>
            <a:r>
              <a:rPr lang="en-US" dirty="0" smtClean="0"/>
              <a:t>Examples</a:t>
            </a:r>
          </a:p>
          <a:p>
            <a:r>
              <a:rPr lang="en-US" dirty="0" smtClean="0"/>
              <a:t>Definitions / Glossary</a:t>
            </a:r>
          </a:p>
          <a:p>
            <a:r>
              <a:rPr lang="en-US" dirty="0" smtClean="0"/>
              <a:t>Contents / overview</a:t>
            </a:r>
          </a:p>
          <a:p>
            <a:r>
              <a:rPr lang="en-US" dirty="0" smtClean="0"/>
              <a:t>Index / keywords</a:t>
            </a:r>
          </a:p>
          <a:p>
            <a:r>
              <a:rPr lang="en-US" dirty="0" smtClean="0"/>
              <a:t>Full-text search</a:t>
            </a:r>
          </a:p>
        </p:txBody>
      </p:sp>
      <p:sp>
        <p:nvSpPr>
          <p:cNvPr id="28674"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F0156611-0026-4C65-8C35-F543B2854BCF}" type="slidenum">
              <a:rPr lang="en-US" smtClean="0"/>
              <a:pPr/>
              <a:t>29</a:t>
            </a:fld>
            <a:endParaRPr lang="en-US"/>
          </a:p>
        </p:txBody>
      </p:sp>
      <p:sp>
        <p:nvSpPr>
          <p:cNvPr id="28678" name="Line 5"/>
          <p:cNvSpPr>
            <a:spLocks noChangeShapeType="1"/>
          </p:cNvSpPr>
          <p:nvPr/>
        </p:nvSpPr>
        <p:spPr bwMode="auto">
          <a:xfrm>
            <a:off x="5638800" y="4343400"/>
            <a:ext cx="762000" cy="0"/>
          </a:xfrm>
          <a:prstGeom prst="line">
            <a:avLst/>
          </a:prstGeom>
          <a:noFill/>
          <a:ln w="12700">
            <a:solidFill>
              <a:srgbClr val="009900"/>
            </a:solidFill>
            <a:prstDash val="sysDot"/>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28679" name="Rectangle 10"/>
          <p:cNvSpPr>
            <a:spLocks noChangeArrowheads="1"/>
          </p:cNvSpPr>
          <p:nvPr/>
        </p:nvSpPr>
        <p:spPr bwMode="auto">
          <a:xfrm>
            <a:off x="3567113" y="24812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08" y="1441342"/>
            <a:ext cx="4569945" cy="4138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1547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8" name="Rectangle 23"/>
          <p:cNvSpPr>
            <a:spLocks noGrp="1" noChangeArrowheads="1"/>
          </p:cNvSpPr>
          <p:nvPr>
            <p:ph type="title"/>
          </p:nvPr>
        </p:nvSpPr>
        <p:spPr/>
        <p:txBody>
          <a:bodyPr/>
          <a:lstStyle/>
          <a:p>
            <a:r>
              <a:rPr lang="en-US" smtClean="0"/>
              <a:t>Application Features</a:t>
            </a:r>
          </a:p>
        </p:txBody>
      </p:sp>
      <p:sp>
        <p:nvSpPr>
          <p:cNvPr id="8194"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00F3FBC5-88C8-41BB-928B-2658172DAEE9}" type="slidenum">
              <a:rPr lang="en-US" smtClean="0"/>
              <a:pPr/>
              <a:t>3</a:t>
            </a:fld>
            <a:endParaRPr lang="en-US"/>
          </a:p>
        </p:txBody>
      </p:sp>
      <p:sp>
        <p:nvSpPr>
          <p:cNvPr id="8199" name="Rectangle 24"/>
          <p:cNvSpPr>
            <a:spLocks noGrp="1" noChangeArrowheads="1"/>
          </p:cNvSpPr>
          <p:nvPr>
            <p:ph type="body" sz="half" idx="4294967295"/>
          </p:nvPr>
        </p:nvSpPr>
        <p:spPr>
          <a:xfrm>
            <a:off x="0" y="1263650"/>
            <a:ext cx="4419600" cy="4756150"/>
          </a:xfrm>
        </p:spPr>
        <p:txBody>
          <a:bodyPr/>
          <a:lstStyle/>
          <a:p>
            <a:r>
              <a:rPr lang="en-US" smtClean="0"/>
              <a:t>Application organization</a:t>
            </a:r>
          </a:p>
          <a:p>
            <a:r>
              <a:rPr lang="en-US" smtClean="0"/>
              <a:t>Menu</a:t>
            </a:r>
          </a:p>
          <a:p>
            <a:r>
              <a:rPr lang="en-US" smtClean="0"/>
              <a:t>Toolbar</a:t>
            </a:r>
          </a:p>
          <a:p>
            <a:r>
              <a:rPr lang="en-US" smtClean="0"/>
              <a:t>Help</a:t>
            </a:r>
          </a:p>
          <a:p>
            <a:r>
              <a:rPr lang="en-US" smtClean="0"/>
              <a:t>Transactions</a:t>
            </a:r>
          </a:p>
          <a:p>
            <a:r>
              <a:rPr lang="en-US" smtClean="0"/>
              <a:t>Improving forms</a:t>
            </a:r>
          </a:p>
          <a:p>
            <a:r>
              <a:rPr lang="en-US" smtClean="0"/>
              <a:t>Customized reports</a:t>
            </a:r>
          </a:p>
          <a:p>
            <a:r>
              <a:rPr lang="en-US" smtClean="0"/>
              <a:t>Distributing Applications</a:t>
            </a:r>
          </a:p>
        </p:txBody>
      </p:sp>
      <p:sp>
        <p:nvSpPr>
          <p:cNvPr id="8195" name="Rectangle 2"/>
          <p:cNvSpPr>
            <a:spLocks noChangeArrowheads="1"/>
          </p:cNvSpPr>
          <p:nvPr/>
        </p:nvSpPr>
        <p:spPr bwMode="auto">
          <a:xfrm>
            <a:off x="6330950" y="1301750"/>
            <a:ext cx="825500" cy="1206500"/>
          </a:xfrm>
          <a:prstGeom prst="rect">
            <a:avLst/>
          </a:prstGeom>
          <a:solidFill>
            <a:srgbClr val="FFCC99"/>
          </a:solidFill>
          <a:ln w="12700">
            <a:solidFill>
              <a:schemeClr val="bg2"/>
            </a:solidFill>
            <a:miter lim="800000"/>
            <a:headEnd/>
            <a:tailEnd/>
          </a:ln>
        </p:spPr>
        <p:txBody>
          <a:bodyPr wrap="none" lIns="92075" tIns="46038" rIns="92075" bIns="46038" anchor="ctr"/>
          <a:lstStyle/>
          <a:p>
            <a:pPr algn="ctr"/>
            <a:r>
              <a:rPr lang="en-US" sz="1200">
                <a:solidFill>
                  <a:schemeClr val="bg2"/>
                </a:solidFill>
              </a:rPr>
              <a:t>Customer</a:t>
            </a:r>
          </a:p>
          <a:p>
            <a:pPr algn="ctr"/>
            <a:r>
              <a:rPr lang="en-US" sz="1200">
                <a:solidFill>
                  <a:schemeClr val="bg2"/>
                </a:solidFill>
              </a:rPr>
              <a:t> Report</a:t>
            </a:r>
          </a:p>
          <a:p>
            <a:pPr algn="ctr"/>
            <a:endParaRPr lang="en-US" sz="1200">
              <a:solidFill>
                <a:schemeClr val="bg2"/>
              </a:solidFill>
            </a:endParaRPr>
          </a:p>
        </p:txBody>
      </p:sp>
      <p:grpSp>
        <p:nvGrpSpPr>
          <p:cNvPr id="8196" name="Group 12"/>
          <p:cNvGrpSpPr>
            <a:grpSpLocks/>
          </p:cNvGrpSpPr>
          <p:nvPr/>
        </p:nvGrpSpPr>
        <p:grpSpPr bwMode="auto">
          <a:xfrm>
            <a:off x="5111750" y="1835150"/>
            <a:ext cx="1282700" cy="1054100"/>
            <a:chOff x="3220" y="1156"/>
            <a:chExt cx="808" cy="664"/>
          </a:xfrm>
        </p:grpSpPr>
        <p:sp>
          <p:nvSpPr>
            <p:cNvPr id="8233" name="Rectangle 3"/>
            <p:cNvSpPr>
              <a:spLocks noChangeArrowheads="1"/>
            </p:cNvSpPr>
            <p:nvPr/>
          </p:nvSpPr>
          <p:spPr bwMode="auto">
            <a:xfrm>
              <a:off x="3220" y="1156"/>
              <a:ext cx="808" cy="664"/>
            </a:xfrm>
            <a:prstGeom prst="rect">
              <a:avLst/>
            </a:prstGeom>
            <a:solidFill>
              <a:srgbClr val="009966"/>
            </a:solidFill>
            <a:ln w="12700">
              <a:solidFill>
                <a:srgbClr val="009966"/>
              </a:solidFill>
              <a:miter lim="800000"/>
              <a:headEnd/>
              <a:tailEnd/>
            </a:ln>
          </p:spPr>
          <p:txBody>
            <a:bodyPr wrap="none" anchor="ctr"/>
            <a:lstStyle/>
            <a:p>
              <a:endParaRPr lang="en-US"/>
            </a:p>
          </p:txBody>
        </p:sp>
        <p:sp>
          <p:nvSpPr>
            <p:cNvPr id="8234" name="Rectangle 4"/>
            <p:cNvSpPr>
              <a:spLocks noChangeArrowheads="1"/>
            </p:cNvSpPr>
            <p:nvPr/>
          </p:nvSpPr>
          <p:spPr bwMode="auto">
            <a:xfrm>
              <a:off x="3220" y="1156"/>
              <a:ext cx="808" cy="136"/>
            </a:xfrm>
            <a:prstGeom prst="rect">
              <a:avLst/>
            </a:prstGeom>
            <a:solidFill>
              <a:srgbClr val="FFFFFF"/>
            </a:solidFill>
            <a:ln w="12700">
              <a:solidFill>
                <a:schemeClr val="tx1"/>
              </a:solidFill>
              <a:miter lim="800000"/>
              <a:headEnd/>
              <a:tailEnd/>
            </a:ln>
          </p:spPr>
          <p:txBody>
            <a:bodyPr wrap="none" lIns="92075" tIns="46038" rIns="92075" bIns="46038" anchor="ctr"/>
            <a:lstStyle/>
            <a:p>
              <a:r>
                <a:rPr lang="en-US" sz="1200" b="1">
                  <a:solidFill>
                    <a:schemeClr val="folHlink"/>
                  </a:solidFill>
                </a:rPr>
                <a:t>File Edit Help</a:t>
              </a:r>
              <a:r>
                <a:rPr lang="en-US" sz="1200">
                  <a:solidFill>
                    <a:schemeClr val="folHlink"/>
                  </a:solidFill>
                </a:rPr>
                <a:t> </a:t>
              </a:r>
            </a:p>
          </p:txBody>
        </p:sp>
        <p:sp>
          <p:nvSpPr>
            <p:cNvPr id="8235" name="Rectangle 5"/>
            <p:cNvSpPr>
              <a:spLocks noChangeArrowheads="1"/>
            </p:cNvSpPr>
            <p:nvPr/>
          </p:nvSpPr>
          <p:spPr bwMode="auto">
            <a:xfrm>
              <a:off x="3220" y="1300"/>
              <a:ext cx="808" cy="88"/>
            </a:xfrm>
            <a:prstGeom prst="rect">
              <a:avLst/>
            </a:prstGeom>
            <a:solidFill>
              <a:srgbClr val="CBCBCB"/>
            </a:solidFill>
            <a:ln w="12700">
              <a:solidFill>
                <a:schemeClr val="bg2"/>
              </a:solidFill>
              <a:miter lim="800000"/>
              <a:headEnd/>
              <a:tailEnd/>
            </a:ln>
          </p:spPr>
          <p:txBody>
            <a:bodyPr wrap="none" anchor="ctr"/>
            <a:lstStyle/>
            <a:p>
              <a:endParaRPr lang="en-US"/>
            </a:p>
          </p:txBody>
        </p:sp>
        <p:sp>
          <p:nvSpPr>
            <p:cNvPr id="8236" name="Rectangle 6"/>
            <p:cNvSpPr>
              <a:spLocks noChangeArrowheads="1"/>
            </p:cNvSpPr>
            <p:nvPr/>
          </p:nvSpPr>
          <p:spPr bwMode="auto">
            <a:xfrm>
              <a:off x="3268" y="1300"/>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8237" name="Rectangle 7"/>
            <p:cNvSpPr>
              <a:spLocks noChangeArrowheads="1"/>
            </p:cNvSpPr>
            <p:nvPr/>
          </p:nvSpPr>
          <p:spPr bwMode="auto">
            <a:xfrm>
              <a:off x="3364" y="1300"/>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8238" name="Rectangle 8"/>
            <p:cNvSpPr>
              <a:spLocks noChangeArrowheads="1"/>
            </p:cNvSpPr>
            <p:nvPr/>
          </p:nvSpPr>
          <p:spPr bwMode="auto">
            <a:xfrm>
              <a:off x="3460" y="1300"/>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8239" name="Rectangle 9"/>
            <p:cNvSpPr>
              <a:spLocks noChangeArrowheads="1"/>
            </p:cNvSpPr>
            <p:nvPr/>
          </p:nvSpPr>
          <p:spPr bwMode="auto">
            <a:xfrm>
              <a:off x="3556" y="1300"/>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8240" name="Rectangle 10"/>
            <p:cNvSpPr>
              <a:spLocks noChangeArrowheads="1"/>
            </p:cNvSpPr>
            <p:nvPr/>
          </p:nvSpPr>
          <p:spPr bwMode="auto">
            <a:xfrm>
              <a:off x="3652" y="1300"/>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8241" name="Rectangle 11"/>
            <p:cNvSpPr>
              <a:spLocks noChangeArrowheads="1"/>
            </p:cNvSpPr>
            <p:nvPr/>
          </p:nvSpPr>
          <p:spPr bwMode="auto">
            <a:xfrm>
              <a:off x="3748" y="1300"/>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grpSp>
      <p:grpSp>
        <p:nvGrpSpPr>
          <p:cNvPr id="8197" name="Group 22"/>
          <p:cNvGrpSpPr>
            <a:grpSpLocks/>
          </p:cNvGrpSpPr>
          <p:nvPr/>
        </p:nvGrpSpPr>
        <p:grpSpPr bwMode="auto">
          <a:xfrm>
            <a:off x="7397750" y="1835150"/>
            <a:ext cx="1282700" cy="1054100"/>
            <a:chOff x="4660" y="1156"/>
            <a:chExt cx="808" cy="664"/>
          </a:xfrm>
        </p:grpSpPr>
        <p:sp>
          <p:nvSpPr>
            <p:cNvPr id="8224" name="Rectangle 13"/>
            <p:cNvSpPr>
              <a:spLocks noChangeArrowheads="1"/>
            </p:cNvSpPr>
            <p:nvPr/>
          </p:nvSpPr>
          <p:spPr bwMode="auto">
            <a:xfrm>
              <a:off x="4660" y="1156"/>
              <a:ext cx="808" cy="664"/>
            </a:xfrm>
            <a:prstGeom prst="rect">
              <a:avLst/>
            </a:prstGeom>
            <a:solidFill>
              <a:srgbClr val="008080"/>
            </a:solidFill>
            <a:ln w="12700">
              <a:solidFill>
                <a:srgbClr val="009966"/>
              </a:solidFill>
              <a:miter lim="800000"/>
              <a:headEnd/>
              <a:tailEnd/>
            </a:ln>
          </p:spPr>
          <p:txBody>
            <a:bodyPr wrap="none" anchor="ctr"/>
            <a:lstStyle/>
            <a:p>
              <a:endParaRPr lang="en-US"/>
            </a:p>
          </p:txBody>
        </p:sp>
        <p:sp>
          <p:nvSpPr>
            <p:cNvPr id="8225" name="Rectangle 14"/>
            <p:cNvSpPr>
              <a:spLocks noChangeArrowheads="1"/>
            </p:cNvSpPr>
            <p:nvPr/>
          </p:nvSpPr>
          <p:spPr bwMode="auto">
            <a:xfrm>
              <a:off x="4660" y="1156"/>
              <a:ext cx="808" cy="136"/>
            </a:xfrm>
            <a:prstGeom prst="rect">
              <a:avLst/>
            </a:prstGeom>
            <a:solidFill>
              <a:srgbClr val="FFFFFF"/>
            </a:solidFill>
            <a:ln w="12700">
              <a:solidFill>
                <a:schemeClr val="tx1"/>
              </a:solidFill>
              <a:miter lim="800000"/>
              <a:headEnd/>
              <a:tailEnd/>
            </a:ln>
          </p:spPr>
          <p:txBody>
            <a:bodyPr wrap="none" lIns="92075" tIns="46038" rIns="92075" bIns="46038" anchor="ctr"/>
            <a:lstStyle/>
            <a:p>
              <a:r>
                <a:rPr lang="en-US" sz="1200" b="1">
                  <a:solidFill>
                    <a:schemeClr val="folHlink"/>
                  </a:solidFill>
                </a:rPr>
                <a:t>File Edit Help</a:t>
              </a:r>
              <a:r>
                <a:rPr lang="en-US" sz="1200">
                  <a:solidFill>
                    <a:schemeClr val="folHlink"/>
                  </a:solidFill>
                </a:rPr>
                <a:t> </a:t>
              </a:r>
            </a:p>
          </p:txBody>
        </p:sp>
        <p:sp>
          <p:nvSpPr>
            <p:cNvPr id="8226" name="Rectangle 15"/>
            <p:cNvSpPr>
              <a:spLocks noChangeArrowheads="1"/>
            </p:cNvSpPr>
            <p:nvPr/>
          </p:nvSpPr>
          <p:spPr bwMode="auto">
            <a:xfrm>
              <a:off x="4660" y="1300"/>
              <a:ext cx="808" cy="88"/>
            </a:xfrm>
            <a:prstGeom prst="rect">
              <a:avLst/>
            </a:prstGeom>
            <a:solidFill>
              <a:srgbClr val="CBCBCB"/>
            </a:solidFill>
            <a:ln w="12700">
              <a:solidFill>
                <a:schemeClr val="bg2"/>
              </a:solidFill>
              <a:miter lim="800000"/>
              <a:headEnd/>
              <a:tailEnd/>
            </a:ln>
          </p:spPr>
          <p:txBody>
            <a:bodyPr wrap="none" anchor="ctr"/>
            <a:lstStyle/>
            <a:p>
              <a:endParaRPr lang="en-US"/>
            </a:p>
          </p:txBody>
        </p:sp>
        <p:sp>
          <p:nvSpPr>
            <p:cNvPr id="8227" name="Rectangle 16"/>
            <p:cNvSpPr>
              <a:spLocks noChangeArrowheads="1"/>
            </p:cNvSpPr>
            <p:nvPr/>
          </p:nvSpPr>
          <p:spPr bwMode="auto">
            <a:xfrm>
              <a:off x="4708" y="1300"/>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8228" name="Rectangle 17"/>
            <p:cNvSpPr>
              <a:spLocks noChangeArrowheads="1"/>
            </p:cNvSpPr>
            <p:nvPr/>
          </p:nvSpPr>
          <p:spPr bwMode="auto">
            <a:xfrm>
              <a:off x="4804" y="1300"/>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8229" name="Rectangle 18"/>
            <p:cNvSpPr>
              <a:spLocks noChangeArrowheads="1"/>
            </p:cNvSpPr>
            <p:nvPr/>
          </p:nvSpPr>
          <p:spPr bwMode="auto">
            <a:xfrm>
              <a:off x="4900" y="1300"/>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8230" name="Rectangle 19"/>
            <p:cNvSpPr>
              <a:spLocks noChangeArrowheads="1"/>
            </p:cNvSpPr>
            <p:nvPr/>
          </p:nvSpPr>
          <p:spPr bwMode="auto">
            <a:xfrm>
              <a:off x="4996" y="1300"/>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8231" name="Rectangle 20"/>
            <p:cNvSpPr>
              <a:spLocks noChangeArrowheads="1"/>
            </p:cNvSpPr>
            <p:nvPr/>
          </p:nvSpPr>
          <p:spPr bwMode="auto">
            <a:xfrm>
              <a:off x="5092" y="1300"/>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8232" name="Rectangle 21"/>
            <p:cNvSpPr>
              <a:spLocks noChangeArrowheads="1"/>
            </p:cNvSpPr>
            <p:nvPr/>
          </p:nvSpPr>
          <p:spPr bwMode="auto">
            <a:xfrm>
              <a:off x="5188" y="1300"/>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grpSp>
      <p:sp>
        <p:nvSpPr>
          <p:cNvPr id="8200" name="Rectangle 25"/>
          <p:cNvSpPr>
            <a:spLocks noChangeArrowheads="1"/>
          </p:cNvSpPr>
          <p:nvPr/>
        </p:nvSpPr>
        <p:spPr bwMode="auto">
          <a:xfrm>
            <a:off x="7778750" y="2597150"/>
            <a:ext cx="825500" cy="1206500"/>
          </a:xfrm>
          <a:prstGeom prst="rect">
            <a:avLst/>
          </a:prstGeom>
          <a:solidFill>
            <a:srgbClr val="FFFFCC"/>
          </a:solidFill>
          <a:ln w="12700">
            <a:solidFill>
              <a:schemeClr val="bg2"/>
            </a:solidFill>
            <a:miter lim="800000"/>
            <a:headEnd/>
            <a:tailEnd/>
          </a:ln>
        </p:spPr>
        <p:txBody>
          <a:bodyPr wrap="none" lIns="92075" tIns="46038" rIns="92075" bIns="46038" anchor="ctr"/>
          <a:lstStyle/>
          <a:p>
            <a:pPr algn="ctr"/>
            <a:r>
              <a:rPr lang="en-US" sz="1200">
                <a:solidFill>
                  <a:schemeClr val="bg2"/>
                </a:solidFill>
              </a:rPr>
              <a:t>Sales</a:t>
            </a:r>
          </a:p>
          <a:p>
            <a:pPr algn="ctr"/>
            <a:r>
              <a:rPr lang="en-US" sz="1200">
                <a:solidFill>
                  <a:schemeClr val="bg2"/>
                </a:solidFill>
              </a:rPr>
              <a:t> Report</a:t>
            </a:r>
          </a:p>
          <a:p>
            <a:pPr algn="ctr"/>
            <a:endParaRPr lang="en-US" sz="1200">
              <a:solidFill>
                <a:schemeClr val="bg2"/>
              </a:solidFill>
            </a:endParaRPr>
          </a:p>
        </p:txBody>
      </p:sp>
      <p:grpSp>
        <p:nvGrpSpPr>
          <p:cNvPr id="8201" name="Group 35"/>
          <p:cNvGrpSpPr>
            <a:grpSpLocks/>
          </p:cNvGrpSpPr>
          <p:nvPr/>
        </p:nvGrpSpPr>
        <p:grpSpPr bwMode="auto">
          <a:xfrm>
            <a:off x="6635750" y="2292350"/>
            <a:ext cx="1282700" cy="1054100"/>
            <a:chOff x="4180" y="1444"/>
            <a:chExt cx="808" cy="664"/>
          </a:xfrm>
        </p:grpSpPr>
        <p:sp>
          <p:nvSpPr>
            <p:cNvPr id="8215" name="Rectangle 26"/>
            <p:cNvSpPr>
              <a:spLocks noChangeArrowheads="1"/>
            </p:cNvSpPr>
            <p:nvPr/>
          </p:nvSpPr>
          <p:spPr bwMode="auto">
            <a:xfrm>
              <a:off x="4180" y="1444"/>
              <a:ext cx="808" cy="664"/>
            </a:xfrm>
            <a:prstGeom prst="rect">
              <a:avLst/>
            </a:prstGeom>
            <a:solidFill>
              <a:srgbClr val="339933"/>
            </a:solidFill>
            <a:ln w="12700">
              <a:solidFill>
                <a:srgbClr val="009966"/>
              </a:solidFill>
              <a:miter lim="800000"/>
              <a:headEnd/>
              <a:tailEnd/>
            </a:ln>
          </p:spPr>
          <p:txBody>
            <a:bodyPr wrap="none" anchor="ctr"/>
            <a:lstStyle/>
            <a:p>
              <a:endParaRPr lang="en-US"/>
            </a:p>
          </p:txBody>
        </p:sp>
        <p:sp>
          <p:nvSpPr>
            <p:cNvPr id="8216" name="Rectangle 27"/>
            <p:cNvSpPr>
              <a:spLocks noChangeArrowheads="1"/>
            </p:cNvSpPr>
            <p:nvPr/>
          </p:nvSpPr>
          <p:spPr bwMode="auto">
            <a:xfrm>
              <a:off x="4180" y="1444"/>
              <a:ext cx="808" cy="136"/>
            </a:xfrm>
            <a:prstGeom prst="rect">
              <a:avLst/>
            </a:prstGeom>
            <a:solidFill>
              <a:srgbClr val="FFFFFF"/>
            </a:solidFill>
            <a:ln w="12700">
              <a:solidFill>
                <a:schemeClr val="tx1"/>
              </a:solidFill>
              <a:miter lim="800000"/>
              <a:headEnd/>
              <a:tailEnd/>
            </a:ln>
          </p:spPr>
          <p:txBody>
            <a:bodyPr wrap="none" lIns="92075" tIns="46038" rIns="92075" bIns="46038" anchor="ctr"/>
            <a:lstStyle/>
            <a:p>
              <a:r>
                <a:rPr lang="en-US" sz="1200" b="1">
                  <a:solidFill>
                    <a:schemeClr val="folHlink"/>
                  </a:solidFill>
                </a:rPr>
                <a:t>File Edit Help</a:t>
              </a:r>
              <a:r>
                <a:rPr lang="en-US" sz="1200">
                  <a:solidFill>
                    <a:schemeClr val="folHlink"/>
                  </a:solidFill>
                </a:rPr>
                <a:t> </a:t>
              </a:r>
            </a:p>
          </p:txBody>
        </p:sp>
        <p:sp>
          <p:nvSpPr>
            <p:cNvPr id="8217" name="Rectangle 28"/>
            <p:cNvSpPr>
              <a:spLocks noChangeArrowheads="1"/>
            </p:cNvSpPr>
            <p:nvPr/>
          </p:nvSpPr>
          <p:spPr bwMode="auto">
            <a:xfrm>
              <a:off x="4180" y="1588"/>
              <a:ext cx="808" cy="88"/>
            </a:xfrm>
            <a:prstGeom prst="rect">
              <a:avLst/>
            </a:prstGeom>
            <a:solidFill>
              <a:srgbClr val="CBCBCB"/>
            </a:solidFill>
            <a:ln w="12700">
              <a:solidFill>
                <a:schemeClr val="bg2"/>
              </a:solidFill>
              <a:miter lim="800000"/>
              <a:headEnd/>
              <a:tailEnd/>
            </a:ln>
          </p:spPr>
          <p:txBody>
            <a:bodyPr wrap="none" anchor="ctr"/>
            <a:lstStyle/>
            <a:p>
              <a:endParaRPr lang="en-US"/>
            </a:p>
          </p:txBody>
        </p:sp>
        <p:sp>
          <p:nvSpPr>
            <p:cNvPr id="8218" name="Rectangle 29"/>
            <p:cNvSpPr>
              <a:spLocks noChangeArrowheads="1"/>
            </p:cNvSpPr>
            <p:nvPr/>
          </p:nvSpPr>
          <p:spPr bwMode="auto">
            <a:xfrm>
              <a:off x="4228" y="1588"/>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8219" name="Rectangle 30"/>
            <p:cNvSpPr>
              <a:spLocks noChangeArrowheads="1"/>
            </p:cNvSpPr>
            <p:nvPr/>
          </p:nvSpPr>
          <p:spPr bwMode="auto">
            <a:xfrm>
              <a:off x="4324" y="1588"/>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8220" name="Rectangle 31"/>
            <p:cNvSpPr>
              <a:spLocks noChangeArrowheads="1"/>
            </p:cNvSpPr>
            <p:nvPr/>
          </p:nvSpPr>
          <p:spPr bwMode="auto">
            <a:xfrm>
              <a:off x="4420" y="1588"/>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8221" name="Rectangle 32"/>
            <p:cNvSpPr>
              <a:spLocks noChangeArrowheads="1"/>
            </p:cNvSpPr>
            <p:nvPr/>
          </p:nvSpPr>
          <p:spPr bwMode="auto">
            <a:xfrm>
              <a:off x="4516" y="1588"/>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8222" name="Rectangle 33"/>
            <p:cNvSpPr>
              <a:spLocks noChangeArrowheads="1"/>
            </p:cNvSpPr>
            <p:nvPr/>
          </p:nvSpPr>
          <p:spPr bwMode="auto">
            <a:xfrm>
              <a:off x="4612" y="1588"/>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8223" name="Rectangle 34"/>
            <p:cNvSpPr>
              <a:spLocks noChangeArrowheads="1"/>
            </p:cNvSpPr>
            <p:nvPr/>
          </p:nvSpPr>
          <p:spPr bwMode="auto">
            <a:xfrm>
              <a:off x="4708" y="1588"/>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grpSp>
      <p:grpSp>
        <p:nvGrpSpPr>
          <p:cNvPr id="8202" name="Group 45"/>
          <p:cNvGrpSpPr>
            <a:grpSpLocks/>
          </p:cNvGrpSpPr>
          <p:nvPr/>
        </p:nvGrpSpPr>
        <p:grpSpPr bwMode="auto">
          <a:xfrm>
            <a:off x="5568950" y="2368550"/>
            <a:ext cx="1282700" cy="1054100"/>
            <a:chOff x="3508" y="1492"/>
            <a:chExt cx="808" cy="664"/>
          </a:xfrm>
        </p:grpSpPr>
        <p:sp>
          <p:nvSpPr>
            <p:cNvPr id="8206" name="Rectangle 36"/>
            <p:cNvSpPr>
              <a:spLocks noChangeArrowheads="1"/>
            </p:cNvSpPr>
            <p:nvPr/>
          </p:nvSpPr>
          <p:spPr bwMode="auto">
            <a:xfrm>
              <a:off x="3508" y="1492"/>
              <a:ext cx="808" cy="664"/>
            </a:xfrm>
            <a:prstGeom prst="rect">
              <a:avLst/>
            </a:prstGeom>
            <a:solidFill>
              <a:srgbClr val="CCFFCC"/>
            </a:solidFill>
            <a:ln w="12700">
              <a:solidFill>
                <a:srgbClr val="009966"/>
              </a:solidFill>
              <a:miter lim="800000"/>
              <a:headEnd/>
              <a:tailEnd/>
            </a:ln>
          </p:spPr>
          <p:txBody>
            <a:bodyPr wrap="none" anchor="ctr"/>
            <a:lstStyle/>
            <a:p>
              <a:endParaRPr lang="en-US"/>
            </a:p>
          </p:txBody>
        </p:sp>
        <p:sp>
          <p:nvSpPr>
            <p:cNvPr id="8207" name="Rectangle 37"/>
            <p:cNvSpPr>
              <a:spLocks noChangeArrowheads="1"/>
            </p:cNvSpPr>
            <p:nvPr/>
          </p:nvSpPr>
          <p:spPr bwMode="auto">
            <a:xfrm>
              <a:off x="3508" y="1492"/>
              <a:ext cx="808" cy="136"/>
            </a:xfrm>
            <a:prstGeom prst="rect">
              <a:avLst/>
            </a:prstGeom>
            <a:solidFill>
              <a:srgbClr val="FFFFFF"/>
            </a:solidFill>
            <a:ln w="12700">
              <a:solidFill>
                <a:schemeClr val="tx1"/>
              </a:solidFill>
              <a:miter lim="800000"/>
              <a:headEnd/>
              <a:tailEnd/>
            </a:ln>
          </p:spPr>
          <p:txBody>
            <a:bodyPr wrap="none" lIns="92075" tIns="46038" rIns="92075" bIns="46038" anchor="ctr"/>
            <a:lstStyle/>
            <a:p>
              <a:r>
                <a:rPr lang="en-US" sz="1200" b="1">
                  <a:solidFill>
                    <a:schemeClr val="folHlink"/>
                  </a:solidFill>
                </a:rPr>
                <a:t>File Edit Help</a:t>
              </a:r>
              <a:r>
                <a:rPr lang="en-US" sz="1200">
                  <a:solidFill>
                    <a:schemeClr val="folHlink"/>
                  </a:solidFill>
                </a:rPr>
                <a:t> </a:t>
              </a:r>
            </a:p>
          </p:txBody>
        </p:sp>
        <p:sp>
          <p:nvSpPr>
            <p:cNvPr id="8208" name="Rectangle 38"/>
            <p:cNvSpPr>
              <a:spLocks noChangeArrowheads="1"/>
            </p:cNvSpPr>
            <p:nvPr/>
          </p:nvSpPr>
          <p:spPr bwMode="auto">
            <a:xfrm>
              <a:off x="3508" y="1636"/>
              <a:ext cx="808" cy="88"/>
            </a:xfrm>
            <a:prstGeom prst="rect">
              <a:avLst/>
            </a:prstGeom>
            <a:solidFill>
              <a:srgbClr val="CBCBCB"/>
            </a:solidFill>
            <a:ln w="12700">
              <a:solidFill>
                <a:schemeClr val="bg2"/>
              </a:solidFill>
              <a:miter lim="800000"/>
              <a:headEnd/>
              <a:tailEnd/>
            </a:ln>
          </p:spPr>
          <p:txBody>
            <a:bodyPr wrap="none" anchor="ctr"/>
            <a:lstStyle/>
            <a:p>
              <a:endParaRPr lang="en-US"/>
            </a:p>
          </p:txBody>
        </p:sp>
        <p:sp>
          <p:nvSpPr>
            <p:cNvPr id="8209" name="Rectangle 39"/>
            <p:cNvSpPr>
              <a:spLocks noChangeArrowheads="1"/>
            </p:cNvSpPr>
            <p:nvPr/>
          </p:nvSpPr>
          <p:spPr bwMode="auto">
            <a:xfrm>
              <a:off x="3556" y="1636"/>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8210" name="Rectangle 40"/>
            <p:cNvSpPr>
              <a:spLocks noChangeArrowheads="1"/>
            </p:cNvSpPr>
            <p:nvPr/>
          </p:nvSpPr>
          <p:spPr bwMode="auto">
            <a:xfrm>
              <a:off x="3652" y="1636"/>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8211" name="Rectangle 41"/>
            <p:cNvSpPr>
              <a:spLocks noChangeArrowheads="1"/>
            </p:cNvSpPr>
            <p:nvPr/>
          </p:nvSpPr>
          <p:spPr bwMode="auto">
            <a:xfrm>
              <a:off x="3748" y="1636"/>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8212" name="Rectangle 42"/>
            <p:cNvSpPr>
              <a:spLocks noChangeArrowheads="1"/>
            </p:cNvSpPr>
            <p:nvPr/>
          </p:nvSpPr>
          <p:spPr bwMode="auto">
            <a:xfrm>
              <a:off x="3844" y="1636"/>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8213" name="Rectangle 43"/>
            <p:cNvSpPr>
              <a:spLocks noChangeArrowheads="1"/>
            </p:cNvSpPr>
            <p:nvPr/>
          </p:nvSpPr>
          <p:spPr bwMode="auto">
            <a:xfrm>
              <a:off x="3940" y="1636"/>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sp>
          <p:nvSpPr>
            <p:cNvPr id="8214" name="Rectangle 44"/>
            <p:cNvSpPr>
              <a:spLocks noChangeArrowheads="1"/>
            </p:cNvSpPr>
            <p:nvPr/>
          </p:nvSpPr>
          <p:spPr bwMode="auto">
            <a:xfrm>
              <a:off x="4036" y="1636"/>
              <a:ext cx="40" cy="40"/>
            </a:xfrm>
            <a:prstGeom prst="rect">
              <a:avLst/>
            </a:prstGeom>
            <a:solidFill>
              <a:schemeClr val="accent1"/>
            </a:solidFill>
            <a:ln w="12700">
              <a:solidFill>
                <a:schemeClr val="tx1"/>
              </a:solidFill>
              <a:miter lim="800000"/>
              <a:headEnd/>
              <a:tailEnd/>
            </a:ln>
          </p:spPr>
          <p:txBody>
            <a:bodyPr wrap="none" anchor="ctr"/>
            <a:lstStyle/>
            <a:p>
              <a:endParaRPr lang="en-US"/>
            </a:p>
          </p:txBody>
        </p:sp>
      </p:grpSp>
      <p:sp>
        <p:nvSpPr>
          <p:cNvPr id="6190" name="Rectangle 46"/>
          <p:cNvSpPr>
            <a:spLocks noChangeArrowheads="1"/>
          </p:cNvSpPr>
          <p:nvPr/>
        </p:nvSpPr>
        <p:spPr bwMode="auto">
          <a:xfrm>
            <a:off x="6026150" y="2978150"/>
            <a:ext cx="1587500" cy="673100"/>
          </a:xfrm>
          <a:prstGeom prst="rect">
            <a:avLst/>
          </a:prstGeom>
          <a:solidFill>
            <a:schemeClr val="tx2"/>
          </a:solidFill>
          <a:ln w="12700">
            <a:solidFill>
              <a:schemeClr val="bg2"/>
            </a:solidFill>
            <a:miter lim="800000"/>
            <a:headEnd/>
            <a:tailEnd/>
          </a:ln>
          <a:effectLst>
            <a:outerShdw dist="107763" dir="2700000" algn="ctr" rotWithShape="0">
              <a:schemeClr val="bg2">
                <a:alpha val="50000"/>
              </a:schemeClr>
            </a:outerShdw>
          </a:effectLst>
        </p:spPr>
        <p:txBody>
          <a:bodyPr wrap="none" lIns="92075" tIns="46038" rIns="92075" bIns="46038" anchor="ctr"/>
          <a:lstStyle/>
          <a:p>
            <a:pPr algn="ctr">
              <a:defRPr/>
            </a:pPr>
            <a:r>
              <a:rPr lang="en-US" sz="1800" b="1" dirty="0" smtClean="0">
                <a:solidFill>
                  <a:srgbClr val="FFFFFF"/>
                </a:solidFill>
              </a:rPr>
              <a:t>Startup/Menu</a:t>
            </a:r>
            <a:endParaRPr lang="en-US" sz="1800" b="1" dirty="0">
              <a:solidFill>
                <a:srgbClr val="FFFFFF"/>
              </a:solidFill>
            </a:endParaRPr>
          </a:p>
        </p:txBody>
      </p:sp>
      <p:sp>
        <p:nvSpPr>
          <p:cNvPr id="8204" name="Line 47"/>
          <p:cNvSpPr>
            <a:spLocks noChangeShapeType="1"/>
          </p:cNvSpPr>
          <p:nvPr/>
        </p:nvSpPr>
        <p:spPr bwMode="auto">
          <a:xfrm flipV="1">
            <a:off x="2514600" y="1905000"/>
            <a:ext cx="2590800" cy="762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8205" name="Line 48"/>
          <p:cNvSpPr>
            <a:spLocks noChangeShapeType="1"/>
          </p:cNvSpPr>
          <p:nvPr/>
        </p:nvSpPr>
        <p:spPr bwMode="auto">
          <a:xfrm flipV="1">
            <a:off x="2743200" y="2133600"/>
            <a:ext cx="2438400" cy="2286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24862214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smtClean="0"/>
              <a:t>Help Structure</a:t>
            </a:r>
          </a:p>
        </p:txBody>
      </p:sp>
      <p:sp>
        <p:nvSpPr>
          <p:cNvPr id="29700" name="Rectangle 3"/>
          <p:cNvSpPr>
            <a:spLocks noGrp="1" noChangeArrowheads="1"/>
          </p:cNvSpPr>
          <p:nvPr>
            <p:ph type="body" idx="1"/>
          </p:nvPr>
        </p:nvSpPr>
        <p:spPr/>
        <p:txBody>
          <a:bodyPr/>
          <a:lstStyle/>
          <a:p>
            <a:r>
              <a:rPr lang="en-US" smtClean="0"/>
              <a:t>Help files are processed by the Windows help system.</a:t>
            </a:r>
          </a:p>
          <a:p>
            <a:pPr lvl="1"/>
            <a:r>
              <a:rPr lang="en-US" smtClean="0"/>
              <a:t>You need a Help Compiler</a:t>
            </a:r>
          </a:p>
          <a:p>
            <a:pPr lvl="1"/>
            <a:r>
              <a:rPr lang="en-US" smtClean="0"/>
              <a:t>Free: HTML Help Workshop from Microsoft</a:t>
            </a:r>
          </a:p>
          <a:p>
            <a:pPr lvl="1"/>
            <a:r>
              <a:rPr lang="en-US" smtClean="0"/>
              <a:t>Pay: Several commercial products (see developer magazine ads)</a:t>
            </a:r>
          </a:p>
          <a:p>
            <a:r>
              <a:rPr lang="en-US" smtClean="0"/>
              <a:t>Basic steps</a:t>
            </a:r>
          </a:p>
          <a:p>
            <a:pPr lvl="1"/>
            <a:r>
              <a:rPr lang="en-US" smtClean="0"/>
              <a:t>Create each topic as a separate HTML page with links and graphics.</a:t>
            </a:r>
          </a:p>
          <a:p>
            <a:pPr lvl="1"/>
            <a:r>
              <a:rPr lang="en-US" smtClean="0"/>
              <a:t>Be sure to have a start page.</a:t>
            </a:r>
          </a:p>
          <a:p>
            <a:pPr lvl="1"/>
            <a:r>
              <a:rPr lang="en-US" smtClean="0"/>
              <a:t>Create a new project in HTML Help Workshop</a:t>
            </a:r>
          </a:p>
        </p:txBody>
      </p:sp>
      <p:sp>
        <p:nvSpPr>
          <p:cNvPr id="29698" name="Slide Number Placeholder 5"/>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1D81BBAC-1B2E-48E9-B516-3F06C0F21975}" type="slidenum">
              <a:rPr lang="en-US" smtClean="0"/>
              <a:pPr/>
              <a:t>30</a:t>
            </a:fld>
            <a:endParaRPr lang="en-US"/>
          </a:p>
        </p:txBody>
      </p:sp>
    </p:spTree>
    <p:extLst>
      <p:ext uri="{BB962C8B-B14F-4D97-AF65-F5344CB8AC3E}">
        <p14:creationId xmlns:p14="http://schemas.microsoft.com/office/powerpoint/2010/main" val="3115096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p:txBody>
          <a:bodyPr/>
          <a:lstStyle/>
          <a:p>
            <a:r>
              <a:rPr lang="en-US" smtClean="0"/>
              <a:t>Writing the Help File</a:t>
            </a:r>
          </a:p>
        </p:txBody>
      </p:sp>
      <p:sp>
        <p:nvSpPr>
          <p:cNvPr id="30724" name="Rectangle 3"/>
          <p:cNvSpPr>
            <a:spLocks noGrp="1" noChangeArrowheads="1"/>
          </p:cNvSpPr>
          <p:nvPr>
            <p:ph type="body" sz="half" idx="1"/>
          </p:nvPr>
        </p:nvSpPr>
        <p:spPr/>
        <p:txBody>
          <a:bodyPr/>
          <a:lstStyle/>
          <a:p>
            <a:r>
              <a:rPr lang="en-US" sz="2000" dirty="0" smtClean="0"/>
              <a:t>Get a good HTML editor. You can use </a:t>
            </a:r>
            <a:r>
              <a:rPr lang="en-US" sz="2000" dirty="0" err="1" smtClean="0"/>
              <a:t>Wordpad</a:t>
            </a:r>
            <a:r>
              <a:rPr lang="en-US" sz="2000" dirty="0" smtClean="0"/>
              <a:t> if you want, but do not use Word.</a:t>
            </a:r>
          </a:p>
          <a:p>
            <a:r>
              <a:rPr lang="en-US" sz="2000" dirty="0" smtClean="0"/>
              <a:t>Create an HTML style sheet</a:t>
            </a:r>
          </a:p>
          <a:p>
            <a:r>
              <a:rPr lang="en-US" sz="2000" dirty="0" smtClean="0"/>
              <a:t>Create HTML topic pages</a:t>
            </a:r>
          </a:p>
          <a:p>
            <a:r>
              <a:rPr lang="en-US" sz="2000" dirty="0" smtClean="0"/>
              <a:t>Write a single topic on a page.</a:t>
            </a:r>
          </a:p>
          <a:p>
            <a:pPr lvl="1"/>
            <a:r>
              <a:rPr lang="en-US" sz="1800" dirty="0" smtClean="0"/>
              <a:t>Add  links &lt;a </a:t>
            </a:r>
            <a:r>
              <a:rPr lang="en-US" sz="1800" dirty="0" err="1" smtClean="0"/>
              <a:t>href</a:t>
            </a:r>
            <a:r>
              <a:rPr lang="en-US" sz="1800" dirty="0" smtClean="0"/>
              <a:t>=“”&gt;</a:t>
            </a:r>
          </a:p>
          <a:p>
            <a:pPr lvl="1"/>
            <a:r>
              <a:rPr lang="en-US" sz="1800" dirty="0" smtClean="0"/>
              <a:t>Add  graphics &lt;</a:t>
            </a:r>
            <a:r>
              <a:rPr lang="en-US" sz="1800" dirty="0" err="1" smtClean="0"/>
              <a:t>img</a:t>
            </a:r>
            <a:r>
              <a:rPr lang="en-US" sz="1800" dirty="0" smtClean="0"/>
              <a:t> </a:t>
            </a:r>
            <a:r>
              <a:rPr lang="en-US" sz="1800" dirty="0" err="1" smtClean="0"/>
              <a:t>src</a:t>
            </a:r>
            <a:r>
              <a:rPr lang="en-US" sz="1800" dirty="0" smtClean="0"/>
              <a:t>=“”&gt;</a:t>
            </a:r>
          </a:p>
          <a:p>
            <a:pPr lvl="1"/>
            <a:r>
              <a:rPr lang="en-US" sz="1800" dirty="0" smtClean="0"/>
              <a:t>Headings can be used for Table of Contents</a:t>
            </a:r>
          </a:p>
          <a:p>
            <a:r>
              <a:rPr lang="en-US" sz="2000" dirty="0" smtClean="0"/>
              <a:t>Topics</a:t>
            </a:r>
          </a:p>
          <a:p>
            <a:pPr lvl="1"/>
            <a:r>
              <a:rPr lang="en-US" sz="1800" dirty="0" smtClean="0"/>
              <a:t>Keep a list of pages for reference.</a:t>
            </a:r>
          </a:p>
          <a:p>
            <a:pPr lvl="1"/>
            <a:r>
              <a:rPr lang="en-US" sz="1800" dirty="0" smtClean="0"/>
              <a:t>No spaces in file  names.</a:t>
            </a:r>
          </a:p>
        </p:txBody>
      </p:sp>
      <p:sp>
        <p:nvSpPr>
          <p:cNvPr id="30725" name="Rectangle 4"/>
          <p:cNvSpPr>
            <a:spLocks noGrp="1" noChangeArrowheads="1"/>
          </p:cNvSpPr>
          <p:nvPr>
            <p:ph type="body" sz="half" idx="2"/>
          </p:nvPr>
        </p:nvSpPr>
        <p:spPr/>
        <p:txBody>
          <a:bodyPr/>
          <a:lstStyle/>
          <a:p>
            <a:r>
              <a:rPr lang="en-US" sz="2000" smtClean="0"/>
              <a:t>HTML Help Workshop</a:t>
            </a:r>
          </a:p>
          <a:p>
            <a:pPr lvl="1"/>
            <a:r>
              <a:rPr lang="en-US" sz="1800" smtClean="0"/>
              <a:t>Add all the HTML files.</a:t>
            </a:r>
          </a:p>
          <a:p>
            <a:pPr lvl="1"/>
            <a:r>
              <a:rPr lang="en-US" sz="1800" smtClean="0"/>
              <a:t>Define a Main window</a:t>
            </a:r>
          </a:p>
          <a:p>
            <a:pPr lvl="1"/>
            <a:r>
              <a:rPr lang="en-US" sz="1800" smtClean="0"/>
              <a:t>Set project options</a:t>
            </a:r>
          </a:p>
          <a:p>
            <a:pPr lvl="2"/>
            <a:r>
              <a:rPr lang="en-US" sz="1600" smtClean="0"/>
              <a:t>Title, Start page</a:t>
            </a:r>
          </a:p>
          <a:p>
            <a:pPr lvl="2"/>
            <a:r>
              <a:rPr lang="en-US" sz="1600" smtClean="0"/>
              <a:t>Files: Auto generate contents, index keywords from HTML files</a:t>
            </a:r>
          </a:p>
          <a:p>
            <a:pPr lvl="1"/>
            <a:r>
              <a:rPr lang="en-US" sz="1800" smtClean="0"/>
              <a:t>Add keywords to HTML files (try the wizard, but best to copy and edit &lt;OBJECT&gt; info from example.</a:t>
            </a:r>
          </a:p>
          <a:p>
            <a:pPr lvl="1"/>
            <a:r>
              <a:rPr lang="en-US" sz="1800" smtClean="0"/>
              <a:t>Map topic/file names to numbers in Topics.h</a:t>
            </a:r>
          </a:p>
          <a:p>
            <a:pPr lvl="1"/>
            <a:r>
              <a:rPr lang="en-US" sz="1800" smtClean="0"/>
              <a:t>Add Topics.h to project</a:t>
            </a:r>
          </a:p>
        </p:txBody>
      </p:sp>
      <p:sp>
        <p:nvSpPr>
          <p:cNvPr id="30722"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ACD0101C-AC24-4718-A2C6-0C7872403C85}" type="slidenum">
              <a:rPr lang="en-US" smtClean="0"/>
              <a:pPr/>
              <a:t>31</a:t>
            </a:fld>
            <a:endParaRPr lang="en-US"/>
          </a:p>
        </p:txBody>
      </p:sp>
    </p:spTree>
    <p:extLst>
      <p:ext uri="{BB962C8B-B14F-4D97-AF65-F5344CB8AC3E}">
        <p14:creationId xmlns:p14="http://schemas.microsoft.com/office/powerpoint/2010/main" val="2953152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p:txBody>
          <a:bodyPr/>
          <a:lstStyle/>
          <a:p>
            <a:r>
              <a:rPr lang="en-US" smtClean="0"/>
              <a:t>Sample Help Page-A</a:t>
            </a:r>
          </a:p>
        </p:txBody>
      </p:sp>
      <p:sp>
        <p:nvSpPr>
          <p:cNvPr id="31746"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123A7503-F5DF-482F-A318-F28344639105}" type="slidenum">
              <a:rPr lang="en-US" smtClean="0"/>
              <a:pPr/>
              <a:t>32</a:t>
            </a:fld>
            <a:endParaRPr lang="en-US"/>
          </a:p>
        </p:txBody>
      </p:sp>
      <p:sp>
        <p:nvSpPr>
          <p:cNvPr id="31748" name="Text Box 17"/>
          <p:cNvSpPr txBox="1">
            <a:spLocks noChangeArrowheads="1"/>
          </p:cNvSpPr>
          <p:nvPr/>
        </p:nvSpPr>
        <p:spPr bwMode="auto">
          <a:xfrm>
            <a:off x="1060342" y="1321230"/>
            <a:ext cx="73914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dirty="0" smtClean="0"/>
              <a:t>&lt;object </a:t>
            </a:r>
            <a:r>
              <a:rPr lang="en-US" dirty="0"/>
              <a:t>type="application/x-</a:t>
            </a:r>
            <a:r>
              <a:rPr lang="en-US" dirty="0" err="1"/>
              <a:t>oleobject</a:t>
            </a:r>
            <a:r>
              <a:rPr lang="en-US" dirty="0"/>
              <a:t>" </a:t>
            </a:r>
            <a:r>
              <a:rPr lang="en-US" dirty="0" err="1"/>
              <a:t>classid</a:t>
            </a:r>
            <a:r>
              <a:rPr lang="en-US" dirty="0"/>
              <a:t>="clsid:1e2a7bd0-dab9-11d0-b93a-00c04fc99f9e"&gt;</a:t>
            </a:r>
          </a:p>
          <a:p>
            <a:r>
              <a:rPr lang="en-US" dirty="0"/>
              <a:t>    </a:t>
            </a:r>
            <a:r>
              <a:rPr lang="en-US" dirty="0" smtClean="0"/>
              <a:t>&lt;PARAM name</a:t>
            </a:r>
            <a:r>
              <a:rPr lang="en-US" dirty="0"/>
              <a:t>="Keyword" value="</a:t>
            </a:r>
            <a:r>
              <a:rPr lang="en-US" dirty="0" smtClean="0"/>
              <a:t>Contents"&gt;</a:t>
            </a:r>
            <a:endParaRPr lang="en-US" dirty="0"/>
          </a:p>
          <a:p>
            <a:r>
              <a:rPr lang="en-US" dirty="0"/>
              <a:t>    &lt;PARAM name="Keyword" value="Introduction"&gt;</a:t>
            </a:r>
          </a:p>
          <a:p>
            <a:r>
              <a:rPr lang="en-US" dirty="0"/>
              <a:t>    &lt;PARAM name="Keyword" value="Sally's Pet Store"&gt;</a:t>
            </a:r>
          </a:p>
          <a:p>
            <a:r>
              <a:rPr lang="en-US" dirty="0"/>
              <a:t>    &lt;PARAM name="Keyword" value="Management"&gt;</a:t>
            </a:r>
          </a:p>
          <a:p>
            <a:r>
              <a:rPr lang="en-US" dirty="0" smtClean="0"/>
              <a:t>&lt;/object&gt;</a:t>
            </a:r>
            <a:endParaRPr lang="en-US" dirty="0"/>
          </a:p>
          <a:p>
            <a:r>
              <a:rPr lang="en-US" dirty="0" smtClean="0"/>
              <a:t>&lt;html&gt;</a:t>
            </a:r>
            <a:endParaRPr lang="en-US" dirty="0"/>
          </a:p>
          <a:p>
            <a:r>
              <a:rPr lang="en-US" dirty="0" smtClean="0"/>
              <a:t>&lt;head&gt;</a:t>
            </a:r>
            <a:endParaRPr lang="en-US" dirty="0"/>
          </a:p>
          <a:p>
            <a:r>
              <a:rPr lang="en-US" dirty="0" smtClean="0"/>
              <a:t>&lt;</a:t>
            </a:r>
            <a:r>
              <a:rPr lang="en-US" dirty="0" err="1" smtClean="0"/>
              <a:t>titlePet</a:t>
            </a:r>
            <a:r>
              <a:rPr lang="en-US" dirty="0" smtClean="0"/>
              <a:t> </a:t>
            </a:r>
            <a:r>
              <a:rPr lang="en-US" dirty="0"/>
              <a:t>Store Introduction</a:t>
            </a:r>
            <a:r>
              <a:rPr lang="en-US" dirty="0" smtClean="0"/>
              <a:t>&lt;/title&gt;</a:t>
            </a:r>
            <a:endParaRPr lang="en-US" dirty="0"/>
          </a:p>
          <a:p>
            <a:r>
              <a:rPr lang="en-US" dirty="0" smtClean="0"/>
              <a:t>&lt;link </a:t>
            </a:r>
            <a:r>
              <a:rPr lang="en-US" dirty="0" err="1" smtClean="0"/>
              <a:t>rel</a:t>
            </a:r>
            <a:r>
              <a:rPr lang="en-US" dirty="0"/>
              <a:t>="</a:t>
            </a:r>
            <a:r>
              <a:rPr lang="en-US" dirty="0" err="1"/>
              <a:t>stylesheet</a:t>
            </a:r>
            <a:r>
              <a:rPr lang="en-US" dirty="0"/>
              <a:t>" type="text/</a:t>
            </a:r>
            <a:r>
              <a:rPr lang="en-US" dirty="0" err="1"/>
              <a:t>css</a:t>
            </a:r>
            <a:r>
              <a:rPr lang="en-US" dirty="0"/>
              <a:t>" </a:t>
            </a:r>
            <a:r>
              <a:rPr lang="en-US" dirty="0" err="1"/>
              <a:t>href</a:t>
            </a:r>
            <a:r>
              <a:rPr lang="en-US" dirty="0"/>
              <a:t>="</a:t>
            </a:r>
            <a:r>
              <a:rPr lang="en-US" dirty="0" smtClean="0"/>
              <a:t>PetHelpStyle.css“ /&gt;</a:t>
            </a:r>
            <a:endParaRPr lang="en-US" dirty="0"/>
          </a:p>
          <a:p>
            <a:r>
              <a:rPr lang="en-US" dirty="0" smtClean="0"/>
              <a:t>&lt;/head&gt;</a:t>
            </a:r>
            <a:endParaRPr lang="en-US" dirty="0"/>
          </a:p>
          <a:p>
            <a:r>
              <a:rPr lang="en-US" dirty="0" smtClean="0"/>
              <a:t>&lt;body&gt;</a:t>
            </a:r>
            <a:endParaRPr lang="en-US" dirty="0"/>
          </a:p>
        </p:txBody>
      </p:sp>
    </p:spTree>
    <p:extLst>
      <p:ext uri="{BB962C8B-B14F-4D97-AF65-F5344CB8AC3E}">
        <p14:creationId xmlns:p14="http://schemas.microsoft.com/office/powerpoint/2010/main" val="428278613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type="title"/>
          </p:nvPr>
        </p:nvSpPr>
        <p:spPr/>
        <p:txBody>
          <a:bodyPr/>
          <a:lstStyle/>
          <a:p>
            <a:r>
              <a:rPr lang="en-US" smtClean="0"/>
              <a:t>Sample Page - B</a:t>
            </a:r>
          </a:p>
        </p:txBody>
      </p:sp>
      <p:sp>
        <p:nvSpPr>
          <p:cNvPr id="32770"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F23C5F1-1D40-48DE-A3DF-C44D53A255D9}" type="slidenum">
              <a:rPr lang="en-US" smtClean="0"/>
              <a:pPr/>
              <a:t>33</a:t>
            </a:fld>
            <a:endParaRPr lang="en-US"/>
          </a:p>
        </p:txBody>
      </p:sp>
      <p:sp>
        <p:nvSpPr>
          <p:cNvPr id="32772" name="Rectangle 3"/>
          <p:cNvSpPr>
            <a:spLocks noChangeArrowheads="1"/>
          </p:cNvSpPr>
          <p:nvPr/>
        </p:nvSpPr>
        <p:spPr bwMode="auto">
          <a:xfrm>
            <a:off x="309965" y="1177871"/>
            <a:ext cx="8586061"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p>
            <a:r>
              <a:rPr lang="en-US" sz="2000" dirty="0" smtClean="0">
                <a:solidFill>
                  <a:schemeClr val="tx1"/>
                </a:solidFill>
              </a:rPr>
              <a:t>&lt;h1&gt;Introduction </a:t>
            </a:r>
            <a:r>
              <a:rPr lang="en-US" sz="2000" dirty="0">
                <a:solidFill>
                  <a:schemeClr val="tx1"/>
                </a:solidFill>
              </a:rPr>
              <a:t>to Sally's Pet Store&lt;/H1&gt;</a:t>
            </a:r>
          </a:p>
          <a:p>
            <a:r>
              <a:rPr lang="en-US" sz="2000" dirty="0" smtClean="0">
                <a:solidFill>
                  <a:schemeClr val="tx1"/>
                </a:solidFill>
              </a:rPr>
              <a:t>&lt;table&gt;&lt;</a:t>
            </a:r>
            <a:r>
              <a:rPr lang="en-US" sz="2000" dirty="0" err="1" smtClean="0">
                <a:solidFill>
                  <a:schemeClr val="tx1"/>
                </a:solidFill>
              </a:rPr>
              <a:t>tr</a:t>
            </a:r>
            <a:r>
              <a:rPr lang="en-US" sz="2000" dirty="0" smtClean="0">
                <a:solidFill>
                  <a:schemeClr val="tx1"/>
                </a:solidFill>
              </a:rPr>
              <a:t>&gt;</a:t>
            </a:r>
            <a:endParaRPr lang="en-US" sz="2000" dirty="0">
              <a:solidFill>
                <a:schemeClr val="tx1"/>
              </a:solidFill>
            </a:endParaRPr>
          </a:p>
          <a:p>
            <a:r>
              <a:rPr lang="en-US" sz="2000" dirty="0" smtClean="0">
                <a:solidFill>
                  <a:schemeClr val="tx1"/>
                </a:solidFill>
              </a:rPr>
              <a:t>&lt;td&gt;&lt;</a:t>
            </a:r>
            <a:r>
              <a:rPr lang="en-US" sz="2000" dirty="0" err="1" smtClean="0">
                <a:solidFill>
                  <a:schemeClr val="tx1"/>
                </a:solidFill>
              </a:rPr>
              <a:t>img</a:t>
            </a:r>
            <a:r>
              <a:rPr lang="en-US" sz="2000" dirty="0" smtClean="0">
                <a:solidFill>
                  <a:schemeClr val="tx1"/>
                </a:solidFill>
              </a:rPr>
              <a:t> </a:t>
            </a:r>
            <a:r>
              <a:rPr lang="en-US" sz="2000" dirty="0" err="1" smtClean="0">
                <a:solidFill>
                  <a:schemeClr val="tx1"/>
                </a:solidFill>
              </a:rPr>
              <a:t>src</a:t>
            </a:r>
            <a:r>
              <a:rPr lang="en-US" sz="2000" dirty="0" smtClean="0">
                <a:solidFill>
                  <a:schemeClr val="tx1"/>
                </a:solidFill>
              </a:rPr>
              <a:t>=</a:t>
            </a:r>
            <a:r>
              <a:rPr lang="en-US" sz="2000" dirty="0">
                <a:solidFill>
                  <a:schemeClr val="tx1"/>
                </a:solidFill>
              </a:rPr>
              <a:t>'PetStoreLogo2.gif' border='0</a:t>
            </a:r>
            <a:r>
              <a:rPr lang="en-US" sz="2000" dirty="0" smtClean="0">
                <a:solidFill>
                  <a:schemeClr val="tx1"/>
                </a:solidFill>
              </a:rPr>
              <a:t>'&gt;&lt;/td&gt;</a:t>
            </a:r>
            <a:endParaRPr lang="en-US" sz="2000" dirty="0">
              <a:solidFill>
                <a:schemeClr val="tx1"/>
              </a:solidFill>
            </a:endParaRPr>
          </a:p>
          <a:p>
            <a:r>
              <a:rPr lang="en-US" sz="2000" dirty="0" smtClean="0">
                <a:solidFill>
                  <a:schemeClr val="tx1"/>
                </a:solidFill>
              </a:rPr>
              <a:t>&lt;td&gt;Sally's </a:t>
            </a:r>
            <a:r>
              <a:rPr lang="en-US" sz="2000" dirty="0">
                <a:solidFill>
                  <a:schemeClr val="tx1"/>
                </a:solidFill>
              </a:rPr>
              <a:t>Pet Store is a sample database project</a:t>
            </a:r>
          </a:p>
          <a:p>
            <a:r>
              <a:rPr lang="en-US" sz="2000" dirty="0">
                <a:solidFill>
                  <a:schemeClr val="tx1"/>
                </a:solidFill>
              </a:rPr>
              <a:t>for use with the Database Management Systems text book</a:t>
            </a:r>
          </a:p>
          <a:p>
            <a:r>
              <a:rPr lang="en-US" sz="2000" dirty="0">
                <a:solidFill>
                  <a:schemeClr val="tx1"/>
                </a:solidFill>
              </a:rPr>
              <a:t>by Jerry Post. The database is designed to be a work</a:t>
            </a:r>
          </a:p>
          <a:p>
            <a:r>
              <a:rPr lang="en-US" sz="2000" dirty="0">
                <a:solidFill>
                  <a:schemeClr val="tx1"/>
                </a:solidFill>
              </a:rPr>
              <a:t>in progress to highlight specific elements</a:t>
            </a:r>
            <a:r>
              <a:rPr lang="en-US" sz="2000" dirty="0" smtClean="0">
                <a:solidFill>
                  <a:schemeClr val="tx1"/>
                </a:solidFill>
              </a:rPr>
              <a:t>.&lt;/td&gt;</a:t>
            </a:r>
            <a:endParaRPr lang="en-US" sz="2000" dirty="0">
              <a:solidFill>
                <a:schemeClr val="tx1"/>
              </a:solidFill>
            </a:endParaRPr>
          </a:p>
          <a:p>
            <a:r>
              <a:rPr lang="en-US" sz="2000" dirty="0" smtClean="0">
                <a:solidFill>
                  <a:schemeClr val="tx1"/>
                </a:solidFill>
              </a:rPr>
              <a:t>&lt;/</a:t>
            </a:r>
            <a:r>
              <a:rPr lang="en-US" sz="2000" dirty="0" err="1" smtClean="0">
                <a:solidFill>
                  <a:schemeClr val="tx1"/>
                </a:solidFill>
              </a:rPr>
              <a:t>tr</a:t>
            </a:r>
            <a:r>
              <a:rPr lang="en-US" sz="2000" dirty="0" smtClean="0">
                <a:solidFill>
                  <a:schemeClr val="tx1"/>
                </a:solidFill>
              </a:rPr>
              <a:t>&gt;&lt;/table&gt;</a:t>
            </a:r>
            <a:endParaRPr lang="en-US" sz="2000" dirty="0">
              <a:solidFill>
                <a:schemeClr val="tx1"/>
              </a:solidFill>
            </a:endParaRPr>
          </a:p>
          <a:p>
            <a:r>
              <a:rPr lang="en-US" sz="2000" dirty="0" smtClean="0">
                <a:solidFill>
                  <a:schemeClr val="tx1"/>
                </a:solidFill>
              </a:rPr>
              <a:t>&lt;h2&gt;The </a:t>
            </a:r>
            <a:r>
              <a:rPr lang="en-US" sz="2000" dirty="0">
                <a:solidFill>
                  <a:schemeClr val="tx1"/>
                </a:solidFill>
              </a:rPr>
              <a:t>Pet Store</a:t>
            </a:r>
            <a:r>
              <a:rPr lang="en-US" sz="2000" dirty="0" smtClean="0">
                <a:solidFill>
                  <a:schemeClr val="tx1"/>
                </a:solidFill>
              </a:rPr>
              <a:t>&lt;/h2</a:t>
            </a:r>
            <a:r>
              <a:rPr lang="en-US" sz="2000" dirty="0">
                <a:solidFill>
                  <a:schemeClr val="tx1"/>
                </a:solidFill>
              </a:rPr>
              <a:t>&gt;</a:t>
            </a:r>
          </a:p>
          <a:p>
            <a:r>
              <a:rPr lang="en-US" sz="2000" dirty="0" smtClean="0">
                <a:solidFill>
                  <a:schemeClr val="tx1"/>
                </a:solidFill>
              </a:rPr>
              <a:t>&lt;</a:t>
            </a:r>
            <a:r>
              <a:rPr lang="en-US" sz="2000" dirty="0" err="1" smtClean="0">
                <a:solidFill>
                  <a:schemeClr val="tx1"/>
                </a:solidFill>
              </a:rPr>
              <a:t>ul</a:t>
            </a:r>
            <a:r>
              <a:rPr lang="en-US" sz="2000" dirty="0" smtClean="0">
                <a:solidFill>
                  <a:schemeClr val="tx1"/>
                </a:solidFill>
              </a:rPr>
              <a:t>&gt;</a:t>
            </a:r>
            <a:endParaRPr lang="en-US" sz="2000" dirty="0">
              <a:solidFill>
                <a:schemeClr val="tx1"/>
              </a:solidFill>
            </a:endParaRPr>
          </a:p>
          <a:p>
            <a:r>
              <a:rPr lang="en-US" sz="2000" dirty="0" smtClean="0">
                <a:solidFill>
                  <a:schemeClr val="tx1"/>
                </a:solidFill>
              </a:rPr>
              <a:t>&lt;li&gt;&lt;a </a:t>
            </a:r>
            <a:r>
              <a:rPr lang="en-US" sz="2000" dirty="0" err="1" smtClean="0">
                <a:solidFill>
                  <a:schemeClr val="tx1"/>
                </a:solidFill>
              </a:rPr>
              <a:t>href</a:t>
            </a:r>
            <a:r>
              <a:rPr lang="en-US" sz="2000" dirty="0" smtClean="0">
                <a:solidFill>
                  <a:schemeClr val="tx1"/>
                </a:solidFill>
              </a:rPr>
              <a:t>=</a:t>
            </a:r>
            <a:r>
              <a:rPr lang="en-US" sz="2000" dirty="0">
                <a:solidFill>
                  <a:schemeClr val="tx1"/>
                </a:solidFill>
              </a:rPr>
              <a:t>'FirmIntroduction.html'&gt;Introduction to the Firm</a:t>
            </a:r>
            <a:r>
              <a:rPr lang="en-US" sz="2000" dirty="0" smtClean="0">
                <a:solidFill>
                  <a:schemeClr val="tx1"/>
                </a:solidFill>
              </a:rPr>
              <a:t>&lt;/a&gt;&lt;/</a:t>
            </a:r>
            <a:r>
              <a:rPr lang="en-US" sz="2000" dirty="0" err="1" smtClean="0">
                <a:solidFill>
                  <a:schemeClr val="tx1"/>
                </a:solidFill>
              </a:rPr>
              <a:t>lI</a:t>
            </a:r>
            <a:r>
              <a:rPr lang="en-US" sz="2000" dirty="0">
                <a:solidFill>
                  <a:schemeClr val="tx1"/>
                </a:solidFill>
              </a:rPr>
              <a:t>&gt;</a:t>
            </a:r>
          </a:p>
          <a:p>
            <a:r>
              <a:rPr lang="en-US" sz="2000" dirty="0" smtClean="0">
                <a:solidFill>
                  <a:schemeClr val="tx1"/>
                </a:solidFill>
              </a:rPr>
              <a:t>&lt;li&gt;&lt;a </a:t>
            </a:r>
            <a:r>
              <a:rPr lang="en-US" sz="2000" dirty="0" err="1" smtClean="0">
                <a:solidFill>
                  <a:schemeClr val="tx1"/>
                </a:solidFill>
              </a:rPr>
              <a:t>href</a:t>
            </a:r>
            <a:r>
              <a:rPr lang="en-US" sz="2000" dirty="0" smtClean="0">
                <a:solidFill>
                  <a:schemeClr val="tx1"/>
                </a:solidFill>
              </a:rPr>
              <a:t>=</a:t>
            </a:r>
            <a:r>
              <a:rPr lang="en-US" sz="2000" dirty="0">
                <a:solidFill>
                  <a:schemeClr val="tx1"/>
                </a:solidFill>
              </a:rPr>
              <a:t>'FirmProcesses.html'&gt;Processes</a:t>
            </a:r>
            <a:r>
              <a:rPr lang="en-US" sz="2000" dirty="0" smtClean="0">
                <a:solidFill>
                  <a:schemeClr val="tx1"/>
                </a:solidFill>
              </a:rPr>
              <a:t>&lt;/a&gt;&lt;/</a:t>
            </a:r>
            <a:r>
              <a:rPr lang="en-US" sz="2000" dirty="0" err="1" smtClean="0">
                <a:solidFill>
                  <a:schemeClr val="tx1"/>
                </a:solidFill>
              </a:rPr>
              <a:t>lI</a:t>
            </a:r>
            <a:r>
              <a:rPr lang="en-US" sz="2000" dirty="0">
                <a:solidFill>
                  <a:schemeClr val="tx1"/>
                </a:solidFill>
              </a:rPr>
              <a:t>&gt;</a:t>
            </a:r>
          </a:p>
          <a:p>
            <a:r>
              <a:rPr lang="en-US" sz="2000" dirty="0" smtClean="0">
                <a:solidFill>
                  <a:schemeClr val="tx1"/>
                </a:solidFill>
              </a:rPr>
              <a:t>&lt;/</a:t>
            </a:r>
            <a:r>
              <a:rPr lang="en-US" sz="2000" dirty="0" err="1" smtClean="0">
                <a:solidFill>
                  <a:schemeClr val="tx1"/>
                </a:solidFill>
              </a:rPr>
              <a:t>ul</a:t>
            </a:r>
            <a:r>
              <a:rPr lang="en-US" sz="2000" dirty="0" smtClean="0">
                <a:solidFill>
                  <a:schemeClr val="tx1"/>
                </a:solidFill>
              </a:rPr>
              <a:t>&gt;</a:t>
            </a:r>
            <a:endParaRPr lang="en-US" sz="2000" dirty="0">
              <a:solidFill>
                <a:schemeClr val="tx1"/>
              </a:solidFill>
            </a:endParaRPr>
          </a:p>
          <a:p>
            <a:r>
              <a:rPr lang="en-US" sz="2000" dirty="0" smtClean="0">
                <a:solidFill>
                  <a:schemeClr val="tx1"/>
                </a:solidFill>
              </a:rPr>
              <a:t>&lt;/body&gt;</a:t>
            </a:r>
            <a:endParaRPr lang="en-US" sz="2000" dirty="0">
              <a:solidFill>
                <a:schemeClr val="tx1"/>
              </a:solidFill>
            </a:endParaRPr>
          </a:p>
          <a:p>
            <a:r>
              <a:rPr lang="en-US" sz="2000" dirty="0" smtClean="0">
                <a:solidFill>
                  <a:schemeClr val="tx1"/>
                </a:solidFill>
              </a:rPr>
              <a:t>&lt;/html&gt;</a:t>
            </a:r>
            <a:endParaRPr lang="en-US" sz="2000" dirty="0">
              <a:solidFill>
                <a:schemeClr val="tx1"/>
              </a:solidFill>
            </a:endParaRPr>
          </a:p>
        </p:txBody>
      </p:sp>
    </p:spTree>
    <p:extLst>
      <p:ext uri="{BB962C8B-B14F-4D97-AF65-F5344CB8AC3E}">
        <p14:creationId xmlns:p14="http://schemas.microsoft.com/office/powerpoint/2010/main" val="41581087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p:txBody>
          <a:bodyPr/>
          <a:lstStyle/>
          <a:p>
            <a:r>
              <a:rPr lang="en-US" smtClean="0"/>
              <a:t>HTML Help</a:t>
            </a:r>
          </a:p>
        </p:txBody>
      </p:sp>
      <p:sp>
        <p:nvSpPr>
          <p:cNvPr id="33796" name="Rectangle 3"/>
          <p:cNvSpPr>
            <a:spLocks noGrp="1" noChangeArrowheads="1"/>
          </p:cNvSpPr>
          <p:nvPr>
            <p:ph type="body" idx="1"/>
          </p:nvPr>
        </p:nvSpPr>
        <p:spPr/>
        <p:txBody>
          <a:bodyPr/>
          <a:lstStyle/>
          <a:p>
            <a:r>
              <a:rPr lang="en-US" smtClean="0"/>
              <a:t>Get the Microsoft HTML Help Workshop (search: htmlhelp.exe)</a:t>
            </a:r>
          </a:p>
          <a:p>
            <a:r>
              <a:rPr lang="en-US" smtClean="0">
                <a:hlinkClick r:id="rId3"/>
              </a:rPr>
              <a:t>http://msdn.microsoft.com/library/default.asp?url=/library/en-us/htmlhelp/html/hwMicrosoftHTMLHelpDownloads.asp</a:t>
            </a:r>
            <a:endParaRPr lang="en-US" smtClean="0"/>
          </a:p>
          <a:p>
            <a:r>
              <a:rPr lang="en-US" smtClean="0"/>
              <a:t>Create each of the following</a:t>
            </a:r>
          </a:p>
          <a:p>
            <a:pPr lvl="1"/>
            <a:r>
              <a:rPr lang="en-US" smtClean="0"/>
              <a:t>Help project files</a:t>
            </a:r>
          </a:p>
          <a:p>
            <a:pPr lvl="2"/>
            <a:r>
              <a:rPr lang="en-US" smtClean="0"/>
              <a:t>Use separate directory</a:t>
            </a:r>
          </a:p>
          <a:p>
            <a:pPr lvl="1"/>
            <a:r>
              <a:rPr lang="en-US" smtClean="0"/>
              <a:t>HTML topic files</a:t>
            </a:r>
          </a:p>
          <a:p>
            <a:pPr lvl="2"/>
            <a:r>
              <a:rPr lang="en-US" smtClean="0"/>
              <a:t>Standard HTML with some additions for keywords</a:t>
            </a:r>
          </a:p>
          <a:p>
            <a:pPr lvl="1"/>
            <a:r>
              <a:rPr lang="en-US" smtClean="0"/>
              <a:t>Topic Header and Text File</a:t>
            </a:r>
          </a:p>
          <a:p>
            <a:pPr lvl="1"/>
            <a:r>
              <a:rPr lang="en-US" smtClean="0"/>
              <a:t>Graphics and multimedia</a:t>
            </a:r>
          </a:p>
          <a:p>
            <a:pPr lvl="2"/>
            <a:r>
              <a:rPr lang="en-US" smtClean="0"/>
              <a:t>Avoid monster sizes</a:t>
            </a:r>
          </a:p>
          <a:p>
            <a:pPr lvl="1"/>
            <a:r>
              <a:rPr lang="en-US" smtClean="0"/>
              <a:t>Contents files</a:t>
            </a:r>
          </a:p>
          <a:p>
            <a:pPr lvl="2"/>
            <a:r>
              <a:rPr lang="en-US" smtClean="0"/>
              <a:t>Can auto-generate from heading tags (&lt;H1&gt;, &lt;H2&gt;, …)</a:t>
            </a:r>
          </a:p>
          <a:p>
            <a:pPr lvl="1"/>
            <a:r>
              <a:rPr lang="en-US" smtClean="0"/>
              <a:t>Index files</a:t>
            </a:r>
          </a:p>
          <a:p>
            <a:pPr lvl="2"/>
            <a:r>
              <a:rPr lang="en-US" smtClean="0"/>
              <a:t>Use Help workshop to set keywords within each topic</a:t>
            </a:r>
          </a:p>
        </p:txBody>
      </p:sp>
      <p:sp>
        <p:nvSpPr>
          <p:cNvPr id="33794" name="Slide Number Placeholder 5"/>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C8A85847-A2E6-446D-905E-05F937C38449}" type="slidenum">
              <a:rPr lang="en-US" smtClean="0"/>
              <a:pPr/>
              <a:t>34</a:t>
            </a:fld>
            <a:endParaRPr lang="en-US"/>
          </a:p>
        </p:txBody>
      </p:sp>
    </p:spTree>
    <p:extLst>
      <p:ext uri="{BB962C8B-B14F-4D97-AF65-F5344CB8AC3E}">
        <p14:creationId xmlns:p14="http://schemas.microsoft.com/office/powerpoint/2010/main" val="50357429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2"/>
          <p:cNvSpPr>
            <a:spLocks noGrp="1" noChangeArrowheads="1"/>
          </p:cNvSpPr>
          <p:nvPr>
            <p:ph type="title"/>
          </p:nvPr>
        </p:nvSpPr>
        <p:spPr/>
        <p:txBody>
          <a:bodyPr/>
          <a:lstStyle/>
          <a:p>
            <a:r>
              <a:rPr lang="en-US" smtClean="0"/>
              <a:t>HTML Help Workshop</a:t>
            </a:r>
          </a:p>
        </p:txBody>
      </p:sp>
      <p:sp>
        <p:nvSpPr>
          <p:cNvPr id="34818"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907FE150-95E6-48A3-9F6F-2AF3BE112AD7}" type="slidenum">
              <a:rPr lang="en-US" smtClean="0"/>
              <a:pPr/>
              <a:t>35</a:t>
            </a:fld>
            <a:endParaRPr lang="en-US"/>
          </a:p>
        </p:txBody>
      </p:sp>
      <p:pic>
        <p:nvPicPr>
          <p:cNvPr id="34819"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838200"/>
            <a:ext cx="28956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 Box 6"/>
          <p:cNvSpPr txBox="1">
            <a:spLocks noChangeArrowheads="1"/>
          </p:cNvSpPr>
          <p:nvPr/>
        </p:nvSpPr>
        <p:spPr bwMode="auto">
          <a:xfrm>
            <a:off x="5943600" y="4648200"/>
            <a:ext cx="32004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en-US" sz="2400"/>
              <a:t>MAP</a:t>
            </a:r>
          </a:p>
          <a:p>
            <a:pPr>
              <a:spcBef>
                <a:spcPct val="50000"/>
              </a:spcBef>
            </a:pPr>
            <a:r>
              <a:rPr lang="en-US" sz="2400"/>
              <a:t>Each topic name must be given a number.</a:t>
            </a:r>
          </a:p>
        </p:txBody>
      </p:sp>
      <p:sp>
        <p:nvSpPr>
          <p:cNvPr id="34822" name="Line 7"/>
          <p:cNvSpPr>
            <a:spLocks noChangeShapeType="1"/>
          </p:cNvSpPr>
          <p:nvPr/>
        </p:nvSpPr>
        <p:spPr bwMode="auto">
          <a:xfrm flipH="1">
            <a:off x="2362200" y="5029200"/>
            <a:ext cx="3657600" cy="10668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23" name="Text Box 8"/>
          <p:cNvSpPr txBox="1">
            <a:spLocks noChangeArrowheads="1"/>
          </p:cNvSpPr>
          <p:nvPr/>
        </p:nvSpPr>
        <p:spPr bwMode="auto">
          <a:xfrm>
            <a:off x="5943600" y="3124200"/>
            <a:ext cx="2514600" cy="1370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en-US" sz="2400"/>
              <a:t>FILES</a:t>
            </a:r>
          </a:p>
          <a:p>
            <a:pPr>
              <a:spcBef>
                <a:spcPct val="50000"/>
              </a:spcBef>
            </a:pPr>
            <a:r>
              <a:rPr lang="en-US" sz="2400"/>
              <a:t>Load each HTML file.</a:t>
            </a:r>
          </a:p>
        </p:txBody>
      </p:sp>
      <p:sp>
        <p:nvSpPr>
          <p:cNvPr id="34824" name="Line 9"/>
          <p:cNvSpPr>
            <a:spLocks noChangeShapeType="1"/>
          </p:cNvSpPr>
          <p:nvPr/>
        </p:nvSpPr>
        <p:spPr bwMode="auto">
          <a:xfrm flipH="1">
            <a:off x="2514600" y="3352800"/>
            <a:ext cx="3505200" cy="609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wrap="none" anchor="ctr"/>
          <a:lstStyle/>
          <a:p>
            <a:endParaRPr lang="en-US"/>
          </a:p>
        </p:txBody>
      </p:sp>
      <p:sp>
        <p:nvSpPr>
          <p:cNvPr id="34825" name="Rectangle 11"/>
          <p:cNvSpPr>
            <a:spLocks noChangeArrowheads="1"/>
          </p:cNvSpPr>
          <p:nvPr/>
        </p:nvSpPr>
        <p:spPr bwMode="auto">
          <a:xfrm>
            <a:off x="3324225" y="933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p>
            <a:endParaRPr lang="en-US"/>
          </a:p>
        </p:txBody>
      </p:sp>
      <p:sp>
        <p:nvSpPr>
          <p:cNvPr id="34826" name="Text Box 12"/>
          <p:cNvSpPr txBox="1">
            <a:spLocks noChangeArrowheads="1"/>
          </p:cNvSpPr>
          <p:nvPr/>
        </p:nvSpPr>
        <p:spPr bwMode="auto">
          <a:xfrm>
            <a:off x="5943600" y="1143000"/>
            <a:ext cx="2514600"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spcBef>
                <a:spcPct val="50000"/>
              </a:spcBef>
            </a:pPr>
            <a:r>
              <a:rPr lang="en-US" sz="2400"/>
              <a:t>PROPERTIES</a:t>
            </a:r>
          </a:p>
          <a:p>
            <a:pPr>
              <a:spcBef>
                <a:spcPct val="50000"/>
              </a:spcBef>
            </a:pPr>
            <a:r>
              <a:rPr lang="en-US" sz="2400"/>
              <a:t>Project name, keywords, table of contents.</a:t>
            </a:r>
          </a:p>
        </p:txBody>
      </p:sp>
      <p:sp>
        <p:nvSpPr>
          <p:cNvPr id="34827" name="Line 13"/>
          <p:cNvSpPr>
            <a:spLocks noChangeShapeType="1"/>
          </p:cNvSpPr>
          <p:nvPr/>
        </p:nvSpPr>
        <p:spPr bwMode="auto">
          <a:xfrm flipH="1">
            <a:off x="2667000" y="1371600"/>
            <a:ext cx="3352800" cy="457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5750678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052"/>
          <p:cNvSpPr>
            <a:spLocks noGrp="1" noChangeArrowheads="1"/>
          </p:cNvSpPr>
          <p:nvPr>
            <p:ph type="title"/>
          </p:nvPr>
        </p:nvSpPr>
        <p:spPr/>
        <p:txBody>
          <a:bodyPr/>
          <a:lstStyle/>
          <a:p>
            <a:r>
              <a:rPr lang="en-US" smtClean="0"/>
              <a:t>HTML Project Hints</a:t>
            </a:r>
          </a:p>
        </p:txBody>
      </p:sp>
      <p:sp>
        <p:nvSpPr>
          <p:cNvPr id="35844" name="Rectangle 2053"/>
          <p:cNvSpPr>
            <a:spLocks noGrp="1" noChangeArrowheads="1"/>
          </p:cNvSpPr>
          <p:nvPr>
            <p:ph type="body" idx="1"/>
          </p:nvPr>
        </p:nvSpPr>
        <p:spPr/>
        <p:txBody>
          <a:bodyPr/>
          <a:lstStyle/>
          <a:p>
            <a:r>
              <a:rPr lang="en-US" smtClean="0"/>
              <a:t>Project Options</a:t>
            </a:r>
          </a:p>
          <a:p>
            <a:pPr lvl="1"/>
            <a:r>
              <a:rPr lang="en-US" smtClean="0"/>
              <a:t>Project Title</a:t>
            </a:r>
          </a:p>
          <a:p>
            <a:pPr lvl="1"/>
            <a:r>
              <a:rPr lang="en-US" smtClean="0"/>
              <a:t>Default file (first page)</a:t>
            </a:r>
          </a:p>
          <a:p>
            <a:r>
              <a:rPr lang="en-US" smtClean="0"/>
              <a:t>Can create new files with File - New</a:t>
            </a:r>
          </a:p>
          <a:p>
            <a:pPr lvl="1"/>
            <a:r>
              <a:rPr lang="en-US" smtClean="0"/>
              <a:t>Be sure to Add/Remove Topic files to project list</a:t>
            </a:r>
          </a:p>
          <a:p>
            <a:pPr lvl="1"/>
            <a:r>
              <a:rPr lang="en-US" smtClean="0"/>
              <a:t>Edit – Compiler Information to add keywords to HTML file</a:t>
            </a:r>
          </a:p>
          <a:p>
            <a:r>
              <a:rPr lang="en-US" smtClean="0"/>
              <a:t>Concentrate on creating useful help content</a:t>
            </a:r>
          </a:p>
          <a:p>
            <a:r>
              <a:rPr lang="en-US" smtClean="0"/>
              <a:t>On large projects, hire/train someone to manage help</a:t>
            </a:r>
          </a:p>
          <a:p>
            <a:pPr lvl="1"/>
            <a:r>
              <a:rPr lang="en-US" smtClean="0"/>
              <a:t>Add useful features</a:t>
            </a:r>
          </a:p>
          <a:p>
            <a:pPr lvl="1"/>
            <a:r>
              <a:rPr lang="en-US" smtClean="0"/>
              <a:t>Keep content up to date</a:t>
            </a:r>
          </a:p>
          <a:p>
            <a:pPr lvl="1"/>
            <a:r>
              <a:rPr lang="en-US" smtClean="0"/>
              <a:t>Manage/organize all the files</a:t>
            </a:r>
          </a:p>
          <a:p>
            <a:endParaRPr lang="en-US" smtClean="0"/>
          </a:p>
          <a:p>
            <a:endParaRPr lang="en-US" smtClean="0"/>
          </a:p>
        </p:txBody>
      </p:sp>
      <p:sp>
        <p:nvSpPr>
          <p:cNvPr id="35842" name="Slide Number Placeholder 5"/>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8608003-1401-4263-B6F2-AD03C1078CAE}" type="slidenum">
              <a:rPr lang="en-US" smtClean="0"/>
              <a:pPr/>
              <a:t>36</a:t>
            </a:fld>
            <a:endParaRPr lang="en-US"/>
          </a:p>
        </p:txBody>
      </p:sp>
    </p:spTree>
    <p:extLst>
      <p:ext uri="{BB962C8B-B14F-4D97-AF65-F5344CB8AC3E}">
        <p14:creationId xmlns:p14="http://schemas.microsoft.com/office/powerpoint/2010/main" val="303890423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 name="Picture 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52" y="1241425"/>
            <a:ext cx="6144126" cy="4976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9" name="Rectangle 2"/>
          <p:cNvSpPr>
            <a:spLocks noGrp="1" noChangeArrowheads="1"/>
          </p:cNvSpPr>
          <p:nvPr>
            <p:ph type="title"/>
          </p:nvPr>
        </p:nvSpPr>
        <p:spPr/>
        <p:txBody>
          <a:bodyPr/>
          <a:lstStyle/>
          <a:p>
            <a:r>
              <a:rPr lang="en-US" smtClean="0"/>
              <a:t>Context-Sensitive Help</a:t>
            </a:r>
          </a:p>
        </p:txBody>
      </p:sp>
      <p:sp>
        <p:nvSpPr>
          <p:cNvPr id="1028"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5913D2B-0985-40E5-9FE8-543D9824EB18}" type="slidenum">
              <a:rPr lang="en-US" smtClean="0"/>
              <a:pPr/>
              <a:t>37</a:t>
            </a:fld>
            <a:endParaRPr lang="en-US"/>
          </a:p>
        </p:txBody>
      </p:sp>
      <p:sp>
        <p:nvSpPr>
          <p:cNvPr id="1030" name="Text Box 5"/>
          <p:cNvSpPr txBox="1">
            <a:spLocks noChangeArrowheads="1"/>
          </p:cNvSpPr>
          <p:nvPr/>
        </p:nvSpPr>
        <p:spPr bwMode="auto">
          <a:xfrm>
            <a:off x="1203325" y="874713"/>
            <a:ext cx="4679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1800" dirty="0"/>
              <a:t>Set the help file name in the form properties.</a:t>
            </a:r>
          </a:p>
        </p:txBody>
      </p:sp>
      <p:sp>
        <p:nvSpPr>
          <p:cNvPr id="1031" name="Text Box 6"/>
          <p:cNvSpPr txBox="1">
            <a:spLocks noChangeArrowheads="1"/>
          </p:cNvSpPr>
          <p:nvPr/>
        </p:nvSpPr>
        <p:spPr bwMode="auto">
          <a:xfrm>
            <a:off x="1295400" y="6324600"/>
            <a:ext cx="6038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r>
              <a:rPr lang="en-US" sz="1800"/>
              <a:t>Set the topic number (Context Id) for each form or control.</a:t>
            </a:r>
          </a:p>
        </p:txBody>
      </p:sp>
      <p:sp>
        <p:nvSpPr>
          <p:cNvPr id="1032" name="Freeform 8"/>
          <p:cNvSpPr>
            <a:spLocks/>
          </p:cNvSpPr>
          <p:nvPr/>
        </p:nvSpPr>
        <p:spPr bwMode="auto">
          <a:xfrm>
            <a:off x="5796447" y="1066799"/>
            <a:ext cx="1442554" cy="4187126"/>
          </a:xfrm>
          <a:custGeom>
            <a:avLst/>
            <a:gdLst>
              <a:gd name="T0" fmla="*/ 0 w 864"/>
              <a:gd name="T1" fmla="*/ 0 h 624"/>
              <a:gd name="T2" fmla="*/ 864 w 864"/>
              <a:gd name="T3" fmla="*/ 0 h 624"/>
              <a:gd name="T4" fmla="*/ 504 w 864"/>
              <a:gd name="T5" fmla="*/ 624 h 624"/>
              <a:gd name="T6" fmla="*/ 0 60000 65536"/>
              <a:gd name="T7" fmla="*/ 0 60000 65536"/>
              <a:gd name="T8" fmla="*/ 0 60000 65536"/>
              <a:gd name="T9" fmla="*/ 0 w 864"/>
              <a:gd name="T10" fmla="*/ 0 h 624"/>
              <a:gd name="T11" fmla="*/ 864 w 864"/>
              <a:gd name="T12" fmla="*/ 624 h 624"/>
              <a:gd name="connsiteX0" fmla="*/ 0 w 7267"/>
              <a:gd name="connsiteY0" fmla="*/ 0 h 10000"/>
              <a:gd name="connsiteX1" fmla="*/ 7267 w 7267"/>
              <a:gd name="connsiteY1" fmla="*/ 0 h 10000"/>
              <a:gd name="connsiteX2" fmla="*/ 3100 w 7267"/>
              <a:gd name="connsiteY2" fmla="*/ 10000 h 10000"/>
            </a:gdLst>
            <a:ahLst/>
            <a:cxnLst>
              <a:cxn ang="0">
                <a:pos x="connsiteX0" y="connsiteY0"/>
              </a:cxn>
              <a:cxn ang="0">
                <a:pos x="connsiteX1" y="connsiteY1"/>
              </a:cxn>
              <a:cxn ang="0">
                <a:pos x="connsiteX2" y="connsiteY2"/>
              </a:cxn>
            </a:cxnLst>
            <a:rect l="l" t="t" r="r" b="b"/>
            <a:pathLst>
              <a:path w="7267" h="10000">
                <a:moveTo>
                  <a:pt x="0" y="0"/>
                </a:moveTo>
                <a:lnTo>
                  <a:pt x="7267" y="0"/>
                </a:lnTo>
                <a:lnTo>
                  <a:pt x="3100" y="10000"/>
                </a:lnTo>
              </a:path>
            </a:pathLst>
          </a:custGeom>
          <a:noFill/>
          <a:ln w="12700" cap="flat" cmpd="sng">
            <a:solidFill>
              <a:schemeClr val="tx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33" name="Freeform 9"/>
          <p:cNvSpPr>
            <a:spLocks/>
          </p:cNvSpPr>
          <p:nvPr/>
        </p:nvSpPr>
        <p:spPr bwMode="auto">
          <a:xfrm>
            <a:off x="6284563" y="5377912"/>
            <a:ext cx="2249837" cy="1175288"/>
          </a:xfrm>
          <a:custGeom>
            <a:avLst/>
            <a:gdLst>
              <a:gd name="T0" fmla="*/ 528 w 1296"/>
              <a:gd name="T1" fmla="*/ 2736 h 2736"/>
              <a:gd name="T2" fmla="*/ 1296 w 1296"/>
              <a:gd name="T3" fmla="*/ 1968 h 2736"/>
              <a:gd name="T4" fmla="*/ 0 w 1296"/>
              <a:gd name="T5" fmla="*/ 0 h 2736"/>
              <a:gd name="T6" fmla="*/ 0 60000 65536"/>
              <a:gd name="T7" fmla="*/ 0 60000 65536"/>
              <a:gd name="T8" fmla="*/ 0 60000 65536"/>
              <a:gd name="T9" fmla="*/ 0 w 1296"/>
              <a:gd name="T10" fmla="*/ 0 h 2736"/>
              <a:gd name="T11" fmla="*/ 1296 w 1296"/>
              <a:gd name="T12" fmla="*/ 2736 h 2736"/>
            </a:gdLst>
            <a:ahLst/>
            <a:cxnLst>
              <a:cxn ang="T6">
                <a:pos x="T0" y="T1"/>
              </a:cxn>
              <a:cxn ang="T7">
                <a:pos x="T2" y="T3"/>
              </a:cxn>
              <a:cxn ang="T8">
                <a:pos x="T4" y="T5"/>
              </a:cxn>
            </a:cxnLst>
            <a:rect l="T9" t="T10" r="T11" b="T12"/>
            <a:pathLst>
              <a:path w="1296" h="2736">
                <a:moveTo>
                  <a:pt x="528" y="2736"/>
                </a:moveTo>
                <a:lnTo>
                  <a:pt x="1296" y="1968"/>
                </a:lnTo>
                <a:lnTo>
                  <a:pt x="0" y="0"/>
                </a:lnTo>
              </a:path>
            </a:pathLst>
          </a:custGeom>
          <a:noFill/>
          <a:ln w="12700" cap="flat" cmpd="sng">
            <a:solidFill>
              <a:schemeClr val="tx2"/>
            </a:solidFill>
            <a:prstDash val="solid"/>
            <a:round/>
            <a:headEnd type="none" w="sm" len="sm"/>
            <a:tailEnd type="triangl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2829515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1026"/>
          <p:cNvSpPr>
            <a:spLocks noGrp="1" noChangeArrowheads="1"/>
          </p:cNvSpPr>
          <p:nvPr>
            <p:ph type="title"/>
          </p:nvPr>
        </p:nvSpPr>
        <p:spPr/>
        <p:txBody>
          <a:bodyPr/>
          <a:lstStyle/>
          <a:p>
            <a:r>
              <a:rPr lang="en-US" smtClean="0"/>
              <a:t>Context Sensitive HTML Help</a:t>
            </a:r>
          </a:p>
        </p:txBody>
      </p:sp>
      <p:sp>
        <p:nvSpPr>
          <p:cNvPr id="36866" name="Slide Number Placeholder 5"/>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D3A81B1-4F04-4506-8DA1-F3050E61BBA0}" type="slidenum">
              <a:rPr lang="en-US" smtClean="0"/>
              <a:pPr/>
              <a:t>38</a:t>
            </a:fld>
            <a:endParaRPr lang="en-US"/>
          </a:p>
        </p:txBody>
      </p:sp>
      <p:grpSp>
        <p:nvGrpSpPr>
          <p:cNvPr id="36869" name="Group 1036"/>
          <p:cNvGrpSpPr>
            <a:grpSpLocks/>
          </p:cNvGrpSpPr>
          <p:nvPr/>
        </p:nvGrpSpPr>
        <p:grpSpPr bwMode="auto">
          <a:xfrm>
            <a:off x="3276600" y="1524000"/>
            <a:ext cx="4876800" cy="4648200"/>
            <a:chOff x="-2" y="-2"/>
            <a:chExt cx="1710" cy="1828"/>
          </a:xfrm>
        </p:grpSpPr>
        <p:grpSp>
          <p:nvGrpSpPr>
            <p:cNvPr id="36870" name="Group 1034"/>
            <p:cNvGrpSpPr>
              <a:grpSpLocks/>
            </p:cNvGrpSpPr>
            <p:nvPr/>
          </p:nvGrpSpPr>
          <p:grpSpPr bwMode="auto">
            <a:xfrm>
              <a:off x="0" y="0"/>
              <a:ext cx="1706" cy="1824"/>
              <a:chOff x="0" y="0"/>
              <a:chExt cx="1706" cy="1824"/>
            </a:xfrm>
          </p:grpSpPr>
          <p:sp>
            <p:nvSpPr>
              <p:cNvPr id="36872" name="Rectangle 1032"/>
              <p:cNvSpPr>
                <a:spLocks noChangeArrowheads="1"/>
              </p:cNvSpPr>
              <p:nvPr/>
            </p:nvSpPr>
            <p:spPr bwMode="auto">
              <a:xfrm>
                <a:off x="43" y="0"/>
                <a:ext cx="1620" cy="1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lstStyle/>
              <a:p>
                <a:pPr>
                  <a:tabLst>
                    <a:tab pos="4229100" algn="r"/>
                  </a:tabLst>
                </a:pPr>
                <a:r>
                  <a:rPr lang="en-US" sz="1800" dirty="0">
                    <a:solidFill>
                      <a:schemeClr val="tx1"/>
                    </a:solidFill>
                    <a:cs typeface="Arial" charset="0"/>
                  </a:rPr>
                  <a:t>#define </a:t>
                </a:r>
                <a:r>
                  <a:rPr lang="en-US" sz="1800" dirty="0" err="1">
                    <a:solidFill>
                      <a:schemeClr val="tx1"/>
                    </a:solidFill>
                    <a:cs typeface="Arial" charset="0"/>
                  </a:rPr>
                  <a:t>PetStoreIntro</a:t>
                </a:r>
                <a:r>
                  <a:rPr lang="en-US" sz="1800" dirty="0">
                    <a:solidFill>
                      <a:schemeClr val="tx1"/>
                    </a:solidFill>
                    <a:cs typeface="Arial" charset="0"/>
                  </a:rPr>
                  <a:t>	100</a:t>
                </a:r>
                <a:endParaRPr lang="en-US" sz="1900" dirty="0">
                  <a:solidFill>
                    <a:schemeClr val="tx1"/>
                  </a:solidFill>
                  <a:latin typeface="Century Schoolbook" pitchFamily="18" charset="0"/>
                  <a:cs typeface="Times New Roman" pitchFamily="18" charset="0"/>
                </a:endParaRPr>
              </a:p>
              <a:p>
                <a:pPr>
                  <a:tabLst>
                    <a:tab pos="4229100" algn="r"/>
                  </a:tabLst>
                </a:pPr>
                <a:r>
                  <a:rPr lang="en-US" sz="1800" dirty="0">
                    <a:solidFill>
                      <a:schemeClr val="tx1"/>
                    </a:solidFill>
                    <a:cs typeface="Arial" charset="0"/>
                  </a:rPr>
                  <a:t>#define Accounting	10000</a:t>
                </a:r>
                <a:endParaRPr lang="en-US" sz="1900" dirty="0">
                  <a:solidFill>
                    <a:schemeClr val="tx1"/>
                  </a:solidFill>
                  <a:latin typeface="Century Schoolbook" pitchFamily="18" charset="0"/>
                  <a:cs typeface="Times New Roman" pitchFamily="18" charset="0"/>
                </a:endParaRPr>
              </a:p>
              <a:p>
                <a:pPr>
                  <a:tabLst>
                    <a:tab pos="4229100" algn="r"/>
                  </a:tabLst>
                </a:pPr>
                <a:r>
                  <a:rPr lang="en-US" sz="1800" dirty="0">
                    <a:solidFill>
                      <a:schemeClr val="tx1"/>
                    </a:solidFill>
                    <a:cs typeface="Arial" charset="0"/>
                  </a:rPr>
                  <a:t>#define Animal	20000</a:t>
                </a:r>
                <a:endParaRPr lang="en-US" sz="1900" dirty="0">
                  <a:solidFill>
                    <a:schemeClr val="tx1"/>
                  </a:solidFill>
                  <a:latin typeface="Century Schoolbook" pitchFamily="18" charset="0"/>
                  <a:cs typeface="Times New Roman" pitchFamily="18" charset="0"/>
                </a:endParaRPr>
              </a:p>
              <a:p>
                <a:pPr>
                  <a:tabLst>
                    <a:tab pos="4229100" algn="r"/>
                  </a:tabLst>
                </a:pPr>
                <a:r>
                  <a:rPr lang="en-US" sz="1800" dirty="0">
                    <a:solidFill>
                      <a:schemeClr val="tx1"/>
                    </a:solidFill>
                    <a:cs typeface="Arial" charset="0"/>
                  </a:rPr>
                  <a:t>#define </a:t>
                </a:r>
                <a:r>
                  <a:rPr lang="en-US" sz="1800" dirty="0" err="1">
                    <a:solidFill>
                      <a:schemeClr val="tx1"/>
                    </a:solidFill>
                    <a:cs typeface="Arial" charset="0"/>
                  </a:rPr>
                  <a:t>AnimalPurchase</a:t>
                </a:r>
                <a:r>
                  <a:rPr lang="en-US" sz="1800" dirty="0">
                    <a:solidFill>
                      <a:schemeClr val="tx1"/>
                    </a:solidFill>
                    <a:cs typeface="Arial" charset="0"/>
                  </a:rPr>
                  <a:t>	30000</a:t>
                </a:r>
                <a:endParaRPr lang="en-US" sz="1900" dirty="0">
                  <a:solidFill>
                    <a:schemeClr val="tx1"/>
                  </a:solidFill>
                  <a:latin typeface="Century Schoolbook" pitchFamily="18" charset="0"/>
                  <a:cs typeface="Times New Roman" pitchFamily="18" charset="0"/>
                </a:endParaRPr>
              </a:p>
              <a:p>
                <a:pPr>
                  <a:tabLst>
                    <a:tab pos="4229100" algn="r"/>
                  </a:tabLst>
                </a:pPr>
                <a:r>
                  <a:rPr lang="en-US" sz="1800" dirty="0">
                    <a:solidFill>
                      <a:schemeClr val="tx1"/>
                    </a:solidFill>
                    <a:cs typeface="Arial" charset="0"/>
                  </a:rPr>
                  <a:t>#define </a:t>
                </a:r>
                <a:r>
                  <a:rPr lang="en-US" sz="1800" dirty="0" err="1">
                    <a:solidFill>
                      <a:schemeClr val="tx1"/>
                    </a:solidFill>
                    <a:cs typeface="Arial" charset="0"/>
                  </a:rPr>
                  <a:t>ClassDiagram</a:t>
                </a:r>
                <a:r>
                  <a:rPr lang="en-US" sz="1800" dirty="0">
                    <a:solidFill>
                      <a:schemeClr val="tx1"/>
                    </a:solidFill>
                    <a:cs typeface="Arial" charset="0"/>
                  </a:rPr>
                  <a:t>	40000</a:t>
                </a:r>
                <a:endParaRPr lang="en-US" sz="1900" dirty="0">
                  <a:solidFill>
                    <a:schemeClr val="tx1"/>
                  </a:solidFill>
                  <a:latin typeface="Century Schoolbook" pitchFamily="18" charset="0"/>
                  <a:cs typeface="Times New Roman" pitchFamily="18" charset="0"/>
                </a:endParaRPr>
              </a:p>
              <a:p>
                <a:pPr>
                  <a:tabLst>
                    <a:tab pos="4229100" algn="r"/>
                  </a:tabLst>
                </a:pPr>
                <a:r>
                  <a:rPr lang="en-US" sz="1800" dirty="0">
                    <a:solidFill>
                      <a:schemeClr val="tx1"/>
                    </a:solidFill>
                    <a:cs typeface="Arial" charset="0"/>
                  </a:rPr>
                  <a:t>#define Copyright	50000</a:t>
                </a:r>
                <a:endParaRPr lang="en-US" sz="1900" dirty="0">
                  <a:solidFill>
                    <a:schemeClr val="tx1"/>
                  </a:solidFill>
                  <a:latin typeface="Century Schoolbook" pitchFamily="18" charset="0"/>
                  <a:cs typeface="Times New Roman" pitchFamily="18" charset="0"/>
                </a:endParaRPr>
              </a:p>
              <a:p>
                <a:pPr>
                  <a:tabLst>
                    <a:tab pos="4229100" algn="r"/>
                  </a:tabLst>
                </a:pPr>
                <a:r>
                  <a:rPr lang="en-US" sz="1800" dirty="0">
                    <a:solidFill>
                      <a:schemeClr val="tx1"/>
                    </a:solidFill>
                    <a:cs typeface="Arial" charset="0"/>
                  </a:rPr>
                  <a:t>#define Customer	60000</a:t>
                </a:r>
                <a:endParaRPr lang="en-US" sz="1900" dirty="0">
                  <a:solidFill>
                    <a:schemeClr val="tx1"/>
                  </a:solidFill>
                  <a:latin typeface="Century Schoolbook" pitchFamily="18" charset="0"/>
                  <a:cs typeface="Times New Roman" pitchFamily="18" charset="0"/>
                </a:endParaRPr>
              </a:p>
              <a:p>
                <a:pPr>
                  <a:tabLst>
                    <a:tab pos="4229100" algn="r"/>
                  </a:tabLst>
                </a:pPr>
                <a:r>
                  <a:rPr lang="en-US" sz="1800" dirty="0">
                    <a:solidFill>
                      <a:schemeClr val="tx1"/>
                    </a:solidFill>
                    <a:cs typeface="Arial" charset="0"/>
                  </a:rPr>
                  <a:t>#define </a:t>
                </a:r>
                <a:r>
                  <a:rPr lang="en-US" sz="1800" dirty="0" err="1">
                    <a:solidFill>
                      <a:schemeClr val="tx1"/>
                    </a:solidFill>
                    <a:cs typeface="Arial" charset="0"/>
                  </a:rPr>
                  <a:t>DatabaseDesign</a:t>
                </a:r>
                <a:r>
                  <a:rPr lang="en-US" sz="1800" dirty="0">
                    <a:solidFill>
                      <a:schemeClr val="tx1"/>
                    </a:solidFill>
                    <a:cs typeface="Arial" charset="0"/>
                  </a:rPr>
                  <a:t>	70000</a:t>
                </a:r>
                <a:endParaRPr lang="en-US" sz="1900" dirty="0">
                  <a:solidFill>
                    <a:schemeClr val="tx1"/>
                  </a:solidFill>
                  <a:latin typeface="Century Schoolbook" pitchFamily="18" charset="0"/>
                  <a:cs typeface="Times New Roman" pitchFamily="18" charset="0"/>
                </a:endParaRPr>
              </a:p>
              <a:p>
                <a:pPr>
                  <a:tabLst>
                    <a:tab pos="4229100" algn="r"/>
                  </a:tabLst>
                </a:pPr>
                <a:r>
                  <a:rPr lang="en-US" sz="1800" dirty="0">
                    <a:solidFill>
                      <a:schemeClr val="tx1"/>
                    </a:solidFill>
                    <a:cs typeface="Arial" charset="0"/>
                  </a:rPr>
                  <a:t>#define Employee	80000</a:t>
                </a:r>
                <a:endParaRPr lang="en-US" sz="1900" dirty="0">
                  <a:solidFill>
                    <a:schemeClr val="tx1"/>
                  </a:solidFill>
                  <a:latin typeface="Century Schoolbook" pitchFamily="18" charset="0"/>
                  <a:cs typeface="Times New Roman" pitchFamily="18" charset="0"/>
                </a:endParaRPr>
              </a:p>
              <a:p>
                <a:pPr>
                  <a:tabLst>
                    <a:tab pos="4229100" algn="r"/>
                  </a:tabLst>
                </a:pPr>
                <a:r>
                  <a:rPr lang="en-US" sz="1800" dirty="0">
                    <a:solidFill>
                      <a:schemeClr val="tx1"/>
                    </a:solidFill>
                    <a:cs typeface="Arial" charset="0"/>
                  </a:rPr>
                  <a:t>#define </a:t>
                </a:r>
                <a:r>
                  <a:rPr lang="en-US" sz="1800" dirty="0" err="1">
                    <a:solidFill>
                      <a:schemeClr val="tx1"/>
                    </a:solidFill>
                    <a:cs typeface="Arial" charset="0"/>
                  </a:rPr>
                  <a:t>FirmIntroduction</a:t>
                </a:r>
                <a:r>
                  <a:rPr lang="en-US" sz="1800" dirty="0">
                    <a:solidFill>
                      <a:schemeClr val="tx1"/>
                    </a:solidFill>
                    <a:cs typeface="Arial" charset="0"/>
                  </a:rPr>
                  <a:t>	90000</a:t>
                </a:r>
                <a:endParaRPr lang="en-US" sz="1900" dirty="0">
                  <a:solidFill>
                    <a:schemeClr val="tx1"/>
                  </a:solidFill>
                  <a:latin typeface="Century Schoolbook" pitchFamily="18" charset="0"/>
                  <a:cs typeface="Times New Roman" pitchFamily="18" charset="0"/>
                </a:endParaRPr>
              </a:p>
              <a:p>
                <a:pPr>
                  <a:tabLst>
                    <a:tab pos="4229100" algn="r"/>
                  </a:tabLst>
                </a:pPr>
                <a:r>
                  <a:rPr lang="en-US" sz="1800" dirty="0">
                    <a:solidFill>
                      <a:schemeClr val="tx1"/>
                    </a:solidFill>
                    <a:cs typeface="Arial" charset="0"/>
                  </a:rPr>
                  <a:t>#define </a:t>
                </a:r>
                <a:r>
                  <a:rPr lang="en-US" sz="1800" dirty="0" err="1">
                    <a:solidFill>
                      <a:schemeClr val="tx1"/>
                    </a:solidFill>
                    <a:cs typeface="Arial" charset="0"/>
                  </a:rPr>
                  <a:t>FirmProcesses</a:t>
                </a:r>
                <a:r>
                  <a:rPr lang="en-US" sz="1800" dirty="0">
                    <a:solidFill>
                      <a:schemeClr val="tx1"/>
                    </a:solidFill>
                    <a:cs typeface="Arial" charset="0"/>
                  </a:rPr>
                  <a:t>	100000</a:t>
                </a:r>
                <a:endParaRPr lang="en-US" sz="1900" dirty="0">
                  <a:solidFill>
                    <a:schemeClr val="tx1"/>
                  </a:solidFill>
                  <a:latin typeface="Century Schoolbook" pitchFamily="18" charset="0"/>
                  <a:cs typeface="Times New Roman" pitchFamily="18" charset="0"/>
                </a:endParaRPr>
              </a:p>
              <a:p>
                <a:pPr>
                  <a:tabLst>
                    <a:tab pos="4229100" algn="r"/>
                  </a:tabLst>
                </a:pPr>
                <a:r>
                  <a:rPr lang="en-US" sz="1800" dirty="0">
                    <a:solidFill>
                      <a:schemeClr val="tx1"/>
                    </a:solidFill>
                    <a:cs typeface="Arial" charset="0"/>
                  </a:rPr>
                  <a:t>#define Inventory	110000</a:t>
                </a:r>
                <a:endParaRPr lang="en-US" sz="1900" dirty="0">
                  <a:solidFill>
                    <a:schemeClr val="tx1"/>
                  </a:solidFill>
                  <a:latin typeface="Century Schoolbook" pitchFamily="18" charset="0"/>
                  <a:cs typeface="Times New Roman" pitchFamily="18" charset="0"/>
                </a:endParaRPr>
              </a:p>
              <a:p>
                <a:pPr>
                  <a:tabLst>
                    <a:tab pos="4229100" algn="r"/>
                  </a:tabLst>
                </a:pPr>
                <a:r>
                  <a:rPr lang="en-US" sz="1800" dirty="0">
                    <a:solidFill>
                      <a:schemeClr val="tx1"/>
                    </a:solidFill>
                    <a:cs typeface="Arial" charset="0"/>
                  </a:rPr>
                  <a:t>#define Marketing	120000</a:t>
                </a:r>
                <a:endParaRPr lang="en-US" sz="1900" dirty="0">
                  <a:solidFill>
                    <a:schemeClr val="tx1"/>
                  </a:solidFill>
                  <a:latin typeface="Century Schoolbook" pitchFamily="18" charset="0"/>
                  <a:cs typeface="Times New Roman" pitchFamily="18" charset="0"/>
                </a:endParaRPr>
              </a:p>
              <a:p>
                <a:pPr>
                  <a:tabLst>
                    <a:tab pos="4229100" algn="r"/>
                  </a:tabLst>
                </a:pPr>
                <a:r>
                  <a:rPr lang="en-US" sz="1800" dirty="0">
                    <a:solidFill>
                      <a:schemeClr val="tx1"/>
                    </a:solidFill>
                    <a:cs typeface="Arial" charset="0"/>
                  </a:rPr>
                  <a:t>#define </a:t>
                </a:r>
                <a:r>
                  <a:rPr lang="en-US" sz="1800" dirty="0" err="1">
                    <a:solidFill>
                      <a:schemeClr val="tx1"/>
                    </a:solidFill>
                    <a:cs typeface="Arial" charset="0"/>
                  </a:rPr>
                  <a:t>MerchandisePurchases</a:t>
                </a:r>
                <a:r>
                  <a:rPr lang="en-US" sz="1800" dirty="0">
                    <a:solidFill>
                      <a:schemeClr val="tx1"/>
                    </a:solidFill>
                    <a:cs typeface="Arial" charset="0"/>
                  </a:rPr>
                  <a:t>	130000</a:t>
                </a:r>
                <a:endParaRPr lang="en-US" sz="1900" dirty="0">
                  <a:solidFill>
                    <a:schemeClr val="tx1"/>
                  </a:solidFill>
                  <a:latin typeface="Century Schoolbook" pitchFamily="18" charset="0"/>
                  <a:cs typeface="Times New Roman" pitchFamily="18" charset="0"/>
                </a:endParaRPr>
              </a:p>
              <a:p>
                <a:pPr>
                  <a:tabLst>
                    <a:tab pos="4229100" algn="r"/>
                  </a:tabLst>
                </a:pPr>
                <a:r>
                  <a:rPr lang="en-US" sz="1800" dirty="0">
                    <a:solidFill>
                      <a:schemeClr val="tx1"/>
                    </a:solidFill>
                    <a:cs typeface="Arial" charset="0"/>
                  </a:rPr>
                  <a:t>#define </a:t>
                </a:r>
                <a:r>
                  <a:rPr lang="en-US" sz="1800" dirty="0" err="1">
                    <a:solidFill>
                      <a:schemeClr val="tx1"/>
                    </a:solidFill>
                    <a:cs typeface="Arial" charset="0"/>
                  </a:rPr>
                  <a:t>MerchandiseReceipt</a:t>
                </a:r>
                <a:r>
                  <a:rPr lang="en-US" sz="1800" dirty="0">
                    <a:solidFill>
                      <a:schemeClr val="tx1"/>
                    </a:solidFill>
                    <a:cs typeface="Arial" charset="0"/>
                  </a:rPr>
                  <a:t>	140000</a:t>
                </a:r>
                <a:endParaRPr lang="en-US" sz="1900" dirty="0">
                  <a:solidFill>
                    <a:schemeClr val="tx1"/>
                  </a:solidFill>
                  <a:latin typeface="Century Schoolbook" pitchFamily="18" charset="0"/>
                  <a:cs typeface="Times New Roman" pitchFamily="18" charset="0"/>
                </a:endParaRPr>
              </a:p>
              <a:p>
                <a:pPr>
                  <a:tabLst>
                    <a:tab pos="4229100" algn="r"/>
                  </a:tabLst>
                </a:pPr>
                <a:r>
                  <a:rPr lang="en-US" sz="1800" dirty="0">
                    <a:solidFill>
                      <a:schemeClr val="tx1"/>
                    </a:solidFill>
                    <a:cs typeface="Arial" charset="0"/>
                  </a:rPr>
                  <a:t>#define Sale	150000</a:t>
                </a:r>
                <a:endParaRPr lang="en-US" sz="4000" dirty="0">
                  <a:solidFill>
                    <a:schemeClr val="tx1"/>
                  </a:solidFill>
                  <a:latin typeface="Times New Roman" pitchFamily="18" charset="0"/>
                </a:endParaRPr>
              </a:p>
            </p:txBody>
          </p:sp>
          <p:sp>
            <p:nvSpPr>
              <p:cNvPr id="36873" name="Rectangle 1033"/>
              <p:cNvSpPr>
                <a:spLocks noChangeArrowheads="1"/>
              </p:cNvSpPr>
              <p:nvPr/>
            </p:nvSpPr>
            <p:spPr bwMode="auto">
              <a:xfrm>
                <a:off x="0" y="0"/>
                <a:ext cx="1706" cy="1824"/>
              </a:xfrm>
              <a:prstGeom prst="rect">
                <a:avLst/>
              </a:prstGeom>
              <a:noFill/>
              <a:ln w="7">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6871" name="Rectangle 1035"/>
            <p:cNvSpPr>
              <a:spLocks noChangeArrowheads="1"/>
            </p:cNvSpPr>
            <p:nvPr/>
          </p:nvSpPr>
          <p:spPr bwMode="auto">
            <a:xfrm>
              <a:off x="-2" y="-2"/>
              <a:ext cx="1710" cy="1828"/>
            </a:xfrm>
            <a:prstGeom prst="rect">
              <a:avLst/>
            </a:prstGeom>
            <a:noFill/>
            <a:ln w="6350">
              <a:solidFill>
                <a:srgbClr val="A0A0A0"/>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solidFill>
                  <a:schemeClr val="tx1"/>
                </a:solidFill>
              </a:endParaRPr>
            </a:p>
          </p:txBody>
        </p:sp>
      </p:grpSp>
      <p:sp>
        <p:nvSpPr>
          <p:cNvPr id="5" name="Rectangle 4"/>
          <p:cNvSpPr/>
          <p:nvPr/>
        </p:nvSpPr>
        <p:spPr>
          <a:xfrm>
            <a:off x="488196" y="1113587"/>
            <a:ext cx="8330340" cy="461665"/>
          </a:xfrm>
          <a:prstGeom prst="rect">
            <a:avLst/>
          </a:prstGeom>
        </p:spPr>
        <p:txBody>
          <a:bodyPr wrap="square">
            <a:spAutoFit/>
          </a:bodyPr>
          <a:lstStyle/>
          <a:p>
            <a:r>
              <a:rPr lang="en-US" dirty="0"/>
              <a:t>Create a header file to link the topic names to numbers</a:t>
            </a:r>
          </a:p>
        </p:txBody>
      </p:sp>
    </p:spTree>
    <p:extLst>
      <p:ext uri="{BB962C8B-B14F-4D97-AF65-F5344CB8AC3E}">
        <p14:creationId xmlns:p14="http://schemas.microsoft.com/office/powerpoint/2010/main" val="27313270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HTML Help 3</a:t>
            </a:r>
            <a:endParaRPr lang="en-US" dirty="0"/>
          </a:p>
        </p:txBody>
      </p:sp>
      <p:sp>
        <p:nvSpPr>
          <p:cNvPr id="4" name="Content Placeholder 3"/>
          <p:cNvSpPr>
            <a:spLocks noGrp="1"/>
          </p:cNvSpPr>
          <p:nvPr>
            <p:ph idx="1"/>
          </p:nvPr>
        </p:nvSpPr>
        <p:spPr/>
        <p:txBody>
          <a:bodyPr/>
          <a:lstStyle/>
          <a:p>
            <a:r>
              <a:rPr lang="en-US" dirty="0" smtClean="0"/>
              <a:t>Introduced with Visual Studio 2010</a:t>
            </a:r>
          </a:p>
          <a:p>
            <a:r>
              <a:rPr lang="en-US" dirty="0" smtClean="0"/>
              <a:t>Modified/simplified version of Help 2 used for Visual Studio 2003 and 2005 as well as Office 2007/2010.</a:t>
            </a:r>
          </a:p>
          <a:p>
            <a:r>
              <a:rPr lang="en-US" dirty="0" smtClean="0"/>
              <a:t>File suffix: MSHC</a:t>
            </a:r>
          </a:p>
          <a:p>
            <a:r>
              <a:rPr lang="en-US" dirty="0" smtClean="0"/>
              <a:t>It is a ZIP archive.</a:t>
            </a:r>
          </a:p>
          <a:p>
            <a:r>
              <a:rPr lang="en-US" dirty="0" smtClean="0"/>
              <a:t>Files are strict HTML:  XHTML</a:t>
            </a:r>
          </a:p>
          <a:p>
            <a:r>
              <a:rPr lang="en-US" dirty="0" smtClean="0"/>
              <a:t>All metadata is stored within the individual file using meta tags.</a:t>
            </a:r>
          </a:p>
          <a:p>
            <a:r>
              <a:rPr lang="en-US" dirty="0" smtClean="0"/>
              <a:t>No compiler is needed. Create a ZIP file and put all of the help files and images in that file. Create a basic manifest file.</a:t>
            </a:r>
          </a:p>
          <a:p>
            <a:endParaRPr lang="en-US" dirty="0"/>
          </a:p>
          <a:p>
            <a:r>
              <a:rPr lang="en-US" dirty="0" smtClean="0"/>
              <a:t>The MSHC files are not yet supported on Windows, but maybe in the near future?</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39</a:t>
            </a:fld>
            <a:endParaRPr lang="en-US"/>
          </a:p>
        </p:txBody>
      </p:sp>
    </p:spTree>
    <p:extLst>
      <p:ext uri="{BB962C8B-B14F-4D97-AF65-F5344CB8AC3E}">
        <p14:creationId xmlns:p14="http://schemas.microsoft.com/office/powerpoint/2010/main" val="1110342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p:txBody>
          <a:bodyPr/>
          <a:lstStyle/>
          <a:p>
            <a:r>
              <a:rPr lang="en-US" smtClean="0"/>
              <a:t>Application Design</a:t>
            </a:r>
          </a:p>
        </p:txBody>
      </p:sp>
      <p:sp>
        <p:nvSpPr>
          <p:cNvPr id="9218"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5C0DFD6-9479-494B-9553-52C1EB7D0719}" type="slidenum">
              <a:rPr lang="en-US" smtClean="0"/>
              <a:pPr/>
              <a:t>4</a:t>
            </a:fld>
            <a:endParaRPr lang="en-US"/>
          </a:p>
        </p:txBody>
      </p:sp>
      <p:sp>
        <p:nvSpPr>
          <p:cNvPr id="9220" name="Rectangle 3"/>
          <p:cNvSpPr>
            <a:spLocks noGrp="1" noChangeArrowheads="1"/>
          </p:cNvSpPr>
          <p:nvPr>
            <p:ph type="body" sz="half" idx="4294967295"/>
          </p:nvPr>
        </p:nvSpPr>
        <p:spPr>
          <a:xfrm>
            <a:off x="0" y="1263650"/>
            <a:ext cx="4419600" cy="4756150"/>
          </a:xfrm>
        </p:spPr>
        <p:txBody>
          <a:bodyPr/>
          <a:lstStyle/>
          <a:p>
            <a:r>
              <a:rPr lang="en-US" smtClean="0"/>
              <a:t>Customer Form</a:t>
            </a:r>
          </a:p>
          <a:p>
            <a:r>
              <a:rPr lang="en-US" smtClean="0"/>
              <a:t>Order Form</a:t>
            </a:r>
          </a:p>
          <a:p>
            <a:r>
              <a:rPr lang="en-US" smtClean="0"/>
              <a:t>Bad design:</a:t>
            </a:r>
          </a:p>
          <a:p>
            <a:pPr lvl="1"/>
            <a:r>
              <a:rPr lang="en-US" smtClean="0"/>
              <a:t>Enter data twice.</a:t>
            </a:r>
          </a:p>
          <a:p>
            <a:r>
              <a:rPr lang="en-US" smtClean="0"/>
              <a:t>Poor design:</a:t>
            </a:r>
          </a:p>
          <a:p>
            <a:pPr lvl="1"/>
            <a:r>
              <a:rPr lang="en-US" smtClean="0"/>
              <a:t>Memorize data (ID) on one form to enter on second.</a:t>
            </a:r>
          </a:p>
          <a:p>
            <a:r>
              <a:rPr lang="en-US" smtClean="0"/>
              <a:t>Better design:</a:t>
            </a:r>
          </a:p>
          <a:p>
            <a:pPr lvl="1"/>
            <a:r>
              <a:rPr lang="en-US" smtClean="0"/>
              <a:t>Automatically transfer data across forms.</a:t>
            </a:r>
          </a:p>
          <a:p>
            <a:endParaRPr lang="en-US" smtClean="0"/>
          </a:p>
        </p:txBody>
      </p:sp>
      <p:sp>
        <p:nvSpPr>
          <p:cNvPr id="9221" name="Rectangle 8"/>
          <p:cNvSpPr>
            <a:spLocks noChangeArrowheads="1"/>
          </p:cNvSpPr>
          <p:nvPr/>
        </p:nvSpPr>
        <p:spPr bwMode="auto">
          <a:xfrm>
            <a:off x="4419600" y="1295400"/>
            <a:ext cx="1981200" cy="12954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r>
              <a:rPr lang="en-US" sz="1800" b="1"/>
              <a:t>Order</a:t>
            </a:r>
          </a:p>
          <a:p>
            <a:r>
              <a:rPr lang="en-US" sz="1800"/>
              <a:t>Customer: 1592</a:t>
            </a:r>
          </a:p>
          <a:p>
            <a:r>
              <a:rPr lang="en-US" sz="1800"/>
              <a:t>Jane Doe</a:t>
            </a:r>
          </a:p>
        </p:txBody>
      </p:sp>
      <p:sp>
        <p:nvSpPr>
          <p:cNvPr id="9222" name="Rectangle 9"/>
          <p:cNvSpPr>
            <a:spLocks noChangeArrowheads="1"/>
          </p:cNvSpPr>
          <p:nvPr/>
        </p:nvSpPr>
        <p:spPr bwMode="auto">
          <a:xfrm>
            <a:off x="6858000" y="1371600"/>
            <a:ext cx="1981200" cy="19050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r>
              <a:rPr lang="en-US" sz="1800" b="1"/>
              <a:t>Customer</a:t>
            </a:r>
          </a:p>
          <a:p>
            <a:r>
              <a:rPr lang="en-US" sz="1800"/>
              <a:t>CID:  1592</a:t>
            </a:r>
          </a:p>
          <a:p>
            <a:r>
              <a:rPr lang="en-US" sz="1800"/>
              <a:t>First: Jane</a:t>
            </a:r>
          </a:p>
          <a:p>
            <a:r>
              <a:rPr lang="en-US" sz="1800"/>
              <a:t>Last: Doe</a:t>
            </a:r>
          </a:p>
          <a:p>
            <a:r>
              <a:rPr lang="en-US" sz="1800"/>
              <a:t>Address: 123 Oak</a:t>
            </a:r>
          </a:p>
        </p:txBody>
      </p:sp>
      <p:sp>
        <p:nvSpPr>
          <p:cNvPr id="9223" name="Rectangle 10"/>
          <p:cNvSpPr>
            <a:spLocks noChangeArrowheads="1"/>
          </p:cNvSpPr>
          <p:nvPr/>
        </p:nvSpPr>
        <p:spPr bwMode="auto">
          <a:xfrm>
            <a:off x="5791200" y="1905000"/>
            <a:ext cx="533400" cy="304800"/>
          </a:xfrm>
          <a:prstGeom prst="rect">
            <a:avLst/>
          </a:prstGeom>
          <a:solidFill>
            <a:srgbClr val="FFFF99"/>
          </a:solidFill>
          <a:ln w="9525">
            <a:miter lim="800000"/>
            <a:headEnd/>
            <a:tailEnd/>
          </a:ln>
          <a:scene3d>
            <a:camera prst="legacyPerspectiveBottom"/>
            <a:lightRig rig="legacyFlat2" dir="t"/>
          </a:scene3d>
          <a:sp3d extrusionH="430200" prstMaterial="legacyMatte">
            <a:bevelT w="13500" h="13500" prst="angle"/>
            <a:bevelB w="13500" h="13500" prst="angle"/>
            <a:extrusionClr>
              <a:srgbClr val="FFFF99"/>
            </a:extrusionClr>
          </a:sp3d>
        </p:spPr>
        <p:txBody>
          <a:bodyPr wrap="none" anchor="ctr">
            <a:flatTx/>
          </a:bodyPr>
          <a:lstStyle/>
          <a:p>
            <a:pPr algn="ctr" eaLnBrk="1" hangingPunct="1"/>
            <a:r>
              <a:rPr lang="en-US" sz="1800">
                <a:cs typeface="Arial" charset="0"/>
              </a:rPr>
              <a:t>Edit</a:t>
            </a:r>
          </a:p>
        </p:txBody>
      </p:sp>
      <p:sp>
        <p:nvSpPr>
          <p:cNvPr id="9224" name="Line 11"/>
          <p:cNvSpPr>
            <a:spLocks noChangeShapeType="1"/>
          </p:cNvSpPr>
          <p:nvPr/>
        </p:nvSpPr>
        <p:spPr bwMode="auto">
          <a:xfrm flipV="1">
            <a:off x="6400800" y="1828800"/>
            <a:ext cx="457200" cy="2286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988935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Sample Help 3 Heading Tags</a:t>
            </a:r>
            <a:endParaRPr lang="en-US" dirty="0"/>
          </a:p>
        </p:txBody>
      </p:sp>
      <p:sp>
        <p:nvSpPr>
          <p:cNvPr id="4" name="Slide Number Placeholder 3"/>
          <p:cNvSpPr>
            <a:spLocks noGrp="1"/>
          </p:cNvSpPr>
          <p:nvPr>
            <p:ph type="sldNum" sz="quarter" idx="12"/>
          </p:nvPr>
        </p:nvSpPr>
        <p:spPr/>
        <p:txBody>
          <a:bodyPr/>
          <a:lstStyle/>
          <a:p>
            <a:pPr>
              <a:defRPr/>
            </a:pPr>
            <a:fld id="{923F52A1-028B-4591-8BCA-BD4AC116D9B3}" type="slidenum">
              <a:rPr lang="en-US" smtClean="0"/>
              <a:pPr>
                <a:defRPr/>
              </a:pPr>
              <a:t>40</a:t>
            </a:fld>
            <a:endParaRPr lang="en-US"/>
          </a:p>
        </p:txBody>
      </p:sp>
      <p:sp>
        <p:nvSpPr>
          <p:cNvPr id="6" name="Rectangle 5"/>
          <p:cNvSpPr/>
          <p:nvPr/>
        </p:nvSpPr>
        <p:spPr>
          <a:xfrm>
            <a:off x="184483" y="1179614"/>
            <a:ext cx="8269705" cy="4770537"/>
          </a:xfrm>
          <a:prstGeom prst="rect">
            <a:avLst/>
          </a:prstGeom>
        </p:spPr>
        <p:txBody>
          <a:bodyPr wrap="square">
            <a:spAutoFit/>
          </a:bodyPr>
          <a:lstStyle/>
          <a:p>
            <a:r>
              <a:rPr lang="en-US" sz="1600" dirty="0">
                <a:solidFill>
                  <a:schemeClr val="tx1"/>
                </a:solidFill>
              </a:rPr>
              <a:t>&lt;?xml version="1.0" encoding="utf-8</a:t>
            </a:r>
            <a:r>
              <a:rPr lang="en-US" sz="1600" dirty="0" smtClean="0">
                <a:solidFill>
                  <a:schemeClr val="tx1"/>
                </a:solidFill>
              </a:rPr>
              <a:t>"?&gt;</a:t>
            </a:r>
          </a:p>
          <a:p>
            <a:r>
              <a:rPr lang="en-US" sz="1600" dirty="0" smtClean="0">
                <a:solidFill>
                  <a:schemeClr val="tx1"/>
                </a:solidFill>
              </a:rPr>
              <a:t>&lt;</a:t>
            </a:r>
            <a:r>
              <a:rPr lang="en-US" sz="1600" dirty="0">
                <a:solidFill>
                  <a:schemeClr val="tx1"/>
                </a:solidFill>
              </a:rPr>
              <a:t>html </a:t>
            </a:r>
            <a:r>
              <a:rPr lang="en-US" sz="1600" dirty="0" err="1">
                <a:solidFill>
                  <a:schemeClr val="tx1"/>
                </a:solidFill>
              </a:rPr>
              <a:t>xmlns</a:t>
            </a:r>
            <a:r>
              <a:rPr lang="en-US" sz="1600" dirty="0">
                <a:solidFill>
                  <a:schemeClr val="tx1"/>
                </a:solidFill>
              </a:rPr>
              <a:t>="http://www.w3.org/1999/xhtml"&gt;</a:t>
            </a:r>
          </a:p>
          <a:p>
            <a:r>
              <a:rPr lang="en-US" sz="1600" dirty="0" smtClean="0">
                <a:solidFill>
                  <a:schemeClr val="tx1"/>
                </a:solidFill>
              </a:rPr>
              <a:t>&lt;</a:t>
            </a:r>
            <a:r>
              <a:rPr lang="en-US" sz="1600" dirty="0">
                <a:solidFill>
                  <a:schemeClr val="tx1"/>
                </a:solidFill>
              </a:rPr>
              <a:t>head&gt;</a:t>
            </a:r>
          </a:p>
          <a:p>
            <a:r>
              <a:rPr lang="en-US" sz="1600" dirty="0" smtClean="0">
                <a:solidFill>
                  <a:schemeClr val="tx1"/>
                </a:solidFill>
              </a:rPr>
              <a:t>    &lt;title&gt;My  Page Title&lt;/</a:t>
            </a:r>
            <a:r>
              <a:rPr lang="en-US" sz="1600" dirty="0">
                <a:solidFill>
                  <a:schemeClr val="tx1"/>
                </a:solidFill>
              </a:rPr>
              <a:t>title&gt;</a:t>
            </a:r>
          </a:p>
          <a:p>
            <a:r>
              <a:rPr lang="en-US" sz="1600" dirty="0" smtClean="0">
                <a:solidFill>
                  <a:schemeClr val="tx1"/>
                </a:solidFill>
              </a:rPr>
              <a:t>    &lt;</a:t>
            </a:r>
            <a:r>
              <a:rPr lang="en-US" sz="1600" dirty="0">
                <a:solidFill>
                  <a:schemeClr val="tx1"/>
                </a:solidFill>
              </a:rPr>
              <a:t>meta name="</a:t>
            </a:r>
            <a:r>
              <a:rPr lang="en-US" sz="1600" dirty="0" err="1">
                <a:solidFill>
                  <a:schemeClr val="tx1"/>
                </a:solidFill>
              </a:rPr>
              <a:t>Microsoft.Help.TopicLocale</a:t>
            </a:r>
            <a:r>
              <a:rPr lang="en-US" sz="1600" dirty="0">
                <a:solidFill>
                  <a:schemeClr val="tx1"/>
                </a:solidFill>
              </a:rPr>
              <a:t>" content="en-us" /&gt;</a:t>
            </a:r>
          </a:p>
          <a:p>
            <a:r>
              <a:rPr lang="en-US" sz="1600" dirty="0">
                <a:solidFill>
                  <a:schemeClr val="tx1"/>
                </a:solidFill>
              </a:rPr>
              <a:t>    &lt;meta name="</a:t>
            </a:r>
            <a:r>
              <a:rPr lang="en-US" sz="1600" dirty="0" err="1">
                <a:solidFill>
                  <a:schemeClr val="tx1"/>
                </a:solidFill>
              </a:rPr>
              <a:t>Microsoft.Help.TopicVersion</a:t>
            </a:r>
            <a:r>
              <a:rPr lang="en-US" sz="1600" dirty="0">
                <a:solidFill>
                  <a:schemeClr val="tx1"/>
                </a:solidFill>
              </a:rPr>
              <a:t>" content="100" /&gt;</a:t>
            </a:r>
          </a:p>
          <a:p>
            <a:r>
              <a:rPr lang="en-US" sz="1600" dirty="0">
                <a:solidFill>
                  <a:schemeClr val="tx1"/>
                </a:solidFill>
              </a:rPr>
              <a:t>    &lt;meta name="</a:t>
            </a:r>
            <a:r>
              <a:rPr lang="en-US" sz="1600" dirty="0" err="1">
                <a:solidFill>
                  <a:schemeClr val="tx1"/>
                </a:solidFill>
              </a:rPr>
              <a:t>Microsoft.Help.Id</a:t>
            </a:r>
            <a:r>
              <a:rPr lang="en-US" sz="1600" dirty="0">
                <a:solidFill>
                  <a:schemeClr val="tx1"/>
                </a:solidFill>
              </a:rPr>
              <a:t>" content="fadf1f04-77dd-43fb-81f6-72e5ae0bfc3d" </a:t>
            </a:r>
            <a:r>
              <a:rPr lang="en-US" sz="1600" dirty="0" smtClean="0">
                <a:solidFill>
                  <a:schemeClr val="tx1"/>
                </a:solidFill>
              </a:rPr>
              <a:t>/&gt;</a:t>
            </a:r>
          </a:p>
          <a:p>
            <a:r>
              <a:rPr lang="en-US" sz="1600" dirty="0" smtClean="0">
                <a:solidFill>
                  <a:schemeClr val="tx1"/>
                </a:solidFill>
              </a:rPr>
              <a:t>    &lt;meta name=“</a:t>
            </a:r>
            <a:r>
              <a:rPr lang="en-US" sz="1600" dirty="0" err="1" smtClean="0">
                <a:solidFill>
                  <a:schemeClr val="tx1"/>
                </a:solidFill>
              </a:rPr>
              <a:t>SelfBranded</a:t>
            </a:r>
            <a:r>
              <a:rPr lang="en-US" sz="1600" dirty="0" smtClean="0">
                <a:solidFill>
                  <a:schemeClr val="tx1"/>
                </a:solidFill>
              </a:rPr>
              <a:t> content=“true” /&gt;</a:t>
            </a:r>
          </a:p>
          <a:p>
            <a:r>
              <a:rPr lang="en-US" sz="1600" dirty="0">
                <a:solidFill>
                  <a:schemeClr val="tx1"/>
                </a:solidFill>
              </a:rPr>
              <a:t> </a:t>
            </a:r>
            <a:r>
              <a:rPr lang="en-US" sz="1600" dirty="0" smtClean="0">
                <a:solidFill>
                  <a:schemeClr val="tx1"/>
                </a:solidFill>
              </a:rPr>
              <a:t>   &lt;meta name=“</a:t>
            </a:r>
            <a:r>
              <a:rPr lang="en-US" sz="1600" dirty="0" err="1" smtClean="0">
                <a:solidFill>
                  <a:schemeClr val="tx1"/>
                </a:solidFill>
              </a:rPr>
              <a:t>Microsoft.Help.Locale</a:t>
            </a:r>
            <a:r>
              <a:rPr lang="en-US" sz="1600" dirty="0" smtClean="0">
                <a:solidFill>
                  <a:schemeClr val="tx1"/>
                </a:solidFill>
              </a:rPr>
              <a:t>” content=“en-us” /&gt;</a:t>
            </a:r>
          </a:p>
          <a:p>
            <a:r>
              <a:rPr lang="en-US" sz="1600" dirty="0">
                <a:solidFill>
                  <a:schemeClr val="tx1"/>
                </a:solidFill>
              </a:rPr>
              <a:t> </a:t>
            </a:r>
            <a:r>
              <a:rPr lang="en-US" sz="1600" dirty="0" smtClean="0">
                <a:solidFill>
                  <a:schemeClr val="tx1"/>
                </a:solidFill>
              </a:rPr>
              <a:t>   &lt;meta name=“</a:t>
            </a:r>
            <a:r>
              <a:rPr lang="en-US" sz="1600" dirty="0" err="1" smtClean="0">
                <a:solidFill>
                  <a:schemeClr val="tx1"/>
                </a:solidFill>
              </a:rPr>
              <a:t>Microsoft.Help.Package</a:t>
            </a:r>
            <a:r>
              <a:rPr lang="en-US" sz="1600" dirty="0" smtClean="0">
                <a:solidFill>
                  <a:schemeClr val="tx1"/>
                </a:solidFill>
              </a:rPr>
              <a:t>” content=“My_Help_Package_Pets_en-us_1” /&gt;</a:t>
            </a:r>
          </a:p>
          <a:p>
            <a:r>
              <a:rPr lang="en-US" sz="1600" dirty="0">
                <a:solidFill>
                  <a:schemeClr val="tx1"/>
                </a:solidFill>
              </a:rPr>
              <a:t> </a:t>
            </a:r>
            <a:r>
              <a:rPr lang="en-US" sz="1600" dirty="0" smtClean="0">
                <a:solidFill>
                  <a:schemeClr val="tx1"/>
                </a:solidFill>
              </a:rPr>
              <a:t>   &lt;meta name=“Microsoft.Help.F1” content=“</a:t>
            </a:r>
            <a:r>
              <a:rPr lang="en-US" sz="1600" dirty="0" err="1" smtClean="0">
                <a:solidFill>
                  <a:schemeClr val="tx1"/>
                </a:solidFill>
              </a:rPr>
              <a:t>PetStore</a:t>
            </a:r>
            <a:r>
              <a:rPr lang="en-US" sz="1600" dirty="0" smtClean="0">
                <a:solidFill>
                  <a:schemeClr val="tx1"/>
                </a:solidFill>
              </a:rPr>
              <a:t>” /&gt;</a:t>
            </a:r>
          </a:p>
          <a:p>
            <a:r>
              <a:rPr lang="en-US" sz="1600" dirty="0">
                <a:solidFill>
                  <a:schemeClr val="tx1"/>
                </a:solidFill>
              </a:rPr>
              <a:t> </a:t>
            </a:r>
            <a:r>
              <a:rPr lang="en-US" sz="1600" dirty="0" smtClean="0">
                <a:solidFill>
                  <a:schemeClr val="tx1"/>
                </a:solidFill>
              </a:rPr>
              <a:t>   &lt;meta name=“</a:t>
            </a:r>
            <a:r>
              <a:rPr lang="en-US" sz="1600" dirty="0" err="1" smtClean="0">
                <a:solidFill>
                  <a:schemeClr val="tx1"/>
                </a:solidFill>
              </a:rPr>
              <a:t>Microsoft.TocParent</a:t>
            </a:r>
            <a:r>
              <a:rPr lang="en-US" sz="1600" dirty="0" smtClean="0">
                <a:solidFill>
                  <a:schemeClr val="tx1"/>
                </a:solidFill>
              </a:rPr>
              <a:t>” content=“-1” /&gt;</a:t>
            </a:r>
          </a:p>
          <a:p>
            <a:r>
              <a:rPr lang="en-US" sz="1600" dirty="0">
                <a:solidFill>
                  <a:schemeClr val="tx1"/>
                </a:solidFill>
              </a:rPr>
              <a:t> </a:t>
            </a:r>
            <a:r>
              <a:rPr lang="en-US" sz="1600" dirty="0" smtClean="0">
                <a:solidFill>
                  <a:schemeClr val="tx1"/>
                </a:solidFill>
              </a:rPr>
              <a:t>   &lt;meta name=“</a:t>
            </a:r>
            <a:r>
              <a:rPr lang="en-US" sz="1600" dirty="0" err="1" smtClean="0">
                <a:solidFill>
                  <a:schemeClr val="tx1"/>
                </a:solidFill>
              </a:rPr>
              <a:t>Microsoft.Help.Category</a:t>
            </a:r>
            <a:r>
              <a:rPr lang="en-US" sz="1600" dirty="0" smtClean="0">
                <a:solidFill>
                  <a:schemeClr val="tx1"/>
                </a:solidFill>
              </a:rPr>
              <a:t>” content=“</a:t>
            </a:r>
            <a:r>
              <a:rPr lang="en-US" sz="1600" dirty="0" err="1" smtClean="0">
                <a:solidFill>
                  <a:schemeClr val="tx1"/>
                </a:solidFill>
              </a:rPr>
              <a:t>Petstore</a:t>
            </a:r>
            <a:r>
              <a:rPr lang="en-US" sz="1600" dirty="0" smtClean="0">
                <a:solidFill>
                  <a:schemeClr val="tx1"/>
                </a:solidFill>
              </a:rPr>
              <a:t>::Introduction” /&gt;</a:t>
            </a:r>
          </a:p>
          <a:p>
            <a:r>
              <a:rPr lang="en-US" sz="1600" dirty="0">
                <a:solidFill>
                  <a:schemeClr val="tx1"/>
                </a:solidFill>
              </a:rPr>
              <a:t> </a:t>
            </a:r>
            <a:r>
              <a:rPr lang="en-US" sz="1600" dirty="0" smtClean="0">
                <a:solidFill>
                  <a:schemeClr val="tx1"/>
                </a:solidFill>
              </a:rPr>
              <a:t>   &lt;meta name=“</a:t>
            </a:r>
            <a:r>
              <a:rPr lang="en-US" sz="1600" dirty="0" err="1" smtClean="0">
                <a:solidFill>
                  <a:schemeClr val="tx1"/>
                </a:solidFill>
              </a:rPr>
              <a:t>Microsoft.Help.ContentType</a:t>
            </a:r>
            <a:r>
              <a:rPr lang="en-US" sz="1600" dirty="0" smtClean="0">
                <a:solidFill>
                  <a:schemeClr val="tx1"/>
                </a:solidFill>
              </a:rPr>
              <a:t>” content=“Concepts” /&gt;</a:t>
            </a:r>
          </a:p>
          <a:p>
            <a:r>
              <a:rPr lang="en-US" sz="1600" dirty="0">
                <a:solidFill>
                  <a:schemeClr val="tx1"/>
                </a:solidFill>
              </a:rPr>
              <a:t> </a:t>
            </a:r>
            <a:r>
              <a:rPr lang="en-US" sz="1600" dirty="0" smtClean="0">
                <a:solidFill>
                  <a:schemeClr val="tx1"/>
                </a:solidFill>
              </a:rPr>
              <a:t>   &lt;meta name=“</a:t>
            </a:r>
            <a:r>
              <a:rPr lang="en-US" sz="1600" dirty="0" err="1" smtClean="0">
                <a:solidFill>
                  <a:schemeClr val="tx1"/>
                </a:solidFill>
              </a:rPr>
              <a:t>Microsoft.Help.Keywords</a:t>
            </a:r>
            <a:r>
              <a:rPr lang="en-US" sz="1600" dirty="0" smtClean="0">
                <a:solidFill>
                  <a:schemeClr val="tx1"/>
                </a:solidFill>
              </a:rPr>
              <a:t>” content=“Introduction” /&gt;</a:t>
            </a:r>
          </a:p>
          <a:p>
            <a:r>
              <a:rPr lang="en-US" sz="1600" dirty="0">
                <a:solidFill>
                  <a:schemeClr val="tx1"/>
                </a:solidFill>
              </a:rPr>
              <a:t> </a:t>
            </a:r>
            <a:r>
              <a:rPr lang="en-US" sz="1600" dirty="0" smtClean="0">
                <a:solidFill>
                  <a:schemeClr val="tx1"/>
                </a:solidFill>
              </a:rPr>
              <a:t>   &lt;meta name=“</a:t>
            </a:r>
            <a:r>
              <a:rPr lang="en-US" sz="1600" dirty="0" err="1" smtClean="0">
                <a:solidFill>
                  <a:schemeClr val="tx1"/>
                </a:solidFill>
              </a:rPr>
              <a:t>Microsoft.Help.Keywords</a:t>
            </a:r>
            <a:r>
              <a:rPr lang="en-US" sz="1600" dirty="0" smtClean="0">
                <a:solidFill>
                  <a:schemeClr val="tx1"/>
                </a:solidFill>
              </a:rPr>
              <a:t>” content=“Pet Store” /&gt;</a:t>
            </a:r>
          </a:p>
          <a:p>
            <a:r>
              <a:rPr lang="en-US" sz="1600" dirty="0">
                <a:solidFill>
                  <a:schemeClr val="tx1"/>
                </a:solidFill>
              </a:rPr>
              <a:t> </a:t>
            </a:r>
            <a:r>
              <a:rPr lang="en-US" sz="1600" dirty="0" smtClean="0">
                <a:solidFill>
                  <a:schemeClr val="tx1"/>
                </a:solidFill>
              </a:rPr>
              <a:t>   &lt;meta name=“Description” content=“Basic description goes here…” /&gt;</a:t>
            </a:r>
          </a:p>
          <a:p>
            <a:r>
              <a:rPr lang="en-US" sz="1600" dirty="0">
                <a:solidFill>
                  <a:schemeClr val="tx1"/>
                </a:solidFill>
              </a:rPr>
              <a:t> </a:t>
            </a:r>
            <a:r>
              <a:rPr lang="en-US" sz="1600" dirty="0" smtClean="0">
                <a:solidFill>
                  <a:schemeClr val="tx1"/>
                </a:solidFill>
              </a:rPr>
              <a:t>   &lt;meta name=“</a:t>
            </a:r>
            <a:r>
              <a:rPr lang="en-US" sz="1600" dirty="0" err="1" smtClean="0">
                <a:solidFill>
                  <a:schemeClr val="tx1"/>
                </a:solidFill>
              </a:rPr>
              <a:t>Microsoft.Help.tocOrder</a:t>
            </a:r>
            <a:r>
              <a:rPr lang="en-US" sz="1600" dirty="0" smtClean="0">
                <a:solidFill>
                  <a:schemeClr val="tx1"/>
                </a:solidFill>
              </a:rPr>
              <a:t>” content=“1” /&gt;</a:t>
            </a:r>
          </a:p>
          <a:p>
            <a:r>
              <a:rPr lang="en-US" sz="1600" dirty="0" smtClean="0">
                <a:solidFill>
                  <a:schemeClr val="tx1"/>
                </a:solidFill>
              </a:rPr>
              <a:t>&lt;/head&gt;</a:t>
            </a:r>
            <a:endParaRPr lang="en-US" sz="1600" dirty="0">
              <a:solidFill>
                <a:schemeClr val="tx1"/>
              </a:solidFill>
            </a:endParaRPr>
          </a:p>
        </p:txBody>
      </p:sp>
    </p:spTree>
    <p:extLst>
      <p:ext uri="{BB962C8B-B14F-4D97-AF65-F5344CB8AC3E}">
        <p14:creationId xmlns:p14="http://schemas.microsoft.com/office/powerpoint/2010/main" val="545163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HTML Help 3 Body</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41</a:t>
            </a:fld>
            <a:endParaRPr lang="en-US"/>
          </a:p>
        </p:txBody>
      </p:sp>
      <p:sp>
        <p:nvSpPr>
          <p:cNvPr id="4" name="Rectangle 3"/>
          <p:cNvSpPr/>
          <p:nvPr/>
        </p:nvSpPr>
        <p:spPr>
          <a:xfrm>
            <a:off x="184483" y="1179614"/>
            <a:ext cx="8742541" cy="2554545"/>
          </a:xfrm>
          <a:prstGeom prst="rect">
            <a:avLst/>
          </a:prstGeom>
        </p:spPr>
        <p:txBody>
          <a:bodyPr wrap="square">
            <a:spAutoFit/>
          </a:bodyPr>
          <a:lstStyle/>
          <a:p>
            <a:r>
              <a:rPr lang="en-US" sz="1600" dirty="0" smtClean="0">
                <a:solidFill>
                  <a:schemeClr val="tx1"/>
                </a:solidFill>
              </a:rPr>
              <a:t>&lt;body class=“primary-</a:t>
            </a:r>
            <a:r>
              <a:rPr lang="en-US" sz="1600" dirty="0" err="1" smtClean="0">
                <a:solidFill>
                  <a:schemeClr val="tx1"/>
                </a:solidFill>
              </a:rPr>
              <a:t>mtps</a:t>
            </a:r>
            <a:r>
              <a:rPr lang="en-US" sz="1600" dirty="0" smtClean="0">
                <a:solidFill>
                  <a:schemeClr val="tx1"/>
                </a:solidFill>
              </a:rPr>
              <a:t>-offline-document”&gt;</a:t>
            </a:r>
          </a:p>
          <a:p>
            <a:r>
              <a:rPr lang="en-US" sz="1600" dirty="0" smtClean="0">
                <a:solidFill>
                  <a:schemeClr val="tx1"/>
                </a:solidFill>
              </a:rPr>
              <a:t>    &lt;div class=“topic”&gt;</a:t>
            </a:r>
          </a:p>
          <a:p>
            <a:r>
              <a:rPr lang="en-US" sz="1600" dirty="0">
                <a:solidFill>
                  <a:schemeClr val="tx1"/>
                </a:solidFill>
              </a:rPr>
              <a:t> </a:t>
            </a:r>
            <a:r>
              <a:rPr lang="en-US" sz="1600" dirty="0" smtClean="0">
                <a:solidFill>
                  <a:schemeClr val="tx1"/>
                </a:solidFill>
              </a:rPr>
              <a:t>       &lt;div class=“</a:t>
            </a:r>
            <a:r>
              <a:rPr lang="en-US" sz="1600" dirty="0" err="1" smtClean="0">
                <a:solidFill>
                  <a:schemeClr val="tx1"/>
                </a:solidFill>
              </a:rPr>
              <a:t>majorTitle</a:t>
            </a:r>
            <a:r>
              <a:rPr lang="en-US" sz="1600" dirty="0" smtClean="0">
                <a:solidFill>
                  <a:schemeClr val="tx1"/>
                </a:solidFill>
              </a:rPr>
              <a:t>”&gt;This is the Page Title&lt;/div&gt;</a:t>
            </a:r>
          </a:p>
          <a:p>
            <a:r>
              <a:rPr lang="en-US" sz="1600" dirty="0" smtClean="0">
                <a:solidFill>
                  <a:schemeClr val="tx1"/>
                </a:solidFill>
              </a:rPr>
              <a:t>        &lt;p&gt;Sally’s Pet Store …. &lt;/p&gt;</a:t>
            </a:r>
          </a:p>
          <a:p>
            <a:r>
              <a:rPr lang="en-US" sz="1600" dirty="0">
                <a:solidFill>
                  <a:schemeClr val="tx1"/>
                </a:solidFill>
              </a:rPr>
              <a:t> </a:t>
            </a:r>
            <a:r>
              <a:rPr lang="en-US" sz="1600" dirty="0" smtClean="0">
                <a:solidFill>
                  <a:schemeClr val="tx1"/>
                </a:solidFill>
              </a:rPr>
              <a:t>       &lt;p&gt;&lt;a </a:t>
            </a:r>
            <a:r>
              <a:rPr lang="en-US" sz="1600" dirty="0" err="1" smtClean="0">
                <a:solidFill>
                  <a:schemeClr val="tx1"/>
                </a:solidFill>
              </a:rPr>
              <a:t>href</a:t>
            </a:r>
            <a:r>
              <a:rPr lang="en-US" sz="1600" dirty="0" smtClean="0">
                <a:solidFill>
                  <a:schemeClr val="tx1"/>
                </a:solidFill>
              </a:rPr>
              <a:t>=“</a:t>
            </a:r>
            <a:r>
              <a:rPr lang="en-US" sz="1600" dirty="0" err="1" smtClean="0">
                <a:solidFill>
                  <a:schemeClr val="tx1"/>
                </a:solidFill>
              </a:rPr>
              <a:t>ms-xhelp</a:t>
            </a:r>
            <a:r>
              <a:rPr lang="en-US" sz="1600" dirty="0" smtClean="0">
                <a:solidFill>
                  <a:schemeClr val="tx1"/>
                </a:solidFill>
              </a:rPr>
              <a:t>:///?Id=</a:t>
            </a:r>
            <a:r>
              <a:rPr lang="en-US" sz="1600" dirty="0">
                <a:solidFill>
                  <a:schemeClr val="tx1"/>
                </a:solidFill>
              </a:rPr>
              <a:t> </a:t>
            </a:r>
            <a:r>
              <a:rPr lang="en-US" sz="1600" dirty="0" smtClean="0">
                <a:solidFill>
                  <a:schemeClr val="tx1"/>
                </a:solidFill>
              </a:rPr>
              <a:t>fadf1f04-77dd-43fb-81f6-433e3ae08ac22”&gt;My Link&lt;/a&gt;</a:t>
            </a:r>
          </a:p>
          <a:p>
            <a:endParaRPr lang="en-US" sz="1600" dirty="0" smtClean="0">
              <a:solidFill>
                <a:schemeClr val="tx1"/>
              </a:solidFill>
            </a:endParaRPr>
          </a:p>
          <a:p>
            <a:r>
              <a:rPr lang="en-US" sz="1600" dirty="0" smtClean="0">
                <a:solidFill>
                  <a:schemeClr val="tx1"/>
                </a:solidFill>
              </a:rPr>
              <a:t>    &lt;/div&gt;</a:t>
            </a:r>
            <a:endParaRPr lang="en-US" sz="1600" dirty="0">
              <a:solidFill>
                <a:schemeClr val="tx1"/>
              </a:solidFill>
            </a:endParaRPr>
          </a:p>
          <a:p>
            <a:r>
              <a:rPr lang="en-US" sz="1600" dirty="0" smtClean="0">
                <a:solidFill>
                  <a:schemeClr val="tx1"/>
                </a:solidFill>
              </a:rPr>
              <a:t>&lt;/body&gt;</a:t>
            </a:r>
          </a:p>
          <a:p>
            <a:endParaRPr lang="en-US" sz="1600" dirty="0">
              <a:solidFill>
                <a:schemeClr val="tx1"/>
              </a:solidFill>
            </a:endParaRPr>
          </a:p>
          <a:p>
            <a:r>
              <a:rPr lang="en-US" sz="1600" dirty="0" smtClean="0">
                <a:solidFill>
                  <a:schemeClr val="tx1"/>
                </a:solidFill>
              </a:rPr>
              <a:t>&lt;/html&gt;</a:t>
            </a:r>
            <a:endParaRPr lang="en-US" sz="1600" dirty="0">
              <a:solidFill>
                <a:schemeClr val="tx1"/>
              </a:solidFill>
            </a:endParaRPr>
          </a:p>
        </p:txBody>
      </p:sp>
    </p:spTree>
    <p:extLst>
      <p:ext uri="{BB962C8B-B14F-4D97-AF65-F5344CB8AC3E}">
        <p14:creationId xmlns:p14="http://schemas.microsoft.com/office/powerpoint/2010/main" val="4005844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Manifest</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42</a:t>
            </a:fld>
            <a:endParaRPr lang="en-US"/>
          </a:p>
        </p:txBody>
      </p:sp>
      <p:sp>
        <p:nvSpPr>
          <p:cNvPr id="4" name="Rectangle 3"/>
          <p:cNvSpPr/>
          <p:nvPr/>
        </p:nvSpPr>
        <p:spPr>
          <a:xfrm>
            <a:off x="417638" y="181329"/>
            <a:ext cx="8341895" cy="6247864"/>
          </a:xfrm>
          <a:prstGeom prst="rect">
            <a:avLst/>
          </a:prstGeom>
        </p:spPr>
        <p:txBody>
          <a:bodyPr wrap="square">
            <a:spAutoFit/>
          </a:bodyPr>
          <a:lstStyle/>
          <a:p>
            <a:r>
              <a:rPr lang="en-US" sz="1600" dirty="0">
                <a:solidFill>
                  <a:schemeClr val="tx1"/>
                </a:solidFill>
              </a:rPr>
              <a:t>&lt;html </a:t>
            </a:r>
            <a:r>
              <a:rPr lang="en-US" sz="1600" dirty="0" err="1">
                <a:solidFill>
                  <a:schemeClr val="tx1"/>
                </a:solidFill>
              </a:rPr>
              <a:t>xmlns</a:t>
            </a:r>
            <a:r>
              <a:rPr lang="en-US" sz="1600" dirty="0">
                <a:solidFill>
                  <a:schemeClr val="tx1"/>
                </a:solidFill>
              </a:rPr>
              <a:t>="http://www.w3.org/1999/xhtml"&gt;</a:t>
            </a:r>
          </a:p>
          <a:p>
            <a:r>
              <a:rPr lang="en-US" sz="1600" dirty="0">
                <a:solidFill>
                  <a:schemeClr val="tx1"/>
                </a:solidFill>
              </a:rPr>
              <a:t>&lt;head&gt;</a:t>
            </a:r>
          </a:p>
          <a:p>
            <a:r>
              <a:rPr lang="en-US" sz="1600" dirty="0">
                <a:solidFill>
                  <a:schemeClr val="tx1"/>
                </a:solidFill>
              </a:rPr>
              <a:t>  &lt;title&gt;An optional title.&lt;/title&gt;</a:t>
            </a:r>
          </a:p>
          <a:p>
            <a:r>
              <a:rPr lang="en-US" sz="1600" dirty="0">
                <a:solidFill>
                  <a:schemeClr val="tx1"/>
                </a:solidFill>
              </a:rPr>
              <a:t>&lt;/head&gt;</a:t>
            </a:r>
          </a:p>
          <a:p>
            <a:r>
              <a:rPr lang="en-US" sz="1600" dirty="0">
                <a:solidFill>
                  <a:schemeClr val="tx1"/>
                </a:solidFill>
              </a:rPr>
              <a:t>&lt;body class="vendor-book"&gt;</a:t>
            </a:r>
          </a:p>
          <a:p>
            <a:r>
              <a:rPr lang="en-US" sz="1600" dirty="0">
                <a:solidFill>
                  <a:schemeClr val="tx1"/>
                </a:solidFill>
              </a:rPr>
              <a:t>  &lt;div class="details"&gt;</a:t>
            </a:r>
          </a:p>
          <a:p>
            <a:r>
              <a:rPr lang="en-US" sz="1600" dirty="0">
                <a:solidFill>
                  <a:schemeClr val="tx1"/>
                </a:solidFill>
              </a:rPr>
              <a:t>    &lt;span class="vendor"&gt;Pet Store&lt;/span&gt;</a:t>
            </a:r>
          </a:p>
          <a:p>
            <a:r>
              <a:rPr lang="en-US" sz="1600" dirty="0">
                <a:solidFill>
                  <a:schemeClr val="tx1"/>
                </a:solidFill>
              </a:rPr>
              <a:t>    &lt;span class="locale"&gt;en-us&lt;/span&gt;</a:t>
            </a:r>
          </a:p>
          <a:p>
            <a:r>
              <a:rPr lang="en-US" sz="1600" dirty="0">
                <a:solidFill>
                  <a:schemeClr val="tx1"/>
                </a:solidFill>
              </a:rPr>
              <a:t>    &lt;span class=”product”&gt;Pet Store Sales &lt;/span&gt;</a:t>
            </a:r>
          </a:p>
          <a:p>
            <a:r>
              <a:rPr lang="en-US" sz="1600" dirty="0">
                <a:solidFill>
                  <a:schemeClr val="tx1"/>
                </a:solidFill>
              </a:rPr>
              <a:t>    &lt;span class="name"&gt;Pet Store&lt;/span&gt;</a:t>
            </a:r>
          </a:p>
          <a:p>
            <a:r>
              <a:rPr lang="en-US" sz="1600" dirty="0">
                <a:solidFill>
                  <a:schemeClr val="tx1"/>
                </a:solidFill>
              </a:rPr>
              <a:t>  &lt;/div&gt;</a:t>
            </a:r>
          </a:p>
          <a:p>
            <a:r>
              <a:rPr lang="en-US" sz="1600" dirty="0">
                <a:solidFill>
                  <a:schemeClr val="tx1"/>
                </a:solidFill>
              </a:rPr>
              <a:t>  &lt;div class="package-list"&gt;</a:t>
            </a:r>
          </a:p>
          <a:p>
            <a:r>
              <a:rPr lang="en-US" sz="1600" dirty="0">
                <a:solidFill>
                  <a:schemeClr val="tx1"/>
                </a:solidFill>
              </a:rPr>
              <a:t>    </a:t>
            </a:r>
            <a:r>
              <a:rPr lang="en-US" sz="1600" dirty="0">
                <a:solidFill>
                  <a:schemeClr val="bg2"/>
                </a:solidFill>
              </a:rPr>
              <a:t>&lt;div class="package"&gt;</a:t>
            </a:r>
          </a:p>
          <a:p>
            <a:r>
              <a:rPr lang="en-US" sz="1600" dirty="0">
                <a:solidFill>
                  <a:schemeClr val="bg2"/>
                </a:solidFill>
              </a:rPr>
              <a:t>      &lt;span class="name"&gt;package1&lt;/span&gt;</a:t>
            </a:r>
          </a:p>
          <a:p>
            <a:r>
              <a:rPr lang="en-US" sz="1600" dirty="0">
                <a:solidFill>
                  <a:schemeClr val="bg2"/>
                </a:solidFill>
              </a:rPr>
              <a:t>      &lt;a class="current-link"</a:t>
            </a:r>
          </a:p>
          <a:p>
            <a:r>
              <a:rPr lang="en-US" sz="1600" dirty="0">
                <a:solidFill>
                  <a:schemeClr val="bg2"/>
                </a:solidFill>
              </a:rPr>
              <a:t>        </a:t>
            </a:r>
            <a:r>
              <a:rPr lang="en-US" sz="1600" dirty="0" err="1">
                <a:solidFill>
                  <a:schemeClr val="bg2"/>
                </a:solidFill>
              </a:rPr>
              <a:t>href</a:t>
            </a:r>
            <a:r>
              <a:rPr lang="en-US" sz="1600" dirty="0">
                <a:solidFill>
                  <a:schemeClr val="bg2"/>
                </a:solidFill>
              </a:rPr>
              <a:t>="packages\package1.mshc"&gt;package1.mshc&lt;/a&gt;</a:t>
            </a:r>
          </a:p>
          <a:p>
            <a:r>
              <a:rPr lang="en-US" sz="1600" dirty="0">
                <a:solidFill>
                  <a:schemeClr val="bg2"/>
                </a:solidFill>
              </a:rPr>
              <a:t>    &lt;/div&gt;</a:t>
            </a:r>
          </a:p>
          <a:p>
            <a:r>
              <a:rPr lang="en-US" sz="1600" dirty="0">
                <a:solidFill>
                  <a:schemeClr val="bg2"/>
                </a:solidFill>
              </a:rPr>
              <a:t>    &lt;div class="package"&gt;</a:t>
            </a:r>
          </a:p>
          <a:p>
            <a:r>
              <a:rPr lang="en-US" sz="1600" dirty="0">
                <a:solidFill>
                  <a:schemeClr val="bg2"/>
                </a:solidFill>
              </a:rPr>
              <a:t>      &lt;span class="name"&gt;package2&lt;/span&gt;</a:t>
            </a:r>
          </a:p>
          <a:p>
            <a:r>
              <a:rPr lang="en-US" sz="1600" dirty="0">
                <a:solidFill>
                  <a:schemeClr val="bg2"/>
                </a:solidFill>
              </a:rPr>
              <a:t>      &lt;a class="current-link"</a:t>
            </a:r>
          </a:p>
          <a:p>
            <a:r>
              <a:rPr lang="en-US" sz="1600" dirty="0">
                <a:solidFill>
                  <a:schemeClr val="bg2"/>
                </a:solidFill>
              </a:rPr>
              <a:t>        </a:t>
            </a:r>
            <a:r>
              <a:rPr lang="en-US" sz="1600" dirty="0" err="1">
                <a:solidFill>
                  <a:schemeClr val="bg2"/>
                </a:solidFill>
              </a:rPr>
              <a:t>href</a:t>
            </a:r>
            <a:r>
              <a:rPr lang="en-US" sz="1600" dirty="0">
                <a:solidFill>
                  <a:schemeClr val="bg2"/>
                </a:solidFill>
              </a:rPr>
              <a:t>="packages\package2.mshc"&gt;package2.mshc&lt;/a&gt;</a:t>
            </a:r>
          </a:p>
          <a:p>
            <a:r>
              <a:rPr lang="en-US" sz="1600" dirty="0">
                <a:solidFill>
                  <a:schemeClr val="bg2"/>
                </a:solidFill>
              </a:rPr>
              <a:t>    &lt;/div&gt;</a:t>
            </a:r>
          </a:p>
          <a:p>
            <a:r>
              <a:rPr lang="en-US" sz="1600" dirty="0">
                <a:solidFill>
                  <a:schemeClr val="tx1"/>
                </a:solidFill>
              </a:rPr>
              <a:t>  &lt;/div&gt;</a:t>
            </a:r>
          </a:p>
          <a:p>
            <a:r>
              <a:rPr lang="en-US" sz="1600" dirty="0">
                <a:solidFill>
                  <a:schemeClr val="tx1"/>
                </a:solidFill>
              </a:rPr>
              <a:t>&lt;/body&gt;</a:t>
            </a:r>
          </a:p>
          <a:p>
            <a:r>
              <a:rPr lang="en-US" sz="1600" dirty="0">
                <a:solidFill>
                  <a:schemeClr val="tx1"/>
                </a:solidFill>
              </a:rPr>
              <a:t>&lt;/html&gt;</a:t>
            </a:r>
          </a:p>
        </p:txBody>
      </p:sp>
    </p:spTree>
    <p:extLst>
      <p:ext uri="{BB962C8B-B14F-4D97-AF65-F5344CB8AC3E}">
        <p14:creationId xmlns:p14="http://schemas.microsoft.com/office/powerpoint/2010/main" val="30251420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p:txBody>
          <a:bodyPr/>
          <a:lstStyle/>
          <a:p>
            <a:r>
              <a:rPr lang="en-US" smtClean="0"/>
              <a:t>Catching Errors</a:t>
            </a:r>
          </a:p>
        </p:txBody>
      </p:sp>
      <p:graphicFrame>
        <p:nvGraphicFramePr>
          <p:cNvPr id="134225" name="Group 81"/>
          <p:cNvGraphicFramePr>
            <a:graphicFrameLocks noGrp="1"/>
          </p:cNvGraphicFramePr>
          <p:nvPr>
            <p:ph idx="1"/>
          </p:nvPr>
        </p:nvGraphicFramePr>
        <p:xfrm>
          <a:off x="228600" y="1277938"/>
          <a:ext cx="7772400" cy="4572000"/>
        </p:xfrm>
        <a:graphic>
          <a:graphicData uri="http://schemas.openxmlformats.org/drawingml/2006/table">
            <a:tbl>
              <a:tblPr/>
              <a:tblGrid>
                <a:gridCol w="1752600"/>
                <a:gridCol w="1600200"/>
                <a:gridCol w="1905000"/>
                <a:gridCol w="2514600"/>
              </a:tblGrid>
              <a:tr h="530225">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2400300" algn="r"/>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Oracle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2400300" algn="r"/>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SQL Server</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2400300" algn="r"/>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C#</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2400300" algn="r"/>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Access</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r>
              <a:tr h="2849562">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BEGIN</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{code}</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EXCEPTION</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WHEN OTHERS THEN</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{code}</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END</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BEGIN TRY</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{code}</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END TRY</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BEGIN CATCH</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{code}</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END CATCH</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try </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{code}</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catch (exception e)</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{code}</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s-ES_tradnl" sz="1600" b="0" i="0" u="none" strike="noStrike" cap="none" normalizeH="0" baseline="0" smtClean="0">
                          <a:ln>
                            <a:noFill/>
                          </a:ln>
                          <a:solidFill>
                            <a:schemeClr val="tx1"/>
                          </a:solidFill>
                          <a:effectLst/>
                          <a:latin typeface="Arial" charset="0"/>
                          <a:ea typeface="Times New Roman" pitchFamily="18" charset="0"/>
                          <a:cs typeface="Arial" charset="0"/>
                        </a:rPr>
                        <a:t>ON ERROR GOTO errX</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s-ES_tradnl" sz="1600" b="0" i="0" u="none" strike="noStrike" cap="none" normalizeH="0" baseline="0" smtClean="0">
                          <a:ln>
                            <a:noFill/>
                          </a:ln>
                          <a:solidFill>
                            <a:schemeClr val="tx1"/>
                          </a:solidFill>
                          <a:effectLst/>
                          <a:latin typeface="Arial" charset="0"/>
                          <a:ea typeface="Times New Roman" pitchFamily="18" charset="0"/>
                          <a:cs typeface="Arial" charset="0"/>
                        </a:rPr>
                        <a:t>   {code}</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s-ES_tradnl" sz="1600" b="0" i="0" u="none" strike="noStrike" cap="none" normalizeH="0" baseline="0" smtClean="0">
                          <a:ln>
                            <a:noFill/>
                          </a:ln>
                          <a:solidFill>
                            <a:schemeClr val="tx1"/>
                          </a:solidFill>
                          <a:effectLst/>
                          <a:latin typeface="Arial" charset="0"/>
                          <a:ea typeface="Times New Roman" pitchFamily="18" charset="0"/>
                          <a:cs typeface="Arial" charset="0"/>
                        </a:rPr>
                        <a:t>exitX:</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Exit Sub</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errX:</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{code}</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End Sub</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1192213">
                <a:tc>
                  <a:txBody>
                    <a:bodyPr/>
                    <a:lstStyle/>
                    <a:p>
                      <a:pPr marL="342900" marR="0" lvl="0" indent="-342900" algn="ctr" defTabSz="914400" rtl="0" eaLnBrk="0" fontAlgn="base" latinLnBrk="0" hangingPunct="0">
                        <a:lnSpc>
                          <a:spcPct val="100000"/>
                        </a:lnSpc>
                        <a:spcBef>
                          <a:spcPct val="0"/>
                        </a:spcBef>
                        <a:spcAft>
                          <a:spcPct val="0"/>
                        </a:spcAft>
                        <a:buClrTx/>
                        <a:buSzTx/>
                        <a:buFontTx/>
                        <a:buNone/>
                        <a:tabLst>
                          <a:tab pos="2400300" algn="r"/>
                        </a:tabLst>
                      </a:pPr>
                      <a:r>
                        <a:rPr kumimoji="0" lang="en-US" sz="1600" b="1" i="0" u="none" strike="noStrike" cap="none" normalizeH="0" baseline="0" smtClean="0">
                          <a:ln>
                            <a:noFill/>
                          </a:ln>
                          <a:solidFill>
                            <a:schemeClr val="tx1"/>
                          </a:solidFill>
                          <a:effectLst/>
                          <a:latin typeface="Arial" charset="0"/>
                          <a:ea typeface="Times New Roman" pitchFamily="18" charset="0"/>
                          <a:cs typeface="Arial" charset="0"/>
                        </a:rPr>
                        <a:t>SQL 2003 Standard</a:t>
                      </a:r>
                      <a:endParaRPr kumimoji="0" lang="en-US" sz="1600" b="0" i="0" u="none" strike="noStrike" cap="none" normalizeH="0" baseline="0" smtClean="0">
                        <a:ln>
                          <a:noFill/>
                        </a:ln>
                        <a:solidFill>
                          <a:schemeClr val="tx1"/>
                        </a:solidFill>
                        <a:effectLst/>
                        <a:latin typeface="Arial" charset="0"/>
                        <a:ea typeface="Times New Roman" pitchFamily="18" charset="0"/>
                        <a:cs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solidFill>
                      <a:srgbClr val="FFFFCC"/>
                    </a:solidFill>
                  </a:tcPr>
                </a:tc>
                <a:tc gridSpan="3">
                  <a:txBody>
                    <a:bodyPr/>
                    <a:lstStyle/>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DECLARE EXIT HANDLER FOR SQLEXCEPTION</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   Sql_procedure_name </a:t>
                      </a:r>
                    </a:p>
                    <a:p>
                      <a:pPr marL="342900" marR="0" lvl="0" indent="-342900" algn="l" defTabSz="914400" rtl="0" eaLnBrk="0" fontAlgn="base" latinLnBrk="0" hangingPunct="0">
                        <a:lnSpc>
                          <a:spcPct val="100000"/>
                        </a:lnSpc>
                        <a:spcBef>
                          <a:spcPct val="0"/>
                        </a:spcBef>
                        <a:spcAft>
                          <a:spcPct val="0"/>
                        </a:spcAft>
                        <a:buClrTx/>
                        <a:buSzTx/>
                        <a:buFontTx/>
                        <a:buNone/>
                        <a:tabLst>
                          <a:tab pos="2400300" algn="r"/>
                        </a:tabLst>
                      </a:pPr>
                      <a:r>
                        <a:rPr kumimoji="0" lang="en-US" sz="1600" b="0" i="0" u="none" strike="noStrike" cap="none" normalizeH="0" baseline="0" smtClean="0">
                          <a:ln>
                            <a:noFill/>
                          </a:ln>
                          <a:solidFill>
                            <a:schemeClr val="tx1"/>
                          </a:solidFill>
                          <a:effectLst/>
                          <a:latin typeface="Arial" charset="0"/>
                          <a:ea typeface="Times New Roman" pitchFamily="18" charset="0"/>
                          <a:cs typeface="Arial" charset="0"/>
                        </a:rPr>
                        <a:t>{code}</a:t>
                      </a: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r>
            </a:tbl>
          </a:graphicData>
        </a:graphic>
      </p:graphicFrame>
      <p:sp>
        <p:nvSpPr>
          <p:cNvPr id="38914" name="Slide Number Placeholder 5"/>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E73BAF14-9D96-4F37-95F1-82C39C5A65BF}" type="slidenum">
              <a:rPr lang="en-US" smtClean="0"/>
              <a:pPr/>
              <a:t>43</a:t>
            </a:fld>
            <a:endParaRPr lang="en-US"/>
          </a:p>
        </p:txBody>
      </p:sp>
    </p:spTree>
    <p:extLst>
      <p:ext uri="{BB962C8B-B14F-4D97-AF65-F5344CB8AC3E}">
        <p14:creationId xmlns:p14="http://schemas.microsoft.com/office/powerpoint/2010/main" val="111204333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p:txBody>
          <a:bodyPr/>
          <a:lstStyle/>
          <a:p>
            <a:r>
              <a:rPr lang="en-US" smtClean="0"/>
              <a:t>Application Testing</a:t>
            </a:r>
          </a:p>
        </p:txBody>
      </p:sp>
      <p:sp>
        <p:nvSpPr>
          <p:cNvPr id="39938"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B2527D3-A43E-4AF4-B0CC-C859B5E33297}" type="slidenum">
              <a:rPr lang="en-US" smtClean="0"/>
              <a:pPr/>
              <a:t>44</a:t>
            </a:fld>
            <a:endParaRPr lang="en-US"/>
          </a:p>
        </p:txBody>
      </p:sp>
      <p:sp>
        <p:nvSpPr>
          <p:cNvPr id="39940" name="Rectangle 4"/>
          <p:cNvSpPr>
            <a:spLocks noChangeArrowheads="1"/>
          </p:cNvSpPr>
          <p:nvPr/>
        </p:nvSpPr>
        <p:spPr bwMode="auto">
          <a:xfrm>
            <a:off x="1447800" y="4953000"/>
            <a:ext cx="1219200" cy="12192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pPr eaLnBrk="1" hangingPunct="1"/>
            <a:r>
              <a:rPr lang="en-US" sz="1200">
                <a:cs typeface="Arial" charset="0"/>
              </a:rPr>
              <a:t>If (Sales &gt; 50)</a:t>
            </a:r>
          </a:p>
          <a:p>
            <a:pPr eaLnBrk="1" hangingPunct="1"/>
            <a:r>
              <a:rPr lang="en-US" sz="1200">
                <a:cs typeface="Arial" charset="0"/>
              </a:rPr>
              <a:t>   bonus=10000</a:t>
            </a:r>
          </a:p>
          <a:p>
            <a:pPr eaLnBrk="1" hangingPunct="1"/>
            <a:r>
              <a:rPr lang="en-US" sz="1200">
                <a:cs typeface="Arial" charset="0"/>
              </a:rPr>
              <a:t>Else</a:t>
            </a:r>
          </a:p>
          <a:p>
            <a:pPr eaLnBrk="1" hangingPunct="1"/>
            <a:r>
              <a:rPr lang="en-US" sz="1200">
                <a:cs typeface="Arial" charset="0"/>
              </a:rPr>
              <a:t>   bonus=5000</a:t>
            </a:r>
          </a:p>
          <a:p>
            <a:pPr eaLnBrk="1" hangingPunct="1"/>
            <a:r>
              <a:rPr lang="en-US" sz="1200">
                <a:cs typeface="Arial" charset="0"/>
              </a:rPr>
              <a:t>End If</a:t>
            </a:r>
          </a:p>
        </p:txBody>
      </p:sp>
      <p:sp>
        <p:nvSpPr>
          <p:cNvPr id="39941" name="Text Box 5"/>
          <p:cNvSpPr txBox="1">
            <a:spLocks noChangeArrowheads="1"/>
          </p:cNvSpPr>
          <p:nvPr/>
        </p:nvSpPr>
        <p:spPr bwMode="auto">
          <a:xfrm>
            <a:off x="1508125" y="4608513"/>
            <a:ext cx="1047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Modules</a:t>
            </a:r>
          </a:p>
        </p:txBody>
      </p:sp>
      <p:sp>
        <p:nvSpPr>
          <p:cNvPr id="39942" name="Rectangle 6"/>
          <p:cNvSpPr>
            <a:spLocks noChangeArrowheads="1"/>
          </p:cNvSpPr>
          <p:nvPr/>
        </p:nvSpPr>
        <p:spPr bwMode="auto">
          <a:xfrm>
            <a:off x="1524000" y="2057400"/>
            <a:ext cx="914400" cy="12954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pPr algn="ctr" eaLnBrk="1" hangingPunct="1"/>
            <a:r>
              <a:rPr lang="en-US" sz="1200">
                <a:cs typeface="Arial" charset="0"/>
              </a:rPr>
              <a:t>Sales</a:t>
            </a:r>
          </a:p>
        </p:txBody>
      </p:sp>
      <p:sp>
        <p:nvSpPr>
          <p:cNvPr id="137223" name="Rectangle 7"/>
          <p:cNvSpPr>
            <a:spLocks noChangeArrowheads="1"/>
          </p:cNvSpPr>
          <p:nvPr/>
        </p:nvSpPr>
        <p:spPr bwMode="auto">
          <a:xfrm>
            <a:off x="1828800" y="3048000"/>
            <a:ext cx="304800" cy="152400"/>
          </a:xfrm>
          <a:prstGeom prst="rect">
            <a:avLst/>
          </a:prstGeom>
          <a:solidFill>
            <a:schemeClr val="accent2"/>
          </a:solidFill>
          <a:ln w="12700">
            <a:noFill/>
            <a:miter lim="800000"/>
            <a:headEnd type="none" w="sm" len="sm"/>
            <a:tailEnd type="none" w="sm" len="sm"/>
          </a:ln>
          <a:effectLst>
            <a:prstShdw prst="shdw17" dist="17961" dir="2700000">
              <a:schemeClr val="accent2">
                <a:gamma/>
                <a:shade val="60000"/>
                <a:invGamma/>
              </a:schemeClr>
            </a:prstShdw>
          </a:effectLst>
        </p:spPr>
        <p:txBody>
          <a:bodyPr wrap="none" anchor="ctr"/>
          <a:lstStyle/>
          <a:p>
            <a:pPr>
              <a:defRPr/>
            </a:pPr>
            <a:endParaRPr lang="en-US"/>
          </a:p>
        </p:txBody>
      </p:sp>
      <p:sp>
        <p:nvSpPr>
          <p:cNvPr id="39944" name="Rectangle 8"/>
          <p:cNvSpPr>
            <a:spLocks noChangeArrowheads="1"/>
          </p:cNvSpPr>
          <p:nvPr/>
        </p:nvSpPr>
        <p:spPr bwMode="auto">
          <a:xfrm>
            <a:off x="2514600" y="2057400"/>
            <a:ext cx="838200" cy="8382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pPr algn="ctr" eaLnBrk="1" hangingPunct="1"/>
            <a:r>
              <a:rPr lang="en-US" sz="1200">
                <a:cs typeface="Arial" charset="0"/>
              </a:rPr>
              <a:t>Customers</a:t>
            </a:r>
          </a:p>
        </p:txBody>
      </p:sp>
      <p:sp>
        <p:nvSpPr>
          <p:cNvPr id="39945" name="Rectangle 9"/>
          <p:cNvSpPr>
            <a:spLocks noChangeArrowheads="1"/>
          </p:cNvSpPr>
          <p:nvPr/>
        </p:nvSpPr>
        <p:spPr bwMode="auto">
          <a:xfrm>
            <a:off x="1524000" y="3429000"/>
            <a:ext cx="990600" cy="9906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pPr eaLnBrk="1" hangingPunct="1"/>
            <a:r>
              <a:rPr lang="en-US" sz="1200">
                <a:cs typeface="Arial" charset="0"/>
              </a:rPr>
              <a:t>Receipt</a:t>
            </a:r>
          </a:p>
          <a:p>
            <a:pPr eaLnBrk="1" hangingPunct="1"/>
            <a:r>
              <a:rPr lang="en-US" sz="900">
                <a:cs typeface="Arial" charset="0"/>
              </a:rPr>
              <a:t>Item  Qty   Price</a:t>
            </a:r>
          </a:p>
          <a:p>
            <a:pPr eaLnBrk="1" hangingPunct="1">
              <a:buFontTx/>
              <a:buAutoNum type="arabicPlain" startAt="112"/>
            </a:pPr>
            <a:r>
              <a:rPr lang="en-US" sz="900">
                <a:cs typeface="Arial" charset="0"/>
              </a:rPr>
              <a:t>    2     10.50</a:t>
            </a:r>
          </a:p>
          <a:p>
            <a:pPr eaLnBrk="1" hangingPunct="1"/>
            <a:r>
              <a:rPr lang="en-US" sz="900">
                <a:cs typeface="Arial" charset="0"/>
              </a:rPr>
              <a:t>178    1     27.85</a:t>
            </a:r>
          </a:p>
          <a:p>
            <a:pPr eaLnBrk="1" hangingPunct="1"/>
            <a:r>
              <a:rPr lang="en-US" sz="900">
                <a:cs typeface="Arial" charset="0"/>
              </a:rPr>
              <a:t>251    4     21.17</a:t>
            </a:r>
          </a:p>
        </p:txBody>
      </p:sp>
      <p:sp>
        <p:nvSpPr>
          <p:cNvPr id="39946" name="Rectangle 10"/>
          <p:cNvSpPr>
            <a:spLocks noChangeArrowheads="1"/>
          </p:cNvSpPr>
          <p:nvPr/>
        </p:nvSpPr>
        <p:spPr bwMode="auto">
          <a:xfrm>
            <a:off x="1828800" y="2362200"/>
            <a:ext cx="381000" cy="152400"/>
          </a:xfrm>
          <a:prstGeom prst="rect">
            <a:avLst/>
          </a:prstGeom>
          <a:solidFill>
            <a:srgbClr val="FFFFDD"/>
          </a:solidFill>
          <a:ln w="12700">
            <a:solidFill>
              <a:schemeClr val="tx1"/>
            </a:solidFill>
            <a:miter lim="800000"/>
            <a:headEnd type="none" w="sm" len="sm"/>
            <a:tailEnd type="none" w="sm" len="sm"/>
          </a:ln>
        </p:spPr>
        <p:txBody>
          <a:bodyPr wrap="none" anchor="ctr"/>
          <a:lstStyle/>
          <a:p>
            <a:endParaRPr lang="en-US"/>
          </a:p>
        </p:txBody>
      </p:sp>
      <p:sp>
        <p:nvSpPr>
          <p:cNvPr id="39947" name="Rectangle 11"/>
          <p:cNvSpPr>
            <a:spLocks noChangeArrowheads="1"/>
          </p:cNvSpPr>
          <p:nvPr/>
        </p:nvSpPr>
        <p:spPr bwMode="auto">
          <a:xfrm>
            <a:off x="1828800" y="2590800"/>
            <a:ext cx="381000" cy="152400"/>
          </a:xfrm>
          <a:prstGeom prst="rect">
            <a:avLst/>
          </a:prstGeom>
          <a:solidFill>
            <a:srgbClr val="FFFFDD"/>
          </a:solidFill>
          <a:ln w="12700">
            <a:solidFill>
              <a:schemeClr val="tx1"/>
            </a:solidFill>
            <a:miter lim="800000"/>
            <a:headEnd type="none" w="sm" len="sm"/>
            <a:tailEnd type="none" w="sm" len="sm"/>
          </a:ln>
        </p:spPr>
        <p:txBody>
          <a:bodyPr wrap="none" anchor="ctr"/>
          <a:lstStyle/>
          <a:p>
            <a:endParaRPr lang="en-US"/>
          </a:p>
        </p:txBody>
      </p:sp>
      <p:sp>
        <p:nvSpPr>
          <p:cNvPr id="39948" name="Rectangle 12"/>
          <p:cNvSpPr>
            <a:spLocks noChangeArrowheads="1"/>
          </p:cNvSpPr>
          <p:nvPr/>
        </p:nvSpPr>
        <p:spPr bwMode="auto">
          <a:xfrm>
            <a:off x="1828800" y="2819400"/>
            <a:ext cx="381000" cy="152400"/>
          </a:xfrm>
          <a:prstGeom prst="rect">
            <a:avLst/>
          </a:prstGeom>
          <a:solidFill>
            <a:srgbClr val="FFFFDD"/>
          </a:solidFill>
          <a:ln w="12700">
            <a:solidFill>
              <a:schemeClr val="tx1"/>
            </a:solidFill>
            <a:miter lim="800000"/>
            <a:headEnd type="none" w="sm" len="sm"/>
            <a:tailEnd type="none" w="sm" len="sm"/>
          </a:ln>
        </p:spPr>
        <p:txBody>
          <a:bodyPr wrap="none" anchor="ctr"/>
          <a:lstStyle/>
          <a:p>
            <a:endParaRPr lang="en-US"/>
          </a:p>
        </p:txBody>
      </p:sp>
      <p:sp>
        <p:nvSpPr>
          <p:cNvPr id="39949" name="Rectangle 13"/>
          <p:cNvSpPr>
            <a:spLocks noChangeArrowheads="1"/>
          </p:cNvSpPr>
          <p:nvPr/>
        </p:nvSpPr>
        <p:spPr bwMode="auto">
          <a:xfrm>
            <a:off x="2743200" y="2362200"/>
            <a:ext cx="381000" cy="152400"/>
          </a:xfrm>
          <a:prstGeom prst="rect">
            <a:avLst/>
          </a:prstGeom>
          <a:solidFill>
            <a:srgbClr val="FFFFDD"/>
          </a:solidFill>
          <a:ln w="12700">
            <a:solidFill>
              <a:schemeClr val="tx1"/>
            </a:solidFill>
            <a:miter lim="800000"/>
            <a:headEnd type="none" w="sm" len="sm"/>
            <a:tailEnd type="none" w="sm" len="sm"/>
          </a:ln>
        </p:spPr>
        <p:txBody>
          <a:bodyPr wrap="none" anchor="ctr"/>
          <a:lstStyle/>
          <a:p>
            <a:endParaRPr lang="en-US"/>
          </a:p>
        </p:txBody>
      </p:sp>
      <p:sp>
        <p:nvSpPr>
          <p:cNvPr id="39950" name="Rectangle 14"/>
          <p:cNvSpPr>
            <a:spLocks noChangeArrowheads="1"/>
          </p:cNvSpPr>
          <p:nvPr/>
        </p:nvSpPr>
        <p:spPr bwMode="auto">
          <a:xfrm>
            <a:off x="2743200" y="2590800"/>
            <a:ext cx="381000" cy="152400"/>
          </a:xfrm>
          <a:prstGeom prst="rect">
            <a:avLst/>
          </a:prstGeom>
          <a:solidFill>
            <a:srgbClr val="FFFFDD"/>
          </a:solidFill>
          <a:ln w="12700">
            <a:solidFill>
              <a:schemeClr val="tx1"/>
            </a:solidFill>
            <a:miter lim="800000"/>
            <a:headEnd type="none" w="sm" len="sm"/>
            <a:tailEnd type="none" w="sm" len="sm"/>
          </a:ln>
        </p:spPr>
        <p:txBody>
          <a:bodyPr wrap="none" anchor="ctr"/>
          <a:lstStyle/>
          <a:p>
            <a:endParaRPr lang="en-US"/>
          </a:p>
        </p:txBody>
      </p:sp>
      <p:sp>
        <p:nvSpPr>
          <p:cNvPr id="39951" name="Rectangle 15"/>
          <p:cNvSpPr>
            <a:spLocks noChangeArrowheads="1"/>
          </p:cNvSpPr>
          <p:nvPr/>
        </p:nvSpPr>
        <p:spPr bwMode="auto">
          <a:xfrm>
            <a:off x="3505200" y="2057400"/>
            <a:ext cx="838200" cy="8382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pPr algn="ctr" eaLnBrk="1" hangingPunct="1"/>
            <a:r>
              <a:rPr lang="en-US" sz="1200">
                <a:cs typeface="Arial" charset="0"/>
              </a:rPr>
              <a:t>Inventory</a:t>
            </a:r>
          </a:p>
        </p:txBody>
      </p:sp>
      <p:sp>
        <p:nvSpPr>
          <p:cNvPr id="39952" name="Rectangle 16"/>
          <p:cNvSpPr>
            <a:spLocks noChangeArrowheads="1"/>
          </p:cNvSpPr>
          <p:nvPr/>
        </p:nvSpPr>
        <p:spPr bwMode="auto">
          <a:xfrm>
            <a:off x="3733800" y="2286000"/>
            <a:ext cx="381000" cy="152400"/>
          </a:xfrm>
          <a:prstGeom prst="rect">
            <a:avLst/>
          </a:prstGeom>
          <a:solidFill>
            <a:srgbClr val="FFFFDD"/>
          </a:solidFill>
          <a:ln w="12700">
            <a:solidFill>
              <a:schemeClr val="tx1"/>
            </a:solidFill>
            <a:miter lim="800000"/>
            <a:headEnd type="none" w="sm" len="sm"/>
            <a:tailEnd type="none" w="sm" len="sm"/>
          </a:ln>
        </p:spPr>
        <p:txBody>
          <a:bodyPr wrap="none" anchor="ctr"/>
          <a:lstStyle/>
          <a:p>
            <a:endParaRPr lang="en-US"/>
          </a:p>
        </p:txBody>
      </p:sp>
      <p:sp>
        <p:nvSpPr>
          <p:cNvPr id="39953" name="Rectangle 17"/>
          <p:cNvSpPr>
            <a:spLocks noChangeArrowheads="1"/>
          </p:cNvSpPr>
          <p:nvPr/>
        </p:nvSpPr>
        <p:spPr bwMode="auto">
          <a:xfrm>
            <a:off x="3733800" y="2514600"/>
            <a:ext cx="381000" cy="152400"/>
          </a:xfrm>
          <a:prstGeom prst="rect">
            <a:avLst/>
          </a:prstGeom>
          <a:solidFill>
            <a:srgbClr val="FFFFDD"/>
          </a:solidFill>
          <a:ln w="12700">
            <a:solidFill>
              <a:schemeClr val="tx1"/>
            </a:solidFill>
            <a:miter lim="800000"/>
            <a:headEnd type="none" w="sm" len="sm"/>
            <a:tailEnd type="none" w="sm" len="sm"/>
          </a:ln>
        </p:spPr>
        <p:txBody>
          <a:bodyPr wrap="none" anchor="ctr"/>
          <a:lstStyle/>
          <a:p>
            <a:endParaRPr lang="en-US"/>
          </a:p>
        </p:txBody>
      </p:sp>
      <p:sp>
        <p:nvSpPr>
          <p:cNvPr id="39954" name="Rectangle 18"/>
          <p:cNvSpPr>
            <a:spLocks noChangeArrowheads="1"/>
          </p:cNvSpPr>
          <p:nvPr/>
        </p:nvSpPr>
        <p:spPr bwMode="auto">
          <a:xfrm>
            <a:off x="2514600" y="1295400"/>
            <a:ext cx="1371600" cy="685800"/>
          </a:xfrm>
          <a:prstGeom prst="rect">
            <a:avLst/>
          </a:prstGeom>
          <a:solidFill>
            <a:srgbClr val="FFFFDD"/>
          </a:solidFill>
          <a:ln w="12700">
            <a:solidFill>
              <a:schemeClr val="tx1"/>
            </a:solidFill>
            <a:miter lim="800000"/>
            <a:headEnd type="none" w="sm" len="sm"/>
            <a:tailEnd type="none" w="sm" len="sm"/>
          </a:ln>
        </p:spPr>
        <p:txBody>
          <a:bodyPr wrap="none" anchor="ctr"/>
          <a:lstStyle/>
          <a:p>
            <a:pPr algn="ctr" eaLnBrk="1" hangingPunct="1"/>
            <a:r>
              <a:rPr lang="en-US" sz="1200">
                <a:cs typeface="Arial" charset="0"/>
              </a:rPr>
              <a:t>Company X</a:t>
            </a:r>
          </a:p>
        </p:txBody>
      </p:sp>
      <p:sp>
        <p:nvSpPr>
          <p:cNvPr id="39955" name="Text Box 19"/>
          <p:cNvSpPr txBox="1">
            <a:spLocks noChangeArrowheads="1"/>
          </p:cNvSpPr>
          <p:nvPr/>
        </p:nvSpPr>
        <p:spPr bwMode="auto">
          <a:xfrm>
            <a:off x="2743200" y="3124200"/>
            <a:ext cx="13716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Integrated Application</a:t>
            </a:r>
          </a:p>
        </p:txBody>
      </p:sp>
      <p:sp>
        <p:nvSpPr>
          <p:cNvPr id="137236" name="Rectangle 20"/>
          <p:cNvSpPr>
            <a:spLocks noChangeArrowheads="1"/>
          </p:cNvSpPr>
          <p:nvPr/>
        </p:nvSpPr>
        <p:spPr bwMode="auto">
          <a:xfrm>
            <a:off x="2667000" y="1752600"/>
            <a:ext cx="304800" cy="152400"/>
          </a:xfrm>
          <a:prstGeom prst="rect">
            <a:avLst/>
          </a:prstGeom>
          <a:solidFill>
            <a:schemeClr val="accent2"/>
          </a:solidFill>
          <a:ln w="12700">
            <a:noFill/>
            <a:miter lim="800000"/>
            <a:headEnd type="none" w="sm" len="sm"/>
            <a:tailEnd type="none" w="sm" len="sm"/>
          </a:ln>
          <a:effectLst>
            <a:prstShdw prst="shdw17" dist="17961" dir="2700000">
              <a:schemeClr val="accent2">
                <a:gamma/>
                <a:shade val="60000"/>
                <a:invGamma/>
              </a:schemeClr>
            </a:prstShdw>
          </a:effectLst>
        </p:spPr>
        <p:txBody>
          <a:bodyPr wrap="none" anchor="ctr"/>
          <a:lstStyle/>
          <a:p>
            <a:pPr>
              <a:defRPr/>
            </a:pPr>
            <a:endParaRPr lang="en-US"/>
          </a:p>
        </p:txBody>
      </p:sp>
      <p:sp>
        <p:nvSpPr>
          <p:cNvPr id="137237" name="Rectangle 21"/>
          <p:cNvSpPr>
            <a:spLocks noChangeArrowheads="1"/>
          </p:cNvSpPr>
          <p:nvPr/>
        </p:nvSpPr>
        <p:spPr bwMode="auto">
          <a:xfrm>
            <a:off x="3048000" y="1752600"/>
            <a:ext cx="304800" cy="152400"/>
          </a:xfrm>
          <a:prstGeom prst="rect">
            <a:avLst/>
          </a:prstGeom>
          <a:solidFill>
            <a:schemeClr val="accent2"/>
          </a:solidFill>
          <a:ln w="12700">
            <a:noFill/>
            <a:miter lim="800000"/>
            <a:headEnd type="none" w="sm" len="sm"/>
            <a:tailEnd type="none" w="sm" len="sm"/>
          </a:ln>
          <a:effectLst>
            <a:prstShdw prst="shdw17" dist="17961" dir="2700000">
              <a:schemeClr val="accent2">
                <a:gamma/>
                <a:shade val="60000"/>
                <a:invGamma/>
              </a:schemeClr>
            </a:prstShdw>
          </a:effectLst>
        </p:spPr>
        <p:txBody>
          <a:bodyPr wrap="none" anchor="ctr"/>
          <a:lstStyle/>
          <a:p>
            <a:pPr>
              <a:defRPr/>
            </a:pPr>
            <a:endParaRPr lang="en-US"/>
          </a:p>
        </p:txBody>
      </p:sp>
      <p:sp>
        <p:nvSpPr>
          <p:cNvPr id="137238" name="Rectangle 22"/>
          <p:cNvSpPr>
            <a:spLocks noChangeArrowheads="1"/>
          </p:cNvSpPr>
          <p:nvPr/>
        </p:nvSpPr>
        <p:spPr bwMode="auto">
          <a:xfrm>
            <a:off x="3429000" y="1752600"/>
            <a:ext cx="304800" cy="152400"/>
          </a:xfrm>
          <a:prstGeom prst="rect">
            <a:avLst/>
          </a:prstGeom>
          <a:solidFill>
            <a:schemeClr val="accent2"/>
          </a:solidFill>
          <a:ln w="12700">
            <a:noFill/>
            <a:miter lim="800000"/>
            <a:headEnd type="none" w="sm" len="sm"/>
            <a:tailEnd type="none" w="sm" len="sm"/>
          </a:ln>
          <a:effectLst>
            <a:prstShdw prst="shdw17" dist="17961" dir="2700000">
              <a:schemeClr val="accent2">
                <a:gamma/>
                <a:shade val="60000"/>
                <a:invGamma/>
              </a:schemeClr>
            </a:prstShdw>
          </a:effectLst>
        </p:spPr>
        <p:txBody>
          <a:bodyPr wrap="none" anchor="ctr"/>
          <a:lstStyle/>
          <a:p>
            <a:pPr>
              <a:defRPr/>
            </a:pPr>
            <a:endParaRPr lang="en-US"/>
          </a:p>
        </p:txBody>
      </p:sp>
      <p:sp>
        <p:nvSpPr>
          <p:cNvPr id="39959" name="Text Box 23"/>
          <p:cNvSpPr txBox="1">
            <a:spLocks noChangeArrowheads="1"/>
          </p:cNvSpPr>
          <p:nvPr/>
        </p:nvSpPr>
        <p:spPr bwMode="auto">
          <a:xfrm>
            <a:off x="1447800" y="15240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Forms</a:t>
            </a:r>
          </a:p>
        </p:txBody>
      </p:sp>
      <p:pic>
        <p:nvPicPr>
          <p:cNvPr id="39960" name="Picture 24" descr="j017496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371600"/>
            <a:ext cx="2743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61" name="Freeform 25"/>
          <p:cNvSpPr>
            <a:spLocks/>
          </p:cNvSpPr>
          <p:nvPr/>
        </p:nvSpPr>
        <p:spPr bwMode="auto">
          <a:xfrm>
            <a:off x="4038600" y="1587500"/>
            <a:ext cx="2362200" cy="927100"/>
          </a:xfrm>
          <a:custGeom>
            <a:avLst/>
            <a:gdLst>
              <a:gd name="T0" fmla="*/ 1488 w 1488"/>
              <a:gd name="T1" fmla="*/ 584 h 584"/>
              <a:gd name="T2" fmla="*/ 1296 w 1488"/>
              <a:gd name="T3" fmla="*/ 392 h 584"/>
              <a:gd name="T4" fmla="*/ 1104 w 1488"/>
              <a:gd name="T5" fmla="*/ 152 h 584"/>
              <a:gd name="T6" fmla="*/ 720 w 1488"/>
              <a:gd name="T7" fmla="*/ 8 h 584"/>
              <a:gd name="T8" fmla="*/ 0 w 1488"/>
              <a:gd name="T9" fmla="*/ 200 h 584"/>
              <a:gd name="T10" fmla="*/ 0 60000 65536"/>
              <a:gd name="T11" fmla="*/ 0 60000 65536"/>
              <a:gd name="T12" fmla="*/ 0 60000 65536"/>
              <a:gd name="T13" fmla="*/ 0 60000 65536"/>
              <a:gd name="T14" fmla="*/ 0 60000 65536"/>
              <a:gd name="T15" fmla="*/ 0 w 1488"/>
              <a:gd name="T16" fmla="*/ 0 h 584"/>
              <a:gd name="T17" fmla="*/ 1488 w 1488"/>
              <a:gd name="T18" fmla="*/ 584 h 584"/>
            </a:gdLst>
            <a:ahLst/>
            <a:cxnLst>
              <a:cxn ang="T10">
                <a:pos x="T0" y="T1"/>
              </a:cxn>
              <a:cxn ang="T11">
                <a:pos x="T2" y="T3"/>
              </a:cxn>
              <a:cxn ang="T12">
                <a:pos x="T4" y="T5"/>
              </a:cxn>
              <a:cxn ang="T13">
                <a:pos x="T6" y="T7"/>
              </a:cxn>
              <a:cxn ang="T14">
                <a:pos x="T8" y="T9"/>
              </a:cxn>
            </a:cxnLst>
            <a:rect l="T15" t="T16" r="T17" b="T18"/>
            <a:pathLst>
              <a:path w="1488" h="584">
                <a:moveTo>
                  <a:pt x="1488" y="584"/>
                </a:moveTo>
                <a:cubicBezTo>
                  <a:pt x="1424" y="524"/>
                  <a:pt x="1360" y="464"/>
                  <a:pt x="1296" y="392"/>
                </a:cubicBezTo>
                <a:cubicBezTo>
                  <a:pt x="1232" y="320"/>
                  <a:pt x="1200" y="216"/>
                  <a:pt x="1104" y="152"/>
                </a:cubicBezTo>
                <a:cubicBezTo>
                  <a:pt x="1008" y="88"/>
                  <a:pt x="904" y="0"/>
                  <a:pt x="720" y="8"/>
                </a:cubicBezTo>
                <a:cubicBezTo>
                  <a:pt x="536" y="16"/>
                  <a:pt x="268" y="108"/>
                  <a:pt x="0" y="200"/>
                </a:cubicBez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2" name="Freeform 26"/>
          <p:cNvSpPr>
            <a:spLocks/>
          </p:cNvSpPr>
          <p:nvPr/>
        </p:nvSpPr>
        <p:spPr bwMode="auto">
          <a:xfrm>
            <a:off x="4038600" y="1574800"/>
            <a:ext cx="2514600" cy="482600"/>
          </a:xfrm>
          <a:custGeom>
            <a:avLst/>
            <a:gdLst>
              <a:gd name="T0" fmla="*/ 1584 w 1584"/>
              <a:gd name="T1" fmla="*/ 304 h 304"/>
              <a:gd name="T2" fmla="*/ 1152 w 1584"/>
              <a:gd name="T3" fmla="*/ 208 h 304"/>
              <a:gd name="T4" fmla="*/ 1008 w 1584"/>
              <a:gd name="T5" fmla="*/ 64 h 304"/>
              <a:gd name="T6" fmla="*/ 576 w 1584"/>
              <a:gd name="T7" fmla="*/ 16 h 304"/>
              <a:gd name="T8" fmla="*/ 0 w 1584"/>
              <a:gd name="T9" fmla="*/ 160 h 304"/>
              <a:gd name="T10" fmla="*/ 0 60000 65536"/>
              <a:gd name="T11" fmla="*/ 0 60000 65536"/>
              <a:gd name="T12" fmla="*/ 0 60000 65536"/>
              <a:gd name="T13" fmla="*/ 0 60000 65536"/>
              <a:gd name="T14" fmla="*/ 0 60000 65536"/>
              <a:gd name="T15" fmla="*/ 0 w 1584"/>
              <a:gd name="T16" fmla="*/ 0 h 304"/>
              <a:gd name="T17" fmla="*/ 1584 w 1584"/>
              <a:gd name="T18" fmla="*/ 304 h 304"/>
            </a:gdLst>
            <a:ahLst/>
            <a:cxnLst>
              <a:cxn ang="T10">
                <a:pos x="T0" y="T1"/>
              </a:cxn>
              <a:cxn ang="T11">
                <a:pos x="T2" y="T3"/>
              </a:cxn>
              <a:cxn ang="T12">
                <a:pos x="T4" y="T5"/>
              </a:cxn>
              <a:cxn ang="T13">
                <a:pos x="T6" y="T7"/>
              </a:cxn>
              <a:cxn ang="T14">
                <a:pos x="T8" y="T9"/>
              </a:cxn>
            </a:cxnLst>
            <a:rect l="T15" t="T16" r="T17" b="T18"/>
            <a:pathLst>
              <a:path w="1584" h="304">
                <a:moveTo>
                  <a:pt x="1584" y="304"/>
                </a:moveTo>
                <a:cubicBezTo>
                  <a:pt x="1416" y="276"/>
                  <a:pt x="1248" y="248"/>
                  <a:pt x="1152" y="208"/>
                </a:cubicBezTo>
                <a:cubicBezTo>
                  <a:pt x="1056" y="168"/>
                  <a:pt x="1104" y="96"/>
                  <a:pt x="1008" y="64"/>
                </a:cubicBezTo>
                <a:cubicBezTo>
                  <a:pt x="912" y="32"/>
                  <a:pt x="744" y="0"/>
                  <a:pt x="576" y="16"/>
                </a:cubicBezTo>
                <a:cubicBezTo>
                  <a:pt x="408" y="32"/>
                  <a:pt x="204" y="96"/>
                  <a:pt x="0" y="160"/>
                </a:cubicBez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3" name="Freeform 27"/>
          <p:cNvSpPr>
            <a:spLocks/>
          </p:cNvSpPr>
          <p:nvPr/>
        </p:nvSpPr>
        <p:spPr bwMode="auto">
          <a:xfrm>
            <a:off x="4038600" y="1587500"/>
            <a:ext cx="2438400" cy="241300"/>
          </a:xfrm>
          <a:custGeom>
            <a:avLst/>
            <a:gdLst>
              <a:gd name="T0" fmla="*/ 1536 w 1536"/>
              <a:gd name="T1" fmla="*/ 152 h 152"/>
              <a:gd name="T2" fmla="*/ 1248 w 1536"/>
              <a:gd name="T3" fmla="*/ 104 h 152"/>
              <a:gd name="T4" fmla="*/ 1008 w 1536"/>
              <a:gd name="T5" fmla="*/ 104 h 152"/>
              <a:gd name="T6" fmla="*/ 720 w 1536"/>
              <a:gd name="T7" fmla="*/ 8 h 152"/>
              <a:gd name="T8" fmla="*/ 0 w 1536"/>
              <a:gd name="T9" fmla="*/ 152 h 152"/>
              <a:gd name="T10" fmla="*/ 0 60000 65536"/>
              <a:gd name="T11" fmla="*/ 0 60000 65536"/>
              <a:gd name="T12" fmla="*/ 0 60000 65536"/>
              <a:gd name="T13" fmla="*/ 0 60000 65536"/>
              <a:gd name="T14" fmla="*/ 0 60000 65536"/>
              <a:gd name="T15" fmla="*/ 0 w 1536"/>
              <a:gd name="T16" fmla="*/ 0 h 152"/>
              <a:gd name="T17" fmla="*/ 1536 w 1536"/>
              <a:gd name="T18" fmla="*/ 152 h 152"/>
            </a:gdLst>
            <a:ahLst/>
            <a:cxnLst>
              <a:cxn ang="T10">
                <a:pos x="T0" y="T1"/>
              </a:cxn>
              <a:cxn ang="T11">
                <a:pos x="T2" y="T3"/>
              </a:cxn>
              <a:cxn ang="T12">
                <a:pos x="T4" y="T5"/>
              </a:cxn>
              <a:cxn ang="T13">
                <a:pos x="T6" y="T7"/>
              </a:cxn>
              <a:cxn ang="T14">
                <a:pos x="T8" y="T9"/>
              </a:cxn>
            </a:cxnLst>
            <a:rect l="T15" t="T16" r="T17" b="T18"/>
            <a:pathLst>
              <a:path w="1536" h="152">
                <a:moveTo>
                  <a:pt x="1536" y="152"/>
                </a:moveTo>
                <a:cubicBezTo>
                  <a:pt x="1436" y="132"/>
                  <a:pt x="1336" y="112"/>
                  <a:pt x="1248" y="104"/>
                </a:cubicBezTo>
                <a:cubicBezTo>
                  <a:pt x="1160" y="96"/>
                  <a:pt x="1096" y="120"/>
                  <a:pt x="1008" y="104"/>
                </a:cubicBezTo>
                <a:cubicBezTo>
                  <a:pt x="920" y="88"/>
                  <a:pt x="888" y="0"/>
                  <a:pt x="720" y="8"/>
                </a:cubicBezTo>
                <a:cubicBezTo>
                  <a:pt x="552" y="16"/>
                  <a:pt x="276" y="84"/>
                  <a:pt x="0" y="152"/>
                </a:cubicBez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4" name="Freeform 28"/>
          <p:cNvSpPr>
            <a:spLocks/>
          </p:cNvSpPr>
          <p:nvPr/>
        </p:nvSpPr>
        <p:spPr bwMode="auto">
          <a:xfrm>
            <a:off x="4038600" y="1511300"/>
            <a:ext cx="2844800" cy="317500"/>
          </a:xfrm>
          <a:custGeom>
            <a:avLst/>
            <a:gdLst>
              <a:gd name="T0" fmla="*/ 1728 w 1792"/>
              <a:gd name="T1" fmla="*/ 200 h 200"/>
              <a:gd name="T2" fmla="*/ 1728 w 1792"/>
              <a:gd name="T3" fmla="*/ 152 h 200"/>
              <a:gd name="T4" fmla="*/ 1344 w 1792"/>
              <a:gd name="T5" fmla="*/ 8 h 200"/>
              <a:gd name="T6" fmla="*/ 1056 w 1792"/>
              <a:gd name="T7" fmla="*/ 104 h 200"/>
              <a:gd name="T8" fmla="*/ 720 w 1792"/>
              <a:gd name="T9" fmla="*/ 56 h 200"/>
              <a:gd name="T10" fmla="*/ 0 w 1792"/>
              <a:gd name="T11" fmla="*/ 200 h 200"/>
              <a:gd name="T12" fmla="*/ 0 60000 65536"/>
              <a:gd name="T13" fmla="*/ 0 60000 65536"/>
              <a:gd name="T14" fmla="*/ 0 60000 65536"/>
              <a:gd name="T15" fmla="*/ 0 60000 65536"/>
              <a:gd name="T16" fmla="*/ 0 60000 65536"/>
              <a:gd name="T17" fmla="*/ 0 60000 65536"/>
              <a:gd name="T18" fmla="*/ 0 w 1792"/>
              <a:gd name="T19" fmla="*/ 0 h 200"/>
              <a:gd name="T20" fmla="*/ 1792 w 1792"/>
              <a:gd name="T21" fmla="*/ 200 h 200"/>
            </a:gdLst>
            <a:ahLst/>
            <a:cxnLst>
              <a:cxn ang="T12">
                <a:pos x="T0" y="T1"/>
              </a:cxn>
              <a:cxn ang="T13">
                <a:pos x="T2" y="T3"/>
              </a:cxn>
              <a:cxn ang="T14">
                <a:pos x="T4" y="T5"/>
              </a:cxn>
              <a:cxn ang="T15">
                <a:pos x="T6" y="T7"/>
              </a:cxn>
              <a:cxn ang="T16">
                <a:pos x="T8" y="T9"/>
              </a:cxn>
              <a:cxn ang="T17">
                <a:pos x="T10" y="T11"/>
              </a:cxn>
            </a:cxnLst>
            <a:rect l="T18" t="T19" r="T20" b="T21"/>
            <a:pathLst>
              <a:path w="1792" h="200">
                <a:moveTo>
                  <a:pt x="1728" y="200"/>
                </a:moveTo>
                <a:cubicBezTo>
                  <a:pt x="1760" y="192"/>
                  <a:pt x="1792" y="184"/>
                  <a:pt x="1728" y="152"/>
                </a:cubicBezTo>
                <a:cubicBezTo>
                  <a:pt x="1664" y="120"/>
                  <a:pt x="1456" y="16"/>
                  <a:pt x="1344" y="8"/>
                </a:cubicBezTo>
                <a:cubicBezTo>
                  <a:pt x="1232" y="0"/>
                  <a:pt x="1160" y="96"/>
                  <a:pt x="1056" y="104"/>
                </a:cubicBezTo>
                <a:cubicBezTo>
                  <a:pt x="952" y="112"/>
                  <a:pt x="896" y="40"/>
                  <a:pt x="720" y="56"/>
                </a:cubicBezTo>
                <a:cubicBezTo>
                  <a:pt x="544" y="72"/>
                  <a:pt x="272" y="136"/>
                  <a:pt x="0" y="200"/>
                </a:cubicBez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5" name="Freeform 29"/>
          <p:cNvSpPr>
            <a:spLocks/>
          </p:cNvSpPr>
          <p:nvPr/>
        </p:nvSpPr>
        <p:spPr bwMode="auto">
          <a:xfrm>
            <a:off x="4038600" y="1524000"/>
            <a:ext cx="3390900" cy="342900"/>
          </a:xfrm>
          <a:custGeom>
            <a:avLst/>
            <a:gdLst>
              <a:gd name="T0" fmla="*/ 2112 w 2136"/>
              <a:gd name="T1" fmla="*/ 192 h 216"/>
              <a:gd name="T2" fmla="*/ 2064 w 2136"/>
              <a:gd name="T3" fmla="*/ 192 h 216"/>
              <a:gd name="T4" fmla="*/ 1680 w 2136"/>
              <a:gd name="T5" fmla="*/ 48 h 216"/>
              <a:gd name="T6" fmla="*/ 1200 w 2136"/>
              <a:gd name="T7" fmla="*/ 0 h 216"/>
              <a:gd name="T8" fmla="*/ 912 w 2136"/>
              <a:gd name="T9" fmla="*/ 48 h 216"/>
              <a:gd name="T10" fmla="*/ 672 w 2136"/>
              <a:gd name="T11" fmla="*/ 48 h 216"/>
              <a:gd name="T12" fmla="*/ 0 w 2136"/>
              <a:gd name="T13" fmla="*/ 192 h 216"/>
              <a:gd name="T14" fmla="*/ 0 60000 65536"/>
              <a:gd name="T15" fmla="*/ 0 60000 65536"/>
              <a:gd name="T16" fmla="*/ 0 60000 65536"/>
              <a:gd name="T17" fmla="*/ 0 60000 65536"/>
              <a:gd name="T18" fmla="*/ 0 60000 65536"/>
              <a:gd name="T19" fmla="*/ 0 60000 65536"/>
              <a:gd name="T20" fmla="*/ 0 60000 65536"/>
              <a:gd name="T21" fmla="*/ 0 w 2136"/>
              <a:gd name="T22" fmla="*/ 0 h 216"/>
              <a:gd name="T23" fmla="*/ 2136 w 2136"/>
              <a:gd name="T24" fmla="*/ 216 h 21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36" h="216">
                <a:moveTo>
                  <a:pt x="2112" y="192"/>
                </a:moveTo>
                <a:cubicBezTo>
                  <a:pt x="2124" y="204"/>
                  <a:pt x="2136" y="216"/>
                  <a:pt x="2064" y="192"/>
                </a:cubicBezTo>
                <a:cubicBezTo>
                  <a:pt x="1992" y="168"/>
                  <a:pt x="1824" y="80"/>
                  <a:pt x="1680" y="48"/>
                </a:cubicBezTo>
                <a:cubicBezTo>
                  <a:pt x="1536" y="16"/>
                  <a:pt x="1328" y="0"/>
                  <a:pt x="1200" y="0"/>
                </a:cubicBezTo>
                <a:cubicBezTo>
                  <a:pt x="1072" y="0"/>
                  <a:pt x="1000" y="40"/>
                  <a:pt x="912" y="48"/>
                </a:cubicBezTo>
                <a:cubicBezTo>
                  <a:pt x="824" y="56"/>
                  <a:pt x="824" y="24"/>
                  <a:pt x="672" y="48"/>
                </a:cubicBezTo>
                <a:cubicBezTo>
                  <a:pt x="520" y="72"/>
                  <a:pt x="260" y="132"/>
                  <a:pt x="0" y="192"/>
                </a:cubicBez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6" name="Freeform 30"/>
          <p:cNvSpPr>
            <a:spLocks/>
          </p:cNvSpPr>
          <p:nvPr/>
        </p:nvSpPr>
        <p:spPr bwMode="auto">
          <a:xfrm>
            <a:off x="4038600" y="1587500"/>
            <a:ext cx="3505200" cy="736600"/>
          </a:xfrm>
          <a:custGeom>
            <a:avLst/>
            <a:gdLst>
              <a:gd name="T0" fmla="*/ 2208 w 2208"/>
              <a:gd name="T1" fmla="*/ 392 h 464"/>
              <a:gd name="T2" fmla="*/ 1776 w 2208"/>
              <a:gd name="T3" fmla="*/ 440 h 464"/>
              <a:gd name="T4" fmla="*/ 1344 w 2208"/>
              <a:gd name="T5" fmla="*/ 248 h 464"/>
              <a:gd name="T6" fmla="*/ 720 w 2208"/>
              <a:gd name="T7" fmla="*/ 8 h 464"/>
              <a:gd name="T8" fmla="*/ 0 w 2208"/>
              <a:gd name="T9" fmla="*/ 200 h 464"/>
              <a:gd name="T10" fmla="*/ 0 60000 65536"/>
              <a:gd name="T11" fmla="*/ 0 60000 65536"/>
              <a:gd name="T12" fmla="*/ 0 60000 65536"/>
              <a:gd name="T13" fmla="*/ 0 60000 65536"/>
              <a:gd name="T14" fmla="*/ 0 60000 65536"/>
              <a:gd name="T15" fmla="*/ 0 w 2208"/>
              <a:gd name="T16" fmla="*/ 0 h 464"/>
              <a:gd name="T17" fmla="*/ 2208 w 2208"/>
              <a:gd name="T18" fmla="*/ 464 h 464"/>
            </a:gdLst>
            <a:ahLst/>
            <a:cxnLst>
              <a:cxn ang="T10">
                <a:pos x="T0" y="T1"/>
              </a:cxn>
              <a:cxn ang="T11">
                <a:pos x="T2" y="T3"/>
              </a:cxn>
              <a:cxn ang="T12">
                <a:pos x="T4" y="T5"/>
              </a:cxn>
              <a:cxn ang="T13">
                <a:pos x="T6" y="T7"/>
              </a:cxn>
              <a:cxn ang="T14">
                <a:pos x="T8" y="T9"/>
              </a:cxn>
            </a:cxnLst>
            <a:rect l="T15" t="T16" r="T17" b="T18"/>
            <a:pathLst>
              <a:path w="2208" h="464">
                <a:moveTo>
                  <a:pt x="2208" y="392"/>
                </a:moveTo>
                <a:cubicBezTo>
                  <a:pt x="2064" y="428"/>
                  <a:pt x="1920" y="464"/>
                  <a:pt x="1776" y="440"/>
                </a:cubicBezTo>
                <a:cubicBezTo>
                  <a:pt x="1632" y="416"/>
                  <a:pt x="1520" y="320"/>
                  <a:pt x="1344" y="248"/>
                </a:cubicBezTo>
                <a:cubicBezTo>
                  <a:pt x="1168" y="176"/>
                  <a:pt x="944" y="16"/>
                  <a:pt x="720" y="8"/>
                </a:cubicBezTo>
                <a:cubicBezTo>
                  <a:pt x="496" y="0"/>
                  <a:pt x="248" y="100"/>
                  <a:pt x="0" y="200"/>
                </a:cubicBez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7" name="Freeform 31"/>
          <p:cNvSpPr>
            <a:spLocks/>
          </p:cNvSpPr>
          <p:nvPr/>
        </p:nvSpPr>
        <p:spPr bwMode="auto">
          <a:xfrm>
            <a:off x="4038600" y="1524000"/>
            <a:ext cx="4114800" cy="533400"/>
          </a:xfrm>
          <a:custGeom>
            <a:avLst/>
            <a:gdLst>
              <a:gd name="T0" fmla="*/ 2592 w 2592"/>
              <a:gd name="T1" fmla="*/ 336 h 336"/>
              <a:gd name="T2" fmla="*/ 2208 w 2592"/>
              <a:gd name="T3" fmla="*/ 48 h 336"/>
              <a:gd name="T4" fmla="*/ 1008 w 2592"/>
              <a:gd name="T5" fmla="*/ 48 h 336"/>
              <a:gd name="T6" fmla="*/ 720 w 2592"/>
              <a:gd name="T7" fmla="*/ 48 h 336"/>
              <a:gd name="T8" fmla="*/ 0 w 2592"/>
              <a:gd name="T9" fmla="*/ 240 h 336"/>
              <a:gd name="T10" fmla="*/ 0 60000 65536"/>
              <a:gd name="T11" fmla="*/ 0 60000 65536"/>
              <a:gd name="T12" fmla="*/ 0 60000 65536"/>
              <a:gd name="T13" fmla="*/ 0 60000 65536"/>
              <a:gd name="T14" fmla="*/ 0 60000 65536"/>
              <a:gd name="T15" fmla="*/ 0 w 2592"/>
              <a:gd name="T16" fmla="*/ 0 h 336"/>
              <a:gd name="T17" fmla="*/ 2592 w 2592"/>
              <a:gd name="T18" fmla="*/ 336 h 336"/>
            </a:gdLst>
            <a:ahLst/>
            <a:cxnLst>
              <a:cxn ang="T10">
                <a:pos x="T0" y="T1"/>
              </a:cxn>
              <a:cxn ang="T11">
                <a:pos x="T2" y="T3"/>
              </a:cxn>
              <a:cxn ang="T12">
                <a:pos x="T4" y="T5"/>
              </a:cxn>
              <a:cxn ang="T13">
                <a:pos x="T6" y="T7"/>
              </a:cxn>
              <a:cxn ang="T14">
                <a:pos x="T8" y="T9"/>
              </a:cxn>
            </a:cxnLst>
            <a:rect l="T15" t="T16" r="T17" b="T18"/>
            <a:pathLst>
              <a:path w="2592" h="336">
                <a:moveTo>
                  <a:pt x="2592" y="336"/>
                </a:moveTo>
                <a:cubicBezTo>
                  <a:pt x="2528" y="288"/>
                  <a:pt x="2472" y="96"/>
                  <a:pt x="2208" y="48"/>
                </a:cubicBezTo>
                <a:cubicBezTo>
                  <a:pt x="1944" y="0"/>
                  <a:pt x="1256" y="48"/>
                  <a:pt x="1008" y="48"/>
                </a:cubicBezTo>
                <a:cubicBezTo>
                  <a:pt x="760" y="48"/>
                  <a:pt x="888" y="16"/>
                  <a:pt x="720" y="48"/>
                </a:cubicBezTo>
                <a:cubicBezTo>
                  <a:pt x="552" y="80"/>
                  <a:pt x="276" y="160"/>
                  <a:pt x="0" y="240"/>
                </a:cubicBez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8" name="Freeform 32"/>
          <p:cNvSpPr>
            <a:spLocks/>
          </p:cNvSpPr>
          <p:nvPr/>
        </p:nvSpPr>
        <p:spPr bwMode="auto">
          <a:xfrm>
            <a:off x="4038600" y="1511300"/>
            <a:ext cx="4419600" cy="393700"/>
          </a:xfrm>
          <a:custGeom>
            <a:avLst/>
            <a:gdLst>
              <a:gd name="T0" fmla="*/ 2784 w 2784"/>
              <a:gd name="T1" fmla="*/ 248 h 248"/>
              <a:gd name="T2" fmla="*/ 2400 w 2784"/>
              <a:gd name="T3" fmla="*/ 104 h 248"/>
              <a:gd name="T4" fmla="*/ 1104 w 2784"/>
              <a:gd name="T5" fmla="*/ 8 h 248"/>
              <a:gd name="T6" fmla="*/ 864 w 2784"/>
              <a:gd name="T7" fmla="*/ 56 h 248"/>
              <a:gd name="T8" fmla="*/ 672 w 2784"/>
              <a:gd name="T9" fmla="*/ 56 h 248"/>
              <a:gd name="T10" fmla="*/ 0 w 2784"/>
              <a:gd name="T11" fmla="*/ 200 h 248"/>
              <a:gd name="T12" fmla="*/ 0 60000 65536"/>
              <a:gd name="T13" fmla="*/ 0 60000 65536"/>
              <a:gd name="T14" fmla="*/ 0 60000 65536"/>
              <a:gd name="T15" fmla="*/ 0 60000 65536"/>
              <a:gd name="T16" fmla="*/ 0 60000 65536"/>
              <a:gd name="T17" fmla="*/ 0 60000 65536"/>
              <a:gd name="T18" fmla="*/ 0 w 2784"/>
              <a:gd name="T19" fmla="*/ 0 h 248"/>
              <a:gd name="T20" fmla="*/ 2784 w 2784"/>
              <a:gd name="T21" fmla="*/ 248 h 248"/>
            </a:gdLst>
            <a:ahLst/>
            <a:cxnLst>
              <a:cxn ang="T12">
                <a:pos x="T0" y="T1"/>
              </a:cxn>
              <a:cxn ang="T13">
                <a:pos x="T2" y="T3"/>
              </a:cxn>
              <a:cxn ang="T14">
                <a:pos x="T4" y="T5"/>
              </a:cxn>
              <a:cxn ang="T15">
                <a:pos x="T6" y="T7"/>
              </a:cxn>
              <a:cxn ang="T16">
                <a:pos x="T8" y="T9"/>
              </a:cxn>
              <a:cxn ang="T17">
                <a:pos x="T10" y="T11"/>
              </a:cxn>
            </a:cxnLst>
            <a:rect l="T18" t="T19" r="T20" b="T21"/>
            <a:pathLst>
              <a:path w="2784" h="248">
                <a:moveTo>
                  <a:pt x="2784" y="248"/>
                </a:moveTo>
                <a:cubicBezTo>
                  <a:pt x="2732" y="196"/>
                  <a:pt x="2680" y="144"/>
                  <a:pt x="2400" y="104"/>
                </a:cubicBezTo>
                <a:cubicBezTo>
                  <a:pt x="2120" y="64"/>
                  <a:pt x="1360" y="16"/>
                  <a:pt x="1104" y="8"/>
                </a:cubicBezTo>
                <a:cubicBezTo>
                  <a:pt x="848" y="0"/>
                  <a:pt x="936" y="48"/>
                  <a:pt x="864" y="56"/>
                </a:cubicBezTo>
                <a:cubicBezTo>
                  <a:pt x="792" y="64"/>
                  <a:pt x="816" y="32"/>
                  <a:pt x="672" y="56"/>
                </a:cubicBezTo>
                <a:cubicBezTo>
                  <a:pt x="528" y="80"/>
                  <a:pt x="264" y="140"/>
                  <a:pt x="0" y="200"/>
                </a:cubicBez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69" name="Text Box 33"/>
          <p:cNvSpPr txBox="1">
            <a:spLocks noChangeArrowheads="1"/>
          </p:cNvSpPr>
          <p:nvPr/>
        </p:nvSpPr>
        <p:spPr bwMode="auto">
          <a:xfrm>
            <a:off x="4572000" y="11430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Stress</a:t>
            </a:r>
          </a:p>
        </p:txBody>
      </p:sp>
      <p:pic>
        <p:nvPicPr>
          <p:cNvPr id="39970" name="Picture 34" descr="MPj0422246000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3962400"/>
            <a:ext cx="10144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71" name="Text Box 35"/>
          <p:cNvSpPr txBox="1">
            <a:spLocks noChangeArrowheads="1"/>
          </p:cNvSpPr>
          <p:nvPr/>
        </p:nvSpPr>
        <p:spPr bwMode="auto">
          <a:xfrm>
            <a:off x="3733800" y="5562600"/>
            <a:ext cx="1047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Usability</a:t>
            </a:r>
          </a:p>
        </p:txBody>
      </p:sp>
      <p:pic>
        <p:nvPicPr>
          <p:cNvPr id="39972" name="Picture 36" descr="j019538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629400" y="4343400"/>
            <a:ext cx="1316038" cy="134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73" name="Freeform 37"/>
          <p:cNvSpPr>
            <a:spLocks/>
          </p:cNvSpPr>
          <p:nvPr/>
        </p:nvSpPr>
        <p:spPr bwMode="auto">
          <a:xfrm>
            <a:off x="4419600" y="2514600"/>
            <a:ext cx="2362200" cy="2362200"/>
          </a:xfrm>
          <a:custGeom>
            <a:avLst/>
            <a:gdLst>
              <a:gd name="T0" fmla="*/ 0 w 1488"/>
              <a:gd name="T1" fmla="*/ 0 h 1488"/>
              <a:gd name="T2" fmla="*/ 624 w 1488"/>
              <a:gd name="T3" fmla="*/ 288 h 1488"/>
              <a:gd name="T4" fmla="*/ 480 w 1488"/>
              <a:gd name="T5" fmla="*/ 960 h 1488"/>
              <a:gd name="T6" fmla="*/ 1488 w 1488"/>
              <a:gd name="T7" fmla="*/ 1488 h 1488"/>
              <a:gd name="T8" fmla="*/ 0 60000 65536"/>
              <a:gd name="T9" fmla="*/ 0 60000 65536"/>
              <a:gd name="T10" fmla="*/ 0 60000 65536"/>
              <a:gd name="T11" fmla="*/ 0 60000 65536"/>
              <a:gd name="T12" fmla="*/ 0 w 1488"/>
              <a:gd name="T13" fmla="*/ 0 h 1488"/>
              <a:gd name="T14" fmla="*/ 1488 w 1488"/>
              <a:gd name="T15" fmla="*/ 1488 h 1488"/>
            </a:gdLst>
            <a:ahLst/>
            <a:cxnLst>
              <a:cxn ang="T8">
                <a:pos x="T0" y="T1"/>
              </a:cxn>
              <a:cxn ang="T9">
                <a:pos x="T2" y="T3"/>
              </a:cxn>
              <a:cxn ang="T10">
                <a:pos x="T4" y="T5"/>
              </a:cxn>
              <a:cxn ang="T11">
                <a:pos x="T6" y="T7"/>
              </a:cxn>
            </a:cxnLst>
            <a:rect l="T12" t="T13" r="T14" b="T15"/>
            <a:pathLst>
              <a:path w="1488" h="1488">
                <a:moveTo>
                  <a:pt x="0" y="0"/>
                </a:moveTo>
                <a:cubicBezTo>
                  <a:pt x="272" y="64"/>
                  <a:pt x="544" y="128"/>
                  <a:pt x="624" y="288"/>
                </a:cubicBezTo>
                <a:cubicBezTo>
                  <a:pt x="704" y="448"/>
                  <a:pt x="336" y="760"/>
                  <a:pt x="480" y="960"/>
                </a:cubicBezTo>
                <a:cubicBezTo>
                  <a:pt x="624" y="1160"/>
                  <a:pt x="1056" y="1324"/>
                  <a:pt x="1488" y="1488"/>
                </a:cubicBezTo>
              </a:path>
            </a:pathLst>
          </a:custGeom>
          <a:noFill/>
          <a:ln w="12700" cap="flat" cmpd="sng">
            <a:solidFill>
              <a:schemeClr val="tx1"/>
            </a:solidFill>
            <a:prstDash val="dash"/>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9974" name="Text Box 38"/>
          <p:cNvSpPr txBox="1">
            <a:spLocks noChangeArrowheads="1"/>
          </p:cNvSpPr>
          <p:nvPr/>
        </p:nvSpPr>
        <p:spPr bwMode="auto">
          <a:xfrm>
            <a:off x="6934200" y="5715000"/>
            <a:ext cx="1009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Security</a:t>
            </a:r>
          </a:p>
        </p:txBody>
      </p:sp>
    </p:spTree>
    <p:extLst>
      <p:ext uri="{BB962C8B-B14F-4D97-AF65-F5344CB8AC3E}">
        <p14:creationId xmlns:p14="http://schemas.microsoft.com/office/powerpoint/2010/main" val="37202299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Testing: SQL Injection Attacks</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45</a:t>
            </a:fld>
            <a:endParaRPr lang="en-US"/>
          </a:p>
        </p:txBody>
      </p:sp>
      <p:sp>
        <p:nvSpPr>
          <p:cNvPr id="4" name="Rectangle 3"/>
          <p:cNvSpPr/>
          <p:nvPr/>
        </p:nvSpPr>
        <p:spPr bwMode="auto">
          <a:xfrm>
            <a:off x="389965" y="1371601"/>
            <a:ext cx="2326342" cy="1425388"/>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FF"/>
                </a:solidFill>
                <a:effectLst/>
              </a:rPr>
              <a:t>Username</a:t>
            </a:r>
          </a:p>
          <a:p>
            <a:pPr marL="0" marR="0" indent="0" algn="l" defTabSz="914400" rtl="0" eaLnBrk="0" fontAlgn="base" latinLnBrk="0" hangingPunct="0">
              <a:lnSpc>
                <a:spcPct val="100000"/>
              </a:lnSpc>
              <a:spcBef>
                <a:spcPct val="0"/>
              </a:spcBef>
              <a:spcAft>
                <a:spcPct val="0"/>
              </a:spcAft>
              <a:buClrTx/>
              <a:buSzTx/>
              <a:buFontTx/>
              <a:buNone/>
              <a:tabLst/>
            </a:pPr>
            <a:r>
              <a:rPr lang="en-US" sz="1800" dirty="0" smtClean="0"/>
              <a:t>Password</a:t>
            </a:r>
            <a:endParaRPr kumimoji="0" lang="en-US" sz="1800" b="0" i="0" u="none" strike="noStrike" cap="none" normalizeH="0" baseline="0" dirty="0" smtClean="0">
              <a:ln>
                <a:noFill/>
              </a:ln>
              <a:solidFill>
                <a:srgbClr val="0000FF"/>
              </a:solidFill>
              <a:effectLst/>
            </a:endParaRPr>
          </a:p>
        </p:txBody>
      </p:sp>
      <p:sp>
        <p:nvSpPr>
          <p:cNvPr id="5" name="Rectangle 4"/>
          <p:cNvSpPr/>
          <p:nvPr/>
        </p:nvSpPr>
        <p:spPr bwMode="auto">
          <a:xfrm>
            <a:off x="1707777" y="1479176"/>
            <a:ext cx="779930" cy="242047"/>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6" name="Rectangle 5"/>
          <p:cNvSpPr/>
          <p:nvPr/>
        </p:nvSpPr>
        <p:spPr bwMode="auto">
          <a:xfrm>
            <a:off x="1707777" y="1721223"/>
            <a:ext cx="779930" cy="242047"/>
          </a:xfrm>
          <a:prstGeom prst="rect">
            <a:avLst/>
          </a:prstGeom>
          <a:solidFill>
            <a:schemeClr val="accent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rgbClr val="0000FF"/>
              </a:solidFill>
              <a:effectLst/>
              <a:latin typeface="Arial" charset="0"/>
            </a:endParaRPr>
          </a:p>
        </p:txBody>
      </p:sp>
      <p:sp>
        <p:nvSpPr>
          <p:cNvPr id="7" name="TextBox 6"/>
          <p:cNvSpPr txBox="1"/>
          <p:nvPr/>
        </p:nvSpPr>
        <p:spPr>
          <a:xfrm>
            <a:off x="3200400" y="1721223"/>
            <a:ext cx="5338482" cy="1015663"/>
          </a:xfrm>
          <a:prstGeom prst="rect">
            <a:avLst/>
          </a:prstGeom>
          <a:noFill/>
        </p:spPr>
        <p:txBody>
          <a:bodyPr wrap="square" rtlCol="0">
            <a:spAutoFit/>
          </a:bodyPr>
          <a:lstStyle/>
          <a:p>
            <a:r>
              <a:rPr lang="en-US" sz="2000" dirty="0" err="1" smtClean="0"/>
              <a:t>strSQL</a:t>
            </a:r>
            <a:r>
              <a:rPr lang="en-US" sz="2000" dirty="0" smtClean="0"/>
              <a:t> = “SELECT * FROM USER WHERE Username=‘“ &amp; user &amp; “’ AND Password=“’ &amp; password &amp; “ ‘ “;</a:t>
            </a:r>
          </a:p>
        </p:txBody>
      </p:sp>
      <p:sp>
        <p:nvSpPr>
          <p:cNvPr id="8" name="TextBox 7"/>
          <p:cNvSpPr txBox="1"/>
          <p:nvPr/>
        </p:nvSpPr>
        <p:spPr>
          <a:xfrm>
            <a:off x="3200400" y="1248343"/>
            <a:ext cx="5718040" cy="461665"/>
          </a:xfrm>
          <a:prstGeom prst="rect">
            <a:avLst/>
          </a:prstGeom>
          <a:noFill/>
        </p:spPr>
        <p:txBody>
          <a:bodyPr wrap="none" rtlCol="0">
            <a:spAutoFit/>
          </a:bodyPr>
          <a:lstStyle/>
          <a:p>
            <a:r>
              <a:rPr lang="en-US" dirty="0" smtClean="0">
                <a:solidFill>
                  <a:schemeClr val="tx2"/>
                </a:solidFill>
              </a:rPr>
              <a:t>Bad: Build SQL string by appending text:</a:t>
            </a:r>
            <a:endParaRPr lang="en-US" dirty="0">
              <a:solidFill>
                <a:schemeClr val="tx2"/>
              </a:solidFill>
            </a:endParaRPr>
          </a:p>
        </p:txBody>
      </p:sp>
      <p:sp>
        <p:nvSpPr>
          <p:cNvPr id="9" name="TextBox 8"/>
          <p:cNvSpPr txBox="1"/>
          <p:nvPr/>
        </p:nvSpPr>
        <p:spPr>
          <a:xfrm>
            <a:off x="389965" y="3160059"/>
            <a:ext cx="8377517" cy="1323439"/>
          </a:xfrm>
          <a:prstGeom prst="rect">
            <a:avLst/>
          </a:prstGeom>
          <a:noFill/>
        </p:spPr>
        <p:txBody>
          <a:bodyPr wrap="square" rtlCol="0">
            <a:spAutoFit/>
          </a:bodyPr>
          <a:lstStyle/>
          <a:p>
            <a:r>
              <a:rPr lang="en-US" sz="2000" dirty="0" smtClean="0">
                <a:solidFill>
                  <a:schemeClr val="tx2"/>
                </a:solidFill>
              </a:rPr>
              <a:t>Attacker enters user value:   ‘ OR (1=1) --	results in SQL:</a:t>
            </a:r>
          </a:p>
          <a:p>
            <a:r>
              <a:rPr lang="en-US" sz="2000" dirty="0" smtClean="0">
                <a:solidFill>
                  <a:schemeClr val="tx2"/>
                </a:solidFill>
              </a:rPr>
              <a:t>SELECT * FROM USER WHERE Username = ‘’ OR (1=1) --  ignore rest</a:t>
            </a:r>
          </a:p>
          <a:p>
            <a:r>
              <a:rPr lang="en-US" sz="2000" dirty="0" smtClean="0">
                <a:solidFill>
                  <a:schemeClr val="tx2"/>
                </a:solidFill>
              </a:rPr>
              <a:t>Which will match any user, and probably return the first entry which is likely to be the administrator! Or even add commands to </a:t>
            </a:r>
            <a:r>
              <a:rPr lang="en-US" sz="2000" smtClean="0">
                <a:solidFill>
                  <a:schemeClr val="tx2"/>
                </a:solidFill>
              </a:rPr>
              <a:t>delete things.</a:t>
            </a:r>
            <a:endParaRPr lang="en-US" sz="2000" dirty="0">
              <a:solidFill>
                <a:schemeClr val="tx2"/>
              </a:solidFill>
            </a:endParaRPr>
          </a:p>
        </p:txBody>
      </p:sp>
      <p:sp>
        <p:nvSpPr>
          <p:cNvPr id="11" name="TextBox 10"/>
          <p:cNvSpPr txBox="1"/>
          <p:nvPr/>
        </p:nvSpPr>
        <p:spPr>
          <a:xfrm>
            <a:off x="389965" y="4652682"/>
            <a:ext cx="8528475" cy="1015663"/>
          </a:xfrm>
          <a:prstGeom prst="rect">
            <a:avLst/>
          </a:prstGeom>
          <a:noFill/>
        </p:spPr>
        <p:txBody>
          <a:bodyPr wrap="square" rtlCol="0">
            <a:spAutoFit/>
          </a:bodyPr>
          <a:lstStyle/>
          <a:p>
            <a:r>
              <a:rPr lang="en-US" sz="2000" dirty="0" smtClean="0"/>
              <a:t>Better to use parameters …WHERE Username = @Username…</a:t>
            </a:r>
          </a:p>
          <a:p>
            <a:r>
              <a:rPr lang="en-US" sz="2000" dirty="0" smtClean="0"/>
              <a:t>But usually need to check incoming data and drop certain characters, including quotes and comment characters.</a:t>
            </a:r>
            <a:endParaRPr lang="en-US" sz="2000" dirty="0"/>
          </a:p>
        </p:txBody>
      </p:sp>
    </p:spTree>
    <p:extLst>
      <p:ext uri="{BB962C8B-B14F-4D97-AF65-F5344CB8AC3E}">
        <p14:creationId xmlns:p14="http://schemas.microsoft.com/office/powerpoint/2010/main" val="31479904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r>
              <a:rPr lang="en-US" smtClean="0"/>
              <a:t>Deployment</a:t>
            </a:r>
          </a:p>
        </p:txBody>
      </p:sp>
      <p:sp>
        <p:nvSpPr>
          <p:cNvPr id="40962"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82C0318B-D178-400F-A798-6C20751B84F9}" type="slidenum">
              <a:rPr lang="en-US" smtClean="0"/>
              <a:pPr/>
              <a:t>46</a:t>
            </a:fld>
            <a:endParaRPr lang="en-US"/>
          </a:p>
        </p:txBody>
      </p:sp>
      <p:sp>
        <p:nvSpPr>
          <p:cNvPr id="40964" name="Rectangle 4"/>
          <p:cNvSpPr>
            <a:spLocks noChangeArrowheads="1"/>
          </p:cNvSpPr>
          <p:nvPr/>
        </p:nvSpPr>
        <p:spPr bwMode="auto">
          <a:xfrm>
            <a:off x="2438400" y="1524000"/>
            <a:ext cx="838200" cy="8382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pPr algn="ctr" eaLnBrk="1" hangingPunct="1"/>
            <a:r>
              <a:rPr lang="en-US" sz="1200">
                <a:cs typeface="Arial" charset="0"/>
              </a:rPr>
              <a:t>Customers</a:t>
            </a:r>
          </a:p>
        </p:txBody>
      </p:sp>
      <p:sp>
        <p:nvSpPr>
          <p:cNvPr id="40965" name="Rectangle 5"/>
          <p:cNvSpPr>
            <a:spLocks noChangeArrowheads="1"/>
          </p:cNvSpPr>
          <p:nvPr/>
        </p:nvSpPr>
        <p:spPr bwMode="auto">
          <a:xfrm>
            <a:off x="2667000" y="1828800"/>
            <a:ext cx="381000" cy="152400"/>
          </a:xfrm>
          <a:prstGeom prst="rect">
            <a:avLst/>
          </a:prstGeom>
          <a:solidFill>
            <a:srgbClr val="FFFFDD"/>
          </a:solidFill>
          <a:ln w="12700">
            <a:solidFill>
              <a:schemeClr val="tx1"/>
            </a:solidFill>
            <a:miter lim="800000"/>
            <a:headEnd type="none" w="sm" len="sm"/>
            <a:tailEnd type="none" w="sm" len="sm"/>
          </a:ln>
        </p:spPr>
        <p:txBody>
          <a:bodyPr wrap="none" anchor="ctr"/>
          <a:lstStyle/>
          <a:p>
            <a:endParaRPr lang="en-US"/>
          </a:p>
        </p:txBody>
      </p:sp>
      <p:sp>
        <p:nvSpPr>
          <p:cNvPr id="40966" name="Rectangle 6"/>
          <p:cNvSpPr>
            <a:spLocks noChangeArrowheads="1"/>
          </p:cNvSpPr>
          <p:nvPr/>
        </p:nvSpPr>
        <p:spPr bwMode="auto">
          <a:xfrm>
            <a:off x="2667000" y="2057400"/>
            <a:ext cx="381000" cy="152400"/>
          </a:xfrm>
          <a:prstGeom prst="rect">
            <a:avLst/>
          </a:prstGeom>
          <a:solidFill>
            <a:srgbClr val="FFFFDD"/>
          </a:solidFill>
          <a:ln w="12700">
            <a:solidFill>
              <a:schemeClr val="tx1"/>
            </a:solidFill>
            <a:miter lim="800000"/>
            <a:headEnd type="none" w="sm" len="sm"/>
            <a:tailEnd type="none" w="sm" len="sm"/>
          </a:ln>
        </p:spPr>
        <p:txBody>
          <a:bodyPr wrap="none" anchor="ctr"/>
          <a:lstStyle/>
          <a:p>
            <a:endParaRPr lang="en-US"/>
          </a:p>
        </p:txBody>
      </p:sp>
      <p:sp>
        <p:nvSpPr>
          <p:cNvPr id="40967" name="Rectangle 7"/>
          <p:cNvSpPr>
            <a:spLocks noChangeArrowheads="1"/>
          </p:cNvSpPr>
          <p:nvPr/>
        </p:nvSpPr>
        <p:spPr bwMode="auto">
          <a:xfrm>
            <a:off x="3429000" y="1524000"/>
            <a:ext cx="838200" cy="8382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pPr algn="ctr" eaLnBrk="1" hangingPunct="1"/>
            <a:r>
              <a:rPr lang="en-US" sz="1200">
                <a:cs typeface="Arial" charset="0"/>
              </a:rPr>
              <a:t>Inventory</a:t>
            </a:r>
          </a:p>
        </p:txBody>
      </p:sp>
      <p:sp>
        <p:nvSpPr>
          <p:cNvPr id="40968" name="Rectangle 8"/>
          <p:cNvSpPr>
            <a:spLocks noChangeArrowheads="1"/>
          </p:cNvSpPr>
          <p:nvPr/>
        </p:nvSpPr>
        <p:spPr bwMode="auto">
          <a:xfrm>
            <a:off x="3657600" y="1752600"/>
            <a:ext cx="381000" cy="152400"/>
          </a:xfrm>
          <a:prstGeom prst="rect">
            <a:avLst/>
          </a:prstGeom>
          <a:solidFill>
            <a:srgbClr val="FFFFDD"/>
          </a:solidFill>
          <a:ln w="12700">
            <a:solidFill>
              <a:schemeClr val="tx1"/>
            </a:solidFill>
            <a:miter lim="800000"/>
            <a:headEnd type="none" w="sm" len="sm"/>
            <a:tailEnd type="none" w="sm" len="sm"/>
          </a:ln>
        </p:spPr>
        <p:txBody>
          <a:bodyPr wrap="none" anchor="ctr"/>
          <a:lstStyle/>
          <a:p>
            <a:endParaRPr lang="en-US"/>
          </a:p>
        </p:txBody>
      </p:sp>
      <p:sp>
        <p:nvSpPr>
          <p:cNvPr id="40969" name="Rectangle 9"/>
          <p:cNvSpPr>
            <a:spLocks noChangeArrowheads="1"/>
          </p:cNvSpPr>
          <p:nvPr/>
        </p:nvSpPr>
        <p:spPr bwMode="auto">
          <a:xfrm>
            <a:off x="3657600" y="1981200"/>
            <a:ext cx="381000" cy="152400"/>
          </a:xfrm>
          <a:prstGeom prst="rect">
            <a:avLst/>
          </a:prstGeom>
          <a:solidFill>
            <a:srgbClr val="FFFFDD"/>
          </a:solidFill>
          <a:ln w="12700">
            <a:solidFill>
              <a:schemeClr val="tx1"/>
            </a:solidFill>
            <a:miter lim="800000"/>
            <a:headEnd type="none" w="sm" len="sm"/>
            <a:tailEnd type="none" w="sm" len="sm"/>
          </a:ln>
        </p:spPr>
        <p:txBody>
          <a:bodyPr wrap="none" anchor="ctr"/>
          <a:lstStyle/>
          <a:p>
            <a:endParaRPr lang="en-US"/>
          </a:p>
        </p:txBody>
      </p:sp>
      <p:sp>
        <p:nvSpPr>
          <p:cNvPr id="40970" name="Rectangle 10"/>
          <p:cNvSpPr>
            <a:spLocks noChangeArrowheads="1"/>
          </p:cNvSpPr>
          <p:nvPr/>
        </p:nvSpPr>
        <p:spPr bwMode="auto">
          <a:xfrm>
            <a:off x="2438400" y="2438400"/>
            <a:ext cx="990600" cy="9906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p>
            <a:pPr eaLnBrk="1" hangingPunct="1"/>
            <a:r>
              <a:rPr lang="en-US" sz="1200">
                <a:cs typeface="Arial" charset="0"/>
              </a:rPr>
              <a:t>Receipt</a:t>
            </a:r>
          </a:p>
          <a:p>
            <a:pPr eaLnBrk="1" hangingPunct="1"/>
            <a:r>
              <a:rPr lang="en-US" sz="900">
                <a:cs typeface="Arial" charset="0"/>
              </a:rPr>
              <a:t>Item  Qty   Price</a:t>
            </a:r>
          </a:p>
          <a:p>
            <a:pPr eaLnBrk="1" hangingPunct="1">
              <a:buFontTx/>
              <a:buAutoNum type="arabicPlain" startAt="112"/>
            </a:pPr>
            <a:r>
              <a:rPr lang="en-US" sz="900">
                <a:cs typeface="Arial" charset="0"/>
              </a:rPr>
              <a:t>    2     10.50</a:t>
            </a:r>
          </a:p>
          <a:p>
            <a:pPr eaLnBrk="1" hangingPunct="1"/>
            <a:r>
              <a:rPr lang="en-US" sz="900">
                <a:cs typeface="Arial" charset="0"/>
              </a:rPr>
              <a:t>178    1     27.85</a:t>
            </a:r>
          </a:p>
          <a:p>
            <a:pPr eaLnBrk="1" hangingPunct="1"/>
            <a:r>
              <a:rPr lang="en-US" sz="900">
                <a:cs typeface="Arial" charset="0"/>
              </a:rPr>
              <a:t>251    4     21.17</a:t>
            </a:r>
          </a:p>
        </p:txBody>
      </p:sp>
      <p:sp>
        <p:nvSpPr>
          <p:cNvPr id="40971" name="Text Box 11"/>
          <p:cNvSpPr txBox="1">
            <a:spLocks noChangeArrowheads="1"/>
          </p:cNvSpPr>
          <p:nvPr/>
        </p:nvSpPr>
        <p:spPr bwMode="auto">
          <a:xfrm>
            <a:off x="1355725" y="1712913"/>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Forms</a:t>
            </a:r>
          </a:p>
        </p:txBody>
      </p:sp>
      <p:sp>
        <p:nvSpPr>
          <p:cNvPr id="40972" name="Text Box 12"/>
          <p:cNvSpPr txBox="1">
            <a:spLocks noChangeArrowheads="1"/>
          </p:cNvSpPr>
          <p:nvPr/>
        </p:nvSpPr>
        <p:spPr bwMode="auto">
          <a:xfrm>
            <a:off x="1301750" y="2667000"/>
            <a:ext cx="984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Reports</a:t>
            </a:r>
          </a:p>
        </p:txBody>
      </p:sp>
      <p:pic>
        <p:nvPicPr>
          <p:cNvPr id="40973"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657600"/>
            <a:ext cx="1111250" cy="111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0974" name="Text Box 14"/>
          <p:cNvSpPr txBox="1">
            <a:spLocks noChangeArrowheads="1"/>
          </p:cNvSpPr>
          <p:nvPr/>
        </p:nvSpPr>
        <p:spPr bwMode="auto">
          <a:xfrm>
            <a:off x="1301750" y="4038600"/>
            <a:ext cx="654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Help</a:t>
            </a:r>
          </a:p>
        </p:txBody>
      </p:sp>
      <p:sp>
        <p:nvSpPr>
          <p:cNvPr id="40975" name="Text Box 15"/>
          <p:cNvSpPr txBox="1">
            <a:spLocks noChangeArrowheads="1"/>
          </p:cNvSpPr>
          <p:nvPr/>
        </p:nvSpPr>
        <p:spPr bwMode="auto">
          <a:xfrm>
            <a:off x="3200400" y="990600"/>
            <a:ext cx="27749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Compiling and Packaging</a:t>
            </a:r>
          </a:p>
        </p:txBody>
      </p:sp>
      <p:pic>
        <p:nvPicPr>
          <p:cNvPr id="40976" name="Picture 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0" y="1524000"/>
            <a:ext cx="15240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pic>
        <p:nvPicPr>
          <p:cNvPr id="40977" name="Picture 1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05600" y="3657600"/>
            <a:ext cx="15779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0978" name="Text Box 18"/>
          <p:cNvSpPr txBox="1">
            <a:spLocks noChangeArrowheads="1"/>
          </p:cNvSpPr>
          <p:nvPr/>
        </p:nvSpPr>
        <p:spPr bwMode="auto">
          <a:xfrm>
            <a:off x="7543800" y="1066800"/>
            <a:ext cx="1276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Installation</a:t>
            </a:r>
          </a:p>
        </p:txBody>
      </p:sp>
      <p:sp>
        <p:nvSpPr>
          <p:cNvPr id="40979" name="Text Box 19"/>
          <p:cNvSpPr txBox="1">
            <a:spLocks noChangeArrowheads="1"/>
          </p:cNvSpPr>
          <p:nvPr/>
        </p:nvSpPr>
        <p:spPr bwMode="auto">
          <a:xfrm>
            <a:off x="6400800" y="5486400"/>
            <a:ext cx="2667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Server and Database Configuration</a:t>
            </a:r>
          </a:p>
        </p:txBody>
      </p:sp>
      <p:pic>
        <p:nvPicPr>
          <p:cNvPr id="40980" name="Picture 2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1752600"/>
            <a:ext cx="13716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sp>
        <p:nvSpPr>
          <p:cNvPr id="40981" name="Freeform 21"/>
          <p:cNvSpPr>
            <a:spLocks/>
          </p:cNvSpPr>
          <p:nvPr/>
        </p:nvSpPr>
        <p:spPr bwMode="auto">
          <a:xfrm>
            <a:off x="3657600" y="1371600"/>
            <a:ext cx="1219200" cy="2667000"/>
          </a:xfrm>
          <a:custGeom>
            <a:avLst/>
            <a:gdLst>
              <a:gd name="T0" fmla="*/ 0 w 768"/>
              <a:gd name="T1" fmla="*/ 0 h 1680"/>
              <a:gd name="T2" fmla="*/ 768 w 768"/>
              <a:gd name="T3" fmla="*/ 672 h 1680"/>
              <a:gd name="T4" fmla="*/ 0 w 768"/>
              <a:gd name="T5" fmla="*/ 1680 h 1680"/>
              <a:gd name="T6" fmla="*/ 0 60000 65536"/>
              <a:gd name="T7" fmla="*/ 0 60000 65536"/>
              <a:gd name="T8" fmla="*/ 0 60000 65536"/>
              <a:gd name="T9" fmla="*/ 0 w 768"/>
              <a:gd name="T10" fmla="*/ 0 h 1680"/>
              <a:gd name="T11" fmla="*/ 768 w 768"/>
              <a:gd name="T12" fmla="*/ 1680 h 1680"/>
            </a:gdLst>
            <a:ahLst/>
            <a:cxnLst>
              <a:cxn ang="T6">
                <a:pos x="T0" y="T1"/>
              </a:cxn>
              <a:cxn ang="T7">
                <a:pos x="T2" y="T3"/>
              </a:cxn>
              <a:cxn ang="T8">
                <a:pos x="T4" y="T5"/>
              </a:cxn>
            </a:cxnLst>
            <a:rect l="T9" t="T10" r="T11" b="T12"/>
            <a:pathLst>
              <a:path w="768" h="1680">
                <a:moveTo>
                  <a:pt x="0" y="0"/>
                </a:moveTo>
                <a:lnTo>
                  <a:pt x="768" y="672"/>
                </a:lnTo>
                <a:lnTo>
                  <a:pt x="0" y="1680"/>
                </a:lnTo>
              </a:path>
            </a:pathLst>
          </a:custGeom>
          <a:noFill/>
          <a:ln w="12700"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0982" name="Line 22"/>
          <p:cNvSpPr>
            <a:spLocks noChangeShapeType="1"/>
          </p:cNvSpPr>
          <p:nvPr/>
        </p:nvSpPr>
        <p:spPr bwMode="auto">
          <a:xfrm flipV="1">
            <a:off x="6553200" y="1981200"/>
            <a:ext cx="762000" cy="3810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0983" name="Line 23"/>
          <p:cNvSpPr>
            <a:spLocks noChangeShapeType="1"/>
          </p:cNvSpPr>
          <p:nvPr/>
        </p:nvSpPr>
        <p:spPr bwMode="auto">
          <a:xfrm>
            <a:off x="5334000" y="3505200"/>
            <a:ext cx="1066800" cy="3810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0984" name="Line 24"/>
          <p:cNvSpPr>
            <a:spLocks noChangeShapeType="1"/>
          </p:cNvSpPr>
          <p:nvPr/>
        </p:nvSpPr>
        <p:spPr bwMode="auto">
          <a:xfrm flipV="1">
            <a:off x="4724400" y="4114800"/>
            <a:ext cx="1752600" cy="1219200"/>
          </a:xfrm>
          <a:prstGeom prst="line">
            <a:avLst/>
          </a:prstGeom>
          <a:noFill/>
          <a:ln w="12700">
            <a:solidFill>
              <a:schemeClr val="tx1"/>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40985" name="Text Box 25"/>
          <p:cNvSpPr txBox="1">
            <a:spLocks noChangeArrowheads="1"/>
          </p:cNvSpPr>
          <p:nvPr/>
        </p:nvSpPr>
        <p:spPr bwMode="auto">
          <a:xfrm>
            <a:off x="4724400" y="3657600"/>
            <a:ext cx="144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Tables and Modules</a:t>
            </a:r>
          </a:p>
        </p:txBody>
      </p:sp>
      <p:sp>
        <p:nvSpPr>
          <p:cNvPr id="40986" name="Text Box 26"/>
          <p:cNvSpPr txBox="1">
            <a:spLocks noChangeArrowheads="1"/>
          </p:cNvSpPr>
          <p:nvPr/>
        </p:nvSpPr>
        <p:spPr bwMode="auto">
          <a:xfrm>
            <a:off x="4419600" y="472440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Data</a:t>
            </a:r>
          </a:p>
        </p:txBody>
      </p:sp>
    </p:spTree>
    <p:extLst>
      <p:ext uri="{BB962C8B-B14F-4D97-AF65-F5344CB8AC3E}">
        <p14:creationId xmlns:p14="http://schemas.microsoft.com/office/powerpoint/2010/main" val="735219997"/>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smtClean="0"/>
              <a:t>Improving Forms</a:t>
            </a:r>
          </a:p>
        </p:txBody>
      </p:sp>
      <p:sp>
        <p:nvSpPr>
          <p:cNvPr id="41988" name="Rectangle 3"/>
          <p:cNvSpPr>
            <a:spLocks noGrp="1" noChangeArrowheads="1"/>
          </p:cNvSpPr>
          <p:nvPr>
            <p:ph type="body" sz="half" idx="1"/>
          </p:nvPr>
        </p:nvSpPr>
        <p:spPr/>
        <p:txBody>
          <a:bodyPr/>
          <a:lstStyle/>
          <a:p>
            <a:r>
              <a:rPr lang="en-US" smtClean="0"/>
              <a:t>Combo Boxes</a:t>
            </a:r>
          </a:p>
          <a:p>
            <a:pPr lvl="1"/>
            <a:r>
              <a:rPr lang="en-US" smtClean="0"/>
              <a:t>Restricting with WHERE.</a:t>
            </a:r>
          </a:p>
          <a:p>
            <a:pPr lvl="1"/>
            <a:r>
              <a:rPr lang="en-US" smtClean="0"/>
              <a:t>NotInList to add data.</a:t>
            </a:r>
          </a:p>
          <a:p>
            <a:r>
              <a:rPr lang="en-US" smtClean="0"/>
              <a:t>Make it easy for user</a:t>
            </a:r>
          </a:p>
          <a:p>
            <a:pPr lvl="1"/>
            <a:r>
              <a:rPr lang="en-US" smtClean="0"/>
              <a:t>Click for autoentry.</a:t>
            </a:r>
          </a:p>
          <a:p>
            <a:pPr lvl="1"/>
            <a:r>
              <a:rPr lang="en-US" smtClean="0"/>
              <a:t>Advanced lookup.</a:t>
            </a:r>
          </a:p>
          <a:p>
            <a:pPr lvl="1"/>
            <a:r>
              <a:rPr lang="en-US" smtClean="0"/>
              <a:t>Print options.</a:t>
            </a:r>
          </a:p>
          <a:p>
            <a:r>
              <a:rPr lang="en-US" smtClean="0"/>
              <a:t>Decision Support</a:t>
            </a:r>
          </a:p>
          <a:p>
            <a:pPr lvl="1"/>
            <a:r>
              <a:rPr lang="en-US" smtClean="0"/>
              <a:t>Statistical analysis</a:t>
            </a:r>
          </a:p>
          <a:p>
            <a:pPr lvl="1"/>
            <a:r>
              <a:rPr lang="en-US" smtClean="0"/>
              <a:t>Optimization</a:t>
            </a:r>
          </a:p>
          <a:p>
            <a:pPr lvl="1"/>
            <a:r>
              <a:rPr lang="en-US" smtClean="0"/>
              <a:t>Simulation</a:t>
            </a:r>
          </a:p>
        </p:txBody>
      </p:sp>
      <p:sp>
        <p:nvSpPr>
          <p:cNvPr id="41989" name="Rectangle 4"/>
          <p:cNvSpPr>
            <a:spLocks noGrp="1" noChangeArrowheads="1"/>
          </p:cNvSpPr>
          <p:nvPr>
            <p:ph type="body" sz="half" idx="2"/>
          </p:nvPr>
        </p:nvSpPr>
        <p:spPr/>
        <p:txBody>
          <a:bodyPr/>
          <a:lstStyle/>
          <a:p>
            <a:r>
              <a:rPr lang="en-US" smtClean="0"/>
              <a:t>Adding Expert System features</a:t>
            </a:r>
          </a:p>
          <a:p>
            <a:pPr lvl="1"/>
            <a:r>
              <a:rPr lang="en-US" smtClean="0"/>
              <a:t>Automatically compute values.</a:t>
            </a:r>
          </a:p>
          <a:p>
            <a:pPr lvl="1"/>
            <a:r>
              <a:rPr lang="en-US" smtClean="0"/>
              <a:t>Guide user by asking questions and suggesting answers.</a:t>
            </a:r>
          </a:p>
          <a:p>
            <a:pPr lvl="1"/>
            <a:r>
              <a:rPr lang="en-US" smtClean="0"/>
              <a:t>Intelligence/logic in code.</a:t>
            </a:r>
          </a:p>
        </p:txBody>
      </p:sp>
      <p:sp>
        <p:nvSpPr>
          <p:cNvPr id="41986"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4C73C3B1-1E13-440A-826E-550F5694AB2D}" type="slidenum">
              <a:rPr lang="en-US" smtClean="0"/>
              <a:pPr/>
              <a:t>47</a:t>
            </a:fld>
            <a:endParaRPr lang="en-US"/>
          </a:p>
        </p:txBody>
      </p:sp>
    </p:spTree>
    <p:extLst>
      <p:ext uri="{BB962C8B-B14F-4D97-AF65-F5344CB8AC3E}">
        <p14:creationId xmlns:p14="http://schemas.microsoft.com/office/powerpoint/2010/main" val="399205459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2"/>
          <p:cNvSpPr>
            <a:spLocks noGrp="1" noChangeArrowheads="1"/>
          </p:cNvSpPr>
          <p:nvPr>
            <p:ph type="title"/>
          </p:nvPr>
        </p:nvSpPr>
        <p:spPr/>
        <p:txBody>
          <a:bodyPr/>
          <a:lstStyle/>
          <a:p>
            <a:r>
              <a:rPr lang="en-US" smtClean="0"/>
              <a:t>Opening Forms for Related Data</a:t>
            </a:r>
          </a:p>
        </p:txBody>
      </p:sp>
      <p:sp>
        <p:nvSpPr>
          <p:cNvPr id="43010"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E97B6608-0E1A-4AAB-9ABD-715512660EE6}" type="slidenum">
              <a:rPr lang="en-US" smtClean="0"/>
              <a:pPr/>
              <a:t>48</a:t>
            </a:fld>
            <a:endParaRPr lang="en-US"/>
          </a:p>
        </p:txBody>
      </p:sp>
      <p:sp>
        <p:nvSpPr>
          <p:cNvPr id="43013" name="Rectangle 4"/>
          <p:cNvSpPr>
            <a:spLocks noChangeArrowheads="1"/>
          </p:cNvSpPr>
          <p:nvPr/>
        </p:nvSpPr>
        <p:spPr bwMode="auto">
          <a:xfrm>
            <a:off x="5035550" y="920750"/>
            <a:ext cx="2882900" cy="1739900"/>
          </a:xfrm>
          <a:prstGeom prst="rect">
            <a:avLst/>
          </a:prstGeom>
          <a:solidFill>
            <a:schemeClr val="accent1"/>
          </a:solidFill>
          <a:ln w="12700">
            <a:solidFill>
              <a:schemeClr val="tx1"/>
            </a:solidFill>
            <a:miter lim="800000"/>
            <a:headEnd/>
            <a:tailEnd/>
          </a:ln>
        </p:spPr>
        <p:txBody>
          <a:bodyPr wrap="none" lIns="92075" tIns="46038" rIns="92075" bIns="46038"/>
          <a:lstStyle/>
          <a:p>
            <a:r>
              <a:rPr lang="en-US" sz="1800" b="1">
                <a:solidFill>
                  <a:schemeClr val="tx1"/>
                </a:solidFill>
              </a:rPr>
              <a:t>	Customer</a:t>
            </a:r>
            <a:endParaRPr lang="en-US" sz="1800">
              <a:solidFill>
                <a:schemeClr val="tx1"/>
              </a:solidFill>
            </a:endParaRPr>
          </a:p>
          <a:p>
            <a:r>
              <a:rPr lang="en-US" sz="1800">
                <a:solidFill>
                  <a:schemeClr val="tx1"/>
                </a:solidFill>
              </a:rPr>
              <a:t>CustomerID </a:t>
            </a:r>
          </a:p>
          <a:p>
            <a:r>
              <a:rPr lang="en-US" sz="1800">
                <a:solidFill>
                  <a:schemeClr val="tx1"/>
                </a:solidFill>
              </a:rPr>
              <a:t>Name</a:t>
            </a:r>
          </a:p>
          <a:p>
            <a:r>
              <a:rPr lang="en-US" sz="1800">
                <a:solidFill>
                  <a:schemeClr val="tx1"/>
                </a:solidFill>
              </a:rPr>
              <a:t>Address</a:t>
            </a:r>
          </a:p>
        </p:txBody>
      </p:sp>
      <p:sp>
        <p:nvSpPr>
          <p:cNvPr id="43014" name="Rectangle 5"/>
          <p:cNvSpPr>
            <a:spLocks noChangeArrowheads="1"/>
          </p:cNvSpPr>
          <p:nvPr/>
        </p:nvSpPr>
        <p:spPr bwMode="auto">
          <a:xfrm>
            <a:off x="6483350" y="1225550"/>
            <a:ext cx="1054100" cy="215900"/>
          </a:xfrm>
          <a:prstGeom prst="rect">
            <a:avLst/>
          </a:prstGeom>
          <a:solidFill>
            <a:srgbClr val="FFFFFF"/>
          </a:solidFill>
          <a:ln w="12700">
            <a:solidFill>
              <a:schemeClr val="tx1"/>
            </a:solidFill>
            <a:miter lim="800000"/>
            <a:headEnd/>
            <a:tailEnd/>
          </a:ln>
        </p:spPr>
        <p:txBody>
          <a:bodyPr wrap="none" lIns="92075" tIns="46038" rIns="92075" bIns="46038" anchor="ctr"/>
          <a:lstStyle/>
          <a:p>
            <a:pPr algn="ctr"/>
            <a:r>
              <a:rPr lang="en-US" sz="1600">
                <a:solidFill>
                  <a:srgbClr val="0000FF"/>
                </a:solidFill>
              </a:rPr>
              <a:t>11</a:t>
            </a:r>
          </a:p>
        </p:txBody>
      </p:sp>
      <p:sp>
        <p:nvSpPr>
          <p:cNvPr id="43015" name="Rectangle 6"/>
          <p:cNvSpPr>
            <a:spLocks noChangeArrowheads="1"/>
          </p:cNvSpPr>
          <p:nvPr/>
        </p:nvSpPr>
        <p:spPr bwMode="auto">
          <a:xfrm>
            <a:off x="6102350" y="1530350"/>
            <a:ext cx="1587500" cy="215900"/>
          </a:xfrm>
          <a:prstGeom prst="rect">
            <a:avLst/>
          </a:prstGeom>
          <a:solidFill>
            <a:srgbClr val="FFFFFF"/>
          </a:solidFill>
          <a:ln w="12700">
            <a:solidFill>
              <a:schemeClr val="tx1"/>
            </a:solidFill>
            <a:miter lim="800000"/>
            <a:headEnd/>
            <a:tailEnd/>
          </a:ln>
        </p:spPr>
        <p:txBody>
          <a:bodyPr wrap="none" lIns="92075" tIns="46038" rIns="92075" bIns="46038" anchor="ctr"/>
          <a:lstStyle/>
          <a:p>
            <a:pPr algn="ctr"/>
            <a:r>
              <a:rPr lang="en-US" sz="1600">
                <a:solidFill>
                  <a:srgbClr val="0000FF"/>
                </a:solidFill>
              </a:rPr>
              <a:t>Lee Gentry</a:t>
            </a:r>
          </a:p>
        </p:txBody>
      </p:sp>
      <p:sp>
        <p:nvSpPr>
          <p:cNvPr id="43016" name="Rectangle 7"/>
          <p:cNvSpPr>
            <a:spLocks noChangeArrowheads="1"/>
          </p:cNvSpPr>
          <p:nvPr/>
        </p:nvSpPr>
        <p:spPr bwMode="auto">
          <a:xfrm>
            <a:off x="6102350" y="1835150"/>
            <a:ext cx="1612900" cy="215900"/>
          </a:xfrm>
          <a:prstGeom prst="rect">
            <a:avLst/>
          </a:prstGeom>
          <a:solidFill>
            <a:srgbClr val="FFFFFF"/>
          </a:solidFill>
          <a:ln w="12700">
            <a:solidFill>
              <a:schemeClr val="tx1"/>
            </a:solidFill>
            <a:miter lim="800000"/>
            <a:headEnd/>
            <a:tailEnd/>
          </a:ln>
        </p:spPr>
        <p:txBody>
          <a:bodyPr wrap="none" lIns="92075" tIns="46038" rIns="92075" bIns="46038" anchor="ctr"/>
          <a:lstStyle/>
          <a:p>
            <a:pPr algn="ctr"/>
            <a:r>
              <a:rPr lang="en-US" sz="1600">
                <a:solidFill>
                  <a:srgbClr val="0000FF"/>
                </a:solidFill>
              </a:rPr>
              <a:t>5744 High Street</a:t>
            </a:r>
          </a:p>
        </p:txBody>
      </p:sp>
      <p:sp>
        <p:nvSpPr>
          <p:cNvPr id="43017" name="Rectangle 8"/>
          <p:cNvSpPr>
            <a:spLocks noChangeArrowheads="1"/>
          </p:cNvSpPr>
          <p:nvPr/>
        </p:nvSpPr>
        <p:spPr bwMode="auto">
          <a:xfrm>
            <a:off x="5187950" y="2216150"/>
            <a:ext cx="1282700" cy="292100"/>
          </a:xfrm>
          <a:prstGeom prst="rect">
            <a:avLst/>
          </a:prstGeom>
          <a:solidFill>
            <a:srgbClr val="FFCCFF"/>
          </a:solidFill>
          <a:ln w="12700">
            <a:solidFill>
              <a:schemeClr val="tx1"/>
            </a:solidFill>
            <a:miter lim="800000"/>
            <a:headEnd/>
            <a:tailEnd/>
          </a:ln>
        </p:spPr>
        <p:txBody>
          <a:bodyPr wrap="none" lIns="92075" tIns="46038" rIns="92075" bIns="46038" anchor="ctr"/>
          <a:lstStyle/>
          <a:p>
            <a:pPr algn="ctr"/>
            <a:r>
              <a:rPr lang="en-US" sz="1600">
                <a:solidFill>
                  <a:schemeClr val="bg2"/>
                </a:solidFill>
              </a:rPr>
              <a:t>Payments</a:t>
            </a:r>
          </a:p>
        </p:txBody>
      </p:sp>
      <p:sp>
        <p:nvSpPr>
          <p:cNvPr id="43018" name="Freeform 9"/>
          <p:cNvSpPr>
            <a:spLocks/>
          </p:cNvSpPr>
          <p:nvPr/>
        </p:nvSpPr>
        <p:spPr bwMode="auto">
          <a:xfrm>
            <a:off x="5181600" y="2209800"/>
            <a:ext cx="1296988" cy="306388"/>
          </a:xfrm>
          <a:custGeom>
            <a:avLst/>
            <a:gdLst>
              <a:gd name="T0" fmla="*/ 816 w 817"/>
              <a:gd name="T1" fmla="*/ 0 h 193"/>
              <a:gd name="T2" fmla="*/ 0 w 817"/>
              <a:gd name="T3" fmla="*/ 0 h 193"/>
              <a:gd name="T4" fmla="*/ 0 w 817"/>
              <a:gd name="T5" fmla="*/ 192 h 193"/>
              <a:gd name="T6" fmla="*/ 12 w 817"/>
              <a:gd name="T7" fmla="*/ 180 h 193"/>
              <a:gd name="T8" fmla="*/ 0 60000 65536"/>
              <a:gd name="T9" fmla="*/ 0 60000 65536"/>
              <a:gd name="T10" fmla="*/ 0 60000 65536"/>
              <a:gd name="T11" fmla="*/ 0 60000 65536"/>
              <a:gd name="T12" fmla="*/ 0 w 817"/>
              <a:gd name="T13" fmla="*/ 0 h 193"/>
              <a:gd name="T14" fmla="*/ 817 w 817"/>
              <a:gd name="T15" fmla="*/ 193 h 193"/>
            </a:gdLst>
            <a:ahLst/>
            <a:cxnLst>
              <a:cxn ang="T8">
                <a:pos x="T0" y="T1"/>
              </a:cxn>
              <a:cxn ang="T9">
                <a:pos x="T2" y="T3"/>
              </a:cxn>
              <a:cxn ang="T10">
                <a:pos x="T4" y="T5"/>
              </a:cxn>
              <a:cxn ang="T11">
                <a:pos x="T6" y="T7"/>
              </a:cxn>
            </a:cxnLst>
            <a:rect l="T12" t="T13" r="T14" b="T15"/>
            <a:pathLst>
              <a:path w="817" h="193">
                <a:moveTo>
                  <a:pt x="816" y="0"/>
                </a:moveTo>
                <a:lnTo>
                  <a:pt x="0" y="0"/>
                </a:lnTo>
                <a:lnTo>
                  <a:pt x="0" y="192"/>
                </a:lnTo>
                <a:lnTo>
                  <a:pt x="12" y="180"/>
                </a:lnTo>
              </a:path>
            </a:pathLst>
          </a:custGeom>
          <a:noFill/>
          <a:ln w="254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19" name="Freeform 10"/>
          <p:cNvSpPr>
            <a:spLocks/>
          </p:cNvSpPr>
          <p:nvPr/>
        </p:nvSpPr>
        <p:spPr bwMode="auto">
          <a:xfrm>
            <a:off x="5181600" y="2209800"/>
            <a:ext cx="1296988" cy="306388"/>
          </a:xfrm>
          <a:custGeom>
            <a:avLst/>
            <a:gdLst>
              <a:gd name="T0" fmla="*/ 816 w 817"/>
              <a:gd name="T1" fmla="*/ 0 h 193"/>
              <a:gd name="T2" fmla="*/ 816 w 817"/>
              <a:gd name="T3" fmla="*/ 192 h 193"/>
              <a:gd name="T4" fmla="*/ 0 w 817"/>
              <a:gd name="T5" fmla="*/ 192 h 193"/>
              <a:gd name="T6" fmla="*/ 0 60000 65536"/>
              <a:gd name="T7" fmla="*/ 0 60000 65536"/>
              <a:gd name="T8" fmla="*/ 0 60000 65536"/>
              <a:gd name="T9" fmla="*/ 0 w 817"/>
              <a:gd name="T10" fmla="*/ 0 h 193"/>
              <a:gd name="T11" fmla="*/ 817 w 817"/>
              <a:gd name="T12" fmla="*/ 193 h 193"/>
            </a:gdLst>
            <a:ahLst/>
            <a:cxnLst>
              <a:cxn ang="T6">
                <a:pos x="T0" y="T1"/>
              </a:cxn>
              <a:cxn ang="T7">
                <a:pos x="T2" y="T3"/>
              </a:cxn>
              <a:cxn ang="T8">
                <a:pos x="T4" y="T5"/>
              </a:cxn>
            </a:cxnLst>
            <a:rect l="T9" t="T10" r="T11" b="T12"/>
            <a:pathLst>
              <a:path w="817" h="193">
                <a:moveTo>
                  <a:pt x="816" y="0"/>
                </a:moveTo>
                <a:lnTo>
                  <a:pt x="816" y="192"/>
                </a:lnTo>
                <a:lnTo>
                  <a:pt x="0" y="192"/>
                </a:lnTo>
              </a:path>
            </a:pathLst>
          </a:custGeom>
          <a:noFill/>
          <a:ln w="25400" cap="rnd" cmpd="sng">
            <a:solidFill>
              <a:schemeClr val="bg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0" name="Rectangle 11"/>
          <p:cNvSpPr>
            <a:spLocks noChangeArrowheads="1"/>
          </p:cNvSpPr>
          <p:nvPr/>
        </p:nvSpPr>
        <p:spPr bwMode="auto">
          <a:xfrm>
            <a:off x="6481763" y="2292350"/>
            <a:ext cx="2654300" cy="1892300"/>
          </a:xfrm>
          <a:prstGeom prst="rect">
            <a:avLst/>
          </a:prstGeom>
          <a:solidFill>
            <a:srgbClr val="CCFFCC"/>
          </a:solidFill>
          <a:ln w="12700">
            <a:solidFill>
              <a:schemeClr val="tx1"/>
            </a:solidFill>
            <a:miter lim="800000"/>
            <a:headEnd/>
            <a:tailEnd/>
          </a:ln>
        </p:spPr>
        <p:txBody>
          <a:bodyPr wrap="none" lIns="92075" tIns="46038" rIns="92075" bIns="46038"/>
          <a:lstStyle/>
          <a:p>
            <a:r>
              <a:rPr lang="en-US" sz="1800" b="1">
                <a:solidFill>
                  <a:schemeClr val="tx1"/>
                </a:solidFill>
              </a:rPr>
              <a:t>  Customer Payments</a:t>
            </a:r>
            <a:endParaRPr lang="en-US" sz="1800">
              <a:solidFill>
                <a:schemeClr val="tx1"/>
              </a:solidFill>
            </a:endParaRPr>
          </a:p>
          <a:p>
            <a:r>
              <a:rPr lang="en-US" sz="1800">
                <a:solidFill>
                  <a:schemeClr val="tx1"/>
                </a:solidFill>
              </a:rPr>
              <a:t>CustomerID</a:t>
            </a:r>
          </a:p>
        </p:txBody>
      </p:sp>
      <p:sp>
        <p:nvSpPr>
          <p:cNvPr id="43021" name="Rectangle 12"/>
          <p:cNvSpPr>
            <a:spLocks noChangeArrowheads="1"/>
          </p:cNvSpPr>
          <p:nvPr/>
        </p:nvSpPr>
        <p:spPr bwMode="auto">
          <a:xfrm>
            <a:off x="7929563" y="2597150"/>
            <a:ext cx="1054100" cy="215900"/>
          </a:xfrm>
          <a:prstGeom prst="rect">
            <a:avLst/>
          </a:prstGeom>
          <a:solidFill>
            <a:srgbClr val="FFFFFF"/>
          </a:solidFill>
          <a:ln w="12700">
            <a:solidFill>
              <a:schemeClr val="tx1"/>
            </a:solidFill>
            <a:miter lim="800000"/>
            <a:headEnd/>
            <a:tailEnd/>
          </a:ln>
        </p:spPr>
        <p:txBody>
          <a:bodyPr wrap="none" lIns="92075" tIns="46038" rIns="92075" bIns="46038" anchor="ctr"/>
          <a:lstStyle/>
          <a:p>
            <a:pPr algn="ctr"/>
            <a:r>
              <a:rPr lang="en-US" sz="1600">
                <a:solidFill>
                  <a:srgbClr val="0000FF"/>
                </a:solidFill>
              </a:rPr>
              <a:t>11</a:t>
            </a:r>
          </a:p>
        </p:txBody>
      </p:sp>
      <p:sp>
        <p:nvSpPr>
          <p:cNvPr id="43022" name="Rectangle 13"/>
          <p:cNvSpPr>
            <a:spLocks noChangeArrowheads="1"/>
          </p:cNvSpPr>
          <p:nvPr/>
        </p:nvSpPr>
        <p:spPr bwMode="auto">
          <a:xfrm>
            <a:off x="6557963" y="3359150"/>
            <a:ext cx="2501900" cy="673100"/>
          </a:xfrm>
          <a:prstGeom prst="rect">
            <a:avLst/>
          </a:prstGeom>
          <a:solidFill>
            <a:schemeClr val="accent1"/>
          </a:solidFill>
          <a:ln w="12700">
            <a:solidFill>
              <a:schemeClr val="tx1"/>
            </a:solidFill>
            <a:miter lim="800000"/>
            <a:headEnd/>
            <a:tailEnd/>
          </a:ln>
        </p:spPr>
        <p:txBody>
          <a:bodyPr wrap="none" lIns="92075" tIns="46038" rIns="92075" bIns="46038" anchor="ctr"/>
          <a:lstStyle/>
          <a:p>
            <a:r>
              <a:rPr lang="en-US" sz="1600" b="1" dirty="0">
                <a:solidFill>
                  <a:schemeClr val="tx1"/>
                </a:solidFill>
              </a:rPr>
              <a:t>Date	Amount</a:t>
            </a:r>
            <a:endParaRPr lang="en-US" sz="1600" dirty="0">
              <a:solidFill>
                <a:schemeClr val="tx1"/>
              </a:solidFill>
            </a:endParaRPr>
          </a:p>
          <a:p>
            <a:r>
              <a:rPr lang="en-US" sz="1600" dirty="0">
                <a:solidFill>
                  <a:schemeClr val="tx1"/>
                </a:solidFill>
              </a:rPr>
              <a:t>2-15-98	$97.00</a:t>
            </a:r>
          </a:p>
          <a:p>
            <a:r>
              <a:rPr lang="en-US" sz="1600" dirty="0">
                <a:solidFill>
                  <a:schemeClr val="tx1"/>
                </a:solidFill>
              </a:rPr>
              <a:t>3-15-98	$97.00</a:t>
            </a:r>
          </a:p>
        </p:txBody>
      </p:sp>
      <p:sp>
        <p:nvSpPr>
          <p:cNvPr id="43023" name="Line 14"/>
          <p:cNvSpPr>
            <a:spLocks noChangeShapeType="1"/>
          </p:cNvSpPr>
          <p:nvPr/>
        </p:nvSpPr>
        <p:spPr bwMode="auto">
          <a:xfrm>
            <a:off x="5410200" y="2438400"/>
            <a:ext cx="1066800" cy="5334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3024" name="Rectangle 15"/>
          <p:cNvSpPr>
            <a:spLocks noChangeArrowheads="1"/>
          </p:cNvSpPr>
          <p:nvPr/>
        </p:nvSpPr>
        <p:spPr bwMode="auto">
          <a:xfrm>
            <a:off x="6710363" y="2978150"/>
            <a:ext cx="1282700" cy="292100"/>
          </a:xfrm>
          <a:prstGeom prst="rect">
            <a:avLst/>
          </a:prstGeom>
          <a:solidFill>
            <a:srgbClr val="FFCCFF"/>
          </a:solidFill>
          <a:ln w="12700">
            <a:solidFill>
              <a:schemeClr val="tx1"/>
            </a:solidFill>
            <a:miter lim="800000"/>
            <a:headEnd/>
            <a:tailEnd/>
          </a:ln>
        </p:spPr>
        <p:txBody>
          <a:bodyPr wrap="none" lIns="92075" tIns="46038" rIns="92075" bIns="46038" anchor="ctr"/>
          <a:lstStyle/>
          <a:p>
            <a:pPr algn="ctr"/>
            <a:r>
              <a:rPr lang="en-US" sz="1600">
                <a:solidFill>
                  <a:schemeClr val="bg2"/>
                </a:solidFill>
              </a:rPr>
              <a:t>Print</a:t>
            </a:r>
          </a:p>
        </p:txBody>
      </p:sp>
      <p:sp>
        <p:nvSpPr>
          <p:cNvPr id="43025" name="Freeform 16"/>
          <p:cNvSpPr>
            <a:spLocks/>
          </p:cNvSpPr>
          <p:nvPr/>
        </p:nvSpPr>
        <p:spPr bwMode="auto">
          <a:xfrm>
            <a:off x="6704013" y="2971800"/>
            <a:ext cx="1296987" cy="306388"/>
          </a:xfrm>
          <a:custGeom>
            <a:avLst/>
            <a:gdLst>
              <a:gd name="T0" fmla="*/ 816 w 817"/>
              <a:gd name="T1" fmla="*/ 0 h 193"/>
              <a:gd name="T2" fmla="*/ 0 w 817"/>
              <a:gd name="T3" fmla="*/ 0 h 193"/>
              <a:gd name="T4" fmla="*/ 0 w 817"/>
              <a:gd name="T5" fmla="*/ 192 h 193"/>
              <a:gd name="T6" fmla="*/ 12 w 817"/>
              <a:gd name="T7" fmla="*/ 180 h 193"/>
              <a:gd name="T8" fmla="*/ 0 60000 65536"/>
              <a:gd name="T9" fmla="*/ 0 60000 65536"/>
              <a:gd name="T10" fmla="*/ 0 60000 65536"/>
              <a:gd name="T11" fmla="*/ 0 60000 65536"/>
              <a:gd name="T12" fmla="*/ 0 w 817"/>
              <a:gd name="T13" fmla="*/ 0 h 193"/>
              <a:gd name="T14" fmla="*/ 817 w 817"/>
              <a:gd name="T15" fmla="*/ 193 h 193"/>
            </a:gdLst>
            <a:ahLst/>
            <a:cxnLst>
              <a:cxn ang="T8">
                <a:pos x="T0" y="T1"/>
              </a:cxn>
              <a:cxn ang="T9">
                <a:pos x="T2" y="T3"/>
              </a:cxn>
              <a:cxn ang="T10">
                <a:pos x="T4" y="T5"/>
              </a:cxn>
              <a:cxn ang="T11">
                <a:pos x="T6" y="T7"/>
              </a:cxn>
            </a:cxnLst>
            <a:rect l="T12" t="T13" r="T14" b="T15"/>
            <a:pathLst>
              <a:path w="817" h="193">
                <a:moveTo>
                  <a:pt x="816" y="0"/>
                </a:moveTo>
                <a:lnTo>
                  <a:pt x="0" y="0"/>
                </a:lnTo>
                <a:lnTo>
                  <a:pt x="0" y="192"/>
                </a:lnTo>
                <a:lnTo>
                  <a:pt x="12" y="180"/>
                </a:lnTo>
              </a:path>
            </a:pathLst>
          </a:custGeom>
          <a:noFill/>
          <a:ln w="25400" cap="rnd" cmpd="sng">
            <a:solidFill>
              <a:srgbClr val="FFFFFF"/>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6" name="Freeform 17"/>
          <p:cNvSpPr>
            <a:spLocks/>
          </p:cNvSpPr>
          <p:nvPr/>
        </p:nvSpPr>
        <p:spPr bwMode="auto">
          <a:xfrm>
            <a:off x="6704013" y="2971800"/>
            <a:ext cx="1296987" cy="306388"/>
          </a:xfrm>
          <a:custGeom>
            <a:avLst/>
            <a:gdLst>
              <a:gd name="T0" fmla="*/ 816 w 817"/>
              <a:gd name="T1" fmla="*/ 0 h 193"/>
              <a:gd name="T2" fmla="*/ 816 w 817"/>
              <a:gd name="T3" fmla="*/ 192 h 193"/>
              <a:gd name="T4" fmla="*/ 0 w 817"/>
              <a:gd name="T5" fmla="*/ 192 h 193"/>
              <a:gd name="T6" fmla="*/ 0 60000 65536"/>
              <a:gd name="T7" fmla="*/ 0 60000 65536"/>
              <a:gd name="T8" fmla="*/ 0 60000 65536"/>
              <a:gd name="T9" fmla="*/ 0 w 817"/>
              <a:gd name="T10" fmla="*/ 0 h 193"/>
              <a:gd name="T11" fmla="*/ 817 w 817"/>
              <a:gd name="T12" fmla="*/ 193 h 193"/>
            </a:gdLst>
            <a:ahLst/>
            <a:cxnLst>
              <a:cxn ang="T6">
                <a:pos x="T0" y="T1"/>
              </a:cxn>
              <a:cxn ang="T7">
                <a:pos x="T2" y="T3"/>
              </a:cxn>
              <a:cxn ang="T8">
                <a:pos x="T4" y="T5"/>
              </a:cxn>
            </a:cxnLst>
            <a:rect l="T9" t="T10" r="T11" b="T12"/>
            <a:pathLst>
              <a:path w="817" h="193">
                <a:moveTo>
                  <a:pt x="816" y="0"/>
                </a:moveTo>
                <a:lnTo>
                  <a:pt x="816" y="192"/>
                </a:lnTo>
                <a:lnTo>
                  <a:pt x="0" y="192"/>
                </a:lnTo>
              </a:path>
            </a:pathLst>
          </a:custGeom>
          <a:noFill/>
          <a:ln w="25400" cap="rnd" cmpd="sng">
            <a:solidFill>
              <a:schemeClr val="bg2"/>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43027" name="Rectangle 18"/>
          <p:cNvSpPr>
            <a:spLocks noChangeArrowheads="1"/>
          </p:cNvSpPr>
          <p:nvPr/>
        </p:nvSpPr>
        <p:spPr bwMode="auto">
          <a:xfrm>
            <a:off x="7702550" y="4349750"/>
            <a:ext cx="1206500" cy="1663700"/>
          </a:xfrm>
          <a:prstGeom prst="rect">
            <a:avLst/>
          </a:prstGeom>
          <a:solidFill>
            <a:srgbClr val="FFFFFF"/>
          </a:solidFill>
          <a:ln w="12700">
            <a:solidFill>
              <a:schemeClr val="bg2"/>
            </a:solidFill>
            <a:miter lim="800000"/>
            <a:headEnd/>
            <a:tailEnd/>
          </a:ln>
        </p:spPr>
        <p:txBody>
          <a:bodyPr wrap="none" lIns="92075" tIns="46038" rIns="92075" bIns="46038"/>
          <a:lstStyle/>
          <a:p>
            <a:r>
              <a:rPr lang="en-US" sz="1400">
                <a:solidFill>
                  <a:schemeClr val="tx1"/>
                </a:solidFill>
              </a:rPr>
              <a:t>Customer Bill</a:t>
            </a:r>
          </a:p>
          <a:p>
            <a:r>
              <a:rPr lang="en-US" sz="1400">
                <a:solidFill>
                  <a:schemeClr val="tx1"/>
                </a:solidFill>
              </a:rPr>
              <a:t>Name</a:t>
            </a:r>
          </a:p>
          <a:p>
            <a:r>
              <a:rPr lang="en-US" sz="1400">
                <a:solidFill>
                  <a:schemeClr val="tx1"/>
                </a:solidFill>
              </a:rPr>
              <a:t>Address</a:t>
            </a:r>
          </a:p>
          <a:p>
            <a:r>
              <a:rPr lang="en-US" sz="1400">
                <a:solidFill>
                  <a:schemeClr val="tx1"/>
                </a:solidFill>
              </a:rPr>
              <a:t>Balance Due</a:t>
            </a:r>
          </a:p>
          <a:p>
            <a:r>
              <a:rPr lang="en-US" sz="1400">
                <a:solidFill>
                  <a:schemeClr val="tx1"/>
                </a:solidFill>
              </a:rPr>
              <a:t>Payments</a:t>
            </a:r>
          </a:p>
          <a:p>
            <a:r>
              <a:rPr lang="en-US" sz="1400">
                <a:solidFill>
                  <a:schemeClr val="tx1"/>
                </a:solidFill>
              </a:rPr>
              <a:t>2-15-98   $97</a:t>
            </a:r>
          </a:p>
          <a:p>
            <a:r>
              <a:rPr lang="en-US" sz="1400">
                <a:solidFill>
                  <a:schemeClr val="tx1"/>
                </a:solidFill>
              </a:rPr>
              <a:t>3-15-98   $97</a:t>
            </a:r>
          </a:p>
        </p:txBody>
      </p:sp>
      <p:sp>
        <p:nvSpPr>
          <p:cNvPr id="43028" name="Line 19"/>
          <p:cNvSpPr>
            <a:spLocks noChangeShapeType="1"/>
          </p:cNvSpPr>
          <p:nvPr/>
        </p:nvSpPr>
        <p:spPr bwMode="auto">
          <a:xfrm>
            <a:off x="7239000" y="3276600"/>
            <a:ext cx="609600" cy="13716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3029" name="Rectangle 20"/>
          <p:cNvSpPr>
            <a:spLocks noChangeArrowheads="1"/>
          </p:cNvSpPr>
          <p:nvPr/>
        </p:nvSpPr>
        <p:spPr bwMode="auto">
          <a:xfrm>
            <a:off x="1301750" y="4044950"/>
            <a:ext cx="5016500" cy="1816100"/>
          </a:xfrm>
          <a:prstGeom prst="rect">
            <a:avLst/>
          </a:prstGeom>
          <a:solidFill>
            <a:srgbClr val="FFCCFF"/>
          </a:solidFill>
          <a:ln w="12700">
            <a:solidFill>
              <a:schemeClr val="tx2"/>
            </a:solidFill>
            <a:miter lim="800000"/>
            <a:headEnd/>
            <a:tailEnd/>
          </a:ln>
        </p:spPr>
        <p:txBody>
          <a:bodyPr wrap="none" lIns="92075" tIns="46038" rIns="92075" bIns="46038"/>
          <a:lstStyle/>
          <a:p>
            <a:r>
              <a:rPr lang="en-US" sz="1600" dirty="0">
                <a:solidFill>
                  <a:schemeClr val="tx1"/>
                </a:solidFill>
              </a:rPr>
              <a:t>Sub </a:t>
            </a:r>
            <a:r>
              <a:rPr lang="en-US" sz="1600" dirty="0" err="1">
                <a:solidFill>
                  <a:schemeClr val="tx1"/>
                </a:solidFill>
              </a:rPr>
              <a:t>Payments_Click</a:t>
            </a:r>
            <a:r>
              <a:rPr lang="en-US" sz="1600" dirty="0">
                <a:solidFill>
                  <a:schemeClr val="tx1"/>
                </a:solidFill>
              </a:rPr>
              <a:t>()</a:t>
            </a:r>
          </a:p>
          <a:p>
            <a:r>
              <a:rPr lang="en-US" sz="1600" dirty="0">
                <a:solidFill>
                  <a:schemeClr val="tx1"/>
                </a:solidFill>
              </a:rPr>
              <a:t>   Dim </a:t>
            </a:r>
            <a:r>
              <a:rPr lang="en-US" sz="1600" dirty="0" err="1">
                <a:solidFill>
                  <a:schemeClr val="tx1"/>
                </a:solidFill>
              </a:rPr>
              <a:t>stDocName</a:t>
            </a:r>
            <a:r>
              <a:rPr lang="en-US" sz="1600" dirty="0">
                <a:solidFill>
                  <a:schemeClr val="tx1"/>
                </a:solidFill>
              </a:rPr>
              <a:t> As String</a:t>
            </a:r>
          </a:p>
          <a:p>
            <a:r>
              <a:rPr lang="en-US" sz="1600" dirty="0">
                <a:solidFill>
                  <a:schemeClr val="tx1"/>
                </a:solidFill>
              </a:rPr>
              <a:t>   Dim </a:t>
            </a:r>
            <a:r>
              <a:rPr lang="en-US" sz="1600" dirty="0" err="1">
                <a:solidFill>
                  <a:schemeClr val="tx1"/>
                </a:solidFill>
              </a:rPr>
              <a:t>stLinkCriteria</a:t>
            </a:r>
            <a:r>
              <a:rPr lang="en-US" sz="1600" dirty="0">
                <a:solidFill>
                  <a:schemeClr val="tx1"/>
                </a:solidFill>
              </a:rPr>
              <a:t> As String</a:t>
            </a:r>
          </a:p>
          <a:p>
            <a:r>
              <a:rPr lang="en-US" sz="1600" dirty="0">
                <a:solidFill>
                  <a:schemeClr val="tx1"/>
                </a:solidFill>
              </a:rPr>
              <a:t>   </a:t>
            </a:r>
            <a:r>
              <a:rPr lang="en-US" sz="1600" dirty="0" err="1">
                <a:solidFill>
                  <a:schemeClr val="tx1"/>
                </a:solidFill>
              </a:rPr>
              <a:t>stDocName</a:t>
            </a:r>
            <a:r>
              <a:rPr lang="en-US" sz="1600" dirty="0">
                <a:solidFill>
                  <a:schemeClr val="tx1"/>
                </a:solidFill>
              </a:rPr>
              <a:t> = "</a:t>
            </a:r>
            <a:r>
              <a:rPr lang="en-US" sz="1600" dirty="0" err="1">
                <a:solidFill>
                  <a:schemeClr val="tx1"/>
                </a:solidFill>
              </a:rPr>
              <a:t>CustomerPayment</a:t>
            </a:r>
            <a:r>
              <a:rPr lang="en-US" sz="1600" dirty="0">
                <a:solidFill>
                  <a:schemeClr val="tx1"/>
                </a:solidFill>
              </a:rPr>
              <a:t>"</a:t>
            </a:r>
          </a:p>
          <a:p>
            <a:r>
              <a:rPr lang="en-US" sz="1600" dirty="0">
                <a:solidFill>
                  <a:schemeClr val="tx1"/>
                </a:solidFill>
              </a:rPr>
              <a:t>   </a:t>
            </a:r>
            <a:r>
              <a:rPr lang="en-US" sz="1600" dirty="0" err="1">
                <a:solidFill>
                  <a:schemeClr val="tx1"/>
                </a:solidFill>
              </a:rPr>
              <a:t>stLinkCriteria</a:t>
            </a:r>
            <a:r>
              <a:rPr lang="en-US" sz="1600" dirty="0">
                <a:solidFill>
                  <a:schemeClr val="tx1"/>
                </a:solidFill>
              </a:rPr>
              <a:t> = "[</a:t>
            </a:r>
            <a:r>
              <a:rPr lang="en-US" sz="1600" dirty="0" err="1">
                <a:solidFill>
                  <a:schemeClr val="tx1"/>
                </a:solidFill>
              </a:rPr>
              <a:t>CustomerID</a:t>
            </a:r>
            <a:r>
              <a:rPr lang="en-US" sz="1600" dirty="0">
                <a:solidFill>
                  <a:schemeClr val="tx1"/>
                </a:solidFill>
              </a:rPr>
              <a:t>]=" &amp; Me![</a:t>
            </a:r>
            <a:r>
              <a:rPr lang="en-US" sz="1600" dirty="0" err="1">
                <a:solidFill>
                  <a:schemeClr val="tx1"/>
                </a:solidFill>
              </a:rPr>
              <a:t>CustomerID</a:t>
            </a:r>
            <a:r>
              <a:rPr lang="en-US" sz="1600" dirty="0">
                <a:solidFill>
                  <a:schemeClr val="tx1"/>
                </a:solidFill>
              </a:rPr>
              <a:t>]</a:t>
            </a:r>
          </a:p>
          <a:p>
            <a:r>
              <a:rPr lang="en-US" sz="1600" dirty="0">
                <a:solidFill>
                  <a:schemeClr val="tx1"/>
                </a:solidFill>
              </a:rPr>
              <a:t>   </a:t>
            </a:r>
            <a:r>
              <a:rPr lang="en-US" sz="1600" dirty="0" err="1">
                <a:solidFill>
                  <a:schemeClr val="tx1"/>
                </a:solidFill>
              </a:rPr>
              <a:t>DoCmd.OpenForm</a:t>
            </a:r>
            <a:r>
              <a:rPr lang="en-US" sz="1600" dirty="0">
                <a:solidFill>
                  <a:schemeClr val="tx1"/>
                </a:solidFill>
              </a:rPr>
              <a:t> </a:t>
            </a:r>
            <a:r>
              <a:rPr lang="en-US" sz="1600" dirty="0" err="1">
                <a:solidFill>
                  <a:schemeClr val="tx1"/>
                </a:solidFill>
              </a:rPr>
              <a:t>stDocName</a:t>
            </a:r>
            <a:r>
              <a:rPr lang="en-US" sz="1600" dirty="0">
                <a:solidFill>
                  <a:schemeClr val="tx1"/>
                </a:solidFill>
              </a:rPr>
              <a:t>, , , </a:t>
            </a:r>
            <a:r>
              <a:rPr lang="en-US" sz="1600" b="1" dirty="0" err="1">
                <a:solidFill>
                  <a:schemeClr val="tx1"/>
                </a:solidFill>
              </a:rPr>
              <a:t>stLinkCriteria</a:t>
            </a:r>
            <a:endParaRPr lang="en-US" sz="1600" dirty="0">
              <a:solidFill>
                <a:schemeClr val="tx1"/>
              </a:solidFill>
            </a:endParaRPr>
          </a:p>
          <a:p>
            <a:r>
              <a:rPr lang="en-US" sz="1600" dirty="0">
                <a:solidFill>
                  <a:schemeClr val="tx1"/>
                </a:solidFill>
              </a:rPr>
              <a:t>End Sub</a:t>
            </a:r>
          </a:p>
        </p:txBody>
      </p:sp>
      <p:sp>
        <p:nvSpPr>
          <p:cNvPr id="6" name="Rectangle 5"/>
          <p:cNvSpPr/>
          <p:nvPr/>
        </p:nvSpPr>
        <p:spPr>
          <a:xfrm>
            <a:off x="240223" y="1327460"/>
            <a:ext cx="4572000" cy="923330"/>
          </a:xfrm>
          <a:prstGeom prst="rect">
            <a:avLst/>
          </a:prstGeom>
        </p:spPr>
        <p:txBody>
          <a:bodyPr>
            <a:spAutoFit/>
          </a:bodyPr>
          <a:lstStyle/>
          <a:p>
            <a:r>
              <a:rPr lang="en-US" sz="1800" dirty="0"/>
              <a:t>Open a second form based on value in current form.</a:t>
            </a:r>
          </a:p>
          <a:p>
            <a:r>
              <a:rPr lang="en-US" sz="1800" dirty="0"/>
              <a:t>Print a report for current entry on a form.</a:t>
            </a:r>
          </a:p>
        </p:txBody>
      </p:sp>
    </p:spTree>
    <p:extLst>
      <p:ext uri="{BB962C8B-B14F-4D97-AF65-F5344CB8AC3E}">
        <p14:creationId xmlns:p14="http://schemas.microsoft.com/office/powerpoint/2010/main" val="353718105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3"/>
          <p:cNvSpPr>
            <a:spLocks noGrp="1" noChangeArrowheads="1"/>
          </p:cNvSpPr>
          <p:nvPr>
            <p:ph type="title"/>
          </p:nvPr>
        </p:nvSpPr>
        <p:spPr/>
        <p:txBody>
          <a:bodyPr/>
          <a:lstStyle/>
          <a:p>
            <a:r>
              <a:rPr lang="en-US" smtClean="0"/>
              <a:t>Combo Boxes / Hierarchical Data</a:t>
            </a:r>
          </a:p>
        </p:txBody>
      </p:sp>
      <p:sp>
        <p:nvSpPr>
          <p:cNvPr id="44037" name="Rectangle 4"/>
          <p:cNvSpPr>
            <a:spLocks noGrp="1" noChangeArrowheads="1"/>
          </p:cNvSpPr>
          <p:nvPr>
            <p:ph idx="1"/>
          </p:nvPr>
        </p:nvSpPr>
        <p:spPr>
          <a:xfrm>
            <a:off x="147919" y="1237129"/>
            <a:ext cx="4728882" cy="4782671"/>
          </a:xfrm>
        </p:spPr>
        <p:txBody>
          <a:bodyPr/>
          <a:lstStyle/>
          <a:p>
            <a:r>
              <a:rPr lang="en-US" dirty="0" smtClean="0"/>
              <a:t>Many business situations use hierarchical relationships</a:t>
            </a:r>
          </a:p>
          <a:p>
            <a:pPr lvl="1"/>
            <a:r>
              <a:rPr lang="en-US" dirty="0" smtClean="0"/>
              <a:t>Divisions:  Departments</a:t>
            </a:r>
          </a:p>
          <a:p>
            <a:pPr lvl="1"/>
            <a:r>
              <a:rPr lang="en-US" dirty="0" smtClean="0"/>
              <a:t>Category:  Product</a:t>
            </a:r>
          </a:p>
          <a:p>
            <a:r>
              <a:rPr lang="en-US" dirty="0" smtClean="0"/>
              <a:t>Data entry on a form</a:t>
            </a:r>
          </a:p>
          <a:p>
            <a:pPr lvl="1"/>
            <a:r>
              <a:rPr lang="en-US" dirty="0" smtClean="0"/>
              <a:t>User select higher level from first combo box.</a:t>
            </a:r>
          </a:p>
          <a:p>
            <a:pPr lvl="1"/>
            <a:r>
              <a:rPr lang="en-US" dirty="0" smtClean="0"/>
              <a:t>For lower level, select from list that is restricted to those in the higher level.</a:t>
            </a:r>
          </a:p>
          <a:p>
            <a:r>
              <a:rPr lang="en-US" dirty="0" smtClean="0"/>
              <a:t>Add a WHERE clause to the lower level combo box SQL.</a:t>
            </a:r>
          </a:p>
          <a:p>
            <a:r>
              <a:rPr lang="en-US" dirty="0" smtClean="0"/>
              <a:t>Force the new clause to </a:t>
            </a:r>
            <a:r>
              <a:rPr lang="en-US" dirty="0" err="1" smtClean="0"/>
              <a:t>requery</a:t>
            </a:r>
            <a:r>
              <a:rPr lang="en-US" dirty="0" smtClean="0"/>
              <a:t> when entry changes.</a:t>
            </a:r>
          </a:p>
        </p:txBody>
      </p:sp>
      <p:sp>
        <p:nvSpPr>
          <p:cNvPr id="44034"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539B038-7E4E-45D6-B747-12F11D95C807}" type="slidenum">
              <a:rPr lang="en-US" smtClean="0"/>
              <a:pPr/>
              <a:t>49</a:t>
            </a:fld>
            <a:endParaRPr lang="en-US"/>
          </a:p>
        </p:txBody>
      </p:sp>
      <p:sp>
        <p:nvSpPr>
          <p:cNvPr id="44035" name="Rectangle 2"/>
          <p:cNvSpPr>
            <a:spLocks noChangeArrowheads="1"/>
          </p:cNvSpPr>
          <p:nvPr/>
        </p:nvSpPr>
        <p:spPr bwMode="auto">
          <a:xfrm>
            <a:off x="5721350" y="920750"/>
            <a:ext cx="3187700" cy="2273300"/>
          </a:xfrm>
          <a:prstGeom prst="rect">
            <a:avLst/>
          </a:prstGeom>
          <a:solidFill>
            <a:schemeClr val="accent1"/>
          </a:solidFill>
          <a:ln w="12700">
            <a:solidFill>
              <a:schemeClr val="tx1"/>
            </a:solidFill>
            <a:miter lim="800000"/>
            <a:headEnd/>
            <a:tailEnd/>
          </a:ln>
        </p:spPr>
        <p:txBody>
          <a:bodyPr wrap="none" lIns="92075" tIns="46038" rIns="92075" bIns="46038"/>
          <a:lstStyle/>
          <a:p>
            <a:r>
              <a:rPr lang="en-US" b="1">
                <a:solidFill>
                  <a:schemeClr val="folHlink"/>
                </a:solidFill>
              </a:rPr>
              <a:t> Department Evaluation</a:t>
            </a:r>
            <a:endParaRPr lang="en-US">
              <a:solidFill>
                <a:schemeClr val="folHlink"/>
              </a:solidFill>
            </a:endParaRPr>
          </a:p>
          <a:p>
            <a:endParaRPr lang="en-US">
              <a:solidFill>
                <a:schemeClr val="folHlink"/>
              </a:solidFill>
            </a:endParaRPr>
          </a:p>
          <a:p>
            <a:r>
              <a:rPr lang="en-US" sz="1800">
                <a:solidFill>
                  <a:schemeClr val="folHlink"/>
                </a:solidFill>
              </a:rPr>
              <a:t>Division</a:t>
            </a:r>
          </a:p>
          <a:p>
            <a:endParaRPr lang="en-US" sz="1800">
              <a:solidFill>
                <a:schemeClr val="folHlink"/>
              </a:solidFill>
            </a:endParaRPr>
          </a:p>
          <a:p>
            <a:r>
              <a:rPr lang="en-US" sz="1800">
                <a:solidFill>
                  <a:schemeClr val="folHlink"/>
                </a:solidFill>
              </a:rPr>
              <a:t>Department</a:t>
            </a:r>
          </a:p>
          <a:p>
            <a:endParaRPr lang="en-US" sz="1800">
              <a:solidFill>
                <a:schemeClr val="folHlink"/>
              </a:solidFill>
            </a:endParaRPr>
          </a:p>
        </p:txBody>
      </p:sp>
      <p:grpSp>
        <p:nvGrpSpPr>
          <p:cNvPr id="44038" name="Group 8"/>
          <p:cNvGrpSpPr>
            <a:grpSpLocks/>
          </p:cNvGrpSpPr>
          <p:nvPr/>
        </p:nvGrpSpPr>
        <p:grpSpPr bwMode="auto">
          <a:xfrm>
            <a:off x="6940550" y="1606550"/>
            <a:ext cx="1587500" cy="292100"/>
            <a:chOff x="4372" y="1012"/>
            <a:chExt cx="1000" cy="184"/>
          </a:xfrm>
        </p:grpSpPr>
        <p:sp>
          <p:nvSpPr>
            <p:cNvPr id="44052" name="Rectangle 5"/>
            <p:cNvSpPr>
              <a:spLocks noChangeArrowheads="1"/>
            </p:cNvSpPr>
            <p:nvPr/>
          </p:nvSpPr>
          <p:spPr bwMode="auto">
            <a:xfrm>
              <a:off x="4372" y="1012"/>
              <a:ext cx="1000" cy="184"/>
            </a:xfrm>
            <a:prstGeom prst="rect">
              <a:avLst/>
            </a:prstGeom>
            <a:solidFill>
              <a:srgbClr val="FFFFFF"/>
            </a:solidFill>
            <a:ln w="12700">
              <a:solidFill>
                <a:schemeClr val="tx1"/>
              </a:solidFill>
              <a:miter lim="800000"/>
              <a:headEnd/>
              <a:tailEnd/>
            </a:ln>
          </p:spPr>
          <p:txBody>
            <a:bodyPr wrap="none" lIns="92075" tIns="46038" rIns="92075" bIns="46038" anchor="ctr"/>
            <a:lstStyle/>
            <a:p>
              <a:r>
                <a:rPr lang="en-US" sz="1800">
                  <a:solidFill>
                    <a:schemeClr val="bg2"/>
                  </a:solidFill>
                </a:rPr>
                <a:t>Finance</a:t>
              </a:r>
            </a:p>
          </p:txBody>
        </p:sp>
        <p:sp>
          <p:nvSpPr>
            <p:cNvPr id="44053" name="Rectangle 6"/>
            <p:cNvSpPr>
              <a:spLocks noChangeArrowheads="1"/>
            </p:cNvSpPr>
            <p:nvPr/>
          </p:nvSpPr>
          <p:spPr bwMode="auto">
            <a:xfrm>
              <a:off x="5188" y="1012"/>
              <a:ext cx="184" cy="184"/>
            </a:xfrm>
            <a:prstGeom prst="rect">
              <a:avLst/>
            </a:prstGeom>
            <a:solidFill>
              <a:srgbClr val="CBCBCB"/>
            </a:solidFill>
            <a:ln w="12700">
              <a:solidFill>
                <a:schemeClr val="tx1"/>
              </a:solidFill>
              <a:miter lim="800000"/>
              <a:headEnd/>
              <a:tailEnd/>
            </a:ln>
          </p:spPr>
          <p:txBody>
            <a:bodyPr wrap="none" anchor="ctr"/>
            <a:lstStyle/>
            <a:p>
              <a:endParaRPr lang="en-US"/>
            </a:p>
          </p:txBody>
        </p:sp>
        <p:sp>
          <p:nvSpPr>
            <p:cNvPr id="44054" name="Freeform 7"/>
            <p:cNvSpPr>
              <a:spLocks/>
            </p:cNvSpPr>
            <p:nvPr/>
          </p:nvSpPr>
          <p:spPr bwMode="auto">
            <a:xfrm>
              <a:off x="5232" y="1104"/>
              <a:ext cx="97" cy="49"/>
            </a:xfrm>
            <a:custGeom>
              <a:avLst/>
              <a:gdLst>
                <a:gd name="T0" fmla="*/ 0 w 97"/>
                <a:gd name="T1" fmla="*/ 0 h 49"/>
                <a:gd name="T2" fmla="*/ 96 w 97"/>
                <a:gd name="T3" fmla="*/ 0 h 49"/>
                <a:gd name="T4" fmla="*/ 48 w 97"/>
                <a:gd name="T5" fmla="*/ 48 h 49"/>
                <a:gd name="T6" fmla="*/ 0 w 97"/>
                <a:gd name="T7" fmla="*/ 0 h 49"/>
                <a:gd name="T8" fmla="*/ 0 60000 65536"/>
                <a:gd name="T9" fmla="*/ 0 60000 65536"/>
                <a:gd name="T10" fmla="*/ 0 60000 65536"/>
                <a:gd name="T11" fmla="*/ 0 60000 65536"/>
                <a:gd name="T12" fmla="*/ 0 w 97"/>
                <a:gd name="T13" fmla="*/ 0 h 49"/>
                <a:gd name="T14" fmla="*/ 97 w 97"/>
                <a:gd name="T15" fmla="*/ 49 h 49"/>
              </a:gdLst>
              <a:ahLst/>
              <a:cxnLst>
                <a:cxn ang="T8">
                  <a:pos x="T0" y="T1"/>
                </a:cxn>
                <a:cxn ang="T9">
                  <a:pos x="T2" y="T3"/>
                </a:cxn>
                <a:cxn ang="T10">
                  <a:pos x="T4" y="T5"/>
                </a:cxn>
                <a:cxn ang="T11">
                  <a:pos x="T6" y="T7"/>
                </a:cxn>
              </a:cxnLst>
              <a:rect l="T12" t="T13" r="T14" b="T15"/>
              <a:pathLst>
                <a:path w="97" h="49">
                  <a:moveTo>
                    <a:pt x="0" y="0"/>
                  </a:moveTo>
                  <a:lnTo>
                    <a:pt x="96" y="0"/>
                  </a:lnTo>
                  <a:lnTo>
                    <a:pt x="48" y="48"/>
                  </a:lnTo>
                  <a:lnTo>
                    <a:pt x="0" y="0"/>
                  </a:lnTo>
                </a:path>
              </a:pathLst>
            </a:custGeom>
            <a:solidFill>
              <a:schemeClr val="bg2"/>
            </a:solidFill>
            <a:ln w="12700" cap="rnd" cmpd="sng">
              <a:solidFill>
                <a:schemeClr val="bg2"/>
              </a:solidFill>
              <a:prstDash val="solid"/>
              <a:round/>
              <a:headEnd/>
              <a:tailEnd/>
            </a:ln>
          </p:spPr>
          <p:txBody>
            <a:bodyPr/>
            <a:lstStyle/>
            <a:p>
              <a:endParaRPr lang="en-US"/>
            </a:p>
          </p:txBody>
        </p:sp>
      </p:grpSp>
      <p:grpSp>
        <p:nvGrpSpPr>
          <p:cNvPr id="44039" name="Group 12"/>
          <p:cNvGrpSpPr>
            <a:grpSpLocks/>
          </p:cNvGrpSpPr>
          <p:nvPr/>
        </p:nvGrpSpPr>
        <p:grpSpPr bwMode="auto">
          <a:xfrm>
            <a:off x="7092950" y="2139950"/>
            <a:ext cx="1587500" cy="292100"/>
            <a:chOff x="4468" y="1348"/>
            <a:chExt cx="1000" cy="184"/>
          </a:xfrm>
        </p:grpSpPr>
        <p:sp>
          <p:nvSpPr>
            <p:cNvPr id="44049" name="Rectangle 9"/>
            <p:cNvSpPr>
              <a:spLocks noChangeArrowheads="1"/>
            </p:cNvSpPr>
            <p:nvPr/>
          </p:nvSpPr>
          <p:spPr bwMode="auto">
            <a:xfrm>
              <a:off x="4468" y="1348"/>
              <a:ext cx="1000" cy="184"/>
            </a:xfrm>
            <a:prstGeom prst="rect">
              <a:avLst/>
            </a:prstGeom>
            <a:solidFill>
              <a:srgbClr val="FFFFFF"/>
            </a:solidFill>
            <a:ln w="12700">
              <a:solidFill>
                <a:schemeClr val="tx1"/>
              </a:solidFill>
              <a:miter lim="800000"/>
              <a:headEnd/>
              <a:tailEnd/>
            </a:ln>
          </p:spPr>
          <p:txBody>
            <a:bodyPr wrap="none" anchor="ctr"/>
            <a:lstStyle/>
            <a:p>
              <a:endParaRPr lang="en-US"/>
            </a:p>
          </p:txBody>
        </p:sp>
        <p:sp>
          <p:nvSpPr>
            <p:cNvPr id="44050" name="Rectangle 10"/>
            <p:cNvSpPr>
              <a:spLocks noChangeArrowheads="1"/>
            </p:cNvSpPr>
            <p:nvPr/>
          </p:nvSpPr>
          <p:spPr bwMode="auto">
            <a:xfrm>
              <a:off x="5284" y="1348"/>
              <a:ext cx="184" cy="184"/>
            </a:xfrm>
            <a:prstGeom prst="rect">
              <a:avLst/>
            </a:prstGeom>
            <a:solidFill>
              <a:srgbClr val="CBCBCB"/>
            </a:solidFill>
            <a:ln w="12700">
              <a:solidFill>
                <a:schemeClr val="tx1"/>
              </a:solidFill>
              <a:miter lim="800000"/>
              <a:headEnd/>
              <a:tailEnd/>
            </a:ln>
          </p:spPr>
          <p:txBody>
            <a:bodyPr wrap="none" anchor="ctr"/>
            <a:lstStyle/>
            <a:p>
              <a:endParaRPr lang="en-US"/>
            </a:p>
          </p:txBody>
        </p:sp>
        <p:sp>
          <p:nvSpPr>
            <p:cNvPr id="44051" name="Freeform 11"/>
            <p:cNvSpPr>
              <a:spLocks/>
            </p:cNvSpPr>
            <p:nvPr/>
          </p:nvSpPr>
          <p:spPr bwMode="auto">
            <a:xfrm>
              <a:off x="5328" y="1440"/>
              <a:ext cx="97" cy="49"/>
            </a:xfrm>
            <a:custGeom>
              <a:avLst/>
              <a:gdLst>
                <a:gd name="T0" fmla="*/ 0 w 97"/>
                <a:gd name="T1" fmla="*/ 0 h 49"/>
                <a:gd name="T2" fmla="*/ 96 w 97"/>
                <a:gd name="T3" fmla="*/ 0 h 49"/>
                <a:gd name="T4" fmla="*/ 48 w 97"/>
                <a:gd name="T5" fmla="*/ 48 h 49"/>
                <a:gd name="T6" fmla="*/ 0 w 97"/>
                <a:gd name="T7" fmla="*/ 0 h 49"/>
                <a:gd name="T8" fmla="*/ 0 60000 65536"/>
                <a:gd name="T9" fmla="*/ 0 60000 65536"/>
                <a:gd name="T10" fmla="*/ 0 60000 65536"/>
                <a:gd name="T11" fmla="*/ 0 60000 65536"/>
                <a:gd name="T12" fmla="*/ 0 w 97"/>
                <a:gd name="T13" fmla="*/ 0 h 49"/>
                <a:gd name="T14" fmla="*/ 97 w 97"/>
                <a:gd name="T15" fmla="*/ 49 h 49"/>
              </a:gdLst>
              <a:ahLst/>
              <a:cxnLst>
                <a:cxn ang="T8">
                  <a:pos x="T0" y="T1"/>
                </a:cxn>
                <a:cxn ang="T9">
                  <a:pos x="T2" y="T3"/>
                </a:cxn>
                <a:cxn ang="T10">
                  <a:pos x="T4" y="T5"/>
                </a:cxn>
                <a:cxn ang="T11">
                  <a:pos x="T6" y="T7"/>
                </a:cxn>
              </a:cxnLst>
              <a:rect l="T12" t="T13" r="T14" b="T15"/>
              <a:pathLst>
                <a:path w="97" h="49">
                  <a:moveTo>
                    <a:pt x="0" y="0"/>
                  </a:moveTo>
                  <a:lnTo>
                    <a:pt x="96" y="0"/>
                  </a:lnTo>
                  <a:lnTo>
                    <a:pt x="48" y="48"/>
                  </a:lnTo>
                  <a:lnTo>
                    <a:pt x="0" y="0"/>
                  </a:lnTo>
                </a:path>
              </a:pathLst>
            </a:custGeom>
            <a:solidFill>
              <a:schemeClr val="bg2"/>
            </a:solidFill>
            <a:ln w="12700" cap="rnd" cmpd="sng">
              <a:solidFill>
                <a:schemeClr val="bg2"/>
              </a:solidFill>
              <a:prstDash val="solid"/>
              <a:round/>
              <a:headEnd/>
              <a:tailEnd/>
            </a:ln>
          </p:spPr>
          <p:txBody>
            <a:bodyPr/>
            <a:lstStyle/>
            <a:p>
              <a:endParaRPr lang="en-US"/>
            </a:p>
          </p:txBody>
        </p:sp>
      </p:grpSp>
      <p:sp>
        <p:nvSpPr>
          <p:cNvPr id="44040" name="Rectangle 13"/>
          <p:cNvSpPr>
            <a:spLocks noChangeArrowheads="1"/>
          </p:cNvSpPr>
          <p:nvPr/>
        </p:nvSpPr>
        <p:spPr bwMode="auto">
          <a:xfrm>
            <a:off x="7092950" y="2444750"/>
            <a:ext cx="1739900" cy="673100"/>
          </a:xfrm>
          <a:prstGeom prst="rect">
            <a:avLst/>
          </a:prstGeom>
          <a:solidFill>
            <a:srgbClr val="FFFFFF"/>
          </a:solidFill>
          <a:ln w="12700">
            <a:solidFill>
              <a:schemeClr val="tx1"/>
            </a:solidFill>
            <a:miter lim="800000"/>
            <a:headEnd/>
            <a:tailEnd/>
          </a:ln>
        </p:spPr>
        <p:txBody>
          <a:bodyPr wrap="none" lIns="92075" tIns="46038" rIns="92075" bIns="46038"/>
          <a:lstStyle/>
          <a:p>
            <a:pPr>
              <a:lnSpc>
                <a:spcPct val="85000"/>
              </a:lnSpc>
            </a:pPr>
            <a:r>
              <a:rPr lang="en-US" sz="1600">
                <a:solidFill>
                  <a:schemeClr val="bg2"/>
                </a:solidFill>
              </a:rPr>
              <a:t>Investments</a:t>
            </a:r>
          </a:p>
          <a:p>
            <a:pPr>
              <a:lnSpc>
                <a:spcPct val="85000"/>
              </a:lnSpc>
            </a:pPr>
            <a:r>
              <a:rPr lang="en-US" sz="1600">
                <a:solidFill>
                  <a:schemeClr val="bg2"/>
                </a:solidFill>
              </a:rPr>
              <a:t>Budgeting</a:t>
            </a:r>
          </a:p>
          <a:p>
            <a:pPr>
              <a:lnSpc>
                <a:spcPct val="85000"/>
              </a:lnSpc>
            </a:pPr>
            <a:r>
              <a:rPr lang="en-US" sz="1600">
                <a:solidFill>
                  <a:schemeClr val="bg2"/>
                </a:solidFill>
              </a:rPr>
              <a:t>Cost Analysis</a:t>
            </a:r>
          </a:p>
        </p:txBody>
      </p:sp>
      <p:sp>
        <p:nvSpPr>
          <p:cNvPr id="44041" name="Line 14"/>
          <p:cNvSpPr>
            <a:spLocks noChangeShapeType="1"/>
          </p:cNvSpPr>
          <p:nvPr/>
        </p:nvSpPr>
        <p:spPr bwMode="auto">
          <a:xfrm flipV="1">
            <a:off x="4572000" y="1752600"/>
            <a:ext cx="2286000" cy="15240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4042" name="Line 15"/>
          <p:cNvSpPr>
            <a:spLocks noChangeShapeType="1"/>
          </p:cNvSpPr>
          <p:nvPr/>
        </p:nvSpPr>
        <p:spPr bwMode="auto">
          <a:xfrm flipV="1">
            <a:off x="4876800" y="2514600"/>
            <a:ext cx="2209800" cy="12954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4043" name="Arc 16"/>
          <p:cNvSpPr>
            <a:spLocks/>
          </p:cNvSpPr>
          <p:nvPr/>
        </p:nvSpPr>
        <p:spPr bwMode="auto">
          <a:xfrm>
            <a:off x="7239000" y="1906588"/>
            <a:ext cx="687388" cy="533400"/>
          </a:xfrm>
          <a:custGeom>
            <a:avLst/>
            <a:gdLst>
              <a:gd name="T0" fmla="*/ 0 w 21650"/>
              <a:gd name="T1" fmla="*/ 0 h 21600"/>
              <a:gd name="T2" fmla="*/ 687388 w 21650"/>
              <a:gd name="T3" fmla="*/ 533400 h 21600"/>
              <a:gd name="T4" fmla="*/ 1588 w 21650"/>
              <a:gd name="T5" fmla="*/ 533400 h 21600"/>
              <a:gd name="T6" fmla="*/ 0 60000 65536"/>
              <a:gd name="T7" fmla="*/ 0 60000 65536"/>
              <a:gd name="T8" fmla="*/ 0 60000 65536"/>
              <a:gd name="T9" fmla="*/ 0 w 21650"/>
              <a:gd name="T10" fmla="*/ 0 h 21600"/>
              <a:gd name="T11" fmla="*/ 21650 w 21650"/>
              <a:gd name="T12" fmla="*/ 21600 h 21600"/>
            </a:gdLst>
            <a:ahLst/>
            <a:cxnLst>
              <a:cxn ang="T6">
                <a:pos x="T0" y="T1"/>
              </a:cxn>
              <a:cxn ang="T7">
                <a:pos x="T2" y="T3"/>
              </a:cxn>
              <a:cxn ang="T8">
                <a:pos x="T4" y="T5"/>
              </a:cxn>
            </a:cxnLst>
            <a:rect l="T9" t="T10" r="T11" b="T12"/>
            <a:pathLst>
              <a:path w="21650" h="21600" fill="none" extrusionOk="0">
                <a:moveTo>
                  <a:pt x="0" y="0"/>
                </a:moveTo>
                <a:cubicBezTo>
                  <a:pt x="16" y="0"/>
                  <a:pt x="33" y="-1"/>
                  <a:pt x="50" y="0"/>
                </a:cubicBezTo>
                <a:cubicBezTo>
                  <a:pt x="11979" y="0"/>
                  <a:pt x="21650" y="9670"/>
                  <a:pt x="21650" y="21600"/>
                </a:cubicBezTo>
              </a:path>
              <a:path w="21650" h="21600" stroke="0" extrusionOk="0">
                <a:moveTo>
                  <a:pt x="0" y="0"/>
                </a:moveTo>
                <a:cubicBezTo>
                  <a:pt x="16" y="0"/>
                  <a:pt x="33" y="-1"/>
                  <a:pt x="50" y="0"/>
                </a:cubicBezTo>
                <a:cubicBezTo>
                  <a:pt x="11979" y="0"/>
                  <a:pt x="21650" y="9670"/>
                  <a:pt x="21650" y="21600"/>
                </a:cubicBezTo>
                <a:lnTo>
                  <a:pt x="50" y="21600"/>
                </a:lnTo>
                <a:close/>
              </a:path>
            </a:pathLst>
          </a:custGeom>
          <a:noFill/>
          <a:ln w="12700" cap="rnd">
            <a:solidFill>
              <a:schemeClr val="tx2"/>
            </a:solidFill>
            <a:round/>
            <a:headEnd type="none" w="sm" len="sm"/>
            <a:tailEnd type="stealth" w="med" len="lg"/>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4044" name="Rectangle 17"/>
          <p:cNvSpPr>
            <a:spLocks noChangeArrowheads="1"/>
          </p:cNvSpPr>
          <p:nvPr/>
        </p:nvSpPr>
        <p:spPr bwMode="auto">
          <a:xfrm>
            <a:off x="7070725" y="1293813"/>
            <a:ext cx="12239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6600"/>
                </a:solidFill>
              </a:rPr>
              <a:t>cboDivision</a:t>
            </a:r>
          </a:p>
        </p:txBody>
      </p:sp>
      <p:sp>
        <p:nvSpPr>
          <p:cNvPr id="44045" name="Rectangle 18"/>
          <p:cNvSpPr>
            <a:spLocks noChangeArrowheads="1"/>
          </p:cNvSpPr>
          <p:nvPr/>
        </p:nvSpPr>
        <p:spPr bwMode="auto">
          <a:xfrm>
            <a:off x="5873750" y="5264150"/>
            <a:ext cx="2654300" cy="715963"/>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a:spcBef>
                <a:spcPct val="50000"/>
              </a:spcBef>
            </a:pPr>
            <a:r>
              <a:rPr lang="en-US" sz="1600">
                <a:solidFill>
                  <a:schemeClr val="tx2"/>
                </a:solidFill>
              </a:rPr>
              <a:t>cboDivision:  AfterUpdate</a:t>
            </a:r>
          </a:p>
          <a:p>
            <a:pPr>
              <a:spcBef>
                <a:spcPct val="50000"/>
              </a:spcBef>
            </a:pPr>
            <a:r>
              <a:rPr lang="en-US" sz="1600">
                <a:solidFill>
                  <a:schemeClr val="tx2"/>
                </a:solidFill>
              </a:rPr>
              <a:t>cboDepartment.Requery</a:t>
            </a:r>
          </a:p>
        </p:txBody>
      </p:sp>
      <p:sp>
        <p:nvSpPr>
          <p:cNvPr id="44046" name="Rectangle 19"/>
          <p:cNvSpPr>
            <a:spLocks noChangeArrowheads="1"/>
          </p:cNvSpPr>
          <p:nvPr/>
        </p:nvSpPr>
        <p:spPr bwMode="auto">
          <a:xfrm>
            <a:off x="5492750" y="3587750"/>
            <a:ext cx="3568700" cy="1449388"/>
          </a:xfrm>
          <a:prstGeom prst="rect">
            <a:avLst/>
          </a:prstGeom>
          <a:noFill/>
          <a:ln w="127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lIns="92075" tIns="46038" rIns="92075" bIns="46038">
            <a:spAutoFit/>
          </a:bodyPr>
          <a:lstStyle/>
          <a:p>
            <a:pPr>
              <a:spcBef>
                <a:spcPct val="50000"/>
              </a:spcBef>
            </a:pPr>
            <a:r>
              <a:rPr lang="en-US" sz="1600">
                <a:solidFill>
                  <a:schemeClr val="bg2"/>
                </a:solidFill>
              </a:rPr>
              <a:t>cboDepartment.RowSource</a:t>
            </a:r>
          </a:p>
          <a:p>
            <a:pPr>
              <a:spcBef>
                <a:spcPct val="50000"/>
              </a:spcBef>
            </a:pPr>
            <a:r>
              <a:rPr lang="en-US" sz="1600">
                <a:solidFill>
                  <a:schemeClr val="bg2"/>
                </a:solidFill>
              </a:rPr>
              <a:t>SELECT Department</a:t>
            </a:r>
          </a:p>
          <a:p>
            <a:r>
              <a:rPr lang="en-US" sz="1600">
                <a:solidFill>
                  <a:schemeClr val="bg2"/>
                </a:solidFill>
              </a:rPr>
              <a:t>FROM DepartmentList</a:t>
            </a:r>
          </a:p>
          <a:p>
            <a:r>
              <a:rPr lang="en-US" sz="1600">
                <a:solidFill>
                  <a:schemeClr val="bg2"/>
                </a:solidFill>
              </a:rPr>
              <a:t>WHERE DepartmentList.Division =</a:t>
            </a:r>
          </a:p>
          <a:p>
            <a:r>
              <a:rPr lang="en-US" sz="1600">
                <a:solidFill>
                  <a:schemeClr val="bg2"/>
                </a:solidFill>
              </a:rPr>
              <a:t>	[cboDivision];</a:t>
            </a:r>
          </a:p>
        </p:txBody>
      </p:sp>
      <p:sp>
        <p:nvSpPr>
          <p:cNvPr id="44047" name="Line 20"/>
          <p:cNvSpPr>
            <a:spLocks noChangeShapeType="1"/>
          </p:cNvSpPr>
          <p:nvPr/>
        </p:nvSpPr>
        <p:spPr bwMode="auto">
          <a:xfrm flipH="1">
            <a:off x="7696200" y="2286000"/>
            <a:ext cx="685800" cy="12954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4048" name="Line 21"/>
          <p:cNvSpPr>
            <a:spLocks noChangeShapeType="1"/>
          </p:cNvSpPr>
          <p:nvPr/>
        </p:nvSpPr>
        <p:spPr bwMode="auto">
          <a:xfrm flipH="1">
            <a:off x="6553200" y="1905000"/>
            <a:ext cx="1752600" cy="33528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9407900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r>
              <a:rPr lang="en-US" smtClean="0"/>
              <a:t>Page Design Template</a:t>
            </a:r>
          </a:p>
        </p:txBody>
      </p:sp>
      <p:sp>
        <p:nvSpPr>
          <p:cNvPr id="10242"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BD981A6-5168-41FF-A897-6B55FB709A21}" type="slidenum">
              <a:rPr lang="en-US" smtClean="0"/>
              <a:pPr/>
              <a:t>5</a:t>
            </a:fld>
            <a:endParaRPr lang="en-US"/>
          </a:p>
        </p:txBody>
      </p:sp>
      <p:sp>
        <p:nvSpPr>
          <p:cNvPr id="10244" name="Text Box 4"/>
          <p:cNvSpPr txBox="1">
            <a:spLocks noChangeArrowheads="1"/>
          </p:cNvSpPr>
          <p:nvPr/>
        </p:nvSpPr>
        <p:spPr bwMode="auto">
          <a:xfrm>
            <a:off x="4114800" y="2133600"/>
            <a:ext cx="1905000" cy="336550"/>
          </a:xfrm>
          <a:prstGeom prst="rect">
            <a:avLst/>
          </a:prstGeom>
          <a:solidFill>
            <a:srgbClr val="DDF2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sz="1600" i="1">
                <a:cs typeface="Arial" charset="0"/>
              </a:rPr>
              <a:t>Menu</a:t>
            </a:r>
          </a:p>
        </p:txBody>
      </p:sp>
      <p:sp>
        <p:nvSpPr>
          <p:cNvPr id="10245" name="Text Box 5"/>
          <p:cNvSpPr txBox="1">
            <a:spLocks noChangeArrowheads="1"/>
          </p:cNvSpPr>
          <p:nvPr/>
        </p:nvSpPr>
        <p:spPr bwMode="auto">
          <a:xfrm>
            <a:off x="6705600" y="2133600"/>
            <a:ext cx="1905000" cy="336550"/>
          </a:xfrm>
          <a:prstGeom prst="rect">
            <a:avLst/>
          </a:prstGeom>
          <a:solidFill>
            <a:srgbClr val="DDF2FF"/>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spcBef>
                <a:spcPct val="50000"/>
              </a:spcBef>
            </a:pPr>
            <a:r>
              <a:rPr lang="en-US" sz="1600" i="1" u="sng">
                <a:cs typeface="Arial" charset="0"/>
              </a:rPr>
              <a:t>M</a:t>
            </a:r>
            <a:r>
              <a:rPr lang="en-US" sz="1600" i="1">
                <a:cs typeface="Arial" charset="0"/>
              </a:rPr>
              <a:t>ain  </a:t>
            </a:r>
            <a:r>
              <a:rPr lang="en-US" sz="1600" i="1" u="sng">
                <a:cs typeface="Arial" charset="0"/>
              </a:rPr>
              <a:t>P</a:t>
            </a:r>
            <a:r>
              <a:rPr lang="en-US" sz="1600" i="1">
                <a:cs typeface="Arial" charset="0"/>
              </a:rPr>
              <a:t>rint  </a:t>
            </a:r>
            <a:r>
              <a:rPr lang="en-US" sz="1600" i="1" u="sng">
                <a:cs typeface="Arial" charset="0"/>
              </a:rPr>
              <a:t>H</a:t>
            </a:r>
            <a:r>
              <a:rPr lang="en-US" sz="1600" i="1">
                <a:cs typeface="Arial" charset="0"/>
              </a:rPr>
              <a:t>elp</a:t>
            </a:r>
          </a:p>
        </p:txBody>
      </p:sp>
      <p:sp>
        <p:nvSpPr>
          <p:cNvPr id="10246" name="Rectangle 6"/>
          <p:cNvSpPr>
            <a:spLocks noChangeArrowheads="1"/>
          </p:cNvSpPr>
          <p:nvPr/>
        </p:nvSpPr>
        <p:spPr bwMode="auto">
          <a:xfrm>
            <a:off x="1600200" y="2133600"/>
            <a:ext cx="2057400" cy="26670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47" name="Text Box 7"/>
          <p:cNvSpPr txBox="1">
            <a:spLocks noChangeArrowheads="1"/>
          </p:cNvSpPr>
          <p:nvPr/>
        </p:nvSpPr>
        <p:spPr bwMode="auto">
          <a:xfrm>
            <a:off x="1600200" y="2286000"/>
            <a:ext cx="117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Customer</a:t>
            </a:r>
          </a:p>
        </p:txBody>
      </p:sp>
      <p:sp>
        <p:nvSpPr>
          <p:cNvPr id="10248" name="Text Box 8"/>
          <p:cNvSpPr txBox="1">
            <a:spLocks noChangeArrowheads="1"/>
          </p:cNvSpPr>
          <p:nvPr/>
        </p:nvSpPr>
        <p:spPr bwMode="auto">
          <a:xfrm>
            <a:off x="1812925" y="2551113"/>
            <a:ext cx="4127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ID</a:t>
            </a:r>
          </a:p>
        </p:txBody>
      </p:sp>
      <p:sp>
        <p:nvSpPr>
          <p:cNvPr id="10249" name="Rectangle 9"/>
          <p:cNvSpPr>
            <a:spLocks noChangeArrowheads="1"/>
          </p:cNvSpPr>
          <p:nvPr/>
        </p:nvSpPr>
        <p:spPr bwMode="auto">
          <a:xfrm>
            <a:off x="2286000" y="2667000"/>
            <a:ext cx="990600" cy="228600"/>
          </a:xfrm>
          <a:prstGeom prst="rect">
            <a:avLst/>
          </a:prstGeom>
          <a:solidFill>
            <a:srgbClr val="FFFFCC"/>
          </a:solidFill>
          <a:ln>
            <a:noFill/>
          </a:ln>
          <a:effectLst>
            <a:prstShdw prst="shdw17" dist="17961" dir="13500000">
              <a:srgbClr val="99997A"/>
            </a:prst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ctr" eaLnBrk="1" hangingPunct="1"/>
            <a:r>
              <a:rPr lang="en-US" sz="1600">
                <a:cs typeface="Arial" charset="0"/>
              </a:rPr>
              <a:t>1523</a:t>
            </a:r>
          </a:p>
        </p:txBody>
      </p:sp>
      <p:sp>
        <p:nvSpPr>
          <p:cNvPr id="10250" name="Text Box 10"/>
          <p:cNvSpPr txBox="1">
            <a:spLocks noChangeArrowheads="1"/>
          </p:cNvSpPr>
          <p:nvPr/>
        </p:nvSpPr>
        <p:spPr bwMode="auto">
          <a:xfrm>
            <a:off x="1736725" y="3008313"/>
            <a:ext cx="628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First</a:t>
            </a:r>
          </a:p>
        </p:txBody>
      </p:sp>
      <p:sp>
        <p:nvSpPr>
          <p:cNvPr id="10251" name="Rectangle 11"/>
          <p:cNvSpPr>
            <a:spLocks noChangeArrowheads="1"/>
          </p:cNvSpPr>
          <p:nvPr/>
        </p:nvSpPr>
        <p:spPr bwMode="auto">
          <a:xfrm>
            <a:off x="2438400" y="3124200"/>
            <a:ext cx="990600" cy="228600"/>
          </a:xfrm>
          <a:prstGeom prst="rect">
            <a:avLst/>
          </a:prstGeom>
          <a:solidFill>
            <a:srgbClr val="FFFFCC"/>
          </a:solidFill>
          <a:ln>
            <a:noFill/>
          </a:ln>
          <a:effectLst>
            <a:prstShdw prst="shdw17" dist="17961" dir="13500000">
              <a:srgbClr val="99997A"/>
            </a:prst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ctr" eaLnBrk="1" hangingPunct="1"/>
            <a:r>
              <a:rPr lang="en-US" sz="1600">
                <a:cs typeface="Arial" charset="0"/>
              </a:rPr>
              <a:t>Mary</a:t>
            </a:r>
          </a:p>
        </p:txBody>
      </p:sp>
      <p:sp>
        <p:nvSpPr>
          <p:cNvPr id="10252" name="Text Box 12"/>
          <p:cNvSpPr txBox="1">
            <a:spLocks noChangeArrowheads="1"/>
          </p:cNvSpPr>
          <p:nvPr/>
        </p:nvSpPr>
        <p:spPr bwMode="auto">
          <a:xfrm>
            <a:off x="1736725" y="3465513"/>
            <a:ext cx="615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Last</a:t>
            </a:r>
          </a:p>
        </p:txBody>
      </p:sp>
      <p:sp>
        <p:nvSpPr>
          <p:cNvPr id="10253" name="Rectangle 13"/>
          <p:cNvSpPr>
            <a:spLocks noChangeArrowheads="1"/>
          </p:cNvSpPr>
          <p:nvPr/>
        </p:nvSpPr>
        <p:spPr bwMode="auto">
          <a:xfrm>
            <a:off x="2438400" y="3581400"/>
            <a:ext cx="990600" cy="228600"/>
          </a:xfrm>
          <a:prstGeom prst="rect">
            <a:avLst/>
          </a:prstGeom>
          <a:solidFill>
            <a:srgbClr val="FFFFCC"/>
          </a:solidFill>
          <a:ln>
            <a:noFill/>
          </a:ln>
          <a:effectLst>
            <a:prstShdw prst="shdw17" dist="17961" dir="13500000">
              <a:srgbClr val="99997A"/>
            </a:prst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algn="ctr" eaLnBrk="1" hangingPunct="1"/>
            <a:r>
              <a:rPr lang="en-US" sz="1600">
                <a:cs typeface="Arial" charset="0"/>
              </a:rPr>
              <a:t>Jones</a:t>
            </a:r>
          </a:p>
        </p:txBody>
      </p:sp>
      <p:sp>
        <p:nvSpPr>
          <p:cNvPr id="10254" name="Text Box 14"/>
          <p:cNvSpPr txBox="1">
            <a:spLocks noChangeArrowheads="1"/>
          </p:cNvSpPr>
          <p:nvPr/>
        </p:nvSpPr>
        <p:spPr bwMode="auto">
          <a:xfrm>
            <a:off x="1660525" y="3998913"/>
            <a:ext cx="844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Phone</a:t>
            </a:r>
          </a:p>
        </p:txBody>
      </p:sp>
      <p:sp>
        <p:nvSpPr>
          <p:cNvPr id="10255" name="Rectangle 15"/>
          <p:cNvSpPr>
            <a:spLocks noChangeArrowheads="1"/>
          </p:cNvSpPr>
          <p:nvPr/>
        </p:nvSpPr>
        <p:spPr bwMode="auto">
          <a:xfrm>
            <a:off x="2514600" y="4114800"/>
            <a:ext cx="990600" cy="228600"/>
          </a:xfrm>
          <a:prstGeom prst="rect">
            <a:avLst/>
          </a:prstGeom>
          <a:solidFill>
            <a:srgbClr val="FFFFCC"/>
          </a:solidFill>
          <a:ln>
            <a:noFill/>
          </a:ln>
          <a:effectLst>
            <a:prstShdw prst="shdw17" dist="17961" dir="13500000">
              <a:srgbClr val="99997A"/>
            </a:prstShdw>
          </a:effectLst>
          <a:extLst>
            <a:ext uri="{91240B29-F687-4F45-9708-019B960494DF}">
              <a14:hiddenLine xmlns:a14="http://schemas.microsoft.com/office/drawing/2010/main" w="12700" algn="ctr">
                <a:solidFill>
                  <a:srgbClr val="000000"/>
                </a:solidFill>
                <a:miter lim="800000"/>
                <a:headEnd type="none" w="sm" len="sm"/>
                <a:tailEnd type="none" w="sm" len="sm"/>
              </a14:hiddenLine>
            </a:ext>
          </a:extLst>
        </p:spPr>
        <p:txBody>
          <a:bodyPr wrap="none" anchor="ctr"/>
          <a:lstStyle/>
          <a:p>
            <a:pPr algn="ctr" eaLnBrk="1" hangingPunct="1"/>
            <a:r>
              <a:rPr lang="en-US" sz="1600">
                <a:cs typeface="Arial" charset="0"/>
              </a:rPr>
              <a:t>123-4444</a:t>
            </a:r>
          </a:p>
        </p:txBody>
      </p:sp>
      <p:sp>
        <p:nvSpPr>
          <p:cNvPr id="10256" name="Text Box 16"/>
          <p:cNvSpPr txBox="1">
            <a:spLocks noChangeArrowheads="1"/>
          </p:cNvSpPr>
          <p:nvPr/>
        </p:nvSpPr>
        <p:spPr bwMode="auto">
          <a:xfrm>
            <a:off x="1660525" y="1636713"/>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Initial Form</a:t>
            </a:r>
          </a:p>
        </p:txBody>
      </p:sp>
      <p:sp>
        <p:nvSpPr>
          <p:cNvPr id="10257" name="Rectangle 17"/>
          <p:cNvSpPr>
            <a:spLocks noChangeArrowheads="1"/>
          </p:cNvSpPr>
          <p:nvPr/>
        </p:nvSpPr>
        <p:spPr bwMode="auto">
          <a:xfrm>
            <a:off x="4114800" y="2133600"/>
            <a:ext cx="1905000" cy="26670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pPr algn="ctr" eaLnBrk="1" hangingPunct="1"/>
            <a:endParaRPr lang="en-US" sz="1800">
              <a:cs typeface="Arial" charset="0"/>
            </a:endParaRPr>
          </a:p>
        </p:txBody>
      </p:sp>
      <p:sp>
        <p:nvSpPr>
          <p:cNvPr id="10258" name="Text Box 18"/>
          <p:cNvSpPr txBox="1">
            <a:spLocks noChangeArrowheads="1"/>
          </p:cNvSpPr>
          <p:nvPr/>
        </p:nvSpPr>
        <p:spPr bwMode="auto">
          <a:xfrm>
            <a:off x="4114800" y="25146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sz="1800" b="1">
                <a:cs typeface="Arial" charset="0"/>
              </a:rPr>
              <a:t>Title</a:t>
            </a:r>
          </a:p>
        </p:txBody>
      </p:sp>
      <p:sp>
        <p:nvSpPr>
          <p:cNvPr id="10259" name="Text Box 19"/>
          <p:cNvSpPr txBox="1">
            <a:spLocks noChangeArrowheads="1"/>
          </p:cNvSpPr>
          <p:nvPr/>
        </p:nvSpPr>
        <p:spPr bwMode="auto">
          <a:xfrm>
            <a:off x="4175125" y="2871788"/>
            <a:ext cx="7429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Label</a:t>
            </a:r>
          </a:p>
        </p:txBody>
      </p:sp>
      <p:sp>
        <p:nvSpPr>
          <p:cNvPr id="10260" name="Rectangle 20"/>
          <p:cNvSpPr>
            <a:spLocks noChangeArrowheads="1"/>
          </p:cNvSpPr>
          <p:nvPr/>
        </p:nvSpPr>
        <p:spPr bwMode="auto">
          <a:xfrm>
            <a:off x="4953000" y="2987675"/>
            <a:ext cx="990600" cy="228600"/>
          </a:xfrm>
          <a:prstGeom prst="rect">
            <a:avLst/>
          </a:prstGeom>
          <a:solidFill>
            <a:srgbClr val="FFFFCC"/>
          </a:solidFill>
          <a:ln>
            <a:noFill/>
          </a:ln>
          <a:effectLst>
            <a:prstShdw prst="shdw17" dist="17961" dir="13500000">
              <a:srgbClr val="99997A"/>
            </a:prst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eaLnBrk="1" hangingPunct="1"/>
            <a:r>
              <a:rPr lang="en-US" sz="1600">
                <a:cs typeface="Arial" charset="0"/>
              </a:rPr>
              <a:t>Input</a:t>
            </a:r>
          </a:p>
        </p:txBody>
      </p:sp>
      <p:sp>
        <p:nvSpPr>
          <p:cNvPr id="10261" name="Text Box 21"/>
          <p:cNvSpPr txBox="1">
            <a:spLocks noChangeArrowheads="1"/>
          </p:cNvSpPr>
          <p:nvPr/>
        </p:nvSpPr>
        <p:spPr bwMode="auto">
          <a:xfrm>
            <a:off x="4343400" y="1636713"/>
            <a:ext cx="1136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Template</a:t>
            </a:r>
          </a:p>
        </p:txBody>
      </p:sp>
      <p:sp>
        <p:nvSpPr>
          <p:cNvPr id="10262" name="AutoShape 22"/>
          <p:cNvSpPr>
            <a:spLocks noChangeArrowheads="1"/>
          </p:cNvSpPr>
          <p:nvPr/>
        </p:nvSpPr>
        <p:spPr bwMode="auto">
          <a:xfrm>
            <a:off x="4800600" y="4495800"/>
            <a:ext cx="228600" cy="228600"/>
          </a:xfrm>
          <a:prstGeom prst="leftArrow">
            <a:avLst>
              <a:gd name="adj1" fmla="val 50000"/>
              <a:gd name="adj2" fmla="val 45833"/>
            </a:avLst>
          </a:prstGeom>
          <a:solidFill>
            <a:srgbClr val="CCECFF"/>
          </a:solidFill>
          <a:ln w="12700">
            <a:solidFill>
              <a:schemeClr val="tx1"/>
            </a:solidFill>
            <a:miter lim="800000"/>
            <a:headEnd type="none" w="sm" len="sm"/>
            <a:tailEnd type="none" w="sm" len="sm"/>
          </a:ln>
        </p:spPr>
        <p:txBody>
          <a:bodyPr wrap="none" anchor="ctr"/>
          <a:lstStyle/>
          <a:p>
            <a:endParaRPr lang="en-US"/>
          </a:p>
        </p:txBody>
      </p:sp>
      <p:sp>
        <p:nvSpPr>
          <p:cNvPr id="10263" name="AutoShape 23"/>
          <p:cNvSpPr>
            <a:spLocks noChangeArrowheads="1"/>
          </p:cNvSpPr>
          <p:nvPr/>
        </p:nvSpPr>
        <p:spPr bwMode="auto">
          <a:xfrm flipH="1">
            <a:off x="5181600" y="4495800"/>
            <a:ext cx="228600" cy="228600"/>
          </a:xfrm>
          <a:prstGeom prst="leftArrow">
            <a:avLst>
              <a:gd name="adj1" fmla="val 50000"/>
              <a:gd name="adj2" fmla="val 45833"/>
            </a:avLst>
          </a:prstGeom>
          <a:solidFill>
            <a:srgbClr val="CCECFF"/>
          </a:solidFill>
          <a:ln w="12700">
            <a:solidFill>
              <a:schemeClr val="tx1"/>
            </a:solidFill>
            <a:miter lim="800000"/>
            <a:headEnd type="none" w="sm" len="sm"/>
            <a:tailEnd type="none" w="sm" len="sm"/>
          </a:ln>
        </p:spPr>
        <p:txBody>
          <a:bodyPr wrap="none" anchor="ctr"/>
          <a:lstStyle/>
          <a:p>
            <a:endParaRPr lang="en-US"/>
          </a:p>
        </p:txBody>
      </p:sp>
      <p:sp>
        <p:nvSpPr>
          <p:cNvPr id="10264" name="Rectangle 24"/>
          <p:cNvSpPr>
            <a:spLocks noChangeArrowheads="1"/>
          </p:cNvSpPr>
          <p:nvPr/>
        </p:nvSpPr>
        <p:spPr bwMode="auto">
          <a:xfrm>
            <a:off x="6705600" y="2133600"/>
            <a:ext cx="1905000" cy="26670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0265" name="Text Box 25"/>
          <p:cNvSpPr txBox="1">
            <a:spLocks noChangeArrowheads="1"/>
          </p:cNvSpPr>
          <p:nvPr/>
        </p:nvSpPr>
        <p:spPr bwMode="auto">
          <a:xfrm>
            <a:off x="6705600" y="25146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algn="ctr" eaLnBrk="1" hangingPunct="1"/>
            <a:r>
              <a:rPr lang="en-US" sz="1800" b="1">
                <a:cs typeface="Arial" charset="0"/>
              </a:rPr>
              <a:t>Customer</a:t>
            </a:r>
          </a:p>
        </p:txBody>
      </p:sp>
      <p:sp>
        <p:nvSpPr>
          <p:cNvPr id="10266" name="Text Box 26"/>
          <p:cNvSpPr txBox="1">
            <a:spLocks noChangeArrowheads="1"/>
          </p:cNvSpPr>
          <p:nvPr/>
        </p:nvSpPr>
        <p:spPr bwMode="auto">
          <a:xfrm>
            <a:off x="6765925" y="2895600"/>
            <a:ext cx="3873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a:cs typeface="Arial" charset="0"/>
              </a:rPr>
              <a:t>ID</a:t>
            </a:r>
          </a:p>
        </p:txBody>
      </p:sp>
      <p:sp>
        <p:nvSpPr>
          <p:cNvPr id="10267" name="Rectangle 27"/>
          <p:cNvSpPr>
            <a:spLocks noChangeArrowheads="1"/>
          </p:cNvSpPr>
          <p:nvPr/>
        </p:nvSpPr>
        <p:spPr bwMode="auto">
          <a:xfrm>
            <a:off x="7543800" y="2987675"/>
            <a:ext cx="990600" cy="228600"/>
          </a:xfrm>
          <a:prstGeom prst="rect">
            <a:avLst/>
          </a:prstGeom>
          <a:solidFill>
            <a:srgbClr val="FFFFCC"/>
          </a:solidFill>
          <a:ln>
            <a:noFill/>
          </a:ln>
          <a:effectLst>
            <a:prstShdw prst="shdw17" dist="17961" dir="13500000">
              <a:srgbClr val="99997A"/>
            </a:prst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eaLnBrk="1" hangingPunct="1"/>
            <a:r>
              <a:rPr lang="en-US" sz="1600">
                <a:cs typeface="Arial" charset="0"/>
              </a:rPr>
              <a:t>1523</a:t>
            </a:r>
          </a:p>
        </p:txBody>
      </p:sp>
      <p:sp>
        <p:nvSpPr>
          <p:cNvPr id="10268" name="Text Box 28"/>
          <p:cNvSpPr txBox="1">
            <a:spLocks noChangeArrowheads="1"/>
          </p:cNvSpPr>
          <p:nvPr/>
        </p:nvSpPr>
        <p:spPr bwMode="auto">
          <a:xfrm>
            <a:off x="6765925" y="3216275"/>
            <a:ext cx="5794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a:cs typeface="Arial" charset="0"/>
              </a:rPr>
              <a:t>First</a:t>
            </a:r>
          </a:p>
        </p:txBody>
      </p:sp>
      <p:sp>
        <p:nvSpPr>
          <p:cNvPr id="10269" name="Rectangle 29"/>
          <p:cNvSpPr>
            <a:spLocks noChangeArrowheads="1"/>
          </p:cNvSpPr>
          <p:nvPr/>
        </p:nvSpPr>
        <p:spPr bwMode="auto">
          <a:xfrm>
            <a:off x="7543800" y="3308350"/>
            <a:ext cx="990600" cy="228600"/>
          </a:xfrm>
          <a:prstGeom prst="rect">
            <a:avLst/>
          </a:prstGeom>
          <a:solidFill>
            <a:srgbClr val="FFFFCC"/>
          </a:solidFill>
          <a:ln>
            <a:noFill/>
          </a:ln>
          <a:effectLst>
            <a:prstShdw prst="shdw17" dist="17961" dir="13500000">
              <a:srgbClr val="99997A"/>
            </a:prst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eaLnBrk="1" hangingPunct="1"/>
            <a:r>
              <a:rPr lang="en-US" sz="1600">
                <a:cs typeface="Arial" charset="0"/>
              </a:rPr>
              <a:t>Mary</a:t>
            </a:r>
          </a:p>
        </p:txBody>
      </p:sp>
      <p:sp>
        <p:nvSpPr>
          <p:cNvPr id="10270" name="Text Box 30"/>
          <p:cNvSpPr txBox="1">
            <a:spLocks noChangeArrowheads="1"/>
          </p:cNvSpPr>
          <p:nvPr/>
        </p:nvSpPr>
        <p:spPr bwMode="auto">
          <a:xfrm>
            <a:off x="6765925" y="3521075"/>
            <a:ext cx="5683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a:cs typeface="Arial" charset="0"/>
              </a:rPr>
              <a:t>Last</a:t>
            </a:r>
          </a:p>
        </p:txBody>
      </p:sp>
      <p:sp>
        <p:nvSpPr>
          <p:cNvPr id="10271" name="Rectangle 31"/>
          <p:cNvSpPr>
            <a:spLocks noChangeArrowheads="1"/>
          </p:cNvSpPr>
          <p:nvPr/>
        </p:nvSpPr>
        <p:spPr bwMode="auto">
          <a:xfrm>
            <a:off x="7543800" y="3613150"/>
            <a:ext cx="990600" cy="228600"/>
          </a:xfrm>
          <a:prstGeom prst="rect">
            <a:avLst/>
          </a:prstGeom>
          <a:solidFill>
            <a:srgbClr val="FFFFCC"/>
          </a:solidFill>
          <a:ln>
            <a:noFill/>
          </a:ln>
          <a:effectLst>
            <a:prstShdw prst="shdw17" dist="17961" dir="13500000">
              <a:srgbClr val="99997A"/>
            </a:prst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eaLnBrk="1" hangingPunct="1"/>
            <a:r>
              <a:rPr lang="en-US" sz="1600">
                <a:cs typeface="Arial" charset="0"/>
              </a:rPr>
              <a:t>Jones</a:t>
            </a:r>
          </a:p>
        </p:txBody>
      </p:sp>
      <p:sp>
        <p:nvSpPr>
          <p:cNvPr id="10272" name="Text Box 32"/>
          <p:cNvSpPr txBox="1">
            <a:spLocks noChangeArrowheads="1"/>
          </p:cNvSpPr>
          <p:nvPr/>
        </p:nvSpPr>
        <p:spPr bwMode="auto">
          <a:xfrm>
            <a:off x="6765925" y="3825875"/>
            <a:ext cx="769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600">
                <a:cs typeface="Arial" charset="0"/>
              </a:rPr>
              <a:t>Phone</a:t>
            </a:r>
          </a:p>
        </p:txBody>
      </p:sp>
      <p:sp>
        <p:nvSpPr>
          <p:cNvPr id="10273" name="Rectangle 33"/>
          <p:cNvSpPr>
            <a:spLocks noChangeArrowheads="1"/>
          </p:cNvSpPr>
          <p:nvPr/>
        </p:nvSpPr>
        <p:spPr bwMode="auto">
          <a:xfrm>
            <a:off x="7543800" y="3917950"/>
            <a:ext cx="990600" cy="228600"/>
          </a:xfrm>
          <a:prstGeom prst="rect">
            <a:avLst/>
          </a:prstGeom>
          <a:solidFill>
            <a:srgbClr val="FFFFCC"/>
          </a:solidFill>
          <a:ln>
            <a:noFill/>
          </a:ln>
          <a:effectLst>
            <a:prstShdw prst="shdw17" dist="17961" dir="13500000">
              <a:srgbClr val="99997A"/>
            </a:prstShdw>
          </a:effectLst>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lstStyle/>
          <a:p>
            <a:pPr eaLnBrk="1" hangingPunct="1"/>
            <a:r>
              <a:rPr lang="en-US" sz="1600">
                <a:cs typeface="Arial" charset="0"/>
              </a:rPr>
              <a:t>123-4444</a:t>
            </a:r>
          </a:p>
        </p:txBody>
      </p:sp>
      <p:sp>
        <p:nvSpPr>
          <p:cNvPr id="10274" name="Text Box 34"/>
          <p:cNvSpPr txBox="1">
            <a:spLocks noChangeArrowheads="1"/>
          </p:cNvSpPr>
          <p:nvPr/>
        </p:nvSpPr>
        <p:spPr bwMode="auto">
          <a:xfrm>
            <a:off x="6705600" y="1636713"/>
            <a:ext cx="18605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Consistent Form</a:t>
            </a:r>
          </a:p>
        </p:txBody>
      </p:sp>
      <p:sp>
        <p:nvSpPr>
          <p:cNvPr id="10275" name="AutoShape 35"/>
          <p:cNvSpPr>
            <a:spLocks noChangeArrowheads="1"/>
          </p:cNvSpPr>
          <p:nvPr/>
        </p:nvSpPr>
        <p:spPr bwMode="auto">
          <a:xfrm>
            <a:off x="7391400" y="4495800"/>
            <a:ext cx="228600" cy="228600"/>
          </a:xfrm>
          <a:prstGeom prst="leftArrow">
            <a:avLst>
              <a:gd name="adj1" fmla="val 50000"/>
              <a:gd name="adj2" fmla="val 45833"/>
            </a:avLst>
          </a:prstGeom>
          <a:solidFill>
            <a:srgbClr val="CCECFF"/>
          </a:solidFill>
          <a:ln w="12700">
            <a:solidFill>
              <a:schemeClr val="tx1"/>
            </a:solidFill>
            <a:miter lim="800000"/>
            <a:headEnd type="none" w="sm" len="sm"/>
            <a:tailEnd type="none" w="sm" len="sm"/>
          </a:ln>
        </p:spPr>
        <p:txBody>
          <a:bodyPr wrap="none" anchor="ctr"/>
          <a:lstStyle/>
          <a:p>
            <a:endParaRPr lang="en-US"/>
          </a:p>
        </p:txBody>
      </p:sp>
      <p:sp>
        <p:nvSpPr>
          <p:cNvPr id="10276" name="AutoShape 36"/>
          <p:cNvSpPr>
            <a:spLocks noChangeArrowheads="1"/>
          </p:cNvSpPr>
          <p:nvPr/>
        </p:nvSpPr>
        <p:spPr bwMode="auto">
          <a:xfrm flipH="1">
            <a:off x="7772400" y="4495800"/>
            <a:ext cx="228600" cy="228600"/>
          </a:xfrm>
          <a:prstGeom prst="leftArrow">
            <a:avLst>
              <a:gd name="adj1" fmla="val 50000"/>
              <a:gd name="adj2" fmla="val 45833"/>
            </a:avLst>
          </a:prstGeom>
          <a:solidFill>
            <a:srgbClr val="CCECFF"/>
          </a:solidFill>
          <a:ln w="12700">
            <a:solidFill>
              <a:schemeClr val="tx1"/>
            </a:solidFill>
            <a:miter lim="800000"/>
            <a:headEnd type="none" w="sm" len="sm"/>
            <a:tailEnd type="none" w="sm" len="sm"/>
          </a:ln>
        </p:spPr>
        <p:txBody>
          <a:bodyPr wrap="none" anchor="ctr"/>
          <a:lstStyle/>
          <a:p>
            <a:endParaRPr lang="en-US"/>
          </a:p>
        </p:txBody>
      </p:sp>
    </p:spTree>
    <p:extLst>
      <p:ext uri="{BB962C8B-B14F-4D97-AF65-F5344CB8AC3E}">
        <p14:creationId xmlns:p14="http://schemas.microsoft.com/office/powerpoint/2010/main" val="22196222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smtClean="0"/>
              <a:t>Combo Boxes / NotInList</a:t>
            </a:r>
          </a:p>
        </p:txBody>
      </p:sp>
      <p:sp>
        <p:nvSpPr>
          <p:cNvPr id="45060" name="Rectangle 3"/>
          <p:cNvSpPr>
            <a:spLocks noGrp="1" noChangeArrowheads="1"/>
          </p:cNvSpPr>
          <p:nvPr>
            <p:ph type="body" sz="half" idx="1"/>
          </p:nvPr>
        </p:nvSpPr>
        <p:spPr/>
        <p:txBody>
          <a:bodyPr/>
          <a:lstStyle/>
          <a:p>
            <a:r>
              <a:rPr lang="en-US" sz="2000" dirty="0" smtClean="0"/>
              <a:t>Two ways to add to list.</a:t>
            </a:r>
          </a:p>
          <a:p>
            <a:pPr lvl="1"/>
            <a:r>
              <a:rPr lang="en-US" sz="1800" dirty="0" smtClean="0"/>
              <a:t>Separate button</a:t>
            </a:r>
          </a:p>
          <a:p>
            <a:pPr lvl="1"/>
            <a:r>
              <a:rPr lang="en-US" sz="1800" dirty="0" err="1" smtClean="0"/>
              <a:t>NotInList</a:t>
            </a:r>
            <a:r>
              <a:rPr lang="en-US" sz="1800" dirty="0" smtClean="0"/>
              <a:t> event</a:t>
            </a:r>
          </a:p>
          <a:p>
            <a:r>
              <a:rPr lang="en-US" sz="2000" dirty="0" smtClean="0"/>
              <a:t>To user </a:t>
            </a:r>
            <a:r>
              <a:rPr lang="en-US" sz="2000" dirty="0" err="1" smtClean="0"/>
              <a:t>NotInList</a:t>
            </a:r>
            <a:r>
              <a:rPr lang="en-US" sz="2000" dirty="0" smtClean="0"/>
              <a:t> is easy.</a:t>
            </a:r>
          </a:p>
          <a:p>
            <a:r>
              <a:rPr lang="en-US" sz="2000" dirty="0" smtClean="0"/>
              <a:t>Be careful when adding</a:t>
            </a:r>
          </a:p>
          <a:p>
            <a:pPr lvl="1"/>
            <a:r>
              <a:rPr lang="en-US" sz="1800" dirty="0" smtClean="0"/>
              <a:t>Give user chance to cancel.</a:t>
            </a:r>
          </a:p>
          <a:p>
            <a:pPr lvl="1"/>
            <a:r>
              <a:rPr lang="en-US" sz="1800" dirty="0" smtClean="0"/>
              <a:t>Don’t make user enter data twice.</a:t>
            </a:r>
          </a:p>
          <a:p>
            <a:pPr lvl="1"/>
            <a:r>
              <a:rPr lang="en-US" sz="1800" dirty="0" smtClean="0"/>
              <a:t>Add data to all necessary tables.</a:t>
            </a:r>
          </a:p>
          <a:p>
            <a:r>
              <a:rPr lang="en-US" sz="2000" dirty="0" smtClean="0"/>
              <a:t>Set </a:t>
            </a:r>
            <a:r>
              <a:rPr lang="en-US" sz="2000" dirty="0" err="1" smtClean="0"/>
              <a:t>LimitToList</a:t>
            </a:r>
            <a:r>
              <a:rPr lang="en-US" sz="2000" dirty="0" smtClean="0"/>
              <a:t> = True.</a:t>
            </a:r>
          </a:p>
        </p:txBody>
      </p:sp>
      <p:sp>
        <p:nvSpPr>
          <p:cNvPr id="45061" name="Rectangle 4"/>
          <p:cNvSpPr>
            <a:spLocks noGrp="1" noChangeArrowheads="1"/>
          </p:cNvSpPr>
          <p:nvPr>
            <p:ph type="body" sz="half" idx="2"/>
          </p:nvPr>
        </p:nvSpPr>
        <p:spPr/>
        <p:txBody>
          <a:bodyPr/>
          <a:lstStyle/>
          <a:p>
            <a:r>
              <a:rPr lang="en-US" sz="2000" smtClean="0"/>
              <a:t>Basic structure</a:t>
            </a:r>
          </a:p>
          <a:p>
            <a:pPr lvl="1"/>
            <a:r>
              <a:rPr lang="en-US" sz="1800" smtClean="0"/>
              <a:t>See if user wants to cancel.</a:t>
            </a:r>
          </a:p>
          <a:p>
            <a:pPr lvl="1"/>
            <a:r>
              <a:rPr lang="en-US" sz="1800" smtClean="0"/>
              <a:t>Open table, AddNew row.</a:t>
            </a:r>
          </a:p>
          <a:p>
            <a:pPr lvl="1"/>
            <a:r>
              <a:rPr lang="en-US" sz="1800" smtClean="0"/>
              <a:t>Copy new value.</a:t>
            </a:r>
          </a:p>
          <a:p>
            <a:pPr lvl="1"/>
            <a:r>
              <a:rPr lang="en-US" sz="1800" smtClean="0"/>
              <a:t>Open form at that value and get additional data.</a:t>
            </a:r>
          </a:p>
          <a:p>
            <a:r>
              <a:rPr lang="en-US" sz="2000" smtClean="0"/>
              <a:t>Potential problems</a:t>
            </a:r>
          </a:p>
          <a:p>
            <a:pPr lvl="1"/>
            <a:r>
              <a:rPr lang="en-US" sz="1800" smtClean="0"/>
              <a:t>Method might not be obvious to user.</a:t>
            </a:r>
          </a:p>
          <a:p>
            <a:pPr lvl="1"/>
            <a:r>
              <a:rPr lang="en-US" sz="1800" smtClean="0"/>
              <a:t>Difficult to enter data with matching key, e.g., phone number shared by two customers.</a:t>
            </a:r>
          </a:p>
          <a:p>
            <a:r>
              <a:rPr lang="en-US" sz="2000" smtClean="0"/>
              <a:t>Might need button as well.</a:t>
            </a:r>
          </a:p>
        </p:txBody>
      </p:sp>
      <p:sp>
        <p:nvSpPr>
          <p:cNvPr id="45058"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50F5158C-5DF6-46EE-9273-19DF73AAE752}" type="slidenum">
              <a:rPr lang="en-US" smtClean="0"/>
              <a:pPr/>
              <a:t>50</a:t>
            </a:fld>
            <a:endParaRPr lang="en-US"/>
          </a:p>
        </p:txBody>
      </p:sp>
    </p:spTree>
    <p:extLst>
      <p:ext uri="{BB962C8B-B14F-4D97-AF65-F5344CB8AC3E}">
        <p14:creationId xmlns:p14="http://schemas.microsoft.com/office/powerpoint/2010/main" val="288318218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2"/>
          <p:cNvSpPr>
            <a:spLocks noGrp="1" noChangeArrowheads="1"/>
          </p:cNvSpPr>
          <p:nvPr>
            <p:ph type="title"/>
          </p:nvPr>
        </p:nvSpPr>
        <p:spPr/>
        <p:txBody>
          <a:bodyPr/>
          <a:lstStyle/>
          <a:p>
            <a:r>
              <a:rPr lang="en-US" smtClean="0"/>
              <a:t>NotInList Code</a:t>
            </a:r>
          </a:p>
        </p:txBody>
      </p:sp>
      <p:sp>
        <p:nvSpPr>
          <p:cNvPr id="46082"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983A8023-9998-488A-93CD-9C74B2AC7CCE}" type="slidenum">
              <a:rPr lang="en-US" smtClean="0"/>
              <a:pPr/>
              <a:t>51</a:t>
            </a:fld>
            <a:endParaRPr lang="en-US"/>
          </a:p>
        </p:txBody>
      </p:sp>
      <p:sp>
        <p:nvSpPr>
          <p:cNvPr id="46084" name="Text Box 3"/>
          <p:cNvSpPr txBox="1">
            <a:spLocks noChangeArrowheads="1"/>
          </p:cNvSpPr>
          <p:nvPr/>
        </p:nvSpPr>
        <p:spPr bwMode="auto">
          <a:xfrm>
            <a:off x="1371600" y="1143000"/>
            <a:ext cx="75438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tabLst>
                <a:tab pos="228600" algn="l"/>
                <a:tab pos="457200" algn="l"/>
                <a:tab pos="685800" algn="l"/>
              </a:tabLst>
              <a:defRPr sz="2000">
                <a:solidFill>
                  <a:schemeClr val="tx1"/>
                </a:solidFill>
                <a:latin typeface="Arial" charset="0"/>
              </a:defRPr>
            </a:lvl1pPr>
            <a:lvl2pPr marL="742950" indent="-285750">
              <a:tabLst>
                <a:tab pos="228600" algn="l"/>
                <a:tab pos="457200" algn="l"/>
                <a:tab pos="685800" algn="l"/>
              </a:tabLst>
              <a:defRPr sz="2000">
                <a:solidFill>
                  <a:schemeClr val="tx1"/>
                </a:solidFill>
                <a:latin typeface="Arial" charset="0"/>
              </a:defRPr>
            </a:lvl2pPr>
            <a:lvl3pPr marL="1143000" indent="-228600">
              <a:tabLst>
                <a:tab pos="228600" algn="l"/>
                <a:tab pos="457200" algn="l"/>
                <a:tab pos="685800" algn="l"/>
              </a:tabLst>
              <a:defRPr sz="2000">
                <a:solidFill>
                  <a:schemeClr val="tx1"/>
                </a:solidFill>
                <a:latin typeface="Arial" charset="0"/>
              </a:defRPr>
            </a:lvl3pPr>
            <a:lvl4pPr marL="1600200" indent="-228600">
              <a:tabLst>
                <a:tab pos="228600" algn="l"/>
                <a:tab pos="457200" algn="l"/>
                <a:tab pos="685800" algn="l"/>
              </a:tabLst>
              <a:defRPr sz="2000">
                <a:solidFill>
                  <a:schemeClr val="tx1"/>
                </a:solidFill>
                <a:latin typeface="Arial" charset="0"/>
              </a:defRPr>
            </a:lvl4pPr>
            <a:lvl5pPr marL="2057400" indent="-228600">
              <a:tabLst>
                <a:tab pos="228600" algn="l"/>
                <a:tab pos="457200" algn="l"/>
                <a:tab pos="685800" algn="l"/>
              </a:tabLst>
              <a:defRPr sz="2000">
                <a:solidFill>
                  <a:schemeClr val="tx1"/>
                </a:solidFill>
                <a:latin typeface="Arial" charset="0"/>
              </a:defRPr>
            </a:lvl5pPr>
            <a:lvl6pPr marL="2514600" indent="-228600" eaLnBrk="0" fontAlgn="base" hangingPunct="0">
              <a:spcBef>
                <a:spcPct val="0"/>
              </a:spcBef>
              <a:spcAft>
                <a:spcPct val="0"/>
              </a:spcAft>
              <a:tabLst>
                <a:tab pos="228600" algn="l"/>
                <a:tab pos="457200" algn="l"/>
                <a:tab pos="685800" algn="l"/>
              </a:tabLst>
              <a:defRPr sz="2000">
                <a:solidFill>
                  <a:schemeClr val="tx1"/>
                </a:solidFill>
                <a:latin typeface="Arial" charset="0"/>
              </a:defRPr>
            </a:lvl6pPr>
            <a:lvl7pPr marL="2971800" indent="-228600" eaLnBrk="0" fontAlgn="base" hangingPunct="0">
              <a:spcBef>
                <a:spcPct val="0"/>
              </a:spcBef>
              <a:spcAft>
                <a:spcPct val="0"/>
              </a:spcAft>
              <a:tabLst>
                <a:tab pos="228600" algn="l"/>
                <a:tab pos="457200" algn="l"/>
                <a:tab pos="685800" algn="l"/>
              </a:tabLst>
              <a:defRPr sz="2000">
                <a:solidFill>
                  <a:schemeClr val="tx1"/>
                </a:solidFill>
                <a:latin typeface="Arial" charset="0"/>
              </a:defRPr>
            </a:lvl7pPr>
            <a:lvl8pPr marL="3429000" indent="-228600" eaLnBrk="0" fontAlgn="base" hangingPunct="0">
              <a:spcBef>
                <a:spcPct val="0"/>
              </a:spcBef>
              <a:spcAft>
                <a:spcPct val="0"/>
              </a:spcAft>
              <a:tabLst>
                <a:tab pos="228600" algn="l"/>
                <a:tab pos="457200" algn="l"/>
                <a:tab pos="685800" algn="l"/>
              </a:tabLst>
              <a:defRPr sz="2000">
                <a:solidFill>
                  <a:schemeClr val="tx1"/>
                </a:solidFill>
                <a:latin typeface="Arial" charset="0"/>
              </a:defRPr>
            </a:lvl8pPr>
            <a:lvl9pPr marL="3886200" indent="-228600" eaLnBrk="0" fontAlgn="base" hangingPunct="0">
              <a:spcBef>
                <a:spcPct val="0"/>
              </a:spcBef>
              <a:spcAft>
                <a:spcPct val="0"/>
              </a:spcAft>
              <a:tabLst>
                <a:tab pos="228600" algn="l"/>
                <a:tab pos="457200" algn="l"/>
                <a:tab pos="685800" algn="l"/>
              </a:tabLst>
              <a:defRPr sz="2000">
                <a:solidFill>
                  <a:schemeClr val="tx1"/>
                </a:solidFill>
                <a:latin typeface="Arial" charset="0"/>
              </a:defRPr>
            </a:lvl9pPr>
          </a:lstStyle>
          <a:p>
            <a:r>
              <a:rPr lang="en-US" sz="1600"/>
              <a:t>Set cnn = CurrentProgram.Connection</a:t>
            </a:r>
          </a:p>
          <a:p>
            <a:r>
              <a:rPr lang="en-US" sz="1600"/>
              <a:t>Set rst = CreateObject(“ADODB.Recordset”)</a:t>
            </a:r>
          </a:p>
          <a:p>
            <a:r>
              <a:rPr lang="en-US" sz="1600"/>
              <a:t>StrSQL = “SELECT CustomerID, … FROM Customer ORDER BY CustomerID”</a:t>
            </a:r>
          </a:p>
          <a:p>
            <a:r>
              <a:rPr lang="en-US" sz="1600"/>
              <a:t>rst.Open “Customer”, cnn, adOpenDynamic, adLockOptimistic</a:t>
            </a:r>
          </a:p>
          <a:p>
            <a:r>
              <a:rPr lang="en-US" sz="1600"/>
              <a:t>Set ctl = Me!Customer</a:t>
            </a:r>
          </a:p>
          <a:p>
            <a:r>
              <a:rPr lang="en-US" sz="1600"/>
              <a:t>If (MsgBox("Do you wish to add a new Customer?", vbYesNo, _</a:t>
            </a:r>
          </a:p>
          <a:p>
            <a:r>
              <a:rPr lang="en-US" sz="1600"/>
              <a:t>		"Customer is not in list yet.") = vbYes) Then</a:t>
            </a:r>
          </a:p>
          <a:p>
            <a:r>
              <a:rPr lang="en-US" sz="1600"/>
              <a:t>	rst.AddNew</a:t>
            </a:r>
          </a:p>
          <a:p>
            <a:r>
              <a:rPr lang="en-US" sz="1600"/>
              <a:t>	rst("Name") = NewData</a:t>
            </a:r>
          </a:p>
          <a:p>
            <a:r>
              <a:rPr lang="en-US" sz="1600"/>
              <a:t>	strMatch = "[CustomerID] = " &amp; rst("CustomerID")</a:t>
            </a:r>
          </a:p>
          <a:p>
            <a:r>
              <a:rPr lang="en-US" sz="1600"/>
              <a:t> 	rst.Update</a:t>
            </a:r>
          </a:p>
          <a:p>
            <a:r>
              <a:rPr lang="en-US" sz="1600"/>
              <a:t>	rst.Close</a:t>
            </a:r>
          </a:p>
          <a:p>
            <a:r>
              <a:rPr lang="en-US" sz="1600"/>
              <a:t>	Response = acDataErrContinue</a:t>
            </a:r>
          </a:p>
          <a:p>
            <a:r>
              <a:rPr lang="en-US" sz="1600"/>
              <a:t>	Me![CustomerID].Requery</a:t>
            </a:r>
          </a:p>
          <a:p>
            <a:r>
              <a:rPr lang="en-US" sz="1600"/>
              <a:t>	DoCmd.OpenForm “Customer”, acNormal, ,strMatch</a:t>
            </a:r>
          </a:p>
          <a:p>
            <a:r>
              <a:rPr lang="en-US" sz="1600"/>
              <a:t>Else</a:t>
            </a:r>
          </a:p>
          <a:p>
            <a:r>
              <a:rPr lang="en-US" sz="1600"/>
              <a:t>	Response = acDataErrContinue</a:t>
            </a:r>
          </a:p>
          <a:p>
            <a:r>
              <a:rPr lang="en-US" sz="1600"/>
              <a:t>	ctl.Undo</a:t>
            </a:r>
          </a:p>
          <a:p>
            <a:r>
              <a:rPr lang="en-US" sz="1600"/>
              <a:t>End If</a:t>
            </a:r>
          </a:p>
        </p:txBody>
      </p:sp>
    </p:spTree>
    <p:extLst>
      <p:ext uri="{BB962C8B-B14F-4D97-AF65-F5344CB8AC3E}">
        <p14:creationId xmlns:p14="http://schemas.microsoft.com/office/powerpoint/2010/main" val="30644652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7107" name="Rectangle 2"/>
          <p:cNvSpPr>
            <a:spLocks noGrp="1" noChangeArrowheads="1"/>
          </p:cNvSpPr>
          <p:nvPr>
            <p:ph type="title"/>
          </p:nvPr>
        </p:nvSpPr>
        <p:spPr/>
        <p:txBody>
          <a:bodyPr/>
          <a:lstStyle/>
          <a:p>
            <a:r>
              <a:rPr lang="en-US" smtClean="0"/>
              <a:t>Click Events for Automatic Entry</a:t>
            </a:r>
          </a:p>
        </p:txBody>
      </p:sp>
      <p:sp>
        <p:nvSpPr>
          <p:cNvPr id="47106"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64C2D39A-7BDF-4617-AE37-6B01339A5359}" type="slidenum">
              <a:rPr lang="en-US" smtClean="0"/>
              <a:pPr/>
              <a:t>52</a:t>
            </a:fld>
            <a:endParaRPr lang="en-US"/>
          </a:p>
        </p:txBody>
      </p:sp>
      <p:sp>
        <p:nvSpPr>
          <p:cNvPr id="47109" name="Rectangle 4"/>
          <p:cNvSpPr>
            <a:spLocks noChangeArrowheads="1"/>
          </p:cNvSpPr>
          <p:nvPr/>
        </p:nvSpPr>
        <p:spPr bwMode="auto">
          <a:xfrm>
            <a:off x="1682750" y="3740150"/>
            <a:ext cx="5930900" cy="2273300"/>
          </a:xfrm>
          <a:prstGeom prst="rect">
            <a:avLst/>
          </a:prstGeom>
          <a:solidFill>
            <a:srgbClr val="CCFFCC"/>
          </a:solidFill>
          <a:ln w="12700">
            <a:solidFill>
              <a:schemeClr val="tx1"/>
            </a:solidFill>
            <a:miter lim="800000"/>
            <a:headEnd/>
            <a:tailEnd/>
          </a:ln>
        </p:spPr>
        <p:txBody>
          <a:bodyPr wrap="none" lIns="92075" tIns="46038" rIns="92075" bIns="46038"/>
          <a:lstStyle/>
          <a:p>
            <a:r>
              <a:rPr lang="en-US" sz="1600" dirty="0">
                <a:solidFill>
                  <a:schemeClr val="tx1"/>
                </a:solidFill>
              </a:rPr>
              <a:t>		Rolling Thunder Assembly</a:t>
            </a:r>
          </a:p>
          <a:p>
            <a:r>
              <a:rPr lang="en-US" sz="1600" b="1" dirty="0">
                <a:solidFill>
                  <a:schemeClr val="tx1"/>
                </a:solidFill>
              </a:rPr>
              <a:t>Sub </a:t>
            </a:r>
            <a:r>
              <a:rPr lang="en-US" sz="1600" b="1" dirty="0" err="1">
                <a:solidFill>
                  <a:schemeClr val="tx1"/>
                </a:solidFill>
              </a:rPr>
              <a:t>EmployeeID_Click</a:t>
            </a:r>
            <a:r>
              <a:rPr lang="en-US" sz="1600" b="1" dirty="0">
                <a:solidFill>
                  <a:schemeClr val="tx1"/>
                </a:solidFill>
              </a:rPr>
              <a:t>()</a:t>
            </a:r>
            <a:endParaRPr lang="en-US" sz="1600" dirty="0">
              <a:solidFill>
                <a:schemeClr val="tx1"/>
              </a:solidFill>
            </a:endParaRPr>
          </a:p>
          <a:p>
            <a:r>
              <a:rPr lang="en-US" sz="1600" dirty="0">
                <a:solidFill>
                  <a:schemeClr val="tx1"/>
                </a:solidFill>
              </a:rPr>
              <a:t>   [</a:t>
            </a:r>
            <a:r>
              <a:rPr lang="en-US" sz="1600" dirty="0" err="1">
                <a:solidFill>
                  <a:schemeClr val="tx1"/>
                </a:solidFill>
              </a:rPr>
              <a:t>EmployeeID</a:t>
            </a:r>
            <a:r>
              <a:rPr lang="en-US" sz="1600" dirty="0">
                <a:solidFill>
                  <a:schemeClr val="tx1"/>
                </a:solidFill>
              </a:rPr>
              <a:t>] = Forms![</a:t>
            </a:r>
            <a:r>
              <a:rPr lang="en-US" sz="1600" dirty="0" err="1">
                <a:solidFill>
                  <a:schemeClr val="tx1"/>
                </a:solidFill>
              </a:rPr>
              <a:t>BicycleAssembly</a:t>
            </a:r>
            <a:r>
              <a:rPr lang="en-US" sz="1600" dirty="0">
                <a:solidFill>
                  <a:schemeClr val="tx1"/>
                </a:solidFill>
              </a:rPr>
              <a:t>]![</a:t>
            </a:r>
            <a:r>
              <a:rPr lang="en-US" sz="1600" dirty="0" err="1">
                <a:solidFill>
                  <a:schemeClr val="tx1"/>
                </a:solidFill>
              </a:rPr>
              <a:t>EmployeeID</a:t>
            </a:r>
            <a:r>
              <a:rPr lang="en-US" sz="1600" dirty="0">
                <a:solidFill>
                  <a:schemeClr val="tx1"/>
                </a:solidFill>
              </a:rPr>
              <a:t>]</a:t>
            </a:r>
          </a:p>
          <a:p>
            <a:r>
              <a:rPr lang="en-US" sz="1600" dirty="0">
                <a:solidFill>
                  <a:schemeClr val="tx1"/>
                </a:solidFill>
              </a:rPr>
              <a:t>   [</a:t>
            </a:r>
            <a:r>
              <a:rPr lang="en-US" sz="1600" dirty="0" err="1">
                <a:solidFill>
                  <a:schemeClr val="tx1"/>
                </a:solidFill>
              </a:rPr>
              <a:t>DateInstalled</a:t>
            </a:r>
            <a:r>
              <a:rPr lang="en-US" sz="1600" dirty="0">
                <a:solidFill>
                  <a:schemeClr val="tx1"/>
                </a:solidFill>
              </a:rPr>
              <a:t>] = Now</a:t>
            </a:r>
          </a:p>
          <a:p>
            <a:r>
              <a:rPr lang="en-US" sz="1600" b="1" dirty="0">
                <a:solidFill>
                  <a:schemeClr val="tx1"/>
                </a:solidFill>
              </a:rPr>
              <a:t>End Sub</a:t>
            </a:r>
          </a:p>
          <a:p>
            <a:r>
              <a:rPr lang="en-US" sz="1600" b="1" dirty="0">
                <a:solidFill>
                  <a:schemeClr val="tx1"/>
                </a:solidFill>
              </a:rPr>
              <a:t>Sub </a:t>
            </a:r>
            <a:r>
              <a:rPr lang="en-US" sz="1600" b="1" dirty="0" err="1">
                <a:solidFill>
                  <a:schemeClr val="tx1"/>
                </a:solidFill>
              </a:rPr>
              <a:t>ComponentID_DblClick</a:t>
            </a:r>
            <a:r>
              <a:rPr lang="en-US" sz="1600" b="1" dirty="0">
                <a:solidFill>
                  <a:schemeClr val="tx1"/>
                </a:solidFill>
              </a:rPr>
              <a:t>()</a:t>
            </a:r>
            <a:endParaRPr lang="en-US" sz="1600" dirty="0">
              <a:solidFill>
                <a:schemeClr val="tx1"/>
              </a:solidFill>
            </a:endParaRPr>
          </a:p>
          <a:p>
            <a:r>
              <a:rPr lang="en-US" sz="1600" dirty="0">
                <a:solidFill>
                  <a:schemeClr val="tx1"/>
                </a:solidFill>
              </a:rPr>
              <a:t> </a:t>
            </a:r>
            <a:r>
              <a:rPr lang="en-US" sz="1600" dirty="0" err="1">
                <a:solidFill>
                  <a:schemeClr val="tx1"/>
                </a:solidFill>
              </a:rPr>
              <a:t>DoCmd.OpenForm</a:t>
            </a:r>
            <a:r>
              <a:rPr lang="en-US" sz="1600" dirty="0">
                <a:solidFill>
                  <a:schemeClr val="tx1"/>
                </a:solidFill>
              </a:rPr>
              <a:t> "Component", , ,    _</a:t>
            </a:r>
          </a:p>
          <a:p>
            <a:r>
              <a:rPr lang="en-US" sz="1600" dirty="0">
                <a:solidFill>
                  <a:schemeClr val="tx1"/>
                </a:solidFill>
              </a:rPr>
              <a:t>        "</a:t>
            </a:r>
            <a:r>
              <a:rPr lang="en-US" sz="1600" dirty="0" err="1">
                <a:solidFill>
                  <a:schemeClr val="tx1"/>
                </a:solidFill>
              </a:rPr>
              <a:t>ComponentID</a:t>
            </a:r>
            <a:r>
              <a:rPr lang="en-US" sz="1600" dirty="0">
                <a:solidFill>
                  <a:schemeClr val="tx1"/>
                </a:solidFill>
              </a:rPr>
              <a:t>=" &amp; Me![</a:t>
            </a:r>
            <a:r>
              <a:rPr lang="en-US" sz="1600" dirty="0" err="1">
                <a:solidFill>
                  <a:schemeClr val="tx1"/>
                </a:solidFill>
              </a:rPr>
              <a:t>ComponentID</a:t>
            </a:r>
            <a:r>
              <a:rPr lang="en-US" sz="1600" dirty="0">
                <a:solidFill>
                  <a:schemeClr val="tx1"/>
                </a:solidFill>
              </a:rPr>
              <a:t>], </a:t>
            </a:r>
            <a:r>
              <a:rPr lang="en-US" sz="1600" dirty="0" err="1">
                <a:solidFill>
                  <a:schemeClr val="tx1"/>
                </a:solidFill>
              </a:rPr>
              <a:t>acReadOnly</a:t>
            </a:r>
            <a:endParaRPr lang="en-US" sz="1600" dirty="0">
              <a:solidFill>
                <a:schemeClr val="tx1"/>
              </a:solidFill>
            </a:endParaRPr>
          </a:p>
          <a:p>
            <a:r>
              <a:rPr lang="en-US" sz="1600" b="1" dirty="0">
                <a:solidFill>
                  <a:schemeClr val="tx1"/>
                </a:solidFill>
              </a:rPr>
              <a:t>End Sub</a:t>
            </a:r>
          </a:p>
        </p:txBody>
      </p:sp>
      <p:sp>
        <p:nvSpPr>
          <p:cNvPr id="47110" name="Rectangle 5"/>
          <p:cNvSpPr>
            <a:spLocks noChangeArrowheads="1"/>
          </p:cNvSpPr>
          <p:nvPr/>
        </p:nvSpPr>
        <p:spPr bwMode="auto">
          <a:xfrm>
            <a:off x="5568950" y="920750"/>
            <a:ext cx="3416300" cy="2730500"/>
          </a:xfrm>
          <a:prstGeom prst="rect">
            <a:avLst/>
          </a:prstGeom>
          <a:solidFill>
            <a:schemeClr val="accent1"/>
          </a:solidFill>
          <a:ln w="12700">
            <a:solidFill>
              <a:schemeClr val="tx1"/>
            </a:solidFill>
            <a:miter lim="800000"/>
            <a:headEnd/>
            <a:tailEnd/>
          </a:ln>
        </p:spPr>
        <p:txBody>
          <a:bodyPr wrap="none" lIns="92075" tIns="46038" rIns="92075" bIns="46038"/>
          <a:lstStyle/>
          <a:p>
            <a:r>
              <a:rPr lang="en-US" sz="1600">
                <a:solidFill>
                  <a:schemeClr val="tx1"/>
                </a:solidFill>
              </a:rPr>
              <a:t>       </a:t>
            </a:r>
            <a:r>
              <a:rPr lang="en-US" sz="1600" b="1">
                <a:solidFill>
                  <a:schemeClr val="tx1"/>
                </a:solidFill>
              </a:rPr>
              <a:t>Bicycle Assembly</a:t>
            </a:r>
          </a:p>
          <a:p>
            <a:endParaRPr lang="en-US" sz="1600" b="1">
              <a:solidFill>
                <a:schemeClr val="tx1"/>
              </a:solidFill>
            </a:endParaRPr>
          </a:p>
        </p:txBody>
      </p:sp>
      <p:sp>
        <p:nvSpPr>
          <p:cNvPr id="47111" name="Rectangle 6"/>
          <p:cNvSpPr>
            <a:spLocks noChangeArrowheads="1"/>
          </p:cNvSpPr>
          <p:nvPr/>
        </p:nvSpPr>
        <p:spPr bwMode="auto">
          <a:xfrm>
            <a:off x="6711950" y="1301750"/>
            <a:ext cx="1435100" cy="215900"/>
          </a:xfrm>
          <a:prstGeom prst="rect">
            <a:avLst/>
          </a:prstGeom>
          <a:solidFill>
            <a:schemeClr val="accent1"/>
          </a:solidFill>
          <a:ln w="12700">
            <a:solidFill>
              <a:schemeClr val="tx2"/>
            </a:solidFill>
            <a:miter lim="800000"/>
            <a:headEnd/>
            <a:tailEnd/>
          </a:ln>
        </p:spPr>
        <p:txBody>
          <a:bodyPr wrap="none" lIns="92075" tIns="46038" rIns="92075" bIns="46038" anchor="ctr"/>
          <a:lstStyle/>
          <a:p>
            <a:pPr algn="ctr"/>
            <a:r>
              <a:rPr lang="en-US" sz="1600">
                <a:solidFill>
                  <a:schemeClr val="tx2"/>
                </a:solidFill>
              </a:rPr>
              <a:t>EmployeeID</a:t>
            </a:r>
          </a:p>
        </p:txBody>
      </p:sp>
      <p:sp>
        <p:nvSpPr>
          <p:cNvPr id="47112" name="Rectangle 7"/>
          <p:cNvSpPr>
            <a:spLocks noChangeArrowheads="1"/>
          </p:cNvSpPr>
          <p:nvPr/>
        </p:nvSpPr>
        <p:spPr bwMode="auto">
          <a:xfrm>
            <a:off x="6559550" y="2520950"/>
            <a:ext cx="2349500" cy="1054100"/>
          </a:xfrm>
          <a:prstGeom prst="rect">
            <a:avLst/>
          </a:prstGeom>
          <a:solidFill>
            <a:srgbClr val="CBCBCB"/>
          </a:solidFill>
          <a:ln w="12700">
            <a:solidFill>
              <a:schemeClr val="tx1"/>
            </a:solidFill>
            <a:miter lim="800000"/>
            <a:headEnd/>
            <a:tailEnd/>
          </a:ln>
        </p:spPr>
        <p:txBody>
          <a:bodyPr wrap="none" lIns="92075" tIns="46038" rIns="92075" bIns="46038"/>
          <a:lstStyle/>
          <a:p>
            <a:r>
              <a:rPr lang="en-US" sz="1600" b="1">
                <a:solidFill>
                  <a:schemeClr val="tx1"/>
                </a:solidFill>
              </a:rPr>
              <a:t>        BicycleParts</a:t>
            </a:r>
            <a:endParaRPr lang="en-US" sz="1600">
              <a:solidFill>
                <a:schemeClr val="tx1"/>
              </a:solidFill>
            </a:endParaRPr>
          </a:p>
          <a:p>
            <a:r>
              <a:rPr lang="en-US" sz="1400">
                <a:solidFill>
                  <a:schemeClr val="tx1"/>
                </a:solidFill>
              </a:rPr>
              <a:t>ComponentID   EmployeeID</a:t>
            </a:r>
          </a:p>
          <a:p>
            <a:endParaRPr lang="en-US" sz="1400">
              <a:solidFill>
                <a:schemeClr val="tx1"/>
              </a:solidFill>
            </a:endParaRPr>
          </a:p>
        </p:txBody>
      </p:sp>
      <p:sp>
        <p:nvSpPr>
          <p:cNvPr id="47113" name="Line 8"/>
          <p:cNvSpPr>
            <a:spLocks noChangeShapeType="1"/>
          </p:cNvSpPr>
          <p:nvPr/>
        </p:nvSpPr>
        <p:spPr bwMode="auto">
          <a:xfrm>
            <a:off x="6629400" y="3048000"/>
            <a:ext cx="2286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7114" name="Line 9"/>
          <p:cNvSpPr>
            <a:spLocks noChangeShapeType="1"/>
          </p:cNvSpPr>
          <p:nvPr/>
        </p:nvSpPr>
        <p:spPr bwMode="auto">
          <a:xfrm>
            <a:off x="6629400" y="3200400"/>
            <a:ext cx="2286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7115" name="Line 10"/>
          <p:cNvSpPr>
            <a:spLocks noChangeShapeType="1"/>
          </p:cNvSpPr>
          <p:nvPr/>
        </p:nvSpPr>
        <p:spPr bwMode="auto">
          <a:xfrm>
            <a:off x="6629400" y="3352800"/>
            <a:ext cx="2286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7116" name="Line 11"/>
          <p:cNvSpPr>
            <a:spLocks noChangeShapeType="1"/>
          </p:cNvSpPr>
          <p:nvPr/>
        </p:nvSpPr>
        <p:spPr bwMode="auto">
          <a:xfrm>
            <a:off x="6629400" y="3505200"/>
            <a:ext cx="22860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47117" name="Line 12"/>
          <p:cNvSpPr>
            <a:spLocks noChangeShapeType="1"/>
          </p:cNvSpPr>
          <p:nvPr/>
        </p:nvSpPr>
        <p:spPr bwMode="auto">
          <a:xfrm flipV="1">
            <a:off x="4191000" y="3124200"/>
            <a:ext cx="4191000" cy="9906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7118" name="Line 13"/>
          <p:cNvSpPr>
            <a:spLocks noChangeShapeType="1"/>
          </p:cNvSpPr>
          <p:nvPr/>
        </p:nvSpPr>
        <p:spPr bwMode="auto">
          <a:xfrm flipV="1">
            <a:off x="4800600" y="3124200"/>
            <a:ext cx="2286000" cy="19812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7119" name="Line 14"/>
          <p:cNvSpPr>
            <a:spLocks noChangeShapeType="1"/>
          </p:cNvSpPr>
          <p:nvPr/>
        </p:nvSpPr>
        <p:spPr bwMode="auto">
          <a:xfrm>
            <a:off x="7848600" y="2819400"/>
            <a:ext cx="0" cy="76200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6" name="Rectangle 5"/>
          <p:cNvSpPr/>
          <p:nvPr/>
        </p:nvSpPr>
        <p:spPr>
          <a:xfrm>
            <a:off x="228600" y="1106031"/>
            <a:ext cx="4572000" cy="2246769"/>
          </a:xfrm>
          <a:prstGeom prst="rect">
            <a:avLst/>
          </a:prstGeom>
        </p:spPr>
        <p:txBody>
          <a:bodyPr>
            <a:spAutoFit/>
          </a:bodyPr>
          <a:lstStyle/>
          <a:p>
            <a:r>
              <a:rPr lang="en-US" sz="2000" dirty="0"/>
              <a:t>User selects from list.</a:t>
            </a:r>
          </a:p>
          <a:p>
            <a:r>
              <a:rPr lang="en-US" sz="2000" dirty="0"/>
              <a:t>Code sets default values.</a:t>
            </a:r>
          </a:p>
          <a:p>
            <a:r>
              <a:rPr lang="en-US" sz="2000" dirty="0"/>
              <a:t>Rolling Thunder Assembly</a:t>
            </a:r>
          </a:p>
          <a:p>
            <a:pPr lvl="1"/>
            <a:r>
              <a:rPr lang="en-US" sz="2000" dirty="0"/>
              <a:t>Clicking on </a:t>
            </a:r>
            <a:r>
              <a:rPr lang="en-US" sz="2000" dirty="0" err="1"/>
              <a:t>PartID</a:t>
            </a:r>
            <a:r>
              <a:rPr lang="en-US" sz="2000" dirty="0"/>
              <a:t> signals that it was installed.</a:t>
            </a:r>
          </a:p>
          <a:p>
            <a:pPr lvl="1"/>
            <a:r>
              <a:rPr lang="en-US" sz="2000" dirty="0"/>
              <a:t>Speeds up data entry.</a:t>
            </a:r>
          </a:p>
          <a:p>
            <a:pPr lvl="1"/>
            <a:r>
              <a:rPr lang="en-US" sz="2000" dirty="0"/>
              <a:t>Minimizes errors.</a:t>
            </a:r>
          </a:p>
        </p:txBody>
      </p:sp>
    </p:spTree>
    <p:extLst>
      <p:ext uri="{BB962C8B-B14F-4D97-AF65-F5344CB8AC3E}">
        <p14:creationId xmlns:p14="http://schemas.microsoft.com/office/powerpoint/2010/main" val="2349873940"/>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3"/>
          <p:cNvSpPr>
            <a:spLocks noGrp="1" noChangeArrowheads="1"/>
          </p:cNvSpPr>
          <p:nvPr>
            <p:ph type="title"/>
          </p:nvPr>
        </p:nvSpPr>
        <p:spPr/>
        <p:txBody>
          <a:bodyPr/>
          <a:lstStyle/>
          <a:p>
            <a:r>
              <a:rPr lang="en-US" smtClean="0"/>
              <a:t>Advanced Lookup Lists</a:t>
            </a:r>
          </a:p>
        </p:txBody>
      </p:sp>
      <p:sp>
        <p:nvSpPr>
          <p:cNvPr id="48130"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6CA43E10-CA02-4640-98A7-38CF6FB04A34}" type="slidenum">
              <a:rPr lang="en-US" smtClean="0"/>
              <a:pPr/>
              <a:t>53</a:t>
            </a:fld>
            <a:endParaRPr lang="en-US"/>
          </a:p>
        </p:txBody>
      </p:sp>
      <p:pic>
        <p:nvPicPr>
          <p:cNvPr id="48131"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4925" y="3305175"/>
            <a:ext cx="7569200" cy="286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Rectangle 5"/>
          <p:cNvSpPr>
            <a:spLocks noChangeArrowheads="1"/>
          </p:cNvSpPr>
          <p:nvPr/>
        </p:nvSpPr>
        <p:spPr bwMode="auto">
          <a:xfrm>
            <a:off x="5264150" y="996950"/>
            <a:ext cx="3795713" cy="2806700"/>
          </a:xfrm>
          <a:prstGeom prst="rect">
            <a:avLst/>
          </a:prstGeom>
          <a:solidFill>
            <a:schemeClr val="accent1"/>
          </a:solidFill>
          <a:ln w="12700">
            <a:solidFill>
              <a:schemeClr val="tx1"/>
            </a:solidFill>
            <a:miter lim="800000"/>
            <a:headEnd/>
            <a:tailEnd/>
          </a:ln>
        </p:spPr>
        <p:txBody>
          <a:bodyPr wrap="none" lIns="92075" tIns="46038" rIns="92075" bIns="46038"/>
          <a:lstStyle/>
          <a:p>
            <a:r>
              <a:rPr lang="en-US" sz="1400" dirty="0" err="1">
                <a:solidFill>
                  <a:schemeClr val="tx1"/>
                </a:solidFill>
              </a:rPr>
              <a:t>DoCmd.GoToControl</a:t>
            </a:r>
            <a:r>
              <a:rPr lang="en-US" sz="1400" dirty="0">
                <a:solidFill>
                  <a:schemeClr val="tx1"/>
                </a:solidFill>
              </a:rPr>
              <a:t> "</a:t>
            </a:r>
            <a:r>
              <a:rPr lang="en-US" sz="1400" dirty="0" err="1">
                <a:solidFill>
                  <a:schemeClr val="tx1"/>
                </a:solidFill>
              </a:rPr>
              <a:t>PurchaseID</a:t>
            </a:r>
            <a:r>
              <a:rPr lang="en-US" sz="1400" dirty="0">
                <a:solidFill>
                  <a:schemeClr val="tx1"/>
                </a:solidFill>
              </a:rPr>
              <a:t>"</a:t>
            </a:r>
          </a:p>
          <a:p>
            <a:r>
              <a:rPr lang="en-US" sz="1400" dirty="0" err="1">
                <a:solidFill>
                  <a:schemeClr val="tx1"/>
                </a:solidFill>
              </a:rPr>
              <a:t>DoCmd.FindRecord</a:t>
            </a:r>
            <a:r>
              <a:rPr lang="en-US" sz="1400" dirty="0">
                <a:solidFill>
                  <a:schemeClr val="tx1"/>
                </a:solidFill>
              </a:rPr>
              <a:t> [</a:t>
            </a:r>
            <a:r>
              <a:rPr lang="en-US" sz="1400" dirty="0" err="1">
                <a:solidFill>
                  <a:schemeClr val="tx1"/>
                </a:solidFill>
              </a:rPr>
              <a:t>OrderList</a:t>
            </a:r>
            <a:r>
              <a:rPr lang="en-US" sz="1400" dirty="0">
                <a:solidFill>
                  <a:schemeClr val="tx1"/>
                </a:solidFill>
              </a:rPr>
              <a:t>]   </a:t>
            </a:r>
            <a:r>
              <a:rPr lang="en-US" sz="1400" dirty="0">
                <a:solidFill>
                  <a:srgbClr val="009900"/>
                </a:solidFill>
              </a:rPr>
              <a:t>‘</a:t>
            </a:r>
            <a:r>
              <a:rPr lang="en-US" sz="1400" dirty="0" err="1">
                <a:solidFill>
                  <a:srgbClr val="009900"/>
                </a:solidFill>
              </a:rPr>
              <a:t>Displaydata</a:t>
            </a:r>
            <a:endParaRPr lang="en-US" sz="1400" dirty="0">
              <a:solidFill>
                <a:srgbClr val="009900"/>
              </a:solidFill>
            </a:endParaRPr>
          </a:p>
          <a:p>
            <a:r>
              <a:rPr lang="en-US" sz="1400" dirty="0">
                <a:solidFill>
                  <a:schemeClr val="tx1"/>
                </a:solidFill>
              </a:rPr>
              <a:t>If (</a:t>
            </a:r>
            <a:r>
              <a:rPr lang="en-US" sz="1400" dirty="0" err="1">
                <a:solidFill>
                  <a:schemeClr val="tx1"/>
                </a:solidFill>
              </a:rPr>
              <a:t>DoUpdate</a:t>
            </a:r>
            <a:r>
              <a:rPr lang="en-US" sz="1400" dirty="0">
                <a:solidFill>
                  <a:schemeClr val="tx1"/>
                </a:solidFill>
              </a:rPr>
              <a:t> = True) Then           </a:t>
            </a:r>
            <a:r>
              <a:rPr lang="en-US" sz="1400" dirty="0">
                <a:solidFill>
                  <a:srgbClr val="009900"/>
                </a:solidFill>
              </a:rPr>
              <a:t>‘Parameter</a:t>
            </a:r>
          </a:p>
          <a:p>
            <a:r>
              <a:rPr lang="en-US" sz="1400" dirty="0">
                <a:solidFill>
                  <a:schemeClr val="tx1"/>
                </a:solidFill>
              </a:rPr>
              <a:t>    If (</a:t>
            </a:r>
            <a:r>
              <a:rPr lang="en-US" sz="1400" dirty="0" err="1">
                <a:solidFill>
                  <a:schemeClr val="tx1"/>
                </a:solidFill>
              </a:rPr>
              <a:t>IsNull</a:t>
            </a:r>
            <a:r>
              <a:rPr lang="en-US" sz="1400" dirty="0">
                <a:solidFill>
                  <a:schemeClr val="tx1"/>
                </a:solidFill>
              </a:rPr>
              <a:t>([</a:t>
            </a:r>
            <a:r>
              <a:rPr lang="en-US" sz="1400" dirty="0" err="1">
                <a:solidFill>
                  <a:schemeClr val="tx1"/>
                </a:solidFill>
              </a:rPr>
              <a:t>ReceiveDate</a:t>
            </a:r>
            <a:r>
              <a:rPr lang="en-US" sz="1400" dirty="0">
                <a:solidFill>
                  <a:schemeClr val="tx1"/>
                </a:solidFill>
              </a:rPr>
              <a:t>])) Then</a:t>
            </a:r>
          </a:p>
          <a:p>
            <a:r>
              <a:rPr lang="en-US" sz="1400" dirty="0">
                <a:solidFill>
                  <a:schemeClr val="tx1"/>
                </a:solidFill>
              </a:rPr>
              <a:t>        [</a:t>
            </a:r>
            <a:r>
              <a:rPr lang="en-US" sz="1400" dirty="0" err="1">
                <a:solidFill>
                  <a:schemeClr val="tx1"/>
                </a:solidFill>
              </a:rPr>
              <a:t>ReceiveDate</a:t>
            </a:r>
            <a:r>
              <a:rPr lang="en-US" sz="1400" dirty="0">
                <a:solidFill>
                  <a:schemeClr val="tx1"/>
                </a:solidFill>
              </a:rPr>
              <a:t>] = Now    ‘</a:t>
            </a:r>
            <a:r>
              <a:rPr lang="en-US" sz="1400" dirty="0" err="1">
                <a:solidFill>
                  <a:schemeClr val="tx1"/>
                </a:solidFill>
              </a:rPr>
              <a:t>DblClick</a:t>
            </a:r>
            <a:r>
              <a:rPr lang="en-US" sz="1400" dirty="0">
                <a:solidFill>
                  <a:schemeClr val="tx1"/>
                </a:solidFill>
              </a:rPr>
              <a:t>-set date</a:t>
            </a:r>
          </a:p>
          <a:p>
            <a:r>
              <a:rPr lang="en-US" sz="1400" dirty="0">
                <a:solidFill>
                  <a:schemeClr val="tx1"/>
                </a:solidFill>
              </a:rPr>
              <a:t>        </a:t>
            </a:r>
            <a:r>
              <a:rPr lang="en-US" sz="1400" dirty="0" err="1">
                <a:solidFill>
                  <a:schemeClr val="tx1"/>
                </a:solidFill>
              </a:rPr>
              <a:t>SetQuantityReceived</a:t>
            </a:r>
            <a:r>
              <a:rPr lang="en-US" sz="1400" dirty="0">
                <a:solidFill>
                  <a:schemeClr val="tx1"/>
                </a:solidFill>
              </a:rPr>
              <a:t> (Now)</a:t>
            </a:r>
          </a:p>
          <a:p>
            <a:r>
              <a:rPr lang="en-US" sz="1400" dirty="0">
                <a:solidFill>
                  <a:schemeClr val="tx1"/>
                </a:solidFill>
              </a:rPr>
              <a:t>    Else     </a:t>
            </a:r>
            <a:r>
              <a:rPr lang="en-US" sz="1400" dirty="0">
                <a:solidFill>
                  <a:srgbClr val="009900"/>
                </a:solidFill>
              </a:rPr>
              <a:t>‘If date set, </a:t>
            </a:r>
            <a:r>
              <a:rPr lang="en-US" sz="1400" dirty="0" err="1">
                <a:solidFill>
                  <a:srgbClr val="009900"/>
                </a:solidFill>
              </a:rPr>
              <a:t>DblClick</a:t>
            </a:r>
            <a:r>
              <a:rPr lang="en-US" sz="1400" dirty="0">
                <a:solidFill>
                  <a:srgbClr val="009900"/>
                </a:solidFill>
              </a:rPr>
              <a:t> means remove</a:t>
            </a:r>
          </a:p>
          <a:p>
            <a:r>
              <a:rPr lang="en-US" sz="1400" dirty="0">
                <a:solidFill>
                  <a:schemeClr val="tx1"/>
                </a:solidFill>
              </a:rPr>
              <a:t>        [</a:t>
            </a:r>
            <a:r>
              <a:rPr lang="en-US" sz="1400" dirty="0" err="1">
                <a:solidFill>
                  <a:schemeClr val="tx1"/>
                </a:solidFill>
              </a:rPr>
              <a:t>ReceiveDate</a:t>
            </a:r>
            <a:r>
              <a:rPr lang="en-US" sz="1400" dirty="0">
                <a:solidFill>
                  <a:schemeClr val="tx1"/>
                </a:solidFill>
              </a:rPr>
              <a:t>] = Null</a:t>
            </a:r>
          </a:p>
          <a:p>
            <a:r>
              <a:rPr lang="en-US" sz="1400" dirty="0">
                <a:solidFill>
                  <a:schemeClr val="tx1"/>
                </a:solidFill>
              </a:rPr>
              <a:t>        </a:t>
            </a:r>
            <a:r>
              <a:rPr lang="en-US" sz="1400" dirty="0" err="1">
                <a:solidFill>
                  <a:schemeClr val="tx1"/>
                </a:solidFill>
              </a:rPr>
              <a:t>SetQuantityReceived</a:t>
            </a:r>
            <a:r>
              <a:rPr lang="en-US" sz="1400" dirty="0">
                <a:solidFill>
                  <a:schemeClr val="tx1"/>
                </a:solidFill>
              </a:rPr>
              <a:t> (Null)</a:t>
            </a:r>
          </a:p>
          <a:p>
            <a:r>
              <a:rPr lang="en-US" sz="1400" dirty="0">
                <a:solidFill>
                  <a:schemeClr val="tx1"/>
                </a:solidFill>
              </a:rPr>
              <a:t>    End If</a:t>
            </a:r>
          </a:p>
          <a:p>
            <a:r>
              <a:rPr lang="en-US" sz="1400" dirty="0">
                <a:solidFill>
                  <a:schemeClr val="tx1"/>
                </a:solidFill>
              </a:rPr>
              <a:t>End If</a:t>
            </a:r>
          </a:p>
          <a:p>
            <a:r>
              <a:rPr lang="en-US" sz="1400" dirty="0">
                <a:solidFill>
                  <a:schemeClr val="tx1"/>
                </a:solidFill>
              </a:rPr>
              <a:t>Forms![</a:t>
            </a:r>
            <a:r>
              <a:rPr lang="en-US" sz="1400" dirty="0" err="1">
                <a:solidFill>
                  <a:schemeClr val="tx1"/>
                </a:solidFill>
              </a:rPr>
              <a:t>ReceiveSupplies</a:t>
            </a:r>
            <a:r>
              <a:rPr lang="en-US" sz="1400" dirty="0">
                <a:solidFill>
                  <a:schemeClr val="tx1"/>
                </a:solidFill>
              </a:rPr>
              <a:t>].Refresh</a:t>
            </a:r>
          </a:p>
          <a:p>
            <a:r>
              <a:rPr lang="en-US" sz="1400" dirty="0">
                <a:solidFill>
                  <a:schemeClr val="tx1"/>
                </a:solidFill>
              </a:rPr>
              <a:t>Forms![</a:t>
            </a:r>
            <a:r>
              <a:rPr lang="en-US" sz="1400" dirty="0" err="1">
                <a:solidFill>
                  <a:schemeClr val="tx1"/>
                </a:solidFill>
              </a:rPr>
              <a:t>ReceiveSupplies</a:t>
            </a:r>
            <a:r>
              <a:rPr lang="en-US" sz="1400" dirty="0">
                <a:solidFill>
                  <a:schemeClr val="tx1"/>
                </a:solidFill>
              </a:rPr>
              <a:t>]![</a:t>
            </a:r>
            <a:r>
              <a:rPr lang="en-US" sz="1400" dirty="0" err="1">
                <a:solidFill>
                  <a:schemeClr val="tx1"/>
                </a:solidFill>
              </a:rPr>
              <a:t>OrderList</a:t>
            </a:r>
            <a:r>
              <a:rPr lang="en-US" sz="1400" dirty="0">
                <a:solidFill>
                  <a:schemeClr val="tx1"/>
                </a:solidFill>
              </a:rPr>
              <a:t>].</a:t>
            </a:r>
            <a:r>
              <a:rPr lang="en-US" sz="1400" dirty="0" err="1">
                <a:solidFill>
                  <a:schemeClr val="tx1"/>
                </a:solidFill>
              </a:rPr>
              <a:t>Requery</a:t>
            </a:r>
            <a:endParaRPr lang="en-US" sz="1400" dirty="0">
              <a:solidFill>
                <a:schemeClr val="tx1"/>
              </a:solidFill>
            </a:endParaRPr>
          </a:p>
        </p:txBody>
      </p:sp>
      <p:sp>
        <p:nvSpPr>
          <p:cNvPr id="48135" name="Line 6"/>
          <p:cNvSpPr>
            <a:spLocks noChangeShapeType="1"/>
          </p:cNvSpPr>
          <p:nvPr/>
        </p:nvSpPr>
        <p:spPr bwMode="auto">
          <a:xfrm flipH="1">
            <a:off x="5486400" y="1447800"/>
            <a:ext cx="2286000" cy="41148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8136" name="Line 7"/>
          <p:cNvSpPr>
            <a:spLocks noChangeShapeType="1"/>
          </p:cNvSpPr>
          <p:nvPr/>
        </p:nvSpPr>
        <p:spPr bwMode="auto">
          <a:xfrm>
            <a:off x="6705600" y="2057400"/>
            <a:ext cx="304800" cy="21336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 name="Rectangle 3"/>
          <p:cNvSpPr/>
          <p:nvPr/>
        </p:nvSpPr>
        <p:spPr>
          <a:xfrm>
            <a:off x="517525" y="1177447"/>
            <a:ext cx="4572000" cy="2123658"/>
          </a:xfrm>
          <a:prstGeom prst="rect">
            <a:avLst/>
          </a:prstGeom>
        </p:spPr>
        <p:txBody>
          <a:bodyPr>
            <a:spAutoFit/>
          </a:bodyPr>
          <a:lstStyle/>
          <a:p>
            <a:r>
              <a:rPr lang="en-US" sz="1800" dirty="0"/>
              <a:t>List of items</a:t>
            </a:r>
          </a:p>
          <a:p>
            <a:r>
              <a:rPr lang="en-US" sz="1800" dirty="0"/>
              <a:t>Rolling Thunder Supplies</a:t>
            </a:r>
          </a:p>
          <a:p>
            <a:pPr lvl="1"/>
            <a:r>
              <a:rPr lang="en-US" sz="1600" dirty="0"/>
              <a:t>Click shows details.</a:t>
            </a:r>
          </a:p>
          <a:p>
            <a:pPr lvl="1"/>
            <a:r>
              <a:rPr lang="en-US" sz="1600" dirty="0" err="1"/>
              <a:t>DblClick</a:t>
            </a:r>
            <a:r>
              <a:rPr lang="en-US" sz="1600" dirty="0"/>
              <a:t> sets receive date.</a:t>
            </a:r>
          </a:p>
          <a:p>
            <a:pPr lvl="1"/>
            <a:r>
              <a:rPr lang="en-US" sz="1600" dirty="0"/>
              <a:t>Button opens matching form to change details.</a:t>
            </a:r>
          </a:p>
          <a:p>
            <a:pPr lvl="1"/>
            <a:r>
              <a:rPr lang="en-US" sz="1600" dirty="0"/>
              <a:t>Sort buttons rebuild list query ORDER BY clause.</a:t>
            </a:r>
          </a:p>
        </p:txBody>
      </p:sp>
    </p:spTree>
    <p:extLst>
      <p:ext uri="{BB962C8B-B14F-4D97-AF65-F5344CB8AC3E}">
        <p14:creationId xmlns:p14="http://schemas.microsoft.com/office/powerpoint/2010/main" val="55010350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3"/>
          <p:cNvSpPr>
            <a:spLocks noGrp="1" noChangeArrowheads="1"/>
          </p:cNvSpPr>
          <p:nvPr>
            <p:ph type="title"/>
          </p:nvPr>
        </p:nvSpPr>
        <p:spPr/>
        <p:txBody>
          <a:bodyPr/>
          <a:lstStyle/>
          <a:p>
            <a:r>
              <a:rPr lang="en-US" smtClean="0"/>
              <a:t>Print Options</a:t>
            </a:r>
          </a:p>
        </p:txBody>
      </p:sp>
      <p:sp>
        <p:nvSpPr>
          <p:cNvPr id="49154"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47B1306-99AC-465B-A608-5C8EA94D665A}" type="slidenum">
              <a:rPr lang="en-US" smtClean="0"/>
              <a:pPr/>
              <a:t>54</a:t>
            </a:fld>
            <a:endParaRPr lang="en-US"/>
          </a:p>
        </p:txBody>
      </p:sp>
      <p:sp>
        <p:nvSpPr>
          <p:cNvPr id="49155" name="Rectangle 2"/>
          <p:cNvSpPr>
            <a:spLocks noChangeArrowheads="1"/>
          </p:cNvSpPr>
          <p:nvPr/>
        </p:nvSpPr>
        <p:spPr bwMode="auto">
          <a:xfrm>
            <a:off x="1365250" y="2584450"/>
            <a:ext cx="7632700" cy="3721100"/>
          </a:xfrm>
          <a:prstGeom prst="rect">
            <a:avLst/>
          </a:prstGeom>
          <a:solidFill>
            <a:srgbClr val="CCFFCC"/>
          </a:solidFill>
          <a:ln w="12700">
            <a:solidFill>
              <a:schemeClr val="tx1"/>
            </a:solidFill>
            <a:miter lim="800000"/>
            <a:headEnd/>
            <a:tailEnd/>
          </a:ln>
        </p:spPr>
        <p:txBody>
          <a:bodyPr lIns="92075" tIns="46038" rIns="92075" bIns="46038">
            <a:spAutoFit/>
          </a:bodyPr>
          <a:lstStyle/>
          <a:p>
            <a:r>
              <a:rPr lang="en-US" sz="1400" dirty="0">
                <a:solidFill>
                  <a:schemeClr val="tx1"/>
                </a:solidFill>
              </a:rPr>
              <a:t>'       Global </a:t>
            </a:r>
            <a:r>
              <a:rPr lang="en-US" sz="1400" dirty="0" err="1">
                <a:solidFill>
                  <a:schemeClr val="tx1"/>
                </a:solidFill>
              </a:rPr>
              <a:t>PrintWhereClause</a:t>
            </a:r>
            <a:r>
              <a:rPr lang="en-US" sz="1400" dirty="0">
                <a:solidFill>
                  <a:schemeClr val="tx1"/>
                </a:solidFill>
              </a:rPr>
              <a:t> As String</a:t>
            </a:r>
          </a:p>
          <a:p>
            <a:r>
              <a:rPr lang="en-US" sz="1400" dirty="0">
                <a:solidFill>
                  <a:schemeClr val="tx1"/>
                </a:solidFill>
              </a:rPr>
              <a:t>'       Global </a:t>
            </a:r>
            <a:r>
              <a:rPr lang="en-US" sz="1400" dirty="0" err="1">
                <a:solidFill>
                  <a:schemeClr val="tx1"/>
                </a:solidFill>
              </a:rPr>
              <a:t>PrintOptionResponse</a:t>
            </a:r>
            <a:r>
              <a:rPr lang="en-US" sz="1400" dirty="0">
                <a:solidFill>
                  <a:schemeClr val="tx1"/>
                </a:solidFill>
              </a:rPr>
              <a:t> As Integer</a:t>
            </a:r>
          </a:p>
          <a:p>
            <a:r>
              <a:rPr lang="en-US" sz="1400" dirty="0">
                <a:solidFill>
                  <a:schemeClr val="tx1"/>
                </a:solidFill>
              </a:rPr>
              <a:t>' It is called as follows:</a:t>
            </a:r>
          </a:p>
          <a:p>
            <a:r>
              <a:rPr lang="en-US" sz="1400" dirty="0">
                <a:solidFill>
                  <a:schemeClr val="tx1"/>
                </a:solidFill>
              </a:rPr>
              <a:t>'       </a:t>
            </a:r>
            <a:r>
              <a:rPr lang="en-US" sz="1400" dirty="0" err="1">
                <a:solidFill>
                  <a:schemeClr val="tx1"/>
                </a:solidFill>
              </a:rPr>
              <a:t>PrintWhereClause</a:t>
            </a:r>
            <a:r>
              <a:rPr lang="en-US" sz="1400" dirty="0">
                <a:solidFill>
                  <a:schemeClr val="tx1"/>
                </a:solidFill>
              </a:rPr>
              <a:t> = "</a:t>
            </a:r>
            <a:r>
              <a:rPr lang="en-US" sz="1400" dirty="0" err="1">
                <a:solidFill>
                  <a:schemeClr val="tx1"/>
                </a:solidFill>
              </a:rPr>
              <a:t>CustomerID</a:t>
            </a:r>
            <a:r>
              <a:rPr lang="en-US" sz="1400" dirty="0">
                <a:solidFill>
                  <a:schemeClr val="tx1"/>
                </a:solidFill>
              </a:rPr>
              <a:t> = " &amp; [</a:t>
            </a:r>
            <a:r>
              <a:rPr lang="en-US" sz="1400" dirty="0" err="1">
                <a:solidFill>
                  <a:schemeClr val="tx1"/>
                </a:solidFill>
              </a:rPr>
              <a:t>CustomerID</a:t>
            </a:r>
            <a:r>
              <a:rPr lang="en-US" sz="1400" dirty="0">
                <a:solidFill>
                  <a:schemeClr val="tx1"/>
                </a:solidFill>
              </a:rPr>
              <a:t>]</a:t>
            </a:r>
          </a:p>
          <a:p>
            <a:r>
              <a:rPr lang="en-US" sz="1400" dirty="0">
                <a:solidFill>
                  <a:schemeClr val="tx1"/>
                </a:solidFill>
              </a:rPr>
              <a:t>'       </a:t>
            </a:r>
            <a:r>
              <a:rPr lang="en-US" sz="1400" dirty="0" err="1">
                <a:solidFill>
                  <a:schemeClr val="tx1"/>
                </a:solidFill>
              </a:rPr>
              <a:t>DoCmd</a:t>
            </a:r>
            <a:r>
              <a:rPr lang="en-US" sz="1400" dirty="0">
                <a:solidFill>
                  <a:schemeClr val="tx1"/>
                </a:solidFill>
              </a:rPr>
              <a:t> </a:t>
            </a:r>
            <a:r>
              <a:rPr lang="en-US" sz="1400" dirty="0" err="1">
                <a:solidFill>
                  <a:schemeClr val="tx1"/>
                </a:solidFill>
              </a:rPr>
              <a:t>OpenForm</a:t>
            </a:r>
            <a:r>
              <a:rPr lang="en-US" sz="1400" dirty="0">
                <a:solidFill>
                  <a:schemeClr val="tx1"/>
                </a:solidFill>
              </a:rPr>
              <a:t> "</a:t>
            </a:r>
            <a:r>
              <a:rPr lang="en-US" sz="1400" dirty="0" err="1">
                <a:solidFill>
                  <a:schemeClr val="tx1"/>
                </a:solidFill>
              </a:rPr>
              <a:t>PrintOptions</a:t>
            </a:r>
            <a:r>
              <a:rPr lang="en-US" sz="1400" dirty="0">
                <a:solidFill>
                  <a:schemeClr val="tx1"/>
                </a:solidFill>
              </a:rPr>
              <a:t>" "1Print the _____ report for " &amp; </a:t>
            </a:r>
            <a:r>
              <a:rPr lang="en-US" sz="1400" dirty="0" err="1">
                <a:solidFill>
                  <a:schemeClr val="tx1"/>
                </a:solidFill>
              </a:rPr>
              <a:t>CustomerName</a:t>
            </a:r>
            <a:endParaRPr lang="en-US" sz="1400" dirty="0">
              <a:solidFill>
                <a:schemeClr val="tx1"/>
              </a:solidFill>
            </a:endParaRPr>
          </a:p>
          <a:p>
            <a:r>
              <a:rPr lang="en-US" sz="1400" dirty="0">
                <a:solidFill>
                  <a:schemeClr val="tx1"/>
                </a:solidFill>
              </a:rPr>
              <a:t>' The leading value is the default selection:  1=one record, 2=all records, 3=criteria</a:t>
            </a:r>
          </a:p>
          <a:p>
            <a:r>
              <a:rPr lang="en-US" sz="1400" dirty="0">
                <a:solidFill>
                  <a:schemeClr val="tx1"/>
                </a:solidFill>
              </a:rPr>
              <a:t>'   Select Case </a:t>
            </a:r>
            <a:r>
              <a:rPr lang="en-US" sz="1400" dirty="0" err="1">
                <a:solidFill>
                  <a:schemeClr val="tx1"/>
                </a:solidFill>
              </a:rPr>
              <a:t>PrintOptionResponse</a:t>
            </a:r>
            <a:endParaRPr lang="en-US" sz="1400" dirty="0">
              <a:solidFill>
                <a:schemeClr val="tx1"/>
              </a:solidFill>
            </a:endParaRPr>
          </a:p>
          <a:p>
            <a:r>
              <a:rPr lang="en-US" sz="1400" dirty="0">
                <a:solidFill>
                  <a:schemeClr val="tx1"/>
                </a:solidFill>
              </a:rPr>
              <a:t>'       Case 1</a:t>
            </a:r>
          </a:p>
          <a:p>
            <a:r>
              <a:rPr lang="en-US" sz="1400" dirty="0">
                <a:solidFill>
                  <a:schemeClr val="tx1"/>
                </a:solidFill>
              </a:rPr>
              <a:t>'           </a:t>
            </a:r>
            <a:r>
              <a:rPr lang="en-US" sz="1400" dirty="0" err="1">
                <a:solidFill>
                  <a:schemeClr val="tx1"/>
                </a:solidFill>
              </a:rPr>
              <a:t>DoCmd</a:t>
            </a:r>
            <a:r>
              <a:rPr lang="en-US" sz="1400" dirty="0">
                <a:solidFill>
                  <a:schemeClr val="tx1"/>
                </a:solidFill>
              </a:rPr>
              <a:t> </a:t>
            </a:r>
            <a:r>
              <a:rPr lang="en-US" sz="1400" dirty="0" err="1">
                <a:solidFill>
                  <a:schemeClr val="tx1"/>
                </a:solidFill>
              </a:rPr>
              <a:t>OpenReport</a:t>
            </a:r>
            <a:r>
              <a:rPr lang="en-US" sz="1400" dirty="0">
                <a:solidFill>
                  <a:schemeClr val="tx1"/>
                </a:solidFill>
              </a:rPr>
              <a:t> "</a:t>
            </a:r>
            <a:r>
              <a:rPr lang="en-US" sz="1400" dirty="0" err="1">
                <a:solidFill>
                  <a:schemeClr val="tx1"/>
                </a:solidFill>
              </a:rPr>
              <a:t>myReport</a:t>
            </a:r>
            <a:r>
              <a:rPr lang="en-US" sz="1400" dirty="0">
                <a:solidFill>
                  <a:schemeClr val="tx1"/>
                </a:solidFill>
              </a:rPr>
              <a:t>", </a:t>
            </a:r>
            <a:r>
              <a:rPr lang="en-US" sz="1400" dirty="0" err="1">
                <a:solidFill>
                  <a:schemeClr val="tx1"/>
                </a:solidFill>
              </a:rPr>
              <a:t>acViewPreview</a:t>
            </a:r>
            <a:r>
              <a:rPr lang="en-US" sz="1400" dirty="0">
                <a:solidFill>
                  <a:schemeClr val="tx1"/>
                </a:solidFill>
              </a:rPr>
              <a:t>, , "Customer ID = " &amp; [</a:t>
            </a:r>
            <a:r>
              <a:rPr lang="en-US" sz="1400" dirty="0" err="1">
                <a:solidFill>
                  <a:schemeClr val="tx1"/>
                </a:solidFill>
              </a:rPr>
              <a:t>CustomerID</a:t>
            </a:r>
            <a:r>
              <a:rPr lang="en-US" sz="1400" dirty="0">
                <a:solidFill>
                  <a:schemeClr val="tx1"/>
                </a:solidFill>
              </a:rPr>
              <a:t>]</a:t>
            </a:r>
          </a:p>
          <a:p>
            <a:r>
              <a:rPr lang="en-US" sz="1400" dirty="0">
                <a:solidFill>
                  <a:schemeClr val="tx1"/>
                </a:solidFill>
              </a:rPr>
              <a:t>'       Case 2</a:t>
            </a:r>
          </a:p>
          <a:p>
            <a:r>
              <a:rPr lang="en-US" sz="1400" dirty="0">
                <a:solidFill>
                  <a:schemeClr val="tx1"/>
                </a:solidFill>
              </a:rPr>
              <a:t>'           </a:t>
            </a:r>
            <a:r>
              <a:rPr lang="en-US" sz="1400" dirty="0" err="1">
                <a:solidFill>
                  <a:schemeClr val="tx1"/>
                </a:solidFill>
              </a:rPr>
              <a:t>DoCmd</a:t>
            </a:r>
            <a:r>
              <a:rPr lang="en-US" sz="1400" dirty="0">
                <a:solidFill>
                  <a:schemeClr val="tx1"/>
                </a:solidFill>
              </a:rPr>
              <a:t> </a:t>
            </a:r>
            <a:r>
              <a:rPr lang="en-US" sz="1400" dirty="0" err="1">
                <a:solidFill>
                  <a:schemeClr val="tx1"/>
                </a:solidFill>
              </a:rPr>
              <a:t>OpenReport</a:t>
            </a:r>
            <a:r>
              <a:rPr lang="en-US" sz="1400" dirty="0">
                <a:solidFill>
                  <a:schemeClr val="tx1"/>
                </a:solidFill>
              </a:rPr>
              <a:t> "</a:t>
            </a:r>
            <a:r>
              <a:rPr lang="en-US" sz="1400" dirty="0" err="1">
                <a:solidFill>
                  <a:schemeClr val="tx1"/>
                </a:solidFill>
              </a:rPr>
              <a:t>myReport</a:t>
            </a:r>
            <a:r>
              <a:rPr lang="en-US" sz="1400" dirty="0">
                <a:solidFill>
                  <a:schemeClr val="tx1"/>
                </a:solidFill>
              </a:rPr>
              <a:t>", </a:t>
            </a:r>
            <a:r>
              <a:rPr lang="en-US" sz="1400" dirty="0" err="1">
                <a:solidFill>
                  <a:schemeClr val="tx1"/>
                </a:solidFill>
              </a:rPr>
              <a:t>acViewPreview</a:t>
            </a:r>
            <a:endParaRPr lang="en-US" sz="1400" dirty="0">
              <a:solidFill>
                <a:schemeClr val="tx1"/>
              </a:solidFill>
            </a:endParaRPr>
          </a:p>
          <a:p>
            <a:r>
              <a:rPr lang="en-US" sz="1400" dirty="0">
                <a:solidFill>
                  <a:schemeClr val="tx1"/>
                </a:solidFill>
              </a:rPr>
              <a:t>'       Case 3</a:t>
            </a:r>
          </a:p>
          <a:p>
            <a:r>
              <a:rPr lang="en-US" sz="1400" dirty="0">
                <a:solidFill>
                  <a:schemeClr val="tx1"/>
                </a:solidFill>
              </a:rPr>
              <a:t>'           </a:t>
            </a:r>
            <a:r>
              <a:rPr lang="en-US" sz="1400" dirty="0" err="1">
                <a:solidFill>
                  <a:schemeClr val="tx1"/>
                </a:solidFill>
              </a:rPr>
              <a:t>DoCmd</a:t>
            </a:r>
            <a:r>
              <a:rPr lang="en-US" sz="1400" dirty="0">
                <a:solidFill>
                  <a:schemeClr val="tx1"/>
                </a:solidFill>
              </a:rPr>
              <a:t> </a:t>
            </a:r>
            <a:r>
              <a:rPr lang="en-US" sz="1400" dirty="0" err="1">
                <a:solidFill>
                  <a:schemeClr val="tx1"/>
                </a:solidFill>
              </a:rPr>
              <a:t>OpenReport</a:t>
            </a:r>
            <a:r>
              <a:rPr lang="en-US" sz="1400" dirty="0">
                <a:solidFill>
                  <a:schemeClr val="tx1"/>
                </a:solidFill>
              </a:rPr>
              <a:t> "</a:t>
            </a:r>
            <a:r>
              <a:rPr lang="en-US" sz="1400" dirty="0" err="1">
                <a:solidFill>
                  <a:schemeClr val="tx1"/>
                </a:solidFill>
              </a:rPr>
              <a:t>myReport</a:t>
            </a:r>
            <a:r>
              <a:rPr lang="en-US" sz="1400" dirty="0">
                <a:solidFill>
                  <a:schemeClr val="tx1"/>
                </a:solidFill>
              </a:rPr>
              <a:t>", </a:t>
            </a:r>
            <a:r>
              <a:rPr lang="en-US" sz="1400" dirty="0" err="1">
                <a:solidFill>
                  <a:schemeClr val="tx1"/>
                </a:solidFill>
              </a:rPr>
              <a:t>acViewPreview</a:t>
            </a:r>
            <a:r>
              <a:rPr lang="en-US" sz="1400" dirty="0">
                <a:solidFill>
                  <a:schemeClr val="tx1"/>
                </a:solidFill>
              </a:rPr>
              <a:t>, , </a:t>
            </a:r>
            <a:r>
              <a:rPr lang="en-US" sz="1400" dirty="0" err="1">
                <a:solidFill>
                  <a:schemeClr val="tx1"/>
                </a:solidFill>
              </a:rPr>
              <a:t>PrintWhereClause</a:t>
            </a:r>
            <a:endParaRPr lang="en-US" sz="1400" dirty="0">
              <a:solidFill>
                <a:schemeClr val="tx1"/>
              </a:solidFill>
            </a:endParaRPr>
          </a:p>
          <a:p>
            <a:r>
              <a:rPr lang="en-US" sz="1400" dirty="0">
                <a:solidFill>
                  <a:schemeClr val="tx1"/>
                </a:solidFill>
              </a:rPr>
              <a:t>'       Case Else</a:t>
            </a:r>
          </a:p>
          <a:p>
            <a:r>
              <a:rPr lang="en-US" sz="1400" dirty="0">
                <a:solidFill>
                  <a:schemeClr val="tx1"/>
                </a:solidFill>
              </a:rPr>
              <a:t>'           Do nothing</a:t>
            </a:r>
          </a:p>
          <a:p>
            <a:r>
              <a:rPr lang="en-US" sz="1400" dirty="0">
                <a:solidFill>
                  <a:schemeClr val="tx1"/>
                </a:solidFill>
              </a:rPr>
              <a:t>'   End Select</a:t>
            </a:r>
          </a:p>
          <a:p>
            <a:r>
              <a:rPr lang="en-US" sz="1400" dirty="0">
                <a:solidFill>
                  <a:schemeClr val="tx1"/>
                </a:solidFill>
              </a:rPr>
              <a:t>' Be sure to have an ON ERROR section to catch bad where clauses set by users in option 3</a:t>
            </a:r>
          </a:p>
        </p:txBody>
      </p:sp>
      <p:pic>
        <p:nvPicPr>
          <p:cNvPr id="49158" name="Picture 5"/>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914400"/>
            <a:ext cx="3767138" cy="235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9" name="Line 6"/>
          <p:cNvSpPr>
            <a:spLocks noChangeShapeType="1"/>
          </p:cNvSpPr>
          <p:nvPr/>
        </p:nvSpPr>
        <p:spPr bwMode="auto">
          <a:xfrm>
            <a:off x="3505200" y="2438400"/>
            <a:ext cx="2362200" cy="3810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9160" name="Line 7"/>
          <p:cNvSpPr>
            <a:spLocks noChangeShapeType="1"/>
          </p:cNvSpPr>
          <p:nvPr/>
        </p:nvSpPr>
        <p:spPr bwMode="auto">
          <a:xfrm>
            <a:off x="2819400" y="1066800"/>
            <a:ext cx="3048000" cy="228600"/>
          </a:xfrm>
          <a:prstGeom prst="line">
            <a:avLst/>
          </a:prstGeom>
          <a:noFill/>
          <a:ln w="12700">
            <a:solidFill>
              <a:schemeClr val="tx2"/>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9161" name="Line 8"/>
          <p:cNvSpPr>
            <a:spLocks noChangeShapeType="1"/>
          </p:cNvSpPr>
          <p:nvPr/>
        </p:nvSpPr>
        <p:spPr bwMode="auto">
          <a:xfrm>
            <a:off x="2895600" y="1447800"/>
            <a:ext cx="2895600" cy="4572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9162" name="Line 9"/>
          <p:cNvSpPr>
            <a:spLocks noChangeShapeType="1"/>
          </p:cNvSpPr>
          <p:nvPr/>
        </p:nvSpPr>
        <p:spPr bwMode="auto">
          <a:xfrm>
            <a:off x="2743200" y="1752600"/>
            <a:ext cx="3048000" cy="3810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9163" name="Rectangle 10"/>
          <p:cNvSpPr>
            <a:spLocks noChangeArrowheads="1"/>
          </p:cNvSpPr>
          <p:nvPr/>
        </p:nvSpPr>
        <p:spPr bwMode="auto">
          <a:xfrm>
            <a:off x="5776913" y="2741613"/>
            <a:ext cx="31877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00FF"/>
                </a:solidFill>
              </a:rPr>
              <a:t>Criteria invisible until user picks 3</a:t>
            </a:r>
          </a:p>
        </p:txBody>
      </p:sp>
      <p:sp>
        <p:nvSpPr>
          <p:cNvPr id="49164" name="Line 11"/>
          <p:cNvSpPr>
            <a:spLocks noChangeShapeType="1"/>
          </p:cNvSpPr>
          <p:nvPr/>
        </p:nvSpPr>
        <p:spPr bwMode="auto">
          <a:xfrm flipH="1" flipV="1">
            <a:off x="6858000" y="2514600"/>
            <a:ext cx="1828800" cy="304800"/>
          </a:xfrm>
          <a:prstGeom prst="line">
            <a:avLst/>
          </a:prstGeom>
          <a:noFill/>
          <a:ln w="12700">
            <a:solidFill>
              <a:schemeClr val="tx1"/>
            </a:solidFill>
            <a:round/>
            <a:headEnd type="none" w="sm" len="sm"/>
            <a:tailEnd type="stealth" w="med" len="lg"/>
          </a:ln>
          <a:extLst>
            <a:ext uri="{909E8E84-426E-40DD-AFC4-6F175D3DCCD1}">
              <a14:hiddenFill xmlns:a14="http://schemas.microsoft.com/office/drawing/2010/main">
                <a:noFill/>
              </a14:hiddenFill>
            </a:ext>
          </a:extLst>
        </p:spPr>
        <p:txBody>
          <a:bodyPr wrap="none" anchor="ctr"/>
          <a:lstStyle/>
          <a:p>
            <a:endParaRPr lang="en-US"/>
          </a:p>
        </p:txBody>
      </p:sp>
      <p:sp>
        <p:nvSpPr>
          <p:cNvPr id="49165" name="Rectangle 12"/>
          <p:cNvSpPr>
            <a:spLocks noChangeArrowheads="1"/>
          </p:cNvSpPr>
          <p:nvPr/>
        </p:nvSpPr>
        <p:spPr bwMode="auto">
          <a:xfrm>
            <a:off x="5700713" y="1293813"/>
            <a:ext cx="32448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p>
            <a:r>
              <a:rPr lang="en-US" sz="1600">
                <a:solidFill>
                  <a:srgbClr val="0000FF"/>
                </a:solidFill>
              </a:rPr>
              <a:t>Message set by calling subroutine</a:t>
            </a:r>
          </a:p>
        </p:txBody>
      </p:sp>
      <p:sp>
        <p:nvSpPr>
          <p:cNvPr id="4" name="Rectangle 3"/>
          <p:cNvSpPr/>
          <p:nvPr/>
        </p:nvSpPr>
        <p:spPr>
          <a:xfrm>
            <a:off x="1281839" y="872890"/>
            <a:ext cx="2985361" cy="1692771"/>
          </a:xfrm>
          <a:prstGeom prst="rect">
            <a:avLst/>
          </a:prstGeom>
        </p:spPr>
        <p:txBody>
          <a:bodyPr wrap="square">
            <a:spAutoFit/>
          </a:bodyPr>
          <a:lstStyle/>
          <a:p>
            <a:r>
              <a:rPr lang="en-US" sz="2000" dirty="0"/>
              <a:t>Message</a:t>
            </a:r>
          </a:p>
          <a:p>
            <a:r>
              <a:rPr lang="en-US" sz="2000" dirty="0"/>
              <a:t>Single Item</a:t>
            </a:r>
          </a:p>
          <a:p>
            <a:r>
              <a:rPr lang="en-US" sz="2000" dirty="0"/>
              <a:t>Entire Set</a:t>
            </a:r>
          </a:p>
          <a:p>
            <a:r>
              <a:rPr lang="en-US" sz="2000" dirty="0"/>
              <a:t>Page layout, . . .</a:t>
            </a:r>
          </a:p>
          <a:p>
            <a:r>
              <a:rPr lang="en-US" sz="2000" dirty="0"/>
              <a:t>Selection Criteria</a:t>
            </a:r>
          </a:p>
        </p:txBody>
      </p:sp>
    </p:spTree>
    <p:extLst>
      <p:ext uri="{BB962C8B-B14F-4D97-AF65-F5344CB8AC3E}">
        <p14:creationId xmlns:p14="http://schemas.microsoft.com/office/powerpoint/2010/main" val="90093798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2"/>
          <p:cNvSpPr>
            <a:spLocks noGrp="1" noChangeArrowheads="1"/>
          </p:cNvSpPr>
          <p:nvPr>
            <p:ph type="title"/>
          </p:nvPr>
        </p:nvSpPr>
        <p:spPr/>
        <p:txBody>
          <a:bodyPr/>
          <a:lstStyle/>
          <a:p>
            <a:r>
              <a:rPr lang="en-US" smtClean="0"/>
              <a:t>Custom Reports</a:t>
            </a:r>
          </a:p>
        </p:txBody>
      </p:sp>
      <p:sp>
        <p:nvSpPr>
          <p:cNvPr id="50180" name="Rectangle 3"/>
          <p:cNvSpPr>
            <a:spLocks noGrp="1" noChangeArrowheads="1"/>
          </p:cNvSpPr>
          <p:nvPr>
            <p:ph idx="1"/>
          </p:nvPr>
        </p:nvSpPr>
        <p:spPr/>
        <p:txBody>
          <a:bodyPr/>
          <a:lstStyle/>
          <a:p>
            <a:r>
              <a:rPr lang="en-US" smtClean="0"/>
              <a:t>Limitations to report writers</a:t>
            </a:r>
          </a:p>
          <a:p>
            <a:pPr lvl="1"/>
            <a:r>
              <a:rPr lang="en-US" smtClean="0"/>
              <a:t>Limited computations</a:t>
            </a:r>
          </a:p>
          <a:p>
            <a:pPr lvl="1"/>
            <a:r>
              <a:rPr lang="en-US" smtClean="0"/>
              <a:t>Control over layout</a:t>
            </a:r>
          </a:p>
          <a:p>
            <a:pPr lvl="1"/>
            <a:r>
              <a:rPr lang="en-US" smtClean="0"/>
              <a:t>Format codes: SGML &amp;  HTML</a:t>
            </a:r>
          </a:p>
          <a:p>
            <a:pPr lvl="1"/>
            <a:r>
              <a:rPr lang="en-US" smtClean="0"/>
              <a:t>Conditional (data driven) changes</a:t>
            </a:r>
          </a:p>
          <a:p>
            <a:pPr lvl="2"/>
            <a:r>
              <a:rPr lang="en-US" smtClean="0"/>
              <a:t>Color-codes based on data (show negative as red).</a:t>
            </a:r>
          </a:p>
          <a:p>
            <a:pPr lvl="2"/>
            <a:r>
              <a:rPr lang="en-US" smtClean="0"/>
              <a:t>Data thresholds (over 100,000 different formula).</a:t>
            </a:r>
          </a:p>
          <a:p>
            <a:r>
              <a:rPr lang="en-US" smtClean="0"/>
              <a:t>Hints for custom code</a:t>
            </a:r>
          </a:p>
          <a:p>
            <a:pPr lvl="1"/>
            <a:r>
              <a:rPr lang="en-US" smtClean="0"/>
              <a:t>Be careful with proportional typefaces and graphics.</a:t>
            </a:r>
          </a:p>
          <a:p>
            <a:pPr lvl="1"/>
            <a:r>
              <a:rPr lang="en-US" smtClean="0"/>
              <a:t>Best to write to a standard file format like RTF or EPS and print with a word processor.</a:t>
            </a:r>
          </a:p>
        </p:txBody>
      </p:sp>
      <p:sp>
        <p:nvSpPr>
          <p:cNvPr id="50178"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EE11D5D-1C17-4248-BFAA-ADE2A3315A4B}" type="slidenum">
              <a:rPr lang="en-US" smtClean="0"/>
              <a:pPr/>
              <a:t>55</a:t>
            </a:fld>
            <a:endParaRPr lang="en-US"/>
          </a:p>
        </p:txBody>
      </p:sp>
    </p:spTree>
    <p:extLst>
      <p:ext uri="{BB962C8B-B14F-4D97-AF65-F5344CB8AC3E}">
        <p14:creationId xmlns:p14="http://schemas.microsoft.com/office/powerpoint/2010/main" val="9244469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smtClean="0"/>
              <a:t>Report Layout</a:t>
            </a:r>
          </a:p>
        </p:txBody>
      </p:sp>
      <p:sp>
        <p:nvSpPr>
          <p:cNvPr id="51202"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DC0A6E88-C0F8-4DE8-8CDC-26A1BFED6675}" type="slidenum">
              <a:rPr lang="en-US" smtClean="0"/>
              <a:pPr/>
              <a:t>56</a:t>
            </a:fld>
            <a:endParaRPr lang="en-US"/>
          </a:p>
        </p:txBody>
      </p:sp>
      <p:grpSp>
        <p:nvGrpSpPr>
          <p:cNvPr id="51204" name="Group 3"/>
          <p:cNvGrpSpPr>
            <a:grpSpLocks/>
          </p:cNvGrpSpPr>
          <p:nvPr/>
        </p:nvGrpSpPr>
        <p:grpSpPr bwMode="auto">
          <a:xfrm>
            <a:off x="6261100" y="1143000"/>
            <a:ext cx="2730500" cy="3676650"/>
            <a:chOff x="3312" y="288"/>
            <a:chExt cx="1248" cy="1680"/>
          </a:xfrm>
        </p:grpSpPr>
        <p:sp>
          <p:nvSpPr>
            <p:cNvPr id="51216" name="Rectangle 4"/>
            <p:cNvSpPr>
              <a:spLocks noChangeArrowheads="1"/>
            </p:cNvSpPr>
            <p:nvPr/>
          </p:nvSpPr>
          <p:spPr bwMode="auto">
            <a:xfrm>
              <a:off x="3312" y="288"/>
              <a:ext cx="1248" cy="1680"/>
            </a:xfrm>
            <a:prstGeom prst="rect">
              <a:avLst/>
            </a:prstGeom>
            <a:solidFill>
              <a:srgbClr val="CCECFF"/>
            </a:solidFill>
            <a:ln w="12700">
              <a:solidFill>
                <a:schemeClr val="tx1"/>
              </a:solidFill>
              <a:miter lim="800000"/>
              <a:headEnd type="none" w="sm" len="sm"/>
              <a:tailEnd type="none" w="sm" len="sm"/>
            </a:ln>
          </p:spPr>
          <p:txBody>
            <a:bodyPr wrap="none"/>
            <a:lstStyle/>
            <a:p>
              <a:pPr algn="ctr"/>
              <a:r>
                <a:rPr lang="en-US" sz="1600">
                  <a:solidFill>
                    <a:srgbClr val="FF3300"/>
                  </a:solidFill>
                </a:rPr>
                <a:t>Report Footer</a:t>
              </a:r>
              <a:endParaRPr lang="en-US" sz="1600"/>
            </a:p>
          </p:txBody>
        </p:sp>
        <p:sp>
          <p:nvSpPr>
            <p:cNvPr id="51217" name="Rectangle 5"/>
            <p:cNvSpPr>
              <a:spLocks noChangeArrowheads="1"/>
            </p:cNvSpPr>
            <p:nvPr/>
          </p:nvSpPr>
          <p:spPr bwMode="auto">
            <a:xfrm>
              <a:off x="3696" y="672"/>
              <a:ext cx="720" cy="720"/>
            </a:xfrm>
            <a:prstGeom prst="rect">
              <a:avLst/>
            </a:prstGeom>
            <a:solidFill>
              <a:srgbClr val="EAEAEA"/>
            </a:solidFill>
            <a:ln w="12700">
              <a:solidFill>
                <a:schemeClr val="tx1"/>
              </a:solidFill>
              <a:miter lim="800000"/>
              <a:headEnd type="none" w="sm" len="sm"/>
              <a:tailEnd type="none" w="sm" len="sm"/>
            </a:ln>
          </p:spPr>
          <p:txBody>
            <a:bodyPr wrap="none" anchor="ctr"/>
            <a:lstStyle/>
            <a:p>
              <a:endParaRPr lang="en-US"/>
            </a:p>
          </p:txBody>
        </p:sp>
        <p:sp>
          <p:nvSpPr>
            <p:cNvPr id="51218" name="Freeform 6"/>
            <p:cNvSpPr>
              <a:spLocks/>
            </p:cNvSpPr>
            <p:nvPr/>
          </p:nvSpPr>
          <p:spPr bwMode="auto">
            <a:xfrm>
              <a:off x="3696" y="912"/>
              <a:ext cx="720" cy="336"/>
            </a:xfrm>
            <a:custGeom>
              <a:avLst/>
              <a:gdLst>
                <a:gd name="T0" fmla="*/ 0 w 720"/>
                <a:gd name="T1" fmla="*/ 336 h 336"/>
                <a:gd name="T2" fmla="*/ 144 w 720"/>
                <a:gd name="T3" fmla="*/ 288 h 336"/>
                <a:gd name="T4" fmla="*/ 288 w 720"/>
                <a:gd name="T5" fmla="*/ 144 h 336"/>
                <a:gd name="T6" fmla="*/ 384 w 720"/>
                <a:gd name="T7" fmla="*/ 192 h 336"/>
                <a:gd name="T8" fmla="*/ 528 w 720"/>
                <a:gd name="T9" fmla="*/ 96 h 336"/>
                <a:gd name="T10" fmla="*/ 624 w 720"/>
                <a:gd name="T11" fmla="*/ 144 h 336"/>
                <a:gd name="T12" fmla="*/ 720 w 720"/>
                <a:gd name="T13" fmla="*/ 0 h 336"/>
                <a:gd name="T14" fmla="*/ 0 60000 65536"/>
                <a:gd name="T15" fmla="*/ 0 60000 65536"/>
                <a:gd name="T16" fmla="*/ 0 60000 65536"/>
                <a:gd name="T17" fmla="*/ 0 60000 65536"/>
                <a:gd name="T18" fmla="*/ 0 60000 65536"/>
                <a:gd name="T19" fmla="*/ 0 60000 65536"/>
                <a:gd name="T20" fmla="*/ 0 60000 65536"/>
                <a:gd name="T21" fmla="*/ 0 w 720"/>
                <a:gd name="T22" fmla="*/ 0 h 336"/>
                <a:gd name="T23" fmla="*/ 720 w 720"/>
                <a:gd name="T24" fmla="*/ 336 h 33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20" h="336">
                  <a:moveTo>
                    <a:pt x="0" y="336"/>
                  </a:moveTo>
                  <a:lnTo>
                    <a:pt x="144" y="288"/>
                  </a:lnTo>
                  <a:lnTo>
                    <a:pt x="288" y="144"/>
                  </a:lnTo>
                  <a:lnTo>
                    <a:pt x="384" y="192"/>
                  </a:lnTo>
                  <a:lnTo>
                    <a:pt x="528" y="96"/>
                  </a:lnTo>
                  <a:lnTo>
                    <a:pt x="624" y="144"/>
                  </a:lnTo>
                  <a:lnTo>
                    <a:pt x="720" y="0"/>
                  </a:lnTo>
                </a:path>
              </a:pathLst>
            </a:custGeom>
            <a:noFill/>
            <a:ln w="28575" cap="flat" cmpd="sng">
              <a:solidFill>
                <a:schemeClr val="tx1"/>
              </a:solidFill>
              <a:prstDash val="solid"/>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
        <p:nvSpPr>
          <p:cNvPr id="51205" name="Rectangle 7"/>
          <p:cNvSpPr>
            <a:spLocks noChangeArrowheads="1"/>
          </p:cNvSpPr>
          <p:nvPr/>
        </p:nvSpPr>
        <p:spPr bwMode="auto">
          <a:xfrm>
            <a:off x="4895850" y="1668463"/>
            <a:ext cx="2730500" cy="3676650"/>
          </a:xfrm>
          <a:prstGeom prst="rect">
            <a:avLst/>
          </a:prstGeom>
          <a:solidFill>
            <a:srgbClr val="CCECFF"/>
          </a:solidFill>
          <a:ln w="12700">
            <a:solidFill>
              <a:schemeClr val="tx1"/>
            </a:solidFill>
            <a:miter lim="800000"/>
            <a:headEnd type="none" w="sm" len="sm"/>
            <a:tailEnd type="none" w="sm" len="sm"/>
          </a:ln>
        </p:spPr>
        <p:txBody>
          <a:bodyPr wrap="none" anchor="ctr"/>
          <a:lstStyle/>
          <a:p>
            <a:endParaRPr lang="en-US"/>
          </a:p>
        </p:txBody>
      </p:sp>
      <p:sp>
        <p:nvSpPr>
          <p:cNvPr id="51206" name="Rectangle 8"/>
          <p:cNvSpPr>
            <a:spLocks noChangeArrowheads="1"/>
          </p:cNvSpPr>
          <p:nvPr/>
        </p:nvSpPr>
        <p:spPr bwMode="auto">
          <a:xfrm>
            <a:off x="4684713" y="1773238"/>
            <a:ext cx="2732087" cy="3676650"/>
          </a:xfrm>
          <a:prstGeom prst="rect">
            <a:avLst/>
          </a:prstGeom>
          <a:solidFill>
            <a:srgbClr val="CCECFF"/>
          </a:solidFill>
          <a:ln w="12700">
            <a:solidFill>
              <a:schemeClr val="tx1"/>
            </a:solidFill>
            <a:miter lim="800000"/>
            <a:headEnd type="none" w="sm" len="sm"/>
            <a:tailEnd type="none" w="sm" len="sm"/>
          </a:ln>
        </p:spPr>
        <p:txBody>
          <a:bodyPr wrap="none" anchor="ctr"/>
          <a:lstStyle/>
          <a:p>
            <a:endParaRPr lang="en-US"/>
          </a:p>
        </p:txBody>
      </p:sp>
      <p:sp>
        <p:nvSpPr>
          <p:cNvPr id="51207" name="Text Box 9"/>
          <p:cNvSpPr txBox="1">
            <a:spLocks noChangeArrowheads="1"/>
          </p:cNvSpPr>
          <p:nvPr/>
        </p:nvSpPr>
        <p:spPr bwMode="auto">
          <a:xfrm>
            <a:off x="1219200" y="1143000"/>
            <a:ext cx="3255963"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tabLst>
                <a:tab pos="228600" algn="l"/>
                <a:tab pos="457200" algn="l"/>
                <a:tab pos="685800" algn="l"/>
                <a:tab pos="863600" algn="l"/>
              </a:tabLst>
              <a:defRPr sz="2000">
                <a:solidFill>
                  <a:schemeClr val="tx1"/>
                </a:solidFill>
                <a:latin typeface="Arial" charset="0"/>
              </a:defRPr>
            </a:lvl1pPr>
            <a:lvl2pPr marL="742950" indent="-285750">
              <a:tabLst>
                <a:tab pos="228600" algn="l"/>
                <a:tab pos="457200" algn="l"/>
                <a:tab pos="685800" algn="l"/>
                <a:tab pos="863600" algn="l"/>
              </a:tabLst>
              <a:defRPr sz="2000">
                <a:solidFill>
                  <a:schemeClr val="tx1"/>
                </a:solidFill>
                <a:latin typeface="Arial" charset="0"/>
              </a:defRPr>
            </a:lvl2pPr>
            <a:lvl3pPr marL="1143000" indent="-228600">
              <a:tabLst>
                <a:tab pos="228600" algn="l"/>
                <a:tab pos="457200" algn="l"/>
                <a:tab pos="685800" algn="l"/>
                <a:tab pos="863600" algn="l"/>
              </a:tabLst>
              <a:defRPr sz="2000">
                <a:solidFill>
                  <a:schemeClr val="tx1"/>
                </a:solidFill>
                <a:latin typeface="Arial" charset="0"/>
              </a:defRPr>
            </a:lvl3pPr>
            <a:lvl4pPr marL="1600200" indent="-228600">
              <a:tabLst>
                <a:tab pos="228600" algn="l"/>
                <a:tab pos="457200" algn="l"/>
                <a:tab pos="685800" algn="l"/>
                <a:tab pos="863600" algn="l"/>
              </a:tabLst>
              <a:defRPr sz="2000">
                <a:solidFill>
                  <a:schemeClr val="tx1"/>
                </a:solidFill>
                <a:latin typeface="Arial" charset="0"/>
              </a:defRPr>
            </a:lvl4pPr>
            <a:lvl5pPr marL="2057400" indent="-228600">
              <a:tabLst>
                <a:tab pos="228600" algn="l"/>
                <a:tab pos="457200" algn="l"/>
                <a:tab pos="685800" algn="l"/>
                <a:tab pos="863600" algn="l"/>
              </a:tabLst>
              <a:defRPr sz="2000">
                <a:solidFill>
                  <a:schemeClr val="tx1"/>
                </a:solidFill>
                <a:latin typeface="Arial" charset="0"/>
              </a:defRPr>
            </a:lvl5pPr>
            <a:lvl6pPr marL="2514600" indent="-228600" eaLnBrk="0" fontAlgn="base" hangingPunct="0">
              <a:spcBef>
                <a:spcPct val="0"/>
              </a:spcBef>
              <a:spcAft>
                <a:spcPct val="0"/>
              </a:spcAft>
              <a:tabLst>
                <a:tab pos="228600" algn="l"/>
                <a:tab pos="457200" algn="l"/>
                <a:tab pos="685800" algn="l"/>
                <a:tab pos="863600" algn="l"/>
              </a:tabLst>
              <a:defRPr sz="2000">
                <a:solidFill>
                  <a:schemeClr val="tx1"/>
                </a:solidFill>
                <a:latin typeface="Arial" charset="0"/>
              </a:defRPr>
            </a:lvl6pPr>
            <a:lvl7pPr marL="2971800" indent="-228600" eaLnBrk="0" fontAlgn="base" hangingPunct="0">
              <a:spcBef>
                <a:spcPct val="0"/>
              </a:spcBef>
              <a:spcAft>
                <a:spcPct val="0"/>
              </a:spcAft>
              <a:tabLst>
                <a:tab pos="228600" algn="l"/>
                <a:tab pos="457200" algn="l"/>
                <a:tab pos="685800" algn="l"/>
                <a:tab pos="863600" algn="l"/>
              </a:tabLst>
              <a:defRPr sz="2000">
                <a:solidFill>
                  <a:schemeClr val="tx1"/>
                </a:solidFill>
                <a:latin typeface="Arial" charset="0"/>
              </a:defRPr>
            </a:lvl7pPr>
            <a:lvl8pPr marL="3429000" indent="-228600" eaLnBrk="0" fontAlgn="base" hangingPunct="0">
              <a:spcBef>
                <a:spcPct val="0"/>
              </a:spcBef>
              <a:spcAft>
                <a:spcPct val="0"/>
              </a:spcAft>
              <a:tabLst>
                <a:tab pos="228600" algn="l"/>
                <a:tab pos="457200" algn="l"/>
                <a:tab pos="685800" algn="l"/>
                <a:tab pos="863600" algn="l"/>
              </a:tabLst>
              <a:defRPr sz="2000">
                <a:solidFill>
                  <a:schemeClr val="tx1"/>
                </a:solidFill>
                <a:latin typeface="Arial" charset="0"/>
              </a:defRPr>
            </a:lvl8pPr>
            <a:lvl9pPr marL="3886200" indent="-228600" eaLnBrk="0" fontAlgn="base" hangingPunct="0">
              <a:spcBef>
                <a:spcPct val="0"/>
              </a:spcBef>
              <a:spcAft>
                <a:spcPct val="0"/>
              </a:spcAft>
              <a:tabLst>
                <a:tab pos="228600" algn="l"/>
                <a:tab pos="457200" algn="l"/>
                <a:tab pos="685800" algn="l"/>
                <a:tab pos="863600" algn="l"/>
              </a:tabLst>
              <a:defRPr sz="2000">
                <a:solidFill>
                  <a:schemeClr val="tx1"/>
                </a:solidFill>
                <a:latin typeface="Arial" charset="0"/>
              </a:defRPr>
            </a:lvl9pPr>
          </a:lstStyle>
          <a:p>
            <a:pPr>
              <a:spcBef>
                <a:spcPct val="50000"/>
              </a:spcBef>
            </a:pPr>
            <a:r>
              <a:rPr lang="en-US"/>
              <a:t>Report header</a:t>
            </a:r>
          </a:p>
          <a:p>
            <a:pPr>
              <a:spcBef>
                <a:spcPct val="50000"/>
              </a:spcBef>
            </a:pPr>
            <a:r>
              <a:rPr lang="en-US"/>
              <a:t>	Page header</a:t>
            </a:r>
          </a:p>
          <a:p>
            <a:pPr>
              <a:spcBef>
                <a:spcPct val="50000"/>
              </a:spcBef>
            </a:pPr>
            <a:r>
              <a:rPr lang="en-US"/>
              <a:t>	Group1 header</a:t>
            </a:r>
          </a:p>
          <a:p>
            <a:pPr>
              <a:spcBef>
                <a:spcPct val="50000"/>
              </a:spcBef>
            </a:pPr>
            <a:r>
              <a:rPr lang="en-US"/>
              <a:t>		Group2 header</a:t>
            </a:r>
          </a:p>
          <a:p>
            <a:pPr>
              <a:spcBef>
                <a:spcPct val="50000"/>
              </a:spcBef>
            </a:pPr>
            <a:r>
              <a:rPr lang="en-US"/>
              <a:t>			Detail</a:t>
            </a:r>
          </a:p>
          <a:p>
            <a:pPr>
              <a:spcBef>
                <a:spcPct val="50000"/>
              </a:spcBef>
            </a:pPr>
            <a:r>
              <a:rPr lang="en-US"/>
              <a:t>		Group2 footer</a:t>
            </a:r>
          </a:p>
          <a:p>
            <a:pPr>
              <a:spcBef>
                <a:spcPct val="50000"/>
              </a:spcBef>
            </a:pPr>
            <a:r>
              <a:rPr lang="en-US"/>
              <a:t>	Group1 footer</a:t>
            </a:r>
          </a:p>
          <a:p>
            <a:pPr>
              <a:spcBef>
                <a:spcPct val="50000"/>
              </a:spcBef>
            </a:pPr>
            <a:r>
              <a:rPr lang="en-US"/>
              <a:t>	Page footer</a:t>
            </a:r>
          </a:p>
          <a:p>
            <a:pPr>
              <a:spcBef>
                <a:spcPct val="50000"/>
              </a:spcBef>
            </a:pPr>
            <a:r>
              <a:rPr lang="en-US"/>
              <a:t>Report footer</a:t>
            </a:r>
          </a:p>
        </p:txBody>
      </p:sp>
      <p:sp>
        <p:nvSpPr>
          <p:cNvPr id="51208" name="Rectangle 10"/>
          <p:cNvSpPr>
            <a:spLocks noChangeArrowheads="1"/>
          </p:cNvSpPr>
          <p:nvPr/>
        </p:nvSpPr>
        <p:spPr bwMode="auto">
          <a:xfrm>
            <a:off x="4265613" y="1878013"/>
            <a:ext cx="2940050" cy="3676650"/>
          </a:xfrm>
          <a:prstGeom prst="rect">
            <a:avLst/>
          </a:prstGeom>
          <a:solidFill>
            <a:srgbClr val="CCECFF"/>
          </a:solidFill>
          <a:ln w="12700">
            <a:solidFill>
              <a:schemeClr val="tx1"/>
            </a:solidFill>
            <a:miter lim="800000"/>
            <a:headEnd type="none" w="sm" len="sm"/>
            <a:tailEnd type="none" w="sm" len="sm"/>
          </a:ln>
        </p:spPr>
        <p:txBody>
          <a:bodyPr wrap="none"/>
          <a:lstStyle/>
          <a:p>
            <a:pPr>
              <a:tabLst>
                <a:tab pos="228600" algn="l"/>
                <a:tab pos="457200" algn="l"/>
                <a:tab pos="2120900" algn="r"/>
              </a:tabLst>
            </a:pPr>
            <a:r>
              <a:rPr lang="en-US" sz="1600">
                <a:solidFill>
                  <a:srgbClr val="FF3300"/>
                </a:solidFill>
              </a:rPr>
              <a:t>Customer Purchases</a:t>
            </a:r>
            <a:endParaRPr lang="en-US" sz="1600"/>
          </a:p>
          <a:p>
            <a:pPr>
              <a:tabLst>
                <a:tab pos="228600" algn="l"/>
                <a:tab pos="457200" algn="l"/>
                <a:tab pos="2120900" algn="r"/>
              </a:tabLst>
            </a:pPr>
            <a:r>
              <a:rPr lang="en-US" sz="1600"/>
              <a:t>Customer: Jones</a:t>
            </a:r>
          </a:p>
          <a:p>
            <a:pPr>
              <a:tabLst>
                <a:tab pos="228600" algn="l"/>
                <a:tab pos="457200" algn="l"/>
                <a:tab pos="2120900" algn="r"/>
              </a:tabLst>
            </a:pPr>
            <a:r>
              <a:rPr lang="en-US" sz="1600"/>
              <a:t>	Order  4748</a:t>
            </a:r>
          </a:p>
          <a:p>
            <a:pPr>
              <a:tabLst>
                <a:tab pos="228600" algn="l"/>
                <a:tab pos="457200" algn="l"/>
                <a:tab pos="2120900" algn="r"/>
              </a:tabLst>
            </a:pPr>
            <a:r>
              <a:rPr lang="en-US" sz="1600"/>
              <a:t>		Item #	Value</a:t>
            </a:r>
          </a:p>
          <a:p>
            <a:pPr>
              <a:tabLst>
                <a:tab pos="228600" algn="l"/>
                <a:tab pos="457200" algn="l"/>
                <a:tab pos="2120900" algn="r"/>
              </a:tabLst>
            </a:pPr>
            <a:r>
              <a:rPr lang="en-US" sz="1600"/>
              <a:t>		11987	$ 198.75</a:t>
            </a:r>
          </a:p>
          <a:p>
            <a:pPr>
              <a:tabLst>
                <a:tab pos="228600" algn="l"/>
                <a:tab pos="457200" algn="l"/>
                <a:tab pos="2120900" algn="r"/>
              </a:tabLst>
            </a:pPr>
            <a:r>
              <a:rPr lang="en-US" sz="1600"/>
              <a:t>		14847	$7462.83</a:t>
            </a:r>
          </a:p>
          <a:p>
            <a:pPr>
              <a:tabLst>
                <a:tab pos="228600" algn="l"/>
                <a:tab pos="457200" algn="l"/>
                <a:tab pos="2120900" algn="r"/>
              </a:tabLst>
            </a:pPr>
            <a:r>
              <a:rPr lang="en-US" sz="1600"/>
              <a:t>		Total	$7661.58</a:t>
            </a:r>
          </a:p>
          <a:p>
            <a:pPr>
              <a:tabLst>
                <a:tab pos="228600" algn="l"/>
                <a:tab pos="457200" algn="l"/>
                <a:tab pos="2120900" algn="r"/>
              </a:tabLst>
            </a:pPr>
            <a:r>
              <a:rPr lang="en-US" sz="1600"/>
              <a:t>	Order 5092</a:t>
            </a:r>
          </a:p>
          <a:p>
            <a:pPr>
              <a:tabLst>
                <a:tab pos="228600" algn="l"/>
                <a:tab pos="457200" algn="l"/>
                <a:tab pos="2120900" algn="r"/>
              </a:tabLst>
            </a:pPr>
            <a:r>
              <a:rPr lang="en-US" sz="1600"/>
              <a:t>		Item#	Value</a:t>
            </a:r>
          </a:p>
          <a:p>
            <a:pPr>
              <a:tabLst>
                <a:tab pos="228600" algn="l"/>
                <a:tab pos="457200" algn="l"/>
                <a:tab pos="2120900" algn="r"/>
              </a:tabLst>
            </a:pPr>
            <a:r>
              <a:rPr lang="en-US" sz="1600"/>
              <a:t>		73632	$ 52.35</a:t>
            </a:r>
          </a:p>
          <a:p>
            <a:pPr>
              <a:tabLst>
                <a:tab pos="228600" algn="l"/>
                <a:tab pos="457200" algn="l"/>
                <a:tab pos="2120900" algn="r"/>
              </a:tabLst>
            </a:pPr>
            <a:r>
              <a:rPr lang="en-US" sz="1600"/>
              <a:t>		Total	$ 52.35</a:t>
            </a:r>
          </a:p>
          <a:p>
            <a:pPr>
              <a:tabLst>
                <a:tab pos="228600" algn="l"/>
                <a:tab pos="457200" algn="l"/>
                <a:tab pos="2120900" algn="r"/>
              </a:tabLst>
            </a:pPr>
            <a:r>
              <a:rPr lang="en-US" sz="1600"/>
              <a:t>Customer Total	$7713.93</a:t>
            </a:r>
          </a:p>
          <a:p>
            <a:pPr>
              <a:tabLst>
                <a:tab pos="228600" algn="l"/>
                <a:tab pos="457200" algn="l"/>
                <a:tab pos="2120900" algn="r"/>
              </a:tabLst>
            </a:pPr>
            <a:endParaRPr lang="en-US" sz="1600"/>
          </a:p>
          <a:p>
            <a:pPr>
              <a:tabLst>
                <a:tab pos="228600" algn="l"/>
                <a:tab pos="457200" algn="l"/>
                <a:tab pos="2120900" algn="r"/>
              </a:tabLst>
            </a:pPr>
            <a:r>
              <a:rPr lang="en-US" sz="1600">
                <a:solidFill>
                  <a:srgbClr val="FF3300"/>
                </a:solidFill>
              </a:rPr>
              <a:t>			Page 32</a:t>
            </a:r>
            <a:endParaRPr lang="en-US" sz="1600"/>
          </a:p>
        </p:txBody>
      </p:sp>
      <p:sp>
        <p:nvSpPr>
          <p:cNvPr id="51209" name="Line 11"/>
          <p:cNvSpPr>
            <a:spLocks noChangeShapeType="1"/>
          </p:cNvSpPr>
          <p:nvPr/>
        </p:nvSpPr>
        <p:spPr bwMode="auto">
          <a:xfrm>
            <a:off x="3319463" y="1878013"/>
            <a:ext cx="1050925" cy="211137"/>
          </a:xfrm>
          <a:prstGeom prst="line">
            <a:avLst/>
          </a:prstGeom>
          <a:noFill/>
          <a:ln w="12700">
            <a:solidFill>
              <a:srgbClr val="FF33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10" name="Line 12"/>
          <p:cNvSpPr>
            <a:spLocks noChangeShapeType="1"/>
          </p:cNvSpPr>
          <p:nvPr/>
        </p:nvSpPr>
        <p:spPr bwMode="auto">
          <a:xfrm>
            <a:off x="3352800" y="2286000"/>
            <a:ext cx="1017588" cy="12700"/>
          </a:xfrm>
          <a:prstGeom prst="line">
            <a:avLst/>
          </a:prstGeom>
          <a:noFill/>
          <a:ln w="12700">
            <a:solidFill>
              <a:srgbClr val="FF33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11" name="Line 13"/>
          <p:cNvSpPr>
            <a:spLocks noChangeShapeType="1"/>
          </p:cNvSpPr>
          <p:nvPr/>
        </p:nvSpPr>
        <p:spPr bwMode="auto">
          <a:xfrm>
            <a:off x="3581400" y="2743200"/>
            <a:ext cx="1103313" cy="80963"/>
          </a:xfrm>
          <a:prstGeom prst="line">
            <a:avLst/>
          </a:prstGeom>
          <a:noFill/>
          <a:ln w="12700">
            <a:solidFill>
              <a:srgbClr val="FF33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12" name="Line 14"/>
          <p:cNvSpPr>
            <a:spLocks noChangeShapeType="1"/>
          </p:cNvSpPr>
          <p:nvPr/>
        </p:nvSpPr>
        <p:spPr bwMode="auto">
          <a:xfrm>
            <a:off x="2895600" y="3200400"/>
            <a:ext cx="1895475" cy="42863"/>
          </a:xfrm>
          <a:prstGeom prst="line">
            <a:avLst/>
          </a:prstGeom>
          <a:noFill/>
          <a:ln w="12700">
            <a:solidFill>
              <a:srgbClr val="FF33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13" name="Line 15"/>
          <p:cNvSpPr>
            <a:spLocks noChangeShapeType="1"/>
          </p:cNvSpPr>
          <p:nvPr/>
        </p:nvSpPr>
        <p:spPr bwMode="auto">
          <a:xfrm flipV="1">
            <a:off x="3429000" y="3505200"/>
            <a:ext cx="1371600" cy="76200"/>
          </a:xfrm>
          <a:prstGeom prst="line">
            <a:avLst/>
          </a:prstGeom>
          <a:noFill/>
          <a:ln w="12700">
            <a:solidFill>
              <a:srgbClr val="FF33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14" name="Line 16"/>
          <p:cNvSpPr>
            <a:spLocks noChangeShapeType="1"/>
          </p:cNvSpPr>
          <p:nvPr/>
        </p:nvSpPr>
        <p:spPr bwMode="auto">
          <a:xfrm>
            <a:off x="3124200" y="4114800"/>
            <a:ext cx="1219200" cy="609600"/>
          </a:xfrm>
          <a:prstGeom prst="line">
            <a:avLst/>
          </a:prstGeom>
          <a:noFill/>
          <a:ln w="12700">
            <a:solidFill>
              <a:srgbClr val="FF33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1215" name="Line 17"/>
          <p:cNvSpPr>
            <a:spLocks noChangeShapeType="1"/>
          </p:cNvSpPr>
          <p:nvPr/>
        </p:nvSpPr>
        <p:spPr bwMode="auto">
          <a:xfrm>
            <a:off x="3109913" y="5029200"/>
            <a:ext cx="2452687" cy="228600"/>
          </a:xfrm>
          <a:prstGeom prst="line">
            <a:avLst/>
          </a:prstGeom>
          <a:noFill/>
          <a:ln w="12700">
            <a:solidFill>
              <a:srgbClr val="FF3300"/>
            </a:solidFill>
            <a:round/>
            <a:headEnd type="none" w="sm" len="sm"/>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5754663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2"/>
          <p:cNvSpPr>
            <a:spLocks noGrp="1" noChangeArrowheads="1"/>
          </p:cNvSpPr>
          <p:nvPr>
            <p:ph type="title"/>
          </p:nvPr>
        </p:nvSpPr>
        <p:spPr/>
        <p:txBody>
          <a:bodyPr/>
          <a:lstStyle/>
          <a:p>
            <a:r>
              <a:rPr lang="en-US" smtClean="0"/>
              <a:t>Report Coding Structure</a:t>
            </a:r>
          </a:p>
        </p:txBody>
      </p:sp>
      <p:sp>
        <p:nvSpPr>
          <p:cNvPr id="52228" name="Rectangle 3"/>
          <p:cNvSpPr>
            <a:spLocks noGrp="1" noChangeArrowheads="1"/>
          </p:cNvSpPr>
          <p:nvPr>
            <p:ph idx="1"/>
          </p:nvPr>
        </p:nvSpPr>
        <p:spPr/>
        <p:txBody>
          <a:bodyPr/>
          <a:lstStyle/>
          <a:p>
            <a:r>
              <a:rPr lang="en-US" smtClean="0"/>
              <a:t>Report Header</a:t>
            </a:r>
          </a:p>
          <a:p>
            <a:r>
              <a:rPr lang="en-US" smtClean="0"/>
              <a:t>Loop</a:t>
            </a:r>
          </a:p>
          <a:p>
            <a:pPr lvl="1"/>
            <a:r>
              <a:rPr lang="en-US" smtClean="0"/>
              <a:t>Test for top of page</a:t>
            </a:r>
          </a:p>
          <a:p>
            <a:pPr lvl="1"/>
            <a:r>
              <a:rPr lang="en-US" smtClean="0"/>
              <a:t>Test for top of group 1</a:t>
            </a:r>
          </a:p>
          <a:p>
            <a:pPr lvl="2"/>
            <a:r>
              <a:rPr lang="en-US" smtClean="0"/>
              <a:t>Test for top of group 2 . ..</a:t>
            </a:r>
          </a:p>
          <a:p>
            <a:pPr lvl="1"/>
            <a:r>
              <a:rPr lang="en-US" smtClean="0"/>
              <a:t>Perform calculations and subtotals</a:t>
            </a:r>
          </a:p>
          <a:p>
            <a:pPr lvl="1"/>
            <a:r>
              <a:rPr lang="en-US" smtClean="0"/>
              <a:t>Print detail</a:t>
            </a:r>
          </a:p>
          <a:p>
            <a:pPr lvl="1"/>
            <a:r>
              <a:rPr lang="en-US" smtClean="0"/>
              <a:t>Increment line/position counters</a:t>
            </a:r>
          </a:p>
          <a:p>
            <a:pPr lvl="1"/>
            <a:r>
              <a:rPr lang="en-US" smtClean="0"/>
              <a:t>Test for page break</a:t>
            </a:r>
          </a:p>
          <a:p>
            <a:pPr lvl="1"/>
            <a:r>
              <a:rPr lang="en-US" smtClean="0"/>
              <a:t>Set all prior group values</a:t>
            </a:r>
          </a:p>
          <a:p>
            <a:pPr lvl="1"/>
            <a:r>
              <a:rPr lang="en-US" smtClean="0"/>
              <a:t>Read next row of data</a:t>
            </a:r>
          </a:p>
          <a:p>
            <a:pPr lvl="1"/>
            <a:r>
              <a:rPr lang="en-US" smtClean="0"/>
              <a:t>Test for end of groups</a:t>
            </a:r>
          </a:p>
          <a:p>
            <a:pPr lvl="2"/>
            <a:r>
              <a:rPr lang="en-US" smtClean="0"/>
              <a:t>Last to first</a:t>
            </a:r>
          </a:p>
          <a:p>
            <a:pPr lvl="2"/>
            <a:r>
              <a:rPr lang="en-US" smtClean="0"/>
              <a:t>Print group footers</a:t>
            </a:r>
          </a:p>
          <a:p>
            <a:r>
              <a:rPr lang="en-US" smtClean="0"/>
              <a:t>Report Footer</a:t>
            </a:r>
          </a:p>
        </p:txBody>
      </p:sp>
      <p:sp>
        <p:nvSpPr>
          <p:cNvPr id="52226"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2A32AF4E-8803-4346-80DC-6D744DAABD83}" type="slidenum">
              <a:rPr lang="en-US" smtClean="0"/>
              <a:pPr/>
              <a:t>57</a:t>
            </a:fld>
            <a:endParaRPr lang="en-US"/>
          </a:p>
        </p:txBody>
      </p:sp>
    </p:spTree>
    <p:extLst>
      <p:ext uri="{BB962C8B-B14F-4D97-AF65-F5344CB8AC3E}">
        <p14:creationId xmlns:p14="http://schemas.microsoft.com/office/powerpoint/2010/main" val="11245330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smtClean="0"/>
              <a:t>Report Coding</a:t>
            </a:r>
          </a:p>
        </p:txBody>
      </p:sp>
      <p:sp>
        <p:nvSpPr>
          <p:cNvPr id="53252" name="Rectangle 3"/>
          <p:cNvSpPr>
            <a:spLocks noGrp="1" noChangeArrowheads="1"/>
          </p:cNvSpPr>
          <p:nvPr>
            <p:ph idx="1"/>
          </p:nvPr>
        </p:nvSpPr>
        <p:spPr/>
        <p:txBody>
          <a:bodyPr/>
          <a:lstStyle/>
          <a:p>
            <a:r>
              <a:rPr lang="en-US" smtClean="0"/>
              <a:t>Define base query first.</a:t>
            </a:r>
          </a:p>
          <a:p>
            <a:r>
              <a:rPr lang="en-US" smtClean="0"/>
              <a:t>Write separate lookups if:</a:t>
            </a:r>
          </a:p>
          <a:p>
            <a:pPr lvl="1"/>
            <a:r>
              <a:rPr lang="en-US" smtClean="0"/>
              <a:t>queries are not available.</a:t>
            </a:r>
          </a:p>
          <a:p>
            <a:pPr lvl="1"/>
            <a:r>
              <a:rPr lang="en-US" smtClean="0"/>
              <a:t>performance problems.</a:t>
            </a:r>
          </a:p>
          <a:p>
            <a:r>
              <a:rPr lang="en-US" smtClean="0"/>
              <a:t>Pages</a:t>
            </a:r>
          </a:p>
          <a:p>
            <a:pPr lvl="1"/>
            <a:r>
              <a:rPr lang="en-US" smtClean="0"/>
              <a:t>Counter for page numbers.</a:t>
            </a:r>
          </a:p>
          <a:p>
            <a:pPr lvl="1"/>
            <a:r>
              <a:rPr lang="en-US" smtClean="0"/>
              <a:t>Line counter or position measure, and page size.</a:t>
            </a:r>
          </a:p>
          <a:p>
            <a:r>
              <a:rPr lang="en-US" smtClean="0"/>
              <a:t>Groups</a:t>
            </a:r>
          </a:p>
          <a:p>
            <a:pPr lvl="1"/>
            <a:r>
              <a:rPr lang="en-US" smtClean="0"/>
              <a:t>Accumulator for sum, avg.</a:t>
            </a:r>
          </a:p>
          <a:p>
            <a:pPr lvl="1"/>
            <a:r>
              <a:rPr lang="en-US" smtClean="0"/>
              <a:t>Counter for average.</a:t>
            </a:r>
          </a:p>
          <a:p>
            <a:pPr lvl="1"/>
            <a:r>
              <a:rPr lang="en-US" smtClean="0"/>
              <a:t>Prior value to test break.</a:t>
            </a:r>
          </a:p>
        </p:txBody>
      </p:sp>
      <p:sp>
        <p:nvSpPr>
          <p:cNvPr id="53250"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A643C4ED-2D8F-4E9D-B7E4-27672C2F1365}" type="slidenum">
              <a:rPr lang="en-US" smtClean="0"/>
              <a:pPr/>
              <a:t>58</a:t>
            </a:fld>
            <a:endParaRPr lang="en-US"/>
          </a:p>
        </p:txBody>
      </p:sp>
    </p:spTree>
    <p:extLst>
      <p:ext uri="{BB962C8B-B14F-4D97-AF65-F5344CB8AC3E}">
        <p14:creationId xmlns:p14="http://schemas.microsoft.com/office/powerpoint/2010/main" val="385739566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CB672247-5928-459C-A968-6C2989F8CCA7}" type="slidenum">
              <a:rPr lang="en-US" sz="1400" smtClean="0">
                <a:latin typeface="Garamond" pitchFamily="18" charset="0"/>
              </a:rPr>
              <a:pPr/>
              <a:t>59</a:t>
            </a:fld>
            <a:endParaRPr lang="en-US" sz="1400">
              <a:latin typeface="Garamond" pitchFamily="18" charset="0"/>
            </a:endParaRPr>
          </a:p>
        </p:txBody>
      </p:sp>
      <p:sp>
        <p:nvSpPr>
          <p:cNvPr id="54275" name="Rectangle 2"/>
          <p:cNvSpPr>
            <a:spLocks noGrp="1" noChangeArrowheads="1"/>
          </p:cNvSpPr>
          <p:nvPr>
            <p:ph type="title"/>
          </p:nvPr>
        </p:nvSpPr>
        <p:spPr>
          <a:xfrm>
            <a:off x="6629400" y="152400"/>
            <a:ext cx="2436813" cy="1143000"/>
          </a:xfrm>
        </p:spPr>
        <p:txBody>
          <a:bodyPr/>
          <a:lstStyle/>
          <a:p>
            <a:r>
              <a:rPr lang="en-US" smtClean="0"/>
              <a:t>Report Code</a:t>
            </a:r>
          </a:p>
        </p:txBody>
      </p:sp>
      <p:sp>
        <p:nvSpPr>
          <p:cNvPr id="54276" name="Text Box 3"/>
          <p:cNvSpPr txBox="1">
            <a:spLocks noChangeArrowheads="1"/>
          </p:cNvSpPr>
          <p:nvPr/>
        </p:nvSpPr>
        <p:spPr bwMode="auto">
          <a:xfrm>
            <a:off x="627681" y="228599"/>
            <a:ext cx="5715000" cy="644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tabLst>
                <a:tab pos="454025" algn="l"/>
                <a:tab pos="862013" algn="l"/>
              </a:tabLst>
              <a:defRPr sz="2000">
                <a:solidFill>
                  <a:schemeClr val="tx1"/>
                </a:solidFill>
                <a:latin typeface="Arial" charset="0"/>
              </a:defRPr>
            </a:lvl1pPr>
            <a:lvl2pPr marL="742950" indent="-285750">
              <a:tabLst>
                <a:tab pos="454025" algn="l"/>
                <a:tab pos="862013" algn="l"/>
              </a:tabLst>
              <a:defRPr sz="2000">
                <a:solidFill>
                  <a:schemeClr val="tx1"/>
                </a:solidFill>
                <a:latin typeface="Arial" charset="0"/>
              </a:defRPr>
            </a:lvl2pPr>
            <a:lvl3pPr marL="1143000" indent="-228600">
              <a:tabLst>
                <a:tab pos="454025" algn="l"/>
                <a:tab pos="862013" algn="l"/>
              </a:tabLst>
              <a:defRPr sz="2000">
                <a:solidFill>
                  <a:schemeClr val="tx1"/>
                </a:solidFill>
                <a:latin typeface="Arial" charset="0"/>
              </a:defRPr>
            </a:lvl3pPr>
            <a:lvl4pPr marL="1600200" indent="-228600">
              <a:tabLst>
                <a:tab pos="454025" algn="l"/>
                <a:tab pos="862013" algn="l"/>
              </a:tabLst>
              <a:defRPr sz="2000">
                <a:solidFill>
                  <a:schemeClr val="tx1"/>
                </a:solidFill>
                <a:latin typeface="Arial" charset="0"/>
              </a:defRPr>
            </a:lvl4pPr>
            <a:lvl5pPr marL="2057400" indent="-228600">
              <a:tabLst>
                <a:tab pos="454025" algn="l"/>
                <a:tab pos="862013" algn="l"/>
              </a:tabLst>
              <a:defRPr sz="2000">
                <a:solidFill>
                  <a:schemeClr val="tx1"/>
                </a:solidFill>
                <a:latin typeface="Arial" charset="0"/>
              </a:defRPr>
            </a:lvl5pPr>
            <a:lvl6pPr marL="2514600" indent="-228600" eaLnBrk="0" fontAlgn="base" hangingPunct="0">
              <a:spcBef>
                <a:spcPct val="0"/>
              </a:spcBef>
              <a:spcAft>
                <a:spcPct val="0"/>
              </a:spcAft>
              <a:tabLst>
                <a:tab pos="454025" algn="l"/>
                <a:tab pos="862013" algn="l"/>
              </a:tabLst>
              <a:defRPr sz="2000">
                <a:solidFill>
                  <a:schemeClr val="tx1"/>
                </a:solidFill>
                <a:latin typeface="Arial" charset="0"/>
              </a:defRPr>
            </a:lvl6pPr>
            <a:lvl7pPr marL="2971800" indent="-228600" eaLnBrk="0" fontAlgn="base" hangingPunct="0">
              <a:spcBef>
                <a:spcPct val="0"/>
              </a:spcBef>
              <a:spcAft>
                <a:spcPct val="0"/>
              </a:spcAft>
              <a:tabLst>
                <a:tab pos="454025" algn="l"/>
                <a:tab pos="862013" algn="l"/>
              </a:tabLst>
              <a:defRPr sz="2000">
                <a:solidFill>
                  <a:schemeClr val="tx1"/>
                </a:solidFill>
                <a:latin typeface="Arial" charset="0"/>
              </a:defRPr>
            </a:lvl7pPr>
            <a:lvl8pPr marL="3429000" indent="-228600" eaLnBrk="0" fontAlgn="base" hangingPunct="0">
              <a:spcBef>
                <a:spcPct val="0"/>
              </a:spcBef>
              <a:spcAft>
                <a:spcPct val="0"/>
              </a:spcAft>
              <a:tabLst>
                <a:tab pos="454025" algn="l"/>
                <a:tab pos="862013" algn="l"/>
              </a:tabLst>
              <a:defRPr sz="2000">
                <a:solidFill>
                  <a:schemeClr val="tx1"/>
                </a:solidFill>
                <a:latin typeface="Arial" charset="0"/>
              </a:defRPr>
            </a:lvl8pPr>
            <a:lvl9pPr marL="3886200" indent="-228600" eaLnBrk="0" fontAlgn="base" hangingPunct="0">
              <a:spcBef>
                <a:spcPct val="0"/>
              </a:spcBef>
              <a:spcAft>
                <a:spcPct val="0"/>
              </a:spcAft>
              <a:tabLst>
                <a:tab pos="454025" algn="l"/>
                <a:tab pos="862013" algn="l"/>
              </a:tabLst>
              <a:defRPr sz="2000">
                <a:solidFill>
                  <a:schemeClr val="tx1"/>
                </a:solidFill>
                <a:latin typeface="Arial" charset="0"/>
              </a:defRPr>
            </a:lvl9pPr>
          </a:lstStyle>
          <a:p>
            <a:r>
              <a:rPr lang="en-US" sz="1600" dirty="0"/>
              <a:t>Dim </a:t>
            </a:r>
            <a:r>
              <a:rPr lang="en-US" sz="1600" dirty="0" err="1"/>
              <a:t>cnn</a:t>
            </a:r>
            <a:r>
              <a:rPr lang="en-US" sz="1600" dirty="0"/>
              <a:t> As </a:t>
            </a:r>
            <a:r>
              <a:rPr lang="en-US" sz="1600" dirty="0" err="1"/>
              <a:t>ADODB.Connection</a:t>
            </a:r>
            <a:r>
              <a:rPr lang="en-US" sz="1600" dirty="0"/>
              <a:t>, </a:t>
            </a:r>
            <a:r>
              <a:rPr lang="en-US" sz="1600" dirty="0" err="1"/>
              <a:t>rst</a:t>
            </a:r>
            <a:r>
              <a:rPr lang="en-US" sz="1600" dirty="0"/>
              <a:t> As </a:t>
            </a:r>
            <a:r>
              <a:rPr lang="en-US" sz="1600" dirty="0" err="1"/>
              <a:t>ADODB.Recordset</a:t>
            </a:r>
            <a:endParaRPr lang="en-US" sz="1600" dirty="0"/>
          </a:p>
          <a:p>
            <a:r>
              <a:rPr lang="en-US" sz="1600" dirty="0"/>
              <a:t>Dim lngPriorKey1 As Long, bolTopGroup1 As Boolean</a:t>
            </a:r>
          </a:p>
          <a:p>
            <a:r>
              <a:rPr lang="en-US" sz="1600" dirty="0"/>
              <a:t>Dim dblSum1 As Double, dblSubTotal1 As Double</a:t>
            </a:r>
          </a:p>
          <a:p>
            <a:r>
              <a:rPr lang="en-US" sz="1600" dirty="0"/>
              <a:t>Set </a:t>
            </a:r>
            <a:r>
              <a:rPr lang="en-US" sz="1600" dirty="0" err="1"/>
              <a:t>cnn</a:t>
            </a:r>
            <a:r>
              <a:rPr lang="en-US" sz="1600" dirty="0"/>
              <a:t> = </a:t>
            </a:r>
            <a:r>
              <a:rPr lang="en-US" sz="1600" dirty="0" err="1"/>
              <a:t>CurrentProject.Connection</a:t>
            </a:r>
            <a:endParaRPr lang="en-US" sz="1600" dirty="0"/>
          </a:p>
          <a:p>
            <a:r>
              <a:rPr lang="en-US" sz="1600" dirty="0"/>
              <a:t>Set </a:t>
            </a:r>
            <a:r>
              <a:rPr lang="en-US" sz="1600" dirty="0" err="1"/>
              <a:t>rst</a:t>
            </a:r>
            <a:r>
              <a:rPr lang="en-US" sz="1600" dirty="0"/>
              <a:t> = </a:t>
            </a:r>
            <a:r>
              <a:rPr lang="en-US" sz="1600" dirty="0" err="1"/>
              <a:t>CreateObject</a:t>
            </a:r>
            <a:r>
              <a:rPr lang="en-US" sz="1600" dirty="0"/>
              <a:t>(“</a:t>
            </a:r>
            <a:r>
              <a:rPr lang="en-US" sz="1600" dirty="0" err="1"/>
              <a:t>ADODB.Recordset</a:t>
            </a:r>
            <a:r>
              <a:rPr lang="en-US" sz="1600" dirty="0"/>
              <a:t>”)</a:t>
            </a:r>
          </a:p>
          <a:p>
            <a:r>
              <a:rPr lang="en-US" sz="1600" dirty="0" err="1"/>
              <a:t>rst.Open</a:t>
            </a:r>
            <a:r>
              <a:rPr lang="en-US" sz="1600" dirty="0"/>
              <a:t> “SELECT …”, </a:t>
            </a:r>
            <a:r>
              <a:rPr lang="en-US" sz="1600" dirty="0" err="1"/>
              <a:t>cnn</a:t>
            </a:r>
            <a:endParaRPr lang="en-US" sz="1600" dirty="0"/>
          </a:p>
          <a:p>
            <a:r>
              <a:rPr lang="en-US" sz="1600" dirty="0"/>
              <a:t>bolTopGroup1 = True</a:t>
            </a:r>
          </a:p>
          <a:p>
            <a:r>
              <a:rPr lang="en-US" sz="1600" dirty="0"/>
              <a:t>dblSum1 = 0#</a:t>
            </a:r>
          </a:p>
          <a:p>
            <a:r>
              <a:rPr lang="en-US" sz="1600" dirty="0"/>
              <a:t>dblSubTotal1 = 0#</a:t>
            </a:r>
          </a:p>
          <a:p>
            <a:r>
              <a:rPr lang="en-US" sz="1600" dirty="0"/>
              <a:t>Do Until </a:t>
            </a:r>
            <a:r>
              <a:rPr lang="en-US" sz="1600" dirty="0" err="1"/>
              <a:t>rst.EOF</a:t>
            </a:r>
            <a:endParaRPr lang="en-US" sz="1600" dirty="0"/>
          </a:p>
          <a:p>
            <a:r>
              <a:rPr lang="en-US" sz="1600" dirty="0"/>
              <a:t>	If (bolTopGroup1) Then</a:t>
            </a:r>
          </a:p>
          <a:p>
            <a:r>
              <a:rPr lang="en-US" sz="1600" dirty="0"/>
              <a:t>		‘ Print group header</a:t>
            </a:r>
          </a:p>
          <a:p>
            <a:r>
              <a:rPr lang="en-US" sz="1600" dirty="0"/>
              <a:t>		</a:t>
            </a:r>
            <a:r>
              <a:rPr lang="en-US" sz="1600" dirty="0" err="1"/>
              <a:t>bolTopGropu</a:t>
            </a:r>
            <a:r>
              <a:rPr lang="en-US" sz="1600" dirty="0"/>
              <a:t> = False</a:t>
            </a:r>
          </a:p>
          <a:p>
            <a:r>
              <a:rPr lang="en-US" sz="1600" dirty="0"/>
              <a:t>	End If</a:t>
            </a:r>
          </a:p>
          <a:p>
            <a:r>
              <a:rPr lang="en-US" sz="1600" dirty="0"/>
              <a:t>	‘ Print detail line</a:t>
            </a:r>
          </a:p>
          <a:p>
            <a:r>
              <a:rPr lang="en-US" sz="1600" dirty="0"/>
              <a:t>	dblSubTotal1 = dblSubTotal1 + </a:t>
            </a:r>
            <a:r>
              <a:rPr lang="en-US" sz="1600" dirty="0" err="1"/>
              <a:t>rst</a:t>
            </a:r>
            <a:r>
              <a:rPr lang="en-US" sz="1600" dirty="0"/>
              <a:t>(“Value1”)</a:t>
            </a:r>
          </a:p>
          <a:p>
            <a:r>
              <a:rPr lang="en-US" sz="1600" dirty="0"/>
              <a:t>	dblSum1 = dblSum1 + </a:t>
            </a:r>
            <a:r>
              <a:rPr lang="en-US" sz="1600" dirty="0" err="1"/>
              <a:t>rst</a:t>
            </a:r>
            <a:r>
              <a:rPr lang="en-US" sz="1600" dirty="0"/>
              <a:t>(“Value1”)</a:t>
            </a:r>
          </a:p>
          <a:p>
            <a:r>
              <a:rPr lang="en-US" sz="1600" dirty="0"/>
              <a:t>	lngPriorKey1 = </a:t>
            </a:r>
            <a:r>
              <a:rPr lang="en-US" sz="1600" dirty="0" err="1"/>
              <a:t>rst</a:t>
            </a:r>
            <a:r>
              <a:rPr lang="en-US" sz="1600" dirty="0"/>
              <a:t>(“Key1”)</a:t>
            </a:r>
          </a:p>
          <a:p>
            <a:r>
              <a:rPr lang="en-US" sz="1600" dirty="0"/>
              <a:t>	</a:t>
            </a:r>
            <a:r>
              <a:rPr lang="en-US" sz="1600" dirty="0" err="1"/>
              <a:t>rst.MoveNext</a:t>
            </a:r>
            <a:endParaRPr lang="en-US" sz="1600" dirty="0"/>
          </a:p>
          <a:p>
            <a:r>
              <a:rPr lang="en-US" sz="1600" dirty="0"/>
              <a:t>	If (</a:t>
            </a:r>
            <a:r>
              <a:rPr lang="en-US" sz="1600" dirty="0" err="1"/>
              <a:t>rst.Eof</a:t>
            </a:r>
            <a:r>
              <a:rPr lang="en-US" sz="1600" dirty="0"/>
              <a:t>) Or (lngPriorKey1 &lt;&gt; </a:t>
            </a:r>
            <a:r>
              <a:rPr lang="en-US" sz="1600" dirty="0" err="1"/>
              <a:t>rst</a:t>
            </a:r>
            <a:r>
              <a:rPr lang="en-US" sz="1600" dirty="0"/>
              <a:t>(“Key1”) Then</a:t>
            </a:r>
          </a:p>
          <a:p>
            <a:r>
              <a:rPr lang="en-US" sz="1600" dirty="0"/>
              <a:t>		‘ Print group footer</a:t>
            </a:r>
          </a:p>
          <a:p>
            <a:r>
              <a:rPr lang="en-US" sz="1600" dirty="0"/>
              <a:t>		dblSubTotal1 = 0#</a:t>
            </a:r>
          </a:p>
          <a:p>
            <a:r>
              <a:rPr lang="en-US" sz="1600" dirty="0"/>
              <a:t>		bolTopGroup1 = True</a:t>
            </a:r>
          </a:p>
          <a:p>
            <a:r>
              <a:rPr lang="en-US" sz="1600" dirty="0"/>
              <a:t>	End If</a:t>
            </a:r>
          </a:p>
          <a:p>
            <a:r>
              <a:rPr lang="en-US" sz="1600" dirty="0"/>
              <a:t>Loop</a:t>
            </a:r>
          </a:p>
          <a:p>
            <a:r>
              <a:rPr lang="en-US" sz="1600" dirty="0" err="1"/>
              <a:t>rst.Close</a:t>
            </a:r>
            <a:endParaRPr lang="en-US" sz="1600" dirty="0"/>
          </a:p>
        </p:txBody>
      </p:sp>
    </p:spTree>
    <p:extLst>
      <p:ext uri="{BB962C8B-B14F-4D97-AF65-F5344CB8AC3E}">
        <p14:creationId xmlns:p14="http://schemas.microsoft.com/office/powerpoint/2010/main" val="26650451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4"/>
          <p:cNvSpPr>
            <a:spLocks noGrp="1" noChangeArrowheads="1"/>
          </p:cNvSpPr>
          <p:nvPr>
            <p:ph type="title"/>
          </p:nvPr>
        </p:nvSpPr>
        <p:spPr/>
        <p:txBody>
          <a:bodyPr/>
          <a:lstStyle/>
          <a:p>
            <a:r>
              <a:rPr lang="en-US" smtClean="0"/>
              <a:t>Consistency and Usability</a:t>
            </a:r>
          </a:p>
        </p:txBody>
      </p:sp>
      <p:sp>
        <p:nvSpPr>
          <p:cNvPr id="11266"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6A2CFE52-C8DA-4D8C-AFE0-62443CB22E57}" type="slidenum">
              <a:rPr lang="en-US" smtClean="0"/>
              <a:pPr/>
              <a:t>6</a:t>
            </a:fld>
            <a:endParaRPr lang="en-US"/>
          </a:p>
        </p:txBody>
      </p:sp>
      <p:sp>
        <p:nvSpPr>
          <p:cNvPr id="11268" name="Rectangle 5"/>
          <p:cNvSpPr>
            <a:spLocks noChangeArrowheads="1"/>
          </p:cNvSpPr>
          <p:nvPr/>
        </p:nvSpPr>
        <p:spPr bwMode="auto">
          <a:xfrm>
            <a:off x="1371600" y="1600200"/>
            <a:ext cx="3048000" cy="26670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1"/>
          <a:lstStyle/>
          <a:p>
            <a:pPr algn="ctr" eaLnBrk="1" hangingPunct="1"/>
            <a:r>
              <a:rPr lang="en-US" sz="1800">
                <a:cs typeface="Arial" charset="0"/>
              </a:rPr>
              <a:t>Sales Order</a:t>
            </a:r>
          </a:p>
        </p:txBody>
      </p:sp>
      <p:sp>
        <p:nvSpPr>
          <p:cNvPr id="11269" name="Rectangle 6"/>
          <p:cNvSpPr>
            <a:spLocks noChangeArrowheads="1"/>
          </p:cNvSpPr>
          <p:nvPr/>
        </p:nvSpPr>
        <p:spPr bwMode="auto">
          <a:xfrm>
            <a:off x="1524000" y="2362200"/>
            <a:ext cx="990600" cy="304800"/>
          </a:xfrm>
          <a:prstGeom prst="rect">
            <a:avLst/>
          </a:prstGeom>
          <a:solidFill>
            <a:srgbClr val="FFFFCC"/>
          </a:solidFill>
          <a:ln w="12700">
            <a:solidFill>
              <a:schemeClr val="tx1"/>
            </a:solidFill>
            <a:miter lim="800000"/>
            <a:headEnd type="none" w="sm" len="sm"/>
            <a:tailEnd type="none" w="sm" len="sm"/>
          </a:ln>
        </p:spPr>
        <p:txBody>
          <a:bodyPr wrap="none" anchor="ctr"/>
          <a:lstStyle/>
          <a:p>
            <a:endParaRPr lang="en-US"/>
          </a:p>
        </p:txBody>
      </p:sp>
      <p:sp>
        <p:nvSpPr>
          <p:cNvPr id="11270" name="Rectangle 7"/>
          <p:cNvSpPr>
            <a:spLocks noChangeArrowheads="1"/>
          </p:cNvSpPr>
          <p:nvPr/>
        </p:nvSpPr>
        <p:spPr bwMode="auto">
          <a:xfrm>
            <a:off x="2514600" y="2362200"/>
            <a:ext cx="304800" cy="304800"/>
          </a:xfrm>
          <a:prstGeom prst="rect">
            <a:avLst/>
          </a:prstGeom>
          <a:solidFill>
            <a:srgbClr val="FFFFCC"/>
          </a:solidFill>
          <a:ln w="12700">
            <a:solidFill>
              <a:schemeClr val="tx1"/>
            </a:solidFill>
            <a:miter lim="800000"/>
            <a:headEnd type="none" w="sm" len="sm"/>
            <a:tailEnd type="none" w="sm" len="sm"/>
          </a:ln>
        </p:spPr>
        <p:txBody>
          <a:bodyPr wrap="none" anchor="ctr"/>
          <a:lstStyle/>
          <a:p>
            <a:endParaRPr lang="en-US"/>
          </a:p>
        </p:txBody>
      </p:sp>
      <p:sp>
        <p:nvSpPr>
          <p:cNvPr id="11271" name="AutoShape 8"/>
          <p:cNvSpPr>
            <a:spLocks noChangeArrowheads="1"/>
          </p:cNvSpPr>
          <p:nvPr/>
        </p:nvSpPr>
        <p:spPr bwMode="auto">
          <a:xfrm>
            <a:off x="2552700" y="2400300"/>
            <a:ext cx="228600" cy="228600"/>
          </a:xfrm>
          <a:prstGeom prst="downArrow">
            <a:avLst>
              <a:gd name="adj1" fmla="val 50000"/>
              <a:gd name="adj2" fmla="val 55727"/>
            </a:avLst>
          </a:prstGeom>
          <a:solidFill>
            <a:schemeClr val="accent1"/>
          </a:solidFill>
          <a:ln w="12700">
            <a:solidFill>
              <a:schemeClr val="tx1"/>
            </a:solidFill>
            <a:miter lim="800000"/>
            <a:headEnd type="none" w="sm" len="sm"/>
            <a:tailEnd type="none" w="sm" len="sm"/>
          </a:ln>
        </p:spPr>
        <p:txBody>
          <a:bodyPr vert="eaVert" wrap="none" anchor="ctr"/>
          <a:lstStyle/>
          <a:p>
            <a:endParaRPr lang="en-US"/>
          </a:p>
        </p:txBody>
      </p:sp>
      <p:sp>
        <p:nvSpPr>
          <p:cNvPr id="11272" name="Text Box 9"/>
          <p:cNvSpPr txBox="1">
            <a:spLocks noChangeArrowheads="1"/>
          </p:cNvSpPr>
          <p:nvPr/>
        </p:nvSpPr>
        <p:spPr bwMode="auto">
          <a:xfrm>
            <a:off x="1524000" y="2667000"/>
            <a:ext cx="2743200" cy="10668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lstStyle>
            <a:lvl1pPr>
              <a:tabLst>
                <a:tab pos="1258888" algn="l"/>
              </a:tabLst>
              <a:defRPr sz="2000">
                <a:solidFill>
                  <a:schemeClr val="tx1"/>
                </a:solidFill>
                <a:latin typeface="Arial" charset="0"/>
              </a:defRPr>
            </a:lvl1pPr>
            <a:lvl2pPr marL="742950" indent="-285750">
              <a:tabLst>
                <a:tab pos="1258888" algn="l"/>
              </a:tabLst>
              <a:defRPr sz="2000">
                <a:solidFill>
                  <a:schemeClr val="tx1"/>
                </a:solidFill>
                <a:latin typeface="Arial" charset="0"/>
              </a:defRPr>
            </a:lvl2pPr>
            <a:lvl3pPr marL="1143000" indent="-228600">
              <a:tabLst>
                <a:tab pos="1258888" algn="l"/>
              </a:tabLst>
              <a:defRPr sz="2000">
                <a:solidFill>
                  <a:schemeClr val="tx1"/>
                </a:solidFill>
                <a:latin typeface="Arial" charset="0"/>
              </a:defRPr>
            </a:lvl3pPr>
            <a:lvl4pPr marL="1600200" indent="-228600">
              <a:tabLst>
                <a:tab pos="1258888" algn="l"/>
              </a:tabLst>
              <a:defRPr sz="2000">
                <a:solidFill>
                  <a:schemeClr val="tx1"/>
                </a:solidFill>
                <a:latin typeface="Arial" charset="0"/>
              </a:defRPr>
            </a:lvl4pPr>
            <a:lvl5pPr marL="2057400" indent="-228600">
              <a:tabLst>
                <a:tab pos="1258888" algn="l"/>
              </a:tabLst>
              <a:defRPr sz="2000">
                <a:solidFill>
                  <a:schemeClr val="tx1"/>
                </a:solidFill>
                <a:latin typeface="Arial" charset="0"/>
              </a:defRPr>
            </a:lvl5pPr>
            <a:lvl6pPr marL="2514600" indent="-228600" eaLnBrk="0" fontAlgn="base" hangingPunct="0">
              <a:spcBef>
                <a:spcPct val="0"/>
              </a:spcBef>
              <a:spcAft>
                <a:spcPct val="0"/>
              </a:spcAft>
              <a:tabLst>
                <a:tab pos="1258888" algn="l"/>
              </a:tabLst>
              <a:defRPr sz="2000">
                <a:solidFill>
                  <a:schemeClr val="tx1"/>
                </a:solidFill>
                <a:latin typeface="Arial" charset="0"/>
              </a:defRPr>
            </a:lvl6pPr>
            <a:lvl7pPr marL="2971800" indent="-228600" eaLnBrk="0" fontAlgn="base" hangingPunct="0">
              <a:spcBef>
                <a:spcPct val="0"/>
              </a:spcBef>
              <a:spcAft>
                <a:spcPct val="0"/>
              </a:spcAft>
              <a:tabLst>
                <a:tab pos="1258888" algn="l"/>
              </a:tabLst>
              <a:defRPr sz="2000">
                <a:solidFill>
                  <a:schemeClr val="tx1"/>
                </a:solidFill>
                <a:latin typeface="Arial" charset="0"/>
              </a:defRPr>
            </a:lvl7pPr>
            <a:lvl8pPr marL="3429000" indent="-228600" eaLnBrk="0" fontAlgn="base" hangingPunct="0">
              <a:spcBef>
                <a:spcPct val="0"/>
              </a:spcBef>
              <a:spcAft>
                <a:spcPct val="0"/>
              </a:spcAft>
              <a:tabLst>
                <a:tab pos="1258888" algn="l"/>
              </a:tabLst>
              <a:defRPr sz="2000">
                <a:solidFill>
                  <a:schemeClr val="tx1"/>
                </a:solidFill>
                <a:latin typeface="Arial" charset="0"/>
              </a:defRPr>
            </a:lvl8pPr>
            <a:lvl9pPr marL="3886200" indent="-228600" eaLnBrk="0" fontAlgn="base" hangingPunct="0">
              <a:spcBef>
                <a:spcPct val="0"/>
              </a:spcBef>
              <a:spcAft>
                <a:spcPct val="0"/>
              </a:spcAft>
              <a:tabLst>
                <a:tab pos="1258888" algn="l"/>
              </a:tabLst>
              <a:defRPr sz="2000">
                <a:solidFill>
                  <a:schemeClr val="tx1"/>
                </a:solidFill>
                <a:latin typeface="Arial" charset="0"/>
              </a:defRPr>
            </a:lvl9pPr>
          </a:lstStyle>
          <a:p>
            <a:pPr eaLnBrk="1" hangingPunct="1"/>
            <a:r>
              <a:rPr lang="en-US" sz="1600" dirty="0">
                <a:cs typeface="Arial" charset="0"/>
              </a:rPr>
              <a:t>209-111-2222	</a:t>
            </a:r>
            <a:r>
              <a:rPr lang="en-US" sz="1600" dirty="0" smtClean="0">
                <a:cs typeface="Arial" charset="0"/>
              </a:rPr>
              <a:t>	Jones</a:t>
            </a:r>
            <a:endParaRPr lang="en-US" sz="1600" dirty="0">
              <a:cs typeface="Arial" charset="0"/>
            </a:endParaRPr>
          </a:p>
          <a:p>
            <a:pPr eaLnBrk="1" hangingPunct="1"/>
            <a:r>
              <a:rPr lang="en-US" sz="1600" dirty="0">
                <a:cs typeface="Arial" charset="0"/>
              </a:rPr>
              <a:t>218-232-3938	Smith</a:t>
            </a:r>
          </a:p>
          <a:p>
            <a:pPr eaLnBrk="1" hangingPunct="1"/>
            <a:r>
              <a:rPr lang="en-US" sz="1600" dirty="0">
                <a:cs typeface="Arial" charset="0"/>
              </a:rPr>
              <a:t>306-335-3048	Jackson</a:t>
            </a:r>
          </a:p>
          <a:p>
            <a:pPr eaLnBrk="1" hangingPunct="1"/>
            <a:r>
              <a:rPr lang="en-US" sz="1600" dirty="0">
                <a:cs typeface="Arial" charset="0"/>
              </a:rPr>
              <a:t>415-209-0398	Sanchez</a:t>
            </a:r>
          </a:p>
        </p:txBody>
      </p:sp>
      <p:sp>
        <p:nvSpPr>
          <p:cNvPr id="11273" name="Text Box 10"/>
          <p:cNvSpPr txBox="1">
            <a:spLocks noChangeArrowheads="1"/>
          </p:cNvSpPr>
          <p:nvPr/>
        </p:nvSpPr>
        <p:spPr bwMode="auto">
          <a:xfrm>
            <a:off x="1524000" y="1981200"/>
            <a:ext cx="117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Customer</a:t>
            </a:r>
          </a:p>
        </p:txBody>
      </p:sp>
      <p:sp>
        <p:nvSpPr>
          <p:cNvPr id="11274" name="Rectangle 11"/>
          <p:cNvSpPr>
            <a:spLocks noChangeArrowheads="1"/>
          </p:cNvSpPr>
          <p:nvPr/>
        </p:nvSpPr>
        <p:spPr bwMode="auto">
          <a:xfrm>
            <a:off x="4800600" y="1600200"/>
            <a:ext cx="2362200" cy="2667000"/>
          </a:xfrm>
          <a:prstGeom prst="rect">
            <a:avLst/>
          </a:pr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1"/>
          <a:lstStyle/>
          <a:p>
            <a:pPr algn="ctr" eaLnBrk="1" hangingPunct="1"/>
            <a:r>
              <a:rPr lang="en-US" sz="1800">
                <a:cs typeface="Arial" charset="0"/>
              </a:rPr>
              <a:t>Receipts</a:t>
            </a:r>
          </a:p>
        </p:txBody>
      </p:sp>
      <p:sp>
        <p:nvSpPr>
          <p:cNvPr id="11275" name="Rectangle 12"/>
          <p:cNvSpPr>
            <a:spLocks noChangeArrowheads="1"/>
          </p:cNvSpPr>
          <p:nvPr/>
        </p:nvSpPr>
        <p:spPr bwMode="auto">
          <a:xfrm>
            <a:off x="4953000" y="2362200"/>
            <a:ext cx="1447800" cy="304800"/>
          </a:xfrm>
          <a:prstGeom prst="rect">
            <a:avLst/>
          </a:prstGeom>
          <a:solidFill>
            <a:srgbClr val="FFFFCC"/>
          </a:solidFill>
          <a:ln w="12700">
            <a:solidFill>
              <a:schemeClr val="tx1"/>
            </a:solidFill>
            <a:miter lim="800000"/>
            <a:headEnd type="none" w="sm" len="sm"/>
            <a:tailEnd type="none" w="sm" len="sm"/>
          </a:ln>
        </p:spPr>
        <p:txBody>
          <a:bodyPr wrap="none" anchor="ctr"/>
          <a:lstStyle/>
          <a:p>
            <a:pPr eaLnBrk="1" hangingPunct="1"/>
            <a:r>
              <a:rPr lang="en-US" sz="1800">
                <a:cs typeface="Arial" charset="0"/>
              </a:rPr>
              <a:t>Jones, Mary</a:t>
            </a:r>
          </a:p>
        </p:txBody>
      </p:sp>
      <p:sp>
        <p:nvSpPr>
          <p:cNvPr id="11276" name="Text Box 13"/>
          <p:cNvSpPr txBox="1">
            <a:spLocks noChangeArrowheads="1"/>
          </p:cNvSpPr>
          <p:nvPr/>
        </p:nvSpPr>
        <p:spPr bwMode="auto">
          <a:xfrm>
            <a:off x="5334000" y="3581400"/>
            <a:ext cx="3276600" cy="1143000"/>
          </a:xfrm>
          <a:prstGeom prst="rect">
            <a:avLst/>
          </a:prstGeom>
          <a:solidFill>
            <a:srgbClr val="FFFFFF"/>
          </a:solidFill>
          <a:ln w="12700">
            <a:solidFill>
              <a:schemeClr val="tx1"/>
            </a:solidFill>
            <a:miter lim="800000"/>
            <a:headEnd type="none" w="sm" len="sm"/>
            <a:tailEnd type="none" w="sm" len="sm"/>
          </a:ln>
        </p:spPr>
        <p:txBody>
          <a:bodyPr wrap="none"/>
          <a:lstStyle>
            <a:lvl1pPr>
              <a:tabLst>
                <a:tab pos="690563" algn="l"/>
                <a:tab pos="1316038" algn="l"/>
              </a:tabLst>
              <a:defRPr sz="2000">
                <a:solidFill>
                  <a:schemeClr val="tx1"/>
                </a:solidFill>
                <a:latin typeface="Arial" charset="0"/>
              </a:defRPr>
            </a:lvl1pPr>
            <a:lvl2pPr marL="742950" indent="-285750">
              <a:tabLst>
                <a:tab pos="690563" algn="l"/>
                <a:tab pos="1316038" algn="l"/>
              </a:tabLst>
              <a:defRPr sz="2000">
                <a:solidFill>
                  <a:schemeClr val="tx1"/>
                </a:solidFill>
                <a:latin typeface="Arial" charset="0"/>
              </a:defRPr>
            </a:lvl2pPr>
            <a:lvl3pPr marL="1143000" indent="-228600">
              <a:tabLst>
                <a:tab pos="690563" algn="l"/>
                <a:tab pos="1316038" algn="l"/>
              </a:tabLst>
              <a:defRPr sz="2000">
                <a:solidFill>
                  <a:schemeClr val="tx1"/>
                </a:solidFill>
                <a:latin typeface="Arial" charset="0"/>
              </a:defRPr>
            </a:lvl3pPr>
            <a:lvl4pPr marL="1600200" indent="-228600">
              <a:tabLst>
                <a:tab pos="690563" algn="l"/>
                <a:tab pos="1316038" algn="l"/>
              </a:tabLst>
              <a:defRPr sz="2000">
                <a:solidFill>
                  <a:schemeClr val="tx1"/>
                </a:solidFill>
                <a:latin typeface="Arial" charset="0"/>
              </a:defRPr>
            </a:lvl4pPr>
            <a:lvl5pPr marL="2057400" indent="-228600">
              <a:tabLst>
                <a:tab pos="690563" algn="l"/>
                <a:tab pos="1316038" algn="l"/>
              </a:tabLst>
              <a:defRPr sz="2000">
                <a:solidFill>
                  <a:schemeClr val="tx1"/>
                </a:solidFill>
                <a:latin typeface="Arial" charset="0"/>
              </a:defRPr>
            </a:lvl5pPr>
            <a:lvl6pPr marL="2514600" indent="-228600" eaLnBrk="0" fontAlgn="base" hangingPunct="0">
              <a:spcBef>
                <a:spcPct val="0"/>
              </a:spcBef>
              <a:spcAft>
                <a:spcPct val="0"/>
              </a:spcAft>
              <a:tabLst>
                <a:tab pos="690563" algn="l"/>
                <a:tab pos="1316038" algn="l"/>
              </a:tabLst>
              <a:defRPr sz="2000">
                <a:solidFill>
                  <a:schemeClr val="tx1"/>
                </a:solidFill>
                <a:latin typeface="Arial" charset="0"/>
              </a:defRPr>
            </a:lvl6pPr>
            <a:lvl7pPr marL="2971800" indent="-228600" eaLnBrk="0" fontAlgn="base" hangingPunct="0">
              <a:spcBef>
                <a:spcPct val="0"/>
              </a:spcBef>
              <a:spcAft>
                <a:spcPct val="0"/>
              </a:spcAft>
              <a:tabLst>
                <a:tab pos="690563" algn="l"/>
                <a:tab pos="1316038" algn="l"/>
              </a:tabLst>
              <a:defRPr sz="2000">
                <a:solidFill>
                  <a:schemeClr val="tx1"/>
                </a:solidFill>
                <a:latin typeface="Arial" charset="0"/>
              </a:defRPr>
            </a:lvl7pPr>
            <a:lvl8pPr marL="3429000" indent="-228600" eaLnBrk="0" fontAlgn="base" hangingPunct="0">
              <a:spcBef>
                <a:spcPct val="0"/>
              </a:spcBef>
              <a:spcAft>
                <a:spcPct val="0"/>
              </a:spcAft>
              <a:tabLst>
                <a:tab pos="690563" algn="l"/>
                <a:tab pos="1316038" algn="l"/>
              </a:tabLst>
              <a:defRPr sz="2000">
                <a:solidFill>
                  <a:schemeClr val="tx1"/>
                </a:solidFill>
                <a:latin typeface="Arial" charset="0"/>
              </a:defRPr>
            </a:lvl8pPr>
            <a:lvl9pPr marL="3886200" indent="-228600" eaLnBrk="0" fontAlgn="base" hangingPunct="0">
              <a:spcBef>
                <a:spcPct val="0"/>
              </a:spcBef>
              <a:spcAft>
                <a:spcPct val="0"/>
              </a:spcAft>
              <a:tabLst>
                <a:tab pos="690563" algn="l"/>
                <a:tab pos="1316038" algn="l"/>
              </a:tabLst>
              <a:defRPr sz="2000">
                <a:solidFill>
                  <a:schemeClr val="tx1"/>
                </a:solidFill>
                <a:latin typeface="Arial" charset="0"/>
              </a:defRPr>
            </a:lvl9pPr>
          </a:lstStyle>
          <a:p>
            <a:pPr eaLnBrk="1" hangingPunct="1"/>
            <a:r>
              <a:rPr lang="en-US" sz="1600">
                <a:cs typeface="Arial" charset="0"/>
              </a:rPr>
              <a:t>Jackson	Joe	218-232-3938</a:t>
            </a:r>
          </a:p>
          <a:p>
            <a:pPr eaLnBrk="1" hangingPunct="1"/>
            <a:r>
              <a:rPr lang="en-US" sz="1600">
                <a:cs typeface="Arial" charset="0"/>
              </a:rPr>
              <a:t>Jamison	Lisa	601-193-4841</a:t>
            </a:r>
          </a:p>
          <a:p>
            <a:pPr eaLnBrk="1" hangingPunct="1"/>
            <a:r>
              <a:rPr lang="en-US" sz="1600">
                <a:cs typeface="Arial" charset="0"/>
              </a:rPr>
              <a:t>Johnson	Sam	502-203-8383</a:t>
            </a:r>
          </a:p>
          <a:p>
            <a:pPr eaLnBrk="1" hangingPunct="1"/>
            <a:r>
              <a:rPr lang="en-US" sz="1600">
                <a:cs typeface="Arial" charset="0"/>
              </a:rPr>
              <a:t>Jones		Mary	209-111-2222</a:t>
            </a:r>
          </a:p>
        </p:txBody>
      </p:sp>
      <p:sp>
        <p:nvSpPr>
          <p:cNvPr id="11277" name="Text Box 14"/>
          <p:cNvSpPr txBox="1">
            <a:spLocks noChangeArrowheads="1"/>
          </p:cNvSpPr>
          <p:nvPr/>
        </p:nvSpPr>
        <p:spPr bwMode="auto">
          <a:xfrm>
            <a:off x="4953000" y="1981200"/>
            <a:ext cx="1174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pPr eaLnBrk="1" hangingPunct="1"/>
            <a:r>
              <a:rPr lang="en-US" sz="1800">
                <a:cs typeface="Arial" charset="0"/>
              </a:rPr>
              <a:t>Customer</a:t>
            </a:r>
          </a:p>
        </p:txBody>
      </p:sp>
      <p:sp>
        <p:nvSpPr>
          <p:cNvPr id="11278" name="Rectangle 15"/>
          <p:cNvSpPr>
            <a:spLocks noChangeArrowheads="1"/>
          </p:cNvSpPr>
          <p:nvPr/>
        </p:nvSpPr>
        <p:spPr bwMode="auto">
          <a:xfrm>
            <a:off x="5334000" y="3352800"/>
            <a:ext cx="3276600" cy="228600"/>
          </a:xfrm>
          <a:prstGeom prst="rect">
            <a:avLst/>
          </a:prstGeom>
          <a:solidFill>
            <a:srgbClr val="FFFFFF"/>
          </a:solidFill>
          <a:ln w="12700">
            <a:solidFill>
              <a:schemeClr val="tx1"/>
            </a:solidFill>
            <a:miter lim="800000"/>
            <a:headEnd type="none" w="sm" len="sm"/>
            <a:tailEnd type="none" w="sm" len="sm"/>
          </a:ln>
        </p:spPr>
        <p:txBody>
          <a:bodyPr wrap="none" anchor="ctr"/>
          <a:lstStyle/>
          <a:p>
            <a:pPr eaLnBrk="1" hangingPunct="1"/>
            <a:r>
              <a:rPr lang="en-US" sz="1600">
                <a:cs typeface="Arial" charset="0"/>
              </a:rPr>
              <a:t>Search: J% </a:t>
            </a:r>
          </a:p>
        </p:txBody>
      </p:sp>
      <p:sp>
        <p:nvSpPr>
          <p:cNvPr id="2" name="TextBox 1"/>
          <p:cNvSpPr txBox="1"/>
          <p:nvPr/>
        </p:nvSpPr>
        <p:spPr>
          <a:xfrm>
            <a:off x="576775" y="4724400"/>
            <a:ext cx="7779434" cy="1200329"/>
          </a:xfrm>
          <a:prstGeom prst="rect">
            <a:avLst/>
          </a:prstGeom>
          <a:noFill/>
        </p:spPr>
        <p:txBody>
          <a:bodyPr wrap="square" rtlCol="0">
            <a:spAutoFit/>
          </a:bodyPr>
          <a:lstStyle/>
          <a:p>
            <a:r>
              <a:rPr lang="en-US" sz="1800" i="1" dirty="0" smtClean="0">
                <a:solidFill>
                  <a:srgbClr val="FF0000"/>
                </a:solidFill>
              </a:rPr>
              <a:t>Inconsistency: </a:t>
            </a:r>
          </a:p>
          <a:p>
            <a:r>
              <a:rPr lang="en-US" sz="1800" i="1" dirty="0" smtClean="0">
                <a:solidFill>
                  <a:srgbClr val="FF0000"/>
                </a:solidFill>
              </a:rPr>
              <a:t>The left form looks up customers by phone number.</a:t>
            </a:r>
          </a:p>
          <a:p>
            <a:r>
              <a:rPr lang="en-US" sz="1800" i="1" dirty="0" smtClean="0">
                <a:solidFill>
                  <a:srgbClr val="FF0000"/>
                </a:solidFill>
              </a:rPr>
              <a:t>The right form looks up customers by name within a pop-up box.</a:t>
            </a:r>
          </a:p>
          <a:p>
            <a:r>
              <a:rPr lang="en-US" sz="1800" i="1" dirty="0" smtClean="0">
                <a:solidFill>
                  <a:srgbClr val="FF0000"/>
                </a:solidFill>
              </a:rPr>
              <a:t>Users will be confused and annoyed.</a:t>
            </a:r>
            <a:endParaRPr lang="en-US" sz="1800" i="1" dirty="0">
              <a:solidFill>
                <a:srgbClr val="FF0000"/>
              </a:solidFill>
            </a:endParaRPr>
          </a:p>
        </p:txBody>
      </p:sp>
    </p:spTree>
    <p:extLst>
      <p:ext uri="{BB962C8B-B14F-4D97-AF65-F5344CB8AC3E}">
        <p14:creationId xmlns:p14="http://schemas.microsoft.com/office/powerpoint/2010/main" val="37482918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53" name="Rectangle 2"/>
          <p:cNvSpPr>
            <a:spLocks noGrp="1" noChangeArrowheads="1"/>
          </p:cNvSpPr>
          <p:nvPr>
            <p:ph type="title"/>
          </p:nvPr>
        </p:nvSpPr>
        <p:spPr/>
        <p:txBody>
          <a:bodyPr/>
          <a:lstStyle/>
          <a:p>
            <a:r>
              <a:rPr lang="en-US" smtClean="0"/>
              <a:t>Multiple Group Reports</a:t>
            </a:r>
          </a:p>
        </p:txBody>
      </p:sp>
      <p:sp>
        <p:nvSpPr>
          <p:cNvPr id="2052"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5538D4A0-F0E9-46FE-84A3-9B3CA37F84A6}" type="slidenum">
              <a:rPr lang="en-US" smtClean="0"/>
              <a:pPr/>
              <a:t>60</a:t>
            </a:fld>
            <a:endParaRPr lang="en-US"/>
          </a:p>
        </p:txBody>
      </p:sp>
      <p:graphicFrame>
        <p:nvGraphicFramePr>
          <p:cNvPr id="2050" name="Object 2"/>
          <p:cNvGraphicFramePr>
            <a:graphicFrameLocks/>
          </p:cNvGraphicFramePr>
          <p:nvPr>
            <p:extLst>
              <p:ext uri="{D42A27DB-BD31-4B8C-83A1-F6EECF244321}">
                <p14:modId xmlns:p14="http://schemas.microsoft.com/office/powerpoint/2010/main" val="1139874244"/>
              </p:ext>
            </p:extLst>
          </p:nvPr>
        </p:nvGraphicFramePr>
        <p:xfrm>
          <a:off x="1086577" y="1139153"/>
          <a:ext cx="3357562" cy="4730750"/>
        </p:xfrm>
        <a:graphic>
          <a:graphicData uri="http://schemas.openxmlformats.org/presentationml/2006/ole">
            <mc:AlternateContent xmlns:mc="http://schemas.openxmlformats.org/markup-compatibility/2006">
              <mc:Choice xmlns:v="urn:schemas-microsoft-com:vml" Requires="v">
                <p:oleObj spid="_x0000_s2116" name="Document" r:id="rId3" imgW="5486400" imgH="3687480" progId="Word.Document.6">
                  <p:embed/>
                </p:oleObj>
              </mc:Choice>
              <mc:Fallback>
                <p:oleObj name="Document" r:id="rId3" imgW="5486400" imgH="3687480" progId="Word.Document.6">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r="56581" b="1250"/>
                      <a:stretch>
                        <a:fillRect/>
                      </a:stretch>
                    </p:blipFill>
                    <p:spPr bwMode="auto">
                      <a:xfrm>
                        <a:off x="1086577" y="1139153"/>
                        <a:ext cx="3357562" cy="47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p:cNvGraphicFramePr>
          <p:nvPr>
            <p:extLst>
              <p:ext uri="{D42A27DB-BD31-4B8C-83A1-F6EECF244321}">
                <p14:modId xmlns:p14="http://schemas.microsoft.com/office/powerpoint/2010/main" val="3095101500"/>
              </p:ext>
            </p:extLst>
          </p:nvPr>
        </p:nvGraphicFramePr>
        <p:xfrm>
          <a:off x="4667977" y="1520153"/>
          <a:ext cx="4062412" cy="4352925"/>
        </p:xfrm>
        <a:graphic>
          <a:graphicData uri="http://schemas.openxmlformats.org/presentationml/2006/ole">
            <mc:AlternateContent xmlns:mc="http://schemas.openxmlformats.org/markup-compatibility/2006">
              <mc:Choice xmlns:v="urn:schemas-microsoft-com:vml" Requires="v">
                <p:oleObj spid="_x0000_s2117" name="Document" r:id="rId5" imgW="5486400" imgH="3352680" progId="Word.Document.6">
                  <p:embed/>
                </p:oleObj>
              </mc:Choice>
              <mc:Fallback>
                <p:oleObj name="Document" r:id="rId5" imgW="5486400" imgH="3352680" progId="Word.Document.6">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r="47440" b="40"/>
                      <a:stretch>
                        <a:fillRect/>
                      </a:stretch>
                    </p:blipFill>
                    <p:spPr bwMode="auto">
                      <a:xfrm>
                        <a:off x="4667977" y="1520153"/>
                        <a:ext cx="4062412"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84974994"/>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r>
              <a:rPr lang="en-US" smtClean="0"/>
              <a:t>Paging Complications</a:t>
            </a:r>
          </a:p>
        </p:txBody>
      </p:sp>
      <p:sp>
        <p:nvSpPr>
          <p:cNvPr id="55301" name="Rectangle 5"/>
          <p:cNvSpPr>
            <a:spLocks noGrp="1" noChangeArrowheads="1"/>
          </p:cNvSpPr>
          <p:nvPr>
            <p:ph type="body" sz="half" idx="1"/>
          </p:nvPr>
        </p:nvSpPr>
        <p:spPr/>
        <p:txBody>
          <a:bodyPr/>
          <a:lstStyle/>
          <a:p>
            <a:r>
              <a:rPr lang="en-US" sz="2000" dirty="0" smtClean="0"/>
              <a:t>Whenever anything is displayed</a:t>
            </a:r>
          </a:p>
          <a:p>
            <a:pPr lvl="1"/>
            <a:r>
              <a:rPr lang="en-US" sz="1800" dirty="0" smtClean="0"/>
              <a:t>Update page position</a:t>
            </a:r>
          </a:p>
          <a:p>
            <a:pPr lvl="1"/>
            <a:r>
              <a:rPr lang="en-US" sz="1800" dirty="0" smtClean="0"/>
              <a:t>Test for page break</a:t>
            </a:r>
          </a:p>
          <a:p>
            <a:r>
              <a:rPr lang="en-US" sz="2000" dirty="0" smtClean="0"/>
              <a:t>Try to keep group on page.</a:t>
            </a:r>
          </a:p>
          <a:p>
            <a:pPr lvl="1"/>
            <a:r>
              <a:rPr lang="en-US" sz="1800" dirty="0" smtClean="0"/>
              <a:t>Not possible if too long.</a:t>
            </a:r>
          </a:p>
          <a:p>
            <a:pPr lvl="1"/>
            <a:r>
              <a:rPr lang="en-US" sz="1800" dirty="0" smtClean="0"/>
              <a:t>Pre-test group before printing.</a:t>
            </a:r>
          </a:p>
          <a:p>
            <a:pPr lvl="1"/>
            <a:r>
              <a:rPr lang="en-US" sz="1800" dirty="0" smtClean="0"/>
              <a:t>If forced to break across a page, might reprint group headers.</a:t>
            </a:r>
          </a:p>
          <a:p>
            <a:r>
              <a:rPr lang="en-US" sz="2000" dirty="0" smtClean="0"/>
              <a:t>All print sections as subroutines.</a:t>
            </a:r>
          </a:p>
          <a:p>
            <a:pPr lvl="1"/>
            <a:r>
              <a:rPr lang="en-US" sz="1800" dirty="0" smtClean="0"/>
              <a:t>One call to estimate size.</a:t>
            </a:r>
          </a:p>
          <a:p>
            <a:pPr lvl="1"/>
            <a:r>
              <a:rPr lang="en-US" sz="1800" dirty="0" smtClean="0"/>
              <a:t>Second call to actually print.</a:t>
            </a:r>
          </a:p>
          <a:p>
            <a:pPr lvl="1"/>
            <a:r>
              <a:rPr lang="en-US" sz="1800" dirty="0" smtClean="0"/>
              <a:t>Bookmarks keep position.</a:t>
            </a:r>
          </a:p>
          <a:p>
            <a:endParaRPr lang="en-US" sz="2000" dirty="0" smtClean="0"/>
          </a:p>
        </p:txBody>
      </p:sp>
      <p:sp>
        <p:nvSpPr>
          <p:cNvPr id="55300" name="Rectangle 4"/>
          <p:cNvSpPr>
            <a:spLocks noGrp="1" noChangeArrowheads="1"/>
          </p:cNvSpPr>
          <p:nvPr>
            <p:ph type="body" sz="half" idx="2"/>
          </p:nvPr>
        </p:nvSpPr>
        <p:spPr/>
        <p:txBody>
          <a:bodyPr/>
          <a:lstStyle/>
          <a:p>
            <a:r>
              <a:rPr lang="en-US" sz="2000" smtClean="0"/>
              <a:t>Print to word processor.</a:t>
            </a:r>
          </a:p>
          <a:p>
            <a:pPr lvl="1"/>
            <a:r>
              <a:rPr lang="en-US" sz="1800" smtClean="0"/>
              <a:t>User can modify/customize.</a:t>
            </a:r>
          </a:p>
          <a:p>
            <a:pPr lvl="1"/>
            <a:r>
              <a:rPr lang="en-US" sz="1800" smtClean="0"/>
              <a:t>Need file formats / RTF.</a:t>
            </a:r>
          </a:p>
        </p:txBody>
      </p:sp>
      <p:sp>
        <p:nvSpPr>
          <p:cNvPr id="55298"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B26BA780-D47A-466A-8330-03C3F407C7D2}" type="slidenum">
              <a:rPr lang="en-US" smtClean="0"/>
              <a:pPr/>
              <a:t>61</a:t>
            </a:fld>
            <a:endParaRPr lang="en-US"/>
          </a:p>
        </p:txBody>
      </p:sp>
    </p:spTree>
    <p:extLst>
      <p:ext uri="{BB962C8B-B14F-4D97-AF65-F5344CB8AC3E}">
        <p14:creationId xmlns:p14="http://schemas.microsoft.com/office/powerpoint/2010/main" val="2434749696"/>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7" name="Rectangle 2"/>
          <p:cNvSpPr>
            <a:spLocks noGrp="1" noChangeArrowheads="1"/>
          </p:cNvSpPr>
          <p:nvPr>
            <p:ph type="title"/>
          </p:nvPr>
        </p:nvSpPr>
        <p:spPr/>
        <p:txBody>
          <a:bodyPr/>
          <a:lstStyle/>
          <a:p>
            <a:r>
              <a:rPr lang="en-US" smtClean="0"/>
              <a:t>Report Paging</a:t>
            </a:r>
          </a:p>
        </p:txBody>
      </p:sp>
      <p:sp>
        <p:nvSpPr>
          <p:cNvPr id="3076" name="Slide Number Placeholder 4"/>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7FC27198-4806-44BD-B247-03A12332B6B2}" type="slidenum">
              <a:rPr lang="en-US" smtClean="0"/>
              <a:pPr/>
              <a:t>62</a:t>
            </a:fld>
            <a:endParaRPr lang="en-US"/>
          </a:p>
        </p:txBody>
      </p:sp>
      <p:graphicFrame>
        <p:nvGraphicFramePr>
          <p:cNvPr id="3074" name="Object 3"/>
          <p:cNvGraphicFramePr>
            <a:graphicFrameLocks/>
          </p:cNvGraphicFramePr>
          <p:nvPr/>
        </p:nvGraphicFramePr>
        <p:xfrm>
          <a:off x="4948238" y="1504950"/>
          <a:ext cx="3678237" cy="4537075"/>
        </p:xfrm>
        <a:graphic>
          <a:graphicData uri="http://schemas.openxmlformats.org/presentationml/2006/ole">
            <mc:AlternateContent xmlns:mc="http://schemas.openxmlformats.org/markup-compatibility/2006">
              <mc:Choice xmlns:v="urn:schemas-microsoft-com:vml" Requires="v">
                <p:oleObj spid="_x0000_s3140" name="Document" r:id="rId3" imgW="5943600" imgH="3687480" progId="Word.Document.6">
                  <p:embed/>
                </p:oleObj>
              </mc:Choice>
              <mc:Fallback>
                <p:oleObj name="Document" r:id="rId3" imgW="5943600" imgH="3687480" progId="Word.Document.6">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r="51181" b="2859"/>
                      <a:stretch>
                        <a:fillRect/>
                      </a:stretch>
                    </p:blipFill>
                    <p:spPr bwMode="auto">
                      <a:xfrm>
                        <a:off x="4948238" y="1504950"/>
                        <a:ext cx="3678237" cy="453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5" name="Object 4"/>
          <p:cNvGraphicFramePr>
            <a:graphicFrameLocks/>
          </p:cNvGraphicFramePr>
          <p:nvPr>
            <p:extLst>
              <p:ext uri="{D42A27DB-BD31-4B8C-83A1-F6EECF244321}">
                <p14:modId xmlns:p14="http://schemas.microsoft.com/office/powerpoint/2010/main" val="3752048164"/>
              </p:ext>
            </p:extLst>
          </p:nvPr>
        </p:nvGraphicFramePr>
        <p:xfrm>
          <a:off x="418858" y="711200"/>
          <a:ext cx="3036887" cy="5330825"/>
        </p:xfrm>
        <a:graphic>
          <a:graphicData uri="http://schemas.openxmlformats.org/presentationml/2006/ole">
            <mc:AlternateContent xmlns:mc="http://schemas.openxmlformats.org/markup-compatibility/2006">
              <mc:Choice xmlns:v="urn:schemas-microsoft-com:vml" Requires="v">
                <p:oleObj spid="_x0000_s3141" name="Document" r:id="rId5" imgW="5943600" imgH="4359240" progId="Word.Document.6">
                  <p:embed/>
                </p:oleObj>
              </mc:Choice>
              <mc:Fallback>
                <p:oleObj name="Document" r:id="rId5" imgW="5943600" imgH="4359240" progId="Word.Document.6">
                  <p:embed/>
                  <p:pic>
                    <p:nvPicPr>
                      <p:cNvPr id="0" name=""/>
                      <p:cNvPicPr>
                        <a:picLocks noChangeArrowheads="1"/>
                      </p:cNvPicPr>
                      <p:nvPr/>
                    </p:nvPicPr>
                    <p:blipFill>
                      <a:blip r:embed="rId6">
                        <a:extLst>
                          <a:ext uri="{28A0092B-C50C-407E-A947-70E740481C1C}">
                            <a14:useLocalDpi xmlns:a14="http://schemas.microsoft.com/office/drawing/2010/main" val="0"/>
                          </a:ext>
                        </a:extLst>
                      </a:blip>
                      <a:srcRect r="59680" b="3500"/>
                      <a:stretch>
                        <a:fillRect/>
                      </a:stretch>
                    </p:blipFill>
                    <p:spPr bwMode="auto">
                      <a:xfrm>
                        <a:off x="418858" y="711200"/>
                        <a:ext cx="3036887" cy="5330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078" name="Rectangle 5"/>
          <p:cNvSpPr>
            <a:spLocks noChangeArrowheads="1"/>
          </p:cNvSpPr>
          <p:nvPr/>
        </p:nvSpPr>
        <p:spPr bwMode="auto">
          <a:xfrm>
            <a:off x="5400675" y="942975"/>
            <a:ext cx="2825750" cy="530225"/>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2075" tIns="46038" rIns="92075" bIns="46038">
            <a:spAutoFit/>
          </a:bodyPr>
          <a:lstStyle/>
          <a:p>
            <a:r>
              <a:rPr lang="en-US" sz="1400">
                <a:solidFill>
                  <a:srgbClr val="0000FF"/>
                </a:solidFill>
              </a:rPr>
              <a:t>Note:  To use bookmark you</a:t>
            </a:r>
          </a:p>
          <a:p>
            <a:r>
              <a:rPr lang="en-US" sz="1400">
                <a:solidFill>
                  <a:srgbClr val="0000FF"/>
                </a:solidFill>
              </a:rPr>
              <a:t>must set Option Compare Binary!</a:t>
            </a:r>
          </a:p>
        </p:txBody>
      </p:sp>
    </p:spTree>
    <p:extLst>
      <p:ext uri="{BB962C8B-B14F-4D97-AF65-F5344CB8AC3E}">
        <p14:creationId xmlns:p14="http://schemas.microsoft.com/office/powerpoint/2010/main" val="3254684560"/>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p:txBody>
          <a:bodyPr/>
          <a:lstStyle/>
          <a:p>
            <a:r>
              <a:rPr lang="en-US" smtClean="0"/>
              <a:t>Distributing an Access Application</a:t>
            </a:r>
          </a:p>
        </p:txBody>
      </p:sp>
      <p:sp>
        <p:nvSpPr>
          <p:cNvPr id="56324" name="Rectangle 3"/>
          <p:cNvSpPr>
            <a:spLocks noGrp="1" noChangeArrowheads="1"/>
          </p:cNvSpPr>
          <p:nvPr>
            <p:ph idx="1"/>
          </p:nvPr>
        </p:nvSpPr>
        <p:spPr/>
        <p:txBody>
          <a:bodyPr/>
          <a:lstStyle/>
          <a:p>
            <a:r>
              <a:rPr lang="en-US" smtClean="0"/>
              <a:t>Make the application standalone.</a:t>
            </a:r>
          </a:p>
          <a:p>
            <a:pPr lvl="1"/>
            <a:r>
              <a:rPr lang="en-US" smtClean="0"/>
              <a:t>Runs completely from your forms.</a:t>
            </a:r>
          </a:p>
          <a:p>
            <a:pPr lvl="1"/>
            <a:r>
              <a:rPr lang="en-US" smtClean="0"/>
              <a:t>Never need to use the Access database menu (Tables, Queries, Forms, Reports).</a:t>
            </a:r>
          </a:p>
          <a:p>
            <a:pPr lvl="1"/>
            <a:r>
              <a:rPr lang="en-US" smtClean="0"/>
              <a:t>Automatically starts when the database is opened.</a:t>
            </a:r>
          </a:p>
          <a:p>
            <a:pPr lvl="2"/>
            <a:r>
              <a:rPr lang="en-US" smtClean="0"/>
              <a:t>Tools | Database Utilities | Startup.</a:t>
            </a:r>
          </a:p>
          <a:p>
            <a:pPr lvl="2"/>
            <a:r>
              <a:rPr lang="en-US" smtClean="0"/>
              <a:t>AutoExec macro.</a:t>
            </a:r>
          </a:p>
          <a:p>
            <a:r>
              <a:rPr lang="en-US" smtClean="0"/>
              <a:t>Application format.</a:t>
            </a:r>
          </a:p>
          <a:p>
            <a:pPr lvl="1"/>
            <a:r>
              <a:rPr lang="en-US" smtClean="0"/>
              <a:t>Standard mdb file.</a:t>
            </a:r>
          </a:p>
          <a:p>
            <a:pPr lvl="1"/>
            <a:r>
              <a:rPr lang="en-US" smtClean="0"/>
              <a:t>Encrypted mde file.</a:t>
            </a:r>
          </a:p>
          <a:p>
            <a:r>
              <a:rPr lang="en-US" smtClean="0"/>
              <a:t>Run-time package (Developer’s Edition).</a:t>
            </a:r>
          </a:p>
          <a:p>
            <a:r>
              <a:rPr lang="en-US" smtClean="0"/>
              <a:t>Security (Chapter 10).</a:t>
            </a:r>
          </a:p>
          <a:p>
            <a:r>
              <a:rPr lang="en-US" smtClean="0"/>
              <a:t>Installation package (Developer’s Edition).</a:t>
            </a:r>
          </a:p>
        </p:txBody>
      </p:sp>
      <p:sp>
        <p:nvSpPr>
          <p:cNvPr id="56322" name="Slide Number Placeholder 6"/>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3724A433-CF17-47A0-9474-501D59004BCA}" type="slidenum">
              <a:rPr lang="en-US" smtClean="0"/>
              <a:pPr/>
              <a:t>63</a:t>
            </a:fld>
            <a:endParaRPr lang="en-US"/>
          </a:p>
        </p:txBody>
      </p:sp>
    </p:spTree>
    <p:extLst>
      <p:ext uri="{BB962C8B-B14F-4D97-AF65-F5344CB8AC3E}">
        <p14:creationId xmlns:p14="http://schemas.microsoft.com/office/powerpoint/2010/main" val="412841149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r>
              <a:rPr lang="en-US" smtClean="0"/>
              <a:t>Distributing VB, Oracle, and Web Apps.</a:t>
            </a:r>
          </a:p>
        </p:txBody>
      </p:sp>
      <p:sp>
        <p:nvSpPr>
          <p:cNvPr id="57348" name="Rectangle 3"/>
          <p:cNvSpPr>
            <a:spLocks noGrp="1" noChangeArrowheads="1"/>
          </p:cNvSpPr>
          <p:nvPr>
            <p:ph type="body" idx="1"/>
          </p:nvPr>
        </p:nvSpPr>
        <p:spPr/>
        <p:txBody>
          <a:bodyPr/>
          <a:lstStyle/>
          <a:p>
            <a:r>
              <a:rPr lang="en-US" smtClean="0"/>
              <a:t>Visual Basic</a:t>
            </a:r>
          </a:p>
          <a:p>
            <a:pPr lvl="1"/>
            <a:r>
              <a:rPr lang="en-US" smtClean="0"/>
              <a:t>Compile the application.</a:t>
            </a:r>
          </a:p>
          <a:p>
            <a:pPr lvl="1"/>
            <a:r>
              <a:rPr lang="en-US" smtClean="0"/>
              <a:t>Use wizard to build a setup program.</a:t>
            </a:r>
          </a:p>
          <a:p>
            <a:pPr lvl="1"/>
            <a:r>
              <a:rPr lang="en-US" smtClean="0"/>
              <a:t>Distribute files (and database).</a:t>
            </a:r>
          </a:p>
          <a:p>
            <a:r>
              <a:rPr lang="en-US" smtClean="0"/>
              <a:t>Oracle</a:t>
            </a:r>
          </a:p>
          <a:p>
            <a:pPr lvl="1"/>
            <a:r>
              <a:rPr lang="en-US" smtClean="0"/>
              <a:t>In-house, build the database centrally or use Oracle distributed database features.</a:t>
            </a:r>
          </a:p>
          <a:p>
            <a:pPr lvl="1"/>
            <a:r>
              <a:rPr lang="en-US" smtClean="0"/>
              <a:t>Applications all run on the server.</a:t>
            </a:r>
          </a:p>
          <a:p>
            <a:pPr lvl="1"/>
            <a:r>
              <a:rPr lang="en-US" smtClean="0"/>
              <a:t>Assign security inside Oracle.</a:t>
            </a:r>
          </a:p>
          <a:p>
            <a:r>
              <a:rPr lang="en-US" smtClean="0"/>
              <a:t>The Web</a:t>
            </a:r>
          </a:p>
          <a:p>
            <a:pPr lvl="1"/>
            <a:r>
              <a:rPr lang="en-US" smtClean="0"/>
              <a:t>Install the database on a server.</a:t>
            </a:r>
          </a:p>
          <a:p>
            <a:pPr lvl="1"/>
            <a:r>
              <a:rPr lang="en-US" smtClean="0"/>
              <a:t>Copy the Web pages to a directory.</a:t>
            </a:r>
          </a:p>
          <a:p>
            <a:pPr lvl="1"/>
            <a:r>
              <a:rPr lang="en-US" smtClean="0"/>
              <a:t>Set security.</a:t>
            </a:r>
          </a:p>
        </p:txBody>
      </p:sp>
      <p:sp>
        <p:nvSpPr>
          <p:cNvPr id="57346" name="Slide Number Placeholder 5"/>
          <p:cNvSpPr>
            <a:spLocks noGrp="1"/>
          </p:cNvSpPr>
          <p:nvPr>
            <p:ph type="sldNum" sz="quarter" idx="12"/>
          </p:nvPr>
        </p:nvSpPr>
        <p:spPr/>
        <p:txBody>
          <a:bodyPr/>
          <a:lstStyle>
            <a:lvl1pPr>
              <a:defRPr sz="2000">
                <a:solidFill>
                  <a:schemeClr val="tx1"/>
                </a:solidFill>
                <a:latin typeface="Arial" charset="0"/>
              </a:defRPr>
            </a:lvl1pPr>
            <a:lvl2pPr marL="742950" indent="-285750">
              <a:defRPr sz="2000">
                <a:solidFill>
                  <a:schemeClr val="tx1"/>
                </a:solidFill>
                <a:latin typeface="Arial" charset="0"/>
              </a:defRPr>
            </a:lvl2pPr>
            <a:lvl3pPr marL="1143000" indent="-228600">
              <a:defRPr sz="2000">
                <a:solidFill>
                  <a:schemeClr val="tx1"/>
                </a:solidFill>
                <a:latin typeface="Arial" charset="0"/>
              </a:defRPr>
            </a:lvl3pPr>
            <a:lvl4pPr marL="1600200" indent="-228600">
              <a:defRPr sz="2000">
                <a:solidFill>
                  <a:schemeClr val="tx1"/>
                </a:solidFill>
                <a:latin typeface="Arial" charset="0"/>
              </a:defRPr>
            </a:lvl4pPr>
            <a:lvl5pPr marL="2057400" indent="-228600">
              <a:defRPr sz="2000">
                <a:solidFill>
                  <a:schemeClr val="tx1"/>
                </a:solidFill>
                <a:latin typeface="Arial" charset="0"/>
              </a:defRPr>
            </a:lvl5pPr>
            <a:lvl6pPr marL="2514600" indent="-228600" eaLnBrk="0" fontAlgn="base" hangingPunct="0">
              <a:spcBef>
                <a:spcPct val="0"/>
              </a:spcBef>
              <a:spcAft>
                <a:spcPct val="0"/>
              </a:spcAft>
              <a:defRPr sz="2000">
                <a:solidFill>
                  <a:schemeClr val="tx1"/>
                </a:solidFill>
                <a:latin typeface="Arial" charset="0"/>
              </a:defRPr>
            </a:lvl6pPr>
            <a:lvl7pPr marL="2971800" indent="-228600" eaLnBrk="0" fontAlgn="base" hangingPunct="0">
              <a:spcBef>
                <a:spcPct val="0"/>
              </a:spcBef>
              <a:spcAft>
                <a:spcPct val="0"/>
              </a:spcAft>
              <a:defRPr sz="2000">
                <a:solidFill>
                  <a:schemeClr val="tx1"/>
                </a:solidFill>
                <a:latin typeface="Arial" charset="0"/>
              </a:defRPr>
            </a:lvl7pPr>
            <a:lvl8pPr marL="3429000" indent="-228600" eaLnBrk="0" fontAlgn="base" hangingPunct="0">
              <a:spcBef>
                <a:spcPct val="0"/>
              </a:spcBef>
              <a:spcAft>
                <a:spcPct val="0"/>
              </a:spcAft>
              <a:defRPr sz="2000">
                <a:solidFill>
                  <a:schemeClr val="tx1"/>
                </a:solidFill>
                <a:latin typeface="Arial" charset="0"/>
              </a:defRPr>
            </a:lvl8pPr>
            <a:lvl9pPr marL="3886200" indent="-228600" eaLnBrk="0" fontAlgn="base" hangingPunct="0">
              <a:spcBef>
                <a:spcPct val="0"/>
              </a:spcBef>
              <a:spcAft>
                <a:spcPct val="0"/>
              </a:spcAft>
              <a:defRPr sz="2000">
                <a:solidFill>
                  <a:schemeClr val="tx1"/>
                </a:solidFill>
                <a:latin typeface="Arial" charset="0"/>
              </a:defRPr>
            </a:lvl9pPr>
          </a:lstStyle>
          <a:p>
            <a:fld id="{AB27AB7C-C86B-41A6-B2B5-F4CB8220F111}" type="slidenum">
              <a:rPr lang="en-US" smtClean="0"/>
              <a:pPr/>
              <a:t>64</a:t>
            </a:fld>
            <a:endParaRPr lang="en-US"/>
          </a:p>
        </p:txBody>
      </p:sp>
    </p:spTree>
    <p:extLst>
      <p:ext uri="{BB962C8B-B14F-4D97-AF65-F5344CB8AC3E}">
        <p14:creationId xmlns:p14="http://schemas.microsoft.com/office/powerpoint/2010/main" val="11080079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Devices</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7</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590" y="1393879"/>
            <a:ext cx="3343275" cy="354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9206" y="1373438"/>
            <a:ext cx="30480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35431" y="5114441"/>
            <a:ext cx="4256935" cy="830997"/>
          </a:xfrm>
          <a:prstGeom prst="rect">
            <a:avLst/>
          </a:prstGeom>
          <a:noFill/>
        </p:spPr>
        <p:txBody>
          <a:bodyPr wrap="none" rtlCol="0">
            <a:spAutoFit/>
          </a:bodyPr>
          <a:lstStyle/>
          <a:p>
            <a:r>
              <a:rPr lang="en-US" dirty="0" smtClean="0"/>
              <a:t>Images from Apple.com</a:t>
            </a:r>
          </a:p>
          <a:p>
            <a:r>
              <a:rPr lang="en-US" dirty="0" smtClean="0"/>
              <a:t>Screen shot is an Oracle App.</a:t>
            </a:r>
            <a:endParaRPr lang="en-US" dirty="0"/>
          </a:p>
        </p:txBody>
      </p:sp>
      <p:cxnSp>
        <p:nvCxnSpPr>
          <p:cNvPr id="6" name="Straight Arrow Connector 5"/>
          <p:cNvCxnSpPr/>
          <p:nvPr/>
        </p:nvCxnSpPr>
        <p:spPr bwMode="auto">
          <a:xfrm flipV="1">
            <a:off x="4892366" y="5362414"/>
            <a:ext cx="702522" cy="402955"/>
          </a:xfrm>
          <a:prstGeom prst="straightConnector1">
            <a:avLst/>
          </a:prstGeom>
          <a:solidFill>
            <a:schemeClr val="accent1"/>
          </a:solidFill>
          <a:ln w="12700" cap="flat" cmpd="sng" algn="ctr">
            <a:solidFill>
              <a:schemeClr val="bg2"/>
            </a:solidFill>
            <a:prstDash val="solid"/>
            <a:round/>
            <a:headEnd type="none" w="sm" len="sm"/>
            <a:tailEnd type="stealth" w="lg" len="med"/>
          </a:ln>
          <a:effectLst/>
        </p:spPr>
      </p:cxnSp>
    </p:spTree>
    <p:extLst>
      <p:ext uri="{BB962C8B-B14F-4D97-AF65-F5344CB8AC3E}">
        <p14:creationId xmlns:p14="http://schemas.microsoft.com/office/powerpoint/2010/main" val="39122790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Screen Size Issues</a:t>
            </a:r>
            <a:endParaRPr lang="en-US" dirty="0"/>
          </a:p>
        </p:txBody>
      </p:sp>
      <p:sp>
        <p:nvSpPr>
          <p:cNvPr id="5" name="Content Placeholder 4"/>
          <p:cNvSpPr>
            <a:spLocks noGrp="1"/>
          </p:cNvSpPr>
          <p:nvPr>
            <p:ph idx="1"/>
          </p:nvPr>
        </p:nvSpPr>
        <p:spPr>
          <a:xfrm>
            <a:off x="147918" y="1237130"/>
            <a:ext cx="8852647" cy="3110282"/>
          </a:xfrm>
        </p:spPr>
        <p:txBody>
          <a:bodyPr/>
          <a:lstStyle/>
          <a:p>
            <a:r>
              <a:rPr lang="en-US" dirty="0" smtClean="0"/>
              <a:t>Mobile screens are smaller</a:t>
            </a:r>
          </a:p>
          <a:p>
            <a:pPr lvl="1"/>
            <a:r>
              <a:rPr lang="en-US" dirty="0" smtClean="0"/>
              <a:t>Physically: height and width</a:t>
            </a:r>
          </a:p>
          <a:p>
            <a:pPr lvl="1"/>
            <a:r>
              <a:rPr lang="en-US" dirty="0" smtClean="0"/>
              <a:t>Number of pixels</a:t>
            </a:r>
          </a:p>
          <a:p>
            <a:r>
              <a:rPr lang="en-US" dirty="0" smtClean="0"/>
              <a:t>Tradeoff</a:t>
            </a:r>
          </a:p>
          <a:p>
            <a:pPr lvl="1"/>
            <a:r>
              <a:rPr lang="en-US" dirty="0" smtClean="0"/>
              <a:t>Smaller text and images</a:t>
            </a:r>
          </a:p>
          <a:p>
            <a:pPr lvl="1"/>
            <a:r>
              <a:rPr lang="en-US" dirty="0" smtClean="0"/>
              <a:t>Scrolling or smaller pieces on multiple pages</a:t>
            </a:r>
            <a:endParaRPr lang="en-US" dirty="0"/>
          </a:p>
        </p:txBody>
      </p:sp>
      <p:sp>
        <p:nvSpPr>
          <p:cNvPr id="3" name="Slide Number Placeholder 2"/>
          <p:cNvSpPr>
            <a:spLocks noGrp="1"/>
          </p:cNvSpPr>
          <p:nvPr>
            <p:ph type="sldNum" sz="quarter" idx="12"/>
          </p:nvPr>
        </p:nvSpPr>
        <p:spPr/>
        <p:txBody>
          <a:bodyPr/>
          <a:lstStyle/>
          <a:p>
            <a:pPr>
              <a:defRPr/>
            </a:pPr>
            <a:fld id="{456D401C-B8DD-4FAA-8516-ACD0E6D26397}" type="slidenum">
              <a:rPr lang="en-US" smtClean="0"/>
              <a:pPr>
                <a:defRPr/>
              </a:pPr>
              <a:t>8</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92579366"/>
              </p:ext>
            </p:extLst>
          </p:nvPr>
        </p:nvGraphicFramePr>
        <p:xfrm>
          <a:off x="962526" y="3386221"/>
          <a:ext cx="7636042" cy="2595880"/>
        </p:xfrm>
        <a:graphic>
          <a:graphicData uri="http://schemas.openxmlformats.org/drawingml/2006/table">
            <a:tbl>
              <a:tblPr firstRow="1" bandRow="1">
                <a:tableStyleId>{5940675A-B579-460E-94D1-54222C63F5DA}</a:tableStyleId>
              </a:tblPr>
              <a:tblGrid>
                <a:gridCol w="2462953"/>
                <a:gridCol w="2113280"/>
                <a:gridCol w="3059809"/>
              </a:tblGrid>
              <a:tr h="370840">
                <a:tc>
                  <a:txBody>
                    <a:bodyPr/>
                    <a:lstStyle/>
                    <a:p>
                      <a:r>
                        <a:rPr lang="en-US" dirty="0" smtClean="0"/>
                        <a:t>Device</a:t>
                      </a:r>
                      <a:endParaRPr lang="en-US" dirty="0"/>
                    </a:p>
                  </a:txBody>
                  <a:tcPr/>
                </a:tc>
                <a:tc>
                  <a:txBody>
                    <a:bodyPr/>
                    <a:lstStyle/>
                    <a:p>
                      <a:r>
                        <a:rPr lang="en-US" dirty="0" smtClean="0"/>
                        <a:t>Size (Diagonal in.)</a:t>
                      </a:r>
                      <a:endParaRPr lang="en-US" dirty="0"/>
                    </a:p>
                  </a:txBody>
                  <a:tcPr/>
                </a:tc>
                <a:tc>
                  <a:txBody>
                    <a:bodyPr/>
                    <a:lstStyle/>
                    <a:p>
                      <a:r>
                        <a:rPr lang="en-US" dirty="0" smtClean="0"/>
                        <a:t>Pixels</a:t>
                      </a:r>
                      <a:endParaRPr lang="en-US" dirty="0"/>
                    </a:p>
                  </a:txBody>
                  <a:tcPr/>
                </a:tc>
              </a:tr>
              <a:tr h="370840">
                <a:tc>
                  <a:txBody>
                    <a:bodyPr/>
                    <a:lstStyle/>
                    <a:p>
                      <a:r>
                        <a:rPr lang="en-US" dirty="0" smtClean="0"/>
                        <a:t>Desktop</a:t>
                      </a:r>
                      <a:endParaRPr lang="en-US" dirty="0"/>
                    </a:p>
                  </a:txBody>
                  <a:tcPr/>
                </a:tc>
                <a:tc>
                  <a:txBody>
                    <a:bodyPr/>
                    <a:lstStyle/>
                    <a:p>
                      <a:r>
                        <a:rPr lang="en-US" dirty="0" smtClean="0"/>
                        <a:t>24</a:t>
                      </a:r>
                      <a:endParaRPr lang="en-US" dirty="0"/>
                    </a:p>
                  </a:txBody>
                  <a:tcPr/>
                </a:tc>
                <a:tc>
                  <a:txBody>
                    <a:bodyPr/>
                    <a:lstStyle/>
                    <a:p>
                      <a:r>
                        <a:rPr lang="en-US" dirty="0" smtClean="0"/>
                        <a:t>1920 x 1200</a:t>
                      </a:r>
                      <a:endParaRPr lang="en-US" dirty="0"/>
                    </a:p>
                  </a:txBody>
                  <a:tcPr/>
                </a:tc>
              </a:tr>
              <a:tr h="370840">
                <a:tc>
                  <a:txBody>
                    <a:bodyPr/>
                    <a:lstStyle/>
                    <a:p>
                      <a:r>
                        <a:rPr lang="en-US" dirty="0" smtClean="0"/>
                        <a:t>Laptop</a:t>
                      </a:r>
                      <a:endParaRPr lang="en-US" dirty="0"/>
                    </a:p>
                  </a:txBody>
                  <a:tcPr/>
                </a:tc>
                <a:tc>
                  <a:txBody>
                    <a:bodyPr/>
                    <a:lstStyle/>
                    <a:p>
                      <a:r>
                        <a:rPr lang="en-US" dirty="0" smtClean="0"/>
                        <a:t>15</a:t>
                      </a:r>
                      <a:endParaRPr lang="en-US" dirty="0"/>
                    </a:p>
                  </a:txBody>
                  <a:tcPr/>
                </a:tc>
                <a:tc>
                  <a:txBody>
                    <a:bodyPr/>
                    <a:lstStyle/>
                    <a:p>
                      <a:r>
                        <a:rPr lang="en-US" dirty="0" smtClean="0"/>
                        <a:t>1440 x 800 to 1920 x 1080</a:t>
                      </a:r>
                      <a:endParaRPr lang="en-US" dirty="0"/>
                    </a:p>
                  </a:txBody>
                  <a:tcPr/>
                </a:tc>
              </a:tr>
              <a:tr h="370840">
                <a:tc>
                  <a:txBody>
                    <a:bodyPr/>
                    <a:lstStyle/>
                    <a:p>
                      <a:r>
                        <a:rPr lang="en-US" dirty="0" smtClean="0"/>
                        <a:t>Apple iPad</a:t>
                      </a:r>
                      <a:endParaRPr lang="en-US" dirty="0"/>
                    </a:p>
                  </a:txBody>
                  <a:tcPr/>
                </a:tc>
                <a:tc>
                  <a:txBody>
                    <a:bodyPr/>
                    <a:lstStyle/>
                    <a:p>
                      <a:r>
                        <a:rPr lang="en-US" dirty="0" smtClean="0"/>
                        <a:t>11</a:t>
                      </a:r>
                      <a:endParaRPr lang="en-US" dirty="0"/>
                    </a:p>
                  </a:txBody>
                  <a:tcPr/>
                </a:tc>
                <a:tc>
                  <a:txBody>
                    <a:bodyPr/>
                    <a:lstStyle/>
                    <a:p>
                      <a:r>
                        <a:rPr lang="en-US" dirty="0" smtClean="0"/>
                        <a:t>2048 x 1536</a:t>
                      </a:r>
                      <a:endParaRPr lang="en-US" dirty="0"/>
                    </a:p>
                  </a:txBody>
                  <a:tcPr/>
                </a:tc>
              </a:tr>
              <a:tr h="370840">
                <a:tc>
                  <a:txBody>
                    <a:bodyPr/>
                    <a:lstStyle/>
                    <a:p>
                      <a:r>
                        <a:rPr lang="en-US" dirty="0" smtClean="0"/>
                        <a:t>Google Nexus 10</a:t>
                      </a:r>
                      <a:endParaRPr lang="en-US" dirty="0"/>
                    </a:p>
                  </a:txBody>
                  <a:tcPr/>
                </a:tc>
                <a:tc>
                  <a:txBody>
                    <a:bodyPr/>
                    <a:lstStyle/>
                    <a:p>
                      <a:r>
                        <a:rPr lang="en-US" dirty="0" smtClean="0"/>
                        <a:t>10</a:t>
                      </a:r>
                      <a:endParaRPr lang="en-US" dirty="0"/>
                    </a:p>
                  </a:txBody>
                  <a:tcPr/>
                </a:tc>
                <a:tc>
                  <a:txBody>
                    <a:bodyPr/>
                    <a:lstStyle/>
                    <a:p>
                      <a:r>
                        <a:rPr lang="en-US" dirty="0" smtClean="0"/>
                        <a:t>2560 x 1600</a:t>
                      </a:r>
                      <a:endParaRPr lang="en-US" dirty="0"/>
                    </a:p>
                  </a:txBody>
                  <a:tcPr/>
                </a:tc>
              </a:tr>
              <a:tr h="370840">
                <a:tc>
                  <a:txBody>
                    <a:bodyPr/>
                    <a:lstStyle/>
                    <a:p>
                      <a:r>
                        <a:rPr lang="en-US" dirty="0" smtClean="0"/>
                        <a:t>Apple iPhone 5</a:t>
                      </a:r>
                      <a:endParaRPr lang="en-US" dirty="0"/>
                    </a:p>
                  </a:txBody>
                  <a:tcPr/>
                </a:tc>
                <a:tc>
                  <a:txBody>
                    <a:bodyPr/>
                    <a:lstStyle/>
                    <a:p>
                      <a:r>
                        <a:rPr lang="en-US" dirty="0" smtClean="0"/>
                        <a:t>4</a:t>
                      </a:r>
                      <a:endParaRPr lang="en-US" dirty="0"/>
                    </a:p>
                  </a:txBody>
                  <a:tcPr/>
                </a:tc>
                <a:tc>
                  <a:txBody>
                    <a:bodyPr/>
                    <a:lstStyle/>
                    <a:p>
                      <a:r>
                        <a:rPr lang="en-US" dirty="0" smtClean="0"/>
                        <a:t>1136 x 640</a:t>
                      </a:r>
                      <a:endParaRPr lang="en-US" dirty="0"/>
                    </a:p>
                  </a:txBody>
                  <a:tcPr/>
                </a:tc>
              </a:tr>
              <a:tr h="370840">
                <a:tc>
                  <a:txBody>
                    <a:bodyPr/>
                    <a:lstStyle/>
                    <a:p>
                      <a:r>
                        <a:rPr lang="en-US" dirty="0" smtClean="0"/>
                        <a:t>Samsung</a:t>
                      </a:r>
                      <a:r>
                        <a:rPr lang="en-US" baseline="0" dirty="0" smtClean="0"/>
                        <a:t> S4</a:t>
                      </a:r>
                      <a:endParaRPr lang="en-US" dirty="0"/>
                    </a:p>
                  </a:txBody>
                  <a:tcPr/>
                </a:tc>
                <a:tc>
                  <a:txBody>
                    <a:bodyPr/>
                    <a:lstStyle/>
                    <a:p>
                      <a:r>
                        <a:rPr lang="en-US" dirty="0" smtClean="0"/>
                        <a:t>5</a:t>
                      </a:r>
                      <a:endParaRPr lang="en-US" dirty="0"/>
                    </a:p>
                  </a:txBody>
                  <a:tcPr/>
                </a:tc>
                <a:tc>
                  <a:txBody>
                    <a:bodyPr/>
                    <a:lstStyle/>
                    <a:p>
                      <a:r>
                        <a:rPr lang="en-US" smtClean="0"/>
                        <a:t>1920 x 1080</a:t>
                      </a:r>
                      <a:endParaRPr lang="en-US" dirty="0"/>
                    </a:p>
                  </a:txBody>
                  <a:tcPr/>
                </a:tc>
              </a:tr>
            </a:tbl>
          </a:graphicData>
        </a:graphic>
      </p:graphicFrame>
    </p:spTree>
    <p:extLst>
      <p:ext uri="{BB962C8B-B14F-4D97-AF65-F5344CB8AC3E}">
        <p14:creationId xmlns:p14="http://schemas.microsoft.com/office/powerpoint/2010/main" val="40025367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Multiple Monitors/Sizes</a:t>
            </a:r>
            <a:endParaRPr lang="en-US" dirty="0"/>
          </a:p>
        </p:txBody>
      </p:sp>
      <p:sp>
        <p:nvSpPr>
          <p:cNvPr id="3" name="Content Placeholder 2"/>
          <p:cNvSpPr>
            <a:spLocks noGrp="1"/>
          </p:cNvSpPr>
          <p:nvPr>
            <p:ph idx="1"/>
          </p:nvPr>
        </p:nvSpPr>
        <p:spPr/>
        <p:txBody>
          <a:bodyPr/>
          <a:lstStyle/>
          <a:p>
            <a:r>
              <a:rPr lang="en-US" dirty="0" smtClean="0"/>
              <a:t>Develop two (or more!) versions of the forms and reports.</a:t>
            </a:r>
          </a:p>
          <a:p>
            <a:pPr lvl="1"/>
            <a:r>
              <a:rPr lang="en-US" dirty="0" smtClean="0"/>
              <a:t>Mobile screen size.</a:t>
            </a:r>
          </a:p>
          <a:p>
            <a:pPr lvl="1"/>
            <a:r>
              <a:rPr lang="en-US" dirty="0" smtClean="0"/>
              <a:t>Mobile screen navigation differences.</a:t>
            </a:r>
          </a:p>
          <a:p>
            <a:pPr lvl="1"/>
            <a:r>
              <a:rPr lang="en-US" dirty="0" smtClean="0"/>
              <a:t>Mobile bandwidth limitations.</a:t>
            </a:r>
          </a:p>
          <a:p>
            <a:r>
              <a:rPr lang="en-US" dirty="0" smtClean="0"/>
              <a:t>Hopefully less than twice the development time.</a:t>
            </a:r>
          </a:p>
          <a:p>
            <a:pPr lvl="1"/>
            <a:r>
              <a:rPr lang="en-US" dirty="0" smtClean="0"/>
              <a:t>Purpose, data, calculations, and functions are reusable.</a:t>
            </a:r>
          </a:p>
          <a:p>
            <a:pPr lvl="1"/>
            <a:r>
              <a:rPr lang="en-US" dirty="0" smtClean="0"/>
              <a:t>Probably need a separate developer to code the screens.</a:t>
            </a:r>
          </a:p>
          <a:p>
            <a:pPr lvl="1"/>
            <a:r>
              <a:rPr lang="en-US" dirty="0" smtClean="0"/>
              <a:t>Probably need more people to handle maintenance and upgrades.</a:t>
            </a:r>
            <a:endParaRPr lang="en-US" dirty="0"/>
          </a:p>
        </p:txBody>
      </p:sp>
      <p:sp>
        <p:nvSpPr>
          <p:cNvPr id="4" name="Slide Number Placeholder 3"/>
          <p:cNvSpPr>
            <a:spLocks noGrp="1"/>
          </p:cNvSpPr>
          <p:nvPr>
            <p:ph type="sldNum" sz="quarter" idx="12"/>
          </p:nvPr>
        </p:nvSpPr>
        <p:spPr/>
        <p:txBody>
          <a:bodyPr/>
          <a:lstStyle/>
          <a:p>
            <a:pPr>
              <a:defRPr/>
            </a:pPr>
            <a:fld id="{923F52A1-028B-4591-8BCA-BD4AC116D9B3}" type="slidenum">
              <a:rPr lang="en-US" smtClean="0"/>
              <a:pPr>
                <a:defRPr/>
              </a:pPr>
              <a:t>9</a:t>
            </a:fld>
            <a:endParaRPr lang="en-US"/>
          </a:p>
        </p:txBody>
      </p:sp>
    </p:spTree>
    <p:extLst>
      <p:ext uri="{BB962C8B-B14F-4D97-AF65-F5344CB8AC3E}">
        <p14:creationId xmlns:p14="http://schemas.microsoft.com/office/powerpoint/2010/main" val="2524120175"/>
      </p:ext>
    </p:extLst>
  </p:cSld>
  <p:clrMapOvr>
    <a:masterClrMapping/>
  </p:clrMapOvr>
  <p:timing>
    <p:tnLst>
      <p:par>
        <p:cTn id="1" dur="indefinite" restart="never" nodeType="tmRoot"/>
      </p:par>
    </p:tnLst>
  </p:timing>
</p:sld>
</file>

<file path=ppt/theme/theme1.xml><?xml version="1.0" encoding="utf-8"?>
<a:theme xmlns:a="http://schemas.openxmlformats.org/drawingml/2006/main" name="YellowFade">
  <a:themeElements>
    <a:clrScheme name="Custom 1">
      <a:dk1>
        <a:srgbClr val="000000"/>
      </a:dk1>
      <a:lt1>
        <a:srgbClr val="FFFF99"/>
      </a:lt1>
      <a:dk2>
        <a:srgbClr val="FF0066"/>
      </a:dk2>
      <a:lt2>
        <a:srgbClr val="0000FF"/>
      </a:lt2>
      <a:accent1>
        <a:srgbClr val="CCECFF"/>
      </a:accent1>
      <a:accent2>
        <a:srgbClr val="6699FF"/>
      </a:accent2>
      <a:accent3>
        <a:srgbClr val="FFFFCA"/>
      </a:accent3>
      <a:accent4>
        <a:srgbClr val="000000"/>
      </a:accent4>
      <a:accent5>
        <a:srgbClr val="E2F4FF"/>
      </a:accent5>
      <a:accent6>
        <a:srgbClr val="5C8AE7"/>
      </a:accent6>
      <a:hlink>
        <a:srgbClr val="5E6FD4"/>
      </a:hlink>
      <a:folHlink>
        <a:srgbClr val="5E6FD4"/>
      </a:folHlink>
    </a:clrScheme>
    <a:fontScheme name="YellowFade.pot">
      <a:majorFont>
        <a:latin typeface="Arial Rounded MT Bold"/>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FF"/>
            </a:solidFill>
            <a:effectLst/>
            <a:latin typeface="Arial" charset="0"/>
          </a:defRPr>
        </a:defPPr>
      </a:lstStyle>
    </a:lnDef>
  </a:objectDefaults>
  <a:extraClrSchemeLst>
    <a:extraClrScheme>
      <a:clrScheme name="YellowFade.pot 1">
        <a:dk1>
          <a:srgbClr val="00354E"/>
        </a:dk1>
        <a:lt1>
          <a:srgbClr val="EAEAEA"/>
        </a:lt1>
        <a:dk2>
          <a:srgbClr val="006699"/>
        </a:dk2>
        <a:lt2>
          <a:srgbClr val="CCECFF"/>
        </a:lt2>
        <a:accent1>
          <a:srgbClr val="006699"/>
        </a:accent1>
        <a:accent2>
          <a:srgbClr val="6699FF"/>
        </a:accent2>
        <a:accent3>
          <a:srgbClr val="AAB8CA"/>
        </a:accent3>
        <a:accent4>
          <a:srgbClr val="C8C8C8"/>
        </a:accent4>
        <a:accent5>
          <a:srgbClr val="AAB8CA"/>
        </a:accent5>
        <a:accent6>
          <a:srgbClr val="5C8AE7"/>
        </a:accent6>
        <a:hlink>
          <a:srgbClr val="CCCCFF"/>
        </a:hlink>
        <a:folHlink>
          <a:srgbClr val="5E6FD4"/>
        </a:folHlink>
      </a:clrScheme>
      <a:clrMap bg1="dk2" tx1="lt1" bg2="dk1" tx2="lt2" accent1="accent1" accent2="accent2" accent3="accent3" accent4="accent4" accent5="accent5" accent6="accent6" hlink="hlink" folHlink="folHlink"/>
    </a:extraClrScheme>
    <a:extraClrScheme>
      <a:clrScheme name="YellowFade.pot 2">
        <a:dk1>
          <a:srgbClr val="000080"/>
        </a:dk1>
        <a:lt1>
          <a:srgbClr val="FFFFFF"/>
        </a:lt1>
        <a:dk2>
          <a:srgbClr val="3366CC"/>
        </a:dk2>
        <a:lt2>
          <a:srgbClr val="7A7C93"/>
        </a:lt2>
        <a:accent1>
          <a:srgbClr val="006699"/>
        </a:accent1>
        <a:accent2>
          <a:srgbClr val="6699FF"/>
        </a:accent2>
        <a:accent3>
          <a:srgbClr val="FFFFFF"/>
        </a:accent3>
        <a:accent4>
          <a:srgbClr val="00006C"/>
        </a:accent4>
        <a:accent5>
          <a:srgbClr val="AAB8CA"/>
        </a:accent5>
        <a:accent6>
          <a:srgbClr val="5C8AE7"/>
        </a:accent6>
        <a:hlink>
          <a:srgbClr val="CCCCFF"/>
        </a:hlink>
        <a:folHlink>
          <a:srgbClr val="5E6FD4"/>
        </a:folHlink>
      </a:clrScheme>
      <a:clrMap bg1="lt1" tx1="dk1" bg2="lt2" tx2="dk2" accent1="accent1" accent2="accent2" accent3="accent3" accent4="accent4" accent5="accent5" accent6="accent6" hlink="hlink" folHlink="folHlink"/>
    </a:extraClrScheme>
    <a:extraClrScheme>
      <a:clrScheme name="YellowFade.pot 3">
        <a:dk1>
          <a:srgbClr val="000000"/>
        </a:dk1>
        <a:lt1>
          <a:srgbClr val="FFFFFF"/>
        </a:lt1>
        <a:dk2>
          <a:srgbClr val="000000"/>
        </a:dk2>
        <a:lt2>
          <a:srgbClr val="868686"/>
        </a:lt2>
        <a:accent1>
          <a:srgbClr val="969696"/>
        </a:accent1>
        <a:accent2>
          <a:srgbClr val="CBCBCB"/>
        </a:accent2>
        <a:accent3>
          <a:srgbClr val="FFFFFF"/>
        </a:accent3>
        <a:accent4>
          <a:srgbClr val="000000"/>
        </a:accent4>
        <a:accent5>
          <a:srgbClr val="C9C9C9"/>
        </a:accent5>
        <a:accent6>
          <a:srgbClr val="B8B8B8"/>
        </a:accent6>
        <a:hlink>
          <a:srgbClr val="EAEAEA"/>
        </a:hlink>
        <a:folHlink>
          <a:srgbClr val="5F5F5F"/>
        </a:folHlink>
      </a:clrScheme>
      <a:clrMap bg1="lt1" tx1="dk1" bg2="lt2" tx2="dk2" accent1="accent1" accent2="accent2" accent3="accent3" accent4="accent4" accent5="accent5" accent6="accent6" hlink="hlink" folHlink="folHlink"/>
    </a:extraClrScheme>
    <a:extraClrScheme>
      <a:clrScheme name="YellowFade.pot 4">
        <a:dk1>
          <a:srgbClr val="660066"/>
        </a:dk1>
        <a:lt1>
          <a:srgbClr val="EAEAEA"/>
        </a:lt1>
        <a:dk2>
          <a:srgbClr val="3366CC"/>
        </a:dk2>
        <a:lt2>
          <a:srgbClr val="7A7C93"/>
        </a:lt2>
        <a:accent1>
          <a:srgbClr val="00CCCC"/>
        </a:accent1>
        <a:accent2>
          <a:srgbClr val="CC66FF"/>
        </a:accent2>
        <a:accent3>
          <a:srgbClr val="F3F3F3"/>
        </a:accent3>
        <a:accent4>
          <a:srgbClr val="560056"/>
        </a:accent4>
        <a:accent5>
          <a:srgbClr val="AAE2E2"/>
        </a:accent5>
        <a:accent6>
          <a:srgbClr val="B95CE7"/>
        </a:accent6>
        <a:hlink>
          <a:srgbClr val="CCFFCC"/>
        </a:hlink>
        <a:folHlink>
          <a:srgbClr val="FFCC66"/>
        </a:folHlink>
      </a:clrScheme>
      <a:clrMap bg1="lt1" tx1="dk1" bg2="lt2" tx2="dk2" accent1="accent1" accent2="accent2" accent3="accent3" accent4="accent4" accent5="accent5" accent6="accent6" hlink="hlink" folHlink="folHlink"/>
    </a:extraClrScheme>
    <a:extraClrScheme>
      <a:clrScheme name="YellowFade.pot 5">
        <a:dk1>
          <a:srgbClr val="003366"/>
        </a:dk1>
        <a:lt1>
          <a:srgbClr val="EAEAEA"/>
        </a:lt1>
        <a:dk2>
          <a:srgbClr val="009999"/>
        </a:dk2>
        <a:lt2>
          <a:srgbClr val="FFFFFF"/>
        </a:lt2>
        <a:accent1>
          <a:srgbClr val="008080"/>
        </a:accent1>
        <a:accent2>
          <a:srgbClr val="00CCCC"/>
        </a:accent2>
        <a:accent3>
          <a:srgbClr val="AACACA"/>
        </a:accent3>
        <a:accent4>
          <a:srgbClr val="C8C8C8"/>
        </a:accent4>
        <a:accent5>
          <a:srgbClr val="AAC0C0"/>
        </a:accent5>
        <a:accent6>
          <a:srgbClr val="00B9B9"/>
        </a:accent6>
        <a:hlink>
          <a:srgbClr val="A7DDE1"/>
        </a:hlink>
        <a:folHlink>
          <a:srgbClr val="319CB7"/>
        </a:folHlink>
      </a:clrScheme>
      <a:clrMap bg1="dk2" tx1="lt1" bg2="dk1" tx2="lt2" accent1="accent1" accent2="accent2" accent3="accent3" accent4="accent4" accent5="accent5" accent6="accent6" hlink="hlink" folHlink="folHlink"/>
    </a:extraClrScheme>
    <a:extraClrScheme>
      <a:clrScheme name="YellowFade.pot 6">
        <a:dk1>
          <a:srgbClr val="00354E"/>
        </a:dk1>
        <a:lt1>
          <a:srgbClr val="EAEAEA"/>
        </a:lt1>
        <a:dk2>
          <a:srgbClr val="6D67AA"/>
        </a:dk2>
        <a:lt2>
          <a:srgbClr val="CCCCFF"/>
        </a:lt2>
        <a:accent1>
          <a:srgbClr val="6600CC"/>
        </a:accent1>
        <a:accent2>
          <a:srgbClr val="9999FF"/>
        </a:accent2>
        <a:accent3>
          <a:srgbClr val="BAB8D2"/>
        </a:accent3>
        <a:accent4>
          <a:srgbClr val="C8C8C8"/>
        </a:accent4>
        <a:accent5>
          <a:srgbClr val="B8AAE2"/>
        </a:accent5>
        <a:accent6>
          <a:srgbClr val="8A8AE7"/>
        </a:accent6>
        <a:hlink>
          <a:srgbClr val="CCCCFF"/>
        </a:hlink>
        <a:folHlink>
          <a:srgbClr val="9D70B8"/>
        </a:folHlink>
      </a:clrScheme>
      <a:clrMap bg1="dk2" tx1="lt1" bg2="dk1" tx2="lt2" accent1="accent1" accent2="accent2" accent3="accent3" accent4="accent4" accent5="accent5" accent6="accent6" hlink="hlink" folHlink="folHlink"/>
    </a:extraClrScheme>
    <a:extraClrScheme>
      <a:clrScheme name="YellowFade.pot 7">
        <a:dk1>
          <a:srgbClr val="000000"/>
        </a:dk1>
        <a:lt1>
          <a:srgbClr val="FFFF99"/>
        </a:lt1>
        <a:dk2>
          <a:srgbClr val="FF0066"/>
        </a:dk2>
        <a:lt2>
          <a:srgbClr val="0000FF"/>
        </a:lt2>
        <a:accent1>
          <a:srgbClr val="CCECFF"/>
        </a:accent1>
        <a:accent2>
          <a:srgbClr val="6699FF"/>
        </a:accent2>
        <a:accent3>
          <a:srgbClr val="FFFFCA"/>
        </a:accent3>
        <a:accent4>
          <a:srgbClr val="000000"/>
        </a:accent4>
        <a:accent5>
          <a:srgbClr val="E2F4FF"/>
        </a:accent5>
        <a:accent6>
          <a:srgbClr val="5C8AE7"/>
        </a:accent6>
        <a:hlink>
          <a:srgbClr val="FF66FF"/>
        </a:hlink>
        <a:folHlink>
          <a:srgbClr val="5E6FD4"/>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4461</TotalTime>
  <Words>5013</Words>
  <Application>Microsoft Office PowerPoint</Application>
  <PresentationFormat>On-screen Show (4:3)</PresentationFormat>
  <Paragraphs>1094</Paragraphs>
  <Slides>64</Slides>
  <Notes>35</Notes>
  <HiddenSlides>8</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64</vt:i4>
      </vt:variant>
    </vt:vector>
  </HeadingPairs>
  <TitlesOfParts>
    <vt:vector size="72" baseType="lpstr">
      <vt:lpstr>Arial</vt:lpstr>
      <vt:lpstr>Arial Rounded MT Bold</vt:lpstr>
      <vt:lpstr>Century Schoolbook</vt:lpstr>
      <vt:lpstr>Garamond</vt:lpstr>
      <vt:lpstr>Times New Roman</vt:lpstr>
      <vt:lpstr>Wingdings</vt:lpstr>
      <vt:lpstr>YellowFade</vt:lpstr>
      <vt:lpstr>Document</vt:lpstr>
      <vt:lpstr>Database Management Systems</vt:lpstr>
      <vt:lpstr>Objectives</vt:lpstr>
      <vt:lpstr>Application Features</vt:lpstr>
      <vt:lpstr>Application Design</vt:lpstr>
      <vt:lpstr>Page Design Template</vt:lpstr>
      <vt:lpstr>Consistency and Usability</vt:lpstr>
      <vt:lpstr>Mobile Devices</vt:lpstr>
      <vt:lpstr>Screen Size Issues</vt:lpstr>
      <vt:lpstr>Multiple Monitors/Sizes</vt:lpstr>
      <vt:lpstr>Application Importance</vt:lpstr>
      <vt:lpstr>Application Organization</vt:lpstr>
      <vt:lpstr>Application Structure</vt:lpstr>
      <vt:lpstr>User Orientation</vt:lpstr>
      <vt:lpstr>Sally’s Pet Store: Poor Organization</vt:lpstr>
      <vt:lpstr>Sally’s Pet Store: Better Organization</vt:lpstr>
      <vt:lpstr>Collaboration Diagram for Sales</vt:lpstr>
      <vt:lpstr>Initial Menu / Startup</vt:lpstr>
      <vt:lpstr>Startup Form Uses</vt:lpstr>
      <vt:lpstr>Menus</vt:lpstr>
      <vt:lpstr>Creating Menus</vt:lpstr>
      <vt:lpstr>Sample Menu</vt:lpstr>
      <vt:lpstr>Toolbars</vt:lpstr>
      <vt:lpstr>Creating Toolbars</vt:lpstr>
      <vt:lpstr>Icons</vt:lpstr>
      <vt:lpstr>Activating Toolbars and Menus</vt:lpstr>
      <vt:lpstr>Accessibility</vt:lpstr>
      <vt:lpstr>Microsoft Access: Accessibility</vt:lpstr>
      <vt:lpstr>Accessibility: Federal and Web</vt:lpstr>
      <vt:lpstr>Help</vt:lpstr>
      <vt:lpstr>Help Structure</vt:lpstr>
      <vt:lpstr>Writing the Help File</vt:lpstr>
      <vt:lpstr>Sample Help Page-A</vt:lpstr>
      <vt:lpstr>Sample Page - B</vt:lpstr>
      <vt:lpstr>HTML Help</vt:lpstr>
      <vt:lpstr>HTML Help Workshop</vt:lpstr>
      <vt:lpstr>HTML Project Hints</vt:lpstr>
      <vt:lpstr>Context-Sensitive Help</vt:lpstr>
      <vt:lpstr>Context Sensitive HTML Help</vt:lpstr>
      <vt:lpstr>Windows HTML Help 3</vt:lpstr>
      <vt:lpstr>Sample Help 3 Heading Tags</vt:lpstr>
      <vt:lpstr>Sample HTML Help 3 Body</vt:lpstr>
      <vt:lpstr>Sample Manifest</vt:lpstr>
      <vt:lpstr>Catching Errors</vt:lpstr>
      <vt:lpstr>Application Testing</vt:lpstr>
      <vt:lpstr>Testing: SQL Injection Attacks</vt:lpstr>
      <vt:lpstr>Deployment</vt:lpstr>
      <vt:lpstr>Improving Forms</vt:lpstr>
      <vt:lpstr>Opening Forms for Related Data</vt:lpstr>
      <vt:lpstr>Combo Boxes / Hierarchical Data</vt:lpstr>
      <vt:lpstr>Combo Boxes / NotInList</vt:lpstr>
      <vt:lpstr>NotInList Code</vt:lpstr>
      <vt:lpstr>Click Events for Automatic Entry</vt:lpstr>
      <vt:lpstr>Advanced Lookup Lists</vt:lpstr>
      <vt:lpstr>Print Options</vt:lpstr>
      <vt:lpstr>Custom Reports</vt:lpstr>
      <vt:lpstr>Report Layout</vt:lpstr>
      <vt:lpstr>Report Coding Structure</vt:lpstr>
      <vt:lpstr>Report Coding</vt:lpstr>
      <vt:lpstr>Report Code</vt:lpstr>
      <vt:lpstr>Multiple Group Reports</vt:lpstr>
      <vt:lpstr>Paging Complications</vt:lpstr>
      <vt:lpstr>Report Paging</vt:lpstr>
      <vt:lpstr>Distributing an Access Application</vt:lpstr>
      <vt:lpstr>Distributing VB, Oracle, and Web Apps.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Database Management System</dc:title>
  <dc:subject>Introduction</dc:subject>
  <dc:creator>Jerry Post</dc:creator>
  <cp:lastModifiedBy>Jerry Post</cp:lastModifiedBy>
  <cp:revision>106</cp:revision>
  <dcterms:created xsi:type="dcterms:W3CDTF">1995-06-07T18:27:34Z</dcterms:created>
  <dcterms:modified xsi:type="dcterms:W3CDTF">2013-07-06T00:51:58Z</dcterms:modified>
</cp:coreProperties>
</file>