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7"/>
  </p:notesMasterIdLst>
  <p:handoutMasterIdLst>
    <p:handoutMasterId r:id="rId6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8" r:id="rId21"/>
    <p:sldId id="310" r:id="rId22"/>
    <p:sldId id="309"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319" r:id="rId41"/>
    <p:sldId id="292" r:id="rId42"/>
    <p:sldId id="320" r:id="rId43"/>
    <p:sldId id="293" r:id="rId44"/>
    <p:sldId id="294" r:id="rId45"/>
    <p:sldId id="295" r:id="rId46"/>
    <p:sldId id="296" r:id="rId47"/>
    <p:sldId id="297" r:id="rId48"/>
    <p:sldId id="298" r:id="rId49"/>
    <p:sldId id="299" r:id="rId50"/>
    <p:sldId id="300" r:id="rId51"/>
    <p:sldId id="301" r:id="rId52"/>
    <p:sldId id="302" r:id="rId53"/>
    <p:sldId id="311" r:id="rId54"/>
    <p:sldId id="315" r:id="rId55"/>
    <p:sldId id="303" r:id="rId56"/>
    <p:sldId id="304" r:id="rId57"/>
    <p:sldId id="305" r:id="rId58"/>
    <p:sldId id="312" r:id="rId59"/>
    <p:sldId id="316" r:id="rId60"/>
    <p:sldId id="306" r:id="rId61"/>
    <p:sldId id="313" r:id="rId62"/>
    <p:sldId id="317" r:id="rId63"/>
    <p:sldId id="307" r:id="rId64"/>
    <p:sldId id="314" r:id="rId65"/>
    <p:sldId id="318" r:id="rId6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FF"/>
        </a:solidFill>
        <a:latin typeface="Arial" charset="0"/>
        <a:ea typeface="+mn-ea"/>
        <a:cs typeface="+mn-cs"/>
      </a:defRPr>
    </a:lvl1pPr>
    <a:lvl2pPr marL="457200" algn="l" rtl="0" eaLnBrk="0" fontAlgn="base" hangingPunct="0">
      <a:spcBef>
        <a:spcPct val="0"/>
      </a:spcBef>
      <a:spcAft>
        <a:spcPct val="0"/>
      </a:spcAft>
      <a:defRPr sz="2400" kern="1200">
        <a:solidFill>
          <a:srgbClr val="0000FF"/>
        </a:solidFill>
        <a:latin typeface="Arial" charset="0"/>
        <a:ea typeface="+mn-ea"/>
        <a:cs typeface="+mn-cs"/>
      </a:defRPr>
    </a:lvl2pPr>
    <a:lvl3pPr marL="914400" algn="l" rtl="0" eaLnBrk="0" fontAlgn="base" hangingPunct="0">
      <a:spcBef>
        <a:spcPct val="0"/>
      </a:spcBef>
      <a:spcAft>
        <a:spcPct val="0"/>
      </a:spcAft>
      <a:defRPr sz="2400" kern="1200">
        <a:solidFill>
          <a:srgbClr val="0000FF"/>
        </a:solidFill>
        <a:latin typeface="Arial" charset="0"/>
        <a:ea typeface="+mn-ea"/>
        <a:cs typeface="+mn-cs"/>
      </a:defRPr>
    </a:lvl3pPr>
    <a:lvl4pPr marL="1371600" algn="l" rtl="0" eaLnBrk="0" fontAlgn="base" hangingPunct="0">
      <a:spcBef>
        <a:spcPct val="0"/>
      </a:spcBef>
      <a:spcAft>
        <a:spcPct val="0"/>
      </a:spcAft>
      <a:defRPr sz="2400" kern="1200">
        <a:solidFill>
          <a:srgbClr val="0000FF"/>
        </a:solidFill>
        <a:latin typeface="Arial" charset="0"/>
        <a:ea typeface="+mn-ea"/>
        <a:cs typeface="+mn-cs"/>
      </a:defRPr>
    </a:lvl4pPr>
    <a:lvl5pPr marL="1828800" algn="l" rtl="0" eaLnBrk="0" fontAlgn="base" hangingPunct="0">
      <a:spcBef>
        <a:spcPct val="0"/>
      </a:spcBef>
      <a:spcAft>
        <a:spcPct val="0"/>
      </a:spcAft>
      <a:defRPr sz="2400" kern="1200">
        <a:solidFill>
          <a:srgbClr val="0000FF"/>
        </a:solidFill>
        <a:latin typeface="Arial" charset="0"/>
        <a:ea typeface="+mn-ea"/>
        <a:cs typeface="+mn-cs"/>
      </a:defRPr>
    </a:lvl5pPr>
    <a:lvl6pPr marL="2286000" algn="l" defTabSz="914400" rtl="0" eaLnBrk="1" latinLnBrk="0" hangingPunct="1">
      <a:defRPr sz="2400" kern="1200">
        <a:solidFill>
          <a:srgbClr val="0000FF"/>
        </a:solidFill>
        <a:latin typeface="Arial" charset="0"/>
        <a:ea typeface="+mn-ea"/>
        <a:cs typeface="+mn-cs"/>
      </a:defRPr>
    </a:lvl6pPr>
    <a:lvl7pPr marL="2743200" algn="l" defTabSz="914400" rtl="0" eaLnBrk="1" latinLnBrk="0" hangingPunct="1">
      <a:defRPr sz="2400" kern="1200">
        <a:solidFill>
          <a:srgbClr val="0000FF"/>
        </a:solidFill>
        <a:latin typeface="Arial" charset="0"/>
        <a:ea typeface="+mn-ea"/>
        <a:cs typeface="+mn-cs"/>
      </a:defRPr>
    </a:lvl7pPr>
    <a:lvl8pPr marL="3200400" algn="l" defTabSz="914400" rtl="0" eaLnBrk="1" latinLnBrk="0" hangingPunct="1">
      <a:defRPr sz="2400" kern="1200">
        <a:solidFill>
          <a:srgbClr val="0000FF"/>
        </a:solidFill>
        <a:latin typeface="Arial" charset="0"/>
        <a:ea typeface="+mn-ea"/>
        <a:cs typeface="+mn-cs"/>
      </a:defRPr>
    </a:lvl8pPr>
    <a:lvl9pPr marL="3657600" algn="l" defTabSz="914400" rtl="0" eaLnBrk="1" latinLnBrk="0" hangingPunct="1">
      <a:defRPr sz="2400" kern="1200">
        <a:solidFill>
          <a:srgbClr val="0000FF"/>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99CCFF"/>
    <a:srgbClr val="99FF99"/>
    <a:srgbClr val="FF99CC"/>
    <a:srgbClr val="FFCCFF"/>
    <a:srgbClr val="00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88187" autoAdjust="0"/>
  </p:normalViewPr>
  <p:slideViewPr>
    <p:cSldViewPr snapToGrid="0">
      <p:cViewPr varScale="1">
        <p:scale>
          <a:sx n="70" d="100"/>
          <a:sy n="70" d="100"/>
        </p:scale>
        <p:origin x="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174"/>
    </p:cViewPr>
  </p:sorterViewPr>
  <p:notesViewPr>
    <p:cSldViewPr snapToGrid="0">
      <p:cViewPr varScale="1">
        <p:scale>
          <a:sx n="51" d="100"/>
          <a:sy n="51" d="100"/>
        </p:scale>
        <p:origin x="-6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602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smtClean="0">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smtClean="0">
                <a:solidFill>
                  <a:schemeClr val="tx1"/>
                </a:solidFill>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smtClean="0">
                <a:solidFill>
                  <a:schemeClr val="tx1"/>
                </a:solidFill>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smtClean="0">
                <a:solidFill>
                  <a:schemeClr val="tx1"/>
                </a:solidFill>
              </a:defRPr>
            </a:lvl1pPr>
          </a:lstStyle>
          <a:p>
            <a:pPr>
              <a:defRPr/>
            </a:pPr>
            <a:fld id="{203EF741-0734-4E51-844D-AC7F8C6FE55B}" type="slidenum">
              <a:rPr lang="en-US"/>
              <a:pPr>
                <a:defRPr/>
              </a:pPr>
              <a:t>‹#›</a:t>
            </a:fld>
            <a:endParaRPr lang="en-US"/>
          </a:p>
        </p:txBody>
      </p:sp>
    </p:spTree>
    <p:extLst>
      <p:ext uri="{BB962C8B-B14F-4D97-AF65-F5344CB8AC3E}">
        <p14:creationId xmlns:p14="http://schemas.microsoft.com/office/powerpoint/2010/main" val="151750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CC1D696-9C7A-41FB-B2C9-D8F2644267BC}" type="slidenum">
              <a:rPr lang="en-US" sz="1000">
                <a:solidFill>
                  <a:schemeClr val="folHlink"/>
                </a:solidFill>
              </a:rPr>
              <a:pPr/>
              <a:t>3</a:t>
            </a:fld>
            <a:endParaRPr lang="en-US" sz="1000">
              <a:solidFill>
                <a:schemeClr val="folHlink"/>
              </a:solidFill>
            </a:endParaRPr>
          </a:p>
        </p:txBody>
      </p:sp>
      <p:sp>
        <p:nvSpPr>
          <p:cNvPr id="57347" name="Rectangle 2"/>
          <p:cNvSpPr>
            <a:spLocks noGrp="1" noRot="1" noChangeAspect="1" noChangeArrowheads="1" noTextEdit="1"/>
          </p:cNvSpPr>
          <p:nvPr>
            <p:ph type="sldImg"/>
          </p:nvPr>
        </p:nvSpPr>
        <p:spPr>
          <a:xfrm>
            <a:off x="1150938" y="692150"/>
            <a:ext cx="4556125" cy="3416300"/>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Find an item in a sequential table. Even if you know the primary key value, the system has to start at the first row and continue until it finds the desired match. On average, with N total rows, it takes N/2 row retrievals to find a particular item. </a:t>
            </a:r>
          </a:p>
        </p:txBody>
      </p:sp>
    </p:spTree>
    <p:extLst>
      <p:ext uri="{BB962C8B-B14F-4D97-AF65-F5344CB8AC3E}">
        <p14:creationId xmlns:p14="http://schemas.microsoft.com/office/powerpoint/2010/main" val="2035846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F3589FA-C817-41D5-8D5B-002A7F135358}" type="slidenum">
              <a:rPr lang="en-US" sz="1000">
                <a:solidFill>
                  <a:schemeClr val="folHlink"/>
                </a:solidFill>
              </a:rPr>
              <a:pPr/>
              <a:t>12</a:t>
            </a:fld>
            <a:endParaRPr lang="en-US" sz="1000">
              <a:solidFill>
                <a:schemeClr val="folHlink"/>
              </a:solidFill>
            </a:endParaRPr>
          </a:p>
        </p:txBody>
      </p:sp>
      <p:sp>
        <p:nvSpPr>
          <p:cNvPr id="66563" name="Rectangle 2"/>
          <p:cNvSpPr>
            <a:spLocks noGrp="1" noRot="1" noChangeAspect="1" noChangeArrowheads="1" noTextEdit="1"/>
          </p:cNvSpPr>
          <p:nvPr>
            <p:ph type="sldImg"/>
          </p:nvPr>
        </p:nvSpPr>
        <p:spPr>
          <a:xfrm>
            <a:off x="1150938" y="692150"/>
            <a:ext cx="4556125" cy="34163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64045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44897CD-9357-4C0F-AA51-CBE2DB4127DC}" type="slidenum">
              <a:rPr lang="en-US" sz="1000">
                <a:solidFill>
                  <a:schemeClr val="folHlink"/>
                </a:solidFill>
              </a:rPr>
              <a:pPr/>
              <a:t>13</a:t>
            </a:fld>
            <a:endParaRPr lang="en-US" sz="1000">
              <a:solidFill>
                <a:schemeClr val="folHlink"/>
              </a:solidFill>
            </a:endParaRPr>
          </a:p>
        </p:txBody>
      </p:sp>
      <p:sp>
        <p:nvSpPr>
          <p:cNvPr id="67587" name="Rectangle 2"/>
          <p:cNvSpPr>
            <a:spLocks noGrp="1" noRot="1" noChangeAspect="1" noChangeArrowheads="1" noTextEdit="1"/>
          </p:cNvSpPr>
          <p:nvPr>
            <p:ph type="sldImg"/>
          </p:nvPr>
        </p:nvSpPr>
        <p:spPr>
          <a:xfrm>
            <a:off x="1150938" y="692150"/>
            <a:ext cx="4556125" cy="34163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27717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ECF6929-9657-4B69-AE80-2F81E2FAFECD}" type="slidenum">
              <a:rPr lang="en-US" sz="1000">
                <a:solidFill>
                  <a:schemeClr val="folHlink"/>
                </a:solidFill>
              </a:rPr>
              <a:pPr/>
              <a:t>14</a:t>
            </a:fld>
            <a:endParaRPr lang="en-US" sz="1000">
              <a:solidFill>
                <a:schemeClr val="folHlink"/>
              </a:solidFill>
            </a:endParaRPr>
          </a:p>
        </p:txBody>
      </p:sp>
      <p:sp>
        <p:nvSpPr>
          <p:cNvPr id="68611" name="Rectangle 2"/>
          <p:cNvSpPr>
            <a:spLocks noGrp="1" noRot="1" noChangeAspect="1" noChangeArrowheads="1" noTextEdit="1"/>
          </p:cNvSpPr>
          <p:nvPr>
            <p:ph type="sldImg"/>
          </p:nvPr>
        </p:nvSpPr>
        <p:spPr>
          <a:xfrm>
            <a:off x="1150938" y="692150"/>
            <a:ext cx="4556125" cy="34163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7649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471FF53-9253-4A7C-9185-84D905DAEEC4}" type="slidenum">
              <a:rPr lang="en-US" sz="1000">
                <a:solidFill>
                  <a:schemeClr val="folHlink"/>
                </a:solidFill>
              </a:rPr>
              <a:pPr/>
              <a:t>15</a:t>
            </a:fld>
            <a:endParaRPr lang="en-US" sz="1000">
              <a:solidFill>
                <a:schemeClr val="folHlink"/>
              </a:solidFill>
            </a:endParaRPr>
          </a:p>
        </p:txBody>
      </p:sp>
      <p:sp>
        <p:nvSpPr>
          <p:cNvPr id="69635" name="Rectangle 2"/>
          <p:cNvSpPr>
            <a:spLocks noGrp="1" noRot="1" noChangeAspect="1" noChangeArrowheads="1" noTextEdit="1"/>
          </p:cNvSpPr>
          <p:nvPr>
            <p:ph type="sldImg"/>
          </p:nvPr>
        </p:nvSpPr>
        <p:spPr>
          <a:xfrm>
            <a:off x="1150938" y="692150"/>
            <a:ext cx="4556125" cy="34163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74977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F3AD204-3126-4555-A5AD-8B7E22F25E52}" type="slidenum">
              <a:rPr lang="en-US" sz="1000">
                <a:solidFill>
                  <a:schemeClr val="folHlink"/>
                </a:solidFill>
              </a:rPr>
              <a:pPr/>
              <a:t>16</a:t>
            </a:fld>
            <a:endParaRPr lang="en-US" sz="1000">
              <a:solidFill>
                <a:schemeClr val="folHlink"/>
              </a:solidFill>
            </a:endParaRPr>
          </a:p>
        </p:txBody>
      </p:sp>
      <p:sp>
        <p:nvSpPr>
          <p:cNvPr id="70659" name="Rectangle 2"/>
          <p:cNvSpPr>
            <a:spLocks noGrp="1" noRot="1" noChangeAspect="1" noChangeArrowheads="1" noTextEdit="1"/>
          </p:cNvSpPr>
          <p:nvPr>
            <p:ph type="sldImg"/>
          </p:nvPr>
        </p:nvSpPr>
        <p:spPr>
          <a:xfrm>
            <a:off x="1150938" y="692150"/>
            <a:ext cx="4556125" cy="34163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Data warehouse. Data from the OLTP system and other sources is cleaned and transferred into a data warehouse on a regular basis. The data warehouse is optimized for interactive data analysis.</a:t>
            </a:r>
          </a:p>
        </p:txBody>
      </p:sp>
    </p:spTree>
    <p:extLst>
      <p:ext uri="{BB962C8B-B14F-4D97-AF65-F5344CB8AC3E}">
        <p14:creationId xmlns:p14="http://schemas.microsoft.com/office/powerpoint/2010/main" val="269623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2801FB8-DE7E-4E7A-B907-B9EE38F0E86D}" type="slidenum">
              <a:rPr lang="en-US" sz="1000">
                <a:solidFill>
                  <a:schemeClr val="folHlink"/>
                </a:solidFill>
              </a:rPr>
              <a:pPr/>
              <a:t>17</a:t>
            </a:fld>
            <a:endParaRPr lang="en-US" sz="1000">
              <a:solidFill>
                <a:schemeClr val="folHlink"/>
              </a:solidFill>
            </a:endParaRPr>
          </a:p>
        </p:txBody>
      </p:sp>
      <p:sp>
        <p:nvSpPr>
          <p:cNvPr id="71683" name="Rectangle 2"/>
          <p:cNvSpPr>
            <a:spLocks noGrp="1" noRot="1" noChangeAspect="1" noChangeArrowheads="1" noTextEdit="1"/>
          </p:cNvSpPr>
          <p:nvPr>
            <p:ph type="sldImg"/>
          </p:nvPr>
        </p:nvSpPr>
        <p:spPr>
          <a:xfrm>
            <a:off x="1150938" y="692150"/>
            <a:ext cx="4556125" cy="34163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6698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C6AB51A-6ADD-4353-A220-7A7EEC5BD817}" type="slidenum">
              <a:rPr lang="en-US" sz="1000">
                <a:solidFill>
                  <a:schemeClr val="folHlink"/>
                </a:solidFill>
              </a:rPr>
              <a:pPr/>
              <a:t>18</a:t>
            </a:fld>
            <a:endParaRPr lang="en-US" sz="1000">
              <a:solidFill>
                <a:schemeClr val="folHlink"/>
              </a:solidFill>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Extraction, transformation, and transportation (ETT). Transaction data usually has to be modified to make it completely consistent. This process must be automated so it can run unattended on a regular schedule.</a:t>
            </a:r>
          </a:p>
        </p:txBody>
      </p:sp>
    </p:spTree>
    <p:extLst>
      <p:ext uri="{BB962C8B-B14F-4D97-AF65-F5344CB8AC3E}">
        <p14:creationId xmlns:p14="http://schemas.microsoft.com/office/powerpoint/2010/main" val="48657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26D8242-BC3F-4D6D-8D1E-F6B9253E2137}" type="slidenum">
              <a:rPr lang="en-US" sz="1000">
                <a:solidFill>
                  <a:schemeClr val="folHlink"/>
                </a:solidFill>
              </a:rPr>
              <a:pPr/>
              <a:t>19</a:t>
            </a:fld>
            <a:endParaRPr lang="en-US" sz="1000">
              <a:solidFill>
                <a:schemeClr val="folHlink"/>
              </a:solidFill>
            </a:endParaRPr>
          </a:p>
        </p:txBody>
      </p:sp>
      <p:sp>
        <p:nvSpPr>
          <p:cNvPr id="73731" name="Rectangle 2"/>
          <p:cNvSpPr>
            <a:spLocks noGrp="1" noRot="1" noChangeAspect="1" noChangeArrowheads="1" noTextEdit="1"/>
          </p:cNvSpPr>
          <p:nvPr>
            <p:ph type="sldImg"/>
          </p:nvPr>
        </p:nvSpPr>
        <p:spPr>
          <a:xfrm>
            <a:off x="1150938" y="692150"/>
            <a:ext cx="4556125" cy="34163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16091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B5A115F-6FEF-4938-B51F-430A1B3527DC}" type="slidenum">
              <a:rPr lang="en-US" sz="1000">
                <a:solidFill>
                  <a:schemeClr val="folHlink"/>
                </a:solidFill>
              </a:rPr>
              <a:pPr/>
              <a:t>23</a:t>
            </a:fld>
            <a:endParaRPr lang="en-US" sz="1000">
              <a:solidFill>
                <a:schemeClr val="folHlink"/>
              </a:solidFill>
            </a:endParaRPr>
          </a:p>
        </p:txBody>
      </p:sp>
      <p:sp>
        <p:nvSpPr>
          <p:cNvPr id="74755" name="Rectangle 2"/>
          <p:cNvSpPr>
            <a:spLocks noGrp="1" noRot="1" noChangeAspect="1" noChangeArrowheads="1" noTextEdit="1"/>
          </p:cNvSpPr>
          <p:nvPr>
            <p:ph type="sldImg"/>
          </p:nvPr>
        </p:nvSpPr>
        <p:spPr>
          <a:xfrm>
            <a:off x="1150938" y="692150"/>
            <a:ext cx="4556125" cy="34163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Multidimensional cube. The fact element is sales. The dimensions are location, time, and category. Managers are interested in various combinations of the dimensions, and can use a cube browser to look at various subtotals.</a:t>
            </a:r>
          </a:p>
        </p:txBody>
      </p:sp>
    </p:spTree>
    <p:extLst>
      <p:ext uri="{BB962C8B-B14F-4D97-AF65-F5344CB8AC3E}">
        <p14:creationId xmlns:p14="http://schemas.microsoft.com/office/powerpoint/2010/main" val="1277408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DF72FF4-9C4C-46E6-ADEA-8B2D37B332AE}" type="slidenum">
              <a:rPr lang="en-US" sz="1000">
                <a:solidFill>
                  <a:schemeClr val="folHlink"/>
                </a:solidFill>
              </a:rPr>
              <a:pPr/>
              <a:t>24</a:t>
            </a:fld>
            <a:endParaRPr lang="en-US" sz="1000">
              <a:solidFill>
                <a:schemeClr val="folHlink"/>
              </a:solidFill>
            </a:endParaRPr>
          </a:p>
        </p:txBody>
      </p:sp>
      <p:sp>
        <p:nvSpPr>
          <p:cNvPr id="75779" name="Rectangle 2"/>
          <p:cNvSpPr>
            <a:spLocks noGrp="1" noRot="1" noChangeAspect="1" noChangeArrowheads="1" noTextEdit="1"/>
          </p:cNvSpPr>
          <p:nvPr>
            <p:ph type="sldImg"/>
          </p:nvPr>
        </p:nvSpPr>
        <p:spPr>
          <a:xfrm>
            <a:off x="1150938" y="692150"/>
            <a:ext cx="4556125" cy="341630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Drill down and Roll up. In a given dimension, drill down provides more detail. Roll up aggregates the values from subcategories.</a:t>
            </a:r>
          </a:p>
        </p:txBody>
      </p:sp>
    </p:spTree>
    <p:extLst>
      <p:ext uri="{BB962C8B-B14F-4D97-AF65-F5344CB8AC3E}">
        <p14:creationId xmlns:p14="http://schemas.microsoft.com/office/powerpoint/2010/main" val="2546658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5E9EBAF-2395-4364-8905-8323D11770B1}" type="slidenum">
              <a:rPr lang="en-US" sz="1000">
                <a:solidFill>
                  <a:schemeClr val="folHlink"/>
                </a:solidFill>
              </a:rPr>
              <a:pPr/>
              <a:t>4</a:t>
            </a:fld>
            <a:endParaRPr lang="en-US" sz="1000">
              <a:solidFill>
                <a:schemeClr val="folHlink"/>
              </a:solidFill>
            </a:endParaRPr>
          </a:p>
        </p:txBody>
      </p:sp>
      <p:sp>
        <p:nvSpPr>
          <p:cNvPr id="58371" name="Rectangle 2"/>
          <p:cNvSpPr>
            <a:spLocks noGrp="1" noRot="1" noChangeAspect="1" noChangeArrowheads="1" noTextEdit="1"/>
          </p:cNvSpPr>
          <p:nvPr>
            <p:ph type="sldImg"/>
          </p:nvPr>
        </p:nvSpPr>
        <p:spPr>
          <a:xfrm>
            <a:off x="1150938" y="692150"/>
            <a:ext cx="4556125" cy="34163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Binary search. To find the entry for Jones, divide the list in half. Jones falls below that value (Goetz), so divide the second part in half again. Jones falls above Kalida. Continue dividing the remaining sections in half until you find the matching row. </a:t>
            </a:r>
          </a:p>
        </p:txBody>
      </p:sp>
    </p:spTree>
    <p:extLst>
      <p:ext uri="{BB962C8B-B14F-4D97-AF65-F5344CB8AC3E}">
        <p14:creationId xmlns:p14="http://schemas.microsoft.com/office/powerpoint/2010/main" val="91406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18D4C1A-64CB-44F1-B1F5-AB55EC16A650}" type="slidenum">
              <a:rPr lang="en-US" sz="1000">
                <a:solidFill>
                  <a:schemeClr val="folHlink"/>
                </a:solidFill>
              </a:rPr>
              <a:pPr/>
              <a:t>25</a:t>
            </a:fld>
            <a:endParaRPr lang="en-US" sz="1000">
              <a:solidFill>
                <a:schemeClr val="folHlink"/>
              </a:solidFill>
            </a:endParaRPr>
          </a:p>
        </p:txBody>
      </p:sp>
      <p:sp>
        <p:nvSpPr>
          <p:cNvPr id="76803" name="Rectangle 2"/>
          <p:cNvSpPr>
            <a:spLocks noGrp="1" noRot="1" noChangeAspect="1" noChangeArrowheads="1" noTextEdit="1"/>
          </p:cNvSpPr>
          <p:nvPr>
            <p:ph type="sldImg"/>
          </p:nvPr>
        </p:nvSpPr>
        <p:spPr>
          <a:xfrm>
            <a:off x="1150938" y="692150"/>
            <a:ext cx="4556125" cy="34163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Order of computations. Multiplications should be performed in a query that is used for the fact table to get the correct total of $23.00. Computing it in the cube calculation causes sums to be computed first and then multiplied to give the incorrect value of $45.00. </a:t>
            </a:r>
          </a:p>
        </p:txBody>
      </p:sp>
    </p:spTree>
    <p:extLst>
      <p:ext uri="{BB962C8B-B14F-4D97-AF65-F5344CB8AC3E}">
        <p14:creationId xmlns:p14="http://schemas.microsoft.com/office/powerpoint/2010/main" val="4011833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8C0B521-1527-4CD8-BC06-E7EEE2536403}" type="slidenum">
              <a:rPr lang="en-US" sz="1000">
                <a:solidFill>
                  <a:schemeClr val="folHlink"/>
                </a:solidFill>
              </a:rPr>
              <a:pPr/>
              <a:t>26</a:t>
            </a:fld>
            <a:endParaRPr lang="en-US" sz="1000">
              <a:solidFill>
                <a:schemeClr val="folHlink"/>
              </a:solidFill>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Snowflake design. It is less strict than the star design in that dimension tables can be joined to other dimension tables before being connected to the fact table.</a:t>
            </a:r>
          </a:p>
        </p:txBody>
      </p:sp>
    </p:spTree>
    <p:extLst>
      <p:ext uri="{BB962C8B-B14F-4D97-AF65-F5344CB8AC3E}">
        <p14:creationId xmlns:p14="http://schemas.microsoft.com/office/powerpoint/2010/main" val="3463335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3EA2B90-CE11-4C06-843C-1D275BB72A8E}" type="slidenum">
              <a:rPr lang="en-US" sz="1000">
                <a:solidFill>
                  <a:schemeClr val="folHlink"/>
                </a:solidFill>
              </a:rPr>
              <a:pPr/>
              <a:t>27</a:t>
            </a:fld>
            <a:endParaRPr lang="en-US" sz="1000">
              <a:solidFill>
                <a:schemeClr val="folHlink"/>
              </a:solidFill>
            </a:endParaRPr>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Star OLAP design. The fact table holds the numeric data managers want to examine. The dimension tables hold the characteristics. In a star design, all dimension tables connect directly to the fact table.</a:t>
            </a:r>
          </a:p>
        </p:txBody>
      </p:sp>
    </p:spTree>
    <p:extLst>
      <p:ext uri="{BB962C8B-B14F-4D97-AF65-F5344CB8AC3E}">
        <p14:creationId xmlns:p14="http://schemas.microsoft.com/office/powerpoint/2010/main" val="2572017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9CE49C1-5A2A-4DFF-8176-11FB16E54088}" type="slidenum">
              <a:rPr lang="en-US" sz="1000">
                <a:solidFill>
                  <a:schemeClr val="folHlink"/>
                </a:solidFill>
              </a:rPr>
              <a:pPr/>
              <a:t>28</a:t>
            </a:fld>
            <a:endParaRPr lang="en-US" sz="1000">
              <a:solidFill>
                <a:schemeClr val="folHlink"/>
              </a:solidFill>
            </a:endParaRPr>
          </a:p>
        </p:txBody>
      </p:sp>
      <p:sp>
        <p:nvSpPr>
          <p:cNvPr id="79875" name="Rectangle 2"/>
          <p:cNvSpPr>
            <a:spLocks noGrp="1" noRot="1" noChangeAspect="1" noChangeArrowheads="1" noTextEdit="1"/>
          </p:cNvSpPr>
          <p:nvPr>
            <p:ph type="sldImg"/>
          </p:nvPr>
        </p:nvSpPr>
        <p:spPr>
          <a:xfrm>
            <a:off x="1150938" y="692150"/>
            <a:ext cx="4556125" cy="341630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308815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2AC494B-B05B-40C3-A5E9-99E572EC3458}" type="slidenum">
              <a:rPr lang="en-US" sz="1000">
                <a:solidFill>
                  <a:schemeClr val="folHlink"/>
                </a:solidFill>
              </a:rPr>
              <a:pPr/>
              <a:t>29</a:t>
            </a:fld>
            <a:endParaRPr lang="en-US" sz="1000">
              <a:solidFill>
                <a:schemeClr val="folHlink"/>
              </a:solidFill>
            </a:endParaRPr>
          </a:p>
        </p:txBody>
      </p:sp>
      <p:sp>
        <p:nvSpPr>
          <p:cNvPr id="80899" name="Rectangle 2"/>
          <p:cNvSpPr>
            <a:spLocks noGrp="1" noRot="1" noChangeAspec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An OLAP cube browser. The time (</a:t>
            </a:r>
            <a:r>
              <a:rPr lang="en-US" dirty="0" err="1" smtClean="0"/>
              <a:t>SaleDate</a:t>
            </a:r>
            <a:r>
              <a:rPr lang="en-US" dirty="0" smtClean="0"/>
              <a:t>) dimension is shown in the table of data along with the merchandise Category. Users can change the display simply by dragging the dimensions on or off the grid. They can also add filter fields such as the State dimension. The year-month-date hierarchy enables users to drill down or roll up data. But Visual Studio </a:t>
            </a:r>
            <a:r>
              <a:rPr lang="en-US" dirty="0" smtClean="0"/>
              <a:t>2013 </a:t>
            </a:r>
            <a:r>
              <a:rPr lang="en-US" dirty="0" smtClean="0"/>
              <a:t>– 2012 does not support</a:t>
            </a:r>
            <a:r>
              <a:rPr lang="en-US" baseline="0" dirty="0" smtClean="0"/>
              <a:t> separate column headings. All dimensions are rows—but this approach does make it easier to display multiple measures.</a:t>
            </a:r>
            <a:endParaRPr lang="en-US" dirty="0" smtClean="0"/>
          </a:p>
        </p:txBody>
      </p:sp>
    </p:spTree>
    <p:extLst>
      <p:ext uri="{BB962C8B-B14F-4D97-AF65-F5344CB8AC3E}">
        <p14:creationId xmlns:p14="http://schemas.microsoft.com/office/powerpoint/2010/main" val="3426718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00F0FF8-2255-4411-8761-5BF7D99DA8CB}" type="slidenum">
              <a:rPr lang="en-US" sz="1000">
                <a:solidFill>
                  <a:schemeClr val="folHlink"/>
                </a:solidFill>
              </a:rPr>
              <a:pPr/>
              <a:t>30</a:t>
            </a:fld>
            <a:endParaRPr lang="en-US" sz="1000">
              <a:solidFill>
                <a:schemeClr val="folHlink"/>
              </a:solidFill>
            </a:endParaRPr>
          </a:p>
        </p:txBody>
      </p:sp>
      <p:sp>
        <p:nvSpPr>
          <p:cNvPr id="81923" name="Rectangle 2"/>
          <p:cNvSpPr>
            <a:spLocks noGrp="1" noRot="1" noChangeAspect="1" noChangeArrowheads="1" noTextEdit="1"/>
          </p:cNvSpPr>
          <p:nvPr>
            <p:ph type="sldImg"/>
          </p:nvPr>
        </p:nvSpPr>
        <p:spPr>
          <a:xfrm>
            <a:off x="1150938" y="692150"/>
            <a:ext cx="4556125" cy="34163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a:t>
            </a:r>
            <a:r>
              <a:rPr lang="en-US" baseline="0" dirty="0" smtClean="0"/>
              <a:t> Microsoft PivotTable is more flexible in supporting columns and rows of data. Simply drag items to the appropriate section (in the key window). If the cube has already been created in Visual Studio </a:t>
            </a:r>
            <a:r>
              <a:rPr lang="en-US" baseline="0" dirty="0" smtClean="0"/>
              <a:t>2013 </a:t>
            </a:r>
            <a:r>
              <a:rPr lang="en-US" baseline="0" dirty="0" smtClean="0"/>
              <a:t>– 2013 you can click the Excel icon in the cube browser to open to Excel.</a:t>
            </a:r>
          </a:p>
          <a:p>
            <a:endParaRPr lang="en-US" baseline="0" dirty="0" smtClean="0"/>
          </a:p>
          <a:p>
            <a:r>
              <a:rPr lang="en-US" baseline="0" dirty="0" smtClean="0"/>
              <a:t>Using Access as the DBMS, create a query:</a:t>
            </a:r>
          </a:p>
          <a:p>
            <a:r>
              <a:rPr lang="en-US" dirty="0" smtClean="0"/>
              <a:t>SELECT Year([</a:t>
            </a:r>
            <a:r>
              <a:rPr lang="en-US" dirty="0" err="1" smtClean="0"/>
              <a:t>SaleDate</a:t>
            </a:r>
            <a:r>
              <a:rPr lang="en-US" dirty="0" smtClean="0"/>
              <a:t>]) AS [Year], Format([</a:t>
            </a:r>
            <a:r>
              <a:rPr lang="en-US" dirty="0" err="1" smtClean="0"/>
              <a:t>SaleDate</a:t>
            </a:r>
            <a:r>
              <a:rPr lang="en-US" dirty="0" smtClean="0"/>
              <a:t>],"</a:t>
            </a:r>
            <a:r>
              <a:rPr lang="en-US" dirty="0" err="1" smtClean="0"/>
              <a:t>yyyy</a:t>
            </a:r>
            <a:r>
              <a:rPr lang="en-US" dirty="0" smtClean="0"/>
              <a:t>-mm") AS </a:t>
            </a:r>
            <a:r>
              <a:rPr lang="en-US" dirty="0" err="1" smtClean="0"/>
              <a:t>YearMonth</a:t>
            </a:r>
            <a:r>
              <a:rPr lang="en-US" dirty="0" smtClean="0"/>
              <a:t>, </a:t>
            </a:r>
            <a:r>
              <a:rPr lang="en-US" dirty="0" err="1" smtClean="0"/>
              <a:t>City.State</a:t>
            </a:r>
            <a:r>
              <a:rPr lang="en-US" dirty="0" smtClean="0"/>
              <a:t>, </a:t>
            </a:r>
            <a:r>
              <a:rPr lang="en-US" dirty="0" err="1" smtClean="0"/>
              <a:t>Merchandise.Category</a:t>
            </a:r>
            <a:r>
              <a:rPr lang="en-US" dirty="0" smtClean="0"/>
              <a:t>, [Quantity]*[</a:t>
            </a:r>
            <a:r>
              <a:rPr lang="en-US" dirty="0" err="1" smtClean="0"/>
              <a:t>SalePrice</a:t>
            </a:r>
            <a:r>
              <a:rPr lang="en-US" dirty="0" smtClean="0"/>
              <a:t>] AS [Value]</a:t>
            </a:r>
          </a:p>
          <a:p>
            <a:r>
              <a:rPr lang="en-US" dirty="0" smtClean="0"/>
              <a:t>FROM City INNER JOIN (Customer INNER JOIN (Merchandise INNER JOIN (Sale INNER JOIN </a:t>
            </a:r>
            <a:r>
              <a:rPr lang="en-US" dirty="0" err="1" smtClean="0"/>
              <a:t>SaleItem</a:t>
            </a:r>
            <a:r>
              <a:rPr lang="en-US" dirty="0" smtClean="0"/>
              <a:t> ON </a:t>
            </a:r>
            <a:r>
              <a:rPr lang="en-US" dirty="0" err="1" smtClean="0"/>
              <a:t>Sale.SaleID</a:t>
            </a:r>
            <a:r>
              <a:rPr lang="en-US" dirty="0" smtClean="0"/>
              <a:t> = </a:t>
            </a:r>
            <a:r>
              <a:rPr lang="en-US" dirty="0" err="1" smtClean="0"/>
              <a:t>SaleItem.SaleID</a:t>
            </a:r>
            <a:r>
              <a:rPr lang="en-US" dirty="0" smtClean="0"/>
              <a:t>) ON </a:t>
            </a:r>
            <a:r>
              <a:rPr lang="en-US" dirty="0" err="1" smtClean="0"/>
              <a:t>Merchandise.ItemID</a:t>
            </a:r>
            <a:r>
              <a:rPr lang="en-US" dirty="0" smtClean="0"/>
              <a:t> = </a:t>
            </a:r>
            <a:r>
              <a:rPr lang="en-US" dirty="0" err="1" smtClean="0"/>
              <a:t>SaleItem.ItemID</a:t>
            </a:r>
            <a:r>
              <a:rPr lang="en-US" dirty="0" smtClean="0"/>
              <a:t>) ON </a:t>
            </a:r>
            <a:r>
              <a:rPr lang="en-US" dirty="0" err="1" smtClean="0"/>
              <a:t>Customer.CustomerID</a:t>
            </a:r>
            <a:r>
              <a:rPr lang="en-US" dirty="0" smtClean="0"/>
              <a:t> = </a:t>
            </a:r>
            <a:r>
              <a:rPr lang="en-US" dirty="0" err="1" smtClean="0"/>
              <a:t>Sale.CustomerID</a:t>
            </a:r>
            <a:r>
              <a:rPr lang="en-US" dirty="0" smtClean="0"/>
              <a:t>) ON </a:t>
            </a:r>
            <a:r>
              <a:rPr lang="en-US" dirty="0" err="1" smtClean="0"/>
              <a:t>City.CityID</a:t>
            </a:r>
            <a:r>
              <a:rPr lang="en-US" dirty="0" smtClean="0"/>
              <a:t> = </a:t>
            </a:r>
            <a:r>
              <a:rPr lang="en-US" dirty="0" err="1" smtClean="0"/>
              <a:t>Customer.CityID</a:t>
            </a:r>
            <a:r>
              <a:rPr lang="en-US" dirty="0" smtClean="0"/>
              <a:t>;</a:t>
            </a:r>
          </a:p>
          <a:p>
            <a:endParaRPr lang="en-US" dirty="0" smtClean="0"/>
          </a:p>
          <a:p>
            <a:endParaRPr lang="en-US" dirty="0" smtClean="0"/>
          </a:p>
        </p:txBody>
      </p:sp>
    </p:spTree>
    <p:extLst>
      <p:ext uri="{BB962C8B-B14F-4D97-AF65-F5344CB8AC3E}">
        <p14:creationId xmlns:p14="http://schemas.microsoft.com/office/powerpoint/2010/main" val="2772208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D451E57-62C3-46F3-A2AA-47E1C2B904E6}" type="slidenum">
              <a:rPr lang="en-US" sz="1000">
                <a:solidFill>
                  <a:schemeClr val="folHlink"/>
                </a:solidFill>
              </a:rPr>
              <a:pPr/>
              <a:t>31</a:t>
            </a:fld>
            <a:endParaRPr lang="en-US" sz="1000">
              <a:solidFill>
                <a:schemeClr val="folHlink"/>
              </a:solidFill>
            </a:endParaRPr>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Microsoft PivotChart. Pivot tools make it easy for managers to examine cube data from any perspective, to select subsets of the data, to perform calculations, and to create charts.</a:t>
            </a:r>
          </a:p>
        </p:txBody>
      </p:sp>
    </p:spTree>
    <p:extLst>
      <p:ext uri="{BB962C8B-B14F-4D97-AF65-F5344CB8AC3E}">
        <p14:creationId xmlns:p14="http://schemas.microsoft.com/office/powerpoint/2010/main" val="3395514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C8417A5-2737-46EA-8E62-0A9A9F7F0C64}" type="slidenum">
              <a:rPr lang="en-US" sz="1000">
                <a:solidFill>
                  <a:schemeClr val="folHlink"/>
                </a:solidFill>
              </a:rPr>
              <a:pPr/>
              <a:t>32</a:t>
            </a:fld>
            <a:endParaRPr lang="en-US" sz="1000">
              <a:solidFill>
                <a:schemeClr val="folHlink"/>
              </a:solidFill>
            </a:endParaRPr>
          </a:p>
        </p:txBody>
      </p:sp>
      <p:sp>
        <p:nvSpPr>
          <p:cNvPr id="83971" name="Rectangle 2"/>
          <p:cNvSpPr>
            <a:spLocks noGrp="1" noRot="1" noChangeAspect="1" noChangeArrowheads="1" noTextEdit="1"/>
          </p:cNvSpPr>
          <p:nvPr>
            <p:ph type="sldImg"/>
          </p:nvPr>
        </p:nvSpPr>
        <p:spPr>
          <a:xfrm>
            <a:off x="1150938" y="692150"/>
            <a:ext cx="4556125" cy="34163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SELECT query with two GROUP BY columns. You get subtotals for each animal category for each month. You do not see totals across an entire category (Birds for all months), and you do not get the overall total. </a:t>
            </a:r>
          </a:p>
        </p:txBody>
      </p:sp>
    </p:spTree>
    <p:extLst>
      <p:ext uri="{BB962C8B-B14F-4D97-AF65-F5344CB8AC3E}">
        <p14:creationId xmlns:p14="http://schemas.microsoft.com/office/powerpoint/2010/main" val="757279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BA8B398-1F6E-4104-A684-08DFAB614EC6}" type="slidenum">
              <a:rPr lang="en-US" sz="1000">
                <a:solidFill>
                  <a:schemeClr val="folHlink"/>
                </a:solidFill>
              </a:rPr>
              <a:pPr/>
              <a:t>33</a:t>
            </a:fld>
            <a:endParaRPr lang="en-US" sz="1000">
              <a:solidFill>
                <a:schemeClr val="folHlink"/>
              </a:solidFill>
            </a:endParaRPr>
          </a:p>
        </p:txBody>
      </p:sp>
      <p:sp>
        <p:nvSpPr>
          <p:cNvPr id="84995" name="Rectangle 2"/>
          <p:cNvSpPr>
            <a:spLocks noGrp="1" noRot="1" noChangeAspect="1" noChangeArrowheads="1" noTextEdit="1"/>
          </p:cNvSpPr>
          <p:nvPr>
            <p:ph type="sldImg"/>
          </p:nvPr>
        </p:nvSpPr>
        <p:spPr>
          <a:xfrm>
            <a:off x="1150938" y="692150"/>
            <a:ext cx="4556125" cy="34163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ROLLUP option.  Adding the ROLLUP option to the GROUP BY statement generates the super-aggregate totals. In this case, the query provides totals for each Category element and the overall total. Notice that the corresponding Month is a null value.</a:t>
            </a:r>
          </a:p>
        </p:txBody>
      </p:sp>
    </p:spTree>
    <p:extLst>
      <p:ext uri="{BB962C8B-B14F-4D97-AF65-F5344CB8AC3E}">
        <p14:creationId xmlns:p14="http://schemas.microsoft.com/office/powerpoint/2010/main" val="110137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62FB0E9-21D9-47D3-AA1E-17FCE9D7B9A4}" type="slidenum">
              <a:rPr lang="en-US" sz="1000">
                <a:solidFill>
                  <a:schemeClr val="folHlink"/>
                </a:solidFill>
              </a:rPr>
              <a:pPr/>
              <a:t>34</a:t>
            </a:fld>
            <a:endParaRPr lang="en-US" sz="1000">
              <a:solidFill>
                <a:schemeClr val="folHlink"/>
              </a:solidFill>
            </a:endParaRPr>
          </a:p>
        </p:txBody>
      </p:sp>
      <p:sp>
        <p:nvSpPr>
          <p:cNvPr id="86019" name="Rectangle 2"/>
          <p:cNvSpPr>
            <a:spLocks noGrp="1" noRot="1" noChangeAspect="1" noChangeArrowheads="1" noTextEdit="1"/>
          </p:cNvSpPr>
          <p:nvPr>
            <p:ph type="sldImg"/>
          </p:nvPr>
        </p:nvSpPr>
        <p:spPr>
          <a:xfrm>
            <a:off x="1150938" y="692150"/>
            <a:ext cx="4556125" cy="341630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53838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3BE8521-21E2-420B-961E-3C61F3823521}" type="slidenum">
              <a:rPr lang="en-US" sz="1000">
                <a:solidFill>
                  <a:schemeClr val="folHlink"/>
                </a:solidFill>
              </a:rPr>
              <a:pPr/>
              <a:t>5</a:t>
            </a:fld>
            <a:endParaRPr lang="en-US" sz="1000">
              <a:solidFill>
                <a:schemeClr val="folHlink"/>
              </a:solidFill>
            </a:endParaRPr>
          </a:p>
        </p:txBody>
      </p:sp>
      <p:sp>
        <p:nvSpPr>
          <p:cNvPr id="59395" name="Rectangle 2"/>
          <p:cNvSpPr>
            <a:spLocks noGrp="1" noRot="1" noChangeAspect="1" noChangeArrowheads="1" noTextEdit="1"/>
          </p:cNvSpPr>
          <p:nvPr>
            <p:ph type="sldImg"/>
          </p:nvPr>
        </p:nvSpPr>
        <p:spPr>
          <a:xfrm>
            <a:off x="1150938" y="692150"/>
            <a:ext cx="4556125" cy="34163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09587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9DC01BE-5B49-49E5-A606-7E8E50664D07}" type="slidenum">
              <a:rPr lang="en-US" sz="1000">
                <a:solidFill>
                  <a:schemeClr val="folHlink"/>
                </a:solidFill>
              </a:rPr>
              <a:pPr/>
              <a:t>35</a:t>
            </a:fld>
            <a:endParaRPr lang="en-US" sz="1000">
              <a:solidFill>
                <a:schemeClr val="folHlink"/>
              </a:solidFill>
            </a:endParaRPr>
          </a:p>
        </p:txBody>
      </p:sp>
      <p:sp>
        <p:nvSpPr>
          <p:cNvPr id="87043" name="Rectangle 2"/>
          <p:cNvSpPr>
            <a:spLocks noGrp="1" noRot="1" noChangeAspect="1" noChangeArrowheads="1" noTextEdit="1"/>
          </p:cNvSpPr>
          <p:nvPr>
            <p:ph type="sldImg"/>
          </p:nvPr>
        </p:nvSpPr>
        <p:spPr>
          <a:xfrm>
            <a:off x="1150938" y="692150"/>
            <a:ext cx="4556125" cy="341630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GROUPING function. The GROUPING function returns a value of one when the row </a:t>
            </a:r>
          </a:p>
          <a:p>
            <a:r>
              <a:rPr lang="en-US" dirty="0" smtClean="0"/>
              <a:t>displayed is a super-aggregate for the selected column parameter.</a:t>
            </a:r>
          </a:p>
          <a:p>
            <a:endParaRPr lang="en-US" dirty="0" smtClean="0"/>
          </a:p>
          <a:p>
            <a:r>
              <a:rPr lang="en-US" dirty="0" smtClean="0"/>
              <a:t>SQL Server:</a:t>
            </a:r>
          </a:p>
          <a:p>
            <a:r>
              <a:rPr lang="en-US" sz="1200" kern="1200" dirty="0" smtClean="0">
                <a:solidFill>
                  <a:schemeClr val="tx1"/>
                </a:solidFill>
                <a:latin typeface="Times New Roman" pitchFamily="18" charset="0"/>
                <a:ea typeface="+mn-ea"/>
                <a:cs typeface="+mn-cs"/>
              </a:rPr>
              <a:t>SELECT Category, Month(</a:t>
            </a:r>
            <a:r>
              <a:rPr lang="en-US" sz="1200" kern="1200" dirty="0" err="1" smtClean="0">
                <a:solidFill>
                  <a:schemeClr val="tx1"/>
                </a:solidFill>
                <a:latin typeface="Times New Roman" pitchFamily="18" charset="0"/>
                <a:ea typeface="+mn-ea"/>
                <a:cs typeface="+mn-cs"/>
              </a:rPr>
              <a:t>SaleDate</a:t>
            </a:r>
            <a:r>
              <a:rPr lang="en-US" sz="1200" kern="1200" dirty="0" smtClean="0">
                <a:solidFill>
                  <a:schemeClr val="tx1"/>
                </a:solidFill>
                <a:latin typeface="Times New Roman" pitchFamily="18" charset="0"/>
                <a:ea typeface="+mn-ea"/>
                <a:cs typeface="+mn-cs"/>
              </a:rPr>
              <a:t>) As </a:t>
            </a:r>
            <a:r>
              <a:rPr lang="en-US" sz="1200" kern="1200" dirty="0" err="1" smtClean="0">
                <a:solidFill>
                  <a:schemeClr val="tx1"/>
                </a:solidFill>
                <a:latin typeface="Times New Roman" pitchFamily="18" charset="0"/>
                <a:ea typeface="+mn-ea"/>
                <a:cs typeface="+mn-cs"/>
              </a:rPr>
              <a:t>SaleMonth</a:t>
            </a:r>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Sum(</a:t>
            </a:r>
            <a:r>
              <a:rPr lang="en-US" sz="1200" kern="1200" dirty="0" err="1" smtClean="0">
                <a:solidFill>
                  <a:schemeClr val="tx1"/>
                </a:solidFill>
                <a:latin typeface="Times New Roman" pitchFamily="18" charset="0"/>
                <a:ea typeface="+mn-ea"/>
                <a:cs typeface="+mn-cs"/>
              </a:rPr>
              <a:t>SalePrice</a:t>
            </a:r>
            <a:r>
              <a:rPr lang="en-US" sz="1200" kern="1200" dirty="0" smtClean="0">
                <a:solidFill>
                  <a:schemeClr val="tx1"/>
                </a:solidFill>
                <a:latin typeface="Times New Roman" pitchFamily="18" charset="0"/>
                <a:ea typeface="+mn-ea"/>
                <a:cs typeface="+mn-cs"/>
              </a:rPr>
              <a:t>*Quantity) As Amount,</a:t>
            </a:r>
          </a:p>
          <a:p>
            <a:r>
              <a:rPr lang="en-US" sz="1200" kern="1200" dirty="0" smtClean="0">
                <a:solidFill>
                  <a:schemeClr val="tx1"/>
                </a:solidFill>
                <a:latin typeface="Times New Roman" pitchFamily="18" charset="0"/>
                <a:ea typeface="+mn-ea"/>
                <a:cs typeface="+mn-cs"/>
              </a:rPr>
              <a:t>	GROUPING (Category) AS </a:t>
            </a:r>
            <a:r>
              <a:rPr lang="en-US" sz="1200" kern="1200" dirty="0" err="1" smtClean="0">
                <a:solidFill>
                  <a:schemeClr val="tx1"/>
                </a:solidFill>
                <a:latin typeface="Times New Roman" pitchFamily="18" charset="0"/>
                <a:ea typeface="+mn-ea"/>
                <a:cs typeface="+mn-cs"/>
              </a:rPr>
              <a:t>Gc</a:t>
            </a:r>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GROUPING (Month(</a:t>
            </a:r>
            <a:r>
              <a:rPr lang="en-US" sz="1200" kern="1200" dirty="0" err="1" smtClean="0">
                <a:solidFill>
                  <a:schemeClr val="tx1"/>
                </a:solidFill>
                <a:latin typeface="Times New Roman" pitchFamily="18" charset="0"/>
                <a:ea typeface="+mn-ea"/>
                <a:cs typeface="+mn-cs"/>
              </a:rPr>
              <a:t>SaleDate</a:t>
            </a:r>
            <a:r>
              <a:rPr lang="en-US" sz="1200" kern="1200" dirty="0" smtClean="0">
                <a:solidFill>
                  <a:schemeClr val="tx1"/>
                </a:solidFill>
                <a:latin typeface="Times New Roman" pitchFamily="18" charset="0"/>
                <a:ea typeface="+mn-ea"/>
                <a:cs typeface="+mn-cs"/>
              </a:rPr>
              <a:t>)) AS </a:t>
            </a:r>
            <a:r>
              <a:rPr lang="en-US" sz="1200" kern="1200" dirty="0" err="1" smtClean="0">
                <a:solidFill>
                  <a:schemeClr val="tx1"/>
                </a:solidFill>
                <a:latin typeface="Times New Roman" pitchFamily="18" charset="0"/>
                <a:ea typeface="+mn-ea"/>
                <a:cs typeface="+mn-cs"/>
              </a:rPr>
              <a:t>Gm</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FROM Sale INNER JOIN </a:t>
            </a:r>
            <a:r>
              <a:rPr lang="en-US" sz="1200" kern="1200" dirty="0" err="1" smtClean="0">
                <a:solidFill>
                  <a:schemeClr val="tx1"/>
                </a:solidFill>
                <a:latin typeface="Times New Roman" pitchFamily="18" charset="0"/>
                <a:ea typeface="+mn-ea"/>
                <a:cs typeface="+mn-cs"/>
              </a:rPr>
              <a:t>SaleItem</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ON </a:t>
            </a:r>
            <a:r>
              <a:rPr lang="en-US" sz="1200" kern="1200" dirty="0" err="1" smtClean="0">
                <a:solidFill>
                  <a:schemeClr val="tx1"/>
                </a:solidFill>
                <a:latin typeface="Times New Roman" pitchFamily="18" charset="0"/>
                <a:ea typeface="+mn-ea"/>
                <a:cs typeface="+mn-cs"/>
              </a:rPr>
              <a:t>Sale.SaleID</a:t>
            </a:r>
            <a:r>
              <a:rPr lang="en-US" sz="1200" kern="1200" dirty="0" smtClean="0">
                <a:solidFill>
                  <a:schemeClr val="tx1"/>
                </a:solidFill>
                <a:latin typeface="Times New Roman" pitchFamily="18" charset="0"/>
                <a:ea typeface="+mn-ea"/>
                <a:cs typeface="+mn-cs"/>
              </a:rPr>
              <a:t>=</a:t>
            </a:r>
            <a:r>
              <a:rPr lang="en-US" sz="1200" kern="1200" dirty="0" err="1" smtClean="0">
                <a:solidFill>
                  <a:schemeClr val="tx1"/>
                </a:solidFill>
                <a:latin typeface="Times New Roman" pitchFamily="18" charset="0"/>
                <a:ea typeface="+mn-ea"/>
                <a:cs typeface="+mn-cs"/>
              </a:rPr>
              <a:t>SaleItem.SaleID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INNER JOIN Merchandise ON </a:t>
            </a:r>
          </a:p>
          <a:p>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SaleItem.ItemID</a:t>
            </a:r>
            <a:r>
              <a:rPr lang="en-US" sz="1200" kern="1200" dirty="0" smtClean="0">
                <a:solidFill>
                  <a:schemeClr val="tx1"/>
                </a:solidFill>
                <a:latin typeface="Times New Roman" pitchFamily="18" charset="0"/>
                <a:ea typeface="+mn-ea"/>
                <a:cs typeface="+mn-cs"/>
              </a:rPr>
              <a:t>=</a:t>
            </a:r>
            <a:r>
              <a:rPr lang="en-US" sz="1200" kern="1200" dirty="0" err="1" smtClean="0">
                <a:solidFill>
                  <a:schemeClr val="tx1"/>
                </a:solidFill>
                <a:latin typeface="Times New Roman" pitchFamily="18" charset="0"/>
                <a:ea typeface="+mn-ea"/>
                <a:cs typeface="+mn-cs"/>
              </a:rPr>
              <a:t>Merchandise.ItemID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GROUP BY Category, Month(</a:t>
            </a:r>
            <a:r>
              <a:rPr lang="en-US" sz="1200" kern="1200" dirty="0" err="1" smtClean="0">
                <a:solidFill>
                  <a:schemeClr val="tx1"/>
                </a:solidFill>
                <a:latin typeface="Times New Roman" pitchFamily="18" charset="0"/>
                <a:ea typeface="+mn-ea"/>
                <a:cs typeface="+mn-cs"/>
              </a:rPr>
              <a:t>SaleDate</a:t>
            </a:r>
            <a:r>
              <a:rPr lang="en-US" sz="1200" kern="1200" dirty="0" smtClean="0">
                <a:solidFill>
                  <a:schemeClr val="tx1"/>
                </a:solidFill>
                <a:latin typeface="Times New Roman" pitchFamily="18" charset="0"/>
                <a:ea typeface="+mn-ea"/>
                <a:cs typeface="+mn-cs"/>
              </a:rPr>
              <a:t>) WITH ROLLUP;</a:t>
            </a:r>
          </a:p>
          <a:p>
            <a:endParaRPr lang="en-US" dirty="0" smtClean="0"/>
          </a:p>
        </p:txBody>
      </p:sp>
    </p:spTree>
    <p:extLst>
      <p:ext uri="{BB962C8B-B14F-4D97-AF65-F5344CB8AC3E}">
        <p14:creationId xmlns:p14="http://schemas.microsoft.com/office/powerpoint/2010/main" val="4012254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DEA1C61-D075-4B45-AD53-455475FE59CB}" type="slidenum">
              <a:rPr lang="en-US" sz="1000">
                <a:solidFill>
                  <a:schemeClr val="folHlink"/>
                </a:solidFill>
              </a:rPr>
              <a:pPr/>
              <a:t>36</a:t>
            </a:fld>
            <a:endParaRPr lang="en-US" sz="1000">
              <a:solidFill>
                <a:schemeClr val="folHlink"/>
              </a:solidFill>
            </a:endParaRPr>
          </a:p>
        </p:txBody>
      </p:sp>
      <p:sp>
        <p:nvSpPr>
          <p:cNvPr id="88067" name="Rectangle 2"/>
          <p:cNvSpPr>
            <a:spLocks noGrp="1" noRot="1" noChangeAspect="1" noChangeArrowheads="1" noTextEdit="1"/>
          </p:cNvSpPr>
          <p:nvPr>
            <p:ph type="sldImg"/>
          </p:nvPr>
        </p:nvSpPr>
        <p:spPr>
          <a:xfrm>
            <a:off x="1150938" y="692150"/>
            <a:ext cx="4556125" cy="34163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CUBE option. The CUBE option computes super-aggregate values for all columns in the GROUP BY statement. The rows near the bottom with the </a:t>
            </a:r>
            <a:r>
              <a:rPr lang="en-US" dirty="0" err="1" smtClean="0"/>
              <a:t>Gm</a:t>
            </a:r>
            <a:r>
              <a:rPr lang="en-US" dirty="0" smtClean="0"/>
              <a:t> indicator value of 1 are the totals by month for all categories of products.</a:t>
            </a:r>
          </a:p>
          <a:p>
            <a:endParaRPr lang="en-US" dirty="0" smtClean="0"/>
          </a:p>
          <a:p>
            <a:r>
              <a:rPr lang="en-US" dirty="0" smtClean="0"/>
              <a:t>SQL Server:</a:t>
            </a:r>
          </a:p>
          <a:p>
            <a:r>
              <a:rPr lang="en-US" sz="1200" kern="1200" dirty="0" smtClean="0">
                <a:solidFill>
                  <a:schemeClr val="tx1"/>
                </a:solidFill>
                <a:latin typeface="Times New Roman" pitchFamily="18" charset="0"/>
                <a:ea typeface="+mn-ea"/>
                <a:cs typeface="+mn-cs"/>
              </a:rPr>
              <a:t>SELECT Category, Month(</a:t>
            </a:r>
            <a:r>
              <a:rPr lang="en-US" sz="1200" kern="1200" dirty="0" err="1" smtClean="0">
                <a:solidFill>
                  <a:schemeClr val="tx1"/>
                </a:solidFill>
                <a:latin typeface="Times New Roman" pitchFamily="18" charset="0"/>
                <a:ea typeface="+mn-ea"/>
                <a:cs typeface="+mn-cs"/>
              </a:rPr>
              <a:t>SaleDate</a:t>
            </a:r>
            <a:r>
              <a:rPr lang="en-US" sz="1200" kern="1200" dirty="0" smtClean="0">
                <a:solidFill>
                  <a:schemeClr val="tx1"/>
                </a:solidFill>
                <a:latin typeface="Times New Roman" pitchFamily="18" charset="0"/>
                <a:ea typeface="+mn-ea"/>
                <a:cs typeface="+mn-cs"/>
              </a:rPr>
              <a:t>) As </a:t>
            </a:r>
            <a:r>
              <a:rPr lang="en-US" sz="1200" kern="1200" dirty="0" err="1" smtClean="0">
                <a:solidFill>
                  <a:schemeClr val="tx1"/>
                </a:solidFill>
                <a:latin typeface="Times New Roman" pitchFamily="18" charset="0"/>
                <a:ea typeface="+mn-ea"/>
                <a:cs typeface="+mn-cs"/>
              </a:rPr>
              <a:t>SaleMonth</a:t>
            </a:r>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Sum(</a:t>
            </a:r>
            <a:r>
              <a:rPr lang="en-US" sz="1200" kern="1200" dirty="0" err="1" smtClean="0">
                <a:solidFill>
                  <a:schemeClr val="tx1"/>
                </a:solidFill>
                <a:latin typeface="Times New Roman" pitchFamily="18" charset="0"/>
                <a:ea typeface="+mn-ea"/>
                <a:cs typeface="+mn-cs"/>
              </a:rPr>
              <a:t>SalePrice</a:t>
            </a:r>
            <a:r>
              <a:rPr lang="en-US" sz="1200" kern="1200" dirty="0" smtClean="0">
                <a:solidFill>
                  <a:schemeClr val="tx1"/>
                </a:solidFill>
                <a:latin typeface="Times New Roman" pitchFamily="18" charset="0"/>
                <a:ea typeface="+mn-ea"/>
                <a:cs typeface="+mn-cs"/>
              </a:rPr>
              <a:t>*Quantity) As Amount,</a:t>
            </a:r>
          </a:p>
          <a:p>
            <a:r>
              <a:rPr lang="en-US" sz="1200" kern="1200" dirty="0" smtClean="0">
                <a:solidFill>
                  <a:schemeClr val="tx1"/>
                </a:solidFill>
                <a:latin typeface="Times New Roman" pitchFamily="18" charset="0"/>
                <a:ea typeface="+mn-ea"/>
                <a:cs typeface="+mn-cs"/>
              </a:rPr>
              <a:t>	GROUPING (Category) AS </a:t>
            </a:r>
            <a:r>
              <a:rPr lang="en-US" sz="1200" kern="1200" dirty="0" err="1" smtClean="0">
                <a:solidFill>
                  <a:schemeClr val="tx1"/>
                </a:solidFill>
                <a:latin typeface="Times New Roman" pitchFamily="18" charset="0"/>
                <a:ea typeface="+mn-ea"/>
                <a:cs typeface="+mn-cs"/>
              </a:rPr>
              <a:t>Gc</a:t>
            </a:r>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GROUPING (Month(</a:t>
            </a:r>
            <a:r>
              <a:rPr lang="en-US" sz="1200" kern="1200" dirty="0" err="1" smtClean="0">
                <a:solidFill>
                  <a:schemeClr val="tx1"/>
                </a:solidFill>
                <a:latin typeface="Times New Roman" pitchFamily="18" charset="0"/>
                <a:ea typeface="+mn-ea"/>
                <a:cs typeface="+mn-cs"/>
              </a:rPr>
              <a:t>SaleDate</a:t>
            </a:r>
            <a:r>
              <a:rPr lang="en-US" sz="1200" kern="1200" dirty="0" smtClean="0">
                <a:solidFill>
                  <a:schemeClr val="tx1"/>
                </a:solidFill>
                <a:latin typeface="Times New Roman" pitchFamily="18" charset="0"/>
                <a:ea typeface="+mn-ea"/>
                <a:cs typeface="+mn-cs"/>
              </a:rPr>
              <a:t>)) AS </a:t>
            </a:r>
            <a:r>
              <a:rPr lang="en-US" sz="1200" kern="1200" dirty="0" err="1" smtClean="0">
                <a:solidFill>
                  <a:schemeClr val="tx1"/>
                </a:solidFill>
                <a:latin typeface="Times New Roman" pitchFamily="18" charset="0"/>
                <a:ea typeface="+mn-ea"/>
                <a:cs typeface="+mn-cs"/>
              </a:rPr>
              <a:t>Gm</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FROM Sale INNER JOIN </a:t>
            </a:r>
            <a:r>
              <a:rPr lang="en-US" sz="1200" kern="1200" dirty="0" err="1" smtClean="0">
                <a:solidFill>
                  <a:schemeClr val="tx1"/>
                </a:solidFill>
                <a:latin typeface="Times New Roman" pitchFamily="18" charset="0"/>
                <a:ea typeface="+mn-ea"/>
                <a:cs typeface="+mn-cs"/>
              </a:rPr>
              <a:t>SaleItem</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ON </a:t>
            </a:r>
            <a:r>
              <a:rPr lang="en-US" sz="1200" kern="1200" dirty="0" err="1" smtClean="0">
                <a:solidFill>
                  <a:schemeClr val="tx1"/>
                </a:solidFill>
                <a:latin typeface="Times New Roman" pitchFamily="18" charset="0"/>
                <a:ea typeface="+mn-ea"/>
                <a:cs typeface="+mn-cs"/>
              </a:rPr>
              <a:t>Sale.SaleID</a:t>
            </a:r>
            <a:r>
              <a:rPr lang="en-US" sz="1200" kern="1200" dirty="0" smtClean="0">
                <a:solidFill>
                  <a:schemeClr val="tx1"/>
                </a:solidFill>
                <a:latin typeface="Times New Roman" pitchFamily="18" charset="0"/>
                <a:ea typeface="+mn-ea"/>
                <a:cs typeface="+mn-cs"/>
              </a:rPr>
              <a:t>=</a:t>
            </a:r>
            <a:r>
              <a:rPr lang="en-US" sz="1200" kern="1200" dirty="0" err="1" smtClean="0">
                <a:solidFill>
                  <a:schemeClr val="tx1"/>
                </a:solidFill>
                <a:latin typeface="Times New Roman" pitchFamily="18" charset="0"/>
                <a:ea typeface="+mn-ea"/>
                <a:cs typeface="+mn-cs"/>
              </a:rPr>
              <a:t>SaleItem.SaleID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INNER JOIN Merchandise ON </a:t>
            </a:r>
          </a:p>
          <a:p>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SaleItem.ItemID</a:t>
            </a:r>
            <a:r>
              <a:rPr lang="en-US" sz="1200" kern="1200" dirty="0" smtClean="0">
                <a:solidFill>
                  <a:schemeClr val="tx1"/>
                </a:solidFill>
                <a:latin typeface="Times New Roman" pitchFamily="18" charset="0"/>
                <a:ea typeface="+mn-ea"/>
                <a:cs typeface="+mn-cs"/>
              </a:rPr>
              <a:t>=</a:t>
            </a:r>
            <a:r>
              <a:rPr lang="en-US" sz="1200" kern="1200" dirty="0" err="1" smtClean="0">
                <a:solidFill>
                  <a:schemeClr val="tx1"/>
                </a:solidFill>
                <a:latin typeface="Times New Roman" pitchFamily="18" charset="0"/>
                <a:ea typeface="+mn-ea"/>
                <a:cs typeface="+mn-cs"/>
              </a:rPr>
              <a:t>Merchandise.ItemID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GROUP BY Category, Month(</a:t>
            </a:r>
            <a:r>
              <a:rPr lang="en-US" sz="1200" kern="1200" dirty="0" err="1" smtClean="0">
                <a:solidFill>
                  <a:schemeClr val="tx1"/>
                </a:solidFill>
                <a:latin typeface="Times New Roman" pitchFamily="18" charset="0"/>
                <a:ea typeface="+mn-ea"/>
                <a:cs typeface="+mn-cs"/>
              </a:rPr>
              <a:t>SaleDate</a:t>
            </a:r>
            <a:r>
              <a:rPr lang="en-US" sz="1200" kern="1200" dirty="0" smtClean="0">
                <a:solidFill>
                  <a:schemeClr val="tx1"/>
                </a:solidFill>
                <a:latin typeface="Times New Roman" pitchFamily="18" charset="0"/>
                <a:ea typeface="+mn-ea"/>
                <a:cs typeface="+mn-cs"/>
              </a:rPr>
              <a:t>) WITH CUBE;</a:t>
            </a:r>
          </a:p>
          <a:p>
            <a:endParaRPr lang="en-US" dirty="0" smtClean="0"/>
          </a:p>
        </p:txBody>
      </p:sp>
    </p:spTree>
    <p:extLst>
      <p:ext uri="{BB962C8B-B14F-4D97-AF65-F5344CB8AC3E}">
        <p14:creationId xmlns:p14="http://schemas.microsoft.com/office/powerpoint/2010/main" val="3270930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CC0F469-5D20-4C57-B405-B98AD9028E70}" type="slidenum">
              <a:rPr lang="en-US" sz="1000">
                <a:solidFill>
                  <a:schemeClr val="folHlink"/>
                </a:solidFill>
              </a:rPr>
              <a:pPr/>
              <a:t>37</a:t>
            </a:fld>
            <a:endParaRPr lang="en-US" sz="1000">
              <a:solidFill>
                <a:schemeClr val="folHlink"/>
              </a:solidFill>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GROUPING SETS to hide detail. The GROUPING function can be used to hide the details so users can focus on the super-aggregate totals. </a:t>
            </a:r>
          </a:p>
          <a:p>
            <a:endParaRPr lang="en-US" dirty="0" smtClean="0"/>
          </a:p>
          <a:p>
            <a:r>
              <a:rPr lang="en-US" dirty="0" smtClean="0"/>
              <a:t>SQL Server 2008:</a:t>
            </a:r>
          </a:p>
          <a:p>
            <a:r>
              <a:rPr lang="en-US" sz="1200" kern="1200" dirty="0" smtClean="0">
                <a:solidFill>
                  <a:schemeClr val="tx1"/>
                </a:solidFill>
                <a:latin typeface="Times New Roman" pitchFamily="18" charset="0"/>
                <a:ea typeface="+mn-ea"/>
                <a:cs typeface="+mn-cs"/>
              </a:rPr>
              <a:t>SELECT Category, Month(</a:t>
            </a:r>
            <a:r>
              <a:rPr lang="en-US" sz="1200" kern="1200" dirty="0" err="1" smtClean="0">
                <a:solidFill>
                  <a:schemeClr val="tx1"/>
                </a:solidFill>
                <a:latin typeface="Times New Roman" pitchFamily="18" charset="0"/>
                <a:ea typeface="+mn-ea"/>
                <a:cs typeface="+mn-cs"/>
              </a:rPr>
              <a:t>SaleDate</a:t>
            </a:r>
            <a:r>
              <a:rPr lang="en-US" sz="1200" kern="1200" dirty="0" smtClean="0">
                <a:solidFill>
                  <a:schemeClr val="tx1"/>
                </a:solidFill>
                <a:latin typeface="Times New Roman" pitchFamily="18" charset="0"/>
                <a:ea typeface="+mn-ea"/>
                <a:cs typeface="+mn-cs"/>
              </a:rPr>
              <a:t>) As </a:t>
            </a:r>
            <a:r>
              <a:rPr lang="en-US" sz="1200" kern="1200" dirty="0" err="1" smtClean="0">
                <a:solidFill>
                  <a:schemeClr val="tx1"/>
                </a:solidFill>
                <a:latin typeface="Times New Roman" pitchFamily="18" charset="0"/>
                <a:ea typeface="+mn-ea"/>
                <a:cs typeface="+mn-cs"/>
              </a:rPr>
              <a:t>SaleMonth</a:t>
            </a:r>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Sum(</a:t>
            </a:r>
            <a:r>
              <a:rPr lang="en-US" sz="1200" kern="1200" dirty="0" err="1" smtClean="0">
                <a:solidFill>
                  <a:schemeClr val="tx1"/>
                </a:solidFill>
                <a:latin typeface="Times New Roman" pitchFamily="18" charset="0"/>
                <a:ea typeface="+mn-ea"/>
                <a:cs typeface="+mn-cs"/>
              </a:rPr>
              <a:t>SalePrice</a:t>
            </a:r>
            <a:r>
              <a:rPr lang="en-US" sz="1200" kern="1200" dirty="0" smtClean="0">
                <a:solidFill>
                  <a:schemeClr val="tx1"/>
                </a:solidFill>
                <a:latin typeface="Times New Roman" pitchFamily="18" charset="0"/>
                <a:ea typeface="+mn-ea"/>
                <a:cs typeface="+mn-cs"/>
              </a:rPr>
              <a:t>*Quantity) As Amount,</a:t>
            </a:r>
          </a:p>
          <a:p>
            <a:r>
              <a:rPr lang="en-US" sz="1200" kern="1200" dirty="0" smtClean="0">
                <a:solidFill>
                  <a:schemeClr val="tx1"/>
                </a:solidFill>
                <a:latin typeface="Times New Roman" pitchFamily="18" charset="0"/>
                <a:ea typeface="+mn-ea"/>
                <a:cs typeface="+mn-cs"/>
              </a:rPr>
              <a:t>	GROUPING (Category) AS </a:t>
            </a:r>
            <a:r>
              <a:rPr lang="en-US" sz="1200" kern="1200" dirty="0" err="1" smtClean="0">
                <a:solidFill>
                  <a:schemeClr val="tx1"/>
                </a:solidFill>
                <a:latin typeface="Times New Roman" pitchFamily="18" charset="0"/>
                <a:ea typeface="+mn-ea"/>
                <a:cs typeface="+mn-cs"/>
              </a:rPr>
              <a:t>Gc</a:t>
            </a:r>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	GROUPING (Month(</a:t>
            </a:r>
            <a:r>
              <a:rPr lang="en-US" sz="1200" kern="1200" dirty="0" err="1" smtClean="0">
                <a:solidFill>
                  <a:schemeClr val="tx1"/>
                </a:solidFill>
                <a:latin typeface="Times New Roman" pitchFamily="18" charset="0"/>
                <a:ea typeface="+mn-ea"/>
                <a:cs typeface="+mn-cs"/>
              </a:rPr>
              <a:t>SaleDate</a:t>
            </a:r>
            <a:r>
              <a:rPr lang="en-US" sz="1200" kern="1200" dirty="0" smtClean="0">
                <a:solidFill>
                  <a:schemeClr val="tx1"/>
                </a:solidFill>
                <a:latin typeface="Times New Roman" pitchFamily="18" charset="0"/>
                <a:ea typeface="+mn-ea"/>
                <a:cs typeface="+mn-cs"/>
              </a:rPr>
              <a:t>)) AS </a:t>
            </a:r>
            <a:r>
              <a:rPr lang="en-US" sz="1200" kern="1200" dirty="0" err="1" smtClean="0">
                <a:solidFill>
                  <a:schemeClr val="tx1"/>
                </a:solidFill>
                <a:latin typeface="Times New Roman" pitchFamily="18" charset="0"/>
                <a:ea typeface="+mn-ea"/>
                <a:cs typeface="+mn-cs"/>
              </a:rPr>
              <a:t>Gm</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FROM Sale INNER JOIN </a:t>
            </a:r>
            <a:r>
              <a:rPr lang="en-US" sz="1200" kern="1200" dirty="0" err="1" smtClean="0">
                <a:solidFill>
                  <a:schemeClr val="tx1"/>
                </a:solidFill>
                <a:latin typeface="Times New Roman" pitchFamily="18" charset="0"/>
                <a:ea typeface="+mn-ea"/>
                <a:cs typeface="+mn-cs"/>
              </a:rPr>
              <a:t>SaleItem</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ON </a:t>
            </a:r>
            <a:r>
              <a:rPr lang="en-US" sz="1200" kern="1200" dirty="0" err="1" smtClean="0">
                <a:solidFill>
                  <a:schemeClr val="tx1"/>
                </a:solidFill>
                <a:latin typeface="Times New Roman" pitchFamily="18" charset="0"/>
                <a:ea typeface="+mn-ea"/>
                <a:cs typeface="+mn-cs"/>
              </a:rPr>
              <a:t>Sale.SaleID</a:t>
            </a:r>
            <a:r>
              <a:rPr lang="en-US" sz="1200" kern="1200" dirty="0" smtClean="0">
                <a:solidFill>
                  <a:schemeClr val="tx1"/>
                </a:solidFill>
                <a:latin typeface="Times New Roman" pitchFamily="18" charset="0"/>
                <a:ea typeface="+mn-ea"/>
                <a:cs typeface="+mn-cs"/>
              </a:rPr>
              <a:t>=</a:t>
            </a:r>
            <a:r>
              <a:rPr lang="en-US" sz="1200" kern="1200" dirty="0" err="1" smtClean="0">
                <a:solidFill>
                  <a:schemeClr val="tx1"/>
                </a:solidFill>
                <a:latin typeface="Times New Roman" pitchFamily="18" charset="0"/>
                <a:ea typeface="+mn-ea"/>
                <a:cs typeface="+mn-cs"/>
              </a:rPr>
              <a:t>SaleItem.SaleID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INNER JOIN Merchandise ON </a:t>
            </a:r>
          </a:p>
          <a:p>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SaleItem.ItemID</a:t>
            </a:r>
            <a:r>
              <a:rPr lang="en-US" sz="1200" kern="1200" dirty="0" smtClean="0">
                <a:solidFill>
                  <a:schemeClr val="tx1"/>
                </a:solidFill>
                <a:latin typeface="Times New Roman" pitchFamily="18" charset="0"/>
                <a:ea typeface="+mn-ea"/>
                <a:cs typeface="+mn-cs"/>
              </a:rPr>
              <a:t>=</a:t>
            </a:r>
            <a:r>
              <a:rPr lang="en-US" sz="1200" kern="1200" dirty="0" err="1" smtClean="0">
                <a:solidFill>
                  <a:schemeClr val="tx1"/>
                </a:solidFill>
                <a:latin typeface="Times New Roman" pitchFamily="18" charset="0"/>
                <a:ea typeface="+mn-ea"/>
                <a:cs typeface="+mn-cs"/>
              </a:rPr>
              <a:t>Merchandise.ItemID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GROUP BY GROUPING SETS(Category, Month(</a:t>
            </a:r>
            <a:r>
              <a:rPr lang="en-US" sz="1200" kern="1200" dirty="0" err="1" smtClean="0">
                <a:solidFill>
                  <a:schemeClr val="tx1"/>
                </a:solidFill>
                <a:latin typeface="Times New Roman" pitchFamily="18" charset="0"/>
                <a:ea typeface="+mn-ea"/>
                <a:cs typeface="+mn-cs"/>
              </a:rPr>
              <a:t>SaleDate</a:t>
            </a:r>
            <a:r>
              <a:rPr lang="en-US" sz="1200" kern="1200" dirty="0" smtClean="0">
                <a:solidFill>
                  <a:schemeClr val="tx1"/>
                </a:solidFill>
                <a:latin typeface="Times New Roman" pitchFamily="18" charset="0"/>
                <a:ea typeface="+mn-ea"/>
                <a:cs typeface="+mn-cs"/>
              </a:rPr>
              <a:t>));</a:t>
            </a:r>
          </a:p>
          <a:p>
            <a:endParaRPr lang="en-US" dirty="0" smtClean="0"/>
          </a:p>
        </p:txBody>
      </p:sp>
    </p:spTree>
    <p:extLst>
      <p:ext uri="{BB962C8B-B14F-4D97-AF65-F5344CB8AC3E}">
        <p14:creationId xmlns:p14="http://schemas.microsoft.com/office/powerpoint/2010/main" val="301841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F0CA36F-4CC4-43CE-A808-399AC97DDCDF}" type="slidenum">
              <a:rPr lang="en-US" sz="1000">
                <a:solidFill>
                  <a:schemeClr val="folHlink"/>
                </a:solidFill>
              </a:rPr>
              <a:pPr/>
              <a:t>38</a:t>
            </a:fld>
            <a:endParaRPr lang="en-US" sz="1000">
              <a:solidFill>
                <a:schemeClr val="folHlink"/>
              </a:solidFill>
            </a:endParaRPr>
          </a:p>
        </p:txBody>
      </p:sp>
      <p:sp>
        <p:nvSpPr>
          <p:cNvPr id="90115" name="Rectangle 2"/>
          <p:cNvSpPr>
            <a:spLocks noGrp="1" noRot="1" noChangeAspect="1" noChangeArrowheads="1" noTextEdit="1"/>
          </p:cNvSpPr>
          <p:nvPr>
            <p:ph type="sldImg"/>
          </p:nvPr>
        </p:nvSpPr>
        <p:spPr>
          <a:xfrm>
            <a:off x="1150938" y="692150"/>
            <a:ext cx="4556125" cy="34163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85144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82FD942-91F2-44F1-AD2C-E0492268042F}" type="slidenum">
              <a:rPr lang="en-US" sz="1000">
                <a:solidFill>
                  <a:schemeClr val="folHlink"/>
                </a:solidFill>
              </a:rPr>
              <a:pPr/>
              <a:t>39</a:t>
            </a:fld>
            <a:endParaRPr lang="en-US" sz="1000">
              <a:solidFill>
                <a:schemeClr val="folHlink"/>
              </a:solidFill>
            </a:endParaRPr>
          </a:p>
        </p:txBody>
      </p:sp>
      <p:sp>
        <p:nvSpPr>
          <p:cNvPr id="91139" name="Rectangle 2"/>
          <p:cNvSpPr>
            <a:spLocks noGrp="1" noRot="1" noChangeAspect="1" noChangeArrowheads="1" noTextEdit="1"/>
          </p:cNvSpPr>
          <p:nvPr>
            <p:ph type="sldImg"/>
          </p:nvPr>
        </p:nvSpPr>
        <p:spPr>
          <a:xfrm>
            <a:off x="1150938" y="692150"/>
            <a:ext cx="4556125" cy="34163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RANK functions. The sort order for the rank function is specified separately. Ties are given the same rank. RANK skips values that would have been assigned to tie values. DENSE_RANK does not skip values. </a:t>
            </a:r>
          </a:p>
          <a:p>
            <a:endParaRPr lang="en-US" dirty="0" smtClean="0"/>
          </a:p>
          <a:p>
            <a:endParaRPr lang="en-US" dirty="0" smtClean="0"/>
          </a:p>
          <a:p>
            <a:endParaRPr lang="en-US" dirty="0" smtClean="0"/>
          </a:p>
          <a:p>
            <a:r>
              <a:rPr lang="en-US" dirty="0" smtClean="0"/>
              <a:t>SQL SERVER</a:t>
            </a:r>
          </a:p>
          <a:p>
            <a:endParaRPr lang="en-US" dirty="0" smtClean="0"/>
          </a:p>
          <a:p>
            <a:r>
              <a:rPr lang="en-US" dirty="0" smtClean="0"/>
              <a:t>Query:</a:t>
            </a:r>
          </a:p>
          <a:p>
            <a:r>
              <a:rPr lang="en-US" sz="1200" kern="1200" dirty="0" smtClean="0">
                <a:solidFill>
                  <a:schemeClr val="tx1"/>
                </a:solidFill>
                <a:latin typeface="Times New Roman" pitchFamily="18" charset="0"/>
                <a:ea typeface="+mn-ea"/>
                <a:cs typeface="+mn-cs"/>
              </a:rPr>
              <a:t>CREATE VIEW </a:t>
            </a:r>
            <a:r>
              <a:rPr lang="en-US" sz="1200" kern="1200" dirty="0" err="1" smtClean="0">
                <a:solidFill>
                  <a:schemeClr val="tx1"/>
                </a:solidFill>
                <a:latin typeface="Times New Roman" pitchFamily="18" charset="0"/>
                <a:ea typeface="+mn-ea"/>
                <a:cs typeface="+mn-cs"/>
              </a:rPr>
              <a:t>EmployeeSales</a:t>
            </a:r>
            <a:r>
              <a:rPr lang="en-US" sz="1200" kern="1200" dirty="0" smtClean="0">
                <a:solidFill>
                  <a:schemeClr val="tx1"/>
                </a:solidFill>
                <a:latin typeface="Times New Roman" pitchFamily="18" charset="0"/>
                <a:ea typeface="+mn-ea"/>
                <a:cs typeface="+mn-cs"/>
              </a:rPr>
              <a:t> AS</a:t>
            </a:r>
          </a:p>
          <a:p>
            <a:r>
              <a:rPr lang="en-US" sz="1200" kern="1200" dirty="0" smtClean="0">
                <a:solidFill>
                  <a:schemeClr val="tx1"/>
                </a:solidFill>
                <a:latin typeface="Times New Roman" pitchFamily="18" charset="0"/>
                <a:ea typeface="+mn-ea"/>
                <a:cs typeface="+mn-cs"/>
              </a:rPr>
              <a:t>SELECT </a:t>
            </a:r>
            <a:r>
              <a:rPr lang="en-US" sz="1200" kern="1200" dirty="0" err="1" smtClean="0">
                <a:solidFill>
                  <a:schemeClr val="tx1"/>
                </a:solidFill>
                <a:latin typeface="Times New Roman" pitchFamily="18" charset="0"/>
                <a:ea typeface="+mn-ea"/>
                <a:cs typeface="+mn-cs"/>
              </a:rPr>
              <a:t>Sale.EmployeeID</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Employee.LastName</a:t>
            </a:r>
            <a:r>
              <a:rPr lang="en-US" sz="1200" kern="1200" dirty="0" smtClean="0">
                <a:solidFill>
                  <a:schemeClr val="tx1"/>
                </a:solidFill>
                <a:latin typeface="Times New Roman" pitchFamily="18" charset="0"/>
                <a:ea typeface="+mn-ea"/>
                <a:cs typeface="+mn-cs"/>
              </a:rPr>
              <a:t>,</a:t>
            </a:r>
          </a:p>
          <a:p>
            <a:r>
              <a:rPr lang="en-US" sz="1200" kern="1200" dirty="0" smtClean="0">
                <a:solidFill>
                  <a:schemeClr val="tx1"/>
                </a:solidFill>
                <a:latin typeface="Times New Roman" pitchFamily="18" charset="0"/>
                <a:ea typeface="+mn-ea"/>
                <a:cs typeface="+mn-cs"/>
              </a:rPr>
              <a:t>  Sum(</a:t>
            </a:r>
            <a:r>
              <a:rPr lang="en-US" sz="1200" kern="1200" dirty="0" err="1" smtClean="0">
                <a:solidFill>
                  <a:schemeClr val="tx1"/>
                </a:solidFill>
                <a:latin typeface="Times New Roman" pitchFamily="18" charset="0"/>
                <a:ea typeface="+mn-ea"/>
                <a:cs typeface="+mn-cs"/>
              </a:rPr>
              <a:t>SalePrice</a:t>
            </a:r>
            <a:r>
              <a:rPr lang="en-US" sz="1200" kern="1200" dirty="0" smtClean="0">
                <a:solidFill>
                  <a:schemeClr val="tx1"/>
                </a:solidFill>
                <a:latin typeface="Times New Roman" pitchFamily="18" charset="0"/>
                <a:ea typeface="+mn-ea"/>
                <a:cs typeface="+mn-cs"/>
              </a:rPr>
              <a:t>*Quantity) As </a:t>
            </a:r>
            <a:r>
              <a:rPr lang="en-US" sz="1200" kern="1200" dirty="0" err="1" smtClean="0">
                <a:solidFill>
                  <a:schemeClr val="tx1"/>
                </a:solidFill>
                <a:latin typeface="Times New Roman" pitchFamily="18" charset="0"/>
                <a:ea typeface="+mn-ea"/>
                <a:cs typeface="+mn-cs"/>
              </a:rPr>
              <a:t>SalesValue</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FROM Employee</a:t>
            </a:r>
          </a:p>
          <a:p>
            <a:r>
              <a:rPr lang="en-US" sz="1200" kern="1200" dirty="0" smtClean="0">
                <a:solidFill>
                  <a:schemeClr val="tx1"/>
                </a:solidFill>
                <a:latin typeface="Times New Roman" pitchFamily="18" charset="0"/>
                <a:ea typeface="+mn-ea"/>
                <a:cs typeface="+mn-cs"/>
              </a:rPr>
              <a:t>INNER JOIN Sale</a:t>
            </a:r>
          </a:p>
          <a:p>
            <a:r>
              <a:rPr lang="en-US" sz="1200" kern="1200" dirty="0" smtClean="0">
                <a:solidFill>
                  <a:schemeClr val="tx1"/>
                </a:solidFill>
                <a:latin typeface="Times New Roman" pitchFamily="18" charset="0"/>
                <a:ea typeface="+mn-ea"/>
                <a:cs typeface="+mn-cs"/>
              </a:rPr>
              <a:t>  ON </a:t>
            </a:r>
            <a:r>
              <a:rPr lang="en-US" sz="1200" kern="1200" dirty="0" err="1" smtClean="0">
                <a:solidFill>
                  <a:schemeClr val="tx1"/>
                </a:solidFill>
                <a:latin typeface="Times New Roman" pitchFamily="18" charset="0"/>
                <a:ea typeface="+mn-ea"/>
                <a:cs typeface="+mn-cs"/>
              </a:rPr>
              <a:t>Sale.EmployeeID</a:t>
            </a:r>
            <a:r>
              <a:rPr lang="en-US" sz="1200" kern="1200" dirty="0" smtClean="0">
                <a:solidFill>
                  <a:schemeClr val="tx1"/>
                </a:solidFill>
                <a:latin typeface="Times New Roman" pitchFamily="18" charset="0"/>
                <a:ea typeface="+mn-ea"/>
                <a:cs typeface="+mn-cs"/>
              </a:rPr>
              <a:t>=</a:t>
            </a:r>
            <a:r>
              <a:rPr lang="en-US" sz="1200" kern="1200" dirty="0" err="1" smtClean="0">
                <a:solidFill>
                  <a:schemeClr val="tx1"/>
                </a:solidFill>
                <a:latin typeface="Times New Roman" pitchFamily="18" charset="0"/>
                <a:ea typeface="+mn-ea"/>
                <a:cs typeface="+mn-cs"/>
              </a:rPr>
              <a:t>Employee.EmployeeID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INNER JOIN </a:t>
            </a:r>
            <a:r>
              <a:rPr lang="en-US" sz="1200" kern="1200" dirty="0" err="1" smtClean="0">
                <a:solidFill>
                  <a:schemeClr val="tx1"/>
                </a:solidFill>
                <a:latin typeface="Times New Roman" pitchFamily="18" charset="0"/>
                <a:ea typeface="+mn-ea"/>
                <a:cs typeface="+mn-cs"/>
              </a:rPr>
              <a:t>SaleItem</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ON </a:t>
            </a:r>
            <a:r>
              <a:rPr lang="en-US" sz="1200" kern="1200" dirty="0" err="1" smtClean="0">
                <a:solidFill>
                  <a:schemeClr val="tx1"/>
                </a:solidFill>
                <a:latin typeface="Times New Roman" pitchFamily="18" charset="0"/>
                <a:ea typeface="+mn-ea"/>
                <a:cs typeface="+mn-cs"/>
              </a:rPr>
              <a:t>Sale.SaleID</a:t>
            </a:r>
            <a:r>
              <a:rPr lang="en-US" sz="1200" kern="1200" dirty="0" smtClean="0">
                <a:solidFill>
                  <a:schemeClr val="tx1"/>
                </a:solidFill>
                <a:latin typeface="Times New Roman" pitchFamily="18" charset="0"/>
                <a:ea typeface="+mn-ea"/>
                <a:cs typeface="+mn-cs"/>
              </a:rPr>
              <a:t>=</a:t>
            </a:r>
            <a:r>
              <a:rPr lang="en-US" sz="1200" kern="1200" dirty="0" err="1" smtClean="0">
                <a:solidFill>
                  <a:schemeClr val="tx1"/>
                </a:solidFill>
                <a:latin typeface="Times New Roman" pitchFamily="18" charset="0"/>
                <a:ea typeface="+mn-ea"/>
                <a:cs typeface="+mn-cs"/>
              </a:rPr>
              <a:t>SaleItem.SaleID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GROUP BY </a:t>
            </a:r>
            <a:r>
              <a:rPr lang="en-US" sz="1200" kern="1200" dirty="0" err="1" smtClean="0">
                <a:solidFill>
                  <a:schemeClr val="tx1"/>
                </a:solidFill>
                <a:latin typeface="Times New Roman" pitchFamily="18" charset="0"/>
                <a:ea typeface="+mn-ea"/>
                <a:cs typeface="+mn-cs"/>
              </a:rPr>
              <a:t>Sale.EmployeeID</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Employee.LastName</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a:t>
            </a:r>
          </a:p>
          <a:p>
            <a:r>
              <a:rPr lang="en-US" sz="1200" kern="1200" dirty="0" smtClean="0">
                <a:solidFill>
                  <a:schemeClr val="tx1"/>
                </a:solidFill>
                <a:latin typeface="Times New Roman" pitchFamily="18" charset="0"/>
                <a:ea typeface="+mn-ea"/>
                <a:cs typeface="+mn-cs"/>
              </a:rPr>
              <a:t>Go</a:t>
            </a:r>
            <a:endParaRPr lang="en-US" dirty="0" smtClean="0"/>
          </a:p>
          <a:p>
            <a:endParaRPr lang="en-US" dirty="0" smtClean="0"/>
          </a:p>
          <a:p>
            <a:r>
              <a:rPr lang="en-US" sz="1200" kern="1200" dirty="0" smtClean="0">
                <a:solidFill>
                  <a:schemeClr val="tx1"/>
                </a:solidFill>
                <a:latin typeface="Times New Roman" pitchFamily="18" charset="0"/>
                <a:ea typeface="+mn-ea"/>
                <a:cs typeface="+mn-cs"/>
              </a:rPr>
              <a:t>SELECT </a:t>
            </a:r>
            <a:r>
              <a:rPr lang="en-US" sz="1200" kern="1200" dirty="0" err="1" smtClean="0">
                <a:solidFill>
                  <a:schemeClr val="tx1"/>
                </a:solidFill>
                <a:latin typeface="Times New Roman" pitchFamily="18" charset="0"/>
                <a:ea typeface="+mn-ea"/>
                <a:cs typeface="+mn-cs"/>
              </a:rPr>
              <a:t>LastName</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SalesValue</a:t>
            </a:r>
            <a:r>
              <a:rPr lang="en-US" sz="1200" kern="1200" dirty="0" smtClean="0">
                <a:solidFill>
                  <a:schemeClr val="tx1"/>
                </a:solidFill>
                <a:latin typeface="Times New Roman" pitchFamily="18" charset="0"/>
                <a:ea typeface="+mn-ea"/>
                <a:cs typeface="+mn-cs"/>
              </a:rPr>
              <a:t>,</a:t>
            </a:r>
          </a:p>
          <a:p>
            <a:r>
              <a:rPr lang="en-US" sz="1200" kern="1200" dirty="0" smtClean="0">
                <a:solidFill>
                  <a:schemeClr val="tx1"/>
                </a:solidFill>
                <a:latin typeface="Times New Roman" pitchFamily="18" charset="0"/>
                <a:ea typeface="+mn-ea"/>
                <a:cs typeface="+mn-cs"/>
              </a:rPr>
              <a:t>  ROW_NUMBER() OVER (ORDER BY </a:t>
            </a:r>
            <a:r>
              <a:rPr lang="en-US" sz="1200" kern="1200" dirty="0" err="1" smtClean="0">
                <a:solidFill>
                  <a:schemeClr val="tx1"/>
                </a:solidFill>
                <a:latin typeface="Times New Roman" pitchFamily="18" charset="0"/>
                <a:ea typeface="+mn-ea"/>
                <a:cs typeface="+mn-cs"/>
              </a:rPr>
              <a:t>SalesValue</a:t>
            </a:r>
            <a:r>
              <a:rPr lang="en-US" sz="1200" kern="1200" dirty="0" smtClean="0">
                <a:solidFill>
                  <a:schemeClr val="tx1"/>
                </a:solidFill>
                <a:latin typeface="Times New Roman" pitchFamily="18" charset="0"/>
                <a:ea typeface="+mn-ea"/>
                <a:cs typeface="+mn-cs"/>
              </a:rPr>
              <a:t> DESC) As Row,</a:t>
            </a:r>
          </a:p>
          <a:p>
            <a:r>
              <a:rPr lang="en-US" sz="1200" kern="1200" dirty="0" smtClean="0">
                <a:solidFill>
                  <a:schemeClr val="tx1"/>
                </a:solidFill>
                <a:latin typeface="Times New Roman" pitchFamily="18" charset="0"/>
                <a:ea typeface="+mn-ea"/>
                <a:cs typeface="+mn-cs"/>
              </a:rPr>
              <a:t>  RANK() OVER (ORDER BY </a:t>
            </a:r>
            <a:r>
              <a:rPr lang="en-US" sz="1200" kern="1200" dirty="0" err="1" smtClean="0">
                <a:solidFill>
                  <a:schemeClr val="tx1"/>
                </a:solidFill>
                <a:latin typeface="Times New Roman" pitchFamily="18" charset="0"/>
                <a:ea typeface="+mn-ea"/>
                <a:cs typeface="+mn-cs"/>
              </a:rPr>
              <a:t>SalesValue</a:t>
            </a:r>
            <a:r>
              <a:rPr lang="en-US" sz="1200" kern="1200" dirty="0" smtClean="0">
                <a:solidFill>
                  <a:schemeClr val="tx1"/>
                </a:solidFill>
                <a:latin typeface="Times New Roman" pitchFamily="18" charset="0"/>
                <a:ea typeface="+mn-ea"/>
                <a:cs typeface="+mn-cs"/>
              </a:rPr>
              <a:t> DESC) AS rank,</a:t>
            </a:r>
          </a:p>
          <a:p>
            <a:r>
              <a:rPr lang="en-US" sz="1200" kern="1200" dirty="0" smtClean="0">
                <a:solidFill>
                  <a:schemeClr val="tx1"/>
                </a:solidFill>
                <a:latin typeface="Times New Roman" pitchFamily="18" charset="0"/>
                <a:ea typeface="+mn-ea"/>
                <a:cs typeface="+mn-cs"/>
              </a:rPr>
              <a:t>  DENSE_RANK() OVER (ORDER BY </a:t>
            </a:r>
            <a:r>
              <a:rPr lang="en-US" sz="1200" kern="1200" dirty="0" err="1" smtClean="0">
                <a:solidFill>
                  <a:schemeClr val="tx1"/>
                </a:solidFill>
                <a:latin typeface="Times New Roman" pitchFamily="18" charset="0"/>
                <a:ea typeface="+mn-ea"/>
                <a:cs typeface="+mn-cs"/>
              </a:rPr>
              <a:t>SalesValue</a:t>
            </a:r>
            <a:r>
              <a:rPr lang="en-US" sz="1200" kern="1200" dirty="0" smtClean="0">
                <a:solidFill>
                  <a:schemeClr val="tx1"/>
                </a:solidFill>
                <a:latin typeface="Times New Roman" pitchFamily="18" charset="0"/>
                <a:ea typeface="+mn-ea"/>
                <a:cs typeface="+mn-cs"/>
              </a:rPr>
              <a:t> DESC) AS dense</a:t>
            </a:r>
          </a:p>
          <a:p>
            <a:r>
              <a:rPr lang="en-US" sz="1200" kern="1200" dirty="0" smtClean="0">
                <a:solidFill>
                  <a:schemeClr val="tx1"/>
                </a:solidFill>
                <a:latin typeface="Times New Roman" pitchFamily="18" charset="0"/>
                <a:ea typeface="+mn-ea"/>
                <a:cs typeface="+mn-cs"/>
              </a:rPr>
              <a:t>FROM </a:t>
            </a:r>
            <a:r>
              <a:rPr lang="en-US" sz="1200" kern="1200" dirty="0" err="1" smtClean="0">
                <a:solidFill>
                  <a:schemeClr val="tx1"/>
                </a:solidFill>
                <a:latin typeface="Times New Roman" pitchFamily="18" charset="0"/>
                <a:ea typeface="+mn-ea"/>
                <a:cs typeface="+mn-cs"/>
              </a:rPr>
              <a:t>EmployeeSales</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ORDER BY </a:t>
            </a:r>
            <a:r>
              <a:rPr lang="en-US" sz="1200" kern="1200" dirty="0" err="1" smtClean="0">
                <a:solidFill>
                  <a:schemeClr val="tx1"/>
                </a:solidFill>
                <a:latin typeface="Times New Roman" pitchFamily="18" charset="0"/>
                <a:ea typeface="+mn-ea"/>
                <a:cs typeface="+mn-cs"/>
              </a:rPr>
              <a:t>SalesValue</a:t>
            </a:r>
            <a:r>
              <a:rPr lang="en-US" sz="1200" kern="1200" dirty="0" smtClean="0">
                <a:solidFill>
                  <a:schemeClr val="tx1"/>
                </a:solidFill>
                <a:latin typeface="Times New Roman" pitchFamily="18" charset="0"/>
                <a:ea typeface="+mn-ea"/>
                <a:cs typeface="+mn-cs"/>
              </a:rPr>
              <a:t> DESC, </a:t>
            </a:r>
            <a:r>
              <a:rPr lang="en-US" sz="1200" kern="1200" dirty="0" err="1" smtClean="0">
                <a:solidFill>
                  <a:schemeClr val="tx1"/>
                </a:solidFill>
                <a:latin typeface="Times New Roman" pitchFamily="18" charset="0"/>
                <a:ea typeface="+mn-ea"/>
                <a:cs typeface="+mn-cs"/>
              </a:rPr>
              <a:t>LastName</a:t>
            </a:r>
            <a:r>
              <a:rPr lang="en-US" sz="1200" kern="1200" dirty="0" smtClean="0">
                <a:solidFill>
                  <a:schemeClr val="tx1"/>
                </a:solidFill>
                <a:latin typeface="Times New Roman" pitchFamily="18" charset="0"/>
                <a:ea typeface="+mn-ea"/>
                <a:cs typeface="+mn-cs"/>
              </a:rPr>
              <a:t>;</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Or</a:t>
            </a:r>
          </a:p>
          <a:p>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SELECT </a:t>
            </a:r>
            <a:r>
              <a:rPr lang="en-US" sz="1200" kern="1200" dirty="0" err="1" smtClean="0">
                <a:solidFill>
                  <a:schemeClr val="tx1"/>
                </a:solidFill>
                <a:latin typeface="Times New Roman" pitchFamily="18" charset="0"/>
                <a:ea typeface="+mn-ea"/>
                <a:cs typeface="+mn-cs"/>
              </a:rPr>
              <a:t>Employee.EmployeeID</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Employee.LastName</a:t>
            </a:r>
            <a:r>
              <a:rPr lang="en-US" sz="1200" kern="1200" dirty="0" smtClean="0">
                <a:solidFill>
                  <a:schemeClr val="tx1"/>
                </a:solidFill>
                <a:latin typeface="Times New Roman" pitchFamily="18" charset="0"/>
                <a:ea typeface="+mn-ea"/>
                <a:cs typeface="+mn-cs"/>
              </a:rPr>
              <a:t>, Sum(</a:t>
            </a:r>
            <a:r>
              <a:rPr lang="en-US" sz="1200" kern="1200" dirty="0" err="1" smtClean="0">
                <a:solidFill>
                  <a:schemeClr val="tx1"/>
                </a:solidFill>
                <a:latin typeface="Times New Roman" pitchFamily="18" charset="0"/>
                <a:ea typeface="+mn-ea"/>
                <a:cs typeface="+mn-cs"/>
              </a:rPr>
              <a:t>SalePrice</a:t>
            </a:r>
            <a:r>
              <a:rPr lang="en-US" sz="1200" kern="1200" dirty="0" smtClean="0">
                <a:solidFill>
                  <a:schemeClr val="tx1"/>
                </a:solidFill>
                <a:latin typeface="Times New Roman" pitchFamily="18" charset="0"/>
                <a:ea typeface="+mn-ea"/>
                <a:cs typeface="+mn-cs"/>
              </a:rPr>
              <a:t>*Quantity) As </a:t>
            </a:r>
            <a:r>
              <a:rPr lang="en-US" sz="1200" kern="1200" dirty="0" err="1" smtClean="0">
                <a:solidFill>
                  <a:schemeClr val="tx1"/>
                </a:solidFill>
                <a:latin typeface="Times New Roman" pitchFamily="18" charset="0"/>
                <a:ea typeface="+mn-ea"/>
                <a:cs typeface="+mn-cs"/>
              </a:rPr>
              <a:t>SalesValue</a:t>
            </a:r>
            <a:r>
              <a:rPr lang="en-US" sz="1200" kern="1200" dirty="0" smtClean="0">
                <a:solidFill>
                  <a:schemeClr val="tx1"/>
                </a:solidFill>
                <a:latin typeface="Times New Roman" pitchFamily="18" charset="0"/>
                <a:ea typeface="+mn-ea"/>
                <a:cs typeface="+mn-cs"/>
              </a:rPr>
              <a:t>,</a:t>
            </a:r>
          </a:p>
          <a:p>
            <a:r>
              <a:rPr lang="en-US" sz="1200" kern="1200" dirty="0" smtClean="0">
                <a:solidFill>
                  <a:schemeClr val="tx1"/>
                </a:solidFill>
                <a:latin typeface="Times New Roman" pitchFamily="18" charset="0"/>
                <a:ea typeface="+mn-ea"/>
                <a:cs typeface="+mn-cs"/>
              </a:rPr>
              <a:t>RANK() OVER (ORDER BY Sum(</a:t>
            </a:r>
            <a:r>
              <a:rPr lang="en-US" sz="1200" kern="1200" dirty="0" err="1" smtClean="0">
                <a:solidFill>
                  <a:schemeClr val="tx1"/>
                </a:solidFill>
                <a:latin typeface="Times New Roman" pitchFamily="18" charset="0"/>
                <a:ea typeface="+mn-ea"/>
                <a:cs typeface="+mn-cs"/>
              </a:rPr>
              <a:t>SalePrice</a:t>
            </a:r>
            <a:r>
              <a:rPr lang="en-US" sz="1200" kern="1200" dirty="0" smtClean="0">
                <a:solidFill>
                  <a:schemeClr val="tx1"/>
                </a:solidFill>
                <a:latin typeface="Times New Roman" pitchFamily="18" charset="0"/>
                <a:ea typeface="+mn-ea"/>
                <a:cs typeface="+mn-cs"/>
              </a:rPr>
              <a:t>*Quantity) DESC) As Rank,</a:t>
            </a:r>
          </a:p>
          <a:p>
            <a:r>
              <a:rPr lang="en-US" sz="1200" kern="1200" dirty="0" smtClean="0">
                <a:solidFill>
                  <a:schemeClr val="tx1"/>
                </a:solidFill>
                <a:latin typeface="Times New Roman" pitchFamily="18" charset="0"/>
                <a:ea typeface="+mn-ea"/>
                <a:cs typeface="+mn-cs"/>
              </a:rPr>
              <a:t>DENSE_RANK() OVER (ORDER BY Sum(</a:t>
            </a:r>
            <a:r>
              <a:rPr lang="en-US" sz="1200" kern="1200" dirty="0" err="1" smtClean="0">
                <a:solidFill>
                  <a:schemeClr val="tx1"/>
                </a:solidFill>
                <a:latin typeface="Times New Roman" pitchFamily="18" charset="0"/>
                <a:ea typeface="+mn-ea"/>
                <a:cs typeface="+mn-cs"/>
              </a:rPr>
              <a:t>SalePrice</a:t>
            </a:r>
            <a:r>
              <a:rPr lang="en-US" sz="1200" kern="1200" dirty="0" smtClean="0">
                <a:solidFill>
                  <a:schemeClr val="tx1"/>
                </a:solidFill>
                <a:latin typeface="Times New Roman" pitchFamily="18" charset="0"/>
                <a:ea typeface="+mn-ea"/>
                <a:cs typeface="+mn-cs"/>
              </a:rPr>
              <a:t>*Quantity) DESC) As </a:t>
            </a:r>
            <a:r>
              <a:rPr lang="en-US" sz="1200" kern="1200" dirty="0" err="1" smtClean="0">
                <a:solidFill>
                  <a:schemeClr val="tx1"/>
                </a:solidFill>
                <a:latin typeface="Times New Roman" pitchFamily="18" charset="0"/>
                <a:ea typeface="+mn-ea"/>
                <a:cs typeface="+mn-cs"/>
              </a:rPr>
              <a:t>Dense_Rank</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FROM </a:t>
            </a:r>
            <a:r>
              <a:rPr lang="en-US" sz="1200" kern="1200" dirty="0" err="1" smtClean="0">
                <a:solidFill>
                  <a:schemeClr val="tx1"/>
                </a:solidFill>
                <a:latin typeface="Times New Roman" pitchFamily="18" charset="0"/>
                <a:ea typeface="+mn-ea"/>
                <a:cs typeface="+mn-cs"/>
              </a:rPr>
              <a:t>SaleItem</a:t>
            </a:r>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INNER JOIN Sale ON </a:t>
            </a:r>
            <a:r>
              <a:rPr lang="en-US" sz="1200" kern="1200" dirty="0" err="1" smtClean="0">
                <a:solidFill>
                  <a:schemeClr val="tx1"/>
                </a:solidFill>
                <a:latin typeface="Times New Roman" pitchFamily="18" charset="0"/>
                <a:ea typeface="+mn-ea"/>
                <a:cs typeface="+mn-cs"/>
              </a:rPr>
              <a:t>Sale.SaleID</a:t>
            </a:r>
            <a:r>
              <a:rPr lang="en-US" sz="1200" kern="1200" dirty="0" smtClean="0">
                <a:solidFill>
                  <a:schemeClr val="tx1"/>
                </a:solidFill>
                <a:latin typeface="Times New Roman" pitchFamily="18" charset="0"/>
                <a:ea typeface="+mn-ea"/>
                <a:cs typeface="+mn-cs"/>
              </a:rPr>
              <a:t> = </a:t>
            </a:r>
            <a:r>
              <a:rPr lang="en-US" sz="1200" kern="1200" dirty="0" err="1" smtClean="0">
                <a:solidFill>
                  <a:schemeClr val="tx1"/>
                </a:solidFill>
                <a:latin typeface="Times New Roman" pitchFamily="18" charset="0"/>
                <a:ea typeface="+mn-ea"/>
                <a:cs typeface="+mn-cs"/>
              </a:rPr>
              <a:t>SaleItem.SaleID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INNER JOIN Employee ON </a:t>
            </a:r>
            <a:r>
              <a:rPr lang="en-US" sz="1200" kern="1200" dirty="0" err="1" smtClean="0">
                <a:solidFill>
                  <a:schemeClr val="tx1"/>
                </a:solidFill>
                <a:latin typeface="Times New Roman" pitchFamily="18" charset="0"/>
                <a:ea typeface="+mn-ea"/>
                <a:cs typeface="+mn-cs"/>
              </a:rPr>
              <a:t>Sale.EmployeeID</a:t>
            </a:r>
            <a:r>
              <a:rPr lang="en-US" sz="1200" kern="1200" dirty="0" smtClean="0">
                <a:solidFill>
                  <a:schemeClr val="tx1"/>
                </a:solidFill>
                <a:latin typeface="Times New Roman" pitchFamily="18" charset="0"/>
                <a:ea typeface="+mn-ea"/>
                <a:cs typeface="+mn-cs"/>
              </a:rPr>
              <a:t>=</a:t>
            </a:r>
            <a:r>
              <a:rPr lang="en-US" sz="1200" kern="1200" dirty="0" err="1" smtClean="0">
                <a:solidFill>
                  <a:schemeClr val="tx1"/>
                </a:solidFill>
                <a:latin typeface="Times New Roman" pitchFamily="18" charset="0"/>
                <a:ea typeface="+mn-ea"/>
                <a:cs typeface="+mn-cs"/>
              </a:rPr>
              <a:t>Employee.EmployeeID</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GROUP BY </a:t>
            </a:r>
            <a:r>
              <a:rPr lang="en-US" sz="1200" kern="1200" dirty="0" err="1" smtClean="0">
                <a:solidFill>
                  <a:schemeClr val="tx1"/>
                </a:solidFill>
                <a:latin typeface="Times New Roman" pitchFamily="18" charset="0"/>
                <a:ea typeface="+mn-ea"/>
                <a:cs typeface="+mn-cs"/>
              </a:rPr>
              <a:t>Employee.EmployeeID</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Employee.LastName</a:t>
            </a:r>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endParaRPr lang="en-US" sz="1200" kern="1200" dirty="0" smtClean="0">
              <a:solidFill>
                <a:schemeClr val="tx1"/>
              </a:solidFill>
              <a:latin typeface="Times New Roman" pitchFamily="18" charset="0"/>
              <a:ea typeface="+mn-ea"/>
              <a:cs typeface="+mn-cs"/>
            </a:endParaRPr>
          </a:p>
          <a:p>
            <a:endParaRPr lang="en-US" dirty="0" smtClean="0"/>
          </a:p>
        </p:txBody>
      </p:sp>
    </p:spTree>
    <p:extLst>
      <p:ext uri="{BB962C8B-B14F-4D97-AF65-F5344CB8AC3E}">
        <p14:creationId xmlns:p14="http://schemas.microsoft.com/office/powerpoint/2010/main" val="3506019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F8731CA-D170-49C9-A1CF-09F61A3135EF}" type="slidenum">
              <a:rPr lang="en-US" sz="1000">
                <a:solidFill>
                  <a:schemeClr val="folHlink"/>
                </a:solidFill>
              </a:rPr>
              <a:pPr/>
              <a:t>41</a:t>
            </a:fld>
            <a:endParaRPr lang="en-US" sz="1000">
              <a:solidFill>
                <a:schemeClr val="folHlink"/>
              </a:solidFill>
            </a:endParaRPr>
          </a:p>
        </p:txBody>
      </p:sp>
      <p:sp>
        <p:nvSpPr>
          <p:cNvPr id="92163" name="Rectangle 2"/>
          <p:cNvSpPr>
            <a:spLocks noGrp="1" noRot="1" noChangeAspect="1" noChangeArrowheads="1" noTextEdit="1"/>
          </p:cNvSpPr>
          <p:nvPr>
            <p:ph type="sldImg"/>
          </p:nvPr>
        </p:nvSpPr>
        <p:spPr>
          <a:xfrm>
            <a:off x="1150938" y="692150"/>
            <a:ext cx="4556125" cy="34163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SQL-99 OLAP PARTITION versus GROUP BY. The window PARTITION statement enables you to display aggregate data (average) along with the detail rows. The GROUP BY statement only provides the summarized data. Also note the use of the PRECEDING statement in the partition to calculate across previous rows of data. This version is based on the Oracle syntax.</a:t>
            </a:r>
          </a:p>
          <a:p>
            <a:endParaRPr lang="en-US" dirty="0" smtClean="0"/>
          </a:p>
          <a:p>
            <a:r>
              <a:rPr lang="en-US" dirty="0" smtClean="0"/>
              <a:t>SQL SERVER</a:t>
            </a:r>
          </a:p>
          <a:p>
            <a:endParaRPr lang="en-US" dirty="0" smtClean="0"/>
          </a:p>
          <a:p>
            <a:r>
              <a:rPr lang="en-US" sz="1200" kern="1200" dirty="0" smtClean="0">
                <a:solidFill>
                  <a:schemeClr val="tx1"/>
                </a:solidFill>
                <a:latin typeface="Times New Roman" pitchFamily="18" charset="0"/>
                <a:ea typeface="+mn-ea"/>
                <a:cs typeface="+mn-cs"/>
              </a:rPr>
              <a:t>SELECT Category, </a:t>
            </a:r>
            <a:r>
              <a:rPr lang="en-US" sz="1200" kern="1200" dirty="0" err="1" smtClean="0">
                <a:solidFill>
                  <a:schemeClr val="tx1"/>
                </a:solidFill>
                <a:latin typeface="Times New Roman" pitchFamily="18" charset="0"/>
                <a:ea typeface="+mn-ea"/>
                <a:cs typeface="+mn-cs"/>
              </a:rPr>
              <a:t>SaleMonth</a:t>
            </a:r>
            <a:r>
              <a:rPr lang="en-US" sz="1200" kern="1200" dirty="0" smtClean="0">
                <a:solidFill>
                  <a:schemeClr val="tx1"/>
                </a:solidFill>
                <a:latin typeface="Times New Roman" pitchFamily="18" charset="0"/>
                <a:ea typeface="+mn-ea"/>
                <a:cs typeface="+mn-cs"/>
              </a:rPr>
              <a:t>, </a:t>
            </a:r>
            <a:r>
              <a:rPr lang="en-US" sz="1200" kern="1200" dirty="0" err="1" smtClean="0">
                <a:solidFill>
                  <a:schemeClr val="tx1"/>
                </a:solidFill>
                <a:latin typeface="Times New Roman" pitchFamily="18" charset="0"/>
                <a:ea typeface="+mn-ea"/>
                <a:cs typeface="+mn-cs"/>
              </a:rPr>
              <a:t>MonthAmount</a:t>
            </a:r>
            <a:r>
              <a:rPr lang="en-US" sz="1200" kern="1200" dirty="0" smtClean="0">
                <a:solidFill>
                  <a:schemeClr val="tx1"/>
                </a:solidFill>
                <a:latin typeface="Times New Roman" pitchFamily="18" charset="0"/>
                <a:ea typeface="+mn-ea"/>
                <a:cs typeface="+mn-cs"/>
              </a:rPr>
              <a:t>,</a:t>
            </a:r>
          </a:p>
          <a:p>
            <a:r>
              <a:rPr lang="en-US" sz="1200" kern="1200" dirty="0" smtClean="0">
                <a:solidFill>
                  <a:schemeClr val="tx1"/>
                </a:solidFill>
                <a:latin typeface="Times New Roman" pitchFamily="18" charset="0"/>
                <a:ea typeface="+mn-ea"/>
                <a:cs typeface="+mn-cs"/>
              </a:rPr>
              <a:t>  AVG(</a:t>
            </a:r>
            <a:r>
              <a:rPr lang="en-US" sz="1200" kern="1200" dirty="0" err="1" smtClean="0">
                <a:solidFill>
                  <a:schemeClr val="tx1"/>
                </a:solidFill>
                <a:latin typeface="Times New Roman" pitchFamily="18" charset="0"/>
                <a:ea typeface="+mn-ea"/>
                <a:cs typeface="+mn-cs"/>
              </a:rPr>
              <a:t>MonthAmount</a:t>
            </a:r>
            <a:r>
              <a:rPr lang="en-US" sz="1200" kern="1200" dirty="0" smtClean="0">
                <a:solidFill>
                  <a:schemeClr val="tx1"/>
                </a:solidFill>
                <a:latin typeface="Times New Roman" pitchFamily="18" charset="0"/>
                <a:ea typeface="+mn-ea"/>
                <a:cs typeface="+mn-cs"/>
              </a:rPr>
              <a:t>)</a:t>
            </a:r>
          </a:p>
          <a:p>
            <a:r>
              <a:rPr lang="en-US" sz="1200" kern="1200" dirty="0" smtClean="0">
                <a:solidFill>
                  <a:schemeClr val="tx1"/>
                </a:solidFill>
                <a:latin typeface="Times New Roman" pitchFamily="18" charset="0"/>
                <a:ea typeface="+mn-ea"/>
                <a:cs typeface="+mn-cs"/>
              </a:rPr>
              <a:t>    OVER (PARTITION BY Category) AS </a:t>
            </a:r>
            <a:r>
              <a:rPr lang="en-US" sz="1200" kern="1200" dirty="0" err="1" smtClean="0">
                <a:solidFill>
                  <a:schemeClr val="tx1"/>
                </a:solidFill>
                <a:latin typeface="Times New Roman" pitchFamily="18" charset="0"/>
                <a:ea typeface="+mn-ea"/>
                <a:cs typeface="+mn-cs"/>
              </a:rPr>
              <a:t>Avg</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FROM dbo.qryOLAPSQL99</a:t>
            </a:r>
          </a:p>
          <a:p>
            <a:r>
              <a:rPr lang="en-US" sz="1200" kern="1200" dirty="0" smtClean="0">
                <a:solidFill>
                  <a:schemeClr val="tx1"/>
                </a:solidFill>
                <a:latin typeface="Times New Roman" pitchFamily="18" charset="0"/>
                <a:ea typeface="+mn-ea"/>
                <a:cs typeface="+mn-cs"/>
              </a:rPr>
              <a:t>ORDER BY </a:t>
            </a:r>
            <a:r>
              <a:rPr lang="en-US" sz="1200" kern="1200" dirty="0" err="1" smtClean="0">
                <a:solidFill>
                  <a:schemeClr val="tx1"/>
                </a:solidFill>
                <a:latin typeface="Times New Roman" pitchFamily="18" charset="0"/>
                <a:ea typeface="+mn-ea"/>
                <a:cs typeface="+mn-cs"/>
              </a:rPr>
              <a:t>SaleMonth</a:t>
            </a:r>
            <a:r>
              <a:rPr lang="en-US" sz="1200" kern="1200" dirty="0" smtClean="0">
                <a:solidFill>
                  <a:schemeClr val="tx1"/>
                </a:solidFill>
                <a:latin typeface="Times New Roman" pitchFamily="18" charset="0"/>
                <a:ea typeface="+mn-ea"/>
                <a:cs typeface="+mn-cs"/>
              </a:rPr>
              <a:t> ASC;</a:t>
            </a:r>
          </a:p>
          <a:p>
            <a:endParaRPr lang="en-US" dirty="0" smtClean="0"/>
          </a:p>
        </p:txBody>
      </p:sp>
    </p:spTree>
    <p:extLst>
      <p:ext uri="{BB962C8B-B14F-4D97-AF65-F5344CB8AC3E}">
        <p14:creationId xmlns:p14="http://schemas.microsoft.com/office/powerpoint/2010/main" val="1676245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F3C6594-D910-4FB9-90A7-B6E40B4F7C80}" type="slidenum">
              <a:rPr lang="en-US" sz="1000">
                <a:solidFill>
                  <a:schemeClr val="folHlink"/>
                </a:solidFill>
              </a:rPr>
              <a:pPr/>
              <a:t>43</a:t>
            </a:fld>
            <a:endParaRPr lang="en-US" sz="1000">
              <a:solidFill>
                <a:schemeClr val="folHlink"/>
              </a:solidFill>
            </a:endParaRPr>
          </a:p>
        </p:txBody>
      </p:sp>
      <p:sp>
        <p:nvSpPr>
          <p:cNvPr id="93187" name="Rectangle 2"/>
          <p:cNvSpPr>
            <a:spLocks noGrp="1" noRot="1" noChangeAspect="1" noChangeArrowheads="1" noTextEdit="1"/>
          </p:cNvSpPr>
          <p:nvPr>
            <p:ph type="sldImg"/>
          </p:nvPr>
        </p:nvSpPr>
        <p:spPr>
          <a:xfrm>
            <a:off x="1150938" y="692150"/>
            <a:ext cx="4556125" cy="34163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 and RANGE functions.  The first SUM function computes the total from the beginning to through the current row. The second SUM function does the same thing more explicitly. The third SUM function totals the values from the current row through the remaining rows in the query.</a:t>
            </a:r>
          </a:p>
        </p:txBody>
      </p:sp>
    </p:spTree>
    <p:extLst>
      <p:ext uri="{BB962C8B-B14F-4D97-AF65-F5344CB8AC3E}">
        <p14:creationId xmlns:p14="http://schemas.microsoft.com/office/powerpoint/2010/main" val="2213327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FAEBBF5-5661-43A4-ACC2-D4C69679954F}" type="slidenum">
              <a:rPr lang="en-US" sz="1000">
                <a:solidFill>
                  <a:schemeClr val="folHlink"/>
                </a:solidFill>
              </a:rPr>
              <a:pPr/>
              <a:t>44</a:t>
            </a:fld>
            <a:endParaRPr lang="en-US" sz="1000">
              <a:solidFill>
                <a:schemeClr val="folHlink"/>
              </a:solidFill>
            </a:endParaRPr>
          </a:p>
        </p:txBody>
      </p:sp>
      <p:sp>
        <p:nvSpPr>
          <p:cNvPr id="94211" name="Rectangle 2"/>
          <p:cNvSpPr>
            <a:spLocks noGrp="1" noRot="1" noChangeAspect="1" noChangeArrowheads="1" noTextEdit="1"/>
          </p:cNvSpPr>
          <p:nvPr>
            <p:ph type="sldImg"/>
          </p:nvPr>
        </p:nvSpPr>
        <p:spPr>
          <a:xfrm>
            <a:off x="1150938" y="692150"/>
            <a:ext cx="4556125" cy="34163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261848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78169B6-7231-4A48-99DD-9B83F10029D6}" type="slidenum">
              <a:rPr lang="en-US" sz="1000">
                <a:solidFill>
                  <a:schemeClr val="folHlink"/>
                </a:solidFill>
              </a:rPr>
              <a:pPr/>
              <a:t>45</a:t>
            </a:fld>
            <a:endParaRPr lang="en-US" sz="1000">
              <a:solidFill>
                <a:schemeClr val="folHlink"/>
              </a:solidFill>
            </a:endParaRPr>
          </a:p>
        </p:txBody>
      </p:sp>
      <p:sp>
        <p:nvSpPr>
          <p:cNvPr id="95235" name="Rectangle 2"/>
          <p:cNvSpPr>
            <a:spLocks noGrp="1" noRot="1" noChangeAspect="1" noChangeArrowheads="1" noTextEdit="1"/>
          </p:cNvSpPr>
          <p:nvPr>
            <p:ph type="sldImg"/>
          </p:nvPr>
        </p:nvSpPr>
        <p:spPr>
          <a:xfrm>
            <a:off x="1150938" y="692150"/>
            <a:ext cx="4556125" cy="341630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33957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AB87974-B2FB-4D8A-8B33-000CE7FFB466}" type="slidenum">
              <a:rPr lang="en-US" sz="1000">
                <a:solidFill>
                  <a:schemeClr val="folHlink"/>
                </a:solidFill>
              </a:rPr>
              <a:pPr/>
              <a:t>46</a:t>
            </a:fld>
            <a:endParaRPr lang="en-US" sz="1000">
              <a:solidFill>
                <a:schemeClr val="folHlink"/>
              </a:solidFill>
            </a:endParaRPr>
          </a:p>
        </p:txBody>
      </p:sp>
      <p:sp>
        <p:nvSpPr>
          <p:cNvPr id="96259" name="Rectangle 2"/>
          <p:cNvSpPr>
            <a:spLocks noGrp="1" noRot="1" noChangeAspect="1" noChangeArrowheads="1" noTextEdit="1"/>
          </p:cNvSpPr>
          <p:nvPr>
            <p:ph type="sldImg"/>
          </p:nvPr>
        </p:nvSpPr>
        <p:spPr>
          <a:xfrm>
            <a:off x="1150938" y="692150"/>
            <a:ext cx="4556125" cy="3416300"/>
          </a:xfrm>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LAG and LEAD functions. As inline functions, they easily return a value from a prior or following line. You can specify how many lines to go backward or forward.</a:t>
            </a:r>
          </a:p>
        </p:txBody>
      </p:sp>
    </p:spTree>
    <p:extLst>
      <p:ext uri="{BB962C8B-B14F-4D97-AF65-F5344CB8AC3E}">
        <p14:creationId xmlns:p14="http://schemas.microsoft.com/office/powerpoint/2010/main" val="221269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684C1AC-5B99-4AE6-A9B6-8676847E943B}" type="slidenum">
              <a:rPr lang="en-US" sz="1000">
                <a:solidFill>
                  <a:schemeClr val="folHlink"/>
                </a:solidFill>
              </a:rPr>
              <a:pPr/>
              <a:t>6</a:t>
            </a:fld>
            <a:endParaRPr lang="en-US" sz="1000">
              <a:solidFill>
                <a:schemeClr val="folHlink"/>
              </a:solidFill>
            </a:endParaRPr>
          </a:p>
        </p:txBody>
      </p:sp>
      <p:sp>
        <p:nvSpPr>
          <p:cNvPr id="60419" name="Rectangle 2"/>
          <p:cNvSpPr>
            <a:spLocks noGrp="1" noRot="1" noChangeAspect="1" noChangeArrowheads="1" noTextEdit="1"/>
          </p:cNvSpPr>
          <p:nvPr>
            <p:ph type="sldImg"/>
          </p:nvPr>
        </p:nvSpPr>
        <p:spPr>
          <a:xfrm>
            <a:off x="1150938" y="692150"/>
            <a:ext cx="4556125" cy="34163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947704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1B66817-73BB-4EC4-A7D9-8052F1FF77EF}" type="slidenum">
              <a:rPr lang="en-US" sz="1000">
                <a:solidFill>
                  <a:schemeClr val="folHlink"/>
                </a:solidFill>
              </a:rPr>
              <a:pPr/>
              <a:t>47</a:t>
            </a:fld>
            <a:endParaRPr lang="en-US" sz="1000">
              <a:solidFill>
                <a:schemeClr val="folHlink"/>
              </a:solidFill>
            </a:endParaRPr>
          </a:p>
        </p:txBody>
      </p:sp>
      <p:sp>
        <p:nvSpPr>
          <p:cNvPr id="97283" name="Rectangle 2"/>
          <p:cNvSpPr>
            <a:spLocks noGrp="1" noRot="1" noChangeAspect="1" noChangeArrowheads="1" noTextEdit="1"/>
          </p:cNvSpPr>
          <p:nvPr>
            <p:ph type="sldImg"/>
          </p:nvPr>
        </p:nvSpPr>
        <p:spPr>
          <a:xfrm>
            <a:off x="1150938" y="692150"/>
            <a:ext cx="4556125" cy="34163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Data mining. With a goal of identifying unknown relationships. Data mining is a bottom-up approach. Highly specialized tools scan the data searching for information that might be useful.</a:t>
            </a:r>
          </a:p>
        </p:txBody>
      </p:sp>
    </p:spTree>
    <p:extLst>
      <p:ext uri="{BB962C8B-B14F-4D97-AF65-F5344CB8AC3E}">
        <p14:creationId xmlns:p14="http://schemas.microsoft.com/office/powerpoint/2010/main" val="3337340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B26A078-A612-4A6F-BDDA-2C88E8E53954}" type="slidenum">
              <a:rPr lang="en-US" sz="1000">
                <a:solidFill>
                  <a:schemeClr val="folHlink"/>
                </a:solidFill>
              </a:rPr>
              <a:pPr/>
              <a:t>48</a:t>
            </a:fld>
            <a:endParaRPr lang="en-US" sz="1000">
              <a:solidFill>
                <a:schemeClr val="folHlink"/>
              </a:solidFill>
            </a:endParaRPr>
          </a:p>
        </p:txBody>
      </p:sp>
      <p:sp>
        <p:nvSpPr>
          <p:cNvPr id="98307" name="Rectangle 2"/>
          <p:cNvSpPr>
            <a:spLocks noGrp="1" noRot="1" noChangeAspect="1" noChangeArrowheads="1" noTextEdit="1"/>
          </p:cNvSpPr>
          <p:nvPr>
            <p:ph type="sldImg"/>
          </p:nvPr>
        </p:nvSpPr>
        <p:spPr>
          <a:xfrm>
            <a:off x="1150938" y="692150"/>
            <a:ext cx="4556125" cy="3416300"/>
          </a:xfrm>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70123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B0E4897-2636-49C1-A42D-FCAB993036C5}" type="slidenum">
              <a:rPr lang="en-US" sz="1000">
                <a:solidFill>
                  <a:schemeClr val="folHlink"/>
                </a:solidFill>
              </a:rPr>
              <a:pPr/>
              <a:t>49</a:t>
            </a:fld>
            <a:endParaRPr lang="en-US" sz="1000">
              <a:solidFill>
                <a:schemeClr val="folHlink"/>
              </a:solidFill>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Data mining techniques. Classification and market basket analysis are popular technologies in business. New technologies and new methods of estimating relationships are still being developed. </a:t>
            </a:r>
          </a:p>
        </p:txBody>
      </p:sp>
    </p:spTree>
    <p:extLst>
      <p:ext uri="{BB962C8B-B14F-4D97-AF65-F5344CB8AC3E}">
        <p14:creationId xmlns:p14="http://schemas.microsoft.com/office/powerpoint/2010/main" val="2541374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E754C2B-53B7-4949-A691-680D270328C9}" type="slidenum">
              <a:rPr lang="en-US" sz="1000">
                <a:solidFill>
                  <a:schemeClr val="folHlink"/>
                </a:solidFill>
              </a:rPr>
              <a:pPr/>
              <a:t>50</a:t>
            </a:fld>
            <a:endParaRPr lang="en-US" sz="1000">
              <a:solidFill>
                <a:schemeClr val="folHlink"/>
              </a:solidFill>
            </a:endParaRPr>
          </a:p>
        </p:txBody>
      </p:sp>
      <p:sp>
        <p:nvSpPr>
          <p:cNvPr id="100355" name="Rectangle 2"/>
          <p:cNvSpPr>
            <a:spLocks noGrp="1" noRot="1" noChangeAspect="1" noChangeArrowheads="1" noTextEdit="1"/>
          </p:cNvSpPr>
          <p:nvPr>
            <p:ph type="sldImg"/>
          </p:nvPr>
        </p:nvSpPr>
        <p:spPr>
          <a:xfrm>
            <a:off x="1150938" y="692150"/>
            <a:ext cx="4556125" cy="3416300"/>
          </a:xfrm>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Classification examples. Many common business problems can benefit from classification analysis. Each problem has an outcome and the goal is to classify elements into the outcome choices based on a set of attributes.</a:t>
            </a:r>
          </a:p>
        </p:txBody>
      </p:sp>
    </p:spTree>
    <p:extLst>
      <p:ext uri="{BB962C8B-B14F-4D97-AF65-F5344CB8AC3E}">
        <p14:creationId xmlns:p14="http://schemas.microsoft.com/office/powerpoint/2010/main" val="2999843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97647DB3-2A1A-41D9-A2B1-00B9F1E4CF4A}" type="slidenum">
              <a:rPr lang="en-US" sz="1000">
                <a:solidFill>
                  <a:schemeClr val="folHlink"/>
                </a:solidFill>
              </a:rPr>
              <a:pPr/>
              <a:t>51</a:t>
            </a:fld>
            <a:endParaRPr lang="en-US" sz="1000">
              <a:solidFill>
                <a:schemeClr val="folHlink"/>
              </a:solidFill>
            </a:endParaRPr>
          </a:p>
        </p:txBody>
      </p:sp>
      <p:sp>
        <p:nvSpPr>
          <p:cNvPr id="101379" name="Rectangle 2"/>
          <p:cNvSpPr>
            <a:spLocks noGrp="1" noRot="1" noChangeAspect="1" noChangeArrowheads="1" noTextEdit="1"/>
          </p:cNvSpPr>
          <p:nvPr>
            <p:ph type="sldImg"/>
          </p:nvPr>
        </p:nvSpPr>
        <p:spPr>
          <a:xfrm>
            <a:off x="1150938" y="692150"/>
            <a:ext cx="4556125" cy="341630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Bank loan classification. The indicator attributes affect the outcome in some fashion. The data mining software estimates the strength of each attribute on a set of test data. The resulting model can be applied to future data to predict the potential success or failure of new loans.</a:t>
            </a:r>
          </a:p>
        </p:txBody>
      </p:sp>
    </p:spTree>
    <p:extLst>
      <p:ext uri="{BB962C8B-B14F-4D97-AF65-F5344CB8AC3E}">
        <p14:creationId xmlns:p14="http://schemas.microsoft.com/office/powerpoint/2010/main" val="29815586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C25AC18-EBE1-4D5C-9124-032C31F2E49D}" type="slidenum">
              <a:rPr lang="en-US" sz="1000">
                <a:solidFill>
                  <a:schemeClr val="folHlink"/>
                </a:solidFill>
              </a:rPr>
              <a:pPr/>
              <a:t>52</a:t>
            </a:fld>
            <a:endParaRPr lang="en-US" sz="1000">
              <a:solidFill>
                <a:schemeClr val="folHlink"/>
              </a:solidFill>
            </a:endParaRPr>
          </a:p>
        </p:txBody>
      </p:sp>
      <p:sp>
        <p:nvSpPr>
          <p:cNvPr id="102403" name="Rectangle 2"/>
          <p:cNvSpPr>
            <a:spLocks noGrp="1" noRot="1" noChangeAspect="1" noChangeArrowheads="1" noTextEdit="1"/>
          </p:cNvSpPr>
          <p:nvPr>
            <p:ph type="sldImg"/>
          </p:nvPr>
        </p:nvSpPr>
        <p:spPr>
          <a:xfrm>
            <a:off x="1150938" y="692150"/>
            <a:ext cx="4556125" cy="341630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20366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5E3E892-F699-45D7-BA58-00AA0985C0F7}" type="slidenum">
              <a:rPr lang="en-US" sz="1000">
                <a:solidFill>
                  <a:schemeClr val="folHlink"/>
                </a:solidFill>
              </a:rPr>
              <a:pPr/>
              <a:t>55</a:t>
            </a:fld>
            <a:endParaRPr lang="en-US" sz="1000">
              <a:solidFill>
                <a:schemeClr val="folHlink"/>
              </a:solidFill>
            </a:endParaRPr>
          </a:p>
        </p:txBody>
      </p:sp>
      <p:sp>
        <p:nvSpPr>
          <p:cNvPr id="103427" name="Rectangle 2"/>
          <p:cNvSpPr>
            <a:spLocks noGrp="1" noRot="1" noChangeAspect="1" noChangeArrowheads="1" noTextEdit="1"/>
          </p:cNvSpPr>
          <p:nvPr>
            <p:ph type="sldImg"/>
          </p:nvPr>
        </p:nvSpPr>
        <p:spPr>
          <a:xfrm>
            <a:off x="1150938" y="692150"/>
            <a:ext cx="4556125" cy="3416300"/>
          </a:xfrm>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897826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EB58E7E-9E3D-4030-AD1E-B5166ABA36DE}" type="slidenum">
              <a:rPr lang="en-US" sz="1000">
                <a:solidFill>
                  <a:schemeClr val="folHlink"/>
                </a:solidFill>
              </a:rPr>
              <a:pPr/>
              <a:t>56</a:t>
            </a:fld>
            <a:endParaRPr lang="en-US" sz="1000">
              <a:solidFill>
                <a:schemeClr val="folHlink"/>
              </a:solidFill>
            </a:endParaRPr>
          </a:p>
        </p:txBody>
      </p:sp>
      <p:sp>
        <p:nvSpPr>
          <p:cNvPr id="104451" name="Rectangle 2"/>
          <p:cNvSpPr>
            <a:spLocks noGrp="1" noRot="1" noChangeAspect="1" noChangeArrowheads="1" noTextEdit="1"/>
          </p:cNvSpPr>
          <p:nvPr>
            <p:ph type="sldImg"/>
          </p:nvPr>
        </p:nvSpPr>
        <p:spPr>
          <a:xfrm>
            <a:off x="1150938" y="692150"/>
            <a:ext cx="4556125" cy="3416300"/>
          </a:xfrm>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Evaluating a market basket association. Support is the percentage of both items being purchased in one transaction. Confidence is the probability of purchasing beer (</a:t>
            </a:r>
            <a:r>
              <a:rPr lang="en-US" i="1" smtClean="0"/>
              <a:t>B</a:t>
            </a:r>
            <a:r>
              <a:rPr lang="en-US" smtClean="0"/>
              <a:t>) given that diapers (</a:t>
            </a:r>
            <a:r>
              <a:rPr lang="en-US" i="1" smtClean="0"/>
              <a:t>D</a:t>
            </a:r>
            <a:r>
              <a:rPr lang="en-US" smtClean="0"/>
              <a:t>) are purchased. Lift is the contribution of the effect to sales and should be greater than 1.</a:t>
            </a:r>
          </a:p>
        </p:txBody>
      </p:sp>
    </p:spTree>
    <p:extLst>
      <p:ext uri="{BB962C8B-B14F-4D97-AF65-F5344CB8AC3E}">
        <p14:creationId xmlns:p14="http://schemas.microsoft.com/office/powerpoint/2010/main" val="708051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66B39F3-FF0B-49B1-A568-D17FDCADB825}" type="slidenum">
              <a:rPr lang="en-US" sz="1000">
                <a:solidFill>
                  <a:schemeClr val="folHlink"/>
                </a:solidFill>
              </a:rPr>
              <a:pPr/>
              <a:t>57</a:t>
            </a:fld>
            <a:endParaRPr lang="en-US" sz="1000">
              <a:solidFill>
                <a:schemeClr val="folHlink"/>
              </a:solidFill>
            </a:endParaRPr>
          </a:p>
        </p:txBody>
      </p:sp>
      <p:sp>
        <p:nvSpPr>
          <p:cNvPr id="105475" name="Rectangle 2"/>
          <p:cNvSpPr>
            <a:spLocks noGrp="1" noRot="1" noChangeAspect="1" noChangeArrowheads="1" noTextEdit="1"/>
          </p:cNvSpPr>
          <p:nvPr>
            <p:ph type="sldImg"/>
          </p:nvPr>
        </p:nvSpPr>
        <p:spPr>
          <a:xfrm>
            <a:off x="1150938" y="692150"/>
            <a:ext cx="4556125" cy="3416300"/>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Balanced frequencies. Items that are rarely purchased will lead to false rules. The solution is to define the items so that they balance. In this case, combine nails into a hardware category and split lumber into smaller categories.</a:t>
            </a:r>
          </a:p>
        </p:txBody>
      </p:sp>
    </p:spTree>
    <p:extLst>
      <p:ext uri="{BB962C8B-B14F-4D97-AF65-F5344CB8AC3E}">
        <p14:creationId xmlns:p14="http://schemas.microsoft.com/office/powerpoint/2010/main" val="3434573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3F9B6F3-D160-4310-8FEC-B34C84C799FD}" type="slidenum">
              <a:rPr lang="en-US" sz="1000">
                <a:solidFill>
                  <a:schemeClr val="folHlink"/>
                </a:solidFill>
              </a:rPr>
              <a:pPr/>
              <a:t>60</a:t>
            </a:fld>
            <a:endParaRPr lang="en-US" sz="1000">
              <a:solidFill>
                <a:schemeClr val="folHlink"/>
              </a:solidFill>
            </a:endParaRPr>
          </a:p>
        </p:txBody>
      </p:sp>
      <p:sp>
        <p:nvSpPr>
          <p:cNvPr id="106499" name="Rectangle 2"/>
          <p:cNvSpPr>
            <a:spLocks noGrp="1" noRot="1" noChangeAspect="1" noChangeArrowheads="1" noTextEdit="1"/>
          </p:cNvSpPr>
          <p:nvPr>
            <p:ph type="sldImg"/>
          </p:nvPr>
        </p:nvSpPr>
        <p:spPr>
          <a:xfrm>
            <a:off x="1150938" y="692150"/>
            <a:ext cx="4556125" cy="3416300"/>
          </a:xfrm>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Cluster analysis. The goal is to find data points that are grouped close to each other and farther from other groups. Larger datasets with multiple dimensions are difficult and time-consuming to evaluate.</a:t>
            </a:r>
          </a:p>
        </p:txBody>
      </p:sp>
    </p:spTree>
    <p:extLst>
      <p:ext uri="{BB962C8B-B14F-4D97-AF65-F5344CB8AC3E}">
        <p14:creationId xmlns:p14="http://schemas.microsoft.com/office/powerpoint/2010/main" val="145185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952B195-62B9-4CAB-9DCB-A6B4ADB7F0B6}" type="slidenum">
              <a:rPr lang="en-US" sz="1000">
                <a:solidFill>
                  <a:schemeClr val="folHlink"/>
                </a:solidFill>
              </a:rPr>
              <a:pPr/>
              <a:t>7</a:t>
            </a:fld>
            <a:endParaRPr lang="en-US" sz="1000">
              <a:solidFill>
                <a:schemeClr val="folHlink"/>
              </a:solidFill>
            </a:endParaRPr>
          </a:p>
        </p:txBody>
      </p:sp>
      <p:sp>
        <p:nvSpPr>
          <p:cNvPr id="61443" name="Rectangle 2"/>
          <p:cNvSpPr>
            <a:spLocks noGrp="1" noRot="1" noChangeAspect="1" noChangeArrowheads="1" noTextEdit="1"/>
          </p:cNvSpPr>
          <p:nvPr>
            <p:ph type="sldImg"/>
          </p:nvPr>
        </p:nvSpPr>
        <p:spPr>
          <a:xfrm>
            <a:off x="1150938" y="692150"/>
            <a:ext cx="4556125" cy="34163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147066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2B6D4E4-5507-4601-BC88-70E89710E913}" type="slidenum">
              <a:rPr lang="en-US" sz="1000">
                <a:solidFill>
                  <a:schemeClr val="folHlink"/>
                </a:solidFill>
              </a:rPr>
              <a:pPr/>
              <a:t>63</a:t>
            </a:fld>
            <a:endParaRPr lang="en-US" sz="1000">
              <a:solidFill>
                <a:schemeClr val="folHlink"/>
              </a:solidFill>
            </a:endParaRPr>
          </a:p>
        </p:txBody>
      </p:sp>
      <p:sp>
        <p:nvSpPr>
          <p:cNvPr id="107523" name="Rectangle 2"/>
          <p:cNvSpPr>
            <a:spLocks noGrp="1" noRot="1" noChangeAspect="1" noChangeArrowheads="1" noTextEdit="1"/>
          </p:cNvSpPr>
          <p:nvPr>
            <p:ph type="sldImg"/>
          </p:nvPr>
        </p:nvSpPr>
        <p:spPr>
          <a:xfrm>
            <a:off x="1150938" y="692150"/>
            <a:ext cx="4556125" cy="3416300"/>
          </a:xfrm>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Geographic analysis. This basic map shows sales by state. As shown by the key, darker colors represent larger sales. Additional data, such as income, could be shown as overlays or compared in charts.</a:t>
            </a:r>
          </a:p>
        </p:txBody>
      </p:sp>
    </p:spTree>
    <p:extLst>
      <p:ext uri="{BB962C8B-B14F-4D97-AF65-F5344CB8AC3E}">
        <p14:creationId xmlns:p14="http://schemas.microsoft.com/office/powerpoint/2010/main" val="417020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B42C896-E947-4225-90B5-17870B99F5BC}" type="slidenum">
              <a:rPr lang="en-US" sz="1000">
                <a:solidFill>
                  <a:schemeClr val="folHlink"/>
                </a:solidFill>
              </a:rPr>
              <a:pPr/>
              <a:t>8</a:t>
            </a:fld>
            <a:endParaRPr lang="en-US" sz="1000">
              <a:solidFill>
                <a:schemeClr val="folHlink"/>
              </a:solidFill>
            </a:endParaRPr>
          </a:p>
        </p:txBody>
      </p:sp>
      <p:sp>
        <p:nvSpPr>
          <p:cNvPr id="62467" name="Rectangle 2"/>
          <p:cNvSpPr>
            <a:spLocks noGrp="1" noRot="1" noChangeAspect="1" noChangeArrowheads="1" noTextEdit="1"/>
          </p:cNvSpPr>
          <p:nvPr>
            <p:ph type="sldImg"/>
          </p:nvPr>
        </p:nvSpPr>
        <p:spPr>
          <a:xfrm>
            <a:off x="1150938" y="692150"/>
            <a:ext cx="4556125" cy="34163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Pointers and indexes. Each piece of data is stored in a location with a specific address. An index consists of the column value to be searched along with the pointer to the rest of the row. Multiple indexes can be assigned to a table and quickly searched.</a:t>
            </a:r>
          </a:p>
        </p:txBody>
      </p:sp>
    </p:spTree>
    <p:extLst>
      <p:ext uri="{BB962C8B-B14F-4D97-AF65-F5344CB8AC3E}">
        <p14:creationId xmlns:p14="http://schemas.microsoft.com/office/powerpoint/2010/main" val="47895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6EC2BD9-A87B-4E92-94BD-BF28EC3A5447}" type="slidenum">
              <a:rPr lang="en-US" sz="1000">
                <a:solidFill>
                  <a:schemeClr val="folHlink"/>
                </a:solidFill>
              </a:rPr>
              <a:pPr/>
              <a:t>9</a:t>
            </a:fld>
            <a:endParaRPr lang="en-US" sz="1000">
              <a:solidFill>
                <a:schemeClr val="folHlink"/>
              </a:solidFill>
            </a:endParaRPr>
          </a:p>
        </p:txBody>
      </p:sp>
      <p:sp>
        <p:nvSpPr>
          <p:cNvPr id="63491" name="Rectangle 2"/>
          <p:cNvSpPr>
            <a:spLocks noGrp="1" noRot="1" noChangeAspect="1" noChangeArrowheads="1" noTextEdit="1"/>
          </p:cNvSpPr>
          <p:nvPr>
            <p:ph type="sldImg"/>
          </p:nvPr>
        </p:nvSpPr>
        <p:spPr>
          <a:xfrm>
            <a:off x="1150938" y="692150"/>
            <a:ext cx="4556125" cy="341630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Index for primary key. SQL Server automatically generates and maintains indexes for primary key columns. Higher-end systems, such as SQL Server, provide several options to optimize the storage and use of indexes. These options can be used to improve the performance of your queries and applications.</a:t>
            </a:r>
          </a:p>
        </p:txBody>
      </p:sp>
    </p:spTree>
    <p:extLst>
      <p:ext uri="{BB962C8B-B14F-4D97-AF65-F5344CB8AC3E}">
        <p14:creationId xmlns:p14="http://schemas.microsoft.com/office/powerpoint/2010/main" val="18452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276562C-7573-4829-BB02-D3D5747F83F9}" type="slidenum">
              <a:rPr lang="en-US" sz="1000">
                <a:solidFill>
                  <a:schemeClr val="folHlink"/>
                </a:solidFill>
              </a:rPr>
              <a:pPr/>
              <a:t>10</a:t>
            </a:fld>
            <a:endParaRPr lang="en-US" sz="1000">
              <a:solidFill>
                <a:schemeClr val="folHlink"/>
              </a:solidFill>
            </a:endParaRPr>
          </a:p>
        </p:txBody>
      </p:sp>
      <p:sp>
        <p:nvSpPr>
          <p:cNvPr id="64515" name="Rectangle 2"/>
          <p:cNvSpPr>
            <a:spLocks noGrp="1" noRot="1" noChangeAspect="1" noChangeArrowheads="1" noTextEdit="1"/>
          </p:cNvSpPr>
          <p:nvPr>
            <p:ph type="sldImg"/>
          </p:nvPr>
        </p:nvSpPr>
        <p:spPr>
          <a:xfrm>
            <a:off x="1150938" y="692150"/>
            <a:ext cx="4556125" cy="34163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SQL CREATE INDEX command. The basic syntax is straightforward. Give the index a unique name, then specify the table and columns to be used. Most systems support additional options to control the details such as storage and type of index.</a:t>
            </a:r>
          </a:p>
        </p:txBody>
      </p:sp>
    </p:spTree>
    <p:extLst>
      <p:ext uri="{BB962C8B-B14F-4D97-AF65-F5344CB8AC3E}">
        <p14:creationId xmlns:p14="http://schemas.microsoft.com/office/powerpoint/2010/main" val="1688213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DB5D5EB-0886-4509-85B8-035C57174060}" type="slidenum">
              <a:rPr lang="en-US" sz="1000">
                <a:solidFill>
                  <a:schemeClr val="folHlink"/>
                </a:solidFill>
              </a:rPr>
              <a:pPr/>
              <a:t>11</a:t>
            </a:fld>
            <a:endParaRPr lang="en-US" sz="1000">
              <a:solidFill>
                <a:schemeClr val="folHlink"/>
              </a:solidFill>
            </a:endParaRPr>
          </a:p>
        </p:txBody>
      </p:sp>
      <p:sp>
        <p:nvSpPr>
          <p:cNvPr id="65539" name="Rectangle 2"/>
          <p:cNvSpPr>
            <a:spLocks noGrp="1" noRot="1" noChangeAspect="1" noChangeArrowheads="1" noTextEdit="1"/>
          </p:cNvSpPr>
          <p:nvPr>
            <p:ph type="sldImg"/>
          </p:nvPr>
        </p:nvSpPr>
        <p:spPr>
          <a:xfrm>
            <a:off x="1150938" y="692150"/>
            <a:ext cx="4556125" cy="34163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04658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5927725" y="5394325"/>
            <a:ext cx="1555750" cy="457200"/>
          </a:xfrm>
          <a:prstGeom prst="rect">
            <a:avLst/>
          </a:prstGeom>
          <a:noFill/>
          <a:ln w="9525">
            <a:noFill/>
            <a:miter lim="800000"/>
            <a:headEnd/>
            <a:tailEnd/>
          </a:ln>
          <a:effectLst/>
        </p:spPr>
        <p:txBody>
          <a:bodyPr wrap="none" lIns="92075" tIns="46038" rIns="92075" bIns="46038">
            <a:spAutoFit/>
          </a:bodyPr>
          <a:lstStyle/>
          <a:p>
            <a:pPr>
              <a:defRPr/>
            </a:pPr>
            <a:r>
              <a:rPr lang="en-US">
                <a:solidFill>
                  <a:schemeClr val="folHlink"/>
                </a:solidFill>
              </a:rPr>
              <a:t>Jerry Post</a:t>
            </a:r>
          </a:p>
        </p:txBody>
      </p:sp>
      <p:sp>
        <p:nvSpPr>
          <p:cNvPr id="6" name="Rectangle 9"/>
          <p:cNvSpPr>
            <a:spLocks noChangeArrowheads="1"/>
          </p:cNvSpPr>
          <p:nvPr/>
        </p:nvSpPr>
        <p:spPr bwMode="auto">
          <a:xfrm>
            <a:off x="5622925" y="5821363"/>
            <a:ext cx="2184893" cy="400752"/>
          </a:xfrm>
          <a:prstGeom prst="rect">
            <a:avLst/>
          </a:prstGeom>
          <a:noFill/>
          <a:ln w="9525">
            <a:noFill/>
            <a:miter lim="800000"/>
            <a:headEnd/>
            <a:tailEnd/>
          </a:ln>
          <a:effectLst/>
        </p:spPr>
        <p:txBody>
          <a:bodyPr wrap="none" lIns="92075" tIns="46038" rIns="92075" bIns="46038">
            <a:spAutoFit/>
          </a:bodyPr>
          <a:lstStyle/>
          <a:p>
            <a:pPr>
              <a:defRPr/>
            </a:pPr>
            <a:r>
              <a:rPr lang="en-US" sz="2000" dirty="0">
                <a:solidFill>
                  <a:schemeClr val="folHlink"/>
                </a:solidFill>
              </a:rPr>
              <a:t>Copyright © </a:t>
            </a:r>
            <a:r>
              <a:rPr lang="en-US" sz="2000" dirty="0" smtClean="0">
                <a:solidFill>
                  <a:schemeClr val="folHlink"/>
                </a:solidFill>
              </a:rPr>
              <a:t>2013</a:t>
            </a:r>
            <a:endParaRPr lang="en-US" sz="2000" dirty="0">
              <a:solidFill>
                <a:schemeClr val="folHlink"/>
              </a:solidFill>
            </a:endParaRPr>
          </a:p>
        </p:txBody>
      </p:sp>
      <p:sp>
        <p:nvSpPr>
          <p:cNvPr id="3075" name="Rectangle 3"/>
          <p:cNvSpPr>
            <a:spLocks noGrp="1" noChangeArrowheads="1"/>
          </p:cNvSpPr>
          <p:nvPr>
            <p:ph type="ctrTitle" sz="quarter"/>
          </p:nvPr>
        </p:nvSpPr>
        <p:spPr>
          <a:xfrm>
            <a:off x="1204165" y="1219200"/>
            <a:ext cx="7926387"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648200" y="3657600"/>
            <a:ext cx="4267200" cy="1447800"/>
          </a:xfrm>
        </p:spPr>
        <p:txBody>
          <a:bodyPr/>
          <a:lstStyle>
            <a:lvl1pPr marL="0" indent="0" algn="ctr">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152400" y="6248400"/>
            <a:ext cx="1905000" cy="457200"/>
          </a:xfrm>
        </p:spPr>
        <p:txBody>
          <a:bodyPr/>
          <a:lstStyle>
            <a:lvl1pPr>
              <a:defRPr i="1" smtClean="0">
                <a:solidFill>
                  <a:srgbClr val="0000FF"/>
                </a:solidFill>
                <a:latin typeface="+mn-lt"/>
              </a:defRPr>
            </a:lvl1pPr>
          </a:lstStyle>
          <a:p>
            <a:pPr>
              <a:defRPr/>
            </a:pPr>
            <a:endParaRPr lang="en-US"/>
          </a:p>
        </p:txBody>
      </p:sp>
      <p:sp>
        <p:nvSpPr>
          <p:cNvPr id="8" name="Rectangle 6"/>
          <p:cNvSpPr>
            <a:spLocks noGrp="1" noChangeArrowheads="1"/>
          </p:cNvSpPr>
          <p:nvPr>
            <p:ph type="ftr" sz="quarter" idx="11"/>
          </p:nvPr>
        </p:nvSpPr>
        <p:spPr>
          <a:xfrm>
            <a:off x="3124200" y="6248400"/>
            <a:ext cx="2895600" cy="457200"/>
          </a:xfrm>
        </p:spPr>
        <p:txBody>
          <a:bodyPr/>
          <a:lstStyle>
            <a:lvl1pPr>
              <a:defRPr i="1" smtClean="0">
                <a:solidFill>
                  <a:srgbClr val="0000FF"/>
                </a:solidFill>
                <a:latin typeface="+mn-lt"/>
              </a:defRPr>
            </a:lvl1pPr>
          </a:lstStyle>
          <a:p>
            <a:pPr>
              <a:defRPr/>
            </a:pPr>
            <a:endParaRPr lang="en-US"/>
          </a:p>
        </p:txBody>
      </p:sp>
      <p:sp>
        <p:nvSpPr>
          <p:cNvPr id="9" name="Rectangle 7"/>
          <p:cNvSpPr>
            <a:spLocks noGrp="1" noChangeArrowheads="1"/>
          </p:cNvSpPr>
          <p:nvPr>
            <p:ph type="sldNum" sz="quarter" idx="12"/>
          </p:nvPr>
        </p:nvSpPr>
        <p:spPr/>
        <p:txBody>
          <a:bodyPr/>
          <a:lstStyle>
            <a:lvl1pPr>
              <a:defRPr i="1" smtClean="0">
                <a:solidFill>
                  <a:srgbClr val="0000FF"/>
                </a:solidFill>
                <a:latin typeface="+mn-lt"/>
              </a:defRPr>
            </a:lvl1pPr>
          </a:lstStyle>
          <a:p>
            <a:pPr>
              <a:defRPr/>
            </a:pPr>
            <a:fld id="{FB7FF918-E7E7-4210-BD78-03020B118D2D}" type="slidenum">
              <a:rPr lang="en-US"/>
              <a:pPr>
                <a:defRPr/>
              </a:pPr>
              <a:t>‹#›</a:t>
            </a:fld>
            <a:endParaRPr lang="en-US"/>
          </a:p>
        </p:txBody>
      </p:sp>
      <p:sp>
        <p:nvSpPr>
          <p:cNvPr id="10" name="Rectangle 8"/>
          <p:cNvSpPr>
            <a:spLocks noChangeArrowheads="1"/>
          </p:cNvSpPr>
          <p:nvPr userDrawn="1"/>
        </p:nvSpPr>
        <p:spPr bwMode="auto">
          <a:xfrm>
            <a:off x="304800" y="76200"/>
            <a:ext cx="1066800" cy="5946775"/>
          </a:xfrm>
          <a:prstGeom prst="rect">
            <a:avLst/>
          </a:prstGeom>
          <a:noFill/>
          <a:ln w="9525">
            <a:noFill/>
            <a:miter lim="800000"/>
            <a:headEnd/>
            <a:tailEnd/>
          </a:ln>
          <a:effectLst/>
        </p:spPr>
        <p:txBody>
          <a:bodyPr lIns="92075" tIns="46038" rIns="92075" bIns="46038">
            <a:spAutoFit/>
          </a:bodyPr>
          <a:lstStyle/>
          <a:p>
            <a:pPr>
              <a:defRPr/>
            </a:pPr>
            <a:r>
              <a:rPr lang="en-US" sz="4800" b="1" dirty="0">
                <a:solidFill>
                  <a:srgbClr val="E0CB1B"/>
                </a:solidFill>
                <a:effectLst>
                  <a:outerShdw blurRad="38100" dist="38100" dir="2700000" algn="tl">
                    <a:srgbClr val="000000"/>
                  </a:outerShdw>
                </a:effectLst>
                <a:latin typeface="Garamond" pitchFamily="18" charset="0"/>
              </a:rPr>
              <a:t>D</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T</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B</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S</a:t>
            </a:r>
          </a:p>
          <a:p>
            <a:pPr>
              <a:defRPr/>
            </a:pPr>
            <a:r>
              <a:rPr lang="en-US" sz="4800" b="1" dirty="0">
                <a:solidFill>
                  <a:srgbClr val="E0CB1B"/>
                </a:solidFill>
                <a:effectLst>
                  <a:outerShdw blurRad="38100" dist="38100" dir="2700000" algn="tl">
                    <a:srgbClr val="000000"/>
                  </a:outerShdw>
                </a:effectLst>
                <a:latin typeface="Garamond" pitchFamily="18" charset="0"/>
              </a:rPr>
              <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B83D25-73AF-46C2-8610-BCADF9CA478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524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152400"/>
            <a:ext cx="6743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5245C-B10E-4EA1-9EB5-2B8C9C3AFE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5153" y="1259540"/>
            <a:ext cx="4258236" cy="22904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59540"/>
            <a:ext cx="4401671" cy="22904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33082" y="3684494"/>
            <a:ext cx="4258236"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66129" y="3684494"/>
            <a:ext cx="4401671"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7CD598-67B1-47B6-BD4A-9F87E5C3B3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277471"/>
            <a:ext cx="8839200" cy="4742329"/>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DED391-75A6-4918-AC5B-1407C807EB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3813" y="152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4478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EFEE63-63E9-42EF-858B-7C06ECB7765D}" type="slidenum">
              <a:rPr lang="en-US"/>
              <a:pPr>
                <a:defRPr/>
              </a:pPr>
              <a:t>‹#›</a:t>
            </a:fld>
            <a:endParaRPr lang="en-US"/>
          </a:p>
        </p:txBody>
      </p:sp>
    </p:spTree>
    <p:extLst>
      <p:ext uri="{BB962C8B-B14F-4D97-AF65-F5344CB8AC3E}">
        <p14:creationId xmlns:p14="http://schemas.microsoft.com/office/powerpoint/2010/main" val="303524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a:gsLst>
              <a:gs pos="0">
                <a:srgbClr val="FFFF00"/>
              </a:gs>
              <a:gs pos="100000">
                <a:srgbClr val="FFFFCC"/>
              </a:gs>
            </a:gsLst>
            <a:path path="rect">
              <a:fillToRect l="100000" t="100000"/>
            </a:path>
          </a:gradFill>
        </p:spPr>
        <p:txBody>
          <a:bodyPr/>
          <a:lstStyle/>
          <a:p>
            <a:r>
              <a:rPr lang="en-US" smtClean="0"/>
              <a:t>Click to edit Master title style</a:t>
            </a:r>
            <a:endParaRPr lang="en-US"/>
          </a:p>
        </p:txBody>
      </p:sp>
      <p:sp>
        <p:nvSpPr>
          <p:cNvPr id="3" name="Content Placeholder 2"/>
          <p:cNvSpPr>
            <a:spLocks noGrp="1"/>
          </p:cNvSpPr>
          <p:nvPr>
            <p:ph idx="1"/>
          </p:nvPr>
        </p:nvSpPr>
        <p:spPr>
          <a:xfrm>
            <a:off x="147918" y="1237129"/>
            <a:ext cx="8852647" cy="4782671"/>
          </a:xfrm>
        </p:spPr>
        <p:txBody>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F52A1-028B-4591-8BCA-BD4AC116D9B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10217-F95A-43C2-8898-EA5472F48E2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64024"/>
            <a:ext cx="4419600" cy="47557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3365" y="1264024"/>
            <a:ext cx="4280647" cy="47557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5CB6A-FE24-4171-8AE7-318415F6B23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7204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11804"/>
            <a:ext cx="4040188" cy="4158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7204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1804"/>
            <a:ext cx="4041775" cy="4158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2E83B9-508D-4837-AC8D-3E125FC7F5A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6D401C-B8DD-4FAA-8516-ACD0E6D2639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EC2AD2-29FB-4A25-B1A0-2E5AF10AD2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42E819-EF00-42FA-87ED-C93CB23B8F8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753" y="4800600"/>
            <a:ext cx="8162365"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30305" y="612775"/>
            <a:ext cx="81892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57201" y="5367338"/>
            <a:ext cx="8135470" cy="6972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41DAD-4466-4B81-B432-F314EE2F626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0"/>
            <a:ext cx="9144000" cy="1143000"/>
          </a:xfrm>
          <a:prstGeom prst="rect">
            <a:avLst/>
          </a:prstGeom>
          <a:gradFill>
            <a:gsLst>
              <a:gs pos="0">
                <a:srgbClr val="FFFF00"/>
              </a:gs>
              <a:gs pos="100000">
                <a:srgbClr val="FFFFCC"/>
              </a:gs>
            </a:gsLst>
            <a:path path="rect">
              <a:fillToRect l="100000" t="100000"/>
            </a:path>
          </a:grad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215153" y="1237129"/>
            <a:ext cx="8852647" cy="478267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chemeClr val="tx1"/>
                </a:solidFill>
                <a:latin typeface="Garamond"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chemeClr val="tx1"/>
                </a:solidFill>
                <a:latin typeface="Garamond"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solidFill>
                  <a:schemeClr val="tx1"/>
                </a:solidFill>
                <a:latin typeface="Garamond" pitchFamily="18" charset="0"/>
              </a:defRPr>
            </a:lvl1pPr>
          </a:lstStyle>
          <a:p>
            <a:pPr>
              <a:defRPr/>
            </a:pPr>
            <a:fld id="{E0249824-C2E5-4A0D-9D7F-74B309DE7F37}" type="slidenum">
              <a:rPr lang="en-US"/>
              <a:pPr>
                <a:defRPr/>
              </a:pPr>
              <a:t>‹#›</a:t>
            </a:fld>
            <a:endParaRPr lang="en-US"/>
          </a:p>
        </p:txBody>
      </p:sp>
      <p:sp>
        <p:nvSpPr>
          <p:cNvPr id="1033" name="Rectangle 9"/>
          <p:cNvSpPr>
            <a:spLocks noChangeArrowheads="1"/>
          </p:cNvSpPr>
          <p:nvPr/>
        </p:nvSpPr>
        <p:spPr bwMode="auto">
          <a:xfrm>
            <a:off x="0" y="6081318"/>
            <a:ext cx="9142413" cy="90882"/>
          </a:xfrm>
          <a:prstGeom prst="rect">
            <a:avLst/>
          </a:prstGeom>
          <a:gradFill rotWithShape="0">
            <a:gsLst>
              <a:gs pos="0">
                <a:srgbClr val="E0CB1B"/>
              </a:gs>
              <a:gs pos="100000">
                <a:srgbClr val="868686"/>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6"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FF0033"/>
          </a:solidFill>
          <a:latin typeface="+mj-lt"/>
          <a:ea typeface="+mj-ea"/>
          <a:cs typeface="+mj-cs"/>
        </a:defRPr>
      </a:lvl1pPr>
      <a:lvl2pPr algn="ctr" rtl="0" eaLnBrk="0" fontAlgn="base" hangingPunct="0">
        <a:spcBef>
          <a:spcPct val="0"/>
        </a:spcBef>
        <a:spcAft>
          <a:spcPct val="0"/>
        </a:spcAft>
        <a:defRPr sz="2800">
          <a:solidFill>
            <a:srgbClr val="FF0033"/>
          </a:solidFill>
          <a:latin typeface="Arial Rounded MT Bold" pitchFamily="34" charset="0"/>
        </a:defRPr>
      </a:lvl2pPr>
      <a:lvl3pPr algn="ctr" rtl="0" eaLnBrk="0" fontAlgn="base" hangingPunct="0">
        <a:spcBef>
          <a:spcPct val="0"/>
        </a:spcBef>
        <a:spcAft>
          <a:spcPct val="0"/>
        </a:spcAft>
        <a:defRPr sz="2800">
          <a:solidFill>
            <a:srgbClr val="FF0033"/>
          </a:solidFill>
          <a:latin typeface="Arial Rounded MT Bold" pitchFamily="34" charset="0"/>
        </a:defRPr>
      </a:lvl3pPr>
      <a:lvl4pPr algn="ctr" rtl="0" eaLnBrk="0" fontAlgn="base" hangingPunct="0">
        <a:spcBef>
          <a:spcPct val="0"/>
        </a:spcBef>
        <a:spcAft>
          <a:spcPct val="0"/>
        </a:spcAft>
        <a:defRPr sz="2800">
          <a:solidFill>
            <a:srgbClr val="FF0033"/>
          </a:solidFill>
          <a:latin typeface="Arial Rounded MT Bold" pitchFamily="34" charset="0"/>
        </a:defRPr>
      </a:lvl4pPr>
      <a:lvl5pPr algn="ctr" rtl="0" eaLnBrk="0" fontAlgn="base" hangingPunct="0">
        <a:spcBef>
          <a:spcPct val="0"/>
        </a:spcBef>
        <a:spcAft>
          <a:spcPct val="0"/>
        </a:spcAft>
        <a:defRPr sz="2800">
          <a:solidFill>
            <a:srgbClr val="FF0033"/>
          </a:solidFill>
          <a:latin typeface="Arial Rounded MT Bold" pitchFamily="34" charset="0"/>
        </a:defRPr>
      </a:lvl5pPr>
      <a:lvl6pPr marL="457200" algn="ctr" rtl="0" eaLnBrk="0" fontAlgn="base" hangingPunct="0">
        <a:spcBef>
          <a:spcPct val="0"/>
        </a:spcBef>
        <a:spcAft>
          <a:spcPct val="0"/>
        </a:spcAft>
        <a:defRPr sz="2800">
          <a:solidFill>
            <a:srgbClr val="FF0033"/>
          </a:solidFill>
          <a:latin typeface="Arial Rounded MT Bold" pitchFamily="34" charset="0"/>
        </a:defRPr>
      </a:lvl6pPr>
      <a:lvl7pPr marL="914400" algn="ctr" rtl="0" eaLnBrk="0" fontAlgn="base" hangingPunct="0">
        <a:spcBef>
          <a:spcPct val="0"/>
        </a:spcBef>
        <a:spcAft>
          <a:spcPct val="0"/>
        </a:spcAft>
        <a:defRPr sz="2800">
          <a:solidFill>
            <a:srgbClr val="FF0033"/>
          </a:solidFill>
          <a:latin typeface="Arial Rounded MT Bold" pitchFamily="34" charset="0"/>
        </a:defRPr>
      </a:lvl7pPr>
      <a:lvl8pPr marL="1371600" algn="ctr" rtl="0" eaLnBrk="0" fontAlgn="base" hangingPunct="0">
        <a:spcBef>
          <a:spcPct val="0"/>
        </a:spcBef>
        <a:spcAft>
          <a:spcPct val="0"/>
        </a:spcAft>
        <a:defRPr sz="2800">
          <a:solidFill>
            <a:srgbClr val="FF0033"/>
          </a:solidFill>
          <a:latin typeface="Arial Rounded MT Bold" pitchFamily="34" charset="0"/>
        </a:defRPr>
      </a:lvl8pPr>
      <a:lvl9pPr marL="1828800" algn="ctr" rtl="0" eaLnBrk="0" fontAlgn="base" hangingPunct="0">
        <a:spcBef>
          <a:spcPct val="0"/>
        </a:spcBef>
        <a:spcAft>
          <a:spcPct val="0"/>
        </a:spcAft>
        <a:defRPr sz="2800">
          <a:solidFill>
            <a:srgbClr val="FF0033"/>
          </a:solidFill>
          <a:latin typeface="Arial Rounded MT Bold"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²"/>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ª"/>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Ÿ"/>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p:txBody>
          <a:bodyPr/>
          <a:lstStyle/>
          <a:p>
            <a:pPr algn="l">
              <a:defRPr/>
            </a:pPr>
            <a:r>
              <a:rPr lang="en-US" sz="4400" b="1" smtClean="0">
                <a:effectLst>
                  <a:outerShdw blurRad="38100" dist="38100" dir="2700000" algn="tl">
                    <a:srgbClr val="000000"/>
                  </a:outerShdw>
                </a:effectLst>
                <a:latin typeface="Garamond" pitchFamily="18" charset="0"/>
              </a:rPr>
              <a:t>Database Management Systems</a:t>
            </a:r>
          </a:p>
        </p:txBody>
      </p:sp>
      <p:sp>
        <p:nvSpPr>
          <p:cNvPr id="10244" name="Rectangle 3"/>
          <p:cNvSpPr>
            <a:spLocks noGrp="1" noChangeArrowheads="1"/>
          </p:cNvSpPr>
          <p:nvPr>
            <p:ph type="subTitle" sz="quarter" idx="1"/>
          </p:nvPr>
        </p:nvSpPr>
        <p:spPr>
          <a:xfrm>
            <a:off x="4724400" y="3581400"/>
            <a:ext cx="4267200" cy="1447800"/>
          </a:xfrm>
        </p:spPr>
        <p:txBody>
          <a:bodyPr/>
          <a:lstStyle/>
          <a:p>
            <a:r>
              <a:rPr lang="en-US" sz="3200" dirty="0" smtClean="0"/>
              <a:t>Chapter 9</a:t>
            </a:r>
          </a:p>
          <a:p>
            <a:r>
              <a:rPr lang="en-US" sz="3200" dirty="0" smtClean="0"/>
              <a:t>Data Warehouses and Data Mining</a:t>
            </a:r>
          </a:p>
        </p:txBody>
      </p:sp>
      <p:sp>
        <p:nvSpPr>
          <p:cNvPr id="4" name="Rectangle 7"/>
          <p:cNvSpPr>
            <a:spLocks noGrp="1" noChangeArrowheads="1"/>
          </p:cNvSpPr>
          <p:nvPr>
            <p:ph type="sldNum" sz="quarter" idx="12"/>
          </p:nvPr>
        </p:nvSpPr>
        <p:spPr/>
        <p:txBody>
          <a:bodyPr/>
          <a:lstStyle/>
          <a:p>
            <a:pPr>
              <a:defRPr/>
            </a:pPr>
            <a:fld id="{F132FBCD-2E26-4CC9-9FFC-5AC3AF706422}"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SQL CREATE INDEX</a:t>
            </a:r>
          </a:p>
        </p:txBody>
      </p:sp>
      <p:sp>
        <p:nvSpPr>
          <p:cNvPr id="13314"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0A8C3A5-20C6-4F41-A0D6-2DF6089F0A61}" type="slidenum">
              <a:rPr lang="en-US" smtClean="0"/>
              <a:pPr/>
              <a:t>10</a:t>
            </a:fld>
            <a:endParaRPr lang="en-US"/>
          </a:p>
        </p:txBody>
      </p:sp>
      <p:sp>
        <p:nvSpPr>
          <p:cNvPr id="13316" name="Rectangle 4"/>
          <p:cNvSpPr>
            <a:spLocks noChangeArrowheads="1"/>
          </p:cNvSpPr>
          <p:nvPr/>
        </p:nvSpPr>
        <p:spPr bwMode="auto">
          <a:xfrm>
            <a:off x="1981200" y="2133600"/>
            <a:ext cx="5943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spcBef>
                <a:spcPct val="50000"/>
              </a:spcBef>
            </a:pPr>
            <a:r>
              <a:rPr lang="en-US" dirty="0">
                <a:solidFill>
                  <a:schemeClr val="tx1"/>
                </a:solidFill>
              </a:rPr>
              <a:t>CREATE INDEX </a:t>
            </a:r>
            <a:r>
              <a:rPr lang="en-US" dirty="0" err="1">
                <a:solidFill>
                  <a:schemeClr val="tx1"/>
                </a:solidFill>
              </a:rPr>
              <a:t>ix_Animal_Category_Breed</a:t>
            </a:r>
            <a:endParaRPr lang="en-US" dirty="0">
              <a:solidFill>
                <a:schemeClr val="tx1"/>
              </a:solidFill>
            </a:endParaRPr>
          </a:p>
          <a:p>
            <a:pPr>
              <a:spcBef>
                <a:spcPct val="50000"/>
              </a:spcBef>
            </a:pPr>
            <a:r>
              <a:rPr lang="en-US" dirty="0">
                <a:solidFill>
                  <a:schemeClr val="tx1"/>
                </a:solidFill>
              </a:rPr>
              <a:t>ON Animal (Category, Breed)</a:t>
            </a:r>
          </a:p>
        </p:txBody>
      </p:sp>
    </p:spTree>
    <p:extLst>
      <p:ext uri="{BB962C8B-B14F-4D97-AF65-F5344CB8AC3E}">
        <p14:creationId xmlns:p14="http://schemas.microsoft.com/office/powerpoint/2010/main" val="1542709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smtClean="0"/>
              <a:t>Indexed Sequential Storage</a:t>
            </a:r>
          </a:p>
        </p:txBody>
      </p:sp>
      <p:sp>
        <p:nvSpPr>
          <p:cNvPr id="14338"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7D9D67F-3DAE-445D-A2C1-B821A2BB7BEC}" type="slidenum">
              <a:rPr lang="en-US" smtClean="0"/>
              <a:pPr/>
              <a:t>11</a:t>
            </a:fld>
            <a:endParaRPr lang="en-US"/>
          </a:p>
        </p:txBody>
      </p:sp>
      <p:sp>
        <p:nvSpPr>
          <p:cNvPr id="14341" name="Rectangle 4"/>
          <p:cNvSpPr>
            <a:spLocks noChangeArrowheads="1"/>
          </p:cNvSpPr>
          <p:nvPr/>
        </p:nvSpPr>
        <p:spPr bwMode="auto">
          <a:xfrm>
            <a:off x="5541963" y="1289050"/>
            <a:ext cx="3594100" cy="2444750"/>
          </a:xfrm>
          <a:prstGeom prst="rect">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spcBef>
                <a:spcPct val="50000"/>
              </a:spcBef>
              <a:tabLst>
                <a:tab pos="460375" algn="l"/>
                <a:tab pos="1490663" algn="l"/>
                <a:tab pos="3363913" algn="r"/>
              </a:tabLst>
            </a:pPr>
            <a:r>
              <a:rPr lang="en-US" sz="1400" b="1">
                <a:solidFill>
                  <a:srgbClr val="006600"/>
                </a:solidFill>
              </a:rPr>
              <a:t>ID	LastName	FirstName	DateHired</a:t>
            </a:r>
            <a:endParaRPr lang="en-US" sz="1400">
              <a:solidFill>
                <a:srgbClr val="006600"/>
              </a:solidFill>
            </a:endParaRPr>
          </a:p>
          <a:p>
            <a:pPr>
              <a:tabLst>
                <a:tab pos="460375" algn="l"/>
                <a:tab pos="1490663" algn="l"/>
                <a:tab pos="3363913" algn="r"/>
              </a:tabLst>
            </a:pPr>
            <a:r>
              <a:rPr lang="en-US" sz="1400">
                <a:solidFill>
                  <a:srgbClr val="006600"/>
                </a:solidFill>
              </a:rPr>
              <a:t>1	Reeves	Keith	1/29/98</a:t>
            </a:r>
            <a:endParaRPr lang="en-US" sz="1400">
              <a:solidFill>
                <a:srgbClr val="006600"/>
              </a:solidFill>
              <a:latin typeface="Times New Roman" pitchFamily="18" charset="0"/>
            </a:endParaRPr>
          </a:p>
          <a:p>
            <a:pPr>
              <a:tabLst>
                <a:tab pos="460375" algn="l"/>
                <a:tab pos="1490663" algn="l"/>
                <a:tab pos="3363913" algn="r"/>
              </a:tabLst>
            </a:pPr>
            <a:r>
              <a:rPr lang="en-US" sz="1400">
                <a:solidFill>
                  <a:srgbClr val="006600"/>
                </a:solidFill>
              </a:rPr>
              <a:t>2	Gibson	Bill	3/31/98</a:t>
            </a:r>
            <a:endParaRPr lang="en-US" sz="1400">
              <a:solidFill>
                <a:srgbClr val="006600"/>
              </a:solidFill>
              <a:latin typeface="Times New Roman" pitchFamily="18" charset="0"/>
            </a:endParaRPr>
          </a:p>
          <a:p>
            <a:pPr>
              <a:tabLst>
                <a:tab pos="460375" algn="l"/>
                <a:tab pos="1490663" algn="l"/>
                <a:tab pos="3363913" algn="r"/>
              </a:tabLst>
            </a:pPr>
            <a:r>
              <a:rPr lang="en-US" sz="1400">
                <a:solidFill>
                  <a:srgbClr val="006600"/>
                </a:solidFill>
              </a:rPr>
              <a:t>3	Reasoner	Katy	2/17/98</a:t>
            </a:r>
            <a:endParaRPr lang="en-US" sz="1400">
              <a:solidFill>
                <a:srgbClr val="006600"/>
              </a:solidFill>
              <a:latin typeface="Times New Roman" pitchFamily="18" charset="0"/>
            </a:endParaRPr>
          </a:p>
          <a:p>
            <a:pPr>
              <a:tabLst>
                <a:tab pos="460375" algn="l"/>
                <a:tab pos="1490663" algn="l"/>
                <a:tab pos="3363913" algn="r"/>
              </a:tabLst>
            </a:pPr>
            <a:r>
              <a:rPr lang="en-US" sz="1400">
                <a:solidFill>
                  <a:srgbClr val="006600"/>
                </a:solidFill>
              </a:rPr>
              <a:t>4	Hopkins	Alan	2/8/98</a:t>
            </a:r>
            <a:endParaRPr lang="en-US" sz="1400">
              <a:solidFill>
                <a:srgbClr val="006600"/>
              </a:solidFill>
              <a:latin typeface="Times New Roman" pitchFamily="18" charset="0"/>
            </a:endParaRPr>
          </a:p>
          <a:p>
            <a:pPr>
              <a:tabLst>
                <a:tab pos="460375" algn="l"/>
                <a:tab pos="1490663" algn="l"/>
                <a:tab pos="3363913" algn="r"/>
              </a:tabLst>
            </a:pPr>
            <a:r>
              <a:rPr lang="en-US" sz="1400">
                <a:solidFill>
                  <a:srgbClr val="006600"/>
                </a:solidFill>
              </a:rPr>
              <a:t>5	James	Leisha	1/6/98</a:t>
            </a:r>
            <a:endParaRPr lang="en-US" sz="1400">
              <a:solidFill>
                <a:srgbClr val="006600"/>
              </a:solidFill>
              <a:latin typeface="Times New Roman" pitchFamily="18" charset="0"/>
            </a:endParaRPr>
          </a:p>
          <a:p>
            <a:pPr>
              <a:tabLst>
                <a:tab pos="460375" algn="l"/>
                <a:tab pos="1490663" algn="l"/>
                <a:tab pos="3363913" algn="r"/>
              </a:tabLst>
            </a:pPr>
            <a:r>
              <a:rPr lang="en-US" sz="1400">
                <a:solidFill>
                  <a:srgbClr val="006600"/>
                </a:solidFill>
              </a:rPr>
              <a:t>6	Eaton	Anissa	8/23/98</a:t>
            </a:r>
            <a:endParaRPr lang="en-US" sz="1400">
              <a:solidFill>
                <a:srgbClr val="006600"/>
              </a:solidFill>
              <a:latin typeface="Times New Roman" pitchFamily="18" charset="0"/>
            </a:endParaRPr>
          </a:p>
          <a:p>
            <a:pPr>
              <a:tabLst>
                <a:tab pos="460375" algn="l"/>
                <a:tab pos="1490663" algn="l"/>
                <a:tab pos="3363913" algn="r"/>
              </a:tabLst>
            </a:pPr>
            <a:r>
              <a:rPr lang="en-US" sz="1400">
                <a:solidFill>
                  <a:srgbClr val="006600"/>
                </a:solidFill>
              </a:rPr>
              <a:t>7	Farris	Dustin	3/28/98</a:t>
            </a:r>
            <a:endParaRPr lang="en-US" sz="1400">
              <a:solidFill>
                <a:srgbClr val="006600"/>
              </a:solidFill>
              <a:latin typeface="Times New Roman" pitchFamily="18" charset="0"/>
            </a:endParaRPr>
          </a:p>
          <a:p>
            <a:pPr>
              <a:tabLst>
                <a:tab pos="460375" algn="l"/>
                <a:tab pos="1490663" algn="l"/>
                <a:tab pos="3363913" algn="r"/>
              </a:tabLst>
            </a:pPr>
            <a:r>
              <a:rPr lang="en-US" sz="1400">
                <a:solidFill>
                  <a:srgbClr val="006600"/>
                </a:solidFill>
              </a:rPr>
              <a:t>8	Carpenter	Carlos	12/29/98</a:t>
            </a:r>
            <a:endParaRPr lang="en-US" sz="1400">
              <a:solidFill>
                <a:srgbClr val="006600"/>
              </a:solidFill>
              <a:latin typeface="Times New Roman" pitchFamily="18" charset="0"/>
            </a:endParaRPr>
          </a:p>
          <a:p>
            <a:pPr>
              <a:tabLst>
                <a:tab pos="460375" algn="l"/>
                <a:tab pos="1490663" algn="l"/>
                <a:tab pos="3363913" algn="r"/>
              </a:tabLst>
            </a:pPr>
            <a:r>
              <a:rPr lang="en-US" sz="1400">
                <a:solidFill>
                  <a:srgbClr val="006600"/>
                </a:solidFill>
              </a:rPr>
              <a:t>9	O'Connor	Jessica	7/23/98</a:t>
            </a:r>
            <a:endParaRPr lang="en-US" sz="1400">
              <a:solidFill>
                <a:srgbClr val="006600"/>
              </a:solidFill>
              <a:latin typeface="Times New Roman" pitchFamily="18" charset="0"/>
            </a:endParaRPr>
          </a:p>
          <a:p>
            <a:pPr>
              <a:tabLst>
                <a:tab pos="460375" algn="l"/>
                <a:tab pos="1490663" algn="l"/>
                <a:tab pos="3363913" algn="r"/>
              </a:tabLst>
            </a:pPr>
            <a:r>
              <a:rPr lang="en-US" sz="1400">
                <a:solidFill>
                  <a:srgbClr val="006600"/>
                </a:solidFill>
              </a:rPr>
              <a:t>10	Shields	Howard	7/13/98</a:t>
            </a:r>
          </a:p>
        </p:txBody>
      </p:sp>
      <p:sp>
        <p:nvSpPr>
          <p:cNvPr id="14342" name="Rectangle 5"/>
          <p:cNvSpPr>
            <a:spLocks noChangeArrowheads="1"/>
          </p:cNvSpPr>
          <p:nvPr/>
        </p:nvSpPr>
        <p:spPr bwMode="auto">
          <a:xfrm>
            <a:off x="1212850" y="3194050"/>
            <a:ext cx="1447800" cy="27940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tabLst>
                <a:tab pos="460375" algn="l"/>
              </a:tabLst>
            </a:pPr>
            <a:r>
              <a:rPr lang="en-US" sz="1600" b="1">
                <a:solidFill>
                  <a:schemeClr val="tx2"/>
                </a:solidFill>
              </a:rPr>
              <a:t>ID	Pointer</a:t>
            </a:r>
            <a:endParaRPr lang="en-US" sz="1600">
              <a:solidFill>
                <a:schemeClr val="tx2"/>
              </a:solidFill>
              <a:latin typeface="Times New Roman" pitchFamily="18" charset="0"/>
            </a:endParaRPr>
          </a:p>
          <a:p>
            <a:pPr>
              <a:tabLst>
                <a:tab pos="460375" algn="l"/>
              </a:tabLst>
            </a:pPr>
            <a:r>
              <a:rPr lang="en-US" sz="1600">
                <a:solidFill>
                  <a:schemeClr val="tx2"/>
                </a:solidFill>
              </a:rPr>
              <a:t>1	A11</a:t>
            </a:r>
            <a:endParaRPr lang="en-US" sz="1600">
              <a:solidFill>
                <a:schemeClr val="tx2"/>
              </a:solidFill>
              <a:latin typeface="Times New Roman" pitchFamily="18" charset="0"/>
            </a:endParaRPr>
          </a:p>
          <a:p>
            <a:pPr>
              <a:tabLst>
                <a:tab pos="460375" algn="l"/>
              </a:tabLst>
            </a:pPr>
            <a:r>
              <a:rPr lang="en-US" sz="1600">
                <a:solidFill>
                  <a:schemeClr val="tx2"/>
                </a:solidFill>
              </a:rPr>
              <a:t>2	A22</a:t>
            </a:r>
            <a:endParaRPr lang="en-US" sz="1600">
              <a:solidFill>
                <a:schemeClr val="tx2"/>
              </a:solidFill>
              <a:latin typeface="Times New Roman" pitchFamily="18" charset="0"/>
            </a:endParaRPr>
          </a:p>
          <a:p>
            <a:pPr>
              <a:tabLst>
                <a:tab pos="460375" algn="l"/>
              </a:tabLst>
            </a:pPr>
            <a:r>
              <a:rPr lang="en-US" sz="1600">
                <a:solidFill>
                  <a:schemeClr val="tx2"/>
                </a:solidFill>
              </a:rPr>
              <a:t>3	A32</a:t>
            </a:r>
            <a:endParaRPr lang="en-US" sz="1600">
              <a:solidFill>
                <a:schemeClr val="tx2"/>
              </a:solidFill>
              <a:latin typeface="Times New Roman" pitchFamily="18" charset="0"/>
            </a:endParaRPr>
          </a:p>
          <a:p>
            <a:pPr>
              <a:tabLst>
                <a:tab pos="460375" algn="l"/>
              </a:tabLst>
            </a:pPr>
            <a:r>
              <a:rPr lang="en-US" sz="1600">
                <a:solidFill>
                  <a:schemeClr val="tx2"/>
                </a:solidFill>
              </a:rPr>
              <a:t>4	A42</a:t>
            </a:r>
            <a:endParaRPr lang="en-US" sz="1600">
              <a:solidFill>
                <a:schemeClr val="tx2"/>
              </a:solidFill>
              <a:latin typeface="Times New Roman" pitchFamily="18" charset="0"/>
            </a:endParaRPr>
          </a:p>
          <a:p>
            <a:pPr>
              <a:tabLst>
                <a:tab pos="460375" algn="l"/>
              </a:tabLst>
            </a:pPr>
            <a:r>
              <a:rPr lang="en-US" sz="1600">
                <a:solidFill>
                  <a:schemeClr val="tx2"/>
                </a:solidFill>
              </a:rPr>
              <a:t>5	A47</a:t>
            </a:r>
            <a:endParaRPr lang="en-US" sz="1600">
              <a:solidFill>
                <a:schemeClr val="tx2"/>
              </a:solidFill>
              <a:latin typeface="Times New Roman" pitchFamily="18" charset="0"/>
            </a:endParaRPr>
          </a:p>
          <a:p>
            <a:pPr>
              <a:tabLst>
                <a:tab pos="460375" algn="l"/>
              </a:tabLst>
            </a:pPr>
            <a:r>
              <a:rPr lang="en-US" sz="1600">
                <a:solidFill>
                  <a:schemeClr val="tx2"/>
                </a:solidFill>
              </a:rPr>
              <a:t>6	A58</a:t>
            </a:r>
            <a:endParaRPr lang="en-US" sz="1600">
              <a:solidFill>
                <a:schemeClr val="tx2"/>
              </a:solidFill>
              <a:latin typeface="Times New Roman" pitchFamily="18" charset="0"/>
            </a:endParaRPr>
          </a:p>
          <a:p>
            <a:pPr>
              <a:tabLst>
                <a:tab pos="460375" algn="l"/>
              </a:tabLst>
            </a:pPr>
            <a:r>
              <a:rPr lang="en-US" sz="1600">
                <a:solidFill>
                  <a:schemeClr val="tx2"/>
                </a:solidFill>
              </a:rPr>
              <a:t>7	A63</a:t>
            </a:r>
            <a:endParaRPr lang="en-US" sz="1600">
              <a:solidFill>
                <a:schemeClr val="tx2"/>
              </a:solidFill>
              <a:latin typeface="Times New Roman" pitchFamily="18" charset="0"/>
            </a:endParaRPr>
          </a:p>
          <a:p>
            <a:pPr>
              <a:tabLst>
                <a:tab pos="460375" algn="l"/>
              </a:tabLst>
            </a:pPr>
            <a:r>
              <a:rPr lang="en-US" sz="1600">
                <a:solidFill>
                  <a:schemeClr val="tx2"/>
                </a:solidFill>
              </a:rPr>
              <a:t>8	A67</a:t>
            </a:r>
            <a:endParaRPr lang="en-US" sz="1600">
              <a:solidFill>
                <a:schemeClr val="tx2"/>
              </a:solidFill>
              <a:latin typeface="Times New Roman" pitchFamily="18" charset="0"/>
            </a:endParaRPr>
          </a:p>
          <a:p>
            <a:pPr>
              <a:tabLst>
                <a:tab pos="460375" algn="l"/>
              </a:tabLst>
            </a:pPr>
            <a:r>
              <a:rPr lang="en-US" sz="1600">
                <a:solidFill>
                  <a:schemeClr val="tx2"/>
                </a:solidFill>
              </a:rPr>
              <a:t>9	A78</a:t>
            </a:r>
            <a:endParaRPr lang="en-US" sz="1600">
              <a:solidFill>
                <a:schemeClr val="tx2"/>
              </a:solidFill>
              <a:latin typeface="Times New Roman" pitchFamily="18" charset="0"/>
            </a:endParaRPr>
          </a:p>
          <a:p>
            <a:pPr>
              <a:tabLst>
                <a:tab pos="460375" algn="l"/>
              </a:tabLst>
            </a:pPr>
            <a:r>
              <a:rPr lang="en-US" sz="1600">
                <a:solidFill>
                  <a:schemeClr val="tx2"/>
                </a:solidFill>
              </a:rPr>
              <a:t>10	A83</a:t>
            </a:r>
          </a:p>
        </p:txBody>
      </p:sp>
      <p:sp>
        <p:nvSpPr>
          <p:cNvPr id="14343" name="Rectangle 6"/>
          <p:cNvSpPr>
            <a:spLocks noChangeArrowheads="1"/>
          </p:cNvSpPr>
          <p:nvPr/>
        </p:nvSpPr>
        <p:spPr bwMode="auto">
          <a:xfrm>
            <a:off x="5035550" y="1301750"/>
            <a:ext cx="520700" cy="24257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lstStyle/>
          <a:p>
            <a:endParaRPr lang="en-US" sz="1400">
              <a:solidFill>
                <a:srgbClr val="996633"/>
              </a:solidFill>
            </a:endParaRPr>
          </a:p>
          <a:p>
            <a:r>
              <a:rPr lang="en-US" sz="1400">
                <a:solidFill>
                  <a:srgbClr val="996633"/>
                </a:solidFill>
              </a:rPr>
              <a:t>A11</a:t>
            </a:r>
          </a:p>
          <a:p>
            <a:r>
              <a:rPr lang="en-US" sz="1400">
                <a:solidFill>
                  <a:srgbClr val="996633"/>
                </a:solidFill>
              </a:rPr>
              <a:t>A22</a:t>
            </a:r>
          </a:p>
          <a:p>
            <a:r>
              <a:rPr lang="en-US" sz="1400">
                <a:solidFill>
                  <a:srgbClr val="996633"/>
                </a:solidFill>
              </a:rPr>
              <a:t>A32</a:t>
            </a:r>
          </a:p>
          <a:p>
            <a:r>
              <a:rPr lang="en-US" sz="1400">
                <a:solidFill>
                  <a:srgbClr val="996633"/>
                </a:solidFill>
              </a:rPr>
              <a:t>A42</a:t>
            </a:r>
          </a:p>
          <a:p>
            <a:r>
              <a:rPr lang="en-US" sz="1400">
                <a:solidFill>
                  <a:srgbClr val="996633"/>
                </a:solidFill>
              </a:rPr>
              <a:t>A47</a:t>
            </a:r>
          </a:p>
          <a:p>
            <a:r>
              <a:rPr lang="en-US" sz="1400">
                <a:solidFill>
                  <a:srgbClr val="996633"/>
                </a:solidFill>
              </a:rPr>
              <a:t>A58</a:t>
            </a:r>
          </a:p>
          <a:p>
            <a:r>
              <a:rPr lang="en-US" sz="1400">
                <a:solidFill>
                  <a:srgbClr val="996633"/>
                </a:solidFill>
              </a:rPr>
              <a:t>A63</a:t>
            </a:r>
          </a:p>
          <a:p>
            <a:r>
              <a:rPr lang="en-US" sz="1400">
                <a:solidFill>
                  <a:srgbClr val="996633"/>
                </a:solidFill>
              </a:rPr>
              <a:t>A67</a:t>
            </a:r>
          </a:p>
          <a:p>
            <a:r>
              <a:rPr lang="en-US" sz="1400">
                <a:solidFill>
                  <a:srgbClr val="996633"/>
                </a:solidFill>
              </a:rPr>
              <a:t>A78</a:t>
            </a:r>
          </a:p>
          <a:p>
            <a:r>
              <a:rPr lang="en-US" sz="1400">
                <a:solidFill>
                  <a:srgbClr val="996633"/>
                </a:solidFill>
              </a:rPr>
              <a:t>A83</a:t>
            </a:r>
          </a:p>
        </p:txBody>
      </p:sp>
      <p:sp>
        <p:nvSpPr>
          <p:cNvPr id="14344" name="Rectangle 7"/>
          <p:cNvSpPr>
            <a:spLocks noChangeArrowheads="1"/>
          </p:cNvSpPr>
          <p:nvPr/>
        </p:nvSpPr>
        <p:spPr bwMode="auto">
          <a:xfrm>
            <a:off x="4714875" y="919163"/>
            <a:ext cx="942975" cy="34925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sz="1600">
                <a:solidFill>
                  <a:srgbClr val="996633"/>
                </a:solidFill>
              </a:rPr>
              <a:t>Address</a:t>
            </a:r>
          </a:p>
        </p:txBody>
      </p:sp>
      <p:sp>
        <p:nvSpPr>
          <p:cNvPr id="14345" name="Line 8"/>
          <p:cNvSpPr>
            <a:spLocks noChangeShapeType="1"/>
          </p:cNvSpPr>
          <p:nvPr/>
        </p:nvSpPr>
        <p:spPr bwMode="auto">
          <a:xfrm flipV="1">
            <a:off x="2133600" y="1752600"/>
            <a:ext cx="2971800" cy="18288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346" name="Rectangle 9"/>
          <p:cNvSpPr>
            <a:spLocks noChangeArrowheads="1"/>
          </p:cNvSpPr>
          <p:nvPr/>
        </p:nvSpPr>
        <p:spPr bwMode="auto">
          <a:xfrm>
            <a:off x="2901950" y="3194050"/>
            <a:ext cx="1968500" cy="27940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tabLst>
                <a:tab pos="1028700" algn="l"/>
              </a:tabLst>
            </a:pPr>
            <a:r>
              <a:rPr lang="en-US" sz="1600" b="1">
                <a:solidFill>
                  <a:schemeClr val="tx2"/>
                </a:solidFill>
              </a:rPr>
              <a:t>LastName	Pointer</a:t>
            </a:r>
            <a:endParaRPr lang="en-US" sz="1600">
              <a:solidFill>
                <a:schemeClr val="tx2"/>
              </a:solidFill>
              <a:latin typeface="Times New Roman" pitchFamily="18" charset="0"/>
            </a:endParaRPr>
          </a:p>
          <a:p>
            <a:pPr>
              <a:tabLst>
                <a:tab pos="1028700" algn="l"/>
              </a:tabLst>
            </a:pPr>
            <a:r>
              <a:rPr lang="en-US" sz="1600">
                <a:solidFill>
                  <a:schemeClr val="tx2"/>
                </a:solidFill>
              </a:rPr>
              <a:t>Carpenter	A67</a:t>
            </a:r>
            <a:endParaRPr lang="en-US" sz="1600">
              <a:solidFill>
                <a:schemeClr val="tx2"/>
              </a:solidFill>
              <a:latin typeface="Times New Roman" pitchFamily="18" charset="0"/>
            </a:endParaRPr>
          </a:p>
          <a:p>
            <a:pPr>
              <a:tabLst>
                <a:tab pos="1028700" algn="l"/>
              </a:tabLst>
            </a:pPr>
            <a:r>
              <a:rPr lang="en-US" sz="1600">
                <a:solidFill>
                  <a:schemeClr val="tx2"/>
                </a:solidFill>
              </a:rPr>
              <a:t>Eaton	A58</a:t>
            </a:r>
            <a:endParaRPr lang="en-US" sz="1600">
              <a:solidFill>
                <a:schemeClr val="tx2"/>
              </a:solidFill>
              <a:latin typeface="Times New Roman" pitchFamily="18" charset="0"/>
            </a:endParaRPr>
          </a:p>
          <a:p>
            <a:pPr>
              <a:tabLst>
                <a:tab pos="1028700" algn="l"/>
              </a:tabLst>
            </a:pPr>
            <a:r>
              <a:rPr lang="en-US" sz="1600">
                <a:solidFill>
                  <a:schemeClr val="tx2"/>
                </a:solidFill>
              </a:rPr>
              <a:t>Farris	A63</a:t>
            </a:r>
            <a:endParaRPr lang="en-US" sz="1600">
              <a:solidFill>
                <a:schemeClr val="tx2"/>
              </a:solidFill>
              <a:latin typeface="Times New Roman" pitchFamily="18" charset="0"/>
            </a:endParaRPr>
          </a:p>
          <a:p>
            <a:pPr>
              <a:tabLst>
                <a:tab pos="1028700" algn="l"/>
              </a:tabLst>
            </a:pPr>
            <a:r>
              <a:rPr lang="en-US" sz="1600">
                <a:solidFill>
                  <a:schemeClr val="tx2"/>
                </a:solidFill>
              </a:rPr>
              <a:t>Gibson	A22</a:t>
            </a:r>
            <a:endParaRPr lang="en-US" sz="1600">
              <a:solidFill>
                <a:schemeClr val="tx2"/>
              </a:solidFill>
              <a:latin typeface="Times New Roman" pitchFamily="18" charset="0"/>
            </a:endParaRPr>
          </a:p>
          <a:p>
            <a:pPr>
              <a:tabLst>
                <a:tab pos="1028700" algn="l"/>
              </a:tabLst>
            </a:pPr>
            <a:r>
              <a:rPr lang="en-US" sz="1600">
                <a:solidFill>
                  <a:schemeClr val="tx2"/>
                </a:solidFill>
              </a:rPr>
              <a:t>Hopkins	A42</a:t>
            </a:r>
            <a:endParaRPr lang="en-US" sz="1600">
              <a:solidFill>
                <a:schemeClr val="tx2"/>
              </a:solidFill>
              <a:latin typeface="Times New Roman" pitchFamily="18" charset="0"/>
            </a:endParaRPr>
          </a:p>
          <a:p>
            <a:pPr>
              <a:tabLst>
                <a:tab pos="1028700" algn="l"/>
              </a:tabLst>
            </a:pPr>
            <a:r>
              <a:rPr lang="en-US" sz="1600">
                <a:solidFill>
                  <a:schemeClr val="tx2"/>
                </a:solidFill>
              </a:rPr>
              <a:t>James	A47</a:t>
            </a:r>
            <a:endParaRPr lang="en-US" sz="1600">
              <a:solidFill>
                <a:schemeClr val="tx2"/>
              </a:solidFill>
              <a:latin typeface="Times New Roman" pitchFamily="18" charset="0"/>
            </a:endParaRPr>
          </a:p>
          <a:p>
            <a:pPr>
              <a:tabLst>
                <a:tab pos="1028700" algn="l"/>
              </a:tabLst>
            </a:pPr>
            <a:r>
              <a:rPr lang="en-US" sz="1600">
                <a:solidFill>
                  <a:schemeClr val="tx2"/>
                </a:solidFill>
              </a:rPr>
              <a:t>O'Connor	A78</a:t>
            </a:r>
            <a:endParaRPr lang="en-US" sz="1600">
              <a:solidFill>
                <a:schemeClr val="tx2"/>
              </a:solidFill>
              <a:latin typeface="Times New Roman" pitchFamily="18" charset="0"/>
            </a:endParaRPr>
          </a:p>
          <a:p>
            <a:pPr>
              <a:tabLst>
                <a:tab pos="1028700" algn="l"/>
              </a:tabLst>
            </a:pPr>
            <a:r>
              <a:rPr lang="en-US" sz="1600">
                <a:solidFill>
                  <a:schemeClr val="tx2"/>
                </a:solidFill>
              </a:rPr>
              <a:t>Reasoner	A32</a:t>
            </a:r>
            <a:endParaRPr lang="en-US" sz="1600">
              <a:solidFill>
                <a:schemeClr val="tx2"/>
              </a:solidFill>
              <a:latin typeface="Times New Roman" pitchFamily="18" charset="0"/>
            </a:endParaRPr>
          </a:p>
          <a:p>
            <a:pPr>
              <a:tabLst>
                <a:tab pos="1028700" algn="l"/>
              </a:tabLst>
            </a:pPr>
            <a:r>
              <a:rPr lang="en-US" sz="1600">
                <a:solidFill>
                  <a:schemeClr val="tx2"/>
                </a:solidFill>
              </a:rPr>
              <a:t>Reeves	A11</a:t>
            </a:r>
            <a:endParaRPr lang="en-US" sz="1600">
              <a:solidFill>
                <a:schemeClr val="tx2"/>
              </a:solidFill>
              <a:latin typeface="Times New Roman" pitchFamily="18" charset="0"/>
            </a:endParaRPr>
          </a:p>
          <a:p>
            <a:pPr>
              <a:tabLst>
                <a:tab pos="1028700" algn="l"/>
              </a:tabLst>
            </a:pPr>
            <a:r>
              <a:rPr lang="en-US" sz="1600">
                <a:solidFill>
                  <a:schemeClr val="tx2"/>
                </a:solidFill>
              </a:rPr>
              <a:t>Shields	A83</a:t>
            </a:r>
          </a:p>
        </p:txBody>
      </p:sp>
      <p:sp>
        <p:nvSpPr>
          <p:cNvPr id="14347" name="Line 10"/>
          <p:cNvSpPr>
            <a:spLocks noChangeShapeType="1"/>
          </p:cNvSpPr>
          <p:nvPr/>
        </p:nvSpPr>
        <p:spPr bwMode="auto">
          <a:xfrm flipV="1">
            <a:off x="4343400" y="3124200"/>
            <a:ext cx="762000" cy="4572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348" name="Rectangle 11"/>
          <p:cNvSpPr>
            <a:spLocks noChangeArrowheads="1"/>
          </p:cNvSpPr>
          <p:nvPr/>
        </p:nvSpPr>
        <p:spPr bwMode="auto">
          <a:xfrm>
            <a:off x="5692775" y="4694238"/>
            <a:ext cx="3181350" cy="379412"/>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sz="1800">
                <a:solidFill>
                  <a:srgbClr val="0000FF"/>
                </a:solidFill>
              </a:rPr>
              <a:t>Indexed for ID and LastName</a:t>
            </a:r>
          </a:p>
        </p:txBody>
      </p:sp>
      <p:sp>
        <p:nvSpPr>
          <p:cNvPr id="14349" name="Line 12"/>
          <p:cNvSpPr>
            <a:spLocks noChangeShapeType="1"/>
          </p:cNvSpPr>
          <p:nvPr/>
        </p:nvSpPr>
        <p:spPr bwMode="auto">
          <a:xfrm flipH="1" flipV="1">
            <a:off x="1524000" y="4038600"/>
            <a:ext cx="556260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4350" name="Line 13"/>
          <p:cNvSpPr>
            <a:spLocks noChangeShapeType="1"/>
          </p:cNvSpPr>
          <p:nvPr/>
        </p:nvSpPr>
        <p:spPr bwMode="auto">
          <a:xfrm flipH="1" flipV="1">
            <a:off x="3886200" y="4038600"/>
            <a:ext cx="441960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a:xfrm>
            <a:off x="298450" y="1088514"/>
            <a:ext cx="4572000" cy="1785104"/>
          </a:xfrm>
          <a:prstGeom prst="rect">
            <a:avLst/>
          </a:prstGeom>
        </p:spPr>
        <p:txBody>
          <a:bodyPr>
            <a:spAutoFit/>
          </a:bodyPr>
          <a:lstStyle/>
          <a:p>
            <a:r>
              <a:rPr lang="en-US" sz="2000" dirty="0"/>
              <a:t>Common uses</a:t>
            </a:r>
          </a:p>
          <a:p>
            <a:pPr lvl="1"/>
            <a:r>
              <a:rPr lang="en-US" sz="1800" dirty="0"/>
              <a:t>Large tables.</a:t>
            </a:r>
          </a:p>
          <a:p>
            <a:pPr lvl="1"/>
            <a:r>
              <a:rPr lang="en-US" sz="1800" dirty="0"/>
              <a:t>Need many sequential lists.</a:t>
            </a:r>
          </a:p>
          <a:p>
            <a:pPr lvl="1"/>
            <a:r>
              <a:rPr lang="en-US" sz="1800" dirty="0"/>
              <a:t>Some random search--with one or two key columns.</a:t>
            </a:r>
          </a:p>
          <a:p>
            <a:pPr lvl="1"/>
            <a:r>
              <a:rPr lang="en-US" sz="1800" dirty="0"/>
              <a:t>Mostly replaced by B+-Tree.</a:t>
            </a:r>
          </a:p>
        </p:txBody>
      </p:sp>
    </p:spTree>
    <p:extLst>
      <p:ext uri="{BB962C8B-B14F-4D97-AF65-F5344CB8AC3E}">
        <p14:creationId xmlns:p14="http://schemas.microsoft.com/office/powerpoint/2010/main" val="3009261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Linked List</a:t>
            </a:r>
          </a:p>
        </p:txBody>
      </p:sp>
      <p:sp>
        <p:nvSpPr>
          <p:cNvPr id="15362"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45BE631-0EBC-4E1B-8A06-483FE3A55FFB}" type="slidenum">
              <a:rPr lang="en-US" smtClean="0"/>
              <a:pPr/>
              <a:t>12</a:t>
            </a:fld>
            <a:endParaRPr lang="en-US"/>
          </a:p>
        </p:txBody>
      </p:sp>
      <p:grpSp>
        <p:nvGrpSpPr>
          <p:cNvPr id="15365" name="Group 4"/>
          <p:cNvGrpSpPr>
            <a:grpSpLocks/>
          </p:cNvGrpSpPr>
          <p:nvPr/>
        </p:nvGrpSpPr>
        <p:grpSpPr bwMode="auto">
          <a:xfrm>
            <a:off x="1447800" y="3810000"/>
            <a:ext cx="2736850" cy="374650"/>
            <a:chOff x="912" y="2016"/>
            <a:chExt cx="1724" cy="236"/>
          </a:xfrm>
        </p:grpSpPr>
        <p:sp>
          <p:nvSpPr>
            <p:cNvPr id="15403" name="Rectangle 5"/>
            <p:cNvSpPr>
              <a:spLocks noChangeArrowheads="1"/>
            </p:cNvSpPr>
            <p:nvPr/>
          </p:nvSpPr>
          <p:spPr bwMode="auto">
            <a:xfrm>
              <a:off x="1300" y="2020"/>
              <a:ext cx="712"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rgbClr val="0000FF"/>
                  </a:solidFill>
                </a:rPr>
                <a:t>Carpenter</a:t>
              </a:r>
            </a:p>
          </p:txBody>
        </p:sp>
        <p:sp>
          <p:nvSpPr>
            <p:cNvPr id="15404" name="Rectangle 6"/>
            <p:cNvSpPr>
              <a:spLocks noChangeArrowheads="1"/>
            </p:cNvSpPr>
            <p:nvPr/>
          </p:nvSpPr>
          <p:spPr bwMode="auto">
            <a:xfrm>
              <a:off x="912" y="2016"/>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sz="1600">
                  <a:solidFill>
                    <a:srgbClr val="996633"/>
                  </a:solidFill>
                </a:rPr>
                <a:t>B87</a:t>
              </a:r>
            </a:p>
          </p:txBody>
        </p:sp>
        <p:sp>
          <p:nvSpPr>
            <p:cNvPr id="15405" name="Rectangle 7"/>
            <p:cNvSpPr>
              <a:spLocks noChangeArrowheads="1"/>
            </p:cNvSpPr>
            <p:nvPr/>
          </p:nvSpPr>
          <p:spPr bwMode="auto">
            <a:xfrm>
              <a:off x="2020" y="2020"/>
              <a:ext cx="328"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rgbClr val="996633"/>
                  </a:solidFill>
                </a:rPr>
                <a:t>B29</a:t>
              </a:r>
            </a:p>
          </p:txBody>
        </p:sp>
        <p:sp>
          <p:nvSpPr>
            <p:cNvPr id="15406" name="Rectangle 8"/>
            <p:cNvSpPr>
              <a:spLocks noChangeArrowheads="1"/>
            </p:cNvSpPr>
            <p:nvPr/>
          </p:nvSpPr>
          <p:spPr bwMode="auto">
            <a:xfrm>
              <a:off x="2356" y="2020"/>
              <a:ext cx="280"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chemeClr val="tx2"/>
                  </a:solidFill>
                </a:rPr>
                <a:t>A67</a:t>
              </a:r>
            </a:p>
          </p:txBody>
        </p:sp>
      </p:grpSp>
      <p:grpSp>
        <p:nvGrpSpPr>
          <p:cNvPr id="15366" name="Group 9"/>
          <p:cNvGrpSpPr>
            <a:grpSpLocks/>
          </p:cNvGrpSpPr>
          <p:nvPr/>
        </p:nvGrpSpPr>
        <p:grpSpPr bwMode="auto">
          <a:xfrm>
            <a:off x="6096000" y="4343400"/>
            <a:ext cx="2736850" cy="374650"/>
            <a:chOff x="4031" y="2352"/>
            <a:chExt cx="1724" cy="236"/>
          </a:xfrm>
        </p:grpSpPr>
        <p:sp>
          <p:nvSpPr>
            <p:cNvPr id="15399" name="Rectangle 10"/>
            <p:cNvSpPr>
              <a:spLocks noChangeArrowheads="1"/>
            </p:cNvSpPr>
            <p:nvPr/>
          </p:nvSpPr>
          <p:spPr bwMode="auto">
            <a:xfrm>
              <a:off x="4419" y="2356"/>
              <a:ext cx="712"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rgbClr val="0000FF"/>
                  </a:solidFill>
                </a:rPr>
                <a:t>Gibson</a:t>
              </a:r>
            </a:p>
          </p:txBody>
        </p:sp>
        <p:sp>
          <p:nvSpPr>
            <p:cNvPr id="15400" name="Rectangle 11"/>
            <p:cNvSpPr>
              <a:spLocks noChangeArrowheads="1"/>
            </p:cNvSpPr>
            <p:nvPr/>
          </p:nvSpPr>
          <p:spPr bwMode="auto">
            <a:xfrm>
              <a:off x="4031" y="2352"/>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sz="1600">
                  <a:solidFill>
                    <a:srgbClr val="996633"/>
                  </a:solidFill>
                </a:rPr>
                <a:t>B38</a:t>
              </a:r>
            </a:p>
          </p:txBody>
        </p:sp>
        <p:sp>
          <p:nvSpPr>
            <p:cNvPr id="15401" name="Rectangle 12"/>
            <p:cNvSpPr>
              <a:spLocks noChangeArrowheads="1"/>
            </p:cNvSpPr>
            <p:nvPr/>
          </p:nvSpPr>
          <p:spPr bwMode="auto">
            <a:xfrm>
              <a:off x="5139" y="2356"/>
              <a:ext cx="328"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rgbClr val="996633"/>
                  </a:solidFill>
                </a:rPr>
                <a:t>00</a:t>
              </a:r>
            </a:p>
          </p:txBody>
        </p:sp>
        <p:sp>
          <p:nvSpPr>
            <p:cNvPr id="15402" name="Rectangle 13"/>
            <p:cNvSpPr>
              <a:spLocks noChangeArrowheads="1"/>
            </p:cNvSpPr>
            <p:nvPr/>
          </p:nvSpPr>
          <p:spPr bwMode="auto">
            <a:xfrm>
              <a:off x="5475" y="2356"/>
              <a:ext cx="280"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chemeClr val="tx2"/>
                  </a:solidFill>
                </a:rPr>
                <a:t>A22</a:t>
              </a:r>
            </a:p>
          </p:txBody>
        </p:sp>
      </p:grpSp>
      <p:grpSp>
        <p:nvGrpSpPr>
          <p:cNvPr id="15367" name="Group 14"/>
          <p:cNvGrpSpPr>
            <a:grpSpLocks/>
          </p:cNvGrpSpPr>
          <p:nvPr/>
        </p:nvGrpSpPr>
        <p:grpSpPr bwMode="auto">
          <a:xfrm>
            <a:off x="1828800" y="4648200"/>
            <a:ext cx="2736850" cy="374650"/>
            <a:chOff x="2976" y="1920"/>
            <a:chExt cx="1724" cy="236"/>
          </a:xfrm>
        </p:grpSpPr>
        <p:sp>
          <p:nvSpPr>
            <p:cNvPr id="15395" name="Rectangle 15"/>
            <p:cNvSpPr>
              <a:spLocks noChangeArrowheads="1"/>
            </p:cNvSpPr>
            <p:nvPr/>
          </p:nvSpPr>
          <p:spPr bwMode="auto">
            <a:xfrm>
              <a:off x="3364" y="1924"/>
              <a:ext cx="712"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rgbClr val="0000FF"/>
                  </a:solidFill>
                </a:rPr>
                <a:t>Eaton</a:t>
              </a:r>
            </a:p>
          </p:txBody>
        </p:sp>
        <p:sp>
          <p:nvSpPr>
            <p:cNvPr id="15396" name="Rectangle 16"/>
            <p:cNvSpPr>
              <a:spLocks noChangeArrowheads="1"/>
            </p:cNvSpPr>
            <p:nvPr/>
          </p:nvSpPr>
          <p:spPr bwMode="auto">
            <a:xfrm>
              <a:off x="2976" y="1920"/>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sz="1600">
                  <a:solidFill>
                    <a:srgbClr val="996633"/>
                  </a:solidFill>
                </a:rPr>
                <a:t>B29</a:t>
              </a:r>
            </a:p>
          </p:txBody>
        </p:sp>
        <p:sp>
          <p:nvSpPr>
            <p:cNvPr id="15397" name="Rectangle 17"/>
            <p:cNvSpPr>
              <a:spLocks noChangeArrowheads="1"/>
            </p:cNvSpPr>
            <p:nvPr/>
          </p:nvSpPr>
          <p:spPr bwMode="auto">
            <a:xfrm>
              <a:off x="4084" y="1924"/>
              <a:ext cx="328"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rgbClr val="996633"/>
                  </a:solidFill>
                </a:rPr>
                <a:t>B71</a:t>
              </a:r>
            </a:p>
          </p:txBody>
        </p:sp>
        <p:sp>
          <p:nvSpPr>
            <p:cNvPr id="15398" name="Rectangle 18"/>
            <p:cNvSpPr>
              <a:spLocks noChangeArrowheads="1"/>
            </p:cNvSpPr>
            <p:nvPr/>
          </p:nvSpPr>
          <p:spPr bwMode="auto">
            <a:xfrm>
              <a:off x="4420" y="1924"/>
              <a:ext cx="280"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chemeClr val="tx2"/>
                  </a:solidFill>
                </a:rPr>
                <a:t>A58</a:t>
              </a:r>
            </a:p>
          </p:txBody>
        </p:sp>
      </p:grpSp>
      <p:grpSp>
        <p:nvGrpSpPr>
          <p:cNvPr id="15368" name="Group 19"/>
          <p:cNvGrpSpPr>
            <a:grpSpLocks/>
          </p:cNvGrpSpPr>
          <p:nvPr/>
        </p:nvGrpSpPr>
        <p:grpSpPr bwMode="auto">
          <a:xfrm>
            <a:off x="3962400" y="5334000"/>
            <a:ext cx="2736850" cy="374650"/>
            <a:chOff x="1344" y="3264"/>
            <a:chExt cx="1724" cy="236"/>
          </a:xfrm>
        </p:grpSpPr>
        <p:sp>
          <p:nvSpPr>
            <p:cNvPr id="15391" name="Rectangle 20"/>
            <p:cNvSpPr>
              <a:spLocks noChangeArrowheads="1"/>
            </p:cNvSpPr>
            <p:nvPr/>
          </p:nvSpPr>
          <p:spPr bwMode="auto">
            <a:xfrm>
              <a:off x="1732" y="3268"/>
              <a:ext cx="712"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rgbClr val="0000FF"/>
                  </a:solidFill>
                </a:rPr>
                <a:t>Farris</a:t>
              </a:r>
            </a:p>
          </p:txBody>
        </p:sp>
        <p:sp>
          <p:nvSpPr>
            <p:cNvPr id="15392" name="Rectangle 21"/>
            <p:cNvSpPr>
              <a:spLocks noChangeArrowheads="1"/>
            </p:cNvSpPr>
            <p:nvPr/>
          </p:nvSpPr>
          <p:spPr bwMode="auto">
            <a:xfrm>
              <a:off x="1344" y="3264"/>
              <a:ext cx="3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sz="1600">
                  <a:solidFill>
                    <a:srgbClr val="996633"/>
                  </a:solidFill>
                </a:rPr>
                <a:t>B71</a:t>
              </a:r>
            </a:p>
          </p:txBody>
        </p:sp>
        <p:sp>
          <p:nvSpPr>
            <p:cNvPr id="15393" name="Rectangle 22"/>
            <p:cNvSpPr>
              <a:spLocks noChangeArrowheads="1"/>
            </p:cNvSpPr>
            <p:nvPr/>
          </p:nvSpPr>
          <p:spPr bwMode="auto">
            <a:xfrm>
              <a:off x="2452" y="3268"/>
              <a:ext cx="328"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rgbClr val="996633"/>
                  </a:solidFill>
                </a:rPr>
                <a:t>B38</a:t>
              </a:r>
            </a:p>
          </p:txBody>
        </p:sp>
        <p:sp>
          <p:nvSpPr>
            <p:cNvPr id="15394" name="Rectangle 23"/>
            <p:cNvSpPr>
              <a:spLocks noChangeArrowheads="1"/>
            </p:cNvSpPr>
            <p:nvPr/>
          </p:nvSpPr>
          <p:spPr bwMode="auto">
            <a:xfrm>
              <a:off x="2788" y="3268"/>
              <a:ext cx="280" cy="232"/>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chemeClr val="tx2"/>
                  </a:solidFill>
                </a:rPr>
                <a:t>A63</a:t>
              </a:r>
            </a:p>
          </p:txBody>
        </p:sp>
      </p:grpSp>
      <p:grpSp>
        <p:nvGrpSpPr>
          <p:cNvPr id="15369" name="Group 24"/>
          <p:cNvGrpSpPr>
            <a:grpSpLocks/>
          </p:cNvGrpSpPr>
          <p:nvPr/>
        </p:nvGrpSpPr>
        <p:grpSpPr bwMode="auto">
          <a:xfrm>
            <a:off x="4876800" y="3581400"/>
            <a:ext cx="3498850" cy="374650"/>
            <a:chOff x="3551" y="3120"/>
            <a:chExt cx="2204" cy="236"/>
          </a:xfrm>
        </p:grpSpPr>
        <p:sp>
          <p:nvSpPr>
            <p:cNvPr id="15389" name="Rectangle 25"/>
            <p:cNvSpPr>
              <a:spLocks noChangeArrowheads="1"/>
            </p:cNvSpPr>
            <p:nvPr/>
          </p:nvSpPr>
          <p:spPr bwMode="auto">
            <a:xfrm>
              <a:off x="3987" y="3124"/>
              <a:ext cx="1768" cy="232"/>
            </a:xfrm>
            <a:prstGeom prst="rect">
              <a:avLst/>
            </a:prstGeom>
            <a:solidFill>
              <a:srgbClr val="CCFFCC"/>
            </a:solidFill>
            <a:ln w="12700">
              <a:solidFill>
                <a:schemeClr val="tx1"/>
              </a:solidFill>
              <a:miter lim="800000"/>
              <a:headEnd/>
              <a:tailEnd/>
            </a:ln>
          </p:spPr>
          <p:txBody>
            <a:bodyPr wrap="none" lIns="92075" tIns="46038" rIns="92075" bIns="46038" anchor="ctr"/>
            <a:lstStyle/>
            <a:p>
              <a:pPr>
                <a:tabLst>
                  <a:tab pos="230188" algn="l"/>
                  <a:tab pos="1198563" algn="l"/>
                  <a:tab pos="1889125" algn="l"/>
                </a:tabLst>
              </a:pPr>
              <a:r>
                <a:rPr lang="en-US" sz="1400">
                  <a:solidFill>
                    <a:srgbClr val="006600"/>
                  </a:solidFill>
                </a:rPr>
                <a:t>7	Farris	Dustin	3/28/98</a:t>
              </a:r>
            </a:p>
          </p:txBody>
        </p:sp>
        <p:sp>
          <p:nvSpPr>
            <p:cNvPr id="15390" name="Rectangle 26"/>
            <p:cNvSpPr>
              <a:spLocks noChangeArrowheads="1"/>
            </p:cNvSpPr>
            <p:nvPr/>
          </p:nvSpPr>
          <p:spPr bwMode="auto">
            <a:xfrm>
              <a:off x="3551" y="3120"/>
              <a:ext cx="432" cy="2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sz="1600">
                  <a:solidFill>
                    <a:schemeClr val="tx2"/>
                  </a:solidFill>
                </a:rPr>
                <a:t>A63</a:t>
              </a:r>
            </a:p>
          </p:txBody>
        </p:sp>
      </p:grpSp>
      <p:grpSp>
        <p:nvGrpSpPr>
          <p:cNvPr id="15370" name="Group 27"/>
          <p:cNvGrpSpPr>
            <a:grpSpLocks/>
          </p:cNvGrpSpPr>
          <p:nvPr/>
        </p:nvGrpSpPr>
        <p:grpSpPr bwMode="auto">
          <a:xfrm>
            <a:off x="4724400" y="1752600"/>
            <a:ext cx="3498850" cy="374650"/>
            <a:chOff x="3360" y="864"/>
            <a:chExt cx="2204" cy="236"/>
          </a:xfrm>
        </p:grpSpPr>
        <p:sp>
          <p:nvSpPr>
            <p:cNvPr id="15387" name="Rectangle 28"/>
            <p:cNvSpPr>
              <a:spLocks noChangeArrowheads="1"/>
            </p:cNvSpPr>
            <p:nvPr/>
          </p:nvSpPr>
          <p:spPr bwMode="auto">
            <a:xfrm>
              <a:off x="3796" y="868"/>
              <a:ext cx="1768" cy="232"/>
            </a:xfrm>
            <a:prstGeom prst="rect">
              <a:avLst/>
            </a:prstGeom>
            <a:solidFill>
              <a:srgbClr val="CCFFCC"/>
            </a:solidFill>
            <a:ln w="12700">
              <a:solidFill>
                <a:schemeClr val="tx1"/>
              </a:solidFill>
              <a:miter lim="800000"/>
              <a:headEnd/>
              <a:tailEnd/>
            </a:ln>
          </p:spPr>
          <p:txBody>
            <a:bodyPr wrap="none" lIns="92075" tIns="46038" rIns="92075" bIns="46038" anchor="ctr"/>
            <a:lstStyle/>
            <a:p>
              <a:pPr>
                <a:tabLst>
                  <a:tab pos="230188" algn="l"/>
                  <a:tab pos="1198563" algn="l"/>
                  <a:tab pos="1889125" algn="l"/>
                </a:tabLst>
              </a:pPr>
              <a:r>
                <a:rPr lang="en-US" sz="1400">
                  <a:solidFill>
                    <a:srgbClr val="006600"/>
                  </a:solidFill>
                </a:rPr>
                <a:t>8	Carpenter	Carlos	12/29/98</a:t>
              </a:r>
            </a:p>
          </p:txBody>
        </p:sp>
        <p:sp>
          <p:nvSpPr>
            <p:cNvPr id="15388" name="Rectangle 29"/>
            <p:cNvSpPr>
              <a:spLocks noChangeArrowheads="1"/>
            </p:cNvSpPr>
            <p:nvPr/>
          </p:nvSpPr>
          <p:spPr bwMode="auto">
            <a:xfrm>
              <a:off x="3360" y="864"/>
              <a:ext cx="432" cy="2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sz="1600">
                  <a:solidFill>
                    <a:schemeClr val="tx2"/>
                  </a:solidFill>
                </a:rPr>
                <a:t>A67</a:t>
              </a:r>
            </a:p>
          </p:txBody>
        </p:sp>
      </p:grpSp>
      <p:grpSp>
        <p:nvGrpSpPr>
          <p:cNvPr id="15371" name="Group 30"/>
          <p:cNvGrpSpPr>
            <a:grpSpLocks/>
          </p:cNvGrpSpPr>
          <p:nvPr/>
        </p:nvGrpSpPr>
        <p:grpSpPr bwMode="auto">
          <a:xfrm>
            <a:off x="4495800" y="2971800"/>
            <a:ext cx="3498850" cy="374650"/>
            <a:chOff x="864" y="2592"/>
            <a:chExt cx="2204" cy="236"/>
          </a:xfrm>
        </p:grpSpPr>
        <p:sp>
          <p:nvSpPr>
            <p:cNvPr id="15385" name="Rectangle 31"/>
            <p:cNvSpPr>
              <a:spLocks noChangeArrowheads="1"/>
            </p:cNvSpPr>
            <p:nvPr/>
          </p:nvSpPr>
          <p:spPr bwMode="auto">
            <a:xfrm>
              <a:off x="1300" y="2596"/>
              <a:ext cx="1768" cy="232"/>
            </a:xfrm>
            <a:prstGeom prst="rect">
              <a:avLst/>
            </a:prstGeom>
            <a:solidFill>
              <a:srgbClr val="CCFFCC"/>
            </a:solidFill>
            <a:ln w="12700">
              <a:solidFill>
                <a:schemeClr val="tx1"/>
              </a:solidFill>
              <a:miter lim="800000"/>
              <a:headEnd/>
              <a:tailEnd/>
            </a:ln>
          </p:spPr>
          <p:txBody>
            <a:bodyPr wrap="none" lIns="92075" tIns="46038" rIns="92075" bIns="46038" anchor="ctr"/>
            <a:lstStyle/>
            <a:p>
              <a:pPr>
                <a:tabLst>
                  <a:tab pos="230188" algn="l"/>
                  <a:tab pos="1198563" algn="l"/>
                  <a:tab pos="1889125" algn="l"/>
                </a:tabLst>
              </a:pPr>
              <a:r>
                <a:rPr lang="en-US" sz="1400">
                  <a:solidFill>
                    <a:srgbClr val="006600"/>
                  </a:solidFill>
                </a:rPr>
                <a:t>6	Eaton	Anissa	8/23/98</a:t>
              </a:r>
            </a:p>
          </p:txBody>
        </p:sp>
        <p:sp>
          <p:nvSpPr>
            <p:cNvPr id="15386" name="Rectangle 32"/>
            <p:cNvSpPr>
              <a:spLocks noChangeArrowheads="1"/>
            </p:cNvSpPr>
            <p:nvPr/>
          </p:nvSpPr>
          <p:spPr bwMode="auto">
            <a:xfrm>
              <a:off x="864" y="2592"/>
              <a:ext cx="432" cy="2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sz="1600">
                  <a:solidFill>
                    <a:schemeClr val="tx2"/>
                  </a:solidFill>
                </a:rPr>
                <a:t>A58</a:t>
              </a:r>
            </a:p>
          </p:txBody>
        </p:sp>
      </p:grpSp>
      <p:grpSp>
        <p:nvGrpSpPr>
          <p:cNvPr id="15372" name="Group 33"/>
          <p:cNvGrpSpPr>
            <a:grpSpLocks/>
          </p:cNvGrpSpPr>
          <p:nvPr/>
        </p:nvGrpSpPr>
        <p:grpSpPr bwMode="auto">
          <a:xfrm>
            <a:off x="5486400" y="2286000"/>
            <a:ext cx="3498850" cy="374650"/>
            <a:chOff x="3455" y="1392"/>
            <a:chExt cx="2204" cy="236"/>
          </a:xfrm>
        </p:grpSpPr>
        <p:sp>
          <p:nvSpPr>
            <p:cNvPr id="15383" name="Rectangle 34"/>
            <p:cNvSpPr>
              <a:spLocks noChangeArrowheads="1"/>
            </p:cNvSpPr>
            <p:nvPr/>
          </p:nvSpPr>
          <p:spPr bwMode="auto">
            <a:xfrm>
              <a:off x="3891" y="1396"/>
              <a:ext cx="1768" cy="232"/>
            </a:xfrm>
            <a:prstGeom prst="rect">
              <a:avLst/>
            </a:prstGeom>
            <a:solidFill>
              <a:srgbClr val="CCFFCC"/>
            </a:solidFill>
            <a:ln w="12700">
              <a:solidFill>
                <a:schemeClr val="tx1"/>
              </a:solidFill>
              <a:miter lim="800000"/>
              <a:headEnd/>
              <a:tailEnd/>
            </a:ln>
          </p:spPr>
          <p:txBody>
            <a:bodyPr wrap="none" lIns="92075" tIns="46038" rIns="92075" bIns="46038" anchor="ctr"/>
            <a:lstStyle/>
            <a:p>
              <a:pPr>
                <a:tabLst>
                  <a:tab pos="230188" algn="l"/>
                  <a:tab pos="1198563" algn="l"/>
                  <a:tab pos="1889125" algn="l"/>
                </a:tabLst>
              </a:pPr>
              <a:r>
                <a:rPr lang="en-US" sz="1400">
                  <a:solidFill>
                    <a:srgbClr val="006600"/>
                  </a:solidFill>
                </a:rPr>
                <a:t>2	Gibson	Bill	3/31/98</a:t>
              </a:r>
            </a:p>
          </p:txBody>
        </p:sp>
        <p:sp>
          <p:nvSpPr>
            <p:cNvPr id="15384" name="Rectangle 35"/>
            <p:cNvSpPr>
              <a:spLocks noChangeArrowheads="1"/>
            </p:cNvSpPr>
            <p:nvPr/>
          </p:nvSpPr>
          <p:spPr bwMode="auto">
            <a:xfrm>
              <a:off x="3455" y="1392"/>
              <a:ext cx="432" cy="2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r">
                <a:spcBef>
                  <a:spcPct val="50000"/>
                </a:spcBef>
              </a:pPr>
              <a:r>
                <a:rPr lang="en-US" sz="1600">
                  <a:solidFill>
                    <a:schemeClr val="tx2"/>
                  </a:solidFill>
                </a:rPr>
                <a:t>A22</a:t>
              </a:r>
            </a:p>
          </p:txBody>
        </p:sp>
      </p:grpSp>
      <p:sp>
        <p:nvSpPr>
          <p:cNvPr id="15373" name="Line 36"/>
          <p:cNvSpPr>
            <a:spLocks noChangeShapeType="1"/>
          </p:cNvSpPr>
          <p:nvPr/>
        </p:nvSpPr>
        <p:spPr bwMode="auto">
          <a:xfrm flipV="1">
            <a:off x="4038600" y="2057400"/>
            <a:ext cx="914400" cy="1752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74" name="Line 37"/>
          <p:cNvSpPr>
            <a:spLocks noChangeShapeType="1"/>
          </p:cNvSpPr>
          <p:nvPr/>
        </p:nvSpPr>
        <p:spPr bwMode="auto">
          <a:xfrm flipH="1" flipV="1">
            <a:off x="5410200" y="3886200"/>
            <a:ext cx="1066800" cy="14478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75" name="Line 38"/>
          <p:cNvSpPr>
            <a:spLocks noChangeShapeType="1"/>
          </p:cNvSpPr>
          <p:nvPr/>
        </p:nvSpPr>
        <p:spPr bwMode="auto">
          <a:xfrm flipV="1">
            <a:off x="4495800" y="3276600"/>
            <a:ext cx="457200" cy="1371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76" name="Line 39"/>
          <p:cNvSpPr>
            <a:spLocks noChangeShapeType="1"/>
          </p:cNvSpPr>
          <p:nvPr/>
        </p:nvSpPr>
        <p:spPr bwMode="auto">
          <a:xfrm flipH="1" flipV="1">
            <a:off x="8534400" y="2743200"/>
            <a:ext cx="76200" cy="16002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77" name="Line 40"/>
          <p:cNvSpPr>
            <a:spLocks noChangeShapeType="1"/>
          </p:cNvSpPr>
          <p:nvPr/>
        </p:nvSpPr>
        <p:spPr bwMode="auto">
          <a:xfrm flipH="1">
            <a:off x="2514600" y="4191000"/>
            <a:ext cx="838200" cy="381000"/>
          </a:xfrm>
          <a:prstGeom prst="line">
            <a:avLst/>
          </a:prstGeom>
          <a:noFill/>
          <a:ln w="25400">
            <a:solidFill>
              <a:srgbClr val="996633"/>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78" name="Line 41"/>
          <p:cNvSpPr>
            <a:spLocks noChangeShapeType="1"/>
          </p:cNvSpPr>
          <p:nvPr/>
        </p:nvSpPr>
        <p:spPr bwMode="auto">
          <a:xfrm>
            <a:off x="3810000" y="5029200"/>
            <a:ext cx="304800" cy="304800"/>
          </a:xfrm>
          <a:prstGeom prst="line">
            <a:avLst/>
          </a:prstGeom>
          <a:noFill/>
          <a:ln w="25400">
            <a:solidFill>
              <a:srgbClr val="996633"/>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79" name="Line 42"/>
          <p:cNvSpPr>
            <a:spLocks noChangeShapeType="1"/>
          </p:cNvSpPr>
          <p:nvPr/>
        </p:nvSpPr>
        <p:spPr bwMode="auto">
          <a:xfrm flipV="1">
            <a:off x="6019800" y="4724400"/>
            <a:ext cx="685800" cy="609600"/>
          </a:xfrm>
          <a:prstGeom prst="line">
            <a:avLst/>
          </a:prstGeom>
          <a:noFill/>
          <a:ln w="25400">
            <a:solidFill>
              <a:srgbClr val="996633"/>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43"/>
          <p:cNvSpPr>
            <a:spLocks noChangeShapeType="1"/>
          </p:cNvSpPr>
          <p:nvPr/>
        </p:nvSpPr>
        <p:spPr bwMode="auto">
          <a:xfrm flipH="1">
            <a:off x="1981199" y="2622550"/>
            <a:ext cx="297051" cy="1111249"/>
          </a:xfrm>
          <a:prstGeom prst="line">
            <a:avLst/>
          </a:prstGeom>
          <a:noFill/>
          <a:ln w="25400">
            <a:solidFill>
              <a:srgbClr val="996633"/>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44"/>
          <p:cNvSpPr>
            <a:spLocks noChangeShapeType="1"/>
          </p:cNvSpPr>
          <p:nvPr/>
        </p:nvSpPr>
        <p:spPr bwMode="auto">
          <a:xfrm flipH="1">
            <a:off x="3429000" y="1920874"/>
            <a:ext cx="311150" cy="18891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382" name="Line 45"/>
          <p:cNvSpPr>
            <a:spLocks noChangeShapeType="1"/>
          </p:cNvSpPr>
          <p:nvPr/>
        </p:nvSpPr>
        <p:spPr bwMode="auto">
          <a:xfrm>
            <a:off x="3009900" y="2057400"/>
            <a:ext cx="952500" cy="1752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a:xfrm>
            <a:off x="616058" y="1090990"/>
            <a:ext cx="4572000" cy="1569660"/>
          </a:xfrm>
          <a:prstGeom prst="rect">
            <a:avLst/>
          </a:prstGeom>
        </p:spPr>
        <p:txBody>
          <a:bodyPr>
            <a:spAutoFit/>
          </a:bodyPr>
          <a:lstStyle/>
          <a:p>
            <a:r>
              <a:rPr lang="en-US" dirty="0"/>
              <a:t>Separate each element/key.</a:t>
            </a:r>
          </a:p>
          <a:p>
            <a:r>
              <a:rPr lang="en-US" dirty="0"/>
              <a:t>Pointers to next element.</a:t>
            </a:r>
          </a:p>
          <a:p>
            <a:r>
              <a:rPr lang="en-US" dirty="0"/>
              <a:t>Pointers to data.</a:t>
            </a:r>
          </a:p>
          <a:p>
            <a:r>
              <a:rPr lang="en-US" dirty="0"/>
              <a:t>Starting point.</a:t>
            </a:r>
          </a:p>
        </p:txBody>
      </p:sp>
    </p:spTree>
    <p:extLst>
      <p:ext uri="{BB962C8B-B14F-4D97-AF65-F5344CB8AC3E}">
        <p14:creationId xmlns:p14="http://schemas.microsoft.com/office/powerpoint/2010/main" val="400702764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B-Tree (Detail in Chapter 12)</a:t>
            </a:r>
          </a:p>
        </p:txBody>
      </p:sp>
      <p:sp>
        <p:nvSpPr>
          <p:cNvPr id="16386"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9E8853CA-C317-448E-BF16-0FD2B422C927}" type="slidenum">
              <a:rPr lang="en-US" smtClean="0"/>
              <a:pPr/>
              <a:t>13</a:t>
            </a:fld>
            <a:endParaRPr lang="en-US"/>
          </a:p>
        </p:txBody>
      </p:sp>
      <p:sp>
        <p:nvSpPr>
          <p:cNvPr id="16389" name="Rectangle 4"/>
          <p:cNvSpPr>
            <a:spLocks noChangeArrowheads="1"/>
          </p:cNvSpPr>
          <p:nvPr/>
        </p:nvSpPr>
        <p:spPr bwMode="auto">
          <a:xfrm>
            <a:off x="5775325" y="3884613"/>
            <a:ext cx="884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Hanson</a:t>
            </a:r>
          </a:p>
        </p:txBody>
      </p:sp>
      <p:sp>
        <p:nvSpPr>
          <p:cNvPr id="16390" name="Rectangle 5"/>
          <p:cNvSpPr>
            <a:spLocks noChangeArrowheads="1"/>
          </p:cNvSpPr>
          <p:nvPr/>
        </p:nvSpPr>
        <p:spPr bwMode="auto">
          <a:xfrm>
            <a:off x="4403725" y="4341813"/>
            <a:ext cx="1076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Dorfmann</a:t>
            </a:r>
          </a:p>
        </p:txBody>
      </p:sp>
      <p:sp>
        <p:nvSpPr>
          <p:cNvPr id="16391" name="Rectangle 6"/>
          <p:cNvSpPr>
            <a:spLocks noChangeArrowheads="1"/>
          </p:cNvSpPr>
          <p:nvPr/>
        </p:nvSpPr>
        <p:spPr bwMode="auto">
          <a:xfrm>
            <a:off x="6918325" y="4341813"/>
            <a:ext cx="74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Kalida</a:t>
            </a:r>
          </a:p>
        </p:txBody>
      </p:sp>
      <p:sp>
        <p:nvSpPr>
          <p:cNvPr id="16392" name="Rectangle 7"/>
          <p:cNvSpPr>
            <a:spLocks noChangeArrowheads="1"/>
          </p:cNvSpPr>
          <p:nvPr/>
        </p:nvSpPr>
        <p:spPr bwMode="auto">
          <a:xfrm>
            <a:off x="3717925" y="4799013"/>
            <a:ext cx="760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Brown</a:t>
            </a:r>
          </a:p>
        </p:txBody>
      </p:sp>
      <p:sp>
        <p:nvSpPr>
          <p:cNvPr id="16393" name="Rectangle 8"/>
          <p:cNvSpPr>
            <a:spLocks noChangeArrowheads="1"/>
          </p:cNvSpPr>
          <p:nvPr/>
        </p:nvSpPr>
        <p:spPr bwMode="auto">
          <a:xfrm>
            <a:off x="5165725" y="4799013"/>
            <a:ext cx="747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Farriis</a:t>
            </a:r>
          </a:p>
        </p:txBody>
      </p:sp>
      <p:sp>
        <p:nvSpPr>
          <p:cNvPr id="16394" name="Rectangle 9"/>
          <p:cNvSpPr>
            <a:spLocks noChangeArrowheads="1"/>
          </p:cNvSpPr>
          <p:nvPr/>
        </p:nvSpPr>
        <p:spPr bwMode="auto">
          <a:xfrm>
            <a:off x="6461125" y="4799013"/>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Inez</a:t>
            </a:r>
          </a:p>
        </p:txBody>
      </p:sp>
      <p:sp>
        <p:nvSpPr>
          <p:cNvPr id="16395" name="Rectangle 10"/>
          <p:cNvSpPr>
            <a:spLocks noChangeArrowheads="1"/>
          </p:cNvSpPr>
          <p:nvPr/>
        </p:nvSpPr>
        <p:spPr bwMode="auto">
          <a:xfrm>
            <a:off x="7756525" y="4799013"/>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Miranda</a:t>
            </a:r>
          </a:p>
        </p:txBody>
      </p:sp>
      <p:sp>
        <p:nvSpPr>
          <p:cNvPr id="16396" name="Rectangle 11"/>
          <p:cNvSpPr>
            <a:spLocks noChangeArrowheads="1"/>
          </p:cNvSpPr>
          <p:nvPr/>
        </p:nvSpPr>
        <p:spPr bwMode="auto">
          <a:xfrm>
            <a:off x="2971800" y="5256213"/>
            <a:ext cx="815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Adams</a:t>
            </a:r>
          </a:p>
        </p:txBody>
      </p:sp>
      <p:sp>
        <p:nvSpPr>
          <p:cNvPr id="16397" name="Rectangle 12"/>
          <p:cNvSpPr>
            <a:spLocks noChangeArrowheads="1"/>
          </p:cNvSpPr>
          <p:nvPr/>
        </p:nvSpPr>
        <p:spPr bwMode="auto">
          <a:xfrm>
            <a:off x="3962400" y="5256213"/>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Cadiz</a:t>
            </a:r>
          </a:p>
        </p:txBody>
      </p:sp>
      <p:sp>
        <p:nvSpPr>
          <p:cNvPr id="16398" name="Rectangle 13"/>
          <p:cNvSpPr>
            <a:spLocks noChangeArrowheads="1"/>
          </p:cNvSpPr>
          <p:nvPr/>
        </p:nvSpPr>
        <p:spPr bwMode="auto">
          <a:xfrm>
            <a:off x="4860925" y="5256213"/>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Eaton</a:t>
            </a:r>
          </a:p>
        </p:txBody>
      </p:sp>
      <p:sp>
        <p:nvSpPr>
          <p:cNvPr id="16399" name="Rectangle 14"/>
          <p:cNvSpPr>
            <a:spLocks noChangeArrowheads="1"/>
          </p:cNvSpPr>
          <p:nvPr/>
        </p:nvSpPr>
        <p:spPr bwMode="auto">
          <a:xfrm>
            <a:off x="5546725" y="5256213"/>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Goetz</a:t>
            </a:r>
          </a:p>
        </p:txBody>
      </p:sp>
      <p:sp>
        <p:nvSpPr>
          <p:cNvPr id="16400" name="Rectangle 15"/>
          <p:cNvSpPr>
            <a:spLocks noChangeArrowheads="1"/>
          </p:cNvSpPr>
          <p:nvPr/>
        </p:nvSpPr>
        <p:spPr bwMode="auto">
          <a:xfrm>
            <a:off x="6705600" y="5256213"/>
            <a:ext cx="725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Jones</a:t>
            </a:r>
          </a:p>
        </p:txBody>
      </p:sp>
      <p:sp>
        <p:nvSpPr>
          <p:cNvPr id="16401" name="Rectangle 16"/>
          <p:cNvSpPr>
            <a:spLocks noChangeArrowheads="1"/>
          </p:cNvSpPr>
          <p:nvPr/>
        </p:nvSpPr>
        <p:spPr bwMode="auto">
          <a:xfrm>
            <a:off x="7375525" y="5256213"/>
            <a:ext cx="793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Lomax</a:t>
            </a:r>
          </a:p>
        </p:txBody>
      </p:sp>
      <p:sp>
        <p:nvSpPr>
          <p:cNvPr id="16402" name="Rectangle 17"/>
          <p:cNvSpPr>
            <a:spLocks noChangeArrowheads="1"/>
          </p:cNvSpPr>
          <p:nvPr/>
        </p:nvSpPr>
        <p:spPr bwMode="auto">
          <a:xfrm>
            <a:off x="8235950" y="5256213"/>
            <a:ext cx="906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Norman</a:t>
            </a:r>
          </a:p>
        </p:txBody>
      </p:sp>
      <p:sp>
        <p:nvSpPr>
          <p:cNvPr id="16403" name="Line 18"/>
          <p:cNvSpPr>
            <a:spLocks noChangeShapeType="1"/>
          </p:cNvSpPr>
          <p:nvPr/>
        </p:nvSpPr>
        <p:spPr bwMode="auto">
          <a:xfrm flipH="1">
            <a:off x="5257800" y="4114800"/>
            <a:ext cx="5334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4" name="Line 19"/>
          <p:cNvSpPr>
            <a:spLocks noChangeShapeType="1"/>
          </p:cNvSpPr>
          <p:nvPr/>
        </p:nvSpPr>
        <p:spPr bwMode="auto">
          <a:xfrm>
            <a:off x="6629400" y="4114800"/>
            <a:ext cx="5334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5" name="Line 20"/>
          <p:cNvSpPr>
            <a:spLocks noChangeShapeType="1"/>
          </p:cNvSpPr>
          <p:nvPr/>
        </p:nvSpPr>
        <p:spPr bwMode="auto">
          <a:xfrm flipH="1">
            <a:off x="4114800" y="4572000"/>
            <a:ext cx="6858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6" name="Line 21"/>
          <p:cNvSpPr>
            <a:spLocks noChangeShapeType="1"/>
          </p:cNvSpPr>
          <p:nvPr/>
        </p:nvSpPr>
        <p:spPr bwMode="auto">
          <a:xfrm>
            <a:off x="4953000" y="4572000"/>
            <a:ext cx="6096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7" name="Line 22"/>
          <p:cNvSpPr>
            <a:spLocks noChangeShapeType="1"/>
          </p:cNvSpPr>
          <p:nvPr/>
        </p:nvSpPr>
        <p:spPr bwMode="auto">
          <a:xfrm flipH="1">
            <a:off x="3505200" y="5029200"/>
            <a:ext cx="5334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8" name="Line 23"/>
          <p:cNvSpPr>
            <a:spLocks noChangeShapeType="1"/>
          </p:cNvSpPr>
          <p:nvPr/>
        </p:nvSpPr>
        <p:spPr bwMode="auto">
          <a:xfrm>
            <a:off x="4114800" y="5029200"/>
            <a:ext cx="3048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09" name="Line 24"/>
          <p:cNvSpPr>
            <a:spLocks noChangeShapeType="1"/>
          </p:cNvSpPr>
          <p:nvPr/>
        </p:nvSpPr>
        <p:spPr bwMode="auto">
          <a:xfrm flipH="1">
            <a:off x="5181600" y="5029200"/>
            <a:ext cx="3810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0" name="Line 25"/>
          <p:cNvSpPr>
            <a:spLocks noChangeShapeType="1"/>
          </p:cNvSpPr>
          <p:nvPr/>
        </p:nvSpPr>
        <p:spPr bwMode="auto">
          <a:xfrm>
            <a:off x="5638800" y="5029200"/>
            <a:ext cx="3048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1" name="Line 26"/>
          <p:cNvSpPr>
            <a:spLocks noChangeShapeType="1"/>
          </p:cNvSpPr>
          <p:nvPr/>
        </p:nvSpPr>
        <p:spPr bwMode="auto">
          <a:xfrm>
            <a:off x="6705600" y="5029200"/>
            <a:ext cx="3048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2" name="Line 27"/>
          <p:cNvSpPr>
            <a:spLocks noChangeShapeType="1"/>
          </p:cNvSpPr>
          <p:nvPr/>
        </p:nvSpPr>
        <p:spPr bwMode="auto">
          <a:xfrm flipH="1">
            <a:off x="6781800" y="4572000"/>
            <a:ext cx="5334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3" name="Line 28"/>
          <p:cNvSpPr>
            <a:spLocks noChangeShapeType="1"/>
          </p:cNvSpPr>
          <p:nvPr/>
        </p:nvSpPr>
        <p:spPr bwMode="auto">
          <a:xfrm>
            <a:off x="7467600" y="4648200"/>
            <a:ext cx="6858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4" name="Line 29"/>
          <p:cNvSpPr>
            <a:spLocks noChangeShapeType="1"/>
          </p:cNvSpPr>
          <p:nvPr/>
        </p:nvSpPr>
        <p:spPr bwMode="auto">
          <a:xfrm flipH="1">
            <a:off x="7848600" y="5029200"/>
            <a:ext cx="3810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5" name="Line 30"/>
          <p:cNvSpPr>
            <a:spLocks noChangeShapeType="1"/>
          </p:cNvSpPr>
          <p:nvPr/>
        </p:nvSpPr>
        <p:spPr bwMode="auto">
          <a:xfrm>
            <a:off x="8229600" y="5029200"/>
            <a:ext cx="4572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16" name="Line 31"/>
          <p:cNvSpPr>
            <a:spLocks noChangeShapeType="1"/>
          </p:cNvSpPr>
          <p:nvPr/>
        </p:nvSpPr>
        <p:spPr bwMode="auto">
          <a:xfrm>
            <a:off x="2667000" y="2895600"/>
            <a:ext cx="3276600" cy="990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417" name="Line 32"/>
          <p:cNvSpPr>
            <a:spLocks noChangeShapeType="1"/>
          </p:cNvSpPr>
          <p:nvPr/>
        </p:nvSpPr>
        <p:spPr bwMode="auto">
          <a:xfrm>
            <a:off x="2133600" y="3200400"/>
            <a:ext cx="1066800" cy="19812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418" name="Rectangle 33"/>
          <p:cNvSpPr>
            <a:spLocks noChangeArrowheads="1"/>
          </p:cNvSpPr>
          <p:nvPr/>
        </p:nvSpPr>
        <p:spPr bwMode="auto">
          <a:xfrm>
            <a:off x="3276600" y="56388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A</a:t>
            </a:r>
          </a:p>
        </p:txBody>
      </p:sp>
      <p:sp>
        <p:nvSpPr>
          <p:cNvPr id="16419" name="Rectangle 34"/>
          <p:cNvSpPr>
            <a:spLocks noChangeArrowheads="1"/>
          </p:cNvSpPr>
          <p:nvPr/>
        </p:nvSpPr>
        <p:spPr bwMode="auto">
          <a:xfrm>
            <a:off x="4191000" y="56388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C</a:t>
            </a:r>
          </a:p>
        </p:txBody>
      </p:sp>
      <p:sp>
        <p:nvSpPr>
          <p:cNvPr id="16420" name="Rectangle 35"/>
          <p:cNvSpPr>
            <a:spLocks noChangeArrowheads="1"/>
          </p:cNvSpPr>
          <p:nvPr/>
        </p:nvSpPr>
        <p:spPr bwMode="auto">
          <a:xfrm>
            <a:off x="3733800" y="56388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B</a:t>
            </a:r>
          </a:p>
        </p:txBody>
      </p:sp>
      <p:sp>
        <p:nvSpPr>
          <p:cNvPr id="16421" name="Rectangle 36"/>
          <p:cNvSpPr>
            <a:spLocks noChangeArrowheads="1"/>
          </p:cNvSpPr>
          <p:nvPr/>
        </p:nvSpPr>
        <p:spPr bwMode="auto">
          <a:xfrm>
            <a:off x="4724400" y="56388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D</a:t>
            </a:r>
          </a:p>
        </p:txBody>
      </p:sp>
      <p:sp>
        <p:nvSpPr>
          <p:cNvPr id="16422" name="Rectangle 37"/>
          <p:cNvSpPr>
            <a:spLocks noChangeArrowheads="1"/>
          </p:cNvSpPr>
          <p:nvPr/>
        </p:nvSpPr>
        <p:spPr bwMode="auto">
          <a:xfrm>
            <a:off x="5181600" y="56388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E</a:t>
            </a:r>
          </a:p>
        </p:txBody>
      </p:sp>
      <p:sp>
        <p:nvSpPr>
          <p:cNvPr id="16423" name="Rectangle 38"/>
          <p:cNvSpPr>
            <a:spLocks noChangeArrowheads="1"/>
          </p:cNvSpPr>
          <p:nvPr/>
        </p:nvSpPr>
        <p:spPr bwMode="auto">
          <a:xfrm>
            <a:off x="5562600" y="56388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F</a:t>
            </a:r>
          </a:p>
        </p:txBody>
      </p:sp>
      <p:sp>
        <p:nvSpPr>
          <p:cNvPr id="16424" name="Rectangle 39"/>
          <p:cNvSpPr>
            <a:spLocks noChangeArrowheads="1"/>
          </p:cNvSpPr>
          <p:nvPr/>
        </p:nvSpPr>
        <p:spPr bwMode="auto">
          <a:xfrm>
            <a:off x="5867400" y="5638800"/>
            <a:ext cx="342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G</a:t>
            </a:r>
          </a:p>
        </p:txBody>
      </p:sp>
      <p:sp>
        <p:nvSpPr>
          <p:cNvPr id="16425" name="Rectangle 40"/>
          <p:cNvSpPr>
            <a:spLocks noChangeArrowheads="1"/>
          </p:cNvSpPr>
          <p:nvPr/>
        </p:nvSpPr>
        <p:spPr bwMode="auto">
          <a:xfrm>
            <a:off x="6248400" y="56388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H</a:t>
            </a:r>
          </a:p>
        </p:txBody>
      </p:sp>
      <p:sp>
        <p:nvSpPr>
          <p:cNvPr id="16426" name="Rectangle 41"/>
          <p:cNvSpPr>
            <a:spLocks noChangeArrowheads="1"/>
          </p:cNvSpPr>
          <p:nvPr/>
        </p:nvSpPr>
        <p:spPr bwMode="auto">
          <a:xfrm>
            <a:off x="6629400" y="5638800"/>
            <a:ext cx="24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I</a:t>
            </a:r>
          </a:p>
        </p:txBody>
      </p:sp>
      <p:sp>
        <p:nvSpPr>
          <p:cNvPr id="16427" name="Rectangle 42"/>
          <p:cNvSpPr>
            <a:spLocks noChangeArrowheads="1"/>
          </p:cNvSpPr>
          <p:nvPr/>
        </p:nvSpPr>
        <p:spPr bwMode="auto">
          <a:xfrm>
            <a:off x="6934200" y="56388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J</a:t>
            </a:r>
          </a:p>
        </p:txBody>
      </p:sp>
      <p:sp>
        <p:nvSpPr>
          <p:cNvPr id="16428" name="Rectangle 43"/>
          <p:cNvSpPr>
            <a:spLocks noChangeArrowheads="1"/>
          </p:cNvSpPr>
          <p:nvPr/>
        </p:nvSpPr>
        <p:spPr bwMode="auto">
          <a:xfrm>
            <a:off x="7391400" y="5638800"/>
            <a:ext cx="3190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K</a:t>
            </a:r>
          </a:p>
        </p:txBody>
      </p:sp>
      <p:sp>
        <p:nvSpPr>
          <p:cNvPr id="16429" name="Rectangle 44"/>
          <p:cNvSpPr>
            <a:spLocks noChangeArrowheads="1"/>
          </p:cNvSpPr>
          <p:nvPr/>
        </p:nvSpPr>
        <p:spPr bwMode="auto">
          <a:xfrm>
            <a:off x="7772400" y="56388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L</a:t>
            </a:r>
          </a:p>
        </p:txBody>
      </p:sp>
      <p:sp>
        <p:nvSpPr>
          <p:cNvPr id="16430" name="Rectangle 45"/>
          <p:cNvSpPr>
            <a:spLocks noChangeArrowheads="1"/>
          </p:cNvSpPr>
          <p:nvPr/>
        </p:nvSpPr>
        <p:spPr bwMode="auto">
          <a:xfrm>
            <a:off x="8382000" y="5638800"/>
            <a:ext cx="354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M</a:t>
            </a:r>
          </a:p>
        </p:txBody>
      </p:sp>
      <p:sp>
        <p:nvSpPr>
          <p:cNvPr id="16431" name="Rectangle 46"/>
          <p:cNvSpPr>
            <a:spLocks noChangeArrowheads="1"/>
          </p:cNvSpPr>
          <p:nvPr/>
        </p:nvSpPr>
        <p:spPr bwMode="auto">
          <a:xfrm>
            <a:off x="8824913" y="56388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N</a:t>
            </a:r>
          </a:p>
        </p:txBody>
      </p:sp>
      <p:sp>
        <p:nvSpPr>
          <p:cNvPr id="16432" name="Line 47"/>
          <p:cNvSpPr>
            <a:spLocks noChangeShapeType="1"/>
          </p:cNvSpPr>
          <p:nvPr/>
        </p:nvSpPr>
        <p:spPr bwMode="auto">
          <a:xfrm>
            <a:off x="3276600" y="5562600"/>
            <a:ext cx="1524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3" name="Line 48"/>
          <p:cNvSpPr>
            <a:spLocks noChangeShapeType="1"/>
          </p:cNvSpPr>
          <p:nvPr/>
        </p:nvSpPr>
        <p:spPr bwMode="auto">
          <a:xfrm flipH="1">
            <a:off x="3962400" y="5562600"/>
            <a:ext cx="2286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4" name="Line 49"/>
          <p:cNvSpPr>
            <a:spLocks noChangeShapeType="1"/>
          </p:cNvSpPr>
          <p:nvPr/>
        </p:nvSpPr>
        <p:spPr bwMode="auto">
          <a:xfrm>
            <a:off x="4267200" y="5562600"/>
            <a:ext cx="762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5" name="Line 50"/>
          <p:cNvSpPr>
            <a:spLocks noChangeShapeType="1"/>
          </p:cNvSpPr>
          <p:nvPr/>
        </p:nvSpPr>
        <p:spPr bwMode="auto">
          <a:xfrm flipH="1">
            <a:off x="4953000" y="5562600"/>
            <a:ext cx="1524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6" name="Line 51"/>
          <p:cNvSpPr>
            <a:spLocks noChangeShapeType="1"/>
          </p:cNvSpPr>
          <p:nvPr/>
        </p:nvSpPr>
        <p:spPr bwMode="auto">
          <a:xfrm>
            <a:off x="5181600" y="5562600"/>
            <a:ext cx="762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7" name="Line 52"/>
          <p:cNvSpPr>
            <a:spLocks noChangeShapeType="1"/>
          </p:cNvSpPr>
          <p:nvPr/>
        </p:nvSpPr>
        <p:spPr bwMode="auto">
          <a:xfrm flipH="1">
            <a:off x="5715000" y="5486400"/>
            <a:ext cx="76200" cy="228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8" name="Line 53"/>
          <p:cNvSpPr>
            <a:spLocks noChangeShapeType="1"/>
          </p:cNvSpPr>
          <p:nvPr/>
        </p:nvSpPr>
        <p:spPr bwMode="auto">
          <a:xfrm>
            <a:off x="5867400" y="5562600"/>
            <a:ext cx="1524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39" name="Rectangle 54"/>
          <p:cNvSpPr>
            <a:spLocks noChangeArrowheads="1"/>
          </p:cNvSpPr>
          <p:nvPr/>
        </p:nvSpPr>
        <p:spPr bwMode="auto">
          <a:xfrm>
            <a:off x="6172200" y="5257800"/>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Inez</a:t>
            </a:r>
          </a:p>
        </p:txBody>
      </p:sp>
      <p:sp>
        <p:nvSpPr>
          <p:cNvPr id="16440" name="Line 55"/>
          <p:cNvSpPr>
            <a:spLocks noChangeShapeType="1"/>
          </p:cNvSpPr>
          <p:nvPr/>
        </p:nvSpPr>
        <p:spPr bwMode="auto">
          <a:xfrm flipH="1">
            <a:off x="6553200" y="5029200"/>
            <a:ext cx="152400" cy="304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41" name="Line 56"/>
          <p:cNvSpPr>
            <a:spLocks noChangeShapeType="1"/>
          </p:cNvSpPr>
          <p:nvPr/>
        </p:nvSpPr>
        <p:spPr bwMode="auto">
          <a:xfrm flipH="1">
            <a:off x="6400800" y="5562600"/>
            <a:ext cx="762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42" name="Line 57"/>
          <p:cNvSpPr>
            <a:spLocks noChangeShapeType="1"/>
          </p:cNvSpPr>
          <p:nvPr/>
        </p:nvSpPr>
        <p:spPr bwMode="auto">
          <a:xfrm>
            <a:off x="6553200" y="5562600"/>
            <a:ext cx="1524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43" name="Line 58"/>
          <p:cNvSpPr>
            <a:spLocks noChangeShapeType="1"/>
          </p:cNvSpPr>
          <p:nvPr/>
        </p:nvSpPr>
        <p:spPr bwMode="auto">
          <a:xfrm>
            <a:off x="7010400" y="5562600"/>
            <a:ext cx="762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44" name="Line 59"/>
          <p:cNvSpPr>
            <a:spLocks noChangeShapeType="1"/>
          </p:cNvSpPr>
          <p:nvPr/>
        </p:nvSpPr>
        <p:spPr bwMode="auto">
          <a:xfrm flipH="1">
            <a:off x="7543800" y="5562600"/>
            <a:ext cx="1524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45" name="Line 60"/>
          <p:cNvSpPr>
            <a:spLocks noChangeShapeType="1"/>
          </p:cNvSpPr>
          <p:nvPr/>
        </p:nvSpPr>
        <p:spPr bwMode="auto">
          <a:xfrm>
            <a:off x="7772400" y="5562600"/>
            <a:ext cx="762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46" name="Line 61"/>
          <p:cNvSpPr>
            <a:spLocks noChangeShapeType="1"/>
          </p:cNvSpPr>
          <p:nvPr/>
        </p:nvSpPr>
        <p:spPr bwMode="auto">
          <a:xfrm flipH="1">
            <a:off x="8599488" y="5486400"/>
            <a:ext cx="87312"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47" name="Line 62"/>
          <p:cNvSpPr>
            <a:spLocks noChangeShapeType="1"/>
          </p:cNvSpPr>
          <p:nvPr/>
        </p:nvSpPr>
        <p:spPr bwMode="auto">
          <a:xfrm>
            <a:off x="8763000" y="5486400"/>
            <a:ext cx="152400" cy="1651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48" name="Rectangle 63"/>
          <p:cNvSpPr>
            <a:spLocks noChangeArrowheads="1"/>
          </p:cNvSpPr>
          <p:nvPr/>
        </p:nvSpPr>
        <p:spPr bwMode="auto">
          <a:xfrm>
            <a:off x="6705600" y="3200400"/>
            <a:ext cx="914400" cy="304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a:solidFill>
                  <a:schemeClr val="folHlink"/>
                </a:solidFill>
              </a:rPr>
              <a:t>Key</a:t>
            </a:r>
          </a:p>
        </p:txBody>
      </p:sp>
      <p:sp>
        <p:nvSpPr>
          <p:cNvPr id="16449" name="Rectangle 64"/>
          <p:cNvSpPr>
            <a:spLocks noChangeArrowheads="1"/>
          </p:cNvSpPr>
          <p:nvPr/>
        </p:nvSpPr>
        <p:spPr bwMode="auto">
          <a:xfrm>
            <a:off x="7620000" y="3200400"/>
            <a:ext cx="609600" cy="304800"/>
          </a:xfrm>
          <a:prstGeom prst="rect">
            <a:avLst/>
          </a:prstGeom>
          <a:solidFill>
            <a:srgbClr val="FFCCCC"/>
          </a:solidFill>
          <a:ln w="12700">
            <a:solidFill>
              <a:schemeClr val="tx1"/>
            </a:solidFill>
            <a:miter lim="800000"/>
            <a:headEnd type="none" w="sm" len="sm"/>
            <a:tailEnd type="none" w="sm" len="sm"/>
          </a:ln>
        </p:spPr>
        <p:txBody>
          <a:bodyPr wrap="none" anchor="ctr"/>
          <a:lstStyle/>
          <a:p>
            <a:pPr algn="ctr"/>
            <a:r>
              <a:rPr lang="en-US">
                <a:solidFill>
                  <a:schemeClr val="folHlink"/>
                </a:solidFill>
              </a:rPr>
              <a:t>Data</a:t>
            </a:r>
          </a:p>
        </p:txBody>
      </p:sp>
      <p:sp>
        <p:nvSpPr>
          <p:cNvPr id="16450" name="Rectangle 65"/>
          <p:cNvSpPr>
            <a:spLocks noChangeArrowheads="1"/>
          </p:cNvSpPr>
          <p:nvPr/>
        </p:nvSpPr>
        <p:spPr bwMode="auto">
          <a:xfrm>
            <a:off x="6324600" y="3200400"/>
            <a:ext cx="381000" cy="304800"/>
          </a:xfrm>
          <a:prstGeom prst="rect">
            <a:avLst/>
          </a:prstGeom>
          <a:solidFill>
            <a:srgbClr val="CCFFCC"/>
          </a:solidFill>
          <a:ln w="12700">
            <a:solidFill>
              <a:schemeClr val="tx1"/>
            </a:solidFill>
            <a:miter lim="800000"/>
            <a:headEnd type="none" w="sm" len="sm"/>
            <a:tailEnd type="none" w="sm" len="sm"/>
          </a:ln>
        </p:spPr>
        <p:txBody>
          <a:bodyPr wrap="none" anchor="ctr"/>
          <a:lstStyle/>
          <a:p>
            <a:pPr algn="ctr"/>
            <a:r>
              <a:rPr lang="en-US" sz="2400">
                <a:solidFill>
                  <a:schemeClr val="folHlink"/>
                </a:solidFill>
              </a:rPr>
              <a:t>&lt;</a:t>
            </a:r>
          </a:p>
        </p:txBody>
      </p:sp>
      <p:sp>
        <p:nvSpPr>
          <p:cNvPr id="16451" name="Rectangle 66"/>
          <p:cNvSpPr>
            <a:spLocks noChangeArrowheads="1"/>
          </p:cNvSpPr>
          <p:nvPr/>
        </p:nvSpPr>
        <p:spPr bwMode="auto">
          <a:xfrm>
            <a:off x="8229600" y="3200400"/>
            <a:ext cx="457200" cy="304800"/>
          </a:xfrm>
          <a:prstGeom prst="rect">
            <a:avLst/>
          </a:prstGeom>
          <a:solidFill>
            <a:srgbClr val="CCFFCC"/>
          </a:solidFill>
          <a:ln w="12700">
            <a:solidFill>
              <a:schemeClr val="tx1"/>
            </a:solidFill>
            <a:miter lim="800000"/>
            <a:headEnd type="none" w="sm" len="sm"/>
            <a:tailEnd type="none" w="sm" len="sm"/>
          </a:ln>
        </p:spPr>
        <p:txBody>
          <a:bodyPr wrap="none" anchor="ctr"/>
          <a:lstStyle/>
          <a:p>
            <a:pPr algn="ctr"/>
            <a:r>
              <a:rPr lang="en-US" sz="2400">
                <a:solidFill>
                  <a:schemeClr val="folHlink"/>
                </a:solidFill>
              </a:rPr>
              <a:t>&gt;=</a:t>
            </a:r>
          </a:p>
        </p:txBody>
      </p:sp>
      <p:sp>
        <p:nvSpPr>
          <p:cNvPr id="16452" name="Line 67"/>
          <p:cNvSpPr>
            <a:spLocks noChangeShapeType="1"/>
          </p:cNvSpPr>
          <p:nvPr/>
        </p:nvSpPr>
        <p:spPr bwMode="auto">
          <a:xfrm>
            <a:off x="2819400" y="2514600"/>
            <a:ext cx="3352800" cy="6858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p:cNvSpPr/>
          <p:nvPr/>
        </p:nvSpPr>
        <p:spPr>
          <a:xfrm>
            <a:off x="906382" y="1293568"/>
            <a:ext cx="4572000" cy="2862322"/>
          </a:xfrm>
          <a:prstGeom prst="rect">
            <a:avLst/>
          </a:prstGeom>
        </p:spPr>
        <p:txBody>
          <a:bodyPr>
            <a:spAutoFit/>
          </a:bodyPr>
          <a:lstStyle/>
          <a:p>
            <a:r>
              <a:rPr lang="en-US" sz="2000" dirty="0"/>
              <a:t>Store key values</a:t>
            </a:r>
          </a:p>
          <a:p>
            <a:r>
              <a:rPr lang="en-US" sz="2000" dirty="0"/>
              <a:t>Utilize binary search (or better).</a:t>
            </a:r>
          </a:p>
          <a:p>
            <a:r>
              <a:rPr lang="en-US" sz="2000" dirty="0"/>
              <a:t>Trees</a:t>
            </a:r>
          </a:p>
          <a:p>
            <a:pPr lvl="1"/>
            <a:r>
              <a:rPr lang="en-US" sz="2000" dirty="0"/>
              <a:t>Nodes</a:t>
            </a:r>
          </a:p>
          <a:p>
            <a:pPr lvl="1"/>
            <a:r>
              <a:rPr lang="en-US" sz="2000" dirty="0"/>
              <a:t>Root</a:t>
            </a:r>
          </a:p>
          <a:p>
            <a:pPr lvl="1"/>
            <a:r>
              <a:rPr lang="en-US" sz="2000" dirty="0"/>
              <a:t>Leaf (node with no children)</a:t>
            </a:r>
          </a:p>
          <a:p>
            <a:pPr lvl="1"/>
            <a:r>
              <a:rPr lang="en-US" sz="2000" dirty="0"/>
              <a:t>Levels / depth</a:t>
            </a:r>
          </a:p>
          <a:p>
            <a:pPr lvl="1"/>
            <a:r>
              <a:rPr lang="en-US" sz="2000" dirty="0"/>
              <a:t>Degree (maximum number of children per node)</a:t>
            </a:r>
          </a:p>
        </p:txBody>
      </p:sp>
    </p:spTree>
    <p:extLst>
      <p:ext uri="{BB962C8B-B14F-4D97-AF65-F5344CB8AC3E}">
        <p14:creationId xmlns:p14="http://schemas.microsoft.com/office/powerpoint/2010/main" val="38831583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Index Options: Bitmaps and Statistics</a:t>
            </a:r>
          </a:p>
        </p:txBody>
      </p:sp>
      <p:sp>
        <p:nvSpPr>
          <p:cNvPr id="17412" name="Rectangle 3"/>
          <p:cNvSpPr>
            <a:spLocks noGrp="1" noChangeArrowheads="1"/>
          </p:cNvSpPr>
          <p:nvPr>
            <p:ph type="body" idx="1"/>
          </p:nvPr>
        </p:nvSpPr>
        <p:spPr/>
        <p:txBody>
          <a:bodyPr/>
          <a:lstStyle/>
          <a:p>
            <a:r>
              <a:rPr lang="en-US" smtClean="0"/>
              <a:t>Bitmap index</a:t>
            </a:r>
          </a:p>
          <a:p>
            <a:pPr lvl="1"/>
            <a:r>
              <a:rPr lang="en-US" smtClean="0"/>
              <a:t>A compressed index designed for non-primary key columns. Bit-wise operations can be used to quickly match WHERE criteria.</a:t>
            </a:r>
          </a:p>
          <a:p>
            <a:r>
              <a:rPr lang="en-US" smtClean="0"/>
              <a:t>Analyze statistics</a:t>
            </a:r>
          </a:p>
          <a:p>
            <a:pPr lvl="1"/>
            <a:r>
              <a:rPr lang="en-US" smtClean="0"/>
              <a:t>By collecting statistics about the actual data within the index, the DBMS can optimize the search path. For example, if it knows that only a few rows match one of your search conditions in a table, it can apply that condition first, reducing the amount of work needed to join tables.</a:t>
            </a:r>
          </a:p>
        </p:txBody>
      </p:sp>
      <p:sp>
        <p:nvSpPr>
          <p:cNvPr id="17410"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5FC4384-E18E-4397-9A82-08FD04FFF9C9}" type="slidenum">
              <a:rPr lang="en-US" smtClean="0"/>
              <a:pPr/>
              <a:t>14</a:t>
            </a:fld>
            <a:endParaRPr lang="en-US"/>
          </a:p>
        </p:txBody>
      </p:sp>
    </p:spTree>
    <p:extLst>
      <p:ext uri="{BB962C8B-B14F-4D97-AF65-F5344CB8AC3E}">
        <p14:creationId xmlns:p14="http://schemas.microsoft.com/office/powerpoint/2010/main" val="2855173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r>
              <a:rPr lang="en-US" smtClean="0"/>
              <a:t>Problems with Indexes</a:t>
            </a:r>
          </a:p>
        </p:txBody>
      </p:sp>
      <p:sp>
        <p:nvSpPr>
          <p:cNvPr id="18436" name="Rectangle 6"/>
          <p:cNvSpPr>
            <a:spLocks noGrp="1" noChangeArrowheads="1"/>
          </p:cNvSpPr>
          <p:nvPr>
            <p:ph type="body" idx="1"/>
          </p:nvPr>
        </p:nvSpPr>
        <p:spPr/>
        <p:txBody>
          <a:bodyPr/>
          <a:lstStyle/>
          <a:p>
            <a:r>
              <a:rPr lang="en-US" smtClean="0"/>
              <a:t>Each index must be updated when rows are inserted, deleted or modified.</a:t>
            </a:r>
          </a:p>
          <a:p>
            <a:r>
              <a:rPr lang="en-US" smtClean="0"/>
              <a:t>Changing one row of data in a table with many indexes can result in considerable time and resources to update all of the indexes.</a:t>
            </a:r>
          </a:p>
          <a:p>
            <a:r>
              <a:rPr lang="en-US" smtClean="0"/>
              <a:t>Steps to improve performance</a:t>
            </a:r>
          </a:p>
          <a:p>
            <a:pPr lvl="1"/>
            <a:r>
              <a:rPr lang="en-US" smtClean="0"/>
              <a:t>Index primary keys</a:t>
            </a:r>
          </a:p>
          <a:p>
            <a:pPr lvl="1"/>
            <a:r>
              <a:rPr lang="en-US" smtClean="0"/>
              <a:t>Index common join columns (usually primary keys)</a:t>
            </a:r>
          </a:p>
          <a:p>
            <a:pPr lvl="1"/>
            <a:r>
              <a:rPr lang="en-US" smtClean="0"/>
              <a:t>Index columns that are searched regularly</a:t>
            </a:r>
          </a:p>
          <a:p>
            <a:pPr lvl="1"/>
            <a:r>
              <a:rPr lang="en-US" smtClean="0"/>
              <a:t>Use a performance analyzer</a:t>
            </a:r>
          </a:p>
        </p:txBody>
      </p:sp>
      <p:sp>
        <p:nvSpPr>
          <p:cNvPr id="18434"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23D9EAE-E215-4450-BCE9-5E139A44B760}" type="slidenum">
              <a:rPr lang="en-US" smtClean="0"/>
              <a:pPr/>
              <a:t>15</a:t>
            </a:fld>
            <a:endParaRPr lang="en-US"/>
          </a:p>
        </p:txBody>
      </p:sp>
    </p:spTree>
    <p:extLst>
      <p:ext uri="{BB962C8B-B14F-4D97-AF65-F5344CB8AC3E}">
        <p14:creationId xmlns:p14="http://schemas.microsoft.com/office/powerpoint/2010/main" val="4232192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Data Warehouse</a:t>
            </a:r>
          </a:p>
        </p:txBody>
      </p:sp>
      <p:sp>
        <p:nvSpPr>
          <p:cNvPr id="19458"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4DF26A7-4F8E-4E46-9C2D-03BDE90D6F80}" type="slidenum">
              <a:rPr lang="en-US" smtClean="0"/>
              <a:pPr/>
              <a:t>16</a:t>
            </a:fld>
            <a:endParaRPr lang="en-US"/>
          </a:p>
        </p:txBody>
      </p:sp>
      <p:pic>
        <p:nvPicPr>
          <p:cNvPr id="19460" name="Picture 3" descr="pe020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143000"/>
            <a:ext cx="2057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4"/>
          <p:cNvSpPr txBox="1">
            <a:spLocks noChangeArrowheads="1"/>
          </p:cNvSpPr>
          <p:nvPr/>
        </p:nvSpPr>
        <p:spPr bwMode="auto">
          <a:xfrm>
            <a:off x="3048000" y="4343400"/>
            <a:ext cx="1822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OLTP Database</a:t>
            </a:r>
          </a:p>
          <a:p>
            <a:pPr eaLnBrk="1" hangingPunct="1"/>
            <a:r>
              <a:rPr lang="en-US" sz="1800"/>
              <a:t>3NF tables</a:t>
            </a:r>
          </a:p>
        </p:txBody>
      </p:sp>
      <p:sp>
        <p:nvSpPr>
          <p:cNvPr id="19462" name="Line 5"/>
          <p:cNvSpPr>
            <a:spLocks noChangeShapeType="1"/>
          </p:cNvSpPr>
          <p:nvPr/>
        </p:nvSpPr>
        <p:spPr bwMode="auto">
          <a:xfrm>
            <a:off x="2286000" y="2514600"/>
            <a:ext cx="838200" cy="533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9463" name="Line 6"/>
          <p:cNvSpPr>
            <a:spLocks noChangeShapeType="1"/>
          </p:cNvSpPr>
          <p:nvPr/>
        </p:nvSpPr>
        <p:spPr bwMode="auto">
          <a:xfrm flipV="1">
            <a:off x="2057400" y="3200400"/>
            <a:ext cx="1066800" cy="3810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9464" name="Line 7"/>
          <p:cNvSpPr>
            <a:spLocks noChangeShapeType="1"/>
          </p:cNvSpPr>
          <p:nvPr/>
        </p:nvSpPr>
        <p:spPr bwMode="auto">
          <a:xfrm>
            <a:off x="2057400" y="3048000"/>
            <a:ext cx="1066800" cy="76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9465" name="Text Box 8"/>
          <p:cNvSpPr txBox="1">
            <a:spLocks noChangeArrowheads="1"/>
          </p:cNvSpPr>
          <p:nvPr/>
        </p:nvSpPr>
        <p:spPr bwMode="auto">
          <a:xfrm>
            <a:off x="1143000" y="266700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Operations</a:t>
            </a:r>
          </a:p>
          <a:p>
            <a:pPr eaLnBrk="1" hangingPunct="1"/>
            <a:r>
              <a:rPr lang="en-US" sz="1800"/>
              <a:t>data</a:t>
            </a:r>
          </a:p>
        </p:txBody>
      </p:sp>
      <p:sp>
        <p:nvSpPr>
          <p:cNvPr id="19466" name="Line 9"/>
          <p:cNvSpPr>
            <a:spLocks noChangeShapeType="1"/>
          </p:cNvSpPr>
          <p:nvPr/>
        </p:nvSpPr>
        <p:spPr bwMode="auto">
          <a:xfrm flipV="1">
            <a:off x="4038600" y="1981200"/>
            <a:ext cx="838200" cy="9144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9467" name="Text Box 10"/>
          <p:cNvSpPr txBox="1">
            <a:spLocks noChangeArrowheads="1"/>
          </p:cNvSpPr>
          <p:nvPr/>
        </p:nvSpPr>
        <p:spPr bwMode="auto">
          <a:xfrm>
            <a:off x="3962400" y="1524000"/>
            <a:ext cx="128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Predefined</a:t>
            </a:r>
          </a:p>
          <a:p>
            <a:pPr eaLnBrk="1" hangingPunct="1"/>
            <a:r>
              <a:rPr lang="en-US" sz="1800"/>
              <a:t>reports</a:t>
            </a:r>
          </a:p>
        </p:txBody>
      </p:sp>
      <p:sp>
        <p:nvSpPr>
          <p:cNvPr id="19468" name="Rectangle 11"/>
          <p:cNvSpPr>
            <a:spLocks noChangeArrowheads="1"/>
          </p:cNvSpPr>
          <p:nvPr/>
        </p:nvSpPr>
        <p:spPr bwMode="auto">
          <a:xfrm>
            <a:off x="3581400" y="29718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19469" name="Rectangle 12"/>
          <p:cNvSpPr>
            <a:spLocks noChangeArrowheads="1"/>
          </p:cNvSpPr>
          <p:nvPr/>
        </p:nvSpPr>
        <p:spPr bwMode="auto">
          <a:xfrm>
            <a:off x="4495800" y="29718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19470" name="Rectangle 13"/>
          <p:cNvSpPr>
            <a:spLocks noChangeArrowheads="1"/>
          </p:cNvSpPr>
          <p:nvPr/>
        </p:nvSpPr>
        <p:spPr bwMode="auto">
          <a:xfrm>
            <a:off x="2971800" y="37338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19471" name="Rectangle 14"/>
          <p:cNvSpPr>
            <a:spLocks noChangeArrowheads="1"/>
          </p:cNvSpPr>
          <p:nvPr/>
        </p:nvSpPr>
        <p:spPr bwMode="auto">
          <a:xfrm>
            <a:off x="3581400" y="37338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19472" name="Rectangle 15"/>
          <p:cNvSpPr>
            <a:spLocks noChangeArrowheads="1"/>
          </p:cNvSpPr>
          <p:nvPr/>
        </p:nvSpPr>
        <p:spPr bwMode="auto">
          <a:xfrm>
            <a:off x="4495800" y="37338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19473" name="Rectangle 16"/>
          <p:cNvSpPr>
            <a:spLocks noChangeArrowheads="1"/>
          </p:cNvSpPr>
          <p:nvPr/>
        </p:nvSpPr>
        <p:spPr bwMode="auto">
          <a:xfrm>
            <a:off x="4495800" y="29718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19474" name="Rectangle 17"/>
          <p:cNvSpPr>
            <a:spLocks noChangeArrowheads="1"/>
          </p:cNvSpPr>
          <p:nvPr/>
        </p:nvSpPr>
        <p:spPr bwMode="auto">
          <a:xfrm>
            <a:off x="3581400" y="29718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19475" name="Rectangle 18"/>
          <p:cNvSpPr>
            <a:spLocks noChangeArrowheads="1"/>
          </p:cNvSpPr>
          <p:nvPr/>
        </p:nvSpPr>
        <p:spPr bwMode="auto">
          <a:xfrm>
            <a:off x="4495800" y="37338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19476" name="Rectangle 19"/>
          <p:cNvSpPr>
            <a:spLocks noChangeArrowheads="1"/>
          </p:cNvSpPr>
          <p:nvPr/>
        </p:nvSpPr>
        <p:spPr bwMode="auto">
          <a:xfrm>
            <a:off x="3581400" y="37338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19477" name="Rectangle 20"/>
          <p:cNvSpPr>
            <a:spLocks noChangeArrowheads="1"/>
          </p:cNvSpPr>
          <p:nvPr/>
        </p:nvSpPr>
        <p:spPr bwMode="auto">
          <a:xfrm>
            <a:off x="2971800" y="37338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cxnSp>
        <p:nvCxnSpPr>
          <p:cNvPr id="19478" name="AutoShape 21"/>
          <p:cNvCxnSpPr>
            <a:cxnSpLocks noChangeShapeType="1"/>
            <a:stCxn id="19468" idx="3"/>
            <a:endCxn id="19469" idx="1"/>
          </p:cNvCxnSpPr>
          <p:nvPr/>
        </p:nvCxnSpPr>
        <p:spPr bwMode="auto">
          <a:xfrm>
            <a:off x="3962400" y="3200400"/>
            <a:ext cx="533400" cy="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19479" name="AutoShape 22"/>
          <p:cNvCxnSpPr>
            <a:cxnSpLocks noChangeShapeType="1"/>
            <a:stCxn id="19468" idx="1"/>
            <a:endCxn id="19470" idx="3"/>
          </p:cNvCxnSpPr>
          <p:nvPr/>
        </p:nvCxnSpPr>
        <p:spPr bwMode="auto">
          <a:xfrm rot="10800000" flipV="1">
            <a:off x="3352800" y="3200400"/>
            <a:ext cx="228600" cy="762000"/>
          </a:xfrm>
          <a:prstGeom prst="bentConnector3">
            <a:avLst>
              <a:gd name="adj1" fmla="val 50000"/>
            </a:avLst>
          </a:prstGeom>
          <a:noFill/>
          <a:ln w="3175">
            <a:solidFill>
              <a:schemeClr val="tx1"/>
            </a:solidFill>
            <a:miter lim="800000"/>
            <a:headEnd/>
            <a:tailEnd/>
          </a:ln>
          <a:extLst>
            <a:ext uri="{909E8E84-426E-40DD-AFC4-6F175D3DCCD1}">
              <a14:hiddenFill xmlns:a14="http://schemas.microsoft.com/office/drawing/2010/main">
                <a:noFill/>
              </a14:hiddenFill>
            </a:ext>
          </a:extLst>
        </p:spPr>
      </p:cxnSp>
      <p:cxnSp>
        <p:nvCxnSpPr>
          <p:cNvPr id="19480" name="AutoShape 23"/>
          <p:cNvCxnSpPr>
            <a:cxnSpLocks noChangeShapeType="1"/>
            <a:stCxn id="19470" idx="3"/>
            <a:endCxn id="19471" idx="1"/>
          </p:cNvCxnSpPr>
          <p:nvPr/>
        </p:nvCxnSpPr>
        <p:spPr bwMode="auto">
          <a:xfrm>
            <a:off x="3352800" y="3962400"/>
            <a:ext cx="228600" cy="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19481" name="AutoShape 24"/>
          <p:cNvCxnSpPr>
            <a:cxnSpLocks noChangeShapeType="1"/>
            <a:stCxn id="19469" idx="1"/>
            <a:endCxn id="19472" idx="1"/>
          </p:cNvCxnSpPr>
          <p:nvPr/>
        </p:nvCxnSpPr>
        <p:spPr bwMode="auto">
          <a:xfrm rot="10800000" flipH="1" flipV="1">
            <a:off x="4495800" y="3200400"/>
            <a:ext cx="1588" cy="762000"/>
          </a:xfrm>
          <a:prstGeom prst="bentConnector3">
            <a:avLst>
              <a:gd name="adj1" fmla="val -14400005"/>
            </a:avLst>
          </a:prstGeom>
          <a:noFill/>
          <a:ln w="3175">
            <a:solidFill>
              <a:schemeClr val="tx1"/>
            </a:solidFill>
            <a:miter lim="800000"/>
            <a:headEnd/>
            <a:tailEnd/>
          </a:ln>
          <a:extLst>
            <a:ext uri="{909E8E84-426E-40DD-AFC4-6F175D3DCCD1}">
              <a14:hiddenFill xmlns:a14="http://schemas.microsoft.com/office/drawing/2010/main">
                <a:noFill/>
              </a14:hiddenFill>
            </a:ext>
          </a:extLst>
        </p:spPr>
      </p:cxnSp>
      <p:sp>
        <p:nvSpPr>
          <p:cNvPr id="19482" name="Rectangle 25"/>
          <p:cNvSpPr>
            <a:spLocks noChangeArrowheads="1"/>
          </p:cNvSpPr>
          <p:nvPr/>
        </p:nvSpPr>
        <p:spPr bwMode="auto">
          <a:xfrm>
            <a:off x="7162800" y="3505200"/>
            <a:ext cx="381000" cy="685800"/>
          </a:xfrm>
          <a:prstGeom prst="rect">
            <a:avLst/>
          </a:prstGeom>
          <a:solidFill>
            <a:srgbClr val="FFFF99"/>
          </a:solidFill>
          <a:ln w="3175">
            <a:solidFill>
              <a:schemeClr val="tx1"/>
            </a:solidFill>
            <a:miter lim="800000"/>
            <a:headEnd/>
            <a:tailEnd/>
          </a:ln>
        </p:spPr>
        <p:txBody>
          <a:bodyPr wrap="none" anchor="ctr">
            <a:spAutoFit/>
          </a:bodyPr>
          <a:lstStyle/>
          <a:p>
            <a:endParaRPr lang="en-US"/>
          </a:p>
        </p:txBody>
      </p:sp>
      <p:sp>
        <p:nvSpPr>
          <p:cNvPr id="19483" name="Rectangle 26"/>
          <p:cNvSpPr>
            <a:spLocks noChangeArrowheads="1"/>
          </p:cNvSpPr>
          <p:nvPr/>
        </p:nvSpPr>
        <p:spPr bwMode="auto">
          <a:xfrm>
            <a:off x="7162800" y="3505200"/>
            <a:ext cx="381000" cy="152400"/>
          </a:xfrm>
          <a:prstGeom prst="rect">
            <a:avLst/>
          </a:prstGeom>
          <a:solidFill>
            <a:srgbClr val="FF9900"/>
          </a:solidFill>
          <a:ln w="3175">
            <a:solidFill>
              <a:schemeClr val="tx1"/>
            </a:solidFill>
            <a:miter lim="800000"/>
            <a:headEnd/>
            <a:tailEnd/>
          </a:ln>
        </p:spPr>
        <p:txBody>
          <a:bodyPr wrap="none" anchor="ctr">
            <a:spAutoFit/>
          </a:bodyPr>
          <a:lstStyle/>
          <a:p>
            <a:endParaRPr lang="en-US"/>
          </a:p>
        </p:txBody>
      </p:sp>
      <p:sp>
        <p:nvSpPr>
          <p:cNvPr id="19484" name="Rectangle 27"/>
          <p:cNvSpPr>
            <a:spLocks noChangeArrowheads="1"/>
          </p:cNvSpPr>
          <p:nvPr/>
        </p:nvSpPr>
        <p:spPr bwMode="auto">
          <a:xfrm>
            <a:off x="7848600" y="28956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19485" name="Rectangle 28"/>
          <p:cNvSpPr>
            <a:spLocks noChangeArrowheads="1"/>
          </p:cNvSpPr>
          <p:nvPr/>
        </p:nvSpPr>
        <p:spPr bwMode="auto">
          <a:xfrm>
            <a:off x="7848600" y="28956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19486" name="Rectangle 29"/>
          <p:cNvSpPr>
            <a:spLocks noChangeArrowheads="1"/>
          </p:cNvSpPr>
          <p:nvPr/>
        </p:nvSpPr>
        <p:spPr bwMode="auto">
          <a:xfrm>
            <a:off x="6477000" y="28956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19487" name="Rectangle 30"/>
          <p:cNvSpPr>
            <a:spLocks noChangeArrowheads="1"/>
          </p:cNvSpPr>
          <p:nvPr/>
        </p:nvSpPr>
        <p:spPr bwMode="auto">
          <a:xfrm>
            <a:off x="6477000" y="28956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19488" name="Rectangle 31"/>
          <p:cNvSpPr>
            <a:spLocks noChangeArrowheads="1"/>
          </p:cNvSpPr>
          <p:nvPr/>
        </p:nvSpPr>
        <p:spPr bwMode="auto">
          <a:xfrm>
            <a:off x="6477000" y="40386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19489" name="Rectangle 32"/>
          <p:cNvSpPr>
            <a:spLocks noChangeArrowheads="1"/>
          </p:cNvSpPr>
          <p:nvPr/>
        </p:nvSpPr>
        <p:spPr bwMode="auto">
          <a:xfrm>
            <a:off x="6477000" y="40386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19490" name="Rectangle 33"/>
          <p:cNvSpPr>
            <a:spLocks noChangeArrowheads="1"/>
          </p:cNvSpPr>
          <p:nvPr/>
        </p:nvSpPr>
        <p:spPr bwMode="auto">
          <a:xfrm>
            <a:off x="7848600" y="40386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19491" name="Rectangle 34"/>
          <p:cNvSpPr>
            <a:spLocks noChangeArrowheads="1"/>
          </p:cNvSpPr>
          <p:nvPr/>
        </p:nvSpPr>
        <p:spPr bwMode="auto">
          <a:xfrm>
            <a:off x="7848600" y="40386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cxnSp>
        <p:nvCxnSpPr>
          <p:cNvPr id="19492" name="AutoShape 35"/>
          <p:cNvCxnSpPr>
            <a:cxnSpLocks noChangeShapeType="1"/>
            <a:stCxn id="19486" idx="3"/>
            <a:endCxn id="19483" idx="1"/>
          </p:cNvCxnSpPr>
          <p:nvPr/>
        </p:nvCxnSpPr>
        <p:spPr bwMode="auto">
          <a:xfrm>
            <a:off x="6858000" y="3200400"/>
            <a:ext cx="304800" cy="3810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19493" name="AutoShape 36"/>
          <p:cNvCxnSpPr>
            <a:cxnSpLocks noChangeShapeType="1"/>
            <a:stCxn id="19484" idx="1"/>
            <a:endCxn id="19483" idx="3"/>
          </p:cNvCxnSpPr>
          <p:nvPr/>
        </p:nvCxnSpPr>
        <p:spPr bwMode="auto">
          <a:xfrm flipH="1">
            <a:off x="7543800" y="3200400"/>
            <a:ext cx="304800" cy="3810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19494" name="AutoShape 37"/>
          <p:cNvCxnSpPr>
            <a:cxnSpLocks noChangeShapeType="1"/>
            <a:stCxn id="19488" idx="3"/>
            <a:endCxn id="19482" idx="1"/>
          </p:cNvCxnSpPr>
          <p:nvPr/>
        </p:nvCxnSpPr>
        <p:spPr bwMode="auto">
          <a:xfrm flipV="1">
            <a:off x="6858000" y="3848100"/>
            <a:ext cx="304800" cy="4953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19495" name="AutoShape 38"/>
          <p:cNvCxnSpPr>
            <a:cxnSpLocks noChangeShapeType="1"/>
            <a:stCxn id="19490" idx="1"/>
            <a:endCxn id="19482" idx="3"/>
          </p:cNvCxnSpPr>
          <p:nvPr/>
        </p:nvCxnSpPr>
        <p:spPr bwMode="auto">
          <a:xfrm flipH="1" flipV="1">
            <a:off x="7543800" y="3848100"/>
            <a:ext cx="304800" cy="4953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19496" name="Text Box 39"/>
          <p:cNvSpPr txBox="1">
            <a:spLocks noChangeArrowheads="1"/>
          </p:cNvSpPr>
          <p:nvPr/>
        </p:nvSpPr>
        <p:spPr bwMode="auto">
          <a:xfrm>
            <a:off x="6613525" y="4837113"/>
            <a:ext cx="197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Data warehouse</a:t>
            </a:r>
          </a:p>
          <a:p>
            <a:pPr eaLnBrk="1" hangingPunct="1"/>
            <a:r>
              <a:rPr lang="en-US" sz="1800"/>
              <a:t>Star configuration</a:t>
            </a:r>
          </a:p>
        </p:txBody>
      </p:sp>
      <p:sp>
        <p:nvSpPr>
          <p:cNvPr id="19497" name="Line 40"/>
          <p:cNvSpPr>
            <a:spLocks noChangeShapeType="1"/>
          </p:cNvSpPr>
          <p:nvPr/>
        </p:nvSpPr>
        <p:spPr bwMode="auto">
          <a:xfrm>
            <a:off x="5029200" y="3581400"/>
            <a:ext cx="1143000" cy="76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9498" name="Text Box 41"/>
          <p:cNvSpPr txBox="1">
            <a:spLocks noChangeArrowheads="1"/>
          </p:cNvSpPr>
          <p:nvPr/>
        </p:nvSpPr>
        <p:spPr bwMode="auto">
          <a:xfrm>
            <a:off x="5029200" y="3657600"/>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Daily data</a:t>
            </a:r>
          </a:p>
          <a:p>
            <a:pPr eaLnBrk="1" hangingPunct="1"/>
            <a:r>
              <a:rPr lang="en-US" sz="1800"/>
              <a:t>transfer</a:t>
            </a:r>
          </a:p>
        </p:txBody>
      </p:sp>
      <p:sp>
        <p:nvSpPr>
          <p:cNvPr id="19499" name="Line 42"/>
          <p:cNvSpPr>
            <a:spLocks noChangeShapeType="1"/>
          </p:cNvSpPr>
          <p:nvPr/>
        </p:nvSpPr>
        <p:spPr bwMode="auto">
          <a:xfrm flipH="1" flipV="1">
            <a:off x="6553200" y="2057400"/>
            <a:ext cx="457200" cy="838200"/>
          </a:xfrm>
          <a:prstGeom prst="line">
            <a:avLst/>
          </a:prstGeom>
          <a:noFill/>
          <a:ln w="31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00" name="Text Box 43"/>
          <p:cNvSpPr txBox="1">
            <a:spLocks noChangeArrowheads="1"/>
          </p:cNvSpPr>
          <p:nvPr/>
        </p:nvSpPr>
        <p:spPr bwMode="auto">
          <a:xfrm>
            <a:off x="6858000" y="1981200"/>
            <a:ext cx="1517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Interactive</a:t>
            </a:r>
          </a:p>
          <a:p>
            <a:pPr eaLnBrk="1" hangingPunct="1"/>
            <a:r>
              <a:rPr lang="en-US" sz="1800"/>
              <a:t>data analysis</a:t>
            </a:r>
          </a:p>
        </p:txBody>
      </p:sp>
      <p:sp>
        <p:nvSpPr>
          <p:cNvPr id="19501" name="Rectangle 44"/>
          <p:cNvSpPr>
            <a:spLocks noChangeArrowheads="1"/>
          </p:cNvSpPr>
          <p:nvPr/>
        </p:nvSpPr>
        <p:spPr bwMode="auto">
          <a:xfrm>
            <a:off x="4191000" y="4953000"/>
            <a:ext cx="533400" cy="762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9502" name="Line 45"/>
          <p:cNvSpPr>
            <a:spLocks noChangeShapeType="1"/>
          </p:cNvSpPr>
          <p:nvPr/>
        </p:nvSpPr>
        <p:spPr bwMode="auto">
          <a:xfrm>
            <a:off x="4267200" y="51054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03" name="Line 46"/>
          <p:cNvSpPr>
            <a:spLocks noChangeShapeType="1"/>
          </p:cNvSpPr>
          <p:nvPr/>
        </p:nvSpPr>
        <p:spPr bwMode="auto">
          <a:xfrm>
            <a:off x="4267200" y="52578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04" name="Line 47"/>
          <p:cNvSpPr>
            <a:spLocks noChangeShapeType="1"/>
          </p:cNvSpPr>
          <p:nvPr/>
        </p:nvSpPr>
        <p:spPr bwMode="auto">
          <a:xfrm>
            <a:off x="4267200" y="54102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05" name="Line 48"/>
          <p:cNvSpPr>
            <a:spLocks noChangeShapeType="1"/>
          </p:cNvSpPr>
          <p:nvPr/>
        </p:nvSpPr>
        <p:spPr bwMode="auto">
          <a:xfrm>
            <a:off x="4267200" y="55626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06" name="Rectangle 49"/>
          <p:cNvSpPr>
            <a:spLocks noChangeArrowheads="1"/>
          </p:cNvSpPr>
          <p:nvPr/>
        </p:nvSpPr>
        <p:spPr bwMode="auto">
          <a:xfrm>
            <a:off x="4953000" y="4953000"/>
            <a:ext cx="533400" cy="762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19507" name="Line 50"/>
          <p:cNvSpPr>
            <a:spLocks noChangeShapeType="1"/>
          </p:cNvSpPr>
          <p:nvPr/>
        </p:nvSpPr>
        <p:spPr bwMode="auto">
          <a:xfrm>
            <a:off x="5029200" y="51054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08" name="Line 51"/>
          <p:cNvSpPr>
            <a:spLocks noChangeShapeType="1"/>
          </p:cNvSpPr>
          <p:nvPr/>
        </p:nvSpPr>
        <p:spPr bwMode="auto">
          <a:xfrm>
            <a:off x="5029200" y="52578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09" name="Line 52"/>
          <p:cNvSpPr>
            <a:spLocks noChangeShapeType="1"/>
          </p:cNvSpPr>
          <p:nvPr/>
        </p:nvSpPr>
        <p:spPr bwMode="auto">
          <a:xfrm>
            <a:off x="5029200" y="54102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10" name="Line 53"/>
          <p:cNvSpPr>
            <a:spLocks noChangeShapeType="1"/>
          </p:cNvSpPr>
          <p:nvPr/>
        </p:nvSpPr>
        <p:spPr bwMode="auto">
          <a:xfrm>
            <a:off x="5029200" y="5562600"/>
            <a:ext cx="38100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19511" name="Text Box 54"/>
          <p:cNvSpPr txBox="1">
            <a:spLocks noChangeArrowheads="1"/>
          </p:cNvSpPr>
          <p:nvPr/>
        </p:nvSpPr>
        <p:spPr bwMode="auto">
          <a:xfrm>
            <a:off x="4327525" y="5827713"/>
            <a:ext cx="103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t>Flat files</a:t>
            </a:r>
          </a:p>
        </p:txBody>
      </p:sp>
      <p:sp>
        <p:nvSpPr>
          <p:cNvPr id="19512" name="Line 55"/>
          <p:cNvSpPr>
            <a:spLocks noChangeShapeType="1"/>
          </p:cNvSpPr>
          <p:nvPr/>
        </p:nvSpPr>
        <p:spPr bwMode="auto">
          <a:xfrm flipV="1">
            <a:off x="5257800" y="4114800"/>
            <a:ext cx="914400" cy="6858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9513" name="Rectangle 56"/>
          <p:cNvSpPr>
            <a:spLocks noChangeArrowheads="1"/>
          </p:cNvSpPr>
          <p:nvPr/>
        </p:nvSpPr>
        <p:spPr bwMode="auto">
          <a:xfrm>
            <a:off x="2819400" y="2438400"/>
            <a:ext cx="2209800" cy="1905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9514" name="Rectangle 57"/>
          <p:cNvSpPr>
            <a:spLocks noChangeArrowheads="1"/>
          </p:cNvSpPr>
          <p:nvPr/>
        </p:nvSpPr>
        <p:spPr bwMode="auto">
          <a:xfrm>
            <a:off x="6248400" y="2743200"/>
            <a:ext cx="2209800" cy="2057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2498736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t>Data Warehouse Goals</a:t>
            </a:r>
          </a:p>
        </p:txBody>
      </p:sp>
      <p:sp>
        <p:nvSpPr>
          <p:cNvPr id="20484" name="Rectangle 3"/>
          <p:cNvSpPr>
            <a:spLocks noGrp="1" noChangeArrowheads="1"/>
          </p:cNvSpPr>
          <p:nvPr>
            <p:ph idx="1"/>
          </p:nvPr>
        </p:nvSpPr>
        <p:spPr/>
        <p:txBody>
          <a:bodyPr/>
          <a:lstStyle/>
          <a:p>
            <a:r>
              <a:rPr lang="en-US" smtClean="0"/>
              <a:t>Existing databases optimized for Online Transaction Processing (OLTP)</a:t>
            </a:r>
          </a:p>
          <a:p>
            <a:r>
              <a:rPr lang="en-US" smtClean="0"/>
              <a:t>Online Analytical Processing (OLAP) requires fast retrievals, and only bulk writes.</a:t>
            </a:r>
          </a:p>
          <a:p>
            <a:r>
              <a:rPr lang="en-US" smtClean="0"/>
              <a:t>Different goals require different storage, so build separate dta warehouse to use for queries.</a:t>
            </a:r>
          </a:p>
          <a:p>
            <a:r>
              <a:rPr lang="en-US" smtClean="0"/>
              <a:t>Extraction, Transformation, Loading (ETL)</a:t>
            </a:r>
          </a:p>
          <a:p>
            <a:r>
              <a:rPr lang="en-US" smtClean="0"/>
              <a:t>Data analysis</a:t>
            </a:r>
          </a:p>
          <a:p>
            <a:pPr lvl="1"/>
            <a:r>
              <a:rPr lang="en-US" smtClean="0"/>
              <a:t>Ad hoc queries</a:t>
            </a:r>
          </a:p>
          <a:p>
            <a:pPr lvl="1"/>
            <a:r>
              <a:rPr lang="en-US" smtClean="0"/>
              <a:t>Statistical analysis</a:t>
            </a:r>
          </a:p>
          <a:p>
            <a:pPr lvl="1"/>
            <a:r>
              <a:rPr lang="en-US" smtClean="0"/>
              <a:t>Data mining (specialized automated tools)</a:t>
            </a:r>
          </a:p>
          <a:p>
            <a:endParaRPr lang="en-US" smtClean="0"/>
          </a:p>
        </p:txBody>
      </p:sp>
      <p:sp>
        <p:nvSpPr>
          <p:cNvPr id="20482"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3F34625-2555-4BBC-B752-4E685D70D6EB}" type="slidenum">
              <a:rPr lang="en-US" smtClean="0"/>
              <a:pPr/>
              <a:t>17</a:t>
            </a:fld>
            <a:endParaRPr lang="en-US"/>
          </a:p>
        </p:txBody>
      </p:sp>
    </p:spTree>
    <p:extLst>
      <p:ext uri="{BB962C8B-B14F-4D97-AF65-F5344CB8AC3E}">
        <p14:creationId xmlns:p14="http://schemas.microsoft.com/office/powerpoint/2010/main" val="2813130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Extraction, Transformation, and Loading (ETL)</a:t>
            </a:r>
          </a:p>
        </p:txBody>
      </p:sp>
      <p:sp>
        <p:nvSpPr>
          <p:cNvPr id="21506"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3D9A796-4620-4613-A630-68565AEA0CCE}" type="slidenum">
              <a:rPr lang="en-US" smtClean="0"/>
              <a:pPr/>
              <a:t>18</a:t>
            </a:fld>
            <a:endParaRPr lang="en-US"/>
          </a:p>
        </p:txBody>
      </p:sp>
      <p:sp>
        <p:nvSpPr>
          <p:cNvPr id="21508" name="Rectangle 4"/>
          <p:cNvSpPr>
            <a:spLocks noChangeArrowheads="1"/>
          </p:cNvSpPr>
          <p:nvPr/>
        </p:nvSpPr>
        <p:spPr bwMode="auto">
          <a:xfrm>
            <a:off x="7162800" y="3467100"/>
            <a:ext cx="381000" cy="685800"/>
          </a:xfrm>
          <a:prstGeom prst="rect">
            <a:avLst/>
          </a:prstGeom>
          <a:solidFill>
            <a:srgbClr val="FFFF99"/>
          </a:solidFill>
          <a:ln w="3175">
            <a:solidFill>
              <a:schemeClr val="tx1"/>
            </a:solidFill>
            <a:miter lim="800000"/>
            <a:headEnd/>
            <a:tailEnd/>
          </a:ln>
        </p:spPr>
        <p:txBody>
          <a:bodyPr wrap="none" anchor="ctr">
            <a:spAutoFit/>
          </a:bodyPr>
          <a:lstStyle/>
          <a:p>
            <a:endParaRPr lang="en-US"/>
          </a:p>
        </p:txBody>
      </p:sp>
      <p:sp>
        <p:nvSpPr>
          <p:cNvPr id="21509" name="Rectangle 5"/>
          <p:cNvSpPr>
            <a:spLocks noChangeArrowheads="1"/>
          </p:cNvSpPr>
          <p:nvPr/>
        </p:nvSpPr>
        <p:spPr bwMode="auto">
          <a:xfrm>
            <a:off x="7162800" y="3467100"/>
            <a:ext cx="381000" cy="152400"/>
          </a:xfrm>
          <a:prstGeom prst="rect">
            <a:avLst/>
          </a:prstGeom>
          <a:solidFill>
            <a:srgbClr val="FF9900"/>
          </a:solidFill>
          <a:ln w="3175">
            <a:solidFill>
              <a:schemeClr val="tx1"/>
            </a:solidFill>
            <a:miter lim="800000"/>
            <a:headEnd/>
            <a:tailEnd/>
          </a:ln>
        </p:spPr>
        <p:txBody>
          <a:bodyPr wrap="none" anchor="ctr">
            <a:spAutoFit/>
          </a:bodyPr>
          <a:lstStyle/>
          <a:p>
            <a:endParaRPr lang="en-US"/>
          </a:p>
        </p:txBody>
      </p:sp>
      <p:sp>
        <p:nvSpPr>
          <p:cNvPr id="21510" name="Rectangle 6"/>
          <p:cNvSpPr>
            <a:spLocks noChangeArrowheads="1"/>
          </p:cNvSpPr>
          <p:nvPr/>
        </p:nvSpPr>
        <p:spPr bwMode="auto">
          <a:xfrm>
            <a:off x="7848600" y="28575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21511" name="Rectangle 7"/>
          <p:cNvSpPr>
            <a:spLocks noChangeArrowheads="1"/>
          </p:cNvSpPr>
          <p:nvPr/>
        </p:nvSpPr>
        <p:spPr bwMode="auto">
          <a:xfrm>
            <a:off x="7848600" y="28575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21512" name="Rectangle 8"/>
          <p:cNvSpPr>
            <a:spLocks noChangeArrowheads="1"/>
          </p:cNvSpPr>
          <p:nvPr/>
        </p:nvSpPr>
        <p:spPr bwMode="auto">
          <a:xfrm>
            <a:off x="6477000" y="28575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21513" name="Rectangle 9"/>
          <p:cNvSpPr>
            <a:spLocks noChangeArrowheads="1"/>
          </p:cNvSpPr>
          <p:nvPr/>
        </p:nvSpPr>
        <p:spPr bwMode="auto">
          <a:xfrm>
            <a:off x="6477000" y="28575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21514" name="Rectangle 10"/>
          <p:cNvSpPr>
            <a:spLocks noChangeArrowheads="1"/>
          </p:cNvSpPr>
          <p:nvPr/>
        </p:nvSpPr>
        <p:spPr bwMode="auto">
          <a:xfrm>
            <a:off x="6477000" y="40005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21515" name="Rectangle 11"/>
          <p:cNvSpPr>
            <a:spLocks noChangeArrowheads="1"/>
          </p:cNvSpPr>
          <p:nvPr/>
        </p:nvSpPr>
        <p:spPr bwMode="auto">
          <a:xfrm>
            <a:off x="6477000" y="40005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21516" name="Rectangle 12"/>
          <p:cNvSpPr>
            <a:spLocks noChangeArrowheads="1"/>
          </p:cNvSpPr>
          <p:nvPr/>
        </p:nvSpPr>
        <p:spPr bwMode="auto">
          <a:xfrm>
            <a:off x="7848600" y="4000500"/>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21517" name="Rectangle 13"/>
          <p:cNvSpPr>
            <a:spLocks noChangeArrowheads="1"/>
          </p:cNvSpPr>
          <p:nvPr/>
        </p:nvSpPr>
        <p:spPr bwMode="auto">
          <a:xfrm>
            <a:off x="7848600" y="4000500"/>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cxnSp>
        <p:nvCxnSpPr>
          <p:cNvPr id="21518" name="AutoShape 14"/>
          <p:cNvCxnSpPr>
            <a:cxnSpLocks noChangeShapeType="1"/>
            <a:stCxn id="21512" idx="3"/>
            <a:endCxn id="21509" idx="1"/>
          </p:cNvCxnSpPr>
          <p:nvPr/>
        </p:nvCxnSpPr>
        <p:spPr bwMode="auto">
          <a:xfrm>
            <a:off x="6858000" y="3162300"/>
            <a:ext cx="304800" cy="3810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519" name="AutoShape 15"/>
          <p:cNvCxnSpPr>
            <a:cxnSpLocks noChangeShapeType="1"/>
            <a:stCxn id="21510" idx="1"/>
            <a:endCxn id="21509" idx="3"/>
          </p:cNvCxnSpPr>
          <p:nvPr/>
        </p:nvCxnSpPr>
        <p:spPr bwMode="auto">
          <a:xfrm flipH="1">
            <a:off x="7543800" y="3162300"/>
            <a:ext cx="304800" cy="3810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520" name="AutoShape 16"/>
          <p:cNvCxnSpPr>
            <a:cxnSpLocks noChangeShapeType="1"/>
            <a:stCxn id="21514" idx="3"/>
            <a:endCxn id="21508" idx="1"/>
          </p:cNvCxnSpPr>
          <p:nvPr/>
        </p:nvCxnSpPr>
        <p:spPr bwMode="auto">
          <a:xfrm flipV="1">
            <a:off x="6858000" y="3810000"/>
            <a:ext cx="304800" cy="4953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521" name="AutoShape 17"/>
          <p:cNvCxnSpPr>
            <a:cxnSpLocks noChangeShapeType="1"/>
            <a:stCxn id="21516" idx="1"/>
            <a:endCxn id="21508" idx="3"/>
          </p:cNvCxnSpPr>
          <p:nvPr/>
        </p:nvCxnSpPr>
        <p:spPr bwMode="auto">
          <a:xfrm flipH="1" flipV="1">
            <a:off x="7543800" y="3810000"/>
            <a:ext cx="304800" cy="4953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1522" name="Rectangle 18"/>
          <p:cNvSpPr>
            <a:spLocks noChangeArrowheads="1"/>
          </p:cNvSpPr>
          <p:nvPr/>
        </p:nvSpPr>
        <p:spPr bwMode="auto">
          <a:xfrm>
            <a:off x="6248400" y="2705100"/>
            <a:ext cx="2209800" cy="2057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1523" name="Text Box 19"/>
          <p:cNvSpPr txBox="1">
            <a:spLocks noChangeArrowheads="1"/>
          </p:cNvSpPr>
          <p:nvPr/>
        </p:nvSpPr>
        <p:spPr bwMode="auto">
          <a:xfrm>
            <a:off x="6324600" y="4762500"/>
            <a:ext cx="2133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solidFill>
                  <a:srgbClr val="009900"/>
                </a:solidFill>
              </a:rPr>
              <a:t>Data warehouse:</a:t>
            </a:r>
          </a:p>
          <a:p>
            <a:pPr eaLnBrk="1" hangingPunct="1"/>
            <a:r>
              <a:rPr lang="en-US" sz="1800">
                <a:solidFill>
                  <a:srgbClr val="009900"/>
                </a:solidFill>
              </a:rPr>
              <a:t>All data </a:t>
            </a:r>
            <a:r>
              <a:rPr lang="en-US" sz="1800" b="1">
                <a:solidFill>
                  <a:srgbClr val="009900"/>
                </a:solidFill>
              </a:rPr>
              <a:t>must</a:t>
            </a:r>
            <a:r>
              <a:rPr lang="en-US" sz="1800">
                <a:solidFill>
                  <a:srgbClr val="009900"/>
                </a:solidFill>
              </a:rPr>
              <a:t> be consistent.</a:t>
            </a:r>
          </a:p>
        </p:txBody>
      </p:sp>
      <p:sp>
        <p:nvSpPr>
          <p:cNvPr id="21524" name="Rectangle 23"/>
          <p:cNvSpPr>
            <a:spLocks noChangeArrowheads="1"/>
          </p:cNvSpPr>
          <p:nvPr/>
        </p:nvSpPr>
        <p:spPr bwMode="auto">
          <a:xfrm>
            <a:off x="1752600" y="33909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1525" name="Rectangle 24"/>
          <p:cNvSpPr>
            <a:spLocks noChangeArrowheads="1"/>
          </p:cNvSpPr>
          <p:nvPr/>
        </p:nvSpPr>
        <p:spPr bwMode="auto">
          <a:xfrm>
            <a:off x="1752600" y="33909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21526" name="Rectangle 25"/>
          <p:cNvSpPr>
            <a:spLocks noChangeArrowheads="1"/>
          </p:cNvSpPr>
          <p:nvPr/>
        </p:nvSpPr>
        <p:spPr bwMode="auto">
          <a:xfrm>
            <a:off x="1371600" y="44577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1527" name="Rectangle 26"/>
          <p:cNvSpPr>
            <a:spLocks noChangeArrowheads="1"/>
          </p:cNvSpPr>
          <p:nvPr/>
        </p:nvSpPr>
        <p:spPr bwMode="auto">
          <a:xfrm>
            <a:off x="1371600" y="44577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21528" name="Rectangle 27"/>
          <p:cNvSpPr>
            <a:spLocks noChangeArrowheads="1"/>
          </p:cNvSpPr>
          <p:nvPr/>
        </p:nvSpPr>
        <p:spPr bwMode="auto">
          <a:xfrm>
            <a:off x="2743200" y="46863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1529" name="Rectangle 28"/>
          <p:cNvSpPr>
            <a:spLocks noChangeArrowheads="1"/>
          </p:cNvSpPr>
          <p:nvPr/>
        </p:nvSpPr>
        <p:spPr bwMode="auto">
          <a:xfrm>
            <a:off x="2743200" y="46863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21530" name="Rectangle 29"/>
          <p:cNvSpPr>
            <a:spLocks noChangeArrowheads="1"/>
          </p:cNvSpPr>
          <p:nvPr/>
        </p:nvSpPr>
        <p:spPr bwMode="auto">
          <a:xfrm>
            <a:off x="2590800" y="37719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1531" name="Rectangle 30"/>
          <p:cNvSpPr>
            <a:spLocks noChangeArrowheads="1"/>
          </p:cNvSpPr>
          <p:nvPr/>
        </p:nvSpPr>
        <p:spPr bwMode="auto">
          <a:xfrm>
            <a:off x="2590800" y="37719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21532" name="Rectangle 31"/>
          <p:cNvSpPr>
            <a:spLocks noChangeArrowheads="1"/>
          </p:cNvSpPr>
          <p:nvPr/>
        </p:nvSpPr>
        <p:spPr bwMode="auto">
          <a:xfrm>
            <a:off x="1981200" y="52959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1533" name="Rectangle 32"/>
          <p:cNvSpPr>
            <a:spLocks noChangeArrowheads="1"/>
          </p:cNvSpPr>
          <p:nvPr/>
        </p:nvSpPr>
        <p:spPr bwMode="auto">
          <a:xfrm>
            <a:off x="1981200" y="52959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sp>
        <p:nvSpPr>
          <p:cNvPr id="21534" name="Text Box 34"/>
          <p:cNvSpPr txBox="1">
            <a:spLocks noChangeArrowheads="1"/>
          </p:cNvSpPr>
          <p:nvPr/>
        </p:nvSpPr>
        <p:spPr bwMode="auto">
          <a:xfrm>
            <a:off x="3794125" y="1333500"/>
            <a:ext cx="1411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t>Customers</a:t>
            </a:r>
          </a:p>
        </p:txBody>
      </p:sp>
      <p:sp>
        <p:nvSpPr>
          <p:cNvPr id="21535" name="Freeform 35"/>
          <p:cNvSpPr>
            <a:spLocks/>
          </p:cNvSpPr>
          <p:nvPr/>
        </p:nvSpPr>
        <p:spPr bwMode="auto">
          <a:xfrm>
            <a:off x="1752600" y="2260600"/>
            <a:ext cx="1905000" cy="2197100"/>
          </a:xfrm>
          <a:custGeom>
            <a:avLst/>
            <a:gdLst>
              <a:gd name="T0" fmla="*/ 0 w 1200"/>
              <a:gd name="T1" fmla="*/ 1384 h 1384"/>
              <a:gd name="T2" fmla="*/ 336 w 1200"/>
              <a:gd name="T3" fmla="*/ 1048 h 1384"/>
              <a:gd name="T4" fmla="*/ 432 w 1200"/>
              <a:gd name="T5" fmla="*/ 568 h 1384"/>
              <a:gd name="T6" fmla="*/ 960 w 1200"/>
              <a:gd name="T7" fmla="*/ 88 h 1384"/>
              <a:gd name="T8" fmla="*/ 1200 w 1200"/>
              <a:gd name="T9" fmla="*/ 40 h 1384"/>
              <a:gd name="T10" fmla="*/ 0 60000 65536"/>
              <a:gd name="T11" fmla="*/ 0 60000 65536"/>
              <a:gd name="T12" fmla="*/ 0 60000 65536"/>
              <a:gd name="T13" fmla="*/ 0 60000 65536"/>
              <a:gd name="T14" fmla="*/ 0 60000 65536"/>
              <a:gd name="T15" fmla="*/ 0 w 1200"/>
              <a:gd name="T16" fmla="*/ 0 h 1384"/>
              <a:gd name="T17" fmla="*/ 1200 w 1200"/>
              <a:gd name="T18" fmla="*/ 1384 h 1384"/>
            </a:gdLst>
            <a:ahLst/>
            <a:cxnLst>
              <a:cxn ang="T10">
                <a:pos x="T0" y="T1"/>
              </a:cxn>
              <a:cxn ang="T11">
                <a:pos x="T2" y="T3"/>
              </a:cxn>
              <a:cxn ang="T12">
                <a:pos x="T4" y="T5"/>
              </a:cxn>
              <a:cxn ang="T13">
                <a:pos x="T6" y="T7"/>
              </a:cxn>
              <a:cxn ang="T14">
                <a:pos x="T8" y="T9"/>
              </a:cxn>
            </a:cxnLst>
            <a:rect l="T15" t="T16" r="T17" b="T18"/>
            <a:pathLst>
              <a:path w="1200" h="1384">
                <a:moveTo>
                  <a:pt x="0" y="1384"/>
                </a:moveTo>
                <a:cubicBezTo>
                  <a:pt x="132" y="1284"/>
                  <a:pt x="264" y="1184"/>
                  <a:pt x="336" y="1048"/>
                </a:cubicBezTo>
                <a:cubicBezTo>
                  <a:pt x="408" y="912"/>
                  <a:pt x="328" y="728"/>
                  <a:pt x="432" y="568"/>
                </a:cubicBezTo>
                <a:cubicBezTo>
                  <a:pt x="536" y="408"/>
                  <a:pt x="832" y="176"/>
                  <a:pt x="960" y="88"/>
                </a:cubicBezTo>
                <a:cubicBezTo>
                  <a:pt x="1088" y="0"/>
                  <a:pt x="1144" y="20"/>
                  <a:pt x="1200" y="40"/>
                </a:cubicBez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6" name="Text Box 36"/>
          <p:cNvSpPr txBox="1">
            <a:spLocks noChangeArrowheads="1"/>
          </p:cNvSpPr>
          <p:nvPr/>
        </p:nvSpPr>
        <p:spPr bwMode="auto">
          <a:xfrm>
            <a:off x="3794125" y="1851025"/>
            <a:ext cx="1844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t>Convert Client to Customer</a:t>
            </a:r>
          </a:p>
        </p:txBody>
      </p:sp>
      <p:sp>
        <p:nvSpPr>
          <p:cNvPr id="21537" name="Freeform 37"/>
          <p:cNvSpPr>
            <a:spLocks/>
          </p:cNvSpPr>
          <p:nvPr/>
        </p:nvSpPr>
        <p:spPr bwMode="auto">
          <a:xfrm>
            <a:off x="5410200" y="2336800"/>
            <a:ext cx="1219200" cy="444500"/>
          </a:xfrm>
          <a:custGeom>
            <a:avLst/>
            <a:gdLst>
              <a:gd name="T0" fmla="*/ 0 w 768"/>
              <a:gd name="T1" fmla="*/ 40 h 280"/>
              <a:gd name="T2" fmla="*/ 528 w 768"/>
              <a:gd name="T3" fmla="*/ 40 h 280"/>
              <a:gd name="T4" fmla="*/ 768 w 768"/>
              <a:gd name="T5" fmla="*/ 280 h 280"/>
              <a:gd name="T6" fmla="*/ 0 60000 65536"/>
              <a:gd name="T7" fmla="*/ 0 60000 65536"/>
              <a:gd name="T8" fmla="*/ 0 60000 65536"/>
              <a:gd name="T9" fmla="*/ 0 w 768"/>
              <a:gd name="T10" fmla="*/ 0 h 280"/>
              <a:gd name="T11" fmla="*/ 768 w 768"/>
              <a:gd name="T12" fmla="*/ 280 h 280"/>
            </a:gdLst>
            <a:ahLst/>
            <a:cxnLst>
              <a:cxn ang="T6">
                <a:pos x="T0" y="T1"/>
              </a:cxn>
              <a:cxn ang="T7">
                <a:pos x="T2" y="T3"/>
              </a:cxn>
              <a:cxn ang="T8">
                <a:pos x="T4" y="T5"/>
              </a:cxn>
            </a:cxnLst>
            <a:rect l="T9" t="T10" r="T11" b="T12"/>
            <a:pathLst>
              <a:path w="768" h="280">
                <a:moveTo>
                  <a:pt x="0" y="40"/>
                </a:moveTo>
                <a:cubicBezTo>
                  <a:pt x="200" y="20"/>
                  <a:pt x="400" y="0"/>
                  <a:pt x="528" y="40"/>
                </a:cubicBezTo>
                <a:cubicBezTo>
                  <a:pt x="656" y="80"/>
                  <a:pt x="712" y="180"/>
                  <a:pt x="768" y="280"/>
                </a:cubicBez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8" name="Freeform 38"/>
          <p:cNvSpPr>
            <a:spLocks/>
          </p:cNvSpPr>
          <p:nvPr/>
        </p:nvSpPr>
        <p:spPr bwMode="auto">
          <a:xfrm>
            <a:off x="1839913" y="1468438"/>
            <a:ext cx="2046287" cy="1846262"/>
          </a:xfrm>
          <a:custGeom>
            <a:avLst/>
            <a:gdLst>
              <a:gd name="T0" fmla="*/ 41 w 1289"/>
              <a:gd name="T1" fmla="*/ 1163 h 1163"/>
              <a:gd name="T2" fmla="*/ 137 w 1289"/>
              <a:gd name="T3" fmla="*/ 635 h 1163"/>
              <a:gd name="T4" fmla="*/ 864 w 1289"/>
              <a:gd name="T5" fmla="*/ 96 h 1163"/>
              <a:gd name="T6" fmla="*/ 1289 w 1289"/>
              <a:gd name="T7" fmla="*/ 59 h 1163"/>
              <a:gd name="T8" fmla="*/ 0 60000 65536"/>
              <a:gd name="T9" fmla="*/ 0 60000 65536"/>
              <a:gd name="T10" fmla="*/ 0 60000 65536"/>
              <a:gd name="T11" fmla="*/ 0 60000 65536"/>
              <a:gd name="T12" fmla="*/ 0 w 1289"/>
              <a:gd name="T13" fmla="*/ 0 h 1163"/>
              <a:gd name="T14" fmla="*/ 1289 w 1289"/>
              <a:gd name="T15" fmla="*/ 1163 h 1163"/>
            </a:gdLst>
            <a:ahLst/>
            <a:cxnLst>
              <a:cxn ang="T8">
                <a:pos x="T0" y="T1"/>
              </a:cxn>
              <a:cxn ang="T9">
                <a:pos x="T2" y="T3"/>
              </a:cxn>
              <a:cxn ang="T10">
                <a:pos x="T4" y="T5"/>
              </a:cxn>
              <a:cxn ang="T11">
                <a:pos x="T6" y="T7"/>
              </a:cxn>
            </a:cxnLst>
            <a:rect l="T12" t="T13" r="T14" b="T15"/>
            <a:pathLst>
              <a:path w="1289" h="1163">
                <a:moveTo>
                  <a:pt x="41" y="1163"/>
                </a:moveTo>
                <a:cubicBezTo>
                  <a:pt x="5" y="987"/>
                  <a:pt x="0" y="813"/>
                  <a:pt x="137" y="635"/>
                </a:cubicBezTo>
                <a:cubicBezTo>
                  <a:pt x="274" y="457"/>
                  <a:pt x="672" y="192"/>
                  <a:pt x="864" y="96"/>
                </a:cubicBezTo>
                <a:cubicBezTo>
                  <a:pt x="1056" y="0"/>
                  <a:pt x="1201" y="67"/>
                  <a:pt x="1289" y="59"/>
                </a:cubicBez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9" name="Freeform 39"/>
          <p:cNvSpPr>
            <a:spLocks/>
          </p:cNvSpPr>
          <p:nvPr/>
        </p:nvSpPr>
        <p:spPr bwMode="auto">
          <a:xfrm>
            <a:off x="5334000" y="1295400"/>
            <a:ext cx="2667000" cy="1333500"/>
          </a:xfrm>
          <a:custGeom>
            <a:avLst/>
            <a:gdLst>
              <a:gd name="T0" fmla="*/ 0 w 1680"/>
              <a:gd name="T1" fmla="*/ 120 h 840"/>
              <a:gd name="T2" fmla="*/ 1344 w 1680"/>
              <a:gd name="T3" fmla="*/ 120 h 840"/>
              <a:gd name="T4" fmla="*/ 1680 w 1680"/>
              <a:gd name="T5" fmla="*/ 840 h 840"/>
              <a:gd name="T6" fmla="*/ 0 60000 65536"/>
              <a:gd name="T7" fmla="*/ 0 60000 65536"/>
              <a:gd name="T8" fmla="*/ 0 60000 65536"/>
              <a:gd name="T9" fmla="*/ 0 w 1680"/>
              <a:gd name="T10" fmla="*/ 0 h 840"/>
              <a:gd name="T11" fmla="*/ 1680 w 1680"/>
              <a:gd name="T12" fmla="*/ 840 h 840"/>
            </a:gdLst>
            <a:ahLst/>
            <a:cxnLst>
              <a:cxn ang="T6">
                <a:pos x="T0" y="T1"/>
              </a:cxn>
              <a:cxn ang="T7">
                <a:pos x="T2" y="T3"/>
              </a:cxn>
              <a:cxn ang="T8">
                <a:pos x="T4" y="T5"/>
              </a:cxn>
            </a:cxnLst>
            <a:rect l="T9" t="T10" r="T11" b="T12"/>
            <a:pathLst>
              <a:path w="1680" h="840">
                <a:moveTo>
                  <a:pt x="0" y="120"/>
                </a:moveTo>
                <a:cubicBezTo>
                  <a:pt x="532" y="60"/>
                  <a:pt x="1064" y="0"/>
                  <a:pt x="1344" y="120"/>
                </a:cubicBezTo>
                <a:cubicBezTo>
                  <a:pt x="1624" y="240"/>
                  <a:pt x="1652" y="540"/>
                  <a:pt x="1680" y="840"/>
                </a:cubicBez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0" name="Text Box 40"/>
          <p:cNvSpPr txBox="1">
            <a:spLocks noChangeArrowheads="1"/>
          </p:cNvSpPr>
          <p:nvPr/>
        </p:nvSpPr>
        <p:spPr bwMode="auto">
          <a:xfrm>
            <a:off x="3794125" y="2781300"/>
            <a:ext cx="2301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t>Apply standard product numbers</a:t>
            </a:r>
          </a:p>
        </p:txBody>
      </p:sp>
      <p:sp>
        <p:nvSpPr>
          <p:cNvPr id="21541" name="Freeform 41"/>
          <p:cNvSpPr>
            <a:spLocks/>
          </p:cNvSpPr>
          <p:nvPr/>
        </p:nvSpPr>
        <p:spPr bwMode="auto">
          <a:xfrm>
            <a:off x="2895600" y="3009900"/>
            <a:ext cx="990600" cy="762000"/>
          </a:xfrm>
          <a:custGeom>
            <a:avLst/>
            <a:gdLst>
              <a:gd name="T0" fmla="*/ 0 w 624"/>
              <a:gd name="T1" fmla="*/ 480 h 480"/>
              <a:gd name="T2" fmla="*/ 336 w 624"/>
              <a:gd name="T3" fmla="*/ 96 h 480"/>
              <a:gd name="T4" fmla="*/ 624 w 624"/>
              <a:gd name="T5" fmla="*/ 0 h 480"/>
              <a:gd name="T6" fmla="*/ 0 60000 65536"/>
              <a:gd name="T7" fmla="*/ 0 60000 65536"/>
              <a:gd name="T8" fmla="*/ 0 60000 65536"/>
              <a:gd name="T9" fmla="*/ 0 w 624"/>
              <a:gd name="T10" fmla="*/ 0 h 480"/>
              <a:gd name="T11" fmla="*/ 624 w 624"/>
              <a:gd name="T12" fmla="*/ 480 h 480"/>
            </a:gdLst>
            <a:ahLst/>
            <a:cxnLst>
              <a:cxn ang="T6">
                <a:pos x="T0" y="T1"/>
              </a:cxn>
              <a:cxn ang="T7">
                <a:pos x="T2" y="T3"/>
              </a:cxn>
              <a:cxn ang="T8">
                <a:pos x="T4" y="T5"/>
              </a:cxn>
            </a:cxnLst>
            <a:rect l="T9" t="T10" r="T11" b="T12"/>
            <a:pathLst>
              <a:path w="624" h="480">
                <a:moveTo>
                  <a:pt x="0" y="480"/>
                </a:moveTo>
                <a:cubicBezTo>
                  <a:pt x="116" y="328"/>
                  <a:pt x="232" y="176"/>
                  <a:pt x="336" y="96"/>
                </a:cubicBezTo>
                <a:cubicBezTo>
                  <a:pt x="440" y="16"/>
                  <a:pt x="532" y="8"/>
                  <a:pt x="624" y="0"/>
                </a:cubicBez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2" name="Freeform 42"/>
          <p:cNvSpPr>
            <a:spLocks/>
          </p:cNvSpPr>
          <p:nvPr/>
        </p:nvSpPr>
        <p:spPr bwMode="auto">
          <a:xfrm>
            <a:off x="5867400" y="3086100"/>
            <a:ext cx="495300" cy="1117600"/>
          </a:xfrm>
          <a:custGeom>
            <a:avLst/>
            <a:gdLst>
              <a:gd name="T0" fmla="*/ 0 w 312"/>
              <a:gd name="T1" fmla="*/ 0 h 704"/>
              <a:gd name="T2" fmla="*/ 288 w 312"/>
              <a:gd name="T3" fmla="*/ 192 h 704"/>
              <a:gd name="T4" fmla="*/ 144 w 312"/>
              <a:gd name="T5" fmla="*/ 624 h 704"/>
              <a:gd name="T6" fmla="*/ 288 w 312"/>
              <a:gd name="T7" fmla="*/ 672 h 704"/>
              <a:gd name="T8" fmla="*/ 0 60000 65536"/>
              <a:gd name="T9" fmla="*/ 0 60000 65536"/>
              <a:gd name="T10" fmla="*/ 0 60000 65536"/>
              <a:gd name="T11" fmla="*/ 0 60000 65536"/>
              <a:gd name="T12" fmla="*/ 0 w 312"/>
              <a:gd name="T13" fmla="*/ 0 h 704"/>
              <a:gd name="T14" fmla="*/ 312 w 312"/>
              <a:gd name="T15" fmla="*/ 704 h 704"/>
            </a:gdLst>
            <a:ahLst/>
            <a:cxnLst>
              <a:cxn ang="T8">
                <a:pos x="T0" y="T1"/>
              </a:cxn>
              <a:cxn ang="T9">
                <a:pos x="T2" y="T3"/>
              </a:cxn>
              <a:cxn ang="T10">
                <a:pos x="T4" y="T5"/>
              </a:cxn>
              <a:cxn ang="T11">
                <a:pos x="T6" y="T7"/>
              </a:cxn>
            </a:cxnLst>
            <a:rect l="T12" t="T13" r="T14" b="T15"/>
            <a:pathLst>
              <a:path w="312" h="704">
                <a:moveTo>
                  <a:pt x="0" y="0"/>
                </a:moveTo>
                <a:cubicBezTo>
                  <a:pt x="132" y="44"/>
                  <a:pt x="264" y="88"/>
                  <a:pt x="288" y="192"/>
                </a:cubicBezTo>
                <a:cubicBezTo>
                  <a:pt x="312" y="296"/>
                  <a:pt x="144" y="544"/>
                  <a:pt x="144" y="624"/>
                </a:cubicBezTo>
                <a:cubicBezTo>
                  <a:pt x="144" y="704"/>
                  <a:pt x="216" y="688"/>
                  <a:pt x="288" y="672"/>
                </a:cubicBez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3" name="Text Box 43"/>
          <p:cNvSpPr txBox="1">
            <a:spLocks noChangeArrowheads="1"/>
          </p:cNvSpPr>
          <p:nvPr/>
        </p:nvSpPr>
        <p:spPr bwMode="auto">
          <a:xfrm>
            <a:off x="3794125" y="3619500"/>
            <a:ext cx="2301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t>Convert currencies</a:t>
            </a:r>
          </a:p>
        </p:txBody>
      </p:sp>
      <p:sp>
        <p:nvSpPr>
          <p:cNvPr id="21544" name="Text Box 44"/>
          <p:cNvSpPr txBox="1">
            <a:spLocks noChangeArrowheads="1"/>
          </p:cNvSpPr>
          <p:nvPr/>
        </p:nvSpPr>
        <p:spPr bwMode="auto">
          <a:xfrm>
            <a:off x="3794125" y="4610100"/>
            <a:ext cx="230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t>Fix region codes</a:t>
            </a:r>
          </a:p>
        </p:txBody>
      </p:sp>
      <p:sp>
        <p:nvSpPr>
          <p:cNvPr id="21545" name="Freeform 45"/>
          <p:cNvSpPr>
            <a:spLocks/>
          </p:cNvSpPr>
          <p:nvPr/>
        </p:nvSpPr>
        <p:spPr bwMode="auto">
          <a:xfrm>
            <a:off x="2108200" y="3911600"/>
            <a:ext cx="1701800" cy="1384300"/>
          </a:xfrm>
          <a:custGeom>
            <a:avLst/>
            <a:gdLst>
              <a:gd name="T0" fmla="*/ 64 w 1072"/>
              <a:gd name="T1" fmla="*/ 872 h 872"/>
              <a:gd name="T2" fmla="*/ 112 w 1072"/>
              <a:gd name="T3" fmla="*/ 440 h 872"/>
              <a:gd name="T4" fmla="*/ 736 w 1072"/>
              <a:gd name="T5" fmla="*/ 344 h 872"/>
              <a:gd name="T6" fmla="*/ 880 w 1072"/>
              <a:gd name="T7" fmla="*/ 56 h 872"/>
              <a:gd name="T8" fmla="*/ 1072 w 1072"/>
              <a:gd name="T9" fmla="*/ 8 h 872"/>
              <a:gd name="T10" fmla="*/ 0 60000 65536"/>
              <a:gd name="T11" fmla="*/ 0 60000 65536"/>
              <a:gd name="T12" fmla="*/ 0 60000 65536"/>
              <a:gd name="T13" fmla="*/ 0 60000 65536"/>
              <a:gd name="T14" fmla="*/ 0 60000 65536"/>
              <a:gd name="T15" fmla="*/ 0 w 1072"/>
              <a:gd name="T16" fmla="*/ 0 h 872"/>
              <a:gd name="T17" fmla="*/ 1072 w 1072"/>
              <a:gd name="T18" fmla="*/ 872 h 872"/>
            </a:gdLst>
            <a:ahLst/>
            <a:cxnLst>
              <a:cxn ang="T10">
                <a:pos x="T0" y="T1"/>
              </a:cxn>
              <a:cxn ang="T11">
                <a:pos x="T2" y="T3"/>
              </a:cxn>
              <a:cxn ang="T12">
                <a:pos x="T4" y="T5"/>
              </a:cxn>
              <a:cxn ang="T13">
                <a:pos x="T6" y="T7"/>
              </a:cxn>
              <a:cxn ang="T14">
                <a:pos x="T8" y="T9"/>
              </a:cxn>
            </a:cxnLst>
            <a:rect l="T15" t="T16" r="T17" b="T18"/>
            <a:pathLst>
              <a:path w="1072" h="872">
                <a:moveTo>
                  <a:pt x="64" y="872"/>
                </a:moveTo>
                <a:cubicBezTo>
                  <a:pt x="32" y="700"/>
                  <a:pt x="0" y="528"/>
                  <a:pt x="112" y="440"/>
                </a:cubicBezTo>
                <a:cubicBezTo>
                  <a:pt x="224" y="352"/>
                  <a:pt x="608" y="408"/>
                  <a:pt x="736" y="344"/>
                </a:cubicBezTo>
                <a:cubicBezTo>
                  <a:pt x="864" y="280"/>
                  <a:pt x="824" y="112"/>
                  <a:pt x="880" y="56"/>
                </a:cubicBezTo>
                <a:cubicBezTo>
                  <a:pt x="936" y="0"/>
                  <a:pt x="1004" y="4"/>
                  <a:pt x="1072" y="8"/>
                </a:cubicBez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6" name="Freeform 46"/>
          <p:cNvSpPr>
            <a:spLocks/>
          </p:cNvSpPr>
          <p:nvPr/>
        </p:nvSpPr>
        <p:spPr bwMode="auto">
          <a:xfrm>
            <a:off x="5257800" y="3505200"/>
            <a:ext cx="1752600" cy="419100"/>
          </a:xfrm>
          <a:custGeom>
            <a:avLst/>
            <a:gdLst>
              <a:gd name="T0" fmla="*/ 0 w 1104"/>
              <a:gd name="T1" fmla="*/ 264 h 264"/>
              <a:gd name="T2" fmla="*/ 480 w 1104"/>
              <a:gd name="T3" fmla="*/ 24 h 264"/>
              <a:gd name="T4" fmla="*/ 816 w 1104"/>
              <a:gd name="T5" fmla="*/ 120 h 264"/>
              <a:gd name="T6" fmla="*/ 1104 w 1104"/>
              <a:gd name="T7" fmla="*/ 120 h 264"/>
              <a:gd name="T8" fmla="*/ 0 60000 65536"/>
              <a:gd name="T9" fmla="*/ 0 60000 65536"/>
              <a:gd name="T10" fmla="*/ 0 60000 65536"/>
              <a:gd name="T11" fmla="*/ 0 60000 65536"/>
              <a:gd name="T12" fmla="*/ 0 w 1104"/>
              <a:gd name="T13" fmla="*/ 0 h 264"/>
              <a:gd name="T14" fmla="*/ 1104 w 1104"/>
              <a:gd name="T15" fmla="*/ 264 h 264"/>
            </a:gdLst>
            <a:ahLst/>
            <a:cxnLst>
              <a:cxn ang="T8">
                <a:pos x="T0" y="T1"/>
              </a:cxn>
              <a:cxn ang="T9">
                <a:pos x="T2" y="T3"/>
              </a:cxn>
              <a:cxn ang="T10">
                <a:pos x="T4" y="T5"/>
              </a:cxn>
              <a:cxn ang="T11">
                <a:pos x="T6" y="T7"/>
              </a:cxn>
            </a:cxnLst>
            <a:rect l="T12" t="T13" r="T14" b="T15"/>
            <a:pathLst>
              <a:path w="1104" h="264">
                <a:moveTo>
                  <a:pt x="0" y="264"/>
                </a:moveTo>
                <a:cubicBezTo>
                  <a:pt x="172" y="156"/>
                  <a:pt x="344" y="48"/>
                  <a:pt x="480" y="24"/>
                </a:cubicBezTo>
                <a:cubicBezTo>
                  <a:pt x="616" y="0"/>
                  <a:pt x="712" y="104"/>
                  <a:pt x="816" y="120"/>
                </a:cubicBezTo>
                <a:cubicBezTo>
                  <a:pt x="920" y="136"/>
                  <a:pt x="1012" y="128"/>
                  <a:pt x="1104" y="120"/>
                </a:cubicBez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7" name="Freeform 47"/>
          <p:cNvSpPr>
            <a:spLocks/>
          </p:cNvSpPr>
          <p:nvPr/>
        </p:nvSpPr>
        <p:spPr bwMode="auto">
          <a:xfrm>
            <a:off x="3124200" y="4838700"/>
            <a:ext cx="685800" cy="152400"/>
          </a:xfrm>
          <a:custGeom>
            <a:avLst/>
            <a:gdLst>
              <a:gd name="T0" fmla="*/ 0 w 432"/>
              <a:gd name="T1" fmla="*/ 96 h 96"/>
              <a:gd name="T2" fmla="*/ 432 w 432"/>
              <a:gd name="T3" fmla="*/ 0 h 96"/>
              <a:gd name="T4" fmla="*/ 0 60000 65536"/>
              <a:gd name="T5" fmla="*/ 0 60000 65536"/>
              <a:gd name="T6" fmla="*/ 0 w 432"/>
              <a:gd name="T7" fmla="*/ 0 h 96"/>
              <a:gd name="T8" fmla="*/ 432 w 432"/>
              <a:gd name="T9" fmla="*/ 96 h 96"/>
            </a:gdLst>
            <a:ahLst/>
            <a:cxnLst>
              <a:cxn ang="T4">
                <a:pos x="T0" y="T1"/>
              </a:cxn>
              <a:cxn ang="T5">
                <a:pos x="T2" y="T3"/>
              </a:cxn>
            </a:cxnLst>
            <a:rect l="T6" t="T7" r="T8" b="T9"/>
            <a:pathLst>
              <a:path w="432" h="96">
                <a:moveTo>
                  <a:pt x="0" y="96"/>
                </a:moveTo>
                <a:cubicBezTo>
                  <a:pt x="0" y="96"/>
                  <a:pt x="216" y="48"/>
                  <a:pt x="432" y="0"/>
                </a:cubicBez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8" name="Freeform 48"/>
          <p:cNvSpPr>
            <a:spLocks/>
          </p:cNvSpPr>
          <p:nvPr/>
        </p:nvSpPr>
        <p:spPr bwMode="auto">
          <a:xfrm>
            <a:off x="5791200" y="4432300"/>
            <a:ext cx="1981200" cy="406400"/>
          </a:xfrm>
          <a:custGeom>
            <a:avLst/>
            <a:gdLst>
              <a:gd name="T0" fmla="*/ 0 w 1248"/>
              <a:gd name="T1" fmla="*/ 256 h 256"/>
              <a:gd name="T2" fmla="*/ 192 w 1248"/>
              <a:gd name="T3" fmla="*/ 208 h 256"/>
              <a:gd name="T4" fmla="*/ 864 w 1248"/>
              <a:gd name="T5" fmla="*/ 112 h 256"/>
              <a:gd name="T6" fmla="*/ 1104 w 1248"/>
              <a:gd name="T7" fmla="*/ 16 h 256"/>
              <a:gd name="T8" fmla="*/ 1248 w 1248"/>
              <a:gd name="T9" fmla="*/ 16 h 256"/>
              <a:gd name="T10" fmla="*/ 0 60000 65536"/>
              <a:gd name="T11" fmla="*/ 0 60000 65536"/>
              <a:gd name="T12" fmla="*/ 0 60000 65536"/>
              <a:gd name="T13" fmla="*/ 0 60000 65536"/>
              <a:gd name="T14" fmla="*/ 0 60000 65536"/>
              <a:gd name="T15" fmla="*/ 0 w 1248"/>
              <a:gd name="T16" fmla="*/ 0 h 256"/>
              <a:gd name="T17" fmla="*/ 1248 w 1248"/>
              <a:gd name="T18" fmla="*/ 256 h 256"/>
            </a:gdLst>
            <a:ahLst/>
            <a:cxnLst>
              <a:cxn ang="T10">
                <a:pos x="T0" y="T1"/>
              </a:cxn>
              <a:cxn ang="T11">
                <a:pos x="T2" y="T3"/>
              </a:cxn>
              <a:cxn ang="T12">
                <a:pos x="T4" y="T5"/>
              </a:cxn>
              <a:cxn ang="T13">
                <a:pos x="T6" y="T7"/>
              </a:cxn>
              <a:cxn ang="T14">
                <a:pos x="T8" y="T9"/>
              </a:cxn>
            </a:cxnLst>
            <a:rect l="T15" t="T16" r="T17" b="T18"/>
            <a:pathLst>
              <a:path w="1248" h="256">
                <a:moveTo>
                  <a:pt x="0" y="256"/>
                </a:moveTo>
                <a:cubicBezTo>
                  <a:pt x="24" y="244"/>
                  <a:pt x="48" y="232"/>
                  <a:pt x="192" y="208"/>
                </a:cubicBezTo>
                <a:cubicBezTo>
                  <a:pt x="336" y="184"/>
                  <a:pt x="712" y="144"/>
                  <a:pt x="864" y="112"/>
                </a:cubicBezTo>
                <a:cubicBezTo>
                  <a:pt x="1016" y="80"/>
                  <a:pt x="1040" y="32"/>
                  <a:pt x="1104" y="16"/>
                </a:cubicBezTo>
                <a:cubicBezTo>
                  <a:pt x="1168" y="0"/>
                  <a:pt x="1208" y="8"/>
                  <a:pt x="1248" y="16"/>
                </a:cubicBezTo>
              </a:path>
            </a:pathLst>
          </a:custGeom>
          <a:noFill/>
          <a:ln w="12700" cap="flat" cmpd="sng">
            <a:solidFill>
              <a:schemeClr val="tx1"/>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49" name="Text Box 49"/>
          <p:cNvSpPr txBox="1">
            <a:spLocks noChangeArrowheads="1"/>
          </p:cNvSpPr>
          <p:nvPr/>
        </p:nvSpPr>
        <p:spPr bwMode="auto">
          <a:xfrm>
            <a:off x="2438400" y="5180013"/>
            <a:ext cx="2133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solidFill>
                  <a:srgbClr val="009900"/>
                </a:solidFill>
              </a:rPr>
              <a:t>Transaction data from diverse systems.</a:t>
            </a:r>
          </a:p>
        </p:txBody>
      </p:sp>
    </p:spTree>
    <p:extLst>
      <p:ext uri="{BB962C8B-B14F-4D97-AF65-F5344CB8AC3E}">
        <p14:creationId xmlns:p14="http://schemas.microsoft.com/office/powerpoint/2010/main" val="1137891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smtClean="0"/>
              <a:t>OLTP v. OLAP</a:t>
            </a:r>
          </a:p>
        </p:txBody>
      </p:sp>
      <p:sp>
        <p:nvSpPr>
          <p:cNvPr id="2051"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255AF9A-AC6D-4978-BDA7-EC006244B5FD}" type="slidenum">
              <a:rPr lang="en-US" smtClean="0"/>
              <a:pPr/>
              <a:t>19</a:t>
            </a:fld>
            <a:endParaRPr lang="en-US"/>
          </a:p>
        </p:txBody>
      </p:sp>
      <p:graphicFrame>
        <p:nvGraphicFramePr>
          <p:cNvPr id="2050" name="Object 3"/>
          <p:cNvGraphicFramePr>
            <a:graphicFrameLocks noChangeAspect="1"/>
          </p:cNvGraphicFramePr>
          <p:nvPr>
            <p:extLst>
              <p:ext uri="{D42A27DB-BD31-4B8C-83A1-F6EECF244321}">
                <p14:modId xmlns:p14="http://schemas.microsoft.com/office/powerpoint/2010/main" val="400667204"/>
              </p:ext>
            </p:extLst>
          </p:nvPr>
        </p:nvGraphicFramePr>
        <p:xfrm>
          <a:off x="450377" y="1524000"/>
          <a:ext cx="8384062" cy="2679510"/>
        </p:xfrm>
        <a:graphic>
          <a:graphicData uri="http://schemas.openxmlformats.org/presentationml/2006/ole">
            <mc:AlternateContent xmlns:mc="http://schemas.openxmlformats.org/markup-compatibility/2006">
              <mc:Choice xmlns:v="urn:schemas-microsoft-com:vml" Requires="v">
                <p:oleObj spid="_x0000_s2094" name="Document" r:id="rId4" imgW="6087240" imgH="1562400" progId="Word.Document.8">
                  <p:embed/>
                </p:oleObj>
              </mc:Choice>
              <mc:Fallback>
                <p:oleObj name="Document" r:id="rId4" imgW="6087240" imgH="1562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22456"/>
                      <a:stretch>
                        <a:fillRect/>
                      </a:stretch>
                    </p:blipFill>
                    <p:spPr bwMode="auto">
                      <a:xfrm>
                        <a:off x="450377" y="1524000"/>
                        <a:ext cx="8384062" cy="267951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34320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smtClean="0"/>
              <a:t>Objectives</a:t>
            </a:r>
          </a:p>
        </p:txBody>
      </p:sp>
      <p:sp>
        <p:nvSpPr>
          <p:cNvPr id="6148" name="Rectangle 3"/>
          <p:cNvSpPr>
            <a:spLocks noGrp="1" noChangeArrowheads="1"/>
          </p:cNvSpPr>
          <p:nvPr>
            <p:ph type="body" idx="1"/>
          </p:nvPr>
        </p:nvSpPr>
        <p:spPr/>
        <p:txBody>
          <a:bodyPr/>
          <a:lstStyle/>
          <a:p>
            <a:r>
              <a:rPr lang="en-US" smtClean="0"/>
              <a:t>What is the difference between transaction processing and analysis?  </a:t>
            </a:r>
          </a:p>
          <a:p>
            <a:r>
              <a:rPr lang="en-US" smtClean="0"/>
              <a:t>How do indexes improve performance for retrievals and joins?</a:t>
            </a:r>
          </a:p>
          <a:p>
            <a:r>
              <a:rPr lang="en-US" smtClean="0"/>
              <a:t>Is there another way to make query processing more efficient?</a:t>
            </a:r>
          </a:p>
          <a:p>
            <a:r>
              <a:rPr lang="en-US" smtClean="0"/>
              <a:t>How is OLAP different from queries?</a:t>
            </a:r>
          </a:p>
          <a:p>
            <a:r>
              <a:rPr lang="en-US" smtClean="0"/>
              <a:t>How are OLAP databases designed?</a:t>
            </a:r>
          </a:p>
          <a:p>
            <a:r>
              <a:rPr lang="en-US" smtClean="0"/>
              <a:t>What tools are used to examine OLAP data?</a:t>
            </a:r>
          </a:p>
          <a:p>
            <a:r>
              <a:rPr lang="en-US" smtClean="0"/>
              <a:t>What tools exist to search for patterns and correlations in the data?</a:t>
            </a:r>
          </a:p>
        </p:txBody>
      </p:sp>
      <p:sp>
        <p:nvSpPr>
          <p:cNvPr id="6146"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0BB41B4-B953-4EEC-82B1-EBC3149FB80E}" type="slidenum">
              <a:rPr lang="en-US" smtClean="0"/>
              <a:pPr/>
              <a:t>2</a:t>
            </a:fld>
            <a:endParaRPr lang="en-US"/>
          </a:p>
        </p:txBody>
      </p:sp>
    </p:spTree>
    <p:extLst>
      <p:ext uri="{BB962C8B-B14F-4D97-AF65-F5344CB8AC3E}">
        <p14:creationId xmlns:p14="http://schemas.microsoft.com/office/powerpoint/2010/main" val="1180928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ETL Data Sources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20</a:t>
            </a:fld>
            <a:endParaRPr lang="en-US"/>
          </a:p>
        </p:txBody>
      </p:sp>
      <p:sp>
        <p:nvSpPr>
          <p:cNvPr id="4" name="Rectangle 4"/>
          <p:cNvSpPr>
            <a:spLocks noChangeArrowheads="1"/>
          </p:cNvSpPr>
          <p:nvPr/>
        </p:nvSpPr>
        <p:spPr bwMode="auto">
          <a:xfrm>
            <a:off x="7471706" y="2989439"/>
            <a:ext cx="381000" cy="685800"/>
          </a:xfrm>
          <a:prstGeom prst="rect">
            <a:avLst/>
          </a:prstGeom>
          <a:solidFill>
            <a:srgbClr val="FFFF99"/>
          </a:solidFill>
          <a:ln w="3175">
            <a:solidFill>
              <a:schemeClr val="tx1"/>
            </a:solidFill>
            <a:miter lim="800000"/>
            <a:headEnd/>
            <a:tailEnd/>
          </a:ln>
        </p:spPr>
        <p:txBody>
          <a:bodyPr wrap="none" anchor="ctr">
            <a:spAutoFit/>
          </a:bodyPr>
          <a:lstStyle/>
          <a:p>
            <a:endParaRPr lang="en-US"/>
          </a:p>
        </p:txBody>
      </p:sp>
      <p:sp>
        <p:nvSpPr>
          <p:cNvPr id="5" name="Rectangle 5"/>
          <p:cNvSpPr>
            <a:spLocks noChangeArrowheads="1"/>
          </p:cNvSpPr>
          <p:nvPr/>
        </p:nvSpPr>
        <p:spPr bwMode="auto">
          <a:xfrm>
            <a:off x="7471706" y="2989439"/>
            <a:ext cx="381000" cy="152400"/>
          </a:xfrm>
          <a:prstGeom prst="rect">
            <a:avLst/>
          </a:prstGeom>
          <a:solidFill>
            <a:srgbClr val="FF9900"/>
          </a:solidFill>
          <a:ln w="3175">
            <a:solidFill>
              <a:schemeClr val="tx1"/>
            </a:solidFill>
            <a:miter lim="800000"/>
            <a:headEnd/>
            <a:tailEnd/>
          </a:ln>
        </p:spPr>
        <p:txBody>
          <a:bodyPr wrap="none" anchor="ctr">
            <a:spAutoFit/>
          </a:bodyPr>
          <a:lstStyle/>
          <a:p>
            <a:endParaRPr lang="en-US"/>
          </a:p>
        </p:txBody>
      </p:sp>
      <p:sp>
        <p:nvSpPr>
          <p:cNvPr id="6" name="Rectangle 6"/>
          <p:cNvSpPr>
            <a:spLocks noChangeArrowheads="1"/>
          </p:cNvSpPr>
          <p:nvPr/>
        </p:nvSpPr>
        <p:spPr bwMode="auto">
          <a:xfrm>
            <a:off x="8157506" y="2379839"/>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7" name="Rectangle 7"/>
          <p:cNvSpPr>
            <a:spLocks noChangeArrowheads="1"/>
          </p:cNvSpPr>
          <p:nvPr/>
        </p:nvSpPr>
        <p:spPr bwMode="auto">
          <a:xfrm>
            <a:off x="8157506" y="2379839"/>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8" name="Rectangle 8"/>
          <p:cNvSpPr>
            <a:spLocks noChangeArrowheads="1"/>
          </p:cNvSpPr>
          <p:nvPr/>
        </p:nvSpPr>
        <p:spPr bwMode="auto">
          <a:xfrm>
            <a:off x="6785906" y="2379839"/>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9" name="Rectangle 9"/>
          <p:cNvSpPr>
            <a:spLocks noChangeArrowheads="1"/>
          </p:cNvSpPr>
          <p:nvPr/>
        </p:nvSpPr>
        <p:spPr bwMode="auto">
          <a:xfrm>
            <a:off x="6785906" y="2379839"/>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10" name="Rectangle 10"/>
          <p:cNvSpPr>
            <a:spLocks noChangeArrowheads="1"/>
          </p:cNvSpPr>
          <p:nvPr/>
        </p:nvSpPr>
        <p:spPr bwMode="auto">
          <a:xfrm>
            <a:off x="6785906" y="3522839"/>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11" name="Rectangle 11"/>
          <p:cNvSpPr>
            <a:spLocks noChangeArrowheads="1"/>
          </p:cNvSpPr>
          <p:nvPr/>
        </p:nvSpPr>
        <p:spPr bwMode="auto">
          <a:xfrm>
            <a:off x="6785906" y="3522839"/>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12" name="Rectangle 12"/>
          <p:cNvSpPr>
            <a:spLocks noChangeArrowheads="1"/>
          </p:cNvSpPr>
          <p:nvPr/>
        </p:nvSpPr>
        <p:spPr bwMode="auto">
          <a:xfrm>
            <a:off x="8157506" y="3522839"/>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13" name="Rectangle 13"/>
          <p:cNvSpPr>
            <a:spLocks noChangeArrowheads="1"/>
          </p:cNvSpPr>
          <p:nvPr/>
        </p:nvSpPr>
        <p:spPr bwMode="auto">
          <a:xfrm>
            <a:off x="8157506" y="3522839"/>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cxnSp>
        <p:nvCxnSpPr>
          <p:cNvPr id="14" name="AutoShape 14"/>
          <p:cNvCxnSpPr>
            <a:cxnSpLocks noChangeShapeType="1"/>
            <a:stCxn id="8" idx="3"/>
            <a:endCxn id="5" idx="1"/>
          </p:cNvCxnSpPr>
          <p:nvPr/>
        </p:nvCxnSpPr>
        <p:spPr bwMode="auto">
          <a:xfrm>
            <a:off x="7166906" y="2684639"/>
            <a:ext cx="304800" cy="3810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15" name="AutoShape 15"/>
          <p:cNvCxnSpPr>
            <a:cxnSpLocks noChangeShapeType="1"/>
            <a:stCxn id="6" idx="1"/>
            <a:endCxn id="5" idx="3"/>
          </p:cNvCxnSpPr>
          <p:nvPr/>
        </p:nvCxnSpPr>
        <p:spPr bwMode="auto">
          <a:xfrm flipH="1">
            <a:off x="7852706" y="2684639"/>
            <a:ext cx="304800" cy="3810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16" name="AutoShape 16"/>
          <p:cNvCxnSpPr>
            <a:cxnSpLocks noChangeShapeType="1"/>
            <a:stCxn id="10" idx="3"/>
            <a:endCxn id="4" idx="1"/>
          </p:cNvCxnSpPr>
          <p:nvPr/>
        </p:nvCxnSpPr>
        <p:spPr bwMode="auto">
          <a:xfrm flipV="1">
            <a:off x="7166906" y="3332339"/>
            <a:ext cx="304800" cy="4953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17" name="AutoShape 17"/>
          <p:cNvCxnSpPr>
            <a:cxnSpLocks noChangeShapeType="1"/>
            <a:stCxn id="12" idx="1"/>
            <a:endCxn id="4" idx="3"/>
          </p:cNvCxnSpPr>
          <p:nvPr/>
        </p:nvCxnSpPr>
        <p:spPr bwMode="auto">
          <a:xfrm flipH="1" flipV="1">
            <a:off x="7852706" y="3332339"/>
            <a:ext cx="304800" cy="4953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18" name="Rectangle 18"/>
          <p:cNvSpPr>
            <a:spLocks noChangeArrowheads="1"/>
          </p:cNvSpPr>
          <p:nvPr/>
        </p:nvSpPr>
        <p:spPr bwMode="auto">
          <a:xfrm>
            <a:off x="6557306" y="2227439"/>
            <a:ext cx="2209800" cy="2057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20" name="TextBox 19"/>
          <p:cNvSpPr txBox="1"/>
          <p:nvPr/>
        </p:nvSpPr>
        <p:spPr>
          <a:xfrm>
            <a:off x="6610314" y="4450359"/>
            <a:ext cx="1907317" cy="369332"/>
          </a:xfrm>
          <a:prstGeom prst="rect">
            <a:avLst/>
          </a:prstGeom>
          <a:noFill/>
        </p:spPr>
        <p:txBody>
          <a:bodyPr wrap="none" rtlCol="0">
            <a:spAutoFit/>
          </a:bodyPr>
          <a:lstStyle/>
          <a:p>
            <a:r>
              <a:rPr lang="en-US" sz="1800" dirty="0" smtClean="0"/>
              <a:t>Data Warehouse</a:t>
            </a:r>
            <a:endParaRPr lang="en-US" sz="1800" dirty="0"/>
          </a:p>
        </p:txBody>
      </p:sp>
      <p:grpSp>
        <p:nvGrpSpPr>
          <p:cNvPr id="27" name="Group 26"/>
          <p:cNvGrpSpPr/>
          <p:nvPr/>
        </p:nvGrpSpPr>
        <p:grpSpPr>
          <a:xfrm>
            <a:off x="4163327" y="1233185"/>
            <a:ext cx="285750" cy="342900"/>
            <a:chOff x="1752600" y="3390900"/>
            <a:chExt cx="381000" cy="457200"/>
          </a:xfrm>
        </p:grpSpPr>
        <p:sp>
          <p:nvSpPr>
            <p:cNvPr id="25" name="Rectangle 23"/>
            <p:cNvSpPr>
              <a:spLocks noChangeArrowheads="1"/>
            </p:cNvSpPr>
            <p:nvPr/>
          </p:nvSpPr>
          <p:spPr bwMode="auto">
            <a:xfrm>
              <a:off x="1752600" y="33909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26" name="Rectangle 24"/>
            <p:cNvSpPr>
              <a:spLocks noChangeArrowheads="1"/>
            </p:cNvSpPr>
            <p:nvPr/>
          </p:nvSpPr>
          <p:spPr bwMode="auto">
            <a:xfrm>
              <a:off x="1752600" y="33909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grpSp>
      <p:grpSp>
        <p:nvGrpSpPr>
          <p:cNvPr id="28" name="Group 27"/>
          <p:cNvGrpSpPr/>
          <p:nvPr/>
        </p:nvGrpSpPr>
        <p:grpSpPr>
          <a:xfrm>
            <a:off x="3508235" y="1294326"/>
            <a:ext cx="285750" cy="342900"/>
            <a:chOff x="1752600" y="3390900"/>
            <a:chExt cx="381000" cy="457200"/>
          </a:xfrm>
        </p:grpSpPr>
        <p:sp>
          <p:nvSpPr>
            <p:cNvPr id="29" name="Rectangle 23"/>
            <p:cNvSpPr>
              <a:spLocks noChangeArrowheads="1"/>
            </p:cNvSpPr>
            <p:nvPr/>
          </p:nvSpPr>
          <p:spPr bwMode="auto">
            <a:xfrm>
              <a:off x="1752600" y="33909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30" name="Rectangle 24"/>
            <p:cNvSpPr>
              <a:spLocks noChangeArrowheads="1"/>
            </p:cNvSpPr>
            <p:nvPr/>
          </p:nvSpPr>
          <p:spPr bwMode="auto">
            <a:xfrm>
              <a:off x="1752600" y="33909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grpSp>
      <p:grpSp>
        <p:nvGrpSpPr>
          <p:cNvPr id="31" name="Group 30"/>
          <p:cNvGrpSpPr/>
          <p:nvPr/>
        </p:nvGrpSpPr>
        <p:grpSpPr>
          <a:xfrm>
            <a:off x="3898458" y="1637226"/>
            <a:ext cx="285750" cy="342900"/>
            <a:chOff x="1752600" y="3390900"/>
            <a:chExt cx="381000" cy="457200"/>
          </a:xfrm>
        </p:grpSpPr>
        <p:sp>
          <p:nvSpPr>
            <p:cNvPr id="32" name="Rectangle 23"/>
            <p:cNvSpPr>
              <a:spLocks noChangeArrowheads="1"/>
            </p:cNvSpPr>
            <p:nvPr/>
          </p:nvSpPr>
          <p:spPr bwMode="auto">
            <a:xfrm>
              <a:off x="1752600" y="3390900"/>
              <a:ext cx="381000" cy="457200"/>
            </a:xfrm>
            <a:prstGeom prst="rect">
              <a:avLst/>
            </a:prstGeom>
            <a:solidFill>
              <a:srgbClr val="FF99FF"/>
            </a:solidFill>
            <a:ln w="3175">
              <a:solidFill>
                <a:schemeClr val="tx1"/>
              </a:solidFill>
              <a:miter lim="800000"/>
              <a:headEnd/>
              <a:tailEnd/>
            </a:ln>
          </p:spPr>
          <p:txBody>
            <a:bodyPr anchor="ctr">
              <a:spAutoFit/>
            </a:bodyPr>
            <a:lstStyle/>
            <a:p>
              <a:endParaRPr lang="en-US"/>
            </a:p>
          </p:txBody>
        </p:sp>
        <p:sp>
          <p:nvSpPr>
            <p:cNvPr id="33" name="Rectangle 24"/>
            <p:cNvSpPr>
              <a:spLocks noChangeArrowheads="1"/>
            </p:cNvSpPr>
            <p:nvPr/>
          </p:nvSpPr>
          <p:spPr bwMode="auto">
            <a:xfrm>
              <a:off x="1752600" y="3390900"/>
              <a:ext cx="381000" cy="76200"/>
            </a:xfrm>
            <a:prstGeom prst="rect">
              <a:avLst/>
            </a:prstGeom>
            <a:solidFill>
              <a:srgbClr val="CC3300"/>
            </a:solidFill>
            <a:ln w="3175">
              <a:solidFill>
                <a:schemeClr val="tx1"/>
              </a:solidFill>
              <a:miter lim="800000"/>
              <a:headEnd/>
              <a:tailEnd/>
            </a:ln>
          </p:spPr>
          <p:txBody>
            <a:bodyPr wrap="none" anchor="ctr">
              <a:spAutoFit/>
            </a:bodyPr>
            <a:lstStyle/>
            <a:p>
              <a:endParaRPr lang="en-US"/>
            </a:p>
          </p:txBody>
        </p:sp>
      </p:grpSp>
      <p:sp>
        <p:nvSpPr>
          <p:cNvPr id="34" name="TextBox 33"/>
          <p:cNvSpPr txBox="1"/>
          <p:nvPr/>
        </p:nvSpPr>
        <p:spPr>
          <a:xfrm>
            <a:off x="3175797" y="1987803"/>
            <a:ext cx="1689309" cy="369332"/>
          </a:xfrm>
          <a:prstGeom prst="rect">
            <a:avLst/>
          </a:prstGeom>
          <a:noFill/>
        </p:spPr>
        <p:txBody>
          <a:bodyPr wrap="none" rtlCol="0">
            <a:spAutoFit/>
          </a:bodyPr>
          <a:lstStyle/>
          <a:p>
            <a:r>
              <a:rPr lang="en-US" sz="1800" dirty="0" smtClean="0"/>
              <a:t>SQL Database</a:t>
            </a:r>
            <a:endParaRPr lang="en-US"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318" y="1748014"/>
            <a:ext cx="1788902"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323725" y="3029398"/>
            <a:ext cx="1492716" cy="369332"/>
          </a:xfrm>
          <a:prstGeom prst="rect">
            <a:avLst/>
          </a:prstGeom>
          <a:noFill/>
        </p:spPr>
        <p:txBody>
          <a:bodyPr wrap="none" rtlCol="0">
            <a:spAutoFit/>
          </a:bodyPr>
          <a:lstStyle/>
          <a:p>
            <a:r>
              <a:rPr lang="en-US" sz="1800" dirty="0" smtClean="0"/>
              <a:t>Spreadsheet</a:t>
            </a:r>
            <a:endParaRPr lang="en-US" sz="18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985" y="3791238"/>
            <a:ext cx="1917337" cy="139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442082" y="5205770"/>
            <a:ext cx="1095172" cy="369332"/>
          </a:xfrm>
          <a:prstGeom prst="rect">
            <a:avLst/>
          </a:prstGeom>
          <a:noFill/>
        </p:spPr>
        <p:txBody>
          <a:bodyPr wrap="none" rtlCol="0">
            <a:spAutoFit/>
          </a:bodyPr>
          <a:lstStyle/>
          <a:p>
            <a:r>
              <a:rPr lang="en-US" sz="1800" dirty="0" smtClean="0"/>
              <a:t>CSV File</a:t>
            </a:r>
            <a:endParaRPr lang="en-US" sz="1800" dirty="0"/>
          </a:p>
        </p:txBody>
      </p:sp>
      <p:sp>
        <p:nvSpPr>
          <p:cNvPr id="39" name="TextBox 38"/>
          <p:cNvSpPr txBox="1"/>
          <p:nvPr/>
        </p:nvSpPr>
        <p:spPr>
          <a:xfrm>
            <a:off x="3109026" y="5636885"/>
            <a:ext cx="1864613" cy="369332"/>
          </a:xfrm>
          <a:prstGeom prst="rect">
            <a:avLst/>
          </a:prstGeom>
          <a:noFill/>
        </p:spPr>
        <p:txBody>
          <a:bodyPr wrap="none" rtlCol="0">
            <a:spAutoFit/>
          </a:bodyPr>
          <a:lstStyle/>
          <a:p>
            <a:r>
              <a:rPr lang="en-US" sz="1800" dirty="0" smtClean="0"/>
              <a:t>Proprietary Files</a:t>
            </a:r>
            <a:endParaRPr lang="en-US" sz="1800" dirty="0"/>
          </a:p>
        </p:txBody>
      </p:sp>
      <p:pic>
        <p:nvPicPr>
          <p:cNvPr id="3076" name="Picture 4" descr="C:\Users\JPost\AppData\Local\Microsoft\Windows\Temporary Internet Files\Content.IE5\MDFHN5LE\MP91021885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5596" y="4673507"/>
            <a:ext cx="1391474" cy="934206"/>
          </a:xfrm>
          <a:prstGeom prst="rect">
            <a:avLst/>
          </a:prstGeom>
          <a:noFill/>
          <a:extLst>
            <a:ext uri="{909E8E84-426E-40DD-AFC4-6F175D3DCCD1}">
              <a14:hiddenFill xmlns:a14="http://schemas.microsoft.com/office/drawing/2010/main">
                <a:solidFill>
                  <a:srgbClr val="FFFFFF"/>
                </a:solidFill>
              </a14:hiddenFill>
            </a:ext>
          </a:extLst>
        </p:spPr>
      </p:pic>
      <p:sp>
        <p:nvSpPr>
          <p:cNvPr id="35" name="Freeform 34"/>
          <p:cNvSpPr/>
          <p:nvPr/>
        </p:nvSpPr>
        <p:spPr>
          <a:xfrm>
            <a:off x="4572000" y="1557292"/>
            <a:ext cx="1937982" cy="1797493"/>
          </a:xfrm>
          <a:custGeom>
            <a:avLst/>
            <a:gdLst>
              <a:gd name="connsiteX0" fmla="*/ 0 w 1937982"/>
              <a:gd name="connsiteY0" fmla="*/ 0 h 1797493"/>
              <a:gd name="connsiteX1" fmla="*/ 1187355 w 1937982"/>
              <a:gd name="connsiteY1" fmla="*/ 491319 h 1797493"/>
              <a:gd name="connsiteX2" fmla="*/ 791570 w 1937982"/>
              <a:gd name="connsiteY2" fmla="*/ 1637731 h 1797493"/>
              <a:gd name="connsiteX3" fmla="*/ 1937982 w 1937982"/>
              <a:gd name="connsiteY3" fmla="*/ 1760561 h 1797493"/>
            </a:gdLst>
            <a:ahLst/>
            <a:cxnLst>
              <a:cxn ang="0">
                <a:pos x="connsiteX0" y="connsiteY0"/>
              </a:cxn>
              <a:cxn ang="0">
                <a:pos x="connsiteX1" y="connsiteY1"/>
              </a:cxn>
              <a:cxn ang="0">
                <a:pos x="connsiteX2" y="connsiteY2"/>
              </a:cxn>
              <a:cxn ang="0">
                <a:pos x="connsiteX3" y="connsiteY3"/>
              </a:cxn>
            </a:cxnLst>
            <a:rect l="l" t="t" r="r" b="b"/>
            <a:pathLst>
              <a:path w="1937982" h="1797493">
                <a:moveTo>
                  <a:pt x="0" y="0"/>
                </a:moveTo>
                <a:cubicBezTo>
                  <a:pt x="527713" y="109182"/>
                  <a:pt x="1055427" y="218364"/>
                  <a:pt x="1187355" y="491319"/>
                </a:cubicBezTo>
                <a:cubicBezTo>
                  <a:pt x="1319283" y="764274"/>
                  <a:pt x="666466" y="1426191"/>
                  <a:pt x="791570" y="1637731"/>
                </a:cubicBezTo>
                <a:cubicBezTo>
                  <a:pt x="916675" y="1849271"/>
                  <a:pt x="1427328" y="1804916"/>
                  <a:pt x="1937982" y="1760561"/>
                </a:cubicBezTo>
              </a:path>
            </a:pathLst>
          </a:custGeom>
          <a:ln>
            <a:solidFill>
              <a:schemeClr val="tx1"/>
            </a:solidFill>
            <a:tailEnd type="stealth" w="lg" len="med"/>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37" name="Freeform 36"/>
          <p:cNvSpPr/>
          <p:nvPr/>
        </p:nvSpPr>
        <p:spPr>
          <a:xfrm>
            <a:off x="2129051" y="2402006"/>
            <a:ext cx="4244453" cy="1078173"/>
          </a:xfrm>
          <a:custGeom>
            <a:avLst/>
            <a:gdLst>
              <a:gd name="connsiteX0" fmla="*/ 0 w 4244453"/>
              <a:gd name="connsiteY0" fmla="*/ 0 h 1078173"/>
              <a:gd name="connsiteX1" fmla="*/ 2470245 w 4244453"/>
              <a:gd name="connsiteY1" fmla="*/ 272955 h 1078173"/>
              <a:gd name="connsiteX2" fmla="*/ 2019868 w 4244453"/>
              <a:gd name="connsiteY2" fmla="*/ 941695 h 1078173"/>
              <a:gd name="connsiteX3" fmla="*/ 4244453 w 4244453"/>
              <a:gd name="connsiteY3" fmla="*/ 1078173 h 1078173"/>
            </a:gdLst>
            <a:ahLst/>
            <a:cxnLst>
              <a:cxn ang="0">
                <a:pos x="connsiteX0" y="connsiteY0"/>
              </a:cxn>
              <a:cxn ang="0">
                <a:pos x="connsiteX1" y="connsiteY1"/>
              </a:cxn>
              <a:cxn ang="0">
                <a:pos x="connsiteX2" y="connsiteY2"/>
              </a:cxn>
              <a:cxn ang="0">
                <a:pos x="connsiteX3" y="connsiteY3"/>
              </a:cxn>
            </a:cxnLst>
            <a:rect l="l" t="t" r="r" b="b"/>
            <a:pathLst>
              <a:path w="4244453" h="1078173">
                <a:moveTo>
                  <a:pt x="0" y="0"/>
                </a:moveTo>
                <a:cubicBezTo>
                  <a:pt x="1066800" y="58003"/>
                  <a:pt x="2133600" y="116006"/>
                  <a:pt x="2470245" y="272955"/>
                </a:cubicBezTo>
                <a:cubicBezTo>
                  <a:pt x="2806890" y="429904"/>
                  <a:pt x="1724167" y="807492"/>
                  <a:pt x="2019868" y="941695"/>
                </a:cubicBezTo>
                <a:cubicBezTo>
                  <a:pt x="2315569" y="1075898"/>
                  <a:pt x="3280011" y="1077035"/>
                  <a:pt x="4244453" y="1078173"/>
                </a:cubicBezTo>
              </a:path>
            </a:pathLst>
          </a:custGeom>
          <a:ln>
            <a:solidFill>
              <a:schemeClr val="tx1"/>
            </a:solidFill>
            <a:tailEnd type="stealth" w="lg" len="med"/>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40" name="Freeform 39"/>
          <p:cNvSpPr/>
          <p:nvPr/>
        </p:nvSpPr>
        <p:spPr>
          <a:xfrm>
            <a:off x="4872251" y="3657600"/>
            <a:ext cx="1555845" cy="1419367"/>
          </a:xfrm>
          <a:custGeom>
            <a:avLst/>
            <a:gdLst>
              <a:gd name="connsiteX0" fmla="*/ 0 w 1555845"/>
              <a:gd name="connsiteY0" fmla="*/ 1419367 h 1419367"/>
              <a:gd name="connsiteX1" fmla="*/ 1050877 w 1555845"/>
              <a:gd name="connsiteY1" fmla="*/ 1146412 h 1419367"/>
              <a:gd name="connsiteX2" fmla="*/ 81886 w 1555845"/>
              <a:gd name="connsiteY2" fmla="*/ 450376 h 1419367"/>
              <a:gd name="connsiteX3" fmla="*/ 1555845 w 1555845"/>
              <a:gd name="connsiteY3" fmla="*/ 0 h 1419367"/>
            </a:gdLst>
            <a:ahLst/>
            <a:cxnLst>
              <a:cxn ang="0">
                <a:pos x="connsiteX0" y="connsiteY0"/>
              </a:cxn>
              <a:cxn ang="0">
                <a:pos x="connsiteX1" y="connsiteY1"/>
              </a:cxn>
              <a:cxn ang="0">
                <a:pos x="connsiteX2" y="connsiteY2"/>
              </a:cxn>
              <a:cxn ang="0">
                <a:pos x="connsiteX3" y="connsiteY3"/>
              </a:cxn>
            </a:cxnLst>
            <a:rect l="l" t="t" r="r" b="b"/>
            <a:pathLst>
              <a:path w="1555845" h="1419367">
                <a:moveTo>
                  <a:pt x="0" y="1419367"/>
                </a:moveTo>
                <a:cubicBezTo>
                  <a:pt x="518614" y="1363638"/>
                  <a:pt x="1037229" y="1307910"/>
                  <a:pt x="1050877" y="1146412"/>
                </a:cubicBezTo>
                <a:cubicBezTo>
                  <a:pt x="1064525" y="984914"/>
                  <a:pt x="-2275" y="641445"/>
                  <a:pt x="81886" y="450376"/>
                </a:cubicBezTo>
                <a:cubicBezTo>
                  <a:pt x="166047" y="259307"/>
                  <a:pt x="860946" y="129653"/>
                  <a:pt x="1555845" y="0"/>
                </a:cubicBezTo>
              </a:path>
            </a:pathLst>
          </a:custGeom>
          <a:ln>
            <a:solidFill>
              <a:schemeClr val="tx1"/>
            </a:solidFill>
            <a:tailEnd type="stealth" w="lg" len="med"/>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41" name="Freeform 40"/>
          <p:cNvSpPr/>
          <p:nvPr/>
        </p:nvSpPr>
        <p:spPr>
          <a:xfrm>
            <a:off x="2279176" y="3562066"/>
            <a:ext cx="3916908" cy="972122"/>
          </a:xfrm>
          <a:custGeom>
            <a:avLst/>
            <a:gdLst>
              <a:gd name="connsiteX0" fmla="*/ 0 w 3916908"/>
              <a:gd name="connsiteY0" fmla="*/ 968991 h 972122"/>
              <a:gd name="connsiteX1" fmla="*/ 1624084 w 3916908"/>
              <a:gd name="connsiteY1" fmla="*/ 859809 h 972122"/>
              <a:gd name="connsiteX2" fmla="*/ 1323833 w 3916908"/>
              <a:gd name="connsiteY2" fmla="*/ 232012 h 972122"/>
              <a:gd name="connsiteX3" fmla="*/ 3916908 w 3916908"/>
              <a:gd name="connsiteY3" fmla="*/ 0 h 972122"/>
            </a:gdLst>
            <a:ahLst/>
            <a:cxnLst>
              <a:cxn ang="0">
                <a:pos x="connsiteX0" y="connsiteY0"/>
              </a:cxn>
              <a:cxn ang="0">
                <a:pos x="connsiteX1" y="connsiteY1"/>
              </a:cxn>
              <a:cxn ang="0">
                <a:pos x="connsiteX2" y="connsiteY2"/>
              </a:cxn>
              <a:cxn ang="0">
                <a:pos x="connsiteX3" y="connsiteY3"/>
              </a:cxn>
            </a:cxnLst>
            <a:rect l="l" t="t" r="r" b="b"/>
            <a:pathLst>
              <a:path w="3916908" h="972122">
                <a:moveTo>
                  <a:pt x="0" y="968991"/>
                </a:moveTo>
                <a:cubicBezTo>
                  <a:pt x="701722" y="975815"/>
                  <a:pt x="1403445" y="982639"/>
                  <a:pt x="1624084" y="859809"/>
                </a:cubicBezTo>
                <a:cubicBezTo>
                  <a:pt x="1844723" y="736979"/>
                  <a:pt x="941696" y="375313"/>
                  <a:pt x="1323833" y="232012"/>
                </a:cubicBezTo>
                <a:cubicBezTo>
                  <a:pt x="1705970" y="88711"/>
                  <a:pt x="2811439" y="44355"/>
                  <a:pt x="3916908" y="0"/>
                </a:cubicBezTo>
              </a:path>
            </a:pathLst>
          </a:custGeom>
          <a:ln>
            <a:solidFill>
              <a:schemeClr val="tx1"/>
            </a:solidFill>
            <a:tailEnd type="stealth" w="lg" len="med"/>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Tree>
    <p:extLst>
      <p:ext uri="{BB962C8B-B14F-4D97-AF65-F5344CB8AC3E}">
        <p14:creationId xmlns:p14="http://schemas.microsoft.com/office/powerpoint/2010/main" val="1993972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Timing</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21</a:t>
            </a:fld>
            <a:endParaRPr lang="en-US"/>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8128" y="1748014"/>
            <a:ext cx="1917337" cy="139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26225" y="3162546"/>
            <a:ext cx="1095172" cy="369332"/>
          </a:xfrm>
          <a:prstGeom prst="rect">
            <a:avLst/>
          </a:prstGeom>
          <a:noFill/>
        </p:spPr>
        <p:txBody>
          <a:bodyPr wrap="none" rtlCol="0">
            <a:spAutoFit/>
          </a:bodyPr>
          <a:lstStyle/>
          <a:p>
            <a:r>
              <a:rPr lang="en-US" sz="1800" dirty="0" smtClean="0"/>
              <a:t>CSV File</a:t>
            </a:r>
            <a:endParaRPr lang="en-US" sz="1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318" y="1748014"/>
            <a:ext cx="1788902" cy="126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3725" y="3029398"/>
            <a:ext cx="1492716" cy="369332"/>
          </a:xfrm>
          <a:prstGeom prst="rect">
            <a:avLst/>
          </a:prstGeom>
          <a:noFill/>
        </p:spPr>
        <p:txBody>
          <a:bodyPr wrap="none" rtlCol="0">
            <a:spAutoFit/>
          </a:bodyPr>
          <a:lstStyle/>
          <a:p>
            <a:r>
              <a:rPr lang="en-US" sz="1800" dirty="0" smtClean="0"/>
              <a:t>Spreadsheet</a:t>
            </a:r>
            <a:endParaRPr lang="en-US" sz="1800" dirty="0"/>
          </a:p>
        </p:txBody>
      </p:sp>
      <p:cxnSp>
        <p:nvCxnSpPr>
          <p:cNvPr id="9" name="Straight Arrow Connector 8"/>
          <p:cNvCxnSpPr>
            <a:stCxn id="6" idx="3"/>
          </p:cNvCxnSpPr>
          <p:nvPr/>
        </p:nvCxnSpPr>
        <p:spPr bwMode="auto">
          <a:xfrm>
            <a:off x="2035220" y="2379839"/>
            <a:ext cx="1032908" cy="0"/>
          </a:xfrm>
          <a:prstGeom prst="straightConnector1">
            <a:avLst/>
          </a:prstGeom>
          <a:solidFill>
            <a:schemeClr val="accent1"/>
          </a:solidFill>
          <a:ln w="12700" cap="flat" cmpd="sng" algn="ctr">
            <a:solidFill>
              <a:schemeClr val="tx1"/>
            </a:solidFill>
            <a:prstDash val="solid"/>
            <a:round/>
            <a:headEnd type="none" w="sm" len="sm"/>
            <a:tailEnd type="stealth" w="lg" len="med"/>
          </a:ln>
          <a:effectLst/>
        </p:spPr>
      </p:cxnSp>
      <p:grpSp>
        <p:nvGrpSpPr>
          <p:cNvPr id="26" name="Group 25"/>
          <p:cNvGrpSpPr/>
          <p:nvPr/>
        </p:nvGrpSpPr>
        <p:grpSpPr>
          <a:xfrm>
            <a:off x="6817519" y="1729117"/>
            <a:ext cx="1473200" cy="1371600"/>
            <a:chOff x="6557306" y="2227439"/>
            <a:chExt cx="2209800" cy="2057400"/>
          </a:xfrm>
        </p:grpSpPr>
        <p:sp>
          <p:nvSpPr>
            <p:cNvPr id="10" name="Rectangle 4"/>
            <p:cNvSpPr>
              <a:spLocks noChangeArrowheads="1"/>
            </p:cNvSpPr>
            <p:nvPr/>
          </p:nvSpPr>
          <p:spPr bwMode="auto">
            <a:xfrm>
              <a:off x="7471706" y="2989439"/>
              <a:ext cx="381000" cy="685800"/>
            </a:xfrm>
            <a:prstGeom prst="rect">
              <a:avLst/>
            </a:prstGeom>
            <a:solidFill>
              <a:srgbClr val="FFFF99"/>
            </a:solidFill>
            <a:ln w="3175">
              <a:solidFill>
                <a:schemeClr val="tx1"/>
              </a:solidFill>
              <a:miter lim="800000"/>
              <a:headEnd/>
              <a:tailEnd/>
            </a:ln>
          </p:spPr>
          <p:txBody>
            <a:bodyPr wrap="none" anchor="ctr">
              <a:spAutoFit/>
            </a:bodyPr>
            <a:lstStyle/>
            <a:p>
              <a:endParaRPr lang="en-US"/>
            </a:p>
          </p:txBody>
        </p:sp>
        <p:sp>
          <p:nvSpPr>
            <p:cNvPr id="11" name="Rectangle 5"/>
            <p:cNvSpPr>
              <a:spLocks noChangeArrowheads="1"/>
            </p:cNvSpPr>
            <p:nvPr/>
          </p:nvSpPr>
          <p:spPr bwMode="auto">
            <a:xfrm>
              <a:off x="7471706" y="2989439"/>
              <a:ext cx="381000" cy="152400"/>
            </a:xfrm>
            <a:prstGeom prst="rect">
              <a:avLst/>
            </a:prstGeom>
            <a:solidFill>
              <a:srgbClr val="FF9900"/>
            </a:solidFill>
            <a:ln w="3175">
              <a:solidFill>
                <a:schemeClr val="tx1"/>
              </a:solidFill>
              <a:miter lim="800000"/>
              <a:headEnd/>
              <a:tailEnd/>
            </a:ln>
          </p:spPr>
          <p:txBody>
            <a:bodyPr wrap="none" anchor="ctr">
              <a:spAutoFit/>
            </a:bodyPr>
            <a:lstStyle/>
            <a:p>
              <a:endParaRPr lang="en-US"/>
            </a:p>
          </p:txBody>
        </p:sp>
        <p:sp>
          <p:nvSpPr>
            <p:cNvPr id="12" name="Rectangle 6"/>
            <p:cNvSpPr>
              <a:spLocks noChangeArrowheads="1"/>
            </p:cNvSpPr>
            <p:nvPr/>
          </p:nvSpPr>
          <p:spPr bwMode="auto">
            <a:xfrm>
              <a:off x="8157506" y="2379839"/>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13" name="Rectangle 7"/>
            <p:cNvSpPr>
              <a:spLocks noChangeArrowheads="1"/>
            </p:cNvSpPr>
            <p:nvPr/>
          </p:nvSpPr>
          <p:spPr bwMode="auto">
            <a:xfrm>
              <a:off x="8157506" y="2379839"/>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14" name="Rectangle 8"/>
            <p:cNvSpPr>
              <a:spLocks noChangeArrowheads="1"/>
            </p:cNvSpPr>
            <p:nvPr/>
          </p:nvSpPr>
          <p:spPr bwMode="auto">
            <a:xfrm>
              <a:off x="6785906" y="2379839"/>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15" name="Rectangle 9"/>
            <p:cNvSpPr>
              <a:spLocks noChangeArrowheads="1"/>
            </p:cNvSpPr>
            <p:nvPr/>
          </p:nvSpPr>
          <p:spPr bwMode="auto">
            <a:xfrm>
              <a:off x="6785906" y="2379839"/>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16" name="Rectangle 10"/>
            <p:cNvSpPr>
              <a:spLocks noChangeArrowheads="1"/>
            </p:cNvSpPr>
            <p:nvPr/>
          </p:nvSpPr>
          <p:spPr bwMode="auto">
            <a:xfrm>
              <a:off x="6785906" y="3522839"/>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17" name="Rectangle 11"/>
            <p:cNvSpPr>
              <a:spLocks noChangeArrowheads="1"/>
            </p:cNvSpPr>
            <p:nvPr/>
          </p:nvSpPr>
          <p:spPr bwMode="auto">
            <a:xfrm>
              <a:off x="6785906" y="3522839"/>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sp>
          <p:nvSpPr>
            <p:cNvPr id="18" name="Rectangle 12"/>
            <p:cNvSpPr>
              <a:spLocks noChangeArrowheads="1"/>
            </p:cNvSpPr>
            <p:nvPr/>
          </p:nvSpPr>
          <p:spPr bwMode="auto">
            <a:xfrm>
              <a:off x="8157506" y="3522839"/>
              <a:ext cx="381000" cy="609600"/>
            </a:xfrm>
            <a:prstGeom prst="rect">
              <a:avLst/>
            </a:prstGeom>
            <a:solidFill>
              <a:srgbClr val="66FFFF"/>
            </a:solidFill>
            <a:ln w="3175">
              <a:solidFill>
                <a:schemeClr val="tx1"/>
              </a:solidFill>
              <a:miter lim="800000"/>
              <a:headEnd/>
              <a:tailEnd/>
            </a:ln>
          </p:spPr>
          <p:txBody>
            <a:bodyPr wrap="none" anchor="ctr">
              <a:spAutoFit/>
            </a:bodyPr>
            <a:lstStyle/>
            <a:p>
              <a:endParaRPr lang="en-US"/>
            </a:p>
          </p:txBody>
        </p:sp>
        <p:sp>
          <p:nvSpPr>
            <p:cNvPr id="19" name="Rectangle 13"/>
            <p:cNvSpPr>
              <a:spLocks noChangeArrowheads="1"/>
            </p:cNvSpPr>
            <p:nvPr/>
          </p:nvSpPr>
          <p:spPr bwMode="auto">
            <a:xfrm>
              <a:off x="8157506" y="3522839"/>
              <a:ext cx="381000" cy="76200"/>
            </a:xfrm>
            <a:prstGeom prst="rect">
              <a:avLst/>
            </a:prstGeom>
            <a:solidFill>
              <a:schemeClr val="accent2"/>
            </a:solidFill>
            <a:ln w="3175">
              <a:solidFill>
                <a:schemeClr val="tx1"/>
              </a:solidFill>
              <a:miter lim="800000"/>
              <a:headEnd/>
              <a:tailEnd/>
            </a:ln>
          </p:spPr>
          <p:txBody>
            <a:bodyPr wrap="none" anchor="ctr">
              <a:spAutoFit/>
            </a:bodyPr>
            <a:lstStyle/>
            <a:p>
              <a:endParaRPr lang="en-US"/>
            </a:p>
          </p:txBody>
        </p:sp>
        <p:cxnSp>
          <p:nvCxnSpPr>
            <p:cNvPr id="20" name="AutoShape 14"/>
            <p:cNvCxnSpPr>
              <a:cxnSpLocks noChangeShapeType="1"/>
              <a:stCxn id="14" idx="3"/>
              <a:endCxn id="11" idx="1"/>
            </p:cNvCxnSpPr>
            <p:nvPr/>
          </p:nvCxnSpPr>
          <p:spPr bwMode="auto">
            <a:xfrm>
              <a:off x="7166906" y="2684639"/>
              <a:ext cx="304800" cy="3810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1" name="AutoShape 15"/>
            <p:cNvCxnSpPr>
              <a:cxnSpLocks noChangeShapeType="1"/>
              <a:stCxn id="12" idx="1"/>
              <a:endCxn id="11" idx="3"/>
            </p:cNvCxnSpPr>
            <p:nvPr/>
          </p:nvCxnSpPr>
          <p:spPr bwMode="auto">
            <a:xfrm flipH="1">
              <a:off x="7852706" y="2684639"/>
              <a:ext cx="304800" cy="3810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2" name="AutoShape 16"/>
            <p:cNvCxnSpPr>
              <a:cxnSpLocks noChangeShapeType="1"/>
              <a:stCxn id="16" idx="3"/>
              <a:endCxn id="10" idx="1"/>
            </p:cNvCxnSpPr>
            <p:nvPr/>
          </p:nvCxnSpPr>
          <p:spPr bwMode="auto">
            <a:xfrm flipV="1">
              <a:off x="7166906" y="3332339"/>
              <a:ext cx="304800" cy="4953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3" name="AutoShape 17"/>
            <p:cNvCxnSpPr>
              <a:cxnSpLocks noChangeShapeType="1"/>
              <a:stCxn id="18" idx="1"/>
              <a:endCxn id="10" idx="3"/>
            </p:cNvCxnSpPr>
            <p:nvPr/>
          </p:nvCxnSpPr>
          <p:spPr bwMode="auto">
            <a:xfrm flipH="1" flipV="1">
              <a:off x="7852706" y="3332339"/>
              <a:ext cx="304800" cy="495300"/>
            </a:xfrm>
            <a:prstGeom prst="straightConnector1">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4" name="Rectangle 18"/>
            <p:cNvSpPr>
              <a:spLocks noChangeArrowheads="1"/>
            </p:cNvSpPr>
            <p:nvPr/>
          </p:nvSpPr>
          <p:spPr bwMode="auto">
            <a:xfrm>
              <a:off x="6557306" y="2227439"/>
              <a:ext cx="2209800" cy="2057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grpSp>
      <p:sp>
        <p:nvSpPr>
          <p:cNvPr id="25" name="TextBox 24"/>
          <p:cNvSpPr txBox="1"/>
          <p:nvPr/>
        </p:nvSpPr>
        <p:spPr>
          <a:xfrm>
            <a:off x="6600460" y="3347212"/>
            <a:ext cx="1907317" cy="369332"/>
          </a:xfrm>
          <a:prstGeom prst="rect">
            <a:avLst/>
          </a:prstGeom>
          <a:noFill/>
        </p:spPr>
        <p:txBody>
          <a:bodyPr wrap="none" rtlCol="0">
            <a:spAutoFit/>
          </a:bodyPr>
          <a:lstStyle/>
          <a:p>
            <a:r>
              <a:rPr lang="en-US" sz="1800" b="1" dirty="0" smtClean="0"/>
              <a:t>D</a:t>
            </a:r>
            <a:r>
              <a:rPr lang="en-US" sz="1800" dirty="0" smtClean="0"/>
              <a:t>ata Warehouse</a:t>
            </a:r>
            <a:endParaRPr lang="en-US" sz="1800" dirty="0"/>
          </a:p>
        </p:txBody>
      </p:sp>
      <p:cxnSp>
        <p:nvCxnSpPr>
          <p:cNvPr id="28" name="Straight Arrow Connector 27"/>
          <p:cNvCxnSpPr>
            <a:stCxn id="4" idx="3"/>
          </p:cNvCxnSpPr>
          <p:nvPr/>
        </p:nvCxnSpPr>
        <p:spPr bwMode="auto">
          <a:xfrm>
            <a:off x="4985465" y="2447009"/>
            <a:ext cx="1832054" cy="0"/>
          </a:xfrm>
          <a:prstGeom prst="straightConnector1">
            <a:avLst/>
          </a:prstGeom>
          <a:solidFill>
            <a:schemeClr val="accent1"/>
          </a:solidFill>
          <a:ln w="12700" cap="flat" cmpd="sng" algn="ctr">
            <a:solidFill>
              <a:schemeClr val="tx1"/>
            </a:solidFill>
            <a:prstDash val="solid"/>
            <a:round/>
            <a:headEnd type="none" w="sm" len="sm"/>
            <a:tailEnd type="stealth" w="lg" len="med"/>
          </a:ln>
          <a:effectLst/>
        </p:spPr>
      </p:cxnSp>
      <p:sp>
        <p:nvSpPr>
          <p:cNvPr id="29" name="TextBox 28"/>
          <p:cNvSpPr txBox="1"/>
          <p:nvPr/>
        </p:nvSpPr>
        <p:spPr>
          <a:xfrm>
            <a:off x="5261632" y="2592717"/>
            <a:ext cx="1338828" cy="369332"/>
          </a:xfrm>
          <a:prstGeom prst="rect">
            <a:avLst/>
          </a:prstGeom>
          <a:noFill/>
        </p:spPr>
        <p:txBody>
          <a:bodyPr wrap="none" rtlCol="0">
            <a:spAutoFit/>
          </a:bodyPr>
          <a:lstStyle/>
          <a:p>
            <a:r>
              <a:rPr lang="en-US" sz="1800" dirty="0" smtClean="0">
                <a:solidFill>
                  <a:schemeClr val="tx2"/>
                </a:solidFill>
              </a:rPr>
              <a:t>Bulk loader</a:t>
            </a:r>
            <a:endParaRPr lang="en-US" sz="1800" dirty="0">
              <a:solidFill>
                <a:schemeClr val="tx2"/>
              </a:solidFill>
            </a:endParaRPr>
          </a:p>
        </p:txBody>
      </p:sp>
      <p:sp>
        <p:nvSpPr>
          <p:cNvPr id="31" name="TextBox 30"/>
          <p:cNvSpPr txBox="1"/>
          <p:nvPr/>
        </p:nvSpPr>
        <p:spPr>
          <a:xfrm>
            <a:off x="2035220" y="2592717"/>
            <a:ext cx="851515" cy="369332"/>
          </a:xfrm>
          <a:prstGeom prst="rect">
            <a:avLst/>
          </a:prstGeom>
          <a:noFill/>
        </p:spPr>
        <p:txBody>
          <a:bodyPr wrap="none" rtlCol="0">
            <a:spAutoFit/>
          </a:bodyPr>
          <a:lstStyle/>
          <a:p>
            <a:r>
              <a:rPr lang="en-US" sz="1800" dirty="0" smtClean="0">
                <a:solidFill>
                  <a:schemeClr val="tx2"/>
                </a:solidFill>
              </a:rPr>
              <a:t>Export</a:t>
            </a:r>
            <a:endParaRPr lang="en-US" sz="1800" dirty="0">
              <a:solidFill>
                <a:schemeClr val="tx2"/>
              </a:solidFill>
            </a:endParaRPr>
          </a:p>
        </p:txBody>
      </p:sp>
      <p:sp>
        <p:nvSpPr>
          <p:cNvPr id="32" name="TextBox 31"/>
          <p:cNvSpPr txBox="1"/>
          <p:nvPr/>
        </p:nvSpPr>
        <p:spPr>
          <a:xfrm>
            <a:off x="323725" y="3862316"/>
            <a:ext cx="2744403" cy="2031325"/>
          </a:xfrm>
          <a:prstGeom prst="rect">
            <a:avLst/>
          </a:prstGeom>
          <a:noFill/>
        </p:spPr>
        <p:txBody>
          <a:bodyPr wrap="square" rtlCol="0">
            <a:spAutoFit/>
          </a:bodyPr>
          <a:lstStyle/>
          <a:p>
            <a:r>
              <a:rPr lang="en-US" sz="1800" dirty="0" smtClean="0">
                <a:solidFill>
                  <a:schemeClr val="tx1"/>
                </a:solidFill>
              </a:rPr>
              <a:t>Need to set a timer to automate the data export.</a:t>
            </a:r>
          </a:p>
          <a:p>
            <a:r>
              <a:rPr lang="en-US" sz="1800" dirty="0" smtClean="0">
                <a:solidFill>
                  <a:schemeClr val="tx1"/>
                </a:solidFill>
              </a:rPr>
              <a:t>Timer runs in operating system, so you need an OS program to control the tool (Excel).</a:t>
            </a:r>
            <a:endParaRPr lang="en-US" sz="1800" dirty="0">
              <a:solidFill>
                <a:schemeClr val="tx1"/>
              </a:solidFill>
            </a:endParaRPr>
          </a:p>
        </p:txBody>
      </p:sp>
      <p:sp>
        <p:nvSpPr>
          <p:cNvPr id="33" name="TextBox 32"/>
          <p:cNvSpPr txBox="1"/>
          <p:nvPr/>
        </p:nvSpPr>
        <p:spPr>
          <a:xfrm>
            <a:off x="4934098" y="3862316"/>
            <a:ext cx="3204221" cy="2031325"/>
          </a:xfrm>
          <a:prstGeom prst="rect">
            <a:avLst/>
          </a:prstGeom>
          <a:noFill/>
        </p:spPr>
        <p:txBody>
          <a:bodyPr wrap="square" rtlCol="0">
            <a:spAutoFit/>
          </a:bodyPr>
          <a:lstStyle/>
          <a:p>
            <a:r>
              <a:rPr lang="en-US" sz="1800" dirty="0" smtClean="0">
                <a:solidFill>
                  <a:schemeClr val="tx1"/>
                </a:solidFill>
              </a:rPr>
              <a:t>The bulk loader must run </a:t>
            </a:r>
            <a:r>
              <a:rPr lang="en-US" sz="1800" i="1" dirty="0" smtClean="0">
                <a:solidFill>
                  <a:schemeClr val="tx1"/>
                </a:solidFill>
              </a:rPr>
              <a:t>after</a:t>
            </a:r>
            <a:r>
              <a:rPr lang="en-US" sz="1800" dirty="0" smtClean="0">
                <a:solidFill>
                  <a:schemeClr val="tx1"/>
                </a:solidFill>
              </a:rPr>
              <a:t> the CSV file has been created.</a:t>
            </a:r>
          </a:p>
          <a:p>
            <a:r>
              <a:rPr lang="en-US" sz="1800" dirty="0" smtClean="0">
                <a:solidFill>
                  <a:schemeClr val="tx1"/>
                </a:solidFill>
              </a:rPr>
              <a:t>If anything goes wrong, it will be difficult to fix automatically and a person probably needs to be called.</a:t>
            </a:r>
            <a:endParaRPr lang="en-US" sz="1800" dirty="0">
              <a:solidFill>
                <a:schemeClr val="tx1"/>
              </a:solidFill>
            </a:endParaRPr>
          </a:p>
        </p:txBody>
      </p:sp>
    </p:spTree>
    <p:extLst>
      <p:ext uri="{BB962C8B-B14F-4D97-AF65-F5344CB8AC3E}">
        <p14:creationId xmlns:p14="http://schemas.microsoft.com/office/powerpoint/2010/main" val="1281090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ETL Tools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22</a:t>
            </a:fld>
            <a:endParaRPr lang="en-US"/>
          </a:p>
        </p:txBody>
      </p:sp>
      <p:sp>
        <p:nvSpPr>
          <p:cNvPr id="4" name="TextBox 3"/>
          <p:cNvSpPr txBox="1"/>
          <p:nvPr/>
        </p:nvSpPr>
        <p:spPr>
          <a:xfrm>
            <a:off x="300250" y="1850522"/>
            <a:ext cx="8297837" cy="3785652"/>
          </a:xfrm>
          <a:prstGeom prst="rect">
            <a:avLst/>
          </a:prstGeom>
          <a:noFill/>
        </p:spPr>
        <p:txBody>
          <a:bodyPr wrap="square" rtlCol="0">
            <a:spAutoFit/>
          </a:bodyPr>
          <a:lstStyle/>
          <a:p>
            <a:pPr marL="457200" indent="-457200">
              <a:buAutoNum type="arabicPeriod"/>
            </a:pPr>
            <a:r>
              <a:rPr lang="en-US" sz="2000" dirty="0" smtClean="0">
                <a:solidFill>
                  <a:schemeClr val="tx1"/>
                </a:solidFill>
              </a:rPr>
              <a:t>Dynamic Distributed Link Connection</a:t>
            </a:r>
          </a:p>
          <a:p>
            <a:pPr marL="914400" lvl="1" indent="-457200">
              <a:buFont typeface="+mj-lt"/>
              <a:buAutoNum type="alphaLcPeriod"/>
            </a:pPr>
            <a:r>
              <a:rPr lang="en-US" sz="2000" dirty="0" smtClean="0">
                <a:solidFill>
                  <a:schemeClr val="tx1"/>
                </a:solidFill>
              </a:rPr>
              <a:t>For SQL data sources, creates remote linked table that can be used in SQL statements.</a:t>
            </a:r>
          </a:p>
          <a:p>
            <a:pPr marL="914400" lvl="1" indent="-457200">
              <a:buFont typeface="+mj-lt"/>
              <a:buAutoNum type="alphaLcPeriod"/>
            </a:pPr>
            <a:r>
              <a:rPr lang="en-US" sz="2000" dirty="0" smtClean="0">
                <a:solidFill>
                  <a:schemeClr val="tx1"/>
                </a:solidFill>
              </a:rPr>
              <a:t>INSERT INTO warehouse table … SELECT * FROM remote…</a:t>
            </a:r>
          </a:p>
          <a:p>
            <a:pPr marL="914400" lvl="1" indent="-457200">
              <a:buFont typeface="+mj-lt"/>
              <a:buAutoNum type="alphaLcPeriod"/>
            </a:pPr>
            <a:r>
              <a:rPr lang="en-US" sz="2000" dirty="0" smtClean="0">
                <a:solidFill>
                  <a:schemeClr val="tx1"/>
                </a:solidFill>
              </a:rPr>
              <a:t>Sometimes for CSV.</a:t>
            </a:r>
          </a:p>
          <a:p>
            <a:pPr marL="457200" indent="-457200">
              <a:buAutoNum type="arabicPeriod"/>
            </a:pPr>
            <a:r>
              <a:rPr lang="en-US" sz="2000" dirty="0" smtClean="0">
                <a:solidFill>
                  <a:schemeClr val="tx1"/>
                </a:solidFill>
              </a:rPr>
              <a:t>Bulk Load</a:t>
            </a:r>
          </a:p>
          <a:p>
            <a:pPr marL="914400" lvl="1" indent="-457200">
              <a:buFont typeface="+mj-lt"/>
              <a:buAutoNum type="alphaLcPeriod"/>
            </a:pPr>
            <a:r>
              <a:rPr lang="en-US" sz="2000" dirty="0" smtClean="0">
                <a:solidFill>
                  <a:schemeClr val="tx1"/>
                </a:solidFill>
              </a:rPr>
              <a:t>Mostly for CSV sources.</a:t>
            </a:r>
          </a:p>
          <a:p>
            <a:pPr marL="914400" lvl="1" indent="-457200">
              <a:buFont typeface="+mj-lt"/>
              <a:buAutoNum type="alphaLcPeriod"/>
            </a:pPr>
            <a:r>
              <a:rPr lang="en-US" sz="2000" dirty="0" smtClean="0">
                <a:solidFill>
                  <a:schemeClr val="tx1"/>
                </a:solidFill>
              </a:rPr>
              <a:t>Often issues with date formats.</a:t>
            </a:r>
          </a:p>
          <a:p>
            <a:pPr marL="457200" indent="-457200">
              <a:buAutoNum type="arabicPeriod"/>
            </a:pPr>
            <a:r>
              <a:rPr lang="en-US" sz="2000" dirty="0" smtClean="0">
                <a:solidFill>
                  <a:schemeClr val="tx1"/>
                </a:solidFill>
              </a:rPr>
              <a:t>Local Source </a:t>
            </a:r>
          </a:p>
          <a:p>
            <a:pPr marL="914400" lvl="1" indent="-457200">
              <a:buFont typeface="+mj-lt"/>
              <a:buAutoNum type="alphaLcPeriod"/>
            </a:pPr>
            <a:r>
              <a:rPr lang="en-US" sz="2000" dirty="0" smtClean="0">
                <a:solidFill>
                  <a:schemeClr val="tx1"/>
                </a:solidFill>
              </a:rPr>
              <a:t>Sometimes need to push data from the source into a CSV file.</a:t>
            </a:r>
          </a:p>
          <a:p>
            <a:pPr marL="914400" lvl="1" indent="-457200">
              <a:buFont typeface="+mj-lt"/>
              <a:buAutoNum type="alphaLcPeriod"/>
            </a:pPr>
            <a:r>
              <a:rPr lang="en-US" sz="2000" dirty="0" smtClean="0">
                <a:solidFill>
                  <a:schemeClr val="tx1"/>
                </a:solidFill>
              </a:rPr>
              <a:t>Particularly from proprietary formats.</a:t>
            </a:r>
          </a:p>
          <a:p>
            <a:pPr marL="914400" lvl="1" indent="-457200">
              <a:buFont typeface="+mj-lt"/>
              <a:buAutoNum type="alphaLcPeriod"/>
            </a:pPr>
            <a:r>
              <a:rPr lang="en-US" sz="2000" dirty="0" smtClean="0">
                <a:solidFill>
                  <a:schemeClr val="tx1"/>
                </a:solidFill>
              </a:rPr>
              <a:t>Can be harder to automate.</a:t>
            </a:r>
            <a:endParaRPr lang="en-US" sz="2000" dirty="0">
              <a:solidFill>
                <a:schemeClr val="tx1"/>
              </a:solidFill>
            </a:endParaRPr>
          </a:p>
        </p:txBody>
      </p:sp>
      <p:sp>
        <p:nvSpPr>
          <p:cNvPr id="5" name="Rectangle 4"/>
          <p:cNvSpPr/>
          <p:nvPr/>
        </p:nvSpPr>
        <p:spPr>
          <a:xfrm>
            <a:off x="750627" y="1308359"/>
            <a:ext cx="7847460" cy="400110"/>
          </a:xfrm>
          <a:prstGeom prst="rect">
            <a:avLst/>
          </a:prstGeom>
        </p:spPr>
        <p:txBody>
          <a:bodyPr wrap="square">
            <a:spAutoFit/>
          </a:bodyPr>
          <a:lstStyle/>
          <a:p>
            <a:r>
              <a:rPr lang="en-US" sz="2000" dirty="0">
                <a:solidFill>
                  <a:schemeClr val="bg2"/>
                </a:solidFill>
              </a:rPr>
              <a:t>Get data into SQL to use its power to compare and transform data.</a:t>
            </a:r>
          </a:p>
        </p:txBody>
      </p:sp>
    </p:spTree>
    <p:extLst>
      <p:ext uri="{BB962C8B-B14F-4D97-AF65-F5344CB8AC3E}">
        <p14:creationId xmlns:p14="http://schemas.microsoft.com/office/powerpoint/2010/main" val="2264997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mtClean="0"/>
              <a:t>Multidimensional Cube</a:t>
            </a:r>
          </a:p>
        </p:txBody>
      </p:sp>
      <p:sp>
        <p:nvSpPr>
          <p:cNvPr id="22530"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D759C1D-4F04-4646-8887-F36303BEA3CE}" type="slidenum">
              <a:rPr lang="en-US" smtClean="0"/>
              <a:pPr/>
              <a:t>23</a:t>
            </a:fld>
            <a:endParaRPr lang="en-US"/>
          </a:p>
        </p:txBody>
      </p:sp>
      <p:grpSp>
        <p:nvGrpSpPr>
          <p:cNvPr id="22532" name="Group 115"/>
          <p:cNvGrpSpPr>
            <a:grpSpLocks/>
          </p:cNvGrpSpPr>
          <p:nvPr/>
        </p:nvGrpSpPr>
        <p:grpSpPr bwMode="auto">
          <a:xfrm>
            <a:off x="4645025" y="1544638"/>
            <a:ext cx="3051175" cy="2286000"/>
            <a:chOff x="1632" y="576"/>
            <a:chExt cx="3024" cy="2400"/>
          </a:xfrm>
        </p:grpSpPr>
        <p:sp>
          <p:nvSpPr>
            <p:cNvPr id="22637" name="Rectangle 116"/>
            <p:cNvSpPr>
              <a:spLocks noChangeArrowheads="1"/>
            </p:cNvSpPr>
            <p:nvPr/>
          </p:nvSpPr>
          <p:spPr bwMode="auto">
            <a:xfrm>
              <a:off x="1632"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38" name="Rectangle 117"/>
            <p:cNvSpPr>
              <a:spLocks noChangeArrowheads="1"/>
            </p:cNvSpPr>
            <p:nvPr/>
          </p:nvSpPr>
          <p:spPr bwMode="auto">
            <a:xfrm>
              <a:off x="2256"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39" name="Rectangle 118"/>
            <p:cNvSpPr>
              <a:spLocks noChangeArrowheads="1"/>
            </p:cNvSpPr>
            <p:nvPr/>
          </p:nvSpPr>
          <p:spPr bwMode="auto">
            <a:xfrm>
              <a:off x="2880"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40" name="Rectangle 119"/>
            <p:cNvSpPr>
              <a:spLocks noChangeArrowheads="1"/>
            </p:cNvSpPr>
            <p:nvPr/>
          </p:nvSpPr>
          <p:spPr bwMode="auto">
            <a:xfrm>
              <a:off x="3504"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41" name="Rectangle 120"/>
            <p:cNvSpPr>
              <a:spLocks noChangeArrowheads="1"/>
            </p:cNvSpPr>
            <p:nvPr/>
          </p:nvSpPr>
          <p:spPr bwMode="auto">
            <a:xfrm>
              <a:off x="4128"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42" name="Rectangle 121"/>
            <p:cNvSpPr>
              <a:spLocks noChangeArrowheads="1"/>
            </p:cNvSpPr>
            <p:nvPr/>
          </p:nvSpPr>
          <p:spPr bwMode="auto">
            <a:xfrm>
              <a:off x="1632"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43" name="Rectangle 122"/>
            <p:cNvSpPr>
              <a:spLocks noChangeArrowheads="1"/>
            </p:cNvSpPr>
            <p:nvPr/>
          </p:nvSpPr>
          <p:spPr bwMode="auto">
            <a:xfrm>
              <a:off x="2256"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44" name="Rectangle 123"/>
            <p:cNvSpPr>
              <a:spLocks noChangeArrowheads="1"/>
            </p:cNvSpPr>
            <p:nvPr/>
          </p:nvSpPr>
          <p:spPr bwMode="auto">
            <a:xfrm>
              <a:off x="2880"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45" name="Rectangle 124"/>
            <p:cNvSpPr>
              <a:spLocks noChangeArrowheads="1"/>
            </p:cNvSpPr>
            <p:nvPr/>
          </p:nvSpPr>
          <p:spPr bwMode="auto">
            <a:xfrm>
              <a:off x="3504"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46" name="Rectangle 125"/>
            <p:cNvSpPr>
              <a:spLocks noChangeArrowheads="1"/>
            </p:cNvSpPr>
            <p:nvPr/>
          </p:nvSpPr>
          <p:spPr bwMode="auto">
            <a:xfrm>
              <a:off x="4128"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47" name="Rectangle 126"/>
            <p:cNvSpPr>
              <a:spLocks noChangeArrowheads="1"/>
            </p:cNvSpPr>
            <p:nvPr/>
          </p:nvSpPr>
          <p:spPr bwMode="auto">
            <a:xfrm>
              <a:off x="1632"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48" name="Rectangle 127"/>
            <p:cNvSpPr>
              <a:spLocks noChangeArrowheads="1"/>
            </p:cNvSpPr>
            <p:nvPr/>
          </p:nvSpPr>
          <p:spPr bwMode="auto">
            <a:xfrm>
              <a:off x="2256"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49" name="Rectangle 128"/>
            <p:cNvSpPr>
              <a:spLocks noChangeArrowheads="1"/>
            </p:cNvSpPr>
            <p:nvPr/>
          </p:nvSpPr>
          <p:spPr bwMode="auto">
            <a:xfrm>
              <a:off x="2880"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50" name="Rectangle 129"/>
            <p:cNvSpPr>
              <a:spLocks noChangeArrowheads="1"/>
            </p:cNvSpPr>
            <p:nvPr/>
          </p:nvSpPr>
          <p:spPr bwMode="auto">
            <a:xfrm>
              <a:off x="3504"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51" name="Rectangle 130"/>
            <p:cNvSpPr>
              <a:spLocks noChangeArrowheads="1"/>
            </p:cNvSpPr>
            <p:nvPr/>
          </p:nvSpPr>
          <p:spPr bwMode="auto">
            <a:xfrm>
              <a:off x="4128"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52" name="Rectangle 131"/>
            <p:cNvSpPr>
              <a:spLocks noChangeArrowheads="1"/>
            </p:cNvSpPr>
            <p:nvPr/>
          </p:nvSpPr>
          <p:spPr bwMode="auto">
            <a:xfrm>
              <a:off x="1632"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53" name="Rectangle 132"/>
            <p:cNvSpPr>
              <a:spLocks noChangeArrowheads="1"/>
            </p:cNvSpPr>
            <p:nvPr/>
          </p:nvSpPr>
          <p:spPr bwMode="auto">
            <a:xfrm>
              <a:off x="2256"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54" name="Rectangle 133"/>
            <p:cNvSpPr>
              <a:spLocks noChangeArrowheads="1"/>
            </p:cNvSpPr>
            <p:nvPr/>
          </p:nvSpPr>
          <p:spPr bwMode="auto">
            <a:xfrm>
              <a:off x="2880"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55" name="Rectangle 134"/>
            <p:cNvSpPr>
              <a:spLocks noChangeArrowheads="1"/>
            </p:cNvSpPr>
            <p:nvPr/>
          </p:nvSpPr>
          <p:spPr bwMode="auto">
            <a:xfrm>
              <a:off x="3504"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56" name="Rectangle 135"/>
            <p:cNvSpPr>
              <a:spLocks noChangeArrowheads="1"/>
            </p:cNvSpPr>
            <p:nvPr/>
          </p:nvSpPr>
          <p:spPr bwMode="auto">
            <a:xfrm>
              <a:off x="4128"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22533" name="Group 136"/>
          <p:cNvGrpSpPr>
            <a:grpSpLocks/>
          </p:cNvGrpSpPr>
          <p:nvPr/>
        </p:nvGrpSpPr>
        <p:grpSpPr bwMode="auto">
          <a:xfrm>
            <a:off x="4391025" y="1757363"/>
            <a:ext cx="3051175" cy="2284412"/>
            <a:chOff x="1632" y="576"/>
            <a:chExt cx="3024" cy="2400"/>
          </a:xfrm>
        </p:grpSpPr>
        <p:sp>
          <p:nvSpPr>
            <p:cNvPr id="22617" name="Rectangle 137"/>
            <p:cNvSpPr>
              <a:spLocks noChangeArrowheads="1"/>
            </p:cNvSpPr>
            <p:nvPr/>
          </p:nvSpPr>
          <p:spPr bwMode="auto">
            <a:xfrm>
              <a:off x="1632"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18" name="Rectangle 138"/>
            <p:cNvSpPr>
              <a:spLocks noChangeArrowheads="1"/>
            </p:cNvSpPr>
            <p:nvPr/>
          </p:nvSpPr>
          <p:spPr bwMode="auto">
            <a:xfrm>
              <a:off x="2256"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19" name="Rectangle 139"/>
            <p:cNvSpPr>
              <a:spLocks noChangeArrowheads="1"/>
            </p:cNvSpPr>
            <p:nvPr/>
          </p:nvSpPr>
          <p:spPr bwMode="auto">
            <a:xfrm>
              <a:off x="2880"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20" name="Rectangle 140"/>
            <p:cNvSpPr>
              <a:spLocks noChangeArrowheads="1"/>
            </p:cNvSpPr>
            <p:nvPr/>
          </p:nvSpPr>
          <p:spPr bwMode="auto">
            <a:xfrm>
              <a:off x="3504"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21" name="Rectangle 141"/>
            <p:cNvSpPr>
              <a:spLocks noChangeArrowheads="1"/>
            </p:cNvSpPr>
            <p:nvPr/>
          </p:nvSpPr>
          <p:spPr bwMode="auto">
            <a:xfrm>
              <a:off x="4128"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22" name="Rectangle 142"/>
            <p:cNvSpPr>
              <a:spLocks noChangeArrowheads="1"/>
            </p:cNvSpPr>
            <p:nvPr/>
          </p:nvSpPr>
          <p:spPr bwMode="auto">
            <a:xfrm>
              <a:off x="1632"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23" name="Rectangle 143"/>
            <p:cNvSpPr>
              <a:spLocks noChangeArrowheads="1"/>
            </p:cNvSpPr>
            <p:nvPr/>
          </p:nvSpPr>
          <p:spPr bwMode="auto">
            <a:xfrm>
              <a:off x="2256"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24" name="Rectangle 144"/>
            <p:cNvSpPr>
              <a:spLocks noChangeArrowheads="1"/>
            </p:cNvSpPr>
            <p:nvPr/>
          </p:nvSpPr>
          <p:spPr bwMode="auto">
            <a:xfrm>
              <a:off x="2880"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25" name="Rectangle 145"/>
            <p:cNvSpPr>
              <a:spLocks noChangeArrowheads="1"/>
            </p:cNvSpPr>
            <p:nvPr/>
          </p:nvSpPr>
          <p:spPr bwMode="auto">
            <a:xfrm>
              <a:off x="3504"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26" name="Rectangle 146"/>
            <p:cNvSpPr>
              <a:spLocks noChangeArrowheads="1"/>
            </p:cNvSpPr>
            <p:nvPr/>
          </p:nvSpPr>
          <p:spPr bwMode="auto">
            <a:xfrm>
              <a:off x="4128"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27" name="Rectangle 147"/>
            <p:cNvSpPr>
              <a:spLocks noChangeArrowheads="1"/>
            </p:cNvSpPr>
            <p:nvPr/>
          </p:nvSpPr>
          <p:spPr bwMode="auto">
            <a:xfrm>
              <a:off x="1632"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28" name="Rectangle 148"/>
            <p:cNvSpPr>
              <a:spLocks noChangeArrowheads="1"/>
            </p:cNvSpPr>
            <p:nvPr/>
          </p:nvSpPr>
          <p:spPr bwMode="auto">
            <a:xfrm>
              <a:off x="2256"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29" name="Rectangle 149"/>
            <p:cNvSpPr>
              <a:spLocks noChangeArrowheads="1"/>
            </p:cNvSpPr>
            <p:nvPr/>
          </p:nvSpPr>
          <p:spPr bwMode="auto">
            <a:xfrm>
              <a:off x="2880"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30" name="Rectangle 150"/>
            <p:cNvSpPr>
              <a:spLocks noChangeArrowheads="1"/>
            </p:cNvSpPr>
            <p:nvPr/>
          </p:nvSpPr>
          <p:spPr bwMode="auto">
            <a:xfrm>
              <a:off x="3504"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31" name="Rectangle 151"/>
            <p:cNvSpPr>
              <a:spLocks noChangeArrowheads="1"/>
            </p:cNvSpPr>
            <p:nvPr/>
          </p:nvSpPr>
          <p:spPr bwMode="auto">
            <a:xfrm>
              <a:off x="4128"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32" name="Rectangle 152"/>
            <p:cNvSpPr>
              <a:spLocks noChangeArrowheads="1"/>
            </p:cNvSpPr>
            <p:nvPr/>
          </p:nvSpPr>
          <p:spPr bwMode="auto">
            <a:xfrm>
              <a:off x="1632"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33" name="Rectangle 153"/>
            <p:cNvSpPr>
              <a:spLocks noChangeArrowheads="1"/>
            </p:cNvSpPr>
            <p:nvPr/>
          </p:nvSpPr>
          <p:spPr bwMode="auto">
            <a:xfrm>
              <a:off x="2256"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34" name="Rectangle 154"/>
            <p:cNvSpPr>
              <a:spLocks noChangeArrowheads="1"/>
            </p:cNvSpPr>
            <p:nvPr/>
          </p:nvSpPr>
          <p:spPr bwMode="auto">
            <a:xfrm>
              <a:off x="2880"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35" name="Rectangle 155"/>
            <p:cNvSpPr>
              <a:spLocks noChangeArrowheads="1"/>
            </p:cNvSpPr>
            <p:nvPr/>
          </p:nvSpPr>
          <p:spPr bwMode="auto">
            <a:xfrm>
              <a:off x="3504"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36" name="Rectangle 156"/>
            <p:cNvSpPr>
              <a:spLocks noChangeArrowheads="1"/>
            </p:cNvSpPr>
            <p:nvPr/>
          </p:nvSpPr>
          <p:spPr bwMode="auto">
            <a:xfrm>
              <a:off x="4128"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22534" name="Group 157"/>
          <p:cNvGrpSpPr>
            <a:grpSpLocks/>
          </p:cNvGrpSpPr>
          <p:nvPr/>
        </p:nvGrpSpPr>
        <p:grpSpPr bwMode="auto">
          <a:xfrm>
            <a:off x="4121150" y="1949450"/>
            <a:ext cx="3051175" cy="2286000"/>
            <a:chOff x="1632" y="576"/>
            <a:chExt cx="3024" cy="2400"/>
          </a:xfrm>
        </p:grpSpPr>
        <p:sp>
          <p:nvSpPr>
            <p:cNvPr id="22597" name="Rectangle 158"/>
            <p:cNvSpPr>
              <a:spLocks noChangeArrowheads="1"/>
            </p:cNvSpPr>
            <p:nvPr/>
          </p:nvSpPr>
          <p:spPr bwMode="auto">
            <a:xfrm>
              <a:off x="1632"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98" name="Rectangle 159"/>
            <p:cNvSpPr>
              <a:spLocks noChangeArrowheads="1"/>
            </p:cNvSpPr>
            <p:nvPr/>
          </p:nvSpPr>
          <p:spPr bwMode="auto">
            <a:xfrm>
              <a:off x="2256"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99" name="Rectangle 160"/>
            <p:cNvSpPr>
              <a:spLocks noChangeArrowheads="1"/>
            </p:cNvSpPr>
            <p:nvPr/>
          </p:nvSpPr>
          <p:spPr bwMode="auto">
            <a:xfrm>
              <a:off x="2880"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00" name="Rectangle 161"/>
            <p:cNvSpPr>
              <a:spLocks noChangeArrowheads="1"/>
            </p:cNvSpPr>
            <p:nvPr/>
          </p:nvSpPr>
          <p:spPr bwMode="auto">
            <a:xfrm>
              <a:off x="3504"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01" name="Rectangle 162"/>
            <p:cNvSpPr>
              <a:spLocks noChangeArrowheads="1"/>
            </p:cNvSpPr>
            <p:nvPr/>
          </p:nvSpPr>
          <p:spPr bwMode="auto">
            <a:xfrm>
              <a:off x="4128"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02" name="Rectangle 163"/>
            <p:cNvSpPr>
              <a:spLocks noChangeArrowheads="1"/>
            </p:cNvSpPr>
            <p:nvPr/>
          </p:nvSpPr>
          <p:spPr bwMode="auto">
            <a:xfrm>
              <a:off x="1632"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03" name="Rectangle 164"/>
            <p:cNvSpPr>
              <a:spLocks noChangeArrowheads="1"/>
            </p:cNvSpPr>
            <p:nvPr/>
          </p:nvSpPr>
          <p:spPr bwMode="auto">
            <a:xfrm>
              <a:off x="2256"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04" name="Rectangle 165"/>
            <p:cNvSpPr>
              <a:spLocks noChangeArrowheads="1"/>
            </p:cNvSpPr>
            <p:nvPr/>
          </p:nvSpPr>
          <p:spPr bwMode="auto">
            <a:xfrm>
              <a:off x="2880"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05" name="Rectangle 166"/>
            <p:cNvSpPr>
              <a:spLocks noChangeArrowheads="1"/>
            </p:cNvSpPr>
            <p:nvPr/>
          </p:nvSpPr>
          <p:spPr bwMode="auto">
            <a:xfrm>
              <a:off x="3504"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06" name="Rectangle 167"/>
            <p:cNvSpPr>
              <a:spLocks noChangeArrowheads="1"/>
            </p:cNvSpPr>
            <p:nvPr/>
          </p:nvSpPr>
          <p:spPr bwMode="auto">
            <a:xfrm>
              <a:off x="4128"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07" name="Rectangle 168"/>
            <p:cNvSpPr>
              <a:spLocks noChangeArrowheads="1"/>
            </p:cNvSpPr>
            <p:nvPr/>
          </p:nvSpPr>
          <p:spPr bwMode="auto">
            <a:xfrm>
              <a:off x="1632"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08" name="Rectangle 169"/>
            <p:cNvSpPr>
              <a:spLocks noChangeArrowheads="1"/>
            </p:cNvSpPr>
            <p:nvPr/>
          </p:nvSpPr>
          <p:spPr bwMode="auto">
            <a:xfrm>
              <a:off x="2256"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09" name="Rectangle 170"/>
            <p:cNvSpPr>
              <a:spLocks noChangeArrowheads="1"/>
            </p:cNvSpPr>
            <p:nvPr/>
          </p:nvSpPr>
          <p:spPr bwMode="auto">
            <a:xfrm>
              <a:off x="2880"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10" name="Rectangle 171"/>
            <p:cNvSpPr>
              <a:spLocks noChangeArrowheads="1"/>
            </p:cNvSpPr>
            <p:nvPr/>
          </p:nvSpPr>
          <p:spPr bwMode="auto">
            <a:xfrm>
              <a:off x="3504"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11" name="Rectangle 172"/>
            <p:cNvSpPr>
              <a:spLocks noChangeArrowheads="1"/>
            </p:cNvSpPr>
            <p:nvPr/>
          </p:nvSpPr>
          <p:spPr bwMode="auto">
            <a:xfrm>
              <a:off x="4128"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12" name="Rectangle 173"/>
            <p:cNvSpPr>
              <a:spLocks noChangeArrowheads="1"/>
            </p:cNvSpPr>
            <p:nvPr/>
          </p:nvSpPr>
          <p:spPr bwMode="auto">
            <a:xfrm>
              <a:off x="1632"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13" name="Rectangle 174"/>
            <p:cNvSpPr>
              <a:spLocks noChangeArrowheads="1"/>
            </p:cNvSpPr>
            <p:nvPr/>
          </p:nvSpPr>
          <p:spPr bwMode="auto">
            <a:xfrm>
              <a:off x="2256"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14" name="Rectangle 175"/>
            <p:cNvSpPr>
              <a:spLocks noChangeArrowheads="1"/>
            </p:cNvSpPr>
            <p:nvPr/>
          </p:nvSpPr>
          <p:spPr bwMode="auto">
            <a:xfrm>
              <a:off x="2880"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15" name="Rectangle 176"/>
            <p:cNvSpPr>
              <a:spLocks noChangeArrowheads="1"/>
            </p:cNvSpPr>
            <p:nvPr/>
          </p:nvSpPr>
          <p:spPr bwMode="auto">
            <a:xfrm>
              <a:off x="3504"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616" name="Rectangle 177"/>
            <p:cNvSpPr>
              <a:spLocks noChangeArrowheads="1"/>
            </p:cNvSpPr>
            <p:nvPr/>
          </p:nvSpPr>
          <p:spPr bwMode="auto">
            <a:xfrm>
              <a:off x="4128"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grpSp>
        <p:nvGrpSpPr>
          <p:cNvPr id="22535" name="Group 178"/>
          <p:cNvGrpSpPr>
            <a:grpSpLocks/>
          </p:cNvGrpSpPr>
          <p:nvPr/>
        </p:nvGrpSpPr>
        <p:grpSpPr bwMode="auto">
          <a:xfrm>
            <a:off x="3851275" y="2162175"/>
            <a:ext cx="3051175" cy="2284413"/>
            <a:chOff x="1632" y="576"/>
            <a:chExt cx="3024" cy="2400"/>
          </a:xfrm>
        </p:grpSpPr>
        <p:sp>
          <p:nvSpPr>
            <p:cNvPr id="22577" name="Rectangle 179"/>
            <p:cNvSpPr>
              <a:spLocks noChangeArrowheads="1"/>
            </p:cNvSpPr>
            <p:nvPr/>
          </p:nvSpPr>
          <p:spPr bwMode="auto">
            <a:xfrm>
              <a:off x="1632"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78" name="Rectangle 180"/>
            <p:cNvSpPr>
              <a:spLocks noChangeArrowheads="1"/>
            </p:cNvSpPr>
            <p:nvPr/>
          </p:nvSpPr>
          <p:spPr bwMode="auto">
            <a:xfrm>
              <a:off x="2256"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79" name="Rectangle 181"/>
            <p:cNvSpPr>
              <a:spLocks noChangeArrowheads="1"/>
            </p:cNvSpPr>
            <p:nvPr/>
          </p:nvSpPr>
          <p:spPr bwMode="auto">
            <a:xfrm>
              <a:off x="2880"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80" name="Rectangle 182"/>
            <p:cNvSpPr>
              <a:spLocks noChangeArrowheads="1"/>
            </p:cNvSpPr>
            <p:nvPr/>
          </p:nvSpPr>
          <p:spPr bwMode="auto">
            <a:xfrm>
              <a:off x="3504"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81" name="Rectangle 183"/>
            <p:cNvSpPr>
              <a:spLocks noChangeArrowheads="1"/>
            </p:cNvSpPr>
            <p:nvPr/>
          </p:nvSpPr>
          <p:spPr bwMode="auto">
            <a:xfrm>
              <a:off x="4128" y="576"/>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82" name="Rectangle 184"/>
            <p:cNvSpPr>
              <a:spLocks noChangeArrowheads="1"/>
            </p:cNvSpPr>
            <p:nvPr/>
          </p:nvSpPr>
          <p:spPr bwMode="auto">
            <a:xfrm>
              <a:off x="1632"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83" name="Rectangle 185"/>
            <p:cNvSpPr>
              <a:spLocks noChangeArrowheads="1"/>
            </p:cNvSpPr>
            <p:nvPr/>
          </p:nvSpPr>
          <p:spPr bwMode="auto">
            <a:xfrm>
              <a:off x="2256"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84" name="Rectangle 186"/>
            <p:cNvSpPr>
              <a:spLocks noChangeArrowheads="1"/>
            </p:cNvSpPr>
            <p:nvPr/>
          </p:nvSpPr>
          <p:spPr bwMode="auto">
            <a:xfrm>
              <a:off x="2880"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85" name="Rectangle 187"/>
            <p:cNvSpPr>
              <a:spLocks noChangeArrowheads="1"/>
            </p:cNvSpPr>
            <p:nvPr/>
          </p:nvSpPr>
          <p:spPr bwMode="auto">
            <a:xfrm>
              <a:off x="3504"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86" name="Rectangle 188"/>
            <p:cNvSpPr>
              <a:spLocks noChangeArrowheads="1"/>
            </p:cNvSpPr>
            <p:nvPr/>
          </p:nvSpPr>
          <p:spPr bwMode="auto">
            <a:xfrm>
              <a:off x="4128" y="1200"/>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87" name="Rectangle 189"/>
            <p:cNvSpPr>
              <a:spLocks noChangeArrowheads="1"/>
            </p:cNvSpPr>
            <p:nvPr/>
          </p:nvSpPr>
          <p:spPr bwMode="auto">
            <a:xfrm>
              <a:off x="1632"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88" name="Rectangle 190"/>
            <p:cNvSpPr>
              <a:spLocks noChangeArrowheads="1"/>
            </p:cNvSpPr>
            <p:nvPr/>
          </p:nvSpPr>
          <p:spPr bwMode="auto">
            <a:xfrm>
              <a:off x="2256"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89" name="Rectangle 191"/>
            <p:cNvSpPr>
              <a:spLocks noChangeArrowheads="1"/>
            </p:cNvSpPr>
            <p:nvPr/>
          </p:nvSpPr>
          <p:spPr bwMode="auto">
            <a:xfrm>
              <a:off x="2880"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90" name="Rectangle 192"/>
            <p:cNvSpPr>
              <a:spLocks noChangeArrowheads="1"/>
            </p:cNvSpPr>
            <p:nvPr/>
          </p:nvSpPr>
          <p:spPr bwMode="auto">
            <a:xfrm>
              <a:off x="3504"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91" name="Rectangle 193"/>
            <p:cNvSpPr>
              <a:spLocks noChangeArrowheads="1"/>
            </p:cNvSpPr>
            <p:nvPr/>
          </p:nvSpPr>
          <p:spPr bwMode="auto">
            <a:xfrm>
              <a:off x="4128" y="1824"/>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92" name="Rectangle 194"/>
            <p:cNvSpPr>
              <a:spLocks noChangeArrowheads="1"/>
            </p:cNvSpPr>
            <p:nvPr/>
          </p:nvSpPr>
          <p:spPr bwMode="auto">
            <a:xfrm>
              <a:off x="1632"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93" name="Rectangle 195"/>
            <p:cNvSpPr>
              <a:spLocks noChangeArrowheads="1"/>
            </p:cNvSpPr>
            <p:nvPr/>
          </p:nvSpPr>
          <p:spPr bwMode="auto">
            <a:xfrm>
              <a:off x="2256"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94" name="Rectangle 196"/>
            <p:cNvSpPr>
              <a:spLocks noChangeArrowheads="1"/>
            </p:cNvSpPr>
            <p:nvPr/>
          </p:nvSpPr>
          <p:spPr bwMode="auto">
            <a:xfrm>
              <a:off x="2880"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95" name="Rectangle 197"/>
            <p:cNvSpPr>
              <a:spLocks noChangeArrowheads="1"/>
            </p:cNvSpPr>
            <p:nvPr/>
          </p:nvSpPr>
          <p:spPr bwMode="auto">
            <a:xfrm>
              <a:off x="3504"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22596" name="Rectangle 198"/>
            <p:cNvSpPr>
              <a:spLocks noChangeArrowheads="1"/>
            </p:cNvSpPr>
            <p:nvPr/>
          </p:nvSpPr>
          <p:spPr bwMode="auto">
            <a:xfrm>
              <a:off x="4128" y="2448"/>
              <a:ext cx="528" cy="528"/>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grpSp>
      <p:sp>
        <p:nvSpPr>
          <p:cNvPr id="22536" name="Line 199"/>
          <p:cNvSpPr>
            <a:spLocks noChangeShapeType="1"/>
          </p:cNvSpPr>
          <p:nvPr/>
        </p:nvSpPr>
        <p:spPr bwMode="auto">
          <a:xfrm>
            <a:off x="3581400" y="5246688"/>
            <a:ext cx="30480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Text Box 200"/>
          <p:cNvSpPr txBox="1">
            <a:spLocks noChangeArrowheads="1"/>
          </p:cNvSpPr>
          <p:nvPr/>
        </p:nvSpPr>
        <p:spPr bwMode="auto">
          <a:xfrm>
            <a:off x="4495800" y="5322888"/>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800">
                <a:cs typeface="Arial" charset="0"/>
              </a:rPr>
              <a:t>Time</a:t>
            </a:r>
          </a:p>
          <a:p>
            <a:pPr algn="ctr" eaLnBrk="1" hangingPunct="1"/>
            <a:r>
              <a:rPr lang="en-US" sz="1800">
                <a:cs typeface="Arial" charset="0"/>
              </a:rPr>
              <a:t>Sale Month</a:t>
            </a:r>
          </a:p>
        </p:txBody>
      </p:sp>
      <p:sp>
        <p:nvSpPr>
          <p:cNvPr id="22538" name="Line 201"/>
          <p:cNvSpPr>
            <a:spLocks noChangeShapeType="1"/>
          </p:cNvSpPr>
          <p:nvPr/>
        </p:nvSpPr>
        <p:spPr bwMode="auto">
          <a:xfrm>
            <a:off x="2835275" y="2535238"/>
            <a:ext cx="0" cy="20574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9" name="Text Box 202"/>
          <p:cNvSpPr txBox="1">
            <a:spLocks noChangeArrowheads="1"/>
          </p:cNvSpPr>
          <p:nvPr/>
        </p:nvSpPr>
        <p:spPr bwMode="auto">
          <a:xfrm>
            <a:off x="1676400" y="3189288"/>
            <a:ext cx="1235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Customer Location</a:t>
            </a:r>
          </a:p>
        </p:txBody>
      </p:sp>
      <p:sp>
        <p:nvSpPr>
          <p:cNvPr id="22540" name="Line 203"/>
          <p:cNvSpPr>
            <a:spLocks noChangeShapeType="1"/>
          </p:cNvSpPr>
          <p:nvPr/>
        </p:nvSpPr>
        <p:spPr bwMode="auto">
          <a:xfrm flipV="1">
            <a:off x="2667000" y="1239838"/>
            <a:ext cx="1219200" cy="990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1" name="Text Box 204"/>
          <p:cNvSpPr txBox="1">
            <a:spLocks noChangeArrowheads="1"/>
          </p:cNvSpPr>
          <p:nvPr/>
        </p:nvSpPr>
        <p:spPr bwMode="auto">
          <a:xfrm rot="-2407244">
            <a:off x="2546350" y="131603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Category</a:t>
            </a:r>
          </a:p>
        </p:txBody>
      </p:sp>
      <p:sp>
        <p:nvSpPr>
          <p:cNvPr id="22542" name="Text Box 205"/>
          <p:cNvSpPr txBox="1">
            <a:spLocks noChangeArrowheads="1"/>
          </p:cNvSpPr>
          <p:nvPr/>
        </p:nvSpPr>
        <p:spPr bwMode="auto">
          <a:xfrm>
            <a:off x="3108325" y="2419350"/>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CA</a:t>
            </a:r>
          </a:p>
        </p:txBody>
      </p:sp>
      <p:sp>
        <p:nvSpPr>
          <p:cNvPr id="22543" name="Text Box 206"/>
          <p:cNvSpPr txBox="1">
            <a:spLocks noChangeArrowheads="1"/>
          </p:cNvSpPr>
          <p:nvPr/>
        </p:nvSpPr>
        <p:spPr bwMode="auto">
          <a:xfrm>
            <a:off x="3108325" y="30210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MI</a:t>
            </a:r>
          </a:p>
        </p:txBody>
      </p:sp>
      <p:sp>
        <p:nvSpPr>
          <p:cNvPr id="22544" name="Text Box 207"/>
          <p:cNvSpPr txBox="1">
            <a:spLocks noChangeArrowheads="1"/>
          </p:cNvSpPr>
          <p:nvPr/>
        </p:nvSpPr>
        <p:spPr bwMode="auto">
          <a:xfrm>
            <a:off x="3108325" y="3622675"/>
            <a:ext cx="50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NY</a:t>
            </a:r>
          </a:p>
        </p:txBody>
      </p:sp>
      <p:sp>
        <p:nvSpPr>
          <p:cNvPr id="22545" name="Text Box 208"/>
          <p:cNvSpPr txBox="1">
            <a:spLocks noChangeArrowheads="1"/>
          </p:cNvSpPr>
          <p:nvPr/>
        </p:nvSpPr>
        <p:spPr bwMode="auto">
          <a:xfrm>
            <a:off x="3108325" y="422592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TX</a:t>
            </a:r>
          </a:p>
        </p:txBody>
      </p:sp>
      <p:sp>
        <p:nvSpPr>
          <p:cNvPr id="22546" name="Text Box 209"/>
          <p:cNvSpPr txBox="1">
            <a:spLocks noChangeArrowheads="1"/>
          </p:cNvSpPr>
          <p:nvPr/>
        </p:nvSpPr>
        <p:spPr bwMode="auto">
          <a:xfrm>
            <a:off x="3489325" y="4705350"/>
            <a:ext cx="55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Jan</a:t>
            </a:r>
          </a:p>
        </p:txBody>
      </p:sp>
      <p:sp>
        <p:nvSpPr>
          <p:cNvPr id="22547" name="Text Box 210"/>
          <p:cNvSpPr txBox="1">
            <a:spLocks noChangeArrowheads="1"/>
          </p:cNvSpPr>
          <p:nvPr/>
        </p:nvSpPr>
        <p:spPr bwMode="auto">
          <a:xfrm>
            <a:off x="4191000" y="47053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Feb</a:t>
            </a:r>
          </a:p>
        </p:txBody>
      </p:sp>
      <p:sp>
        <p:nvSpPr>
          <p:cNvPr id="22548" name="Text Box 211"/>
          <p:cNvSpPr txBox="1">
            <a:spLocks noChangeArrowheads="1"/>
          </p:cNvSpPr>
          <p:nvPr/>
        </p:nvSpPr>
        <p:spPr bwMode="auto">
          <a:xfrm>
            <a:off x="4876800" y="47053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Mar</a:t>
            </a:r>
          </a:p>
        </p:txBody>
      </p:sp>
      <p:sp>
        <p:nvSpPr>
          <p:cNvPr id="22549" name="Text Box 212"/>
          <p:cNvSpPr txBox="1">
            <a:spLocks noChangeArrowheads="1"/>
          </p:cNvSpPr>
          <p:nvPr/>
        </p:nvSpPr>
        <p:spPr bwMode="auto">
          <a:xfrm>
            <a:off x="5486400" y="470535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Apr</a:t>
            </a:r>
          </a:p>
        </p:txBody>
      </p:sp>
      <p:sp>
        <p:nvSpPr>
          <p:cNvPr id="22550" name="Text Box 213"/>
          <p:cNvSpPr txBox="1">
            <a:spLocks noChangeArrowheads="1"/>
          </p:cNvSpPr>
          <p:nvPr/>
        </p:nvSpPr>
        <p:spPr bwMode="auto">
          <a:xfrm>
            <a:off x="6096000" y="4705350"/>
            <a:ext cx="61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May</a:t>
            </a:r>
          </a:p>
        </p:txBody>
      </p:sp>
      <p:sp>
        <p:nvSpPr>
          <p:cNvPr id="22551" name="Text Box 214"/>
          <p:cNvSpPr txBox="1">
            <a:spLocks noChangeArrowheads="1"/>
          </p:cNvSpPr>
          <p:nvPr/>
        </p:nvSpPr>
        <p:spPr bwMode="auto">
          <a:xfrm>
            <a:off x="3143250" y="2001838"/>
            <a:ext cx="59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Bird</a:t>
            </a:r>
          </a:p>
        </p:txBody>
      </p:sp>
      <p:sp>
        <p:nvSpPr>
          <p:cNvPr id="22552" name="Text Box 215"/>
          <p:cNvSpPr txBox="1">
            <a:spLocks noChangeArrowheads="1"/>
          </p:cNvSpPr>
          <p:nvPr/>
        </p:nvSpPr>
        <p:spPr bwMode="auto">
          <a:xfrm>
            <a:off x="3422650" y="1773238"/>
            <a:ext cx="539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Cat</a:t>
            </a:r>
          </a:p>
        </p:txBody>
      </p:sp>
      <p:sp>
        <p:nvSpPr>
          <p:cNvPr id="22553" name="Text Box 216"/>
          <p:cNvSpPr txBox="1">
            <a:spLocks noChangeArrowheads="1"/>
          </p:cNvSpPr>
          <p:nvPr/>
        </p:nvSpPr>
        <p:spPr bwMode="auto">
          <a:xfrm>
            <a:off x="3663950" y="1544638"/>
            <a:ext cx="603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Dog</a:t>
            </a:r>
          </a:p>
        </p:txBody>
      </p:sp>
      <p:sp>
        <p:nvSpPr>
          <p:cNvPr id="22554" name="Text Box 217"/>
          <p:cNvSpPr txBox="1">
            <a:spLocks noChangeArrowheads="1"/>
          </p:cNvSpPr>
          <p:nvPr/>
        </p:nvSpPr>
        <p:spPr bwMode="auto">
          <a:xfrm>
            <a:off x="3886200" y="1316038"/>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Fish</a:t>
            </a:r>
          </a:p>
        </p:txBody>
      </p:sp>
      <p:sp>
        <p:nvSpPr>
          <p:cNvPr id="22555" name="Text Box 218"/>
          <p:cNvSpPr txBox="1">
            <a:spLocks noChangeArrowheads="1"/>
          </p:cNvSpPr>
          <p:nvPr/>
        </p:nvSpPr>
        <p:spPr bwMode="auto">
          <a:xfrm>
            <a:off x="3962400" y="1087438"/>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Spider</a:t>
            </a:r>
          </a:p>
        </p:txBody>
      </p:sp>
      <p:grpSp>
        <p:nvGrpSpPr>
          <p:cNvPr id="22556" name="Group 219"/>
          <p:cNvGrpSpPr>
            <a:grpSpLocks/>
          </p:cNvGrpSpPr>
          <p:nvPr/>
        </p:nvGrpSpPr>
        <p:grpSpPr bwMode="auto">
          <a:xfrm>
            <a:off x="3581400" y="2362200"/>
            <a:ext cx="3051175" cy="2286000"/>
            <a:chOff x="1920" y="1619"/>
            <a:chExt cx="1922" cy="1440"/>
          </a:xfrm>
        </p:grpSpPr>
        <p:sp>
          <p:nvSpPr>
            <p:cNvPr id="22557" name="Rectangle 220"/>
            <p:cNvSpPr>
              <a:spLocks noChangeArrowheads="1"/>
            </p:cNvSpPr>
            <p:nvPr/>
          </p:nvSpPr>
          <p:spPr bwMode="auto">
            <a:xfrm>
              <a:off x="1920" y="2742"/>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880</a:t>
              </a:r>
            </a:p>
          </p:txBody>
        </p:sp>
        <p:sp>
          <p:nvSpPr>
            <p:cNvPr id="22558" name="Rectangle 221"/>
            <p:cNvSpPr>
              <a:spLocks noChangeArrowheads="1"/>
            </p:cNvSpPr>
            <p:nvPr/>
          </p:nvSpPr>
          <p:spPr bwMode="auto">
            <a:xfrm>
              <a:off x="2317" y="2742"/>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750</a:t>
              </a:r>
            </a:p>
          </p:txBody>
        </p:sp>
        <p:sp>
          <p:nvSpPr>
            <p:cNvPr id="22559" name="Rectangle 222"/>
            <p:cNvSpPr>
              <a:spLocks noChangeArrowheads="1"/>
            </p:cNvSpPr>
            <p:nvPr/>
          </p:nvSpPr>
          <p:spPr bwMode="auto">
            <a:xfrm>
              <a:off x="2713" y="2742"/>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935</a:t>
              </a:r>
            </a:p>
          </p:txBody>
        </p:sp>
        <p:sp>
          <p:nvSpPr>
            <p:cNvPr id="22560" name="Rectangle 223"/>
            <p:cNvSpPr>
              <a:spLocks noChangeArrowheads="1"/>
            </p:cNvSpPr>
            <p:nvPr/>
          </p:nvSpPr>
          <p:spPr bwMode="auto">
            <a:xfrm>
              <a:off x="3110" y="2742"/>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684</a:t>
              </a:r>
            </a:p>
          </p:txBody>
        </p:sp>
        <p:sp>
          <p:nvSpPr>
            <p:cNvPr id="22561" name="Rectangle 224"/>
            <p:cNvSpPr>
              <a:spLocks noChangeArrowheads="1"/>
            </p:cNvSpPr>
            <p:nvPr/>
          </p:nvSpPr>
          <p:spPr bwMode="auto">
            <a:xfrm>
              <a:off x="3506" y="2742"/>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993</a:t>
              </a:r>
            </a:p>
          </p:txBody>
        </p:sp>
        <p:sp>
          <p:nvSpPr>
            <p:cNvPr id="22562" name="Rectangle 225"/>
            <p:cNvSpPr>
              <a:spLocks noChangeArrowheads="1"/>
            </p:cNvSpPr>
            <p:nvPr/>
          </p:nvSpPr>
          <p:spPr bwMode="auto">
            <a:xfrm>
              <a:off x="1920" y="2368"/>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1011</a:t>
              </a:r>
            </a:p>
          </p:txBody>
        </p:sp>
        <p:sp>
          <p:nvSpPr>
            <p:cNvPr id="22563" name="Rectangle 226"/>
            <p:cNvSpPr>
              <a:spLocks noChangeArrowheads="1"/>
            </p:cNvSpPr>
            <p:nvPr/>
          </p:nvSpPr>
          <p:spPr bwMode="auto">
            <a:xfrm>
              <a:off x="2317" y="2368"/>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1257</a:t>
              </a:r>
            </a:p>
          </p:txBody>
        </p:sp>
        <p:sp>
          <p:nvSpPr>
            <p:cNvPr id="22564" name="Rectangle 227"/>
            <p:cNvSpPr>
              <a:spLocks noChangeArrowheads="1"/>
            </p:cNvSpPr>
            <p:nvPr/>
          </p:nvSpPr>
          <p:spPr bwMode="auto">
            <a:xfrm>
              <a:off x="2713" y="2368"/>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985</a:t>
              </a:r>
            </a:p>
          </p:txBody>
        </p:sp>
        <p:sp>
          <p:nvSpPr>
            <p:cNvPr id="22565" name="Rectangle 228"/>
            <p:cNvSpPr>
              <a:spLocks noChangeArrowheads="1"/>
            </p:cNvSpPr>
            <p:nvPr/>
          </p:nvSpPr>
          <p:spPr bwMode="auto">
            <a:xfrm>
              <a:off x="3110" y="2368"/>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874</a:t>
              </a:r>
            </a:p>
          </p:txBody>
        </p:sp>
        <p:sp>
          <p:nvSpPr>
            <p:cNvPr id="22566" name="Rectangle 229"/>
            <p:cNvSpPr>
              <a:spLocks noChangeArrowheads="1"/>
            </p:cNvSpPr>
            <p:nvPr/>
          </p:nvSpPr>
          <p:spPr bwMode="auto">
            <a:xfrm>
              <a:off x="3506" y="2368"/>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1256</a:t>
              </a:r>
            </a:p>
          </p:txBody>
        </p:sp>
        <p:sp>
          <p:nvSpPr>
            <p:cNvPr id="22567" name="Rectangle 230"/>
            <p:cNvSpPr>
              <a:spLocks noChangeArrowheads="1"/>
            </p:cNvSpPr>
            <p:nvPr/>
          </p:nvSpPr>
          <p:spPr bwMode="auto">
            <a:xfrm>
              <a:off x="1920" y="1993"/>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437</a:t>
              </a:r>
            </a:p>
          </p:txBody>
        </p:sp>
        <p:sp>
          <p:nvSpPr>
            <p:cNvPr id="22568" name="Rectangle 231"/>
            <p:cNvSpPr>
              <a:spLocks noChangeArrowheads="1"/>
            </p:cNvSpPr>
            <p:nvPr/>
          </p:nvSpPr>
          <p:spPr bwMode="auto">
            <a:xfrm>
              <a:off x="2317" y="1993"/>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579</a:t>
              </a:r>
            </a:p>
          </p:txBody>
        </p:sp>
        <p:sp>
          <p:nvSpPr>
            <p:cNvPr id="22569" name="Rectangle 232"/>
            <p:cNvSpPr>
              <a:spLocks noChangeArrowheads="1"/>
            </p:cNvSpPr>
            <p:nvPr/>
          </p:nvSpPr>
          <p:spPr bwMode="auto">
            <a:xfrm>
              <a:off x="2713" y="1993"/>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683</a:t>
              </a:r>
            </a:p>
          </p:txBody>
        </p:sp>
        <p:sp>
          <p:nvSpPr>
            <p:cNvPr id="22570" name="Rectangle 233"/>
            <p:cNvSpPr>
              <a:spLocks noChangeArrowheads="1"/>
            </p:cNvSpPr>
            <p:nvPr/>
          </p:nvSpPr>
          <p:spPr bwMode="auto">
            <a:xfrm>
              <a:off x="3110" y="1993"/>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873</a:t>
              </a:r>
            </a:p>
          </p:txBody>
        </p:sp>
        <p:sp>
          <p:nvSpPr>
            <p:cNvPr id="22571" name="Rectangle 234"/>
            <p:cNvSpPr>
              <a:spLocks noChangeArrowheads="1"/>
            </p:cNvSpPr>
            <p:nvPr/>
          </p:nvSpPr>
          <p:spPr bwMode="auto">
            <a:xfrm>
              <a:off x="3506" y="1993"/>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745</a:t>
              </a:r>
            </a:p>
          </p:txBody>
        </p:sp>
        <p:sp>
          <p:nvSpPr>
            <p:cNvPr id="22572" name="Rectangle 235"/>
            <p:cNvSpPr>
              <a:spLocks noChangeArrowheads="1"/>
            </p:cNvSpPr>
            <p:nvPr/>
          </p:nvSpPr>
          <p:spPr bwMode="auto">
            <a:xfrm>
              <a:off x="1920" y="1619"/>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1420</a:t>
              </a:r>
            </a:p>
          </p:txBody>
        </p:sp>
        <p:sp>
          <p:nvSpPr>
            <p:cNvPr id="22573" name="Rectangle 236"/>
            <p:cNvSpPr>
              <a:spLocks noChangeArrowheads="1"/>
            </p:cNvSpPr>
            <p:nvPr/>
          </p:nvSpPr>
          <p:spPr bwMode="auto">
            <a:xfrm>
              <a:off x="2317" y="1619"/>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1258</a:t>
              </a:r>
            </a:p>
          </p:txBody>
        </p:sp>
        <p:sp>
          <p:nvSpPr>
            <p:cNvPr id="22574" name="Rectangle 237"/>
            <p:cNvSpPr>
              <a:spLocks noChangeArrowheads="1"/>
            </p:cNvSpPr>
            <p:nvPr/>
          </p:nvSpPr>
          <p:spPr bwMode="auto">
            <a:xfrm>
              <a:off x="2713" y="1619"/>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1184</a:t>
              </a:r>
            </a:p>
          </p:txBody>
        </p:sp>
        <p:sp>
          <p:nvSpPr>
            <p:cNvPr id="22575" name="Rectangle 238"/>
            <p:cNvSpPr>
              <a:spLocks noChangeArrowheads="1"/>
            </p:cNvSpPr>
            <p:nvPr/>
          </p:nvSpPr>
          <p:spPr bwMode="auto">
            <a:xfrm>
              <a:off x="3110" y="1619"/>
              <a:ext cx="335"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1098</a:t>
              </a:r>
            </a:p>
          </p:txBody>
        </p:sp>
        <p:sp>
          <p:nvSpPr>
            <p:cNvPr id="22576" name="Rectangle 239"/>
            <p:cNvSpPr>
              <a:spLocks noChangeArrowheads="1"/>
            </p:cNvSpPr>
            <p:nvPr/>
          </p:nvSpPr>
          <p:spPr bwMode="auto">
            <a:xfrm>
              <a:off x="3506" y="1619"/>
              <a:ext cx="336" cy="317"/>
            </a:xfrm>
            <a:prstGeom prst="rect">
              <a:avLst/>
            </a:prstGeom>
            <a:solidFill>
              <a:schemeClr val="accent1"/>
            </a:solidFill>
            <a:ln w="9525">
              <a:miter lim="800000"/>
              <a:headEnd/>
              <a:tailEnd/>
            </a:ln>
            <a:scene3d>
              <a:camera prst="legacyObliqueTopRight">
                <a:rot lat="0" lon="300000" rev="0"/>
              </a:camera>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eaLnBrk="1" hangingPunct="1"/>
              <a:r>
                <a:rPr lang="en-US" sz="1200">
                  <a:solidFill>
                    <a:schemeClr val="bg2"/>
                  </a:solidFill>
                  <a:cs typeface="Arial" charset="0"/>
                </a:rPr>
                <a:t>1578</a:t>
              </a:r>
            </a:p>
          </p:txBody>
        </p:sp>
      </p:grpSp>
    </p:spTree>
    <p:extLst>
      <p:ext uri="{BB962C8B-B14F-4D97-AF65-F5344CB8AC3E}">
        <p14:creationId xmlns:p14="http://schemas.microsoft.com/office/powerpoint/2010/main" val="1549703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mtClean="0"/>
              <a:t>Sales Date: Time Hierarchy</a:t>
            </a:r>
          </a:p>
        </p:txBody>
      </p:sp>
      <p:sp>
        <p:nvSpPr>
          <p:cNvPr id="23554"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DD3CB08-96C5-4B50-9D22-D91D02487C61}" type="slidenum">
              <a:rPr lang="en-US" smtClean="0"/>
              <a:pPr/>
              <a:t>24</a:t>
            </a:fld>
            <a:endParaRPr lang="en-US"/>
          </a:p>
        </p:txBody>
      </p:sp>
      <p:sp>
        <p:nvSpPr>
          <p:cNvPr id="23556" name="Rectangle 3"/>
          <p:cNvSpPr>
            <a:spLocks noChangeArrowheads="1"/>
          </p:cNvSpPr>
          <p:nvPr/>
        </p:nvSpPr>
        <p:spPr bwMode="auto">
          <a:xfrm>
            <a:off x="3848100" y="1143000"/>
            <a:ext cx="1143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t>Year</a:t>
            </a:r>
          </a:p>
        </p:txBody>
      </p:sp>
      <p:sp>
        <p:nvSpPr>
          <p:cNvPr id="23557" name="Rectangle 4"/>
          <p:cNvSpPr>
            <a:spLocks noChangeArrowheads="1"/>
          </p:cNvSpPr>
          <p:nvPr/>
        </p:nvSpPr>
        <p:spPr bwMode="auto">
          <a:xfrm>
            <a:off x="3848100" y="2209800"/>
            <a:ext cx="1143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t>Quarter</a:t>
            </a:r>
          </a:p>
        </p:txBody>
      </p:sp>
      <p:sp>
        <p:nvSpPr>
          <p:cNvPr id="23558" name="Rectangle 5"/>
          <p:cNvSpPr>
            <a:spLocks noChangeArrowheads="1"/>
          </p:cNvSpPr>
          <p:nvPr/>
        </p:nvSpPr>
        <p:spPr bwMode="auto">
          <a:xfrm>
            <a:off x="3848100" y="3276600"/>
            <a:ext cx="1143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t>Month</a:t>
            </a:r>
          </a:p>
        </p:txBody>
      </p:sp>
      <p:sp>
        <p:nvSpPr>
          <p:cNvPr id="23559" name="Rectangle 6"/>
          <p:cNvSpPr>
            <a:spLocks noChangeArrowheads="1"/>
          </p:cNvSpPr>
          <p:nvPr/>
        </p:nvSpPr>
        <p:spPr bwMode="auto">
          <a:xfrm>
            <a:off x="3848100" y="4343400"/>
            <a:ext cx="1143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t>Week</a:t>
            </a:r>
          </a:p>
        </p:txBody>
      </p:sp>
      <p:sp>
        <p:nvSpPr>
          <p:cNvPr id="23560" name="Rectangle 7"/>
          <p:cNvSpPr>
            <a:spLocks noChangeArrowheads="1"/>
          </p:cNvSpPr>
          <p:nvPr/>
        </p:nvSpPr>
        <p:spPr bwMode="auto">
          <a:xfrm>
            <a:off x="3848100" y="5410200"/>
            <a:ext cx="1143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t>Day</a:t>
            </a:r>
          </a:p>
        </p:txBody>
      </p:sp>
      <p:cxnSp>
        <p:nvCxnSpPr>
          <p:cNvPr id="23561" name="AutoShape 8"/>
          <p:cNvCxnSpPr>
            <a:cxnSpLocks noChangeShapeType="1"/>
            <a:stCxn id="23556" idx="2"/>
            <a:endCxn id="23557" idx="0"/>
          </p:cNvCxnSpPr>
          <p:nvPr/>
        </p:nvCxnSpPr>
        <p:spPr bwMode="auto">
          <a:xfrm>
            <a:off x="4419600" y="1752600"/>
            <a:ext cx="0" cy="457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562" name="AutoShape 9"/>
          <p:cNvCxnSpPr>
            <a:cxnSpLocks noChangeShapeType="1"/>
            <a:stCxn id="23557" idx="2"/>
            <a:endCxn id="23558" idx="0"/>
          </p:cNvCxnSpPr>
          <p:nvPr/>
        </p:nvCxnSpPr>
        <p:spPr bwMode="auto">
          <a:xfrm>
            <a:off x="4419600" y="2819400"/>
            <a:ext cx="0" cy="457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563" name="AutoShape 10"/>
          <p:cNvCxnSpPr>
            <a:cxnSpLocks noChangeShapeType="1"/>
            <a:stCxn id="23558" idx="2"/>
            <a:endCxn id="23559" idx="0"/>
          </p:cNvCxnSpPr>
          <p:nvPr/>
        </p:nvCxnSpPr>
        <p:spPr bwMode="auto">
          <a:xfrm>
            <a:off x="4419600" y="3886200"/>
            <a:ext cx="0" cy="457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3564" name="AutoShape 11"/>
          <p:cNvCxnSpPr>
            <a:cxnSpLocks noChangeShapeType="1"/>
            <a:stCxn id="23559" idx="2"/>
            <a:endCxn id="23560" idx="0"/>
          </p:cNvCxnSpPr>
          <p:nvPr/>
        </p:nvCxnSpPr>
        <p:spPr bwMode="auto">
          <a:xfrm>
            <a:off x="4419600" y="4953000"/>
            <a:ext cx="0" cy="457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565" name="Text Box 12"/>
          <p:cNvSpPr txBox="1">
            <a:spLocks noChangeArrowheads="1"/>
          </p:cNvSpPr>
          <p:nvPr/>
        </p:nvSpPr>
        <p:spPr bwMode="auto">
          <a:xfrm>
            <a:off x="1600200" y="21336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i="1"/>
              <a:t>Levels</a:t>
            </a:r>
          </a:p>
        </p:txBody>
      </p:sp>
      <p:sp>
        <p:nvSpPr>
          <p:cNvPr id="23566" name="Line 13"/>
          <p:cNvSpPr>
            <a:spLocks noChangeShapeType="1"/>
          </p:cNvSpPr>
          <p:nvPr/>
        </p:nvSpPr>
        <p:spPr bwMode="auto">
          <a:xfrm flipV="1">
            <a:off x="2438400" y="1600200"/>
            <a:ext cx="1066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14"/>
          <p:cNvSpPr>
            <a:spLocks noChangeShapeType="1"/>
          </p:cNvSpPr>
          <p:nvPr/>
        </p:nvSpPr>
        <p:spPr bwMode="auto">
          <a:xfrm>
            <a:off x="2438400" y="2362200"/>
            <a:ext cx="9906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15"/>
          <p:cNvSpPr>
            <a:spLocks noChangeShapeType="1"/>
          </p:cNvSpPr>
          <p:nvPr/>
        </p:nvSpPr>
        <p:spPr bwMode="auto">
          <a:xfrm>
            <a:off x="2438400" y="2362200"/>
            <a:ext cx="838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9" name="Text Box 16"/>
          <p:cNvSpPr txBox="1">
            <a:spLocks noChangeArrowheads="1"/>
          </p:cNvSpPr>
          <p:nvPr/>
        </p:nvSpPr>
        <p:spPr bwMode="auto">
          <a:xfrm>
            <a:off x="6019800" y="2057400"/>
            <a:ext cx="268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i="1"/>
              <a:t>Roll-up</a:t>
            </a:r>
          </a:p>
          <a:p>
            <a:pPr eaLnBrk="1" hangingPunct="1"/>
            <a:r>
              <a:rPr lang="en-US" sz="1800"/>
              <a:t>To get higher-level totals</a:t>
            </a:r>
          </a:p>
        </p:txBody>
      </p:sp>
      <p:sp>
        <p:nvSpPr>
          <p:cNvPr id="23570" name="Line 17"/>
          <p:cNvSpPr>
            <a:spLocks noChangeShapeType="1"/>
          </p:cNvSpPr>
          <p:nvPr/>
        </p:nvSpPr>
        <p:spPr bwMode="auto">
          <a:xfrm flipV="1">
            <a:off x="5867400" y="1600200"/>
            <a:ext cx="0" cy="7620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23571" name="Text Box 18"/>
          <p:cNvSpPr txBox="1">
            <a:spLocks noChangeArrowheads="1"/>
          </p:cNvSpPr>
          <p:nvPr/>
        </p:nvSpPr>
        <p:spPr bwMode="auto">
          <a:xfrm>
            <a:off x="6156325" y="3998913"/>
            <a:ext cx="2711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i="1"/>
              <a:t>Drill-down</a:t>
            </a:r>
          </a:p>
          <a:p>
            <a:pPr eaLnBrk="1" hangingPunct="1"/>
            <a:r>
              <a:rPr lang="en-US" sz="1800"/>
              <a:t>To get lower-level details</a:t>
            </a:r>
          </a:p>
        </p:txBody>
      </p:sp>
      <p:sp>
        <p:nvSpPr>
          <p:cNvPr id="23572" name="Line 19"/>
          <p:cNvSpPr>
            <a:spLocks noChangeShapeType="1"/>
          </p:cNvSpPr>
          <p:nvPr/>
        </p:nvSpPr>
        <p:spPr bwMode="auto">
          <a:xfrm>
            <a:off x="5943600" y="4114800"/>
            <a:ext cx="0" cy="83820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4250117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mtClean="0"/>
              <a:t>OLAP Computation Issues</a:t>
            </a:r>
          </a:p>
        </p:txBody>
      </p:sp>
      <p:graphicFrame>
        <p:nvGraphicFramePr>
          <p:cNvPr id="135250" name="Group 82"/>
          <p:cNvGraphicFramePr>
            <a:graphicFrameLocks noGrp="1"/>
          </p:cNvGraphicFramePr>
          <p:nvPr>
            <p:ph idx="1"/>
          </p:nvPr>
        </p:nvGraphicFramePr>
        <p:xfrm>
          <a:off x="228600" y="1277938"/>
          <a:ext cx="5334000" cy="1341440"/>
        </p:xfrm>
        <a:graphic>
          <a:graphicData uri="http://schemas.openxmlformats.org/drawingml/2006/table">
            <a:tbl>
              <a:tblPr/>
              <a:tblGrid>
                <a:gridCol w="1624013"/>
                <a:gridCol w="1274762"/>
                <a:gridCol w="2435225"/>
              </a:tblGrid>
              <a:tr h="33536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Quantity</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Price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Quantity*Price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r>
              <a:tr h="33536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dec"/>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3</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192088" algn="dec"/>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5.00</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523875" algn="dec"/>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15.00</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6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dec"/>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2</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192088" algn="dec"/>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4.00</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523875" algn="dec"/>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8.00</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6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dec"/>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192088" algn="dec"/>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9.00</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45.00 or 23.00</a:t>
                      </a:r>
                    </a:p>
                  </a:txBody>
                  <a:tcPr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24578"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A1DF9C6-D945-4579-91FA-454CC233653D}" type="slidenum">
              <a:rPr lang="en-US" smtClean="0"/>
              <a:pPr/>
              <a:t>25</a:t>
            </a:fld>
            <a:endParaRPr lang="en-US"/>
          </a:p>
        </p:txBody>
      </p:sp>
      <p:sp>
        <p:nvSpPr>
          <p:cNvPr id="24580" name="Text Box 4"/>
          <p:cNvSpPr txBox="1">
            <a:spLocks noChangeArrowheads="1"/>
          </p:cNvSpPr>
          <p:nvPr/>
        </p:nvSpPr>
        <p:spPr bwMode="auto">
          <a:xfrm>
            <a:off x="1524000" y="3352800"/>
            <a:ext cx="7391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a:t>Compute Quantity*Price in base query, then add to get $23.00</a:t>
            </a:r>
          </a:p>
          <a:p>
            <a:pPr>
              <a:spcBef>
                <a:spcPct val="50000"/>
              </a:spcBef>
            </a:pPr>
            <a:r>
              <a:rPr lang="en-US"/>
              <a:t>If you use Calculated Measure in the Cube, it will add first and multiply second to get $45.00, which is wrong.</a:t>
            </a:r>
          </a:p>
        </p:txBody>
      </p:sp>
    </p:spTree>
    <p:extLst>
      <p:ext uri="{BB962C8B-B14F-4D97-AF65-F5344CB8AC3E}">
        <p14:creationId xmlns:p14="http://schemas.microsoft.com/office/powerpoint/2010/main" val="2311469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smtClean="0"/>
              <a:t>Snowflake Design</a:t>
            </a:r>
          </a:p>
        </p:txBody>
      </p:sp>
      <p:sp>
        <p:nvSpPr>
          <p:cNvPr id="25602"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92EF377-1D79-4382-8ED9-A61257DB8C93}" type="slidenum">
              <a:rPr lang="en-US" smtClean="0"/>
              <a:pPr/>
              <a:t>26</a:t>
            </a:fld>
            <a:endParaRPr lang="en-US"/>
          </a:p>
        </p:txBody>
      </p:sp>
      <p:sp>
        <p:nvSpPr>
          <p:cNvPr id="25604" name="Rectangle 4"/>
          <p:cNvSpPr>
            <a:spLocks noChangeArrowheads="1"/>
          </p:cNvSpPr>
          <p:nvPr/>
        </p:nvSpPr>
        <p:spPr bwMode="auto">
          <a:xfrm>
            <a:off x="2362200" y="4267200"/>
            <a:ext cx="1447800" cy="1524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r>
              <a:rPr lang="en-US" sz="1800"/>
              <a:t>SaleID</a:t>
            </a:r>
          </a:p>
          <a:p>
            <a:r>
              <a:rPr lang="en-US" sz="1800"/>
              <a:t>ItemID</a:t>
            </a:r>
          </a:p>
          <a:p>
            <a:r>
              <a:rPr lang="en-US" sz="1800"/>
              <a:t>Quantity</a:t>
            </a:r>
          </a:p>
          <a:p>
            <a:r>
              <a:rPr lang="en-US" sz="1800"/>
              <a:t>SalePrice</a:t>
            </a:r>
          </a:p>
          <a:p>
            <a:r>
              <a:rPr lang="en-US" sz="1800"/>
              <a:t>Amount</a:t>
            </a:r>
          </a:p>
        </p:txBody>
      </p:sp>
      <p:sp>
        <p:nvSpPr>
          <p:cNvPr id="25605" name="Rectangle 5"/>
          <p:cNvSpPr>
            <a:spLocks noChangeArrowheads="1"/>
          </p:cNvSpPr>
          <p:nvPr/>
        </p:nvSpPr>
        <p:spPr bwMode="auto">
          <a:xfrm>
            <a:off x="2362200" y="3886200"/>
            <a:ext cx="1447800" cy="38100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r>
              <a:rPr lang="en-US" sz="1800"/>
              <a:t>OLAPItems</a:t>
            </a:r>
          </a:p>
        </p:txBody>
      </p:sp>
      <p:sp>
        <p:nvSpPr>
          <p:cNvPr id="25606" name="Rectangle 6"/>
          <p:cNvSpPr>
            <a:spLocks noChangeArrowheads="1"/>
          </p:cNvSpPr>
          <p:nvPr/>
        </p:nvSpPr>
        <p:spPr bwMode="auto">
          <a:xfrm>
            <a:off x="1447800" y="1752600"/>
            <a:ext cx="1828800" cy="1524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r>
              <a:rPr lang="en-US" sz="1800"/>
              <a:t>ItemID</a:t>
            </a:r>
          </a:p>
          <a:p>
            <a:r>
              <a:rPr lang="en-US" sz="1800"/>
              <a:t>Description</a:t>
            </a:r>
          </a:p>
          <a:p>
            <a:r>
              <a:rPr lang="en-US" sz="1800"/>
              <a:t>QuantityOnHand</a:t>
            </a:r>
          </a:p>
          <a:p>
            <a:r>
              <a:rPr lang="en-US" sz="1800"/>
              <a:t>ListPrice</a:t>
            </a:r>
          </a:p>
          <a:p>
            <a:r>
              <a:rPr lang="en-US" sz="1800"/>
              <a:t>Category</a:t>
            </a:r>
          </a:p>
        </p:txBody>
      </p:sp>
      <p:sp>
        <p:nvSpPr>
          <p:cNvPr id="25607" name="Rectangle 7"/>
          <p:cNvSpPr>
            <a:spLocks noChangeArrowheads="1"/>
          </p:cNvSpPr>
          <p:nvPr/>
        </p:nvSpPr>
        <p:spPr bwMode="auto">
          <a:xfrm>
            <a:off x="1447800" y="1371600"/>
            <a:ext cx="1828800" cy="381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1800"/>
              <a:t>Merchandise</a:t>
            </a:r>
          </a:p>
        </p:txBody>
      </p:sp>
      <p:sp>
        <p:nvSpPr>
          <p:cNvPr id="25608" name="Rectangle 8"/>
          <p:cNvSpPr>
            <a:spLocks noChangeArrowheads="1"/>
          </p:cNvSpPr>
          <p:nvPr/>
        </p:nvSpPr>
        <p:spPr bwMode="auto">
          <a:xfrm>
            <a:off x="4495800" y="1828800"/>
            <a:ext cx="1524000" cy="1524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r>
              <a:rPr lang="en-US" sz="1800"/>
              <a:t>SaleID</a:t>
            </a:r>
          </a:p>
          <a:p>
            <a:r>
              <a:rPr lang="en-US" sz="1800"/>
              <a:t>SaleDate</a:t>
            </a:r>
          </a:p>
          <a:p>
            <a:r>
              <a:rPr lang="en-US" sz="1800"/>
              <a:t>EmployeeID</a:t>
            </a:r>
          </a:p>
          <a:p>
            <a:r>
              <a:rPr lang="en-US" sz="1800"/>
              <a:t>CustomerID</a:t>
            </a:r>
          </a:p>
          <a:p>
            <a:r>
              <a:rPr lang="en-US" sz="1800"/>
              <a:t>SalesTax</a:t>
            </a:r>
          </a:p>
        </p:txBody>
      </p:sp>
      <p:sp>
        <p:nvSpPr>
          <p:cNvPr id="25609" name="Rectangle 9"/>
          <p:cNvSpPr>
            <a:spLocks noChangeArrowheads="1"/>
          </p:cNvSpPr>
          <p:nvPr/>
        </p:nvSpPr>
        <p:spPr bwMode="auto">
          <a:xfrm>
            <a:off x="4495800" y="1447800"/>
            <a:ext cx="1524000" cy="381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1800"/>
              <a:t>Sale</a:t>
            </a:r>
          </a:p>
        </p:txBody>
      </p:sp>
      <p:sp>
        <p:nvSpPr>
          <p:cNvPr id="25610" name="Rectangle 10"/>
          <p:cNvSpPr>
            <a:spLocks noChangeArrowheads="1"/>
          </p:cNvSpPr>
          <p:nvPr/>
        </p:nvSpPr>
        <p:spPr bwMode="auto">
          <a:xfrm>
            <a:off x="6477000" y="3048000"/>
            <a:ext cx="1447800" cy="20574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r>
              <a:rPr lang="en-US" sz="1800"/>
              <a:t>CustomerID</a:t>
            </a:r>
          </a:p>
          <a:p>
            <a:r>
              <a:rPr lang="en-US" sz="1800"/>
              <a:t>Phone</a:t>
            </a:r>
          </a:p>
          <a:p>
            <a:r>
              <a:rPr lang="en-US" sz="1800"/>
              <a:t>FirstName</a:t>
            </a:r>
          </a:p>
          <a:p>
            <a:r>
              <a:rPr lang="en-US" sz="1800"/>
              <a:t>LastName</a:t>
            </a:r>
          </a:p>
          <a:p>
            <a:r>
              <a:rPr lang="en-US" sz="1800"/>
              <a:t>Address</a:t>
            </a:r>
          </a:p>
          <a:p>
            <a:r>
              <a:rPr lang="en-US" sz="1800"/>
              <a:t>ZipCode</a:t>
            </a:r>
          </a:p>
          <a:p>
            <a:r>
              <a:rPr lang="en-US" sz="1800"/>
              <a:t>CityID</a:t>
            </a:r>
          </a:p>
        </p:txBody>
      </p:sp>
      <p:sp>
        <p:nvSpPr>
          <p:cNvPr id="25611" name="Rectangle 11"/>
          <p:cNvSpPr>
            <a:spLocks noChangeArrowheads="1"/>
          </p:cNvSpPr>
          <p:nvPr/>
        </p:nvSpPr>
        <p:spPr bwMode="auto">
          <a:xfrm>
            <a:off x="6477000" y="2667000"/>
            <a:ext cx="1447800" cy="381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1800"/>
              <a:t>Customer</a:t>
            </a:r>
          </a:p>
        </p:txBody>
      </p:sp>
      <p:sp>
        <p:nvSpPr>
          <p:cNvPr id="25612" name="Rectangle 12"/>
          <p:cNvSpPr>
            <a:spLocks noChangeArrowheads="1"/>
          </p:cNvSpPr>
          <p:nvPr/>
        </p:nvSpPr>
        <p:spPr bwMode="auto">
          <a:xfrm>
            <a:off x="7391400" y="838200"/>
            <a:ext cx="1143000" cy="12954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r>
              <a:rPr lang="en-US" sz="1800"/>
              <a:t>CityID</a:t>
            </a:r>
          </a:p>
          <a:p>
            <a:r>
              <a:rPr lang="en-US" sz="1800"/>
              <a:t>ZipCode</a:t>
            </a:r>
          </a:p>
          <a:p>
            <a:r>
              <a:rPr lang="en-US" sz="1800"/>
              <a:t>City</a:t>
            </a:r>
          </a:p>
          <a:p>
            <a:r>
              <a:rPr lang="en-US" sz="1800"/>
              <a:t>State</a:t>
            </a:r>
          </a:p>
        </p:txBody>
      </p:sp>
      <p:sp>
        <p:nvSpPr>
          <p:cNvPr id="25613" name="Rectangle 13"/>
          <p:cNvSpPr>
            <a:spLocks noChangeArrowheads="1"/>
          </p:cNvSpPr>
          <p:nvPr/>
        </p:nvSpPr>
        <p:spPr bwMode="auto">
          <a:xfrm>
            <a:off x="7391400" y="457200"/>
            <a:ext cx="1143000" cy="381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1800"/>
              <a:t>City</a:t>
            </a:r>
          </a:p>
        </p:txBody>
      </p:sp>
      <p:sp>
        <p:nvSpPr>
          <p:cNvPr id="25614" name="Freeform 14"/>
          <p:cNvSpPr>
            <a:spLocks/>
          </p:cNvSpPr>
          <p:nvPr/>
        </p:nvSpPr>
        <p:spPr bwMode="auto">
          <a:xfrm>
            <a:off x="1296988" y="1905000"/>
            <a:ext cx="1065212" cy="2819400"/>
          </a:xfrm>
          <a:custGeom>
            <a:avLst/>
            <a:gdLst>
              <a:gd name="T0" fmla="*/ 95 w 671"/>
              <a:gd name="T1" fmla="*/ 0 h 1776"/>
              <a:gd name="T2" fmla="*/ 0 w 671"/>
              <a:gd name="T3" fmla="*/ 6 h 1776"/>
              <a:gd name="T4" fmla="*/ 0 w 671"/>
              <a:gd name="T5" fmla="*/ 1774 h 1776"/>
              <a:gd name="T6" fmla="*/ 671 w 671"/>
              <a:gd name="T7" fmla="*/ 1776 h 1776"/>
              <a:gd name="T8" fmla="*/ 0 60000 65536"/>
              <a:gd name="T9" fmla="*/ 0 60000 65536"/>
              <a:gd name="T10" fmla="*/ 0 60000 65536"/>
              <a:gd name="T11" fmla="*/ 0 60000 65536"/>
              <a:gd name="T12" fmla="*/ 0 w 671"/>
              <a:gd name="T13" fmla="*/ 0 h 1776"/>
              <a:gd name="T14" fmla="*/ 671 w 671"/>
              <a:gd name="T15" fmla="*/ 1776 h 1776"/>
            </a:gdLst>
            <a:ahLst/>
            <a:cxnLst>
              <a:cxn ang="T8">
                <a:pos x="T0" y="T1"/>
              </a:cxn>
              <a:cxn ang="T9">
                <a:pos x="T2" y="T3"/>
              </a:cxn>
              <a:cxn ang="T10">
                <a:pos x="T4" y="T5"/>
              </a:cxn>
              <a:cxn ang="T11">
                <a:pos x="T6" y="T7"/>
              </a:cxn>
            </a:cxnLst>
            <a:rect l="T12" t="T13" r="T14" b="T15"/>
            <a:pathLst>
              <a:path w="671" h="1776">
                <a:moveTo>
                  <a:pt x="95" y="0"/>
                </a:moveTo>
                <a:lnTo>
                  <a:pt x="0" y="6"/>
                </a:lnTo>
                <a:lnTo>
                  <a:pt x="0" y="1774"/>
                </a:lnTo>
                <a:lnTo>
                  <a:pt x="671" y="1776"/>
                </a:ln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5" name="Freeform 16"/>
          <p:cNvSpPr>
            <a:spLocks/>
          </p:cNvSpPr>
          <p:nvPr/>
        </p:nvSpPr>
        <p:spPr bwMode="auto">
          <a:xfrm>
            <a:off x="3810000" y="1905000"/>
            <a:ext cx="685800" cy="2514600"/>
          </a:xfrm>
          <a:custGeom>
            <a:avLst/>
            <a:gdLst>
              <a:gd name="T0" fmla="*/ 0 w 432"/>
              <a:gd name="T1" fmla="*/ 1584 h 1584"/>
              <a:gd name="T2" fmla="*/ 192 w 432"/>
              <a:gd name="T3" fmla="*/ 1584 h 1584"/>
              <a:gd name="T4" fmla="*/ 192 w 432"/>
              <a:gd name="T5" fmla="*/ 0 h 1584"/>
              <a:gd name="T6" fmla="*/ 432 w 432"/>
              <a:gd name="T7" fmla="*/ 0 h 1584"/>
              <a:gd name="T8" fmla="*/ 0 60000 65536"/>
              <a:gd name="T9" fmla="*/ 0 60000 65536"/>
              <a:gd name="T10" fmla="*/ 0 60000 65536"/>
              <a:gd name="T11" fmla="*/ 0 60000 65536"/>
              <a:gd name="T12" fmla="*/ 0 w 432"/>
              <a:gd name="T13" fmla="*/ 0 h 1584"/>
              <a:gd name="T14" fmla="*/ 432 w 432"/>
              <a:gd name="T15" fmla="*/ 1584 h 1584"/>
            </a:gdLst>
            <a:ahLst/>
            <a:cxnLst>
              <a:cxn ang="T8">
                <a:pos x="T0" y="T1"/>
              </a:cxn>
              <a:cxn ang="T9">
                <a:pos x="T2" y="T3"/>
              </a:cxn>
              <a:cxn ang="T10">
                <a:pos x="T4" y="T5"/>
              </a:cxn>
              <a:cxn ang="T11">
                <a:pos x="T6" y="T7"/>
              </a:cxn>
            </a:cxnLst>
            <a:rect l="T12" t="T13" r="T14" b="T15"/>
            <a:pathLst>
              <a:path w="432" h="1584">
                <a:moveTo>
                  <a:pt x="0" y="1584"/>
                </a:moveTo>
                <a:lnTo>
                  <a:pt x="192" y="1584"/>
                </a:lnTo>
                <a:lnTo>
                  <a:pt x="192" y="0"/>
                </a:lnTo>
                <a:lnTo>
                  <a:pt x="432" y="0"/>
                </a:ln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6" name="Freeform 17"/>
          <p:cNvSpPr>
            <a:spLocks/>
          </p:cNvSpPr>
          <p:nvPr/>
        </p:nvSpPr>
        <p:spPr bwMode="auto">
          <a:xfrm>
            <a:off x="6019800" y="2819400"/>
            <a:ext cx="457200" cy="457200"/>
          </a:xfrm>
          <a:custGeom>
            <a:avLst/>
            <a:gdLst>
              <a:gd name="T0" fmla="*/ 0 w 288"/>
              <a:gd name="T1" fmla="*/ 0 h 288"/>
              <a:gd name="T2" fmla="*/ 144 w 288"/>
              <a:gd name="T3" fmla="*/ 0 h 288"/>
              <a:gd name="T4" fmla="*/ 144 w 288"/>
              <a:gd name="T5" fmla="*/ 288 h 288"/>
              <a:gd name="T6" fmla="*/ 288 w 288"/>
              <a:gd name="T7" fmla="*/ 288 h 288"/>
              <a:gd name="T8" fmla="*/ 0 60000 65536"/>
              <a:gd name="T9" fmla="*/ 0 60000 65536"/>
              <a:gd name="T10" fmla="*/ 0 60000 65536"/>
              <a:gd name="T11" fmla="*/ 0 60000 65536"/>
              <a:gd name="T12" fmla="*/ 0 w 288"/>
              <a:gd name="T13" fmla="*/ 0 h 288"/>
              <a:gd name="T14" fmla="*/ 288 w 288"/>
              <a:gd name="T15" fmla="*/ 288 h 288"/>
            </a:gdLst>
            <a:ahLst/>
            <a:cxnLst>
              <a:cxn ang="T8">
                <a:pos x="T0" y="T1"/>
              </a:cxn>
              <a:cxn ang="T9">
                <a:pos x="T2" y="T3"/>
              </a:cxn>
              <a:cxn ang="T10">
                <a:pos x="T4" y="T5"/>
              </a:cxn>
              <a:cxn ang="T11">
                <a:pos x="T6" y="T7"/>
              </a:cxn>
            </a:cxnLst>
            <a:rect l="T12" t="T13" r="T14" b="T15"/>
            <a:pathLst>
              <a:path w="288" h="288">
                <a:moveTo>
                  <a:pt x="0" y="0"/>
                </a:moveTo>
                <a:lnTo>
                  <a:pt x="144" y="0"/>
                </a:lnTo>
                <a:lnTo>
                  <a:pt x="144" y="288"/>
                </a:lnTo>
                <a:lnTo>
                  <a:pt x="288" y="288"/>
                </a:ln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7" name="Freeform 18"/>
          <p:cNvSpPr>
            <a:spLocks/>
          </p:cNvSpPr>
          <p:nvPr/>
        </p:nvSpPr>
        <p:spPr bwMode="auto">
          <a:xfrm>
            <a:off x="7924800" y="990600"/>
            <a:ext cx="990600" cy="3886200"/>
          </a:xfrm>
          <a:custGeom>
            <a:avLst/>
            <a:gdLst>
              <a:gd name="T0" fmla="*/ 0 w 624"/>
              <a:gd name="T1" fmla="*/ 2448 h 2448"/>
              <a:gd name="T2" fmla="*/ 624 w 624"/>
              <a:gd name="T3" fmla="*/ 2448 h 2448"/>
              <a:gd name="T4" fmla="*/ 624 w 624"/>
              <a:gd name="T5" fmla="*/ 0 h 2448"/>
              <a:gd name="T6" fmla="*/ 384 w 624"/>
              <a:gd name="T7" fmla="*/ 0 h 2448"/>
              <a:gd name="T8" fmla="*/ 0 60000 65536"/>
              <a:gd name="T9" fmla="*/ 0 60000 65536"/>
              <a:gd name="T10" fmla="*/ 0 60000 65536"/>
              <a:gd name="T11" fmla="*/ 0 60000 65536"/>
              <a:gd name="T12" fmla="*/ 0 w 624"/>
              <a:gd name="T13" fmla="*/ 0 h 2448"/>
              <a:gd name="T14" fmla="*/ 624 w 624"/>
              <a:gd name="T15" fmla="*/ 2448 h 2448"/>
            </a:gdLst>
            <a:ahLst/>
            <a:cxnLst>
              <a:cxn ang="T8">
                <a:pos x="T0" y="T1"/>
              </a:cxn>
              <a:cxn ang="T9">
                <a:pos x="T2" y="T3"/>
              </a:cxn>
              <a:cxn ang="T10">
                <a:pos x="T4" y="T5"/>
              </a:cxn>
              <a:cxn ang="T11">
                <a:pos x="T6" y="T7"/>
              </a:cxn>
            </a:cxnLst>
            <a:rect l="T12" t="T13" r="T14" b="T15"/>
            <a:pathLst>
              <a:path w="624" h="2448">
                <a:moveTo>
                  <a:pt x="0" y="2448"/>
                </a:moveTo>
                <a:lnTo>
                  <a:pt x="624" y="2448"/>
                </a:lnTo>
                <a:lnTo>
                  <a:pt x="624" y="0"/>
                </a:lnTo>
                <a:lnTo>
                  <a:pt x="384" y="0"/>
                </a:ln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8" name="Text Box 19"/>
          <p:cNvSpPr txBox="1">
            <a:spLocks noChangeArrowheads="1"/>
          </p:cNvSpPr>
          <p:nvPr/>
        </p:nvSpPr>
        <p:spPr bwMode="auto">
          <a:xfrm>
            <a:off x="4495800" y="5257800"/>
            <a:ext cx="365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i="1">
                <a:solidFill>
                  <a:srgbClr val="339933"/>
                </a:solidFill>
              </a:rPr>
              <a:t>Dimension tables can join to other dimension tables.</a:t>
            </a:r>
          </a:p>
        </p:txBody>
      </p:sp>
    </p:spTree>
    <p:extLst>
      <p:ext uri="{BB962C8B-B14F-4D97-AF65-F5344CB8AC3E}">
        <p14:creationId xmlns:p14="http://schemas.microsoft.com/office/powerpoint/2010/main" val="2766940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mtClean="0"/>
              <a:t>Star Design</a:t>
            </a:r>
          </a:p>
        </p:txBody>
      </p:sp>
      <p:sp>
        <p:nvSpPr>
          <p:cNvPr id="26626"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122429C-C189-43FD-AA7E-A94EDE6887E4}" type="slidenum">
              <a:rPr lang="en-US" smtClean="0"/>
              <a:pPr/>
              <a:t>27</a:t>
            </a:fld>
            <a:endParaRPr lang="en-US"/>
          </a:p>
        </p:txBody>
      </p:sp>
      <p:sp>
        <p:nvSpPr>
          <p:cNvPr id="26628" name="Rectangle 3"/>
          <p:cNvSpPr>
            <a:spLocks noChangeArrowheads="1"/>
          </p:cNvSpPr>
          <p:nvPr/>
        </p:nvSpPr>
        <p:spPr bwMode="auto">
          <a:xfrm>
            <a:off x="3733800" y="2819400"/>
            <a:ext cx="3124200" cy="1143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t>Sales</a:t>
            </a:r>
          </a:p>
          <a:p>
            <a:pPr algn="ctr" eaLnBrk="1" hangingPunct="1"/>
            <a:r>
              <a:rPr lang="en-US" sz="1800"/>
              <a:t>Quantity</a:t>
            </a:r>
          </a:p>
          <a:p>
            <a:pPr algn="ctr" eaLnBrk="1" hangingPunct="1"/>
            <a:r>
              <a:rPr lang="en-US" sz="1800"/>
              <a:t>Amount=SalePrice*Quantity</a:t>
            </a:r>
          </a:p>
        </p:txBody>
      </p:sp>
      <p:sp>
        <p:nvSpPr>
          <p:cNvPr id="26629" name="Text Box 4"/>
          <p:cNvSpPr txBox="1">
            <a:spLocks noChangeArrowheads="1"/>
          </p:cNvSpPr>
          <p:nvPr/>
        </p:nvSpPr>
        <p:spPr bwMode="auto">
          <a:xfrm>
            <a:off x="4175125" y="2398713"/>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b="1" i="1"/>
              <a:t>Fact Table</a:t>
            </a:r>
          </a:p>
        </p:txBody>
      </p:sp>
      <p:sp>
        <p:nvSpPr>
          <p:cNvPr id="26630" name="Rectangle 5"/>
          <p:cNvSpPr>
            <a:spLocks noChangeArrowheads="1"/>
          </p:cNvSpPr>
          <p:nvPr/>
        </p:nvSpPr>
        <p:spPr bwMode="auto">
          <a:xfrm>
            <a:off x="1905000" y="1828800"/>
            <a:ext cx="1216025"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t>Products</a:t>
            </a:r>
          </a:p>
        </p:txBody>
      </p:sp>
      <p:sp>
        <p:nvSpPr>
          <p:cNvPr id="26631" name="Rectangle 6"/>
          <p:cNvSpPr>
            <a:spLocks noChangeArrowheads="1"/>
          </p:cNvSpPr>
          <p:nvPr/>
        </p:nvSpPr>
        <p:spPr bwMode="auto">
          <a:xfrm>
            <a:off x="1828800" y="4343400"/>
            <a:ext cx="1216025"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t>Customer</a:t>
            </a:r>
          </a:p>
          <a:p>
            <a:pPr algn="ctr" eaLnBrk="1" hangingPunct="1"/>
            <a:r>
              <a:rPr lang="en-US" sz="1800"/>
              <a:t>Location</a:t>
            </a:r>
          </a:p>
        </p:txBody>
      </p:sp>
      <p:sp>
        <p:nvSpPr>
          <p:cNvPr id="26632" name="Rectangle 7"/>
          <p:cNvSpPr>
            <a:spLocks noChangeArrowheads="1"/>
          </p:cNvSpPr>
          <p:nvPr/>
        </p:nvSpPr>
        <p:spPr bwMode="auto">
          <a:xfrm>
            <a:off x="7162800" y="1828800"/>
            <a:ext cx="1216025" cy="61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t>Sales Date</a:t>
            </a:r>
          </a:p>
        </p:txBody>
      </p:sp>
      <p:sp>
        <p:nvSpPr>
          <p:cNvPr id="26633" name="Line 8"/>
          <p:cNvSpPr>
            <a:spLocks noChangeShapeType="1"/>
          </p:cNvSpPr>
          <p:nvPr/>
        </p:nvSpPr>
        <p:spPr bwMode="auto">
          <a:xfrm>
            <a:off x="3124200" y="2438400"/>
            <a:ext cx="609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9"/>
          <p:cNvSpPr>
            <a:spLocks noChangeShapeType="1"/>
          </p:cNvSpPr>
          <p:nvPr/>
        </p:nvSpPr>
        <p:spPr bwMode="auto">
          <a:xfrm flipH="1">
            <a:off x="6858000" y="2438400"/>
            <a:ext cx="304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5" name="Line 10"/>
          <p:cNvSpPr>
            <a:spLocks noChangeShapeType="1"/>
          </p:cNvSpPr>
          <p:nvPr/>
        </p:nvSpPr>
        <p:spPr bwMode="auto">
          <a:xfrm flipV="1">
            <a:off x="3048000" y="3962400"/>
            <a:ext cx="685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6" name="Text Box 11"/>
          <p:cNvSpPr txBox="1">
            <a:spLocks noChangeArrowheads="1"/>
          </p:cNvSpPr>
          <p:nvPr/>
        </p:nvSpPr>
        <p:spPr bwMode="auto">
          <a:xfrm>
            <a:off x="2041525" y="1255713"/>
            <a:ext cx="213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b="1" i="1"/>
              <a:t>Dimension Tables</a:t>
            </a:r>
          </a:p>
        </p:txBody>
      </p:sp>
    </p:spTree>
    <p:extLst>
      <p:ext uri="{BB962C8B-B14F-4D97-AF65-F5344CB8AC3E}">
        <p14:creationId xmlns:p14="http://schemas.microsoft.com/office/powerpoint/2010/main" val="3672371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mtClean="0"/>
              <a:t>OLAP Data Browsing</a:t>
            </a:r>
          </a:p>
        </p:txBody>
      </p:sp>
      <p:sp>
        <p:nvSpPr>
          <p:cNvPr id="27650"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9188F45-2F49-4FF1-97CC-EA1BBBD45072}" type="slidenum">
              <a:rPr lang="en-US" smtClean="0"/>
              <a:pPr/>
              <a:t>28</a:t>
            </a:fld>
            <a:endParaRPr lang="en-US"/>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43000"/>
            <a:ext cx="705802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20495184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smtClean="0"/>
              <a:t>OLAB Cube Browser: SQL Server</a:t>
            </a:r>
          </a:p>
        </p:txBody>
      </p:sp>
      <p:sp>
        <p:nvSpPr>
          <p:cNvPr id="28674"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2BF39AB-9EA6-4FBA-9DED-E4E5351ED3DB}" type="slidenum">
              <a:rPr lang="en-US" smtClean="0"/>
              <a:pPr/>
              <a:t>29</a:t>
            </a:fld>
            <a:endParaRPr lang="en-US"/>
          </a:p>
        </p:txBody>
      </p:sp>
      <p:pic>
        <p:nvPicPr>
          <p:cNvPr id="2" name="Picture 1"/>
          <p:cNvPicPr>
            <a:picLocks noChangeAspect="1"/>
          </p:cNvPicPr>
          <p:nvPr/>
        </p:nvPicPr>
        <p:blipFill>
          <a:blip r:embed="rId3"/>
          <a:stretch>
            <a:fillRect/>
          </a:stretch>
        </p:blipFill>
        <p:spPr>
          <a:xfrm>
            <a:off x="1669645" y="1277593"/>
            <a:ext cx="6153100" cy="4619354"/>
          </a:xfrm>
          <a:prstGeom prst="rect">
            <a:avLst/>
          </a:prstGeom>
        </p:spPr>
      </p:pic>
    </p:spTree>
    <p:extLst>
      <p:ext uri="{BB962C8B-B14F-4D97-AF65-F5344CB8AC3E}">
        <p14:creationId xmlns:p14="http://schemas.microsoft.com/office/powerpoint/2010/main" val="3477752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t>Sequential Storage and Indexes</a:t>
            </a:r>
          </a:p>
        </p:txBody>
      </p:sp>
      <p:sp>
        <p:nvSpPr>
          <p:cNvPr id="7170"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C473C77-E276-466D-9A4E-D8CC8EA615FE}" type="slidenum">
              <a:rPr lang="en-US" smtClean="0"/>
              <a:pPr/>
              <a:t>3</a:t>
            </a:fld>
            <a:endParaRPr lang="en-US"/>
          </a:p>
        </p:txBody>
      </p:sp>
      <p:graphicFrame>
        <p:nvGraphicFramePr>
          <p:cNvPr id="104750" name="Group 302"/>
          <p:cNvGraphicFramePr>
            <a:graphicFrameLocks noGrp="1"/>
          </p:cNvGraphicFramePr>
          <p:nvPr>
            <p:ph sz="half" idx="4294967295"/>
            <p:extLst>
              <p:ext uri="{D42A27DB-BD31-4B8C-83A1-F6EECF244321}">
                <p14:modId xmlns:p14="http://schemas.microsoft.com/office/powerpoint/2010/main" val="4135335410"/>
              </p:ext>
            </p:extLst>
          </p:nvPr>
        </p:nvGraphicFramePr>
        <p:xfrm>
          <a:off x="4563477" y="1543842"/>
          <a:ext cx="4067175" cy="3694115"/>
        </p:xfrm>
        <a:graphic>
          <a:graphicData uri="http://schemas.openxmlformats.org/drawingml/2006/table">
            <a:tbl>
              <a:tblPr/>
              <a:tblGrid>
                <a:gridCol w="442913"/>
                <a:gridCol w="1181100"/>
                <a:gridCol w="1228725"/>
                <a:gridCol w="1214437"/>
              </a:tblGrid>
              <a:tr h="33816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ID</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LastName</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FirstName</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Times New Roman" pitchFamily="18" charset="0"/>
                        </a:rPr>
                        <a:t>DateHired</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1</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Reeves</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Keith</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1/29/20xx</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2</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Gibson</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Bill</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3/31/20xx</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3</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Reasoner</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Katy</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2/17/20xx</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4</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Hopkins</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Alan</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2/8/20xx</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5</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James</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Leisha</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cs typeface="Times New Roman" pitchFamily="18" charset="0"/>
                        </a:rPr>
                        <a:t>1/6/</a:t>
                      </a:r>
                      <a:r>
                        <a:rPr kumimoji="0" lang="en-US" sz="1600" b="0" i="0" u="none" strike="noStrike" cap="none" normalizeH="0" baseline="0" dirty="0" smtClean="0">
                          <a:ln>
                            <a:noFill/>
                          </a:ln>
                          <a:solidFill>
                            <a:schemeClr val="tx1"/>
                          </a:solidFill>
                          <a:effectLst/>
                          <a:latin typeface="Arial" charset="0"/>
                          <a:cs typeface="Times New Roman" pitchFamily="18" charset="0"/>
                        </a:rPr>
                        <a:t>20xx</a:t>
                      </a:r>
                      <a:endParaRPr kumimoji="0" lang="pt-BR"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6</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Eaton</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Anissa</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cs typeface="Times New Roman" pitchFamily="18" charset="0"/>
                        </a:rPr>
                        <a:t>8/23/</a:t>
                      </a:r>
                      <a:r>
                        <a:rPr kumimoji="0" lang="en-US" sz="1600" b="0" i="0" u="none" strike="noStrike" cap="none" normalizeH="0" baseline="0" dirty="0" smtClean="0">
                          <a:ln>
                            <a:noFill/>
                          </a:ln>
                          <a:solidFill>
                            <a:schemeClr val="tx1"/>
                          </a:solidFill>
                          <a:effectLst/>
                          <a:latin typeface="Arial" charset="0"/>
                          <a:cs typeface="Times New Roman" pitchFamily="18" charset="0"/>
                        </a:rPr>
                        <a:t>20xx</a:t>
                      </a:r>
                      <a:endParaRPr kumimoji="0" lang="pt-BR"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7</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Farris</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Dustin</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cs typeface="Times New Roman" pitchFamily="18" charset="0"/>
                        </a:rPr>
                        <a:t>3/28/</a:t>
                      </a:r>
                      <a:r>
                        <a:rPr kumimoji="0" lang="en-US" sz="1600" b="0" i="0" u="none" strike="noStrike" cap="none" normalizeH="0" baseline="0" dirty="0" smtClean="0">
                          <a:ln>
                            <a:noFill/>
                          </a:ln>
                          <a:solidFill>
                            <a:schemeClr val="tx1"/>
                          </a:solidFill>
                          <a:effectLst/>
                          <a:latin typeface="Arial" charset="0"/>
                          <a:cs typeface="Times New Roman" pitchFamily="18" charset="0"/>
                        </a:rPr>
                        <a:t>20xx</a:t>
                      </a:r>
                      <a:endParaRPr kumimoji="0" lang="pt-BR"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8</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Carpenter</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cs typeface="Times New Roman" pitchFamily="18" charset="0"/>
                        </a:rPr>
                        <a:t>Carlos</a:t>
                      </a:r>
                      <a:endParaRPr kumimoji="0" lang="pt-BR"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cs typeface="Times New Roman" pitchFamily="18" charset="0"/>
                        </a:rPr>
                        <a:t>12/29/</a:t>
                      </a:r>
                      <a:r>
                        <a:rPr kumimoji="0" lang="en-US" sz="1600" b="0" i="0" u="none" strike="noStrike" cap="none" normalizeH="0" baseline="0" dirty="0" smtClean="0">
                          <a:ln>
                            <a:noFill/>
                          </a:ln>
                          <a:solidFill>
                            <a:schemeClr val="tx1"/>
                          </a:solidFill>
                          <a:effectLst/>
                          <a:latin typeface="Arial" charset="0"/>
                          <a:cs typeface="Times New Roman" pitchFamily="18" charset="0"/>
                        </a:rPr>
                        <a:t>20xx</a:t>
                      </a:r>
                      <a:endParaRPr kumimoji="0" lang="pt-BR"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5309">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9</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O'Connor</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Jessica</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7/23/20xx</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8167">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10</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Shields</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Times New Roman" pitchFamily="18" charset="0"/>
                        </a:rPr>
                        <a:t>Howard</a:t>
                      </a:r>
                      <a:endParaRPr kumimoji="0" lang="en-US" sz="16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7/13/20xx</a:t>
                      </a:r>
                      <a:endParaRPr kumimoji="0" lang="en-US" sz="16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7235" name="Line 303"/>
          <p:cNvSpPr>
            <a:spLocks noChangeShapeType="1"/>
          </p:cNvSpPr>
          <p:nvPr/>
        </p:nvSpPr>
        <p:spPr bwMode="auto">
          <a:xfrm>
            <a:off x="4287252" y="1924842"/>
            <a:ext cx="0" cy="3124200"/>
          </a:xfrm>
          <a:prstGeom prst="line">
            <a:avLst/>
          </a:prstGeom>
          <a:noFill/>
          <a:ln w="12700">
            <a:solidFill>
              <a:schemeClr val="tx1"/>
            </a:solidFill>
            <a:round/>
            <a:headEnd type="none" w="sm" len="sm"/>
            <a:tailEnd type="triangle" w="med" len="sm"/>
          </a:ln>
          <a:extLst>
            <a:ext uri="{909E8E84-426E-40DD-AFC4-6F175D3DCCD1}">
              <a14:hiddenFill xmlns:a14="http://schemas.microsoft.com/office/drawing/2010/main">
                <a:noFill/>
              </a14:hiddenFill>
            </a:ext>
          </a:extLst>
        </p:spPr>
        <p:txBody>
          <a:bodyPr/>
          <a:lstStyle/>
          <a:p>
            <a:endParaRPr lang="en-US"/>
          </a:p>
        </p:txBody>
      </p:sp>
      <p:sp>
        <p:nvSpPr>
          <p:cNvPr id="6" name="Rectangle 5"/>
          <p:cNvSpPr/>
          <p:nvPr/>
        </p:nvSpPr>
        <p:spPr>
          <a:xfrm>
            <a:off x="184484" y="1456327"/>
            <a:ext cx="3793958" cy="2554545"/>
          </a:xfrm>
          <a:prstGeom prst="rect">
            <a:avLst/>
          </a:prstGeom>
        </p:spPr>
        <p:txBody>
          <a:bodyPr wrap="square">
            <a:spAutoFit/>
          </a:bodyPr>
          <a:lstStyle/>
          <a:p>
            <a:r>
              <a:rPr lang="en-US" sz="2000" dirty="0"/>
              <a:t>We picture tables as simple rows and columns, but they cannot be stored this way.</a:t>
            </a:r>
          </a:p>
          <a:p>
            <a:pPr lvl="1"/>
            <a:r>
              <a:rPr lang="en-US" sz="2000" dirty="0"/>
              <a:t>It takes too many operations to find an item.</a:t>
            </a:r>
          </a:p>
          <a:p>
            <a:pPr lvl="1"/>
            <a:r>
              <a:rPr lang="en-US" sz="2000" dirty="0"/>
              <a:t>Insertions require reading and rewriting the entire table.</a:t>
            </a:r>
          </a:p>
        </p:txBody>
      </p:sp>
    </p:spTree>
    <p:extLst>
      <p:ext uri="{BB962C8B-B14F-4D97-AF65-F5344CB8AC3E}">
        <p14:creationId xmlns:p14="http://schemas.microsoft.com/office/powerpoint/2010/main" val="3644650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smtClean="0"/>
              <a:t>Microsoft PivotTable</a:t>
            </a:r>
          </a:p>
        </p:txBody>
      </p:sp>
      <p:sp>
        <p:nvSpPr>
          <p:cNvPr id="29698"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5E61028-409F-4F9D-A70B-4AE6F2263006}" type="slidenum">
              <a:rPr lang="en-US" smtClean="0"/>
              <a:pPr/>
              <a:t>30</a:t>
            </a:fld>
            <a:endParaRPr lang="en-US"/>
          </a:p>
        </p:txBody>
      </p:sp>
      <p:pic>
        <p:nvPicPr>
          <p:cNvPr id="3" name="Picture 2"/>
          <p:cNvPicPr>
            <a:picLocks noChangeAspect="1"/>
          </p:cNvPicPr>
          <p:nvPr/>
        </p:nvPicPr>
        <p:blipFill>
          <a:blip r:embed="rId3"/>
          <a:stretch>
            <a:fillRect/>
          </a:stretch>
        </p:blipFill>
        <p:spPr>
          <a:xfrm>
            <a:off x="1324315" y="1452164"/>
            <a:ext cx="6495369" cy="4487071"/>
          </a:xfrm>
          <a:prstGeom prst="rect">
            <a:avLst/>
          </a:prstGeom>
        </p:spPr>
      </p:pic>
    </p:spTree>
    <p:extLst>
      <p:ext uri="{BB962C8B-B14F-4D97-AF65-F5344CB8AC3E}">
        <p14:creationId xmlns:p14="http://schemas.microsoft.com/office/powerpoint/2010/main" val="3043737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r>
              <a:rPr lang="en-US" smtClean="0"/>
              <a:t>Microsoft PivotChart</a:t>
            </a:r>
          </a:p>
        </p:txBody>
      </p:sp>
      <p:sp>
        <p:nvSpPr>
          <p:cNvPr id="30722"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5783365-16FC-43A2-8AB1-045353F62FB6}" type="slidenum">
              <a:rPr lang="en-US" smtClean="0"/>
              <a:pPr/>
              <a:t>31</a:t>
            </a:fld>
            <a:endParaRPr lang="en-US"/>
          </a:p>
        </p:txBody>
      </p:sp>
      <p:pic>
        <p:nvPicPr>
          <p:cNvPr id="2" name="Picture 1"/>
          <p:cNvPicPr>
            <a:picLocks noChangeAspect="1"/>
          </p:cNvPicPr>
          <p:nvPr/>
        </p:nvPicPr>
        <p:blipFill>
          <a:blip r:embed="rId3"/>
          <a:stretch>
            <a:fillRect/>
          </a:stretch>
        </p:blipFill>
        <p:spPr>
          <a:xfrm>
            <a:off x="839094" y="1362270"/>
            <a:ext cx="7465811" cy="4344857"/>
          </a:xfrm>
          <a:prstGeom prst="rect">
            <a:avLst/>
          </a:prstGeom>
        </p:spPr>
      </p:pic>
    </p:spTree>
    <p:extLst>
      <p:ext uri="{BB962C8B-B14F-4D97-AF65-F5344CB8AC3E}">
        <p14:creationId xmlns:p14="http://schemas.microsoft.com/office/powerpoint/2010/main" val="1296287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p:txBody>
          <a:bodyPr/>
          <a:lstStyle/>
          <a:p>
            <a:r>
              <a:rPr lang="en-US" smtClean="0"/>
              <a:t>SELECT with two GROUP BY Columns</a:t>
            </a:r>
          </a:p>
        </p:txBody>
      </p:sp>
      <p:sp>
        <p:nvSpPr>
          <p:cNvPr id="31746"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09B4943-EA47-40F5-B262-C791DDA928B4}" type="slidenum">
              <a:rPr lang="en-US" smtClean="0"/>
              <a:pPr/>
              <a:t>32</a:t>
            </a:fld>
            <a:endParaRPr lang="en-US"/>
          </a:p>
        </p:txBody>
      </p:sp>
      <p:sp>
        <p:nvSpPr>
          <p:cNvPr id="31748" name="Text Box 5"/>
          <p:cNvSpPr txBox="1">
            <a:spLocks noChangeArrowheads="1"/>
          </p:cNvSpPr>
          <p:nvPr/>
        </p:nvSpPr>
        <p:spPr bwMode="auto">
          <a:xfrm>
            <a:off x="1609299" y="3916907"/>
            <a:ext cx="5943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dirty="0">
                <a:cs typeface="Arial" charset="0"/>
              </a:rPr>
              <a:t>SELECT </a:t>
            </a:r>
            <a:r>
              <a:rPr lang="en-US" sz="1800" dirty="0" smtClean="0">
                <a:cs typeface="Arial" charset="0"/>
              </a:rPr>
              <a:t>Category</a:t>
            </a:r>
            <a:r>
              <a:rPr lang="en-US" sz="1800" dirty="0">
                <a:cs typeface="Arial" charset="0"/>
              </a:rPr>
              <a:t>, Month([</a:t>
            </a:r>
            <a:r>
              <a:rPr lang="en-US" sz="1800" dirty="0" err="1">
                <a:cs typeface="Arial" charset="0"/>
              </a:rPr>
              <a:t>SaleDate</a:t>
            </a:r>
            <a:r>
              <a:rPr lang="en-US" sz="1800" dirty="0">
                <a:cs typeface="Arial" charset="0"/>
              </a:rPr>
              <a:t>]) AS [Month</a:t>
            </a:r>
            <a:r>
              <a:rPr lang="en-US" sz="1800" dirty="0" smtClean="0">
                <a:cs typeface="Arial" charset="0"/>
              </a:rPr>
              <a:t>],</a:t>
            </a:r>
          </a:p>
          <a:p>
            <a:pPr eaLnBrk="1" hangingPunct="1"/>
            <a:r>
              <a:rPr lang="en-US" sz="1800" dirty="0">
                <a:cs typeface="Arial" charset="0"/>
              </a:rPr>
              <a:t>	</a:t>
            </a:r>
            <a:r>
              <a:rPr lang="en-US" sz="1800" dirty="0" smtClean="0">
                <a:cs typeface="Arial" charset="0"/>
              </a:rPr>
              <a:t>Sum</a:t>
            </a:r>
            <a:r>
              <a:rPr lang="en-US" sz="1800" dirty="0">
                <a:cs typeface="Arial" charset="0"/>
              </a:rPr>
              <a:t>([</a:t>
            </a:r>
            <a:r>
              <a:rPr lang="en-US" sz="1800" dirty="0" err="1">
                <a:cs typeface="Arial" charset="0"/>
              </a:rPr>
              <a:t>SalePrice</a:t>
            </a:r>
            <a:r>
              <a:rPr lang="en-US" sz="1800" dirty="0">
                <a:cs typeface="Arial" charset="0"/>
              </a:rPr>
              <a:t>]*[Quantity]) AS Amount</a:t>
            </a:r>
          </a:p>
          <a:p>
            <a:pPr eaLnBrk="1" hangingPunct="1"/>
            <a:r>
              <a:rPr lang="en-US" sz="1800" dirty="0">
                <a:cs typeface="Arial" charset="0"/>
              </a:rPr>
              <a:t>FROM Merchandise </a:t>
            </a:r>
            <a:endParaRPr lang="en-US" sz="1800" dirty="0" smtClean="0">
              <a:cs typeface="Arial" charset="0"/>
            </a:endParaRPr>
          </a:p>
          <a:p>
            <a:pPr eaLnBrk="1" hangingPunct="1"/>
            <a:r>
              <a:rPr lang="en-US" sz="1800" dirty="0" smtClean="0">
                <a:cs typeface="Arial" charset="0"/>
              </a:rPr>
              <a:t>INNER </a:t>
            </a:r>
            <a:r>
              <a:rPr lang="en-US" sz="1800" dirty="0">
                <a:cs typeface="Arial" charset="0"/>
              </a:rPr>
              <a:t>JOIN (Sale INNER JOIN </a:t>
            </a:r>
            <a:r>
              <a:rPr lang="en-US" sz="1800" dirty="0" err="1">
                <a:cs typeface="Arial" charset="0"/>
              </a:rPr>
              <a:t>SaleItem</a:t>
            </a:r>
            <a:r>
              <a:rPr lang="en-US" sz="1800" dirty="0">
                <a:cs typeface="Arial" charset="0"/>
              </a:rPr>
              <a:t> </a:t>
            </a:r>
            <a:endParaRPr lang="en-US" sz="1800" dirty="0" smtClean="0">
              <a:cs typeface="Arial" charset="0"/>
            </a:endParaRPr>
          </a:p>
          <a:p>
            <a:pPr eaLnBrk="1" hangingPunct="1"/>
            <a:r>
              <a:rPr lang="en-US" sz="1800" dirty="0">
                <a:cs typeface="Arial" charset="0"/>
              </a:rPr>
              <a:t>	</a:t>
            </a:r>
            <a:r>
              <a:rPr lang="en-US" sz="1800" dirty="0" smtClean="0">
                <a:cs typeface="Arial" charset="0"/>
              </a:rPr>
              <a:t>ON </a:t>
            </a:r>
            <a:r>
              <a:rPr lang="en-US" sz="1800" dirty="0" err="1">
                <a:cs typeface="Arial" charset="0"/>
              </a:rPr>
              <a:t>Sale.SaleID</a:t>
            </a:r>
            <a:r>
              <a:rPr lang="en-US" sz="1800" dirty="0">
                <a:cs typeface="Arial" charset="0"/>
              </a:rPr>
              <a:t> = </a:t>
            </a:r>
            <a:r>
              <a:rPr lang="en-US" sz="1800" dirty="0" err="1">
                <a:cs typeface="Arial" charset="0"/>
              </a:rPr>
              <a:t>SaleItem.SaleID</a:t>
            </a:r>
            <a:r>
              <a:rPr lang="en-US" sz="1800" dirty="0">
                <a:cs typeface="Arial" charset="0"/>
              </a:rPr>
              <a:t>) </a:t>
            </a:r>
            <a:endParaRPr lang="en-US" sz="1800" dirty="0" smtClean="0">
              <a:cs typeface="Arial" charset="0"/>
            </a:endParaRPr>
          </a:p>
          <a:p>
            <a:pPr eaLnBrk="1" hangingPunct="1"/>
            <a:r>
              <a:rPr lang="en-US" sz="1800" dirty="0">
                <a:cs typeface="Arial" charset="0"/>
              </a:rPr>
              <a:t>	</a:t>
            </a:r>
            <a:r>
              <a:rPr lang="en-US" sz="1800" dirty="0" smtClean="0">
                <a:cs typeface="Arial" charset="0"/>
              </a:rPr>
              <a:t>ON </a:t>
            </a:r>
            <a:r>
              <a:rPr lang="en-US" sz="1800" dirty="0" err="1">
                <a:cs typeface="Arial" charset="0"/>
              </a:rPr>
              <a:t>Merchandise.ItemID</a:t>
            </a:r>
            <a:r>
              <a:rPr lang="en-US" sz="1800" dirty="0">
                <a:cs typeface="Arial" charset="0"/>
              </a:rPr>
              <a:t> = </a:t>
            </a:r>
            <a:r>
              <a:rPr lang="en-US" sz="1800" dirty="0" err="1">
                <a:cs typeface="Arial" charset="0"/>
              </a:rPr>
              <a:t>SaleItem.ItemID</a:t>
            </a:r>
            <a:endParaRPr lang="en-US" sz="1800" dirty="0">
              <a:cs typeface="Arial" charset="0"/>
            </a:endParaRPr>
          </a:p>
          <a:p>
            <a:pPr eaLnBrk="1" hangingPunct="1"/>
            <a:r>
              <a:rPr lang="en-US" sz="1800" dirty="0">
                <a:solidFill>
                  <a:schemeClr val="bg2"/>
                </a:solidFill>
                <a:cs typeface="Arial" charset="0"/>
              </a:rPr>
              <a:t>GROUP BY </a:t>
            </a:r>
            <a:r>
              <a:rPr lang="en-US" sz="1800" dirty="0" err="1">
                <a:solidFill>
                  <a:schemeClr val="bg2"/>
                </a:solidFill>
                <a:cs typeface="Arial" charset="0"/>
              </a:rPr>
              <a:t>Merchandise.Category</a:t>
            </a:r>
            <a:r>
              <a:rPr lang="en-US" sz="1800" dirty="0">
                <a:solidFill>
                  <a:schemeClr val="bg2"/>
                </a:solidFill>
                <a:cs typeface="Arial" charset="0"/>
              </a:rPr>
              <a:t>, Month([</a:t>
            </a:r>
            <a:r>
              <a:rPr lang="en-US" sz="1800" dirty="0" err="1">
                <a:solidFill>
                  <a:schemeClr val="bg2"/>
                </a:solidFill>
                <a:cs typeface="Arial" charset="0"/>
              </a:rPr>
              <a:t>SaleDate</a:t>
            </a:r>
            <a:r>
              <a:rPr lang="en-US" sz="1800" dirty="0">
                <a:solidFill>
                  <a:schemeClr val="bg2"/>
                </a:solidFill>
                <a:cs typeface="Arial" charset="0"/>
              </a:rPr>
              <a:t>]);</a:t>
            </a:r>
          </a:p>
        </p:txBody>
      </p:sp>
      <p:graphicFrame>
        <p:nvGraphicFramePr>
          <p:cNvPr id="208902" name="Group 6"/>
          <p:cNvGraphicFramePr>
            <a:graphicFrameLocks noGrp="1"/>
          </p:cNvGraphicFramePr>
          <p:nvPr>
            <p:extLst>
              <p:ext uri="{D42A27DB-BD31-4B8C-83A1-F6EECF244321}">
                <p14:modId xmlns:p14="http://schemas.microsoft.com/office/powerpoint/2010/main" val="288732244"/>
              </p:ext>
            </p:extLst>
          </p:nvPr>
        </p:nvGraphicFramePr>
        <p:xfrm>
          <a:off x="2714768" y="1415955"/>
          <a:ext cx="3733800" cy="2286000"/>
        </p:xfrm>
        <a:graphic>
          <a:graphicData uri="http://schemas.openxmlformats.org/drawingml/2006/table">
            <a:tbl>
              <a:tblPr/>
              <a:tblGrid>
                <a:gridCol w="1244600"/>
                <a:gridCol w="1244600"/>
                <a:gridCol w="1244600"/>
              </a:tblGrid>
              <a:tr h="446088">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Category</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Month</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Amount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r>
              <a:tr h="1839912">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Bird</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Bird</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MS Mincho" pitchFamily="49" charset="-128"/>
                          <a:ea typeface="MS Mincho" pitchFamily="49" charset="-128"/>
                        </a:rPr>
                        <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Cat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cs typeface="Times New Roman" pitchFamily="18" charset="0"/>
                        </a:rPr>
                        <a:t>Cat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MS Mincho" pitchFamily="49" charset="-128"/>
                          <a:ea typeface="MS Mincho" pitchFamily="49" charset="-128"/>
                        </a:rPr>
                        <a:t>⋮</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tab pos="488950" algn="r"/>
                        </a:tabLst>
                      </a:pPr>
                      <a:r>
                        <a:rPr kumimoji="0" lang="en-US" sz="1800" b="0" i="0" u="none" strike="noStrike" cap="none" normalizeH="0" baseline="0" smtClean="0">
                          <a:ln>
                            <a:noFill/>
                          </a:ln>
                          <a:solidFill>
                            <a:schemeClr val="tx1"/>
                          </a:solidFill>
                          <a:effectLst/>
                          <a:latin typeface="Arial" charset="0"/>
                          <a:cs typeface="Times New Roman" pitchFamily="18" charset="0"/>
                        </a:rPr>
                        <a:t>	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488950" algn="r"/>
                        </a:tabLst>
                      </a:pPr>
                      <a:r>
                        <a:rPr kumimoji="0" lang="en-US" sz="1800" b="0" i="0" u="none" strike="noStrike" cap="none" normalizeH="0" baseline="0" smtClean="0">
                          <a:ln>
                            <a:noFill/>
                          </a:ln>
                          <a:solidFill>
                            <a:schemeClr val="tx1"/>
                          </a:solidFill>
                          <a:effectLst/>
                          <a:latin typeface="Arial" charset="0"/>
                          <a:cs typeface="Times New Roman" pitchFamily="18" charset="0"/>
                        </a:rPr>
                        <a:t>	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488950" algn="r"/>
                        </a:tabLst>
                      </a:pPr>
                      <a:r>
                        <a:rPr kumimoji="0" lang="en-US" sz="1800" b="0" i="0" u="none" strike="noStrike" cap="none" normalizeH="0" baseline="0" smtClean="0">
                          <a:ln>
                            <a:noFill/>
                          </a:ln>
                          <a:solidFill>
                            <a:schemeClr val="tx1"/>
                          </a:solidFill>
                          <a:effectLst/>
                          <a:latin typeface="MS Mincho" pitchFamily="49" charset="-128"/>
                          <a:ea typeface="MS Mincho" pitchFamily="49" charset="-128"/>
                        </a:rPr>
                        <a:t>	⋮</a:t>
                      </a:r>
                      <a:r>
                        <a:rPr kumimoji="0" lang="en-US" sz="1800" b="0" i="0" u="none" strike="noStrike" cap="none" normalizeH="0" baseline="0" smtClean="0">
                          <a:ln>
                            <a:noFill/>
                          </a:ln>
                          <a:solidFill>
                            <a:schemeClr val="tx1"/>
                          </a:solidFill>
                          <a:effectLst/>
                          <a:latin typeface="Arial"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488950" algn="r"/>
                        </a:tabLst>
                      </a:pPr>
                      <a:r>
                        <a:rPr kumimoji="0" lang="en-US" sz="1800" b="0" i="0" u="none" strike="noStrike" cap="none" normalizeH="0" baseline="0" smtClean="0">
                          <a:ln>
                            <a:noFill/>
                          </a:ln>
                          <a:solidFill>
                            <a:schemeClr val="tx1"/>
                          </a:solidFill>
                          <a:effectLst/>
                          <a:latin typeface="Arial" charset="0"/>
                          <a:cs typeface="Times New Roman" pitchFamily="18" charset="0"/>
                        </a:rPr>
                        <a:t>	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488950" algn="r"/>
                        </a:tabLst>
                      </a:pPr>
                      <a:r>
                        <a:rPr kumimoji="0" lang="en-US" sz="1800" b="0" i="0" u="none" strike="noStrike" cap="none" normalizeH="0" baseline="0" smtClean="0">
                          <a:ln>
                            <a:noFill/>
                          </a:ln>
                          <a:solidFill>
                            <a:schemeClr val="tx1"/>
                          </a:solidFill>
                          <a:effectLst/>
                          <a:latin typeface="Arial" charset="0"/>
                          <a:cs typeface="Times New Roman" pitchFamily="18" charset="0"/>
                        </a:rPr>
                        <a:t>	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488950" algn="r"/>
                        </a:tabLst>
                      </a:pPr>
                      <a:r>
                        <a:rPr kumimoji="0" lang="en-US" sz="1800" b="0" i="0" u="none" strike="noStrike" cap="none" normalizeH="0" baseline="0" smtClean="0">
                          <a:ln>
                            <a:noFill/>
                          </a:ln>
                          <a:solidFill>
                            <a:schemeClr val="tx1"/>
                          </a:solidFill>
                          <a:effectLst/>
                          <a:latin typeface="MS Mincho" pitchFamily="49" charset="-128"/>
                          <a:ea typeface="MS Mincho" pitchFamily="49" charset="-128"/>
                        </a:rPr>
                        <a:t>	⋮</a:t>
                      </a:r>
                      <a:r>
                        <a:rPr kumimoji="0" lang="en-US" sz="1800" b="0" i="0" u="none" strike="noStrike" cap="none" normalizeH="0" baseline="0" smtClean="0">
                          <a:ln>
                            <a:noFill/>
                          </a:ln>
                          <a:solidFill>
                            <a:schemeClr val="tx1"/>
                          </a:solidFill>
                          <a:effectLst/>
                          <a:latin typeface="Arial"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tab pos="7366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135.00</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7366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45.00</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736600" algn="r"/>
                        </a:tabLst>
                      </a:pPr>
                      <a:r>
                        <a:rPr kumimoji="0" lang="en-US" sz="1800" b="0" i="0" u="none" strike="noStrike" cap="none" normalizeH="0" baseline="0" dirty="0" smtClean="0">
                          <a:ln>
                            <a:noFill/>
                          </a:ln>
                          <a:solidFill>
                            <a:schemeClr val="tx1"/>
                          </a:solidFill>
                          <a:effectLst/>
                          <a:latin typeface="MS Mincho" pitchFamily="49" charset="-128"/>
                          <a:ea typeface="MS Mincho" pitchFamily="49" charset="-128"/>
                        </a:rPr>
                        <a:t>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7366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396.00</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7366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113.85</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736600" algn="r"/>
                        </a:tabLst>
                      </a:pPr>
                      <a:r>
                        <a:rPr kumimoji="0" lang="en-US" sz="1800" b="0" i="0" u="none" strike="noStrike" cap="none" normalizeH="0" baseline="0" dirty="0" smtClean="0">
                          <a:ln>
                            <a:noFill/>
                          </a:ln>
                          <a:solidFill>
                            <a:schemeClr val="tx1"/>
                          </a:solidFill>
                          <a:effectLst/>
                          <a:latin typeface="MS Mincho" pitchFamily="49" charset="-128"/>
                          <a:ea typeface="MS Mincho" pitchFamily="49" charset="-128"/>
                        </a:rPr>
                        <a:t>	⋮</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629736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p:txBody>
          <a:bodyPr/>
          <a:lstStyle/>
          <a:p>
            <a:r>
              <a:rPr lang="en-US" smtClean="0"/>
              <a:t>SQL ROLLUP</a:t>
            </a:r>
          </a:p>
        </p:txBody>
      </p:sp>
      <p:sp>
        <p:nvSpPr>
          <p:cNvPr id="32770"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6C813B7-D270-43E2-A1F5-D010286C7A36}" type="slidenum">
              <a:rPr lang="en-US" smtClean="0"/>
              <a:pPr/>
              <a:t>33</a:t>
            </a:fld>
            <a:endParaRPr lang="en-US"/>
          </a:p>
        </p:txBody>
      </p:sp>
      <p:sp>
        <p:nvSpPr>
          <p:cNvPr id="32772" name="Rectangle 8"/>
          <p:cNvSpPr>
            <a:spLocks noChangeArrowheads="1"/>
          </p:cNvSpPr>
          <p:nvPr/>
        </p:nvSpPr>
        <p:spPr bwMode="auto">
          <a:xfrm>
            <a:off x="1371600" y="844887"/>
            <a:ext cx="7391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r>
              <a:rPr lang="en-US" sz="1800" dirty="0"/>
              <a:t>SELECT Category, Month(</a:t>
            </a:r>
            <a:r>
              <a:rPr lang="en-US" sz="1800" dirty="0" err="1"/>
              <a:t>SaleDate</a:t>
            </a:r>
            <a:r>
              <a:rPr lang="en-US" sz="1800" dirty="0"/>
              <a:t>) As </a:t>
            </a:r>
            <a:r>
              <a:rPr lang="en-US" sz="1800" dirty="0" err="1"/>
              <a:t>SaleMonth</a:t>
            </a:r>
            <a:r>
              <a:rPr lang="en-US" sz="1800" dirty="0"/>
              <a:t>, </a:t>
            </a:r>
          </a:p>
          <a:p>
            <a:r>
              <a:rPr lang="en-US" sz="1800" dirty="0"/>
              <a:t>	Sum(</a:t>
            </a:r>
            <a:r>
              <a:rPr lang="en-US" sz="1800" dirty="0" err="1"/>
              <a:t>SalePrice</a:t>
            </a:r>
            <a:r>
              <a:rPr lang="en-US" sz="1800" dirty="0"/>
              <a:t>*Quantity) As Amount</a:t>
            </a:r>
          </a:p>
          <a:p>
            <a:r>
              <a:rPr lang="en-US" sz="1800" dirty="0"/>
              <a:t>FROM Sale INNER JOIN </a:t>
            </a:r>
            <a:r>
              <a:rPr lang="en-US" sz="1800" dirty="0" err="1"/>
              <a:t>SaleItem</a:t>
            </a:r>
            <a:endParaRPr lang="en-US" sz="1800" dirty="0"/>
          </a:p>
          <a:p>
            <a:r>
              <a:rPr lang="en-US" sz="1800" dirty="0"/>
              <a:t>	ON </a:t>
            </a:r>
            <a:r>
              <a:rPr lang="en-US" sz="1800" dirty="0" err="1"/>
              <a:t>Sale.SaleID</a:t>
            </a:r>
            <a:r>
              <a:rPr lang="en-US" sz="1800" dirty="0"/>
              <a:t>=</a:t>
            </a:r>
            <a:r>
              <a:rPr lang="en-US" sz="1800" dirty="0" err="1"/>
              <a:t>SaleItem.SaleID</a:t>
            </a:r>
            <a:endParaRPr lang="en-US" sz="1800" dirty="0"/>
          </a:p>
          <a:p>
            <a:r>
              <a:rPr lang="en-US" sz="1800" dirty="0"/>
              <a:t>  INNER JOIN Merchandise ON </a:t>
            </a:r>
          </a:p>
          <a:p>
            <a:r>
              <a:rPr lang="en-US" sz="1800" dirty="0"/>
              <a:t>	</a:t>
            </a:r>
            <a:r>
              <a:rPr lang="en-US" sz="1800" dirty="0" err="1"/>
              <a:t>SaleItem.ItemID</a:t>
            </a:r>
            <a:r>
              <a:rPr lang="en-US" sz="1800" dirty="0"/>
              <a:t>=</a:t>
            </a:r>
            <a:r>
              <a:rPr lang="en-US" sz="1800" dirty="0" err="1"/>
              <a:t>Merchandise.ItemID</a:t>
            </a:r>
            <a:endParaRPr lang="en-US" sz="1800" dirty="0"/>
          </a:p>
          <a:p>
            <a:r>
              <a:rPr lang="en-US" sz="1800" dirty="0"/>
              <a:t>GROUP BY Category, Month(</a:t>
            </a:r>
            <a:r>
              <a:rPr lang="en-US" sz="1800" dirty="0" err="1"/>
              <a:t>SaleDate</a:t>
            </a:r>
            <a:r>
              <a:rPr lang="en-US" sz="1800" dirty="0"/>
              <a:t>) </a:t>
            </a:r>
            <a:r>
              <a:rPr lang="en-US" sz="1800" b="1" dirty="0"/>
              <a:t>WITH ROLLUP;</a:t>
            </a:r>
            <a:endParaRPr lang="en-US" sz="1800" dirty="0"/>
          </a:p>
        </p:txBody>
      </p:sp>
      <p:graphicFrame>
        <p:nvGraphicFramePr>
          <p:cNvPr id="158729" name="Group 9"/>
          <p:cNvGraphicFramePr>
            <a:graphicFrameLocks noGrp="1"/>
          </p:cNvGraphicFramePr>
          <p:nvPr>
            <p:extLst>
              <p:ext uri="{D42A27DB-BD31-4B8C-83A1-F6EECF244321}">
                <p14:modId xmlns:p14="http://schemas.microsoft.com/office/powerpoint/2010/main" val="3588730927"/>
              </p:ext>
            </p:extLst>
          </p:nvPr>
        </p:nvGraphicFramePr>
        <p:xfrm>
          <a:off x="2286000" y="2819400"/>
          <a:ext cx="4267200" cy="3200400"/>
        </p:xfrm>
        <a:graphic>
          <a:graphicData uri="http://schemas.openxmlformats.org/drawingml/2006/table">
            <a:tbl>
              <a:tblPr/>
              <a:tblGrid>
                <a:gridCol w="1323975"/>
                <a:gridCol w="1433513"/>
                <a:gridCol w="1509712"/>
              </a:tblGrid>
              <a:tr h="344488">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dirty="0" smtClean="0">
                          <a:ln>
                            <a:noFill/>
                          </a:ln>
                          <a:solidFill>
                            <a:schemeClr val="tx1"/>
                          </a:solidFill>
                          <a:effectLst/>
                          <a:latin typeface="Arial" charset="0"/>
                          <a:cs typeface="Times New Roman" pitchFamily="18" charset="0"/>
                        </a:rPr>
                        <a:t>Category</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Month</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bg1"/>
                        </a:buClr>
                        <a:buSzTx/>
                        <a:buFontTx/>
                        <a:buNone/>
                        <a:tabLst/>
                      </a:pPr>
                      <a:r>
                        <a:rPr kumimoji="0" lang="en-US" sz="1800" b="1" i="0" u="none" strike="noStrike" cap="none" normalizeH="0" baseline="0" smtClean="0">
                          <a:ln>
                            <a:noFill/>
                          </a:ln>
                          <a:solidFill>
                            <a:schemeClr val="tx1"/>
                          </a:solidFill>
                          <a:effectLst/>
                          <a:latin typeface="Arial" charset="0"/>
                          <a:cs typeface="Times New Roman" pitchFamily="18" charset="0"/>
                        </a:rPr>
                        <a:t>Amount</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r>
              <a:tr h="2276475">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800" b="0" i="0" u="none" strike="noStrike" cap="none" normalizeH="0" baseline="0" smtClean="0">
                          <a:ln>
                            <a:noFill/>
                          </a:ln>
                          <a:solidFill>
                            <a:schemeClr val="tx1"/>
                          </a:solidFill>
                          <a:effectLst/>
                          <a:latin typeface="Arial" charset="0"/>
                          <a:cs typeface="Times New Roman" pitchFamily="18" charset="0"/>
                        </a:rPr>
                        <a:t>Bird</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Times New Roman" pitchFamily="18" charset="0"/>
                        </a:rPr>
                        <a:t>Bird</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MS Mincho" pitchFamily="49" charset="-128"/>
                          <a:ea typeface="MS Mincho" pitchFamily="49" charset="-128"/>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Times New Roman" pitchFamily="18" charset="0"/>
                        </a:rPr>
                        <a:t>Bird</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Times New Roman" pitchFamily="18" charset="0"/>
                        </a:rPr>
                        <a:t>Cat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cs typeface="Times New Roman" pitchFamily="18" charset="0"/>
                        </a:rPr>
                        <a:t>Cat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MS Mincho" pitchFamily="49" charset="-128"/>
                          <a:ea typeface="MS Mincho" pitchFamily="49" charset="-128"/>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Times New Roman" pitchFamily="18" charset="0"/>
                        </a:rPr>
                        <a:t>Cat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MS Mincho" pitchFamily="49" charset="-128"/>
                          <a:ea typeface="MS Mincho" pitchFamily="49" charset="-128"/>
                        </a:rPr>
                        <a: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cs typeface="Times New Roman" pitchFamily="18" charset="0"/>
                        </a:rPr>
                        <a:t>(null)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tab pos="855663" algn="r"/>
                        </a:tabLst>
                      </a:pPr>
                      <a:r>
                        <a:rPr kumimoji="0" lang="en-US" sz="1800" b="0" i="0" u="none" strike="noStrike" cap="none" normalizeH="0" baseline="0" smtClean="0">
                          <a:ln>
                            <a:noFill/>
                          </a:ln>
                          <a:solidFill>
                            <a:schemeClr val="tx1"/>
                          </a:solidFill>
                          <a:effectLst/>
                          <a:latin typeface="Arial" charset="0"/>
                          <a:cs typeface="Times New Roman" pitchFamily="18" charset="0"/>
                        </a:rPr>
                        <a:t>	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855663" algn="r"/>
                        </a:tabLst>
                      </a:pPr>
                      <a:r>
                        <a:rPr kumimoji="0" lang="en-US" sz="1800" b="0" i="0" u="none" strike="noStrike" cap="none" normalizeH="0" baseline="0" smtClean="0">
                          <a:ln>
                            <a:noFill/>
                          </a:ln>
                          <a:solidFill>
                            <a:schemeClr val="tx1"/>
                          </a:solidFill>
                          <a:effectLst/>
                          <a:latin typeface="Arial" charset="0"/>
                          <a:cs typeface="Times New Roman" pitchFamily="18" charset="0"/>
                        </a:rPr>
                        <a:t>	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855663" algn="r"/>
                        </a:tabLst>
                      </a:pPr>
                      <a:r>
                        <a:rPr kumimoji="0" lang="en-US" sz="1800" b="0" i="0" u="none" strike="noStrike" cap="none" normalizeH="0" baseline="0" smtClean="0">
                          <a:ln>
                            <a:noFill/>
                          </a:ln>
                          <a:solidFill>
                            <a:schemeClr val="tx1"/>
                          </a:solidFill>
                          <a:effectLst/>
                          <a:latin typeface="MS Mincho" pitchFamily="49" charset="-128"/>
                          <a:ea typeface="MS Mincho" pitchFamily="49" charset="-128"/>
                        </a:rPr>
                        <a:t>	⋮</a:t>
                      </a:r>
                      <a:r>
                        <a:rPr kumimoji="0" lang="en-US" sz="1800" b="0" i="0" u="none" strike="noStrike" cap="none" normalizeH="0" baseline="0" smtClean="0">
                          <a:ln>
                            <a:noFill/>
                          </a:ln>
                          <a:solidFill>
                            <a:schemeClr val="tx1"/>
                          </a:solidFill>
                          <a:effectLst/>
                          <a:latin typeface="Arial"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855663" algn="r"/>
                        </a:tabLst>
                      </a:pPr>
                      <a:r>
                        <a:rPr kumimoji="0" lang="en-US" sz="1800" b="1" i="0" u="none" strike="noStrike" cap="none" normalizeH="0" baseline="0" smtClean="0">
                          <a:ln>
                            <a:noFill/>
                          </a:ln>
                          <a:solidFill>
                            <a:schemeClr val="tx1"/>
                          </a:solidFill>
                          <a:effectLst/>
                          <a:latin typeface="Arial" charset="0"/>
                          <a:cs typeface="Times New Roman" pitchFamily="18" charset="0"/>
                        </a:rPr>
                        <a:t>	(null)</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855663" algn="r"/>
                        </a:tabLst>
                      </a:pPr>
                      <a:r>
                        <a:rPr kumimoji="0" lang="en-US" sz="1800" b="0" i="0" u="none" strike="noStrike" cap="none" normalizeH="0" baseline="0" smtClean="0">
                          <a:ln>
                            <a:noFill/>
                          </a:ln>
                          <a:solidFill>
                            <a:schemeClr val="tx1"/>
                          </a:solidFill>
                          <a:effectLst/>
                          <a:latin typeface="Arial" charset="0"/>
                          <a:cs typeface="Times New Roman" pitchFamily="18" charset="0"/>
                        </a:rPr>
                        <a:t>	1</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855663" algn="r"/>
                        </a:tabLst>
                      </a:pPr>
                      <a:r>
                        <a:rPr kumimoji="0" lang="en-US" sz="1800" b="0" i="0" u="none" strike="noStrike" cap="none" normalizeH="0" baseline="0" smtClean="0">
                          <a:ln>
                            <a:noFill/>
                          </a:ln>
                          <a:solidFill>
                            <a:schemeClr val="tx1"/>
                          </a:solidFill>
                          <a:effectLst/>
                          <a:latin typeface="Arial" charset="0"/>
                          <a:cs typeface="Times New Roman" pitchFamily="18" charset="0"/>
                        </a:rPr>
                        <a:t>	2</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855663" algn="r"/>
                        </a:tabLst>
                      </a:pPr>
                      <a:r>
                        <a:rPr kumimoji="0" lang="en-US" sz="1800" b="0" i="0" u="none" strike="noStrike" cap="none" normalizeH="0" baseline="0" smtClean="0">
                          <a:ln>
                            <a:noFill/>
                          </a:ln>
                          <a:solidFill>
                            <a:schemeClr val="tx1"/>
                          </a:solidFill>
                          <a:effectLst/>
                          <a:latin typeface="Arial" charset="0"/>
                          <a:cs typeface="Times New Roman" pitchFamily="18" charset="0"/>
                        </a:rPr>
                        <a:t>	</a:t>
                      </a:r>
                      <a:r>
                        <a:rPr kumimoji="0" lang="en-US" sz="1800" b="0" i="0" u="none" strike="noStrike" cap="none" normalizeH="0" baseline="0" smtClean="0">
                          <a:ln>
                            <a:noFill/>
                          </a:ln>
                          <a:solidFill>
                            <a:schemeClr val="tx1"/>
                          </a:solidFill>
                          <a:effectLst/>
                          <a:latin typeface="MS Mincho" pitchFamily="49" charset="-128"/>
                          <a:ea typeface="MS Mincho" pitchFamily="49" charset="-128"/>
                        </a:rPr>
                        <a:t>⋮</a:t>
                      </a:r>
                      <a:r>
                        <a:rPr kumimoji="0" lang="en-US" sz="1800" b="0" i="0" u="none" strike="noStrike" cap="none" normalizeH="0" baseline="0" smtClean="0">
                          <a:ln>
                            <a:noFill/>
                          </a:ln>
                          <a:solidFill>
                            <a:schemeClr val="tx1"/>
                          </a:solidFill>
                          <a:effectLst/>
                          <a:latin typeface="Arial"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855663" algn="r"/>
                        </a:tabLst>
                      </a:pPr>
                      <a:r>
                        <a:rPr kumimoji="0" lang="en-US" sz="1800" b="0" i="0" u="none" strike="noStrike" cap="none" normalizeH="0" baseline="0" smtClean="0">
                          <a:ln>
                            <a:noFill/>
                          </a:ln>
                          <a:solidFill>
                            <a:schemeClr val="tx1"/>
                          </a:solidFill>
                          <a:effectLst/>
                          <a:latin typeface="Arial" charset="0"/>
                          <a:cs typeface="Times New Roman" pitchFamily="18" charset="0"/>
                        </a:rPr>
                        <a:t>	</a:t>
                      </a:r>
                      <a:r>
                        <a:rPr kumimoji="0" lang="en-US" sz="1800" b="1" i="0" u="none" strike="noStrike" cap="none" normalizeH="0" baseline="0" smtClean="0">
                          <a:ln>
                            <a:noFill/>
                          </a:ln>
                          <a:solidFill>
                            <a:schemeClr val="tx1"/>
                          </a:solidFill>
                          <a:effectLst/>
                          <a:latin typeface="Arial" charset="0"/>
                          <a:cs typeface="Times New Roman" pitchFamily="18" charset="0"/>
                        </a:rPr>
                        <a:t>(null)</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855663" algn="r"/>
                        </a:tabLst>
                      </a:pPr>
                      <a:r>
                        <a:rPr kumimoji="0" lang="en-US" sz="1800" b="0" i="0" u="none" strike="noStrike" cap="none" normalizeH="0" baseline="0" smtClean="0">
                          <a:ln>
                            <a:noFill/>
                          </a:ln>
                          <a:solidFill>
                            <a:schemeClr val="tx1"/>
                          </a:solidFill>
                          <a:effectLst/>
                          <a:latin typeface="Arial" charset="0"/>
                          <a:cs typeface="Times New Roman" pitchFamily="18" charset="0"/>
                        </a:rPr>
                        <a:t>	</a:t>
                      </a:r>
                      <a:r>
                        <a:rPr kumimoji="0" lang="en-US" sz="1800" b="0" i="0" u="none" strike="noStrike" cap="none" normalizeH="0" baseline="0" smtClean="0">
                          <a:ln>
                            <a:noFill/>
                          </a:ln>
                          <a:solidFill>
                            <a:schemeClr val="tx1"/>
                          </a:solidFill>
                          <a:effectLst/>
                          <a:latin typeface="MS Mincho" pitchFamily="49" charset="-128"/>
                          <a:ea typeface="MS Mincho" pitchFamily="49" charset="-128"/>
                        </a:rPr>
                        <a:t>⋮</a:t>
                      </a:r>
                      <a:r>
                        <a:rPr kumimoji="0" lang="en-US" sz="1800" b="0" i="0" u="none" strike="noStrike" cap="none" normalizeH="0" baseline="0" smtClean="0">
                          <a:ln>
                            <a:noFill/>
                          </a:ln>
                          <a:solidFill>
                            <a:schemeClr val="tx1"/>
                          </a:solidFill>
                          <a:effectLst/>
                          <a:latin typeface="Arial"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855663" algn="r"/>
                        </a:tabLst>
                      </a:pPr>
                      <a:r>
                        <a:rPr kumimoji="0" lang="en-US" sz="1800" b="0" i="0" u="none" strike="noStrike" cap="none" normalizeH="0" baseline="0" smtClean="0">
                          <a:ln>
                            <a:noFill/>
                          </a:ln>
                          <a:solidFill>
                            <a:schemeClr val="tx1"/>
                          </a:solidFill>
                          <a:effectLst/>
                          <a:latin typeface="Arial" charset="0"/>
                          <a:cs typeface="Times New Roman" pitchFamily="18" charset="0"/>
                        </a:rPr>
                        <a:t>	</a:t>
                      </a:r>
                      <a:r>
                        <a:rPr kumimoji="0" lang="en-US" sz="1800" b="1" i="0" u="none" strike="noStrike" cap="none" normalizeH="0" baseline="0" smtClean="0">
                          <a:ln>
                            <a:noFill/>
                          </a:ln>
                          <a:solidFill>
                            <a:schemeClr val="tx1"/>
                          </a:solidFill>
                          <a:effectLst/>
                          <a:latin typeface="Arial" charset="0"/>
                          <a:cs typeface="Times New Roman" pitchFamily="18" charset="0"/>
                        </a:rPr>
                        <a:t>(null)</a:t>
                      </a: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tab pos="914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135.00</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914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45.00</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914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a:t>
                      </a:r>
                      <a:r>
                        <a:rPr kumimoji="0" lang="en-US" sz="1800" b="0" i="0" u="none" strike="noStrike" cap="none" normalizeH="0" baseline="0" dirty="0" smtClean="0">
                          <a:ln>
                            <a:noFill/>
                          </a:ln>
                          <a:solidFill>
                            <a:schemeClr val="tx1"/>
                          </a:solidFill>
                          <a:effectLst/>
                          <a:latin typeface="MS Mincho" pitchFamily="49" charset="-128"/>
                          <a:ea typeface="MS Mincho" pitchFamily="49" charset="-128"/>
                        </a:rPr>
                        <a:t>⋮</a:t>
                      </a:r>
                      <a:r>
                        <a:rPr kumimoji="0" lang="en-US" sz="1800" b="0" i="0" u="none" strike="noStrike" cap="none" normalizeH="0" baseline="0" dirty="0" smtClean="0">
                          <a:ln>
                            <a:noFill/>
                          </a:ln>
                          <a:solidFill>
                            <a:schemeClr val="tx1"/>
                          </a:solidFill>
                          <a:effectLst/>
                          <a:latin typeface="Arial" charset="0"/>
                          <a:cs typeface="Times New Roman" pitchFamily="18" charset="0"/>
                        </a:rPr>
                        <a:t>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914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a:t>
                      </a:r>
                      <a:r>
                        <a:rPr kumimoji="0" lang="en-US" sz="1800" b="1" i="0" u="none" strike="noStrike" cap="none" normalizeH="0" baseline="0" dirty="0" smtClean="0">
                          <a:ln>
                            <a:noFill/>
                          </a:ln>
                          <a:solidFill>
                            <a:schemeClr val="tx1"/>
                          </a:solidFill>
                          <a:effectLst/>
                          <a:latin typeface="Arial" charset="0"/>
                          <a:cs typeface="Times New Roman" pitchFamily="18" charset="0"/>
                        </a:rPr>
                        <a:t>607.50</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914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396.00</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914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113.85</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914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a:t>
                      </a:r>
                      <a:r>
                        <a:rPr kumimoji="0" lang="en-US" sz="1800" b="0" i="0" u="none" strike="noStrike" cap="none" normalizeH="0" baseline="0" dirty="0" smtClean="0">
                          <a:ln>
                            <a:noFill/>
                          </a:ln>
                          <a:solidFill>
                            <a:schemeClr val="tx1"/>
                          </a:solidFill>
                          <a:effectLst/>
                          <a:latin typeface="MS Mincho" pitchFamily="49" charset="-128"/>
                          <a:ea typeface="MS Mincho" pitchFamily="49" charset="-128"/>
                        </a:rPr>
                        <a:t>⋮</a:t>
                      </a:r>
                      <a:r>
                        <a:rPr kumimoji="0" lang="en-US" sz="1800" b="0" i="0" u="none" strike="noStrike" cap="none" normalizeH="0" baseline="0" dirty="0" smtClean="0">
                          <a:ln>
                            <a:noFill/>
                          </a:ln>
                          <a:solidFill>
                            <a:schemeClr val="tx1"/>
                          </a:solidFill>
                          <a:effectLst/>
                          <a:latin typeface="Arial" charset="0"/>
                          <a:cs typeface="Times New Roman" pitchFamily="18" charset="0"/>
                        </a:rPr>
                        <a:t>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914400" algn="r"/>
                        </a:tabLst>
                      </a:pPr>
                      <a:r>
                        <a:rPr kumimoji="0" lang="en-US" sz="1800" b="1" i="0" u="none" strike="noStrike" cap="none" normalizeH="0" baseline="0" dirty="0" smtClean="0">
                          <a:ln>
                            <a:noFill/>
                          </a:ln>
                          <a:solidFill>
                            <a:schemeClr val="tx1"/>
                          </a:solidFill>
                          <a:effectLst/>
                          <a:latin typeface="Arial" charset="0"/>
                          <a:cs typeface="Times New Roman" pitchFamily="18" charset="0"/>
                        </a:rPr>
                        <a:t>	1293.30</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914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a:t>
                      </a:r>
                      <a:r>
                        <a:rPr kumimoji="0" lang="en-US" sz="1800" b="0" i="0" u="none" strike="noStrike" cap="none" normalizeH="0" baseline="0" dirty="0" smtClean="0">
                          <a:ln>
                            <a:noFill/>
                          </a:ln>
                          <a:solidFill>
                            <a:schemeClr val="tx1"/>
                          </a:solidFill>
                          <a:effectLst/>
                          <a:latin typeface="MS Mincho" pitchFamily="49" charset="-128"/>
                          <a:ea typeface="MS Mincho" pitchFamily="49" charset="-128"/>
                        </a:rPr>
                        <a:t>⋮</a:t>
                      </a:r>
                      <a:r>
                        <a:rPr kumimoji="0" lang="en-US" sz="1800" b="0" i="0" u="none" strike="noStrike" cap="none" normalizeH="0" baseline="0" dirty="0" smtClean="0">
                          <a:ln>
                            <a:noFill/>
                          </a:ln>
                          <a:solidFill>
                            <a:schemeClr val="tx1"/>
                          </a:solidFill>
                          <a:effectLst/>
                          <a:latin typeface="Arial" charset="0"/>
                          <a:cs typeface="Times New Roman" pitchFamily="18" charset="0"/>
                        </a:rPr>
                        <a:t>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tab pos="914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	</a:t>
                      </a:r>
                      <a:r>
                        <a:rPr kumimoji="0" lang="en-US" sz="1800" b="1" i="0" u="none" strike="noStrike" cap="none" normalizeH="0" baseline="0" dirty="0" smtClean="0">
                          <a:ln>
                            <a:noFill/>
                          </a:ln>
                          <a:solidFill>
                            <a:schemeClr val="tx1"/>
                          </a:solidFill>
                          <a:effectLst/>
                          <a:latin typeface="Arial" charset="0"/>
                          <a:cs typeface="Times New Roman" pitchFamily="18" charset="0"/>
                        </a:rPr>
                        <a:t>8451.79</a:t>
                      </a:r>
                      <a:endParaRPr kumimoji="0" lang="en-US"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650529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p:txBody>
          <a:bodyPr/>
          <a:lstStyle/>
          <a:p>
            <a:r>
              <a:rPr lang="en-US" smtClean="0"/>
              <a:t>Missing Values Cause Problems</a:t>
            </a:r>
          </a:p>
        </p:txBody>
      </p:sp>
      <p:sp>
        <p:nvSpPr>
          <p:cNvPr id="33794"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50DFE3C-7C74-4316-9D61-8497FE868251}" type="slidenum">
              <a:rPr lang="en-US" smtClean="0"/>
              <a:pPr/>
              <a:t>34</a:t>
            </a:fld>
            <a:endParaRPr lang="en-US"/>
          </a:p>
        </p:txBody>
      </p:sp>
      <p:sp>
        <p:nvSpPr>
          <p:cNvPr id="33796" name="Text Box 5"/>
          <p:cNvSpPr txBox="1">
            <a:spLocks noChangeArrowheads="1"/>
          </p:cNvSpPr>
          <p:nvPr/>
        </p:nvSpPr>
        <p:spPr bwMode="auto">
          <a:xfrm>
            <a:off x="1524000" y="990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a:t>If there are missing values in the groups, it can be difficult to identify the super-aggregate rows.</a:t>
            </a:r>
          </a:p>
        </p:txBody>
      </p:sp>
      <p:sp>
        <p:nvSpPr>
          <p:cNvPr id="33797" name="Text Box 6"/>
          <p:cNvSpPr txBox="1">
            <a:spLocks noChangeArrowheads="1"/>
          </p:cNvSpPr>
          <p:nvPr/>
        </p:nvSpPr>
        <p:spPr bwMode="auto">
          <a:xfrm>
            <a:off x="1371600" y="2209800"/>
            <a:ext cx="3733800" cy="34575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tabLst>
                <a:tab pos="1595438" algn="r"/>
                <a:tab pos="2913063" algn="dec"/>
              </a:tabLst>
              <a:defRPr sz="2000">
                <a:solidFill>
                  <a:schemeClr val="tx1"/>
                </a:solidFill>
                <a:latin typeface="Arial" charset="0"/>
              </a:defRPr>
            </a:lvl1pPr>
            <a:lvl2pPr marL="742950" indent="-285750">
              <a:tabLst>
                <a:tab pos="1595438" algn="r"/>
                <a:tab pos="2913063" algn="dec"/>
              </a:tabLst>
              <a:defRPr sz="2000">
                <a:solidFill>
                  <a:schemeClr val="tx1"/>
                </a:solidFill>
                <a:latin typeface="Arial" charset="0"/>
              </a:defRPr>
            </a:lvl2pPr>
            <a:lvl3pPr marL="1143000" indent="-228600">
              <a:tabLst>
                <a:tab pos="1595438" algn="r"/>
                <a:tab pos="2913063" algn="dec"/>
              </a:tabLst>
              <a:defRPr sz="2000">
                <a:solidFill>
                  <a:schemeClr val="tx1"/>
                </a:solidFill>
                <a:latin typeface="Arial" charset="0"/>
              </a:defRPr>
            </a:lvl3pPr>
            <a:lvl4pPr marL="1600200" indent="-228600">
              <a:tabLst>
                <a:tab pos="1595438" algn="r"/>
                <a:tab pos="2913063" algn="dec"/>
              </a:tabLst>
              <a:defRPr sz="2000">
                <a:solidFill>
                  <a:schemeClr val="tx1"/>
                </a:solidFill>
                <a:latin typeface="Arial" charset="0"/>
              </a:defRPr>
            </a:lvl4pPr>
            <a:lvl5pPr marL="2057400" indent="-228600">
              <a:tabLst>
                <a:tab pos="1595438" algn="r"/>
                <a:tab pos="2913063" algn="dec"/>
              </a:tabLst>
              <a:defRPr sz="2000">
                <a:solidFill>
                  <a:schemeClr val="tx1"/>
                </a:solidFill>
                <a:latin typeface="Arial" charset="0"/>
              </a:defRPr>
            </a:lvl5pPr>
            <a:lvl6pPr marL="2514600" indent="-228600" eaLnBrk="0" fontAlgn="base" hangingPunct="0">
              <a:spcBef>
                <a:spcPct val="0"/>
              </a:spcBef>
              <a:spcAft>
                <a:spcPct val="0"/>
              </a:spcAft>
              <a:tabLst>
                <a:tab pos="1595438" algn="r"/>
                <a:tab pos="2913063" algn="dec"/>
              </a:tabLst>
              <a:defRPr sz="2000">
                <a:solidFill>
                  <a:schemeClr val="tx1"/>
                </a:solidFill>
                <a:latin typeface="Arial" charset="0"/>
              </a:defRPr>
            </a:lvl6pPr>
            <a:lvl7pPr marL="2971800" indent="-228600" eaLnBrk="0" fontAlgn="base" hangingPunct="0">
              <a:spcBef>
                <a:spcPct val="0"/>
              </a:spcBef>
              <a:spcAft>
                <a:spcPct val="0"/>
              </a:spcAft>
              <a:tabLst>
                <a:tab pos="1595438" algn="r"/>
                <a:tab pos="2913063" algn="dec"/>
              </a:tabLst>
              <a:defRPr sz="2000">
                <a:solidFill>
                  <a:schemeClr val="tx1"/>
                </a:solidFill>
                <a:latin typeface="Arial" charset="0"/>
              </a:defRPr>
            </a:lvl7pPr>
            <a:lvl8pPr marL="3429000" indent="-228600" eaLnBrk="0" fontAlgn="base" hangingPunct="0">
              <a:spcBef>
                <a:spcPct val="0"/>
              </a:spcBef>
              <a:spcAft>
                <a:spcPct val="0"/>
              </a:spcAft>
              <a:tabLst>
                <a:tab pos="1595438" algn="r"/>
                <a:tab pos="2913063" algn="dec"/>
              </a:tabLst>
              <a:defRPr sz="2000">
                <a:solidFill>
                  <a:schemeClr val="tx1"/>
                </a:solidFill>
                <a:latin typeface="Arial" charset="0"/>
              </a:defRPr>
            </a:lvl8pPr>
            <a:lvl9pPr marL="3886200" indent="-228600" eaLnBrk="0" fontAlgn="base" hangingPunct="0">
              <a:spcBef>
                <a:spcPct val="0"/>
              </a:spcBef>
              <a:spcAft>
                <a:spcPct val="0"/>
              </a:spcAft>
              <a:tabLst>
                <a:tab pos="1595438" algn="r"/>
                <a:tab pos="2913063" algn="dec"/>
              </a:tabLst>
              <a:defRPr sz="2000">
                <a:solidFill>
                  <a:schemeClr val="tx1"/>
                </a:solidFill>
                <a:latin typeface="Arial" charset="0"/>
              </a:defRPr>
            </a:lvl9pPr>
          </a:lstStyle>
          <a:p>
            <a:r>
              <a:rPr lang="en-US" dirty="0"/>
              <a:t>Bird	1	</a:t>
            </a:r>
            <a:r>
              <a:rPr lang="en-US" dirty="0" smtClean="0"/>
              <a:t>135.00</a:t>
            </a:r>
            <a:endParaRPr lang="en-US" dirty="0"/>
          </a:p>
          <a:p>
            <a:r>
              <a:rPr lang="en-US" dirty="0"/>
              <a:t>Bird	2	45.00</a:t>
            </a:r>
          </a:p>
          <a:p>
            <a:r>
              <a:rPr lang="en-US" dirty="0"/>
              <a:t>…</a:t>
            </a:r>
          </a:p>
          <a:p>
            <a:r>
              <a:rPr lang="en-US" dirty="0">
                <a:solidFill>
                  <a:schemeClr val="tx2"/>
                </a:solidFill>
              </a:rPr>
              <a:t>Bird	(null)	32.00</a:t>
            </a:r>
          </a:p>
          <a:p>
            <a:r>
              <a:rPr lang="en-US" b="1" dirty="0">
                <a:solidFill>
                  <a:schemeClr val="tx2"/>
                </a:solidFill>
              </a:rPr>
              <a:t>Bird	(null)	</a:t>
            </a:r>
            <a:r>
              <a:rPr lang="en-US" b="1" dirty="0" smtClean="0">
                <a:solidFill>
                  <a:schemeClr val="tx2"/>
                </a:solidFill>
              </a:rPr>
              <a:t>607.50</a:t>
            </a:r>
            <a:endParaRPr lang="en-US" b="1" dirty="0">
              <a:solidFill>
                <a:schemeClr val="tx2"/>
              </a:solidFill>
            </a:endParaRPr>
          </a:p>
          <a:p>
            <a:r>
              <a:rPr lang="en-US" dirty="0"/>
              <a:t>Cat	1	</a:t>
            </a:r>
            <a:r>
              <a:rPr lang="en-US" dirty="0" smtClean="0"/>
              <a:t>396.00</a:t>
            </a:r>
            <a:endParaRPr lang="en-US" dirty="0"/>
          </a:p>
          <a:p>
            <a:r>
              <a:rPr lang="en-US" dirty="0"/>
              <a:t>Cat	2	</a:t>
            </a:r>
            <a:r>
              <a:rPr lang="en-US" dirty="0" smtClean="0"/>
              <a:t>113.85</a:t>
            </a:r>
            <a:endParaRPr lang="en-US" dirty="0"/>
          </a:p>
          <a:p>
            <a:r>
              <a:rPr lang="en-US" dirty="0"/>
              <a:t>…</a:t>
            </a:r>
          </a:p>
          <a:p>
            <a:r>
              <a:rPr lang="en-US" b="1" dirty="0"/>
              <a:t>Cat	(null)	1293.30</a:t>
            </a:r>
          </a:p>
          <a:p>
            <a:r>
              <a:rPr lang="en-US" dirty="0"/>
              <a:t>…</a:t>
            </a:r>
          </a:p>
          <a:p>
            <a:r>
              <a:rPr lang="en-US" b="1" dirty="0"/>
              <a:t>(null)	(null)	</a:t>
            </a:r>
            <a:r>
              <a:rPr lang="en-US" b="1" dirty="0" smtClean="0"/>
              <a:t>8451.79</a:t>
            </a:r>
            <a:endParaRPr lang="en-US" b="1" dirty="0"/>
          </a:p>
        </p:txBody>
      </p:sp>
      <p:sp>
        <p:nvSpPr>
          <p:cNvPr id="33798" name="Text Box 7"/>
          <p:cNvSpPr txBox="1">
            <a:spLocks noChangeArrowheads="1"/>
          </p:cNvSpPr>
          <p:nvPr/>
        </p:nvSpPr>
        <p:spPr bwMode="auto">
          <a:xfrm>
            <a:off x="1371600" y="1752600"/>
            <a:ext cx="3654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tabLst>
                <a:tab pos="1382713" algn="l"/>
                <a:tab pos="2509838" algn="l"/>
              </a:tabLst>
              <a:defRPr sz="2000">
                <a:solidFill>
                  <a:schemeClr val="tx1"/>
                </a:solidFill>
                <a:latin typeface="Arial" charset="0"/>
              </a:defRPr>
            </a:lvl1pPr>
            <a:lvl2pPr marL="742950" indent="-285750">
              <a:tabLst>
                <a:tab pos="1382713" algn="l"/>
                <a:tab pos="2509838" algn="l"/>
              </a:tabLst>
              <a:defRPr sz="2000">
                <a:solidFill>
                  <a:schemeClr val="tx1"/>
                </a:solidFill>
                <a:latin typeface="Arial" charset="0"/>
              </a:defRPr>
            </a:lvl2pPr>
            <a:lvl3pPr marL="1143000" indent="-228600">
              <a:tabLst>
                <a:tab pos="1382713" algn="l"/>
                <a:tab pos="2509838" algn="l"/>
              </a:tabLst>
              <a:defRPr sz="2000">
                <a:solidFill>
                  <a:schemeClr val="tx1"/>
                </a:solidFill>
                <a:latin typeface="Arial" charset="0"/>
              </a:defRPr>
            </a:lvl3pPr>
            <a:lvl4pPr marL="1600200" indent="-228600">
              <a:tabLst>
                <a:tab pos="1382713" algn="l"/>
                <a:tab pos="2509838" algn="l"/>
              </a:tabLst>
              <a:defRPr sz="2000">
                <a:solidFill>
                  <a:schemeClr val="tx1"/>
                </a:solidFill>
                <a:latin typeface="Arial" charset="0"/>
              </a:defRPr>
            </a:lvl4pPr>
            <a:lvl5pPr marL="2057400" indent="-228600">
              <a:tabLst>
                <a:tab pos="1382713" algn="l"/>
                <a:tab pos="2509838" algn="l"/>
              </a:tabLst>
              <a:defRPr sz="2000">
                <a:solidFill>
                  <a:schemeClr val="tx1"/>
                </a:solidFill>
                <a:latin typeface="Arial" charset="0"/>
              </a:defRPr>
            </a:lvl5pPr>
            <a:lvl6pPr marL="2514600" indent="-228600" eaLnBrk="0" fontAlgn="base" hangingPunct="0">
              <a:spcBef>
                <a:spcPct val="0"/>
              </a:spcBef>
              <a:spcAft>
                <a:spcPct val="0"/>
              </a:spcAft>
              <a:tabLst>
                <a:tab pos="1382713" algn="l"/>
                <a:tab pos="2509838" algn="l"/>
              </a:tabLst>
              <a:defRPr sz="2000">
                <a:solidFill>
                  <a:schemeClr val="tx1"/>
                </a:solidFill>
                <a:latin typeface="Arial" charset="0"/>
              </a:defRPr>
            </a:lvl6pPr>
            <a:lvl7pPr marL="2971800" indent="-228600" eaLnBrk="0" fontAlgn="base" hangingPunct="0">
              <a:spcBef>
                <a:spcPct val="0"/>
              </a:spcBef>
              <a:spcAft>
                <a:spcPct val="0"/>
              </a:spcAft>
              <a:tabLst>
                <a:tab pos="1382713" algn="l"/>
                <a:tab pos="2509838" algn="l"/>
              </a:tabLst>
              <a:defRPr sz="2000">
                <a:solidFill>
                  <a:schemeClr val="tx1"/>
                </a:solidFill>
                <a:latin typeface="Arial" charset="0"/>
              </a:defRPr>
            </a:lvl7pPr>
            <a:lvl8pPr marL="3429000" indent="-228600" eaLnBrk="0" fontAlgn="base" hangingPunct="0">
              <a:spcBef>
                <a:spcPct val="0"/>
              </a:spcBef>
              <a:spcAft>
                <a:spcPct val="0"/>
              </a:spcAft>
              <a:tabLst>
                <a:tab pos="1382713" algn="l"/>
                <a:tab pos="2509838" algn="l"/>
              </a:tabLst>
              <a:defRPr sz="2000">
                <a:solidFill>
                  <a:schemeClr val="tx1"/>
                </a:solidFill>
                <a:latin typeface="Arial" charset="0"/>
              </a:defRPr>
            </a:lvl8pPr>
            <a:lvl9pPr marL="3886200" indent="-228600" eaLnBrk="0" fontAlgn="base" hangingPunct="0">
              <a:spcBef>
                <a:spcPct val="0"/>
              </a:spcBef>
              <a:spcAft>
                <a:spcPct val="0"/>
              </a:spcAft>
              <a:tabLst>
                <a:tab pos="1382713" algn="l"/>
                <a:tab pos="2509838" algn="l"/>
              </a:tabLst>
              <a:defRPr sz="2000">
                <a:solidFill>
                  <a:schemeClr val="tx1"/>
                </a:solidFill>
                <a:latin typeface="Arial" charset="0"/>
              </a:defRPr>
            </a:lvl9pPr>
          </a:lstStyle>
          <a:p>
            <a:r>
              <a:rPr lang="en-US" b="1"/>
              <a:t>Category	Month	Amount</a:t>
            </a:r>
          </a:p>
        </p:txBody>
      </p:sp>
      <p:sp>
        <p:nvSpPr>
          <p:cNvPr id="33799" name="Line 8"/>
          <p:cNvSpPr>
            <a:spLocks noChangeShapeType="1"/>
          </p:cNvSpPr>
          <p:nvPr/>
        </p:nvSpPr>
        <p:spPr bwMode="auto">
          <a:xfrm flipH="1">
            <a:off x="5181600" y="3352800"/>
            <a:ext cx="12954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3800" name="Line 9"/>
          <p:cNvSpPr>
            <a:spLocks noChangeShapeType="1"/>
          </p:cNvSpPr>
          <p:nvPr/>
        </p:nvSpPr>
        <p:spPr bwMode="auto">
          <a:xfrm flipH="1">
            <a:off x="5181600" y="3657600"/>
            <a:ext cx="12954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3801" name="Text Box 10"/>
          <p:cNvSpPr txBox="1">
            <a:spLocks noChangeArrowheads="1"/>
          </p:cNvSpPr>
          <p:nvPr/>
        </p:nvSpPr>
        <p:spPr bwMode="auto">
          <a:xfrm>
            <a:off x="6765925" y="3592513"/>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t>Super-aggregate</a:t>
            </a:r>
          </a:p>
        </p:txBody>
      </p:sp>
      <p:sp>
        <p:nvSpPr>
          <p:cNvPr id="33802" name="Text Box 11"/>
          <p:cNvSpPr txBox="1">
            <a:spLocks noChangeArrowheads="1"/>
          </p:cNvSpPr>
          <p:nvPr/>
        </p:nvSpPr>
        <p:spPr bwMode="auto">
          <a:xfrm>
            <a:off x="6765925" y="3059113"/>
            <a:ext cx="160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t>Missing date</a:t>
            </a:r>
          </a:p>
        </p:txBody>
      </p:sp>
    </p:spTree>
    <p:extLst>
      <p:ext uri="{BB962C8B-B14F-4D97-AF65-F5344CB8AC3E}">
        <p14:creationId xmlns:p14="http://schemas.microsoft.com/office/powerpoint/2010/main" val="2636249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p:txBody>
          <a:bodyPr/>
          <a:lstStyle/>
          <a:p>
            <a:r>
              <a:rPr lang="en-US" smtClean="0"/>
              <a:t>GROUPING Function</a:t>
            </a:r>
          </a:p>
        </p:txBody>
      </p:sp>
      <p:sp>
        <p:nvSpPr>
          <p:cNvPr id="34818"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738AECE-B7B4-4A7D-B039-220488C83969}" type="slidenum">
              <a:rPr lang="en-US" smtClean="0"/>
              <a:pPr/>
              <a:t>35</a:t>
            </a:fld>
            <a:endParaRPr lang="en-US"/>
          </a:p>
        </p:txBody>
      </p:sp>
      <p:sp>
        <p:nvSpPr>
          <p:cNvPr id="34820" name="Text Box 5"/>
          <p:cNvSpPr txBox="1">
            <a:spLocks noChangeArrowheads="1"/>
          </p:cNvSpPr>
          <p:nvPr/>
        </p:nvSpPr>
        <p:spPr bwMode="auto">
          <a:xfrm>
            <a:off x="207935" y="1068202"/>
            <a:ext cx="518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dirty="0">
                <a:solidFill>
                  <a:schemeClr val="bg2"/>
                </a:solidFill>
              </a:rPr>
              <a:t>SELECT Category, Month…, Sum …, </a:t>
            </a:r>
          </a:p>
          <a:p>
            <a:r>
              <a:rPr lang="en-US" sz="1800" dirty="0">
                <a:solidFill>
                  <a:schemeClr val="bg2"/>
                </a:solidFill>
              </a:rPr>
              <a:t>	GROUPING (Category) AS </a:t>
            </a:r>
            <a:r>
              <a:rPr lang="en-US" sz="1800" dirty="0" err="1">
                <a:solidFill>
                  <a:schemeClr val="bg2"/>
                </a:solidFill>
              </a:rPr>
              <a:t>Gc</a:t>
            </a:r>
            <a:r>
              <a:rPr lang="en-US" sz="1800" dirty="0">
                <a:solidFill>
                  <a:schemeClr val="bg2"/>
                </a:solidFill>
              </a:rPr>
              <a:t>, </a:t>
            </a:r>
          </a:p>
          <a:p>
            <a:r>
              <a:rPr lang="en-US" sz="1800" dirty="0">
                <a:solidFill>
                  <a:schemeClr val="bg2"/>
                </a:solidFill>
              </a:rPr>
              <a:t>	GROUPING (Month) AS </a:t>
            </a:r>
            <a:r>
              <a:rPr lang="en-US" sz="1800" dirty="0" err="1">
                <a:solidFill>
                  <a:schemeClr val="bg2"/>
                </a:solidFill>
              </a:rPr>
              <a:t>Gm</a:t>
            </a:r>
            <a:endParaRPr lang="en-US" sz="1800" dirty="0">
              <a:solidFill>
                <a:schemeClr val="bg2"/>
              </a:solidFill>
            </a:endParaRPr>
          </a:p>
          <a:p>
            <a:r>
              <a:rPr lang="en-US" sz="1800" dirty="0">
                <a:solidFill>
                  <a:schemeClr val="bg2"/>
                </a:solidFill>
              </a:rPr>
              <a:t>FROM …</a:t>
            </a:r>
          </a:p>
          <a:p>
            <a:r>
              <a:rPr lang="en-US" sz="1800" dirty="0">
                <a:solidFill>
                  <a:schemeClr val="bg2"/>
                </a:solidFill>
              </a:rPr>
              <a:t>GROUP BY ROLLUP (Category, Month...)</a:t>
            </a:r>
          </a:p>
        </p:txBody>
      </p:sp>
      <p:sp>
        <p:nvSpPr>
          <p:cNvPr id="34821" name="Text Box 6"/>
          <p:cNvSpPr txBox="1">
            <a:spLocks noChangeArrowheads="1"/>
          </p:cNvSpPr>
          <p:nvPr/>
        </p:nvSpPr>
        <p:spPr bwMode="auto">
          <a:xfrm>
            <a:off x="3603356" y="2903283"/>
            <a:ext cx="5334000" cy="286232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tabLst>
                <a:tab pos="1595438" algn="r"/>
                <a:tab pos="2913063" algn="dec"/>
                <a:tab pos="3890963" algn="l"/>
                <a:tab pos="4508500" algn="l"/>
              </a:tabLst>
              <a:defRPr sz="2000">
                <a:solidFill>
                  <a:schemeClr val="tx1"/>
                </a:solidFill>
                <a:latin typeface="Arial" charset="0"/>
              </a:defRPr>
            </a:lvl1pPr>
            <a:lvl2pPr marL="742950" indent="-285750">
              <a:tabLst>
                <a:tab pos="1595438" algn="r"/>
                <a:tab pos="2913063" algn="dec"/>
                <a:tab pos="3890963" algn="l"/>
                <a:tab pos="4508500" algn="l"/>
              </a:tabLst>
              <a:defRPr sz="2000">
                <a:solidFill>
                  <a:schemeClr val="tx1"/>
                </a:solidFill>
                <a:latin typeface="Arial" charset="0"/>
              </a:defRPr>
            </a:lvl2pPr>
            <a:lvl3pPr marL="1143000" indent="-228600">
              <a:tabLst>
                <a:tab pos="1595438" algn="r"/>
                <a:tab pos="2913063" algn="dec"/>
                <a:tab pos="3890963" algn="l"/>
                <a:tab pos="4508500" algn="l"/>
              </a:tabLst>
              <a:defRPr sz="2000">
                <a:solidFill>
                  <a:schemeClr val="tx1"/>
                </a:solidFill>
                <a:latin typeface="Arial" charset="0"/>
              </a:defRPr>
            </a:lvl3pPr>
            <a:lvl4pPr marL="1600200" indent="-228600">
              <a:tabLst>
                <a:tab pos="1595438" algn="r"/>
                <a:tab pos="2913063" algn="dec"/>
                <a:tab pos="3890963" algn="l"/>
                <a:tab pos="4508500" algn="l"/>
              </a:tabLst>
              <a:defRPr sz="2000">
                <a:solidFill>
                  <a:schemeClr val="tx1"/>
                </a:solidFill>
                <a:latin typeface="Arial" charset="0"/>
              </a:defRPr>
            </a:lvl4pPr>
            <a:lvl5pPr marL="2057400" indent="-228600">
              <a:tabLst>
                <a:tab pos="1595438" algn="r"/>
                <a:tab pos="2913063" algn="dec"/>
                <a:tab pos="3890963" algn="l"/>
                <a:tab pos="4508500" algn="l"/>
              </a:tabLst>
              <a:defRPr sz="2000">
                <a:solidFill>
                  <a:schemeClr val="tx1"/>
                </a:solidFill>
                <a:latin typeface="Arial" charset="0"/>
              </a:defRPr>
            </a:lvl5pPr>
            <a:lvl6pPr marL="25146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6pPr>
            <a:lvl7pPr marL="29718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7pPr>
            <a:lvl8pPr marL="34290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8pPr>
            <a:lvl9pPr marL="38862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9pPr>
          </a:lstStyle>
          <a:p>
            <a:r>
              <a:rPr lang="en-US" sz="1800" dirty="0"/>
              <a:t>Bird	1	</a:t>
            </a:r>
            <a:r>
              <a:rPr lang="en-US" sz="1800" dirty="0" smtClean="0"/>
              <a:t>135.00</a:t>
            </a:r>
            <a:r>
              <a:rPr lang="en-US" sz="1800" dirty="0"/>
              <a:t>	0	0</a:t>
            </a:r>
          </a:p>
          <a:p>
            <a:r>
              <a:rPr lang="en-US" sz="1800" dirty="0"/>
              <a:t>Bird	2	</a:t>
            </a:r>
            <a:r>
              <a:rPr lang="en-US" sz="1800" dirty="0" smtClean="0"/>
              <a:t>45.00</a:t>
            </a:r>
            <a:r>
              <a:rPr lang="en-US" sz="1800" dirty="0"/>
              <a:t>	0	0</a:t>
            </a:r>
          </a:p>
          <a:p>
            <a:r>
              <a:rPr lang="en-US" sz="1800" dirty="0"/>
              <a:t>…</a:t>
            </a:r>
          </a:p>
          <a:p>
            <a:r>
              <a:rPr lang="en-US" sz="1800" b="1" dirty="0" smtClean="0"/>
              <a:t>Bird</a:t>
            </a:r>
            <a:r>
              <a:rPr lang="en-US" sz="1800" b="1" dirty="0"/>
              <a:t>	(null)	</a:t>
            </a:r>
            <a:r>
              <a:rPr lang="en-US" sz="1800" b="1" dirty="0" smtClean="0"/>
              <a:t>607.50</a:t>
            </a:r>
            <a:r>
              <a:rPr lang="en-US" sz="1800" b="1" dirty="0"/>
              <a:t>	1	0</a:t>
            </a:r>
          </a:p>
          <a:p>
            <a:r>
              <a:rPr lang="en-US" sz="1800" dirty="0"/>
              <a:t>Cat	1	</a:t>
            </a:r>
            <a:r>
              <a:rPr lang="en-US" sz="1800" dirty="0" smtClean="0"/>
              <a:t>396.00</a:t>
            </a:r>
            <a:r>
              <a:rPr lang="en-US" sz="1800" dirty="0"/>
              <a:t>	0	0</a:t>
            </a:r>
          </a:p>
          <a:p>
            <a:r>
              <a:rPr lang="en-US" sz="1800" dirty="0"/>
              <a:t>Cat	2	</a:t>
            </a:r>
            <a:r>
              <a:rPr lang="en-US" sz="1800" dirty="0" smtClean="0"/>
              <a:t>113.85</a:t>
            </a:r>
            <a:r>
              <a:rPr lang="en-US" sz="1800" dirty="0"/>
              <a:t>	0	0</a:t>
            </a:r>
          </a:p>
          <a:p>
            <a:r>
              <a:rPr lang="en-US" sz="1800" dirty="0"/>
              <a:t>…</a:t>
            </a:r>
          </a:p>
          <a:p>
            <a:r>
              <a:rPr lang="en-US" sz="1800" b="1" dirty="0"/>
              <a:t>Cat	(null)	</a:t>
            </a:r>
            <a:r>
              <a:rPr lang="en-US" sz="1800" b="1" dirty="0" smtClean="0"/>
              <a:t>1293.30</a:t>
            </a:r>
            <a:r>
              <a:rPr lang="en-US" sz="1800" b="1" dirty="0"/>
              <a:t>	1	0</a:t>
            </a:r>
          </a:p>
          <a:p>
            <a:r>
              <a:rPr lang="en-US" sz="1800" dirty="0"/>
              <a:t>…</a:t>
            </a:r>
          </a:p>
          <a:p>
            <a:r>
              <a:rPr lang="en-US" sz="1800" b="1" dirty="0"/>
              <a:t>(null)	(null)	</a:t>
            </a:r>
            <a:r>
              <a:rPr lang="en-US" sz="1800" b="1" dirty="0" smtClean="0"/>
              <a:t>8451.79</a:t>
            </a:r>
            <a:r>
              <a:rPr lang="en-US" sz="1800" b="1" dirty="0"/>
              <a:t>	1	1</a:t>
            </a:r>
          </a:p>
        </p:txBody>
      </p:sp>
      <p:sp>
        <p:nvSpPr>
          <p:cNvPr id="34822" name="Text Box 7"/>
          <p:cNvSpPr txBox="1">
            <a:spLocks noChangeArrowheads="1"/>
          </p:cNvSpPr>
          <p:nvPr/>
        </p:nvSpPr>
        <p:spPr bwMode="auto">
          <a:xfrm>
            <a:off x="3603356" y="2522283"/>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1382713" algn="l"/>
                <a:tab pos="2509838" algn="l"/>
                <a:tab pos="3827463" algn="l"/>
                <a:tab pos="4465638" algn="l"/>
              </a:tabLst>
              <a:defRPr sz="2000">
                <a:solidFill>
                  <a:schemeClr val="tx1"/>
                </a:solidFill>
                <a:latin typeface="Arial" charset="0"/>
              </a:defRPr>
            </a:lvl1pPr>
            <a:lvl2pPr marL="742950" indent="-285750">
              <a:tabLst>
                <a:tab pos="1382713" algn="l"/>
                <a:tab pos="2509838" algn="l"/>
                <a:tab pos="3827463" algn="l"/>
                <a:tab pos="4465638" algn="l"/>
              </a:tabLst>
              <a:defRPr sz="2000">
                <a:solidFill>
                  <a:schemeClr val="tx1"/>
                </a:solidFill>
                <a:latin typeface="Arial" charset="0"/>
              </a:defRPr>
            </a:lvl2pPr>
            <a:lvl3pPr marL="1143000" indent="-228600">
              <a:tabLst>
                <a:tab pos="1382713" algn="l"/>
                <a:tab pos="2509838" algn="l"/>
                <a:tab pos="3827463" algn="l"/>
                <a:tab pos="4465638" algn="l"/>
              </a:tabLst>
              <a:defRPr sz="2000">
                <a:solidFill>
                  <a:schemeClr val="tx1"/>
                </a:solidFill>
                <a:latin typeface="Arial" charset="0"/>
              </a:defRPr>
            </a:lvl3pPr>
            <a:lvl4pPr marL="1600200" indent="-228600">
              <a:tabLst>
                <a:tab pos="1382713" algn="l"/>
                <a:tab pos="2509838" algn="l"/>
                <a:tab pos="3827463" algn="l"/>
                <a:tab pos="4465638" algn="l"/>
              </a:tabLst>
              <a:defRPr sz="2000">
                <a:solidFill>
                  <a:schemeClr val="tx1"/>
                </a:solidFill>
                <a:latin typeface="Arial" charset="0"/>
              </a:defRPr>
            </a:lvl4pPr>
            <a:lvl5pPr marL="2057400" indent="-228600">
              <a:tabLst>
                <a:tab pos="1382713" algn="l"/>
                <a:tab pos="2509838" algn="l"/>
                <a:tab pos="3827463" algn="l"/>
                <a:tab pos="4465638" algn="l"/>
              </a:tabLst>
              <a:defRPr sz="2000">
                <a:solidFill>
                  <a:schemeClr val="tx1"/>
                </a:solidFill>
                <a:latin typeface="Arial" charset="0"/>
              </a:defRPr>
            </a:lvl5pPr>
            <a:lvl6pPr marL="25146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6pPr>
            <a:lvl7pPr marL="29718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7pPr>
            <a:lvl8pPr marL="34290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8pPr>
            <a:lvl9pPr marL="38862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9pPr>
          </a:lstStyle>
          <a:p>
            <a:r>
              <a:rPr lang="en-US" sz="1800" b="1"/>
              <a:t>Category	Month	Amount	Gc	Gm</a:t>
            </a:r>
          </a:p>
        </p:txBody>
      </p:sp>
    </p:spTree>
    <p:extLst>
      <p:ext uri="{BB962C8B-B14F-4D97-AF65-F5344CB8AC3E}">
        <p14:creationId xmlns:p14="http://schemas.microsoft.com/office/powerpoint/2010/main" val="142694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Grp="1" noChangeArrowheads="1"/>
          </p:cNvSpPr>
          <p:nvPr>
            <p:ph type="title"/>
          </p:nvPr>
        </p:nvSpPr>
        <p:spPr/>
        <p:txBody>
          <a:bodyPr/>
          <a:lstStyle/>
          <a:p>
            <a:r>
              <a:rPr lang="en-US" smtClean="0"/>
              <a:t>CUBE Option</a:t>
            </a:r>
          </a:p>
        </p:txBody>
      </p:sp>
      <p:sp>
        <p:nvSpPr>
          <p:cNvPr id="35842"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C8FF189-4F8F-440F-848D-F0844746D18C}" type="slidenum">
              <a:rPr lang="en-US" smtClean="0"/>
              <a:pPr/>
              <a:t>36</a:t>
            </a:fld>
            <a:endParaRPr lang="en-US"/>
          </a:p>
        </p:txBody>
      </p:sp>
      <p:sp>
        <p:nvSpPr>
          <p:cNvPr id="35844" name="Text Box 8"/>
          <p:cNvSpPr txBox="1">
            <a:spLocks noChangeArrowheads="1"/>
          </p:cNvSpPr>
          <p:nvPr/>
        </p:nvSpPr>
        <p:spPr bwMode="auto">
          <a:xfrm>
            <a:off x="3603356" y="2128434"/>
            <a:ext cx="5029200" cy="3693319"/>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tabLst>
                <a:tab pos="1595438" algn="r"/>
                <a:tab pos="2913063" algn="dec"/>
                <a:tab pos="3890963" algn="l"/>
                <a:tab pos="4508500" algn="l"/>
              </a:tabLst>
              <a:defRPr sz="2000">
                <a:solidFill>
                  <a:schemeClr val="tx1"/>
                </a:solidFill>
                <a:latin typeface="Arial" charset="0"/>
              </a:defRPr>
            </a:lvl1pPr>
            <a:lvl2pPr marL="742950" indent="-285750">
              <a:tabLst>
                <a:tab pos="1595438" algn="r"/>
                <a:tab pos="2913063" algn="dec"/>
                <a:tab pos="3890963" algn="l"/>
                <a:tab pos="4508500" algn="l"/>
              </a:tabLst>
              <a:defRPr sz="2000">
                <a:solidFill>
                  <a:schemeClr val="tx1"/>
                </a:solidFill>
                <a:latin typeface="Arial" charset="0"/>
              </a:defRPr>
            </a:lvl2pPr>
            <a:lvl3pPr marL="1143000" indent="-228600">
              <a:tabLst>
                <a:tab pos="1595438" algn="r"/>
                <a:tab pos="2913063" algn="dec"/>
                <a:tab pos="3890963" algn="l"/>
                <a:tab pos="4508500" algn="l"/>
              </a:tabLst>
              <a:defRPr sz="2000">
                <a:solidFill>
                  <a:schemeClr val="tx1"/>
                </a:solidFill>
                <a:latin typeface="Arial" charset="0"/>
              </a:defRPr>
            </a:lvl3pPr>
            <a:lvl4pPr marL="1600200" indent="-228600">
              <a:tabLst>
                <a:tab pos="1595438" algn="r"/>
                <a:tab pos="2913063" algn="dec"/>
                <a:tab pos="3890963" algn="l"/>
                <a:tab pos="4508500" algn="l"/>
              </a:tabLst>
              <a:defRPr sz="2000">
                <a:solidFill>
                  <a:schemeClr val="tx1"/>
                </a:solidFill>
                <a:latin typeface="Arial" charset="0"/>
              </a:defRPr>
            </a:lvl4pPr>
            <a:lvl5pPr marL="2057400" indent="-228600">
              <a:tabLst>
                <a:tab pos="1595438" algn="r"/>
                <a:tab pos="2913063" algn="dec"/>
                <a:tab pos="3890963" algn="l"/>
                <a:tab pos="4508500" algn="l"/>
              </a:tabLst>
              <a:defRPr sz="2000">
                <a:solidFill>
                  <a:schemeClr val="tx1"/>
                </a:solidFill>
                <a:latin typeface="Arial" charset="0"/>
              </a:defRPr>
            </a:lvl5pPr>
            <a:lvl6pPr marL="25146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6pPr>
            <a:lvl7pPr marL="29718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7pPr>
            <a:lvl8pPr marL="34290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8pPr>
            <a:lvl9pPr marL="38862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9pPr>
          </a:lstStyle>
          <a:p>
            <a:r>
              <a:rPr lang="en-US" sz="1800" dirty="0"/>
              <a:t>Bird	1	</a:t>
            </a:r>
            <a:r>
              <a:rPr lang="en-US" sz="1800" dirty="0" smtClean="0"/>
              <a:t>135.00	0</a:t>
            </a:r>
            <a:r>
              <a:rPr lang="en-US" sz="1800" dirty="0"/>
              <a:t>	0</a:t>
            </a:r>
          </a:p>
          <a:p>
            <a:r>
              <a:rPr lang="en-US" sz="1800" dirty="0"/>
              <a:t>Bird	2	45.00	0	0</a:t>
            </a:r>
          </a:p>
          <a:p>
            <a:r>
              <a:rPr lang="en-US" sz="1800" dirty="0"/>
              <a:t>…</a:t>
            </a:r>
          </a:p>
          <a:p>
            <a:r>
              <a:rPr lang="en-US" sz="1800" b="1" dirty="0" smtClean="0"/>
              <a:t>Bird</a:t>
            </a:r>
            <a:r>
              <a:rPr lang="en-US" sz="1800" b="1" dirty="0"/>
              <a:t>	(null)	</a:t>
            </a:r>
            <a:r>
              <a:rPr lang="en-US" sz="1800" b="1" dirty="0" smtClean="0"/>
              <a:t>607.50</a:t>
            </a:r>
            <a:r>
              <a:rPr lang="en-US" sz="1800" b="1" dirty="0"/>
              <a:t>	1	0</a:t>
            </a:r>
          </a:p>
          <a:p>
            <a:r>
              <a:rPr lang="en-US" sz="1800" dirty="0"/>
              <a:t>Cat	1	</a:t>
            </a:r>
            <a:r>
              <a:rPr lang="en-US" sz="1800" dirty="0" smtClean="0"/>
              <a:t>45.00</a:t>
            </a:r>
            <a:r>
              <a:rPr lang="en-US" sz="1800" dirty="0"/>
              <a:t>	0	0</a:t>
            </a:r>
          </a:p>
          <a:p>
            <a:r>
              <a:rPr lang="en-US" sz="1800" dirty="0"/>
              <a:t>Cat	2	</a:t>
            </a:r>
            <a:r>
              <a:rPr lang="en-US" sz="1800" dirty="0" smtClean="0"/>
              <a:t>113.85</a:t>
            </a:r>
            <a:r>
              <a:rPr lang="en-US" sz="1800" dirty="0"/>
              <a:t>	0	0</a:t>
            </a:r>
          </a:p>
          <a:p>
            <a:r>
              <a:rPr lang="en-US" sz="1800" dirty="0"/>
              <a:t>…</a:t>
            </a:r>
          </a:p>
          <a:p>
            <a:r>
              <a:rPr lang="en-US" sz="1800" b="1" dirty="0"/>
              <a:t>Cat	(null)	1293.30	1	0</a:t>
            </a:r>
          </a:p>
          <a:p>
            <a:r>
              <a:rPr lang="en-US" sz="1800" b="1" dirty="0"/>
              <a:t>(null)	1	</a:t>
            </a:r>
            <a:r>
              <a:rPr lang="en-US" sz="1800" b="1" dirty="0" smtClean="0"/>
              <a:t>1358.82</a:t>
            </a:r>
            <a:r>
              <a:rPr lang="en-US" sz="1800" b="1" dirty="0"/>
              <a:t>	0	1</a:t>
            </a:r>
          </a:p>
          <a:p>
            <a:r>
              <a:rPr lang="en-US" sz="1800" b="1" dirty="0"/>
              <a:t>(null)	2	</a:t>
            </a:r>
            <a:r>
              <a:rPr lang="en-US" sz="1800" b="1" dirty="0" smtClean="0"/>
              <a:t>1508.94</a:t>
            </a:r>
            <a:r>
              <a:rPr lang="en-US" sz="1800" b="1" dirty="0"/>
              <a:t>	0	1</a:t>
            </a:r>
          </a:p>
          <a:p>
            <a:r>
              <a:rPr lang="en-US" sz="1800" b="1" dirty="0"/>
              <a:t>(null)	3	</a:t>
            </a:r>
            <a:r>
              <a:rPr lang="en-US" sz="1800" b="1" dirty="0" smtClean="0"/>
              <a:t>2362.68</a:t>
            </a:r>
            <a:r>
              <a:rPr lang="en-US" sz="1800" b="1" dirty="0"/>
              <a:t>	0	1</a:t>
            </a:r>
          </a:p>
          <a:p>
            <a:r>
              <a:rPr lang="en-US" sz="1800" dirty="0"/>
              <a:t>…</a:t>
            </a:r>
          </a:p>
          <a:p>
            <a:r>
              <a:rPr lang="en-US" sz="1800" b="1" dirty="0"/>
              <a:t>(null)	(null)	</a:t>
            </a:r>
            <a:r>
              <a:rPr lang="en-US" sz="1800" b="1" dirty="0" smtClean="0"/>
              <a:t>8451.79</a:t>
            </a:r>
            <a:r>
              <a:rPr lang="en-US" sz="1800" b="1" dirty="0"/>
              <a:t>	1	1</a:t>
            </a:r>
          </a:p>
        </p:txBody>
      </p:sp>
      <p:sp>
        <p:nvSpPr>
          <p:cNvPr id="35845" name="Text Box 9"/>
          <p:cNvSpPr txBox="1">
            <a:spLocks noChangeArrowheads="1"/>
          </p:cNvSpPr>
          <p:nvPr/>
        </p:nvSpPr>
        <p:spPr bwMode="auto">
          <a:xfrm>
            <a:off x="3527156" y="1747434"/>
            <a:ext cx="533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1382713" algn="l"/>
                <a:tab pos="2509838" algn="l"/>
                <a:tab pos="3827463" algn="l"/>
                <a:tab pos="4465638" algn="l"/>
              </a:tabLst>
              <a:defRPr sz="2000">
                <a:solidFill>
                  <a:schemeClr val="tx1"/>
                </a:solidFill>
                <a:latin typeface="Arial" charset="0"/>
              </a:defRPr>
            </a:lvl1pPr>
            <a:lvl2pPr marL="742950" indent="-285750">
              <a:tabLst>
                <a:tab pos="1382713" algn="l"/>
                <a:tab pos="2509838" algn="l"/>
                <a:tab pos="3827463" algn="l"/>
                <a:tab pos="4465638" algn="l"/>
              </a:tabLst>
              <a:defRPr sz="2000">
                <a:solidFill>
                  <a:schemeClr val="tx1"/>
                </a:solidFill>
                <a:latin typeface="Arial" charset="0"/>
              </a:defRPr>
            </a:lvl2pPr>
            <a:lvl3pPr marL="1143000" indent="-228600">
              <a:tabLst>
                <a:tab pos="1382713" algn="l"/>
                <a:tab pos="2509838" algn="l"/>
                <a:tab pos="3827463" algn="l"/>
                <a:tab pos="4465638" algn="l"/>
              </a:tabLst>
              <a:defRPr sz="2000">
                <a:solidFill>
                  <a:schemeClr val="tx1"/>
                </a:solidFill>
                <a:latin typeface="Arial" charset="0"/>
              </a:defRPr>
            </a:lvl3pPr>
            <a:lvl4pPr marL="1600200" indent="-228600">
              <a:tabLst>
                <a:tab pos="1382713" algn="l"/>
                <a:tab pos="2509838" algn="l"/>
                <a:tab pos="3827463" algn="l"/>
                <a:tab pos="4465638" algn="l"/>
              </a:tabLst>
              <a:defRPr sz="2000">
                <a:solidFill>
                  <a:schemeClr val="tx1"/>
                </a:solidFill>
                <a:latin typeface="Arial" charset="0"/>
              </a:defRPr>
            </a:lvl4pPr>
            <a:lvl5pPr marL="2057400" indent="-228600">
              <a:tabLst>
                <a:tab pos="1382713" algn="l"/>
                <a:tab pos="2509838" algn="l"/>
                <a:tab pos="3827463" algn="l"/>
                <a:tab pos="4465638" algn="l"/>
              </a:tabLst>
              <a:defRPr sz="2000">
                <a:solidFill>
                  <a:schemeClr val="tx1"/>
                </a:solidFill>
                <a:latin typeface="Arial" charset="0"/>
              </a:defRPr>
            </a:lvl5pPr>
            <a:lvl6pPr marL="25146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6pPr>
            <a:lvl7pPr marL="29718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7pPr>
            <a:lvl8pPr marL="34290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8pPr>
            <a:lvl9pPr marL="38862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9pPr>
          </a:lstStyle>
          <a:p>
            <a:r>
              <a:rPr lang="en-US" sz="1800" b="1"/>
              <a:t>Category	Month	Amount	Gc	Gm</a:t>
            </a:r>
          </a:p>
        </p:txBody>
      </p:sp>
      <p:sp>
        <p:nvSpPr>
          <p:cNvPr id="35846" name="Text Box 10"/>
          <p:cNvSpPr txBox="1">
            <a:spLocks noChangeArrowheads="1"/>
          </p:cNvSpPr>
          <p:nvPr/>
        </p:nvSpPr>
        <p:spPr bwMode="auto">
          <a:xfrm>
            <a:off x="136256" y="1336787"/>
            <a:ext cx="33909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dirty="0">
                <a:solidFill>
                  <a:schemeClr val="bg2"/>
                </a:solidFill>
              </a:rPr>
              <a:t>SELECT Category, Month, Sum, GROUPING (Category) AS </a:t>
            </a:r>
            <a:r>
              <a:rPr lang="en-US" sz="1800" dirty="0" err="1">
                <a:solidFill>
                  <a:schemeClr val="bg2"/>
                </a:solidFill>
              </a:rPr>
              <a:t>Gc</a:t>
            </a:r>
            <a:r>
              <a:rPr lang="en-US" sz="1800" dirty="0">
                <a:solidFill>
                  <a:schemeClr val="bg2"/>
                </a:solidFill>
              </a:rPr>
              <a:t>, </a:t>
            </a:r>
          </a:p>
          <a:p>
            <a:r>
              <a:rPr lang="en-US" sz="1800" dirty="0">
                <a:solidFill>
                  <a:schemeClr val="bg2"/>
                </a:solidFill>
              </a:rPr>
              <a:t>	GROUPING (Month) AS </a:t>
            </a:r>
            <a:r>
              <a:rPr lang="en-US" sz="1800" dirty="0" err="1">
                <a:solidFill>
                  <a:schemeClr val="bg2"/>
                </a:solidFill>
              </a:rPr>
              <a:t>Gm</a:t>
            </a:r>
            <a:endParaRPr lang="en-US" sz="1800" dirty="0">
              <a:solidFill>
                <a:schemeClr val="bg2"/>
              </a:solidFill>
            </a:endParaRPr>
          </a:p>
          <a:p>
            <a:r>
              <a:rPr lang="en-US" sz="1800" dirty="0">
                <a:solidFill>
                  <a:schemeClr val="bg2"/>
                </a:solidFill>
              </a:rPr>
              <a:t>FROM …</a:t>
            </a:r>
          </a:p>
          <a:p>
            <a:r>
              <a:rPr lang="en-US" sz="1800" dirty="0">
                <a:solidFill>
                  <a:schemeClr val="bg2"/>
                </a:solidFill>
              </a:rPr>
              <a:t>GROUP BY CUBE (Category, Month...)</a:t>
            </a:r>
          </a:p>
        </p:txBody>
      </p:sp>
    </p:spTree>
    <p:extLst>
      <p:ext uri="{BB962C8B-B14F-4D97-AF65-F5344CB8AC3E}">
        <p14:creationId xmlns:p14="http://schemas.microsoft.com/office/powerpoint/2010/main" val="2421573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5ABE60A-3981-4A7D-B5CE-51B0BC9B1965}" type="slidenum">
              <a:rPr lang="en-US" sz="1400">
                <a:latin typeface="Garamond" pitchFamily="18" charset="0"/>
              </a:rPr>
              <a:pPr/>
              <a:t>37</a:t>
            </a:fld>
            <a:endParaRPr lang="en-US" sz="1400">
              <a:latin typeface="Garamond" pitchFamily="18" charset="0"/>
            </a:endParaRPr>
          </a:p>
        </p:txBody>
      </p:sp>
      <p:sp>
        <p:nvSpPr>
          <p:cNvPr id="36867" name="Rectangle 4"/>
          <p:cNvSpPr>
            <a:spLocks noGrp="1" noChangeArrowheads="1"/>
          </p:cNvSpPr>
          <p:nvPr>
            <p:ph type="title"/>
          </p:nvPr>
        </p:nvSpPr>
        <p:spPr/>
        <p:txBody>
          <a:bodyPr/>
          <a:lstStyle/>
          <a:p>
            <a:r>
              <a:rPr lang="en-US" smtClean="0"/>
              <a:t>GROUPING SETS: Hiding Details</a:t>
            </a:r>
          </a:p>
        </p:txBody>
      </p:sp>
      <p:sp>
        <p:nvSpPr>
          <p:cNvPr id="36868" name="Text Box 8"/>
          <p:cNvSpPr txBox="1">
            <a:spLocks noChangeArrowheads="1"/>
          </p:cNvSpPr>
          <p:nvPr/>
        </p:nvSpPr>
        <p:spPr bwMode="auto">
          <a:xfrm>
            <a:off x="4905214" y="1760312"/>
            <a:ext cx="3733800" cy="2308324"/>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tabLst>
                <a:tab pos="1595438" algn="r"/>
                <a:tab pos="2913063" algn="dec"/>
                <a:tab pos="3890963" algn="l"/>
                <a:tab pos="4508500" algn="l"/>
              </a:tabLst>
              <a:defRPr sz="2000">
                <a:solidFill>
                  <a:schemeClr val="tx1"/>
                </a:solidFill>
                <a:latin typeface="Arial" charset="0"/>
              </a:defRPr>
            </a:lvl1pPr>
            <a:lvl2pPr marL="742950" indent="-285750">
              <a:tabLst>
                <a:tab pos="1595438" algn="r"/>
                <a:tab pos="2913063" algn="dec"/>
                <a:tab pos="3890963" algn="l"/>
                <a:tab pos="4508500" algn="l"/>
              </a:tabLst>
              <a:defRPr sz="2000">
                <a:solidFill>
                  <a:schemeClr val="tx1"/>
                </a:solidFill>
                <a:latin typeface="Arial" charset="0"/>
              </a:defRPr>
            </a:lvl2pPr>
            <a:lvl3pPr marL="1143000" indent="-228600">
              <a:tabLst>
                <a:tab pos="1595438" algn="r"/>
                <a:tab pos="2913063" algn="dec"/>
                <a:tab pos="3890963" algn="l"/>
                <a:tab pos="4508500" algn="l"/>
              </a:tabLst>
              <a:defRPr sz="2000">
                <a:solidFill>
                  <a:schemeClr val="tx1"/>
                </a:solidFill>
                <a:latin typeface="Arial" charset="0"/>
              </a:defRPr>
            </a:lvl3pPr>
            <a:lvl4pPr marL="1600200" indent="-228600">
              <a:tabLst>
                <a:tab pos="1595438" algn="r"/>
                <a:tab pos="2913063" algn="dec"/>
                <a:tab pos="3890963" algn="l"/>
                <a:tab pos="4508500" algn="l"/>
              </a:tabLst>
              <a:defRPr sz="2000">
                <a:solidFill>
                  <a:schemeClr val="tx1"/>
                </a:solidFill>
                <a:latin typeface="Arial" charset="0"/>
              </a:defRPr>
            </a:lvl4pPr>
            <a:lvl5pPr marL="2057400" indent="-228600">
              <a:tabLst>
                <a:tab pos="1595438" algn="r"/>
                <a:tab pos="2913063" algn="dec"/>
                <a:tab pos="3890963" algn="l"/>
                <a:tab pos="4508500" algn="l"/>
              </a:tabLst>
              <a:defRPr sz="2000">
                <a:solidFill>
                  <a:schemeClr val="tx1"/>
                </a:solidFill>
                <a:latin typeface="Arial" charset="0"/>
              </a:defRPr>
            </a:lvl5pPr>
            <a:lvl6pPr marL="25146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6pPr>
            <a:lvl7pPr marL="29718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7pPr>
            <a:lvl8pPr marL="34290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8pPr>
            <a:lvl9pPr marL="3886200" indent="-228600" eaLnBrk="0" fontAlgn="base" hangingPunct="0">
              <a:spcBef>
                <a:spcPct val="0"/>
              </a:spcBef>
              <a:spcAft>
                <a:spcPct val="0"/>
              </a:spcAft>
              <a:tabLst>
                <a:tab pos="1595438" algn="r"/>
                <a:tab pos="2913063" algn="dec"/>
                <a:tab pos="3890963" algn="l"/>
                <a:tab pos="4508500" algn="l"/>
              </a:tabLst>
              <a:defRPr sz="2000">
                <a:solidFill>
                  <a:schemeClr val="tx1"/>
                </a:solidFill>
                <a:latin typeface="Arial" charset="0"/>
              </a:defRPr>
            </a:lvl9pPr>
          </a:lstStyle>
          <a:p>
            <a:r>
              <a:rPr lang="en-US" sz="1800" b="1" dirty="0"/>
              <a:t>Bird	(null)	</a:t>
            </a:r>
            <a:r>
              <a:rPr lang="en-US" sz="1800" b="1" dirty="0" smtClean="0"/>
              <a:t>607.50</a:t>
            </a:r>
            <a:endParaRPr lang="en-US" sz="1800" b="1" dirty="0"/>
          </a:p>
          <a:p>
            <a:r>
              <a:rPr lang="en-US" sz="1800" b="1" dirty="0"/>
              <a:t>Cat	(null)	1293.30</a:t>
            </a:r>
          </a:p>
          <a:p>
            <a:r>
              <a:rPr lang="en-US" sz="1800" b="1" dirty="0"/>
              <a:t>…</a:t>
            </a:r>
          </a:p>
          <a:p>
            <a:r>
              <a:rPr lang="en-US" sz="1800" b="1" dirty="0"/>
              <a:t>(null)	</a:t>
            </a:r>
            <a:r>
              <a:rPr lang="en-US" sz="1800" b="1" dirty="0" smtClean="0"/>
              <a:t>1	729.00</a:t>
            </a:r>
            <a:endParaRPr lang="en-US" sz="1800" b="1" dirty="0"/>
          </a:p>
          <a:p>
            <a:r>
              <a:rPr lang="en-US" sz="1800" b="1" dirty="0"/>
              <a:t>(null)	2	</a:t>
            </a:r>
            <a:r>
              <a:rPr lang="en-US" sz="1800" b="1" dirty="0" smtClean="0"/>
              <a:t>1358.82</a:t>
            </a:r>
            <a:endParaRPr lang="en-US" sz="1800" b="1" dirty="0"/>
          </a:p>
          <a:p>
            <a:r>
              <a:rPr lang="en-US" sz="1800" b="1" dirty="0"/>
              <a:t>(null)	3	</a:t>
            </a:r>
            <a:r>
              <a:rPr lang="en-US" sz="1800" b="1" dirty="0" smtClean="0"/>
              <a:t>2362.68</a:t>
            </a:r>
            <a:endParaRPr lang="en-US" sz="1800" b="1" dirty="0"/>
          </a:p>
          <a:p>
            <a:r>
              <a:rPr lang="en-US" sz="1800" dirty="0"/>
              <a:t>…</a:t>
            </a:r>
          </a:p>
          <a:p>
            <a:r>
              <a:rPr lang="en-US" sz="1800" b="1" dirty="0"/>
              <a:t>(null)	(null)	</a:t>
            </a:r>
            <a:r>
              <a:rPr lang="en-US" sz="1800" b="1" dirty="0" smtClean="0"/>
              <a:t>8451.79</a:t>
            </a:r>
            <a:endParaRPr lang="en-US" sz="1800" b="1" dirty="0"/>
          </a:p>
        </p:txBody>
      </p:sp>
      <p:sp>
        <p:nvSpPr>
          <p:cNvPr id="36869" name="Text Box 9"/>
          <p:cNvSpPr txBox="1">
            <a:spLocks noChangeArrowheads="1"/>
          </p:cNvSpPr>
          <p:nvPr/>
        </p:nvSpPr>
        <p:spPr bwMode="auto">
          <a:xfrm>
            <a:off x="4829014" y="1379312"/>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1382713" algn="l"/>
                <a:tab pos="2509838" algn="l"/>
                <a:tab pos="3827463" algn="l"/>
                <a:tab pos="4465638" algn="l"/>
              </a:tabLst>
              <a:defRPr sz="2000">
                <a:solidFill>
                  <a:schemeClr val="tx1"/>
                </a:solidFill>
                <a:latin typeface="Arial" charset="0"/>
              </a:defRPr>
            </a:lvl1pPr>
            <a:lvl2pPr marL="742950" indent="-285750">
              <a:tabLst>
                <a:tab pos="1382713" algn="l"/>
                <a:tab pos="2509838" algn="l"/>
                <a:tab pos="3827463" algn="l"/>
                <a:tab pos="4465638" algn="l"/>
              </a:tabLst>
              <a:defRPr sz="2000">
                <a:solidFill>
                  <a:schemeClr val="tx1"/>
                </a:solidFill>
                <a:latin typeface="Arial" charset="0"/>
              </a:defRPr>
            </a:lvl2pPr>
            <a:lvl3pPr marL="1143000" indent="-228600">
              <a:tabLst>
                <a:tab pos="1382713" algn="l"/>
                <a:tab pos="2509838" algn="l"/>
                <a:tab pos="3827463" algn="l"/>
                <a:tab pos="4465638" algn="l"/>
              </a:tabLst>
              <a:defRPr sz="2000">
                <a:solidFill>
                  <a:schemeClr val="tx1"/>
                </a:solidFill>
                <a:latin typeface="Arial" charset="0"/>
              </a:defRPr>
            </a:lvl3pPr>
            <a:lvl4pPr marL="1600200" indent="-228600">
              <a:tabLst>
                <a:tab pos="1382713" algn="l"/>
                <a:tab pos="2509838" algn="l"/>
                <a:tab pos="3827463" algn="l"/>
                <a:tab pos="4465638" algn="l"/>
              </a:tabLst>
              <a:defRPr sz="2000">
                <a:solidFill>
                  <a:schemeClr val="tx1"/>
                </a:solidFill>
                <a:latin typeface="Arial" charset="0"/>
              </a:defRPr>
            </a:lvl4pPr>
            <a:lvl5pPr marL="2057400" indent="-228600">
              <a:tabLst>
                <a:tab pos="1382713" algn="l"/>
                <a:tab pos="2509838" algn="l"/>
                <a:tab pos="3827463" algn="l"/>
                <a:tab pos="4465638" algn="l"/>
              </a:tabLst>
              <a:defRPr sz="2000">
                <a:solidFill>
                  <a:schemeClr val="tx1"/>
                </a:solidFill>
                <a:latin typeface="Arial" charset="0"/>
              </a:defRPr>
            </a:lvl5pPr>
            <a:lvl6pPr marL="25146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6pPr>
            <a:lvl7pPr marL="29718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7pPr>
            <a:lvl8pPr marL="34290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8pPr>
            <a:lvl9pPr marL="3886200" indent="-228600" eaLnBrk="0" fontAlgn="base" hangingPunct="0">
              <a:spcBef>
                <a:spcPct val="0"/>
              </a:spcBef>
              <a:spcAft>
                <a:spcPct val="0"/>
              </a:spcAft>
              <a:tabLst>
                <a:tab pos="1382713" algn="l"/>
                <a:tab pos="2509838" algn="l"/>
                <a:tab pos="3827463" algn="l"/>
                <a:tab pos="4465638" algn="l"/>
              </a:tabLst>
              <a:defRPr sz="2000">
                <a:solidFill>
                  <a:schemeClr val="tx1"/>
                </a:solidFill>
                <a:latin typeface="Arial" charset="0"/>
              </a:defRPr>
            </a:lvl9pPr>
          </a:lstStyle>
          <a:p>
            <a:r>
              <a:rPr lang="en-US" sz="1800" b="1" dirty="0"/>
              <a:t>Category	Month	Amount</a:t>
            </a:r>
          </a:p>
        </p:txBody>
      </p:sp>
      <p:sp>
        <p:nvSpPr>
          <p:cNvPr id="36870" name="Text Box 10"/>
          <p:cNvSpPr txBox="1">
            <a:spLocks noChangeArrowheads="1"/>
          </p:cNvSpPr>
          <p:nvPr/>
        </p:nvSpPr>
        <p:spPr bwMode="auto">
          <a:xfrm>
            <a:off x="347421" y="1385887"/>
            <a:ext cx="3657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468313" algn="l"/>
              </a:tabLst>
              <a:defRPr sz="2000">
                <a:solidFill>
                  <a:schemeClr val="tx1"/>
                </a:solidFill>
                <a:latin typeface="Arial" charset="0"/>
              </a:defRPr>
            </a:lvl1pPr>
            <a:lvl2pPr marL="742950" indent="-285750">
              <a:tabLst>
                <a:tab pos="468313" algn="l"/>
              </a:tabLst>
              <a:defRPr sz="2000">
                <a:solidFill>
                  <a:schemeClr val="tx1"/>
                </a:solidFill>
                <a:latin typeface="Arial" charset="0"/>
              </a:defRPr>
            </a:lvl2pPr>
            <a:lvl3pPr marL="1143000" indent="-228600">
              <a:tabLst>
                <a:tab pos="468313" algn="l"/>
              </a:tabLst>
              <a:defRPr sz="2000">
                <a:solidFill>
                  <a:schemeClr val="tx1"/>
                </a:solidFill>
                <a:latin typeface="Arial" charset="0"/>
              </a:defRPr>
            </a:lvl3pPr>
            <a:lvl4pPr marL="1600200" indent="-228600">
              <a:tabLst>
                <a:tab pos="468313" algn="l"/>
              </a:tabLst>
              <a:defRPr sz="2000">
                <a:solidFill>
                  <a:schemeClr val="tx1"/>
                </a:solidFill>
                <a:latin typeface="Arial" charset="0"/>
              </a:defRPr>
            </a:lvl4pPr>
            <a:lvl5pPr marL="2057400" indent="-228600">
              <a:tabLst>
                <a:tab pos="468313" algn="l"/>
              </a:tabLst>
              <a:defRPr sz="2000">
                <a:solidFill>
                  <a:schemeClr val="tx1"/>
                </a:solidFill>
                <a:latin typeface="Arial" charset="0"/>
              </a:defRPr>
            </a:lvl5pPr>
            <a:lvl6pPr marL="2514600" indent="-228600" eaLnBrk="0" fontAlgn="base" hangingPunct="0">
              <a:spcBef>
                <a:spcPct val="0"/>
              </a:spcBef>
              <a:spcAft>
                <a:spcPct val="0"/>
              </a:spcAft>
              <a:tabLst>
                <a:tab pos="468313" algn="l"/>
              </a:tabLst>
              <a:defRPr sz="2000">
                <a:solidFill>
                  <a:schemeClr val="tx1"/>
                </a:solidFill>
                <a:latin typeface="Arial" charset="0"/>
              </a:defRPr>
            </a:lvl6pPr>
            <a:lvl7pPr marL="2971800" indent="-228600" eaLnBrk="0" fontAlgn="base" hangingPunct="0">
              <a:spcBef>
                <a:spcPct val="0"/>
              </a:spcBef>
              <a:spcAft>
                <a:spcPct val="0"/>
              </a:spcAft>
              <a:tabLst>
                <a:tab pos="468313" algn="l"/>
              </a:tabLst>
              <a:defRPr sz="2000">
                <a:solidFill>
                  <a:schemeClr val="tx1"/>
                </a:solidFill>
                <a:latin typeface="Arial" charset="0"/>
              </a:defRPr>
            </a:lvl7pPr>
            <a:lvl8pPr marL="3429000" indent="-228600" eaLnBrk="0" fontAlgn="base" hangingPunct="0">
              <a:spcBef>
                <a:spcPct val="0"/>
              </a:spcBef>
              <a:spcAft>
                <a:spcPct val="0"/>
              </a:spcAft>
              <a:tabLst>
                <a:tab pos="468313" algn="l"/>
              </a:tabLst>
              <a:defRPr sz="2000">
                <a:solidFill>
                  <a:schemeClr val="tx1"/>
                </a:solidFill>
                <a:latin typeface="Arial" charset="0"/>
              </a:defRPr>
            </a:lvl8pPr>
            <a:lvl9pPr marL="3886200" indent="-228600" eaLnBrk="0" fontAlgn="base" hangingPunct="0">
              <a:spcBef>
                <a:spcPct val="0"/>
              </a:spcBef>
              <a:spcAft>
                <a:spcPct val="0"/>
              </a:spcAft>
              <a:tabLst>
                <a:tab pos="468313" algn="l"/>
              </a:tabLst>
              <a:defRPr sz="2000">
                <a:solidFill>
                  <a:schemeClr val="tx1"/>
                </a:solidFill>
                <a:latin typeface="Arial" charset="0"/>
              </a:defRPr>
            </a:lvl9pPr>
          </a:lstStyle>
          <a:p>
            <a:r>
              <a:rPr lang="en-US" sz="1800" dirty="0">
                <a:solidFill>
                  <a:schemeClr val="bg2"/>
                </a:solidFill>
              </a:rPr>
              <a:t>SELECT Category, Month, Sum</a:t>
            </a:r>
          </a:p>
          <a:p>
            <a:r>
              <a:rPr lang="en-US" sz="1800" dirty="0">
                <a:solidFill>
                  <a:schemeClr val="bg2"/>
                </a:solidFill>
              </a:rPr>
              <a:t>FROM …</a:t>
            </a:r>
          </a:p>
          <a:p>
            <a:r>
              <a:rPr lang="en-US" sz="1800" dirty="0">
                <a:solidFill>
                  <a:schemeClr val="bg2"/>
                </a:solidFill>
              </a:rPr>
              <a:t>GROUP BY GROUPING SETS</a:t>
            </a:r>
          </a:p>
          <a:p>
            <a:r>
              <a:rPr lang="en-US" sz="1800" dirty="0">
                <a:solidFill>
                  <a:schemeClr val="bg2"/>
                </a:solidFill>
              </a:rPr>
              <a:t>   (	ROLLUP (Category),</a:t>
            </a:r>
          </a:p>
          <a:p>
            <a:r>
              <a:rPr lang="en-US" sz="1800" dirty="0">
                <a:solidFill>
                  <a:schemeClr val="bg2"/>
                </a:solidFill>
              </a:rPr>
              <a:t>	ROLLUP (Month),</a:t>
            </a:r>
          </a:p>
          <a:p>
            <a:r>
              <a:rPr lang="en-US" sz="1800" dirty="0">
                <a:solidFill>
                  <a:schemeClr val="bg2"/>
                </a:solidFill>
              </a:rPr>
              <a:t>	( ) </a:t>
            </a:r>
          </a:p>
          <a:p>
            <a:r>
              <a:rPr lang="en-US" sz="1800" dirty="0">
                <a:solidFill>
                  <a:schemeClr val="bg2"/>
                </a:solidFill>
              </a:rPr>
              <a:t>   ) </a:t>
            </a:r>
          </a:p>
        </p:txBody>
      </p:sp>
    </p:spTree>
    <p:extLst>
      <p:ext uri="{BB962C8B-B14F-4D97-AF65-F5344CB8AC3E}">
        <p14:creationId xmlns:p14="http://schemas.microsoft.com/office/powerpoint/2010/main" val="2448676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smtClean="0"/>
              <a:t>SQL OLAP Analytical Functions</a:t>
            </a:r>
          </a:p>
        </p:txBody>
      </p:sp>
      <p:sp>
        <p:nvSpPr>
          <p:cNvPr id="37890"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9015636-EABF-42C1-B211-C32B0DAD302A}" type="slidenum">
              <a:rPr lang="en-US" smtClean="0"/>
              <a:pPr/>
              <a:t>38</a:t>
            </a:fld>
            <a:endParaRPr lang="en-US"/>
          </a:p>
        </p:txBody>
      </p:sp>
      <p:sp>
        <p:nvSpPr>
          <p:cNvPr id="37892" name="Text Box 5"/>
          <p:cNvSpPr txBox="1">
            <a:spLocks noChangeArrowheads="1"/>
          </p:cNvSpPr>
          <p:nvPr/>
        </p:nvSpPr>
        <p:spPr bwMode="auto">
          <a:xfrm>
            <a:off x="1752600" y="1514959"/>
            <a:ext cx="51054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2297113" algn="l"/>
              </a:tabLst>
              <a:defRPr sz="2000">
                <a:solidFill>
                  <a:schemeClr val="tx1"/>
                </a:solidFill>
                <a:latin typeface="Arial" charset="0"/>
              </a:defRPr>
            </a:lvl1pPr>
            <a:lvl2pPr marL="742950" indent="-285750">
              <a:tabLst>
                <a:tab pos="2297113" algn="l"/>
              </a:tabLst>
              <a:defRPr sz="2000">
                <a:solidFill>
                  <a:schemeClr val="tx1"/>
                </a:solidFill>
                <a:latin typeface="Arial" charset="0"/>
              </a:defRPr>
            </a:lvl2pPr>
            <a:lvl3pPr marL="1143000" indent="-228600">
              <a:tabLst>
                <a:tab pos="2297113" algn="l"/>
              </a:tabLst>
              <a:defRPr sz="2000">
                <a:solidFill>
                  <a:schemeClr val="tx1"/>
                </a:solidFill>
                <a:latin typeface="Arial" charset="0"/>
              </a:defRPr>
            </a:lvl3pPr>
            <a:lvl4pPr marL="1600200" indent="-228600">
              <a:tabLst>
                <a:tab pos="2297113" algn="l"/>
              </a:tabLst>
              <a:defRPr sz="2000">
                <a:solidFill>
                  <a:schemeClr val="tx1"/>
                </a:solidFill>
                <a:latin typeface="Arial" charset="0"/>
              </a:defRPr>
            </a:lvl4pPr>
            <a:lvl5pPr marL="2057400" indent="-228600">
              <a:tabLst>
                <a:tab pos="2297113" algn="l"/>
              </a:tabLst>
              <a:defRPr sz="2000">
                <a:solidFill>
                  <a:schemeClr val="tx1"/>
                </a:solidFill>
                <a:latin typeface="Arial" charset="0"/>
              </a:defRPr>
            </a:lvl5pPr>
            <a:lvl6pPr marL="2514600" indent="-228600" eaLnBrk="0" fontAlgn="base" hangingPunct="0">
              <a:spcBef>
                <a:spcPct val="0"/>
              </a:spcBef>
              <a:spcAft>
                <a:spcPct val="0"/>
              </a:spcAft>
              <a:tabLst>
                <a:tab pos="2297113" algn="l"/>
              </a:tabLst>
              <a:defRPr sz="2000">
                <a:solidFill>
                  <a:schemeClr val="tx1"/>
                </a:solidFill>
                <a:latin typeface="Arial" charset="0"/>
              </a:defRPr>
            </a:lvl6pPr>
            <a:lvl7pPr marL="2971800" indent="-228600" eaLnBrk="0" fontAlgn="base" hangingPunct="0">
              <a:spcBef>
                <a:spcPct val="0"/>
              </a:spcBef>
              <a:spcAft>
                <a:spcPct val="0"/>
              </a:spcAft>
              <a:tabLst>
                <a:tab pos="2297113" algn="l"/>
              </a:tabLst>
              <a:defRPr sz="2000">
                <a:solidFill>
                  <a:schemeClr val="tx1"/>
                </a:solidFill>
                <a:latin typeface="Arial" charset="0"/>
              </a:defRPr>
            </a:lvl7pPr>
            <a:lvl8pPr marL="3429000" indent="-228600" eaLnBrk="0" fontAlgn="base" hangingPunct="0">
              <a:spcBef>
                <a:spcPct val="0"/>
              </a:spcBef>
              <a:spcAft>
                <a:spcPct val="0"/>
              </a:spcAft>
              <a:tabLst>
                <a:tab pos="2297113" algn="l"/>
              </a:tabLst>
              <a:defRPr sz="2000">
                <a:solidFill>
                  <a:schemeClr val="tx1"/>
                </a:solidFill>
                <a:latin typeface="Arial" charset="0"/>
              </a:defRPr>
            </a:lvl8pPr>
            <a:lvl9pPr marL="3886200" indent="-228600" eaLnBrk="0" fontAlgn="base" hangingPunct="0">
              <a:spcBef>
                <a:spcPct val="0"/>
              </a:spcBef>
              <a:spcAft>
                <a:spcPct val="0"/>
              </a:spcAft>
              <a:tabLst>
                <a:tab pos="2297113" algn="l"/>
              </a:tabLst>
              <a:defRPr sz="2000">
                <a:solidFill>
                  <a:schemeClr val="tx1"/>
                </a:solidFill>
                <a:latin typeface="Arial" charset="0"/>
              </a:defRPr>
            </a:lvl9pPr>
          </a:lstStyle>
          <a:p>
            <a:r>
              <a:rPr lang="en-US" sz="1800" dirty="0"/>
              <a:t>VAR_POP	variance</a:t>
            </a:r>
          </a:p>
          <a:p>
            <a:r>
              <a:rPr lang="en-US" sz="1800" dirty="0"/>
              <a:t>VAR_SAMP</a:t>
            </a:r>
          </a:p>
          <a:p>
            <a:r>
              <a:rPr lang="en-US" sz="1800" dirty="0"/>
              <a:t>STDDEV_POP	standard deviation</a:t>
            </a:r>
          </a:p>
          <a:p>
            <a:r>
              <a:rPr lang="en-US" sz="1800" dirty="0"/>
              <a:t>STDEV_SAMP</a:t>
            </a:r>
          </a:p>
          <a:p>
            <a:r>
              <a:rPr lang="en-US" sz="1800" dirty="0"/>
              <a:t>COVAR_POP	covariance</a:t>
            </a:r>
          </a:p>
          <a:p>
            <a:r>
              <a:rPr lang="en-US" sz="1800" dirty="0"/>
              <a:t>COVAR_SAMP</a:t>
            </a:r>
          </a:p>
          <a:p>
            <a:r>
              <a:rPr lang="en-US" sz="1800" dirty="0"/>
              <a:t>CORR		correlation</a:t>
            </a:r>
          </a:p>
          <a:p>
            <a:r>
              <a:rPr lang="en-US" sz="1800" dirty="0"/>
              <a:t>REGR_R2	regression r-square</a:t>
            </a:r>
          </a:p>
          <a:p>
            <a:r>
              <a:rPr lang="en-US" sz="1800" dirty="0"/>
              <a:t>REGR_SLOPE	regression data (many)</a:t>
            </a:r>
          </a:p>
          <a:p>
            <a:r>
              <a:rPr lang="en-US" sz="1800" dirty="0"/>
              <a:t>REGR_INTERCEPT</a:t>
            </a:r>
          </a:p>
        </p:txBody>
      </p:sp>
    </p:spTree>
    <p:extLst>
      <p:ext uri="{BB962C8B-B14F-4D97-AF65-F5344CB8AC3E}">
        <p14:creationId xmlns:p14="http://schemas.microsoft.com/office/powerpoint/2010/main" val="796321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mtClean="0"/>
              <a:t>SQL RANK Functions</a:t>
            </a:r>
          </a:p>
        </p:txBody>
      </p:sp>
      <p:sp>
        <p:nvSpPr>
          <p:cNvPr id="38914"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692F775-A4E5-489D-B0ED-850F15415213}" type="slidenum">
              <a:rPr lang="en-US" smtClean="0"/>
              <a:pPr/>
              <a:t>39</a:t>
            </a:fld>
            <a:endParaRPr lang="en-US"/>
          </a:p>
        </p:txBody>
      </p:sp>
      <p:sp>
        <p:nvSpPr>
          <p:cNvPr id="38916" name="Text Box 4"/>
          <p:cNvSpPr txBox="1">
            <a:spLocks noChangeArrowheads="1"/>
          </p:cNvSpPr>
          <p:nvPr/>
        </p:nvSpPr>
        <p:spPr bwMode="auto">
          <a:xfrm>
            <a:off x="1061634" y="1385093"/>
            <a:ext cx="7086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dirty="0">
                <a:solidFill>
                  <a:schemeClr val="bg2"/>
                </a:solidFill>
              </a:rPr>
              <a:t>SELECT Employee, </a:t>
            </a:r>
            <a:r>
              <a:rPr lang="en-US" sz="1800" dirty="0" err="1">
                <a:solidFill>
                  <a:schemeClr val="bg2"/>
                </a:solidFill>
              </a:rPr>
              <a:t>SalesValue</a:t>
            </a:r>
            <a:r>
              <a:rPr lang="en-US" sz="1800" dirty="0">
                <a:solidFill>
                  <a:schemeClr val="bg2"/>
                </a:solidFill>
              </a:rPr>
              <a:t> </a:t>
            </a:r>
          </a:p>
          <a:p>
            <a:r>
              <a:rPr lang="en-US" sz="1800" dirty="0">
                <a:solidFill>
                  <a:schemeClr val="bg2"/>
                </a:solidFill>
              </a:rPr>
              <a:t>RANK() OVER (ORDER BY </a:t>
            </a:r>
            <a:r>
              <a:rPr lang="en-US" sz="1800" dirty="0" err="1">
                <a:solidFill>
                  <a:schemeClr val="bg2"/>
                </a:solidFill>
              </a:rPr>
              <a:t>SalesValue</a:t>
            </a:r>
            <a:r>
              <a:rPr lang="en-US" sz="1800" dirty="0">
                <a:solidFill>
                  <a:schemeClr val="bg2"/>
                </a:solidFill>
              </a:rPr>
              <a:t> DESC) AS rank</a:t>
            </a:r>
          </a:p>
          <a:p>
            <a:r>
              <a:rPr lang="en-US" sz="1800" dirty="0">
                <a:solidFill>
                  <a:schemeClr val="bg2"/>
                </a:solidFill>
              </a:rPr>
              <a:t>DENSE_RANK() OVER (ORDER BY </a:t>
            </a:r>
            <a:r>
              <a:rPr lang="en-US" sz="1800" dirty="0" err="1">
                <a:solidFill>
                  <a:schemeClr val="bg2"/>
                </a:solidFill>
              </a:rPr>
              <a:t>SalesValue</a:t>
            </a:r>
            <a:r>
              <a:rPr lang="en-US" sz="1800" dirty="0">
                <a:solidFill>
                  <a:schemeClr val="bg2"/>
                </a:solidFill>
              </a:rPr>
              <a:t> DESC) AS dense</a:t>
            </a:r>
          </a:p>
          <a:p>
            <a:r>
              <a:rPr lang="en-US" sz="1800" dirty="0">
                <a:solidFill>
                  <a:schemeClr val="bg2"/>
                </a:solidFill>
              </a:rPr>
              <a:t>FROM Sales</a:t>
            </a:r>
          </a:p>
          <a:p>
            <a:r>
              <a:rPr lang="en-US" sz="1800" dirty="0">
                <a:solidFill>
                  <a:schemeClr val="bg2"/>
                </a:solidFill>
              </a:rPr>
              <a:t>ORDER BY </a:t>
            </a:r>
            <a:r>
              <a:rPr lang="en-US" sz="1800" dirty="0" err="1">
                <a:solidFill>
                  <a:schemeClr val="bg2"/>
                </a:solidFill>
              </a:rPr>
              <a:t>SalesValue</a:t>
            </a:r>
            <a:r>
              <a:rPr lang="en-US" sz="1800" dirty="0">
                <a:solidFill>
                  <a:schemeClr val="bg2"/>
                </a:solidFill>
              </a:rPr>
              <a:t> DESC, Employee;</a:t>
            </a:r>
          </a:p>
        </p:txBody>
      </p:sp>
      <p:sp>
        <p:nvSpPr>
          <p:cNvPr id="38917" name="Text Box 5"/>
          <p:cNvSpPr txBox="1">
            <a:spLocks noChangeArrowheads="1"/>
          </p:cNvSpPr>
          <p:nvPr/>
        </p:nvSpPr>
        <p:spPr bwMode="auto">
          <a:xfrm>
            <a:off x="1137834" y="3061493"/>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1658938" algn="l"/>
                <a:tab pos="3252788" algn="l"/>
                <a:tab pos="4232275" algn="l"/>
              </a:tabLst>
              <a:defRPr sz="2000">
                <a:solidFill>
                  <a:schemeClr val="tx1"/>
                </a:solidFill>
                <a:latin typeface="Arial" charset="0"/>
              </a:defRPr>
            </a:lvl1pPr>
            <a:lvl2pPr marL="742950" indent="-285750">
              <a:tabLst>
                <a:tab pos="1658938" algn="l"/>
                <a:tab pos="3252788" algn="l"/>
                <a:tab pos="4232275" algn="l"/>
              </a:tabLst>
              <a:defRPr sz="2000">
                <a:solidFill>
                  <a:schemeClr val="tx1"/>
                </a:solidFill>
                <a:latin typeface="Arial" charset="0"/>
              </a:defRPr>
            </a:lvl2pPr>
            <a:lvl3pPr marL="1143000" indent="-228600">
              <a:tabLst>
                <a:tab pos="1658938" algn="l"/>
                <a:tab pos="3252788" algn="l"/>
                <a:tab pos="4232275" algn="l"/>
              </a:tabLst>
              <a:defRPr sz="2000">
                <a:solidFill>
                  <a:schemeClr val="tx1"/>
                </a:solidFill>
                <a:latin typeface="Arial" charset="0"/>
              </a:defRPr>
            </a:lvl3pPr>
            <a:lvl4pPr marL="1600200" indent="-228600">
              <a:tabLst>
                <a:tab pos="1658938" algn="l"/>
                <a:tab pos="3252788" algn="l"/>
                <a:tab pos="4232275" algn="l"/>
              </a:tabLst>
              <a:defRPr sz="2000">
                <a:solidFill>
                  <a:schemeClr val="tx1"/>
                </a:solidFill>
                <a:latin typeface="Arial" charset="0"/>
              </a:defRPr>
            </a:lvl4pPr>
            <a:lvl5pPr marL="2057400" indent="-228600">
              <a:tabLst>
                <a:tab pos="1658938" algn="l"/>
                <a:tab pos="3252788" algn="l"/>
                <a:tab pos="4232275" algn="l"/>
              </a:tabLst>
              <a:defRPr sz="2000">
                <a:solidFill>
                  <a:schemeClr val="tx1"/>
                </a:solidFill>
                <a:latin typeface="Arial" charset="0"/>
              </a:defRPr>
            </a:lvl5pPr>
            <a:lvl6pPr marL="2514600" indent="-228600" eaLnBrk="0" fontAlgn="base" hangingPunct="0">
              <a:spcBef>
                <a:spcPct val="0"/>
              </a:spcBef>
              <a:spcAft>
                <a:spcPct val="0"/>
              </a:spcAft>
              <a:tabLst>
                <a:tab pos="1658938" algn="l"/>
                <a:tab pos="3252788" algn="l"/>
                <a:tab pos="4232275" algn="l"/>
              </a:tabLst>
              <a:defRPr sz="2000">
                <a:solidFill>
                  <a:schemeClr val="tx1"/>
                </a:solidFill>
                <a:latin typeface="Arial" charset="0"/>
              </a:defRPr>
            </a:lvl6pPr>
            <a:lvl7pPr marL="2971800" indent="-228600" eaLnBrk="0" fontAlgn="base" hangingPunct="0">
              <a:spcBef>
                <a:spcPct val="0"/>
              </a:spcBef>
              <a:spcAft>
                <a:spcPct val="0"/>
              </a:spcAft>
              <a:tabLst>
                <a:tab pos="1658938" algn="l"/>
                <a:tab pos="3252788" algn="l"/>
                <a:tab pos="4232275" algn="l"/>
              </a:tabLst>
              <a:defRPr sz="2000">
                <a:solidFill>
                  <a:schemeClr val="tx1"/>
                </a:solidFill>
                <a:latin typeface="Arial" charset="0"/>
              </a:defRPr>
            </a:lvl7pPr>
            <a:lvl8pPr marL="3429000" indent="-228600" eaLnBrk="0" fontAlgn="base" hangingPunct="0">
              <a:spcBef>
                <a:spcPct val="0"/>
              </a:spcBef>
              <a:spcAft>
                <a:spcPct val="0"/>
              </a:spcAft>
              <a:tabLst>
                <a:tab pos="1658938" algn="l"/>
                <a:tab pos="3252788" algn="l"/>
                <a:tab pos="4232275" algn="l"/>
              </a:tabLst>
              <a:defRPr sz="2000">
                <a:solidFill>
                  <a:schemeClr val="tx1"/>
                </a:solidFill>
                <a:latin typeface="Arial" charset="0"/>
              </a:defRPr>
            </a:lvl8pPr>
            <a:lvl9pPr marL="3886200" indent="-228600" eaLnBrk="0" fontAlgn="base" hangingPunct="0">
              <a:spcBef>
                <a:spcPct val="0"/>
              </a:spcBef>
              <a:spcAft>
                <a:spcPct val="0"/>
              </a:spcAft>
              <a:tabLst>
                <a:tab pos="1658938" algn="l"/>
                <a:tab pos="3252788" algn="l"/>
                <a:tab pos="4232275" algn="l"/>
              </a:tabLst>
              <a:defRPr sz="2000">
                <a:solidFill>
                  <a:schemeClr val="tx1"/>
                </a:solidFill>
                <a:latin typeface="Arial" charset="0"/>
              </a:defRPr>
            </a:lvl9pPr>
          </a:lstStyle>
          <a:p>
            <a:pPr>
              <a:spcBef>
                <a:spcPct val="50000"/>
              </a:spcBef>
            </a:pPr>
            <a:r>
              <a:rPr lang="en-US" sz="1800" b="1" dirty="0"/>
              <a:t>Employee	</a:t>
            </a:r>
            <a:r>
              <a:rPr lang="en-US" sz="1800" b="1" dirty="0" err="1"/>
              <a:t>SalesValue</a:t>
            </a:r>
            <a:r>
              <a:rPr lang="en-US" sz="1800" b="1" dirty="0"/>
              <a:t>	rank	dense</a:t>
            </a:r>
          </a:p>
        </p:txBody>
      </p:sp>
      <p:sp>
        <p:nvSpPr>
          <p:cNvPr id="38918" name="Text Box 6"/>
          <p:cNvSpPr txBox="1">
            <a:spLocks noChangeArrowheads="1"/>
          </p:cNvSpPr>
          <p:nvPr/>
        </p:nvSpPr>
        <p:spPr bwMode="auto">
          <a:xfrm>
            <a:off x="1061634" y="3442493"/>
            <a:ext cx="52578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1998663" algn="l"/>
                <a:tab pos="3594100" algn="l"/>
              </a:tabLst>
              <a:defRPr sz="2000">
                <a:solidFill>
                  <a:schemeClr val="tx1"/>
                </a:solidFill>
                <a:latin typeface="Arial" charset="0"/>
              </a:defRPr>
            </a:lvl1pPr>
            <a:lvl2pPr marL="742950" indent="-285750">
              <a:tabLst>
                <a:tab pos="1998663" algn="l"/>
                <a:tab pos="3594100" algn="l"/>
              </a:tabLst>
              <a:defRPr sz="2000">
                <a:solidFill>
                  <a:schemeClr val="tx1"/>
                </a:solidFill>
                <a:latin typeface="Arial" charset="0"/>
              </a:defRPr>
            </a:lvl2pPr>
            <a:lvl3pPr marL="1143000" indent="-228600">
              <a:tabLst>
                <a:tab pos="1998663" algn="l"/>
                <a:tab pos="3594100" algn="l"/>
              </a:tabLst>
              <a:defRPr sz="2000">
                <a:solidFill>
                  <a:schemeClr val="tx1"/>
                </a:solidFill>
                <a:latin typeface="Arial" charset="0"/>
              </a:defRPr>
            </a:lvl3pPr>
            <a:lvl4pPr marL="1600200" indent="-228600">
              <a:tabLst>
                <a:tab pos="1998663" algn="l"/>
                <a:tab pos="3594100" algn="l"/>
              </a:tabLst>
              <a:defRPr sz="2000">
                <a:solidFill>
                  <a:schemeClr val="tx1"/>
                </a:solidFill>
                <a:latin typeface="Arial" charset="0"/>
              </a:defRPr>
            </a:lvl4pPr>
            <a:lvl5pPr marL="2057400" indent="-228600">
              <a:tabLst>
                <a:tab pos="1998663" algn="l"/>
                <a:tab pos="3594100" algn="l"/>
              </a:tabLst>
              <a:defRPr sz="2000">
                <a:solidFill>
                  <a:schemeClr val="tx1"/>
                </a:solidFill>
                <a:latin typeface="Arial" charset="0"/>
              </a:defRPr>
            </a:lvl5pPr>
            <a:lvl6pPr marL="2514600" indent="-228600" eaLnBrk="0" fontAlgn="base" hangingPunct="0">
              <a:spcBef>
                <a:spcPct val="0"/>
              </a:spcBef>
              <a:spcAft>
                <a:spcPct val="0"/>
              </a:spcAft>
              <a:tabLst>
                <a:tab pos="1998663" algn="l"/>
                <a:tab pos="3594100" algn="l"/>
              </a:tabLst>
              <a:defRPr sz="2000">
                <a:solidFill>
                  <a:schemeClr val="tx1"/>
                </a:solidFill>
                <a:latin typeface="Arial" charset="0"/>
              </a:defRPr>
            </a:lvl6pPr>
            <a:lvl7pPr marL="2971800" indent="-228600" eaLnBrk="0" fontAlgn="base" hangingPunct="0">
              <a:spcBef>
                <a:spcPct val="0"/>
              </a:spcBef>
              <a:spcAft>
                <a:spcPct val="0"/>
              </a:spcAft>
              <a:tabLst>
                <a:tab pos="1998663" algn="l"/>
                <a:tab pos="3594100" algn="l"/>
              </a:tabLst>
              <a:defRPr sz="2000">
                <a:solidFill>
                  <a:schemeClr val="tx1"/>
                </a:solidFill>
                <a:latin typeface="Arial" charset="0"/>
              </a:defRPr>
            </a:lvl7pPr>
            <a:lvl8pPr marL="3429000" indent="-228600" eaLnBrk="0" fontAlgn="base" hangingPunct="0">
              <a:spcBef>
                <a:spcPct val="0"/>
              </a:spcBef>
              <a:spcAft>
                <a:spcPct val="0"/>
              </a:spcAft>
              <a:tabLst>
                <a:tab pos="1998663" algn="l"/>
                <a:tab pos="3594100" algn="l"/>
              </a:tabLst>
              <a:defRPr sz="2000">
                <a:solidFill>
                  <a:schemeClr val="tx1"/>
                </a:solidFill>
                <a:latin typeface="Arial" charset="0"/>
              </a:defRPr>
            </a:lvl8pPr>
            <a:lvl9pPr marL="3886200" indent="-228600" eaLnBrk="0" fontAlgn="base" hangingPunct="0">
              <a:spcBef>
                <a:spcPct val="0"/>
              </a:spcBef>
              <a:spcAft>
                <a:spcPct val="0"/>
              </a:spcAft>
              <a:tabLst>
                <a:tab pos="1998663" algn="l"/>
                <a:tab pos="3594100" algn="l"/>
              </a:tabLst>
              <a:defRPr sz="2000">
                <a:solidFill>
                  <a:schemeClr val="tx1"/>
                </a:solidFill>
                <a:latin typeface="Arial" charset="0"/>
              </a:defRPr>
            </a:lvl9pPr>
          </a:lstStyle>
          <a:p>
            <a:pPr>
              <a:spcBef>
                <a:spcPct val="50000"/>
              </a:spcBef>
            </a:pPr>
            <a:r>
              <a:rPr lang="en-US" dirty="0"/>
              <a:t>Jones	18,000	1	1</a:t>
            </a:r>
          </a:p>
          <a:p>
            <a:pPr>
              <a:spcBef>
                <a:spcPct val="50000"/>
              </a:spcBef>
            </a:pPr>
            <a:r>
              <a:rPr lang="en-US" dirty="0"/>
              <a:t>Smith	16,000	2	2</a:t>
            </a:r>
          </a:p>
          <a:p>
            <a:pPr>
              <a:spcBef>
                <a:spcPct val="50000"/>
              </a:spcBef>
            </a:pPr>
            <a:r>
              <a:rPr lang="en-US" dirty="0"/>
              <a:t>Black	16,000	2	2</a:t>
            </a:r>
          </a:p>
          <a:p>
            <a:pPr>
              <a:spcBef>
                <a:spcPct val="50000"/>
              </a:spcBef>
            </a:pPr>
            <a:r>
              <a:rPr lang="en-US" dirty="0"/>
              <a:t>White	14,000	4	3</a:t>
            </a:r>
          </a:p>
        </p:txBody>
      </p:sp>
      <p:sp>
        <p:nvSpPr>
          <p:cNvPr id="38919" name="Line 7"/>
          <p:cNvSpPr>
            <a:spLocks noChangeShapeType="1"/>
          </p:cNvSpPr>
          <p:nvPr/>
        </p:nvSpPr>
        <p:spPr bwMode="auto">
          <a:xfrm flipH="1">
            <a:off x="6090834" y="5042693"/>
            <a:ext cx="609600" cy="0"/>
          </a:xfrm>
          <a:prstGeom prst="line">
            <a:avLst/>
          </a:prstGeom>
          <a:noFill/>
          <a:ln w="12700">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38920" name="Text Box 8"/>
          <p:cNvSpPr txBox="1">
            <a:spLocks noChangeArrowheads="1"/>
          </p:cNvSpPr>
          <p:nvPr/>
        </p:nvSpPr>
        <p:spPr bwMode="auto">
          <a:xfrm>
            <a:off x="6151159" y="5118893"/>
            <a:ext cx="19970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solidFill>
                  <a:schemeClr val="bg2"/>
                </a:solidFill>
              </a:rPr>
              <a:t>DENSE_RANK does not skip numbers</a:t>
            </a:r>
          </a:p>
        </p:txBody>
      </p:sp>
    </p:spTree>
    <p:extLst>
      <p:ext uri="{BB962C8B-B14F-4D97-AF65-F5344CB8AC3E}">
        <p14:creationId xmlns:p14="http://schemas.microsoft.com/office/powerpoint/2010/main" val="951483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noFill/>
        </p:spPr>
        <p:txBody>
          <a:bodyPr/>
          <a:lstStyle/>
          <a:p>
            <a:r>
              <a:rPr lang="en-US" smtClean="0"/>
              <a:t>Binary Search</a:t>
            </a:r>
          </a:p>
        </p:txBody>
      </p:sp>
      <p:sp>
        <p:nvSpPr>
          <p:cNvPr id="819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57F1533-C6C3-4874-BD24-DFC4CF63FB34}" type="slidenum">
              <a:rPr lang="en-US" sz="1400">
                <a:latin typeface="Garamond" pitchFamily="18" charset="0"/>
              </a:rPr>
              <a:pPr/>
              <a:t>4</a:t>
            </a:fld>
            <a:endParaRPr lang="en-US" sz="1400">
              <a:latin typeface="Garamond" pitchFamily="18" charset="0"/>
            </a:endParaRPr>
          </a:p>
        </p:txBody>
      </p:sp>
      <p:sp>
        <p:nvSpPr>
          <p:cNvPr id="8197" name="Rectangle 4"/>
          <p:cNvSpPr>
            <a:spLocks noChangeArrowheads="1"/>
          </p:cNvSpPr>
          <p:nvPr/>
        </p:nvSpPr>
        <p:spPr bwMode="auto">
          <a:xfrm>
            <a:off x="5492750" y="1225550"/>
            <a:ext cx="3340100" cy="4483100"/>
          </a:xfrm>
          <a:prstGeom prst="rect">
            <a:avLst/>
          </a:prstGeom>
          <a:solidFill>
            <a:schemeClr val="accent1"/>
          </a:solidFill>
          <a:ln w="12700">
            <a:solidFill>
              <a:schemeClr val="tx1"/>
            </a:solidFill>
            <a:miter lim="800000"/>
            <a:headEnd/>
            <a:tailEnd/>
          </a:ln>
        </p:spPr>
        <p:txBody>
          <a:bodyPr wrap="none" lIns="92075" tIns="46038" rIns="92075" bIns="46038"/>
          <a:lstStyle/>
          <a:p>
            <a:pPr>
              <a:tabLst>
                <a:tab pos="922338" algn="l"/>
              </a:tabLst>
            </a:pPr>
            <a:r>
              <a:rPr lang="en-US" sz="1800">
                <a:solidFill>
                  <a:schemeClr val="tx1"/>
                </a:solidFill>
              </a:rPr>
              <a:t>	Adams</a:t>
            </a:r>
          </a:p>
          <a:p>
            <a:pPr>
              <a:tabLst>
                <a:tab pos="922338" algn="l"/>
              </a:tabLst>
            </a:pPr>
            <a:r>
              <a:rPr lang="en-US" sz="1800">
                <a:solidFill>
                  <a:schemeClr val="tx1"/>
                </a:solidFill>
              </a:rPr>
              <a:t>	Brown</a:t>
            </a:r>
          </a:p>
          <a:p>
            <a:pPr>
              <a:tabLst>
                <a:tab pos="922338" algn="l"/>
              </a:tabLst>
            </a:pPr>
            <a:r>
              <a:rPr lang="en-US" sz="1800">
                <a:solidFill>
                  <a:schemeClr val="tx1"/>
                </a:solidFill>
              </a:rPr>
              <a:t>	Cadiz</a:t>
            </a:r>
          </a:p>
          <a:p>
            <a:pPr>
              <a:tabLst>
                <a:tab pos="922338" algn="l"/>
              </a:tabLst>
            </a:pPr>
            <a:r>
              <a:rPr lang="en-US" sz="1800">
                <a:solidFill>
                  <a:schemeClr val="tx1"/>
                </a:solidFill>
              </a:rPr>
              <a:t>	Dorfmann</a:t>
            </a:r>
          </a:p>
          <a:p>
            <a:pPr>
              <a:tabLst>
                <a:tab pos="922338" algn="l"/>
              </a:tabLst>
            </a:pPr>
            <a:r>
              <a:rPr lang="en-US" sz="1800">
                <a:solidFill>
                  <a:schemeClr val="tx1"/>
                </a:solidFill>
              </a:rPr>
              <a:t>	Eaton</a:t>
            </a:r>
          </a:p>
          <a:p>
            <a:pPr>
              <a:tabLst>
                <a:tab pos="922338" algn="l"/>
              </a:tabLst>
            </a:pPr>
            <a:r>
              <a:rPr lang="en-US" sz="1800">
                <a:solidFill>
                  <a:schemeClr val="tx1"/>
                </a:solidFill>
              </a:rPr>
              <a:t>	Farris</a:t>
            </a:r>
          </a:p>
          <a:p>
            <a:pPr>
              <a:tabLst>
                <a:tab pos="922338" algn="l"/>
              </a:tabLst>
            </a:pPr>
            <a:r>
              <a:rPr lang="en-US" sz="1800">
                <a:solidFill>
                  <a:schemeClr val="tx1"/>
                </a:solidFill>
              </a:rPr>
              <a:t>1	Goetz</a:t>
            </a:r>
          </a:p>
          <a:p>
            <a:pPr>
              <a:tabLst>
                <a:tab pos="922338" algn="l"/>
              </a:tabLst>
            </a:pPr>
            <a:r>
              <a:rPr lang="en-US" sz="1800">
                <a:solidFill>
                  <a:schemeClr val="tx1"/>
                </a:solidFill>
              </a:rPr>
              <a:t>	Hanson</a:t>
            </a:r>
          </a:p>
          <a:p>
            <a:pPr>
              <a:tabLst>
                <a:tab pos="922338" algn="l"/>
              </a:tabLst>
            </a:pPr>
            <a:r>
              <a:rPr lang="en-US" sz="1800">
                <a:solidFill>
                  <a:schemeClr val="tx1"/>
                </a:solidFill>
              </a:rPr>
              <a:t>      3	Inez</a:t>
            </a:r>
          </a:p>
          <a:p>
            <a:pPr>
              <a:tabLst>
                <a:tab pos="922338" algn="l"/>
              </a:tabLst>
            </a:pPr>
            <a:r>
              <a:rPr lang="en-US" sz="1800">
                <a:solidFill>
                  <a:schemeClr val="tx1"/>
                </a:solidFill>
              </a:rPr>
              <a:t>          4	Jones</a:t>
            </a:r>
          </a:p>
          <a:p>
            <a:pPr>
              <a:tabLst>
                <a:tab pos="922338" algn="l"/>
              </a:tabLst>
            </a:pPr>
            <a:r>
              <a:rPr lang="en-US" sz="1800">
                <a:solidFill>
                  <a:schemeClr val="tx1"/>
                </a:solidFill>
              </a:rPr>
              <a:t>   2	Kalida</a:t>
            </a:r>
          </a:p>
          <a:p>
            <a:pPr>
              <a:tabLst>
                <a:tab pos="922338" algn="l"/>
              </a:tabLst>
            </a:pPr>
            <a:r>
              <a:rPr lang="en-US" sz="1800">
                <a:solidFill>
                  <a:schemeClr val="tx1"/>
                </a:solidFill>
              </a:rPr>
              <a:t>	Lomax</a:t>
            </a:r>
          </a:p>
          <a:p>
            <a:pPr>
              <a:tabLst>
                <a:tab pos="922338" algn="l"/>
              </a:tabLst>
            </a:pPr>
            <a:r>
              <a:rPr lang="en-US" sz="1800">
                <a:solidFill>
                  <a:schemeClr val="tx1"/>
                </a:solidFill>
              </a:rPr>
              <a:t>	Miranda</a:t>
            </a:r>
          </a:p>
          <a:p>
            <a:pPr>
              <a:tabLst>
                <a:tab pos="922338" algn="l"/>
              </a:tabLst>
            </a:pPr>
            <a:r>
              <a:rPr lang="en-US" sz="1800">
                <a:solidFill>
                  <a:schemeClr val="tx1"/>
                </a:solidFill>
              </a:rPr>
              <a:t>	Norman</a:t>
            </a:r>
          </a:p>
          <a:p>
            <a:pPr>
              <a:tabLst>
                <a:tab pos="922338" algn="l"/>
              </a:tabLst>
            </a:pPr>
            <a:r>
              <a:rPr lang="en-US" sz="1800">
                <a:solidFill>
                  <a:schemeClr val="tx1"/>
                </a:solidFill>
              </a:rPr>
              <a:t>14 entries</a:t>
            </a:r>
          </a:p>
        </p:txBody>
      </p:sp>
      <p:sp>
        <p:nvSpPr>
          <p:cNvPr id="8198" name="Line 5"/>
          <p:cNvSpPr>
            <a:spLocks noChangeShapeType="1"/>
          </p:cNvSpPr>
          <p:nvPr/>
        </p:nvSpPr>
        <p:spPr bwMode="auto">
          <a:xfrm>
            <a:off x="5638800" y="3200400"/>
            <a:ext cx="3048000" cy="0"/>
          </a:xfrm>
          <a:prstGeom prst="line">
            <a:avLst/>
          </a:prstGeom>
          <a:noFill/>
          <a:ln w="12700">
            <a:solidFill>
              <a:schemeClr val="hlink"/>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6"/>
          <p:cNvSpPr>
            <a:spLocks noChangeShapeType="1"/>
          </p:cNvSpPr>
          <p:nvPr/>
        </p:nvSpPr>
        <p:spPr bwMode="auto">
          <a:xfrm>
            <a:off x="6248400" y="4038600"/>
            <a:ext cx="2209800" cy="0"/>
          </a:xfrm>
          <a:prstGeom prst="line">
            <a:avLst/>
          </a:prstGeom>
          <a:noFill/>
          <a:ln w="12700">
            <a:solidFill>
              <a:schemeClr val="hlink"/>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00" name="Line 7"/>
          <p:cNvSpPr>
            <a:spLocks noChangeShapeType="1"/>
          </p:cNvSpPr>
          <p:nvPr/>
        </p:nvSpPr>
        <p:spPr bwMode="auto">
          <a:xfrm>
            <a:off x="6400800" y="3733800"/>
            <a:ext cx="1447800" cy="0"/>
          </a:xfrm>
          <a:prstGeom prst="line">
            <a:avLst/>
          </a:prstGeom>
          <a:noFill/>
          <a:ln w="12700">
            <a:solidFill>
              <a:schemeClr val="hlink"/>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01" name="Line 8"/>
          <p:cNvSpPr>
            <a:spLocks noChangeShapeType="1"/>
          </p:cNvSpPr>
          <p:nvPr/>
        </p:nvSpPr>
        <p:spPr bwMode="auto">
          <a:xfrm>
            <a:off x="5791200" y="3124200"/>
            <a:ext cx="0" cy="22860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2" name="Line 9"/>
          <p:cNvSpPr>
            <a:spLocks noChangeShapeType="1"/>
          </p:cNvSpPr>
          <p:nvPr/>
        </p:nvSpPr>
        <p:spPr bwMode="auto">
          <a:xfrm>
            <a:off x="6019800" y="3962400"/>
            <a:ext cx="0" cy="228600"/>
          </a:xfrm>
          <a:prstGeom prst="line">
            <a:avLst/>
          </a:prstGeom>
          <a:noFill/>
          <a:ln w="12700">
            <a:solidFill>
              <a:schemeClr val="tx2"/>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03" name="Line 10"/>
          <p:cNvSpPr>
            <a:spLocks noChangeShapeType="1"/>
          </p:cNvSpPr>
          <p:nvPr/>
        </p:nvSpPr>
        <p:spPr bwMode="auto">
          <a:xfrm>
            <a:off x="6172200" y="3505200"/>
            <a:ext cx="0" cy="228600"/>
          </a:xfrm>
          <a:prstGeom prst="line">
            <a:avLst/>
          </a:prstGeom>
          <a:noFill/>
          <a:ln w="12700">
            <a:solidFill>
              <a:schemeClr val="tx2"/>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 name="Rectangle 2"/>
          <p:cNvSpPr/>
          <p:nvPr/>
        </p:nvSpPr>
        <p:spPr>
          <a:xfrm>
            <a:off x="472698" y="1152197"/>
            <a:ext cx="4572000" cy="4401205"/>
          </a:xfrm>
          <a:prstGeom prst="rect">
            <a:avLst/>
          </a:prstGeom>
        </p:spPr>
        <p:txBody>
          <a:bodyPr>
            <a:spAutoFit/>
          </a:bodyPr>
          <a:lstStyle/>
          <a:p>
            <a:pPr>
              <a:tabLst>
                <a:tab pos="2519363" algn="l"/>
              </a:tabLst>
            </a:pPr>
            <a:r>
              <a:rPr lang="en-US" sz="2000" dirty="0"/>
              <a:t>Given a sorted list of names.</a:t>
            </a:r>
          </a:p>
          <a:p>
            <a:pPr>
              <a:tabLst>
                <a:tab pos="2519363" algn="l"/>
              </a:tabLst>
            </a:pPr>
            <a:r>
              <a:rPr lang="en-US" sz="2000" dirty="0"/>
              <a:t>How do you find </a:t>
            </a:r>
            <a:r>
              <a:rPr lang="en-US" sz="2000" i="1" dirty="0"/>
              <a:t>Jones</a:t>
            </a:r>
            <a:r>
              <a:rPr lang="en-US" sz="2000" dirty="0"/>
              <a:t>.</a:t>
            </a:r>
          </a:p>
          <a:p>
            <a:pPr>
              <a:tabLst>
                <a:tab pos="2519363" algn="l"/>
              </a:tabLst>
            </a:pPr>
            <a:r>
              <a:rPr lang="en-US" sz="2000" dirty="0"/>
              <a:t>Sequential search</a:t>
            </a:r>
          </a:p>
          <a:p>
            <a:pPr lvl="1">
              <a:tabLst>
                <a:tab pos="2519363" algn="l"/>
              </a:tabLst>
            </a:pPr>
            <a:r>
              <a:rPr lang="en-US" sz="1800" dirty="0"/>
              <a:t>Jones = 10 lookups</a:t>
            </a:r>
          </a:p>
          <a:p>
            <a:pPr lvl="1">
              <a:tabLst>
                <a:tab pos="2519363" algn="l"/>
              </a:tabLst>
            </a:pPr>
            <a:r>
              <a:rPr lang="en-US" sz="1800" dirty="0"/>
              <a:t>Average = 15/2 = 7.5 lookups</a:t>
            </a:r>
          </a:p>
          <a:p>
            <a:pPr lvl="1">
              <a:tabLst>
                <a:tab pos="2519363" algn="l"/>
              </a:tabLst>
            </a:pPr>
            <a:r>
              <a:rPr lang="en-US" sz="1800" dirty="0"/>
              <a:t>Min = 1, Max = 14</a:t>
            </a:r>
          </a:p>
          <a:p>
            <a:pPr>
              <a:tabLst>
                <a:tab pos="2519363" algn="l"/>
              </a:tabLst>
            </a:pPr>
            <a:r>
              <a:rPr lang="en-US" sz="2000" dirty="0"/>
              <a:t>Binary search</a:t>
            </a:r>
          </a:p>
          <a:p>
            <a:pPr lvl="1">
              <a:tabLst>
                <a:tab pos="2519363" algn="l"/>
              </a:tabLst>
            </a:pPr>
            <a:r>
              <a:rPr lang="en-US" sz="1800" dirty="0"/>
              <a:t>Find midpoint (14 / 2) = 7</a:t>
            </a:r>
          </a:p>
          <a:p>
            <a:pPr lvl="1">
              <a:tabLst>
                <a:tab pos="2519363" algn="l"/>
              </a:tabLst>
            </a:pPr>
            <a:r>
              <a:rPr lang="en-US" sz="1800" dirty="0"/>
              <a:t>Jones &gt; Goetz</a:t>
            </a:r>
          </a:p>
          <a:p>
            <a:pPr lvl="1">
              <a:tabLst>
                <a:tab pos="2519363" algn="l"/>
              </a:tabLst>
            </a:pPr>
            <a:r>
              <a:rPr lang="en-US" sz="1800" dirty="0"/>
              <a:t>Jones &lt; </a:t>
            </a:r>
            <a:r>
              <a:rPr lang="en-US" sz="1800" dirty="0" err="1"/>
              <a:t>Kalida</a:t>
            </a:r>
            <a:endParaRPr lang="en-US" sz="1800" dirty="0"/>
          </a:p>
          <a:p>
            <a:pPr lvl="1">
              <a:tabLst>
                <a:tab pos="2519363" algn="l"/>
              </a:tabLst>
            </a:pPr>
            <a:r>
              <a:rPr lang="en-US" sz="1800" dirty="0"/>
              <a:t>Jones &gt; Inez</a:t>
            </a:r>
          </a:p>
          <a:p>
            <a:pPr lvl="1">
              <a:tabLst>
                <a:tab pos="2519363" algn="l"/>
              </a:tabLst>
            </a:pPr>
            <a:r>
              <a:rPr lang="en-US" sz="1800" dirty="0"/>
              <a:t>Jones = Jones  (4 lookups)</a:t>
            </a:r>
          </a:p>
          <a:p>
            <a:pPr>
              <a:tabLst>
                <a:tab pos="2519363" algn="l"/>
              </a:tabLst>
            </a:pPr>
            <a:r>
              <a:rPr lang="en-US" sz="2000" dirty="0"/>
              <a:t>Max = log</a:t>
            </a:r>
            <a:r>
              <a:rPr lang="en-US" sz="2000" baseline="-25000" dirty="0"/>
              <a:t>2 </a:t>
            </a:r>
            <a:r>
              <a:rPr lang="en-US" sz="2000" dirty="0"/>
              <a:t>(N)</a:t>
            </a:r>
          </a:p>
          <a:p>
            <a:pPr lvl="1">
              <a:tabLst>
                <a:tab pos="2519363" algn="l"/>
              </a:tabLst>
            </a:pPr>
            <a:r>
              <a:rPr lang="en-US" sz="1800" dirty="0"/>
              <a:t>N = 1000	Max = 10</a:t>
            </a:r>
          </a:p>
          <a:p>
            <a:pPr lvl="1">
              <a:tabLst>
                <a:tab pos="2519363" algn="l"/>
              </a:tabLst>
            </a:pPr>
            <a:r>
              <a:rPr lang="en-US" sz="1800" dirty="0"/>
              <a:t>N = 1,000,000	Max = 20</a:t>
            </a:r>
          </a:p>
        </p:txBody>
      </p:sp>
    </p:spTree>
    <p:extLst>
      <p:ext uri="{BB962C8B-B14F-4D97-AF65-F5344CB8AC3E}">
        <p14:creationId xmlns:p14="http://schemas.microsoft.com/office/powerpoint/2010/main" val="16320826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Query</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40</a:t>
            </a:fld>
            <a:endParaRPr lang="en-US"/>
          </a:p>
        </p:txBody>
      </p:sp>
      <p:sp>
        <p:nvSpPr>
          <p:cNvPr id="4" name="Rectangle 3"/>
          <p:cNvSpPr/>
          <p:nvPr/>
        </p:nvSpPr>
        <p:spPr>
          <a:xfrm>
            <a:off x="920666" y="1233901"/>
            <a:ext cx="2023311" cy="400110"/>
          </a:xfrm>
          <a:prstGeom prst="rect">
            <a:avLst/>
          </a:prstGeom>
        </p:spPr>
        <p:txBody>
          <a:bodyPr wrap="none">
            <a:spAutoFit/>
          </a:bodyPr>
          <a:lstStyle/>
          <a:p>
            <a:r>
              <a:rPr lang="en-US" sz="2000" dirty="0">
                <a:solidFill>
                  <a:schemeClr val="bg2"/>
                </a:solidFill>
              </a:rPr>
              <a:t>qryOLAPSQL99</a:t>
            </a:r>
            <a:endParaRPr lang="en-US" sz="2000" dirty="0"/>
          </a:p>
        </p:txBody>
      </p:sp>
      <p:sp>
        <p:nvSpPr>
          <p:cNvPr id="5" name="Rectangle 4"/>
          <p:cNvSpPr/>
          <p:nvPr/>
        </p:nvSpPr>
        <p:spPr>
          <a:xfrm>
            <a:off x="694267" y="2077115"/>
            <a:ext cx="7789334" cy="3539430"/>
          </a:xfrm>
          <a:prstGeom prst="rect">
            <a:avLst/>
          </a:prstGeom>
        </p:spPr>
        <p:txBody>
          <a:bodyPr wrap="square">
            <a:spAutoFit/>
          </a:bodyPr>
          <a:lstStyle/>
          <a:p>
            <a:r>
              <a:rPr lang="en-US" sz="2000" dirty="0"/>
              <a:t>CREATE VIEW qryOLAPSQL99 AS</a:t>
            </a:r>
          </a:p>
          <a:p>
            <a:r>
              <a:rPr lang="en-US" sz="2000" dirty="0"/>
              <a:t>SELECT Category, </a:t>
            </a:r>
          </a:p>
          <a:p>
            <a:r>
              <a:rPr lang="en-US" sz="2000" dirty="0"/>
              <a:t>  Year(</a:t>
            </a:r>
            <a:r>
              <a:rPr lang="en-US" sz="2000" dirty="0" err="1"/>
              <a:t>SaleDate</a:t>
            </a:r>
            <a:r>
              <a:rPr lang="en-US" sz="2000" dirty="0"/>
              <a:t>)*100+Month(</a:t>
            </a:r>
            <a:r>
              <a:rPr lang="en-US" sz="2000" dirty="0" err="1"/>
              <a:t>SaleDate</a:t>
            </a:r>
            <a:r>
              <a:rPr lang="en-US" sz="2000" dirty="0"/>
              <a:t>) As </a:t>
            </a:r>
            <a:r>
              <a:rPr lang="en-US" sz="2000" dirty="0" err="1"/>
              <a:t>SaleMonth</a:t>
            </a:r>
            <a:r>
              <a:rPr lang="en-US" sz="2000" dirty="0"/>
              <a:t>,</a:t>
            </a:r>
          </a:p>
          <a:p>
            <a:r>
              <a:rPr lang="en-US" sz="2000" dirty="0"/>
              <a:t>  Sum(</a:t>
            </a:r>
            <a:r>
              <a:rPr lang="en-US" sz="2000" dirty="0" err="1"/>
              <a:t>SalePrice</a:t>
            </a:r>
            <a:r>
              <a:rPr lang="en-US" sz="2000" dirty="0"/>
              <a:t>*Quantity) As  </a:t>
            </a:r>
            <a:r>
              <a:rPr lang="en-US" sz="2000" dirty="0" err="1"/>
              <a:t>MonthAmount</a:t>
            </a:r>
            <a:endParaRPr lang="en-US" sz="2000" dirty="0"/>
          </a:p>
          <a:p>
            <a:r>
              <a:rPr lang="en-US" sz="2000" dirty="0"/>
              <a:t>FROM Sale</a:t>
            </a:r>
          </a:p>
          <a:p>
            <a:r>
              <a:rPr lang="en-US" sz="2000" dirty="0"/>
              <a:t>INNER JOIN </a:t>
            </a:r>
            <a:r>
              <a:rPr lang="en-US" sz="2000" dirty="0" err="1"/>
              <a:t>SaleItem</a:t>
            </a:r>
            <a:endParaRPr lang="en-US" sz="2000" dirty="0"/>
          </a:p>
          <a:p>
            <a:r>
              <a:rPr lang="en-US" sz="2000" dirty="0"/>
              <a:t>  ON </a:t>
            </a:r>
            <a:r>
              <a:rPr lang="en-US" sz="2000" dirty="0" err="1"/>
              <a:t>Sale.SaleID</a:t>
            </a:r>
            <a:r>
              <a:rPr lang="en-US" sz="2000" dirty="0"/>
              <a:t>=</a:t>
            </a:r>
            <a:r>
              <a:rPr lang="en-US" sz="2000" dirty="0" err="1"/>
              <a:t>SaleItem.SaleID</a:t>
            </a:r>
            <a:endParaRPr lang="en-US" sz="2000" dirty="0"/>
          </a:p>
          <a:p>
            <a:r>
              <a:rPr lang="en-US" sz="2000" dirty="0"/>
              <a:t>INNER JOIN Merchandise</a:t>
            </a:r>
          </a:p>
          <a:p>
            <a:r>
              <a:rPr lang="en-US" sz="2000" dirty="0"/>
              <a:t>  ON </a:t>
            </a:r>
            <a:r>
              <a:rPr lang="en-US" sz="2000" dirty="0" err="1"/>
              <a:t>SaleItem.ItemID</a:t>
            </a:r>
            <a:r>
              <a:rPr lang="en-US" sz="2000" dirty="0"/>
              <a:t>=</a:t>
            </a:r>
            <a:r>
              <a:rPr lang="en-US" sz="2000" dirty="0" err="1"/>
              <a:t>Merchandise.ItemID</a:t>
            </a:r>
            <a:endParaRPr lang="en-US" sz="2000" dirty="0"/>
          </a:p>
          <a:p>
            <a:r>
              <a:rPr lang="en-US" sz="2000" dirty="0"/>
              <a:t>GROUP BY Category, Year(</a:t>
            </a:r>
            <a:r>
              <a:rPr lang="en-US" sz="2000" dirty="0" err="1"/>
              <a:t>SaleDate</a:t>
            </a:r>
            <a:r>
              <a:rPr lang="en-US" sz="2000" dirty="0"/>
              <a:t>)*100+Month(</a:t>
            </a:r>
            <a:r>
              <a:rPr lang="en-US" sz="2000" dirty="0" err="1"/>
              <a:t>SaleDate</a:t>
            </a:r>
            <a:r>
              <a:rPr lang="en-US" sz="2000" dirty="0"/>
              <a:t>)</a:t>
            </a:r>
          </a:p>
          <a:p>
            <a:r>
              <a:rPr lang="en-US" sz="2000" dirty="0"/>
              <a:t>;</a:t>
            </a:r>
          </a:p>
        </p:txBody>
      </p:sp>
    </p:spTree>
    <p:extLst>
      <p:ext uri="{BB962C8B-B14F-4D97-AF65-F5344CB8AC3E}">
        <p14:creationId xmlns:p14="http://schemas.microsoft.com/office/powerpoint/2010/main" val="34684444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B9C80E0-48DF-4E2E-B9B1-AD6A5F1FA9C5}" type="slidenum">
              <a:rPr lang="en-US" sz="1400">
                <a:latin typeface="Garamond" pitchFamily="18" charset="0"/>
              </a:rPr>
              <a:pPr/>
              <a:t>41</a:t>
            </a:fld>
            <a:endParaRPr lang="en-US" sz="1400">
              <a:latin typeface="Garamond" pitchFamily="18" charset="0"/>
            </a:endParaRPr>
          </a:p>
        </p:txBody>
      </p:sp>
      <p:sp>
        <p:nvSpPr>
          <p:cNvPr id="39939" name="Rectangle 2"/>
          <p:cNvSpPr>
            <a:spLocks noGrp="1" noChangeArrowheads="1"/>
          </p:cNvSpPr>
          <p:nvPr>
            <p:ph type="title"/>
          </p:nvPr>
        </p:nvSpPr>
        <p:spPr/>
        <p:txBody>
          <a:bodyPr/>
          <a:lstStyle/>
          <a:p>
            <a:r>
              <a:rPr lang="en-US" smtClean="0"/>
              <a:t>SQL OLAP Windows</a:t>
            </a:r>
          </a:p>
        </p:txBody>
      </p:sp>
      <p:sp>
        <p:nvSpPr>
          <p:cNvPr id="39940" name="Text Box 4"/>
          <p:cNvSpPr txBox="1">
            <a:spLocks noChangeArrowheads="1"/>
          </p:cNvSpPr>
          <p:nvPr/>
        </p:nvSpPr>
        <p:spPr bwMode="auto">
          <a:xfrm>
            <a:off x="142680" y="1180454"/>
            <a:ext cx="70104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dirty="0">
                <a:solidFill>
                  <a:schemeClr val="bg2"/>
                </a:solidFill>
              </a:rPr>
              <a:t>SELECT Category, </a:t>
            </a:r>
            <a:r>
              <a:rPr lang="en-US" sz="1800" dirty="0" err="1">
                <a:solidFill>
                  <a:schemeClr val="bg2"/>
                </a:solidFill>
              </a:rPr>
              <a:t>SaleMonth</a:t>
            </a:r>
            <a:r>
              <a:rPr lang="en-US" sz="1800" dirty="0">
                <a:solidFill>
                  <a:schemeClr val="bg2"/>
                </a:solidFill>
              </a:rPr>
              <a:t>, </a:t>
            </a:r>
            <a:r>
              <a:rPr lang="en-US" sz="1800" dirty="0" err="1">
                <a:solidFill>
                  <a:schemeClr val="bg2"/>
                </a:solidFill>
              </a:rPr>
              <a:t>MonthAmount</a:t>
            </a:r>
            <a:r>
              <a:rPr lang="en-US" sz="1800" dirty="0">
                <a:solidFill>
                  <a:schemeClr val="bg2"/>
                </a:solidFill>
              </a:rPr>
              <a:t>,</a:t>
            </a:r>
          </a:p>
          <a:p>
            <a:r>
              <a:rPr lang="en-US" sz="1800" dirty="0">
                <a:solidFill>
                  <a:schemeClr val="bg2"/>
                </a:solidFill>
              </a:rPr>
              <a:t>  AVG(</a:t>
            </a:r>
            <a:r>
              <a:rPr lang="en-US" sz="1800" dirty="0" err="1">
                <a:solidFill>
                  <a:schemeClr val="bg2"/>
                </a:solidFill>
              </a:rPr>
              <a:t>MonthAmount</a:t>
            </a:r>
            <a:r>
              <a:rPr lang="en-US" sz="1800" dirty="0">
                <a:solidFill>
                  <a:schemeClr val="bg2"/>
                </a:solidFill>
              </a:rPr>
              <a:t>)</a:t>
            </a:r>
          </a:p>
          <a:p>
            <a:r>
              <a:rPr lang="en-US" sz="1800" dirty="0">
                <a:solidFill>
                  <a:schemeClr val="bg2"/>
                </a:solidFill>
              </a:rPr>
              <a:t>    OVER (PARTITION BY Category</a:t>
            </a:r>
          </a:p>
          <a:p>
            <a:r>
              <a:rPr lang="en-US" sz="1800" dirty="0">
                <a:solidFill>
                  <a:schemeClr val="bg2"/>
                </a:solidFill>
              </a:rPr>
              <a:t>          ORDER BY </a:t>
            </a:r>
            <a:r>
              <a:rPr lang="en-US" sz="1800" dirty="0" err="1">
                <a:solidFill>
                  <a:schemeClr val="bg2"/>
                </a:solidFill>
              </a:rPr>
              <a:t>SaleMonth</a:t>
            </a:r>
            <a:r>
              <a:rPr lang="en-US" sz="1800" dirty="0">
                <a:solidFill>
                  <a:schemeClr val="bg2"/>
                </a:solidFill>
              </a:rPr>
              <a:t> ASC ROWS 2 PRECEDING)</a:t>
            </a:r>
          </a:p>
          <a:p>
            <a:r>
              <a:rPr lang="en-US" sz="1800" dirty="0">
                <a:solidFill>
                  <a:schemeClr val="bg2"/>
                </a:solidFill>
              </a:rPr>
              <a:t>    AS MA</a:t>
            </a:r>
          </a:p>
          <a:p>
            <a:r>
              <a:rPr lang="en-US" sz="1800" dirty="0">
                <a:solidFill>
                  <a:schemeClr val="bg2"/>
                </a:solidFill>
              </a:rPr>
              <a:t>FROM qryOLAPSQL99</a:t>
            </a:r>
          </a:p>
          <a:p>
            <a:r>
              <a:rPr lang="en-US" sz="1800" dirty="0">
                <a:solidFill>
                  <a:schemeClr val="bg2"/>
                </a:solidFill>
              </a:rPr>
              <a:t>ORDER BY </a:t>
            </a:r>
            <a:r>
              <a:rPr lang="en-US" sz="1800" dirty="0" err="1">
                <a:solidFill>
                  <a:schemeClr val="bg2"/>
                </a:solidFill>
              </a:rPr>
              <a:t>SaleMonth</a:t>
            </a:r>
            <a:r>
              <a:rPr lang="en-US" sz="1800" dirty="0">
                <a:solidFill>
                  <a:schemeClr val="bg2"/>
                </a:solidFill>
              </a:rPr>
              <a:t> ASC;</a:t>
            </a:r>
          </a:p>
        </p:txBody>
      </p:sp>
      <p:graphicFrame>
        <p:nvGraphicFramePr>
          <p:cNvPr id="171092" name="Group 84"/>
          <p:cNvGraphicFramePr>
            <a:graphicFrameLocks noGrp="1"/>
          </p:cNvGraphicFramePr>
          <p:nvPr>
            <p:ph idx="1"/>
            <p:extLst>
              <p:ext uri="{D42A27DB-BD31-4B8C-83A1-F6EECF244321}">
                <p14:modId xmlns:p14="http://schemas.microsoft.com/office/powerpoint/2010/main" val="4256112545"/>
              </p:ext>
            </p:extLst>
          </p:nvPr>
        </p:nvGraphicFramePr>
        <p:xfrm>
          <a:off x="3319152" y="2661834"/>
          <a:ext cx="5638800" cy="3292475"/>
        </p:xfrm>
        <a:graphic>
          <a:graphicData uri="http://schemas.openxmlformats.org/drawingml/2006/table">
            <a:tbl>
              <a:tblPr/>
              <a:tblGrid>
                <a:gridCol w="1277938"/>
                <a:gridCol w="1435100"/>
                <a:gridCol w="1803400"/>
                <a:gridCol w="1122362"/>
              </a:tblGrid>
              <a:tr h="36583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Category</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SaleMonth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MonthAmount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MA</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r>
              <a:tr h="146332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Bird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Bird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Bird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Bird</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MS Mincho" pitchFamily="49" charset="-128"/>
                          <a:cs typeface="Arial" charset="0"/>
                        </a:rPr>
                        <a:t>⋮</a:t>
                      </a: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2013-01</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2013-02</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2013-03</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2013-06</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Arial" charset="0"/>
                          <a:ea typeface="Times New Roman" pitchFamily="18" charset="0"/>
                          <a:cs typeface="Arial" charset="0"/>
                        </a:rPr>
                        <a:t>135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Arial" charset="0"/>
                          <a:ea typeface="Times New Roman" pitchFamily="18" charset="0"/>
                          <a:cs typeface="Arial" charset="0"/>
                        </a:rPr>
                        <a:t>45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Arial" charset="0"/>
                          <a:ea typeface="Times New Roman" pitchFamily="18" charset="0"/>
                          <a:cs typeface="Arial" charset="0"/>
                        </a:rPr>
                        <a:t>202.5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67.5</a:t>
                      </a: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135</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90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Arial" charset="0"/>
                          <a:ea typeface="Times New Roman" pitchFamily="18" charset="0"/>
                          <a:cs typeface="Arial" charset="0"/>
                        </a:rPr>
                        <a:t>127.5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105</a:t>
                      </a: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46332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Cat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a:t>
                      </a: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2013-01</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2013-02</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2013-03</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2013-04</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396</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Arial" charset="0"/>
                          <a:ea typeface="Times New Roman" pitchFamily="18" charset="0"/>
                          <a:cs typeface="Arial" charset="0"/>
                        </a:rPr>
                        <a:t>113.85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Arial" charset="0"/>
                          <a:ea typeface="Times New Roman" pitchFamily="18" charset="0"/>
                          <a:cs typeface="Arial" charset="0"/>
                        </a:rPr>
                        <a:t>443.7</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Arial" charset="0"/>
                          <a:ea typeface="Times New Roman" pitchFamily="18" charset="0"/>
                          <a:cs typeface="Arial" charset="0"/>
                        </a:rPr>
                        <a:t>2.25</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396</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254.925</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317.85</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latin typeface="Arial" charset="0"/>
                          <a:ea typeface="Times New Roman" pitchFamily="18" charset="0"/>
                          <a:cs typeface="Arial" charset="0"/>
                        </a:rPr>
                        <a:t>186.6</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29" marB="45729"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090437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Partition Syntax</a:t>
            </a:r>
            <a:endParaRPr lang="en-US" dirty="0"/>
          </a:p>
        </p:txBody>
      </p:sp>
      <p:sp>
        <p:nvSpPr>
          <p:cNvPr id="4" name="Slide Number Placeholder 3"/>
          <p:cNvSpPr>
            <a:spLocks noGrp="1"/>
          </p:cNvSpPr>
          <p:nvPr>
            <p:ph type="sldNum" sz="quarter" idx="12"/>
          </p:nvPr>
        </p:nvSpPr>
        <p:spPr/>
        <p:txBody>
          <a:bodyPr/>
          <a:lstStyle/>
          <a:p>
            <a:pPr>
              <a:defRPr/>
            </a:pPr>
            <a:fld id="{26DED391-75A6-4918-AC5B-1407C807EB83}" type="slidenum">
              <a:rPr lang="en-US" smtClean="0"/>
              <a:pPr>
                <a:defRPr/>
              </a:pPr>
              <a:t>42</a:t>
            </a:fld>
            <a:endParaRPr lang="en-US"/>
          </a:p>
        </p:txBody>
      </p:sp>
      <p:sp>
        <p:nvSpPr>
          <p:cNvPr id="5" name="Rectangle 4"/>
          <p:cNvSpPr/>
          <p:nvPr/>
        </p:nvSpPr>
        <p:spPr>
          <a:xfrm>
            <a:off x="351454" y="3663077"/>
            <a:ext cx="8462864" cy="2031325"/>
          </a:xfrm>
          <a:prstGeom prst="rect">
            <a:avLst/>
          </a:prstGeom>
        </p:spPr>
        <p:txBody>
          <a:bodyPr wrap="square">
            <a:spAutoFit/>
          </a:bodyPr>
          <a:lstStyle/>
          <a:p>
            <a:r>
              <a:rPr lang="en-US" sz="1800" dirty="0">
                <a:latin typeface="Consolas" panose="020B0609020204030204" pitchFamily="49" charset="0"/>
              </a:rPr>
              <a:t>SELECT</a:t>
            </a:r>
            <a:r>
              <a:rPr lang="en-US" sz="1800" dirty="0">
                <a:solidFill>
                  <a:prstClr val="black"/>
                </a:solidFill>
                <a:latin typeface="Consolas" panose="020B0609020204030204" pitchFamily="49" charset="0"/>
              </a:rPr>
              <a:t> </a:t>
            </a:r>
            <a:r>
              <a:rPr lang="en-US" sz="1800" dirty="0">
                <a:solidFill>
                  <a:srgbClr val="008080"/>
                </a:solidFill>
                <a:latin typeface="Consolas" panose="020B0609020204030204" pitchFamily="49" charset="0"/>
              </a:rPr>
              <a:t>Category</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SaleMonth</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MonthAmount</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a:solidFill>
                  <a:srgbClr val="FF00FF"/>
                </a:solidFill>
                <a:latin typeface="Consolas" panose="020B0609020204030204" pitchFamily="49" charset="0"/>
              </a:rPr>
              <a:t>AVG</a:t>
            </a:r>
            <a:r>
              <a:rPr lang="en-US" sz="1800" dirty="0">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MonthAmount</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r>
              <a:rPr lang="en-US" sz="1800" dirty="0">
                <a:solidFill>
                  <a:prstClr val="black"/>
                </a:solidFill>
                <a:latin typeface="Consolas" panose="020B0609020204030204" pitchFamily="49" charset="0"/>
              </a:rPr>
              <a:t>    </a:t>
            </a:r>
            <a:r>
              <a:rPr lang="en-US" sz="1800" dirty="0">
                <a:latin typeface="Consolas" panose="020B0609020204030204" pitchFamily="49" charset="0"/>
              </a:rPr>
              <a:t>OVER </a:t>
            </a:r>
            <a:r>
              <a:rPr lang="en-US" sz="1800" dirty="0">
                <a:solidFill>
                  <a:srgbClr val="808080"/>
                </a:solidFill>
                <a:latin typeface="Consolas" panose="020B0609020204030204" pitchFamily="49" charset="0"/>
              </a:rPr>
              <a:t>(</a:t>
            </a:r>
            <a:r>
              <a:rPr lang="en-US" sz="1800" dirty="0">
                <a:latin typeface="Consolas" panose="020B0609020204030204" pitchFamily="49" charset="0"/>
              </a:rPr>
              <a:t>PARTITION</a:t>
            </a:r>
            <a:r>
              <a:rPr lang="en-US" sz="1800" dirty="0">
                <a:solidFill>
                  <a:prstClr val="black"/>
                </a:solidFill>
                <a:latin typeface="Consolas" panose="020B0609020204030204" pitchFamily="49" charset="0"/>
              </a:rPr>
              <a:t> </a:t>
            </a:r>
            <a:r>
              <a:rPr lang="en-US" sz="1800" dirty="0">
                <a:latin typeface="Consolas" panose="020B0609020204030204" pitchFamily="49" charset="0"/>
              </a:rPr>
              <a:t>BY</a:t>
            </a:r>
            <a:r>
              <a:rPr lang="en-US" sz="1800" dirty="0">
                <a:solidFill>
                  <a:prstClr val="black"/>
                </a:solidFill>
                <a:latin typeface="Consolas" panose="020B0609020204030204" pitchFamily="49" charset="0"/>
              </a:rPr>
              <a:t> </a:t>
            </a:r>
            <a:r>
              <a:rPr lang="en-US" sz="1800" dirty="0">
                <a:solidFill>
                  <a:srgbClr val="008080"/>
                </a:solidFill>
                <a:latin typeface="Consolas" panose="020B0609020204030204" pitchFamily="49" charset="0"/>
              </a:rPr>
              <a:t>Category</a:t>
            </a:r>
            <a:endParaRPr lang="en-US" sz="1800" dirty="0">
              <a:solidFill>
                <a:prstClr val="black"/>
              </a:solidFill>
              <a:latin typeface="Consolas" panose="020B0609020204030204" pitchFamily="49" charset="0"/>
            </a:endParaRPr>
          </a:p>
          <a:p>
            <a:r>
              <a:rPr lang="en-US" sz="1800" dirty="0">
                <a:solidFill>
                  <a:prstClr val="black"/>
                </a:solidFill>
                <a:latin typeface="Consolas" panose="020B0609020204030204" pitchFamily="49" charset="0"/>
              </a:rPr>
              <a:t>          </a:t>
            </a:r>
            <a:r>
              <a:rPr lang="en-US" sz="1800" dirty="0">
                <a:latin typeface="Consolas" panose="020B0609020204030204" pitchFamily="49" charset="0"/>
              </a:rPr>
              <a:t>ORDER</a:t>
            </a:r>
            <a:r>
              <a:rPr lang="en-US" sz="1800" dirty="0">
                <a:solidFill>
                  <a:prstClr val="black"/>
                </a:solidFill>
                <a:latin typeface="Consolas" panose="020B0609020204030204" pitchFamily="49" charset="0"/>
              </a:rPr>
              <a:t> </a:t>
            </a:r>
            <a:r>
              <a:rPr lang="en-US" sz="1800" dirty="0">
                <a:latin typeface="Consolas" panose="020B0609020204030204" pitchFamily="49" charset="0"/>
              </a:rPr>
              <a:t>BY</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SaleMonth</a:t>
            </a:r>
            <a:r>
              <a:rPr lang="en-US" sz="1800" dirty="0">
                <a:solidFill>
                  <a:prstClr val="black"/>
                </a:solidFill>
                <a:latin typeface="Consolas" panose="020B0609020204030204" pitchFamily="49" charset="0"/>
              </a:rPr>
              <a:t> </a:t>
            </a:r>
            <a:r>
              <a:rPr lang="en-US" sz="1800" dirty="0">
                <a:latin typeface="Consolas" panose="020B0609020204030204" pitchFamily="49" charset="0"/>
              </a:rPr>
              <a:t>ASC</a:t>
            </a:r>
            <a:r>
              <a:rPr lang="en-US" sz="1800" dirty="0">
                <a:solidFill>
                  <a:prstClr val="black"/>
                </a:solidFill>
                <a:latin typeface="Consolas" panose="020B0609020204030204" pitchFamily="49" charset="0"/>
              </a:rPr>
              <a:t> </a:t>
            </a:r>
            <a:r>
              <a:rPr lang="en-US" sz="1800" dirty="0">
                <a:latin typeface="Consolas" panose="020B0609020204030204" pitchFamily="49" charset="0"/>
              </a:rPr>
              <a:t>ROWS</a:t>
            </a:r>
            <a:r>
              <a:rPr lang="en-US" sz="1800" dirty="0">
                <a:solidFill>
                  <a:prstClr val="black"/>
                </a:solidFill>
                <a:latin typeface="Consolas" panose="020B0609020204030204" pitchFamily="49" charset="0"/>
              </a:rPr>
              <a:t> 2 </a:t>
            </a:r>
            <a:r>
              <a:rPr lang="en-US" sz="1800" dirty="0">
                <a:latin typeface="Consolas" panose="020B0609020204030204" pitchFamily="49" charset="0"/>
              </a:rPr>
              <a:t>PRECEDING</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r>
              <a:rPr lang="en-US" sz="1800" dirty="0">
                <a:solidFill>
                  <a:prstClr val="black"/>
                </a:solidFill>
                <a:latin typeface="Consolas" panose="020B0609020204030204" pitchFamily="49" charset="0"/>
              </a:rPr>
              <a:t>    </a:t>
            </a:r>
            <a:r>
              <a:rPr lang="en-US" sz="1800" dirty="0">
                <a:latin typeface="Consolas" panose="020B0609020204030204" pitchFamily="49" charset="0"/>
              </a:rPr>
              <a:t>AS</a:t>
            </a:r>
            <a:r>
              <a:rPr lang="en-US" sz="1800" dirty="0">
                <a:solidFill>
                  <a:prstClr val="black"/>
                </a:solidFill>
                <a:latin typeface="Consolas" panose="020B0609020204030204" pitchFamily="49" charset="0"/>
              </a:rPr>
              <a:t> </a:t>
            </a:r>
            <a:r>
              <a:rPr lang="en-US" sz="1800" dirty="0">
                <a:solidFill>
                  <a:srgbClr val="008080"/>
                </a:solidFill>
                <a:latin typeface="Consolas" panose="020B0609020204030204" pitchFamily="49" charset="0"/>
              </a:rPr>
              <a:t>MA</a:t>
            </a:r>
            <a:endParaRPr lang="en-US" sz="1800" dirty="0">
              <a:solidFill>
                <a:prstClr val="black"/>
              </a:solidFill>
              <a:latin typeface="Consolas" panose="020B0609020204030204" pitchFamily="49" charset="0"/>
            </a:endParaRPr>
          </a:p>
          <a:p>
            <a:r>
              <a:rPr lang="en-US" sz="1800" dirty="0">
                <a:latin typeface="Consolas" panose="020B0609020204030204" pitchFamily="49" charset="0"/>
              </a:rPr>
              <a:t>FROM</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qryMonthlyMerchandise</a:t>
            </a:r>
            <a:endParaRPr lang="en-US" sz="1800" dirty="0">
              <a:solidFill>
                <a:prstClr val="black"/>
              </a:solidFill>
              <a:latin typeface="Consolas" panose="020B0609020204030204" pitchFamily="49" charset="0"/>
            </a:endParaRPr>
          </a:p>
          <a:p>
            <a:r>
              <a:rPr lang="en-US" sz="1800" dirty="0">
                <a:latin typeface="Consolas" panose="020B0609020204030204" pitchFamily="49" charset="0"/>
              </a:rPr>
              <a:t>ORDER</a:t>
            </a:r>
            <a:r>
              <a:rPr lang="en-US" sz="1800" dirty="0">
                <a:solidFill>
                  <a:prstClr val="black"/>
                </a:solidFill>
                <a:latin typeface="Consolas" panose="020B0609020204030204" pitchFamily="49" charset="0"/>
              </a:rPr>
              <a:t> </a:t>
            </a:r>
            <a:r>
              <a:rPr lang="en-US" sz="1800" dirty="0">
                <a:latin typeface="Consolas" panose="020B0609020204030204" pitchFamily="49" charset="0"/>
              </a:rPr>
              <a:t>BY</a:t>
            </a:r>
            <a:r>
              <a:rPr lang="en-US" sz="1800" dirty="0">
                <a:solidFill>
                  <a:prstClr val="black"/>
                </a:solidFill>
                <a:latin typeface="Consolas" panose="020B0609020204030204" pitchFamily="49" charset="0"/>
              </a:rPr>
              <a:t> </a:t>
            </a:r>
            <a:r>
              <a:rPr lang="en-US" sz="1800" dirty="0">
                <a:solidFill>
                  <a:srgbClr val="008080"/>
                </a:solidFill>
                <a:latin typeface="Consolas" panose="020B0609020204030204" pitchFamily="49" charset="0"/>
              </a:rPr>
              <a:t>Category</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SaleMonth</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endParaRPr lang="en-US" sz="1800" dirty="0">
              <a:solidFill>
                <a:prstClr val="black"/>
              </a:solidFill>
              <a:latin typeface="Consolas" panose="020B0609020204030204" pitchFamily="49" charset="0"/>
            </a:endParaRPr>
          </a:p>
        </p:txBody>
      </p:sp>
      <p:sp>
        <p:nvSpPr>
          <p:cNvPr id="6" name="Rectangle 5"/>
          <p:cNvSpPr/>
          <p:nvPr/>
        </p:nvSpPr>
        <p:spPr>
          <a:xfrm>
            <a:off x="427654" y="1143000"/>
            <a:ext cx="8640146" cy="2585323"/>
          </a:xfrm>
          <a:prstGeom prst="rect">
            <a:avLst/>
          </a:prstGeom>
        </p:spPr>
        <p:txBody>
          <a:bodyPr wrap="square">
            <a:spAutoFit/>
          </a:bodyPr>
          <a:lstStyle/>
          <a:p>
            <a:r>
              <a:rPr lang="en-US" sz="1800" dirty="0">
                <a:latin typeface="Consolas" panose="020B0609020204030204" pitchFamily="49" charset="0"/>
              </a:rPr>
              <a:t>CREATE</a:t>
            </a:r>
            <a:r>
              <a:rPr lang="en-US" sz="1800" dirty="0">
                <a:solidFill>
                  <a:prstClr val="black"/>
                </a:solidFill>
                <a:latin typeface="Consolas" panose="020B0609020204030204" pitchFamily="49" charset="0"/>
              </a:rPr>
              <a:t> </a:t>
            </a:r>
            <a:r>
              <a:rPr lang="en-US" sz="1800" dirty="0">
                <a:latin typeface="Consolas" panose="020B0609020204030204" pitchFamily="49" charset="0"/>
              </a:rPr>
              <a:t>VIEW</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qryMonthlyMerchandise</a:t>
            </a:r>
            <a:r>
              <a:rPr lang="en-US" sz="1800" dirty="0">
                <a:solidFill>
                  <a:prstClr val="black"/>
                </a:solidFill>
                <a:latin typeface="Consolas" panose="020B0609020204030204" pitchFamily="49" charset="0"/>
              </a:rPr>
              <a:t> </a:t>
            </a:r>
            <a:r>
              <a:rPr lang="en-US" sz="1800" dirty="0">
                <a:latin typeface="Consolas" panose="020B0609020204030204" pitchFamily="49" charset="0"/>
              </a:rPr>
              <a:t>AS</a:t>
            </a:r>
            <a:endParaRPr lang="en-US" sz="1800" dirty="0">
              <a:solidFill>
                <a:prstClr val="black"/>
              </a:solidFill>
              <a:latin typeface="Consolas" panose="020B0609020204030204" pitchFamily="49" charset="0"/>
            </a:endParaRPr>
          </a:p>
          <a:p>
            <a:r>
              <a:rPr lang="en-US" sz="1800" dirty="0">
                <a:latin typeface="Consolas" panose="020B0609020204030204" pitchFamily="49" charset="0"/>
              </a:rPr>
              <a:t>SELECT</a:t>
            </a:r>
            <a:r>
              <a:rPr lang="en-US" sz="1800" dirty="0">
                <a:solidFill>
                  <a:prstClr val="black"/>
                </a:solidFill>
                <a:latin typeface="Consolas" panose="020B0609020204030204" pitchFamily="49" charset="0"/>
              </a:rPr>
              <a:t> </a:t>
            </a:r>
            <a:r>
              <a:rPr lang="en-US" sz="1800" dirty="0">
                <a:solidFill>
                  <a:srgbClr val="008080"/>
                </a:solidFill>
                <a:latin typeface="Consolas" panose="020B0609020204030204" pitchFamily="49" charset="0"/>
              </a:rPr>
              <a:t>Category</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p>
          <a:p>
            <a:r>
              <a:rPr lang="en-US" sz="1800" dirty="0">
                <a:solidFill>
                  <a:prstClr val="black"/>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SaleDate</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SaleDate</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a:latin typeface="Consolas" panose="020B0609020204030204" pitchFamily="49" charset="0"/>
              </a:rPr>
              <a:t>As</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SaleMonth</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p>
          <a:p>
            <a:r>
              <a:rPr lang="en-US" sz="1800" dirty="0">
                <a:solidFill>
                  <a:prstClr val="black"/>
                </a:solidFill>
                <a:latin typeface="Consolas" panose="020B0609020204030204" pitchFamily="49" charset="0"/>
              </a:rPr>
              <a:t>   </a:t>
            </a:r>
            <a:r>
              <a:rPr lang="en-US" sz="1800" dirty="0">
                <a:solidFill>
                  <a:srgbClr val="FF00FF"/>
                </a:solidFill>
                <a:latin typeface="Consolas" panose="020B0609020204030204" pitchFamily="49" charset="0"/>
              </a:rPr>
              <a:t>sum</a:t>
            </a:r>
            <a:r>
              <a:rPr lang="en-US" sz="1800" dirty="0">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SalePrice</a:t>
            </a:r>
            <a:r>
              <a:rPr lang="en-US" sz="1800" dirty="0">
                <a:solidFill>
                  <a:srgbClr val="808080"/>
                </a:solidFill>
                <a:latin typeface="Consolas" panose="020B0609020204030204" pitchFamily="49" charset="0"/>
              </a:rPr>
              <a:t>*</a:t>
            </a:r>
            <a:r>
              <a:rPr lang="en-US" sz="1800" dirty="0">
                <a:solidFill>
                  <a:srgbClr val="008080"/>
                </a:solidFill>
                <a:latin typeface="Consolas" panose="020B0609020204030204" pitchFamily="49" charset="0"/>
              </a:rPr>
              <a:t>Quantity</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a:latin typeface="Consolas" panose="020B0609020204030204" pitchFamily="49" charset="0"/>
              </a:rPr>
              <a:t>As</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MonthAmount</a:t>
            </a:r>
            <a:endParaRPr lang="en-US" sz="1800" dirty="0">
              <a:solidFill>
                <a:prstClr val="black"/>
              </a:solidFill>
              <a:latin typeface="Consolas" panose="020B0609020204030204" pitchFamily="49" charset="0"/>
            </a:endParaRPr>
          </a:p>
          <a:p>
            <a:r>
              <a:rPr lang="en-US" sz="1800" dirty="0">
                <a:latin typeface="Consolas" panose="020B0609020204030204" pitchFamily="49" charset="0"/>
              </a:rPr>
              <a:t>FROM</a:t>
            </a:r>
            <a:r>
              <a:rPr lang="en-US" sz="1800" dirty="0">
                <a:solidFill>
                  <a:prstClr val="black"/>
                </a:solidFill>
                <a:latin typeface="Consolas" panose="020B0609020204030204" pitchFamily="49" charset="0"/>
              </a:rPr>
              <a:t> </a:t>
            </a:r>
            <a:r>
              <a:rPr lang="en-US" sz="1800" dirty="0">
                <a:solidFill>
                  <a:srgbClr val="008080"/>
                </a:solidFill>
                <a:latin typeface="Consolas" panose="020B0609020204030204" pitchFamily="49" charset="0"/>
              </a:rPr>
              <a:t>Sale</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INNER</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SaleItem</a:t>
            </a:r>
            <a:r>
              <a:rPr lang="en-US" sz="1800" dirty="0">
                <a:solidFill>
                  <a:prstClr val="black"/>
                </a:solidFill>
                <a:latin typeface="Consolas" panose="020B0609020204030204" pitchFamily="49" charset="0"/>
              </a:rPr>
              <a:t> </a:t>
            </a:r>
            <a:r>
              <a:rPr lang="en-US" sz="1800" dirty="0">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Sale</a:t>
            </a:r>
            <a:r>
              <a:rPr lang="en-US" sz="1800" dirty="0" err="1">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SaleID</a:t>
            </a:r>
            <a:r>
              <a:rPr lang="en-US" sz="1800" dirty="0">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SaleItem</a:t>
            </a:r>
            <a:r>
              <a:rPr lang="en-US" sz="1800" dirty="0" err="1">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SaleID</a:t>
            </a:r>
            <a:endParaRPr lang="en-US" sz="1800" dirty="0">
              <a:solidFill>
                <a:prstClr val="black"/>
              </a:solidFill>
              <a:latin typeface="Consolas" panose="020B0609020204030204" pitchFamily="49" charset="0"/>
            </a:endParaRPr>
          </a:p>
          <a:p>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INNER</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a:solidFill>
                  <a:srgbClr val="008080"/>
                </a:solidFill>
                <a:latin typeface="Consolas" panose="020B0609020204030204" pitchFamily="49" charset="0"/>
              </a:rPr>
              <a:t>Merchandise</a:t>
            </a:r>
            <a:r>
              <a:rPr lang="en-US" sz="1800" dirty="0">
                <a:solidFill>
                  <a:prstClr val="black"/>
                </a:solidFill>
                <a:latin typeface="Consolas" panose="020B0609020204030204" pitchFamily="49" charset="0"/>
              </a:rPr>
              <a:t> </a:t>
            </a:r>
            <a:r>
              <a:rPr lang="en-US" sz="1800" dirty="0">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srgbClr val="008080"/>
                </a:solidFill>
                <a:latin typeface="Consolas" panose="020B0609020204030204" pitchFamily="49" charset="0"/>
              </a:rPr>
              <a:t>Merchandise</a:t>
            </a:r>
            <a:r>
              <a:rPr lang="en-US" sz="1800" dirty="0" err="1">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ItemID</a:t>
            </a:r>
            <a:r>
              <a:rPr lang="en-US" sz="1800" dirty="0">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SaleItem</a:t>
            </a:r>
            <a:r>
              <a:rPr lang="en-US" sz="1800" dirty="0" err="1">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ItemID</a:t>
            </a:r>
            <a:endParaRPr lang="en-US" sz="1800" dirty="0">
              <a:solidFill>
                <a:prstClr val="black"/>
              </a:solidFill>
              <a:latin typeface="Consolas" panose="020B0609020204030204" pitchFamily="49" charset="0"/>
            </a:endParaRPr>
          </a:p>
          <a:p>
            <a:r>
              <a:rPr lang="en-US" sz="1800" dirty="0">
                <a:latin typeface="Consolas" panose="020B0609020204030204" pitchFamily="49" charset="0"/>
              </a:rPr>
              <a:t>GROUP</a:t>
            </a:r>
            <a:r>
              <a:rPr lang="en-US" sz="1800" dirty="0">
                <a:solidFill>
                  <a:prstClr val="black"/>
                </a:solidFill>
                <a:latin typeface="Consolas" panose="020B0609020204030204" pitchFamily="49" charset="0"/>
              </a:rPr>
              <a:t> </a:t>
            </a:r>
            <a:r>
              <a:rPr lang="en-US" sz="1800" dirty="0">
                <a:latin typeface="Consolas" panose="020B0609020204030204" pitchFamily="49" charset="0"/>
              </a:rPr>
              <a:t>BY</a:t>
            </a:r>
            <a:r>
              <a:rPr lang="en-US" sz="1800" dirty="0">
                <a:solidFill>
                  <a:prstClr val="black"/>
                </a:solidFill>
                <a:latin typeface="Consolas" panose="020B0609020204030204" pitchFamily="49" charset="0"/>
              </a:rPr>
              <a:t> </a:t>
            </a:r>
            <a:r>
              <a:rPr lang="en-US" sz="1800" dirty="0">
                <a:solidFill>
                  <a:srgbClr val="008080"/>
                </a:solidFill>
                <a:latin typeface="Consolas" panose="020B0609020204030204" pitchFamily="49" charset="0"/>
              </a:rPr>
              <a:t>Category</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a:solidFill>
                  <a:srgbClr val="FF00FF"/>
                </a:solidFill>
                <a:latin typeface="Consolas" panose="020B0609020204030204" pitchFamily="49" charset="0"/>
              </a:rPr>
              <a:t>Year</a:t>
            </a:r>
            <a:r>
              <a:rPr lang="en-US" sz="1800" dirty="0">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SaleDate</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100</a:t>
            </a:r>
            <a:r>
              <a:rPr lang="en-US" sz="1800" dirty="0">
                <a:solidFill>
                  <a:srgbClr val="808080"/>
                </a:solidFill>
                <a:latin typeface="Consolas" panose="020B0609020204030204" pitchFamily="49" charset="0"/>
              </a:rPr>
              <a:t>+</a:t>
            </a:r>
            <a:r>
              <a:rPr lang="en-US" sz="1800" dirty="0">
                <a:solidFill>
                  <a:srgbClr val="FF00FF"/>
                </a:solidFill>
                <a:latin typeface="Consolas" panose="020B0609020204030204" pitchFamily="49" charset="0"/>
              </a:rPr>
              <a:t>Month</a:t>
            </a:r>
            <a:r>
              <a:rPr lang="en-US" sz="1800" dirty="0">
                <a:solidFill>
                  <a:srgbClr val="808080"/>
                </a:solidFill>
                <a:latin typeface="Consolas" panose="020B0609020204030204" pitchFamily="49" charset="0"/>
              </a:rPr>
              <a:t>(</a:t>
            </a:r>
            <a:r>
              <a:rPr lang="en-US" sz="1800" dirty="0" err="1">
                <a:solidFill>
                  <a:srgbClr val="008080"/>
                </a:solidFill>
                <a:latin typeface="Consolas" panose="020B0609020204030204" pitchFamily="49" charset="0"/>
              </a:rPr>
              <a:t>SaleDate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endParaRPr lang="en-US" sz="1800" dirty="0">
              <a:solidFill>
                <a:prstClr val="black"/>
              </a:solidFill>
              <a:latin typeface="Consolas" panose="020B0609020204030204" pitchFamily="49" charset="0"/>
            </a:endParaRPr>
          </a:p>
        </p:txBody>
      </p:sp>
    </p:spTree>
    <p:extLst>
      <p:ext uri="{BB962C8B-B14F-4D97-AF65-F5344CB8AC3E}">
        <p14:creationId xmlns:p14="http://schemas.microsoft.com/office/powerpoint/2010/main" val="597901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Grp="1" noChangeArrowheads="1"/>
          </p:cNvSpPr>
          <p:nvPr>
            <p:ph type="title"/>
          </p:nvPr>
        </p:nvSpPr>
        <p:spPr/>
        <p:txBody>
          <a:bodyPr/>
          <a:lstStyle/>
          <a:p>
            <a:r>
              <a:rPr lang="en-US" smtClean="0"/>
              <a:t>Ranges: OVER</a:t>
            </a:r>
          </a:p>
        </p:txBody>
      </p:sp>
      <p:sp>
        <p:nvSpPr>
          <p:cNvPr id="40962"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B9A4B8C-3D13-435F-8E99-86C5648C4CE6}" type="slidenum">
              <a:rPr lang="en-US" smtClean="0"/>
              <a:pPr/>
              <a:t>43</a:t>
            </a:fld>
            <a:endParaRPr lang="en-US"/>
          </a:p>
        </p:txBody>
      </p:sp>
      <p:sp>
        <p:nvSpPr>
          <p:cNvPr id="40964" name="Text Box 5"/>
          <p:cNvSpPr txBox="1">
            <a:spLocks noChangeArrowheads="1"/>
          </p:cNvSpPr>
          <p:nvPr/>
        </p:nvSpPr>
        <p:spPr bwMode="auto">
          <a:xfrm>
            <a:off x="1447800" y="1219200"/>
            <a:ext cx="6934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dirty="0"/>
              <a:t>SELECT </a:t>
            </a:r>
            <a:r>
              <a:rPr lang="en-US" sz="1800" dirty="0" err="1"/>
              <a:t>SaleDate</a:t>
            </a:r>
            <a:r>
              <a:rPr lang="en-US" sz="1800" dirty="0"/>
              <a:t>, Value</a:t>
            </a:r>
          </a:p>
          <a:p>
            <a:r>
              <a:rPr lang="en-US" sz="1800" dirty="0"/>
              <a:t>SUM(Value) OVER (ORDER BY </a:t>
            </a:r>
            <a:r>
              <a:rPr lang="en-US" sz="1800" dirty="0" err="1"/>
              <a:t>SaleDate</a:t>
            </a:r>
            <a:r>
              <a:rPr lang="en-US" sz="1800" dirty="0"/>
              <a:t>) AS </a:t>
            </a:r>
            <a:r>
              <a:rPr lang="en-US" sz="1800" dirty="0" err="1"/>
              <a:t>running_sum</a:t>
            </a:r>
            <a:r>
              <a:rPr lang="en-US" sz="1800" dirty="0"/>
              <a:t>,</a:t>
            </a:r>
          </a:p>
          <a:p>
            <a:r>
              <a:rPr lang="en-US" sz="1800" dirty="0"/>
              <a:t>SUM(Value) OVER (ORDER BY </a:t>
            </a:r>
            <a:r>
              <a:rPr lang="en-US" sz="1800" dirty="0" err="1"/>
              <a:t>SaleDate</a:t>
            </a:r>
            <a:r>
              <a:rPr lang="en-US" sz="1800" dirty="0"/>
              <a:t> RANGE</a:t>
            </a:r>
          </a:p>
          <a:p>
            <a:r>
              <a:rPr lang="en-US" sz="1800" dirty="0"/>
              <a:t>	BETWEEN UNBOUNDED PRECEDING </a:t>
            </a:r>
          </a:p>
          <a:p>
            <a:r>
              <a:rPr lang="en-US" sz="1800" dirty="0"/>
              <a:t>	AND CURRENT ROW) AS running_sum2,</a:t>
            </a:r>
          </a:p>
          <a:p>
            <a:r>
              <a:rPr lang="en-US" sz="1800" dirty="0"/>
              <a:t>SUM (Value) OVER (ORDER BY </a:t>
            </a:r>
            <a:r>
              <a:rPr lang="en-US" sz="1800" dirty="0" err="1"/>
              <a:t>SaleDate</a:t>
            </a:r>
            <a:r>
              <a:rPr lang="en-US" sz="1800" dirty="0"/>
              <a:t> RANGE</a:t>
            </a:r>
          </a:p>
          <a:p>
            <a:r>
              <a:rPr lang="en-US" sz="1800" dirty="0"/>
              <a:t>	BETWEEN CURRENT ROW</a:t>
            </a:r>
          </a:p>
          <a:p>
            <a:r>
              <a:rPr lang="en-US" sz="1800" dirty="0"/>
              <a:t>	AND UNBOUNDED FOLLOWING) AS </a:t>
            </a:r>
            <a:r>
              <a:rPr lang="en-US" sz="1800" dirty="0" err="1"/>
              <a:t>remaining_sum</a:t>
            </a:r>
            <a:r>
              <a:rPr lang="en-US" sz="1800" dirty="0"/>
              <a:t>;</a:t>
            </a:r>
          </a:p>
          <a:p>
            <a:r>
              <a:rPr lang="en-US" sz="1800" dirty="0"/>
              <a:t>FROM </a:t>
            </a:r>
            <a:r>
              <a:rPr lang="en-US" sz="1800" dirty="0" smtClean="0"/>
              <a:t>…</a:t>
            </a:r>
          </a:p>
          <a:p>
            <a:r>
              <a:rPr lang="en-US" sz="1800" dirty="0" smtClean="0"/>
              <a:t>ORDER BY …</a:t>
            </a:r>
            <a:endParaRPr lang="en-US" sz="1800" dirty="0"/>
          </a:p>
        </p:txBody>
      </p:sp>
      <p:sp>
        <p:nvSpPr>
          <p:cNvPr id="40965" name="Text Box 6"/>
          <p:cNvSpPr txBox="1">
            <a:spLocks noChangeArrowheads="1"/>
          </p:cNvSpPr>
          <p:nvPr/>
        </p:nvSpPr>
        <p:spPr bwMode="auto">
          <a:xfrm>
            <a:off x="1524000" y="43434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a:solidFill>
                  <a:schemeClr val="bg2"/>
                </a:solidFill>
              </a:rPr>
              <a:t>Sum1 computes total from beginning through current row.</a:t>
            </a:r>
          </a:p>
          <a:p>
            <a:pPr>
              <a:spcBef>
                <a:spcPct val="50000"/>
              </a:spcBef>
            </a:pPr>
            <a:r>
              <a:rPr lang="en-US">
                <a:solidFill>
                  <a:schemeClr val="bg2"/>
                </a:solidFill>
              </a:rPr>
              <a:t>Sum2 does the same thing, but more explicitly lists the rows.</a:t>
            </a:r>
          </a:p>
          <a:p>
            <a:pPr>
              <a:spcBef>
                <a:spcPct val="50000"/>
              </a:spcBef>
            </a:pPr>
            <a:r>
              <a:rPr lang="en-US">
                <a:solidFill>
                  <a:schemeClr val="bg2"/>
                </a:solidFill>
              </a:rPr>
              <a:t>Sum3 computes total from current row through end of query.</a:t>
            </a:r>
          </a:p>
        </p:txBody>
      </p:sp>
    </p:spTree>
    <p:extLst>
      <p:ext uri="{BB962C8B-B14F-4D97-AF65-F5344CB8AC3E}">
        <p14:creationId xmlns:p14="http://schemas.microsoft.com/office/powerpoint/2010/main" val="19577484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smtClean="0"/>
              <a:t>OVER Function</a:t>
            </a:r>
          </a:p>
        </p:txBody>
      </p:sp>
      <p:sp>
        <p:nvSpPr>
          <p:cNvPr id="41986"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BB15E0F-617F-43D2-A20B-E5F1577FAA4A}" type="slidenum">
              <a:rPr lang="en-US" smtClean="0"/>
              <a:pPr/>
              <a:t>44</a:t>
            </a:fld>
            <a:endParaRPr lang="en-US"/>
          </a:p>
        </p:txBody>
      </p:sp>
      <p:sp>
        <p:nvSpPr>
          <p:cNvPr id="41988" name="Rectangle 67"/>
          <p:cNvSpPr>
            <a:spLocks noChangeArrowheads="1"/>
          </p:cNvSpPr>
          <p:nvPr/>
        </p:nvSpPr>
        <p:spPr bwMode="auto">
          <a:xfrm>
            <a:off x="831743" y="1128681"/>
            <a:ext cx="7772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a:tabLst>
                <a:tab pos="457200" algn="l"/>
                <a:tab pos="914400" algn="l"/>
              </a:tabLst>
            </a:pPr>
            <a:r>
              <a:rPr lang="en-US" sz="2000" dirty="0">
                <a:solidFill>
                  <a:schemeClr val="tx1"/>
                </a:solidFill>
              </a:rPr>
              <a:t>-- Create a view to get the simple monthly merchandise totals</a:t>
            </a:r>
          </a:p>
          <a:p>
            <a:pPr>
              <a:tabLst>
                <a:tab pos="457200" algn="l"/>
                <a:tab pos="914400" algn="l"/>
              </a:tabLst>
            </a:pPr>
            <a:r>
              <a:rPr lang="en-US" sz="2000" dirty="0">
                <a:solidFill>
                  <a:schemeClr val="tx1"/>
                </a:solidFill>
              </a:rPr>
              <a:t>CREATE VIEW </a:t>
            </a:r>
            <a:r>
              <a:rPr lang="en-US" sz="2000" dirty="0" err="1">
                <a:solidFill>
                  <a:schemeClr val="tx1"/>
                </a:solidFill>
              </a:rPr>
              <a:t>qryMonthlyTotal</a:t>
            </a:r>
            <a:r>
              <a:rPr lang="en-US" sz="2000" dirty="0">
                <a:solidFill>
                  <a:schemeClr val="tx1"/>
                </a:solidFill>
              </a:rPr>
              <a:t> AS</a:t>
            </a:r>
          </a:p>
          <a:p>
            <a:pPr>
              <a:tabLst>
                <a:tab pos="457200" algn="l"/>
                <a:tab pos="914400" algn="l"/>
              </a:tabLst>
            </a:pPr>
            <a:r>
              <a:rPr lang="en-US" sz="2000" dirty="0">
                <a:solidFill>
                  <a:schemeClr val="tx1"/>
                </a:solidFill>
              </a:rPr>
              <a:t>SELECT </a:t>
            </a:r>
            <a:r>
              <a:rPr lang="en-US" sz="2000" dirty="0" err="1">
                <a:solidFill>
                  <a:schemeClr val="tx1"/>
                </a:solidFill>
              </a:rPr>
              <a:t>SaleMonth</a:t>
            </a:r>
            <a:r>
              <a:rPr lang="en-US" sz="2000" dirty="0">
                <a:solidFill>
                  <a:schemeClr val="tx1"/>
                </a:solidFill>
              </a:rPr>
              <a:t>, Sum(</a:t>
            </a:r>
            <a:r>
              <a:rPr lang="en-US" sz="2000" dirty="0" err="1">
                <a:solidFill>
                  <a:schemeClr val="tx1"/>
                </a:solidFill>
              </a:rPr>
              <a:t>MonthAmount</a:t>
            </a:r>
            <a:r>
              <a:rPr lang="en-US" sz="2000" dirty="0">
                <a:solidFill>
                  <a:schemeClr val="tx1"/>
                </a:solidFill>
              </a:rPr>
              <a:t>) As Value</a:t>
            </a:r>
          </a:p>
          <a:p>
            <a:pPr>
              <a:tabLst>
                <a:tab pos="457200" algn="l"/>
                <a:tab pos="914400" algn="l"/>
              </a:tabLst>
            </a:pPr>
            <a:r>
              <a:rPr lang="en-US" sz="2000" dirty="0">
                <a:solidFill>
                  <a:schemeClr val="tx1"/>
                </a:solidFill>
              </a:rPr>
              <a:t>FROM </a:t>
            </a:r>
            <a:r>
              <a:rPr lang="en-US" sz="2000" dirty="0" err="1">
                <a:solidFill>
                  <a:schemeClr val="tx1"/>
                </a:solidFill>
              </a:rPr>
              <a:t>qryMonthlyMerchandise</a:t>
            </a:r>
            <a:endParaRPr lang="en-US" sz="2000" dirty="0">
              <a:solidFill>
                <a:schemeClr val="tx1"/>
              </a:solidFill>
            </a:endParaRPr>
          </a:p>
          <a:p>
            <a:pPr>
              <a:tabLst>
                <a:tab pos="457200" algn="l"/>
                <a:tab pos="914400" algn="l"/>
              </a:tabLst>
            </a:pPr>
            <a:r>
              <a:rPr lang="en-US" sz="2000" dirty="0">
                <a:solidFill>
                  <a:schemeClr val="tx1"/>
                </a:solidFill>
              </a:rPr>
              <a:t>GROUP BY </a:t>
            </a:r>
            <a:r>
              <a:rPr lang="en-US" sz="2000" dirty="0" err="1">
                <a:solidFill>
                  <a:schemeClr val="tx1"/>
                </a:solidFill>
              </a:rPr>
              <a:t>SaleMonth</a:t>
            </a:r>
            <a:r>
              <a:rPr lang="en-US" sz="2000" dirty="0">
                <a:solidFill>
                  <a:schemeClr val="tx1"/>
                </a:solidFill>
              </a:rPr>
              <a:t>;</a:t>
            </a:r>
          </a:p>
          <a:p>
            <a:pPr>
              <a:tabLst>
                <a:tab pos="457200" algn="l"/>
                <a:tab pos="914400" algn="l"/>
              </a:tabLst>
            </a:pPr>
            <a:endParaRPr lang="en-US" sz="2000" dirty="0">
              <a:solidFill>
                <a:schemeClr val="tx1"/>
              </a:solidFill>
            </a:endParaRPr>
          </a:p>
          <a:p>
            <a:pPr>
              <a:tabLst>
                <a:tab pos="457200" algn="l"/>
                <a:tab pos="914400" algn="l"/>
              </a:tabLst>
            </a:pPr>
            <a:r>
              <a:rPr lang="en-US" sz="2000" dirty="0">
                <a:solidFill>
                  <a:schemeClr val="tx1"/>
                </a:solidFill>
              </a:rPr>
              <a:t>SELECT </a:t>
            </a:r>
            <a:r>
              <a:rPr lang="en-US" sz="2000" dirty="0" err="1">
                <a:solidFill>
                  <a:schemeClr val="tx1"/>
                </a:solidFill>
              </a:rPr>
              <a:t>SaleMonth</a:t>
            </a:r>
            <a:r>
              <a:rPr lang="en-US" sz="2000" dirty="0">
                <a:solidFill>
                  <a:schemeClr val="tx1"/>
                </a:solidFill>
              </a:rPr>
              <a:t>, Value,</a:t>
            </a:r>
          </a:p>
          <a:p>
            <a:pPr>
              <a:tabLst>
                <a:tab pos="457200" algn="l"/>
                <a:tab pos="914400" algn="l"/>
              </a:tabLst>
            </a:pPr>
            <a:r>
              <a:rPr lang="en-US" sz="2000" dirty="0">
                <a:solidFill>
                  <a:schemeClr val="tx1"/>
                </a:solidFill>
              </a:rPr>
              <a:t>	SUM(Value) OVER (ORDER BY </a:t>
            </a:r>
            <a:r>
              <a:rPr lang="en-US" sz="2000" dirty="0" err="1">
                <a:solidFill>
                  <a:schemeClr val="tx1"/>
                </a:solidFill>
              </a:rPr>
              <a:t>SaleMonth</a:t>
            </a:r>
            <a:r>
              <a:rPr lang="en-US" sz="2000" dirty="0">
                <a:solidFill>
                  <a:schemeClr val="tx1"/>
                </a:solidFill>
              </a:rPr>
              <a:t>) AS </a:t>
            </a:r>
            <a:r>
              <a:rPr lang="en-US" sz="2000" dirty="0" err="1">
                <a:solidFill>
                  <a:schemeClr val="tx1"/>
                </a:solidFill>
              </a:rPr>
              <a:t>running_sum</a:t>
            </a:r>
            <a:r>
              <a:rPr lang="en-US" sz="2000" dirty="0">
                <a:solidFill>
                  <a:schemeClr val="tx1"/>
                </a:solidFill>
              </a:rPr>
              <a:t>,</a:t>
            </a:r>
          </a:p>
          <a:p>
            <a:pPr>
              <a:tabLst>
                <a:tab pos="457200" algn="l"/>
                <a:tab pos="914400" algn="l"/>
              </a:tabLst>
            </a:pPr>
            <a:r>
              <a:rPr lang="en-US" sz="2000" dirty="0">
                <a:solidFill>
                  <a:schemeClr val="tx1"/>
                </a:solidFill>
              </a:rPr>
              <a:t>	SUM(Value) OVER (ORDER BY </a:t>
            </a:r>
            <a:r>
              <a:rPr lang="en-US" sz="2000" dirty="0" err="1">
                <a:solidFill>
                  <a:schemeClr val="tx1"/>
                </a:solidFill>
              </a:rPr>
              <a:t>SaleMonth</a:t>
            </a:r>
            <a:r>
              <a:rPr lang="en-US" sz="2000" dirty="0">
                <a:solidFill>
                  <a:schemeClr val="tx1"/>
                </a:solidFill>
              </a:rPr>
              <a:t> RANGE</a:t>
            </a:r>
          </a:p>
          <a:p>
            <a:pPr>
              <a:tabLst>
                <a:tab pos="457200" algn="l"/>
                <a:tab pos="914400" algn="l"/>
              </a:tabLst>
            </a:pPr>
            <a:r>
              <a:rPr lang="en-US" sz="2000" dirty="0">
                <a:solidFill>
                  <a:schemeClr val="tx1"/>
                </a:solidFill>
              </a:rPr>
              <a:t>		BETWEEN UNBOUNDED PRECEDING </a:t>
            </a:r>
          </a:p>
          <a:p>
            <a:pPr>
              <a:tabLst>
                <a:tab pos="457200" algn="l"/>
                <a:tab pos="914400" algn="l"/>
              </a:tabLst>
            </a:pPr>
            <a:r>
              <a:rPr lang="en-US" sz="2000" dirty="0">
                <a:solidFill>
                  <a:schemeClr val="tx1"/>
                </a:solidFill>
              </a:rPr>
              <a:t>		AND CURRENT ROW) AS running_sum2,</a:t>
            </a:r>
          </a:p>
          <a:p>
            <a:pPr>
              <a:tabLst>
                <a:tab pos="457200" algn="l"/>
                <a:tab pos="914400" algn="l"/>
              </a:tabLst>
            </a:pPr>
            <a:r>
              <a:rPr lang="en-US" sz="2000" dirty="0">
                <a:solidFill>
                  <a:schemeClr val="tx1"/>
                </a:solidFill>
              </a:rPr>
              <a:t>	SUM (Value) OVER (ORDER BY </a:t>
            </a:r>
            <a:r>
              <a:rPr lang="en-US" sz="2000" dirty="0" err="1">
                <a:solidFill>
                  <a:schemeClr val="tx1"/>
                </a:solidFill>
              </a:rPr>
              <a:t>SaleMonth</a:t>
            </a:r>
            <a:r>
              <a:rPr lang="en-US" sz="2000" dirty="0">
                <a:solidFill>
                  <a:schemeClr val="tx1"/>
                </a:solidFill>
              </a:rPr>
              <a:t> RANGE</a:t>
            </a:r>
          </a:p>
          <a:p>
            <a:pPr>
              <a:tabLst>
                <a:tab pos="457200" algn="l"/>
                <a:tab pos="914400" algn="l"/>
              </a:tabLst>
            </a:pPr>
            <a:r>
              <a:rPr lang="en-US" sz="2000" dirty="0">
                <a:solidFill>
                  <a:schemeClr val="tx1"/>
                </a:solidFill>
              </a:rPr>
              <a:t>		BETWEEN CURRENT ROW</a:t>
            </a:r>
          </a:p>
          <a:p>
            <a:pPr>
              <a:tabLst>
                <a:tab pos="457200" algn="l"/>
                <a:tab pos="914400" algn="l"/>
              </a:tabLst>
            </a:pPr>
            <a:r>
              <a:rPr lang="en-US" sz="2000" dirty="0">
                <a:solidFill>
                  <a:schemeClr val="tx1"/>
                </a:solidFill>
              </a:rPr>
              <a:t>		AND UNBOUNDED FOLLOWING) AS </a:t>
            </a:r>
            <a:r>
              <a:rPr lang="en-US" sz="2000" dirty="0" err="1">
                <a:solidFill>
                  <a:schemeClr val="tx1"/>
                </a:solidFill>
              </a:rPr>
              <a:t>remaining_sum</a:t>
            </a:r>
            <a:endParaRPr lang="en-US" sz="2000" dirty="0">
              <a:solidFill>
                <a:schemeClr val="tx1"/>
              </a:solidFill>
            </a:endParaRPr>
          </a:p>
          <a:p>
            <a:pPr>
              <a:tabLst>
                <a:tab pos="457200" algn="l"/>
                <a:tab pos="914400" algn="l"/>
              </a:tabLst>
            </a:pPr>
            <a:r>
              <a:rPr lang="en-US" sz="2000" dirty="0">
                <a:solidFill>
                  <a:schemeClr val="tx1"/>
                </a:solidFill>
              </a:rPr>
              <a:t>FROM </a:t>
            </a:r>
            <a:r>
              <a:rPr lang="en-US" sz="2000" dirty="0" err="1" smtClean="0">
                <a:solidFill>
                  <a:schemeClr val="tx1"/>
                </a:solidFill>
              </a:rPr>
              <a:t>qryMonthlyTotal</a:t>
            </a:r>
            <a:endParaRPr lang="en-US" sz="2000" dirty="0">
              <a:solidFill>
                <a:schemeClr val="tx1"/>
              </a:solidFill>
            </a:endParaRPr>
          </a:p>
          <a:p>
            <a:pPr>
              <a:tabLst>
                <a:tab pos="457200" algn="l"/>
                <a:tab pos="914400" algn="l"/>
              </a:tabLst>
            </a:pPr>
            <a:r>
              <a:rPr lang="en-US" sz="2000" dirty="0" smtClean="0">
                <a:solidFill>
                  <a:schemeClr val="tx1"/>
                </a:solidFill>
              </a:rPr>
              <a:t>ORDER BY </a:t>
            </a:r>
            <a:r>
              <a:rPr lang="en-US" sz="2000" dirty="0" err="1" smtClean="0">
                <a:solidFill>
                  <a:schemeClr val="tx1"/>
                </a:solidFill>
              </a:rPr>
              <a:t>SaleMonth</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663384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mtClean="0"/>
              <a:t>OVER Function Results</a:t>
            </a:r>
          </a:p>
        </p:txBody>
      </p:sp>
      <p:graphicFrame>
        <p:nvGraphicFramePr>
          <p:cNvPr id="215105" name="Group 65"/>
          <p:cNvGraphicFramePr>
            <a:graphicFrameLocks noGrp="1"/>
          </p:cNvGraphicFramePr>
          <p:nvPr>
            <p:ph idx="1"/>
            <p:extLst>
              <p:ext uri="{D42A27DB-BD31-4B8C-83A1-F6EECF244321}">
                <p14:modId xmlns:p14="http://schemas.microsoft.com/office/powerpoint/2010/main" val="971917314"/>
              </p:ext>
            </p:extLst>
          </p:nvPr>
        </p:nvGraphicFramePr>
        <p:xfrm>
          <a:off x="228600" y="1277938"/>
          <a:ext cx="7772400" cy="3962400"/>
        </p:xfrm>
        <a:graphic>
          <a:graphicData uri="http://schemas.openxmlformats.org/drawingml/2006/table">
            <a:tbl>
              <a:tblPr/>
              <a:tblGrid>
                <a:gridCol w="1446213"/>
                <a:gridCol w="1577975"/>
                <a:gridCol w="1466850"/>
                <a:gridCol w="1587500"/>
                <a:gridCol w="1693862"/>
              </a:tblGrid>
              <a:tr h="44767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Month</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Value</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Sum1</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Sum2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Remain</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r>
              <a:tr h="35147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2013-01</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2013-02</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2013-03</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2013-04</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2013-05</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2013-06</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2013-07</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2013-08</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2013-09</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2013-10</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2013-11</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2013-12</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1358.82</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1508.94</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2362.68</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377.55</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418.50</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522.45</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168.30</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162.70</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288.90</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666.00</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452.25</a:t>
                      </a:r>
                    </a:p>
                    <a:p>
                      <a:pPr marL="342900" marR="0" lvl="0" indent="-342900" algn="l" defTabSz="914400" rtl="0" eaLnBrk="0" fontAlgn="base" latinLnBrk="0" hangingPunct="0">
                        <a:lnSpc>
                          <a:spcPct val="100000"/>
                        </a:lnSpc>
                        <a:spcBef>
                          <a:spcPct val="0"/>
                        </a:spcBef>
                        <a:spcAft>
                          <a:spcPct val="0"/>
                        </a:spcAft>
                        <a:buClrTx/>
                        <a:buSzTx/>
                        <a:buFontTx/>
                        <a:buNone/>
                        <a:tabLst>
                          <a:tab pos="352425"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164.70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1358.82</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2867.76</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5230.44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5607.99</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6026.49</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6548.94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6717.24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6879.94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7168.84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7834.84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8287.09</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8451.79</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1358.82</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2867.76</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5230.44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5607.99</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6026.49</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6548.94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6717.24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6879.94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7168.84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7834.84</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8287.09</a:t>
                      </a:r>
                    </a:p>
                    <a:p>
                      <a:pPr marL="342900" marR="0" lvl="0" indent="-342900" algn="l" defTabSz="914400" rtl="0" eaLnBrk="0" fontAlgn="base" latinLnBrk="0" hangingPunct="0">
                        <a:lnSpc>
                          <a:spcPct val="100000"/>
                        </a:lnSpc>
                        <a:spcBef>
                          <a:spcPct val="0"/>
                        </a:spcBef>
                        <a:spcAft>
                          <a:spcPct val="0"/>
                        </a:spcAft>
                        <a:buClrTx/>
                        <a:buSzTx/>
                        <a:buFontTx/>
                        <a:buNone/>
                        <a:tabLst>
                          <a:tab pos="300038"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8451.79</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8451.79</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7092.97</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5584.03</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3221.35</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2843.80</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2425.30</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1902.85</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1734.55</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1571.85</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1282.95</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616.95</a:t>
                      </a:r>
                    </a:p>
                    <a:p>
                      <a:pPr marL="342900" marR="0" lvl="0" indent="-342900" algn="l" defTabSz="914400" rtl="0" eaLnBrk="0" fontAlgn="base" latinLnBrk="0" hangingPunct="0">
                        <a:lnSpc>
                          <a:spcPct val="100000"/>
                        </a:lnSpc>
                        <a:spcBef>
                          <a:spcPct val="0"/>
                        </a:spcBef>
                        <a:spcAft>
                          <a:spcPct val="0"/>
                        </a:spcAft>
                        <a:buClrTx/>
                        <a:buSzTx/>
                        <a:buFontTx/>
                        <a:buNone/>
                        <a:tabLst>
                          <a:tab pos="406400" algn="dec"/>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164.70</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43010"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846317E-0661-4AEE-A75A-8504E253F53C}" type="slidenum">
              <a:rPr lang="en-US" smtClean="0"/>
              <a:pPr/>
              <a:t>45</a:t>
            </a:fld>
            <a:endParaRPr lang="en-US"/>
          </a:p>
        </p:txBody>
      </p:sp>
    </p:spTree>
    <p:extLst>
      <p:ext uri="{BB962C8B-B14F-4D97-AF65-F5344CB8AC3E}">
        <p14:creationId xmlns:p14="http://schemas.microsoft.com/office/powerpoint/2010/main" val="11717137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DF837C9-827B-4339-97CD-61C5A42E5134}" type="slidenum">
              <a:rPr lang="en-US" sz="1400" smtClean="0">
                <a:latin typeface="Garamond" pitchFamily="18" charset="0"/>
              </a:rPr>
              <a:pPr/>
              <a:t>46</a:t>
            </a:fld>
            <a:endParaRPr lang="en-US" sz="1400">
              <a:latin typeface="Garamond" pitchFamily="18" charset="0"/>
            </a:endParaRPr>
          </a:p>
        </p:txBody>
      </p:sp>
      <p:sp>
        <p:nvSpPr>
          <p:cNvPr id="44035" name="Rectangle 2"/>
          <p:cNvSpPr>
            <a:spLocks noGrp="1" noChangeArrowheads="1"/>
          </p:cNvSpPr>
          <p:nvPr>
            <p:ph type="title"/>
          </p:nvPr>
        </p:nvSpPr>
        <p:spPr/>
        <p:txBody>
          <a:bodyPr/>
          <a:lstStyle/>
          <a:p>
            <a:r>
              <a:rPr lang="en-US" smtClean="0"/>
              <a:t>LAG and LEAD Functions</a:t>
            </a:r>
          </a:p>
        </p:txBody>
      </p:sp>
      <p:sp>
        <p:nvSpPr>
          <p:cNvPr id="44036" name="Text Box 5"/>
          <p:cNvSpPr txBox="1">
            <a:spLocks noChangeArrowheads="1"/>
          </p:cNvSpPr>
          <p:nvPr/>
        </p:nvSpPr>
        <p:spPr bwMode="auto">
          <a:xfrm>
            <a:off x="1143000" y="1244600"/>
            <a:ext cx="78168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dirty="0"/>
              <a:t>LAG or LEAD: (Column, # rows, default)</a:t>
            </a:r>
          </a:p>
          <a:p>
            <a:r>
              <a:rPr lang="en-US" sz="1800" dirty="0"/>
              <a:t>SELECT </a:t>
            </a:r>
            <a:r>
              <a:rPr lang="en-US" sz="1800" dirty="0" err="1"/>
              <a:t>SaleMonth</a:t>
            </a:r>
            <a:r>
              <a:rPr lang="en-US" sz="1800" dirty="0"/>
              <a:t>, Value,</a:t>
            </a:r>
          </a:p>
          <a:p>
            <a:r>
              <a:rPr lang="en-US" sz="1800" dirty="0"/>
              <a:t>	LAG(Value, 1, 0) OVER (ORDER BY </a:t>
            </a:r>
            <a:r>
              <a:rPr lang="en-US" sz="1800" dirty="0" err="1"/>
              <a:t>SaleMonth</a:t>
            </a:r>
            <a:r>
              <a:rPr lang="en-US" sz="1800" dirty="0"/>
              <a:t>) AS </a:t>
            </a:r>
            <a:r>
              <a:rPr lang="en-US" sz="1800" dirty="0" err="1"/>
              <a:t>Prior_Month</a:t>
            </a:r>
            <a:r>
              <a:rPr lang="en-US" sz="1800" dirty="0"/>
              <a:t>,</a:t>
            </a:r>
          </a:p>
          <a:p>
            <a:r>
              <a:rPr lang="en-US" sz="1800" dirty="0"/>
              <a:t>	LEAD(Value,1,0) OVER (ORDER BY </a:t>
            </a:r>
            <a:r>
              <a:rPr lang="en-US" sz="1800" dirty="0" err="1"/>
              <a:t>SaleMonth</a:t>
            </a:r>
            <a:r>
              <a:rPr lang="en-US" sz="1800" dirty="0"/>
              <a:t>) AS </a:t>
            </a:r>
            <a:r>
              <a:rPr lang="en-US" sz="1800" dirty="0" err="1"/>
              <a:t>Next_Month</a:t>
            </a:r>
            <a:endParaRPr lang="en-US" sz="1800" dirty="0"/>
          </a:p>
          <a:p>
            <a:r>
              <a:rPr lang="en-US" sz="1800" dirty="0"/>
              <a:t>FROM </a:t>
            </a:r>
            <a:r>
              <a:rPr lang="en-US" sz="1800" dirty="0" err="1"/>
              <a:t>qryMonthlyTotal</a:t>
            </a:r>
            <a:endParaRPr lang="en-US" sz="1800" dirty="0"/>
          </a:p>
          <a:p>
            <a:r>
              <a:rPr lang="en-US" sz="1800" dirty="0"/>
              <a:t>ORDER BY </a:t>
            </a:r>
            <a:r>
              <a:rPr lang="en-US" sz="1800" dirty="0" err="1"/>
              <a:t>SaleMonth</a:t>
            </a:r>
            <a:endParaRPr lang="en-US" sz="1800" dirty="0"/>
          </a:p>
        </p:txBody>
      </p:sp>
      <p:sp>
        <p:nvSpPr>
          <p:cNvPr id="44037" name="Text Box 7"/>
          <p:cNvSpPr txBox="1">
            <a:spLocks noChangeArrowheads="1"/>
          </p:cNvSpPr>
          <p:nvPr/>
        </p:nvSpPr>
        <p:spPr bwMode="auto">
          <a:xfrm>
            <a:off x="7146925" y="2819400"/>
            <a:ext cx="1692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i="1">
                <a:solidFill>
                  <a:schemeClr val="bg2"/>
                </a:solidFill>
              </a:rPr>
              <a:t>Prior is 0 from default value</a:t>
            </a:r>
          </a:p>
        </p:txBody>
      </p:sp>
      <p:sp>
        <p:nvSpPr>
          <p:cNvPr id="44038" name="Text Box 12"/>
          <p:cNvSpPr txBox="1">
            <a:spLocks noChangeArrowheads="1"/>
          </p:cNvSpPr>
          <p:nvPr/>
        </p:nvSpPr>
        <p:spPr bwMode="auto">
          <a:xfrm>
            <a:off x="1676400" y="5675313"/>
            <a:ext cx="624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i="1">
                <a:solidFill>
                  <a:schemeClr val="bg2"/>
                </a:solidFill>
              </a:rPr>
              <a:t>Not part of standard yet? But are in SQL Server and Oracle.</a:t>
            </a:r>
          </a:p>
        </p:txBody>
      </p:sp>
      <p:graphicFrame>
        <p:nvGraphicFramePr>
          <p:cNvPr id="179265" name="Group 65"/>
          <p:cNvGraphicFramePr>
            <a:graphicFrameLocks noGrp="1"/>
          </p:cNvGraphicFramePr>
          <p:nvPr>
            <p:ph idx="1"/>
            <p:extLst>
              <p:ext uri="{D42A27DB-BD31-4B8C-83A1-F6EECF244321}">
                <p14:modId xmlns:p14="http://schemas.microsoft.com/office/powerpoint/2010/main" val="2527211345"/>
              </p:ext>
            </p:extLst>
          </p:nvPr>
        </p:nvGraphicFramePr>
        <p:xfrm>
          <a:off x="1295400" y="3581400"/>
          <a:ext cx="6248400" cy="1836738"/>
        </p:xfrm>
        <a:graphic>
          <a:graphicData uri="http://schemas.openxmlformats.org/drawingml/2006/table">
            <a:tbl>
              <a:tblPr/>
              <a:tblGrid>
                <a:gridCol w="1393825"/>
                <a:gridCol w="1752600"/>
                <a:gridCol w="1568450"/>
                <a:gridCol w="1533525"/>
              </a:tblGrid>
              <a:tr h="37319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SaleMonth</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T="45736" marB="4573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MonthAmount</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36" marB="4573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Prior_Month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36" marB="4573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Times New Roman" pitchFamily="18" charset="0"/>
                          <a:cs typeface="Arial" charset="0"/>
                        </a:rPr>
                        <a:t>Next_Month</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marT="45736" marB="4573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r>
              <a:tr h="146354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2013-01</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2013-02</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rPr>
                        <a:t>2013-03</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MS Mincho" pitchFamily="49" charset="-128"/>
                          <a:cs typeface="Arial" charset="0"/>
                        </a:rPr>
                        <a:t>⋮</a:t>
                      </a:r>
                      <a:endParaRPr kumimoji="0" lang="en-US" sz="18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MS Mincho" pitchFamily="49" charset="-128"/>
                          <a:cs typeface="Times New Roman" pitchFamily="18" charset="0"/>
                        </a:rPr>
                        <a:t>2013-12</a:t>
                      </a:r>
                      <a:endParaRPr kumimoji="0" lang="en-US" sz="18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45736" marB="4573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487363" algn="dec"/>
                        </a:tabLst>
                      </a:pPr>
                      <a:r>
                        <a:rPr kumimoji="0" lang="en-US" sz="1800" b="0" i="0" u="none" strike="noStrike" cap="none" normalizeH="0" baseline="0" smtClean="0">
                          <a:ln>
                            <a:noFill/>
                          </a:ln>
                          <a:solidFill>
                            <a:srgbClr val="0000FF"/>
                          </a:solidFill>
                          <a:effectLst/>
                          <a:latin typeface="Arial" charset="0"/>
                          <a:ea typeface="Times New Roman" pitchFamily="18" charset="0"/>
                          <a:cs typeface="Arial" charset="0"/>
                        </a:rPr>
                        <a:t>1358.82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87363" algn="dec"/>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1508.94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87363" algn="dec"/>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2362.68</a:t>
                      </a:r>
                    </a:p>
                    <a:p>
                      <a:pPr marL="342900" marR="0" lvl="0" indent="-342900" algn="l" defTabSz="914400" rtl="0" eaLnBrk="0" fontAlgn="base" latinLnBrk="0" hangingPunct="0">
                        <a:lnSpc>
                          <a:spcPct val="100000"/>
                        </a:lnSpc>
                        <a:spcBef>
                          <a:spcPct val="0"/>
                        </a:spcBef>
                        <a:spcAft>
                          <a:spcPct val="0"/>
                        </a:spcAft>
                        <a:buClrTx/>
                        <a:buSzTx/>
                        <a:buFontTx/>
                        <a:buNone/>
                        <a:tabLst>
                          <a:tab pos="487363" algn="dec"/>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87363" algn="dec"/>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164.70</a:t>
                      </a:r>
                    </a:p>
                  </a:txBody>
                  <a:tcPr marT="45736" marB="4573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508000" algn="dec"/>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0</a:t>
                      </a:r>
                    </a:p>
                    <a:p>
                      <a:pPr marL="342900" marR="0" lvl="0" indent="-342900" algn="l" defTabSz="914400" rtl="0" eaLnBrk="0" fontAlgn="base" latinLnBrk="0" hangingPunct="0">
                        <a:lnSpc>
                          <a:spcPct val="100000"/>
                        </a:lnSpc>
                        <a:spcBef>
                          <a:spcPct val="0"/>
                        </a:spcBef>
                        <a:spcAft>
                          <a:spcPct val="0"/>
                        </a:spcAft>
                        <a:buClrTx/>
                        <a:buSzTx/>
                        <a:buFontTx/>
                        <a:buNone/>
                        <a:tabLst>
                          <a:tab pos="508000" algn="dec"/>
                        </a:tabLst>
                      </a:pPr>
                      <a:r>
                        <a:rPr kumimoji="0" lang="en-US" sz="1800" b="0" i="0" u="none" strike="noStrike" cap="none" normalizeH="0" baseline="0" smtClean="0">
                          <a:ln>
                            <a:noFill/>
                          </a:ln>
                          <a:solidFill>
                            <a:srgbClr val="0000FF"/>
                          </a:solidFill>
                          <a:effectLst/>
                          <a:latin typeface="Arial" charset="0"/>
                          <a:ea typeface="Times New Roman" pitchFamily="18" charset="0"/>
                          <a:cs typeface="Arial" charset="0"/>
                        </a:rPr>
                        <a:t>1358.82</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8000" algn="dec"/>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1508.94</a:t>
                      </a:r>
                    </a:p>
                    <a:p>
                      <a:pPr marL="342900" marR="0" lvl="0" indent="-342900" algn="l" defTabSz="914400" rtl="0" eaLnBrk="0" fontAlgn="base" latinLnBrk="0" hangingPunct="0">
                        <a:lnSpc>
                          <a:spcPct val="100000"/>
                        </a:lnSpc>
                        <a:spcBef>
                          <a:spcPct val="0"/>
                        </a:spcBef>
                        <a:spcAft>
                          <a:spcPct val="0"/>
                        </a:spcAft>
                        <a:buClrTx/>
                        <a:buSzTx/>
                        <a:buFontTx/>
                        <a:buNone/>
                        <a:tabLst>
                          <a:tab pos="508000" algn="dec"/>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08000" algn="dec"/>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452.25</a:t>
                      </a:r>
                    </a:p>
                  </a:txBody>
                  <a:tcPr marT="45736" marB="4573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377825" algn="dec"/>
                        </a:tabLst>
                      </a:pPr>
                      <a:r>
                        <a:rPr kumimoji="0" lang="en-US" sz="1800" b="0" i="0" u="none" strike="noStrike" cap="none" normalizeH="0" baseline="0" smtClean="0">
                          <a:ln>
                            <a:noFill/>
                          </a:ln>
                          <a:solidFill>
                            <a:srgbClr val="008000"/>
                          </a:solidFill>
                          <a:effectLst/>
                          <a:latin typeface="Arial" charset="0"/>
                          <a:ea typeface="Times New Roman" pitchFamily="18" charset="0"/>
                          <a:cs typeface="Arial" charset="0"/>
                        </a:rPr>
                        <a:t>1508.94</a:t>
                      </a:r>
                      <a:endParaRPr kumimoji="0" lang="en-US" sz="18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377825" algn="dec"/>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2362.68</a:t>
                      </a:r>
                    </a:p>
                    <a:p>
                      <a:pPr marL="342900" marR="0" lvl="0" indent="-342900" algn="l" defTabSz="914400" rtl="0" eaLnBrk="0" fontAlgn="base" latinLnBrk="0" hangingPunct="0">
                        <a:lnSpc>
                          <a:spcPct val="100000"/>
                        </a:lnSpc>
                        <a:spcBef>
                          <a:spcPct val="0"/>
                        </a:spcBef>
                        <a:spcAft>
                          <a:spcPct val="0"/>
                        </a:spcAft>
                        <a:buClrTx/>
                        <a:buSzTx/>
                        <a:buFontTx/>
                        <a:buNone/>
                        <a:tabLst>
                          <a:tab pos="377825" algn="dec"/>
                        </a:tabLst>
                      </a:pPr>
                      <a:r>
                        <a:rPr kumimoji="0" lang="en-US" sz="1800" b="0" i="0" u="none" strike="noStrike" cap="none" normalizeH="0" baseline="0" smtClean="0">
                          <a:ln>
                            <a:noFill/>
                          </a:ln>
                          <a:solidFill>
                            <a:schemeClr val="tx1"/>
                          </a:solidFill>
                          <a:effectLst/>
                          <a:latin typeface="Arial" charset="0"/>
                          <a:ea typeface="Times New Roman" pitchFamily="18" charset="0"/>
                          <a:cs typeface="Arial" charset="0"/>
                        </a:rPr>
                        <a:t>377.55</a:t>
                      </a:r>
                    </a:p>
                    <a:p>
                      <a:pPr marL="342900" marR="0" lvl="0" indent="-342900" algn="l" defTabSz="914400" rtl="0" eaLnBrk="0" fontAlgn="base" latinLnBrk="0" hangingPunct="0">
                        <a:lnSpc>
                          <a:spcPct val="100000"/>
                        </a:lnSpc>
                        <a:spcBef>
                          <a:spcPct val="0"/>
                        </a:spcBef>
                        <a:spcAft>
                          <a:spcPct val="0"/>
                        </a:spcAft>
                        <a:buClrTx/>
                        <a:buSzTx/>
                        <a:buFontTx/>
                        <a:buNone/>
                        <a:tabLst>
                          <a:tab pos="377825" algn="dec"/>
                        </a:tabLst>
                      </a:pPr>
                      <a:r>
                        <a:rPr kumimoji="0" lang="en-US" sz="1800" b="0" i="0" u="none" strike="noStrike" cap="none" normalizeH="0" baseline="0" smtClean="0">
                          <a:ln>
                            <a:noFill/>
                          </a:ln>
                          <a:solidFill>
                            <a:schemeClr val="tx1"/>
                          </a:solidFill>
                          <a:effectLst/>
                          <a:latin typeface="Arial" charset="0"/>
                          <a:ea typeface="MS Mincho" pitchFamily="49" charset="-128"/>
                          <a:cs typeface="Arial" charset="0"/>
                        </a:rPr>
                        <a:t>⋮</a:t>
                      </a:r>
                      <a:endPar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377825" algn="dec"/>
                        </a:tabLst>
                      </a:pPr>
                      <a:r>
                        <a:rPr kumimoji="0" lang="en-US" sz="1800" b="0" i="0" u="none" strike="noStrike" cap="none" normalizeH="0" baseline="0" smtClean="0">
                          <a:ln>
                            <a:noFill/>
                          </a:ln>
                          <a:solidFill>
                            <a:schemeClr val="tx1"/>
                          </a:solidFill>
                          <a:effectLst/>
                          <a:latin typeface="Arial" charset="0"/>
                          <a:ea typeface="MS Mincho" pitchFamily="49" charset="-128"/>
                          <a:cs typeface="Times New Roman" pitchFamily="18" charset="0"/>
                        </a:rPr>
                        <a:t>0</a:t>
                      </a:r>
                    </a:p>
                  </a:txBody>
                  <a:tcPr marT="45736" marB="4573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44056" name="Freeform 8"/>
          <p:cNvSpPr>
            <a:spLocks/>
          </p:cNvSpPr>
          <p:nvPr/>
        </p:nvSpPr>
        <p:spPr bwMode="auto">
          <a:xfrm>
            <a:off x="4724400" y="3086100"/>
            <a:ext cx="2514600" cy="952500"/>
          </a:xfrm>
          <a:custGeom>
            <a:avLst/>
            <a:gdLst>
              <a:gd name="T0" fmla="*/ 1584 w 1584"/>
              <a:gd name="T1" fmla="*/ 168 h 600"/>
              <a:gd name="T2" fmla="*/ 864 w 1584"/>
              <a:gd name="T3" fmla="*/ 72 h 600"/>
              <a:gd name="T4" fmla="*/ 0 w 1584"/>
              <a:gd name="T5" fmla="*/ 600 h 600"/>
              <a:gd name="T6" fmla="*/ 0 60000 65536"/>
              <a:gd name="T7" fmla="*/ 0 60000 65536"/>
              <a:gd name="T8" fmla="*/ 0 60000 65536"/>
              <a:gd name="T9" fmla="*/ 0 w 1584"/>
              <a:gd name="T10" fmla="*/ 0 h 600"/>
              <a:gd name="T11" fmla="*/ 1584 w 1584"/>
              <a:gd name="T12" fmla="*/ 600 h 600"/>
            </a:gdLst>
            <a:ahLst/>
            <a:cxnLst>
              <a:cxn ang="T6">
                <a:pos x="T0" y="T1"/>
              </a:cxn>
              <a:cxn ang="T7">
                <a:pos x="T2" y="T3"/>
              </a:cxn>
              <a:cxn ang="T8">
                <a:pos x="T4" y="T5"/>
              </a:cxn>
            </a:cxnLst>
            <a:rect l="T9" t="T10" r="T11" b="T12"/>
            <a:pathLst>
              <a:path w="1584" h="600">
                <a:moveTo>
                  <a:pt x="1584" y="168"/>
                </a:moveTo>
                <a:cubicBezTo>
                  <a:pt x="1356" y="84"/>
                  <a:pt x="1128" y="0"/>
                  <a:pt x="864" y="72"/>
                </a:cubicBezTo>
                <a:cubicBezTo>
                  <a:pt x="600" y="144"/>
                  <a:pt x="300" y="372"/>
                  <a:pt x="0" y="600"/>
                </a:cubicBezTo>
              </a:path>
            </a:pathLst>
          </a:custGeom>
          <a:noFill/>
          <a:ln w="12700" cap="flat" cmpd="sng">
            <a:solidFill>
              <a:schemeClr val="bg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27006332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mtClean="0"/>
              <a:t>Data Mining</a:t>
            </a:r>
          </a:p>
        </p:txBody>
      </p:sp>
      <p:sp>
        <p:nvSpPr>
          <p:cNvPr id="45058"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DD60EC0-D537-4DD5-80A9-13F21A2A94FD}" type="slidenum">
              <a:rPr lang="en-US" smtClean="0"/>
              <a:pPr/>
              <a:t>47</a:t>
            </a:fld>
            <a:endParaRPr lang="en-US"/>
          </a:p>
        </p:txBody>
      </p:sp>
      <p:sp>
        <p:nvSpPr>
          <p:cNvPr id="45061" name="Oval 4"/>
          <p:cNvSpPr>
            <a:spLocks noChangeArrowheads="1"/>
          </p:cNvSpPr>
          <p:nvPr/>
        </p:nvSpPr>
        <p:spPr bwMode="auto">
          <a:xfrm>
            <a:off x="7696200" y="4572000"/>
            <a:ext cx="533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45062" name="Oval 5"/>
          <p:cNvSpPr>
            <a:spLocks noChangeArrowheads="1"/>
          </p:cNvSpPr>
          <p:nvPr/>
        </p:nvSpPr>
        <p:spPr bwMode="auto">
          <a:xfrm>
            <a:off x="7696200" y="4495800"/>
            <a:ext cx="533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45063" name="Oval 6"/>
          <p:cNvSpPr>
            <a:spLocks noChangeArrowheads="1"/>
          </p:cNvSpPr>
          <p:nvPr/>
        </p:nvSpPr>
        <p:spPr bwMode="auto">
          <a:xfrm>
            <a:off x="7696200" y="4419600"/>
            <a:ext cx="533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45064" name="Oval 7"/>
          <p:cNvSpPr>
            <a:spLocks noChangeArrowheads="1"/>
          </p:cNvSpPr>
          <p:nvPr/>
        </p:nvSpPr>
        <p:spPr bwMode="auto">
          <a:xfrm>
            <a:off x="7696200" y="4343400"/>
            <a:ext cx="533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45065" name="Oval 8"/>
          <p:cNvSpPr>
            <a:spLocks noChangeArrowheads="1"/>
          </p:cNvSpPr>
          <p:nvPr/>
        </p:nvSpPr>
        <p:spPr bwMode="auto">
          <a:xfrm>
            <a:off x="7696200" y="4267200"/>
            <a:ext cx="533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45066" name="Oval 9"/>
          <p:cNvSpPr>
            <a:spLocks noChangeArrowheads="1"/>
          </p:cNvSpPr>
          <p:nvPr/>
        </p:nvSpPr>
        <p:spPr bwMode="auto">
          <a:xfrm>
            <a:off x="7696200" y="4191000"/>
            <a:ext cx="533400" cy="1524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45067" name="Text Box 10"/>
          <p:cNvSpPr txBox="1">
            <a:spLocks noChangeArrowheads="1"/>
          </p:cNvSpPr>
          <p:nvPr/>
        </p:nvSpPr>
        <p:spPr bwMode="auto">
          <a:xfrm>
            <a:off x="7315200" y="4876800"/>
            <a:ext cx="1398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t>Databases</a:t>
            </a:r>
          </a:p>
        </p:txBody>
      </p:sp>
      <p:sp>
        <p:nvSpPr>
          <p:cNvPr id="45068" name="Rectangle 11"/>
          <p:cNvSpPr>
            <a:spLocks noChangeArrowheads="1"/>
          </p:cNvSpPr>
          <p:nvPr/>
        </p:nvSpPr>
        <p:spPr bwMode="auto">
          <a:xfrm>
            <a:off x="4876800" y="2819400"/>
            <a:ext cx="14478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a:t>Reports</a:t>
            </a:r>
          </a:p>
        </p:txBody>
      </p:sp>
      <p:sp>
        <p:nvSpPr>
          <p:cNvPr id="45069" name="Rectangle 12"/>
          <p:cNvSpPr>
            <a:spLocks noChangeArrowheads="1"/>
          </p:cNvSpPr>
          <p:nvPr/>
        </p:nvSpPr>
        <p:spPr bwMode="auto">
          <a:xfrm>
            <a:off x="4876800" y="3581400"/>
            <a:ext cx="14478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a:t>Queries</a:t>
            </a:r>
          </a:p>
        </p:txBody>
      </p:sp>
      <p:sp>
        <p:nvSpPr>
          <p:cNvPr id="45070" name="Rectangle 13"/>
          <p:cNvSpPr>
            <a:spLocks noChangeArrowheads="1"/>
          </p:cNvSpPr>
          <p:nvPr/>
        </p:nvSpPr>
        <p:spPr bwMode="auto">
          <a:xfrm>
            <a:off x="4876800" y="4419600"/>
            <a:ext cx="1447800" cy="533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a:t>OLAP</a:t>
            </a:r>
          </a:p>
        </p:txBody>
      </p:sp>
      <p:sp>
        <p:nvSpPr>
          <p:cNvPr id="45071" name="Rectangle 14"/>
          <p:cNvSpPr>
            <a:spLocks noChangeArrowheads="1"/>
          </p:cNvSpPr>
          <p:nvPr/>
        </p:nvSpPr>
        <p:spPr bwMode="auto">
          <a:xfrm>
            <a:off x="4876800" y="5257800"/>
            <a:ext cx="1447800" cy="533400"/>
          </a:xfrm>
          <a:prstGeom prst="rect">
            <a:avLst/>
          </a:prstGeom>
          <a:solidFill>
            <a:srgbClr val="FFCCFF"/>
          </a:solidFill>
          <a:ln w="12700">
            <a:solidFill>
              <a:schemeClr val="tx1"/>
            </a:solidFill>
            <a:miter lim="800000"/>
            <a:headEnd type="none" w="sm" len="sm"/>
            <a:tailEnd type="none" w="sm" len="sm"/>
          </a:ln>
        </p:spPr>
        <p:txBody>
          <a:bodyPr wrap="none" anchor="ctr"/>
          <a:lstStyle/>
          <a:p>
            <a:pPr algn="ctr"/>
            <a:r>
              <a:rPr lang="en-US"/>
              <a:t>Data Mining</a:t>
            </a:r>
          </a:p>
        </p:txBody>
      </p:sp>
      <p:cxnSp>
        <p:nvCxnSpPr>
          <p:cNvPr id="45072" name="AutoShape 18"/>
          <p:cNvCxnSpPr>
            <a:cxnSpLocks noChangeShapeType="1"/>
            <a:stCxn id="45068" idx="3"/>
            <a:endCxn id="45063" idx="3"/>
          </p:cNvCxnSpPr>
          <p:nvPr/>
        </p:nvCxnSpPr>
        <p:spPr bwMode="auto">
          <a:xfrm>
            <a:off x="6324600" y="3086100"/>
            <a:ext cx="1449388" cy="1463675"/>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5073" name="AutoShape 19"/>
          <p:cNvCxnSpPr>
            <a:cxnSpLocks noChangeShapeType="1"/>
            <a:stCxn id="45063" idx="3"/>
            <a:endCxn id="45069" idx="3"/>
          </p:cNvCxnSpPr>
          <p:nvPr/>
        </p:nvCxnSpPr>
        <p:spPr bwMode="auto">
          <a:xfrm flipH="1" flipV="1">
            <a:off x="6324600" y="3848100"/>
            <a:ext cx="1449388" cy="701675"/>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5074" name="AutoShape 21"/>
          <p:cNvCxnSpPr>
            <a:cxnSpLocks noChangeShapeType="1"/>
            <a:stCxn id="45063" idx="3"/>
            <a:endCxn id="45070" idx="3"/>
          </p:cNvCxnSpPr>
          <p:nvPr/>
        </p:nvCxnSpPr>
        <p:spPr bwMode="auto">
          <a:xfrm flipH="1">
            <a:off x="6324600" y="4549775"/>
            <a:ext cx="1449388" cy="136525"/>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5075" name="AutoShape 22"/>
          <p:cNvCxnSpPr>
            <a:cxnSpLocks noChangeShapeType="1"/>
            <a:stCxn id="45071" idx="3"/>
            <a:endCxn id="45063" idx="3"/>
          </p:cNvCxnSpPr>
          <p:nvPr/>
        </p:nvCxnSpPr>
        <p:spPr bwMode="auto">
          <a:xfrm flipV="1">
            <a:off x="6324600" y="4549775"/>
            <a:ext cx="1449388" cy="974725"/>
          </a:xfrm>
          <a:prstGeom prst="straightConnector1">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5076" name="Text Box 23"/>
          <p:cNvSpPr txBox="1">
            <a:spLocks noChangeArrowheads="1"/>
          </p:cNvSpPr>
          <p:nvPr/>
        </p:nvSpPr>
        <p:spPr bwMode="auto">
          <a:xfrm>
            <a:off x="1447800" y="28194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1800"/>
              <a:t>Transactions and operations</a:t>
            </a:r>
          </a:p>
        </p:txBody>
      </p:sp>
      <p:sp>
        <p:nvSpPr>
          <p:cNvPr id="45077" name="Text Box 24"/>
          <p:cNvSpPr txBox="1">
            <a:spLocks noChangeArrowheads="1"/>
          </p:cNvSpPr>
          <p:nvPr/>
        </p:nvSpPr>
        <p:spPr bwMode="auto">
          <a:xfrm>
            <a:off x="1447800" y="36576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1800"/>
              <a:t>Specific ad hoc questions</a:t>
            </a:r>
          </a:p>
        </p:txBody>
      </p:sp>
      <p:sp>
        <p:nvSpPr>
          <p:cNvPr id="45078" name="Text Box 25"/>
          <p:cNvSpPr txBox="1">
            <a:spLocks noChangeArrowheads="1"/>
          </p:cNvSpPr>
          <p:nvPr/>
        </p:nvSpPr>
        <p:spPr bwMode="auto">
          <a:xfrm>
            <a:off x="1447800" y="44196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1800"/>
              <a:t>Aggregate, compare, drill down</a:t>
            </a:r>
          </a:p>
        </p:txBody>
      </p:sp>
      <p:sp>
        <p:nvSpPr>
          <p:cNvPr id="45079" name="Text Box 26"/>
          <p:cNvSpPr txBox="1">
            <a:spLocks noChangeArrowheads="1"/>
          </p:cNvSpPr>
          <p:nvPr/>
        </p:nvSpPr>
        <p:spPr bwMode="auto">
          <a:xfrm>
            <a:off x="1447800" y="52578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1800"/>
              <a:t>Unknown relationships</a:t>
            </a:r>
          </a:p>
        </p:txBody>
      </p:sp>
      <p:sp>
        <p:nvSpPr>
          <p:cNvPr id="2" name="Rectangle 1"/>
          <p:cNvSpPr/>
          <p:nvPr/>
        </p:nvSpPr>
        <p:spPr>
          <a:xfrm>
            <a:off x="1170122" y="1490008"/>
            <a:ext cx="7136970" cy="830997"/>
          </a:xfrm>
          <a:prstGeom prst="rect">
            <a:avLst/>
          </a:prstGeom>
        </p:spPr>
        <p:txBody>
          <a:bodyPr wrap="square">
            <a:spAutoFit/>
          </a:bodyPr>
          <a:lstStyle/>
          <a:p>
            <a:r>
              <a:rPr lang="en-US" dirty="0"/>
              <a:t>Goal: To discover unknown relationships in the data that can be used to make better decisions.</a:t>
            </a:r>
          </a:p>
        </p:txBody>
      </p:sp>
    </p:spTree>
    <p:extLst>
      <p:ext uri="{BB962C8B-B14F-4D97-AF65-F5344CB8AC3E}">
        <p14:creationId xmlns:p14="http://schemas.microsoft.com/office/powerpoint/2010/main" val="3420961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Exploratory Analysis</a:t>
            </a:r>
          </a:p>
        </p:txBody>
      </p:sp>
      <p:sp>
        <p:nvSpPr>
          <p:cNvPr id="46084" name="Rectangle 3"/>
          <p:cNvSpPr>
            <a:spLocks noGrp="1" noChangeArrowheads="1"/>
          </p:cNvSpPr>
          <p:nvPr>
            <p:ph type="body" idx="1"/>
          </p:nvPr>
        </p:nvSpPr>
        <p:spPr/>
        <p:txBody>
          <a:bodyPr/>
          <a:lstStyle/>
          <a:p>
            <a:r>
              <a:rPr lang="en-US" smtClean="0"/>
              <a:t>Data Mining usually works autonomously.</a:t>
            </a:r>
          </a:p>
          <a:p>
            <a:pPr lvl="1"/>
            <a:r>
              <a:rPr lang="en-US" smtClean="0"/>
              <a:t>Supervised/directed</a:t>
            </a:r>
          </a:p>
          <a:p>
            <a:pPr lvl="1"/>
            <a:r>
              <a:rPr lang="en-US" smtClean="0"/>
              <a:t>Unsupervised</a:t>
            </a:r>
          </a:p>
          <a:p>
            <a:pPr lvl="1"/>
            <a:r>
              <a:rPr lang="en-US" smtClean="0"/>
              <a:t>Often called a bottom-up approach that scans the data to find relationships</a:t>
            </a:r>
          </a:p>
          <a:p>
            <a:r>
              <a:rPr lang="en-US" smtClean="0"/>
              <a:t>Some statistical routines, but they are not sufficient</a:t>
            </a:r>
          </a:p>
          <a:p>
            <a:pPr lvl="1"/>
            <a:r>
              <a:rPr lang="en-US" smtClean="0"/>
              <a:t>Statistics relies on averages</a:t>
            </a:r>
          </a:p>
          <a:p>
            <a:pPr lvl="1"/>
            <a:r>
              <a:rPr lang="en-US" smtClean="0"/>
              <a:t>Sometimes the important data lies in more detailed pairs</a:t>
            </a:r>
          </a:p>
          <a:p>
            <a:pPr lvl="1"/>
            <a:endParaRPr lang="en-US" smtClean="0"/>
          </a:p>
        </p:txBody>
      </p:sp>
      <p:sp>
        <p:nvSpPr>
          <p:cNvPr id="46082"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2AFD61A-41D1-4422-8244-CB11FAFE3A59}" type="slidenum">
              <a:rPr lang="en-US" smtClean="0"/>
              <a:pPr/>
              <a:t>48</a:t>
            </a:fld>
            <a:endParaRPr lang="en-US"/>
          </a:p>
        </p:txBody>
      </p:sp>
    </p:spTree>
    <p:extLst>
      <p:ext uri="{BB962C8B-B14F-4D97-AF65-F5344CB8AC3E}">
        <p14:creationId xmlns:p14="http://schemas.microsoft.com/office/powerpoint/2010/main" val="11128118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Common Techniques</a:t>
            </a:r>
          </a:p>
        </p:txBody>
      </p:sp>
      <p:sp>
        <p:nvSpPr>
          <p:cNvPr id="47108" name="Rectangle 3"/>
          <p:cNvSpPr>
            <a:spLocks noGrp="1" noChangeArrowheads="1"/>
          </p:cNvSpPr>
          <p:nvPr>
            <p:ph type="body" idx="1"/>
          </p:nvPr>
        </p:nvSpPr>
        <p:spPr/>
        <p:txBody>
          <a:bodyPr/>
          <a:lstStyle/>
          <a:p>
            <a:r>
              <a:rPr lang="en-US" smtClean="0"/>
              <a:t>Classification/Prediction/Regression</a:t>
            </a:r>
          </a:p>
          <a:p>
            <a:r>
              <a:rPr lang="en-US" smtClean="0"/>
              <a:t>Association Rules/Market Basket Analysis</a:t>
            </a:r>
          </a:p>
          <a:p>
            <a:r>
              <a:rPr lang="en-US" smtClean="0"/>
              <a:t>Clustering</a:t>
            </a:r>
          </a:p>
          <a:p>
            <a:pPr lvl="1"/>
            <a:r>
              <a:rPr lang="en-US" smtClean="0"/>
              <a:t>Data points</a:t>
            </a:r>
          </a:p>
          <a:p>
            <a:pPr lvl="1"/>
            <a:r>
              <a:rPr lang="en-US" smtClean="0"/>
              <a:t>Hierarchies</a:t>
            </a:r>
          </a:p>
          <a:p>
            <a:r>
              <a:rPr lang="en-US" smtClean="0"/>
              <a:t>Neural Networks</a:t>
            </a:r>
          </a:p>
          <a:p>
            <a:r>
              <a:rPr lang="en-US" smtClean="0"/>
              <a:t>Deviation Detection</a:t>
            </a:r>
          </a:p>
          <a:p>
            <a:r>
              <a:rPr lang="en-US" smtClean="0"/>
              <a:t>Sequential Analysis</a:t>
            </a:r>
          </a:p>
          <a:p>
            <a:pPr lvl="1"/>
            <a:r>
              <a:rPr lang="en-US" smtClean="0"/>
              <a:t>Time series events</a:t>
            </a:r>
          </a:p>
          <a:p>
            <a:pPr lvl="1"/>
            <a:r>
              <a:rPr lang="en-US" smtClean="0"/>
              <a:t>Websites</a:t>
            </a:r>
          </a:p>
          <a:p>
            <a:r>
              <a:rPr lang="en-US" smtClean="0"/>
              <a:t>Textual Analysis</a:t>
            </a:r>
          </a:p>
          <a:p>
            <a:r>
              <a:rPr lang="en-US" smtClean="0"/>
              <a:t>Spatial/Geographic Analysis</a:t>
            </a:r>
          </a:p>
        </p:txBody>
      </p:sp>
      <p:sp>
        <p:nvSpPr>
          <p:cNvPr id="47106"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D6FFB48-B392-4397-85EC-4ED22EB8C4DD}" type="slidenum">
              <a:rPr lang="en-US" smtClean="0"/>
              <a:pPr/>
              <a:t>49</a:t>
            </a:fld>
            <a:endParaRPr lang="en-US"/>
          </a:p>
        </p:txBody>
      </p:sp>
    </p:spTree>
    <p:extLst>
      <p:ext uri="{BB962C8B-B14F-4D97-AF65-F5344CB8AC3E}">
        <p14:creationId xmlns:p14="http://schemas.microsoft.com/office/powerpoint/2010/main" val="4204203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smtClean="0"/>
              <a:t>Operations on Sequential Tables</a:t>
            </a:r>
          </a:p>
        </p:txBody>
      </p:sp>
      <p:sp>
        <p:nvSpPr>
          <p:cNvPr id="102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130DABA-891A-4F15-A81E-759DD4BAE38B}" type="slidenum">
              <a:rPr lang="en-US" sz="1400">
                <a:latin typeface="Garamond" pitchFamily="18" charset="0"/>
              </a:rPr>
              <a:pPr/>
              <a:t>5</a:t>
            </a:fld>
            <a:endParaRPr lang="en-US" sz="1400">
              <a:latin typeface="Garamond" pitchFamily="18" charset="0"/>
            </a:endParaRPr>
          </a:p>
        </p:txBody>
      </p:sp>
      <p:graphicFrame>
        <p:nvGraphicFramePr>
          <p:cNvPr id="1026" name="Object 4"/>
          <p:cNvGraphicFramePr>
            <a:graphicFrameLocks noChangeAspect="1"/>
          </p:cNvGraphicFramePr>
          <p:nvPr/>
        </p:nvGraphicFramePr>
        <p:xfrm>
          <a:off x="5486400" y="4114800"/>
          <a:ext cx="2657475" cy="811213"/>
        </p:xfrm>
        <a:graphic>
          <a:graphicData uri="http://schemas.openxmlformats.org/presentationml/2006/ole">
            <mc:AlternateContent xmlns:mc="http://schemas.openxmlformats.org/markup-compatibility/2006">
              <mc:Choice xmlns:v="urn:schemas-microsoft-com:vml" Requires="v">
                <p:oleObj spid="_x0000_s1114" name="Equation" r:id="rId4" imgW="1371600" imgH="419040" progId="Equation.3">
                  <p:embed/>
                </p:oleObj>
              </mc:Choice>
              <mc:Fallback>
                <p:oleObj name="Equation" r:id="rId4" imgW="13716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14800"/>
                        <a:ext cx="2657475" cy="811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5"/>
          <p:cNvGraphicFramePr>
            <a:graphicFrameLocks noChangeAspect="1"/>
          </p:cNvGraphicFramePr>
          <p:nvPr/>
        </p:nvGraphicFramePr>
        <p:xfrm>
          <a:off x="5334000" y="5029200"/>
          <a:ext cx="3198813" cy="758825"/>
        </p:xfrm>
        <a:graphic>
          <a:graphicData uri="http://schemas.openxmlformats.org/presentationml/2006/ole">
            <mc:AlternateContent xmlns:mc="http://schemas.openxmlformats.org/markup-compatibility/2006">
              <mc:Choice xmlns:v="urn:schemas-microsoft-com:vml" Requires="v">
                <p:oleObj spid="_x0000_s1115" name="Equation" r:id="rId6" imgW="1650960" imgH="393480" progId="Equation.3">
                  <p:embed/>
                </p:oleObj>
              </mc:Choice>
              <mc:Fallback>
                <p:oleObj name="Equation" r:id="rId6" imgW="16509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5029200"/>
                        <a:ext cx="3198813"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Line 6"/>
          <p:cNvSpPr>
            <a:spLocks noChangeShapeType="1"/>
          </p:cNvSpPr>
          <p:nvPr/>
        </p:nvSpPr>
        <p:spPr bwMode="auto">
          <a:xfrm>
            <a:off x="4267200" y="3581400"/>
            <a:ext cx="1219200" cy="12954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2" name="Text Box 7"/>
          <p:cNvSpPr txBox="1">
            <a:spLocks noChangeArrowheads="1"/>
          </p:cNvSpPr>
          <p:nvPr/>
        </p:nvSpPr>
        <p:spPr bwMode="auto">
          <a:xfrm>
            <a:off x="5562600" y="1219200"/>
            <a:ext cx="3352800" cy="2660650"/>
          </a:xfrm>
          <a:prstGeom prst="rect">
            <a:avLst/>
          </a:prstGeom>
          <a:noFill/>
          <a:ln w="12700">
            <a:solidFill>
              <a:srgbClr val="0066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2400">
                <a:solidFill>
                  <a:srgbClr val="006600"/>
                </a:solidFill>
              </a:rPr>
              <a:t>Row	Prob.	# Reads</a:t>
            </a:r>
          </a:p>
          <a:p>
            <a:r>
              <a:rPr lang="en-US" sz="2400">
                <a:solidFill>
                  <a:srgbClr val="006600"/>
                </a:solidFill>
              </a:rPr>
              <a:t>A	1/N	1</a:t>
            </a:r>
          </a:p>
          <a:p>
            <a:r>
              <a:rPr lang="en-US" sz="2400">
                <a:solidFill>
                  <a:srgbClr val="006600"/>
                </a:solidFill>
              </a:rPr>
              <a:t>B	1/N	2</a:t>
            </a:r>
          </a:p>
          <a:p>
            <a:r>
              <a:rPr lang="en-US" sz="2400">
                <a:solidFill>
                  <a:srgbClr val="006600"/>
                </a:solidFill>
              </a:rPr>
              <a:t>C	1/N	3</a:t>
            </a:r>
          </a:p>
          <a:p>
            <a:r>
              <a:rPr lang="en-US" sz="2400">
                <a:solidFill>
                  <a:srgbClr val="006600"/>
                </a:solidFill>
              </a:rPr>
              <a:t>D	1/N	4</a:t>
            </a:r>
          </a:p>
          <a:p>
            <a:r>
              <a:rPr lang="en-US" sz="2400">
                <a:solidFill>
                  <a:srgbClr val="006600"/>
                </a:solidFill>
              </a:rPr>
              <a:t>E	1/N	5</a:t>
            </a:r>
          </a:p>
          <a:p>
            <a:r>
              <a:rPr lang="en-US" sz="2400">
                <a:solidFill>
                  <a:srgbClr val="006600"/>
                </a:solidFill>
              </a:rPr>
              <a:t>…	1/N	i</a:t>
            </a:r>
          </a:p>
        </p:txBody>
      </p:sp>
      <p:sp>
        <p:nvSpPr>
          <p:cNvPr id="2" name="Rectangle 1"/>
          <p:cNvSpPr/>
          <p:nvPr/>
        </p:nvSpPr>
        <p:spPr>
          <a:xfrm>
            <a:off x="581186" y="1400940"/>
            <a:ext cx="4572000" cy="4124206"/>
          </a:xfrm>
          <a:prstGeom prst="rect">
            <a:avLst/>
          </a:prstGeom>
        </p:spPr>
        <p:txBody>
          <a:bodyPr>
            <a:spAutoFit/>
          </a:bodyPr>
          <a:lstStyle/>
          <a:p>
            <a:r>
              <a:rPr lang="en-US" sz="2000" dirty="0"/>
              <a:t>Read entire table</a:t>
            </a:r>
          </a:p>
          <a:p>
            <a:pPr lvl="1"/>
            <a:r>
              <a:rPr lang="en-US" sz="1800" dirty="0"/>
              <a:t>Easy and fast</a:t>
            </a:r>
          </a:p>
          <a:p>
            <a:r>
              <a:rPr lang="en-US" sz="2000" dirty="0"/>
              <a:t>Sequential retrieval</a:t>
            </a:r>
          </a:p>
          <a:p>
            <a:pPr lvl="1"/>
            <a:r>
              <a:rPr lang="en-US" sz="1800" dirty="0"/>
              <a:t>Easy and fast for </a:t>
            </a:r>
            <a:r>
              <a:rPr lang="en-US" sz="1800" b="1" dirty="0"/>
              <a:t>one</a:t>
            </a:r>
            <a:r>
              <a:rPr lang="en-US" sz="1800" dirty="0"/>
              <a:t> order.</a:t>
            </a:r>
          </a:p>
          <a:p>
            <a:r>
              <a:rPr lang="en-US" sz="2000" dirty="0"/>
              <a:t>Random Read/Sequential</a:t>
            </a:r>
          </a:p>
          <a:p>
            <a:pPr lvl="1"/>
            <a:r>
              <a:rPr lang="en-US" sz="1800" dirty="0"/>
              <a:t>Very weak</a:t>
            </a:r>
          </a:p>
          <a:p>
            <a:pPr lvl="1"/>
            <a:r>
              <a:rPr lang="en-US" sz="1800" dirty="0"/>
              <a:t>Probability of any row = 1/N</a:t>
            </a:r>
          </a:p>
          <a:p>
            <a:pPr lvl="1"/>
            <a:r>
              <a:rPr lang="en-US" sz="1800" dirty="0"/>
              <a:t>Sequential retrieval</a:t>
            </a:r>
          </a:p>
          <a:p>
            <a:pPr lvl="1"/>
            <a:r>
              <a:rPr lang="en-US" sz="1800" dirty="0"/>
              <a:t>1,000,000 rows means 500,000 retrievals per lookup!</a:t>
            </a:r>
          </a:p>
          <a:p>
            <a:r>
              <a:rPr lang="en-US" sz="2000" dirty="0"/>
              <a:t>Delete</a:t>
            </a:r>
          </a:p>
          <a:p>
            <a:pPr lvl="1"/>
            <a:r>
              <a:rPr lang="en-US" sz="1800" dirty="0"/>
              <a:t>Easy</a:t>
            </a:r>
          </a:p>
          <a:p>
            <a:r>
              <a:rPr lang="en-US" sz="2000" dirty="0"/>
              <a:t>Insert/Modify</a:t>
            </a:r>
          </a:p>
          <a:p>
            <a:pPr lvl="1"/>
            <a:r>
              <a:rPr lang="en-US" sz="1800" dirty="0"/>
              <a:t>Very weak</a:t>
            </a:r>
          </a:p>
        </p:txBody>
      </p:sp>
    </p:spTree>
    <p:extLst>
      <p:ext uri="{BB962C8B-B14F-4D97-AF65-F5344CB8AC3E}">
        <p14:creationId xmlns:p14="http://schemas.microsoft.com/office/powerpoint/2010/main" val="181930717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mtClean="0"/>
              <a:t>Classification Examples</a:t>
            </a:r>
          </a:p>
        </p:txBody>
      </p:sp>
      <p:sp>
        <p:nvSpPr>
          <p:cNvPr id="48132" name="Rectangle 3"/>
          <p:cNvSpPr>
            <a:spLocks noGrp="1" noChangeArrowheads="1"/>
          </p:cNvSpPr>
          <p:nvPr>
            <p:ph type="body" idx="1"/>
          </p:nvPr>
        </p:nvSpPr>
        <p:spPr/>
        <p:txBody>
          <a:bodyPr/>
          <a:lstStyle/>
          <a:p>
            <a:r>
              <a:rPr lang="en-US" smtClean="0"/>
              <a:t>Examples</a:t>
            </a:r>
          </a:p>
          <a:p>
            <a:pPr lvl="1"/>
            <a:r>
              <a:rPr lang="en-US" smtClean="0"/>
              <a:t>Which borrowers/loans are most likely to be successful?</a:t>
            </a:r>
          </a:p>
          <a:p>
            <a:pPr lvl="1"/>
            <a:r>
              <a:rPr lang="en-US" smtClean="0"/>
              <a:t>Which customers are most likely to want a new item?</a:t>
            </a:r>
          </a:p>
          <a:p>
            <a:pPr lvl="1"/>
            <a:r>
              <a:rPr lang="en-US" smtClean="0"/>
              <a:t>Which companies are likely to file bankruptcy?</a:t>
            </a:r>
          </a:p>
          <a:p>
            <a:pPr lvl="1"/>
            <a:r>
              <a:rPr lang="en-US" smtClean="0"/>
              <a:t>Which workers are likely to quit in the next six months?</a:t>
            </a:r>
          </a:p>
          <a:p>
            <a:pPr lvl="1"/>
            <a:r>
              <a:rPr lang="en-US" smtClean="0"/>
              <a:t>Which startup companies are likely to succeed?</a:t>
            </a:r>
          </a:p>
          <a:p>
            <a:pPr lvl="1"/>
            <a:r>
              <a:rPr lang="en-US" smtClean="0"/>
              <a:t>Which tax returns are fraudulent?</a:t>
            </a:r>
          </a:p>
        </p:txBody>
      </p:sp>
      <p:sp>
        <p:nvSpPr>
          <p:cNvPr id="48130"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F983E8D-6FF6-493F-BDAF-8616B2679737}" type="slidenum">
              <a:rPr lang="en-US" smtClean="0"/>
              <a:pPr/>
              <a:t>50</a:t>
            </a:fld>
            <a:endParaRPr lang="en-US"/>
          </a:p>
        </p:txBody>
      </p:sp>
    </p:spTree>
    <p:extLst>
      <p:ext uri="{BB962C8B-B14F-4D97-AF65-F5344CB8AC3E}">
        <p14:creationId xmlns:p14="http://schemas.microsoft.com/office/powerpoint/2010/main" val="779321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smtClean="0"/>
              <a:t>Classification Process</a:t>
            </a:r>
          </a:p>
        </p:txBody>
      </p:sp>
      <p:sp>
        <p:nvSpPr>
          <p:cNvPr id="4915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23E9FB1-93D1-4EF7-AAD8-C3C70BF9825D}" type="slidenum">
              <a:rPr lang="en-US" sz="1400" smtClean="0">
                <a:latin typeface="Garamond" pitchFamily="18" charset="0"/>
              </a:rPr>
              <a:pPr/>
              <a:t>51</a:t>
            </a:fld>
            <a:endParaRPr lang="en-US" sz="1400">
              <a:latin typeface="Garamond" pitchFamily="18" charset="0"/>
            </a:endParaRPr>
          </a:p>
        </p:txBody>
      </p:sp>
      <p:graphicFrame>
        <p:nvGraphicFramePr>
          <p:cNvPr id="185397" name="Group 53"/>
          <p:cNvGraphicFramePr>
            <a:graphicFrameLocks noGrp="1"/>
          </p:cNvGraphicFramePr>
          <p:nvPr>
            <p:ph sz="half" idx="4294967295"/>
            <p:extLst>
              <p:ext uri="{D42A27DB-BD31-4B8C-83A1-F6EECF244321}">
                <p14:modId xmlns:p14="http://schemas.microsoft.com/office/powerpoint/2010/main" val="1453258601"/>
              </p:ext>
            </p:extLst>
          </p:nvPr>
        </p:nvGraphicFramePr>
        <p:xfrm>
          <a:off x="1871097" y="4379913"/>
          <a:ext cx="5924550" cy="1463676"/>
        </p:xfrm>
        <a:graphic>
          <a:graphicData uri="http://schemas.openxmlformats.org/drawingml/2006/table">
            <a:tbl>
              <a:tblPr/>
              <a:tblGrid>
                <a:gridCol w="933450"/>
                <a:gridCol w="958850"/>
                <a:gridCol w="1568450"/>
                <a:gridCol w="1416050"/>
                <a:gridCol w="1047750"/>
              </a:tblGrid>
              <a:tr h="36591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Income</a:t>
                      </a:r>
                    </a:p>
                  </a:txBody>
                  <a:tcPr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Married</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Credit History</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Job Stability</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Success</a:t>
                      </a:r>
                    </a:p>
                  </a:txBody>
                  <a:tcPr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91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50000</a:t>
                      </a:r>
                    </a:p>
                  </a:txBody>
                  <a:tcPr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Yes</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Good</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Good</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Yes</a:t>
                      </a:r>
                    </a:p>
                  </a:txBody>
                  <a:tcPr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91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25000</a:t>
                      </a:r>
                    </a:p>
                  </a:txBody>
                  <a:tcPr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Yes</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Bad</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Bad</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No</a:t>
                      </a:r>
                    </a:p>
                  </a:txBody>
                  <a:tcPr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919">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75000</a:t>
                      </a:r>
                    </a:p>
                  </a:txBody>
                  <a:tcPr marT="45740" marB="4574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No</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Good</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chemeClr val="tx1"/>
                          </a:solidFill>
                          <a:effectLst/>
                          <a:latin typeface="Arial" charset="0"/>
                        </a:rPr>
                        <a:t>Good</a:t>
                      </a:r>
                    </a:p>
                  </a:txBody>
                  <a:tcPr marT="45740" marB="4574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No</a:t>
                      </a:r>
                    </a:p>
                  </a:txBody>
                  <a:tcPr marT="45740" marB="4574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6" name="Rectangle 5"/>
          <p:cNvSpPr/>
          <p:nvPr/>
        </p:nvSpPr>
        <p:spPr>
          <a:xfrm>
            <a:off x="743919" y="1230095"/>
            <a:ext cx="7826644" cy="1877437"/>
          </a:xfrm>
          <a:prstGeom prst="rect">
            <a:avLst/>
          </a:prstGeom>
        </p:spPr>
        <p:txBody>
          <a:bodyPr wrap="square">
            <a:spAutoFit/>
          </a:bodyPr>
          <a:lstStyle/>
          <a:p>
            <a:r>
              <a:rPr lang="en-US" sz="2000" dirty="0"/>
              <a:t>Clearly identify the outcome/dependent variable.</a:t>
            </a:r>
          </a:p>
          <a:p>
            <a:r>
              <a:rPr lang="en-US" sz="2000" dirty="0"/>
              <a:t>Identify potential variables that might affect the outcome.</a:t>
            </a:r>
          </a:p>
          <a:p>
            <a:pPr lvl="1"/>
            <a:r>
              <a:rPr lang="en-US" sz="1800" dirty="0"/>
              <a:t>Supervised (modeler chooses)</a:t>
            </a:r>
          </a:p>
          <a:p>
            <a:pPr lvl="1"/>
            <a:r>
              <a:rPr lang="en-US" sz="1800" dirty="0"/>
              <a:t>Unsupervised (system scans all/most)</a:t>
            </a:r>
          </a:p>
          <a:p>
            <a:r>
              <a:rPr lang="en-US" sz="2000" dirty="0"/>
              <a:t>Use sample data to test and validate the model.</a:t>
            </a:r>
          </a:p>
          <a:p>
            <a:r>
              <a:rPr lang="en-US" sz="2000" dirty="0"/>
              <a:t>System creates weights that link independent variables to outcome.</a:t>
            </a:r>
          </a:p>
        </p:txBody>
      </p:sp>
      <p:sp>
        <p:nvSpPr>
          <p:cNvPr id="2" name="Freeform 1"/>
          <p:cNvSpPr/>
          <p:nvPr/>
        </p:nvSpPr>
        <p:spPr>
          <a:xfrm>
            <a:off x="2210937" y="3384569"/>
            <a:ext cx="5076967" cy="941771"/>
          </a:xfrm>
          <a:custGeom>
            <a:avLst/>
            <a:gdLst>
              <a:gd name="connsiteX0" fmla="*/ 0 w 5076967"/>
              <a:gd name="connsiteY0" fmla="*/ 900828 h 941771"/>
              <a:gd name="connsiteX1" fmla="*/ 3220872 w 5076967"/>
              <a:gd name="connsiteY1" fmla="*/ 76 h 941771"/>
              <a:gd name="connsiteX2" fmla="*/ 5076967 w 5076967"/>
              <a:gd name="connsiteY2" fmla="*/ 941771 h 941771"/>
            </a:gdLst>
            <a:ahLst/>
            <a:cxnLst>
              <a:cxn ang="0">
                <a:pos x="connsiteX0" y="connsiteY0"/>
              </a:cxn>
              <a:cxn ang="0">
                <a:pos x="connsiteX1" y="connsiteY1"/>
              </a:cxn>
              <a:cxn ang="0">
                <a:pos x="connsiteX2" y="connsiteY2"/>
              </a:cxn>
            </a:cxnLst>
            <a:rect l="l" t="t" r="r" b="b"/>
            <a:pathLst>
              <a:path w="5076967" h="941771">
                <a:moveTo>
                  <a:pt x="0" y="900828"/>
                </a:moveTo>
                <a:cubicBezTo>
                  <a:pt x="1187355" y="447040"/>
                  <a:pt x="2374711" y="-6748"/>
                  <a:pt x="3220872" y="76"/>
                </a:cubicBezTo>
                <a:cubicBezTo>
                  <a:pt x="4067033" y="6900"/>
                  <a:pt x="4572000" y="474335"/>
                  <a:pt x="5076967" y="941771"/>
                </a:cubicBezTo>
              </a:path>
            </a:pathLst>
          </a:custGeom>
          <a:ln>
            <a:solidFill>
              <a:schemeClr val="tx1"/>
            </a:solidFill>
            <a:tailEnd type="stealth" w="lg" len="med"/>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4" name="Freeform 3"/>
          <p:cNvSpPr/>
          <p:nvPr/>
        </p:nvSpPr>
        <p:spPr>
          <a:xfrm>
            <a:off x="3316406" y="3697866"/>
            <a:ext cx="3835021" cy="614827"/>
          </a:xfrm>
          <a:custGeom>
            <a:avLst/>
            <a:gdLst>
              <a:gd name="connsiteX0" fmla="*/ 0 w 3835021"/>
              <a:gd name="connsiteY0" fmla="*/ 614827 h 614827"/>
              <a:gd name="connsiteX1" fmla="*/ 2674961 w 3835021"/>
              <a:gd name="connsiteY1" fmla="*/ 677 h 614827"/>
              <a:gd name="connsiteX2" fmla="*/ 3835021 w 3835021"/>
              <a:gd name="connsiteY2" fmla="*/ 519292 h 614827"/>
            </a:gdLst>
            <a:ahLst/>
            <a:cxnLst>
              <a:cxn ang="0">
                <a:pos x="connsiteX0" y="connsiteY0"/>
              </a:cxn>
              <a:cxn ang="0">
                <a:pos x="connsiteX1" y="connsiteY1"/>
              </a:cxn>
              <a:cxn ang="0">
                <a:pos x="connsiteX2" y="connsiteY2"/>
              </a:cxn>
            </a:cxnLst>
            <a:rect l="l" t="t" r="r" b="b"/>
            <a:pathLst>
              <a:path w="3835021" h="614827">
                <a:moveTo>
                  <a:pt x="0" y="614827"/>
                </a:moveTo>
                <a:cubicBezTo>
                  <a:pt x="1017895" y="315713"/>
                  <a:pt x="2035791" y="16599"/>
                  <a:pt x="2674961" y="677"/>
                </a:cubicBezTo>
                <a:cubicBezTo>
                  <a:pt x="3314131" y="-15245"/>
                  <a:pt x="3574576" y="252023"/>
                  <a:pt x="3835021" y="519292"/>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5" name="Freeform 4"/>
          <p:cNvSpPr/>
          <p:nvPr/>
        </p:nvSpPr>
        <p:spPr>
          <a:xfrm>
            <a:off x="4640239" y="3861602"/>
            <a:ext cx="2538483" cy="437443"/>
          </a:xfrm>
          <a:custGeom>
            <a:avLst/>
            <a:gdLst>
              <a:gd name="connsiteX0" fmla="*/ 0 w 2538483"/>
              <a:gd name="connsiteY0" fmla="*/ 437443 h 437443"/>
              <a:gd name="connsiteX1" fmla="*/ 1569492 w 2538483"/>
              <a:gd name="connsiteY1" fmla="*/ 714 h 437443"/>
              <a:gd name="connsiteX2" fmla="*/ 2538483 w 2538483"/>
              <a:gd name="connsiteY2" fmla="*/ 355556 h 437443"/>
            </a:gdLst>
            <a:ahLst/>
            <a:cxnLst>
              <a:cxn ang="0">
                <a:pos x="connsiteX0" y="connsiteY0"/>
              </a:cxn>
              <a:cxn ang="0">
                <a:pos x="connsiteX1" y="connsiteY1"/>
              </a:cxn>
              <a:cxn ang="0">
                <a:pos x="connsiteX2" y="connsiteY2"/>
              </a:cxn>
            </a:cxnLst>
            <a:rect l="l" t="t" r="r" b="b"/>
            <a:pathLst>
              <a:path w="2538483" h="437443">
                <a:moveTo>
                  <a:pt x="0" y="437443"/>
                </a:moveTo>
                <a:cubicBezTo>
                  <a:pt x="573206" y="225902"/>
                  <a:pt x="1146412" y="14362"/>
                  <a:pt x="1569492" y="714"/>
                </a:cubicBezTo>
                <a:cubicBezTo>
                  <a:pt x="1992573" y="-12934"/>
                  <a:pt x="2265528" y="171311"/>
                  <a:pt x="2538483" y="355556"/>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7" name="Freeform 6"/>
          <p:cNvSpPr/>
          <p:nvPr/>
        </p:nvSpPr>
        <p:spPr>
          <a:xfrm>
            <a:off x="6018663" y="4092201"/>
            <a:ext cx="1160059" cy="234139"/>
          </a:xfrm>
          <a:custGeom>
            <a:avLst/>
            <a:gdLst>
              <a:gd name="connsiteX0" fmla="*/ 0 w 1160059"/>
              <a:gd name="connsiteY0" fmla="*/ 234139 h 234139"/>
              <a:gd name="connsiteX1" fmla="*/ 750627 w 1160059"/>
              <a:gd name="connsiteY1" fmla="*/ 2127 h 234139"/>
              <a:gd name="connsiteX2" fmla="*/ 1160059 w 1160059"/>
              <a:gd name="connsiteY2" fmla="*/ 138605 h 234139"/>
            </a:gdLst>
            <a:ahLst/>
            <a:cxnLst>
              <a:cxn ang="0">
                <a:pos x="connsiteX0" y="connsiteY0"/>
              </a:cxn>
              <a:cxn ang="0">
                <a:pos x="connsiteX1" y="connsiteY1"/>
              </a:cxn>
              <a:cxn ang="0">
                <a:pos x="connsiteX2" y="connsiteY2"/>
              </a:cxn>
            </a:cxnLst>
            <a:rect l="l" t="t" r="r" b="b"/>
            <a:pathLst>
              <a:path w="1160059" h="234139">
                <a:moveTo>
                  <a:pt x="0" y="234139"/>
                </a:moveTo>
                <a:cubicBezTo>
                  <a:pt x="278642" y="126094"/>
                  <a:pt x="557284" y="18049"/>
                  <a:pt x="750627" y="2127"/>
                </a:cubicBezTo>
                <a:cubicBezTo>
                  <a:pt x="943970" y="-13795"/>
                  <a:pt x="1052014" y="62405"/>
                  <a:pt x="1160059" y="138605"/>
                </a:cubicBezTo>
              </a:path>
            </a:pathLst>
          </a:custGeom>
          <a:ln>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Tree>
    <p:extLst>
      <p:ext uri="{BB962C8B-B14F-4D97-AF65-F5344CB8AC3E}">
        <p14:creationId xmlns:p14="http://schemas.microsoft.com/office/powerpoint/2010/main" val="16356790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mtClean="0"/>
              <a:t>Classification Techniques</a:t>
            </a:r>
          </a:p>
        </p:txBody>
      </p:sp>
      <p:sp>
        <p:nvSpPr>
          <p:cNvPr id="50180" name="Rectangle 3"/>
          <p:cNvSpPr>
            <a:spLocks noGrp="1" noChangeArrowheads="1"/>
          </p:cNvSpPr>
          <p:nvPr>
            <p:ph type="body" idx="1"/>
          </p:nvPr>
        </p:nvSpPr>
        <p:spPr/>
        <p:txBody>
          <a:bodyPr/>
          <a:lstStyle/>
          <a:p>
            <a:r>
              <a:rPr lang="en-US" smtClean="0"/>
              <a:t>Regression</a:t>
            </a:r>
          </a:p>
          <a:p>
            <a:r>
              <a:rPr lang="en-US" smtClean="0"/>
              <a:t>Bayesian Networks</a:t>
            </a:r>
          </a:p>
          <a:p>
            <a:r>
              <a:rPr lang="en-US" smtClean="0"/>
              <a:t>Decision Trees (hierarchical)</a:t>
            </a:r>
          </a:p>
          <a:p>
            <a:r>
              <a:rPr lang="en-US" smtClean="0"/>
              <a:t>Neural Networks</a:t>
            </a:r>
          </a:p>
          <a:p>
            <a:r>
              <a:rPr lang="en-US" smtClean="0"/>
              <a:t>Genetic Algorithms</a:t>
            </a:r>
          </a:p>
          <a:p>
            <a:endParaRPr lang="en-US" smtClean="0"/>
          </a:p>
          <a:p>
            <a:r>
              <a:rPr lang="en-US" smtClean="0"/>
              <a:t>Complications</a:t>
            </a:r>
          </a:p>
          <a:p>
            <a:pPr lvl="1"/>
            <a:r>
              <a:rPr lang="en-US" smtClean="0"/>
              <a:t>Some methods require categorical data</a:t>
            </a:r>
          </a:p>
          <a:p>
            <a:pPr lvl="1"/>
            <a:r>
              <a:rPr lang="en-US" smtClean="0"/>
              <a:t>Data size is still a problem</a:t>
            </a:r>
          </a:p>
        </p:txBody>
      </p:sp>
      <p:sp>
        <p:nvSpPr>
          <p:cNvPr id="50178"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BADF4C1-D0A7-4E60-8032-3B390F484086}" type="slidenum">
              <a:rPr lang="en-US" smtClean="0"/>
              <a:pPr/>
              <a:t>52</a:t>
            </a:fld>
            <a:endParaRPr lang="en-US"/>
          </a:p>
        </p:txBody>
      </p:sp>
    </p:spTree>
    <p:extLst>
      <p:ext uri="{BB962C8B-B14F-4D97-AF65-F5344CB8AC3E}">
        <p14:creationId xmlns:p14="http://schemas.microsoft.com/office/powerpoint/2010/main" val="3535466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 Classification</a:t>
            </a:r>
            <a:endParaRPr lang="en-US" dirty="0"/>
          </a:p>
        </p:txBody>
      </p:sp>
      <p:sp>
        <p:nvSpPr>
          <p:cNvPr id="4" name="Slide Number Placeholder 3"/>
          <p:cNvSpPr>
            <a:spLocks noGrp="1"/>
          </p:cNvSpPr>
          <p:nvPr>
            <p:ph type="sldNum" sz="quarter" idx="12"/>
          </p:nvPr>
        </p:nvSpPr>
        <p:spPr/>
        <p:txBody>
          <a:bodyPr/>
          <a:lstStyle/>
          <a:p>
            <a:pPr>
              <a:defRPr/>
            </a:pPr>
            <a:fld id="{923F52A1-028B-4591-8BCA-BD4AC116D9B3}" type="slidenum">
              <a:rPr lang="en-US" smtClean="0"/>
              <a:pPr>
                <a:defRPr/>
              </a:pPr>
              <a:t>53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98011981"/>
              </p:ext>
            </p:extLst>
          </p:nvPr>
        </p:nvGraphicFramePr>
        <p:xfrm>
          <a:off x="445827" y="1733321"/>
          <a:ext cx="4840242" cy="2595880"/>
        </p:xfrm>
        <a:graphic>
          <a:graphicData uri="http://schemas.openxmlformats.org/drawingml/2006/table">
            <a:tbl>
              <a:tblPr firstRow="1" bandRow="1">
                <a:tableStyleId>{5940675A-B579-460E-94D1-54222C63F5DA}</a:tableStyleId>
              </a:tblPr>
              <a:tblGrid>
                <a:gridCol w="870857"/>
                <a:gridCol w="1470025"/>
                <a:gridCol w="1262380"/>
                <a:gridCol w="1236980"/>
              </a:tblGrid>
              <a:tr h="370840">
                <a:tc>
                  <a:txBody>
                    <a:bodyPr/>
                    <a:lstStyle/>
                    <a:p>
                      <a:r>
                        <a:rPr lang="en-US" dirty="0" smtClean="0"/>
                        <a:t>Sales</a:t>
                      </a:r>
                      <a:endParaRPr lang="en-US" dirty="0"/>
                    </a:p>
                  </a:txBody>
                  <a:tcPr/>
                </a:tc>
                <a:tc>
                  <a:txBody>
                    <a:bodyPr/>
                    <a:lstStyle/>
                    <a:p>
                      <a:r>
                        <a:rPr lang="en-US" dirty="0" err="1" smtClean="0"/>
                        <a:t>Year_Month</a:t>
                      </a:r>
                      <a:endParaRPr lang="en-US" dirty="0"/>
                    </a:p>
                  </a:txBody>
                  <a:tcPr/>
                </a:tc>
                <a:tc>
                  <a:txBody>
                    <a:bodyPr/>
                    <a:lstStyle/>
                    <a:p>
                      <a:r>
                        <a:rPr lang="en-US" dirty="0" smtClean="0"/>
                        <a:t>Employee</a:t>
                      </a:r>
                      <a:endParaRPr lang="en-US" dirty="0"/>
                    </a:p>
                  </a:txBody>
                  <a:tcPr/>
                </a:tc>
                <a:tc>
                  <a:txBody>
                    <a:bodyPr/>
                    <a:lstStyle/>
                    <a:p>
                      <a:r>
                        <a:rPr lang="en-US" dirty="0" err="1" smtClean="0"/>
                        <a:t>SaleState</a:t>
                      </a:r>
                      <a:endParaRPr lang="en-US" dirty="0"/>
                    </a:p>
                  </a:txBody>
                  <a:tcPr/>
                </a:tc>
              </a:tr>
              <a:tr h="370840">
                <a:tc>
                  <a:txBody>
                    <a:bodyPr/>
                    <a:lstStyle/>
                    <a:p>
                      <a:r>
                        <a:rPr lang="en-US" dirty="0" smtClean="0"/>
                        <a:t>59510</a:t>
                      </a:r>
                      <a:endParaRPr lang="en-US" dirty="0"/>
                    </a:p>
                  </a:txBody>
                  <a:tcPr/>
                </a:tc>
                <a:tc>
                  <a:txBody>
                    <a:bodyPr/>
                    <a:lstStyle/>
                    <a:p>
                      <a:r>
                        <a:rPr lang="en-US" dirty="0" smtClean="0"/>
                        <a:t>201301</a:t>
                      </a:r>
                      <a:endParaRPr lang="en-US" dirty="0"/>
                    </a:p>
                  </a:txBody>
                  <a:tcPr/>
                </a:tc>
                <a:tc>
                  <a:txBody>
                    <a:bodyPr/>
                    <a:lstStyle/>
                    <a:p>
                      <a:r>
                        <a:rPr lang="en-US" dirty="0" smtClean="0"/>
                        <a:t>15</a:t>
                      </a:r>
                      <a:endParaRPr lang="en-US" dirty="0"/>
                    </a:p>
                  </a:txBody>
                  <a:tcPr/>
                </a:tc>
                <a:tc>
                  <a:txBody>
                    <a:bodyPr/>
                    <a:lstStyle/>
                    <a:p>
                      <a:r>
                        <a:rPr lang="en-US" dirty="0" smtClean="0"/>
                        <a:t>CA</a:t>
                      </a:r>
                      <a:endParaRPr lang="en-US" dirty="0"/>
                    </a:p>
                  </a:txBody>
                  <a:tcPr/>
                </a:tc>
              </a:tr>
              <a:tr h="370840">
                <a:tc>
                  <a:txBody>
                    <a:bodyPr/>
                    <a:lstStyle/>
                    <a:p>
                      <a:r>
                        <a:rPr lang="en-US" dirty="0" smtClean="0"/>
                        <a:t>35202</a:t>
                      </a:r>
                      <a:endParaRPr lang="en-US" dirty="0"/>
                    </a:p>
                  </a:txBody>
                  <a:tcPr/>
                </a:tc>
                <a:tc>
                  <a:txBody>
                    <a:bodyPr/>
                    <a:lstStyle/>
                    <a:p>
                      <a:r>
                        <a:rPr lang="en-US" dirty="0" smtClean="0"/>
                        <a:t>201301</a:t>
                      </a:r>
                      <a:endParaRPr lang="en-US" dirty="0"/>
                    </a:p>
                  </a:txBody>
                  <a:tcPr/>
                </a:tc>
                <a:tc>
                  <a:txBody>
                    <a:bodyPr/>
                    <a:lstStyle/>
                    <a:p>
                      <a:r>
                        <a:rPr lang="en-US" dirty="0" smtClean="0"/>
                        <a:t>16</a:t>
                      </a:r>
                      <a:endParaRPr lang="en-US" dirty="0"/>
                    </a:p>
                  </a:txBody>
                  <a:tcPr/>
                </a:tc>
                <a:tc>
                  <a:txBody>
                    <a:bodyPr/>
                    <a:lstStyle/>
                    <a:p>
                      <a:r>
                        <a:rPr lang="en-US" dirty="0" smtClean="0"/>
                        <a:t>OR</a:t>
                      </a:r>
                      <a:endParaRPr lang="en-US" dirty="0"/>
                    </a:p>
                  </a:txBody>
                  <a:tcPr/>
                </a:tc>
              </a:tr>
              <a:tr h="370840">
                <a:tc>
                  <a:txBody>
                    <a:bodyPr/>
                    <a:lstStyle/>
                    <a:p>
                      <a:r>
                        <a:rPr lang="en-US" dirty="0" smtClean="0"/>
                        <a:t>63039</a:t>
                      </a:r>
                      <a:endParaRPr lang="en-US" dirty="0"/>
                    </a:p>
                  </a:txBody>
                  <a:tcPr/>
                </a:tc>
                <a:tc>
                  <a:txBody>
                    <a:bodyPr/>
                    <a:lstStyle/>
                    <a:p>
                      <a:r>
                        <a:rPr lang="en-US" dirty="0" smtClean="0"/>
                        <a:t>201302</a:t>
                      </a:r>
                      <a:endParaRPr lang="en-US" dirty="0"/>
                    </a:p>
                  </a:txBody>
                  <a:tcPr/>
                </a:tc>
                <a:tc>
                  <a:txBody>
                    <a:bodyPr/>
                    <a:lstStyle/>
                    <a:p>
                      <a:r>
                        <a:rPr lang="en-US" dirty="0" smtClean="0"/>
                        <a:t>15</a:t>
                      </a:r>
                      <a:endParaRPr lang="en-US" dirty="0"/>
                    </a:p>
                  </a:txBody>
                  <a:tcPr/>
                </a:tc>
                <a:tc>
                  <a:txBody>
                    <a:bodyPr/>
                    <a:lstStyle/>
                    <a:p>
                      <a:r>
                        <a:rPr lang="en-US" dirty="0" smtClean="0"/>
                        <a:t>CA</a:t>
                      </a:r>
                      <a:endParaRPr lang="en-US" dirty="0"/>
                    </a:p>
                  </a:txBody>
                  <a:tcPr/>
                </a:tc>
              </a:tr>
              <a:tr h="370840">
                <a:tc>
                  <a:txBody>
                    <a:bodyPr/>
                    <a:lstStyle/>
                    <a:p>
                      <a:r>
                        <a:rPr lang="en-US" dirty="0" smtClean="0"/>
                        <a:t>29281</a:t>
                      </a:r>
                      <a:endParaRPr lang="en-US" dirty="0"/>
                    </a:p>
                  </a:txBody>
                  <a:tcPr/>
                </a:tc>
                <a:tc>
                  <a:txBody>
                    <a:bodyPr/>
                    <a:lstStyle/>
                    <a:p>
                      <a:r>
                        <a:rPr lang="en-US" dirty="0" smtClean="0"/>
                        <a:t>201301</a:t>
                      </a:r>
                      <a:endParaRPr lang="en-US" dirty="0"/>
                    </a:p>
                  </a:txBody>
                  <a:tcPr/>
                </a:tc>
                <a:tc>
                  <a:txBody>
                    <a:bodyPr/>
                    <a:lstStyle/>
                    <a:p>
                      <a:r>
                        <a:rPr lang="en-US" dirty="0" smtClean="0"/>
                        <a:t>15</a:t>
                      </a:r>
                      <a:endParaRPr lang="en-US" dirty="0"/>
                    </a:p>
                  </a:txBody>
                  <a:tcPr/>
                </a:tc>
                <a:tc>
                  <a:txBody>
                    <a:bodyPr/>
                    <a:lstStyle/>
                    <a:p>
                      <a:r>
                        <a:rPr lang="en-US" dirty="0" smtClean="0"/>
                        <a:t>OR</a:t>
                      </a:r>
                      <a:endParaRPr lang="en-US" dirty="0"/>
                    </a:p>
                  </a:txBody>
                  <a:tcPr/>
                </a:tc>
              </a:tr>
              <a:tr h="370840">
                <a:tc>
                  <a:txBody>
                    <a:bodyPr/>
                    <a:lstStyle/>
                    <a:p>
                      <a:r>
                        <a:rPr lang="en-US" dirty="0" smtClean="0"/>
                        <a:t>48402</a:t>
                      </a:r>
                      <a:endParaRPr lang="en-US" dirty="0"/>
                    </a:p>
                  </a:txBody>
                  <a:tcPr/>
                </a:tc>
                <a:tc>
                  <a:txBody>
                    <a:bodyPr/>
                    <a:lstStyle/>
                    <a:p>
                      <a:r>
                        <a:rPr lang="en-US" dirty="0" smtClean="0"/>
                        <a:t>201302</a:t>
                      </a:r>
                      <a:endParaRPr lang="en-US" dirty="0"/>
                    </a:p>
                  </a:txBody>
                  <a:tcPr/>
                </a:tc>
                <a:tc>
                  <a:txBody>
                    <a:bodyPr/>
                    <a:lstStyle/>
                    <a:p>
                      <a:r>
                        <a:rPr lang="en-US" dirty="0" smtClean="0"/>
                        <a:t>16</a:t>
                      </a:r>
                      <a:endParaRPr lang="en-US" dirty="0"/>
                    </a:p>
                  </a:txBody>
                  <a:tcPr/>
                </a:tc>
                <a:tc>
                  <a:txBody>
                    <a:bodyPr/>
                    <a:lstStyle/>
                    <a:p>
                      <a:r>
                        <a:rPr lang="en-US" dirty="0" smtClean="0"/>
                        <a:t>CA</a:t>
                      </a:r>
                      <a:endParaRPr lang="en-US" dirty="0"/>
                    </a:p>
                  </a:txBody>
                  <a:tcPr/>
                </a:tc>
              </a:tr>
              <a:tr h="370840">
                <a:tc>
                  <a:txBody>
                    <a:bodyPr/>
                    <a:lstStyle/>
                    <a:p>
                      <a:r>
                        <a:rPr lang="en-US" dirty="0" smtClean="0"/>
                        <a:t>57812</a:t>
                      </a:r>
                      <a:endParaRPr lang="en-US" dirty="0"/>
                    </a:p>
                  </a:txBody>
                  <a:tcPr/>
                </a:tc>
                <a:tc>
                  <a:txBody>
                    <a:bodyPr/>
                    <a:lstStyle/>
                    <a:p>
                      <a:r>
                        <a:rPr lang="en-US" dirty="0" smtClean="0"/>
                        <a:t>201303</a:t>
                      </a:r>
                      <a:endParaRPr lang="en-US" dirty="0"/>
                    </a:p>
                  </a:txBody>
                  <a:tcPr/>
                </a:tc>
                <a:tc>
                  <a:txBody>
                    <a:bodyPr/>
                    <a:lstStyle/>
                    <a:p>
                      <a:r>
                        <a:rPr lang="en-US" dirty="0" smtClean="0"/>
                        <a:t>15</a:t>
                      </a:r>
                      <a:endParaRPr lang="en-US" dirty="0"/>
                    </a:p>
                  </a:txBody>
                  <a:tcPr/>
                </a:tc>
                <a:tc>
                  <a:txBody>
                    <a:bodyPr/>
                    <a:lstStyle/>
                    <a:p>
                      <a:r>
                        <a:rPr lang="en-US" dirty="0" smtClean="0"/>
                        <a:t>CA</a:t>
                      </a:r>
                      <a:endParaRPr lang="en-US" dirty="0"/>
                    </a:p>
                  </a:txBody>
                  <a:tcPr/>
                </a:tc>
              </a:tr>
            </a:tbl>
          </a:graphicData>
        </a:graphic>
      </p:graphicFrame>
      <p:sp>
        <p:nvSpPr>
          <p:cNvPr id="6" name="TextBox 5"/>
          <p:cNvSpPr txBox="1"/>
          <p:nvPr/>
        </p:nvSpPr>
        <p:spPr>
          <a:xfrm>
            <a:off x="953888" y="1228141"/>
            <a:ext cx="2350323" cy="400110"/>
          </a:xfrm>
          <a:prstGeom prst="rect">
            <a:avLst/>
          </a:prstGeom>
          <a:noFill/>
        </p:spPr>
        <p:txBody>
          <a:bodyPr wrap="none" rtlCol="0">
            <a:spAutoFit/>
          </a:bodyPr>
          <a:lstStyle/>
          <a:p>
            <a:r>
              <a:rPr lang="en-US" sz="2000" dirty="0" smtClean="0"/>
              <a:t>Columns/Attributes</a:t>
            </a:r>
            <a:endParaRPr lang="en-US" sz="2000" dirty="0"/>
          </a:p>
        </p:txBody>
      </p:sp>
      <p:sp>
        <p:nvSpPr>
          <p:cNvPr id="7" name="TextBox 6"/>
          <p:cNvSpPr txBox="1"/>
          <p:nvPr/>
        </p:nvSpPr>
        <p:spPr>
          <a:xfrm>
            <a:off x="5525888" y="2101598"/>
            <a:ext cx="3105337" cy="400110"/>
          </a:xfrm>
          <a:prstGeom prst="rect">
            <a:avLst/>
          </a:prstGeom>
          <a:noFill/>
        </p:spPr>
        <p:txBody>
          <a:bodyPr wrap="none" rtlCol="0">
            <a:spAutoFit/>
          </a:bodyPr>
          <a:lstStyle/>
          <a:p>
            <a:r>
              <a:rPr lang="en-US" sz="2000" dirty="0" smtClean="0"/>
              <a:t>Each row is one instance.</a:t>
            </a:r>
            <a:endParaRPr lang="en-US" sz="2000" dirty="0"/>
          </a:p>
        </p:txBody>
      </p:sp>
      <p:sp>
        <p:nvSpPr>
          <p:cNvPr id="8" name="TextBox 7"/>
          <p:cNvSpPr txBox="1"/>
          <p:nvPr/>
        </p:nvSpPr>
        <p:spPr>
          <a:xfrm>
            <a:off x="530808" y="4523023"/>
            <a:ext cx="7332328" cy="1323439"/>
          </a:xfrm>
          <a:prstGeom prst="rect">
            <a:avLst/>
          </a:prstGeom>
          <a:noFill/>
        </p:spPr>
        <p:txBody>
          <a:bodyPr wrap="none" rtlCol="0">
            <a:spAutoFit/>
          </a:bodyPr>
          <a:lstStyle/>
          <a:p>
            <a:r>
              <a:rPr lang="en-US" sz="2000" dirty="0" smtClean="0"/>
              <a:t>SELECT Sum(Price*Quantity) As Sales,</a:t>
            </a:r>
          </a:p>
          <a:p>
            <a:r>
              <a:rPr lang="en-US" sz="2000" dirty="0"/>
              <a:t>	</a:t>
            </a:r>
            <a:r>
              <a:rPr lang="en-US" sz="2000" dirty="0" smtClean="0"/>
              <a:t>Year(</a:t>
            </a:r>
            <a:r>
              <a:rPr lang="en-US" sz="2000" dirty="0" err="1" smtClean="0"/>
              <a:t>SaleDate</a:t>
            </a:r>
            <a:r>
              <a:rPr lang="en-US" sz="2000" dirty="0" smtClean="0"/>
              <a:t>)*100+Month(</a:t>
            </a:r>
            <a:r>
              <a:rPr lang="en-US" sz="2000" dirty="0" err="1" smtClean="0"/>
              <a:t>SaleDate</a:t>
            </a:r>
            <a:r>
              <a:rPr lang="en-US" sz="2000" dirty="0" smtClean="0"/>
              <a:t>) As </a:t>
            </a:r>
            <a:r>
              <a:rPr lang="en-US" sz="2000" dirty="0" err="1" smtClean="0"/>
              <a:t>Year_Month</a:t>
            </a:r>
            <a:r>
              <a:rPr lang="en-US" sz="2000" dirty="0" smtClean="0"/>
              <a:t>,</a:t>
            </a:r>
          </a:p>
          <a:p>
            <a:r>
              <a:rPr lang="en-US" sz="2000" dirty="0"/>
              <a:t>	</a:t>
            </a:r>
            <a:r>
              <a:rPr lang="en-US" sz="2000" dirty="0" err="1" smtClean="0"/>
              <a:t>EmployeeID</a:t>
            </a:r>
            <a:r>
              <a:rPr lang="en-US" sz="2000" dirty="0" smtClean="0"/>
              <a:t>, </a:t>
            </a:r>
            <a:r>
              <a:rPr lang="en-US" sz="2000" dirty="0" err="1" smtClean="0"/>
              <a:t>SaleState</a:t>
            </a:r>
            <a:endParaRPr lang="en-US" sz="2000" dirty="0" smtClean="0"/>
          </a:p>
          <a:p>
            <a:r>
              <a:rPr lang="en-US" sz="2000" dirty="0" smtClean="0"/>
              <a:t>FROM …</a:t>
            </a:r>
            <a:endParaRPr lang="en-US" sz="2000" dirty="0"/>
          </a:p>
        </p:txBody>
      </p:sp>
    </p:spTree>
    <p:extLst>
      <p:ext uri="{BB962C8B-B14F-4D97-AF65-F5344CB8AC3E}">
        <p14:creationId xmlns:p14="http://schemas.microsoft.com/office/powerpoint/2010/main" val="15259588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Example: Decision Tree for Model Type</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54</a:t>
            </a:fld>
            <a:endParaRPr lang="en-US"/>
          </a:p>
        </p:txBody>
      </p:sp>
      <p:pic>
        <p:nvPicPr>
          <p:cNvPr id="3074" name="Picture 2"/>
          <p:cNvPicPr>
            <a:picLocks noChangeAspect="1" noChangeArrowheads="1"/>
          </p:cNvPicPr>
          <p:nvPr/>
        </p:nvPicPr>
        <p:blipFill>
          <a:blip r:embed="rId2">
            <a:clrChange>
              <a:clrFrom>
                <a:srgbClr val="FFFBE9"/>
              </a:clrFrom>
              <a:clrTo>
                <a:srgbClr val="FFFBE9">
                  <a:alpha val="0"/>
                </a:srgbClr>
              </a:clrTo>
            </a:clrChange>
            <a:extLst>
              <a:ext uri="{28A0092B-C50C-407E-A947-70E740481C1C}">
                <a14:useLocalDpi xmlns:a14="http://schemas.microsoft.com/office/drawing/2010/main" val="0"/>
              </a:ext>
            </a:extLst>
          </a:blip>
          <a:srcRect/>
          <a:stretch>
            <a:fillRect/>
          </a:stretch>
        </p:blipFill>
        <p:spPr bwMode="auto">
          <a:xfrm>
            <a:off x="510085" y="1351129"/>
            <a:ext cx="4864641" cy="437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329" y="1448478"/>
            <a:ext cx="3326573" cy="333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4083803" y="2340244"/>
            <a:ext cx="1577526" cy="0"/>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sp>
        <p:nvSpPr>
          <p:cNvPr id="6" name="Rectangle 5"/>
          <p:cNvSpPr/>
          <p:nvPr/>
        </p:nvSpPr>
        <p:spPr>
          <a:xfrm>
            <a:off x="4415902" y="5050947"/>
            <a:ext cx="4572000" cy="646331"/>
          </a:xfrm>
          <a:prstGeom prst="rect">
            <a:avLst/>
          </a:prstGeom>
        </p:spPr>
        <p:txBody>
          <a:bodyPr>
            <a:spAutoFit/>
          </a:bodyPr>
          <a:lstStyle/>
          <a:p>
            <a:r>
              <a:rPr lang="en-US" sz="1800" dirty="0" smtClean="0"/>
              <a:t>Attributes tested: Gender</a:t>
            </a:r>
            <a:r>
              <a:rPr lang="en-US" sz="1800" dirty="0"/>
              <a:t>, </a:t>
            </a:r>
            <a:r>
              <a:rPr lang="en-US" sz="1800" dirty="0" err="1"/>
              <a:t>SaleYear</a:t>
            </a:r>
            <a:r>
              <a:rPr lang="en-US" sz="1800" dirty="0"/>
              <a:t>, Income, and city Population </a:t>
            </a:r>
          </a:p>
        </p:txBody>
      </p:sp>
    </p:spTree>
    <p:extLst>
      <p:ext uri="{BB962C8B-B14F-4D97-AF65-F5344CB8AC3E}">
        <p14:creationId xmlns:p14="http://schemas.microsoft.com/office/powerpoint/2010/main" val="7327833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smtClean="0"/>
              <a:t>Association/Market Basket</a:t>
            </a:r>
          </a:p>
        </p:txBody>
      </p:sp>
      <p:sp>
        <p:nvSpPr>
          <p:cNvPr id="51204" name="Rectangle 3"/>
          <p:cNvSpPr>
            <a:spLocks noGrp="1" noChangeArrowheads="1"/>
          </p:cNvSpPr>
          <p:nvPr>
            <p:ph type="body" idx="1"/>
          </p:nvPr>
        </p:nvSpPr>
        <p:spPr/>
        <p:txBody>
          <a:bodyPr/>
          <a:lstStyle/>
          <a:p>
            <a:r>
              <a:rPr lang="en-US" smtClean="0"/>
              <a:t>Examples</a:t>
            </a:r>
          </a:p>
          <a:p>
            <a:pPr lvl="1"/>
            <a:r>
              <a:rPr lang="en-US" smtClean="0"/>
              <a:t>What items are customers likely to buy together?</a:t>
            </a:r>
          </a:p>
          <a:p>
            <a:pPr lvl="1"/>
            <a:r>
              <a:rPr lang="en-US" smtClean="0"/>
              <a:t>What Web pages are closely related?</a:t>
            </a:r>
          </a:p>
          <a:p>
            <a:pPr lvl="1"/>
            <a:r>
              <a:rPr lang="en-US" smtClean="0"/>
              <a:t>Others?</a:t>
            </a:r>
          </a:p>
          <a:p>
            <a:r>
              <a:rPr lang="en-US" smtClean="0"/>
              <a:t>Classic (early) example:</a:t>
            </a:r>
          </a:p>
          <a:p>
            <a:pPr lvl="1"/>
            <a:r>
              <a:rPr lang="en-US" smtClean="0"/>
              <a:t>Analysis of convenience store data showed customers often buy diapers and beer together.</a:t>
            </a:r>
          </a:p>
          <a:p>
            <a:pPr lvl="1"/>
            <a:r>
              <a:rPr lang="en-US" smtClean="0"/>
              <a:t>Importance: Consider putting the two together to increase cross-selling.</a:t>
            </a:r>
          </a:p>
        </p:txBody>
      </p:sp>
      <p:sp>
        <p:nvSpPr>
          <p:cNvPr id="51202"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98BB493-8251-4EBC-95DE-DD4CF9B6FCA4}" type="slidenum">
              <a:rPr lang="en-US" smtClean="0"/>
              <a:pPr/>
              <a:t>55</a:t>
            </a:fld>
            <a:endParaRPr lang="en-US"/>
          </a:p>
        </p:txBody>
      </p:sp>
      <p:pic>
        <p:nvPicPr>
          <p:cNvPr id="51205" name="Picture 4" descr="BD0743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191000"/>
            <a:ext cx="173037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2770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mtClean="0"/>
              <a:t>Association Details (two items)</a:t>
            </a:r>
          </a:p>
        </p:txBody>
      </p:sp>
      <p:sp>
        <p:nvSpPr>
          <p:cNvPr id="52228" name="Rectangle 3"/>
          <p:cNvSpPr>
            <a:spLocks noGrp="1" noChangeArrowheads="1"/>
          </p:cNvSpPr>
          <p:nvPr>
            <p:ph type="body" idx="1"/>
          </p:nvPr>
        </p:nvSpPr>
        <p:spPr/>
        <p:txBody>
          <a:bodyPr/>
          <a:lstStyle/>
          <a:p>
            <a:r>
              <a:rPr lang="en-US" smtClean="0"/>
              <a:t>Rule evaluation (A implies B)</a:t>
            </a:r>
          </a:p>
          <a:p>
            <a:pPr lvl="1"/>
            <a:r>
              <a:rPr lang="en-US" smtClean="0"/>
              <a:t>Support for the rule is measured by the percentage of all transactions containing both items: P(A ∩ B)</a:t>
            </a:r>
          </a:p>
          <a:p>
            <a:pPr lvl="1"/>
            <a:r>
              <a:rPr lang="en-US" smtClean="0"/>
              <a:t>Confidence of the rule is measured by the transactions with A that also contain B: P(B | A)</a:t>
            </a:r>
          </a:p>
          <a:p>
            <a:pPr lvl="1"/>
            <a:r>
              <a:rPr lang="en-US" smtClean="0"/>
              <a:t>Lift is the potential gain attributed to the rule—the effect compared to other baskets without the effect. If it is greater than 1, the effect is positive: </a:t>
            </a:r>
          </a:p>
          <a:p>
            <a:pPr lvl="2"/>
            <a:r>
              <a:rPr lang="en-US" smtClean="0"/>
              <a:t>P(A ∩ B) / ( P(A) P(B) )</a:t>
            </a:r>
          </a:p>
          <a:p>
            <a:pPr lvl="2"/>
            <a:r>
              <a:rPr lang="en-US" smtClean="0"/>
              <a:t>P(B|A)/P(B)</a:t>
            </a:r>
          </a:p>
          <a:p>
            <a:r>
              <a:rPr lang="en-US" smtClean="0"/>
              <a:t>Example:  Diapers implies Beer</a:t>
            </a:r>
          </a:p>
          <a:p>
            <a:pPr lvl="1"/>
            <a:r>
              <a:rPr lang="en-US" smtClean="0"/>
              <a:t>Support: P(D ∩ B) = .6	P(D) = .7	P(B) = .5</a:t>
            </a:r>
          </a:p>
          <a:p>
            <a:pPr lvl="1"/>
            <a:r>
              <a:rPr lang="en-US" smtClean="0"/>
              <a:t>Confidence: P(B|D) = .857	= P(D ∩ B)/P(D)	= .6/.7</a:t>
            </a:r>
          </a:p>
          <a:p>
            <a:pPr lvl="1"/>
            <a:r>
              <a:rPr lang="en-US" smtClean="0"/>
              <a:t>Lift: P(B|D) / P(B) = 1.714	= .857 / .5</a:t>
            </a:r>
          </a:p>
        </p:txBody>
      </p:sp>
      <p:sp>
        <p:nvSpPr>
          <p:cNvPr id="52226"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C9FE1F4-B7FC-4AFF-B5F3-90B278073BE0}" type="slidenum">
              <a:rPr lang="en-US" smtClean="0"/>
              <a:pPr/>
              <a:t>56</a:t>
            </a:fld>
            <a:endParaRPr lang="en-US"/>
          </a:p>
        </p:txBody>
      </p:sp>
    </p:spTree>
    <p:extLst>
      <p:ext uri="{BB962C8B-B14F-4D97-AF65-F5344CB8AC3E}">
        <p14:creationId xmlns:p14="http://schemas.microsoft.com/office/powerpoint/2010/main" val="30935992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smtClean="0"/>
              <a:t>Association Challenges</a:t>
            </a:r>
          </a:p>
        </p:txBody>
      </p:sp>
      <p:sp>
        <p:nvSpPr>
          <p:cNvPr id="53250"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62DC677-EC46-41AE-922B-9C78FD289CE6}" type="slidenum">
              <a:rPr lang="en-US" sz="1400" smtClean="0">
                <a:latin typeface="Garamond" pitchFamily="18" charset="0"/>
              </a:rPr>
              <a:pPr/>
              <a:t>57</a:t>
            </a:fld>
            <a:endParaRPr lang="en-US" sz="1400">
              <a:latin typeface="Garamond" pitchFamily="18" charset="0"/>
            </a:endParaRPr>
          </a:p>
        </p:txBody>
      </p:sp>
      <p:graphicFrame>
        <p:nvGraphicFramePr>
          <p:cNvPr id="194648" name="Group 88"/>
          <p:cNvGraphicFramePr>
            <a:graphicFrameLocks noGrp="1"/>
          </p:cNvGraphicFramePr>
          <p:nvPr>
            <p:ph sz="half" idx="4294967295"/>
            <p:extLst>
              <p:ext uri="{D42A27DB-BD31-4B8C-83A1-F6EECF244321}">
                <p14:modId xmlns:p14="http://schemas.microsoft.com/office/powerpoint/2010/main" val="382109307"/>
              </p:ext>
            </p:extLst>
          </p:nvPr>
        </p:nvGraphicFramePr>
        <p:xfrm>
          <a:off x="1492250" y="1874598"/>
          <a:ext cx="1860550" cy="2194404"/>
        </p:xfrm>
        <a:graphic>
          <a:graphicData uri="http://schemas.openxmlformats.org/drawingml/2006/table">
            <a:tbl>
              <a:tblPr/>
              <a:tblGrid>
                <a:gridCol w="1143000"/>
                <a:gridCol w="717550"/>
              </a:tblGrid>
              <a:tr h="36565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Item</a:t>
                      </a:r>
                    </a:p>
                  </a:txBody>
                  <a:tcPr marT="45707" marB="4570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Freq.</a:t>
                      </a:r>
                    </a:p>
                  </a:txBody>
                  <a:tcPr marT="45707" marB="4570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65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1 “ nails</a:t>
                      </a:r>
                    </a:p>
                  </a:txBody>
                  <a:tcPr marT="45707" marB="4570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2%</a:t>
                      </a:r>
                    </a:p>
                  </a:txBody>
                  <a:tcPr marT="45707" marB="4570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65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2” nails</a:t>
                      </a:r>
                    </a:p>
                  </a:txBody>
                  <a:tcPr marT="45707" marB="4570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1%</a:t>
                      </a:r>
                    </a:p>
                  </a:txBody>
                  <a:tcPr marT="45707" marB="4570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65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3” nails</a:t>
                      </a:r>
                    </a:p>
                  </a:txBody>
                  <a:tcPr marT="45707" marB="4570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1%</a:t>
                      </a:r>
                    </a:p>
                  </a:txBody>
                  <a:tcPr marT="45707" marB="4570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565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4” nails</a:t>
                      </a:r>
                    </a:p>
                  </a:txBody>
                  <a:tcPr marT="45707" marB="4570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2%</a:t>
                      </a:r>
                    </a:p>
                  </a:txBody>
                  <a:tcPr marT="45707" marB="4570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r h="36565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Lumber</a:t>
                      </a:r>
                    </a:p>
                  </a:txBody>
                  <a:tcPr marT="45707" marB="4570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smtClean="0">
                          <a:ln>
                            <a:noFill/>
                          </a:ln>
                          <a:solidFill>
                            <a:srgbClr val="006600"/>
                          </a:solidFill>
                          <a:effectLst/>
                          <a:latin typeface="Arial" charset="0"/>
                        </a:rPr>
                        <a:t>50%</a:t>
                      </a:r>
                    </a:p>
                  </a:txBody>
                  <a:tcPr marT="45707" marB="4570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graphicFrame>
        <p:nvGraphicFramePr>
          <p:cNvPr id="194647" name="Group 87"/>
          <p:cNvGraphicFramePr>
            <a:graphicFrameLocks noGrp="1"/>
          </p:cNvGraphicFramePr>
          <p:nvPr/>
        </p:nvGraphicFramePr>
        <p:xfrm>
          <a:off x="5562600" y="1828800"/>
          <a:ext cx="2273300" cy="1828800"/>
        </p:xfrm>
        <a:graphic>
          <a:graphicData uri="http://schemas.openxmlformats.org/drawingml/2006/table">
            <a:tbl>
              <a:tblPr/>
              <a:tblGrid>
                <a:gridCol w="1555750"/>
                <a:gridCol w="717550"/>
              </a:tblGrid>
              <a:tr h="2159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Item</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Freq.</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159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Hardware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159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Dim. Lumber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20%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159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Plywood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159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Finish lumber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smtClean="0">
                          <a:ln>
                            <a:noFill/>
                          </a:ln>
                          <a:solidFill>
                            <a:srgbClr val="006600"/>
                          </a:solidFill>
                          <a:effectLst/>
                          <a:latin typeface="Arial" charset="0"/>
                        </a:rPr>
                        <a:t>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53296" name="Line 89"/>
          <p:cNvSpPr>
            <a:spLocks noChangeShapeType="1"/>
          </p:cNvSpPr>
          <p:nvPr/>
        </p:nvSpPr>
        <p:spPr bwMode="auto">
          <a:xfrm flipV="1">
            <a:off x="3581400" y="2438400"/>
            <a:ext cx="182880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3297" name="Freeform 91"/>
          <p:cNvSpPr>
            <a:spLocks/>
          </p:cNvSpPr>
          <p:nvPr/>
        </p:nvSpPr>
        <p:spPr bwMode="auto">
          <a:xfrm>
            <a:off x="3352800" y="2362200"/>
            <a:ext cx="228600" cy="1143000"/>
          </a:xfrm>
          <a:custGeom>
            <a:avLst/>
            <a:gdLst>
              <a:gd name="T0" fmla="*/ 0 w 144"/>
              <a:gd name="T1" fmla="*/ 0 h 720"/>
              <a:gd name="T2" fmla="*/ 144 w 144"/>
              <a:gd name="T3" fmla="*/ 0 h 720"/>
              <a:gd name="T4" fmla="*/ 144 w 144"/>
              <a:gd name="T5" fmla="*/ 720 h 720"/>
              <a:gd name="T6" fmla="*/ 0 w 144"/>
              <a:gd name="T7" fmla="*/ 720 h 720"/>
              <a:gd name="T8" fmla="*/ 0 60000 65536"/>
              <a:gd name="T9" fmla="*/ 0 60000 65536"/>
              <a:gd name="T10" fmla="*/ 0 60000 65536"/>
              <a:gd name="T11" fmla="*/ 0 60000 65536"/>
              <a:gd name="T12" fmla="*/ 0 w 144"/>
              <a:gd name="T13" fmla="*/ 0 h 720"/>
              <a:gd name="T14" fmla="*/ 144 w 144"/>
              <a:gd name="T15" fmla="*/ 720 h 720"/>
            </a:gdLst>
            <a:ahLst/>
            <a:cxnLst>
              <a:cxn ang="T8">
                <a:pos x="T0" y="T1"/>
              </a:cxn>
              <a:cxn ang="T9">
                <a:pos x="T2" y="T3"/>
              </a:cxn>
              <a:cxn ang="T10">
                <a:pos x="T4" y="T5"/>
              </a:cxn>
              <a:cxn ang="T11">
                <a:pos x="T6" y="T7"/>
              </a:cxn>
            </a:cxnLst>
            <a:rect l="T12" t="T13" r="T14" b="T15"/>
            <a:pathLst>
              <a:path w="144" h="720">
                <a:moveTo>
                  <a:pt x="0" y="0"/>
                </a:moveTo>
                <a:lnTo>
                  <a:pt x="144" y="0"/>
                </a:lnTo>
                <a:lnTo>
                  <a:pt x="144" y="720"/>
                </a:lnTo>
                <a:lnTo>
                  <a:pt x="0" y="720"/>
                </a:ln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98" name="Freeform 92"/>
          <p:cNvSpPr>
            <a:spLocks/>
          </p:cNvSpPr>
          <p:nvPr/>
        </p:nvSpPr>
        <p:spPr bwMode="auto">
          <a:xfrm>
            <a:off x="5334000" y="2700338"/>
            <a:ext cx="173038" cy="804862"/>
          </a:xfrm>
          <a:custGeom>
            <a:avLst/>
            <a:gdLst>
              <a:gd name="T0" fmla="*/ 109 w 109"/>
              <a:gd name="T1" fmla="*/ 0 h 507"/>
              <a:gd name="T2" fmla="*/ 0 w 109"/>
              <a:gd name="T3" fmla="*/ 5 h 507"/>
              <a:gd name="T4" fmla="*/ 0 w 109"/>
              <a:gd name="T5" fmla="*/ 507 h 507"/>
              <a:gd name="T6" fmla="*/ 96 w 109"/>
              <a:gd name="T7" fmla="*/ 507 h 507"/>
              <a:gd name="T8" fmla="*/ 0 60000 65536"/>
              <a:gd name="T9" fmla="*/ 0 60000 65536"/>
              <a:gd name="T10" fmla="*/ 0 60000 65536"/>
              <a:gd name="T11" fmla="*/ 0 60000 65536"/>
              <a:gd name="T12" fmla="*/ 0 w 109"/>
              <a:gd name="T13" fmla="*/ 0 h 507"/>
              <a:gd name="T14" fmla="*/ 109 w 109"/>
              <a:gd name="T15" fmla="*/ 507 h 507"/>
            </a:gdLst>
            <a:ahLst/>
            <a:cxnLst>
              <a:cxn ang="T8">
                <a:pos x="T0" y="T1"/>
              </a:cxn>
              <a:cxn ang="T9">
                <a:pos x="T2" y="T3"/>
              </a:cxn>
              <a:cxn ang="T10">
                <a:pos x="T4" y="T5"/>
              </a:cxn>
              <a:cxn ang="T11">
                <a:pos x="T6" y="T7"/>
              </a:cxn>
            </a:cxnLst>
            <a:rect l="T12" t="T13" r="T14" b="T15"/>
            <a:pathLst>
              <a:path w="109" h="507">
                <a:moveTo>
                  <a:pt x="109" y="0"/>
                </a:moveTo>
                <a:lnTo>
                  <a:pt x="0" y="5"/>
                </a:lnTo>
                <a:lnTo>
                  <a:pt x="0" y="507"/>
                </a:lnTo>
                <a:lnTo>
                  <a:pt x="96" y="507"/>
                </a:ln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99" name="Line 93"/>
          <p:cNvSpPr>
            <a:spLocks noChangeShapeType="1"/>
          </p:cNvSpPr>
          <p:nvPr/>
        </p:nvSpPr>
        <p:spPr bwMode="auto">
          <a:xfrm flipV="1">
            <a:off x="3352800" y="3200400"/>
            <a:ext cx="1981200" cy="609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6" name="Rectangle 5"/>
          <p:cNvSpPr/>
          <p:nvPr/>
        </p:nvSpPr>
        <p:spPr>
          <a:xfrm>
            <a:off x="759417" y="1045964"/>
            <a:ext cx="7656163" cy="707886"/>
          </a:xfrm>
          <a:prstGeom prst="rect">
            <a:avLst/>
          </a:prstGeom>
        </p:spPr>
        <p:txBody>
          <a:bodyPr wrap="square">
            <a:spAutoFit/>
          </a:bodyPr>
          <a:lstStyle/>
          <a:p>
            <a:r>
              <a:rPr lang="en-US" sz="2000" dirty="0"/>
              <a:t>If an item is rarely purchased, any other item bought with it seems important. So combine items into categories</a:t>
            </a:r>
            <a:r>
              <a:rPr lang="en-US" sz="2000" dirty="0" smtClean="0"/>
              <a:t>.</a:t>
            </a:r>
            <a:endParaRPr lang="en-US" sz="2000" dirty="0"/>
          </a:p>
        </p:txBody>
      </p:sp>
      <p:sp>
        <p:nvSpPr>
          <p:cNvPr id="7" name="Rectangle 6"/>
          <p:cNvSpPr/>
          <p:nvPr/>
        </p:nvSpPr>
        <p:spPr>
          <a:xfrm>
            <a:off x="848519" y="4195970"/>
            <a:ext cx="7319088" cy="1538883"/>
          </a:xfrm>
          <a:prstGeom prst="rect">
            <a:avLst/>
          </a:prstGeom>
        </p:spPr>
        <p:txBody>
          <a:bodyPr wrap="square">
            <a:spAutoFit/>
          </a:bodyPr>
          <a:lstStyle/>
          <a:p>
            <a:r>
              <a:rPr lang="en-US" sz="2000" dirty="0" smtClean="0"/>
              <a:t>Some </a:t>
            </a:r>
            <a:r>
              <a:rPr lang="en-US" sz="2000" dirty="0"/>
              <a:t>relationships are obvious.</a:t>
            </a:r>
          </a:p>
          <a:p>
            <a:pPr lvl="1"/>
            <a:r>
              <a:rPr lang="en-US" sz="1800" dirty="0"/>
              <a:t>Burger and fries.</a:t>
            </a:r>
          </a:p>
          <a:p>
            <a:r>
              <a:rPr lang="en-US" sz="2000" dirty="0"/>
              <a:t>Some relationships are meaningless.</a:t>
            </a:r>
          </a:p>
          <a:p>
            <a:pPr lvl="1"/>
            <a:r>
              <a:rPr lang="en-US" sz="1800" dirty="0"/>
              <a:t>Hardware store found that toilet rings sell well only when a new store first opens. But what does it mean?</a:t>
            </a:r>
          </a:p>
        </p:txBody>
      </p:sp>
    </p:spTree>
    <p:extLst>
      <p:ext uri="{BB962C8B-B14F-4D97-AF65-F5344CB8AC3E}">
        <p14:creationId xmlns:p14="http://schemas.microsoft.com/office/powerpoint/2010/main" val="32084330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 Association</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58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638786558"/>
              </p:ext>
            </p:extLst>
          </p:nvPr>
        </p:nvGraphicFramePr>
        <p:xfrm>
          <a:off x="184245" y="1629258"/>
          <a:ext cx="4850236" cy="2261578"/>
        </p:xfrm>
        <a:graphic>
          <a:graphicData uri="http://schemas.openxmlformats.org/drawingml/2006/table">
            <a:tbl>
              <a:tblPr firstRow="1" firstCol="1" bandRow="1">
                <a:tableStyleId>{5940675A-B579-460E-94D1-54222C63F5DA}</a:tableStyleId>
              </a:tblPr>
              <a:tblGrid>
                <a:gridCol w="818497"/>
                <a:gridCol w="849648"/>
                <a:gridCol w="2192263"/>
                <a:gridCol w="989828"/>
              </a:tblGrid>
              <a:tr h="205598">
                <a:tc>
                  <a:txBody>
                    <a:bodyPr/>
                    <a:lstStyle/>
                    <a:p>
                      <a:pPr marL="0" marR="0">
                        <a:spcBef>
                          <a:spcPts val="0"/>
                        </a:spcBef>
                        <a:spcAft>
                          <a:spcPts val="0"/>
                        </a:spcAft>
                      </a:pPr>
                      <a:r>
                        <a:rPr lang="en-US" sz="1300" dirty="0" err="1">
                          <a:effectLst/>
                        </a:rPr>
                        <a:t>SaleID</a:t>
                      </a:r>
                      <a:endParaRPr lang="en-US" sz="1300" dirty="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ItemID</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Description</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Category</a:t>
                      </a:r>
                      <a:endParaRPr lang="en-US" sz="1300">
                        <a:effectLst/>
                        <a:latin typeface="Century Schoolbook"/>
                        <a:ea typeface="Calibri"/>
                        <a:cs typeface="Times New Roman"/>
                      </a:endParaRPr>
                    </a:p>
                  </a:txBody>
                  <a:tcPr marL="84108" marR="84108" marT="0" marB="0"/>
                </a:tc>
              </a:tr>
              <a:tr h="205598">
                <a:tc>
                  <a:txBody>
                    <a:bodyPr/>
                    <a:lstStyle/>
                    <a:p>
                      <a:pPr marL="0" marR="0">
                        <a:spcBef>
                          <a:spcPts val="0"/>
                        </a:spcBef>
                        <a:spcAft>
                          <a:spcPts val="0"/>
                        </a:spcAft>
                      </a:pPr>
                      <a:r>
                        <a:rPr lang="en-US" sz="1300">
                          <a:solidFill>
                            <a:schemeClr val="tx2"/>
                          </a:solidFill>
                          <a:effectLst/>
                        </a:rPr>
                        <a:t>4</a:t>
                      </a:r>
                      <a:endParaRPr lang="en-US" sz="1300">
                        <a:solidFill>
                          <a:schemeClr val="tx2"/>
                        </a:solidFill>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36</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Leash</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Dog</a:t>
                      </a:r>
                      <a:endParaRPr lang="en-US" sz="1300">
                        <a:effectLst/>
                        <a:latin typeface="Century Schoolbook"/>
                        <a:ea typeface="Calibri"/>
                        <a:cs typeface="Times New Roman"/>
                      </a:endParaRPr>
                    </a:p>
                  </a:txBody>
                  <a:tcPr marL="84108" marR="84108" marT="0" marB="0"/>
                </a:tc>
              </a:tr>
              <a:tr h="205598">
                <a:tc>
                  <a:txBody>
                    <a:bodyPr/>
                    <a:lstStyle/>
                    <a:p>
                      <a:pPr marL="0" marR="0">
                        <a:spcBef>
                          <a:spcPts val="0"/>
                        </a:spcBef>
                        <a:spcAft>
                          <a:spcPts val="0"/>
                        </a:spcAft>
                      </a:pPr>
                      <a:r>
                        <a:rPr lang="en-US" sz="1300" dirty="0">
                          <a:solidFill>
                            <a:schemeClr val="tx2"/>
                          </a:solidFill>
                          <a:effectLst/>
                        </a:rPr>
                        <a:t>4</a:t>
                      </a:r>
                      <a:endParaRPr lang="en-US" sz="1300" dirty="0">
                        <a:solidFill>
                          <a:schemeClr val="tx2"/>
                        </a:solidFill>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1</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dirty="0">
                          <a:effectLst/>
                        </a:rPr>
                        <a:t>Dog Kennel-Small</a:t>
                      </a:r>
                      <a:endParaRPr lang="en-US" sz="1300" dirty="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Dog</a:t>
                      </a:r>
                      <a:endParaRPr lang="en-US" sz="1300">
                        <a:effectLst/>
                        <a:latin typeface="Century Schoolbook"/>
                        <a:ea typeface="Calibri"/>
                        <a:cs typeface="Times New Roman"/>
                      </a:endParaRPr>
                    </a:p>
                  </a:txBody>
                  <a:tcPr marL="84108" marR="84108" marT="0" marB="0"/>
                </a:tc>
              </a:tr>
              <a:tr h="205598">
                <a:tc>
                  <a:txBody>
                    <a:bodyPr/>
                    <a:lstStyle/>
                    <a:p>
                      <a:pPr marL="0" marR="0">
                        <a:spcBef>
                          <a:spcPts val="0"/>
                        </a:spcBef>
                        <a:spcAft>
                          <a:spcPts val="0"/>
                        </a:spcAft>
                      </a:pPr>
                      <a:r>
                        <a:rPr lang="en-US" sz="1300">
                          <a:effectLst/>
                        </a:rPr>
                        <a:t>6</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20</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Wood Shavings/Bedding</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Mammal</a:t>
                      </a:r>
                      <a:endParaRPr lang="en-US" sz="1300">
                        <a:effectLst/>
                        <a:latin typeface="Century Schoolbook"/>
                        <a:ea typeface="Calibri"/>
                        <a:cs typeface="Times New Roman"/>
                      </a:endParaRPr>
                    </a:p>
                  </a:txBody>
                  <a:tcPr marL="84108" marR="84108" marT="0" marB="0"/>
                </a:tc>
              </a:tr>
              <a:tr h="205598">
                <a:tc>
                  <a:txBody>
                    <a:bodyPr/>
                    <a:lstStyle/>
                    <a:p>
                      <a:pPr marL="0" marR="0">
                        <a:spcBef>
                          <a:spcPts val="0"/>
                        </a:spcBef>
                        <a:spcAft>
                          <a:spcPts val="0"/>
                        </a:spcAft>
                      </a:pPr>
                      <a:r>
                        <a:rPr lang="en-US" sz="1300">
                          <a:effectLst/>
                        </a:rPr>
                        <a:t>6</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21</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dirty="0">
                          <a:effectLst/>
                        </a:rPr>
                        <a:t>Bird Cage-Medium</a:t>
                      </a:r>
                      <a:endParaRPr lang="en-US" sz="1300" dirty="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Bird</a:t>
                      </a:r>
                      <a:endParaRPr lang="en-US" sz="1300">
                        <a:effectLst/>
                        <a:latin typeface="Century Schoolbook"/>
                        <a:ea typeface="Calibri"/>
                        <a:cs typeface="Times New Roman"/>
                      </a:endParaRPr>
                    </a:p>
                  </a:txBody>
                  <a:tcPr marL="84108" marR="84108" marT="0" marB="0"/>
                </a:tc>
              </a:tr>
              <a:tr h="205598">
                <a:tc>
                  <a:txBody>
                    <a:bodyPr/>
                    <a:lstStyle/>
                    <a:p>
                      <a:pPr marL="0" marR="0">
                        <a:spcBef>
                          <a:spcPts val="0"/>
                        </a:spcBef>
                        <a:spcAft>
                          <a:spcPts val="0"/>
                        </a:spcAft>
                      </a:pPr>
                      <a:r>
                        <a:rPr lang="en-US" sz="1300">
                          <a:effectLst/>
                        </a:rPr>
                        <a:t>7</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40</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Litter Box-Covered</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Cat</a:t>
                      </a:r>
                      <a:endParaRPr lang="en-US" sz="1300">
                        <a:effectLst/>
                        <a:latin typeface="Century Schoolbook"/>
                        <a:ea typeface="Calibri"/>
                        <a:cs typeface="Times New Roman"/>
                      </a:endParaRPr>
                    </a:p>
                  </a:txBody>
                  <a:tcPr marL="84108" marR="84108" marT="0" marB="0"/>
                </a:tc>
              </a:tr>
              <a:tr h="205598">
                <a:tc>
                  <a:txBody>
                    <a:bodyPr/>
                    <a:lstStyle/>
                    <a:p>
                      <a:pPr marL="0" marR="0">
                        <a:spcBef>
                          <a:spcPts val="0"/>
                        </a:spcBef>
                        <a:spcAft>
                          <a:spcPts val="0"/>
                        </a:spcAft>
                      </a:pPr>
                      <a:r>
                        <a:rPr lang="en-US" sz="1300">
                          <a:effectLst/>
                        </a:rPr>
                        <a:t>7</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19</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Cat Litter-10 pound</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Cat</a:t>
                      </a:r>
                      <a:endParaRPr lang="en-US" sz="1300">
                        <a:effectLst/>
                        <a:latin typeface="Century Schoolbook"/>
                        <a:ea typeface="Calibri"/>
                        <a:cs typeface="Times New Roman"/>
                      </a:endParaRPr>
                    </a:p>
                  </a:txBody>
                  <a:tcPr marL="84108" marR="84108" marT="0" marB="0"/>
                </a:tc>
              </a:tr>
              <a:tr h="205598">
                <a:tc>
                  <a:txBody>
                    <a:bodyPr/>
                    <a:lstStyle/>
                    <a:p>
                      <a:pPr marL="0" marR="0">
                        <a:spcBef>
                          <a:spcPts val="0"/>
                        </a:spcBef>
                        <a:spcAft>
                          <a:spcPts val="0"/>
                        </a:spcAft>
                      </a:pPr>
                      <a:r>
                        <a:rPr lang="en-US" sz="1300">
                          <a:effectLst/>
                        </a:rPr>
                        <a:t>7</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5</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Cat Bed-Small</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Cat</a:t>
                      </a:r>
                      <a:endParaRPr lang="en-US" sz="1300">
                        <a:effectLst/>
                        <a:latin typeface="Century Schoolbook"/>
                        <a:ea typeface="Calibri"/>
                        <a:cs typeface="Times New Roman"/>
                      </a:endParaRPr>
                    </a:p>
                  </a:txBody>
                  <a:tcPr marL="84108" marR="84108" marT="0" marB="0"/>
                </a:tc>
              </a:tr>
              <a:tr h="205598">
                <a:tc>
                  <a:txBody>
                    <a:bodyPr/>
                    <a:lstStyle/>
                    <a:p>
                      <a:pPr marL="0" marR="0">
                        <a:spcBef>
                          <a:spcPts val="0"/>
                        </a:spcBef>
                        <a:spcAft>
                          <a:spcPts val="0"/>
                        </a:spcAft>
                      </a:pPr>
                      <a:r>
                        <a:rPr lang="en-US" sz="1300">
                          <a:effectLst/>
                        </a:rPr>
                        <a:t>8</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16</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Dog Food-Can-Premium</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dirty="0">
                          <a:effectLst/>
                        </a:rPr>
                        <a:t>Dog</a:t>
                      </a:r>
                      <a:endParaRPr lang="en-US" sz="1300" dirty="0">
                        <a:effectLst/>
                        <a:latin typeface="Century Schoolbook"/>
                        <a:ea typeface="Calibri"/>
                        <a:cs typeface="Times New Roman"/>
                      </a:endParaRPr>
                    </a:p>
                  </a:txBody>
                  <a:tcPr marL="84108" marR="84108" marT="0" marB="0"/>
                </a:tc>
              </a:tr>
              <a:tr h="205598">
                <a:tc>
                  <a:txBody>
                    <a:bodyPr/>
                    <a:lstStyle/>
                    <a:p>
                      <a:pPr marL="0" marR="0">
                        <a:spcBef>
                          <a:spcPts val="0"/>
                        </a:spcBef>
                        <a:spcAft>
                          <a:spcPts val="0"/>
                        </a:spcAft>
                      </a:pPr>
                      <a:r>
                        <a:rPr lang="en-US" sz="1300">
                          <a:effectLst/>
                        </a:rPr>
                        <a:t>8</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36</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Leash</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Dog</a:t>
                      </a:r>
                      <a:endParaRPr lang="en-US" sz="1300">
                        <a:effectLst/>
                        <a:latin typeface="Century Schoolbook"/>
                        <a:ea typeface="Calibri"/>
                        <a:cs typeface="Times New Roman"/>
                      </a:endParaRPr>
                    </a:p>
                  </a:txBody>
                  <a:tcPr marL="84108" marR="84108" marT="0" marB="0"/>
                </a:tc>
              </a:tr>
              <a:tr h="205598">
                <a:tc>
                  <a:txBody>
                    <a:bodyPr/>
                    <a:lstStyle/>
                    <a:p>
                      <a:pPr marL="0" marR="0">
                        <a:spcBef>
                          <a:spcPts val="0"/>
                        </a:spcBef>
                        <a:spcAft>
                          <a:spcPts val="0"/>
                        </a:spcAft>
                      </a:pPr>
                      <a:r>
                        <a:rPr lang="en-US" sz="1300">
                          <a:effectLst/>
                        </a:rPr>
                        <a:t>8</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11</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a:effectLst/>
                        </a:rPr>
                        <a:t>Dog Food-Dry-50 pound</a:t>
                      </a:r>
                      <a:endParaRPr lang="en-US" sz="1300">
                        <a:effectLst/>
                        <a:latin typeface="Century Schoolbook"/>
                        <a:ea typeface="Calibri"/>
                        <a:cs typeface="Times New Roman"/>
                      </a:endParaRPr>
                    </a:p>
                  </a:txBody>
                  <a:tcPr marL="84108" marR="84108" marT="0" marB="0"/>
                </a:tc>
                <a:tc>
                  <a:txBody>
                    <a:bodyPr/>
                    <a:lstStyle/>
                    <a:p>
                      <a:pPr marL="0" marR="0">
                        <a:spcBef>
                          <a:spcPts val="0"/>
                        </a:spcBef>
                        <a:spcAft>
                          <a:spcPts val="0"/>
                        </a:spcAft>
                      </a:pPr>
                      <a:r>
                        <a:rPr lang="en-US" sz="1300" dirty="0">
                          <a:effectLst/>
                        </a:rPr>
                        <a:t>Dog</a:t>
                      </a:r>
                      <a:endParaRPr lang="en-US" sz="1300" dirty="0">
                        <a:effectLst/>
                        <a:latin typeface="Century Schoolbook"/>
                        <a:ea typeface="Calibri"/>
                        <a:cs typeface="Times New Roman"/>
                      </a:endParaRPr>
                    </a:p>
                  </a:txBody>
                  <a:tcPr marL="84108" marR="84108" marT="0" marB="0"/>
                </a:tc>
              </a:tr>
            </a:tbl>
          </a:graphicData>
        </a:graphic>
      </p:graphicFrame>
      <p:sp>
        <p:nvSpPr>
          <p:cNvPr id="7" name="Rectangle 6"/>
          <p:cNvSpPr/>
          <p:nvPr/>
        </p:nvSpPr>
        <p:spPr>
          <a:xfrm>
            <a:off x="184245" y="4064942"/>
            <a:ext cx="5138382" cy="1569660"/>
          </a:xfrm>
          <a:prstGeom prst="rect">
            <a:avLst/>
          </a:prstGeom>
        </p:spPr>
        <p:txBody>
          <a:bodyPr wrap="square">
            <a:spAutoFit/>
          </a:bodyPr>
          <a:lstStyle/>
          <a:p>
            <a:r>
              <a:rPr lang="en-US" sz="1600" dirty="0"/>
              <a:t>SELECT </a:t>
            </a:r>
            <a:r>
              <a:rPr lang="en-US" sz="1600" dirty="0" err="1"/>
              <a:t>SaleItem.SaleID</a:t>
            </a:r>
            <a:r>
              <a:rPr lang="en-US" sz="1600" dirty="0"/>
              <a:t>, </a:t>
            </a:r>
            <a:r>
              <a:rPr lang="en-US" sz="1600" dirty="0" err="1"/>
              <a:t>SaleItem.ItemID</a:t>
            </a:r>
            <a:r>
              <a:rPr lang="en-US" sz="1600" dirty="0"/>
              <a:t>, </a:t>
            </a:r>
            <a:r>
              <a:rPr lang="en-US" sz="1600" dirty="0" err="1"/>
              <a:t>Merchandise.Description</a:t>
            </a:r>
            <a:r>
              <a:rPr lang="en-US" sz="1600" dirty="0"/>
              <a:t>, </a:t>
            </a:r>
            <a:r>
              <a:rPr lang="en-US" sz="1600" dirty="0" err="1"/>
              <a:t>Merchandise.Category</a:t>
            </a:r>
            <a:endParaRPr lang="en-US" sz="1600" dirty="0"/>
          </a:p>
          <a:p>
            <a:r>
              <a:rPr lang="en-US" sz="1600" dirty="0"/>
              <a:t>FROM Merchandise </a:t>
            </a:r>
            <a:endParaRPr lang="en-US" sz="1600" dirty="0" smtClean="0"/>
          </a:p>
          <a:p>
            <a:r>
              <a:rPr lang="en-US" sz="1600" dirty="0" smtClean="0"/>
              <a:t>INNER </a:t>
            </a:r>
            <a:r>
              <a:rPr lang="en-US" sz="1600" dirty="0"/>
              <a:t>JOIN </a:t>
            </a:r>
            <a:r>
              <a:rPr lang="en-US" sz="1600" dirty="0" err="1"/>
              <a:t>SaleItem</a:t>
            </a:r>
            <a:r>
              <a:rPr lang="en-US" sz="1600" dirty="0"/>
              <a:t> </a:t>
            </a:r>
            <a:endParaRPr lang="en-US" sz="1600" dirty="0" smtClean="0"/>
          </a:p>
          <a:p>
            <a:r>
              <a:rPr lang="en-US" sz="1600" dirty="0"/>
              <a:t> </a:t>
            </a:r>
            <a:r>
              <a:rPr lang="en-US" sz="1600" dirty="0" smtClean="0"/>
              <a:t> ON </a:t>
            </a:r>
            <a:r>
              <a:rPr lang="en-US" sz="1600" dirty="0" err="1"/>
              <a:t>Merchandise.ItemID</a:t>
            </a:r>
            <a:r>
              <a:rPr lang="en-US" sz="1600" dirty="0"/>
              <a:t> = </a:t>
            </a:r>
            <a:r>
              <a:rPr lang="en-US" sz="1600" dirty="0" err="1"/>
              <a:t>SaleItem.ItemID</a:t>
            </a:r>
            <a:endParaRPr lang="en-US" sz="1600" dirty="0"/>
          </a:p>
          <a:p>
            <a:r>
              <a:rPr lang="en-US" sz="1600" dirty="0"/>
              <a:t>ORDER BY </a:t>
            </a:r>
            <a:r>
              <a:rPr lang="en-US" sz="1600" dirty="0" err="1"/>
              <a:t>SaleItem.SaleID</a:t>
            </a:r>
            <a:r>
              <a:rPr lang="en-US" sz="1600" dirty="0"/>
              <a:t>;</a:t>
            </a:r>
          </a:p>
        </p:txBody>
      </p:sp>
      <p:sp>
        <p:nvSpPr>
          <p:cNvPr id="8" name="TextBox 7"/>
          <p:cNvSpPr txBox="1"/>
          <p:nvPr/>
        </p:nvSpPr>
        <p:spPr>
          <a:xfrm>
            <a:off x="184245" y="5659962"/>
            <a:ext cx="4570547" cy="369332"/>
          </a:xfrm>
          <a:prstGeom prst="rect">
            <a:avLst/>
          </a:prstGeom>
          <a:noFill/>
        </p:spPr>
        <p:txBody>
          <a:bodyPr wrap="none" rtlCol="0">
            <a:spAutoFit/>
          </a:bodyPr>
          <a:lstStyle/>
          <a:p>
            <a:r>
              <a:rPr lang="en-US" sz="1800" dirty="0" smtClean="0">
                <a:solidFill>
                  <a:schemeClr val="tx2"/>
                </a:solidFill>
              </a:rPr>
              <a:t>Specify </a:t>
            </a:r>
            <a:r>
              <a:rPr lang="en-US" sz="1800" dirty="0" err="1" smtClean="0">
                <a:solidFill>
                  <a:schemeClr val="tx2"/>
                </a:solidFill>
              </a:rPr>
              <a:t>SaleID</a:t>
            </a:r>
            <a:r>
              <a:rPr lang="en-US" sz="1800" dirty="0" smtClean="0">
                <a:solidFill>
                  <a:schemeClr val="tx2"/>
                </a:solidFill>
              </a:rPr>
              <a:t> as the transaction identifier.</a:t>
            </a:r>
            <a:endParaRPr lang="en-US" sz="1800" dirty="0">
              <a:solidFill>
                <a:schemeClr val="tx2"/>
              </a:solidFill>
            </a:endParaRPr>
          </a:p>
        </p:txBody>
      </p:sp>
      <p:sp>
        <p:nvSpPr>
          <p:cNvPr id="9" name="TextBox 8"/>
          <p:cNvSpPr txBox="1"/>
          <p:nvPr/>
        </p:nvSpPr>
        <p:spPr>
          <a:xfrm>
            <a:off x="5786651" y="1978927"/>
            <a:ext cx="3043450" cy="1323439"/>
          </a:xfrm>
          <a:prstGeom prst="rect">
            <a:avLst/>
          </a:prstGeom>
          <a:noFill/>
        </p:spPr>
        <p:txBody>
          <a:bodyPr wrap="square" rtlCol="0">
            <a:spAutoFit/>
          </a:bodyPr>
          <a:lstStyle/>
          <a:p>
            <a:r>
              <a:rPr lang="en-US" sz="2000" dirty="0" smtClean="0">
                <a:solidFill>
                  <a:schemeClr val="tx1"/>
                </a:solidFill>
              </a:rPr>
              <a:t>36, 1</a:t>
            </a:r>
          </a:p>
          <a:p>
            <a:r>
              <a:rPr lang="en-US" sz="2000" dirty="0" smtClean="0">
                <a:solidFill>
                  <a:schemeClr val="tx1"/>
                </a:solidFill>
              </a:rPr>
              <a:t>20, 21</a:t>
            </a:r>
          </a:p>
          <a:p>
            <a:r>
              <a:rPr lang="en-US" sz="2000" dirty="0" smtClean="0">
                <a:solidFill>
                  <a:schemeClr val="tx1"/>
                </a:solidFill>
              </a:rPr>
              <a:t>40, 19, 5</a:t>
            </a:r>
          </a:p>
          <a:p>
            <a:r>
              <a:rPr lang="en-US" sz="2000" dirty="0" smtClean="0">
                <a:solidFill>
                  <a:schemeClr val="tx1"/>
                </a:solidFill>
              </a:rPr>
              <a:t>16, 36, 11</a:t>
            </a:r>
            <a:endParaRPr lang="en-US" sz="2000" dirty="0">
              <a:solidFill>
                <a:schemeClr val="tx1"/>
              </a:solidFill>
            </a:endParaRPr>
          </a:p>
        </p:txBody>
      </p:sp>
      <p:cxnSp>
        <p:nvCxnSpPr>
          <p:cNvPr id="11" name="Straight Connector 10"/>
          <p:cNvCxnSpPr/>
          <p:nvPr/>
        </p:nvCxnSpPr>
        <p:spPr bwMode="auto">
          <a:xfrm>
            <a:off x="5431809" y="1255595"/>
            <a:ext cx="0" cy="4758899"/>
          </a:xfrm>
          <a:prstGeom prst="line">
            <a:avLst/>
          </a:prstGeom>
          <a:solidFill>
            <a:schemeClr val="accent1"/>
          </a:solidFill>
          <a:ln w="38100" cap="flat" cmpd="sng" algn="ctr">
            <a:solidFill>
              <a:schemeClr val="tx1"/>
            </a:solidFill>
            <a:prstDash val="solid"/>
            <a:round/>
            <a:headEnd type="none" w="sm" len="sm"/>
            <a:tailEnd type="none" w="sm" len="sm"/>
          </a:ln>
          <a:effectLst/>
        </p:spPr>
      </p:cxnSp>
      <p:sp>
        <p:nvSpPr>
          <p:cNvPr id="14" name="TextBox 13"/>
          <p:cNvSpPr txBox="1"/>
          <p:nvPr/>
        </p:nvSpPr>
        <p:spPr>
          <a:xfrm>
            <a:off x="1132763" y="1055540"/>
            <a:ext cx="1515287" cy="400110"/>
          </a:xfrm>
          <a:prstGeom prst="rect">
            <a:avLst/>
          </a:prstGeom>
          <a:noFill/>
        </p:spPr>
        <p:txBody>
          <a:bodyPr wrap="none" rtlCol="0">
            <a:spAutoFit/>
          </a:bodyPr>
          <a:lstStyle/>
          <a:p>
            <a:r>
              <a:rPr lang="en-US" sz="2000" dirty="0" smtClean="0"/>
              <a:t>Transaction</a:t>
            </a:r>
            <a:endParaRPr lang="en-US" sz="2000" dirty="0"/>
          </a:p>
        </p:txBody>
      </p:sp>
      <p:sp>
        <p:nvSpPr>
          <p:cNvPr id="15" name="TextBox 14"/>
          <p:cNvSpPr txBox="1"/>
          <p:nvPr/>
        </p:nvSpPr>
        <p:spPr>
          <a:xfrm>
            <a:off x="5908752" y="1055540"/>
            <a:ext cx="968535" cy="400110"/>
          </a:xfrm>
          <a:prstGeom prst="rect">
            <a:avLst/>
          </a:prstGeom>
          <a:noFill/>
        </p:spPr>
        <p:txBody>
          <a:bodyPr wrap="none" rtlCol="0">
            <a:spAutoFit/>
          </a:bodyPr>
          <a:lstStyle/>
          <a:p>
            <a:r>
              <a:rPr lang="en-US" sz="2000" dirty="0" smtClean="0"/>
              <a:t>Basket</a:t>
            </a:r>
            <a:endParaRPr lang="en-US" sz="2000" dirty="0"/>
          </a:p>
        </p:txBody>
      </p:sp>
      <p:sp>
        <p:nvSpPr>
          <p:cNvPr id="16" name="TextBox 15"/>
          <p:cNvSpPr txBox="1"/>
          <p:nvPr/>
        </p:nvSpPr>
        <p:spPr>
          <a:xfrm>
            <a:off x="5668297" y="4064942"/>
            <a:ext cx="3161804" cy="1323439"/>
          </a:xfrm>
          <a:prstGeom prst="rect">
            <a:avLst/>
          </a:prstGeom>
          <a:noFill/>
        </p:spPr>
        <p:txBody>
          <a:bodyPr wrap="square" rtlCol="0">
            <a:spAutoFit/>
          </a:bodyPr>
          <a:lstStyle/>
          <a:p>
            <a:r>
              <a:rPr lang="en-US" sz="2000" dirty="0" smtClean="0"/>
              <a:t>Need to write cursor code that builds a comma-separated string for each </a:t>
            </a:r>
            <a:r>
              <a:rPr lang="en-US" sz="2000" dirty="0" err="1" smtClean="0"/>
              <a:t>SaleID</a:t>
            </a:r>
            <a:r>
              <a:rPr lang="en-US" sz="2000" dirty="0" smtClean="0"/>
              <a:t>.</a:t>
            </a:r>
            <a:endParaRPr lang="en-US" sz="2000" dirty="0"/>
          </a:p>
        </p:txBody>
      </p:sp>
    </p:spTree>
    <p:extLst>
      <p:ext uri="{BB962C8B-B14F-4D97-AF65-F5344CB8AC3E}">
        <p14:creationId xmlns:p14="http://schemas.microsoft.com/office/powerpoint/2010/main" val="2612433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Model Types by Customer</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59</a:t>
            </a:fld>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844" y="1228299"/>
            <a:ext cx="4604076" cy="470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838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Insert into Sequential Table</a:t>
            </a:r>
          </a:p>
        </p:txBody>
      </p:sp>
      <p:sp>
        <p:nvSpPr>
          <p:cNvPr id="921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980BA85-9D5E-4858-97BC-1A67E010BD4F}" type="slidenum">
              <a:rPr lang="en-US" sz="1400">
                <a:latin typeface="Garamond" pitchFamily="18" charset="0"/>
              </a:rPr>
              <a:pPr/>
              <a:t>6</a:t>
            </a:fld>
            <a:endParaRPr lang="en-US" sz="1400">
              <a:latin typeface="Garamond" pitchFamily="18" charset="0"/>
            </a:endParaRPr>
          </a:p>
        </p:txBody>
      </p:sp>
      <p:sp>
        <p:nvSpPr>
          <p:cNvPr id="9221" name="Rectangle 4"/>
          <p:cNvSpPr>
            <a:spLocks noChangeArrowheads="1"/>
          </p:cNvSpPr>
          <p:nvPr/>
        </p:nvSpPr>
        <p:spPr bwMode="auto">
          <a:xfrm>
            <a:off x="5334000" y="914400"/>
            <a:ext cx="3594100" cy="2444750"/>
          </a:xfrm>
          <a:prstGeom prst="rect">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spcBef>
                <a:spcPct val="50000"/>
              </a:spcBef>
              <a:tabLst>
                <a:tab pos="460375" algn="l"/>
                <a:tab pos="1490663" algn="l"/>
                <a:tab pos="3363913" algn="r"/>
              </a:tabLst>
            </a:pPr>
            <a:r>
              <a:rPr lang="en-US" sz="1400" b="1" dirty="0">
                <a:solidFill>
                  <a:schemeClr val="tx1"/>
                </a:solidFill>
              </a:rPr>
              <a:t>ID	</a:t>
            </a:r>
            <a:r>
              <a:rPr lang="en-US" sz="1400" b="1" dirty="0" err="1">
                <a:solidFill>
                  <a:schemeClr val="tx1"/>
                </a:solidFill>
              </a:rPr>
              <a:t>LastName</a:t>
            </a:r>
            <a:r>
              <a:rPr lang="en-US" sz="1400" b="1" dirty="0">
                <a:solidFill>
                  <a:schemeClr val="tx1"/>
                </a:solidFill>
              </a:rPr>
              <a:t>	</a:t>
            </a:r>
            <a:r>
              <a:rPr lang="en-US" sz="1400" b="1" dirty="0" err="1">
                <a:solidFill>
                  <a:schemeClr val="tx1"/>
                </a:solidFill>
              </a:rPr>
              <a:t>FirstName</a:t>
            </a:r>
            <a:r>
              <a:rPr lang="en-US" sz="1400" b="1" dirty="0">
                <a:solidFill>
                  <a:schemeClr val="tx1"/>
                </a:solidFill>
              </a:rPr>
              <a:t>	</a:t>
            </a:r>
            <a:r>
              <a:rPr lang="en-US" sz="1400" b="1" dirty="0" err="1">
                <a:solidFill>
                  <a:schemeClr val="tx1"/>
                </a:solidFill>
              </a:rPr>
              <a:t>DateHired</a:t>
            </a:r>
            <a:endParaRPr lang="en-US" sz="1400" dirty="0">
              <a:solidFill>
                <a:schemeClr val="tx1"/>
              </a:solidFill>
            </a:endParaRPr>
          </a:p>
          <a:p>
            <a:pPr>
              <a:tabLst>
                <a:tab pos="460375" algn="l"/>
                <a:tab pos="1490663" algn="l"/>
                <a:tab pos="3363913" algn="r"/>
              </a:tabLst>
            </a:pPr>
            <a:r>
              <a:rPr lang="en-US" sz="1400" dirty="0">
                <a:solidFill>
                  <a:schemeClr val="tx1"/>
                </a:solidFill>
              </a:rPr>
              <a:t>8	Carpenter	Carlos	</a:t>
            </a:r>
            <a:r>
              <a:rPr lang="en-US" sz="1400" dirty="0" smtClean="0">
                <a:solidFill>
                  <a:schemeClr val="tx1"/>
                </a:solidFill>
              </a:rPr>
              <a:t>12/29/..</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6	Eaton	Anissa	</a:t>
            </a:r>
            <a:r>
              <a:rPr lang="en-US" sz="1400" dirty="0" smtClean="0">
                <a:solidFill>
                  <a:schemeClr val="tx1"/>
                </a:solidFill>
              </a:rPr>
              <a:t>8/23/..</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7	Farris	Dustin	</a:t>
            </a:r>
            <a:r>
              <a:rPr lang="en-US" sz="1400" dirty="0" smtClean="0">
                <a:solidFill>
                  <a:schemeClr val="tx1"/>
                </a:solidFill>
              </a:rPr>
              <a:t>3/28/..</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2	Gibson	Bill	</a:t>
            </a:r>
            <a:r>
              <a:rPr lang="en-US" sz="1400" dirty="0" smtClean="0">
                <a:solidFill>
                  <a:schemeClr val="tx1"/>
                </a:solidFill>
              </a:rPr>
              <a:t>3/31/..</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4	Hopkins	Alan	</a:t>
            </a:r>
            <a:r>
              <a:rPr lang="en-US" sz="1400" dirty="0" smtClean="0">
                <a:solidFill>
                  <a:schemeClr val="tx1"/>
                </a:solidFill>
              </a:rPr>
              <a:t>2/8/..</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5	James	</a:t>
            </a:r>
            <a:r>
              <a:rPr lang="en-US" sz="1400" dirty="0" err="1">
                <a:solidFill>
                  <a:schemeClr val="tx1"/>
                </a:solidFill>
              </a:rPr>
              <a:t>Leisha</a:t>
            </a:r>
            <a:r>
              <a:rPr lang="en-US" sz="1400" dirty="0">
                <a:solidFill>
                  <a:schemeClr val="tx1"/>
                </a:solidFill>
              </a:rPr>
              <a:t>	</a:t>
            </a:r>
            <a:r>
              <a:rPr lang="en-US" sz="1400" dirty="0" smtClean="0">
                <a:solidFill>
                  <a:schemeClr val="tx1"/>
                </a:solidFill>
              </a:rPr>
              <a:t>1/6/..</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9	O'Connor	Jessica	</a:t>
            </a:r>
            <a:r>
              <a:rPr lang="en-US" sz="1400" dirty="0" smtClean="0">
                <a:solidFill>
                  <a:schemeClr val="tx1"/>
                </a:solidFill>
              </a:rPr>
              <a:t>7/23/..</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3	</a:t>
            </a:r>
            <a:r>
              <a:rPr lang="en-US" sz="1400" dirty="0" err="1">
                <a:solidFill>
                  <a:schemeClr val="tx1"/>
                </a:solidFill>
              </a:rPr>
              <a:t>Reasoner</a:t>
            </a:r>
            <a:r>
              <a:rPr lang="en-US" sz="1400" dirty="0">
                <a:solidFill>
                  <a:schemeClr val="tx1"/>
                </a:solidFill>
              </a:rPr>
              <a:t>	Katy	</a:t>
            </a:r>
            <a:r>
              <a:rPr lang="en-US" sz="1400" dirty="0" smtClean="0">
                <a:solidFill>
                  <a:schemeClr val="tx1"/>
                </a:solidFill>
              </a:rPr>
              <a:t>2/17/..</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1	Reeves	Keith	</a:t>
            </a:r>
            <a:r>
              <a:rPr lang="en-US" sz="1400" dirty="0" smtClean="0">
                <a:solidFill>
                  <a:schemeClr val="tx1"/>
                </a:solidFill>
              </a:rPr>
              <a:t>1/29/..</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10	Shields	Howard	</a:t>
            </a:r>
            <a:r>
              <a:rPr lang="en-US" sz="1400" dirty="0" smtClean="0">
                <a:solidFill>
                  <a:schemeClr val="tx1"/>
                </a:solidFill>
              </a:rPr>
              <a:t>7/13/..</a:t>
            </a:r>
            <a:endParaRPr lang="en-US" sz="1400" dirty="0">
              <a:solidFill>
                <a:schemeClr val="tx1"/>
              </a:solidFill>
            </a:endParaRPr>
          </a:p>
        </p:txBody>
      </p:sp>
      <p:sp>
        <p:nvSpPr>
          <p:cNvPr id="9222" name="Rectangle 5"/>
          <p:cNvSpPr>
            <a:spLocks noChangeArrowheads="1"/>
          </p:cNvSpPr>
          <p:nvPr/>
        </p:nvSpPr>
        <p:spPr bwMode="auto">
          <a:xfrm>
            <a:off x="1371600" y="3048000"/>
            <a:ext cx="3594100" cy="1168400"/>
          </a:xfrm>
          <a:prstGeom prst="rect">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spcBef>
                <a:spcPct val="50000"/>
              </a:spcBef>
              <a:tabLst>
                <a:tab pos="460375" algn="l"/>
                <a:tab pos="1490663" algn="l"/>
                <a:tab pos="3363913" algn="r"/>
              </a:tabLst>
            </a:pPr>
            <a:r>
              <a:rPr lang="en-US" sz="1400" b="1" dirty="0">
                <a:solidFill>
                  <a:schemeClr val="tx1"/>
                </a:solidFill>
              </a:rPr>
              <a:t>ID	</a:t>
            </a:r>
            <a:r>
              <a:rPr lang="en-US" sz="1400" b="1" dirty="0" err="1">
                <a:solidFill>
                  <a:schemeClr val="tx1"/>
                </a:solidFill>
              </a:rPr>
              <a:t>LastName</a:t>
            </a:r>
            <a:r>
              <a:rPr lang="en-US" sz="1400" b="1" dirty="0">
                <a:solidFill>
                  <a:schemeClr val="tx1"/>
                </a:solidFill>
              </a:rPr>
              <a:t>	</a:t>
            </a:r>
            <a:r>
              <a:rPr lang="en-US" sz="1400" b="1" dirty="0" err="1">
                <a:solidFill>
                  <a:schemeClr val="tx1"/>
                </a:solidFill>
              </a:rPr>
              <a:t>FirstName</a:t>
            </a:r>
            <a:r>
              <a:rPr lang="en-US" sz="1400" b="1" dirty="0">
                <a:solidFill>
                  <a:schemeClr val="tx1"/>
                </a:solidFill>
              </a:rPr>
              <a:t>	</a:t>
            </a:r>
            <a:r>
              <a:rPr lang="en-US" sz="1400" b="1" dirty="0" err="1">
                <a:solidFill>
                  <a:schemeClr val="tx1"/>
                </a:solidFill>
              </a:rPr>
              <a:t>DateHired</a:t>
            </a:r>
            <a:endParaRPr lang="en-US" sz="1400" dirty="0">
              <a:solidFill>
                <a:schemeClr val="tx1"/>
              </a:solidFill>
            </a:endParaRPr>
          </a:p>
          <a:p>
            <a:pPr>
              <a:tabLst>
                <a:tab pos="460375" algn="l"/>
                <a:tab pos="1490663" algn="l"/>
                <a:tab pos="3363913" algn="r"/>
              </a:tabLst>
            </a:pPr>
            <a:r>
              <a:rPr lang="en-US" sz="1400" dirty="0">
                <a:solidFill>
                  <a:schemeClr val="tx1"/>
                </a:solidFill>
              </a:rPr>
              <a:t>8	Carpenter	Carlos	</a:t>
            </a:r>
            <a:r>
              <a:rPr lang="en-US" sz="1400" dirty="0" smtClean="0">
                <a:solidFill>
                  <a:schemeClr val="tx1"/>
                </a:solidFill>
              </a:rPr>
              <a:t>12/29/..</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6	Eaton	Anissa	</a:t>
            </a:r>
            <a:r>
              <a:rPr lang="en-US" sz="1400" dirty="0" smtClean="0">
                <a:solidFill>
                  <a:schemeClr val="tx1"/>
                </a:solidFill>
              </a:rPr>
              <a:t>8/23/..</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7	Farris	Dustin	</a:t>
            </a:r>
            <a:r>
              <a:rPr lang="en-US" sz="1400" dirty="0" smtClean="0">
                <a:solidFill>
                  <a:schemeClr val="tx1"/>
                </a:solidFill>
              </a:rPr>
              <a:t>3/28/..</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2	Gibson	Bill	</a:t>
            </a:r>
            <a:r>
              <a:rPr lang="en-US" sz="1400" dirty="0" smtClean="0">
                <a:solidFill>
                  <a:schemeClr val="tx1"/>
                </a:solidFill>
              </a:rPr>
              <a:t>3/31/..</a:t>
            </a:r>
            <a:endParaRPr lang="en-US" sz="1400" dirty="0">
              <a:solidFill>
                <a:schemeClr val="tx1"/>
              </a:solidFill>
            </a:endParaRPr>
          </a:p>
        </p:txBody>
      </p:sp>
      <p:sp>
        <p:nvSpPr>
          <p:cNvPr id="9223" name="Rectangle 6"/>
          <p:cNvSpPr>
            <a:spLocks noChangeArrowheads="1"/>
          </p:cNvSpPr>
          <p:nvPr/>
        </p:nvSpPr>
        <p:spPr bwMode="auto">
          <a:xfrm>
            <a:off x="1371600" y="4648200"/>
            <a:ext cx="3594100" cy="1168400"/>
          </a:xfrm>
          <a:prstGeom prst="rect">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tabLst>
                <a:tab pos="460375" algn="l"/>
                <a:tab pos="1490663" algn="l"/>
                <a:tab pos="3363913" algn="r"/>
              </a:tabLst>
            </a:pPr>
            <a:r>
              <a:rPr lang="en-US" sz="1400" dirty="0">
                <a:solidFill>
                  <a:schemeClr val="tx1"/>
                </a:solidFill>
              </a:rPr>
              <a:t>5	James	</a:t>
            </a:r>
            <a:r>
              <a:rPr lang="en-US" sz="1400" dirty="0" err="1">
                <a:solidFill>
                  <a:schemeClr val="tx1"/>
                </a:solidFill>
              </a:rPr>
              <a:t>Leisha</a:t>
            </a:r>
            <a:r>
              <a:rPr lang="en-US" sz="1400" dirty="0">
                <a:solidFill>
                  <a:schemeClr val="tx1"/>
                </a:solidFill>
              </a:rPr>
              <a:t>	</a:t>
            </a:r>
            <a:r>
              <a:rPr lang="en-US" sz="1400" dirty="0" smtClean="0">
                <a:solidFill>
                  <a:schemeClr val="tx1"/>
                </a:solidFill>
              </a:rPr>
              <a:t>1/6/..</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9	O'Connor	Jessica	</a:t>
            </a:r>
            <a:r>
              <a:rPr lang="en-US" sz="1400" dirty="0" smtClean="0">
                <a:solidFill>
                  <a:schemeClr val="tx1"/>
                </a:solidFill>
              </a:rPr>
              <a:t>7/23/..</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3	</a:t>
            </a:r>
            <a:r>
              <a:rPr lang="en-US" sz="1400" dirty="0" err="1">
                <a:solidFill>
                  <a:schemeClr val="tx1"/>
                </a:solidFill>
              </a:rPr>
              <a:t>Reasoner</a:t>
            </a:r>
            <a:r>
              <a:rPr lang="en-US" sz="1400" dirty="0">
                <a:solidFill>
                  <a:schemeClr val="tx1"/>
                </a:solidFill>
              </a:rPr>
              <a:t>	Katy	</a:t>
            </a:r>
            <a:r>
              <a:rPr lang="en-US" sz="1400" dirty="0" smtClean="0">
                <a:solidFill>
                  <a:schemeClr val="tx1"/>
                </a:solidFill>
              </a:rPr>
              <a:t>2/17/..</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1	Reeves	Keith	</a:t>
            </a:r>
            <a:r>
              <a:rPr lang="en-US" sz="1400" dirty="0" smtClean="0">
                <a:solidFill>
                  <a:schemeClr val="tx1"/>
                </a:solidFill>
              </a:rPr>
              <a:t>1/29/..</a:t>
            </a:r>
            <a:endParaRPr lang="en-US" sz="1400" dirty="0">
              <a:solidFill>
                <a:schemeClr val="tx1"/>
              </a:solidFill>
              <a:latin typeface="Times New Roman" pitchFamily="18" charset="0"/>
            </a:endParaRPr>
          </a:p>
          <a:p>
            <a:pPr>
              <a:tabLst>
                <a:tab pos="460375" algn="l"/>
                <a:tab pos="1490663" algn="l"/>
                <a:tab pos="3363913" algn="r"/>
              </a:tabLst>
            </a:pPr>
            <a:r>
              <a:rPr lang="en-US" sz="1400" dirty="0">
                <a:solidFill>
                  <a:schemeClr val="tx1"/>
                </a:solidFill>
              </a:rPr>
              <a:t>10	Shields	Howard	</a:t>
            </a:r>
            <a:r>
              <a:rPr lang="en-US" sz="1400" dirty="0" smtClean="0">
                <a:solidFill>
                  <a:schemeClr val="tx1"/>
                </a:solidFill>
              </a:rPr>
              <a:t>7/13/..</a:t>
            </a:r>
            <a:endParaRPr lang="en-US" sz="1400" dirty="0">
              <a:solidFill>
                <a:schemeClr val="tx1"/>
              </a:solidFill>
            </a:endParaRPr>
          </a:p>
        </p:txBody>
      </p:sp>
      <p:sp>
        <p:nvSpPr>
          <p:cNvPr id="9224" name="Rectangle 7"/>
          <p:cNvSpPr>
            <a:spLocks noChangeArrowheads="1"/>
          </p:cNvSpPr>
          <p:nvPr/>
        </p:nvSpPr>
        <p:spPr bwMode="auto">
          <a:xfrm>
            <a:off x="1371600" y="4267200"/>
            <a:ext cx="3594100" cy="317500"/>
          </a:xfrm>
          <a:prstGeom prst="rect">
            <a:avLst/>
          </a:prstGeom>
          <a:noFill/>
          <a:ln w="127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spcBef>
                <a:spcPct val="50000"/>
              </a:spcBef>
              <a:tabLst>
                <a:tab pos="460375" algn="l"/>
                <a:tab pos="1490663" algn="l"/>
                <a:tab pos="3363913" algn="r"/>
              </a:tabLst>
            </a:pPr>
            <a:r>
              <a:rPr lang="en-US" sz="1400" dirty="0">
                <a:solidFill>
                  <a:schemeClr val="tx2"/>
                </a:solidFill>
              </a:rPr>
              <a:t>11	Inez	Maria	1/15</a:t>
            </a:r>
            <a:r>
              <a:rPr lang="en-US" sz="1400" dirty="0" smtClean="0">
                <a:solidFill>
                  <a:schemeClr val="tx2"/>
                </a:solidFill>
              </a:rPr>
              <a:t>/..</a:t>
            </a:r>
            <a:endParaRPr lang="en-US" sz="1400" dirty="0">
              <a:solidFill>
                <a:schemeClr val="tx2"/>
              </a:solidFill>
            </a:endParaRPr>
          </a:p>
        </p:txBody>
      </p:sp>
      <p:sp>
        <p:nvSpPr>
          <p:cNvPr id="9225" name="Line 8"/>
          <p:cNvSpPr>
            <a:spLocks noChangeShapeType="1"/>
          </p:cNvSpPr>
          <p:nvPr/>
        </p:nvSpPr>
        <p:spPr bwMode="auto">
          <a:xfrm flipH="1">
            <a:off x="2362200" y="2362200"/>
            <a:ext cx="1828800" cy="19812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6" name="Line 9"/>
          <p:cNvSpPr>
            <a:spLocks noChangeShapeType="1"/>
          </p:cNvSpPr>
          <p:nvPr/>
        </p:nvSpPr>
        <p:spPr bwMode="auto">
          <a:xfrm flipH="1">
            <a:off x="4267200" y="1676400"/>
            <a:ext cx="1143000" cy="12954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7" name="Line 10"/>
          <p:cNvSpPr>
            <a:spLocks noChangeShapeType="1"/>
          </p:cNvSpPr>
          <p:nvPr/>
        </p:nvSpPr>
        <p:spPr bwMode="auto">
          <a:xfrm flipH="1">
            <a:off x="5029200" y="2819400"/>
            <a:ext cx="1905000" cy="23622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28" name="Line 11"/>
          <p:cNvSpPr>
            <a:spLocks noChangeShapeType="1"/>
          </p:cNvSpPr>
          <p:nvPr/>
        </p:nvSpPr>
        <p:spPr bwMode="auto">
          <a:xfrm>
            <a:off x="5257800" y="2057400"/>
            <a:ext cx="3657600" cy="0"/>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 name="Rectangle 2"/>
          <p:cNvSpPr/>
          <p:nvPr/>
        </p:nvSpPr>
        <p:spPr>
          <a:xfrm>
            <a:off x="354201" y="1274040"/>
            <a:ext cx="4572000" cy="1508105"/>
          </a:xfrm>
          <a:prstGeom prst="rect">
            <a:avLst/>
          </a:prstGeom>
        </p:spPr>
        <p:txBody>
          <a:bodyPr>
            <a:spAutoFit/>
          </a:bodyPr>
          <a:lstStyle/>
          <a:p>
            <a:r>
              <a:rPr lang="en-US" sz="2000" dirty="0"/>
              <a:t>Insert Inez:</a:t>
            </a:r>
          </a:p>
          <a:p>
            <a:pPr lvl="1"/>
            <a:r>
              <a:rPr lang="en-US" sz="1800" dirty="0"/>
              <a:t>Find insert location.</a:t>
            </a:r>
          </a:p>
          <a:p>
            <a:pPr lvl="1"/>
            <a:r>
              <a:rPr lang="en-US" sz="1800" dirty="0"/>
              <a:t>Copy top to new file.</a:t>
            </a:r>
          </a:p>
          <a:p>
            <a:pPr lvl="1"/>
            <a:r>
              <a:rPr lang="en-US" sz="1800" dirty="0"/>
              <a:t>At insert location, add row.</a:t>
            </a:r>
          </a:p>
          <a:p>
            <a:pPr lvl="1"/>
            <a:r>
              <a:rPr lang="en-US" sz="1800" dirty="0"/>
              <a:t>Copy rest of file.</a:t>
            </a:r>
          </a:p>
        </p:txBody>
      </p:sp>
    </p:spTree>
    <p:extLst>
      <p:ext uri="{BB962C8B-B14F-4D97-AF65-F5344CB8AC3E}">
        <p14:creationId xmlns:p14="http://schemas.microsoft.com/office/powerpoint/2010/main" val="39727459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smtClean="0"/>
              <a:t>Cluster Analysis</a:t>
            </a:r>
          </a:p>
        </p:txBody>
      </p:sp>
      <p:sp>
        <p:nvSpPr>
          <p:cNvPr id="54274"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750D86B-DFA2-4273-B45D-B9058D387FB4}" type="slidenum">
              <a:rPr lang="en-US" smtClean="0"/>
              <a:pPr/>
              <a:t>60</a:t>
            </a:fld>
            <a:endParaRPr lang="en-US"/>
          </a:p>
        </p:txBody>
      </p:sp>
      <p:sp>
        <p:nvSpPr>
          <p:cNvPr id="54277" name="Freeform 4"/>
          <p:cNvSpPr>
            <a:spLocks/>
          </p:cNvSpPr>
          <p:nvPr/>
        </p:nvSpPr>
        <p:spPr bwMode="auto">
          <a:xfrm>
            <a:off x="2667000" y="3360820"/>
            <a:ext cx="4419600" cy="2667000"/>
          </a:xfrm>
          <a:custGeom>
            <a:avLst/>
            <a:gdLst>
              <a:gd name="T0" fmla="*/ 0 w 4368"/>
              <a:gd name="T1" fmla="*/ 0 h 1680"/>
              <a:gd name="T2" fmla="*/ 0 w 4368"/>
              <a:gd name="T3" fmla="*/ 1680 h 1680"/>
              <a:gd name="T4" fmla="*/ 4368 w 4368"/>
              <a:gd name="T5" fmla="*/ 1680 h 1680"/>
              <a:gd name="T6" fmla="*/ 0 60000 65536"/>
              <a:gd name="T7" fmla="*/ 0 60000 65536"/>
              <a:gd name="T8" fmla="*/ 0 60000 65536"/>
              <a:gd name="T9" fmla="*/ 0 w 4368"/>
              <a:gd name="T10" fmla="*/ 0 h 1680"/>
              <a:gd name="T11" fmla="*/ 4368 w 4368"/>
              <a:gd name="T12" fmla="*/ 1680 h 1680"/>
            </a:gdLst>
            <a:ahLst/>
            <a:cxnLst>
              <a:cxn ang="T6">
                <a:pos x="T0" y="T1"/>
              </a:cxn>
              <a:cxn ang="T7">
                <a:pos x="T2" y="T3"/>
              </a:cxn>
              <a:cxn ang="T8">
                <a:pos x="T4" y="T5"/>
              </a:cxn>
            </a:cxnLst>
            <a:rect l="T9" t="T10" r="T11" b="T12"/>
            <a:pathLst>
              <a:path w="4368" h="1680">
                <a:moveTo>
                  <a:pt x="0" y="0"/>
                </a:moveTo>
                <a:lnTo>
                  <a:pt x="0" y="1680"/>
                </a:lnTo>
                <a:lnTo>
                  <a:pt x="4368" y="1680"/>
                </a:ln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78" name="Oval 5"/>
          <p:cNvSpPr>
            <a:spLocks noChangeArrowheads="1"/>
          </p:cNvSpPr>
          <p:nvPr/>
        </p:nvSpPr>
        <p:spPr bwMode="auto">
          <a:xfrm>
            <a:off x="3124200" y="44276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79" name="Oval 6"/>
          <p:cNvSpPr>
            <a:spLocks noChangeArrowheads="1"/>
          </p:cNvSpPr>
          <p:nvPr/>
        </p:nvSpPr>
        <p:spPr bwMode="auto">
          <a:xfrm>
            <a:off x="3276600" y="45038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80" name="Oval 7"/>
          <p:cNvSpPr>
            <a:spLocks noChangeArrowheads="1"/>
          </p:cNvSpPr>
          <p:nvPr/>
        </p:nvSpPr>
        <p:spPr bwMode="auto">
          <a:xfrm>
            <a:off x="3048000" y="46562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81" name="Oval 8"/>
          <p:cNvSpPr>
            <a:spLocks noChangeArrowheads="1"/>
          </p:cNvSpPr>
          <p:nvPr/>
        </p:nvSpPr>
        <p:spPr bwMode="auto">
          <a:xfrm>
            <a:off x="3352800" y="48086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82" name="Oval 9"/>
          <p:cNvSpPr>
            <a:spLocks noChangeArrowheads="1"/>
          </p:cNvSpPr>
          <p:nvPr/>
        </p:nvSpPr>
        <p:spPr bwMode="auto">
          <a:xfrm>
            <a:off x="3429000" y="46562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83" name="Oval 10"/>
          <p:cNvSpPr>
            <a:spLocks noChangeArrowheads="1"/>
          </p:cNvSpPr>
          <p:nvPr/>
        </p:nvSpPr>
        <p:spPr bwMode="auto">
          <a:xfrm>
            <a:off x="3429000" y="44276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84" name="Oval 11"/>
          <p:cNvSpPr>
            <a:spLocks noChangeArrowheads="1"/>
          </p:cNvSpPr>
          <p:nvPr/>
        </p:nvSpPr>
        <p:spPr bwMode="auto">
          <a:xfrm>
            <a:off x="3276600" y="43514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85" name="Oval 12"/>
          <p:cNvSpPr>
            <a:spLocks noChangeArrowheads="1"/>
          </p:cNvSpPr>
          <p:nvPr/>
        </p:nvSpPr>
        <p:spPr bwMode="auto">
          <a:xfrm>
            <a:off x="3124200" y="48086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86" name="Oval 13"/>
          <p:cNvSpPr>
            <a:spLocks noChangeArrowheads="1"/>
          </p:cNvSpPr>
          <p:nvPr/>
        </p:nvSpPr>
        <p:spPr bwMode="auto">
          <a:xfrm>
            <a:off x="3352800" y="48848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87" name="Oval 14"/>
          <p:cNvSpPr>
            <a:spLocks noChangeArrowheads="1"/>
          </p:cNvSpPr>
          <p:nvPr/>
        </p:nvSpPr>
        <p:spPr bwMode="auto">
          <a:xfrm>
            <a:off x="3581400" y="46562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88" name="Oval 15"/>
          <p:cNvSpPr>
            <a:spLocks noChangeArrowheads="1"/>
          </p:cNvSpPr>
          <p:nvPr/>
        </p:nvSpPr>
        <p:spPr bwMode="auto">
          <a:xfrm>
            <a:off x="3505200" y="48848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89" name="Oval 16"/>
          <p:cNvSpPr>
            <a:spLocks noChangeArrowheads="1"/>
          </p:cNvSpPr>
          <p:nvPr/>
        </p:nvSpPr>
        <p:spPr bwMode="auto">
          <a:xfrm>
            <a:off x="4953000" y="39704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90" name="Oval 17"/>
          <p:cNvSpPr>
            <a:spLocks noChangeArrowheads="1"/>
          </p:cNvSpPr>
          <p:nvPr/>
        </p:nvSpPr>
        <p:spPr bwMode="auto">
          <a:xfrm>
            <a:off x="5181600" y="41228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91" name="Oval 18"/>
          <p:cNvSpPr>
            <a:spLocks noChangeArrowheads="1"/>
          </p:cNvSpPr>
          <p:nvPr/>
        </p:nvSpPr>
        <p:spPr bwMode="auto">
          <a:xfrm>
            <a:off x="4876800" y="41228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92" name="Oval 19"/>
          <p:cNvSpPr>
            <a:spLocks noChangeArrowheads="1"/>
          </p:cNvSpPr>
          <p:nvPr/>
        </p:nvSpPr>
        <p:spPr bwMode="auto">
          <a:xfrm>
            <a:off x="4953000" y="42752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93" name="Oval 20"/>
          <p:cNvSpPr>
            <a:spLocks noChangeArrowheads="1"/>
          </p:cNvSpPr>
          <p:nvPr/>
        </p:nvSpPr>
        <p:spPr bwMode="auto">
          <a:xfrm>
            <a:off x="5181600" y="42752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94" name="Oval 21"/>
          <p:cNvSpPr>
            <a:spLocks noChangeArrowheads="1"/>
          </p:cNvSpPr>
          <p:nvPr/>
        </p:nvSpPr>
        <p:spPr bwMode="auto">
          <a:xfrm>
            <a:off x="5105400" y="44276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95" name="Oval 22"/>
          <p:cNvSpPr>
            <a:spLocks noChangeArrowheads="1"/>
          </p:cNvSpPr>
          <p:nvPr/>
        </p:nvSpPr>
        <p:spPr bwMode="auto">
          <a:xfrm>
            <a:off x="4800600" y="45038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96" name="Oval 23"/>
          <p:cNvSpPr>
            <a:spLocks noChangeArrowheads="1"/>
          </p:cNvSpPr>
          <p:nvPr/>
        </p:nvSpPr>
        <p:spPr bwMode="auto">
          <a:xfrm>
            <a:off x="4648200" y="43514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97" name="Oval 26"/>
          <p:cNvSpPr>
            <a:spLocks noChangeArrowheads="1"/>
          </p:cNvSpPr>
          <p:nvPr/>
        </p:nvSpPr>
        <p:spPr bwMode="auto">
          <a:xfrm>
            <a:off x="4648200" y="40466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98" name="Oval 27"/>
          <p:cNvSpPr>
            <a:spLocks noChangeArrowheads="1"/>
          </p:cNvSpPr>
          <p:nvPr/>
        </p:nvSpPr>
        <p:spPr bwMode="auto">
          <a:xfrm>
            <a:off x="5715000" y="51134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299" name="Oval 28"/>
          <p:cNvSpPr>
            <a:spLocks noChangeArrowheads="1"/>
          </p:cNvSpPr>
          <p:nvPr/>
        </p:nvSpPr>
        <p:spPr bwMode="auto">
          <a:xfrm>
            <a:off x="6019800" y="51134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300" name="Oval 29"/>
          <p:cNvSpPr>
            <a:spLocks noChangeArrowheads="1"/>
          </p:cNvSpPr>
          <p:nvPr/>
        </p:nvSpPr>
        <p:spPr bwMode="auto">
          <a:xfrm>
            <a:off x="5943600" y="48086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301" name="Oval 32"/>
          <p:cNvSpPr>
            <a:spLocks noChangeArrowheads="1"/>
          </p:cNvSpPr>
          <p:nvPr/>
        </p:nvSpPr>
        <p:spPr bwMode="auto">
          <a:xfrm>
            <a:off x="5867400" y="53420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302" name="Oval 35"/>
          <p:cNvSpPr>
            <a:spLocks noChangeArrowheads="1"/>
          </p:cNvSpPr>
          <p:nvPr/>
        </p:nvSpPr>
        <p:spPr bwMode="auto">
          <a:xfrm>
            <a:off x="5867400" y="50372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303" name="Oval 36"/>
          <p:cNvSpPr>
            <a:spLocks noChangeArrowheads="1"/>
          </p:cNvSpPr>
          <p:nvPr/>
        </p:nvSpPr>
        <p:spPr bwMode="auto">
          <a:xfrm>
            <a:off x="6096000" y="48848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304" name="Oval 37"/>
          <p:cNvSpPr>
            <a:spLocks noChangeArrowheads="1"/>
          </p:cNvSpPr>
          <p:nvPr/>
        </p:nvSpPr>
        <p:spPr bwMode="auto">
          <a:xfrm>
            <a:off x="6248400" y="47324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305" name="Oval 38"/>
          <p:cNvSpPr>
            <a:spLocks noChangeArrowheads="1"/>
          </p:cNvSpPr>
          <p:nvPr/>
        </p:nvSpPr>
        <p:spPr bwMode="auto">
          <a:xfrm>
            <a:off x="6172200" y="4961020"/>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54306" name="Text Box 39"/>
          <p:cNvSpPr txBox="1">
            <a:spLocks noChangeArrowheads="1"/>
          </p:cNvSpPr>
          <p:nvPr/>
        </p:nvSpPr>
        <p:spPr bwMode="auto">
          <a:xfrm>
            <a:off x="6613525" y="4743533"/>
            <a:ext cx="14636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solidFill>
                  <a:schemeClr val="tx2"/>
                </a:solidFill>
              </a:rPr>
              <a:t>Small intracluster distance</a:t>
            </a:r>
          </a:p>
        </p:txBody>
      </p:sp>
      <p:sp>
        <p:nvSpPr>
          <p:cNvPr id="54307" name="Text Box 40"/>
          <p:cNvSpPr txBox="1">
            <a:spLocks noChangeArrowheads="1"/>
          </p:cNvSpPr>
          <p:nvPr/>
        </p:nvSpPr>
        <p:spPr bwMode="auto">
          <a:xfrm>
            <a:off x="5715000" y="3360820"/>
            <a:ext cx="16922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a:solidFill>
                  <a:schemeClr val="tx2"/>
                </a:solidFill>
              </a:rPr>
              <a:t>Large intercluster distance</a:t>
            </a:r>
          </a:p>
        </p:txBody>
      </p:sp>
      <p:sp>
        <p:nvSpPr>
          <p:cNvPr id="54308" name="Line 41"/>
          <p:cNvSpPr>
            <a:spLocks noChangeShapeType="1"/>
          </p:cNvSpPr>
          <p:nvPr/>
        </p:nvSpPr>
        <p:spPr bwMode="auto">
          <a:xfrm>
            <a:off x="5334000" y="4275220"/>
            <a:ext cx="609600" cy="4572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4309" name="Line 42"/>
          <p:cNvSpPr>
            <a:spLocks noChangeShapeType="1"/>
          </p:cNvSpPr>
          <p:nvPr/>
        </p:nvSpPr>
        <p:spPr bwMode="auto">
          <a:xfrm flipH="1">
            <a:off x="5943600" y="5189620"/>
            <a:ext cx="76200" cy="15240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 name="Rectangle 4"/>
          <p:cNvSpPr/>
          <p:nvPr/>
        </p:nvSpPr>
        <p:spPr>
          <a:xfrm>
            <a:off x="201478" y="1115879"/>
            <a:ext cx="8555064" cy="2246769"/>
          </a:xfrm>
          <a:prstGeom prst="rect">
            <a:avLst/>
          </a:prstGeom>
        </p:spPr>
        <p:txBody>
          <a:bodyPr wrap="square">
            <a:spAutoFit/>
          </a:bodyPr>
          <a:lstStyle/>
          <a:p>
            <a:r>
              <a:rPr lang="en-US" sz="2000" dirty="0"/>
              <a:t>Examples</a:t>
            </a:r>
          </a:p>
          <a:p>
            <a:pPr lvl="1"/>
            <a:r>
              <a:rPr lang="en-US" sz="2000" dirty="0"/>
              <a:t>Are there groups of customers? (If so, we can cross-sell.)</a:t>
            </a:r>
          </a:p>
          <a:p>
            <a:pPr lvl="1"/>
            <a:r>
              <a:rPr lang="en-US" sz="2000" dirty="0"/>
              <a:t>Do the locations for our stores have elements in common? (So we can search for similar clusters for new locations.)</a:t>
            </a:r>
          </a:p>
          <a:p>
            <a:pPr lvl="1"/>
            <a:r>
              <a:rPr lang="en-US" sz="2000" dirty="0"/>
              <a:t>Do our employees (by department?) have common characteristics? (So we can hire similar, or dissimilar, people.)</a:t>
            </a:r>
          </a:p>
          <a:p>
            <a:r>
              <a:rPr lang="en-US" sz="2000" dirty="0"/>
              <a:t>Problem: Many dimensions and large datasets</a:t>
            </a:r>
          </a:p>
        </p:txBody>
      </p:sp>
    </p:spTree>
    <p:extLst>
      <p:ext uri="{BB962C8B-B14F-4D97-AF65-F5344CB8AC3E}">
        <p14:creationId xmlns:p14="http://schemas.microsoft.com/office/powerpoint/2010/main" val="19767725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 Cluster Analysis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61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08882002"/>
              </p:ext>
            </p:extLst>
          </p:nvPr>
        </p:nvGraphicFramePr>
        <p:xfrm>
          <a:off x="1660478" y="2120331"/>
          <a:ext cx="1534160" cy="2966720"/>
        </p:xfrm>
        <a:graphic>
          <a:graphicData uri="http://schemas.openxmlformats.org/drawingml/2006/table">
            <a:tbl>
              <a:tblPr firstRow="1" bandRow="1">
                <a:tableStyleId>{5940675A-B579-460E-94D1-54222C63F5DA}</a:tableStyleId>
              </a:tblPr>
              <a:tblGrid>
                <a:gridCol w="881380"/>
                <a:gridCol w="652780"/>
              </a:tblGrid>
              <a:tr h="370840">
                <a:tc>
                  <a:txBody>
                    <a:bodyPr/>
                    <a:lstStyle/>
                    <a:p>
                      <a:r>
                        <a:rPr lang="en-US" dirty="0" smtClean="0"/>
                        <a:t>Sales</a:t>
                      </a:r>
                      <a:endParaRPr lang="en-US" dirty="0"/>
                    </a:p>
                  </a:txBody>
                  <a:tcPr/>
                </a:tc>
                <a:tc>
                  <a:txBody>
                    <a:bodyPr/>
                    <a:lstStyle/>
                    <a:p>
                      <a:r>
                        <a:rPr lang="en-US" dirty="0" smtClean="0"/>
                        <a:t>Age</a:t>
                      </a:r>
                      <a:endParaRPr lang="en-US" dirty="0"/>
                    </a:p>
                  </a:txBody>
                  <a:tcPr/>
                </a:tc>
              </a:tr>
              <a:tr h="370840">
                <a:tc>
                  <a:txBody>
                    <a:bodyPr/>
                    <a:lstStyle/>
                    <a:p>
                      <a:r>
                        <a:rPr lang="en-US" dirty="0" smtClean="0"/>
                        <a:t>55032</a:t>
                      </a:r>
                      <a:endParaRPr lang="en-US" dirty="0"/>
                    </a:p>
                  </a:txBody>
                  <a:tcPr/>
                </a:tc>
                <a:tc>
                  <a:txBody>
                    <a:bodyPr/>
                    <a:lstStyle/>
                    <a:p>
                      <a:r>
                        <a:rPr lang="en-US" dirty="0" smtClean="0"/>
                        <a:t>35</a:t>
                      </a:r>
                      <a:endParaRPr lang="en-US" dirty="0"/>
                    </a:p>
                  </a:txBody>
                  <a:tcPr/>
                </a:tc>
              </a:tr>
              <a:tr h="370840">
                <a:tc>
                  <a:txBody>
                    <a:bodyPr/>
                    <a:lstStyle/>
                    <a:p>
                      <a:r>
                        <a:rPr lang="en-US" dirty="0" smtClean="0"/>
                        <a:t>38394</a:t>
                      </a:r>
                      <a:endParaRPr lang="en-US" dirty="0"/>
                    </a:p>
                  </a:txBody>
                  <a:tcPr/>
                </a:tc>
                <a:tc>
                  <a:txBody>
                    <a:bodyPr/>
                    <a:lstStyle/>
                    <a:p>
                      <a:r>
                        <a:rPr lang="en-US" dirty="0" smtClean="0"/>
                        <a:t>15</a:t>
                      </a:r>
                      <a:endParaRPr lang="en-US" dirty="0"/>
                    </a:p>
                  </a:txBody>
                  <a:tcPr/>
                </a:tc>
              </a:tr>
              <a:tr h="370840">
                <a:tc>
                  <a:txBody>
                    <a:bodyPr/>
                    <a:lstStyle/>
                    <a:p>
                      <a:r>
                        <a:rPr lang="en-US" dirty="0" smtClean="0"/>
                        <a:t>84940</a:t>
                      </a:r>
                      <a:endParaRPr lang="en-US" dirty="0"/>
                    </a:p>
                  </a:txBody>
                  <a:tcPr/>
                </a:tc>
                <a:tc>
                  <a:txBody>
                    <a:bodyPr/>
                    <a:lstStyle/>
                    <a:p>
                      <a:r>
                        <a:rPr lang="en-US" dirty="0" smtClean="0"/>
                        <a:t>27</a:t>
                      </a:r>
                      <a:endParaRPr lang="en-US" dirty="0"/>
                    </a:p>
                  </a:txBody>
                  <a:tcPr/>
                </a:tc>
              </a:tr>
              <a:tr h="370840">
                <a:tc>
                  <a:txBody>
                    <a:bodyPr/>
                    <a:lstStyle/>
                    <a:p>
                      <a:r>
                        <a:rPr lang="en-US" dirty="0" smtClean="0"/>
                        <a:t>47482</a:t>
                      </a:r>
                      <a:endParaRPr lang="en-US" dirty="0"/>
                    </a:p>
                  </a:txBody>
                  <a:tcPr/>
                </a:tc>
                <a:tc>
                  <a:txBody>
                    <a:bodyPr/>
                    <a:lstStyle/>
                    <a:p>
                      <a:r>
                        <a:rPr lang="en-US" dirty="0" smtClean="0"/>
                        <a:t>16</a:t>
                      </a:r>
                      <a:endParaRPr lang="en-US" dirty="0"/>
                    </a:p>
                  </a:txBody>
                  <a:tcPr/>
                </a:tc>
              </a:tr>
              <a:tr h="370840">
                <a:tc>
                  <a:txBody>
                    <a:bodyPr/>
                    <a:lstStyle/>
                    <a:p>
                      <a:r>
                        <a:rPr lang="en-US" dirty="0" smtClean="0"/>
                        <a:t>22502</a:t>
                      </a:r>
                      <a:endParaRPr lang="en-US" dirty="0"/>
                    </a:p>
                  </a:txBody>
                  <a:tcPr/>
                </a:tc>
                <a:tc>
                  <a:txBody>
                    <a:bodyPr/>
                    <a:lstStyle/>
                    <a:p>
                      <a:r>
                        <a:rPr lang="en-US" dirty="0" smtClean="0"/>
                        <a:t>23</a:t>
                      </a:r>
                      <a:endParaRPr lang="en-US" dirty="0"/>
                    </a:p>
                  </a:txBody>
                  <a:tcPr/>
                </a:tc>
              </a:tr>
              <a:tr h="370840">
                <a:tc>
                  <a:txBody>
                    <a:bodyPr/>
                    <a:lstStyle/>
                    <a:p>
                      <a:r>
                        <a:rPr lang="en-US" dirty="0" smtClean="0"/>
                        <a:t>48490</a:t>
                      </a:r>
                      <a:endParaRPr lang="en-US" dirty="0"/>
                    </a:p>
                  </a:txBody>
                  <a:tcPr/>
                </a:tc>
                <a:tc>
                  <a:txBody>
                    <a:bodyPr/>
                    <a:lstStyle/>
                    <a:p>
                      <a:r>
                        <a:rPr lang="en-US" dirty="0" smtClean="0"/>
                        <a:t>46</a:t>
                      </a:r>
                      <a:endParaRPr lang="en-US" dirty="0"/>
                    </a:p>
                  </a:txBody>
                  <a:tcPr/>
                </a:tc>
              </a:tr>
              <a:tr h="370840">
                <a:tc>
                  <a:txBody>
                    <a:bodyPr/>
                    <a:lstStyle/>
                    <a:p>
                      <a:r>
                        <a:rPr lang="en-US" dirty="0" smtClean="0"/>
                        <a:t>39309</a:t>
                      </a:r>
                      <a:endParaRPr lang="en-US" dirty="0"/>
                    </a:p>
                  </a:txBody>
                  <a:tcPr/>
                </a:tc>
                <a:tc>
                  <a:txBody>
                    <a:bodyPr/>
                    <a:lstStyle/>
                    <a:p>
                      <a:r>
                        <a:rPr lang="en-US" dirty="0" smtClean="0"/>
                        <a:t>56</a:t>
                      </a:r>
                      <a:endParaRPr lang="en-US" dirty="0"/>
                    </a:p>
                  </a:txBody>
                  <a:tcPr/>
                </a:tc>
              </a:tr>
            </a:tbl>
          </a:graphicData>
        </a:graphic>
      </p:graphicFrame>
      <p:sp>
        <p:nvSpPr>
          <p:cNvPr id="5" name="TextBox 4"/>
          <p:cNvSpPr txBox="1"/>
          <p:nvPr/>
        </p:nvSpPr>
        <p:spPr>
          <a:xfrm>
            <a:off x="1596788" y="1569492"/>
            <a:ext cx="2733441" cy="400110"/>
          </a:xfrm>
          <a:prstGeom prst="rect">
            <a:avLst/>
          </a:prstGeom>
          <a:noFill/>
        </p:spPr>
        <p:txBody>
          <a:bodyPr wrap="none" rtlCol="0">
            <a:spAutoFit/>
          </a:bodyPr>
          <a:lstStyle/>
          <a:p>
            <a:r>
              <a:rPr lang="en-US" sz="2000" dirty="0" smtClean="0"/>
              <a:t>Attributes are columns</a:t>
            </a:r>
            <a:endParaRPr lang="en-US" sz="2000" dirty="0"/>
          </a:p>
        </p:txBody>
      </p:sp>
      <p:sp>
        <p:nvSpPr>
          <p:cNvPr id="6" name="TextBox 5"/>
          <p:cNvSpPr txBox="1"/>
          <p:nvPr/>
        </p:nvSpPr>
        <p:spPr>
          <a:xfrm>
            <a:off x="3370997" y="2497539"/>
            <a:ext cx="5113900" cy="400110"/>
          </a:xfrm>
          <a:prstGeom prst="rect">
            <a:avLst/>
          </a:prstGeom>
          <a:noFill/>
        </p:spPr>
        <p:txBody>
          <a:bodyPr wrap="none" rtlCol="0">
            <a:spAutoFit/>
          </a:bodyPr>
          <a:lstStyle/>
          <a:p>
            <a:r>
              <a:rPr lang="en-US" sz="2000" dirty="0" smtClean="0"/>
              <a:t>Each row represents one combination/point</a:t>
            </a:r>
            <a:endParaRPr lang="en-US" sz="2000" dirty="0"/>
          </a:p>
        </p:txBody>
      </p:sp>
    </p:spTree>
    <p:extLst>
      <p:ext uri="{BB962C8B-B14F-4D97-AF65-F5344CB8AC3E}">
        <p14:creationId xmlns:p14="http://schemas.microsoft.com/office/powerpoint/2010/main" val="29028285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Example: Bicycle</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62</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28" y="1250690"/>
            <a:ext cx="562927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47428" y="5347818"/>
            <a:ext cx="6827079" cy="646331"/>
          </a:xfrm>
          <a:prstGeom prst="rect">
            <a:avLst/>
          </a:prstGeom>
        </p:spPr>
        <p:txBody>
          <a:bodyPr wrap="square">
            <a:spAutoFit/>
          </a:bodyPr>
          <a:lstStyle/>
          <a:p>
            <a:r>
              <a:rPr lang="en-US" sz="1800" dirty="0" smtClean="0"/>
              <a:t>Attributes: model type, construction </a:t>
            </a:r>
            <a:r>
              <a:rPr lang="en-US" sz="1800" dirty="0"/>
              <a:t>type </a:t>
            </a:r>
            <a:r>
              <a:rPr lang="en-US" sz="1800" dirty="0" smtClean="0"/>
              <a:t>(a </a:t>
            </a:r>
            <a:r>
              <a:rPr lang="en-US" sz="1800" dirty="0"/>
              <a:t>proxy for material used), order year, sale price, bike size, and time to </a:t>
            </a:r>
            <a:r>
              <a:rPr lang="en-US" sz="1800" dirty="0" smtClean="0"/>
              <a:t>build.</a:t>
            </a:r>
            <a:endParaRPr lang="en-US" sz="1800" dirty="0"/>
          </a:p>
        </p:txBody>
      </p:sp>
      <p:sp>
        <p:nvSpPr>
          <p:cNvPr id="5" name="TextBox 4"/>
          <p:cNvSpPr txBox="1"/>
          <p:nvPr/>
        </p:nvSpPr>
        <p:spPr>
          <a:xfrm>
            <a:off x="3827754" y="1650570"/>
            <a:ext cx="2313454" cy="369332"/>
          </a:xfrm>
          <a:prstGeom prst="rect">
            <a:avLst/>
          </a:prstGeom>
          <a:noFill/>
        </p:spPr>
        <p:txBody>
          <a:bodyPr wrap="none" rtlCol="0">
            <a:spAutoFit/>
          </a:bodyPr>
          <a:lstStyle/>
          <a:p>
            <a:r>
              <a:rPr lang="en-US" sz="1800" dirty="0" smtClean="0">
                <a:solidFill>
                  <a:srgbClr val="FF0000"/>
                </a:solidFill>
              </a:rPr>
              <a:t>Mountain and Hybrid</a:t>
            </a:r>
            <a:endParaRPr lang="en-US" sz="1800" dirty="0">
              <a:solidFill>
                <a:srgbClr val="FF0000"/>
              </a:solidFill>
            </a:endParaRPr>
          </a:p>
        </p:txBody>
      </p:sp>
      <p:sp>
        <p:nvSpPr>
          <p:cNvPr id="7" name="TextBox 6"/>
          <p:cNvSpPr txBox="1"/>
          <p:nvPr/>
        </p:nvSpPr>
        <p:spPr>
          <a:xfrm>
            <a:off x="1847513" y="4541003"/>
            <a:ext cx="2095510" cy="369332"/>
          </a:xfrm>
          <a:prstGeom prst="rect">
            <a:avLst/>
          </a:prstGeom>
          <a:noFill/>
        </p:spPr>
        <p:txBody>
          <a:bodyPr wrap="none" rtlCol="0">
            <a:spAutoFit/>
          </a:bodyPr>
          <a:lstStyle/>
          <a:p>
            <a:r>
              <a:rPr lang="en-US" sz="1800" dirty="0" smtClean="0">
                <a:solidFill>
                  <a:srgbClr val="FF0000"/>
                </a:solidFill>
              </a:rPr>
              <a:t>Road, Race, Track</a:t>
            </a:r>
            <a:endParaRPr lang="en-US" sz="1800" dirty="0">
              <a:solidFill>
                <a:srgbClr val="FF0000"/>
              </a:solidFill>
            </a:endParaRPr>
          </a:p>
        </p:txBody>
      </p:sp>
    </p:spTree>
    <p:extLst>
      <p:ext uri="{BB962C8B-B14F-4D97-AF65-F5344CB8AC3E}">
        <p14:creationId xmlns:p14="http://schemas.microsoft.com/office/powerpoint/2010/main" val="10952789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smtClean="0"/>
              <a:t>Geographic/Location</a:t>
            </a:r>
          </a:p>
        </p:txBody>
      </p:sp>
      <p:sp>
        <p:nvSpPr>
          <p:cNvPr id="55298"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B49856E-AD73-4D50-BB20-9E011958FE40}" type="slidenum">
              <a:rPr lang="en-US" sz="1400">
                <a:latin typeface="Garamond" pitchFamily="18" charset="0"/>
              </a:rPr>
              <a:pPr/>
              <a:t>63</a:t>
            </a:fld>
            <a:endParaRPr lang="en-US" sz="1400">
              <a:latin typeface="Garamond" pitchFamily="18" charset="0"/>
            </a:endParaRPr>
          </a:p>
        </p:txBody>
      </p:sp>
      <p:pic>
        <p:nvPicPr>
          <p:cNvPr id="55301"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247254" y="3052009"/>
            <a:ext cx="4419600" cy="2954337"/>
          </a:xfrm>
          <a:noFill/>
        </p:spPr>
      </p:pic>
      <p:sp>
        <p:nvSpPr>
          <p:cNvPr id="2" name="Rectangle 1"/>
          <p:cNvSpPr/>
          <p:nvPr/>
        </p:nvSpPr>
        <p:spPr>
          <a:xfrm>
            <a:off x="1542080" y="1330755"/>
            <a:ext cx="6005593" cy="1631216"/>
          </a:xfrm>
          <a:prstGeom prst="rect">
            <a:avLst/>
          </a:prstGeom>
        </p:spPr>
        <p:txBody>
          <a:bodyPr wrap="square">
            <a:spAutoFit/>
          </a:bodyPr>
          <a:lstStyle/>
          <a:p>
            <a:r>
              <a:rPr lang="en-US" sz="2000" dirty="0"/>
              <a:t>Examples</a:t>
            </a:r>
          </a:p>
          <a:p>
            <a:pPr lvl="1"/>
            <a:r>
              <a:rPr lang="en-US" sz="2000" dirty="0"/>
              <a:t>Customer location and sales comparisons</a:t>
            </a:r>
          </a:p>
          <a:p>
            <a:pPr lvl="1"/>
            <a:r>
              <a:rPr lang="en-US" sz="2000" dirty="0"/>
              <a:t>Factory sites and cost</a:t>
            </a:r>
          </a:p>
          <a:p>
            <a:pPr lvl="1"/>
            <a:r>
              <a:rPr lang="en-US" sz="2000" dirty="0"/>
              <a:t>Environmental effects</a:t>
            </a:r>
          </a:p>
          <a:p>
            <a:r>
              <a:rPr lang="en-US" sz="2000" dirty="0"/>
              <a:t>Challenge: Map data, multiple overlays</a:t>
            </a:r>
          </a:p>
        </p:txBody>
      </p:sp>
    </p:spTree>
    <p:extLst>
      <p:ext uri="{BB962C8B-B14F-4D97-AF65-F5344CB8AC3E}">
        <p14:creationId xmlns:p14="http://schemas.microsoft.com/office/powerpoint/2010/main" val="37821011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 Geographic Analysis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64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87247344"/>
              </p:ext>
            </p:extLst>
          </p:nvPr>
        </p:nvGraphicFramePr>
        <p:xfrm>
          <a:off x="336645" y="1956558"/>
          <a:ext cx="1915235" cy="2966720"/>
        </p:xfrm>
        <a:graphic>
          <a:graphicData uri="http://schemas.openxmlformats.org/drawingml/2006/table">
            <a:tbl>
              <a:tblPr firstRow="1" bandRow="1">
                <a:tableStyleId>{5940675A-B579-460E-94D1-54222C63F5DA}</a:tableStyleId>
              </a:tblPr>
              <a:tblGrid>
                <a:gridCol w="881380"/>
                <a:gridCol w="1033855"/>
              </a:tblGrid>
              <a:tr h="370840">
                <a:tc>
                  <a:txBody>
                    <a:bodyPr/>
                    <a:lstStyle/>
                    <a:p>
                      <a:r>
                        <a:rPr lang="en-US" dirty="0" smtClean="0"/>
                        <a:t>State</a:t>
                      </a:r>
                      <a:endParaRPr lang="en-US" dirty="0"/>
                    </a:p>
                  </a:txBody>
                  <a:tcPr/>
                </a:tc>
                <a:tc>
                  <a:txBody>
                    <a:bodyPr/>
                    <a:lstStyle/>
                    <a:p>
                      <a:r>
                        <a:rPr lang="en-US" dirty="0" smtClean="0"/>
                        <a:t>Sales</a:t>
                      </a:r>
                      <a:endParaRPr lang="en-US" dirty="0"/>
                    </a:p>
                  </a:txBody>
                  <a:tcPr/>
                </a:tc>
              </a:tr>
              <a:tr h="370840">
                <a:tc>
                  <a:txBody>
                    <a:bodyPr/>
                    <a:lstStyle/>
                    <a:p>
                      <a:r>
                        <a:rPr lang="en-US" dirty="0" smtClean="0"/>
                        <a:t>CA</a:t>
                      </a:r>
                      <a:endParaRPr lang="en-US" dirty="0"/>
                    </a:p>
                  </a:txBody>
                  <a:tcPr/>
                </a:tc>
                <a:tc>
                  <a:txBody>
                    <a:bodyPr/>
                    <a:lstStyle/>
                    <a:p>
                      <a:r>
                        <a:rPr lang="en-US" dirty="0" smtClean="0"/>
                        <a:t>50381</a:t>
                      </a:r>
                      <a:endParaRPr lang="en-US" dirty="0"/>
                    </a:p>
                  </a:txBody>
                  <a:tcPr/>
                </a:tc>
              </a:tr>
              <a:tr h="370840">
                <a:tc>
                  <a:txBody>
                    <a:bodyPr/>
                    <a:lstStyle/>
                    <a:p>
                      <a:r>
                        <a:rPr lang="en-US" dirty="0" smtClean="0"/>
                        <a:t>WA</a:t>
                      </a:r>
                      <a:endParaRPr lang="en-US" dirty="0"/>
                    </a:p>
                  </a:txBody>
                  <a:tcPr/>
                </a:tc>
                <a:tc>
                  <a:txBody>
                    <a:bodyPr/>
                    <a:lstStyle/>
                    <a:p>
                      <a:r>
                        <a:rPr lang="en-US" dirty="0" smtClean="0"/>
                        <a:t>42145</a:t>
                      </a:r>
                      <a:endParaRPr lang="en-US" dirty="0"/>
                    </a:p>
                  </a:txBody>
                  <a:tcPr/>
                </a:tc>
              </a:tr>
              <a:tr h="370840">
                <a:tc>
                  <a:txBody>
                    <a:bodyPr/>
                    <a:lstStyle/>
                    <a:p>
                      <a:r>
                        <a:rPr lang="en-US" dirty="0" smtClean="0"/>
                        <a:t>OR</a:t>
                      </a:r>
                      <a:endParaRPr lang="en-US" dirty="0"/>
                    </a:p>
                  </a:txBody>
                  <a:tcPr/>
                </a:tc>
                <a:tc>
                  <a:txBody>
                    <a:bodyPr/>
                    <a:lstStyle/>
                    <a:p>
                      <a:r>
                        <a:rPr lang="en-US" dirty="0" smtClean="0"/>
                        <a:t>36208</a:t>
                      </a:r>
                      <a:endParaRPr lang="en-US" dirty="0"/>
                    </a:p>
                  </a:txBody>
                  <a:tcPr/>
                </a:tc>
              </a:tr>
              <a:tr h="370840">
                <a:tc>
                  <a:txBody>
                    <a:bodyPr/>
                    <a:lstStyle/>
                    <a:p>
                      <a:r>
                        <a:rPr lang="en-US" dirty="0" smtClean="0"/>
                        <a:t>ID</a:t>
                      </a:r>
                      <a:endParaRPr lang="en-US" dirty="0"/>
                    </a:p>
                  </a:txBody>
                  <a:tcPr/>
                </a:tc>
                <a:tc>
                  <a:txBody>
                    <a:bodyPr/>
                    <a:lstStyle/>
                    <a:p>
                      <a:r>
                        <a:rPr lang="en-US" dirty="0" smtClean="0"/>
                        <a:t>28891</a:t>
                      </a:r>
                      <a:endParaRPr lang="en-US" dirty="0"/>
                    </a:p>
                  </a:txBody>
                  <a:tcPr/>
                </a:tc>
              </a:tr>
              <a:tr h="370840">
                <a:tc>
                  <a:txBody>
                    <a:bodyPr/>
                    <a:lstStyle/>
                    <a:p>
                      <a:r>
                        <a:rPr lang="en-US" dirty="0" smtClean="0"/>
                        <a:t>AZ</a:t>
                      </a:r>
                      <a:endParaRPr lang="en-US" dirty="0"/>
                    </a:p>
                  </a:txBody>
                  <a:tcPr/>
                </a:tc>
                <a:tc>
                  <a:txBody>
                    <a:bodyPr/>
                    <a:lstStyle/>
                    <a:p>
                      <a:r>
                        <a:rPr lang="en-US" dirty="0" smtClean="0"/>
                        <a:t>46784</a:t>
                      </a:r>
                      <a:endParaRPr lang="en-US" dirty="0"/>
                    </a:p>
                  </a:txBody>
                  <a:tcPr/>
                </a:tc>
              </a:tr>
              <a:tr h="370840">
                <a:tc>
                  <a:txBody>
                    <a:bodyPr/>
                    <a:lstStyle/>
                    <a:p>
                      <a:r>
                        <a:rPr lang="en-US" dirty="0" smtClean="0"/>
                        <a:t>UT</a:t>
                      </a:r>
                      <a:endParaRPr lang="en-US" dirty="0"/>
                    </a:p>
                  </a:txBody>
                  <a:tcPr/>
                </a:tc>
                <a:tc>
                  <a:txBody>
                    <a:bodyPr/>
                    <a:lstStyle/>
                    <a:p>
                      <a:r>
                        <a:rPr lang="en-US" dirty="0" smtClean="0"/>
                        <a:t>38987</a:t>
                      </a:r>
                      <a:endParaRPr lang="en-US" dirty="0"/>
                    </a:p>
                  </a:txBody>
                  <a:tcPr/>
                </a:tc>
              </a:tr>
              <a:tr h="370840">
                <a:tc>
                  <a:txBody>
                    <a:bodyPr/>
                    <a:lstStyle/>
                    <a:p>
                      <a:r>
                        <a:rPr lang="en-US" dirty="0" smtClean="0"/>
                        <a:t>NV</a:t>
                      </a:r>
                      <a:endParaRPr lang="en-US" dirty="0"/>
                    </a:p>
                  </a:txBody>
                  <a:tcPr/>
                </a:tc>
                <a:tc>
                  <a:txBody>
                    <a:bodyPr/>
                    <a:lstStyle/>
                    <a:p>
                      <a:r>
                        <a:rPr lang="en-US" dirty="0" smtClean="0"/>
                        <a:t>32889</a:t>
                      </a:r>
                      <a:endParaRPr lang="en-US" dirty="0"/>
                    </a:p>
                  </a:txBody>
                  <a:tcPr/>
                </a:tc>
              </a:tr>
            </a:tbl>
          </a:graphicData>
        </a:graphic>
      </p:graphicFrame>
      <p:sp>
        <p:nvSpPr>
          <p:cNvPr id="5" name="TextBox 4"/>
          <p:cNvSpPr txBox="1"/>
          <p:nvPr/>
        </p:nvSpPr>
        <p:spPr>
          <a:xfrm>
            <a:off x="272955" y="1205664"/>
            <a:ext cx="6324167" cy="707886"/>
          </a:xfrm>
          <a:prstGeom prst="rect">
            <a:avLst/>
          </a:prstGeom>
          <a:noFill/>
        </p:spPr>
        <p:txBody>
          <a:bodyPr wrap="none" rtlCol="0">
            <a:spAutoFit/>
          </a:bodyPr>
          <a:lstStyle/>
          <a:p>
            <a:r>
              <a:rPr lang="en-US" sz="2000" dirty="0" smtClean="0"/>
              <a:t>Attributes are columns.</a:t>
            </a:r>
          </a:p>
          <a:p>
            <a:r>
              <a:rPr lang="en-US" sz="2000" dirty="0" smtClean="0"/>
              <a:t>At least one column must contain geographic location.</a:t>
            </a:r>
            <a:endParaRPr lang="en-US" sz="2000" dirty="0"/>
          </a:p>
        </p:txBody>
      </p:sp>
      <p:sp>
        <p:nvSpPr>
          <p:cNvPr id="6" name="TextBox 5"/>
          <p:cNvSpPr txBox="1"/>
          <p:nvPr/>
        </p:nvSpPr>
        <p:spPr>
          <a:xfrm>
            <a:off x="2497540" y="2333766"/>
            <a:ext cx="4059125" cy="400110"/>
          </a:xfrm>
          <a:prstGeom prst="rect">
            <a:avLst/>
          </a:prstGeom>
          <a:noFill/>
        </p:spPr>
        <p:txBody>
          <a:bodyPr wrap="none" rtlCol="0">
            <a:spAutoFit/>
          </a:bodyPr>
          <a:lstStyle/>
          <a:p>
            <a:r>
              <a:rPr lang="en-US" sz="2000" dirty="0" smtClean="0"/>
              <a:t>Each row represents one location.</a:t>
            </a:r>
            <a:endParaRPr lang="en-US" sz="2000" dirty="0"/>
          </a:p>
        </p:txBody>
      </p:sp>
      <p:sp>
        <p:nvSpPr>
          <p:cNvPr id="7" name="TextBox 6"/>
          <p:cNvSpPr txBox="1"/>
          <p:nvPr/>
        </p:nvSpPr>
        <p:spPr>
          <a:xfrm>
            <a:off x="5199797" y="2710904"/>
            <a:ext cx="3294850" cy="3416320"/>
          </a:xfrm>
          <a:prstGeom prst="rect">
            <a:avLst/>
          </a:prstGeom>
          <a:noFill/>
        </p:spPr>
        <p:txBody>
          <a:bodyPr wrap="square" rtlCol="0">
            <a:spAutoFit/>
          </a:bodyPr>
          <a:lstStyle/>
          <a:p>
            <a:r>
              <a:rPr lang="en-US" sz="1800" dirty="0" smtClean="0">
                <a:solidFill>
                  <a:schemeClr val="tx1"/>
                </a:solidFill>
              </a:rPr>
              <a:t>Location can be many things.</a:t>
            </a:r>
          </a:p>
          <a:p>
            <a:r>
              <a:rPr lang="en-US" sz="1800" dirty="0">
                <a:solidFill>
                  <a:schemeClr val="tx1"/>
                </a:solidFill>
              </a:rPr>
              <a:t>State</a:t>
            </a:r>
          </a:p>
          <a:p>
            <a:r>
              <a:rPr lang="en-US" sz="1800" dirty="0">
                <a:solidFill>
                  <a:schemeClr val="tx1"/>
                </a:solidFill>
              </a:rPr>
              <a:t>Country</a:t>
            </a:r>
          </a:p>
          <a:p>
            <a:r>
              <a:rPr lang="en-US" sz="1800" dirty="0">
                <a:solidFill>
                  <a:schemeClr val="tx1"/>
                </a:solidFill>
              </a:rPr>
              <a:t>Region (custom defined)</a:t>
            </a:r>
          </a:p>
          <a:p>
            <a:r>
              <a:rPr lang="en-US" sz="1800" dirty="0">
                <a:solidFill>
                  <a:schemeClr val="tx1"/>
                </a:solidFill>
              </a:rPr>
              <a:t>Latitude, Longitude</a:t>
            </a:r>
          </a:p>
          <a:p>
            <a:r>
              <a:rPr lang="en-US" sz="1800" dirty="0">
                <a:solidFill>
                  <a:schemeClr val="tx1"/>
                </a:solidFill>
              </a:rPr>
              <a:t>Address</a:t>
            </a:r>
          </a:p>
          <a:p>
            <a:r>
              <a:rPr lang="en-US" sz="1800" dirty="0">
                <a:solidFill>
                  <a:schemeClr val="tx1"/>
                </a:solidFill>
              </a:rPr>
              <a:t>City</a:t>
            </a:r>
          </a:p>
          <a:p>
            <a:r>
              <a:rPr lang="en-US" sz="1800" dirty="0">
                <a:solidFill>
                  <a:schemeClr val="tx1"/>
                </a:solidFill>
              </a:rPr>
              <a:t>County</a:t>
            </a:r>
          </a:p>
          <a:p>
            <a:r>
              <a:rPr lang="en-US" sz="1800" dirty="0">
                <a:solidFill>
                  <a:schemeClr val="tx1"/>
                </a:solidFill>
              </a:rPr>
              <a:t>ZIP Code</a:t>
            </a:r>
          </a:p>
          <a:p>
            <a:r>
              <a:rPr lang="en-US" sz="1800" dirty="0">
                <a:solidFill>
                  <a:schemeClr val="tx1"/>
                </a:solidFill>
              </a:rPr>
              <a:t>Census Tract</a:t>
            </a:r>
          </a:p>
          <a:p>
            <a:r>
              <a:rPr lang="en-US" sz="1800" dirty="0">
                <a:solidFill>
                  <a:schemeClr val="tx1"/>
                </a:solidFill>
              </a:rPr>
              <a:t>Standard Metropolitan Statistical Area</a:t>
            </a:r>
          </a:p>
        </p:txBody>
      </p:sp>
    </p:spTree>
    <p:extLst>
      <p:ext uri="{BB962C8B-B14F-4D97-AF65-F5344CB8AC3E}">
        <p14:creationId xmlns:p14="http://schemas.microsoft.com/office/powerpoint/2010/main" val="26481092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Bicycle Sales by State for 2009</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65</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70" y="1256588"/>
            <a:ext cx="6943157" cy="463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326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Pointers</a:t>
            </a:r>
          </a:p>
        </p:txBody>
      </p:sp>
      <p:sp>
        <p:nvSpPr>
          <p:cNvPr id="10242"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7343A03-2A59-4199-8232-58F954BDBCF4}" type="slidenum">
              <a:rPr lang="en-US" smtClean="0"/>
              <a:pPr/>
              <a:t>7</a:t>
            </a:fld>
            <a:endParaRPr lang="en-US"/>
          </a:p>
        </p:txBody>
      </p:sp>
      <p:sp>
        <p:nvSpPr>
          <p:cNvPr id="10245" name="Rectangle 4"/>
          <p:cNvSpPr>
            <a:spLocks noChangeArrowheads="1"/>
          </p:cNvSpPr>
          <p:nvPr/>
        </p:nvSpPr>
        <p:spPr bwMode="auto">
          <a:xfrm>
            <a:off x="7467600" y="4038600"/>
            <a:ext cx="1130300" cy="3683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a:r>
              <a:rPr lang="en-US" sz="1600">
                <a:solidFill>
                  <a:srgbClr val="0000FF"/>
                </a:solidFill>
              </a:rPr>
              <a:t>Data</a:t>
            </a:r>
          </a:p>
        </p:txBody>
      </p:sp>
      <p:sp>
        <p:nvSpPr>
          <p:cNvPr id="10246" name="Rectangle 5"/>
          <p:cNvSpPr>
            <a:spLocks noChangeArrowheads="1"/>
          </p:cNvSpPr>
          <p:nvPr/>
        </p:nvSpPr>
        <p:spPr bwMode="auto">
          <a:xfrm>
            <a:off x="7232650" y="372745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ctr"/>
            <a:r>
              <a:rPr lang="en-US" sz="1600">
                <a:solidFill>
                  <a:schemeClr val="tx2"/>
                </a:solidFill>
              </a:rPr>
              <a:t>Address</a:t>
            </a:r>
          </a:p>
        </p:txBody>
      </p:sp>
      <p:sp>
        <p:nvSpPr>
          <p:cNvPr id="10247" name="Rectangle 6"/>
          <p:cNvSpPr>
            <a:spLocks noChangeArrowheads="1"/>
          </p:cNvSpPr>
          <p:nvPr/>
        </p:nvSpPr>
        <p:spPr bwMode="auto">
          <a:xfrm>
            <a:off x="6400800" y="5181600"/>
            <a:ext cx="1358900" cy="596900"/>
          </a:xfrm>
          <a:prstGeom prst="rect">
            <a:avLst/>
          </a:prstGeom>
          <a:solidFill>
            <a:srgbClr val="FFCCCC"/>
          </a:solidFill>
          <a:ln w="12700">
            <a:solidFill>
              <a:schemeClr val="tx1"/>
            </a:solidFill>
            <a:miter lim="800000"/>
            <a:headEnd/>
            <a:tailEnd/>
          </a:ln>
        </p:spPr>
        <p:txBody>
          <a:bodyPr wrap="none" lIns="92075" tIns="46038" rIns="92075" bIns="46038" anchor="ctr"/>
          <a:lstStyle/>
          <a:p>
            <a:pPr algn="ctr"/>
            <a:r>
              <a:rPr lang="en-US" sz="1600">
                <a:solidFill>
                  <a:srgbClr val="0000FF"/>
                </a:solidFill>
              </a:rPr>
              <a:t>Key value</a:t>
            </a:r>
          </a:p>
        </p:txBody>
      </p:sp>
      <p:sp>
        <p:nvSpPr>
          <p:cNvPr id="10248" name="Rectangle 7"/>
          <p:cNvSpPr>
            <a:spLocks noChangeArrowheads="1"/>
          </p:cNvSpPr>
          <p:nvPr/>
        </p:nvSpPr>
        <p:spPr bwMode="auto">
          <a:xfrm>
            <a:off x="7772400" y="5181600"/>
            <a:ext cx="901700" cy="596900"/>
          </a:xfrm>
          <a:prstGeom prst="rect">
            <a:avLst/>
          </a:prstGeom>
          <a:solidFill>
            <a:srgbClr val="FFCCCC"/>
          </a:solidFill>
          <a:ln w="12700">
            <a:solidFill>
              <a:schemeClr val="tx1"/>
            </a:solidFill>
            <a:miter lim="800000"/>
            <a:headEnd/>
            <a:tailEnd/>
          </a:ln>
        </p:spPr>
        <p:txBody>
          <a:bodyPr wrap="none" lIns="92075" tIns="46038" rIns="92075" bIns="46038" anchor="ctr"/>
          <a:lstStyle/>
          <a:p>
            <a:pPr algn="ctr"/>
            <a:r>
              <a:rPr lang="en-US" sz="1600">
                <a:solidFill>
                  <a:schemeClr val="tx2"/>
                </a:solidFill>
              </a:rPr>
              <a:t>Address /</a:t>
            </a:r>
          </a:p>
          <a:p>
            <a:pPr algn="ctr"/>
            <a:r>
              <a:rPr lang="en-US" sz="1600">
                <a:solidFill>
                  <a:schemeClr val="tx2"/>
                </a:solidFill>
              </a:rPr>
              <a:t>pointer</a:t>
            </a:r>
          </a:p>
        </p:txBody>
      </p:sp>
      <p:sp>
        <p:nvSpPr>
          <p:cNvPr id="10249" name="Line 8"/>
          <p:cNvSpPr>
            <a:spLocks noChangeShapeType="1"/>
          </p:cNvSpPr>
          <p:nvPr/>
        </p:nvSpPr>
        <p:spPr bwMode="auto">
          <a:xfrm flipH="1" flipV="1">
            <a:off x="7772400" y="4419600"/>
            <a:ext cx="228600" cy="7620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10250" name="Group 9"/>
          <p:cNvGrpSpPr>
            <a:grpSpLocks/>
          </p:cNvGrpSpPr>
          <p:nvPr/>
        </p:nvGrpSpPr>
        <p:grpSpPr bwMode="auto">
          <a:xfrm>
            <a:off x="3886200" y="4648200"/>
            <a:ext cx="1250950" cy="1371600"/>
            <a:chOff x="4444" y="720"/>
            <a:chExt cx="788" cy="864"/>
          </a:xfrm>
        </p:grpSpPr>
        <p:sp>
          <p:nvSpPr>
            <p:cNvPr id="10256" name="Freeform 10"/>
            <p:cNvSpPr>
              <a:spLocks/>
            </p:cNvSpPr>
            <p:nvPr/>
          </p:nvSpPr>
          <p:spPr bwMode="auto">
            <a:xfrm>
              <a:off x="5088" y="768"/>
              <a:ext cx="144" cy="528"/>
            </a:xfrm>
            <a:custGeom>
              <a:avLst/>
              <a:gdLst>
                <a:gd name="T0" fmla="*/ 144 w 144"/>
                <a:gd name="T1" fmla="*/ 0 h 528"/>
                <a:gd name="T2" fmla="*/ 0 w 144"/>
                <a:gd name="T3" fmla="*/ 469 h 528"/>
                <a:gd name="T4" fmla="*/ 72 w 144"/>
                <a:gd name="T5" fmla="*/ 528 h 528"/>
                <a:gd name="T6" fmla="*/ 144 w 144"/>
                <a:gd name="T7" fmla="*/ 469 h 528"/>
                <a:gd name="T8" fmla="*/ 34 w 144"/>
                <a:gd name="T9" fmla="*/ 441 h 528"/>
                <a:gd name="T10" fmla="*/ 144 w 144"/>
                <a:gd name="T11" fmla="*/ 59 h 528"/>
                <a:gd name="T12" fmla="*/ 0 60000 65536"/>
                <a:gd name="T13" fmla="*/ 0 60000 65536"/>
                <a:gd name="T14" fmla="*/ 0 60000 65536"/>
                <a:gd name="T15" fmla="*/ 0 60000 65536"/>
                <a:gd name="T16" fmla="*/ 0 60000 65536"/>
                <a:gd name="T17" fmla="*/ 0 60000 65536"/>
                <a:gd name="T18" fmla="*/ 0 w 144"/>
                <a:gd name="T19" fmla="*/ 0 h 528"/>
                <a:gd name="T20" fmla="*/ 144 w 1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144" h="528">
                  <a:moveTo>
                    <a:pt x="144" y="0"/>
                  </a:moveTo>
                  <a:lnTo>
                    <a:pt x="0" y="469"/>
                  </a:lnTo>
                  <a:lnTo>
                    <a:pt x="72" y="528"/>
                  </a:lnTo>
                  <a:lnTo>
                    <a:pt x="144" y="469"/>
                  </a:lnTo>
                  <a:lnTo>
                    <a:pt x="34" y="441"/>
                  </a:lnTo>
                  <a:lnTo>
                    <a:pt x="144" y="59"/>
                  </a:lnTo>
                </a:path>
              </a:pathLst>
            </a:custGeom>
            <a:solidFill>
              <a:schemeClr val="tx1"/>
            </a:solidFill>
            <a:ln w="12700" cap="flat" cmpd="sng">
              <a:solidFill>
                <a:schemeClr val="tx1"/>
              </a:solidFill>
              <a:prstDash val="solid"/>
              <a:round/>
              <a:headEnd type="none" w="sm" len="sm"/>
              <a:tailEnd type="none" w="sm" len="sm"/>
            </a:ln>
          </p:spPr>
          <p:txBody>
            <a:bodyPr wrap="none" anchor="ctr"/>
            <a:lstStyle/>
            <a:p>
              <a:endParaRPr lang="en-US"/>
            </a:p>
          </p:txBody>
        </p:sp>
        <p:sp>
          <p:nvSpPr>
            <p:cNvPr id="10257" name="Freeform 11"/>
            <p:cNvSpPr>
              <a:spLocks/>
            </p:cNvSpPr>
            <p:nvPr/>
          </p:nvSpPr>
          <p:spPr bwMode="auto">
            <a:xfrm>
              <a:off x="5040" y="720"/>
              <a:ext cx="144" cy="528"/>
            </a:xfrm>
            <a:custGeom>
              <a:avLst/>
              <a:gdLst>
                <a:gd name="T0" fmla="*/ 144 w 144"/>
                <a:gd name="T1" fmla="*/ 0 h 528"/>
                <a:gd name="T2" fmla="*/ 0 w 144"/>
                <a:gd name="T3" fmla="*/ 469 h 528"/>
                <a:gd name="T4" fmla="*/ 72 w 144"/>
                <a:gd name="T5" fmla="*/ 528 h 528"/>
                <a:gd name="T6" fmla="*/ 144 w 144"/>
                <a:gd name="T7" fmla="*/ 469 h 528"/>
                <a:gd name="T8" fmla="*/ 34 w 144"/>
                <a:gd name="T9" fmla="*/ 441 h 528"/>
                <a:gd name="T10" fmla="*/ 144 w 144"/>
                <a:gd name="T11" fmla="*/ 59 h 528"/>
                <a:gd name="T12" fmla="*/ 0 60000 65536"/>
                <a:gd name="T13" fmla="*/ 0 60000 65536"/>
                <a:gd name="T14" fmla="*/ 0 60000 65536"/>
                <a:gd name="T15" fmla="*/ 0 60000 65536"/>
                <a:gd name="T16" fmla="*/ 0 60000 65536"/>
                <a:gd name="T17" fmla="*/ 0 60000 65536"/>
                <a:gd name="T18" fmla="*/ 0 w 144"/>
                <a:gd name="T19" fmla="*/ 0 h 528"/>
                <a:gd name="T20" fmla="*/ 144 w 1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144" h="528">
                  <a:moveTo>
                    <a:pt x="144" y="0"/>
                  </a:moveTo>
                  <a:lnTo>
                    <a:pt x="0" y="469"/>
                  </a:lnTo>
                  <a:lnTo>
                    <a:pt x="72" y="528"/>
                  </a:lnTo>
                  <a:lnTo>
                    <a:pt x="144" y="469"/>
                  </a:lnTo>
                  <a:lnTo>
                    <a:pt x="34" y="441"/>
                  </a:lnTo>
                  <a:lnTo>
                    <a:pt x="144" y="59"/>
                  </a:lnTo>
                </a:path>
              </a:pathLst>
            </a:custGeom>
            <a:solidFill>
              <a:schemeClr val="tx1"/>
            </a:solidFill>
            <a:ln w="12700" cap="flat" cmpd="sng">
              <a:solidFill>
                <a:schemeClr val="tx1"/>
              </a:solidFill>
              <a:prstDash val="solid"/>
              <a:round/>
              <a:headEnd type="none" w="sm" len="sm"/>
              <a:tailEnd type="none" w="sm" len="sm"/>
            </a:ln>
          </p:spPr>
          <p:txBody>
            <a:bodyPr wrap="none" anchor="ctr"/>
            <a:lstStyle/>
            <a:p>
              <a:endParaRPr lang="en-US"/>
            </a:p>
          </p:txBody>
        </p:sp>
        <p:grpSp>
          <p:nvGrpSpPr>
            <p:cNvPr id="10258" name="Group 12"/>
            <p:cNvGrpSpPr>
              <a:grpSpLocks/>
            </p:cNvGrpSpPr>
            <p:nvPr/>
          </p:nvGrpSpPr>
          <p:grpSpPr bwMode="auto">
            <a:xfrm>
              <a:off x="4464" y="912"/>
              <a:ext cx="712" cy="672"/>
              <a:chOff x="4444" y="772"/>
              <a:chExt cx="712" cy="712"/>
            </a:xfrm>
          </p:grpSpPr>
          <p:sp>
            <p:nvSpPr>
              <p:cNvPr id="10278" name="Oval 13"/>
              <p:cNvSpPr>
                <a:spLocks noChangeArrowheads="1"/>
              </p:cNvSpPr>
              <p:nvPr/>
            </p:nvSpPr>
            <p:spPr bwMode="auto">
              <a:xfrm>
                <a:off x="4444" y="772"/>
                <a:ext cx="712" cy="712"/>
              </a:xfrm>
              <a:prstGeom prst="ellipse">
                <a:avLst/>
              </a:prstGeom>
              <a:solidFill>
                <a:schemeClr val="tx1"/>
              </a:solidFill>
              <a:ln w="12700">
                <a:solidFill>
                  <a:schemeClr val="tx1"/>
                </a:solidFill>
                <a:round/>
                <a:headEnd/>
                <a:tailEnd/>
              </a:ln>
            </p:spPr>
            <p:txBody>
              <a:bodyPr wrap="none" anchor="ctr"/>
              <a:lstStyle/>
              <a:p>
                <a:endParaRPr lang="en-US"/>
              </a:p>
            </p:txBody>
          </p:sp>
          <p:sp>
            <p:nvSpPr>
              <p:cNvPr id="10279" name="Oval 14"/>
              <p:cNvSpPr>
                <a:spLocks noChangeArrowheads="1"/>
              </p:cNvSpPr>
              <p:nvPr/>
            </p:nvSpPr>
            <p:spPr bwMode="auto">
              <a:xfrm>
                <a:off x="4780" y="1108"/>
                <a:ext cx="40" cy="40"/>
              </a:xfrm>
              <a:prstGeom prst="ellipse">
                <a:avLst/>
              </a:prstGeom>
              <a:solidFill>
                <a:schemeClr val="tx1"/>
              </a:solidFill>
              <a:ln w="12700">
                <a:solidFill>
                  <a:schemeClr val="tx1"/>
                </a:solidFill>
                <a:round/>
                <a:headEnd/>
                <a:tailEnd/>
              </a:ln>
            </p:spPr>
            <p:txBody>
              <a:bodyPr wrap="none" anchor="ctr"/>
              <a:lstStyle/>
              <a:p>
                <a:endParaRPr lang="en-US"/>
              </a:p>
            </p:txBody>
          </p:sp>
          <p:sp>
            <p:nvSpPr>
              <p:cNvPr id="10280" name="Oval 15"/>
              <p:cNvSpPr>
                <a:spLocks noChangeArrowheads="1"/>
              </p:cNvSpPr>
              <p:nvPr/>
            </p:nvSpPr>
            <p:spPr bwMode="auto">
              <a:xfrm>
                <a:off x="4492" y="820"/>
                <a:ext cx="616" cy="616"/>
              </a:xfrm>
              <a:prstGeom prst="ellipse">
                <a:avLst/>
              </a:prstGeom>
              <a:solidFill>
                <a:schemeClr val="tx1"/>
              </a:solidFill>
              <a:ln w="12700">
                <a:solidFill>
                  <a:schemeClr val="tx1"/>
                </a:solidFill>
                <a:round/>
                <a:headEnd/>
                <a:tailEnd/>
              </a:ln>
            </p:spPr>
            <p:txBody>
              <a:bodyPr wrap="none" anchor="ctr"/>
              <a:lstStyle/>
              <a:p>
                <a:endParaRPr lang="en-US"/>
              </a:p>
            </p:txBody>
          </p:sp>
          <p:sp>
            <p:nvSpPr>
              <p:cNvPr id="10281" name="Oval 16"/>
              <p:cNvSpPr>
                <a:spLocks noChangeArrowheads="1"/>
              </p:cNvSpPr>
              <p:nvPr/>
            </p:nvSpPr>
            <p:spPr bwMode="auto">
              <a:xfrm>
                <a:off x="4564" y="892"/>
                <a:ext cx="472" cy="472"/>
              </a:xfrm>
              <a:prstGeom prst="ellipse">
                <a:avLst/>
              </a:prstGeom>
              <a:solidFill>
                <a:schemeClr val="tx1"/>
              </a:solidFill>
              <a:ln w="12700">
                <a:solidFill>
                  <a:schemeClr val="tx1"/>
                </a:solidFill>
                <a:round/>
                <a:headEnd/>
                <a:tailEnd/>
              </a:ln>
            </p:spPr>
            <p:txBody>
              <a:bodyPr wrap="none" anchor="ctr"/>
              <a:lstStyle/>
              <a:p>
                <a:endParaRPr lang="en-US"/>
              </a:p>
            </p:txBody>
          </p:sp>
          <p:sp>
            <p:nvSpPr>
              <p:cNvPr id="10282" name="Oval 17"/>
              <p:cNvSpPr>
                <a:spLocks noChangeArrowheads="1"/>
              </p:cNvSpPr>
              <p:nvPr/>
            </p:nvSpPr>
            <p:spPr bwMode="auto">
              <a:xfrm>
                <a:off x="4612" y="940"/>
                <a:ext cx="376" cy="376"/>
              </a:xfrm>
              <a:prstGeom prst="ellipse">
                <a:avLst/>
              </a:prstGeom>
              <a:solidFill>
                <a:schemeClr val="tx1"/>
              </a:solidFill>
              <a:ln w="12700">
                <a:solidFill>
                  <a:schemeClr val="tx1"/>
                </a:solidFill>
                <a:round/>
                <a:headEnd/>
                <a:tailEnd/>
              </a:ln>
            </p:spPr>
            <p:txBody>
              <a:bodyPr wrap="none" anchor="ctr"/>
              <a:lstStyle/>
              <a:p>
                <a:endParaRPr lang="en-US"/>
              </a:p>
            </p:txBody>
          </p:sp>
          <p:sp>
            <p:nvSpPr>
              <p:cNvPr id="10283" name="Oval 18"/>
              <p:cNvSpPr>
                <a:spLocks noChangeArrowheads="1"/>
              </p:cNvSpPr>
              <p:nvPr/>
            </p:nvSpPr>
            <p:spPr bwMode="auto">
              <a:xfrm>
                <a:off x="4684" y="1012"/>
                <a:ext cx="232" cy="232"/>
              </a:xfrm>
              <a:prstGeom prst="ellipse">
                <a:avLst/>
              </a:prstGeom>
              <a:solidFill>
                <a:schemeClr val="tx1"/>
              </a:solidFill>
              <a:ln w="12700">
                <a:solidFill>
                  <a:schemeClr val="tx1"/>
                </a:solidFill>
                <a:round/>
                <a:headEnd/>
                <a:tailEnd/>
              </a:ln>
            </p:spPr>
            <p:txBody>
              <a:bodyPr wrap="none" anchor="ctr"/>
              <a:lstStyle/>
              <a:p>
                <a:endParaRPr lang="en-US"/>
              </a:p>
            </p:txBody>
          </p:sp>
        </p:grpSp>
        <p:grpSp>
          <p:nvGrpSpPr>
            <p:cNvPr id="10259" name="Group 19"/>
            <p:cNvGrpSpPr>
              <a:grpSpLocks/>
            </p:cNvGrpSpPr>
            <p:nvPr/>
          </p:nvGrpSpPr>
          <p:grpSpPr bwMode="auto">
            <a:xfrm>
              <a:off x="4464" y="816"/>
              <a:ext cx="712" cy="712"/>
              <a:chOff x="4444" y="772"/>
              <a:chExt cx="712" cy="712"/>
            </a:xfrm>
          </p:grpSpPr>
          <p:sp>
            <p:nvSpPr>
              <p:cNvPr id="10272" name="Oval 20"/>
              <p:cNvSpPr>
                <a:spLocks noChangeArrowheads="1"/>
              </p:cNvSpPr>
              <p:nvPr/>
            </p:nvSpPr>
            <p:spPr bwMode="auto">
              <a:xfrm>
                <a:off x="4444" y="772"/>
                <a:ext cx="712" cy="712"/>
              </a:xfrm>
              <a:prstGeom prst="ellipse">
                <a:avLst/>
              </a:prstGeom>
              <a:solidFill>
                <a:schemeClr val="folHlink"/>
              </a:solidFill>
              <a:ln w="12700">
                <a:solidFill>
                  <a:schemeClr val="tx1"/>
                </a:solidFill>
                <a:round/>
                <a:headEnd/>
                <a:tailEnd/>
              </a:ln>
            </p:spPr>
            <p:txBody>
              <a:bodyPr wrap="none" anchor="ctr"/>
              <a:lstStyle/>
              <a:p>
                <a:endParaRPr lang="en-US"/>
              </a:p>
            </p:txBody>
          </p:sp>
          <p:sp>
            <p:nvSpPr>
              <p:cNvPr id="10273" name="Oval 21"/>
              <p:cNvSpPr>
                <a:spLocks noChangeArrowheads="1"/>
              </p:cNvSpPr>
              <p:nvPr/>
            </p:nvSpPr>
            <p:spPr bwMode="auto">
              <a:xfrm>
                <a:off x="4780" y="1108"/>
                <a:ext cx="40" cy="40"/>
              </a:xfrm>
              <a:prstGeom prst="ellipse">
                <a:avLst/>
              </a:prstGeom>
              <a:solidFill>
                <a:schemeClr val="folHlink"/>
              </a:solidFill>
              <a:ln w="12700">
                <a:solidFill>
                  <a:schemeClr val="tx1"/>
                </a:solidFill>
                <a:round/>
                <a:headEnd/>
                <a:tailEnd/>
              </a:ln>
            </p:spPr>
            <p:txBody>
              <a:bodyPr wrap="none" anchor="ctr"/>
              <a:lstStyle/>
              <a:p>
                <a:endParaRPr lang="en-US"/>
              </a:p>
            </p:txBody>
          </p:sp>
          <p:sp>
            <p:nvSpPr>
              <p:cNvPr id="10274" name="Oval 22"/>
              <p:cNvSpPr>
                <a:spLocks noChangeArrowheads="1"/>
              </p:cNvSpPr>
              <p:nvPr/>
            </p:nvSpPr>
            <p:spPr bwMode="auto">
              <a:xfrm>
                <a:off x="4492" y="820"/>
                <a:ext cx="616" cy="616"/>
              </a:xfrm>
              <a:prstGeom prst="ellipse">
                <a:avLst/>
              </a:prstGeom>
              <a:solidFill>
                <a:schemeClr val="folHlink"/>
              </a:solidFill>
              <a:ln w="12700">
                <a:solidFill>
                  <a:schemeClr val="tx1"/>
                </a:solidFill>
                <a:round/>
                <a:headEnd/>
                <a:tailEnd/>
              </a:ln>
            </p:spPr>
            <p:txBody>
              <a:bodyPr wrap="none" anchor="ctr"/>
              <a:lstStyle/>
              <a:p>
                <a:endParaRPr lang="en-US"/>
              </a:p>
            </p:txBody>
          </p:sp>
          <p:sp>
            <p:nvSpPr>
              <p:cNvPr id="10275" name="Oval 23"/>
              <p:cNvSpPr>
                <a:spLocks noChangeArrowheads="1"/>
              </p:cNvSpPr>
              <p:nvPr/>
            </p:nvSpPr>
            <p:spPr bwMode="auto">
              <a:xfrm>
                <a:off x="4564" y="892"/>
                <a:ext cx="472" cy="472"/>
              </a:xfrm>
              <a:prstGeom prst="ellipse">
                <a:avLst/>
              </a:prstGeom>
              <a:solidFill>
                <a:schemeClr val="folHlink"/>
              </a:solidFill>
              <a:ln w="12700">
                <a:solidFill>
                  <a:schemeClr val="tx1"/>
                </a:solidFill>
                <a:round/>
                <a:headEnd/>
                <a:tailEnd/>
              </a:ln>
            </p:spPr>
            <p:txBody>
              <a:bodyPr wrap="none" anchor="ctr"/>
              <a:lstStyle/>
              <a:p>
                <a:endParaRPr lang="en-US"/>
              </a:p>
            </p:txBody>
          </p:sp>
          <p:sp>
            <p:nvSpPr>
              <p:cNvPr id="10276" name="Oval 24"/>
              <p:cNvSpPr>
                <a:spLocks noChangeArrowheads="1"/>
              </p:cNvSpPr>
              <p:nvPr/>
            </p:nvSpPr>
            <p:spPr bwMode="auto">
              <a:xfrm>
                <a:off x="4612" y="940"/>
                <a:ext cx="376" cy="376"/>
              </a:xfrm>
              <a:prstGeom prst="ellipse">
                <a:avLst/>
              </a:prstGeom>
              <a:solidFill>
                <a:schemeClr val="folHlink"/>
              </a:solidFill>
              <a:ln w="12700">
                <a:solidFill>
                  <a:schemeClr val="tx1"/>
                </a:solidFill>
                <a:round/>
                <a:headEnd/>
                <a:tailEnd/>
              </a:ln>
            </p:spPr>
            <p:txBody>
              <a:bodyPr wrap="none" anchor="ctr"/>
              <a:lstStyle/>
              <a:p>
                <a:endParaRPr lang="en-US"/>
              </a:p>
            </p:txBody>
          </p:sp>
          <p:sp>
            <p:nvSpPr>
              <p:cNvPr id="10277" name="Oval 25"/>
              <p:cNvSpPr>
                <a:spLocks noChangeArrowheads="1"/>
              </p:cNvSpPr>
              <p:nvPr/>
            </p:nvSpPr>
            <p:spPr bwMode="auto">
              <a:xfrm>
                <a:off x="4684" y="1012"/>
                <a:ext cx="232" cy="232"/>
              </a:xfrm>
              <a:prstGeom prst="ellipse">
                <a:avLst/>
              </a:prstGeom>
              <a:solidFill>
                <a:schemeClr val="folHlink"/>
              </a:solidFill>
              <a:ln w="12700">
                <a:solidFill>
                  <a:schemeClr val="tx1"/>
                </a:solidFill>
                <a:round/>
                <a:headEnd/>
                <a:tailEnd/>
              </a:ln>
            </p:spPr>
            <p:txBody>
              <a:bodyPr wrap="none" anchor="ctr"/>
              <a:lstStyle/>
              <a:p>
                <a:endParaRPr lang="en-US"/>
              </a:p>
            </p:txBody>
          </p:sp>
        </p:grpSp>
        <p:grpSp>
          <p:nvGrpSpPr>
            <p:cNvPr id="10260" name="Group 26"/>
            <p:cNvGrpSpPr>
              <a:grpSpLocks/>
            </p:cNvGrpSpPr>
            <p:nvPr/>
          </p:nvGrpSpPr>
          <p:grpSpPr bwMode="auto">
            <a:xfrm>
              <a:off x="4444" y="772"/>
              <a:ext cx="712" cy="712"/>
              <a:chOff x="4444" y="772"/>
              <a:chExt cx="712" cy="712"/>
            </a:xfrm>
          </p:grpSpPr>
          <p:sp>
            <p:nvSpPr>
              <p:cNvPr id="10266" name="Oval 27"/>
              <p:cNvSpPr>
                <a:spLocks noChangeArrowheads="1"/>
              </p:cNvSpPr>
              <p:nvPr/>
            </p:nvSpPr>
            <p:spPr bwMode="auto">
              <a:xfrm>
                <a:off x="4444" y="772"/>
                <a:ext cx="712" cy="71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267" name="Oval 28"/>
              <p:cNvSpPr>
                <a:spLocks noChangeArrowheads="1"/>
              </p:cNvSpPr>
              <p:nvPr/>
            </p:nvSpPr>
            <p:spPr bwMode="auto">
              <a:xfrm>
                <a:off x="4780" y="1108"/>
                <a:ext cx="40" cy="4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8" name="Oval 29"/>
              <p:cNvSpPr>
                <a:spLocks noChangeArrowheads="1"/>
              </p:cNvSpPr>
              <p:nvPr/>
            </p:nvSpPr>
            <p:spPr bwMode="auto">
              <a:xfrm>
                <a:off x="4492" y="820"/>
                <a:ext cx="616" cy="61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9" name="Oval 30"/>
              <p:cNvSpPr>
                <a:spLocks noChangeArrowheads="1"/>
              </p:cNvSpPr>
              <p:nvPr/>
            </p:nvSpPr>
            <p:spPr bwMode="auto">
              <a:xfrm>
                <a:off x="4564" y="892"/>
                <a:ext cx="472" cy="47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0" name="Oval 31"/>
              <p:cNvSpPr>
                <a:spLocks noChangeArrowheads="1"/>
              </p:cNvSpPr>
              <p:nvPr/>
            </p:nvSpPr>
            <p:spPr bwMode="auto">
              <a:xfrm>
                <a:off x="4612" y="940"/>
                <a:ext cx="376" cy="37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71" name="Oval 32"/>
              <p:cNvSpPr>
                <a:spLocks noChangeArrowheads="1"/>
              </p:cNvSpPr>
              <p:nvPr/>
            </p:nvSpPr>
            <p:spPr bwMode="auto">
              <a:xfrm>
                <a:off x="4684" y="1012"/>
                <a:ext cx="232" cy="23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61" name="Line 33"/>
            <p:cNvSpPr>
              <a:spLocks noChangeShapeType="1"/>
            </p:cNvSpPr>
            <p:nvPr/>
          </p:nvSpPr>
          <p:spPr bwMode="auto">
            <a:xfrm flipH="1">
              <a:off x="4464" y="1152"/>
              <a:ext cx="33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2" name="Line 34"/>
            <p:cNvSpPr>
              <a:spLocks noChangeShapeType="1"/>
            </p:cNvSpPr>
            <p:nvPr/>
          </p:nvSpPr>
          <p:spPr bwMode="auto">
            <a:xfrm>
              <a:off x="4800" y="1104"/>
              <a:ext cx="0" cy="384"/>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63" name="Freeform 35"/>
            <p:cNvSpPr>
              <a:spLocks/>
            </p:cNvSpPr>
            <p:nvPr/>
          </p:nvSpPr>
          <p:spPr bwMode="auto">
            <a:xfrm>
              <a:off x="4573" y="1248"/>
              <a:ext cx="69" cy="110"/>
            </a:xfrm>
            <a:custGeom>
              <a:avLst/>
              <a:gdLst>
                <a:gd name="T0" fmla="*/ 35 w 69"/>
                <a:gd name="T1" fmla="*/ 0 h 110"/>
                <a:gd name="T2" fmla="*/ 0 w 69"/>
                <a:gd name="T3" fmla="*/ 41 h 110"/>
                <a:gd name="T4" fmla="*/ 0 w 69"/>
                <a:gd name="T5" fmla="*/ 70 h 110"/>
                <a:gd name="T6" fmla="*/ 0 w 69"/>
                <a:gd name="T7" fmla="*/ 99 h 110"/>
                <a:gd name="T8" fmla="*/ 20 w 69"/>
                <a:gd name="T9" fmla="*/ 109 h 110"/>
                <a:gd name="T10" fmla="*/ 49 w 69"/>
                <a:gd name="T11" fmla="*/ 109 h 110"/>
                <a:gd name="T12" fmla="*/ 68 w 69"/>
                <a:gd name="T13" fmla="*/ 89 h 110"/>
                <a:gd name="T14" fmla="*/ 68 w 69"/>
                <a:gd name="T15" fmla="*/ 60 h 110"/>
                <a:gd name="T16" fmla="*/ 39 w 69"/>
                <a:gd name="T17" fmla="*/ 51 h 110"/>
                <a:gd name="T18" fmla="*/ 35 w 69"/>
                <a:gd name="T19" fmla="*/ 0 h 110"/>
                <a:gd name="T20" fmla="*/ 35 w 69"/>
                <a:gd name="T21" fmla="*/ 0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110"/>
                <a:gd name="T35" fmla="*/ 69 w 69"/>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110">
                  <a:moveTo>
                    <a:pt x="35" y="0"/>
                  </a:moveTo>
                  <a:lnTo>
                    <a:pt x="0" y="41"/>
                  </a:lnTo>
                  <a:lnTo>
                    <a:pt x="0" y="70"/>
                  </a:lnTo>
                  <a:lnTo>
                    <a:pt x="0" y="99"/>
                  </a:lnTo>
                  <a:lnTo>
                    <a:pt x="20" y="109"/>
                  </a:lnTo>
                  <a:lnTo>
                    <a:pt x="49" y="109"/>
                  </a:lnTo>
                  <a:lnTo>
                    <a:pt x="68" y="89"/>
                  </a:lnTo>
                  <a:lnTo>
                    <a:pt x="68" y="60"/>
                  </a:lnTo>
                  <a:lnTo>
                    <a:pt x="39" y="51"/>
                  </a:lnTo>
                  <a:lnTo>
                    <a:pt x="35" y="0"/>
                  </a:lnTo>
                </a:path>
              </a:pathLst>
            </a:custGeom>
            <a:solidFill>
              <a:srgbClr val="006600"/>
            </a:solidFill>
            <a:ln w="12700" cap="rnd" cmpd="sng">
              <a:solidFill>
                <a:schemeClr val="tx1"/>
              </a:solidFill>
              <a:prstDash val="solid"/>
              <a:round/>
              <a:headEnd/>
              <a:tailEnd/>
            </a:ln>
          </p:spPr>
          <p:txBody>
            <a:bodyPr/>
            <a:lstStyle/>
            <a:p>
              <a:endParaRPr lang="en-US"/>
            </a:p>
          </p:txBody>
        </p:sp>
        <p:sp>
          <p:nvSpPr>
            <p:cNvPr id="10264" name="Freeform 36"/>
            <p:cNvSpPr>
              <a:spLocks/>
            </p:cNvSpPr>
            <p:nvPr/>
          </p:nvSpPr>
          <p:spPr bwMode="auto">
            <a:xfrm>
              <a:off x="4992" y="720"/>
              <a:ext cx="144" cy="528"/>
            </a:xfrm>
            <a:custGeom>
              <a:avLst/>
              <a:gdLst>
                <a:gd name="T0" fmla="*/ 144 w 144"/>
                <a:gd name="T1" fmla="*/ 0 h 528"/>
                <a:gd name="T2" fmla="*/ 0 w 144"/>
                <a:gd name="T3" fmla="*/ 469 h 528"/>
                <a:gd name="T4" fmla="*/ 72 w 144"/>
                <a:gd name="T5" fmla="*/ 528 h 528"/>
                <a:gd name="T6" fmla="*/ 144 w 144"/>
                <a:gd name="T7" fmla="*/ 469 h 528"/>
                <a:gd name="T8" fmla="*/ 34 w 144"/>
                <a:gd name="T9" fmla="*/ 441 h 528"/>
                <a:gd name="T10" fmla="*/ 144 w 144"/>
                <a:gd name="T11" fmla="*/ 59 h 528"/>
                <a:gd name="T12" fmla="*/ 0 60000 65536"/>
                <a:gd name="T13" fmla="*/ 0 60000 65536"/>
                <a:gd name="T14" fmla="*/ 0 60000 65536"/>
                <a:gd name="T15" fmla="*/ 0 60000 65536"/>
                <a:gd name="T16" fmla="*/ 0 60000 65536"/>
                <a:gd name="T17" fmla="*/ 0 60000 65536"/>
                <a:gd name="T18" fmla="*/ 0 w 144"/>
                <a:gd name="T19" fmla="*/ 0 h 528"/>
                <a:gd name="T20" fmla="*/ 144 w 144"/>
                <a:gd name="T21" fmla="*/ 528 h 528"/>
              </a:gdLst>
              <a:ahLst/>
              <a:cxnLst>
                <a:cxn ang="T12">
                  <a:pos x="T0" y="T1"/>
                </a:cxn>
                <a:cxn ang="T13">
                  <a:pos x="T2" y="T3"/>
                </a:cxn>
                <a:cxn ang="T14">
                  <a:pos x="T4" y="T5"/>
                </a:cxn>
                <a:cxn ang="T15">
                  <a:pos x="T6" y="T7"/>
                </a:cxn>
                <a:cxn ang="T16">
                  <a:pos x="T8" y="T9"/>
                </a:cxn>
                <a:cxn ang="T17">
                  <a:pos x="T10" y="T11"/>
                </a:cxn>
              </a:cxnLst>
              <a:rect l="T18" t="T19" r="T20" b="T21"/>
              <a:pathLst>
                <a:path w="144" h="528">
                  <a:moveTo>
                    <a:pt x="144" y="0"/>
                  </a:moveTo>
                  <a:lnTo>
                    <a:pt x="0" y="469"/>
                  </a:lnTo>
                  <a:lnTo>
                    <a:pt x="72" y="528"/>
                  </a:lnTo>
                  <a:lnTo>
                    <a:pt x="144" y="469"/>
                  </a:lnTo>
                  <a:lnTo>
                    <a:pt x="34" y="441"/>
                  </a:lnTo>
                  <a:lnTo>
                    <a:pt x="144" y="59"/>
                  </a:lnTo>
                </a:path>
              </a:pathLst>
            </a:custGeom>
            <a:solidFill>
              <a:schemeClr val="tx1"/>
            </a:solidFill>
            <a:ln w="12700" cap="flat" cmpd="sng">
              <a:solidFill>
                <a:schemeClr val="tx1"/>
              </a:solidFill>
              <a:prstDash val="solid"/>
              <a:round/>
              <a:headEnd type="none" w="sm" len="sm"/>
              <a:tailEnd type="none" w="sm" len="sm"/>
            </a:ln>
          </p:spPr>
          <p:txBody>
            <a:bodyPr wrap="none" anchor="ctr"/>
            <a:lstStyle/>
            <a:p>
              <a:endParaRPr lang="en-US"/>
            </a:p>
          </p:txBody>
        </p:sp>
        <p:sp>
          <p:nvSpPr>
            <p:cNvPr id="10265" name="Line 37"/>
            <p:cNvSpPr>
              <a:spLocks noChangeShapeType="1"/>
            </p:cNvSpPr>
            <p:nvPr/>
          </p:nvSpPr>
          <p:spPr bwMode="auto">
            <a:xfrm>
              <a:off x="5136" y="720"/>
              <a:ext cx="96" cy="144"/>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251" name="Text Box 38"/>
          <p:cNvSpPr txBox="1">
            <a:spLocks noChangeArrowheads="1"/>
          </p:cNvSpPr>
          <p:nvPr/>
        </p:nvSpPr>
        <p:spPr bwMode="auto">
          <a:xfrm>
            <a:off x="1295400" y="4495800"/>
            <a:ext cx="2286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3429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lvl="3"/>
            <a:r>
              <a:rPr lang="en-US" sz="1800"/>
              <a:t>Volume</a:t>
            </a:r>
          </a:p>
          <a:p>
            <a:pPr lvl="3"/>
            <a:r>
              <a:rPr lang="en-US" sz="1800"/>
              <a:t>Track</a:t>
            </a:r>
          </a:p>
          <a:p>
            <a:pPr lvl="3"/>
            <a:r>
              <a:rPr lang="en-US" sz="1800"/>
              <a:t>Cylinder/Sector</a:t>
            </a:r>
          </a:p>
          <a:p>
            <a:pPr lvl="3"/>
            <a:r>
              <a:rPr lang="en-US" sz="1800"/>
              <a:t>Byte Offset</a:t>
            </a:r>
          </a:p>
          <a:p>
            <a:pPr lvl="3"/>
            <a:r>
              <a:rPr lang="en-US" sz="1800"/>
              <a:t>Drive Head</a:t>
            </a:r>
          </a:p>
        </p:txBody>
      </p:sp>
      <p:sp>
        <p:nvSpPr>
          <p:cNvPr id="10252" name="Line 39"/>
          <p:cNvSpPr>
            <a:spLocks noChangeShapeType="1"/>
          </p:cNvSpPr>
          <p:nvPr/>
        </p:nvSpPr>
        <p:spPr bwMode="auto">
          <a:xfrm>
            <a:off x="2286000" y="4876800"/>
            <a:ext cx="1752600" cy="3810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3" name="Line 40"/>
          <p:cNvSpPr>
            <a:spLocks noChangeShapeType="1"/>
          </p:cNvSpPr>
          <p:nvPr/>
        </p:nvSpPr>
        <p:spPr bwMode="auto">
          <a:xfrm>
            <a:off x="3276600" y="5257800"/>
            <a:ext cx="762000" cy="2286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4" name="Line 41"/>
          <p:cNvSpPr>
            <a:spLocks noChangeShapeType="1"/>
          </p:cNvSpPr>
          <p:nvPr/>
        </p:nvSpPr>
        <p:spPr bwMode="auto">
          <a:xfrm>
            <a:off x="2895600" y="5562600"/>
            <a:ext cx="1219200" cy="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5" name="Line 42"/>
          <p:cNvSpPr>
            <a:spLocks noChangeShapeType="1"/>
          </p:cNvSpPr>
          <p:nvPr/>
        </p:nvSpPr>
        <p:spPr bwMode="auto">
          <a:xfrm flipV="1">
            <a:off x="2895600" y="5486400"/>
            <a:ext cx="1905000" cy="381000"/>
          </a:xfrm>
          <a:prstGeom prst="line">
            <a:avLst/>
          </a:prstGeom>
          <a:noFill/>
          <a:ln w="12700">
            <a:solidFill>
              <a:schemeClr val="tx2"/>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Rectangle 1"/>
          <p:cNvSpPr/>
          <p:nvPr/>
        </p:nvSpPr>
        <p:spPr>
          <a:xfrm>
            <a:off x="1220222" y="1048702"/>
            <a:ext cx="6462255" cy="3447098"/>
          </a:xfrm>
          <a:prstGeom prst="rect">
            <a:avLst/>
          </a:prstGeom>
        </p:spPr>
        <p:txBody>
          <a:bodyPr wrap="square">
            <a:spAutoFit/>
          </a:bodyPr>
          <a:lstStyle/>
          <a:p>
            <a:r>
              <a:rPr lang="en-US" dirty="0"/>
              <a:t>When data is stored on drive (or RAM).</a:t>
            </a:r>
          </a:p>
          <a:p>
            <a:pPr lvl="1"/>
            <a:r>
              <a:rPr lang="en-US" sz="2000" dirty="0"/>
              <a:t>Operating System allocates space with a function call.</a:t>
            </a:r>
          </a:p>
          <a:p>
            <a:pPr lvl="1"/>
            <a:r>
              <a:rPr lang="en-US" sz="2000" dirty="0"/>
              <a:t>Provides location/address.</a:t>
            </a:r>
          </a:p>
          <a:p>
            <a:pPr marL="1085850" lvl="2"/>
            <a:r>
              <a:rPr lang="en-US" sz="1800" dirty="0"/>
              <a:t>Physical address</a:t>
            </a:r>
          </a:p>
          <a:p>
            <a:pPr marL="1085850" lvl="2"/>
            <a:r>
              <a:rPr lang="en-US" sz="1800" dirty="0"/>
              <a:t>Virtual address (VSAM)</a:t>
            </a:r>
          </a:p>
          <a:p>
            <a:pPr marL="1428750" lvl="3"/>
            <a:r>
              <a:rPr lang="en-US" sz="2000" dirty="0"/>
              <a:t>Imaginary drive values mapped to physical locations.</a:t>
            </a:r>
          </a:p>
          <a:p>
            <a:pPr marL="1085850" lvl="2"/>
            <a:r>
              <a:rPr lang="en-US" sz="1800" dirty="0"/>
              <a:t>Relative address</a:t>
            </a:r>
          </a:p>
          <a:p>
            <a:pPr marL="1428750" lvl="3"/>
            <a:r>
              <a:rPr lang="en-US" sz="2000" dirty="0"/>
              <a:t>Distance from start of file.</a:t>
            </a:r>
          </a:p>
          <a:p>
            <a:pPr marL="1428750" lvl="3"/>
            <a:r>
              <a:rPr lang="en-US" sz="2000" dirty="0"/>
              <a:t>Other reference point.</a:t>
            </a:r>
          </a:p>
        </p:txBody>
      </p:sp>
    </p:spTree>
    <p:extLst>
      <p:ext uri="{BB962C8B-B14F-4D97-AF65-F5344CB8AC3E}">
        <p14:creationId xmlns:p14="http://schemas.microsoft.com/office/powerpoint/2010/main" val="42931503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Pointers and Indexes</a:t>
            </a:r>
          </a:p>
        </p:txBody>
      </p:sp>
      <p:sp>
        <p:nvSpPr>
          <p:cNvPr id="11266"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1F67DE4-C461-4E21-8C9D-0B80B62EA65D}" type="slidenum">
              <a:rPr lang="en-US" smtClean="0"/>
              <a:pPr/>
              <a:t>8</a:t>
            </a:fld>
            <a:endParaRPr lang="en-US"/>
          </a:p>
        </p:txBody>
      </p:sp>
      <p:sp>
        <p:nvSpPr>
          <p:cNvPr id="11268" name="Rectangle 4"/>
          <p:cNvSpPr>
            <a:spLocks noChangeArrowheads="1"/>
          </p:cNvSpPr>
          <p:nvPr/>
        </p:nvSpPr>
        <p:spPr bwMode="auto">
          <a:xfrm>
            <a:off x="1295400" y="2622550"/>
            <a:ext cx="1447800" cy="27940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tabLst>
                <a:tab pos="460375" algn="l"/>
              </a:tabLst>
            </a:pPr>
            <a:r>
              <a:rPr lang="en-US" sz="1600" b="1">
                <a:solidFill>
                  <a:schemeClr val="tx2"/>
                </a:solidFill>
              </a:rPr>
              <a:t>ID	Pointer</a:t>
            </a:r>
            <a:endParaRPr lang="en-US" sz="1600">
              <a:solidFill>
                <a:schemeClr val="tx2"/>
              </a:solidFill>
              <a:latin typeface="Times New Roman" pitchFamily="18" charset="0"/>
            </a:endParaRPr>
          </a:p>
          <a:p>
            <a:pPr>
              <a:tabLst>
                <a:tab pos="460375" algn="l"/>
              </a:tabLst>
            </a:pPr>
            <a:r>
              <a:rPr lang="en-US" sz="1600">
                <a:solidFill>
                  <a:schemeClr val="tx2"/>
                </a:solidFill>
              </a:rPr>
              <a:t>1	</a:t>
            </a:r>
            <a:r>
              <a:rPr lang="en-US" sz="1600">
                <a:solidFill>
                  <a:srgbClr val="0000FF"/>
                </a:solidFill>
              </a:rPr>
              <a:t>A11</a:t>
            </a:r>
            <a:endParaRPr lang="en-US" sz="1600">
              <a:solidFill>
                <a:srgbClr val="0000FF"/>
              </a:solidFill>
              <a:latin typeface="Times New Roman" pitchFamily="18" charset="0"/>
            </a:endParaRPr>
          </a:p>
          <a:p>
            <a:pPr>
              <a:tabLst>
                <a:tab pos="460375" algn="l"/>
              </a:tabLst>
            </a:pPr>
            <a:r>
              <a:rPr lang="en-US" sz="1600">
                <a:solidFill>
                  <a:schemeClr val="tx2"/>
                </a:solidFill>
              </a:rPr>
              <a:t>2	</a:t>
            </a:r>
            <a:r>
              <a:rPr lang="en-US" sz="1600">
                <a:solidFill>
                  <a:srgbClr val="0000FF"/>
                </a:solidFill>
              </a:rPr>
              <a:t>A22</a:t>
            </a:r>
            <a:endParaRPr lang="en-US" sz="1600">
              <a:solidFill>
                <a:srgbClr val="0000FF"/>
              </a:solidFill>
              <a:latin typeface="Times New Roman" pitchFamily="18" charset="0"/>
            </a:endParaRPr>
          </a:p>
          <a:p>
            <a:pPr>
              <a:tabLst>
                <a:tab pos="460375" algn="l"/>
              </a:tabLst>
            </a:pPr>
            <a:r>
              <a:rPr lang="en-US" sz="1600">
                <a:solidFill>
                  <a:schemeClr val="tx2"/>
                </a:solidFill>
              </a:rPr>
              <a:t>3	</a:t>
            </a:r>
            <a:r>
              <a:rPr lang="en-US" sz="1600">
                <a:solidFill>
                  <a:srgbClr val="0000FF"/>
                </a:solidFill>
              </a:rPr>
              <a:t>A32</a:t>
            </a:r>
            <a:endParaRPr lang="en-US" sz="1600">
              <a:solidFill>
                <a:srgbClr val="0000FF"/>
              </a:solidFill>
              <a:latin typeface="Times New Roman" pitchFamily="18" charset="0"/>
            </a:endParaRPr>
          </a:p>
          <a:p>
            <a:pPr>
              <a:tabLst>
                <a:tab pos="460375" algn="l"/>
              </a:tabLst>
            </a:pPr>
            <a:r>
              <a:rPr lang="en-US" sz="1600">
                <a:solidFill>
                  <a:schemeClr val="tx2"/>
                </a:solidFill>
              </a:rPr>
              <a:t>4	</a:t>
            </a:r>
            <a:r>
              <a:rPr lang="en-US" sz="1600">
                <a:solidFill>
                  <a:srgbClr val="0000FF"/>
                </a:solidFill>
              </a:rPr>
              <a:t>A42</a:t>
            </a:r>
            <a:endParaRPr lang="en-US" sz="1600">
              <a:solidFill>
                <a:srgbClr val="0000FF"/>
              </a:solidFill>
              <a:latin typeface="Times New Roman" pitchFamily="18" charset="0"/>
            </a:endParaRPr>
          </a:p>
          <a:p>
            <a:pPr>
              <a:tabLst>
                <a:tab pos="460375" algn="l"/>
              </a:tabLst>
            </a:pPr>
            <a:r>
              <a:rPr lang="en-US" sz="1600">
                <a:solidFill>
                  <a:schemeClr val="tx2"/>
                </a:solidFill>
              </a:rPr>
              <a:t>5	</a:t>
            </a:r>
            <a:r>
              <a:rPr lang="en-US" sz="1600">
                <a:solidFill>
                  <a:srgbClr val="0000FF"/>
                </a:solidFill>
              </a:rPr>
              <a:t>A47</a:t>
            </a:r>
            <a:endParaRPr lang="en-US" sz="1600">
              <a:solidFill>
                <a:srgbClr val="0000FF"/>
              </a:solidFill>
              <a:latin typeface="Times New Roman" pitchFamily="18" charset="0"/>
            </a:endParaRPr>
          </a:p>
          <a:p>
            <a:pPr>
              <a:tabLst>
                <a:tab pos="460375" algn="l"/>
              </a:tabLst>
            </a:pPr>
            <a:r>
              <a:rPr lang="en-US" sz="1600">
                <a:solidFill>
                  <a:schemeClr val="tx2"/>
                </a:solidFill>
              </a:rPr>
              <a:t>6	</a:t>
            </a:r>
            <a:r>
              <a:rPr lang="en-US" sz="1600">
                <a:solidFill>
                  <a:srgbClr val="0000FF"/>
                </a:solidFill>
              </a:rPr>
              <a:t>A58</a:t>
            </a:r>
            <a:endParaRPr lang="en-US" sz="1600">
              <a:solidFill>
                <a:srgbClr val="0000FF"/>
              </a:solidFill>
              <a:latin typeface="Times New Roman" pitchFamily="18" charset="0"/>
            </a:endParaRPr>
          </a:p>
          <a:p>
            <a:pPr>
              <a:tabLst>
                <a:tab pos="460375" algn="l"/>
              </a:tabLst>
            </a:pPr>
            <a:r>
              <a:rPr lang="en-US" sz="1600">
                <a:solidFill>
                  <a:schemeClr val="tx2"/>
                </a:solidFill>
              </a:rPr>
              <a:t>7	</a:t>
            </a:r>
            <a:r>
              <a:rPr lang="en-US" sz="1600">
                <a:solidFill>
                  <a:srgbClr val="0000FF"/>
                </a:solidFill>
              </a:rPr>
              <a:t>A63</a:t>
            </a:r>
            <a:endParaRPr lang="en-US" sz="1600">
              <a:solidFill>
                <a:srgbClr val="0000FF"/>
              </a:solidFill>
              <a:latin typeface="Times New Roman" pitchFamily="18" charset="0"/>
            </a:endParaRPr>
          </a:p>
          <a:p>
            <a:pPr>
              <a:tabLst>
                <a:tab pos="460375" algn="l"/>
              </a:tabLst>
            </a:pPr>
            <a:r>
              <a:rPr lang="en-US" sz="1600">
                <a:solidFill>
                  <a:schemeClr val="tx2"/>
                </a:solidFill>
              </a:rPr>
              <a:t>8	</a:t>
            </a:r>
            <a:r>
              <a:rPr lang="en-US" sz="1600">
                <a:solidFill>
                  <a:srgbClr val="0000FF"/>
                </a:solidFill>
              </a:rPr>
              <a:t>A67</a:t>
            </a:r>
            <a:endParaRPr lang="en-US" sz="1600">
              <a:solidFill>
                <a:srgbClr val="0000FF"/>
              </a:solidFill>
              <a:latin typeface="Times New Roman" pitchFamily="18" charset="0"/>
            </a:endParaRPr>
          </a:p>
          <a:p>
            <a:pPr>
              <a:tabLst>
                <a:tab pos="460375" algn="l"/>
              </a:tabLst>
            </a:pPr>
            <a:r>
              <a:rPr lang="en-US" sz="1600">
                <a:solidFill>
                  <a:schemeClr val="tx2"/>
                </a:solidFill>
              </a:rPr>
              <a:t>9	</a:t>
            </a:r>
            <a:r>
              <a:rPr lang="en-US" sz="1600">
                <a:solidFill>
                  <a:srgbClr val="0000FF"/>
                </a:solidFill>
              </a:rPr>
              <a:t>A78</a:t>
            </a:r>
            <a:endParaRPr lang="en-US" sz="1600">
              <a:solidFill>
                <a:srgbClr val="0000FF"/>
              </a:solidFill>
              <a:latin typeface="Times New Roman" pitchFamily="18" charset="0"/>
            </a:endParaRPr>
          </a:p>
          <a:p>
            <a:pPr>
              <a:tabLst>
                <a:tab pos="460375" algn="l"/>
              </a:tabLst>
            </a:pPr>
            <a:r>
              <a:rPr lang="en-US" sz="1600">
                <a:solidFill>
                  <a:schemeClr val="tx2"/>
                </a:solidFill>
              </a:rPr>
              <a:t>10	</a:t>
            </a:r>
            <a:r>
              <a:rPr lang="en-US" sz="1600">
                <a:solidFill>
                  <a:srgbClr val="0000FF"/>
                </a:solidFill>
              </a:rPr>
              <a:t>A83</a:t>
            </a:r>
          </a:p>
        </p:txBody>
      </p:sp>
      <p:sp>
        <p:nvSpPr>
          <p:cNvPr id="11269" name="Rectangle 5"/>
          <p:cNvSpPr>
            <a:spLocks noChangeArrowheads="1"/>
          </p:cNvSpPr>
          <p:nvPr/>
        </p:nvSpPr>
        <p:spPr bwMode="auto">
          <a:xfrm>
            <a:off x="2908300" y="1838325"/>
            <a:ext cx="1968500" cy="27940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tabLst>
                <a:tab pos="1028700" algn="l"/>
              </a:tabLst>
            </a:pPr>
            <a:r>
              <a:rPr lang="en-US" sz="1600" b="1" dirty="0" err="1">
                <a:solidFill>
                  <a:schemeClr val="tx2"/>
                </a:solidFill>
              </a:rPr>
              <a:t>LastName</a:t>
            </a:r>
            <a:r>
              <a:rPr lang="en-US" sz="1600" b="1" dirty="0">
                <a:solidFill>
                  <a:schemeClr val="tx2"/>
                </a:solidFill>
              </a:rPr>
              <a:t>	Pointer</a:t>
            </a:r>
            <a:endParaRPr lang="en-US" sz="1600" dirty="0">
              <a:solidFill>
                <a:schemeClr val="tx2"/>
              </a:solidFill>
              <a:latin typeface="Times New Roman" pitchFamily="18" charset="0"/>
            </a:endParaRPr>
          </a:p>
          <a:p>
            <a:pPr>
              <a:tabLst>
                <a:tab pos="1028700" algn="l"/>
              </a:tabLst>
            </a:pPr>
            <a:r>
              <a:rPr lang="en-US" sz="1600" dirty="0">
                <a:solidFill>
                  <a:schemeClr val="tx2"/>
                </a:solidFill>
              </a:rPr>
              <a:t>Carpenter	</a:t>
            </a:r>
            <a:r>
              <a:rPr lang="en-US" sz="1600" dirty="0">
                <a:solidFill>
                  <a:srgbClr val="0000FF"/>
                </a:solidFill>
              </a:rPr>
              <a:t>A67</a:t>
            </a:r>
            <a:endParaRPr lang="en-US" sz="1600" dirty="0">
              <a:solidFill>
                <a:srgbClr val="0000FF"/>
              </a:solidFill>
              <a:latin typeface="Times New Roman" pitchFamily="18" charset="0"/>
            </a:endParaRPr>
          </a:p>
          <a:p>
            <a:pPr>
              <a:tabLst>
                <a:tab pos="1028700" algn="l"/>
              </a:tabLst>
            </a:pPr>
            <a:r>
              <a:rPr lang="en-US" sz="1600" dirty="0">
                <a:solidFill>
                  <a:schemeClr val="tx2"/>
                </a:solidFill>
              </a:rPr>
              <a:t>Eaton	</a:t>
            </a:r>
            <a:r>
              <a:rPr lang="en-US" sz="1600" dirty="0">
                <a:solidFill>
                  <a:srgbClr val="0000FF"/>
                </a:solidFill>
              </a:rPr>
              <a:t>A58</a:t>
            </a:r>
            <a:endParaRPr lang="en-US" sz="1600" dirty="0">
              <a:solidFill>
                <a:srgbClr val="0000FF"/>
              </a:solidFill>
              <a:latin typeface="Times New Roman" pitchFamily="18" charset="0"/>
            </a:endParaRPr>
          </a:p>
          <a:p>
            <a:pPr>
              <a:tabLst>
                <a:tab pos="1028700" algn="l"/>
              </a:tabLst>
            </a:pPr>
            <a:r>
              <a:rPr lang="en-US" sz="1600" dirty="0">
                <a:solidFill>
                  <a:schemeClr val="tx2"/>
                </a:solidFill>
              </a:rPr>
              <a:t>Farris	</a:t>
            </a:r>
            <a:r>
              <a:rPr lang="en-US" sz="1600" dirty="0">
                <a:solidFill>
                  <a:srgbClr val="0000FF"/>
                </a:solidFill>
              </a:rPr>
              <a:t>A63</a:t>
            </a:r>
            <a:endParaRPr lang="en-US" sz="1600" dirty="0">
              <a:solidFill>
                <a:srgbClr val="0000FF"/>
              </a:solidFill>
              <a:latin typeface="Times New Roman" pitchFamily="18" charset="0"/>
            </a:endParaRPr>
          </a:p>
          <a:p>
            <a:pPr>
              <a:tabLst>
                <a:tab pos="1028700" algn="l"/>
              </a:tabLst>
            </a:pPr>
            <a:r>
              <a:rPr lang="en-US" sz="1600" dirty="0">
                <a:solidFill>
                  <a:schemeClr val="tx2"/>
                </a:solidFill>
              </a:rPr>
              <a:t>Gibson	</a:t>
            </a:r>
            <a:r>
              <a:rPr lang="en-US" sz="1600" dirty="0">
                <a:solidFill>
                  <a:srgbClr val="0000FF"/>
                </a:solidFill>
              </a:rPr>
              <a:t>A22</a:t>
            </a:r>
            <a:endParaRPr lang="en-US" sz="1600" dirty="0">
              <a:solidFill>
                <a:srgbClr val="0000FF"/>
              </a:solidFill>
              <a:latin typeface="Times New Roman" pitchFamily="18" charset="0"/>
            </a:endParaRPr>
          </a:p>
          <a:p>
            <a:pPr>
              <a:tabLst>
                <a:tab pos="1028700" algn="l"/>
              </a:tabLst>
            </a:pPr>
            <a:r>
              <a:rPr lang="en-US" sz="1600" dirty="0">
                <a:solidFill>
                  <a:schemeClr val="tx2"/>
                </a:solidFill>
              </a:rPr>
              <a:t>Hopkins	</a:t>
            </a:r>
            <a:r>
              <a:rPr lang="en-US" sz="1600" dirty="0">
                <a:solidFill>
                  <a:srgbClr val="0000FF"/>
                </a:solidFill>
              </a:rPr>
              <a:t>A42</a:t>
            </a:r>
            <a:endParaRPr lang="en-US" sz="1600" dirty="0">
              <a:solidFill>
                <a:srgbClr val="0000FF"/>
              </a:solidFill>
              <a:latin typeface="Times New Roman" pitchFamily="18" charset="0"/>
            </a:endParaRPr>
          </a:p>
          <a:p>
            <a:pPr>
              <a:tabLst>
                <a:tab pos="1028700" algn="l"/>
              </a:tabLst>
            </a:pPr>
            <a:r>
              <a:rPr lang="en-US" sz="1600" dirty="0">
                <a:solidFill>
                  <a:schemeClr val="tx2"/>
                </a:solidFill>
              </a:rPr>
              <a:t>James	</a:t>
            </a:r>
            <a:r>
              <a:rPr lang="en-US" sz="1600" dirty="0">
                <a:solidFill>
                  <a:srgbClr val="0000FF"/>
                </a:solidFill>
              </a:rPr>
              <a:t>A47</a:t>
            </a:r>
            <a:endParaRPr lang="en-US" sz="1600" dirty="0">
              <a:solidFill>
                <a:srgbClr val="0000FF"/>
              </a:solidFill>
              <a:latin typeface="Times New Roman" pitchFamily="18" charset="0"/>
            </a:endParaRPr>
          </a:p>
          <a:p>
            <a:pPr>
              <a:tabLst>
                <a:tab pos="1028700" algn="l"/>
              </a:tabLst>
            </a:pPr>
            <a:r>
              <a:rPr lang="en-US" sz="1600" dirty="0">
                <a:solidFill>
                  <a:schemeClr val="tx2"/>
                </a:solidFill>
              </a:rPr>
              <a:t>O'Connor	</a:t>
            </a:r>
            <a:r>
              <a:rPr lang="en-US" sz="1600" dirty="0">
                <a:solidFill>
                  <a:srgbClr val="0000FF"/>
                </a:solidFill>
              </a:rPr>
              <a:t>A78</a:t>
            </a:r>
            <a:endParaRPr lang="en-US" sz="1600" dirty="0">
              <a:solidFill>
                <a:srgbClr val="0000FF"/>
              </a:solidFill>
              <a:latin typeface="Times New Roman" pitchFamily="18" charset="0"/>
            </a:endParaRPr>
          </a:p>
          <a:p>
            <a:pPr>
              <a:tabLst>
                <a:tab pos="1028700" algn="l"/>
              </a:tabLst>
            </a:pPr>
            <a:r>
              <a:rPr lang="en-US" sz="1600" dirty="0" err="1">
                <a:solidFill>
                  <a:schemeClr val="tx2"/>
                </a:solidFill>
              </a:rPr>
              <a:t>Reasoner</a:t>
            </a:r>
            <a:r>
              <a:rPr lang="en-US" sz="1600" dirty="0">
                <a:solidFill>
                  <a:schemeClr val="tx2"/>
                </a:solidFill>
              </a:rPr>
              <a:t>	</a:t>
            </a:r>
            <a:r>
              <a:rPr lang="en-US" sz="1600" dirty="0">
                <a:solidFill>
                  <a:srgbClr val="0000FF"/>
                </a:solidFill>
              </a:rPr>
              <a:t>A32</a:t>
            </a:r>
            <a:endParaRPr lang="en-US" sz="1600" dirty="0">
              <a:solidFill>
                <a:srgbClr val="0000FF"/>
              </a:solidFill>
              <a:latin typeface="Times New Roman" pitchFamily="18" charset="0"/>
            </a:endParaRPr>
          </a:p>
          <a:p>
            <a:pPr>
              <a:tabLst>
                <a:tab pos="1028700" algn="l"/>
              </a:tabLst>
            </a:pPr>
            <a:r>
              <a:rPr lang="en-US" sz="1600" dirty="0">
                <a:solidFill>
                  <a:schemeClr val="tx2"/>
                </a:solidFill>
              </a:rPr>
              <a:t>Reeves	</a:t>
            </a:r>
            <a:r>
              <a:rPr lang="en-US" sz="1600" dirty="0">
                <a:solidFill>
                  <a:srgbClr val="0000FF"/>
                </a:solidFill>
              </a:rPr>
              <a:t>A11</a:t>
            </a:r>
            <a:endParaRPr lang="en-US" sz="1600" dirty="0">
              <a:solidFill>
                <a:srgbClr val="0000FF"/>
              </a:solidFill>
              <a:latin typeface="Times New Roman" pitchFamily="18" charset="0"/>
            </a:endParaRPr>
          </a:p>
          <a:p>
            <a:pPr>
              <a:tabLst>
                <a:tab pos="1028700" algn="l"/>
              </a:tabLst>
            </a:pPr>
            <a:r>
              <a:rPr lang="en-US" sz="1600" dirty="0">
                <a:solidFill>
                  <a:schemeClr val="tx2"/>
                </a:solidFill>
              </a:rPr>
              <a:t>Shields	</a:t>
            </a:r>
            <a:r>
              <a:rPr lang="en-US" sz="1600" dirty="0">
                <a:solidFill>
                  <a:srgbClr val="0000FF"/>
                </a:solidFill>
              </a:rPr>
              <a:t>A83</a:t>
            </a:r>
          </a:p>
        </p:txBody>
      </p:sp>
      <p:sp>
        <p:nvSpPr>
          <p:cNvPr id="11270" name="Text Box 6"/>
          <p:cNvSpPr txBox="1">
            <a:spLocks noChangeArrowheads="1"/>
          </p:cNvSpPr>
          <p:nvPr/>
        </p:nvSpPr>
        <p:spPr bwMode="auto">
          <a:xfrm>
            <a:off x="1209675" y="2232025"/>
            <a:ext cx="941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cs typeface="Arial" charset="0"/>
              </a:rPr>
              <a:t>ID Index</a:t>
            </a:r>
          </a:p>
        </p:txBody>
      </p:sp>
      <p:sp>
        <p:nvSpPr>
          <p:cNvPr id="11271" name="Text Box 7"/>
          <p:cNvSpPr txBox="1">
            <a:spLocks noChangeArrowheads="1"/>
          </p:cNvSpPr>
          <p:nvPr/>
        </p:nvSpPr>
        <p:spPr bwMode="auto">
          <a:xfrm>
            <a:off x="2978150" y="1447800"/>
            <a:ext cx="1663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cs typeface="Arial" charset="0"/>
              </a:rPr>
              <a:t>LastName Index</a:t>
            </a:r>
          </a:p>
        </p:txBody>
      </p:sp>
      <p:sp>
        <p:nvSpPr>
          <p:cNvPr id="11272" name="Rectangle 8"/>
          <p:cNvSpPr>
            <a:spLocks noChangeArrowheads="1"/>
          </p:cNvSpPr>
          <p:nvPr/>
        </p:nvSpPr>
        <p:spPr bwMode="auto">
          <a:xfrm>
            <a:off x="5638800" y="1327150"/>
            <a:ext cx="3276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tabLst>
                <a:tab pos="347663" algn="l"/>
                <a:tab pos="1379538" algn="l"/>
                <a:tab pos="2293938" algn="l"/>
              </a:tabLst>
            </a:pPr>
            <a:r>
              <a:rPr lang="en-US" sz="1600" dirty="0">
                <a:solidFill>
                  <a:schemeClr val="tx1"/>
                </a:solidFill>
                <a:cs typeface="Arial" charset="0"/>
              </a:rPr>
              <a:t>1	Reeves	Keith	</a:t>
            </a:r>
            <a:r>
              <a:rPr lang="en-US" sz="1600" dirty="0" smtClean="0">
                <a:solidFill>
                  <a:schemeClr val="tx1"/>
                </a:solidFill>
                <a:cs typeface="Arial" charset="0"/>
              </a:rPr>
              <a:t>1/29/..</a:t>
            </a:r>
            <a:endParaRPr lang="en-US" sz="1600" dirty="0">
              <a:solidFill>
                <a:schemeClr val="tx1"/>
              </a:solidFill>
              <a:cs typeface="Arial" charset="0"/>
            </a:endParaRPr>
          </a:p>
        </p:txBody>
      </p:sp>
      <p:sp>
        <p:nvSpPr>
          <p:cNvPr id="11273" name="Text Box 9"/>
          <p:cNvSpPr txBox="1">
            <a:spLocks noChangeArrowheads="1"/>
          </p:cNvSpPr>
          <p:nvPr/>
        </p:nvSpPr>
        <p:spPr bwMode="auto">
          <a:xfrm>
            <a:off x="5029200" y="1327150"/>
            <a:ext cx="609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0000FF"/>
                </a:solidFill>
                <a:cs typeface="Arial" charset="0"/>
              </a:rPr>
              <a:t>A11</a:t>
            </a:r>
          </a:p>
        </p:txBody>
      </p:sp>
      <p:sp>
        <p:nvSpPr>
          <p:cNvPr id="11274" name="Rectangle 10"/>
          <p:cNvSpPr>
            <a:spLocks noChangeArrowheads="1"/>
          </p:cNvSpPr>
          <p:nvPr/>
        </p:nvSpPr>
        <p:spPr bwMode="auto">
          <a:xfrm>
            <a:off x="5638800" y="1860550"/>
            <a:ext cx="3276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tabLst>
                <a:tab pos="347663" algn="l"/>
                <a:tab pos="1379538" algn="l"/>
                <a:tab pos="2293938" algn="l"/>
              </a:tabLst>
            </a:pPr>
            <a:r>
              <a:rPr lang="en-US" sz="1600" dirty="0">
                <a:solidFill>
                  <a:schemeClr val="tx1"/>
                </a:solidFill>
                <a:cs typeface="Arial" charset="0"/>
              </a:rPr>
              <a:t>2	Gibson	Bill	</a:t>
            </a:r>
            <a:r>
              <a:rPr lang="en-US" sz="1600" dirty="0" smtClean="0">
                <a:solidFill>
                  <a:schemeClr val="tx1"/>
                </a:solidFill>
                <a:cs typeface="Arial" charset="0"/>
              </a:rPr>
              <a:t>3/31/..</a:t>
            </a:r>
            <a:endParaRPr lang="en-US" sz="1600" dirty="0">
              <a:solidFill>
                <a:schemeClr val="tx1"/>
              </a:solidFill>
              <a:cs typeface="Arial" charset="0"/>
            </a:endParaRPr>
          </a:p>
        </p:txBody>
      </p:sp>
      <p:sp>
        <p:nvSpPr>
          <p:cNvPr id="11275" name="Text Box 11"/>
          <p:cNvSpPr txBox="1">
            <a:spLocks noChangeArrowheads="1"/>
          </p:cNvSpPr>
          <p:nvPr/>
        </p:nvSpPr>
        <p:spPr bwMode="auto">
          <a:xfrm>
            <a:off x="5029200" y="1860550"/>
            <a:ext cx="609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0000FF"/>
                </a:solidFill>
                <a:cs typeface="Arial" charset="0"/>
              </a:rPr>
              <a:t>A22</a:t>
            </a:r>
          </a:p>
        </p:txBody>
      </p:sp>
      <p:sp>
        <p:nvSpPr>
          <p:cNvPr id="11276" name="Rectangle 12"/>
          <p:cNvSpPr>
            <a:spLocks noChangeArrowheads="1"/>
          </p:cNvSpPr>
          <p:nvPr/>
        </p:nvSpPr>
        <p:spPr bwMode="auto">
          <a:xfrm>
            <a:off x="5638800" y="2393950"/>
            <a:ext cx="3276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tabLst>
                <a:tab pos="347663" algn="l"/>
                <a:tab pos="1379538" algn="l"/>
                <a:tab pos="2293938" algn="l"/>
              </a:tabLst>
            </a:pPr>
            <a:r>
              <a:rPr lang="en-US" sz="1600" dirty="0">
                <a:solidFill>
                  <a:schemeClr val="tx1"/>
                </a:solidFill>
                <a:cs typeface="Arial" charset="0"/>
              </a:rPr>
              <a:t>3	</a:t>
            </a:r>
            <a:r>
              <a:rPr lang="en-US" sz="1600" dirty="0" err="1">
                <a:solidFill>
                  <a:schemeClr val="tx1"/>
                </a:solidFill>
                <a:cs typeface="Arial" charset="0"/>
              </a:rPr>
              <a:t>Reasoner</a:t>
            </a:r>
            <a:r>
              <a:rPr lang="en-US" sz="1600" dirty="0">
                <a:solidFill>
                  <a:schemeClr val="tx1"/>
                </a:solidFill>
                <a:cs typeface="Arial" charset="0"/>
              </a:rPr>
              <a:t>	Katy	2/17</a:t>
            </a:r>
            <a:r>
              <a:rPr lang="en-US" sz="1600" dirty="0" smtClean="0">
                <a:solidFill>
                  <a:schemeClr val="tx1"/>
                </a:solidFill>
                <a:cs typeface="Arial" charset="0"/>
              </a:rPr>
              <a:t>/..</a:t>
            </a:r>
            <a:endParaRPr lang="en-US" sz="1600" dirty="0">
              <a:solidFill>
                <a:schemeClr val="tx1"/>
              </a:solidFill>
              <a:cs typeface="Arial" charset="0"/>
            </a:endParaRPr>
          </a:p>
        </p:txBody>
      </p:sp>
      <p:sp>
        <p:nvSpPr>
          <p:cNvPr id="11277" name="Text Box 13"/>
          <p:cNvSpPr txBox="1">
            <a:spLocks noChangeArrowheads="1"/>
          </p:cNvSpPr>
          <p:nvPr/>
        </p:nvSpPr>
        <p:spPr bwMode="auto">
          <a:xfrm>
            <a:off x="5029200" y="2393950"/>
            <a:ext cx="609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0000FF"/>
                </a:solidFill>
                <a:cs typeface="Arial" charset="0"/>
              </a:rPr>
              <a:t>A32</a:t>
            </a:r>
          </a:p>
        </p:txBody>
      </p:sp>
      <p:sp>
        <p:nvSpPr>
          <p:cNvPr id="11278" name="Rectangle 14"/>
          <p:cNvSpPr>
            <a:spLocks noChangeArrowheads="1"/>
          </p:cNvSpPr>
          <p:nvPr/>
        </p:nvSpPr>
        <p:spPr bwMode="auto">
          <a:xfrm>
            <a:off x="5638800" y="2927350"/>
            <a:ext cx="3276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tabLst>
                <a:tab pos="347663" algn="l"/>
                <a:tab pos="1379538" algn="l"/>
                <a:tab pos="2293938" algn="l"/>
              </a:tabLst>
            </a:pPr>
            <a:r>
              <a:rPr lang="en-US" sz="1600" dirty="0">
                <a:solidFill>
                  <a:schemeClr val="tx1"/>
                </a:solidFill>
                <a:cs typeface="Arial" charset="0"/>
              </a:rPr>
              <a:t>4	Hopkins	Alan	2/8</a:t>
            </a:r>
            <a:r>
              <a:rPr lang="en-US" sz="1600" dirty="0" smtClean="0">
                <a:solidFill>
                  <a:schemeClr val="tx1"/>
                </a:solidFill>
                <a:cs typeface="Arial" charset="0"/>
              </a:rPr>
              <a:t>/..</a:t>
            </a:r>
            <a:endParaRPr lang="en-US" sz="1600" dirty="0">
              <a:solidFill>
                <a:schemeClr val="tx1"/>
              </a:solidFill>
              <a:cs typeface="Arial" charset="0"/>
            </a:endParaRPr>
          </a:p>
        </p:txBody>
      </p:sp>
      <p:sp>
        <p:nvSpPr>
          <p:cNvPr id="11279" name="Text Box 15"/>
          <p:cNvSpPr txBox="1">
            <a:spLocks noChangeArrowheads="1"/>
          </p:cNvSpPr>
          <p:nvPr/>
        </p:nvSpPr>
        <p:spPr bwMode="auto">
          <a:xfrm>
            <a:off x="5029200" y="2927350"/>
            <a:ext cx="609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0000FF"/>
                </a:solidFill>
                <a:cs typeface="Arial" charset="0"/>
              </a:rPr>
              <a:t>A42</a:t>
            </a:r>
          </a:p>
        </p:txBody>
      </p:sp>
      <p:sp>
        <p:nvSpPr>
          <p:cNvPr id="11280" name="Rectangle 16"/>
          <p:cNvSpPr>
            <a:spLocks noChangeArrowheads="1"/>
          </p:cNvSpPr>
          <p:nvPr/>
        </p:nvSpPr>
        <p:spPr bwMode="auto">
          <a:xfrm>
            <a:off x="5638800" y="3536950"/>
            <a:ext cx="3276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tabLst>
                <a:tab pos="347663" algn="l"/>
                <a:tab pos="1379538" algn="l"/>
                <a:tab pos="2293938" algn="l"/>
              </a:tabLst>
            </a:pPr>
            <a:r>
              <a:rPr lang="en-US" sz="1600" dirty="0">
                <a:solidFill>
                  <a:schemeClr val="tx1"/>
                </a:solidFill>
                <a:cs typeface="Arial" charset="0"/>
              </a:rPr>
              <a:t>5	James	</a:t>
            </a:r>
            <a:r>
              <a:rPr lang="en-US" sz="1600" dirty="0" err="1">
                <a:solidFill>
                  <a:schemeClr val="tx1"/>
                </a:solidFill>
                <a:cs typeface="Arial" charset="0"/>
              </a:rPr>
              <a:t>Leisha</a:t>
            </a:r>
            <a:r>
              <a:rPr lang="en-US" sz="1600" dirty="0">
                <a:solidFill>
                  <a:schemeClr val="tx1"/>
                </a:solidFill>
                <a:cs typeface="Arial" charset="0"/>
              </a:rPr>
              <a:t>	1/6</a:t>
            </a:r>
            <a:r>
              <a:rPr lang="en-US" sz="1600" dirty="0" smtClean="0">
                <a:solidFill>
                  <a:schemeClr val="tx1"/>
                </a:solidFill>
                <a:cs typeface="Arial" charset="0"/>
              </a:rPr>
              <a:t>/..</a:t>
            </a:r>
            <a:endParaRPr lang="en-US" sz="1600" dirty="0">
              <a:solidFill>
                <a:schemeClr val="tx1"/>
              </a:solidFill>
              <a:cs typeface="Arial" charset="0"/>
            </a:endParaRPr>
          </a:p>
        </p:txBody>
      </p:sp>
      <p:sp>
        <p:nvSpPr>
          <p:cNvPr id="11281" name="Text Box 17"/>
          <p:cNvSpPr txBox="1">
            <a:spLocks noChangeArrowheads="1"/>
          </p:cNvSpPr>
          <p:nvPr/>
        </p:nvSpPr>
        <p:spPr bwMode="auto">
          <a:xfrm>
            <a:off x="5029200" y="3536950"/>
            <a:ext cx="609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0000FF"/>
                </a:solidFill>
                <a:cs typeface="Arial" charset="0"/>
              </a:rPr>
              <a:t>A47</a:t>
            </a:r>
          </a:p>
        </p:txBody>
      </p:sp>
      <p:sp>
        <p:nvSpPr>
          <p:cNvPr id="11282" name="Rectangle 18"/>
          <p:cNvSpPr>
            <a:spLocks noChangeArrowheads="1"/>
          </p:cNvSpPr>
          <p:nvPr/>
        </p:nvSpPr>
        <p:spPr bwMode="auto">
          <a:xfrm>
            <a:off x="5638800" y="4070350"/>
            <a:ext cx="3276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tabLst>
                <a:tab pos="347663" algn="l"/>
                <a:tab pos="1379538" algn="l"/>
                <a:tab pos="2293938" algn="l"/>
              </a:tabLst>
            </a:pPr>
            <a:r>
              <a:rPr lang="en-US" sz="1600" dirty="0">
                <a:solidFill>
                  <a:schemeClr val="tx1"/>
                </a:solidFill>
                <a:cs typeface="Arial" charset="0"/>
              </a:rPr>
              <a:t>6	Eaton	Anissa	8/23</a:t>
            </a:r>
            <a:r>
              <a:rPr lang="en-US" sz="1600" dirty="0" smtClean="0">
                <a:solidFill>
                  <a:schemeClr val="tx1"/>
                </a:solidFill>
                <a:cs typeface="Arial" charset="0"/>
              </a:rPr>
              <a:t>/..</a:t>
            </a:r>
            <a:endParaRPr lang="en-US" sz="1600" dirty="0">
              <a:solidFill>
                <a:schemeClr val="tx1"/>
              </a:solidFill>
              <a:cs typeface="Arial" charset="0"/>
            </a:endParaRPr>
          </a:p>
        </p:txBody>
      </p:sp>
      <p:sp>
        <p:nvSpPr>
          <p:cNvPr id="11283" name="Text Box 19"/>
          <p:cNvSpPr txBox="1">
            <a:spLocks noChangeArrowheads="1"/>
          </p:cNvSpPr>
          <p:nvPr/>
        </p:nvSpPr>
        <p:spPr bwMode="auto">
          <a:xfrm>
            <a:off x="5029200" y="4070350"/>
            <a:ext cx="609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0000FF"/>
                </a:solidFill>
                <a:cs typeface="Arial" charset="0"/>
              </a:rPr>
              <a:t>A58</a:t>
            </a:r>
          </a:p>
        </p:txBody>
      </p:sp>
      <p:sp>
        <p:nvSpPr>
          <p:cNvPr id="11284" name="Rectangle 20"/>
          <p:cNvSpPr>
            <a:spLocks noChangeArrowheads="1"/>
          </p:cNvSpPr>
          <p:nvPr/>
        </p:nvSpPr>
        <p:spPr bwMode="auto">
          <a:xfrm>
            <a:off x="5638800" y="4603750"/>
            <a:ext cx="3276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tabLst>
                <a:tab pos="347663" algn="l"/>
                <a:tab pos="1379538" algn="l"/>
                <a:tab pos="2293938" algn="l"/>
              </a:tabLst>
            </a:pPr>
            <a:r>
              <a:rPr lang="en-US" sz="1600" dirty="0">
                <a:solidFill>
                  <a:schemeClr val="tx1"/>
                </a:solidFill>
                <a:cs typeface="Arial" charset="0"/>
              </a:rPr>
              <a:t>7	Farris	Dustin	3/28</a:t>
            </a:r>
            <a:r>
              <a:rPr lang="en-US" sz="1600" dirty="0" smtClean="0">
                <a:solidFill>
                  <a:schemeClr val="tx1"/>
                </a:solidFill>
                <a:cs typeface="Arial" charset="0"/>
              </a:rPr>
              <a:t>/..</a:t>
            </a:r>
            <a:endParaRPr lang="en-US" sz="1600" dirty="0">
              <a:solidFill>
                <a:schemeClr val="tx1"/>
              </a:solidFill>
              <a:cs typeface="Arial" charset="0"/>
            </a:endParaRPr>
          </a:p>
        </p:txBody>
      </p:sp>
      <p:sp>
        <p:nvSpPr>
          <p:cNvPr id="11285" name="Text Box 21"/>
          <p:cNvSpPr txBox="1">
            <a:spLocks noChangeArrowheads="1"/>
          </p:cNvSpPr>
          <p:nvPr/>
        </p:nvSpPr>
        <p:spPr bwMode="auto">
          <a:xfrm>
            <a:off x="5029200" y="4603750"/>
            <a:ext cx="609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0000FF"/>
                </a:solidFill>
                <a:cs typeface="Arial" charset="0"/>
              </a:rPr>
              <a:t>A63</a:t>
            </a:r>
          </a:p>
        </p:txBody>
      </p:sp>
      <p:sp>
        <p:nvSpPr>
          <p:cNvPr id="11286" name="Rectangle 22"/>
          <p:cNvSpPr>
            <a:spLocks noChangeArrowheads="1"/>
          </p:cNvSpPr>
          <p:nvPr/>
        </p:nvSpPr>
        <p:spPr bwMode="auto">
          <a:xfrm>
            <a:off x="5638800" y="5137150"/>
            <a:ext cx="3276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tabLst>
                <a:tab pos="347663" algn="l"/>
                <a:tab pos="1379538" algn="l"/>
                <a:tab pos="2293938" algn="l"/>
              </a:tabLst>
            </a:pPr>
            <a:r>
              <a:rPr lang="en-US" sz="1600" dirty="0">
                <a:solidFill>
                  <a:schemeClr val="tx1"/>
                </a:solidFill>
                <a:cs typeface="Arial" charset="0"/>
              </a:rPr>
              <a:t>8	Carpenter	Carlos	12/29</a:t>
            </a:r>
            <a:r>
              <a:rPr lang="en-US" sz="1600" dirty="0" smtClean="0">
                <a:solidFill>
                  <a:schemeClr val="tx1"/>
                </a:solidFill>
                <a:cs typeface="Arial" charset="0"/>
              </a:rPr>
              <a:t>/..</a:t>
            </a:r>
            <a:endParaRPr lang="en-US" sz="1600" dirty="0">
              <a:solidFill>
                <a:schemeClr val="tx1"/>
              </a:solidFill>
              <a:cs typeface="Arial" charset="0"/>
            </a:endParaRPr>
          </a:p>
        </p:txBody>
      </p:sp>
      <p:sp>
        <p:nvSpPr>
          <p:cNvPr id="11287" name="Text Box 23"/>
          <p:cNvSpPr txBox="1">
            <a:spLocks noChangeArrowheads="1"/>
          </p:cNvSpPr>
          <p:nvPr/>
        </p:nvSpPr>
        <p:spPr bwMode="auto">
          <a:xfrm>
            <a:off x="5029200" y="5137150"/>
            <a:ext cx="609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0000FF"/>
                </a:solidFill>
                <a:cs typeface="Arial" charset="0"/>
              </a:rPr>
              <a:t>A67</a:t>
            </a:r>
          </a:p>
        </p:txBody>
      </p:sp>
      <p:sp>
        <p:nvSpPr>
          <p:cNvPr id="11288" name="Rectangle 24"/>
          <p:cNvSpPr>
            <a:spLocks noChangeArrowheads="1"/>
          </p:cNvSpPr>
          <p:nvPr/>
        </p:nvSpPr>
        <p:spPr bwMode="auto">
          <a:xfrm>
            <a:off x="5638800" y="5670550"/>
            <a:ext cx="3276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tabLst>
                <a:tab pos="347663" algn="l"/>
                <a:tab pos="1379538" algn="l"/>
                <a:tab pos="2293938" algn="l"/>
              </a:tabLst>
            </a:pPr>
            <a:r>
              <a:rPr lang="en-US" sz="1600" dirty="0">
                <a:solidFill>
                  <a:schemeClr val="tx1"/>
                </a:solidFill>
                <a:cs typeface="Arial" charset="0"/>
              </a:rPr>
              <a:t>9	O’Connor	Jessica	</a:t>
            </a:r>
            <a:r>
              <a:rPr lang="en-US" sz="1600" dirty="0" smtClean="0">
                <a:solidFill>
                  <a:schemeClr val="tx1"/>
                </a:solidFill>
                <a:cs typeface="Arial" charset="0"/>
              </a:rPr>
              <a:t>7/23/..</a:t>
            </a:r>
            <a:endParaRPr lang="en-US" sz="1600" dirty="0">
              <a:solidFill>
                <a:schemeClr val="tx1"/>
              </a:solidFill>
              <a:cs typeface="Arial" charset="0"/>
            </a:endParaRPr>
          </a:p>
        </p:txBody>
      </p:sp>
      <p:sp>
        <p:nvSpPr>
          <p:cNvPr id="11289" name="Text Box 25"/>
          <p:cNvSpPr txBox="1">
            <a:spLocks noChangeArrowheads="1"/>
          </p:cNvSpPr>
          <p:nvPr/>
        </p:nvSpPr>
        <p:spPr bwMode="auto">
          <a:xfrm>
            <a:off x="5029200" y="5670550"/>
            <a:ext cx="609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0000FF"/>
                </a:solidFill>
                <a:cs typeface="Arial" charset="0"/>
              </a:rPr>
              <a:t>A78</a:t>
            </a:r>
          </a:p>
        </p:txBody>
      </p:sp>
      <p:sp>
        <p:nvSpPr>
          <p:cNvPr id="11290" name="Rectangle 26"/>
          <p:cNvSpPr>
            <a:spLocks noChangeArrowheads="1"/>
          </p:cNvSpPr>
          <p:nvPr/>
        </p:nvSpPr>
        <p:spPr bwMode="auto">
          <a:xfrm>
            <a:off x="5638800" y="6203950"/>
            <a:ext cx="3276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tabLst>
                <a:tab pos="347663" algn="l"/>
                <a:tab pos="1379538" algn="l"/>
                <a:tab pos="2293938" algn="l"/>
              </a:tabLst>
            </a:pPr>
            <a:r>
              <a:rPr lang="en-US" sz="1600" dirty="0">
                <a:solidFill>
                  <a:schemeClr val="tx1"/>
                </a:solidFill>
                <a:cs typeface="Arial" charset="0"/>
              </a:rPr>
              <a:t>10	Shields	Howard	</a:t>
            </a:r>
            <a:r>
              <a:rPr lang="en-US" sz="1600" dirty="0" smtClean="0">
                <a:solidFill>
                  <a:schemeClr val="tx1"/>
                </a:solidFill>
                <a:cs typeface="Arial" charset="0"/>
              </a:rPr>
              <a:t>7/13/..</a:t>
            </a:r>
            <a:endParaRPr lang="en-US" sz="1600" dirty="0">
              <a:solidFill>
                <a:schemeClr val="tx1"/>
              </a:solidFill>
              <a:cs typeface="Arial" charset="0"/>
            </a:endParaRPr>
          </a:p>
        </p:txBody>
      </p:sp>
      <p:sp>
        <p:nvSpPr>
          <p:cNvPr id="11291" name="Text Box 27"/>
          <p:cNvSpPr txBox="1">
            <a:spLocks noChangeArrowheads="1"/>
          </p:cNvSpPr>
          <p:nvPr/>
        </p:nvSpPr>
        <p:spPr bwMode="auto">
          <a:xfrm>
            <a:off x="5029200" y="6203950"/>
            <a:ext cx="609600" cy="34925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solidFill>
                  <a:srgbClr val="0000FF"/>
                </a:solidFill>
                <a:cs typeface="Arial" charset="0"/>
              </a:rPr>
              <a:t>A83</a:t>
            </a:r>
          </a:p>
        </p:txBody>
      </p:sp>
      <p:sp>
        <p:nvSpPr>
          <p:cNvPr id="11292" name="Line 28"/>
          <p:cNvSpPr>
            <a:spLocks noChangeShapeType="1"/>
          </p:cNvSpPr>
          <p:nvPr/>
        </p:nvSpPr>
        <p:spPr bwMode="auto">
          <a:xfrm>
            <a:off x="4419600" y="2286000"/>
            <a:ext cx="609600" cy="3003550"/>
          </a:xfrm>
          <a:prstGeom prst="line">
            <a:avLst/>
          </a:prstGeom>
          <a:noFill/>
          <a:ln w="12700">
            <a:solidFill>
              <a:srgbClr val="0000FF"/>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93" name="Line 29"/>
          <p:cNvSpPr>
            <a:spLocks noChangeShapeType="1"/>
          </p:cNvSpPr>
          <p:nvPr/>
        </p:nvSpPr>
        <p:spPr bwMode="auto">
          <a:xfrm>
            <a:off x="2362200" y="5257800"/>
            <a:ext cx="2590800" cy="1098550"/>
          </a:xfrm>
          <a:prstGeom prst="line">
            <a:avLst/>
          </a:prstGeom>
          <a:noFill/>
          <a:ln w="12700">
            <a:solidFill>
              <a:srgbClr val="0000FF"/>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1294" name="Text Box 30"/>
          <p:cNvSpPr txBox="1">
            <a:spLocks noChangeArrowheads="1"/>
          </p:cNvSpPr>
          <p:nvPr/>
        </p:nvSpPr>
        <p:spPr bwMode="auto">
          <a:xfrm>
            <a:off x="5927725" y="898525"/>
            <a:ext cx="612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cs typeface="Arial" charset="0"/>
              </a:rPr>
              <a:t>Data</a:t>
            </a:r>
          </a:p>
        </p:txBody>
      </p:sp>
      <p:sp>
        <p:nvSpPr>
          <p:cNvPr id="11295" name="Text Box 31"/>
          <p:cNvSpPr txBox="1">
            <a:spLocks noChangeArrowheads="1"/>
          </p:cNvSpPr>
          <p:nvPr/>
        </p:nvSpPr>
        <p:spPr bwMode="auto">
          <a:xfrm>
            <a:off x="4648200" y="882650"/>
            <a:ext cx="1174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cs typeface="Arial" charset="0"/>
              </a:rPr>
              <a:t>Address</a:t>
            </a:r>
          </a:p>
        </p:txBody>
      </p:sp>
    </p:spTree>
    <p:extLst>
      <p:ext uri="{BB962C8B-B14F-4D97-AF65-F5344CB8AC3E}">
        <p14:creationId xmlns:p14="http://schemas.microsoft.com/office/powerpoint/2010/main" val="2425406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Creating Indexes: SQL Server Primary Key</a:t>
            </a:r>
          </a:p>
        </p:txBody>
      </p:sp>
      <p:sp>
        <p:nvSpPr>
          <p:cNvPr id="12290"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0705B63-79AC-4A12-9F24-E9E8161D4C21}" type="slidenum">
              <a:rPr lang="en-US" smtClean="0"/>
              <a:pPr/>
              <a:t>9</a:t>
            </a:fld>
            <a:endParaRPr lang="en-US"/>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447" y="1252779"/>
            <a:ext cx="6400800"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0095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YellowFade">
  <a:themeElements>
    <a:clrScheme name="Custom 1">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5E6FD4"/>
      </a:hlink>
      <a:folHlink>
        <a:srgbClr val="5E6FD4"/>
      </a:folHlink>
    </a:clrScheme>
    <a:fontScheme name="YellowFade.pot">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lnDef>
  </a:objectDefaults>
  <a:extraClrSchemeLst>
    <a:extraClrScheme>
      <a:clrScheme name="YellowFade.pot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YellowFade.pot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CCCCFF"/>
        </a:hlink>
        <a:folHlink>
          <a:srgbClr val="5E6FD4"/>
        </a:folHlink>
      </a:clrScheme>
      <a:clrMap bg1="lt1" tx1="dk1" bg2="lt2" tx2="dk2" accent1="accent1" accent2="accent2" accent3="accent3" accent4="accent4" accent5="accent5" accent6="accent6" hlink="hlink" folHlink="folHlink"/>
    </a:extraClrScheme>
    <a:extraClrScheme>
      <a:clrScheme name="YellowFade.pot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EAEAEA"/>
        </a:hlink>
        <a:folHlink>
          <a:srgbClr val="5F5F5F"/>
        </a:folHlink>
      </a:clrScheme>
      <a:clrMap bg1="lt1" tx1="dk1" bg2="lt2" tx2="dk2" accent1="accent1" accent2="accent2" accent3="accent3" accent4="accent4" accent5="accent5" accent6="accent6" hlink="hlink" folHlink="folHlink"/>
    </a:extraClrScheme>
    <a:extraClrScheme>
      <a:clrScheme name="YellowFade.pot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CCFFCC"/>
        </a:hlink>
        <a:folHlink>
          <a:srgbClr val="FFCC66"/>
        </a:folHlink>
      </a:clrScheme>
      <a:clrMap bg1="lt1" tx1="dk1" bg2="lt2" tx2="dk2" accent1="accent1" accent2="accent2" accent3="accent3" accent4="accent4" accent5="accent5" accent6="accent6" hlink="hlink" folHlink="folHlink"/>
    </a:extraClrScheme>
    <a:extraClrScheme>
      <a:clrScheme name="YellowFade.pot 5">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319CB7"/>
        </a:folHlink>
      </a:clrScheme>
      <a:clrMap bg1="dk2" tx1="lt1" bg2="dk1" tx2="lt2" accent1="accent1" accent2="accent2" accent3="accent3" accent4="accent4" accent5="accent5" accent6="accent6" hlink="hlink" folHlink="folHlink"/>
    </a:extraClrScheme>
    <a:extraClrScheme>
      <a:clrScheme name="YellowFade.pot 6">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YellowFade.pot 7">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FF66FF"/>
        </a:hlink>
        <a:folHlink>
          <a:srgbClr val="5E6F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3853</TotalTime>
  <Words>4580</Words>
  <Application>Microsoft Office PowerPoint</Application>
  <PresentationFormat>On-screen Show (4:3)</PresentationFormat>
  <Paragraphs>1403</Paragraphs>
  <Slides>65</Slides>
  <Notes>50</Notes>
  <HiddenSlides>5</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77" baseType="lpstr">
      <vt:lpstr>MS Mincho</vt:lpstr>
      <vt:lpstr>Arial</vt:lpstr>
      <vt:lpstr>Arial Rounded MT Bold</vt:lpstr>
      <vt:lpstr>Calibri</vt:lpstr>
      <vt:lpstr>Century Schoolbook</vt:lpstr>
      <vt:lpstr>Consolas</vt:lpstr>
      <vt:lpstr>Garamond</vt:lpstr>
      <vt:lpstr>Times New Roman</vt:lpstr>
      <vt:lpstr>Wingdings</vt:lpstr>
      <vt:lpstr>YellowFade</vt:lpstr>
      <vt:lpstr>Equation</vt:lpstr>
      <vt:lpstr>Document</vt:lpstr>
      <vt:lpstr>Database Management Systems</vt:lpstr>
      <vt:lpstr>Objectives</vt:lpstr>
      <vt:lpstr>Sequential Storage and Indexes</vt:lpstr>
      <vt:lpstr>Binary Search</vt:lpstr>
      <vt:lpstr>Operations on Sequential Tables</vt:lpstr>
      <vt:lpstr>Insert into Sequential Table</vt:lpstr>
      <vt:lpstr>Pointers</vt:lpstr>
      <vt:lpstr>Pointers and Indexes</vt:lpstr>
      <vt:lpstr>Creating Indexes: SQL Server Primary Key</vt:lpstr>
      <vt:lpstr>SQL CREATE INDEX</vt:lpstr>
      <vt:lpstr>Indexed Sequential Storage</vt:lpstr>
      <vt:lpstr>Linked List</vt:lpstr>
      <vt:lpstr>B-Tree (Detail in Chapter 12)</vt:lpstr>
      <vt:lpstr>Index Options: Bitmaps and Statistics</vt:lpstr>
      <vt:lpstr>Problems with Indexes</vt:lpstr>
      <vt:lpstr>Data Warehouse</vt:lpstr>
      <vt:lpstr>Data Warehouse Goals</vt:lpstr>
      <vt:lpstr>Extraction, Transformation, and Loading (ETL)</vt:lpstr>
      <vt:lpstr>OLTP v. OLAP</vt:lpstr>
      <vt:lpstr>ETL Data Sources</vt:lpstr>
      <vt:lpstr>Problems with Timing</vt:lpstr>
      <vt:lpstr>ETL Tools</vt:lpstr>
      <vt:lpstr>Multidimensional Cube</vt:lpstr>
      <vt:lpstr>Sales Date: Time Hierarchy</vt:lpstr>
      <vt:lpstr>OLAP Computation Issues</vt:lpstr>
      <vt:lpstr>Snowflake Design</vt:lpstr>
      <vt:lpstr>Star Design</vt:lpstr>
      <vt:lpstr>OLAP Data Browsing</vt:lpstr>
      <vt:lpstr>OLAB Cube Browser: SQL Server</vt:lpstr>
      <vt:lpstr>Microsoft PivotTable</vt:lpstr>
      <vt:lpstr>Microsoft PivotChart</vt:lpstr>
      <vt:lpstr>SELECT with two GROUP BY Columns</vt:lpstr>
      <vt:lpstr>SQL ROLLUP</vt:lpstr>
      <vt:lpstr>Missing Values Cause Problems</vt:lpstr>
      <vt:lpstr>GROUPING Function</vt:lpstr>
      <vt:lpstr>CUBE Option</vt:lpstr>
      <vt:lpstr>GROUPING SETS: Hiding Details</vt:lpstr>
      <vt:lpstr>SQL OLAP Analytical Functions</vt:lpstr>
      <vt:lpstr>SQL RANK Functions</vt:lpstr>
      <vt:lpstr>Intermediate Query</vt:lpstr>
      <vt:lpstr>SQL OLAP Windows</vt:lpstr>
      <vt:lpstr>SQL Server Partition Syntax</vt:lpstr>
      <vt:lpstr>Ranges: OVER</vt:lpstr>
      <vt:lpstr>OVER Function</vt:lpstr>
      <vt:lpstr>OVER Function Results</vt:lpstr>
      <vt:lpstr>LAG and LEAD Functions</vt:lpstr>
      <vt:lpstr>Data Mining</vt:lpstr>
      <vt:lpstr>Exploratory Analysis</vt:lpstr>
      <vt:lpstr>Common Techniques</vt:lpstr>
      <vt:lpstr>Classification Examples</vt:lpstr>
      <vt:lpstr>Classification Process</vt:lpstr>
      <vt:lpstr>Classification Techniques</vt:lpstr>
      <vt:lpstr>Data For Classification</vt:lpstr>
      <vt:lpstr>Classification Example: Decision Tree for Model Type</vt:lpstr>
      <vt:lpstr>Association/Market Basket</vt:lpstr>
      <vt:lpstr>Association Details (two items)</vt:lpstr>
      <vt:lpstr>Association Challenges</vt:lpstr>
      <vt:lpstr>Data for Association</vt:lpstr>
      <vt:lpstr>Example: Model Types by Customer</vt:lpstr>
      <vt:lpstr>Cluster Analysis</vt:lpstr>
      <vt:lpstr>Data for Cluster Analysis</vt:lpstr>
      <vt:lpstr>Cluster Example: Bicycle</vt:lpstr>
      <vt:lpstr>Geographic/Location</vt:lpstr>
      <vt:lpstr>Data for Geographic Analysis</vt:lpstr>
      <vt:lpstr>Bicycle Sales by State for 2009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Management System</dc:title>
  <dc:subject>Introduction</dc:subject>
  <dc:creator>Jerry Post</dc:creator>
  <cp:lastModifiedBy>Jerry Post</cp:lastModifiedBy>
  <cp:revision>125</cp:revision>
  <dcterms:created xsi:type="dcterms:W3CDTF">1995-06-07T18:27:34Z</dcterms:created>
  <dcterms:modified xsi:type="dcterms:W3CDTF">2013-06-19T01:20:17Z</dcterms:modified>
</cp:coreProperties>
</file>