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258" r:id="rId4"/>
    <p:sldId id="259" r:id="rId5"/>
    <p:sldId id="260" r:id="rId6"/>
    <p:sldId id="261" r:id="rId7"/>
    <p:sldId id="294" r:id="rId8"/>
    <p:sldId id="262" r:id="rId9"/>
    <p:sldId id="295" r:id="rId10"/>
    <p:sldId id="263" r:id="rId11"/>
    <p:sldId id="264" r:id="rId12"/>
    <p:sldId id="265" r:id="rId13"/>
    <p:sldId id="266" r:id="rId14"/>
    <p:sldId id="267" r:id="rId15"/>
    <p:sldId id="268" r:id="rId16"/>
    <p:sldId id="269" r:id="rId17"/>
    <p:sldId id="270" r:id="rId18"/>
    <p:sldId id="298" r:id="rId19"/>
    <p:sldId id="271" r:id="rId20"/>
    <p:sldId id="292" r:id="rId21"/>
    <p:sldId id="296" r:id="rId22"/>
    <p:sldId id="293" r:id="rId23"/>
    <p:sldId id="272" r:id="rId24"/>
    <p:sldId id="273" r:id="rId25"/>
    <p:sldId id="274" r:id="rId26"/>
    <p:sldId id="275" r:id="rId27"/>
    <p:sldId id="276" r:id="rId28"/>
    <p:sldId id="277" r:id="rId29"/>
    <p:sldId id="278" r:id="rId30"/>
    <p:sldId id="279" r:id="rId31"/>
    <p:sldId id="281" r:id="rId32"/>
    <p:sldId id="282" r:id="rId33"/>
    <p:sldId id="283" r:id="rId34"/>
    <p:sldId id="284" r:id="rId35"/>
    <p:sldId id="285" r:id="rId36"/>
    <p:sldId id="286" r:id="rId37"/>
    <p:sldId id="287" r:id="rId38"/>
    <p:sldId id="288" r:id="rId39"/>
    <p:sldId id="289" r:id="rId40"/>
    <p:sldId id="297" r:id="rId41"/>
    <p:sldId id="290" r:id="rId42"/>
    <p:sldId id="291" r:id="rId4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rgbClr val="0000FF"/>
        </a:solidFill>
        <a:latin typeface="Arial" charset="0"/>
        <a:ea typeface="+mn-ea"/>
        <a:cs typeface="+mn-cs"/>
      </a:defRPr>
    </a:lvl1pPr>
    <a:lvl2pPr marL="457200" algn="l" rtl="0" eaLnBrk="0" fontAlgn="base" hangingPunct="0">
      <a:spcBef>
        <a:spcPct val="0"/>
      </a:spcBef>
      <a:spcAft>
        <a:spcPct val="0"/>
      </a:spcAft>
      <a:defRPr sz="2400" kern="1200">
        <a:solidFill>
          <a:srgbClr val="0000FF"/>
        </a:solidFill>
        <a:latin typeface="Arial" charset="0"/>
        <a:ea typeface="+mn-ea"/>
        <a:cs typeface="+mn-cs"/>
      </a:defRPr>
    </a:lvl2pPr>
    <a:lvl3pPr marL="914400" algn="l" rtl="0" eaLnBrk="0" fontAlgn="base" hangingPunct="0">
      <a:spcBef>
        <a:spcPct val="0"/>
      </a:spcBef>
      <a:spcAft>
        <a:spcPct val="0"/>
      </a:spcAft>
      <a:defRPr sz="2400" kern="1200">
        <a:solidFill>
          <a:srgbClr val="0000FF"/>
        </a:solidFill>
        <a:latin typeface="Arial" charset="0"/>
        <a:ea typeface="+mn-ea"/>
        <a:cs typeface="+mn-cs"/>
      </a:defRPr>
    </a:lvl3pPr>
    <a:lvl4pPr marL="1371600" algn="l" rtl="0" eaLnBrk="0" fontAlgn="base" hangingPunct="0">
      <a:spcBef>
        <a:spcPct val="0"/>
      </a:spcBef>
      <a:spcAft>
        <a:spcPct val="0"/>
      </a:spcAft>
      <a:defRPr sz="2400" kern="1200">
        <a:solidFill>
          <a:srgbClr val="0000FF"/>
        </a:solidFill>
        <a:latin typeface="Arial" charset="0"/>
        <a:ea typeface="+mn-ea"/>
        <a:cs typeface="+mn-cs"/>
      </a:defRPr>
    </a:lvl4pPr>
    <a:lvl5pPr marL="1828800" algn="l" rtl="0" eaLnBrk="0" fontAlgn="base" hangingPunct="0">
      <a:spcBef>
        <a:spcPct val="0"/>
      </a:spcBef>
      <a:spcAft>
        <a:spcPct val="0"/>
      </a:spcAft>
      <a:defRPr sz="2400" kern="1200">
        <a:solidFill>
          <a:srgbClr val="0000FF"/>
        </a:solidFill>
        <a:latin typeface="Arial" charset="0"/>
        <a:ea typeface="+mn-ea"/>
        <a:cs typeface="+mn-cs"/>
      </a:defRPr>
    </a:lvl5pPr>
    <a:lvl6pPr marL="2286000" algn="l" defTabSz="914400" rtl="0" eaLnBrk="1" latinLnBrk="0" hangingPunct="1">
      <a:defRPr sz="2400" kern="1200">
        <a:solidFill>
          <a:srgbClr val="0000FF"/>
        </a:solidFill>
        <a:latin typeface="Arial" charset="0"/>
        <a:ea typeface="+mn-ea"/>
        <a:cs typeface="+mn-cs"/>
      </a:defRPr>
    </a:lvl6pPr>
    <a:lvl7pPr marL="2743200" algn="l" defTabSz="914400" rtl="0" eaLnBrk="1" latinLnBrk="0" hangingPunct="1">
      <a:defRPr sz="2400" kern="1200">
        <a:solidFill>
          <a:srgbClr val="0000FF"/>
        </a:solidFill>
        <a:latin typeface="Arial" charset="0"/>
        <a:ea typeface="+mn-ea"/>
        <a:cs typeface="+mn-cs"/>
      </a:defRPr>
    </a:lvl7pPr>
    <a:lvl8pPr marL="3200400" algn="l" defTabSz="914400" rtl="0" eaLnBrk="1" latinLnBrk="0" hangingPunct="1">
      <a:defRPr sz="2400" kern="1200">
        <a:solidFill>
          <a:srgbClr val="0000FF"/>
        </a:solidFill>
        <a:latin typeface="Arial" charset="0"/>
        <a:ea typeface="+mn-ea"/>
        <a:cs typeface="+mn-cs"/>
      </a:defRPr>
    </a:lvl8pPr>
    <a:lvl9pPr marL="3657600" algn="l" defTabSz="914400" rtl="0" eaLnBrk="1" latinLnBrk="0" hangingPunct="1">
      <a:defRPr sz="2400" kern="1200">
        <a:solidFill>
          <a:srgbClr val="0000F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FFEB"/>
    <a:srgbClr val="EBF7FF"/>
    <a:srgbClr val="FFFFCC"/>
    <a:srgbClr val="FFECC5"/>
    <a:srgbClr val="FFFFFF"/>
    <a:srgbClr val="FFFF99"/>
    <a:srgbClr val="99CCFF"/>
    <a:srgbClr val="99FF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747" autoAdjust="0"/>
  </p:normalViewPr>
  <p:slideViewPr>
    <p:cSldViewPr snapToGrid="0">
      <p:cViewPr varScale="1">
        <p:scale>
          <a:sx n="70" d="100"/>
          <a:sy n="70" d="100"/>
        </p:scale>
        <p:origin x="72" y="32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75" d="100"/>
        <a:sy n="75" d="100"/>
      </p:scale>
      <p:origin x="0" y="6174"/>
    </p:cViewPr>
  </p:sorterViewPr>
  <p:notesViewPr>
    <p:cSldViewPr snapToGrid="0">
      <p:cViewPr varScale="1">
        <p:scale>
          <a:sx n="51" d="100"/>
          <a:sy n="51" d="100"/>
        </p:scale>
        <p:origin x="-67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1"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3602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smtClean="0">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smtClean="0">
                <a:solidFill>
                  <a:schemeClr val="tx1"/>
                </a:solidFill>
              </a:defRPr>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smtClean="0">
                <a:solidFill>
                  <a:schemeClr val="tx1"/>
                </a:solidFill>
              </a:defRPr>
            </a:lvl1pPr>
          </a:lstStyle>
          <a:p>
            <a:pPr>
              <a:defRPr/>
            </a:pPr>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smtClean="0">
                <a:solidFill>
                  <a:schemeClr val="tx1"/>
                </a:solidFill>
              </a:defRPr>
            </a:lvl1pPr>
          </a:lstStyle>
          <a:p>
            <a:pPr>
              <a:defRPr/>
            </a:pPr>
            <a:fld id="{203EF741-0734-4E51-844D-AC7F8C6FE55B}" type="slidenum">
              <a:rPr lang="en-US"/>
              <a:pPr>
                <a:defRPr/>
              </a:pPr>
              <a:t>‹#›</a:t>
            </a:fld>
            <a:endParaRPr lang="en-US"/>
          </a:p>
        </p:txBody>
      </p:sp>
    </p:spTree>
    <p:extLst>
      <p:ext uri="{BB962C8B-B14F-4D97-AF65-F5344CB8AC3E}">
        <p14:creationId xmlns:p14="http://schemas.microsoft.com/office/powerpoint/2010/main" val="1517507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Data administration. With many projects and developers, a data administrator coordinates the projects so data can be integrated across applications.</a:t>
            </a:r>
          </a:p>
        </p:txBody>
      </p:sp>
    </p:spTree>
    <p:extLst>
      <p:ext uri="{BB962C8B-B14F-4D97-AF65-F5344CB8AC3E}">
        <p14:creationId xmlns:p14="http://schemas.microsoft.com/office/powerpoint/2010/main" val="2759762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811813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004388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Oracle’s basic performance monitoring statistics. The load on this server is minimal, but the DBA can watch these charts on a regular basis to spot problems and identify trends.</a:t>
            </a:r>
          </a:p>
        </p:txBody>
      </p:sp>
    </p:spTree>
    <p:extLst>
      <p:ext uri="{BB962C8B-B14F-4D97-AF65-F5344CB8AC3E}">
        <p14:creationId xmlns:p14="http://schemas.microsoft.com/office/powerpoint/2010/main" val="166558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Backup of a changing database. Backup takes a snapshot at one point in time. New changes are stored in the journal or log. Recovery loads snapshot and adds or deletes changes in the journal.</a:t>
            </a:r>
          </a:p>
        </p:txBody>
      </p:sp>
    </p:spTree>
    <p:extLst>
      <p:ext uri="{BB962C8B-B14F-4D97-AF65-F5344CB8AC3E}">
        <p14:creationId xmlns:p14="http://schemas.microsoft.com/office/powerpoint/2010/main" val="1191631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RAID drives. Pieces of data, such as a row, are written on two different drives. Other rows are spread across drives so that multiple disk reads and writes can occur at the same time to dramatically improve performance.</a:t>
            </a:r>
          </a:p>
        </p:txBody>
      </p:sp>
    </p:spTree>
    <p:extLst>
      <p:ext uri="{BB962C8B-B14F-4D97-AF65-F5344CB8AC3E}">
        <p14:creationId xmlns:p14="http://schemas.microsoft.com/office/powerpoint/2010/main" val="1989751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982542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Privacy. Many reasons exist to collect and analyze data. People might find some reasons invasive. Although few privacy laws exist, businesses and database administrators should consider the implications and trade-offs of using this data</a:t>
            </a:r>
          </a:p>
        </p:txBody>
      </p:sp>
    </p:spTree>
    <p:extLst>
      <p:ext uri="{BB962C8B-B14F-4D97-AF65-F5344CB8AC3E}">
        <p14:creationId xmlns:p14="http://schemas.microsoft.com/office/powerpoint/2010/main" val="65054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Physical security controls. Backup data is the most important step. Having a place to move to is a second step. Disaster plans and prevention help prevent problems and make recovery faster.</a:t>
            </a:r>
          </a:p>
        </p:txBody>
      </p:sp>
    </p:spTree>
    <p:extLst>
      <p:ext uri="{BB962C8B-B14F-4D97-AF65-F5344CB8AC3E}">
        <p14:creationId xmlns:p14="http://schemas.microsoft.com/office/powerpoint/2010/main" val="10753723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1697231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456660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Data administrator roles. The DA is responsible for maintaining the quality of the data and for integrating data across the organization. The DA also advocates the use of databases and is often in charge of security.</a:t>
            </a:r>
          </a:p>
        </p:txBody>
      </p:sp>
    </p:spTree>
    <p:extLst>
      <p:ext uri="{BB962C8B-B14F-4D97-AF65-F5344CB8AC3E}">
        <p14:creationId xmlns:p14="http://schemas.microsoft.com/office/powerpoint/2010/main" val="33680062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Logical security problems. Each situation can cause problems for the company, including financial loss, lost time, lost sales, or destruction of the company. </a:t>
            </a:r>
          </a:p>
        </p:txBody>
      </p:sp>
    </p:spTree>
    <p:extLst>
      <p:ext uri="{BB962C8B-B14F-4D97-AF65-F5344CB8AC3E}">
        <p14:creationId xmlns:p14="http://schemas.microsoft.com/office/powerpoint/2010/main" val="14736090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Password suggestions. Pick passwords that are not in a dictionary and are hard to guess. The catch is, Can you remember a convoluted password?</a:t>
            </a:r>
          </a:p>
        </p:txBody>
      </p:sp>
    </p:spTree>
    <p:extLst>
      <p:ext uri="{BB962C8B-B14F-4D97-AF65-F5344CB8AC3E}">
        <p14:creationId xmlns:p14="http://schemas.microsoft.com/office/powerpoint/2010/main" val="4651228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6547837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DBMS privileges. These privileges apply to the entire table or query. The first three (read, update, and insert) are commonly used. The design privileges are usually granted only to developers.</a:t>
            </a:r>
          </a:p>
        </p:txBody>
      </p:sp>
    </p:spTree>
    <p:extLst>
      <p:ext uri="{BB962C8B-B14F-4D97-AF65-F5344CB8AC3E}">
        <p14:creationId xmlns:p14="http://schemas.microsoft.com/office/powerpoint/2010/main" val="23507437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SQL security commands. Most systems also provide a visual tool to assign and revoke access rights.</a:t>
            </a:r>
          </a:p>
        </p:txBody>
      </p:sp>
    </p:spTree>
    <p:extLst>
      <p:ext uri="{BB962C8B-B14F-4D97-AF65-F5344CB8AC3E}">
        <p14:creationId xmlns:p14="http://schemas.microsoft.com/office/powerpoint/2010/main" val="27804161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3459318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Database roles. Create a role and assign permissions to the role. When an employee is added or released, you simply assign or remove the desired roles to instantly provide the appropriate permissions.</a:t>
            </a:r>
          </a:p>
        </p:txBody>
      </p:sp>
    </p:spTree>
    <p:extLst>
      <p:ext uri="{BB962C8B-B14F-4D97-AF65-F5344CB8AC3E}">
        <p14:creationId xmlns:p14="http://schemas.microsoft.com/office/powerpoint/2010/main" val="29121554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Security using queries. You wish to let all employees look up worker phone numbers. But employees should not be able to see salaries. Define a query that contains only the data needed, and then give employees access to the query—not to the original table.</a:t>
            </a:r>
          </a:p>
        </p:txBody>
      </p:sp>
    </p:spTree>
    <p:extLst>
      <p:ext uri="{BB962C8B-B14F-4D97-AF65-F5344CB8AC3E}">
        <p14:creationId xmlns:p14="http://schemas.microsoft.com/office/powerpoint/2010/main" val="7541485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Separation of duties. The clerk cannot create a fake supplier. Referential integrity forces the clerk to enter a SupplierID from the Supplier table, and the clerk cannot add a new row to the Supplier table.</a:t>
            </a:r>
          </a:p>
        </p:txBody>
      </p:sp>
    </p:spTree>
    <p:extLst>
      <p:ext uri="{BB962C8B-B14F-4D97-AF65-F5344CB8AC3E}">
        <p14:creationId xmlns:p14="http://schemas.microsoft.com/office/powerpoint/2010/main" val="12411062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132236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Database administrator roles. The DBA tasks are fairly technical and require daily monitoring and changes to the DBMS.</a:t>
            </a:r>
          </a:p>
        </p:txBody>
      </p:sp>
    </p:spTree>
    <p:extLst>
      <p:ext uri="{BB962C8B-B14F-4D97-AF65-F5344CB8AC3E}">
        <p14:creationId xmlns:p14="http://schemas.microsoft.com/office/powerpoint/2010/main" val="10248323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Single-key encryption. The same key is used to encrypt and decrypt the message. Distributing and controlling access to keys becomes a major problem when several users are involved.</a:t>
            </a:r>
          </a:p>
        </p:txBody>
      </p:sp>
    </p:spTree>
    <p:extLst>
      <p:ext uri="{BB962C8B-B14F-4D97-AF65-F5344CB8AC3E}">
        <p14:creationId xmlns:p14="http://schemas.microsoft.com/office/powerpoint/2010/main" val="36116321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Dual-key encryption. </a:t>
            </a:r>
            <a:r>
              <a:rPr lang="en-US" smtClean="0"/>
              <a:t>Bob sends a message to Alice. </a:t>
            </a:r>
            <a:r>
              <a:rPr lang="en-US" dirty="0" smtClean="0"/>
              <a:t>Alice publishes here public key, which Bob uses to encrypt the message. Only Alice can read the message, because she is the only one who has access to her matching private key.</a:t>
            </a:r>
          </a:p>
        </p:txBody>
      </p:sp>
    </p:spTree>
    <p:extLst>
      <p:ext uri="{BB962C8B-B14F-4D97-AF65-F5344CB8AC3E}">
        <p14:creationId xmlns:p14="http://schemas.microsoft.com/office/powerpoint/2010/main" val="3422117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Dual-key encryption. Bob sends a message to Alice. Alice publishes here public key, which Bob uses to encrypt the message. Only Alice can read the message, because she is the only one who has access to her matching private key.</a:t>
            </a:r>
          </a:p>
        </p:txBody>
      </p:sp>
    </p:spTree>
    <p:extLst>
      <p:ext uri="{BB962C8B-B14F-4D97-AF65-F5344CB8AC3E}">
        <p14:creationId xmlns:p14="http://schemas.microsoft.com/office/powerpoint/2010/main" val="32223745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Initial list of user groups for Sally’s Pet Store.</a:t>
            </a:r>
          </a:p>
          <a:p>
            <a:endParaRPr lang="en-US" smtClean="0"/>
          </a:p>
          <a:p>
            <a:r>
              <a:rPr lang="en-US" smtClean="0"/>
              <a:t>Primary operations at Sally’s Pet Store. All of these transactions will have forms or reports built into the database.</a:t>
            </a:r>
          </a:p>
        </p:txBody>
      </p:sp>
    </p:spTree>
    <p:extLst>
      <p:ext uri="{BB962C8B-B14F-4D97-AF65-F5344CB8AC3E}">
        <p14:creationId xmlns:p14="http://schemas.microsoft.com/office/powerpoint/2010/main" val="42290230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Permissions for purchases. Notice that only the owner can add new suppliers, and only top-level managers can create new orders.</a:t>
            </a:r>
          </a:p>
        </p:txBody>
      </p:sp>
    </p:spTree>
    <p:extLst>
      <p:ext uri="{BB962C8B-B14F-4D97-AF65-F5344CB8AC3E}">
        <p14:creationId xmlns:p14="http://schemas.microsoft.com/office/powerpoint/2010/main" val="3675438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Database structure. The schema serves as a container for other elements to minimize potential naming conflicts. </a:t>
            </a:r>
          </a:p>
        </p:txBody>
      </p:sp>
    </p:spTree>
    <p:extLst>
      <p:ext uri="{BB962C8B-B14F-4D97-AF65-F5344CB8AC3E}">
        <p14:creationId xmlns:p14="http://schemas.microsoft.com/office/powerpoint/2010/main" val="1007223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Information Schema. A few of the 61 views in the standard are listed on the left. The sample query shows how DBAs can query the metadata views to quickly find a specific item.</a:t>
            </a:r>
          </a:p>
        </p:txBody>
      </p:sp>
    </p:spTree>
    <p:extLst>
      <p:ext uri="{BB962C8B-B14F-4D97-AF65-F5344CB8AC3E}">
        <p14:creationId xmlns:p14="http://schemas.microsoft.com/office/powerpoint/2010/main" val="3711336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549436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568407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Managing database design. Database design requires teamwork and standards to ensure that individual components can be integrated into a complete application. CASE tools and networks improve communication through a centralized repository of design data.</a:t>
            </a:r>
          </a:p>
        </p:txBody>
      </p:sp>
    </p:spTree>
    <p:extLst>
      <p:ext uri="{BB962C8B-B14F-4D97-AF65-F5344CB8AC3E}">
        <p14:creationId xmlns:p14="http://schemas.microsoft.com/office/powerpoint/2010/main" val="2915322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Implementation management. The user interface must be carefully chosen. Programming standards and test procedures help ensure compatibility of the components and provide quality control. Business managers should be assigned ownership of the data, so they can make final determinations of security conditions and quality. Backup and recovery plans have to be created and tested. Training programs have to be created for operators and users.</a:t>
            </a:r>
          </a:p>
        </p:txBody>
      </p:sp>
    </p:spTree>
    <p:extLst>
      <p:ext uri="{BB962C8B-B14F-4D97-AF65-F5344CB8AC3E}">
        <p14:creationId xmlns:p14="http://schemas.microsoft.com/office/powerpoint/2010/main" val="3452174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8"/>
          <p:cNvSpPr>
            <a:spLocks noChangeArrowheads="1"/>
          </p:cNvSpPr>
          <p:nvPr/>
        </p:nvSpPr>
        <p:spPr bwMode="auto">
          <a:xfrm>
            <a:off x="5927725" y="5394325"/>
            <a:ext cx="1555750" cy="457200"/>
          </a:xfrm>
          <a:prstGeom prst="rect">
            <a:avLst/>
          </a:prstGeom>
          <a:noFill/>
          <a:ln w="9525">
            <a:noFill/>
            <a:miter lim="800000"/>
            <a:headEnd/>
            <a:tailEnd/>
          </a:ln>
          <a:effectLst/>
        </p:spPr>
        <p:txBody>
          <a:bodyPr wrap="none" lIns="92075" tIns="46038" rIns="92075" bIns="46038">
            <a:spAutoFit/>
          </a:bodyPr>
          <a:lstStyle/>
          <a:p>
            <a:pPr>
              <a:defRPr/>
            </a:pPr>
            <a:r>
              <a:rPr lang="en-US">
                <a:solidFill>
                  <a:schemeClr val="folHlink"/>
                </a:solidFill>
              </a:rPr>
              <a:t>Jerry Post</a:t>
            </a:r>
          </a:p>
        </p:txBody>
      </p:sp>
      <p:sp>
        <p:nvSpPr>
          <p:cNvPr id="6" name="Rectangle 9"/>
          <p:cNvSpPr>
            <a:spLocks noChangeArrowheads="1"/>
          </p:cNvSpPr>
          <p:nvPr/>
        </p:nvSpPr>
        <p:spPr bwMode="auto">
          <a:xfrm>
            <a:off x="5622925" y="5821363"/>
            <a:ext cx="2184893" cy="400752"/>
          </a:xfrm>
          <a:prstGeom prst="rect">
            <a:avLst/>
          </a:prstGeom>
          <a:noFill/>
          <a:ln w="9525">
            <a:noFill/>
            <a:miter lim="800000"/>
            <a:headEnd/>
            <a:tailEnd/>
          </a:ln>
          <a:effectLst/>
        </p:spPr>
        <p:txBody>
          <a:bodyPr wrap="none" lIns="92075" tIns="46038" rIns="92075" bIns="46038">
            <a:spAutoFit/>
          </a:bodyPr>
          <a:lstStyle/>
          <a:p>
            <a:pPr>
              <a:defRPr/>
            </a:pPr>
            <a:r>
              <a:rPr lang="en-US" sz="2000" dirty="0">
                <a:solidFill>
                  <a:schemeClr val="folHlink"/>
                </a:solidFill>
              </a:rPr>
              <a:t>Copyright © </a:t>
            </a:r>
            <a:r>
              <a:rPr lang="en-US" sz="2000" dirty="0" smtClean="0">
                <a:solidFill>
                  <a:schemeClr val="folHlink"/>
                </a:solidFill>
              </a:rPr>
              <a:t>2013</a:t>
            </a:r>
            <a:endParaRPr lang="en-US" sz="2000" dirty="0">
              <a:solidFill>
                <a:schemeClr val="folHlink"/>
              </a:solidFill>
            </a:endParaRPr>
          </a:p>
        </p:txBody>
      </p:sp>
      <p:sp>
        <p:nvSpPr>
          <p:cNvPr id="3075" name="Rectangle 3"/>
          <p:cNvSpPr>
            <a:spLocks noGrp="1" noChangeArrowheads="1"/>
          </p:cNvSpPr>
          <p:nvPr>
            <p:ph type="ctrTitle" sz="quarter"/>
          </p:nvPr>
        </p:nvSpPr>
        <p:spPr>
          <a:xfrm>
            <a:off x="1204165" y="1219200"/>
            <a:ext cx="7926387" cy="1143000"/>
          </a:xfrm>
        </p:spPr>
        <p:txBody>
          <a:bodyPr/>
          <a:lstStyle>
            <a:lvl1pPr>
              <a:defRPr/>
            </a:lvl1pPr>
          </a:lstStyle>
          <a:p>
            <a:r>
              <a:rPr lang="en-US"/>
              <a:t>Click to edit Master title style</a:t>
            </a:r>
          </a:p>
        </p:txBody>
      </p:sp>
      <p:sp>
        <p:nvSpPr>
          <p:cNvPr id="3076" name="Rectangle 4"/>
          <p:cNvSpPr>
            <a:spLocks noGrp="1" noChangeArrowheads="1"/>
          </p:cNvSpPr>
          <p:nvPr>
            <p:ph type="subTitle" sz="quarter" idx="1"/>
          </p:nvPr>
        </p:nvSpPr>
        <p:spPr>
          <a:xfrm>
            <a:off x="4648200" y="3657600"/>
            <a:ext cx="4267200" cy="1447800"/>
          </a:xfrm>
        </p:spPr>
        <p:txBody>
          <a:bodyPr/>
          <a:lstStyle>
            <a:lvl1pPr marL="0" indent="0" algn="ctr">
              <a:buFont typeface="Wingdings" pitchFamily="2" charset="2"/>
              <a:buNone/>
              <a:defRPr/>
            </a:lvl1pPr>
          </a:lstStyle>
          <a:p>
            <a:r>
              <a:rPr lang="en-US"/>
              <a:t>Click to edit Master subtitle style</a:t>
            </a:r>
          </a:p>
        </p:txBody>
      </p:sp>
      <p:sp>
        <p:nvSpPr>
          <p:cNvPr id="7" name="Rectangle 5"/>
          <p:cNvSpPr>
            <a:spLocks noGrp="1" noChangeArrowheads="1"/>
          </p:cNvSpPr>
          <p:nvPr>
            <p:ph type="dt" sz="quarter" idx="10"/>
          </p:nvPr>
        </p:nvSpPr>
        <p:spPr>
          <a:xfrm>
            <a:off x="152400" y="6248400"/>
            <a:ext cx="1905000" cy="457200"/>
          </a:xfrm>
        </p:spPr>
        <p:txBody>
          <a:bodyPr/>
          <a:lstStyle>
            <a:lvl1pPr>
              <a:defRPr i="1" smtClean="0">
                <a:solidFill>
                  <a:srgbClr val="0000FF"/>
                </a:solidFill>
                <a:latin typeface="+mn-lt"/>
              </a:defRPr>
            </a:lvl1pPr>
          </a:lstStyle>
          <a:p>
            <a:pPr>
              <a:defRPr/>
            </a:pPr>
            <a:endParaRPr lang="en-US"/>
          </a:p>
        </p:txBody>
      </p:sp>
      <p:sp>
        <p:nvSpPr>
          <p:cNvPr id="8" name="Rectangle 6"/>
          <p:cNvSpPr>
            <a:spLocks noGrp="1" noChangeArrowheads="1"/>
          </p:cNvSpPr>
          <p:nvPr>
            <p:ph type="ftr" sz="quarter" idx="11"/>
          </p:nvPr>
        </p:nvSpPr>
        <p:spPr>
          <a:xfrm>
            <a:off x="3124200" y="6248400"/>
            <a:ext cx="2895600" cy="457200"/>
          </a:xfrm>
        </p:spPr>
        <p:txBody>
          <a:bodyPr/>
          <a:lstStyle>
            <a:lvl1pPr>
              <a:defRPr i="1" smtClean="0">
                <a:solidFill>
                  <a:srgbClr val="0000FF"/>
                </a:solidFill>
                <a:latin typeface="+mn-lt"/>
              </a:defRPr>
            </a:lvl1pPr>
          </a:lstStyle>
          <a:p>
            <a:pPr>
              <a:defRPr/>
            </a:pPr>
            <a:endParaRPr lang="en-US"/>
          </a:p>
        </p:txBody>
      </p:sp>
      <p:sp>
        <p:nvSpPr>
          <p:cNvPr id="9" name="Rectangle 7"/>
          <p:cNvSpPr>
            <a:spLocks noGrp="1" noChangeArrowheads="1"/>
          </p:cNvSpPr>
          <p:nvPr>
            <p:ph type="sldNum" sz="quarter" idx="12"/>
          </p:nvPr>
        </p:nvSpPr>
        <p:spPr/>
        <p:txBody>
          <a:bodyPr/>
          <a:lstStyle>
            <a:lvl1pPr>
              <a:defRPr i="1" smtClean="0">
                <a:solidFill>
                  <a:srgbClr val="0000FF"/>
                </a:solidFill>
                <a:latin typeface="+mn-lt"/>
              </a:defRPr>
            </a:lvl1pPr>
          </a:lstStyle>
          <a:p>
            <a:pPr>
              <a:defRPr/>
            </a:pPr>
            <a:fld id="{FB7FF918-E7E7-4210-BD78-03020B118D2D}" type="slidenum">
              <a:rPr lang="en-US"/>
              <a:pPr>
                <a:defRPr/>
              </a:pPr>
              <a:t>‹#›</a:t>
            </a:fld>
            <a:endParaRPr lang="en-US"/>
          </a:p>
        </p:txBody>
      </p:sp>
      <p:sp>
        <p:nvSpPr>
          <p:cNvPr id="10" name="Rectangle 8"/>
          <p:cNvSpPr>
            <a:spLocks noChangeArrowheads="1"/>
          </p:cNvSpPr>
          <p:nvPr userDrawn="1"/>
        </p:nvSpPr>
        <p:spPr bwMode="auto">
          <a:xfrm>
            <a:off x="304800" y="76200"/>
            <a:ext cx="1066800" cy="5946775"/>
          </a:xfrm>
          <a:prstGeom prst="rect">
            <a:avLst/>
          </a:prstGeom>
          <a:noFill/>
          <a:ln w="9525">
            <a:noFill/>
            <a:miter lim="800000"/>
            <a:headEnd/>
            <a:tailEnd/>
          </a:ln>
          <a:effectLst/>
        </p:spPr>
        <p:txBody>
          <a:bodyPr lIns="92075" tIns="46038" rIns="92075" bIns="46038">
            <a:spAutoFit/>
          </a:bodyPr>
          <a:lstStyle/>
          <a:p>
            <a:pPr>
              <a:defRPr/>
            </a:pPr>
            <a:r>
              <a:rPr lang="en-US" sz="4800" b="1" dirty="0">
                <a:solidFill>
                  <a:srgbClr val="E0CB1B"/>
                </a:solidFill>
                <a:effectLst>
                  <a:outerShdw blurRad="38100" dist="38100" dir="2700000" algn="tl">
                    <a:srgbClr val="000000"/>
                  </a:outerShdw>
                </a:effectLst>
                <a:latin typeface="Garamond" pitchFamily="18" charset="0"/>
              </a:rPr>
              <a:t>D</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T</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B</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S</a:t>
            </a:r>
          </a:p>
          <a:p>
            <a:pPr>
              <a:defRPr/>
            </a:pPr>
            <a:r>
              <a:rPr lang="en-US" sz="4800" b="1" dirty="0">
                <a:solidFill>
                  <a:srgbClr val="E0CB1B"/>
                </a:solidFill>
                <a:effectLst>
                  <a:outerShdw blurRad="38100" dist="38100" dir="2700000" algn="tl">
                    <a:srgbClr val="000000"/>
                  </a:outerShdw>
                </a:effectLst>
                <a:latin typeface="Garamond" pitchFamily="18" charset="0"/>
              </a:rPr>
              <a:t>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B83D25-73AF-46C2-8610-BCADF9CA478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1524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1" y="152400"/>
            <a:ext cx="67437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E5245C-B10E-4EA1-9EB5-2B8C9C3AFE8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0"/>
            <a:ext cx="91440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215153" y="1259540"/>
            <a:ext cx="4258236" cy="229048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48200" y="1259540"/>
            <a:ext cx="4401671" cy="22904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233082" y="3684494"/>
            <a:ext cx="4258236"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66129" y="3684494"/>
            <a:ext cx="4401671"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87CD598-67B1-47B6-BD4A-9F87E5C3B3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277471"/>
            <a:ext cx="8839200" cy="4742329"/>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DED391-75A6-4918-AC5B-1407C807EB8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gradFill>
            <a:gsLst>
              <a:gs pos="0">
                <a:srgbClr val="FFFF00"/>
              </a:gs>
              <a:gs pos="100000">
                <a:srgbClr val="FFFFCC"/>
              </a:gs>
            </a:gsLst>
            <a:path path="rect">
              <a:fillToRect l="100000" t="100000"/>
            </a:path>
          </a:gradFill>
        </p:spPr>
        <p:txBody>
          <a:bodyPr/>
          <a:lstStyle/>
          <a:p>
            <a:r>
              <a:rPr lang="en-US" smtClean="0"/>
              <a:t>Click to edit Master title style</a:t>
            </a:r>
            <a:endParaRPr lang="en-US"/>
          </a:p>
        </p:txBody>
      </p:sp>
      <p:sp>
        <p:nvSpPr>
          <p:cNvPr id="3" name="Content Placeholder 2"/>
          <p:cNvSpPr>
            <a:spLocks noGrp="1"/>
          </p:cNvSpPr>
          <p:nvPr>
            <p:ph idx="1"/>
          </p:nvPr>
        </p:nvSpPr>
        <p:spPr>
          <a:xfrm>
            <a:off x="147918" y="1237129"/>
            <a:ext cx="8852647" cy="4782671"/>
          </a:xfrm>
        </p:spPr>
        <p:txBody>
          <a:bodyPr/>
          <a:lstStyle>
            <a:lvl1pPr>
              <a:defRPr sz="20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F52A1-028B-4591-8BCA-BD4AC116D9B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4406900"/>
            <a:ext cx="9144000" cy="1362075"/>
          </a:xfrm>
        </p:spPr>
        <p:txBody>
          <a:bodyPr anchor="t"/>
          <a:lstStyle>
            <a:lvl1pPr algn="l">
              <a:defRPr sz="36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910217-F95A-43C2-8898-EA5472F48E2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64024"/>
            <a:ext cx="4419600"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33365" y="1264024"/>
            <a:ext cx="4280647"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45CB6A-FE24-4171-8AE7-318415F6B23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7204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811804"/>
            <a:ext cx="4040188"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7204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11804"/>
            <a:ext cx="4041775"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D2E83B9-508D-4837-AC8D-3E125FC7F5A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56D401C-B8DD-4FAA-8516-ACD0E6D263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EC2AD2-29FB-4A25-B1A0-2E5AF10AD2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42E819-EF00-42FA-87ED-C93CB23B8F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3753" y="4800600"/>
            <a:ext cx="8162365"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30305" y="612775"/>
            <a:ext cx="818925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457201" y="5367338"/>
            <a:ext cx="8135470" cy="6972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141DAD-4466-4B81-B432-F314EE2F626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0" y="0"/>
            <a:ext cx="9144000" cy="1143000"/>
          </a:xfrm>
          <a:prstGeom prst="rect">
            <a:avLst/>
          </a:prstGeom>
          <a:gradFill>
            <a:gsLst>
              <a:gs pos="0">
                <a:srgbClr val="FFFF00"/>
              </a:gs>
              <a:gs pos="100000">
                <a:srgbClr val="FFFFCC"/>
              </a:gs>
            </a:gsLst>
            <a:path path="rect">
              <a:fillToRect l="100000" t="100000"/>
            </a:path>
          </a:grad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215153" y="1237129"/>
            <a:ext cx="8852647" cy="478267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295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smtClean="0">
                <a:solidFill>
                  <a:schemeClr val="tx1"/>
                </a:solidFill>
                <a:latin typeface="Garamond"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7338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smtClean="0">
                <a:solidFill>
                  <a:schemeClr val="tx1"/>
                </a:solidFill>
                <a:latin typeface="Garamond"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7162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solidFill>
                  <a:schemeClr val="tx1"/>
                </a:solidFill>
                <a:latin typeface="Garamond" pitchFamily="18" charset="0"/>
              </a:defRPr>
            </a:lvl1pPr>
          </a:lstStyle>
          <a:p>
            <a:pPr>
              <a:defRPr/>
            </a:pPr>
            <a:fld id="{E0249824-C2E5-4A0D-9D7F-74B309DE7F37}" type="slidenum">
              <a:rPr lang="en-US"/>
              <a:pPr>
                <a:defRPr/>
              </a:pPr>
              <a:t>‹#›</a:t>
            </a:fld>
            <a:endParaRPr lang="en-US"/>
          </a:p>
        </p:txBody>
      </p:sp>
      <p:sp>
        <p:nvSpPr>
          <p:cNvPr id="1033" name="Rectangle 9"/>
          <p:cNvSpPr>
            <a:spLocks noChangeArrowheads="1"/>
          </p:cNvSpPr>
          <p:nvPr/>
        </p:nvSpPr>
        <p:spPr bwMode="auto">
          <a:xfrm>
            <a:off x="0" y="6081318"/>
            <a:ext cx="9142413" cy="90882"/>
          </a:xfrm>
          <a:prstGeom prst="rect">
            <a:avLst/>
          </a:prstGeom>
          <a:gradFill rotWithShape="0">
            <a:gsLst>
              <a:gs pos="0">
                <a:srgbClr val="E0CB1B"/>
              </a:gs>
              <a:gs pos="100000">
                <a:srgbClr val="868686"/>
              </a:gs>
            </a:gsLst>
            <a:lin ang="0" scaled="1"/>
          </a:gra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2800">
          <a:solidFill>
            <a:srgbClr val="FF0033"/>
          </a:solidFill>
          <a:latin typeface="+mj-lt"/>
          <a:ea typeface="+mj-ea"/>
          <a:cs typeface="+mj-cs"/>
        </a:defRPr>
      </a:lvl1pPr>
      <a:lvl2pPr algn="ctr" rtl="0" eaLnBrk="0" fontAlgn="base" hangingPunct="0">
        <a:spcBef>
          <a:spcPct val="0"/>
        </a:spcBef>
        <a:spcAft>
          <a:spcPct val="0"/>
        </a:spcAft>
        <a:defRPr sz="2800">
          <a:solidFill>
            <a:srgbClr val="FF0033"/>
          </a:solidFill>
          <a:latin typeface="Arial Rounded MT Bold" pitchFamily="34" charset="0"/>
        </a:defRPr>
      </a:lvl2pPr>
      <a:lvl3pPr algn="ctr" rtl="0" eaLnBrk="0" fontAlgn="base" hangingPunct="0">
        <a:spcBef>
          <a:spcPct val="0"/>
        </a:spcBef>
        <a:spcAft>
          <a:spcPct val="0"/>
        </a:spcAft>
        <a:defRPr sz="2800">
          <a:solidFill>
            <a:srgbClr val="FF0033"/>
          </a:solidFill>
          <a:latin typeface="Arial Rounded MT Bold" pitchFamily="34" charset="0"/>
        </a:defRPr>
      </a:lvl3pPr>
      <a:lvl4pPr algn="ctr" rtl="0" eaLnBrk="0" fontAlgn="base" hangingPunct="0">
        <a:spcBef>
          <a:spcPct val="0"/>
        </a:spcBef>
        <a:spcAft>
          <a:spcPct val="0"/>
        </a:spcAft>
        <a:defRPr sz="2800">
          <a:solidFill>
            <a:srgbClr val="FF0033"/>
          </a:solidFill>
          <a:latin typeface="Arial Rounded MT Bold" pitchFamily="34" charset="0"/>
        </a:defRPr>
      </a:lvl4pPr>
      <a:lvl5pPr algn="ctr" rtl="0" eaLnBrk="0" fontAlgn="base" hangingPunct="0">
        <a:spcBef>
          <a:spcPct val="0"/>
        </a:spcBef>
        <a:spcAft>
          <a:spcPct val="0"/>
        </a:spcAft>
        <a:defRPr sz="2800">
          <a:solidFill>
            <a:srgbClr val="FF0033"/>
          </a:solidFill>
          <a:latin typeface="Arial Rounded MT Bold" pitchFamily="34" charset="0"/>
        </a:defRPr>
      </a:lvl5pPr>
      <a:lvl6pPr marL="457200" algn="ctr" rtl="0" eaLnBrk="0" fontAlgn="base" hangingPunct="0">
        <a:spcBef>
          <a:spcPct val="0"/>
        </a:spcBef>
        <a:spcAft>
          <a:spcPct val="0"/>
        </a:spcAft>
        <a:defRPr sz="2800">
          <a:solidFill>
            <a:srgbClr val="FF0033"/>
          </a:solidFill>
          <a:latin typeface="Arial Rounded MT Bold" pitchFamily="34" charset="0"/>
        </a:defRPr>
      </a:lvl6pPr>
      <a:lvl7pPr marL="914400" algn="ctr" rtl="0" eaLnBrk="0" fontAlgn="base" hangingPunct="0">
        <a:spcBef>
          <a:spcPct val="0"/>
        </a:spcBef>
        <a:spcAft>
          <a:spcPct val="0"/>
        </a:spcAft>
        <a:defRPr sz="2800">
          <a:solidFill>
            <a:srgbClr val="FF0033"/>
          </a:solidFill>
          <a:latin typeface="Arial Rounded MT Bold" pitchFamily="34" charset="0"/>
        </a:defRPr>
      </a:lvl7pPr>
      <a:lvl8pPr marL="1371600" algn="ctr" rtl="0" eaLnBrk="0" fontAlgn="base" hangingPunct="0">
        <a:spcBef>
          <a:spcPct val="0"/>
        </a:spcBef>
        <a:spcAft>
          <a:spcPct val="0"/>
        </a:spcAft>
        <a:defRPr sz="2800">
          <a:solidFill>
            <a:srgbClr val="FF0033"/>
          </a:solidFill>
          <a:latin typeface="Arial Rounded MT Bold" pitchFamily="34" charset="0"/>
        </a:defRPr>
      </a:lvl8pPr>
      <a:lvl9pPr marL="1828800" algn="ctr" rtl="0" eaLnBrk="0" fontAlgn="base" hangingPunct="0">
        <a:spcBef>
          <a:spcPct val="0"/>
        </a:spcBef>
        <a:spcAft>
          <a:spcPct val="0"/>
        </a:spcAft>
        <a:defRPr sz="2800">
          <a:solidFill>
            <a:srgbClr val="FF0033"/>
          </a:solidFill>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²"/>
        <a:defRPr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ª"/>
        <a:defRPr sz="20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Ÿ"/>
        <a:defRPr>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a:solidFill>
            <a:schemeClr val="tx1"/>
          </a:solidFill>
          <a:latin typeface="+mn-lt"/>
        </a:defRPr>
      </a:lvl5pPr>
      <a:lvl6pPr marL="2514600" indent="-228600" algn="l" rtl="0" eaLnBrk="0" fontAlgn="base" hangingPunct="0">
        <a:spcBef>
          <a:spcPct val="20000"/>
        </a:spcBef>
        <a:spcAft>
          <a:spcPct val="0"/>
        </a:spcAft>
        <a:buFont typeface="Wingdings" pitchFamily="2" charset="2"/>
        <a:buChar char=""/>
        <a:defRPr>
          <a:solidFill>
            <a:schemeClr val="tx1"/>
          </a:solidFill>
          <a:latin typeface="+mn-lt"/>
        </a:defRPr>
      </a:lvl6pPr>
      <a:lvl7pPr marL="2971800" indent="-228600" algn="l" rtl="0" eaLnBrk="0" fontAlgn="base" hangingPunct="0">
        <a:spcBef>
          <a:spcPct val="20000"/>
        </a:spcBef>
        <a:spcAft>
          <a:spcPct val="0"/>
        </a:spcAft>
        <a:buFont typeface="Wingdings" pitchFamily="2" charset="2"/>
        <a:buChar char=""/>
        <a:defRPr>
          <a:solidFill>
            <a:schemeClr val="tx1"/>
          </a:solidFill>
          <a:latin typeface="+mn-lt"/>
        </a:defRPr>
      </a:lvl7pPr>
      <a:lvl8pPr marL="3429000" indent="-228600" algn="l" rtl="0" eaLnBrk="0" fontAlgn="base" hangingPunct="0">
        <a:spcBef>
          <a:spcPct val="20000"/>
        </a:spcBef>
        <a:spcAft>
          <a:spcPct val="0"/>
        </a:spcAft>
        <a:buFont typeface="Wingdings" pitchFamily="2" charset="2"/>
        <a:buChar char=""/>
        <a:defRPr>
          <a:solidFill>
            <a:schemeClr val="tx1"/>
          </a:solidFill>
          <a:latin typeface="+mn-lt"/>
        </a:defRPr>
      </a:lvl8pPr>
      <a:lvl9pPr marL="3886200" indent="-228600" algn="l" rtl="0" eaLnBrk="0" fontAlgn="base" hangingPunct="0">
        <a:spcBef>
          <a:spcPct val="20000"/>
        </a:spcBef>
        <a:spcAft>
          <a:spcPct val="0"/>
        </a:spcAft>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6.xml"/><Relationship Id="rId5" Type="http://schemas.openxmlformats.org/officeDocument/2006/relationships/image" Target="../media/image12.jpeg"/><Relationship Id="rId4" Type="http://schemas.openxmlformats.org/officeDocument/2006/relationships/image" Target="../media/image11.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image" Target="../media/image14.jpe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3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2.xml"/><Relationship Id="rId1" Type="http://schemas.openxmlformats.org/officeDocument/2006/relationships/slideLayout" Target="../slideLayouts/slideLayout6.xml"/><Relationship Id="rId4" Type="http://schemas.openxmlformats.org/officeDocument/2006/relationships/image" Target="../media/image15.jpe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p:txBody>
          <a:bodyPr/>
          <a:lstStyle/>
          <a:p>
            <a:pPr algn="l">
              <a:defRPr/>
            </a:pPr>
            <a:r>
              <a:rPr lang="en-US" sz="4400" b="1" smtClean="0">
                <a:effectLst>
                  <a:outerShdw blurRad="38100" dist="38100" dir="2700000" algn="tl">
                    <a:srgbClr val="000000"/>
                  </a:outerShdw>
                </a:effectLst>
                <a:latin typeface="Garamond" pitchFamily="18" charset="0"/>
              </a:rPr>
              <a:t>Database Management Systems</a:t>
            </a:r>
          </a:p>
        </p:txBody>
      </p:sp>
      <p:sp>
        <p:nvSpPr>
          <p:cNvPr id="10244" name="Rectangle 3"/>
          <p:cNvSpPr>
            <a:spLocks noGrp="1" noChangeArrowheads="1"/>
          </p:cNvSpPr>
          <p:nvPr>
            <p:ph type="subTitle" sz="quarter" idx="1"/>
          </p:nvPr>
        </p:nvSpPr>
        <p:spPr>
          <a:xfrm>
            <a:off x="4724400" y="3581400"/>
            <a:ext cx="4267200" cy="1447800"/>
          </a:xfrm>
        </p:spPr>
        <p:txBody>
          <a:bodyPr/>
          <a:lstStyle/>
          <a:p>
            <a:r>
              <a:rPr lang="en-US" sz="3200" dirty="0" smtClean="0"/>
              <a:t>Chapter 10</a:t>
            </a:r>
          </a:p>
          <a:p>
            <a:r>
              <a:rPr lang="en-US" sz="3200" dirty="0" smtClean="0"/>
              <a:t>Database Administration</a:t>
            </a:r>
          </a:p>
        </p:txBody>
      </p:sp>
      <p:sp>
        <p:nvSpPr>
          <p:cNvPr id="4" name="Rectangle 7"/>
          <p:cNvSpPr>
            <a:spLocks noGrp="1" noChangeArrowheads="1"/>
          </p:cNvSpPr>
          <p:nvPr>
            <p:ph type="sldNum" sz="quarter" idx="12"/>
          </p:nvPr>
        </p:nvSpPr>
        <p:spPr/>
        <p:txBody>
          <a:bodyPr/>
          <a:lstStyle/>
          <a:p>
            <a:pPr>
              <a:defRPr/>
            </a:pPr>
            <a:fld id="{F132FBCD-2E26-4CC9-9FFC-5AC3AF706422}"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smtClean="0"/>
              <a:t>Database Administration</a:t>
            </a:r>
          </a:p>
        </p:txBody>
      </p:sp>
      <p:sp>
        <p:nvSpPr>
          <p:cNvPr id="14340" name="Rectangle 3"/>
          <p:cNvSpPr>
            <a:spLocks noGrp="1" noChangeArrowheads="1"/>
          </p:cNvSpPr>
          <p:nvPr>
            <p:ph type="body" idx="1"/>
          </p:nvPr>
        </p:nvSpPr>
        <p:spPr/>
        <p:txBody>
          <a:bodyPr/>
          <a:lstStyle/>
          <a:p>
            <a:r>
              <a:rPr lang="en-US" smtClean="0"/>
              <a:t>Planning</a:t>
            </a:r>
          </a:p>
          <a:p>
            <a:pPr lvl="1"/>
            <a:r>
              <a:rPr lang="en-US" smtClean="0"/>
              <a:t>Determine hardware and software needs.</a:t>
            </a:r>
          </a:p>
          <a:p>
            <a:r>
              <a:rPr lang="en-US" smtClean="0"/>
              <a:t>Design</a:t>
            </a:r>
          </a:p>
          <a:p>
            <a:pPr lvl="1"/>
            <a:r>
              <a:rPr lang="en-US" smtClean="0"/>
              <a:t>Estimate space requirements, estimate performance.</a:t>
            </a:r>
          </a:p>
          <a:p>
            <a:r>
              <a:rPr lang="en-US" smtClean="0"/>
              <a:t>Implementation</a:t>
            </a:r>
          </a:p>
          <a:p>
            <a:pPr lvl="1"/>
            <a:r>
              <a:rPr lang="en-US" smtClean="0"/>
              <a:t>Install software, create databases, transfer data.</a:t>
            </a:r>
          </a:p>
          <a:p>
            <a:r>
              <a:rPr lang="en-US" smtClean="0"/>
              <a:t>Operation</a:t>
            </a:r>
          </a:p>
          <a:p>
            <a:pPr lvl="1"/>
            <a:r>
              <a:rPr lang="en-US" smtClean="0"/>
              <a:t>Monitor performance, backup and recovery.</a:t>
            </a:r>
          </a:p>
          <a:p>
            <a:r>
              <a:rPr lang="en-US" smtClean="0"/>
              <a:t>Growth and Change</a:t>
            </a:r>
          </a:p>
          <a:p>
            <a:pPr lvl="1"/>
            <a:r>
              <a:rPr lang="en-US" smtClean="0"/>
              <a:t>Monitor and forecast storage needs.</a:t>
            </a:r>
          </a:p>
          <a:p>
            <a:r>
              <a:rPr lang="en-US" smtClean="0"/>
              <a:t>Security</a:t>
            </a:r>
          </a:p>
          <a:p>
            <a:pPr lvl="1"/>
            <a:r>
              <a:rPr lang="en-US" smtClean="0"/>
              <a:t>Create user accounts, monitor changes.</a:t>
            </a:r>
          </a:p>
        </p:txBody>
      </p:sp>
      <p:sp>
        <p:nvSpPr>
          <p:cNvPr id="14338" name="Slide Number Placeholder 5"/>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E1FD0A66-7AE0-401F-B27D-431855BD3AE1}" type="slidenum">
              <a:rPr lang="en-US" smtClean="0"/>
              <a:pPr/>
              <a:t>10</a:t>
            </a:fld>
            <a:endParaRPr lang="en-US"/>
          </a:p>
        </p:txBody>
      </p:sp>
    </p:spTree>
    <p:extLst>
      <p:ext uri="{BB962C8B-B14F-4D97-AF65-F5344CB8AC3E}">
        <p14:creationId xmlns:p14="http://schemas.microsoft.com/office/powerpoint/2010/main" val="4123637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r>
              <a:rPr lang="en-US" smtClean="0"/>
              <a:t>Database Planning</a:t>
            </a:r>
          </a:p>
        </p:txBody>
      </p:sp>
      <p:sp>
        <p:nvSpPr>
          <p:cNvPr id="15364" name="Rectangle 3"/>
          <p:cNvSpPr>
            <a:spLocks noGrp="1" noChangeArrowheads="1"/>
          </p:cNvSpPr>
          <p:nvPr>
            <p:ph idx="1"/>
          </p:nvPr>
        </p:nvSpPr>
        <p:spPr/>
        <p:txBody>
          <a:bodyPr/>
          <a:lstStyle/>
          <a:p>
            <a:r>
              <a:rPr lang="en-US" smtClean="0"/>
              <a:t>Estimation</a:t>
            </a:r>
          </a:p>
          <a:p>
            <a:pPr lvl="1"/>
            <a:r>
              <a:rPr lang="en-US" smtClean="0"/>
              <a:t>Data storage requirements</a:t>
            </a:r>
          </a:p>
          <a:p>
            <a:pPr lvl="1"/>
            <a:r>
              <a:rPr lang="en-US" smtClean="0"/>
              <a:t>Time to develop</a:t>
            </a:r>
          </a:p>
          <a:p>
            <a:pPr lvl="1"/>
            <a:r>
              <a:rPr lang="en-US" smtClean="0"/>
              <a:t>Cost to develop</a:t>
            </a:r>
          </a:p>
          <a:p>
            <a:pPr lvl="1"/>
            <a:r>
              <a:rPr lang="en-US" smtClean="0"/>
              <a:t>Operations costs</a:t>
            </a:r>
          </a:p>
        </p:txBody>
      </p:sp>
      <p:sp>
        <p:nvSpPr>
          <p:cNvPr id="15362"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629B7B9B-7AF9-4778-A590-E7C05479F60C}" type="slidenum">
              <a:rPr lang="en-US" smtClean="0"/>
              <a:pPr/>
              <a:t>11</a:t>
            </a:fld>
            <a:endParaRPr lang="en-US"/>
          </a:p>
        </p:txBody>
      </p:sp>
    </p:spTree>
    <p:extLst>
      <p:ext uri="{BB962C8B-B14F-4D97-AF65-F5344CB8AC3E}">
        <p14:creationId xmlns:p14="http://schemas.microsoft.com/office/powerpoint/2010/main" val="2165365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smtClean="0"/>
              <a:t>Managing Database Design</a:t>
            </a:r>
          </a:p>
        </p:txBody>
      </p:sp>
      <p:sp>
        <p:nvSpPr>
          <p:cNvPr id="16388" name="Rectangle 3"/>
          <p:cNvSpPr>
            <a:spLocks noGrp="1" noChangeArrowheads="1"/>
          </p:cNvSpPr>
          <p:nvPr>
            <p:ph idx="1"/>
          </p:nvPr>
        </p:nvSpPr>
        <p:spPr/>
        <p:txBody>
          <a:bodyPr/>
          <a:lstStyle/>
          <a:p>
            <a:r>
              <a:rPr lang="en-US" smtClean="0"/>
              <a:t>Teamwork</a:t>
            </a:r>
          </a:p>
          <a:p>
            <a:pPr lvl="1"/>
            <a:r>
              <a:rPr lang="en-US" smtClean="0"/>
              <a:t>Data standards</a:t>
            </a:r>
          </a:p>
          <a:p>
            <a:pPr lvl="1"/>
            <a:r>
              <a:rPr lang="en-US" smtClean="0"/>
              <a:t>Data repository</a:t>
            </a:r>
          </a:p>
          <a:p>
            <a:pPr lvl="1"/>
            <a:r>
              <a:rPr lang="en-US" smtClean="0"/>
              <a:t>Reusable objects</a:t>
            </a:r>
          </a:p>
          <a:p>
            <a:pPr lvl="1"/>
            <a:r>
              <a:rPr lang="en-US" smtClean="0"/>
              <a:t>CASE tools</a:t>
            </a:r>
          </a:p>
          <a:p>
            <a:pPr lvl="1"/>
            <a:r>
              <a:rPr lang="en-US" smtClean="0"/>
              <a:t>Networks / communication</a:t>
            </a:r>
          </a:p>
          <a:p>
            <a:r>
              <a:rPr lang="en-US" smtClean="0"/>
              <a:t>Subdividing projects</a:t>
            </a:r>
          </a:p>
          <a:p>
            <a:pPr lvl="1"/>
            <a:r>
              <a:rPr lang="en-US" smtClean="0"/>
              <a:t>Delivering in stages</a:t>
            </a:r>
          </a:p>
          <a:p>
            <a:pPr lvl="2"/>
            <a:r>
              <a:rPr lang="en-US" smtClean="0"/>
              <a:t>User needs / priorities</a:t>
            </a:r>
          </a:p>
          <a:p>
            <a:pPr lvl="2"/>
            <a:r>
              <a:rPr lang="en-US" smtClean="0"/>
              <a:t>Version upgrades</a:t>
            </a:r>
          </a:p>
          <a:p>
            <a:pPr lvl="1"/>
            <a:r>
              <a:rPr lang="en-US" smtClean="0"/>
              <a:t>Normalization by user views</a:t>
            </a:r>
          </a:p>
          <a:p>
            <a:pPr lvl="2"/>
            <a:r>
              <a:rPr lang="en-US" smtClean="0"/>
              <a:t>Distribute individual sections</a:t>
            </a:r>
          </a:p>
          <a:p>
            <a:pPr lvl="2"/>
            <a:r>
              <a:rPr lang="en-US" smtClean="0"/>
              <a:t>Combine sections</a:t>
            </a:r>
          </a:p>
          <a:p>
            <a:pPr lvl="1"/>
            <a:r>
              <a:rPr lang="en-US" smtClean="0"/>
              <a:t>Assign forms and reports</a:t>
            </a:r>
          </a:p>
        </p:txBody>
      </p:sp>
      <p:sp>
        <p:nvSpPr>
          <p:cNvPr id="16386"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3809ABC1-CB12-4C69-BBBF-F4D459665991}" type="slidenum">
              <a:rPr lang="en-US" smtClean="0"/>
              <a:pPr/>
              <a:t>12</a:t>
            </a:fld>
            <a:endParaRPr lang="en-US"/>
          </a:p>
        </p:txBody>
      </p:sp>
    </p:spTree>
    <p:extLst>
      <p:ext uri="{BB962C8B-B14F-4D97-AF65-F5344CB8AC3E}">
        <p14:creationId xmlns:p14="http://schemas.microsoft.com/office/powerpoint/2010/main" val="700405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smtClean="0"/>
              <a:t>Database Implementation</a:t>
            </a:r>
          </a:p>
        </p:txBody>
      </p:sp>
      <p:sp>
        <p:nvSpPr>
          <p:cNvPr id="17412" name="Rectangle 3"/>
          <p:cNvSpPr>
            <a:spLocks noGrp="1" noChangeArrowheads="1"/>
          </p:cNvSpPr>
          <p:nvPr>
            <p:ph idx="1"/>
          </p:nvPr>
        </p:nvSpPr>
        <p:spPr/>
        <p:txBody>
          <a:bodyPr/>
          <a:lstStyle/>
          <a:p>
            <a:r>
              <a:rPr lang="en-US" smtClean="0"/>
              <a:t>Standards for application programming.</a:t>
            </a:r>
          </a:p>
          <a:p>
            <a:pPr lvl="1"/>
            <a:r>
              <a:rPr lang="en-US" smtClean="0"/>
              <a:t>User interface.</a:t>
            </a:r>
          </a:p>
          <a:p>
            <a:pPr lvl="1"/>
            <a:r>
              <a:rPr lang="en-US" smtClean="0"/>
              <a:t>Programming standards.</a:t>
            </a:r>
          </a:p>
          <a:p>
            <a:pPr lvl="2"/>
            <a:r>
              <a:rPr lang="en-US" smtClean="0"/>
              <a:t>Layout and techniques.</a:t>
            </a:r>
          </a:p>
          <a:p>
            <a:pPr lvl="2"/>
            <a:r>
              <a:rPr lang="en-US" smtClean="0"/>
              <a:t>Variable &amp; object  definition.</a:t>
            </a:r>
          </a:p>
          <a:p>
            <a:pPr lvl="1"/>
            <a:r>
              <a:rPr lang="en-US" smtClean="0"/>
              <a:t>Test procedures.</a:t>
            </a:r>
          </a:p>
          <a:p>
            <a:r>
              <a:rPr lang="en-US" smtClean="0"/>
              <a:t>Data access and ownership.</a:t>
            </a:r>
          </a:p>
          <a:p>
            <a:r>
              <a:rPr lang="en-US" smtClean="0"/>
              <a:t>Loading databases.</a:t>
            </a:r>
          </a:p>
          <a:p>
            <a:r>
              <a:rPr lang="en-US" smtClean="0"/>
              <a:t>Backup and recovery plans.</a:t>
            </a:r>
          </a:p>
          <a:p>
            <a:r>
              <a:rPr lang="en-US" smtClean="0"/>
              <a:t>User and operator training.</a:t>
            </a:r>
          </a:p>
        </p:txBody>
      </p:sp>
      <p:sp>
        <p:nvSpPr>
          <p:cNvPr id="17410"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66C4CE13-72CE-488F-A515-63323B53EFE0}" type="slidenum">
              <a:rPr lang="en-US" smtClean="0"/>
              <a:pPr/>
              <a:t>13</a:t>
            </a:fld>
            <a:endParaRPr lang="en-US"/>
          </a:p>
        </p:txBody>
      </p:sp>
    </p:spTree>
    <p:extLst>
      <p:ext uri="{BB962C8B-B14F-4D97-AF65-F5344CB8AC3E}">
        <p14:creationId xmlns:p14="http://schemas.microsoft.com/office/powerpoint/2010/main" val="3976269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smtClean="0"/>
              <a:t>Database Operation and Maintenance</a:t>
            </a:r>
          </a:p>
        </p:txBody>
      </p:sp>
      <p:sp>
        <p:nvSpPr>
          <p:cNvPr id="18436" name="Rectangle 3"/>
          <p:cNvSpPr>
            <a:spLocks noGrp="1" noChangeArrowheads="1"/>
          </p:cNvSpPr>
          <p:nvPr>
            <p:ph idx="1"/>
          </p:nvPr>
        </p:nvSpPr>
        <p:spPr/>
        <p:txBody>
          <a:bodyPr/>
          <a:lstStyle/>
          <a:p>
            <a:r>
              <a:rPr lang="en-US" smtClean="0"/>
              <a:t>Monitoring usage</a:t>
            </a:r>
          </a:p>
          <a:p>
            <a:pPr lvl="1"/>
            <a:r>
              <a:rPr lang="en-US" smtClean="0"/>
              <a:t>Size and growth</a:t>
            </a:r>
          </a:p>
          <a:p>
            <a:pPr lvl="1"/>
            <a:r>
              <a:rPr lang="en-US" smtClean="0"/>
              <a:t>Performance / delays</a:t>
            </a:r>
          </a:p>
          <a:p>
            <a:pPr lvl="1"/>
            <a:r>
              <a:rPr lang="en-US" smtClean="0"/>
              <a:t>Security logs</a:t>
            </a:r>
          </a:p>
          <a:p>
            <a:pPr lvl="1"/>
            <a:r>
              <a:rPr lang="en-US" smtClean="0"/>
              <a:t>User problems</a:t>
            </a:r>
          </a:p>
          <a:p>
            <a:r>
              <a:rPr lang="en-US" smtClean="0"/>
              <a:t>Backup and recovery</a:t>
            </a:r>
          </a:p>
          <a:p>
            <a:r>
              <a:rPr lang="en-US" smtClean="0"/>
              <a:t>User support</a:t>
            </a:r>
          </a:p>
          <a:p>
            <a:pPr lvl="1"/>
            <a:r>
              <a:rPr lang="en-US" smtClean="0"/>
              <a:t>Help desk</a:t>
            </a:r>
          </a:p>
          <a:p>
            <a:pPr lvl="1"/>
            <a:r>
              <a:rPr lang="en-US" smtClean="0"/>
              <a:t>Training classes</a:t>
            </a:r>
          </a:p>
        </p:txBody>
      </p:sp>
      <p:sp>
        <p:nvSpPr>
          <p:cNvPr id="18434"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C6C6C439-4830-4F39-B653-DBE87BDCB869}" type="slidenum">
              <a:rPr lang="en-US" smtClean="0"/>
              <a:pPr/>
              <a:t>14</a:t>
            </a:fld>
            <a:endParaRPr lang="en-US"/>
          </a:p>
        </p:txBody>
      </p:sp>
    </p:spTree>
    <p:extLst>
      <p:ext uri="{BB962C8B-B14F-4D97-AF65-F5344CB8AC3E}">
        <p14:creationId xmlns:p14="http://schemas.microsoft.com/office/powerpoint/2010/main" val="4197772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r>
              <a:rPr lang="en-US" smtClean="0"/>
              <a:t>Database Growth and Change</a:t>
            </a:r>
          </a:p>
        </p:txBody>
      </p:sp>
      <p:sp>
        <p:nvSpPr>
          <p:cNvPr id="19460" name="Rectangle 3"/>
          <p:cNvSpPr>
            <a:spLocks noGrp="1" noChangeArrowheads="1"/>
          </p:cNvSpPr>
          <p:nvPr>
            <p:ph idx="1"/>
          </p:nvPr>
        </p:nvSpPr>
        <p:spPr/>
        <p:txBody>
          <a:bodyPr/>
          <a:lstStyle/>
          <a:p>
            <a:r>
              <a:rPr lang="en-US" smtClean="0"/>
              <a:t>Detect need for change</a:t>
            </a:r>
          </a:p>
          <a:p>
            <a:pPr lvl="1"/>
            <a:r>
              <a:rPr lang="en-US" smtClean="0"/>
              <a:t>Size and speed</a:t>
            </a:r>
          </a:p>
          <a:p>
            <a:pPr lvl="1"/>
            <a:r>
              <a:rPr lang="en-US" smtClean="0"/>
              <a:t>Structures / design</a:t>
            </a:r>
          </a:p>
          <a:p>
            <a:pPr lvl="2"/>
            <a:r>
              <a:rPr lang="en-US" smtClean="0"/>
              <a:t>Requests for additional data.</a:t>
            </a:r>
          </a:p>
          <a:p>
            <a:pPr lvl="2"/>
            <a:r>
              <a:rPr lang="en-US" smtClean="0"/>
              <a:t>Difficulties with queries.</a:t>
            </a:r>
          </a:p>
          <a:p>
            <a:pPr lvl="1"/>
            <a:r>
              <a:rPr lang="en-US" smtClean="0"/>
              <a:t>Usage patterns</a:t>
            </a:r>
          </a:p>
          <a:p>
            <a:pPr lvl="1"/>
            <a:r>
              <a:rPr lang="en-US" smtClean="0"/>
              <a:t>Forecasts</a:t>
            </a:r>
          </a:p>
          <a:p>
            <a:r>
              <a:rPr lang="en-US" smtClean="0"/>
              <a:t>Delays in implementing changes</a:t>
            </a:r>
          </a:p>
          <a:p>
            <a:pPr lvl="1"/>
            <a:r>
              <a:rPr lang="en-US" smtClean="0"/>
              <a:t>Time to recognize needs.</a:t>
            </a:r>
          </a:p>
          <a:p>
            <a:pPr lvl="1"/>
            <a:r>
              <a:rPr lang="en-US" smtClean="0"/>
              <a:t>Time to get agreement and approval.</a:t>
            </a:r>
          </a:p>
          <a:p>
            <a:pPr lvl="1"/>
            <a:r>
              <a:rPr lang="en-US" smtClean="0"/>
              <a:t>Time to install new hardware.</a:t>
            </a:r>
          </a:p>
          <a:p>
            <a:pPr lvl="1"/>
            <a:r>
              <a:rPr lang="en-US" smtClean="0"/>
              <a:t>Time to create / modify software.</a:t>
            </a:r>
          </a:p>
        </p:txBody>
      </p:sp>
      <p:sp>
        <p:nvSpPr>
          <p:cNvPr id="19458"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DCF9347-3C80-414E-9659-E93E1721049F}" type="slidenum">
              <a:rPr lang="en-US" smtClean="0"/>
              <a:pPr/>
              <a:t>15</a:t>
            </a:fld>
            <a:endParaRPr lang="en-US"/>
          </a:p>
        </p:txBody>
      </p:sp>
    </p:spTree>
    <p:extLst>
      <p:ext uri="{BB962C8B-B14F-4D97-AF65-F5344CB8AC3E}">
        <p14:creationId xmlns:p14="http://schemas.microsoft.com/office/powerpoint/2010/main" val="2116508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smtClean="0"/>
              <a:t>Database Monitoring</a:t>
            </a:r>
          </a:p>
        </p:txBody>
      </p:sp>
      <p:sp>
        <p:nvSpPr>
          <p:cNvPr id="20482"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7CE5F4F5-BAA7-4898-ADC8-11C740D24873}" type="slidenum">
              <a:rPr lang="en-US" smtClean="0"/>
              <a:pPr/>
              <a:t>16</a:t>
            </a:fld>
            <a:endParaRPr lang="en-US"/>
          </a:p>
        </p:txBody>
      </p:sp>
      <p:pic>
        <p:nvPicPr>
          <p:cNvPr id="2048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3230" y="990599"/>
            <a:ext cx="5638800" cy="514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1088591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US" smtClean="0"/>
              <a:t>Backup and Recovery</a:t>
            </a:r>
          </a:p>
        </p:txBody>
      </p:sp>
      <p:sp>
        <p:nvSpPr>
          <p:cNvPr id="102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A2CF74E9-A38D-4603-8F74-CCB8AA61067F}" type="slidenum">
              <a:rPr lang="en-US" sz="1400">
                <a:latin typeface="Garamond" pitchFamily="18" charset="0"/>
              </a:rPr>
              <a:pPr/>
              <a:t>17</a:t>
            </a:fld>
            <a:endParaRPr lang="en-US" sz="1400">
              <a:latin typeface="Garamond" pitchFamily="18" charset="0"/>
            </a:endParaRPr>
          </a:p>
        </p:txBody>
      </p:sp>
      <p:graphicFrame>
        <p:nvGraphicFramePr>
          <p:cNvPr id="27" name="Object 0"/>
          <p:cNvGraphicFramePr>
            <a:graphicFrameLocks noChangeAspect="1"/>
          </p:cNvGraphicFramePr>
          <p:nvPr>
            <p:extLst>
              <p:ext uri="{D42A27DB-BD31-4B8C-83A1-F6EECF244321}">
                <p14:modId xmlns:p14="http://schemas.microsoft.com/office/powerpoint/2010/main" val="2376214679"/>
              </p:ext>
            </p:extLst>
          </p:nvPr>
        </p:nvGraphicFramePr>
        <p:xfrm>
          <a:off x="655637" y="2087849"/>
          <a:ext cx="1019175" cy="790575"/>
        </p:xfrm>
        <a:graphic>
          <a:graphicData uri="http://schemas.openxmlformats.org/presentationml/2006/ole">
            <mc:AlternateContent xmlns:mc="http://schemas.openxmlformats.org/markup-compatibility/2006">
              <mc:Choice xmlns:v="urn:schemas-microsoft-com:vml" Requires="v">
                <p:oleObj spid="_x0000_s1055" name="Clip" r:id="rId4" imgW="4476600" imgH="3468960" progId="MS_ClipArt_Gallery.2">
                  <p:embed/>
                </p:oleObj>
              </mc:Choice>
              <mc:Fallback>
                <p:oleObj name="Clip" r:id="rId4" imgW="4476600" imgH="346896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637" y="2087849"/>
                        <a:ext cx="1019175" cy="790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 name="Rectangle 6"/>
          <p:cNvSpPr>
            <a:spLocks noChangeArrowheads="1"/>
          </p:cNvSpPr>
          <p:nvPr/>
        </p:nvSpPr>
        <p:spPr bwMode="auto">
          <a:xfrm>
            <a:off x="2255837" y="1173449"/>
            <a:ext cx="2819400" cy="1219200"/>
          </a:xfrm>
          <a:prstGeom prst="rect">
            <a:avLst/>
          </a:prstGeom>
          <a:solidFill>
            <a:srgbClr val="FFFFCC"/>
          </a:solidFill>
          <a:ln w="12700">
            <a:solidFill>
              <a:schemeClr val="tx1"/>
            </a:solidFill>
            <a:miter lim="800000"/>
            <a:headEnd type="none" w="sm" len="sm"/>
            <a:tailEnd type="none" w="sm" len="sm"/>
          </a:ln>
        </p:spPr>
        <p:txBody>
          <a:bodyPr wrap="none"/>
          <a:lstStyle/>
          <a:p>
            <a:pPr>
              <a:tabLst>
                <a:tab pos="742950" algn="l"/>
                <a:tab pos="2338388" algn="r"/>
                <a:tab pos="2511425" algn="l"/>
              </a:tabLst>
            </a:pPr>
            <a:r>
              <a:rPr lang="en-US" sz="1800" b="1" dirty="0" err="1"/>
              <a:t>OrdID</a:t>
            </a:r>
            <a:r>
              <a:rPr lang="en-US" sz="1800" dirty="0"/>
              <a:t>	</a:t>
            </a:r>
            <a:r>
              <a:rPr lang="en-US" sz="1800" dirty="0" err="1"/>
              <a:t>Odate</a:t>
            </a:r>
            <a:r>
              <a:rPr lang="en-US" sz="1800" dirty="0"/>
              <a:t>	Amount	...</a:t>
            </a:r>
          </a:p>
          <a:p>
            <a:pPr>
              <a:tabLst>
                <a:tab pos="742950" algn="l"/>
                <a:tab pos="2338388" algn="r"/>
                <a:tab pos="2511425" algn="l"/>
              </a:tabLst>
            </a:pPr>
            <a:r>
              <a:rPr lang="en-US" sz="1800" dirty="0"/>
              <a:t>192	</a:t>
            </a:r>
            <a:r>
              <a:rPr lang="en-US" sz="1800" dirty="0" smtClean="0"/>
              <a:t>2/2/13</a:t>
            </a:r>
            <a:r>
              <a:rPr lang="en-US" sz="1800" dirty="0"/>
              <a:t>	252.35	…</a:t>
            </a:r>
          </a:p>
          <a:p>
            <a:pPr>
              <a:tabLst>
                <a:tab pos="742950" algn="l"/>
                <a:tab pos="2338388" algn="r"/>
                <a:tab pos="2511425" algn="l"/>
              </a:tabLst>
            </a:pPr>
            <a:r>
              <a:rPr lang="en-US" sz="1800" dirty="0"/>
              <a:t>193	</a:t>
            </a:r>
            <a:r>
              <a:rPr lang="en-US" sz="1800" dirty="0" smtClean="0"/>
              <a:t>2/2/13 </a:t>
            </a:r>
            <a:r>
              <a:rPr lang="en-US" sz="1800" dirty="0"/>
              <a:t>	998.34	…</a:t>
            </a:r>
          </a:p>
        </p:txBody>
      </p:sp>
      <p:sp>
        <p:nvSpPr>
          <p:cNvPr id="29" name="Rectangle 7"/>
          <p:cNvSpPr>
            <a:spLocks noChangeArrowheads="1"/>
          </p:cNvSpPr>
          <p:nvPr/>
        </p:nvSpPr>
        <p:spPr bwMode="auto">
          <a:xfrm>
            <a:off x="2255837" y="2773649"/>
            <a:ext cx="2819400" cy="1219200"/>
          </a:xfrm>
          <a:prstGeom prst="rect">
            <a:avLst/>
          </a:prstGeom>
          <a:solidFill>
            <a:srgbClr val="FFFFCC"/>
          </a:solidFill>
          <a:ln w="12700">
            <a:solidFill>
              <a:schemeClr val="tx1"/>
            </a:solidFill>
            <a:miter lim="800000"/>
            <a:headEnd type="none" w="sm" len="sm"/>
            <a:tailEnd type="none" w="sm" len="sm"/>
          </a:ln>
        </p:spPr>
        <p:txBody>
          <a:bodyPr wrap="none"/>
          <a:lstStyle/>
          <a:p>
            <a:pPr>
              <a:tabLst>
                <a:tab pos="742950" algn="l"/>
                <a:tab pos="2338388" algn="r"/>
                <a:tab pos="2511425" algn="l"/>
              </a:tabLst>
            </a:pPr>
            <a:r>
              <a:rPr lang="en-US" sz="1800" b="1" dirty="0" err="1"/>
              <a:t>OrdID</a:t>
            </a:r>
            <a:r>
              <a:rPr lang="en-US" sz="1800" dirty="0"/>
              <a:t>	</a:t>
            </a:r>
            <a:r>
              <a:rPr lang="en-US" sz="1800" dirty="0" err="1"/>
              <a:t>Odate</a:t>
            </a:r>
            <a:r>
              <a:rPr lang="en-US" sz="1800" dirty="0"/>
              <a:t>	Amount	...</a:t>
            </a:r>
          </a:p>
          <a:p>
            <a:pPr>
              <a:tabLst>
                <a:tab pos="742950" algn="l"/>
                <a:tab pos="2338388" algn="r"/>
                <a:tab pos="2511425" algn="l"/>
              </a:tabLst>
            </a:pPr>
            <a:r>
              <a:rPr lang="en-US" sz="1800" dirty="0"/>
              <a:t>192	</a:t>
            </a:r>
            <a:r>
              <a:rPr lang="en-US" sz="1800" dirty="0" smtClean="0"/>
              <a:t>2/2/13 </a:t>
            </a:r>
            <a:r>
              <a:rPr lang="en-US" sz="1800" dirty="0"/>
              <a:t>	252.35	…</a:t>
            </a:r>
          </a:p>
          <a:p>
            <a:pPr>
              <a:tabLst>
                <a:tab pos="742950" algn="l"/>
                <a:tab pos="2338388" algn="r"/>
                <a:tab pos="2511425" algn="l"/>
              </a:tabLst>
            </a:pPr>
            <a:r>
              <a:rPr lang="en-US" sz="1800" dirty="0"/>
              <a:t>193	</a:t>
            </a:r>
            <a:r>
              <a:rPr lang="en-US" sz="1800" dirty="0" smtClean="0"/>
              <a:t>2/2/13 </a:t>
            </a:r>
            <a:r>
              <a:rPr lang="en-US" sz="1800" dirty="0"/>
              <a:t>	998.34	…</a:t>
            </a:r>
          </a:p>
          <a:p>
            <a:pPr>
              <a:tabLst>
                <a:tab pos="742950" algn="l"/>
                <a:tab pos="2338388" algn="r"/>
                <a:tab pos="2511425" algn="l"/>
              </a:tabLst>
            </a:pPr>
            <a:r>
              <a:rPr lang="en-US" sz="1800" dirty="0"/>
              <a:t>194	</a:t>
            </a:r>
            <a:r>
              <a:rPr lang="en-US" sz="1800" dirty="0" smtClean="0"/>
              <a:t>2/2/13 </a:t>
            </a:r>
            <a:r>
              <a:rPr lang="en-US" sz="1800" dirty="0"/>
              <a:t>	77.23	...</a:t>
            </a:r>
          </a:p>
        </p:txBody>
      </p:sp>
      <p:sp>
        <p:nvSpPr>
          <p:cNvPr id="30" name="Rectangle 8"/>
          <p:cNvSpPr>
            <a:spLocks noChangeArrowheads="1"/>
          </p:cNvSpPr>
          <p:nvPr/>
        </p:nvSpPr>
        <p:spPr bwMode="auto">
          <a:xfrm>
            <a:off x="2255837" y="4373849"/>
            <a:ext cx="2819400" cy="1447800"/>
          </a:xfrm>
          <a:prstGeom prst="rect">
            <a:avLst/>
          </a:prstGeom>
          <a:solidFill>
            <a:srgbClr val="FFFFCC"/>
          </a:solidFill>
          <a:ln w="12700">
            <a:solidFill>
              <a:schemeClr val="tx1"/>
            </a:solidFill>
            <a:miter lim="800000"/>
            <a:headEnd type="none" w="sm" len="sm"/>
            <a:tailEnd type="none" w="sm" len="sm"/>
          </a:ln>
        </p:spPr>
        <p:txBody>
          <a:bodyPr wrap="none"/>
          <a:lstStyle/>
          <a:p>
            <a:pPr>
              <a:tabLst>
                <a:tab pos="742950" algn="l"/>
                <a:tab pos="2338388" algn="r"/>
                <a:tab pos="2511425" algn="l"/>
              </a:tabLst>
            </a:pPr>
            <a:r>
              <a:rPr lang="en-US" sz="1800" b="1" dirty="0" err="1"/>
              <a:t>OrdID</a:t>
            </a:r>
            <a:r>
              <a:rPr lang="en-US" sz="1800" dirty="0"/>
              <a:t>	</a:t>
            </a:r>
            <a:r>
              <a:rPr lang="en-US" sz="1800" dirty="0" err="1"/>
              <a:t>Odate</a:t>
            </a:r>
            <a:r>
              <a:rPr lang="en-US" sz="1800" dirty="0"/>
              <a:t>	Amount	...</a:t>
            </a:r>
          </a:p>
          <a:p>
            <a:pPr>
              <a:tabLst>
                <a:tab pos="742950" algn="l"/>
                <a:tab pos="2338388" algn="r"/>
                <a:tab pos="2511425" algn="l"/>
              </a:tabLst>
            </a:pPr>
            <a:r>
              <a:rPr lang="en-US" sz="1800" dirty="0"/>
              <a:t>192	</a:t>
            </a:r>
            <a:r>
              <a:rPr lang="en-US" sz="1800" dirty="0" smtClean="0"/>
              <a:t>2/2/13</a:t>
            </a:r>
            <a:r>
              <a:rPr lang="en-US" sz="1800" dirty="0"/>
              <a:t>	252.35	…</a:t>
            </a:r>
          </a:p>
          <a:p>
            <a:pPr>
              <a:tabLst>
                <a:tab pos="742950" algn="l"/>
                <a:tab pos="2338388" algn="r"/>
                <a:tab pos="2511425" algn="l"/>
              </a:tabLst>
            </a:pPr>
            <a:r>
              <a:rPr lang="en-US" sz="1800" dirty="0"/>
              <a:t>193	</a:t>
            </a:r>
            <a:r>
              <a:rPr lang="en-US" sz="1800" dirty="0" smtClean="0"/>
              <a:t>2/2/13</a:t>
            </a:r>
            <a:r>
              <a:rPr lang="en-US" sz="1800" dirty="0"/>
              <a:t>	998.34	…</a:t>
            </a:r>
          </a:p>
          <a:p>
            <a:pPr>
              <a:tabLst>
                <a:tab pos="742950" algn="l"/>
                <a:tab pos="2338388" algn="r"/>
                <a:tab pos="2511425" algn="l"/>
              </a:tabLst>
            </a:pPr>
            <a:r>
              <a:rPr lang="en-US" sz="1800" dirty="0"/>
              <a:t>194	</a:t>
            </a:r>
            <a:r>
              <a:rPr lang="en-US" sz="1800" dirty="0" smtClean="0"/>
              <a:t>2/2/13</a:t>
            </a:r>
            <a:r>
              <a:rPr lang="en-US" sz="1800" dirty="0"/>
              <a:t>	</a:t>
            </a:r>
            <a:r>
              <a:rPr lang="en-US" sz="1800" dirty="0" smtClean="0"/>
              <a:t>77.28</a:t>
            </a:r>
            <a:r>
              <a:rPr lang="en-US" sz="1800" dirty="0"/>
              <a:t>	…</a:t>
            </a:r>
          </a:p>
          <a:p>
            <a:pPr>
              <a:tabLst>
                <a:tab pos="742950" algn="l"/>
                <a:tab pos="2338388" algn="r"/>
                <a:tab pos="2511425" algn="l"/>
              </a:tabLst>
            </a:pPr>
            <a:r>
              <a:rPr lang="en-US" sz="1800" dirty="0">
                <a:solidFill>
                  <a:schemeClr val="tx2"/>
                </a:solidFill>
              </a:rPr>
              <a:t>195	</a:t>
            </a:r>
            <a:r>
              <a:rPr lang="en-US" sz="1800" dirty="0" smtClean="0">
                <a:solidFill>
                  <a:schemeClr val="tx2"/>
                </a:solidFill>
              </a:rPr>
              <a:t>2/2/13</a:t>
            </a:r>
            <a:r>
              <a:rPr lang="en-US" sz="1800" dirty="0">
                <a:solidFill>
                  <a:schemeClr val="tx2"/>
                </a:solidFill>
              </a:rPr>
              <a:t>	101.52	…</a:t>
            </a:r>
          </a:p>
        </p:txBody>
      </p:sp>
      <p:sp>
        <p:nvSpPr>
          <p:cNvPr id="31" name="Line 9"/>
          <p:cNvSpPr>
            <a:spLocks noChangeShapeType="1"/>
          </p:cNvSpPr>
          <p:nvPr/>
        </p:nvSpPr>
        <p:spPr bwMode="auto">
          <a:xfrm flipH="1" flipV="1">
            <a:off x="1417637" y="2849849"/>
            <a:ext cx="838200" cy="8382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 name="Text Box 10"/>
          <p:cNvSpPr txBox="1">
            <a:spLocks noChangeArrowheads="1"/>
          </p:cNvSpPr>
          <p:nvPr/>
        </p:nvSpPr>
        <p:spPr bwMode="auto">
          <a:xfrm>
            <a:off x="84137" y="2983199"/>
            <a:ext cx="10502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600" dirty="0">
                <a:solidFill>
                  <a:schemeClr val="tx2"/>
                </a:solidFill>
              </a:rPr>
              <a:t>Snapshot</a:t>
            </a:r>
          </a:p>
        </p:txBody>
      </p:sp>
      <p:sp>
        <p:nvSpPr>
          <p:cNvPr id="33" name="Line 11"/>
          <p:cNvSpPr>
            <a:spLocks noChangeShapeType="1"/>
          </p:cNvSpPr>
          <p:nvPr/>
        </p:nvSpPr>
        <p:spPr bwMode="auto">
          <a:xfrm>
            <a:off x="1989137" y="1430624"/>
            <a:ext cx="0" cy="401955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 name="Text Box 12"/>
          <p:cNvSpPr txBox="1">
            <a:spLocks noChangeArrowheads="1"/>
          </p:cNvSpPr>
          <p:nvPr/>
        </p:nvSpPr>
        <p:spPr bwMode="auto">
          <a:xfrm>
            <a:off x="2255837" y="772307"/>
            <a:ext cx="1201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2000" dirty="0"/>
              <a:t>Changes</a:t>
            </a:r>
          </a:p>
        </p:txBody>
      </p:sp>
      <p:sp>
        <p:nvSpPr>
          <p:cNvPr id="35" name="Rectangle 34"/>
          <p:cNvSpPr/>
          <p:nvPr/>
        </p:nvSpPr>
        <p:spPr>
          <a:xfrm>
            <a:off x="5894387" y="3268949"/>
            <a:ext cx="3086099" cy="124846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457200"/>
            <a:r>
              <a:rPr lang="en-US" sz="1800" dirty="0" smtClean="0">
                <a:solidFill>
                  <a:schemeClr val="tx1"/>
                </a:solidFill>
              </a:rPr>
              <a:t>Ins	194	2/2/13	77.23…</a:t>
            </a:r>
          </a:p>
          <a:p>
            <a:pPr defTabSz="457200"/>
            <a:r>
              <a:rPr lang="en-US" sz="1800" dirty="0" err="1" smtClean="0">
                <a:solidFill>
                  <a:schemeClr val="tx1"/>
                </a:solidFill>
              </a:rPr>
              <a:t>Upd</a:t>
            </a:r>
            <a:r>
              <a:rPr lang="en-US" sz="1800" dirty="0" smtClean="0">
                <a:solidFill>
                  <a:schemeClr val="tx1"/>
                </a:solidFill>
              </a:rPr>
              <a:t>	194	Amount=77.28</a:t>
            </a:r>
          </a:p>
          <a:p>
            <a:pPr defTabSz="457200"/>
            <a:r>
              <a:rPr lang="en-US" sz="1800" dirty="0" smtClean="0">
                <a:solidFill>
                  <a:schemeClr val="tx1"/>
                </a:solidFill>
              </a:rPr>
              <a:t>Ins	195	2/2/13	101.52…</a:t>
            </a:r>
            <a:endParaRPr lang="en-US" sz="1800" dirty="0">
              <a:solidFill>
                <a:schemeClr val="tx1"/>
              </a:solidFill>
            </a:endParaRPr>
          </a:p>
        </p:txBody>
      </p:sp>
      <p:sp>
        <p:nvSpPr>
          <p:cNvPr id="36" name="Text Box 12"/>
          <p:cNvSpPr txBox="1">
            <a:spLocks noChangeArrowheads="1"/>
          </p:cNvSpPr>
          <p:nvPr/>
        </p:nvSpPr>
        <p:spPr bwMode="auto">
          <a:xfrm>
            <a:off x="5894387" y="2679986"/>
            <a:ext cx="15247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2000" dirty="0" smtClean="0"/>
              <a:t>Journal/Log</a:t>
            </a:r>
            <a:endParaRPr lang="en-US" sz="2000" dirty="0"/>
          </a:p>
        </p:txBody>
      </p:sp>
      <p:cxnSp>
        <p:nvCxnSpPr>
          <p:cNvPr id="37" name="Straight Arrow Connector 36"/>
          <p:cNvCxnSpPr/>
          <p:nvPr/>
        </p:nvCxnSpPr>
        <p:spPr>
          <a:xfrm flipV="1">
            <a:off x="5075237" y="3688049"/>
            <a:ext cx="819150" cy="17621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5170486" y="3562666"/>
            <a:ext cx="723901" cy="3984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490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18</a:t>
            </a:fld>
            <a:endParaRPr lang="en-US"/>
          </a:p>
        </p:txBody>
      </p:sp>
      <p:sp>
        <p:nvSpPr>
          <p:cNvPr id="4" name="Rectangle 3"/>
          <p:cNvSpPr/>
          <p:nvPr/>
        </p:nvSpPr>
        <p:spPr>
          <a:xfrm>
            <a:off x="271220" y="1264146"/>
            <a:ext cx="6129579" cy="3970318"/>
          </a:xfrm>
          <a:prstGeom prst="rect">
            <a:avLst/>
          </a:prstGeom>
        </p:spPr>
        <p:txBody>
          <a:bodyPr wrap="square">
            <a:spAutoFit/>
          </a:bodyPr>
          <a:lstStyle/>
          <a:p>
            <a:r>
              <a:rPr lang="en-US" b="1" dirty="0">
                <a:solidFill>
                  <a:schemeClr val="tx1"/>
                </a:solidFill>
              </a:rPr>
              <a:t>Backups are crucial!</a:t>
            </a:r>
          </a:p>
          <a:p>
            <a:r>
              <a:rPr lang="en-US" b="1" dirty="0">
                <a:solidFill>
                  <a:schemeClr val="tx1"/>
                </a:solidFill>
              </a:rPr>
              <a:t>Offsite storage!</a:t>
            </a:r>
            <a:endParaRPr lang="en-US" dirty="0">
              <a:solidFill>
                <a:schemeClr val="tx1"/>
              </a:solidFill>
            </a:endParaRPr>
          </a:p>
          <a:p>
            <a:r>
              <a:rPr lang="en-US" dirty="0">
                <a:solidFill>
                  <a:schemeClr val="tx1"/>
                </a:solidFill>
              </a:rPr>
              <a:t>Scheduled backup.</a:t>
            </a:r>
          </a:p>
          <a:p>
            <a:pPr lvl="1"/>
            <a:r>
              <a:rPr lang="en-US" sz="2000" dirty="0">
                <a:solidFill>
                  <a:schemeClr val="tx1"/>
                </a:solidFill>
              </a:rPr>
              <a:t>Regular intervals.</a:t>
            </a:r>
          </a:p>
          <a:p>
            <a:pPr lvl="1"/>
            <a:r>
              <a:rPr lang="en-US" sz="2000" dirty="0">
                <a:solidFill>
                  <a:schemeClr val="tx1"/>
                </a:solidFill>
              </a:rPr>
              <a:t>Record time.</a:t>
            </a:r>
          </a:p>
          <a:p>
            <a:pPr lvl="1"/>
            <a:r>
              <a:rPr lang="en-US" sz="2000" dirty="0">
                <a:solidFill>
                  <a:schemeClr val="tx1"/>
                </a:solidFill>
              </a:rPr>
              <a:t>Track backups.</a:t>
            </a:r>
          </a:p>
          <a:p>
            <a:r>
              <a:rPr lang="en-US" dirty="0">
                <a:solidFill>
                  <a:schemeClr val="tx1"/>
                </a:solidFill>
              </a:rPr>
              <a:t>Journals / logs</a:t>
            </a:r>
          </a:p>
          <a:p>
            <a:r>
              <a:rPr lang="en-US" dirty="0">
                <a:solidFill>
                  <a:schemeClr val="tx1"/>
                </a:solidFill>
              </a:rPr>
              <a:t>Checkpoint</a:t>
            </a:r>
          </a:p>
          <a:p>
            <a:r>
              <a:rPr lang="en-US" dirty="0">
                <a:solidFill>
                  <a:schemeClr val="tx1"/>
                </a:solidFill>
              </a:rPr>
              <a:t>Rollback / Roll </a:t>
            </a:r>
            <a:r>
              <a:rPr lang="en-US" dirty="0" smtClean="0">
                <a:solidFill>
                  <a:schemeClr val="tx1"/>
                </a:solidFill>
              </a:rPr>
              <a:t>forward</a:t>
            </a:r>
          </a:p>
          <a:p>
            <a:r>
              <a:rPr lang="en-US" dirty="0" smtClean="0">
                <a:solidFill>
                  <a:schemeClr val="tx1"/>
                </a:solidFill>
              </a:rPr>
              <a:t>Modern:</a:t>
            </a:r>
          </a:p>
          <a:p>
            <a:r>
              <a:rPr lang="en-US" dirty="0" smtClean="0">
                <a:solidFill>
                  <a:schemeClr val="tx1"/>
                </a:solidFill>
              </a:rPr>
              <a:t>Simultaneous writes for duplicates</a:t>
            </a:r>
            <a:endParaRPr lang="en-US" dirty="0">
              <a:solidFill>
                <a:schemeClr val="tx1"/>
              </a:solidFill>
            </a:endParaRPr>
          </a:p>
        </p:txBody>
      </p:sp>
    </p:spTree>
    <p:extLst>
      <p:ext uri="{BB962C8B-B14F-4D97-AF65-F5344CB8AC3E}">
        <p14:creationId xmlns:p14="http://schemas.microsoft.com/office/powerpoint/2010/main" val="3841272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US" smtClean="0"/>
              <a:t>RAID Drives</a:t>
            </a:r>
          </a:p>
        </p:txBody>
      </p:sp>
      <p:sp>
        <p:nvSpPr>
          <p:cNvPr id="21506"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004D94E3-366B-4902-A57E-B649123C70A1}" type="slidenum">
              <a:rPr lang="en-US" smtClean="0"/>
              <a:pPr/>
              <a:t>19</a:t>
            </a:fld>
            <a:endParaRPr lang="en-US"/>
          </a:p>
        </p:txBody>
      </p:sp>
      <p:grpSp>
        <p:nvGrpSpPr>
          <p:cNvPr id="21508" name="Group 4"/>
          <p:cNvGrpSpPr>
            <a:grpSpLocks/>
          </p:cNvGrpSpPr>
          <p:nvPr/>
        </p:nvGrpSpPr>
        <p:grpSpPr bwMode="auto">
          <a:xfrm>
            <a:off x="3048000" y="2743200"/>
            <a:ext cx="1143000" cy="1143000"/>
            <a:chOff x="1728" y="1632"/>
            <a:chExt cx="720" cy="720"/>
          </a:xfrm>
        </p:grpSpPr>
        <p:sp>
          <p:nvSpPr>
            <p:cNvPr id="21530" name="Oval 5"/>
            <p:cNvSpPr>
              <a:spLocks noChangeArrowheads="1"/>
            </p:cNvSpPr>
            <p:nvPr/>
          </p:nvSpPr>
          <p:spPr bwMode="auto">
            <a:xfrm>
              <a:off x="1728" y="1632"/>
              <a:ext cx="720" cy="720"/>
            </a:xfrm>
            <a:prstGeom prst="ellipse">
              <a:avLst/>
            </a:prstGeom>
            <a:solidFill>
              <a:srgbClr val="FFFFE1"/>
            </a:solidFill>
            <a:ln w="12700">
              <a:solidFill>
                <a:schemeClr val="tx1"/>
              </a:solidFill>
              <a:round/>
              <a:headEnd type="none" w="sm" len="sm"/>
              <a:tailEnd type="none" w="sm" len="sm"/>
            </a:ln>
          </p:spPr>
          <p:txBody>
            <a:bodyPr wrap="none" anchor="ctr"/>
            <a:lstStyle/>
            <a:p>
              <a:endParaRPr lang="en-US"/>
            </a:p>
          </p:txBody>
        </p:sp>
        <p:sp>
          <p:nvSpPr>
            <p:cNvPr id="21531" name="Oval 6"/>
            <p:cNvSpPr>
              <a:spLocks noChangeArrowheads="1"/>
            </p:cNvSpPr>
            <p:nvPr/>
          </p:nvSpPr>
          <p:spPr bwMode="auto">
            <a:xfrm>
              <a:off x="2040" y="1944"/>
              <a:ext cx="9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grpSp>
      <p:grpSp>
        <p:nvGrpSpPr>
          <p:cNvPr id="21509" name="Group 7"/>
          <p:cNvGrpSpPr>
            <a:grpSpLocks/>
          </p:cNvGrpSpPr>
          <p:nvPr/>
        </p:nvGrpSpPr>
        <p:grpSpPr bwMode="auto">
          <a:xfrm>
            <a:off x="4343400" y="2743200"/>
            <a:ext cx="1143000" cy="1143000"/>
            <a:chOff x="2592" y="1632"/>
            <a:chExt cx="720" cy="720"/>
          </a:xfrm>
        </p:grpSpPr>
        <p:sp>
          <p:nvSpPr>
            <p:cNvPr id="21528" name="Oval 8"/>
            <p:cNvSpPr>
              <a:spLocks noChangeArrowheads="1"/>
            </p:cNvSpPr>
            <p:nvPr/>
          </p:nvSpPr>
          <p:spPr bwMode="auto">
            <a:xfrm>
              <a:off x="2592" y="1632"/>
              <a:ext cx="720" cy="720"/>
            </a:xfrm>
            <a:prstGeom prst="ellipse">
              <a:avLst/>
            </a:prstGeom>
            <a:solidFill>
              <a:srgbClr val="FFFFE1"/>
            </a:solidFill>
            <a:ln w="12700">
              <a:solidFill>
                <a:schemeClr val="tx1"/>
              </a:solidFill>
              <a:round/>
              <a:headEnd type="none" w="sm" len="sm"/>
              <a:tailEnd type="none" w="sm" len="sm"/>
            </a:ln>
          </p:spPr>
          <p:txBody>
            <a:bodyPr wrap="none" anchor="ctr"/>
            <a:lstStyle/>
            <a:p>
              <a:endParaRPr lang="en-US"/>
            </a:p>
          </p:txBody>
        </p:sp>
        <p:sp>
          <p:nvSpPr>
            <p:cNvPr id="21529" name="Oval 9"/>
            <p:cNvSpPr>
              <a:spLocks noChangeArrowheads="1"/>
            </p:cNvSpPr>
            <p:nvPr/>
          </p:nvSpPr>
          <p:spPr bwMode="auto">
            <a:xfrm>
              <a:off x="2904" y="1944"/>
              <a:ext cx="9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grpSp>
      <p:grpSp>
        <p:nvGrpSpPr>
          <p:cNvPr id="21510" name="Group 10"/>
          <p:cNvGrpSpPr>
            <a:grpSpLocks/>
          </p:cNvGrpSpPr>
          <p:nvPr/>
        </p:nvGrpSpPr>
        <p:grpSpPr bwMode="auto">
          <a:xfrm>
            <a:off x="5638800" y="2743200"/>
            <a:ext cx="1143000" cy="1143000"/>
            <a:chOff x="3552" y="1632"/>
            <a:chExt cx="720" cy="720"/>
          </a:xfrm>
        </p:grpSpPr>
        <p:sp>
          <p:nvSpPr>
            <p:cNvPr id="21526" name="Oval 11"/>
            <p:cNvSpPr>
              <a:spLocks noChangeArrowheads="1"/>
            </p:cNvSpPr>
            <p:nvPr/>
          </p:nvSpPr>
          <p:spPr bwMode="auto">
            <a:xfrm>
              <a:off x="3552" y="1632"/>
              <a:ext cx="720" cy="720"/>
            </a:xfrm>
            <a:prstGeom prst="ellipse">
              <a:avLst/>
            </a:prstGeom>
            <a:solidFill>
              <a:srgbClr val="FFFFE1"/>
            </a:solidFill>
            <a:ln w="12700">
              <a:solidFill>
                <a:schemeClr val="tx1"/>
              </a:solidFill>
              <a:round/>
              <a:headEnd type="none" w="sm" len="sm"/>
              <a:tailEnd type="none" w="sm" len="sm"/>
            </a:ln>
          </p:spPr>
          <p:txBody>
            <a:bodyPr wrap="none" anchor="ctr"/>
            <a:lstStyle/>
            <a:p>
              <a:endParaRPr lang="en-US"/>
            </a:p>
          </p:txBody>
        </p:sp>
        <p:sp>
          <p:nvSpPr>
            <p:cNvPr id="21527" name="Oval 12"/>
            <p:cNvSpPr>
              <a:spLocks noChangeArrowheads="1"/>
            </p:cNvSpPr>
            <p:nvPr/>
          </p:nvSpPr>
          <p:spPr bwMode="auto">
            <a:xfrm>
              <a:off x="3864" y="1944"/>
              <a:ext cx="9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grpSp>
      <p:grpSp>
        <p:nvGrpSpPr>
          <p:cNvPr id="21511" name="Group 13"/>
          <p:cNvGrpSpPr>
            <a:grpSpLocks/>
          </p:cNvGrpSpPr>
          <p:nvPr/>
        </p:nvGrpSpPr>
        <p:grpSpPr bwMode="auto">
          <a:xfrm>
            <a:off x="6934200" y="2743200"/>
            <a:ext cx="1143000" cy="1143000"/>
            <a:chOff x="4560" y="1632"/>
            <a:chExt cx="720" cy="720"/>
          </a:xfrm>
        </p:grpSpPr>
        <p:sp>
          <p:nvSpPr>
            <p:cNvPr id="21524" name="Oval 14"/>
            <p:cNvSpPr>
              <a:spLocks noChangeArrowheads="1"/>
            </p:cNvSpPr>
            <p:nvPr/>
          </p:nvSpPr>
          <p:spPr bwMode="auto">
            <a:xfrm>
              <a:off x="4560" y="1632"/>
              <a:ext cx="720" cy="720"/>
            </a:xfrm>
            <a:prstGeom prst="ellipse">
              <a:avLst/>
            </a:prstGeom>
            <a:solidFill>
              <a:srgbClr val="FFFFE1"/>
            </a:solidFill>
            <a:ln w="12700">
              <a:solidFill>
                <a:schemeClr val="tx1"/>
              </a:solidFill>
              <a:round/>
              <a:headEnd type="none" w="sm" len="sm"/>
              <a:tailEnd type="none" w="sm" len="sm"/>
            </a:ln>
          </p:spPr>
          <p:txBody>
            <a:bodyPr wrap="none" anchor="ctr"/>
            <a:lstStyle/>
            <a:p>
              <a:endParaRPr lang="en-US"/>
            </a:p>
          </p:txBody>
        </p:sp>
        <p:sp>
          <p:nvSpPr>
            <p:cNvPr id="21525" name="Oval 15"/>
            <p:cNvSpPr>
              <a:spLocks noChangeArrowheads="1"/>
            </p:cNvSpPr>
            <p:nvPr/>
          </p:nvSpPr>
          <p:spPr bwMode="auto">
            <a:xfrm>
              <a:off x="4872" y="1944"/>
              <a:ext cx="9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grpSp>
      <p:grpSp>
        <p:nvGrpSpPr>
          <p:cNvPr id="21512" name="Group 16"/>
          <p:cNvGrpSpPr>
            <a:grpSpLocks/>
          </p:cNvGrpSpPr>
          <p:nvPr/>
        </p:nvGrpSpPr>
        <p:grpSpPr bwMode="auto">
          <a:xfrm>
            <a:off x="1752600" y="2743200"/>
            <a:ext cx="1143000" cy="1143000"/>
            <a:chOff x="816" y="1632"/>
            <a:chExt cx="720" cy="720"/>
          </a:xfrm>
        </p:grpSpPr>
        <p:sp>
          <p:nvSpPr>
            <p:cNvPr id="21522" name="Oval 17"/>
            <p:cNvSpPr>
              <a:spLocks noChangeArrowheads="1"/>
            </p:cNvSpPr>
            <p:nvPr/>
          </p:nvSpPr>
          <p:spPr bwMode="auto">
            <a:xfrm>
              <a:off x="816" y="1632"/>
              <a:ext cx="720" cy="720"/>
            </a:xfrm>
            <a:prstGeom prst="ellipse">
              <a:avLst/>
            </a:prstGeom>
            <a:solidFill>
              <a:srgbClr val="FFFFE1"/>
            </a:solidFill>
            <a:ln w="12700">
              <a:solidFill>
                <a:schemeClr val="tx1"/>
              </a:solidFill>
              <a:round/>
              <a:headEnd type="none" w="sm" len="sm"/>
              <a:tailEnd type="none" w="sm" len="sm"/>
            </a:ln>
          </p:spPr>
          <p:txBody>
            <a:bodyPr wrap="none" anchor="ctr"/>
            <a:lstStyle/>
            <a:p>
              <a:pPr algn="ctr" eaLnBrk="1" hangingPunct="1"/>
              <a:endParaRPr lang="en-US" sz="1800">
                <a:cs typeface="Arial" charset="0"/>
              </a:endParaRPr>
            </a:p>
          </p:txBody>
        </p:sp>
        <p:sp>
          <p:nvSpPr>
            <p:cNvPr id="21523" name="Oval 18"/>
            <p:cNvSpPr>
              <a:spLocks noChangeArrowheads="1"/>
            </p:cNvSpPr>
            <p:nvPr/>
          </p:nvSpPr>
          <p:spPr bwMode="auto">
            <a:xfrm>
              <a:off x="1128" y="1944"/>
              <a:ext cx="9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grpSp>
      <p:sp>
        <p:nvSpPr>
          <p:cNvPr id="21513" name="Text Box 19"/>
          <p:cNvSpPr txBox="1">
            <a:spLocks noChangeArrowheads="1"/>
          </p:cNvSpPr>
          <p:nvPr/>
        </p:nvSpPr>
        <p:spPr bwMode="auto">
          <a:xfrm>
            <a:off x="1870075" y="2322513"/>
            <a:ext cx="908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1800">
                <a:cs typeface="Arial" charset="0"/>
              </a:rPr>
              <a:t>Drive 1</a:t>
            </a:r>
          </a:p>
        </p:txBody>
      </p:sp>
      <p:sp>
        <p:nvSpPr>
          <p:cNvPr id="21514" name="Text Box 20"/>
          <p:cNvSpPr txBox="1">
            <a:spLocks noChangeArrowheads="1"/>
          </p:cNvSpPr>
          <p:nvPr/>
        </p:nvSpPr>
        <p:spPr bwMode="auto">
          <a:xfrm>
            <a:off x="3165475" y="2322513"/>
            <a:ext cx="908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1800">
                <a:cs typeface="Arial" charset="0"/>
              </a:rPr>
              <a:t>Drive 2</a:t>
            </a:r>
          </a:p>
        </p:txBody>
      </p:sp>
      <p:sp>
        <p:nvSpPr>
          <p:cNvPr id="21515" name="Text Box 21"/>
          <p:cNvSpPr txBox="1">
            <a:spLocks noChangeArrowheads="1"/>
          </p:cNvSpPr>
          <p:nvPr/>
        </p:nvSpPr>
        <p:spPr bwMode="auto">
          <a:xfrm>
            <a:off x="4460875" y="2322513"/>
            <a:ext cx="908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1800">
                <a:cs typeface="Arial" charset="0"/>
              </a:rPr>
              <a:t>Drive 3</a:t>
            </a:r>
          </a:p>
        </p:txBody>
      </p:sp>
      <p:sp>
        <p:nvSpPr>
          <p:cNvPr id="21516" name="Text Box 22"/>
          <p:cNvSpPr txBox="1">
            <a:spLocks noChangeArrowheads="1"/>
          </p:cNvSpPr>
          <p:nvPr/>
        </p:nvSpPr>
        <p:spPr bwMode="auto">
          <a:xfrm>
            <a:off x="5756275" y="2322513"/>
            <a:ext cx="908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1800">
                <a:cs typeface="Arial" charset="0"/>
              </a:rPr>
              <a:t>Drive 4</a:t>
            </a:r>
          </a:p>
        </p:txBody>
      </p:sp>
      <p:sp>
        <p:nvSpPr>
          <p:cNvPr id="21517" name="Text Box 23"/>
          <p:cNvSpPr txBox="1">
            <a:spLocks noChangeArrowheads="1"/>
          </p:cNvSpPr>
          <p:nvPr/>
        </p:nvSpPr>
        <p:spPr bwMode="auto">
          <a:xfrm>
            <a:off x="7051675" y="2322513"/>
            <a:ext cx="908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1800">
                <a:cs typeface="Arial" charset="0"/>
              </a:rPr>
              <a:t>Drive 5</a:t>
            </a:r>
          </a:p>
        </p:txBody>
      </p:sp>
      <p:sp>
        <p:nvSpPr>
          <p:cNvPr id="21518" name="Text Box 24"/>
          <p:cNvSpPr txBox="1">
            <a:spLocks noChangeArrowheads="1"/>
          </p:cNvSpPr>
          <p:nvPr/>
        </p:nvSpPr>
        <p:spPr bwMode="auto">
          <a:xfrm>
            <a:off x="4498975" y="3367088"/>
            <a:ext cx="831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1800">
                <a:cs typeface="Arial" charset="0"/>
              </a:rPr>
              <a:t>Row 2</a:t>
            </a:r>
          </a:p>
        </p:txBody>
      </p:sp>
      <p:sp>
        <p:nvSpPr>
          <p:cNvPr id="21519" name="Text Box 25"/>
          <p:cNvSpPr txBox="1">
            <a:spLocks noChangeArrowheads="1"/>
          </p:cNvSpPr>
          <p:nvPr/>
        </p:nvSpPr>
        <p:spPr bwMode="auto">
          <a:xfrm>
            <a:off x="1908175" y="3367088"/>
            <a:ext cx="831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1800">
                <a:cs typeface="Arial" charset="0"/>
              </a:rPr>
              <a:t>Row 1</a:t>
            </a:r>
          </a:p>
        </p:txBody>
      </p:sp>
      <p:sp>
        <p:nvSpPr>
          <p:cNvPr id="21520" name="Text Box 26"/>
          <p:cNvSpPr txBox="1">
            <a:spLocks noChangeArrowheads="1"/>
          </p:cNvSpPr>
          <p:nvPr/>
        </p:nvSpPr>
        <p:spPr bwMode="auto">
          <a:xfrm>
            <a:off x="3203575" y="3367088"/>
            <a:ext cx="831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1800">
                <a:cs typeface="Arial" charset="0"/>
              </a:rPr>
              <a:t>Row 1</a:t>
            </a:r>
          </a:p>
        </p:txBody>
      </p:sp>
      <p:sp>
        <p:nvSpPr>
          <p:cNvPr id="21521" name="Text Box 27"/>
          <p:cNvSpPr txBox="1">
            <a:spLocks noChangeArrowheads="1"/>
          </p:cNvSpPr>
          <p:nvPr/>
        </p:nvSpPr>
        <p:spPr bwMode="auto">
          <a:xfrm>
            <a:off x="5794375" y="3367088"/>
            <a:ext cx="831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1800">
                <a:cs typeface="Arial" charset="0"/>
              </a:rPr>
              <a:t>Row 2</a:t>
            </a:r>
          </a:p>
        </p:txBody>
      </p:sp>
    </p:spTree>
    <p:extLst>
      <p:ext uri="{BB962C8B-B14F-4D97-AF65-F5344CB8AC3E}">
        <p14:creationId xmlns:p14="http://schemas.microsoft.com/office/powerpoint/2010/main" val="1967983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en-US" smtClean="0"/>
              <a:t>Objectives</a:t>
            </a:r>
          </a:p>
        </p:txBody>
      </p:sp>
      <p:sp>
        <p:nvSpPr>
          <p:cNvPr id="8196" name="Rectangle 3"/>
          <p:cNvSpPr>
            <a:spLocks noGrp="1" noChangeArrowheads="1"/>
          </p:cNvSpPr>
          <p:nvPr>
            <p:ph type="body" idx="1"/>
          </p:nvPr>
        </p:nvSpPr>
        <p:spPr/>
        <p:txBody>
          <a:bodyPr/>
          <a:lstStyle/>
          <a:p>
            <a:r>
              <a:rPr lang="en-US" dirty="0" smtClean="0"/>
              <a:t>What administrative tasks need to be performed with a database application?</a:t>
            </a:r>
          </a:p>
          <a:p>
            <a:r>
              <a:rPr lang="en-US" dirty="0" smtClean="0"/>
              <a:t>How do you ensure data is consistent across multiple databases?</a:t>
            </a:r>
          </a:p>
          <a:p>
            <a:r>
              <a:rPr lang="en-US" dirty="0" smtClean="0"/>
              <a:t>What are the basic tasks of a database administrator?</a:t>
            </a:r>
          </a:p>
          <a:p>
            <a:r>
              <a:rPr lang="en-US" dirty="0" smtClean="0"/>
              <a:t>How does a DBMS support multiple databases?</a:t>
            </a:r>
          </a:p>
          <a:p>
            <a:r>
              <a:rPr lang="en-US" dirty="0" smtClean="0"/>
              <a:t>How does a DBA find out what is stored in each database?</a:t>
            </a:r>
          </a:p>
          <a:p>
            <a:r>
              <a:rPr lang="en-US" dirty="0" smtClean="0"/>
              <a:t>What DBA tasks need to be performed as an application is developed?</a:t>
            </a:r>
          </a:p>
          <a:p>
            <a:r>
              <a:rPr lang="en-US" dirty="0" smtClean="0"/>
              <a:t>How do you back up data that is constantly changing?</a:t>
            </a:r>
          </a:p>
          <a:p>
            <a:r>
              <a:rPr lang="en-US"/>
              <a:t>How should computers be configured for DMBS software and database files? </a:t>
            </a:r>
            <a:endParaRPr lang="en-US" smtClean="0"/>
          </a:p>
          <a:p>
            <a:r>
              <a:rPr lang="en-US" dirty="0" smtClean="0"/>
              <a:t>What security techniques are used to protect databases?</a:t>
            </a:r>
          </a:p>
          <a:p>
            <a:r>
              <a:rPr lang="en-US" dirty="0" smtClean="0"/>
              <a:t>How do you prevent eavesdroppers or hackers from reading data?</a:t>
            </a:r>
          </a:p>
          <a:p>
            <a:r>
              <a:rPr lang="en-US" dirty="0" smtClean="0"/>
              <a:t>What security conditions would be needed at Sally’s Pet Store?</a:t>
            </a:r>
          </a:p>
        </p:txBody>
      </p:sp>
      <p:sp>
        <p:nvSpPr>
          <p:cNvPr id="8194" name="Slide Number Placeholder 5"/>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19ABAFA3-9FA1-4EED-9AEC-8D3906CFC8D2}" type="slidenum">
              <a:rPr lang="en-US" smtClean="0"/>
              <a:pPr/>
              <a:t>2</a:t>
            </a:fld>
            <a:endParaRPr lang="en-US"/>
          </a:p>
        </p:txBody>
      </p:sp>
    </p:spTree>
    <p:extLst>
      <p:ext uri="{BB962C8B-B14F-4D97-AF65-F5344CB8AC3E}">
        <p14:creationId xmlns:p14="http://schemas.microsoft.com/office/powerpoint/2010/main" val="37866760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Machine</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20</a:t>
            </a:fld>
            <a:endParaRPr lang="en-US"/>
          </a:p>
        </p:txBody>
      </p:sp>
      <p:sp>
        <p:nvSpPr>
          <p:cNvPr id="15" name="Freeform 14"/>
          <p:cNvSpPr/>
          <p:nvPr/>
        </p:nvSpPr>
        <p:spPr>
          <a:xfrm>
            <a:off x="2489377" y="2897248"/>
            <a:ext cx="2827769" cy="824546"/>
          </a:xfrm>
          <a:custGeom>
            <a:avLst/>
            <a:gdLst>
              <a:gd name="connsiteX0" fmla="*/ 1400670 w 2827769"/>
              <a:gd name="connsiteY0" fmla="*/ 0 h 824546"/>
              <a:gd name="connsiteX1" fmla="*/ 2827769 w 2827769"/>
              <a:gd name="connsiteY1" fmla="*/ 5285 h 824546"/>
              <a:gd name="connsiteX2" fmla="*/ 1427098 w 2827769"/>
              <a:gd name="connsiteY2" fmla="*/ 824546 h 824546"/>
              <a:gd name="connsiteX3" fmla="*/ 0 w 2827769"/>
              <a:gd name="connsiteY3" fmla="*/ 824546 h 824546"/>
              <a:gd name="connsiteX4" fmla="*/ 1400670 w 2827769"/>
              <a:gd name="connsiteY4" fmla="*/ 0 h 824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7769" h="824546">
                <a:moveTo>
                  <a:pt x="1400670" y="0"/>
                </a:moveTo>
                <a:lnTo>
                  <a:pt x="2827769" y="5285"/>
                </a:lnTo>
                <a:lnTo>
                  <a:pt x="1427098" y="824546"/>
                </a:lnTo>
                <a:lnTo>
                  <a:pt x="0" y="824546"/>
                </a:lnTo>
                <a:lnTo>
                  <a:pt x="1400670" y="0"/>
                </a:lnTo>
                <a:close/>
              </a:path>
            </a:pathLst>
          </a:custGeom>
          <a:solidFill>
            <a:srgbClr val="FFECC5"/>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6" name="TextBox 15"/>
          <p:cNvSpPr txBox="1"/>
          <p:nvPr/>
        </p:nvSpPr>
        <p:spPr>
          <a:xfrm>
            <a:off x="4762636" y="3260129"/>
            <a:ext cx="1442719" cy="923330"/>
          </a:xfrm>
          <a:prstGeom prst="rect">
            <a:avLst/>
          </a:prstGeom>
          <a:noFill/>
        </p:spPr>
        <p:txBody>
          <a:bodyPr wrap="square" rtlCol="0">
            <a:spAutoFit/>
          </a:bodyPr>
          <a:lstStyle/>
          <a:p>
            <a:r>
              <a:rPr lang="en-US" sz="1800" dirty="0" smtClean="0"/>
              <a:t>Computer/ Processor/ Memory</a:t>
            </a:r>
            <a:endParaRPr lang="en-US" sz="1800" dirty="0"/>
          </a:p>
        </p:txBody>
      </p:sp>
      <p:sp>
        <p:nvSpPr>
          <p:cNvPr id="17" name="Freeform 16"/>
          <p:cNvSpPr/>
          <p:nvPr/>
        </p:nvSpPr>
        <p:spPr>
          <a:xfrm>
            <a:off x="2489377" y="2476550"/>
            <a:ext cx="2827769" cy="824546"/>
          </a:xfrm>
          <a:custGeom>
            <a:avLst/>
            <a:gdLst>
              <a:gd name="connsiteX0" fmla="*/ 1400670 w 2827769"/>
              <a:gd name="connsiteY0" fmla="*/ 0 h 824546"/>
              <a:gd name="connsiteX1" fmla="*/ 2827769 w 2827769"/>
              <a:gd name="connsiteY1" fmla="*/ 5285 h 824546"/>
              <a:gd name="connsiteX2" fmla="*/ 1427098 w 2827769"/>
              <a:gd name="connsiteY2" fmla="*/ 824546 h 824546"/>
              <a:gd name="connsiteX3" fmla="*/ 0 w 2827769"/>
              <a:gd name="connsiteY3" fmla="*/ 824546 h 824546"/>
              <a:gd name="connsiteX4" fmla="*/ 1400670 w 2827769"/>
              <a:gd name="connsiteY4" fmla="*/ 0 h 824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7769" h="824546">
                <a:moveTo>
                  <a:pt x="1400670" y="0"/>
                </a:moveTo>
                <a:lnTo>
                  <a:pt x="2827769" y="5285"/>
                </a:lnTo>
                <a:lnTo>
                  <a:pt x="1427098" y="824546"/>
                </a:lnTo>
                <a:lnTo>
                  <a:pt x="0" y="824546"/>
                </a:lnTo>
                <a:lnTo>
                  <a:pt x="1400670" y="0"/>
                </a:lnTo>
                <a:close/>
              </a:path>
            </a:pathLst>
          </a:custGeom>
          <a:solidFill>
            <a:srgbClr val="FFFFCC"/>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8" name="TextBox 17"/>
          <p:cNvSpPr txBox="1"/>
          <p:nvPr/>
        </p:nvSpPr>
        <p:spPr>
          <a:xfrm>
            <a:off x="5317146" y="2410904"/>
            <a:ext cx="2691686" cy="646331"/>
          </a:xfrm>
          <a:prstGeom prst="rect">
            <a:avLst/>
          </a:prstGeom>
          <a:noFill/>
        </p:spPr>
        <p:txBody>
          <a:bodyPr wrap="square" rtlCol="0">
            <a:spAutoFit/>
          </a:bodyPr>
          <a:lstStyle/>
          <a:p>
            <a:r>
              <a:rPr lang="en-US" sz="1800" dirty="0" smtClean="0"/>
              <a:t>Base Operating System with Hypervisor</a:t>
            </a:r>
            <a:endParaRPr lang="en-US" sz="1800" dirty="0"/>
          </a:p>
        </p:txBody>
      </p:sp>
      <p:sp>
        <p:nvSpPr>
          <p:cNvPr id="19" name="Freeform 18"/>
          <p:cNvSpPr/>
          <p:nvPr/>
        </p:nvSpPr>
        <p:spPr>
          <a:xfrm>
            <a:off x="2489377" y="2312103"/>
            <a:ext cx="1766321" cy="515040"/>
          </a:xfrm>
          <a:custGeom>
            <a:avLst/>
            <a:gdLst>
              <a:gd name="connsiteX0" fmla="*/ 1400670 w 2827769"/>
              <a:gd name="connsiteY0" fmla="*/ 0 h 824546"/>
              <a:gd name="connsiteX1" fmla="*/ 2827769 w 2827769"/>
              <a:gd name="connsiteY1" fmla="*/ 5285 h 824546"/>
              <a:gd name="connsiteX2" fmla="*/ 1427098 w 2827769"/>
              <a:gd name="connsiteY2" fmla="*/ 824546 h 824546"/>
              <a:gd name="connsiteX3" fmla="*/ 0 w 2827769"/>
              <a:gd name="connsiteY3" fmla="*/ 824546 h 824546"/>
              <a:gd name="connsiteX4" fmla="*/ 1400670 w 2827769"/>
              <a:gd name="connsiteY4" fmla="*/ 0 h 824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7769" h="824546">
                <a:moveTo>
                  <a:pt x="1400670" y="0"/>
                </a:moveTo>
                <a:lnTo>
                  <a:pt x="2827769" y="5285"/>
                </a:lnTo>
                <a:lnTo>
                  <a:pt x="1427098" y="824546"/>
                </a:lnTo>
                <a:lnTo>
                  <a:pt x="0" y="824546"/>
                </a:lnTo>
                <a:lnTo>
                  <a:pt x="1400670" y="0"/>
                </a:lnTo>
                <a:close/>
              </a:path>
            </a:pathLst>
          </a:custGeom>
          <a:solidFill>
            <a:srgbClr val="FFFFEB"/>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FF"/>
              </a:solidFill>
              <a:effectLst/>
              <a:latin typeface="Arial" charset="0"/>
            </a:endParaRPr>
          </a:p>
        </p:txBody>
      </p:sp>
      <p:sp>
        <p:nvSpPr>
          <p:cNvPr id="20" name="Freeform 19"/>
          <p:cNvSpPr/>
          <p:nvPr/>
        </p:nvSpPr>
        <p:spPr>
          <a:xfrm>
            <a:off x="3717675" y="2219030"/>
            <a:ext cx="1766321" cy="515040"/>
          </a:xfrm>
          <a:custGeom>
            <a:avLst/>
            <a:gdLst>
              <a:gd name="connsiteX0" fmla="*/ 1400670 w 2827769"/>
              <a:gd name="connsiteY0" fmla="*/ 0 h 824546"/>
              <a:gd name="connsiteX1" fmla="*/ 2827769 w 2827769"/>
              <a:gd name="connsiteY1" fmla="*/ 5285 h 824546"/>
              <a:gd name="connsiteX2" fmla="*/ 1427098 w 2827769"/>
              <a:gd name="connsiteY2" fmla="*/ 824546 h 824546"/>
              <a:gd name="connsiteX3" fmla="*/ 0 w 2827769"/>
              <a:gd name="connsiteY3" fmla="*/ 824546 h 824546"/>
              <a:gd name="connsiteX4" fmla="*/ 1400670 w 2827769"/>
              <a:gd name="connsiteY4" fmla="*/ 0 h 824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7769" h="824546">
                <a:moveTo>
                  <a:pt x="1400670" y="0"/>
                </a:moveTo>
                <a:lnTo>
                  <a:pt x="2827769" y="5285"/>
                </a:lnTo>
                <a:lnTo>
                  <a:pt x="1427098" y="824546"/>
                </a:lnTo>
                <a:lnTo>
                  <a:pt x="0" y="824546"/>
                </a:lnTo>
                <a:lnTo>
                  <a:pt x="1400670" y="0"/>
                </a:lnTo>
                <a:close/>
              </a:path>
            </a:pathLst>
          </a:custGeom>
          <a:solidFill>
            <a:srgbClr val="FFFFEB"/>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21" name="Freeform 20"/>
          <p:cNvSpPr/>
          <p:nvPr/>
        </p:nvSpPr>
        <p:spPr>
          <a:xfrm>
            <a:off x="3903261" y="1592918"/>
            <a:ext cx="1766321" cy="515040"/>
          </a:xfrm>
          <a:custGeom>
            <a:avLst/>
            <a:gdLst>
              <a:gd name="connsiteX0" fmla="*/ 1400670 w 2827769"/>
              <a:gd name="connsiteY0" fmla="*/ 0 h 824546"/>
              <a:gd name="connsiteX1" fmla="*/ 2827769 w 2827769"/>
              <a:gd name="connsiteY1" fmla="*/ 5285 h 824546"/>
              <a:gd name="connsiteX2" fmla="*/ 1427098 w 2827769"/>
              <a:gd name="connsiteY2" fmla="*/ 824546 h 824546"/>
              <a:gd name="connsiteX3" fmla="*/ 0 w 2827769"/>
              <a:gd name="connsiteY3" fmla="*/ 824546 h 824546"/>
              <a:gd name="connsiteX4" fmla="*/ 1400670 w 2827769"/>
              <a:gd name="connsiteY4" fmla="*/ 0 h 824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7769" h="824546">
                <a:moveTo>
                  <a:pt x="1400670" y="0"/>
                </a:moveTo>
                <a:lnTo>
                  <a:pt x="2827769" y="5285"/>
                </a:lnTo>
                <a:lnTo>
                  <a:pt x="1427098" y="824546"/>
                </a:lnTo>
                <a:lnTo>
                  <a:pt x="0" y="824546"/>
                </a:lnTo>
                <a:lnTo>
                  <a:pt x="1400670" y="0"/>
                </a:lnTo>
                <a:close/>
              </a:path>
            </a:pathLst>
          </a:custGeom>
          <a:solidFill>
            <a:srgbClr val="FFFFEB"/>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22" name="TextBox 21"/>
          <p:cNvSpPr txBox="1"/>
          <p:nvPr/>
        </p:nvSpPr>
        <p:spPr>
          <a:xfrm>
            <a:off x="1949226" y="1572699"/>
            <a:ext cx="2129052" cy="646331"/>
          </a:xfrm>
          <a:prstGeom prst="rect">
            <a:avLst/>
          </a:prstGeom>
          <a:noFill/>
        </p:spPr>
        <p:txBody>
          <a:bodyPr wrap="square" rtlCol="0">
            <a:spAutoFit/>
          </a:bodyPr>
          <a:lstStyle/>
          <a:p>
            <a:r>
              <a:rPr lang="en-US" sz="1800" dirty="0" smtClean="0"/>
              <a:t>VMs with own operating systems</a:t>
            </a:r>
            <a:endParaRPr lang="en-US" sz="1800" dirty="0"/>
          </a:p>
        </p:txBody>
      </p:sp>
      <p:sp>
        <p:nvSpPr>
          <p:cNvPr id="23" name="TextBox 22"/>
          <p:cNvSpPr txBox="1"/>
          <p:nvPr/>
        </p:nvSpPr>
        <p:spPr>
          <a:xfrm>
            <a:off x="3040580" y="2337655"/>
            <a:ext cx="1037697" cy="338554"/>
          </a:xfrm>
          <a:prstGeom prst="rect">
            <a:avLst/>
          </a:prstGeom>
          <a:noFill/>
          <a:scene3d>
            <a:camera prst="orthographicFront">
              <a:rot lat="18689138" lon="2384951" rev="19460459"/>
            </a:camera>
            <a:lightRig rig="threePt" dir="t"/>
          </a:scene3d>
        </p:spPr>
        <p:txBody>
          <a:bodyPr wrap="square" rtlCol="0">
            <a:spAutoFit/>
          </a:bodyPr>
          <a:lstStyle/>
          <a:p>
            <a:r>
              <a:rPr lang="en-US" sz="1600" dirty="0" smtClean="0"/>
              <a:t>DBMS</a:t>
            </a:r>
            <a:endParaRPr lang="en-US" sz="1600" dirty="0"/>
          </a:p>
        </p:txBody>
      </p:sp>
      <p:sp>
        <p:nvSpPr>
          <p:cNvPr id="24" name="TextBox 23"/>
          <p:cNvSpPr txBox="1"/>
          <p:nvPr/>
        </p:nvSpPr>
        <p:spPr>
          <a:xfrm>
            <a:off x="1328253" y="4517409"/>
            <a:ext cx="5854890" cy="923330"/>
          </a:xfrm>
          <a:prstGeom prst="rect">
            <a:avLst/>
          </a:prstGeom>
          <a:noFill/>
        </p:spPr>
        <p:txBody>
          <a:bodyPr wrap="square" rtlCol="0">
            <a:spAutoFit/>
          </a:bodyPr>
          <a:lstStyle/>
          <a:p>
            <a:r>
              <a:rPr lang="en-US" sz="1800" dirty="0" smtClean="0">
                <a:solidFill>
                  <a:schemeClr val="tx1"/>
                </a:solidFill>
              </a:rPr>
              <a:t>Set up a new, clean VM and install the DBMS software.</a:t>
            </a:r>
          </a:p>
          <a:p>
            <a:r>
              <a:rPr lang="en-US" sz="1800" dirty="0" smtClean="0">
                <a:solidFill>
                  <a:schemeClr val="tx1"/>
                </a:solidFill>
              </a:rPr>
              <a:t>VMs are easy to backup and restore.</a:t>
            </a:r>
          </a:p>
          <a:p>
            <a:r>
              <a:rPr lang="en-US" sz="1800" dirty="0" smtClean="0">
                <a:solidFill>
                  <a:schemeClr val="tx1"/>
                </a:solidFill>
              </a:rPr>
              <a:t>Plus security access to that VM can be controlled.</a:t>
            </a:r>
            <a:endParaRPr lang="en-US" sz="1800" dirty="0">
              <a:solidFill>
                <a:schemeClr val="tx1"/>
              </a:solidFill>
            </a:endParaRPr>
          </a:p>
        </p:txBody>
      </p:sp>
    </p:spTree>
    <p:extLst>
      <p:ext uri="{BB962C8B-B14F-4D97-AF65-F5344CB8AC3E}">
        <p14:creationId xmlns:p14="http://schemas.microsoft.com/office/powerpoint/2010/main" val="5041359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Hyper-V Management</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21</a:t>
            </a:fld>
            <a:endParaRPr lang="en-US"/>
          </a:p>
        </p:txBody>
      </p:sp>
      <p:pic>
        <p:nvPicPr>
          <p:cNvPr id="4" name="Picture 3"/>
          <p:cNvPicPr>
            <a:picLocks noChangeAspect="1"/>
          </p:cNvPicPr>
          <p:nvPr/>
        </p:nvPicPr>
        <p:blipFill>
          <a:blip r:embed="rId2"/>
          <a:stretch>
            <a:fillRect/>
          </a:stretch>
        </p:blipFill>
        <p:spPr>
          <a:xfrm>
            <a:off x="1146415" y="1278081"/>
            <a:ext cx="6973203" cy="4726933"/>
          </a:xfrm>
          <a:prstGeom prst="rect">
            <a:avLst/>
          </a:prstGeom>
        </p:spPr>
      </p:pic>
    </p:spTree>
    <p:extLst>
      <p:ext uri="{BB962C8B-B14F-4D97-AF65-F5344CB8AC3E}">
        <p14:creationId xmlns:p14="http://schemas.microsoft.com/office/powerpoint/2010/main" val="6449443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Configuration</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22</a:t>
            </a:fld>
            <a:endParaRPr lang="en-US"/>
          </a:p>
        </p:txBody>
      </p:sp>
      <p:pic>
        <p:nvPicPr>
          <p:cNvPr id="5" name="Picture 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7092" y="1923794"/>
            <a:ext cx="752475"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4" name="TextBox 3"/>
          <p:cNvSpPr txBox="1"/>
          <p:nvPr/>
        </p:nvSpPr>
        <p:spPr>
          <a:xfrm>
            <a:off x="3099886" y="3330479"/>
            <a:ext cx="939681" cy="400110"/>
          </a:xfrm>
          <a:prstGeom prst="rect">
            <a:avLst/>
          </a:prstGeom>
          <a:noFill/>
        </p:spPr>
        <p:txBody>
          <a:bodyPr wrap="none" rtlCol="0">
            <a:spAutoFit/>
          </a:bodyPr>
          <a:lstStyle/>
          <a:p>
            <a:r>
              <a:rPr lang="en-US" sz="2000" dirty="0" smtClean="0"/>
              <a:t>Server</a:t>
            </a:r>
            <a:endParaRPr lang="en-US" sz="2000" dirty="0"/>
          </a:p>
        </p:txBody>
      </p:sp>
      <p:sp>
        <p:nvSpPr>
          <p:cNvPr id="7" name="Freeform 6"/>
          <p:cNvSpPr/>
          <p:nvPr/>
        </p:nvSpPr>
        <p:spPr>
          <a:xfrm>
            <a:off x="2888800" y="1597282"/>
            <a:ext cx="1766321" cy="515040"/>
          </a:xfrm>
          <a:custGeom>
            <a:avLst/>
            <a:gdLst>
              <a:gd name="connsiteX0" fmla="*/ 1400670 w 2827769"/>
              <a:gd name="connsiteY0" fmla="*/ 0 h 824546"/>
              <a:gd name="connsiteX1" fmla="*/ 2827769 w 2827769"/>
              <a:gd name="connsiteY1" fmla="*/ 5285 h 824546"/>
              <a:gd name="connsiteX2" fmla="*/ 1427098 w 2827769"/>
              <a:gd name="connsiteY2" fmla="*/ 824546 h 824546"/>
              <a:gd name="connsiteX3" fmla="*/ 0 w 2827769"/>
              <a:gd name="connsiteY3" fmla="*/ 824546 h 824546"/>
              <a:gd name="connsiteX4" fmla="*/ 1400670 w 2827769"/>
              <a:gd name="connsiteY4" fmla="*/ 0 h 824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7769" h="824546">
                <a:moveTo>
                  <a:pt x="1400670" y="0"/>
                </a:moveTo>
                <a:lnTo>
                  <a:pt x="2827769" y="5285"/>
                </a:lnTo>
                <a:lnTo>
                  <a:pt x="1427098" y="824546"/>
                </a:lnTo>
                <a:lnTo>
                  <a:pt x="0" y="824546"/>
                </a:lnTo>
                <a:lnTo>
                  <a:pt x="1400670" y="0"/>
                </a:lnTo>
                <a:close/>
              </a:path>
            </a:pathLst>
          </a:custGeom>
          <a:solidFill>
            <a:srgbClr val="FFFFEB">
              <a:alpha val="69000"/>
            </a:srgbClr>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FF"/>
              </a:solidFill>
              <a:effectLst/>
              <a:latin typeface="Arial" charset="0"/>
            </a:endParaRPr>
          </a:p>
        </p:txBody>
      </p:sp>
      <p:sp>
        <p:nvSpPr>
          <p:cNvPr id="8" name="TextBox 7"/>
          <p:cNvSpPr txBox="1"/>
          <p:nvPr/>
        </p:nvSpPr>
        <p:spPr>
          <a:xfrm>
            <a:off x="3440003" y="1622834"/>
            <a:ext cx="1037697" cy="338554"/>
          </a:xfrm>
          <a:prstGeom prst="rect">
            <a:avLst/>
          </a:prstGeom>
          <a:noFill/>
          <a:scene3d>
            <a:camera prst="orthographicFront">
              <a:rot lat="18689138" lon="2384951" rev="19460459"/>
            </a:camera>
            <a:lightRig rig="threePt" dir="t"/>
          </a:scene3d>
        </p:spPr>
        <p:txBody>
          <a:bodyPr wrap="square" rtlCol="0">
            <a:spAutoFit/>
          </a:bodyPr>
          <a:lstStyle/>
          <a:p>
            <a:r>
              <a:rPr lang="en-US" sz="1600" dirty="0" smtClean="0"/>
              <a:t>DBMS</a:t>
            </a:r>
            <a:endParaRPr lang="en-US" sz="1600" dirty="0"/>
          </a:p>
        </p:txBody>
      </p:sp>
      <p:sp>
        <p:nvSpPr>
          <p:cNvPr id="9" name="TextBox 8"/>
          <p:cNvSpPr txBox="1"/>
          <p:nvPr/>
        </p:nvSpPr>
        <p:spPr>
          <a:xfrm>
            <a:off x="1887522" y="1454692"/>
            <a:ext cx="1382110" cy="400110"/>
          </a:xfrm>
          <a:prstGeom prst="rect">
            <a:avLst/>
          </a:prstGeom>
          <a:noFill/>
        </p:spPr>
        <p:txBody>
          <a:bodyPr wrap="none" rtlCol="0">
            <a:spAutoFit/>
          </a:bodyPr>
          <a:lstStyle/>
          <a:p>
            <a:r>
              <a:rPr lang="en-US" sz="2000" dirty="0" smtClean="0"/>
              <a:t>DBMS VM</a:t>
            </a:r>
            <a:endParaRPr lang="en-US" sz="2000" dirty="0"/>
          </a:p>
        </p:txBody>
      </p:sp>
      <p:grpSp>
        <p:nvGrpSpPr>
          <p:cNvPr id="13" name="Group 12"/>
          <p:cNvGrpSpPr/>
          <p:nvPr/>
        </p:nvGrpSpPr>
        <p:grpSpPr>
          <a:xfrm>
            <a:off x="5390864" y="1923794"/>
            <a:ext cx="1009935" cy="1009935"/>
            <a:chOff x="5063319" y="3002721"/>
            <a:chExt cx="1009935" cy="1009935"/>
          </a:xfrm>
          <a:scene3d>
            <a:camera prst="orthographicFront">
              <a:rot lat="600000" lon="1199993" rev="0"/>
            </a:camera>
            <a:lightRig rig="threePt" dir="t"/>
          </a:scene3d>
        </p:grpSpPr>
        <p:sp>
          <p:nvSpPr>
            <p:cNvPr id="11" name="Rectangle 10"/>
            <p:cNvSpPr/>
            <p:nvPr/>
          </p:nvSpPr>
          <p:spPr bwMode="auto">
            <a:xfrm>
              <a:off x="5063319" y="3002721"/>
              <a:ext cx="1009935" cy="1009935"/>
            </a:xfrm>
            <a:prstGeom prst="rect">
              <a:avLst/>
            </a:prstGeom>
            <a:solidFill>
              <a:srgbClr val="FF0000"/>
            </a:solidFill>
            <a:ln w="12700" cap="flat" cmpd="sng" algn="ctr">
              <a:solidFill>
                <a:schemeClr val="tx1"/>
              </a:solidFill>
              <a:prstDash val="solid"/>
              <a:round/>
              <a:headEnd type="none" w="sm" len="sm"/>
              <a:tailEnd type="none" w="sm" len="sm"/>
            </a:ln>
            <a:effectLst/>
            <a:sp3d extrusionH="1016000">
              <a:extrusionClr>
                <a:schemeClr val="tx2">
                  <a:lumMod val="60000"/>
                  <a:lumOff val="40000"/>
                </a:schemeClr>
              </a:extrusionClr>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2" name="Rectangle 11"/>
            <p:cNvSpPr/>
            <p:nvPr/>
          </p:nvSpPr>
          <p:spPr bwMode="auto">
            <a:xfrm>
              <a:off x="5213445" y="3163953"/>
              <a:ext cx="723331" cy="125157"/>
            </a:xfrm>
            <a:prstGeom prst="rect">
              <a:avLst/>
            </a:prstGeom>
            <a:solidFill>
              <a:srgbClr val="FF0000"/>
            </a:solidFill>
            <a:ln w="12700" cap="flat" cmpd="sng" algn="ctr">
              <a:solidFill>
                <a:schemeClr val="tx1"/>
              </a:solidFill>
              <a:prstDash val="solid"/>
              <a:round/>
              <a:headEnd type="none" w="sm" len="sm"/>
              <a:tailEnd type="none" w="sm" len="sm"/>
            </a:ln>
            <a:effectLst/>
            <a:sp3d extrusionH="1016000">
              <a:bevelT prst="softRound"/>
              <a:extrusionClr>
                <a:schemeClr val="tx2">
                  <a:lumMod val="60000"/>
                  <a:lumOff val="40000"/>
                </a:schemeClr>
              </a:extrusionClr>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4" name="Rectangle 13"/>
            <p:cNvSpPr/>
            <p:nvPr/>
          </p:nvSpPr>
          <p:spPr bwMode="auto">
            <a:xfrm>
              <a:off x="5213445" y="3314964"/>
              <a:ext cx="723331" cy="125157"/>
            </a:xfrm>
            <a:prstGeom prst="rect">
              <a:avLst/>
            </a:prstGeom>
            <a:solidFill>
              <a:srgbClr val="FF0000"/>
            </a:solidFill>
            <a:ln w="12700" cap="flat" cmpd="sng" algn="ctr">
              <a:solidFill>
                <a:schemeClr val="tx1"/>
              </a:solidFill>
              <a:prstDash val="solid"/>
              <a:round/>
              <a:headEnd type="none" w="sm" len="sm"/>
              <a:tailEnd type="none" w="sm" len="sm"/>
            </a:ln>
            <a:effectLst/>
            <a:sp3d extrusionH="1016000">
              <a:bevelT prst="softRound"/>
              <a:extrusionClr>
                <a:schemeClr val="tx2">
                  <a:lumMod val="60000"/>
                  <a:lumOff val="40000"/>
                </a:schemeClr>
              </a:extrusionClr>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5" name="Rectangle 14"/>
            <p:cNvSpPr/>
            <p:nvPr/>
          </p:nvSpPr>
          <p:spPr bwMode="auto">
            <a:xfrm>
              <a:off x="5213445" y="3465975"/>
              <a:ext cx="723331" cy="125157"/>
            </a:xfrm>
            <a:prstGeom prst="rect">
              <a:avLst/>
            </a:prstGeom>
            <a:solidFill>
              <a:srgbClr val="FF0000"/>
            </a:solidFill>
            <a:ln w="12700" cap="flat" cmpd="sng" algn="ctr">
              <a:solidFill>
                <a:schemeClr val="tx1"/>
              </a:solidFill>
              <a:prstDash val="solid"/>
              <a:round/>
              <a:headEnd type="none" w="sm" len="sm"/>
              <a:tailEnd type="none" w="sm" len="sm"/>
            </a:ln>
            <a:effectLst/>
            <a:sp3d extrusionH="1016000">
              <a:bevelT prst="softRound"/>
              <a:extrusionClr>
                <a:schemeClr val="tx2">
                  <a:lumMod val="60000"/>
                  <a:lumOff val="40000"/>
                </a:schemeClr>
              </a:extrusionClr>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6" name="Rectangle 15"/>
            <p:cNvSpPr/>
            <p:nvPr/>
          </p:nvSpPr>
          <p:spPr bwMode="auto">
            <a:xfrm>
              <a:off x="5213445" y="3616986"/>
              <a:ext cx="723331" cy="125157"/>
            </a:xfrm>
            <a:prstGeom prst="rect">
              <a:avLst/>
            </a:prstGeom>
            <a:solidFill>
              <a:srgbClr val="FF0000"/>
            </a:solidFill>
            <a:ln w="12700" cap="flat" cmpd="sng" algn="ctr">
              <a:solidFill>
                <a:schemeClr val="tx1"/>
              </a:solidFill>
              <a:prstDash val="solid"/>
              <a:round/>
              <a:headEnd type="none" w="sm" len="sm"/>
              <a:tailEnd type="none" w="sm" len="sm"/>
            </a:ln>
            <a:effectLst/>
            <a:sp3d extrusionH="1016000">
              <a:bevelT prst="softRound"/>
              <a:extrusionClr>
                <a:schemeClr val="tx2">
                  <a:lumMod val="60000"/>
                  <a:lumOff val="40000"/>
                </a:schemeClr>
              </a:extrusionClr>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7" name="Rectangle 16"/>
            <p:cNvSpPr/>
            <p:nvPr/>
          </p:nvSpPr>
          <p:spPr bwMode="auto">
            <a:xfrm>
              <a:off x="5213445" y="3767997"/>
              <a:ext cx="723331" cy="125157"/>
            </a:xfrm>
            <a:prstGeom prst="rect">
              <a:avLst/>
            </a:prstGeom>
            <a:solidFill>
              <a:srgbClr val="FF0000"/>
            </a:solidFill>
            <a:ln w="12700" cap="flat" cmpd="sng" algn="ctr">
              <a:solidFill>
                <a:schemeClr val="tx1"/>
              </a:solidFill>
              <a:prstDash val="solid"/>
              <a:round/>
              <a:headEnd type="none" w="sm" len="sm"/>
              <a:tailEnd type="none" w="sm" len="sm"/>
            </a:ln>
            <a:effectLst/>
            <a:sp3d extrusionH="1016000">
              <a:bevelT prst="softRound"/>
              <a:extrusionClr>
                <a:schemeClr val="tx2">
                  <a:lumMod val="60000"/>
                  <a:lumOff val="40000"/>
                </a:schemeClr>
              </a:extrusionClr>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grpSp>
      <p:sp>
        <p:nvSpPr>
          <p:cNvPr id="19" name="TextBox 18"/>
          <p:cNvSpPr txBox="1"/>
          <p:nvPr/>
        </p:nvSpPr>
        <p:spPr>
          <a:xfrm>
            <a:off x="5056493" y="2956336"/>
            <a:ext cx="2124074" cy="1015663"/>
          </a:xfrm>
          <a:prstGeom prst="rect">
            <a:avLst/>
          </a:prstGeom>
          <a:noFill/>
        </p:spPr>
        <p:txBody>
          <a:bodyPr wrap="square" rtlCol="0">
            <a:spAutoFit/>
          </a:bodyPr>
          <a:lstStyle/>
          <a:p>
            <a:r>
              <a:rPr lang="en-US" sz="2000" dirty="0" smtClean="0"/>
              <a:t>Network attached storage  (RAID drives)</a:t>
            </a:r>
            <a:endParaRPr lang="en-US" sz="2000" dirty="0"/>
          </a:p>
        </p:txBody>
      </p:sp>
      <p:sp>
        <p:nvSpPr>
          <p:cNvPr id="18" name="Freeform 17"/>
          <p:cNvSpPr/>
          <p:nvPr/>
        </p:nvSpPr>
        <p:spPr>
          <a:xfrm>
            <a:off x="3998793" y="2154717"/>
            <a:ext cx="1405719" cy="659738"/>
          </a:xfrm>
          <a:custGeom>
            <a:avLst/>
            <a:gdLst>
              <a:gd name="connsiteX0" fmla="*/ 0 w 1405719"/>
              <a:gd name="connsiteY0" fmla="*/ 137353 h 659738"/>
              <a:gd name="connsiteX1" fmla="*/ 218364 w 1405719"/>
              <a:gd name="connsiteY1" fmla="*/ 655968 h 659738"/>
              <a:gd name="connsiteX2" fmla="*/ 982639 w 1405719"/>
              <a:gd name="connsiteY2" fmla="*/ 355717 h 659738"/>
              <a:gd name="connsiteX3" fmla="*/ 573206 w 1405719"/>
              <a:gd name="connsiteY3" fmla="*/ 55466 h 659738"/>
              <a:gd name="connsiteX4" fmla="*/ 1405719 w 1405719"/>
              <a:gd name="connsiteY4" fmla="*/ 875 h 659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5719" h="659738">
                <a:moveTo>
                  <a:pt x="0" y="137353"/>
                </a:moveTo>
                <a:cubicBezTo>
                  <a:pt x="27295" y="378463"/>
                  <a:pt x="54591" y="619574"/>
                  <a:pt x="218364" y="655968"/>
                </a:cubicBezTo>
                <a:cubicBezTo>
                  <a:pt x="382137" y="692362"/>
                  <a:pt x="923499" y="455801"/>
                  <a:pt x="982639" y="355717"/>
                </a:cubicBezTo>
                <a:cubicBezTo>
                  <a:pt x="1041779" y="255633"/>
                  <a:pt x="502693" y="114606"/>
                  <a:pt x="573206" y="55466"/>
                </a:cubicBezTo>
                <a:cubicBezTo>
                  <a:pt x="643719" y="-3674"/>
                  <a:pt x="1024719" y="-1400"/>
                  <a:pt x="1405719" y="875"/>
                </a:cubicBezTo>
              </a:path>
            </a:pathLst>
          </a:custGeom>
          <a:ln>
            <a:solidFill>
              <a:schemeClr val="bg2"/>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20" name="TextBox 19"/>
          <p:cNvSpPr txBox="1"/>
          <p:nvPr/>
        </p:nvSpPr>
        <p:spPr>
          <a:xfrm>
            <a:off x="1146410" y="4339987"/>
            <a:ext cx="7110484" cy="1323439"/>
          </a:xfrm>
          <a:prstGeom prst="rect">
            <a:avLst/>
          </a:prstGeom>
          <a:noFill/>
        </p:spPr>
        <p:txBody>
          <a:bodyPr wrap="square" rtlCol="0">
            <a:spAutoFit/>
          </a:bodyPr>
          <a:lstStyle/>
          <a:p>
            <a:r>
              <a:rPr lang="en-US" sz="2000" dirty="0" smtClean="0">
                <a:solidFill>
                  <a:schemeClr val="tx1"/>
                </a:solidFill>
              </a:rPr>
              <a:t>The DBMS software runs on a VM on the server.</a:t>
            </a:r>
          </a:p>
          <a:p>
            <a:r>
              <a:rPr lang="en-US" sz="2000" dirty="0" smtClean="0">
                <a:solidFill>
                  <a:schemeClr val="tx1"/>
                </a:solidFill>
              </a:rPr>
              <a:t>The database files are on RAID drives on a network-attached storage box with its own backup.</a:t>
            </a:r>
          </a:p>
          <a:p>
            <a:r>
              <a:rPr lang="en-US" sz="2000" dirty="0" smtClean="0">
                <a:solidFill>
                  <a:schemeClr val="tx1"/>
                </a:solidFill>
              </a:rPr>
              <a:t>Log files are stored on separate drives.</a:t>
            </a:r>
            <a:endParaRPr lang="en-US" sz="2000" dirty="0">
              <a:solidFill>
                <a:schemeClr val="tx1"/>
              </a:solidFill>
            </a:endParaRPr>
          </a:p>
        </p:txBody>
      </p:sp>
      <p:sp>
        <p:nvSpPr>
          <p:cNvPr id="22" name="Freeform 21"/>
          <p:cNvSpPr/>
          <p:nvPr/>
        </p:nvSpPr>
        <p:spPr>
          <a:xfrm>
            <a:off x="6741994" y="1937982"/>
            <a:ext cx="1132764" cy="631909"/>
          </a:xfrm>
          <a:custGeom>
            <a:avLst/>
            <a:gdLst>
              <a:gd name="connsiteX0" fmla="*/ 0 w 1132764"/>
              <a:gd name="connsiteY0" fmla="*/ 300251 h 631909"/>
              <a:gd name="connsiteX1" fmla="*/ 218364 w 1132764"/>
              <a:gd name="connsiteY1" fmla="*/ 272955 h 631909"/>
              <a:gd name="connsiteX2" fmla="*/ 150125 w 1132764"/>
              <a:gd name="connsiteY2" fmla="*/ 627797 h 631909"/>
              <a:gd name="connsiteX3" fmla="*/ 1132764 w 1132764"/>
              <a:gd name="connsiteY3" fmla="*/ 0 h 631909"/>
            </a:gdLst>
            <a:ahLst/>
            <a:cxnLst>
              <a:cxn ang="0">
                <a:pos x="connsiteX0" y="connsiteY0"/>
              </a:cxn>
              <a:cxn ang="0">
                <a:pos x="connsiteX1" y="connsiteY1"/>
              </a:cxn>
              <a:cxn ang="0">
                <a:pos x="connsiteX2" y="connsiteY2"/>
              </a:cxn>
              <a:cxn ang="0">
                <a:pos x="connsiteX3" y="connsiteY3"/>
              </a:cxn>
            </a:cxnLst>
            <a:rect l="l" t="t" r="r" b="b"/>
            <a:pathLst>
              <a:path w="1132764" h="631909">
                <a:moveTo>
                  <a:pt x="0" y="300251"/>
                </a:moveTo>
                <a:cubicBezTo>
                  <a:pt x="96671" y="259307"/>
                  <a:pt x="193343" y="218364"/>
                  <a:pt x="218364" y="272955"/>
                </a:cubicBezTo>
                <a:cubicBezTo>
                  <a:pt x="243385" y="327546"/>
                  <a:pt x="-2275" y="673290"/>
                  <a:pt x="150125" y="627797"/>
                </a:cubicBezTo>
                <a:cubicBezTo>
                  <a:pt x="302525" y="582305"/>
                  <a:pt x="717644" y="291152"/>
                  <a:pt x="1132764" y="0"/>
                </a:cubicBezTo>
              </a:path>
            </a:pathLst>
          </a:custGeom>
          <a:ln>
            <a:solidFill>
              <a:schemeClr val="bg2"/>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24" name="TextBox 23"/>
          <p:cNvSpPr txBox="1"/>
          <p:nvPr/>
        </p:nvSpPr>
        <p:spPr>
          <a:xfrm>
            <a:off x="7562704" y="1560410"/>
            <a:ext cx="1040670" cy="400110"/>
          </a:xfrm>
          <a:prstGeom prst="rect">
            <a:avLst/>
          </a:prstGeom>
          <a:noFill/>
        </p:spPr>
        <p:txBody>
          <a:bodyPr wrap="none" rtlCol="0">
            <a:spAutoFit/>
          </a:bodyPr>
          <a:lstStyle/>
          <a:p>
            <a:r>
              <a:rPr lang="en-US" sz="2000" dirty="0" smtClean="0"/>
              <a:t>Backup</a:t>
            </a:r>
            <a:endParaRPr lang="en-US" sz="2000" dirty="0"/>
          </a:p>
        </p:txBody>
      </p:sp>
    </p:spTree>
    <p:extLst>
      <p:ext uri="{BB962C8B-B14F-4D97-AF65-F5344CB8AC3E}">
        <p14:creationId xmlns:p14="http://schemas.microsoft.com/office/powerpoint/2010/main" val="6870096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r>
              <a:rPr lang="en-US" smtClean="0"/>
              <a:t>Database Security and Privacy</a:t>
            </a:r>
          </a:p>
        </p:txBody>
      </p:sp>
      <p:sp>
        <p:nvSpPr>
          <p:cNvPr id="22532" name="Rectangle 3"/>
          <p:cNvSpPr>
            <a:spLocks noGrp="1" noChangeArrowheads="1"/>
          </p:cNvSpPr>
          <p:nvPr>
            <p:ph type="body" sz="half" idx="1"/>
          </p:nvPr>
        </p:nvSpPr>
        <p:spPr/>
        <p:txBody>
          <a:bodyPr/>
          <a:lstStyle/>
          <a:p>
            <a:r>
              <a:rPr lang="en-US" sz="2000" dirty="0" smtClean="0"/>
              <a:t>Physical security</a:t>
            </a:r>
          </a:p>
          <a:p>
            <a:pPr lvl="1"/>
            <a:r>
              <a:rPr lang="en-US" sz="1800" dirty="0" smtClean="0"/>
              <a:t>Protecting hardware</a:t>
            </a:r>
          </a:p>
          <a:p>
            <a:pPr lvl="1"/>
            <a:r>
              <a:rPr lang="en-US" sz="1800" dirty="0" smtClean="0"/>
              <a:t>Protecting software and data.</a:t>
            </a:r>
          </a:p>
          <a:p>
            <a:r>
              <a:rPr lang="en-US" sz="2000" dirty="0" smtClean="0"/>
              <a:t>Logical security</a:t>
            </a:r>
          </a:p>
          <a:p>
            <a:pPr lvl="1"/>
            <a:r>
              <a:rPr lang="en-US" sz="1800" dirty="0" smtClean="0"/>
              <a:t>Unauthorized disclosure</a:t>
            </a:r>
          </a:p>
          <a:p>
            <a:pPr lvl="2"/>
            <a:r>
              <a:rPr lang="en-US" sz="1600" dirty="0" smtClean="0"/>
              <a:t>Confidentiality</a:t>
            </a:r>
          </a:p>
          <a:p>
            <a:pPr lvl="1"/>
            <a:r>
              <a:rPr lang="en-US" sz="1800" dirty="0" smtClean="0"/>
              <a:t>Unauthorized modification</a:t>
            </a:r>
          </a:p>
          <a:p>
            <a:pPr lvl="2"/>
            <a:r>
              <a:rPr lang="en-US" sz="1600" dirty="0" smtClean="0"/>
              <a:t>Integrity</a:t>
            </a:r>
          </a:p>
          <a:p>
            <a:pPr lvl="1"/>
            <a:r>
              <a:rPr lang="en-US" sz="1800" dirty="0" smtClean="0"/>
              <a:t>Unauthorized withholding</a:t>
            </a:r>
          </a:p>
          <a:p>
            <a:pPr lvl="2"/>
            <a:r>
              <a:rPr lang="en-US" sz="1600" dirty="0" smtClean="0"/>
              <a:t>Access</a:t>
            </a:r>
          </a:p>
          <a:p>
            <a:r>
              <a:rPr lang="en-US" sz="2000" dirty="0" smtClean="0"/>
              <a:t>Behavioral Security</a:t>
            </a:r>
          </a:p>
          <a:p>
            <a:pPr lvl="1"/>
            <a:r>
              <a:rPr lang="en-US" sz="1800" dirty="0" smtClean="0"/>
              <a:t>Users make mistakes</a:t>
            </a:r>
          </a:p>
          <a:p>
            <a:pPr lvl="2"/>
            <a:r>
              <a:rPr lang="en-US" sz="1600" dirty="0" smtClean="0"/>
              <a:t>Give out passwords</a:t>
            </a:r>
          </a:p>
          <a:p>
            <a:pPr lvl="2"/>
            <a:r>
              <a:rPr lang="en-US" sz="1600" dirty="0" smtClean="0"/>
              <a:t>Insert “found” USB drives…</a:t>
            </a:r>
          </a:p>
          <a:p>
            <a:pPr lvl="1"/>
            <a:r>
              <a:rPr lang="en-US" sz="1800" dirty="0" smtClean="0"/>
              <a:t>Training helps but not perfect</a:t>
            </a:r>
          </a:p>
        </p:txBody>
      </p:sp>
      <p:sp>
        <p:nvSpPr>
          <p:cNvPr id="22533" name="Rectangle 4"/>
          <p:cNvSpPr>
            <a:spLocks noGrp="1" noChangeArrowheads="1"/>
          </p:cNvSpPr>
          <p:nvPr>
            <p:ph type="body" sz="half" idx="2"/>
          </p:nvPr>
        </p:nvSpPr>
        <p:spPr/>
        <p:txBody>
          <a:bodyPr/>
          <a:lstStyle/>
          <a:p>
            <a:r>
              <a:rPr lang="en-US" sz="2000" smtClean="0"/>
              <a:t>Security Threats</a:t>
            </a:r>
          </a:p>
          <a:p>
            <a:pPr lvl="1"/>
            <a:r>
              <a:rPr lang="en-US" sz="1800" smtClean="0"/>
              <a:t>Employees / Insiders</a:t>
            </a:r>
          </a:p>
          <a:p>
            <a:pPr lvl="2"/>
            <a:r>
              <a:rPr lang="en-US" sz="1600" smtClean="0"/>
              <a:t>Disgruntled employees</a:t>
            </a:r>
          </a:p>
          <a:p>
            <a:pPr lvl="2"/>
            <a:r>
              <a:rPr lang="en-US" sz="1600" smtClean="0"/>
              <a:t>“Terminated” employees</a:t>
            </a:r>
          </a:p>
          <a:p>
            <a:pPr lvl="2"/>
            <a:r>
              <a:rPr lang="en-US" sz="1600" smtClean="0"/>
              <a:t>Dial-up / home access</a:t>
            </a:r>
          </a:p>
          <a:p>
            <a:pPr lvl="1"/>
            <a:r>
              <a:rPr lang="en-US" sz="1800" smtClean="0"/>
              <a:t>Programmers</a:t>
            </a:r>
          </a:p>
          <a:p>
            <a:pPr lvl="2"/>
            <a:r>
              <a:rPr lang="en-US" sz="1600" smtClean="0"/>
              <a:t>Time bombs</a:t>
            </a:r>
          </a:p>
          <a:p>
            <a:pPr lvl="2"/>
            <a:r>
              <a:rPr lang="en-US" sz="1600" smtClean="0"/>
              <a:t>Trap doors</a:t>
            </a:r>
          </a:p>
          <a:p>
            <a:pPr lvl="1"/>
            <a:r>
              <a:rPr lang="en-US" sz="1800" smtClean="0"/>
              <a:t>Visitors</a:t>
            </a:r>
          </a:p>
          <a:p>
            <a:pPr lvl="1"/>
            <a:r>
              <a:rPr lang="en-US" sz="1800" smtClean="0"/>
              <a:t>Consultants</a:t>
            </a:r>
          </a:p>
          <a:p>
            <a:pPr lvl="1"/>
            <a:r>
              <a:rPr lang="en-US" sz="1800" smtClean="0"/>
              <a:t>Business partnerships</a:t>
            </a:r>
          </a:p>
          <a:p>
            <a:pPr lvl="2"/>
            <a:r>
              <a:rPr lang="en-US" sz="1600" smtClean="0"/>
              <a:t>Strategic sharing</a:t>
            </a:r>
          </a:p>
          <a:p>
            <a:pPr lvl="2"/>
            <a:r>
              <a:rPr lang="en-US" sz="1600" smtClean="0"/>
              <a:t>EDI</a:t>
            </a:r>
          </a:p>
          <a:p>
            <a:pPr lvl="1"/>
            <a:r>
              <a:rPr lang="en-US" sz="1800" smtClean="0"/>
              <a:t>Hackers--Internet</a:t>
            </a:r>
          </a:p>
        </p:txBody>
      </p:sp>
      <p:sp>
        <p:nvSpPr>
          <p:cNvPr id="22530"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FDB864D-B471-4042-A671-69C4B325D00B}" type="slidenum">
              <a:rPr lang="en-US" smtClean="0"/>
              <a:pPr/>
              <a:t>23</a:t>
            </a:fld>
            <a:endParaRPr lang="en-US"/>
          </a:p>
        </p:txBody>
      </p:sp>
    </p:spTree>
    <p:extLst>
      <p:ext uri="{BB962C8B-B14F-4D97-AF65-F5344CB8AC3E}">
        <p14:creationId xmlns:p14="http://schemas.microsoft.com/office/powerpoint/2010/main" val="5573772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smtClean="0"/>
              <a:t>Data Privacy</a:t>
            </a:r>
          </a:p>
        </p:txBody>
      </p:sp>
      <p:sp>
        <p:nvSpPr>
          <p:cNvPr id="23554" name="Slide Number Placeholder 5"/>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EC6840AE-989F-440D-B33C-8500B9286765}" type="slidenum">
              <a:rPr lang="en-US" smtClean="0"/>
              <a:pPr/>
              <a:t>24</a:t>
            </a:fld>
            <a:endParaRPr lang="en-US"/>
          </a:p>
        </p:txBody>
      </p:sp>
      <p:sp>
        <p:nvSpPr>
          <p:cNvPr id="23556" name="Text Box 4"/>
          <p:cNvSpPr txBox="1">
            <a:spLocks noChangeArrowheads="1"/>
          </p:cNvSpPr>
          <p:nvPr/>
        </p:nvSpPr>
        <p:spPr bwMode="auto">
          <a:xfrm>
            <a:off x="347421" y="1246187"/>
            <a:ext cx="4176713"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2000" dirty="0"/>
              <a:t>Who owns data?</a:t>
            </a:r>
          </a:p>
          <a:p>
            <a:r>
              <a:rPr lang="en-US" sz="2000" dirty="0"/>
              <a:t>Customer rights.</a:t>
            </a:r>
          </a:p>
          <a:p>
            <a:r>
              <a:rPr lang="en-US" sz="2000" dirty="0"/>
              <a:t>International complications.</a:t>
            </a:r>
          </a:p>
          <a:p>
            <a:endParaRPr lang="en-US" sz="2000" dirty="0"/>
          </a:p>
          <a:p>
            <a:r>
              <a:rPr lang="en-US" sz="2000" dirty="0"/>
              <a:t>Do not release data to others.</a:t>
            </a:r>
          </a:p>
          <a:p>
            <a:r>
              <a:rPr lang="en-US" sz="2000" dirty="0"/>
              <a:t>Do not read data unnecessarily.</a:t>
            </a:r>
          </a:p>
          <a:p>
            <a:r>
              <a:rPr lang="en-US" sz="2000" dirty="0"/>
              <a:t>Report all infractions and problems.</a:t>
            </a:r>
          </a:p>
          <a:p>
            <a:endParaRPr lang="en-US" sz="2000" dirty="0"/>
          </a:p>
          <a:p>
            <a:r>
              <a:rPr lang="en-US" sz="2000" dirty="0"/>
              <a:t>Privacy tradeoffs</a:t>
            </a:r>
          </a:p>
        </p:txBody>
      </p:sp>
      <p:pic>
        <p:nvPicPr>
          <p:cNvPr id="23557" name="Picture 7" descr="j017886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6600" y="4191000"/>
            <a:ext cx="2057400"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Picture 9" descr="j02160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1143000"/>
            <a:ext cx="1600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12" descr="ph03349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3886200"/>
            <a:ext cx="1506538"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0" name="Text Box 13"/>
          <p:cNvSpPr txBox="1">
            <a:spLocks noChangeArrowheads="1"/>
          </p:cNvSpPr>
          <p:nvPr/>
        </p:nvSpPr>
        <p:spPr bwMode="auto">
          <a:xfrm>
            <a:off x="6737350" y="2209800"/>
            <a:ext cx="1873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800"/>
              <a:t>Marketing needs</a:t>
            </a:r>
          </a:p>
        </p:txBody>
      </p:sp>
      <p:sp>
        <p:nvSpPr>
          <p:cNvPr id="23561" name="Text Box 14"/>
          <p:cNvSpPr txBox="1">
            <a:spLocks noChangeArrowheads="1"/>
          </p:cNvSpPr>
          <p:nvPr/>
        </p:nvSpPr>
        <p:spPr bwMode="auto">
          <a:xfrm>
            <a:off x="6553200" y="5105400"/>
            <a:ext cx="2381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800"/>
              <a:t>Government requests</a:t>
            </a:r>
          </a:p>
        </p:txBody>
      </p:sp>
      <p:sp>
        <p:nvSpPr>
          <p:cNvPr id="23562" name="Text Box 15"/>
          <p:cNvSpPr txBox="1">
            <a:spLocks noChangeArrowheads="1"/>
          </p:cNvSpPr>
          <p:nvPr/>
        </p:nvSpPr>
        <p:spPr bwMode="auto">
          <a:xfrm>
            <a:off x="2971800" y="5638800"/>
            <a:ext cx="2597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800"/>
              <a:t>Employee management</a:t>
            </a:r>
          </a:p>
        </p:txBody>
      </p:sp>
      <p:sp>
        <p:nvSpPr>
          <p:cNvPr id="23563" name="Freeform 17"/>
          <p:cNvSpPr>
            <a:spLocks/>
          </p:cNvSpPr>
          <p:nvPr/>
        </p:nvSpPr>
        <p:spPr bwMode="auto">
          <a:xfrm>
            <a:off x="4191000" y="3781425"/>
            <a:ext cx="1647825" cy="409575"/>
          </a:xfrm>
          <a:custGeom>
            <a:avLst/>
            <a:gdLst>
              <a:gd name="T0" fmla="*/ 0 w 1038"/>
              <a:gd name="T1" fmla="*/ 258 h 258"/>
              <a:gd name="T2" fmla="*/ 288 w 1038"/>
              <a:gd name="T3" fmla="*/ 210 h 258"/>
              <a:gd name="T4" fmla="*/ 192 w 1038"/>
              <a:gd name="T5" fmla="*/ 66 h 258"/>
              <a:gd name="T6" fmla="*/ 480 w 1038"/>
              <a:gd name="T7" fmla="*/ 18 h 258"/>
              <a:gd name="T8" fmla="*/ 1038 w 1038"/>
              <a:gd name="T9" fmla="*/ 0 h 258"/>
              <a:gd name="T10" fmla="*/ 0 60000 65536"/>
              <a:gd name="T11" fmla="*/ 0 60000 65536"/>
              <a:gd name="T12" fmla="*/ 0 60000 65536"/>
              <a:gd name="T13" fmla="*/ 0 60000 65536"/>
              <a:gd name="T14" fmla="*/ 0 60000 65536"/>
              <a:gd name="T15" fmla="*/ 0 w 1038"/>
              <a:gd name="T16" fmla="*/ 0 h 258"/>
              <a:gd name="T17" fmla="*/ 1038 w 1038"/>
              <a:gd name="T18" fmla="*/ 258 h 258"/>
            </a:gdLst>
            <a:ahLst/>
            <a:cxnLst>
              <a:cxn ang="T10">
                <a:pos x="T0" y="T1"/>
              </a:cxn>
              <a:cxn ang="T11">
                <a:pos x="T2" y="T3"/>
              </a:cxn>
              <a:cxn ang="T12">
                <a:pos x="T4" y="T5"/>
              </a:cxn>
              <a:cxn ang="T13">
                <a:pos x="T6" y="T7"/>
              </a:cxn>
              <a:cxn ang="T14">
                <a:pos x="T8" y="T9"/>
              </a:cxn>
            </a:cxnLst>
            <a:rect l="T15" t="T16" r="T17" b="T18"/>
            <a:pathLst>
              <a:path w="1038" h="258">
                <a:moveTo>
                  <a:pt x="0" y="258"/>
                </a:moveTo>
                <a:cubicBezTo>
                  <a:pt x="128" y="250"/>
                  <a:pt x="256" y="242"/>
                  <a:pt x="288" y="210"/>
                </a:cubicBezTo>
                <a:cubicBezTo>
                  <a:pt x="320" y="178"/>
                  <a:pt x="160" y="98"/>
                  <a:pt x="192" y="66"/>
                </a:cubicBezTo>
                <a:cubicBezTo>
                  <a:pt x="224" y="34"/>
                  <a:pt x="339" y="29"/>
                  <a:pt x="480" y="18"/>
                </a:cubicBezTo>
                <a:cubicBezTo>
                  <a:pt x="621" y="7"/>
                  <a:pt x="922" y="4"/>
                  <a:pt x="1038" y="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64" name="Freeform 18"/>
          <p:cNvSpPr>
            <a:spLocks/>
          </p:cNvSpPr>
          <p:nvPr/>
        </p:nvSpPr>
        <p:spPr bwMode="auto">
          <a:xfrm>
            <a:off x="6146800" y="2171700"/>
            <a:ext cx="1397000" cy="876300"/>
          </a:xfrm>
          <a:custGeom>
            <a:avLst/>
            <a:gdLst>
              <a:gd name="T0" fmla="*/ 880 w 880"/>
              <a:gd name="T1" fmla="*/ 24 h 552"/>
              <a:gd name="T2" fmla="*/ 256 w 880"/>
              <a:gd name="T3" fmla="*/ 24 h 552"/>
              <a:gd name="T4" fmla="*/ 16 w 880"/>
              <a:gd name="T5" fmla="*/ 168 h 552"/>
              <a:gd name="T6" fmla="*/ 352 w 880"/>
              <a:gd name="T7" fmla="*/ 312 h 552"/>
              <a:gd name="T8" fmla="*/ 208 w 880"/>
              <a:gd name="T9" fmla="*/ 552 h 552"/>
              <a:gd name="T10" fmla="*/ 0 60000 65536"/>
              <a:gd name="T11" fmla="*/ 0 60000 65536"/>
              <a:gd name="T12" fmla="*/ 0 60000 65536"/>
              <a:gd name="T13" fmla="*/ 0 60000 65536"/>
              <a:gd name="T14" fmla="*/ 0 60000 65536"/>
              <a:gd name="T15" fmla="*/ 0 w 880"/>
              <a:gd name="T16" fmla="*/ 0 h 552"/>
              <a:gd name="T17" fmla="*/ 880 w 880"/>
              <a:gd name="T18" fmla="*/ 552 h 552"/>
            </a:gdLst>
            <a:ahLst/>
            <a:cxnLst>
              <a:cxn ang="T10">
                <a:pos x="T0" y="T1"/>
              </a:cxn>
              <a:cxn ang="T11">
                <a:pos x="T2" y="T3"/>
              </a:cxn>
              <a:cxn ang="T12">
                <a:pos x="T4" y="T5"/>
              </a:cxn>
              <a:cxn ang="T13">
                <a:pos x="T6" y="T7"/>
              </a:cxn>
              <a:cxn ang="T14">
                <a:pos x="T8" y="T9"/>
              </a:cxn>
            </a:cxnLst>
            <a:rect l="T15" t="T16" r="T17" b="T18"/>
            <a:pathLst>
              <a:path w="880" h="552">
                <a:moveTo>
                  <a:pt x="880" y="24"/>
                </a:moveTo>
                <a:cubicBezTo>
                  <a:pt x="640" y="12"/>
                  <a:pt x="400" y="0"/>
                  <a:pt x="256" y="24"/>
                </a:cubicBezTo>
                <a:cubicBezTo>
                  <a:pt x="112" y="48"/>
                  <a:pt x="0" y="120"/>
                  <a:pt x="16" y="168"/>
                </a:cubicBezTo>
                <a:cubicBezTo>
                  <a:pt x="32" y="216"/>
                  <a:pt x="320" y="248"/>
                  <a:pt x="352" y="312"/>
                </a:cubicBezTo>
                <a:cubicBezTo>
                  <a:pt x="384" y="376"/>
                  <a:pt x="296" y="464"/>
                  <a:pt x="208" y="552"/>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65" name="Freeform 19"/>
          <p:cNvSpPr>
            <a:spLocks/>
          </p:cNvSpPr>
          <p:nvPr/>
        </p:nvSpPr>
        <p:spPr bwMode="auto">
          <a:xfrm>
            <a:off x="6477000" y="3124200"/>
            <a:ext cx="1676400" cy="762000"/>
          </a:xfrm>
          <a:custGeom>
            <a:avLst/>
            <a:gdLst>
              <a:gd name="T0" fmla="*/ 1056 w 1056"/>
              <a:gd name="T1" fmla="*/ 480 h 480"/>
              <a:gd name="T2" fmla="*/ 528 w 1056"/>
              <a:gd name="T3" fmla="*/ 336 h 480"/>
              <a:gd name="T4" fmla="*/ 672 w 1056"/>
              <a:gd name="T5" fmla="*/ 144 h 480"/>
              <a:gd name="T6" fmla="*/ 0 w 1056"/>
              <a:gd name="T7" fmla="*/ 0 h 480"/>
              <a:gd name="T8" fmla="*/ 0 60000 65536"/>
              <a:gd name="T9" fmla="*/ 0 60000 65536"/>
              <a:gd name="T10" fmla="*/ 0 60000 65536"/>
              <a:gd name="T11" fmla="*/ 0 60000 65536"/>
              <a:gd name="T12" fmla="*/ 0 w 1056"/>
              <a:gd name="T13" fmla="*/ 0 h 480"/>
              <a:gd name="T14" fmla="*/ 1056 w 1056"/>
              <a:gd name="T15" fmla="*/ 480 h 480"/>
            </a:gdLst>
            <a:ahLst/>
            <a:cxnLst>
              <a:cxn ang="T8">
                <a:pos x="T0" y="T1"/>
              </a:cxn>
              <a:cxn ang="T9">
                <a:pos x="T2" y="T3"/>
              </a:cxn>
              <a:cxn ang="T10">
                <a:pos x="T4" y="T5"/>
              </a:cxn>
              <a:cxn ang="T11">
                <a:pos x="T6" y="T7"/>
              </a:cxn>
            </a:cxnLst>
            <a:rect l="T12" t="T13" r="T14" b="T15"/>
            <a:pathLst>
              <a:path w="1056" h="480">
                <a:moveTo>
                  <a:pt x="1056" y="480"/>
                </a:moveTo>
                <a:cubicBezTo>
                  <a:pt x="824" y="436"/>
                  <a:pt x="592" y="392"/>
                  <a:pt x="528" y="336"/>
                </a:cubicBezTo>
                <a:cubicBezTo>
                  <a:pt x="464" y="280"/>
                  <a:pt x="760" y="200"/>
                  <a:pt x="672" y="144"/>
                </a:cubicBezTo>
                <a:cubicBezTo>
                  <a:pt x="584" y="88"/>
                  <a:pt x="292" y="44"/>
                  <a:pt x="0" y="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3566" name="Group 21"/>
          <p:cNvGrpSpPr>
            <a:grpSpLocks/>
          </p:cNvGrpSpPr>
          <p:nvPr/>
        </p:nvGrpSpPr>
        <p:grpSpPr bwMode="auto">
          <a:xfrm>
            <a:off x="5791200" y="2590800"/>
            <a:ext cx="898525" cy="1358900"/>
            <a:chOff x="2256" y="1536"/>
            <a:chExt cx="566" cy="856"/>
          </a:xfrm>
        </p:grpSpPr>
        <p:sp>
          <p:nvSpPr>
            <p:cNvPr id="23567" name="Freeform 22"/>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 name="T16" fmla="*/ 0 60000 65536"/>
                <a:gd name="T17" fmla="*/ 0 60000 65536"/>
                <a:gd name="T18" fmla="*/ 0 60000 65536"/>
                <a:gd name="T19" fmla="*/ 0 60000 65536"/>
                <a:gd name="T20" fmla="*/ 0 60000 65536"/>
                <a:gd name="T21" fmla="*/ 0 60000 65536"/>
                <a:gd name="T22" fmla="*/ 0 60000 65536"/>
                <a:gd name="T23" fmla="*/ 0 60000 65536"/>
                <a:gd name="T24" fmla="*/ 0 w 252"/>
                <a:gd name="T25" fmla="*/ 0 h 844"/>
                <a:gd name="T26" fmla="*/ 252 w 252"/>
                <a:gd name="T27" fmla="*/ 844 h 8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9696D5"/>
                </a:gs>
                <a:gs pos="100000">
                  <a:srgbClr val="000099"/>
                </a:gs>
              </a:gsLst>
              <a:lin ang="0" scaled="1"/>
            </a:gradFill>
            <a:ln w="12700" cap="flat" cmpd="sng">
              <a:solidFill>
                <a:schemeClr val="tx1"/>
              </a:solidFill>
              <a:prstDash val="solid"/>
              <a:round/>
              <a:headEnd type="none" w="sm" len="sm"/>
              <a:tailEnd type="none" w="sm" len="sm"/>
            </a:ln>
          </p:spPr>
          <p:txBody>
            <a:bodyPr/>
            <a:lstStyle/>
            <a:p>
              <a:endParaRPr lang="en-US"/>
            </a:p>
          </p:txBody>
        </p:sp>
        <p:sp>
          <p:nvSpPr>
            <p:cNvPr id="32791" name="Freeform 23"/>
            <p:cNvSpPr>
              <a:spLocks/>
            </p:cNvSpPr>
            <p:nvPr/>
          </p:nvSpPr>
          <p:spPr bwMode="auto">
            <a:xfrm>
              <a:off x="2684" y="1582"/>
              <a:ext cx="60" cy="744"/>
            </a:xfrm>
            <a:custGeom>
              <a:avLst/>
              <a:gdLst/>
              <a:ahLst/>
              <a:cxnLst>
                <a:cxn ang="0">
                  <a:pos x="50" y="17"/>
                </a:cxn>
                <a:cxn ang="0">
                  <a:pos x="52" y="140"/>
                </a:cxn>
                <a:cxn ang="0">
                  <a:pos x="46" y="366"/>
                </a:cxn>
                <a:cxn ang="0">
                  <a:pos x="55" y="736"/>
                </a:cxn>
                <a:cxn ang="0">
                  <a:pos x="41" y="744"/>
                </a:cxn>
                <a:cxn ang="0">
                  <a:pos x="8" y="239"/>
                </a:cxn>
                <a:cxn ang="0">
                  <a:pos x="4" y="2"/>
                </a:cxn>
                <a:cxn ang="0">
                  <a:pos x="35" y="2"/>
                </a:cxn>
                <a:cxn ang="0">
                  <a:pos x="50" y="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w="12700" cap="flat" cmpd="sng">
              <a:noFill/>
              <a:prstDash val="solid"/>
              <a:round/>
              <a:headEnd type="none" w="sm" len="sm"/>
              <a:tailEnd type="none" w="sm" len="sm"/>
            </a:ln>
            <a:effectLst/>
          </p:spPr>
          <p:txBody>
            <a:bodyPr/>
            <a:lstStyle/>
            <a:p>
              <a:pPr>
                <a:defRPr/>
              </a:pPr>
              <a:endParaRPr lang="en-US"/>
            </a:p>
          </p:txBody>
        </p:sp>
        <p:sp>
          <p:nvSpPr>
            <p:cNvPr id="23569" name="Freeform 24"/>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2"/>
                <a:gd name="T40" fmla="*/ 0 h 856"/>
                <a:gd name="T41" fmla="*/ 322 w 322"/>
                <a:gd name="T42" fmla="*/ 856 h 8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7"/>
                </a:gs>
                <a:gs pos="100000">
                  <a:srgbClr val="000099"/>
                </a:gs>
              </a:gsLst>
              <a:lin ang="0" scaled="1"/>
            </a:gradFill>
            <a:ln w="12700" cap="flat" cmpd="sng">
              <a:solidFill>
                <a:schemeClr val="tx1"/>
              </a:solidFill>
              <a:prstDash val="solid"/>
              <a:round/>
              <a:headEnd type="none" w="sm" len="sm"/>
              <a:tailEnd type="none" w="sm" len="sm"/>
            </a:ln>
          </p:spPr>
          <p:txBody>
            <a:bodyPr/>
            <a:lstStyle/>
            <a:p>
              <a:endParaRPr lang="en-US"/>
            </a:p>
          </p:txBody>
        </p:sp>
        <p:sp>
          <p:nvSpPr>
            <p:cNvPr id="32793" name="Freeform 25"/>
            <p:cNvSpPr>
              <a:spLocks/>
            </p:cNvSpPr>
            <p:nvPr/>
          </p:nvSpPr>
          <p:spPr bwMode="auto">
            <a:xfrm>
              <a:off x="2402" y="1542"/>
              <a:ext cx="51" cy="839"/>
            </a:xfrm>
            <a:custGeom>
              <a:avLst/>
              <a:gdLst/>
              <a:ahLst/>
              <a:cxnLst>
                <a:cxn ang="0">
                  <a:pos x="34" y="32"/>
                </a:cxn>
                <a:cxn ang="0">
                  <a:pos x="19" y="116"/>
                </a:cxn>
                <a:cxn ang="0">
                  <a:pos x="4" y="728"/>
                </a:cxn>
                <a:cxn ang="0">
                  <a:pos x="1" y="785"/>
                </a:cxn>
                <a:cxn ang="0">
                  <a:pos x="3" y="783"/>
                </a:cxn>
                <a:cxn ang="0">
                  <a:pos x="18" y="791"/>
                </a:cxn>
                <a:cxn ang="0">
                  <a:pos x="34" y="801"/>
                </a:cxn>
                <a:cxn ang="0">
                  <a:pos x="46" y="372"/>
                </a:cxn>
                <a:cxn ang="0">
                  <a:pos x="49" y="27"/>
                </a:cxn>
                <a:cxn ang="0">
                  <a:pos x="34" y="32"/>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w="9525">
              <a:noFill/>
              <a:round/>
              <a:headEnd/>
              <a:tailEnd/>
            </a:ln>
            <a:effectLst/>
          </p:spPr>
          <p:txBody>
            <a:bodyPr/>
            <a:lstStyle/>
            <a:p>
              <a:pPr>
                <a:defRPr/>
              </a:pPr>
              <a:endParaRPr lang="en-US"/>
            </a:p>
          </p:txBody>
        </p:sp>
        <p:sp>
          <p:nvSpPr>
            <p:cNvPr id="23571" name="Freeform 26"/>
            <p:cNvSpPr>
              <a:spLocks/>
            </p:cNvSpPr>
            <p:nvPr/>
          </p:nvSpPr>
          <p:spPr bwMode="auto">
            <a:xfrm>
              <a:off x="2678" y="1739"/>
              <a:ext cx="54" cy="15"/>
            </a:xfrm>
            <a:custGeom>
              <a:avLst/>
              <a:gdLst>
                <a:gd name="T0" fmla="*/ 0 w 54"/>
                <a:gd name="T1" fmla="*/ 7 h 15"/>
                <a:gd name="T2" fmla="*/ 36 w 54"/>
                <a:gd name="T3" fmla="*/ 1 h 15"/>
                <a:gd name="T4" fmla="*/ 54 w 54"/>
                <a:gd name="T5" fmla="*/ 15 h 15"/>
                <a:gd name="T6" fmla="*/ 0 60000 65536"/>
                <a:gd name="T7" fmla="*/ 0 60000 65536"/>
                <a:gd name="T8" fmla="*/ 0 60000 65536"/>
                <a:gd name="T9" fmla="*/ 0 w 54"/>
                <a:gd name="T10" fmla="*/ 0 h 15"/>
                <a:gd name="T11" fmla="*/ 54 w 54"/>
                <a:gd name="T12" fmla="*/ 15 h 15"/>
              </a:gdLst>
              <a:ahLst/>
              <a:cxnLst>
                <a:cxn ang="T6">
                  <a:pos x="T0" y="T1"/>
                </a:cxn>
                <a:cxn ang="T7">
                  <a:pos x="T2" y="T3"/>
                </a:cxn>
                <a:cxn ang="T8">
                  <a:pos x="T4" y="T5"/>
                </a:cxn>
              </a:cxnLst>
              <a:rect l="T9" t="T10" r="T11" b="T12"/>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72" name="Freeform 27"/>
            <p:cNvSpPr>
              <a:spLocks/>
            </p:cNvSpPr>
            <p:nvPr/>
          </p:nvSpPr>
          <p:spPr bwMode="auto">
            <a:xfrm>
              <a:off x="2678" y="1775"/>
              <a:ext cx="54" cy="15"/>
            </a:xfrm>
            <a:custGeom>
              <a:avLst/>
              <a:gdLst>
                <a:gd name="T0" fmla="*/ 0 w 54"/>
                <a:gd name="T1" fmla="*/ 7 h 15"/>
                <a:gd name="T2" fmla="*/ 36 w 54"/>
                <a:gd name="T3" fmla="*/ 1 h 15"/>
                <a:gd name="T4" fmla="*/ 54 w 54"/>
                <a:gd name="T5" fmla="*/ 15 h 15"/>
                <a:gd name="T6" fmla="*/ 0 60000 65536"/>
                <a:gd name="T7" fmla="*/ 0 60000 65536"/>
                <a:gd name="T8" fmla="*/ 0 60000 65536"/>
                <a:gd name="T9" fmla="*/ 0 w 54"/>
                <a:gd name="T10" fmla="*/ 0 h 15"/>
                <a:gd name="T11" fmla="*/ 54 w 54"/>
                <a:gd name="T12" fmla="*/ 15 h 15"/>
              </a:gdLst>
              <a:ahLst/>
              <a:cxnLst>
                <a:cxn ang="T6">
                  <a:pos x="T0" y="T1"/>
                </a:cxn>
                <a:cxn ang="T7">
                  <a:pos x="T2" y="T3"/>
                </a:cxn>
                <a:cxn ang="T8">
                  <a:pos x="T4" y="T5"/>
                </a:cxn>
              </a:cxnLst>
              <a:rect l="T9" t="T10" r="T11" b="T12"/>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73" name="Freeform 28"/>
            <p:cNvSpPr>
              <a:spLocks/>
            </p:cNvSpPr>
            <p:nvPr/>
          </p:nvSpPr>
          <p:spPr bwMode="auto">
            <a:xfrm>
              <a:off x="2678" y="1821"/>
              <a:ext cx="54" cy="15"/>
            </a:xfrm>
            <a:custGeom>
              <a:avLst/>
              <a:gdLst>
                <a:gd name="T0" fmla="*/ 0 w 54"/>
                <a:gd name="T1" fmla="*/ 7 h 15"/>
                <a:gd name="T2" fmla="*/ 36 w 54"/>
                <a:gd name="T3" fmla="*/ 1 h 15"/>
                <a:gd name="T4" fmla="*/ 54 w 54"/>
                <a:gd name="T5" fmla="*/ 15 h 15"/>
                <a:gd name="T6" fmla="*/ 0 60000 65536"/>
                <a:gd name="T7" fmla="*/ 0 60000 65536"/>
                <a:gd name="T8" fmla="*/ 0 60000 65536"/>
                <a:gd name="T9" fmla="*/ 0 w 54"/>
                <a:gd name="T10" fmla="*/ 0 h 15"/>
                <a:gd name="T11" fmla="*/ 54 w 54"/>
                <a:gd name="T12" fmla="*/ 15 h 15"/>
              </a:gdLst>
              <a:ahLst/>
              <a:cxnLst>
                <a:cxn ang="T6">
                  <a:pos x="T0" y="T1"/>
                </a:cxn>
                <a:cxn ang="T7">
                  <a:pos x="T2" y="T3"/>
                </a:cxn>
                <a:cxn ang="T8">
                  <a:pos x="T4" y="T5"/>
                </a:cxn>
              </a:cxnLst>
              <a:rect l="T9" t="T10" r="T11" b="T12"/>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74" name="Freeform 29"/>
            <p:cNvSpPr>
              <a:spLocks/>
            </p:cNvSpPr>
            <p:nvPr/>
          </p:nvSpPr>
          <p:spPr bwMode="auto">
            <a:xfrm>
              <a:off x="2678" y="1859"/>
              <a:ext cx="54" cy="15"/>
            </a:xfrm>
            <a:custGeom>
              <a:avLst/>
              <a:gdLst>
                <a:gd name="T0" fmla="*/ 0 w 54"/>
                <a:gd name="T1" fmla="*/ 7 h 15"/>
                <a:gd name="T2" fmla="*/ 36 w 54"/>
                <a:gd name="T3" fmla="*/ 1 h 15"/>
                <a:gd name="T4" fmla="*/ 54 w 54"/>
                <a:gd name="T5" fmla="*/ 15 h 15"/>
                <a:gd name="T6" fmla="*/ 0 60000 65536"/>
                <a:gd name="T7" fmla="*/ 0 60000 65536"/>
                <a:gd name="T8" fmla="*/ 0 60000 65536"/>
                <a:gd name="T9" fmla="*/ 0 w 54"/>
                <a:gd name="T10" fmla="*/ 0 h 15"/>
                <a:gd name="T11" fmla="*/ 54 w 54"/>
                <a:gd name="T12" fmla="*/ 15 h 15"/>
              </a:gdLst>
              <a:ahLst/>
              <a:cxnLst>
                <a:cxn ang="T6">
                  <a:pos x="T0" y="T1"/>
                </a:cxn>
                <a:cxn ang="T7">
                  <a:pos x="T2" y="T3"/>
                </a:cxn>
                <a:cxn ang="T8">
                  <a:pos x="T4" y="T5"/>
                </a:cxn>
              </a:cxnLst>
              <a:rect l="T9" t="T10" r="T11" b="T12"/>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75" name="Freeform 30"/>
            <p:cNvSpPr>
              <a:spLocks/>
            </p:cNvSpPr>
            <p:nvPr/>
          </p:nvSpPr>
          <p:spPr bwMode="auto">
            <a:xfrm>
              <a:off x="2678" y="1907"/>
              <a:ext cx="54" cy="15"/>
            </a:xfrm>
            <a:custGeom>
              <a:avLst/>
              <a:gdLst>
                <a:gd name="T0" fmla="*/ 0 w 54"/>
                <a:gd name="T1" fmla="*/ 7 h 15"/>
                <a:gd name="T2" fmla="*/ 36 w 54"/>
                <a:gd name="T3" fmla="*/ 1 h 15"/>
                <a:gd name="T4" fmla="*/ 54 w 54"/>
                <a:gd name="T5" fmla="*/ 15 h 15"/>
                <a:gd name="T6" fmla="*/ 0 60000 65536"/>
                <a:gd name="T7" fmla="*/ 0 60000 65536"/>
                <a:gd name="T8" fmla="*/ 0 60000 65536"/>
                <a:gd name="T9" fmla="*/ 0 w 54"/>
                <a:gd name="T10" fmla="*/ 0 h 15"/>
                <a:gd name="T11" fmla="*/ 54 w 54"/>
                <a:gd name="T12" fmla="*/ 15 h 15"/>
              </a:gdLst>
              <a:ahLst/>
              <a:cxnLst>
                <a:cxn ang="T6">
                  <a:pos x="T0" y="T1"/>
                </a:cxn>
                <a:cxn ang="T7">
                  <a:pos x="T2" y="T3"/>
                </a:cxn>
                <a:cxn ang="T8">
                  <a:pos x="T4" y="T5"/>
                </a:cxn>
              </a:cxnLst>
              <a:rect l="T9" t="T10" r="T11" b="T12"/>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76" name="Freeform 31"/>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 name="T10" fmla="*/ 0 60000 65536"/>
                <a:gd name="T11" fmla="*/ 0 60000 65536"/>
                <a:gd name="T12" fmla="*/ 0 60000 65536"/>
                <a:gd name="T13" fmla="*/ 0 60000 65536"/>
                <a:gd name="T14" fmla="*/ 0 60000 65536"/>
                <a:gd name="T15" fmla="*/ 0 w 206"/>
                <a:gd name="T16" fmla="*/ 0 h 31"/>
                <a:gd name="T17" fmla="*/ 206 w 206"/>
                <a:gd name="T18" fmla="*/ 31 h 31"/>
              </a:gdLst>
              <a:ahLst/>
              <a:cxnLst>
                <a:cxn ang="T10">
                  <a:pos x="T0" y="T1"/>
                </a:cxn>
                <a:cxn ang="T11">
                  <a:pos x="T2" y="T3"/>
                </a:cxn>
                <a:cxn ang="T12">
                  <a:pos x="T4" y="T5"/>
                </a:cxn>
                <a:cxn ang="T13">
                  <a:pos x="T6" y="T7"/>
                </a:cxn>
                <a:cxn ang="T14">
                  <a:pos x="T8" y="T9"/>
                </a:cxn>
              </a:cxnLst>
              <a:rect l="T15" t="T16" r="T17" b="T18"/>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6862"/>
                </a:srgbClr>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77" name="Freeform 32"/>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 name="T10" fmla="*/ 0 60000 65536"/>
                <a:gd name="T11" fmla="*/ 0 60000 65536"/>
                <a:gd name="T12" fmla="*/ 0 60000 65536"/>
                <a:gd name="T13" fmla="*/ 0 60000 65536"/>
                <a:gd name="T14" fmla="*/ 0 60000 65536"/>
                <a:gd name="T15" fmla="*/ 0 w 206"/>
                <a:gd name="T16" fmla="*/ 0 h 31"/>
                <a:gd name="T17" fmla="*/ 206 w 206"/>
                <a:gd name="T18" fmla="*/ 31 h 31"/>
              </a:gdLst>
              <a:ahLst/>
              <a:cxnLst>
                <a:cxn ang="T10">
                  <a:pos x="T0" y="T1"/>
                </a:cxn>
                <a:cxn ang="T11">
                  <a:pos x="T2" y="T3"/>
                </a:cxn>
                <a:cxn ang="T12">
                  <a:pos x="T4" y="T5"/>
                </a:cxn>
                <a:cxn ang="T13">
                  <a:pos x="T6" y="T7"/>
                </a:cxn>
                <a:cxn ang="T14">
                  <a:pos x="T8" y="T9"/>
                </a:cxn>
              </a:cxnLst>
              <a:rect l="T15" t="T16" r="T17" b="T18"/>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6862"/>
                </a:srgbClr>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78" name="Freeform 33"/>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 name="T10" fmla="*/ 0 60000 65536"/>
                <a:gd name="T11" fmla="*/ 0 60000 65536"/>
                <a:gd name="T12" fmla="*/ 0 60000 65536"/>
                <a:gd name="T13" fmla="*/ 0 60000 65536"/>
                <a:gd name="T14" fmla="*/ 0 60000 65536"/>
                <a:gd name="T15" fmla="*/ 0 w 206"/>
                <a:gd name="T16" fmla="*/ 0 h 31"/>
                <a:gd name="T17" fmla="*/ 206 w 206"/>
                <a:gd name="T18" fmla="*/ 31 h 31"/>
              </a:gdLst>
              <a:ahLst/>
              <a:cxnLst>
                <a:cxn ang="T10">
                  <a:pos x="T0" y="T1"/>
                </a:cxn>
                <a:cxn ang="T11">
                  <a:pos x="T2" y="T3"/>
                </a:cxn>
                <a:cxn ang="T12">
                  <a:pos x="T4" y="T5"/>
                </a:cxn>
                <a:cxn ang="T13">
                  <a:pos x="T6" y="T7"/>
                </a:cxn>
                <a:cxn ang="T14">
                  <a:pos x="T8" y="T9"/>
                </a:cxn>
              </a:cxnLst>
              <a:rect l="T15" t="T16" r="T17" b="T18"/>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6862"/>
                </a:srgbClr>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79" name="Freeform 34"/>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 name="T10" fmla="*/ 0 60000 65536"/>
                <a:gd name="T11" fmla="*/ 0 60000 65536"/>
                <a:gd name="T12" fmla="*/ 0 60000 65536"/>
                <a:gd name="T13" fmla="*/ 0 60000 65536"/>
                <a:gd name="T14" fmla="*/ 0 60000 65536"/>
                <a:gd name="T15" fmla="*/ 0 w 206"/>
                <a:gd name="T16" fmla="*/ 0 h 31"/>
                <a:gd name="T17" fmla="*/ 206 w 206"/>
                <a:gd name="T18" fmla="*/ 31 h 31"/>
              </a:gdLst>
              <a:ahLst/>
              <a:cxnLst>
                <a:cxn ang="T10">
                  <a:pos x="T0" y="T1"/>
                </a:cxn>
                <a:cxn ang="T11">
                  <a:pos x="T2" y="T3"/>
                </a:cxn>
                <a:cxn ang="T12">
                  <a:pos x="T4" y="T5"/>
                </a:cxn>
                <a:cxn ang="T13">
                  <a:pos x="T6" y="T7"/>
                </a:cxn>
                <a:cxn ang="T14">
                  <a:pos x="T8" y="T9"/>
                </a:cxn>
              </a:cxnLst>
              <a:rect l="T15" t="T16" r="T17" b="T18"/>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6862"/>
                </a:srgbClr>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0" name="Freeform 35"/>
            <p:cNvSpPr>
              <a:spLocks/>
            </p:cNvSpPr>
            <p:nvPr/>
          </p:nvSpPr>
          <p:spPr bwMode="auto">
            <a:xfrm>
              <a:off x="2372" y="189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 name="T10" fmla="*/ 0 60000 65536"/>
                <a:gd name="T11" fmla="*/ 0 60000 65536"/>
                <a:gd name="T12" fmla="*/ 0 60000 65536"/>
                <a:gd name="T13" fmla="*/ 0 60000 65536"/>
                <a:gd name="T14" fmla="*/ 0 60000 65536"/>
                <a:gd name="T15" fmla="*/ 0 w 206"/>
                <a:gd name="T16" fmla="*/ 0 h 31"/>
                <a:gd name="T17" fmla="*/ 206 w 206"/>
                <a:gd name="T18" fmla="*/ 31 h 31"/>
              </a:gdLst>
              <a:ahLst/>
              <a:cxnLst>
                <a:cxn ang="T10">
                  <a:pos x="T0" y="T1"/>
                </a:cxn>
                <a:cxn ang="T11">
                  <a:pos x="T2" y="T3"/>
                </a:cxn>
                <a:cxn ang="T12">
                  <a:pos x="T4" y="T5"/>
                </a:cxn>
                <a:cxn ang="T13">
                  <a:pos x="T6" y="T7"/>
                </a:cxn>
                <a:cxn ang="T14">
                  <a:pos x="T8" y="T9"/>
                </a:cxn>
              </a:cxnLst>
              <a:rect l="T15" t="T16" r="T17" b="T18"/>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6862"/>
                </a:srgbClr>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1" name="Freeform 36"/>
            <p:cNvSpPr>
              <a:spLocks/>
            </p:cNvSpPr>
            <p:nvPr/>
          </p:nvSpPr>
          <p:spPr bwMode="auto">
            <a:xfrm>
              <a:off x="2581" y="1723"/>
              <a:ext cx="96" cy="21"/>
            </a:xfrm>
            <a:custGeom>
              <a:avLst/>
              <a:gdLst>
                <a:gd name="T0" fmla="*/ 96 w 96"/>
                <a:gd name="T1" fmla="*/ 21 h 21"/>
                <a:gd name="T2" fmla="*/ 0 w 96"/>
                <a:gd name="T3" fmla="*/ 0 h 21"/>
                <a:gd name="T4" fmla="*/ 0 60000 65536"/>
                <a:gd name="T5" fmla="*/ 0 60000 65536"/>
                <a:gd name="T6" fmla="*/ 0 w 96"/>
                <a:gd name="T7" fmla="*/ 0 h 21"/>
                <a:gd name="T8" fmla="*/ 96 w 96"/>
                <a:gd name="T9" fmla="*/ 21 h 21"/>
              </a:gdLst>
              <a:ahLst/>
              <a:cxnLst>
                <a:cxn ang="T4">
                  <a:pos x="T0" y="T1"/>
                </a:cxn>
                <a:cxn ang="T5">
                  <a:pos x="T2" y="T3"/>
                </a:cxn>
              </a:cxnLst>
              <a:rect l="T6" t="T7" r="T8" b="T9"/>
              <a:pathLst>
                <a:path w="96" h="21">
                  <a:moveTo>
                    <a:pt x="96" y="21"/>
                  </a:moveTo>
                  <a:lnTo>
                    <a:pt x="0" y="0"/>
                  </a:lnTo>
                </a:path>
              </a:pathLst>
            </a:custGeom>
            <a:noFill/>
            <a:ln w="28575" cap="flat" cmpd="sng">
              <a:solidFill>
                <a:srgbClr val="99CCFF">
                  <a:alpha val="70979"/>
                </a:srgbClr>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2" name="Freeform 37"/>
            <p:cNvSpPr>
              <a:spLocks/>
            </p:cNvSpPr>
            <p:nvPr/>
          </p:nvSpPr>
          <p:spPr bwMode="auto">
            <a:xfrm>
              <a:off x="2581" y="1764"/>
              <a:ext cx="95" cy="18"/>
            </a:xfrm>
            <a:custGeom>
              <a:avLst/>
              <a:gdLst>
                <a:gd name="T0" fmla="*/ 95 w 95"/>
                <a:gd name="T1" fmla="*/ 18 h 18"/>
                <a:gd name="T2" fmla="*/ 0 w 95"/>
                <a:gd name="T3" fmla="*/ 0 h 18"/>
                <a:gd name="T4" fmla="*/ 0 60000 65536"/>
                <a:gd name="T5" fmla="*/ 0 60000 65536"/>
                <a:gd name="T6" fmla="*/ 0 w 95"/>
                <a:gd name="T7" fmla="*/ 0 h 18"/>
                <a:gd name="T8" fmla="*/ 95 w 95"/>
                <a:gd name="T9" fmla="*/ 18 h 18"/>
              </a:gdLst>
              <a:ahLst/>
              <a:cxnLst>
                <a:cxn ang="T4">
                  <a:pos x="T0" y="T1"/>
                </a:cxn>
                <a:cxn ang="T5">
                  <a:pos x="T2" y="T3"/>
                </a:cxn>
              </a:cxnLst>
              <a:rect l="T6" t="T7" r="T8" b="T9"/>
              <a:pathLst>
                <a:path w="95" h="18">
                  <a:moveTo>
                    <a:pt x="95" y="18"/>
                  </a:moveTo>
                  <a:lnTo>
                    <a:pt x="0" y="0"/>
                  </a:lnTo>
                </a:path>
              </a:pathLst>
            </a:custGeom>
            <a:noFill/>
            <a:ln w="28575" cap="flat" cmpd="sng">
              <a:solidFill>
                <a:srgbClr val="99CCFF">
                  <a:alpha val="70979"/>
                </a:srgbClr>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3" name="Freeform 38"/>
            <p:cNvSpPr>
              <a:spLocks/>
            </p:cNvSpPr>
            <p:nvPr/>
          </p:nvSpPr>
          <p:spPr bwMode="auto">
            <a:xfrm>
              <a:off x="2576" y="1812"/>
              <a:ext cx="100" cy="14"/>
            </a:xfrm>
            <a:custGeom>
              <a:avLst/>
              <a:gdLst>
                <a:gd name="T0" fmla="*/ 100 w 100"/>
                <a:gd name="T1" fmla="*/ 14 h 14"/>
                <a:gd name="T2" fmla="*/ 0 w 100"/>
                <a:gd name="T3" fmla="*/ 0 h 14"/>
                <a:gd name="T4" fmla="*/ 0 60000 65536"/>
                <a:gd name="T5" fmla="*/ 0 60000 65536"/>
                <a:gd name="T6" fmla="*/ 0 w 100"/>
                <a:gd name="T7" fmla="*/ 0 h 14"/>
                <a:gd name="T8" fmla="*/ 100 w 100"/>
                <a:gd name="T9" fmla="*/ 14 h 14"/>
              </a:gdLst>
              <a:ahLst/>
              <a:cxnLst>
                <a:cxn ang="T4">
                  <a:pos x="T0" y="T1"/>
                </a:cxn>
                <a:cxn ang="T5">
                  <a:pos x="T2" y="T3"/>
                </a:cxn>
              </a:cxnLst>
              <a:rect l="T6" t="T7" r="T8" b="T9"/>
              <a:pathLst>
                <a:path w="100" h="14">
                  <a:moveTo>
                    <a:pt x="100" y="14"/>
                  </a:moveTo>
                  <a:lnTo>
                    <a:pt x="0" y="0"/>
                  </a:lnTo>
                </a:path>
              </a:pathLst>
            </a:custGeom>
            <a:noFill/>
            <a:ln w="28575" cap="flat" cmpd="sng">
              <a:solidFill>
                <a:srgbClr val="99CCFF">
                  <a:alpha val="70979"/>
                </a:srgbClr>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4" name="Freeform 39"/>
            <p:cNvSpPr>
              <a:spLocks/>
            </p:cNvSpPr>
            <p:nvPr/>
          </p:nvSpPr>
          <p:spPr bwMode="auto">
            <a:xfrm>
              <a:off x="2574" y="1856"/>
              <a:ext cx="102" cy="10"/>
            </a:xfrm>
            <a:custGeom>
              <a:avLst/>
              <a:gdLst>
                <a:gd name="T0" fmla="*/ 102 w 102"/>
                <a:gd name="T1" fmla="*/ 10 h 10"/>
                <a:gd name="T2" fmla="*/ 0 w 102"/>
                <a:gd name="T3" fmla="*/ 0 h 10"/>
                <a:gd name="T4" fmla="*/ 0 60000 65536"/>
                <a:gd name="T5" fmla="*/ 0 60000 65536"/>
                <a:gd name="T6" fmla="*/ 0 w 102"/>
                <a:gd name="T7" fmla="*/ 0 h 10"/>
                <a:gd name="T8" fmla="*/ 102 w 102"/>
                <a:gd name="T9" fmla="*/ 10 h 10"/>
              </a:gdLst>
              <a:ahLst/>
              <a:cxnLst>
                <a:cxn ang="T4">
                  <a:pos x="T0" y="T1"/>
                </a:cxn>
                <a:cxn ang="T5">
                  <a:pos x="T2" y="T3"/>
                </a:cxn>
              </a:cxnLst>
              <a:rect l="T6" t="T7" r="T8" b="T9"/>
              <a:pathLst>
                <a:path w="102" h="10">
                  <a:moveTo>
                    <a:pt x="102" y="10"/>
                  </a:moveTo>
                  <a:lnTo>
                    <a:pt x="0" y="0"/>
                  </a:lnTo>
                </a:path>
              </a:pathLst>
            </a:custGeom>
            <a:noFill/>
            <a:ln w="28575" cap="flat" cmpd="sng">
              <a:solidFill>
                <a:srgbClr val="99CCFF">
                  <a:alpha val="70979"/>
                </a:srgbClr>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5" name="Freeform 40"/>
            <p:cNvSpPr>
              <a:spLocks/>
            </p:cNvSpPr>
            <p:nvPr/>
          </p:nvSpPr>
          <p:spPr bwMode="auto">
            <a:xfrm>
              <a:off x="2574" y="1904"/>
              <a:ext cx="109" cy="8"/>
            </a:xfrm>
            <a:custGeom>
              <a:avLst/>
              <a:gdLst>
                <a:gd name="T0" fmla="*/ 109 w 109"/>
                <a:gd name="T1" fmla="*/ 8 h 8"/>
                <a:gd name="T2" fmla="*/ 0 w 109"/>
                <a:gd name="T3" fmla="*/ 0 h 8"/>
                <a:gd name="T4" fmla="*/ 0 60000 65536"/>
                <a:gd name="T5" fmla="*/ 0 60000 65536"/>
                <a:gd name="T6" fmla="*/ 0 w 109"/>
                <a:gd name="T7" fmla="*/ 0 h 8"/>
                <a:gd name="T8" fmla="*/ 109 w 109"/>
                <a:gd name="T9" fmla="*/ 8 h 8"/>
              </a:gdLst>
              <a:ahLst/>
              <a:cxnLst>
                <a:cxn ang="T4">
                  <a:pos x="T0" y="T1"/>
                </a:cxn>
                <a:cxn ang="T5">
                  <a:pos x="T2" y="T3"/>
                </a:cxn>
              </a:cxnLst>
              <a:rect l="T6" t="T7" r="T8" b="T9"/>
              <a:pathLst>
                <a:path w="109" h="8">
                  <a:moveTo>
                    <a:pt x="109" y="8"/>
                  </a:moveTo>
                  <a:lnTo>
                    <a:pt x="0" y="0"/>
                  </a:lnTo>
                </a:path>
              </a:pathLst>
            </a:custGeom>
            <a:noFill/>
            <a:ln w="28575" cap="flat" cmpd="sng">
              <a:solidFill>
                <a:srgbClr val="99CCFF">
                  <a:alpha val="70979"/>
                </a:srgbClr>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6" name="Freeform 41"/>
            <p:cNvSpPr>
              <a:spLocks/>
            </p:cNvSpPr>
            <p:nvPr/>
          </p:nvSpPr>
          <p:spPr bwMode="auto">
            <a:xfrm>
              <a:off x="2731" y="1752"/>
              <a:ext cx="71" cy="12"/>
            </a:xfrm>
            <a:custGeom>
              <a:avLst/>
              <a:gdLst>
                <a:gd name="T0" fmla="*/ 0 w 71"/>
                <a:gd name="T1" fmla="*/ 0 h 12"/>
                <a:gd name="T2" fmla="*/ 71 w 71"/>
                <a:gd name="T3" fmla="*/ 12 h 12"/>
                <a:gd name="T4" fmla="*/ 0 60000 65536"/>
                <a:gd name="T5" fmla="*/ 0 60000 65536"/>
                <a:gd name="T6" fmla="*/ 0 w 71"/>
                <a:gd name="T7" fmla="*/ 0 h 12"/>
                <a:gd name="T8" fmla="*/ 71 w 71"/>
                <a:gd name="T9" fmla="*/ 12 h 12"/>
              </a:gdLst>
              <a:ahLst/>
              <a:cxnLst>
                <a:cxn ang="T4">
                  <a:pos x="T0" y="T1"/>
                </a:cxn>
                <a:cxn ang="T5">
                  <a:pos x="T2" y="T3"/>
                </a:cxn>
              </a:cxnLst>
              <a:rect l="T6" t="T7" r="T8" b="T9"/>
              <a:pathLst>
                <a:path w="71" h="12">
                  <a:moveTo>
                    <a:pt x="0" y="0"/>
                  </a:moveTo>
                  <a:lnTo>
                    <a:pt x="71" y="12"/>
                  </a:lnTo>
                </a:path>
              </a:pathLst>
            </a:custGeom>
            <a:noFill/>
            <a:ln w="1905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7" name="Freeform 42"/>
            <p:cNvSpPr>
              <a:spLocks/>
            </p:cNvSpPr>
            <p:nvPr/>
          </p:nvSpPr>
          <p:spPr bwMode="auto">
            <a:xfrm>
              <a:off x="2733" y="1791"/>
              <a:ext cx="72" cy="9"/>
            </a:xfrm>
            <a:custGeom>
              <a:avLst/>
              <a:gdLst>
                <a:gd name="T0" fmla="*/ 0 w 72"/>
                <a:gd name="T1" fmla="*/ 0 h 9"/>
                <a:gd name="T2" fmla="*/ 72 w 72"/>
                <a:gd name="T3" fmla="*/ 9 h 9"/>
                <a:gd name="T4" fmla="*/ 0 60000 65536"/>
                <a:gd name="T5" fmla="*/ 0 60000 65536"/>
                <a:gd name="T6" fmla="*/ 0 w 72"/>
                <a:gd name="T7" fmla="*/ 0 h 9"/>
                <a:gd name="T8" fmla="*/ 72 w 72"/>
                <a:gd name="T9" fmla="*/ 9 h 9"/>
              </a:gdLst>
              <a:ahLst/>
              <a:cxnLst>
                <a:cxn ang="T4">
                  <a:pos x="T0" y="T1"/>
                </a:cxn>
                <a:cxn ang="T5">
                  <a:pos x="T2" y="T3"/>
                </a:cxn>
              </a:cxnLst>
              <a:rect l="T6" t="T7" r="T8" b="T9"/>
              <a:pathLst>
                <a:path w="72" h="9">
                  <a:moveTo>
                    <a:pt x="0" y="0"/>
                  </a:moveTo>
                  <a:lnTo>
                    <a:pt x="72" y="9"/>
                  </a:lnTo>
                </a:path>
              </a:pathLst>
            </a:custGeom>
            <a:noFill/>
            <a:ln w="1905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8" name="Line 43"/>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3589" name="Freeform 44"/>
            <p:cNvSpPr>
              <a:spLocks/>
            </p:cNvSpPr>
            <p:nvPr/>
          </p:nvSpPr>
          <p:spPr bwMode="auto">
            <a:xfrm>
              <a:off x="2730" y="1872"/>
              <a:ext cx="78" cy="7"/>
            </a:xfrm>
            <a:custGeom>
              <a:avLst/>
              <a:gdLst>
                <a:gd name="T0" fmla="*/ 0 w 78"/>
                <a:gd name="T1" fmla="*/ 0 h 7"/>
                <a:gd name="T2" fmla="*/ 78 w 78"/>
                <a:gd name="T3" fmla="*/ 7 h 7"/>
                <a:gd name="T4" fmla="*/ 0 60000 65536"/>
                <a:gd name="T5" fmla="*/ 0 60000 65536"/>
                <a:gd name="T6" fmla="*/ 0 w 78"/>
                <a:gd name="T7" fmla="*/ 0 h 7"/>
                <a:gd name="T8" fmla="*/ 78 w 78"/>
                <a:gd name="T9" fmla="*/ 7 h 7"/>
              </a:gdLst>
              <a:ahLst/>
              <a:cxnLst>
                <a:cxn ang="T4">
                  <a:pos x="T0" y="T1"/>
                </a:cxn>
                <a:cxn ang="T5">
                  <a:pos x="T2" y="T3"/>
                </a:cxn>
              </a:cxnLst>
              <a:rect l="T6" t="T7" r="T8" b="T9"/>
              <a:pathLst>
                <a:path w="78" h="7">
                  <a:moveTo>
                    <a:pt x="0" y="0"/>
                  </a:moveTo>
                  <a:lnTo>
                    <a:pt x="78" y="7"/>
                  </a:lnTo>
                </a:path>
              </a:pathLst>
            </a:custGeom>
            <a:noFill/>
            <a:ln w="1905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90" name="Freeform 45"/>
            <p:cNvSpPr>
              <a:spLocks/>
            </p:cNvSpPr>
            <p:nvPr/>
          </p:nvSpPr>
          <p:spPr bwMode="auto">
            <a:xfrm>
              <a:off x="2733" y="1917"/>
              <a:ext cx="78" cy="7"/>
            </a:xfrm>
            <a:custGeom>
              <a:avLst/>
              <a:gdLst>
                <a:gd name="T0" fmla="*/ 0 w 78"/>
                <a:gd name="T1" fmla="*/ 0 h 7"/>
                <a:gd name="T2" fmla="*/ 78 w 78"/>
                <a:gd name="T3" fmla="*/ 7 h 7"/>
                <a:gd name="T4" fmla="*/ 0 60000 65536"/>
                <a:gd name="T5" fmla="*/ 0 60000 65536"/>
                <a:gd name="T6" fmla="*/ 0 w 78"/>
                <a:gd name="T7" fmla="*/ 0 h 7"/>
                <a:gd name="T8" fmla="*/ 78 w 78"/>
                <a:gd name="T9" fmla="*/ 7 h 7"/>
              </a:gdLst>
              <a:ahLst/>
              <a:cxnLst>
                <a:cxn ang="T4">
                  <a:pos x="T0" y="T1"/>
                </a:cxn>
                <a:cxn ang="T5">
                  <a:pos x="T2" y="T3"/>
                </a:cxn>
              </a:cxnLst>
              <a:rect l="T6" t="T7" r="T8" b="T9"/>
              <a:pathLst>
                <a:path w="78" h="7">
                  <a:moveTo>
                    <a:pt x="0" y="0"/>
                  </a:moveTo>
                  <a:lnTo>
                    <a:pt x="78" y="7"/>
                  </a:lnTo>
                </a:path>
              </a:pathLst>
            </a:custGeom>
            <a:noFill/>
            <a:ln w="1905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Tree>
    <p:extLst>
      <p:ext uri="{BB962C8B-B14F-4D97-AF65-F5344CB8AC3E}">
        <p14:creationId xmlns:p14="http://schemas.microsoft.com/office/powerpoint/2010/main" val="6567138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r>
              <a:rPr lang="en-US" smtClean="0"/>
              <a:t>Physical Security</a:t>
            </a:r>
          </a:p>
        </p:txBody>
      </p:sp>
      <p:sp>
        <p:nvSpPr>
          <p:cNvPr id="24580" name="Rectangle 3"/>
          <p:cNvSpPr>
            <a:spLocks noGrp="1" noChangeArrowheads="1"/>
          </p:cNvSpPr>
          <p:nvPr>
            <p:ph type="body" sz="half" idx="1"/>
          </p:nvPr>
        </p:nvSpPr>
        <p:spPr/>
        <p:txBody>
          <a:bodyPr/>
          <a:lstStyle/>
          <a:p>
            <a:r>
              <a:rPr lang="en-US" sz="2000" dirty="0" smtClean="0"/>
              <a:t>Hardware</a:t>
            </a:r>
          </a:p>
          <a:p>
            <a:pPr lvl="1"/>
            <a:r>
              <a:rPr lang="en-US" sz="1800" dirty="0" smtClean="0"/>
              <a:t>Preventing problems</a:t>
            </a:r>
          </a:p>
          <a:p>
            <a:pPr lvl="2"/>
            <a:r>
              <a:rPr lang="en-US" sz="1600" dirty="0" smtClean="0"/>
              <a:t>Fire prevention</a:t>
            </a:r>
          </a:p>
          <a:p>
            <a:pPr lvl="2"/>
            <a:r>
              <a:rPr lang="en-US" sz="1600" dirty="0" smtClean="0"/>
              <a:t>Site considerations</a:t>
            </a:r>
          </a:p>
          <a:p>
            <a:pPr lvl="2"/>
            <a:r>
              <a:rPr lang="en-US" sz="1600" dirty="0" smtClean="0"/>
              <a:t>Building design</a:t>
            </a:r>
          </a:p>
          <a:p>
            <a:pPr lvl="1"/>
            <a:r>
              <a:rPr lang="en-US" sz="1800" dirty="0" smtClean="0"/>
              <a:t>Hardware backup facilities</a:t>
            </a:r>
          </a:p>
          <a:p>
            <a:pPr lvl="2"/>
            <a:r>
              <a:rPr lang="en-US" sz="1600" dirty="0" smtClean="0"/>
              <a:t>Continuous backup (mirror sites)</a:t>
            </a:r>
          </a:p>
          <a:p>
            <a:pPr lvl="2"/>
            <a:r>
              <a:rPr lang="en-US" sz="1600" dirty="0" smtClean="0"/>
              <a:t>Hot sites</a:t>
            </a:r>
          </a:p>
          <a:p>
            <a:pPr lvl="2"/>
            <a:r>
              <a:rPr lang="en-US" sz="1600" dirty="0" smtClean="0"/>
              <a:t>Shell sites</a:t>
            </a:r>
          </a:p>
          <a:p>
            <a:pPr lvl="2"/>
            <a:r>
              <a:rPr lang="en-US" sz="1600" dirty="0" smtClean="0"/>
              <a:t>“Sister” agreements</a:t>
            </a:r>
          </a:p>
          <a:p>
            <a:pPr lvl="1"/>
            <a:r>
              <a:rPr lang="en-US" sz="1800" dirty="0" smtClean="0"/>
              <a:t>Telecommunication systems</a:t>
            </a:r>
          </a:p>
          <a:p>
            <a:pPr lvl="1"/>
            <a:r>
              <a:rPr lang="en-US" sz="1800" dirty="0" smtClean="0"/>
              <a:t>Personal computers</a:t>
            </a:r>
          </a:p>
        </p:txBody>
      </p:sp>
      <p:sp>
        <p:nvSpPr>
          <p:cNvPr id="24581" name="Rectangle 4"/>
          <p:cNvSpPr>
            <a:spLocks noGrp="1" noChangeArrowheads="1"/>
          </p:cNvSpPr>
          <p:nvPr>
            <p:ph type="body" sz="half" idx="2"/>
          </p:nvPr>
        </p:nvSpPr>
        <p:spPr/>
        <p:txBody>
          <a:bodyPr/>
          <a:lstStyle/>
          <a:p>
            <a:r>
              <a:rPr lang="en-US" sz="2000" smtClean="0"/>
              <a:t>Data and software</a:t>
            </a:r>
          </a:p>
          <a:p>
            <a:pPr lvl="1"/>
            <a:r>
              <a:rPr lang="en-US" sz="1800" smtClean="0"/>
              <a:t>Backups</a:t>
            </a:r>
          </a:p>
          <a:p>
            <a:pPr lvl="1"/>
            <a:r>
              <a:rPr lang="en-US" sz="1800" smtClean="0"/>
              <a:t>Off-site backups</a:t>
            </a:r>
          </a:p>
          <a:p>
            <a:pPr lvl="1"/>
            <a:r>
              <a:rPr lang="en-US" sz="1800" smtClean="0"/>
              <a:t>Personal computers</a:t>
            </a:r>
          </a:p>
          <a:p>
            <a:pPr lvl="2"/>
            <a:r>
              <a:rPr lang="en-US" sz="1600" smtClean="0"/>
              <a:t>Policies and procedures</a:t>
            </a:r>
          </a:p>
          <a:p>
            <a:pPr lvl="2"/>
            <a:r>
              <a:rPr lang="en-US" sz="1600" smtClean="0"/>
              <a:t>Network backup</a:t>
            </a:r>
          </a:p>
          <a:p>
            <a:r>
              <a:rPr lang="en-US" sz="2000" smtClean="0"/>
              <a:t>Disaster planning</a:t>
            </a:r>
          </a:p>
          <a:p>
            <a:pPr lvl="1"/>
            <a:r>
              <a:rPr lang="en-US" sz="1800" smtClean="0"/>
              <a:t>Write it down</a:t>
            </a:r>
          </a:p>
          <a:p>
            <a:pPr lvl="1"/>
            <a:r>
              <a:rPr lang="en-US" sz="1800" smtClean="0"/>
              <a:t>Train all new employees</a:t>
            </a:r>
          </a:p>
          <a:p>
            <a:pPr lvl="1"/>
            <a:r>
              <a:rPr lang="en-US" sz="1800" smtClean="0"/>
              <a:t>Test it once a year</a:t>
            </a:r>
          </a:p>
          <a:p>
            <a:pPr lvl="1"/>
            <a:r>
              <a:rPr lang="en-US" sz="1800" smtClean="0"/>
              <a:t>Telecommunications</a:t>
            </a:r>
          </a:p>
          <a:p>
            <a:r>
              <a:rPr lang="en-US" sz="2000" smtClean="0"/>
              <a:t>Allowable time between disaster and business survival limits.</a:t>
            </a:r>
          </a:p>
        </p:txBody>
      </p:sp>
      <p:sp>
        <p:nvSpPr>
          <p:cNvPr id="24578"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716A2B79-68ED-4C49-A920-49DDAA48E1AC}" type="slidenum">
              <a:rPr lang="en-US" smtClean="0"/>
              <a:pPr/>
              <a:t>25</a:t>
            </a:fld>
            <a:endParaRPr lang="en-US"/>
          </a:p>
        </p:txBody>
      </p:sp>
    </p:spTree>
    <p:extLst>
      <p:ext uri="{BB962C8B-B14F-4D97-AF65-F5344CB8AC3E}">
        <p14:creationId xmlns:p14="http://schemas.microsoft.com/office/powerpoint/2010/main" val="27650390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1026"/>
          <p:cNvSpPr>
            <a:spLocks noGrp="1" noChangeArrowheads="1"/>
          </p:cNvSpPr>
          <p:nvPr>
            <p:ph type="title"/>
          </p:nvPr>
        </p:nvSpPr>
        <p:spPr/>
        <p:txBody>
          <a:bodyPr/>
          <a:lstStyle/>
          <a:p>
            <a:r>
              <a:rPr lang="en-US" smtClean="0"/>
              <a:t>Physical Security Provisions</a:t>
            </a:r>
          </a:p>
        </p:txBody>
      </p:sp>
      <p:sp>
        <p:nvSpPr>
          <p:cNvPr id="25604" name="Rectangle 1027"/>
          <p:cNvSpPr>
            <a:spLocks noGrp="1" noChangeArrowheads="1"/>
          </p:cNvSpPr>
          <p:nvPr>
            <p:ph idx="1"/>
          </p:nvPr>
        </p:nvSpPr>
        <p:spPr/>
        <p:txBody>
          <a:bodyPr/>
          <a:lstStyle/>
          <a:p>
            <a:r>
              <a:rPr lang="en-US" dirty="0" smtClean="0"/>
              <a:t>Backup data.</a:t>
            </a:r>
          </a:p>
          <a:p>
            <a:r>
              <a:rPr lang="en-US" dirty="0" smtClean="0"/>
              <a:t>Backup hardware.</a:t>
            </a:r>
          </a:p>
          <a:p>
            <a:r>
              <a:rPr lang="en-US" dirty="0" smtClean="0"/>
              <a:t>Disaster planning and testing.</a:t>
            </a:r>
          </a:p>
          <a:p>
            <a:r>
              <a:rPr lang="en-US" dirty="0" smtClean="0"/>
              <a:t>Prevention.</a:t>
            </a:r>
          </a:p>
          <a:p>
            <a:pPr lvl="1"/>
            <a:r>
              <a:rPr lang="en-US" dirty="0" smtClean="0"/>
              <a:t>Location.</a:t>
            </a:r>
          </a:p>
          <a:p>
            <a:pPr lvl="1"/>
            <a:r>
              <a:rPr lang="en-US" dirty="0" smtClean="0"/>
              <a:t>Fire monitoring and control.</a:t>
            </a:r>
          </a:p>
          <a:p>
            <a:pPr lvl="1"/>
            <a:r>
              <a:rPr lang="en-US" dirty="0" smtClean="0"/>
              <a:t>Control physical access.</a:t>
            </a:r>
          </a:p>
          <a:p>
            <a:r>
              <a:rPr lang="en-US" dirty="0" smtClean="0"/>
              <a:t>Continuous backups/duplicate facilities</a:t>
            </a:r>
          </a:p>
          <a:p>
            <a:pPr lvl="1"/>
            <a:r>
              <a:rPr lang="en-US" dirty="0" smtClean="0"/>
              <a:t>Multiple data centers with shared load</a:t>
            </a:r>
          </a:p>
          <a:p>
            <a:pPr lvl="1"/>
            <a:r>
              <a:rPr lang="en-US" dirty="0" smtClean="0"/>
              <a:t>Cloud-based operations</a:t>
            </a:r>
          </a:p>
        </p:txBody>
      </p:sp>
      <p:sp>
        <p:nvSpPr>
          <p:cNvPr id="25602"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C31911FD-4282-4FF6-8EF3-590FCE0D111C}" type="slidenum">
              <a:rPr lang="en-US" smtClean="0"/>
              <a:pPr/>
              <a:t>26</a:t>
            </a:fld>
            <a:endParaRPr lang="en-US"/>
          </a:p>
        </p:txBody>
      </p:sp>
    </p:spTree>
    <p:extLst>
      <p:ext uri="{BB962C8B-B14F-4D97-AF65-F5344CB8AC3E}">
        <p14:creationId xmlns:p14="http://schemas.microsoft.com/office/powerpoint/2010/main" val="28500084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r>
              <a:rPr lang="en-US" smtClean="0"/>
              <a:t>Managerial Controls</a:t>
            </a:r>
          </a:p>
        </p:txBody>
      </p:sp>
      <p:sp>
        <p:nvSpPr>
          <p:cNvPr id="26628" name="Rectangle 3"/>
          <p:cNvSpPr>
            <a:spLocks noGrp="1" noChangeArrowheads="1"/>
          </p:cNvSpPr>
          <p:nvPr>
            <p:ph idx="1"/>
          </p:nvPr>
        </p:nvSpPr>
        <p:spPr/>
        <p:txBody>
          <a:bodyPr/>
          <a:lstStyle/>
          <a:p>
            <a:r>
              <a:rPr lang="en-US" smtClean="0"/>
              <a:t>“Insiders”</a:t>
            </a:r>
          </a:p>
          <a:p>
            <a:pPr lvl="1"/>
            <a:r>
              <a:rPr lang="en-US" smtClean="0"/>
              <a:t>Hiring</a:t>
            </a:r>
          </a:p>
          <a:p>
            <a:pPr lvl="1"/>
            <a:r>
              <a:rPr lang="en-US" smtClean="0"/>
              <a:t>Termination</a:t>
            </a:r>
          </a:p>
          <a:p>
            <a:pPr lvl="1"/>
            <a:r>
              <a:rPr lang="en-US" smtClean="0"/>
              <a:t>Monitoring</a:t>
            </a:r>
          </a:p>
          <a:p>
            <a:pPr lvl="1"/>
            <a:r>
              <a:rPr lang="en-US" smtClean="0"/>
              <a:t>Job segmentation</a:t>
            </a:r>
          </a:p>
          <a:p>
            <a:pPr lvl="1"/>
            <a:r>
              <a:rPr lang="en-US" smtClean="0"/>
              <a:t>Physical access limitations</a:t>
            </a:r>
          </a:p>
          <a:p>
            <a:pPr lvl="2"/>
            <a:r>
              <a:rPr lang="en-US" smtClean="0"/>
              <a:t>Locks</a:t>
            </a:r>
          </a:p>
          <a:p>
            <a:pPr lvl="2"/>
            <a:r>
              <a:rPr lang="en-US" smtClean="0"/>
              <a:t>Guards and video monitoring</a:t>
            </a:r>
          </a:p>
          <a:p>
            <a:pPr lvl="2"/>
            <a:r>
              <a:rPr lang="en-US" smtClean="0"/>
              <a:t>Badges and tracking</a:t>
            </a:r>
          </a:p>
          <a:p>
            <a:r>
              <a:rPr lang="en-US" smtClean="0"/>
              <a:t>Consultants and Business alliances</a:t>
            </a:r>
          </a:p>
          <a:p>
            <a:pPr lvl="1"/>
            <a:r>
              <a:rPr lang="en-US" smtClean="0"/>
              <a:t>Limited data access</a:t>
            </a:r>
          </a:p>
          <a:p>
            <a:pPr lvl="1"/>
            <a:r>
              <a:rPr lang="en-US" smtClean="0"/>
              <a:t>Limited physical access</a:t>
            </a:r>
          </a:p>
          <a:p>
            <a:pPr lvl="1"/>
            <a:r>
              <a:rPr lang="en-US" smtClean="0"/>
              <a:t>Paired with employees</a:t>
            </a:r>
          </a:p>
        </p:txBody>
      </p:sp>
      <p:sp>
        <p:nvSpPr>
          <p:cNvPr id="26626"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3C44279-EBD7-4EF2-A620-EBCC4DA8EC52}" type="slidenum">
              <a:rPr lang="en-US" smtClean="0"/>
              <a:pPr/>
              <a:t>27</a:t>
            </a:fld>
            <a:endParaRPr lang="en-US"/>
          </a:p>
        </p:txBody>
      </p:sp>
    </p:spTree>
    <p:extLst>
      <p:ext uri="{BB962C8B-B14F-4D97-AF65-F5344CB8AC3E}">
        <p14:creationId xmlns:p14="http://schemas.microsoft.com/office/powerpoint/2010/main" val="8456280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US" smtClean="0"/>
              <a:t>Logical Security</a:t>
            </a:r>
          </a:p>
        </p:txBody>
      </p:sp>
      <p:sp>
        <p:nvSpPr>
          <p:cNvPr id="27652" name="Rectangle 3"/>
          <p:cNvSpPr>
            <a:spLocks noGrp="1" noChangeArrowheads="1"/>
          </p:cNvSpPr>
          <p:nvPr>
            <p:ph type="body" sz="half" idx="1"/>
          </p:nvPr>
        </p:nvSpPr>
        <p:spPr/>
        <p:txBody>
          <a:bodyPr/>
          <a:lstStyle/>
          <a:p>
            <a:r>
              <a:rPr lang="en-US" smtClean="0"/>
              <a:t>Unauthorized disclosure.</a:t>
            </a:r>
          </a:p>
          <a:p>
            <a:r>
              <a:rPr lang="en-US" smtClean="0"/>
              <a:t>Unauthorized modification.</a:t>
            </a:r>
          </a:p>
          <a:p>
            <a:r>
              <a:rPr lang="en-US" smtClean="0"/>
              <a:t>Unauthorized withholding.</a:t>
            </a:r>
          </a:p>
        </p:txBody>
      </p:sp>
      <p:sp>
        <p:nvSpPr>
          <p:cNvPr id="27653" name="Rectangle 4"/>
          <p:cNvSpPr>
            <a:spLocks noGrp="1" noChangeArrowheads="1"/>
          </p:cNvSpPr>
          <p:nvPr>
            <p:ph type="body" sz="half" idx="2"/>
          </p:nvPr>
        </p:nvSpPr>
        <p:spPr/>
        <p:txBody>
          <a:bodyPr/>
          <a:lstStyle/>
          <a:p>
            <a:r>
              <a:rPr lang="en-US" smtClean="0"/>
              <a:t>Disclosure example</a:t>
            </a:r>
          </a:p>
          <a:p>
            <a:pPr lvl="1"/>
            <a:r>
              <a:rPr lang="en-US" smtClean="0"/>
              <a:t>Letting a competitor see the strategic marketing plans.</a:t>
            </a:r>
          </a:p>
          <a:p>
            <a:r>
              <a:rPr lang="en-US" smtClean="0"/>
              <a:t>Modification example</a:t>
            </a:r>
          </a:p>
          <a:p>
            <a:pPr lvl="1"/>
            <a:r>
              <a:rPr lang="en-US" smtClean="0"/>
              <a:t>Letting employees change their salary numbers.</a:t>
            </a:r>
          </a:p>
          <a:p>
            <a:r>
              <a:rPr lang="en-US" smtClean="0"/>
              <a:t>Withholding example</a:t>
            </a:r>
          </a:p>
          <a:p>
            <a:pPr lvl="1"/>
            <a:r>
              <a:rPr lang="en-US" smtClean="0"/>
              <a:t>Preventing a finance officer from retrieving data needed to get a bank loan.</a:t>
            </a:r>
          </a:p>
        </p:txBody>
      </p:sp>
      <p:sp>
        <p:nvSpPr>
          <p:cNvPr id="27650"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130BC0-533F-4854-995F-AEBC97B983FA}" type="slidenum">
              <a:rPr lang="en-US" smtClean="0"/>
              <a:pPr/>
              <a:t>28</a:t>
            </a:fld>
            <a:endParaRPr lang="en-US"/>
          </a:p>
        </p:txBody>
      </p:sp>
    </p:spTree>
    <p:extLst>
      <p:ext uri="{BB962C8B-B14F-4D97-AF65-F5344CB8AC3E}">
        <p14:creationId xmlns:p14="http://schemas.microsoft.com/office/powerpoint/2010/main" val="33116640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r>
              <a:rPr lang="en-US" smtClean="0"/>
              <a:t>User Identification</a:t>
            </a:r>
          </a:p>
        </p:txBody>
      </p:sp>
      <p:sp>
        <p:nvSpPr>
          <p:cNvPr id="28676" name="Rectangle 3"/>
          <p:cNvSpPr>
            <a:spLocks noGrp="1" noChangeArrowheads="1"/>
          </p:cNvSpPr>
          <p:nvPr>
            <p:ph type="body" sz="half" idx="1"/>
          </p:nvPr>
        </p:nvSpPr>
        <p:spPr/>
        <p:txBody>
          <a:bodyPr/>
          <a:lstStyle/>
          <a:p>
            <a:r>
              <a:rPr lang="en-US" dirty="0" smtClean="0"/>
              <a:t>User identification</a:t>
            </a:r>
          </a:p>
          <a:p>
            <a:r>
              <a:rPr lang="en-US" dirty="0" smtClean="0"/>
              <a:t>Accounts</a:t>
            </a:r>
          </a:p>
          <a:p>
            <a:pPr lvl="1"/>
            <a:r>
              <a:rPr lang="en-US" dirty="0" smtClean="0"/>
              <a:t>Individual</a:t>
            </a:r>
          </a:p>
          <a:p>
            <a:pPr lvl="1"/>
            <a:r>
              <a:rPr lang="en-US" dirty="0" smtClean="0"/>
              <a:t>Groups</a:t>
            </a:r>
          </a:p>
          <a:p>
            <a:r>
              <a:rPr lang="en-US" dirty="0" smtClean="0"/>
              <a:t>Passwords</a:t>
            </a:r>
          </a:p>
          <a:p>
            <a:pPr lvl="1"/>
            <a:r>
              <a:rPr lang="en-US" dirty="0" smtClean="0"/>
              <a:t>Do not use “real” words.</a:t>
            </a:r>
          </a:p>
          <a:p>
            <a:pPr lvl="1"/>
            <a:r>
              <a:rPr lang="en-US" dirty="0" smtClean="0"/>
              <a:t>Do not use personal (or pet) names.</a:t>
            </a:r>
          </a:p>
          <a:p>
            <a:pPr lvl="1"/>
            <a:r>
              <a:rPr lang="en-US" dirty="0" smtClean="0"/>
              <a:t>Include non-alphabetic characters.</a:t>
            </a:r>
          </a:p>
          <a:p>
            <a:pPr lvl="1"/>
            <a:r>
              <a:rPr lang="en-US" dirty="0" smtClean="0"/>
              <a:t>Use at </a:t>
            </a:r>
            <a:r>
              <a:rPr lang="en-US" smtClean="0"/>
              <a:t>least 8 characters</a:t>
            </a:r>
            <a:r>
              <a:rPr lang="en-US" dirty="0" smtClean="0"/>
              <a:t>.</a:t>
            </a:r>
          </a:p>
          <a:p>
            <a:pPr lvl="1"/>
            <a:r>
              <a:rPr lang="en-US" dirty="0" smtClean="0"/>
              <a:t>Change it often.</a:t>
            </a:r>
          </a:p>
          <a:p>
            <a:pPr lvl="1"/>
            <a:r>
              <a:rPr lang="en-US" dirty="0" smtClean="0"/>
              <a:t>Too many passwords!</a:t>
            </a:r>
          </a:p>
        </p:txBody>
      </p:sp>
      <p:sp>
        <p:nvSpPr>
          <p:cNvPr id="28677" name="Rectangle 4"/>
          <p:cNvSpPr>
            <a:spLocks noGrp="1" noChangeArrowheads="1"/>
          </p:cNvSpPr>
          <p:nvPr>
            <p:ph type="body" sz="half" idx="2"/>
          </p:nvPr>
        </p:nvSpPr>
        <p:spPr/>
        <p:txBody>
          <a:bodyPr/>
          <a:lstStyle/>
          <a:p>
            <a:r>
              <a:rPr lang="en-US" smtClean="0"/>
              <a:t>Alternative identification</a:t>
            </a:r>
          </a:p>
          <a:p>
            <a:pPr lvl="1"/>
            <a:r>
              <a:rPr lang="en-US" smtClean="0"/>
              <a:t>Finger / hand print readers</a:t>
            </a:r>
          </a:p>
          <a:p>
            <a:pPr lvl="1"/>
            <a:r>
              <a:rPr lang="en-US" smtClean="0"/>
              <a:t>Voice</a:t>
            </a:r>
          </a:p>
          <a:p>
            <a:pPr lvl="1"/>
            <a:r>
              <a:rPr lang="en-US" smtClean="0"/>
              <a:t>Retina (blood vessel) scans</a:t>
            </a:r>
          </a:p>
          <a:p>
            <a:pPr lvl="1"/>
            <a:r>
              <a:rPr lang="en-US" smtClean="0"/>
              <a:t>DNA typing</a:t>
            </a:r>
          </a:p>
          <a:p>
            <a:pPr lvl="1"/>
            <a:r>
              <a:rPr lang="en-US" smtClean="0"/>
              <a:t>Iris</a:t>
            </a:r>
          </a:p>
          <a:p>
            <a:r>
              <a:rPr lang="en-US" smtClean="0"/>
              <a:t>Hardware passwords</a:t>
            </a:r>
          </a:p>
          <a:p>
            <a:pPr lvl="1"/>
            <a:r>
              <a:rPr lang="en-US" smtClean="0"/>
              <a:t>The one-minute password.</a:t>
            </a:r>
          </a:p>
          <a:p>
            <a:pPr lvl="1"/>
            <a:r>
              <a:rPr lang="en-US" smtClean="0"/>
              <a:t>Card matched to computer.</a:t>
            </a:r>
          </a:p>
          <a:p>
            <a:pPr lvl="1"/>
            <a:r>
              <a:rPr lang="en-US" smtClean="0"/>
              <a:t>Best method for open networks / Internet.</a:t>
            </a:r>
          </a:p>
        </p:txBody>
      </p:sp>
      <p:sp>
        <p:nvSpPr>
          <p:cNvPr id="28674"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67C506C7-7B83-46EE-A82A-55628B8538BC}" type="slidenum">
              <a:rPr lang="en-US" smtClean="0"/>
              <a:pPr/>
              <a:t>29</a:t>
            </a:fld>
            <a:endParaRPr lang="en-US"/>
          </a:p>
        </p:txBody>
      </p:sp>
    </p:spTree>
    <p:extLst>
      <p:ext uri="{BB962C8B-B14F-4D97-AF65-F5344CB8AC3E}">
        <p14:creationId xmlns:p14="http://schemas.microsoft.com/office/powerpoint/2010/main" val="2341137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noChangeArrowheads="1"/>
          </p:cNvSpPr>
          <p:nvPr>
            <p:ph type="title"/>
          </p:nvPr>
        </p:nvSpPr>
        <p:spPr/>
        <p:txBody>
          <a:bodyPr/>
          <a:lstStyle/>
          <a:p>
            <a:r>
              <a:rPr lang="en-US" smtClean="0"/>
              <a:t>Data Administration</a:t>
            </a:r>
          </a:p>
        </p:txBody>
      </p:sp>
      <p:sp>
        <p:nvSpPr>
          <p:cNvPr id="9218"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5305D47-110C-4035-863B-2FCBC40809FE}" type="slidenum">
              <a:rPr lang="en-US" smtClean="0"/>
              <a:pPr/>
              <a:t>3</a:t>
            </a:fld>
            <a:endParaRPr lang="en-US"/>
          </a:p>
        </p:txBody>
      </p:sp>
      <p:pic>
        <p:nvPicPr>
          <p:cNvPr id="9221" name="Picture 5" descr="CG1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0" y="995363"/>
            <a:ext cx="1981200"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6" descr="j031678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62400" y="1828800"/>
            <a:ext cx="2286000"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10" descr="j028513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91400" y="3657600"/>
            <a:ext cx="15049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12" descr="j017867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10400" y="1524000"/>
            <a:ext cx="1905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13" descr="j028506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71600" y="3886200"/>
            <a:ext cx="12604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6" name="Group 19"/>
          <p:cNvGrpSpPr>
            <a:grpSpLocks/>
          </p:cNvGrpSpPr>
          <p:nvPr/>
        </p:nvGrpSpPr>
        <p:grpSpPr bwMode="auto">
          <a:xfrm>
            <a:off x="2895600" y="3048000"/>
            <a:ext cx="533400" cy="457200"/>
            <a:chOff x="2640" y="3360"/>
            <a:chExt cx="336" cy="288"/>
          </a:xfrm>
        </p:grpSpPr>
        <p:sp>
          <p:nvSpPr>
            <p:cNvPr id="9255" name="Oval 14"/>
            <p:cNvSpPr>
              <a:spLocks noChangeArrowheads="1"/>
            </p:cNvSpPr>
            <p:nvPr/>
          </p:nvSpPr>
          <p:spPr bwMode="auto">
            <a:xfrm>
              <a:off x="2640" y="3552"/>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56" name="Oval 15"/>
            <p:cNvSpPr>
              <a:spLocks noChangeArrowheads="1"/>
            </p:cNvSpPr>
            <p:nvPr/>
          </p:nvSpPr>
          <p:spPr bwMode="auto">
            <a:xfrm>
              <a:off x="2640" y="3504"/>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57" name="Oval 16"/>
            <p:cNvSpPr>
              <a:spLocks noChangeArrowheads="1"/>
            </p:cNvSpPr>
            <p:nvPr/>
          </p:nvSpPr>
          <p:spPr bwMode="auto">
            <a:xfrm>
              <a:off x="2640" y="3456"/>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58" name="Oval 17"/>
            <p:cNvSpPr>
              <a:spLocks noChangeArrowheads="1"/>
            </p:cNvSpPr>
            <p:nvPr/>
          </p:nvSpPr>
          <p:spPr bwMode="auto">
            <a:xfrm>
              <a:off x="2640" y="3408"/>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59" name="Oval 18"/>
            <p:cNvSpPr>
              <a:spLocks noChangeArrowheads="1"/>
            </p:cNvSpPr>
            <p:nvPr/>
          </p:nvSpPr>
          <p:spPr bwMode="auto">
            <a:xfrm>
              <a:off x="2640" y="3360"/>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grpSp>
      <p:grpSp>
        <p:nvGrpSpPr>
          <p:cNvPr id="9227" name="Group 20"/>
          <p:cNvGrpSpPr>
            <a:grpSpLocks/>
          </p:cNvGrpSpPr>
          <p:nvPr/>
        </p:nvGrpSpPr>
        <p:grpSpPr bwMode="auto">
          <a:xfrm>
            <a:off x="6553200" y="3124200"/>
            <a:ext cx="533400" cy="457200"/>
            <a:chOff x="2640" y="3360"/>
            <a:chExt cx="336" cy="288"/>
          </a:xfrm>
        </p:grpSpPr>
        <p:sp>
          <p:nvSpPr>
            <p:cNvPr id="9250" name="Oval 21"/>
            <p:cNvSpPr>
              <a:spLocks noChangeArrowheads="1"/>
            </p:cNvSpPr>
            <p:nvPr/>
          </p:nvSpPr>
          <p:spPr bwMode="auto">
            <a:xfrm>
              <a:off x="2640" y="3552"/>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51" name="Oval 22"/>
            <p:cNvSpPr>
              <a:spLocks noChangeArrowheads="1"/>
            </p:cNvSpPr>
            <p:nvPr/>
          </p:nvSpPr>
          <p:spPr bwMode="auto">
            <a:xfrm>
              <a:off x="2640" y="3504"/>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52" name="Oval 23"/>
            <p:cNvSpPr>
              <a:spLocks noChangeArrowheads="1"/>
            </p:cNvSpPr>
            <p:nvPr/>
          </p:nvSpPr>
          <p:spPr bwMode="auto">
            <a:xfrm>
              <a:off x="2640" y="3456"/>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53" name="Oval 24"/>
            <p:cNvSpPr>
              <a:spLocks noChangeArrowheads="1"/>
            </p:cNvSpPr>
            <p:nvPr/>
          </p:nvSpPr>
          <p:spPr bwMode="auto">
            <a:xfrm>
              <a:off x="2640" y="3408"/>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54" name="Oval 25"/>
            <p:cNvSpPr>
              <a:spLocks noChangeArrowheads="1"/>
            </p:cNvSpPr>
            <p:nvPr/>
          </p:nvSpPr>
          <p:spPr bwMode="auto">
            <a:xfrm>
              <a:off x="2640" y="3360"/>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grpSp>
      <p:grpSp>
        <p:nvGrpSpPr>
          <p:cNvPr id="9228" name="Group 26"/>
          <p:cNvGrpSpPr>
            <a:grpSpLocks/>
          </p:cNvGrpSpPr>
          <p:nvPr/>
        </p:nvGrpSpPr>
        <p:grpSpPr bwMode="auto">
          <a:xfrm>
            <a:off x="6324600" y="1295400"/>
            <a:ext cx="533400" cy="457200"/>
            <a:chOff x="2640" y="3360"/>
            <a:chExt cx="336" cy="288"/>
          </a:xfrm>
        </p:grpSpPr>
        <p:sp>
          <p:nvSpPr>
            <p:cNvPr id="9245" name="Oval 27"/>
            <p:cNvSpPr>
              <a:spLocks noChangeArrowheads="1"/>
            </p:cNvSpPr>
            <p:nvPr/>
          </p:nvSpPr>
          <p:spPr bwMode="auto">
            <a:xfrm>
              <a:off x="2640" y="3552"/>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46" name="Oval 28"/>
            <p:cNvSpPr>
              <a:spLocks noChangeArrowheads="1"/>
            </p:cNvSpPr>
            <p:nvPr/>
          </p:nvSpPr>
          <p:spPr bwMode="auto">
            <a:xfrm>
              <a:off x="2640" y="3504"/>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47" name="Oval 29"/>
            <p:cNvSpPr>
              <a:spLocks noChangeArrowheads="1"/>
            </p:cNvSpPr>
            <p:nvPr/>
          </p:nvSpPr>
          <p:spPr bwMode="auto">
            <a:xfrm>
              <a:off x="2640" y="3456"/>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48" name="Oval 30"/>
            <p:cNvSpPr>
              <a:spLocks noChangeArrowheads="1"/>
            </p:cNvSpPr>
            <p:nvPr/>
          </p:nvSpPr>
          <p:spPr bwMode="auto">
            <a:xfrm>
              <a:off x="2640" y="3408"/>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49" name="Oval 31"/>
            <p:cNvSpPr>
              <a:spLocks noChangeArrowheads="1"/>
            </p:cNvSpPr>
            <p:nvPr/>
          </p:nvSpPr>
          <p:spPr bwMode="auto">
            <a:xfrm>
              <a:off x="2640" y="3360"/>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grpSp>
      <p:grpSp>
        <p:nvGrpSpPr>
          <p:cNvPr id="9229" name="Group 32"/>
          <p:cNvGrpSpPr>
            <a:grpSpLocks/>
          </p:cNvGrpSpPr>
          <p:nvPr/>
        </p:nvGrpSpPr>
        <p:grpSpPr bwMode="auto">
          <a:xfrm>
            <a:off x="3733800" y="914400"/>
            <a:ext cx="533400" cy="457200"/>
            <a:chOff x="2640" y="3360"/>
            <a:chExt cx="336" cy="288"/>
          </a:xfrm>
        </p:grpSpPr>
        <p:sp>
          <p:nvSpPr>
            <p:cNvPr id="9240" name="Oval 33"/>
            <p:cNvSpPr>
              <a:spLocks noChangeArrowheads="1"/>
            </p:cNvSpPr>
            <p:nvPr/>
          </p:nvSpPr>
          <p:spPr bwMode="auto">
            <a:xfrm>
              <a:off x="2640" y="3552"/>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41" name="Oval 34"/>
            <p:cNvSpPr>
              <a:spLocks noChangeArrowheads="1"/>
            </p:cNvSpPr>
            <p:nvPr/>
          </p:nvSpPr>
          <p:spPr bwMode="auto">
            <a:xfrm>
              <a:off x="2640" y="3504"/>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42" name="Oval 35"/>
            <p:cNvSpPr>
              <a:spLocks noChangeArrowheads="1"/>
            </p:cNvSpPr>
            <p:nvPr/>
          </p:nvSpPr>
          <p:spPr bwMode="auto">
            <a:xfrm>
              <a:off x="2640" y="3456"/>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43" name="Oval 36"/>
            <p:cNvSpPr>
              <a:spLocks noChangeArrowheads="1"/>
            </p:cNvSpPr>
            <p:nvPr/>
          </p:nvSpPr>
          <p:spPr bwMode="auto">
            <a:xfrm>
              <a:off x="2640" y="3408"/>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44" name="Oval 37"/>
            <p:cNvSpPr>
              <a:spLocks noChangeArrowheads="1"/>
            </p:cNvSpPr>
            <p:nvPr/>
          </p:nvSpPr>
          <p:spPr bwMode="auto">
            <a:xfrm>
              <a:off x="2640" y="3360"/>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grpSp>
      <p:grpSp>
        <p:nvGrpSpPr>
          <p:cNvPr id="9230" name="Group 38"/>
          <p:cNvGrpSpPr>
            <a:grpSpLocks/>
          </p:cNvGrpSpPr>
          <p:nvPr/>
        </p:nvGrpSpPr>
        <p:grpSpPr bwMode="auto">
          <a:xfrm>
            <a:off x="3429000" y="1143000"/>
            <a:ext cx="533400" cy="457200"/>
            <a:chOff x="2640" y="3360"/>
            <a:chExt cx="336" cy="288"/>
          </a:xfrm>
        </p:grpSpPr>
        <p:sp>
          <p:nvSpPr>
            <p:cNvPr id="9235" name="Oval 39"/>
            <p:cNvSpPr>
              <a:spLocks noChangeArrowheads="1"/>
            </p:cNvSpPr>
            <p:nvPr/>
          </p:nvSpPr>
          <p:spPr bwMode="auto">
            <a:xfrm>
              <a:off x="2640" y="3552"/>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36" name="Oval 40"/>
            <p:cNvSpPr>
              <a:spLocks noChangeArrowheads="1"/>
            </p:cNvSpPr>
            <p:nvPr/>
          </p:nvSpPr>
          <p:spPr bwMode="auto">
            <a:xfrm>
              <a:off x="2640" y="3504"/>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37" name="Oval 41"/>
            <p:cNvSpPr>
              <a:spLocks noChangeArrowheads="1"/>
            </p:cNvSpPr>
            <p:nvPr/>
          </p:nvSpPr>
          <p:spPr bwMode="auto">
            <a:xfrm>
              <a:off x="2640" y="3456"/>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38" name="Oval 42"/>
            <p:cNvSpPr>
              <a:spLocks noChangeArrowheads="1"/>
            </p:cNvSpPr>
            <p:nvPr/>
          </p:nvSpPr>
          <p:spPr bwMode="auto">
            <a:xfrm>
              <a:off x="2640" y="3408"/>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9239" name="Oval 43"/>
            <p:cNvSpPr>
              <a:spLocks noChangeArrowheads="1"/>
            </p:cNvSpPr>
            <p:nvPr/>
          </p:nvSpPr>
          <p:spPr bwMode="auto">
            <a:xfrm>
              <a:off x="2640" y="3360"/>
              <a:ext cx="336" cy="96"/>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grpSp>
      <p:sp>
        <p:nvSpPr>
          <p:cNvPr id="9231" name="Freeform 47"/>
          <p:cNvSpPr>
            <a:spLocks/>
          </p:cNvSpPr>
          <p:nvPr/>
        </p:nvSpPr>
        <p:spPr bwMode="auto">
          <a:xfrm>
            <a:off x="4038600" y="1295400"/>
            <a:ext cx="1346200" cy="533400"/>
          </a:xfrm>
          <a:custGeom>
            <a:avLst/>
            <a:gdLst>
              <a:gd name="T0" fmla="*/ 0 w 848"/>
              <a:gd name="T1" fmla="*/ 48 h 336"/>
              <a:gd name="T2" fmla="*/ 432 w 848"/>
              <a:gd name="T3" fmla="*/ 0 h 336"/>
              <a:gd name="T4" fmla="*/ 816 w 848"/>
              <a:gd name="T5" fmla="*/ 48 h 336"/>
              <a:gd name="T6" fmla="*/ 624 w 848"/>
              <a:gd name="T7" fmla="*/ 192 h 336"/>
              <a:gd name="T8" fmla="*/ 624 w 848"/>
              <a:gd name="T9" fmla="*/ 336 h 336"/>
              <a:gd name="T10" fmla="*/ 0 60000 65536"/>
              <a:gd name="T11" fmla="*/ 0 60000 65536"/>
              <a:gd name="T12" fmla="*/ 0 60000 65536"/>
              <a:gd name="T13" fmla="*/ 0 60000 65536"/>
              <a:gd name="T14" fmla="*/ 0 60000 65536"/>
              <a:gd name="T15" fmla="*/ 0 w 848"/>
              <a:gd name="T16" fmla="*/ 0 h 336"/>
              <a:gd name="T17" fmla="*/ 848 w 848"/>
              <a:gd name="T18" fmla="*/ 336 h 336"/>
            </a:gdLst>
            <a:ahLst/>
            <a:cxnLst>
              <a:cxn ang="T10">
                <a:pos x="T0" y="T1"/>
              </a:cxn>
              <a:cxn ang="T11">
                <a:pos x="T2" y="T3"/>
              </a:cxn>
              <a:cxn ang="T12">
                <a:pos x="T4" y="T5"/>
              </a:cxn>
              <a:cxn ang="T13">
                <a:pos x="T6" y="T7"/>
              </a:cxn>
              <a:cxn ang="T14">
                <a:pos x="T8" y="T9"/>
              </a:cxn>
            </a:cxnLst>
            <a:rect l="T15" t="T16" r="T17" b="T18"/>
            <a:pathLst>
              <a:path w="848" h="336">
                <a:moveTo>
                  <a:pt x="0" y="48"/>
                </a:moveTo>
                <a:cubicBezTo>
                  <a:pt x="148" y="24"/>
                  <a:pt x="296" y="0"/>
                  <a:pt x="432" y="0"/>
                </a:cubicBezTo>
                <a:cubicBezTo>
                  <a:pt x="568" y="0"/>
                  <a:pt x="784" y="16"/>
                  <a:pt x="816" y="48"/>
                </a:cubicBezTo>
                <a:cubicBezTo>
                  <a:pt x="848" y="80"/>
                  <a:pt x="656" y="144"/>
                  <a:pt x="624" y="192"/>
                </a:cubicBezTo>
                <a:cubicBezTo>
                  <a:pt x="592" y="240"/>
                  <a:pt x="608" y="288"/>
                  <a:pt x="624" y="336"/>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2" name="Freeform 49"/>
          <p:cNvSpPr>
            <a:spLocks/>
          </p:cNvSpPr>
          <p:nvPr/>
        </p:nvSpPr>
        <p:spPr bwMode="auto">
          <a:xfrm>
            <a:off x="5676900" y="1447800"/>
            <a:ext cx="647700" cy="381000"/>
          </a:xfrm>
          <a:custGeom>
            <a:avLst/>
            <a:gdLst>
              <a:gd name="T0" fmla="*/ 408 w 408"/>
              <a:gd name="T1" fmla="*/ 96 h 240"/>
              <a:gd name="T2" fmla="*/ 216 w 408"/>
              <a:gd name="T3" fmla="*/ 0 h 240"/>
              <a:gd name="T4" fmla="*/ 24 w 408"/>
              <a:gd name="T5" fmla="*/ 96 h 240"/>
              <a:gd name="T6" fmla="*/ 72 w 408"/>
              <a:gd name="T7" fmla="*/ 192 h 240"/>
              <a:gd name="T8" fmla="*/ 24 w 408"/>
              <a:gd name="T9" fmla="*/ 240 h 240"/>
              <a:gd name="T10" fmla="*/ 0 60000 65536"/>
              <a:gd name="T11" fmla="*/ 0 60000 65536"/>
              <a:gd name="T12" fmla="*/ 0 60000 65536"/>
              <a:gd name="T13" fmla="*/ 0 60000 65536"/>
              <a:gd name="T14" fmla="*/ 0 60000 65536"/>
              <a:gd name="T15" fmla="*/ 0 w 408"/>
              <a:gd name="T16" fmla="*/ 0 h 240"/>
              <a:gd name="T17" fmla="*/ 408 w 408"/>
              <a:gd name="T18" fmla="*/ 240 h 240"/>
            </a:gdLst>
            <a:ahLst/>
            <a:cxnLst>
              <a:cxn ang="T10">
                <a:pos x="T0" y="T1"/>
              </a:cxn>
              <a:cxn ang="T11">
                <a:pos x="T2" y="T3"/>
              </a:cxn>
              <a:cxn ang="T12">
                <a:pos x="T4" y="T5"/>
              </a:cxn>
              <a:cxn ang="T13">
                <a:pos x="T6" y="T7"/>
              </a:cxn>
              <a:cxn ang="T14">
                <a:pos x="T8" y="T9"/>
              </a:cxn>
            </a:cxnLst>
            <a:rect l="T15" t="T16" r="T17" b="T18"/>
            <a:pathLst>
              <a:path w="408" h="240">
                <a:moveTo>
                  <a:pt x="408" y="96"/>
                </a:moveTo>
                <a:cubicBezTo>
                  <a:pt x="344" y="48"/>
                  <a:pt x="280" y="0"/>
                  <a:pt x="216" y="0"/>
                </a:cubicBezTo>
                <a:cubicBezTo>
                  <a:pt x="152" y="0"/>
                  <a:pt x="48" y="64"/>
                  <a:pt x="24" y="96"/>
                </a:cubicBezTo>
                <a:cubicBezTo>
                  <a:pt x="0" y="128"/>
                  <a:pt x="72" y="168"/>
                  <a:pt x="72" y="192"/>
                </a:cubicBezTo>
                <a:cubicBezTo>
                  <a:pt x="72" y="216"/>
                  <a:pt x="48" y="228"/>
                  <a:pt x="24" y="24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3" name="Freeform 50"/>
          <p:cNvSpPr>
            <a:spLocks/>
          </p:cNvSpPr>
          <p:nvPr/>
        </p:nvSpPr>
        <p:spPr bwMode="auto">
          <a:xfrm>
            <a:off x="3429000" y="3352800"/>
            <a:ext cx="990600" cy="419100"/>
          </a:xfrm>
          <a:custGeom>
            <a:avLst/>
            <a:gdLst>
              <a:gd name="T0" fmla="*/ 0 w 624"/>
              <a:gd name="T1" fmla="*/ 48 h 264"/>
              <a:gd name="T2" fmla="*/ 240 w 624"/>
              <a:gd name="T3" fmla="*/ 240 h 264"/>
              <a:gd name="T4" fmla="*/ 384 w 624"/>
              <a:gd name="T5" fmla="*/ 192 h 264"/>
              <a:gd name="T6" fmla="*/ 336 w 624"/>
              <a:gd name="T7" fmla="*/ 96 h 264"/>
              <a:gd name="T8" fmla="*/ 576 w 624"/>
              <a:gd name="T9" fmla="*/ 48 h 264"/>
              <a:gd name="T10" fmla="*/ 624 w 624"/>
              <a:gd name="T11" fmla="*/ 0 h 264"/>
              <a:gd name="T12" fmla="*/ 0 60000 65536"/>
              <a:gd name="T13" fmla="*/ 0 60000 65536"/>
              <a:gd name="T14" fmla="*/ 0 60000 65536"/>
              <a:gd name="T15" fmla="*/ 0 60000 65536"/>
              <a:gd name="T16" fmla="*/ 0 60000 65536"/>
              <a:gd name="T17" fmla="*/ 0 60000 65536"/>
              <a:gd name="T18" fmla="*/ 0 w 624"/>
              <a:gd name="T19" fmla="*/ 0 h 264"/>
              <a:gd name="T20" fmla="*/ 624 w 624"/>
              <a:gd name="T21" fmla="*/ 264 h 264"/>
            </a:gdLst>
            <a:ahLst/>
            <a:cxnLst>
              <a:cxn ang="T12">
                <a:pos x="T0" y="T1"/>
              </a:cxn>
              <a:cxn ang="T13">
                <a:pos x="T2" y="T3"/>
              </a:cxn>
              <a:cxn ang="T14">
                <a:pos x="T4" y="T5"/>
              </a:cxn>
              <a:cxn ang="T15">
                <a:pos x="T6" y="T7"/>
              </a:cxn>
              <a:cxn ang="T16">
                <a:pos x="T8" y="T9"/>
              </a:cxn>
              <a:cxn ang="T17">
                <a:pos x="T10" y="T11"/>
              </a:cxn>
            </a:cxnLst>
            <a:rect l="T18" t="T19" r="T20" b="T21"/>
            <a:pathLst>
              <a:path w="624" h="264">
                <a:moveTo>
                  <a:pt x="0" y="48"/>
                </a:moveTo>
                <a:cubicBezTo>
                  <a:pt x="88" y="132"/>
                  <a:pt x="176" y="216"/>
                  <a:pt x="240" y="240"/>
                </a:cubicBezTo>
                <a:cubicBezTo>
                  <a:pt x="304" y="264"/>
                  <a:pt x="368" y="216"/>
                  <a:pt x="384" y="192"/>
                </a:cubicBezTo>
                <a:cubicBezTo>
                  <a:pt x="400" y="168"/>
                  <a:pt x="304" y="120"/>
                  <a:pt x="336" y="96"/>
                </a:cubicBezTo>
                <a:cubicBezTo>
                  <a:pt x="368" y="72"/>
                  <a:pt x="528" y="64"/>
                  <a:pt x="576" y="48"/>
                </a:cubicBezTo>
                <a:cubicBezTo>
                  <a:pt x="624" y="32"/>
                  <a:pt x="624" y="16"/>
                  <a:pt x="624" y="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4" name="Freeform 51"/>
          <p:cNvSpPr>
            <a:spLocks/>
          </p:cNvSpPr>
          <p:nvPr/>
        </p:nvSpPr>
        <p:spPr bwMode="auto">
          <a:xfrm>
            <a:off x="5257800" y="3352800"/>
            <a:ext cx="1295400" cy="406400"/>
          </a:xfrm>
          <a:custGeom>
            <a:avLst/>
            <a:gdLst>
              <a:gd name="T0" fmla="*/ 816 w 816"/>
              <a:gd name="T1" fmla="*/ 96 h 256"/>
              <a:gd name="T2" fmla="*/ 720 w 816"/>
              <a:gd name="T3" fmla="*/ 240 h 256"/>
              <a:gd name="T4" fmla="*/ 528 w 816"/>
              <a:gd name="T5" fmla="*/ 192 h 256"/>
              <a:gd name="T6" fmla="*/ 144 w 816"/>
              <a:gd name="T7" fmla="*/ 240 h 256"/>
              <a:gd name="T8" fmla="*/ 96 w 816"/>
              <a:gd name="T9" fmla="*/ 96 h 256"/>
              <a:gd name="T10" fmla="*/ 0 w 816"/>
              <a:gd name="T11" fmla="*/ 0 h 256"/>
              <a:gd name="T12" fmla="*/ 0 60000 65536"/>
              <a:gd name="T13" fmla="*/ 0 60000 65536"/>
              <a:gd name="T14" fmla="*/ 0 60000 65536"/>
              <a:gd name="T15" fmla="*/ 0 60000 65536"/>
              <a:gd name="T16" fmla="*/ 0 60000 65536"/>
              <a:gd name="T17" fmla="*/ 0 60000 65536"/>
              <a:gd name="T18" fmla="*/ 0 w 816"/>
              <a:gd name="T19" fmla="*/ 0 h 256"/>
              <a:gd name="T20" fmla="*/ 816 w 816"/>
              <a:gd name="T21" fmla="*/ 256 h 256"/>
            </a:gdLst>
            <a:ahLst/>
            <a:cxnLst>
              <a:cxn ang="T12">
                <a:pos x="T0" y="T1"/>
              </a:cxn>
              <a:cxn ang="T13">
                <a:pos x="T2" y="T3"/>
              </a:cxn>
              <a:cxn ang="T14">
                <a:pos x="T4" y="T5"/>
              </a:cxn>
              <a:cxn ang="T15">
                <a:pos x="T6" y="T7"/>
              </a:cxn>
              <a:cxn ang="T16">
                <a:pos x="T8" y="T9"/>
              </a:cxn>
              <a:cxn ang="T17">
                <a:pos x="T10" y="T11"/>
              </a:cxn>
            </a:cxnLst>
            <a:rect l="T18" t="T19" r="T20" b="T21"/>
            <a:pathLst>
              <a:path w="816" h="256">
                <a:moveTo>
                  <a:pt x="816" y="96"/>
                </a:moveTo>
                <a:cubicBezTo>
                  <a:pt x="792" y="160"/>
                  <a:pt x="768" y="224"/>
                  <a:pt x="720" y="240"/>
                </a:cubicBezTo>
                <a:cubicBezTo>
                  <a:pt x="672" y="256"/>
                  <a:pt x="624" y="192"/>
                  <a:pt x="528" y="192"/>
                </a:cubicBezTo>
                <a:cubicBezTo>
                  <a:pt x="432" y="192"/>
                  <a:pt x="216" y="256"/>
                  <a:pt x="144" y="240"/>
                </a:cubicBezTo>
                <a:cubicBezTo>
                  <a:pt x="72" y="224"/>
                  <a:pt x="120" y="136"/>
                  <a:pt x="96" y="96"/>
                </a:cubicBezTo>
                <a:cubicBezTo>
                  <a:pt x="72" y="56"/>
                  <a:pt x="36" y="28"/>
                  <a:pt x="0" y="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Rectangle 9"/>
          <p:cNvSpPr/>
          <p:nvPr/>
        </p:nvSpPr>
        <p:spPr>
          <a:xfrm>
            <a:off x="2847813" y="4033003"/>
            <a:ext cx="4420891" cy="1754326"/>
          </a:xfrm>
          <a:prstGeom prst="rect">
            <a:avLst/>
          </a:prstGeom>
        </p:spPr>
        <p:txBody>
          <a:bodyPr wrap="square">
            <a:spAutoFit/>
          </a:bodyPr>
          <a:lstStyle/>
          <a:p>
            <a:r>
              <a:rPr lang="en-US" sz="1800" dirty="0">
                <a:solidFill>
                  <a:schemeClr val="tx1"/>
                </a:solidFill>
              </a:rPr>
              <a:t>Data and information are valuable assets.</a:t>
            </a:r>
          </a:p>
          <a:p>
            <a:r>
              <a:rPr lang="en-US" sz="1800" dirty="0">
                <a:solidFill>
                  <a:schemeClr val="tx1"/>
                </a:solidFill>
              </a:rPr>
              <a:t>There are many databases and applications in an organization.</a:t>
            </a:r>
          </a:p>
          <a:p>
            <a:r>
              <a:rPr lang="en-US" sz="1800" dirty="0">
                <a:solidFill>
                  <a:schemeClr val="tx1"/>
                </a:solidFill>
              </a:rPr>
              <a:t>Someone has to be responsible for organizing, controlling, and sharing data.</a:t>
            </a:r>
          </a:p>
          <a:p>
            <a:r>
              <a:rPr lang="en-US" sz="1800" dirty="0">
                <a:solidFill>
                  <a:schemeClr val="tx1"/>
                </a:solidFill>
              </a:rPr>
              <a:t>Data Administrator (DA)</a:t>
            </a:r>
          </a:p>
        </p:txBody>
      </p:sp>
    </p:spTree>
    <p:extLst>
      <p:ext uri="{BB962C8B-B14F-4D97-AF65-F5344CB8AC3E}">
        <p14:creationId xmlns:p14="http://schemas.microsoft.com/office/powerpoint/2010/main" val="35271606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r>
              <a:rPr lang="en-US" smtClean="0"/>
              <a:t>Basic Security Ideas</a:t>
            </a:r>
          </a:p>
        </p:txBody>
      </p:sp>
      <p:sp>
        <p:nvSpPr>
          <p:cNvPr id="29700" name="Rectangle 3"/>
          <p:cNvSpPr>
            <a:spLocks noGrp="1" noChangeArrowheads="1"/>
          </p:cNvSpPr>
          <p:nvPr>
            <p:ph idx="1"/>
          </p:nvPr>
        </p:nvSpPr>
        <p:spPr/>
        <p:txBody>
          <a:bodyPr/>
          <a:lstStyle/>
          <a:p>
            <a:r>
              <a:rPr lang="en-US" smtClean="0"/>
              <a:t>Limit access to hardware</a:t>
            </a:r>
          </a:p>
          <a:p>
            <a:pPr lvl="1"/>
            <a:r>
              <a:rPr lang="en-US" smtClean="0"/>
              <a:t>Physical locks.</a:t>
            </a:r>
          </a:p>
          <a:p>
            <a:pPr lvl="1"/>
            <a:r>
              <a:rPr lang="en-US" smtClean="0"/>
              <a:t>Video monitoring.</a:t>
            </a:r>
          </a:p>
          <a:p>
            <a:pPr lvl="1"/>
            <a:r>
              <a:rPr lang="en-US" smtClean="0"/>
              <a:t>Fire and environment monitors.</a:t>
            </a:r>
          </a:p>
          <a:p>
            <a:pPr lvl="1"/>
            <a:r>
              <a:rPr lang="en-US" smtClean="0"/>
              <a:t>Employee logs / cards.</a:t>
            </a:r>
          </a:p>
          <a:p>
            <a:pPr lvl="1"/>
            <a:r>
              <a:rPr lang="en-US" smtClean="0"/>
              <a:t>Dial-back modems</a:t>
            </a:r>
          </a:p>
          <a:p>
            <a:r>
              <a:rPr lang="en-US" smtClean="0"/>
              <a:t>Monitor usage</a:t>
            </a:r>
          </a:p>
          <a:p>
            <a:pPr lvl="1"/>
            <a:r>
              <a:rPr lang="en-US" smtClean="0"/>
              <a:t>Hardware logs.</a:t>
            </a:r>
          </a:p>
          <a:p>
            <a:pPr lvl="1"/>
            <a:r>
              <a:rPr lang="en-US" smtClean="0"/>
              <a:t>Access from network nodes.</a:t>
            </a:r>
          </a:p>
          <a:p>
            <a:pPr lvl="1"/>
            <a:r>
              <a:rPr lang="en-US" smtClean="0"/>
              <a:t>Software and data usage.</a:t>
            </a:r>
          </a:p>
          <a:p>
            <a:r>
              <a:rPr lang="en-US" smtClean="0"/>
              <a:t>Background checks</a:t>
            </a:r>
          </a:p>
          <a:p>
            <a:pPr lvl="1"/>
            <a:r>
              <a:rPr lang="en-US" smtClean="0"/>
              <a:t>Employees</a:t>
            </a:r>
          </a:p>
          <a:p>
            <a:pPr lvl="1"/>
            <a:r>
              <a:rPr lang="en-US" smtClean="0"/>
              <a:t>Consultants</a:t>
            </a:r>
          </a:p>
        </p:txBody>
      </p:sp>
      <p:sp>
        <p:nvSpPr>
          <p:cNvPr id="29698"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6AEB963F-76CC-45D2-9837-62BB9BDA4117}" type="slidenum">
              <a:rPr lang="en-US" smtClean="0"/>
              <a:pPr/>
              <a:t>30</a:t>
            </a:fld>
            <a:endParaRPr lang="en-US"/>
          </a:p>
        </p:txBody>
      </p:sp>
    </p:spTree>
    <p:extLst>
      <p:ext uri="{BB962C8B-B14F-4D97-AF65-F5344CB8AC3E}">
        <p14:creationId xmlns:p14="http://schemas.microsoft.com/office/powerpoint/2010/main" val="5847404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r>
              <a:rPr lang="en-US" smtClean="0"/>
              <a:t>Access Controls</a:t>
            </a:r>
          </a:p>
        </p:txBody>
      </p:sp>
      <p:sp>
        <p:nvSpPr>
          <p:cNvPr id="31748" name="Rectangle 3"/>
          <p:cNvSpPr>
            <a:spLocks noGrp="1" noChangeArrowheads="1"/>
          </p:cNvSpPr>
          <p:nvPr>
            <p:ph sz="half" idx="1"/>
          </p:nvPr>
        </p:nvSpPr>
        <p:spPr/>
        <p:txBody>
          <a:bodyPr/>
          <a:lstStyle/>
          <a:p>
            <a:r>
              <a:rPr lang="en-US" sz="2000" dirty="0" smtClean="0"/>
              <a:t>Operating system</a:t>
            </a:r>
          </a:p>
          <a:p>
            <a:pPr lvl="1"/>
            <a:r>
              <a:rPr lang="en-US" sz="1800" dirty="0" smtClean="0"/>
              <a:t>Access to directories</a:t>
            </a:r>
          </a:p>
          <a:p>
            <a:pPr lvl="2"/>
            <a:r>
              <a:rPr lang="en-US" sz="1600" dirty="0" smtClean="0"/>
              <a:t>Read</a:t>
            </a:r>
          </a:p>
          <a:p>
            <a:pPr lvl="2"/>
            <a:r>
              <a:rPr lang="en-US" sz="1600" dirty="0" smtClean="0"/>
              <a:t>View / File scan</a:t>
            </a:r>
          </a:p>
          <a:p>
            <a:pPr lvl="2"/>
            <a:r>
              <a:rPr lang="en-US" sz="1600" dirty="0" smtClean="0"/>
              <a:t>Write</a:t>
            </a:r>
          </a:p>
          <a:p>
            <a:pPr lvl="2"/>
            <a:r>
              <a:rPr lang="en-US" sz="1600" dirty="0" smtClean="0"/>
              <a:t>Create</a:t>
            </a:r>
          </a:p>
          <a:p>
            <a:pPr lvl="2"/>
            <a:r>
              <a:rPr lang="en-US" sz="1600" dirty="0" smtClean="0"/>
              <a:t>Delete</a:t>
            </a:r>
          </a:p>
          <a:p>
            <a:pPr lvl="1"/>
            <a:r>
              <a:rPr lang="en-US" sz="1800" dirty="0" smtClean="0"/>
              <a:t>Access to files</a:t>
            </a:r>
          </a:p>
          <a:p>
            <a:pPr lvl="2"/>
            <a:r>
              <a:rPr lang="en-US" sz="1600" dirty="0" smtClean="0"/>
              <a:t>Read</a:t>
            </a:r>
          </a:p>
          <a:p>
            <a:pPr lvl="2"/>
            <a:r>
              <a:rPr lang="en-US" sz="1600" dirty="0" smtClean="0"/>
              <a:t>Write</a:t>
            </a:r>
          </a:p>
          <a:p>
            <a:pPr lvl="2"/>
            <a:r>
              <a:rPr lang="en-US" sz="1600" dirty="0" smtClean="0"/>
              <a:t>Edit</a:t>
            </a:r>
          </a:p>
          <a:p>
            <a:pPr lvl="2"/>
            <a:r>
              <a:rPr lang="en-US" sz="1600" dirty="0" smtClean="0"/>
              <a:t>Delete</a:t>
            </a:r>
          </a:p>
          <a:p>
            <a:pPr lvl="1"/>
            <a:r>
              <a:rPr lang="en-US" sz="1800" dirty="0" smtClean="0"/>
              <a:t>DBMS usually needs most of these</a:t>
            </a:r>
          </a:p>
          <a:p>
            <a:pPr lvl="1"/>
            <a:r>
              <a:rPr lang="en-US" sz="1800" dirty="0" smtClean="0"/>
              <a:t>Assign by user or group.</a:t>
            </a:r>
          </a:p>
        </p:txBody>
      </p:sp>
      <p:sp>
        <p:nvSpPr>
          <p:cNvPr id="31749" name="Rectangle 4"/>
          <p:cNvSpPr>
            <a:spLocks noGrp="1" noChangeArrowheads="1"/>
          </p:cNvSpPr>
          <p:nvPr>
            <p:ph sz="half" idx="2"/>
          </p:nvPr>
        </p:nvSpPr>
        <p:spPr/>
        <p:txBody>
          <a:bodyPr/>
          <a:lstStyle/>
          <a:p>
            <a:r>
              <a:rPr lang="en-US" sz="2000" smtClean="0"/>
              <a:t>DBMS access controls</a:t>
            </a:r>
          </a:p>
          <a:p>
            <a:pPr lvl="1"/>
            <a:r>
              <a:rPr lang="en-US" sz="1800" smtClean="0"/>
              <a:t>Read Data</a:t>
            </a:r>
          </a:p>
          <a:p>
            <a:pPr lvl="1"/>
            <a:r>
              <a:rPr lang="en-US" sz="1800" smtClean="0"/>
              <a:t>Update Data</a:t>
            </a:r>
          </a:p>
          <a:p>
            <a:pPr lvl="1"/>
            <a:r>
              <a:rPr lang="en-US" sz="1800" smtClean="0"/>
              <a:t>Insert Data</a:t>
            </a:r>
          </a:p>
          <a:p>
            <a:pPr lvl="1"/>
            <a:r>
              <a:rPr lang="en-US" sz="1800" smtClean="0"/>
              <a:t>Delete Data</a:t>
            </a:r>
          </a:p>
          <a:p>
            <a:pPr lvl="1"/>
            <a:r>
              <a:rPr lang="en-US" sz="1800" smtClean="0"/>
              <a:t>Open / Run</a:t>
            </a:r>
          </a:p>
          <a:p>
            <a:pPr lvl="1"/>
            <a:r>
              <a:rPr lang="en-US" sz="1800" smtClean="0"/>
              <a:t>Read Design</a:t>
            </a:r>
          </a:p>
          <a:p>
            <a:pPr lvl="1"/>
            <a:r>
              <a:rPr lang="en-US" sz="1800" smtClean="0"/>
              <a:t>Modify Design</a:t>
            </a:r>
          </a:p>
          <a:p>
            <a:pPr lvl="1"/>
            <a:r>
              <a:rPr lang="en-US" sz="1800" smtClean="0"/>
              <a:t>Administer</a:t>
            </a:r>
          </a:p>
          <a:p>
            <a:r>
              <a:rPr lang="en-US" sz="2000" smtClean="0"/>
              <a:t>Owners and administrator</a:t>
            </a:r>
          </a:p>
          <a:p>
            <a:r>
              <a:rPr lang="en-US" sz="2000" smtClean="0"/>
              <a:t>Need separate user identification / login to DBMS.</a:t>
            </a:r>
          </a:p>
        </p:txBody>
      </p:sp>
      <p:sp>
        <p:nvSpPr>
          <p:cNvPr id="31746"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EB1CCD24-7914-4EB5-B9AB-45AB996EBF90}" type="slidenum">
              <a:rPr lang="en-US" smtClean="0"/>
              <a:pPr/>
              <a:t>31</a:t>
            </a:fld>
            <a:endParaRPr lang="en-US"/>
          </a:p>
        </p:txBody>
      </p:sp>
    </p:spTree>
    <p:extLst>
      <p:ext uri="{BB962C8B-B14F-4D97-AF65-F5344CB8AC3E}">
        <p14:creationId xmlns:p14="http://schemas.microsoft.com/office/powerpoint/2010/main" val="38229399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r>
              <a:rPr lang="en-US" smtClean="0"/>
              <a:t>SQL Security Commands</a:t>
            </a:r>
          </a:p>
        </p:txBody>
      </p:sp>
      <p:sp>
        <p:nvSpPr>
          <p:cNvPr id="32772" name="Rectangle 3"/>
          <p:cNvSpPr>
            <a:spLocks noGrp="1" noChangeArrowheads="1"/>
          </p:cNvSpPr>
          <p:nvPr>
            <p:ph idx="1"/>
          </p:nvPr>
        </p:nvSpPr>
        <p:spPr/>
        <p:txBody>
          <a:bodyPr/>
          <a:lstStyle/>
          <a:p>
            <a:r>
              <a:rPr lang="en-US" smtClean="0"/>
              <a:t>GRANT privileges</a:t>
            </a:r>
          </a:p>
          <a:p>
            <a:r>
              <a:rPr lang="en-US" smtClean="0"/>
              <a:t>REVOKE privileges</a:t>
            </a:r>
          </a:p>
          <a:p>
            <a:r>
              <a:rPr lang="en-US" smtClean="0"/>
              <a:t>Privileges include</a:t>
            </a:r>
          </a:p>
          <a:p>
            <a:pPr lvl="1"/>
            <a:r>
              <a:rPr lang="en-US" smtClean="0"/>
              <a:t>SELECT</a:t>
            </a:r>
          </a:p>
          <a:p>
            <a:pPr lvl="1"/>
            <a:r>
              <a:rPr lang="en-US" smtClean="0"/>
              <a:t>DELETE</a:t>
            </a:r>
          </a:p>
          <a:p>
            <a:pPr lvl="1"/>
            <a:r>
              <a:rPr lang="en-US" smtClean="0"/>
              <a:t>INSERT</a:t>
            </a:r>
          </a:p>
          <a:p>
            <a:pPr lvl="1"/>
            <a:r>
              <a:rPr lang="en-US" smtClean="0"/>
              <a:t>UPDATE</a:t>
            </a:r>
          </a:p>
          <a:p>
            <a:r>
              <a:rPr lang="en-US" smtClean="0"/>
              <a:t>Objects include</a:t>
            </a:r>
          </a:p>
          <a:p>
            <a:pPr lvl="1"/>
            <a:r>
              <a:rPr lang="en-US" smtClean="0"/>
              <a:t>Table</a:t>
            </a:r>
          </a:p>
          <a:p>
            <a:pPr lvl="1"/>
            <a:r>
              <a:rPr lang="en-US" smtClean="0"/>
              <a:t>Table columns (SQL 92+)</a:t>
            </a:r>
          </a:p>
          <a:p>
            <a:pPr lvl="1"/>
            <a:r>
              <a:rPr lang="en-US" smtClean="0"/>
              <a:t>Query</a:t>
            </a:r>
          </a:p>
          <a:p>
            <a:r>
              <a:rPr lang="en-US" smtClean="0"/>
              <a:t>Users include</a:t>
            </a:r>
          </a:p>
          <a:p>
            <a:pPr lvl="1"/>
            <a:r>
              <a:rPr lang="en-US" smtClean="0"/>
              <a:t>Name/Group</a:t>
            </a:r>
          </a:p>
          <a:p>
            <a:pPr lvl="1"/>
            <a:r>
              <a:rPr lang="en-US" smtClean="0"/>
              <a:t>PUBLIC</a:t>
            </a:r>
          </a:p>
          <a:p>
            <a:endParaRPr lang="en-US" smtClean="0"/>
          </a:p>
        </p:txBody>
      </p:sp>
      <p:sp>
        <p:nvSpPr>
          <p:cNvPr id="32770"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9EBF5966-0FA5-4C27-81E4-5C9CC02EDA9C}" type="slidenum">
              <a:rPr lang="en-US" smtClean="0"/>
              <a:pPr/>
              <a:t>32</a:t>
            </a:fld>
            <a:endParaRPr lang="en-US"/>
          </a:p>
        </p:txBody>
      </p:sp>
      <p:sp>
        <p:nvSpPr>
          <p:cNvPr id="32773" name="Text Box 5"/>
          <p:cNvSpPr txBox="1">
            <a:spLocks noChangeArrowheads="1"/>
          </p:cNvSpPr>
          <p:nvPr/>
        </p:nvSpPr>
        <p:spPr bwMode="auto">
          <a:xfrm>
            <a:off x="5562600" y="1295400"/>
            <a:ext cx="2971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tabLst>
                <a:tab pos="346075" algn="l"/>
              </a:tabLst>
              <a:defRPr sz="2400">
                <a:solidFill>
                  <a:schemeClr val="tx1"/>
                </a:solidFill>
                <a:latin typeface="Arial" charset="0"/>
              </a:defRPr>
            </a:lvl1pPr>
            <a:lvl2pPr marL="742950" indent="-285750">
              <a:tabLst>
                <a:tab pos="346075" algn="l"/>
              </a:tabLst>
              <a:defRPr sz="2400">
                <a:solidFill>
                  <a:schemeClr val="tx1"/>
                </a:solidFill>
                <a:latin typeface="Arial" charset="0"/>
              </a:defRPr>
            </a:lvl2pPr>
            <a:lvl3pPr marL="1143000" indent="-228600">
              <a:tabLst>
                <a:tab pos="346075" algn="l"/>
              </a:tabLst>
              <a:defRPr sz="2400">
                <a:solidFill>
                  <a:schemeClr val="tx1"/>
                </a:solidFill>
                <a:latin typeface="Arial" charset="0"/>
              </a:defRPr>
            </a:lvl3pPr>
            <a:lvl4pPr marL="1600200" indent="-228600">
              <a:tabLst>
                <a:tab pos="346075" algn="l"/>
              </a:tabLst>
              <a:defRPr sz="2400">
                <a:solidFill>
                  <a:schemeClr val="tx1"/>
                </a:solidFill>
                <a:latin typeface="Arial" charset="0"/>
              </a:defRPr>
            </a:lvl4pPr>
            <a:lvl5pPr marL="2057400" indent="-228600">
              <a:tabLst>
                <a:tab pos="346075" algn="l"/>
              </a:tabLst>
              <a:defRPr sz="2400">
                <a:solidFill>
                  <a:schemeClr val="tx1"/>
                </a:solidFill>
                <a:latin typeface="Arial" charset="0"/>
              </a:defRPr>
            </a:lvl5pPr>
            <a:lvl6pPr marL="2514600" indent="-228600" eaLnBrk="0" fontAlgn="base" hangingPunct="0">
              <a:spcBef>
                <a:spcPct val="0"/>
              </a:spcBef>
              <a:spcAft>
                <a:spcPct val="0"/>
              </a:spcAft>
              <a:tabLst>
                <a:tab pos="346075" algn="l"/>
              </a:tabLst>
              <a:defRPr sz="2400">
                <a:solidFill>
                  <a:schemeClr val="tx1"/>
                </a:solidFill>
                <a:latin typeface="Arial" charset="0"/>
              </a:defRPr>
            </a:lvl6pPr>
            <a:lvl7pPr marL="2971800" indent="-228600" eaLnBrk="0" fontAlgn="base" hangingPunct="0">
              <a:spcBef>
                <a:spcPct val="0"/>
              </a:spcBef>
              <a:spcAft>
                <a:spcPct val="0"/>
              </a:spcAft>
              <a:tabLst>
                <a:tab pos="346075" algn="l"/>
              </a:tabLst>
              <a:defRPr sz="2400">
                <a:solidFill>
                  <a:schemeClr val="tx1"/>
                </a:solidFill>
                <a:latin typeface="Arial" charset="0"/>
              </a:defRPr>
            </a:lvl7pPr>
            <a:lvl8pPr marL="3429000" indent="-228600" eaLnBrk="0" fontAlgn="base" hangingPunct="0">
              <a:spcBef>
                <a:spcPct val="0"/>
              </a:spcBef>
              <a:spcAft>
                <a:spcPct val="0"/>
              </a:spcAft>
              <a:tabLst>
                <a:tab pos="346075" algn="l"/>
              </a:tabLst>
              <a:defRPr sz="2400">
                <a:solidFill>
                  <a:schemeClr val="tx1"/>
                </a:solidFill>
                <a:latin typeface="Arial" charset="0"/>
              </a:defRPr>
            </a:lvl8pPr>
            <a:lvl9pPr marL="3886200" indent="-228600" eaLnBrk="0" fontAlgn="base" hangingPunct="0">
              <a:spcBef>
                <a:spcPct val="0"/>
              </a:spcBef>
              <a:spcAft>
                <a:spcPct val="0"/>
              </a:spcAft>
              <a:tabLst>
                <a:tab pos="346075" algn="l"/>
              </a:tabLst>
              <a:defRPr sz="2400">
                <a:solidFill>
                  <a:schemeClr val="tx1"/>
                </a:solidFill>
                <a:latin typeface="Arial" charset="0"/>
              </a:defRPr>
            </a:lvl9pPr>
          </a:lstStyle>
          <a:p>
            <a:r>
              <a:rPr lang="en-US" dirty="0">
                <a:solidFill>
                  <a:schemeClr val="bg2"/>
                </a:solidFill>
              </a:rPr>
              <a:t>GRANT INSERT</a:t>
            </a:r>
          </a:p>
          <a:p>
            <a:r>
              <a:rPr lang="en-US" dirty="0">
                <a:solidFill>
                  <a:schemeClr val="bg2"/>
                </a:solidFill>
              </a:rPr>
              <a:t>	ON Bicycle</a:t>
            </a:r>
          </a:p>
          <a:p>
            <a:r>
              <a:rPr lang="en-US" dirty="0">
                <a:solidFill>
                  <a:schemeClr val="bg2"/>
                </a:solidFill>
              </a:rPr>
              <a:t>	TO </a:t>
            </a:r>
            <a:r>
              <a:rPr lang="en-US" dirty="0" err="1">
                <a:solidFill>
                  <a:schemeClr val="bg2"/>
                </a:solidFill>
              </a:rPr>
              <a:t>OrderClerks</a:t>
            </a:r>
            <a:endParaRPr lang="en-US" i="1" dirty="0">
              <a:solidFill>
                <a:schemeClr val="bg2"/>
              </a:solidFill>
            </a:endParaRPr>
          </a:p>
        </p:txBody>
      </p:sp>
      <p:sp>
        <p:nvSpPr>
          <p:cNvPr id="32774" name="Text Box 6"/>
          <p:cNvSpPr txBox="1">
            <a:spLocks noChangeArrowheads="1"/>
          </p:cNvSpPr>
          <p:nvPr/>
        </p:nvSpPr>
        <p:spPr bwMode="auto">
          <a:xfrm>
            <a:off x="5562600" y="2819400"/>
            <a:ext cx="3124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tabLst>
                <a:tab pos="346075" algn="l"/>
              </a:tabLst>
              <a:defRPr sz="2400">
                <a:solidFill>
                  <a:schemeClr val="tx1"/>
                </a:solidFill>
                <a:latin typeface="Arial" charset="0"/>
              </a:defRPr>
            </a:lvl1pPr>
            <a:lvl2pPr marL="742950" indent="-285750">
              <a:tabLst>
                <a:tab pos="346075" algn="l"/>
              </a:tabLst>
              <a:defRPr sz="2400">
                <a:solidFill>
                  <a:schemeClr val="tx1"/>
                </a:solidFill>
                <a:latin typeface="Arial" charset="0"/>
              </a:defRPr>
            </a:lvl2pPr>
            <a:lvl3pPr marL="1143000" indent="-228600">
              <a:tabLst>
                <a:tab pos="346075" algn="l"/>
              </a:tabLst>
              <a:defRPr sz="2400">
                <a:solidFill>
                  <a:schemeClr val="tx1"/>
                </a:solidFill>
                <a:latin typeface="Arial" charset="0"/>
              </a:defRPr>
            </a:lvl3pPr>
            <a:lvl4pPr marL="1600200" indent="-228600">
              <a:tabLst>
                <a:tab pos="346075" algn="l"/>
              </a:tabLst>
              <a:defRPr sz="2400">
                <a:solidFill>
                  <a:schemeClr val="tx1"/>
                </a:solidFill>
                <a:latin typeface="Arial" charset="0"/>
              </a:defRPr>
            </a:lvl4pPr>
            <a:lvl5pPr marL="2057400" indent="-228600">
              <a:tabLst>
                <a:tab pos="346075" algn="l"/>
              </a:tabLst>
              <a:defRPr sz="2400">
                <a:solidFill>
                  <a:schemeClr val="tx1"/>
                </a:solidFill>
                <a:latin typeface="Arial" charset="0"/>
              </a:defRPr>
            </a:lvl5pPr>
            <a:lvl6pPr marL="2514600" indent="-228600" eaLnBrk="0" fontAlgn="base" hangingPunct="0">
              <a:spcBef>
                <a:spcPct val="0"/>
              </a:spcBef>
              <a:spcAft>
                <a:spcPct val="0"/>
              </a:spcAft>
              <a:tabLst>
                <a:tab pos="346075" algn="l"/>
              </a:tabLst>
              <a:defRPr sz="2400">
                <a:solidFill>
                  <a:schemeClr val="tx1"/>
                </a:solidFill>
                <a:latin typeface="Arial" charset="0"/>
              </a:defRPr>
            </a:lvl6pPr>
            <a:lvl7pPr marL="2971800" indent="-228600" eaLnBrk="0" fontAlgn="base" hangingPunct="0">
              <a:spcBef>
                <a:spcPct val="0"/>
              </a:spcBef>
              <a:spcAft>
                <a:spcPct val="0"/>
              </a:spcAft>
              <a:tabLst>
                <a:tab pos="346075" algn="l"/>
              </a:tabLst>
              <a:defRPr sz="2400">
                <a:solidFill>
                  <a:schemeClr val="tx1"/>
                </a:solidFill>
                <a:latin typeface="Arial" charset="0"/>
              </a:defRPr>
            </a:lvl7pPr>
            <a:lvl8pPr marL="3429000" indent="-228600" eaLnBrk="0" fontAlgn="base" hangingPunct="0">
              <a:spcBef>
                <a:spcPct val="0"/>
              </a:spcBef>
              <a:spcAft>
                <a:spcPct val="0"/>
              </a:spcAft>
              <a:tabLst>
                <a:tab pos="346075" algn="l"/>
              </a:tabLst>
              <a:defRPr sz="2400">
                <a:solidFill>
                  <a:schemeClr val="tx1"/>
                </a:solidFill>
                <a:latin typeface="Arial" charset="0"/>
              </a:defRPr>
            </a:lvl8pPr>
            <a:lvl9pPr marL="3886200" indent="-228600" eaLnBrk="0" fontAlgn="base" hangingPunct="0">
              <a:spcBef>
                <a:spcPct val="0"/>
              </a:spcBef>
              <a:spcAft>
                <a:spcPct val="0"/>
              </a:spcAft>
              <a:tabLst>
                <a:tab pos="346075" algn="l"/>
              </a:tabLst>
              <a:defRPr sz="2400">
                <a:solidFill>
                  <a:schemeClr val="tx1"/>
                </a:solidFill>
                <a:latin typeface="Arial" charset="0"/>
              </a:defRPr>
            </a:lvl9pPr>
          </a:lstStyle>
          <a:p>
            <a:r>
              <a:rPr lang="en-US">
                <a:solidFill>
                  <a:schemeClr val="bg2"/>
                </a:solidFill>
              </a:rPr>
              <a:t>REVOKE DELETE</a:t>
            </a:r>
          </a:p>
          <a:p>
            <a:r>
              <a:rPr lang="en-US">
                <a:solidFill>
                  <a:schemeClr val="bg2"/>
                </a:solidFill>
              </a:rPr>
              <a:t>	ON Customer</a:t>
            </a:r>
          </a:p>
          <a:p>
            <a:r>
              <a:rPr lang="en-US">
                <a:solidFill>
                  <a:schemeClr val="bg2"/>
                </a:solidFill>
              </a:rPr>
              <a:t>	FROM Assemblers</a:t>
            </a:r>
          </a:p>
        </p:txBody>
      </p:sp>
    </p:spTree>
    <p:extLst>
      <p:ext uri="{BB962C8B-B14F-4D97-AF65-F5344CB8AC3E}">
        <p14:creationId xmlns:p14="http://schemas.microsoft.com/office/powerpoint/2010/main" val="28788630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r>
              <a:rPr lang="en-US" smtClean="0"/>
              <a:t>WITH GRANT OPTION</a:t>
            </a:r>
          </a:p>
        </p:txBody>
      </p:sp>
      <p:sp>
        <p:nvSpPr>
          <p:cNvPr id="33794"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72D0DE8D-8DB4-406D-A67B-F8FC6D60D5A2}" type="slidenum">
              <a:rPr lang="en-US" smtClean="0"/>
              <a:pPr/>
              <a:t>33</a:t>
            </a:fld>
            <a:endParaRPr lang="en-US"/>
          </a:p>
        </p:txBody>
      </p:sp>
      <p:sp>
        <p:nvSpPr>
          <p:cNvPr id="33796" name="Text Box 4"/>
          <p:cNvSpPr txBox="1">
            <a:spLocks noChangeArrowheads="1"/>
          </p:cNvSpPr>
          <p:nvPr/>
        </p:nvSpPr>
        <p:spPr bwMode="auto">
          <a:xfrm>
            <a:off x="1905000" y="1447800"/>
            <a:ext cx="38862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tabLst>
                <a:tab pos="346075" algn="l"/>
              </a:tabLst>
              <a:defRPr sz="2400">
                <a:solidFill>
                  <a:schemeClr val="tx1"/>
                </a:solidFill>
                <a:latin typeface="Arial" charset="0"/>
              </a:defRPr>
            </a:lvl1pPr>
            <a:lvl2pPr marL="742950" indent="-285750">
              <a:tabLst>
                <a:tab pos="346075" algn="l"/>
              </a:tabLst>
              <a:defRPr sz="2400">
                <a:solidFill>
                  <a:schemeClr val="tx1"/>
                </a:solidFill>
                <a:latin typeface="Arial" charset="0"/>
              </a:defRPr>
            </a:lvl2pPr>
            <a:lvl3pPr marL="1143000" indent="-228600">
              <a:tabLst>
                <a:tab pos="346075" algn="l"/>
              </a:tabLst>
              <a:defRPr sz="2400">
                <a:solidFill>
                  <a:schemeClr val="tx1"/>
                </a:solidFill>
                <a:latin typeface="Arial" charset="0"/>
              </a:defRPr>
            </a:lvl3pPr>
            <a:lvl4pPr marL="1600200" indent="-228600">
              <a:tabLst>
                <a:tab pos="346075" algn="l"/>
              </a:tabLst>
              <a:defRPr sz="2400">
                <a:solidFill>
                  <a:schemeClr val="tx1"/>
                </a:solidFill>
                <a:latin typeface="Arial" charset="0"/>
              </a:defRPr>
            </a:lvl4pPr>
            <a:lvl5pPr marL="2057400" indent="-228600">
              <a:tabLst>
                <a:tab pos="346075" algn="l"/>
              </a:tabLst>
              <a:defRPr sz="2400">
                <a:solidFill>
                  <a:schemeClr val="tx1"/>
                </a:solidFill>
                <a:latin typeface="Arial" charset="0"/>
              </a:defRPr>
            </a:lvl5pPr>
            <a:lvl6pPr marL="2514600" indent="-228600" eaLnBrk="0" fontAlgn="base" hangingPunct="0">
              <a:spcBef>
                <a:spcPct val="0"/>
              </a:spcBef>
              <a:spcAft>
                <a:spcPct val="0"/>
              </a:spcAft>
              <a:tabLst>
                <a:tab pos="346075" algn="l"/>
              </a:tabLst>
              <a:defRPr sz="2400">
                <a:solidFill>
                  <a:schemeClr val="tx1"/>
                </a:solidFill>
                <a:latin typeface="Arial" charset="0"/>
              </a:defRPr>
            </a:lvl6pPr>
            <a:lvl7pPr marL="2971800" indent="-228600" eaLnBrk="0" fontAlgn="base" hangingPunct="0">
              <a:spcBef>
                <a:spcPct val="0"/>
              </a:spcBef>
              <a:spcAft>
                <a:spcPct val="0"/>
              </a:spcAft>
              <a:tabLst>
                <a:tab pos="346075" algn="l"/>
              </a:tabLst>
              <a:defRPr sz="2400">
                <a:solidFill>
                  <a:schemeClr val="tx1"/>
                </a:solidFill>
                <a:latin typeface="Arial" charset="0"/>
              </a:defRPr>
            </a:lvl7pPr>
            <a:lvl8pPr marL="3429000" indent="-228600" eaLnBrk="0" fontAlgn="base" hangingPunct="0">
              <a:spcBef>
                <a:spcPct val="0"/>
              </a:spcBef>
              <a:spcAft>
                <a:spcPct val="0"/>
              </a:spcAft>
              <a:tabLst>
                <a:tab pos="346075" algn="l"/>
              </a:tabLst>
              <a:defRPr sz="2400">
                <a:solidFill>
                  <a:schemeClr val="tx1"/>
                </a:solidFill>
                <a:latin typeface="Arial" charset="0"/>
              </a:defRPr>
            </a:lvl8pPr>
            <a:lvl9pPr marL="3886200" indent="-228600" eaLnBrk="0" fontAlgn="base" hangingPunct="0">
              <a:spcBef>
                <a:spcPct val="0"/>
              </a:spcBef>
              <a:spcAft>
                <a:spcPct val="0"/>
              </a:spcAft>
              <a:tabLst>
                <a:tab pos="346075" algn="l"/>
              </a:tabLst>
              <a:defRPr sz="2400">
                <a:solidFill>
                  <a:schemeClr val="tx1"/>
                </a:solidFill>
                <a:latin typeface="Arial" charset="0"/>
              </a:defRPr>
            </a:lvl9pPr>
          </a:lstStyle>
          <a:p>
            <a:r>
              <a:rPr lang="en-US"/>
              <a:t>GRANT SELECT</a:t>
            </a:r>
          </a:p>
          <a:p>
            <a:r>
              <a:rPr lang="en-US"/>
              <a:t>	ON Bicycle</a:t>
            </a:r>
          </a:p>
          <a:p>
            <a:r>
              <a:rPr lang="en-US"/>
              <a:t>	TO MarketingChair</a:t>
            </a:r>
          </a:p>
          <a:p>
            <a:r>
              <a:rPr lang="en-US"/>
              <a:t>	WITH GRANT OPTION</a:t>
            </a:r>
            <a:endParaRPr lang="en-US" i="1"/>
          </a:p>
        </p:txBody>
      </p:sp>
      <p:sp>
        <p:nvSpPr>
          <p:cNvPr id="33797" name="Text Box 5"/>
          <p:cNvSpPr txBox="1">
            <a:spLocks noChangeArrowheads="1"/>
          </p:cNvSpPr>
          <p:nvPr/>
        </p:nvSpPr>
        <p:spPr bwMode="auto">
          <a:xfrm>
            <a:off x="1828800" y="3429000"/>
            <a:ext cx="6324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Bef>
                <a:spcPct val="50000"/>
              </a:spcBef>
            </a:pPr>
            <a:r>
              <a:rPr lang="en-US" dirty="0">
                <a:solidFill>
                  <a:schemeClr val="bg2"/>
                </a:solidFill>
              </a:rPr>
              <a:t>Enables the recipient to also grant the specified privilege to other users. It passes on part of your authority.</a:t>
            </a:r>
          </a:p>
        </p:txBody>
      </p:sp>
    </p:spTree>
    <p:extLst>
      <p:ext uri="{BB962C8B-B14F-4D97-AF65-F5344CB8AC3E}">
        <p14:creationId xmlns:p14="http://schemas.microsoft.com/office/powerpoint/2010/main" val="17687480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7941415B-DB56-4E73-B682-68EBD8734D14}" type="slidenum">
              <a:rPr lang="en-US" sz="1400" smtClean="0">
                <a:latin typeface="Garamond" pitchFamily="18" charset="0"/>
              </a:rPr>
              <a:pPr/>
              <a:t>34</a:t>
            </a:fld>
            <a:endParaRPr lang="en-US" sz="1400">
              <a:latin typeface="Garamond" pitchFamily="18" charset="0"/>
            </a:endParaRPr>
          </a:p>
        </p:txBody>
      </p:sp>
      <p:sp>
        <p:nvSpPr>
          <p:cNvPr id="34819" name="Rectangle 4"/>
          <p:cNvSpPr>
            <a:spLocks noGrp="1" noChangeArrowheads="1"/>
          </p:cNvSpPr>
          <p:nvPr>
            <p:ph type="title"/>
          </p:nvPr>
        </p:nvSpPr>
        <p:spPr/>
        <p:txBody>
          <a:bodyPr/>
          <a:lstStyle/>
          <a:p>
            <a:r>
              <a:rPr lang="en-US" smtClean="0"/>
              <a:t>Roles</a:t>
            </a:r>
          </a:p>
        </p:txBody>
      </p:sp>
      <p:grpSp>
        <p:nvGrpSpPr>
          <p:cNvPr id="34820" name="Group 18"/>
          <p:cNvGrpSpPr>
            <a:grpSpLocks/>
          </p:cNvGrpSpPr>
          <p:nvPr/>
        </p:nvGrpSpPr>
        <p:grpSpPr bwMode="auto">
          <a:xfrm>
            <a:off x="3733800" y="3124200"/>
            <a:ext cx="2212975" cy="1700213"/>
            <a:chOff x="3408" y="2160"/>
            <a:chExt cx="1394" cy="1071"/>
          </a:xfrm>
        </p:grpSpPr>
        <p:pic>
          <p:nvPicPr>
            <p:cNvPr id="34907" name="Picture 8" descr="j023073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76" y="2160"/>
              <a:ext cx="482" cy="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908" name="Picture 9" descr="j023073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40" y="2179"/>
              <a:ext cx="482" cy="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909" name="Picture 10" descr="j023073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4" y="2323"/>
              <a:ext cx="482" cy="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910" name="Picture 11" descr="j023073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36" y="2419"/>
              <a:ext cx="482" cy="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911" name="Picture 12" descr="j023073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48" y="2467"/>
              <a:ext cx="482" cy="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912" name="Picture 13" descr="j023073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0" y="2563"/>
              <a:ext cx="482" cy="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913" name="Picture 14" descr="j023073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40" y="2659"/>
              <a:ext cx="482" cy="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914" name="Picture 15" descr="j023073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8" y="2596"/>
              <a:ext cx="482" cy="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915" name="Picture 16" descr="j023073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4" y="2688"/>
              <a:ext cx="482" cy="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916" name="Picture 17" descr="j023073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80" y="2755"/>
              <a:ext cx="482" cy="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58484" name="Group 116"/>
          <p:cNvGraphicFramePr>
            <a:graphicFrameLocks noGrp="1"/>
          </p:cNvGraphicFramePr>
          <p:nvPr>
            <p:ph idx="1"/>
          </p:nvPr>
        </p:nvGraphicFramePr>
        <p:xfrm>
          <a:off x="1600200" y="1066800"/>
          <a:ext cx="2759075" cy="1097176"/>
        </p:xfrm>
        <a:graphic>
          <a:graphicData uri="http://schemas.openxmlformats.org/drawingml/2006/table">
            <a:tbl>
              <a:tblPr/>
              <a:tblGrid>
                <a:gridCol w="649288"/>
                <a:gridCol w="1022350"/>
                <a:gridCol w="555625"/>
                <a:gridCol w="531812"/>
              </a:tblGrid>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ItemID</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Description</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Price</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QOH</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111</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Dog Food</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0.95</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53</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222</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Cat Food</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1.23</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82</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333</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Bird Food</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3.75</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18</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graphicFrame>
        <p:nvGraphicFramePr>
          <p:cNvPr id="58479" name="Group 111"/>
          <p:cNvGraphicFramePr>
            <a:graphicFrameLocks noGrp="1"/>
          </p:cNvGraphicFramePr>
          <p:nvPr/>
        </p:nvGraphicFramePr>
        <p:xfrm>
          <a:off x="1905000" y="1676400"/>
          <a:ext cx="3533775" cy="1097176"/>
        </p:xfrm>
        <a:graphic>
          <a:graphicData uri="http://schemas.openxmlformats.org/drawingml/2006/table">
            <a:tbl>
              <a:tblPr/>
              <a:tblGrid>
                <a:gridCol w="1046163"/>
                <a:gridCol w="909637"/>
                <a:gridCol w="927100"/>
                <a:gridCol w="650875"/>
              </a:tblGrid>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CustomerID</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LastName</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FirstName</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Phone</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1111</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Wilson</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Peta</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2222</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1112</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Pollock</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Jackson</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3333</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1113</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Locke</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Jennifer</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4444</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graphicFrame>
        <p:nvGraphicFramePr>
          <p:cNvPr id="58518" name="Group 150"/>
          <p:cNvGraphicFramePr>
            <a:graphicFrameLocks noGrp="1"/>
          </p:cNvGraphicFramePr>
          <p:nvPr/>
        </p:nvGraphicFramePr>
        <p:xfrm>
          <a:off x="1371600" y="2362200"/>
          <a:ext cx="2630488" cy="1097176"/>
        </p:xfrm>
        <a:graphic>
          <a:graphicData uri="http://schemas.openxmlformats.org/drawingml/2006/table">
            <a:tbl>
              <a:tblPr/>
              <a:tblGrid>
                <a:gridCol w="733425"/>
                <a:gridCol w="850900"/>
                <a:gridCol w="1046163"/>
              </a:tblGrid>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SalesID</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SaleDate</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CustomerID</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111</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03-May-</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1112</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112</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04-May-</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1112</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74241">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113</a:t>
                      </a:r>
                    </a:p>
                  </a:txBody>
                  <a:tcPr marT="45707" marB="4570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05-May-</a:t>
                      </a:r>
                    </a:p>
                  </a:txBody>
                  <a:tcPr marT="45707" marB="4570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1113</a:t>
                      </a:r>
                    </a:p>
                  </a:txBody>
                  <a:tcPr marT="45707" marB="4570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34897" name="Text Box 151"/>
          <p:cNvSpPr txBox="1">
            <a:spLocks noChangeArrowheads="1"/>
          </p:cNvSpPr>
          <p:nvPr/>
        </p:nvSpPr>
        <p:spPr bwMode="auto">
          <a:xfrm>
            <a:off x="6400800" y="3886200"/>
            <a:ext cx="2438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2000"/>
              <a:t>Assign permissions to the role.</a:t>
            </a:r>
          </a:p>
        </p:txBody>
      </p:sp>
      <p:pic>
        <p:nvPicPr>
          <p:cNvPr id="34898" name="Picture 153" descr="j02895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5029200"/>
            <a:ext cx="148907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99" name="Text Box 154"/>
          <p:cNvSpPr txBox="1">
            <a:spLocks noChangeArrowheads="1"/>
          </p:cNvSpPr>
          <p:nvPr/>
        </p:nvSpPr>
        <p:spPr bwMode="auto">
          <a:xfrm>
            <a:off x="4800600" y="5318125"/>
            <a:ext cx="22574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2000"/>
              <a:t>New hire:</a:t>
            </a:r>
          </a:p>
          <a:p>
            <a:r>
              <a:rPr lang="en-US" sz="2000"/>
              <a:t>Add role to person</a:t>
            </a:r>
          </a:p>
        </p:txBody>
      </p:sp>
      <p:sp>
        <p:nvSpPr>
          <p:cNvPr id="34900" name="Freeform 155"/>
          <p:cNvSpPr>
            <a:spLocks/>
          </p:cNvSpPr>
          <p:nvPr/>
        </p:nvSpPr>
        <p:spPr bwMode="auto">
          <a:xfrm>
            <a:off x="4495800" y="4724400"/>
            <a:ext cx="1282700" cy="685800"/>
          </a:xfrm>
          <a:custGeom>
            <a:avLst/>
            <a:gdLst>
              <a:gd name="T0" fmla="*/ 0 w 808"/>
              <a:gd name="T1" fmla="*/ 432 h 432"/>
              <a:gd name="T2" fmla="*/ 768 w 808"/>
              <a:gd name="T3" fmla="*/ 288 h 432"/>
              <a:gd name="T4" fmla="*/ 240 w 808"/>
              <a:gd name="T5" fmla="*/ 192 h 432"/>
              <a:gd name="T6" fmla="*/ 192 w 808"/>
              <a:gd name="T7" fmla="*/ 0 h 432"/>
              <a:gd name="T8" fmla="*/ 0 60000 65536"/>
              <a:gd name="T9" fmla="*/ 0 60000 65536"/>
              <a:gd name="T10" fmla="*/ 0 60000 65536"/>
              <a:gd name="T11" fmla="*/ 0 60000 65536"/>
              <a:gd name="T12" fmla="*/ 0 w 808"/>
              <a:gd name="T13" fmla="*/ 0 h 432"/>
              <a:gd name="T14" fmla="*/ 808 w 808"/>
              <a:gd name="T15" fmla="*/ 432 h 432"/>
            </a:gdLst>
            <a:ahLst/>
            <a:cxnLst>
              <a:cxn ang="T8">
                <a:pos x="T0" y="T1"/>
              </a:cxn>
              <a:cxn ang="T9">
                <a:pos x="T2" y="T3"/>
              </a:cxn>
              <a:cxn ang="T10">
                <a:pos x="T4" y="T5"/>
              </a:cxn>
              <a:cxn ang="T11">
                <a:pos x="T6" y="T7"/>
              </a:cxn>
            </a:cxnLst>
            <a:rect l="T12" t="T13" r="T14" b="T15"/>
            <a:pathLst>
              <a:path w="808" h="432">
                <a:moveTo>
                  <a:pt x="0" y="432"/>
                </a:moveTo>
                <a:cubicBezTo>
                  <a:pt x="364" y="380"/>
                  <a:pt x="728" y="328"/>
                  <a:pt x="768" y="288"/>
                </a:cubicBezTo>
                <a:cubicBezTo>
                  <a:pt x="808" y="248"/>
                  <a:pt x="336" y="240"/>
                  <a:pt x="240" y="192"/>
                </a:cubicBezTo>
                <a:cubicBezTo>
                  <a:pt x="144" y="144"/>
                  <a:pt x="168" y="72"/>
                  <a:pt x="192" y="0"/>
                </a:cubicBezTo>
              </a:path>
            </a:pathLst>
          </a:custGeom>
          <a:noFill/>
          <a:ln w="12700" cap="flat" cmpd="sng">
            <a:solidFill>
              <a:schemeClr val="tx1"/>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901" name="Text Box 156"/>
          <p:cNvSpPr txBox="1">
            <a:spLocks noChangeArrowheads="1"/>
          </p:cNvSpPr>
          <p:nvPr/>
        </p:nvSpPr>
        <p:spPr bwMode="auto">
          <a:xfrm>
            <a:off x="6400800" y="1371600"/>
            <a:ext cx="2514600" cy="202723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800" b="1" dirty="0"/>
              <a:t>Items:</a:t>
            </a:r>
            <a:r>
              <a:rPr lang="en-US" sz="1800" dirty="0"/>
              <a:t> SELECT</a:t>
            </a:r>
          </a:p>
          <a:p>
            <a:endParaRPr lang="en-US" sz="1800" dirty="0"/>
          </a:p>
          <a:p>
            <a:r>
              <a:rPr lang="en-US" sz="1800" b="1" dirty="0"/>
              <a:t>Customers: </a:t>
            </a:r>
            <a:r>
              <a:rPr lang="en-US" sz="1800" dirty="0"/>
              <a:t>SELECT, UPDATE</a:t>
            </a:r>
          </a:p>
          <a:p>
            <a:endParaRPr lang="en-US" sz="1800" dirty="0"/>
          </a:p>
          <a:p>
            <a:r>
              <a:rPr lang="en-US" sz="1800" b="1" dirty="0"/>
              <a:t>Sales: </a:t>
            </a:r>
            <a:r>
              <a:rPr lang="en-US" sz="1800" dirty="0"/>
              <a:t>SELECT, UPDATE, INSERT</a:t>
            </a:r>
          </a:p>
        </p:txBody>
      </p:sp>
      <p:sp>
        <p:nvSpPr>
          <p:cNvPr id="34902" name="Line 157"/>
          <p:cNvSpPr>
            <a:spLocks noChangeShapeType="1"/>
          </p:cNvSpPr>
          <p:nvPr/>
        </p:nvSpPr>
        <p:spPr bwMode="auto">
          <a:xfrm flipH="1" flipV="1">
            <a:off x="4495800" y="1295400"/>
            <a:ext cx="1905000" cy="3048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34903" name="Line 158"/>
          <p:cNvSpPr>
            <a:spLocks noChangeShapeType="1"/>
          </p:cNvSpPr>
          <p:nvPr/>
        </p:nvSpPr>
        <p:spPr bwMode="auto">
          <a:xfrm flipH="1" flipV="1">
            <a:off x="5486400" y="2133600"/>
            <a:ext cx="914400" cy="152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34904" name="Line 159"/>
          <p:cNvSpPr>
            <a:spLocks noChangeShapeType="1"/>
          </p:cNvSpPr>
          <p:nvPr/>
        </p:nvSpPr>
        <p:spPr bwMode="auto">
          <a:xfrm flipH="1" flipV="1">
            <a:off x="4114800" y="2895600"/>
            <a:ext cx="2286000" cy="2286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34905" name="Text Box 160"/>
          <p:cNvSpPr txBox="1">
            <a:spLocks noChangeArrowheads="1"/>
          </p:cNvSpPr>
          <p:nvPr/>
        </p:nvSpPr>
        <p:spPr bwMode="auto">
          <a:xfrm>
            <a:off x="1447800" y="3962400"/>
            <a:ext cx="2209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2000" b="1"/>
              <a:t>Role: </a:t>
            </a:r>
            <a:r>
              <a:rPr lang="en-US" sz="2000"/>
              <a:t>SalesClerk</a:t>
            </a:r>
          </a:p>
        </p:txBody>
      </p:sp>
      <p:sp>
        <p:nvSpPr>
          <p:cNvPr id="34906" name="Freeform 165"/>
          <p:cNvSpPr>
            <a:spLocks/>
          </p:cNvSpPr>
          <p:nvPr/>
        </p:nvSpPr>
        <p:spPr bwMode="auto">
          <a:xfrm>
            <a:off x="5856288" y="3429000"/>
            <a:ext cx="1077912" cy="460375"/>
          </a:xfrm>
          <a:custGeom>
            <a:avLst/>
            <a:gdLst>
              <a:gd name="T0" fmla="*/ 0 w 679"/>
              <a:gd name="T1" fmla="*/ 288 h 290"/>
              <a:gd name="T2" fmla="*/ 133 w 679"/>
              <a:gd name="T3" fmla="*/ 210 h 290"/>
              <a:gd name="T4" fmla="*/ 553 w 679"/>
              <a:gd name="T5" fmla="*/ 255 h 290"/>
              <a:gd name="T6" fmla="*/ 679 w 679"/>
              <a:gd name="T7" fmla="*/ 0 h 290"/>
              <a:gd name="T8" fmla="*/ 0 60000 65536"/>
              <a:gd name="T9" fmla="*/ 0 60000 65536"/>
              <a:gd name="T10" fmla="*/ 0 60000 65536"/>
              <a:gd name="T11" fmla="*/ 0 60000 65536"/>
              <a:gd name="T12" fmla="*/ 0 w 679"/>
              <a:gd name="T13" fmla="*/ 0 h 290"/>
              <a:gd name="T14" fmla="*/ 679 w 679"/>
              <a:gd name="T15" fmla="*/ 290 h 290"/>
            </a:gdLst>
            <a:ahLst/>
            <a:cxnLst>
              <a:cxn ang="T8">
                <a:pos x="T0" y="T1"/>
              </a:cxn>
              <a:cxn ang="T9">
                <a:pos x="T2" y="T3"/>
              </a:cxn>
              <a:cxn ang="T10">
                <a:pos x="T4" y="T5"/>
              </a:cxn>
              <a:cxn ang="T11">
                <a:pos x="T6" y="T7"/>
              </a:cxn>
            </a:cxnLst>
            <a:rect l="T12" t="T13" r="T14" b="T15"/>
            <a:pathLst>
              <a:path w="679" h="290">
                <a:moveTo>
                  <a:pt x="0" y="288"/>
                </a:moveTo>
                <a:cubicBezTo>
                  <a:pt x="22" y="273"/>
                  <a:pt x="41" y="215"/>
                  <a:pt x="133" y="210"/>
                </a:cubicBezTo>
                <a:cubicBezTo>
                  <a:pt x="225" y="205"/>
                  <a:pt x="462" y="290"/>
                  <a:pt x="553" y="255"/>
                </a:cubicBezTo>
                <a:cubicBezTo>
                  <a:pt x="644" y="220"/>
                  <a:pt x="653" y="53"/>
                  <a:pt x="679" y="0"/>
                </a:cubicBezTo>
              </a:path>
            </a:pathLst>
          </a:custGeom>
          <a:noFill/>
          <a:ln w="12700" cap="flat" cmpd="sng">
            <a:solidFill>
              <a:schemeClr val="tx1"/>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28367172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r>
              <a:rPr lang="en-US" smtClean="0"/>
              <a:t>Using Queries for Control</a:t>
            </a:r>
          </a:p>
        </p:txBody>
      </p:sp>
      <p:sp>
        <p:nvSpPr>
          <p:cNvPr id="35844" name="Rectangle 3"/>
          <p:cNvSpPr>
            <a:spLocks noGrp="1" noChangeArrowheads="1"/>
          </p:cNvSpPr>
          <p:nvPr>
            <p:ph idx="1"/>
          </p:nvPr>
        </p:nvSpPr>
        <p:spPr>
          <a:xfrm>
            <a:off x="147919" y="1237129"/>
            <a:ext cx="4935526" cy="4782671"/>
          </a:xfrm>
        </p:spPr>
        <p:txBody>
          <a:bodyPr/>
          <a:lstStyle/>
          <a:p>
            <a:r>
              <a:rPr lang="en-US" dirty="0" smtClean="0"/>
              <a:t>Permissions apply to entire table or query.</a:t>
            </a:r>
          </a:p>
          <a:p>
            <a:r>
              <a:rPr lang="en-US" dirty="0" smtClean="0"/>
              <a:t>Use query to grant access to part of a table.</a:t>
            </a:r>
          </a:p>
          <a:p>
            <a:r>
              <a:rPr lang="en-US" dirty="0" smtClean="0"/>
              <a:t>Example</a:t>
            </a:r>
          </a:p>
          <a:p>
            <a:pPr lvl="1"/>
            <a:r>
              <a:rPr lang="en-US" dirty="0" smtClean="0"/>
              <a:t>Employee table</a:t>
            </a:r>
          </a:p>
          <a:p>
            <a:pPr lvl="1"/>
            <a:r>
              <a:rPr lang="en-US" dirty="0" smtClean="0"/>
              <a:t>Give all employees read access to name and phone (phonebook).</a:t>
            </a:r>
          </a:p>
          <a:p>
            <a:pPr lvl="1"/>
            <a:r>
              <a:rPr lang="en-US" dirty="0" smtClean="0"/>
              <a:t>Give managers read access to salary.</a:t>
            </a:r>
          </a:p>
          <a:p>
            <a:r>
              <a:rPr lang="en-US" dirty="0" smtClean="0"/>
              <a:t>SQL</a:t>
            </a:r>
          </a:p>
          <a:p>
            <a:pPr lvl="1"/>
            <a:r>
              <a:rPr lang="en-US" dirty="0" smtClean="0"/>
              <a:t>Grant</a:t>
            </a:r>
          </a:p>
          <a:p>
            <a:pPr lvl="1"/>
            <a:r>
              <a:rPr lang="en-US" dirty="0" smtClean="0"/>
              <a:t>Revoke</a:t>
            </a:r>
          </a:p>
        </p:txBody>
      </p:sp>
      <p:sp>
        <p:nvSpPr>
          <p:cNvPr id="35842"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0CD78164-D33B-4A44-994A-82796B00665B}" type="slidenum">
              <a:rPr lang="en-US" smtClean="0"/>
              <a:pPr/>
              <a:t>35</a:t>
            </a:fld>
            <a:endParaRPr lang="en-US"/>
          </a:p>
        </p:txBody>
      </p:sp>
      <p:sp>
        <p:nvSpPr>
          <p:cNvPr id="35845" name="Rectangle 4"/>
          <p:cNvSpPr>
            <a:spLocks noChangeArrowheads="1"/>
          </p:cNvSpPr>
          <p:nvPr/>
        </p:nvSpPr>
        <p:spPr bwMode="auto">
          <a:xfrm>
            <a:off x="5416550" y="1682750"/>
            <a:ext cx="3568700" cy="5969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600" dirty="0">
                <a:solidFill>
                  <a:schemeClr val="tx1"/>
                </a:solidFill>
              </a:rPr>
              <a:t>Employee(</a:t>
            </a:r>
            <a:r>
              <a:rPr lang="en-US" sz="1600" u="sng" dirty="0">
                <a:solidFill>
                  <a:schemeClr val="tx1"/>
                </a:solidFill>
              </a:rPr>
              <a:t>ID</a:t>
            </a:r>
            <a:r>
              <a:rPr lang="en-US" sz="1600" dirty="0">
                <a:solidFill>
                  <a:schemeClr val="tx1"/>
                </a:solidFill>
              </a:rPr>
              <a:t>, Name, Phone, Salary)</a:t>
            </a:r>
          </a:p>
        </p:txBody>
      </p:sp>
      <p:sp>
        <p:nvSpPr>
          <p:cNvPr id="35846" name="Rectangle 5"/>
          <p:cNvSpPr>
            <a:spLocks noChangeArrowheads="1"/>
          </p:cNvSpPr>
          <p:nvPr/>
        </p:nvSpPr>
        <p:spPr bwMode="auto">
          <a:xfrm>
            <a:off x="6407150" y="2444750"/>
            <a:ext cx="2578100" cy="8255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600">
                <a:solidFill>
                  <a:schemeClr val="tx1"/>
                </a:solidFill>
              </a:rPr>
              <a:t>Query:  Phonebook</a:t>
            </a:r>
          </a:p>
          <a:p>
            <a:r>
              <a:rPr lang="en-US" sz="1600">
                <a:solidFill>
                  <a:schemeClr val="tx1"/>
                </a:solidFill>
              </a:rPr>
              <a:t>SELECT Name, Phone</a:t>
            </a:r>
          </a:p>
          <a:p>
            <a:r>
              <a:rPr lang="en-US" sz="1600">
                <a:solidFill>
                  <a:schemeClr val="tx1"/>
                </a:solidFill>
              </a:rPr>
              <a:t>FROM Employee</a:t>
            </a:r>
          </a:p>
        </p:txBody>
      </p:sp>
      <p:sp>
        <p:nvSpPr>
          <p:cNvPr id="35847" name="Rectangle 6"/>
          <p:cNvSpPr>
            <a:spLocks noChangeArrowheads="1"/>
          </p:cNvSpPr>
          <p:nvPr/>
        </p:nvSpPr>
        <p:spPr bwMode="auto">
          <a:xfrm>
            <a:off x="5645150" y="3511550"/>
            <a:ext cx="3340100" cy="2349500"/>
          </a:xfrm>
          <a:prstGeom prst="rect">
            <a:avLst/>
          </a:prstGeom>
          <a:solidFill>
            <a:srgbClr val="FFCCFF"/>
          </a:solidFill>
          <a:ln w="12700">
            <a:solidFill>
              <a:schemeClr val="tx1"/>
            </a:solidFill>
            <a:miter lim="800000"/>
            <a:headEnd/>
            <a:tailEnd/>
          </a:ln>
        </p:spPr>
        <p:txBody>
          <a:bodyPr wrap="none" lIns="92075" tIns="46038" rIns="92075" bIns="46038"/>
          <a:lstStyle/>
          <a:p>
            <a:r>
              <a:rPr lang="en-US" sz="1600" u="sng">
                <a:solidFill>
                  <a:schemeClr val="tx1"/>
                </a:solidFill>
              </a:rPr>
              <a:t>Security</a:t>
            </a:r>
            <a:endParaRPr lang="en-US" sz="1600">
              <a:solidFill>
                <a:schemeClr val="tx1"/>
              </a:solidFill>
            </a:endParaRPr>
          </a:p>
          <a:p>
            <a:r>
              <a:rPr lang="en-US" sz="1600">
                <a:solidFill>
                  <a:schemeClr val="tx1"/>
                </a:solidFill>
              </a:rPr>
              <a:t>Grant Read access to Phonebook</a:t>
            </a:r>
          </a:p>
          <a:p>
            <a:r>
              <a:rPr lang="en-US" sz="1600">
                <a:solidFill>
                  <a:schemeClr val="tx1"/>
                </a:solidFill>
              </a:rPr>
              <a:t>for group of Employees.</a:t>
            </a:r>
          </a:p>
          <a:p>
            <a:endParaRPr lang="en-US" sz="1600">
              <a:solidFill>
                <a:schemeClr val="tx1"/>
              </a:solidFill>
            </a:endParaRPr>
          </a:p>
          <a:p>
            <a:r>
              <a:rPr lang="en-US" sz="1600">
                <a:solidFill>
                  <a:schemeClr val="tx1"/>
                </a:solidFill>
              </a:rPr>
              <a:t>Grant Read access to Employee</a:t>
            </a:r>
          </a:p>
          <a:p>
            <a:r>
              <a:rPr lang="en-US" sz="1600">
                <a:solidFill>
                  <a:schemeClr val="tx1"/>
                </a:solidFill>
              </a:rPr>
              <a:t>for group of Managers.</a:t>
            </a:r>
          </a:p>
          <a:p>
            <a:endParaRPr lang="en-US" sz="1600">
              <a:solidFill>
                <a:schemeClr val="tx1"/>
              </a:solidFill>
            </a:endParaRPr>
          </a:p>
          <a:p>
            <a:r>
              <a:rPr lang="en-US" sz="1600">
                <a:solidFill>
                  <a:schemeClr val="tx1"/>
                </a:solidFill>
              </a:rPr>
              <a:t>Revoke all access to Employee</a:t>
            </a:r>
          </a:p>
          <a:p>
            <a:r>
              <a:rPr lang="en-US" sz="1600">
                <a:solidFill>
                  <a:schemeClr val="tx1"/>
                </a:solidFill>
              </a:rPr>
              <a:t>for everyone else (except Admin).</a:t>
            </a:r>
          </a:p>
        </p:txBody>
      </p:sp>
    </p:spTree>
    <p:extLst>
      <p:ext uri="{BB962C8B-B14F-4D97-AF65-F5344CB8AC3E}">
        <p14:creationId xmlns:p14="http://schemas.microsoft.com/office/powerpoint/2010/main" val="25091529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2"/>
          <p:cNvSpPr>
            <a:spLocks noGrp="1" noChangeArrowheads="1"/>
          </p:cNvSpPr>
          <p:nvPr>
            <p:ph type="title"/>
          </p:nvPr>
        </p:nvSpPr>
        <p:spPr/>
        <p:txBody>
          <a:bodyPr/>
          <a:lstStyle/>
          <a:p>
            <a:r>
              <a:rPr lang="en-US" smtClean="0"/>
              <a:t>Separation of Duties</a:t>
            </a:r>
          </a:p>
        </p:txBody>
      </p:sp>
      <p:sp>
        <p:nvSpPr>
          <p:cNvPr id="2053"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01963A48-863A-4C91-ACAC-C00B096188BC}" type="slidenum">
              <a:rPr lang="en-US" smtClean="0"/>
              <a:pPr/>
              <a:t>36</a:t>
            </a:fld>
            <a:endParaRPr lang="en-US"/>
          </a:p>
        </p:txBody>
      </p:sp>
      <p:sp>
        <p:nvSpPr>
          <p:cNvPr id="2055" name="Rectangle 4"/>
          <p:cNvSpPr>
            <a:spLocks noChangeArrowheads="1"/>
          </p:cNvSpPr>
          <p:nvPr/>
        </p:nvSpPr>
        <p:spPr bwMode="auto">
          <a:xfrm>
            <a:off x="1223744" y="1371600"/>
            <a:ext cx="2667000" cy="1066800"/>
          </a:xfrm>
          <a:prstGeom prst="rect">
            <a:avLst/>
          </a:prstGeom>
          <a:solidFill>
            <a:srgbClr val="FFFFEB"/>
          </a:solidFill>
          <a:ln w="12700">
            <a:solidFill>
              <a:schemeClr val="tx1"/>
            </a:solidFill>
            <a:miter lim="800000"/>
            <a:headEnd type="none" w="sm" len="sm"/>
            <a:tailEnd type="none" w="sm" len="sm"/>
          </a:ln>
        </p:spPr>
        <p:txBody>
          <a:bodyPr wrap="none"/>
          <a:lstStyle/>
          <a:p>
            <a:pPr>
              <a:tabLst>
                <a:tab pos="1203325" algn="l"/>
              </a:tabLst>
            </a:pPr>
            <a:r>
              <a:rPr lang="en-US" sz="1600" u="sng" dirty="0" err="1"/>
              <a:t>SupplierID</a:t>
            </a:r>
            <a:r>
              <a:rPr lang="en-US" sz="1600" dirty="0"/>
              <a:t>	Name	…</a:t>
            </a:r>
          </a:p>
          <a:p>
            <a:pPr>
              <a:tabLst>
                <a:tab pos="1203325" algn="l"/>
              </a:tabLst>
            </a:pPr>
            <a:r>
              <a:rPr lang="en-US" sz="1600" dirty="0"/>
              <a:t>673	Acme Supply</a:t>
            </a:r>
          </a:p>
          <a:p>
            <a:pPr>
              <a:tabLst>
                <a:tab pos="1203325" algn="l"/>
              </a:tabLst>
            </a:pPr>
            <a:r>
              <a:rPr lang="en-US" sz="1600" dirty="0"/>
              <a:t>772	Basic Tools</a:t>
            </a:r>
          </a:p>
          <a:p>
            <a:pPr>
              <a:tabLst>
                <a:tab pos="1203325" algn="l"/>
              </a:tabLst>
            </a:pPr>
            <a:r>
              <a:rPr lang="en-US" sz="1600" dirty="0"/>
              <a:t>983	Common X</a:t>
            </a:r>
          </a:p>
        </p:txBody>
      </p:sp>
      <p:sp>
        <p:nvSpPr>
          <p:cNvPr id="2056" name="Text Box 5"/>
          <p:cNvSpPr txBox="1">
            <a:spLocks noChangeArrowheads="1"/>
          </p:cNvSpPr>
          <p:nvPr/>
        </p:nvSpPr>
        <p:spPr bwMode="auto">
          <a:xfrm>
            <a:off x="1758333" y="1042657"/>
            <a:ext cx="9348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600" dirty="0"/>
              <a:t>Supplier</a:t>
            </a:r>
          </a:p>
        </p:txBody>
      </p:sp>
      <p:sp>
        <p:nvSpPr>
          <p:cNvPr id="2057" name="Rectangle 7"/>
          <p:cNvSpPr>
            <a:spLocks noChangeArrowheads="1"/>
          </p:cNvSpPr>
          <p:nvPr/>
        </p:nvSpPr>
        <p:spPr bwMode="auto">
          <a:xfrm>
            <a:off x="1147544" y="4572000"/>
            <a:ext cx="2286000" cy="1066800"/>
          </a:xfrm>
          <a:prstGeom prst="rect">
            <a:avLst/>
          </a:prstGeom>
          <a:solidFill>
            <a:srgbClr val="FFFFEB"/>
          </a:solidFill>
          <a:ln w="12700">
            <a:solidFill>
              <a:schemeClr val="tx1"/>
            </a:solidFill>
            <a:miter lim="800000"/>
            <a:headEnd type="none" w="sm" len="sm"/>
            <a:tailEnd type="none" w="sm" len="sm"/>
          </a:ln>
        </p:spPr>
        <p:txBody>
          <a:bodyPr wrap="none"/>
          <a:lstStyle/>
          <a:p>
            <a:pPr>
              <a:tabLst>
                <a:tab pos="917575" algn="l"/>
                <a:tab pos="1203325" algn="l"/>
              </a:tabLst>
            </a:pPr>
            <a:r>
              <a:rPr lang="en-US" sz="1600" u="sng" dirty="0" err="1"/>
              <a:t>OrderID</a:t>
            </a:r>
            <a:r>
              <a:rPr lang="en-US" sz="1600" u="sng" dirty="0"/>
              <a:t>	</a:t>
            </a:r>
            <a:r>
              <a:rPr lang="en-US" sz="1600" u="sng" dirty="0" err="1"/>
              <a:t>SupplierID</a:t>
            </a:r>
            <a:r>
              <a:rPr lang="en-US" sz="1600" dirty="0"/>
              <a:t>	</a:t>
            </a:r>
          </a:p>
          <a:p>
            <a:pPr>
              <a:tabLst>
                <a:tab pos="917575" algn="l"/>
                <a:tab pos="1203325" algn="l"/>
              </a:tabLst>
            </a:pPr>
            <a:r>
              <a:rPr lang="en-US" sz="1600" dirty="0"/>
              <a:t>8882	772</a:t>
            </a:r>
          </a:p>
          <a:p>
            <a:pPr>
              <a:tabLst>
                <a:tab pos="917575" algn="l"/>
                <a:tab pos="1203325" algn="l"/>
              </a:tabLst>
            </a:pPr>
            <a:r>
              <a:rPr lang="en-US" sz="1600" dirty="0"/>
              <a:t>8893	673</a:t>
            </a:r>
          </a:p>
          <a:p>
            <a:pPr>
              <a:tabLst>
                <a:tab pos="917575" algn="l"/>
                <a:tab pos="1203325" algn="l"/>
              </a:tabLst>
            </a:pPr>
            <a:r>
              <a:rPr lang="en-US" sz="1600" dirty="0">
                <a:solidFill>
                  <a:schemeClr val="tx2"/>
                </a:solidFill>
              </a:rPr>
              <a:t>8895	009</a:t>
            </a:r>
            <a:endParaRPr lang="en-US" sz="1600" dirty="0"/>
          </a:p>
        </p:txBody>
      </p:sp>
      <p:sp>
        <p:nvSpPr>
          <p:cNvPr id="2058" name="Text Box 8"/>
          <p:cNvSpPr txBox="1">
            <a:spLocks noChangeArrowheads="1"/>
          </p:cNvSpPr>
          <p:nvPr/>
        </p:nvSpPr>
        <p:spPr bwMode="auto">
          <a:xfrm>
            <a:off x="1299944" y="4231944"/>
            <a:ext cx="157607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600"/>
              <a:t>PurchaseOrder</a:t>
            </a:r>
          </a:p>
        </p:txBody>
      </p:sp>
      <p:sp>
        <p:nvSpPr>
          <p:cNvPr id="2059" name="Text Box 11"/>
          <p:cNvSpPr txBox="1">
            <a:spLocks noChangeArrowheads="1"/>
          </p:cNvSpPr>
          <p:nvPr/>
        </p:nvSpPr>
        <p:spPr bwMode="auto">
          <a:xfrm>
            <a:off x="1147544" y="2819400"/>
            <a:ext cx="1289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800" dirty="0">
                <a:solidFill>
                  <a:schemeClr val="tx2"/>
                </a:solidFill>
              </a:rPr>
              <a:t>Referential</a:t>
            </a:r>
          </a:p>
          <a:p>
            <a:r>
              <a:rPr lang="en-US" sz="1800" dirty="0">
                <a:solidFill>
                  <a:schemeClr val="tx2"/>
                </a:solidFill>
              </a:rPr>
              <a:t>integrity</a:t>
            </a:r>
          </a:p>
        </p:txBody>
      </p:sp>
      <p:sp>
        <p:nvSpPr>
          <p:cNvPr id="2060" name="Freeform 21"/>
          <p:cNvSpPr>
            <a:spLocks/>
          </p:cNvSpPr>
          <p:nvPr/>
        </p:nvSpPr>
        <p:spPr bwMode="auto">
          <a:xfrm>
            <a:off x="1680944" y="2057400"/>
            <a:ext cx="1257300" cy="2971800"/>
          </a:xfrm>
          <a:custGeom>
            <a:avLst/>
            <a:gdLst>
              <a:gd name="T0" fmla="*/ 576 w 792"/>
              <a:gd name="T1" fmla="*/ 1872 h 1872"/>
              <a:gd name="T2" fmla="*/ 768 w 792"/>
              <a:gd name="T3" fmla="*/ 1392 h 1872"/>
              <a:gd name="T4" fmla="*/ 432 w 792"/>
              <a:gd name="T5" fmla="*/ 384 h 1872"/>
              <a:gd name="T6" fmla="*/ 0 w 792"/>
              <a:gd name="T7" fmla="*/ 0 h 1872"/>
              <a:gd name="T8" fmla="*/ 0 60000 65536"/>
              <a:gd name="T9" fmla="*/ 0 60000 65536"/>
              <a:gd name="T10" fmla="*/ 0 60000 65536"/>
              <a:gd name="T11" fmla="*/ 0 60000 65536"/>
              <a:gd name="T12" fmla="*/ 0 w 792"/>
              <a:gd name="T13" fmla="*/ 0 h 1872"/>
              <a:gd name="T14" fmla="*/ 792 w 792"/>
              <a:gd name="T15" fmla="*/ 1872 h 1872"/>
            </a:gdLst>
            <a:ahLst/>
            <a:cxnLst>
              <a:cxn ang="T8">
                <a:pos x="T0" y="T1"/>
              </a:cxn>
              <a:cxn ang="T9">
                <a:pos x="T2" y="T3"/>
              </a:cxn>
              <a:cxn ang="T10">
                <a:pos x="T4" y="T5"/>
              </a:cxn>
              <a:cxn ang="T11">
                <a:pos x="T6" y="T7"/>
              </a:cxn>
            </a:cxnLst>
            <a:rect l="T12" t="T13" r="T14" b="T15"/>
            <a:pathLst>
              <a:path w="792" h="1872">
                <a:moveTo>
                  <a:pt x="576" y="1872"/>
                </a:moveTo>
                <a:cubicBezTo>
                  <a:pt x="684" y="1756"/>
                  <a:pt x="792" y="1640"/>
                  <a:pt x="768" y="1392"/>
                </a:cubicBezTo>
                <a:cubicBezTo>
                  <a:pt x="744" y="1144"/>
                  <a:pt x="560" y="616"/>
                  <a:pt x="432" y="384"/>
                </a:cubicBezTo>
                <a:cubicBezTo>
                  <a:pt x="304" y="152"/>
                  <a:pt x="152" y="76"/>
                  <a:pt x="0" y="0"/>
                </a:cubicBezTo>
              </a:path>
            </a:pathLst>
          </a:custGeom>
          <a:noFill/>
          <a:ln w="12700" cap="flat" cmpd="sng">
            <a:solidFill>
              <a:schemeClr val="tx2"/>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61" name="Freeform 23"/>
          <p:cNvSpPr>
            <a:spLocks/>
          </p:cNvSpPr>
          <p:nvPr/>
        </p:nvSpPr>
        <p:spPr bwMode="auto">
          <a:xfrm>
            <a:off x="1680944" y="1828800"/>
            <a:ext cx="1600200" cy="3429000"/>
          </a:xfrm>
          <a:custGeom>
            <a:avLst/>
            <a:gdLst>
              <a:gd name="T0" fmla="*/ 576 w 1008"/>
              <a:gd name="T1" fmla="*/ 2160 h 2160"/>
              <a:gd name="T2" fmla="*/ 1008 w 1008"/>
              <a:gd name="T3" fmla="*/ 1728 h 2160"/>
              <a:gd name="T4" fmla="*/ 576 w 1008"/>
              <a:gd name="T5" fmla="*/ 432 h 2160"/>
              <a:gd name="T6" fmla="*/ 0 w 1008"/>
              <a:gd name="T7" fmla="*/ 0 h 2160"/>
              <a:gd name="T8" fmla="*/ 0 60000 65536"/>
              <a:gd name="T9" fmla="*/ 0 60000 65536"/>
              <a:gd name="T10" fmla="*/ 0 60000 65536"/>
              <a:gd name="T11" fmla="*/ 0 60000 65536"/>
              <a:gd name="T12" fmla="*/ 0 w 1008"/>
              <a:gd name="T13" fmla="*/ 0 h 2160"/>
              <a:gd name="T14" fmla="*/ 1008 w 1008"/>
              <a:gd name="T15" fmla="*/ 2160 h 2160"/>
            </a:gdLst>
            <a:ahLst/>
            <a:cxnLst>
              <a:cxn ang="T8">
                <a:pos x="T0" y="T1"/>
              </a:cxn>
              <a:cxn ang="T9">
                <a:pos x="T2" y="T3"/>
              </a:cxn>
              <a:cxn ang="T10">
                <a:pos x="T4" y="T5"/>
              </a:cxn>
              <a:cxn ang="T11">
                <a:pos x="T6" y="T7"/>
              </a:cxn>
            </a:cxnLst>
            <a:rect l="T12" t="T13" r="T14" b="T15"/>
            <a:pathLst>
              <a:path w="1008" h="2160">
                <a:moveTo>
                  <a:pt x="576" y="2160"/>
                </a:moveTo>
                <a:cubicBezTo>
                  <a:pt x="792" y="2088"/>
                  <a:pt x="1008" y="2016"/>
                  <a:pt x="1008" y="1728"/>
                </a:cubicBezTo>
                <a:cubicBezTo>
                  <a:pt x="1008" y="1440"/>
                  <a:pt x="744" y="720"/>
                  <a:pt x="576" y="432"/>
                </a:cubicBezTo>
                <a:cubicBezTo>
                  <a:pt x="408" y="144"/>
                  <a:pt x="204" y="72"/>
                  <a:pt x="0" y="0"/>
                </a:cubicBezTo>
              </a:path>
            </a:pathLst>
          </a:custGeom>
          <a:noFill/>
          <a:ln w="12700" cap="flat" cmpd="sng">
            <a:solidFill>
              <a:schemeClr val="tx2"/>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62" name="Text Box 24"/>
          <p:cNvSpPr txBox="1">
            <a:spLocks noChangeArrowheads="1"/>
          </p:cNvSpPr>
          <p:nvPr/>
        </p:nvSpPr>
        <p:spPr bwMode="auto">
          <a:xfrm>
            <a:off x="4495800" y="4411640"/>
            <a:ext cx="3200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600" dirty="0"/>
              <a:t>Clerk must use </a:t>
            </a:r>
            <a:r>
              <a:rPr lang="en-US" sz="1600" dirty="0" err="1"/>
              <a:t>SupplierID</a:t>
            </a:r>
            <a:r>
              <a:rPr lang="en-US" sz="1600" dirty="0"/>
              <a:t> from the Supplier table, and cannot add a new supplier.</a:t>
            </a:r>
          </a:p>
        </p:txBody>
      </p:sp>
      <p:sp>
        <p:nvSpPr>
          <p:cNvPr id="2063" name="Line 25"/>
          <p:cNvSpPr>
            <a:spLocks noChangeShapeType="1"/>
          </p:cNvSpPr>
          <p:nvPr/>
        </p:nvSpPr>
        <p:spPr bwMode="auto">
          <a:xfrm flipH="1" flipV="1">
            <a:off x="2971800" y="5486400"/>
            <a:ext cx="4876800" cy="1524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064" name="Text Box 26"/>
          <p:cNvSpPr txBox="1">
            <a:spLocks noChangeArrowheads="1"/>
          </p:cNvSpPr>
          <p:nvPr/>
        </p:nvSpPr>
        <p:spPr bwMode="auto">
          <a:xfrm>
            <a:off x="4427560" y="1203280"/>
            <a:ext cx="22098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600" dirty="0"/>
              <a:t>Purchasing manager can add new suppliers, but cannot add new orders.</a:t>
            </a:r>
          </a:p>
        </p:txBody>
      </p:sp>
      <p:graphicFrame>
        <p:nvGraphicFramePr>
          <p:cNvPr id="2" name="Table 1"/>
          <p:cNvGraphicFramePr>
            <a:graphicFrameLocks noGrp="1"/>
          </p:cNvGraphicFramePr>
          <p:nvPr>
            <p:extLst>
              <p:ext uri="{D42A27DB-BD31-4B8C-83A1-F6EECF244321}">
                <p14:modId xmlns:p14="http://schemas.microsoft.com/office/powerpoint/2010/main" val="3350912936"/>
              </p:ext>
            </p:extLst>
          </p:nvPr>
        </p:nvGraphicFramePr>
        <p:xfrm>
          <a:off x="3452884" y="2578422"/>
          <a:ext cx="5601268" cy="1737360"/>
        </p:xfrm>
        <a:graphic>
          <a:graphicData uri="http://schemas.openxmlformats.org/drawingml/2006/table">
            <a:tbl>
              <a:tblPr firstRow="1" bandRow="1">
                <a:tableStyleId>{5940675A-B579-460E-94D1-54222C63F5DA}</a:tableStyleId>
              </a:tblPr>
              <a:tblGrid>
                <a:gridCol w="2155497"/>
                <a:gridCol w="1710292"/>
                <a:gridCol w="1735479"/>
              </a:tblGrid>
              <a:tr h="370840">
                <a:tc>
                  <a:txBody>
                    <a:bodyPr/>
                    <a:lstStyle/>
                    <a:p>
                      <a:r>
                        <a:rPr lang="en-US" sz="1600" dirty="0" smtClean="0"/>
                        <a:t>Resource</a:t>
                      </a:r>
                      <a:endParaRPr lang="en-US" sz="1600" dirty="0"/>
                    </a:p>
                  </a:txBody>
                  <a:tcPr/>
                </a:tc>
                <a:tc>
                  <a:txBody>
                    <a:bodyPr/>
                    <a:lstStyle/>
                    <a:p>
                      <a:r>
                        <a:rPr lang="en-US" sz="1600" dirty="0" smtClean="0"/>
                        <a:t>Purchasing Manager</a:t>
                      </a:r>
                      <a:endParaRPr lang="en-US" sz="1600" dirty="0"/>
                    </a:p>
                  </a:txBody>
                  <a:tcPr/>
                </a:tc>
                <a:tc>
                  <a:txBody>
                    <a:bodyPr/>
                    <a:lstStyle/>
                    <a:p>
                      <a:r>
                        <a:rPr lang="en-US" sz="1600" dirty="0" smtClean="0"/>
                        <a:t>Purchasing Clerk</a:t>
                      </a:r>
                      <a:endParaRPr lang="en-US" sz="1600" dirty="0"/>
                    </a:p>
                  </a:txBody>
                  <a:tcPr/>
                </a:tc>
              </a:tr>
              <a:tr h="370840">
                <a:tc>
                  <a:txBody>
                    <a:bodyPr/>
                    <a:lstStyle/>
                    <a:p>
                      <a:r>
                        <a:rPr lang="en-US" sz="1600" dirty="0" smtClean="0"/>
                        <a:t>Supplier</a:t>
                      </a:r>
                      <a:r>
                        <a:rPr lang="en-US" sz="1600" baseline="0" dirty="0" smtClean="0"/>
                        <a:t> table</a:t>
                      </a:r>
                      <a:endParaRPr lang="en-US" sz="1600" dirty="0"/>
                    </a:p>
                  </a:txBody>
                  <a:tcPr/>
                </a:tc>
                <a:tc>
                  <a:txBody>
                    <a:bodyPr/>
                    <a:lstStyle/>
                    <a:p>
                      <a:r>
                        <a:rPr lang="en-US" sz="1600" dirty="0" smtClean="0"/>
                        <a:t>Select, Insert, Modify, Delete</a:t>
                      </a:r>
                      <a:endParaRPr lang="en-US" sz="1600" dirty="0"/>
                    </a:p>
                  </a:txBody>
                  <a:tcPr/>
                </a:tc>
                <a:tc>
                  <a:txBody>
                    <a:bodyPr/>
                    <a:lstStyle/>
                    <a:p>
                      <a:r>
                        <a:rPr lang="en-US" sz="1600" dirty="0" smtClean="0"/>
                        <a:t>Select</a:t>
                      </a:r>
                      <a:endParaRPr lang="en-US" sz="1600" dirty="0"/>
                    </a:p>
                  </a:txBody>
                  <a:tcPr/>
                </a:tc>
              </a:tr>
              <a:tr h="370840">
                <a:tc>
                  <a:txBody>
                    <a:bodyPr/>
                    <a:lstStyle/>
                    <a:p>
                      <a:r>
                        <a:rPr lang="en-US" sz="1600" dirty="0" err="1" smtClean="0"/>
                        <a:t>PurchaseOrder</a:t>
                      </a:r>
                      <a:r>
                        <a:rPr lang="en-US" sz="1600" baseline="0" dirty="0" smtClean="0"/>
                        <a:t> table </a:t>
                      </a:r>
                      <a:r>
                        <a:rPr lang="en-US" sz="1600" baseline="0" dirty="0" err="1" smtClean="0"/>
                        <a:t>PurchaseItem</a:t>
                      </a:r>
                      <a:r>
                        <a:rPr lang="en-US" sz="1600" baseline="0" dirty="0" smtClean="0"/>
                        <a:t> table</a:t>
                      </a:r>
                      <a:endParaRPr lang="en-US" sz="1600" dirty="0"/>
                    </a:p>
                  </a:txBody>
                  <a:tcPr/>
                </a:tc>
                <a:tc>
                  <a:txBody>
                    <a:bodyPr/>
                    <a:lstStyle/>
                    <a:p>
                      <a:r>
                        <a:rPr lang="en-US" sz="1600" dirty="0" smtClean="0"/>
                        <a:t>Select</a:t>
                      </a:r>
                      <a:endParaRPr lang="en-US" sz="1600" dirty="0"/>
                    </a:p>
                  </a:txBody>
                  <a:tcPr/>
                </a:tc>
                <a:tc>
                  <a:txBody>
                    <a:bodyPr/>
                    <a:lstStyle/>
                    <a:p>
                      <a:r>
                        <a:rPr lang="en-US" sz="1600" dirty="0" smtClean="0"/>
                        <a:t>Select, Insert, Modify, Delete</a:t>
                      </a:r>
                      <a:endParaRPr lang="en-US" sz="1600" dirty="0"/>
                    </a:p>
                  </a:txBody>
                  <a:tcPr/>
                </a:tc>
              </a:tr>
            </a:tbl>
          </a:graphicData>
        </a:graphic>
      </p:graphicFrame>
      <p:pic>
        <p:nvPicPr>
          <p:cNvPr id="18" name="Picture 153" descr="j02895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9122" y="1260475"/>
            <a:ext cx="148907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2" descr="j017867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97087" y="4934421"/>
            <a:ext cx="1513769" cy="1009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89699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r>
              <a:rPr lang="en-US" smtClean="0"/>
              <a:t>Securing an Access Database</a:t>
            </a:r>
          </a:p>
        </p:txBody>
      </p:sp>
      <p:sp>
        <p:nvSpPr>
          <p:cNvPr id="36868" name="Rectangle 3"/>
          <p:cNvSpPr>
            <a:spLocks noGrp="1" noChangeArrowheads="1"/>
          </p:cNvSpPr>
          <p:nvPr>
            <p:ph idx="1"/>
          </p:nvPr>
        </p:nvSpPr>
        <p:spPr/>
        <p:txBody>
          <a:bodyPr/>
          <a:lstStyle/>
          <a:p>
            <a:r>
              <a:rPr lang="en-US" dirty="0" smtClean="0"/>
              <a:t>Realistically, if you need a secure database, avoid Access and use SQL Server, Oracle, DB2, </a:t>
            </a:r>
            <a:r>
              <a:rPr lang="en-US" dirty="0" err="1" smtClean="0"/>
              <a:t>PostgreSQL</a:t>
            </a:r>
            <a:r>
              <a:rPr lang="en-US" dirty="0" smtClean="0"/>
              <a:t>, or maybe MySQL.</a:t>
            </a:r>
          </a:p>
          <a:p>
            <a:endParaRPr lang="en-US" dirty="0"/>
          </a:p>
          <a:p>
            <a:r>
              <a:rPr lang="en-US" dirty="0" smtClean="0"/>
              <a:t>Basic Access Steps:</a:t>
            </a:r>
          </a:p>
          <a:p>
            <a:r>
              <a:rPr lang="en-US" dirty="0" smtClean="0"/>
              <a:t>Set up a secure workgroup</a:t>
            </a:r>
          </a:p>
          <a:p>
            <a:pPr lvl="1"/>
            <a:r>
              <a:rPr lang="en-US" dirty="0" smtClean="0"/>
              <a:t>Create a new Admin user.</a:t>
            </a:r>
          </a:p>
          <a:p>
            <a:pPr lvl="1"/>
            <a:r>
              <a:rPr lang="en-US" dirty="0" smtClean="0"/>
              <a:t>Enable security by setting a password</a:t>
            </a:r>
          </a:p>
          <a:p>
            <a:pPr lvl="1"/>
            <a:r>
              <a:rPr lang="en-US" dirty="0" smtClean="0"/>
              <a:t>Remove the original Admin user.</a:t>
            </a:r>
          </a:p>
          <a:p>
            <a:r>
              <a:rPr lang="en-US" dirty="0" smtClean="0"/>
              <a:t>Run the Security Wizard in the database to be secured.</a:t>
            </a:r>
          </a:p>
          <a:p>
            <a:r>
              <a:rPr lang="en-US" dirty="0" smtClean="0"/>
              <a:t>Assign user and group access privileges in the new database.</a:t>
            </a:r>
          </a:p>
          <a:p>
            <a:pPr lvl="1"/>
            <a:r>
              <a:rPr lang="en-US" dirty="0" smtClean="0"/>
              <a:t>Encrypt the new database.</a:t>
            </a:r>
          </a:p>
          <a:p>
            <a:r>
              <a:rPr lang="en-US" dirty="0" smtClean="0"/>
              <a:t>Save it as an MDE (ACCDE) file.</a:t>
            </a:r>
          </a:p>
        </p:txBody>
      </p:sp>
      <p:sp>
        <p:nvSpPr>
          <p:cNvPr id="36866"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F448056-7E62-4010-A03C-C46934355AAB}" type="slidenum">
              <a:rPr lang="en-US" smtClean="0"/>
              <a:pPr/>
              <a:t>37</a:t>
            </a:fld>
            <a:endParaRPr lang="en-US"/>
          </a:p>
        </p:txBody>
      </p:sp>
    </p:spTree>
    <p:extLst>
      <p:ext uri="{BB962C8B-B14F-4D97-AF65-F5344CB8AC3E}">
        <p14:creationId xmlns:p14="http://schemas.microsoft.com/office/powerpoint/2010/main" val="3645181842"/>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US" smtClean="0"/>
              <a:t>Encryption</a:t>
            </a:r>
          </a:p>
        </p:txBody>
      </p:sp>
      <p:sp>
        <p:nvSpPr>
          <p:cNvPr id="3078" name="Rectangle 3"/>
          <p:cNvSpPr>
            <a:spLocks noGrp="1" noChangeArrowheads="1"/>
          </p:cNvSpPr>
          <p:nvPr>
            <p:ph idx="1"/>
          </p:nvPr>
        </p:nvSpPr>
        <p:spPr/>
        <p:txBody>
          <a:bodyPr/>
          <a:lstStyle/>
          <a:p>
            <a:r>
              <a:rPr lang="en-US" smtClean="0"/>
              <a:t>Protection for open transmissions</a:t>
            </a:r>
          </a:p>
          <a:p>
            <a:pPr lvl="1"/>
            <a:r>
              <a:rPr lang="en-US" smtClean="0"/>
              <a:t>Networks</a:t>
            </a:r>
          </a:p>
          <a:p>
            <a:pPr lvl="1"/>
            <a:r>
              <a:rPr lang="en-US" smtClean="0"/>
              <a:t>The Internet</a:t>
            </a:r>
          </a:p>
          <a:p>
            <a:pPr lvl="1"/>
            <a:r>
              <a:rPr lang="en-US" smtClean="0"/>
              <a:t>Weak operating systems</a:t>
            </a:r>
          </a:p>
          <a:p>
            <a:r>
              <a:rPr lang="en-US" smtClean="0"/>
              <a:t>Single key (AES)</a:t>
            </a:r>
          </a:p>
          <a:p>
            <a:r>
              <a:rPr lang="en-US" smtClean="0"/>
              <a:t>Dual key</a:t>
            </a:r>
          </a:p>
          <a:p>
            <a:pPr lvl="1"/>
            <a:r>
              <a:rPr lang="en-US" smtClean="0"/>
              <a:t>Protection</a:t>
            </a:r>
          </a:p>
          <a:p>
            <a:pPr lvl="1"/>
            <a:r>
              <a:rPr lang="en-US" smtClean="0"/>
              <a:t>Authentication</a:t>
            </a:r>
          </a:p>
          <a:p>
            <a:r>
              <a:rPr lang="en-US" smtClean="0"/>
              <a:t>Trap doors / escrow keys</a:t>
            </a:r>
          </a:p>
          <a:p>
            <a:r>
              <a:rPr lang="en-US" smtClean="0"/>
              <a:t>U.S. export limits</a:t>
            </a:r>
          </a:p>
          <a:p>
            <a:pPr lvl="1"/>
            <a:r>
              <a:rPr lang="en-US" smtClean="0"/>
              <a:t>64 bit key limit</a:t>
            </a:r>
          </a:p>
          <a:p>
            <a:pPr lvl="1"/>
            <a:r>
              <a:rPr lang="en-US" smtClean="0"/>
              <a:t>Breakable by brute force</a:t>
            </a:r>
          </a:p>
          <a:p>
            <a:pPr lvl="2"/>
            <a:r>
              <a:rPr lang="en-US" smtClean="0"/>
              <a:t>Typical hardware:2 weeks</a:t>
            </a:r>
          </a:p>
          <a:p>
            <a:pPr lvl="2"/>
            <a:r>
              <a:rPr lang="en-US" smtClean="0"/>
              <a:t>Special hardware:  minutes</a:t>
            </a:r>
          </a:p>
        </p:txBody>
      </p:sp>
      <p:sp>
        <p:nvSpPr>
          <p:cNvPr id="3076"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6441DBB5-0E95-4938-891A-00453BBB74C9}" type="slidenum">
              <a:rPr lang="en-US" smtClean="0"/>
              <a:pPr/>
              <a:t>38</a:t>
            </a:fld>
            <a:endParaRPr lang="en-US"/>
          </a:p>
        </p:txBody>
      </p:sp>
      <p:sp>
        <p:nvSpPr>
          <p:cNvPr id="3079" name="Rectangle 4"/>
          <p:cNvSpPr>
            <a:spLocks noChangeArrowheads="1"/>
          </p:cNvSpPr>
          <p:nvPr/>
        </p:nvSpPr>
        <p:spPr bwMode="auto">
          <a:xfrm>
            <a:off x="7092950" y="768350"/>
            <a:ext cx="1206500" cy="673100"/>
          </a:xfrm>
          <a:prstGeom prst="rect">
            <a:avLst/>
          </a:prstGeom>
          <a:solidFill>
            <a:srgbClr val="FFFFEB"/>
          </a:solidFill>
          <a:ln w="12700">
            <a:solidFill>
              <a:schemeClr val="tx1"/>
            </a:solidFill>
            <a:miter lim="800000"/>
            <a:headEnd/>
            <a:tailEnd/>
          </a:ln>
        </p:spPr>
        <p:txBody>
          <a:bodyPr wrap="none" lIns="92075" tIns="46038" rIns="92075" bIns="46038" anchor="ctr"/>
          <a:lstStyle/>
          <a:p>
            <a:pPr algn="ctr"/>
            <a:r>
              <a:rPr lang="en-US" sz="1800" dirty="0">
                <a:solidFill>
                  <a:schemeClr val="tx1"/>
                </a:solidFill>
              </a:rPr>
              <a:t>Plain text</a:t>
            </a:r>
          </a:p>
          <a:p>
            <a:pPr algn="ctr"/>
            <a:r>
              <a:rPr lang="en-US" sz="1800" dirty="0">
                <a:solidFill>
                  <a:schemeClr val="tx1"/>
                </a:solidFill>
              </a:rPr>
              <a:t>message</a:t>
            </a:r>
          </a:p>
        </p:txBody>
      </p:sp>
      <p:sp>
        <p:nvSpPr>
          <p:cNvPr id="3080" name="Rectangle 7"/>
          <p:cNvSpPr>
            <a:spLocks noChangeArrowheads="1"/>
          </p:cNvSpPr>
          <p:nvPr/>
        </p:nvSpPr>
        <p:spPr bwMode="auto">
          <a:xfrm>
            <a:off x="7778750" y="2444750"/>
            <a:ext cx="1206500" cy="596900"/>
          </a:xfrm>
          <a:prstGeom prst="rect">
            <a:avLst/>
          </a:prstGeom>
          <a:solidFill>
            <a:schemeClr val="accent5"/>
          </a:solidFill>
          <a:ln w="12700">
            <a:solidFill>
              <a:schemeClr val="tx1"/>
            </a:solidFill>
            <a:miter lim="800000"/>
            <a:headEnd/>
            <a:tailEnd/>
          </a:ln>
        </p:spPr>
        <p:txBody>
          <a:bodyPr wrap="none" lIns="92075" tIns="46038" rIns="92075" bIns="46038" anchor="ctr"/>
          <a:lstStyle/>
          <a:p>
            <a:pPr algn="ctr"/>
            <a:r>
              <a:rPr lang="en-US" sz="1800" dirty="0">
                <a:solidFill>
                  <a:schemeClr val="tx1"/>
                </a:solidFill>
              </a:rPr>
              <a:t>Encrypted</a:t>
            </a:r>
          </a:p>
          <a:p>
            <a:pPr algn="ctr"/>
            <a:r>
              <a:rPr lang="en-US" sz="1800" dirty="0">
                <a:solidFill>
                  <a:schemeClr val="tx1"/>
                </a:solidFill>
              </a:rPr>
              <a:t>text</a:t>
            </a:r>
          </a:p>
        </p:txBody>
      </p:sp>
      <p:sp>
        <p:nvSpPr>
          <p:cNvPr id="3081" name="Rectangle 8"/>
          <p:cNvSpPr>
            <a:spLocks noChangeArrowheads="1"/>
          </p:cNvSpPr>
          <p:nvPr/>
        </p:nvSpPr>
        <p:spPr bwMode="auto">
          <a:xfrm>
            <a:off x="5705475" y="2322513"/>
            <a:ext cx="1835150" cy="409575"/>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2000">
                <a:solidFill>
                  <a:schemeClr val="tx1"/>
                </a:solidFill>
              </a:rPr>
              <a:t>Key:  9837362</a:t>
            </a:r>
          </a:p>
        </p:txBody>
      </p:sp>
      <p:sp>
        <p:nvSpPr>
          <p:cNvPr id="3082" name="Rectangle 9"/>
          <p:cNvSpPr>
            <a:spLocks noChangeArrowheads="1"/>
          </p:cNvSpPr>
          <p:nvPr/>
        </p:nvSpPr>
        <p:spPr bwMode="auto">
          <a:xfrm>
            <a:off x="5553075" y="4608513"/>
            <a:ext cx="1835150" cy="409575"/>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2000">
                <a:solidFill>
                  <a:schemeClr val="tx1"/>
                </a:solidFill>
              </a:rPr>
              <a:t>Key:  9837362</a:t>
            </a:r>
          </a:p>
        </p:txBody>
      </p:sp>
      <p:sp>
        <p:nvSpPr>
          <p:cNvPr id="3083" name="Line 10"/>
          <p:cNvSpPr>
            <a:spLocks noChangeShapeType="1"/>
          </p:cNvSpPr>
          <p:nvPr/>
        </p:nvSpPr>
        <p:spPr bwMode="auto">
          <a:xfrm flipV="1">
            <a:off x="6477000" y="1143000"/>
            <a:ext cx="609600" cy="3048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84" name="Rectangle 11"/>
          <p:cNvSpPr>
            <a:spLocks noChangeArrowheads="1"/>
          </p:cNvSpPr>
          <p:nvPr/>
        </p:nvSpPr>
        <p:spPr bwMode="auto">
          <a:xfrm>
            <a:off x="7445375" y="1700213"/>
            <a:ext cx="777875" cy="40957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r>
              <a:rPr lang="en-US" sz="2000">
                <a:solidFill>
                  <a:schemeClr val="tx2"/>
                </a:solidFill>
              </a:rPr>
              <a:t>AES</a:t>
            </a:r>
          </a:p>
        </p:txBody>
      </p:sp>
      <p:sp>
        <p:nvSpPr>
          <p:cNvPr id="3085" name="Line 12"/>
          <p:cNvSpPr>
            <a:spLocks noChangeShapeType="1"/>
          </p:cNvSpPr>
          <p:nvPr/>
        </p:nvSpPr>
        <p:spPr bwMode="auto">
          <a:xfrm flipV="1">
            <a:off x="6400800" y="1981200"/>
            <a:ext cx="1066800" cy="3048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86" name="Line 13"/>
          <p:cNvSpPr>
            <a:spLocks noChangeShapeType="1"/>
          </p:cNvSpPr>
          <p:nvPr/>
        </p:nvSpPr>
        <p:spPr bwMode="auto">
          <a:xfrm>
            <a:off x="7315200" y="1447800"/>
            <a:ext cx="304800" cy="2286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87" name="Line 14"/>
          <p:cNvSpPr>
            <a:spLocks noChangeShapeType="1"/>
          </p:cNvSpPr>
          <p:nvPr/>
        </p:nvSpPr>
        <p:spPr bwMode="auto">
          <a:xfrm>
            <a:off x="7924800" y="2133600"/>
            <a:ext cx="304800" cy="3048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88" name="Rectangle 15"/>
          <p:cNvSpPr>
            <a:spLocks noChangeArrowheads="1"/>
          </p:cNvSpPr>
          <p:nvPr/>
        </p:nvSpPr>
        <p:spPr bwMode="auto">
          <a:xfrm>
            <a:off x="7778750" y="3587750"/>
            <a:ext cx="1206500" cy="596900"/>
          </a:xfrm>
          <a:prstGeom prst="rect">
            <a:avLst/>
          </a:prstGeom>
          <a:solidFill>
            <a:schemeClr val="accent5"/>
          </a:solidFill>
          <a:ln w="12700">
            <a:solidFill>
              <a:schemeClr val="tx1"/>
            </a:solidFill>
            <a:miter lim="800000"/>
            <a:headEnd/>
            <a:tailEnd/>
          </a:ln>
        </p:spPr>
        <p:txBody>
          <a:bodyPr wrap="none" lIns="92075" tIns="46038" rIns="92075" bIns="46038" anchor="ctr"/>
          <a:lstStyle/>
          <a:p>
            <a:pPr algn="ctr"/>
            <a:r>
              <a:rPr lang="en-US" sz="1800">
                <a:solidFill>
                  <a:schemeClr val="tx1"/>
                </a:solidFill>
              </a:rPr>
              <a:t>Encrypted</a:t>
            </a:r>
          </a:p>
          <a:p>
            <a:pPr algn="ctr"/>
            <a:r>
              <a:rPr lang="en-US" sz="1800">
                <a:solidFill>
                  <a:schemeClr val="tx1"/>
                </a:solidFill>
              </a:rPr>
              <a:t>text</a:t>
            </a:r>
          </a:p>
        </p:txBody>
      </p:sp>
      <p:sp>
        <p:nvSpPr>
          <p:cNvPr id="3089" name="Line 16"/>
          <p:cNvSpPr>
            <a:spLocks noChangeShapeType="1"/>
          </p:cNvSpPr>
          <p:nvPr/>
        </p:nvSpPr>
        <p:spPr bwMode="auto">
          <a:xfrm>
            <a:off x="8382000" y="3048000"/>
            <a:ext cx="0" cy="5334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90" name="Rectangle 17"/>
          <p:cNvSpPr>
            <a:spLocks noChangeArrowheads="1"/>
          </p:cNvSpPr>
          <p:nvPr/>
        </p:nvSpPr>
        <p:spPr bwMode="auto">
          <a:xfrm>
            <a:off x="7702550" y="5187950"/>
            <a:ext cx="1206500" cy="673100"/>
          </a:xfrm>
          <a:prstGeom prst="rect">
            <a:avLst/>
          </a:prstGeom>
          <a:solidFill>
            <a:srgbClr val="FFFFEB"/>
          </a:solidFill>
          <a:ln w="12700">
            <a:solidFill>
              <a:schemeClr val="tx1"/>
            </a:solidFill>
            <a:miter lim="800000"/>
            <a:headEnd/>
            <a:tailEnd/>
          </a:ln>
        </p:spPr>
        <p:txBody>
          <a:bodyPr wrap="none" lIns="92075" tIns="46038" rIns="92075" bIns="46038" anchor="ctr"/>
          <a:lstStyle/>
          <a:p>
            <a:pPr algn="ctr"/>
            <a:r>
              <a:rPr lang="en-US" sz="1800">
                <a:solidFill>
                  <a:schemeClr val="tx1"/>
                </a:solidFill>
              </a:rPr>
              <a:t>Plain text</a:t>
            </a:r>
          </a:p>
          <a:p>
            <a:pPr algn="ctr"/>
            <a:r>
              <a:rPr lang="en-US" sz="1800">
                <a:solidFill>
                  <a:schemeClr val="tx1"/>
                </a:solidFill>
              </a:rPr>
              <a:t>message</a:t>
            </a:r>
          </a:p>
        </p:txBody>
      </p:sp>
      <p:sp>
        <p:nvSpPr>
          <p:cNvPr id="3091" name="Rectangle 18"/>
          <p:cNvSpPr>
            <a:spLocks noChangeArrowheads="1"/>
          </p:cNvSpPr>
          <p:nvPr/>
        </p:nvSpPr>
        <p:spPr bwMode="auto">
          <a:xfrm>
            <a:off x="7673975" y="4443413"/>
            <a:ext cx="777875" cy="40957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r>
              <a:rPr lang="en-US" sz="2000">
                <a:solidFill>
                  <a:schemeClr val="tx2"/>
                </a:solidFill>
              </a:rPr>
              <a:t>AES</a:t>
            </a:r>
          </a:p>
        </p:txBody>
      </p:sp>
      <p:sp>
        <p:nvSpPr>
          <p:cNvPr id="3092" name="Line 19"/>
          <p:cNvSpPr>
            <a:spLocks noChangeShapeType="1"/>
          </p:cNvSpPr>
          <p:nvPr/>
        </p:nvSpPr>
        <p:spPr bwMode="auto">
          <a:xfrm flipH="1">
            <a:off x="8077200" y="4191000"/>
            <a:ext cx="304800" cy="3048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93" name="Line 20"/>
          <p:cNvSpPr>
            <a:spLocks noChangeShapeType="1"/>
          </p:cNvSpPr>
          <p:nvPr/>
        </p:nvSpPr>
        <p:spPr bwMode="auto">
          <a:xfrm flipV="1">
            <a:off x="7391400" y="4724400"/>
            <a:ext cx="304800" cy="1524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94" name="Line 21"/>
          <p:cNvSpPr>
            <a:spLocks noChangeShapeType="1"/>
          </p:cNvSpPr>
          <p:nvPr/>
        </p:nvSpPr>
        <p:spPr bwMode="auto">
          <a:xfrm>
            <a:off x="8001000" y="4876800"/>
            <a:ext cx="228600" cy="3048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95" name="Rectangle 22"/>
          <p:cNvSpPr>
            <a:spLocks noChangeArrowheads="1"/>
          </p:cNvSpPr>
          <p:nvPr/>
        </p:nvSpPr>
        <p:spPr bwMode="auto">
          <a:xfrm>
            <a:off x="5165725" y="3252788"/>
            <a:ext cx="2393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a:solidFill>
                  <a:srgbClr val="0000FF"/>
                </a:solidFill>
              </a:rPr>
              <a:t>Single key:  e.g., AES</a:t>
            </a:r>
          </a:p>
        </p:txBody>
      </p:sp>
      <p:pic>
        <p:nvPicPr>
          <p:cNvPr id="24" name="Picture 153" descr="j02895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1725" y="1231901"/>
            <a:ext cx="148907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1" descr="MPj0409490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62700" y="5088966"/>
            <a:ext cx="681180" cy="102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93176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r>
              <a:rPr lang="en-US" dirty="0" smtClean="0"/>
              <a:t>Dual Key Encryption</a:t>
            </a:r>
          </a:p>
        </p:txBody>
      </p:sp>
      <p:sp>
        <p:nvSpPr>
          <p:cNvPr id="4100"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74D95BA-DD9B-4A86-9126-2238B78A25A9}" type="slidenum">
              <a:rPr lang="en-US" smtClean="0"/>
              <a:pPr/>
              <a:t>39</a:t>
            </a:fld>
            <a:endParaRPr lang="en-US"/>
          </a:p>
        </p:txBody>
      </p:sp>
      <p:sp>
        <p:nvSpPr>
          <p:cNvPr id="4103" name="Rectangle 6"/>
          <p:cNvSpPr>
            <a:spLocks noChangeArrowheads="1"/>
          </p:cNvSpPr>
          <p:nvPr/>
        </p:nvSpPr>
        <p:spPr bwMode="auto">
          <a:xfrm>
            <a:off x="879879" y="2679558"/>
            <a:ext cx="686085"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a:t>Alice</a:t>
            </a:r>
          </a:p>
        </p:txBody>
      </p:sp>
      <p:sp>
        <p:nvSpPr>
          <p:cNvPr id="4104" name="Rectangle 7"/>
          <p:cNvSpPr>
            <a:spLocks noChangeArrowheads="1"/>
          </p:cNvSpPr>
          <p:nvPr/>
        </p:nvSpPr>
        <p:spPr bwMode="auto">
          <a:xfrm>
            <a:off x="7814079" y="3365358"/>
            <a:ext cx="596317"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a:t>Bob</a:t>
            </a:r>
          </a:p>
        </p:txBody>
      </p:sp>
      <p:sp>
        <p:nvSpPr>
          <p:cNvPr id="4105" name="Rectangle 8"/>
          <p:cNvSpPr>
            <a:spLocks noChangeArrowheads="1"/>
          </p:cNvSpPr>
          <p:nvPr/>
        </p:nvSpPr>
        <p:spPr bwMode="auto">
          <a:xfrm>
            <a:off x="4178704" y="3616183"/>
            <a:ext cx="1358900" cy="1282700"/>
          </a:xfrm>
          <a:prstGeom prst="rect">
            <a:avLst/>
          </a:prstGeom>
          <a:noFill/>
          <a:ln w="12700">
            <a:solidFill>
              <a:schemeClr val="tx1"/>
            </a:solidFill>
            <a:miter lim="800000"/>
            <a:headEnd/>
            <a:tailEnd/>
          </a:ln>
        </p:spPr>
        <p:txBody>
          <a:bodyPr wrap="none" lIns="92075" tIns="46038" rIns="92075" bIns="46038"/>
          <a:lstStyle/>
          <a:p>
            <a:pPr algn="ctr"/>
            <a:r>
              <a:rPr lang="en-US" sz="1800">
                <a:solidFill>
                  <a:schemeClr val="tx1"/>
                </a:solidFill>
              </a:rPr>
              <a:t>Public Keys</a:t>
            </a:r>
          </a:p>
          <a:p>
            <a:pPr algn="ctr"/>
            <a:endParaRPr lang="en-US" sz="1800">
              <a:solidFill>
                <a:schemeClr val="tx1"/>
              </a:solidFill>
            </a:endParaRPr>
          </a:p>
          <a:p>
            <a:pPr algn="ctr"/>
            <a:r>
              <a:rPr lang="en-US" sz="1800">
                <a:solidFill>
                  <a:schemeClr val="tx1"/>
                </a:solidFill>
              </a:rPr>
              <a:t>Alice  29</a:t>
            </a:r>
          </a:p>
          <a:p>
            <a:pPr algn="ctr"/>
            <a:r>
              <a:rPr lang="en-US" sz="1800">
                <a:solidFill>
                  <a:schemeClr val="tx1"/>
                </a:solidFill>
              </a:rPr>
              <a:t>Bob   17</a:t>
            </a:r>
          </a:p>
        </p:txBody>
      </p:sp>
      <p:sp>
        <p:nvSpPr>
          <p:cNvPr id="4106" name="Rectangle 9"/>
          <p:cNvSpPr>
            <a:spLocks noChangeArrowheads="1"/>
          </p:cNvSpPr>
          <p:nvPr/>
        </p:nvSpPr>
        <p:spPr bwMode="auto">
          <a:xfrm>
            <a:off x="825904" y="3235183"/>
            <a:ext cx="1358900" cy="596900"/>
          </a:xfrm>
          <a:prstGeom prst="rect">
            <a:avLst/>
          </a:prstGeom>
          <a:noFill/>
          <a:ln w="12700">
            <a:solidFill>
              <a:schemeClr val="tx1"/>
            </a:solidFill>
            <a:miter lim="800000"/>
            <a:headEnd/>
            <a:tailEnd/>
          </a:ln>
        </p:spPr>
        <p:txBody>
          <a:bodyPr wrap="none" lIns="92075" tIns="46038" rIns="92075" bIns="46038" anchor="ctr"/>
          <a:lstStyle/>
          <a:p>
            <a:pPr algn="ctr"/>
            <a:r>
              <a:rPr lang="en-US" sz="1800" dirty="0">
                <a:solidFill>
                  <a:schemeClr val="tx1"/>
                </a:solidFill>
              </a:rPr>
              <a:t>Private Key</a:t>
            </a:r>
          </a:p>
          <a:p>
            <a:pPr algn="ctr"/>
            <a:r>
              <a:rPr lang="en-US" sz="1800" dirty="0">
                <a:solidFill>
                  <a:schemeClr val="tx1"/>
                </a:solidFill>
              </a:rPr>
              <a:t>13</a:t>
            </a:r>
          </a:p>
        </p:txBody>
      </p:sp>
      <p:sp>
        <p:nvSpPr>
          <p:cNvPr id="4107" name="Rectangle 10"/>
          <p:cNvSpPr>
            <a:spLocks noChangeArrowheads="1"/>
          </p:cNvSpPr>
          <p:nvPr/>
        </p:nvSpPr>
        <p:spPr bwMode="auto">
          <a:xfrm>
            <a:off x="7504208" y="3920983"/>
            <a:ext cx="1358900" cy="596900"/>
          </a:xfrm>
          <a:prstGeom prst="rect">
            <a:avLst/>
          </a:prstGeom>
          <a:noFill/>
          <a:ln w="12700">
            <a:solidFill>
              <a:schemeClr val="tx1"/>
            </a:solidFill>
            <a:miter lim="800000"/>
            <a:headEnd/>
            <a:tailEnd/>
          </a:ln>
        </p:spPr>
        <p:txBody>
          <a:bodyPr wrap="none" lIns="92075" tIns="46038" rIns="92075" bIns="46038" anchor="ctr"/>
          <a:lstStyle/>
          <a:p>
            <a:pPr algn="ctr"/>
            <a:r>
              <a:rPr lang="en-US" sz="1800" dirty="0">
                <a:solidFill>
                  <a:schemeClr val="tx1"/>
                </a:solidFill>
              </a:rPr>
              <a:t>Private Key</a:t>
            </a:r>
          </a:p>
          <a:p>
            <a:pPr algn="ctr"/>
            <a:r>
              <a:rPr lang="en-US" sz="1800" dirty="0">
                <a:solidFill>
                  <a:schemeClr val="tx1"/>
                </a:solidFill>
              </a:rPr>
              <a:t>37</a:t>
            </a:r>
          </a:p>
        </p:txBody>
      </p:sp>
      <p:sp>
        <p:nvSpPr>
          <p:cNvPr id="4110" name="Oval 13"/>
          <p:cNvSpPr>
            <a:spLocks noChangeArrowheads="1"/>
          </p:cNvSpPr>
          <p:nvPr/>
        </p:nvSpPr>
        <p:spPr bwMode="auto">
          <a:xfrm>
            <a:off x="7683904" y="1711183"/>
            <a:ext cx="1130300" cy="368300"/>
          </a:xfrm>
          <a:prstGeom prst="ellipse">
            <a:avLst/>
          </a:prstGeom>
          <a:solidFill>
            <a:srgbClr val="FFFFEB"/>
          </a:solidFill>
          <a:ln w="12700">
            <a:solidFill>
              <a:schemeClr val="tx1"/>
            </a:solidFill>
            <a:round/>
            <a:headEnd/>
            <a:tailEnd/>
          </a:ln>
        </p:spPr>
        <p:txBody>
          <a:bodyPr wrap="none" lIns="92075" tIns="46038" rIns="92075" bIns="46038" anchor="ctr"/>
          <a:lstStyle/>
          <a:p>
            <a:pPr algn="ctr"/>
            <a:r>
              <a:rPr lang="en-US" sz="1800">
                <a:solidFill>
                  <a:schemeClr val="tx1"/>
                </a:solidFill>
              </a:rPr>
              <a:t>Message</a:t>
            </a:r>
          </a:p>
        </p:txBody>
      </p:sp>
      <p:sp>
        <p:nvSpPr>
          <p:cNvPr id="4111" name="Oval 14"/>
          <p:cNvSpPr>
            <a:spLocks noChangeArrowheads="1"/>
          </p:cNvSpPr>
          <p:nvPr/>
        </p:nvSpPr>
        <p:spPr bwMode="auto">
          <a:xfrm>
            <a:off x="1892704" y="1330183"/>
            <a:ext cx="1130300" cy="368300"/>
          </a:xfrm>
          <a:prstGeom prst="ellipse">
            <a:avLst/>
          </a:prstGeom>
          <a:solidFill>
            <a:srgbClr val="FFFFEB"/>
          </a:solidFill>
          <a:ln w="12700">
            <a:solidFill>
              <a:schemeClr val="tx1"/>
            </a:solidFill>
            <a:round/>
            <a:headEnd/>
            <a:tailEnd/>
          </a:ln>
        </p:spPr>
        <p:txBody>
          <a:bodyPr wrap="none" lIns="92075" tIns="46038" rIns="92075" bIns="46038" anchor="ctr"/>
          <a:lstStyle/>
          <a:p>
            <a:pPr algn="ctr"/>
            <a:r>
              <a:rPr lang="en-US" sz="1800">
                <a:solidFill>
                  <a:schemeClr val="tx1"/>
                </a:solidFill>
              </a:rPr>
              <a:t>Message</a:t>
            </a:r>
          </a:p>
        </p:txBody>
      </p:sp>
      <p:sp>
        <p:nvSpPr>
          <p:cNvPr id="4112" name="Oval 15"/>
          <p:cNvSpPr>
            <a:spLocks noChangeArrowheads="1"/>
          </p:cNvSpPr>
          <p:nvPr/>
        </p:nvSpPr>
        <p:spPr bwMode="auto">
          <a:xfrm>
            <a:off x="6236104" y="2701783"/>
            <a:ext cx="1358900" cy="444500"/>
          </a:xfrm>
          <a:prstGeom prst="ellipse">
            <a:avLst/>
          </a:prstGeom>
          <a:solidFill>
            <a:schemeClr val="accent5"/>
          </a:solidFill>
          <a:ln w="12700">
            <a:solidFill>
              <a:schemeClr val="tx1"/>
            </a:solidFill>
            <a:round/>
            <a:headEnd/>
            <a:tailEnd/>
          </a:ln>
        </p:spPr>
        <p:txBody>
          <a:bodyPr wrap="none" lIns="92075" tIns="46038" rIns="92075" bIns="46038" anchor="ctr"/>
          <a:lstStyle/>
          <a:p>
            <a:pPr algn="ctr"/>
            <a:r>
              <a:rPr lang="en-US" sz="1800" dirty="0" err="1" smtClean="0">
                <a:solidFill>
                  <a:schemeClr val="tx1"/>
                </a:solidFill>
              </a:rPr>
              <a:t>Encrypt+A</a:t>
            </a:r>
            <a:endParaRPr lang="en-US" sz="1800" dirty="0">
              <a:solidFill>
                <a:schemeClr val="tx1"/>
              </a:solidFill>
            </a:endParaRPr>
          </a:p>
        </p:txBody>
      </p:sp>
      <p:sp>
        <p:nvSpPr>
          <p:cNvPr id="4115" name="Line 18"/>
          <p:cNvSpPr>
            <a:spLocks noChangeShapeType="1"/>
          </p:cNvSpPr>
          <p:nvPr/>
        </p:nvSpPr>
        <p:spPr bwMode="auto">
          <a:xfrm flipH="1">
            <a:off x="6991754" y="2009633"/>
            <a:ext cx="685800" cy="609600"/>
          </a:xfrm>
          <a:prstGeom prst="line">
            <a:avLst/>
          </a:prstGeom>
          <a:noFill/>
          <a:ln w="50800">
            <a:solidFill>
              <a:srgbClr val="0080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16" name="Line 19"/>
          <p:cNvSpPr>
            <a:spLocks noChangeShapeType="1"/>
          </p:cNvSpPr>
          <p:nvPr/>
        </p:nvSpPr>
        <p:spPr bwMode="auto">
          <a:xfrm flipH="1" flipV="1">
            <a:off x="3948516" y="2908157"/>
            <a:ext cx="2287588" cy="1"/>
          </a:xfrm>
          <a:prstGeom prst="line">
            <a:avLst/>
          </a:prstGeom>
          <a:noFill/>
          <a:ln w="50800">
            <a:solidFill>
              <a:schemeClr val="accent6"/>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17" name="Oval 20"/>
          <p:cNvSpPr>
            <a:spLocks noChangeArrowheads="1"/>
          </p:cNvSpPr>
          <p:nvPr/>
        </p:nvSpPr>
        <p:spPr bwMode="auto">
          <a:xfrm>
            <a:off x="2654704" y="2701783"/>
            <a:ext cx="1358900" cy="444500"/>
          </a:xfrm>
          <a:prstGeom prst="ellipse">
            <a:avLst/>
          </a:prstGeom>
          <a:solidFill>
            <a:schemeClr val="accent5"/>
          </a:solidFill>
          <a:ln w="12700">
            <a:solidFill>
              <a:schemeClr val="tx1"/>
            </a:solidFill>
            <a:round/>
            <a:headEnd/>
            <a:tailEnd/>
          </a:ln>
        </p:spPr>
        <p:txBody>
          <a:bodyPr wrap="none" lIns="92075" tIns="46038" rIns="92075" bIns="46038" anchor="ctr"/>
          <a:lstStyle/>
          <a:p>
            <a:pPr algn="ctr"/>
            <a:r>
              <a:rPr lang="en-US" sz="1800" dirty="0" err="1" smtClean="0">
                <a:solidFill>
                  <a:schemeClr val="tx1"/>
                </a:solidFill>
              </a:rPr>
              <a:t>Encrypt+A</a:t>
            </a:r>
            <a:endParaRPr lang="en-US" sz="1800" dirty="0">
              <a:solidFill>
                <a:schemeClr val="tx1"/>
              </a:solidFill>
            </a:endParaRPr>
          </a:p>
        </p:txBody>
      </p:sp>
      <p:sp>
        <p:nvSpPr>
          <p:cNvPr id="4119" name="Line 22"/>
          <p:cNvSpPr>
            <a:spLocks noChangeShapeType="1"/>
          </p:cNvSpPr>
          <p:nvPr/>
        </p:nvSpPr>
        <p:spPr bwMode="auto">
          <a:xfrm flipH="1" flipV="1">
            <a:off x="2572154" y="1781033"/>
            <a:ext cx="685800" cy="838200"/>
          </a:xfrm>
          <a:prstGeom prst="line">
            <a:avLst/>
          </a:prstGeom>
          <a:noFill/>
          <a:ln w="50800">
            <a:solidFill>
              <a:srgbClr val="0080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20" name="Arc 23"/>
          <p:cNvSpPr>
            <a:spLocks/>
          </p:cNvSpPr>
          <p:nvPr/>
        </p:nvSpPr>
        <p:spPr bwMode="auto">
          <a:xfrm>
            <a:off x="5543953" y="3114531"/>
            <a:ext cx="1188019" cy="1257301"/>
          </a:xfrm>
          <a:custGeom>
            <a:avLst/>
            <a:gdLst>
              <a:gd name="T0" fmla="*/ 304800 w 21600"/>
              <a:gd name="T1" fmla="*/ 0 h 21600"/>
              <a:gd name="T2" fmla="*/ 0 w 21600"/>
              <a:gd name="T3" fmla="*/ 160020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50800" cap="rnd">
            <a:solidFill>
              <a:schemeClr val="tx1">
                <a:lumMod val="50000"/>
                <a:lumOff val="50000"/>
              </a:schemeClr>
            </a:solidFill>
            <a:round/>
            <a:headEnd type="stealth" w="med" len="lg"/>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2" name="Rectangle 25"/>
          <p:cNvSpPr>
            <a:spLocks noChangeArrowheads="1"/>
          </p:cNvSpPr>
          <p:nvPr/>
        </p:nvSpPr>
        <p:spPr bwMode="auto">
          <a:xfrm>
            <a:off x="5536680" y="4040021"/>
            <a:ext cx="1447800" cy="923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r>
              <a:rPr lang="en-US" sz="1800" dirty="0"/>
              <a:t>Use</a:t>
            </a:r>
          </a:p>
          <a:p>
            <a:pPr algn="r"/>
            <a:r>
              <a:rPr lang="en-US" sz="1800" dirty="0"/>
              <a:t>Alice’s</a:t>
            </a:r>
          </a:p>
          <a:p>
            <a:pPr algn="r"/>
            <a:r>
              <a:rPr lang="en-US" sz="1800" dirty="0"/>
              <a:t>Public key</a:t>
            </a:r>
          </a:p>
        </p:txBody>
      </p:sp>
      <p:sp>
        <p:nvSpPr>
          <p:cNvPr id="4123" name="Arc 26"/>
          <p:cNvSpPr>
            <a:spLocks/>
          </p:cNvSpPr>
          <p:nvPr/>
        </p:nvSpPr>
        <p:spPr bwMode="auto">
          <a:xfrm>
            <a:off x="2191154" y="1933433"/>
            <a:ext cx="381000" cy="1676400"/>
          </a:xfrm>
          <a:custGeom>
            <a:avLst/>
            <a:gdLst>
              <a:gd name="T0" fmla="*/ 381000 w 21600"/>
              <a:gd name="T1" fmla="*/ 0 h 21600"/>
              <a:gd name="T2" fmla="*/ 0 w 21600"/>
              <a:gd name="T3" fmla="*/ 167640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50800" cap="rnd">
            <a:solidFill>
              <a:srgbClr val="F00FC9"/>
            </a:solidFill>
            <a:round/>
            <a:headEnd type="stealth" w="med" len="lg"/>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4" name="Rectangle 27"/>
          <p:cNvSpPr>
            <a:spLocks noChangeArrowheads="1"/>
          </p:cNvSpPr>
          <p:nvPr/>
        </p:nvSpPr>
        <p:spPr bwMode="auto">
          <a:xfrm>
            <a:off x="1962295" y="3310909"/>
            <a:ext cx="1447800" cy="923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r>
              <a:rPr lang="en-US" sz="1800" dirty="0"/>
              <a:t>Use</a:t>
            </a:r>
          </a:p>
          <a:p>
            <a:pPr algn="r"/>
            <a:r>
              <a:rPr lang="en-US" sz="1800" dirty="0"/>
              <a:t>Alice’s</a:t>
            </a:r>
          </a:p>
          <a:p>
            <a:pPr algn="r"/>
            <a:r>
              <a:rPr lang="en-US" sz="1800" dirty="0"/>
              <a:t>Private key</a:t>
            </a:r>
          </a:p>
        </p:txBody>
      </p:sp>
      <p:sp>
        <p:nvSpPr>
          <p:cNvPr id="4125" name="Rectangle 28"/>
          <p:cNvSpPr>
            <a:spLocks noChangeArrowheads="1"/>
          </p:cNvSpPr>
          <p:nvPr/>
        </p:nvSpPr>
        <p:spPr bwMode="auto">
          <a:xfrm>
            <a:off x="4245379" y="2002904"/>
            <a:ext cx="1549527"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a:solidFill>
                  <a:schemeClr val="tx1"/>
                </a:solidFill>
              </a:rPr>
              <a:t>Transmission</a:t>
            </a:r>
          </a:p>
        </p:txBody>
      </p:sp>
      <p:pic>
        <p:nvPicPr>
          <p:cNvPr id="30" name="Picture 153" descr="j02895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879" y="1558783"/>
            <a:ext cx="148907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21" descr="MPj0409490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44823" y="2245145"/>
            <a:ext cx="681180" cy="102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9846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053"/>
          <p:cNvSpPr>
            <a:spLocks noGrp="1" noChangeArrowheads="1"/>
          </p:cNvSpPr>
          <p:nvPr>
            <p:ph type="title"/>
          </p:nvPr>
        </p:nvSpPr>
        <p:spPr/>
        <p:txBody>
          <a:bodyPr/>
          <a:lstStyle/>
          <a:p>
            <a:r>
              <a:rPr lang="en-US" smtClean="0"/>
              <a:t>Data Administrator (DA)</a:t>
            </a:r>
          </a:p>
        </p:txBody>
      </p:sp>
      <p:sp>
        <p:nvSpPr>
          <p:cNvPr id="10244" name="Rectangle 2054"/>
          <p:cNvSpPr>
            <a:spLocks noGrp="1" noChangeArrowheads="1"/>
          </p:cNvSpPr>
          <p:nvPr>
            <p:ph idx="1"/>
          </p:nvPr>
        </p:nvSpPr>
        <p:spPr/>
        <p:txBody>
          <a:bodyPr/>
          <a:lstStyle/>
          <a:p>
            <a:r>
              <a:rPr lang="en-US" smtClean="0"/>
              <a:t>Provide centralized control over the data.</a:t>
            </a:r>
          </a:p>
          <a:p>
            <a:pPr lvl="1"/>
            <a:r>
              <a:rPr lang="en-US" smtClean="0"/>
              <a:t>Data definition.</a:t>
            </a:r>
          </a:p>
          <a:p>
            <a:pPr lvl="2"/>
            <a:r>
              <a:rPr lang="en-US" smtClean="0"/>
              <a:t>Format</a:t>
            </a:r>
          </a:p>
          <a:p>
            <a:pPr lvl="2"/>
            <a:r>
              <a:rPr lang="en-US" smtClean="0"/>
              <a:t>Naming convention</a:t>
            </a:r>
          </a:p>
          <a:p>
            <a:pPr lvl="1"/>
            <a:r>
              <a:rPr lang="en-US" smtClean="0"/>
              <a:t>Data integration.</a:t>
            </a:r>
          </a:p>
          <a:p>
            <a:pPr lvl="1"/>
            <a:r>
              <a:rPr lang="en-US" smtClean="0"/>
              <a:t>Selection of DBMS.</a:t>
            </a:r>
          </a:p>
          <a:p>
            <a:r>
              <a:rPr lang="en-US" smtClean="0"/>
              <a:t>Act as data and database advocate.</a:t>
            </a:r>
          </a:p>
          <a:p>
            <a:pPr lvl="1"/>
            <a:r>
              <a:rPr lang="en-US" smtClean="0"/>
              <a:t>Application ideas.</a:t>
            </a:r>
          </a:p>
          <a:p>
            <a:pPr lvl="1"/>
            <a:r>
              <a:rPr lang="en-US" smtClean="0"/>
              <a:t>Decision support.</a:t>
            </a:r>
          </a:p>
          <a:p>
            <a:pPr lvl="1"/>
            <a:r>
              <a:rPr lang="en-US" smtClean="0"/>
              <a:t>Strategic uses.</a:t>
            </a:r>
          </a:p>
          <a:p>
            <a:r>
              <a:rPr lang="en-US" smtClean="0"/>
              <a:t>Coordinate data integrity, security, privacy, and control.</a:t>
            </a:r>
          </a:p>
        </p:txBody>
      </p:sp>
      <p:sp>
        <p:nvSpPr>
          <p:cNvPr id="10242"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842631DB-58E3-4436-BDE1-C524F6A57439}" type="slidenum">
              <a:rPr lang="en-US" smtClean="0"/>
              <a:pPr/>
              <a:t>4</a:t>
            </a:fld>
            <a:endParaRPr lang="en-US"/>
          </a:p>
        </p:txBody>
      </p:sp>
    </p:spTree>
    <p:extLst>
      <p:ext uri="{BB962C8B-B14F-4D97-AF65-F5344CB8AC3E}">
        <p14:creationId xmlns:p14="http://schemas.microsoft.com/office/powerpoint/2010/main" val="27253477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r>
              <a:rPr lang="en-US" dirty="0" smtClean="0"/>
              <a:t>Dual Key Encryption + Authentication</a:t>
            </a:r>
          </a:p>
        </p:txBody>
      </p:sp>
      <p:sp>
        <p:nvSpPr>
          <p:cNvPr id="4100"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74D95BA-DD9B-4A86-9126-2238B78A25A9}" type="slidenum">
              <a:rPr lang="en-US" smtClean="0"/>
              <a:pPr/>
              <a:t>40</a:t>
            </a:fld>
            <a:endParaRPr lang="en-US"/>
          </a:p>
        </p:txBody>
      </p:sp>
      <p:sp>
        <p:nvSpPr>
          <p:cNvPr id="4103" name="Rectangle 6"/>
          <p:cNvSpPr>
            <a:spLocks noChangeArrowheads="1"/>
          </p:cNvSpPr>
          <p:nvPr/>
        </p:nvSpPr>
        <p:spPr bwMode="auto">
          <a:xfrm>
            <a:off x="1125538" y="2270125"/>
            <a:ext cx="846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a:t>Alice</a:t>
            </a:r>
          </a:p>
        </p:txBody>
      </p:sp>
      <p:sp>
        <p:nvSpPr>
          <p:cNvPr id="4104" name="Rectangle 7"/>
          <p:cNvSpPr>
            <a:spLocks noChangeArrowheads="1"/>
          </p:cNvSpPr>
          <p:nvPr/>
        </p:nvSpPr>
        <p:spPr bwMode="auto">
          <a:xfrm>
            <a:off x="8059738" y="2955925"/>
            <a:ext cx="727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a:t>Bob</a:t>
            </a:r>
          </a:p>
        </p:txBody>
      </p:sp>
      <p:sp>
        <p:nvSpPr>
          <p:cNvPr id="4105" name="Rectangle 8"/>
          <p:cNvSpPr>
            <a:spLocks noChangeArrowheads="1"/>
          </p:cNvSpPr>
          <p:nvPr/>
        </p:nvSpPr>
        <p:spPr bwMode="auto">
          <a:xfrm>
            <a:off x="4424363" y="3206750"/>
            <a:ext cx="1358900" cy="1282700"/>
          </a:xfrm>
          <a:prstGeom prst="rect">
            <a:avLst/>
          </a:prstGeom>
          <a:noFill/>
          <a:ln w="12700">
            <a:solidFill>
              <a:schemeClr val="tx1"/>
            </a:solidFill>
            <a:miter lim="800000"/>
            <a:headEnd/>
            <a:tailEnd/>
          </a:ln>
        </p:spPr>
        <p:txBody>
          <a:bodyPr wrap="none" lIns="92075" tIns="46038" rIns="92075" bIns="46038"/>
          <a:lstStyle/>
          <a:p>
            <a:pPr algn="ctr"/>
            <a:r>
              <a:rPr lang="en-US" sz="1800">
                <a:solidFill>
                  <a:schemeClr val="tx1"/>
                </a:solidFill>
              </a:rPr>
              <a:t>Public Keys</a:t>
            </a:r>
          </a:p>
          <a:p>
            <a:pPr algn="ctr"/>
            <a:endParaRPr lang="en-US" sz="1800">
              <a:solidFill>
                <a:schemeClr val="tx1"/>
              </a:solidFill>
            </a:endParaRPr>
          </a:p>
          <a:p>
            <a:pPr algn="ctr"/>
            <a:r>
              <a:rPr lang="en-US" sz="1800">
                <a:solidFill>
                  <a:schemeClr val="tx1"/>
                </a:solidFill>
              </a:rPr>
              <a:t>Alice  29</a:t>
            </a:r>
          </a:p>
          <a:p>
            <a:pPr algn="ctr"/>
            <a:r>
              <a:rPr lang="en-US" sz="1800">
                <a:solidFill>
                  <a:schemeClr val="tx1"/>
                </a:solidFill>
              </a:rPr>
              <a:t>Bob   17</a:t>
            </a:r>
          </a:p>
        </p:txBody>
      </p:sp>
      <p:sp>
        <p:nvSpPr>
          <p:cNvPr id="4106" name="Rectangle 9"/>
          <p:cNvSpPr>
            <a:spLocks noChangeArrowheads="1"/>
          </p:cNvSpPr>
          <p:nvPr/>
        </p:nvSpPr>
        <p:spPr bwMode="auto">
          <a:xfrm>
            <a:off x="1071563" y="2825750"/>
            <a:ext cx="1358900" cy="596900"/>
          </a:xfrm>
          <a:prstGeom prst="rect">
            <a:avLst/>
          </a:prstGeom>
          <a:noFill/>
          <a:ln w="12700">
            <a:solidFill>
              <a:schemeClr val="tx1"/>
            </a:solidFill>
            <a:miter lim="800000"/>
            <a:headEnd/>
            <a:tailEnd/>
          </a:ln>
        </p:spPr>
        <p:txBody>
          <a:bodyPr wrap="none" lIns="92075" tIns="46038" rIns="92075" bIns="46038" anchor="ctr"/>
          <a:lstStyle/>
          <a:p>
            <a:pPr algn="ctr"/>
            <a:r>
              <a:rPr lang="en-US" sz="1800" dirty="0">
                <a:solidFill>
                  <a:schemeClr val="tx1"/>
                </a:solidFill>
              </a:rPr>
              <a:t>Private Key</a:t>
            </a:r>
          </a:p>
          <a:p>
            <a:pPr algn="ctr"/>
            <a:r>
              <a:rPr lang="en-US" sz="1800" dirty="0">
                <a:solidFill>
                  <a:schemeClr val="tx1"/>
                </a:solidFill>
              </a:rPr>
              <a:t>13</a:t>
            </a:r>
          </a:p>
        </p:txBody>
      </p:sp>
      <p:sp>
        <p:nvSpPr>
          <p:cNvPr id="4107" name="Rectangle 10"/>
          <p:cNvSpPr>
            <a:spLocks noChangeArrowheads="1"/>
          </p:cNvSpPr>
          <p:nvPr/>
        </p:nvSpPr>
        <p:spPr bwMode="auto">
          <a:xfrm>
            <a:off x="7777163" y="3511550"/>
            <a:ext cx="1358900" cy="596900"/>
          </a:xfrm>
          <a:prstGeom prst="rect">
            <a:avLst/>
          </a:prstGeom>
          <a:noFill/>
          <a:ln w="12700">
            <a:solidFill>
              <a:schemeClr val="tx1"/>
            </a:solidFill>
            <a:miter lim="800000"/>
            <a:headEnd/>
            <a:tailEnd/>
          </a:ln>
        </p:spPr>
        <p:txBody>
          <a:bodyPr wrap="none" lIns="92075" tIns="46038" rIns="92075" bIns="46038" anchor="ctr"/>
          <a:lstStyle/>
          <a:p>
            <a:pPr algn="ctr"/>
            <a:r>
              <a:rPr lang="en-US" sz="1800" dirty="0">
                <a:solidFill>
                  <a:schemeClr val="tx1"/>
                </a:solidFill>
              </a:rPr>
              <a:t>Private Key</a:t>
            </a:r>
          </a:p>
          <a:p>
            <a:pPr algn="ctr"/>
            <a:r>
              <a:rPr lang="en-US" sz="1800" dirty="0">
                <a:solidFill>
                  <a:schemeClr val="tx1"/>
                </a:solidFill>
              </a:rPr>
              <a:t>37</a:t>
            </a:r>
          </a:p>
        </p:txBody>
      </p:sp>
      <p:sp>
        <p:nvSpPr>
          <p:cNvPr id="4108" name="Rectangle 11"/>
          <p:cNvSpPr>
            <a:spLocks noChangeArrowheads="1"/>
          </p:cNvSpPr>
          <p:nvPr/>
        </p:nvSpPr>
        <p:spPr bwMode="auto">
          <a:xfrm>
            <a:off x="3732213" y="4191000"/>
            <a:ext cx="1447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r>
              <a:rPr lang="en-US" sz="2000"/>
              <a:t>Use</a:t>
            </a:r>
          </a:p>
          <a:p>
            <a:r>
              <a:rPr lang="en-US" sz="2000"/>
              <a:t>Bob’s</a:t>
            </a:r>
          </a:p>
          <a:p>
            <a:r>
              <a:rPr lang="en-US" sz="2000"/>
              <a:t>Public key</a:t>
            </a:r>
          </a:p>
        </p:txBody>
      </p:sp>
      <p:sp>
        <p:nvSpPr>
          <p:cNvPr id="4109" name="Rectangle 12"/>
          <p:cNvSpPr>
            <a:spLocks noChangeArrowheads="1"/>
          </p:cNvSpPr>
          <p:nvPr/>
        </p:nvSpPr>
        <p:spPr bwMode="auto">
          <a:xfrm>
            <a:off x="7085013" y="3810000"/>
            <a:ext cx="1447800" cy="1006475"/>
          </a:xfrm>
          <a:prstGeom prst="rect">
            <a:avLst/>
          </a:prstGeom>
          <a:noFill/>
          <a:ln>
            <a:noFill/>
          </a:ln>
          <a:extLst/>
        </p:spPr>
        <p:txBody>
          <a:bodyPr lIns="92075" tIns="46038" rIns="92075" bIns="46038">
            <a:spAutoFit/>
          </a:bodyPr>
          <a:lstStyle/>
          <a:p>
            <a:r>
              <a:rPr lang="en-US" sz="2000"/>
              <a:t>Use</a:t>
            </a:r>
          </a:p>
          <a:p>
            <a:r>
              <a:rPr lang="en-US" sz="2000"/>
              <a:t>Bob’s</a:t>
            </a:r>
          </a:p>
          <a:p>
            <a:r>
              <a:rPr lang="en-US" sz="2000"/>
              <a:t>Private key</a:t>
            </a:r>
          </a:p>
        </p:txBody>
      </p:sp>
      <p:sp>
        <p:nvSpPr>
          <p:cNvPr id="4110" name="Oval 13"/>
          <p:cNvSpPr>
            <a:spLocks noChangeArrowheads="1"/>
          </p:cNvSpPr>
          <p:nvPr/>
        </p:nvSpPr>
        <p:spPr bwMode="auto">
          <a:xfrm>
            <a:off x="7929563" y="1301750"/>
            <a:ext cx="1130300" cy="368300"/>
          </a:xfrm>
          <a:prstGeom prst="ellipse">
            <a:avLst/>
          </a:prstGeom>
          <a:solidFill>
            <a:srgbClr val="FFFFEB"/>
          </a:solidFill>
          <a:ln w="12700">
            <a:solidFill>
              <a:schemeClr val="tx1"/>
            </a:solidFill>
            <a:round/>
            <a:headEnd/>
            <a:tailEnd/>
          </a:ln>
        </p:spPr>
        <p:txBody>
          <a:bodyPr wrap="none" lIns="92075" tIns="46038" rIns="92075" bIns="46038" anchor="ctr"/>
          <a:lstStyle/>
          <a:p>
            <a:pPr algn="ctr"/>
            <a:r>
              <a:rPr lang="en-US" sz="1800">
                <a:solidFill>
                  <a:schemeClr val="tx1"/>
                </a:solidFill>
              </a:rPr>
              <a:t>Message</a:t>
            </a:r>
          </a:p>
        </p:txBody>
      </p:sp>
      <p:sp>
        <p:nvSpPr>
          <p:cNvPr id="4111" name="Oval 14"/>
          <p:cNvSpPr>
            <a:spLocks noChangeArrowheads="1"/>
          </p:cNvSpPr>
          <p:nvPr/>
        </p:nvSpPr>
        <p:spPr bwMode="auto">
          <a:xfrm>
            <a:off x="2138363" y="920750"/>
            <a:ext cx="1130300" cy="368300"/>
          </a:xfrm>
          <a:prstGeom prst="ellipse">
            <a:avLst/>
          </a:prstGeom>
          <a:solidFill>
            <a:srgbClr val="FFFFEB"/>
          </a:solidFill>
          <a:ln w="12700">
            <a:solidFill>
              <a:schemeClr val="tx1"/>
            </a:solidFill>
            <a:round/>
            <a:headEnd/>
            <a:tailEnd/>
          </a:ln>
        </p:spPr>
        <p:txBody>
          <a:bodyPr wrap="none" lIns="92075" tIns="46038" rIns="92075" bIns="46038" anchor="ctr"/>
          <a:lstStyle/>
          <a:p>
            <a:pPr algn="ctr"/>
            <a:r>
              <a:rPr lang="en-US" sz="1800">
                <a:solidFill>
                  <a:schemeClr val="tx1"/>
                </a:solidFill>
              </a:rPr>
              <a:t>Message</a:t>
            </a:r>
          </a:p>
        </p:txBody>
      </p:sp>
      <p:sp>
        <p:nvSpPr>
          <p:cNvPr id="4112" name="Oval 15"/>
          <p:cNvSpPr>
            <a:spLocks noChangeArrowheads="1"/>
          </p:cNvSpPr>
          <p:nvPr/>
        </p:nvSpPr>
        <p:spPr bwMode="auto">
          <a:xfrm>
            <a:off x="6481763" y="2292350"/>
            <a:ext cx="1358900" cy="444500"/>
          </a:xfrm>
          <a:prstGeom prst="ellipse">
            <a:avLst/>
          </a:prstGeom>
          <a:solidFill>
            <a:schemeClr val="tx2"/>
          </a:solidFill>
          <a:ln w="12700">
            <a:solidFill>
              <a:schemeClr val="tx1"/>
            </a:solidFill>
            <a:round/>
            <a:headEnd/>
            <a:tailEnd/>
          </a:ln>
        </p:spPr>
        <p:txBody>
          <a:bodyPr wrap="none" lIns="92075" tIns="46038" rIns="92075" bIns="46038" anchor="ctr"/>
          <a:lstStyle/>
          <a:p>
            <a:pPr algn="ctr"/>
            <a:r>
              <a:rPr lang="en-US" sz="2000">
                <a:solidFill>
                  <a:schemeClr val="bg1"/>
                </a:solidFill>
              </a:rPr>
              <a:t>Encrypt+T</a:t>
            </a:r>
          </a:p>
        </p:txBody>
      </p:sp>
      <p:sp>
        <p:nvSpPr>
          <p:cNvPr id="4113" name="Oval 16"/>
          <p:cNvSpPr>
            <a:spLocks noChangeArrowheads="1"/>
          </p:cNvSpPr>
          <p:nvPr/>
        </p:nvSpPr>
        <p:spPr bwMode="auto">
          <a:xfrm>
            <a:off x="4424363" y="1606550"/>
            <a:ext cx="1739900" cy="520700"/>
          </a:xfrm>
          <a:prstGeom prst="ellipse">
            <a:avLst/>
          </a:prstGeom>
          <a:solidFill>
            <a:srgbClr val="FDA228"/>
          </a:solidFill>
          <a:ln w="12700">
            <a:solidFill>
              <a:schemeClr val="tx1"/>
            </a:solidFill>
            <a:round/>
            <a:headEnd/>
            <a:tailEnd/>
          </a:ln>
        </p:spPr>
        <p:txBody>
          <a:bodyPr wrap="none" lIns="92075" tIns="46038" rIns="92075" bIns="46038" anchor="ctr"/>
          <a:lstStyle/>
          <a:p>
            <a:pPr algn="ctr"/>
            <a:r>
              <a:rPr lang="en-US" sz="2000">
                <a:solidFill>
                  <a:schemeClr val="bg1"/>
                </a:solidFill>
              </a:rPr>
              <a:t>Encrypt+T+M</a:t>
            </a:r>
          </a:p>
        </p:txBody>
      </p:sp>
      <p:sp>
        <p:nvSpPr>
          <p:cNvPr id="4114" name="Arc 17"/>
          <p:cNvSpPr>
            <a:spLocks/>
          </p:cNvSpPr>
          <p:nvPr/>
        </p:nvSpPr>
        <p:spPr bwMode="auto">
          <a:xfrm>
            <a:off x="7239000" y="2743200"/>
            <a:ext cx="533400" cy="1066800"/>
          </a:xfrm>
          <a:custGeom>
            <a:avLst/>
            <a:gdLst>
              <a:gd name="T0" fmla="*/ 533400 w 21600"/>
              <a:gd name="T1" fmla="*/ 1066800 h 21600"/>
              <a:gd name="T2" fmla="*/ 0 w 21600"/>
              <a:gd name="T3" fmla="*/ 0 h 21600"/>
              <a:gd name="T4" fmla="*/ 53340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50800" cap="rnd">
            <a:solidFill>
              <a:srgbClr val="F00FC9"/>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5" name="Line 18"/>
          <p:cNvSpPr>
            <a:spLocks noChangeShapeType="1"/>
          </p:cNvSpPr>
          <p:nvPr/>
        </p:nvSpPr>
        <p:spPr bwMode="auto">
          <a:xfrm flipH="1">
            <a:off x="7237413" y="1600200"/>
            <a:ext cx="685800" cy="609600"/>
          </a:xfrm>
          <a:prstGeom prst="line">
            <a:avLst/>
          </a:prstGeom>
          <a:noFill/>
          <a:ln w="50800">
            <a:solidFill>
              <a:srgbClr val="DADADA"/>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16" name="Line 19"/>
          <p:cNvSpPr>
            <a:spLocks noChangeShapeType="1"/>
          </p:cNvSpPr>
          <p:nvPr/>
        </p:nvSpPr>
        <p:spPr bwMode="auto">
          <a:xfrm flipH="1" flipV="1">
            <a:off x="6094413" y="2209800"/>
            <a:ext cx="609600" cy="152400"/>
          </a:xfrm>
          <a:prstGeom prst="line">
            <a:avLst/>
          </a:prstGeom>
          <a:noFill/>
          <a:ln w="508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17" name="Oval 20"/>
          <p:cNvSpPr>
            <a:spLocks noChangeArrowheads="1"/>
          </p:cNvSpPr>
          <p:nvPr/>
        </p:nvSpPr>
        <p:spPr bwMode="auto">
          <a:xfrm>
            <a:off x="2900363" y="2292350"/>
            <a:ext cx="1358900" cy="444500"/>
          </a:xfrm>
          <a:prstGeom prst="ellipse">
            <a:avLst/>
          </a:prstGeom>
          <a:solidFill>
            <a:srgbClr val="DBFFB8"/>
          </a:solidFill>
          <a:ln w="12700">
            <a:solidFill>
              <a:schemeClr val="tx1"/>
            </a:solidFill>
            <a:round/>
            <a:headEnd/>
            <a:tailEnd/>
          </a:ln>
        </p:spPr>
        <p:txBody>
          <a:bodyPr wrap="none" lIns="92075" tIns="46038" rIns="92075" bIns="46038" anchor="ctr"/>
          <a:lstStyle/>
          <a:p>
            <a:pPr algn="ctr"/>
            <a:r>
              <a:rPr lang="en-US" sz="2000" dirty="0" err="1"/>
              <a:t>Encrypt+M</a:t>
            </a:r>
            <a:endParaRPr lang="en-US" sz="2000" dirty="0"/>
          </a:p>
        </p:txBody>
      </p:sp>
      <p:sp>
        <p:nvSpPr>
          <p:cNvPr id="4118" name="Line 21"/>
          <p:cNvSpPr>
            <a:spLocks noChangeShapeType="1"/>
          </p:cNvSpPr>
          <p:nvPr/>
        </p:nvSpPr>
        <p:spPr bwMode="auto">
          <a:xfrm flipH="1">
            <a:off x="4341813" y="2209800"/>
            <a:ext cx="838200" cy="228600"/>
          </a:xfrm>
          <a:prstGeom prst="line">
            <a:avLst/>
          </a:prstGeom>
          <a:noFill/>
          <a:ln w="50800">
            <a:solidFill>
              <a:srgbClr val="FDA228"/>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19" name="Line 22"/>
          <p:cNvSpPr>
            <a:spLocks noChangeShapeType="1"/>
          </p:cNvSpPr>
          <p:nvPr/>
        </p:nvSpPr>
        <p:spPr bwMode="auto">
          <a:xfrm flipH="1" flipV="1">
            <a:off x="2817813" y="1371600"/>
            <a:ext cx="685800" cy="838200"/>
          </a:xfrm>
          <a:prstGeom prst="line">
            <a:avLst/>
          </a:prstGeom>
          <a:noFill/>
          <a:ln w="50800">
            <a:solidFill>
              <a:srgbClr val="008000"/>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120" name="Arc 23"/>
          <p:cNvSpPr>
            <a:spLocks/>
          </p:cNvSpPr>
          <p:nvPr/>
        </p:nvSpPr>
        <p:spPr bwMode="auto">
          <a:xfrm>
            <a:off x="5789613" y="2362200"/>
            <a:ext cx="304800" cy="1600200"/>
          </a:xfrm>
          <a:custGeom>
            <a:avLst/>
            <a:gdLst>
              <a:gd name="T0" fmla="*/ 304800 w 21600"/>
              <a:gd name="T1" fmla="*/ 0 h 21600"/>
              <a:gd name="T2" fmla="*/ 0 w 21600"/>
              <a:gd name="T3" fmla="*/ 160020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50800" cap="rnd">
            <a:solidFill>
              <a:srgbClr val="E3BEFF"/>
            </a:solidFill>
            <a:round/>
            <a:headEnd type="stealth" w="med" len="lg"/>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1" name="Arc 24"/>
          <p:cNvSpPr>
            <a:spLocks/>
          </p:cNvSpPr>
          <p:nvPr/>
        </p:nvSpPr>
        <p:spPr bwMode="auto">
          <a:xfrm>
            <a:off x="3810000" y="2895600"/>
            <a:ext cx="609600" cy="1447800"/>
          </a:xfrm>
          <a:custGeom>
            <a:avLst/>
            <a:gdLst>
              <a:gd name="T0" fmla="*/ 609600 w 21600"/>
              <a:gd name="T1" fmla="*/ 1447800 h 21600"/>
              <a:gd name="T2" fmla="*/ 0 w 21600"/>
              <a:gd name="T3" fmla="*/ 0 h 21600"/>
              <a:gd name="T4" fmla="*/ 60960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50800" cap="rnd">
            <a:solidFill>
              <a:srgbClr val="E3BEFF"/>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2" name="Rectangle 25"/>
          <p:cNvSpPr>
            <a:spLocks noChangeArrowheads="1"/>
          </p:cNvSpPr>
          <p:nvPr/>
        </p:nvSpPr>
        <p:spPr bwMode="auto">
          <a:xfrm>
            <a:off x="5256213" y="4191000"/>
            <a:ext cx="1447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r>
              <a:rPr lang="en-US" sz="2000"/>
              <a:t>Use</a:t>
            </a:r>
          </a:p>
          <a:p>
            <a:pPr algn="r"/>
            <a:r>
              <a:rPr lang="en-US" sz="2000"/>
              <a:t>Alice’s</a:t>
            </a:r>
          </a:p>
          <a:p>
            <a:pPr algn="r"/>
            <a:r>
              <a:rPr lang="en-US" sz="2000"/>
              <a:t>Public key</a:t>
            </a:r>
          </a:p>
        </p:txBody>
      </p:sp>
      <p:sp>
        <p:nvSpPr>
          <p:cNvPr id="4123" name="Arc 26"/>
          <p:cNvSpPr>
            <a:spLocks/>
          </p:cNvSpPr>
          <p:nvPr/>
        </p:nvSpPr>
        <p:spPr bwMode="auto">
          <a:xfrm>
            <a:off x="2436813" y="1524000"/>
            <a:ext cx="381000" cy="1676400"/>
          </a:xfrm>
          <a:custGeom>
            <a:avLst/>
            <a:gdLst>
              <a:gd name="T0" fmla="*/ 381000 w 21600"/>
              <a:gd name="T1" fmla="*/ 0 h 21600"/>
              <a:gd name="T2" fmla="*/ 0 w 21600"/>
              <a:gd name="T3" fmla="*/ 167640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50800" cap="rnd">
            <a:solidFill>
              <a:srgbClr val="F00FC9"/>
            </a:solidFill>
            <a:round/>
            <a:headEnd type="stealth" w="med" len="lg"/>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4" name="Rectangle 27"/>
          <p:cNvSpPr>
            <a:spLocks noChangeArrowheads="1"/>
          </p:cNvSpPr>
          <p:nvPr/>
        </p:nvSpPr>
        <p:spPr bwMode="auto">
          <a:xfrm>
            <a:off x="1598613" y="3200400"/>
            <a:ext cx="1447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r>
              <a:rPr lang="en-US" sz="2000"/>
              <a:t>Use</a:t>
            </a:r>
          </a:p>
          <a:p>
            <a:pPr algn="r"/>
            <a:r>
              <a:rPr lang="en-US" sz="2000"/>
              <a:t>Alice’s</a:t>
            </a:r>
          </a:p>
          <a:p>
            <a:pPr algn="r"/>
            <a:r>
              <a:rPr lang="en-US" sz="2000"/>
              <a:t>Private key</a:t>
            </a:r>
          </a:p>
        </p:txBody>
      </p:sp>
      <p:sp>
        <p:nvSpPr>
          <p:cNvPr id="4125" name="Rectangle 28"/>
          <p:cNvSpPr>
            <a:spLocks noChangeArrowheads="1"/>
          </p:cNvSpPr>
          <p:nvPr/>
        </p:nvSpPr>
        <p:spPr bwMode="auto">
          <a:xfrm>
            <a:off x="4554538" y="1249363"/>
            <a:ext cx="1693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t>Transmission</a:t>
            </a:r>
          </a:p>
        </p:txBody>
      </p:sp>
      <p:sp>
        <p:nvSpPr>
          <p:cNvPr id="6" name="Rectangle 5"/>
          <p:cNvSpPr/>
          <p:nvPr/>
        </p:nvSpPr>
        <p:spPr>
          <a:xfrm>
            <a:off x="0" y="4694237"/>
            <a:ext cx="3467100" cy="1323439"/>
          </a:xfrm>
          <a:prstGeom prst="rect">
            <a:avLst/>
          </a:prstGeom>
        </p:spPr>
        <p:txBody>
          <a:bodyPr wrap="square">
            <a:spAutoFit/>
          </a:bodyPr>
          <a:lstStyle/>
          <a:p>
            <a:r>
              <a:rPr lang="en-US" sz="2000" dirty="0" smtClean="0">
                <a:solidFill>
                  <a:schemeClr val="tx1"/>
                </a:solidFill>
              </a:rPr>
              <a:t>* Using </a:t>
            </a:r>
            <a:r>
              <a:rPr lang="en-US" sz="2000" dirty="0">
                <a:solidFill>
                  <a:schemeClr val="tx1"/>
                </a:solidFill>
              </a:rPr>
              <a:t>Bob’s private key ensures it came from him.</a:t>
            </a:r>
          </a:p>
          <a:p>
            <a:r>
              <a:rPr lang="en-US" sz="2000" dirty="0" smtClean="0">
                <a:solidFill>
                  <a:schemeClr val="tx1"/>
                </a:solidFill>
              </a:rPr>
              <a:t>* Using </a:t>
            </a:r>
            <a:r>
              <a:rPr lang="en-US" sz="2000" dirty="0">
                <a:solidFill>
                  <a:schemeClr val="tx1"/>
                </a:solidFill>
              </a:rPr>
              <a:t>Alice’s public key means only she can read it.</a:t>
            </a:r>
          </a:p>
        </p:txBody>
      </p:sp>
      <p:pic>
        <p:nvPicPr>
          <p:cNvPr id="30" name="Picture 153" descr="j02895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538" y="1149350"/>
            <a:ext cx="148907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21" descr="MPj0409490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0482" y="1835712"/>
            <a:ext cx="681180" cy="102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91634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US" smtClean="0"/>
              <a:t>Sally’s Pet Store: Security</a:t>
            </a:r>
          </a:p>
        </p:txBody>
      </p:sp>
      <p:sp>
        <p:nvSpPr>
          <p:cNvPr id="37890"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6607469-7266-473A-833A-843DC2D7054D}" type="slidenum">
              <a:rPr lang="en-US" smtClean="0"/>
              <a:pPr/>
              <a:t>41</a:t>
            </a:fld>
            <a:endParaRPr lang="en-US"/>
          </a:p>
        </p:txBody>
      </p:sp>
      <p:sp>
        <p:nvSpPr>
          <p:cNvPr id="37892" name="Rectangle 6"/>
          <p:cNvSpPr>
            <a:spLocks noChangeArrowheads="1"/>
          </p:cNvSpPr>
          <p:nvPr/>
        </p:nvSpPr>
        <p:spPr bwMode="auto">
          <a:xfrm>
            <a:off x="907943" y="1554955"/>
            <a:ext cx="1930400" cy="3400425"/>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p>
            <a:pPr>
              <a:tabLst>
                <a:tab pos="227013" algn="l"/>
              </a:tabLst>
            </a:pPr>
            <a:r>
              <a:rPr lang="en-US" sz="1800" dirty="0">
                <a:solidFill>
                  <a:schemeClr val="tx1"/>
                </a:solidFill>
                <a:latin typeface="Times New Roman" pitchFamily="18" charset="0"/>
              </a:rPr>
              <a:t>Management</a:t>
            </a:r>
          </a:p>
          <a:p>
            <a:pPr>
              <a:tabLst>
                <a:tab pos="227013" algn="l"/>
              </a:tabLst>
            </a:pPr>
            <a:r>
              <a:rPr lang="en-US" sz="1800" dirty="0">
                <a:solidFill>
                  <a:schemeClr val="tx1"/>
                </a:solidFill>
                <a:latin typeface="Times New Roman" pitchFamily="18" charset="0"/>
              </a:rPr>
              <a:t>	Sally/CEO</a:t>
            </a:r>
          </a:p>
          <a:p>
            <a:pPr>
              <a:tabLst>
                <a:tab pos="227013" algn="l"/>
              </a:tabLst>
            </a:pPr>
            <a:endParaRPr lang="en-US" sz="1800" dirty="0">
              <a:solidFill>
                <a:schemeClr val="tx1"/>
              </a:solidFill>
              <a:latin typeface="Times New Roman" pitchFamily="18" charset="0"/>
            </a:endParaRPr>
          </a:p>
          <a:p>
            <a:pPr>
              <a:tabLst>
                <a:tab pos="227013" algn="l"/>
              </a:tabLst>
            </a:pPr>
            <a:r>
              <a:rPr lang="en-US" sz="1800" dirty="0">
                <a:solidFill>
                  <a:schemeClr val="tx1"/>
                </a:solidFill>
                <a:latin typeface="Times New Roman" pitchFamily="18" charset="0"/>
              </a:rPr>
              <a:t>Sales Staff</a:t>
            </a:r>
          </a:p>
          <a:p>
            <a:pPr>
              <a:tabLst>
                <a:tab pos="227013" algn="l"/>
              </a:tabLst>
            </a:pPr>
            <a:r>
              <a:rPr lang="en-US" sz="1800" dirty="0">
                <a:solidFill>
                  <a:schemeClr val="tx1"/>
                </a:solidFill>
                <a:latin typeface="Times New Roman" pitchFamily="18" charset="0"/>
              </a:rPr>
              <a:t>	Store manager</a:t>
            </a:r>
          </a:p>
          <a:p>
            <a:pPr>
              <a:tabLst>
                <a:tab pos="227013" algn="l"/>
              </a:tabLst>
            </a:pPr>
            <a:r>
              <a:rPr lang="en-US" sz="1800" dirty="0">
                <a:solidFill>
                  <a:schemeClr val="tx1"/>
                </a:solidFill>
                <a:latin typeface="Times New Roman" pitchFamily="18" charset="0"/>
              </a:rPr>
              <a:t>	Sales people</a:t>
            </a:r>
          </a:p>
          <a:p>
            <a:pPr>
              <a:tabLst>
                <a:tab pos="227013" algn="l"/>
              </a:tabLst>
            </a:pPr>
            <a:endParaRPr lang="en-US" sz="1800" dirty="0">
              <a:solidFill>
                <a:schemeClr val="tx1"/>
              </a:solidFill>
              <a:latin typeface="Times New Roman" pitchFamily="18" charset="0"/>
            </a:endParaRPr>
          </a:p>
          <a:p>
            <a:pPr>
              <a:tabLst>
                <a:tab pos="227013" algn="l"/>
              </a:tabLst>
            </a:pPr>
            <a:r>
              <a:rPr lang="en-US" sz="1800" dirty="0">
                <a:solidFill>
                  <a:schemeClr val="tx1"/>
                </a:solidFill>
                <a:latin typeface="Times New Roman" pitchFamily="18" charset="0"/>
              </a:rPr>
              <a:t>Business Alliances</a:t>
            </a:r>
          </a:p>
          <a:p>
            <a:pPr>
              <a:tabLst>
                <a:tab pos="227013" algn="l"/>
              </a:tabLst>
            </a:pPr>
            <a:r>
              <a:rPr lang="en-US" sz="1800" dirty="0">
                <a:solidFill>
                  <a:schemeClr val="tx1"/>
                </a:solidFill>
                <a:latin typeface="Times New Roman" pitchFamily="18" charset="0"/>
              </a:rPr>
              <a:t>	Accountant</a:t>
            </a:r>
          </a:p>
          <a:p>
            <a:pPr>
              <a:tabLst>
                <a:tab pos="227013" algn="l"/>
              </a:tabLst>
            </a:pPr>
            <a:r>
              <a:rPr lang="en-US" sz="1800" dirty="0">
                <a:solidFill>
                  <a:schemeClr val="tx1"/>
                </a:solidFill>
                <a:latin typeface="Times New Roman" pitchFamily="18" charset="0"/>
              </a:rPr>
              <a:t>	Attorney</a:t>
            </a:r>
          </a:p>
          <a:p>
            <a:pPr>
              <a:tabLst>
                <a:tab pos="227013" algn="l"/>
              </a:tabLst>
            </a:pPr>
            <a:r>
              <a:rPr lang="en-US" sz="1800" dirty="0">
                <a:solidFill>
                  <a:schemeClr val="tx1"/>
                </a:solidFill>
                <a:latin typeface="Times New Roman" pitchFamily="18" charset="0"/>
              </a:rPr>
              <a:t>	Suppliers</a:t>
            </a:r>
          </a:p>
          <a:p>
            <a:pPr>
              <a:tabLst>
                <a:tab pos="227013" algn="l"/>
              </a:tabLst>
            </a:pPr>
            <a:r>
              <a:rPr lang="en-US" sz="1800" dirty="0">
                <a:solidFill>
                  <a:schemeClr val="tx1"/>
                </a:solidFill>
                <a:latin typeface="Times New Roman" pitchFamily="18" charset="0"/>
              </a:rPr>
              <a:t>	Customers</a:t>
            </a:r>
          </a:p>
        </p:txBody>
      </p:sp>
      <p:sp>
        <p:nvSpPr>
          <p:cNvPr id="37893" name="Rectangle 7"/>
          <p:cNvSpPr>
            <a:spLocks noChangeArrowheads="1"/>
          </p:cNvSpPr>
          <p:nvPr/>
        </p:nvSpPr>
        <p:spPr bwMode="auto">
          <a:xfrm>
            <a:off x="3270143" y="1554955"/>
            <a:ext cx="2165350" cy="2308225"/>
          </a:xfrm>
          <a:prstGeom prst="rect">
            <a:avLst/>
          </a:prstGeom>
          <a:noFill/>
          <a:ln w="12700">
            <a:solidFill>
              <a:srgbClr val="008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p>
            <a:pPr>
              <a:tabLst>
                <a:tab pos="227013" algn="l"/>
              </a:tabLst>
            </a:pPr>
            <a:r>
              <a:rPr lang="en-US" sz="1800">
                <a:solidFill>
                  <a:schemeClr val="tx1"/>
                </a:solidFill>
                <a:latin typeface="Times New Roman" pitchFamily="18" charset="0"/>
              </a:rPr>
              <a:t>Products</a:t>
            </a:r>
          </a:p>
          <a:p>
            <a:pPr>
              <a:tabLst>
                <a:tab pos="227013" algn="l"/>
              </a:tabLst>
            </a:pPr>
            <a:r>
              <a:rPr lang="en-US" sz="1800">
                <a:solidFill>
                  <a:schemeClr val="tx1"/>
                </a:solidFill>
                <a:latin typeface="Times New Roman" pitchFamily="18" charset="0"/>
              </a:rPr>
              <a:t>	Sales</a:t>
            </a:r>
          </a:p>
          <a:p>
            <a:pPr>
              <a:tabLst>
                <a:tab pos="227013" algn="l"/>
              </a:tabLst>
            </a:pPr>
            <a:r>
              <a:rPr lang="en-US" sz="1800">
                <a:solidFill>
                  <a:schemeClr val="tx1"/>
                </a:solidFill>
                <a:latin typeface="Times New Roman" pitchFamily="18" charset="0"/>
              </a:rPr>
              <a:t>	Purchases</a:t>
            </a:r>
          </a:p>
          <a:p>
            <a:pPr>
              <a:tabLst>
                <a:tab pos="227013" algn="l"/>
              </a:tabLst>
            </a:pPr>
            <a:r>
              <a:rPr lang="en-US" sz="1800">
                <a:solidFill>
                  <a:schemeClr val="tx1"/>
                </a:solidFill>
                <a:latin typeface="Times New Roman" pitchFamily="18" charset="0"/>
              </a:rPr>
              <a:t>	Receive products</a:t>
            </a:r>
          </a:p>
          <a:p>
            <a:pPr>
              <a:tabLst>
                <a:tab pos="227013" algn="l"/>
              </a:tabLst>
            </a:pPr>
            <a:endParaRPr lang="en-US" sz="1800">
              <a:solidFill>
                <a:schemeClr val="tx1"/>
              </a:solidFill>
              <a:latin typeface="Times New Roman" pitchFamily="18" charset="0"/>
            </a:endParaRPr>
          </a:p>
          <a:p>
            <a:pPr>
              <a:tabLst>
                <a:tab pos="227013" algn="l"/>
              </a:tabLst>
            </a:pPr>
            <a:r>
              <a:rPr lang="en-US" sz="1800">
                <a:solidFill>
                  <a:schemeClr val="tx1"/>
                </a:solidFill>
                <a:latin typeface="Times New Roman" pitchFamily="18" charset="0"/>
              </a:rPr>
              <a:t>Animals</a:t>
            </a:r>
          </a:p>
          <a:p>
            <a:pPr>
              <a:tabLst>
                <a:tab pos="227013" algn="l"/>
              </a:tabLst>
            </a:pPr>
            <a:r>
              <a:rPr lang="en-US" sz="1800">
                <a:solidFill>
                  <a:schemeClr val="tx1"/>
                </a:solidFill>
                <a:latin typeface="Times New Roman" pitchFamily="18" charset="0"/>
              </a:rPr>
              <a:t>	Sales/Adoptions</a:t>
            </a:r>
          </a:p>
          <a:p>
            <a:pPr>
              <a:tabLst>
                <a:tab pos="227013" algn="l"/>
              </a:tabLst>
            </a:pPr>
            <a:r>
              <a:rPr lang="en-US" sz="1800">
                <a:solidFill>
                  <a:schemeClr val="tx1"/>
                </a:solidFill>
                <a:latin typeface="Times New Roman" pitchFamily="18" charset="0"/>
              </a:rPr>
              <a:t>	Animal Healthcare</a:t>
            </a:r>
          </a:p>
        </p:txBody>
      </p:sp>
      <p:sp>
        <p:nvSpPr>
          <p:cNvPr id="37894" name="Rectangle 8"/>
          <p:cNvSpPr>
            <a:spLocks noChangeArrowheads="1"/>
          </p:cNvSpPr>
          <p:nvPr/>
        </p:nvSpPr>
        <p:spPr bwMode="auto">
          <a:xfrm>
            <a:off x="5556143" y="1554955"/>
            <a:ext cx="3073400" cy="2576513"/>
          </a:xfrm>
          <a:prstGeom prst="rect">
            <a:avLst/>
          </a:prstGeom>
          <a:noFill/>
          <a:ln w="12700">
            <a:solidFill>
              <a:srgbClr val="008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p>
            <a:r>
              <a:rPr lang="en-US" sz="1800">
                <a:solidFill>
                  <a:schemeClr val="tx1"/>
                </a:solidFill>
                <a:latin typeface="Times New Roman" pitchFamily="18" charset="0"/>
              </a:rPr>
              <a:t>Employees</a:t>
            </a:r>
          </a:p>
          <a:p>
            <a:r>
              <a:rPr lang="en-US" sz="1800">
                <a:solidFill>
                  <a:schemeClr val="tx1"/>
                </a:solidFill>
                <a:latin typeface="Times New Roman" pitchFamily="18" charset="0"/>
              </a:rPr>
              <a:t>	Hiring/Release</a:t>
            </a:r>
          </a:p>
          <a:p>
            <a:r>
              <a:rPr lang="en-US" sz="1800">
                <a:solidFill>
                  <a:schemeClr val="tx1"/>
                </a:solidFill>
                <a:latin typeface="Times New Roman" pitchFamily="18" charset="0"/>
              </a:rPr>
              <a:t>	Hours</a:t>
            </a:r>
          </a:p>
          <a:p>
            <a:r>
              <a:rPr lang="en-US" sz="1800">
                <a:solidFill>
                  <a:schemeClr val="tx1"/>
                </a:solidFill>
                <a:latin typeface="Times New Roman" pitchFamily="18" charset="0"/>
              </a:rPr>
              <a:t>	Pay checks</a:t>
            </a:r>
          </a:p>
          <a:p>
            <a:endParaRPr lang="en-US" sz="1800">
              <a:solidFill>
                <a:schemeClr val="tx1"/>
              </a:solidFill>
              <a:latin typeface="Times New Roman" pitchFamily="18" charset="0"/>
            </a:endParaRPr>
          </a:p>
          <a:p>
            <a:r>
              <a:rPr lang="en-US" sz="1800">
                <a:solidFill>
                  <a:schemeClr val="tx1"/>
                </a:solidFill>
                <a:latin typeface="Times New Roman" pitchFamily="18" charset="0"/>
              </a:rPr>
              <a:t>Accounts</a:t>
            </a:r>
          </a:p>
          <a:p>
            <a:r>
              <a:rPr lang="en-US" sz="1800">
                <a:solidFill>
                  <a:schemeClr val="tx1"/>
                </a:solidFill>
                <a:latin typeface="Times New Roman" pitchFamily="18" charset="0"/>
              </a:rPr>
              <a:t>	Payments</a:t>
            </a:r>
          </a:p>
          <a:p>
            <a:r>
              <a:rPr lang="en-US" sz="1800">
                <a:solidFill>
                  <a:schemeClr val="tx1"/>
                </a:solidFill>
                <a:latin typeface="Times New Roman" pitchFamily="18" charset="0"/>
              </a:rPr>
              <a:t>	Receipts</a:t>
            </a:r>
          </a:p>
          <a:p>
            <a:r>
              <a:rPr lang="en-US" sz="1800">
                <a:solidFill>
                  <a:schemeClr val="tx1"/>
                </a:solidFill>
                <a:latin typeface="Times New Roman" pitchFamily="18" charset="0"/>
              </a:rPr>
              <a:t>	Management Reports</a:t>
            </a:r>
          </a:p>
        </p:txBody>
      </p:sp>
      <p:sp>
        <p:nvSpPr>
          <p:cNvPr id="37895" name="Text Box 9"/>
          <p:cNvSpPr txBox="1">
            <a:spLocks noChangeArrowheads="1"/>
          </p:cNvSpPr>
          <p:nvPr/>
        </p:nvSpPr>
        <p:spPr bwMode="auto">
          <a:xfrm>
            <a:off x="1120668" y="5071268"/>
            <a:ext cx="847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2000" dirty="0">
                <a:solidFill>
                  <a:schemeClr val="bg2"/>
                </a:solidFill>
              </a:rPr>
              <a:t>Users</a:t>
            </a:r>
          </a:p>
        </p:txBody>
      </p:sp>
      <p:sp>
        <p:nvSpPr>
          <p:cNvPr id="37896" name="Text Box 10"/>
          <p:cNvSpPr txBox="1">
            <a:spLocks noChangeArrowheads="1"/>
          </p:cNvSpPr>
          <p:nvPr/>
        </p:nvSpPr>
        <p:spPr bwMode="auto">
          <a:xfrm>
            <a:off x="4778268" y="4233068"/>
            <a:ext cx="1425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2000">
                <a:solidFill>
                  <a:schemeClr val="bg2"/>
                </a:solidFill>
              </a:rPr>
              <a:t>Operations</a:t>
            </a:r>
          </a:p>
        </p:txBody>
      </p:sp>
    </p:spTree>
    <p:extLst>
      <p:ext uri="{BB962C8B-B14F-4D97-AF65-F5344CB8AC3E}">
        <p14:creationId xmlns:p14="http://schemas.microsoft.com/office/powerpoint/2010/main" val="25934914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r>
              <a:rPr lang="en-US" smtClean="0"/>
              <a:t>Sally’s Pet Store: Purchases</a:t>
            </a:r>
          </a:p>
        </p:txBody>
      </p:sp>
      <p:graphicFrame>
        <p:nvGraphicFramePr>
          <p:cNvPr id="37981" name="Group 93"/>
          <p:cNvGraphicFramePr>
            <a:graphicFrameLocks noGrp="1"/>
          </p:cNvGraphicFramePr>
          <p:nvPr>
            <p:ph idx="1"/>
          </p:nvPr>
        </p:nvGraphicFramePr>
        <p:xfrm>
          <a:off x="228600" y="1277938"/>
          <a:ext cx="7772400" cy="4267201"/>
        </p:xfrm>
        <a:graphic>
          <a:graphicData uri="http://schemas.openxmlformats.org/drawingml/2006/table">
            <a:tbl>
              <a:tblPr/>
              <a:tblGrid>
                <a:gridCol w="1371600"/>
                <a:gridCol w="1243013"/>
                <a:gridCol w="1042987"/>
                <a:gridCol w="1219200"/>
                <a:gridCol w="838200"/>
                <a:gridCol w="990600"/>
                <a:gridCol w="1066800"/>
              </a:tblGrid>
              <a:tr h="579120">
                <a:tc rowSpan="2">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Purchase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gridSpan="4">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Purchase Query</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PurchaseItem Query</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hMerge="1">
                  <a:txBody>
                    <a:bodyPr/>
                    <a:lstStyle/>
                    <a:p>
                      <a:endParaRPr lang="en-US"/>
                    </a:p>
                  </a:txBody>
                  <a:tcPr/>
                </a:tc>
              </a:tr>
              <a:tr h="708025">
                <a:tc vMerge="1">
                  <a:txBody>
                    <a:bodyPr/>
                    <a:lstStyle/>
                    <a:p>
                      <a:endParaRPr lang="en-US"/>
                    </a:p>
                  </a:txBody>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Merch. Order</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Supplier</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Employee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City</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Order Item</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Merch.</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07988">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Sally/CEO</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SIUD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SIUD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SIUD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SIUD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SIUD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SIUD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07988">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Store Mgr.</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SIUD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SIUD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SIUD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I</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SIUD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579120">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Salespeople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 ID, Name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579120">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Accountant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 ID, Name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80">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Attorney</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80">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Suppliers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80">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1" i="0" u="none" strike="noStrike" cap="none" normalizeH="0" baseline="0" smtClean="0">
                          <a:ln>
                            <a:noFill/>
                          </a:ln>
                          <a:solidFill>
                            <a:schemeClr val="tx1"/>
                          </a:solidFill>
                          <a:effectLst/>
                          <a:latin typeface="Arial" charset="0"/>
                          <a:cs typeface="Times New Roman" pitchFamily="18" charset="0"/>
                        </a:rPr>
                        <a:t>Customers</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
                          <a:schemeClr val="bg1"/>
                        </a:buClr>
                        <a:buSzTx/>
                        <a:buFont typeface="Times New Roman" pitchFamily="18" charset="0"/>
                        <a:buNone/>
                        <a:tabLst/>
                      </a:pPr>
                      <a:r>
                        <a:rPr kumimoji="0" lang="en-US" sz="1600" b="0" i="0" u="none" strike="noStrike" cap="none" normalizeH="0" baseline="0" smtClean="0">
                          <a:ln>
                            <a:noFill/>
                          </a:ln>
                          <a:solidFill>
                            <a:schemeClr val="tx1"/>
                          </a:solidFill>
                          <a:effectLst/>
                          <a:latin typeface="Arial" charset="0"/>
                          <a:cs typeface="Times New Roman" pitchFamily="18" charset="0"/>
                        </a:rPr>
                        <a:t>-</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38914" name="Slide Number Placeholder 5"/>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4E59E8B6-2F80-4A70-BF2B-37929EE7C724}" type="slidenum">
              <a:rPr lang="en-US" smtClean="0"/>
              <a:pPr/>
              <a:t>42</a:t>
            </a:fld>
            <a:endParaRPr lang="en-US"/>
          </a:p>
        </p:txBody>
      </p:sp>
      <p:sp>
        <p:nvSpPr>
          <p:cNvPr id="38993" name="Text Box 94"/>
          <p:cNvSpPr txBox="1">
            <a:spLocks noChangeArrowheads="1"/>
          </p:cNvSpPr>
          <p:nvPr/>
        </p:nvSpPr>
        <p:spPr bwMode="auto">
          <a:xfrm>
            <a:off x="2574925" y="5602288"/>
            <a:ext cx="5567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a:t>S: Select, I: Insert, U: Update, D: Delete</a:t>
            </a:r>
          </a:p>
        </p:txBody>
      </p:sp>
    </p:spTree>
    <p:extLst>
      <p:ext uri="{BB962C8B-B14F-4D97-AF65-F5344CB8AC3E}">
        <p14:creationId xmlns:p14="http://schemas.microsoft.com/office/powerpoint/2010/main" val="2655615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smtClean="0"/>
              <a:t>Database Administrator (DBA)</a:t>
            </a:r>
          </a:p>
        </p:txBody>
      </p:sp>
      <p:sp>
        <p:nvSpPr>
          <p:cNvPr id="11268" name="Rectangle 3"/>
          <p:cNvSpPr>
            <a:spLocks noGrp="1" noChangeArrowheads="1"/>
          </p:cNvSpPr>
          <p:nvPr>
            <p:ph idx="1"/>
          </p:nvPr>
        </p:nvSpPr>
        <p:spPr/>
        <p:txBody>
          <a:bodyPr/>
          <a:lstStyle/>
          <a:p>
            <a:r>
              <a:rPr lang="en-US" smtClean="0"/>
              <a:t>Install and upgrade DBMS.</a:t>
            </a:r>
          </a:p>
          <a:p>
            <a:r>
              <a:rPr lang="en-US" smtClean="0"/>
              <a:t>Create user accounts and monitor security.</a:t>
            </a:r>
          </a:p>
          <a:p>
            <a:r>
              <a:rPr lang="en-US" smtClean="0"/>
              <a:t>In charge of backup and recovery of the database.</a:t>
            </a:r>
          </a:p>
          <a:p>
            <a:r>
              <a:rPr lang="en-US" smtClean="0"/>
              <a:t>Monitor and tune the database performance.</a:t>
            </a:r>
          </a:p>
          <a:p>
            <a:r>
              <a:rPr lang="en-US" smtClean="0"/>
              <a:t>Coordinate with DBMS vendor and plan for changes. </a:t>
            </a:r>
          </a:p>
          <a:p>
            <a:r>
              <a:rPr lang="en-US" smtClean="0"/>
              <a:t>Maintain DBMS-specific information for developers.</a:t>
            </a:r>
          </a:p>
        </p:txBody>
      </p:sp>
      <p:sp>
        <p:nvSpPr>
          <p:cNvPr id="11266"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8117D800-C7F8-4A30-9327-F2BDF3BA1782}" type="slidenum">
              <a:rPr lang="en-US" smtClean="0"/>
              <a:pPr/>
              <a:t>5</a:t>
            </a:fld>
            <a:endParaRPr lang="en-US"/>
          </a:p>
        </p:txBody>
      </p:sp>
    </p:spTree>
    <p:extLst>
      <p:ext uri="{BB962C8B-B14F-4D97-AF65-F5344CB8AC3E}">
        <p14:creationId xmlns:p14="http://schemas.microsoft.com/office/powerpoint/2010/main" val="2574566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p:txBody>
          <a:bodyPr/>
          <a:lstStyle/>
          <a:p>
            <a:r>
              <a:rPr lang="en-US" smtClean="0"/>
              <a:t>Database Structure</a:t>
            </a:r>
          </a:p>
        </p:txBody>
      </p:sp>
      <p:sp>
        <p:nvSpPr>
          <p:cNvPr id="1229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EF724C6-4D6F-4876-88F6-EF13B7A83D76}" type="slidenum">
              <a:rPr lang="en-US" sz="1400">
                <a:latin typeface="Garamond" pitchFamily="18" charset="0"/>
              </a:rPr>
              <a:pPr/>
              <a:t>6</a:t>
            </a:fld>
            <a:endParaRPr lang="en-US" sz="1400">
              <a:latin typeface="Garamond" pitchFamily="18" charset="0"/>
            </a:endParaRPr>
          </a:p>
        </p:txBody>
      </p:sp>
      <p:sp>
        <p:nvSpPr>
          <p:cNvPr id="12291" name="Rectangle 5"/>
          <p:cNvSpPr>
            <a:spLocks noChangeArrowheads="1"/>
          </p:cNvSpPr>
          <p:nvPr/>
        </p:nvSpPr>
        <p:spPr bwMode="auto">
          <a:xfrm>
            <a:off x="876300" y="1219200"/>
            <a:ext cx="4876800" cy="4648200"/>
          </a:xfrm>
          <a:prstGeom prst="rect">
            <a:avLst/>
          </a:prstGeom>
          <a:solidFill>
            <a:schemeClr val="accent1"/>
          </a:solidFill>
          <a:ln w="12700">
            <a:solidFill>
              <a:schemeClr val="tx1"/>
            </a:solidFill>
            <a:miter lim="800000"/>
            <a:headEnd type="none" w="sm" len="sm"/>
            <a:tailEnd type="none" w="sm" len="sm"/>
          </a:ln>
        </p:spPr>
        <p:txBody>
          <a:bodyPr wrap="none"/>
          <a:lstStyle/>
          <a:p>
            <a:pPr algn="ctr"/>
            <a:r>
              <a:rPr lang="en-US" sz="2000"/>
              <a:t>Database</a:t>
            </a:r>
          </a:p>
        </p:txBody>
      </p:sp>
      <p:sp>
        <p:nvSpPr>
          <p:cNvPr id="12294" name="Rectangle 21"/>
          <p:cNvSpPr>
            <a:spLocks noChangeArrowheads="1"/>
          </p:cNvSpPr>
          <p:nvPr/>
        </p:nvSpPr>
        <p:spPr bwMode="auto">
          <a:xfrm>
            <a:off x="1104900" y="2057400"/>
            <a:ext cx="4343400" cy="3657600"/>
          </a:xfrm>
          <a:prstGeom prst="rect">
            <a:avLst/>
          </a:prstGeom>
          <a:solidFill>
            <a:srgbClr val="DDDDDD"/>
          </a:solidFill>
          <a:ln w="12700">
            <a:solidFill>
              <a:schemeClr val="tx1"/>
            </a:solidFill>
            <a:miter lim="800000"/>
            <a:headEnd type="none" w="sm" len="sm"/>
            <a:tailEnd type="none" w="sm" len="sm"/>
          </a:ln>
        </p:spPr>
        <p:txBody>
          <a:bodyPr wrap="none"/>
          <a:lstStyle/>
          <a:p>
            <a:pPr algn="ctr"/>
            <a:r>
              <a:rPr lang="en-US" sz="1600"/>
              <a:t>Catalog: (very rare)</a:t>
            </a:r>
          </a:p>
        </p:txBody>
      </p:sp>
      <p:sp>
        <p:nvSpPr>
          <p:cNvPr id="12295" name="Rectangle 6"/>
          <p:cNvSpPr>
            <a:spLocks noChangeArrowheads="1"/>
          </p:cNvSpPr>
          <p:nvPr/>
        </p:nvSpPr>
        <p:spPr bwMode="auto">
          <a:xfrm>
            <a:off x="1485900" y="2438400"/>
            <a:ext cx="3505200" cy="3048000"/>
          </a:xfrm>
          <a:prstGeom prst="rect">
            <a:avLst/>
          </a:prstGeom>
          <a:solidFill>
            <a:srgbClr val="FFCCFF"/>
          </a:solidFill>
          <a:ln w="12700" algn="ctr">
            <a:solidFill>
              <a:schemeClr val="tx1"/>
            </a:solidFill>
            <a:miter lim="800000"/>
            <a:headEnd type="none" w="sm" len="sm"/>
            <a:tailEnd type="none" w="sm" len="sm"/>
          </a:ln>
        </p:spPr>
        <p:txBody>
          <a:bodyPr wrap="none"/>
          <a:lstStyle/>
          <a:p>
            <a:pPr algn="ctr"/>
            <a:r>
              <a:rPr lang="en-US" sz="2000"/>
              <a:t>Schema</a:t>
            </a:r>
          </a:p>
        </p:txBody>
      </p:sp>
      <p:sp>
        <p:nvSpPr>
          <p:cNvPr id="12296" name="Rectangle 13"/>
          <p:cNvSpPr>
            <a:spLocks noChangeArrowheads="1"/>
          </p:cNvSpPr>
          <p:nvPr/>
        </p:nvSpPr>
        <p:spPr bwMode="auto">
          <a:xfrm>
            <a:off x="1790700" y="2895600"/>
            <a:ext cx="2895600" cy="2362200"/>
          </a:xfrm>
          <a:prstGeom prst="rect">
            <a:avLst/>
          </a:prstGeom>
          <a:solidFill>
            <a:schemeClr val="bg1"/>
          </a:solidFill>
          <a:ln w="12700" algn="ctr">
            <a:solidFill>
              <a:schemeClr val="tx1"/>
            </a:solidFill>
            <a:miter lim="800000"/>
            <a:headEnd type="none" w="sm" len="sm"/>
            <a:tailEnd type="none" w="sm" len="sm"/>
          </a:ln>
        </p:spPr>
        <p:txBody>
          <a:bodyPr/>
          <a:lstStyle/>
          <a:p>
            <a:r>
              <a:rPr lang="en-US" sz="1800"/>
              <a:t>Table</a:t>
            </a:r>
          </a:p>
          <a:p>
            <a:r>
              <a:rPr lang="en-US" sz="1800"/>
              <a:t>Columns</a:t>
            </a:r>
          </a:p>
          <a:p>
            <a:r>
              <a:rPr lang="en-US" sz="1800"/>
              <a:t>Data types</a:t>
            </a:r>
          </a:p>
          <a:p>
            <a:r>
              <a:rPr lang="en-US" sz="1800"/>
              <a:t>Constraints</a:t>
            </a:r>
          </a:p>
          <a:p>
            <a:r>
              <a:rPr lang="en-US" sz="1800"/>
              <a:t>Views</a:t>
            </a:r>
          </a:p>
          <a:p>
            <a:r>
              <a:rPr lang="en-US" sz="1800"/>
              <a:t>Triggers</a:t>
            </a:r>
          </a:p>
          <a:p>
            <a:r>
              <a:rPr lang="en-US" sz="1800"/>
              <a:t>Routines and Modules</a:t>
            </a:r>
          </a:p>
          <a:p>
            <a:r>
              <a:rPr lang="en-US" sz="1800"/>
              <a:t>… </a:t>
            </a:r>
          </a:p>
        </p:txBody>
      </p:sp>
      <p:sp>
        <p:nvSpPr>
          <p:cNvPr id="12297" name="Text Box 20"/>
          <p:cNvSpPr txBox="1">
            <a:spLocks noChangeArrowheads="1"/>
          </p:cNvSpPr>
          <p:nvPr/>
        </p:nvSpPr>
        <p:spPr bwMode="auto">
          <a:xfrm>
            <a:off x="1181100" y="1524000"/>
            <a:ext cx="3429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Bef>
                <a:spcPct val="50000"/>
              </a:spcBef>
            </a:pPr>
            <a:r>
              <a:rPr lang="en-US" sz="2000"/>
              <a:t>Users and Permissions</a:t>
            </a:r>
          </a:p>
        </p:txBody>
      </p:sp>
      <p:sp>
        <p:nvSpPr>
          <p:cNvPr id="2" name="Rectangle 1"/>
          <p:cNvSpPr/>
          <p:nvPr/>
        </p:nvSpPr>
        <p:spPr>
          <a:xfrm>
            <a:off x="6172200" y="1353639"/>
            <a:ext cx="2880102" cy="3693319"/>
          </a:xfrm>
          <a:prstGeom prst="rect">
            <a:avLst/>
          </a:prstGeom>
        </p:spPr>
        <p:txBody>
          <a:bodyPr wrap="square">
            <a:spAutoFit/>
          </a:bodyPr>
          <a:lstStyle/>
          <a:p>
            <a:pPr>
              <a:lnSpc>
                <a:spcPct val="90000"/>
              </a:lnSpc>
            </a:pPr>
            <a:r>
              <a:rPr lang="en-US" sz="2000" dirty="0"/>
              <a:t>The schema is a namespace often assigned to users so that table names do not have to be unique across the entire database.</a:t>
            </a:r>
          </a:p>
          <a:p>
            <a:pPr>
              <a:lnSpc>
                <a:spcPct val="90000"/>
              </a:lnSpc>
            </a:pPr>
            <a:r>
              <a:rPr lang="en-US" sz="2000" dirty="0"/>
              <a:t>The catalog is a container with the goal of making it easier to find schema, but is probably not supported by any DBMS yet.</a:t>
            </a:r>
          </a:p>
        </p:txBody>
      </p:sp>
    </p:spTree>
    <p:extLst>
      <p:ext uri="{BB962C8B-B14F-4D97-AF65-F5344CB8AC3E}">
        <p14:creationId xmlns:p14="http://schemas.microsoft.com/office/powerpoint/2010/main" val="2270788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Schemas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7</a:t>
            </a:fld>
            <a:endParaRPr lang="en-US"/>
          </a:p>
        </p:txBody>
      </p:sp>
      <p:sp>
        <p:nvSpPr>
          <p:cNvPr id="4" name="Rectangle 3"/>
          <p:cNvSpPr/>
          <p:nvPr/>
        </p:nvSpPr>
        <p:spPr bwMode="auto">
          <a:xfrm>
            <a:off x="1243584" y="1499616"/>
            <a:ext cx="6986016" cy="427939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Database: </a:t>
            </a:r>
            <a:r>
              <a:rPr kumimoji="0" lang="en-US" sz="2000" b="0" i="0" u="none" strike="noStrike" cap="none" normalizeH="0" baseline="0" dirty="0" err="1" smtClean="0">
                <a:ln>
                  <a:noFill/>
                </a:ln>
                <a:solidFill>
                  <a:schemeClr val="tx1"/>
                </a:solidFill>
                <a:effectLst/>
                <a:latin typeface="Arial" charset="0"/>
              </a:rPr>
              <a:t>MyBusiness</a:t>
            </a:r>
            <a:endParaRPr kumimoji="0" lang="en-US" sz="2000" b="0" i="0" u="none" strike="noStrike" cap="none" normalizeH="0" baseline="0" dirty="0" smtClean="0">
              <a:ln>
                <a:noFill/>
              </a:ln>
              <a:solidFill>
                <a:schemeClr val="tx1"/>
              </a:solidFill>
              <a:effectLst/>
              <a:latin typeface="Arial" charset="0"/>
            </a:endParaRPr>
          </a:p>
        </p:txBody>
      </p:sp>
      <p:sp>
        <p:nvSpPr>
          <p:cNvPr id="5" name="Rectangle 4"/>
          <p:cNvSpPr/>
          <p:nvPr/>
        </p:nvSpPr>
        <p:spPr bwMode="auto">
          <a:xfrm>
            <a:off x="1517904" y="2231136"/>
            <a:ext cx="2578608" cy="2041559"/>
          </a:xfrm>
          <a:prstGeom prst="rect">
            <a:avLst/>
          </a:prstGeom>
          <a:solidFill>
            <a:srgbClr val="FFFFE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Arial" charset="0"/>
              </a:rPr>
              <a:t>Schema: HR</a:t>
            </a:r>
          </a:p>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Tables:</a:t>
            </a:r>
          </a:p>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Arial" charset="0"/>
              </a:rPr>
              <a:t>Employee</a:t>
            </a:r>
          </a:p>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Payroll</a:t>
            </a:r>
          </a:p>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Arial" charset="0"/>
              </a:rPr>
              <a:t>Vacation</a:t>
            </a:r>
          </a:p>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a:t>
            </a:r>
            <a:endParaRPr kumimoji="0" lang="en-US" sz="2000" b="0" i="0" u="none" strike="noStrike" cap="none" normalizeH="0" baseline="0" dirty="0" smtClean="0">
              <a:ln>
                <a:noFill/>
              </a:ln>
              <a:solidFill>
                <a:srgbClr val="0000FF"/>
              </a:solidFill>
              <a:effectLst/>
              <a:latin typeface="Arial" charset="0"/>
            </a:endParaRPr>
          </a:p>
        </p:txBody>
      </p:sp>
      <p:sp>
        <p:nvSpPr>
          <p:cNvPr id="6" name="Rectangle 5"/>
          <p:cNvSpPr/>
          <p:nvPr/>
        </p:nvSpPr>
        <p:spPr bwMode="auto">
          <a:xfrm>
            <a:off x="4937760" y="2231136"/>
            <a:ext cx="2670048" cy="1988111"/>
          </a:xfrm>
          <a:prstGeom prst="rect">
            <a:avLst/>
          </a:prstGeom>
          <a:solidFill>
            <a:srgbClr val="FFFFE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Arial" charset="0"/>
              </a:rPr>
              <a:t>Schema: Recreation</a:t>
            </a:r>
          </a:p>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Tables:</a:t>
            </a:r>
          </a:p>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Arial" charset="0"/>
              </a:rPr>
              <a:t>Employee</a:t>
            </a:r>
          </a:p>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t>Teams</a:t>
            </a:r>
          </a:p>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Arial" charset="0"/>
              </a:rPr>
              <a:t>…</a:t>
            </a:r>
          </a:p>
        </p:txBody>
      </p:sp>
      <p:sp>
        <p:nvSpPr>
          <p:cNvPr id="7" name="TextBox 6"/>
          <p:cNvSpPr txBox="1"/>
          <p:nvPr/>
        </p:nvSpPr>
        <p:spPr>
          <a:xfrm>
            <a:off x="1711514" y="4435269"/>
            <a:ext cx="4527650" cy="1015663"/>
          </a:xfrm>
          <a:prstGeom prst="rect">
            <a:avLst/>
          </a:prstGeom>
          <a:noFill/>
        </p:spPr>
        <p:txBody>
          <a:bodyPr wrap="none" rtlCol="0">
            <a:spAutoFit/>
          </a:bodyPr>
          <a:lstStyle/>
          <a:p>
            <a:r>
              <a:rPr lang="en-US" sz="2000" dirty="0" smtClean="0">
                <a:solidFill>
                  <a:schemeClr val="tx1"/>
                </a:solidFill>
              </a:rPr>
              <a:t>Table with same name, but no conflict:</a:t>
            </a:r>
          </a:p>
          <a:p>
            <a:r>
              <a:rPr lang="en-US" sz="2000" dirty="0" err="1" smtClean="0">
                <a:solidFill>
                  <a:schemeClr val="tx1"/>
                </a:solidFill>
              </a:rPr>
              <a:t>MyBusiness.HR.Employee</a:t>
            </a:r>
            <a:endParaRPr lang="en-US" sz="2000" dirty="0" smtClean="0">
              <a:solidFill>
                <a:schemeClr val="tx1"/>
              </a:solidFill>
            </a:endParaRPr>
          </a:p>
          <a:p>
            <a:r>
              <a:rPr lang="en-US" sz="2000" dirty="0" err="1" smtClean="0">
                <a:solidFill>
                  <a:schemeClr val="tx1"/>
                </a:solidFill>
              </a:rPr>
              <a:t>MyBusiness.Recreation.Employee</a:t>
            </a:r>
            <a:endParaRPr lang="en-US" sz="2000" dirty="0">
              <a:solidFill>
                <a:schemeClr val="tx1"/>
              </a:solidFill>
            </a:endParaRPr>
          </a:p>
        </p:txBody>
      </p:sp>
      <p:cxnSp>
        <p:nvCxnSpPr>
          <p:cNvPr id="9" name="Straight Arrow Connector 8"/>
          <p:cNvCxnSpPr>
            <a:stCxn id="7" idx="0"/>
          </p:cNvCxnSpPr>
          <p:nvPr/>
        </p:nvCxnSpPr>
        <p:spPr bwMode="auto">
          <a:xfrm flipH="1" flipV="1">
            <a:off x="2842198" y="3090673"/>
            <a:ext cx="1133141" cy="13445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a:stCxn id="7" idx="0"/>
          </p:cNvCxnSpPr>
          <p:nvPr/>
        </p:nvCxnSpPr>
        <p:spPr bwMode="auto">
          <a:xfrm flipV="1">
            <a:off x="3975339" y="3090673"/>
            <a:ext cx="962421" cy="13445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8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r>
              <a:rPr lang="en-US" smtClean="0"/>
              <a:t>Metadata</a:t>
            </a:r>
          </a:p>
        </p:txBody>
      </p:sp>
      <p:sp>
        <p:nvSpPr>
          <p:cNvPr id="133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1D72B1B7-2DB8-4A27-98E8-AACD001E44C6}" type="slidenum">
              <a:rPr lang="en-US" sz="1400">
                <a:latin typeface="Garamond" pitchFamily="18" charset="0"/>
              </a:rPr>
              <a:pPr/>
              <a:t>8</a:t>
            </a:fld>
            <a:endParaRPr lang="en-US" sz="1400">
              <a:latin typeface="Garamond" pitchFamily="18" charset="0"/>
            </a:endParaRPr>
          </a:p>
        </p:txBody>
      </p:sp>
      <p:sp>
        <p:nvSpPr>
          <p:cNvPr id="13317" name="Text Box 6"/>
          <p:cNvSpPr txBox="1">
            <a:spLocks noChangeArrowheads="1"/>
          </p:cNvSpPr>
          <p:nvPr/>
        </p:nvSpPr>
        <p:spPr bwMode="auto">
          <a:xfrm>
            <a:off x="1219200" y="4267200"/>
            <a:ext cx="38862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spcBef>
                <a:spcPct val="50000"/>
              </a:spcBef>
            </a:pPr>
            <a:r>
              <a:rPr lang="en-US" sz="1800">
                <a:solidFill>
                  <a:schemeClr val="bg2"/>
                </a:solidFill>
              </a:rPr>
              <a:t>SELECT Table_Name, Table_Type</a:t>
            </a:r>
          </a:p>
          <a:p>
            <a:pPr>
              <a:spcBef>
                <a:spcPct val="50000"/>
              </a:spcBef>
            </a:pPr>
            <a:r>
              <a:rPr lang="en-US" sz="1800">
                <a:solidFill>
                  <a:schemeClr val="bg2"/>
                </a:solidFill>
              </a:rPr>
              <a:t>FROM Information_Schema.Tables</a:t>
            </a:r>
          </a:p>
          <a:p>
            <a:pPr>
              <a:spcBef>
                <a:spcPct val="50000"/>
              </a:spcBef>
            </a:pPr>
            <a:r>
              <a:rPr lang="en-US" sz="1800">
                <a:solidFill>
                  <a:schemeClr val="bg2"/>
                </a:solidFill>
              </a:rPr>
              <a:t>WHERE table_name LIKE ‘Emp%’</a:t>
            </a:r>
          </a:p>
        </p:txBody>
      </p:sp>
      <p:sp>
        <p:nvSpPr>
          <p:cNvPr id="13318" name="Text Box 8"/>
          <p:cNvSpPr txBox="1">
            <a:spLocks noChangeArrowheads="1"/>
          </p:cNvSpPr>
          <p:nvPr/>
        </p:nvSpPr>
        <p:spPr bwMode="auto">
          <a:xfrm>
            <a:off x="5334000" y="1676400"/>
            <a:ext cx="3581400"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en-US" sz="1800" dirty="0" err="1">
                <a:solidFill>
                  <a:schemeClr val="bg2"/>
                </a:solidFill>
              </a:rPr>
              <a:t>Information_Schema</a:t>
            </a:r>
            <a:r>
              <a:rPr lang="en-US" sz="1800" dirty="0">
                <a:solidFill>
                  <a:schemeClr val="bg2"/>
                </a:solidFill>
              </a:rPr>
              <a:t> Examples</a:t>
            </a:r>
          </a:p>
          <a:p>
            <a:r>
              <a:rPr lang="en-US" sz="1800" dirty="0">
                <a:solidFill>
                  <a:schemeClr val="bg2"/>
                </a:solidFill>
              </a:rPr>
              <a:t>(61 total views)</a:t>
            </a:r>
          </a:p>
          <a:p>
            <a:endParaRPr lang="en-US" sz="1800" dirty="0">
              <a:solidFill>
                <a:schemeClr val="bg2"/>
              </a:solidFill>
            </a:endParaRPr>
          </a:p>
          <a:p>
            <a:r>
              <a:rPr lang="en-US" sz="1800" dirty="0">
                <a:solidFill>
                  <a:schemeClr val="bg2"/>
                </a:solidFill>
              </a:rPr>
              <a:t>Schemata</a:t>
            </a:r>
          </a:p>
          <a:p>
            <a:r>
              <a:rPr lang="en-US" sz="1800" dirty="0">
                <a:solidFill>
                  <a:schemeClr val="bg2"/>
                </a:solidFill>
              </a:rPr>
              <a:t>Tables</a:t>
            </a:r>
          </a:p>
          <a:p>
            <a:r>
              <a:rPr lang="en-US" sz="1800" dirty="0">
                <a:solidFill>
                  <a:schemeClr val="bg2"/>
                </a:solidFill>
              </a:rPr>
              <a:t>Domains</a:t>
            </a:r>
          </a:p>
          <a:p>
            <a:r>
              <a:rPr lang="en-US" sz="1800" dirty="0">
                <a:solidFill>
                  <a:schemeClr val="bg2"/>
                </a:solidFill>
              </a:rPr>
              <a:t>Views</a:t>
            </a:r>
          </a:p>
          <a:p>
            <a:r>
              <a:rPr lang="en-US" sz="1800" dirty="0" err="1">
                <a:solidFill>
                  <a:schemeClr val="bg2"/>
                </a:solidFill>
              </a:rPr>
              <a:t>Table_Privileges</a:t>
            </a:r>
            <a:endParaRPr lang="en-US" sz="1800" dirty="0">
              <a:solidFill>
                <a:schemeClr val="bg2"/>
              </a:solidFill>
            </a:endParaRPr>
          </a:p>
          <a:p>
            <a:r>
              <a:rPr lang="en-US" sz="1800" dirty="0" err="1">
                <a:solidFill>
                  <a:schemeClr val="bg2"/>
                </a:solidFill>
              </a:rPr>
              <a:t>Referential_Constraints</a:t>
            </a:r>
            <a:endParaRPr lang="en-US" sz="1800" dirty="0">
              <a:solidFill>
                <a:schemeClr val="bg2"/>
              </a:solidFill>
            </a:endParaRPr>
          </a:p>
          <a:p>
            <a:r>
              <a:rPr lang="en-US" sz="1800" dirty="0" err="1">
                <a:solidFill>
                  <a:schemeClr val="bg2"/>
                </a:solidFill>
              </a:rPr>
              <a:t>Check_Constraints</a:t>
            </a:r>
            <a:endParaRPr lang="en-US" sz="1800" dirty="0">
              <a:solidFill>
                <a:schemeClr val="bg2"/>
              </a:solidFill>
            </a:endParaRPr>
          </a:p>
          <a:p>
            <a:r>
              <a:rPr lang="en-US" sz="1800" dirty="0">
                <a:solidFill>
                  <a:schemeClr val="bg2"/>
                </a:solidFill>
              </a:rPr>
              <a:t>Triggers</a:t>
            </a:r>
          </a:p>
          <a:p>
            <a:r>
              <a:rPr lang="en-US" sz="1800" dirty="0" err="1">
                <a:solidFill>
                  <a:schemeClr val="bg2"/>
                </a:solidFill>
              </a:rPr>
              <a:t>Trigger_Table_Usage</a:t>
            </a:r>
            <a:endParaRPr lang="en-US" sz="1800" dirty="0">
              <a:solidFill>
                <a:schemeClr val="bg2"/>
              </a:solidFill>
            </a:endParaRPr>
          </a:p>
          <a:p>
            <a:r>
              <a:rPr lang="en-US" sz="1800" dirty="0">
                <a:solidFill>
                  <a:schemeClr val="bg2"/>
                </a:solidFill>
              </a:rPr>
              <a:t>Parameters</a:t>
            </a:r>
          </a:p>
          <a:p>
            <a:r>
              <a:rPr lang="en-US" sz="1800" dirty="0">
                <a:solidFill>
                  <a:schemeClr val="bg2"/>
                </a:solidFill>
              </a:rPr>
              <a:t>Routines</a:t>
            </a:r>
          </a:p>
        </p:txBody>
      </p:sp>
      <p:sp>
        <p:nvSpPr>
          <p:cNvPr id="2" name="Rectangle 1"/>
          <p:cNvSpPr/>
          <p:nvPr/>
        </p:nvSpPr>
        <p:spPr>
          <a:xfrm>
            <a:off x="395206" y="1424838"/>
            <a:ext cx="4710193" cy="1877437"/>
          </a:xfrm>
          <a:prstGeom prst="rect">
            <a:avLst/>
          </a:prstGeom>
        </p:spPr>
        <p:txBody>
          <a:bodyPr wrap="square">
            <a:spAutoFit/>
          </a:bodyPr>
          <a:lstStyle/>
          <a:p>
            <a:r>
              <a:rPr lang="en-US" sz="2000" dirty="0">
                <a:solidFill>
                  <a:schemeClr val="tx1"/>
                </a:solidFill>
              </a:rPr>
              <a:t>Data about data</a:t>
            </a:r>
          </a:p>
          <a:p>
            <a:pPr lvl="1"/>
            <a:r>
              <a:rPr lang="en-US" sz="1800" dirty="0">
                <a:solidFill>
                  <a:schemeClr val="tx1"/>
                </a:solidFill>
              </a:rPr>
              <a:t>Example: a system table that contains a list of user tables.</a:t>
            </a:r>
          </a:p>
          <a:p>
            <a:r>
              <a:rPr lang="en-US" sz="2000" dirty="0">
                <a:solidFill>
                  <a:schemeClr val="tx1"/>
                </a:solidFill>
              </a:rPr>
              <a:t>SQL standard uses the </a:t>
            </a:r>
            <a:r>
              <a:rPr lang="en-US" sz="2000" dirty="0" err="1">
                <a:solidFill>
                  <a:schemeClr val="tx1"/>
                </a:solidFill>
              </a:rPr>
              <a:t>information_schema</a:t>
            </a:r>
            <a:r>
              <a:rPr lang="en-US" sz="2000" dirty="0">
                <a:solidFill>
                  <a:schemeClr val="tx1"/>
                </a:solidFill>
              </a:rPr>
              <a:t> views that retrieve data from the </a:t>
            </a:r>
            <a:r>
              <a:rPr lang="en-US" sz="2000" dirty="0" err="1">
                <a:solidFill>
                  <a:schemeClr val="tx1"/>
                </a:solidFill>
              </a:rPr>
              <a:t>definition_schema</a:t>
            </a:r>
            <a:endParaRPr lang="en-US" sz="2000" dirty="0">
              <a:solidFill>
                <a:schemeClr val="tx1"/>
              </a:solidFill>
            </a:endParaRPr>
          </a:p>
        </p:txBody>
      </p:sp>
    </p:spTree>
    <p:extLst>
      <p:ext uri="{BB962C8B-B14F-4D97-AF65-F5344CB8AC3E}">
        <p14:creationId xmlns:p14="http://schemas.microsoft.com/office/powerpoint/2010/main" val="58146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MetaData</a:t>
            </a:r>
            <a:r>
              <a:rPr lang="en-US" dirty="0" smtClean="0"/>
              <a:t> Examples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9</a:t>
            </a:fld>
            <a:endParaRPr lang="en-US"/>
          </a:p>
        </p:txBody>
      </p:sp>
      <p:sp>
        <p:nvSpPr>
          <p:cNvPr id="10" name="Rectangle 9"/>
          <p:cNvSpPr/>
          <p:nvPr/>
        </p:nvSpPr>
        <p:spPr>
          <a:xfrm>
            <a:off x="365760" y="1489165"/>
            <a:ext cx="6290534" cy="923330"/>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MSysObjects.Name</a:t>
            </a:r>
            <a:r>
              <a:rPr lang="en-US" sz="1800" dirty="0">
                <a:solidFill>
                  <a:schemeClr val="tx1"/>
                </a:solidFill>
              </a:rPr>
              <a:t>, </a:t>
            </a:r>
            <a:r>
              <a:rPr lang="en-US" sz="1800" dirty="0" err="1">
                <a:solidFill>
                  <a:schemeClr val="tx1"/>
                </a:solidFill>
              </a:rPr>
              <a:t>MSysObjects.Type</a:t>
            </a:r>
            <a:endParaRPr lang="en-US" sz="1800" dirty="0">
              <a:solidFill>
                <a:schemeClr val="tx1"/>
              </a:solidFill>
            </a:endParaRPr>
          </a:p>
          <a:p>
            <a:r>
              <a:rPr lang="en-US" sz="1800" dirty="0">
                <a:solidFill>
                  <a:schemeClr val="tx1"/>
                </a:solidFill>
              </a:rPr>
              <a:t>FROM </a:t>
            </a:r>
            <a:r>
              <a:rPr lang="en-US" sz="1800" dirty="0" err="1">
                <a:solidFill>
                  <a:schemeClr val="tx1"/>
                </a:solidFill>
              </a:rPr>
              <a:t>MSysObjects</a:t>
            </a:r>
            <a:endParaRPr lang="en-US" sz="1800" dirty="0">
              <a:solidFill>
                <a:schemeClr val="tx1"/>
              </a:solidFill>
            </a:endParaRPr>
          </a:p>
          <a:p>
            <a:r>
              <a:rPr lang="en-US" sz="1800" dirty="0">
                <a:solidFill>
                  <a:schemeClr val="tx1"/>
                </a:solidFill>
              </a:rPr>
              <a:t>WHERE </a:t>
            </a:r>
            <a:r>
              <a:rPr lang="en-US" sz="1800" dirty="0" err="1" smtClean="0">
                <a:solidFill>
                  <a:schemeClr val="tx1"/>
                </a:solidFill>
              </a:rPr>
              <a:t>MSysObjects.Name</a:t>
            </a:r>
            <a:r>
              <a:rPr lang="en-US" sz="1800" dirty="0" smtClean="0">
                <a:solidFill>
                  <a:schemeClr val="tx1"/>
                </a:solidFill>
              </a:rPr>
              <a:t> </a:t>
            </a:r>
            <a:r>
              <a:rPr lang="en-US" sz="1800" dirty="0">
                <a:solidFill>
                  <a:schemeClr val="tx1"/>
                </a:solidFill>
              </a:rPr>
              <a:t>Like "EMP</a:t>
            </a:r>
            <a:r>
              <a:rPr lang="en-US" sz="1800" dirty="0" smtClean="0">
                <a:solidFill>
                  <a:schemeClr val="tx1"/>
                </a:solidFill>
              </a:rPr>
              <a:t>*";</a:t>
            </a:r>
            <a:endParaRPr lang="en-US" sz="1800" dirty="0">
              <a:solidFill>
                <a:schemeClr val="tx1"/>
              </a:solidFill>
            </a:endParaRPr>
          </a:p>
        </p:txBody>
      </p:sp>
      <p:sp>
        <p:nvSpPr>
          <p:cNvPr id="11" name="Rectangle 10"/>
          <p:cNvSpPr/>
          <p:nvPr/>
        </p:nvSpPr>
        <p:spPr>
          <a:xfrm>
            <a:off x="365760" y="4859973"/>
            <a:ext cx="5833334" cy="923330"/>
          </a:xfrm>
          <a:prstGeom prst="rect">
            <a:avLst/>
          </a:prstGeom>
        </p:spPr>
        <p:txBody>
          <a:bodyPr wrap="square">
            <a:spAutoFit/>
          </a:bodyPr>
          <a:lstStyle/>
          <a:p>
            <a:r>
              <a:rPr lang="en-US" sz="1800" dirty="0">
                <a:solidFill>
                  <a:schemeClr val="tx1"/>
                </a:solidFill>
                <a:latin typeface="+mn-lt"/>
              </a:rPr>
              <a:t>SELECT *</a:t>
            </a:r>
          </a:p>
          <a:p>
            <a:r>
              <a:rPr lang="en-US" sz="1800" dirty="0">
                <a:solidFill>
                  <a:schemeClr val="tx1"/>
                </a:solidFill>
                <a:latin typeface="+mn-lt"/>
              </a:rPr>
              <a:t>FROM INFORMATION_SCHEMA.TABLES</a:t>
            </a:r>
          </a:p>
          <a:p>
            <a:r>
              <a:rPr lang="en-US" sz="1800" dirty="0">
                <a:solidFill>
                  <a:schemeClr val="tx1"/>
                </a:solidFill>
                <a:latin typeface="+mn-lt"/>
              </a:rPr>
              <a:t>WHERE TABLE_NAME LIKE </a:t>
            </a:r>
            <a:r>
              <a:rPr lang="en-US" sz="1800" dirty="0" err="1">
                <a:solidFill>
                  <a:schemeClr val="tx1"/>
                </a:solidFill>
                <a:latin typeface="+mn-lt"/>
              </a:rPr>
              <a:t>N'Emp</a:t>
            </a:r>
            <a:r>
              <a:rPr lang="en-US" sz="1800" dirty="0">
                <a:solidFill>
                  <a:schemeClr val="tx1"/>
                </a:solidFill>
                <a:latin typeface="+mn-lt"/>
              </a:rPr>
              <a:t>%';</a:t>
            </a:r>
          </a:p>
        </p:txBody>
      </p:sp>
      <p:sp>
        <p:nvSpPr>
          <p:cNvPr id="12" name="Rectangle 11"/>
          <p:cNvSpPr/>
          <p:nvPr/>
        </p:nvSpPr>
        <p:spPr>
          <a:xfrm>
            <a:off x="365760" y="2630697"/>
            <a:ext cx="4572000" cy="923330"/>
          </a:xfrm>
          <a:prstGeom prst="rect">
            <a:avLst/>
          </a:prstGeom>
        </p:spPr>
        <p:txBody>
          <a:bodyPr>
            <a:spAutoFit/>
          </a:bodyPr>
          <a:lstStyle/>
          <a:p>
            <a:r>
              <a:rPr lang="en-US" sz="1800" dirty="0">
                <a:solidFill>
                  <a:schemeClr val="tx1"/>
                </a:solidFill>
                <a:latin typeface="+mn-lt"/>
              </a:rPr>
              <a:t>SELECT *</a:t>
            </a:r>
          </a:p>
          <a:p>
            <a:r>
              <a:rPr lang="en-US" sz="1800" dirty="0">
                <a:solidFill>
                  <a:schemeClr val="tx1"/>
                </a:solidFill>
                <a:latin typeface="+mn-lt"/>
              </a:rPr>
              <a:t>FROM </a:t>
            </a:r>
            <a:r>
              <a:rPr lang="en-US" sz="1800" dirty="0" err="1">
                <a:solidFill>
                  <a:schemeClr val="tx1"/>
                </a:solidFill>
                <a:latin typeface="+mn-lt"/>
              </a:rPr>
              <a:t>sys.tables</a:t>
            </a:r>
            <a:endParaRPr lang="en-US" sz="1800" dirty="0">
              <a:solidFill>
                <a:schemeClr val="tx1"/>
              </a:solidFill>
              <a:latin typeface="+mn-lt"/>
            </a:endParaRPr>
          </a:p>
          <a:p>
            <a:r>
              <a:rPr lang="en-US" sz="1800" dirty="0">
                <a:solidFill>
                  <a:schemeClr val="tx1"/>
                </a:solidFill>
                <a:latin typeface="+mn-lt"/>
              </a:rPr>
              <a:t>WHERE name Like </a:t>
            </a:r>
            <a:r>
              <a:rPr lang="en-US" sz="1800" dirty="0" err="1">
                <a:solidFill>
                  <a:schemeClr val="tx1"/>
                </a:solidFill>
                <a:latin typeface="+mn-lt"/>
              </a:rPr>
              <a:t>N'Emp</a:t>
            </a:r>
            <a:r>
              <a:rPr lang="en-US" sz="1800" dirty="0">
                <a:solidFill>
                  <a:schemeClr val="tx1"/>
                </a:solidFill>
                <a:latin typeface="+mn-lt"/>
              </a:rPr>
              <a:t>%';</a:t>
            </a:r>
          </a:p>
        </p:txBody>
      </p:sp>
      <p:sp>
        <p:nvSpPr>
          <p:cNvPr id="13" name="Rectangle 12"/>
          <p:cNvSpPr/>
          <p:nvPr/>
        </p:nvSpPr>
        <p:spPr>
          <a:xfrm>
            <a:off x="365760" y="3772229"/>
            <a:ext cx="6115722" cy="923330"/>
          </a:xfrm>
          <a:prstGeom prst="rect">
            <a:avLst/>
          </a:prstGeom>
        </p:spPr>
        <p:txBody>
          <a:bodyPr wrap="square">
            <a:spAutoFit/>
          </a:bodyPr>
          <a:lstStyle/>
          <a:p>
            <a:r>
              <a:rPr lang="en-US" sz="1800" dirty="0">
                <a:solidFill>
                  <a:schemeClr val="tx1"/>
                </a:solidFill>
              </a:rPr>
              <a:t>SELECT </a:t>
            </a:r>
            <a:r>
              <a:rPr lang="en-US" sz="1800" dirty="0" smtClean="0">
                <a:solidFill>
                  <a:schemeClr val="tx1"/>
                </a:solidFill>
              </a:rPr>
              <a:t>*</a:t>
            </a:r>
            <a:endParaRPr lang="en-US" sz="1800" dirty="0">
              <a:solidFill>
                <a:schemeClr val="tx1"/>
              </a:solidFill>
            </a:endParaRPr>
          </a:p>
          <a:p>
            <a:r>
              <a:rPr lang="en-US" sz="1800" dirty="0">
                <a:solidFill>
                  <a:schemeClr val="tx1"/>
                </a:solidFill>
              </a:rPr>
              <a:t>FROM </a:t>
            </a:r>
            <a:r>
              <a:rPr lang="en-US" sz="1800" dirty="0" smtClean="0">
                <a:solidFill>
                  <a:schemeClr val="tx1"/>
                </a:solidFill>
              </a:rPr>
              <a:t>ALL_TABLES</a:t>
            </a:r>
            <a:endParaRPr lang="en-US" sz="1800" dirty="0">
              <a:solidFill>
                <a:schemeClr val="tx1"/>
              </a:solidFill>
            </a:endParaRPr>
          </a:p>
          <a:p>
            <a:r>
              <a:rPr lang="en-US" sz="1800" dirty="0">
                <a:solidFill>
                  <a:schemeClr val="tx1"/>
                </a:solidFill>
              </a:rPr>
              <a:t>WHERE </a:t>
            </a:r>
            <a:r>
              <a:rPr lang="en-US" sz="1800" dirty="0" smtClean="0">
                <a:solidFill>
                  <a:schemeClr val="tx1"/>
                </a:solidFill>
              </a:rPr>
              <a:t>TABLE_NAME Like ‘</a:t>
            </a:r>
            <a:r>
              <a:rPr lang="en-US" sz="1800" dirty="0" err="1" smtClean="0">
                <a:solidFill>
                  <a:schemeClr val="tx1"/>
                </a:solidFill>
              </a:rPr>
              <a:t>Emp</a:t>
            </a:r>
            <a:r>
              <a:rPr lang="en-US" sz="1800" dirty="0" smtClean="0">
                <a:solidFill>
                  <a:schemeClr val="tx1"/>
                </a:solidFill>
              </a:rPr>
              <a:t>%’;</a:t>
            </a:r>
            <a:endParaRPr lang="en-US" sz="1800" dirty="0">
              <a:solidFill>
                <a:schemeClr val="tx1"/>
              </a:solidFill>
            </a:endParaRPr>
          </a:p>
        </p:txBody>
      </p:sp>
      <p:sp>
        <p:nvSpPr>
          <p:cNvPr id="14" name="TextBox 13"/>
          <p:cNvSpPr txBox="1"/>
          <p:nvPr/>
        </p:nvSpPr>
        <p:spPr>
          <a:xfrm>
            <a:off x="5943603" y="1629121"/>
            <a:ext cx="928459" cy="369332"/>
          </a:xfrm>
          <a:prstGeom prst="rect">
            <a:avLst/>
          </a:prstGeom>
          <a:noFill/>
        </p:spPr>
        <p:txBody>
          <a:bodyPr wrap="none" rtlCol="0">
            <a:spAutoFit/>
          </a:bodyPr>
          <a:lstStyle/>
          <a:p>
            <a:r>
              <a:rPr lang="en-US" sz="1800" dirty="0" smtClean="0">
                <a:solidFill>
                  <a:schemeClr val="bg2"/>
                </a:solidFill>
              </a:rPr>
              <a:t>Access</a:t>
            </a:r>
            <a:endParaRPr lang="en-US" sz="1800" dirty="0">
              <a:solidFill>
                <a:schemeClr val="bg2"/>
              </a:solidFill>
            </a:endParaRPr>
          </a:p>
        </p:txBody>
      </p:sp>
      <p:sp>
        <p:nvSpPr>
          <p:cNvPr id="15" name="TextBox 14"/>
          <p:cNvSpPr txBox="1"/>
          <p:nvPr/>
        </p:nvSpPr>
        <p:spPr>
          <a:xfrm>
            <a:off x="5943603" y="2758660"/>
            <a:ext cx="1381532" cy="369332"/>
          </a:xfrm>
          <a:prstGeom prst="rect">
            <a:avLst/>
          </a:prstGeom>
          <a:noFill/>
        </p:spPr>
        <p:txBody>
          <a:bodyPr wrap="none" rtlCol="0">
            <a:spAutoFit/>
          </a:bodyPr>
          <a:lstStyle/>
          <a:p>
            <a:r>
              <a:rPr lang="en-US" sz="1800" dirty="0" smtClean="0">
                <a:solidFill>
                  <a:schemeClr val="bg2"/>
                </a:solidFill>
              </a:rPr>
              <a:t>SQL Server</a:t>
            </a:r>
            <a:endParaRPr lang="en-US" sz="1800" dirty="0">
              <a:solidFill>
                <a:schemeClr val="bg2"/>
              </a:solidFill>
            </a:endParaRPr>
          </a:p>
        </p:txBody>
      </p:sp>
      <p:sp>
        <p:nvSpPr>
          <p:cNvPr id="16" name="TextBox 15"/>
          <p:cNvSpPr txBox="1"/>
          <p:nvPr/>
        </p:nvSpPr>
        <p:spPr>
          <a:xfrm>
            <a:off x="5943603" y="4048343"/>
            <a:ext cx="864339" cy="369332"/>
          </a:xfrm>
          <a:prstGeom prst="rect">
            <a:avLst/>
          </a:prstGeom>
          <a:noFill/>
        </p:spPr>
        <p:txBody>
          <a:bodyPr wrap="none" rtlCol="0">
            <a:spAutoFit/>
          </a:bodyPr>
          <a:lstStyle/>
          <a:p>
            <a:r>
              <a:rPr lang="en-US" sz="1800" dirty="0" smtClean="0">
                <a:solidFill>
                  <a:schemeClr val="bg2"/>
                </a:solidFill>
              </a:rPr>
              <a:t>Oracle</a:t>
            </a:r>
            <a:endParaRPr lang="en-US" sz="1800" dirty="0">
              <a:solidFill>
                <a:schemeClr val="bg2"/>
              </a:solidFill>
            </a:endParaRPr>
          </a:p>
        </p:txBody>
      </p:sp>
      <p:sp>
        <p:nvSpPr>
          <p:cNvPr id="17" name="TextBox 16"/>
          <p:cNvSpPr txBox="1"/>
          <p:nvPr/>
        </p:nvSpPr>
        <p:spPr>
          <a:xfrm>
            <a:off x="5943603" y="5118861"/>
            <a:ext cx="1638013" cy="369332"/>
          </a:xfrm>
          <a:prstGeom prst="rect">
            <a:avLst/>
          </a:prstGeom>
          <a:noFill/>
        </p:spPr>
        <p:txBody>
          <a:bodyPr wrap="none" rtlCol="0">
            <a:spAutoFit/>
          </a:bodyPr>
          <a:lstStyle/>
          <a:p>
            <a:r>
              <a:rPr lang="en-US" sz="1800" dirty="0" smtClean="0">
                <a:solidFill>
                  <a:schemeClr val="bg2"/>
                </a:solidFill>
              </a:rPr>
              <a:t>SQL Standard</a:t>
            </a:r>
            <a:endParaRPr lang="en-US" sz="1800" dirty="0">
              <a:solidFill>
                <a:schemeClr val="bg2"/>
              </a:solidFill>
            </a:endParaRPr>
          </a:p>
        </p:txBody>
      </p:sp>
    </p:spTree>
    <p:extLst>
      <p:ext uri="{BB962C8B-B14F-4D97-AF65-F5344CB8AC3E}">
        <p14:creationId xmlns:p14="http://schemas.microsoft.com/office/powerpoint/2010/main" val="1747452986"/>
      </p:ext>
    </p:extLst>
  </p:cSld>
  <p:clrMapOvr>
    <a:masterClrMapping/>
  </p:clrMapOvr>
</p:sld>
</file>

<file path=ppt/theme/theme1.xml><?xml version="1.0" encoding="utf-8"?>
<a:theme xmlns:a="http://schemas.openxmlformats.org/drawingml/2006/main" name="YellowFade">
  <a:themeElements>
    <a:clrScheme name="Custom 1">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5E6FD4"/>
      </a:hlink>
      <a:folHlink>
        <a:srgbClr val="5E6FD4"/>
      </a:folHlink>
    </a:clrScheme>
    <a:fontScheme name="YellowFade.pot">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defRPr>
        </a:defPPr>
      </a:lstStyle>
    </a:lnDef>
  </a:objectDefaults>
  <a:extraClrSchemeLst>
    <a:extraClrScheme>
      <a:clrScheme name="YellowFade.pot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clrMap bg1="dk2" tx1="lt1" bg2="dk1" tx2="lt2" accent1="accent1" accent2="accent2" accent3="accent3" accent4="accent4" accent5="accent5" accent6="accent6" hlink="hlink" folHlink="folHlink"/>
    </a:extraClrScheme>
    <a:extraClrScheme>
      <a:clrScheme name="YellowFade.pot 2">
        <a:dk1>
          <a:srgbClr val="000080"/>
        </a:dk1>
        <a:lt1>
          <a:srgbClr val="FFFFFF"/>
        </a:lt1>
        <a:dk2>
          <a:srgbClr val="3366CC"/>
        </a:dk2>
        <a:lt2>
          <a:srgbClr val="7A7C93"/>
        </a:lt2>
        <a:accent1>
          <a:srgbClr val="006699"/>
        </a:accent1>
        <a:accent2>
          <a:srgbClr val="6699FF"/>
        </a:accent2>
        <a:accent3>
          <a:srgbClr val="FFFFFF"/>
        </a:accent3>
        <a:accent4>
          <a:srgbClr val="00006C"/>
        </a:accent4>
        <a:accent5>
          <a:srgbClr val="AAB8CA"/>
        </a:accent5>
        <a:accent6>
          <a:srgbClr val="5C8AE7"/>
        </a:accent6>
        <a:hlink>
          <a:srgbClr val="CCCCFF"/>
        </a:hlink>
        <a:folHlink>
          <a:srgbClr val="5E6FD4"/>
        </a:folHlink>
      </a:clrScheme>
      <a:clrMap bg1="lt1" tx1="dk1" bg2="lt2" tx2="dk2" accent1="accent1" accent2="accent2" accent3="accent3" accent4="accent4" accent5="accent5" accent6="accent6" hlink="hlink" folHlink="folHlink"/>
    </a:extraClrScheme>
    <a:extraClrScheme>
      <a:clrScheme name="YellowFade.pot 3">
        <a:dk1>
          <a:srgbClr val="000000"/>
        </a:dk1>
        <a:lt1>
          <a:srgbClr val="FFFFFF"/>
        </a:lt1>
        <a:dk2>
          <a:srgbClr val="000000"/>
        </a:dk2>
        <a:lt2>
          <a:srgbClr val="868686"/>
        </a:lt2>
        <a:accent1>
          <a:srgbClr val="969696"/>
        </a:accent1>
        <a:accent2>
          <a:srgbClr val="CBCBCB"/>
        </a:accent2>
        <a:accent3>
          <a:srgbClr val="FFFFFF"/>
        </a:accent3>
        <a:accent4>
          <a:srgbClr val="000000"/>
        </a:accent4>
        <a:accent5>
          <a:srgbClr val="C9C9C9"/>
        </a:accent5>
        <a:accent6>
          <a:srgbClr val="B8B8B8"/>
        </a:accent6>
        <a:hlink>
          <a:srgbClr val="EAEAEA"/>
        </a:hlink>
        <a:folHlink>
          <a:srgbClr val="5F5F5F"/>
        </a:folHlink>
      </a:clrScheme>
      <a:clrMap bg1="lt1" tx1="dk1" bg2="lt2" tx2="dk2" accent1="accent1" accent2="accent2" accent3="accent3" accent4="accent4" accent5="accent5" accent6="accent6" hlink="hlink" folHlink="folHlink"/>
    </a:extraClrScheme>
    <a:extraClrScheme>
      <a:clrScheme name="YellowFade.pot 4">
        <a:dk1>
          <a:srgbClr val="660066"/>
        </a:dk1>
        <a:lt1>
          <a:srgbClr val="EAEAEA"/>
        </a:lt1>
        <a:dk2>
          <a:srgbClr val="3366CC"/>
        </a:dk2>
        <a:lt2>
          <a:srgbClr val="7A7C93"/>
        </a:lt2>
        <a:accent1>
          <a:srgbClr val="00CCCC"/>
        </a:accent1>
        <a:accent2>
          <a:srgbClr val="CC66FF"/>
        </a:accent2>
        <a:accent3>
          <a:srgbClr val="F3F3F3"/>
        </a:accent3>
        <a:accent4>
          <a:srgbClr val="560056"/>
        </a:accent4>
        <a:accent5>
          <a:srgbClr val="AAE2E2"/>
        </a:accent5>
        <a:accent6>
          <a:srgbClr val="B95CE7"/>
        </a:accent6>
        <a:hlink>
          <a:srgbClr val="CCFFCC"/>
        </a:hlink>
        <a:folHlink>
          <a:srgbClr val="FFCC66"/>
        </a:folHlink>
      </a:clrScheme>
      <a:clrMap bg1="lt1" tx1="dk1" bg2="lt2" tx2="dk2" accent1="accent1" accent2="accent2" accent3="accent3" accent4="accent4" accent5="accent5" accent6="accent6" hlink="hlink" folHlink="folHlink"/>
    </a:extraClrScheme>
    <a:extraClrScheme>
      <a:clrScheme name="YellowFade.pot 5">
        <a:dk1>
          <a:srgbClr val="003366"/>
        </a:dk1>
        <a:lt1>
          <a:srgbClr val="EAEAEA"/>
        </a:lt1>
        <a:dk2>
          <a:srgbClr val="009999"/>
        </a:dk2>
        <a:lt2>
          <a:srgbClr val="FFFFFF"/>
        </a:lt2>
        <a:accent1>
          <a:srgbClr val="008080"/>
        </a:accent1>
        <a:accent2>
          <a:srgbClr val="00CCCC"/>
        </a:accent2>
        <a:accent3>
          <a:srgbClr val="AACACA"/>
        </a:accent3>
        <a:accent4>
          <a:srgbClr val="C8C8C8"/>
        </a:accent4>
        <a:accent5>
          <a:srgbClr val="AAC0C0"/>
        </a:accent5>
        <a:accent6>
          <a:srgbClr val="00B9B9"/>
        </a:accent6>
        <a:hlink>
          <a:srgbClr val="A7DDE1"/>
        </a:hlink>
        <a:folHlink>
          <a:srgbClr val="319CB7"/>
        </a:folHlink>
      </a:clrScheme>
      <a:clrMap bg1="dk2" tx1="lt1" bg2="dk1" tx2="lt2" accent1="accent1" accent2="accent2" accent3="accent3" accent4="accent4" accent5="accent5" accent6="accent6" hlink="hlink" folHlink="folHlink"/>
    </a:extraClrScheme>
    <a:extraClrScheme>
      <a:clrScheme name="YellowFade.pot 6">
        <a:dk1>
          <a:srgbClr val="00354E"/>
        </a:dk1>
        <a:lt1>
          <a:srgbClr val="EAEAEA"/>
        </a:lt1>
        <a:dk2>
          <a:srgbClr val="6D67AA"/>
        </a:dk2>
        <a:lt2>
          <a:srgbClr val="CCCCFF"/>
        </a:lt2>
        <a:accent1>
          <a:srgbClr val="6600CC"/>
        </a:accent1>
        <a:accent2>
          <a:srgbClr val="9999FF"/>
        </a:accent2>
        <a:accent3>
          <a:srgbClr val="BAB8D2"/>
        </a:accent3>
        <a:accent4>
          <a:srgbClr val="C8C8C8"/>
        </a:accent4>
        <a:accent5>
          <a:srgbClr val="B8AAE2"/>
        </a:accent5>
        <a:accent6>
          <a:srgbClr val="8A8AE7"/>
        </a:accent6>
        <a:hlink>
          <a:srgbClr val="CCCCFF"/>
        </a:hlink>
        <a:folHlink>
          <a:srgbClr val="9D70B8"/>
        </a:folHlink>
      </a:clrScheme>
      <a:clrMap bg1="dk2" tx1="lt1" bg2="dk1" tx2="lt2" accent1="accent1" accent2="accent2" accent3="accent3" accent4="accent4" accent5="accent5" accent6="accent6" hlink="hlink" folHlink="folHlink"/>
    </a:extraClrScheme>
    <a:extraClrScheme>
      <a:clrScheme name="YellowFade.pot 7">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FF66FF"/>
        </a:hlink>
        <a:folHlink>
          <a:srgbClr val="5E6F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3450</TotalTime>
  <Words>2917</Words>
  <Application>Microsoft Office PowerPoint</Application>
  <PresentationFormat>On-screen Show (4:3)</PresentationFormat>
  <Paragraphs>782</Paragraphs>
  <Slides>42</Slides>
  <Notes>34</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9" baseType="lpstr">
      <vt:lpstr>Arial</vt:lpstr>
      <vt:lpstr>Arial Rounded MT Bold</vt:lpstr>
      <vt:lpstr>Garamond</vt:lpstr>
      <vt:lpstr>Times New Roman</vt:lpstr>
      <vt:lpstr>Wingdings</vt:lpstr>
      <vt:lpstr>YellowFade</vt:lpstr>
      <vt:lpstr>Clip</vt:lpstr>
      <vt:lpstr>Database Management Systems</vt:lpstr>
      <vt:lpstr>Objectives</vt:lpstr>
      <vt:lpstr>Data Administration</vt:lpstr>
      <vt:lpstr>Data Administrator (DA)</vt:lpstr>
      <vt:lpstr>Database Administrator (DBA)</vt:lpstr>
      <vt:lpstr>Database Structure</vt:lpstr>
      <vt:lpstr>Use of Schemas</vt:lpstr>
      <vt:lpstr>Metadata</vt:lpstr>
      <vt:lpstr>MetaData Examples</vt:lpstr>
      <vt:lpstr>Database Administration</vt:lpstr>
      <vt:lpstr>Database Planning</vt:lpstr>
      <vt:lpstr>Managing Database Design</vt:lpstr>
      <vt:lpstr>Database Implementation</vt:lpstr>
      <vt:lpstr>Database Operation and Maintenance</vt:lpstr>
      <vt:lpstr>Database Growth and Change</vt:lpstr>
      <vt:lpstr>Database Monitoring</vt:lpstr>
      <vt:lpstr>Backup and Recovery</vt:lpstr>
      <vt:lpstr>Backups</vt:lpstr>
      <vt:lpstr>RAID Drives</vt:lpstr>
      <vt:lpstr>Virtual Machine</vt:lpstr>
      <vt:lpstr>Hyper-V Management</vt:lpstr>
      <vt:lpstr>Physical Configuration</vt:lpstr>
      <vt:lpstr>Database Security and Privacy</vt:lpstr>
      <vt:lpstr>Data Privacy</vt:lpstr>
      <vt:lpstr>Physical Security</vt:lpstr>
      <vt:lpstr>Physical Security Provisions</vt:lpstr>
      <vt:lpstr>Managerial Controls</vt:lpstr>
      <vt:lpstr>Logical Security</vt:lpstr>
      <vt:lpstr>User Identification</vt:lpstr>
      <vt:lpstr>Basic Security Ideas</vt:lpstr>
      <vt:lpstr>Access Controls</vt:lpstr>
      <vt:lpstr>SQL Security Commands</vt:lpstr>
      <vt:lpstr>WITH GRANT OPTION</vt:lpstr>
      <vt:lpstr>Roles</vt:lpstr>
      <vt:lpstr>Using Queries for Control</vt:lpstr>
      <vt:lpstr>Separation of Duties</vt:lpstr>
      <vt:lpstr>Securing an Access Database</vt:lpstr>
      <vt:lpstr>Encryption</vt:lpstr>
      <vt:lpstr>Dual Key Encryption</vt:lpstr>
      <vt:lpstr>Dual Key Encryption + Authentication</vt:lpstr>
      <vt:lpstr>Sally’s Pet Store: Security</vt:lpstr>
      <vt:lpstr>Sally’s Pet Store: Purchases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Management System</dc:title>
  <dc:subject>Introduction</dc:subject>
  <dc:creator>Jerry Post</dc:creator>
  <cp:lastModifiedBy>Jerry Post</cp:lastModifiedBy>
  <cp:revision>101</cp:revision>
  <dcterms:created xsi:type="dcterms:W3CDTF">1995-06-07T18:27:34Z</dcterms:created>
  <dcterms:modified xsi:type="dcterms:W3CDTF">2013-08-18T23:03:09Z</dcterms:modified>
</cp:coreProperties>
</file>