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2" r:id="rId8"/>
    <p:sldId id="263" r:id="rId9"/>
    <p:sldId id="264" r:id="rId10"/>
    <p:sldId id="265" r:id="rId11"/>
    <p:sldId id="296"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93" r:id="rId35"/>
    <p:sldId id="294" r:id="rId36"/>
    <p:sldId id="295" r:id="rId3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ry Post" initials="JP" lastIdx="1" clrIdx="0">
    <p:extLst>
      <p:ext uri="{19B8F6BF-5375-455C-9EA6-DF929625EA0E}">
        <p15:presenceInfo xmlns:p15="http://schemas.microsoft.com/office/powerpoint/2012/main" userId="ce25985eed693d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FFDD"/>
    <a:srgbClr val="EFF9FF"/>
    <a:srgbClr val="FFFFDD"/>
    <a:srgbClr val="FFFFCC"/>
    <a:srgbClr val="FFFFFF"/>
    <a:srgbClr val="FFFF99"/>
    <a:srgbClr val="99CCFF"/>
    <a:srgbClr val="99FF99"/>
    <a:srgbClr val="FF99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70" d="100"/>
          <a:sy n="70" d="100"/>
        </p:scale>
        <p:origin x="72"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Distributed database. Each office has its own hardware and databases. For international projects, workers in different offices can easily share data. The workers do not need to know that the data is stored in different locations. </a:t>
            </a:r>
          </a:p>
        </p:txBody>
      </p:sp>
    </p:spTree>
    <p:extLst>
      <p:ext uri="{BB962C8B-B14F-4D97-AF65-F5344CB8AC3E}">
        <p14:creationId xmlns:p14="http://schemas.microsoft.com/office/powerpoint/2010/main" val="235987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Two-phase commit. Each database must agree to save all changes—even if the system crashes. When all systems are prepared, they are asked to commit the changes. </a:t>
            </a:r>
          </a:p>
        </p:txBody>
      </p:sp>
    </p:spTree>
    <p:extLst>
      <p:ext uri="{BB962C8B-B14F-4D97-AF65-F5344CB8AC3E}">
        <p14:creationId xmlns:p14="http://schemas.microsoft.com/office/powerpoint/2010/main" val="2876050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Distributed transaction processing monitor. This software handles the transaction decisions and coordinates across the participating systems by communicating with the local transaction managers.</a:t>
            </a:r>
          </a:p>
        </p:txBody>
      </p:sp>
    </p:spTree>
    <p:extLst>
      <p:ext uri="{BB962C8B-B14F-4D97-AF65-F5344CB8AC3E}">
        <p14:creationId xmlns:p14="http://schemas.microsoft.com/office/powerpoint/2010/main" val="1858929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Design questions. Use these questions to determine whether you should replicate the database, or provide concurrent access to data across the network. Transaction operations are generally run with concurrent access. Decision support systems often use replicated databases. However, the exact choice depends on the use of the data and the needs of the users.</a:t>
            </a:r>
          </a:p>
        </p:txBody>
      </p:sp>
    </p:spTree>
    <p:extLst>
      <p:ext uri="{BB962C8B-B14F-4D97-AF65-F5344CB8AC3E}">
        <p14:creationId xmlns:p14="http://schemas.microsoft.com/office/powerpoint/2010/main" val="1790300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738446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Client/server system. The client computers run front-end, user interface applications. These applications retrieve and store data in shared databases that are run on the server computers. The network enables clients to access data on any server where they have appropriate permissions. </a:t>
            </a:r>
          </a:p>
        </p:txBody>
      </p:sp>
    </p:spTree>
    <p:extLst>
      <p:ext uri="{BB962C8B-B14F-4D97-AF65-F5344CB8AC3E}">
        <p14:creationId xmlns:p14="http://schemas.microsoft.com/office/powerpoint/2010/main" val="242573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File server problems. The file server acts as a large, passive disk drive. The personal computer does all the database processing, so it must retrieve and examine every row of data. For large tables, this process is slow and wastes network bandwidth.</a:t>
            </a:r>
          </a:p>
        </p:txBody>
      </p:sp>
    </p:spTree>
    <p:extLst>
      <p:ext uri="{BB962C8B-B14F-4D97-AF65-F5344CB8AC3E}">
        <p14:creationId xmlns:p14="http://schemas.microsoft.com/office/powerpoint/2010/main" val="2944103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91729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server. The client computer sends a SQL statement that is processed on the server. Only the result is returned to the client, reducing network traffic.</a:t>
            </a:r>
          </a:p>
        </p:txBody>
      </p:sp>
    </p:spTree>
    <p:extLst>
      <p:ext uri="{BB962C8B-B14F-4D97-AF65-F5344CB8AC3E}">
        <p14:creationId xmlns:p14="http://schemas.microsoft.com/office/powerpoint/2010/main" val="2053053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154828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Three-tier client/server model. The middle layer separates the business rules and program code from the databases and applications. Independence makes it easier to alter each component without interfering with the other elements.</a:t>
            </a:r>
          </a:p>
        </p:txBody>
      </p:sp>
    </p:spTree>
    <p:extLst>
      <p:ext uri="{BB962C8B-B14F-4D97-AF65-F5344CB8AC3E}">
        <p14:creationId xmlns:p14="http://schemas.microsoft.com/office/powerpoint/2010/main" val="373835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174249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independence. ADO is a useful buffer between the application and the DBMS. Changing the connection makes it relatively easy to switch the back-end DBMS.</a:t>
            </a:r>
          </a:p>
        </p:txBody>
      </p:sp>
    </p:spTree>
    <p:extLst>
      <p:ext uri="{BB962C8B-B14F-4D97-AF65-F5344CB8AC3E}">
        <p14:creationId xmlns:p14="http://schemas.microsoft.com/office/powerpoint/2010/main" val="2261710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Database query independence. The application contains only simple queries that do not use vendor-specific functions. All detail queries are created and saved within the DBMS. </a:t>
            </a:r>
          </a:p>
        </p:txBody>
      </p:sp>
    </p:spTree>
    <p:extLst>
      <p:ext uri="{BB962C8B-B14F-4D97-AF65-F5344CB8AC3E}">
        <p14:creationId xmlns:p14="http://schemas.microsoft.com/office/powerpoint/2010/main" val="2905533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Web servers and client browsers. Browsers are standardized display platforms. Servers are accessible from any browser.</a:t>
            </a:r>
          </a:p>
        </p:txBody>
      </p:sp>
    </p:spTree>
    <p:extLst>
      <p:ext uri="{BB962C8B-B14F-4D97-AF65-F5344CB8AC3E}">
        <p14:creationId xmlns:p14="http://schemas.microsoft.com/office/powerpoint/2010/main" val="40586695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63736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087566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08274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Web server database fundamentals. The server executes a script or code page that utilizes a data object to pass SQL commands to the DBMS and receive data and results. The page generates HTML and browser script that is sent to the browser along with a style sheet to establish the page data and layout.</a:t>
            </a:r>
          </a:p>
        </p:txBody>
      </p:sp>
    </p:spTree>
    <p:extLst>
      <p:ext uri="{BB962C8B-B14F-4D97-AF65-F5344CB8AC3E}">
        <p14:creationId xmlns:p14="http://schemas.microsoft.com/office/powerpoint/2010/main" val="19642206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Client perspective. The client enters data into a form. Clicking the Search button sends the data to a server page. The server page retrieves the matching data from the DBMS and formats a new HTML page. This table is returned to the user, along with additional choices.</a:t>
            </a:r>
          </a:p>
        </p:txBody>
      </p:sp>
    </p:spTree>
    <p:extLst>
      <p:ext uri="{BB962C8B-B14F-4D97-AF65-F5344CB8AC3E}">
        <p14:creationId xmlns:p14="http://schemas.microsoft.com/office/powerpoint/2010/main" val="31413902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Data transfer in forms. What if there are 10,000 customers? How long will it take to load the selection box? How long will it take to refresh a page with several selection boxes? How can a user possibly read and scroll all 10,000 entries?</a:t>
            </a:r>
          </a:p>
        </p:txBody>
      </p:sp>
    </p:spTree>
    <p:extLst>
      <p:ext uri="{BB962C8B-B14F-4D97-AF65-F5344CB8AC3E}">
        <p14:creationId xmlns:p14="http://schemas.microsoft.com/office/powerpoint/2010/main" val="38426979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Latency. Transmission delays and user delays can create long latency for Web forms. Avoid pessimistic locking and carefully test for changes in the underlying database.</a:t>
            </a:r>
          </a:p>
        </p:txBody>
      </p:sp>
    </p:spTree>
    <p:extLst>
      <p:ext uri="{BB962C8B-B14F-4D97-AF65-F5344CB8AC3E}">
        <p14:creationId xmlns:p14="http://schemas.microsoft.com/office/powerpoint/2010/main" val="1094170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61054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Distributed database strengths. Most data is collected and stored locally. Only data that needs to be shared is transmitted across the network. The system is flexible because it can be expanded in sections as the organization grows.</a:t>
            </a:r>
          </a:p>
        </p:txBody>
      </p:sp>
    </p:spTree>
    <p:extLst>
      <p:ext uri="{BB962C8B-B14F-4D97-AF65-F5344CB8AC3E}">
        <p14:creationId xmlns:p14="http://schemas.microsoft.com/office/powerpoint/2010/main" val="1101966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Additional steps to creating a distributed database. After the individual systems and network are installed, you must choose where to store the data. Data can also be replicated and stored in more than one location. Local views and synonyms are used to provide transparency and security. Be sure to stress test the applications under heavy loads and to ensure that they handle failures in the network and in remote computers.</a:t>
            </a:r>
          </a:p>
        </p:txBody>
      </p:sp>
    </p:spTree>
    <p:extLst>
      <p:ext uri="{BB962C8B-B14F-4D97-AF65-F5344CB8AC3E}">
        <p14:creationId xmlns:p14="http://schemas.microsoft.com/office/powerpoint/2010/main" val="2642802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Network transfer rates. Network performance is shown here in megabytes per second. Local disks and networks are considerably faster than wide area networks and WAN costs are higher.</a:t>
            </a:r>
          </a:p>
        </p:txBody>
      </p:sp>
    </p:spTree>
    <p:extLst>
      <p:ext uri="{BB962C8B-B14F-4D97-AF65-F5344CB8AC3E}">
        <p14:creationId xmlns:p14="http://schemas.microsoft.com/office/powerpoint/2010/main" val="2897389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Distributed database query example. List customers who bought blue products on March 1. A bad idea is to transfer all data to Chicago. The goal is to restrict each set and transfer the least amount of data.</a:t>
            </a:r>
          </a:p>
        </p:txBody>
      </p:sp>
    </p:spTree>
    <p:extLst>
      <p:ext uri="{BB962C8B-B14F-4D97-AF65-F5344CB8AC3E}">
        <p14:creationId xmlns:p14="http://schemas.microsoft.com/office/powerpoint/2010/main" val="2998890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Replicated databases. If managers do not need immediate data from other nations, the tables can be replicated and updates can be transferred at night when costs are lower.</a:t>
            </a:r>
          </a:p>
        </p:txBody>
      </p:sp>
    </p:spTree>
    <p:extLst>
      <p:ext uri="{BB962C8B-B14F-4D97-AF65-F5344CB8AC3E}">
        <p14:creationId xmlns:p14="http://schemas.microsoft.com/office/powerpoint/2010/main" val="3579143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Concurrency and deadlock are more complicated in a distributed database. The deadlock can arise across many different databases, making it hard to identify and resolve.</a:t>
            </a:r>
          </a:p>
        </p:txBody>
      </p:sp>
    </p:spTree>
    <p:extLst>
      <p:ext uri="{BB962C8B-B14F-4D97-AF65-F5344CB8AC3E}">
        <p14:creationId xmlns:p14="http://schemas.microsoft.com/office/powerpoint/2010/main" val="2960529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14.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18.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724400" y="3581400"/>
            <a:ext cx="4267200" cy="1447800"/>
          </a:xfrm>
        </p:spPr>
        <p:txBody>
          <a:bodyPr/>
          <a:lstStyle/>
          <a:p>
            <a:r>
              <a:rPr lang="en-US" sz="3200" dirty="0" smtClean="0"/>
              <a:t>Chapter 11</a:t>
            </a:r>
          </a:p>
          <a:p>
            <a:r>
              <a:rPr lang="en-US" sz="3200" dirty="0" smtClean="0"/>
              <a:t>Distributed Databases</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7" name="Rectangle 8"/>
          <p:cNvSpPr>
            <a:spLocks noGrp="1" noChangeArrowheads="1"/>
          </p:cNvSpPr>
          <p:nvPr>
            <p:ph type="title"/>
          </p:nvPr>
        </p:nvSpPr>
        <p:spPr/>
        <p:txBody>
          <a:bodyPr/>
          <a:lstStyle/>
          <a:p>
            <a:r>
              <a:rPr lang="en-US" smtClean="0"/>
              <a:t>Distributed Query Processing</a:t>
            </a:r>
          </a:p>
        </p:txBody>
      </p:sp>
      <p:sp>
        <p:nvSpPr>
          <p:cNvPr id="22538" name="Rectangle 9"/>
          <p:cNvSpPr>
            <a:spLocks noGrp="1" noChangeArrowheads="1"/>
          </p:cNvSpPr>
          <p:nvPr>
            <p:ph idx="1"/>
          </p:nvPr>
        </p:nvSpPr>
        <p:spPr>
          <a:xfrm>
            <a:off x="147918" y="1237129"/>
            <a:ext cx="5287681" cy="4782671"/>
          </a:xfrm>
        </p:spPr>
        <p:txBody>
          <a:bodyPr/>
          <a:lstStyle/>
          <a:p>
            <a:r>
              <a:rPr lang="en-US" dirty="0" smtClean="0"/>
              <a:t>Example</a:t>
            </a:r>
          </a:p>
          <a:p>
            <a:pPr lvl="1"/>
            <a:r>
              <a:rPr lang="en-US" dirty="0" smtClean="0"/>
              <a:t>NY:  Customers: 1 M rows</a:t>
            </a:r>
          </a:p>
          <a:p>
            <a:pPr lvl="1"/>
            <a:r>
              <a:rPr lang="en-US" dirty="0" smtClean="0"/>
              <a:t>LA:  Production:  10 M rows</a:t>
            </a:r>
          </a:p>
          <a:p>
            <a:pPr lvl="1"/>
            <a:r>
              <a:rPr lang="en-US" dirty="0" smtClean="0"/>
              <a:t>Chicago:  Sales:  20 M rows</a:t>
            </a:r>
          </a:p>
          <a:p>
            <a:pPr lvl="1"/>
            <a:r>
              <a:rPr lang="en-US" dirty="0" smtClean="0"/>
              <a:t>Query:  List customers who bought blue products on March 1</a:t>
            </a:r>
          </a:p>
          <a:p>
            <a:pPr lvl="1"/>
            <a:r>
              <a:rPr lang="en-US" dirty="0" smtClean="0"/>
              <a:t>Bad idea #1</a:t>
            </a:r>
          </a:p>
          <a:p>
            <a:pPr lvl="2"/>
            <a:r>
              <a:rPr lang="en-US" dirty="0" smtClean="0"/>
              <a:t>Transfer all rows to Chicago</a:t>
            </a:r>
          </a:p>
          <a:p>
            <a:pPr lvl="2"/>
            <a:r>
              <a:rPr lang="en-US" dirty="0" smtClean="0"/>
              <a:t>Then JOIN and select.</a:t>
            </a:r>
          </a:p>
          <a:p>
            <a:pPr lvl="1"/>
            <a:r>
              <a:rPr lang="en-US" dirty="0" smtClean="0"/>
              <a:t>Better idea #2 (probably)</a:t>
            </a:r>
          </a:p>
          <a:p>
            <a:pPr lvl="2"/>
            <a:r>
              <a:rPr lang="en-US" dirty="0" smtClean="0"/>
              <a:t>Transfer blue products from LA to Chicago</a:t>
            </a:r>
          </a:p>
          <a:p>
            <a:pPr lvl="1"/>
            <a:r>
              <a:rPr lang="en-US" dirty="0" smtClean="0"/>
              <a:t>Better idea #3</a:t>
            </a:r>
          </a:p>
          <a:p>
            <a:pPr lvl="2"/>
            <a:r>
              <a:rPr lang="en-US" dirty="0" smtClean="0"/>
              <a:t>Get sale items on March 1</a:t>
            </a:r>
          </a:p>
          <a:p>
            <a:pPr lvl="2"/>
            <a:r>
              <a:rPr lang="en-US" dirty="0" smtClean="0"/>
              <a:t>Get blue products from LA</a:t>
            </a:r>
          </a:p>
          <a:p>
            <a:pPr lvl="2"/>
            <a:r>
              <a:rPr lang="en-US" dirty="0" smtClean="0"/>
              <a:t>Send C# to NY</a:t>
            </a:r>
          </a:p>
        </p:txBody>
      </p:sp>
      <p:sp>
        <p:nvSpPr>
          <p:cNvPr id="2253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E9981ADA-6B21-48BA-86DE-C7EC67332F19}" type="slidenum">
              <a:rPr lang="en-US" smtClean="0"/>
              <a:pPr/>
              <a:t>10</a:t>
            </a:fld>
            <a:endParaRPr lang="en-US"/>
          </a:p>
        </p:txBody>
      </p:sp>
      <p:sp>
        <p:nvSpPr>
          <p:cNvPr id="22531" name="Rectangle 2"/>
          <p:cNvSpPr>
            <a:spLocks noChangeArrowheads="1"/>
          </p:cNvSpPr>
          <p:nvPr/>
        </p:nvSpPr>
        <p:spPr bwMode="auto">
          <a:xfrm>
            <a:off x="7245350" y="1365250"/>
            <a:ext cx="1816100" cy="5207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rgbClr val="0000FF"/>
                </a:solidFill>
              </a:rPr>
              <a:t>Customers(</a:t>
            </a:r>
            <a:r>
              <a:rPr lang="en-US" sz="1600" u="sng">
                <a:solidFill>
                  <a:srgbClr val="0000FF"/>
                </a:solidFill>
              </a:rPr>
              <a:t>C#</a:t>
            </a:r>
            <a:r>
              <a:rPr lang="en-US" sz="1600">
                <a:solidFill>
                  <a:srgbClr val="0000FF"/>
                </a:solidFill>
              </a:rPr>
              <a:t>, …)</a:t>
            </a:r>
          </a:p>
          <a:p>
            <a:r>
              <a:rPr lang="en-US" sz="1600">
                <a:solidFill>
                  <a:srgbClr val="0000FF"/>
                </a:solidFill>
              </a:rPr>
              <a:t>1,000,000</a:t>
            </a:r>
          </a:p>
        </p:txBody>
      </p:sp>
      <p:sp>
        <p:nvSpPr>
          <p:cNvPr id="22532" name="Rectangle 3"/>
          <p:cNvSpPr>
            <a:spLocks noChangeArrowheads="1"/>
          </p:cNvSpPr>
          <p:nvPr/>
        </p:nvSpPr>
        <p:spPr bwMode="auto">
          <a:xfrm>
            <a:off x="8143875" y="1014413"/>
            <a:ext cx="5381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2000">
                <a:solidFill>
                  <a:srgbClr val="0000FF"/>
                </a:solidFill>
              </a:rPr>
              <a:t>NY</a:t>
            </a:r>
          </a:p>
        </p:txBody>
      </p:sp>
      <p:sp>
        <p:nvSpPr>
          <p:cNvPr id="22533" name="Rectangle 4"/>
          <p:cNvSpPr>
            <a:spLocks noChangeArrowheads="1"/>
          </p:cNvSpPr>
          <p:nvPr/>
        </p:nvSpPr>
        <p:spPr bwMode="auto">
          <a:xfrm>
            <a:off x="5435600" y="5334000"/>
            <a:ext cx="2197100" cy="596900"/>
          </a:xfrm>
          <a:prstGeom prst="rect">
            <a:avLst/>
          </a:prstGeom>
          <a:solidFill>
            <a:srgbClr val="FFCCCC"/>
          </a:solidFill>
          <a:ln w="12700">
            <a:solidFill>
              <a:schemeClr val="tx1"/>
            </a:solidFill>
            <a:miter lim="800000"/>
            <a:headEnd/>
            <a:tailEnd/>
          </a:ln>
        </p:spPr>
        <p:txBody>
          <a:bodyPr wrap="none" lIns="92075" tIns="46038" rIns="92075" bIns="46038" anchor="ctr"/>
          <a:lstStyle/>
          <a:p>
            <a:pPr algn="l"/>
            <a:r>
              <a:rPr lang="en-US" sz="1600">
                <a:solidFill>
                  <a:srgbClr val="0000FF"/>
                </a:solidFill>
              </a:rPr>
              <a:t>Products(</a:t>
            </a:r>
            <a:r>
              <a:rPr lang="en-US" sz="1600" u="sng">
                <a:solidFill>
                  <a:srgbClr val="0000FF"/>
                </a:solidFill>
              </a:rPr>
              <a:t>P#</a:t>
            </a:r>
            <a:r>
              <a:rPr lang="en-US" sz="1600">
                <a:solidFill>
                  <a:srgbClr val="0000FF"/>
                </a:solidFill>
              </a:rPr>
              <a:t>, Color…)</a:t>
            </a:r>
          </a:p>
          <a:p>
            <a:pPr algn="l"/>
            <a:r>
              <a:rPr lang="en-US" sz="1600">
                <a:solidFill>
                  <a:srgbClr val="0000FF"/>
                </a:solidFill>
              </a:rPr>
              <a:t>10,000,000</a:t>
            </a:r>
          </a:p>
        </p:txBody>
      </p:sp>
      <p:sp>
        <p:nvSpPr>
          <p:cNvPr id="22534" name="Rectangle 5"/>
          <p:cNvSpPr>
            <a:spLocks noChangeArrowheads="1"/>
          </p:cNvSpPr>
          <p:nvPr/>
        </p:nvSpPr>
        <p:spPr bwMode="auto">
          <a:xfrm>
            <a:off x="5892800" y="2667000"/>
            <a:ext cx="2120900" cy="977900"/>
          </a:xfrm>
          <a:prstGeom prst="rect">
            <a:avLst/>
          </a:prstGeom>
          <a:solidFill>
            <a:srgbClr val="CCFFCC"/>
          </a:solidFill>
          <a:ln w="12700">
            <a:solidFill>
              <a:schemeClr val="tx1"/>
            </a:solidFill>
            <a:miter lim="800000"/>
            <a:headEnd/>
            <a:tailEnd/>
          </a:ln>
        </p:spPr>
        <p:txBody>
          <a:bodyPr wrap="none" lIns="92075" tIns="46038" rIns="92075" bIns="46038" anchor="ctr"/>
          <a:lstStyle/>
          <a:p>
            <a:pPr algn="l"/>
            <a:r>
              <a:rPr lang="en-US" sz="1600">
                <a:solidFill>
                  <a:srgbClr val="0000FF"/>
                </a:solidFill>
              </a:rPr>
              <a:t>Sales(</a:t>
            </a:r>
            <a:r>
              <a:rPr lang="en-US" sz="1600" u="sng">
                <a:solidFill>
                  <a:srgbClr val="0000FF"/>
                </a:solidFill>
              </a:rPr>
              <a:t>S#</a:t>
            </a:r>
            <a:r>
              <a:rPr lang="en-US" sz="1600">
                <a:solidFill>
                  <a:srgbClr val="0000FF"/>
                </a:solidFill>
              </a:rPr>
              <a:t>, C#, Sdate)</a:t>
            </a:r>
          </a:p>
          <a:p>
            <a:pPr algn="l"/>
            <a:r>
              <a:rPr lang="en-US" sz="1600">
                <a:solidFill>
                  <a:srgbClr val="0000FF"/>
                </a:solidFill>
              </a:rPr>
              <a:t>20,000,000</a:t>
            </a:r>
          </a:p>
          <a:p>
            <a:pPr algn="l"/>
            <a:r>
              <a:rPr lang="en-US" sz="1600">
                <a:solidFill>
                  <a:srgbClr val="0000FF"/>
                </a:solidFill>
              </a:rPr>
              <a:t>SaleItem(</a:t>
            </a:r>
            <a:r>
              <a:rPr lang="en-US" sz="1600" u="sng">
                <a:solidFill>
                  <a:srgbClr val="0000FF"/>
                </a:solidFill>
              </a:rPr>
              <a:t>S#</a:t>
            </a:r>
            <a:r>
              <a:rPr lang="en-US" sz="1600">
                <a:solidFill>
                  <a:srgbClr val="0000FF"/>
                </a:solidFill>
              </a:rPr>
              <a:t>, </a:t>
            </a:r>
            <a:r>
              <a:rPr lang="en-US" sz="1600" u="sng">
                <a:solidFill>
                  <a:srgbClr val="0000FF"/>
                </a:solidFill>
              </a:rPr>
              <a:t>P#</a:t>
            </a:r>
            <a:r>
              <a:rPr lang="en-US" sz="1600">
                <a:solidFill>
                  <a:srgbClr val="0000FF"/>
                </a:solidFill>
              </a:rPr>
              <a:t>,…)</a:t>
            </a:r>
          </a:p>
          <a:p>
            <a:pPr algn="l"/>
            <a:r>
              <a:rPr lang="en-US" sz="1600">
                <a:solidFill>
                  <a:srgbClr val="0000FF"/>
                </a:solidFill>
              </a:rPr>
              <a:t>50,000,000</a:t>
            </a:r>
          </a:p>
        </p:txBody>
      </p:sp>
      <p:sp>
        <p:nvSpPr>
          <p:cNvPr id="22535" name="Rectangle 6"/>
          <p:cNvSpPr>
            <a:spLocks noChangeArrowheads="1"/>
          </p:cNvSpPr>
          <p:nvPr/>
        </p:nvSpPr>
        <p:spPr bwMode="auto">
          <a:xfrm>
            <a:off x="5718175" y="2309813"/>
            <a:ext cx="111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2000">
                <a:solidFill>
                  <a:srgbClr val="006633"/>
                </a:solidFill>
              </a:rPr>
              <a:t>Chicago</a:t>
            </a:r>
          </a:p>
        </p:txBody>
      </p:sp>
      <p:sp>
        <p:nvSpPr>
          <p:cNvPr id="22536" name="Rectangle 7"/>
          <p:cNvSpPr>
            <a:spLocks noChangeArrowheads="1"/>
          </p:cNvSpPr>
          <p:nvPr/>
        </p:nvSpPr>
        <p:spPr bwMode="auto">
          <a:xfrm>
            <a:off x="5565775" y="4900613"/>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2000">
                <a:solidFill>
                  <a:schemeClr val="tx2"/>
                </a:solidFill>
              </a:rPr>
              <a:t>LA</a:t>
            </a:r>
          </a:p>
        </p:txBody>
      </p:sp>
      <p:sp>
        <p:nvSpPr>
          <p:cNvPr id="22539" name="Line 10"/>
          <p:cNvSpPr>
            <a:spLocks noChangeShapeType="1"/>
          </p:cNvSpPr>
          <p:nvPr/>
        </p:nvSpPr>
        <p:spPr bwMode="auto">
          <a:xfrm flipH="1">
            <a:off x="5810250" y="3346450"/>
            <a:ext cx="1524000" cy="19812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0" name="Line 11"/>
          <p:cNvSpPr>
            <a:spLocks noChangeShapeType="1"/>
          </p:cNvSpPr>
          <p:nvPr/>
        </p:nvSpPr>
        <p:spPr bwMode="auto">
          <a:xfrm flipH="1" flipV="1">
            <a:off x="7486650" y="3575050"/>
            <a:ext cx="76200" cy="1752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1" name="Line 12"/>
          <p:cNvSpPr>
            <a:spLocks noChangeShapeType="1"/>
          </p:cNvSpPr>
          <p:nvPr/>
        </p:nvSpPr>
        <p:spPr bwMode="auto">
          <a:xfrm flipV="1">
            <a:off x="7258050" y="2051050"/>
            <a:ext cx="685800" cy="609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13"/>
          <p:cNvSpPr>
            <a:spLocks noChangeShapeType="1"/>
          </p:cNvSpPr>
          <p:nvPr/>
        </p:nvSpPr>
        <p:spPr bwMode="auto">
          <a:xfrm flipH="1">
            <a:off x="7867650" y="2051050"/>
            <a:ext cx="838200" cy="609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2543" name="Rectangle 14"/>
          <p:cNvSpPr>
            <a:spLocks noChangeArrowheads="1"/>
          </p:cNvSpPr>
          <p:nvPr/>
        </p:nvSpPr>
        <p:spPr bwMode="auto">
          <a:xfrm>
            <a:off x="5641975" y="3878263"/>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P# sold on</a:t>
            </a:r>
          </a:p>
          <a:p>
            <a:pPr algn="l"/>
            <a:r>
              <a:rPr lang="en-US" sz="1600">
                <a:solidFill>
                  <a:schemeClr val="tx2"/>
                </a:solidFill>
              </a:rPr>
              <a:t>March 1</a:t>
            </a:r>
          </a:p>
        </p:txBody>
      </p:sp>
      <p:sp>
        <p:nvSpPr>
          <p:cNvPr id="22544" name="Rectangle 15"/>
          <p:cNvSpPr>
            <a:spLocks noChangeArrowheads="1"/>
          </p:cNvSpPr>
          <p:nvPr/>
        </p:nvSpPr>
        <p:spPr bwMode="auto">
          <a:xfrm>
            <a:off x="7546975" y="4487863"/>
            <a:ext cx="91916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Blue P#</a:t>
            </a:r>
          </a:p>
          <a:p>
            <a:pPr algn="l"/>
            <a:r>
              <a:rPr lang="en-US" sz="1600">
                <a:solidFill>
                  <a:schemeClr val="tx2"/>
                </a:solidFill>
              </a:rPr>
              <a:t>sold on</a:t>
            </a:r>
          </a:p>
          <a:p>
            <a:pPr algn="l"/>
            <a:r>
              <a:rPr lang="en-US" sz="1600">
                <a:solidFill>
                  <a:schemeClr val="tx2"/>
                </a:solidFill>
              </a:rPr>
              <a:t>March 1</a:t>
            </a:r>
          </a:p>
        </p:txBody>
      </p:sp>
      <p:sp>
        <p:nvSpPr>
          <p:cNvPr id="22545" name="Rectangle 16"/>
          <p:cNvSpPr>
            <a:spLocks noChangeArrowheads="1"/>
          </p:cNvSpPr>
          <p:nvPr/>
        </p:nvSpPr>
        <p:spPr bwMode="auto">
          <a:xfrm>
            <a:off x="6480175" y="1820863"/>
            <a:ext cx="12128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C# list from</a:t>
            </a:r>
          </a:p>
          <a:p>
            <a:pPr algn="l"/>
            <a:r>
              <a:rPr lang="en-US" sz="1600">
                <a:solidFill>
                  <a:schemeClr val="tx2"/>
                </a:solidFill>
              </a:rPr>
              <a:t>desired P#</a:t>
            </a:r>
          </a:p>
        </p:txBody>
      </p:sp>
      <p:sp>
        <p:nvSpPr>
          <p:cNvPr id="22546" name="Rectangle 17"/>
          <p:cNvSpPr>
            <a:spLocks noChangeArrowheads="1"/>
          </p:cNvSpPr>
          <p:nvPr/>
        </p:nvSpPr>
        <p:spPr bwMode="auto">
          <a:xfrm>
            <a:off x="8078788" y="2362200"/>
            <a:ext cx="10652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Matching</a:t>
            </a:r>
          </a:p>
          <a:p>
            <a:pPr algn="l"/>
            <a:r>
              <a:rPr lang="en-US" sz="1600">
                <a:solidFill>
                  <a:schemeClr val="tx2"/>
                </a:solidFill>
              </a:rPr>
              <a:t>Customer</a:t>
            </a:r>
          </a:p>
          <a:p>
            <a:pPr algn="l"/>
            <a:r>
              <a:rPr lang="en-US" sz="1600">
                <a:solidFill>
                  <a:schemeClr val="tx2"/>
                </a:solidFill>
              </a:rPr>
              <a:t>data</a:t>
            </a:r>
          </a:p>
        </p:txBody>
      </p:sp>
    </p:spTree>
    <p:extLst>
      <p:ext uri="{BB962C8B-B14F-4D97-AF65-F5344CB8AC3E}">
        <p14:creationId xmlns:p14="http://schemas.microsoft.com/office/powerpoint/2010/main" val="14996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23F52A1-028B-4591-8BCA-BD4AC116D9B3}" type="slidenum">
              <a:rPr lang="en-US" smtClean="0"/>
              <a:pPr>
                <a:defRPr/>
              </a:pPr>
              <a:t>11</a:t>
            </a:fld>
            <a:endParaRPr lang="en-US"/>
          </a:p>
        </p:txBody>
      </p:sp>
      <p:sp>
        <p:nvSpPr>
          <p:cNvPr id="2" name="Title 1"/>
          <p:cNvSpPr>
            <a:spLocks noGrp="1"/>
          </p:cNvSpPr>
          <p:nvPr>
            <p:ph type="title" idx="4294967295"/>
          </p:nvPr>
        </p:nvSpPr>
        <p:spPr>
          <a:xfrm>
            <a:off x="0" y="0"/>
            <a:ext cx="9144000" cy="1143000"/>
          </a:xfrm>
        </p:spPr>
        <p:txBody>
          <a:bodyPr/>
          <a:lstStyle/>
          <a:p>
            <a:r>
              <a:rPr lang="en-US" dirty="0" smtClean="0"/>
              <a:t>Data Replication: Publish/Subscribe</a:t>
            </a:r>
            <a:endParaRPr lang="en-US" dirty="0"/>
          </a:p>
        </p:txBody>
      </p:sp>
      <p:pic>
        <p:nvPicPr>
          <p:cNvPr id="6"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5099" y="2197557"/>
            <a:ext cx="1225719" cy="89663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D:\Books\MISBook\Images\Photos\HPBlad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865" y="2197557"/>
            <a:ext cx="1225719" cy="89663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9590" y="3955722"/>
            <a:ext cx="1062255" cy="1597281"/>
          </a:xfrm>
          <a:prstGeom prst="rect">
            <a:avLst/>
          </a:prstGeom>
        </p:spPr>
      </p:pic>
      <p:sp>
        <p:nvSpPr>
          <p:cNvPr id="9" name="TextBox 8"/>
          <p:cNvSpPr txBox="1"/>
          <p:nvPr/>
        </p:nvSpPr>
        <p:spPr>
          <a:xfrm>
            <a:off x="2285603" y="1778011"/>
            <a:ext cx="684803" cy="369332"/>
          </a:xfrm>
          <a:prstGeom prst="rect">
            <a:avLst/>
          </a:prstGeom>
          <a:noFill/>
        </p:spPr>
        <p:txBody>
          <a:bodyPr wrap="none" rtlCol="0">
            <a:spAutoFit/>
          </a:bodyPr>
          <a:lstStyle/>
          <a:p>
            <a:r>
              <a:rPr lang="en-US" sz="1800" dirty="0" smtClean="0"/>
              <a:t>Main</a:t>
            </a:r>
            <a:endParaRPr lang="en-US" sz="1800" dirty="0"/>
          </a:p>
        </p:txBody>
      </p:sp>
      <p:sp>
        <p:nvSpPr>
          <p:cNvPr id="10" name="TextBox 9"/>
          <p:cNvSpPr txBox="1"/>
          <p:nvPr/>
        </p:nvSpPr>
        <p:spPr>
          <a:xfrm>
            <a:off x="6278386" y="1768648"/>
            <a:ext cx="954107" cy="369332"/>
          </a:xfrm>
          <a:prstGeom prst="rect">
            <a:avLst/>
          </a:prstGeom>
          <a:noFill/>
        </p:spPr>
        <p:txBody>
          <a:bodyPr wrap="none" rtlCol="0">
            <a:spAutoFit/>
          </a:bodyPr>
          <a:lstStyle/>
          <a:p>
            <a:r>
              <a:rPr lang="en-US" sz="1800" dirty="0" smtClean="0"/>
              <a:t>Replica</a:t>
            </a:r>
            <a:endParaRPr lang="en-US" sz="1800" dirty="0"/>
          </a:p>
        </p:txBody>
      </p:sp>
      <p:sp>
        <p:nvSpPr>
          <p:cNvPr id="11" name="Freeform 10"/>
          <p:cNvSpPr/>
          <p:nvPr/>
        </p:nvSpPr>
        <p:spPr>
          <a:xfrm>
            <a:off x="3465871" y="1949491"/>
            <a:ext cx="2684206" cy="580370"/>
          </a:xfrm>
          <a:custGeom>
            <a:avLst/>
            <a:gdLst>
              <a:gd name="connsiteX0" fmla="*/ 2684206 w 2684206"/>
              <a:gd name="connsiteY0" fmla="*/ 233269 h 580370"/>
              <a:gd name="connsiteX1" fmla="*/ 2123768 w 2684206"/>
              <a:gd name="connsiteY1" fmla="*/ 12043 h 580370"/>
              <a:gd name="connsiteX2" fmla="*/ 958645 w 2684206"/>
              <a:gd name="connsiteY2" fmla="*/ 557733 h 580370"/>
              <a:gd name="connsiteX3" fmla="*/ 0 w 2684206"/>
              <a:gd name="connsiteY3" fmla="*/ 424998 h 580370"/>
            </a:gdLst>
            <a:ahLst/>
            <a:cxnLst>
              <a:cxn ang="0">
                <a:pos x="connsiteX0" y="connsiteY0"/>
              </a:cxn>
              <a:cxn ang="0">
                <a:pos x="connsiteX1" y="connsiteY1"/>
              </a:cxn>
              <a:cxn ang="0">
                <a:pos x="connsiteX2" y="connsiteY2"/>
              </a:cxn>
              <a:cxn ang="0">
                <a:pos x="connsiteX3" y="connsiteY3"/>
              </a:cxn>
            </a:cxnLst>
            <a:rect l="l" t="t" r="r" b="b"/>
            <a:pathLst>
              <a:path w="2684206" h="580370">
                <a:moveTo>
                  <a:pt x="2684206" y="233269"/>
                </a:moveTo>
                <a:cubicBezTo>
                  <a:pt x="2547783" y="95617"/>
                  <a:pt x="2411361" y="-42034"/>
                  <a:pt x="2123768" y="12043"/>
                </a:cubicBezTo>
                <a:cubicBezTo>
                  <a:pt x="1836175" y="66120"/>
                  <a:pt x="1312606" y="488907"/>
                  <a:pt x="958645" y="557733"/>
                </a:cubicBezTo>
                <a:cubicBezTo>
                  <a:pt x="604684" y="626559"/>
                  <a:pt x="302342" y="525778"/>
                  <a:pt x="0" y="424998"/>
                </a:cubicBezTo>
              </a:path>
            </a:pathLst>
          </a:custGeom>
          <a:noFill/>
          <a:ln>
            <a:solidFill>
              <a:schemeClr val="bg2"/>
            </a:solidFill>
            <a:tailEnd type="stealth"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2" name="TextBox 11"/>
          <p:cNvSpPr txBox="1"/>
          <p:nvPr/>
        </p:nvSpPr>
        <p:spPr>
          <a:xfrm>
            <a:off x="4807974" y="1555992"/>
            <a:ext cx="1172116" cy="369332"/>
          </a:xfrm>
          <a:prstGeom prst="rect">
            <a:avLst/>
          </a:prstGeom>
          <a:noFill/>
        </p:spPr>
        <p:txBody>
          <a:bodyPr wrap="none" rtlCol="0">
            <a:spAutoFit/>
          </a:bodyPr>
          <a:lstStyle/>
          <a:p>
            <a:r>
              <a:rPr lang="en-US" sz="1800" dirty="0" smtClean="0"/>
              <a:t>subscribe</a:t>
            </a:r>
            <a:endParaRPr lang="en-US" sz="1800" dirty="0"/>
          </a:p>
        </p:txBody>
      </p:sp>
      <p:sp>
        <p:nvSpPr>
          <p:cNvPr id="14" name="TextBox 13"/>
          <p:cNvSpPr txBox="1"/>
          <p:nvPr/>
        </p:nvSpPr>
        <p:spPr>
          <a:xfrm>
            <a:off x="2554262" y="3309391"/>
            <a:ext cx="1147583" cy="646331"/>
          </a:xfrm>
          <a:prstGeom prst="rect">
            <a:avLst/>
          </a:prstGeom>
          <a:noFill/>
        </p:spPr>
        <p:txBody>
          <a:bodyPr wrap="square" rtlCol="0">
            <a:spAutoFit/>
          </a:bodyPr>
          <a:lstStyle/>
          <a:p>
            <a:r>
              <a:rPr lang="en-US" sz="1800" dirty="0" smtClean="0">
                <a:solidFill>
                  <a:schemeClr val="tx1"/>
                </a:solidFill>
              </a:rPr>
              <a:t>Changed data</a:t>
            </a:r>
            <a:endParaRPr lang="en-US" sz="1800" dirty="0">
              <a:solidFill>
                <a:schemeClr val="tx1"/>
              </a:solidFill>
            </a:endParaRPr>
          </a:p>
        </p:txBody>
      </p:sp>
      <p:sp>
        <p:nvSpPr>
          <p:cNvPr id="15" name="Freeform 14"/>
          <p:cNvSpPr/>
          <p:nvPr/>
        </p:nvSpPr>
        <p:spPr>
          <a:xfrm>
            <a:off x="3451123" y="2485646"/>
            <a:ext cx="2389238" cy="340447"/>
          </a:xfrm>
          <a:custGeom>
            <a:avLst/>
            <a:gdLst>
              <a:gd name="connsiteX0" fmla="*/ 0 w 2389238"/>
              <a:gd name="connsiteY0" fmla="*/ 228056 h 340447"/>
              <a:gd name="connsiteX1" fmla="*/ 825909 w 2389238"/>
              <a:gd name="connsiteY1" fmla="*/ 331294 h 340447"/>
              <a:gd name="connsiteX2" fmla="*/ 1607574 w 2389238"/>
              <a:gd name="connsiteY2" fmla="*/ 21578 h 340447"/>
              <a:gd name="connsiteX3" fmla="*/ 2389238 w 2389238"/>
              <a:gd name="connsiteY3" fmla="*/ 51075 h 340447"/>
            </a:gdLst>
            <a:ahLst/>
            <a:cxnLst>
              <a:cxn ang="0">
                <a:pos x="connsiteX0" y="connsiteY0"/>
              </a:cxn>
              <a:cxn ang="0">
                <a:pos x="connsiteX1" y="connsiteY1"/>
              </a:cxn>
              <a:cxn ang="0">
                <a:pos x="connsiteX2" y="connsiteY2"/>
              </a:cxn>
              <a:cxn ang="0">
                <a:pos x="connsiteX3" y="connsiteY3"/>
              </a:cxn>
            </a:cxnLst>
            <a:rect l="l" t="t" r="r" b="b"/>
            <a:pathLst>
              <a:path w="2389238" h="340447">
                <a:moveTo>
                  <a:pt x="0" y="228056"/>
                </a:moveTo>
                <a:cubicBezTo>
                  <a:pt x="278990" y="296881"/>
                  <a:pt x="557980" y="365707"/>
                  <a:pt x="825909" y="331294"/>
                </a:cubicBezTo>
                <a:cubicBezTo>
                  <a:pt x="1093838" y="296881"/>
                  <a:pt x="1347019" y="68281"/>
                  <a:pt x="1607574" y="21578"/>
                </a:cubicBezTo>
                <a:cubicBezTo>
                  <a:pt x="1868129" y="-25125"/>
                  <a:pt x="2128683" y="12975"/>
                  <a:pt x="2389238" y="51075"/>
                </a:cubicBezTo>
              </a:path>
            </a:pathLst>
          </a:custGeom>
          <a:noFill/>
          <a:ln>
            <a:solidFill>
              <a:schemeClr val="tx1"/>
            </a:solidFill>
            <a:tailEnd type="stealth"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16" name="TextBox 15"/>
          <p:cNvSpPr txBox="1"/>
          <p:nvPr/>
        </p:nvSpPr>
        <p:spPr>
          <a:xfrm>
            <a:off x="4379181" y="2759981"/>
            <a:ext cx="1266967" cy="646331"/>
          </a:xfrm>
          <a:prstGeom prst="rect">
            <a:avLst/>
          </a:prstGeom>
          <a:noFill/>
        </p:spPr>
        <p:txBody>
          <a:bodyPr wrap="square" rtlCol="0">
            <a:spAutoFit/>
          </a:bodyPr>
          <a:lstStyle/>
          <a:p>
            <a:r>
              <a:rPr lang="en-US" sz="1800" dirty="0" smtClean="0">
                <a:solidFill>
                  <a:schemeClr val="tx1"/>
                </a:solidFill>
              </a:rPr>
              <a:t>Published changes</a:t>
            </a:r>
            <a:endParaRPr lang="en-US" sz="1800" dirty="0">
              <a:solidFill>
                <a:schemeClr val="tx1"/>
              </a:solidFill>
            </a:endParaRPr>
          </a:p>
        </p:txBody>
      </p:sp>
      <p:sp>
        <p:nvSpPr>
          <p:cNvPr id="17" name="Freeform 16"/>
          <p:cNvSpPr/>
          <p:nvPr/>
        </p:nvSpPr>
        <p:spPr>
          <a:xfrm>
            <a:off x="1857485" y="3067663"/>
            <a:ext cx="1092192" cy="1651819"/>
          </a:xfrm>
          <a:custGeom>
            <a:avLst/>
            <a:gdLst>
              <a:gd name="connsiteX0" fmla="*/ 738231 w 1092192"/>
              <a:gd name="connsiteY0" fmla="*/ 1651819 h 1651819"/>
              <a:gd name="connsiteX1" fmla="*/ 812 w 1092192"/>
              <a:gd name="connsiteY1" fmla="*/ 1504335 h 1651819"/>
              <a:gd name="connsiteX2" fmla="*/ 590747 w 1092192"/>
              <a:gd name="connsiteY2" fmla="*/ 943897 h 1651819"/>
              <a:gd name="connsiteX3" fmla="*/ 443263 w 1092192"/>
              <a:gd name="connsiteY3" fmla="*/ 516194 h 1651819"/>
              <a:gd name="connsiteX4" fmla="*/ 1092192 w 1092192"/>
              <a:gd name="connsiteY4" fmla="*/ 0 h 1651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192" h="1651819">
                <a:moveTo>
                  <a:pt x="738231" y="1651819"/>
                </a:moveTo>
                <a:cubicBezTo>
                  <a:pt x="381812" y="1637070"/>
                  <a:pt x="25393" y="1622322"/>
                  <a:pt x="812" y="1504335"/>
                </a:cubicBezTo>
                <a:cubicBezTo>
                  <a:pt x="-23769" y="1386348"/>
                  <a:pt x="517005" y="1108587"/>
                  <a:pt x="590747" y="943897"/>
                </a:cubicBezTo>
                <a:cubicBezTo>
                  <a:pt x="664489" y="779207"/>
                  <a:pt x="359689" y="673510"/>
                  <a:pt x="443263" y="516194"/>
                </a:cubicBezTo>
                <a:cubicBezTo>
                  <a:pt x="526837" y="358878"/>
                  <a:pt x="809514" y="179439"/>
                  <a:pt x="1092192" y="0"/>
                </a:cubicBezTo>
              </a:path>
            </a:pathLst>
          </a:custGeom>
          <a:noFill/>
          <a:ln>
            <a:solidFill>
              <a:schemeClr val="tx1"/>
            </a:solidFill>
            <a:tailEnd type="stealth" w="lg" len="lg"/>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Tree>
    <p:extLst>
      <p:ext uri="{BB962C8B-B14F-4D97-AF65-F5344CB8AC3E}">
        <p14:creationId xmlns:p14="http://schemas.microsoft.com/office/powerpoint/2010/main" val="228924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smtClean="0"/>
              <a:t>Data Replication</a:t>
            </a:r>
          </a:p>
        </p:txBody>
      </p:sp>
      <p:sp>
        <p:nvSpPr>
          <p:cNvPr id="4102" name="Rectangle 3"/>
          <p:cNvSpPr>
            <a:spLocks noGrp="1" noChangeArrowheads="1"/>
          </p:cNvSpPr>
          <p:nvPr>
            <p:ph idx="1"/>
          </p:nvPr>
        </p:nvSpPr>
        <p:spPr>
          <a:xfrm>
            <a:off x="147919" y="1237129"/>
            <a:ext cx="4887632" cy="4782671"/>
          </a:xfrm>
        </p:spPr>
        <p:txBody>
          <a:bodyPr/>
          <a:lstStyle/>
          <a:p>
            <a:r>
              <a:rPr lang="en-US" dirty="0" smtClean="0"/>
              <a:t>Goals</a:t>
            </a:r>
          </a:p>
          <a:p>
            <a:pPr lvl="1"/>
            <a:r>
              <a:rPr lang="en-US" dirty="0" smtClean="0"/>
              <a:t>Minimize transmissions</a:t>
            </a:r>
          </a:p>
          <a:p>
            <a:pPr lvl="1"/>
            <a:r>
              <a:rPr lang="en-US" dirty="0" smtClean="0"/>
              <a:t>Improve performance</a:t>
            </a:r>
          </a:p>
          <a:p>
            <a:pPr lvl="1"/>
            <a:r>
              <a:rPr lang="en-US" dirty="0" smtClean="0"/>
              <a:t>Support heavy multiuser access.</a:t>
            </a:r>
          </a:p>
          <a:p>
            <a:r>
              <a:rPr lang="en-US" dirty="0" smtClean="0"/>
              <a:t>Problems</a:t>
            </a:r>
          </a:p>
          <a:p>
            <a:pPr lvl="1"/>
            <a:r>
              <a:rPr lang="en-US" dirty="0" smtClean="0"/>
              <a:t>Updating copies</a:t>
            </a:r>
          </a:p>
          <a:p>
            <a:pPr lvl="2"/>
            <a:r>
              <a:rPr lang="en-US" dirty="0" smtClean="0"/>
              <a:t>Bulk transmissions</a:t>
            </a:r>
          </a:p>
          <a:p>
            <a:pPr lvl="2"/>
            <a:r>
              <a:rPr lang="en-US" dirty="0" smtClean="0"/>
              <a:t>Site unavailable</a:t>
            </a:r>
          </a:p>
          <a:p>
            <a:pPr lvl="1"/>
            <a:r>
              <a:rPr lang="en-US" dirty="0" smtClean="0"/>
              <a:t>Concurrency</a:t>
            </a:r>
          </a:p>
          <a:p>
            <a:pPr lvl="2"/>
            <a:r>
              <a:rPr lang="en-US" dirty="0" smtClean="0"/>
              <a:t>Easier for two people to change the same data at the same time.</a:t>
            </a:r>
          </a:p>
          <a:p>
            <a:r>
              <a:rPr lang="en-US" dirty="0" smtClean="0"/>
              <a:t>Decision support systems.</a:t>
            </a:r>
          </a:p>
          <a:p>
            <a:r>
              <a:rPr lang="en-US" dirty="0" smtClean="0"/>
              <a:t>Data warehouse.</a:t>
            </a:r>
          </a:p>
        </p:txBody>
      </p:sp>
      <p:sp>
        <p:nvSpPr>
          <p:cNvPr id="4100"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D3D106FA-0FBD-4CB9-BD62-530C97254FC7}" type="slidenum">
              <a:rPr lang="en-US" smtClean="0"/>
              <a:pPr/>
              <a:t>12</a:t>
            </a:fld>
            <a:endParaRPr lang="en-US"/>
          </a:p>
        </p:txBody>
      </p:sp>
      <p:sp>
        <p:nvSpPr>
          <p:cNvPr id="4103" name="Rectangle 4"/>
          <p:cNvSpPr>
            <a:spLocks noChangeArrowheads="1"/>
          </p:cNvSpPr>
          <p:nvPr/>
        </p:nvSpPr>
        <p:spPr bwMode="auto">
          <a:xfrm>
            <a:off x="5035550" y="1225550"/>
            <a:ext cx="1816100" cy="596900"/>
          </a:xfrm>
          <a:prstGeom prst="rect">
            <a:avLst/>
          </a:prstGeom>
          <a:solidFill>
            <a:schemeClr val="accent5"/>
          </a:solidFill>
          <a:ln w="12700">
            <a:solidFill>
              <a:schemeClr val="tx1"/>
            </a:solidFill>
            <a:miter lim="800000"/>
            <a:headEnd/>
            <a:tailEnd/>
          </a:ln>
        </p:spPr>
        <p:txBody>
          <a:bodyPr wrap="none" lIns="92075" tIns="46038" rIns="92075" bIns="46038" anchor="ctr"/>
          <a:lstStyle/>
          <a:p>
            <a:r>
              <a:rPr lang="en-US" sz="1600" dirty="0">
                <a:solidFill>
                  <a:schemeClr val="tx1"/>
                </a:solidFill>
              </a:rPr>
              <a:t>Britain:  Customers</a:t>
            </a:r>
          </a:p>
          <a:p>
            <a:r>
              <a:rPr lang="en-US" sz="1600" dirty="0">
                <a:solidFill>
                  <a:schemeClr val="tx1"/>
                </a:solidFill>
              </a:rPr>
              <a:t>&amp; Sales</a:t>
            </a:r>
          </a:p>
        </p:txBody>
      </p:sp>
      <p:sp>
        <p:nvSpPr>
          <p:cNvPr id="4104" name="Rectangle 5"/>
          <p:cNvSpPr>
            <a:spLocks noChangeArrowheads="1"/>
          </p:cNvSpPr>
          <p:nvPr/>
        </p:nvSpPr>
        <p:spPr bwMode="auto">
          <a:xfrm>
            <a:off x="5035550" y="1835150"/>
            <a:ext cx="1816100" cy="673100"/>
          </a:xfrm>
          <a:prstGeom prst="rect">
            <a:avLst/>
          </a:prstGeom>
          <a:noFill/>
          <a:ln w="12700">
            <a:solidFill>
              <a:schemeClr val="tx1"/>
            </a:solidFill>
            <a:miter lim="800000"/>
            <a:headEnd/>
            <a:tailEnd/>
          </a:ln>
        </p:spPr>
        <p:txBody>
          <a:bodyPr wrap="none" lIns="92075" tIns="46038" rIns="92075" bIns="46038" anchor="ctr"/>
          <a:lstStyle/>
          <a:p>
            <a:r>
              <a:rPr lang="en-US" sz="1600">
                <a:solidFill>
                  <a:schemeClr val="tx1"/>
                </a:solidFill>
              </a:rPr>
              <a:t>France: Customers</a:t>
            </a:r>
          </a:p>
          <a:p>
            <a:r>
              <a:rPr lang="en-US" sz="1600">
                <a:solidFill>
                  <a:schemeClr val="tx1"/>
                </a:solidFill>
              </a:rPr>
              <a:t>&amp; Sales</a:t>
            </a:r>
          </a:p>
        </p:txBody>
      </p:sp>
      <p:sp>
        <p:nvSpPr>
          <p:cNvPr id="4105" name="Rectangle 6"/>
          <p:cNvSpPr>
            <a:spLocks noChangeArrowheads="1"/>
          </p:cNvSpPr>
          <p:nvPr/>
        </p:nvSpPr>
        <p:spPr bwMode="auto">
          <a:xfrm>
            <a:off x="5035550" y="2520950"/>
            <a:ext cx="1816100" cy="673100"/>
          </a:xfrm>
          <a:prstGeom prst="rect">
            <a:avLst/>
          </a:prstGeom>
          <a:noFill/>
          <a:ln w="12700">
            <a:solidFill>
              <a:schemeClr val="tx1"/>
            </a:solidFill>
            <a:miter lim="800000"/>
            <a:headEnd/>
            <a:tailEnd/>
          </a:ln>
        </p:spPr>
        <p:txBody>
          <a:bodyPr wrap="none" lIns="92075" tIns="46038" rIns="92075" bIns="46038" anchor="ctr"/>
          <a:lstStyle/>
          <a:p>
            <a:r>
              <a:rPr lang="en-US" sz="1600">
                <a:solidFill>
                  <a:schemeClr val="tx1"/>
                </a:solidFill>
              </a:rPr>
              <a:t>Spain:  Customers</a:t>
            </a:r>
          </a:p>
          <a:p>
            <a:r>
              <a:rPr lang="en-US" sz="1600">
                <a:solidFill>
                  <a:schemeClr val="tx1"/>
                </a:solidFill>
              </a:rPr>
              <a:t>&amp; Sales</a:t>
            </a:r>
          </a:p>
        </p:txBody>
      </p:sp>
      <p:sp>
        <p:nvSpPr>
          <p:cNvPr id="4106" name="Rectangle 7"/>
          <p:cNvSpPr>
            <a:spLocks noChangeArrowheads="1"/>
          </p:cNvSpPr>
          <p:nvPr/>
        </p:nvSpPr>
        <p:spPr bwMode="auto">
          <a:xfrm>
            <a:off x="5013325" y="966788"/>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0000FF"/>
                </a:solidFill>
              </a:rPr>
              <a:t>Britain</a:t>
            </a:r>
          </a:p>
        </p:txBody>
      </p:sp>
      <p:sp>
        <p:nvSpPr>
          <p:cNvPr id="4107" name="Rectangle 8"/>
          <p:cNvSpPr>
            <a:spLocks noChangeArrowheads="1"/>
          </p:cNvSpPr>
          <p:nvPr/>
        </p:nvSpPr>
        <p:spPr bwMode="auto">
          <a:xfrm>
            <a:off x="5340350" y="4044950"/>
            <a:ext cx="1816100" cy="596900"/>
          </a:xfrm>
          <a:prstGeom prst="rect">
            <a:avLst/>
          </a:prstGeom>
          <a:noFill/>
          <a:ln w="12700">
            <a:solidFill>
              <a:schemeClr val="tx1"/>
            </a:solidFill>
            <a:miter lim="800000"/>
            <a:headEnd/>
            <a:tailEnd/>
          </a:ln>
        </p:spPr>
        <p:txBody>
          <a:bodyPr wrap="none" lIns="92075" tIns="46038" rIns="92075" bIns="46038" anchor="ctr"/>
          <a:lstStyle/>
          <a:p>
            <a:r>
              <a:rPr lang="en-US" sz="1600" dirty="0">
                <a:solidFill>
                  <a:schemeClr val="tx1"/>
                </a:solidFill>
              </a:rPr>
              <a:t>Britain:  Customers</a:t>
            </a:r>
          </a:p>
          <a:p>
            <a:r>
              <a:rPr lang="en-US" sz="1600" dirty="0">
                <a:solidFill>
                  <a:schemeClr val="tx1"/>
                </a:solidFill>
              </a:rPr>
              <a:t>&amp; Sales</a:t>
            </a:r>
          </a:p>
        </p:txBody>
      </p:sp>
      <p:sp>
        <p:nvSpPr>
          <p:cNvPr id="4108" name="Rectangle 9"/>
          <p:cNvSpPr>
            <a:spLocks noChangeArrowheads="1"/>
          </p:cNvSpPr>
          <p:nvPr/>
        </p:nvSpPr>
        <p:spPr bwMode="auto">
          <a:xfrm>
            <a:off x="5340350" y="4654550"/>
            <a:ext cx="1816100" cy="673100"/>
          </a:xfrm>
          <a:prstGeom prst="rect">
            <a:avLst/>
          </a:prstGeom>
          <a:noFill/>
          <a:ln w="12700">
            <a:solidFill>
              <a:schemeClr val="tx1"/>
            </a:solidFill>
            <a:miter lim="800000"/>
            <a:headEnd/>
            <a:tailEnd/>
          </a:ln>
        </p:spPr>
        <p:txBody>
          <a:bodyPr wrap="none" lIns="92075" tIns="46038" rIns="92075" bIns="46038" anchor="ctr"/>
          <a:lstStyle/>
          <a:p>
            <a:r>
              <a:rPr lang="en-US" sz="1600">
                <a:solidFill>
                  <a:schemeClr val="tx1"/>
                </a:solidFill>
              </a:rPr>
              <a:t>France: Customers</a:t>
            </a:r>
          </a:p>
          <a:p>
            <a:r>
              <a:rPr lang="en-US" sz="1600">
                <a:solidFill>
                  <a:schemeClr val="tx1"/>
                </a:solidFill>
              </a:rPr>
              <a:t>&amp; Sales</a:t>
            </a:r>
          </a:p>
        </p:txBody>
      </p:sp>
      <p:sp>
        <p:nvSpPr>
          <p:cNvPr id="4109" name="Rectangle 10"/>
          <p:cNvSpPr>
            <a:spLocks noChangeArrowheads="1"/>
          </p:cNvSpPr>
          <p:nvPr/>
        </p:nvSpPr>
        <p:spPr bwMode="auto">
          <a:xfrm>
            <a:off x="5340350" y="5340350"/>
            <a:ext cx="1816100" cy="673100"/>
          </a:xfrm>
          <a:prstGeom prst="rect">
            <a:avLst/>
          </a:prstGeom>
          <a:solidFill>
            <a:srgbClr val="DDFFDD"/>
          </a:solidFill>
          <a:ln w="12700">
            <a:solidFill>
              <a:schemeClr val="tx1"/>
            </a:solidFill>
            <a:miter lim="800000"/>
            <a:headEnd/>
            <a:tailEnd/>
          </a:ln>
        </p:spPr>
        <p:txBody>
          <a:bodyPr wrap="none" lIns="92075" tIns="46038" rIns="92075" bIns="46038" anchor="ctr"/>
          <a:lstStyle/>
          <a:p>
            <a:r>
              <a:rPr lang="en-US" sz="1600" dirty="0">
                <a:solidFill>
                  <a:schemeClr val="tx1"/>
                </a:solidFill>
              </a:rPr>
              <a:t>Spain:  Customers</a:t>
            </a:r>
          </a:p>
          <a:p>
            <a:r>
              <a:rPr lang="en-US" sz="1600" dirty="0">
                <a:solidFill>
                  <a:schemeClr val="tx1"/>
                </a:solidFill>
              </a:rPr>
              <a:t>&amp; Sales</a:t>
            </a:r>
          </a:p>
        </p:txBody>
      </p:sp>
      <p:sp>
        <p:nvSpPr>
          <p:cNvPr id="4110" name="Rectangle 11"/>
          <p:cNvSpPr>
            <a:spLocks noChangeArrowheads="1"/>
          </p:cNvSpPr>
          <p:nvPr/>
        </p:nvSpPr>
        <p:spPr bwMode="auto">
          <a:xfrm>
            <a:off x="5318125" y="3786188"/>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006633"/>
                </a:solidFill>
              </a:rPr>
              <a:t>Spain</a:t>
            </a:r>
          </a:p>
        </p:txBody>
      </p:sp>
      <p:sp>
        <p:nvSpPr>
          <p:cNvPr id="4111" name="Line 14"/>
          <p:cNvSpPr>
            <a:spLocks noChangeShapeType="1"/>
          </p:cNvSpPr>
          <p:nvPr/>
        </p:nvSpPr>
        <p:spPr bwMode="auto">
          <a:xfrm flipH="1">
            <a:off x="7086600" y="5105400"/>
            <a:ext cx="1219200" cy="609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12" name="Rectangle 15"/>
          <p:cNvSpPr>
            <a:spLocks noChangeArrowheads="1"/>
          </p:cNvSpPr>
          <p:nvPr/>
        </p:nvSpPr>
        <p:spPr bwMode="auto">
          <a:xfrm>
            <a:off x="7467600" y="5562600"/>
            <a:ext cx="152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l">
              <a:spcBef>
                <a:spcPct val="50000"/>
              </a:spcBef>
            </a:pPr>
            <a:r>
              <a:rPr lang="en-US" sz="1600">
                <a:solidFill>
                  <a:schemeClr val="bg2"/>
                </a:solidFill>
              </a:rPr>
              <a:t>Update data.</a:t>
            </a:r>
          </a:p>
        </p:txBody>
      </p:sp>
      <p:sp>
        <p:nvSpPr>
          <p:cNvPr id="4113" name="Line 16"/>
          <p:cNvSpPr>
            <a:spLocks noChangeShapeType="1"/>
          </p:cNvSpPr>
          <p:nvPr/>
        </p:nvSpPr>
        <p:spPr bwMode="auto">
          <a:xfrm flipV="1">
            <a:off x="6858000" y="1828800"/>
            <a:ext cx="1219200" cy="838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14" name="Rectangle 17"/>
          <p:cNvSpPr>
            <a:spLocks noChangeArrowheads="1"/>
          </p:cNvSpPr>
          <p:nvPr/>
        </p:nvSpPr>
        <p:spPr bwMode="auto">
          <a:xfrm>
            <a:off x="7008813" y="838200"/>
            <a:ext cx="1905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l">
              <a:spcBef>
                <a:spcPct val="50000"/>
              </a:spcBef>
            </a:pPr>
            <a:r>
              <a:rPr lang="en-US" sz="1600">
                <a:solidFill>
                  <a:srgbClr val="0000FF"/>
                </a:solidFill>
              </a:rPr>
              <a:t>Market research &amp; data corrections.</a:t>
            </a:r>
          </a:p>
        </p:txBody>
      </p:sp>
      <p:sp>
        <p:nvSpPr>
          <p:cNvPr id="4115" name="Freeform 18"/>
          <p:cNvSpPr>
            <a:spLocks/>
          </p:cNvSpPr>
          <p:nvPr/>
        </p:nvSpPr>
        <p:spPr bwMode="auto">
          <a:xfrm>
            <a:off x="6858000" y="2895600"/>
            <a:ext cx="941388" cy="2592388"/>
          </a:xfrm>
          <a:custGeom>
            <a:avLst/>
            <a:gdLst>
              <a:gd name="T0" fmla="*/ 234 w 593"/>
              <a:gd name="T1" fmla="*/ 1623 h 1633"/>
              <a:gd name="T2" fmla="*/ 292 w 593"/>
              <a:gd name="T3" fmla="*/ 1565 h 1633"/>
              <a:gd name="T4" fmla="*/ 331 w 593"/>
              <a:gd name="T5" fmla="*/ 1517 h 1633"/>
              <a:gd name="T6" fmla="*/ 389 w 593"/>
              <a:gd name="T7" fmla="*/ 1468 h 1633"/>
              <a:gd name="T8" fmla="*/ 447 w 593"/>
              <a:gd name="T9" fmla="*/ 1410 h 1633"/>
              <a:gd name="T10" fmla="*/ 505 w 593"/>
              <a:gd name="T11" fmla="*/ 1343 h 1633"/>
              <a:gd name="T12" fmla="*/ 534 w 593"/>
              <a:gd name="T13" fmla="*/ 1294 h 1633"/>
              <a:gd name="T14" fmla="*/ 563 w 593"/>
              <a:gd name="T15" fmla="*/ 1217 h 1633"/>
              <a:gd name="T16" fmla="*/ 572 w 593"/>
              <a:gd name="T17" fmla="*/ 1168 h 1633"/>
              <a:gd name="T18" fmla="*/ 592 w 593"/>
              <a:gd name="T19" fmla="*/ 1101 h 1633"/>
              <a:gd name="T20" fmla="*/ 592 w 593"/>
              <a:gd name="T21" fmla="*/ 1052 h 1633"/>
              <a:gd name="T22" fmla="*/ 592 w 593"/>
              <a:gd name="T23" fmla="*/ 994 h 1633"/>
              <a:gd name="T24" fmla="*/ 592 w 593"/>
              <a:gd name="T25" fmla="*/ 926 h 1633"/>
              <a:gd name="T26" fmla="*/ 592 w 593"/>
              <a:gd name="T27" fmla="*/ 868 h 1633"/>
              <a:gd name="T28" fmla="*/ 592 w 593"/>
              <a:gd name="T29" fmla="*/ 810 h 1633"/>
              <a:gd name="T30" fmla="*/ 582 w 593"/>
              <a:gd name="T31" fmla="*/ 752 h 1633"/>
              <a:gd name="T32" fmla="*/ 572 w 593"/>
              <a:gd name="T33" fmla="*/ 684 h 1633"/>
              <a:gd name="T34" fmla="*/ 563 w 593"/>
              <a:gd name="T35" fmla="*/ 617 h 1633"/>
              <a:gd name="T36" fmla="*/ 543 w 593"/>
              <a:gd name="T37" fmla="*/ 568 h 1633"/>
              <a:gd name="T38" fmla="*/ 514 w 593"/>
              <a:gd name="T39" fmla="*/ 501 h 1633"/>
              <a:gd name="T40" fmla="*/ 495 w 593"/>
              <a:gd name="T41" fmla="*/ 452 h 1633"/>
              <a:gd name="T42" fmla="*/ 456 w 593"/>
              <a:gd name="T43" fmla="*/ 384 h 1633"/>
              <a:gd name="T44" fmla="*/ 418 w 593"/>
              <a:gd name="T45" fmla="*/ 317 h 1633"/>
              <a:gd name="T46" fmla="*/ 379 w 593"/>
              <a:gd name="T47" fmla="*/ 268 h 1633"/>
              <a:gd name="T48" fmla="*/ 340 w 593"/>
              <a:gd name="T49" fmla="*/ 220 h 1633"/>
              <a:gd name="T50" fmla="*/ 311 w 593"/>
              <a:gd name="T51" fmla="*/ 171 h 1633"/>
              <a:gd name="T52" fmla="*/ 273 w 593"/>
              <a:gd name="T53" fmla="*/ 123 h 1633"/>
              <a:gd name="T54" fmla="*/ 224 w 593"/>
              <a:gd name="T55" fmla="*/ 94 h 1633"/>
              <a:gd name="T56" fmla="*/ 166 w 593"/>
              <a:gd name="T57" fmla="*/ 55 h 1633"/>
              <a:gd name="T58" fmla="*/ 108 w 593"/>
              <a:gd name="T59" fmla="*/ 36 h 1633"/>
              <a:gd name="T60" fmla="*/ 40 w 593"/>
              <a:gd name="T61" fmla="*/ 17 h 1633"/>
              <a:gd name="T62" fmla="*/ 0 w 593"/>
              <a:gd name="T63" fmla="*/ 0 h 16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93"/>
              <a:gd name="T97" fmla="*/ 0 h 1633"/>
              <a:gd name="T98" fmla="*/ 593 w 593"/>
              <a:gd name="T99" fmla="*/ 1633 h 16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93" h="1633">
                <a:moveTo>
                  <a:pt x="192" y="1632"/>
                </a:moveTo>
                <a:lnTo>
                  <a:pt x="234" y="1623"/>
                </a:lnTo>
                <a:lnTo>
                  <a:pt x="263" y="1585"/>
                </a:lnTo>
                <a:lnTo>
                  <a:pt x="292" y="1565"/>
                </a:lnTo>
                <a:lnTo>
                  <a:pt x="311" y="1536"/>
                </a:lnTo>
                <a:lnTo>
                  <a:pt x="331" y="1517"/>
                </a:lnTo>
                <a:lnTo>
                  <a:pt x="350" y="1497"/>
                </a:lnTo>
                <a:lnTo>
                  <a:pt x="389" y="1468"/>
                </a:lnTo>
                <a:lnTo>
                  <a:pt x="418" y="1439"/>
                </a:lnTo>
                <a:lnTo>
                  <a:pt x="447" y="1410"/>
                </a:lnTo>
                <a:lnTo>
                  <a:pt x="476" y="1372"/>
                </a:lnTo>
                <a:lnTo>
                  <a:pt x="505" y="1343"/>
                </a:lnTo>
                <a:lnTo>
                  <a:pt x="524" y="1314"/>
                </a:lnTo>
                <a:lnTo>
                  <a:pt x="534" y="1294"/>
                </a:lnTo>
                <a:lnTo>
                  <a:pt x="553" y="1255"/>
                </a:lnTo>
                <a:lnTo>
                  <a:pt x="563" y="1217"/>
                </a:lnTo>
                <a:lnTo>
                  <a:pt x="572" y="1188"/>
                </a:lnTo>
                <a:lnTo>
                  <a:pt x="572" y="1168"/>
                </a:lnTo>
                <a:lnTo>
                  <a:pt x="582" y="1130"/>
                </a:lnTo>
                <a:lnTo>
                  <a:pt x="592" y="1101"/>
                </a:lnTo>
                <a:lnTo>
                  <a:pt x="592" y="1081"/>
                </a:lnTo>
                <a:lnTo>
                  <a:pt x="592" y="1052"/>
                </a:lnTo>
                <a:lnTo>
                  <a:pt x="592" y="1014"/>
                </a:lnTo>
                <a:lnTo>
                  <a:pt x="592" y="994"/>
                </a:lnTo>
                <a:lnTo>
                  <a:pt x="592" y="946"/>
                </a:lnTo>
                <a:lnTo>
                  <a:pt x="592" y="926"/>
                </a:lnTo>
                <a:lnTo>
                  <a:pt x="592" y="888"/>
                </a:lnTo>
                <a:lnTo>
                  <a:pt x="592" y="868"/>
                </a:lnTo>
                <a:lnTo>
                  <a:pt x="592" y="830"/>
                </a:lnTo>
                <a:lnTo>
                  <a:pt x="592" y="810"/>
                </a:lnTo>
                <a:lnTo>
                  <a:pt x="592" y="781"/>
                </a:lnTo>
                <a:lnTo>
                  <a:pt x="582" y="752"/>
                </a:lnTo>
                <a:lnTo>
                  <a:pt x="582" y="723"/>
                </a:lnTo>
                <a:lnTo>
                  <a:pt x="572" y="684"/>
                </a:lnTo>
                <a:lnTo>
                  <a:pt x="563" y="646"/>
                </a:lnTo>
                <a:lnTo>
                  <a:pt x="563" y="617"/>
                </a:lnTo>
                <a:lnTo>
                  <a:pt x="553" y="588"/>
                </a:lnTo>
                <a:lnTo>
                  <a:pt x="543" y="568"/>
                </a:lnTo>
                <a:lnTo>
                  <a:pt x="534" y="539"/>
                </a:lnTo>
                <a:lnTo>
                  <a:pt x="514" y="501"/>
                </a:lnTo>
                <a:lnTo>
                  <a:pt x="505" y="481"/>
                </a:lnTo>
                <a:lnTo>
                  <a:pt x="495" y="452"/>
                </a:lnTo>
                <a:lnTo>
                  <a:pt x="476" y="413"/>
                </a:lnTo>
                <a:lnTo>
                  <a:pt x="456" y="384"/>
                </a:lnTo>
                <a:lnTo>
                  <a:pt x="437" y="355"/>
                </a:lnTo>
                <a:lnTo>
                  <a:pt x="418" y="317"/>
                </a:lnTo>
                <a:lnTo>
                  <a:pt x="398" y="297"/>
                </a:lnTo>
                <a:lnTo>
                  <a:pt x="379" y="268"/>
                </a:lnTo>
                <a:lnTo>
                  <a:pt x="360" y="239"/>
                </a:lnTo>
                <a:lnTo>
                  <a:pt x="340" y="220"/>
                </a:lnTo>
                <a:lnTo>
                  <a:pt x="331" y="200"/>
                </a:lnTo>
                <a:lnTo>
                  <a:pt x="311" y="171"/>
                </a:lnTo>
                <a:lnTo>
                  <a:pt x="282" y="152"/>
                </a:lnTo>
                <a:lnTo>
                  <a:pt x="273" y="123"/>
                </a:lnTo>
                <a:lnTo>
                  <a:pt x="253" y="113"/>
                </a:lnTo>
                <a:lnTo>
                  <a:pt x="224" y="94"/>
                </a:lnTo>
                <a:lnTo>
                  <a:pt x="195" y="75"/>
                </a:lnTo>
                <a:lnTo>
                  <a:pt x="166" y="55"/>
                </a:lnTo>
                <a:lnTo>
                  <a:pt x="137" y="46"/>
                </a:lnTo>
                <a:lnTo>
                  <a:pt x="108" y="36"/>
                </a:lnTo>
                <a:lnTo>
                  <a:pt x="60" y="17"/>
                </a:lnTo>
                <a:lnTo>
                  <a:pt x="40" y="17"/>
                </a:lnTo>
                <a:lnTo>
                  <a:pt x="11" y="7"/>
                </a:lnTo>
                <a:lnTo>
                  <a:pt x="0" y="0"/>
                </a:lnTo>
              </a:path>
            </a:pathLst>
          </a:custGeom>
          <a:noFill/>
          <a:ln w="12700" cap="rnd" cmpd="sng">
            <a:solidFill>
              <a:srgbClr val="006633"/>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6" name="Rectangle 19"/>
          <p:cNvSpPr>
            <a:spLocks noChangeArrowheads="1"/>
          </p:cNvSpPr>
          <p:nvPr/>
        </p:nvSpPr>
        <p:spPr bwMode="auto">
          <a:xfrm>
            <a:off x="7618413" y="3200400"/>
            <a:ext cx="11445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l">
              <a:spcBef>
                <a:spcPct val="50000"/>
              </a:spcBef>
            </a:pPr>
            <a:r>
              <a:rPr lang="en-US" sz="1600" dirty="0">
                <a:solidFill>
                  <a:schemeClr val="bg2"/>
                </a:solidFill>
              </a:rPr>
              <a:t>Periodic updates</a:t>
            </a:r>
          </a:p>
        </p:txBody>
      </p:sp>
      <p:sp>
        <p:nvSpPr>
          <p:cNvPr id="4117" name="Freeform 20"/>
          <p:cNvSpPr>
            <a:spLocks/>
          </p:cNvSpPr>
          <p:nvPr/>
        </p:nvSpPr>
        <p:spPr bwMode="auto">
          <a:xfrm>
            <a:off x="6858000" y="1524000"/>
            <a:ext cx="679450" cy="2566988"/>
          </a:xfrm>
          <a:custGeom>
            <a:avLst/>
            <a:gdLst>
              <a:gd name="T0" fmla="*/ 40 w 428"/>
              <a:gd name="T1" fmla="*/ 9 h 1617"/>
              <a:gd name="T2" fmla="*/ 89 w 428"/>
              <a:gd name="T3" fmla="*/ 29 h 1617"/>
              <a:gd name="T4" fmla="*/ 147 w 428"/>
              <a:gd name="T5" fmla="*/ 58 h 1617"/>
              <a:gd name="T6" fmla="*/ 195 w 428"/>
              <a:gd name="T7" fmla="*/ 97 h 1617"/>
              <a:gd name="T8" fmla="*/ 263 w 428"/>
              <a:gd name="T9" fmla="*/ 155 h 1617"/>
              <a:gd name="T10" fmla="*/ 302 w 428"/>
              <a:gd name="T11" fmla="*/ 193 h 1617"/>
              <a:gd name="T12" fmla="*/ 331 w 428"/>
              <a:gd name="T13" fmla="*/ 232 h 1617"/>
              <a:gd name="T14" fmla="*/ 350 w 428"/>
              <a:gd name="T15" fmla="*/ 281 h 1617"/>
              <a:gd name="T16" fmla="*/ 379 w 428"/>
              <a:gd name="T17" fmla="*/ 339 h 1617"/>
              <a:gd name="T18" fmla="*/ 389 w 428"/>
              <a:gd name="T19" fmla="*/ 406 h 1617"/>
              <a:gd name="T20" fmla="*/ 398 w 428"/>
              <a:gd name="T21" fmla="*/ 455 h 1617"/>
              <a:gd name="T22" fmla="*/ 418 w 428"/>
              <a:gd name="T23" fmla="*/ 522 h 1617"/>
              <a:gd name="T24" fmla="*/ 418 w 428"/>
              <a:gd name="T25" fmla="*/ 571 h 1617"/>
              <a:gd name="T26" fmla="*/ 427 w 428"/>
              <a:gd name="T27" fmla="*/ 629 h 1617"/>
              <a:gd name="T28" fmla="*/ 427 w 428"/>
              <a:gd name="T29" fmla="*/ 687 h 1617"/>
              <a:gd name="T30" fmla="*/ 427 w 428"/>
              <a:gd name="T31" fmla="*/ 745 h 1617"/>
              <a:gd name="T32" fmla="*/ 427 w 428"/>
              <a:gd name="T33" fmla="*/ 803 h 1617"/>
              <a:gd name="T34" fmla="*/ 427 w 428"/>
              <a:gd name="T35" fmla="*/ 852 h 1617"/>
              <a:gd name="T36" fmla="*/ 427 w 428"/>
              <a:gd name="T37" fmla="*/ 910 h 1617"/>
              <a:gd name="T38" fmla="*/ 427 w 428"/>
              <a:gd name="T39" fmla="*/ 968 h 1617"/>
              <a:gd name="T40" fmla="*/ 427 w 428"/>
              <a:gd name="T41" fmla="*/ 1026 h 1617"/>
              <a:gd name="T42" fmla="*/ 427 w 428"/>
              <a:gd name="T43" fmla="*/ 1084 h 1617"/>
              <a:gd name="T44" fmla="*/ 427 w 428"/>
              <a:gd name="T45" fmla="*/ 1142 h 1617"/>
              <a:gd name="T46" fmla="*/ 408 w 428"/>
              <a:gd name="T47" fmla="*/ 1219 h 1617"/>
              <a:gd name="T48" fmla="*/ 389 w 428"/>
              <a:gd name="T49" fmla="*/ 1277 h 1617"/>
              <a:gd name="T50" fmla="*/ 369 w 428"/>
              <a:gd name="T51" fmla="*/ 1326 h 1617"/>
              <a:gd name="T52" fmla="*/ 350 w 428"/>
              <a:gd name="T53" fmla="*/ 1384 h 1617"/>
              <a:gd name="T54" fmla="*/ 321 w 428"/>
              <a:gd name="T55" fmla="*/ 1442 h 1617"/>
              <a:gd name="T56" fmla="*/ 292 w 428"/>
              <a:gd name="T57" fmla="*/ 1500 h 1617"/>
              <a:gd name="T58" fmla="*/ 253 w 428"/>
              <a:gd name="T59" fmla="*/ 1548 h 1617"/>
              <a:gd name="T60" fmla="*/ 234 w 428"/>
              <a:gd name="T61" fmla="*/ 1597 h 1617"/>
              <a:gd name="T62" fmla="*/ 192 w 428"/>
              <a:gd name="T63" fmla="*/ 1584 h 16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8"/>
              <a:gd name="T97" fmla="*/ 0 h 1617"/>
              <a:gd name="T98" fmla="*/ 428 w 428"/>
              <a:gd name="T99" fmla="*/ 1617 h 16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8" h="1617">
                <a:moveTo>
                  <a:pt x="0" y="0"/>
                </a:moveTo>
                <a:lnTo>
                  <a:pt x="40" y="9"/>
                </a:lnTo>
                <a:lnTo>
                  <a:pt x="60" y="9"/>
                </a:lnTo>
                <a:lnTo>
                  <a:pt x="89" y="29"/>
                </a:lnTo>
                <a:lnTo>
                  <a:pt x="118" y="39"/>
                </a:lnTo>
                <a:lnTo>
                  <a:pt x="147" y="58"/>
                </a:lnTo>
                <a:lnTo>
                  <a:pt x="176" y="77"/>
                </a:lnTo>
                <a:lnTo>
                  <a:pt x="195" y="97"/>
                </a:lnTo>
                <a:lnTo>
                  <a:pt x="224" y="116"/>
                </a:lnTo>
                <a:lnTo>
                  <a:pt x="263" y="155"/>
                </a:lnTo>
                <a:lnTo>
                  <a:pt x="282" y="184"/>
                </a:lnTo>
                <a:lnTo>
                  <a:pt x="302" y="193"/>
                </a:lnTo>
                <a:lnTo>
                  <a:pt x="311" y="213"/>
                </a:lnTo>
                <a:lnTo>
                  <a:pt x="331" y="232"/>
                </a:lnTo>
                <a:lnTo>
                  <a:pt x="340" y="261"/>
                </a:lnTo>
                <a:lnTo>
                  <a:pt x="350" y="281"/>
                </a:lnTo>
                <a:lnTo>
                  <a:pt x="360" y="310"/>
                </a:lnTo>
                <a:lnTo>
                  <a:pt x="379" y="339"/>
                </a:lnTo>
                <a:lnTo>
                  <a:pt x="389" y="377"/>
                </a:lnTo>
                <a:lnTo>
                  <a:pt x="389" y="406"/>
                </a:lnTo>
                <a:lnTo>
                  <a:pt x="398" y="426"/>
                </a:lnTo>
                <a:lnTo>
                  <a:pt x="398" y="455"/>
                </a:lnTo>
                <a:lnTo>
                  <a:pt x="408" y="484"/>
                </a:lnTo>
                <a:lnTo>
                  <a:pt x="418" y="522"/>
                </a:lnTo>
                <a:lnTo>
                  <a:pt x="418" y="542"/>
                </a:lnTo>
                <a:lnTo>
                  <a:pt x="418" y="571"/>
                </a:lnTo>
                <a:lnTo>
                  <a:pt x="427" y="600"/>
                </a:lnTo>
                <a:lnTo>
                  <a:pt x="427" y="629"/>
                </a:lnTo>
                <a:lnTo>
                  <a:pt x="427" y="658"/>
                </a:lnTo>
                <a:lnTo>
                  <a:pt x="427" y="687"/>
                </a:lnTo>
                <a:lnTo>
                  <a:pt x="427" y="716"/>
                </a:lnTo>
                <a:lnTo>
                  <a:pt x="427" y="745"/>
                </a:lnTo>
                <a:lnTo>
                  <a:pt x="427" y="774"/>
                </a:lnTo>
                <a:lnTo>
                  <a:pt x="427" y="803"/>
                </a:lnTo>
                <a:lnTo>
                  <a:pt x="427" y="832"/>
                </a:lnTo>
                <a:lnTo>
                  <a:pt x="427" y="852"/>
                </a:lnTo>
                <a:lnTo>
                  <a:pt x="427" y="881"/>
                </a:lnTo>
                <a:lnTo>
                  <a:pt x="427" y="910"/>
                </a:lnTo>
                <a:lnTo>
                  <a:pt x="427" y="939"/>
                </a:lnTo>
                <a:lnTo>
                  <a:pt x="427" y="968"/>
                </a:lnTo>
                <a:lnTo>
                  <a:pt x="427" y="997"/>
                </a:lnTo>
                <a:lnTo>
                  <a:pt x="427" y="1026"/>
                </a:lnTo>
                <a:lnTo>
                  <a:pt x="427" y="1055"/>
                </a:lnTo>
                <a:lnTo>
                  <a:pt x="427" y="1084"/>
                </a:lnTo>
                <a:lnTo>
                  <a:pt x="427" y="1113"/>
                </a:lnTo>
                <a:lnTo>
                  <a:pt x="427" y="1142"/>
                </a:lnTo>
                <a:lnTo>
                  <a:pt x="418" y="1181"/>
                </a:lnTo>
                <a:lnTo>
                  <a:pt x="408" y="1219"/>
                </a:lnTo>
                <a:lnTo>
                  <a:pt x="398" y="1239"/>
                </a:lnTo>
                <a:lnTo>
                  <a:pt x="389" y="1277"/>
                </a:lnTo>
                <a:lnTo>
                  <a:pt x="379" y="1306"/>
                </a:lnTo>
                <a:lnTo>
                  <a:pt x="369" y="1326"/>
                </a:lnTo>
                <a:lnTo>
                  <a:pt x="360" y="1355"/>
                </a:lnTo>
                <a:lnTo>
                  <a:pt x="350" y="1384"/>
                </a:lnTo>
                <a:lnTo>
                  <a:pt x="340" y="1413"/>
                </a:lnTo>
                <a:lnTo>
                  <a:pt x="321" y="1442"/>
                </a:lnTo>
                <a:lnTo>
                  <a:pt x="311" y="1471"/>
                </a:lnTo>
                <a:lnTo>
                  <a:pt x="292" y="1500"/>
                </a:lnTo>
                <a:lnTo>
                  <a:pt x="273" y="1529"/>
                </a:lnTo>
                <a:lnTo>
                  <a:pt x="253" y="1548"/>
                </a:lnTo>
                <a:lnTo>
                  <a:pt x="243" y="1568"/>
                </a:lnTo>
                <a:lnTo>
                  <a:pt x="234" y="1597"/>
                </a:lnTo>
                <a:lnTo>
                  <a:pt x="214" y="1616"/>
                </a:lnTo>
                <a:lnTo>
                  <a:pt x="192" y="1584"/>
                </a:lnTo>
              </a:path>
            </a:pathLst>
          </a:custGeom>
          <a:noFill/>
          <a:ln w="12700" cap="rnd" cmpd="sng">
            <a:solidFill>
              <a:schemeClr val="tx1"/>
            </a:solidFill>
            <a:prstDash val="solid"/>
            <a:round/>
            <a:headEnd type="none" w="sm" len="sm"/>
            <a:tailEnd type="stealth" w="med" len="lg"/>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22" name="Picture 185" descr="j0078616[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1563889"/>
            <a:ext cx="1080092" cy="72231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5" descr="MPj0409685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61313" y="4495682"/>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934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smtClean="0"/>
              <a:t>Concurrency and Locks</a:t>
            </a:r>
          </a:p>
        </p:txBody>
      </p:sp>
      <p:sp>
        <p:nvSpPr>
          <p:cNvPr id="23556" name="Rectangle 3"/>
          <p:cNvSpPr>
            <a:spLocks noGrp="1" noChangeArrowheads="1"/>
          </p:cNvSpPr>
          <p:nvPr>
            <p:ph idx="1"/>
          </p:nvPr>
        </p:nvSpPr>
        <p:spPr>
          <a:xfrm>
            <a:off x="147919" y="1237129"/>
            <a:ext cx="5344832" cy="4782671"/>
          </a:xfrm>
        </p:spPr>
        <p:txBody>
          <a:bodyPr/>
          <a:lstStyle/>
          <a:p>
            <a:r>
              <a:rPr lang="en-US" dirty="0" smtClean="0"/>
              <a:t>Each DBMS must maintain lock facility.</a:t>
            </a:r>
          </a:p>
          <a:p>
            <a:r>
              <a:rPr lang="en-US" dirty="0" smtClean="0"/>
              <a:t>To update, each DBMS must utilize and recognize other lock mechanisms and return codes.</a:t>
            </a:r>
          </a:p>
          <a:p>
            <a:r>
              <a:rPr lang="en-US" dirty="0" smtClean="0"/>
              <a:t>Each DBMS must have a deadlock resolution protocol that recognizes the distributed databases.</a:t>
            </a:r>
          </a:p>
          <a:p>
            <a:pPr lvl="1"/>
            <a:r>
              <a:rPr lang="en-US" dirty="0" smtClean="0"/>
              <a:t>Random wait.</a:t>
            </a:r>
          </a:p>
          <a:p>
            <a:pPr lvl="1"/>
            <a:r>
              <a:rPr lang="en-US" dirty="0" smtClean="0"/>
              <a:t>Optimistic updates.</a:t>
            </a:r>
          </a:p>
          <a:p>
            <a:pPr lvl="1"/>
            <a:r>
              <a:rPr lang="en-US" dirty="0" smtClean="0"/>
              <a:t>Two-phase commit.</a:t>
            </a:r>
          </a:p>
        </p:txBody>
      </p:sp>
      <p:sp>
        <p:nvSpPr>
          <p:cNvPr id="23554"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6A607576-C24F-409C-9304-58DEB43FF1CC}" type="slidenum">
              <a:rPr lang="en-US" smtClean="0"/>
              <a:pPr/>
              <a:t>13</a:t>
            </a:fld>
            <a:endParaRPr lang="en-US"/>
          </a:p>
        </p:txBody>
      </p:sp>
      <p:sp>
        <p:nvSpPr>
          <p:cNvPr id="23557" name="Rectangle 4"/>
          <p:cNvSpPr>
            <a:spLocks noChangeArrowheads="1"/>
          </p:cNvSpPr>
          <p:nvPr/>
        </p:nvSpPr>
        <p:spPr bwMode="auto">
          <a:xfrm>
            <a:off x="5797550" y="1530350"/>
            <a:ext cx="2578100" cy="825500"/>
          </a:xfrm>
          <a:prstGeom prst="rect">
            <a:avLst/>
          </a:prstGeom>
          <a:solidFill>
            <a:schemeClr val="accent1"/>
          </a:solidFill>
          <a:ln w="12700">
            <a:solidFill>
              <a:schemeClr val="tx1"/>
            </a:solidFill>
            <a:miter lim="800000"/>
            <a:headEnd/>
            <a:tailEnd/>
          </a:ln>
        </p:spPr>
        <p:txBody>
          <a:bodyPr wrap="none" lIns="92075" tIns="46038" rIns="92075" bIns="46038" anchor="ctr"/>
          <a:lstStyle/>
          <a:p>
            <a:pPr algn="l"/>
            <a:r>
              <a:rPr lang="en-US" sz="1600">
                <a:solidFill>
                  <a:srgbClr val="0000FF"/>
                </a:solidFill>
              </a:rPr>
              <a:t>	DBMS #1</a:t>
            </a:r>
          </a:p>
          <a:p>
            <a:pPr algn="l"/>
            <a:r>
              <a:rPr lang="en-US" sz="1600">
                <a:solidFill>
                  <a:srgbClr val="0000FF"/>
                </a:solidFill>
              </a:rPr>
              <a:t>	Accounts</a:t>
            </a:r>
          </a:p>
          <a:p>
            <a:pPr algn="l"/>
            <a:r>
              <a:rPr lang="en-US" sz="1600">
                <a:solidFill>
                  <a:srgbClr val="0000FF"/>
                </a:solidFill>
              </a:rPr>
              <a:t>Jones		8898</a:t>
            </a:r>
          </a:p>
        </p:txBody>
      </p:sp>
      <p:sp>
        <p:nvSpPr>
          <p:cNvPr id="23558" name="Rectangle 5"/>
          <p:cNvSpPr>
            <a:spLocks noChangeArrowheads="1"/>
          </p:cNvSpPr>
          <p:nvPr/>
        </p:nvSpPr>
        <p:spPr bwMode="auto">
          <a:xfrm>
            <a:off x="4730750" y="4959350"/>
            <a:ext cx="2578100" cy="825500"/>
          </a:xfrm>
          <a:prstGeom prst="rect">
            <a:avLst/>
          </a:prstGeom>
          <a:solidFill>
            <a:srgbClr val="FFCCCC"/>
          </a:solidFill>
          <a:ln w="12700">
            <a:solidFill>
              <a:schemeClr val="tx1"/>
            </a:solidFill>
            <a:miter lim="800000"/>
            <a:headEnd/>
            <a:tailEnd/>
          </a:ln>
        </p:spPr>
        <p:txBody>
          <a:bodyPr wrap="none" lIns="92075" tIns="46038" rIns="92075" bIns="46038" anchor="ctr"/>
          <a:lstStyle/>
          <a:p>
            <a:pPr algn="l"/>
            <a:r>
              <a:rPr lang="en-US" sz="1600">
                <a:solidFill>
                  <a:srgbClr val="0000FF"/>
                </a:solidFill>
              </a:rPr>
              <a:t>	DBMS #2</a:t>
            </a:r>
          </a:p>
          <a:p>
            <a:pPr algn="l"/>
            <a:r>
              <a:rPr lang="en-US" sz="1600">
                <a:solidFill>
                  <a:srgbClr val="0000FF"/>
                </a:solidFill>
              </a:rPr>
              <a:t>	Accounts</a:t>
            </a:r>
          </a:p>
          <a:p>
            <a:pPr algn="l"/>
            <a:r>
              <a:rPr lang="en-US" sz="1600">
                <a:solidFill>
                  <a:srgbClr val="0000FF"/>
                </a:solidFill>
              </a:rPr>
              <a:t>Jones		3561</a:t>
            </a:r>
          </a:p>
        </p:txBody>
      </p:sp>
      <p:sp>
        <p:nvSpPr>
          <p:cNvPr id="23559" name="Rectangle 6"/>
          <p:cNvSpPr>
            <a:spLocks noChangeArrowheads="1"/>
          </p:cNvSpPr>
          <p:nvPr/>
        </p:nvSpPr>
        <p:spPr bwMode="auto">
          <a:xfrm>
            <a:off x="5492750" y="2825750"/>
            <a:ext cx="1435100" cy="901700"/>
          </a:xfrm>
          <a:prstGeom prst="rect">
            <a:avLst/>
          </a:prstGeom>
          <a:solidFill>
            <a:srgbClr val="DDDDDD"/>
          </a:solidFill>
          <a:ln w="12700">
            <a:solidFill>
              <a:schemeClr val="tx1"/>
            </a:solidFill>
            <a:miter lim="800000"/>
            <a:headEnd/>
            <a:tailEnd/>
          </a:ln>
        </p:spPr>
        <p:txBody>
          <a:bodyPr wrap="none" lIns="92075" tIns="46038" rIns="92075" bIns="46038" anchor="ctr"/>
          <a:lstStyle/>
          <a:p>
            <a:pPr algn="l"/>
            <a:r>
              <a:rPr lang="en-US" sz="1600">
                <a:solidFill>
                  <a:srgbClr val="0000FF"/>
                </a:solidFill>
              </a:rPr>
              <a:t>Transaction A</a:t>
            </a:r>
          </a:p>
          <a:p>
            <a:pPr algn="l"/>
            <a:r>
              <a:rPr lang="en-US" sz="1600">
                <a:solidFill>
                  <a:srgbClr val="0000FF"/>
                </a:solidFill>
              </a:rPr>
              <a:t>Locked</a:t>
            </a:r>
          </a:p>
          <a:p>
            <a:pPr algn="l"/>
            <a:r>
              <a:rPr lang="en-US" sz="1600">
                <a:solidFill>
                  <a:schemeClr val="tx2"/>
                </a:solidFill>
              </a:rPr>
              <a:t>Waiting</a:t>
            </a:r>
          </a:p>
        </p:txBody>
      </p:sp>
      <p:sp>
        <p:nvSpPr>
          <p:cNvPr id="23560" name="Line 7"/>
          <p:cNvSpPr>
            <a:spLocks noChangeShapeType="1"/>
          </p:cNvSpPr>
          <p:nvPr/>
        </p:nvSpPr>
        <p:spPr bwMode="auto">
          <a:xfrm flipV="1">
            <a:off x="6248400" y="2209800"/>
            <a:ext cx="1371600" cy="10668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1" name="Line 8"/>
          <p:cNvSpPr>
            <a:spLocks noChangeShapeType="1"/>
          </p:cNvSpPr>
          <p:nvPr/>
        </p:nvSpPr>
        <p:spPr bwMode="auto">
          <a:xfrm>
            <a:off x="6324600" y="3505200"/>
            <a:ext cx="457200" cy="19812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2" name="Rectangle 9"/>
          <p:cNvSpPr>
            <a:spLocks noChangeArrowheads="1"/>
          </p:cNvSpPr>
          <p:nvPr/>
        </p:nvSpPr>
        <p:spPr bwMode="auto">
          <a:xfrm>
            <a:off x="7550150" y="4883150"/>
            <a:ext cx="1435100" cy="901700"/>
          </a:xfrm>
          <a:prstGeom prst="rect">
            <a:avLst/>
          </a:prstGeom>
          <a:solidFill>
            <a:srgbClr val="EAEAEA"/>
          </a:solidFill>
          <a:ln w="12700">
            <a:solidFill>
              <a:schemeClr val="tx1"/>
            </a:solidFill>
            <a:miter lim="800000"/>
            <a:headEnd/>
            <a:tailEnd/>
          </a:ln>
        </p:spPr>
        <p:txBody>
          <a:bodyPr wrap="none" lIns="92075" tIns="46038" rIns="92075" bIns="46038" anchor="ctr"/>
          <a:lstStyle/>
          <a:p>
            <a:pPr algn="l"/>
            <a:r>
              <a:rPr lang="en-US" sz="1600">
                <a:solidFill>
                  <a:srgbClr val="0000FF"/>
                </a:solidFill>
              </a:rPr>
              <a:t>Transaction B</a:t>
            </a:r>
          </a:p>
          <a:p>
            <a:pPr algn="l"/>
            <a:r>
              <a:rPr lang="en-US" sz="1600">
                <a:solidFill>
                  <a:schemeClr val="tx2"/>
                </a:solidFill>
              </a:rPr>
              <a:t>Waiting</a:t>
            </a:r>
          </a:p>
          <a:p>
            <a:pPr algn="l"/>
            <a:r>
              <a:rPr lang="en-US" sz="1600">
                <a:solidFill>
                  <a:srgbClr val="0000FF"/>
                </a:solidFill>
              </a:rPr>
              <a:t>Locked</a:t>
            </a:r>
          </a:p>
        </p:txBody>
      </p:sp>
      <p:sp>
        <p:nvSpPr>
          <p:cNvPr id="23563" name="Line 10"/>
          <p:cNvSpPr>
            <a:spLocks noChangeShapeType="1"/>
          </p:cNvSpPr>
          <p:nvPr/>
        </p:nvSpPr>
        <p:spPr bwMode="auto">
          <a:xfrm flipH="1">
            <a:off x="7162800" y="5562600"/>
            <a:ext cx="457200" cy="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3564" name="Line 11"/>
          <p:cNvSpPr>
            <a:spLocks noChangeShapeType="1"/>
          </p:cNvSpPr>
          <p:nvPr/>
        </p:nvSpPr>
        <p:spPr bwMode="auto">
          <a:xfrm flipH="1" flipV="1">
            <a:off x="8001000" y="2286000"/>
            <a:ext cx="381000" cy="29718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18931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smtClean="0"/>
              <a:t>Transactions &amp; Two-Phase Commit</a:t>
            </a:r>
          </a:p>
        </p:txBody>
      </p:sp>
      <p:sp>
        <p:nvSpPr>
          <p:cNvPr id="24580" name="Rectangle 3"/>
          <p:cNvSpPr>
            <a:spLocks noGrp="1" noChangeArrowheads="1"/>
          </p:cNvSpPr>
          <p:nvPr>
            <p:ph idx="1"/>
          </p:nvPr>
        </p:nvSpPr>
        <p:spPr>
          <a:xfrm>
            <a:off x="147919" y="1237129"/>
            <a:ext cx="4957482" cy="4782671"/>
          </a:xfrm>
        </p:spPr>
        <p:txBody>
          <a:bodyPr/>
          <a:lstStyle/>
          <a:p>
            <a:r>
              <a:rPr lang="en-US" dirty="0" smtClean="0"/>
              <a:t>Two (or more) separate lock managers.</a:t>
            </a:r>
          </a:p>
          <a:p>
            <a:r>
              <a:rPr lang="en-US" dirty="0" smtClean="0"/>
              <a:t>DBMS initiating update serves as the coordinator.</a:t>
            </a:r>
          </a:p>
          <a:p>
            <a:r>
              <a:rPr lang="en-US" dirty="0" smtClean="0"/>
              <a:t>Two phases</a:t>
            </a:r>
          </a:p>
          <a:p>
            <a:pPr lvl="1"/>
            <a:r>
              <a:rPr lang="en-US" dirty="0" smtClean="0"/>
              <a:t>Coordinator sends message and data to all machines to “get ready.”</a:t>
            </a:r>
          </a:p>
          <a:p>
            <a:pPr lvl="1"/>
            <a:r>
              <a:rPr lang="en-US" dirty="0" smtClean="0"/>
              <a:t>Local machines save data in logs, verify update status and return message.</a:t>
            </a:r>
          </a:p>
          <a:p>
            <a:pPr lvl="1"/>
            <a:r>
              <a:rPr lang="en-US" dirty="0" smtClean="0"/>
              <a:t>If all locals report OK, then coordinator writes log and instructs others to proceed.  If any fail, it sends Rollback message.</a:t>
            </a:r>
          </a:p>
        </p:txBody>
      </p:sp>
      <p:sp>
        <p:nvSpPr>
          <p:cNvPr id="2457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21E1722B-15F8-4385-BC3B-9F5046EF7A64}" type="slidenum">
              <a:rPr lang="en-US" smtClean="0"/>
              <a:pPr/>
              <a:t>14</a:t>
            </a:fld>
            <a:endParaRPr lang="en-US"/>
          </a:p>
        </p:txBody>
      </p:sp>
      <p:sp>
        <p:nvSpPr>
          <p:cNvPr id="24581" name="Rectangle 5"/>
          <p:cNvSpPr>
            <a:spLocks noChangeArrowheads="1"/>
          </p:cNvSpPr>
          <p:nvPr/>
        </p:nvSpPr>
        <p:spPr bwMode="auto">
          <a:xfrm>
            <a:off x="5105400" y="1752600"/>
            <a:ext cx="3429000" cy="1676400"/>
          </a:xfrm>
          <a:prstGeom prst="rect">
            <a:avLst/>
          </a:prstGeom>
          <a:solidFill>
            <a:srgbClr val="CCFFCC"/>
          </a:solidFill>
          <a:ln w="12700">
            <a:solidFill>
              <a:schemeClr val="tx1"/>
            </a:solidFill>
            <a:miter lim="800000"/>
            <a:headEnd/>
            <a:tailEnd/>
          </a:ln>
        </p:spPr>
        <p:txBody>
          <a:bodyPr wrap="none" lIns="92075" tIns="46038" rIns="92075" bIns="46038"/>
          <a:lstStyle/>
          <a:p>
            <a:r>
              <a:rPr lang="en-US" sz="1600"/>
              <a:t>Database 1</a:t>
            </a:r>
          </a:p>
          <a:p>
            <a:r>
              <a:rPr lang="en-US" sz="1600"/>
              <a:t>Initiate Transaction</a:t>
            </a:r>
          </a:p>
          <a:p>
            <a:endParaRPr lang="en-US" sz="1600"/>
          </a:p>
        </p:txBody>
      </p:sp>
      <p:sp>
        <p:nvSpPr>
          <p:cNvPr id="24582" name="Rectangle 6"/>
          <p:cNvSpPr>
            <a:spLocks noChangeArrowheads="1"/>
          </p:cNvSpPr>
          <p:nvPr/>
        </p:nvSpPr>
        <p:spPr bwMode="auto">
          <a:xfrm>
            <a:off x="5638800" y="4572000"/>
            <a:ext cx="1828800" cy="1143000"/>
          </a:xfrm>
          <a:prstGeom prst="rect">
            <a:avLst/>
          </a:prstGeom>
          <a:solidFill>
            <a:schemeClr val="accent1"/>
          </a:solidFill>
          <a:ln w="12700">
            <a:solidFill>
              <a:schemeClr val="tx1"/>
            </a:solidFill>
            <a:miter lim="800000"/>
            <a:headEnd/>
            <a:tailEnd/>
          </a:ln>
        </p:spPr>
        <p:txBody>
          <a:bodyPr wrap="none" lIns="92075" tIns="46038" rIns="92075" bIns="46038"/>
          <a:lstStyle/>
          <a:p>
            <a:r>
              <a:rPr lang="en-US" sz="1600"/>
              <a:t>Database 2</a:t>
            </a:r>
          </a:p>
        </p:txBody>
      </p:sp>
      <p:sp>
        <p:nvSpPr>
          <p:cNvPr id="24583" name="Rectangle 7"/>
          <p:cNvSpPr>
            <a:spLocks noChangeArrowheads="1"/>
          </p:cNvSpPr>
          <p:nvPr/>
        </p:nvSpPr>
        <p:spPr bwMode="auto">
          <a:xfrm>
            <a:off x="7848600" y="4953000"/>
            <a:ext cx="1136650" cy="37465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t>Database 3</a:t>
            </a:r>
          </a:p>
        </p:txBody>
      </p:sp>
      <p:sp>
        <p:nvSpPr>
          <p:cNvPr id="24584" name="Text Box 18"/>
          <p:cNvSpPr txBox="1">
            <a:spLocks noChangeArrowheads="1"/>
          </p:cNvSpPr>
          <p:nvPr/>
        </p:nvSpPr>
        <p:spPr bwMode="auto">
          <a:xfrm>
            <a:off x="5105400" y="2362200"/>
            <a:ext cx="2438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452438" algn="l"/>
              </a:tabLst>
              <a:defRPr sz="2400">
                <a:solidFill>
                  <a:schemeClr val="tx1"/>
                </a:solidFill>
                <a:latin typeface="Arial" charset="0"/>
              </a:defRPr>
            </a:lvl1pPr>
            <a:lvl2pPr marL="742950" indent="-285750">
              <a:tabLst>
                <a:tab pos="452438" algn="l"/>
              </a:tabLst>
              <a:defRPr sz="2400">
                <a:solidFill>
                  <a:schemeClr val="tx1"/>
                </a:solidFill>
                <a:latin typeface="Arial" charset="0"/>
              </a:defRPr>
            </a:lvl2pPr>
            <a:lvl3pPr marL="1143000" indent="-228600">
              <a:tabLst>
                <a:tab pos="452438" algn="l"/>
              </a:tabLst>
              <a:defRPr sz="2400">
                <a:solidFill>
                  <a:schemeClr val="tx1"/>
                </a:solidFill>
                <a:latin typeface="Arial" charset="0"/>
              </a:defRPr>
            </a:lvl3pPr>
            <a:lvl4pPr marL="1600200" indent="-228600">
              <a:tabLst>
                <a:tab pos="452438" algn="l"/>
              </a:tabLst>
              <a:defRPr sz="2400">
                <a:solidFill>
                  <a:schemeClr val="tx1"/>
                </a:solidFill>
                <a:latin typeface="Arial" charset="0"/>
              </a:defRPr>
            </a:lvl4pPr>
            <a:lvl5pPr marL="2057400" indent="-228600">
              <a:tabLst>
                <a:tab pos="452438" algn="l"/>
              </a:tabLst>
              <a:defRPr sz="2400">
                <a:solidFill>
                  <a:schemeClr val="tx1"/>
                </a:solidFill>
                <a:latin typeface="Arial" charset="0"/>
              </a:defRPr>
            </a:lvl5pPr>
            <a:lvl6pPr marL="2514600" indent="-228600" algn="ctr" eaLnBrk="0" fontAlgn="base" hangingPunct="0">
              <a:spcBef>
                <a:spcPct val="0"/>
              </a:spcBef>
              <a:spcAft>
                <a:spcPct val="0"/>
              </a:spcAft>
              <a:tabLst>
                <a:tab pos="452438" algn="l"/>
              </a:tabLst>
              <a:defRPr sz="2400">
                <a:solidFill>
                  <a:schemeClr val="tx1"/>
                </a:solidFill>
                <a:latin typeface="Arial" charset="0"/>
              </a:defRPr>
            </a:lvl6pPr>
            <a:lvl7pPr marL="2971800" indent="-228600" algn="ctr" eaLnBrk="0" fontAlgn="base" hangingPunct="0">
              <a:spcBef>
                <a:spcPct val="0"/>
              </a:spcBef>
              <a:spcAft>
                <a:spcPct val="0"/>
              </a:spcAft>
              <a:tabLst>
                <a:tab pos="452438" algn="l"/>
              </a:tabLst>
              <a:defRPr sz="2400">
                <a:solidFill>
                  <a:schemeClr val="tx1"/>
                </a:solidFill>
                <a:latin typeface="Arial" charset="0"/>
              </a:defRPr>
            </a:lvl7pPr>
            <a:lvl8pPr marL="3429000" indent="-228600" algn="ctr" eaLnBrk="0" fontAlgn="base" hangingPunct="0">
              <a:spcBef>
                <a:spcPct val="0"/>
              </a:spcBef>
              <a:spcAft>
                <a:spcPct val="0"/>
              </a:spcAft>
              <a:tabLst>
                <a:tab pos="452438" algn="l"/>
              </a:tabLst>
              <a:defRPr sz="2400">
                <a:solidFill>
                  <a:schemeClr val="tx1"/>
                </a:solidFill>
                <a:latin typeface="Arial" charset="0"/>
              </a:defRPr>
            </a:lvl8pPr>
            <a:lvl9pPr marL="3886200" indent="-228600" algn="ctr" eaLnBrk="0" fontAlgn="base" hangingPunct="0">
              <a:spcBef>
                <a:spcPct val="0"/>
              </a:spcBef>
              <a:spcAft>
                <a:spcPct val="0"/>
              </a:spcAft>
              <a:tabLst>
                <a:tab pos="452438" algn="l"/>
              </a:tabLst>
              <a:defRPr sz="2400">
                <a:solidFill>
                  <a:schemeClr val="tx1"/>
                </a:solidFill>
                <a:latin typeface="Arial" charset="0"/>
              </a:defRPr>
            </a:lvl9pPr>
          </a:lstStyle>
          <a:p>
            <a:pPr algn="l"/>
            <a:r>
              <a:rPr lang="en-US" sz="1800"/>
              <a:t>1. Prepare to commit.</a:t>
            </a:r>
          </a:p>
          <a:p>
            <a:pPr algn="l"/>
            <a:r>
              <a:rPr lang="en-US" sz="1800"/>
              <a:t>	All agree?</a:t>
            </a:r>
          </a:p>
        </p:txBody>
      </p:sp>
      <p:sp>
        <p:nvSpPr>
          <p:cNvPr id="24585" name="Text Box 30"/>
          <p:cNvSpPr txBox="1">
            <a:spLocks noChangeArrowheads="1"/>
          </p:cNvSpPr>
          <p:nvPr/>
        </p:nvSpPr>
        <p:spPr bwMode="auto">
          <a:xfrm>
            <a:off x="7162800" y="2971800"/>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452438" algn="l"/>
              </a:tabLst>
              <a:defRPr sz="2400">
                <a:solidFill>
                  <a:schemeClr val="tx1"/>
                </a:solidFill>
                <a:latin typeface="Arial" charset="0"/>
              </a:defRPr>
            </a:lvl1pPr>
            <a:lvl2pPr marL="742950" indent="-285750">
              <a:tabLst>
                <a:tab pos="452438" algn="l"/>
              </a:tabLst>
              <a:defRPr sz="2400">
                <a:solidFill>
                  <a:schemeClr val="tx1"/>
                </a:solidFill>
                <a:latin typeface="Arial" charset="0"/>
              </a:defRPr>
            </a:lvl2pPr>
            <a:lvl3pPr marL="1143000" indent="-228600">
              <a:tabLst>
                <a:tab pos="452438" algn="l"/>
              </a:tabLst>
              <a:defRPr sz="2400">
                <a:solidFill>
                  <a:schemeClr val="tx1"/>
                </a:solidFill>
                <a:latin typeface="Arial" charset="0"/>
              </a:defRPr>
            </a:lvl3pPr>
            <a:lvl4pPr marL="1600200" indent="-228600">
              <a:tabLst>
                <a:tab pos="452438" algn="l"/>
              </a:tabLst>
              <a:defRPr sz="2400">
                <a:solidFill>
                  <a:schemeClr val="tx1"/>
                </a:solidFill>
                <a:latin typeface="Arial" charset="0"/>
              </a:defRPr>
            </a:lvl4pPr>
            <a:lvl5pPr marL="2057400" indent="-228600">
              <a:tabLst>
                <a:tab pos="452438" algn="l"/>
              </a:tabLst>
              <a:defRPr sz="2400">
                <a:solidFill>
                  <a:schemeClr val="tx1"/>
                </a:solidFill>
                <a:latin typeface="Arial" charset="0"/>
              </a:defRPr>
            </a:lvl5pPr>
            <a:lvl6pPr marL="2514600" indent="-228600" algn="ctr" eaLnBrk="0" fontAlgn="base" hangingPunct="0">
              <a:spcBef>
                <a:spcPct val="0"/>
              </a:spcBef>
              <a:spcAft>
                <a:spcPct val="0"/>
              </a:spcAft>
              <a:tabLst>
                <a:tab pos="452438" algn="l"/>
              </a:tabLst>
              <a:defRPr sz="2400">
                <a:solidFill>
                  <a:schemeClr val="tx1"/>
                </a:solidFill>
                <a:latin typeface="Arial" charset="0"/>
              </a:defRPr>
            </a:lvl6pPr>
            <a:lvl7pPr marL="2971800" indent="-228600" algn="ctr" eaLnBrk="0" fontAlgn="base" hangingPunct="0">
              <a:spcBef>
                <a:spcPct val="0"/>
              </a:spcBef>
              <a:spcAft>
                <a:spcPct val="0"/>
              </a:spcAft>
              <a:tabLst>
                <a:tab pos="452438" algn="l"/>
              </a:tabLst>
              <a:defRPr sz="2400">
                <a:solidFill>
                  <a:schemeClr val="tx1"/>
                </a:solidFill>
                <a:latin typeface="Arial" charset="0"/>
              </a:defRPr>
            </a:lvl7pPr>
            <a:lvl8pPr marL="3429000" indent="-228600" algn="ctr" eaLnBrk="0" fontAlgn="base" hangingPunct="0">
              <a:spcBef>
                <a:spcPct val="0"/>
              </a:spcBef>
              <a:spcAft>
                <a:spcPct val="0"/>
              </a:spcAft>
              <a:tabLst>
                <a:tab pos="452438" algn="l"/>
              </a:tabLst>
              <a:defRPr sz="2400">
                <a:solidFill>
                  <a:schemeClr val="tx1"/>
                </a:solidFill>
                <a:latin typeface="Arial" charset="0"/>
              </a:defRPr>
            </a:lvl8pPr>
            <a:lvl9pPr marL="3886200" indent="-228600" algn="ctr" eaLnBrk="0" fontAlgn="base" hangingPunct="0">
              <a:spcBef>
                <a:spcPct val="0"/>
              </a:spcBef>
              <a:spcAft>
                <a:spcPct val="0"/>
              </a:spcAft>
              <a:tabLst>
                <a:tab pos="452438" algn="l"/>
              </a:tabLst>
              <a:defRPr sz="2400">
                <a:solidFill>
                  <a:schemeClr val="tx1"/>
                </a:solidFill>
                <a:latin typeface="Arial" charset="0"/>
              </a:defRPr>
            </a:lvl9pPr>
          </a:lstStyle>
          <a:p>
            <a:pPr algn="l"/>
            <a:r>
              <a:rPr lang="en-US" sz="1800">
                <a:solidFill>
                  <a:schemeClr val="tx2"/>
                </a:solidFill>
              </a:rPr>
              <a:t>2. Commit</a:t>
            </a:r>
          </a:p>
        </p:txBody>
      </p:sp>
      <p:sp>
        <p:nvSpPr>
          <p:cNvPr id="24586" name="Line 31"/>
          <p:cNvSpPr>
            <a:spLocks noChangeShapeType="1"/>
          </p:cNvSpPr>
          <p:nvPr/>
        </p:nvSpPr>
        <p:spPr bwMode="auto">
          <a:xfrm>
            <a:off x="5334000" y="2667000"/>
            <a:ext cx="381000" cy="22098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7" name="Line 32"/>
          <p:cNvSpPr>
            <a:spLocks noChangeShapeType="1"/>
          </p:cNvSpPr>
          <p:nvPr/>
        </p:nvSpPr>
        <p:spPr bwMode="auto">
          <a:xfrm>
            <a:off x="5410200" y="2667000"/>
            <a:ext cx="2590800" cy="22860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8" name="Line 33"/>
          <p:cNvSpPr>
            <a:spLocks noChangeShapeType="1"/>
          </p:cNvSpPr>
          <p:nvPr/>
        </p:nvSpPr>
        <p:spPr bwMode="auto">
          <a:xfrm flipH="1" flipV="1">
            <a:off x="6019800" y="2971800"/>
            <a:ext cx="685800" cy="2286000"/>
          </a:xfrm>
          <a:prstGeom prst="line">
            <a:avLst/>
          </a:prstGeom>
          <a:noFill/>
          <a:ln w="12700">
            <a:solidFill>
              <a:schemeClr val="tx1"/>
            </a:solidFill>
            <a:prstDash val="dash"/>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34"/>
          <p:cNvSpPr>
            <a:spLocks noChangeShapeType="1"/>
          </p:cNvSpPr>
          <p:nvPr/>
        </p:nvSpPr>
        <p:spPr bwMode="auto">
          <a:xfrm flipH="1" flipV="1">
            <a:off x="6172200" y="3048000"/>
            <a:ext cx="2133600" cy="1905000"/>
          </a:xfrm>
          <a:prstGeom prst="line">
            <a:avLst/>
          </a:prstGeom>
          <a:noFill/>
          <a:ln w="12700">
            <a:solidFill>
              <a:schemeClr val="tx1"/>
            </a:solidFill>
            <a:prstDash val="dash"/>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0" name="Line 35"/>
          <p:cNvSpPr>
            <a:spLocks noChangeShapeType="1"/>
          </p:cNvSpPr>
          <p:nvPr/>
        </p:nvSpPr>
        <p:spPr bwMode="auto">
          <a:xfrm flipH="1">
            <a:off x="7086600" y="3276600"/>
            <a:ext cx="152400" cy="2133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1" name="Line 36"/>
          <p:cNvSpPr>
            <a:spLocks noChangeShapeType="1"/>
          </p:cNvSpPr>
          <p:nvPr/>
        </p:nvSpPr>
        <p:spPr bwMode="auto">
          <a:xfrm>
            <a:off x="7239000" y="3276600"/>
            <a:ext cx="1219200" cy="1676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2" name="Text Box 39"/>
          <p:cNvSpPr txBox="1">
            <a:spLocks noChangeArrowheads="1"/>
          </p:cNvSpPr>
          <p:nvPr/>
        </p:nvSpPr>
        <p:spPr bwMode="auto">
          <a:xfrm>
            <a:off x="5622925" y="4784725"/>
            <a:ext cx="1692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Lock tables.</a:t>
            </a:r>
          </a:p>
          <a:p>
            <a:pPr algn="l"/>
            <a:r>
              <a:rPr lang="en-US" sz="1800"/>
              <a:t>Save log.</a:t>
            </a:r>
          </a:p>
        </p:txBody>
      </p:sp>
      <p:sp>
        <p:nvSpPr>
          <p:cNvPr id="24593" name="Text Box 40"/>
          <p:cNvSpPr txBox="1">
            <a:spLocks noChangeArrowheads="1"/>
          </p:cNvSpPr>
          <p:nvPr/>
        </p:nvSpPr>
        <p:spPr bwMode="auto">
          <a:xfrm>
            <a:off x="5638800" y="5334000"/>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Update all tables.</a:t>
            </a:r>
            <a:endParaRPr lang="en-US" sz="1800"/>
          </a:p>
        </p:txBody>
      </p:sp>
    </p:spTree>
    <p:extLst>
      <p:ext uri="{BB962C8B-B14F-4D97-AF65-F5344CB8AC3E}">
        <p14:creationId xmlns:p14="http://schemas.microsoft.com/office/powerpoint/2010/main" val="77522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Rectangle 4"/>
          <p:cNvSpPr>
            <a:spLocks noGrp="1" noChangeArrowheads="1"/>
          </p:cNvSpPr>
          <p:nvPr>
            <p:ph type="title"/>
          </p:nvPr>
        </p:nvSpPr>
        <p:spPr/>
        <p:txBody>
          <a:bodyPr/>
          <a:lstStyle/>
          <a:p>
            <a:r>
              <a:rPr lang="en-US" smtClean="0"/>
              <a:t>Distributed Transaction Managers</a:t>
            </a:r>
          </a:p>
        </p:txBody>
      </p:sp>
      <p:sp>
        <p:nvSpPr>
          <p:cNvPr id="5127"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CBB34238-1DDD-4A28-B4A7-2CF726DF9B99}" type="slidenum">
              <a:rPr lang="en-US" smtClean="0"/>
              <a:pPr/>
              <a:t>15</a:t>
            </a:fld>
            <a:endParaRPr lang="en-US"/>
          </a:p>
        </p:txBody>
      </p:sp>
      <p:sp>
        <p:nvSpPr>
          <p:cNvPr id="5129" name="Rectangle 5"/>
          <p:cNvSpPr>
            <a:spLocks noChangeArrowheads="1"/>
          </p:cNvSpPr>
          <p:nvPr/>
        </p:nvSpPr>
        <p:spPr bwMode="auto">
          <a:xfrm>
            <a:off x="1981200" y="3810000"/>
            <a:ext cx="1447800" cy="1295400"/>
          </a:xfrm>
          <a:prstGeom prst="rect">
            <a:avLst/>
          </a:prstGeom>
          <a:solidFill>
            <a:srgbClr val="FFFFDD"/>
          </a:solidFill>
          <a:ln w="12700">
            <a:solidFill>
              <a:schemeClr val="tx1"/>
            </a:solidFill>
            <a:miter lim="800000"/>
            <a:headEnd type="none" w="sm" len="sm"/>
            <a:tailEnd type="none" w="med" len="lg"/>
          </a:ln>
        </p:spPr>
        <p:txBody>
          <a:bodyPr anchor="ctr"/>
          <a:lstStyle/>
          <a:p>
            <a:r>
              <a:rPr lang="en-US" sz="1800">
                <a:solidFill>
                  <a:schemeClr val="tx1"/>
                </a:solidFill>
              </a:rPr>
              <a:t>Transaction Processing Monitor</a:t>
            </a:r>
          </a:p>
        </p:txBody>
      </p:sp>
      <p:graphicFrame>
        <p:nvGraphicFramePr>
          <p:cNvPr id="5122" name="Object 8"/>
          <p:cNvGraphicFramePr>
            <a:graphicFrameLocks/>
          </p:cNvGraphicFramePr>
          <p:nvPr>
            <p:extLst>
              <p:ext uri="{D42A27DB-BD31-4B8C-83A1-F6EECF244321}">
                <p14:modId xmlns:p14="http://schemas.microsoft.com/office/powerpoint/2010/main" val="3330349395"/>
              </p:ext>
            </p:extLst>
          </p:nvPr>
        </p:nvGraphicFramePr>
        <p:xfrm>
          <a:off x="6716713" y="1600200"/>
          <a:ext cx="608012" cy="1066800"/>
        </p:xfrm>
        <a:graphic>
          <a:graphicData uri="http://schemas.openxmlformats.org/presentationml/2006/ole">
            <mc:AlternateContent xmlns:mc="http://schemas.openxmlformats.org/markup-compatibility/2006">
              <mc:Choice xmlns:v="urn:schemas-microsoft-com:vml" Requires="v">
                <p:oleObj spid="_x0000_s5157" name="ClipArt" r:id="rId4" imgW="2084040" imgH="3657600" progId="MS_ClipArt_Gallery.2">
                  <p:embed/>
                </p:oleObj>
              </mc:Choice>
              <mc:Fallback>
                <p:oleObj name="ClipArt" r:id="rId4" imgW="2084040" imgH="365760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6713" y="1600200"/>
                        <a:ext cx="6080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30" name="Rectangle 13"/>
          <p:cNvSpPr>
            <a:spLocks noChangeArrowheads="1"/>
          </p:cNvSpPr>
          <p:nvPr/>
        </p:nvSpPr>
        <p:spPr bwMode="auto">
          <a:xfrm>
            <a:off x="5791200" y="3352800"/>
            <a:ext cx="2286000" cy="685800"/>
          </a:xfrm>
          <a:prstGeom prst="rect">
            <a:avLst/>
          </a:prstGeom>
          <a:solidFill>
            <a:srgbClr val="FFFFDD"/>
          </a:solidFill>
          <a:ln w="12700">
            <a:solidFill>
              <a:schemeClr val="tx1"/>
            </a:solidFill>
            <a:miter lim="800000"/>
            <a:headEnd type="none" w="sm" len="sm"/>
            <a:tailEnd type="none" w="med" len="lg"/>
          </a:ln>
        </p:spPr>
        <p:txBody>
          <a:bodyPr wrap="none"/>
          <a:lstStyle/>
          <a:p>
            <a:r>
              <a:rPr lang="en-US" sz="1800">
                <a:solidFill>
                  <a:schemeClr val="tx1"/>
                </a:solidFill>
              </a:rPr>
              <a:t>Transaction Manager</a:t>
            </a:r>
          </a:p>
        </p:txBody>
      </p:sp>
      <p:sp>
        <p:nvSpPr>
          <p:cNvPr id="5131" name="Rectangle 14"/>
          <p:cNvSpPr>
            <a:spLocks noChangeArrowheads="1"/>
          </p:cNvSpPr>
          <p:nvPr/>
        </p:nvSpPr>
        <p:spPr bwMode="auto">
          <a:xfrm>
            <a:off x="6096000" y="3810000"/>
            <a:ext cx="1371600" cy="685800"/>
          </a:xfrm>
          <a:prstGeom prst="rect">
            <a:avLst/>
          </a:prstGeom>
          <a:solidFill>
            <a:srgbClr val="EFF9FF"/>
          </a:solidFill>
          <a:ln w="12700">
            <a:solidFill>
              <a:schemeClr val="tx1"/>
            </a:solidFill>
            <a:miter lim="800000"/>
            <a:headEnd type="none" w="sm" len="sm"/>
            <a:tailEnd type="none" w="med" len="lg"/>
          </a:ln>
        </p:spPr>
        <p:txBody>
          <a:bodyPr anchor="ctr"/>
          <a:lstStyle/>
          <a:p>
            <a:r>
              <a:rPr lang="en-US" sz="1800">
                <a:solidFill>
                  <a:schemeClr val="tx1"/>
                </a:solidFill>
              </a:rPr>
              <a:t>Resource Manager</a:t>
            </a:r>
          </a:p>
        </p:txBody>
      </p:sp>
      <p:sp>
        <p:nvSpPr>
          <p:cNvPr id="5132" name="Rectangle 16"/>
          <p:cNvSpPr>
            <a:spLocks noChangeArrowheads="1"/>
          </p:cNvSpPr>
          <p:nvPr/>
        </p:nvSpPr>
        <p:spPr bwMode="auto">
          <a:xfrm>
            <a:off x="5867400" y="1447800"/>
            <a:ext cx="2286000" cy="685800"/>
          </a:xfrm>
          <a:prstGeom prst="rect">
            <a:avLst/>
          </a:prstGeom>
          <a:solidFill>
            <a:srgbClr val="FFFFDD"/>
          </a:solidFill>
          <a:ln w="12700">
            <a:solidFill>
              <a:schemeClr val="tx1"/>
            </a:solidFill>
            <a:miter lim="800000"/>
            <a:headEnd type="none" w="sm" len="sm"/>
            <a:tailEnd type="none" w="med" len="lg"/>
          </a:ln>
        </p:spPr>
        <p:txBody>
          <a:bodyPr wrap="none"/>
          <a:lstStyle/>
          <a:p>
            <a:r>
              <a:rPr lang="en-US" sz="1800">
                <a:solidFill>
                  <a:schemeClr val="tx1"/>
                </a:solidFill>
              </a:rPr>
              <a:t>Transaction Manager</a:t>
            </a:r>
          </a:p>
        </p:txBody>
      </p:sp>
      <p:sp>
        <p:nvSpPr>
          <p:cNvPr id="5133" name="Rectangle 17"/>
          <p:cNvSpPr>
            <a:spLocks noChangeArrowheads="1"/>
          </p:cNvSpPr>
          <p:nvPr/>
        </p:nvSpPr>
        <p:spPr bwMode="auto">
          <a:xfrm>
            <a:off x="6172200" y="1905000"/>
            <a:ext cx="1371600" cy="685800"/>
          </a:xfrm>
          <a:prstGeom prst="rect">
            <a:avLst/>
          </a:prstGeom>
          <a:solidFill>
            <a:srgbClr val="EFF9FF"/>
          </a:solidFill>
          <a:ln w="12700">
            <a:solidFill>
              <a:schemeClr val="tx1"/>
            </a:solidFill>
            <a:miter lim="800000"/>
            <a:headEnd type="none" w="sm" len="sm"/>
            <a:tailEnd type="none" w="med" len="lg"/>
          </a:ln>
        </p:spPr>
        <p:txBody>
          <a:bodyPr anchor="ctr"/>
          <a:lstStyle/>
          <a:p>
            <a:r>
              <a:rPr lang="en-US" sz="1800">
                <a:solidFill>
                  <a:schemeClr val="tx1"/>
                </a:solidFill>
              </a:rPr>
              <a:t>Resource Manager</a:t>
            </a:r>
          </a:p>
        </p:txBody>
      </p:sp>
      <p:sp>
        <p:nvSpPr>
          <p:cNvPr id="5134" name="Rectangle 18"/>
          <p:cNvSpPr>
            <a:spLocks noChangeArrowheads="1"/>
          </p:cNvSpPr>
          <p:nvPr/>
        </p:nvSpPr>
        <p:spPr bwMode="auto">
          <a:xfrm>
            <a:off x="3048000" y="1143000"/>
            <a:ext cx="2286000" cy="685800"/>
          </a:xfrm>
          <a:prstGeom prst="rect">
            <a:avLst/>
          </a:prstGeom>
          <a:solidFill>
            <a:srgbClr val="FFFFDD"/>
          </a:solidFill>
          <a:ln w="12700">
            <a:solidFill>
              <a:schemeClr val="tx1"/>
            </a:solidFill>
            <a:miter lim="800000"/>
            <a:headEnd type="none" w="sm" len="sm"/>
            <a:tailEnd type="none" w="med" len="lg"/>
          </a:ln>
        </p:spPr>
        <p:txBody>
          <a:bodyPr wrap="none"/>
          <a:lstStyle/>
          <a:p>
            <a:r>
              <a:rPr lang="en-US" sz="1800" dirty="0">
                <a:solidFill>
                  <a:schemeClr val="tx1"/>
                </a:solidFill>
              </a:rPr>
              <a:t>Transaction Manager</a:t>
            </a:r>
          </a:p>
        </p:txBody>
      </p:sp>
      <p:sp>
        <p:nvSpPr>
          <p:cNvPr id="5135" name="Rectangle 19"/>
          <p:cNvSpPr>
            <a:spLocks noChangeArrowheads="1"/>
          </p:cNvSpPr>
          <p:nvPr/>
        </p:nvSpPr>
        <p:spPr bwMode="auto">
          <a:xfrm>
            <a:off x="3733800" y="1600200"/>
            <a:ext cx="1371600" cy="685800"/>
          </a:xfrm>
          <a:prstGeom prst="rect">
            <a:avLst/>
          </a:prstGeom>
          <a:solidFill>
            <a:srgbClr val="EFF9FF"/>
          </a:solidFill>
          <a:ln w="12700">
            <a:solidFill>
              <a:schemeClr val="tx1"/>
            </a:solidFill>
            <a:miter lim="800000"/>
            <a:headEnd type="none" w="sm" len="sm"/>
            <a:tailEnd type="none" w="med" len="lg"/>
          </a:ln>
        </p:spPr>
        <p:txBody>
          <a:bodyPr anchor="ctr"/>
          <a:lstStyle/>
          <a:p>
            <a:r>
              <a:rPr lang="en-US" sz="1800">
                <a:solidFill>
                  <a:schemeClr val="tx1"/>
                </a:solidFill>
              </a:rPr>
              <a:t>Resource Manager</a:t>
            </a:r>
          </a:p>
        </p:txBody>
      </p:sp>
      <p:sp>
        <p:nvSpPr>
          <p:cNvPr id="5136" name="Rectangle 20"/>
          <p:cNvSpPr>
            <a:spLocks noChangeArrowheads="1"/>
          </p:cNvSpPr>
          <p:nvPr/>
        </p:nvSpPr>
        <p:spPr bwMode="auto">
          <a:xfrm>
            <a:off x="3733800" y="2286000"/>
            <a:ext cx="990600" cy="457200"/>
          </a:xfrm>
          <a:prstGeom prst="rect">
            <a:avLst/>
          </a:prstGeom>
          <a:noFill/>
          <a:ln w="12700">
            <a:solidFill>
              <a:schemeClr val="tx1"/>
            </a:solidFill>
            <a:miter lim="800000"/>
            <a:headEnd type="none" w="sm" len="sm"/>
            <a:tailEnd type="none" w="med" len="lg"/>
          </a:ln>
        </p:spPr>
        <p:txBody>
          <a:bodyPr wrap="none" anchor="ctr"/>
          <a:lstStyle/>
          <a:p>
            <a:r>
              <a:rPr lang="en-US" sz="1800">
                <a:solidFill>
                  <a:schemeClr val="tx1"/>
                </a:solidFill>
              </a:rPr>
              <a:t>DBMS</a:t>
            </a:r>
          </a:p>
        </p:txBody>
      </p:sp>
      <p:sp>
        <p:nvSpPr>
          <p:cNvPr id="5137" name="Rectangle 21"/>
          <p:cNvSpPr>
            <a:spLocks noChangeArrowheads="1"/>
          </p:cNvSpPr>
          <p:nvPr/>
        </p:nvSpPr>
        <p:spPr bwMode="auto">
          <a:xfrm>
            <a:off x="6553200" y="2590800"/>
            <a:ext cx="990600" cy="457200"/>
          </a:xfrm>
          <a:prstGeom prst="rect">
            <a:avLst/>
          </a:prstGeom>
          <a:noFill/>
          <a:ln w="12700">
            <a:solidFill>
              <a:schemeClr val="tx1"/>
            </a:solidFill>
            <a:miter lim="800000"/>
            <a:headEnd type="none" w="sm" len="sm"/>
            <a:tailEnd type="none" w="med" len="lg"/>
          </a:ln>
        </p:spPr>
        <p:txBody>
          <a:bodyPr wrap="none" anchor="ctr"/>
          <a:lstStyle/>
          <a:p>
            <a:r>
              <a:rPr lang="en-US" sz="1800">
                <a:solidFill>
                  <a:schemeClr val="tx1"/>
                </a:solidFill>
              </a:rPr>
              <a:t>DBMS</a:t>
            </a:r>
          </a:p>
        </p:txBody>
      </p:sp>
      <p:sp>
        <p:nvSpPr>
          <p:cNvPr id="5138" name="Rectangle 22"/>
          <p:cNvSpPr>
            <a:spLocks noChangeArrowheads="1"/>
          </p:cNvSpPr>
          <p:nvPr/>
        </p:nvSpPr>
        <p:spPr bwMode="auto">
          <a:xfrm>
            <a:off x="6400800" y="4495800"/>
            <a:ext cx="990600" cy="457200"/>
          </a:xfrm>
          <a:prstGeom prst="rect">
            <a:avLst/>
          </a:prstGeom>
          <a:noFill/>
          <a:ln w="12700">
            <a:solidFill>
              <a:schemeClr val="tx1"/>
            </a:solidFill>
            <a:miter lim="800000"/>
            <a:headEnd type="none" w="sm" len="sm"/>
            <a:tailEnd type="none" w="med" len="lg"/>
          </a:ln>
        </p:spPr>
        <p:txBody>
          <a:bodyPr wrap="none" anchor="ctr"/>
          <a:lstStyle/>
          <a:p>
            <a:r>
              <a:rPr lang="en-US" sz="1800">
                <a:solidFill>
                  <a:schemeClr val="tx1"/>
                </a:solidFill>
              </a:rPr>
              <a:t>DBMS</a:t>
            </a:r>
          </a:p>
        </p:txBody>
      </p:sp>
      <p:sp>
        <p:nvSpPr>
          <p:cNvPr id="5139" name="Freeform 23"/>
          <p:cNvSpPr>
            <a:spLocks/>
          </p:cNvSpPr>
          <p:nvPr/>
        </p:nvSpPr>
        <p:spPr bwMode="auto">
          <a:xfrm>
            <a:off x="3429000" y="3454400"/>
            <a:ext cx="2362200" cy="1066800"/>
          </a:xfrm>
          <a:custGeom>
            <a:avLst/>
            <a:gdLst>
              <a:gd name="T0" fmla="*/ 1488 w 1488"/>
              <a:gd name="T1" fmla="*/ 128 h 672"/>
              <a:gd name="T2" fmla="*/ 816 w 1488"/>
              <a:gd name="T3" fmla="*/ 80 h 672"/>
              <a:gd name="T4" fmla="*/ 528 w 1488"/>
              <a:gd name="T5" fmla="*/ 608 h 672"/>
              <a:gd name="T6" fmla="*/ 0 w 1488"/>
              <a:gd name="T7" fmla="*/ 464 h 672"/>
              <a:gd name="T8" fmla="*/ 0 60000 65536"/>
              <a:gd name="T9" fmla="*/ 0 60000 65536"/>
              <a:gd name="T10" fmla="*/ 0 60000 65536"/>
              <a:gd name="T11" fmla="*/ 0 60000 65536"/>
              <a:gd name="T12" fmla="*/ 0 w 1488"/>
              <a:gd name="T13" fmla="*/ 0 h 672"/>
              <a:gd name="T14" fmla="*/ 1488 w 1488"/>
              <a:gd name="T15" fmla="*/ 672 h 672"/>
            </a:gdLst>
            <a:ahLst/>
            <a:cxnLst>
              <a:cxn ang="T8">
                <a:pos x="T0" y="T1"/>
              </a:cxn>
              <a:cxn ang="T9">
                <a:pos x="T2" y="T3"/>
              </a:cxn>
              <a:cxn ang="T10">
                <a:pos x="T4" y="T5"/>
              </a:cxn>
              <a:cxn ang="T11">
                <a:pos x="T6" y="T7"/>
              </a:cxn>
            </a:cxnLst>
            <a:rect l="T12" t="T13" r="T14" b="T15"/>
            <a:pathLst>
              <a:path w="1488" h="672">
                <a:moveTo>
                  <a:pt x="1488" y="128"/>
                </a:moveTo>
                <a:cubicBezTo>
                  <a:pt x="1232" y="64"/>
                  <a:pt x="976" y="0"/>
                  <a:pt x="816" y="80"/>
                </a:cubicBezTo>
                <a:cubicBezTo>
                  <a:pt x="656" y="160"/>
                  <a:pt x="664" y="544"/>
                  <a:pt x="528" y="608"/>
                </a:cubicBezTo>
                <a:cubicBezTo>
                  <a:pt x="392" y="672"/>
                  <a:pt x="196" y="568"/>
                  <a:pt x="0" y="464"/>
                </a:cubicBezTo>
              </a:path>
            </a:pathLst>
          </a:custGeom>
          <a:noFill/>
          <a:ln w="12700" cap="flat" cmpd="sng">
            <a:solidFill>
              <a:schemeClr val="tx1"/>
            </a:solidFill>
            <a:prstDash val="solid"/>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solidFill>
                <a:schemeClr val="tx1"/>
              </a:solidFill>
            </a:endParaRPr>
          </a:p>
        </p:txBody>
      </p:sp>
      <p:sp>
        <p:nvSpPr>
          <p:cNvPr id="5140" name="Freeform 24"/>
          <p:cNvSpPr>
            <a:spLocks/>
          </p:cNvSpPr>
          <p:nvPr/>
        </p:nvSpPr>
        <p:spPr bwMode="auto">
          <a:xfrm>
            <a:off x="3429000" y="1828800"/>
            <a:ext cx="2552700" cy="2362200"/>
          </a:xfrm>
          <a:custGeom>
            <a:avLst/>
            <a:gdLst>
              <a:gd name="T0" fmla="*/ 1536 w 1608"/>
              <a:gd name="T1" fmla="*/ 0 h 1488"/>
              <a:gd name="T2" fmla="*/ 1296 w 1608"/>
              <a:gd name="T3" fmla="*/ 192 h 1488"/>
              <a:gd name="T4" fmla="*/ 1440 w 1608"/>
              <a:gd name="T5" fmla="*/ 768 h 1488"/>
              <a:gd name="T6" fmla="*/ 288 w 1608"/>
              <a:gd name="T7" fmla="*/ 768 h 1488"/>
              <a:gd name="T8" fmla="*/ 384 w 1608"/>
              <a:gd name="T9" fmla="*/ 1152 h 1488"/>
              <a:gd name="T10" fmla="*/ 576 w 1608"/>
              <a:gd name="T11" fmla="*/ 1344 h 1488"/>
              <a:gd name="T12" fmla="*/ 0 w 1608"/>
              <a:gd name="T13" fmla="*/ 1488 h 1488"/>
              <a:gd name="T14" fmla="*/ 0 60000 65536"/>
              <a:gd name="T15" fmla="*/ 0 60000 65536"/>
              <a:gd name="T16" fmla="*/ 0 60000 65536"/>
              <a:gd name="T17" fmla="*/ 0 60000 65536"/>
              <a:gd name="T18" fmla="*/ 0 60000 65536"/>
              <a:gd name="T19" fmla="*/ 0 60000 65536"/>
              <a:gd name="T20" fmla="*/ 0 60000 65536"/>
              <a:gd name="T21" fmla="*/ 0 w 1608"/>
              <a:gd name="T22" fmla="*/ 0 h 1488"/>
              <a:gd name="T23" fmla="*/ 1608 w 1608"/>
              <a:gd name="T24" fmla="*/ 1488 h 14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08" h="1488">
                <a:moveTo>
                  <a:pt x="1536" y="0"/>
                </a:moveTo>
                <a:cubicBezTo>
                  <a:pt x="1424" y="32"/>
                  <a:pt x="1312" y="64"/>
                  <a:pt x="1296" y="192"/>
                </a:cubicBezTo>
                <a:cubicBezTo>
                  <a:pt x="1280" y="320"/>
                  <a:pt x="1608" y="672"/>
                  <a:pt x="1440" y="768"/>
                </a:cubicBezTo>
                <a:cubicBezTo>
                  <a:pt x="1272" y="864"/>
                  <a:pt x="464" y="704"/>
                  <a:pt x="288" y="768"/>
                </a:cubicBezTo>
                <a:cubicBezTo>
                  <a:pt x="112" y="832"/>
                  <a:pt x="336" y="1056"/>
                  <a:pt x="384" y="1152"/>
                </a:cubicBezTo>
                <a:cubicBezTo>
                  <a:pt x="432" y="1248"/>
                  <a:pt x="640" y="1288"/>
                  <a:pt x="576" y="1344"/>
                </a:cubicBezTo>
                <a:cubicBezTo>
                  <a:pt x="512" y="1400"/>
                  <a:pt x="256" y="1444"/>
                  <a:pt x="0" y="1488"/>
                </a:cubicBezTo>
              </a:path>
            </a:pathLst>
          </a:custGeom>
          <a:noFill/>
          <a:ln w="12700" cap="flat" cmpd="sng">
            <a:solidFill>
              <a:schemeClr val="tx1"/>
            </a:solidFill>
            <a:prstDash val="solid"/>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solidFill>
                <a:schemeClr val="tx1"/>
              </a:solidFill>
            </a:endParaRPr>
          </a:p>
        </p:txBody>
      </p:sp>
      <p:sp>
        <p:nvSpPr>
          <p:cNvPr id="5141" name="Freeform 25"/>
          <p:cNvSpPr>
            <a:spLocks/>
          </p:cNvSpPr>
          <p:nvPr/>
        </p:nvSpPr>
        <p:spPr bwMode="auto">
          <a:xfrm>
            <a:off x="3429000" y="1422400"/>
            <a:ext cx="2387600" cy="2768600"/>
          </a:xfrm>
          <a:custGeom>
            <a:avLst/>
            <a:gdLst>
              <a:gd name="T0" fmla="*/ 1200 w 1504"/>
              <a:gd name="T1" fmla="*/ 16 h 1744"/>
              <a:gd name="T2" fmla="*/ 1392 w 1504"/>
              <a:gd name="T3" fmla="*/ 64 h 1744"/>
              <a:gd name="T4" fmla="*/ 1152 w 1504"/>
              <a:gd name="T5" fmla="*/ 400 h 1744"/>
              <a:gd name="T6" fmla="*/ 1344 w 1504"/>
              <a:gd name="T7" fmla="*/ 928 h 1744"/>
              <a:gd name="T8" fmla="*/ 192 w 1504"/>
              <a:gd name="T9" fmla="*/ 928 h 1744"/>
              <a:gd name="T10" fmla="*/ 384 w 1504"/>
              <a:gd name="T11" fmla="*/ 1600 h 1744"/>
              <a:gd name="T12" fmla="*/ 0 w 1504"/>
              <a:gd name="T13" fmla="*/ 1744 h 1744"/>
              <a:gd name="T14" fmla="*/ 0 60000 65536"/>
              <a:gd name="T15" fmla="*/ 0 60000 65536"/>
              <a:gd name="T16" fmla="*/ 0 60000 65536"/>
              <a:gd name="T17" fmla="*/ 0 60000 65536"/>
              <a:gd name="T18" fmla="*/ 0 60000 65536"/>
              <a:gd name="T19" fmla="*/ 0 60000 65536"/>
              <a:gd name="T20" fmla="*/ 0 60000 65536"/>
              <a:gd name="T21" fmla="*/ 0 w 1504"/>
              <a:gd name="T22" fmla="*/ 0 h 1744"/>
              <a:gd name="T23" fmla="*/ 1504 w 1504"/>
              <a:gd name="T24" fmla="*/ 1744 h 17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04" h="1744">
                <a:moveTo>
                  <a:pt x="1200" y="16"/>
                </a:moveTo>
                <a:cubicBezTo>
                  <a:pt x="1300" y="8"/>
                  <a:pt x="1400" y="0"/>
                  <a:pt x="1392" y="64"/>
                </a:cubicBezTo>
                <a:cubicBezTo>
                  <a:pt x="1384" y="128"/>
                  <a:pt x="1160" y="256"/>
                  <a:pt x="1152" y="400"/>
                </a:cubicBezTo>
                <a:cubicBezTo>
                  <a:pt x="1144" y="544"/>
                  <a:pt x="1504" y="840"/>
                  <a:pt x="1344" y="928"/>
                </a:cubicBezTo>
                <a:cubicBezTo>
                  <a:pt x="1184" y="1016"/>
                  <a:pt x="352" y="816"/>
                  <a:pt x="192" y="928"/>
                </a:cubicBezTo>
                <a:cubicBezTo>
                  <a:pt x="32" y="1040"/>
                  <a:pt x="416" y="1464"/>
                  <a:pt x="384" y="1600"/>
                </a:cubicBezTo>
                <a:cubicBezTo>
                  <a:pt x="352" y="1736"/>
                  <a:pt x="176" y="1740"/>
                  <a:pt x="0" y="1744"/>
                </a:cubicBezTo>
              </a:path>
            </a:pathLst>
          </a:custGeom>
          <a:noFill/>
          <a:ln w="12700" cap="flat" cmpd="sng">
            <a:solidFill>
              <a:schemeClr val="tx1"/>
            </a:solidFill>
            <a:prstDash val="solid"/>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solidFill>
                <a:schemeClr val="tx1"/>
              </a:solidFill>
            </a:endParaRPr>
          </a:p>
        </p:txBody>
      </p:sp>
      <p:sp>
        <p:nvSpPr>
          <p:cNvPr id="5142" name="Text Box 26"/>
          <p:cNvSpPr txBox="1">
            <a:spLocks noChangeArrowheads="1"/>
          </p:cNvSpPr>
          <p:nvPr/>
        </p:nvSpPr>
        <p:spPr bwMode="auto">
          <a:xfrm>
            <a:off x="3425952" y="4776216"/>
            <a:ext cx="4800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spcBef>
                <a:spcPct val="50000"/>
              </a:spcBef>
            </a:pPr>
            <a:r>
              <a:rPr lang="en-US" sz="1800" dirty="0">
                <a:solidFill>
                  <a:srgbClr val="000000"/>
                </a:solidFill>
              </a:rPr>
              <a:t>The distributed transaction coordinator/transaction processing monitor handles the transaction decisions and coordinates across the participating systems.</a:t>
            </a:r>
          </a:p>
        </p:txBody>
      </p:sp>
      <p:grpSp>
        <p:nvGrpSpPr>
          <p:cNvPr id="23" name="Group 39"/>
          <p:cNvGrpSpPr>
            <a:grpSpLocks/>
          </p:cNvGrpSpPr>
          <p:nvPr/>
        </p:nvGrpSpPr>
        <p:grpSpPr bwMode="auto">
          <a:xfrm>
            <a:off x="1363620" y="4495800"/>
            <a:ext cx="599809" cy="906272"/>
            <a:chOff x="2256" y="1536"/>
            <a:chExt cx="566" cy="856"/>
          </a:xfrm>
        </p:grpSpPr>
        <p:sp>
          <p:nvSpPr>
            <p:cNvPr id="24"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25"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26"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27"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28"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29"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0"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1"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2"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3"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4"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5"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6"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7"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8"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39"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0"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1"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2"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3"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4"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5"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6"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47"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grpSp>
      <p:grpSp>
        <p:nvGrpSpPr>
          <p:cNvPr id="48" name="Group 39"/>
          <p:cNvGrpSpPr>
            <a:grpSpLocks/>
          </p:cNvGrpSpPr>
          <p:nvPr/>
        </p:nvGrpSpPr>
        <p:grpSpPr bwMode="auto">
          <a:xfrm>
            <a:off x="3036415" y="1913128"/>
            <a:ext cx="599809" cy="906272"/>
            <a:chOff x="2256" y="1536"/>
            <a:chExt cx="566" cy="856"/>
          </a:xfrm>
        </p:grpSpPr>
        <p:sp>
          <p:nvSpPr>
            <p:cNvPr id="49"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0"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1"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2"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3"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4"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5"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6"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7"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8"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59"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0"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1"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2"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3"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4"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5"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6"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7"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8"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69"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0"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1"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2"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grpSp>
      <p:grpSp>
        <p:nvGrpSpPr>
          <p:cNvPr id="73" name="Group 39"/>
          <p:cNvGrpSpPr>
            <a:grpSpLocks/>
          </p:cNvGrpSpPr>
          <p:nvPr/>
        </p:nvGrpSpPr>
        <p:grpSpPr bwMode="auto">
          <a:xfrm>
            <a:off x="7777295" y="2173575"/>
            <a:ext cx="599809" cy="906272"/>
            <a:chOff x="2256" y="1536"/>
            <a:chExt cx="566" cy="856"/>
          </a:xfrm>
        </p:grpSpPr>
        <p:sp>
          <p:nvSpPr>
            <p:cNvPr id="74"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5"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6"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7"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8"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79"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0"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1"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2"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3"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4"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5"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6"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7"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8"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89"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0"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1"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2"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3"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4"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5"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6"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97"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grpSp>
      <p:grpSp>
        <p:nvGrpSpPr>
          <p:cNvPr id="98" name="Group 39"/>
          <p:cNvGrpSpPr>
            <a:grpSpLocks/>
          </p:cNvGrpSpPr>
          <p:nvPr/>
        </p:nvGrpSpPr>
        <p:grpSpPr bwMode="auto">
          <a:xfrm>
            <a:off x="7521899" y="4091366"/>
            <a:ext cx="599809" cy="906272"/>
            <a:chOff x="2256" y="1536"/>
            <a:chExt cx="566" cy="856"/>
          </a:xfrm>
        </p:grpSpPr>
        <p:sp>
          <p:nvSpPr>
            <p:cNvPr id="99"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0"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1"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2"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3"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4"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5"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6"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7"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8"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09"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0"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1"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2"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3"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4"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5"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6"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7"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8"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19"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20"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21"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sp>
          <p:nvSpPr>
            <p:cNvPr id="122"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tx1"/>
                </a:solidFill>
              </a:endParaRPr>
            </a:p>
          </p:txBody>
        </p:sp>
      </p:grpSp>
    </p:spTree>
    <p:extLst>
      <p:ext uri="{BB962C8B-B14F-4D97-AF65-F5344CB8AC3E}">
        <p14:creationId xmlns:p14="http://schemas.microsoft.com/office/powerpoint/2010/main" val="1767330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r>
              <a:rPr lang="en-US" smtClean="0"/>
              <a:t>Distributed Design Questions</a:t>
            </a:r>
          </a:p>
        </p:txBody>
      </p:sp>
      <p:sp>
        <p:nvSpPr>
          <p:cNvPr id="6147"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0A0AD611-19F9-4509-A07E-469E1EA348AA}" type="slidenum">
              <a:rPr lang="en-US" smtClean="0"/>
              <a:pPr/>
              <a:t>16</a:t>
            </a:fld>
            <a:endParaRPr lang="en-US"/>
          </a:p>
        </p:txBody>
      </p:sp>
      <p:graphicFrame>
        <p:nvGraphicFramePr>
          <p:cNvPr id="6146" name="Object 9"/>
          <p:cNvGraphicFramePr>
            <a:graphicFrameLocks noChangeAspect="1"/>
          </p:cNvGraphicFramePr>
          <p:nvPr>
            <p:extLst>
              <p:ext uri="{D42A27DB-BD31-4B8C-83A1-F6EECF244321}">
                <p14:modId xmlns:p14="http://schemas.microsoft.com/office/powerpoint/2010/main" val="2166571264"/>
              </p:ext>
            </p:extLst>
          </p:nvPr>
        </p:nvGraphicFramePr>
        <p:xfrm>
          <a:off x="490780" y="1431010"/>
          <a:ext cx="7772400" cy="2314575"/>
        </p:xfrm>
        <a:graphic>
          <a:graphicData uri="http://schemas.openxmlformats.org/presentationml/2006/ole">
            <mc:AlternateContent xmlns:mc="http://schemas.openxmlformats.org/markup-compatibility/2006">
              <mc:Choice xmlns:v="urn:schemas-microsoft-com:vml" Requires="v">
                <p:oleObj spid="_x0000_s6164" name="Document" r:id="rId4" imgW="5956920" imgH="1774800" progId="Word.Document.8">
                  <p:embed/>
                </p:oleObj>
              </mc:Choice>
              <mc:Fallback>
                <p:oleObj name="Document" r:id="rId4" imgW="5956920" imgH="17748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0780" y="1431010"/>
                        <a:ext cx="7772400" cy="231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600504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3" name="Rectangle 1026"/>
          <p:cNvSpPr>
            <a:spLocks noGrp="1" noChangeArrowheads="1"/>
          </p:cNvSpPr>
          <p:nvPr>
            <p:ph type="title"/>
          </p:nvPr>
        </p:nvSpPr>
        <p:spPr/>
        <p:txBody>
          <a:bodyPr/>
          <a:lstStyle/>
          <a:p>
            <a:r>
              <a:rPr lang="en-US" smtClean="0"/>
              <a:t>Distributed Databases In Oracle</a:t>
            </a:r>
          </a:p>
        </p:txBody>
      </p:sp>
      <p:sp>
        <p:nvSpPr>
          <p:cNvPr id="7174" name="Rectangle 1027"/>
          <p:cNvSpPr>
            <a:spLocks noGrp="1" noChangeArrowheads="1"/>
          </p:cNvSpPr>
          <p:nvPr>
            <p:ph idx="1"/>
          </p:nvPr>
        </p:nvSpPr>
        <p:spPr/>
        <p:txBody>
          <a:bodyPr/>
          <a:lstStyle/>
          <a:p>
            <a:r>
              <a:rPr lang="en-US" dirty="0" smtClean="0"/>
              <a:t>Database Links</a:t>
            </a:r>
          </a:p>
          <a:p>
            <a:pPr lvl="1"/>
            <a:r>
              <a:rPr lang="en-US" dirty="0" smtClean="0"/>
              <a:t>Full database names.</a:t>
            </a:r>
          </a:p>
          <a:p>
            <a:pPr lvl="1"/>
            <a:r>
              <a:rPr lang="en-US" dirty="0" smtClean="0"/>
              <a:t>CONNECT command.</a:t>
            </a:r>
          </a:p>
          <a:p>
            <a:r>
              <a:rPr lang="en-US" dirty="0" smtClean="0"/>
              <a:t>Linking through synonyms.</a:t>
            </a:r>
          </a:p>
          <a:p>
            <a:pPr lvl="1"/>
            <a:r>
              <a:rPr lang="en-US" dirty="0" smtClean="0"/>
              <a:t>CREATE SYNONYM … </a:t>
            </a:r>
          </a:p>
          <a:p>
            <a:pPr lvl="1"/>
            <a:r>
              <a:rPr lang="en-US" dirty="0" smtClean="0"/>
              <a:t>Central control over permissions.</a:t>
            </a:r>
          </a:p>
          <a:p>
            <a:r>
              <a:rPr lang="en-US" dirty="0" smtClean="0"/>
              <a:t>Linking through Views/queries.</a:t>
            </a:r>
          </a:p>
          <a:p>
            <a:pPr lvl="1"/>
            <a:r>
              <a:rPr lang="en-US" dirty="0" smtClean="0"/>
              <a:t>CREATE VIEW AS … </a:t>
            </a:r>
          </a:p>
          <a:p>
            <a:pPr lvl="1"/>
            <a:r>
              <a:rPr lang="en-US" dirty="0" smtClean="0"/>
              <a:t>Can assign local permissions.</a:t>
            </a:r>
          </a:p>
          <a:p>
            <a:r>
              <a:rPr lang="en-US" dirty="0" smtClean="0"/>
              <a:t>Linking through stored procedures.</a:t>
            </a:r>
          </a:p>
          <a:p>
            <a:pPr lvl="1"/>
            <a:r>
              <a:rPr lang="en-US" dirty="0" smtClean="0"/>
              <a:t>DELETE … </a:t>
            </a:r>
          </a:p>
          <a:p>
            <a:pPr lvl="1"/>
            <a:r>
              <a:rPr lang="en-US" dirty="0" smtClean="0"/>
              <a:t>Strong control over actions.</a:t>
            </a:r>
          </a:p>
        </p:txBody>
      </p:sp>
      <p:sp>
        <p:nvSpPr>
          <p:cNvPr id="717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34189760-905B-4F8F-8143-5D12659153E3}" type="slidenum">
              <a:rPr lang="en-US" smtClean="0"/>
              <a:pPr/>
              <a:t>17</a:t>
            </a:fld>
            <a:endParaRPr lang="en-US"/>
          </a:p>
        </p:txBody>
      </p:sp>
      <p:sp>
        <p:nvSpPr>
          <p:cNvPr id="7175" name="Rectangle 1029"/>
          <p:cNvSpPr>
            <a:spLocks noChangeArrowheads="1"/>
          </p:cNvSpPr>
          <p:nvPr/>
        </p:nvSpPr>
        <p:spPr bwMode="auto">
          <a:xfrm>
            <a:off x="5791200" y="1371600"/>
            <a:ext cx="3124200" cy="7620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l"/>
            <a:r>
              <a:rPr lang="en-US" sz="2000"/>
              <a:t>Schema.Table@Location</a:t>
            </a:r>
          </a:p>
          <a:p>
            <a:pPr algn="l"/>
            <a:r>
              <a:rPr lang="en-US" sz="2000">
                <a:solidFill>
                  <a:srgbClr val="006633"/>
                </a:solidFill>
              </a:rPr>
              <a:t>Scott.Emp@hq.acme.com</a:t>
            </a:r>
            <a:endParaRPr lang="en-US" sz="2000"/>
          </a:p>
        </p:txBody>
      </p:sp>
      <p:sp>
        <p:nvSpPr>
          <p:cNvPr id="7176" name="Text Box 1032"/>
          <p:cNvSpPr txBox="1">
            <a:spLocks noChangeArrowheads="1"/>
          </p:cNvSpPr>
          <p:nvPr/>
        </p:nvSpPr>
        <p:spPr bwMode="auto">
          <a:xfrm>
            <a:off x="5943600" y="2057400"/>
            <a:ext cx="12287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Server</a:t>
            </a:r>
          </a:p>
          <a:p>
            <a:pPr algn="l"/>
            <a:r>
              <a:rPr lang="en-US" sz="2000"/>
              <a:t>database</a:t>
            </a:r>
          </a:p>
        </p:txBody>
      </p:sp>
      <p:sp>
        <p:nvSpPr>
          <p:cNvPr id="7177" name="Line 1033"/>
          <p:cNvSpPr>
            <a:spLocks noChangeShapeType="1"/>
          </p:cNvSpPr>
          <p:nvPr/>
        </p:nvSpPr>
        <p:spPr bwMode="auto">
          <a:xfrm flipH="1">
            <a:off x="6553200" y="3352800"/>
            <a:ext cx="533400" cy="1447800"/>
          </a:xfrm>
          <a:prstGeom prst="line">
            <a:avLst/>
          </a:prstGeom>
          <a:noFill/>
          <a:ln w="12700">
            <a:solidFill>
              <a:schemeClr val="tx2"/>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178" name="Text Box 1034"/>
          <p:cNvSpPr txBox="1">
            <a:spLocks noChangeArrowheads="1"/>
          </p:cNvSpPr>
          <p:nvPr/>
        </p:nvSpPr>
        <p:spPr bwMode="auto">
          <a:xfrm>
            <a:off x="5791200" y="4800600"/>
            <a:ext cx="736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tx2"/>
                </a:solidFill>
              </a:rPr>
              <a:t>View</a:t>
            </a:r>
          </a:p>
        </p:txBody>
      </p:sp>
      <p:sp>
        <p:nvSpPr>
          <p:cNvPr id="7179" name="Text Box 1035"/>
          <p:cNvSpPr txBox="1">
            <a:spLocks noChangeArrowheads="1"/>
          </p:cNvSpPr>
          <p:nvPr/>
        </p:nvSpPr>
        <p:spPr bwMode="auto">
          <a:xfrm>
            <a:off x="5715000" y="2667000"/>
            <a:ext cx="13144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Synonym:</a:t>
            </a:r>
          </a:p>
          <a:p>
            <a:pPr algn="l"/>
            <a:r>
              <a:rPr lang="en-US" sz="2000"/>
              <a:t>Employee</a:t>
            </a:r>
          </a:p>
        </p:txBody>
      </p:sp>
      <p:sp>
        <p:nvSpPr>
          <p:cNvPr id="7180" name="Text Box 1036"/>
          <p:cNvSpPr txBox="1">
            <a:spLocks noChangeArrowheads="1"/>
          </p:cNvSpPr>
          <p:nvPr/>
        </p:nvSpPr>
        <p:spPr bwMode="auto">
          <a:xfrm>
            <a:off x="7467600" y="3124200"/>
            <a:ext cx="1676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600" b="1">
                <a:solidFill>
                  <a:srgbClr val="006633"/>
                </a:solidFill>
              </a:rPr>
              <a:t>Procedure:</a:t>
            </a:r>
            <a:endParaRPr lang="en-US" sz="1600">
              <a:solidFill>
                <a:srgbClr val="006633"/>
              </a:solidFill>
            </a:endParaRPr>
          </a:p>
          <a:p>
            <a:pPr algn="l"/>
            <a:r>
              <a:rPr lang="en-US" sz="1600">
                <a:solidFill>
                  <a:srgbClr val="006633"/>
                </a:solidFill>
              </a:rPr>
              <a:t>DELETE FROM</a:t>
            </a:r>
          </a:p>
          <a:p>
            <a:pPr algn="l"/>
            <a:r>
              <a:rPr lang="en-US" sz="1600">
                <a:solidFill>
                  <a:srgbClr val="006633"/>
                </a:solidFill>
              </a:rPr>
              <a:t>Employee</a:t>
            </a:r>
          </a:p>
          <a:p>
            <a:pPr algn="l"/>
            <a:r>
              <a:rPr lang="en-US" sz="1600">
                <a:solidFill>
                  <a:srgbClr val="006633"/>
                </a:solidFill>
              </a:rPr>
              <a:t>WHERE ...</a:t>
            </a:r>
          </a:p>
        </p:txBody>
      </p:sp>
      <p:sp>
        <p:nvSpPr>
          <p:cNvPr id="7181" name="Line 1037"/>
          <p:cNvSpPr>
            <a:spLocks noChangeShapeType="1"/>
          </p:cNvSpPr>
          <p:nvPr/>
        </p:nvSpPr>
        <p:spPr bwMode="auto">
          <a:xfrm flipH="1">
            <a:off x="5638800" y="5105400"/>
            <a:ext cx="45720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82" name="Line 1038"/>
          <p:cNvSpPr>
            <a:spLocks noChangeShapeType="1"/>
          </p:cNvSpPr>
          <p:nvPr/>
        </p:nvSpPr>
        <p:spPr bwMode="auto">
          <a:xfrm>
            <a:off x="6248400" y="5105400"/>
            <a:ext cx="30480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83" name="Line 1039"/>
          <p:cNvSpPr>
            <a:spLocks noChangeShapeType="1"/>
          </p:cNvSpPr>
          <p:nvPr/>
        </p:nvSpPr>
        <p:spPr bwMode="auto">
          <a:xfrm flipH="1">
            <a:off x="6019800" y="5105400"/>
            <a:ext cx="152400" cy="457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84" name="Text Box 1040"/>
          <p:cNvSpPr txBox="1">
            <a:spLocks noChangeArrowheads="1"/>
          </p:cNvSpPr>
          <p:nvPr/>
        </p:nvSpPr>
        <p:spPr bwMode="auto">
          <a:xfrm>
            <a:off x="5562600" y="5410200"/>
            <a:ext cx="1403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sz="1800"/>
              <a:t>user</a:t>
            </a:r>
          </a:p>
          <a:p>
            <a:r>
              <a:rPr lang="en-US" sz="1800"/>
              <a:t>permissions</a:t>
            </a:r>
          </a:p>
        </p:txBody>
      </p:sp>
      <p:sp>
        <p:nvSpPr>
          <p:cNvPr id="7185" name="Line 1041"/>
          <p:cNvSpPr>
            <a:spLocks noChangeShapeType="1"/>
          </p:cNvSpPr>
          <p:nvPr/>
        </p:nvSpPr>
        <p:spPr bwMode="auto">
          <a:xfrm flipV="1">
            <a:off x="7696200" y="4191000"/>
            <a:ext cx="304800" cy="685800"/>
          </a:xfrm>
          <a:prstGeom prst="line">
            <a:avLst/>
          </a:prstGeom>
          <a:noFill/>
          <a:ln w="12700">
            <a:solidFill>
              <a:srgbClr val="006633"/>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186" name="Line 1042"/>
          <p:cNvSpPr>
            <a:spLocks noChangeShapeType="1"/>
          </p:cNvSpPr>
          <p:nvPr/>
        </p:nvSpPr>
        <p:spPr bwMode="auto">
          <a:xfrm flipH="1" flipV="1">
            <a:off x="7772400" y="2209800"/>
            <a:ext cx="457200" cy="914400"/>
          </a:xfrm>
          <a:prstGeom prst="line">
            <a:avLst/>
          </a:prstGeom>
          <a:noFill/>
          <a:ln w="12700">
            <a:solidFill>
              <a:srgbClr val="006633"/>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187" name="Text Box 1043"/>
          <p:cNvSpPr txBox="1">
            <a:spLocks noChangeArrowheads="1"/>
          </p:cNvSpPr>
          <p:nvPr/>
        </p:nvSpPr>
        <p:spPr bwMode="auto">
          <a:xfrm>
            <a:off x="7162800" y="4852988"/>
            <a:ext cx="18986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User can only</a:t>
            </a:r>
          </a:p>
          <a:p>
            <a:pPr algn="l"/>
            <a:r>
              <a:rPr lang="en-US" sz="1800"/>
              <a:t>run procedure.</a:t>
            </a:r>
          </a:p>
          <a:p>
            <a:pPr algn="l"/>
            <a:r>
              <a:rPr lang="en-US" sz="1800"/>
              <a:t>No other access.</a:t>
            </a:r>
          </a:p>
        </p:txBody>
      </p:sp>
      <p:grpSp>
        <p:nvGrpSpPr>
          <p:cNvPr id="20" name="Group 39"/>
          <p:cNvGrpSpPr>
            <a:grpSpLocks/>
          </p:cNvGrpSpPr>
          <p:nvPr/>
        </p:nvGrpSpPr>
        <p:grpSpPr bwMode="auto">
          <a:xfrm>
            <a:off x="7172591" y="2133600"/>
            <a:ext cx="599809" cy="906272"/>
            <a:chOff x="2256" y="1536"/>
            <a:chExt cx="566" cy="856"/>
          </a:xfrm>
        </p:grpSpPr>
        <p:sp>
          <p:nvSpPr>
            <p:cNvPr id="21"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45"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4546079"/>
            <a:ext cx="864737" cy="9059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57343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4" name="Rectangle 2"/>
          <p:cNvSpPr>
            <a:spLocks noGrp="1" noChangeArrowheads="1"/>
          </p:cNvSpPr>
          <p:nvPr>
            <p:ph type="title"/>
          </p:nvPr>
        </p:nvSpPr>
        <p:spPr/>
        <p:txBody>
          <a:bodyPr/>
          <a:lstStyle/>
          <a:p>
            <a:r>
              <a:rPr lang="en-US" smtClean="0"/>
              <a:t>Client-Server</a:t>
            </a:r>
          </a:p>
        </p:txBody>
      </p:sp>
      <p:sp>
        <p:nvSpPr>
          <p:cNvPr id="8201"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BC18528E-771E-4267-B2B1-EB8596CA2607}" type="slidenum">
              <a:rPr lang="en-US" smtClean="0"/>
              <a:pPr/>
              <a:t>18</a:t>
            </a:fld>
            <a:endParaRPr lang="en-US"/>
          </a:p>
        </p:txBody>
      </p:sp>
      <p:sp>
        <p:nvSpPr>
          <p:cNvPr id="8202" name="Freeform 11"/>
          <p:cNvSpPr>
            <a:spLocks/>
          </p:cNvSpPr>
          <p:nvPr/>
        </p:nvSpPr>
        <p:spPr bwMode="auto">
          <a:xfrm>
            <a:off x="5080000" y="2514600"/>
            <a:ext cx="1435100" cy="1143000"/>
          </a:xfrm>
          <a:custGeom>
            <a:avLst/>
            <a:gdLst>
              <a:gd name="T0" fmla="*/ 544 w 904"/>
              <a:gd name="T1" fmla="*/ 720 h 720"/>
              <a:gd name="T2" fmla="*/ 496 w 904"/>
              <a:gd name="T3" fmla="*/ 624 h 720"/>
              <a:gd name="T4" fmla="*/ 352 w 904"/>
              <a:gd name="T5" fmla="*/ 480 h 720"/>
              <a:gd name="T6" fmla="*/ 544 w 904"/>
              <a:gd name="T7" fmla="*/ 384 h 720"/>
              <a:gd name="T8" fmla="*/ 832 w 904"/>
              <a:gd name="T9" fmla="*/ 240 h 720"/>
              <a:gd name="T10" fmla="*/ 112 w 904"/>
              <a:gd name="T11" fmla="*/ 192 h 720"/>
              <a:gd name="T12" fmla="*/ 160 w 904"/>
              <a:gd name="T13" fmla="*/ 0 h 720"/>
              <a:gd name="T14" fmla="*/ 0 60000 65536"/>
              <a:gd name="T15" fmla="*/ 0 60000 65536"/>
              <a:gd name="T16" fmla="*/ 0 60000 65536"/>
              <a:gd name="T17" fmla="*/ 0 60000 65536"/>
              <a:gd name="T18" fmla="*/ 0 60000 65536"/>
              <a:gd name="T19" fmla="*/ 0 60000 65536"/>
              <a:gd name="T20" fmla="*/ 0 60000 65536"/>
              <a:gd name="T21" fmla="*/ 0 w 904"/>
              <a:gd name="T22" fmla="*/ 0 h 720"/>
              <a:gd name="T23" fmla="*/ 904 w 904"/>
              <a:gd name="T24" fmla="*/ 720 h 7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4" h="720">
                <a:moveTo>
                  <a:pt x="544" y="720"/>
                </a:moveTo>
                <a:cubicBezTo>
                  <a:pt x="536" y="692"/>
                  <a:pt x="528" y="664"/>
                  <a:pt x="496" y="624"/>
                </a:cubicBezTo>
                <a:cubicBezTo>
                  <a:pt x="464" y="584"/>
                  <a:pt x="344" y="520"/>
                  <a:pt x="352" y="480"/>
                </a:cubicBezTo>
                <a:cubicBezTo>
                  <a:pt x="360" y="440"/>
                  <a:pt x="464" y="424"/>
                  <a:pt x="544" y="384"/>
                </a:cubicBezTo>
                <a:cubicBezTo>
                  <a:pt x="624" y="344"/>
                  <a:pt x="904" y="272"/>
                  <a:pt x="832" y="240"/>
                </a:cubicBezTo>
                <a:cubicBezTo>
                  <a:pt x="760" y="208"/>
                  <a:pt x="224" y="232"/>
                  <a:pt x="112" y="192"/>
                </a:cubicBezTo>
                <a:cubicBezTo>
                  <a:pt x="0" y="152"/>
                  <a:pt x="80" y="76"/>
                  <a:pt x="160"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03" name="Freeform 10"/>
          <p:cNvSpPr>
            <a:spLocks/>
          </p:cNvSpPr>
          <p:nvPr/>
        </p:nvSpPr>
        <p:spPr bwMode="auto">
          <a:xfrm>
            <a:off x="2286000" y="2362200"/>
            <a:ext cx="1320800" cy="1549400"/>
          </a:xfrm>
          <a:custGeom>
            <a:avLst/>
            <a:gdLst>
              <a:gd name="T0" fmla="*/ 0 w 832"/>
              <a:gd name="T1" fmla="*/ 816 h 976"/>
              <a:gd name="T2" fmla="*/ 48 w 832"/>
              <a:gd name="T3" fmla="*/ 816 h 976"/>
              <a:gd name="T4" fmla="*/ 192 w 832"/>
              <a:gd name="T5" fmla="*/ 720 h 976"/>
              <a:gd name="T6" fmla="*/ 240 w 832"/>
              <a:gd name="T7" fmla="*/ 720 h 976"/>
              <a:gd name="T8" fmla="*/ 288 w 832"/>
              <a:gd name="T9" fmla="*/ 768 h 976"/>
              <a:gd name="T10" fmla="*/ 720 w 832"/>
              <a:gd name="T11" fmla="*/ 768 h 976"/>
              <a:gd name="T12" fmla="*/ 720 w 832"/>
              <a:gd name="T13" fmla="*/ 912 h 976"/>
              <a:gd name="T14" fmla="*/ 816 w 832"/>
              <a:gd name="T15" fmla="*/ 960 h 976"/>
              <a:gd name="T16" fmla="*/ 816 w 832"/>
              <a:gd name="T17" fmla="*/ 816 h 976"/>
              <a:gd name="T18" fmla="*/ 720 w 832"/>
              <a:gd name="T19" fmla="*/ 576 h 976"/>
              <a:gd name="T20" fmla="*/ 240 w 832"/>
              <a:gd name="T21" fmla="*/ 384 h 976"/>
              <a:gd name="T22" fmla="*/ 240 w 832"/>
              <a:gd name="T23" fmla="*/ 192 h 976"/>
              <a:gd name="T24" fmla="*/ 432 w 832"/>
              <a:gd name="T25" fmla="*/ 0 h 9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32"/>
              <a:gd name="T40" fmla="*/ 0 h 976"/>
              <a:gd name="T41" fmla="*/ 832 w 832"/>
              <a:gd name="T42" fmla="*/ 976 h 97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32" h="976">
                <a:moveTo>
                  <a:pt x="0" y="816"/>
                </a:moveTo>
                <a:cubicBezTo>
                  <a:pt x="8" y="824"/>
                  <a:pt x="16" y="832"/>
                  <a:pt x="48" y="816"/>
                </a:cubicBezTo>
                <a:cubicBezTo>
                  <a:pt x="80" y="800"/>
                  <a:pt x="160" y="736"/>
                  <a:pt x="192" y="720"/>
                </a:cubicBezTo>
                <a:cubicBezTo>
                  <a:pt x="224" y="704"/>
                  <a:pt x="224" y="712"/>
                  <a:pt x="240" y="720"/>
                </a:cubicBezTo>
                <a:cubicBezTo>
                  <a:pt x="256" y="728"/>
                  <a:pt x="208" y="760"/>
                  <a:pt x="288" y="768"/>
                </a:cubicBezTo>
                <a:cubicBezTo>
                  <a:pt x="368" y="776"/>
                  <a:pt x="648" y="744"/>
                  <a:pt x="720" y="768"/>
                </a:cubicBezTo>
                <a:cubicBezTo>
                  <a:pt x="792" y="792"/>
                  <a:pt x="704" y="880"/>
                  <a:pt x="720" y="912"/>
                </a:cubicBezTo>
                <a:cubicBezTo>
                  <a:pt x="736" y="944"/>
                  <a:pt x="800" y="976"/>
                  <a:pt x="816" y="960"/>
                </a:cubicBezTo>
                <a:cubicBezTo>
                  <a:pt x="832" y="944"/>
                  <a:pt x="832" y="880"/>
                  <a:pt x="816" y="816"/>
                </a:cubicBezTo>
                <a:cubicBezTo>
                  <a:pt x="800" y="752"/>
                  <a:pt x="816" y="648"/>
                  <a:pt x="720" y="576"/>
                </a:cubicBezTo>
                <a:cubicBezTo>
                  <a:pt x="624" y="504"/>
                  <a:pt x="320" y="448"/>
                  <a:pt x="240" y="384"/>
                </a:cubicBezTo>
                <a:cubicBezTo>
                  <a:pt x="160" y="320"/>
                  <a:pt x="208" y="256"/>
                  <a:pt x="240" y="192"/>
                </a:cubicBezTo>
                <a:cubicBezTo>
                  <a:pt x="272" y="128"/>
                  <a:pt x="352" y="64"/>
                  <a:pt x="432"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05" name="Freeform 12"/>
          <p:cNvSpPr>
            <a:spLocks/>
          </p:cNvSpPr>
          <p:nvPr/>
        </p:nvSpPr>
        <p:spPr bwMode="auto">
          <a:xfrm>
            <a:off x="3657600" y="2006600"/>
            <a:ext cx="1676400" cy="406400"/>
          </a:xfrm>
          <a:custGeom>
            <a:avLst/>
            <a:gdLst>
              <a:gd name="T0" fmla="*/ 0 w 1008"/>
              <a:gd name="T1" fmla="*/ 128 h 256"/>
              <a:gd name="T2" fmla="*/ 48 w 1008"/>
              <a:gd name="T3" fmla="*/ 128 h 256"/>
              <a:gd name="T4" fmla="*/ 240 w 1008"/>
              <a:gd name="T5" fmla="*/ 32 h 256"/>
              <a:gd name="T6" fmla="*/ 480 w 1008"/>
              <a:gd name="T7" fmla="*/ 32 h 256"/>
              <a:gd name="T8" fmla="*/ 864 w 1008"/>
              <a:gd name="T9" fmla="*/ 224 h 256"/>
              <a:gd name="T10" fmla="*/ 1008 w 1008"/>
              <a:gd name="T11" fmla="*/ 224 h 256"/>
              <a:gd name="T12" fmla="*/ 0 60000 65536"/>
              <a:gd name="T13" fmla="*/ 0 60000 65536"/>
              <a:gd name="T14" fmla="*/ 0 60000 65536"/>
              <a:gd name="T15" fmla="*/ 0 60000 65536"/>
              <a:gd name="T16" fmla="*/ 0 60000 65536"/>
              <a:gd name="T17" fmla="*/ 0 60000 65536"/>
              <a:gd name="T18" fmla="*/ 0 w 1008"/>
              <a:gd name="T19" fmla="*/ 0 h 256"/>
              <a:gd name="T20" fmla="*/ 1008 w 1008"/>
              <a:gd name="T21" fmla="*/ 256 h 256"/>
            </a:gdLst>
            <a:ahLst/>
            <a:cxnLst>
              <a:cxn ang="T12">
                <a:pos x="T0" y="T1"/>
              </a:cxn>
              <a:cxn ang="T13">
                <a:pos x="T2" y="T3"/>
              </a:cxn>
              <a:cxn ang="T14">
                <a:pos x="T4" y="T5"/>
              </a:cxn>
              <a:cxn ang="T15">
                <a:pos x="T6" y="T7"/>
              </a:cxn>
              <a:cxn ang="T16">
                <a:pos x="T8" y="T9"/>
              </a:cxn>
              <a:cxn ang="T17">
                <a:pos x="T10" y="T11"/>
              </a:cxn>
            </a:cxnLst>
            <a:rect l="T18" t="T19" r="T20" b="T21"/>
            <a:pathLst>
              <a:path w="1008" h="256">
                <a:moveTo>
                  <a:pt x="0" y="128"/>
                </a:moveTo>
                <a:cubicBezTo>
                  <a:pt x="4" y="136"/>
                  <a:pt x="8" y="144"/>
                  <a:pt x="48" y="128"/>
                </a:cubicBezTo>
                <a:cubicBezTo>
                  <a:pt x="88" y="112"/>
                  <a:pt x="168" y="48"/>
                  <a:pt x="240" y="32"/>
                </a:cubicBezTo>
                <a:cubicBezTo>
                  <a:pt x="312" y="16"/>
                  <a:pt x="376" y="0"/>
                  <a:pt x="480" y="32"/>
                </a:cubicBezTo>
                <a:cubicBezTo>
                  <a:pt x="584" y="64"/>
                  <a:pt x="776" y="192"/>
                  <a:pt x="864" y="224"/>
                </a:cubicBezTo>
                <a:cubicBezTo>
                  <a:pt x="952" y="256"/>
                  <a:pt x="980" y="240"/>
                  <a:pt x="1008" y="224"/>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06" name="Text Box 13"/>
          <p:cNvSpPr txBox="1">
            <a:spLocks noChangeArrowheads="1"/>
          </p:cNvSpPr>
          <p:nvPr/>
        </p:nvSpPr>
        <p:spPr bwMode="auto">
          <a:xfrm>
            <a:off x="5257800" y="1600200"/>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Server</a:t>
            </a:r>
          </a:p>
        </p:txBody>
      </p:sp>
      <p:sp>
        <p:nvSpPr>
          <p:cNvPr id="8207" name="Text Box 14"/>
          <p:cNvSpPr txBox="1">
            <a:spLocks noChangeArrowheads="1"/>
          </p:cNvSpPr>
          <p:nvPr/>
        </p:nvSpPr>
        <p:spPr bwMode="auto">
          <a:xfrm>
            <a:off x="2819400" y="1447800"/>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Server</a:t>
            </a:r>
          </a:p>
        </p:txBody>
      </p:sp>
      <p:sp>
        <p:nvSpPr>
          <p:cNvPr id="8208" name="Text Box 15"/>
          <p:cNvSpPr txBox="1">
            <a:spLocks noChangeArrowheads="1"/>
          </p:cNvSpPr>
          <p:nvPr/>
        </p:nvSpPr>
        <p:spPr bwMode="auto">
          <a:xfrm>
            <a:off x="5410200" y="3962400"/>
            <a:ext cx="96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Clients</a:t>
            </a:r>
          </a:p>
        </p:txBody>
      </p:sp>
      <p:sp>
        <p:nvSpPr>
          <p:cNvPr id="8209" name="Text Box 16"/>
          <p:cNvSpPr txBox="1">
            <a:spLocks noChangeArrowheads="1"/>
          </p:cNvSpPr>
          <p:nvPr/>
        </p:nvSpPr>
        <p:spPr bwMode="auto">
          <a:xfrm>
            <a:off x="2362200" y="3886200"/>
            <a:ext cx="96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Clients</a:t>
            </a:r>
          </a:p>
        </p:txBody>
      </p:sp>
      <p:sp>
        <p:nvSpPr>
          <p:cNvPr id="8210" name="Text Box 17"/>
          <p:cNvSpPr txBox="1">
            <a:spLocks noChangeArrowheads="1"/>
          </p:cNvSpPr>
          <p:nvPr/>
        </p:nvSpPr>
        <p:spPr bwMode="auto">
          <a:xfrm>
            <a:off x="6781800" y="1828800"/>
            <a:ext cx="11721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dirty="0">
                <a:solidFill>
                  <a:schemeClr val="bg2"/>
                </a:solidFill>
              </a:rPr>
              <a:t>Shared</a:t>
            </a:r>
          </a:p>
          <a:p>
            <a:pPr algn="l"/>
            <a:r>
              <a:rPr lang="en-US" sz="1800" dirty="0">
                <a:solidFill>
                  <a:schemeClr val="bg2"/>
                </a:solidFill>
              </a:rPr>
              <a:t>Database</a:t>
            </a:r>
          </a:p>
        </p:txBody>
      </p:sp>
      <p:sp>
        <p:nvSpPr>
          <p:cNvPr id="8211" name="Text Box 18"/>
          <p:cNvSpPr txBox="1">
            <a:spLocks noChangeArrowheads="1"/>
          </p:cNvSpPr>
          <p:nvPr/>
        </p:nvSpPr>
        <p:spPr bwMode="auto">
          <a:xfrm>
            <a:off x="6781800" y="3276600"/>
            <a:ext cx="16337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bg2"/>
                </a:solidFill>
              </a:rPr>
              <a:t>Front-end</a:t>
            </a:r>
          </a:p>
          <a:p>
            <a:pPr algn="l"/>
            <a:r>
              <a:rPr lang="en-US" sz="1800">
                <a:solidFill>
                  <a:schemeClr val="bg2"/>
                </a:solidFill>
              </a:rPr>
              <a:t>User Interface</a:t>
            </a:r>
          </a:p>
        </p:txBody>
      </p:sp>
      <p:pic>
        <p:nvPicPr>
          <p:cNvPr id="20"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8637" y="3418086"/>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50605" y="3289884"/>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0237" y="3606105"/>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37499" y="3422635"/>
            <a:ext cx="534726" cy="560189"/>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39"/>
          <p:cNvGrpSpPr>
            <a:grpSpLocks/>
          </p:cNvGrpSpPr>
          <p:nvPr/>
        </p:nvGrpSpPr>
        <p:grpSpPr bwMode="auto">
          <a:xfrm>
            <a:off x="3024320" y="1801634"/>
            <a:ext cx="599809" cy="906272"/>
            <a:chOff x="2256" y="1536"/>
            <a:chExt cx="566" cy="856"/>
          </a:xfrm>
        </p:grpSpPr>
        <p:sp>
          <p:nvSpPr>
            <p:cNvPr id="2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9" name="Group 39"/>
          <p:cNvGrpSpPr>
            <a:grpSpLocks/>
          </p:cNvGrpSpPr>
          <p:nvPr/>
        </p:nvGrpSpPr>
        <p:grpSpPr bwMode="auto">
          <a:xfrm>
            <a:off x="5291403" y="1991852"/>
            <a:ext cx="506147" cy="764755"/>
            <a:chOff x="2256" y="1536"/>
            <a:chExt cx="566" cy="856"/>
          </a:xfrm>
        </p:grpSpPr>
        <p:sp>
          <p:nvSpPr>
            <p:cNvPr id="50"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TextBox 1"/>
          <p:cNvSpPr txBox="1"/>
          <p:nvPr/>
        </p:nvSpPr>
        <p:spPr>
          <a:xfrm>
            <a:off x="579984" y="4999704"/>
            <a:ext cx="7831631" cy="461665"/>
          </a:xfrm>
          <a:prstGeom prst="rect">
            <a:avLst/>
          </a:prstGeom>
          <a:noFill/>
        </p:spPr>
        <p:txBody>
          <a:bodyPr wrap="none" rtlCol="0">
            <a:spAutoFit/>
          </a:bodyPr>
          <a:lstStyle/>
          <a:p>
            <a:r>
              <a:rPr lang="en-US" i="1" dirty="0" smtClean="0">
                <a:solidFill>
                  <a:schemeClr val="tx1"/>
                </a:solidFill>
              </a:rPr>
              <a:t>Older, but common for retail stores/checkout computers.</a:t>
            </a:r>
            <a:endParaRPr lang="en-US" i="1" dirty="0">
              <a:solidFill>
                <a:schemeClr val="tx1"/>
              </a:solidFill>
            </a:endParaRPr>
          </a:p>
        </p:txBody>
      </p:sp>
    </p:spTree>
    <p:extLst>
      <p:ext uri="{BB962C8B-B14F-4D97-AF65-F5344CB8AC3E}">
        <p14:creationId xmlns:p14="http://schemas.microsoft.com/office/powerpoint/2010/main" val="2890138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23" name="Rectangle 3"/>
          <p:cNvSpPr>
            <a:spLocks noGrp="1" noChangeArrowheads="1"/>
          </p:cNvSpPr>
          <p:nvPr>
            <p:ph type="title"/>
          </p:nvPr>
        </p:nvSpPr>
        <p:spPr/>
        <p:txBody>
          <a:bodyPr/>
          <a:lstStyle/>
          <a:p>
            <a:r>
              <a:rPr lang="en-US" smtClean="0"/>
              <a:t>LAN File Server</a:t>
            </a:r>
          </a:p>
        </p:txBody>
      </p:sp>
      <p:sp>
        <p:nvSpPr>
          <p:cNvPr id="9224" name="Rectangle 4"/>
          <p:cNvSpPr>
            <a:spLocks noGrp="1" noChangeArrowheads="1"/>
          </p:cNvSpPr>
          <p:nvPr>
            <p:ph idx="1"/>
          </p:nvPr>
        </p:nvSpPr>
        <p:spPr>
          <a:xfrm>
            <a:off x="147919" y="1237129"/>
            <a:ext cx="4811432" cy="4782671"/>
          </a:xfrm>
        </p:spPr>
        <p:txBody>
          <a:bodyPr/>
          <a:lstStyle/>
          <a:p>
            <a:r>
              <a:rPr lang="en-US" dirty="0" smtClean="0"/>
              <a:t>Not a distributed database.</a:t>
            </a:r>
          </a:p>
          <a:p>
            <a:pPr lvl="1"/>
            <a:r>
              <a:rPr lang="en-US" dirty="0" smtClean="0"/>
              <a:t>Data file stored on server.</a:t>
            </a:r>
          </a:p>
          <a:p>
            <a:pPr lvl="1"/>
            <a:r>
              <a:rPr lang="en-US" dirty="0" smtClean="0"/>
              <a:t>Server is passive, appears as giant disk drive to PC.</a:t>
            </a:r>
          </a:p>
          <a:p>
            <a:pPr lvl="1"/>
            <a:r>
              <a:rPr lang="en-US" dirty="0" smtClean="0"/>
              <a:t>PC processes all data.</a:t>
            </a:r>
          </a:p>
          <a:p>
            <a:pPr lvl="1"/>
            <a:r>
              <a:rPr lang="en-US" dirty="0" smtClean="0"/>
              <a:t>Retrieves all needed data across the network.</a:t>
            </a:r>
          </a:p>
          <a:p>
            <a:r>
              <a:rPr lang="en-US" dirty="0" smtClean="0"/>
              <a:t>Performance improvements.</a:t>
            </a:r>
          </a:p>
          <a:p>
            <a:pPr lvl="1"/>
            <a:r>
              <a:rPr lang="en-US" dirty="0" smtClean="0"/>
              <a:t>Indexes are crucial.</a:t>
            </a:r>
          </a:p>
          <a:p>
            <a:pPr lvl="1"/>
            <a:r>
              <a:rPr lang="en-US" dirty="0" smtClean="0"/>
              <a:t>Store some data on each PC (replication).</a:t>
            </a:r>
          </a:p>
          <a:p>
            <a:pPr lvl="1"/>
            <a:r>
              <a:rPr lang="en-US" dirty="0" smtClean="0"/>
              <a:t>Store applications on PC (graphics &amp; forms).</a:t>
            </a:r>
          </a:p>
          <a:p>
            <a:pPr lvl="1"/>
            <a:r>
              <a:rPr lang="en-US" dirty="0" smtClean="0"/>
              <a:t>Convert to SQL-Server</a:t>
            </a:r>
          </a:p>
        </p:txBody>
      </p:sp>
      <p:sp>
        <p:nvSpPr>
          <p:cNvPr id="9221"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D0A718F6-AD2F-4264-82D8-6E1D0059BCF4}" type="slidenum">
              <a:rPr lang="en-US" smtClean="0"/>
              <a:pPr/>
              <a:t>19</a:t>
            </a:fld>
            <a:endParaRPr lang="en-US"/>
          </a:p>
        </p:txBody>
      </p:sp>
      <p:sp>
        <p:nvSpPr>
          <p:cNvPr id="9222" name="Freeform 2"/>
          <p:cNvSpPr>
            <a:spLocks/>
          </p:cNvSpPr>
          <p:nvPr/>
        </p:nvSpPr>
        <p:spPr bwMode="auto">
          <a:xfrm>
            <a:off x="6096000" y="2362200"/>
            <a:ext cx="2932113" cy="2135188"/>
          </a:xfrm>
          <a:custGeom>
            <a:avLst/>
            <a:gdLst>
              <a:gd name="T0" fmla="*/ 37 w 1847"/>
              <a:gd name="T1" fmla="*/ 1301 h 1345"/>
              <a:gd name="T2" fmla="*/ 95 w 1847"/>
              <a:gd name="T3" fmla="*/ 1272 h 1345"/>
              <a:gd name="T4" fmla="*/ 153 w 1847"/>
              <a:gd name="T5" fmla="*/ 1253 h 1345"/>
              <a:gd name="T6" fmla="*/ 211 w 1847"/>
              <a:gd name="T7" fmla="*/ 1253 h 1345"/>
              <a:gd name="T8" fmla="*/ 269 w 1847"/>
              <a:gd name="T9" fmla="*/ 1253 h 1345"/>
              <a:gd name="T10" fmla="*/ 327 w 1847"/>
              <a:gd name="T11" fmla="*/ 1262 h 1345"/>
              <a:gd name="T12" fmla="*/ 395 w 1847"/>
              <a:gd name="T13" fmla="*/ 1282 h 1345"/>
              <a:gd name="T14" fmla="*/ 453 w 1847"/>
              <a:gd name="T15" fmla="*/ 1291 h 1345"/>
              <a:gd name="T16" fmla="*/ 520 w 1847"/>
              <a:gd name="T17" fmla="*/ 1291 h 1345"/>
              <a:gd name="T18" fmla="*/ 569 w 1847"/>
              <a:gd name="T19" fmla="*/ 1291 h 1345"/>
              <a:gd name="T20" fmla="*/ 627 w 1847"/>
              <a:gd name="T21" fmla="*/ 1291 h 1345"/>
              <a:gd name="T22" fmla="*/ 685 w 1847"/>
              <a:gd name="T23" fmla="*/ 1253 h 1345"/>
              <a:gd name="T24" fmla="*/ 743 w 1847"/>
              <a:gd name="T25" fmla="*/ 1224 h 1345"/>
              <a:gd name="T26" fmla="*/ 801 w 1847"/>
              <a:gd name="T27" fmla="*/ 1204 h 1345"/>
              <a:gd name="T28" fmla="*/ 859 w 1847"/>
              <a:gd name="T29" fmla="*/ 1175 h 1345"/>
              <a:gd name="T30" fmla="*/ 917 w 1847"/>
              <a:gd name="T31" fmla="*/ 1175 h 1345"/>
              <a:gd name="T32" fmla="*/ 975 w 1847"/>
              <a:gd name="T33" fmla="*/ 1175 h 1345"/>
              <a:gd name="T34" fmla="*/ 1033 w 1847"/>
              <a:gd name="T35" fmla="*/ 1175 h 1345"/>
              <a:gd name="T36" fmla="*/ 1091 w 1847"/>
              <a:gd name="T37" fmla="*/ 1175 h 1345"/>
              <a:gd name="T38" fmla="*/ 1140 w 1847"/>
              <a:gd name="T39" fmla="*/ 1185 h 1345"/>
              <a:gd name="T40" fmla="*/ 1198 w 1847"/>
              <a:gd name="T41" fmla="*/ 1195 h 1345"/>
              <a:gd name="T42" fmla="*/ 1256 w 1847"/>
              <a:gd name="T43" fmla="*/ 1204 h 1345"/>
              <a:gd name="T44" fmla="*/ 1314 w 1847"/>
              <a:gd name="T45" fmla="*/ 1233 h 1345"/>
              <a:gd name="T46" fmla="*/ 1372 w 1847"/>
              <a:gd name="T47" fmla="*/ 1253 h 1345"/>
              <a:gd name="T48" fmla="*/ 1430 w 1847"/>
              <a:gd name="T49" fmla="*/ 1272 h 1345"/>
              <a:gd name="T50" fmla="*/ 1488 w 1847"/>
              <a:gd name="T51" fmla="*/ 1282 h 1345"/>
              <a:gd name="T52" fmla="*/ 1546 w 1847"/>
              <a:gd name="T53" fmla="*/ 1282 h 1345"/>
              <a:gd name="T54" fmla="*/ 1604 w 1847"/>
              <a:gd name="T55" fmla="*/ 1282 h 1345"/>
              <a:gd name="T56" fmla="*/ 1662 w 1847"/>
              <a:gd name="T57" fmla="*/ 1243 h 1345"/>
              <a:gd name="T58" fmla="*/ 1672 w 1847"/>
              <a:gd name="T59" fmla="*/ 1185 h 1345"/>
              <a:gd name="T60" fmla="*/ 1672 w 1847"/>
              <a:gd name="T61" fmla="*/ 1127 h 1345"/>
              <a:gd name="T62" fmla="*/ 1672 w 1847"/>
              <a:gd name="T63" fmla="*/ 1069 h 1345"/>
              <a:gd name="T64" fmla="*/ 1720 w 1847"/>
              <a:gd name="T65" fmla="*/ 1030 h 1345"/>
              <a:gd name="T66" fmla="*/ 1778 w 1847"/>
              <a:gd name="T67" fmla="*/ 991 h 1345"/>
              <a:gd name="T68" fmla="*/ 1788 w 1847"/>
              <a:gd name="T69" fmla="*/ 933 h 1345"/>
              <a:gd name="T70" fmla="*/ 1768 w 1847"/>
              <a:gd name="T71" fmla="*/ 875 h 1345"/>
              <a:gd name="T72" fmla="*/ 1759 w 1847"/>
              <a:gd name="T73" fmla="*/ 817 h 1345"/>
              <a:gd name="T74" fmla="*/ 1759 w 1847"/>
              <a:gd name="T75" fmla="*/ 759 h 1345"/>
              <a:gd name="T76" fmla="*/ 1759 w 1847"/>
              <a:gd name="T77" fmla="*/ 701 h 1345"/>
              <a:gd name="T78" fmla="*/ 1768 w 1847"/>
              <a:gd name="T79" fmla="*/ 643 h 1345"/>
              <a:gd name="T80" fmla="*/ 1797 w 1847"/>
              <a:gd name="T81" fmla="*/ 585 h 1345"/>
              <a:gd name="T82" fmla="*/ 1826 w 1847"/>
              <a:gd name="T83" fmla="*/ 536 h 1345"/>
              <a:gd name="T84" fmla="*/ 1846 w 1847"/>
              <a:gd name="T85" fmla="*/ 478 h 1345"/>
              <a:gd name="T86" fmla="*/ 1846 w 1847"/>
              <a:gd name="T87" fmla="*/ 420 h 1345"/>
              <a:gd name="T88" fmla="*/ 1797 w 1847"/>
              <a:gd name="T89" fmla="*/ 362 h 1345"/>
              <a:gd name="T90" fmla="*/ 1759 w 1847"/>
              <a:gd name="T91" fmla="*/ 314 h 1345"/>
              <a:gd name="T92" fmla="*/ 1759 w 1847"/>
              <a:gd name="T93" fmla="*/ 265 h 1345"/>
              <a:gd name="T94" fmla="*/ 1797 w 1847"/>
              <a:gd name="T95" fmla="*/ 236 h 1345"/>
              <a:gd name="T96" fmla="*/ 1807 w 1847"/>
              <a:gd name="T97" fmla="*/ 178 h 1345"/>
              <a:gd name="T98" fmla="*/ 1797 w 1847"/>
              <a:gd name="T99" fmla="*/ 120 h 1345"/>
              <a:gd name="T100" fmla="*/ 1759 w 1847"/>
              <a:gd name="T101" fmla="*/ 62 h 1345"/>
              <a:gd name="T102" fmla="*/ 1739 w 1847"/>
              <a:gd name="T103" fmla="*/ 4 h 134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847"/>
              <a:gd name="T157" fmla="*/ 0 h 1345"/>
              <a:gd name="T158" fmla="*/ 1847 w 1847"/>
              <a:gd name="T159" fmla="*/ 1345 h 134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847" h="1345">
                <a:moveTo>
                  <a:pt x="0" y="1344"/>
                </a:moveTo>
                <a:lnTo>
                  <a:pt x="37" y="1301"/>
                </a:lnTo>
                <a:lnTo>
                  <a:pt x="66" y="1282"/>
                </a:lnTo>
                <a:lnTo>
                  <a:pt x="95" y="1272"/>
                </a:lnTo>
                <a:lnTo>
                  <a:pt x="124" y="1262"/>
                </a:lnTo>
                <a:lnTo>
                  <a:pt x="153" y="1253"/>
                </a:lnTo>
                <a:lnTo>
                  <a:pt x="182" y="1253"/>
                </a:lnTo>
                <a:lnTo>
                  <a:pt x="211" y="1253"/>
                </a:lnTo>
                <a:lnTo>
                  <a:pt x="240" y="1253"/>
                </a:lnTo>
                <a:lnTo>
                  <a:pt x="269" y="1253"/>
                </a:lnTo>
                <a:lnTo>
                  <a:pt x="298" y="1253"/>
                </a:lnTo>
                <a:lnTo>
                  <a:pt x="327" y="1262"/>
                </a:lnTo>
                <a:lnTo>
                  <a:pt x="366" y="1272"/>
                </a:lnTo>
                <a:lnTo>
                  <a:pt x="395" y="1282"/>
                </a:lnTo>
                <a:lnTo>
                  <a:pt x="433" y="1291"/>
                </a:lnTo>
                <a:lnTo>
                  <a:pt x="453" y="1291"/>
                </a:lnTo>
                <a:lnTo>
                  <a:pt x="482" y="1291"/>
                </a:lnTo>
                <a:lnTo>
                  <a:pt x="520" y="1291"/>
                </a:lnTo>
                <a:lnTo>
                  <a:pt x="549" y="1291"/>
                </a:lnTo>
                <a:lnTo>
                  <a:pt x="569" y="1291"/>
                </a:lnTo>
                <a:lnTo>
                  <a:pt x="598" y="1291"/>
                </a:lnTo>
                <a:lnTo>
                  <a:pt x="627" y="1291"/>
                </a:lnTo>
                <a:lnTo>
                  <a:pt x="656" y="1282"/>
                </a:lnTo>
                <a:lnTo>
                  <a:pt x="685" y="1253"/>
                </a:lnTo>
                <a:lnTo>
                  <a:pt x="714" y="1243"/>
                </a:lnTo>
                <a:lnTo>
                  <a:pt x="743" y="1224"/>
                </a:lnTo>
                <a:lnTo>
                  <a:pt x="772" y="1214"/>
                </a:lnTo>
                <a:lnTo>
                  <a:pt x="801" y="1204"/>
                </a:lnTo>
                <a:lnTo>
                  <a:pt x="830" y="1185"/>
                </a:lnTo>
                <a:lnTo>
                  <a:pt x="859" y="1175"/>
                </a:lnTo>
                <a:lnTo>
                  <a:pt x="888" y="1175"/>
                </a:lnTo>
                <a:lnTo>
                  <a:pt x="917" y="1175"/>
                </a:lnTo>
                <a:lnTo>
                  <a:pt x="946" y="1175"/>
                </a:lnTo>
                <a:lnTo>
                  <a:pt x="975" y="1175"/>
                </a:lnTo>
                <a:lnTo>
                  <a:pt x="1004" y="1175"/>
                </a:lnTo>
                <a:lnTo>
                  <a:pt x="1033" y="1175"/>
                </a:lnTo>
                <a:lnTo>
                  <a:pt x="1062" y="1175"/>
                </a:lnTo>
                <a:lnTo>
                  <a:pt x="1091" y="1175"/>
                </a:lnTo>
                <a:lnTo>
                  <a:pt x="1111" y="1175"/>
                </a:lnTo>
                <a:lnTo>
                  <a:pt x="1140" y="1185"/>
                </a:lnTo>
                <a:lnTo>
                  <a:pt x="1169" y="1185"/>
                </a:lnTo>
                <a:lnTo>
                  <a:pt x="1198" y="1195"/>
                </a:lnTo>
                <a:lnTo>
                  <a:pt x="1227" y="1204"/>
                </a:lnTo>
                <a:lnTo>
                  <a:pt x="1256" y="1204"/>
                </a:lnTo>
                <a:lnTo>
                  <a:pt x="1285" y="1224"/>
                </a:lnTo>
                <a:lnTo>
                  <a:pt x="1314" y="1233"/>
                </a:lnTo>
                <a:lnTo>
                  <a:pt x="1352" y="1243"/>
                </a:lnTo>
                <a:lnTo>
                  <a:pt x="1372" y="1253"/>
                </a:lnTo>
                <a:lnTo>
                  <a:pt x="1401" y="1272"/>
                </a:lnTo>
                <a:lnTo>
                  <a:pt x="1430" y="1272"/>
                </a:lnTo>
                <a:lnTo>
                  <a:pt x="1459" y="1282"/>
                </a:lnTo>
                <a:lnTo>
                  <a:pt x="1488" y="1282"/>
                </a:lnTo>
                <a:lnTo>
                  <a:pt x="1517" y="1282"/>
                </a:lnTo>
                <a:lnTo>
                  <a:pt x="1546" y="1282"/>
                </a:lnTo>
                <a:lnTo>
                  <a:pt x="1575" y="1282"/>
                </a:lnTo>
                <a:lnTo>
                  <a:pt x="1604" y="1282"/>
                </a:lnTo>
                <a:lnTo>
                  <a:pt x="1633" y="1262"/>
                </a:lnTo>
                <a:lnTo>
                  <a:pt x="1662" y="1243"/>
                </a:lnTo>
                <a:lnTo>
                  <a:pt x="1672" y="1214"/>
                </a:lnTo>
                <a:lnTo>
                  <a:pt x="1672" y="1185"/>
                </a:lnTo>
                <a:lnTo>
                  <a:pt x="1672" y="1156"/>
                </a:lnTo>
                <a:lnTo>
                  <a:pt x="1672" y="1127"/>
                </a:lnTo>
                <a:lnTo>
                  <a:pt x="1672" y="1098"/>
                </a:lnTo>
                <a:lnTo>
                  <a:pt x="1672" y="1069"/>
                </a:lnTo>
                <a:lnTo>
                  <a:pt x="1691" y="1049"/>
                </a:lnTo>
                <a:lnTo>
                  <a:pt x="1720" y="1030"/>
                </a:lnTo>
                <a:lnTo>
                  <a:pt x="1749" y="1011"/>
                </a:lnTo>
                <a:lnTo>
                  <a:pt x="1778" y="991"/>
                </a:lnTo>
                <a:lnTo>
                  <a:pt x="1788" y="962"/>
                </a:lnTo>
                <a:lnTo>
                  <a:pt x="1788" y="933"/>
                </a:lnTo>
                <a:lnTo>
                  <a:pt x="1788" y="904"/>
                </a:lnTo>
                <a:lnTo>
                  <a:pt x="1768" y="875"/>
                </a:lnTo>
                <a:lnTo>
                  <a:pt x="1759" y="846"/>
                </a:lnTo>
                <a:lnTo>
                  <a:pt x="1759" y="817"/>
                </a:lnTo>
                <a:lnTo>
                  <a:pt x="1759" y="788"/>
                </a:lnTo>
                <a:lnTo>
                  <a:pt x="1759" y="759"/>
                </a:lnTo>
                <a:lnTo>
                  <a:pt x="1759" y="730"/>
                </a:lnTo>
                <a:lnTo>
                  <a:pt x="1759" y="701"/>
                </a:lnTo>
                <a:lnTo>
                  <a:pt x="1759" y="672"/>
                </a:lnTo>
                <a:lnTo>
                  <a:pt x="1768" y="643"/>
                </a:lnTo>
                <a:lnTo>
                  <a:pt x="1778" y="614"/>
                </a:lnTo>
                <a:lnTo>
                  <a:pt x="1797" y="585"/>
                </a:lnTo>
                <a:lnTo>
                  <a:pt x="1807" y="556"/>
                </a:lnTo>
                <a:lnTo>
                  <a:pt x="1826" y="536"/>
                </a:lnTo>
                <a:lnTo>
                  <a:pt x="1836" y="507"/>
                </a:lnTo>
                <a:lnTo>
                  <a:pt x="1846" y="478"/>
                </a:lnTo>
                <a:lnTo>
                  <a:pt x="1846" y="449"/>
                </a:lnTo>
                <a:lnTo>
                  <a:pt x="1846" y="420"/>
                </a:lnTo>
                <a:lnTo>
                  <a:pt x="1826" y="391"/>
                </a:lnTo>
                <a:lnTo>
                  <a:pt x="1797" y="362"/>
                </a:lnTo>
                <a:lnTo>
                  <a:pt x="1768" y="343"/>
                </a:lnTo>
                <a:lnTo>
                  <a:pt x="1759" y="314"/>
                </a:lnTo>
                <a:lnTo>
                  <a:pt x="1759" y="285"/>
                </a:lnTo>
                <a:lnTo>
                  <a:pt x="1759" y="265"/>
                </a:lnTo>
                <a:lnTo>
                  <a:pt x="1788" y="256"/>
                </a:lnTo>
                <a:lnTo>
                  <a:pt x="1797" y="236"/>
                </a:lnTo>
                <a:lnTo>
                  <a:pt x="1807" y="207"/>
                </a:lnTo>
                <a:lnTo>
                  <a:pt x="1807" y="178"/>
                </a:lnTo>
                <a:lnTo>
                  <a:pt x="1807" y="149"/>
                </a:lnTo>
                <a:lnTo>
                  <a:pt x="1797" y="120"/>
                </a:lnTo>
                <a:lnTo>
                  <a:pt x="1778" y="91"/>
                </a:lnTo>
                <a:lnTo>
                  <a:pt x="1759" y="62"/>
                </a:lnTo>
                <a:lnTo>
                  <a:pt x="1749" y="33"/>
                </a:lnTo>
                <a:lnTo>
                  <a:pt x="1739" y="4"/>
                </a:lnTo>
                <a:lnTo>
                  <a:pt x="1728"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5" name="Rectangle 5"/>
          <p:cNvSpPr>
            <a:spLocks noChangeArrowheads="1"/>
          </p:cNvSpPr>
          <p:nvPr/>
        </p:nvSpPr>
        <p:spPr bwMode="auto">
          <a:xfrm>
            <a:off x="6102350" y="996950"/>
            <a:ext cx="2730500" cy="1663700"/>
          </a:xfrm>
          <a:prstGeom prst="rect">
            <a:avLst/>
          </a:prstGeom>
          <a:noFill/>
          <a:ln w="12700">
            <a:solidFill>
              <a:schemeClr val="tx1"/>
            </a:solidFill>
            <a:miter lim="800000"/>
            <a:headEnd/>
            <a:tailEnd/>
          </a:ln>
        </p:spPr>
        <p:txBody>
          <a:bodyPr wrap="none" lIns="92075" tIns="46038" rIns="92075" bIns="46038"/>
          <a:lstStyle/>
          <a:p>
            <a:r>
              <a:rPr lang="en-US" sz="1800">
                <a:solidFill>
                  <a:srgbClr val="0000FF"/>
                </a:solidFill>
              </a:rPr>
              <a:t>File Server</a:t>
            </a:r>
          </a:p>
        </p:txBody>
      </p:sp>
      <p:sp>
        <p:nvSpPr>
          <p:cNvPr id="9226" name="Rectangle 6"/>
          <p:cNvSpPr>
            <a:spLocks noChangeArrowheads="1"/>
          </p:cNvSpPr>
          <p:nvPr/>
        </p:nvSpPr>
        <p:spPr bwMode="auto">
          <a:xfrm>
            <a:off x="6254750" y="1454150"/>
            <a:ext cx="2273300" cy="977900"/>
          </a:xfrm>
          <a:prstGeom prst="rect">
            <a:avLst/>
          </a:prstGeom>
          <a:solidFill>
            <a:srgbClr val="FFFFCC"/>
          </a:solidFill>
          <a:ln w="12700">
            <a:solidFill>
              <a:schemeClr val="tx1"/>
            </a:solidFill>
            <a:miter lim="800000"/>
            <a:headEnd/>
            <a:tailEnd/>
          </a:ln>
        </p:spPr>
        <p:txBody>
          <a:bodyPr wrap="none" lIns="92075" tIns="46038" rIns="92075" bIns="46038"/>
          <a:lstStyle/>
          <a:p>
            <a:r>
              <a:rPr lang="en-US" sz="1600" b="1">
                <a:solidFill>
                  <a:schemeClr val="bg2"/>
                </a:solidFill>
              </a:rPr>
              <a:t>DBMS data file</a:t>
            </a:r>
          </a:p>
        </p:txBody>
      </p:sp>
      <p:sp>
        <p:nvSpPr>
          <p:cNvPr id="9227" name="Rectangle 7"/>
          <p:cNvSpPr>
            <a:spLocks noChangeArrowheads="1"/>
          </p:cNvSpPr>
          <p:nvPr/>
        </p:nvSpPr>
        <p:spPr bwMode="auto">
          <a:xfrm>
            <a:off x="6407150" y="1758950"/>
            <a:ext cx="1054100" cy="596900"/>
          </a:xfrm>
          <a:prstGeom prst="rect">
            <a:avLst/>
          </a:prstGeom>
          <a:noFill/>
          <a:ln w="12700">
            <a:solidFill>
              <a:schemeClr val="tx1"/>
            </a:solidFill>
            <a:miter lim="800000"/>
            <a:headEnd/>
            <a:tailEnd/>
          </a:ln>
        </p:spPr>
        <p:txBody>
          <a:bodyPr wrap="none" lIns="92075" tIns="46038" rIns="92075" bIns="46038" anchor="ctr"/>
          <a:lstStyle/>
          <a:p>
            <a:r>
              <a:rPr lang="en-US" sz="1600">
                <a:solidFill>
                  <a:srgbClr val="0000FF"/>
                </a:solidFill>
              </a:rPr>
              <a:t>Application</a:t>
            </a:r>
          </a:p>
        </p:txBody>
      </p:sp>
      <p:sp>
        <p:nvSpPr>
          <p:cNvPr id="9228" name="Rectangle 8"/>
          <p:cNvSpPr>
            <a:spLocks noChangeArrowheads="1"/>
          </p:cNvSpPr>
          <p:nvPr/>
        </p:nvSpPr>
        <p:spPr bwMode="auto">
          <a:xfrm>
            <a:off x="7550150" y="1758950"/>
            <a:ext cx="901700" cy="596900"/>
          </a:xfrm>
          <a:prstGeom prst="rect">
            <a:avLst/>
          </a:prstGeom>
          <a:noFill/>
          <a:ln w="12700">
            <a:solidFill>
              <a:schemeClr val="tx1"/>
            </a:solidFill>
            <a:miter lim="800000"/>
            <a:headEnd/>
            <a:tailEnd/>
          </a:ln>
        </p:spPr>
        <p:txBody>
          <a:bodyPr wrap="none" lIns="92075" tIns="46038" rIns="92075" bIns="46038" anchor="ctr"/>
          <a:lstStyle/>
          <a:p>
            <a:r>
              <a:rPr lang="en-US" sz="1600">
                <a:solidFill>
                  <a:srgbClr val="0000FF"/>
                </a:solidFill>
              </a:rPr>
              <a:t>Shared</a:t>
            </a:r>
          </a:p>
          <a:p>
            <a:r>
              <a:rPr lang="en-US" sz="1600">
                <a:solidFill>
                  <a:srgbClr val="0000FF"/>
                </a:solidFill>
              </a:rPr>
              <a:t>Data</a:t>
            </a:r>
          </a:p>
        </p:txBody>
      </p:sp>
      <p:sp>
        <p:nvSpPr>
          <p:cNvPr id="9229" name="Rectangle 12"/>
          <p:cNvSpPr>
            <a:spLocks noChangeArrowheads="1"/>
          </p:cNvSpPr>
          <p:nvPr/>
        </p:nvSpPr>
        <p:spPr bwMode="auto">
          <a:xfrm>
            <a:off x="5035550" y="4676775"/>
            <a:ext cx="4024313" cy="13271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lgn="l"/>
            <a:r>
              <a:rPr lang="en-US" sz="1600" dirty="0">
                <a:solidFill>
                  <a:schemeClr val="bg2"/>
                </a:solidFill>
              </a:rPr>
              <a:t>SELECT Name, </a:t>
            </a:r>
            <a:r>
              <a:rPr lang="en-US" sz="1600" dirty="0" err="1">
                <a:solidFill>
                  <a:schemeClr val="bg2"/>
                </a:solidFill>
              </a:rPr>
              <a:t>SaleDate</a:t>
            </a:r>
            <a:endParaRPr lang="en-US" sz="1600" dirty="0">
              <a:solidFill>
                <a:schemeClr val="bg2"/>
              </a:solidFill>
            </a:endParaRPr>
          </a:p>
          <a:p>
            <a:pPr algn="l"/>
            <a:r>
              <a:rPr lang="en-US" sz="1600" dirty="0">
                <a:solidFill>
                  <a:schemeClr val="bg2"/>
                </a:solidFill>
              </a:rPr>
              <a:t>FROM Customer INNER JOIN Sales</a:t>
            </a:r>
          </a:p>
          <a:p>
            <a:pPr algn="l"/>
            <a:r>
              <a:rPr lang="en-US" sz="1600" dirty="0">
                <a:solidFill>
                  <a:schemeClr val="bg2"/>
                </a:solidFill>
              </a:rPr>
              <a:t>   ON </a:t>
            </a:r>
            <a:r>
              <a:rPr lang="en-US" sz="1600" dirty="0" err="1">
                <a:solidFill>
                  <a:schemeClr val="bg2"/>
                </a:solidFill>
              </a:rPr>
              <a:t>Customer.C</a:t>
            </a:r>
            <a:r>
              <a:rPr lang="en-US" sz="1600" dirty="0">
                <a:solidFill>
                  <a:schemeClr val="bg2"/>
                </a:solidFill>
              </a:rPr>
              <a:t># = </a:t>
            </a:r>
            <a:r>
              <a:rPr lang="en-US" sz="1600" dirty="0" err="1">
                <a:solidFill>
                  <a:schemeClr val="bg2"/>
                </a:solidFill>
              </a:rPr>
              <a:t>Sales.C</a:t>
            </a:r>
            <a:r>
              <a:rPr lang="en-US" sz="1600" dirty="0">
                <a:solidFill>
                  <a:schemeClr val="bg2"/>
                </a:solidFill>
              </a:rPr>
              <a:t>#</a:t>
            </a:r>
          </a:p>
          <a:p>
            <a:pPr algn="l"/>
            <a:r>
              <a:rPr lang="en-US" sz="1600" dirty="0">
                <a:solidFill>
                  <a:schemeClr val="bg2"/>
                </a:solidFill>
              </a:rPr>
              <a:t>WHERE </a:t>
            </a:r>
            <a:r>
              <a:rPr lang="en-US" sz="1600" dirty="0" err="1">
                <a:solidFill>
                  <a:schemeClr val="bg2"/>
                </a:solidFill>
              </a:rPr>
              <a:t>SaleDate</a:t>
            </a:r>
            <a:r>
              <a:rPr lang="en-US" sz="1600" dirty="0">
                <a:solidFill>
                  <a:schemeClr val="bg2"/>
                </a:solidFill>
              </a:rPr>
              <a:t> BETWEEN #1-Mar-97#</a:t>
            </a:r>
          </a:p>
          <a:p>
            <a:pPr algn="l"/>
            <a:r>
              <a:rPr lang="en-US" sz="1600" dirty="0">
                <a:solidFill>
                  <a:schemeClr val="bg2"/>
                </a:solidFill>
              </a:rPr>
              <a:t>    AND #9-Mar-97#;</a:t>
            </a:r>
          </a:p>
        </p:txBody>
      </p:sp>
      <p:sp>
        <p:nvSpPr>
          <p:cNvPr id="9230" name="Rectangle 13"/>
          <p:cNvSpPr>
            <a:spLocks noChangeArrowheads="1"/>
          </p:cNvSpPr>
          <p:nvPr/>
        </p:nvSpPr>
        <p:spPr bwMode="auto">
          <a:xfrm>
            <a:off x="4959350" y="2825750"/>
            <a:ext cx="2806700" cy="10826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lgn="l">
              <a:spcBef>
                <a:spcPct val="50000"/>
              </a:spcBef>
            </a:pPr>
            <a:r>
              <a:rPr lang="en-US" sz="1600">
                <a:solidFill>
                  <a:schemeClr val="tx2"/>
                </a:solidFill>
              </a:rPr>
              <a:t>All data from all tables are read by PC, which performs JOIN and WHERE test.  If available, reads index first. </a:t>
            </a:r>
          </a:p>
        </p:txBody>
      </p:sp>
      <p:sp>
        <p:nvSpPr>
          <p:cNvPr id="9231" name="Arc 14"/>
          <p:cNvSpPr>
            <a:spLocks/>
          </p:cNvSpPr>
          <p:nvPr/>
        </p:nvSpPr>
        <p:spPr bwMode="auto">
          <a:xfrm>
            <a:off x="6096000" y="2417763"/>
            <a:ext cx="1905000" cy="2078037"/>
          </a:xfrm>
          <a:custGeom>
            <a:avLst/>
            <a:gdLst>
              <a:gd name="T0" fmla="*/ 1887185 w 21600"/>
              <a:gd name="T1" fmla="*/ 0 h 24546"/>
              <a:gd name="T2" fmla="*/ 0 w 21600"/>
              <a:gd name="T3" fmla="*/ 2078037 h 24546"/>
              <a:gd name="T4" fmla="*/ 0 w 21600"/>
              <a:gd name="T5" fmla="*/ 249405 h 24546"/>
              <a:gd name="T6" fmla="*/ 0 60000 65536"/>
              <a:gd name="T7" fmla="*/ 0 60000 65536"/>
              <a:gd name="T8" fmla="*/ 0 60000 65536"/>
              <a:gd name="T9" fmla="*/ 0 w 21600"/>
              <a:gd name="T10" fmla="*/ 0 h 24546"/>
              <a:gd name="T11" fmla="*/ 21600 w 21600"/>
              <a:gd name="T12" fmla="*/ 24546 h 24546"/>
            </a:gdLst>
            <a:ahLst/>
            <a:cxnLst>
              <a:cxn ang="T6">
                <a:pos x="T0" y="T1"/>
              </a:cxn>
              <a:cxn ang="T7">
                <a:pos x="T2" y="T3"/>
              </a:cxn>
              <a:cxn ang="T8">
                <a:pos x="T4" y="T5"/>
              </a:cxn>
            </a:cxnLst>
            <a:rect l="T9" t="T10" r="T11" b="T12"/>
            <a:pathLst>
              <a:path w="21600" h="24546" fill="none" extrusionOk="0">
                <a:moveTo>
                  <a:pt x="21398" y="-1"/>
                </a:moveTo>
                <a:cubicBezTo>
                  <a:pt x="21532" y="976"/>
                  <a:pt x="21600" y="1960"/>
                  <a:pt x="21600" y="2946"/>
                </a:cubicBezTo>
                <a:cubicBezTo>
                  <a:pt x="21600" y="14875"/>
                  <a:pt x="11929" y="24545"/>
                  <a:pt x="0" y="24546"/>
                </a:cubicBezTo>
              </a:path>
              <a:path w="21600" h="24546" stroke="0" extrusionOk="0">
                <a:moveTo>
                  <a:pt x="21398" y="-1"/>
                </a:moveTo>
                <a:cubicBezTo>
                  <a:pt x="21532" y="976"/>
                  <a:pt x="21600" y="1960"/>
                  <a:pt x="21600" y="2946"/>
                </a:cubicBezTo>
                <a:cubicBezTo>
                  <a:pt x="21600" y="14875"/>
                  <a:pt x="11929" y="24545"/>
                  <a:pt x="0" y="24546"/>
                </a:cubicBezTo>
                <a:lnTo>
                  <a:pt x="0" y="2946"/>
                </a:lnTo>
                <a:close/>
              </a:path>
            </a:pathLst>
          </a:custGeom>
          <a:noFill/>
          <a:ln w="12700" cap="rnd">
            <a:solidFill>
              <a:srgbClr val="006633"/>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32" name="Arc 15"/>
          <p:cNvSpPr>
            <a:spLocks/>
          </p:cNvSpPr>
          <p:nvPr/>
        </p:nvSpPr>
        <p:spPr bwMode="auto">
          <a:xfrm>
            <a:off x="6172200" y="2376488"/>
            <a:ext cx="2362200" cy="2195512"/>
          </a:xfrm>
          <a:custGeom>
            <a:avLst/>
            <a:gdLst>
              <a:gd name="T0" fmla="*/ 2334532 w 21600"/>
              <a:gd name="T1" fmla="*/ 0 h 24895"/>
              <a:gd name="T2" fmla="*/ 0 w 21600"/>
              <a:gd name="T3" fmla="*/ 2195512 h 24895"/>
              <a:gd name="T4" fmla="*/ 0 w 21600"/>
              <a:gd name="T5" fmla="*/ 290589 h 24895"/>
              <a:gd name="T6" fmla="*/ 0 60000 65536"/>
              <a:gd name="T7" fmla="*/ 0 60000 65536"/>
              <a:gd name="T8" fmla="*/ 0 60000 65536"/>
              <a:gd name="T9" fmla="*/ 0 w 21600"/>
              <a:gd name="T10" fmla="*/ 0 h 24895"/>
              <a:gd name="T11" fmla="*/ 21600 w 21600"/>
              <a:gd name="T12" fmla="*/ 24895 h 24895"/>
            </a:gdLst>
            <a:ahLst/>
            <a:cxnLst>
              <a:cxn ang="T6">
                <a:pos x="T0" y="T1"/>
              </a:cxn>
              <a:cxn ang="T7">
                <a:pos x="T2" y="T3"/>
              </a:cxn>
              <a:cxn ang="T8">
                <a:pos x="T4" y="T5"/>
              </a:cxn>
            </a:cxnLst>
            <a:rect l="T9" t="T10" r="T11" b="T12"/>
            <a:pathLst>
              <a:path w="21600" h="24895" fill="none" extrusionOk="0">
                <a:moveTo>
                  <a:pt x="21347" y="-1"/>
                </a:moveTo>
                <a:cubicBezTo>
                  <a:pt x="21515" y="1090"/>
                  <a:pt x="21600" y="2191"/>
                  <a:pt x="21600" y="3295"/>
                </a:cubicBezTo>
                <a:cubicBezTo>
                  <a:pt x="21600" y="15224"/>
                  <a:pt x="11929" y="24894"/>
                  <a:pt x="0" y="24895"/>
                </a:cubicBezTo>
              </a:path>
              <a:path w="21600" h="24895" stroke="0" extrusionOk="0">
                <a:moveTo>
                  <a:pt x="21347" y="-1"/>
                </a:moveTo>
                <a:cubicBezTo>
                  <a:pt x="21515" y="1090"/>
                  <a:pt x="21600" y="2191"/>
                  <a:pt x="21600" y="3295"/>
                </a:cubicBezTo>
                <a:cubicBezTo>
                  <a:pt x="21600" y="15224"/>
                  <a:pt x="11929" y="24894"/>
                  <a:pt x="0" y="24895"/>
                </a:cubicBezTo>
                <a:lnTo>
                  <a:pt x="0" y="3295"/>
                </a:lnTo>
                <a:close/>
              </a:path>
            </a:pathLst>
          </a:custGeom>
          <a:noFill/>
          <a:ln w="12700" cap="rnd">
            <a:solidFill>
              <a:srgbClr val="006633"/>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7"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0024" y="4215705"/>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4487" y="4039107"/>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19213" y="3348236"/>
            <a:ext cx="534726" cy="560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029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Objectives</a:t>
            </a:r>
          </a:p>
        </p:txBody>
      </p:sp>
      <p:sp>
        <p:nvSpPr>
          <p:cNvPr id="17412" name="Rectangle 3"/>
          <p:cNvSpPr>
            <a:spLocks noGrp="1" noChangeArrowheads="1"/>
          </p:cNvSpPr>
          <p:nvPr>
            <p:ph type="body" idx="1"/>
          </p:nvPr>
        </p:nvSpPr>
        <p:spPr/>
        <p:txBody>
          <a:bodyPr/>
          <a:lstStyle/>
          <a:p>
            <a:r>
              <a:rPr lang="en-US" dirty="0" smtClean="0"/>
              <a:t>Why do you need a distributed database?</a:t>
            </a:r>
          </a:p>
          <a:p>
            <a:r>
              <a:rPr lang="en-US" dirty="0" smtClean="0"/>
              <a:t>What are distributed databases?</a:t>
            </a:r>
          </a:p>
          <a:p>
            <a:r>
              <a:rPr lang="en-US" dirty="0" smtClean="0"/>
              <a:t>How is data distributed with client/server systems?</a:t>
            </a:r>
          </a:p>
          <a:p>
            <a:r>
              <a:rPr lang="en-US" dirty="0" smtClean="0"/>
              <a:t>Can a Web approach solve the data distribution issues?</a:t>
            </a:r>
          </a:p>
          <a:p>
            <a:r>
              <a:rPr lang="en-US" dirty="0" smtClean="0"/>
              <a:t>How much data can you send to a client form?</a:t>
            </a:r>
          </a:p>
          <a:p>
            <a:r>
              <a:rPr lang="en-US" dirty="0" smtClean="0"/>
              <a:t>How do you transfer data across diverse systems?</a:t>
            </a:r>
          </a:p>
          <a:p>
            <a:r>
              <a:rPr lang="en-US" dirty="0" smtClean="0"/>
              <a:t>How will Sally’s employees access the database?</a:t>
            </a:r>
          </a:p>
        </p:txBody>
      </p:sp>
      <p:sp>
        <p:nvSpPr>
          <p:cNvPr id="17410"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38F996A9-18E2-42D4-911C-038B4076210C}" type="slidenum">
              <a:rPr lang="en-US" smtClean="0"/>
              <a:pPr/>
              <a:t>2</a:t>
            </a:fld>
            <a:endParaRPr lang="en-US"/>
          </a:p>
        </p:txBody>
      </p:sp>
    </p:spTree>
    <p:extLst>
      <p:ext uri="{BB962C8B-B14F-4D97-AF65-F5344CB8AC3E}">
        <p14:creationId xmlns:p14="http://schemas.microsoft.com/office/powerpoint/2010/main" val="4208988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US" smtClean="0"/>
              <a:t>LAN File Server: Slow</a:t>
            </a:r>
          </a:p>
        </p:txBody>
      </p:sp>
      <p:sp>
        <p:nvSpPr>
          <p:cNvPr id="10243"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A23CCB2B-877F-41FD-A270-5B17EDD92BA0}" type="slidenum">
              <a:rPr lang="en-US" smtClean="0"/>
              <a:pPr/>
              <a:t>20</a:t>
            </a:fld>
            <a:endParaRPr lang="en-US"/>
          </a:p>
        </p:txBody>
      </p:sp>
      <p:sp>
        <p:nvSpPr>
          <p:cNvPr id="10245" name="Rectangle 4"/>
          <p:cNvSpPr>
            <a:spLocks noChangeArrowheads="1"/>
          </p:cNvSpPr>
          <p:nvPr/>
        </p:nvSpPr>
        <p:spPr bwMode="auto">
          <a:xfrm>
            <a:off x="4876800" y="1295400"/>
            <a:ext cx="3124200" cy="2057400"/>
          </a:xfrm>
          <a:prstGeom prst="rect">
            <a:avLst/>
          </a:prstGeom>
          <a:noFill/>
          <a:ln w="12700">
            <a:solidFill>
              <a:schemeClr val="tx1"/>
            </a:solidFill>
            <a:miter lim="800000"/>
            <a:headEnd type="none" w="sm" len="sm"/>
            <a:tailEnd type="none" w="sm" len="sm"/>
          </a:ln>
        </p:spPr>
        <p:txBody>
          <a:bodyPr wrap="none"/>
          <a:lstStyle/>
          <a:p>
            <a:r>
              <a:rPr lang="en-US" sz="2000"/>
              <a:t>File Server</a:t>
            </a:r>
          </a:p>
        </p:txBody>
      </p:sp>
      <p:sp>
        <p:nvSpPr>
          <p:cNvPr id="10246" name="Rectangle 5"/>
          <p:cNvSpPr>
            <a:spLocks noChangeArrowheads="1"/>
          </p:cNvSpPr>
          <p:nvPr/>
        </p:nvSpPr>
        <p:spPr bwMode="auto">
          <a:xfrm>
            <a:off x="5867400" y="1981200"/>
            <a:ext cx="2057400" cy="914400"/>
          </a:xfrm>
          <a:prstGeom prst="rect">
            <a:avLst/>
          </a:prstGeom>
          <a:solidFill>
            <a:srgbClr val="EFF9FF"/>
          </a:solidFill>
          <a:ln w="12700">
            <a:solidFill>
              <a:schemeClr val="tx1"/>
            </a:solidFill>
            <a:miter lim="800000"/>
            <a:headEnd type="none" w="sm" len="sm"/>
            <a:tailEnd type="none" w="sm" len="sm"/>
          </a:ln>
        </p:spPr>
        <p:txBody>
          <a:bodyPr wrap="none"/>
          <a:lstStyle/>
          <a:p>
            <a:pPr algn="l">
              <a:tabLst>
                <a:tab pos="798513" algn="l"/>
                <a:tab pos="1595438" algn="l"/>
              </a:tabLst>
            </a:pPr>
            <a:r>
              <a:rPr lang="en-US" sz="1800" u="sng" dirty="0" err="1"/>
              <a:t>CustID</a:t>
            </a:r>
            <a:r>
              <a:rPr lang="en-US" sz="1800" dirty="0"/>
              <a:t>	Name	…</a:t>
            </a:r>
          </a:p>
          <a:p>
            <a:pPr algn="l">
              <a:tabLst>
                <a:tab pos="798513" algn="l"/>
                <a:tab pos="1595438" algn="l"/>
              </a:tabLst>
            </a:pPr>
            <a:r>
              <a:rPr lang="en-US" sz="1800" dirty="0"/>
              <a:t>115	Jenkins	…</a:t>
            </a:r>
          </a:p>
          <a:p>
            <a:pPr algn="l">
              <a:tabLst>
                <a:tab pos="798513" algn="l"/>
                <a:tab pos="1595438" algn="l"/>
              </a:tabLst>
            </a:pPr>
            <a:r>
              <a:rPr lang="en-US" sz="1800" dirty="0"/>
              <a:t>125	Juarez	...</a:t>
            </a:r>
          </a:p>
        </p:txBody>
      </p:sp>
      <p:sp>
        <p:nvSpPr>
          <p:cNvPr id="10247" name="Rectangle 6"/>
          <p:cNvSpPr>
            <a:spLocks noChangeArrowheads="1"/>
          </p:cNvSpPr>
          <p:nvPr/>
        </p:nvSpPr>
        <p:spPr bwMode="auto">
          <a:xfrm>
            <a:off x="5867400" y="2971800"/>
            <a:ext cx="2057400" cy="304800"/>
          </a:xfrm>
          <a:prstGeom prst="rect">
            <a:avLst/>
          </a:prstGeom>
          <a:solidFill>
            <a:srgbClr val="EFF9FF"/>
          </a:solidFill>
          <a:ln w="12700">
            <a:solidFill>
              <a:schemeClr val="tx1"/>
            </a:solidFill>
            <a:miter lim="800000"/>
            <a:headEnd type="none" w="sm" len="sm"/>
            <a:tailEnd type="none" w="sm" len="sm"/>
          </a:ln>
        </p:spPr>
        <p:txBody>
          <a:bodyPr wrap="none" anchor="ctr"/>
          <a:lstStyle/>
          <a:p>
            <a:pPr algn="l"/>
            <a:r>
              <a:rPr lang="en-US" sz="1800"/>
              <a:t>Order ...</a:t>
            </a:r>
          </a:p>
        </p:txBody>
      </p:sp>
      <p:sp>
        <p:nvSpPr>
          <p:cNvPr id="10248" name="Text Box 7"/>
          <p:cNvSpPr txBox="1">
            <a:spLocks noChangeArrowheads="1"/>
          </p:cNvSpPr>
          <p:nvPr/>
        </p:nvSpPr>
        <p:spPr bwMode="auto">
          <a:xfrm>
            <a:off x="5867400" y="1600200"/>
            <a:ext cx="1497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tx2"/>
                </a:solidFill>
              </a:rPr>
              <a:t>MyFile.mdb</a:t>
            </a:r>
          </a:p>
        </p:txBody>
      </p:sp>
      <p:sp>
        <p:nvSpPr>
          <p:cNvPr id="10249" name="Rectangle 8"/>
          <p:cNvSpPr>
            <a:spLocks noChangeArrowheads="1"/>
          </p:cNvSpPr>
          <p:nvPr/>
        </p:nvSpPr>
        <p:spPr bwMode="auto">
          <a:xfrm>
            <a:off x="5029200" y="1981200"/>
            <a:ext cx="762000" cy="1295400"/>
          </a:xfrm>
          <a:prstGeom prst="rect">
            <a:avLst/>
          </a:prstGeom>
          <a:solidFill>
            <a:srgbClr val="DDFFDD"/>
          </a:solidFill>
          <a:ln w="12700">
            <a:solidFill>
              <a:schemeClr val="tx1"/>
            </a:solidFill>
            <a:miter lim="800000"/>
            <a:headEnd type="none" w="sm" len="sm"/>
            <a:tailEnd type="none" w="sm" len="sm"/>
          </a:ln>
        </p:spPr>
        <p:txBody>
          <a:bodyPr wrap="none" anchor="ctr"/>
          <a:lstStyle/>
          <a:p>
            <a:r>
              <a:rPr lang="en-US" sz="1800"/>
              <a:t>Forms</a:t>
            </a:r>
          </a:p>
        </p:txBody>
      </p:sp>
      <p:sp>
        <p:nvSpPr>
          <p:cNvPr id="10250" name="Rectangle 9"/>
          <p:cNvSpPr>
            <a:spLocks noChangeArrowheads="1"/>
          </p:cNvSpPr>
          <p:nvPr/>
        </p:nvSpPr>
        <p:spPr bwMode="auto">
          <a:xfrm>
            <a:off x="2667000" y="4953000"/>
            <a:ext cx="2514600" cy="838200"/>
          </a:xfrm>
          <a:prstGeom prst="rect">
            <a:avLst/>
          </a:prstGeom>
          <a:solidFill>
            <a:srgbClr val="FFFFDD"/>
          </a:solidFill>
          <a:ln w="12700">
            <a:solidFill>
              <a:schemeClr val="tx1"/>
            </a:solidFill>
            <a:miter lim="800000"/>
            <a:headEnd type="none" w="sm" len="sm"/>
            <a:tailEnd type="none" w="sm" len="sm"/>
          </a:ln>
        </p:spPr>
        <p:txBody>
          <a:bodyPr wrap="none" anchor="ctr"/>
          <a:lstStyle/>
          <a:p>
            <a:pPr algn="l"/>
            <a:r>
              <a:rPr lang="en-US" sz="1800">
                <a:solidFill>
                  <a:schemeClr val="tx1"/>
                </a:solidFill>
              </a:rPr>
              <a:t>SELECT *</a:t>
            </a:r>
          </a:p>
          <a:p>
            <a:pPr algn="l"/>
            <a:r>
              <a:rPr lang="en-US" sz="1800">
                <a:solidFill>
                  <a:schemeClr val="tx1"/>
                </a:solidFill>
              </a:rPr>
              <a:t>FROM Customer</a:t>
            </a:r>
          </a:p>
          <a:p>
            <a:pPr algn="l"/>
            <a:r>
              <a:rPr lang="en-US" sz="1800">
                <a:solidFill>
                  <a:schemeClr val="tx1"/>
                </a:solidFill>
              </a:rPr>
              <a:t>WHERE City = “Sandy”</a:t>
            </a:r>
          </a:p>
        </p:txBody>
      </p:sp>
      <p:sp>
        <p:nvSpPr>
          <p:cNvPr id="10251" name="Freeform 10"/>
          <p:cNvSpPr>
            <a:spLocks/>
          </p:cNvSpPr>
          <p:nvPr/>
        </p:nvSpPr>
        <p:spPr bwMode="auto">
          <a:xfrm>
            <a:off x="3073400" y="2514600"/>
            <a:ext cx="1803400" cy="2057400"/>
          </a:xfrm>
          <a:custGeom>
            <a:avLst/>
            <a:gdLst>
              <a:gd name="T0" fmla="*/ 1136 w 1136"/>
              <a:gd name="T1" fmla="*/ 0 h 1296"/>
              <a:gd name="T2" fmla="*/ 704 w 1136"/>
              <a:gd name="T3" fmla="*/ 144 h 1296"/>
              <a:gd name="T4" fmla="*/ 128 w 1136"/>
              <a:gd name="T5" fmla="*/ 384 h 1296"/>
              <a:gd name="T6" fmla="*/ 80 w 1136"/>
              <a:gd name="T7" fmla="*/ 960 h 1296"/>
              <a:gd name="T8" fmla="*/ 608 w 1136"/>
              <a:gd name="T9" fmla="*/ 1296 h 1296"/>
              <a:gd name="T10" fmla="*/ 0 60000 65536"/>
              <a:gd name="T11" fmla="*/ 0 60000 65536"/>
              <a:gd name="T12" fmla="*/ 0 60000 65536"/>
              <a:gd name="T13" fmla="*/ 0 60000 65536"/>
              <a:gd name="T14" fmla="*/ 0 60000 65536"/>
              <a:gd name="T15" fmla="*/ 0 w 1136"/>
              <a:gd name="T16" fmla="*/ 0 h 1296"/>
              <a:gd name="T17" fmla="*/ 1136 w 1136"/>
              <a:gd name="T18" fmla="*/ 1296 h 1296"/>
            </a:gdLst>
            <a:ahLst/>
            <a:cxnLst>
              <a:cxn ang="T10">
                <a:pos x="T0" y="T1"/>
              </a:cxn>
              <a:cxn ang="T11">
                <a:pos x="T2" y="T3"/>
              </a:cxn>
              <a:cxn ang="T12">
                <a:pos x="T4" y="T5"/>
              </a:cxn>
              <a:cxn ang="T13">
                <a:pos x="T6" y="T7"/>
              </a:cxn>
              <a:cxn ang="T14">
                <a:pos x="T8" y="T9"/>
              </a:cxn>
            </a:cxnLst>
            <a:rect l="T15" t="T16" r="T17" b="T18"/>
            <a:pathLst>
              <a:path w="1136" h="1296">
                <a:moveTo>
                  <a:pt x="1136" y="0"/>
                </a:moveTo>
                <a:cubicBezTo>
                  <a:pt x="1004" y="40"/>
                  <a:pt x="872" y="80"/>
                  <a:pt x="704" y="144"/>
                </a:cubicBezTo>
                <a:cubicBezTo>
                  <a:pt x="536" y="208"/>
                  <a:pt x="232" y="248"/>
                  <a:pt x="128" y="384"/>
                </a:cubicBezTo>
                <a:cubicBezTo>
                  <a:pt x="24" y="520"/>
                  <a:pt x="0" y="808"/>
                  <a:pt x="80" y="960"/>
                </a:cubicBezTo>
                <a:cubicBezTo>
                  <a:pt x="160" y="1112"/>
                  <a:pt x="384" y="1204"/>
                  <a:pt x="608" y="1296"/>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52" name="Text Box 11"/>
          <p:cNvSpPr txBox="1">
            <a:spLocks noChangeArrowheads="1"/>
          </p:cNvSpPr>
          <p:nvPr/>
        </p:nvSpPr>
        <p:spPr bwMode="auto">
          <a:xfrm>
            <a:off x="2209800" y="3962400"/>
            <a:ext cx="1352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DBMS</a:t>
            </a:r>
          </a:p>
          <a:p>
            <a:pPr algn="l"/>
            <a:r>
              <a:rPr lang="en-US" sz="1800"/>
              <a:t>software</a:t>
            </a:r>
          </a:p>
          <a:p>
            <a:pPr algn="l"/>
            <a:r>
              <a:rPr lang="en-US" sz="1800"/>
              <a:t>transferred.</a:t>
            </a:r>
          </a:p>
        </p:txBody>
      </p:sp>
      <p:sp>
        <p:nvSpPr>
          <p:cNvPr id="10253" name="Freeform 12"/>
          <p:cNvSpPr>
            <a:spLocks/>
          </p:cNvSpPr>
          <p:nvPr/>
        </p:nvSpPr>
        <p:spPr bwMode="auto">
          <a:xfrm>
            <a:off x="3619500" y="2730500"/>
            <a:ext cx="1562100" cy="1612900"/>
          </a:xfrm>
          <a:custGeom>
            <a:avLst/>
            <a:gdLst>
              <a:gd name="T0" fmla="*/ 984 w 984"/>
              <a:gd name="T1" fmla="*/ 56 h 1016"/>
              <a:gd name="T2" fmla="*/ 696 w 984"/>
              <a:gd name="T3" fmla="*/ 56 h 1016"/>
              <a:gd name="T4" fmla="*/ 72 w 984"/>
              <a:gd name="T5" fmla="*/ 392 h 1016"/>
              <a:gd name="T6" fmla="*/ 264 w 984"/>
              <a:gd name="T7" fmla="*/ 1016 h 1016"/>
              <a:gd name="T8" fmla="*/ 0 60000 65536"/>
              <a:gd name="T9" fmla="*/ 0 60000 65536"/>
              <a:gd name="T10" fmla="*/ 0 60000 65536"/>
              <a:gd name="T11" fmla="*/ 0 60000 65536"/>
              <a:gd name="T12" fmla="*/ 0 w 984"/>
              <a:gd name="T13" fmla="*/ 0 h 1016"/>
              <a:gd name="T14" fmla="*/ 984 w 984"/>
              <a:gd name="T15" fmla="*/ 1016 h 1016"/>
            </a:gdLst>
            <a:ahLst/>
            <a:cxnLst>
              <a:cxn ang="T8">
                <a:pos x="T0" y="T1"/>
              </a:cxn>
              <a:cxn ang="T9">
                <a:pos x="T2" y="T3"/>
              </a:cxn>
              <a:cxn ang="T10">
                <a:pos x="T4" y="T5"/>
              </a:cxn>
              <a:cxn ang="T11">
                <a:pos x="T6" y="T7"/>
              </a:cxn>
            </a:cxnLst>
            <a:rect l="T12" t="T13" r="T14" b="T15"/>
            <a:pathLst>
              <a:path w="984" h="1016">
                <a:moveTo>
                  <a:pt x="984" y="56"/>
                </a:moveTo>
                <a:cubicBezTo>
                  <a:pt x="916" y="28"/>
                  <a:pt x="848" y="0"/>
                  <a:pt x="696" y="56"/>
                </a:cubicBezTo>
                <a:cubicBezTo>
                  <a:pt x="544" y="112"/>
                  <a:pt x="144" y="232"/>
                  <a:pt x="72" y="392"/>
                </a:cubicBezTo>
                <a:cubicBezTo>
                  <a:pt x="0" y="552"/>
                  <a:pt x="132" y="784"/>
                  <a:pt x="264" y="1016"/>
                </a:cubicBezTo>
              </a:path>
            </a:pathLst>
          </a:custGeom>
          <a:noFill/>
          <a:ln w="12700" cap="flat" cmpd="sng">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54" name="Text Box 13"/>
          <p:cNvSpPr txBox="1">
            <a:spLocks noChangeArrowheads="1"/>
          </p:cNvSpPr>
          <p:nvPr/>
        </p:nvSpPr>
        <p:spPr bwMode="auto">
          <a:xfrm>
            <a:off x="3810000" y="3276600"/>
            <a:ext cx="13525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Application</a:t>
            </a:r>
          </a:p>
          <a:p>
            <a:pPr algn="l"/>
            <a:r>
              <a:rPr lang="en-US" sz="1800"/>
              <a:t>and query</a:t>
            </a:r>
          </a:p>
          <a:p>
            <a:pPr algn="l"/>
            <a:r>
              <a:rPr lang="en-US" sz="1800"/>
              <a:t>transferred.</a:t>
            </a:r>
          </a:p>
        </p:txBody>
      </p:sp>
      <p:sp>
        <p:nvSpPr>
          <p:cNvPr id="10255" name="Line 14"/>
          <p:cNvSpPr>
            <a:spLocks noChangeShapeType="1"/>
          </p:cNvSpPr>
          <p:nvPr/>
        </p:nvSpPr>
        <p:spPr bwMode="auto">
          <a:xfrm flipH="1">
            <a:off x="5181600" y="2514600"/>
            <a:ext cx="838200" cy="2286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6" name="Line 15"/>
          <p:cNvSpPr>
            <a:spLocks noChangeShapeType="1"/>
          </p:cNvSpPr>
          <p:nvPr/>
        </p:nvSpPr>
        <p:spPr bwMode="auto">
          <a:xfrm flipH="1">
            <a:off x="5334000" y="2819400"/>
            <a:ext cx="685800" cy="1981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7" name="Line 16"/>
          <p:cNvSpPr>
            <a:spLocks noChangeShapeType="1"/>
          </p:cNvSpPr>
          <p:nvPr/>
        </p:nvSpPr>
        <p:spPr bwMode="auto">
          <a:xfrm flipH="1">
            <a:off x="5486400" y="2971800"/>
            <a:ext cx="609600" cy="18288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8" name="Text Box 17"/>
          <p:cNvSpPr txBox="1">
            <a:spLocks noChangeArrowheads="1"/>
          </p:cNvSpPr>
          <p:nvPr/>
        </p:nvSpPr>
        <p:spPr bwMode="auto">
          <a:xfrm>
            <a:off x="5715000" y="4191000"/>
            <a:ext cx="24701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One row at a time</a:t>
            </a:r>
          </a:p>
          <a:p>
            <a:pPr algn="l"/>
            <a:r>
              <a:rPr lang="en-US" sz="1800"/>
              <a:t>transferred, until</a:t>
            </a:r>
          </a:p>
          <a:p>
            <a:pPr algn="l"/>
            <a:r>
              <a:rPr lang="en-US" sz="1800"/>
              <a:t>all rows are examined.</a:t>
            </a:r>
          </a:p>
        </p:txBody>
      </p:sp>
      <p:pic>
        <p:nvPicPr>
          <p:cNvPr id="19"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3187" y="4291905"/>
            <a:ext cx="534726" cy="560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8061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r>
              <a:rPr lang="en-US" smtClean="0"/>
              <a:t>Client-Server Databases</a:t>
            </a:r>
          </a:p>
        </p:txBody>
      </p:sp>
      <p:sp>
        <p:nvSpPr>
          <p:cNvPr id="11269" name="Rectangle 3"/>
          <p:cNvSpPr>
            <a:spLocks noGrp="1" noChangeArrowheads="1"/>
          </p:cNvSpPr>
          <p:nvPr>
            <p:ph idx="1"/>
          </p:nvPr>
        </p:nvSpPr>
        <p:spPr>
          <a:xfrm>
            <a:off x="147919" y="1237129"/>
            <a:ext cx="5116232" cy="4782671"/>
          </a:xfrm>
        </p:spPr>
        <p:txBody>
          <a:bodyPr/>
          <a:lstStyle/>
          <a:p>
            <a:r>
              <a:rPr lang="en-US" dirty="0" smtClean="0"/>
              <a:t>One machine </a:t>
            </a:r>
            <a:r>
              <a:rPr lang="en-US" dirty="0" err="1" smtClean="0"/>
              <a:t>machine</a:t>
            </a:r>
            <a:r>
              <a:rPr lang="en-US" dirty="0" smtClean="0"/>
              <a:t> is dominant (server) and handles data for many clients.</a:t>
            </a:r>
          </a:p>
          <a:p>
            <a:r>
              <a:rPr lang="en-US" dirty="0" smtClean="0"/>
              <a:t>Client machines handle front-end tasks and small data tables that are not shared. </a:t>
            </a:r>
          </a:p>
        </p:txBody>
      </p:sp>
      <p:sp>
        <p:nvSpPr>
          <p:cNvPr id="11267"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6013B851-FD58-4470-9102-1409A68E3CEA}" type="slidenum">
              <a:rPr lang="en-US" smtClean="0"/>
              <a:pPr/>
              <a:t>21</a:t>
            </a:fld>
            <a:endParaRPr lang="en-US"/>
          </a:p>
        </p:txBody>
      </p:sp>
      <p:sp>
        <p:nvSpPr>
          <p:cNvPr id="11270" name="Rectangle 4"/>
          <p:cNvSpPr>
            <a:spLocks noChangeArrowheads="1"/>
          </p:cNvSpPr>
          <p:nvPr/>
        </p:nvSpPr>
        <p:spPr bwMode="auto">
          <a:xfrm>
            <a:off x="5645150" y="1742380"/>
            <a:ext cx="2730500" cy="1663700"/>
          </a:xfrm>
          <a:prstGeom prst="rect">
            <a:avLst/>
          </a:prstGeom>
          <a:noFill/>
          <a:ln w="12700">
            <a:solidFill>
              <a:schemeClr val="tx1"/>
            </a:solidFill>
            <a:miter lim="800000"/>
            <a:headEnd/>
            <a:tailEnd/>
          </a:ln>
        </p:spPr>
        <p:txBody>
          <a:bodyPr wrap="none" lIns="92075" tIns="46038" rIns="92075" bIns="46038"/>
          <a:lstStyle/>
          <a:p>
            <a:r>
              <a:rPr lang="en-US" sz="1800">
                <a:solidFill>
                  <a:schemeClr val="tx1"/>
                </a:solidFill>
              </a:rPr>
              <a:t>File Server</a:t>
            </a:r>
          </a:p>
        </p:txBody>
      </p:sp>
      <p:sp>
        <p:nvSpPr>
          <p:cNvPr id="11271" name="Rectangle 5"/>
          <p:cNvSpPr>
            <a:spLocks noChangeArrowheads="1"/>
          </p:cNvSpPr>
          <p:nvPr/>
        </p:nvSpPr>
        <p:spPr bwMode="auto">
          <a:xfrm>
            <a:off x="5797550" y="2199580"/>
            <a:ext cx="2273300" cy="977900"/>
          </a:xfrm>
          <a:prstGeom prst="rect">
            <a:avLst/>
          </a:prstGeom>
          <a:solidFill>
            <a:srgbClr val="FFFFDD"/>
          </a:solidFill>
          <a:ln w="12700">
            <a:solidFill>
              <a:schemeClr val="tx1"/>
            </a:solidFill>
            <a:miter lim="800000"/>
            <a:headEnd/>
            <a:tailEnd/>
          </a:ln>
        </p:spPr>
        <p:txBody>
          <a:bodyPr wrap="none" lIns="92075" tIns="46038" rIns="92075" bIns="46038"/>
          <a:lstStyle/>
          <a:p>
            <a:pPr algn="l"/>
            <a:r>
              <a:rPr lang="en-US" sz="1600" b="1" dirty="0">
                <a:solidFill>
                  <a:schemeClr val="tx1"/>
                </a:solidFill>
              </a:rPr>
              <a:t>DBMS</a:t>
            </a:r>
          </a:p>
          <a:p>
            <a:pPr algn="l"/>
            <a:endParaRPr lang="en-US" sz="1600" dirty="0">
              <a:solidFill>
                <a:schemeClr val="tx1"/>
              </a:solidFill>
            </a:endParaRPr>
          </a:p>
          <a:p>
            <a:pPr algn="l"/>
            <a:r>
              <a:rPr lang="en-US" sz="1600" b="1" dirty="0">
                <a:solidFill>
                  <a:schemeClr val="tx1"/>
                </a:solidFill>
              </a:rPr>
              <a:t>SQL Server</a:t>
            </a:r>
          </a:p>
        </p:txBody>
      </p:sp>
      <p:sp>
        <p:nvSpPr>
          <p:cNvPr id="11272" name="Rectangle 6"/>
          <p:cNvSpPr>
            <a:spLocks noChangeArrowheads="1"/>
          </p:cNvSpPr>
          <p:nvPr/>
        </p:nvSpPr>
        <p:spPr bwMode="auto">
          <a:xfrm>
            <a:off x="7092950" y="2504380"/>
            <a:ext cx="901700" cy="596900"/>
          </a:xfrm>
          <a:prstGeom prst="rect">
            <a:avLst/>
          </a:prstGeom>
          <a:solidFill>
            <a:srgbClr val="EFF9FF"/>
          </a:solidFill>
          <a:ln w="12700">
            <a:solidFill>
              <a:schemeClr val="tx1"/>
            </a:solidFill>
            <a:miter lim="800000"/>
            <a:headEnd/>
            <a:tailEnd/>
          </a:ln>
        </p:spPr>
        <p:txBody>
          <a:bodyPr wrap="none" lIns="92075" tIns="46038" rIns="92075" bIns="46038" anchor="ctr"/>
          <a:lstStyle/>
          <a:p>
            <a:r>
              <a:rPr lang="en-US" sz="1600" dirty="0">
                <a:solidFill>
                  <a:schemeClr val="tx1"/>
                </a:solidFill>
              </a:rPr>
              <a:t>Shared</a:t>
            </a:r>
          </a:p>
          <a:p>
            <a:r>
              <a:rPr lang="en-US" sz="1600" dirty="0">
                <a:solidFill>
                  <a:schemeClr val="tx1"/>
                </a:solidFill>
              </a:rPr>
              <a:t>Data</a:t>
            </a:r>
          </a:p>
        </p:txBody>
      </p:sp>
      <p:sp>
        <p:nvSpPr>
          <p:cNvPr id="11273" name="AutoShape 9"/>
          <p:cNvSpPr>
            <a:spLocks noChangeArrowheads="1"/>
          </p:cNvSpPr>
          <p:nvPr/>
        </p:nvSpPr>
        <p:spPr bwMode="auto">
          <a:xfrm>
            <a:off x="4724400" y="4790380"/>
            <a:ext cx="908050" cy="596900"/>
          </a:xfrm>
          <a:prstGeom prst="roundRect">
            <a:avLst>
              <a:gd name="adj" fmla="val 20792"/>
            </a:avLst>
          </a:prstGeom>
          <a:solidFill>
            <a:srgbClr val="DDFFDD"/>
          </a:solidFill>
          <a:ln w="12700">
            <a:solidFill>
              <a:schemeClr val="tx1"/>
            </a:solidFill>
            <a:round/>
            <a:headEnd/>
            <a:tailEnd/>
          </a:ln>
        </p:spPr>
        <p:txBody>
          <a:bodyPr wrap="none" lIns="92075" tIns="46038" rIns="92075" bIns="46038" anchor="ctr"/>
          <a:lstStyle/>
          <a:p>
            <a:r>
              <a:rPr lang="en-US" sz="1200" dirty="0">
                <a:solidFill>
                  <a:schemeClr val="tx1"/>
                </a:solidFill>
              </a:rPr>
              <a:t>application</a:t>
            </a:r>
          </a:p>
        </p:txBody>
      </p:sp>
      <p:sp>
        <p:nvSpPr>
          <p:cNvPr id="11274" name="Line 10"/>
          <p:cNvSpPr>
            <a:spLocks noChangeShapeType="1"/>
          </p:cNvSpPr>
          <p:nvPr/>
        </p:nvSpPr>
        <p:spPr bwMode="auto">
          <a:xfrm>
            <a:off x="5715000" y="5165030"/>
            <a:ext cx="609600" cy="76200"/>
          </a:xfrm>
          <a:prstGeom prst="line">
            <a:avLst/>
          </a:prstGeom>
          <a:noFill/>
          <a:ln w="12700">
            <a:solidFill>
              <a:srgbClr val="006633"/>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solidFill>
                <a:schemeClr val="tx1"/>
              </a:solidFill>
            </a:endParaRPr>
          </a:p>
        </p:txBody>
      </p:sp>
      <p:sp>
        <p:nvSpPr>
          <p:cNvPr id="11275" name="Rectangle 11"/>
          <p:cNvSpPr>
            <a:spLocks noChangeArrowheads="1"/>
          </p:cNvSpPr>
          <p:nvPr/>
        </p:nvSpPr>
        <p:spPr bwMode="auto">
          <a:xfrm rot="-6480000">
            <a:off x="6078538" y="4187130"/>
            <a:ext cx="1314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075" tIns="46038" rIns="92075" bIns="46038">
            <a:spAutoFit/>
          </a:bodyPr>
          <a:lstStyle/>
          <a:p>
            <a:pPr algn="l"/>
            <a:r>
              <a:rPr lang="en-US" sz="1600">
                <a:solidFill>
                  <a:schemeClr val="tx1"/>
                </a:solidFill>
              </a:rPr>
              <a:t>SELECT . . .</a:t>
            </a:r>
          </a:p>
        </p:txBody>
      </p:sp>
      <p:sp>
        <p:nvSpPr>
          <p:cNvPr id="11276" name="Line 12"/>
          <p:cNvSpPr>
            <a:spLocks noChangeShapeType="1"/>
          </p:cNvSpPr>
          <p:nvPr/>
        </p:nvSpPr>
        <p:spPr bwMode="auto">
          <a:xfrm flipH="1" flipV="1">
            <a:off x="6096000" y="3107630"/>
            <a:ext cx="609600" cy="2057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solidFill>
                <a:schemeClr val="tx1"/>
              </a:solidFill>
            </a:endParaRPr>
          </a:p>
        </p:txBody>
      </p:sp>
      <p:sp>
        <p:nvSpPr>
          <p:cNvPr id="11277" name="Rectangle 13"/>
          <p:cNvSpPr>
            <a:spLocks noChangeArrowheads="1"/>
          </p:cNvSpPr>
          <p:nvPr/>
        </p:nvSpPr>
        <p:spPr bwMode="auto">
          <a:xfrm>
            <a:off x="5318125" y="4096643"/>
            <a:ext cx="1146148" cy="58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dirty="0">
                <a:solidFill>
                  <a:schemeClr val="bg2"/>
                </a:solidFill>
              </a:rPr>
              <a:t>Send SQL</a:t>
            </a:r>
          </a:p>
          <a:p>
            <a:pPr algn="l"/>
            <a:r>
              <a:rPr lang="en-US" sz="1600" dirty="0">
                <a:solidFill>
                  <a:schemeClr val="bg2"/>
                </a:solidFill>
              </a:rPr>
              <a:t>statement.</a:t>
            </a:r>
          </a:p>
        </p:txBody>
      </p:sp>
      <p:sp>
        <p:nvSpPr>
          <p:cNvPr id="11278" name="Arc 14"/>
          <p:cNvSpPr>
            <a:spLocks/>
          </p:cNvSpPr>
          <p:nvPr/>
        </p:nvSpPr>
        <p:spPr bwMode="auto">
          <a:xfrm>
            <a:off x="6705600" y="3336230"/>
            <a:ext cx="1371600" cy="1982788"/>
          </a:xfrm>
          <a:custGeom>
            <a:avLst/>
            <a:gdLst>
              <a:gd name="T0" fmla="*/ 1371600 w 21600"/>
              <a:gd name="T1" fmla="*/ 0 h 21594"/>
              <a:gd name="T2" fmla="*/ 33338 w 21600"/>
              <a:gd name="T3" fmla="*/ 1982788 h 21594"/>
              <a:gd name="T4" fmla="*/ 0 w 21600"/>
              <a:gd name="T5" fmla="*/ 0 h 21594"/>
              <a:gd name="T6" fmla="*/ 0 60000 65536"/>
              <a:gd name="T7" fmla="*/ 0 60000 65536"/>
              <a:gd name="T8" fmla="*/ 0 60000 65536"/>
              <a:gd name="T9" fmla="*/ 0 w 21600"/>
              <a:gd name="T10" fmla="*/ 0 h 21594"/>
              <a:gd name="T11" fmla="*/ 21600 w 21600"/>
              <a:gd name="T12" fmla="*/ 21594 h 21594"/>
            </a:gdLst>
            <a:ahLst/>
            <a:cxnLst>
              <a:cxn ang="T6">
                <a:pos x="T0" y="T1"/>
              </a:cxn>
              <a:cxn ang="T7">
                <a:pos x="T2" y="T3"/>
              </a:cxn>
              <a:cxn ang="T8">
                <a:pos x="T4" y="T5"/>
              </a:cxn>
            </a:cxnLst>
            <a:rect l="T9" t="T10" r="T11" b="T12"/>
            <a:pathLst>
              <a:path w="21600" h="21594" fill="none" extrusionOk="0">
                <a:moveTo>
                  <a:pt x="21600" y="0"/>
                </a:moveTo>
                <a:cubicBezTo>
                  <a:pt x="21600" y="11724"/>
                  <a:pt x="12246" y="21308"/>
                  <a:pt x="524" y="21593"/>
                </a:cubicBezTo>
              </a:path>
              <a:path w="21600" h="21594" stroke="0" extrusionOk="0">
                <a:moveTo>
                  <a:pt x="21600" y="0"/>
                </a:moveTo>
                <a:cubicBezTo>
                  <a:pt x="21600" y="11724"/>
                  <a:pt x="12246" y="21308"/>
                  <a:pt x="524" y="21593"/>
                </a:cubicBezTo>
                <a:lnTo>
                  <a:pt x="0" y="0"/>
                </a:lnTo>
                <a:close/>
              </a:path>
            </a:pathLst>
          </a:custGeom>
          <a:noFill/>
          <a:ln w="12700" cap="rnd">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solidFill>
                <a:schemeClr val="tx1"/>
              </a:solidFill>
            </a:endParaRPr>
          </a:p>
        </p:txBody>
      </p:sp>
      <p:sp>
        <p:nvSpPr>
          <p:cNvPr id="11279" name="Rectangle 15"/>
          <p:cNvSpPr>
            <a:spLocks noChangeArrowheads="1"/>
          </p:cNvSpPr>
          <p:nvPr/>
        </p:nvSpPr>
        <p:spPr bwMode="auto">
          <a:xfrm>
            <a:off x="7070725" y="3563243"/>
            <a:ext cx="100806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bg2"/>
                </a:solidFill>
              </a:rPr>
              <a:t>Return</a:t>
            </a:r>
          </a:p>
          <a:p>
            <a:pPr algn="l"/>
            <a:r>
              <a:rPr lang="en-US" sz="1600">
                <a:solidFill>
                  <a:schemeClr val="bg2"/>
                </a:solidFill>
              </a:rPr>
              <a:t>matching</a:t>
            </a:r>
          </a:p>
          <a:p>
            <a:pPr algn="l"/>
            <a:r>
              <a:rPr lang="en-US" sz="1600">
                <a:solidFill>
                  <a:schemeClr val="bg2"/>
                </a:solidFill>
              </a:rPr>
              <a:t>data.</a:t>
            </a:r>
          </a:p>
        </p:txBody>
      </p:sp>
      <p:pic>
        <p:nvPicPr>
          <p:cNvPr id="16"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5088830"/>
            <a:ext cx="534726" cy="560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2230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smtClean="0"/>
              <a:t>ADO and Direct Connections</a:t>
            </a:r>
          </a:p>
        </p:txBody>
      </p:sp>
      <p:sp>
        <p:nvSpPr>
          <p:cNvPr id="25602"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C9B3E28B-9F27-4E07-B2E4-A72371D9A02F}" type="slidenum">
              <a:rPr lang="en-US" smtClean="0"/>
              <a:pPr/>
              <a:t>22</a:t>
            </a:fld>
            <a:endParaRPr lang="en-US"/>
          </a:p>
        </p:txBody>
      </p:sp>
      <p:sp>
        <p:nvSpPr>
          <p:cNvPr id="25604" name="Rectangle 3"/>
          <p:cNvSpPr>
            <a:spLocks noChangeArrowheads="1"/>
          </p:cNvSpPr>
          <p:nvPr/>
        </p:nvSpPr>
        <p:spPr bwMode="auto">
          <a:xfrm>
            <a:off x="6019800" y="1295400"/>
            <a:ext cx="1670050" cy="755650"/>
          </a:xfrm>
          <a:prstGeom prst="rect">
            <a:avLst/>
          </a:prstGeom>
          <a:solidFill>
            <a:srgbClr val="CCFFCC"/>
          </a:solidFill>
          <a:ln w="12700">
            <a:solidFill>
              <a:schemeClr val="tx1"/>
            </a:solidFill>
            <a:miter lim="800000"/>
            <a:headEnd/>
            <a:tailEnd/>
          </a:ln>
        </p:spPr>
        <p:txBody>
          <a:bodyPr wrap="none" lIns="92075" tIns="46038" rIns="92075" bIns="46038" anchor="ctr"/>
          <a:lstStyle/>
          <a:p>
            <a:r>
              <a:rPr lang="en-US" sz="1800">
                <a:solidFill>
                  <a:srgbClr val="0000FF"/>
                </a:solidFill>
              </a:rPr>
              <a:t>Database</a:t>
            </a:r>
          </a:p>
          <a:p>
            <a:r>
              <a:rPr lang="en-US" sz="1800">
                <a:solidFill>
                  <a:srgbClr val="0000FF"/>
                </a:solidFill>
              </a:rPr>
              <a:t>Server</a:t>
            </a:r>
          </a:p>
        </p:txBody>
      </p:sp>
      <p:sp>
        <p:nvSpPr>
          <p:cNvPr id="25605" name="Rectangle 4"/>
          <p:cNvSpPr>
            <a:spLocks noChangeArrowheads="1"/>
          </p:cNvSpPr>
          <p:nvPr/>
        </p:nvSpPr>
        <p:spPr bwMode="auto">
          <a:xfrm>
            <a:off x="5791200" y="4953000"/>
            <a:ext cx="1752600" cy="609600"/>
          </a:xfrm>
          <a:prstGeom prst="rect">
            <a:avLst/>
          </a:prstGeom>
          <a:solidFill>
            <a:srgbClr val="CCFFCC"/>
          </a:solidFill>
          <a:ln w="12700">
            <a:solidFill>
              <a:schemeClr val="tx1"/>
            </a:solidFill>
            <a:miter lim="800000"/>
            <a:headEnd/>
            <a:tailEnd/>
          </a:ln>
        </p:spPr>
        <p:txBody>
          <a:bodyPr wrap="none" lIns="92075" tIns="46038" rIns="92075" bIns="46038" anchor="ctr"/>
          <a:lstStyle/>
          <a:p>
            <a:r>
              <a:rPr lang="en-US" sz="1800">
                <a:solidFill>
                  <a:srgbClr val="0000FF"/>
                </a:solidFill>
              </a:rPr>
              <a:t>Visual Basic</a:t>
            </a:r>
          </a:p>
          <a:p>
            <a:r>
              <a:rPr lang="en-US" sz="1800">
                <a:solidFill>
                  <a:srgbClr val="0000FF"/>
                </a:solidFill>
              </a:rPr>
              <a:t>application</a:t>
            </a:r>
          </a:p>
        </p:txBody>
      </p:sp>
      <p:sp>
        <p:nvSpPr>
          <p:cNvPr id="25606" name="Rectangle 5"/>
          <p:cNvSpPr>
            <a:spLocks noChangeArrowheads="1"/>
          </p:cNvSpPr>
          <p:nvPr/>
        </p:nvSpPr>
        <p:spPr bwMode="auto">
          <a:xfrm>
            <a:off x="5715000" y="3962400"/>
            <a:ext cx="2057400" cy="4572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800">
                <a:solidFill>
                  <a:srgbClr val="0000FF"/>
                </a:solidFill>
              </a:rPr>
              <a:t>DBMS transport</a:t>
            </a:r>
          </a:p>
        </p:txBody>
      </p:sp>
      <p:sp>
        <p:nvSpPr>
          <p:cNvPr id="25607" name="Text Box 7"/>
          <p:cNvSpPr txBox="1">
            <a:spLocks noChangeArrowheads="1"/>
          </p:cNvSpPr>
          <p:nvPr/>
        </p:nvSpPr>
        <p:spPr bwMode="auto">
          <a:xfrm>
            <a:off x="6172200" y="4419600"/>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ADO</a:t>
            </a:r>
          </a:p>
        </p:txBody>
      </p:sp>
      <p:sp>
        <p:nvSpPr>
          <p:cNvPr id="25608" name="Rectangle 8"/>
          <p:cNvSpPr>
            <a:spLocks noChangeArrowheads="1"/>
          </p:cNvSpPr>
          <p:nvPr/>
        </p:nvSpPr>
        <p:spPr bwMode="auto">
          <a:xfrm>
            <a:off x="5486400" y="3810000"/>
            <a:ext cx="2514600" cy="2209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b"/>
          <a:lstStyle/>
          <a:p>
            <a:r>
              <a:rPr lang="en-US" sz="1800"/>
              <a:t>Client Computer</a:t>
            </a:r>
          </a:p>
        </p:txBody>
      </p:sp>
      <p:sp>
        <p:nvSpPr>
          <p:cNvPr id="25609" name="Rectangle 9"/>
          <p:cNvSpPr>
            <a:spLocks noChangeArrowheads="1"/>
          </p:cNvSpPr>
          <p:nvPr/>
        </p:nvSpPr>
        <p:spPr bwMode="auto">
          <a:xfrm>
            <a:off x="6019800" y="2362200"/>
            <a:ext cx="19812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800">
                <a:solidFill>
                  <a:srgbClr val="0000FF"/>
                </a:solidFill>
              </a:rPr>
              <a:t>DBMS transport</a:t>
            </a:r>
          </a:p>
        </p:txBody>
      </p:sp>
      <p:sp>
        <p:nvSpPr>
          <p:cNvPr id="25610" name="Rectangle 10"/>
          <p:cNvSpPr>
            <a:spLocks noChangeArrowheads="1"/>
          </p:cNvSpPr>
          <p:nvPr/>
        </p:nvSpPr>
        <p:spPr bwMode="auto">
          <a:xfrm>
            <a:off x="5791200" y="990600"/>
            <a:ext cx="2438400" cy="1905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r>
              <a:rPr lang="en-US" sz="1800"/>
              <a:t>Server Computer</a:t>
            </a:r>
          </a:p>
        </p:txBody>
      </p:sp>
      <p:sp>
        <p:nvSpPr>
          <p:cNvPr id="25611" name="Line 11"/>
          <p:cNvSpPr>
            <a:spLocks noChangeShapeType="1"/>
          </p:cNvSpPr>
          <p:nvPr/>
        </p:nvSpPr>
        <p:spPr bwMode="auto">
          <a:xfrm flipV="1">
            <a:off x="6019800" y="2743200"/>
            <a:ext cx="381000" cy="1219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2" name="Line 12"/>
          <p:cNvSpPr>
            <a:spLocks noChangeShapeType="1"/>
          </p:cNvSpPr>
          <p:nvPr/>
        </p:nvSpPr>
        <p:spPr bwMode="auto">
          <a:xfrm flipV="1">
            <a:off x="6553200" y="2743200"/>
            <a:ext cx="381000" cy="1219200"/>
          </a:xfrm>
          <a:prstGeom prst="line">
            <a:avLst/>
          </a:prstGeom>
          <a:noFill/>
          <a:ln w="12700">
            <a:solidFill>
              <a:schemeClr val="tx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3" name="Line 13"/>
          <p:cNvSpPr>
            <a:spLocks noChangeShapeType="1"/>
          </p:cNvSpPr>
          <p:nvPr/>
        </p:nvSpPr>
        <p:spPr bwMode="auto">
          <a:xfrm flipV="1">
            <a:off x="6781800" y="2057400"/>
            <a:ext cx="0" cy="3048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4" name="Text Box 14"/>
          <p:cNvSpPr txBox="1">
            <a:spLocks noChangeArrowheads="1"/>
          </p:cNvSpPr>
          <p:nvPr/>
        </p:nvSpPr>
        <p:spPr bwMode="auto">
          <a:xfrm rot="-4310747">
            <a:off x="5317332" y="3009106"/>
            <a:ext cx="142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SELECT … </a:t>
            </a:r>
          </a:p>
        </p:txBody>
      </p:sp>
      <p:sp>
        <p:nvSpPr>
          <p:cNvPr id="25615" name="Text Box 15"/>
          <p:cNvSpPr txBox="1">
            <a:spLocks noChangeArrowheads="1"/>
          </p:cNvSpPr>
          <p:nvPr/>
        </p:nvSpPr>
        <p:spPr bwMode="auto">
          <a:xfrm rot="-4500708">
            <a:off x="6492082" y="3109118"/>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Results</a:t>
            </a:r>
          </a:p>
        </p:txBody>
      </p:sp>
      <p:sp>
        <p:nvSpPr>
          <p:cNvPr id="25616" name="Text Box 16"/>
          <p:cNvSpPr txBox="1">
            <a:spLocks noChangeArrowheads="1"/>
          </p:cNvSpPr>
          <p:nvPr/>
        </p:nvSpPr>
        <p:spPr bwMode="auto">
          <a:xfrm>
            <a:off x="449451" y="1447800"/>
            <a:ext cx="427494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spcBef>
                <a:spcPct val="50000"/>
              </a:spcBef>
            </a:pPr>
            <a:r>
              <a:rPr lang="en-US" sz="2000" dirty="0"/>
              <a:t>The Database vendor provides its own data transport (</a:t>
            </a:r>
            <a:r>
              <a:rPr lang="en-US" sz="2000" dirty="0" err="1"/>
              <a:t>e.g</a:t>
            </a:r>
            <a:r>
              <a:rPr lang="en-US" sz="2000" dirty="0"/>
              <a:t>,. Oracle or SQL Server) installed on the server and the client.</a:t>
            </a:r>
          </a:p>
          <a:p>
            <a:pPr algn="l">
              <a:spcBef>
                <a:spcPct val="50000"/>
              </a:spcBef>
            </a:pPr>
            <a:r>
              <a:rPr lang="en-US" sz="2000" dirty="0"/>
              <a:t>ADO provides a driver that connects your application to the transport services.</a:t>
            </a:r>
          </a:p>
          <a:p>
            <a:pPr algn="l">
              <a:spcBef>
                <a:spcPct val="50000"/>
              </a:spcBef>
            </a:pPr>
            <a:r>
              <a:rPr lang="en-US" sz="2000" dirty="0"/>
              <a:t>ODBC can serve as the data transport if nothing else is available</a:t>
            </a:r>
          </a:p>
        </p:txBody>
      </p:sp>
      <p:sp>
        <p:nvSpPr>
          <p:cNvPr id="25617" name="Line 17"/>
          <p:cNvSpPr>
            <a:spLocks noChangeShapeType="1"/>
          </p:cNvSpPr>
          <p:nvPr/>
        </p:nvSpPr>
        <p:spPr bwMode="auto">
          <a:xfrm>
            <a:off x="4495800" y="2286000"/>
            <a:ext cx="1371600" cy="2286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5618" name="Line 18"/>
          <p:cNvSpPr>
            <a:spLocks noChangeShapeType="1"/>
          </p:cNvSpPr>
          <p:nvPr/>
        </p:nvSpPr>
        <p:spPr bwMode="auto">
          <a:xfrm>
            <a:off x="4495800" y="2362200"/>
            <a:ext cx="1219200" cy="17526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5619" name="Line 19"/>
          <p:cNvSpPr>
            <a:spLocks noChangeShapeType="1"/>
          </p:cNvSpPr>
          <p:nvPr/>
        </p:nvSpPr>
        <p:spPr bwMode="auto">
          <a:xfrm>
            <a:off x="4648200" y="3657600"/>
            <a:ext cx="1295400" cy="9144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5620" name="Line 20"/>
          <p:cNvSpPr>
            <a:spLocks noChangeShapeType="1"/>
          </p:cNvSpPr>
          <p:nvPr/>
        </p:nvSpPr>
        <p:spPr bwMode="auto">
          <a:xfrm flipV="1">
            <a:off x="6096000" y="4419600"/>
            <a:ext cx="0" cy="533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4425853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Rectangle 2"/>
          <p:cNvSpPr>
            <a:spLocks noGrp="1" noChangeArrowheads="1"/>
          </p:cNvSpPr>
          <p:nvPr>
            <p:ph type="title"/>
          </p:nvPr>
        </p:nvSpPr>
        <p:spPr/>
        <p:txBody>
          <a:bodyPr/>
          <a:lstStyle/>
          <a:p>
            <a:r>
              <a:rPr lang="en-US" smtClean="0"/>
              <a:t>Three-Tier Client-Server</a:t>
            </a:r>
          </a:p>
        </p:txBody>
      </p:sp>
      <p:sp>
        <p:nvSpPr>
          <p:cNvPr id="12299" name="Rectangle 3"/>
          <p:cNvSpPr>
            <a:spLocks noGrp="1" noChangeArrowheads="1"/>
          </p:cNvSpPr>
          <p:nvPr>
            <p:ph idx="1"/>
          </p:nvPr>
        </p:nvSpPr>
        <p:spPr/>
        <p:txBody>
          <a:bodyPr/>
          <a:lstStyle/>
          <a:p>
            <a:r>
              <a:rPr lang="en-US" smtClean="0"/>
              <a:t>Server Databases</a:t>
            </a:r>
          </a:p>
          <a:p>
            <a:r>
              <a:rPr lang="en-US" smtClean="0"/>
              <a:t>Client front-end</a:t>
            </a:r>
          </a:p>
          <a:p>
            <a:r>
              <a:rPr lang="en-US" smtClean="0"/>
              <a:t>Middle</a:t>
            </a:r>
          </a:p>
          <a:p>
            <a:pPr lvl="1"/>
            <a:r>
              <a:rPr lang="en-US" smtClean="0"/>
              <a:t>Locate databases</a:t>
            </a:r>
          </a:p>
          <a:p>
            <a:pPr lvl="1"/>
            <a:r>
              <a:rPr lang="en-US" smtClean="0"/>
              <a:t>Business rules</a:t>
            </a:r>
          </a:p>
          <a:p>
            <a:pPr lvl="1"/>
            <a:r>
              <a:rPr lang="en-US" smtClean="0"/>
              <a:t>Program code</a:t>
            </a:r>
          </a:p>
          <a:p>
            <a:endParaRPr lang="en-US" smtClean="0"/>
          </a:p>
        </p:txBody>
      </p:sp>
      <p:sp>
        <p:nvSpPr>
          <p:cNvPr id="12296"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BB13DA5E-801B-46BD-8E53-4D3E37457976}" type="slidenum">
              <a:rPr lang="en-US" smtClean="0"/>
              <a:pPr/>
              <a:t>23</a:t>
            </a:fld>
            <a:endParaRPr lang="en-US"/>
          </a:p>
        </p:txBody>
      </p:sp>
      <p:sp>
        <p:nvSpPr>
          <p:cNvPr id="12297" name="Freeform 19"/>
          <p:cNvSpPr>
            <a:spLocks/>
          </p:cNvSpPr>
          <p:nvPr/>
        </p:nvSpPr>
        <p:spPr bwMode="auto">
          <a:xfrm>
            <a:off x="5384800" y="1524000"/>
            <a:ext cx="2908300" cy="1447800"/>
          </a:xfrm>
          <a:custGeom>
            <a:avLst/>
            <a:gdLst>
              <a:gd name="T0" fmla="*/ 1648 w 1832"/>
              <a:gd name="T1" fmla="*/ 912 h 912"/>
              <a:gd name="T2" fmla="*/ 1461 w 1832"/>
              <a:gd name="T3" fmla="*/ 735 h 912"/>
              <a:gd name="T4" fmla="*/ 1506 w 1832"/>
              <a:gd name="T5" fmla="*/ 510 h 912"/>
              <a:gd name="T6" fmla="*/ 831 w 1832"/>
              <a:gd name="T7" fmla="*/ 300 h 912"/>
              <a:gd name="T8" fmla="*/ 64 w 1832"/>
              <a:gd name="T9" fmla="*/ 192 h 912"/>
              <a:gd name="T10" fmla="*/ 448 w 1832"/>
              <a:gd name="T11" fmla="*/ 96 h 912"/>
              <a:gd name="T12" fmla="*/ 1216 w 1832"/>
              <a:gd name="T13" fmla="*/ 144 h 912"/>
              <a:gd name="T14" fmla="*/ 1744 w 1832"/>
              <a:gd name="T15" fmla="*/ 48 h 912"/>
              <a:gd name="T16" fmla="*/ 1744 w 1832"/>
              <a:gd name="T17" fmla="*/ 0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32"/>
              <a:gd name="T28" fmla="*/ 0 h 912"/>
              <a:gd name="T29" fmla="*/ 1832 w 1832"/>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32" h="912">
                <a:moveTo>
                  <a:pt x="1648" y="912"/>
                </a:moveTo>
                <a:cubicBezTo>
                  <a:pt x="1617" y="882"/>
                  <a:pt x="1485" y="802"/>
                  <a:pt x="1461" y="735"/>
                </a:cubicBezTo>
                <a:cubicBezTo>
                  <a:pt x="1437" y="668"/>
                  <a:pt x="1611" y="582"/>
                  <a:pt x="1506" y="510"/>
                </a:cubicBezTo>
                <a:cubicBezTo>
                  <a:pt x="1401" y="438"/>
                  <a:pt x="1071" y="353"/>
                  <a:pt x="831" y="300"/>
                </a:cubicBezTo>
                <a:cubicBezTo>
                  <a:pt x="591" y="247"/>
                  <a:pt x="128" y="226"/>
                  <a:pt x="64" y="192"/>
                </a:cubicBezTo>
                <a:cubicBezTo>
                  <a:pt x="0" y="158"/>
                  <a:pt x="256" y="104"/>
                  <a:pt x="448" y="96"/>
                </a:cubicBezTo>
                <a:cubicBezTo>
                  <a:pt x="640" y="88"/>
                  <a:pt x="1000" y="152"/>
                  <a:pt x="1216" y="144"/>
                </a:cubicBezTo>
                <a:cubicBezTo>
                  <a:pt x="1432" y="136"/>
                  <a:pt x="1656" y="72"/>
                  <a:pt x="1744" y="48"/>
                </a:cubicBezTo>
                <a:cubicBezTo>
                  <a:pt x="1832" y="24"/>
                  <a:pt x="1788" y="12"/>
                  <a:pt x="1744"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0" name="Text Box 13"/>
          <p:cNvSpPr txBox="1">
            <a:spLocks noChangeArrowheads="1"/>
          </p:cNvSpPr>
          <p:nvPr/>
        </p:nvSpPr>
        <p:spPr bwMode="auto">
          <a:xfrm>
            <a:off x="6858000" y="4800600"/>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Client</a:t>
            </a:r>
          </a:p>
        </p:txBody>
      </p:sp>
      <p:sp>
        <p:nvSpPr>
          <p:cNvPr id="12301" name="Text Box 14"/>
          <p:cNvSpPr txBox="1">
            <a:spLocks noChangeArrowheads="1"/>
          </p:cNvSpPr>
          <p:nvPr/>
        </p:nvSpPr>
        <p:spPr bwMode="auto">
          <a:xfrm>
            <a:off x="6477000" y="2819400"/>
            <a:ext cx="14843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Middleware</a:t>
            </a:r>
          </a:p>
        </p:txBody>
      </p:sp>
      <p:sp>
        <p:nvSpPr>
          <p:cNvPr id="12302" name="Text Box 15"/>
          <p:cNvSpPr txBox="1">
            <a:spLocks noChangeArrowheads="1"/>
          </p:cNvSpPr>
          <p:nvPr/>
        </p:nvSpPr>
        <p:spPr bwMode="auto">
          <a:xfrm>
            <a:off x="6858000" y="1066800"/>
            <a:ext cx="12715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Database</a:t>
            </a:r>
          </a:p>
          <a:p>
            <a:pPr algn="l"/>
            <a:r>
              <a:rPr lang="en-US" sz="2000"/>
              <a:t>Servers</a:t>
            </a:r>
          </a:p>
        </p:txBody>
      </p:sp>
      <p:sp>
        <p:nvSpPr>
          <p:cNvPr id="12303" name="Freeform 16"/>
          <p:cNvSpPr>
            <a:spLocks/>
          </p:cNvSpPr>
          <p:nvPr/>
        </p:nvSpPr>
        <p:spPr bwMode="auto">
          <a:xfrm>
            <a:off x="6705600" y="4343400"/>
            <a:ext cx="533400" cy="228600"/>
          </a:xfrm>
          <a:custGeom>
            <a:avLst/>
            <a:gdLst>
              <a:gd name="T0" fmla="*/ 0 w 336"/>
              <a:gd name="T1" fmla="*/ 144 h 144"/>
              <a:gd name="T2" fmla="*/ 96 w 336"/>
              <a:gd name="T3" fmla="*/ 96 h 144"/>
              <a:gd name="T4" fmla="*/ 144 w 336"/>
              <a:gd name="T5" fmla="*/ 48 h 144"/>
              <a:gd name="T6" fmla="*/ 192 w 336"/>
              <a:gd name="T7" fmla="*/ 48 h 144"/>
              <a:gd name="T8" fmla="*/ 288 w 336"/>
              <a:gd name="T9" fmla="*/ 0 h 144"/>
              <a:gd name="T10" fmla="*/ 336 w 336"/>
              <a:gd name="T11" fmla="*/ 48 h 144"/>
              <a:gd name="T12" fmla="*/ 0 60000 65536"/>
              <a:gd name="T13" fmla="*/ 0 60000 65536"/>
              <a:gd name="T14" fmla="*/ 0 60000 65536"/>
              <a:gd name="T15" fmla="*/ 0 60000 65536"/>
              <a:gd name="T16" fmla="*/ 0 60000 65536"/>
              <a:gd name="T17" fmla="*/ 0 60000 65536"/>
              <a:gd name="T18" fmla="*/ 0 w 336"/>
              <a:gd name="T19" fmla="*/ 0 h 144"/>
              <a:gd name="T20" fmla="*/ 336 w 336"/>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336" h="144">
                <a:moveTo>
                  <a:pt x="0" y="144"/>
                </a:moveTo>
                <a:cubicBezTo>
                  <a:pt x="36" y="128"/>
                  <a:pt x="72" y="112"/>
                  <a:pt x="96" y="96"/>
                </a:cubicBezTo>
                <a:cubicBezTo>
                  <a:pt x="120" y="80"/>
                  <a:pt x="128" y="56"/>
                  <a:pt x="144" y="48"/>
                </a:cubicBezTo>
                <a:cubicBezTo>
                  <a:pt x="160" y="40"/>
                  <a:pt x="168" y="56"/>
                  <a:pt x="192" y="48"/>
                </a:cubicBezTo>
                <a:cubicBezTo>
                  <a:pt x="216" y="40"/>
                  <a:pt x="264" y="0"/>
                  <a:pt x="288" y="0"/>
                </a:cubicBezTo>
                <a:cubicBezTo>
                  <a:pt x="312" y="0"/>
                  <a:pt x="324" y="24"/>
                  <a:pt x="336" y="48"/>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4" name="Freeform 17"/>
          <p:cNvSpPr>
            <a:spLocks/>
          </p:cNvSpPr>
          <p:nvPr/>
        </p:nvSpPr>
        <p:spPr bwMode="auto">
          <a:xfrm>
            <a:off x="7696200" y="4483100"/>
            <a:ext cx="304800" cy="342900"/>
          </a:xfrm>
          <a:custGeom>
            <a:avLst/>
            <a:gdLst>
              <a:gd name="T0" fmla="*/ 192 w 192"/>
              <a:gd name="T1" fmla="*/ 200 h 216"/>
              <a:gd name="T2" fmla="*/ 96 w 192"/>
              <a:gd name="T3" fmla="*/ 200 h 216"/>
              <a:gd name="T4" fmla="*/ 144 w 192"/>
              <a:gd name="T5" fmla="*/ 104 h 216"/>
              <a:gd name="T6" fmla="*/ 96 w 192"/>
              <a:gd name="T7" fmla="*/ 56 h 216"/>
              <a:gd name="T8" fmla="*/ 144 w 192"/>
              <a:gd name="T9" fmla="*/ 8 h 216"/>
              <a:gd name="T10" fmla="*/ 0 w 192"/>
              <a:gd name="T11" fmla="*/ 8 h 216"/>
              <a:gd name="T12" fmla="*/ 0 60000 65536"/>
              <a:gd name="T13" fmla="*/ 0 60000 65536"/>
              <a:gd name="T14" fmla="*/ 0 60000 65536"/>
              <a:gd name="T15" fmla="*/ 0 60000 65536"/>
              <a:gd name="T16" fmla="*/ 0 60000 65536"/>
              <a:gd name="T17" fmla="*/ 0 60000 65536"/>
              <a:gd name="T18" fmla="*/ 0 w 192"/>
              <a:gd name="T19" fmla="*/ 0 h 216"/>
              <a:gd name="T20" fmla="*/ 192 w 192"/>
              <a:gd name="T21" fmla="*/ 216 h 216"/>
            </a:gdLst>
            <a:ahLst/>
            <a:cxnLst>
              <a:cxn ang="T12">
                <a:pos x="T0" y="T1"/>
              </a:cxn>
              <a:cxn ang="T13">
                <a:pos x="T2" y="T3"/>
              </a:cxn>
              <a:cxn ang="T14">
                <a:pos x="T4" y="T5"/>
              </a:cxn>
              <a:cxn ang="T15">
                <a:pos x="T6" y="T7"/>
              </a:cxn>
              <a:cxn ang="T16">
                <a:pos x="T8" y="T9"/>
              </a:cxn>
              <a:cxn ang="T17">
                <a:pos x="T10" y="T11"/>
              </a:cxn>
            </a:cxnLst>
            <a:rect l="T18" t="T19" r="T20" b="T21"/>
            <a:pathLst>
              <a:path w="192" h="216">
                <a:moveTo>
                  <a:pt x="192" y="200"/>
                </a:moveTo>
                <a:cubicBezTo>
                  <a:pt x="148" y="208"/>
                  <a:pt x="104" y="216"/>
                  <a:pt x="96" y="200"/>
                </a:cubicBezTo>
                <a:cubicBezTo>
                  <a:pt x="88" y="184"/>
                  <a:pt x="144" y="128"/>
                  <a:pt x="144" y="104"/>
                </a:cubicBezTo>
                <a:cubicBezTo>
                  <a:pt x="144" y="80"/>
                  <a:pt x="96" y="72"/>
                  <a:pt x="96" y="56"/>
                </a:cubicBezTo>
                <a:cubicBezTo>
                  <a:pt x="96" y="40"/>
                  <a:pt x="160" y="16"/>
                  <a:pt x="144" y="8"/>
                </a:cubicBezTo>
                <a:cubicBezTo>
                  <a:pt x="128" y="0"/>
                  <a:pt x="64" y="4"/>
                  <a:pt x="0" y="8"/>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5" name="Freeform 18"/>
          <p:cNvSpPr>
            <a:spLocks/>
          </p:cNvSpPr>
          <p:nvPr/>
        </p:nvSpPr>
        <p:spPr bwMode="auto">
          <a:xfrm>
            <a:off x="7696200" y="3048000"/>
            <a:ext cx="1168400" cy="1371600"/>
          </a:xfrm>
          <a:custGeom>
            <a:avLst/>
            <a:gdLst>
              <a:gd name="T0" fmla="*/ 0 w 736"/>
              <a:gd name="T1" fmla="*/ 864 h 864"/>
              <a:gd name="T2" fmla="*/ 192 w 736"/>
              <a:gd name="T3" fmla="*/ 816 h 864"/>
              <a:gd name="T4" fmla="*/ 192 w 736"/>
              <a:gd name="T5" fmla="*/ 624 h 864"/>
              <a:gd name="T6" fmla="*/ 528 w 736"/>
              <a:gd name="T7" fmla="*/ 528 h 864"/>
              <a:gd name="T8" fmla="*/ 528 w 736"/>
              <a:gd name="T9" fmla="*/ 240 h 864"/>
              <a:gd name="T10" fmla="*/ 720 w 736"/>
              <a:gd name="T11" fmla="*/ 48 h 864"/>
              <a:gd name="T12" fmla="*/ 432 w 736"/>
              <a:gd name="T13" fmla="*/ 0 h 864"/>
              <a:gd name="T14" fmla="*/ 0 60000 65536"/>
              <a:gd name="T15" fmla="*/ 0 60000 65536"/>
              <a:gd name="T16" fmla="*/ 0 60000 65536"/>
              <a:gd name="T17" fmla="*/ 0 60000 65536"/>
              <a:gd name="T18" fmla="*/ 0 60000 65536"/>
              <a:gd name="T19" fmla="*/ 0 60000 65536"/>
              <a:gd name="T20" fmla="*/ 0 60000 65536"/>
              <a:gd name="T21" fmla="*/ 0 w 736"/>
              <a:gd name="T22" fmla="*/ 0 h 864"/>
              <a:gd name="T23" fmla="*/ 736 w 736"/>
              <a:gd name="T24" fmla="*/ 864 h 8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6" h="864">
                <a:moveTo>
                  <a:pt x="0" y="864"/>
                </a:moveTo>
                <a:cubicBezTo>
                  <a:pt x="80" y="860"/>
                  <a:pt x="160" y="856"/>
                  <a:pt x="192" y="816"/>
                </a:cubicBezTo>
                <a:cubicBezTo>
                  <a:pt x="224" y="776"/>
                  <a:pt x="136" y="672"/>
                  <a:pt x="192" y="624"/>
                </a:cubicBezTo>
                <a:cubicBezTo>
                  <a:pt x="248" y="576"/>
                  <a:pt x="472" y="592"/>
                  <a:pt x="528" y="528"/>
                </a:cubicBezTo>
                <a:cubicBezTo>
                  <a:pt x="584" y="464"/>
                  <a:pt x="496" y="320"/>
                  <a:pt x="528" y="240"/>
                </a:cubicBezTo>
                <a:cubicBezTo>
                  <a:pt x="560" y="160"/>
                  <a:pt x="736" y="88"/>
                  <a:pt x="720" y="48"/>
                </a:cubicBezTo>
                <a:cubicBezTo>
                  <a:pt x="704" y="8"/>
                  <a:pt x="568" y="4"/>
                  <a:pt x="432"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306" name="Text Box 20"/>
          <p:cNvSpPr txBox="1">
            <a:spLocks noChangeArrowheads="1"/>
          </p:cNvSpPr>
          <p:nvPr/>
        </p:nvSpPr>
        <p:spPr bwMode="auto">
          <a:xfrm>
            <a:off x="4495800" y="4267200"/>
            <a:ext cx="1905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bg2"/>
                </a:solidFill>
              </a:rPr>
              <a:t>Application.</a:t>
            </a:r>
          </a:p>
          <a:p>
            <a:pPr algn="l"/>
            <a:r>
              <a:rPr lang="en-US" sz="2000">
                <a:solidFill>
                  <a:schemeClr val="bg2"/>
                </a:solidFill>
              </a:rPr>
              <a:t>Front-end.</a:t>
            </a:r>
          </a:p>
          <a:p>
            <a:pPr algn="l"/>
            <a:r>
              <a:rPr lang="en-US" sz="2000">
                <a:solidFill>
                  <a:schemeClr val="bg2"/>
                </a:solidFill>
              </a:rPr>
              <a:t>User Interface.</a:t>
            </a:r>
          </a:p>
        </p:txBody>
      </p:sp>
      <p:sp>
        <p:nvSpPr>
          <p:cNvPr id="12307" name="Text Box 21"/>
          <p:cNvSpPr txBox="1">
            <a:spLocks noChangeArrowheads="1"/>
          </p:cNvSpPr>
          <p:nvPr/>
        </p:nvSpPr>
        <p:spPr bwMode="auto">
          <a:xfrm>
            <a:off x="3886200" y="1295400"/>
            <a:ext cx="2971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bg2"/>
                </a:solidFill>
              </a:rPr>
              <a:t>Databases.</a:t>
            </a:r>
          </a:p>
          <a:p>
            <a:pPr algn="l"/>
            <a:r>
              <a:rPr lang="en-US" sz="2000">
                <a:solidFill>
                  <a:schemeClr val="bg2"/>
                </a:solidFill>
              </a:rPr>
              <a:t>Transactions.</a:t>
            </a:r>
          </a:p>
          <a:p>
            <a:pPr algn="l"/>
            <a:r>
              <a:rPr lang="en-US" sz="2000">
                <a:solidFill>
                  <a:schemeClr val="bg2"/>
                </a:solidFill>
              </a:rPr>
              <a:t>Legacy applications.</a:t>
            </a:r>
          </a:p>
        </p:txBody>
      </p:sp>
      <p:sp>
        <p:nvSpPr>
          <p:cNvPr id="12308" name="Text Box 22"/>
          <p:cNvSpPr txBox="1">
            <a:spLocks noChangeArrowheads="1"/>
          </p:cNvSpPr>
          <p:nvPr/>
        </p:nvSpPr>
        <p:spPr bwMode="auto">
          <a:xfrm>
            <a:off x="4114800" y="2667000"/>
            <a:ext cx="1981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bg2"/>
                </a:solidFill>
              </a:rPr>
              <a:t>Database links.</a:t>
            </a:r>
          </a:p>
          <a:p>
            <a:pPr algn="l"/>
            <a:r>
              <a:rPr lang="en-US" sz="2000">
                <a:solidFill>
                  <a:schemeClr val="bg2"/>
                </a:solidFill>
              </a:rPr>
              <a:t>Business rules.</a:t>
            </a:r>
          </a:p>
          <a:p>
            <a:pPr algn="l"/>
            <a:r>
              <a:rPr lang="en-US" sz="2000">
                <a:solidFill>
                  <a:schemeClr val="bg2"/>
                </a:solidFill>
              </a:rPr>
              <a:t>Program code.</a:t>
            </a:r>
          </a:p>
        </p:txBody>
      </p:sp>
      <p:pic>
        <p:nvPicPr>
          <p:cNvPr id="21"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4331979"/>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26431" y="4139505"/>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5737" y="4457700"/>
            <a:ext cx="534726" cy="560189"/>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oup 39"/>
          <p:cNvGrpSpPr>
            <a:grpSpLocks/>
          </p:cNvGrpSpPr>
          <p:nvPr/>
        </p:nvGrpSpPr>
        <p:grpSpPr bwMode="auto">
          <a:xfrm>
            <a:off x="8129589" y="1071107"/>
            <a:ext cx="401520" cy="606670"/>
            <a:chOff x="2256" y="1536"/>
            <a:chExt cx="566" cy="856"/>
          </a:xfrm>
        </p:grpSpPr>
        <p:sp>
          <p:nvSpPr>
            <p:cNvPr id="2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9" name="Group 39"/>
          <p:cNvGrpSpPr>
            <a:grpSpLocks/>
          </p:cNvGrpSpPr>
          <p:nvPr/>
        </p:nvGrpSpPr>
        <p:grpSpPr bwMode="auto">
          <a:xfrm>
            <a:off x="6276240" y="1250369"/>
            <a:ext cx="401520" cy="606670"/>
            <a:chOff x="2256" y="1536"/>
            <a:chExt cx="566" cy="856"/>
          </a:xfrm>
        </p:grpSpPr>
        <p:sp>
          <p:nvSpPr>
            <p:cNvPr id="50"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4" name="Group 39"/>
          <p:cNvGrpSpPr>
            <a:grpSpLocks/>
          </p:cNvGrpSpPr>
          <p:nvPr/>
        </p:nvGrpSpPr>
        <p:grpSpPr bwMode="auto">
          <a:xfrm>
            <a:off x="8025646" y="2301875"/>
            <a:ext cx="574719" cy="868362"/>
            <a:chOff x="2256" y="1536"/>
            <a:chExt cx="566" cy="856"/>
          </a:xfrm>
        </p:grpSpPr>
        <p:sp>
          <p:nvSpPr>
            <p:cNvPr id="7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2714662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r>
              <a:rPr lang="en-US" smtClean="0"/>
              <a:t>Database Independence on the Client</a:t>
            </a:r>
          </a:p>
        </p:txBody>
      </p:sp>
      <p:sp>
        <p:nvSpPr>
          <p:cNvPr id="26626"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5DCDA0EC-E631-4E89-867E-050377DFAAD1}" type="slidenum">
              <a:rPr lang="en-US" smtClean="0"/>
              <a:pPr/>
              <a:t>24</a:t>
            </a:fld>
            <a:endParaRPr lang="en-US"/>
          </a:p>
        </p:txBody>
      </p:sp>
      <p:sp>
        <p:nvSpPr>
          <p:cNvPr id="26627" name="Rectangle 21"/>
          <p:cNvSpPr>
            <a:spLocks noChangeArrowheads="1"/>
          </p:cNvSpPr>
          <p:nvPr/>
        </p:nvSpPr>
        <p:spPr bwMode="auto">
          <a:xfrm>
            <a:off x="2438400" y="3352800"/>
            <a:ext cx="2895600" cy="2590800"/>
          </a:xfrm>
          <a:prstGeom prst="rect">
            <a:avLst/>
          </a:prstGeom>
          <a:solidFill>
            <a:srgbClr val="CCFFCC"/>
          </a:solidFill>
          <a:ln w="12700" algn="ctr">
            <a:solidFill>
              <a:schemeClr val="tx1"/>
            </a:solidFill>
            <a:miter lim="800000"/>
            <a:headEnd type="none" w="sm" len="sm"/>
            <a:tailEnd type="none" w="med" len="lg"/>
          </a:ln>
        </p:spPr>
        <p:txBody>
          <a:bodyPr wrap="none" anchor="ctr"/>
          <a:lstStyle/>
          <a:p>
            <a:endParaRPr lang="en-US"/>
          </a:p>
        </p:txBody>
      </p:sp>
      <p:sp>
        <p:nvSpPr>
          <p:cNvPr id="26629" name="Oval 5"/>
          <p:cNvSpPr>
            <a:spLocks noChangeArrowheads="1"/>
          </p:cNvSpPr>
          <p:nvPr/>
        </p:nvSpPr>
        <p:spPr bwMode="auto">
          <a:xfrm>
            <a:off x="7162800" y="1828800"/>
            <a:ext cx="609600" cy="152400"/>
          </a:xfrm>
          <a:prstGeom prst="ellipse">
            <a:avLst/>
          </a:prstGeom>
          <a:solidFill>
            <a:srgbClr val="FFCCCC"/>
          </a:solidFill>
          <a:ln w="12700" algn="ctr">
            <a:solidFill>
              <a:schemeClr val="tx1"/>
            </a:solidFill>
            <a:round/>
            <a:headEnd type="none" w="sm" len="sm"/>
            <a:tailEnd type="none" w="med" len="lg"/>
          </a:ln>
        </p:spPr>
        <p:txBody>
          <a:bodyPr wrap="none" anchor="ctr"/>
          <a:lstStyle/>
          <a:p>
            <a:endParaRPr lang="en-US"/>
          </a:p>
        </p:txBody>
      </p:sp>
      <p:sp>
        <p:nvSpPr>
          <p:cNvPr id="26630" name="Oval 9"/>
          <p:cNvSpPr>
            <a:spLocks noChangeArrowheads="1"/>
          </p:cNvSpPr>
          <p:nvPr/>
        </p:nvSpPr>
        <p:spPr bwMode="auto">
          <a:xfrm>
            <a:off x="7162800" y="1752600"/>
            <a:ext cx="609600" cy="152400"/>
          </a:xfrm>
          <a:prstGeom prst="ellipse">
            <a:avLst/>
          </a:prstGeom>
          <a:solidFill>
            <a:srgbClr val="FFCCCC"/>
          </a:solidFill>
          <a:ln w="12700" algn="ctr">
            <a:solidFill>
              <a:schemeClr val="tx1"/>
            </a:solidFill>
            <a:round/>
            <a:headEnd type="none" w="sm" len="sm"/>
            <a:tailEnd type="none" w="med" len="lg"/>
          </a:ln>
        </p:spPr>
        <p:txBody>
          <a:bodyPr wrap="none" anchor="ctr"/>
          <a:lstStyle/>
          <a:p>
            <a:endParaRPr lang="en-US"/>
          </a:p>
        </p:txBody>
      </p:sp>
      <p:sp>
        <p:nvSpPr>
          <p:cNvPr id="26631" name="Oval 10"/>
          <p:cNvSpPr>
            <a:spLocks noChangeArrowheads="1"/>
          </p:cNvSpPr>
          <p:nvPr/>
        </p:nvSpPr>
        <p:spPr bwMode="auto">
          <a:xfrm>
            <a:off x="7162800" y="1676400"/>
            <a:ext cx="609600" cy="152400"/>
          </a:xfrm>
          <a:prstGeom prst="ellipse">
            <a:avLst/>
          </a:prstGeom>
          <a:solidFill>
            <a:srgbClr val="FFCCCC"/>
          </a:solidFill>
          <a:ln w="12700" algn="ctr">
            <a:solidFill>
              <a:schemeClr val="tx1"/>
            </a:solidFill>
            <a:round/>
            <a:headEnd type="none" w="sm" len="sm"/>
            <a:tailEnd type="none" w="med" len="lg"/>
          </a:ln>
        </p:spPr>
        <p:txBody>
          <a:bodyPr wrap="none" anchor="ctr"/>
          <a:lstStyle/>
          <a:p>
            <a:endParaRPr lang="en-US"/>
          </a:p>
        </p:txBody>
      </p:sp>
      <p:sp>
        <p:nvSpPr>
          <p:cNvPr id="26632" name="Oval 11"/>
          <p:cNvSpPr>
            <a:spLocks noChangeArrowheads="1"/>
          </p:cNvSpPr>
          <p:nvPr/>
        </p:nvSpPr>
        <p:spPr bwMode="auto">
          <a:xfrm>
            <a:off x="7162800" y="1600200"/>
            <a:ext cx="609600" cy="152400"/>
          </a:xfrm>
          <a:prstGeom prst="ellipse">
            <a:avLst/>
          </a:prstGeom>
          <a:solidFill>
            <a:srgbClr val="FFCCCC"/>
          </a:solidFill>
          <a:ln w="12700" algn="ctr">
            <a:solidFill>
              <a:schemeClr val="tx1"/>
            </a:solidFill>
            <a:round/>
            <a:headEnd type="none" w="sm" len="sm"/>
            <a:tailEnd type="none" w="med" len="lg"/>
          </a:ln>
        </p:spPr>
        <p:txBody>
          <a:bodyPr wrap="none" anchor="ctr"/>
          <a:lstStyle/>
          <a:p>
            <a:endParaRPr lang="en-US"/>
          </a:p>
        </p:txBody>
      </p:sp>
      <p:sp>
        <p:nvSpPr>
          <p:cNvPr id="26633" name="Oval 12"/>
          <p:cNvSpPr>
            <a:spLocks noChangeArrowheads="1"/>
          </p:cNvSpPr>
          <p:nvPr/>
        </p:nvSpPr>
        <p:spPr bwMode="auto">
          <a:xfrm>
            <a:off x="7162800" y="1524000"/>
            <a:ext cx="609600" cy="152400"/>
          </a:xfrm>
          <a:prstGeom prst="ellipse">
            <a:avLst/>
          </a:prstGeom>
          <a:solidFill>
            <a:srgbClr val="FFCCCC"/>
          </a:solidFill>
          <a:ln w="12700" algn="ctr">
            <a:solidFill>
              <a:schemeClr val="tx1"/>
            </a:solidFill>
            <a:round/>
            <a:headEnd type="none" w="sm" len="sm"/>
            <a:tailEnd type="none" w="med" len="lg"/>
          </a:ln>
        </p:spPr>
        <p:txBody>
          <a:bodyPr wrap="none" anchor="ctr"/>
          <a:lstStyle/>
          <a:p>
            <a:endParaRPr lang="en-US"/>
          </a:p>
        </p:txBody>
      </p:sp>
      <p:sp>
        <p:nvSpPr>
          <p:cNvPr id="26634" name="Text Box 13"/>
          <p:cNvSpPr txBox="1">
            <a:spLocks noChangeArrowheads="1"/>
          </p:cNvSpPr>
          <p:nvPr/>
        </p:nvSpPr>
        <p:spPr bwMode="auto">
          <a:xfrm>
            <a:off x="6858000" y="1143000"/>
            <a:ext cx="1365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New DBMS</a:t>
            </a:r>
          </a:p>
        </p:txBody>
      </p:sp>
      <p:sp>
        <p:nvSpPr>
          <p:cNvPr id="26635" name="Oval 14"/>
          <p:cNvSpPr>
            <a:spLocks noChangeArrowheads="1"/>
          </p:cNvSpPr>
          <p:nvPr/>
        </p:nvSpPr>
        <p:spPr bwMode="auto">
          <a:xfrm>
            <a:off x="2667000" y="1828800"/>
            <a:ext cx="609600" cy="152400"/>
          </a:xfrm>
          <a:prstGeom prst="ellipse">
            <a:avLst/>
          </a:prstGeom>
          <a:solidFill>
            <a:schemeClr val="accent1"/>
          </a:solidFill>
          <a:ln w="12700" algn="ctr">
            <a:solidFill>
              <a:schemeClr val="tx1"/>
            </a:solidFill>
            <a:round/>
            <a:headEnd type="none" w="sm" len="sm"/>
            <a:tailEnd type="none" w="med" len="lg"/>
          </a:ln>
        </p:spPr>
        <p:txBody>
          <a:bodyPr wrap="none" anchor="ctr"/>
          <a:lstStyle/>
          <a:p>
            <a:endParaRPr lang="en-US"/>
          </a:p>
        </p:txBody>
      </p:sp>
      <p:sp>
        <p:nvSpPr>
          <p:cNvPr id="26636" name="Oval 15"/>
          <p:cNvSpPr>
            <a:spLocks noChangeArrowheads="1"/>
          </p:cNvSpPr>
          <p:nvPr/>
        </p:nvSpPr>
        <p:spPr bwMode="auto">
          <a:xfrm>
            <a:off x="2667000" y="1752600"/>
            <a:ext cx="609600" cy="152400"/>
          </a:xfrm>
          <a:prstGeom prst="ellipse">
            <a:avLst/>
          </a:prstGeom>
          <a:solidFill>
            <a:schemeClr val="accent1"/>
          </a:solidFill>
          <a:ln w="12700" algn="ctr">
            <a:solidFill>
              <a:schemeClr val="tx1"/>
            </a:solidFill>
            <a:round/>
            <a:headEnd type="none" w="sm" len="sm"/>
            <a:tailEnd type="none" w="med" len="lg"/>
          </a:ln>
        </p:spPr>
        <p:txBody>
          <a:bodyPr wrap="none" anchor="ctr"/>
          <a:lstStyle/>
          <a:p>
            <a:endParaRPr lang="en-US"/>
          </a:p>
        </p:txBody>
      </p:sp>
      <p:sp>
        <p:nvSpPr>
          <p:cNvPr id="26637" name="Oval 16"/>
          <p:cNvSpPr>
            <a:spLocks noChangeArrowheads="1"/>
          </p:cNvSpPr>
          <p:nvPr/>
        </p:nvSpPr>
        <p:spPr bwMode="auto">
          <a:xfrm>
            <a:off x="2667000" y="1676400"/>
            <a:ext cx="609600" cy="152400"/>
          </a:xfrm>
          <a:prstGeom prst="ellipse">
            <a:avLst/>
          </a:prstGeom>
          <a:solidFill>
            <a:schemeClr val="accent1"/>
          </a:solidFill>
          <a:ln w="12700" algn="ctr">
            <a:solidFill>
              <a:schemeClr val="tx1"/>
            </a:solidFill>
            <a:round/>
            <a:headEnd type="none" w="sm" len="sm"/>
            <a:tailEnd type="none" w="med" len="lg"/>
          </a:ln>
        </p:spPr>
        <p:txBody>
          <a:bodyPr wrap="none" anchor="ctr"/>
          <a:lstStyle/>
          <a:p>
            <a:endParaRPr lang="en-US"/>
          </a:p>
        </p:txBody>
      </p:sp>
      <p:sp>
        <p:nvSpPr>
          <p:cNvPr id="26638" name="Oval 17"/>
          <p:cNvSpPr>
            <a:spLocks noChangeArrowheads="1"/>
          </p:cNvSpPr>
          <p:nvPr/>
        </p:nvSpPr>
        <p:spPr bwMode="auto">
          <a:xfrm>
            <a:off x="2667000" y="1600200"/>
            <a:ext cx="609600" cy="152400"/>
          </a:xfrm>
          <a:prstGeom prst="ellipse">
            <a:avLst/>
          </a:prstGeom>
          <a:solidFill>
            <a:schemeClr val="accent1"/>
          </a:solidFill>
          <a:ln w="12700" algn="ctr">
            <a:solidFill>
              <a:schemeClr val="tx1"/>
            </a:solidFill>
            <a:round/>
            <a:headEnd type="none" w="sm" len="sm"/>
            <a:tailEnd type="none" w="med" len="lg"/>
          </a:ln>
        </p:spPr>
        <p:txBody>
          <a:bodyPr wrap="none" anchor="ctr"/>
          <a:lstStyle/>
          <a:p>
            <a:endParaRPr lang="en-US"/>
          </a:p>
        </p:txBody>
      </p:sp>
      <p:sp>
        <p:nvSpPr>
          <p:cNvPr id="26639" name="Oval 18"/>
          <p:cNvSpPr>
            <a:spLocks noChangeArrowheads="1"/>
          </p:cNvSpPr>
          <p:nvPr/>
        </p:nvSpPr>
        <p:spPr bwMode="auto">
          <a:xfrm>
            <a:off x="2667000" y="1524000"/>
            <a:ext cx="609600" cy="152400"/>
          </a:xfrm>
          <a:prstGeom prst="ellipse">
            <a:avLst/>
          </a:prstGeom>
          <a:solidFill>
            <a:schemeClr val="accent1"/>
          </a:solidFill>
          <a:ln w="12700" algn="ctr">
            <a:solidFill>
              <a:schemeClr val="tx1"/>
            </a:solidFill>
            <a:round/>
            <a:headEnd type="none" w="sm" len="sm"/>
            <a:tailEnd type="none" w="med" len="lg"/>
          </a:ln>
        </p:spPr>
        <p:txBody>
          <a:bodyPr wrap="none" anchor="ctr"/>
          <a:lstStyle/>
          <a:p>
            <a:endParaRPr lang="en-US"/>
          </a:p>
        </p:txBody>
      </p:sp>
      <p:sp>
        <p:nvSpPr>
          <p:cNvPr id="26640" name="Text Box 19"/>
          <p:cNvSpPr txBox="1">
            <a:spLocks noChangeArrowheads="1"/>
          </p:cNvSpPr>
          <p:nvPr/>
        </p:nvSpPr>
        <p:spPr bwMode="auto">
          <a:xfrm>
            <a:off x="2209800" y="1143000"/>
            <a:ext cx="169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Original DBMS</a:t>
            </a:r>
          </a:p>
        </p:txBody>
      </p:sp>
      <p:sp>
        <p:nvSpPr>
          <p:cNvPr id="26641" name="Rectangle 20"/>
          <p:cNvSpPr>
            <a:spLocks noChangeArrowheads="1"/>
          </p:cNvSpPr>
          <p:nvPr/>
        </p:nvSpPr>
        <p:spPr bwMode="auto">
          <a:xfrm>
            <a:off x="2895600" y="4800600"/>
            <a:ext cx="1295400" cy="914400"/>
          </a:xfrm>
          <a:prstGeom prst="rect">
            <a:avLst/>
          </a:prstGeom>
          <a:solidFill>
            <a:srgbClr val="FFFFFF"/>
          </a:solidFill>
          <a:ln w="12700" algn="ctr">
            <a:solidFill>
              <a:schemeClr val="tx1"/>
            </a:solidFill>
            <a:miter lim="800000"/>
            <a:headEnd type="none" w="sm" len="sm"/>
            <a:tailEnd type="none" w="med" len="lg"/>
          </a:ln>
        </p:spPr>
        <p:txBody>
          <a:bodyPr wrap="none" anchor="ctr"/>
          <a:lstStyle/>
          <a:p>
            <a:r>
              <a:rPr lang="en-US" sz="1800"/>
              <a:t>Application</a:t>
            </a:r>
          </a:p>
        </p:txBody>
      </p:sp>
      <p:sp>
        <p:nvSpPr>
          <p:cNvPr id="26642" name="Rectangle 22"/>
          <p:cNvSpPr>
            <a:spLocks noChangeArrowheads="1"/>
          </p:cNvSpPr>
          <p:nvPr/>
        </p:nvSpPr>
        <p:spPr bwMode="auto">
          <a:xfrm>
            <a:off x="2667000" y="3657600"/>
            <a:ext cx="838200" cy="5334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r>
              <a:rPr lang="en-US" sz="1800"/>
              <a:t>ADO</a:t>
            </a:r>
          </a:p>
        </p:txBody>
      </p:sp>
      <p:sp>
        <p:nvSpPr>
          <p:cNvPr id="26643" name="Rectangle 23"/>
          <p:cNvSpPr>
            <a:spLocks noChangeArrowheads="1"/>
          </p:cNvSpPr>
          <p:nvPr/>
        </p:nvSpPr>
        <p:spPr bwMode="auto">
          <a:xfrm>
            <a:off x="4191000" y="3657600"/>
            <a:ext cx="838200" cy="533400"/>
          </a:xfrm>
          <a:prstGeom prst="rect">
            <a:avLst/>
          </a:prstGeom>
          <a:solidFill>
            <a:srgbClr val="FFCCCC"/>
          </a:solidFill>
          <a:ln w="12700" algn="ctr">
            <a:solidFill>
              <a:schemeClr val="tx1"/>
            </a:solidFill>
            <a:miter lim="800000"/>
            <a:headEnd type="none" w="sm" len="sm"/>
            <a:tailEnd type="none" w="med" len="lg"/>
          </a:ln>
        </p:spPr>
        <p:txBody>
          <a:bodyPr wrap="none" anchor="ctr"/>
          <a:lstStyle/>
          <a:p>
            <a:r>
              <a:rPr lang="en-US" sz="1800"/>
              <a:t>ADO</a:t>
            </a:r>
          </a:p>
        </p:txBody>
      </p:sp>
      <p:sp>
        <p:nvSpPr>
          <p:cNvPr id="26644" name="Freeform 24"/>
          <p:cNvSpPr>
            <a:spLocks/>
          </p:cNvSpPr>
          <p:nvPr/>
        </p:nvSpPr>
        <p:spPr bwMode="auto">
          <a:xfrm>
            <a:off x="2806700" y="4191000"/>
            <a:ext cx="774700" cy="609600"/>
          </a:xfrm>
          <a:custGeom>
            <a:avLst/>
            <a:gdLst>
              <a:gd name="T0" fmla="*/ 488 w 488"/>
              <a:gd name="T1" fmla="*/ 384 h 384"/>
              <a:gd name="T2" fmla="*/ 56 w 488"/>
              <a:gd name="T3" fmla="*/ 144 h 384"/>
              <a:gd name="T4" fmla="*/ 152 w 488"/>
              <a:gd name="T5" fmla="*/ 0 h 384"/>
              <a:gd name="T6" fmla="*/ 0 60000 65536"/>
              <a:gd name="T7" fmla="*/ 0 60000 65536"/>
              <a:gd name="T8" fmla="*/ 0 60000 65536"/>
              <a:gd name="T9" fmla="*/ 0 w 488"/>
              <a:gd name="T10" fmla="*/ 0 h 384"/>
              <a:gd name="T11" fmla="*/ 488 w 488"/>
              <a:gd name="T12" fmla="*/ 384 h 384"/>
            </a:gdLst>
            <a:ahLst/>
            <a:cxnLst>
              <a:cxn ang="T6">
                <a:pos x="T0" y="T1"/>
              </a:cxn>
              <a:cxn ang="T7">
                <a:pos x="T2" y="T3"/>
              </a:cxn>
              <a:cxn ang="T8">
                <a:pos x="T4" y="T5"/>
              </a:cxn>
            </a:cxnLst>
            <a:rect l="T9" t="T10" r="T11" b="T12"/>
            <a:pathLst>
              <a:path w="488" h="384">
                <a:moveTo>
                  <a:pt x="488" y="384"/>
                </a:moveTo>
                <a:cubicBezTo>
                  <a:pt x="300" y="296"/>
                  <a:pt x="112" y="208"/>
                  <a:pt x="56" y="144"/>
                </a:cubicBezTo>
                <a:cubicBezTo>
                  <a:pt x="0" y="80"/>
                  <a:pt x="128" y="24"/>
                  <a:pt x="152" y="0"/>
                </a:cubicBezTo>
              </a:path>
            </a:pathLst>
          </a:custGeom>
          <a:noFill/>
          <a:ln w="12700" cap="flat" cmpd="sng">
            <a:solidFill>
              <a:schemeClr val="tx1"/>
            </a:solidFill>
            <a:prstDash val="lgDash"/>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5" name="Freeform 25"/>
          <p:cNvSpPr>
            <a:spLocks/>
          </p:cNvSpPr>
          <p:nvPr/>
        </p:nvSpPr>
        <p:spPr bwMode="auto">
          <a:xfrm>
            <a:off x="2933700" y="1981200"/>
            <a:ext cx="1038225" cy="1676400"/>
          </a:xfrm>
          <a:custGeom>
            <a:avLst/>
            <a:gdLst>
              <a:gd name="T0" fmla="*/ 24 w 654"/>
              <a:gd name="T1" fmla="*/ 1056 h 1056"/>
              <a:gd name="T2" fmla="*/ 205 w 654"/>
              <a:gd name="T3" fmla="*/ 953 h 1056"/>
              <a:gd name="T4" fmla="*/ 648 w 654"/>
              <a:gd name="T5" fmla="*/ 576 h 1056"/>
              <a:gd name="T6" fmla="*/ 168 w 654"/>
              <a:gd name="T7" fmla="*/ 480 h 1056"/>
              <a:gd name="T8" fmla="*/ 24 w 654"/>
              <a:gd name="T9" fmla="*/ 240 h 1056"/>
              <a:gd name="T10" fmla="*/ 24 w 654"/>
              <a:gd name="T11" fmla="*/ 0 h 1056"/>
              <a:gd name="T12" fmla="*/ 0 60000 65536"/>
              <a:gd name="T13" fmla="*/ 0 60000 65536"/>
              <a:gd name="T14" fmla="*/ 0 60000 65536"/>
              <a:gd name="T15" fmla="*/ 0 60000 65536"/>
              <a:gd name="T16" fmla="*/ 0 60000 65536"/>
              <a:gd name="T17" fmla="*/ 0 60000 65536"/>
              <a:gd name="T18" fmla="*/ 0 w 654"/>
              <a:gd name="T19" fmla="*/ 0 h 1056"/>
              <a:gd name="T20" fmla="*/ 654 w 654"/>
              <a:gd name="T21" fmla="*/ 1056 h 1056"/>
            </a:gdLst>
            <a:ahLst/>
            <a:cxnLst>
              <a:cxn ang="T12">
                <a:pos x="T0" y="T1"/>
              </a:cxn>
              <a:cxn ang="T13">
                <a:pos x="T2" y="T3"/>
              </a:cxn>
              <a:cxn ang="T14">
                <a:pos x="T4" y="T5"/>
              </a:cxn>
              <a:cxn ang="T15">
                <a:pos x="T6" y="T7"/>
              </a:cxn>
              <a:cxn ang="T16">
                <a:pos x="T8" y="T9"/>
              </a:cxn>
              <a:cxn ang="T17">
                <a:pos x="T10" y="T11"/>
              </a:cxn>
            </a:cxnLst>
            <a:rect l="T18" t="T19" r="T20" b="T21"/>
            <a:pathLst>
              <a:path w="654" h="1056">
                <a:moveTo>
                  <a:pt x="24" y="1056"/>
                </a:moveTo>
                <a:cubicBezTo>
                  <a:pt x="54" y="1039"/>
                  <a:pt x="101" y="1033"/>
                  <a:pt x="205" y="953"/>
                </a:cubicBezTo>
                <a:cubicBezTo>
                  <a:pt x="309" y="873"/>
                  <a:pt x="654" y="655"/>
                  <a:pt x="648" y="576"/>
                </a:cubicBezTo>
                <a:cubicBezTo>
                  <a:pt x="642" y="497"/>
                  <a:pt x="272" y="536"/>
                  <a:pt x="168" y="480"/>
                </a:cubicBezTo>
                <a:cubicBezTo>
                  <a:pt x="64" y="424"/>
                  <a:pt x="48" y="320"/>
                  <a:pt x="24" y="240"/>
                </a:cubicBezTo>
                <a:cubicBezTo>
                  <a:pt x="0" y="160"/>
                  <a:pt x="12" y="80"/>
                  <a:pt x="24" y="0"/>
                </a:cubicBezTo>
              </a:path>
            </a:pathLst>
          </a:custGeom>
          <a:noFill/>
          <a:ln w="12700" cap="flat" cmpd="sng">
            <a:solidFill>
              <a:schemeClr val="tx1"/>
            </a:solidFill>
            <a:prstDash val="lgDash"/>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6" name="Freeform 26"/>
          <p:cNvSpPr>
            <a:spLocks/>
          </p:cNvSpPr>
          <p:nvPr/>
        </p:nvSpPr>
        <p:spPr bwMode="auto">
          <a:xfrm>
            <a:off x="3775075" y="4191000"/>
            <a:ext cx="796925" cy="615950"/>
          </a:xfrm>
          <a:custGeom>
            <a:avLst/>
            <a:gdLst>
              <a:gd name="T0" fmla="*/ 0 w 502"/>
              <a:gd name="T1" fmla="*/ 388 h 388"/>
              <a:gd name="T2" fmla="*/ 384 w 502"/>
              <a:gd name="T3" fmla="*/ 240 h 388"/>
              <a:gd name="T4" fmla="*/ 502 w 502"/>
              <a:gd name="T5" fmla="*/ 0 h 388"/>
              <a:gd name="T6" fmla="*/ 0 60000 65536"/>
              <a:gd name="T7" fmla="*/ 0 60000 65536"/>
              <a:gd name="T8" fmla="*/ 0 60000 65536"/>
              <a:gd name="T9" fmla="*/ 0 w 502"/>
              <a:gd name="T10" fmla="*/ 0 h 388"/>
              <a:gd name="T11" fmla="*/ 502 w 502"/>
              <a:gd name="T12" fmla="*/ 388 h 388"/>
            </a:gdLst>
            <a:ahLst/>
            <a:cxnLst>
              <a:cxn ang="T6">
                <a:pos x="T0" y="T1"/>
              </a:cxn>
              <a:cxn ang="T7">
                <a:pos x="T2" y="T3"/>
              </a:cxn>
              <a:cxn ang="T8">
                <a:pos x="T4" y="T5"/>
              </a:cxn>
            </a:cxnLst>
            <a:rect l="T9" t="T10" r="T11" b="T12"/>
            <a:pathLst>
              <a:path w="502" h="388">
                <a:moveTo>
                  <a:pt x="0" y="388"/>
                </a:moveTo>
                <a:cubicBezTo>
                  <a:pt x="64" y="366"/>
                  <a:pt x="300" y="305"/>
                  <a:pt x="384" y="240"/>
                </a:cubicBezTo>
                <a:cubicBezTo>
                  <a:pt x="468" y="175"/>
                  <a:pt x="478" y="50"/>
                  <a:pt x="502" y="0"/>
                </a:cubicBezTo>
              </a:path>
            </a:pathLst>
          </a:custGeom>
          <a:noFill/>
          <a:ln w="12700" cap="flat" cmpd="sng">
            <a:solidFill>
              <a:schemeClr val="tx1"/>
            </a:solidFill>
            <a:prstDash val="solid"/>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47" name="Freeform 27"/>
          <p:cNvSpPr>
            <a:spLocks/>
          </p:cNvSpPr>
          <p:nvPr/>
        </p:nvSpPr>
        <p:spPr bwMode="auto">
          <a:xfrm>
            <a:off x="4178300" y="1828800"/>
            <a:ext cx="2984500" cy="1828800"/>
          </a:xfrm>
          <a:custGeom>
            <a:avLst/>
            <a:gdLst>
              <a:gd name="T0" fmla="*/ 296 w 1880"/>
              <a:gd name="T1" fmla="*/ 1152 h 1152"/>
              <a:gd name="T2" fmla="*/ 152 w 1880"/>
              <a:gd name="T3" fmla="*/ 912 h 1152"/>
              <a:gd name="T4" fmla="*/ 1208 w 1880"/>
              <a:gd name="T5" fmla="*/ 816 h 1152"/>
              <a:gd name="T6" fmla="*/ 1160 w 1880"/>
              <a:gd name="T7" fmla="*/ 336 h 1152"/>
              <a:gd name="T8" fmla="*/ 1880 w 1880"/>
              <a:gd name="T9" fmla="*/ 0 h 1152"/>
              <a:gd name="T10" fmla="*/ 0 60000 65536"/>
              <a:gd name="T11" fmla="*/ 0 60000 65536"/>
              <a:gd name="T12" fmla="*/ 0 60000 65536"/>
              <a:gd name="T13" fmla="*/ 0 60000 65536"/>
              <a:gd name="T14" fmla="*/ 0 60000 65536"/>
              <a:gd name="T15" fmla="*/ 0 w 1880"/>
              <a:gd name="T16" fmla="*/ 0 h 1152"/>
              <a:gd name="T17" fmla="*/ 1880 w 1880"/>
              <a:gd name="T18" fmla="*/ 1152 h 1152"/>
            </a:gdLst>
            <a:ahLst/>
            <a:cxnLst>
              <a:cxn ang="T10">
                <a:pos x="T0" y="T1"/>
              </a:cxn>
              <a:cxn ang="T11">
                <a:pos x="T2" y="T3"/>
              </a:cxn>
              <a:cxn ang="T12">
                <a:pos x="T4" y="T5"/>
              </a:cxn>
              <a:cxn ang="T13">
                <a:pos x="T6" y="T7"/>
              </a:cxn>
              <a:cxn ang="T14">
                <a:pos x="T8" y="T9"/>
              </a:cxn>
            </a:cxnLst>
            <a:rect l="T15" t="T16" r="T17" b="T18"/>
            <a:pathLst>
              <a:path w="1880" h="1152">
                <a:moveTo>
                  <a:pt x="296" y="1152"/>
                </a:moveTo>
                <a:cubicBezTo>
                  <a:pt x="148" y="1060"/>
                  <a:pt x="0" y="968"/>
                  <a:pt x="152" y="912"/>
                </a:cubicBezTo>
                <a:cubicBezTo>
                  <a:pt x="304" y="856"/>
                  <a:pt x="1040" y="912"/>
                  <a:pt x="1208" y="816"/>
                </a:cubicBezTo>
                <a:cubicBezTo>
                  <a:pt x="1376" y="720"/>
                  <a:pt x="1048" y="472"/>
                  <a:pt x="1160" y="336"/>
                </a:cubicBezTo>
                <a:cubicBezTo>
                  <a:pt x="1272" y="200"/>
                  <a:pt x="1576" y="100"/>
                  <a:pt x="1880" y="0"/>
                </a:cubicBezTo>
              </a:path>
            </a:pathLst>
          </a:custGeom>
          <a:noFill/>
          <a:ln w="12700" cap="flat" cmpd="sng">
            <a:solidFill>
              <a:schemeClr val="tx1"/>
            </a:solidFill>
            <a:prstDash val="solid"/>
            <a:round/>
            <a:headEnd type="none" w="sm" len="sm"/>
            <a:tailEnd type="none" w="med" len="lg"/>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2966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4"/>
          <p:cNvSpPr>
            <a:spLocks noGrp="1" noChangeArrowheads="1"/>
          </p:cNvSpPr>
          <p:nvPr>
            <p:ph type="title"/>
          </p:nvPr>
        </p:nvSpPr>
        <p:spPr/>
        <p:txBody>
          <a:bodyPr/>
          <a:lstStyle/>
          <a:p>
            <a:r>
              <a:rPr lang="en-US" smtClean="0"/>
              <a:t>Database Independence with Queries</a:t>
            </a:r>
          </a:p>
        </p:txBody>
      </p:sp>
      <p:sp>
        <p:nvSpPr>
          <p:cNvPr id="27650"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81B35421-1BD4-44C7-9321-3470E18D552C}" type="slidenum">
              <a:rPr lang="en-US" smtClean="0"/>
              <a:pPr/>
              <a:t>25</a:t>
            </a:fld>
            <a:endParaRPr lang="en-US"/>
          </a:p>
        </p:txBody>
      </p:sp>
      <p:sp>
        <p:nvSpPr>
          <p:cNvPr id="27652" name="Text Box 5"/>
          <p:cNvSpPr txBox="1">
            <a:spLocks noChangeArrowheads="1"/>
          </p:cNvSpPr>
          <p:nvPr/>
        </p:nvSpPr>
        <p:spPr bwMode="auto">
          <a:xfrm>
            <a:off x="1447800" y="1524000"/>
            <a:ext cx="7010400" cy="792163"/>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spcBef>
                <a:spcPct val="50000"/>
              </a:spcBef>
            </a:pPr>
            <a:r>
              <a:rPr lang="en-US" sz="1800"/>
              <a:t>SELECT SaleID, SaleDate, CustomerID, CustomerName</a:t>
            </a:r>
          </a:p>
          <a:p>
            <a:pPr algn="l">
              <a:spcBef>
                <a:spcPct val="50000"/>
              </a:spcBef>
            </a:pPr>
            <a:r>
              <a:rPr lang="en-US" sz="1800"/>
              <a:t>FROM SaleCustomer</a:t>
            </a:r>
          </a:p>
        </p:txBody>
      </p:sp>
      <p:sp>
        <p:nvSpPr>
          <p:cNvPr id="27653" name="Text Box 6"/>
          <p:cNvSpPr txBox="1">
            <a:spLocks noChangeArrowheads="1"/>
          </p:cNvSpPr>
          <p:nvPr/>
        </p:nvSpPr>
        <p:spPr bwMode="auto">
          <a:xfrm>
            <a:off x="1676400" y="2971800"/>
            <a:ext cx="6477000" cy="1203325"/>
          </a:xfrm>
          <a:prstGeom prst="rect">
            <a:avLst/>
          </a:prstGeom>
          <a:noFill/>
          <a:ln w="12700" algn="ctr">
            <a:solidFill>
              <a:srgbClr val="000000"/>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rgbClr val="000000"/>
                </a:solidFill>
              </a:rPr>
              <a:t>SELECT SaleID, SaleDate, CustomerID, </a:t>
            </a:r>
          </a:p>
          <a:p>
            <a:pPr algn="l"/>
            <a:r>
              <a:rPr lang="en-US" sz="1800">
                <a:solidFill>
                  <a:srgbClr val="000000"/>
                </a:solidFill>
              </a:rPr>
              <a:t>	LastName || ‘, ‘ || FirstName AS CustomerName</a:t>
            </a:r>
          </a:p>
          <a:p>
            <a:pPr algn="l"/>
            <a:r>
              <a:rPr lang="en-US" sz="1800">
                <a:solidFill>
                  <a:srgbClr val="000000"/>
                </a:solidFill>
              </a:rPr>
              <a:t>FROM Sale, Customer</a:t>
            </a:r>
          </a:p>
          <a:p>
            <a:pPr algn="l"/>
            <a:r>
              <a:rPr lang="en-US" sz="1800">
                <a:solidFill>
                  <a:srgbClr val="000000"/>
                </a:solidFill>
              </a:rPr>
              <a:t>WHERE Sale.CustomerID=Customer.CustomerID</a:t>
            </a:r>
          </a:p>
        </p:txBody>
      </p:sp>
      <p:sp>
        <p:nvSpPr>
          <p:cNvPr id="27654" name="Text Box 7"/>
          <p:cNvSpPr txBox="1">
            <a:spLocks noChangeArrowheads="1"/>
          </p:cNvSpPr>
          <p:nvPr/>
        </p:nvSpPr>
        <p:spPr bwMode="auto">
          <a:xfrm>
            <a:off x="1676400" y="4740275"/>
            <a:ext cx="6477000" cy="1203325"/>
          </a:xfrm>
          <a:prstGeom prst="rect">
            <a:avLst/>
          </a:prstGeom>
          <a:noFill/>
          <a:ln w="12700" algn="ctr">
            <a:solidFill>
              <a:schemeClr val="tx2"/>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SELECT SaleID, SaleDate, CustomerID, </a:t>
            </a:r>
          </a:p>
          <a:p>
            <a:pPr algn="l"/>
            <a:r>
              <a:rPr lang="en-US" sz="1800">
                <a:solidFill>
                  <a:schemeClr val="tx2"/>
                </a:solidFill>
              </a:rPr>
              <a:t>	LastName + ‘, ‘ + FirstName AS CustomerName</a:t>
            </a:r>
          </a:p>
          <a:p>
            <a:pPr algn="l"/>
            <a:r>
              <a:rPr lang="en-US" sz="1800">
                <a:solidFill>
                  <a:schemeClr val="tx2"/>
                </a:solidFill>
              </a:rPr>
              <a:t>FROM Sale INNER JOIN Customer</a:t>
            </a:r>
          </a:p>
          <a:p>
            <a:pPr algn="l"/>
            <a:r>
              <a:rPr lang="en-US" sz="1800">
                <a:solidFill>
                  <a:schemeClr val="tx2"/>
                </a:solidFill>
              </a:rPr>
              <a:t>ON Sale.CustomerID = Customer.CustomerID</a:t>
            </a:r>
          </a:p>
        </p:txBody>
      </p:sp>
      <p:sp>
        <p:nvSpPr>
          <p:cNvPr id="27655" name="Text Box 8"/>
          <p:cNvSpPr txBox="1">
            <a:spLocks noChangeArrowheads="1"/>
          </p:cNvSpPr>
          <p:nvPr/>
        </p:nvSpPr>
        <p:spPr bwMode="auto">
          <a:xfrm>
            <a:off x="1676400" y="1143000"/>
            <a:ext cx="5670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Independent Application Query: works with any DBMS</a:t>
            </a:r>
          </a:p>
        </p:txBody>
      </p:sp>
      <p:sp>
        <p:nvSpPr>
          <p:cNvPr id="27656" name="Text Box 9"/>
          <p:cNvSpPr txBox="1">
            <a:spLocks noChangeArrowheads="1"/>
          </p:cNvSpPr>
          <p:nvPr/>
        </p:nvSpPr>
        <p:spPr bwMode="auto">
          <a:xfrm>
            <a:off x="2057400" y="2590800"/>
            <a:ext cx="225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rgbClr val="000000"/>
                </a:solidFill>
              </a:rPr>
              <a:t>Saved Oracle Query</a:t>
            </a:r>
          </a:p>
        </p:txBody>
      </p:sp>
      <p:sp>
        <p:nvSpPr>
          <p:cNvPr id="27657" name="Text Box 10"/>
          <p:cNvSpPr txBox="1">
            <a:spLocks noChangeArrowheads="1"/>
          </p:cNvSpPr>
          <p:nvPr/>
        </p:nvSpPr>
        <p:spPr bwMode="auto">
          <a:xfrm>
            <a:off x="2057400" y="4343400"/>
            <a:ext cx="2774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Saved SQL Server Query</a:t>
            </a:r>
          </a:p>
        </p:txBody>
      </p:sp>
    </p:spTree>
    <p:extLst>
      <p:ext uri="{BB962C8B-B14F-4D97-AF65-F5344CB8AC3E}">
        <p14:creationId xmlns:p14="http://schemas.microsoft.com/office/powerpoint/2010/main" val="23707144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smtClean="0"/>
              <a:t>The Internet as Client-Server</a:t>
            </a:r>
          </a:p>
        </p:txBody>
      </p:sp>
      <p:sp>
        <p:nvSpPr>
          <p:cNvPr id="28674"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17F89415-D999-4916-B21D-0605AB1BF7B3}" type="slidenum">
              <a:rPr lang="en-US" smtClean="0"/>
              <a:pPr/>
              <a:t>26</a:t>
            </a:fld>
            <a:endParaRPr lang="en-US"/>
          </a:p>
        </p:txBody>
      </p:sp>
      <p:sp>
        <p:nvSpPr>
          <p:cNvPr id="28676" name="Rectangle 32"/>
          <p:cNvSpPr>
            <a:spLocks noChangeArrowheads="1"/>
          </p:cNvSpPr>
          <p:nvPr/>
        </p:nvSpPr>
        <p:spPr bwMode="auto">
          <a:xfrm>
            <a:off x="1752600" y="2590800"/>
            <a:ext cx="1143000" cy="685800"/>
          </a:xfrm>
          <a:prstGeom prst="rect">
            <a:avLst/>
          </a:prstGeom>
          <a:solidFill>
            <a:srgbClr val="EBFFEB"/>
          </a:solidFill>
          <a:ln w="12700">
            <a:solidFill>
              <a:schemeClr val="tx1"/>
            </a:solidFill>
            <a:miter lim="800000"/>
            <a:headEnd type="none" w="sm" len="sm"/>
            <a:tailEnd type="none" w="sm" len="sm"/>
          </a:ln>
        </p:spPr>
        <p:txBody>
          <a:bodyPr wrap="none" anchor="ctr"/>
          <a:lstStyle/>
          <a:p>
            <a:r>
              <a:rPr lang="en-US" sz="1800"/>
              <a:t>Client</a:t>
            </a:r>
          </a:p>
          <a:p>
            <a:r>
              <a:rPr lang="en-US" sz="1800"/>
              <a:t>Browser</a:t>
            </a:r>
          </a:p>
        </p:txBody>
      </p:sp>
      <p:sp>
        <p:nvSpPr>
          <p:cNvPr id="28677" name="Rectangle 33"/>
          <p:cNvSpPr>
            <a:spLocks noChangeArrowheads="1"/>
          </p:cNvSpPr>
          <p:nvPr/>
        </p:nvSpPr>
        <p:spPr bwMode="auto">
          <a:xfrm>
            <a:off x="5943600" y="2209800"/>
            <a:ext cx="2743200" cy="32766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r>
              <a:rPr lang="en-US" sz="1800"/>
              <a:t>Server</a:t>
            </a:r>
          </a:p>
        </p:txBody>
      </p:sp>
      <p:sp>
        <p:nvSpPr>
          <p:cNvPr id="28678" name="Rectangle 34"/>
          <p:cNvSpPr>
            <a:spLocks noChangeArrowheads="1"/>
          </p:cNvSpPr>
          <p:nvPr/>
        </p:nvSpPr>
        <p:spPr bwMode="auto">
          <a:xfrm>
            <a:off x="6248400" y="2667000"/>
            <a:ext cx="1524000" cy="457200"/>
          </a:xfrm>
          <a:prstGeom prst="rect">
            <a:avLst/>
          </a:prstGeom>
          <a:solidFill>
            <a:srgbClr val="EFF9FF"/>
          </a:solidFill>
          <a:ln w="12700">
            <a:solidFill>
              <a:schemeClr val="tx1"/>
            </a:solidFill>
            <a:miter lim="800000"/>
            <a:headEnd type="none" w="sm" len="sm"/>
            <a:tailEnd type="none" w="sm" len="sm"/>
          </a:ln>
        </p:spPr>
        <p:txBody>
          <a:bodyPr wrap="none" anchor="ctr"/>
          <a:lstStyle/>
          <a:p>
            <a:r>
              <a:rPr lang="en-US" sz="1800"/>
              <a:t>Web Server</a:t>
            </a:r>
          </a:p>
        </p:txBody>
      </p:sp>
      <p:sp>
        <p:nvSpPr>
          <p:cNvPr id="28679" name="Rectangle 35"/>
          <p:cNvSpPr>
            <a:spLocks noChangeArrowheads="1"/>
          </p:cNvSpPr>
          <p:nvPr/>
        </p:nvSpPr>
        <p:spPr bwMode="auto">
          <a:xfrm>
            <a:off x="2209800" y="1828800"/>
            <a:ext cx="9906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r>
              <a:rPr lang="en-US" sz="1800"/>
              <a:t>Router</a:t>
            </a:r>
          </a:p>
        </p:txBody>
      </p:sp>
      <p:sp>
        <p:nvSpPr>
          <p:cNvPr id="28680" name="Rectangle 36"/>
          <p:cNvSpPr>
            <a:spLocks noChangeArrowheads="1"/>
          </p:cNvSpPr>
          <p:nvPr/>
        </p:nvSpPr>
        <p:spPr bwMode="auto">
          <a:xfrm>
            <a:off x="4724400" y="1828800"/>
            <a:ext cx="9906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r>
              <a:rPr lang="en-US" sz="1800"/>
              <a:t>Router</a:t>
            </a:r>
          </a:p>
        </p:txBody>
      </p:sp>
      <p:sp>
        <p:nvSpPr>
          <p:cNvPr id="28681" name="Freeform 37"/>
          <p:cNvSpPr>
            <a:spLocks/>
          </p:cNvSpPr>
          <p:nvPr/>
        </p:nvSpPr>
        <p:spPr bwMode="auto">
          <a:xfrm>
            <a:off x="2133600" y="2133600"/>
            <a:ext cx="685800" cy="457200"/>
          </a:xfrm>
          <a:custGeom>
            <a:avLst/>
            <a:gdLst>
              <a:gd name="T0" fmla="*/ 0 w 432"/>
              <a:gd name="T1" fmla="*/ 288 h 288"/>
              <a:gd name="T2" fmla="*/ 240 w 432"/>
              <a:gd name="T3" fmla="*/ 240 h 288"/>
              <a:gd name="T4" fmla="*/ 192 w 432"/>
              <a:gd name="T5" fmla="*/ 144 h 288"/>
              <a:gd name="T6" fmla="*/ 288 w 432"/>
              <a:gd name="T7" fmla="*/ 96 h 288"/>
              <a:gd name="T8" fmla="*/ 432 w 432"/>
              <a:gd name="T9" fmla="*/ 0 h 288"/>
              <a:gd name="T10" fmla="*/ 0 60000 65536"/>
              <a:gd name="T11" fmla="*/ 0 60000 65536"/>
              <a:gd name="T12" fmla="*/ 0 60000 65536"/>
              <a:gd name="T13" fmla="*/ 0 60000 65536"/>
              <a:gd name="T14" fmla="*/ 0 60000 65536"/>
              <a:gd name="T15" fmla="*/ 0 w 432"/>
              <a:gd name="T16" fmla="*/ 0 h 288"/>
              <a:gd name="T17" fmla="*/ 432 w 432"/>
              <a:gd name="T18" fmla="*/ 288 h 288"/>
            </a:gdLst>
            <a:ahLst/>
            <a:cxnLst>
              <a:cxn ang="T10">
                <a:pos x="T0" y="T1"/>
              </a:cxn>
              <a:cxn ang="T11">
                <a:pos x="T2" y="T3"/>
              </a:cxn>
              <a:cxn ang="T12">
                <a:pos x="T4" y="T5"/>
              </a:cxn>
              <a:cxn ang="T13">
                <a:pos x="T6" y="T7"/>
              </a:cxn>
              <a:cxn ang="T14">
                <a:pos x="T8" y="T9"/>
              </a:cxn>
            </a:cxnLst>
            <a:rect l="T15" t="T16" r="T17" b="T18"/>
            <a:pathLst>
              <a:path w="432" h="288">
                <a:moveTo>
                  <a:pt x="0" y="288"/>
                </a:moveTo>
                <a:cubicBezTo>
                  <a:pt x="104" y="276"/>
                  <a:pt x="208" y="264"/>
                  <a:pt x="240" y="240"/>
                </a:cubicBezTo>
                <a:cubicBezTo>
                  <a:pt x="272" y="216"/>
                  <a:pt x="184" y="168"/>
                  <a:pt x="192" y="144"/>
                </a:cubicBezTo>
                <a:cubicBezTo>
                  <a:pt x="200" y="120"/>
                  <a:pt x="248" y="120"/>
                  <a:pt x="288" y="96"/>
                </a:cubicBezTo>
                <a:cubicBezTo>
                  <a:pt x="328" y="72"/>
                  <a:pt x="380" y="36"/>
                  <a:pt x="432"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2" name="Freeform 38"/>
          <p:cNvSpPr>
            <a:spLocks/>
          </p:cNvSpPr>
          <p:nvPr/>
        </p:nvSpPr>
        <p:spPr bwMode="auto">
          <a:xfrm>
            <a:off x="5715000" y="1752600"/>
            <a:ext cx="1371600" cy="457200"/>
          </a:xfrm>
          <a:custGeom>
            <a:avLst/>
            <a:gdLst>
              <a:gd name="T0" fmla="*/ 864 w 864"/>
              <a:gd name="T1" fmla="*/ 288 h 288"/>
              <a:gd name="T2" fmla="*/ 624 w 864"/>
              <a:gd name="T3" fmla="*/ 96 h 288"/>
              <a:gd name="T4" fmla="*/ 384 w 864"/>
              <a:gd name="T5" fmla="*/ 96 h 288"/>
              <a:gd name="T6" fmla="*/ 192 w 864"/>
              <a:gd name="T7" fmla="*/ 0 h 288"/>
              <a:gd name="T8" fmla="*/ 0 w 864"/>
              <a:gd name="T9" fmla="*/ 96 h 288"/>
              <a:gd name="T10" fmla="*/ 0 60000 65536"/>
              <a:gd name="T11" fmla="*/ 0 60000 65536"/>
              <a:gd name="T12" fmla="*/ 0 60000 65536"/>
              <a:gd name="T13" fmla="*/ 0 60000 65536"/>
              <a:gd name="T14" fmla="*/ 0 60000 65536"/>
              <a:gd name="T15" fmla="*/ 0 w 864"/>
              <a:gd name="T16" fmla="*/ 0 h 288"/>
              <a:gd name="T17" fmla="*/ 864 w 864"/>
              <a:gd name="T18" fmla="*/ 288 h 288"/>
            </a:gdLst>
            <a:ahLst/>
            <a:cxnLst>
              <a:cxn ang="T10">
                <a:pos x="T0" y="T1"/>
              </a:cxn>
              <a:cxn ang="T11">
                <a:pos x="T2" y="T3"/>
              </a:cxn>
              <a:cxn ang="T12">
                <a:pos x="T4" y="T5"/>
              </a:cxn>
              <a:cxn ang="T13">
                <a:pos x="T6" y="T7"/>
              </a:cxn>
              <a:cxn ang="T14">
                <a:pos x="T8" y="T9"/>
              </a:cxn>
            </a:cxnLst>
            <a:rect l="T15" t="T16" r="T17" b="T18"/>
            <a:pathLst>
              <a:path w="864" h="288">
                <a:moveTo>
                  <a:pt x="864" y="288"/>
                </a:moveTo>
                <a:cubicBezTo>
                  <a:pt x="824" y="256"/>
                  <a:pt x="704" y="128"/>
                  <a:pt x="624" y="96"/>
                </a:cubicBezTo>
                <a:cubicBezTo>
                  <a:pt x="544" y="64"/>
                  <a:pt x="456" y="112"/>
                  <a:pt x="384" y="96"/>
                </a:cubicBezTo>
                <a:cubicBezTo>
                  <a:pt x="312" y="80"/>
                  <a:pt x="256" y="0"/>
                  <a:pt x="192" y="0"/>
                </a:cubicBezTo>
                <a:cubicBezTo>
                  <a:pt x="128" y="0"/>
                  <a:pt x="64" y="48"/>
                  <a:pt x="0" y="96"/>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3" name="Freeform 39"/>
          <p:cNvSpPr>
            <a:spLocks/>
          </p:cNvSpPr>
          <p:nvPr/>
        </p:nvSpPr>
        <p:spPr bwMode="auto">
          <a:xfrm>
            <a:off x="3200400" y="1828800"/>
            <a:ext cx="1524000" cy="431800"/>
          </a:xfrm>
          <a:custGeom>
            <a:avLst/>
            <a:gdLst>
              <a:gd name="T0" fmla="*/ 0 w 960"/>
              <a:gd name="T1" fmla="*/ 200 h 376"/>
              <a:gd name="T2" fmla="*/ 192 w 960"/>
              <a:gd name="T3" fmla="*/ 344 h 376"/>
              <a:gd name="T4" fmla="*/ 432 w 960"/>
              <a:gd name="T5" fmla="*/ 8 h 376"/>
              <a:gd name="T6" fmla="*/ 672 w 960"/>
              <a:gd name="T7" fmla="*/ 296 h 376"/>
              <a:gd name="T8" fmla="*/ 960 w 960"/>
              <a:gd name="T9" fmla="*/ 200 h 376"/>
              <a:gd name="T10" fmla="*/ 0 60000 65536"/>
              <a:gd name="T11" fmla="*/ 0 60000 65536"/>
              <a:gd name="T12" fmla="*/ 0 60000 65536"/>
              <a:gd name="T13" fmla="*/ 0 60000 65536"/>
              <a:gd name="T14" fmla="*/ 0 60000 65536"/>
              <a:gd name="T15" fmla="*/ 0 w 960"/>
              <a:gd name="T16" fmla="*/ 0 h 376"/>
              <a:gd name="T17" fmla="*/ 960 w 960"/>
              <a:gd name="T18" fmla="*/ 376 h 376"/>
            </a:gdLst>
            <a:ahLst/>
            <a:cxnLst>
              <a:cxn ang="T10">
                <a:pos x="T0" y="T1"/>
              </a:cxn>
              <a:cxn ang="T11">
                <a:pos x="T2" y="T3"/>
              </a:cxn>
              <a:cxn ang="T12">
                <a:pos x="T4" y="T5"/>
              </a:cxn>
              <a:cxn ang="T13">
                <a:pos x="T6" y="T7"/>
              </a:cxn>
              <a:cxn ang="T14">
                <a:pos x="T8" y="T9"/>
              </a:cxn>
            </a:cxnLst>
            <a:rect l="T15" t="T16" r="T17" b="T18"/>
            <a:pathLst>
              <a:path w="960" h="376">
                <a:moveTo>
                  <a:pt x="0" y="200"/>
                </a:moveTo>
                <a:cubicBezTo>
                  <a:pt x="60" y="288"/>
                  <a:pt x="120" y="376"/>
                  <a:pt x="192" y="344"/>
                </a:cubicBezTo>
                <a:cubicBezTo>
                  <a:pt x="264" y="312"/>
                  <a:pt x="352" y="16"/>
                  <a:pt x="432" y="8"/>
                </a:cubicBezTo>
                <a:cubicBezTo>
                  <a:pt x="512" y="0"/>
                  <a:pt x="584" y="264"/>
                  <a:pt x="672" y="296"/>
                </a:cubicBezTo>
                <a:cubicBezTo>
                  <a:pt x="760" y="328"/>
                  <a:pt x="860" y="264"/>
                  <a:pt x="960" y="20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4" name="Text Box 40"/>
          <p:cNvSpPr txBox="1">
            <a:spLocks noChangeArrowheads="1"/>
          </p:cNvSpPr>
          <p:nvPr/>
        </p:nvSpPr>
        <p:spPr bwMode="auto">
          <a:xfrm>
            <a:off x="3429000" y="1524000"/>
            <a:ext cx="958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Internet</a:t>
            </a:r>
          </a:p>
        </p:txBody>
      </p:sp>
      <p:sp>
        <p:nvSpPr>
          <p:cNvPr id="28685" name="Rectangle 41"/>
          <p:cNvSpPr>
            <a:spLocks noChangeArrowheads="1"/>
          </p:cNvSpPr>
          <p:nvPr/>
        </p:nvSpPr>
        <p:spPr bwMode="auto">
          <a:xfrm>
            <a:off x="6172200" y="3810000"/>
            <a:ext cx="304800" cy="381000"/>
          </a:xfrm>
          <a:prstGeom prst="rect">
            <a:avLst/>
          </a:prstGeom>
          <a:solidFill>
            <a:srgbClr val="EFF9FF"/>
          </a:solidFill>
          <a:ln w="12700">
            <a:solidFill>
              <a:schemeClr val="tx1"/>
            </a:solidFill>
            <a:miter lim="800000"/>
            <a:headEnd type="none" w="sm" len="sm"/>
            <a:tailEnd type="none" w="sm" len="sm"/>
          </a:ln>
        </p:spPr>
        <p:txBody>
          <a:bodyPr wrap="none" anchor="ctr"/>
          <a:lstStyle/>
          <a:p>
            <a:endParaRPr lang="en-US"/>
          </a:p>
        </p:txBody>
      </p:sp>
      <p:sp>
        <p:nvSpPr>
          <p:cNvPr id="28686" name="Rectangle 42"/>
          <p:cNvSpPr>
            <a:spLocks noChangeArrowheads="1"/>
          </p:cNvSpPr>
          <p:nvPr/>
        </p:nvSpPr>
        <p:spPr bwMode="auto">
          <a:xfrm>
            <a:off x="6629400" y="3810000"/>
            <a:ext cx="304800" cy="381000"/>
          </a:xfrm>
          <a:prstGeom prst="rect">
            <a:avLst/>
          </a:prstGeom>
          <a:solidFill>
            <a:srgbClr val="EFF9FF"/>
          </a:solidFill>
          <a:ln w="12700">
            <a:solidFill>
              <a:schemeClr val="tx1"/>
            </a:solidFill>
            <a:miter lim="800000"/>
            <a:headEnd type="none" w="sm" len="sm"/>
            <a:tailEnd type="none" w="sm" len="sm"/>
          </a:ln>
        </p:spPr>
        <p:txBody>
          <a:bodyPr wrap="none" anchor="ctr"/>
          <a:lstStyle/>
          <a:p>
            <a:endParaRPr lang="en-US"/>
          </a:p>
        </p:txBody>
      </p:sp>
      <p:sp>
        <p:nvSpPr>
          <p:cNvPr id="28687" name="Rectangle 43"/>
          <p:cNvSpPr>
            <a:spLocks noChangeArrowheads="1"/>
          </p:cNvSpPr>
          <p:nvPr/>
        </p:nvSpPr>
        <p:spPr bwMode="auto">
          <a:xfrm>
            <a:off x="6629400" y="4343400"/>
            <a:ext cx="304800" cy="381000"/>
          </a:xfrm>
          <a:prstGeom prst="rect">
            <a:avLst/>
          </a:prstGeom>
          <a:solidFill>
            <a:srgbClr val="EFF9FF"/>
          </a:solidFill>
          <a:ln w="12700">
            <a:solidFill>
              <a:schemeClr val="tx1"/>
            </a:solidFill>
            <a:miter lim="800000"/>
            <a:headEnd type="none" w="sm" len="sm"/>
            <a:tailEnd type="none" w="sm" len="sm"/>
          </a:ln>
        </p:spPr>
        <p:txBody>
          <a:bodyPr wrap="none" anchor="ctr"/>
          <a:lstStyle/>
          <a:p>
            <a:endParaRPr lang="en-US"/>
          </a:p>
        </p:txBody>
      </p:sp>
      <p:sp>
        <p:nvSpPr>
          <p:cNvPr id="28688" name="Rectangle 44"/>
          <p:cNvSpPr>
            <a:spLocks noChangeArrowheads="1"/>
          </p:cNvSpPr>
          <p:nvPr/>
        </p:nvSpPr>
        <p:spPr bwMode="auto">
          <a:xfrm>
            <a:off x="6172200" y="4343400"/>
            <a:ext cx="304800" cy="381000"/>
          </a:xfrm>
          <a:prstGeom prst="rect">
            <a:avLst/>
          </a:prstGeom>
          <a:solidFill>
            <a:srgbClr val="EFF9FF"/>
          </a:solidFill>
          <a:ln w="12700">
            <a:solidFill>
              <a:schemeClr val="tx1"/>
            </a:solidFill>
            <a:miter lim="800000"/>
            <a:headEnd type="none" w="sm" len="sm"/>
            <a:tailEnd type="none" w="sm" len="sm"/>
          </a:ln>
        </p:spPr>
        <p:txBody>
          <a:bodyPr wrap="none" anchor="ctr"/>
          <a:lstStyle/>
          <a:p>
            <a:endParaRPr lang="en-US"/>
          </a:p>
        </p:txBody>
      </p:sp>
      <p:sp>
        <p:nvSpPr>
          <p:cNvPr id="28689" name="Text Box 45"/>
          <p:cNvSpPr txBox="1">
            <a:spLocks noChangeArrowheads="1"/>
          </p:cNvSpPr>
          <p:nvPr/>
        </p:nvSpPr>
        <p:spPr bwMode="auto">
          <a:xfrm>
            <a:off x="6172200" y="3200400"/>
            <a:ext cx="838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HTML forms</a:t>
            </a:r>
          </a:p>
        </p:txBody>
      </p:sp>
      <p:sp>
        <p:nvSpPr>
          <p:cNvPr id="28690" name="Text Box 46"/>
          <p:cNvSpPr txBox="1">
            <a:spLocks noChangeArrowheads="1"/>
          </p:cNvSpPr>
          <p:nvPr/>
        </p:nvSpPr>
        <p:spPr bwMode="auto">
          <a:xfrm>
            <a:off x="1524000" y="3425825"/>
            <a:ext cx="2813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http://server.location/page</a:t>
            </a:r>
          </a:p>
        </p:txBody>
      </p:sp>
      <p:sp>
        <p:nvSpPr>
          <p:cNvPr id="28691" name="Freeform 47"/>
          <p:cNvSpPr>
            <a:spLocks/>
          </p:cNvSpPr>
          <p:nvPr/>
        </p:nvSpPr>
        <p:spPr bwMode="auto">
          <a:xfrm>
            <a:off x="2933700" y="2438400"/>
            <a:ext cx="1257300" cy="1066800"/>
          </a:xfrm>
          <a:custGeom>
            <a:avLst/>
            <a:gdLst>
              <a:gd name="T0" fmla="*/ 72 w 792"/>
              <a:gd name="T1" fmla="*/ 672 h 672"/>
              <a:gd name="T2" fmla="*/ 120 w 792"/>
              <a:gd name="T3" fmla="*/ 144 h 672"/>
              <a:gd name="T4" fmla="*/ 792 w 792"/>
              <a:gd name="T5" fmla="*/ 0 h 672"/>
              <a:gd name="T6" fmla="*/ 0 60000 65536"/>
              <a:gd name="T7" fmla="*/ 0 60000 65536"/>
              <a:gd name="T8" fmla="*/ 0 60000 65536"/>
              <a:gd name="T9" fmla="*/ 0 w 792"/>
              <a:gd name="T10" fmla="*/ 0 h 672"/>
              <a:gd name="T11" fmla="*/ 792 w 792"/>
              <a:gd name="T12" fmla="*/ 672 h 672"/>
            </a:gdLst>
            <a:ahLst/>
            <a:cxnLst>
              <a:cxn ang="T6">
                <a:pos x="T0" y="T1"/>
              </a:cxn>
              <a:cxn ang="T7">
                <a:pos x="T2" y="T3"/>
              </a:cxn>
              <a:cxn ang="T8">
                <a:pos x="T4" y="T5"/>
              </a:cxn>
            </a:cxnLst>
            <a:rect l="T9" t="T10" r="T11" b="T12"/>
            <a:pathLst>
              <a:path w="792" h="672">
                <a:moveTo>
                  <a:pt x="72" y="672"/>
                </a:moveTo>
                <a:cubicBezTo>
                  <a:pt x="36" y="464"/>
                  <a:pt x="0" y="256"/>
                  <a:pt x="120" y="144"/>
                </a:cubicBezTo>
                <a:cubicBezTo>
                  <a:pt x="240" y="32"/>
                  <a:pt x="516" y="16"/>
                  <a:pt x="792" y="0"/>
                </a:cubicBezTo>
              </a:path>
            </a:pathLst>
          </a:custGeom>
          <a:noFill/>
          <a:ln w="12700" cap="flat" cmpd="sng">
            <a:solidFill>
              <a:schemeClr val="tx2"/>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2" name="Text Box 48"/>
          <p:cNvSpPr txBox="1">
            <a:spLocks noChangeArrowheads="1"/>
          </p:cNvSpPr>
          <p:nvPr/>
        </p:nvSpPr>
        <p:spPr bwMode="auto">
          <a:xfrm>
            <a:off x="3184525" y="2474913"/>
            <a:ext cx="946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request</a:t>
            </a:r>
          </a:p>
        </p:txBody>
      </p:sp>
      <p:sp>
        <p:nvSpPr>
          <p:cNvPr id="28693" name="Rectangle 49"/>
          <p:cNvSpPr>
            <a:spLocks noChangeArrowheads="1"/>
          </p:cNvSpPr>
          <p:nvPr/>
        </p:nvSpPr>
        <p:spPr bwMode="auto">
          <a:xfrm>
            <a:off x="6248400" y="4876800"/>
            <a:ext cx="2057400" cy="457200"/>
          </a:xfrm>
          <a:prstGeom prst="rect">
            <a:avLst/>
          </a:prstGeom>
          <a:solidFill>
            <a:srgbClr val="FFFFE5"/>
          </a:solidFill>
          <a:ln w="12700">
            <a:solidFill>
              <a:schemeClr val="tx1"/>
            </a:solidFill>
            <a:miter lim="800000"/>
            <a:headEnd type="none" w="sm" len="sm"/>
            <a:tailEnd type="none" w="sm" len="sm"/>
          </a:ln>
        </p:spPr>
        <p:txBody>
          <a:bodyPr wrap="none" anchor="ctr"/>
          <a:lstStyle/>
          <a:p>
            <a:r>
              <a:rPr lang="en-US" sz="1800"/>
              <a:t>Database Server</a:t>
            </a:r>
          </a:p>
        </p:txBody>
      </p:sp>
      <p:sp>
        <p:nvSpPr>
          <p:cNvPr id="28694" name="Freeform 50"/>
          <p:cNvSpPr>
            <a:spLocks/>
          </p:cNvSpPr>
          <p:nvPr/>
        </p:nvSpPr>
        <p:spPr bwMode="auto">
          <a:xfrm>
            <a:off x="7772400" y="3124200"/>
            <a:ext cx="381000" cy="1752600"/>
          </a:xfrm>
          <a:custGeom>
            <a:avLst/>
            <a:gdLst>
              <a:gd name="T0" fmla="*/ 0 w 240"/>
              <a:gd name="T1" fmla="*/ 0 h 1104"/>
              <a:gd name="T2" fmla="*/ 240 w 240"/>
              <a:gd name="T3" fmla="*/ 576 h 1104"/>
              <a:gd name="T4" fmla="*/ 0 w 240"/>
              <a:gd name="T5" fmla="*/ 1104 h 1104"/>
              <a:gd name="T6" fmla="*/ 0 60000 65536"/>
              <a:gd name="T7" fmla="*/ 0 60000 65536"/>
              <a:gd name="T8" fmla="*/ 0 60000 65536"/>
              <a:gd name="T9" fmla="*/ 0 w 240"/>
              <a:gd name="T10" fmla="*/ 0 h 1104"/>
              <a:gd name="T11" fmla="*/ 240 w 240"/>
              <a:gd name="T12" fmla="*/ 1104 h 1104"/>
            </a:gdLst>
            <a:ahLst/>
            <a:cxnLst>
              <a:cxn ang="T6">
                <a:pos x="T0" y="T1"/>
              </a:cxn>
              <a:cxn ang="T7">
                <a:pos x="T2" y="T3"/>
              </a:cxn>
              <a:cxn ang="T8">
                <a:pos x="T4" y="T5"/>
              </a:cxn>
            </a:cxnLst>
            <a:rect l="T9" t="T10" r="T11" b="T12"/>
            <a:pathLst>
              <a:path w="240" h="1104">
                <a:moveTo>
                  <a:pt x="0" y="0"/>
                </a:moveTo>
                <a:cubicBezTo>
                  <a:pt x="120" y="196"/>
                  <a:pt x="240" y="392"/>
                  <a:pt x="240" y="576"/>
                </a:cubicBezTo>
                <a:cubicBezTo>
                  <a:pt x="240" y="760"/>
                  <a:pt x="120" y="932"/>
                  <a:pt x="0" y="1104"/>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95" name="Text Box 51"/>
          <p:cNvSpPr txBox="1">
            <a:spLocks noChangeArrowheads="1"/>
          </p:cNvSpPr>
          <p:nvPr/>
        </p:nvSpPr>
        <p:spPr bwMode="auto">
          <a:xfrm>
            <a:off x="7985125" y="3313113"/>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a:cs typeface="Arial" charset="0"/>
              </a:rPr>
              <a:t>SQL</a:t>
            </a:r>
          </a:p>
        </p:txBody>
      </p:sp>
      <p:sp>
        <p:nvSpPr>
          <p:cNvPr id="28696" name="Line 52"/>
          <p:cNvSpPr>
            <a:spLocks noChangeShapeType="1"/>
          </p:cNvSpPr>
          <p:nvPr/>
        </p:nvSpPr>
        <p:spPr bwMode="auto">
          <a:xfrm flipH="1" flipV="1">
            <a:off x="7620000" y="3124200"/>
            <a:ext cx="76200" cy="17526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8697" name="Line 53"/>
          <p:cNvSpPr>
            <a:spLocks noChangeShapeType="1"/>
          </p:cNvSpPr>
          <p:nvPr/>
        </p:nvSpPr>
        <p:spPr bwMode="auto">
          <a:xfrm flipV="1">
            <a:off x="6934200" y="3124200"/>
            <a:ext cx="609600" cy="6858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8698" name="Freeform 54"/>
          <p:cNvSpPr>
            <a:spLocks/>
          </p:cNvSpPr>
          <p:nvPr/>
        </p:nvSpPr>
        <p:spPr bwMode="auto">
          <a:xfrm>
            <a:off x="5105400" y="2066925"/>
            <a:ext cx="1752600" cy="600075"/>
          </a:xfrm>
          <a:custGeom>
            <a:avLst/>
            <a:gdLst>
              <a:gd name="T0" fmla="*/ 1104 w 1104"/>
              <a:gd name="T1" fmla="*/ 378 h 378"/>
              <a:gd name="T2" fmla="*/ 629 w 1104"/>
              <a:gd name="T3" fmla="*/ 24 h 378"/>
              <a:gd name="T4" fmla="*/ 0 w 1104"/>
              <a:gd name="T5" fmla="*/ 234 h 378"/>
              <a:gd name="T6" fmla="*/ 0 60000 65536"/>
              <a:gd name="T7" fmla="*/ 0 60000 65536"/>
              <a:gd name="T8" fmla="*/ 0 60000 65536"/>
              <a:gd name="T9" fmla="*/ 0 w 1104"/>
              <a:gd name="T10" fmla="*/ 0 h 378"/>
              <a:gd name="T11" fmla="*/ 1104 w 1104"/>
              <a:gd name="T12" fmla="*/ 378 h 378"/>
            </a:gdLst>
            <a:ahLst/>
            <a:cxnLst>
              <a:cxn ang="T6">
                <a:pos x="T0" y="T1"/>
              </a:cxn>
              <a:cxn ang="T7">
                <a:pos x="T2" y="T3"/>
              </a:cxn>
              <a:cxn ang="T8">
                <a:pos x="T4" y="T5"/>
              </a:cxn>
            </a:cxnLst>
            <a:rect l="T9" t="T10" r="T11" b="T12"/>
            <a:pathLst>
              <a:path w="1104" h="378">
                <a:moveTo>
                  <a:pt x="1104" y="378"/>
                </a:moveTo>
                <a:cubicBezTo>
                  <a:pt x="1025" y="319"/>
                  <a:pt x="813" y="48"/>
                  <a:pt x="629" y="24"/>
                </a:cubicBezTo>
                <a:cubicBezTo>
                  <a:pt x="445" y="0"/>
                  <a:pt x="131" y="190"/>
                  <a:pt x="0" y="234"/>
                </a:cubicBezTo>
              </a:path>
            </a:pathLst>
          </a:custGeom>
          <a:noFill/>
          <a:ln w="12700" cap="flat" cmpd="sng">
            <a:solidFill>
              <a:schemeClr val="tx1"/>
            </a:solidFill>
            <a:prstDash val="solid"/>
            <a:round/>
            <a:headEnd type="none" w="sm" len="sm"/>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99" name="Text Box 55"/>
          <p:cNvSpPr txBox="1">
            <a:spLocks noChangeArrowheads="1"/>
          </p:cNvSpPr>
          <p:nvPr/>
        </p:nvSpPr>
        <p:spPr bwMode="auto">
          <a:xfrm>
            <a:off x="4495800" y="2438400"/>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a:cs typeface="Arial" charset="0"/>
              </a:rPr>
              <a:t>result page</a:t>
            </a:r>
          </a:p>
        </p:txBody>
      </p:sp>
      <p:sp>
        <p:nvSpPr>
          <p:cNvPr id="28700" name="Text Box 56"/>
          <p:cNvSpPr txBox="1">
            <a:spLocks noChangeArrowheads="1"/>
          </p:cNvSpPr>
          <p:nvPr/>
        </p:nvSpPr>
        <p:spPr bwMode="auto">
          <a:xfrm>
            <a:off x="7010400" y="4267200"/>
            <a:ext cx="66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a:cs typeface="Arial" charset="0"/>
              </a:rPr>
              <a:t>Data</a:t>
            </a:r>
          </a:p>
        </p:txBody>
      </p:sp>
    </p:spTree>
    <p:extLst>
      <p:ext uri="{BB962C8B-B14F-4D97-AF65-F5344CB8AC3E}">
        <p14:creationId xmlns:p14="http://schemas.microsoft.com/office/powerpoint/2010/main" val="2679058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smtClean="0"/>
              <a:t>HTML Limited Clients</a:t>
            </a:r>
          </a:p>
        </p:txBody>
      </p:sp>
      <p:sp>
        <p:nvSpPr>
          <p:cNvPr id="29698"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0770D4D1-CBC9-450A-B91D-FF07F75FAF2F}" type="slidenum">
              <a:rPr lang="en-US" smtClean="0"/>
              <a:pPr/>
              <a:t>27</a:t>
            </a:fld>
            <a:endParaRPr lang="en-US"/>
          </a:p>
        </p:txBody>
      </p:sp>
      <p:sp>
        <p:nvSpPr>
          <p:cNvPr id="29700" name="Text Box 3"/>
          <p:cNvSpPr txBox="1">
            <a:spLocks noChangeArrowheads="1"/>
          </p:cNvSpPr>
          <p:nvPr/>
        </p:nvSpPr>
        <p:spPr bwMode="auto">
          <a:xfrm>
            <a:off x="573437" y="762000"/>
            <a:ext cx="8341963"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spcBef>
                <a:spcPct val="20000"/>
              </a:spcBef>
            </a:pPr>
            <a:r>
              <a:rPr lang="en-US" sz="1800" dirty="0"/>
              <a:t>&lt;HTML&gt;</a:t>
            </a:r>
          </a:p>
          <a:p>
            <a:pPr algn="l">
              <a:spcBef>
                <a:spcPct val="20000"/>
              </a:spcBef>
            </a:pPr>
            <a:r>
              <a:rPr lang="en-US" sz="1800" dirty="0"/>
              <a:t>&lt;HEAD&gt;</a:t>
            </a:r>
          </a:p>
          <a:p>
            <a:pPr algn="l">
              <a:spcBef>
                <a:spcPct val="20000"/>
              </a:spcBef>
            </a:pPr>
            <a:r>
              <a:rPr lang="en-US" sz="1800" dirty="0"/>
              <a:t>&lt;TITLE&gt;My main page&lt;/TITLE&gt;&lt;/HEAD&gt;</a:t>
            </a:r>
          </a:p>
          <a:p>
            <a:pPr algn="l">
              <a:spcBef>
                <a:spcPct val="20000"/>
              </a:spcBef>
            </a:pPr>
            <a:r>
              <a:rPr lang="en-US" sz="1800" dirty="0"/>
              <a:t>&lt;BODY BACKGROUND=“graphics/back0.jpg”&gt;</a:t>
            </a:r>
          </a:p>
          <a:p>
            <a:pPr algn="l">
              <a:spcBef>
                <a:spcPct val="20000"/>
              </a:spcBef>
            </a:pPr>
            <a:r>
              <a:rPr lang="en-US" sz="1800" dirty="0"/>
              <a:t>&lt;P&gt;My text goes in paragraphs.&lt;/P&gt;</a:t>
            </a:r>
          </a:p>
          <a:p>
            <a:pPr algn="l">
              <a:spcBef>
                <a:spcPct val="20000"/>
              </a:spcBef>
            </a:pPr>
            <a:r>
              <a:rPr lang="en-US" sz="1800" dirty="0"/>
              <a:t>&lt;P&gt;Additional tags set &lt;B&gt;boldface&lt;/B&gt; and &lt;I&gt;Italic&lt;/I&gt;.</a:t>
            </a:r>
          </a:p>
          <a:p>
            <a:pPr algn="l">
              <a:spcBef>
                <a:spcPct val="20000"/>
              </a:spcBef>
            </a:pPr>
            <a:r>
              <a:rPr lang="en-US" sz="1800" dirty="0"/>
              <a:t>&lt;P&gt;Tables are more complicated and use a set of tags for rows and columns.&lt;/P&gt;</a:t>
            </a:r>
          </a:p>
          <a:p>
            <a:pPr algn="l">
              <a:spcBef>
                <a:spcPct val="20000"/>
              </a:spcBef>
            </a:pPr>
            <a:r>
              <a:rPr lang="en-US" sz="1800" dirty="0"/>
              <a:t>&lt;TABLE BORDER=1&gt;</a:t>
            </a:r>
          </a:p>
          <a:p>
            <a:pPr algn="l">
              <a:spcBef>
                <a:spcPct val="20000"/>
              </a:spcBef>
            </a:pPr>
            <a:r>
              <a:rPr lang="en-US" sz="1800" dirty="0"/>
              <a:t>&lt;TR&gt;&lt;TD&gt;First cell&lt;/TD&gt;&lt;TD&gt;Second cell&lt;/TD&gt;&lt;/TR&gt;</a:t>
            </a:r>
          </a:p>
          <a:p>
            <a:pPr algn="l">
              <a:spcBef>
                <a:spcPct val="20000"/>
              </a:spcBef>
            </a:pPr>
            <a:r>
              <a:rPr lang="en-US" sz="1800" dirty="0"/>
              <a:t>&lt;TR&gt;&lt;TD&gt;Next row&lt;/TD&gt;&lt;TD&gt;Second column&lt;/TD&gt;&lt;/TR&gt;</a:t>
            </a:r>
          </a:p>
          <a:p>
            <a:pPr algn="l">
              <a:spcBef>
                <a:spcPct val="20000"/>
              </a:spcBef>
            </a:pPr>
            <a:r>
              <a:rPr lang="en-US" sz="1800" dirty="0"/>
              <a:t>&lt;/TABLE&gt;</a:t>
            </a:r>
          </a:p>
          <a:p>
            <a:pPr algn="l">
              <a:spcBef>
                <a:spcPct val="20000"/>
              </a:spcBef>
            </a:pPr>
            <a:r>
              <a:rPr lang="en-US" sz="1800" dirty="0"/>
              <a:t>&lt;P&gt;There are form tags to create input forms for collecting data. </a:t>
            </a:r>
          </a:p>
          <a:p>
            <a:pPr algn="l">
              <a:spcBef>
                <a:spcPct val="20000"/>
              </a:spcBef>
            </a:pPr>
            <a:r>
              <a:rPr lang="en-US" sz="1800" dirty="0"/>
              <a:t>But you need CGI program code to convert and use the input data.&lt;/P&gt;</a:t>
            </a:r>
          </a:p>
          <a:p>
            <a:pPr algn="l">
              <a:spcBef>
                <a:spcPct val="20000"/>
              </a:spcBef>
            </a:pPr>
            <a:r>
              <a:rPr lang="en-US" sz="1800" dirty="0"/>
              <a:t>&lt;/BODY&gt;</a:t>
            </a:r>
          </a:p>
          <a:p>
            <a:pPr algn="l">
              <a:spcBef>
                <a:spcPct val="20000"/>
              </a:spcBef>
            </a:pPr>
            <a:r>
              <a:rPr lang="en-US" sz="1800" dirty="0"/>
              <a:t>&lt;/HTML&gt;</a:t>
            </a:r>
          </a:p>
        </p:txBody>
      </p:sp>
    </p:spTree>
    <p:extLst>
      <p:ext uri="{BB962C8B-B14F-4D97-AF65-F5344CB8AC3E}">
        <p14:creationId xmlns:p14="http://schemas.microsoft.com/office/powerpoint/2010/main" val="636432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smtClean="0"/>
              <a:t>HTML Output</a:t>
            </a:r>
          </a:p>
        </p:txBody>
      </p:sp>
      <p:sp>
        <p:nvSpPr>
          <p:cNvPr id="30722"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31A3F0ED-651C-4B3A-A330-A37780F30D22}" type="slidenum">
              <a:rPr lang="en-US" smtClean="0"/>
              <a:pPr/>
              <a:t>28</a:t>
            </a:fld>
            <a:endParaRPr lang="en-US"/>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819275"/>
            <a:ext cx="66294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42616223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US" smtClean="0"/>
              <a:t>Web Server Database Fundamentals</a:t>
            </a:r>
          </a:p>
        </p:txBody>
      </p:sp>
      <p:sp>
        <p:nvSpPr>
          <p:cNvPr id="31746"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148D86FA-CBB9-432A-9131-6331FD572B61}" type="slidenum">
              <a:rPr lang="en-US" smtClean="0"/>
              <a:pPr/>
              <a:t>29</a:t>
            </a:fld>
            <a:endParaRPr lang="en-US"/>
          </a:p>
        </p:txBody>
      </p:sp>
      <p:sp>
        <p:nvSpPr>
          <p:cNvPr id="31748" name="Rectangle 34"/>
          <p:cNvSpPr>
            <a:spLocks noChangeArrowheads="1"/>
          </p:cNvSpPr>
          <p:nvPr/>
        </p:nvSpPr>
        <p:spPr bwMode="auto">
          <a:xfrm>
            <a:off x="1752600" y="1828800"/>
            <a:ext cx="1524000" cy="685800"/>
          </a:xfrm>
          <a:prstGeom prst="rect">
            <a:avLst/>
          </a:prstGeom>
          <a:solidFill>
            <a:schemeClr val="accent1"/>
          </a:solidFill>
          <a:ln w="12700">
            <a:solidFill>
              <a:schemeClr val="tx1"/>
            </a:solidFill>
            <a:miter lim="800000"/>
            <a:headEnd type="none" w="sm" len="sm"/>
            <a:tailEnd type="none" w="sm" len="sm"/>
          </a:ln>
        </p:spPr>
        <p:txBody>
          <a:bodyPr wrap="none" anchor="ctr"/>
          <a:lstStyle/>
          <a:p>
            <a:r>
              <a:rPr lang="en-US" sz="1800"/>
              <a:t>Client/Browser</a:t>
            </a:r>
          </a:p>
        </p:txBody>
      </p:sp>
      <p:sp>
        <p:nvSpPr>
          <p:cNvPr id="31749" name="Rectangle 36"/>
          <p:cNvSpPr>
            <a:spLocks noChangeArrowheads="1"/>
          </p:cNvSpPr>
          <p:nvPr/>
        </p:nvSpPr>
        <p:spPr bwMode="auto">
          <a:xfrm>
            <a:off x="4876800" y="3733800"/>
            <a:ext cx="1981200" cy="304800"/>
          </a:xfrm>
          <a:prstGeom prst="rect">
            <a:avLst/>
          </a:prstGeom>
          <a:solidFill>
            <a:srgbClr val="99FFFF"/>
          </a:solidFill>
          <a:ln w="12700">
            <a:solidFill>
              <a:schemeClr val="tx1"/>
            </a:solidFill>
            <a:miter lim="800000"/>
            <a:headEnd/>
            <a:tailEnd/>
          </a:ln>
        </p:spPr>
        <p:txBody>
          <a:bodyPr wrap="none" lIns="92075" tIns="46038" rIns="92075" bIns="46038" anchor="ctr"/>
          <a:lstStyle/>
          <a:p>
            <a:r>
              <a:rPr lang="en-US" sz="1800"/>
              <a:t>Web Server</a:t>
            </a:r>
          </a:p>
        </p:txBody>
      </p:sp>
      <p:sp>
        <p:nvSpPr>
          <p:cNvPr id="31750" name="Text Box 37"/>
          <p:cNvSpPr txBox="1">
            <a:spLocks noChangeArrowheads="1"/>
          </p:cNvSpPr>
          <p:nvPr/>
        </p:nvSpPr>
        <p:spPr bwMode="auto">
          <a:xfrm>
            <a:off x="4724400" y="4800600"/>
            <a:ext cx="806450" cy="641350"/>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HTML</a:t>
            </a:r>
          </a:p>
          <a:p>
            <a:pPr algn="l"/>
            <a:r>
              <a:rPr lang="en-US" sz="1800"/>
              <a:t>form</a:t>
            </a:r>
          </a:p>
        </p:txBody>
      </p:sp>
      <p:sp>
        <p:nvSpPr>
          <p:cNvPr id="31751" name="Line 38"/>
          <p:cNvSpPr>
            <a:spLocks noChangeShapeType="1"/>
          </p:cNvSpPr>
          <p:nvPr/>
        </p:nvSpPr>
        <p:spPr bwMode="auto">
          <a:xfrm flipV="1">
            <a:off x="5029200" y="4038600"/>
            <a:ext cx="152400" cy="7620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2" name="Line 40"/>
          <p:cNvSpPr>
            <a:spLocks noChangeShapeType="1"/>
          </p:cNvSpPr>
          <p:nvPr/>
        </p:nvSpPr>
        <p:spPr bwMode="auto">
          <a:xfrm>
            <a:off x="1905000" y="2514600"/>
            <a:ext cx="0" cy="609600"/>
          </a:xfrm>
          <a:prstGeom prst="line">
            <a:avLst/>
          </a:prstGeom>
          <a:noFill/>
          <a:ln w="1270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3" name="Oval 41"/>
          <p:cNvSpPr>
            <a:spLocks noChangeArrowheads="1"/>
          </p:cNvSpPr>
          <p:nvPr/>
        </p:nvSpPr>
        <p:spPr bwMode="auto">
          <a:xfrm>
            <a:off x="4800600" y="4495800"/>
            <a:ext cx="228600" cy="228600"/>
          </a:xfrm>
          <a:prstGeom prst="ellipse">
            <a:avLst/>
          </a:prstGeom>
          <a:solidFill>
            <a:srgbClr val="DDDDDD"/>
          </a:solidFill>
          <a:ln w="12700">
            <a:solidFill>
              <a:schemeClr val="tx1"/>
            </a:solidFill>
            <a:round/>
            <a:headEnd type="none" w="sm" len="sm"/>
            <a:tailEnd type="none" w="sm" len="sm"/>
          </a:ln>
        </p:spPr>
        <p:txBody>
          <a:bodyPr wrap="none" anchor="ctr"/>
          <a:lstStyle/>
          <a:p>
            <a:r>
              <a:rPr lang="en-US" sz="1800"/>
              <a:t>1</a:t>
            </a:r>
          </a:p>
        </p:txBody>
      </p:sp>
      <p:sp>
        <p:nvSpPr>
          <p:cNvPr id="31754" name="Line 42"/>
          <p:cNvSpPr>
            <a:spLocks noChangeShapeType="1"/>
          </p:cNvSpPr>
          <p:nvPr/>
        </p:nvSpPr>
        <p:spPr bwMode="auto">
          <a:xfrm flipH="1" flipV="1">
            <a:off x="3276600" y="2438400"/>
            <a:ext cx="1600200" cy="12954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5" name="Line 43"/>
          <p:cNvSpPr>
            <a:spLocks noChangeShapeType="1"/>
          </p:cNvSpPr>
          <p:nvPr/>
        </p:nvSpPr>
        <p:spPr bwMode="auto">
          <a:xfrm flipV="1">
            <a:off x="2438400" y="2514600"/>
            <a:ext cx="0" cy="609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6" name="Text Box 44"/>
          <p:cNvSpPr txBox="1">
            <a:spLocks noChangeArrowheads="1"/>
          </p:cNvSpPr>
          <p:nvPr/>
        </p:nvSpPr>
        <p:spPr bwMode="auto">
          <a:xfrm>
            <a:off x="2438400" y="2514600"/>
            <a:ext cx="66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Data</a:t>
            </a:r>
          </a:p>
        </p:txBody>
      </p:sp>
      <p:sp>
        <p:nvSpPr>
          <p:cNvPr id="31757" name="Rectangle 47"/>
          <p:cNvSpPr>
            <a:spLocks noChangeArrowheads="1"/>
          </p:cNvSpPr>
          <p:nvPr/>
        </p:nvSpPr>
        <p:spPr bwMode="auto">
          <a:xfrm>
            <a:off x="6629400" y="2895600"/>
            <a:ext cx="1447800" cy="304800"/>
          </a:xfrm>
          <a:prstGeom prst="rect">
            <a:avLst/>
          </a:prstGeom>
          <a:solidFill>
            <a:schemeClr val="hlink"/>
          </a:solidFill>
          <a:ln w="12700">
            <a:solidFill>
              <a:schemeClr val="tx1"/>
            </a:solidFill>
            <a:miter lim="800000"/>
            <a:headEnd type="none" w="sm" len="sm"/>
            <a:tailEnd type="none" w="sm" len="sm"/>
          </a:ln>
        </p:spPr>
        <p:txBody>
          <a:bodyPr wrap="none" anchor="ctr"/>
          <a:lstStyle/>
          <a:p>
            <a:r>
              <a:rPr lang="en-US" sz="1800"/>
              <a:t>DBMS</a:t>
            </a:r>
          </a:p>
        </p:txBody>
      </p:sp>
      <p:sp>
        <p:nvSpPr>
          <p:cNvPr id="31758" name="Oval 49"/>
          <p:cNvSpPr>
            <a:spLocks noChangeArrowheads="1"/>
          </p:cNvSpPr>
          <p:nvPr/>
        </p:nvSpPr>
        <p:spPr bwMode="auto">
          <a:xfrm>
            <a:off x="6172200" y="4495800"/>
            <a:ext cx="228600" cy="228600"/>
          </a:xfrm>
          <a:prstGeom prst="ellipse">
            <a:avLst/>
          </a:prstGeom>
          <a:solidFill>
            <a:srgbClr val="DDDDDD"/>
          </a:solidFill>
          <a:ln w="12700">
            <a:solidFill>
              <a:schemeClr val="tx1"/>
            </a:solidFill>
            <a:round/>
            <a:headEnd type="none" w="sm" len="sm"/>
            <a:tailEnd type="none" w="sm" len="sm"/>
          </a:ln>
        </p:spPr>
        <p:txBody>
          <a:bodyPr wrap="none" anchor="ctr"/>
          <a:lstStyle/>
          <a:p>
            <a:r>
              <a:rPr lang="en-US" sz="1800"/>
              <a:t>2</a:t>
            </a:r>
          </a:p>
        </p:txBody>
      </p:sp>
      <p:sp>
        <p:nvSpPr>
          <p:cNvPr id="31759" name="Text Box 54"/>
          <p:cNvSpPr txBox="1">
            <a:spLocks noChangeArrowheads="1"/>
          </p:cNvSpPr>
          <p:nvPr/>
        </p:nvSpPr>
        <p:spPr bwMode="auto">
          <a:xfrm>
            <a:off x="4572000" y="5486400"/>
            <a:ext cx="1212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Form.html</a:t>
            </a:r>
          </a:p>
        </p:txBody>
      </p:sp>
      <p:sp>
        <p:nvSpPr>
          <p:cNvPr id="31760" name="Text Box 56"/>
          <p:cNvSpPr txBox="1">
            <a:spLocks noChangeArrowheads="1"/>
          </p:cNvSpPr>
          <p:nvPr/>
        </p:nvSpPr>
        <p:spPr bwMode="auto">
          <a:xfrm>
            <a:off x="6858000" y="3352800"/>
            <a:ext cx="80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Query</a:t>
            </a:r>
          </a:p>
        </p:txBody>
      </p:sp>
      <p:sp>
        <p:nvSpPr>
          <p:cNvPr id="31761" name="Rectangle 57"/>
          <p:cNvSpPr>
            <a:spLocks noChangeArrowheads="1"/>
          </p:cNvSpPr>
          <p:nvPr/>
        </p:nvSpPr>
        <p:spPr bwMode="auto">
          <a:xfrm>
            <a:off x="7620000" y="2209800"/>
            <a:ext cx="990600" cy="381000"/>
          </a:xfrm>
          <a:prstGeom prst="rect">
            <a:avLst/>
          </a:prstGeom>
          <a:solidFill>
            <a:srgbClr val="FFCCCC"/>
          </a:solidFill>
          <a:ln w="12700">
            <a:solidFill>
              <a:schemeClr val="tx1"/>
            </a:solidFill>
            <a:miter lim="800000"/>
            <a:headEnd type="none" w="sm" len="sm"/>
            <a:tailEnd type="none" w="sm" len="sm"/>
          </a:ln>
        </p:spPr>
        <p:txBody>
          <a:bodyPr wrap="none" anchor="ctr"/>
          <a:lstStyle/>
          <a:p>
            <a:r>
              <a:rPr lang="en-US" sz="1800"/>
              <a:t>Database</a:t>
            </a:r>
          </a:p>
        </p:txBody>
      </p:sp>
      <p:sp>
        <p:nvSpPr>
          <p:cNvPr id="31762" name="Text Box 60"/>
          <p:cNvSpPr txBox="1">
            <a:spLocks noChangeArrowheads="1"/>
          </p:cNvSpPr>
          <p:nvPr/>
        </p:nvSpPr>
        <p:spPr bwMode="auto">
          <a:xfrm>
            <a:off x="5943600" y="3124200"/>
            <a:ext cx="831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Result</a:t>
            </a:r>
          </a:p>
        </p:txBody>
      </p:sp>
      <p:sp>
        <p:nvSpPr>
          <p:cNvPr id="31763" name="Line 61"/>
          <p:cNvSpPr>
            <a:spLocks noChangeShapeType="1"/>
          </p:cNvSpPr>
          <p:nvPr/>
        </p:nvSpPr>
        <p:spPr bwMode="auto">
          <a:xfrm flipH="1" flipV="1">
            <a:off x="3276600" y="2057400"/>
            <a:ext cx="2438400" cy="1676400"/>
          </a:xfrm>
          <a:prstGeom prst="line">
            <a:avLst/>
          </a:prstGeom>
          <a:noFill/>
          <a:ln w="12700">
            <a:solidFill>
              <a:schemeClr val="tx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4" name="Line 62"/>
          <p:cNvSpPr>
            <a:spLocks noChangeShapeType="1"/>
          </p:cNvSpPr>
          <p:nvPr/>
        </p:nvSpPr>
        <p:spPr bwMode="auto">
          <a:xfrm flipV="1">
            <a:off x="6324600" y="3200400"/>
            <a:ext cx="457200" cy="533400"/>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5" name="Line 63"/>
          <p:cNvSpPr>
            <a:spLocks noChangeShapeType="1"/>
          </p:cNvSpPr>
          <p:nvPr/>
        </p:nvSpPr>
        <p:spPr bwMode="auto">
          <a:xfrm flipV="1">
            <a:off x="7010400" y="2438400"/>
            <a:ext cx="609600" cy="4572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6" name="Line 64"/>
          <p:cNvSpPr>
            <a:spLocks noChangeShapeType="1"/>
          </p:cNvSpPr>
          <p:nvPr/>
        </p:nvSpPr>
        <p:spPr bwMode="auto">
          <a:xfrm flipH="1">
            <a:off x="7543800" y="2590800"/>
            <a:ext cx="381000" cy="3048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7" name="Line 65"/>
          <p:cNvSpPr>
            <a:spLocks noChangeShapeType="1"/>
          </p:cNvSpPr>
          <p:nvPr/>
        </p:nvSpPr>
        <p:spPr bwMode="auto">
          <a:xfrm flipH="1">
            <a:off x="6629400" y="3200400"/>
            <a:ext cx="457200" cy="533400"/>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8" name="Text Box 66"/>
          <p:cNvSpPr txBox="1">
            <a:spLocks noChangeArrowheads="1"/>
          </p:cNvSpPr>
          <p:nvPr/>
        </p:nvSpPr>
        <p:spPr bwMode="auto">
          <a:xfrm>
            <a:off x="6248400" y="4800600"/>
            <a:ext cx="1143000" cy="915988"/>
          </a:xfrm>
          <a:prstGeom prst="rect">
            <a:avLst/>
          </a:prstGeom>
          <a:solidFill>
            <a:srgbClr val="DDDDDD"/>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Query</a:t>
            </a:r>
          </a:p>
          <a:p>
            <a:pPr algn="l"/>
            <a:r>
              <a:rPr lang="en-US" sz="1800"/>
              <a:t>Template</a:t>
            </a:r>
          </a:p>
          <a:p>
            <a:pPr algn="l"/>
            <a:r>
              <a:rPr lang="en-US" sz="1800"/>
              <a:t>+ Code</a:t>
            </a:r>
          </a:p>
        </p:txBody>
      </p:sp>
      <p:sp>
        <p:nvSpPr>
          <p:cNvPr id="31769" name="Text Box 67"/>
          <p:cNvSpPr txBox="1">
            <a:spLocks noChangeArrowheads="1"/>
          </p:cNvSpPr>
          <p:nvPr/>
        </p:nvSpPr>
        <p:spPr bwMode="auto">
          <a:xfrm>
            <a:off x="6248400" y="5715000"/>
            <a:ext cx="161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Program code</a:t>
            </a:r>
          </a:p>
        </p:txBody>
      </p:sp>
      <p:sp>
        <p:nvSpPr>
          <p:cNvPr id="31770" name="Line 68"/>
          <p:cNvSpPr>
            <a:spLocks noChangeShapeType="1"/>
          </p:cNvSpPr>
          <p:nvPr/>
        </p:nvSpPr>
        <p:spPr bwMode="auto">
          <a:xfrm flipH="1" flipV="1">
            <a:off x="6400800" y="4038600"/>
            <a:ext cx="76200" cy="762000"/>
          </a:xfrm>
          <a:prstGeom prst="line">
            <a:avLst/>
          </a:prstGeom>
          <a:noFill/>
          <a:ln w="12700">
            <a:solidFill>
              <a:schemeClr val="tx2"/>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71" name="Line 70"/>
          <p:cNvSpPr>
            <a:spLocks noChangeShapeType="1"/>
          </p:cNvSpPr>
          <p:nvPr/>
        </p:nvSpPr>
        <p:spPr bwMode="auto">
          <a:xfrm flipH="1" flipV="1">
            <a:off x="3276600" y="1905000"/>
            <a:ext cx="2743200" cy="1828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72" name="Text Box 71"/>
          <p:cNvSpPr txBox="1">
            <a:spLocks noChangeArrowheads="1"/>
          </p:cNvSpPr>
          <p:nvPr/>
        </p:nvSpPr>
        <p:spPr bwMode="auto">
          <a:xfrm rot="1997586">
            <a:off x="3276600" y="2438400"/>
            <a:ext cx="283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Page = Template + Result</a:t>
            </a:r>
          </a:p>
        </p:txBody>
      </p:sp>
      <p:sp>
        <p:nvSpPr>
          <p:cNvPr id="31773" name="Line 72"/>
          <p:cNvSpPr>
            <a:spLocks noChangeShapeType="1"/>
          </p:cNvSpPr>
          <p:nvPr/>
        </p:nvSpPr>
        <p:spPr bwMode="auto">
          <a:xfrm>
            <a:off x="3124200" y="2514600"/>
            <a:ext cx="0" cy="18288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74" name="Rectangle 73"/>
          <p:cNvSpPr>
            <a:spLocks noChangeArrowheads="1"/>
          </p:cNvSpPr>
          <p:nvPr/>
        </p:nvSpPr>
        <p:spPr bwMode="auto">
          <a:xfrm>
            <a:off x="2209800" y="4343400"/>
            <a:ext cx="142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t>Result Page</a:t>
            </a:r>
          </a:p>
        </p:txBody>
      </p:sp>
      <p:sp>
        <p:nvSpPr>
          <p:cNvPr id="31775" name="Oval 74"/>
          <p:cNvSpPr>
            <a:spLocks noChangeArrowheads="1"/>
          </p:cNvSpPr>
          <p:nvPr/>
        </p:nvSpPr>
        <p:spPr bwMode="auto">
          <a:xfrm>
            <a:off x="1600200" y="2590800"/>
            <a:ext cx="228600" cy="228600"/>
          </a:xfrm>
          <a:prstGeom prst="ellipse">
            <a:avLst/>
          </a:prstGeom>
          <a:solidFill>
            <a:srgbClr val="FFCCCC"/>
          </a:solidFill>
          <a:ln w="12700">
            <a:solidFill>
              <a:schemeClr val="tx1"/>
            </a:solidFill>
            <a:round/>
            <a:headEnd type="none" w="sm" len="sm"/>
            <a:tailEnd type="none" w="sm" len="sm"/>
          </a:ln>
        </p:spPr>
        <p:txBody>
          <a:bodyPr wrap="none" anchor="ctr"/>
          <a:lstStyle/>
          <a:p>
            <a:r>
              <a:rPr lang="en-US" sz="1800"/>
              <a:t>1</a:t>
            </a:r>
          </a:p>
        </p:txBody>
      </p:sp>
      <p:sp>
        <p:nvSpPr>
          <p:cNvPr id="31776" name="Oval 75"/>
          <p:cNvSpPr>
            <a:spLocks noChangeArrowheads="1"/>
          </p:cNvSpPr>
          <p:nvPr/>
        </p:nvSpPr>
        <p:spPr bwMode="auto">
          <a:xfrm>
            <a:off x="2133600" y="2590800"/>
            <a:ext cx="228600" cy="228600"/>
          </a:xfrm>
          <a:prstGeom prst="ellipse">
            <a:avLst/>
          </a:prstGeom>
          <a:solidFill>
            <a:srgbClr val="FFCCCC"/>
          </a:solidFill>
          <a:ln w="12700">
            <a:solidFill>
              <a:schemeClr val="tx1"/>
            </a:solidFill>
            <a:round/>
            <a:headEnd type="none" w="sm" len="sm"/>
            <a:tailEnd type="none" w="sm" len="sm"/>
          </a:ln>
        </p:spPr>
        <p:txBody>
          <a:bodyPr wrap="none" anchor="ctr"/>
          <a:lstStyle/>
          <a:p>
            <a:r>
              <a:rPr lang="en-US" sz="1800"/>
              <a:t>2</a:t>
            </a:r>
          </a:p>
        </p:txBody>
      </p:sp>
      <p:sp>
        <p:nvSpPr>
          <p:cNvPr id="31777" name="Oval 76"/>
          <p:cNvSpPr>
            <a:spLocks noChangeArrowheads="1"/>
          </p:cNvSpPr>
          <p:nvPr/>
        </p:nvSpPr>
        <p:spPr bwMode="auto">
          <a:xfrm>
            <a:off x="3124200" y="2590800"/>
            <a:ext cx="228600" cy="228600"/>
          </a:xfrm>
          <a:prstGeom prst="ellipse">
            <a:avLst/>
          </a:prstGeom>
          <a:solidFill>
            <a:srgbClr val="FFCCCC"/>
          </a:solidFill>
          <a:ln w="12700">
            <a:solidFill>
              <a:schemeClr val="tx1"/>
            </a:solidFill>
            <a:round/>
            <a:headEnd type="none" w="sm" len="sm"/>
            <a:tailEnd type="none" w="sm" len="sm"/>
          </a:ln>
        </p:spPr>
        <p:txBody>
          <a:bodyPr wrap="none" anchor="ctr"/>
          <a:lstStyle/>
          <a:p>
            <a:r>
              <a:rPr lang="en-US" sz="1800"/>
              <a:t>3</a:t>
            </a:r>
          </a:p>
        </p:txBody>
      </p:sp>
      <p:sp>
        <p:nvSpPr>
          <p:cNvPr id="31778" name="Oval 77"/>
          <p:cNvSpPr>
            <a:spLocks noChangeArrowheads="1"/>
          </p:cNvSpPr>
          <p:nvPr/>
        </p:nvSpPr>
        <p:spPr bwMode="auto">
          <a:xfrm>
            <a:off x="4038600" y="3200400"/>
            <a:ext cx="228600" cy="228600"/>
          </a:xfrm>
          <a:prstGeom prst="ellipse">
            <a:avLst/>
          </a:prstGeom>
          <a:solidFill>
            <a:schemeClr val="tx2"/>
          </a:solidFill>
          <a:ln w="12700">
            <a:solidFill>
              <a:schemeClr val="tx1"/>
            </a:solidFill>
            <a:round/>
            <a:headEnd type="none" w="sm" len="sm"/>
            <a:tailEnd type="none" w="sm" len="sm"/>
          </a:ln>
        </p:spPr>
        <p:txBody>
          <a:bodyPr wrap="none" anchor="ctr"/>
          <a:lstStyle/>
          <a:p>
            <a:r>
              <a:rPr lang="en-US" sz="1800"/>
              <a:t>1</a:t>
            </a:r>
          </a:p>
        </p:txBody>
      </p:sp>
      <p:sp>
        <p:nvSpPr>
          <p:cNvPr id="31779" name="Oval 78"/>
          <p:cNvSpPr>
            <a:spLocks noChangeArrowheads="1"/>
          </p:cNvSpPr>
          <p:nvPr/>
        </p:nvSpPr>
        <p:spPr bwMode="auto">
          <a:xfrm>
            <a:off x="3657600" y="2514600"/>
            <a:ext cx="228600" cy="228600"/>
          </a:xfrm>
          <a:prstGeom prst="ellipse">
            <a:avLst/>
          </a:prstGeom>
          <a:solidFill>
            <a:schemeClr val="tx2"/>
          </a:solidFill>
          <a:ln w="12700">
            <a:solidFill>
              <a:schemeClr val="tx1"/>
            </a:solidFill>
            <a:round/>
            <a:headEnd type="none" w="sm" len="sm"/>
            <a:tailEnd type="none" w="sm" len="sm"/>
          </a:ln>
        </p:spPr>
        <p:txBody>
          <a:bodyPr wrap="none" anchor="ctr"/>
          <a:lstStyle/>
          <a:p>
            <a:r>
              <a:rPr lang="en-US" sz="1800"/>
              <a:t>2</a:t>
            </a:r>
          </a:p>
        </p:txBody>
      </p:sp>
      <p:sp>
        <p:nvSpPr>
          <p:cNvPr id="31780" name="Oval 79"/>
          <p:cNvSpPr>
            <a:spLocks noChangeArrowheads="1"/>
          </p:cNvSpPr>
          <p:nvPr/>
        </p:nvSpPr>
        <p:spPr bwMode="auto">
          <a:xfrm>
            <a:off x="3352800" y="1676400"/>
            <a:ext cx="228600" cy="228600"/>
          </a:xfrm>
          <a:prstGeom prst="ellipse">
            <a:avLst/>
          </a:prstGeom>
          <a:solidFill>
            <a:schemeClr val="tx2"/>
          </a:solidFill>
          <a:ln w="12700">
            <a:solidFill>
              <a:schemeClr val="tx1"/>
            </a:solidFill>
            <a:round/>
            <a:headEnd type="none" w="sm" len="sm"/>
            <a:tailEnd type="none" w="sm" len="sm"/>
          </a:ln>
        </p:spPr>
        <p:txBody>
          <a:bodyPr wrap="none" anchor="ctr"/>
          <a:lstStyle/>
          <a:p>
            <a:r>
              <a:rPr lang="en-US" sz="1800"/>
              <a:t>3</a:t>
            </a:r>
          </a:p>
        </p:txBody>
      </p:sp>
      <p:sp>
        <p:nvSpPr>
          <p:cNvPr id="31781" name="Text Box 80"/>
          <p:cNvSpPr txBox="1">
            <a:spLocks noChangeArrowheads="1"/>
          </p:cNvSpPr>
          <p:nvPr/>
        </p:nvSpPr>
        <p:spPr bwMode="auto">
          <a:xfrm rot="2297388">
            <a:off x="4114800" y="350520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Form</a:t>
            </a:r>
          </a:p>
        </p:txBody>
      </p:sp>
      <p:sp>
        <p:nvSpPr>
          <p:cNvPr id="31782" name="Text Box 81"/>
          <p:cNvSpPr txBox="1">
            <a:spLocks noChangeArrowheads="1"/>
          </p:cNvSpPr>
          <p:nvPr/>
        </p:nvSpPr>
        <p:spPr bwMode="auto">
          <a:xfrm rot="2081928">
            <a:off x="3733800" y="2819400"/>
            <a:ext cx="1250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solidFill>
                  <a:schemeClr val="tx2"/>
                </a:solidFill>
              </a:rPr>
              <a:t>CGI String</a:t>
            </a:r>
          </a:p>
        </p:txBody>
      </p:sp>
      <p:sp>
        <p:nvSpPr>
          <p:cNvPr id="31783" name="Line 82"/>
          <p:cNvSpPr>
            <a:spLocks noChangeShapeType="1"/>
          </p:cNvSpPr>
          <p:nvPr/>
        </p:nvSpPr>
        <p:spPr bwMode="auto">
          <a:xfrm flipV="1">
            <a:off x="6934200" y="3200400"/>
            <a:ext cx="838200" cy="1600200"/>
          </a:xfrm>
          <a:prstGeom prst="line">
            <a:avLst/>
          </a:prstGeom>
          <a:noFill/>
          <a:ln w="127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84" name="Oval 83"/>
          <p:cNvSpPr>
            <a:spLocks noChangeArrowheads="1"/>
          </p:cNvSpPr>
          <p:nvPr/>
        </p:nvSpPr>
        <p:spPr bwMode="auto">
          <a:xfrm>
            <a:off x="1676400" y="1295400"/>
            <a:ext cx="228600" cy="228600"/>
          </a:xfrm>
          <a:prstGeom prst="ellipse">
            <a:avLst/>
          </a:prstGeom>
          <a:solidFill>
            <a:srgbClr val="FFCCCC"/>
          </a:solidFill>
          <a:ln w="12700">
            <a:solidFill>
              <a:schemeClr val="tx1"/>
            </a:solidFill>
            <a:round/>
            <a:headEnd type="none" w="sm" len="sm"/>
            <a:tailEnd type="none" w="sm" len="sm"/>
          </a:ln>
        </p:spPr>
        <p:txBody>
          <a:bodyPr wrap="none" anchor="ctr"/>
          <a:lstStyle/>
          <a:p>
            <a:r>
              <a:rPr lang="en-US" sz="1800"/>
              <a:t>0</a:t>
            </a:r>
          </a:p>
        </p:txBody>
      </p:sp>
      <p:sp>
        <p:nvSpPr>
          <p:cNvPr id="31785" name="Rectangle 84"/>
          <p:cNvSpPr>
            <a:spLocks noChangeArrowheads="1"/>
          </p:cNvSpPr>
          <p:nvPr/>
        </p:nvSpPr>
        <p:spPr bwMode="auto">
          <a:xfrm>
            <a:off x="1981200" y="1219200"/>
            <a:ext cx="286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t>Request Server/Form.html</a:t>
            </a:r>
          </a:p>
        </p:txBody>
      </p:sp>
      <p:sp>
        <p:nvSpPr>
          <p:cNvPr id="31786" name="Rectangle 85"/>
          <p:cNvSpPr>
            <a:spLocks noChangeArrowheads="1"/>
          </p:cNvSpPr>
          <p:nvPr/>
        </p:nvSpPr>
        <p:spPr bwMode="auto">
          <a:xfrm>
            <a:off x="1752600" y="3124200"/>
            <a:ext cx="914400" cy="11430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lstStyle/>
          <a:p>
            <a:pPr algn="l"/>
            <a:r>
              <a:rPr lang="en-US" sz="1800"/>
              <a:t>HTML </a:t>
            </a:r>
          </a:p>
          <a:p>
            <a:pPr algn="l"/>
            <a:r>
              <a:rPr lang="en-US" sz="1800"/>
              <a:t>Form</a:t>
            </a:r>
          </a:p>
        </p:txBody>
      </p:sp>
      <p:sp>
        <p:nvSpPr>
          <p:cNvPr id="31787" name="Rectangle 86"/>
          <p:cNvSpPr>
            <a:spLocks noChangeArrowheads="1"/>
          </p:cNvSpPr>
          <p:nvPr/>
        </p:nvSpPr>
        <p:spPr bwMode="auto">
          <a:xfrm>
            <a:off x="1828800" y="3733800"/>
            <a:ext cx="304800" cy="1524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88" name="Rectangle 87"/>
          <p:cNvSpPr>
            <a:spLocks noChangeArrowheads="1"/>
          </p:cNvSpPr>
          <p:nvPr/>
        </p:nvSpPr>
        <p:spPr bwMode="auto">
          <a:xfrm>
            <a:off x="1828800" y="3962400"/>
            <a:ext cx="304800" cy="1524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89" name="Rectangle 88"/>
          <p:cNvSpPr>
            <a:spLocks noChangeArrowheads="1"/>
          </p:cNvSpPr>
          <p:nvPr/>
        </p:nvSpPr>
        <p:spPr bwMode="auto">
          <a:xfrm>
            <a:off x="2286000" y="3733800"/>
            <a:ext cx="304800" cy="1524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90" name="Rectangle 89"/>
          <p:cNvSpPr>
            <a:spLocks noChangeArrowheads="1"/>
          </p:cNvSpPr>
          <p:nvPr/>
        </p:nvSpPr>
        <p:spPr bwMode="auto">
          <a:xfrm>
            <a:off x="2362200" y="4724400"/>
            <a:ext cx="1219200" cy="9906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91" name="Rectangle 90"/>
          <p:cNvSpPr>
            <a:spLocks noChangeArrowheads="1"/>
          </p:cNvSpPr>
          <p:nvPr/>
        </p:nvSpPr>
        <p:spPr bwMode="auto">
          <a:xfrm>
            <a:off x="2438400" y="5105400"/>
            <a:ext cx="990600" cy="4572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92" name="Line 91"/>
          <p:cNvSpPr>
            <a:spLocks noChangeShapeType="1"/>
          </p:cNvSpPr>
          <p:nvPr/>
        </p:nvSpPr>
        <p:spPr bwMode="auto">
          <a:xfrm>
            <a:off x="2438400" y="5181600"/>
            <a:ext cx="990600" cy="0"/>
          </a:xfrm>
          <a:prstGeom prst="line">
            <a:avLst/>
          </a:prstGeom>
          <a:noFill/>
          <a:ln w="12700">
            <a:solidFill>
              <a:schemeClr val="tx1"/>
            </a:solidFill>
            <a:round/>
            <a:headEnd type="none" w="sm" len="sm"/>
            <a:tailEnd type="none" w="med" len="lg"/>
          </a:ln>
          <a:extLst>
            <a:ext uri="{909E8E84-426E-40DD-AFC4-6F175D3DCCD1}">
              <a14:hiddenFill xmlns:a14="http://schemas.microsoft.com/office/drawing/2010/main">
                <a:noFill/>
              </a14:hiddenFill>
            </a:ext>
          </a:extLst>
        </p:spPr>
        <p:txBody>
          <a:bodyPr/>
          <a:lstStyle/>
          <a:p>
            <a:endParaRPr lang="en-US"/>
          </a:p>
        </p:txBody>
      </p:sp>
      <p:sp>
        <p:nvSpPr>
          <p:cNvPr id="31793" name="Line 92"/>
          <p:cNvSpPr>
            <a:spLocks noChangeShapeType="1"/>
          </p:cNvSpPr>
          <p:nvPr/>
        </p:nvSpPr>
        <p:spPr bwMode="auto">
          <a:xfrm>
            <a:off x="2438400" y="5334000"/>
            <a:ext cx="990600" cy="0"/>
          </a:xfrm>
          <a:prstGeom prst="line">
            <a:avLst/>
          </a:prstGeom>
          <a:noFill/>
          <a:ln w="12700">
            <a:solidFill>
              <a:schemeClr val="tx1"/>
            </a:solidFill>
            <a:round/>
            <a:headEnd type="none" w="sm" len="sm"/>
            <a:tailEnd type="none" w="med" len="lg"/>
          </a:ln>
          <a:extLst>
            <a:ext uri="{909E8E84-426E-40DD-AFC4-6F175D3DCCD1}">
              <a14:hiddenFill xmlns:a14="http://schemas.microsoft.com/office/drawing/2010/main">
                <a:noFill/>
              </a14:hiddenFill>
            </a:ext>
          </a:extLst>
        </p:spPr>
        <p:txBody>
          <a:bodyPr/>
          <a:lstStyle/>
          <a:p>
            <a:endParaRPr lang="en-US"/>
          </a:p>
        </p:txBody>
      </p:sp>
      <p:sp>
        <p:nvSpPr>
          <p:cNvPr id="31794" name="Line 93"/>
          <p:cNvSpPr>
            <a:spLocks noChangeShapeType="1"/>
          </p:cNvSpPr>
          <p:nvPr/>
        </p:nvSpPr>
        <p:spPr bwMode="auto">
          <a:xfrm>
            <a:off x="2438400" y="5410200"/>
            <a:ext cx="990600" cy="0"/>
          </a:xfrm>
          <a:prstGeom prst="line">
            <a:avLst/>
          </a:prstGeom>
          <a:noFill/>
          <a:ln w="12700">
            <a:solidFill>
              <a:schemeClr val="tx1"/>
            </a:solidFill>
            <a:round/>
            <a:headEnd type="none" w="sm" len="sm"/>
            <a:tailEnd type="none" w="med"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7743911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mtClean="0"/>
              <a:t>Distributed Databases</a:t>
            </a:r>
          </a:p>
        </p:txBody>
      </p:sp>
      <p:sp>
        <p:nvSpPr>
          <p:cNvPr id="18436" name="Rectangle 3"/>
          <p:cNvSpPr>
            <a:spLocks noGrp="1" noChangeArrowheads="1"/>
          </p:cNvSpPr>
          <p:nvPr>
            <p:ph idx="1"/>
          </p:nvPr>
        </p:nvSpPr>
        <p:spPr/>
        <p:txBody>
          <a:bodyPr/>
          <a:lstStyle/>
          <a:p>
            <a:r>
              <a:rPr lang="en-US" smtClean="0"/>
              <a:t>Definition</a:t>
            </a:r>
          </a:p>
          <a:p>
            <a:r>
              <a:rPr lang="en-US" smtClean="0"/>
              <a:t>Advantages / Uses</a:t>
            </a:r>
          </a:p>
          <a:p>
            <a:r>
              <a:rPr lang="en-US" smtClean="0"/>
              <a:t>Problems / Complications</a:t>
            </a:r>
          </a:p>
          <a:p>
            <a:r>
              <a:rPr lang="en-US" smtClean="0"/>
              <a:t>Client-Server / SQL Server</a:t>
            </a:r>
          </a:p>
          <a:p>
            <a:r>
              <a:rPr lang="en-US" smtClean="0"/>
              <a:t>Microsoft Access</a:t>
            </a:r>
          </a:p>
        </p:txBody>
      </p:sp>
      <p:sp>
        <p:nvSpPr>
          <p:cNvPr id="18434"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BBC1E69B-A285-4FF8-927D-85335D759A59}" type="slidenum">
              <a:rPr lang="en-US" smtClean="0"/>
              <a:pPr/>
              <a:t>3</a:t>
            </a:fld>
            <a:endParaRPr lang="en-US"/>
          </a:p>
        </p:txBody>
      </p:sp>
      <p:sp>
        <p:nvSpPr>
          <p:cNvPr id="18437" name="Rectangle 4"/>
          <p:cNvSpPr>
            <a:spLocks noChangeArrowheads="1"/>
          </p:cNvSpPr>
          <p:nvPr/>
        </p:nvSpPr>
        <p:spPr bwMode="auto">
          <a:xfrm>
            <a:off x="4806950" y="3968750"/>
            <a:ext cx="977900" cy="4445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rgbClr val="0000FF"/>
                </a:solidFill>
              </a:rPr>
              <a:t>Britain</a:t>
            </a:r>
          </a:p>
        </p:txBody>
      </p:sp>
      <p:sp>
        <p:nvSpPr>
          <p:cNvPr id="18438" name="Rectangle 5"/>
          <p:cNvSpPr>
            <a:spLocks noChangeArrowheads="1"/>
          </p:cNvSpPr>
          <p:nvPr/>
        </p:nvSpPr>
        <p:spPr bwMode="auto">
          <a:xfrm>
            <a:off x="6788150" y="3435350"/>
            <a:ext cx="1130300" cy="4445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chemeClr val="bg2"/>
                </a:solidFill>
              </a:rPr>
              <a:t>Germany</a:t>
            </a:r>
          </a:p>
        </p:txBody>
      </p:sp>
      <p:sp>
        <p:nvSpPr>
          <p:cNvPr id="18439" name="Rectangle 6"/>
          <p:cNvSpPr>
            <a:spLocks noChangeArrowheads="1"/>
          </p:cNvSpPr>
          <p:nvPr/>
        </p:nvSpPr>
        <p:spPr bwMode="auto">
          <a:xfrm>
            <a:off x="5492750" y="4806950"/>
            <a:ext cx="12065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chemeClr val="tx2"/>
                </a:solidFill>
              </a:rPr>
              <a:t>France</a:t>
            </a:r>
          </a:p>
        </p:txBody>
      </p:sp>
      <p:sp>
        <p:nvSpPr>
          <p:cNvPr id="18440" name="Rectangle 7"/>
          <p:cNvSpPr>
            <a:spLocks noChangeArrowheads="1"/>
          </p:cNvSpPr>
          <p:nvPr/>
        </p:nvSpPr>
        <p:spPr bwMode="auto">
          <a:xfrm>
            <a:off x="6788150" y="5645150"/>
            <a:ext cx="1206500" cy="3683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600">
                <a:solidFill>
                  <a:srgbClr val="006633"/>
                </a:solidFill>
              </a:rPr>
              <a:t>Italy</a:t>
            </a:r>
          </a:p>
        </p:txBody>
      </p:sp>
      <p:sp>
        <p:nvSpPr>
          <p:cNvPr id="18441" name="Line 8"/>
          <p:cNvSpPr>
            <a:spLocks noChangeShapeType="1"/>
          </p:cNvSpPr>
          <p:nvPr/>
        </p:nvSpPr>
        <p:spPr bwMode="auto">
          <a:xfrm flipV="1">
            <a:off x="5791200" y="3810000"/>
            <a:ext cx="990600" cy="3810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9"/>
          <p:cNvSpPr>
            <a:spLocks noChangeShapeType="1"/>
          </p:cNvSpPr>
          <p:nvPr/>
        </p:nvSpPr>
        <p:spPr bwMode="auto">
          <a:xfrm flipV="1">
            <a:off x="5943600" y="3886200"/>
            <a:ext cx="914400" cy="9144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10"/>
          <p:cNvSpPr>
            <a:spLocks noChangeShapeType="1"/>
          </p:cNvSpPr>
          <p:nvPr/>
        </p:nvSpPr>
        <p:spPr bwMode="auto">
          <a:xfrm flipH="1" flipV="1">
            <a:off x="6934200" y="3886200"/>
            <a:ext cx="304800" cy="1752600"/>
          </a:xfrm>
          <a:prstGeom prst="line">
            <a:avLst/>
          </a:prstGeom>
          <a:noFill/>
          <a:ln w="12700">
            <a:solidFill>
              <a:schemeClr val="tx1"/>
            </a:solidFill>
            <a:round/>
            <a:headEnd type="stealth" w="med" len="lg"/>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18444" name="Rectangle 11"/>
          <p:cNvSpPr>
            <a:spLocks noChangeArrowheads="1"/>
          </p:cNvSpPr>
          <p:nvPr/>
        </p:nvSpPr>
        <p:spPr bwMode="auto">
          <a:xfrm>
            <a:off x="6711950" y="1149350"/>
            <a:ext cx="2197100" cy="2044700"/>
          </a:xfrm>
          <a:prstGeom prst="rect">
            <a:avLst/>
          </a:prstGeom>
          <a:solidFill>
            <a:srgbClr val="CCFFCC"/>
          </a:solidFill>
          <a:ln w="12700">
            <a:solidFill>
              <a:schemeClr val="tx1"/>
            </a:solidFill>
            <a:miter lim="800000"/>
            <a:headEnd/>
            <a:tailEnd/>
          </a:ln>
        </p:spPr>
        <p:txBody>
          <a:bodyPr wrap="none" lIns="92075" tIns="46038" rIns="92075" bIns="46038"/>
          <a:lstStyle/>
          <a:p>
            <a:pPr algn="l"/>
            <a:r>
              <a:rPr lang="en-US" sz="1600">
                <a:solidFill>
                  <a:schemeClr val="bg2"/>
                </a:solidFill>
              </a:rPr>
              <a:t>SELECT Sales</a:t>
            </a:r>
          </a:p>
          <a:p>
            <a:pPr algn="l"/>
            <a:r>
              <a:rPr lang="en-US" sz="1600">
                <a:solidFill>
                  <a:schemeClr val="bg2"/>
                </a:solidFill>
              </a:rPr>
              <a:t>FROM Britain.Sales</a:t>
            </a:r>
          </a:p>
          <a:p>
            <a:pPr algn="l"/>
            <a:r>
              <a:rPr lang="en-US" sz="1600">
                <a:solidFill>
                  <a:schemeClr val="bg2"/>
                </a:solidFill>
              </a:rPr>
              <a:t>UNION</a:t>
            </a:r>
          </a:p>
          <a:p>
            <a:pPr algn="l"/>
            <a:r>
              <a:rPr lang="en-US" sz="1600">
                <a:solidFill>
                  <a:schemeClr val="bg2"/>
                </a:solidFill>
              </a:rPr>
              <a:t>SELECT Sales</a:t>
            </a:r>
          </a:p>
          <a:p>
            <a:pPr algn="l"/>
            <a:r>
              <a:rPr lang="en-US" sz="1600">
                <a:solidFill>
                  <a:schemeClr val="bg2"/>
                </a:solidFill>
              </a:rPr>
              <a:t>FROM France.Sales</a:t>
            </a:r>
          </a:p>
          <a:p>
            <a:pPr algn="l"/>
            <a:r>
              <a:rPr lang="en-US" sz="1600">
                <a:solidFill>
                  <a:schemeClr val="bg2"/>
                </a:solidFill>
              </a:rPr>
              <a:t>UNION</a:t>
            </a:r>
          </a:p>
          <a:p>
            <a:pPr algn="l"/>
            <a:r>
              <a:rPr lang="en-US" sz="1600">
                <a:solidFill>
                  <a:schemeClr val="bg2"/>
                </a:solidFill>
              </a:rPr>
              <a:t>SELECT Sales</a:t>
            </a:r>
          </a:p>
          <a:p>
            <a:pPr algn="l"/>
            <a:r>
              <a:rPr lang="en-US" sz="1600">
                <a:solidFill>
                  <a:schemeClr val="bg2"/>
                </a:solidFill>
              </a:rPr>
              <a:t>FROM Italy.Sales</a:t>
            </a:r>
          </a:p>
        </p:txBody>
      </p:sp>
    </p:spTree>
    <p:extLst>
      <p:ext uri="{BB962C8B-B14F-4D97-AF65-F5344CB8AC3E}">
        <p14:creationId xmlns:p14="http://schemas.microsoft.com/office/powerpoint/2010/main" val="10800557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t>Web Server Database Fundamentals</a:t>
            </a:r>
          </a:p>
        </p:txBody>
      </p:sp>
      <p:sp>
        <p:nvSpPr>
          <p:cNvPr id="32770"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0D9016F7-5F50-41C4-9E80-BA5E095A7CC8}" type="slidenum">
              <a:rPr lang="en-US" smtClean="0"/>
              <a:pPr/>
              <a:t>30</a:t>
            </a:fld>
            <a:endParaRPr lang="en-US"/>
          </a:p>
        </p:txBody>
      </p:sp>
      <p:sp>
        <p:nvSpPr>
          <p:cNvPr id="32773" name="Rectangle 5"/>
          <p:cNvSpPr>
            <a:spLocks noChangeArrowheads="1"/>
          </p:cNvSpPr>
          <p:nvPr/>
        </p:nvSpPr>
        <p:spPr bwMode="auto">
          <a:xfrm>
            <a:off x="284734" y="885508"/>
            <a:ext cx="1371600" cy="685800"/>
          </a:xfrm>
          <a:prstGeom prst="rect">
            <a:avLst/>
          </a:prstGeom>
          <a:solidFill>
            <a:srgbClr val="EFF9FF"/>
          </a:solidFill>
          <a:ln w="12700" algn="ctr">
            <a:solidFill>
              <a:schemeClr val="tx1"/>
            </a:solidFill>
            <a:miter lim="800000"/>
            <a:headEnd type="none" w="sm" len="sm"/>
            <a:tailEnd type="none" w="med" len="lg"/>
          </a:ln>
        </p:spPr>
        <p:txBody>
          <a:bodyPr wrap="none" anchor="ctr"/>
          <a:lstStyle/>
          <a:p>
            <a:pPr eaLnBrk="1" hangingPunct="1"/>
            <a:r>
              <a:rPr lang="en-US" sz="1800">
                <a:cs typeface="Arial" charset="0"/>
              </a:rPr>
              <a:t>DBMS</a:t>
            </a:r>
          </a:p>
        </p:txBody>
      </p:sp>
      <p:sp>
        <p:nvSpPr>
          <p:cNvPr id="32774" name="Rectangle 6"/>
          <p:cNvSpPr>
            <a:spLocks noChangeArrowheads="1"/>
          </p:cNvSpPr>
          <p:nvPr/>
        </p:nvSpPr>
        <p:spPr bwMode="auto">
          <a:xfrm>
            <a:off x="1295400" y="1905000"/>
            <a:ext cx="4419600" cy="31242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lstStyle/>
          <a:p>
            <a:pPr algn="l" eaLnBrk="1" hangingPunct="1">
              <a:tabLst>
                <a:tab pos="112713" algn="l"/>
                <a:tab pos="233363" algn="l"/>
                <a:tab pos="344488" algn="l"/>
                <a:tab pos="457200" algn="l"/>
              </a:tabLst>
            </a:pPr>
            <a:r>
              <a:rPr lang="en-US" sz="1200">
                <a:cs typeface="Arial" charset="0"/>
              </a:rPr>
              <a:t>&lt;body&gt;</a:t>
            </a:r>
          </a:p>
          <a:p>
            <a:pPr algn="l" eaLnBrk="1" hangingPunct="1">
              <a:tabLst>
                <a:tab pos="112713" algn="l"/>
                <a:tab pos="233363" algn="l"/>
                <a:tab pos="344488" algn="l"/>
                <a:tab pos="457200" algn="l"/>
              </a:tabLst>
            </a:pPr>
            <a:r>
              <a:rPr lang="en-US" sz="1200">
                <a:cs typeface="Arial" charset="0"/>
              </a:rPr>
              <a:t>&lt;form id="form1" runat="server"&gt;</a:t>
            </a:r>
          </a:p>
          <a:p>
            <a:pPr algn="l" eaLnBrk="1" hangingPunct="1">
              <a:tabLst>
                <a:tab pos="112713" algn="l"/>
                <a:tab pos="233363" algn="l"/>
                <a:tab pos="344488" algn="l"/>
                <a:tab pos="457200" algn="l"/>
              </a:tabLst>
            </a:pPr>
            <a:r>
              <a:rPr lang="en-US" sz="1200">
                <a:cs typeface="Arial" charset="0"/>
              </a:rPr>
              <a:t>	&lt;asp:Label ID="PageTitleLabel" runat="server" …</a:t>
            </a:r>
          </a:p>
          <a:p>
            <a:pPr algn="l" eaLnBrk="1" hangingPunct="1">
              <a:tabLst>
                <a:tab pos="112713" algn="l"/>
                <a:tab pos="233363" algn="l"/>
                <a:tab pos="344488" algn="l"/>
                <a:tab pos="457200" algn="l"/>
              </a:tabLst>
            </a:pPr>
            <a:r>
              <a:rPr lang="en-US" sz="1200">
                <a:cs typeface="Arial" charset="0"/>
              </a:rPr>
              <a:t>	&lt;asp:SqlDataSource ID="CustomerSqlDataSource“</a:t>
            </a:r>
          </a:p>
          <a:p>
            <a:pPr algn="l" eaLnBrk="1" hangingPunct="1">
              <a:tabLst>
                <a:tab pos="112713" algn="l"/>
                <a:tab pos="233363" algn="l"/>
                <a:tab pos="344488" algn="l"/>
                <a:tab pos="457200" algn="l"/>
              </a:tabLst>
            </a:pPr>
            <a:r>
              <a:rPr lang="en-US" sz="1200">
                <a:cs typeface="Arial" charset="0"/>
              </a:rPr>
              <a:t>		DeleteCommand="DELETE FROM [Customer] …</a:t>
            </a:r>
          </a:p>
          <a:p>
            <a:pPr algn="l" eaLnBrk="1" hangingPunct="1">
              <a:tabLst>
                <a:tab pos="112713" algn="l"/>
                <a:tab pos="233363" algn="l"/>
                <a:tab pos="344488" algn="l"/>
                <a:tab pos="457200" algn="l"/>
              </a:tabLst>
            </a:pPr>
            <a:r>
              <a:rPr lang="en-US" sz="1200">
                <a:cs typeface="Arial" charset="0"/>
              </a:rPr>
              <a:t>		SelectCommand="SELECT [CustomerID], …</a:t>
            </a:r>
          </a:p>
          <a:p>
            <a:pPr algn="l" eaLnBrk="1" hangingPunct="1">
              <a:tabLst>
                <a:tab pos="112713" algn="l"/>
                <a:tab pos="233363" algn="l"/>
                <a:tab pos="344488" algn="l"/>
                <a:tab pos="457200" algn="l"/>
              </a:tabLst>
            </a:pPr>
            <a:r>
              <a:rPr lang="en-US" sz="1200">
                <a:cs typeface="Arial" charset="0"/>
              </a:rPr>
              <a:t>		UpdateCommand="UPDATE [Customer] SET… </a:t>
            </a:r>
          </a:p>
          <a:p>
            <a:pPr algn="l" eaLnBrk="1" hangingPunct="1">
              <a:tabLst>
                <a:tab pos="112713" algn="l"/>
                <a:tab pos="233363" algn="l"/>
                <a:tab pos="344488" algn="l"/>
                <a:tab pos="457200" algn="l"/>
              </a:tabLst>
            </a:pPr>
            <a:r>
              <a:rPr lang="en-US" sz="1200">
                <a:cs typeface="Arial" charset="0"/>
              </a:rPr>
              <a:t>		&lt;DeleteParameters&gt;</a:t>
            </a:r>
          </a:p>
          <a:p>
            <a:pPr algn="l" eaLnBrk="1" hangingPunct="1">
              <a:tabLst>
                <a:tab pos="112713" algn="l"/>
                <a:tab pos="233363" algn="l"/>
                <a:tab pos="344488" algn="l"/>
                <a:tab pos="457200" algn="l"/>
              </a:tabLst>
            </a:pPr>
            <a:r>
              <a:rPr lang="en-US" sz="1200">
                <a:cs typeface="Arial" charset="0"/>
              </a:rPr>
              <a:t>			&lt;asp:Parameter Name="CustomerID" Type="Int32" /&gt;</a:t>
            </a:r>
          </a:p>
          <a:p>
            <a:pPr algn="l" eaLnBrk="1" hangingPunct="1">
              <a:tabLst>
                <a:tab pos="112713" algn="l"/>
                <a:tab pos="233363" algn="l"/>
                <a:tab pos="344488" algn="l"/>
                <a:tab pos="457200" algn="l"/>
              </a:tabLst>
            </a:pPr>
            <a:r>
              <a:rPr lang="en-US" sz="1200">
                <a:cs typeface="Arial" charset="0"/>
              </a:rPr>
              <a:t>		&lt;/DeleteParameters&gt;</a:t>
            </a:r>
          </a:p>
          <a:p>
            <a:pPr algn="l" eaLnBrk="1" hangingPunct="1">
              <a:tabLst>
                <a:tab pos="112713" algn="l"/>
                <a:tab pos="233363" algn="l"/>
                <a:tab pos="344488" algn="l"/>
                <a:tab pos="457200" algn="l"/>
              </a:tabLst>
            </a:pPr>
            <a:r>
              <a:rPr lang="en-US" sz="1200">
                <a:cs typeface="Arial" charset="0"/>
              </a:rPr>
              <a:t>	&lt;asp:FormView ID="CustomersFormView" runat="server“…</a:t>
            </a:r>
          </a:p>
          <a:p>
            <a:pPr algn="l" eaLnBrk="1" hangingPunct="1">
              <a:tabLst>
                <a:tab pos="112713" algn="l"/>
                <a:tab pos="233363" algn="l"/>
                <a:tab pos="344488" algn="l"/>
                <a:tab pos="457200" algn="l"/>
              </a:tabLst>
            </a:pPr>
            <a:r>
              <a:rPr lang="en-US" sz="1200">
                <a:cs typeface="Arial" charset="0"/>
              </a:rPr>
              <a:t>		DataSourceID="CustomerSqlDataSource"&gt;</a:t>
            </a:r>
          </a:p>
          <a:p>
            <a:pPr algn="l" eaLnBrk="1" hangingPunct="1">
              <a:tabLst>
                <a:tab pos="112713" algn="l"/>
                <a:tab pos="233363" algn="l"/>
                <a:tab pos="344488" algn="l"/>
                <a:tab pos="457200" algn="l"/>
              </a:tabLst>
            </a:pPr>
            <a:r>
              <a:rPr lang="en-US" sz="1200">
                <a:cs typeface="Arial" charset="0"/>
              </a:rPr>
              <a:t>		…</a:t>
            </a:r>
          </a:p>
          <a:p>
            <a:pPr algn="l" eaLnBrk="1" hangingPunct="1">
              <a:tabLst>
                <a:tab pos="112713" algn="l"/>
                <a:tab pos="233363" algn="l"/>
                <a:tab pos="344488" algn="l"/>
                <a:tab pos="457200" algn="l"/>
              </a:tabLst>
            </a:pPr>
            <a:r>
              <a:rPr lang="en-US" sz="1200">
                <a:cs typeface="Arial" charset="0"/>
              </a:rPr>
              <a:t>	&lt;/asp:FormView&gt;</a:t>
            </a:r>
          </a:p>
          <a:p>
            <a:pPr algn="l" eaLnBrk="1" hangingPunct="1">
              <a:tabLst>
                <a:tab pos="112713" algn="l"/>
                <a:tab pos="233363" algn="l"/>
                <a:tab pos="344488" algn="l"/>
                <a:tab pos="457200" algn="l"/>
              </a:tabLst>
            </a:pPr>
            <a:r>
              <a:rPr lang="en-US" sz="1200">
                <a:cs typeface="Arial" charset="0"/>
              </a:rPr>
              <a:t>&lt;/form&gt;</a:t>
            </a:r>
          </a:p>
          <a:p>
            <a:pPr algn="l" eaLnBrk="1" hangingPunct="1">
              <a:tabLst>
                <a:tab pos="112713" algn="l"/>
                <a:tab pos="233363" algn="l"/>
                <a:tab pos="344488" algn="l"/>
                <a:tab pos="457200" algn="l"/>
              </a:tabLst>
            </a:pPr>
            <a:r>
              <a:rPr lang="en-US" sz="1200">
                <a:cs typeface="Arial" charset="0"/>
              </a:rPr>
              <a:t>&lt;/body&gt;</a:t>
            </a:r>
          </a:p>
        </p:txBody>
      </p:sp>
      <p:sp>
        <p:nvSpPr>
          <p:cNvPr id="32775" name="Text Box 7"/>
          <p:cNvSpPr txBox="1">
            <a:spLocks noChangeArrowheads="1"/>
          </p:cNvSpPr>
          <p:nvPr/>
        </p:nvSpPr>
        <p:spPr bwMode="auto">
          <a:xfrm>
            <a:off x="2637534" y="1494980"/>
            <a:ext cx="1398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dirty="0" smtClean="0">
                <a:cs typeface="Arial" charset="0"/>
              </a:rPr>
              <a:t>Web Server</a:t>
            </a:r>
            <a:endParaRPr lang="en-US" sz="1800" dirty="0">
              <a:cs typeface="Arial" charset="0"/>
            </a:endParaRPr>
          </a:p>
        </p:txBody>
      </p:sp>
      <p:sp>
        <p:nvSpPr>
          <p:cNvPr id="32776" name="Text Box 8"/>
          <p:cNvSpPr txBox="1">
            <a:spLocks noChangeArrowheads="1"/>
          </p:cNvSpPr>
          <p:nvPr/>
        </p:nvSpPr>
        <p:spPr bwMode="auto">
          <a:xfrm>
            <a:off x="152400" y="1757679"/>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a:cs typeface="Arial" charset="0"/>
              </a:rPr>
              <a:t>SQL</a:t>
            </a:r>
          </a:p>
        </p:txBody>
      </p:sp>
      <p:sp>
        <p:nvSpPr>
          <p:cNvPr id="32777" name="Text Box 9"/>
          <p:cNvSpPr txBox="1">
            <a:spLocks noChangeArrowheads="1"/>
          </p:cNvSpPr>
          <p:nvPr/>
        </p:nvSpPr>
        <p:spPr bwMode="auto">
          <a:xfrm>
            <a:off x="408499" y="2286000"/>
            <a:ext cx="66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dirty="0">
                <a:cs typeface="Arial" charset="0"/>
              </a:rPr>
              <a:t>Data</a:t>
            </a:r>
          </a:p>
        </p:txBody>
      </p:sp>
      <p:sp>
        <p:nvSpPr>
          <p:cNvPr id="32778" name="Rectangle 10"/>
          <p:cNvSpPr>
            <a:spLocks noChangeArrowheads="1"/>
          </p:cNvSpPr>
          <p:nvPr/>
        </p:nvSpPr>
        <p:spPr bwMode="auto">
          <a:xfrm>
            <a:off x="252349" y="2891028"/>
            <a:ext cx="1524000" cy="762000"/>
          </a:xfrm>
          <a:prstGeom prst="rect">
            <a:avLst/>
          </a:prstGeom>
          <a:solidFill>
            <a:srgbClr val="FFFFE5"/>
          </a:solidFill>
          <a:ln w="12700" algn="ctr">
            <a:solidFill>
              <a:schemeClr val="tx1"/>
            </a:solidFill>
            <a:miter lim="800000"/>
            <a:headEnd type="none" w="sm" len="sm"/>
            <a:tailEnd type="none" w="med" len="lg"/>
          </a:ln>
        </p:spPr>
        <p:txBody>
          <a:bodyPr wrap="none" anchor="ctr"/>
          <a:lstStyle/>
          <a:p>
            <a:pPr eaLnBrk="1" hangingPunct="1"/>
            <a:r>
              <a:rPr lang="en-US" sz="1800">
                <a:cs typeface="Arial" charset="0"/>
              </a:rPr>
              <a:t>Data Object</a:t>
            </a:r>
          </a:p>
        </p:txBody>
      </p:sp>
      <p:sp>
        <p:nvSpPr>
          <p:cNvPr id="32779" name="Rectangle 13"/>
          <p:cNvSpPr>
            <a:spLocks noChangeArrowheads="1"/>
          </p:cNvSpPr>
          <p:nvPr/>
        </p:nvSpPr>
        <p:spPr bwMode="auto">
          <a:xfrm>
            <a:off x="6629400" y="3276600"/>
            <a:ext cx="2286000" cy="17526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800" b="1">
                <a:cs typeface="Arial" charset="0"/>
              </a:rPr>
              <a:t>Customers</a:t>
            </a:r>
          </a:p>
        </p:txBody>
      </p:sp>
      <p:sp>
        <p:nvSpPr>
          <p:cNvPr id="32780" name="Text Box 14"/>
          <p:cNvSpPr txBox="1">
            <a:spLocks noChangeArrowheads="1"/>
          </p:cNvSpPr>
          <p:nvPr/>
        </p:nvSpPr>
        <p:spPr bwMode="auto">
          <a:xfrm>
            <a:off x="6689725" y="3744913"/>
            <a:ext cx="172085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400">
                <a:cs typeface="Arial" charset="0"/>
              </a:rPr>
              <a:t>CustomerID    1653</a:t>
            </a:r>
          </a:p>
          <a:p>
            <a:pPr algn="l" eaLnBrk="1" hangingPunct="1"/>
            <a:r>
              <a:rPr lang="en-US" sz="1400">
                <a:cs typeface="Arial" charset="0"/>
              </a:rPr>
              <a:t>LastName</a:t>
            </a:r>
          </a:p>
          <a:p>
            <a:pPr algn="l" eaLnBrk="1" hangingPunct="1"/>
            <a:r>
              <a:rPr lang="en-US" sz="1400">
                <a:cs typeface="Arial" charset="0"/>
              </a:rPr>
              <a:t>FirstName</a:t>
            </a:r>
          </a:p>
          <a:p>
            <a:pPr algn="l" eaLnBrk="1" hangingPunct="1"/>
            <a:r>
              <a:rPr lang="en-US" sz="1400">
                <a:cs typeface="Arial" charset="0"/>
              </a:rPr>
              <a:t>…</a:t>
            </a:r>
          </a:p>
        </p:txBody>
      </p:sp>
      <p:sp>
        <p:nvSpPr>
          <p:cNvPr id="32781" name="Rectangle 15"/>
          <p:cNvSpPr>
            <a:spLocks noChangeArrowheads="1"/>
          </p:cNvSpPr>
          <p:nvPr/>
        </p:nvSpPr>
        <p:spPr bwMode="auto">
          <a:xfrm>
            <a:off x="7848600" y="3998913"/>
            <a:ext cx="762000" cy="228600"/>
          </a:xfrm>
          <a:prstGeom prst="rect">
            <a:avLst/>
          </a:prstGeom>
          <a:solidFill>
            <a:srgbClr val="EFF9FF"/>
          </a:solidFill>
          <a:ln w="12700" algn="ctr">
            <a:solidFill>
              <a:schemeClr val="tx1"/>
            </a:solidFill>
            <a:miter lim="800000"/>
            <a:headEnd type="none" w="sm" len="sm"/>
            <a:tailEnd type="none" w="med" len="lg"/>
          </a:ln>
        </p:spPr>
        <p:txBody>
          <a:bodyPr wrap="none" anchor="ctr"/>
          <a:lstStyle/>
          <a:p>
            <a:pPr algn="l" eaLnBrk="1" hangingPunct="1"/>
            <a:r>
              <a:rPr lang="en-US" sz="1400">
                <a:cs typeface="Arial" charset="0"/>
              </a:rPr>
              <a:t>Jones</a:t>
            </a:r>
          </a:p>
        </p:txBody>
      </p:sp>
      <p:sp>
        <p:nvSpPr>
          <p:cNvPr id="32782" name="Rectangle 16"/>
          <p:cNvSpPr>
            <a:spLocks noChangeArrowheads="1"/>
          </p:cNvSpPr>
          <p:nvPr/>
        </p:nvSpPr>
        <p:spPr bwMode="auto">
          <a:xfrm>
            <a:off x="7848600" y="4259263"/>
            <a:ext cx="762000" cy="228600"/>
          </a:xfrm>
          <a:prstGeom prst="rect">
            <a:avLst/>
          </a:prstGeom>
          <a:solidFill>
            <a:srgbClr val="EFF9FF"/>
          </a:solidFill>
          <a:ln w="12700" algn="ctr">
            <a:solidFill>
              <a:schemeClr val="tx1"/>
            </a:solidFill>
            <a:miter lim="800000"/>
            <a:headEnd type="none" w="sm" len="sm"/>
            <a:tailEnd type="none" w="med" len="lg"/>
          </a:ln>
        </p:spPr>
        <p:txBody>
          <a:bodyPr wrap="none" anchor="ctr"/>
          <a:lstStyle/>
          <a:p>
            <a:pPr algn="l" eaLnBrk="1" hangingPunct="1"/>
            <a:r>
              <a:rPr lang="en-US" sz="1400">
                <a:cs typeface="Arial" charset="0"/>
              </a:rPr>
              <a:t>Mary</a:t>
            </a:r>
          </a:p>
        </p:txBody>
      </p:sp>
      <p:sp>
        <p:nvSpPr>
          <p:cNvPr id="78865" name="Rectangle 17"/>
          <p:cNvSpPr>
            <a:spLocks noChangeArrowheads="1"/>
          </p:cNvSpPr>
          <p:nvPr/>
        </p:nvSpPr>
        <p:spPr bwMode="auto">
          <a:xfrm>
            <a:off x="7162800" y="4724400"/>
            <a:ext cx="609600" cy="228600"/>
          </a:xfrm>
          <a:prstGeom prst="rect">
            <a:avLst/>
          </a:prstGeom>
          <a:solidFill>
            <a:schemeClr val="accent1"/>
          </a:solidFill>
          <a:ln w="12700" algn="ctr">
            <a:noFill/>
            <a:miter lim="800000"/>
            <a:headEnd type="none" w="sm" len="sm"/>
            <a:tailEnd type="none" w="med" len="lg"/>
          </a:ln>
          <a:effectLst>
            <a:prstShdw prst="shdw17" dist="17961" dir="2700000">
              <a:schemeClr val="accent1">
                <a:gamma/>
                <a:shade val="60000"/>
                <a:invGamma/>
              </a:schemeClr>
            </a:prstShdw>
          </a:effectLst>
        </p:spPr>
        <p:txBody>
          <a:bodyPr wrap="none" anchor="ctr"/>
          <a:lstStyle/>
          <a:p>
            <a:pPr algn="l" eaLnBrk="1" hangingPunct="1">
              <a:defRPr/>
            </a:pPr>
            <a:r>
              <a:rPr lang="en-US" sz="1400">
                <a:cs typeface="Arial" charset="0"/>
              </a:rPr>
              <a:t>Save</a:t>
            </a:r>
          </a:p>
        </p:txBody>
      </p:sp>
      <p:sp>
        <p:nvSpPr>
          <p:cNvPr id="32784" name="Line 18"/>
          <p:cNvSpPr>
            <a:spLocks noChangeShapeType="1"/>
          </p:cNvSpPr>
          <p:nvPr/>
        </p:nvSpPr>
        <p:spPr bwMode="auto">
          <a:xfrm flipV="1">
            <a:off x="4495800" y="4038600"/>
            <a:ext cx="1981200" cy="3048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32786" name="Rectangle 20"/>
          <p:cNvSpPr>
            <a:spLocks noChangeArrowheads="1"/>
          </p:cNvSpPr>
          <p:nvPr/>
        </p:nvSpPr>
        <p:spPr bwMode="auto">
          <a:xfrm>
            <a:off x="3429000" y="5334000"/>
            <a:ext cx="1600200" cy="1219200"/>
          </a:xfrm>
          <a:prstGeom prst="rect">
            <a:avLst/>
          </a:prstGeom>
          <a:noFill/>
          <a:ln w="12700" algn="ctr">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p>
            <a:pPr algn="l" eaLnBrk="1" hangingPunct="1">
              <a:tabLst>
                <a:tab pos="227013" algn="l"/>
              </a:tabLst>
            </a:pPr>
            <a:r>
              <a:rPr lang="en-US" sz="1200">
                <a:cs typeface="Arial" charset="0"/>
              </a:rPr>
              <a:t>.PageTitle</a:t>
            </a:r>
          </a:p>
          <a:p>
            <a:pPr algn="l" eaLnBrk="1" hangingPunct="1">
              <a:tabLst>
                <a:tab pos="227013" algn="l"/>
              </a:tabLst>
            </a:pPr>
            <a:r>
              <a:rPr lang="en-US" sz="1200">
                <a:cs typeface="Arial" charset="0"/>
              </a:rPr>
              <a:t>{</a:t>
            </a:r>
          </a:p>
          <a:p>
            <a:pPr algn="l" eaLnBrk="1" hangingPunct="1">
              <a:tabLst>
                <a:tab pos="227013" algn="l"/>
              </a:tabLst>
            </a:pPr>
            <a:r>
              <a:rPr lang="en-US" sz="1200">
                <a:cs typeface="Arial" charset="0"/>
              </a:rPr>
              <a:t>	font-weight: bold;</a:t>
            </a:r>
          </a:p>
          <a:p>
            <a:pPr algn="l" eaLnBrk="1" hangingPunct="1">
              <a:tabLst>
                <a:tab pos="227013" algn="l"/>
              </a:tabLst>
            </a:pPr>
            <a:r>
              <a:rPr lang="en-US" sz="1200">
                <a:cs typeface="Arial" charset="0"/>
              </a:rPr>
              <a:t>	font-size: larger;</a:t>
            </a:r>
          </a:p>
          <a:p>
            <a:pPr algn="l" eaLnBrk="1" hangingPunct="1">
              <a:tabLst>
                <a:tab pos="227013" algn="l"/>
              </a:tabLst>
            </a:pPr>
            <a:r>
              <a:rPr lang="en-US" sz="1200">
                <a:cs typeface="Arial" charset="0"/>
              </a:rPr>
              <a:t>	text-align: center;</a:t>
            </a:r>
          </a:p>
          <a:p>
            <a:pPr algn="l" eaLnBrk="1" hangingPunct="1">
              <a:tabLst>
                <a:tab pos="227013" algn="l"/>
              </a:tabLst>
            </a:pPr>
            <a:r>
              <a:rPr lang="en-US" sz="1200">
                <a:cs typeface="Arial" charset="0"/>
              </a:rPr>
              <a:t>}</a:t>
            </a:r>
          </a:p>
        </p:txBody>
      </p:sp>
      <p:sp>
        <p:nvSpPr>
          <p:cNvPr id="32787" name="Text Box 21"/>
          <p:cNvSpPr txBox="1">
            <a:spLocks noChangeArrowheads="1"/>
          </p:cNvSpPr>
          <p:nvPr/>
        </p:nvSpPr>
        <p:spPr bwMode="auto">
          <a:xfrm>
            <a:off x="3336925" y="4989513"/>
            <a:ext cx="1885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eaLnBrk="1" hangingPunct="1"/>
            <a:r>
              <a:rPr lang="en-US" sz="1800">
                <a:cs typeface="Arial" charset="0"/>
              </a:rPr>
              <a:t>CSS Style Sheet</a:t>
            </a:r>
          </a:p>
        </p:txBody>
      </p:sp>
      <p:sp>
        <p:nvSpPr>
          <p:cNvPr id="32788" name="Line 22"/>
          <p:cNvSpPr>
            <a:spLocks noChangeShapeType="1"/>
          </p:cNvSpPr>
          <p:nvPr/>
        </p:nvSpPr>
        <p:spPr bwMode="auto">
          <a:xfrm flipV="1">
            <a:off x="4953000" y="4038600"/>
            <a:ext cx="1600200" cy="16002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2" name="Freeform 1"/>
          <p:cNvSpPr/>
          <p:nvPr/>
        </p:nvSpPr>
        <p:spPr>
          <a:xfrm>
            <a:off x="146113" y="1444752"/>
            <a:ext cx="311087" cy="1755648"/>
          </a:xfrm>
          <a:custGeom>
            <a:avLst/>
            <a:gdLst>
              <a:gd name="connsiteX0" fmla="*/ 274511 w 311087"/>
              <a:gd name="connsiteY0" fmla="*/ 1755648 h 1755648"/>
              <a:gd name="connsiteX1" fmla="*/ 191 w 311087"/>
              <a:gd name="connsiteY1" fmla="*/ 621792 h 1755648"/>
              <a:gd name="connsiteX2" fmla="*/ 311087 w 311087"/>
              <a:gd name="connsiteY2" fmla="*/ 0 h 1755648"/>
            </a:gdLst>
            <a:ahLst/>
            <a:cxnLst>
              <a:cxn ang="0">
                <a:pos x="connsiteX0" y="connsiteY0"/>
              </a:cxn>
              <a:cxn ang="0">
                <a:pos x="connsiteX1" y="connsiteY1"/>
              </a:cxn>
              <a:cxn ang="0">
                <a:pos x="connsiteX2" y="connsiteY2"/>
              </a:cxn>
            </a:cxnLst>
            <a:rect l="l" t="t" r="r" b="b"/>
            <a:pathLst>
              <a:path w="311087" h="1755648">
                <a:moveTo>
                  <a:pt x="274511" y="1755648"/>
                </a:moveTo>
                <a:cubicBezTo>
                  <a:pt x="134303" y="1335024"/>
                  <a:pt x="-5905" y="914400"/>
                  <a:pt x="191" y="621792"/>
                </a:cubicBezTo>
                <a:cubicBezTo>
                  <a:pt x="6287" y="329184"/>
                  <a:pt x="158687" y="164592"/>
                  <a:pt x="311087" y="0"/>
                </a:cubicBezTo>
              </a:path>
            </a:pathLst>
          </a:custGeom>
          <a:noFill/>
          <a:ln>
            <a:solidFill>
              <a:schemeClr val="tx1"/>
            </a:solidFill>
            <a:headEnd type="none" w="med" len="med"/>
            <a:tailEnd type="arrow"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3" name="Freeform 2"/>
          <p:cNvSpPr/>
          <p:nvPr/>
        </p:nvSpPr>
        <p:spPr>
          <a:xfrm>
            <a:off x="603504" y="1554480"/>
            <a:ext cx="426092" cy="1298448"/>
          </a:xfrm>
          <a:custGeom>
            <a:avLst/>
            <a:gdLst>
              <a:gd name="connsiteX0" fmla="*/ 0 w 426092"/>
              <a:gd name="connsiteY0" fmla="*/ 0 h 1298448"/>
              <a:gd name="connsiteX1" fmla="*/ 420624 w 426092"/>
              <a:gd name="connsiteY1" fmla="*/ 603504 h 1298448"/>
              <a:gd name="connsiteX2" fmla="*/ 201168 w 426092"/>
              <a:gd name="connsiteY2" fmla="*/ 1298448 h 1298448"/>
            </a:gdLst>
            <a:ahLst/>
            <a:cxnLst>
              <a:cxn ang="0">
                <a:pos x="connsiteX0" y="connsiteY0"/>
              </a:cxn>
              <a:cxn ang="0">
                <a:pos x="connsiteX1" y="connsiteY1"/>
              </a:cxn>
              <a:cxn ang="0">
                <a:pos x="connsiteX2" y="connsiteY2"/>
              </a:cxn>
            </a:cxnLst>
            <a:rect l="l" t="t" r="r" b="b"/>
            <a:pathLst>
              <a:path w="426092" h="1298448">
                <a:moveTo>
                  <a:pt x="0" y="0"/>
                </a:moveTo>
                <a:cubicBezTo>
                  <a:pt x="193548" y="193548"/>
                  <a:pt x="387096" y="387096"/>
                  <a:pt x="420624" y="603504"/>
                </a:cubicBezTo>
                <a:cubicBezTo>
                  <a:pt x="454152" y="819912"/>
                  <a:pt x="327660" y="1059180"/>
                  <a:pt x="201168" y="1298448"/>
                </a:cubicBezTo>
              </a:path>
            </a:pathLst>
          </a:custGeom>
          <a:noFill/>
          <a:ln>
            <a:solidFill>
              <a:schemeClr val="tx1"/>
            </a:solidFill>
            <a:headEnd type="none" w="med" len="med"/>
            <a:tailEnd type="arrow" w="med"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4" name="TextBox 3"/>
          <p:cNvSpPr txBox="1"/>
          <p:nvPr/>
        </p:nvSpPr>
        <p:spPr>
          <a:xfrm>
            <a:off x="6689725" y="2852928"/>
            <a:ext cx="1565493" cy="369332"/>
          </a:xfrm>
          <a:prstGeom prst="rect">
            <a:avLst/>
          </a:prstGeom>
          <a:noFill/>
        </p:spPr>
        <p:txBody>
          <a:bodyPr wrap="none" rtlCol="0">
            <a:spAutoFit/>
          </a:bodyPr>
          <a:lstStyle/>
          <a:p>
            <a:r>
              <a:rPr lang="en-US" sz="1800" dirty="0" smtClean="0">
                <a:solidFill>
                  <a:schemeClr val="tx1"/>
                </a:solidFill>
              </a:rPr>
              <a:t>Web Browser</a:t>
            </a:r>
            <a:endParaRPr lang="en-US" sz="1800" dirty="0">
              <a:solidFill>
                <a:schemeClr val="tx1"/>
              </a:solidFill>
            </a:endParaRPr>
          </a:p>
        </p:txBody>
      </p:sp>
    </p:spTree>
    <p:extLst>
      <p:ext uri="{BB962C8B-B14F-4D97-AF65-F5344CB8AC3E}">
        <p14:creationId xmlns:p14="http://schemas.microsoft.com/office/powerpoint/2010/main" val="1613719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smtClean="0"/>
              <a:t>Database Example: Client Side</a:t>
            </a:r>
          </a:p>
        </p:txBody>
      </p:sp>
      <p:sp>
        <p:nvSpPr>
          <p:cNvPr id="33794"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AF89E23D-AF59-472C-A191-70F1BADD8769}" type="slidenum">
              <a:rPr lang="en-US" smtClean="0"/>
              <a:pPr/>
              <a:t>31</a:t>
            </a:fld>
            <a:endParaRPr lang="en-US"/>
          </a:p>
        </p:txBody>
      </p:sp>
      <p:pic>
        <p:nvPicPr>
          <p:cNvPr id="3379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286000"/>
            <a:ext cx="2133600" cy="1711325"/>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pic>
      <p:sp>
        <p:nvSpPr>
          <p:cNvPr id="33797" name="Oval 9"/>
          <p:cNvSpPr>
            <a:spLocks noChangeArrowheads="1"/>
          </p:cNvSpPr>
          <p:nvPr/>
        </p:nvSpPr>
        <p:spPr bwMode="auto">
          <a:xfrm>
            <a:off x="1600200" y="1219200"/>
            <a:ext cx="304800" cy="304800"/>
          </a:xfrm>
          <a:prstGeom prst="ellipse">
            <a:avLst/>
          </a:prstGeom>
          <a:noFill/>
          <a:ln w="12700">
            <a:solidFill>
              <a:schemeClr val="tx1"/>
            </a:solidFill>
            <a:round/>
            <a:headEnd type="none" w="sm" len="sm"/>
            <a:tailEnd type="none" w="sm" len="sm"/>
          </a:ln>
        </p:spPr>
        <p:txBody>
          <a:bodyPr wrap="none" anchor="ctr"/>
          <a:lstStyle/>
          <a:p>
            <a:r>
              <a:rPr lang="en-US" sz="1600" dirty="0">
                <a:solidFill>
                  <a:schemeClr val="tx1"/>
                </a:solidFill>
              </a:rPr>
              <a:t>0</a:t>
            </a:r>
          </a:p>
        </p:txBody>
      </p:sp>
      <p:sp>
        <p:nvSpPr>
          <p:cNvPr id="33798" name="Rectangle 10"/>
          <p:cNvSpPr>
            <a:spLocks noChangeArrowheads="1"/>
          </p:cNvSpPr>
          <p:nvPr/>
        </p:nvSpPr>
        <p:spPr bwMode="auto">
          <a:xfrm>
            <a:off x="1981200" y="1219200"/>
            <a:ext cx="286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dirty="0">
                <a:solidFill>
                  <a:schemeClr val="tx1"/>
                </a:solidFill>
              </a:rPr>
              <a:t>Request Server/Form.html</a:t>
            </a:r>
          </a:p>
        </p:txBody>
      </p:sp>
      <p:sp>
        <p:nvSpPr>
          <p:cNvPr id="33799" name="Oval 13"/>
          <p:cNvSpPr>
            <a:spLocks noChangeArrowheads="1"/>
          </p:cNvSpPr>
          <p:nvPr/>
        </p:nvSpPr>
        <p:spPr bwMode="auto">
          <a:xfrm>
            <a:off x="1600200" y="1828800"/>
            <a:ext cx="304800" cy="304800"/>
          </a:xfrm>
          <a:prstGeom prst="ellipse">
            <a:avLst/>
          </a:prstGeom>
          <a:noFill/>
          <a:ln w="12700">
            <a:solidFill>
              <a:schemeClr val="tx1"/>
            </a:solidFill>
            <a:round/>
            <a:headEnd type="none" w="sm" len="sm"/>
            <a:tailEnd type="none" w="sm" len="sm"/>
          </a:ln>
        </p:spPr>
        <p:txBody>
          <a:bodyPr wrap="none" anchor="ctr"/>
          <a:lstStyle/>
          <a:p>
            <a:r>
              <a:rPr lang="en-US" sz="1800" dirty="0">
                <a:solidFill>
                  <a:schemeClr val="tx1"/>
                </a:solidFill>
              </a:rPr>
              <a:t>1</a:t>
            </a:r>
          </a:p>
        </p:txBody>
      </p:sp>
      <p:sp>
        <p:nvSpPr>
          <p:cNvPr id="33800" name="Oval 14"/>
          <p:cNvSpPr>
            <a:spLocks noChangeArrowheads="1"/>
          </p:cNvSpPr>
          <p:nvPr/>
        </p:nvSpPr>
        <p:spPr bwMode="auto">
          <a:xfrm>
            <a:off x="4038599" y="3047999"/>
            <a:ext cx="305757" cy="305757"/>
          </a:xfrm>
          <a:prstGeom prst="ellipse">
            <a:avLst/>
          </a:prstGeom>
          <a:noFill/>
          <a:ln w="12700">
            <a:solidFill>
              <a:schemeClr val="tx1"/>
            </a:solidFill>
            <a:round/>
            <a:headEnd type="none" w="sm" len="sm"/>
            <a:tailEnd type="none" w="sm" len="sm"/>
          </a:ln>
        </p:spPr>
        <p:txBody>
          <a:bodyPr wrap="none" anchor="ctr"/>
          <a:lstStyle/>
          <a:p>
            <a:r>
              <a:rPr lang="en-US" sz="1800" dirty="0">
                <a:solidFill>
                  <a:schemeClr val="tx1"/>
                </a:solidFill>
              </a:rPr>
              <a:t>2</a:t>
            </a:r>
          </a:p>
        </p:txBody>
      </p:sp>
      <p:sp>
        <p:nvSpPr>
          <p:cNvPr id="33801" name="Rectangle 15"/>
          <p:cNvSpPr>
            <a:spLocks noChangeArrowheads="1"/>
          </p:cNvSpPr>
          <p:nvPr/>
        </p:nvSpPr>
        <p:spPr bwMode="auto">
          <a:xfrm>
            <a:off x="7467600" y="1295400"/>
            <a:ext cx="1219200" cy="609600"/>
          </a:xfrm>
          <a:prstGeom prst="rect">
            <a:avLst/>
          </a:prstGeom>
          <a:solidFill>
            <a:schemeClr val="accent1"/>
          </a:solidFill>
          <a:ln w="12700">
            <a:solidFill>
              <a:schemeClr val="tx1"/>
            </a:solidFill>
            <a:miter lim="800000"/>
            <a:headEnd type="none" w="sm" len="sm"/>
            <a:tailEnd type="none" w="sm" len="sm"/>
          </a:ln>
        </p:spPr>
        <p:txBody>
          <a:bodyPr wrap="none" anchor="ctr"/>
          <a:lstStyle/>
          <a:p>
            <a:r>
              <a:rPr lang="en-US" sz="2000" dirty="0">
                <a:solidFill>
                  <a:schemeClr val="tx1"/>
                </a:solidFill>
              </a:rPr>
              <a:t>Server</a:t>
            </a:r>
          </a:p>
        </p:txBody>
      </p:sp>
      <p:sp>
        <p:nvSpPr>
          <p:cNvPr id="33802" name="Line 16"/>
          <p:cNvSpPr>
            <a:spLocks noChangeShapeType="1"/>
          </p:cNvSpPr>
          <p:nvPr/>
        </p:nvSpPr>
        <p:spPr bwMode="auto">
          <a:xfrm flipV="1">
            <a:off x="4876800" y="1295400"/>
            <a:ext cx="2438400" cy="76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03" name="Line 17"/>
          <p:cNvSpPr>
            <a:spLocks noChangeShapeType="1"/>
          </p:cNvSpPr>
          <p:nvPr/>
        </p:nvSpPr>
        <p:spPr bwMode="auto">
          <a:xfrm flipH="1">
            <a:off x="2057400" y="1447800"/>
            <a:ext cx="5257800" cy="6858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04" name="Line 18"/>
          <p:cNvSpPr>
            <a:spLocks noChangeShapeType="1"/>
          </p:cNvSpPr>
          <p:nvPr/>
        </p:nvSpPr>
        <p:spPr bwMode="auto">
          <a:xfrm flipV="1">
            <a:off x="2438400" y="1676400"/>
            <a:ext cx="4876800" cy="19812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05" name="Line 19"/>
          <p:cNvSpPr>
            <a:spLocks noChangeShapeType="1"/>
          </p:cNvSpPr>
          <p:nvPr/>
        </p:nvSpPr>
        <p:spPr bwMode="auto">
          <a:xfrm flipH="1">
            <a:off x="7543800" y="1905000"/>
            <a:ext cx="533400" cy="990600"/>
          </a:xfrm>
          <a:prstGeom prst="line">
            <a:avLst/>
          </a:prstGeom>
          <a:noFill/>
          <a:ln w="12700">
            <a:solidFill>
              <a:schemeClr val="tx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06" name="Oval 20"/>
          <p:cNvSpPr>
            <a:spLocks noChangeArrowheads="1"/>
          </p:cNvSpPr>
          <p:nvPr/>
        </p:nvSpPr>
        <p:spPr bwMode="auto">
          <a:xfrm>
            <a:off x="7696200" y="2514600"/>
            <a:ext cx="304800" cy="304800"/>
          </a:xfrm>
          <a:prstGeom prst="ellipse">
            <a:avLst/>
          </a:prstGeom>
          <a:noFill/>
          <a:ln w="12700">
            <a:solidFill>
              <a:schemeClr val="tx1"/>
            </a:solidFill>
            <a:round/>
            <a:headEnd type="none" w="sm" len="sm"/>
            <a:tailEnd type="none" w="sm" len="sm"/>
          </a:ln>
        </p:spPr>
        <p:txBody>
          <a:bodyPr wrap="none" anchor="ctr"/>
          <a:lstStyle/>
          <a:p>
            <a:r>
              <a:rPr lang="en-US" sz="1800" dirty="0">
                <a:solidFill>
                  <a:schemeClr val="tx1"/>
                </a:solidFill>
              </a:rPr>
              <a:t>3</a:t>
            </a:r>
          </a:p>
        </p:txBody>
      </p:sp>
      <p:sp>
        <p:nvSpPr>
          <p:cNvPr id="33807" name="Text Box 21"/>
          <p:cNvSpPr txBox="1">
            <a:spLocks noChangeArrowheads="1"/>
          </p:cNvSpPr>
          <p:nvPr/>
        </p:nvSpPr>
        <p:spPr bwMode="auto">
          <a:xfrm>
            <a:off x="8001000" y="2514600"/>
            <a:ext cx="946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75" tIns="46038" rIns="92075" bIns="46038">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Results</a:t>
            </a:r>
          </a:p>
        </p:txBody>
      </p:sp>
      <p:sp>
        <p:nvSpPr>
          <p:cNvPr id="33808" name="Text Box 22"/>
          <p:cNvSpPr txBox="1">
            <a:spLocks noChangeArrowheads="1"/>
          </p:cNvSpPr>
          <p:nvPr/>
        </p:nvSpPr>
        <p:spPr bwMode="auto">
          <a:xfrm rot="-1296617">
            <a:off x="4180105" y="2600282"/>
            <a:ext cx="1695016"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75" tIns="46038" rIns="92075" bIns="46038">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dirty="0"/>
              <a:t>Call </a:t>
            </a:r>
            <a:r>
              <a:rPr lang="en-US" sz="1800" dirty="0" smtClean="0"/>
              <a:t>Web page</a:t>
            </a:r>
            <a:endParaRPr lang="en-US" sz="1800" dirty="0"/>
          </a:p>
        </p:txBody>
      </p:sp>
      <p:sp>
        <p:nvSpPr>
          <p:cNvPr id="33809" name="Text Box 23"/>
          <p:cNvSpPr txBox="1">
            <a:spLocks noChangeArrowheads="1"/>
          </p:cNvSpPr>
          <p:nvPr/>
        </p:nvSpPr>
        <p:spPr bwMode="auto">
          <a:xfrm>
            <a:off x="1981200" y="1752600"/>
            <a:ext cx="1238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2075" tIns="46038" rIns="92075" bIns="46038">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Initial form</a:t>
            </a:r>
          </a:p>
        </p:txBody>
      </p:sp>
      <p:pic>
        <p:nvPicPr>
          <p:cNvPr id="33810"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971800"/>
            <a:ext cx="417195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41754315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US" smtClean="0"/>
              <a:t>Client-Server Data Transfer</a:t>
            </a:r>
          </a:p>
        </p:txBody>
      </p:sp>
      <p:sp>
        <p:nvSpPr>
          <p:cNvPr id="34818"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0CDBAA91-2070-4AB5-9F2C-841D358E1F0A}" type="slidenum">
              <a:rPr lang="en-US" smtClean="0"/>
              <a:pPr/>
              <a:t>32</a:t>
            </a:fld>
            <a:endParaRPr lang="en-US"/>
          </a:p>
        </p:txBody>
      </p:sp>
      <p:sp>
        <p:nvSpPr>
          <p:cNvPr id="34820" name="Rectangle 3"/>
          <p:cNvSpPr>
            <a:spLocks noChangeArrowheads="1"/>
          </p:cNvSpPr>
          <p:nvPr/>
        </p:nvSpPr>
        <p:spPr bwMode="auto">
          <a:xfrm>
            <a:off x="1676400" y="1371600"/>
            <a:ext cx="4724400" cy="2209800"/>
          </a:xfrm>
          <a:prstGeom prst="rect">
            <a:avLst/>
          </a:prstGeom>
          <a:noFill/>
          <a:ln w="12700">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lstStyle/>
          <a:p>
            <a:r>
              <a:rPr lang="en-US"/>
              <a:t>Order Form</a:t>
            </a:r>
          </a:p>
        </p:txBody>
      </p:sp>
      <p:sp>
        <p:nvSpPr>
          <p:cNvPr id="34821" name="Text Box 4"/>
          <p:cNvSpPr txBox="1">
            <a:spLocks noChangeArrowheads="1"/>
          </p:cNvSpPr>
          <p:nvPr/>
        </p:nvSpPr>
        <p:spPr bwMode="auto">
          <a:xfrm>
            <a:off x="1981200" y="2867025"/>
            <a:ext cx="1438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Order Date</a:t>
            </a:r>
          </a:p>
        </p:txBody>
      </p:sp>
      <p:sp>
        <p:nvSpPr>
          <p:cNvPr id="34822" name="Text Box 5"/>
          <p:cNvSpPr txBox="1">
            <a:spLocks noChangeArrowheads="1"/>
          </p:cNvSpPr>
          <p:nvPr/>
        </p:nvSpPr>
        <p:spPr bwMode="auto">
          <a:xfrm>
            <a:off x="1981200" y="2409825"/>
            <a:ext cx="1284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Customer</a:t>
            </a:r>
          </a:p>
        </p:txBody>
      </p:sp>
      <p:sp>
        <p:nvSpPr>
          <p:cNvPr id="34823" name="Rectangle 6"/>
          <p:cNvSpPr>
            <a:spLocks noChangeArrowheads="1"/>
          </p:cNvSpPr>
          <p:nvPr/>
        </p:nvSpPr>
        <p:spPr bwMode="auto">
          <a:xfrm>
            <a:off x="3581400" y="2895600"/>
            <a:ext cx="1447800" cy="381000"/>
          </a:xfrm>
          <a:prstGeom prst="rect">
            <a:avLst/>
          </a:prstGeom>
          <a:solidFill>
            <a:schemeClr val="accent1"/>
          </a:solidFill>
          <a:ln w="12700">
            <a:solidFill>
              <a:schemeClr val="tx1"/>
            </a:solidFill>
            <a:miter lim="800000"/>
            <a:headEnd type="none" w="sm" len="sm"/>
            <a:tailEnd type="none" w="med" len="lg"/>
          </a:ln>
        </p:spPr>
        <p:txBody>
          <a:bodyPr wrap="none" anchor="ctr"/>
          <a:lstStyle/>
          <a:p>
            <a:pPr algn="r"/>
            <a:r>
              <a:rPr lang="en-US" sz="2000"/>
              <a:t>12-Aug</a:t>
            </a:r>
          </a:p>
        </p:txBody>
      </p:sp>
      <p:sp>
        <p:nvSpPr>
          <p:cNvPr id="34824" name="Rectangle 7"/>
          <p:cNvSpPr>
            <a:spLocks noChangeArrowheads="1"/>
          </p:cNvSpPr>
          <p:nvPr/>
        </p:nvSpPr>
        <p:spPr bwMode="auto">
          <a:xfrm>
            <a:off x="3581400" y="2362200"/>
            <a:ext cx="2362200" cy="381000"/>
          </a:xfrm>
          <a:prstGeom prst="rect">
            <a:avLst/>
          </a:prstGeom>
          <a:solidFill>
            <a:schemeClr val="accent1"/>
          </a:solidFill>
          <a:ln w="12700">
            <a:solidFill>
              <a:schemeClr val="tx1"/>
            </a:solidFill>
            <a:miter lim="800000"/>
            <a:headEnd type="none" w="sm" len="sm"/>
            <a:tailEnd type="none" w="med" len="lg"/>
          </a:ln>
        </p:spPr>
        <p:txBody>
          <a:bodyPr wrap="none" anchor="ctr"/>
          <a:lstStyle/>
          <a:p>
            <a:pPr algn="l"/>
            <a:r>
              <a:rPr lang="en-US" sz="2000"/>
              <a:t>Jones, Martha</a:t>
            </a:r>
          </a:p>
        </p:txBody>
      </p:sp>
      <p:sp>
        <p:nvSpPr>
          <p:cNvPr id="34825" name="Rectangle 8"/>
          <p:cNvSpPr>
            <a:spLocks noChangeArrowheads="1"/>
          </p:cNvSpPr>
          <p:nvPr/>
        </p:nvSpPr>
        <p:spPr bwMode="auto">
          <a:xfrm>
            <a:off x="5943600" y="2362200"/>
            <a:ext cx="304800" cy="381000"/>
          </a:xfrm>
          <a:prstGeom prst="rect">
            <a:avLst/>
          </a:prstGeom>
          <a:solidFill>
            <a:schemeClr val="accent1"/>
          </a:solidFill>
          <a:ln w="12700">
            <a:solidFill>
              <a:schemeClr val="tx1"/>
            </a:solidFill>
            <a:miter lim="800000"/>
            <a:headEnd type="none" w="sm" len="sm"/>
            <a:tailEnd type="none" w="med" len="lg"/>
          </a:ln>
        </p:spPr>
        <p:txBody>
          <a:bodyPr wrap="none" anchor="ctr"/>
          <a:lstStyle/>
          <a:p>
            <a:endParaRPr lang="en-US"/>
          </a:p>
        </p:txBody>
      </p:sp>
      <p:sp>
        <p:nvSpPr>
          <p:cNvPr id="34826" name="Line 9"/>
          <p:cNvSpPr>
            <a:spLocks noChangeShapeType="1"/>
          </p:cNvSpPr>
          <p:nvPr/>
        </p:nvSpPr>
        <p:spPr bwMode="auto">
          <a:xfrm>
            <a:off x="6096000" y="2438400"/>
            <a:ext cx="0" cy="228600"/>
          </a:xfrm>
          <a:prstGeom prst="line">
            <a:avLst/>
          </a:prstGeom>
          <a:noFill/>
          <a:ln w="12700">
            <a:solidFill>
              <a:schemeClr val="tx1"/>
            </a:solidFill>
            <a:round/>
            <a:headEnd type="none" w="sm" len="sm"/>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34827" name="Text Box 10"/>
          <p:cNvSpPr txBox="1">
            <a:spLocks noChangeArrowheads="1"/>
          </p:cNvSpPr>
          <p:nvPr/>
        </p:nvSpPr>
        <p:spPr bwMode="auto">
          <a:xfrm>
            <a:off x="1981200" y="1876425"/>
            <a:ext cx="1155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t>Order ID</a:t>
            </a:r>
          </a:p>
        </p:txBody>
      </p:sp>
      <p:sp>
        <p:nvSpPr>
          <p:cNvPr id="34828" name="Rectangle 11"/>
          <p:cNvSpPr>
            <a:spLocks noChangeArrowheads="1"/>
          </p:cNvSpPr>
          <p:nvPr/>
        </p:nvSpPr>
        <p:spPr bwMode="auto">
          <a:xfrm>
            <a:off x="3581400" y="1905000"/>
            <a:ext cx="1447800" cy="381000"/>
          </a:xfrm>
          <a:prstGeom prst="rect">
            <a:avLst/>
          </a:prstGeom>
          <a:solidFill>
            <a:schemeClr val="accent1"/>
          </a:solidFill>
          <a:ln w="12700">
            <a:solidFill>
              <a:schemeClr val="tx1"/>
            </a:solidFill>
            <a:miter lim="800000"/>
            <a:headEnd type="none" w="sm" len="sm"/>
            <a:tailEnd type="none" w="med" len="lg"/>
          </a:ln>
        </p:spPr>
        <p:txBody>
          <a:bodyPr wrap="none" anchor="ctr"/>
          <a:lstStyle/>
          <a:p>
            <a:pPr algn="r"/>
            <a:r>
              <a:rPr lang="en-US" sz="2000"/>
              <a:t>1015</a:t>
            </a:r>
          </a:p>
        </p:txBody>
      </p:sp>
      <p:sp>
        <p:nvSpPr>
          <p:cNvPr id="34829" name="Text Box 12"/>
          <p:cNvSpPr txBox="1">
            <a:spLocks noChangeArrowheads="1"/>
          </p:cNvSpPr>
          <p:nvPr/>
        </p:nvSpPr>
        <p:spPr bwMode="auto">
          <a:xfrm>
            <a:off x="1371600" y="3886200"/>
            <a:ext cx="73914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spcBef>
                <a:spcPct val="50000"/>
              </a:spcBef>
            </a:pPr>
            <a:r>
              <a:rPr lang="en-US"/>
              <a:t>What if there are 10,000 customers?</a:t>
            </a:r>
          </a:p>
          <a:p>
            <a:pPr algn="l">
              <a:spcBef>
                <a:spcPct val="50000"/>
              </a:spcBef>
            </a:pPr>
            <a:r>
              <a:rPr lang="en-US"/>
              <a:t>	How much time to load the combo box?</a:t>
            </a:r>
          </a:p>
          <a:p>
            <a:pPr algn="l">
              <a:spcBef>
                <a:spcPct val="50000"/>
              </a:spcBef>
            </a:pPr>
            <a:r>
              <a:rPr lang="en-US"/>
              <a:t>	How do you refresh/reload the combo box?</a:t>
            </a:r>
          </a:p>
          <a:p>
            <a:pPr algn="l">
              <a:spcBef>
                <a:spcPct val="50000"/>
              </a:spcBef>
            </a:pPr>
            <a:r>
              <a:rPr lang="en-US"/>
              <a:t>Alternatives?</a:t>
            </a:r>
          </a:p>
        </p:txBody>
      </p:sp>
    </p:spTree>
    <p:extLst>
      <p:ext uri="{BB962C8B-B14F-4D97-AF65-F5344CB8AC3E}">
        <p14:creationId xmlns:p14="http://schemas.microsoft.com/office/powerpoint/2010/main" val="15498950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r>
              <a:rPr lang="en-US" smtClean="0"/>
              <a:t>Latency</a:t>
            </a:r>
          </a:p>
        </p:txBody>
      </p:sp>
      <p:sp>
        <p:nvSpPr>
          <p:cNvPr id="13316" name="Slide Number Placeholder 4"/>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8D523BDE-CFB5-46E0-A2DF-AE26595F0889}" type="slidenum">
              <a:rPr lang="en-US" smtClean="0"/>
              <a:pPr/>
              <a:t>33</a:t>
            </a:fld>
            <a:endParaRPr lang="en-US"/>
          </a:p>
        </p:txBody>
      </p:sp>
      <p:sp>
        <p:nvSpPr>
          <p:cNvPr id="13318" name="Line 6"/>
          <p:cNvSpPr>
            <a:spLocks noChangeShapeType="1"/>
          </p:cNvSpPr>
          <p:nvPr/>
        </p:nvSpPr>
        <p:spPr bwMode="auto">
          <a:xfrm>
            <a:off x="1889125" y="3239293"/>
            <a:ext cx="6096000" cy="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13319" name="Text Box 7"/>
          <p:cNvSpPr txBox="1">
            <a:spLocks noChangeArrowheads="1"/>
          </p:cNvSpPr>
          <p:nvPr/>
        </p:nvSpPr>
        <p:spPr bwMode="auto">
          <a:xfrm>
            <a:off x="7378700" y="3428206"/>
            <a:ext cx="615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time</a:t>
            </a:r>
          </a:p>
        </p:txBody>
      </p:sp>
      <p:sp>
        <p:nvSpPr>
          <p:cNvPr id="13320" name="Text Box 8"/>
          <p:cNvSpPr txBox="1">
            <a:spLocks noChangeArrowheads="1"/>
          </p:cNvSpPr>
          <p:nvPr/>
        </p:nvSpPr>
        <p:spPr bwMode="auto">
          <a:xfrm>
            <a:off x="1077913" y="2132806"/>
            <a:ext cx="85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Server</a:t>
            </a:r>
          </a:p>
        </p:txBody>
      </p:sp>
      <p:sp>
        <p:nvSpPr>
          <p:cNvPr id="13321" name="Text Box 9"/>
          <p:cNvSpPr txBox="1">
            <a:spLocks noChangeArrowheads="1"/>
          </p:cNvSpPr>
          <p:nvPr/>
        </p:nvSpPr>
        <p:spPr bwMode="auto">
          <a:xfrm>
            <a:off x="1077913" y="4320381"/>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Client</a:t>
            </a:r>
          </a:p>
        </p:txBody>
      </p:sp>
      <p:sp>
        <p:nvSpPr>
          <p:cNvPr id="13322" name="Line 11"/>
          <p:cNvSpPr>
            <a:spLocks noChangeShapeType="1"/>
          </p:cNvSpPr>
          <p:nvPr/>
        </p:nvSpPr>
        <p:spPr bwMode="auto">
          <a:xfrm>
            <a:off x="2270125" y="2629693"/>
            <a:ext cx="762000" cy="14478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13323" name="Text Box 12"/>
          <p:cNvSpPr txBox="1">
            <a:spLocks noChangeArrowheads="1"/>
          </p:cNvSpPr>
          <p:nvPr/>
        </p:nvSpPr>
        <p:spPr bwMode="auto">
          <a:xfrm>
            <a:off x="2270125" y="2401093"/>
            <a:ext cx="1657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Generate form</a:t>
            </a:r>
          </a:p>
        </p:txBody>
      </p:sp>
      <p:sp>
        <p:nvSpPr>
          <p:cNvPr id="13324" name="Text Box 13"/>
          <p:cNvSpPr txBox="1">
            <a:spLocks noChangeArrowheads="1"/>
          </p:cNvSpPr>
          <p:nvPr/>
        </p:nvSpPr>
        <p:spPr bwMode="auto">
          <a:xfrm>
            <a:off x="3032125" y="3848893"/>
            <a:ext cx="1644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Form received</a:t>
            </a:r>
          </a:p>
        </p:txBody>
      </p:sp>
      <p:sp>
        <p:nvSpPr>
          <p:cNvPr id="13325" name="Text Box 14"/>
          <p:cNvSpPr txBox="1">
            <a:spLocks noChangeArrowheads="1"/>
          </p:cNvSpPr>
          <p:nvPr/>
        </p:nvSpPr>
        <p:spPr bwMode="auto">
          <a:xfrm>
            <a:off x="3949700" y="4610893"/>
            <a:ext cx="1673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i="1">
                <a:solidFill>
                  <a:srgbClr val="000000"/>
                </a:solidFill>
              </a:rPr>
              <a:t>User delay</a:t>
            </a:r>
          </a:p>
        </p:txBody>
      </p:sp>
      <p:sp>
        <p:nvSpPr>
          <p:cNvPr id="13326" name="Line 15"/>
          <p:cNvSpPr>
            <a:spLocks noChangeShapeType="1"/>
          </p:cNvSpPr>
          <p:nvPr/>
        </p:nvSpPr>
        <p:spPr bwMode="auto">
          <a:xfrm>
            <a:off x="4022725" y="4534693"/>
            <a:ext cx="1752600" cy="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13327" name="Line 17"/>
          <p:cNvSpPr>
            <a:spLocks noChangeShapeType="1"/>
          </p:cNvSpPr>
          <p:nvPr/>
        </p:nvSpPr>
        <p:spPr bwMode="auto">
          <a:xfrm flipV="1">
            <a:off x="5851525" y="2705893"/>
            <a:ext cx="762000" cy="1752600"/>
          </a:xfrm>
          <a:prstGeom prst="line">
            <a:avLst/>
          </a:prstGeom>
          <a:noFill/>
          <a:ln w="12700">
            <a:solidFill>
              <a:schemeClr val="tx1"/>
            </a:solidFill>
            <a:round/>
            <a:headEnd type="none" w="sm" len="sm"/>
            <a:tailEnd type="triangle" w="med" len="lg"/>
          </a:ln>
          <a:extLst>
            <a:ext uri="{909E8E84-426E-40DD-AFC4-6F175D3DCCD1}">
              <a14:hiddenFill xmlns:a14="http://schemas.microsoft.com/office/drawing/2010/main">
                <a:noFill/>
              </a14:hiddenFill>
            </a:ext>
          </a:extLst>
        </p:spPr>
        <p:txBody>
          <a:bodyPr/>
          <a:lstStyle/>
          <a:p>
            <a:endParaRPr lang="en-US"/>
          </a:p>
        </p:txBody>
      </p:sp>
      <p:sp>
        <p:nvSpPr>
          <p:cNvPr id="13328" name="Text Box 18"/>
          <p:cNvSpPr txBox="1">
            <a:spLocks noChangeArrowheads="1"/>
          </p:cNvSpPr>
          <p:nvPr/>
        </p:nvSpPr>
        <p:spPr bwMode="auto">
          <a:xfrm>
            <a:off x="5318125" y="2401093"/>
            <a:ext cx="2038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Receive form data</a:t>
            </a:r>
          </a:p>
        </p:txBody>
      </p:sp>
      <p:sp>
        <p:nvSpPr>
          <p:cNvPr id="13329" name="Text Box 19"/>
          <p:cNvSpPr txBox="1">
            <a:spLocks noChangeArrowheads="1"/>
          </p:cNvSpPr>
          <p:nvPr/>
        </p:nvSpPr>
        <p:spPr bwMode="auto">
          <a:xfrm>
            <a:off x="1203325" y="3315493"/>
            <a:ext cx="16732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i="1">
                <a:solidFill>
                  <a:srgbClr val="000000"/>
                </a:solidFill>
              </a:rPr>
              <a:t>Transmission delay</a:t>
            </a:r>
          </a:p>
        </p:txBody>
      </p:sp>
      <p:sp>
        <p:nvSpPr>
          <p:cNvPr id="13330" name="Text Box 20"/>
          <p:cNvSpPr txBox="1">
            <a:spLocks noChangeArrowheads="1"/>
          </p:cNvSpPr>
          <p:nvPr/>
        </p:nvSpPr>
        <p:spPr bwMode="auto">
          <a:xfrm>
            <a:off x="4708525" y="3315493"/>
            <a:ext cx="16732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med" len="lg"/>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i="1">
                <a:solidFill>
                  <a:srgbClr val="000000"/>
                </a:solidFill>
              </a:rPr>
              <a:t>Transmission delay</a:t>
            </a:r>
          </a:p>
        </p:txBody>
      </p:sp>
      <p:grpSp>
        <p:nvGrpSpPr>
          <p:cNvPr id="19" name="Group 39"/>
          <p:cNvGrpSpPr>
            <a:grpSpLocks/>
          </p:cNvGrpSpPr>
          <p:nvPr/>
        </p:nvGrpSpPr>
        <p:grpSpPr bwMode="auto">
          <a:xfrm>
            <a:off x="4284076" y="1909658"/>
            <a:ext cx="506147" cy="764755"/>
            <a:chOff x="2256" y="1536"/>
            <a:chExt cx="566" cy="856"/>
          </a:xfrm>
        </p:grpSpPr>
        <p:sp>
          <p:nvSpPr>
            <p:cNvPr id="20"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44"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6856" y="4306709"/>
            <a:ext cx="534726" cy="560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9142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83"/>
          <p:cNvSpPr/>
          <p:nvPr/>
        </p:nvSpPr>
        <p:spPr>
          <a:xfrm>
            <a:off x="504378" y="1481439"/>
            <a:ext cx="7704198" cy="1972442"/>
          </a:xfrm>
          <a:custGeom>
            <a:avLst/>
            <a:gdLst>
              <a:gd name="connsiteX0" fmla="*/ 7424971 w 7712826"/>
              <a:gd name="connsiteY0" fmla="*/ 88054 h 1972442"/>
              <a:gd name="connsiteX1" fmla="*/ 6169377 w 7712826"/>
              <a:gd name="connsiteY1" fmla="*/ 197236 h 1972442"/>
              <a:gd name="connsiteX2" fmla="*/ 5200386 w 7712826"/>
              <a:gd name="connsiteY2" fmla="*/ 88054 h 1972442"/>
              <a:gd name="connsiteX3" fmla="*/ 3671837 w 7712826"/>
              <a:gd name="connsiteY3" fmla="*/ 579373 h 1972442"/>
              <a:gd name="connsiteX4" fmla="*/ 1228888 w 7712826"/>
              <a:gd name="connsiteY4" fmla="*/ 6167 h 1972442"/>
              <a:gd name="connsiteX5" fmla="*/ 589 w 7712826"/>
              <a:gd name="connsiteY5" fmla="*/ 1029749 h 1972442"/>
              <a:gd name="connsiteX6" fmla="*/ 1365365 w 7712826"/>
              <a:gd name="connsiteY6" fmla="*/ 1248113 h 1972442"/>
              <a:gd name="connsiteX7" fmla="*/ 1133353 w 7712826"/>
              <a:gd name="connsiteY7" fmla="*/ 1616603 h 1972442"/>
              <a:gd name="connsiteX8" fmla="*/ 2689198 w 7712826"/>
              <a:gd name="connsiteY8" fmla="*/ 1562012 h 1972442"/>
              <a:gd name="connsiteX9" fmla="*/ 4449759 w 7712826"/>
              <a:gd name="connsiteY9" fmla="*/ 1971445 h 1972442"/>
              <a:gd name="connsiteX10" fmla="*/ 5022965 w 7712826"/>
              <a:gd name="connsiteY10" fmla="*/ 1425534 h 1972442"/>
              <a:gd name="connsiteX11" fmla="*/ 6319503 w 7712826"/>
              <a:gd name="connsiteY11" fmla="*/ 1452830 h 1972442"/>
              <a:gd name="connsiteX12" fmla="*/ 7656983 w 7712826"/>
              <a:gd name="connsiteY12" fmla="*/ 743146 h 1972442"/>
              <a:gd name="connsiteX13" fmla="*/ 7479562 w 7712826"/>
              <a:gd name="connsiteY13" fmla="*/ 128997 h 1972442"/>
              <a:gd name="connsiteX0" fmla="*/ 7424971 w 7706092"/>
              <a:gd name="connsiteY0" fmla="*/ 88054 h 1972442"/>
              <a:gd name="connsiteX1" fmla="*/ 6169377 w 7706092"/>
              <a:gd name="connsiteY1" fmla="*/ 197236 h 1972442"/>
              <a:gd name="connsiteX2" fmla="*/ 5200386 w 7706092"/>
              <a:gd name="connsiteY2" fmla="*/ 88054 h 1972442"/>
              <a:gd name="connsiteX3" fmla="*/ 3671837 w 7706092"/>
              <a:gd name="connsiteY3" fmla="*/ 579373 h 1972442"/>
              <a:gd name="connsiteX4" fmla="*/ 1228888 w 7706092"/>
              <a:gd name="connsiteY4" fmla="*/ 6167 h 1972442"/>
              <a:gd name="connsiteX5" fmla="*/ 589 w 7706092"/>
              <a:gd name="connsiteY5" fmla="*/ 1029749 h 1972442"/>
              <a:gd name="connsiteX6" fmla="*/ 1365365 w 7706092"/>
              <a:gd name="connsiteY6" fmla="*/ 1248113 h 1972442"/>
              <a:gd name="connsiteX7" fmla="*/ 1133353 w 7706092"/>
              <a:gd name="connsiteY7" fmla="*/ 1616603 h 1972442"/>
              <a:gd name="connsiteX8" fmla="*/ 2689198 w 7706092"/>
              <a:gd name="connsiteY8" fmla="*/ 1562012 h 1972442"/>
              <a:gd name="connsiteX9" fmla="*/ 4449759 w 7706092"/>
              <a:gd name="connsiteY9" fmla="*/ 1971445 h 1972442"/>
              <a:gd name="connsiteX10" fmla="*/ 5022965 w 7706092"/>
              <a:gd name="connsiteY10" fmla="*/ 1425534 h 1972442"/>
              <a:gd name="connsiteX11" fmla="*/ 6319503 w 7706092"/>
              <a:gd name="connsiteY11" fmla="*/ 1452830 h 1972442"/>
              <a:gd name="connsiteX12" fmla="*/ 7656983 w 7706092"/>
              <a:gd name="connsiteY12" fmla="*/ 743146 h 1972442"/>
              <a:gd name="connsiteX13" fmla="*/ 7438618 w 7706092"/>
              <a:gd name="connsiteY13" fmla="*/ 33462 h 1972442"/>
              <a:gd name="connsiteX0" fmla="*/ 7424971 w 7706092"/>
              <a:gd name="connsiteY0" fmla="*/ 88054 h 1972442"/>
              <a:gd name="connsiteX1" fmla="*/ 6169377 w 7706092"/>
              <a:gd name="connsiteY1" fmla="*/ 197236 h 1972442"/>
              <a:gd name="connsiteX2" fmla="*/ 5200386 w 7706092"/>
              <a:gd name="connsiteY2" fmla="*/ 88054 h 1972442"/>
              <a:gd name="connsiteX3" fmla="*/ 3671837 w 7706092"/>
              <a:gd name="connsiteY3" fmla="*/ 579373 h 1972442"/>
              <a:gd name="connsiteX4" fmla="*/ 1228888 w 7706092"/>
              <a:gd name="connsiteY4" fmla="*/ 6167 h 1972442"/>
              <a:gd name="connsiteX5" fmla="*/ 589 w 7706092"/>
              <a:gd name="connsiteY5" fmla="*/ 1029749 h 1972442"/>
              <a:gd name="connsiteX6" fmla="*/ 1365365 w 7706092"/>
              <a:gd name="connsiteY6" fmla="*/ 1248113 h 1972442"/>
              <a:gd name="connsiteX7" fmla="*/ 1133353 w 7706092"/>
              <a:gd name="connsiteY7" fmla="*/ 1616603 h 1972442"/>
              <a:gd name="connsiteX8" fmla="*/ 2689198 w 7706092"/>
              <a:gd name="connsiteY8" fmla="*/ 1562012 h 1972442"/>
              <a:gd name="connsiteX9" fmla="*/ 4449759 w 7706092"/>
              <a:gd name="connsiteY9" fmla="*/ 1971445 h 1972442"/>
              <a:gd name="connsiteX10" fmla="*/ 5022965 w 7706092"/>
              <a:gd name="connsiteY10" fmla="*/ 1425534 h 1972442"/>
              <a:gd name="connsiteX11" fmla="*/ 6319503 w 7706092"/>
              <a:gd name="connsiteY11" fmla="*/ 1452830 h 1972442"/>
              <a:gd name="connsiteX12" fmla="*/ 7656983 w 7706092"/>
              <a:gd name="connsiteY12" fmla="*/ 743146 h 1972442"/>
              <a:gd name="connsiteX13" fmla="*/ 7438618 w 7706092"/>
              <a:gd name="connsiteY13" fmla="*/ 115348 h 1972442"/>
              <a:gd name="connsiteX0" fmla="*/ 7424971 w 7736072"/>
              <a:gd name="connsiteY0" fmla="*/ 88054 h 1972442"/>
              <a:gd name="connsiteX1" fmla="*/ 6169377 w 7736072"/>
              <a:gd name="connsiteY1" fmla="*/ 197236 h 1972442"/>
              <a:gd name="connsiteX2" fmla="*/ 5200386 w 7736072"/>
              <a:gd name="connsiteY2" fmla="*/ 88054 h 1972442"/>
              <a:gd name="connsiteX3" fmla="*/ 3671837 w 7736072"/>
              <a:gd name="connsiteY3" fmla="*/ 579373 h 1972442"/>
              <a:gd name="connsiteX4" fmla="*/ 1228888 w 7736072"/>
              <a:gd name="connsiteY4" fmla="*/ 6167 h 1972442"/>
              <a:gd name="connsiteX5" fmla="*/ 589 w 7736072"/>
              <a:gd name="connsiteY5" fmla="*/ 1029749 h 1972442"/>
              <a:gd name="connsiteX6" fmla="*/ 1365365 w 7736072"/>
              <a:gd name="connsiteY6" fmla="*/ 1248113 h 1972442"/>
              <a:gd name="connsiteX7" fmla="*/ 1133353 w 7736072"/>
              <a:gd name="connsiteY7" fmla="*/ 1616603 h 1972442"/>
              <a:gd name="connsiteX8" fmla="*/ 2689198 w 7736072"/>
              <a:gd name="connsiteY8" fmla="*/ 1562012 h 1972442"/>
              <a:gd name="connsiteX9" fmla="*/ 4449759 w 7736072"/>
              <a:gd name="connsiteY9" fmla="*/ 1971445 h 1972442"/>
              <a:gd name="connsiteX10" fmla="*/ 5022965 w 7736072"/>
              <a:gd name="connsiteY10" fmla="*/ 1425534 h 1972442"/>
              <a:gd name="connsiteX11" fmla="*/ 6319503 w 7736072"/>
              <a:gd name="connsiteY11" fmla="*/ 1452830 h 1972442"/>
              <a:gd name="connsiteX12" fmla="*/ 7656983 w 7736072"/>
              <a:gd name="connsiteY12" fmla="*/ 743146 h 1972442"/>
              <a:gd name="connsiteX13" fmla="*/ 7588743 w 7736072"/>
              <a:gd name="connsiteY13" fmla="*/ 251825 h 1972442"/>
              <a:gd name="connsiteX0" fmla="*/ 7424971 w 7704198"/>
              <a:gd name="connsiteY0" fmla="*/ 88054 h 1972442"/>
              <a:gd name="connsiteX1" fmla="*/ 6169377 w 7704198"/>
              <a:gd name="connsiteY1" fmla="*/ 197236 h 1972442"/>
              <a:gd name="connsiteX2" fmla="*/ 5200386 w 7704198"/>
              <a:gd name="connsiteY2" fmla="*/ 88054 h 1972442"/>
              <a:gd name="connsiteX3" fmla="*/ 3671837 w 7704198"/>
              <a:gd name="connsiteY3" fmla="*/ 579373 h 1972442"/>
              <a:gd name="connsiteX4" fmla="*/ 1228888 w 7704198"/>
              <a:gd name="connsiteY4" fmla="*/ 6167 h 1972442"/>
              <a:gd name="connsiteX5" fmla="*/ 589 w 7704198"/>
              <a:gd name="connsiteY5" fmla="*/ 1029749 h 1972442"/>
              <a:gd name="connsiteX6" fmla="*/ 1365365 w 7704198"/>
              <a:gd name="connsiteY6" fmla="*/ 1248113 h 1972442"/>
              <a:gd name="connsiteX7" fmla="*/ 1133353 w 7704198"/>
              <a:gd name="connsiteY7" fmla="*/ 1616603 h 1972442"/>
              <a:gd name="connsiteX8" fmla="*/ 2689198 w 7704198"/>
              <a:gd name="connsiteY8" fmla="*/ 1562012 h 1972442"/>
              <a:gd name="connsiteX9" fmla="*/ 4449759 w 7704198"/>
              <a:gd name="connsiteY9" fmla="*/ 1971445 h 1972442"/>
              <a:gd name="connsiteX10" fmla="*/ 5022965 w 7704198"/>
              <a:gd name="connsiteY10" fmla="*/ 1425534 h 1972442"/>
              <a:gd name="connsiteX11" fmla="*/ 6319503 w 7704198"/>
              <a:gd name="connsiteY11" fmla="*/ 1452830 h 1972442"/>
              <a:gd name="connsiteX12" fmla="*/ 7656983 w 7704198"/>
              <a:gd name="connsiteY12" fmla="*/ 743146 h 1972442"/>
              <a:gd name="connsiteX13" fmla="*/ 7426059 w 7704198"/>
              <a:gd name="connsiteY13" fmla="*/ 83531 h 197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04198" h="1972442">
                <a:moveTo>
                  <a:pt x="7424971" y="88054"/>
                </a:moveTo>
                <a:cubicBezTo>
                  <a:pt x="6982556" y="142645"/>
                  <a:pt x="6540141" y="197236"/>
                  <a:pt x="6169377" y="197236"/>
                </a:cubicBezTo>
                <a:cubicBezTo>
                  <a:pt x="5798613" y="197236"/>
                  <a:pt x="5616643" y="24364"/>
                  <a:pt x="5200386" y="88054"/>
                </a:cubicBezTo>
                <a:cubicBezTo>
                  <a:pt x="4784129" y="151744"/>
                  <a:pt x="4333753" y="593021"/>
                  <a:pt x="3671837" y="579373"/>
                </a:cubicBezTo>
                <a:cubicBezTo>
                  <a:pt x="3009921" y="565725"/>
                  <a:pt x="1840763" y="-68896"/>
                  <a:pt x="1228888" y="6167"/>
                </a:cubicBezTo>
                <a:cubicBezTo>
                  <a:pt x="617013" y="81230"/>
                  <a:pt x="-22157" y="822758"/>
                  <a:pt x="589" y="1029749"/>
                </a:cubicBezTo>
                <a:cubicBezTo>
                  <a:pt x="23335" y="1236740"/>
                  <a:pt x="1176571" y="1150304"/>
                  <a:pt x="1365365" y="1248113"/>
                </a:cubicBezTo>
                <a:cubicBezTo>
                  <a:pt x="1554159" y="1345922"/>
                  <a:pt x="912714" y="1564287"/>
                  <a:pt x="1133353" y="1616603"/>
                </a:cubicBezTo>
                <a:cubicBezTo>
                  <a:pt x="1353992" y="1668919"/>
                  <a:pt x="2136464" y="1502872"/>
                  <a:pt x="2689198" y="1562012"/>
                </a:cubicBezTo>
                <a:cubicBezTo>
                  <a:pt x="3241932" y="1621152"/>
                  <a:pt x="4060798" y="1994191"/>
                  <a:pt x="4449759" y="1971445"/>
                </a:cubicBezTo>
                <a:cubicBezTo>
                  <a:pt x="4838720" y="1948699"/>
                  <a:pt x="4711341" y="1511970"/>
                  <a:pt x="5022965" y="1425534"/>
                </a:cubicBezTo>
                <a:cubicBezTo>
                  <a:pt x="5334589" y="1339098"/>
                  <a:pt x="5880500" y="1566561"/>
                  <a:pt x="6319503" y="1452830"/>
                </a:cubicBezTo>
                <a:cubicBezTo>
                  <a:pt x="6758506" y="1339099"/>
                  <a:pt x="7472557" y="971363"/>
                  <a:pt x="7656983" y="743146"/>
                </a:cubicBezTo>
                <a:cubicBezTo>
                  <a:pt x="7841409" y="514930"/>
                  <a:pt x="7426059" y="83531"/>
                  <a:pt x="7426059" y="83531"/>
                </a:cubicBezTo>
              </a:path>
            </a:pathLst>
          </a:custGeom>
          <a:solidFill>
            <a:srgbClr val="FFFFCC">
              <a:alpha val="67059"/>
            </a:srgbClr>
          </a:solidFill>
          <a:ln>
            <a:solidFill>
              <a:srgbClr val="FFFFCC"/>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2" name="Title 1"/>
          <p:cNvSpPr>
            <a:spLocks noGrp="1"/>
          </p:cNvSpPr>
          <p:nvPr>
            <p:ph type="title"/>
          </p:nvPr>
        </p:nvSpPr>
        <p:spPr/>
        <p:txBody>
          <a:bodyPr/>
          <a:lstStyle/>
          <a:p>
            <a:r>
              <a:rPr lang="en-US" dirty="0" smtClean="0"/>
              <a:t>Cloud Computing</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34</a:t>
            </a:fld>
            <a:endParaRPr lang="en-US"/>
          </a:p>
        </p:txBody>
      </p:sp>
      <p:grpSp>
        <p:nvGrpSpPr>
          <p:cNvPr id="4" name="Group 39"/>
          <p:cNvGrpSpPr>
            <a:grpSpLocks/>
          </p:cNvGrpSpPr>
          <p:nvPr/>
        </p:nvGrpSpPr>
        <p:grpSpPr bwMode="auto">
          <a:xfrm>
            <a:off x="1909367" y="1691332"/>
            <a:ext cx="424770" cy="641800"/>
            <a:chOff x="2256" y="1536"/>
            <a:chExt cx="566" cy="856"/>
          </a:xfrm>
        </p:grpSpPr>
        <p:sp>
          <p:nvSpPr>
            <p:cNvPr id="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29"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0635" y="3337717"/>
            <a:ext cx="534726" cy="560189"/>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39"/>
          <p:cNvGrpSpPr>
            <a:grpSpLocks/>
          </p:cNvGrpSpPr>
          <p:nvPr/>
        </p:nvGrpSpPr>
        <p:grpSpPr bwMode="auto">
          <a:xfrm>
            <a:off x="3614156" y="2263440"/>
            <a:ext cx="506147" cy="764755"/>
            <a:chOff x="2256" y="1536"/>
            <a:chExt cx="566" cy="856"/>
          </a:xfrm>
        </p:grpSpPr>
        <p:sp>
          <p:nvSpPr>
            <p:cNvPr id="31"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 name="Group 39"/>
          <p:cNvGrpSpPr>
            <a:grpSpLocks/>
          </p:cNvGrpSpPr>
          <p:nvPr/>
        </p:nvGrpSpPr>
        <p:grpSpPr bwMode="auto">
          <a:xfrm>
            <a:off x="6822561" y="1637893"/>
            <a:ext cx="324620" cy="490479"/>
            <a:chOff x="2256" y="1536"/>
            <a:chExt cx="566" cy="856"/>
          </a:xfrm>
        </p:grpSpPr>
        <p:sp>
          <p:nvSpPr>
            <p:cNvPr id="56"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80"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9430" y="3618965"/>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5175" y="3618965"/>
            <a:ext cx="534726" cy="560189"/>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48692" y="2563624"/>
            <a:ext cx="394015" cy="412777"/>
          </a:xfrm>
          <a:prstGeom prst="rect">
            <a:avLst/>
          </a:prstGeom>
          <a:noFill/>
          <a:extLst>
            <a:ext uri="{909E8E84-426E-40DD-AFC4-6F175D3DCCD1}">
              <a14:hiddenFill xmlns:a14="http://schemas.microsoft.com/office/drawing/2010/main">
                <a:solidFill>
                  <a:srgbClr val="FFFFFF"/>
                </a:solidFill>
              </a14:hiddenFill>
            </a:ext>
          </a:extLst>
        </p:spPr>
      </p:pic>
      <p:sp>
        <p:nvSpPr>
          <p:cNvPr id="87" name="Freeform 86"/>
          <p:cNvSpPr/>
          <p:nvPr/>
        </p:nvSpPr>
        <p:spPr>
          <a:xfrm>
            <a:off x="1422803" y="2278839"/>
            <a:ext cx="1140441" cy="1425256"/>
          </a:xfrm>
          <a:custGeom>
            <a:avLst/>
            <a:gdLst>
              <a:gd name="connsiteX0" fmla="*/ 26289 w 1140441"/>
              <a:gd name="connsiteY0" fmla="*/ 1425256 h 1425256"/>
              <a:gd name="connsiteX1" fmla="*/ 777956 w 1140441"/>
              <a:gd name="connsiteY1" fmla="*/ 1161785 h 1425256"/>
              <a:gd name="connsiteX2" fmla="*/ 3041 w 1140441"/>
              <a:gd name="connsiteY2" fmla="*/ 805324 h 1425256"/>
              <a:gd name="connsiteX3" fmla="*/ 1134417 w 1140441"/>
              <a:gd name="connsiteY3" fmla="*/ 611595 h 1425256"/>
              <a:gd name="connsiteX4" fmla="*/ 460241 w 1140441"/>
              <a:gd name="connsiteY4" fmla="*/ 76903 h 1425256"/>
              <a:gd name="connsiteX5" fmla="*/ 653970 w 1140441"/>
              <a:gd name="connsiteY5" fmla="*/ 14910 h 1425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0441" h="1425256">
                <a:moveTo>
                  <a:pt x="26289" y="1425256"/>
                </a:moveTo>
                <a:cubicBezTo>
                  <a:pt x="404060" y="1345181"/>
                  <a:pt x="781831" y="1265107"/>
                  <a:pt x="777956" y="1161785"/>
                </a:cubicBezTo>
                <a:cubicBezTo>
                  <a:pt x="774081" y="1058463"/>
                  <a:pt x="-56369" y="897022"/>
                  <a:pt x="3041" y="805324"/>
                </a:cubicBezTo>
                <a:cubicBezTo>
                  <a:pt x="62451" y="713626"/>
                  <a:pt x="1058217" y="732998"/>
                  <a:pt x="1134417" y="611595"/>
                </a:cubicBezTo>
                <a:cubicBezTo>
                  <a:pt x="1210617" y="490192"/>
                  <a:pt x="540316" y="176350"/>
                  <a:pt x="460241" y="76903"/>
                </a:cubicBezTo>
                <a:cubicBezTo>
                  <a:pt x="380167" y="-22545"/>
                  <a:pt x="517068" y="-3818"/>
                  <a:pt x="653970" y="14910"/>
                </a:cubicBezTo>
              </a:path>
            </a:pathLst>
          </a:cu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88" name="Freeform 87"/>
          <p:cNvSpPr/>
          <p:nvPr/>
        </p:nvSpPr>
        <p:spPr>
          <a:xfrm>
            <a:off x="3254209" y="3037668"/>
            <a:ext cx="589371" cy="965225"/>
          </a:xfrm>
          <a:custGeom>
            <a:avLst/>
            <a:gdLst>
              <a:gd name="connsiteX0" fmla="*/ 186415 w 589371"/>
              <a:gd name="connsiteY0" fmla="*/ 953146 h 965225"/>
              <a:gd name="connsiteX1" fmla="*/ 488632 w 589371"/>
              <a:gd name="connsiteY1" fmla="*/ 860156 h 965225"/>
              <a:gd name="connsiteX2" fmla="*/ 435 w 589371"/>
              <a:gd name="connsiteY2" fmla="*/ 185979 h 965225"/>
              <a:gd name="connsiteX3" fmla="*/ 589371 w 589371"/>
              <a:gd name="connsiteY3" fmla="*/ 0 h 965225"/>
            </a:gdLst>
            <a:ahLst/>
            <a:cxnLst>
              <a:cxn ang="0">
                <a:pos x="connsiteX0" y="connsiteY0"/>
              </a:cxn>
              <a:cxn ang="0">
                <a:pos x="connsiteX1" y="connsiteY1"/>
              </a:cxn>
              <a:cxn ang="0">
                <a:pos x="connsiteX2" y="connsiteY2"/>
              </a:cxn>
              <a:cxn ang="0">
                <a:pos x="connsiteX3" y="connsiteY3"/>
              </a:cxn>
            </a:cxnLst>
            <a:rect l="l" t="t" r="r" b="b"/>
            <a:pathLst>
              <a:path w="589371" h="965225">
                <a:moveTo>
                  <a:pt x="186415" y="953146"/>
                </a:moveTo>
                <a:cubicBezTo>
                  <a:pt x="353022" y="970581"/>
                  <a:pt x="519629" y="988017"/>
                  <a:pt x="488632" y="860156"/>
                </a:cubicBezTo>
                <a:cubicBezTo>
                  <a:pt x="457635" y="732295"/>
                  <a:pt x="-16355" y="329338"/>
                  <a:pt x="435" y="185979"/>
                </a:cubicBezTo>
                <a:cubicBezTo>
                  <a:pt x="17225" y="42620"/>
                  <a:pt x="303298" y="21310"/>
                  <a:pt x="589371" y="0"/>
                </a:cubicBezTo>
              </a:path>
            </a:pathLst>
          </a:cu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89" name="Freeform 88"/>
          <p:cNvSpPr/>
          <p:nvPr/>
        </p:nvSpPr>
        <p:spPr>
          <a:xfrm>
            <a:off x="3438461" y="3014420"/>
            <a:ext cx="1439393" cy="968644"/>
          </a:xfrm>
          <a:custGeom>
            <a:avLst/>
            <a:gdLst>
              <a:gd name="connsiteX0" fmla="*/ 823573 w 1439393"/>
              <a:gd name="connsiteY0" fmla="*/ 968644 h 968644"/>
              <a:gd name="connsiteX1" fmla="*/ 1412508 w 1439393"/>
              <a:gd name="connsiteY1" fmla="*/ 767166 h 968644"/>
              <a:gd name="connsiteX2" fmla="*/ 48658 w 1439393"/>
              <a:gd name="connsiteY2" fmla="*/ 271221 h 968644"/>
              <a:gd name="connsiteX3" fmla="*/ 436115 w 1439393"/>
              <a:gd name="connsiteY3" fmla="*/ 0 h 968644"/>
            </a:gdLst>
            <a:ahLst/>
            <a:cxnLst>
              <a:cxn ang="0">
                <a:pos x="connsiteX0" y="connsiteY0"/>
              </a:cxn>
              <a:cxn ang="0">
                <a:pos x="connsiteX1" y="connsiteY1"/>
              </a:cxn>
              <a:cxn ang="0">
                <a:pos x="connsiteX2" y="connsiteY2"/>
              </a:cxn>
              <a:cxn ang="0">
                <a:pos x="connsiteX3" y="connsiteY3"/>
              </a:cxn>
            </a:cxnLst>
            <a:rect l="l" t="t" r="r" b="b"/>
            <a:pathLst>
              <a:path w="1439393" h="968644">
                <a:moveTo>
                  <a:pt x="823573" y="968644"/>
                </a:moveTo>
                <a:cubicBezTo>
                  <a:pt x="1182617" y="926023"/>
                  <a:pt x="1541661" y="883403"/>
                  <a:pt x="1412508" y="767166"/>
                </a:cubicBezTo>
                <a:cubicBezTo>
                  <a:pt x="1283355" y="650929"/>
                  <a:pt x="211390" y="399082"/>
                  <a:pt x="48658" y="271221"/>
                </a:cubicBezTo>
                <a:cubicBezTo>
                  <a:pt x="-114074" y="143360"/>
                  <a:pt x="161020" y="71680"/>
                  <a:pt x="436115" y="0"/>
                </a:cubicBezTo>
              </a:path>
            </a:pathLst>
          </a:cu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90" name="Freeform 89"/>
          <p:cNvSpPr/>
          <p:nvPr/>
        </p:nvSpPr>
        <p:spPr>
          <a:xfrm>
            <a:off x="7010169" y="2077262"/>
            <a:ext cx="1025702" cy="864631"/>
          </a:xfrm>
          <a:custGeom>
            <a:avLst/>
            <a:gdLst>
              <a:gd name="connsiteX0" fmla="*/ 1025702 w 1025702"/>
              <a:gd name="connsiteY0" fmla="*/ 774426 h 864631"/>
              <a:gd name="connsiteX1" fmla="*/ 2814 w 1025702"/>
              <a:gd name="connsiteY1" fmla="*/ 805423 h 864631"/>
              <a:gd name="connsiteX2" fmla="*/ 700238 w 1025702"/>
              <a:gd name="connsiteY2" fmla="*/ 92501 h 864631"/>
              <a:gd name="connsiteX3" fmla="*/ 26062 w 1025702"/>
              <a:gd name="connsiteY3" fmla="*/ 30507 h 864631"/>
            </a:gdLst>
            <a:ahLst/>
            <a:cxnLst>
              <a:cxn ang="0">
                <a:pos x="connsiteX0" y="connsiteY0"/>
              </a:cxn>
              <a:cxn ang="0">
                <a:pos x="connsiteX1" y="connsiteY1"/>
              </a:cxn>
              <a:cxn ang="0">
                <a:pos x="connsiteX2" y="connsiteY2"/>
              </a:cxn>
              <a:cxn ang="0">
                <a:pos x="connsiteX3" y="connsiteY3"/>
              </a:cxn>
            </a:cxnLst>
            <a:rect l="l" t="t" r="r" b="b"/>
            <a:pathLst>
              <a:path w="1025702" h="864631">
                <a:moveTo>
                  <a:pt x="1025702" y="774426"/>
                </a:moveTo>
                <a:cubicBezTo>
                  <a:pt x="541380" y="846751"/>
                  <a:pt x="57058" y="919077"/>
                  <a:pt x="2814" y="805423"/>
                </a:cubicBezTo>
                <a:cubicBezTo>
                  <a:pt x="-51430" y="691769"/>
                  <a:pt x="696363" y="221654"/>
                  <a:pt x="700238" y="92501"/>
                </a:cubicBezTo>
                <a:cubicBezTo>
                  <a:pt x="704113" y="-36652"/>
                  <a:pt x="365087" y="-3073"/>
                  <a:pt x="26062" y="30507"/>
                </a:cubicBezTo>
              </a:path>
            </a:pathLst>
          </a:custGeom>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91" name="Rectangle 90"/>
          <p:cNvSpPr/>
          <p:nvPr/>
        </p:nvSpPr>
        <p:spPr>
          <a:xfrm>
            <a:off x="4202538" y="1632851"/>
            <a:ext cx="626228" cy="278913"/>
          </a:xfrm>
          <a:prstGeom prst="rect">
            <a:avLst/>
          </a:prstGeom>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FF"/>
                </a:solidFill>
                <a:effectLst/>
                <a:latin typeface="Arial" charset="0"/>
              </a:rPr>
              <a:t>Data</a:t>
            </a:r>
          </a:p>
        </p:txBody>
      </p:sp>
      <p:cxnSp>
        <p:nvCxnSpPr>
          <p:cNvPr id="93" name="Straight Arrow Connector 92"/>
          <p:cNvCxnSpPr>
            <a:stCxn id="91" idx="1"/>
            <a:endCxn id="28" idx="1"/>
          </p:cNvCxnSpPr>
          <p:nvPr/>
        </p:nvCxnSpPr>
        <p:spPr bwMode="auto">
          <a:xfrm flipH="1">
            <a:off x="2325882" y="1772308"/>
            <a:ext cx="1876656" cy="209933"/>
          </a:xfrm>
          <a:prstGeom prst="straightConnector1">
            <a:avLst/>
          </a:prstGeom>
          <a:solidFill>
            <a:schemeClr val="accent1"/>
          </a:solidFill>
          <a:ln w="12700" cap="flat" cmpd="sng" algn="ctr">
            <a:solidFill>
              <a:schemeClr val="tx1"/>
            </a:solidFill>
            <a:prstDash val="solid"/>
            <a:round/>
            <a:headEnd type="none" w="sm" len="sm"/>
            <a:tailEnd type="stealth" w="lg" len="med"/>
          </a:ln>
          <a:effectLst/>
        </p:spPr>
      </p:cxnSp>
      <p:cxnSp>
        <p:nvCxnSpPr>
          <p:cNvPr id="95" name="Straight Arrow Connector 94"/>
          <p:cNvCxnSpPr>
            <a:stCxn id="91" idx="2"/>
            <a:endCxn id="53" idx="1"/>
          </p:cNvCxnSpPr>
          <p:nvPr/>
        </p:nvCxnSpPr>
        <p:spPr bwMode="auto">
          <a:xfrm flipH="1">
            <a:off x="4107784" y="1911764"/>
            <a:ext cx="407868" cy="658114"/>
          </a:xfrm>
          <a:prstGeom prst="straightConnector1">
            <a:avLst/>
          </a:prstGeom>
          <a:solidFill>
            <a:schemeClr val="accent1"/>
          </a:solidFill>
          <a:ln w="12700" cap="flat" cmpd="sng" algn="ctr">
            <a:solidFill>
              <a:schemeClr val="tx1"/>
            </a:solidFill>
            <a:prstDash val="solid"/>
            <a:round/>
            <a:headEnd type="none" w="sm" len="sm"/>
            <a:tailEnd type="stealth" w="lg" len="med"/>
          </a:ln>
          <a:effectLst/>
        </p:spPr>
      </p:cxnSp>
      <p:cxnSp>
        <p:nvCxnSpPr>
          <p:cNvPr id="97" name="Straight Arrow Connector 96"/>
          <p:cNvCxnSpPr>
            <a:stCxn id="91" idx="3"/>
          </p:cNvCxnSpPr>
          <p:nvPr/>
        </p:nvCxnSpPr>
        <p:spPr bwMode="auto">
          <a:xfrm>
            <a:off x="4828766" y="1772308"/>
            <a:ext cx="1993795" cy="110824"/>
          </a:xfrm>
          <a:prstGeom prst="straightConnector1">
            <a:avLst/>
          </a:prstGeom>
          <a:solidFill>
            <a:schemeClr val="accent1"/>
          </a:solidFill>
          <a:ln w="12700" cap="flat" cmpd="sng" algn="ctr">
            <a:solidFill>
              <a:schemeClr val="tx1"/>
            </a:solidFill>
            <a:prstDash val="solid"/>
            <a:round/>
            <a:headEnd type="none" w="sm" len="sm"/>
            <a:tailEnd type="stealth" w="lg" len="med"/>
          </a:ln>
          <a:effectLst/>
        </p:spPr>
      </p:cxnSp>
      <p:sp>
        <p:nvSpPr>
          <p:cNvPr id="98" name="TextBox 97"/>
          <p:cNvSpPr txBox="1"/>
          <p:nvPr/>
        </p:nvSpPr>
        <p:spPr>
          <a:xfrm>
            <a:off x="668740" y="4640239"/>
            <a:ext cx="7673967" cy="923330"/>
          </a:xfrm>
          <a:prstGeom prst="rect">
            <a:avLst/>
          </a:prstGeom>
          <a:noFill/>
        </p:spPr>
        <p:txBody>
          <a:bodyPr wrap="square" rtlCol="0">
            <a:spAutoFit/>
          </a:bodyPr>
          <a:lstStyle/>
          <a:p>
            <a:r>
              <a:rPr lang="en-US" sz="1800" dirty="0" smtClean="0">
                <a:solidFill>
                  <a:schemeClr val="tx1"/>
                </a:solidFill>
              </a:rPr>
              <a:t>Data is replicated to multiple, connected servers in the Internet cloud.</a:t>
            </a:r>
          </a:p>
          <a:p>
            <a:r>
              <a:rPr lang="en-US" sz="1800" dirty="0" smtClean="0">
                <a:solidFill>
                  <a:schemeClr val="tx1"/>
                </a:solidFill>
              </a:rPr>
              <a:t>Client requests are filled from the nearest available server, spreading the bandwidth and processor demands across the network.</a:t>
            </a:r>
            <a:endParaRPr lang="en-US" sz="1800" dirty="0">
              <a:solidFill>
                <a:schemeClr val="tx1"/>
              </a:solidFill>
            </a:endParaRPr>
          </a:p>
        </p:txBody>
      </p:sp>
    </p:spTree>
    <p:extLst>
      <p:ext uri="{BB962C8B-B14F-4D97-AF65-F5344CB8AC3E}">
        <p14:creationId xmlns:p14="http://schemas.microsoft.com/office/powerpoint/2010/main" val="41628955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Databases: Amazon S3</a:t>
            </a:r>
            <a:endParaRPr lang="en-US" dirty="0"/>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35</a:t>
            </a:fld>
            <a:endParaRPr lang="en-US"/>
          </a:p>
        </p:txBody>
      </p:sp>
      <p:grpSp>
        <p:nvGrpSpPr>
          <p:cNvPr id="4" name="Group 39"/>
          <p:cNvGrpSpPr>
            <a:grpSpLocks/>
          </p:cNvGrpSpPr>
          <p:nvPr/>
        </p:nvGrpSpPr>
        <p:grpSpPr bwMode="auto">
          <a:xfrm>
            <a:off x="2261307" y="1955721"/>
            <a:ext cx="533306" cy="805790"/>
            <a:chOff x="2256" y="1536"/>
            <a:chExt cx="566" cy="856"/>
          </a:xfrm>
        </p:grpSpPr>
        <p:sp>
          <p:nvSpPr>
            <p:cNvPr id="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29"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2367" y="3583480"/>
            <a:ext cx="534726" cy="560189"/>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39"/>
          <p:cNvGrpSpPr>
            <a:grpSpLocks/>
          </p:cNvGrpSpPr>
          <p:nvPr/>
        </p:nvGrpSpPr>
        <p:grpSpPr bwMode="auto">
          <a:xfrm>
            <a:off x="6422199" y="1784538"/>
            <a:ext cx="319205" cy="482297"/>
            <a:chOff x="2256" y="1536"/>
            <a:chExt cx="566" cy="856"/>
          </a:xfrm>
        </p:grpSpPr>
        <p:sp>
          <p:nvSpPr>
            <p:cNvPr id="31"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 name="TextBox 54"/>
          <p:cNvSpPr txBox="1"/>
          <p:nvPr/>
        </p:nvSpPr>
        <p:spPr>
          <a:xfrm>
            <a:off x="1882668" y="1496621"/>
            <a:ext cx="1360309" cy="369332"/>
          </a:xfrm>
          <a:prstGeom prst="rect">
            <a:avLst/>
          </a:prstGeom>
          <a:noFill/>
        </p:spPr>
        <p:txBody>
          <a:bodyPr wrap="none" rtlCol="0">
            <a:spAutoFit/>
          </a:bodyPr>
          <a:lstStyle/>
          <a:p>
            <a:r>
              <a:rPr lang="en-US" sz="1800" dirty="0" smtClean="0"/>
              <a:t>Web server</a:t>
            </a:r>
            <a:endParaRPr lang="en-US" sz="1800" dirty="0"/>
          </a:p>
        </p:txBody>
      </p:sp>
      <p:pic>
        <p:nvPicPr>
          <p:cNvPr id="56" name="Picture 35" descr="Computer Screen (Office Clip 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9572" y="3443891"/>
            <a:ext cx="534726" cy="560189"/>
          </a:xfrm>
          <a:prstGeom prst="rect">
            <a:avLst/>
          </a:prstGeom>
          <a:noFill/>
          <a:extLst>
            <a:ext uri="{909E8E84-426E-40DD-AFC4-6F175D3DCCD1}">
              <a14:hiddenFill xmlns:a14="http://schemas.microsoft.com/office/drawing/2010/main">
                <a:solidFill>
                  <a:srgbClr val="FFFFFF"/>
                </a:solidFill>
              </a14:hiddenFill>
            </a:ext>
          </a:extLst>
        </p:spPr>
      </p:pic>
      <p:sp>
        <p:nvSpPr>
          <p:cNvPr id="57" name="Rectangle 56"/>
          <p:cNvSpPr/>
          <p:nvPr/>
        </p:nvSpPr>
        <p:spPr>
          <a:xfrm>
            <a:off x="4637439" y="2843405"/>
            <a:ext cx="971031" cy="614149"/>
          </a:xfrm>
          <a:prstGeom prst="rect">
            <a:avLst/>
          </a:prstGeom>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FF"/>
                </a:solidFill>
                <a:effectLst/>
                <a:latin typeface="Arial" charset="0"/>
              </a:rPr>
              <a:t>HTML Page</a:t>
            </a:r>
          </a:p>
        </p:txBody>
      </p:sp>
      <p:sp>
        <p:nvSpPr>
          <p:cNvPr id="58" name="TextBox 57"/>
          <p:cNvSpPr txBox="1"/>
          <p:nvPr/>
        </p:nvSpPr>
        <p:spPr>
          <a:xfrm>
            <a:off x="1281843" y="4261456"/>
            <a:ext cx="1236236" cy="369332"/>
          </a:xfrm>
          <a:prstGeom prst="rect">
            <a:avLst/>
          </a:prstGeom>
          <a:noFill/>
        </p:spPr>
        <p:txBody>
          <a:bodyPr wrap="none" rtlCol="0">
            <a:spAutoFit/>
          </a:bodyPr>
          <a:lstStyle/>
          <a:p>
            <a:r>
              <a:rPr lang="en-US" sz="1800" dirty="0" smtClean="0"/>
              <a:t>Developer</a:t>
            </a:r>
            <a:endParaRPr lang="en-US" sz="1800" dirty="0"/>
          </a:p>
        </p:txBody>
      </p:sp>
      <p:sp>
        <p:nvSpPr>
          <p:cNvPr id="59" name="TextBox 58"/>
          <p:cNvSpPr txBox="1"/>
          <p:nvPr/>
        </p:nvSpPr>
        <p:spPr>
          <a:xfrm>
            <a:off x="6947108" y="4143669"/>
            <a:ext cx="671979" cy="369332"/>
          </a:xfrm>
          <a:prstGeom prst="rect">
            <a:avLst/>
          </a:prstGeom>
          <a:noFill/>
        </p:spPr>
        <p:txBody>
          <a:bodyPr wrap="none" rtlCol="0">
            <a:spAutoFit/>
          </a:bodyPr>
          <a:lstStyle/>
          <a:p>
            <a:r>
              <a:rPr lang="en-US" sz="1800" dirty="0" smtClean="0"/>
              <a:t>User</a:t>
            </a:r>
            <a:endParaRPr lang="en-US" sz="1800" dirty="0"/>
          </a:p>
        </p:txBody>
      </p:sp>
      <p:sp>
        <p:nvSpPr>
          <p:cNvPr id="60" name="TextBox 59"/>
          <p:cNvSpPr txBox="1"/>
          <p:nvPr/>
        </p:nvSpPr>
        <p:spPr>
          <a:xfrm>
            <a:off x="5988568" y="1284697"/>
            <a:ext cx="1377300" cy="369332"/>
          </a:xfrm>
          <a:prstGeom prst="rect">
            <a:avLst/>
          </a:prstGeom>
          <a:noFill/>
        </p:spPr>
        <p:txBody>
          <a:bodyPr wrap="none" rtlCol="0">
            <a:spAutoFit/>
          </a:bodyPr>
          <a:lstStyle/>
          <a:p>
            <a:r>
              <a:rPr lang="en-US" sz="1800" dirty="0" smtClean="0"/>
              <a:t>Amazon S3</a:t>
            </a:r>
            <a:endParaRPr lang="en-US" sz="1800" dirty="0"/>
          </a:p>
        </p:txBody>
      </p:sp>
      <p:sp>
        <p:nvSpPr>
          <p:cNvPr id="63" name="Freeform 62"/>
          <p:cNvSpPr/>
          <p:nvPr/>
        </p:nvSpPr>
        <p:spPr>
          <a:xfrm>
            <a:off x="1581314" y="2786318"/>
            <a:ext cx="928619" cy="968991"/>
          </a:xfrm>
          <a:custGeom>
            <a:avLst/>
            <a:gdLst>
              <a:gd name="connsiteX0" fmla="*/ 273527 w 928619"/>
              <a:gd name="connsiteY0" fmla="*/ 968991 h 968991"/>
              <a:gd name="connsiteX1" fmla="*/ 928619 w 928619"/>
              <a:gd name="connsiteY1" fmla="*/ 914400 h 968991"/>
              <a:gd name="connsiteX2" fmla="*/ 572 w 928619"/>
              <a:gd name="connsiteY2" fmla="*/ 313899 h 968991"/>
              <a:gd name="connsiteX3" fmla="*/ 819437 w 928619"/>
              <a:gd name="connsiteY3" fmla="*/ 0 h 968991"/>
            </a:gdLst>
            <a:ahLst/>
            <a:cxnLst>
              <a:cxn ang="0">
                <a:pos x="connsiteX0" y="connsiteY0"/>
              </a:cxn>
              <a:cxn ang="0">
                <a:pos x="connsiteX1" y="connsiteY1"/>
              </a:cxn>
              <a:cxn ang="0">
                <a:pos x="connsiteX2" y="connsiteY2"/>
              </a:cxn>
              <a:cxn ang="0">
                <a:pos x="connsiteX3" y="connsiteY3"/>
              </a:cxn>
            </a:cxnLst>
            <a:rect l="l" t="t" r="r" b="b"/>
            <a:pathLst>
              <a:path w="928619" h="968991">
                <a:moveTo>
                  <a:pt x="273527" y="968991"/>
                </a:moveTo>
                <a:lnTo>
                  <a:pt x="928619" y="914400"/>
                </a:lnTo>
                <a:cubicBezTo>
                  <a:pt x="883127" y="805218"/>
                  <a:pt x="18769" y="466299"/>
                  <a:pt x="572" y="313899"/>
                </a:cubicBezTo>
                <a:cubicBezTo>
                  <a:pt x="-17625" y="161499"/>
                  <a:pt x="400906" y="80749"/>
                  <a:pt x="819437" y="0"/>
                </a:cubicBezTo>
              </a:path>
            </a:pathLst>
          </a:custGeom>
          <a:ln>
            <a:solidFill>
              <a:schemeClr val="tx1"/>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64" name="Freeform 63"/>
          <p:cNvSpPr/>
          <p:nvPr/>
        </p:nvSpPr>
        <p:spPr>
          <a:xfrm>
            <a:off x="1923080" y="2131226"/>
            <a:ext cx="4408226" cy="1717183"/>
          </a:xfrm>
          <a:custGeom>
            <a:avLst/>
            <a:gdLst>
              <a:gd name="connsiteX0" fmla="*/ 0 w 4408226"/>
              <a:gd name="connsiteY0" fmla="*/ 1651379 h 1717183"/>
              <a:gd name="connsiteX1" fmla="*/ 873456 w 4408226"/>
              <a:gd name="connsiteY1" fmla="*/ 1637731 h 1717183"/>
              <a:gd name="connsiteX2" fmla="*/ 191068 w 4408226"/>
              <a:gd name="connsiteY2" fmla="*/ 859809 h 1717183"/>
              <a:gd name="connsiteX3" fmla="*/ 3671247 w 4408226"/>
              <a:gd name="connsiteY3" fmla="*/ 450376 h 1717183"/>
              <a:gd name="connsiteX4" fmla="*/ 3002507 w 4408226"/>
              <a:gd name="connsiteY4" fmla="*/ 177421 h 1717183"/>
              <a:gd name="connsiteX5" fmla="*/ 4408226 w 4408226"/>
              <a:gd name="connsiteY5" fmla="*/ 0 h 1717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8226" h="1717183">
                <a:moveTo>
                  <a:pt x="0" y="1651379"/>
                </a:moveTo>
                <a:cubicBezTo>
                  <a:pt x="420805" y="1710519"/>
                  <a:pt x="841611" y="1769659"/>
                  <a:pt x="873456" y="1637731"/>
                </a:cubicBezTo>
                <a:cubicBezTo>
                  <a:pt x="905301" y="1505803"/>
                  <a:pt x="-275230" y="1057701"/>
                  <a:pt x="191068" y="859809"/>
                </a:cubicBezTo>
                <a:cubicBezTo>
                  <a:pt x="657366" y="661917"/>
                  <a:pt x="3202674" y="564107"/>
                  <a:pt x="3671247" y="450376"/>
                </a:cubicBezTo>
                <a:cubicBezTo>
                  <a:pt x="4139820" y="336645"/>
                  <a:pt x="2879677" y="252484"/>
                  <a:pt x="3002507" y="177421"/>
                </a:cubicBezTo>
                <a:cubicBezTo>
                  <a:pt x="3125337" y="102358"/>
                  <a:pt x="3766781" y="51179"/>
                  <a:pt x="4408226" y="0"/>
                </a:cubicBezTo>
              </a:path>
            </a:pathLst>
          </a:custGeom>
          <a:ln>
            <a:solidFill>
              <a:schemeClr val="tx1"/>
            </a:solidFill>
            <a:tailEnd type="stealth" w="lg" len="med"/>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0000FF"/>
              </a:solidFill>
              <a:effectLst/>
              <a:latin typeface="Arial" charset="0"/>
            </a:endParaRPr>
          </a:p>
        </p:txBody>
      </p:sp>
      <p:sp>
        <p:nvSpPr>
          <p:cNvPr id="65" name="TextBox 64"/>
          <p:cNvSpPr txBox="1"/>
          <p:nvPr/>
        </p:nvSpPr>
        <p:spPr>
          <a:xfrm>
            <a:off x="4931589" y="1526370"/>
            <a:ext cx="1667695" cy="646331"/>
          </a:xfrm>
          <a:prstGeom prst="rect">
            <a:avLst/>
          </a:prstGeom>
          <a:noFill/>
        </p:spPr>
        <p:txBody>
          <a:bodyPr wrap="square" rtlCol="0">
            <a:spAutoFit/>
          </a:bodyPr>
          <a:lstStyle/>
          <a:p>
            <a:r>
              <a:rPr lang="en-US" sz="1800" dirty="0" smtClean="0">
                <a:solidFill>
                  <a:schemeClr val="tx1"/>
                </a:solidFill>
              </a:rPr>
              <a:t>Bucket Name</a:t>
            </a:r>
          </a:p>
          <a:p>
            <a:r>
              <a:rPr lang="en-US" sz="1800" dirty="0">
                <a:solidFill>
                  <a:schemeClr val="tx1"/>
                </a:solidFill>
              </a:rPr>
              <a:t> </a:t>
            </a:r>
            <a:r>
              <a:rPr lang="en-US" sz="1800" dirty="0" smtClean="0">
                <a:solidFill>
                  <a:schemeClr val="tx1"/>
                </a:solidFill>
              </a:rPr>
              <a:t> Key, Object</a:t>
            </a:r>
            <a:endParaRPr lang="en-US" sz="1800" dirty="0">
              <a:solidFill>
                <a:schemeClr val="tx1"/>
              </a:solidFill>
            </a:endParaRPr>
          </a:p>
        </p:txBody>
      </p:sp>
      <p:cxnSp>
        <p:nvCxnSpPr>
          <p:cNvPr id="67" name="Straight Arrow Connector 66"/>
          <p:cNvCxnSpPr>
            <a:endCxn id="57" idx="1"/>
          </p:cNvCxnSpPr>
          <p:nvPr/>
        </p:nvCxnSpPr>
        <p:spPr bwMode="auto">
          <a:xfrm>
            <a:off x="2794613" y="2376502"/>
            <a:ext cx="1842826" cy="773978"/>
          </a:xfrm>
          <a:prstGeom prst="straightConnector1">
            <a:avLst/>
          </a:prstGeom>
          <a:ln>
            <a:solidFill>
              <a:schemeClr val="bg2"/>
            </a:solidFill>
            <a:tailEnd type="stealth" w="lg" len="med"/>
          </a:ln>
        </p:spPr>
      </p:cxnSp>
      <p:cxnSp>
        <p:nvCxnSpPr>
          <p:cNvPr id="69" name="Straight Arrow Connector 68"/>
          <p:cNvCxnSpPr>
            <a:stCxn id="57" idx="3"/>
            <a:endCxn id="56" idx="1"/>
          </p:cNvCxnSpPr>
          <p:nvPr/>
        </p:nvCxnSpPr>
        <p:spPr bwMode="auto">
          <a:xfrm>
            <a:off x="5608470" y="3150480"/>
            <a:ext cx="1321102" cy="573506"/>
          </a:xfrm>
          <a:prstGeom prst="straightConnector1">
            <a:avLst/>
          </a:prstGeom>
          <a:ln>
            <a:solidFill>
              <a:schemeClr val="bg2"/>
            </a:solidFill>
            <a:tailEnd type="stealth" w="lg" len="med"/>
          </a:ln>
        </p:spPr>
      </p:cxnSp>
      <p:cxnSp>
        <p:nvCxnSpPr>
          <p:cNvPr id="71" name="Straight Arrow Connector 70"/>
          <p:cNvCxnSpPr>
            <a:stCxn id="34" idx="1"/>
            <a:endCxn id="57" idx="3"/>
          </p:cNvCxnSpPr>
          <p:nvPr/>
        </p:nvCxnSpPr>
        <p:spPr bwMode="auto">
          <a:xfrm flipH="1">
            <a:off x="5608470" y="2258947"/>
            <a:ext cx="937801" cy="891533"/>
          </a:xfrm>
          <a:prstGeom prst="straightConnector1">
            <a:avLst/>
          </a:prstGeom>
          <a:ln>
            <a:solidFill>
              <a:schemeClr val="bg2"/>
            </a:solidFill>
            <a:tailEnd type="stealth" w="lg" len="med"/>
          </a:ln>
        </p:spPr>
      </p:cxnSp>
      <p:sp>
        <p:nvSpPr>
          <p:cNvPr id="72" name="TextBox 71"/>
          <p:cNvSpPr txBox="1"/>
          <p:nvPr/>
        </p:nvSpPr>
        <p:spPr>
          <a:xfrm>
            <a:off x="880008" y="1941453"/>
            <a:ext cx="1001557" cy="1200329"/>
          </a:xfrm>
          <a:prstGeom prst="rect">
            <a:avLst/>
          </a:prstGeom>
          <a:noFill/>
        </p:spPr>
        <p:txBody>
          <a:bodyPr wrap="square" rtlCol="0">
            <a:spAutoFit/>
          </a:bodyPr>
          <a:lstStyle/>
          <a:p>
            <a:r>
              <a:rPr lang="en-US" sz="1800" dirty="0" smtClean="0"/>
              <a:t>HTML, Code, </a:t>
            </a:r>
            <a:r>
              <a:rPr lang="en-US" sz="1800" dirty="0" err="1" smtClean="0"/>
              <a:t>Bucket+Key</a:t>
            </a:r>
            <a:endParaRPr lang="en-US" sz="1800" dirty="0"/>
          </a:p>
        </p:txBody>
      </p:sp>
      <p:sp>
        <p:nvSpPr>
          <p:cNvPr id="73" name="TextBox 72"/>
          <p:cNvSpPr txBox="1"/>
          <p:nvPr/>
        </p:nvSpPr>
        <p:spPr>
          <a:xfrm>
            <a:off x="259306" y="4603492"/>
            <a:ext cx="8679977" cy="1477328"/>
          </a:xfrm>
          <a:prstGeom prst="rect">
            <a:avLst/>
          </a:prstGeom>
          <a:noFill/>
        </p:spPr>
        <p:txBody>
          <a:bodyPr wrap="square" rtlCol="0">
            <a:spAutoFit/>
          </a:bodyPr>
          <a:lstStyle/>
          <a:p>
            <a:r>
              <a:rPr lang="en-US" sz="1800" dirty="0" smtClean="0">
                <a:solidFill>
                  <a:schemeClr val="tx1"/>
                </a:solidFill>
              </a:rPr>
              <a:t>Developer opens Amazon S3 account and creates/names a bucket.</a:t>
            </a:r>
          </a:p>
          <a:p>
            <a:r>
              <a:rPr lang="en-US" sz="1800" dirty="0" smtClean="0">
                <a:solidFill>
                  <a:schemeClr val="tx1"/>
                </a:solidFill>
              </a:rPr>
              <a:t>Developer uploads content (objects) to bucket and assigns a key to each object.</a:t>
            </a:r>
          </a:p>
          <a:p>
            <a:r>
              <a:rPr lang="en-US" sz="1800" dirty="0" smtClean="0">
                <a:solidFill>
                  <a:schemeClr val="tx1"/>
                </a:solidFill>
              </a:rPr>
              <a:t>Developer writes Web server code with HTML page and background code that calls the S3 service with the bucket name and object key.</a:t>
            </a:r>
          </a:p>
          <a:p>
            <a:r>
              <a:rPr lang="en-US" sz="1800" dirty="0" smtClean="0">
                <a:solidFill>
                  <a:schemeClr val="tx1"/>
                </a:solidFill>
              </a:rPr>
              <a:t>Web page is constructed on request and delivered with the object.</a:t>
            </a:r>
            <a:endParaRPr lang="en-US" sz="1800" dirty="0">
              <a:solidFill>
                <a:schemeClr val="tx1"/>
              </a:solidFill>
            </a:endParaRPr>
          </a:p>
        </p:txBody>
      </p:sp>
    </p:spTree>
    <p:extLst>
      <p:ext uri="{BB962C8B-B14F-4D97-AF65-F5344CB8AC3E}">
        <p14:creationId xmlns:p14="http://schemas.microsoft.com/office/powerpoint/2010/main" val="935145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Databases (and Cloud)</a:t>
            </a:r>
            <a:endParaRPr lang="en-US" dirty="0"/>
          </a:p>
        </p:txBody>
      </p:sp>
      <p:sp>
        <p:nvSpPr>
          <p:cNvPr id="4" name="Content Placeholder 3"/>
          <p:cNvSpPr>
            <a:spLocks noGrp="1"/>
          </p:cNvSpPr>
          <p:nvPr>
            <p:ph idx="1"/>
          </p:nvPr>
        </p:nvSpPr>
        <p:spPr/>
        <p:txBody>
          <a:bodyPr/>
          <a:lstStyle/>
          <a:p>
            <a:r>
              <a:rPr lang="en-US" dirty="0" smtClean="0"/>
              <a:t>Many cloud systems are proprietary and not relational.</a:t>
            </a:r>
          </a:p>
          <a:p>
            <a:r>
              <a:rPr lang="en-US" dirty="0" smtClean="0"/>
              <a:t>Designed to handle data that rarely changes—typically through bulk uploads.</a:t>
            </a:r>
          </a:p>
          <a:p>
            <a:r>
              <a:rPr lang="en-US" dirty="0" smtClean="0"/>
              <a:t>So little fear of concurrency or transaction issues.</a:t>
            </a:r>
          </a:p>
          <a:p>
            <a:r>
              <a:rPr lang="en-US" dirty="0" smtClean="0"/>
              <a:t>Microsoft Azure SQL is an exception.</a:t>
            </a:r>
          </a:p>
          <a:p>
            <a:r>
              <a:rPr lang="en-US" dirty="0" smtClean="0"/>
              <a:t>Need to handle concurrency (and transactions/logs) in your own code.</a:t>
            </a:r>
          </a:p>
          <a:p>
            <a:r>
              <a:rPr lang="en-US" dirty="0" smtClean="0"/>
              <a:t>Always use optimistic concurrency (not pessimistic locking).</a:t>
            </a:r>
          </a:p>
          <a:p>
            <a:r>
              <a:rPr lang="en-US" dirty="0" smtClean="0"/>
              <a:t>See Chapter 7, but keep the original values when you read data and use it in the WHERE clause when you alter data to see if it </a:t>
            </a:r>
            <a:r>
              <a:rPr lang="en-US" smtClean="0"/>
              <a:t>has changed.</a:t>
            </a:r>
            <a:endParaRPr lang="en-US"/>
          </a:p>
        </p:txBody>
      </p:sp>
      <p:sp>
        <p:nvSpPr>
          <p:cNvPr id="3" name="Slide Number Placeholder 2"/>
          <p:cNvSpPr>
            <a:spLocks noGrp="1"/>
          </p:cNvSpPr>
          <p:nvPr>
            <p:ph type="sldNum" sz="quarter" idx="12"/>
          </p:nvPr>
        </p:nvSpPr>
        <p:spPr/>
        <p:txBody>
          <a:bodyPr/>
          <a:lstStyle/>
          <a:p>
            <a:pPr>
              <a:defRPr/>
            </a:pPr>
            <a:fld id="{456D401C-B8DD-4FAA-8516-ACD0E6D26397}" type="slidenum">
              <a:rPr lang="en-US" smtClean="0"/>
              <a:pPr>
                <a:defRPr/>
              </a:pPr>
              <a:t>36</a:t>
            </a:fld>
            <a:endParaRPr lang="en-US"/>
          </a:p>
        </p:txBody>
      </p:sp>
    </p:spTree>
    <p:extLst>
      <p:ext uri="{BB962C8B-B14F-4D97-AF65-F5344CB8AC3E}">
        <p14:creationId xmlns:p14="http://schemas.microsoft.com/office/powerpoint/2010/main" val="763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39"/>
          <p:cNvGrpSpPr>
            <a:grpSpLocks/>
          </p:cNvGrpSpPr>
          <p:nvPr/>
        </p:nvGrpSpPr>
        <p:grpSpPr bwMode="auto">
          <a:xfrm>
            <a:off x="8019190" y="2182319"/>
            <a:ext cx="439835" cy="664562"/>
            <a:chOff x="2256" y="1536"/>
            <a:chExt cx="566" cy="856"/>
          </a:xfrm>
        </p:grpSpPr>
        <p:sp>
          <p:nvSpPr>
            <p:cNvPr id="52"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6" name="Group 39"/>
          <p:cNvGrpSpPr>
            <a:grpSpLocks/>
          </p:cNvGrpSpPr>
          <p:nvPr/>
        </p:nvGrpSpPr>
        <p:grpSpPr bwMode="auto">
          <a:xfrm>
            <a:off x="6425955" y="1595038"/>
            <a:ext cx="439835" cy="664562"/>
            <a:chOff x="2256" y="1536"/>
            <a:chExt cx="566" cy="856"/>
          </a:xfrm>
        </p:grpSpPr>
        <p:sp>
          <p:nvSpPr>
            <p:cNvPr id="37"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35" name="Rectangle 2"/>
          <p:cNvSpPr>
            <a:spLocks noGrp="1" noChangeArrowheads="1"/>
          </p:cNvSpPr>
          <p:nvPr>
            <p:ph type="title"/>
          </p:nvPr>
        </p:nvSpPr>
        <p:spPr/>
        <p:txBody>
          <a:bodyPr/>
          <a:lstStyle/>
          <a:p>
            <a:r>
              <a:rPr lang="en-US" smtClean="0"/>
              <a:t>Distributed Database Definition</a:t>
            </a:r>
          </a:p>
        </p:txBody>
      </p:sp>
      <p:sp>
        <p:nvSpPr>
          <p:cNvPr id="1036" name="Rectangle 3"/>
          <p:cNvSpPr>
            <a:spLocks noGrp="1" noChangeArrowheads="1"/>
          </p:cNvSpPr>
          <p:nvPr>
            <p:ph idx="1"/>
          </p:nvPr>
        </p:nvSpPr>
        <p:spPr>
          <a:xfrm>
            <a:off x="147919" y="1237129"/>
            <a:ext cx="5214496" cy="4782671"/>
          </a:xfrm>
        </p:spPr>
        <p:txBody>
          <a:bodyPr/>
          <a:lstStyle/>
          <a:p>
            <a:r>
              <a:rPr lang="en-US" dirty="0" smtClean="0"/>
              <a:t>Multiple independent databases</a:t>
            </a:r>
          </a:p>
          <a:p>
            <a:pPr lvl="1"/>
            <a:r>
              <a:rPr lang="en-US" dirty="0" smtClean="0"/>
              <a:t>Each DBMS is a complete DBMS (engine, queries, locking, transactions, etc.)</a:t>
            </a:r>
          </a:p>
          <a:p>
            <a:pPr lvl="1"/>
            <a:r>
              <a:rPr lang="en-US" dirty="0" smtClean="0"/>
              <a:t>Usually on different machines.</a:t>
            </a:r>
          </a:p>
          <a:p>
            <a:pPr lvl="1"/>
            <a:r>
              <a:rPr lang="en-US" dirty="0" smtClean="0"/>
              <a:t>Usually in different locations.</a:t>
            </a:r>
          </a:p>
          <a:p>
            <a:r>
              <a:rPr lang="en-US" dirty="0" smtClean="0"/>
              <a:t>Connected by a network.</a:t>
            </a:r>
          </a:p>
          <a:p>
            <a:r>
              <a:rPr lang="en-US" dirty="0" smtClean="0"/>
              <a:t>Might be different environments</a:t>
            </a:r>
          </a:p>
          <a:p>
            <a:pPr lvl="1"/>
            <a:r>
              <a:rPr lang="en-US" dirty="0" smtClean="0"/>
              <a:t>Hardware</a:t>
            </a:r>
          </a:p>
          <a:p>
            <a:pPr lvl="1"/>
            <a:r>
              <a:rPr lang="en-US" dirty="0" smtClean="0"/>
              <a:t>Operating System</a:t>
            </a:r>
          </a:p>
          <a:p>
            <a:pPr lvl="1"/>
            <a:r>
              <a:rPr lang="en-US" dirty="0" smtClean="0"/>
              <a:t>DBMS Software</a:t>
            </a:r>
          </a:p>
        </p:txBody>
      </p:sp>
      <p:sp>
        <p:nvSpPr>
          <p:cNvPr id="1034"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516F4144-4882-43C5-90C7-01B50E7F689A}" type="slidenum">
              <a:rPr lang="en-US" smtClean="0"/>
              <a:pPr/>
              <a:t>4</a:t>
            </a:fld>
            <a:endParaRPr lang="en-US"/>
          </a:p>
        </p:txBody>
      </p:sp>
      <p:sp>
        <p:nvSpPr>
          <p:cNvPr id="1037" name="Freeform 12"/>
          <p:cNvSpPr>
            <a:spLocks/>
          </p:cNvSpPr>
          <p:nvPr/>
        </p:nvSpPr>
        <p:spPr bwMode="auto">
          <a:xfrm>
            <a:off x="6324600" y="3962400"/>
            <a:ext cx="1106488" cy="436563"/>
          </a:xfrm>
          <a:custGeom>
            <a:avLst/>
            <a:gdLst>
              <a:gd name="T0" fmla="*/ 0 w 697"/>
              <a:gd name="T1" fmla="*/ 240 h 275"/>
              <a:gd name="T2" fmla="*/ 28 w 697"/>
              <a:gd name="T3" fmla="*/ 196 h 275"/>
              <a:gd name="T4" fmla="*/ 57 w 697"/>
              <a:gd name="T5" fmla="*/ 187 h 275"/>
              <a:gd name="T6" fmla="*/ 96 w 697"/>
              <a:gd name="T7" fmla="*/ 187 h 275"/>
              <a:gd name="T8" fmla="*/ 125 w 697"/>
              <a:gd name="T9" fmla="*/ 187 h 275"/>
              <a:gd name="T10" fmla="*/ 163 w 697"/>
              <a:gd name="T11" fmla="*/ 187 h 275"/>
              <a:gd name="T12" fmla="*/ 183 w 697"/>
              <a:gd name="T13" fmla="*/ 187 h 275"/>
              <a:gd name="T14" fmla="*/ 212 w 697"/>
              <a:gd name="T15" fmla="*/ 187 h 275"/>
              <a:gd name="T16" fmla="*/ 241 w 697"/>
              <a:gd name="T17" fmla="*/ 196 h 275"/>
              <a:gd name="T18" fmla="*/ 270 w 697"/>
              <a:gd name="T19" fmla="*/ 216 h 275"/>
              <a:gd name="T20" fmla="*/ 299 w 697"/>
              <a:gd name="T21" fmla="*/ 225 h 275"/>
              <a:gd name="T22" fmla="*/ 328 w 697"/>
              <a:gd name="T23" fmla="*/ 235 h 275"/>
              <a:gd name="T24" fmla="*/ 357 w 697"/>
              <a:gd name="T25" fmla="*/ 235 h 275"/>
              <a:gd name="T26" fmla="*/ 396 w 697"/>
              <a:gd name="T27" fmla="*/ 245 h 275"/>
              <a:gd name="T28" fmla="*/ 425 w 697"/>
              <a:gd name="T29" fmla="*/ 254 h 275"/>
              <a:gd name="T30" fmla="*/ 463 w 697"/>
              <a:gd name="T31" fmla="*/ 264 h 275"/>
              <a:gd name="T32" fmla="*/ 492 w 697"/>
              <a:gd name="T33" fmla="*/ 264 h 275"/>
              <a:gd name="T34" fmla="*/ 521 w 697"/>
              <a:gd name="T35" fmla="*/ 274 h 275"/>
              <a:gd name="T36" fmla="*/ 541 w 697"/>
              <a:gd name="T37" fmla="*/ 274 h 275"/>
              <a:gd name="T38" fmla="*/ 570 w 697"/>
              <a:gd name="T39" fmla="*/ 274 h 275"/>
              <a:gd name="T40" fmla="*/ 599 w 697"/>
              <a:gd name="T41" fmla="*/ 274 h 275"/>
              <a:gd name="T42" fmla="*/ 628 w 697"/>
              <a:gd name="T43" fmla="*/ 274 h 275"/>
              <a:gd name="T44" fmla="*/ 657 w 697"/>
              <a:gd name="T45" fmla="*/ 264 h 275"/>
              <a:gd name="T46" fmla="*/ 686 w 697"/>
              <a:gd name="T47" fmla="*/ 235 h 275"/>
              <a:gd name="T48" fmla="*/ 686 w 697"/>
              <a:gd name="T49" fmla="*/ 206 h 275"/>
              <a:gd name="T50" fmla="*/ 696 w 697"/>
              <a:gd name="T51" fmla="*/ 177 h 275"/>
              <a:gd name="T52" fmla="*/ 696 w 697"/>
              <a:gd name="T53" fmla="*/ 148 h 275"/>
              <a:gd name="T54" fmla="*/ 696 w 697"/>
              <a:gd name="T55" fmla="*/ 119 h 275"/>
              <a:gd name="T56" fmla="*/ 696 w 697"/>
              <a:gd name="T57" fmla="*/ 90 h 275"/>
              <a:gd name="T58" fmla="*/ 676 w 697"/>
              <a:gd name="T59" fmla="*/ 61 h 275"/>
              <a:gd name="T60" fmla="*/ 667 w 697"/>
              <a:gd name="T61" fmla="*/ 41 h 275"/>
              <a:gd name="T62" fmla="*/ 647 w 697"/>
              <a:gd name="T63" fmla="*/ 41 h 275"/>
              <a:gd name="T64" fmla="*/ 618 w 697"/>
              <a:gd name="T65" fmla="*/ 22 h 275"/>
              <a:gd name="T66" fmla="*/ 624 w 697"/>
              <a:gd name="T67" fmla="*/ 0 h 27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97"/>
              <a:gd name="T103" fmla="*/ 0 h 275"/>
              <a:gd name="T104" fmla="*/ 697 w 697"/>
              <a:gd name="T105" fmla="*/ 275 h 27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97" h="275">
                <a:moveTo>
                  <a:pt x="0" y="240"/>
                </a:moveTo>
                <a:lnTo>
                  <a:pt x="28" y="196"/>
                </a:lnTo>
                <a:lnTo>
                  <a:pt x="57" y="187"/>
                </a:lnTo>
                <a:lnTo>
                  <a:pt x="96" y="187"/>
                </a:lnTo>
                <a:lnTo>
                  <a:pt x="125" y="187"/>
                </a:lnTo>
                <a:lnTo>
                  <a:pt x="163" y="187"/>
                </a:lnTo>
                <a:lnTo>
                  <a:pt x="183" y="187"/>
                </a:lnTo>
                <a:lnTo>
                  <a:pt x="212" y="187"/>
                </a:lnTo>
                <a:lnTo>
                  <a:pt x="241" y="196"/>
                </a:lnTo>
                <a:lnTo>
                  <a:pt x="270" y="216"/>
                </a:lnTo>
                <a:lnTo>
                  <a:pt x="299" y="225"/>
                </a:lnTo>
                <a:lnTo>
                  <a:pt x="328" y="235"/>
                </a:lnTo>
                <a:lnTo>
                  <a:pt x="357" y="235"/>
                </a:lnTo>
                <a:lnTo>
                  <a:pt x="396" y="245"/>
                </a:lnTo>
                <a:lnTo>
                  <a:pt x="425" y="254"/>
                </a:lnTo>
                <a:lnTo>
                  <a:pt x="463" y="264"/>
                </a:lnTo>
                <a:lnTo>
                  <a:pt x="492" y="264"/>
                </a:lnTo>
                <a:lnTo>
                  <a:pt x="521" y="274"/>
                </a:lnTo>
                <a:lnTo>
                  <a:pt x="541" y="274"/>
                </a:lnTo>
                <a:lnTo>
                  <a:pt x="570" y="274"/>
                </a:lnTo>
                <a:lnTo>
                  <a:pt x="599" y="274"/>
                </a:lnTo>
                <a:lnTo>
                  <a:pt x="628" y="274"/>
                </a:lnTo>
                <a:lnTo>
                  <a:pt x="657" y="264"/>
                </a:lnTo>
                <a:lnTo>
                  <a:pt x="686" y="235"/>
                </a:lnTo>
                <a:lnTo>
                  <a:pt x="686" y="206"/>
                </a:lnTo>
                <a:lnTo>
                  <a:pt x="696" y="177"/>
                </a:lnTo>
                <a:lnTo>
                  <a:pt x="696" y="148"/>
                </a:lnTo>
                <a:lnTo>
                  <a:pt x="696" y="119"/>
                </a:lnTo>
                <a:lnTo>
                  <a:pt x="696" y="90"/>
                </a:lnTo>
                <a:lnTo>
                  <a:pt x="676" y="61"/>
                </a:lnTo>
                <a:lnTo>
                  <a:pt x="667" y="41"/>
                </a:lnTo>
                <a:lnTo>
                  <a:pt x="647" y="41"/>
                </a:lnTo>
                <a:lnTo>
                  <a:pt x="618" y="22"/>
                </a:lnTo>
                <a:lnTo>
                  <a:pt x="624"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8" name="Freeform 13"/>
          <p:cNvSpPr>
            <a:spLocks/>
          </p:cNvSpPr>
          <p:nvPr/>
        </p:nvSpPr>
        <p:spPr bwMode="auto">
          <a:xfrm>
            <a:off x="7859713" y="2590800"/>
            <a:ext cx="142875" cy="382588"/>
          </a:xfrm>
          <a:custGeom>
            <a:avLst/>
            <a:gdLst>
              <a:gd name="T0" fmla="*/ 41 w 90"/>
              <a:gd name="T1" fmla="*/ 240 h 241"/>
              <a:gd name="T2" fmla="*/ 29 w 90"/>
              <a:gd name="T3" fmla="*/ 199 h 241"/>
              <a:gd name="T4" fmla="*/ 9 w 90"/>
              <a:gd name="T5" fmla="*/ 180 h 241"/>
              <a:gd name="T6" fmla="*/ 0 w 90"/>
              <a:gd name="T7" fmla="*/ 160 h 241"/>
              <a:gd name="T8" fmla="*/ 0 w 90"/>
              <a:gd name="T9" fmla="*/ 131 h 241"/>
              <a:gd name="T10" fmla="*/ 19 w 90"/>
              <a:gd name="T11" fmla="*/ 102 h 241"/>
              <a:gd name="T12" fmla="*/ 48 w 90"/>
              <a:gd name="T13" fmla="*/ 73 h 241"/>
              <a:gd name="T14" fmla="*/ 67 w 90"/>
              <a:gd name="T15" fmla="*/ 44 h 241"/>
              <a:gd name="T16" fmla="*/ 87 w 90"/>
              <a:gd name="T17" fmla="*/ 25 h 241"/>
              <a:gd name="T18" fmla="*/ 89 w 90"/>
              <a:gd name="T19" fmla="*/ 0 h 2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241"/>
              <a:gd name="T32" fmla="*/ 90 w 90"/>
              <a:gd name="T33" fmla="*/ 241 h 2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241">
                <a:moveTo>
                  <a:pt x="41" y="240"/>
                </a:moveTo>
                <a:lnTo>
                  <a:pt x="29" y="199"/>
                </a:lnTo>
                <a:lnTo>
                  <a:pt x="9" y="180"/>
                </a:lnTo>
                <a:lnTo>
                  <a:pt x="0" y="160"/>
                </a:lnTo>
                <a:lnTo>
                  <a:pt x="0" y="131"/>
                </a:lnTo>
                <a:lnTo>
                  <a:pt x="19" y="102"/>
                </a:lnTo>
                <a:lnTo>
                  <a:pt x="48" y="73"/>
                </a:lnTo>
                <a:lnTo>
                  <a:pt x="67" y="44"/>
                </a:lnTo>
                <a:lnTo>
                  <a:pt x="87" y="25"/>
                </a:lnTo>
                <a:lnTo>
                  <a:pt x="89"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9" name="Freeform 14"/>
          <p:cNvSpPr>
            <a:spLocks/>
          </p:cNvSpPr>
          <p:nvPr/>
        </p:nvSpPr>
        <p:spPr bwMode="auto">
          <a:xfrm>
            <a:off x="8458200" y="2644775"/>
            <a:ext cx="77788" cy="328613"/>
          </a:xfrm>
          <a:custGeom>
            <a:avLst/>
            <a:gdLst>
              <a:gd name="T0" fmla="*/ 48 w 49"/>
              <a:gd name="T1" fmla="*/ 206 h 207"/>
              <a:gd name="T2" fmla="*/ 39 w 49"/>
              <a:gd name="T3" fmla="*/ 165 h 207"/>
              <a:gd name="T4" fmla="*/ 39 w 49"/>
              <a:gd name="T5" fmla="*/ 136 h 207"/>
              <a:gd name="T6" fmla="*/ 39 w 49"/>
              <a:gd name="T7" fmla="*/ 107 h 207"/>
              <a:gd name="T8" fmla="*/ 29 w 49"/>
              <a:gd name="T9" fmla="*/ 87 h 207"/>
              <a:gd name="T10" fmla="*/ 29 w 49"/>
              <a:gd name="T11" fmla="*/ 58 h 207"/>
              <a:gd name="T12" fmla="*/ 29 w 49"/>
              <a:gd name="T13" fmla="*/ 29 h 207"/>
              <a:gd name="T14" fmla="*/ 29 w 49"/>
              <a:gd name="T15" fmla="*/ 0 h 207"/>
              <a:gd name="T16" fmla="*/ 0 w 49"/>
              <a:gd name="T17" fmla="*/ 0 h 207"/>
              <a:gd name="T18" fmla="*/ 0 w 49"/>
              <a:gd name="T19" fmla="*/ 14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07"/>
              <a:gd name="T32" fmla="*/ 49 w 49"/>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07">
                <a:moveTo>
                  <a:pt x="48" y="206"/>
                </a:moveTo>
                <a:lnTo>
                  <a:pt x="39" y="165"/>
                </a:lnTo>
                <a:lnTo>
                  <a:pt x="39" y="136"/>
                </a:lnTo>
                <a:lnTo>
                  <a:pt x="39" y="107"/>
                </a:lnTo>
                <a:lnTo>
                  <a:pt x="29" y="87"/>
                </a:lnTo>
                <a:lnTo>
                  <a:pt x="29" y="58"/>
                </a:lnTo>
                <a:lnTo>
                  <a:pt x="29" y="29"/>
                </a:lnTo>
                <a:lnTo>
                  <a:pt x="29" y="0"/>
                </a:lnTo>
                <a:lnTo>
                  <a:pt x="0" y="0"/>
                </a:lnTo>
                <a:lnTo>
                  <a:pt x="0" y="14"/>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0" name="Freeform 15"/>
          <p:cNvSpPr>
            <a:spLocks/>
          </p:cNvSpPr>
          <p:nvPr/>
        </p:nvSpPr>
        <p:spPr bwMode="auto">
          <a:xfrm>
            <a:off x="6858000" y="1323975"/>
            <a:ext cx="403225" cy="658813"/>
          </a:xfrm>
          <a:custGeom>
            <a:avLst/>
            <a:gdLst>
              <a:gd name="T0" fmla="*/ 0 w 254"/>
              <a:gd name="T1" fmla="*/ 414 h 415"/>
              <a:gd name="T2" fmla="*/ 40 w 254"/>
              <a:gd name="T3" fmla="*/ 377 h 415"/>
              <a:gd name="T4" fmla="*/ 60 w 254"/>
              <a:gd name="T5" fmla="*/ 358 h 415"/>
              <a:gd name="T6" fmla="*/ 89 w 254"/>
              <a:gd name="T7" fmla="*/ 339 h 415"/>
              <a:gd name="T8" fmla="*/ 118 w 254"/>
              <a:gd name="T9" fmla="*/ 319 h 415"/>
              <a:gd name="T10" fmla="*/ 127 w 254"/>
              <a:gd name="T11" fmla="*/ 290 h 415"/>
              <a:gd name="T12" fmla="*/ 137 w 254"/>
              <a:gd name="T13" fmla="*/ 261 h 415"/>
              <a:gd name="T14" fmla="*/ 137 w 254"/>
              <a:gd name="T15" fmla="*/ 232 h 415"/>
              <a:gd name="T16" fmla="*/ 137 w 254"/>
              <a:gd name="T17" fmla="*/ 203 h 415"/>
              <a:gd name="T18" fmla="*/ 166 w 254"/>
              <a:gd name="T19" fmla="*/ 184 h 415"/>
              <a:gd name="T20" fmla="*/ 195 w 254"/>
              <a:gd name="T21" fmla="*/ 174 h 415"/>
              <a:gd name="T22" fmla="*/ 224 w 254"/>
              <a:gd name="T23" fmla="*/ 155 h 415"/>
              <a:gd name="T24" fmla="*/ 234 w 254"/>
              <a:gd name="T25" fmla="*/ 135 h 415"/>
              <a:gd name="T26" fmla="*/ 253 w 254"/>
              <a:gd name="T27" fmla="*/ 106 h 415"/>
              <a:gd name="T28" fmla="*/ 253 w 254"/>
              <a:gd name="T29" fmla="*/ 77 h 415"/>
              <a:gd name="T30" fmla="*/ 253 w 254"/>
              <a:gd name="T31" fmla="*/ 48 h 415"/>
              <a:gd name="T32" fmla="*/ 234 w 254"/>
              <a:gd name="T33" fmla="*/ 19 h 415"/>
              <a:gd name="T34" fmla="*/ 214 w 254"/>
              <a:gd name="T35" fmla="*/ 10 h 415"/>
              <a:gd name="T36" fmla="*/ 185 w 254"/>
              <a:gd name="T37" fmla="*/ 0 h 415"/>
              <a:gd name="T38" fmla="*/ 192 w 254"/>
              <a:gd name="T39" fmla="*/ 30 h 4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4"/>
              <a:gd name="T61" fmla="*/ 0 h 415"/>
              <a:gd name="T62" fmla="*/ 254 w 254"/>
              <a:gd name="T63" fmla="*/ 415 h 4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4" h="415">
                <a:moveTo>
                  <a:pt x="0" y="414"/>
                </a:moveTo>
                <a:lnTo>
                  <a:pt x="40" y="377"/>
                </a:lnTo>
                <a:lnTo>
                  <a:pt x="60" y="358"/>
                </a:lnTo>
                <a:lnTo>
                  <a:pt x="89" y="339"/>
                </a:lnTo>
                <a:lnTo>
                  <a:pt x="118" y="319"/>
                </a:lnTo>
                <a:lnTo>
                  <a:pt x="127" y="290"/>
                </a:lnTo>
                <a:lnTo>
                  <a:pt x="137" y="261"/>
                </a:lnTo>
                <a:lnTo>
                  <a:pt x="137" y="232"/>
                </a:lnTo>
                <a:lnTo>
                  <a:pt x="137" y="203"/>
                </a:lnTo>
                <a:lnTo>
                  <a:pt x="166" y="184"/>
                </a:lnTo>
                <a:lnTo>
                  <a:pt x="195" y="174"/>
                </a:lnTo>
                <a:lnTo>
                  <a:pt x="224" y="155"/>
                </a:lnTo>
                <a:lnTo>
                  <a:pt x="234" y="135"/>
                </a:lnTo>
                <a:lnTo>
                  <a:pt x="253" y="106"/>
                </a:lnTo>
                <a:lnTo>
                  <a:pt x="253" y="77"/>
                </a:lnTo>
                <a:lnTo>
                  <a:pt x="253" y="48"/>
                </a:lnTo>
                <a:lnTo>
                  <a:pt x="234" y="19"/>
                </a:lnTo>
                <a:lnTo>
                  <a:pt x="214" y="10"/>
                </a:lnTo>
                <a:lnTo>
                  <a:pt x="185" y="0"/>
                </a:lnTo>
                <a:lnTo>
                  <a:pt x="192" y="3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1" name="Freeform 16"/>
          <p:cNvSpPr>
            <a:spLocks/>
          </p:cNvSpPr>
          <p:nvPr/>
        </p:nvSpPr>
        <p:spPr bwMode="auto">
          <a:xfrm>
            <a:off x="6858000" y="1524000"/>
            <a:ext cx="611188" cy="458788"/>
          </a:xfrm>
          <a:custGeom>
            <a:avLst/>
            <a:gdLst>
              <a:gd name="T0" fmla="*/ 0 w 385"/>
              <a:gd name="T1" fmla="*/ 288 h 289"/>
              <a:gd name="T2" fmla="*/ 40 w 385"/>
              <a:gd name="T3" fmla="*/ 251 h 289"/>
              <a:gd name="T4" fmla="*/ 60 w 385"/>
              <a:gd name="T5" fmla="*/ 242 h 289"/>
              <a:gd name="T6" fmla="*/ 79 w 385"/>
              <a:gd name="T7" fmla="*/ 222 h 289"/>
              <a:gd name="T8" fmla="*/ 108 w 385"/>
              <a:gd name="T9" fmla="*/ 213 h 289"/>
              <a:gd name="T10" fmla="*/ 127 w 385"/>
              <a:gd name="T11" fmla="*/ 193 h 289"/>
              <a:gd name="T12" fmla="*/ 147 w 385"/>
              <a:gd name="T13" fmla="*/ 184 h 289"/>
              <a:gd name="T14" fmla="*/ 156 w 385"/>
              <a:gd name="T15" fmla="*/ 164 h 289"/>
              <a:gd name="T16" fmla="*/ 166 w 385"/>
              <a:gd name="T17" fmla="*/ 135 h 289"/>
              <a:gd name="T18" fmla="*/ 185 w 385"/>
              <a:gd name="T19" fmla="*/ 106 h 289"/>
              <a:gd name="T20" fmla="*/ 205 w 385"/>
              <a:gd name="T21" fmla="*/ 87 h 289"/>
              <a:gd name="T22" fmla="*/ 234 w 385"/>
              <a:gd name="T23" fmla="*/ 68 h 289"/>
              <a:gd name="T24" fmla="*/ 243 w 385"/>
              <a:gd name="T25" fmla="*/ 48 h 289"/>
              <a:gd name="T26" fmla="*/ 263 w 385"/>
              <a:gd name="T27" fmla="*/ 39 h 289"/>
              <a:gd name="T28" fmla="*/ 292 w 385"/>
              <a:gd name="T29" fmla="*/ 19 h 289"/>
              <a:gd name="T30" fmla="*/ 321 w 385"/>
              <a:gd name="T31" fmla="*/ 9 h 289"/>
              <a:gd name="T32" fmla="*/ 350 w 385"/>
              <a:gd name="T33" fmla="*/ 0 h 289"/>
              <a:gd name="T34" fmla="*/ 379 w 385"/>
              <a:gd name="T35" fmla="*/ 0 h 289"/>
              <a:gd name="T36" fmla="*/ 384 w 385"/>
              <a:gd name="T37" fmla="*/ 0 h 2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5"/>
              <a:gd name="T58" fmla="*/ 0 h 289"/>
              <a:gd name="T59" fmla="*/ 385 w 385"/>
              <a:gd name="T60" fmla="*/ 289 h 2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5" h="289">
                <a:moveTo>
                  <a:pt x="0" y="288"/>
                </a:moveTo>
                <a:lnTo>
                  <a:pt x="40" y="251"/>
                </a:lnTo>
                <a:lnTo>
                  <a:pt x="60" y="242"/>
                </a:lnTo>
                <a:lnTo>
                  <a:pt x="79" y="222"/>
                </a:lnTo>
                <a:lnTo>
                  <a:pt x="108" y="213"/>
                </a:lnTo>
                <a:lnTo>
                  <a:pt x="127" y="193"/>
                </a:lnTo>
                <a:lnTo>
                  <a:pt x="147" y="184"/>
                </a:lnTo>
                <a:lnTo>
                  <a:pt x="156" y="164"/>
                </a:lnTo>
                <a:lnTo>
                  <a:pt x="166" y="135"/>
                </a:lnTo>
                <a:lnTo>
                  <a:pt x="185" y="106"/>
                </a:lnTo>
                <a:lnTo>
                  <a:pt x="205" y="87"/>
                </a:lnTo>
                <a:lnTo>
                  <a:pt x="234" y="68"/>
                </a:lnTo>
                <a:lnTo>
                  <a:pt x="243" y="48"/>
                </a:lnTo>
                <a:lnTo>
                  <a:pt x="263" y="39"/>
                </a:lnTo>
                <a:lnTo>
                  <a:pt x="292" y="19"/>
                </a:lnTo>
                <a:lnTo>
                  <a:pt x="321" y="9"/>
                </a:lnTo>
                <a:lnTo>
                  <a:pt x="350" y="0"/>
                </a:lnTo>
                <a:lnTo>
                  <a:pt x="379" y="0"/>
                </a:lnTo>
                <a:lnTo>
                  <a:pt x="384"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2" name="Freeform 17"/>
          <p:cNvSpPr>
            <a:spLocks/>
          </p:cNvSpPr>
          <p:nvPr/>
        </p:nvSpPr>
        <p:spPr bwMode="auto">
          <a:xfrm>
            <a:off x="6858000" y="2046288"/>
            <a:ext cx="1144588" cy="546100"/>
          </a:xfrm>
          <a:custGeom>
            <a:avLst/>
            <a:gdLst>
              <a:gd name="T0" fmla="*/ 720 w 721"/>
              <a:gd name="T1" fmla="*/ 343 h 344"/>
              <a:gd name="T2" fmla="*/ 679 w 721"/>
              <a:gd name="T3" fmla="*/ 310 h 344"/>
              <a:gd name="T4" fmla="*/ 669 w 721"/>
              <a:gd name="T5" fmla="*/ 290 h 344"/>
              <a:gd name="T6" fmla="*/ 650 w 721"/>
              <a:gd name="T7" fmla="*/ 261 h 344"/>
              <a:gd name="T8" fmla="*/ 621 w 721"/>
              <a:gd name="T9" fmla="*/ 261 h 344"/>
              <a:gd name="T10" fmla="*/ 601 w 721"/>
              <a:gd name="T11" fmla="*/ 261 h 344"/>
              <a:gd name="T12" fmla="*/ 572 w 721"/>
              <a:gd name="T13" fmla="*/ 261 h 344"/>
              <a:gd name="T14" fmla="*/ 543 w 721"/>
              <a:gd name="T15" fmla="*/ 271 h 344"/>
              <a:gd name="T16" fmla="*/ 514 w 721"/>
              <a:gd name="T17" fmla="*/ 281 h 344"/>
              <a:gd name="T18" fmla="*/ 485 w 721"/>
              <a:gd name="T19" fmla="*/ 281 h 344"/>
              <a:gd name="T20" fmla="*/ 456 w 721"/>
              <a:gd name="T21" fmla="*/ 281 h 344"/>
              <a:gd name="T22" fmla="*/ 427 w 721"/>
              <a:gd name="T23" fmla="*/ 281 h 344"/>
              <a:gd name="T24" fmla="*/ 389 w 721"/>
              <a:gd name="T25" fmla="*/ 261 h 344"/>
              <a:gd name="T26" fmla="*/ 369 w 721"/>
              <a:gd name="T27" fmla="*/ 252 h 344"/>
              <a:gd name="T28" fmla="*/ 360 w 721"/>
              <a:gd name="T29" fmla="*/ 232 h 344"/>
              <a:gd name="T30" fmla="*/ 340 w 721"/>
              <a:gd name="T31" fmla="*/ 213 h 344"/>
              <a:gd name="T32" fmla="*/ 340 w 721"/>
              <a:gd name="T33" fmla="*/ 193 h 344"/>
              <a:gd name="T34" fmla="*/ 321 w 721"/>
              <a:gd name="T35" fmla="*/ 164 h 344"/>
              <a:gd name="T36" fmla="*/ 302 w 721"/>
              <a:gd name="T37" fmla="*/ 135 h 344"/>
              <a:gd name="T38" fmla="*/ 282 w 721"/>
              <a:gd name="T39" fmla="*/ 126 h 344"/>
              <a:gd name="T40" fmla="*/ 253 w 721"/>
              <a:gd name="T41" fmla="*/ 126 h 344"/>
              <a:gd name="T42" fmla="*/ 224 w 721"/>
              <a:gd name="T43" fmla="*/ 126 h 344"/>
              <a:gd name="T44" fmla="*/ 195 w 721"/>
              <a:gd name="T45" fmla="*/ 126 h 344"/>
              <a:gd name="T46" fmla="*/ 166 w 721"/>
              <a:gd name="T47" fmla="*/ 116 h 344"/>
              <a:gd name="T48" fmla="*/ 137 w 721"/>
              <a:gd name="T49" fmla="*/ 106 h 344"/>
              <a:gd name="T50" fmla="*/ 108 w 721"/>
              <a:gd name="T51" fmla="*/ 87 h 344"/>
              <a:gd name="T52" fmla="*/ 89 w 721"/>
              <a:gd name="T53" fmla="*/ 58 h 344"/>
              <a:gd name="T54" fmla="*/ 69 w 721"/>
              <a:gd name="T55" fmla="*/ 39 h 344"/>
              <a:gd name="T56" fmla="*/ 60 w 721"/>
              <a:gd name="T57" fmla="*/ 19 h 344"/>
              <a:gd name="T58" fmla="*/ 40 w 721"/>
              <a:gd name="T59" fmla="*/ 10 h 344"/>
              <a:gd name="T60" fmla="*/ 11 w 721"/>
              <a:gd name="T61" fmla="*/ 0 h 344"/>
              <a:gd name="T62" fmla="*/ 0 w 721"/>
              <a:gd name="T63" fmla="*/ 7 h 3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1"/>
              <a:gd name="T97" fmla="*/ 0 h 344"/>
              <a:gd name="T98" fmla="*/ 721 w 721"/>
              <a:gd name="T99" fmla="*/ 344 h 3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1" h="344">
                <a:moveTo>
                  <a:pt x="720" y="343"/>
                </a:moveTo>
                <a:lnTo>
                  <a:pt x="679" y="310"/>
                </a:lnTo>
                <a:lnTo>
                  <a:pt x="669" y="290"/>
                </a:lnTo>
                <a:lnTo>
                  <a:pt x="650" y="261"/>
                </a:lnTo>
                <a:lnTo>
                  <a:pt x="621" y="261"/>
                </a:lnTo>
                <a:lnTo>
                  <a:pt x="601" y="261"/>
                </a:lnTo>
                <a:lnTo>
                  <a:pt x="572" y="261"/>
                </a:lnTo>
                <a:lnTo>
                  <a:pt x="543" y="271"/>
                </a:lnTo>
                <a:lnTo>
                  <a:pt x="514" y="281"/>
                </a:lnTo>
                <a:lnTo>
                  <a:pt x="485" y="281"/>
                </a:lnTo>
                <a:lnTo>
                  <a:pt x="456" y="281"/>
                </a:lnTo>
                <a:lnTo>
                  <a:pt x="427" y="281"/>
                </a:lnTo>
                <a:lnTo>
                  <a:pt x="389" y="261"/>
                </a:lnTo>
                <a:lnTo>
                  <a:pt x="369" y="252"/>
                </a:lnTo>
                <a:lnTo>
                  <a:pt x="360" y="232"/>
                </a:lnTo>
                <a:lnTo>
                  <a:pt x="340" y="213"/>
                </a:lnTo>
                <a:lnTo>
                  <a:pt x="340" y="193"/>
                </a:lnTo>
                <a:lnTo>
                  <a:pt x="321" y="164"/>
                </a:lnTo>
                <a:lnTo>
                  <a:pt x="302" y="135"/>
                </a:lnTo>
                <a:lnTo>
                  <a:pt x="282" y="126"/>
                </a:lnTo>
                <a:lnTo>
                  <a:pt x="253" y="126"/>
                </a:lnTo>
                <a:lnTo>
                  <a:pt x="224" y="126"/>
                </a:lnTo>
                <a:lnTo>
                  <a:pt x="195" y="126"/>
                </a:lnTo>
                <a:lnTo>
                  <a:pt x="166" y="116"/>
                </a:lnTo>
                <a:lnTo>
                  <a:pt x="137" y="106"/>
                </a:lnTo>
                <a:lnTo>
                  <a:pt x="108" y="87"/>
                </a:lnTo>
                <a:lnTo>
                  <a:pt x="89" y="58"/>
                </a:lnTo>
                <a:lnTo>
                  <a:pt x="69" y="39"/>
                </a:lnTo>
                <a:lnTo>
                  <a:pt x="60" y="19"/>
                </a:lnTo>
                <a:lnTo>
                  <a:pt x="40" y="10"/>
                </a:lnTo>
                <a:lnTo>
                  <a:pt x="11" y="0"/>
                </a:lnTo>
                <a:lnTo>
                  <a:pt x="0" y="7"/>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3" name="Freeform 18"/>
          <p:cNvSpPr>
            <a:spLocks/>
          </p:cNvSpPr>
          <p:nvPr/>
        </p:nvSpPr>
        <p:spPr bwMode="auto">
          <a:xfrm>
            <a:off x="7315200" y="2590800"/>
            <a:ext cx="698500" cy="1296988"/>
          </a:xfrm>
          <a:custGeom>
            <a:avLst/>
            <a:gdLst>
              <a:gd name="T0" fmla="*/ 0 w 440"/>
              <a:gd name="T1" fmla="*/ 816 h 817"/>
              <a:gd name="T2" fmla="*/ 43 w 440"/>
              <a:gd name="T3" fmla="*/ 799 h 817"/>
              <a:gd name="T4" fmla="*/ 72 w 440"/>
              <a:gd name="T5" fmla="*/ 789 h 817"/>
              <a:gd name="T6" fmla="*/ 91 w 440"/>
              <a:gd name="T7" fmla="*/ 760 h 817"/>
              <a:gd name="T8" fmla="*/ 110 w 440"/>
              <a:gd name="T9" fmla="*/ 731 h 817"/>
              <a:gd name="T10" fmla="*/ 110 w 440"/>
              <a:gd name="T11" fmla="*/ 702 h 817"/>
              <a:gd name="T12" fmla="*/ 110 w 440"/>
              <a:gd name="T13" fmla="*/ 673 h 817"/>
              <a:gd name="T14" fmla="*/ 110 w 440"/>
              <a:gd name="T15" fmla="*/ 644 h 817"/>
              <a:gd name="T16" fmla="*/ 110 w 440"/>
              <a:gd name="T17" fmla="*/ 615 h 817"/>
              <a:gd name="T18" fmla="*/ 110 w 440"/>
              <a:gd name="T19" fmla="*/ 586 h 817"/>
              <a:gd name="T20" fmla="*/ 110 w 440"/>
              <a:gd name="T21" fmla="*/ 557 h 817"/>
              <a:gd name="T22" fmla="*/ 110 w 440"/>
              <a:gd name="T23" fmla="*/ 528 h 817"/>
              <a:gd name="T24" fmla="*/ 110 w 440"/>
              <a:gd name="T25" fmla="*/ 499 h 817"/>
              <a:gd name="T26" fmla="*/ 110 w 440"/>
              <a:gd name="T27" fmla="*/ 470 h 817"/>
              <a:gd name="T28" fmla="*/ 110 w 440"/>
              <a:gd name="T29" fmla="*/ 441 h 817"/>
              <a:gd name="T30" fmla="*/ 110 w 440"/>
              <a:gd name="T31" fmla="*/ 412 h 817"/>
              <a:gd name="T32" fmla="*/ 130 w 440"/>
              <a:gd name="T33" fmla="*/ 392 h 817"/>
              <a:gd name="T34" fmla="*/ 159 w 440"/>
              <a:gd name="T35" fmla="*/ 363 h 817"/>
              <a:gd name="T36" fmla="*/ 188 w 440"/>
              <a:gd name="T37" fmla="*/ 354 h 817"/>
              <a:gd name="T38" fmla="*/ 197 w 440"/>
              <a:gd name="T39" fmla="*/ 334 h 817"/>
              <a:gd name="T40" fmla="*/ 217 w 440"/>
              <a:gd name="T41" fmla="*/ 315 h 817"/>
              <a:gd name="T42" fmla="*/ 226 w 440"/>
              <a:gd name="T43" fmla="*/ 286 h 817"/>
              <a:gd name="T44" fmla="*/ 246 w 440"/>
              <a:gd name="T45" fmla="*/ 267 h 817"/>
              <a:gd name="T46" fmla="*/ 255 w 440"/>
              <a:gd name="T47" fmla="*/ 247 h 817"/>
              <a:gd name="T48" fmla="*/ 265 w 440"/>
              <a:gd name="T49" fmla="*/ 218 h 817"/>
              <a:gd name="T50" fmla="*/ 265 w 440"/>
              <a:gd name="T51" fmla="*/ 189 h 817"/>
              <a:gd name="T52" fmla="*/ 265 w 440"/>
              <a:gd name="T53" fmla="*/ 160 h 817"/>
              <a:gd name="T54" fmla="*/ 265 w 440"/>
              <a:gd name="T55" fmla="*/ 131 h 817"/>
              <a:gd name="T56" fmla="*/ 275 w 440"/>
              <a:gd name="T57" fmla="*/ 102 h 817"/>
              <a:gd name="T58" fmla="*/ 304 w 440"/>
              <a:gd name="T59" fmla="*/ 92 h 817"/>
              <a:gd name="T60" fmla="*/ 333 w 440"/>
              <a:gd name="T61" fmla="*/ 73 h 817"/>
              <a:gd name="T62" fmla="*/ 362 w 440"/>
              <a:gd name="T63" fmla="*/ 73 h 817"/>
              <a:gd name="T64" fmla="*/ 391 w 440"/>
              <a:gd name="T65" fmla="*/ 54 h 817"/>
              <a:gd name="T66" fmla="*/ 420 w 440"/>
              <a:gd name="T67" fmla="*/ 44 h 817"/>
              <a:gd name="T68" fmla="*/ 439 w 440"/>
              <a:gd name="T69" fmla="*/ 15 h 817"/>
              <a:gd name="T70" fmla="*/ 432 w 440"/>
              <a:gd name="T71" fmla="*/ 0 h 8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40"/>
              <a:gd name="T109" fmla="*/ 0 h 817"/>
              <a:gd name="T110" fmla="*/ 440 w 440"/>
              <a:gd name="T111" fmla="*/ 817 h 8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40" h="817">
                <a:moveTo>
                  <a:pt x="0" y="816"/>
                </a:moveTo>
                <a:lnTo>
                  <a:pt x="43" y="799"/>
                </a:lnTo>
                <a:lnTo>
                  <a:pt x="72" y="789"/>
                </a:lnTo>
                <a:lnTo>
                  <a:pt x="91" y="760"/>
                </a:lnTo>
                <a:lnTo>
                  <a:pt x="110" y="731"/>
                </a:lnTo>
                <a:lnTo>
                  <a:pt x="110" y="702"/>
                </a:lnTo>
                <a:lnTo>
                  <a:pt x="110" y="673"/>
                </a:lnTo>
                <a:lnTo>
                  <a:pt x="110" y="644"/>
                </a:lnTo>
                <a:lnTo>
                  <a:pt x="110" y="615"/>
                </a:lnTo>
                <a:lnTo>
                  <a:pt x="110" y="586"/>
                </a:lnTo>
                <a:lnTo>
                  <a:pt x="110" y="557"/>
                </a:lnTo>
                <a:lnTo>
                  <a:pt x="110" y="528"/>
                </a:lnTo>
                <a:lnTo>
                  <a:pt x="110" y="499"/>
                </a:lnTo>
                <a:lnTo>
                  <a:pt x="110" y="470"/>
                </a:lnTo>
                <a:lnTo>
                  <a:pt x="110" y="441"/>
                </a:lnTo>
                <a:lnTo>
                  <a:pt x="110" y="412"/>
                </a:lnTo>
                <a:lnTo>
                  <a:pt x="130" y="392"/>
                </a:lnTo>
                <a:lnTo>
                  <a:pt x="159" y="363"/>
                </a:lnTo>
                <a:lnTo>
                  <a:pt x="188" y="354"/>
                </a:lnTo>
                <a:lnTo>
                  <a:pt x="197" y="334"/>
                </a:lnTo>
                <a:lnTo>
                  <a:pt x="217" y="315"/>
                </a:lnTo>
                <a:lnTo>
                  <a:pt x="226" y="286"/>
                </a:lnTo>
                <a:lnTo>
                  <a:pt x="246" y="267"/>
                </a:lnTo>
                <a:lnTo>
                  <a:pt x="255" y="247"/>
                </a:lnTo>
                <a:lnTo>
                  <a:pt x="265" y="218"/>
                </a:lnTo>
                <a:lnTo>
                  <a:pt x="265" y="189"/>
                </a:lnTo>
                <a:lnTo>
                  <a:pt x="265" y="160"/>
                </a:lnTo>
                <a:lnTo>
                  <a:pt x="265" y="131"/>
                </a:lnTo>
                <a:lnTo>
                  <a:pt x="275" y="102"/>
                </a:lnTo>
                <a:lnTo>
                  <a:pt x="304" y="92"/>
                </a:lnTo>
                <a:lnTo>
                  <a:pt x="333" y="73"/>
                </a:lnTo>
                <a:lnTo>
                  <a:pt x="362" y="73"/>
                </a:lnTo>
                <a:lnTo>
                  <a:pt x="391" y="54"/>
                </a:lnTo>
                <a:lnTo>
                  <a:pt x="420" y="44"/>
                </a:lnTo>
                <a:lnTo>
                  <a:pt x="439" y="15"/>
                </a:lnTo>
                <a:lnTo>
                  <a:pt x="432" y="0"/>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4" name="Rectangle 19"/>
          <p:cNvSpPr>
            <a:spLocks noChangeArrowheads="1"/>
          </p:cNvSpPr>
          <p:nvPr/>
        </p:nvSpPr>
        <p:spPr bwMode="auto">
          <a:xfrm>
            <a:off x="5797550" y="2216150"/>
            <a:ext cx="1130300" cy="5969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800">
                <a:solidFill>
                  <a:srgbClr val="0000FF"/>
                </a:solidFill>
              </a:rPr>
              <a:t>Database</a:t>
            </a:r>
          </a:p>
          <a:p>
            <a:r>
              <a:rPr lang="en-US" sz="1800">
                <a:solidFill>
                  <a:srgbClr val="0000FF"/>
                </a:solidFill>
              </a:rPr>
              <a:t>Zeus</a:t>
            </a:r>
          </a:p>
        </p:txBody>
      </p:sp>
      <p:sp>
        <p:nvSpPr>
          <p:cNvPr id="1045" name="Rectangle 20"/>
          <p:cNvSpPr>
            <a:spLocks noChangeArrowheads="1"/>
          </p:cNvSpPr>
          <p:nvPr/>
        </p:nvSpPr>
        <p:spPr bwMode="auto">
          <a:xfrm>
            <a:off x="7931150" y="1575300"/>
            <a:ext cx="1130300" cy="5969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800">
                <a:solidFill>
                  <a:srgbClr val="0000FF"/>
                </a:solidFill>
              </a:rPr>
              <a:t>Database</a:t>
            </a:r>
          </a:p>
          <a:p>
            <a:r>
              <a:rPr lang="en-US" sz="1800">
                <a:solidFill>
                  <a:srgbClr val="0000FF"/>
                </a:solidFill>
              </a:rPr>
              <a:t>Apollo</a:t>
            </a:r>
          </a:p>
        </p:txBody>
      </p:sp>
      <p:sp>
        <p:nvSpPr>
          <p:cNvPr id="1046" name="Rectangle 21"/>
          <p:cNvSpPr>
            <a:spLocks noChangeArrowheads="1"/>
          </p:cNvSpPr>
          <p:nvPr/>
        </p:nvSpPr>
        <p:spPr bwMode="auto">
          <a:xfrm>
            <a:off x="7550150" y="3892550"/>
            <a:ext cx="1130300" cy="596900"/>
          </a:xfrm>
          <a:prstGeom prst="rect">
            <a:avLst/>
          </a:prstGeom>
          <a:solidFill>
            <a:schemeClr val="accent1"/>
          </a:solidFill>
          <a:ln w="12700">
            <a:solidFill>
              <a:schemeClr val="tx1"/>
            </a:solidFill>
            <a:miter lim="800000"/>
            <a:headEnd/>
            <a:tailEnd/>
          </a:ln>
        </p:spPr>
        <p:txBody>
          <a:bodyPr wrap="none" lIns="92075" tIns="46038" rIns="92075" bIns="46038" anchor="ctr"/>
          <a:lstStyle/>
          <a:p>
            <a:r>
              <a:rPr lang="en-US" sz="1800">
                <a:solidFill>
                  <a:srgbClr val="0000FF"/>
                </a:solidFill>
              </a:rPr>
              <a:t>Database</a:t>
            </a:r>
          </a:p>
          <a:p>
            <a:r>
              <a:rPr lang="en-US" sz="1800">
                <a:solidFill>
                  <a:srgbClr val="0000FF"/>
                </a:solidFill>
              </a:rPr>
              <a:t>Athena</a:t>
            </a:r>
          </a:p>
        </p:txBody>
      </p:sp>
      <p:sp>
        <p:nvSpPr>
          <p:cNvPr id="1047" name="Text Box 22"/>
          <p:cNvSpPr txBox="1">
            <a:spLocks noChangeArrowheads="1"/>
          </p:cNvSpPr>
          <p:nvPr/>
        </p:nvSpPr>
        <p:spPr bwMode="auto">
          <a:xfrm>
            <a:off x="7299325" y="4430713"/>
            <a:ext cx="170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tx2"/>
                </a:solidFill>
              </a:rPr>
              <a:t>United States</a:t>
            </a:r>
          </a:p>
        </p:txBody>
      </p:sp>
      <p:sp>
        <p:nvSpPr>
          <p:cNvPr id="1048" name="Text Box 23"/>
          <p:cNvSpPr txBox="1">
            <a:spLocks noChangeArrowheads="1"/>
          </p:cNvSpPr>
          <p:nvPr/>
        </p:nvSpPr>
        <p:spPr bwMode="auto">
          <a:xfrm>
            <a:off x="5867400" y="2819400"/>
            <a:ext cx="111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a:solidFill>
                  <a:schemeClr val="tx2"/>
                </a:solidFill>
              </a:rPr>
              <a:t>England</a:t>
            </a:r>
          </a:p>
        </p:txBody>
      </p:sp>
      <p:sp>
        <p:nvSpPr>
          <p:cNvPr id="1049" name="Text Box 24"/>
          <p:cNvSpPr txBox="1">
            <a:spLocks noChangeArrowheads="1"/>
          </p:cNvSpPr>
          <p:nvPr/>
        </p:nvSpPr>
        <p:spPr bwMode="auto">
          <a:xfrm>
            <a:off x="7848600" y="3270893"/>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2000" dirty="0">
                <a:solidFill>
                  <a:schemeClr val="tx2"/>
                </a:solidFill>
              </a:rPr>
              <a:t>France</a:t>
            </a:r>
          </a:p>
        </p:txBody>
      </p:sp>
      <p:grpSp>
        <p:nvGrpSpPr>
          <p:cNvPr id="76" name="Group 39"/>
          <p:cNvGrpSpPr>
            <a:grpSpLocks/>
          </p:cNvGrpSpPr>
          <p:nvPr/>
        </p:nvGrpSpPr>
        <p:grpSpPr bwMode="auto">
          <a:xfrm>
            <a:off x="6767876" y="3291919"/>
            <a:ext cx="599809" cy="906272"/>
            <a:chOff x="2256" y="1536"/>
            <a:chExt cx="566" cy="856"/>
          </a:xfrm>
        </p:grpSpPr>
        <p:sp>
          <p:nvSpPr>
            <p:cNvPr id="77"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7"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01"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1010" y="3781676"/>
            <a:ext cx="808952" cy="847474"/>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35" descr="Computer Screen (Office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7844" y="1102720"/>
            <a:ext cx="422396" cy="442510"/>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35" descr="Computer Screen (Office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11213" y="1251410"/>
            <a:ext cx="422396" cy="442510"/>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35" descr="Computer Screen (Office Clip 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63665" y="2824835"/>
            <a:ext cx="492340" cy="515785"/>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35" descr="Computer Screen (Office Clip 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98412" y="2798060"/>
            <a:ext cx="492340" cy="515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164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smtClean="0"/>
              <a:t>Distributed Database Rules</a:t>
            </a:r>
          </a:p>
        </p:txBody>
      </p:sp>
      <p:sp>
        <p:nvSpPr>
          <p:cNvPr id="19460" name="Rectangle 3"/>
          <p:cNvSpPr>
            <a:spLocks noGrp="1" noChangeArrowheads="1"/>
          </p:cNvSpPr>
          <p:nvPr>
            <p:ph type="body" sz="half" idx="1"/>
          </p:nvPr>
        </p:nvSpPr>
        <p:spPr/>
        <p:txBody>
          <a:bodyPr/>
          <a:lstStyle/>
          <a:p>
            <a:r>
              <a:rPr lang="en-US" smtClean="0"/>
              <a:t>C.J. Date</a:t>
            </a:r>
          </a:p>
          <a:p>
            <a:r>
              <a:rPr lang="en-US" smtClean="0"/>
              <a:t>Rule 0:  Transparency:  the user should not know or care that the database is distributed.</a:t>
            </a:r>
          </a:p>
          <a:p>
            <a:pPr lvl="1"/>
            <a:r>
              <a:rPr lang="en-US" smtClean="0"/>
              <a:t>Local autonomy.</a:t>
            </a:r>
          </a:p>
          <a:p>
            <a:pPr lvl="1"/>
            <a:r>
              <a:rPr lang="en-US" smtClean="0"/>
              <a:t>No reliance on a central site.</a:t>
            </a:r>
          </a:p>
          <a:p>
            <a:pPr lvl="1"/>
            <a:r>
              <a:rPr lang="en-US" smtClean="0"/>
              <a:t>Continuous operation.</a:t>
            </a:r>
          </a:p>
          <a:p>
            <a:pPr lvl="1"/>
            <a:r>
              <a:rPr lang="en-US" smtClean="0"/>
              <a:t>Location independence.</a:t>
            </a:r>
          </a:p>
          <a:p>
            <a:pPr lvl="1"/>
            <a:r>
              <a:rPr lang="en-US" smtClean="0"/>
              <a:t>Fragmentation independence (physical storage).</a:t>
            </a:r>
          </a:p>
          <a:p>
            <a:pPr lvl="1"/>
            <a:r>
              <a:rPr lang="en-US" smtClean="0"/>
              <a:t>Replication independence.</a:t>
            </a:r>
          </a:p>
        </p:txBody>
      </p:sp>
      <p:sp>
        <p:nvSpPr>
          <p:cNvPr id="19461" name="Rectangle 4"/>
          <p:cNvSpPr>
            <a:spLocks noGrp="1" noChangeArrowheads="1"/>
          </p:cNvSpPr>
          <p:nvPr>
            <p:ph type="body" sz="half" idx="2"/>
          </p:nvPr>
        </p:nvSpPr>
        <p:spPr/>
        <p:txBody>
          <a:bodyPr/>
          <a:lstStyle/>
          <a:p>
            <a:pPr lvl="1"/>
            <a:r>
              <a:rPr lang="en-US" smtClean="0"/>
              <a:t>Distributed query processing.</a:t>
            </a:r>
          </a:p>
          <a:p>
            <a:pPr lvl="1"/>
            <a:r>
              <a:rPr lang="en-US" smtClean="0"/>
              <a:t>Distributed transaction management.</a:t>
            </a:r>
          </a:p>
          <a:p>
            <a:pPr lvl="1"/>
            <a:r>
              <a:rPr lang="en-US" smtClean="0"/>
              <a:t>Hardware independence.</a:t>
            </a:r>
          </a:p>
          <a:p>
            <a:pPr lvl="1"/>
            <a:r>
              <a:rPr lang="en-US" smtClean="0"/>
              <a:t>Operating system independence.</a:t>
            </a:r>
          </a:p>
          <a:p>
            <a:pPr lvl="1"/>
            <a:r>
              <a:rPr lang="en-US" smtClean="0"/>
              <a:t>Network independence.</a:t>
            </a:r>
          </a:p>
          <a:p>
            <a:pPr lvl="1"/>
            <a:r>
              <a:rPr lang="en-US" smtClean="0"/>
              <a:t>DBMS independence.</a:t>
            </a:r>
          </a:p>
        </p:txBody>
      </p:sp>
      <p:sp>
        <p:nvSpPr>
          <p:cNvPr id="19458"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FB248A35-981B-4C22-AE56-0A058BE55AE7}" type="slidenum">
              <a:rPr lang="en-US" smtClean="0"/>
              <a:pPr/>
              <a:t>5</a:t>
            </a:fld>
            <a:endParaRPr lang="en-US"/>
          </a:p>
        </p:txBody>
      </p:sp>
    </p:spTree>
    <p:extLst>
      <p:ext uri="{BB962C8B-B14F-4D97-AF65-F5344CB8AC3E}">
        <p14:creationId xmlns:p14="http://schemas.microsoft.com/office/powerpoint/2010/main" val="4124182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smtClean="0"/>
              <a:t>Distributed Features</a:t>
            </a:r>
          </a:p>
        </p:txBody>
      </p:sp>
      <p:sp>
        <p:nvSpPr>
          <p:cNvPr id="20484" name="Rectangle 3"/>
          <p:cNvSpPr>
            <a:spLocks noGrp="1" noChangeArrowheads="1"/>
          </p:cNvSpPr>
          <p:nvPr>
            <p:ph idx="1"/>
          </p:nvPr>
        </p:nvSpPr>
        <p:spPr/>
        <p:txBody>
          <a:bodyPr/>
          <a:lstStyle/>
          <a:p>
            <a:r>
              <a:rPr lang="en-US" smtClean="0"/>
              <a:t>Each database can continue to run even if portion fails.</a:t>
            </a:r>
          </a:p>
          <a:p>
            <a:r>
              <a:rPr lang="en-US" smtClean="0"/>
              <a:t>Data and hardware can be moved without affecting operations or users.</a:t>
            </a:r>
          </a:p>
          <a:p>
            <a:pPr lvl="1"/>
            <a:r>
              <a:rPr lang="en-US" smtClean="0"/>
              <a:t>Expanding operations.</a:t>
            </a:r>
          </a:p>
          <a:p>
            <a:pPr lvl="1"/>
            <a:r>
              <a:rPr lang="en-US" smtClean="0"/>
              <a:t>Performance issues.</a:t>
            </a:r>
          </a:p>
          <a:p>
            <a:r>
              <a:rPr lang="en-US" smtClean="0"/>
              <a:t>System expansion and upgrades.</a:t>
            </a:r>
          </a:p>
          <a:p>
            <a:pPr lvl="1"/>
            <a:r>
              <a:rPr lang="en-US" smtClean="0"/>
              <a:t>Add new section without affecting others.</a:t>
            </a:r>
          </a:p>
          <a:p>
            <a:pPr lvl="1"/>
            <a:r>
              <a:rPr lang="en-US" smtClean="0"/>
              <a:t>Upgrade hardware, network and DBMS.</a:t>
            </a:r>
          </a:p>
        </p:txBody>
      </p:sp>
      <p:sp>
        <p:nvSpPr>
          <p:cNvPr id="20482"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FCAC83A2-510C-4FC3-B96B-B9F7784AA3CF}" type="slidenum">
              <a:rPr lang="en-US" smtClean="0"/>
              <a:pPr/>
              <a:t>6</a:t>
            </a:fld>
            <a:endParaRPr lang="en-US"/>
          </a:p>
        </p:txBody>
      </p:sp>
    </p:spTree>
    <p:extLst>
      <p:ext uri="{BB962C8B-B14F-4D97-AF65-F5344CB8AC3E}">
        <p14:creationId xmlns:p14="http://schemas.microsoft.com/office/powerpoint/2010/main" val="290329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2"/>
          <p:cNvSpPr>
            <a:spLocks noGrp="1" noChangeArrowheads="1"/>
          </p:cNvSpPr>
          <p:nvPr>
            <p:ph type="title"/>
          </p:nvPr>
        </p:nvSpPr>
        <p:spPr/>
        <p:txBody>
          <a:bodyPr/>
          <a:lstStyle/>
          <a:p>
            <a:r>
              <a:rPr lang="en-US" smtClean="0"/>
              <a:t>Advantages and Applications</a:t>
            </a:r>
          </a:p>
        </p:txBody>
      </p:sp>
      <p:sp>
        <p:nvSpPr>
          <p:cNvPr id="2061" name="Rectangle 3"/>
          <p:cNvSpPr>
            <a:spLocks noGrp="1" noChangeArrowheads="1"/>
          </p:cNvSpPr>
          <p:nvPr>
            <p:ph idx="1"/>
          </p:nvPr>
        </p:nvSpPr>
        <p:spPr>
          <a:xfrm>
            <a:off x="147919" y="1237129"/>
            <a:ext cx="5121506" cy="4782671"/>
          </a:xfrm>
        </p:spPr>
        <p:txBody>
          <a:bodyPr/>
          <a:lstStyle/>
          <a:p>
            <a:r>
              <a:rPr lang="en-US" dirty="0" smtClean="0"/>
              <a:t>Business operations are often distributed</a:t>
            </a:r>
          </a:p>
          <a:p>
            <a:pPr lvl="1"/>
            <a:r>
              <a:rPr lang="en-US" dirty="0" smtClean="0"/>
              <a:t>Work and data are segmented by department.</a:t>
            </a:r>
          </a:p>
          <a:p>
            <a:pPr lvl="1"/>
            <a:r>
              <a:rPr lang="en-US" dirty="0" smtClean="0"/>
              <a:t>Work and data are segmented by geographical location.</a:t>
            </a:r>
          </a:p>
          <a:p>
            <a:r>
              <a:rPr lang="en-US" dirty="0" smtClean="0"/>
              <a:t>Improved performance</a:t>
            </a:r>
          </a:p>
          <a:p>
            <a:pPr lvl="1"/>
            <a:r>
              <a:rPr lang="en-US" dirty="0" smtClean="0"/>
              <a:t>Most updates and queries are performed locally.</a:t>
            </a:r>
          </a:p>
          <a:p>
            <a:pPr lvl="1"/>
            <a:r>
              <a:rPr lang="en-US" dirty="0" smtClean="0"/>
              <a:t>Maintain local control and responsibility over data.</a:t>
            </a:r>
          </a:p>
          <a:p>
            <a:r>
              <a:rPr lang="en-US" dirty="0" smtClean="0"/>
              <a:t>Can still combine data across the system.</a:t>
            </a:r>
          </a:p>
          <a:p>
            <a:r>
              <a:rPr lang="en-US" dirty="0" smtClean="0"/>
              <a:t>Scalability and expansion</a:t>
            </a:r>
          </a:p>
          <a:p>
            <a:pPr lvl="1"/>
            <a:r>
              <a:rPr lang="en-US" dirty="0" smtClean="0"/>
              <a:t>Add on, not replacement.</a:t>
            </a:r>
          </a:p>
        </p:txBody>
      </p:sp>
      <p:sp>
        <p:nvSpPr>
          <p:cNvPr id="2059"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605B47A0-F354-49E8-80C6-C4A4B36E479F}" type="slidenum">
              <a:rPr lang="en-US" smtClean="0"/>
              <a:pPr/>
              <a:t>7</a:t>
            </a:fld>
            <a:endParaRPr lang="en-US"/>
          </a:p>
        </p:txBody>
      </p:sp>
      <p:sp>
        <p:nvSpPr>
          <p:cNvPr id="2062" name="Freeform 12"/>
          <p:cNvSpPr>
            <a:spLocks/>
          </p:cNvSpPr>
          <p:nvPr/>
        </p:nvSpPr>
        <p:spPr bwMode="auto">
          <a:xfrm>
            <a:off x="6324600" y="3962400"/>
            <a:ext cx="1106488" cy="436563"/>
          </a:xfrm>
          <a:custGeom>
            <a:avLst/>
            <a:gdLst>
              <a:gd name="T0" fmla="*/ 0 w 697"/>
              <a:gd name="T1" fmla="*/ 240 h 275"/>
              <a:gd name="T2" fmla="*/ 28 w 697"/>
              <a:gd name="T3" fmla="*/ 196 h 275"/>
              <a:gd name="T4" fmla="*/ 57 w 697"/>
              <a:gd name="T5" fmla="*/ 187 h 275"/>
              <a:gd name="T6" fmla="*/ 96 w 697"/>
              <a:gd name="T7" fmla="*/ 187 h 275"/>
              <a:gd name="T8" fmla="*/ 125 w 697"/>
              <a:gd name="T9" fmla="*/ 187 h 275"/>
              <a:gd name="T10" fmla="*/ 163 w 697"/>
              <a:gd name="T11" fmla="*/ 187 h 275"/>
              <a:gd name="T12" fmla="*/ 183 w 697"/>
              <a:gd name="T13" fmla="*/ 187 h 275"/>
              <a:gd name="T14" fmla="*/ 212 w 697"/>
              <a:gd name="T15" fmla="*/ 187 h 275"/>
              <a:gd name="T16" fmla="*/ 241 w 697"/>
              <a:gd name="T17" fmla="*/ 196 h 275"/>
              <a:gd name="T18" fmla="*/ 270 w 697"/>
              <a:gd name="T19" fmla="*/ 216 h 275"/>
              <a:gd name="T20" fmla="*/ 299 w 697"/>
              <a:gd name="T21" fmla="*/ 225 h 275"/>
              <a:gd name="T22" fmla="*/ 328 w 697"/>
              <a:gd name="T23" fmla="*/ 235 h 275"/>
              <a:gd name="T24" fmla="*/ 357 w 697"/>
              <a:gd name="T25" fmla="*/ 235 h 275"/>
              <a:gd name="T26" fmla="*/ 396 w 697"/>
              <a:gd name="T27" fmla="*/ 245 h 275"/>
              <a:gd name="T28" fmla="*/ 425 w 697"/>
              <a:gd name="T29" fmla="*/ 254 h 275"/>
              <a:gd name="T30" fmla="*/ 463 w 697"/>
              <a:gd name="T31" fmla="*/ 264 h 275"/>
              <a:gd name="T32" fmla="*/ 492 w 697"/>
              <a:gd name="T33" fmla="*/ 264 h 275"/>
              <a:gd name="T34" fmla="*/ 521 w 697"/>
              <a:gd name="T35" fmla="*/ 274 h 275"/>
              <a:gd name="T36" fmla="*/ 541 w 697"/>
              <a:gd name="T37" fmla="*/ 274 h 275"/>
              <a:gd name="T38" fmla="*/ 570 w 697"/>
              <a:gd name="T39" fmla="*/ 274 h 275"/>
              <a:gd name="T40" fmla="*/ 599 w 697"/>
              <a:gd name="T41" fmla="*/ 274 h 275"/>
              <a:gd name="T42" fmla="*/ 628 w 697"/>
              <a:gd name="T43" fmla="*/ 274 h 275"/>
              <a:gd name="T44" fmla="*/ 657 w 697"/>
              <a:gd name="T45" fmla="*/ 264 h 275"/>
              <a:gd name="T46" fmla="*/ 686 w 697"/>
              <a:gd name="T47" fmla="*/ 235 h 275"/>
              <a:gd name="T48" fmla="*/ 686 w 697"/>
              <a:gd name="T49" fmla="*/ 206 h 275"/>
              <a:gd name="T50" fmla="*/ 696 w 697"/>
              <a:gd name="T51" fmla="*/ 177 h 275"/>
              <a:gd name="T52" fmla="*/ 696 w 697"/>
              <a:gd name="T53" fmla="*/ 148 h 275"/>
              <a:gd name="T54" fmla="*/ 696 w 697"/>
              <a:gd name="T55" fmla="*/ 119 h 275"/>
              <a:gd name="T56" fmla="*/ 696 w 697"/>
              <a:gd name="T57" fmla="*/ 90 h 275"/>
              <a:gd name="T58" fmla="*/ 676 w 697"/>
              <a:gd name="T59" fmla="*/ 61 h 275"/>
              <a:gd name="T60" fmla="*/ 667 w 697"/>
              <a:gd name="T61" fmla="*/ 41 h 275"/>
              <a:gd name="T62" fmla="*/ 647 w 697"/>
              <a:gd name="T63" fmla="*/ 41 h 275"/>
              <a:gd name="T64" fmla="*/ 618 w 697"/>
              <a:gd name="T65" fmla="*/ 22 h 275"/>
              <a:gd name="T66" fmla="*/ 624 w 697"/>
              <a:gd name="T67" fmla="*/ 0 h 27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97"/>
              <a:gd name="T103" fmla="*/ 0 h 275"/>
              <a:gd name="T104" fmla="*/ 697 w 697"/>
              <a:gd name="T105" fmla="*/ 275 h 27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97" h="275">
                <a:moveTo>
                  <a:pt x="0" y="240"/>
                </a:moveTo>
                <a:lnTo>
                  <a:pt x="28" y="196"/>
                </a:lnTo>
                <a:lnTo>
                  <a:pt x="57" y="187"/>
                </a:lnTo>
                <a:lnTo>
                  <a:pt x="96" y="187"/>
                </a:lnTo>
                <a:lnTo>
                  <a:pt x="125" y="187"/>
                </a:lnTo>
                <a:lnTo>
                  <a:pt x="163" y="187"/>
                </a:lnTo>
                <a:lnTo>
                  <a:pt x="183" y="187"/>
                </a:lnTo>
                <a:lnTo>
                  <a:pt x="212" y="187"/>
                </a:lnTo>
                <a:lnTo>
                  <a:pt x="241" y="196"/>
                </a:lnTo>
                <a:lnTo>
                  <a:pt x="270" y="216"/>
                </a:lnTo>
                <a:lnTo>
                  <a:pt x="299" y="225"/>
                </a:lnTo>
                <a:lnTo>
                  <a:pt x="328" y="235"/>
                </a:lnTo>
                <a:lnTo>
                  <a:pt x="357" y="235"/>
                </a:lnTo>
                <a:lnTo>
                  <a:pt x="396" y="245"/>
                </a:lnTo>
                <a:lnTo>
                  <a:pt x="425" y="254"/>
                </a:lnTo>
                <a:lnTo>
                  <a:pt x="463" y="264"/>
                </a:lnTo>
                <a:lnTo>
                  <a:pt x="492" y="264"/>
                </a:lnTo>
                <a:lnTo>
                  <a:pt x="521" y="274"/>
                </a:lnTo>
                <a:lnTo>
                  <a:pt x="541" y="274"/>
                </a:lnTo>
                <a:lnTo>
                  <a:pt x="570" y="274"/>
                </a:lnTo>
                <a:lnTo>
                  <a:pt x="599" y="274"/>
                </a:lnTo>
                <a:lnTo>
                  <a:pt x="628" y="274"/>
                </a:lnTo>
                <a:lnTo>
                  <a:pt x="657" y="264"/>
                </a:lnTo>
                <a:lnTo>
                  <a:pt x="686" y="235"/>
                </a:lnTo>
                <a:lnTo>
                  <a:pt x="686" y="206"/>
                </a:lnTo>
                <a:lnTo>
                  <a:pt x="696" y="177"/>
                </a:lnTo>
                <a:lnTo>
                  <a:pt x="696" y="148"/>
                </a:lnTo>
                <a:lnTo>
                  <a:pt x="696" y="119"/>
                </a:lnTo>
                <a:lnTo>
                  <a:pt x="696" y="90"/>
                </a:lnTo>
                <a:lnTo>
                  <a:pt x="676" y="61"/>
                </a:lnTo>
                <a:lnTo>
                  <a:pt x="667" y="41"/>
                </a:lnTo>
                <a:lnTo>
                  <a:pt x="647" y="41"/>
                </a:lnTo>
                <a:lnTo>
                  <a:pt x="618" y="22"/>
                </a:lnTo>
                <a:lnTo>
                  <a:pt x="624"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 name="Freeform 13"/>
          <p:cNvSpPr>
            <a:spLocks/>
          </p:cNvSpPr>
          <p:nvPr/>
        </p:nvSpPr>
        <p:spPr bwMode="auto">
          <a:xfrm>
            <a:off x="7859713" y="2590800"/>
            <a:ext cx="142875" cy="382588"/>
          </a:xfrm>
          <a:custGeom>
            <a:avLst/>
            <a:gdLst>
              <a:gd name="T0" fmla="*/ 41 w 90"/>
              <a:gd name="T1" fmla="*/ 240 h 241"/>
              <a:gd name="T2" fmla="*/ 29 w 90"/>
              <a:gd name="T3" fmla="*/ 199 h 241"/>
              <a:gd name="T4" fmla="*/ 9 w 90"/>
              <a:gd name="T5" fmla="*/ 180 h 241"/>
              <a:gd name="T6" fmla="*/ 0 w 90"/>
              <a:gd name="T7" fmla="*/ 160 h 241"/>
              <a:gd name="T8" fmla="*/ 0 w 90"/>
              <a:gd name="T9" fmla="*/ 131 h 241"/>
              <a:gd name="T10" fmla="*/ 19 w 90"/>
              <a:gd name="T11" fmla="*/ 102 h 241"/>
              <a:gd name="T12" fmla="*/ 48 w 90"/>
              <a:gd name="T13" fmla="*/ 73 h 241"/>
              <a:gd name="T14" fmla="*/ 67 w 90"/>
              <a:gd name="T15" fmla="*/ 44 h 241"/>
              <a:gd name="T16" fmla="*/ 87 w 90"/>
              <a:gd name="T17" fmla="*/ 25 h 241"/>
              <a:gd name="T18" fmla="*/ 89 w 90"/>
              <a:gd name="T19" fmla="*/ 0 h 2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241"/>
              <a:gd name="T32" fmla="*/ 90 w 90"/>
              <a:gd name="T33" fmla="*/ 241 h 2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241">
                <a:moveTo>
                  <a:pt x="41" y="240"/>
                </a:moveTo>
                <a:lnTo>
                  <a:pt x="29" y="199"/>
                </a:lnTo>
                <a:lnTo>
                  <a:pt x="9" y="180"/>
                </a:lnTo>
                <a:lnTo>
                  <a:pt x="0" y="160"/>
                </a:lnTo>
                <a:lnTo>
                  <a:pt x="0" y="131"/>
                </a:lnTo>
                <a:lnTo>
                  <a:pt x="19" y="102"/>
                </a:lnTo>
                <a:lnTo>
                  <a:pt x="48" y="73"/>
                </a:lnTo>
                <a:lnTo>
                  <a:pt x="67" y="44"/>
                </a:lnTo>
                <a:lnTo>
                  <a:pt x="87" y="25"/>
                </a:lnTo>
                <a:lnTo>
                  <a:pt x="89"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4" name="Freeform 14"/>
          <p:cNvSpPr>
            <a:spLocks/>
          </p:cNvSpPr>
          <p:nvPr/>
        </p:nvSpPr>
        <p:spPr bwMode="auto">
          <a:xfrm>
            <a:off x="8458200" y="2644775"/>
            <a:ext cx="77788" cy="328613"/>
          </a:xfrm>
          <a:custGeom>
            <a:avLst/>
            <a:gdLst>
              <a:gd name="T0" fmla="*/ 48 w 49"/>
              <a:gd name="T1" fmla="*/ 206 h 207"/>
              <a:gd name="T2" fmla="*/ 39 w 49"/>
              <a:gd name="T3" fmla="*/ 165 h 207"/>
              <a:gd name="T4" fmla="*/ 39 w 49"/>
              <a:gd name="T5" fmla="*/ 136 h 207"/>
              <a:gd name="T6" fmla="*/ 39 w 49"/>
              <a:gd name="T7" fmla="*/ 107 h 207"/>
              <a:gd name="T8" fmla="*/ 29 w 49"/>
              <a:gd name="T9" fmla="*/ 87 h 207"/>
              <a:gd name="T10" fmla="*/ 29 w 49"/>
              <a:gd name="T11" fmla="*/ 58 h 207"/>
              <a:gd name="T12" fmla="*/ 29 w 49"/>
              <a:gd name="T13" fmla="*/ 29 h 207"/>
              <a:gd name="T14" fmla="*/ 29 w 49"/>
              <a:gd name="T15" fmla="*/ 0 h 207"/>
              <a:gd name="T16" fmla="*/ 0 w 49"/>
              <a:gd name="T17" fmla="*/ 0 h 207"/>
              <a:gd name="T18" fmla="*/ 0 w 49"/>
              <a:gd name="T19" fmla="*/ 14 h 2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07"/>
              <a:gd name="T32" fmla="*/ 49 w 49"/>
              <a:gd name="T33" fmla="*/ 207 h 2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07">
                <a:moveTo>
                  <a:pt x="48" y="206"/>
                </a:moveTo>
                <a:lnTo>
                  <a:pt x="39" y="165"/>
                </a:lnTo>
                <a:lnTo>
                  <a:pt x="39" y="136"/>
                </a:lnTo>
                <a:lnTo>
                  <a:pt x="39" y="107"/>
                </a:lnTo>
                <a:lnTo>
                  <a:pt x="29" y="87"/>
                </a:lnTo>
                <a:lnTo>
                  <a:pt x="29" y="58"/>
                </a:lnTo>
                <a:lnTo>
                  <a:pt x="29" y="29"/>
                </a:lnTo>
                <a:lnTo>
                  <a:pt x="29" y="0"/>
                </a:lnTo>
                <a:lnTo>
                  <a:pt x="0" y="0"/>
                </a:lnTo>
                <a:lnTo>
                  <a:pt x="0" y="14"/>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5" name="Freeform 15"/>
          <p:cNvSpPr>
            <a:spLocks/>
          </p:cNvSpPr>
          <p:nvPr/>
        </p:nvSpPr>
        <p:spPr bwMode="auto">
          <a:xfrm>
            <a:off x="6858000" y="1323975"/>
            <a:ext cx="403225" cy="658813"/>
          </a:xfrm>
          <a:custGeom>
            <a:avLst/>
            <a:gdLst>
              <a:gd name="T0" fmla="*/ 0 w 254"/>
              <a:gd name="T1" fmla="*/ 414 h 415"/>
              <a:gd name="T2" fmla="*/ 40 w 254"/>
              <a:gd name="T3" fmla="*/ 377 h 415"/>
              <a:gd name="T4" fmla="*/ 60 w 254"/>
              <a:gd name="T5" fmla="*/ 358 h 415"/>
              <a:gd name="T6" fmla="*/ 89 w 254"/>
              <a:gd name="T7" fmla="*/ 339 h 415"/>
              <a:gd name="T8" fmla="*/ 118 w 254"/>
              <a:gd name="T9" fmla="*/ 319 h 415"/>
              <a:gd name="T10" fmla="*/ 127 w 254"/>
              <a:gd name="T11" fmla="*/ 290 h 415"/>
              <a:gd name="T12" fmla="*/ 137 w 254"/>
              <a:gd name="T13" fmla="*/ 261 h 415"/>
              <a:gd name="T14" fmla="*/ 137 w 254"/>
              <a:gd name="T15" fmla="*/ 232 h 415"/>
              <a:gd name="T16" fmla="*/ 137 w 254"/>
              <a:gd name="T17" fmla="*/ 203 h 415"/>
              <a:gd name="T18" fmla="*/ 166 w 254"/>
              <a:gd name="T19" fmla="*/ 184 h 415"/>
              <a:gd name="T20" fmla="*/ 195 w 254"/>
              <a:gd name="T21" fmla="*/ 174 h 415"/>
              <a:gd name="T22" fmla="*/ 224 w 254"/>
              <a:gd name="T23" fmla="*/ 155 h 415"/>
              <a:gd name="T24" fmla="*/ 234 w 254"/>
              <a:gd name="T25" fmla="*/ 135 h 415"/>
              <a:gd name="T26" fmla="*/ 253 w 254"/>
              <a:gd name="T27" fmla="*/ 106 h 415"/>
              <a:gd name="T28" fmla="*/ 253 w 254"/>
              <a:gd name="T29" fmla="*/ 77 h 415"/>
              <a:gd name="T30" fmla="*/ 253 w 254"/>
              <a:gd name="T31" fmla="*/ 48 h 415"/>
              <a:gd name="T32" fmla="*/ 234 w 254"/>
              <a:gd name="T33" fmla="*/ 19 h 415"/>
              <a:gd name="T34" fmla="*/ 214 w 254"/>
              <a:gd name="T35" fmla="*/ 10 h 415"/>
              <a:gd name="T36" fmla="*/ 185 w 254"/>
              <a:gd name="T37" fmla="*/ 0 h 415"/>
              <a:gd name="T38" fmla="*/ 192 w 254"/>
              <a:gd name="T39" fmla="*/ 30 h 4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4"/>
              <a:gd name="T61" fmla="*/ 0 h 415"/>
              <a:gd name="T62" fmla="*/ 254 w 254"/>
              <a:gd name="T63" fmla="*/ 415 h 4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4" h="415">
                <a:moveTo>
                  <a:pt x="0" y="414"/>
                </a:moveTo>
                <a:lnTo>
                  <a:pt x="40" y="377"/>
                </a:lnTo>
                <a:lnTo>
                  <a:pt x="60" y="358"/>
                </a:lnTo>
                <a:lnTo>
                  <a:pt x="89" y="339"/>
                </a:lnTo>
                <a:lnTo>
                  <a:pt x="118" y="319"/>
                </a:lnTo>
                <a:lnTo>
                  <a:pt x="127" y="290"/>
                </a:lnTo>
                <a:lnTo>
                  <a:pt x="137" y="261"/>
                </a:lnTo>
                <a:lnTo>
                  <a:pt x="137" y="232"/>
                </a:lnTo>
                <a:lnTo>
                  <a:pt x="137" y="203"/>
                </a:lnTo>
                <a:lnTo>
                  <a:pt x="166" y="184"/>
                </a:lnTo>
                <a:lnTo>
                  <a:pt x="195" y="174"/>
                </a:lnTo>
                <a:lnTo>
                  <a:pt x="224" y="155"/>
                </a:lnTo>
                <a:lnTo>
                  <a:pt x="234" y="135"/>
                </a:lnTo>
                <a:lnTo>
                  <a:pt x="253" y="106"/>
                </a:lnTo>
                <a:lnTo>
                  <a:pt x="253" y="77"/>
                </a:lnTo>
                <a:lnTo>
                  <a:pt x="253" y="48"/>
                </a:lnTo>
                <a:lnTo>
                  <a:pt x="234" y="19"/>
                </a:lnTo>
                <a:lnTo>
                  <a:pt x="214" y="10"/>
                </a:lnTo>
                <a:lnTo>
                  <a:pt x="185" y="0"/>
                </a:lnTo>
                <a:lnTo>
                  <a:pt x="192" y="3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6" name="Freeform 16"/>
          <p:cNvSpPr>
            <a:spLocks/>
          </p:cNvSpPr>
          <p:nvPr/>
        </p:nvSpPr>
        <p:spPr bwMode="auto">
          <a:xfrm>
            <a:off x="6858000" y="1524000"/>
            <a:ext cx="611188" cy="458788"/>
          </a:xfrm>
          <a:custGeom>
            <a:avLst/>
            <a:gdLst>
              <a:gd name="T0" fmla="*/ 0 w 385"/>
              <a:gd name="T1" fmla="*/ 288 h 289"/>
              <a:gd name="T2" fmla="*/ 40 w 385"/>
              <a:gd name="T3" fmla="*/ 251 h 289"/>
              <a:gd name="T4" fmla="*/ 60 w 385"/>
              <a:gd name="T5" fmla="*/ 242 h 289"/>
              <a:gd name="T6" fmla="*/ 79 w 385"/>
              <a:gd name="T7" fmla="*/ 222 h 289"/>
              <a:gd name="T8" fmla="*/ 108 w 385"/>
              <a:gd name="T9" fmla="*/ 213 h 289"/>
              <a:gd name="T10" fmla="*/ 127 w 385"/>
              <a:gd name="T11" fmla="*/ 193 h 289"/>
              <a:gd name="T12" fmla="*/ 147 w 385"/>
              <a:gd name="T13" fmla="*/ 184 h 289"/>
              <a:gd name="T14" fmla="*/ 156 w 385"/>
              <a:gd name="T15" fmla="*/ 164 h 289"/>
              <a:gd name="T16" fmla="*/ 166 w 385"/>
              <a:gd name="T17" fmla="*/ 135 h 289"/>
              <a:gd name="T18" fmla="*/ 185 w 385"/>
              <a:gd name="T19" fmla="*/ 106 h 289"/>
              <a:gd name="T20" fmla="*/ 205 w 385"/>
              <a:gd name="T21" fmla="*/ 87 h 289"/>
              <a:gd name="T22" fmla="*/ 234 w 385"/>
              <a:gd name="T23" fmla="*/ 68 h 289"/>
              <a:gd name="T24" fmla="*/ 243 w 385"/>
              <a:gd name="T25" fmla="*/ 48 h 289"/>
              <a:gd name="T26" fmla="*/ 263 w 385"/>
              <a:gd name="T27" fmla="*/ 39 h 289"/>
              <a:gd name="T28" fmla="*/ 292 w 385"/>
              <a:gd name="T29" fmla="*/ 19 h 289"/>
              <a:gd name="T30" fmla="*/ 321 w 385"/>
              <a:gd name="T31" fmla="*/ 9 h 289"/>
              <a:gd name="T32" fmla="*/ 350 w 385"/>
              <a:gd name="T33" fmla="*/ 0 h 289"/>
              <a:gd name="T34" fmla="*/ 379 w 385"/>
              <a:gd name="T35" fmla="*/ 0 h 289"/>
              <a:gd name="T36" fmla="*/ 384 w 385"/>
              <a:gd name="T37" fmla="*/ 0 h 28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5"/>
              <a:gd name="T58" fmla="*/ 0 h 289"/>
              <a:gd name="T59" fmla="*/ 385 w 385"/>
              <a:gd name="T60" fmla="*/ 289 h 28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5" h="289">
                <a:moveTo>
                  <a:pt x="0" y="288"/>
                </a:moveTo>
                <a:lnTo>
                  <a:pt x="40" y="251"/>
                </a:lnTo>
                <a:lnTo>
                  <a:pt x="60" y="242"/>
                </a:lnTo>
                <a:lnTo>
                  <a:pt x="79" y="222"/>
                </a:lnTo>
                <a:lnTo>
                  <a:pt x="108" y="213"/>
                </a:lnTo>
                <a:lnTo>
                  <a:pt x="127" y="193"/>
                </a:lnTo>
                <a:lnTo>
                  <a:pt x="147" y="184"/>
                </a:lnTo>
                <a:lnTo>
                  <a:pt x="156" y="164"/>
                </a:lnTo>
                <a:lnTo>
                  <a:pt x="166" y="135"/>
                </a:lnTo>
                <a:lnTo>
                  <a:pt x="185" y="106"/>
                </a:lnTo>
                <a:lnTo>
                  <a:pt x="205" y="87"/>
                </a:lnTo>
                <a:lnTo>
                  <a:pt x="234" y="68"/>
                </a:lnTo>
                <a:lnTo>
                  <a:pt x="243" y="48"/>
                </a:lnTo>
                <a:lnTo>
                  <a:pt x="263" y="39"/>
                </a:lnTo>
                <a:lnTo>
                  <a:pt x="292" y="19"/>
                </a:lnTo>
                <a:lnTo>
                  <a:pt x="321" y="9"/>
                </a:lnTo>
                <a:lnTo>
                  <a:pt x="350" y="0"/>
                </a:lnTo>
                <a:lnTo>
                  <a:pt x="379" y="0"/>
                </a:lnTo>
                <a:lnTo>
                  <a:pt x="384"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7" name="Freeform 17"/>
          <p:cNvSpPr>
            <a:spLocks/>
          </p:cNvSpPr>
          <p:nvPr/>
        </p:nvSpPr>
        <p:spPr bwMode="auto">
          <a:xfrm>
            <a:off x="6858000" y="2046288"/>
            <a:ext cx="1144588" cy="546100"/>
          </a:xfrm>
          <a:custGeom>
            <a:avLst/>
            <a:gdLst>
              <a:gd name="T0" fmla="*/ 720 w 721"/>
              <a:gd name="T1" fmla="*/ 343 h 344"/>
              <a:gd name="T2" fmla="*/ 679 w 721"/>
              <a:gd name="T3" fmla="*/ 310 h 344"/>
              <a:gd name="T4" fmla="*/ 669 w 721"/>
              <a:gd name="T5" fmla="*/ 290 h 344"/>
              <a:gd name="T6" fmla="*/ 650 w 721"/>
              <a:gd name="T7" fmla="*/ 261 h 344"/>
              <a:gd name="T8" fmla="*/ 621 w 721"/>
              <a:gd name="T9" fmla="*/ 261 h 344"/>
              <a:gd name="T10" fmla="*/ 601 w 721"/>
              <a:gd name="T11" fmla="*/ 261 h 344"/>
              <a:gd name="T12" fmla="*/ 572 w 721"/>
              <a:gd name="T13" fmla="*/ 261 h 344"/>
              <a:gd name="T14" fmla="*/ 543 w 721"/>
              <a:gd name="T15" fmla="*/ 271 h 344"/>
              <a:gd name="T16" fmla="*/ 514 w 721"/>
              <a:gd name="T17" fmla="*/ 281 h 344"/>
              <a:gd name="T18" fmla="*/ 485 w 721"/>
              <a:gd name="T19" fmla="*/ 281 h 344"/>
              <a:gd name="T20" fmla="*/ 456 w 721"/>
              <a:gd name="T21" fmla="*/ 281 h 344"/>
              <a:gd name="T22" fmla="*/ 427 w 721"/>
              <a:gd name="T23" fmla="*/ 281 h 344"/>
              <a:gd name="T24" fmla="*/ 389 w 721"/>
              <a:gd name="T25" fmla="*/ 261 h 344"/>
              <a:gd name="T26" fmla="*/ 369 w 721"/>
              <a:gd name="T27" fmla="*/ 252 h 344"/>
              <a:gd name="T28" fmla="*/ 360 w 721"/>
              <a:gd name="T29" fmla="*/ 232 h 344"/>
              <a:gd name="T30" fmla="*/ 340 w 721"/>
              <a:gd name="T31" fmla="*/ 213 h 344"/>
              <a:gd name="T32" fmla="*/ 340 w 721"/>
              <a:gd name="T33" fmla="*/ 193 h 344"/>
              <a:gd name="T34" fmla="*/ 321 w 721"/>
              <a:gd name="T35" fmla="*/ 164 h 344"/>
              <a:gd name="T36" fmla="*/ 302 w 721"/>
              <a:gd name="T37" fmla="*/ 135 h 344"/>
              <a:gd name="T38" fmla="*/ 282 w 721"/>
              <a:gd name="T39" fmla="*/ 126 h 344"/>
              <a:gd name="T40" fmla="*/ 253 w 721"/>
              <a:gd name="T41" fmla="*/ 126 h 344"/>
              <a:gd name="T42" fmla="*/ 224 w 721"/>
              <a:gd name="T43" fmla="*/ 126 h 344"/>
              <a:gd name="T44" fmla="*/ 195 w 721"/>
              <a:gd name="T45" fmla="*/ 126 h 344"/>
              <a:gd name="T46" fmla="*/ 166 w 721"/>
              <a:gd name="T47" fmla="*/ 116 h 344"/>
              <a:gd name="T48" fmla="*/ 137 w 721"/>
              <a:gd name="T49" fmla="*/ 106 h 344"/>
              <a:gd name="T50" fmla="*/ 108 w 721"/>
              <a:gd name="T51" fmla="*/ 87 h 344"/>
              <a:gd name="T52" fmla="*/ 89 w 721"/>
              <a:gd name="T53" fmla="*/ 58 h 344"/>
              <a:gd name="T54" fmla="*/ 69 w 721"/>
              <a:gd name="T55" fmla="*/ 39 h 344"/>
              <a:gd name="T56" fmla="*/ 60 w 721"/>
              <a:gd name="T57" fmla="*/ 19 h 344"/>
              <a:gd name="T58" fmla="*/ 40 w 721"/>
              <a:gd name="T59" fmla="*/ 10 h 344"/>
              <a:gd name="T60" fmla="*/ 11 w 721"/>
              <a:gd name="T61" fmla="*/ 0 h 344"/>
              <a:gd name="T62" fmla="*/ 0 w 721"/>
              <a:gd name="T63" fmla="*/ 7 h 3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1"/>
              <a:gd name="T97" fmla="*/ 0 h 344"/>
              <a:gd name="T98" fmla="*/ 721 w 721"/>
              <a:gd name="T99" fmla="*/ 344 h 34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1" h="344">
                <a:moveTo>
                  <a:pt x="720" y="343"/>
                </a:moveTo>
                <a:lnTo>
                  <a:pt x="679" y="310"/>
                </a:lnTo>
                <a:lnTo>
                  <a:pt x="669" y="290"/>
                </a:lnTo>
                <a:lnTo>
                  <a:pt x="650" y="261"/>
                </a:lnTo>
                <a:lnTo>
                  <a:pt x="621" y="261"/>
                </a:lnTo>
                <a:lnTo>
                  <a:pt x="601" y="261"/>
                </a:lnTo>
                <a:lnTo>
                  <a:pt x="572" y="261"/>
                </a:lnTo>
                <a:lnTo>
                  <a:pt x="543" y="271"/>
                </a:lnTo>
                <a:lnTo>
                  <a:pt x="514" y="281"/>
                </a:lnTo>
                <a:lnTo>
                  <a:pt x="485" y="281"/>
                </a:lnTo>
                <a:lnTo>
                  <a:pt x="456" y="281"/>
                </a:lnTo>
                <a:lnTo>
                  <a:pt x="427" y="281"/>
                </a:lnTo>
                <a:lnTo>
                  <a:pt x="389" y="261"/>
                </a:lnTo>
                <a:lnTo>
                  <a:pt x="369" y="252"/>
                </a:lnTo>
                <a:lnTo>
                  <a:pt x="360" y="232"/>
                </a:lnTo>
                <a:lnTo>
                  <a:pt x="340" y="213"/>
                </a:lnTo>
                <a:lnTo>
                  <a:pt x="340" y="193"/>
                </a:lnTo>
                <a:lnTo>
                  <a:pt x="321" y="164"/>
                </a:lnTo>
                <a:lnTo>
                  <a:pt x="302" y="135"/>
                </a:lnTo>
                <a:lnTo>
                  <a:pt x="282" y="126"/>
                </a:lnTo>
                <a:lnTo>
                  <a:pt x="253" y="126"/>
                </a:lnTo>
                <a:lnTo>
                  <a:pt x="224" y="126"/>
                </a:lnTo>
                <a:lnTo>
                  <a:pt x="195" y="126"/>
                </a:lnTo>
                <a:lnTo>
                  <a:pt x="166" y="116"/>
                </a:lnTo>
                <a:lnTo>
                  <a:pt x="137" y="106"/>
                </a:lnTo>
                <a:lnTo>
                  <a:pt x="108" y="87"/>
                </a:lnTo>
                <a:lnTo>
                  <a:pt x="89" y="58"/>
                </a:lnTo>
                <a:lnTo>
                  <a:pt x="69" y="39"/>
                </a:lnTo>
                <a:lnTo>
                  <a:pt x="60" y="19"/>
                </a:lnTo>
                <a:lnTo>
                  <a:pt x="40" y="10"/>
                </a:lnTo>
                <a:lnTo>
                  <a:pt x="11" y="0"/>
                </a:lnTo>
                <a:lnTo>
                  <a:pt x="0" y="7"/>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8" name="Freeform 18"/>
          <p:cNvSpPr>
            <a:spLocks/>
          </p:cNvSpPr>
          <p:nvPr/>
        </p:nvSpPr>
        <p:spPr bwMode="auto">
          <a:xfrm>
            <a:off x="7315200" y="2590800"/>
            <a:ext cx="698500" cy="1296988"/>
          </a:xfrm>
          <a:custGeom>
            <a:avLst/>
            <a:gdLst>
              <a:gd name="T0" fmla="*/ 0 w 440"/>
              <a:gd name="T1" fmla="*/ 816 h 817"/>
              <a:gd name="T2" fmla="*/ 43 w 440"/>
              <a:gd name="T3" fmla="*/ 799 h 817"/>
              <a:gd name="T4" fmla="*/ 72 w 440"/>
              <a:gd name="T5" fmla="*/ 789 h 817"/>
              <a:gd name="T6" fmla="*/ 91 w 440"/>
              <a:gd name="T7" fmla="*/ 760 h 817"/>
              <a:gd name="T8" fmla="*/ 110 w 440"/>
              <a:gd name="T9" fmla="*/ 731 h 817"/>
              <a:gd name="T10" fmla="*/ 110 w 440"/>
              <a:gd name="T11" fmla="*/ 702 h 817"/>
              <a:gd name="T12" fmla="*/ 110 w 440"/>
              <a:gd name="T13" fmla="*/ 673 h 817"/>
              <a:gd name="T14" fmla="*/ 110 w 440"/>
              <a:gd name="T15" fmla="*/ 644 h 817"/>
              <a:gd name="T16" fmla="*/ 110 w 440"/>
              <a:gd name="T17" fmla="*/ 615 h 817"/>
              <a:gd name="T18" fmla="*/ 110 w 440"/>
              <a:gd name="T19" fmla="*/ 586 h 817"/>
              <a:gd name="T20" fmla="*/ 110 w 440"/>
              <a:gd name="T21" fmla="*/ 557 h 817"/>
              <a:gd name="T22" fmla="*/ 110 w 440"/>
              <a:gd name="T23" fmla="*/ 528 h 817"/>
              <a:gd name="T24" fmla="*/ 110 w 440"/>
              <a:gd name="T25" fmla="*/ 499 h 817"/>
              <a:gd name="T26" fmla="*/ 110 w 440"/>
              <a:gd name="T27" fmla="*/ 470 h 817"/>
              <a:gd name="T28" fmla="*/ 110 w 440"/>
              <a:gd name="T29" fmla="*/ 441 h 817"/>
              <a:gd name="T30" fmla="*/ 110 w 440"/>
              <a:gd name="T31" fmla="*/ 412 h 817"/>
              <a:gd name="T32" fmla="*/ 130 w 440"/>
              <a:gd name="T33" fmla="*/ 392 h 817"/>
              <a:gd name="T34" fmla="*/ 159 w 440"/>
              <a:gd name="T35" fmla="*/ 363 h 817"/>
              <a:gd name="T36" fmla="*/ 188 w 440"/>
              <a:gd name="T37" fmla="*/ 354 h 817"/>
              <a:gd name="T38" fmla="*/ 197 w 440"/>
              <a:gd name="T39" fmla="*/ 334 h 817"/>
              <a:gd name="T40" fmla="*/ 217 w 440"/>
              <a:gd name="T41" fmla="*/ 315 h 817"/>
              <a:gd name="T42" fmla="*/ 226 w 440"/>
              <a:gd name="T43" fmla="*/ 286 h 817"/>
              <a:gd name="T44" fmla="*/ 246 w 440"/>
              <a:gd name="T45" fmla="*/ 267 h 817"/>
              <a:gd name="T46" fmla="*/ 255 w 440"/>
              <a:gd name="T47" fmla="*/ 247 h 817"/>
              <a:gd name="T48" fmla="*/ 265 w 440"/>
              <a:gd name="T49" fmla="*/ 218 h 817"/>
              <a:gd name="T50" fmla="*/ 265 w 440"/>
              <a:gd name="T51" fmla="*/ 189 h 817"/>
              <a:gd name="T52" fmla="*/ 265 w 440"/>
              <a:gd name="T53" fmla="*/ 160 h 817"/>
              <a:gd name="T54" fmla="*/ 265 w 440"/>
              <a:gd name="T55" fmla="*/ 131 h 817"/>
              <a:gd name="T56" fmla="*/ 275 w 440"/>
              <a:gd name="T57" fmla="*/ 102 h 817"/>
              <a:gd name="T58" fmla="*/ 304 w 440"/>
              <a:gd name="T59" fmla="*/ 92 h 817"/>
              <a:gd name="T60" fmla="*/ 333 w 440"/>
              <a:gd name="T61" fmla="*/ 73 h 817"/>
              <a:gd name="T62" fmla="*/ 362 w 440"/>
              <a:gd name="T63" fmla="*/ 73 h 817"/>
              <a:gd name="T64" fmla="*/ 391 w 440"/>
              <a:gd name="T65" fmla="*/ 54 h 817"/>
              <a:gd name="T66" fmla="*/ 420 w 440"/>
              <a:gd name="T67" fmla="*/ 44 h 817"/>
              <a:gd name="T68" fmla="*/ 439 w 440"/>
              <a:gd name="T69" fmla="*/ 15 h 817"/>
              <a:gd name="T70" fmla="*/ 432 w 440"/>
              <a:gd name="T71" fmla="*/ 0 h 8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40"/>
              <a:gd name="T109" fmla="*/ 0 h 817"/>
              <a:gd name="T110" fmla="*/ 440 w 440"/>
              <a:gd name="T111" fmla="*/ 817 h 8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40" h="817">
                <a:moveTo>
                  <a:pt x="0" y="816"/>
                </a:moveTo>
                <a:lnTo>
                  <a:pt x="43" y="799"/>
                </a:lnTo>
                <a:lnTo>
                  <a:pt x="72" y="789"/>
                </a:lnTo>
                <a:lnTo>
                  <a:pt x="91" y="760"/>
                </a:lnTo>
                <a:lnTo>
                  <a:pt x="110" y="731"/>
                </a:lnTo>
                <a:lnTo>
                  <a:pt x="110" y="702"/>
                </a:lnTo>
                <a:lnTo>
                  <a:pt x="110" y="673"/>
                </a:lnTo>
                <a:lnTo>
                  <a:pt x="110" y="644"/>
                </a:lnTo>
                <a:lnTo>
                  <a:pt x="110" y="615"/>
                </a:lnTo>
                <a:lnTo>
                  <a:pt x="110" y="586"/>
                </a:lnTo>
                <a:lnTo>
                  <a:pt x="110" y="557"/>
                </a:lnTo>
                <a:lnTo>
                  <a:pt x="110" y="528"/>
                </a:lnTo>
                <a:lnTo>
                  <a:pt x="110" y="499"/>
                </a:lnTo>
                <a:lnTo>
                  <a:pt x="110" y="470"/>
                </a:lnTo>
                <a:lnTo>
                  <a:pt x="110" y="441"/>
                </a:lnTo>
                <a:lnTo>
                  <a:pt x="110" y="412"/>
                </a:lnTo>
                <a:lnTo>
                  <a:pt x="130" y="392"/>
                </a:lnTo>
                <a:lnTo>
                  <a:pt x="159" y="363"/>
                </a:lnTo>
                <a:lnTo>
                  <a:pt x="188" y="354"/>
                </a:lnTo>
                <a:lnTo>
                  <a:pt x="197" y="334"/>
                </a:lnTo>
                <a:lnTo>
                  <a:pt x="217" y="315"/>
                </a:lnTo>
                <a:lnTo>
                  <a:pt x="226" y="286"/>
                </a:lnTo>
                <a:lnTo>
                  <a:pt x="246" y="267"/>
                </a:lnTo>
                <a:lnTo>
                  <a:pt x="255" y="247"/>
                </a:lnTo>
                <a:lnTo>
                  <a:pt x="265" y="218"/>
                </a:lnTo>
                <a:lnTo>
                  <a:pt x="265" y="189"/>
                </a:lnTo>
                <a:lnTo>
                  <a:pt x="265" y="160"/>
                </a:lnTo>
                <a:lnTo>
                  <a:pt x="265" y="131"/>
                </a:lnTo>
                <a:lnTo>
                  <a:pt x="275" y="102"/>
                </a:lnTo>
                <a:lnTo>
                  <a:pt x="304" y="92"/>
                </a:lnTo>
                <a:lnTo>
                  <a:pt x="333" y="73"/>
                </a:lnTo>
                <a:lnTo>
                  <a:pt x="362" y="73"/>
                </a:lnTo>
                <a:lnTo>
                  <a:pt x="391" y="54"/>
                </a:lnTo>
                <a:lnTo>
                  <a:pt x="420" y="44"/>
                </a:lnTo>
                <a:lnTo>
                  <a:pt x="439" y="15"/>
                </a:lnTo>
                <a:lnTo>
                  <a:pt x="432" y="0"/>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9" name="Oval 19"/>
          <p:cNvSpPr>
            <a:spLocks noChangeArrowheads="1"/>
          </p:cNvSpPr>
          <p:nvPr/>
        </p:nvSpPr>
        <p:spPr bwMode="auto">
          <a:xfrm>
            <a:off x="5873750" y="996950"/>
            <a:ext cx="2120900" cy="1282700"/>
          </a:xfrm>
          <a:prstGeom prst="ellipse">
            <a:avLst/>
          </a:prstGeom>
          <a:noFill/>
          <a:ln w="127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70" name="Oval 20"/>
          <p:cNvSpPr>
            <a:spLocks noChangeArrowheads="1"/>
          </p:cNvSpPr>
          <p:nvPr/>
        </p:nvSpPr>
        <p:spPr bwMode="auto">
          <a:xfrm>
            <a:off x="7702550" y="1987550"/>
            <a:ext cx="1206500" cy="1511300"/>
          </a:xfrm>
          <a:prstGeom prst="ellipse">
            <a:avLst/>
          </a:prstGeom>
          <a:noFill/>
          <a:ln w="12700">
            <a:solidFill>
              <a:srgbClr val="00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71" name="Line 21"/>
          <p:cNvSpPr>
            <a:spLocks noChangeShapeType="1"/>
          </p:cNvSpPr>
          <p:nvPr/>
        </p:nvSpPr>
        <p:spPr bwMode="auto">
          <a:xfrm flipV="1">
            <a:off x="4876800" y="1905000"/>
            <a:ext cx="1066800" cy="1676400"/>
          </a:xfrm>
          <a:prstGeom prst="line">
            <a:avLst/>
          </a:prstGeom>
          <a:noFill/>
          <a:ln w="12700">
            <a:solidFill>
              <a:schemeClr val="tx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72" name="Line 22"/>
          <p:cNvSpPr>
            <a:spLocks noChangeShapeType="1"/>
          </p:cNvSpPr>
          <p:nvPr/>
        </p:nvSpPr>
        <p:spPr bwMode="auto">
          <a:xfrm flipV="1">
            <a:off x="4876800" y="2667000"/>
            <a:ext cx="2819400" cy="990600"/>
          </a:xfrm>
          <a:prstGeom prst="line">
            <a:avLst/>
          </a:prstGeom>
          <a:noFill/>
          <a:ln w="12700">
            <a:solidFill>
              <a:srgbClr val="006633"/>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73" name="Line 23"/>
          <p:cNvSpPr>
            <a:spLocks noChangeShapeType="1"/>
          </p:cNvSpPr>
          <p:nvPr/>
        </p:nvSpPr>
        <p:spPr bwMode="auto">
          <a:xfrm flipV="1">
            <a:off x="4343400" y="4419600"/>
            <a:ext cx="1524000" cy="609600"/>
          </a:xfrm>
          <a:prstGeom prst="line">
            <a:avLst/>
          </a:prstGeom>
          <a:noFill/>
          <a:ln w="12700">
            <a:solidFill>
              <a:schemeClr val="tx1"/>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2074" name="Rectangle 24"/>
          <p:cNvSpPr>
            <a:spLocks noChangeArrowheads="1"/>
          </p:cNvSpPr>
          <p:nvPr/>
        </p:nvSpPr>
        <p:spPr bwMode="auto">
          <a:xfrm>
            <a:off x="7756525" y="684213"/>
            <a:ext cx="12795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local</a:t>
            </a:r>
          </a:p>
          <a:p>
            <a:pPr algn="l"/>
            <a:r>
              <a:rPr lang="en-US" sz="1600">
                <a:solidFill>
                  <a:schemeClr val="tx2"/>
                </a:solidFill>
              </a:rPr>
              <a:t>transactions</a:t>
            </a:r>
          </a:p>
        </p:txBody>
      </p:sp>
      <p:graphicFrame>
        <p:nvGraphicFramePr>
          <p:cNvPr id="2058" name="Object 25"/>
          <p:cNvGraphicFramePr>
            <a:graphicFrameLocks/>
          </p:cNvGraphicFramePr>
          <p:nvPr/>
        </p:nvGraphicFramePr>
        <p:xfrm>
          <a:off x="8534400" y="4835525"/>
          <a:ext cx="454025" cy="636588"/>
        </p:xfrm>
        <a:graphic>
          <a:graphicData uri="http://schemas.openxmlformats.org/presentationml/2006/ole">
            <mc:AlternateContent xmlns:mc="http://schemas.openxmlformats.org/markup-compatibility/2006">
              <mc:Choice xmlns:v="urn:schemas-microsoft-com:vml" Requires="v">
                <p:oleObj spid="_x0000_s2100" name="ClipArt" r:id="rId4" imgW="2614320" imgH="3657600" progId="MS_ClipArt_Gallery.2">
                  <p:embed/>
                </p:oleObj>
              </mc:Choice>
              <mc:Fallback>
                <p:oleObj name="ClipArt" r:id="rId4" imgW="2614320" imgH="365760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0" y="4835525"/>
                        <a:ext cx="454025" cy="63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75" name="Freeform 26"/>
          <p:cNvSpPr>
            <a:spLocks/>
          </p:cNvSpPr>
          <p:nvPr/>
        </p:nvSpPr>
        <p:spPr bwMode="auto">
          <a:xfrm>
            <a:off x="7315200" y="3886200"/>
            <a:ext cx="1220788" cy="1035050"/>
          </a:xfrm>
          <a:custGeom>
            <a:avLst/>
            <a:gdLst>
              <a:gd name="T0" fmla="*/ 0 w 769"/>
              <a:gd name="T1" fmla="*/ 0 h 652"/>
              <a:gd name="T2" fmla="*/ 52 w 769"/>
              <a:gd name="T3" fmla="*/ 22 h 652"/>
              <a:gd name="T4" fmla="*/ 72 w 769"/>
              <a:gd name="T5" fmla="*/ 22 h 652"/>
              <a:gd name="T6" fmla="*/ 101 w 769"/>
              <a:gd name="T7" fmla="*/ 22 h 652"/>
              <a:gd name="T8" fmla="*/ 130 w 769"/>
              <a:gd name="T9" fmla="*/ 22 h 652"/>
              <a:gd name="T10" fmla="*/ 168 w 769"/>
              <a:gd name="T11" fmla="*/ 31 h 652"/>
              <a:gd name="T12" fmla="*/ 188 w 769"/>
              <a:gd name="T13" fmla="*/ 31 h 652"/>
              <a:gd name="T14" fmla="*/ 217 w 769"/>
              <a:gd name="T15" fmla="*/ 31 h 652"/>
              <a:gd name="T16" fmla="*/ 246 w 769"/>
              <a:gd name="T17" fmla="*/ 31 h 652"/>
              <a:gd name="T18" fmla="*/ 275 w 769"/>
              <a:gd name="T19" fmla="*/ 41 h 652"/>
              <a:gd name="T20" fmla="*/ 304 w 769"/>
              <a:gd name="T21" fmla="*/ 51 h 652"/>
              <a:gd name="T22" fmla="*/ 333 w 769"/>
              <a:gd name="T23" fmla="*/ 60 h 652"/>
              <a:gd name="T24" fmla="*/ 352 w 769"/>
              <a:gd name="T25" fmla="*/ 80 h 652"/>
              <a:gd name="T26" fmla="*/ 372 w 769"/>
              <a:gd name="T27" fmla="*/ 109 h 652"/>
              <a:gd name="T28" fmla="*/ 401 w 769"/>
              <a:gd name="T29" fmla="*/ 138 h 652"/>
              <a:gd name="T30" fmla="*/ 420 w 769"/>
              <a:gd name="T31" fmla="*/ 167 h 652"/>
              <a:gd name="T32" fmla="*/ 439 w 769"/>
              <a:gd name="T33" fmla="*/ 196 h 652"/>
              <a:gd name="T34" fmla="*/ 439 w 769"/>
              <a:gd name="T35" fmla="*/ 235 h 652"/>
              <a:gd name="T36" fmla="*/ 449 w 769"/>
              <a:gd name="T37" fmla="*/ 273 h 652"/>
              <a:gd name="T38" fmla="*/ 449 w 769"/>
              <a:gd name="T39" fmla="*/ 293 h 652"/>
              <a:gd name="T40" fmla="*/ 449 w 769"/>
              <a:gd name="T41" fmla="*/ 322 h 652"/>
              <a:gd name="T42" fmla="*/ 449 w 769"/>
              <a:gd name="T43" fmla="*/ 351 h 652"/>
              <a:gd name="T44" fmla="*/ 459 w 769"/>
              <a:gd name="T45" fmla="*/ 380 h 652"/>
              <a:gd name="T46" fmla="*/ 468 w 769"/>
              <a:gd name="T47" fmla="*/ 409 h 652"/>
              <a:gd name="T48" fmla="*/ 488 w 769"/>
              <a:gd name="T49" fmla="*/ 448 h 652"/>
              <a:gd name="T50" fmla="*/ 517 w 769"/>
              <a:gd name="T51" fmla="*/ 477 h 652"/>
              <a:gd name="T52" fmla="*/ 546 w 769"/>
              <a:gd name="T53" fmla="*/ 496 h 652"/>
              <a:gd name="T54" fmla="*/ 584 w 769"/>
              <a:gd name="T55" fmla="*/ 506 h 652"/>
              <a:gd name="T56" fmla="*/ 604 w 769"/>
              <a:gd name="T57" fmla="*/ 515 h 652"/>
              <a:gd name="T58" fmla="*/ 633 w 769"/>
              <a:gd name="T59" fmla="*/ 515 h 652"/>
              <a:gd name="T60" fmla="*/ 662 w 769"/>
              <a:gd name="T61" fmla="*/ 515 h 652"/>
              <a:gd name="T62" fmla="*/ 691 w 769"/>
              <a:gd name="T63" fmla="*/ 515 h 652"/>
              <a:gd name="T64" fmla="*/ 710 w 769"/>
              <a:gd name="T65" fmla="*/ 535 h 652"/>
              <a:gd name="T66" fmla="*/ 730 w 769"/>
              <a:gd name="T67" fmla="*/ 544 h 652"/>
              <a:gd name="T68" fmla="*/ 739 w 769"/>
              <a:gd name="T69" fmla="*/ 564 h 652"/>
              <a:gd name="T70" fmla="*/ 749 w 769"/>
              <a:gd name="T71" fmla="*/ 593 h 652"/>
              <a:gd name="T72" fmla="*/ 768 w 769"/>
              <a:gd name="T73" fmla="*/ 622 h 652"/>
              <a:gd name="T74" fmla="*/ 768 w 769"/>
              <a:gd name="T75" fmla="*/ 651 h 652"/>
              <a:gd name="T76" fmla="*/ 720 w 769"/>
              <a:gd name="T77" fmla="*/ 576 h 65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69"/>
              <a:gd name="T118" fmla="*/ 0 h 652"/>
              <a:gd name="T119" fmla="*/ 769 w 769"/>
              <a:gd name="T120" fmla="*/ 652 h 65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69" h="652">
                <a:moveTo>
                  <a:pt x="0" y="0"/>
                </a:moveTo>
                <a:lnTo>
                  <a:pt x="52" y="22"/>
                </a:lnTo>
                <a:lnTo>
                  <a:pt x="72" y="22"/>
                </a:lnTo>
                <a:lnTo>
                  <a:pt x="101" y="22"/>
                </a:lnTo>
                <a:lnTo>
                  <a:pt x="130" y="22"/>
                </a:lnTo>
                <a:lnTo>
                  <a:pt x="168" y="31"/>
                </a:lnTo>
                <a:lnTo>
                  <a:pt x="188" y="31"/>
                </a:lnTo>
                <a:lnTo>
                  <a:pt x="217" y="31"/>
                </a:lnTo>
                <a:lnTo>
                  <a:pt x="246" y="31"/>
                </a:lnTo>
                <a:lnTo>
                  <a:pt x="275" y="41"/>
                </a:lnTo>
                <a:lnTo>
                  <a:pt x="304" y="51"/>
                </a:lnTo>
                <a:lnTo>
                  <a:pt x="333" y="60"/>
                </a:lnTo>
                <a:lnTo>
                  <a:pt x="352" y="80"/>
                </a:lnTo>
                <a:lnTo>
                  <a:pt x="372" y="109"/>
                </a:lnTo>
                <a:lnTo>
                  <a:pt x="401" y="138"/>
                </a:lnTo>
                <a:lnTo>
                  <a:pt x="420" y="167"/>
                </a:lnTo>
                <a:lnTo>
                  <a:pt x="439" y="196"/>
                </a:lnTo>
                <a:lnTo>
                  <a:pt x="439" y="235"/>
                </a:lnTo>
                <a:lnTo>
                  <a:pt x="449" y="273"/>
                </a:lnTo>
                <a:lnTo>
                  <a:pt x="449" y="293"/>
                </a:lnTo>
                <a:lnTo>
                  <a:pt x="449" y="322"/>
                </a:lnTo>
                <a:lnTo>
                  <a:pt x="449" y="351"/>
                </a:lnTo>
                <a:lnTo>
                  <a:pt x="459" y="380"/>
                </a:lnTo>
                <a:lnTo>
                  <a:pt x="468" y="409"/>
                </a:lnTo>
                <a:lnTo>
                  <a:pt x="488" y="448"/>
                </a:lnTo>
                <a:lnTo>
                  <a:pt x="517" y="477"/>
                </a:lnTo>
                <a:lnTo>
                  <a:pt x="546" y="496"/>
                </a:lnTo>
                <a:lnTo>
                  <a:pt x="584" y="506"/>
                </a:lnTo>
                <a:lnTo>
                  <a:pt x="604" y="515"/>
                </a:lnTo>
                <a:lnTo>
                  <a:pt x="633" y="515"/>
                </a:lnTo>
                <a:lnTo>
                  <a:pt x="662" y="515"/>
                </a:lnTo>
                <a:lnTo>
                  <a:pt x="691" y="515"/>
                </a:lnTo>
                <a:lnTo>
                  <a:pt x="710" y="535"/>
                </a:lnTo>
                <a:lnTo>
                  <a:pt x="730" y="544"/>
                </a:lnTo>
                <a:lnTo>
                  <a:pt x="739" y="564"/>
                </a:lnTo>
                <a:lnTo>
                  <a:pt x="749" y="593"/>
                </a:lnTo>
                <a:lnTo>
                  <a:pt x="768" y="622"/>
                </a:lnTo>
                <a:lnTo>
                  <a:pt x="768" y="651"/>
                </a:lnTo>
                <a:lnTo>
                  <a:pt x="720" y="576"/>
                </a:lnTo>
              </a:path>
            </a:pathLst>
          </a:custGeom>
          <a:noFill/>
          <a:ln w="50800" cap="rnd" cmpd="sng">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6" name="Rectangle 27"/>
          <p:cNvSpPr>
            <a:spLocks noChangeArrowheads="1"/>
          </p:cNvSpPr>
          <p:nvPr/>
        </p:nvSpPr>
        <p:spPr bwMode="auto">
          <a:xfrm>
            <a:off x="8031163" y="4113213"/>
            <a:ext cx="11112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600">
                <a:solidFill>
                  <a:schemeClr val="tx2"/>
                </a:solidFill>
              </a:rPr>
              <a:t>future</a:t>
            </a:r>
          </a:p>
          <a:p>
            <a:pPr algn="l"/>
            <a:r>
              <a:rPr lang="en-US" sz="1600">
                <a:solidFill>
                  <a:schemeClr val="tx2"/>
                </a:solidFill>
              </a:rPr>
              <a:t>expansion</a:t>
            </a:r>
          </a:p>
        </p:txBody>
      </p:sp>
      <p:grpSp>
        <p:nvGrpSpPr>
          <p:cNvPr id="29" name="Group 39"/>
          <p:cNvGrpSpPr>
            <a:grpSpLocks/>
          </p:cNvGrpSpPr>
          <p:nvPr/>
        </p:nvGrpSpPr>
        <p:grpSpPr bwMode="auto">
          <a:xfrm>
            <a:off x="6390691" y="1487681"/>
            <a:ext cx="476880" cy="720534"/>
            <a:chOff x="2256" y="1536"/>
            <a:chExt cx="566" cy="856"/>
          </a:xfrm>
        </p:grpSpPr>
        <p:sp>
          <p:nvSpPr>
            <p:cNvPr id="30"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 name="Group 39"/>
          <p:cNvGrpSpPr>
            <a:grpSpLocks/>
          </p:cNvGrpSpPr>
          <p:nvPr/>
        </p:nvGrpSpPr>
        <p:grpSpPr bwMode="auto">
          <a:xfrm>
            <a:off x="8002588" y="2088547"/>
            <a:ext cx="476880" cy="720534"/>
            <a:chOff x="2256" y="1536"/>
            <a:chExt cx="566" cy="856"/>
          </a:xfrm>
        </p:grpSpPr>
        <p:sp>
          <p:nvSpPr>
            <p:cNvPr id="55"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9"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9" name="Group 39"/>
          <p:cNvGrpSpPr>
            <a:grpSpLocks/>
          </p:cNvGrpSpPr>
          <p:nvPr/>
        </p:nvGrpSpPr>
        <p:grpSpPr bwMode="auto">
          <a:xfrm>
            <a:off x="6704960" y="3163815"/>
            <a:ext cx="627696" cy="948407"/>
            <a:chOff x="2256" y="1536"/>
            <a:chExt cx="566" cy="856"/>
          </a:xfrm>
        </p:grpSpPr>
        <p:sp>
          <p:nvSpPr>
            <p:cNvPr id="80"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5"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7"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8"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04" name="Picture 35" descr="Computer Screen (Office Clip 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36395" y="4017239"/>
            <a:ext cx="768143" cy="804721"/>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35" descr="Computer Screen (Office Clip Ar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25444" y="961702"/>
            <a:ext cx="604850" cy="633653"/>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35" descr="Computer Screen (Office Clip Ar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62025" y="1002720"/>
            <a:ext cx="604850" cy="633653"/>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35" descr="Computer Screen (Office Clip Ar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68457" y="2737349"/>
            <a:ext cx="604850" cy="633653"/>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35" descr="Computer Screen (Office Clip Ar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83012" y="2703963"/>
            <a:ext cx="604850" cy="633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722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smtClean="0"/>
              <a:t>Creating a Distributed Database</a:t>
            </a:r>
          </a:p>
        </p:txBody>
      </p:sp>
      <p:sp>
        <p:nvSpPr>
          <p:cNvPr id="21508" name="Rectangle 3"/>
          <p:cNvSpPr>
            <a:spLocks noGrp="1" noChangeArrowheads="1"/>
          </p:cNvSpPr>
          <p:nvPr>
            <p:ph type="body" idx="1"/>
          </p:nvPr>
        </p:nvSpPr>
        <p:spPr/>
        <p:txBody>
          <a:bodyPr/>
          <a:lstStyle/>
          <a:p>
            <a:r>
              <a:rPr lang="en-US" smtClean="0"/>
              <a:t>Design administration plan.</a:t>
            </a:r>
          </a:p>
          <a:p>
            <a:r>
              <a:rPr lang="en-US" smtClean="0"/>
              <a:t>Choose hardware and DBMS vendor, and network.</a:t>
            </a:r>
          </a:p>
          <a:p>
            <a:r>
              <a:rPr lang="en-US" smtClean="0"/>
              <a:t>Set up network and DBMS connections.</a:t>
            </a:r>
          </a:p>
          <a:p>
            <a:r>
              <a:rPr lang="en-US" smtClean="0"/>
              <a:t>Choose locations for data.</a:t>
            </a:r>
          </a:p>
          <a:p>
            <a:r>
              <a:rPr lang="en-US" smtClean="0"/>
              <a:t>Choose replication strategy.</a:t>
            </a:r>
          </a:p>
          <a:p>
            <a:r>
              <a:rPr lang="en-US" smtClean="0"/>
              <a:t>Create backup plan and strategy.</a:t>
            </a:r>
          </a:p>
          <a:p>
            <a:r>
              <a:rPr lang="en-US" smtClean="0"/>
              <a:t>Create local views and synonyms.</a:t>
            </a:r>
          </a:p>
          <a:p>
            <a:r>
              <a:rPr lang="en-US" smtClean="0"/>
              <a:t>Perform stress test: loads and failures.</a:t>
            </a:r>
          </a:p>
        </p:txBody>
      </p:sp>
      <p:sp>
        <p:nvSpPr>
          <p:cNvPr id="21506" name="Slide Number Placeholder 5"/>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C22092D6-A196-4C57-9BAE-BBFE36062091}" type="slidenum">
              <a:rPr lang="en-US" smtClean="0"/>
              <a:pPr/>
              <a:t>8</a:t>
            </a:fld>
            <a:endParaRPr lang="en-US"/>
          </a:p>
        </p:txBody>
      </p:sp>
    </p:spTree>
    <p:extLst>
      <p:ext uri="{BB962C8B-B14F-4D97-AF65-F5344CB8AC3E}">
        <p14:creationId xmlns:p14="http://schemas.microsoft.com/office/powerpoint/2010/main" val="121889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35" descr="Computer Screen (Office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5100" y="4149205"/>
            <a:ext cx="864737" cy="905915"/>
          </a:xfrm>
          <a:prstGeom prst="rect">
            <a:avLst/>
          </a:prstGeom>
          <a:noFill/>
          <a:extLst>
            <a:ext uri="{909E8E84-426E-40DD-AFC4-6F175D3DCCD1}">
              <a14:hiddenFill xmlns:a14="http://schemas.microsoft.com/office/drawing/2010/main">
                <a:solidFill>
                  <a:srgbClr val="FFFFFF"/>
                </a:solidFill>
              </a14:hiddenFill>
            </a:ext>
          </a:extLst>
        </p:spPr>
      </p:pic>
      <p:sp>
        <p:nvSpPr>
          <p:cNvPr id="3078" name="Rectangle 2"/>
          <p:cNvSpPr>
            <a:spLocks noGrp="1" noChangeArrowheads="1"/>
          </p:cNvSpPr>
          <p:nvPr>
            <p:ph type="title"/>
          </p:nvPr>
        </p:nvSpPr>
        <p:spPr/>
        <p:txBody>
          <a:bodyPr/>
          <a:lstStyle/>
          <a:p>
            <a:r>
              <a:rPr lang="en-US" smtClean="0"/>
              <a:t>Network Transfer Rates</a:t>
            </a:r>
          </a:p>
        </p:txBody>
      </p:sp>
      <p:sp>
        <p:nvSpPr>
          <p:cNvPr id="3079" name="Rectangle 3"/>
          <p:cNvSpPr>
            <a:spLocks noGrp="1" noChangeArrowheads="1"/>
          </p:cNvSpPr>
          <p:nvPr>
            <p:ph idx="1"/>
          </p:nvPr>
        </p:nvSpPr>
        <p:spPr>
          <a:xfrm>
            <a:off x="147918" y="1237129"/>
            <a:ext cx="6126471" cy="4782671"/>
          </a:xfrm>
        </p:spPr>
        <p:txBody>
          <a:bodyPr/>
          <a:lstStyle/>
          <a:p>
            <a:r>
              <a:rPr lang="en-US" dirty="0" smtClean="0"/>
              <a:t>Drives: 60 - 400 MB per sec. (with SSD or RAID)</a:t>
            </a:r>
          </a:p>
          <a:p>
            <a:r>
              <a:rPr lang="en-US" dirty="0" smtClean="0"/>
              <a:t>LANs:  10-100 MB per sec (100-1000 mbps).</a:t>
            </a:r>
          </a:p>
          <a:p>
            <a:r>
              <a:rPr lang="en-US" dirty="0" smtClean="0"/>
              <a:t>WANs: 0.2 - 300 MB per sec.</a:t>
            </a:r>
          </a:p>
          <a:p>
            <a:r>
              <a:rPr lang="en-US" dirty="0" smtClean="0"/>
              <a:t>Faster is possible but expensive!</a:t>
            </a:r>
          </a:p>
          <a:p>
            <a:r>
              <a:rPr lang="en-US" dirty="0" smtClean="0"/>
              <a:t>Goal is to minimize transmissions.</a:t>
            </a:r>
          </a:p>
          <a:p>
            <a:pPr lvl="1"/>
            <a:r>
              <a:rPr lang="en-US" dirty="0" smtClean="0"/>
              <a:t>Each system must be capable of evaluating queries--preferably SQL.</a:t>
            </a:r>
          </a:p>
          <a:p>
            <a:pPr lvl="1"/>
            <a:r>
              <a:rPr lang="en-US" dirty="0" smtClean="0"/>
              <a:t>Results depend heavily on how the system joins tables.</a:t>
            </a:r>
          </a:p>
        </p:txBody>
      </p:sp>
      <p:sp>
        <p:nvSpPr>
          <p:cNvPr id="3077" name="Slide Number Placeholder 6"/>
          <p:cNvSpPr>
            <a:spLocks noGrp="1"/>
          </p:cNvSpPr>
          <p:nvPr>
            <p:ph type="sldNum" sz="quarter" idx="12"/>
          </p:nvPr>
        </p:nvSpPr>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BBE83E5A-034B-4059-A5CA-348965145105}" type="slidenum">
              <a:rPr lang="en-US" smtClean="0"/>
              <a:pPr/>
              <a:t>9</a:t>
            </a:fld>
            <a:endParaRPr lang="en-US"/>
          </a:p>
        </p:txBody>
      </p:sp>
      <p:grpSp>
        <p:nvGrpSpPr>
          <p:cNvPr id="3080" name="Group 17"/>
          <p:cNvGrpSpPr>
            <a:grpSpLocks/>
          </p:cNvGrpSpPr>
          <p:nvPr/>
        </p:nvGrpSpPr>
        <p:grpSpPr bwMode="auto">
          <a:xfrm>
            <a:off x="6172200" y="4419600"/>
            <a:ext cx="228600" cy="182563"/>
            <a:chOff x="4608" y="3189"/>
            <a:chExt cx="144" cy="115"/>
          </a:xfrm>
        </p:grpSpPr>
        <p:sp>
          <p:nvSpPr>
            <p:cNvPr id="3090" name="Oval 10"/>
            <p:cNvSpPr>
              <a:spLocks noChangeArrowheads="1"/>
            </p:cNvSpPr>
            <p:nvPr/>
          </p:nvSpPr>
          <p:spPr bwMode="auto">
            <a:xfrm>
              <a:off x="4608" y="3256"/>
              <a:ext cx="144" cy="48"/>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091" name="Oval 14"/>
            <p:cNvSpPr>
              <a:spLocks noChangeArrowheads="1"/>
            </p:cNvSpPr>
            <p:nvPr/>
          </p:nvSpPr>
          <p:spPr bwMode="auto">
            <a:xfrm>
              <a:off x="4608" y="3234"/>
              <a:ext cx="144" cy="48"/>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092" name="Oval 15"/>
            <p:cNvSpPr>
              <a:spLocks noChangeArrowheads="1"/>
            </p:cNvSpPr>
            <p:nvPr/>
          </p:nvSpPr>
          <p:spPr bwMode="auto">
            <a:xfrm>
              <a:off x="4608" y="3212"/>
              <a:ext cx="144" cy="48"/>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sp>
          <p:nvSpPr>
            <p:cNvPr id="3093" name="Oval 16"/>
            <p:cNvSpPr>
              <a:spLocks noChangeArrowheads="1"/>
            </p:cNvSpPr>
            <p:nvPr/>
          </p:nvSpPr>
          <p:spPr bwMode="auto">
            <a:xfrm>
              <a:off x="4608" y="3189"/>
              <a:ext cx="144" cy="48"/>
            </a:xfrm>
            <a:prstGeom prst="ellipse">
              <a:avLst/>
            </a:prstGeom>
            <a:solidFill>
              <a:schemeClr val="accent1"/>
            </a:solidFill>
            <a:ln w="12700">
              <a:solidFill>
                <a:schemeClr val="tx1"/>
              </a:solidFill>
              <a:round/>
              <a:headEnd type="none" w="sm" len="sm"/>
              <a:tailEnd type="none" w="sm" len="sm"/>
            </a:ln>
          </p:spPr>
          <p:txBody>
            <a:bodyPr wrap="none" anchor="ctr"/>
            <a:lstStyle/>
            <a:p>
              <a:endParaRPr lang="en-US"/>
            </a:p>
          </p:txBody>
        </p:sp>
      </p:grpSp>
      <p:sp>
        <p:nvSpPr>
          <p:cNvPr id="3081" name="Line 18"/>
          <p:cNvSpPr>
            <a:spLocks noChangeShapeType="1"/>
          </p:cNvSpPr>
          <p:nvPr/>
        </p:nvSpPr>
        <p:spPr bwMode="auto">
          <a:xfrm>
            <a:off x="6400800" y="4495800"/>
            <a:ext cx="2286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2" name="Freeform 19"/>
          <p:cNvSpPr>
            <a:spLocks/>
          </p:cNvSpPr>
          <p:nvPr/>
        </p:nvSpPr>
        <p:spPr bwMode="auto">
          <a:xfrm>
            <a:off x="7239000" y="4305300"/>
            <a:ext cx="838200" cy="495300"/>
          </a:xfrm>
          <a:custGeom>
            <a:avLst/>
            <a:gdLst>
              <a:gd name="T0" fmla="*/ 0 w 528"/>
              <a:gd name="T1" fmla="*/ 312 h 312"/>
              <a:gd name="T2" fmla="*/ 48 w 528"/>
              <a:gd name="T3" fmla="*/ 216 h 312"/>
              <a:gd name="T4" fmla="*/ 240 w 528"/>
              <a:gd name="T5" fmla="*/ 216 h 312"/>
              <a:gd name="T6" fmla="*/ 432 w 528"/>
              <a:gd name="T7" fmla="*/ 168 h 312"/>
              <a:gd name="T8" fmla="*/ 480 w 528"/>
              <a:gd name="T9" fmla="*/ 24 h 312"/>
              <a:gd name="T10" fmla="*/ 528 w 528"/>
              <a:gd name="T11" fmla="*/ 24 h 312"/>
              <a:gd name="T12" fmla="*/ 0 60000 65536"/>
              <a:gd name="T13" fmla="*/ 0 60000 65536"/>
              <a:gd name="T14" fmla="*/ 0 60000 65536"/>
              <a:gd name="T15" fmla="*/ 0 60000 65536"/>
              <a:gd name="T16" fmla="*/ 0 60000 65536"/>
              <a:gd name="T17" fmla="*/ 0 60000 65536"/>
              <a:gd name="T18" fmla="*/ 0 w 528"/>
              <a:gd name="T19" fmla="*/ 0 h 312"/>
              <a:gd name="T20" fmla="*/ 528 w 528"/>
              <a:gd name="T21" fmla="*/ 312 h 312"/>
            </a:gdLst>
            <a:ahLst/>
            <a:cxnLst>
              <a:cxn ang="T12">
                <a:pos x="T0" y="T1"/>
              </a:cxn>
              <a:cxn ang="T13">
                <a:pos x="T2" y="T3"/>
              </a:cxn>
              <a:cxn ang="T14">
                <a:pos x="T4" y="T5"/>
              </a:cxn>
              <a:cxn ang="T15">
                <a:pos x="T6" y="T7"/>
              </a:cxn>
              <a:cxn ang="T16">
                <a:pos x="T8" y="T9"/>
              </a:cxn>
              <a:cxn ang="T17">
                <a:pos x="T10" y="T11"/>
              </a:cxn>
            </a:cxnLst>
            <a:rect l="T18" t="T19" r="T20" b="T21"/>
            <a:pathLst>
              <a:path w="528" h="312">
                <a:moveTo>
                  <a:pt x="0" y="312"/>
                </a:moveTo>
                <a:cubicBezTo>
                  <a:pt x="4" y="272"/>
                  <a:pt x="8" y="232"/>
                  <a:pt x="48" y="216"/>
                </a:cubicBezTo>
                <a:cubicBezTo>
                  <a:pt x="88" y="200"/>
                  <a:pt x="176" y="224"/>
                  <a:pt x="240" y="216"/>
                </a:cubicBezTo>
                <a:cubicBezTo>
                  <a:pt x="304" y="208"/>
                  <a:pt x="392" y="200"/>
                  <a:pt x="432" y="168"/>
                </a:cubicBezTo>
                <a:cubicBezTo>
                  <a:pt x="472" y="136"/>
                  <a:pt x="464" y="48"/>
                  <a:pt x="480" y="24"/>
                </a:cubicBezTo>
                <a:cubicBezTo>
                  <a:pt x="496" y="0"/>
                  <a:pt x="512" y="12"/>
                  <a:pt x="528" y="24"/>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83" name="Freeform 22"/>
          <p:cNvSpPr>
            <a:spLocks/>
          </p:cNvSpPr>
          <p:nvPr/>
        </p:nvSpPr>
        <p:spPr bwMode="auto">
          <a:xfrm>
            <a:off x="6756400" y="2895600"/>
            <a:ext cx="1320800" cy="1371600"/>
          </a:xfrm>
          <a:custGeom>
            <a:avLst/>
            <a:gdLst>
              <a:gd name="T0" fmla="*/ 832 w 832"/>
              <a:gd name="T1" fmla="*/ 864 h 864"/>
              <a:gd name="T2" fmla="*/ 640 w 832"/>
              <a:gd name="T3" fmla="*/ 816 h 864"/>
              <a:gd name="T4" fmla="*/ 688 w 832"/>
              <a:gd name="T5" fmla="*/ 624 h 864"/>
              <a:gd name="T6" fmla="*/ 496 w 832"/>
              <a:gd name="T7" fmla="*/ 480 h 864"/>
              <a:gd name="T8" fmla="*/ 64 w 832"/>
              <a:gd name="T9" fmla="*/ 384 h 864"/>
              <a:gd name="T10" fmla="*/ 112 w 832"/>
              <a:gd name="T11" fmla="*/ 0 h 864"/>
              <a:gd name="T12" fmla="*/ 0 60000 65536"/>
              <a:gd name="T13" fmla="*/ 0 60000 65536"/>
              <a:gd name="T14" fmla="*/ 0 60000 65536"/>
              <a:gd name="T15" fmla="*/ 0 60000 65536"/>
              <a:gd name="T16" fmla="*/ 0 60000 65536"/>
              <a:gd name="T17" fmla="*/ 0 60000 65536"/>
              <a:gd name="T18" fmla="*/ 0 w 832"/>
              <a:gd name="T19" fmla="*/ 0 h 864"/>
              <a:gd name="T20" fmla="*/ 832 w 832"/>
              <a:gd name="T21" fmla="*/ 864 h 864"/>
            </a:gdLst>
            <a:ahLst/>
            <a:cxnLst>
              <a:cxn ang="T12">
                <a:pos x="T0" y="T1"/>
              </a:cxn>
              <a:cxn ang="T13">
                <a:pos x="T2" y="T3"/>
              </a:cxn>
              <a:cxn ang="T14">
                <a:pos x="T4" y="T5"/>
              </a:cxn>
              <a:cxn ang="T15">
                <a:pos x="T6" y="T7"/>
              </a:cxn>
              <a:cxn ang="T16">
                <a:pos x="T8" y="T9"/>
              </a:cxn>
              <a:cxn ang="T17">
                <a:pos x="T10" y="T11"/>
              </a:cxn>
            </a:cxnLst>
            <a:rect l="T18" t="T19" r="T20" b="T21"/>
            <a:pathLst>
              <a:path w="832" h="864">
                <a:moveTo>
                  <a:pt x="832" y="864"/>
                </a:moveTo>
                <a:cubicBezTo>
                  <a:pt x="748" y="860"/>
                  <a:pt x="664" y="856"/>
                  <a:pt x="640" y="816"/>
                </a:cubicBezTo>
                <a:cubicBezTo>
                  <a:pt x="616" y="776"/>
                  <a:pt x="712" y="680"/>
                  <a:pt x="688" y="624"/>
                </a:cubicBezTo>
                <a:cubicBezTo>
                  <a:pt x="664" y="568"/>
                  <a:pt x="600" y="520"/>
                  <a:pt x="496" y="480"/>
                </a:cubicBezTo>
                <a:cubicBezTo>
                  <a:pt x="392" y="440"/>
                  <a:pt x="128" y="464"/>
                  <a:pt x="64" y="384"/>
                </a:cubicBezTo>
                <a:cubicBezTo>
                  <a:pt x="0" y="304"/>
                  <a:pt x="56" y="152"/>
                  <a:pt x="112" y="0"/>
                </a:cubicBezTo>
              </a:path>
            </a:pathLst>
          </a:custGeom>
          <a:noFill/>
          <a:ln w="12700" cap="flat"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84" name="Text Box 23"/>
          <p:cNvSpPr txBox="1">
            <a:spLocks noChangeArrowheads="1"/>
          </p:cNvSpPr>
          <p:nvPr/>
        </p:nvSpPr>
        <p:spPr bwMode="auto">
          <a:xfrm>
            <a:off x="5604262" y="4876800"/>
            <a:ext cx="14927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dirty="0" smtClean="0">
                <a:solidFill>
                  <a:schemeClr val="tx2"/>
                </a:solidFill>
              </a:rPr>
              <a:t>60 – 400 MB</a:t>
            </a:r>
            <a:endParaRPr lang="en-US" sz="1800" dirty="0">
              <a:solidFill>
                <a:schemeClr val="tx2"/>
              </a:solidFill>
            </a:endParaRPr>
          </a:p>
        </p:txBody>
      </p:sp>
      <p:sp>
        <p:nvSpPr>
          <p:cNvPr id="3085" name="Text Box 24"/>
          <p:cNvSpPr txBox="1">
            <a:spLocks noChangeArrowheads="1"/>
          </p:cNvSpPr>
          <p:nvPr/>
        </p:nvSpPr>
        <p:spPr bwMode="auto">
          <a:xfrm>
            <a:off x="7501638" y="4617243"/>
            <a:ext cx="13131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dirty="0" smtClean="0">
                <a:solidFill>
                  <a:schemeClr val="tx2"/>
                </a:solidFill>
              </a:rPr>
              <a:t>10-100 MB</a:t>
            </a:r>
            <a:endParaRPr lang="en-US" sz="1800" dirty="0">
              <a:solidFill>
                <a:schemeClr val="tx2"/>
              </a:solidFill>
            </a:endParaRPr>
          </a:p>
        </p:txBody>
      </p:sp>
      <p:sp>
        <p:nvSpPr>
          <p:cNvPr id="3086" name="Text Box 25"/>
          <p:cNvSpPr txBox="1">
            <a:spLocks noChangeArrowheads="1"/>
          </p:cNvSpPr>
          <p:nvPr/>
        </p:nvSpPr>
        <p:spPr bwMode="auto">
          <a:xfrm>
            <a:off x="6781800" y="3200400"/>
            <a:ext cx="15055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dirty="0" smtClean="0">
                <a:solidFill>
                  <a:schemeClr val="tx2"/>
                </a:solidFill>
              </a:rPr>
              <a:t>0.2 </a:t>
            </a:r>
            <a:r>
              <a:rPr lang="en-US" sz="1800" dirty="0">
                <a:solidFill>
                  <a:schemeClr val="tx2"/>
                </a:solidFill>
              </a:rPr>
              <a:t>- </a:t>
            </a:r>
            <a:r>
              <a:rPr lang="en-US" sz="1800" dirty="0" smtClean="0">
                <a:solidFill>
                  <a:schemeClr val="tx2"/>
                </a:solidFill>
              </a:rPr>
              <a:t>300 </a:t>
            </a:r>
            <a:r>
              <a:rPr lang="en-US" sz="1800" dirty="0">
                <a:solidFill>
                  <a:schemeClr val="tx2"/>
                </a:solidFill>
              </a:rPr>
              <a:t>MB</a:t>
            </a:r>
          </a:p>
        </p:txBody>
      </p:sp>
      <p:sp>
        <p:nvSpPr>
          <p:cNvPr id="3087" name="Text Box 26"/>
          <p:cNvSpPr txBox="1">
            <a:spLocks noChangeArrowheads="1"/>
          </p:cNvSpPr>
          <p:nvPr/>
        </p:nvSpPr>
        <p:spPr bwMode="auto">
          <a:xfrm>
            <a:off x="5528062" y="5105400"/>
            <a:ext cx="1187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Disk drive</a:t>
            </a:r>
          </a:p>
        </p:txBody>
      </p:sp>
      <p:sp>
        <p:nvSpPr>
          <p:cNvPr id="3088" name="Text Box 27"/>
          <p:cNvSpPr txBox="1">
            <a:spLocks noChangeArrowheads="1"/>
          </p:cNvSpPr>
          <p:nvPr/>
        </p:nvSpPr>
        <p:spPr bwMode="auto">
          <a:xfrm>
            <a:off x="7745478" y="4845843"/>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LAN</a:t>
            </a:r>
          </a:p>
        </p:txBody>
      </p:sp>
      <p:sp>
        <p:nvSpPr>
          <p:cNvPr id="3089" name="Text Box 28"/>
          <p:cNvSpPr txBox="1">
            <a:spLocks noChangeArrowheads="1"/>
          </p:cNvSpPr>
          <p:nvPr/>
        </p:nvSpPr>
        <p:spPr bwMode="auto">
          <a:xfrm>
            <a:off x="7696200" y="289560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lgn="l"/>
            <a:r>
              <a:rPr lang="en-US" sz="1800"/>
              <a:t>WAN</a:t>
            </a:r>
          </a:p>
        </p:txBody>
      </p:sp>
      <p:grpSp>
        <p:nvGrpSpPr>
          <p:cNvPr id="22" name="Group 39"/>
          <p:cNvGrpSpPr>
            <a:grpSpLocks/>
          </p:cNvGrpSpPr>
          <p:nvPr/>
        </p:nvGrpSpPr>
        <p:grpSpPr bwMode="auto">
          <a:xfrm>
            <a:off x="8062209" y="3564750"/>
            <a:ext cx="599809" cy="906272"/>
            <a:chOff x="2256" y="1536"/>
            <a:chExt cx="566" cy="856"/>
          </a:xfrm>
        </p:grpSpPr>
        <p:sp>
          <p:nvSpPr>
            <p:cNvPr id="23" name="Freeform 50"/>
            <p:cNvSpPr>
              <a:spLocks/>
            </p:cNvSpPr>
            <p:nvPr/>
          </p:nvSpPr>
          <p:spPr bwMode="auto">
            <a:xfrm>
              <a:off x="2372" y="1751"/>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40"/>
            <p:cNvSpPr>
              <a:spLocks/>
            </p:cNvSpPr>
            <p:nvPr/>
          </p:nvSpPr>
          <p:spPr bwMode="auto">
            <a:xfrm>
              <a:off x="2570" y="1540"/>
              <a:ext cx="252" cy="844"/>
            </a:xfrm>
            <a:custGeom>
              <a:avLst/>
              <a:gdLst>
                <a:gd name="T0" fmla="*/ 222 w 252"/>
                <a:gd name="T1" fmla="*/ 82 h 844"/>
                <a:gd name="T2" fmla="*/ 252 w 252"/>
                <a:gd name="T3" fmla="*/ 746 h 844"/>
                <a:gd name="T4" fmla="*/ 6 w 252"/>
                <a:gd name="T5" fmla="*/ 844 h 844"/>
                <a:gd name="T6" fmla="*/ 4 w 252"/>
                <a:gd name="T7" fmla="*/ 0 h 844"/>
                <a:gd name="T8" fmla="*/ 98 w 252"/>
                <a:gd name="T9" fmla="*/ 40 h 844"/>
                <a:gd name="T10" fmla="*/ 144 w 252"/>
                <a:gd name="T11" fmla="*/ 44 h 844"/>
                <a:gd name="T12" fmla="*/ 162 w 252"/>
                <a:gd name="T13" fmla="*/ 64 h 844"/>
                <a:gd name="T14" fmla="*/ 222 w 252"/>
                <a:gd name="T15" fmla="*/ 82 h 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844">
                  <a:moveTo>
                    <a:pt x="222" y="82"/>
                  </a:moveTo>
                  <a:cubicBezTo>
                    <a:pt x="234" y="198"/>
                    <a:pt x="248" y="620"/>
                    <a:pt x="252" y="746"/>
                  </a:cubicBezTo>
                  <a:cubicBezTo>
                    <a:pt x="138" y="786"/>
                    <a:pt x="90" y="808"/>
                    <a:pt x="6" y="844"/>
                  </a:cubicBezTo>
                  <a:cubicBezTo>
                    <a:pt x="8" y="710"/>
                    <a:pt x="0" y="142"/>
                    <a:pt x="4" y="0"/>
                  </a:cubicBezTo>
                  <a:cubicBezTo>
                    <a:pt x="62" y="22"/>
                    <a:pt x="75" y="33"/>
                    <a:pt x="98" y="40"/>
                  </a:cubicBezTo>
                  <a:cubicBezTo>
                    <a:pt x="121" y="47"/>
                    <a:pt x="133" y="40"/>
                    <a:pt x="144" y="44"/>
                  </a:cubicBezTo>
                  <a:cubicBezTo>
                    <a:pt x="155" y="48"/>
                    <a:pt x="149" y="58"/>
                    <a:pt x="162" y="64"/>
                  </a:cubicBezTo>
                  <a:cubicBezTo>
                    <a:pt x="175" y="70"/>
                    <a:pt x="178" y="64"/>
                    <a:pt x="222" y="82"/>
                  </a:cubicBezTo>
                  <a:close/>
                </a:path>
              </a:pathLst>
            </a:custGeom>
            <a:gradFill rotWithShape="1">
              <a:gsLst>
                <a:gs pos="0">
                  <a:srgbClr val="000099"/>
                </a:gs>
                <a:gs pos="50000">
                  <a:srgbClr val="000099">
                    <a:gamma/>
                    <a:tint val="41176"/>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41"/>
            <p:cNvSpPr>
              <a:spLocks/>
            </p:cNvSpPr>
            <p:nvPr/>
          </p:nvSpPr>
          <p:spPr bwMode="auto">
            <a:xfrm>
              <a:off x="2684" y="1582"/>
              <a:ext cx="60" cy="744"/>
            </a:xfrm>
            <a:custGeom>
              <a:avLst/>
              <a:gdLst>
                <a:gd name="T0" fmla="*/ 50 w 60"/>
                <a:gd name="T1" fmla="*/ 17 h 744"/>
                <a:gd name="T2" fmla="*/ 52 w 60"/>
                <a:gd name="T3" fmla="*/ 140 h 744"/>
                <a:gd name="T4" fmla="*/ 46 w 60"/>
                <a:gd name="T5" fmla="*/ 366 h 744"/>
                <a:gd name="T6" fmla="*/ 55 w 60"/>
                <a:gd name="T7" fmla="*/ 736 h 744"/>
                <a:gd name="T8" fmla="*/ 41 w 60"/>
                <a:gd name="T9" fmla="*/ 744 h 744"/>
                <a:gd name="T10" fmla="*/ 8 w 60"/>
                <a:gd name="T11" fmla="*/ 239 h 744"/>
                <a:gd name="T12" fmla="*/ 4 w 60"/>
                <a:gd name="T13" fmla="*/ 2 h 744"/>
                <a:gd name="T14" fmla="*/ 35 w 60"/>
                <a:gd name="T15" fmla="*/ 2 h 744"/>
                <a:gd name="T16" fmla="*/ 50 w 60"/>
                <a:gd name="T17" fmla="*/ 17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744">
                  <a:moveTo>
                    <a:pt x="50" y="17"/>
                  </a:moveTo>
                  <a:cubicBezTo>
                    <a:pt x="53" y="40"/>
                    <a:pt x="53" y="82"/>
                    <a:pt x="52" y="140"/>
                  </a:cubicBezTo>
                  <a:cubicBezTo>
                    <a:pt x="51" y="198"/>
                    <a:pt x="46" y="267"/>
                    <a:pt x="46" y="366"/>
                  </a:cubicBezTo>
                  <a:cubicBezTo>
                    <a:pt x="46" y="465"/>
                    <a:pt x="56" y="673"/>
                    <a:pt x="55" y="736"/>
                  </a:cubicBezTo>
                  <a:cubicBezTo>
                    <a:pt x="42" y="739"/>
                    <a:pt x="60" y="737"/>
                    <a:pt x="41" y="744"/>
                  </a:cubicBezTo>
                  <a:cubicBezTo>
                    <a:pt x="33" y="661"/>
                    <a:pt x="14" y="363"/>
                    <a:pt x="8" y="239"/>
                  </a:cubicBezTo>
                  <a:cubicBezTo>
                    <a:pt x="2" y="115"/>
                    <a:pt x="0" y="41"/>
                    <a:pt x="4" y="2"/>
                  </a:cubicBezTo>
                  <a:cubicBezTo>
                    <a:pt x="25" y="8"/>
                    <a:pt x="27" y="0"/>
                    <a:pt x="35" y="2"/>
                  </a:cubicBezTo>
                  <a:cubicBezTo>
                    <a:pt x="43" y="4"/>
                    <a:pt x="37" y="0"/>
                    <a:pt x="50" y="17"/>
                  </a:cubicBezTo>
                  <a:close/>
                </a:path>
              </a:pathLst>
            </a:custGeom>
            <a:gradFill rotWithShape="1">
              <a:gsLst>
                <a:gs pos="0">
                  <a:schemeClr val="accent2"/>
                </a:gs>
                <a:gs pos="100000">
                  <a:schemeClr val="accent2">
                    <a:gamma/>
                    <a:tint val="38039"/>
                    <a:invGamma/>
                  </a:schemeClr>
                </a:gs>
              </a:gsLst>
              <a:lin ang="5400000" scaled="1"/>
            </a:gradFill>
            <a:ln>
              <a:noFill/>
            </a:ln>
            <a:effectLst/>
            <a:extLst>
              <a:ext uri="{91240B29-F687-4F45-9708-019B960494DF}">
                <a14:hiddenLine xmlns:a14="http://schemas.microsoft.com/office/drawing/2010/main" w="12700" cap="flat" cmpd="sng">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42"/>
            <p:cNvSpPr>
              <a:spLocks/>
            </p:cNvSpPr>
            <p:nvPr/>
          </p:nvSpPr>
          <p:spPr bwMode="auto">
            <a:xfrm>
              <a:off x="2256" y="1536"/>
              <a:ext cx="322" cy="856"/>
            </a:xfrm>
            <a:custGeom>
              <a:avLst/>
              <a:gdLst>
                <a:gd name="T0" fmla="*/ 322 w 322"/>
                <a:gd name="T1" fmla="*/ 850 h 856"/>
                <a:gd name="T2" fmla="*/ 220 w 322"/>
                <a:gd name="T3" fmla="*/ 842 h 856"/>
                <a:gd name="T4" fmla="*/ 170 w 322"/>
                <a:gd name="T5" fmla="*/ 796 h 856"/>
                <a:gd name="T6" fmla="*/ 142 w 322"/>
                <a:gd name="T7" fmla="*/ 788 h 856"/>
                <a:gd name="T8" fmla="*/ 48 w 322"/>
                <a:gd name="T9" fmla="*/ 768 h 856"/>
                <a:gd name="T10" fmla="*/ 0 w 322"/>
                <a:gd name="T11" fmla="*/ 722 h 856"/>
                <a:gd name="T12" fmla="*/ 36 w 322"/>
                <a:gd name="T13" fmla="*/ 84 h 856"/>
                <a:gd name="T14" fmla="*/ 94 w 322"/>
                <a:gd name="T15" fmla="*/ 60 h 856"/>
                <a:gd name="T16" fmla="*/ 168 w 322"/>
                <a:gd name="T17" fmla="*/ 42 h 856"/>
                <a:gd name="T18" fmla="*/ 202 w 322"/>
                <a:gd name="T19" fmla="*/ 32 h 856"/>
                <a:gd name="T20" fmla="*/ 252 w 322"/>
                <a:gd name="T21" fmla="*/ 10 h 856"/>
                <a:gd name="T22" fmla="*/ 320 w 322"/>
                <a:gd name="T23" fmla="*/ 4 h 856"/>
                <a:gd name="T24" fmla="*/ 322 w 322"/>
                <a:gd name="T25" fmla="*/ 85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2" h="856">
                  <a:moveTo>
                    <a:pt x="322" y="850"/>
                  </a:moveTo>
                  <a:cubicBezTo>
                    <a:pt x="284" y="856"/>
                    <a:pt x="245" y="851"/>
                    <a:pt x="220" y="842"/>
                  </a:cubicBezTo>
                  <a:cubicBezTo>
                    <a:pt x="195" y="833"/>
                    <a:pt x="183" y="805"/>
                    <a:pt x="170" y="796"/>
                  </a:cubicBezTo>
                  <a:cubicBezTo>
                    <a:pt x="157" y="787"/>
                    <a:pt x="162" y="793"/>
                    <a:pt x="142" y="788"/>
                  </a:cubicBezTo>
                  <a:cubicBezTo>
                    <a:pt x="122" y="783"/>
                    <a:pt x="72" y="779"/>
                    <a:pt x="48" y="768"/>
                  </a:cubicBezTo>
                  <a:cubicBezTo>
                    <a:pt x="24" y="757"/>
                    <a:pt x="32" y="756"/>
                    <a:pt x="0" y="722"/>
                  </a:cubicBezTo>
                  <a:cubicBezTo>
                    <a:pt x="8" y="610"/>
                    <a:pt x="22" y="194"/>
                    <a:pt x="36" y="84"/>
                  </a:cubicBezTo>
                  <a:cubicBezTo>
                    <a:pt x="80" y="56"/>
                    <a:pt x="72" y="67"/>
                    <a:pt x="94" y="60"/>
                  </a:cubicBezTo>
                  <a:cubicBezTo>
                    <a:pt x="116" y="53"/>
                    <a:pt x="150" y="47"/>
                    <a:pt x="168" y="42"/>
                  </a:cubicBezTo>
                  <a:cubicBezTo>
                    <a:pt x="186" y="37"/>
                    <a:pt x="188" y="37"/>
                    <a:pt x="202" y="32"/>
                  </a:cubicBezTo>
                  <a:cubicBezTo>
                    <a:pt x="216" y="27"/>
                    <a:pt x="232" y="15"/>
                    <a:pt x="252" y="10"/>
                  </a:cubicBezTo>
                  <a:cubicBezTo>
                    <a:pt x="272" y="5"/>
                    <a:pt x="276" y="0"/>
                    <a:pt x="320" y="4"/>
                  </a:cubicBezTo>
                  <a:cubicBezTo>
                    <a:pt x="320" y="156"/>
                    <a:pt x="322" y="706"/>
                    <a:pt x="322" y="850"/>
                  </a:cubicBezTo>
                  <a:close/>
                </a:path>
              </a:pathLst>
            </a:custGeom>
            <a:gradFill rotWithShape="1">
              <a:gsLst>
                <a:gs pos="0">
                  <a:srgbClr val="000099"/>
                </a:gs>
                <a:gs pos="50000">
                  <a:srgbClr val="000099">
                    <a:gamma/>
                    <a:shade val="98431"/>
                    <a:invGamma/>
                  </a:srgbClr>
                </a:gs>
                <a:gs pos="100000">
                  <a:srgbClr val="000099"/>
                </a:gs>
              </a:gsLst>
              <a:lin ang="0" scaled="1"/>
            </a:gradFill>
            <a:ln w="12700" cap="flat"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3"/>
            <p:cNvSpPr>
              <a:spLocks/>
            </p:cNvSpPr>
            <p:nvPr/>
          </p:nvSpPr>
          <p:spPr bwMode="auto">
            <a:xfrm>
              <a:off x="2402" y="1542"/>
              <a:ext cx="51" cy="839"/>
            </a:xfrm>
            <a:custGeom>
              <a:avLst/>
              <a:gdLst>
                <a:gd name="T0" fmla="*/ 34 w 51"/>
                <a:gd name="T1" fmla="*/ 32 h 839"/>
                <a:gd name="T2" fmla="*/ 19 w 51"/>
                <a:gd name="T3" fmla="*/ 116 h 839"/>
                <a:gd name="T4" fmla="*/ 4 w 51"/>
                <a:gd name="T5" fmla="*/ 728 h 839"/>
                <a:gd name="T6" fmla="*/ 1 w 51"/>
                <a:gd name="T7" fmla="*/ 785 h 839"/>
                <a:gd name="T8" fmla="*/ 3 w 51"/>
                <a:gd name="T9" fmla="*/ 783 h 839"/>
                <a:gd name="T10" fmla="*/ 18 w 51"/>
                <a:gd name="T11" fmla="*/ 791 h 839"/>
                <a:gd name="T12" fmla="*/ 34 w 51"/>
                <a:gd name="T13" fmla="*/ 801 h 839"/>
                <a:gd name="T14" fmla="*/ 46 w 51"/>
                <a:gd name="T15" fmla="*/ 372 h 839"/>
                <a:gd name="T16" fmla="*/ 49 w 51"/>
                <a:gd name="T17" fmla="*/ 27 h 839"/>
                <a:gd name="T18" fmla="*/ 34 w 51"/>
                <a:gd name="T19" fmla="*/ 32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839">
                  <a:moveTo>
                    <a:pt x="34" y="32"/>
                  </a:moveTo>
                  <a:cubicBezTo>
                    <a:pt x="29" y="43"/>
                    <a:pt x="24" y="0"/>
                    <a:pt x="19" y="116"/>
                  </a:cubicBezTo>
                  <a:cubicBezTo>
                    <a:pt x="14" y="232"/>
                    <a:pt x="7" y="617"/>
                    <a:pt x="4" y="728"/>
                  </a:cubicBezTo>
                  <a:cubicBezTo>
                    <a:pt x="1" y="839"/>
                    <a:pt x="1" y="750"/>
                    <a:pt x="1" y="785"/>
                  </a:cubicBezTo>
                  <a:cubicBezTo>
                    <a:pt x="24" y="789"/>
                    <a:pt x="0" y="782"/>
                    <a:pt x="3" y="783"/>
                  </a:cubicBezTo>
                  <a:cubicBezTo>
                    <a:pt x="6" y="784"/>
                    <a:pt x="13" y="788"/>
                    <a:pt x="18" y="791"/>
                  </a:cubicBezTo>
                  <a:cubicBezTo>
                    <a:pt x="23" y="794"/>
                    <a:pt x="15" y="794"/>
                    <a:pt x="34" y="801"/>
                  </a:cubicBezTo>
                  <a:cubicBezTo>
                    <a:pt x="38" y="733"/>
                    <a:pt x="44" y="501"/>
                    <a:pt x="46" y="372"/>
                  </a:cubicBezTo>
                  <a:cubicBezTo>
                    <a:pt x="48" y="243"/>
                    <a:pt x="51" y="84"/>
                    <a:pt x="49" y="27"/>
                  </a:cubicBezTo>
                  <a:cubicBezTo>
                    <a:pt x="24" y="32"/>
                    <a:pt x="37" y="31"/>
                    <a:pt x="34" y="32"/>
                  </a:cubicBezTo>
                  <a:close/>
                </a:path>
              </a:pathLst>
            </a:custGeom>
            <a:gradFill rotWithShape="1">
              <a:gsLst>
                <a:gs pos="0">
                  <a:schemeClr val="accent2"/>
                </a:gs>
                <a:gs pos="50000">
                  <a:schemeClr val="accent2">
                    <a:gamma/>
                    <a:tint val="54118"/>
                    <a:invGamma/>
                  </a:schemeClr>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44"/>
            <p:cNvSpPr>
              <a:spLocks/>
            </p:cNvSpPr>
            <p:nvPr/>
          </p:nvSpPr>
          <p:spPr bwMode="auto">
            <a:xfrm>
              <a:off x="2678" y="173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Freeform 45"/>
            <p:cNvSpPr>
              <a:spLocks/>
            </p:cNvSpPr>
            <p:nvPr/>
          </p:nvSpPr>
          <p:spPr bwMode="auto">
            <a:xfrm>
              <a:off x="2678" y="1775"/>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Freeform 46"/>
            <p:cNvSpPr>
              <a:spLocks/>
            </p:cNvSpPr>
            <p:nvPr/>
          </p:nvSpPr>
          <p:spPr bwMode="auto">
            <a:xfrm>
              <a:off x="2678" y="1821"/>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Freeform 47"/>
            <p:cNvSpPr>
              <a:spLocks/>
            </p:cNvSpPr>
            <p:nvPr/>
          </p:nvSpPr>
          <p:spPr bwMode="auto">
            <a:xfrm>
              <a:off x="2678" y="1859"/>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Freeform 48"/>
            <p:cNvSpPr>
              <a:spLocks/>
            </p:cNvSpPr>
            <p:nvPr/>
          </p:nvSpPr>
          <p:spPr bwMode="auto">
            <a:xfrm>
              <a:off x="2678" y="1907"/>
              <a:ext cx="54" cy="15"/>
            </a:xfrm>
            <a:custGeom>
              <a:avLst/>
              <a:gdLst>
                <a:gd name="T0" fmla="*/ 0 w 54"/>
                <a:gd name="T1" fmla="*/ 7 h 15"/>
                <a:gd name="T2" fmla="*/ 36 w 54"/>
                <a:gd name="T3" fmla="*/ 1 h 15"/>
                <a:gd name="T4" fmla="*/ 54 w 54"/>
                <a:gd name="T5" fmla="*/ 15 h 15"/>
              </a:gdLst>
              <a:ahLst/>
              <a:cxnLst>
                <a:cxn ang="0">
                  <a:pos x="T0" y="T1"/>
                </a:cxn>
                <a:cxn ang="0">
                  <a:pos x="T2" y="T3"/>
                </a:cxn>
                <a:cxn ang="0">
                  <a:pos x="T4" y="T5"/>
                </a:cxn>
              </a:cxnLst>
              <a:rect l="0" t="0" r="r" b="b"/>
              <a:pathLst>
                <a:path w="54" h="15">
                  <a:moveTo>
                    <a:pt x="0" y="7"/>
                  </a:moveTo>
                  <a:cubicBezTo>
                    <a:pt x="6" y="6"/>
                    <a:pt x="27" y="0"/>
                    <a:pt x="36" y="1"/>
                  </a:cubicBezTo>
                  <a:cubicBezTo>
                    <a:pt x="45" y="2"/>
                    <a:pt x="50" y="12"/>
                    <a:pt x="54" y="15"/>
                  </a:cubicBez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49"/>
            <p:cNvSpPr>
              <a:spLocks/>
            </p:cNvSpPr>
            <p:nvPr/>
          </p:nvSpPr>
          <p:spPr bwMode="auto">
            <a:xfrm>
              <a:off x="2372" y="1713"/>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51"/>
            <p:cNvSpPr>
              <a:spLocks/>
            </p:cNvSpPr>
            <p:nvPr/>
          </p:nvSpPr>
          <p:spPr bwMode="auto">
            <a:xfrm>
              <a:off x="2372" y="1799"/>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52"/>
            <p:cNvSpPr>
              <a:spLocks/>
            </p:cNvSpPr>
            <p:nvPr/>
          </p:nvSpPr>
          <p:spPr bwMode="auto">
            <a:xfrm>
              <a:off x="2372" y="1845"/>
              <a:ext cx="206" cy="31"/>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Freeform 53"/>
            <p:cNvSpPr>
              <a:spLocks/>
            </p:cNvSpPr>
            <p:nvPr/>
          </p:nvSpPr>
          <p:spPr bwMode="auto">
            <a:xfrm>
              <a:off x="2372" y="1891"/>
              <a:ext cx="103" cy="92"/>
            </a:xfrm>
            <a:custGeom>
              <a:avLst/>
              <a:gdLst>
                <a:gd name="T0" fmla="*/ 0 w 206"/>
                <a:gd name="T1" fmla="*/ 31 h 31"/>
                <a:gd name="T2" fmla="*/ 54 w 206"/>
                <a:gd name="T3" fmla="*/ 27 h 31"/>
                <a:gd name="T4" fmla="*/ 92 w 206"/>
                <a:gd name="T5" fmla="*/ 19 h 31"/>
                <a:gd name="T6" fmla="*/ 134 w 206"/>
                <a:gd name="T7" fmla="*/ 1 h 31"/>
                <a:gd name="T8" fmla="*/ 206 w 206"/>
                <a:gd name="T9" fmla="*/ 11 h 31"/>
              </a:gdLst>
              <a:ahLst/>
              <a:cxnLst>
                <a:cxn ang="0">
                  <a:pos x="T0" y="T1"/>
                </a:cxn>
                <a:cxn ang="0">
                  <a:pos x="T2" y="T3"/>
                </a:cxn>
                <a:cxn ang="0">
                  <a:pos x="T4" y="T5"/>
                </a:cxn>
                <a:cxn ang="0">
                  <a:pos x="T6" y="T7"/>
                </a:cxn>
                <a:cxn ang="0">
                  <a:pos x="T8" y="T9"/>
                </a:cxn>
              </a:cxnLst>
              <a:rect l="0" t="0" r="r" b="b"/>
              <a:pathLst>
                <a:path w="206" h="31">
                  <a:moveTo>
                    <a:pt x="0" y="31"/>
                  </a:moveTo>
                  <a:cubicBezTo>
                    <a:pt x="9" y="30"/>
                    <a:pt x="39" y="29"/>
                    <a:pt x="54" y="27"/>
                  </a:cubicBezTo>
                  <a:cubicBezTo>
                    <a:pt x="69" y="25"/>
                    <a:pt x="79" y="23"/>
                    <a:pt x="92" y="19"/>
                  </a:cubicBezTo>
                  <a:cubicBezTo>
                    <a:pt x="105" y="15"/>
                    <a:pt x="115" y="2"/>
                    <a:pt x="134" y="1"/>
                  </a:cubicBezTo>
                  <a:cubicBezTo>
                    <a:pt x="153" y="0"/>
                    <a:pt x="194" y="9"/>
                    <a:pt x="206" y="11"/>
                  </a:cubicBezTo>
                </a:path>
              </a:pathLst>
            </a:custGeom>
            <a:noFill/>
            <a:ln w="28575" cap="flat" cmpd="sng">
              <a:solidFill>
                <a:srgbClr val="0000FF">
                  <a:alpha val="77000"/>
                </a:srgb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54"/>
            <p:cNvSpPr>
              <a:spLocks/>
            </p:cNvSpPr>
            <p:nvPr/>
          </p:nvSpPr>
          <p:spPr bwMode="auto">
            <a:xfrm>
              <a:off x="2581" y="1723"/>
              <a:ext cx="96" cy="21"/>
            </a:xfrm>
            <a:custGeom>
              <a:avLst/>
              <a:gdLst>
                <a:gd name="T0" fmla="*/ 96 w 96"/>
                <a:gd name="T1" fmla="*/ 21 h 21"/>
                <a:gd name="T2" fmla="*/ 0 w 96"/>
                <a:gd name="T3" fmla="*/ 0 h 21"/>
              </a:gdLst>
              <a:ahLst/>
              <a:cxnLst>
                <a:cxn ang="0">
                  <a:pos x="T0" y="T1"/>
                </a:cxn>
                <a:cxn ang="0">
                  <a:pos x="T2" y="T3"/>
                </a:cxn>
              </a:cxnLst>
              <a:rect l="0" t="0" r="r" b="b"/>
              <a:pathLst>
                <a:path w="96" h="21">
                  <a:moveTo>
                    <a:pt x="96" y="21"/>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Freeform 55"/>
            <p:cNvSpPr>
              <a:spLocks/>
            </p:cNvSpPr>
            <p:nvPr/>
          </p:nvSpPr>
          <p:spPr bwMode="auto">
            <a:xfrm>
              <a:off x="2581" y="1764"/>
              <a:ext cx="95" cy="18"/>
            </a:xfrm>
            <a:custGeom>
              <a:avLst/>
              <a:gdLst>
                <a:gd name="T0" fmla="*/ 95 w 95"/>
                <a:gd name="T1" fmla="*/ 18 h 18"/>
                <a:gd name="T2" fmla="*/ 0 w 95"/>
                <a:gd name="T3" fmla="*/ 0 h 18"/>
              </a:gdLst>
              <a:ahLst/>
              <a:cxnLst>
                <a:cxn ang="0">
                  <a:pos x="T0" y="T1"/>
                </a:cxn>
                <a:cxn ang="0">
                  <a:pos x="T2" y="T3"/>
                </a:cxn>
              </a:cxnLst>
              <a:rect l="0" t="0" r="r" b="b"/>
              <a:pathLst>
                <a:path w="95" h="18">
                  <a:moveTo>
                    <a:pt x="95" y="1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Freeform 56"/>
            <p:cNvSpPr>
              <a:spLocks/>
            </p:cNvSpPr>
            <p:nvPr/>
          </p:nvSpPr>
          <p:spPr bwMode="auto">
            <a:xfrm>
              <a:off x="2576" y="1812"/>
              <a:ext cx="100" cy="14"/>
            </a:xfrm>
            <a:custGeom>
              <a:avLst/>
              <a:gdLst>
                <a:gd name="T0" fmla="*/ 100 w 100"/>
                <a:gd name="T1" fmla="*/ 14 h 14"/>
                <a:gd name="T2" fmla="*/ 0 w 100"/>
                <a:gd name="T3" fmla="*/ 0 h 14"/>
              </a:gdLst>
              <a:ahLst/>
              <a:cxnLst>
                <a:cxn ang="0">
                  <a:pos x="T0" y="T1"/>
                </a:cxn>
                <a:cxn ang="0">
                  <a:pos x="T2" y="T3"/>
                </a:cxn>
              </a:cxnLst>
              <a:rect l="0" t="0" r="r" b="b"/>
              <a:pathLst>
                <a:path w="100" h="14">
                  <a:moveTo>
                    <a:pt x="100" y="14"/>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Freeform 57"/>
            <p:cNvSpPr>
              <a:spLocks/>
            </p:cNvSpPr>
            <p:nvPr/>
          </p:nvSpPr>
          <p:spPr bwMode="auto">
            <a:xfrm>
              <a:off x="2574" y="1856"/>
              <a:ext cx="102" cy="10"/>
            </a:xfrm>
            <a:custGeom>
              <a:avLst/>
              <a:gdLst>
                <a:gd name="T0" fmla="*/ 102 w 102"/>
                <a:gd name="T1" fmla="*/ 10 h 10"/>
                <a:gd name="T2" fmla="*/ 0 w 102"/>
                <a:gd name="T3" fmla="*/ 0 h 10"/>
              </a:gdLst>
              <a:ahLst/>
              <a:cxnLst>
                <a:cxn ang="0">
                  <a:pos x="T0" y="T1"/>
                </a:cxn>
                <a:cxn ang="0">
                  <a:pos x="T2" y="T3"/>
                </a:cxn>
              </a:cxnLst>
              <a:rect l="0" t="0" r="r" b="b"/>
              <a:pathLst>
                <a:path w="102" h="10">
                  <a:moveTo>
                    <a:pt x="102" y="10"/>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58"/>
            <p:cNvSpPr>
              <a:spLocks/>
            </p:cNvSpPr>
            <p:nvPr/>
          </p:nvSpPr>
          <p:spPr bwMode="auto">
            <a:xfrm>
              <a:off x="2574" y="1904"/>
              <a:ext cx="109" cy="8"/>
            </a:xfrm>
            <a:custGeom>
              <a:avLst/>
              <a:gdLst>
                <a:gd name="T0" fmla="*/ 109 w 109"/>
                <a:gd name="T1" fmla="*/ 8 h 8"/>
                <a:gd name="T2" fmla="*/ 0 w 109"/>
                <a:gd name="T3" fmla="*/ 0 h 8"/>
              </a:gdLst>
              <a:ahLst/>
              <a:cxnLst>
                <a:cxn ang="0">
                  <a:pos x="T0" y="T1"/>
                </a:cxn>
                <a:cxn ang="0">
                  <a:pos x="T2" y="T3"/>
                </a:cxn>
              </a:cxnLst>
              <a:rect l="0" t="0" r="r" b="b"/>
              <a:pathLst>
                <a:path w="109" h="8">
                  <a:moveTo>
                    <a:pt x="109" y="8"/>
                  </a:moveTo>
                  <a:lnTo>
                    <a:pt x="0" y="0"/>
                  </a:lnTo>
                </a:path>
              </a:pathLst>
            </a:custGeom>
            <a:noFill/>
            <a:ln w="28575" cap="flat" cmpd="sng">
              <a:solidFill>
                <a:srgbClr val="99CCFF">
                  <a:alpha val="71001"/>
                </a:srgbClr>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59"/>
            <p:cNvSpPr>
              <a:spLocks/>
            </p:cNvSpPr>
            <p:nvPr/>
          </p:nvSpPr>
          <p:spPr bwMode="auto">
            <a:xfrm>
              <a:off x="2731" y="1752"/>
              <a:ext cx="71" cy="12"/>
            </a:xfrm>
            <a:custGeom>
              <a:avLst/>
              <a:gdLst>
                <a:gd name="T0" fmla="*/ 0 w 71"/>
                <a:gd name="T1" fmla="*/ 0 h 12"/>
                <a:gd name="T2" fmla="*/ 71 w 71"/>
                <a:gd name="T3" fmla="*/ 12 h 12"/>
              </a:gdLst>
              <a:ahLst/>
              <a:cxnLst>
                <a:cxn ang="0">
                  <a:pos x="T0" y="T1"/>
                </a:cxn>
                <a:cxn ang="0">
                  <a:pos x="T2" y="T3"/>
                </a:cxn>
              </a:cxnLst>
              <a:rect l="0" t="0" r="r" b="b"/>
              <a:pathLst>
                <a:path w="71" h="12">
                  <a:moveTo>
                    <a:pt x="0" y="0"/>
                  </a:moveTo>
                  <a:lnTo>
                    <a:pt x="71" y="12"/>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60"/>
            <p:cNvSpPr>
              <a:spLocks/>
            </p:cNvSpPr>
            <p:nvPr/>
          </p:nvSpPr>
          <p:spPr bwMode="auto">
            <a:xfrm>
              <a:off x="2733" y="1791"/>
              <a:ext cx="72" cy="9"/>
            </a:xfrm>
            <a:custGeom>
              <a:avLst/>
              <a:gdLst>
                <a:gd name="T0" fmla="*/ 0 w 72"/>
                <a:gd name="T1" fmla="*/ 0 h 9"/>
                <a:gd name="T2" fmla="*/ 72 w 72"/>
                <a:gd name="T3" fmla="*/ 9 h 9"/>
              </a:gdLst>
              <a:ahLst/>
              <a:cxnLst>
                <a:cxn ang="0">
                  <a:pos x="T0" y="T1"/>
                </a:cxn>
                <a:cxn ang="0">
                  <a:pos x="T2" y="T3"/>
                </a:cxn>
              </a:cxnLst>
              <a:rect l="0" t="0" r="r" b="b"/>
              <a:pathLst>
                <a:path w="72" h="9">
                  <a:moveTo>
                    <a:pt x="0" y="0"/>
                  </a:moveTo>
                  <a:lnTo>
                    <a:pt x="72" y="9"/>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Line 61"/>
            <p:cNvSpPr>
              <a:spLocks noChangeShapeType="1"/>
            </p:cNvSpPr>
            <p:nvPr/>
          </p:nvSpPr>
          <p:spPr bwMode="auto">
            <a:xfrm>
              <a:off x="2733" y="1834"/>
              <a:ext cx="75" cy="9"/>
            </a:xfrm>
            <a:prstGeom prst="line">
              <a:avLst/>
            </a:prstGeom>
            <a:noFill/>
            <a:ln w="1905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62"/>
            <p:cNvSpPr>
              <a:spLocks/>
            </p:cNvSpPr>
            <p:nvPr/>
          </p:nvSpPr>
          <p:spPr bwMode="auto">
            <a:xfrm>
              <a:off x="2730" y="1872"/>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63"/>
            <p:cNvSpPr>
              <a:spLocks/>
            </p:cNvSpPr>
            <p:nvPr/>
          </p:nvSpPr>
          <p:spPr bwMode="auto">
            <a:xfrm>
              <a:off x="2733" y="1917"/>
              <a:ext cx="78" cy="7"/>
            </a:xfrm>
            <a:custGeom>
              <a:avLst/>
              <a:gdLst>
                <a:gd name="T0" fmla="*/ 0 w 78"/>
                <a:gd name="T1" fmla="*/ 0 h 7"/>
                <a:gd name="T2" fmla="*/ 78 w 78"/>
                <a:gd name="T3" fmla="*/ 7 h 7"/>
              </a:gdLst>
              <a:ahLst/>
              <a:cxnLst>
                <a:cxn ang="0">
                  <a:pos x="T0" y="T1"/>
                </a:cxn>
                <a:cxn ang="0">
                  <a:pos x="T2" y="T3"/>
                </a:cxn>
              </a:cxnLst>
              <a:rect l="0" t="0" r="r" b="b"/>
              <a:pathLst>
                <a:path w="78" h="7">
                  <a:moveTo>
                    <a:pt x="0" y="0"/>
                  </a:moveTo>
                  <a:lnTo>
                    <a:pt x="78" y="7"/>
                  </a:lnTo>
                </a:path>
              </a:pathLst>
            </a:custGeom>
            <a:noFill/>
            <a:ln w="19050" cap="flat" cmpd="sng">
              <a:solidFill>
                <a:schemeClr val="tx1"/>
              </a:solidFill>
              <a:prstDash val="solid"/>
              <a:round/>
              <a:headEnd type="none" w="sm" len="sm"/>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47" name="Picture 70" descr="Juniper Rou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0385" y="2532062"/>
            <a:ext cx="1295400" cy="363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302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3432</TotalTime>
  <Words>2773</Words>
  <Application>Microsoft Office PowerPoint</Application>
  <PresentationFormat>On-screen Show (4:3)</PresentationFormat>
  <Paragraphs>596</Paragraphs>
  <Slides>36</Slides>
  <Notes>29</Notes>
  <HiddenSlides>4</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4" baseType="lpstr">
      <vt:lpstr>Arial</vt:lpstr>
      <vt:lpstr>Arial Rounded MT Bold</vt:lpstr>
      <vt:lpstr>Garamond</vt:lpstr>
      <vt:lpstr>Times New Roman</vt:lpstr>
      <vt:lpstr>Wingdings</vt:lpstr>
      <vt:lpstr>YellowFade</vt:lpstr>
      <vt:lpstr>ClipArt</vt:lpstr>
      <vt:lpstr>Document</vt:lpstr>
      <vt:lpstr>Database Management Systems</vt:lpstr>
      <vt:lpstr>Objectives</vt:lpstr>
      <vt:lpstr>Distributed Databases</vt:lpstr>
      <vt:lpstr>Distributed Database Definition</vt:lpstr>
      <vt:lpstr>Distributed Database Rules</vt:lpstr>
      <vt:lpstr>Distributed Features</vt:lpstr>
      <vt:lpstr>Advantages and Applications</vt:lpstr>
      <vt:lpstr>Creating a Distributed Database</vt:lpstr>
      <vt:lpstr>Network Transfer Rates</vt:lpstr>
      <vt:lpstr>Distributed Query Processing</vt:lpstr>
      <vt:lpstr>Data Replication: Publish/Subscribe</vt:lpstr>
      <vt:lpstr>Data Replication</vt:lpstr>
      <vt:lpstr>Concurrency and Locks</vt:lpstr>
      <vt:lpstr>Transactions &amp; Two-Phase Commit</vt:lpstr>
      <vt:lpstr>Distributed Transaction Managers</vt:lpstr>
      <vt:lpstr>Distributed Design Questions</vt:lpstr>
      <vt:lpstr>Distributed Databases In Oracle</vt:lpstr>
      <vt:lpstr>Client-Server</vt:lpstr>
      <vt:lpstr>LAN File Server</vt:lpstr>
      <vt:lpstr>LAN File Server: Slow</vt:lpstr>
      <vt:lpstr>Client-Server Databases</vt:lpstr>
      <vt:lpstr>ADO and Direct Connections</vt:lpstr>
      <vt:lpstr>Three-Tier Client-Server</vt:lpstr>
      <vt:lpstr>Database Independence on the Client</vt:lpstr>
      <vt:lpstr>Database Independence with Queries</vt:lpstr>
      <vt:lpstr>The Internet as Client-Server</vt:lpstr>
      <vt:lpstr>HTML Limited Clients</vt:lpstr>
      <vt:lpstr>HTML Output</vt:lpstr>
      <vt:lpstr>Web Server Database Fundamentals</vt:lpstr>
      <vt:lpstr>Web Server Database Fundamentals</vt:lpstr>
      <vt:lpstr>Database Example: Client Side</vt:lpstr>
      <vt:lpstr>Client-Server Data Transfer</vt:lpstr>
      <vt:lpstr>Latency</vt:lpstr>
      <vt:lpstr>Cloud Computing</vt:lpstr>
      <vt:lpstr>Cloud Databases: Amazon S3</vt:lpstr>
      <vt:lpstr>Web Databases (and Cloud)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Introduction</dc:subject>
  <dc:creator>Jerry Post</dc:creator>
  <cp:lastModifiedBy>Jerry Post</cp:lastModifiedBy>
  <cp:revision>97</cp:revision>
  <dcterms:created xsi:type="dcterms:W3CDTF">1995-06-07T18:27:34Z</dcterms:created>
  <dcterms:modified xsi:type="dcterms:W3CDTF">2013-06-20T01:49:33Z</dcterms:modified>
</cp:coreProperties>
</file>