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5"/>
    <a:srgbClr val="FFFFCC"/>
    <a:srgbClr val="EBF7FF"/>
    <a:srgbClr val="CCECFF"/>
    <a:srgbClr val="FFFF99"/>
    <a:srgbClr val="FFFFFF"/>
    <a:srgbClr val="99CCFF"/>
    <a:srgbClr val="99FF99"/>
    <a:srgbClr val="FF99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65" d="100"/>
          <a:sy n="65" d="100"/>
        </p:scale>
        <p:origin x="66"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1" d="100"/>
          <a:sy n="51" d="100"/>
        </p:scale>
        <p:origin x="-67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Physical data storage. The operating system breaks files into clusters and writes the clusters onto the physical disk drive. It uses internal pointers to retrieve the data sequentially, or randomly based on an offset from the start of the file. The DBMS uses file read/write commands to store chunks of data.</a:t>
            </a:r>
          </a:p>
        </p:txBody>
      </p:sp>
    </p:spTree>
    <p:extLst>
      <p:ext uri="{BB962C8B-B14F-4D97-AF65-F5344CB8AC3E}">
        <p14:creationId xmlns:p14="http://schemas.microsoft.com/office/powerpoint/2010/main" val="4204756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Use of pointers. The database searches the key values. When it finds the appropriate key, it follows the pointer to retrieve the associated data stored on the disk.</a:t>
            </a:r>
          </a:p>
        </p:txBody>
      </p:sp>
    </p:spTree>
    <p:extLst>
      <p:ext uri="{BB962C8B-B14F-4D97-AF65-F5344CB8AC3E}">
        <p14:creationId xmlns:p14="http://schemas.microsoft.com/office/powerpoint/2010/main" val="3969613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Indexes. An index sorts and stores a key value along with a pointer to the rest of the data. Indexes can be built for any column or combination of columns in the table.  The two separate indexes provide different sorts and searches for one table.</a:t>
            </a:r>
          </a:p>
        </p:txBody>
      </p:sp>
    </p:spTree>
    <p:extLst>
      <p:ext uri="{BB962C8B-B14F-4D97-AF65-F5344CB8AC3E}">
        <p14:creationId xmlns:p14="http://schemas.microsoft.com/office/powerpoint/2010/main" val="230576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Linked list. The index is split into separate index elements. Each element contains a key value (LastName), a pointer to the next index element, and a pointer to the rest of the data for that row. To retrieve data sequentially, start at the first element (Carpenter) and follow the link (pointer) to the next element (Eaton).</a:t>
            </a:r>
          </a:p>
        </p:txBody>
      </p:sp>
    </p:spTree>
    <p:extLst>
      <p:ext uri="{BB962C8B-B14F-4D97-AF65-F5344CB8AC3E}">
        <p14:creationId xmlns:p14="http://schemas.microsoft.com/office/powerpoint/2010/main" val="1124868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Insert into a linked list. To add the index element for Eccles: store the new data element, keep the address (B14); find the sort location—between Eaton and Farris; move the link pointer from Eaton into Eccles (B71); store the pointer for Eccles (B14) in Eaton.</a:t>
            </a:r>
          </a:p>
        </p:txBody>
      </p:sp>
    </p:spTree>
    <p:extLst>
      <p:ext uri="{BB962C8B-B14F-4D97-AF65-F5344CB8AC3E}">
        <p14:creationId xmlns:p14="http://schemas.microsoft.com/office/powerpoint/2010/main" val="2745934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Binary search. A sorted index can be searched rapidly using a binary search. To find the entry for Jones, find the middle of the list (Goetz). Jones is past Goetz, so split the second half in half (Kalida). Keep splitting the remainder in half until you find the entry.</a:t>
            </a:r>
          </a:p>
        </p:txBody>
      </p:sp>
    </p:spTree>
    <p:extLst>
      <p:ext uri="{BB962C8B-B14F-4D97-AF65-F5344CB8AC3E}">
        <p14:creationId xmlns:p14="http://schemas.microsoft.com/office/powerpoint/2010/main" val="1888767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Simple tree. Each node element has a key value, a pointer to data for that key, and two link pointers. One pointer is for values less than the key. One is for values greater than or equal to the key.</a:t>
            </a:r>
          </a:p>
        </p:txBody>
      </p:sp>
    </p:spTree>
    <p:extLst>
      <p:ext uri="{BB962C8B-B14F-4D97-AF65-F5344CB8AC3E}">
        <p14:creationId xmlns:p14="http://schemas.microsoft.com/office/powerpoint/2010/main" val="271571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B+tree rules. These rules will generate a tree structure that provides good database performance under a variety of conditions. </a:t>
            </a:r>
          </a:p>
        </p:txBody>
      </p:sp>
    </p:spTree>
    <p:extLst>
      <p:ext uri="{BB962C8B-B14F-4D97-AF65-F5344CB8AC3E}">
        <p14:creationId xmlns:p14="http://schemas.microsoft.com/office/powerpoint/2010/main" val="1275837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B+tree of degree 3. Start at the top to find the value 692. It is larger than 315, so go to the right branch. It is between 458 and 792 so go down the middle. The bottom leaf points to the rest of the data. The bottom leaves also contain links to provide sequential access. </a:t>
            </a:r>
          </a:p>
        </p:txBody>
      </p:sp>
    </p:spTree>
    <p:extLst>
      <p:ext uri="{BB962C8B-B14F-4D97-AF65-F5344CB8AC3E}">
        <p14:creationId xmlns:p14="http://schemas.microsoft.com/office/powerpoint/2010/main" val="1577074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4528324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91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Table operations. Every application must perform these operations. The key is to determine which operation is causing delays.</a:t>
            </a:r>
          </a:p>
          <a:p>
            <a:endParaRPr lang="en-US" smtClean="0"/>
          </a:p>
        </p:txBody>
      </p:sp>
    </p:spTree>
    <p:extLst>
      <p:ext uri="{BB962C8B-B14F-4D97-AF65-F5344CB8AC3E}">
        <p14:creationId xmlns:p14="http://schemas.microsoft.com/office/powerpoint/2010/main" val="13644161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660595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Hashed-key access. The key value (528) is converted directly into a storage location by dividing by a prime number (101). The remainder (23) is used to identify the storage position. If two keys have the same remainder, one is stored in an overflow location.</a:t>
            </a:r>
          </a:p>
        </p:txBody>
      </p:sp>
    </p:spTree>
    <p:extLst>
      <p:ext uri="{BB962C8B-B14F-4D97-AF65-F5344CB8AC3E}">
        <p14:creationId xmlns:p14="http://schemas.microsoft.com/office/powerpoint/2010/main" val="40619136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Comparison of access methods. The B+tree is the best overall method to store and retrieve data. Sequential is useful for large tables that do not change often and need only sequential access. Hashed is useful for rapid access to individual items.</a:t>
            </a:r>
          </a:p>
        </p:txBody>
      </p:sp>
    </p:spTree>
    <p:extLst>
      <p:ext uri="{BB962C8B-B14F-4D97-AF65-F5344CB8AC3E}">
        <p14:creationId xmlns:p14="http://schemas.microsoft.com/office/powerpoint/2010/main" val="37098871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Fixed-width or positional-column storage. If data widths do not vary much, this method is a fast, efficient means to store columns. If descriptions can be short or very long, then you will have to allocate space for the longest possible description, which wastes space for the short descriptions.</a:t>
            </a:r>
          </a:p>
        </p:txBody>
      </p:sp>
    </p:spTree>
    <p:extLst>
      <p:ext uri="{BB962C8B-B14F-4D97-AF65-F5344CB8AC3E}">
        <p14:creationId xmlns:p14="http://schemas.microsoft.com/office/powerpoint/2010/main" val="3376790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Variable length columns. Text columns that can be variable should be stored as variable width (varchar). The DBMS stores a pointer to the data that is stored in a pool.</a:t>
            </a:r>
          </a:p>
          <a:p>
            <a:endParaRPr lang="en-US" smtClean="0"/>
          </a:p>
          <a:p>
            <a:r>
              <a:rPr lang="en-US" smtClean="0"/>
              <a:t>Delimited files. Each column is separated by a special delimiter character (,). Text columns are quoted to protect spaces and hide special characters like commas. This method is often used to transfer files to different databases or other applications.</a:t>
            </a:r>
          </a:p>
          <a:p>
            <a:endParaRPr lang="en-US" smtClean="0"/>
          </a:p>
        </p:txBody>
      </p:sp>
    </p:spTree>
    <p:extLst>
      <p:ext uri="{BB962C8B-B14F-4D97-AF65-F5344CB8AC3E}">
        <p14:creationId xmlns:p14="http://schemas.microsoft.com/office/powerpoint/2010/main" val="1637422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5554408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 clustering. Order and OrderItem data are usually needed at the same time. By storing them close to each other, the computer can retrieve them in one pass. Clustering the data improves application speed by reducing the number of disk accesses.</a:t>
            </a:r>
          </a:p>
        </p:txBody>
      </p:sp>
    </p:spTree>
    <p:extLst>
      <p:ext uri="{BB962C8B-B14F-4D97-AF65-F5344CB8AC3E}">
        <p14:creationId xmlns:p14="http://schemas.microsoft.com/office/powerpoint/2010/main" val="15517704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Horizontal partition. Data for currently active customers is stored on high-speed drives. Older data is moved to cheaper, slower optical drives. The user does not need to know about the split because the DBMS automatically retrieves the data.</a:t>
            </a:r>
          </a:p>
        </p:txBody>
      </p:sp>
    </p:spTree>
    <p:extLst>
      <p:ext uri="{BB962C8B-B14F-4D97-AF65-F5344CB8AC3E}">
        <p14:creationId xmlns:p14="http://schemas.microsoft.com/office/powerpoint/2010/main" val="3584145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Vertical partition. Technical data and images that are not accessed very often can be stored on a high-capacity, low-cost, but slower optical drive.</a:t>
            </a:r>
          </a:p>
        </p:txBody>
      </p:sp>
    </p:spTree>
    <p:extLst>
      <p:ext uri="{BB962C8B-B14F-4D97-AF65-F5344CB8AC3E}">
        <p14:creationId xmlns:p14="http://schemas.microsoft.com/office/powerpoint/2010/main" val="25203646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77228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Read a table sequentially. Sequential retrieval requires the data to be sorted; for example, this customer data is sorted alphabetically by LastName and FirstName. Fortunately, sort methods are so fast that they do not generally affect the application performance.</a:t>
            </a:r>
          </a:p>
        </p:txBody>
      </p:sp>
    </p:spTree>
    <p:extLst>
      <p:ext uri="{BB962C8B-B14F-4D97-AF65-F5344CB8AC3E}">
        <p14:creationId xmlns:p14="http://schemas.microsoft.com/office/powerpoint/2010/main" val="311428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Delete a row. Deletion is fast because the DBMS just marks the row as deleted. It does not actually remove the data.</a:t>
            </a:r>
          </a:p>
        </p:txBody>
      </p:sp>
    </p:spTree>
    <p:extLst>
      <p:ext uri="{BB962C8B-B14F-4D97-AF65-F5344CB8AC3E}">
        <p14:creationId xmlns:p14="http://schemas.microsoft.com/office/powerpoint/2010/main" val="4176761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776917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Sequential file. Each row is stored in some predefined order. Sequential storage is used primarily for backup or for transferring data to a different database.</a:t>
            </a:r>
          </a:p>
        </p:txBody>
      </p:sp>
    </p:spTree>
    <p:extLst>
      <p:ext uri="{BB962C8B-B14F-4D97-AF65-F5344CB8AC3E}">
        <p14:creationId xmlns:p14="http://schemas.microsoft.com/office/powerpoint/2010/main" val="3556266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798072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Insert into a sequential table. Copy the top of the table to a new table. Store the new data row (Inez). Copy the rest of the data. The system must read every row in the table.</a:t>
            </a:r>
          </a:p>
        </p:txBody>
      </p:sp>
    </p:spTree>
    <p:extLst>
      <p:ext uri="{BB962C8B-B14F-4D97-AF65-F5344CB8AC3E}">
        <p14:creationId xmlns:p14="http://schemas.microsoft.com/office/powerpoint/2010/main" val="3791106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02265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5.w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7.wmf"/><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4724400" y="3581400"/>
            <a:ext cx="4267200" cy="1447800"/>
          </a:xfrm>
        </p:spPr>
        <p:txBody>
          <a:bodyPr/>
          <a:lstStyle/>
          <a:p>
            <a:r>
              <a:rPr lang="en-US" sz="3200" dirty="0" smtClean="0"/>
              <a:t>Chapter 12</a:t>
            </a:r>
          </a:p>
          <a:p>
            <a:r>
              <a:rPr lang="en-US" sz="3200" dirty="0" smtClean="0"/>
              <a:t>Physical Design</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17187495"/>
              </p:ext>
            </p:extLst>
          </p:nvPr>
        </p:nvGraphicFramePr>
        <p:xfrm>
          <a:off x="4885172" y="931837"/>
          <a:ext cx="4115393" cy="2514600"/>
        </p:xfrm>
        <a:graphic>
          <a:graphicData uri="http://schemas.openxmlformats.org/drawingml/2006/table">
            <a:tbl>
              <a:tblPr/>
              <a:tblGrid>
                <a:gridCol w="451058"/>
                <a:gridCol w="1149994"/>
                <a:gridCol w="1161168"/>
                <a:gridCol w="1353173"/>
              </a:tblGrid>
              <a:tr h="222860">
                <a:tc>
                  <a:txBody>
                    <a:bodyPr/>
                    <a:lstStyle/>
                    <a:p>
                      <a:pPr marL="0" marR="0" algn="ct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ID</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LastName</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FirstName</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DateHired</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1441">
                <a:tc>
                  <a:txBody>
                    <a:bodyPr/>
                    <a:lstStyle/>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8</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6</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7</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2</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Carpenter</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Eaton</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Farris</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Gibson</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Carlos</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Anissa</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Dustin</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Bill</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12/29</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8/23</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3/28</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3/31</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7162">
                <a:tc>
                  <a:txBody>
                    <a:bodyPr/>
                    <a:lstStyle/>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4</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5</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9</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3</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1</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10</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Hopkins</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James</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O’Connor</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Reasoner</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Reeves</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Shields</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Alan</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Leisha</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Jessica</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Katy</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Keith</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500">
                          <a:effectLst/>
                          <a:latin typeface="Arial" panose="020B0604020202020204" pitchFamily="34" charset="0"/>
                          <a:ea typeface="Times New Roman" panose="02020603050405020304" pitchFamily="18" charset="0"/>
                          <a:cs typeface="Times New Roman" panose="02020603050405020304" pitchFamily="18" charset="0"/>
                        </a:rPr>
                        <a:t>Howard</a:t>
                      </a:r>
                      <a:endParaRPr lang="en-US" sz="16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2/8</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1/6</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7/23</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2/17</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1/29</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500" dirty="0">
                          <a:effectLst/>
                          <a:latin typeface="Arial" panose="020B0604020202020204" pitchFamily="34" charset="0"/>
                          <a:ea typeface="Times New Roman" panose="02020603050405020304" pitchFamily="18" charset="0"/>
                          <a:cs typeface="Times New Roman" panose="02020603050405020304" pitchFamily="18" charset="0"/>
                        </a:rPr>
                        <a:t>7/13</a:t>
                      </a:r>
                      <a:r>
                        <a:rPr lang="en-US" sz="15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100287" marR="1002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7" name="Rectangle 2"/>
          <p:cNvSpPr>
            <a:spLocks noGrp="1" noChangeArrowheads="1"/>
          </p:cNvSpPr>
          <p:nvPr>
            <p:ph type="title"/>
          </p:nvPr>
        </p:nvSpPr>
        <p:spPr/>
        <p:txBody>
          <a:bodyPr/>
          <a:lstStyle/>
          <a:p>
            <a:r>
              <a:rPr lang="en-US" smtClean="0"/>
              <a:t>Insert into Sequential Table</a:t>
            </a:r>
          </a:p>
        </p:txBody>
      </p:sp>
      <p:sp>
        <p:nvSpPr>
          <p:cNvPr id="3078" name="Rectangle 3"/>
          <p:cNvSpPr>
            <a:spLocks noGrp="1" noChangeArrowheads="1"/>
          </p:cNvSpPr>
          <p:nvPr>
            <p:ph idx="1"/>
          </p:nvPr>
        </p:nvSpPr>
        <p:spPr/>
        <p:txBody>
          <a:bodyPr/>
          <a:lstStyle/>
          <a:p>
            <a:r>
              <a:rPr lang="en-US" smtClean="0"/>
              <a:t>Insert Inez:</a:t>
            </a:r>
          </a:p>
          <a:p>
            <a:pPr lvl="1"/>
            <a:r>
              <a:rPr lang="en-US" smtClean="0"/>
              <a:t>Find insert location.</a:t>
            </a:r>
          </a:p>
          <a:p>
            <a:pPr lvl="1"/>
            <a:r>
              <a:rPr lang="en-US" smtClean="0"/>
              <a:t>Copy top to new file.</a:t>
            </a:r>
          </a:p>
          <a:p>
            <a:pPr lvl="1"/>
            <a:r>
              <a:rPr lang="en-US" smtClean="0"/>
              <a:t>At insert location, add row.</a:t>
            </a:r>
          </a:p>
          <a:p>
            <a:pPr lvl="1"/>
            <a:r>
              <a:rPr lang="en-US" smtClean="0"/>
              <a:t>Copy rest of file.</a:t>
            </a:r>
          </a:p>
        </p:txBody>
      </p:sp>
      <p:sp>
        <p:nvSpPr>
          <p:cNvPr id="3076"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8E0413CF-66F3-4242-B15F-F65F2F7BD33E}" type="slidenum">
              <a:rPr lang="en-US" smtClean="0"/>
              <a:pPr/>
              <a:t>10</a:t>
            </a:fld>
            <a:endParaRPr lang="en-US"/>
          </a:p>
        </p:txBody>
      </p:sp>
      <p:sp>
        <p:nvSpPr>
          <p:cNvPr id="3080" name="Line 15"/>
          <p:cNvSpPr>
            <a:spLocks noChangeShapeType="1"/>
          </p:cNvSpPr>
          <p:nvPr/>
        </p:nvSpPr>
        <p:spPr bwMode="auto">
          <a:xfrm flipH="1">
            <a:off x="4267200" y="1676400"/>
            <a:ext cx="1143000" cy="12954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1" name="Line 17"/>
          <p:cNvSpPr>
            <a:spLocks noChangeShapeType="1"/>
          </p:cNvSpPr>
          <p:nvPr/>
        </p:nvSpPr>
        <p:spPr bwMode="auto">
          <a:xfrm flipH="1">
            <a:off x="5029200" y="2819400"/>
            <a:ext cx="1905000" cy="2362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18"/>
          <p:cNvSpPr>
            <a:spLocks noChangeShapeType="1"/>
          </p:cNvSpPr>
          <p:nvPr/>
        </p:nvSpPr>
        <p:spPr bwMode="auto">
          <a:xfrm>
            <a:off x="5257800" y="2057400"/>
            <a:ext cx="3657600" cy="0"/>
          </a:xfrm>
          <a:prstGeom prst="line">
            <a:avLst/>
          </a:prstGeom>
          <a:noFill/>
          <a:ln w="1905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0865729"/>
              </p:ext>
            </p:extLst>
          </p:nvPr>
        </p:nvGraphicFramePr>
        <p:xfrm>
          <a:off x="820782" y="3133420"/>
          <a:ext cx="3868784" cy="2560320"/>
        </p:xfrm>
        <a:graphic>
          <a:graphicData uri="http://schemas.openxmlformats.org/drawingml/2006/table">
            <a:tbl>
              <a:tblPr/>
              <a:tblGrid>
                <a:gridCol w="424029"/>
                <a:gridCol w="1081082"/>
                <a:gridCol w="1091587"/>
                <a:gridCol w="1272086"/>
              </a:tblGrid>
              <a:tr h="209946">
                <a:tc>
                  <a:txBody>
                    <a:bodyPr/>
                    <a:lstStyle/>
                    <a:p>
                      <a:pPr marL="0" marR="0" algn="ct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ID</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LastName</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FirstName</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DateHired</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783">
                <a:tc>
                  <a:txBody>
                    <a:bodyPr/>
                    <a:lstStyle/>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8</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6</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7</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2</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Carpenter</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Eaton</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Farris</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Gibson</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Carlos</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Anissa</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Dustin</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Bill</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12/29</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8/23</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3/28</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3/31</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46">
                <a:tc>
                  <a:txBody>
                    <a:bodyPr/>
                    <a:lstStyle/>
                    <a:p>
                      <a:pPr marL="0" marR="0" algn="r">
                        <a:spcBef>
                          <a:spcPts val="0"/>
                        </a:spcBef>
                        <a:spcAft>
                          <a:spcPts val="0"/>
                        </a:spcAft>
                      </a:pPr>
                      <a:r>
                        <a:rPr lang="en-US" sz="1400" b="1" kern="10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kern="10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Inez</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kern="10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Maria</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1" kern="10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1/15/2011</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9674">
                <a:tc>
                  <a:txBody>
                    <a:bodyPr/>
                    <a:lstStyle/>
                    <a:p>
                      <a:pPr marL="0" marR="0" algn="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4</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9</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3</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1</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10</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Hopkins</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James</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O’Connor</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Reasoner</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Reeves</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Shields</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Alan</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Leisha</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Jessica</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Katy</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Keith</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kern="1000">
                          <a:effectLst/>
                          <a:latin typeface="Arial" panose="020B0604020202020204" pitchFamily="34" charset="0"/>
                          <a:ea typeface="Times New Roman" panose="02020603050405020304" pitchFamily="18" charset="0"/>
                          <a:cs typeface="Times New Roman" panose="02020603050405020304" pitchFamily="18" charset="0"/>
                        </a:rPr>
                        <a:t>Howard</a:t>
                      </a:r>
                      <a:endParaRPr lang="en-US" sz="15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2/8</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1/6</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7/23</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2/17</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1/29</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400" kern="1000" dirty="0">
                          <a:effectLst/>
                          <a:latin typeface="Arial" panose="020B0604020202020204" pitchFamily="34" charset="0"/>
                          <a:ea typeface="Times New Roman" panose="02020603050405020304" pitchFamily="18" charset="0"/>
                          <a:cs typeface="Times New Roman" panose="02020603050405020304" pitchFamily="18" charset="0"/>
                        </a:rPr>
                        <a:t>7/13</a:t>
                      </a:r>
                      <a:r>
                        <a:rPr lang="en-US" sz="1400" kern="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n-US" sz="15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94476" marR="9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61252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smtClean="0"/>
              <a:t>Pointers</a:t>
            </a:r>
          </a:p>
        </p:txBody>
      </p:sp>
      <p:sp>
        <p:nvSpPr>
          <p:cNvPr id="19458"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8E94CB96-940D-4A1A-9F7E-95292FD5038B}" type="slidenum">
              <a:rPr lang="en-US" smtClean="0"/>
              <a:pPr/>
              <a:t>11</a:t>
            </a:fld>
            <a:endParaRPr lang="en-US"/>
          </a:p>
        </p:txBody>
      </p:sp>
      <p:sp>
        <p:nvSpPr>
          <p:cNvPr id="19461" name="Rectangle 17"/>
          <p:cNvSpPr>
            <a:spLocks noChangeArrowheads="1"/>
          </p:cNvSpPr>
          <p:nvPr/>
        </p:nvSpPr>
        <p:spPr bwMode="auto">
          <a:xfrm>
            <a:off x="7467600" y="4038600"/>
            <a:ext cx="11303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Data</a:t>
            </a:r>
          </a:p>
        </p:txBody>
      </p:sp>
      <p:sp>
        <p:nvSpPr>
          <p:cNvPr id="19462" name="Rectangle 18"/>
          <p:cNvSpPr>
            <a:spLocks noChangeArrowheads="1"/>
          </p:cNvSpPr>
          <p:nvPr/>
        </p:nvSpPr>
        <p:spPr bwMode="auto">
          <a:xfrm>
            <a:off x="7232650" y="3727450"/>
            <a:ext cx="990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a:r>
              <a:rPr lang="en-US" sz="1600">
                <a:solidFill>
                  <a:schemeClr val="tx2"/>
                </a:solidFill>
              </a:rPr>
              <a:t>Address</a:t>
            </a:r>
          </a:p>
        </p:txBody>
      </p:sp>
      <p:sp>
        <p:nvSpPr>
          <p:cNvPr id="19463" name="Rectangle 19"/>
          <p:cNvSpPr>
            <a:spLocks noChangeArrowheads="1"/>
          </p:cNvSpPr>
          <p:nvPr/>
        </p:nvSpPr>
        <p:spPr bwMode="auto">
          <a:xfrm>
            <a:off x="6400800" y="5181600"/>
            <a:ext cx="1358900" cy="596900"/>
          </a:xfrm>
          <a:prstGeom prst="rect">
            <a:avLst/>
          </a:prstGeom>
          <a:solidFill>
            <a:srgbClr val="FFCCCC"/>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Key value</a:t>
            </a:r>
          </a:p>
        </p:txBody>
      </p:sp>
      <p:sp>
        <p:nvSpPr>
          <p:cNvPr id="19464" name="Rectangle 20"/>
          <p:cNvSpPr>
            <a:spLocks noChangeArrowheads="1"/>
          </p:cNvSpPr>
          <p:nvPr/>
        </p:nvSpPr>
        <p:spPr bwMode="auto">
          <a:xfrm>
            <a:off x="7772400" y="5181600"/>
            <a:ext cx="901700" cy="596900"/>
          </a:xfrm>
          <a:prstGeom prst="rect">
            <a:avLst/>
          </a:prstGeom>
          <a:solidFill>
            <a:srgbClr val="FFCCCC"/>
          </a:solidFill>
          <a:ln w="12700">
            <a:solidFill>
              <a:schemeClr val="tx1"/>
            </a:solidFill>
            <a:miter lim="800000"/>
            <a:headEnd/>
            <a:tailEnd/>
          </a:ln>
        </p:spPr>
        <p:txBody>
          <a:bodyPr wrap="none" lIns="92075" tIns="46038" rIns="92075" bIns="46038" anchor="ctr"/>
          <a:lstStyle/>
          <a:p>
            <a:pPr algn="ctr"/>
            <a:r>
              <a:rPr lang="en-US" sz="1600">
                <a:solidFill>
                  <a:schemeClr val="tx2"/>
                </a:solidFill>
              </a:rPr>
              <a:t>Address /</a:t>
            </a:r>
          </a:p>
          <a:p>
            <a:pPr algn="ctr"/>
            <a:r>
              <a:rPr lang="en-US" sz="1600">
                <a:solidFill>
                  <a:schemeClr val="tx2"/>
                </a:solidFill>
              </a:rPr>
              <a:t>pointer</a:t>
            </a:r>
          </a:p>
        </p:txBody>
      </p:sp>
      <p:sp>
        <p:nvSpPr>
          <p:cNvPr id="19465" name="Line 21"/>
          <p:cNvSpPr>
            <a:spLocks noChangeShapeType="1"/>
          </p:cNvSpPr>
          <p:nvPr/>
        </p:nvSpPr>
        <p:spPr bwMode="auto">
          <a:xfrm flipH="1" flipV="1">
            <a:off x="7772400" y="4419600"/>
            <a:ext cx="228600" cy="7620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19466" name="Group 46"/>
          <p:cNvGrpSpPr>
            <a:grpSpLocks/>
          </p:cNvGrpSpPr>
          <p:nvPr/>
        </p:nvGrpSpPr>
        <p:grpSpPr bwMode="auto">
          <a:xfrm>
            <a:off x="3886200" y="4648200"/>
            <a:ext cx="1250950" cy="1371600"/>
            <a:chOff x="4444" y="720"/>
            <a:chExt cx="788" cy="864"/>
          </a:xfrm>
        </p:grpSpPr>
        <p:sp>
          <p:nvSpPr>
            <p:cNvPr id="19472" name="Freeform 42"/>
            <p:cNvSpPr>
              <a:spLocks/>
            </p:cNvSpPr>
            <p:nvPr/>
          </p:nvSpPr>
          <p:spPr bwMode="auto">
            <a:xfrm>
              <a:off x="5088" y="768"/>
              <a:ext cx="144" cy="528"/>
            </a:xfrm>
            <a:custGeom>
              <a:avLst/>
              <a:gdLst>
                <a:gd name="T0" fmla="*/ 144 w 144"/>
                <a:gd name="T1" fmla="*/ 0 h 528"/>
                <a:gd name="T2" fmla="*/ 0 w 144"/>
                <a:gd name="T3" fmla="*/ 469 h 528"/>
                <a:gd name="T4" fmla="*/ 72 w 144"/>
                <a:gd name="T5" fmla="*/ 528 h 528"/>
                <a:gd name="T6" fmla="*/ 144 w 144"/>
                <a:gd name="T7" fmla="*/ 469 h 528"/>
                <a:gd name="T8" fmla="*/ 34 w 144"/>
                <a:gd name="T9" fmla="*/ 441 h 528"/>
                <a:gd name="T10" fmla="*/ 144 w 144"/>
                <a:gd name="T11" fmla="*/ 59 h 528"/>
                <a:gd name="T12" fmla="*/ 0 60000 65536"/>
                <a:gd name="T13" fmla="*/ 0 60000 65536"/>
                <a:gd name="T14" fmla="*/ 0 60000 65536"/>
                <a:gd name="T15" fmla="*/ 0 60000 65536"/>
                <a:gd name="T16" fmla="*/ 0 60000 65536"/>
                <a:gd name="T17" fmla="*/ 0 60000 65536"/>
                <a:gd name="T18" fmla="*/ 0 w 144"/>
                <a:gd name="T19" fmla="*/ 0 h 528"/>
                <a:gd name="T20" fmla="*/ 144 w 144"/>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p:spPr>
          <p:txBody>
            <a:bodyPr wrap="none" anchor="ctr"/>
            <a:lstStyle/>
            <a:p>
              <a:endParaRPr lang="en-US"/>
            </a:p>
          </p:txBody>
        </p:sp>
        <p:sp>
          <p:nvSpPr>
            <p:cNvPr id="19473" name="Freeform 41"/>
            <p:cNvSpPr>
              <a:spLocks/>
            </p:cNvSpPr>
            <p:nvPr/>
          </p:nvSpPr>
          <p:spPr bwMode="auto">
            <a:xfrm>
              <a:off x="5040" y="720"/>
              <a:ext cx="144" cy="528"/>
            </a:xfrm>
            <a:custGeom>
              <a:avLst/>
              <a:gdLst>
                <a:gd name="T0" fmla="*/ 144 w 144"/>
                <a:gd name="T1" fmla="*/ 0 h 528"/>
                <a:gd name="T2" fmla="*/ 0 w 144"/>
                <a:gd name="T3" fmla="*/ 469 h 528"/>
                <a:gd name="T4" fmla="*/ 72 w 144"/>
                <a:gd name="T5" fmla="*/ 528 h 528"/>
                <a:gd name="T6" fmla="*/ 144 w 144"/>
                <a:gd name="T7" fmla="*/ 469 h 528"/>
                <a:gd name="T8" fmla="*/ 34 w 144"/>
                <a:gd name="T9" fmla="*/ 441 h 528"/>
                <a:gd name="T10" fmla="*/ 144 w 144"/>
                <a:gd name="T11" fmla="*/ 59 h 528"/>
                <a:gd name="T12" fmla="*/ 0 60000 65536"/>
                <a:gd name="T13" fmla="*/ 0 60000 65536"/>
                <a:gd name="T14" fmla="*/ 0 60000 65536"/>
                <a:gd name="T15" fmla="*/ 0 60000 65536"/>
                <a:gd name="T16" fmla="*/ 0 60000 65536"/>
                <a:gd name="T17" fmla="*/ 0 60000 65536"/>
                <a:gd name="T18" fmla="*/ 0 w 144"/>
                <a:gd name="T19" fmla="*/ 0 h 528"/>
                <a:gd name="T20" fmla="*/ 144 w 144"/>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p:spPr>
          <p:txBody>
            <a:bodyPr wrap="none" anchor="ctr"/>
            <a:lstStyle/>
            <a:p>
              <a:endParaRPr lang="en-US"/>
            </a:p>
          </p:txBody>
        </p:sp>
        <p:grpSp>
          <p:nvGrpSpPr>
            <p:cNvPr id="19474" name="Group 29"/>
            <p:cNvGrpSpPr>
              <a:grpSpLocks/>
            </p:cNvGrpSpPr>
            <p:nvPr/>
          </p:nvGrpSpPr>
          <p:grpSpPr bwMode="auto">
            <a:xfrm>
              <a:off x="4464" y="912"/>
              <a:ext cx="712" cy="672"/>
              <a:chOff x="4444" y="772"/>
              <a:chExt cx="712" cy="712"/>
            </a:xfrm>
          </p:grpSpPr>
          <p:sp>
            <p:nvSpPr>
              <p:cNvPr id="19494" name="Oval 30"/>
              <p:cNvSpPr>
                <a:spLocks noChangeArrowheads="1"/>
              </p:cNvSpPr>
              <p:nvPr/>
            </p:nvSpPr>
            <p:spPr bwMode="auto">
              <a:xfrm>
                <a:off x="4444" y="772"/>
                <a:ext cx="712" cy="712"/>
              </a:xfrm>
              <a:prstGeom prst="ellipse">
                <a:avLst/>
              </a:prstGeom>
              <a:solidFill>
                <a:schemeClr val="tx1"/>
              </a:solidFill>
              <a:ln w="12700">
                <a:solidFill>
                  <a:schemeClr val="tx1"/>
                </a:solidFill>
                <a:round/>
                <a:headEnd/>
                <a:tailEnd/>
              </a:ln>
            </p:spPr>
            <p:txBody>
              <a:bodyPr wrap="none" anchor="ctr"/>
              <a:lstStyle/>
              <a:p>
                <a:endParaRPr lang="en-US"/>
              </a:p>
            </p:txBody>
          </p:sp>
          <p:sp>
            <p:nvSpPr>
              <p:cNvPr id="19495" name="Oval 31"/>
              <p:cNvSpPr>
                <a:spLocks noChangeArrowheads="1"/>
              </p:cNvSpPr>
              <p:nvPr/>
            </p:nvSpPr>
            <p:spPr bwMode="auto">
              <a:xfrm>
                <a:off x="4780" y="1108"/>
                <a:ext cx="40" cy="40"/>
              </a:xfrm>
              <a:prstGeom prst="ellipse">
                <a:avLst/>
              </a:prstGeom>
              <a:solidFill>
                <a:schemeClr val="tx1"/>
              </a:solidFill>
              <a:ln w="12700">
                <a:solidFill>
                  <a:schemeClr val="tx1"/>
                </a:solidFill>
                <a:round/>
                <a:headEnd/>
                <a:tailEnd/>
              </a:ln>
            </p:spPr>
            <p:txBody>
              <a:bodyPr wrap="none" anchor="ctr"/>
              <a:lstStyle/>
              <a:p>
                <a:endParaRPr lang="en-US"/>
              </a:p>
            </p:txBody>
          </p:sp>
          <p:sp>
            <p:nvSpPr>
              <p:cNvPr id="19496" name="Oval 32"/>
              <p:cNvSpPr>
                <a:spLocks noChangeArrowheads="1"/>
              </p:cNvSpPr>
              <p:nvPr/>
            </p:nvSpPr>
            <p:spPr bwMode="auto">
              <a:xfrm>
                <a:off x="4492" y="820"/>
                <a:ext cx="616" cy="616"/>
              </a:xfrm>
              <a:prstGeom prst="ellipse">
                <a:avLst/>
              </a:prstGeom>
              <a:solidFill>
                <a:schemeClr val="tx1"/>
              </a:solidFill>
              <a:ln w="12700">
                <a:solidFill>
                  <a:schemeClr val="tx1"/>
                </a:solidFill>
                <a:round/>
                <a:headEnd/>
                <a:tailEnd/>
              </a:ln>
            </p:spPr>
            <p:txBody>
              <a:bodyPr wrap="none" anchor="ctr"/>
              <a:lstStyle/>
              <a:p>
                <a:endParaRPr lang="en-US"/>
              </a:p>
            </p:txBody>
          </p:sp>
          <p:sp>
            <p:nvSpPr>
              <p:cNvPr id="19497" name="Oval 33"/>
              <p:cNvSpPr>
                <a:spLocks noChangeArrowheads="1"/>
              </p:cNvSpPr>
              <p:nvPr/>
            </p:nvSpPr>
            <p:spPr bwMode="auto">
              <a:xfrm>
                <a:off x="4564" y="892"/>
                <a:ext cx="472" cy="472"/>
              </a:xfrm>
              <a:prstGeom prst="ellipse">
                <a:avLst/>
              </a:prstGeom>
              <a:solidFill>
                <a:schemeClr val="tx1"/>
              </a:solidFill>
              <a:ln w="12700">
                <a:solidFill>
                  <a:schemeClr val="tx1"/>
                </a:solidFill>
                <a:round/>
                <a:headEnd/>
                <a:tailEnd/>
              </a:ln>
            </p:spPr>
            <p:txBody>
              <a:bodyPr wrap="none" anchor="ctr"/>
              <a:lstStyle/>
              <a:p>
                <a:endParaRPr lang="en-US"/>
              </a:p>
            </p:txBody>
          </p:sp>
          <p:sp>
            <p:nvSpPr>
              <p:cNvPr id="19498" name="Oval 34"/>
              <p:cNvSpPr>
                <a:spLocks noChangeArrowheads="1"/>
              </p:cNvSpPr>
              <p:nvPr/>
            </p:nvSpPr>
            <p:spPr bwMode="auto">
              <a:xfrm>
                <a:off x="4612" y="940"/>
                <a:ext cx="376" cy="376"/>
              </a:xfrm>
              <a:prstGeom prst="ellipse">
                <a:avLst/>
              </a:prstGeom>
              <a:solidFill>
                <a:schemeClr val="tx1"/>
              </a:solidFill>
              <a:ln w="12700">
                <a:solidFill>
                  <a:schemeClr val="tx1"/>
                </a:solidFill>
                <a:round/>
                <a:headEnd/>
                <a:tailEnd/>
              </a:ln>
            </p:spPr>
            <p:txBody>
              <a:bodyPr wrap="none" anchor="ctr"/>
              <a:lstStyle/>
              <a:p>
                <a:endParaRPr lang="en-US"/>
              </a:p>
            </p:txBody>
          </p:sp>
          <p:sp>
            <p:nvSpPr>
              <p:cNvPr id="19499" name="Oval 35"/>
              <p:cNvSpPr>
                <a:spLocks noChangeArrowheads="1"/>
              </p:cNvSpPr>
              <p:nvPr/>
            </p:nvSpPr>
            <p:spPr bwMode="auto">
              <a:xfrm>
                <a:off x="4684" y="1012"/>
                <a:ext cx="232" cy="232"/>
              </a:xfrm>
              <a:prstGeom prst="ellipse">
                <a:avLst/>
              </a:prstGeom>
              <a:solidFill>
                <a:schemeClr val="tx1"/>
              </a:solidFill>
              <a:ln w="12700">
                <a:solidFill>
                  <a:schemeClr val="tx1"/>
                </a:solidFill>
                <a:round/>
                <a:headEnd/>
                <a:tailEnd/>
              </a:ln>
            </p:spPr>
            <p:txBody>
              <a:bodyPr wrap="none" anchor="ctr"/>
              <a:lstStyle/>
              <a:p>
                <a:endParaRPr lang="en-US"/>
              </a:p>
            </p:txBody>
          </p:sp>
        </p:grpSp>
        <p:grpSp>
          <p:nvGrpSpPr>
            <p:cNvPr id="19475" name="Group 22"/>
            <p:cNvGrpSpPr>
              <a:grpSpLocks/>
            </p:cNvGrpSpPr>
            <p:nvPr/>
          </p:nvGrpSpPr>
          <p:grpSpPr bwMode="auto">
            <a:xfrm>
              <a:off x="4464" y="816"/>
              <a:ext cx="712" cy="712"/>
              <a:chOff x="4444" y="772"/>
              <a:chExt cx="712" cy="712"/>
            </a:xfrm>
          </p:grpSpPr>
          <p:sp>
            <p:nvSpPr>
              <p:cNvPr id="19488" name="Oval 23"/>
              <p:cNvSpPr>
                <a:spLocks noChangeArrowheads="1"/>
              </p:cNvSpPr>
              <p:nvPr/>
            </p:nvSpPr>
            <p:spPr bwMode="auto">
              <a:xfrm>
                <a:off x="4444" y="772"/>
                <a:ext cx="712" cy="712"/>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9489" name="Oval 24"/>
              <p:cNvSpPr>
                <a:spLocks noChangeArrowheads="1"/>
              </p:cNvSpPr>
              <p:nvPr/>
            </p:nvSpPr>
            <p:spPr bwMode="auto">
              <a:xfrm>
                <a:off x="4780" y="1108"/>
                <a:ext cx="40" cy="40"/>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9490" name="Oval 25"/>
              <p:cNvSpPr>
                <a:spLocks noChangeArrowheads="1"/>
              </p:cNvSpPr>
              <p:nvPr/>
            </p:nvSpPr>
            <p:spPr bwMode="auto">
              <a:xfrm>
                <a:off x="4492" y="820"/>
                <a:ext cx="616" cy="616"/>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9491" name="Oval 26"/>
              <p:cNvSpPr>
                <a:spLocks noChangeArrowheads="1"/>
              </p:cNvSpPr>
              <p:nvPr/>
            </p:nvSpPr>
            <p:spPr bwMode="auto">
              <a:xfrm>
                <a:off x="4564" y="892"/>
                <a:ext cx="472" cy="472"/>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9492" name="Oval 27"/>
              <p:cNvSpPr>
                <a:spLocks noChangeArrowheads="1"/>
              </p:cNvSpPr>
              <p:nvPr/>
            </p:nvSpPr>
            <p:spPr bwMode="auto">
              <a:xfrm>
                <a:off x="4612" y="940"/>
                <a:ext cx="376" cy="376"/>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9493" name="Oval 28"/>
              <p:cNvSpPr>
                <a:spLocks noChangeArrowheads="1"/>
              </p:cNvSpPr>
              <p:nvPr/>
            </p:nvSpPr>
            <p:spPr bwMode="auto">
              <a:xfrm>
                <a:off x="4684" y="1012"/>
                <a:ext cx="232" cy="232"/>
              </a:xfrm>
              <a:prstGeom prst="ellipse">
                <a:avLst/>
              </a:prstGeom>
              <a:solidFill>
                <a:schemeClr val="folHlink"/>
              </a:solidFill>
              <a:ln w="12700">
                <a:solidFill>
                  <a:schemeClr val="tx1"/>
                </a:solidFill>
                <a:round/>
                <a:headEnd/>
                <a:tailEnd/>
              </a:ln>
            </p:spPr>
            <p:txBody>
              <a:bodyPr wrap="none" anchor="ctr"/>
              <a:lstStyle/>
              <a:p>
                <a:endParaRPr lang="en-US"/>
              </a:p>
            </p:txBody>
          </p:sp>
        </p:grpSp>
        <p:grpSp>
          <p:nvGrpSpPr>
            <p:cNvPr id="19476" name="Group 10"/>
            <p:cNvGrpSpPr>
              <a:grpSpLocks/>
            </p:cNvGrpSpPr>
            <p:nvPr/>
          </p:nvGrpSpPr>
          <p:grpSpPr bwMode="auto">
            <a:xfrm>
              <a:off x="4444" y="772"/>
              <a:ext cx="712" cy="712"/>
              <a:chOff x="4444" y="772"/>
              <a:chExt cx="712" cy="712"/>
            </a:xfrm>
          </p:grpSpPr>
          <p:sp>
            <p:nvSpPr>
              <p:cNvPr id="19482" name="Oval 4"/>
              <p:cNvSpPr>
                <a:spLocks noChangeArrowheads="1"/>
              </p:cNvSpPr>
              <p:nvPr/>
            </p:nvSpPr>
            <p:spPr bwMode="auto">
              <a:xfrm>
                <a:off x="4444" y="772"/>
                <a:ext cx="712" cy="7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19483" name="Oval 5"/>
              <p:cNvSpPr>
                <a:spLocks noChangeArrowheads="1"/>
              </p:cNvSpPr>
              <p:nvPr/>
            </p:nvSpPr>
            <p:spPr bwMode="auto">
              <a:xfrm>
                <a:off x="4780" y="1108"/>
                <a:ext cx="40" cy="4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4" name="Oval 6"/>
              <p:cNvSpPr>
                <a:spLocks noChangeArrowheads="1"/>
              </p:cNvSpPr>
              <p:nvPr/>
            </p:nvSpPr>
            <p:spPr bwMode="auto">
              <a:xfrm>
                <a:off x="4492" y="820"/>
                <a:ext cx="616" cy="61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5" name="Oval 7"/>
              <p:cNvSpPr>
                <a:spLocks noChangeArrowheads="1"/>
              </p:cNvSpPr>
              <p:nvPr/>
            </p:nvSpPr>
            <p:spPr bwMode="auto">
              <a:xfrm>
                <a:off x="4564" y="892"/>
                <a:ext cx="472" cy="47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6" name="Oval 8"/>
              <p:cNvSpPr>
                <a:spLocks noChangeArrowheads="1"/>
              </p:cNvSpPr>
              <p:nvPr/>
            </p:nvSpPr>
            <p:spPr bwMode="auto">
              <a:xfrm>
                <a:off x="4612" y="940"/>
                <a:ext cx="376" cy="37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7" name="Oval 9"/>
              <p:cNvSpPr>
                <a:spLocks noChangeArrowheads="1"/>
              </p:cNvSpPr>
              <p:nvPr/>
            </p:nvSpPr>
            <p:spPr bwMode="auto">
              <a:xfrm>
                <a:off x="4684" y="1012"/>
                <a:ext cx="232" cy="23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9477" name="Line 11"/>
            <p:cNvSpPr>
              <a:spLocks noChangeShapeType="1"/>
            </p:cNvSpPr>
            <p:nvPr/>
          </p:nvSpPr>
          <p:spPr bwMode="auto">
            <a:xfrm flipH="1">
              <a:off x="4464" y="1152"/>
              <a:ext cx="336" cy="9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8" name="Line 12"/>
            <p:cNvSpPr>
              <a:spLocks noChangeShapeType="1"/>
            </p:cNvSpPr>
            <p:nvPr/>
          </p:nvSpPr>
          <p:spPr bwMode="auto">
            <a:xfrm>
              <a:off x="4800" y="1104"/>
              <a:ext cx="0" cy="38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9" name="Freeform 15"/>
            <p:cNvSpPr>
              <a:spLocks/>
            </p:cNvSpPr>
            <p:nvPr/>
          </p:nvSpPr>
          <p:spPr bwMode="auto">
            <a:xfrm>
              <a:off x="4573" y="1248"/>
              <a:ext cx="69" cy="110"/>
            </a:xfrm>
            <a:custGeom>
              <a:avLst/>
              <a:gdLst>
                <a:gd name="T0" fmla="*/ 35 w 69"/>
                <a:gd name="T1" fmla="*/ 0 h 110"/>
                <a:gd name="T2" fmla="*/ 0 w 69"/>
                <a:gd name="T3" fmla="*/ 41 h 110"/>
                <a:gd name="T4" fmla="*/ 0 w 69"/>
                <a:gd name="T5" fmla="*/ 70 h 110"/>
                <a:gd name="T6" fmla="*/ 0 w 69"/>
                <a:gd name="T7" fmla="*/ 99 h 110"/>
                <a:gd name="T8" fmla="*/ 20 w 69"/>
                <a:gd name="T9" fmla="*/ 109 h 110"/>
                <a:gd name="T10" fmla="*/ 49 w 69"/>
                <a:gd name="T11" fmla="*/ 109 h 110"/>
                <a:gd name="T12" fmla="*/ 68 w 69"/>
                <a:gd name="T13" fmla="*/ 89 h 110"/>
                <a:gd name="T14" fmla="*/ 68 w 69"/>
                <a:gd name="T15" fmla="*/ 60 h 110"/>
                <a:gd name="T16" fmla="*/ 39 w 69"/>
                <a:gd name="T17" fmla="*/ 51 h 110"/>
                <a:gd name="T18" fmla="*/ 35 w 69"/>
                <a:gd name="T19" fmla="*/ 0 h 110"/>
                <a:gd name="T20" fmla="*/ 35 w 69"/>
                <a:gd name="T21" fmla="*/ 0 h 1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9"/>
                <a:gd name="T34" fmla="*/ 0 h 110"/>
                <a:gd name="T35" fmla="*/ 69 w 69"/>
                <a:gd name="T36" fmla="*/ 110 h 1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9" h="110">
                  <a:moveTo>
                    <a:pt x="35" y="0"/>
                  </a:moveTo>
                  <a:lnTo>
                    <a:pt x="0" y="41"/>
                  </a:lnTo>
                  <a:lnTo>
                    <a:pt x="0" y="70"/>
                  </a:lnTo>
                  <a:lnTo>
                    <a:pt x="0" y="99"/>
                  </a:lnTo>
                  <a:lnTo>
                    <a:pt x="20" y="109"/>
                  </a:lnTo>
                  <a:lnTo>
                    <a:pt x="49" y="109"/>
                  </a:lnTo>
                  <a:lnTo>
                    <a:pt x="68" y="89"/>
                  </a:lnTo>
                  <a:lnTo>
                    <a:pt x="68" y="60"/>
                  </a:lnTo>
                  <a:lnTo>
                    <a:pt x="39" y="51"/>
                  </a:lnTo>
                  <a:lnTo>
                    <a:pt x="35" y="0"/>
                  </a:lnTo>
                </a:path>
              </a:pathLst>
            </a:custGeom>
            <a:solidFill>
              <a:srgbClr val="006600"/>
            </a:solidFill>
            <a:ln w="12700" cap="rnd" cmpd="sng">
              <a:solidFill>
                <a:schemeClr val="tx1"/>
              </a:solidFill>
              <a:prstDash val="solid"/>
              <a:round/>
              <a:headEnd/>
              <a:tailEnd/>
            </a:ln>
          </p:spPr>
          <p:txBody>
            <a:bodyPr/>
            <a:lstStyle/>
            <a:p>
              <a:endParaRPr lang="en-US"/>
            </a:p>
          </p:txBody>
        </p:sp>
        <p:sp>
          <p:nvSpPr>
            <p:cNvPr id="19480" name="Freeform 40"/>
            <p:cNvSpPr>
              <a:spLocks/>
            </p:cNvSpPr>
            <p:nvPr/>
          </p:nvSpPr>
          <p:spPr bwMode="auto">
            <a:xfrm>
              <a:off x="4992" y="720"/>
              <a:ext cx="144" cy="528"/>
            </a:xfrm>
            <a:custGeom>
              <a:avLst/>
              <a:gdLst>
                <a:gd name="T0" fmla="*/ 144 w 144"/>
                <a:gd name="T1" fmla="*/ 0 h 528"/>
                <a:gd name="T2" fmla="*/ 0 w 144"/>
                <a:gd name="T3" fmla="*/ 469 h 528"/>
                <a:gd name="T4" fmla="*/ 72 w 144"/>
                <a:gd name="T5" fmla="*/ 528 h 528"/>
                <a:gd name="T6" fmla="*/ 144 w 144"/>
                <a:gd name="T7" fmla="*/ 469 h 528"/>
                <a:gd name="T8" fmla="*/ 34 w 144"/>
                <a:gd name="T9" fmla="*/ 441 h 528"/>
                <a:gd name="T10" fmla="*/ 144 w 144"/>
                <a:gd name="T11" fmla="*/ 59 h 528"/>
                <a:gd name="T12" fmla="*/ 0 60000 65536"/>
                <a:gd name="T13" fmla="*/ 0 60000 65536"/>
                <a:gd name="T14" fmla="*/ 0 60000 65536"/>
                <a:gd name="T15" fmla="*/ 0 60000 65536"/>
                <a:gd name="T16" fmla="*/ 0 60000 65536"/>
                <a:gd name="T17" fmla="*/ 0 60000 65536"/>
                <a:gd name="T18" fmla="*/ 0 w 144"/>
                <a:gd name="T19" fmla="*/ 0 h 528"/>
                <a:gd name="T20" fmla="*/ 144 w 144"/>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p:spPr>
          <p:txBody>
            <a:bodyPr wrap="none" anchor="ctr"/>
            <a:lstStyle/>
            <a:p>
              <a:endParaRPr lang="en-US"/>
            </a:p>
          </p:txBody>
        </p:sp>
        <p:sp>
          <p:nvSpPr>
            <p:cNvPr id="19481" name="Line 43"/>
            <p:cNvSpPr>
              <a:spLocks noChangeShapeType="1"/>
            </p:cNvSpPr>
            <p:nvPr/>
          </p:nvSpPr>
          <p:spPr bwMode="auto">
            <a:xfrm>
              <a:off x="5136" y="720"/>
              <a:ext cx="96" cy="144"/>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19467" name="Text Box 45"/>
          <p:cNvSpPr txBox="1">
            <a:spLocks noChangeArrowheads="1"/>
          </p:cNvSpPr>
          <p:nvPr/>
        </p:nvSpPr>
        <p:spPr bwMode="auto">
          <a:xfrm>
            <a:off x="1295400" y="4495800"/>
            <a:ext cx="22860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3429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pPr lvl="3"/>
            <a:r>
              <a:rPr lang="en-US" sz="1800">
                <a:solidFill>
                  <a:schemeClr val="tx1"/>
                </a:solidFill>
              </a:rPr>
              <a:t>Volume</a:t>
            </a:r>
          </a:p>
          <a:p>
            <a:pPr lvl="3"/>
            <a:r>
              <a:rPr lang="en-US" sz="1800">
                <a:solidFill>
                  <a:schemeClr val="tx1"/>
                </a:solidFill>
              </a:rPr>
              <a:t>Track</a:t>
            </a:r>
          </a:p>
          <a:p>
            <a:pPr lvl="3"/>
            <a:r>
              <a:rPr lang="en-US" sz="1800">
                <a:solidFill>
                  <a:schemeClr val="tx1"/>
                </a:solidFill>
              </a:rPr>
              <a:t>Cylinder/Sector</a:t>
            </a:r>
          </a:p>
          <a:p>
            <a:pPr lvl="3"/>
            <a:r>
              <a:rPr lang="en-US" sz="1800">
                <a:solidFill>
                  <a:schemeClr val="tx1"/>
                </a:solidFill>
              </a:rPr>
              <a:t>Byte Offset</a:t>
            </a:r>
          </a:p>
          <a:p>
            <a:pPr lvl="3"/>
            <a:r>
              <a:rPr lang="en-US" sz="1800">
                <a:solidFill>
                  <a:schemeClr val="tx1"/>
                </a:solidFill>
              </a:rPr>
              <a:t>Drive Head</a:t>
            </a:r>
          </a:p>
        </p:txBody>
      </p:sp>
      <p:sp>
        <p:nvSpPr>
          <p:cNvPr id="19468" name="Line 47"/>
          <p:cNvSpPr>
            <a:spLocks noChangeShapeType="1"/>
          </p:cNvSpPr>
          <p:nvPr/>
        </p:nvSpPr>
        <p:spPr bwMode="auto">
          <a:xfrm>
            <a:off x="2286000" y="4876800"/>
            <a:ext cx="1752600" cy="381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69" name="Line 48"/>
          <p:cNvSpPr>
            <a:spLocks noChangeShapeType="1"/>
          </p:cNvSpPr>
          <p:nvPr/>
        </p:nvSpPr>
        <p:spPr bwMode="auto">
          <a:xfrm>
            <a:off x="3276600" y="5257800"/>
            <a:ext cx="762000" cy="2286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70" name="Line 49"/>
          <p:cNvSpPr>
            <a:spLocks noChangeShapeType="1"/>
          </p:cNvSpPr>
          <p:nvPr/>
        </p:nvSpPr>
        <p:spPr bwMode="auto">
          <a:xfrm>
            <a:off x="2895600" y="5562600"/>
            <a:ext cx="1219200" cy="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71" name="Line 50"/>
          <p:cNvSpPr>
            <a:spLocks noChangeShapeType="1"/>
          </p:cNvSpPr>
          <p:nvPr/>
        </p:nvSpPr>
        <p:spPr bwMode="auto">
          <a:xfrm flipV="1">
            <a:off x="2895600" y="5486400"/>
            <a:ext cx="1905000" cy="381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5"/>
          <p:cNvSpPr/>
          <p:nvPr/>
        </p:nvSpPr>
        <p:spPr>
          <a:xfrm>
            <a:off x="330630" y="1100806"/>
            <a:ext cx="6501539" cy="3600986"/>
          </a:xfrm>
          <a:prstGeom prst="rect">
            <a:avLst/>
          </a:prstGeom>
        </p:spPr>
        <p:txBody>
          <a:bodyPr wrap="square">
            <a:spAutoFit/>
          </a:bodyPr>
          <a:lstStyle/>
          <a:p>
            <a:r>
              <a:rPr lang="en-US" sz="2000" dirty="0"/>
              <a:t>When data is stored on drive (or RAM).</a:t>
            </a:r>
          </a:p>
          <a:p>
            <a:pPr lvl="1"/>
            <a:r>
              <a:rPr lang="en-US" sz="2000" dirty="0"/>
              <a:t>Operating System allocates space with a function call.</a:t>
            </a:r>
          </a:p>
          <a:p>
            <a:pPr lvl="1"/>
            <a:r>
              <a:rPr lang="en-US" sz="2000" dirty="0"/>
              <a:t>Provides location/address.</a:t>
            </a:r>
          </a:p>
          <a:p>
            <a:pPr lvl="2"/>
            <a:r>
              <a:rPr lang="en-US" sz="2000" dirty="0"/>
              <a:t>Physical address</a:t>
            </a:r>
          </a:p>
          <a:p>
            <a:pPr lvl="2"/>
            <a:r>
              <a:rPr lang="en-US" sz="2000" dirty="0"/>
              <a:t>Virtual address (VSAM)</a:t>
            </a:r>
          </a:p>
          <a:p>
            <a:pPr lvl="3"/>
            <a:r>
              <a:rPr lang="en-US" sz="2000" dirty="0"/>
              <a:t>Imaginary drive values mapped to physical locations.</a:t>
            </a:r>
          </a:p>
          <a:p>
            <a:pPr lvl="2"/>
            <a:r>
              <a:rPr lang="en-US" sz="2000" dirty="0"/>
              <a:t>Relative address</a:t>
            </a:r>
          </a:p>
          <a:p>
            <a:pPr lvl="3"/>
            <a:r>
              <a:rPr lang="en-US" sz="2000" dirty="0"/>
              <a:t>Distance from start of file.</a:t>
            </a:r>
          </a:p>
          <a:p>
            <a:pPr lvl="3"/>
            <a:r>
              <a:rPr lang="en-US" sz="2000" dirty="0"/>
              <a:t>Other reference point.</a:t>
            </a:r>
          </a:p>
        </p:txBody>
      </p:sp>
    </p:spTree>
    <p:extLst>
      <p:ext uri="{BB962C8B-B14F-4D97-AF65-F5344CB8AC3E}">
        <p14:creationId xmlns:p14="http://schemas.microsoft.com/office/powerpoint/2010/main" val="2498371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title"/>
          </p:nvPr>
        </p:nvSpPr>
        <p:spPr/>
        <p:txBody>
          <a:bodyPr/>
          <a:lstStyle/>
          <a:p>
            <a:r>
              <a:rPr lang="en-US" smtClean="0"/>
              <a:t>Pointers for Indexes</a:t>
            </a:r>
          </a:p>
        </p:txBody>
      </p:sp>
      <p:sp>
        <p:nvSpPr>
          <p:cNvPr id="20482" name="Slide Number Placeholder 4"/>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2FD87F5D-EBEC-4E3D-B207-B7AE10730150}" type="slidenum">
              <a:rPr lang="en-US" smtClean="0"/>
              <a:pPr/>
              <a:t>12</a:t>
            </a:fld>
            <a:endParaRPr lang="en-US"/>
          </a:p>
        </p:txBody>
      </p:sp>
      <p:sp>
        <p:nvSpPr>
          <p:cNvPr id="20484" name="Rectangle 5"/>
          <p:cNvSpPr>
            <a:spLocks noChangeArrowheads="1"/>
          </p:cNvSpPr>
          <p:nvPr/>
        </p:nvSpPr>
        <p:spPr bwMode="auto">
          <a:xfrm>
            <a:off x="3886200" y="2368550"/>
            <a:ext cx="1130300" cy="368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pPr algn="ctr"/>
            <a:r>
              <a:rPr lang="en-US" sz="1800">
                <a:solidFill>
                  <a:schemeClr val="tx1"/>
                </a:solidFill>
              </a:rPr>
              <a:t>Data</a:t>
            </a:r>
          </a:p>
        </p:txBody>
      </p:sp>
      <p:sp>
        <p:nvSpPr>
          <p:cNvPr id="20485" name="Rectangle 6"/>
          <p:cNvSpPr>
            <a:spLocks noChangeArrowheads="1"/>
          </p:cNvSpPr>
          <p:nvPr/>
        </p:nvSpPr>
        <p:spPr bwMode="auto">
          <a:xfrm>
            <a:off x="3651250" y="2057400"/>
            <a:ext cx="990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a:r>
              <a:rPr lang="en-US" sz="1800">
                <a:solidFill>
                  <a:schemeClr val="tx2"/>
                </a:solidFill>
              </a:rPr>
              <a:t>Address</a:t>
            </a:r>
          </a:p>
        </p:txBody>
      </p:sp>
      <p:sp>
        <p:nvSpPr>
          <p:cNvPr id="20486" name="Rectangle 7"/>
          <p:cNvSpPr>
            <a:spLocks noChangeArrowheads="1"/>
          </p:cNvSpPr>
          <p:nvPr/>
        </p:nvSpPr>
        <p:spPr bwMode="auto">
          <a:xfrm>
            <a:off x="2819400" y="3511550"/>
            <a:ext cx="1295400" cy="596900"/>
          </a:xfrm>
          <a:prstGeom prst="rect">
            <a:avLst/>
          </a:prstGeom>
          <a:solidFill>
            <a:srgbClr val="FFFFDD"/>
          </a:solidFill>
          <a:ln w="12700">
            <a:solidFill>
              <a:schemeClr val="tx1"/>
            </a:solidFill>
            <a:miter lim="800000"/>
            <a:headEnd/>
            <a:tailEnd/>
          </a:ln>
        </p:spPr>
        <p:txBody>
          <a:bodyPr wrap="none" lIns="92075" tIns="46038" rIns="92075" bIns="46038" anchor="ctr"/>
          <a:lstStyle/>
          <a:p>
            <a:pPr algn="ctr"/>
            <a:r>
              <a:rPr lang="en-US" sz="1800">
                <a:solidFill>
                  <a:schemeClr val="tx1"/>
                </a:solidFill>
              </a:rPr>
              <a:t>Key value</a:t>
            </a:r>
          </a:p>
        </p:txBody>
      </p:sp>
      <p:sp>
        <p:nvSpPr>
          <p:cNvPr id="20487" name="Rectangle 8"/>
          <p:cNvSpPr>
            <a:spLocks noChangeArrowheads="1"/>
          </p:cNvSpPr>
          <p:nvPr/>
        </p:nvSpPr>
        <p:spPr bwMode="auto">
          <a:xfrm>
            <a:off x="4114800" y="3511550"/>
            <a:ext cx="1143000" cy="596900"/>
          </a:xfrm>
          <a:prstGeom prst="rect">
            <a:avLst/>
          </a:prstGeom>
          <a:solidFill>
            <a:srgbClr val="FFFFDD"/>
          </a:solidFill>
          <a:ln w="12700">
            <a:solidFill>
              <a:schemeClr val="tx1"/>
            </a:solidFill>
            <a:miter lim="800000"/>
            <a:headEnd/>
            <a:tailEnd/>
          </a:ln>
        </p:spPr>
        <p:txBody>
          <a:bodyPr wrap="none" lIns="92075" tIns="46038" rIns="92075" bIns="46038" anchor="ctr"/>
          <a:lstStyle/>
          <a:p>
            <a:pPr algn="ctr"/>
            <a:r>
              <a:rPr lang="en-US" sz="1800">
                <a:solidFill>
                  <a:schemeClr val="tx2"/>
                </a:solidFill>
              </a:rPr>
              <a:t>Address</a:t>
            </a:r>
          </a:p>
          <a:p>
            <a:pPr algn="ctr"/>
            <a:r>
              <a:rPr lang="en-US" sz="1800">
                <a:solidFill>
                  <a:schemeClr val="tx2"/>
                </a:solidFill>
              </a:rPr>
              <a:t>pointer</a:t>
            </a:r>
          </a:p>
        </p:txBody>
      </p:sp>
      <p:sp>
        <p:nvSpPr>
          <p:cNvPr id="20488" name="Line 9"/>
          <p:cNvSpPr>
            <a:spLocks noChangeShapeType="1"/>
          </p:cNvSpPr>
          <p:nvPr/>
        </p:nvSpPr>
        <p:spPr bwMode="auto">
          <a:xfrm>
            <a:off x="2057400" y="2749550"/>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9" name="Text Box 10"/>
          <p:cNvSpPr txBox="1">
            <a:spLocks noChangeArrowheads="1"/>
          </p:cNvSpPr>
          <p:nvPr/>
        </p:nvSpPr>
        <p:spPr bwMode="auto">
          <a:xfrm>
            <a:off x="1752600" y="2292350"/>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pPr eaLnBrk="1" hangingPunct="1"/>
            <a:r>
              <a:rPr lang="en-US" sz="1800">
                <a:solidFill>
                  <a:schemeClr val="tx1"/>
                </a:solidFill>
                <a:cs typeface="Arial" charset="0"/>
              </a:rPr>
              <a:t>File Start</a:t>
            </a:r>
          </a:p>
        </p:txBody>
      </p:sp>
      <p:sp>
        <p:nvSpPr>
          <p:cNvPr id="20490" name="Rectangle 11"/>
          <p:cNvSpPr>
            <a:spLocks noChangeArrowheads="1"/>
          </p:cNvSpPr>
          <p:nvPr/>
        </p:nvSpPr>
        <p:spPr bwMode="auto">
          <a:xfrm>
            <a:off x="2819400" y="4273550"/>
            <a:ext cx="1295400" cy="596900"/>
          </a:xfrm>
          <a:prstGeom prst="rect">
            <a:avLst/>
          </a:prstGeom>
          <a:solidFill>
            <a:srgbClr val="FFFFDD"/>
          </a:solidFill>
          <a:ln w="12700">
            <a:solidFill>
              <a:schemeClr val="tx1"/>
            </a:solidFill>
            <a:miter lim="800000"/>
            <a:headEnd/>
            <a:tailEnd/>
          </a:ln>
        </p:spPr>
        <p:txBody>
          <a:bodyPr wrap="none" lIns="92075" tIns="46038" rIns="92075" bIns="46038" anchor="ctr"/>
          <a:lstStyle/>
          <a:p>
            <a:pPr algn="ctr"/>
            <a:r>
              <a:rPr lang="en-US" sz="1800">
                <a:solidFill>
                  <a:schemeClr val="tx1"/>
                </a:solidFill>
              </a:rPr>
              <a:t>Key value</a:t>
            </a:r>
          </a:p>
        </p:txBody>
      </p:sp>
      <p:sp>
        <p:nvSpPr>
          <p:cNvPr id="20491" name="Rectangle 12"/>
          <p:cNvSpPr>
            <a:spLocks noChangeArrowheads="1"/>
          </p:cNvSpPr>
          <p:nvPr/>
        </p:nvSpPr>
        <p:spPr bwMode="auto">
          <a:xfrm>
            <a:off x="4114800" y="4273550"/>
            <a:ext cx="1143000" cy="596900"/>
          </a:xfrm>
          <a:prstGeom prst="rect">
            <a:avLst/>
          </a:prstGeom>
          <a:solidFill>
            <a:srgbClr val="FFFFDD"/>
          </a:solidFill>
          <a:ln w="12700">
            <a:solidFill>
              <a:schemeClr val="tx1"/>
            </a:solidFill>
            <a:miter lim="800000"/>
            <a:headEnd/>
            <a:tailEnd/>
          </a:ln>
        </p:spPr>
        <p:txBody>
          <a:bodyPr wrap="none" lIns="92075" tIns="46038" rIns="92075" bIns="46038" anchor="ctr"/>
          <a:lstStyle/>
          <a:p>
            <a:pPr algn="ctr"/>
            <a:r>
              <a:rPr lang="en-US" sz="1800">
                <a:solidFill>
                  <a:schemeClr val="tx2"/>
                </a:solidFill>
              </a:rPr>
              <a:t>Address</a:t>
            </a:r>
          </a:p>
          <a:p>
            <a:pPr algn="ctr"/>
            <a:r>
              <a:rPr lang="en-US" sz="1800">
                <a:solidFill>
                  <a:schemeClr val="tx2"/>
                </a:solidFill>
              </a:rPr>
              <a:t>pointer</a:t>
            </a:r>
          </a:p>
        </p:txBody>
      </p:sp>
      <p:sp>
        <p:nvSpPr>
          <p:cNvPr id="20492" name="Rectangle 13"/>
          <p:cNvSpPr>
            <a:spLocks noChangeArrowheads="1"/>
          </p:cNvSpPr>
          <p:nvPr/>
        </p:nvSpPr>
        <p:spPr bwMode="auto">
          <a:xfrm>
            <a:off x="6172200" y="2368550"/>
            <a:ext cx="1130300" cy="368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pPr algn="ctr"/>
            <a:r>
              <a:rPr lang="en-US" sz="1800">
                <a:solidFill>
                  <a:schemeClr val="tx1"/>
                </a:solidFill>
              </a:rPr>
              <a:t>Data</a:t>
            </a:r>
          </a:p>
        </p:txBody>
      </p:sp>
      <p:sp>
        <p:nvSpPr>
          <p:cNvPr id="20493" name="Line 14"/>
          <p:cNvSpPr>
            <a:spLocks noChangeShapeType="1"/>
          </p:cNvSpPr>
          <p:nvPr/>
        </p:nvSpPr>
        <p:spPr bwMode="auto">
          <a:xfrm flipV="1">
            <a:off x="5257800" y="2825750"/>
            <a:ext cx="914400" cy="15240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0494" name="Line 15"/>
          <p:cNvSpPr>
            <a:spLocks noChangeShapeType="1"/>
          </p:cNvSpPr>
          <p:nvPr/>
        </p:nvSpPr>
        <p:spPr bwMode="auto">
          <a:xfrm flipH="1" flipV="1">
            <a:off x="3962400" y="2825750"/>
            <a:ext cx="762000" cy="6858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20495" name="Rectangle 16"/>
          <p:cNvSpPr>
            <a:spLocks noChangeArrowheads="1"/>
          </p:cNvSpPr>
          <p:nvPr/>
        </p:nvSpPr>
        <p:spPr bwMode="auto">
          <a:xfrm>
            <a:off x="5867400" y="2057400"/>
            <a:ext cx="990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a:r>
              <a:rPr lang="en-US" sz="1800">
                <a:solidFill>
                  <a:schemeClr val="tx2"/>
                </a:solidFill>
              </a:rPr>
              <a:t>Address</a:t>
            </a:r>
          </a:p>
        </p:txBody>
      </p:sp>
      <p:sp>
        <p:nvSpPr>
          <p:cNvPr id="20496" name="Freeform 17"/>
          <p:cNvSpPr>
            <a:spLocks/>
          </p:cNvSpPr>
          <p:nvPr/>
        </p:nvSpPr>
        <p:spPr bwMode="auto">
          <a:xfrm>
            <a:off x="2133600" y="1797050"/>
            <a:ext cx="1600200" cy="571500"/>
          </a:xfrm>
          <a:custGeom>
            <a:avLst/>
            <a:gdLst>
              <a:gd name="T0" fmla="*/ 0 w 1008"/>
              <a:gd name="T1" fmla="*/ 360 h 360"/>
              <a:gd name="T2" fmla="*/ 576 w 1008"/>
              <a:gd name="T3" fmla="*/ 24 h 360"/>
              <a:gd name="T4" fmla="*/ 1008 w 1008"/>
              <a:gd name="T5" fmla="*/ 216 h 360"/>
              <a:gd name="T6" fmla="*/ 0 60000 65536"/>
              <a:gd name="T7" fmla="*/ 0 60000 65536"/>
              <a:gd name="T8" fmla="*/ 0 60000 65536"/>
              <a:gd name="T9" fmla="*/ 0 w 1008"/>
              <a:gd name="T10" fmla="*/ 0 h 360"/>
              <a:gd name="T11" fmla="*/ 1008 w 1008"/>
              <a:gd name="T12" fmla="*/ 360 h 360"/>
            </a:gdLst>
            <a:ahLst/>
            <a:cxnLst>
              <a:cxn ang="T6">
                <a:pos x="T0" y="T1"/>
              </a:cxn>
              <a:cxn ang="T7">
                <a:pos x="T2" y="T3"/>
              </a:cxn>
              <a:cxn ang="T8">
                <a:pos x="T4" y="T5"/>
              </a:cxn>
            </a:cxnLst>
            <a:rect l="T9" t="T10" r="T11" b="T12"/>
            <a:pathLst>
              <a:path w="1008" h="360">
                <a:moveTo>
                  <a:pt x="0" y="360"/>
                </a:moveTo>
                <a:cubicBezTo>
                  <a:pt x="204" y="204"/>
                  <a:pt x="408" y="48"/>
                  <a:pt x="576" y="24"/>
                </a:cubicBezTo>
                <a:cubicBezTo>
                  <a:pt x="744" y="0"/>
                  <a:pt x="876" y="108"/>
                  <a:pt x="1008" y="216"/>
                </a:cubicBezTo>
              </a:path>
            </a:pathLst>
          </a:custGeom>
          <a:noFill/>
          <a:ln w="12700" cap="flat" cmpd="sng">
            <a:solidFill>
              <a:srgbClr val="0000FF"/>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7" name="Text Box 18"/>
          <p:cNvSpPr txBox="1">
            <a:spLocks noChangeArrowheads="1"/>
          </p:cNvSpPr>
          <p:nvPr/>
        </p:nvSpPr>
        <p:spPr bwMode="auto">
          <a:xfrm>
            <a:off x="3336925" y="3090863"/>
            <a:ext cx="742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pPr eaLnBrk="1" hangingPunct="1"/>
            <a:r>
              <a:rPr lang="en-US" sz="1800">
                <a:solidFill>
                  <a:schemeClr val="tx1"/>
                </a:solidFill>
                <a:cs typeface="Arial" charset="0"/>
              </a:rPr>
              <a:t>Index</a:t>
            </a:r>
          </a:p>
        </p:txBody>
      </p:sp>
    </p:spTree>
    <p:extLst>
      <p:ext uri="{BB962C8B-B14F-4D97-AF65-F5344CB8AC3E}">
        <p14:creationId xmlns:p14="http://schemas.microsoft.com/office/powerpoint/2010/main" val="2958371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smtClean="0"/>
              <a:t>Indexed Sequential Storage</a:t>
            </a:r>
          </a:p>
        </p:txBody>
      </p:sp>
      <p:sp>
        <p:nvSpPr>
          <p:cNvPr id="21506"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F06A5D26-5F96-4DC7-AF57-808B28B6CB60}" type="slidenum">
              <a:rPr lang="en-US" smtClean="0"/>
              <a:pPr/>
              <a:t>13</a:t>
            </a:fld>
            <a:endParaRPr lang="en-US"/>
          </a:p>
        </p:txBody>
      </p:sp>
      <p:sp>
        <p:nvSpPr>
          <p:cNvPr id="21509" name="Rectangle 4"/>
          <p:cNvSpPr>
            <a:spLocks noChangeArrowheads="1"/>
          </p:cNvSpPr>
          <p:nvPr/>
        </p:nvSpPr>
        <p:spPr bwMode="auto">
          <a:xfrm>
            <a:off x="5541963" y="1289050"/>
            <a:ext cx="3594100" cy="2444750"/>
          </a:xfrm>
          <a:prstGeom prst="rect">
            <a:avLst/>
          </a:prstGeom>
          <a:noFill/>
          <a:ln w="127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tabLst>
                <a:tab pos="460375" algn="l"/>
                <a:tab pos="1490663" algn="l"/>
                <a:tab pos="3363913" algn="r"/>
              </a:tabLst>
            </a:pPr>
            <a:r>
              <a:rPr lang="en-US" sz="1400" b="1" dirty="0">
                <a:solidFill>
                  <a:schemeClr val="tx1"/>
                </a:solidFill>
              </a:rPr>
              <a:t>ID	</a:t>
            </a:r>
            <a:r>
              <a:rPr lang="en-US" sz="1400" b="1" dirty="0" err="1">
                <a:solidFill>
                  <a:schemeClr val="tx1"/>
                </a:solidFill>
              </a:rPr>
              <a:t>LastName</a:t>
            </a:r>
            <a:r>
              <a:rPr lang="en-US" sz="1400" b="1" dirty="0">
                <a:solidFill>
                  <a:schemeClr val="tx1"/>
                </a:solidFill>
              </a:rPr>
              <a:t>	</a:t>
            </a:r>
            <a:r>
              <a:rPr lang="en-US" sz="1400" b="1" dirty="0" err="1">
                <a:solidFill>
                  <a:schemeClr val="tx1"/>
                </a:solidFill>
              </a:rPr>
              <a:t>FirstName</a:t>
            </a:r>
            <a:r>
              <a:rPr lang="en-US" sz="1400" b="1" dirty="0">
                <a:solidFill>
                  <a:schemeClr val="tx1"/>
                </a:solidFill>
              </a:rPr>
              <a:t>	</a:t>
            </a:r>
            <a:r>
              <a:rPr lang="en-US" sz="1400" b="1" dirty="0" err="1">
                <a:solidFill>
                  <a:schemeClr val="tx1"/>
                </a:solidFill>
              </a:rPr>
              <a:t>DateHired</a:t>
            </a:r>
            <a:endParaRPr lang="en-US" sz="1400" dirty="0">
              <a:solidFill>
                <a:schemeClr val="tx1"/>
              </a:solidFill>
            </a:endParaRPr>
          </a:p>
          <a:p>
            <a:pPr>
              <a:tabLst>
                <a:tab pos="460375" algn="l"/>
                <a:tab pos="1490663" algn="l"/>
                <a:tab pos="3363913" algn="r"/>
              </a:tabLst>
            </a:pPr>
            <a:r>
              <a:rPr lang="en-US" sz="1400" dirty="0">
                <a:solidFill>
                  <a:schemeClr val="tx1"/>
                </a:solidFill>
              </a:rPr>
              <a:t>1	Reeves	Keith	</a:t>
            </a:r>
            <a:r>
              <a:rPr lang="en-US" sz="1400" dirty="0" smtClean="0">
                <a:solidFill>
                  <a:schemeClr val="tx1"/>
                </a:solidFill>
              </a:rPr>
              <a:t>1/29/....</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2	Gibson	Bill	</a:t>
            </a:r>
            <a:r>
              <a:rPr lang="en-US" sz="1400" dirty="0" smtClean="0">
                <a:solidFill>
                  <a:schemeClr val="tx1"/>
                </a:solidFill>
              </a:rPr>
              <a:t>3/31/....</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3	</a:t>
            </a:r>
            <a:r>
              <a:rPr lang="en-US" sz="1400" dirty="0" err="1">
                <a:solidFill>
                  <a:schemeClr val="tx1"/>
                </a:solidFill>
              </a:rPr>
              <a:t>Reasoner</a:t>
            </a:r>
            <a:r>
              <a:rPr lang="en-US" sz="1400" dirty="0">
                <a:solidFill>
                  <a:schemeClr val="tx1"/>
                </a:solidFill>
              </a:rPr>
              <a:t>	Katy	</a:t>
            </a:r>
            <a:r>
              <a:rPr lang="en-US" sz="1400" dirty="0" smtClean="0">
                <a:solidFill>
                  <a:schemeClr val="tx1"/>
                </a:solidFill>
              </a:rPr>
              <a:t>2/17/....</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4	Hopkins	Alan	2/8/ </a:t>
            </a:r>
            <a:r>
              <a:rPr lang="en-US" sz="1400" dirty="0" smtClean="0">
                <a:solidFill>
                  <a:schemeClr val="tx1"/>
                </a:solidFill>
              </a:rPr>
              <a:t>....</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5	James	</a:t>
            </a:r>
            <a:r>
              <a:rPr lang="en-US" sz="1400" dirty="0" err="1">
                <a:solidFill>
                  <a:schemeClr val="tx1"/>
                </a:solidFill>
              </a:rPr>
              <a:t>Leisha</a:t>
            </a:r>
            <a:r>
              <a:rPr lang="en-US" sz="1400" dirty="0">
                <a:solidFill>
                  <a:schemeClr val="tx1"/>
                </a:solidFill>
              </a:rPr>
              <a:t>	1/6/ </a:t>
            </a:r>
            <a:r>
              <a:rPr lang="en-US" sz="1400" dirty="0" smtClean="0">
                <a:solidFill>
                  <a:schemeClr val="tx1"/>
                </a:solidFill>
              </a:rPr>
              <a:t>....</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6	Eaton	Anissa	8/23/ </a:t>
            </a:r>
            <a:r>
              <a:rPr lang="en-US" sz="1400" dirty="0" smtClean="0">
                <a:solidFill>
                  <a:schemeClr val="tx1"/>
                </a:solidFill>
              </a:rPr>
              <a:t>....</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7	Farris	Dustin	3/28/ </a:t>
            </a:r>
            <a:r>
              <a:rPr lang="en-US" sz="1400" dirty="0" smtClean="0">
                <a:solidFill>
                  <a:schemeClr val="tx1"/>
                </a:solidFill>
              </a:rPr>
              <a:t>....</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8	Carpenter	Carlos	12/29/ </a:t>
            </a:r>
            <a:r>
              <a:rPr lang="en-US" sz="1400" dirty="0" smtClean="0">
                <a:solidFill>
                  <a:schemeClr val="tx1"/>
                </a:solidFill>
              </a:rPr>
              <a:t>....</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9	O'Connor	Jessica	7/23/ </a:t>
            </a:r>
            <a:r>
              <a:rPr lang="en-US" sz="1400" dirty="0" smtClean="0">
                <a:solidFill>
                  <a:schemeClr val="tx1"/>
                </a:solidFill>
              </a:rPr>
              <a:t>....</a:t>
            </a:r>
            <a:endParaRPr lang="en-US" sz="1400" dirty="0">
              <a:solidFill>
                <a:schemeClr val="tx1"/>
              </a:solidFill>
              <a:latin typeface="Times New Roman" pitchFamily="18" charset="0"/>
            </a:endParaRPr>
          </a:p>
          <a:p>
            <a:pPr>
              <a:tabLst>
                <a:tab pos="460375" algn="l"/>
                <a:tab pos="1490663" algn="l"/>
                <a:tab pos="3363913" algn="r"/>
              </a:tabLst>
            </a:pPr>
            <a:r>
              <a:rPr lang="en-US" sz="1400" dirty="0">
                <a:solidFill>
                  <a:schemeClr val="tx1"/>
                </a:solidFill>
              </a:rPr>
              <a:t>10	Shields	Howard	7/13/ </a:t>
            </a:r>
            <a:r>
              <a:rPr lang="en-US" sz="1400" dirty="0" smtClean="0">
                <a:solidFill>
                  <a:schemeClr val="tx1"/>
                </a:solidFill>
              </a:rPr>
              <a:t>....</a:t>
            </a:r>
            <a:endParaRPr lang="en-US" sz="1400" dirty="0">
              <a:solidFill>
                <a:schemeClr val="tx1"/>
              </a:solidFill>
            </a:endParaRPr>
          </a:p>
        </p:txBody>
      </p:sp>
      <p:sp>
        <p:nvSpPr>
          <p:cNvPr id="21510" name="Rectangle 5"/>
          <p:cNvSpPr>
            <a:spLocks noChangeArrowheads="1"/>
          </p:cNvSpPr>
          <p:nvPr/>
        </p:nvSpPr>
        <p:spPr bwMode="auto">
          <a:xfrm>
            <a:off x="1212850" y="3194050"/>
            <a:ext cx="1447800" cy="279400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tabLst>
                <a:tab pos="460375" algn="l"/>
              </a:tabLst>
            </a:pPr>
            <a:r>
              <a:rPr lang="en-US" sz="1600" b="1">
                <a:solidFill>
                  <a:schemeClr val="tx1"/>
                </a:solidFill>
              </a:rPr>
              <a:t>ID	Pointer</a:t>
            </a:r>
            <a:endParaRPr lang="en-US" sz="1600">
              <a:solidFill>
                <a:schemeClr val="tx1"/>
              </a:solidFill>
              <a:latin typeface="Times New Roman" pitchFamily="18" charset="0"/>
            </a:endParaRPr>
          </a:p>
          <a:p>
            <a:pPr>
              <a:tabLst>
                <a:tab pos="460375" algn="l"/>
              </a:tabLst>
            </a:pPr>
            <a:r>
              <a:rPr lang="en-US" sz="1600">
                <a:solidFill>
                  <a:schemeClr val="tx1"/>
                </a:solidFill>
              </a:rPr>
              <a:t>1	A11</a:t>
            </a:r>
            <a:endParaRPr lang="en-US" sz="1600">
              <a:solidFill>
                <a:schemeClr val="tx1"/>
              </a:solidFill>
              <a:latin typeface="Times New Roman" pitchFamily="18" charset="0"/>
            </a:endParaRPr>
          </a:p>
          <a:p>
            <a:pPr>
              <a:tabLst>
                <a:tab pos="460375" algn="l"/>
              </a:tabLst>
            </a:pPr>
            <a:r>
              <a:rPr lang="en-US" sz="1600">
                <a:solidFill>
                  <a:schemeClr val="tx1"/>
                </a:solidFill>
              </a:rPr>
              <a:t>2	A22</a:t>
            </a:r>
            <a:endParaRPr lang="en-US" sz="1600">
              <a:solidFill>
                <a:schemeClr val="tx1"/>
              </a:solidFill>
              <a:latin typeface="Times New Roman" pitchFamily="18" charset="0"/>
            </a:endParaRPr>
          </a:p>
          <a:p>
            <a:pPr>
              <a:tabLst>
                <a:tab pos="460375" algn="l"/>
              </a:tabLst>
            </a:pPr>
            <a:r>
              <a:rPr lang="en-US" sz="1600">
                <a:solidFill>
                  <a:schemeClr val="tx1"/>
                </a:solidFill>
              </a:rPr>
              <a:t>3	A32</a:t>
            </a:r>
            <a:endParaRPr lang="en-US" sz="1600">
              <a:solidFill>
                <a:schemeClr val="tx1"/>
              </a:solidFill>
              <a:latin typeface="Times New Roman" pitchFamily="18" charset="0"/>
            </a:endParaRPr>
          </a:p>
          <a:p>
            <a:pPr>
              <a:tabLst>
                <a:tab pos="460375" algn="l"/>
              </a:tabLst>
            </a:pPr>
            <a:r>
              <a:rPr lang="en-US" sz="1600">
                <a:solidFill>
                  <a:schemeClr val="tx1"/>
                </a:solidFill>
              </a:rPr>
              <a:t>4	A42</a:t>
            </a:r>
            <a:endParaRPr lang="en-US" sz="1600">
              <a:solidFill>
                <a:schemeClr val="tx1"/>
              </a:solidFill>
              <a:latin typeface="Times New Roman" pitchFamily="18" charset="0"/>
            </a:endParaRPr>
          </a:p>
          <a:p>
            <a:pPr>
              <a:tabLst>
                <a:tab pos="460375" algn="l"/>
              </a:tabLst>
            </a:pPr>
            <a:r>
              <a:rPr lang="en-US" sz="1600">
                <a:solidFill>
                  <a:schemeClr val="tx1"/>
                </a:solidFill>
              </a:rPr>
              <a:t>5	A47</a:t>
            </a:r>
            <a:endParaRPr lang="en-US" sz="1600">
              <a:solidFill>
                <a:schemeClr val="tx1"/>
              </a:solidFill>
              <a:latin typeface="Times New Roman" pitchFamily="18" charset="0"/>
            </a:endParaRPr>
          </a:p>
          <a:p>
            <a:pPr>
              <a:tabLst>
                <a:tab pos="460375" algn="l"/>
              </a:tabLst>
            </a:pPr>
            <a:r>
              <a:rPr lang="en-US" sz="1600">
                <a:solidFill>
                  <a:schemeClr val="tx1"/>
                </a:solidFill>
              </a:rPr>
              <a:t>6	A58</a:t>
            </a:r>
            <a:endParaRPr lang="en-US" sz="1600">
              <a:solidFill>
                <a:schemeClr val="tx1"/>
              </a:solidFill>
              <a:latin typeface="Times New Roman" pitchFamily="18" charset="0"/>
            </a:endParaRPr>
          </a:p>
          <a:p>
            <a:pPr>
              <a:tabLst>
                <a:tab pos="460375" algn="l"/>
              </a:tabLst>
            </a:pPr>
            <a:r>
              <a:rPr lang="en-US" sz="1600">
                <a:solidFill>
                  <a:schemeClr val="tx1"/>
                </a:solidFill>
              </a:rPr>
              <a:t>7	A63</a:t>
            </a:r>
            <a:endParaRPr lang="en-US" sz="1600">
              <a:solidFill>
                <a:schemeClr val="tx1"/>
              </a:solidFill>
              <a:latin typeface="Times New Roman" pitchFamily="18" charset="0"/>
            </a:endParaRPr>
          </a:p>
          <a:p>
            <a:pPr>
              <a:tabLst>
                <a:tab pos="460375" algn="l"/>
              </a:tabLst>
            </a:pPr>
            <a:r>
              <a:rPr lang="en-US" sz="1600">
                <a:solidFill>
                  <a:schemeClr val="tx1"/>
                </a:solidFill>
              </a:rPr>
              <a:t>8	A67</a:t>
            </a:r>
            <a:endParaRPr lang="en-US" sz="1600">
              <a:solidFill>
                <a:schemeClr val="tx1"/>
              </a:solidFill>
              <a:latin typeface="Times New Roman" pitchFamily="18" charset="0"/>
            </a:endParaRPr>
          </a:p>
          <a:p>
            <a:pPr>
              <a:tabLst>
                <a:tab pos="460375" algn="l"/>
              </a:tabLst>
            </a:pPr>
            <a:r>
              <a:rPr lang="en-US" sz="1600">
                <a:solidFill>
                  <a:schemeClr val="tx1"/>
                </a:solidFill>
              </a:rPr>
              <a:t>9	A78</a:t>
            </a:r>
            <a:endParaRPr lang="en-US" sz="1600">
              <a:solidFill>
                <a:schemeClr val="tx1"/>
              </a:solidFill>
              <a:latin typeface="Times New Roman" pitchFamily="18" charset="0"/>
            </a:endParaRPr>
          </a:p>
          <a:p>
            <a:pPr>
              <a:tabLst>
                <a:tab pos="460375" algn="l"/>
              </a:tabLst>
            </a:pPr>
            <a:r>
              <a:rPr lang="en-US" sz="1600">
                <a:solidFill>
                  <a:schemeClr val="tx1"/>
                </a:solidFill>
              </a:rPr>
              <a:t>10	A83</a:t>
            </a:r>
          </a:p>
        </p:txBody>
      </p:sp>
      <p:sp>
        <p:nvSpPr>
          <p:cNvPr id="21511" name="Rectangle 6"/>
          <p:cNvSpPr>
            <a:spLocks noChangeArrowheads="1"/>
          </p:cNvSpPr>
          <p:nvPr/>
        </p:nvSpPr>
        <p:spPr bwMode="auto">
          <a:xfrm>
            <a:off x="5035550" y="1301750"/>
            <a:ext cx="520700" cy="2425700"/>
          </a:xfrm>
          <a:prstGeom prst="rect">
            <a:avLst/>
          </a:prstGeom>
          <a:noFill/>
          <a:ln w="12700">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lstStyle/>
          <a:p>
            <a:endParaRPr lang="en-US" sz="1400">
              <a:solidFill>
                <a:srgbClr val="996633"/>
              </a:solidFill>
            </a:endParaRPr>
          </a:p>
          <a:p>
            <a:r>
              <a:rPr lang="en-US" sz="1400">
                <a:solidFill>
                  <a:srgbClr val="996633"/>
                </a:solidFill>
              </a:rPr>
              <a:t>A11</a:t>
            </a:r>
          </a:p>
          <a:p>
            <a:r>
              <a:rPr lang="en-US" sz="1400">
                <a:solidFill>
                  <a:srgbClr val="996633"/>
                </a:solidFill>
              </a:rPr>
              <a:t>A22</a:t>
            </a:r>
          </a:p>
          <a:p>
            <a:r>
              <a:rPr lang="en-US" sz="1400">
                <a:solidFill>
                  <a:srgbClr val="996633"/>
                </a:solidFill>
              </a:rPr>
              <a:t>A32</a:t>
            </a:r>
          </a:p>
          <a:p>
            <a:r>
              <a:rPr lang="en-US" sz="1400">
                <a:solidFill>
                  <a:srgbClr val="996633"/>
                </a:solidFill>
              </a:rPr>
              <a:t>A42</a:t>
            </a:r>
          </a:p>
          <a:p>
            <a:r>
              <a:rPr lang="en-US" sz="1400">
                <a:solidFill>
                  <a:srgbClr val="996633"/>
                </a:solidFill>
              </a:rPr>
              <a:t>A47</a:t>
            </a:r>
          </a:p>
          <a:p>
            <a:r>
              <a:rPr lang="en-US" sz="1400">
                <a:solidFill>
                  <a:srgbClr val="996633"/>
                </a:solidFill>
              </a:rPr>
              <a:t>A58</a:t>
            </a:r>
          </a:p>
          <a:p>
            <a:r>
              <a:rPr lang="en-US" sz="1400">
                <a:solidFill>
                  <a:srgbClr val="996633"/>
                </a:solidFill>
              </a:rPr>
              <a:t>A63</a:t>
            </a:r>
          </a:p>
          <a:p>
            <a:r>
              <a:rPr lang="en-US" sz="1400">
                <a:solidFill>
                  <a:srgbClr val="996633"/>
                </a:solidFill>
              </a:rPr>
              <a:t>A67</a:t>
            </a:r>
          </a:p>
          <a:p>
            <a:r>
              <a:rPr lang="en-US" sz="1400">
                <a:solidFill>
                  <a:srgbClr val="996633"/>
                </a:solidFill>
              </a:rPr>
              <a:t>A78</a:t>
            </a:r>
          </a:p>
          <a:p>
            <a:r>
              <a:rPr lang="en-US" sz="1400">
                <a:solidFill>
                  <a:srgbClr val="996633"/>
                </a:solidFill>
              </a:rPr>
              <a:t>A83</a:t>
            </a:r>
          </a:p>
        </p:txBody>
      </p:sp>
      <p:sp>
        <p:nvSpPr>
          <p:cNvPr id="21512" name="Rectangle 7"/>
          <p:cNvSpPr>
            <a:spLocks noChangeArrowheads="1"/>
          </p:cNvSpPr>
          <p:nvPr/>
        </p:nvSpPr>
        <p:spPr bwMode="auto">
          <a:xfrm>
            <a:off x="4714875" y="919163"/>
            <a:ext cx="942975" cy="349250"/>
          </a:xfrm>
          <a:prstGeom prst="rect">
            <a:avLst/>
          </a:prstGeom>
          <a:noFill/>
          <a:ln w="12700">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600">
                <a:solidFill>
                  <a:srgbClr val="996633"/>
                </a:solidFill>
              </a:rPr>
              <a:t>Address</a:t>
            </a:r>
          </a:p>
        </p:txBody>
      </p:sp>
      <p:sp>
        <p:nvSpPr>
          <p:cNvPr id="21513" name="Line 8"/>
          <p:cNvSpPr>
            <a:spLocks noChangeShapeType="1"/>
          </p:cNvSpPr>
          <p:nvPr/>
        </p:nvSpPr>
        <p:spPr bwMode="auto">
          <a:xfrm flipV="1">
            <a:off x="2133600" y="1752600"/>
            <a:ext cx="2971800" cy="1828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1514" name="Rectangle 9"/>
          <p:cNvSpPr>
            <a:spLocks noChangeArrowheads="1"/>
          </p:cNvSpPr>
          <p:nvPr/>
        </p:nvSpPr>
        <p:spPr bwMode="auto">
          <a:xfrm>
            <a:off x="2901950" y="3194050"/>
            <a:ext cx="1968500" cy="279400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tabLst>
                <a:tab pos="1028700" algn="l"/>
              </a:tabLst>
            </a:pPr>
            <a:r>
              <a:rPr lang="en-US" sz="1600" b="1" dirty="0" err="1">
                <a:solidFill>
                  <a:schemeClr val="tx1"/>
                </a:solidFill>
              </a:rPr>
              <a:t>LastName</a:t>
            </a:r>
            <a:r>
              <a:rPr lang="en-US" sz="1600" b="1" dirty="0">
                <a:solidFill>
                  <a:schemeClr val="tx1"/>
                </a:solidFill>
              </a:rPr>
              <a:t>	Pointer</a:t>
            </a:r>
            <a:endParaRPr lang="en-US" sz="1600" dirty="0">
              <a:solidFill>
                <a:schemeClr val="tx1"/>
              </a:solidFill>
              <a:latin typeface="Times New Roman" pitchFamily="18" charset="0"/>
            </a:endParaRPr>
          </a:p>
          <a:p>
            <a:pPr>
              <a:tabLst>
                <a:tab pos="1028700" algn="l"/>
              </a:tabLst>
            </a:pPr>
            <a:r>
              <a:rPr lang="en-US" sz="1600" dirty="0">
                <a:solidFill>
                  <a:schemeClr val="tx1"/>
                </a:solidFill>
              </a:rPr>
              <a:t>Carpenter	A67</a:t>
            </a:r>
            <a:endParaRPr lang="en-US" sz="1600" dirty="0">
              <a:solidFill>
                <a:schemeClr val="tx1"/>
              </a:solidFill>
              <a:latin typeface="Times New Roman" pitchFamily="18" charset="0"/>
            </a:endParaRPr>
          </a:p>
          <a:p>
            <a:pPr>
              <a:tabLst>
                <a:tab pos="1028700" algn="l"/>
              </a:tabLst>
            </a:pPr>
            <a:r>
              <a:rPr lang="en-US" sz="1600" dirty="0">
                <a:solidFill>
                  <a:schemeClr val="tx1"/>
                </a:solidFill>
              </a:rPr>
              <a:t>Eaton	A58</a:t>
            </a:r>
            <a:endParaRPr lang="en-US" sz="1600" dirty="0">
              <a:solidFill>
                <a:schemeClr val="tx1"/>
              </a:solidFill>
              <a:latin typeface="Times New Roman" pitchFamily="18" charset="0"/>
            </a:endParaRPr>
          </a:p>
          <a:p>
            <a:pPr>
              <a:tabLst>
                <a:tab pos="1028700" algn="l"/>
              </a:tabLst>
            </a:pPr>
            <a:r>
              <a:rPr lang="en-US" sz="1600" dirty="0">
                <a:solidFill>
                  <a:schemeClr val="tx1"/>
                </a:solidFill>
              </a:rPr>
              <a:t>Farris	A63</a:t>
            </a:r>
            <a:endParaRPr lang="en-US" sz="1600" dirty="0">
              <a:solidFill>
                <a:schemeClr val="tx1"/>
              </a:solidFill>
              <a:latin typeface="Times New Roman" pitchFamily="18" charset="0"/>
            </a:endParaRPr>
          </a:p>
          <a:p>
            <a:pPr>
              <a:tabLst>
                <a:tab pos="1028700" algn="l"/>
              </a:tabLst>
            </a:pPr>
            <a:r>
              <a:rPr lang="en-US" sz="1600" dirty="0">
                <a:solidFill>
                  <a:schemeClr val="tx1"/>
                </a:solidFill>
              </a:rPr>
              <a:t>Gibson	A22</a:t>
            </a:r>
            <a:endParaRPr lang="en-US" sz="1600" dirty="0">
              <a:solidFill>
                <a:schemeClr val="tx1"/>
              </a:solidFill>
              <a:latin typeface="Times New Roman" pitchFamily="18" charset="0"/>
            </a:endParaRPr>
          </a:p>
          <a:p>
            <a:pPr>
              <a:tabLst>
                <a:tab pos="1028700" algn="l"/>
              </a:tabLst>
            </a:pPr>
            <a:r>
              <a:rPr lang="en-US" sz="1600" dirty="0">
                <a:solidFill>
                  <a:schemeClr val="tx1"/>
                </a:solidFill>
              </a:rPr>
              <a:t>Hopkins	A42</a:t>
            </a:r>
            <a:endParaRPr lang="en-US" sz="1600" dirty="0">
              <a:solidFill>
                <a:schemeClr val="tx1"/>
              </a:solidFill>
              <a:latin typeface="Times New Roman" pitchFamily="18" charset="0"/>
            </a:endParaRPr>
          </a:p>
          <a:p>
            <a:pPr>
              <a:tabLst>
                <a:tab pos="1028700" algn="l"/>
              </a:tabLst>
            </a:pPr>
            <a:r>
              <a:rPr lang="en-US" sz="1600" dirty="0">
                <a:solidFill>
                  <a:schemeClr val="tx1"/>
                </a:solidFill>
              </a:rPr>
              <a:t>James	A47</a:t>
            </a:r>
            <a:endParaRPr lang="en-US" sz="1600" dirty="0">
              <a:solidFill>
                <a:schemeClr val="tx1"/>
              </a:solidFill>
              <a:latin typeface="Times New Roman" pitchFamily="18" charset="0"/>
            </a:endParaRPr>
          </a:p>
          <a:p>
            <a:pPr>
              <a:tabLst>
                <a:tab pos="1028700" algn="l"/>
              </a:tabLst>
            </a:pPr>
            <a:r>
              <a:rPr lang="en-US" sz="1600" dirty="0">
                <a:solidFill>
                  <a:schemeClr val="tx1"/>
                </a:solidFill>
              </a:rPr>
              <a:t>O'Connor	A78</a:t>
            </a:r>
            <a:endParaRPr lang="en-US" sz="1600" dirty="0">
              <a:solidFill>
                <a:schemeClr val="tx1"/>
              </a:solidFill>
              <a:latin typeface="Times New Roman" pitchFamily="18" charset="0"/>
            </a:endParaRPr>
          </a:p>
          <a:p>
            <a:pPr>
              <a:tabLst>
                <a:tab pos="1028700" algn="l"/>
              </a:tabLst>
            </a:pPr>
            <a:r>
              <a:rPr lang="en-US" sz="1600" dirty="0" err="1">
                <a:solidFill>
                  <a:schemeClr val="tx1"/>
                </a:solidFill>
              </a:rPr>
              <a:t>Reasoner</a:t>
            </a:r>
            <a:r>
              <a:rPr lang="en-US" sz="1600" dirty="0">
                <a:solidFill>
                  <a:schemeClr val="tx1"/>
                </a:solidFill>
              </a:rPr>
              <a:t>	A32</a:t>
            </a:r>
            <a:endParaRPr lang="en-US" sz="1600" dirty="0">
              <a:solidFill>
                <a:schemeClr val="tx1"/>
              </a:solidFill>
              <a:latin typeface="Times New Roman" pitchFamily="18" charset="0"/>
            </a:endParaRPr>
          </a:p>
          <a:p>
            <a:pPr>
              <a:tabLst>
                <a:tab pos="1028700" algn="l"/>
              </a:tabLst>
            </a:pPr>
            <a:r>
              <a:rPr lang="en-US" sz="1600" dirty="0">
                <a:solidFill>
                  <a:schemeClr val="tx1"/>
                </a:solidFill>
              </a:rPr>
              <a:t>Reeves	A11</a:t>
            </a:r>
            <a:endParaRPr lang="en-US" sz="1600" dirty="0">
              <a:solidFill>
                <a:schemeClr val="tx1"/>
              </a:solidFill>
              <a:latin typeface="Times New Roman" pitchFamily="18" charset="0"/>
            </a:endParaRPr>
          </a:p>
          <a:p>
            <a:pPr>
              <a:tabLst>
                <a:tab pos="1028700" algn="l"/>
              </a:tabLst>
            </a:pPr>
            <a:r>
              <a:rPr lang="en-US" sz="1600" dirty="0">
                <a:solidFill>
                  <a:schemeClr val="tx1"/>
                </a:solidFill>
              </a:rPr>
              <a:t>Shields	A83</a:t>
            </a:r>
          </a:p>
        </p:txBody>
      </p:sp>
      <p:sp>
        <p:nvSpPr>
          <p:cNvPr id="21515" name="Line 10"/>
          <p:cNvSpPr>
            <a:spLocks noChangeShapeType="1"/>
          </p:cNvSpPr>
          <p:nvPr/>
        </p:nvSpPr>
        <p:spPr bwMode="auto">
          <a:xfrm flipV="1">
            <a:off x="4343400" y="3124200"/>
            <a:ext cx="762000" cy="4572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1516" name="Rectangle 11"/>
          <p:cNvSpPr>
            <a:spLocks noChangeArrowheads="1"/>
          </p:cNvSpPr>
          <p:nvPr/>
        </p:nvSpPr>
        <p:spPr bwMode="auto">
          <a:xfrm>
            <a:off x="5692775" y="4694238"/>
            <a:ext cx="3181350" cy="379412"/>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800">
                <a:solidFill>
                  <a:srgbClr val="0000FF"/>
                </a:solidFill>
              </a:rPr>
              <a:t>Indexed for ID and LastName</a:t>
            </a:r>
          </a:p>
        </p:txBody>
      </p:sp>
      <p:sp>
        <p:nvSpPr>
          <p:cNvPr id="21517" name="Line 12"/>
          <p:cNvSpPr>
            <a:spLocks noChangeShapeType="1"/>
          </p:cNvSpPr>
          <p:nvPr/>
        </p:nvSpPr>
        <p:spPr bwMode="auto">
          <a:xfrm flipH="1" flipV="1">
            <a:off x="1524000" y="4038600"/>
            <a:ext cx="5562600" cy="609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1518" name="Line 13"/>
          <p:cNvSpPr>
            <a:spLocks noChangeShapeType="1"/>
          </p:cNvSpPr>
          <p:nvPr/>
        </p:nvSpPr>
        <p:spPr bwMode="auto">
          <a:xfrm flipH="1" flipV="1">
            <a:off x="3886200" y="4038600"/>
            <a:ext cx="4419600" cy="609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5"/>
          <p:cNvSpPr/>
          <p:nvPr/>
        </p:nvSpPr>
        <p:spPr>
          <a:xfrm>
            <a:off x="374650" y="1093788"/>
            <a:ext cx="4572000" cy="2000548"/>
          </a:xfrm>
          <a:prstGeom prst="rect">
            <a:avLst/>
          </a:prstGeom>
        </p:spPr>
        <p:txBody>
          <a:bodyPr>
            <a:spAutoFit/>
          </a:bodyPr>
          <a:lstStyle/>
          <a:p>
            <a:r>
              <a:rPr lang="en-US" sz="2000" dirty="0"/>
              <a:t>Common uses</a:t>
            </a:r>
          </a:p>
          <a:p>
            <a:pPr lvl="1"/>
            <a:r>
              <a:rPr lang="en-US" sz="2000" dirty="0"/>
              <a:t>Large tables.</a:t>
            </a:r>
          </a:p>
          <a:p>
            <a:pPr lvl="1"/>
            <a:r>
              <a:rPr lang="en-US" sz="2000" dirty="0"/>
              <a:t>Need many sequential lists.</a:t>
            </a:r>
          </a:p>
          <a:p>
            <a:pPr lvl="1"/>
            <a:r>
              <a:rPr lang="en-US" sz="2000" dirty="0"/>
              <a:t>Some random search--with one or two key columns.</a:t>
            </a:r>
          </a:p>
          <a:p>
            <a:pPr lvl="1"/>
            <a:r>
              <a:rPr lang="en-US" sz="2000" dirty="0"/>
              <a:t>Mostly replaced by B+-Tree.</a:t>
            </a:r>
          </a:p>
        </p:txBody>
      </p:sp>
    </p:spTree>
    <p:extLst>
      <p:ext uri="{BB962C8B-B14F-4D97-AF65-F5344CB8AC3E}">
        <p14:creationId xmlns:p14="http://schemas.microsoft.com/office/powerpoint/2010/main" val="484602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smtClean="0"/>
              <a:t>Linked List</a:t>
            </a:r>
          </a:p>
        </p:txBody>
      </p:sp>
      <p:sp>
        <p:nvSpPr>
          <p:cNvPr id="22532" name="Rectangle 3"/>
          <p:cNvSpPr>
            <a:spLocks noGrp="1" noChangeArrowheads="1"/>
          </p:cNvSpPr>
          <p:nvPr>
            <p:ph idx="1"/>
          </p:nvPr>
        </p:nvSpPr>
        <p:spPr/>
        <p:txBody>
          <a:bodyPr/>
          <a:lstStyle/>
          <a:p>
            <a:r>
              <a:rPr lang="en-US" dirty="0" smtClean="0"/>
              <a:t>Separate each element/key.</a:t>
            </a:r>
          </a:p>
          <a:p>
            <a:r>
              <a:rPr lang="en-US" dirty="0" smtClean="0"/>
              <a:t>Pointers to next element.</a:t>
            </a:r>
          </a:p>
          <a:p>
            <a:r>
              <a:rPr lang="en-US" dirty="0" smtClean="0"/>
              <a:t>Pointers to data.</a:t>
            </a:r>
          </a:p>
          <a:p>
            <a:r>
              <a:rPr lang="en-US" dirty="0" smtClean="0"/>
              <a:t>Starting point.</a:t>
            </a:r>
          </a:p>
        </p:txBody>
      </p:sp>
      <p:sp>
        <p:nvSpPr>
          <p:cNvPr id="22530"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E9994458-8AA1-43C5-A1A0-F51932FB28EF}" type="slidenum">
              <a:rPr lang="en-US" smtClean="0"/>
              <a:pPr/>
              <a:t>14</a:t>
            </a:fld>
            <a:endParaRPr lang="en-US"/>
          </a:p>
        </p:txBody>
      </p:sp>
      <p:grpSp>
        <p:nvGrpSpPr>
          <p:cNvPr id="22533" name="Group 8"/>
          <p:cNvGrpSpPr>
            <a:grpSpLocks/>
          </p:cNvGrpSpPr>
          <p:nvPr/>
        </p:nvGrpSpPr>
        <p:grpSpPr bwMode="auto">
          <a:xfrm>
            <a:off x="1447800" y="3810000"/>
            <a:ext cx="2736850" cy="374650"/>
            <a:chOff x="912" y="2016"/>
            <a:chExt cx="1724" cy="236"/>
          </a:xfrm>
          <a:solidFill>
            <a:srgbClr val="EBF7FF"/>
          </a:solidFill>
        </p:grpSpPr>
        <p:sp>
          <p:nvSpPr>
            <p:cNvPr id="22571" name="Rectangle 4"/>
            <p:cNvSpPr>
              <a:spLocks noChangeArrowheads="1"/>
            </p:cNvSpPr>
            <p:nvPr/>
          </p:nvSpPr>
          <p:spPr bwMode="auto">
            <a:xfrm>
              <a:off x="1300" y="2020"/>
              <a:ext cx="712" cy="232"/>
            </a:xfrm>
            <a:prstGeom prst="rect">
              <a:avLst/>
            </a:prstGeom>
            <a:grpFill/>
            <a:ln w="12700">
              <a:solidFill>
                <a:schemeClr val="tx1"/>
              </a:solidFill>
              <a:miter lim="800000"/>
              <a:headEnd/>
              <a:tailEnd/>
            </a:ln>
          </p:spPr>
          <p:txBody>
            <a:bodyPr wrap="none" lIns="92075" tIns="46038" rIns="92075" bIns="46038" anchor="ctr"/>
            <a:lstStyle/>
            <a:p>
              <a:pPr algn="ctr"/>
              <a:r>
                <a:rPr lang="en-US" sz="1600" dirty="0">
                  <a:solidFill>
                    <a:srgbClr val="0000FF"/>
                  </a:solidFill>
                </a:rPr>
                <a:t>Carpenter</a:t>
              </a:r>
            </a:p>
          </p:txBody>
        </p:sp>
        <p:sp>
          <p:nvSpPr>
            <p:cNvPr id="22572" name="Rectangle 5"/>
            <p:cNvSpPr>
              <a:spLocks noChangeArrowheads="1"/>
            </p:cNvSpPr>
            <p:nvPr/>
          </p:nvSpPr>
          <p:spPr bwMode="auto">
            <a:xfrm>
              <a:off x="912" y="2016"/>
              <a:ext cx="384"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B87</a:t>
              </a:r>
            </a:p>
          </p:txBody>
        </p:sp>
        <p:sp>
          <p:nvSpPr>
            <p:cNvPr id="22573" name="Rectangle 6"/>
            <p:cNvSpPr>
              <a:spLocks noChangeArrowheads="1"/>
            </p:cNvSpPr>
            <p:nvPr/>
          </p:nvSpPr>
          <p:spPr bwMode="auto">
            <a:xfrm>
              <a:off x="2020" y="2020"/>
              <a:ext cx="328"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996633"/>
                  </a:solidFill>
                </a:rPr>
                <a:t>B29</a:t>
              </a:r>
            </a:p>
          </p:txBody>
        </p:sp>
        <p:sp>
          <p:nvSpPr>
            <p:cNvPr id="22574" name="Rectangle 7"/>
            <p:cNvSpPr>
              <a:spLocks noChangeArrowheads="1"/>
            </p:cNvSpPr>
            <p:nvPr/>
          </p:nvSpPr>
          <p:spPr bwMode="auto">
            <a:xfrm>
              <a:off x="2356" y="2020"/>
              <a:ext cx="280"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chemeClr val="tx2"/>
                  </a:solidFill>
                </a:rPr>
                <a:t>A67</a:t>
              </a:r>
            </a:p>
          </p:txBody>
        </p:sp>
      </p:grpSp>
      <p:grpSp>
        <p:nvGrpSpPr>
          <p:cNvPr id="22534" name="Group 13"/>
          <p:cNvGrpSpPr>
            <a:grpSpLocks/>
          </p:cNvGrpSpPr>
          <p:nvPr/>
        </p:nvGrpSpPr>
        <p:grpSpPr bwMode="auto">
          <a:xfrm>
            <a:off x="6096000" y="4343400"/>
            <a:ext cx="2736850" cy="374650"/>
            <a:chOff x="4031" y="2352"/>
            <a:chExt cx="1724" cy="236"/>
          </a:xfrm>
          <a:solidFill>
            <a:srgbClr val="EBF7FF"/>
          </a:solidFill>
        </p:grpSpPr>
        <p:sp>
          <p:nvSpPr>
            <p:cNvPr id="22567" name="Rectangle 9"/>
            <p:cNvSpPr>
              <a:spLocks noChangeArrowheads="1"/>
            </p:cNvSpPr>
            <p:nvPr/>
          </p:nvSpPr>
          <p:spPr bwMode="auto">
            <a:xfrm>
              <a:off x="4419" y="2356"/>
              <a:ext cx="712"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0000FF"/>
                  </a:solidFill>
                </a:rPr>
                <a:t>Gibson</a:t>
              </a:r>
            </a:p>
          </p:txBody>
        </p:sp>
        <p:sp>
          <p:nvSpPr>
            <p:cNvPr id="22568" name="Rectangle 10"/>
            <p:cNvSpPr>
              <a:spLocks noChangeArrowheads="1"/>
            </p:cNvSpPr>
            <p:nvPr/>
          </p:nvSpPr>
          <p:spPr bwMode="auto">
            <a:xfrm>
              <a:off x="4031" y="2352"/>
              <a:ext cx="384"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B38</a:t>
              </a:r>
            </a:p>
          </p:txBody>
        </p:sp>
        <p:sp>
          <p:nvSpPr>
            <p:cNvPr id="22569" name="Rectangle 11"/>
            <p:cNvSpPr>
              <a:spLocks noChangeArrowheads="1"/>
            </p:cNvSpPr>
            <p:nvPr/>
          </p:nvSpPr>
          <p:spPr bwMode="auto">
            <a:xfrm>
              <a:off x="5139" y="2356"/>
              <a:ext cx="328"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996633"/>
                  </a:solidFill>
                </a:rPr>
                <a:t>00</a:t>
              </a:r>
            </a:p>
          </p:txBody>
        </p:sp>
        <p:sp>
          <p:nvSpPr>
            <p:cNvPr id="22570" name="Rectangle 12"/>
            <p:cNvSpPr>
              <a:spLocks noChangeArrowheads="1"/>
            </p:cNvSpPr>
            <p:nvPr/>
          </p:nvSpPr>
          <p:spPr bwMode="auto">
            <a:xfrm>
              <a:off x="5475" y="2356"/>
              <a:ext cx="280"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chemeClr val="tx2"/>
                  </a:solidFill>
                </a:rPr>
                <a:t>A22</a:t>
              </a:r>
            </a:p>
          </p:txBody>
        </p:sp>
      </p:grpSp>
      <p:grpSp>
        <p:nvGrpSpPr>
          <p:cNvPr id="22535" name="Group 18"/>
          <p:cNvGrpSpPr>
            <a:grpSpLocks/>
          </p:cNvGrpSpPr>
          <p:nvPr/>
        </p:nvGrpSpPr>
        <p:grpSpPr bwMode="auto">
          <a:xfrm>
            <a:off x="1828800" y="4648200"/>
            <a:ext cx="2736850" cy="374650"/>
            <a:chOff x="2976" y="1920"/>
            <a:chExt cx="1724" cy="236"/>
          </a:xfrm>
          <a:solidFill>
            <a:srgbClr val="EBF7FF"/>
          </a:solidFill>
        </p:grpSpPr>
        <p:sp>
          <p:nvSpPr>
            <p:cNvPr id="22563" name="Rectangle 14"/>
            <p:cNvSpPr>
              <a:spLocks noChangeArrowheads="1"/>
            </p:cNvSpPr>
            <p:nvPr/>
          </p:nvSpPr>
          <p:spPr bwMode="auto">
            <a:xfrm>
              <a:off x="3364" y="1924"/>
              <a:ext cx="712"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0000FF"/>
                  </a:solidFill>
                </a:rPr>
                <a:t>Eaton</a:t>
              </a:r>
            </a:p>
          </p:txBody>
        </p:sp>
        <p:sp>
          <p:nvSpPr>
            <p:cNvPr id="22564" name="Rectangle 15"/>
            <p:cNvSpPr>
              <a:spLocks noChangeArrowheads="1"/>
            </p:cNvSpPr>
            <p:nvPr/>
          </p:nvSpPr>
          <p:spPr bwMode="auto">
            <a:xfrm>
              <a:off x="2976" y="1920"/>
              <a:ext cx="384"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B29</a:t>
              </a:r>
            </a:p>
          </p:txBody>
        </p:sp>
        <p:sp>
          <p:nvSpPr>
            <p:cNvPr id="22565" name="Rectangle 16"/>
            <p:cNvSpPr>
              <a:spLocks noChangeArrowheads="1"/>
            </p:cNvSpPr>
            <p:nvPr/>
          </p:nvSpPr>
          <p:spPr bwMode="auto">
            <a:xfrm>
              <a:off x="4084" y="1924"/>
              <a:ext cx="328"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996633"/>
                  </a:solidFill>
                </a:rPr>
                <a:t>B71</a:t>
              </a:r>
            </a:p>
          </p:txBody>
        </p:sp>
        <p:sp>
          <p:nvSpPr>
            <p:cNvPr id="22566" name="Rectangle 17"/>
            <p:cNvSpPr>
              <a:spLocks noChangeArrowheads="1"/>
            </p:cNvSpPr>
            <p:nvPr/>
          </p:nvSpPr>
          <p:spPr bwMode="auto">
            <a:xfrm>
              <a:off x="4420" y="1924"/>
              <a:ext cx="280"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chemeClr val="tx2"/>
                  </a:solidFill>
                </a:rPr>
                <a:t>A58</a:t>
              </a:r>
            </a:p>
          </p:txBody>
        </p:sp>
      </p:grpSp>
      <p:grpSp>
        <p:nvGrpSpPr>
          <p:cNvPr id="22536" name="Group 23"/>
          <p:cNvGrpSpPr>
            <a:grpSpLocks/>
          </p:cNvGrpSpPr>
          <p:nvPr/>
        </p:nvGrpSpPr>
        <p:grpSpPr bwMode="auto">
          <a:xfrm>
            <a:off x="3962400" y="5334000"/>
            <a:ext cx="2736850" cy="374650"/>
            <a:chOff x="1344" y="3264"/>
            <a:chExt cx="1724" cy="236"/>
          </a:xfrm>
          <a:solidFill>
            <a:srgbClr val="EBF7FF"/>
          </a:solidFill>
        </p:grpSpPr>
        <p:sp>
          <p:nvSpPr>
            <p:cNvPr id="22559" name="Rectangle 19"/>
            <p:cNvSpPr>
              <a:spLocks noChangeArrowheads="1"/>
            </p:cNvSpPr>
            <p:nvPr/>
          </p:nvSpPr>
          <p:spPr bwMode="auto">
            <a:xfrm>
              <a:off x="1732" y="3268"/>
              <a:ext cx="712"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0000FF"/>
                  </a:solidFill>
                </a:rPr>
                <a:t>Farris</a:t>
              </a:r>
            </a:p>
          </p:txBody>
        </p:sp>
        <p:sp>
          <p:nvSpPr>
            <p:cNvPr id="22560" name="Rectangle 20"/>
            <p:cNvSpPr>
              <a:spLocks noChangeArrowheads="1"/>
            </p:cNvSpPr>
            <p:nvPr/>
          </p:nvSpPr>
          <p:spPr bwMode="auto">
            <a:xfrm>
              <a:off x="1344" y="3264"/>
              <a:ext cx="384"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B71</a:t>
              </a:r>
            </a:p>
          </p:txBody>
        </p:sp>
        <p:sp>
          <p:nvSpPr>
            <p:cNvPr id="22561" name="Rectangle 21"/>
            <p:cNvSpPr>
              <a:spLocks noChangeArrowheads="1"/>
            </p:cNvSpPr>
            <p:nvPr/>
          </p:nvSpPr>
          <p:spPr bwMode="auto">
            <a:xfrm>
              <a:off x="2452" y="3268"/>
              <a:ext cx="328"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rgbClr val="996633"/>
                  </a:solidFill>
                </a:rPr>
                <a:t>B38</a:t>
              </a:r>
            </a:p>
          </p:txBody>
        </p:sp>
        <p:sp>
          <p:nvSpPr>
            <p:cNvPr id="22562" name="Rectangle 22"/>
            <p:cNvSpPr>
              <a:spLocks noChangeArrowheads="1"/>
            </p:cNvSpPr>
            <p:nvPr/>
          </p:nvSpPr>
          <p:spPr bwMode="auto">
            <a:xfrm>
              <a:off x="2788" y="3268"/>
              <a:ext cx="280" cy="232"/>
            </a:xfrm>
            <a:prstGeom prst="rect">
              <a:avLst/>
            </a:prstGeom>
            <a:grpFill/>
            <a:ln w="12700">
              <a:solidFill>
                <a:schemeClr val="tx1"/>
              </a:solidFill>
              <a:miter lim="800000"/>
              <a:headEnd/>
              <a:tailEnd/>
            </a:ln>
          </p:spPr>
          <p:txBody>
            <a:bodyPr wrap="none" lIns="92075" tIns="46038" rIns="92075" bIns="46038" anchor="ctr"/>
            <a:lstStyle/>
            <a:p>
              <a:pPr algn="ctr"/>
              <a:r>
                <a:rPr lang="en-US" sz="1600">
                  <a:solidFill>
                    <a:schemeClr val="tx2"/>
                  </a:solidFill>
                </a:rPr>
                <a:t>A63</a:t>
              </a:r>
            </a:p>
          </p:txBody>
        </p:sp>
      </p:grpSp>
      <p:sp>
        <p:nvSpPr>
          <p:cNvPr id="22557" name="Rectangle 24"/>
          <p:cNvSpPr>
            <a:spLocks noChangeArrowheads="1"/>
          </p:cNvSpPr>
          <p:nvPr/>
        </p:nvSpPr>
        <p:spPr bwMode="auto">
          <a:xfrm>
            <a:off x="5568950" y="3587750"/>
            <a:ext cx="2806700" cy="368300"/>
          </a:xfrm>
          <a:prstGeom prst="rect">
            <a:avLst/>
          </a:prstGeom>
          <a:solidFill>
            <a:srgbClr val="FFFFCC"/>
          </a:solidFill>
          <a:ln w="12700">
            <a:solidFill>
              <a:schemeClr val="tx1"/>
            </a:solidFill>
            <a:miter lim="800000"/>
            <a:headEnd/>
            <a:tailEnd/>
          </a:ln>
        </p:spPr>
        <p:txBody>
          <a:bodyPr wrap="none" lIns="92075" tIns="46038" rIns="92075" bIns="46038" anchor="ctr"/>
          <a:lstStyle/>
          <a:p>
            <a:pPr>
              <a:tabLst>
                <a:tab pos="230188" algn="l"/>
                <a:tab pos="1198563" algn="l"/>
                <a:tab pos="1889125" algn="l"/>
              </a:tabLst>
            </a:pPr>
            <a:r>
              <a:rPr lang="en-US" sz="1400" dirty="0">
                <a:solidFill>
                  <a:schemeClr val="tx1"/>
                </a:solidFill>
              </a:rPr>
              <a:t>7	Farris	Dustin	</a:t>
            </a:r>
            <a:r>
              <a:rPr lang="en-US" sz="1400" dirty="0" smtClean="0">
                <a:solidFill>
                  <a:schemeClr val="tx1"/>
                </a:solidFill>
              </a:rPr>
              <a:t>3/28/....</a:t>
            </a:r>
            <a:endParaRPr lang="en-US" sz="1400" dirty="0">
              <a:solidFill>
                <a:schemeClr val="tx1"/>
              </a:solidFill>
            </a:endParaRPr>
          </a:p>
        </p:txBody>
      </p:sp>
      <p:sp>
        <p:nvSpPr>
          <p:cNvPr id="22558" name="Rectangle 25"/>
          <p:cNvSpPr>
            <a:spLocks noChangeArrowheads="1"/>
          </p:cNvSpPr>
          <p:nvPr/>
        </p:nvSpPr>
        <p:spPr bwMode="auto">
          <a:xfrm>
            <a:off x="4876800" y="3581400"/>
            <a:ext cx="685800" cy="3365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chemeClr val="tx2"/>
                </a:solidFill>
              </a:rPr>
              <a:t>A63</a:t>
            </a:r>
          </a:p>
        </p:txBody>
      </p:sp>
      <p:sp>
        <p:nvSpPr>
          <p:cNvPr id="22555" name="Rectangle 27"/>
          <p:cNvSpPr>
            <a:spLocks noChangeArrowheads="1"/>
          </p:cNvSpPr>
          <p:nvPr/>
        </p:nvSpPr>
        <p:spPr bwMode="auto">
          <a:xfrm>
            <a:off x="5478102" y="1758950"/>
            <a:ext cx="3056298" cy="368300"/>
          </a:xfrm>
          <a:prstGeom prst="rect">
            <a:avLst/>
          </a:prstGeom>
          <a:solidFill>
            <a:srgbClr val="FFFFCC"/>
          </a:solidFill>
          <a:ln w="12700">
            <a:solidFill>
              <a:schemeClr val="tx1"/>
            </a:solidFill>
            <a:miter lim="800000"/>
            <a:headEnd/>
            <a:tailEnd/>
          </a:ln>
        </p:spPr>
        <p:txBody>
          <a:bodyPr wrap="none" lIns="92075" tIns="46038" rIns="92075" bIns="46038" anchor="ctr"/>
          <a:lstStyle/>
          <a:p>
            <a:pPr>
              <a:tabLst>
                <a:tab pos="230188" algn="l"/>
                <a:tab pos="1198563" algn="l"/>
                <a:tab pos="1889125" algn="l"/>
              </a:tabLst>
            </a:pPr>
            <a:r>
              <a:rPr lang="en-US" sz="1400" dirty="0">
                <a:solidFill>
                  <a:schemeClr val="tx1"/>
                </a:solidFill>
              </a:rPr>
              <a:t>8	Carpenter	Carlos	</a:t>
            </a:r>
            <a:r>
              <a:rPr lang="en-US" sz="1400" dirty="0" smtClean="0">
                <a:solidFill>
                  <a:schemeClr val="tx1"/>
                </a:solidFill>
              </a:rPr>
              <a:t>12/29/....</a:t>
            </a:r>
            <a:endParaRPr lang="en-US" sz="1400" dirty="0">
              <a:solidFill>
                <a:schemeClr val="tx1"/>
              </a:solidFill>
            </a:endParaRPr>
          </a:p>
        </p:txBody>
      </p:sp>
      <p:sp>
        <p:nvSpPr>
          <p:cNvPr id="22556" name="Rectangle 28"/>
          <p:cNvSpPr>
            <a:spLocks noChangeArrowheads="1"/>
          </p:cNvSpPr>
          <p:nvPr/>
        </p:nvSpPr>
        <p:spPr bwMode="auto">
          <a:xfrm>
            <a:off x="4724400" y="1752600"/>
            <a:ext cx="746788" cy="3365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chemeClr val="tx2"/>
                </a:solidFill>
              </a:rPr>
              <a:t>A67</a:t>
            </a:r>
          </a:p>
        </p:txBody>
      </p:sp>
      <p:sp>
        <p:nvSpPr>
          <p:cNvPr id="22553" name="Rectangle 30"/>
          <p:cNvSpPr>
            <a:spLocks noChangeArrowheads="1"/>
          </p:cNvSpPr>
          <p:nvPr/>
        </p:nvSpPr>
        <p:spPr bwMode="auto">
          <a:xfrm>
            <a:off x="5187950" y="2978150"/>
            <a:ext cx="2806700" cy="368300"/>
          </a:xfrm>
          <a:prstGeom prst="rect">
            <a:avLst/>
          </a:prstGeom>
          <a:solidFill>
            <a:srgbClr val="FFFFCC"/>
          </a:solidFill>
          <a:ln w="12700">
            <a:solidFill>
              <a:schemeClr val="tx1"/>
            </a:solidFill>
            <a:miter lim="800000"/>
            <a:headEnd/>
            <a:tailEnd/>
          </a:ln>
        </p:spPr>
        <p:txBody>
          <a:bodyPr wrap="none" lIns="92075" tIns="46038" rIns="92075" bIns="46038" anchor="ctr"/>
          <a:lstStyle/>
          <a:p>
            <a:pPr>
              <a:tabLst>
                <a:tab pos="230188" algn="l"/>
                <a:tab pos="1198563" algn="l"/>
                <a:tab pos="1889125" algn="l"/>
              </a:tabLst>
            </a:pPr>
            <a:r>
              <a:rPr lang="en-US" sz="1400" dirty="0">
                <a:solidFill>
                  <a:schemeClr val="tx1"/>
                </a:solidFill>
              </a:rPr>
              <a:t>6	Eaton	Anissa	</a:t>
            </a:r>
            <a:r>
              <a:rPr lang="en-US" sz="1400" dirty="0" smtClean="0">
                <a:solidFill>
                  <a:schemeClr val="tx1"/>
                </a:solidFill>
              </a:rPr>
              <a:t>8/23/....</a:t>
            </a:r>
            <a:endParaRPr lang="en-US" sz="1400" dirty="0">
              <a:solidFill>
                <a:schemeClr val="tx1"/>
              </a:solidFill>
            </a:endParaRPr>
          </a:p>
        </p:txBody>
      </p:sp>
      <p:sp>
        <p:nvSpPr>
          <p:cNvPr id="22554" name="Rectangle 31"/>
          <p:cNvSpPr>
            <a:spLocks noChangeArrowheads="1"/>
          </p:cNvSpPr>
          <p:nvPr/>
        </p:nvSpPr>
        <p:spPr bwMode="auto">
          <a:xfrm>
            <a:off x="4495800" y="2971800"/>
            <a:ext cx="685800" cy="3365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chemeClr val="tx2"/>
                </a:solidFill>
              </a:rPr>
              <a:t>A58</a:t>
            </a:r>
          </a:p>
        </p:txBody>
      </p:sp>
      <p:sp>
        <p:nvSpPr>
          <p:cNvPr id="22551" name="Rectangle 33"/>
          <p:cNvSpPr>
            <a:spLocks noChangeArrowheads="1"/>
          </p:cNvSpPr>
          <p:nvPr/>
        </p:nvSpPr>
        <p:spPr bwMode="auto">
          <a:xfrm>
            <a:off x="6178550" y="2292350"/>
            <a:ext cx="2806700" cy="368300"/>
          </a:xfrm>
          <a:prstGeom prst="rect">
            <a:avLst/>
          </a:prstGeom>
          <a:solidFill>
            <a:srgbClr val="FFFFCC"/>
          </a:solidFill>
          <a:ln w="12700">
            <a:solidFill>
              <a:schemeClr val="tx1"/>
            </a:solidFill>
            <a:miter lim="800000"/>
            <a:headEnd/>
            <a:tailEnd/>
          </a:ln>
        </p:spPr>
        <p:txBody>
          <a:bodyPr wrap="none" lIns="92075" tIns="46038" rIns="92075" bIns="46038" anchor="ctr"/>
          <a:lstStyle/>
          <a:p>
            <a:pPr>
              <a:tabLst>
                <a:tab pos="230188" algn="l"/>
                <a:tab pos="1198563" algn="l"/>
                <a:tab pos="1889125" algn="l"/>
              </a:tabLst>
            </a:pPr>
            <a:r>
              <a:rPr lang="en-US" sz="1400" dirty="0">
                <a:solidFill>
                  <a:schemeClr val="tx1"/>
                </a:solidFill>
              </a:rPr>
              <a:t>2	Gibson	Bill	</a:t>
            </a:r>
            <a:r>
              <a:rPr lang="en-US" sz="1400" dirty="0" smtClean="0">
                <a:solidFill>
                  <a:schemeClr val="tx1"/>
                </a:solidFill>
              </a:rPr>
              <a:t>3/31/....</a:t>
            </a:r>
            <a:endParaRPr lang="en-US" sz="1400" dirty="0">
              <a:solidFill>
                <a:schemeClr val="tx1"/>
              </a:solidFill>
            </a:endParaRPr>
          </a:p>
        </p:txBody>
      </p:sp>
      <p:sp>
        <p:nvSpPr>
          <p:cNvPr id="22552" name="Rectangle 34"/>
          <p:cNvSpPr>
            <a:spLocks noChangeArrowheads="1"/>
          </p:cNvSpPr>
          <p:nvPr/>
        </p:nvSpPr>
        <p:spPr bwMode="auto">
          <a:xfrm>
            <a:off x="5486400" y="2286000"/>
            <a:ext cx="685800" cy="3365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chemeClr val="tx2"/>
                </a:solidFill>
              </a:rPr>
              <a:t>A22</a:t>
            </a:r>
          </a:p>
        </p:txBody>
      </p:sp>
      <p:sp>
        <p:nvSpPr>
          <p:cNvPr id="22541" name="Line 36"/>
          <p:cNvSpPr>
            <a:spLocks noChangeShapeType="1"/>
          </p:cNvSpPr>
          <p:nvPr/>
        </p:nvSpPr>
        <p:spPr bwMode="auto">
          <a:xfrm flipV="1">
            <a:off x="4038600" y="2057400"/>
            <a:ext cx="914400" cy="1752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2" name="Line 37"/>
          <p:cNvSpPr>
            <a:spLocks noChangeShapeType="1"/>
          </p:cNvSpPr>
          <p:nvPr/>
        </p:nvSpPr>
        <p:spPr bwMode="auto">
          <a:xfrm flipH="1" flipV="1">
            <a:off x="5410200" y="3886200"/>
            <a:ext cx="1066800" cy="1447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3" name="Line 38"/>
          <p:cNvSpPr>
            <a:spLocks noChangeShapeType="1"/>
          </p:cNvSpPr>
          <p:nvPr/>
        </p:nvSpPr>
        <p:spPr bwMode="auto">
          <a:xfrm flipV="1">
            <a:off x="4495800" y="3276600"/>
            <a:ext cx="457200" cy="1371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4" name="Line 39"/>
          <p:cNvSpPr>
            <a:spLocks noChangeShapeType="1"/>
          </p:cNvSpPr>
          <p:nvPr/>
        </p:nvSpPr>
        <p:spPr bwMode="auto">
          <a:xfrm flipH="1" flipV="1">
            <a:off x="8534400" y="2743200"/>
            <a:ext cx="76200" cy="16002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5" name="Line 40"/>
          <p:cNvSpPr>
            <a:spLocks noChangeShapeType="1"/>
          </p:cNvSpPr>
          <p:nvPr/>
        </p:nvSpPr>
        <p:spPr bwMode="auto">
          <a:xfrm flipH="1">
            <a:off x="2514600" y="4191000"/>
            <a:ext cx="838200" cy="381000"/>
          </a:xfrm>
          <a:prstGeom prst="line">
            <a:avLst/>
          </a:prstGeom>
          <a:noFill/>
          <a:ln w="25400">
            <a:solidFill>
              <a:srgbClr val="9966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6" name="Line 41"/>
          <p:cNvSpPr>
            <a:spLocks noChangeShapeType="1"/>
          </p:cNvSpPr>
          <p:nvPr/>
        </p:nvSpPr>
        <p:spPr bwMode="auto">
          <a:xfrm>
            <a:off x="3810000" y="5029200"/>
            <a:ext cx="304800" cy="304800"/>
          </a:xfrm>
          <a:prstGeom prst="line">
            <a:avLst/>
          </a:prstGeom>
          <a:noFill/>
          <a:ln w="25400">
            <a:solidFill>
              <a:srgbClr val="9966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7" name="Line 42"/>
          <p:cNvSpPr>
            <a:spLocks noChangeShapeType="1"/>
          </p:cNvSpPr>
          <p:nvPr/>
        </p:nvSpPr>
        <p:spPr bwMode="auto">
          <a:xfrm flipV="1">
            <a:off x="6019800" y="4724400"/>
            <a:ext cx="685800" cy="609600"/>
          </a:xfrm>
          <a:prstGeom prst="line">
            <a:avLst/>
          </a:prstGeom>
          <a:noFill/>
          <a:ln w="25400">
            <a:solidFill>
              <a:srgbClr val="9966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8" name="Line 43"/>
          <p:cNvSpPr>
            <a:spLocks noChangeShapeType="1"/>
          </p:cNvSpPr>
          <p:nvPr/>
        </p:nvSpPr>
        <p:spPr bwMode="auto">
          <a:xfrm flipH="1">
            <a:off x="1981200" y="2362200"/>
            <a:ext cx="1066800" cy="1371600"/>
          </a:xfrm>
          <a:prstGeom prst="line">
            <a:avLst/>
          </a:prstGeom>
          <a:noFill/>
          <a:ln w="25400">
            <a:solidFill>
              <a:srgbClr val="9966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9" name="Line 44"/>
          <p:cNvSpPr>
            <a:spLocks noChangeShapeType="1"/>
          </p:cNvSpPr>
          <p:nvPr/>
        </p:nvSpPr>
        <p:spPr bwMode="auto">
          <a:xfrm flipH="1">
            <a:off x="3429000" y="1676400"/>
            <a:ext cx="990600" cy="2133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50" name="Line 45"/>
          <p:cNvSpPr>
            <a:spLocks noChangeShapeType="1"/>
          </p:cNvSpPr>
          <p:nvPr/>
        </p:nvSpPr>
        <p:spPr bwMode="auto">
          <a:xfrm>
            <a:off x="3505200" y="2057400"/>
            <a:ext cx="457200" cy="1752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46472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smtClean="0"/>
              <a:t>Insert into a Linked List</a:t>
            </a:r>
          </a:p>
        </p:txBody>
      </p:sp>
      <p:sp>
        <p:nvSpPr>
          <p:cNvPr id="23556" name="Rectangle 3"/>
          <p:cNvSpPr>
            <a:spLocks noGrp="1" noChangeArrowheads="1"/>
          </p:cNvSpPr>
          <p:nvPr>
            <p:ph idx="1"/>
          </p:nvPr>
        </p:nvSpPr>
        <p:spPr>
          <a:xfrm>
            <a:off x="147919" y="1237129"/>
            <a:ext cx="4805082" cy="4782671"/>
          </a:xfrm>
        </p:spPr>
        <p:txBody>
          <a:bodyPr/>
          <a:lstStyle/>
          <a:p>
            <a:r>
              <a:rPr lang="en-US" dirty="0" smtClean="0"/>
              <a:t>Get space/location with address.</a:t>
            </a:r>
          </a:p>
          <a:p>
            <a:pPr lvl="1"/>
            <a:r>
              <a:rPr lang="en-US" dirty="0" smtClean="0"/>
              <a:t>Data:  Save row (A97).</a:t>
            </a:r>
          </a:p>
          <a:p>
            <a:pPr lvl="1"/>
            <a:r>
              <a:rPr lang="en-US" dirty="0" smtClean="0"/>
              <a:t>Key:  Save key and pointer to data (B14).</a:t>
            </a:r>
          </a:p>
          <a:p>
            <a:r>
              <a:rPr lang="en-US" dirty="0" smtClean="0"/>
              <a:t>Find insert location.</a:t>
            </a:r>
          </a:p>
          <a:p>
            <a:pPr lvl="1"/>
            <a:r>
              <a:rPr lang="en-US" dirty="0" err="1" smtClean="0"/>
              <a:t>Eccles</a:t>
            </a:r>
            <a:r>
              <a:rPr lang="en-US" dirty="0" smtClean="0"/>
              <a:t> would be after Eaton and before Farris.</a:t>
            </a:r>
          </a:p>
          <a:p>
            <a:pPr lvl="1"/>
            <a:r>
              <a:rPr lang="en-US" dirty="0" smtClean="0"/>
              <a:t>From prior key (Eaton), put next address (B71) into new key, next pointer.</a:t>
            </a:r>
          </a:p>
          <a:p>
            <a:pPr lvl="1"/>
            <a:r>
              <a:rPr lang="en-US" dirty="0" smtClean="0"/>
              <a:t>Put new address (B14) in prior key, next pointer.</a:t>
            </a:r>
          </a:p>
        </p:txBody>
      </p:sp>
      <p:sp>
        <p:nvSpPr>
          <p:cNvPr id="23554"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21658072-F76F-4508-8020-1FE5EB9CF7AE}" type="slidenum">
              <a:rPr lang="en-US" smtClean="0"/>
              <a:pPr/>
              <a:t>15</a:t>
            </a:fld>
            <a:endParaRPr lang="en-US"/>
          </a:p>
        </p:txBody>
      </p:sp>
      <p:grpSp>
        <p:nvGrpSpPr>
          <p:cNvPr id="23557" name="Group 8"/>
          <p:cNvGrpSpPr>
            <a:grpSpLocks/>
          </p:cNvGrpSpPr>
          <p:nvPr/>
        </p:nvGrpSpPr>
        <p:grpSpPr bwMode="auto">
          <a:xfrm>
            <a:off x="5791200" y="2438400"/>
            <a:ext cx="2736850" cy="374650"/>
            <a:chOff x="3648" y="1536"/>
            <a:chExt cx="1724" cy="236"/>
          </a:xfrm>
        </p:grpSpPr>
        <p:sp>
          <p:nvSpPr>
            <p:cNvPr id="23576" name="Rectangle 4"/>
            <p:cNvSpPr>
              <a:spLocks noChangeArrowheads="1"/>
            </p:cNvSpPr>
            <p:nvPr/>
          </p:nvSpPr>
          <p:spPr bwMode="auto">
            <a:xfrm>
              <a:off x="4036" y="1540"/>
              <a:ext cx="712" cy="232"/>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Farris</a:t>
              </a:r>
            </a:p>
          </p:txBody>
        </p:sp>
        <p:sp>
          <p:nvSpPr>
            <p:cNvPr id="23577" name="Rectangle 5"/>
            <p:cNvSpPr>
              <a:spLocks noChangeArrowheads="1"/>
            </p:cNvSpPr>
            <p:nvPr/>
          </p:nvSpPr>
          <p:spPr bwMode="auto">
            <a:xfrm>
              <a:off x="3648" y="1536"/>
              <a:ext cx="3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B71</a:t>
              </a:r>
            </a:p>
          </p:txBody>
        </p:sp>
        <p:sp>
          <p:nvSpPr>
            <p:cNvPr id="23578" name="Rectangle 6"/>
            <p:cNvSpPr>
              <a:spLocks noChangeArrowheads="1"/>
            </p:cNvSpPr>
            <p:nvPr/>
          </p:nvSpPr>
          <p:spPr bwMode="auto">
            <a:xfrm>
              <a:off x="4756" y="1540"/>
              <a:ext cx="328" cy="232"/>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996633"/>
                  </a:solidFill>
                </a:rPr>
                <a:t>B38</a:t>
              </a:r>
            </a:p>
          </p:txBody>
        </p:sp>
        <p:sp>
          <p:nvSpPr>
            <p:cNvPr id="23579" name="Rectangle 7"/>
            <p:cNvSpPr>
              <a:spLocks noChangeArrowheads="1"/>
            </p:cNvSpPr>
            <p:nvPr/>
          </p:nvSpPr>
          <p:spPr bwMode="auto">
            <a:xfrm>
              <a:off x="5092" y="1540"/>
              <a:ext cx="280" cy="232"/>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chemeClr val="tx2"/>
                  </a:solidFill>
                </a:rPr>
                <a:t>A63</a:t>
              </a:r>
            </a:p>
          </p:txBody>
        </p:sp>
      </p:grpSp>
      <p:grpSp>
        <p:nvGrpSpPr>
          <p:cNvPr id="23558" name="Group 13"/>
          <p:cNvGrpSpPr>
            <a:grpSpLocks/>
          </p:cNvGrpSpPr>
          <p:nvPr/>
        </p:nvGrpSpPr>
        <p:grpSpPr bwMode="auto">
          <a:xfrm>
            <a:off x="5486400" y="1143000"/>
            <a:ext cx="2736850" cy="374650"/>
            <a:chOff x="3456" y="720"/>
            <a:chExt cx="1724" cy="236"/>
          </a:xfrm>
        </p:grpSpPr>
        <p:sp>
          <p:nvSpPr>
            <p:cNvPr id="23572" name="Rectangle 9"/>
            <p:cNvSpPr>
              <a:spLocks noChangeArrowheads="1"/>
            </p:cNvSpPr>
            <p:nvPr/>
          </p:nvSpPr>
          <p:spPr bwMode="auto">
            <a:xfrm>
              <a:off x="3844" y="724"/>
              <a:ext cx="712" cy="232"/>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Eaton</a:t>
              </a:r>
            </a:p>
          </p:txBody>
        </p:sp>
        <p:sp>
          <p:nvSpPr>
            <p:cNvPr id="23573" name="Rectangle 10"/>
            <p:cNvSpPr>
              <a:spLocks noChangeArrowheads="1"/>
            </p:cNvSpPr>
            <p:nvPr/>
          </p:nvSpPr>
          <p:spPr bwMode="auto">
            <a:xfrm>
              <a:off x="3456" y="720"/>
              <a:ext cx="38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B29</a:t>
              </a:r>
            </a:p>
          </p:txBody>
        </p:sp>
        <p:sp>
          <p:nvSpPr>
            <p:cNvPr id="23574" name="Rectangle 11"/>
            <p:cNvSpPr>
              <a:spLocks noChangeArrowheads="1"/>
            </p:cNvSpPr>
            <p:nvPr/>
          </p:nvSpPr>
          <p:spPr bwMode="auto">
            <a:xfrm>
              <a:off x="4564" y="724"/>
              <a:ext cx="328" cy="232"/>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996633"/>
                  </a:solidFill>
                </a:rPr>
                <a:t>B71</a:t>
              </a:r>
            </a:p>
          </p:txBody>
        </p:sp>
        <p:sp>
          <p:nvSpPr>
            <p:cNvPr id="23575" name="Rectangle 12"/>
            <p:cNvSpPr>
              <a:spLocks noChangeArrowheads="1"/>
            </p:cNvSpPr>
            <p:nvPr/>
          </p:nvSpPr>
          <p:spPr bwMode="auto">
            <a:xfrm>
              <a:off x="4900" y="724"/>
              <a:ext cx="280" cy="232"/>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chemeClr val="tx2"/>
                  </a:solidFill>
                </a:rPr>
                <a:t>A58</a:t>
              </a:r>
            </a:p>
          </p:txBody>
        </p:sp>
      </p:grpSp>
      <p:sp>
        <p:nvSpPr>
          <p:cNvPr id="23559" name="Rectangle 14"/>
          <p:cNvSpPr>
            <a:spLocks noChangeArrowheads="1"/>
          </p:cNvSpPr>
          <p:nvPr/>
        </p:nvSpPr>
        <p:spPr bwMode="auto">
          <a:xfrm>
            <a:off x="7015163" y="1835150"/>
            <a:ext cx="11303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Eccles</a:t>
            </a:r>
          </a:p>
        </p:txBody>
      </p:sp>
      <p:sp>
        <p:nvSpPr>
          <p:cNvPr id="23560" name="Rectangle 15"/>
          <p:cNvSpPr>
            <a:spLocks noChangeArrowheads="1"/>
          </p:cNvSpPr>
          <p:nvPr/>
        </p:nvSpPr>
        <p:spPr bwMode="auto">
          <a:xfrm>
            <a:off x="6399213" y="1828800"/>
            <a:ext cx="609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spcBef>
                <a:spcPct val="50000"/>
              </a:spcBef>
            </a:pPr>
            <a:r>
              <a:rPr lang="en-US" sz="1600">
                <a:solidFill>
                  <a:srgbClr val="996633"/>
                </a:solidFill>
              </a:rPr>
              <a:t>B14</a:t>
            </a:r>
          </a:p>
        </p:txBody>
      </p:sp>
      <p:sp>
        <p:nvSpPr>
          <p:cNvPr id="23561" name="Rectangle 16"/>
          <p:cNvSpPr>
            <a:spLocks noChangeArrowheads="1"/>
          </p:cNvSpPr>
          <p:nvPr/>
        </p:nvSpPr>
        <p:spPr bwMode="auto">
          <a:xfrm>
            <a:off x="8158163" y="1835150"/>
            <a:ext cx="5207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FF9933"/>
                </a:solidFill>
              </a:rPr>
              <a:t>B71</a:t>
            </a:r>
          </a:p>
        </p:txBody>
      </p:sp>
      <p:sp>
        <p:nvSpPr>
          <p:cNvPr id="23562" name="Rectangle 17"/>
          <p:cNvSpPr>
            <a:spLocks noChangeArrowheads="1"/>
          </p:cNvSpPr>
          <p:nvPr/>
        </p:nvSpPr>
        <p:spPr bwMode="auto">
          <a:xfrm>
            <a:off x="8691563" y="1835150"/>
            <a:ext cx="4445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chemeClr val="tx2"/>
                </a:solidFill>
              </a:rPr>
              <a:t>A97</a:t>
            </a:r>
          </a:p>
        </p:txBody>
      </p:sp>
      <p:sp>
        <p:nvSpPr>
          <p:cNvPr id="23563" name="Rectangle 18"/>
          <p:cNvSpPr>
            <a:spLocks noChangeArrowheads="1"/>
          </p:cNvSpPr>
          <p:nvPr/>
        </p:nvSpPr>
        <p:spPr bwMode="auto">
          <a:xfrm>
            <a:off x="5338763" y="3206750"/>
            <a:ext cx="3797300" cy="2654300"/>
          </a:xfrm>
          <a:prstGeom prst="rect">
            <a:avLst/>
          </a:prstGeom>
          <a:solidFill>
            <a:srgbClr val="CCFFCC"/>
          </a:solidFill>
          <a:ln w="12700">
            <a:solidFill>
              <a:schemeClr val="tx1"/>
            </a:solidFill>
            <a:miter lim="800000"/>
            <a:headEnd/>
            <a:tailEnd/>
          </a:ln>
        </p:spPr>
        <p:txBody>
          <a:bodyPr wrap="none" lIns="92075" tIns="46038" rIns="92075" bIns="46038"/>
          <a:lstStyle/>
          <a:p>
            <a:r>
              <a:rPr lang="en-US" sz="1600" dirty="0" err="1">
                <a:solidFill>
                  <a:schemeClr val="tx1"/>
                </a:solidFill>
              </a:rPr>
              <a:t>NewData</a:t>
            </a:r>
            <a:r>
              <a:rPr lang="en-US" sz="1600" dirty="0">
                <a:solidFill>
                  <a:schemeClr val="tx1"/>
                </a:solidFill>
              </a:rPr>
              <a:t> = new (. . .)</a:t>
            </a:r>
          </a:p>
          <a:p>
            <a:r>
              <a:rPr lang="en-US" sz="1600" dirty="0" err="1">
                <a:solidFill>
                  <a:schemeClr val="tx1"/>
                </a:solidFill>
              </a:rPr>
              <a:t>NewKey</a:t>
            </a:r>
            <a:r>
              <a:rPr lang="en-US" sz="1600" dirty="0">
                <a:solidFill>
                  <a:schemeClr val="tx1"/>
                </a:solidFill>
              </a:rPr>
              <a:t> = new (. . .)</a:t>
            </a:r>
          </a:p>
          <a:p>
            <a:r>
              <a:rPr lang="en-US" sz="1600" dirty="0" err="1">
                <a:solidFill>
                  <a:schemeClr val="tx1"/>
                </a:solidFill>
              </a:rPr>
              <a:t>NewKey</a:t>
            </a:r>
            <a:r>
              <a:rPr lang="en-US" sz="1600" dirty="0">
                <a:solidFill>
                  <a:schemeClr val="tx1"/>
                </a:solidFill>
              </a:rPr>
              <a:t>-&gt;Key = “</a:t>
            </a:r>
            <a:r>
              <a:rPr lang="en-US" sz="1600" dirty="0" err="1">
                <a:solidFill>
                  <a:schemeClr val="tx1"/>
                </a:solidFill>
              </a:rPr>
              <a:t>Eccles</a:t>
            </a:r>
            <a:r>
              <a:rPr lang="en-US" sz="1600" dirty="0">
                <a:solidFill>
                  <a:schemeClr val="tx1"/>
                </a:solidFill>
              </a:rPr>
              <a:t>”</a:t>
            </a:r>
          </a:p>
          <a:p>
            <a:r>
              <a:rPr lang="en-US" sz="1600" dirty="0" err="1">
                <a:solidFill>
                  <a:schemeClr val="tx1"/>
                </a:solidFill>
              </a:rPr>
              <a:t>NewKey</a:t>
            </a:r>
            <a:r>
              <a:rPr lang="en-US" sz="1600" dirty="0">
                <a:solidFill>
                  <a:schemeClr val="tx1"/>
                </a:solidFill>
              </a:rPr>
              <a:t>-&gt;Data = </a:t>
            </a:r>
            <a:r>
              <a:rPr lang="en-US" sz="1600" dirty="0" err="1">
                <a:solidFill>
                  <a:schemeClr val="tx1"/>
                </a:solidFill>
              </a:rPr>
              <a:t>NewData</a:t>
            </a:r>
            <a:endParaRPr lang="en-US" sz="1600" dirty="0">
              <a:solidFill>
                <a:schemeClr val="tx1"/>
              </a:solidFill>
            </a:endParaRPr>
          </a:p>
          <a:p>
            <a:endParaRPr lang="en-US" sz="1600" dirty="0">
              <a:solidFill>
                <a:schemeClr val="tx1"/>
              </a:solidFill>
            </a:endParaRPr>
          </a:p>
          <a:p>
            <a:r>
              <a:rPr lang="en-US" sz="1600" dirty="0" err="1">
                <a:solidFill>
                  <a:schemeClr val="tx1"/>
                </a:solidFill>
              </a:rPr>
              <a:t>FindInsertPoint</a:t>
            </a:r>
            <a:r>
              <a:rPr lang="en-US" sz="1600" dirty="0">
                <a:solidFill>
                  <a:schemeClr val="tx1"/>
                </a:solidFill>
              </a:rPr>
              <a:t>(List, </a:t>
            </a:r>
            <a:r>
              <a:rPr lang="en-US" sz="1600" dirty="0" err="1">
                <a:solidFill>
                  <a:schemeClr val="tx1"/>
                </a:solidFill>
              </a:rPr>
              <a:t>PriorKey</a:t>
            </a:r>
            <a:r>
              <a:rPr lang="en-US" sz="1600" dirty="0">
                <a:solidFill>
                  <a:schemeClr val="tx1"/>
                </a:solidFill>
              </a:rPr>
              <a:t>, </a:t>
            </a:r>
            <a:r>
              <a:rPr lang="en-US" sz="1600" dirty="0" err="1">
                <a:solidFill>
                  <a:schemeClr val="tx1"/>
                </a:solidFill>
              </a:rPr>
              <a:t>NewKey</a:t>
            </a:r>
            <a:r>
              <a:rPr lang="en-US" sz="1600" dirty="0">
                <a:solidFill>
                  <a:schemeClr val="tx1"/>
                </a:solidFill>
              </a:rPr>
              <a:t>)</a:t>
            </a:r>
          </a:p>
          <a:p>
            <a:endParaRPr lang="en-US" sz="1600" dirty="0">
              <a:solidFill>
                <a:schemeClr val="tx1"/>
              </a:solidFill>
            </a:endParaRPr>
          </a:p>
          <a:p>
            <a:r>
              <a:rPr lang="en-US" sz="1600" dirty="0" err="1">
                <a:solidFill>
                  <a:schemeClr val="tx1"/>
                </a:solidFill>
              </a:rPr>
              <a:t>NewKey</a:t>
            </a:r>
            <a:r>
              <a:rPr lang="en-US" sz="1600" dirty="0">
                <a:solidFill>
                  <a:schemeClr val="tx1"/>
                </a:solidFill>
              </a:rPr>
              <a:t>-&gt;Next = </a:t>
            </a:r>
            <a:r>
              <a:rPr lang="en-US" sz="1600" dirty="0" err="1">
                <a:solidFill>
                  <a:schemeClr val="tx1"/>
                </a:solidFill>
              </a:rPr>
              <a:t>PriorKey</a:t>
            </a:r>
            <a:r>
              <a:rPr lang="en-US" sz="1600" dirty="0">
                <a:solidFill>
                  <a:schemeClr val="tx1"/>
                </a:solidFill>
              </a:rPr>
              <a:t>-&gt;Next</a:t>
            </a:r>
          </a:p>
          <a:p>
            <a:r>
              <a:rPr lang="en-US" sz="1600" dirty="0" err="1">
                <a:solidFill>
                  <a:schemeClr val="tx1"/>
                </a:solidFill>
              </a:rPr>
              <a:t>PriorKey</a:t>
            </a:r>
            <a:r>
              <a:rPr lang="en-US" sz="1600" dirty="0">
                <a:solidFill>
                  <a:schemeClr val="tx1"/>
                </a:solidFill>
              </a:rPr>
              <a:t>-&gt;Next = </a:t>
            </a:r>
            <a:r>
              <a:rPr lang="en-US" sz="1600" dirty="0" err="1">
                <a:solidFill>
                  <a:schemeClr val="tx1"/>
                </a:solidFill>
              </a:rPr>
              <a:t>NewKey</a:t>
            </a:r>
            <a:endParaRPr lang="en-US" sz="1600" dirty="0">
              <a:solidFill>
                <a:schemeClr val="tx1"/>
              </a:solidFill>
            </a:endParaRPr>
          </a:p>
          <a:p>
            <a:endParaRPr lang="en-US" sz="1600" dirty="0">
              <a:solidFill>
                <a:schemeClr val="tx1"/>
              </a:solidFill>
            </a:endParaRPr>
          </a:p>
        </p:txBody>
      </p:sp>
      <p:sp>
        <p:nvSpPr>
          <p:cNvPr id="23564" name="Line 19"/>
          <p:cNvSpPr>
            <a:spLocks noChangeShapeType="1"/>
          </p:cNvSpPr>
          <p:nvPr/>
        </p:nvSpPr>
        <p:spPr bwMode="auto">
          <a:xfrm flipV="1">
            <a:off x="7315200" y="1066800"/>
            <a:ext cx="30480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3565" name="Rectangle 20"/>
          <p:cNvSpPr>
            <a:spLocks noChangeArrowheads="1"/>
          </p:cNvSpPr>
          <p:nvPr/>
        </p:nvSpPr>
        <p:spPr bwMode="auto">
          <a:xfrm>
            <a:off x="7451725" y="760413"/>
            <a:ext cx="546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996633"/>
                </a:solidFill>
              </a:rPr>
              <a:t>B14</a:t>
            </a:r>
          </a:p>
        </p:txBody>
      </p:sp>
      <p:sp>
        <p:nvSpPr>
          <p:cNvPr id="23566" name="Line 21"/>
          <p:cNvSpPr>
            <a:spLocks noChangeShapeType="1"/>
          </p:cNvSpPr>
          <p:nvPr/>
        </p:nvSpPr>
        <p:spPr bwMode="auto">
          <a:xfrm>
            <a:off x="7543800" y="1371600"/>
            <a:ext cx="762000" cy="5334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67" name="Line 22"/>
          <p:cNvSpPr>
            <a:spLocks noChangeShapeType="1"/>
          </p:cNvSpPr>
          <p:nvPr/>
        </p:nvSpPr>
        <p:spPr bwMode="auto">
          <a:xfrm>
            <a:off x="4343400" y="2286000"/>
            <a:ext cx="1066800" cy="10668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68" name="Line 23"/>
          <p:cNvSpPr>
            <a:spLocks noChangeShapeType="1"/>
          </p:cNvSpPr>
          <p:nvPr/>
        </p:nvSpPr>
        <p:spPr bwMode="auto">
          <a:xfrm>
            <a:off x="4038600" y="2743200"/>
            <a:ext cx="1295400" cy="11430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69" name="Line 24"/>
          <p:cNvSpPr>
            <a:spLocks noChangeShapeType="1"/>
          </p:cNvSpPr>
          <p:nvPr/>
        </p:nvSpPr>
        <p:spPr bwMode="auto">
          <a:xfrm>
            <a:off x="4343400" y="3733800"/>
            <a:ext cx="990600" cy="7620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70" name="Line 25"/>
          <p:cNvSpPr>
            <a:spLocks noChangeShapeType="1"/>
          </p:cNvSpPr>
          <p:nvPr/>
        </p:nvSpPr>
        <p:spPr bwMode="auto">
          <a:xfrm>
            <a:off x="4572000" y="4572000"/>
            <a:ext cx="762000" cy="4572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71" name="Line 26"/>
          <p:cNvSpPr>
            <a:spLocks noChangeShapeType="1"/>
          </p:cNvSpPr>
          <p:nvPr/>
        </p:nvSpPr>
        <p:spPr bwMode="auto">
          <a:xfrm>
            <a:off x="4495800" y="5334000"/>
            <a:ext cx="91440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93032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smtClean="0"/>
              <a:t>Binary Search</a:t>
            </a:r>
          </a:p>
        </p:txBody>
      </p:sp>
      <p:sp>
        <p:nvSpPr>
          <p:cNvPr id="24580" name="Rectangle 3"/>
          <p:cNvSpPr>
            <a:spLocks noGrp="1" noChangeArrowheads="1"/>
          </p:cNvSpPr>
          <p:nvPr>
            <p:ph idx="1"/>
          </p:nvPr>
        </p:nvSpPr>
        <p:spPr/>
        <p:txBody>
          <a:bodyPr/>
          <a:lstStyle/>
          <a:p>
            <a:r>
              <a:rPr lang="en-US" dirty="0" smtClean="0"/>
              <a:t>Given a sorted list of names.</a:t>
            </a:r>
          </a:p>
          <a:p>
            <a:r>
              <a:rPr lang="en-US" dirty="0" smtClean="0"/>
              <a:t>How do you find Jones.</a:t>
            </a:r>
          </a:p>
          <a:p>
            <a:r>
              <a:rPr lang="en-US" dirty="0" smtClean="0"/>
              <a:t>Sequential search</a:t>
            </a:r>
          </a:p>
          <a:p>
            <a:pPr lvl="1"/>
            <a:r>
              <a:rPr lang="en-US" dirty="0" smtClean="0"/>
              <a:t>Jones = 10 lookups</a:t>
            </a:r>
          </a:p>
          <a:p>
            <a:pPr lvl="1"/>
            <a:r>
              <a:rPr lang="en-US" dirty="0" smtClean="0"/>
              <a:t>Average = 15/2 = 7.5 lookups</a:t>
            </a:r>
          </a:p>
          <a:p>
            <a:pPr lvl="1"/>
            <a:r>
              <a:rPr lang="en-US" dirty="0" smtClean="0"/>
              <a:t>Min = 1, Max = 14</a:t>
            </a:r>
          </a:p>
          <a:p>
            <a:r>
              <a:rPr lang="en-US" dirty="0" smtClean="0"/>
              <a:t>Binary search</a:t>
            </a:r>
          </a:p>
          <a:p>
            <a:pPr lvl="1"/>
            <a:r>
              <a:rPr lang="en-US" dirty="0" smtClean="0"/>
              <a:t>Find midpoint (14 / 2) = 7</a:t>
            </a:r>
          </a:p>
          <a:p>
            <a:pPr lvl="1"/>
            <a:r>
              <a:rPr lang="en-US" dirty="0" smtClean="0"/>
              <a:t>Jones &gt; Goetz</a:t>
            </a:r>
          </a:p>
          <a:p>
            <a:pPr lvl="1"/>
            <a:r>
              <a:rPr lang="en-US" dirty="0" smtClean="0"/>
              <a:t>Jones &lt; </a:t>
            </a:r>
            <a:r>
              <a:rPr lang="en-US" dirty="0" err="1" smtClean="0"/>
              <a:t>Kalida</a:t>
            </a:r>
            <a:endParaRPr lang="en-US" dirty="0" smtClean="0"/>
          </a:p>
          <a:p>
            <a:pPr lvl="1"/>
            <a:r>
              <a:rPr lang="en-US" dirty="0" smtClean="0"/>
              <a:t>Jones &gt; Inez</a:t>
            </a:r>
          </a:p>
          <a:p>
            <a:pPr lvl="1"/>
            <a:r>
              <a:rPr lang="en-US" dirty="0" smtClean="0"/>
              <a:t>Jones = Jones  (4 lookups)</a:t>
            </a:r>
          </a:p>
          <a:p>
            <a:r>
              <a:rPr lang="en-US" dirty="0" smtClean="0"/>
              <a:t>Max = log2 (N)</a:t>
            </a:r>
          </a:p>
          <a:p>
            <a:pPr lvl="1"/>
            <a:r>
              <a:rPr lang="en-US" dirty="0" smtClean="0"/>
              <a:t>N = 1000	Max = 10</a:t>
            </a:r>
          </a:p>
          <a:p>
            <a:pPr lvl="1"/>
            <a:r>
              <a:rPr lang="en-US" dirty="0" smtClean="0"/>
              <a:t>N = 1,000,000	Max = 20</a:t>
            </a:r>
          </a:p>
        </p:txBody>
      </p:sp>
      <p:sp>
        <p:nvSpPr>
          <p:cNvPr id="24578"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1715BA81-BD0C-4E36-A885-26333CC42971}" type="slidenum">
              <a:rPr lang="en-US" smtClean="0"/>
              <a:pPr/>
              <a:t>16</a:t>
            </a:fld>
            <a:endParaRPr lang="en-US"/>
          </a:p>
        </p:txBody>
      </p:sp>
      <p:sp>
        <p:nvSpPr>
          <p:cNvPr id="24581" name="Rectangle 4"/>
          <p:cNvSpPr>
            <a:spLocks noChangeArrowheads="1"/>
          </p:cNvSpPr>
          <p:nvPr/>
        </p:nvSpPr>
        <p:spPr bwMode="auto">
          <a:xfrm>
            <a:off x="5492750" y="1225550"/>
            <a:ext cx="3340100" cy="4483100"/>
          </a:xfrm>
          <a:prstGeom prst="rect">
            <a:avLst/>
          </a:prstGeom>
          <a:solidFill>
            <a:schemeClr val="accent1"/>
          </a:solidFill>
          <a:ln w="12700">
            <a:solidFill>
              <a:schemeClr val="tx1"/>
            </a:solidFill>
            <a:miter lim="800000"/>
            <a:headEnd/>
            <a:tailEnd/>
          </a:ln>
        </p:spPr>
        <p:txBody>
          <a:bodyPr wrap="none" lIns="92075" tIns="46038" rIns="92075" bIns="46038"/>
          <a:lstStyle/>
          <a:p>
            <a:pPr>
              <a:tabLst>
                <a:tab pos="922338" algn="l"/>
              </a:tabLst>
            </a:pPr>
            <a:r>
              <a:rPr lang="en-US" sz="1800">
                <a:solidFill>
                  <a:srgbClr val="0000FF"/>
                </a:solidFill>
              </a:rPr>
              <a:t>	Adams</a:t>
            </a:r>
          </a:p>
          <a:p>
            <a:pPr>
              <a:tabLst>
                <a:tab pos="922338" algn="l"/>
              </a:tabLst>
            </a:pPr>
            <a:r>
              <a:rPr lang="en-US" sz="1800">
                <a:solidFill>
                  <a:srgbClr val="0000FF"/>
                </a:solidFill>
              </a:rPr>
              <a:t>	Brown</a:t>
            </a:r>
          </a:p>
          <a:p>
            <a:pPr>
              <a:tabLst>
                <a:tab pos="922338" algn="l"/>
              </a:tabLst>
            </a:pPr>
            <a:r>
              <a:rPr lang="en-US" sz="1800">
                <a:solidFill>
                  <a:srgbClr val="0000FF"/>
                </a:solidFill>
              </a:rPr>
              <a:t>	Cadiz</a:t>
            </a:r>
          </a:p>
          <a:p>
            <a:pPr>
              <a:tabLst>
                <a:tab pos="922338" algn="l"/>
              </a:tabLst>
            </a:pPr>
            <a:r>
              <a:rPr lang="en-US" sz="1800">
                <a:solidFill>
                  <a:srgbClr val="0000FF"/>
                </a:solidFill>
              </a:rPr>
              <a:t>	Dorfmann</a:t>
            </a:r>
          </a:p>
          <a:p>
            <a:pPr>
              <a:tabLst>
                <a:tab pos="922338" algn="l"/>
              </a:tabLst>
            </a:pPr>
            <a:r>
              <a:rPr lang="en-US" sz="1800">
                <a:solidFill>
                  <a:srgbClr val="0000FF"/>
                </a:solidFill>
              </a:rPr>
              <a:t>	Eaton</a:t>
            </a:r>
          </a:p>
          <a:p>
            <a:pPr>
              <a:tabLst>
                <a:tab pos="922338" algn="l"/>
              </a:tabLst>
            </a:pPr>
            <a:r>
              <a:rPr lang="en-US" sz="1800">
                <a:solidFill>
                  <a:srgbClr val="0000FF"/>
                </a:solidFill>
              </a:rPr>
              <a:t>	Farris</a:t>
            </a:r>
          </a:p>
          <a:p>
            <a:pPr>
              <a:tabLst>
                <a:tab pos="922338" algn="l"/>
              </a:tabLst>
            </a:pPr>
            <a:r>
              <a:rPr lang="en-US" sz="1800">
                <a:solidFill>
                  <a:schemeClr val="tx2"/>
                </a:solidFill>
              </a:rPr>
              <a:t>1</a:t>
            </a:r>
            <a:r>
              <a:rPr lang="en-US" sz="1800">
                <a:solidFill>
                  <a:srgbClr val="0000FF"/>
                </a:solidFill>
              </a:rPr>
              <a:t>	Goetz</a:t>
            </a:r>
          </a:p>
          <a:p>
            <a:pPr>
              <a:tabLst>
                <a:tab pos="922338" algn="l"/>
              </a:tabLst>
            </a:pPr>
            <a:r>
              <a:rPr lang="en-US" sz="1800">
                <a:solidFill>
                  <a:srgbClr val="0000FF"/>
                </a:solidFill>
              </a:rPr>
              <a:t>	Hanson</a:t>
            </a:r>
          </a:p>
          <a:p>
            <a:pPr>
              <a:tabLst>
                <a:tab pos="922338" algn="l"/>
              </a:tabLst>
            </a:pPr>
            <a:r>
              <a:rPr lang="en-US" sz="1800">
                <a:solidFill>
                  <a:srgbClr val="0000FF"/>
                </a:solidFill>
              </a:rPr>
              <a:t>      </a:t>
            </a:r>
            <a:r>
              <a:rPr lang="en-US" sz="1800">
                <a:solidFill>
                  <a:schemeClr val="tx2"/>
                </a:solidFill>
              </a:rPr>
              <a:t>3</a:t>
            </a:r>
            <a:r>
              <a:rPr lang="en-US" sz="1800">
                <a:solidFill>
                  <a:srgbClr val="0000FF"/>
                </a:solidFill>
              </a:rPr>
              <a:t>	Inez</a:t>
            </a:r>
          </a:p>
          <a:p>
            <a:pPr>
              <a:tabLst>
                <a:tab pos="922338" algn="l"/>
              </a:tabLst>
            </a:pPr>
            <a:r>
              <a:rPr lang="en-US" sz="1800">
                <a:solidFill>
                  <a:srgbClr val="0000FF"/>
                </a:solidFill>
              </a:rPr>
              <a:t>          </a:t>
            </a:r>
            <a:r>
              <a:rPr lang="en-US" sz="1800">
                <a:solidFill>
                  <a:schemeClr val="tx2"/>
                </a:solidFill>
              </a:rPr>
              <a:t>4</a:t>
            </a:r>
            <a:r>
              <a:rPr lang="en-US" sz="1800">
                <a:solidFill>
                  <a:srgbClr val="0000FF"/>
                </a:solidFill>
              </a:rPr>
              <a:t>	Jones</a:t>
            </a:r>
          </a:p>
          <a:p>
            <a:pPr>
              <a:tabLst>
                <a:tab pos="922338" algn="l"/>
              </a:tabLst>
            </a:pPr>
            <a:r>
              <a:rPr lang="en-US" sz="1800">
                <a:solidFill>
                  <a:srgbClr val="0000FF"/>
                </a:solidFill>
              </a:rPr>
              <a:t>   </a:t>
            </a:r>
            <a:r>
              <a:rPr lang="en-US" sz="1800">
                <a:solidFill>
                  <a:schemeClr val="tx2"/>
                </a:solidFill>
              </a:rPr>
              <a:t>2</a:t>
            </a:r>
            <a:r>
              <a:rPr lang="en-US" sz="1800">
                <a:solidFill>
                  <a:srgbClr val="0000FF"/>
                </a:solidFill>
              </a:rPr>
              <a:t>	Kalida</a:t>
            </a:r>
          </a:p>
          <a:p>
            <a:pPr>
              <a:tabLst>
                <a:tab pos="922338" algn="l"/>
              </a:tabLst>
            </a:pPr>
            <a:r>
              <a:rPr lang="en-US" sz="1800">
                <a:solidFill>
                  <a:srgbClr val="0000FF"/>
                </a:solidFill>
              </a:rPr>
              <a:t>	Lomax</a:t>
            </a:r>
          </a:p>
          <a:p>
            <a:pPr>
              <a:tabLst>
                <a:tab pos="922338" algn="l"/>
              </a:tabLst>
            </a:pPr>
            <a:r>
              <a:rPr lang="en-US" sz="1800">
                <a:solidFill>
                  <a:srgbClr val="0000FF"/>
                </a:solidFill>
              </a:rPr>
              <a:t>	Miranda</a:t>
            </a:r>
          </a:p>
          <a:p>
            <a:pPr>
              <a:tabLst>
                <a:tab pos="922338" algn="l"/>
              </a:tabLst>
            </a:pPr>
            <a:r>
              <a:rPr lang="en-US" sz="1800">
                <a:solidFill>
                  <a:srgbClr val="0000FF"/>
                </a:solidFill>
              </a:rPr>
              <a:t>	Norman</a:t>
            </a:r>
          </a:p>
          <a:p>
            <a:pPr>
              <a:tabLst>
                <a:tab pos="922338" algn="l"/>
              </a:tabLst>
            </a:pPr>
            <a:r>
              <a:rPr lang="en-US" sz="1800">
                <a:solidFill>
                  <a:srgbClr val="006600"/>
                </a:solidFill>
              </a:rPr>
              <a:t>14 entries</a:t>
            </a:r>
          </a:p>
        </p:txBody>
      </p:sp>
      <p:sp>
        <p:nvSpPr>
          <p:cNvPr id="24582" name="Line 5"/>
          <p:cNvSpPr>
            <a:spLocks noChangeShapeType="1"/>
          </p:cNvSpPr>
          <p:nvPr/>
        </p:nvSpPr>
        <p:spPr bwMode="auto">
          <a:xfrm>
            <a:off x="5638800" y="3200400"/>
            <a:ext cx="3048000" cy="0"/>
          </a:xfrm>
          <a:prstGeom prst="line">
            <a:avLst/>
          </a:prstGeom>
          <a:noFill/>
          <a:ln w="12700">
            <a:solidFill>
              <a:schemeClr val="hlink"/>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Line 6"/>
          <p:cNvSpPr>
            <a:spLocks noChangeShapeType="1"/>
          </p:cNvSpPr>
          <p:nvPr/>
        </p:nvSpPr>
        <p:spPr bwMode="auto">
          <a:xfrm>
            <a:off x="6248400" y="4038600"/>
            <a:ext cx="2209800" cy="0"/>
          </a:xfrm>
          <a:prstGeom prst="line">
            <a:avLst/>
          </a:prstGeom>
          <a:noFill/>
          <a:ln w="12700">
            <a:solidFill>
              <a:schemeClr val="hlink"/>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4" name="Line 7"/>
          <p:cNvSpPr>
            <a:spLocks noChangeShapeType="1"/>
          </p:cNvSpPr>
          <p:nvPr/>
        </p:nvSpPr>
        <p:spPr bwMode="auto">
          <a:xfrm>
            <a:off x="6400800" y="3733800"/>
            <a:ext cx="1447800" cy="0"/>
          </a:xfrm>
          <a:prstGeom prst="line">
            <a:avLst/>
          </a:prstGeom>
          <a:noFill/>
          <a:ln w="12700">
            <a:solidFill>
              <a:schemeClr val="hlink"/>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5" name="Line 8"/>
          <p:cNvSpPr>
            <a:spLocks noChangeShapeType="1"/>
          </p:cNvSpPr>
          <p:nvPr/>
        </p:nvSpPr>
        <p:spPr bwMode="auto">
          <a:xfrm>
            <a:off x="5791200" y="3124200"/>
            <a:ext cx="0" cy="228600"/>
          </a:xfrm>
          <a:prstGeom prst="line">
            <a:avLst/>
          </a:prstGeom>
          <a:noFill/>
          <a:ln w="12700">
            <a:solidFill>
              <a:schemeClr val="tx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86" name="Line 9"/>
          <p:cNvSpPr>
            <a:spLocks noChangeShapeType="1"/>
          </p:cNvSpPr>
          <p:nvPr/>
        </p:nvSpPr>
        <p:spPr bwMode="auto">
          <a:xfrm>
            <a:off x="6019800" y="3962400"/>
            <a:ext cx="0" cy="228600"/>
          </a:xfrm>
          <a:prstGeom prst="line">
            <a:avLst/>
          </a:prstGeom>
          <a:noFill/>
          <a:ln w="127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7" name="Line 10"/>
          <p:cNvSpPr>
            <a:spLocks noChangeShapeType="1"/>
          </p:cNvSpPr>
          <p:nvPr/>
        </p:nvSpPr>
        <p:spPr bwMode="auto">
          <a:xfrm>
            <a:off x="6172200" y="3505200"/>
            <a:ext cx="0" cy="228600"/>
          </a:xfrm>
          <a:prstGeom prst="line">
            <a:avLst/>
          </a:prstGeom>
          <a:noFill/>
          <a:ln w="12700">
            <a:solidFill>
              <a:schemeClr val="tx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569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US" smtClean="0"/>
              <a:t>B-Tree</a:t>
            </a:r>
          </a:p>
        </p:txBody>
      </p:sp>
      <p:sp>
        <p:nvSpPr>
          <p:cNvPr id="25604" name="Rectangle 3"/>
          <p:cNvSpPr>
            <a:spLocks noGrp="1" noChangeArrowheads="1"/>
          </p:cNvSpPr>
          <p:nvPr>
            <p:ph idx="1"/>
          </p:nvPr>
        </p:nvSpPr>
        <p:spPr/>
        <p:txBody>
          <a:bodyPr/>
          <a:lstStyle/>
          <a:p>
            <a:r>
              <a:rPr lang="en-US" dirty="0" smtClean="0"/>
              <a:t>Store key values</a:t>
            </a:r>
          </a:p>
          <a:p>
            <a:r>
              <a:rPr lang="en-US" dirty="0" smtClean="0"/>
              <a:t>Utilize binary search (or better).</a:t>
            </a:r>
          </a:p>
          <a:p>
            <a:r>
              <a:rPr lang="en-US" dirty="0" smtClean="0"/>
              <a:t>Trees</a:t>
            </a:r>
          </a:p>
          <a:p>
            <a:pPr lvl="1"/>
            <a:r>
              <a:rPr lang="en-US" dirty="0" smtClean="0"/>
              <a:t>Nodes</a:t>
            </a:r>
          </a:p>
          <a:p>
            <a:pPr lvl="1"/>
            <a:r>
              <a:rPr lang="en-US" dirty="0" smtClean="0"/>
              <a:t>Root</a:t>
            </a:r>
          </a:p>
          <a:p>
            <a:pPr lvl="1"/>
            <a:r>
              <a:rPr lang="en-US" dirty="0" smtClean="0"/>
              <a:t>Leaf (node with no children)</a:t>
            </a:r>
          </a:p>
          <a:p>
            <a:pPr lvl="1"/>
            <a:r>
              <a:rPr lang="en-US" dirty="0" smtClean="0"/>
              <a:t>Levels / depth</a:t>
            </a:r>
          </a:p>
          <a:p>
            <a:pPr lvl="1"/>
            <a:r>
              <a:rPr lang="en-US" dirty="0" smtClean="0"/>
              <a:t>Degree (maximum number of children per node)</a:t>
            </a:r>
          </a:p>
        </p:txBody>
      </p:sp>
      <p:sp>
        <p:nvSpPr>
          <p:cNvPr id="25602"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0082A008-F17A-4C84-8EE6-BBAAF4C882CD}" type="slidenum">
              <a:rPr lang="en-US" smtClean="0"/>
              <a:pPr/>
              <a:t>17</a:t>
            </a:fld>
            <a:endParaRPr lang="en-US"/>
          </a:p>
        </p:txBody>
      </p:sp>
      <p:sp>
        <p:nvSpPr>
          <p:cNvPr id="25605" name="Rectangle 4"/>
          <p:cNvSpPr>
            <a:spLocks noChangeArrowheads="1"/>
          </p:cNvSpPr>
          <p:nvPr/>
        </p:nvSpPr>
        <p:spPr bwMode="auto">
          <a:xfrm>
            <a:off x="5775325" y="3884613"/>
            <a:ext cx="884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Hanson</a:t>
            </a:r>
          </a:p>
        </p:txBody>
      </p:sp>
      <p:sp>
        <p:nvSpPr>
          <p:cNvPr id="25606" name="Rectangle 5"/>
          <p:cNvSpPr>
            <a:spLocks noChangeArrowheads="1"/>
          </p:cNvSpPr>
          <p:nvPr/>
        </p:nvSpPr>
        <p:spPr bwMode="auto">
          <a:xfrm>
            <a:off x="4403725" y="4341813"/>
            <a:ext cx="1076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Dorfmann</a:t>
            </a:r>
          </a:p>
        </p:txBody>
      </p:sp>
      <p:sp>
        <p:nvSpPr>
          <p:cNvPr id="25607" name="Rectangle 6"/>
          <p:cNvSpPr>
            <a:spLocks noChangeArrowheads="1"/>
          </p:cNvSpPr>
          <p:nvPr/>
        </p:nvSpPr>
        <p:spPr bwMode="auto">
          <a:xfrm>
            <a:off x="6918325" y="4341813"/>
            <a:ext cx="749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Kalida</a:t>
            </a:r>
          </a:p>
        </p:txBody>
      </p:sp>
      <p:sp>
        <p:nvSpPr>
          <p:cNvPr id="25608" name="Rectangle 7"/>
          <p:cNvSpPr>
            <a:spLocks noChangeArrowheads="1"/>
          </p:cNvSpPr>
          <p:nvPr/>
        </p:nvSpPr>
        <p:spPr bwMode="auto">
          <a:xfrm>
            <a:off x="3717925" y="4799013"/>
            <a:ext cx="7604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Brown</a:t>
            </a:r>
          </a:p>
        </p:txBody>
      </p:sp>
      <p:sp>
        <p:nvSpPr>
          <p:cNvPr id="25609" name="Rectangle 8"/>
          <p:cNvSpPr>
            <a:spLocks noChangeArrowheads="1"/>
          </p:cNvSpPr>
          <p:nvPr/>
        </p:nvSpPr>
        <p:spPr bwMode="auto">
          <a:xfrm>
            <a:off x="5165725" y="4799013"/>
            <a:ext cx="7477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Farriis</a:t>
            </a:r>
          </a:p>
        </p:txBody>
      </p:sp>
      <p:sp>
        <p:nvSpPr>
          <p:cNvPr id="25610" name="Rectangle 9"/>
          <p:cNvSpPr>
            <a:spLocks noChangeArrowheads="1"/>
          </p:cNvSpPr>
          <p:nvPr/>
        </p:nvSpPr>
        <p:spPr bwMode="auto">
          <a:xfrm>
            <a:off x="6461125" y="4799013"/>
            <a:ext cx="568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Inez</a:t>
            </a:r>
          </a:p>
        </p:txBody>
      </p:sp>
      <p:sp>
        <p:nvSpPr>
          <p:cNvPr id="25611" name="Rectangle 10"/>
          <p:cNvSpPr>
            <a:spLocks noChangeArrowheads="1"/>
          </p:cNvSpPr>
          <p:nvPr/>
        </p:nvSpPr>
        <p:spPr bwMode="auto">
          <a:xfrm>
            <a:off x="7756525" y="4799013"/>
            <a:ext cx="917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Miranda</a:t>
            </a:r>
          </a:p>
        </p:txBody>
      </p:sp>
      <p:sp>
        <p:nvSpPr>
          <p:cNvPr id="25612" name="Rectangle 11"/>
          <p:cNvSpPr>
            <a:spLocks noChangeArrowheads="1"/>
          </p:cNvSpPr>
          <p:nvPr/>
        </p:nvSpPr>
        <p:spPr bwMode="auto">
          <a:xfrm>
            <a:off x="2971800" y="5256213"/>
            <a:ext cx="815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Adams</a:t>
            </a:r>
          </a:p>
        </p:txBody>
      </p:sp>
      <p:sp>
        <p:nvSpPr>
          <p:cNvPr id="25613" name="Rectangle 12"/>
          <p:cNvSpPr>
            <a:spLocks noChangeArrowheads="1"/>
          </p:cNvSpPr>
          <p:nvPr/>
        </p:nvSpPr>
        <p:spPr bwMode="auto">
          <a:xfrm>
            <a:off x="3962400" y="5256213"/>
            <a:ext cx="701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Cadiz</a:t>
            </a:r>
          </a:p>
        </p:txBody>
      </p:sp>
      <p:sp>
        <p:nvSpPr>
          <p:cNvPr id="25614" name="Rectangle 13"/>
          <p:cNvSpPr>
            <a:spLocks noChangeArrowheads="1"/>
          </p:cNvSpPr>
          <p:nvPr/>
        </p:nvSpPr>
        <p:spPr bwMode="auto">
          <a:xfrm>
            <a:off x="4860925" y="5256213"/>
            <a:ext cx="7143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Eaton</a:t>
            </a:r>
          </a:p>
        </p:txBody>
      </p:sp>
      <p:sp>
        <p:nvSpPr>
          <p:cNvPr id="25615" name="Rectangle 14"/>
          <p:cNvSpPr>
            <a:spLocks noChangeArrowheads="1"/>
          </p:cNvSpPr>
          <p:nvPr/>
        </p:nvSpPr>
        <p:spPr bwMode="auto">
          <a:xfrm>
            <a:off x="5546725" y="5256213"/>
            <a:ext cx="727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Goetz</a:t>
            </a:r>
          </a:p>
        </p:txBody>
      </p:sp>
      <p:sp>
        <p:nvSpPr>
          <p:cNvPr id="25616" name="Rectangle 15"/>
          <p:cNvSpPr>
            <a:spLocks noChangeArrowheads="1"/>
          </p:cNvSpPr>
          <p:nvPr/>
        </p:nvSpPr>
        <p:spPr bwMode="auto">
          <a:xfrm>
            <a:off x="6705600" y="5256213"/>
            <a:ext cx="7254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Jones</a:t>
            </a:r>
          </a:p>
        </p:txBody>
      </p:sp>
      <p:sp>
        <p:nvSpPr>
          <p:cNvPr id="25617" name="Rectangle 16"/>
          <p:cNvSpPr>
            <a:spLocks noChangeArrowheads="1"/>
          </p:cNvSpPr>
          <p:nvPr/>
        </p:nvSpPr>
        <p:spPr bwMode="auto">
          <a:xfrm>
            <a:off x="7375525" y="5256213"/>
            <a:ext cx="793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Lomax</a:t>
            </a:r>
          </a:p>
        </p:txBody>
      </p:sp>
      <p:sp>
        <p:nvSpPr>
          <p:cNvPr id="25618" name="Rectangle 17"/>
          <p:cNvSpPr>
            <a:spLocks noChangeArrowheads="1"/>
          </p:cNvSpPr>
          <p:nvPr/>
        </p:nvSpPr>
        <p:spPr bwMode="auto">
          <a:xfrm>
            <a:off x="8235950" y="5256213"/>
            <a:ext cx="906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Norman</a:t>
            </a:r>
          </a:p>
        </p:txBody>
      </p:sp>
      <p:sp>
        <p:nvSpPr>
          <p:cNvPr id="25619" name="Line 18"/>
          <p:cNvSpPr>
            <a:spLocks noChangeShapeType="1"/>
          </p:cNvSpPr>
          <p:nvPr/>
        </p:nvSpPr>
        <p:spPr bwMode="auto">
          <a:xfrm flipH="1">
            <a:off x="5257800" y="4114800"/>
            <a:ext cx="5334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0" name="Line 19"/>
          <p:cNvSpPr>
            <a:spLocks noChangeShapeType="1"/>
          </p:cNvSpPr>
          <p:nvPr/>
        </p:nvSpPr>
        <p:spPr bwMode="auto">
          <a:xfrm>
            <a:off x="6629400" y="4114800"/>
            <a:ext cx="533400" cy="228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1" name="Line 20"/>
          <p:cNvSpPr>
            <a:spLocks noChangeShapeType="1"/>
          </p:cNvSpPr>
          <p:nvPr/>
        </p:nvSpPr>
        <p:spPr bwMode="auto">
          <a:xfrm flipH="1">
            <a:off x="4114800" y="4572000"/>
            <a:ext cx="6858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2" name="Line 21"/>
          <p:cNvSpPr>
            <a:spLocks noChangeShapeType="1"/>
          </p:cNvSpPr>
          <p:nvPr/>
        </p:nvSpPr>
        <p:spPr bwMode="auto">
          <a:xfrm>
            <a:off x="4953000" y="4572000"/>
            <a:ext cx="609600" cy="228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3" name="Line 22"/>
          <p:cNvSpPr>
            <a:spLocks noChangeShapeType="1"/>
          </p:cNvSpPr>
          <p:nvPr/>
        </p:nvSpPr>
        <p:spPr bwMode="auto">
          <a:xfrm flipH="1">
            <a:off x="3505200" y="5029200"/>
            <a:ext cx="5334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4" name="Line 23"/>
          <p:cNvSpPr>
            <a:spLocks noChangeShapeType="1"/>
          </p:cNvSpPr>
          <p:nvPr/>
        </p:nvSpPr>
        <p:spPr bwMode="auto">
          <a:xfrm>
            <a:off x="4114800" y="5029200"/>
            <a:ext cx="3048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5" name="Line 24"/>
          <p:cNvSpPr>
            <a:spLocks noChangeShapeType="1"/>
          </p:cNvSpPr>
          <p:nvPr/>
        </p:nvSpPr>
        <p:spPr bwMode="auto">
          <a:xfrm flipH="1">
            <a:off x="5181600" y="5029200"/>
            <a:ext cx="3810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6" name="Line 25"/>
          <p:cNvSpPr>
            <a:spLocks noChangeShapeType="1"/>
          </p:cNvSpPr>
          <p:nvPr/>
        </p:nvSpPr>
        <p:spPr bwMode="auto">
          <a:xfrm>
            <a:off x="5638800" y="5029200"/>
            <a:ext cx="3048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7" name="Line 26"/>
          <p:cNvSpPr>
            <a:spLocks noChangeShapeType="1"/>
          </p:cNvSpPr>
          <p:nvPr/>
        </p:nvSpPr>
        <p:spPr bwMode="auto">
          <a:xfrm>
            <a:off x="6705600" y="5029200"/>
            <a:ext cx="3048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8" name="Line 27"/>
          <p:cNvSpPr>
            <a:spLocks noChangeShapeType="1"/>
          </p:cNvSpPr>
          <p:nvPr/>
        </p:nvSpPr>
        <p:spPr bwMode="auto">
          <a:xfrm flipH="1">
            <a:off x="6781800" y="4572000"/>
            <a:ext cx="5334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9" name="Line 28"/>
          <p:cNvSpPr>
            <a:spLocks noChangeShapeType="1"/>
          </p:cNvSpPr>
          <p:nvPr/>
        </p:nvSpPr>
        <p:spPr bwMode="auto">
          <a:xfrm>
            <a:off x="7467600" y="4648200"/>
            <a:ext cx="685800" cy="228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0" name="Line 29"/>
          <p:cNvSpPr>
            <a:spLocks noChangeShapeType="1"/>
          </p:cNvSpPr>
          <p:nvPr/>
        </p:nvSpPr>
        <p:spPr bwMode="auto">
          <a:xfrm flipH="1">
            <a:off x="7848600" y="5029200"/>
            <a:ext cx="3810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1" name="Line 30"/>
          <p:cNvSpPr>
            <a:spLocks noChangeShapeType="1"/>
          </p:cNvSpPr>
          <p:nvPr/>
        </p:nvSpPr>
        <p:spPr bwMode="auto">
          <a:xfrm>
            <a:off x="8229600" y="5029200"/>
            <a:ext cx="457200" cy="228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2" name="Line 31"/>
          <p:cNvSpPr>
            <a:spLocks noChangeShapeType="1"/>
          </p:cNvSpPr>
          <p:nvPr/>
        </p:nvSpPr>
        <p:spPr bwMode="auto">
          <a:xfrm>
            <a:off x="2667000" y="2895600"/>
            <a:ext cx="3276600" cy="990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33" name="Line 32"/>
          <p:cNvSpPr>
            <a:spLocks noChangeShapeType="1"/>
          </p:cNvSpPr>
          <p:nvPr/>
        </p:nvSpPr>
        <p:spPr bwMode="auto">
          <a:xfrm>
            <a:off x="2133600" y="3200400"/>
            <a:ext cx="1066800" cy="19812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34" name="Rectangle 41"/>
          <p:cNvSpPr>
            <a:spLocks noChangeArrowheads="1"/>
          </p:cNvSpPr>
          <p:nvPr/>
        </p:nvSpPr>
        <p:spPr bwMode="auto">
          <a:xfrm>
            <a:off x="3276600" y="563880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A</a:t>
            </a:r>
          </a:p>
        </p:txBody>
      </p:sp>
      <p:sp>
        <p:nvSpPr>
          <p:cNvPr id="25635" name="Rectangle 42"/>
          <p:cNvSpPr>
            <a:spLocks noChangeArrowheads="1"/>
          </p:cNvSpPr>
          <p:nvPr/>
        </p:nvSpPr>
        <p:spPr bwMode="auto">
          <a:xfrm>
            <a:off x="4191000" y="56388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C</a:t>
            </a:r>
          </a:p>
        </p:txBody>
      </p:sp>
      <p:sp>
        <p:nvSpPr>
          <p:cNvPr id="25636" name="Rectangle 43"/>
          <p:cNvSpPr>
            <a:spLocks noChangeArrowheads="1"/>
          </p:cNvSpPr>
          <p:nvPr/>
        </p:nvSpPr>
        <p:spPr bwMode="auto">
          <a:xfrm>
            <a:off x="3733800" y="563880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B</a:t>
            </a:r>
          </a:p>
        </p:txBody>
      </p:sp>
      <p:sp>
        <p:nvSpPr>
          <p:cNvPr id="25637" name="Rectangle 44"/>
          <p:cNvSpPr>
            <a:spLocks noChangeArrowheads="1"/>
          </p:cNvSpPr>
          <p:nvPr/>
        </p:nvSpPr>
        <p:spPr bwMode="auto">
          <a:xfrm>
            <a:off x="4724400" y="56388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D</a:t>
            </a:r>
          </a:p>
        </p:txBody>
      </p:sp>
      <p:sp>
        <p:nvSpPr>
          <p:cNvPr id="25638" name="Rectangle 45"/>
          <p:cNvSpPr>
            <a:spLocks noChangeArrowheads="1"/>
          </p:cNvSpPr>
          <p:nvPr/>
        </p:nvSpPr>
        <p:spPr bwMode="auto">
          <a:xfrm>
            <a:off x="5181600" y="563880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E</a:t>
            </a:r>
          </a:p>
        </p:txBody>
      </p:sp>
      <p:sp>
        <p:nvSpPr>
          <p:cNvPr id="25639" name="Rectangle 46"/>
          <p:cNvSpPr>
            <a:spLocks noChangeArrowheads="1"/>
          </p:cNvSpPr>
          <p:nvPr/>
        </p:nvSpPr>
        <p:spPr bwMode="auto">
          <a:xfrm>
            <a:off x="5562600" y="5638800"/>
            <a:ext cx="307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F</a:t>
            </a:r>
          </a:p>
        </p:txBody>
      </p:sp>
      <p:sp>
        <p:nvSpPr>
          <p:cNvPr id="25640" name="Rectangle 47"/>
          <p:cNvSpPr>
            <a:spLocks noChangeArrowheads="1"/>
          </p:cNvSpPr>
          <p:nvPr/>
        </p:nvSpPr>
        <p:spPr bwMode="auto">
          <a:xfrm>
            <a:off x="5867400" y="5638800"/>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G</a:t>
            </a:r>
          </a:p>
        </p:txBody>
      </p:sp>
      <p:sp>
        <p:nvSpPr>
          <p:cNvPr id="25641" name="Rectangle 48"/>
          <p:cNvSpPr>
            <a:spLocks noChangeArrowheads="1"/>
          </p:cNvSpPr>
          <p:nvPr/>
        </p:nvSpPr>
        <p:spPr bwMode="auto">
          <a:xfrm>
            <a:off x="6248400" y="56388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H</a:t>
            </a:r>
          </a:p>
        </p:txBody>
      </p:sp>
      <p:sp>
        <p:nvSpPr>
          <p:cNvPr id="25642" name="Rectangle 49"/>
          <p:cNvSpPr>
            <a:spLocks noChangeArrowheads="1"/>
          </p:cNvSpPr>
          <p:nvPr/>
        </p:nvSpPr>
        <p:spPr bwMode="auto">
          <a:xfrm>
            <a:off x="6629400" y="5638800"/>
            <a:ext cx="241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I</a:t>
            </a:r>
          </a:p>
        </p:txBody>
      </p:sp>
      <p:sp>
        <p:nvSpPr>
          <p:cNvPr id="25643" name="Rectangle 50"/>
          <p:cNvSpPr>
            <a:spLocks noChangeArrowheads="1"/>
          </p:cNvSpPr>
          <p:nvPr/>
        </p:nvSpPr>
        <p:spPr bwMode="auto">
          <a:xfrm>
            <a:off x="6934200" y="5638800"/>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J</a:t>
            </a:r>
          </a:p>
        </p:txBody>
      </p:sp>
      <p:sp>
        <p:nvSpPr>
          <p:cNvPr id="25644" name="Rectangle 51"/>
          <p:cNvSpPr>
            <a:spLocks noChangeArrowheads="1"/>
          </p:cNvSpPr>
          <p:nvPr/>
        </p:nvSpPr>
        <p:spPr bwMode="auto">
          <a:xfrm>
            <a:off x="7391400" y="5638800"/>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K</a:t>
            </a:r>
          </a:p>
        </p:txBody>
      </p:sp>
      <p:sp>
        <p:nvSpPr>
          <p:cNvPr id="25645" name="Rectangle 52"/>
          <p:cNvSpPr>
            <a:spLocks noChangeArrowheads="1"/>
          </p:cNvSpPr>
          <p:nvPr/>
        </p:nvSpPr>
        <p:spPr bwMode="auto">
          <a:xfrm>
            <a:off x="7772400" y="56388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L</a:t>
            </a:r>
          </a:p>
        </p:txBody>
      </p:sp>
      <p:sp>
        <p:nvSpPr>
          <p:cNvPr id="25646" name="Rectangle 53"/>
          <p:cNvSpPr>
            <a:spLocks noChangeArrowheads="1"/>
          </p:cNvSpPr>
          <p:nvPr/>
        </p:nvSpPr>
        <p:spPr bwMode="auto">
          <a:xfrm>
            <a:off x="8382000" y="5638800"/>
            <a:ext cx="354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M</a:t>
            </a:r>
          </a:p>
        </p:txBody>
      </p:sp>
      <p:sp>
        <p:nvSpPr>
          <p:cNvPr id="25647" name="Rectangle 54"/>
          <p:cNvSpPr>
            <a:spLocks noChangeArrowheads="1"/>
          </p:cNvSpPr>
          <p:nvPr/>
        </p:nvSpPr>
        <p:spPr bwMode="auto">
          <a:xfrm>
            <a:off x="8824913" y="5638800"/>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N</a:t>
            </a:r>
          </a:p>
        </p:txBody>
      </p:sp>
      <p:sp>
        <p:nvSpPr>
          <p:cNvPr id="25648" name="Line 55"/>
          <p:cNvSpPr>
            <a:spLocks noChangeShapeType="1"/>
          </p:cNvSpPr>
          <p:nvPr/>
        </p:nvSpPr>
        <p:spPr bwMode="auto">
          <a:xfrm>
            <a:off x="3276600" y="55626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49" name="Line 56"/>
          <p:cNvSpPr>
            <a:spLocks noChangeShapeType="1"/>
          </p:cNvSpPr>
          <p:nvPr/>
        </p:nvSpPr>
        <p:spPr bwMode="auto">
          <a:xfrm flipH="1">
            <a:off x="3962400" y="5562600"/>
            <a:ext cx="2286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0" name="Line 57"/>
          <p:cNvSpPr>
            <a:spLocks noChangeShapeType="1"/>
          </p:cNvSpPr>
          <p:nvPr/>
        </p:nvSpPr>
        <p:spPr bwMode="auto">
          <a:xfrm>
            <a:off x="4267200" y="5562600"/>
            <a:ext cx="762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1" name="Line 58"/>
          <p:cNvSpPr>
            <a:spLocks noChangeShapeType="1"/>
          </p:cNvSpPr>
          <p:nvPr/>
        </p:nvSpPr>
        <p:spPr bwMode="auto">
          <a:xfrm flipH="1">
            <a:off x="4953000" y="55626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2" name="Line 59"/>
          <p:cNvSpPr>
            <a:spLocks noChangeShapeType="1"/>
          </p:cNvSpPr>
          <p:nvPr/>
        </p:nvSpPr>
        <p:spPr bwMode="auto">
          <a:xfrm>
            <a:off x="5181600" y="5562600"/>
            <a:ext cx="762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3" name="Line 60"/>
          <p:cNvSpPr>
            <a:spLocks noChangeShapeType="1"/>
          </p:cNvSpPr>
          <p:nvPr/>
        </p:nvSpPr>
        <p:spPr bwMode="auto">
          <a:xfrm flipH="1">
            <a:off x="5715000" y="5486400"/>
            <a:ext cx="76200" cy="228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4" name="Line 61"/>
          <p:cNvSpPr>
            <a:spLocks noChangeShapeType="1"/>
          </p:cNvSpPr>
          <p:nvPr/>
        </p:nvSpPr>
        <p:spPr bwMode="auto">
          <a:xfrm>
            <a:off x="5867400" y="55626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5" name="Rectangle 62"/>
          <p:cNvSpPr>
            <a:spLocks noChangeArrowheads="1"/>
          </p:cNvSpPr>
          <p:nvPr/>
        </p:nvSpPr>
        <p:spPr bwMode="auto">
          <a:xfrm>
            <a:off x="6172200" y="5257800"/>
            <a:ext cx="568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a:solidFill>
                  <a:srgbClr val="006600"/>
                </a:solidFill>
              </a:rPr>
              <a:t>Inez</a:t>
            </a:r>
          </a:p>
        </p:txBody>
      </p:sp>
      <p:sp>
        <p:nvSpPr>
          <p:cNvPr id="25656" name="Line 63"/>
          <p:cNvSpPr>
            <a:spLocks noChangeShapeType="1"/>
          </p:cNvSpPr>
          <p:nvPr/>
        </p:nvSpPr>
        <p:spPr bwMode="auto">
          <a:xfrm flipH="1">
            <a:off x="6553200" y="5029200"/>
            <a:ext cx="1524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7" name="Line 64"/>
          <p:cNvSpPr>
            <a:spLocks noChangeShapeType="1"/>
          </p:cNvSpPr>
          <p:nvPr/>
        </p:nvSpPr>
        <p:spPr bwMode="auto">
          <a:xfrm flipH="1">
            <a:off x="6400800" y="5562600"/>
            <a:ext cx="762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8" name="Line 65"/>
          <p:cNvSpPr>
            <a:spLocks noChangeShapeType="1"/>
          </p:cNvSpPr>
          <p:nvPr/>
        </p:nvSpPr>
        <p:spPr bwMode="auto">
          <a:xfrm>
            <a:off x="6553200" y="55626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59" name="Line 66"/>
          <p:cNvSpPr>
            <a:spLocks noChangeShapeType="1"/>
          </p:cNvSpPr>
          <p:nvPr/>
        </p:nvSpPr>
        <p:spPr bwMode="auto">
          <a:xfrm>
            <a:off x="7010400" y="5562600"/>
            <a:ext cx="762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60" name="Line 67"/>
          <p:cNvSpPr>
            <a:spLocks noChangeShapeType="1"/>
          </p:cNvSpPr>
          <p:nvPr/>
        </p:nvSpPr>
        <p:spPr bwMode="auto">
          <a:xfrm flipH="1">
            <a:off x="7543800" y="55626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61" name="Line 68"/>
          <p:cNvSpPr>
            <a:spLocks noChangeShapeType="1"/>
          </p:cNvSpPr>
          <p:nvPr/>
        </p:nvSpPr>
        <p:spPr bwMode="auto">
          <a:xfrm>
            <a:off x="7772400" y="5562600"/>
            <a:ext cx="762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62" name="Line 69"/>
          <p:cNvSpPr>
            <a:spLocks noChangeShapeType="1"/>
          </p:cNvSpPr>
          <p:nvPr/>
        </p:nvSpPr>
        <p:spPr bwMode="auto">
          <a:xfrm flipH="1">
            <a:off x="8599488" y="5486400"/>
            <a:ext cx="87312"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63" name="Line 70"/>
          <p:cNvSpPr>
            <a:spLocks noChangeShapeType="1"/>
          </p:cNvSpPr>
          <p:nvPr/>
        </p:nvSpPr>
        <p:spPr bwMode="auto">
          <a:xfrm>
            <a:off x="8763000" y="5486400"/>
            <a:ext cx="152400" cy="1651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64" name="Rectangle 71"/>
          <p:cNvSpPr>
            <a:spLocks noChangeArrowheads="1"/>
          </p:cNvSpPr>
          <p:nvPr/>
        </p:nvSpPr>
        <p:spPr bwMode="auto">
          <a:xfrm>
            <a:off x="6705600" y="3200400"/>
            <a:ext cx="914400" cy="3048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a:r>
              <a:rPr lang="en-US" sz="2000"/>
              <a:t>Key</a:t>
            </a:r>
          </a:p>
        </p:txBody>
      </p:sp>
      <p:sp>
        <p:nvSpPr>
          <p:cNvPr id="25665" name="Rectangle 72"/>
          <p:cNvSpPr>
            <a:spLocks noChangeArrowheads="1"/>
          </p:cNvSpPr>
          <p:nvPr/>
        </p:nvSpPr>
        <p:spPr bwMode="auto">
          <a:xfrm>
            <a:off x="7620000" y="3200400"/>
            <a:ext cx="609600" cy="304800"/>
          </a:xfrm>
          <a:prstGeom prst="rect">
            <a:avLst/>
          </a:prstGeom>
          <a:solidFill>
            <a:srgbClr val="FFCCCC"/>
          </a:solidFill>
          <a:ln w="12700">
            <a:solidFill>
              <a:schemeClr val="tx1"/>
            </a:solidFill>
            <a:miter lim="800000"/>
            <a:headEnd type="none" w="sm" len="sm"/>
            <a:tailEnd type="none" w="sm" len="sm"/>
          </a:ln>
        </p:spPr>
        <p:txBody>
          <a:bodyPr wrap="none" anchor="ctr"/>
          <a:lstStyle/>
          <a:p>
            <a:pPr algn="ctr"/>
            <a:r>
              <a:rPr lang="en-US" sz="2000"/>
              <a:t>Data</a:t>
            </a:r>
          </a:p>
        </p:txBody>
      </p:sp>
      <p:sp>
        <p:nvSpPr>
          <p:cNvPr id="25666" name="Rectangle 73"/>
          <p:cNvSpPr>
            <a:spLocks noChangeArrowheads="1"/>
          </p:cNvSpPr>
          <p:nvPr/>
        </p:nvSpPr>
        <p:spPr bwMode="auto">
          <a:xfrm>
            <a:off x="6324600" y="3200400"/>
            <a:ext cx="381000" cy="304800"/>
          </a:xfrm>
          <a:prstGeom prst="rect">
            <a:avLst/>
          </a:prstGeom>
          <a:solidFill>
            <a:srgbClr val="CCFFCC"/>
          </a:solidFill>
          <a:ln w="12700">
            <a:solidFill>
              <a:schemeClr val="tx1"/>
            </a:solidFill>
            <a:miter lim="800000"/>
            <a:headEnd type="none" w="sm" len="sm"/>
            <a:tailEnd type="none" w="sm" len="sm"/>
          </a:ln>
        </p:spPr>
        <p:txBody>
          <a:bodyPr wrap="none" anchor="ctr"/>
          <a:lstStyle/>
          <a:p>
            <a:pPr algn="ctr"/>
            <a:r>
              <a:rPr lang="en-US"/>
              <a:t>&lt;</a:t>
            </a:r>
          </a:p>
        </p:txBody>
      </p:sp>
      <p:sp>
        <p:nvSpPr>
          <p:cNvPr id="25667" name="Rectangle 74"/>
          <p:cNvSpPr>
            <a:spLocks noChangeArrowheads="1"/>
          </p:cNvSpPr>
          <p:nvPr/>
        </p:nvSpPr>
        <p:spPr bwMode="auto">
          <a:xfrm>
            <a:off x="8229600" y="3200400"/>
            <a:ext cx="457200" cy="304800"/>
          </a:xfrm>
          <a:prstGeom prst="rect">
            <a:avLst/>
          </a:prstGeom>
          <a:solidFill>
            <a:srgbClr val="CCFFCC"/>
          </a:solidFill>
          <a:ln w="12700">
            <a:solidFill>
              <a:schemeClr val="tx1"/>
            </a:solidFill>
            <a:miter lim="800000"/>
            <a:headEnd type="none" w="sm" len="sm"/>
            <a:tailEnd type="none" w="sm" len="sm"/>
          </a:ln>
        </p:spPr>
        <p:txBody>
          <a:bodyPr wrap="none" anchor="ctr"/>
          <a:lstStyle/>
          <a:p>
            <a:pPr algn="ctr"/>
            <a:r>
              <a:rPr lang="en-US"/>
              <a:t>&gt;=</a:t>
            </a:r>
          </a:p>
        </p:txBody>
      </p:sp>
      <p:sp>
        <p:nvSpPr>
          <p:cNvPr id="25668" name="Line 75"/>
          <p:cNvSpPr>
            <a:spLocks noChangeShapeType="1"/>
          </p:cNvSpPr>
          <p:nvPr/>
        </p:nvSpPr>
        <p:spPr bwMode="auto">
          <a:xfrm>
            <a:off x="2819400" y="2514600"/>
            <a:ext cx="3352800" cy="6858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780836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smtClean="0"/>
              <a:t>B+-Tree</a:t>
            </a:r>
          </a:p>
        </p:txBody>
      </p:sp>
      <p:sp>
        <p:nvSpPr>
          <p:cNvPr id="26628" name="Rectangle 3"/>
          <p:cNvSpPr>
            <a:spLocks noGrp="1" noChangeArrowheads="1"/>
          </p:cNvSpPr>
          <p:nvPr>
            <p:ph type="body" sz="half" idx="1"/>
          </p:nvPr>
        </p:nvSpPr>
        <p:spPr/>
        <p:txBody>
          <a:bodyPr/>
          <a:lstStyle/>
          <a:p>
            <a:r>
              <a:rPr lang="en-US" sz="2000" dirty="0" smtClean="0"/>
              <a:t>Special characteristics</a:t>
            </a:r>
          </a:p>
          <a:p>
            <a:pPr lvl="1"/>
            <a:r>
              <a:rPr lang="en-US" sz="1800" dirty="0" smtClean="0"/>
              <a:t>Set the degree (m)</a:t>
            </a:r>
          </a:p>
          <a:p>
            <a:pPr lvl="2"/>
            <a:r>
              <a:rPr lang="en-US" sz="1600" dirty="0" smtClean="0"/>
              <a:t>m &gt;= 3</a:t>
            </a:r>
          </a:p>
          <a:p>
            <a:pPr lvl="2"/>
            <a:r>
              <a:rPr lang="en-US" sz="1600" dirty="0" smtClean="0"/>
              <a:t>Usually an odd number.</a:t>
            </a:r>
          </a:p>
          <a:p>
            <a:pPr lvl="1"/>
            <a:r>
              <a:rPr lang="en-US" sz="1800" dirty="0" smtClean="0"/>
              <a:t>Every node (except the root) must have between m/2 and m children.</a:t>
            </a:r>
          </a:p>
          <a:p>
            <a:pPr lvl="1"/>
            <a:r>
              <a:rPr lang="en-US" sz="1800" dirty="0" smtClean="0"/>
              <a:t>All leaves are at the same level/depth.</a:t>
            </a:r>
          </a:p>
          <a:p>
            <a:pPr lvl="1"/>
            <a:r>
              <a:rPr lang="en-US" sz="1800" dirty="0" smtClean="0"/>
              <a:t>All key values are displayed on the bottom leaves.</a:t>
            </a:r>
          </a:p>
          <a:p>
            <a:pPr lvl="1"/>
            <a:r>
              <a:rPr lang="en-US" sz="1800" dirty="0" smtClean="0"/>
              <a:t>A </a:t>
            </a:r>
            <a:r>
              <a:rPr lang="en-US" sz="1800" dirty="0" err="1" smtClean="0"/>
              <a:t>nonleaf</a:t>
            </a:r>
            <a:r>
              <a:rPr lang="en-US" sz="1800" dirty="0" smtClean="0"/>
              <a:t> node with n children will contain n-1 key values.</a:t>
            </a:r>
          </a:p>
          <a:p>
            <a:pPr lvl="1"/>
            <a:r>
              <a:rPr lang="en-US" sz="1800" dirty="0" smtClean="0"/>
              <a:t>Leaves are connected by pointers (sequential access).</a:t>
            </a:r>
          </a:p>
        </p:txBody>
      </p:sp>
      <p:sp>
        <p:nvSpPr>
          <p:cNvPr id="26629" name="Rectangle 4"/>
          <p:cNvSpPr>
            <a:spLocks noGrp="1" noChangeArrowheads="1"/>
          </p:cNvSpPr>
          <p:nvPr>
            <p:ph type="body" sz="half" idx="2"/>
          </p:nvPr>
        </p:nvSpPr>
        <p:spPr/>
        <p:txBody>
          <a:bodyPr/>
          <a:lstStyle/>
          <a:p>
            <a:r>
              <a:rPr lang="en-US" sz="2000" smtClean="0"/>
              <a:t>Example data</a:t>
            </a:r>
          </a:p>
          <a:p>
            <a:pPr lvl="1"/>
            <a:r>
              <a:rPr lang="en-US" sz="1800" smtClean="0"/>
              <a:t>156, 231, 287, 315</a:t>
            </a:r>
          </a:p>
          <a:p>
            <a:pPr lvl="1"/>
            <a:r>
              <a:rPr lang="en-US" sz="1800" smtClean="0"/>
              <a:t>347, 458, 692, 792</a:t>
            </a:r>
          </a:p>
        </p:txBody>
      </p:sp>
      <p:sp>
        <p:nvSpPr>
          <p:cNvPr id="26626"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731D9C0D-7434-4EF2-90D7-BB4D05A86215}" type="slidenum">
              <a:rPr lang="en-US" smtClean="0"/>
              <a:pPr/>
              <a:t>18</a:t>
            </a:fld>
            <a:endParaRPr lang="en-US"/>
          </a:p>
        </p:txBody>
      </p:sp>
    </p:spTree>
    <p:extLst>
      <p:ext uri="{BB962C8B-B14F-4D97-AF65-F5344CB8AC3E}">
        <p14:creationId xmlns:p14="http://schemas.microsoft.com/office/powerpoint/2010/main" val="4272358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smtClean="0"/>
              <a:t>B+-Tree Example</a:t>
            </a:r>
          </a:p>
        </p:txBody>
      </p:sp>
      <p:sp>
        <p:nvSpPr>
          <p:cNvPr id="27652" name="Rectangle 3"/>
          <p:cNvSpPr>
            <a:spLocks noGrp="1" noChangeArrowheads="1"/>
          </p:cNvSpPr>
          <p:nvPr>
            <p:ph idx="1"/>
          </p:nvPr>
        </p:nvSpPr>
        <p:spPr/>
        <p:txBody>
          <a:bodyPr/>
          <a:lstStyle/>
          <a:p>
            <a:r>
              <a:rPr lang="en-US" smtClean="0"/>
              <a:t>Degree 3</a:t>
            </a:r>
          </a:p>
          <a:p>
            <a:pPr lvl="1"/>
            <a:r>
              <a:rPr lang="en-US" smtClean="0"/>
              <a:t>At least m/2 = 1.5 (=2) children.</a:t>
            </a:r>
          </a:p>
          <a:p>
            <a:pPr lvl="1"/>
            <a:r>
              <a:rPr lang="en-US" smtClean="0"/>
              <a:t>No more than 3 children.</a:t>
            </a:r>
          </a:p>
          <a:p>
            <a:r>
              <a:rPr lang="en-US" smtClean="0"/>
              <a:t>Search keys (e.g., find 692)</a:t>
            </a:r>
          </a:p>
          <a:p>
            <a:pPr lvl="1"/>
            <a:r>
              <a:rPr lang="en-US" smtClean="0"/>
              <a:t>Less than</a:t>
            </a:r>
          </a:p>
          <a:p>
            <a:pPr lvl="1"/>
            <a:r>
              <a:rPr lang="en-US" smtClean="0"/>
              <a:t>Between</a:t>
            </a:r>
          </a:p>
          <a:p>
            <a:pPr lvl="1"/>
            <a:r>
              <a:rPr lang="en-US" smtClean="0"/>
              <a:t>Greater than</a:t>
            </a:r>
          </a:p>
          <a:p>
            <a:r>
              <a:rPr lang="en-US" smtClean="0"/>
              <a:t>Sequential links.</a:t>
            </a:r>
          </a:p>
        </p:txBody>
      </p:sp>
      <p:sp>
        <p:nvSpPr>
          <p:cNvPr id="27650"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53E049C6-1D2E-4903-AEDA-CB79C1EA1667}" type="slidenum">
              <a:rPr lang="en-US" smtClean="0"/>
              <a:pPr/>
              <a:t>19</a:t>
            </a:fld>
            <a:endParaRPr lang="en-US"/>
          </a:p>
        </p:txBody>
      </p:sp>
      <p:sp>
        <p:nvSpPr>
          <p:cNvPr id="27653" name="Rectangle 4"/>
          <p:cNvSpPr>
            <a:spLocks noChangeArrowheads="1"/>
          </p:cNvSpPr>
          <p:nvPr/>
        </p:nvSpPr>
        <p:spPr bwMode="auto">
          <a:xfrm>
            <a:off x="4883150" y="3892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7654" name="Rectangle 5"/>
          <p:cNvSpPr>
            <a:spLocks noChangeArrowheads="1"/>
          </p:cNvSpPr>
          <p:nvPr/>
        </p:nvSpPr>
        <p:spPr bwMode="auto">
          <a:xfrm>
            <a:off x="4654550" y="3892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55" name="Rectangle 6"/>
          <p:cNvSpPr>
            <a:spLocks noChangeArrowheads="1"/>
          </p:cNvSpPr>
          <p:nvPr/>
        </p:nvSpPr>
        <p:spPr bwMode="auto">
          <a:xfrm>
            <a:off x="5264150" y="38925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56" name="Rectangle 7"/>
          <p:cNvSpPr>
            <a:spLocks noChangeArrowheads="1"/>
          </p:cNvSpPr>
          <p:nvPr/>
        </p:nvSpPr>
        <p:spPr bwMode="auto">
          <a:xfrm>
            <a:off x="2368550" y="45021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7657" name="Rectangle 8"/>
          <p:cNvSpPr>
            <a:spLocks noChangeArrowheads="1"/>
          </p:cNvSpPr>
          <p:nvPr/>
        </p:nvSpPr>
        <p:spPr bwMode="auto">
          <a:xfrm>
            <a:off x="2139950" y="45021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58" name="Rectangle 9"/>
          <p:cNvSpPr>
            <a:spLocks noChangeArrowheads="1"/>
          </p:cNvSpPr>
          <p:nvPr/>
        </p:nvSpPr>
        <p:spPr bwMode="auto">
          <a:xfrm>
            <a:off x="2749550" y="45021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7659" name="Rectangle 10"/>
          <p:cNvSpPr>
            <a:spLocks noChangeArrowheads="1"/>
          </p:cNvSpPr>
          <p:nvPr/>
        </p:nvSpPr>
        <p:spPr bwMode="auto">
          <a:xfrm>
            <a:off x="3206750" y="45021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7660" name="Rectangle 11"/>
          <p:cNvSpPr>
            <a:spLocks noChangeArrowheads="1"/>
          </p:cNvSpPr>
          <p:nvPr/>
        </p:nvSpPr>
        <p:spPr bwMode="auto">
          <a:xfrm>
            <a:off x="3587750" y="45021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61" name="Rectangle 12"/>
          <p:cNvSpPr>
            <a:spLocks noChangeArrowheads="1"/>
          </p:cNvSpPr>
          <p:nvPr/>
        </p:nvSpPr>
        <p:spPr bwMode="auto">
          <a:xfrm>
            <a:off x="6483350" y="45021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7662" name="Rectangle 13"/>
          <p:cNvSpPr>
            <a:spLocks noChangeArrowheads="1"/>
          </p:cNvSpPr>
          <p:nvPr/>
        </p:nvSpPr>
        <p:spPr bwMode="auto">
          <a:xfrm>
            <a:off x="6254750" y="45021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63" name="Rectangle 14"/>
          <p:cNvSpPr>
            <a:spLocks noChangeArrowheads="1"/>
          </p:cNvSpPr>
          <p:nvPr/>
        </p:nvSpPr>
        <p:spPr bwMode="auto">
          <a:xfrm>
            <a:off x="6864350" y="45021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7664" name="Rectangle 15"/>
          <p:cNvSpPr>
            <a:spLocks noChangeArrowheads="1"/>
          </p:cNvSpPr>
          <p:nvPr/>
        </p:nvSpPr>
        <p:spPr bwMode="auto">
          <a:xfrm>
            <a:off x="7321550" y="45021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7665" name="Rectangle 16"/>
          <p:cNvSpPr>
            <a:spLocks noChangeArrowheads="1"/>
          </p:cNvSpPr>
          <p:nvPr/>
        </p:nvSpPr>
        <p:spPr bwMode="auto">
          <a:xfrm>
            <a:off x="7702550" y="45021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66" name="Rectangle 17"/>
          <p:cNvSpPr>
            <a:spLocks noChangeArrowheads="1"/>
          </p:cNvSpPr>
          <p:nvPr/>
        </p:nvSpPr>
        <p:spPr bwMode="auto">
          <a:xfrm>
            <a:off x="49593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7667" name="Rectangle 18"/>
          <p:cNvSpPr>
            <a:spLocks noChangeArrowheads="1"/>
          </p:cNvSpPr>
          <p:nvPr/>
        </p:nvSpPr>
        <p:spPr bwMode="auto">
          <a:xfrm>
            <a:off x="47307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68" name="Rectangle 19"/>
          <p:cNvSpPr>
            <a:spLocks noChangeArrowheads="1"/>
          </p:cNvSpPr>
          <p:nvPr/>
        </p:nvSpPr>
        <p:spPr bwMode="auto">
          <a:xfrm>
            <a:off x="5340350" y="53403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7669" name="Rectangle 20"/>
          <p:cNvSpPr>
            <a:spLocks noChangeArrowheads="1"/>
          </p:cNvSpPr>
          <p:nvPr/>
        </p:nvSpPr>
        <p:spPr bwMode="auto">
          <a:xfrm>
            <a:off x="57213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347</a:t>
            </a:r>
          </a:p>
        </p:txBody>
      </p:sp>
      <p:sp>
        <p:nvSpPr>
          <p:cNvPr id="27670" name="Rectangle 21"/>
          <p:cNvSpPr>
            <a:spLocks noChangeArrowheads="1"/>
          </p:cNvSpPr>
          <p:nvPr/>
        </p:nvSpPr>
        <p:spPr bwMode="auto">
          <a:xfrm>
            <a:off x="61023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71" name="Rectangle 22"/>
          <p:cNvSpPr>
            <a:spLocks noChangeArrowheads="1"/>
          </p:cNvSpPr>
          <p:nvPr/>
        </p:nvSpPr>
        <p:spPr bwMode="auto">
          <a:xfrm>
            <a:off x="66357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7672" name="Rectangle 23"/>
          <p:cNvSpPr>
            <a:spLocks noChangeArrowheads="1"/>
          </p:cNvSpPr>
          <p:nvPr/>
        </p:nvSpPr>
        <p:spPr bwMode="auto">
          <a:xfrm>
            <a:off x="64071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73" name="Rectangle 24"/>
          <p:cNvSpPr>
            <a:spLocks noChangeArrowheads="1"/>
          </p:cNvSpPr>
          <p:nvPr/>
        </p:nvSpPr>
        <p:spPr bwMode="auto">
          <a:xfrm>
            <a:off x="7016750" y="53403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7674" name="Rectangle 25"/>
          <p:cNvSpPr>
            <a:spLocks noChangeArrowheads="1"/>
          </p:cNvSpPr>
          <p:nvPr/>
        </p:nvSpPr>
        <p:spPr bwMode="auto">
          <a:xfrm>
            <a:off x="73977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692</a:t>
            </a:r>
          </a:p>
        </p:txBody>
      </p:sp>
      <p:sp>
        <p:nvSpPr>
          <p:cNvPr id="27675" name="Rectangle 26"/>
          <p:cNvSpPr>
            <a:spLocks noChangeArrowheads="1"/>
          </p:cNvSpPr>
          <p:nvPr/>
        </p:nvSpPr>
        <p:spPr bwMode="auto">
          <a:xfrm>
            <a:off x="7778750" y="53403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76" name="Rectangle 27"/>
          <p:cNvSpPr>
            <a:spLocks noChangeArrowheads="1"/>
          </p:cNvSpPr>
          <p:nvPr/>
        </p:nvSpPr>
        <p:spPr bwMode="auto">
          <a:xfrm>
            <a:off x="14541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156</a:t>
            </a:r>
          </a:p>
        </p:txBody>
      </p:sp>
      <p:sp>
        <p:nvSpPr>
          <p:cNvPr id="27677" name="Rectangle 28"/>
          <p:cNvSpPr>
            <a:spLocks noChangeArrowheads="1"/>
          </p:cNvSpPr>
          <p:nvPr/>
        </p:nvSpPr>
        <p:spPr bwMode="auto">
          <a:xfrm>
            <a:off x="12255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78" name="Rectangle 29"/>
          <p:cNvSpPr>
            <a:spLocks noChangeArrowheads="1"/>
          </p:cNvSpPr>
          <p:nvPr/>
        </p:nvSpPr>
        <p:spPr bwMode="auto">
          <a:xfrm>
            <a:off x="18351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79" name="Rectangle 30"/>
          <p:cNvSpPr>
            <a:spLocks noChangeArrowheads="1"/>
          </p:cNvSpPr>
          <p:nvPr/>
        </p:nvSpPr>
        <p:spPr bwMode="auto">
          <a:xfrm>
            <a:off x="26733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7680" name="Rectangle 31"/>
          <p:cNvSpPr>
            <a:spLocks noChangeArrowheads="1"/>
          </p:cNvSpPr>
          <p:nvPr/>
        </p:nvSpPr>
        <p:spPr bwMode="auto">
          <a:xfrm>
            <a:off x="24447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81" name="Rectangle 32"/>
          <p:cNvSpPr>
            <a:spLocks noChangeArrowheads="1"/>
          </p:cNvSpPr>
          <p:nvPr/>
        </p:nvSpPr>
        <p:spPr bwMode="auto">
          <a:xfrm>
            <a:off x="30543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82" name="Rectangle 33"/>
          <p:cNvSpPr>
            <a:spLocks noChangeArrowheads="1"/>
          </p:cNvSpPr>
          <p:nvPr/>
        </p:nvSpPr>
        <p:spPr bwMode="auto">
          <a:xfrm>
            <a:off x="8461375"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7683" name="Rectangle 34"/>
          <p:cNvSpPr>
            <a:spLocks noChangeArrowheads="1"/>
          </p:cNvSpPr>
          <p:nvPr/>
        </p:nvSpPr>
        <p:spPr bwMode="auto">
          <a:xfrm>
            <a:off x="8232775"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84" name="Rectangle 35"/>
          <p:cNvSpPr>
            <a:spLocks noChangeArrowheads="1"/>
          </p:cNvSpPr>
          <p:nvPr/>
        </p:nvSpPr>
        <p:spPr bwMode="auto">
          <a:xfrm>
            <a:off x="8842375" y="5340350"/>
            <a:ext cx="217488"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85" name="Rectangle 36"/>
          <p:cNvSpPr>
            <a:spLocks noChangeArrowheads="1"/>
          </p:cNvSpPr>
          <p:nvPr/>
        </p:nvSpPr>
        <p:spPr bwMode="auto">
          <a:xfrm>
            <a:off x="3816350" y="5340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7686" name="Rectangle 37"/>
          <p:cNvSpPr>
            <a:spLocks noChangeArrowheads="1"/>
          </p:cNvSpPr>
          <p:nvPr/>
        </p:nvSpPr>
        <p:spPr bwMode="auto">
          <a:xfrm>
            <a:off x="35877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87" name="Rectangle 38"/>
          <p:cNvSpPr>
            <a:spLocks noChangeArrowheads="1"/>
          </p:cNvSpPr>
          <p:nvPr/>
        </p:nvSpPr>
        <p:spPr bwMode="auto">
          <a:xfrm>
            <a:off x="4197350" y="5340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7688" name="Freeform 39"/>
          <p:cNvSpPr>
            <a:spLocks/>
          </p:cNvSpPr>
          <p:nvPr/>
        </p:nvSpPr>
        <p:spPr bwMode="auto">
          <a:xfrm>
            <a:off x="2971800" y="4038600"/>
            <a:ext cx="1677988" cy="458788"/>
          </a:xfrm>
          <a:custGeom>
            <a:avLst/>
            <a:gdLst>
              <a:gd name="T0" fmla="*/ 1056 w 1057"/>
              <a:gd name="T1" fmla="*/ 0 h 289"/>
              <a:gd name="T2" fmla="*/ 0 w 1057"/>
              <a:gd name="T3" fmla="*/ 0 h 289"/>
              <a:gd name="T4" fmla="*/ 0 w 1057"/>
              <a:gd name="T5" fmla="*/ 288 h 289"/>
              <a:gd name="T6" fmla="*/ 0 60000 65536"/>
              <a:gd name="T7" fmla="*/ 0 60000 65536"/>
              <a:gd name="T8" fmla="*/ 0 60000 65536"/>
              <a:gd name="T9" fmla="*/ 0 w 1057"/>
              <a:gd name="T10" fmla="*/ 0 h 289"/>
              <a:gd name="T11" fmla="*/ 1057 w 1057"/>
              <a:gd name="T12" fmla="*/ 289 h 289"/>
            </a:gdLst>
            <a:ahLst/>
            <a:cxnLst>
              <a:cxn ang="T6">
                <a:pos x="T0" y="T1"/>
              </a:cxn>
              <a:cxn ang="T7">
                <a:pos x="T2" y="T3"/>
              </a:cxn>
              <a:cxn ang="T8">
                <a:pos x="T4" y="T5"/>
              </a:cxn>
            </a:cxnLst>
            <a:rect l="T9" t="T10" r="T11" b="T12"/>
            <a:pathLst>
              <a:path w="1057" h="289">
                <a:moveTo>
                  <a:pt x="1056" y="0"/>
                </a:moveTo>
                <a:lnTo>
                  <a:pt x="0" y="0"/>
                </a:lnTo>
                <a:lnTo>
                  <a:pt x="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89" name="Freeform 40"/>
          <p:cNvSpPr>
            <a:spLocks/>
          </p:cNvSpPr>
          <p:nvPr/>
        </p:nvSpPr>
        <p:spPr bwMode="auto">
          <a:xfrm>
            <a:off x="5562600" y="4038600"/>
            <a:ext cx="1525588" cy="458788"/>
          </a:xfrm>
          <a:custGeom>
            <a:avLst/>
            <a:gdLst>
              <a:gd name="T0" fmla="*/ 0 w 961"/>
              <a:gd name="T1" fmla="*/ 0 h 289"/>
              <a:gd name="T2" fmla="*/ 960 w 961"/>
              <a:gd name="T3" fmla="*/ 0 h 289"/>
              <a:gd name="T4" fmla="*/ 960 w 961"/>
              <a:gd name="T5" fmla="*/ 288 h 289"/>
              <a:gd name="T6" fmla="*/ 0 60000 65536"/>
              <a:gd name="T7" fmla="*/ 0 60000 65536"/>
              <a:gd name="T8" fmla="*/ 0 60000 65536"/>
              <a:gd name="T9" fmla="*/ 0 w 961"/>
              <a:gd name="T10" fmla="*/ 0 h 289"/>
              <a:gd name="T11" fmla="*/ 961 w 961"/>
              <a:gd name="T12" fmla="*/ 289 h 289"/>
            </a:gdLst>
            <a:ahLst/>
            <a:cxnLst>
              <a:cxn ang="T6">
                <a:pos x="T0" y="T1"/>
              </a:cxn>
              <a:cxn ang="T7">
                <a:pos x="T2" y="T3"/>
              </a:cxn>
              <a:cxn ang="T8">
                <a:pos x="T4" y="T5"/>
              </a:cxn>
            </a:cxnLst>
            <a:rect l="T9" t="T10" r="T11" b="T12"/>
            <a:pathLst>
              <a:path w="961" h="289">
                <a:moveTo>
                  <a:pt x="0" y="0"/>
                </a:moveTo>
                <a:lnTo>
                  <a:pt x="960" y="0"/>
                </a:lnTo>
                <a:lnTo>
                  <a:pt x="96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0" name="Freeform 41"/>
          <p:cNvSpPr>
            <a:spLocks/>
          </p:cNvSpPr>
          <p:nvPr/>
        </p:nvSpPr>
        <p:spPr bwMode="auto">
          <a:xfrm>
            <a:off x="1676400" y="4648200"/>
            <a:ext cx="458788" cy="687388"/>
          </a:xfrm>
          <a:custGeom>
            <a:avLst/>
            <a:gdLst>
              <a:gd name="T0" fmla="*/ 288 w 289"/>
              <a:gd name="T1" fmla="*/ 0 h 433"/>
              <a:gd name="T2" fmla="*/ 0 w 289"/>
              <a:gd name="T3" fmla="*/ 0 h 433"/>
              <a:gd name="T4" fmla="*/ 0 w 289"/>
              <a:gd name="T5" fmla="*/ 432 h 433"/>
              <a:gd name="T6" fmla="*/ 0 60000 65536"/>
              <a:gd name="T7" fmla="*/ 0 60000 65536"/>
              <a:gd name="T8" fmla="*/ 0 60000 65536"/>
              <a:gd name="T9" fmla="*/ 0 w 289"/>
              <a:gd name="T10" fmla="*/ 0 h 433"/>
              <a:gd name="T11" fmla="*/ 289 w 289"/>
              <a:gd name="T12" fmla="*/ 433 h 433"/>
            </a:gdLst>
            <a:ahLst/>
            <a:cxnLst>
              <a:cxn ang="T6">
                <a:pos x="T0" y="T1"/>
              </a:cxn>
              <a:cxn ang="T7">
                <a:pos x="T2" y="T3"/>
              </a:cxn>
              <a:cxn ang="T8">
                <a:pos x="T4" y="T5"/>
              </a:cxn>
            </a:cxnLst>
            <a:rect l="T9" t="T10" r="T11" b="T12"/>
            <a:pathLst>
              <a:path w="289" h="433">
                <a:moveTo>
                  <a:pt x="288"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1" name="Freeform 42"/>
          <p:cNvSpPr>
            <a:spLocks/>
          </p:cNvSpPr>
          <p:nvPr/>
        </p:nvSpPr>
        <p:spPr bwMode="auto">
          <a:xfrm>
            <a:off x="3886200" y="4648200"/>
            <a:ext cx="153988" cy="687388"/>
          </a:xfrm>
          <a:custGeom>
            <a:avLst/>
            <a:gdLst>
              <a:gd name="T0" fmla="*/ 0 w 97"/>
              <a:gd name="T1" fmla="*/ 0 h 433"/>
              <a:gd name="T2" fmla="*/ 96 w 97"/>
              <a:gd name="T3" fmla="*/ 0 h 433"/>
              <a:gd name="T4" fmla="*/ 96 w 97"/>
              <a:gd name="T5" fmla="*/ 432 h 433"/>
              <a:gd name="T6" fmla="*/ 0 60000 65536"/>
              <a:gd name="T7" fmla="*/ 0 60000 65536"/>
              <a:gd name="T8" fmla="*/ 0 60000 65536"/>
              <a:gd name="T9" fmla="*/ 0 w 97"/>
              <a:gd name="T10" fmla="*/ 0 h 433"/>
              <a:gd name="T11" fmla="*/ 97 w 97"/>
              <a:gd name="T12" fmla="*/ 433 h 433"/>
            </a:gdLst>
            <a:ahLst/>
            <a:cxnLst>
              <a:cxn ang="T6">
                <a:pos x="T0" y="T1"/>
              </a:cxn>
              <a:cxn ang="T7">
                <a:pos x="T2" y="T3"/>
              </a:cxn>
              <a:cxn ang="T8">
                <a:pos x="T4" y="T5"/>
              </a:cxn>
            </a:cxnLst>
            <a:rect l="T9" t="T10" r="T11" b="T12"/>
            <a:pathLst>
              <a:path w="97" h="433">
                <a:moveTo>
                  <a:pt x="0" y="0"/>
                </a:moveTo>
                <a:lnTo>
                  <a:pt x="96" y="0"/>
                </a:lnTo>
                <a:lnTo>
                  <a:pt x="96"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2" name="Line 43"/>
          <p:cNvSpPr>
            <a:spLocks noChangeShapeType="1"/>
          </p:cNvSpPr>
          <p:nvPr/>
        </p:nvSpPr>
        <p:spPr bwMode="auto">
          <a:xfrm>
            <a:off x="2971800" y="48006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93" name="Freeform 44"/>
          <p:cNvSpPr>
            <a:spLocks/>
          </p:cNvSpPr>
          <p:nvPr/>
        </p:nvSpPr>
        <p:spPr bwMode="auto">
          <a:xfrm>
            <a:off x="5486400" y="4648200"/>
            <a:ext cx="763588" cy="687388"/>
          </a:xfrm>
          <a:custGeom>
            <a:avLst/>
            <a:gdLst>
              <a:gd name="T0" fmla="*/ 480 w 481"/>
              <a:gd name="T1" fmla="*/ 0 h 433"/>
              <a:gd name="T2" fmla="*/ 0 w 481"/>
              <a:gd name="T3" fmla="*/ 0 h 433"/>
              <a:gd name="T4" fmla="*/ 0 w 481"/>
              <a:gd name="T5" fmla="*/ 432 h 433"/>
              <a:gd name="T6" fmla="*/ 0 60000 65536"/>
              <a:gd name="T7" fmla="*/ 0 60000 65536"/>
              <a:gd name="T8" fmla="*/ 0 60000 65536"/>
              <a:gd name="T9" fmla="*/ 0 w 481"/>
              <a:gd name="T10" fmla="*/ 0 h 433"/>
              <a:gd name="T11" fmla="*/ 481 w 481"/>
              <a:gd name="T12" fmla="*/ 433 h 433"/>
            </a:gdLst>
            <a:ahLst/>
            <a:cxnLst>
              <a:cxn ang="T6">
                <a:pos x="T0" y="T1"/>
              </a:cxn>
              <a:cxn ang="T7">
                <a:pos x="T2" y="T3"/>
              </a:cxn>
              <a:cxn ang="T8">
                <a:pos x="T4" y="T5"/>
              </a:cxn>
            </a:cxnLst>
            <a:rect l="T9" t="T10" r="T11" b="T12"/>
            <a:pathLst>
              <a:path w="481" h="433">
                <a:moveTo>
                  <a:pt x="480"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4" name="Freeform 45"/>
          <p:cNvSpPr>
            <a:spLocks/>
          </p:cNvSpPr>
          <p:nvPr/>
        </p:nvSpPr>
        <p:spPr bwMode="auto">
          <a:xfrm>
            <a:off x="8001000" y="4648200"/>
            <a:ext cx="687388" cy="687388"/>
          </a:xfrm>
          <a:custGeom>
            <a:avLst/>
            <a:gdLst>
              <a:gd name="T0" fmla="*/ 0 w 433"/>
              <a:gd name="T1" fmla="*/ 0 h 433"/>
              <a:gd name="T2" fmla="*/ 432 w 433"/>
              <a:gd name="T3" fmla="*/ 0 h 433"/>
              <a:gd name="T4" fmla="*/ 432 w 433"/>
              <a:gd name="T5" fmla="*/ 432 h 433"/>
              <a:gd name="T6" fmla="*/ 0 60000 65536"/>
              <a:gd name="T7" fmla="*/ 0 60000 65536"/>
              <a:gd name="T8" fmla="*/ 0 60000 65536"/>
              <a:gd name="T9" fmla="*/ 0 w 433"/>
              <a:gd name="T10" fmla="*/ 0 h 433"/>
              <a:gd name="T11" fmla="*/ 433 w 433"/>
              <a:gd name="T12" fmla="*/ 433 h 433"/>
            </a:gdLst>
            <a:ahLst/>
            <a:cxnLst>
              <a:cxn ang="T6">
                <a:pos x="T0" y="T1"/>
              </a:cxn>
              <a:cxn ang="T7">
                <a:pos x="T2" y="T3"/>
              </a:cxn>
              <a:cxn ang="T8">
                <a:pos x="T4" y="T5"/>
              </a:cxn>
            </a:cxnLst>
            <a:rect l="T9" t="T10" r="T11" b="T12"/>
            <a:pathLst>
              <a:path w="433" h="433">
                <a:moveTo>
                  <a:pt x="0" y="0"/>
                </a:moveTo>
                <a:lnTo>
                  <a:pt x="432" y="0"/>
                </a:lnTo>
                <a:lnTo>
                  <a:pt x="432"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5" name="Line 46"/>
          <p:cNvSpPr>
            <a:spLocks noChangeShapeType="1"/>
          </p:cNvSpPr>
          <p:nvPr/>
        </p:nvSpPr>
        <p:spPr bwMode="auto">
          <a:xfrm>
            <a:off x="7162800" y="48006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96" name="Oval 47"/>
          <p:cNvSpPr>
            <a:spLocks noChangeArrowheads="1"/>
          </p:cNvSpPr>
          <p:nvPr/>
        </p:nvSpPr>
        <p:spPr bwMode="auto">
          <a:xfrm>
            <a:off x="2520950" y="5797550"/>
            <a:ext cx="5245100" cy="292100"/>
          </a:xfrm>
          <a:prstGeom prst="ellipse">
            <a:avLst/>
          </a:prstGeom>
          <a:solidFill>
            <a:schemeClr val="accent1"/>
          </a:solidFill>
          <a:ln w="12700">
            <a:solidFill>
              <a:schemeClr val="tx1"/>
            </a:solidFill>
            <a:round/>
            <a:headEnd/>
            <a:tailEnd/>
          </a:ln>
        </p:spPr>
        <p:txBody>
          <a:bodyPr wrap="none" lIns="92075" tIns="46038" rIns="92075" bIns="46038" anchor="ctr"/>
          <a:lstStyle/>
          <a:p>
            <a:pPr algn="ctr"/>
            <a:r>
              <a:rPr lang="en-US" sz="1800">
                <a:solidFill>
                  <a:srgbClr val="006600"/>
                </a:solidFill>
              </a:rPr>
              <a:t>data</a:t>
            </a:r>
          </a:p>
        </p:txBody>
      </p:sp>
      <p:sp>
        <p:nvSpPr>
          <p:cNvPr id="27697" name="Line 48"/>
          <p:cNvSpPr>
            <a:spLocks noChangeShapeType="1"/>
          </p:cNvSpPr>
          <p:nvPr/>
        </p:nvSpPr>
        <p:spPr bwMode="auto">
          <a:xfrm>
            <a:off x="1600200" y="5638800"/>
            <a:ext cx="1295400" cy="3048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698" name="Line 49"/>
          <p:cNvSpPr>
            <a:spLocks noChangeShapeType="1"/>
          </p:cNvSpPr>
          <p:nvPr/>
        </p:nvSpPr>
        <p:spPr bwMode="auto">
          <a:xfrm>
            <a:off x="2819400" y="5638800"/>
            <a:ext cx="762000" cy="3048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699" name="Line 50"/>
          <p:cNvSpPr>
            <a:spLocks noChangeShapeType="1"/>
          </p:cNvSpPr>
          <p:nvPr/>
        </p:nvSpPr>
        <p:spPr bwMode="auto">
          <a:xfrm flipH="1">
            <a:off x="3886200" y="5562600"/>
            <a:ext cx="152400" cy="3810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700" name="Line 51"/>
          <p:cNvSpPr>
            <a:spLocks noChangeShapeType="1"/>
          </p:cNvSpPr>
          <p:nvPr/>
        </p:nvSpPr>
        <p:spPr bwMode="auto">
          <a:xfrm flipH="1">
            <a:off x="4648200" y="5562600"/>
            <a:ext cx="457200" cy="3048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701" name="Line 52"/>
          <p:cNvSpPr>
            <a:spLocks noChangeShapeType="1"/>
          </p:cNvSpPr>
          <p:nvPr/>
        </p:nvSpPr>
        <p:spPr bwMode="auto">
          <a:xfrm flipH="1">
            <a:off x="5715000" y="5638800"/>
            <a:ext cx="228600" cy="3810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702" name="Line 53"/>
          <p:cNvSpPr>
            <a:spLocks noChangeShapeType="1"/>
          </p:cNvSpPr>
          <p:nvPr/>
        </p:nvSpPr>
        <p:spPr bwMode="auto">
          <a:xfrm flipH="1">
            <a:off x="6096000" y="5562600"/>
            <a:ext cx="762000" cy="3810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703" name="Line 54"/>
          <p:cNvSpPr>
            <a:spLocks noChangeShapeType="1"/>
          </p:cNvSpPr>
          <p:nvPr/>
        </p:nvSpPr>
        <p:spPr bwMode="auto">
          <a:xfrm flipH="1">
            <a:off x="6629400" y="5562600"/>
            <a:ext cx="1066800" cy="3048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704" name="Line 55"/>
          <p:cNvSpPr>
            <a:spLocks noChangeShapeType="1"/>
          </p:cNvSpPr>
          <p:nvPr/>
        </p:nvSpPr>
        <p:spPr bwMode="auto">
          <a:xfrm flipH="1">
            <a:off x="6934200" y="5638800"/>
            <a:ext cx="1676400" cy="304800"/>
          </a:xfrm>
          <a:prstGeom prst="line">
            <a:avLst/>
          </a:prstGeom>
          <a:noFill/>
          <a:ln w="12700">
            <a:solidFill>
              <a:srgbClr val="FF99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7705" name="Freeform 56"/>
          <p:cNvSpPr>
            <a:spLocks/>
          </p:cNvSpPr>
          <p:nvPr/>
        </p:nvSpPr>
        <p:spPr bwMode="auto">
          <a:xfrm>
            <a:off x="1960563" y="51339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706" name="Freeform 57"/>
          <p:cNvSpPr>
            <a:spLocks/>
          </p:cNvSpPr>
          <p:nvPr/>
        </p:nvSpPr>
        <p:spPr bwMode="auto">
          <a:xfrm>
            <a:off x="3103563" y="51339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707" name="Freeform 58"/>
          <p:cNvSpPr>
            <a:spLocks/>
          </p:cNvSpPr>
          <p:nvPr/>
        </p:nvSpPr>
        <p:spPr bwMode="auto">
          <a:xfrm>
            <a:off x="4322763" y="51339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708" name="Freeform 59"/>
          <p:cNvSpPr>
            <a:spLocks/>
          </p:cNvSpPr>
          <p:nvPr/>
        </p:nvSpPr>
        <p:spPr bwMode="auto">
          <a:xfrm>
            <a:off x="6151563" y="51339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709" name="Freeform 60"/>
          <p:cNvSpPr>
            <a:spLocks/>
          </p:cNvSpPr>
          <p:nvPr/>
        </p:nvSpPr>
        <p:spPr bwMode="auto">
          <a:xfrm>
            <a:off x="7827963" y="51339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171273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r>
              <a:rPr lang="en-US" smtClean="0"/>
              <a:t>Objectives</a:t>
            </a:r>
          </a:p>
        </p:txBody>
      </p:sp>
      <p:sp>
        <p:nvSpPr>
          <p:cNvPr id="13316" name="Rectangle 3"/>
          <p:cNvSpPr>
            <a:spLocks noGrp="1" noChangeArrowheads="1"/>
          </p:cNvSpPr>
          <p:nvPr>
            <p:ph type="body" idx="1"/>
          </p:nvPr>
        </p:nvSpPr>
        <p:spPr/>
        <p:txBody>
          <a:bodyPr/>
          <a:lstStyle/>
          <a:p>
            <a:r>
              <a:rPr lang="en-US" smtClean="0"/>
              <a:t>How does a DBMS store data for efficient retrieval?</a:t>
            </a:r>
          </a:p>
          <a:p>
            <a:r>
              <a:rPr lang="en-US" smtClean="0"/>
              <a:t>How does a DBMS interact with the file system?</a:t>
            </a:r>
          </a:p>
          <a:p>
            <a:r>
              <a:rPr lang="en-US" smtClean="0"/>
              <a:t>What are the common database operations?</a:t>
            </a:r>
          </a:p>
          <a:p>
            <a:r>
              <a:rPr lang="en-US" smtClean="0"/>
              <a:t>What options does a DBMS have for storing tables?</a:t>
            </a:r>
          </a:p>
          <a:p>
            <a:r>
              <a:rPr lang="en-US" smtClean="0"/>
              <a:t>How is one data row stored?</a:t>
            </a:r>
          </a:p>
          <a:p>
            <a:r>
              <a:rPr lang="en-US" smtClean="0"/>
              <a:t>How can you improve performance by specifying where data is stored?</a:t>
            </a:r>
          </a:p>
          <a:p>
            <a:r>
              <a:rPr lang="en-US" smtClean="0"/>
              <a:t>How does a DBA control file storage?</a:t>
            </a:r>
          </a:p>
          <a:p>
            <a:r>
              <a:rPr lang="en-US" smtClean="0"/>
              <a:t>What performance issues might arise at Sally’s Pet Store?</a:t>
            </a:r>
          </a:p>
        </p:txBody>
      </p:sp>
      <p:sp>
        <p:nvSpPr>
          <p:cNvPr id="13314" name="Slide Number Placeholder 5"/>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C8CBA2C3-EE3F-42AD-B162-CF81373BE6B7}" type="slidenum">
              <a:rPr lang="en-US" smtClean="0"/>
              <a:pPr/>
              <a:t>2</a:t>
            </a:fld>
            <a:endParaRPr lang="en-US"/>
          </a:p>
        </p:txBody>
      </p:sp>
    </p:spTree>
    <p:extLst>
      <p:ext uri="{BB962C8B-B14F-4D97-AF65-F5344CB8AC3E}">
        <p14:creationId xmlns:p14="http://schemas.microsoft.com/office/powerpoint/2010/main" val="1734558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smtClean="0"/>
              <a:t>B+-Tree Insert</a:t>
            </a:r>
          </a:p>
        </p:txBody>
      </p:sp>
      <p:sp>
        <p:nvSpPr>
          <p:cNvPr id="28674"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CF05AB4E-B3EC-40D6-BA42-3D42615C97E6}" type="slidenum">
              <a:rPr lang="en-US" smtClean="0"/>
              <a:pPr/>
              <a:t>20</a:t>
            </a:fld>
            <a:endParaRPr lang="en-US"/>
          </a:p>
        </p:txBody>
      </p:sp>
      <p:sp>
        <p:nvSpPr>
          <p:cNvPr id="28677" name="Rectangle 4"/>
          <p:cNvSpPr>
            <a:spLocks noChangeArrowheads="1"/>
          </p:cNvSpPr>
          <p:nvPr/>
        </p:nvSpPr>
        <p:spPr bwMode="auto">
          <a:xfrm>
            <a:off x="4057650" y="31432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8678" name="Rectangle 5"/>
          <p:cNvSpPr>
            <a:spLocks noChangeArrowheads="1"/>
          </p:cNvSpPr>
          <p:nvPr/>
        </p:nvSpPr>
        <p:spPr bwMode="auto">
          <a:xfrm>
            <a:off x="3829050" y="31432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79" name="Rectangle 6"/>
          <p:cNvSpPr>
            <a:spLocks noChangeArrowheads="1"/>
          </p:cNvSpPr>
          <p:nvPr/>
        </p:nvSpPr>
        <p:spPr bwMode="auto">
          <a:xfrm>
            <a:off x="4438650" y="31432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80" name="Rectangle 7"/>
          <p:cNvSpPr>
            <a:spLocks noChangeArrowheads="1"/>
          </p:cNvSpPr>
          <p:nvPr/>
        </p:nvSpPr>
        <p:spPr bwMode="auto">
          <a:xfrm>
            <a:off x="1543050" y="37528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8681" name="Rectangle 8"/>
          <p:cNvSpPr>
            <a:spLocks noChangeArrowheads="1"/>
          </p:cNvSpPr>
          <p:nvPr/>
        </p:nvSpPr>
        <p:spPr bwMode="auto">
          <a:xfrm>
            <a:off x="1314450" y="37528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82" name="Rectangle 9"/>
          <p:cNvSpPr>
            <a:spLocks noChangeArrowheads="1"/>
          </p:cNvSpPr>
          <p:nvPr/>
        </p:nvSpPr>
        <p:spPr bwMode="auto">
          <a:xfrm>
            <a:off x="1924050" y="37528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8683" name="Rectangle 10"/>
          <p:cNvSpPr>
            <a:spLocks noChangeArrowheads="1"/>
          </p:cNvSpPr>
          <p:nvPr/>
        </p:nvSpPr>
        <p:spPr bwMode="auto">
          <a:xfrm>
            <a:off x="2381250" y="37528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8684" name="Rectangle 11"/>
          <p:cNvSpPr>
            <a:spLocks noChangeArrowheads="1"/>
          </p:cNvSpPr>
          <p:nvPr/>
        </p:nvSpPr>
        <p:spPr bwMode="auto">
          <a:xfrm>
            <a:off x="2762250" y="37528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85" name="Rectangle 12"/>
          <p:cNvSpPr>
            <a:spLocks noChangeArrowheads="1"/>
          </p:cNvSpPr>
          <p:nvPr/>
        </p:nvSpPr>
        <p:spPr bwMode="auto">
          <a:xfrm>
            <a:off x="5657850" y="37528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8686" name="Rectangle 13"/>
          <p:cNvSpPr>
            <a:spLocks noChangeArrowheads="1"/>
          </p:cNvSpPr>
          <p:nvPr/>
        </p:nvSpPr>
        <p:spPr bwMode="auto">
          <a:xfrm>
            <a:off x="5429250" y="37528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87" name="Rectangle 14"/>
          <p:cNvSpPr>
            <a:spLocks noChangeArrowheads="1"/>
          </p:cNvSpPr>
          <p:nvPr/>
        </p:nvSpPr>
        <p:spPr bwMode="auto">
          <a:xfrm>
            <a:off x="6038850" y="37528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8688" name="Rectangle 15"/>
          <p:cNvSpPr>
            <a:spLocks noChangeArrowheads="1"/>
          </p:cNvSpPr>
          <p:nvPr/>
        </p:nvSpPr>
        <p:spPr bwMode="auto">
          <a:xfrm>
            <a:off x="6496050" y="37528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8689" name="Rectangle 16"/>
          <p:cNvSpPr>
            <a:spLocks noChangeArrowheads="1"/>
          </p:cNvSpPr>
          <p:nvPr/>
        </p:nvSpPr>
        <p:spPr bwMode="auto">
          <a:xfrm>
            <a:off x="6877050" y="37528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90" name="Rectangle 17"/>
          <p:cNvSpPr>
            <a:spLocks noChangeArrowheads="1"/>
          </p:cNvSpPr>
          <p:nvPr/>
        </p:nvSpPr>
        <p:spPr bwMode="auto">
          <a:xfrm>
            <a:off x="4133850"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8691" name="Rectangle 18"/>
          <p:cNvSpPr>
            <a:spLocks noChangeArrowheads="1"/>
          </p:cNvSpPr>
          <p:nvPr/>
        </p:nvSpPr>
        <p:spPr bwMode="auto">
          <a:xfrm>
            <a:off x="39052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92" name="Rectangle 19"/>
          <p:cNvSpPr>
            <a:spLocks noChangeArrowheads="1"/>
          </p:cNvSpPr>
          <p:nvPr/>
        </p:nvSpPr>
        <p:spPr bwMode="auto">
          <a:xfrm>
            <a:off x="4514850" y="45910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8693" name="Rectangle 20"/>
          <p:cNvSpPr>
            <a:spLocks noChangeArrowheads="1"/>
          </p:cNvSpPr>
          <p:nvPr/>
        </p:nvSpPr>
        <p:spPr bwMode="auto">
          <a:xfrm>
            <a:off x="4895850"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347</a:t>
            </a:r>
          </a:p>
        </p:txBody>
      </p:sp>
      <p:sp>
        <p:nvSpPr>
          <p:cNvPr id="28694" name="Rectangle 21"/>
          <p:cNvSpPr>
            <a:spLocks noChangeArrowheads="1"/>
          </p:cNvSpPr>
          <p:nvPr/>
        </p:nvSpPr>
        <p:spPr bwMode="auto">
          <a:xfrm>
            <a:off x="52768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95" name="Rectangle 22"/>
          <p:cNvSpPr>
            <a:spLocks noChangeArrowheads="1"/>
          </p:cNvSpPr>
          <p:nvPr/>
        </p:nvSpPr>
        <p:spPr bwMode="auto">
          <a:xfrm>
            <a:off x="5810250"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8696" name="Rectangle 23"/>
          <p:cNvSpPr>
            <a:spLocks noChangeArrowheads="1"/>
          </p:cNvSpPr>
          <p:nvPr/>
        </p:nvSpPr>
        <p:spPr bwMode="auto">
          <a:xfrm>
            <a:off x="55816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697" name="Rectangle 24"/>
          <p:cNvSpPr>
            <a:spLocks noChangeArrowheads="1"/>
          </p:cNvSpPr>
          <p:nvPr/>
        </p:nvSpPr>
        <p:spPr bwMode="auto">
          <a:xfrm>
            <a:off x="6191250" y="45910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8698" name="Rectangle 25"/>
          <p:cNvSpPr>
            <a:spLocks noChangeArrowheads="1"/>
          </p:cNvSpPr>
          <p:nvPr/>
        </p:nvSpPr>
        <p:spPr bwMode="auto">
          <a:xfrm>
            <a:off x="6572250"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692</a:t>
            </a:r>
          </a:p>
        </p:txBody>
      </p:sp>
      <p:sp>
        <p:nvSpPr>
          <p:cNvPr id="28699" name="Rectangle 26"/>
          <p:cNvSpPr>
            <a:spLocks noChangeArrowheads="1"/>
          </p:cNvSpPr>
          <p:nvPr/>
        </p:nvSpPr>
        <p:spPr bwMode="auto">
          <a:xfrm>
            <a:off x="6953250" y="45910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0" name="Rectangle 27"/>
          <p:cNvSpPr>
            <a:spLocks noChangeArrowheads="1"/>
          </p:cNvSpPr>
          <p:nvPr/>
        </p:nvSpPr>
        <p:spPr bwMode="auto">
          <a:xfrm>
            <a:off x="628650"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156</a:t>
            </a:r>
          </a:p>
        </p:txBody>
      </p:sp>
      <p:sp>
        <p:nvSpPr>
          <p:cNvPr id="28701" name="Rectangle 28"/>
          <p:cNvSpPr>
            <a:spLocks noChangeArrowheads="1"/>
          </p:cNvSpPr>
          <p:nvPr/>
        </p:nvSpPr>
        <p:spPr bwMode="auto">
          <a:xfrm>
            <a:off x="4000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2" name="Rectangle 29"/>
          <p:cNvSpPr>
            <a:spLocks noChangeArrowheads="1"/>
          </p:cNvSpPr>
          <p:nvPr/>
        </p:nvSpPr>
        <p:spPr bwMode="auto">
          <a:xfrm>
            <a:off x="10096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3" name="Rectangle 30"/>
          <p:cNvSpPr>
            <a:spLocks noChangeArrowheads="1"/>
          </p:cNvSpPr>
          <p:nvPr/>
        </p:nvSpPr>
        <p:spPr bwMode="auto">
          <a:xfrm>
            <a:off x="7635875"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8704" name="Rectangle 31"/>
          <p:cNvSpPr>
            <a:spLocks noChangeArrowheads="1"/>
          </p:cNvSpPr>
          <p:nvPr/>
        </p:nvSpPr>
        <p:spPr bwMode="auto">
          <a:xfrm>
            <a:off x="7407275"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5" name="Rectangle 32"/>
          <p:cNvSpPr>
            <a:spLocks noChangeArrowheads="1"/>
          </p:cNvSpPr>
          <p:nvPr/>
        </p:nvSpPr>
        <p:spPr bwMode="auto">
          <a:xfrm>
            <a:off x="8016875" y="4591050"/>
            <a:ext cx="217488"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6" name="Rectangle 33"/>
          <p:cNvSpPr>
            <a:spLocks noChangeArrowheads="1"/>
          </p:cNvSpPr>
          <p:nvPr/>
        </p:nvSpPr>
        <p:spPr bwMode="auto">
          <a:xfrm>
            <a:off x="3219450" y="45910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8707" name="Rectangle 34"/>
          <p:cNvSpPr>
            <a:spLocks noChangeArrowheads="1"/>
          </p:cNvSpPr>
          <p:nvPr/>
        </p:nvSpPr>
        <p:spPr bwMode="auto">
          <a:xfrm>
            <a:off x="29908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8" name="Rectangle 35"/>
          <p:cNvSpPr>
            <a:spLocks noChangeArrowheads="1"/>
          </p:cNvSpPr>
          <p:nvPr/>
        </p:nvSpPr>
        <p:spPr bwMode="auto">
          <a:xfrm>
            <a:off x="3600450" y="45910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8709" name="Freeform 36"/>
          <p:cNvSpPr>
            <a:spLocks/>
          </p:cNvSpPr>
          <p:nvPr/>
        </p:nvSpPr>
        <p:spPr bwMode="auto">
          <a:xfrm>
            <a:off x="2146300" y="3289300"/>
            <a:ext cx="1677988" cy="458788"/>
          </a:xfrm>
          <a:custGeom>
            <a:avLst/>
            <a:gdLst>
              <a:gd name="T0" fmla="*/ 1056 w 1057"/>
              <a:gd name="T1" fmla="*/ 0 h 289"/>
              <a:gd name="T2" fmla="*/ 0 w 1057"/>
              <a:gd name="T3" fmla="*/ 0 h 289"/>
              <a:gd name="T4" fmla="*/ 0 w 1057"/>
              <a:gd name="T5" fmla="*/ 288 h 289"/>
              <a:gd name="T6" fmla="*/ 0 60000 65536"/>
              <a:gd name="T7" fmla="*/ 0 60000 65536"/>
              <a:gd name="T8" fmla="*/ 0 60000 65536"/>
              <a:gd name="T9" fmla="*/ 0 w 1057"/>
              <a:gd name="T10" fmla="*/ 0 h 289"/>
              <a:gd name="T11" fmla="*/ 1057 w 1057"/>
              <a:gd name="T12" fmla="*/ 289 h 289"/>
            </a:gdLst>
            <a:ahLst/>
            <a:cxnLst>
              <a:cxn ang="T6">
                <a:pos x="T0" y="T1"/>
              </a:cxn>
              <a:cxn ang="T7">
                <a:pos x="T2" y="T3"/>
              </a:cxn>
              <a:cxn ang="T8">
                <a:pos x="T4" y="T5"/>
              </a:cxn>
            </a:cxnLst>
            <a:rect l="T9" t="T10" r="T11" b="T12"/>
            <a:pathLst>
              <a:path w="1057" h="289">
                <a:moveTo>
                  <a:pt x="1056" y="0"/>
                </a:moveTo>
                <a:lnTo>
                  <a:pt x="0" y="0"/>
                </a:lnTo>
                <a:lnTo>
                  <a:pt x="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0" name="Freeform 37"/>
          <p:cNvSpPr>
            <a:spLocks/>
          </p:cNvSpPr>
          <p:nvPr/>
        </p:nvSpPr>
        <p:spPr bwMode="auto">
          <a:xfrm>
            <a:off x="4737100" y="3289300"/>
            <a:ext cx="1525588" cy="458788"/>
          </a:xfrm>
          <a:custGeom>
            <a:avLst/>
            <a:gdLst>
              <a:gd name="T0" fmla="*/ 0 w 961"/>
              <a:gd name="T1" fmla="*/ 0 h 289"/>
              <a:gd name="T2" fmla="*/ 960 w 961"/>
              <a:gd name="T3" fmla="*/ 0 h 289"/>
              <a:gd name="T4" fmla="*/ 960 w 961"/>
              <a:gd name="T5" fmla="*/ 288 h 289"/>
              <a:gd name="T6" fmla="*/ 0 60000 65536"/>
              <a:gd name="T7" fmla="*/ 0 60000 65536"/>
              <a:gd name="T8" fmla="*/ 0 60000 65536"/>
              <a:gd name="T9" fmla="*/ 0 w 961"/>
              <a:gd name="T10" fmla="*/ 0 h 289"/>
              <a:gd name="T11" fmla="*/ 961 w 961"/>
              <a:gd name="T12" fmla="*/ 289 h 289"/>
            </a:gdLst>
            <a:ahLst/>
            <a:cxnLst>
              <a:cxn ang="T6">
                <a:pos x="T0" y="T1"/>
              </a:cxn>
              <a:cxn ang="T7">
                <a:pos x="T2" y="T3"/>
              </a:cxn>
              <a:cxn ang="T8">
                <a:pos x="T4" y="T5"/>
              </a:cxn>
            </a:cxnLst>
            <a:rect l="T9" t="T10" r="T11" b="T12"/>
            <a:pathLst>
              <a:path w="961" h="289">
                <a:moveTo>
                  <a:pt x="0" y="0"/>
                </a:moveTo>
                <a:lnTo>
                  <a:pt x="960" y="0"/>
                </a:lnTo>
                <a:lnTo>
                  <a:pt x="96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1" name="Freeform 38"/>
          <p:cNvSpPr>
            <a:spLocks/>
          </p:cNvSpPr>
          <p:nvPr/>
        </p:nvSpPr>
        <p:spPr bwMode="auto">
          <a:xfrm>
            <a:off x="850900" y="3898900"/>
            <a:ext cx="458788" cy="687388"/>
          </a:xfrm>
          <a:custGeom>
            <a:avLst/>
            <a:gdLst>
              <a:gd name="T0" fmla="*/ 288 w 289"/>
              <a:gd name="T1" fmla="*/ 0 h 433"/>
              <a:gd name="T2" fmla="*/ 0 w 289"/>
              <a:gd name="T3" fmla="*/ 0 h 433"/>
              <a:gd name="T4" fmla="*/ 0 w 289"/>
              <a:gd name="T5" fmla="*/ 432 h 433"/>
              <a:gd name="T6" fmla="*/ 0 60000 65536"/>
              <a:gd name="T7" fmla="*/ 0 60000 65536"/>
              <a:gd name="T8" fmla="*/ 0 60000 65536"/>
              <a:gd name="T9" fmla="*/ 0 w 289"/>
              <a:gd name="T10" fmla="*/ 0 h 433"/>
              <a:gd name="T11" fmla="*/ 289 w 289"/>
              <a:gd name="T12" fmla="*/ 433 h 433"/>
            </a:gdLst>
            <a:ahLst/>
            <a:cxnLst>
              <a:cxn ang="T6">
                <a:pos x="T0" y="T1"/>
              </a:cxn>
              <a:cxn ang="T7">
                <a:pos x="T2" y="T3"/>
              </a:cxn>
              <a:cxn ang="T8">
                <a:pos x="T4" y="T5"/>
              </a:cxn>
            </a:cxnLst>
            <a:rect l="T9" t="T10" r="T11" b="T12"/>
            <a:pathLst>
              <a:path w="289" h="433">
                <a:moveTo>
                  <a:pt x="288"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2" name="Freeform 39"/>
          <p:cNvSpPr>
            <a:spLocks/>
          </p:cNvSpPr>
          <p:nvPr/>
        </p:nvSpPr>
        <p:spPr bwMode="auto">
          <a:xfrm>
            <a:off x="3060700" y="3898900"/>
            <a:ext cx="153988" cy="687388"/>
          </a:xfrm>
          <a:custGeom>
            <a:avLst/>
            <a:gdLst>
              <a:gd name="T0" fmla="*/ 0 w 97"/>
              <a:gd name="T1" fmla="*/ 0 h 433"/>
              <a:gd name="T2" fmla="*/ 96 w 97"/>
              <a:gd name="T3" fmla="*/ 0 h 433"/>
              <a:gd name="T4" fmla="*/ 96 w 97"/>
              <a:gd name="T5" fmla="*/ 432 h 433"/>
              <a:gd name="T6" fmla="*/ 0 60000 65536"/>
              <a:gd name="T7" fmla="*/ 0 60000 65536"/>
              <a:gd name="T8" fmla="*/ 0 60000 65536"/>
              <a:gd name="T9" fmla="*/ 0 w 97"/>
              <a:gd name="T10" fmla="*/ 0 h 433"/>
              <a:gd name="T11" fmla="*/ 97 w 97"/>
              <a:gd name="T12" fmla="*/ 433 h 433"/>
            </a:gdLst>
            <a:ahLst/>
            <a:cxnLst>
              <a:cxn ang="T6">
                <a:pos x="T0" y="T1"/>
              </a:cxn>
              <a:cxn ang="T7">
                <a:pos x="T2" y="T3"/>
              </a:cxn>
              <a:cxn ang="T8">
                <a:pos x="T4" y="T5"/>
              </a:cxn>
            </a:cxnLst>
            <a:rect l="T9" t="T10" r="T11" b="T12"/>
            <a:pathLst>
              <a:path w="97" h="433">
                <a:moveTo>
                  <a:pt x="0" y="0"/>
                </a:moveTo>
                <a:lnTo>
                  <a:pt x="96" y="0"/>
                </a:lnTo>
                <a:lnTo>
                  <a:pt x="96"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3" name="Line 40"/>
          <p:cNvSpPr>
            <a:spLocks noChangeShapeType="1"/>
          </p:cNvSpPr>
          <p:nvPr/>
        </p:nvSpPr>
        <p:spPr bwMode="auto">
          <a:xfrm>
            <a:off x="2146300" y="40513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714" name="Freeform 41"/>
          <p:cNvSpPr>
            <a:spLocks/>
          </p:cNvSpPr>
          <p:nvPr/>
        </p:nvSpPr>
        <p:spPr bwMode="auto">
          <a:xfrm>
            <a:off x="4660900" y="3898900"/>
            <a:ext cx="763588" cy="687388"/>
          </a:xfrm>
          <a:custGeom>
            <a:avLst/>
            <a:gdLst>
              <a:gd name="T0" fmla="*/ 480 w 481"/>
              <a:gd name="T1" fmla="*/ 0 h 433"/>
              <a:gd name="T2" fmla="*/ 0 w 481"/>
              <a:gd name="T3" fmla="*/ 0 h 433"/>
              <a:gd name="T4" fmla="*/ 0 w 481"/>
              <a:gd name="T5" fmla="*/ 432 h 433"/>
              <a:gd name="T6" fmla="*/ 0 60000 65536"/>
              <a:gd name="T7" fmla="*/ 0 60000 65536"/>
              <a:gd name="T8" fmla="*/ 0 60000 65536"/>
              <a:gd name="T9" fmla="*/ 0 w 481"/>
              <a:gd name="T10" fmla="*/ 0 h 433"/>
              <a:gd name="T11" fmla="*/ 481 w 481"/>
              <a:gd name="T12" fmla="*/ 433 h 433"/>
            </a:gdLst>
            <a:ahLst/>
            <a:cxnLst>
              <a:cxn ang="T6">
                <a:pos x="T0" y="T1"/>
              </a:cxn>
              <a:cxn ang="T7">
                <a:pos x="T2" y="T3"/>
              </a:cxn>
              <a:cxn ang="T8">
                <a:pos x="T4" y="T5"/>
              </a:cxn>
            </a:cxnLst>
            <a:rect l="T9" t="T10" r="T11" b="T12"/>
            <a:pathLst>
              <a:path w="481" h="433">
                <a:moveTo>
                  <a:pt x="480"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5" name="Freeform 42"/>
          <p:cNvSpPr>
            <a:spLocks/>
          </p:cNvSpPr>
          <p:nvPr/>
        </p:nvSpPr>
        <p:spPr bwMode="auto">
          <a:xfrm>
            <a:off x="7175500" y="3898900"/>
            <a:ext cx="687388" cy="687388"/>
          </a:xfrm>
          <a:custGeom>
            <a:avLst/>
            <a:gdLst>
              <a:gd name="T0" fmla="*/ 0 w 433"/>
              <a:gd name="T1" fmla="*/ 0 h 433"/>
              <a:gd name="T2" fmla="*/ 432 w 433"/>
              <a:gd name="T3" fmla="*/ 0 h 433"/>
              <a:gd name="T4" fmla="*/ 432 w 433"/>
              <a:gd name="T5" fmla="*/ 432 h 433"/>
              <a:gd name="T6" fmla="*/ 0 60000 65536"/>
              <a:gd name="T7" fmla="*/ 0 60000 65536"/>
              <a:gd name="T8" fmla="*/ 0 60000 65536"/>
              <a:gd name="T9" fmla="*/ 0 w 433"/>
              <a:gd name="T10" fmla="*/ 0 h 433"/>
              <a:gd name="T11" fmla="*/ 433 w 433"/>
              <a:gd name="T12" fmla="*/ 433 h 433"/>
            </a:gdLst>
            <a:ahLst/>
            <a:cxnLst>
              <a:cxn ang="T6">
                <a:pos x="T0" y="T1"/>
              </a:cxn>
              <a:cxn ang="T7">
                <a:pos x="T2" y="T3"/>
              </a:cxn>
              <a:cxn ang="T8">
                <a:pos x="T4" y="T5"/>
              </a:cxn>
            </a:cxnLst>
            <a:rect l="T9" t="T10" r="T11" b="T12"/>
            <a:pathLst>
              <a:path w="433" h="433">
                <a:moveTo>
                  <a:pt x="0" y="0"/>
                </a:moveTo>
                <a:lnTo>
                  <a:pt x="432" y="0"/>
                </a:lnTo>
                <a:lnTo>
                  <a:pt x="432"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6" name="Line 43"/>
          <p:cNvSpPr>
            <a:spLocks noChangeShapeType="1"/>
          </p:cNvSpPr>
          <p:nvPr/>
        </p:nvSpPr>
        <p:spPr bwMode="auto">
          <a:xfrm>
            <a:off x="6337300" y="40513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717" name="Freeform 44"/>
          <p:cNvSpPr>
            <a:spLocks/>
          </p:cNvSpPr>
          <p:nvPr/>
        </p:nvSpPr>
        <p:spPr bwMode="auto">
          <a:xfrm>
            <a:off x="1135063" y="43846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8" name="Freeform 45"/>
          <p:cNvSpPr>
            <a:spLocks/>
          </p:cNvSpPr>
          <p:nvPr/>
        </p:nvSpPr>
        <p:spPr bwMode="auto">
          <a:xfrm>
            <a:off x="2278063" y="43846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19" name="Freeform 46"/>
          <p:cNvSpPr>
            <a:spLocks/>
          </p:cNvSpPr>
          <p:nvPr/>
        </p:nvSpPr>
        <p:spPr bwMode="auto">
          <a:xfrm>
            <a:off x="3497263" y="43846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20" name="Freeform 47"/>
          <p:cNvSpPr>
            <a:spLocks/>
          </p:cNvSpPr>
          <p:nvPr/>
        </p:nvSpPr>
        <p:spPr bwMode="auto">
          <a:xfrm>
            <a:off x="5326063" y="43846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21" name="Freeform 48"/>
          <p:cNvSpPr>
            <a:spLocks/>
          </p:cNvSpPr>
          <p:nvPr/>
        </p:nvSpPr>
        <p:spPr bwMode="auto">
          <a:xfrm>
            <a:off x="7002463" y="43846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22" name="Rectangle 49"/>
          <p:cNvSpPr>
            <a:spLocks noChangeArrowheads="1"/>
          </p:cNvSpPr>
          <p:nvPr/>
        </p:nvSpPr>
        <p:spPr bwMode="auto">
          <a:xfrm>
            <a:off x="1549400" y="4597400"/>
            <a:ext cx="355600" cy="279400"/>
          </a:xfrm>
          <a:prstGeom prst="rect">
            <a:avLst/>
          </a:prstGeom>
          <a:solidFill>
            <a:schemeClr val="accent1"/>
          </a:solidFill>
          <a:ln w="25400">
            <a:solidFill>
              <a:schemeClr val="tx2"/>
            </a:solidFill>
            <a:miter lim="800000"/>
            <a:headEnd/>
            <a:tailEnd/>
          </a:ln>
        </p:spPr>
        <p:txBody>
          <a:bodyPr wrap="none" lIns="92075" tIns="46038" rIns="92075" bIns="46038" anchor="ctr"/>
          <a:lstStyle/>
          <a:p>
            <a:pPr algn="ctr"/>
            <a:r>
              <a:rPr lang="en-US" sz="1600">
                <a:solidFill>
                  <a:srgbClr val="0000FF"/>
                </a:solidFill>
              </a:rPr>
              <a:t>231</a:t>
            </a:r>
          </a:p>
        </p:txBody>
      </p:sp>
      <p:sp>
        <p:nvSpPr>
          <p:cNvPr id="28723" name="Rectangle 50"/>
          <p:cNvSpPr>
            <a:spLocks noChangeArrowheads="1"/>
          </p:cNvSpPr>
          <p:nvPr/>
        </p:nvSpPr>
        <p:spPr bwMode="auto">
          <a:xfrm>
            <a:off x="1320800" y="4597400"/>
            <a:ext cx="203200" cy="279400"/>
          </a:xfrm>
          <a:prstGeom prst="rect">
            <a:avLst/>
          </a:prstGeom>
          <a:solidFill>
            <a:srgbClr val="CCFFCC"/>
          </a:solidFill>
          <a:ln w="25400">
            <a:solidFill>
              <a:schemeClr val="tx2"/>
            </a:solidFill>
            <a:miter lim="800000"/>
            <a:headEnd/>
            <a:tailEnd/>
          </a:ln>
        </p:spPr>
        <p:txBody>
          <a:bodyPr wrap="none" lIns="92075" tIns="46038" rIns="92075" bIns="46038" anchor="ctr"/>
          <a:lstStyle/>
          <a:p>
            <a:pPr algn="ctr"/>
            <a:r>
              <a:rPr lang="en-US" sz="1600"/>
              <a:t>&lt;</a:t>
            </a:r>
          </a:p>
        </p:txBody>
      </p:sp>
      <p:sp>
        <p:nvSpPr>
          <p:cNvPr id="28724" name="Rectangle 51"/>
          <p:cNvSpPr>
            <a:spLocks noChangeArrowheads="1"/>
          </p:cNvSpPr>
          <p:nvPr/>
        </p:nvSpPr>
        <p:spPr bwMode="auto">
          <a:xfrm>
            <a:off x="1930400" y="4597400"/>
            <a:ext cx="355600" cy="279400"/>
          </a:xfrm>
          <a:prstGeom prst="rect">
            <a:avLst/>
          </a:prstGeom>
          <a:solidFill>
            <a:srgbClr val="CCFFCC"/>
          </a:solidFill>
          <a:ln w="25400">
            <a:solidFill>
              <a:schemeClr val="tx2"/>
            </a:solidFill>
            <a:miter lim="800000"/>
            <a:headEnd/>
            <a:tailEnd/>
          </a:ln>
        </p:spPr>
        <p:txBody>
          <a:bodyPr wrap="none" lIns="92075" tIns="46038" rIns="92075" bIns="46038" anchor="ctr"/>
          <a:lstStyle/>
          <a:p>
            <a:pPr algn="ctr"/>
            <a:r>
              <a:rPr lang="en-US" sz="1600"/>
              <a:t>&lt;= &lt;</a:t>
            </a:r>
          </a:p>
        </p:txBody>
      </p:sp>
      <p:sp>
        <p:nvSpPr>
          <p:cNvPr id="28725" name="Rectangle 52"/>
          <p:cNvSpPr>
            <a:spLocks noChangeArrowheads="1"/>
          </p:cNvSpPr>
          <p:nvPr/>
        </p:nvSpPr>
        <p:spPr bwMode="auto">
          <a:xfrm>
            <a:off x="2311400" y="4597400"/>
            <a:ext cx="355600" cy="279400"/>
          </a:xfrm>
          <a:prstGeom prst="rect">
            <a:avLst/>
          </a:prstGeom>
          <a:solidFill>
            <a:schemeClr val="accent1"/>
          </a:solidFill>
          <a:ln w="25400">
            <a:solidFill>
              <a:schemeClr val="tx2"/>
            </a:solidFill>
            <a:miter lim="800000"/>
            <a:headEnd/>
            <a:tailEnd/>
          </a:ln>
        </p:spPr>
        <p:txBody>
          <a:bodyPr wrap="none" lIns="92075" tIns="46038" rIns="92075" bIns="46038" anchor="ctr"/>
          <a:lstStyle/>
          <a:p>
            <a:pPr algn="ctr"/>
            <a:r>
              <a:rPr lang="en-US" sz="1600">
                <a:solidFill>
                  <a:srgbClr val="0000FF"/>
                </a:solidFill>
              </a:rPr>
              <a:t>257</a:t>
            </a:r>
          </a:p>
        </p:txBody>
      </p:sp>
      <p:sp>
        <p:nvSpPr>
          <p:cNvPr id="28726" name="Rectangle 53"/>
          <p:cNvSpPr>
            <a:spLocks noChangeArrowheads="1"/>
          </p:cNvSpPr>
          <p:nvPr/>
        </p:nvSpPr>
        <p:spPr bwMode="auto">
          <a:xfrm>
            <a:off x="2692400" y="4597400"/>
            <a:ext cx="203200" cy="279400"/>
          </a:xfrm>
          <a:prstGeom prst="rect">
            <a:avLst/>
          </a:prstGeom>
          <a:solidFill>
            <a:srgbClr val="CCFFCC"/>
          </a:solidFill>
          <a:ln w="25400">
            <a:solidFill>
              <a:schemeClr val="tx2"/>
            </a:solidFill>
            <a:miter lim="800000"/>
            <a:headEnd/>
            <a:tailEnd/>
          </a:ln>
        </p:spPr>
        <p:txBody>
          <a:bodyPr wrap="none" lIns="92075" tIns="46038" rIns="92075" bIns="46038" anchor="ctr"/>
          <a:lstStyle/>
          <a:p>
            <a:pPr algn="ctr"/>
            <a:r>
              <a:rPr lang="en-US" sz="1600"/>
              <a:t>&lt;=</a:t>
            </a:r>
          </a:p>
        </p:txBody>
      </p:sp>
      <p:sp>
        <p:nvSpPr>
          <p:cNvPr id="6" name="Rectangle 5"/>
          <p:cNvSpPr/>
          <p:nvPr/>
        </p:nvSpPr>
        <p:spPr>
          <a:xfrm>
            <a:off x="984250" y="1087775"/>
            <a:ext cx="4572000" cy="1200329"/>
          </a:xfrm>
          <a:prstGeom prst="rect">
            <a:avLst/>
          </a:prstGeom>
        </p:spPr>
        <p:txBody>
          <a:bodyPr>
            <a:spAutoFit/>
          </a:bodyPr>
          <a:lstStyle/>
          <a:p>
            <a:r>
              <a:rPr lang="en-US" sz="1800" dirty="0">
                <a:solidFill>
                  <a:schemeClr val="tx1"/>
                </a:solidFill>
              </a:rPr>
              <a:t>Insert 257</a:t>
            </a:r>
          </a:p>
          <a:p>
            <a:pPr lvl="1"/>
            <a:r>
              <a:rPr lang="en-US" sz="1800" dirty="0">
                <a:solidFill>
                  <a:schemeClr val="tx1"/>
                </a:solidFill>
              </a:rPr>
              <a:t>Find location.</a:t>
            </a:r>
          </a:p>
          <a:p>
            <a:pPr lvl="1"/>
            <a:r>
              <a:rPr lang="en-US" sz="1800" dirty="0">
                <a:solidFill>
                  <a:schemeClr val="tx1"/>
                </a:solidFill>
              </a:rPr>
              <a:t>Easy with extra space.</a:t>
            </a:r>
          </a:p>
          <a:p>
            <a:pPr lvl="1"/>
            <a:r>
              <a:rPr lang="en-US" sz="1800" dirty="0">
                <a:solidFill>
                  <a:schemeClr val="tx1"/>
                </a:solidFill>
              </a:rPr>
              <a:t>Just add element.</a:t>
            </a:r>
          </a:p>
        </p:txBody>
      </p:sp>
    </p:spTree>
    <p:extLst>
      <p:ext uri="{BB962C8B-B14F-4D97-AF65-F5344CB8AC3E}">
        <p14:creationId xmlns:p14="http://schemas.microsoft.com/office/powerpoint/2010/main" val="4231766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smtClean="0"/>
              <a:t>B+-Tree Insert</a:t>
            </a:r>
          </a:p>
        </p:txBody>
      </p:sp>
      <p:sp>
        <p:nvSpPr>
          <p:cNvPr id="29698"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6B6940B9-7B6F-4010-A8D5-B7810B0F9F2B}" type="slidenum">
              <a:rPr lang="en-US" smtClean="0"/>
              <a:pPr/>
              <a:t>21</a:t>
            </a:fld>
            <a:endParaRPr lang="en-US"/>
          </a:p>
        </p:txBody>
      </p:sp>
      <p:sp>
        <p:nvSpPr>
          <p:cNvPr id="29701" name="Rectangle 4"/>
          <p:cNvSpPr>
            <a:spLocks noChangeArrowheads="1"/>
          </p:cNvSpPr>
          <p:nvPr/>
        </p:nvSpPr>
        <p:spPr bwMode="auto">
          <a:xfrm>
            <a:off x="2063750" y="4959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9702" name="Rectangle 5"/>
          <p:cNvSpPr>
            <a:spLocks noChangeArrowheads="1"/>
          </p:cNvSpPr>
          <p:nvPr/>
        </p:nvSpPr>
        <p:spPr bwMode="auto">
          <a:xfrm>
            <a:off x="1835150" y="4959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03" name="Rectangle 6"/>
          <p:cNvSpPr>
            <a:spLocks noChangeArrowheads="1"/>
          </p:cNvSpPr>
          <p:nvPr/>
        </p:nvSpPr>
        <p:spPr bwMode="auto">
          <a:xfrm>
            <a:off x="2444750" y="49593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04" name="Rectangle 7"/>
          <p:cNvSpPr>
            <a:spLocks noChangeArrowheads="1"/>
          </p:cNvSpPr>
          <p:nvPr/>
        </p:nvSpPr>
        <p:spPr bwMode="auto">
          <a:xfrm>
            <a:off x="2901950" y="4959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9705" name="Rectangle 8"/>
          <p:cNvSpPr>
            <a:spLocks noChangeArrowheads="1"/>
          </p:cNvSpPr>
          <p:nvPr/>
        </p:nvSpPr>
        <p:spPr bwMode="auto">
          <a:xfrm>
            <a:off x="3282950" y="49593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06" name="Rectangle 9"/>
          <p:cNvSpPr>
            <a:spLocks noChangeArrowheads="1"/>
          </p:cNvSpPr>
          <p:nvPr/>
        </p:nvSpPr>
        <p:spPr bwMode="auto">
          <a:xfrm>
            <a:off x="7016750" y="4959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692</a:t>
            </a:r>
          </a:p>
        </p:txBody>
      </p:sp>
      <p:sp>
        <p:nvSpPr>
          <p:cNvPr id="29707" name="Rectangle 10"/>
          <p:cNvSpPr>
            <a:spLocks noChangeArrowheads="1"/>
          </p:cNvSpPr>
          <p:nvPr/>
        </p:nvSpPr>
        <p:spPr bwMode="auto">
          <a:xfrm>
            <a:off x="6788150" y="4959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08" name="Rectangle 11"/>
          <p:cNvSpPr>
            <a:spLocks noChangeArrowheads="1"/>
          </p:cNvSpPr>
          <p:nvPr/>
        </p:nvSpPr>
        <p:spPr bwMode="auto">
          <a:xfrm>
            <a:off x="7397750" y="49593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09" name="Rectangle 12"/>
          <p:cNvSpPr>
            <a:spLocks noChangeArrowheads="1"/>
          </p:cNvSpPr>
          <p:nvPr/>
        </p:nvSpPr>
        <p:spPr bwMode="auto">
          <a:xfrm>
            <a:off x="7854950" y="4959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9710" name="Rectangle 13"/>
          <p:cNvSpPr>
            <a:spLocks noChangeArrowheads="1"/>
          </p:cNvSpPr>
          <p:nvPr/>
        </p:nvSpPr>
        <p:spPr bwMode="auto">
          <a:xfrm>
            <a:off x="8235950" y="49593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11" name="Rectangle 14"/>
          <p:cNvSpPr>
            <a:spLocks noChangeArrowheads="1"/>
          </p:cNvSpPr>
          <p:nvPr/>
        </p:nvSpPr>
        <p:spPr bwMode="auto">
          <a:xfrm>
            <a:off x="15303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156</a:t>
            </a:r>
          </a:p>
        </p:txBody>
      </p:sp>
      <p:sp>
        <p:nvSpPr>
          <p:cNvPr id="29712" name="Rectangle 15"/>
          <p:cNvSpPr>
            <a:spLocks noChangeArrowheads="1"/>
          </p:cNvSpPr>
          <p:nvPr/>
        </p:nvSpPr>
        <p:spPr bwMode="auto">
          <a:xfrm>
            <a:off x="19113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13" name="Rectangle 16"/>
          <p:cNvSpPr>
            <a:spLocks noChangeArrowheads="1"/>
          </p:cNvSpPr>
          <p:nvPr/>
        </p:nvSpPr>
        <p:spPr bwMode="auto">
          <a:xfrm>
            <a:off x="23685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9714" name="Rectangle 17"/>
          <p:cNvSpPr>
            <a:spLocks noChangeArrowheads="1"/>
          </p:cNvSpPr>
          <p:nvPr/>
        </p:nvSpPr>
        <p:spPr bwMode="auto">
          <a:xfrm>
            <a:off x="22161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15" name="Rectangle 18"/>
          <p:cNvSpPr>
            <a:spLocks noChangeArrowheads="1"/>
          </p:cNvSpPr>
          <p:nvPr/>
        </p:nvSpPr>
        <p:spPr bwMode="auto">
          <a:xfrm>
            <a:off x="27495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16" name="Rectangle 19"/>
          <p:cNvSpPr>
            <a:spLocks noChangeArrowheads="1"/>
          </p:cNvSpPr>
          <p:nvPr/>
        </p:nvSpPr>
        <p:spPr bwMode="auto">
          <a:xfrm>
            <a:off x="32067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9717" name="Rectangle 20"/>
          <p:cNvSpPr>
            <a:spLocks noChangeArrowheads="1"/>
          </p:cNvSpPr>
          <p:nvPr/>
        </p:nvSpPr>
        <p:spPr bwMode="auto">
          <a:xfrm>
            <a:off x="30543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18" name="Rectangle 21"/>
          <p:cNvSpPr>
            <a:spLocks noChangeArrowheads="1"/>
          </p:cNvSpPr>
          <p:nvPr/>
        </p:nvSpPr>
        <p:spPr bwMode="auto">
          <a:xfrm>
            <a:off x="35877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19" name="Freeform 22"/>
          <p:cNvSpPr>
            <a:spLocks/>
          </p:cNvSpPr>
          <p:nvPr/>
        </p:nvSpPr>
        <p:spPr bwMode="auto">
          <a:xfrm>
            <a:off x="2743200" y="4495800"/>
            <a:ext cx="1525588" cy="458788"/>
          </a:xfrm>
          <a:custGeom>
            <a:avLst/>
            <a:gdLst>
              <a:gd name="T0" fmla="*/ 960 w 961"/>
              <a:gd name="T1" fmla="*/ 0 h 289"/>
              <a:gd name="T2" fmla="*/ 0 w 961"/>
              <a:gd name="T3" fmla="*/ 0 h 289"/>
              <a:gd name="T4" fmla="*/ 0 w 961"/>
              <a:gd name="T5" fmla="*/ 288 h 289"/>
              <a:gd name="T6" fmla="*/ 0 60000 65536"/>
              <a:gd name="T7" fmla="*/ 0 60000 65536"/>
              <a:gd name="T8" fmla="*/ 0 60000 65536"/>
              <a:gd name="T9" fmla="*/ 0 w 961"/>
              <a:gd name="T10" fmla="*/ 0 h 289"/>
              <a:gd name="T11" fmla="*/ 961 w 961"/>
              <a:gd name="T12" fmla="*/ 289 h 289"/>
            </a:gdLst>
            <a:ahLst/>
            <a:cxnLst>
              <a:cxn ang="T6">
                <a:pos x="T0" y="T1"/>
              </a:cxn>
              <a:cxn ang="T7">
                <a:pos x="T2" y="T3"/>
              </a:cxn>
              <a:cxn ang="T8">
                <a:pos x="T4" y="T5"/>
              </a:cxn>
            </a:cxnLst>
            <a:rect l="T9" t="T10" r="T11" b="T12"/>
            <a:pathLst>
              <a:path w="961" h="289">
                <a:moveTo>
                  <a:pt x="960" y="0"/>
                </a:moveTo>
                <a:lnTo>
                  <a:pt x="0" y="0"/>
                </a:lnTo>
                <a:lnTo>
                  <a:pt x="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20" name="Freeform 23"/>
          <p:cNvSpPr>
            <a:spLocks/>
          </p:cNvSpPr>
          <p:nvPr/>
        </p:nvSpPr>
        <p:spPr bwMode="auto">
          <a:xfrm>
            <a:off x="6019800" y="4495800"/>
            <a:ext cx="1601788" cy="458788"/>
          </a:xfrm>
          <a:custGeom>
            <a:avLst/>
            <a:gdLst>
              <a:gd name="T0" fmla="*/ 0 w 1009"/>
              <a:gd name="T1" fmla="*/ 0 h 289"/>
              <a:gd name="T2" fmla="*/ 1008 w 1009"/>
              <a:gd name="T3" fmla="*/ 0 h 289"/>
              <a:gd name="T4" fmla="*/ 1008 w 1009"/>
              <a:gd name="T5" fmla="*/ 288 h 289"/>
              <a:gd name="T6" fmla="*/ 0 60000 65536"/>
              <a:gd name="T7" fmla="*/ 0 60000 65536"/>
              <a:gd name="T8" fmla="*/ 0 60000 65536"/>
              <a:gd name="T9" fmla="*/ 0 w 1009"/>
              <a:gd name="T10" fmla="*/ 0 h 289"/>
              <a:gd name="T11" fmla="*/ 1009 w 1009"/>
              <a:gd name="T12" fmla="*/ 289 h 289"/>
            </a:gdLst>
            <a:ahLst/>
            <a:cxnLst>
              <a:cxn ang="T6">
                <a:pos x="T0" y="T1"/>
              </a:cxn>
              <a:cxn ang="T7">
                <a:pos x="T2" y="T3"/>
              </a:cxn>
              <a:cxn ang="T8">
                <a:pos x="T4" y="T5"/>
              </a:cxn>
            </a:cxnLst>
            <a:rect l="T9" t="T10" r="T11" b="T12"/>
            <a:pathLst>
              <a:path w="1009" h="289">
                <a:moveTo>
                  <a:pt x="0" y="0"/>
                </a:moveTo>
                <a:lnTo>
                  <a:pt x="1008" y="0"/>
                </a:lnTo>
                <a:lnTo>
                  <a:pt x="1008"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21" name="Freeform 24"/>
          <p:cNvSpPr>
            <a:spLocks/>
          </p:cNvSpPr>
          <p:nvPr/>
        </p:nvSpPr>
        <p:spPr bwMode="auto">
          <a:xfrm>
            <a:off x="1752600" y="5105400"/>
            <a:ext cx="77788" cy="687388"/>
          </a:xfrm>
          <a:custGeom>
            <a:avLst/>
            <a:gdLst>
              <a:gd name="T0" fmla="*/ 48 w 49"/>
              <a:gd name="T1" fmla="*/ 0 h 433"/>
              <a:gd name="T2" fmla="*/ 0 w 49"/>
              <a:gd name="T3" fmla="*/ 0 h 433"/>
              <a:gd name="T4" fmla="*/ 0 w 49"/>
              <a:gd name="T5" fmla="*/ 432 h 433"/>
              <a:gd name="T6" fmla="*/ 0 60000 65536"/>
              <a:gd name="T7" fmla="*/ 0 60000 65536"/>
              <a:gd name="T8" fmla="*/ 0 60000 65536"/>
              <a:gd name="T9" fmla="*/ 0 w 49"/>
              <a:gd name="T10" fmla="*/ 0 h 433"/>
              <a:gd name="T11" fmla="*/ 49 w 49"/>
              <a:gd name="T12" fmla="*/ 433 h 433"/>
            </a:gdLst>
            <a:ahLst/>
            <a:cxnLst>
              <a:cxn ang="T6">
                <a:pos x="T0" y="T1"/>
              </a:cxn>
              <a:cxn ang="T7">
                <a:pos x="T2" y="T3"/>
              </a:cxn>
              <a:cxn ang="T8">
                <a:pos x="T4" y="T5"/>
              </a:cxn>
            </a:cxnLst>
            <a:rect l="T9" t="T10" r="T11" b="T12"/>
            <a:pathLst>
              <a:path w="49" h="433">
                <a:moveTo>
                  <a:pt x="48"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22" name="Freeform 25"/>
          <p:cNvSpPr>
            <a:spLocks/>
          </p:cNvSpPr>
          <p:nvPr/>
        </p:nvSpPr>
        <p:spPr bwMode="auto">
          <a:xfrm>
            <a:off x="3581400" y="5105400"/>
            <a:ext cx="153988" cy="687388"/>
          </a:xfrm>
          <a:custGeom>
            <a:avLst/>
            <a:gdLst>
              <a:gd name="T0" fmla="*/ 0 w 97"/>
              <a:gd name="T1" fmla="*/ 0 h 433"/>
              <a:gd name="T2" fmla="*/ 96 w 97"/>
              <a:gd name="T3" fmla="*/ 0 h 433"/>
              <a:gd name="T4" fmla="*/ 96 w 97"/>
              <a:gd name="T5" fmla="*/ 432 h 433"/>
              <a:gd name="T6" fmla="*/ 0 60000 65536"/>
              <a:gd name="T7" fmla="*/ 0 60000 65536"/>
              <a:gd name="T8" fmla="*/ 0 60000 65536"/>
              <a:gd name="T9" fmla="*/ 0 w 97"/>
              <a:gd name="T10" fmla="*/ 0 h 433"/>
              <a:gd name="T11" fmla="*/ 97 w 97"/>
              <a:gd name="T12" fmla="*/ 433 h 433"/>
            </a:gdLst>
            <a:ahLst/>
            <a:cxnLst>
              <a:cxn ang="T6">
                <a:pos x="T0" y="T1"/>
              </a:cxn>
              <a:cxn ang="T7">
                <a:pos x="T2" y="T3"/>
              </a:cxn>
              <a:cxn ang="T8">
                <a:pos x="T4" y="T5"/>
              </a:cxn>
            </a:cxnLst>
            <a:rect l="T9" t="T10" r="T11" b="T12"/>
            <a:pathLst>
              <a:path w="97" h="433">
                <a:moveTo>
                  <a:pt x="0" y="0"/>
                </a:moveTo>
                <a:lnTo>
                  <a:pt x="96" y="0"/>
                </a:lnTo>
                <a:lnTo>
                  <a:pt x="96"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23" name="Line 26"/>
          <p:cNvSpPr>
            <a:spLocks noChangeShapeType="1"/>
          </p:cNvSpPr>
          <p:nvPr/>
        </p:nvSpPr>
        <p:spPr bwMode="auto">
          <a:xfrm>
            <a:off x="2819400" y="52578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4" name="Rectangle 27"/>
          <p:cNvSpPr>
            <a:spLocks noChangeArrowheads="1"/>
          </p:cNvSpPr>
          <p:nvPr/>
        </p:nvSpPr>
        <p:spPr bwMode="auto">
          <a:xfrm>
            <a:off x="14541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25" name="Rectangle 28"/>
          <p:cNvSpPr>
            <a:spLocks noChangeArrowheads="1"/>
          </p:cNvSpPr>
          <p:nvPr/>
        </p:nvSpPr>
        <p:spPr bwMode="auto">
          <a:xfrm>
            <a:off x="4502150" y="43497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9726" name="Rectangle 29"/>
          <p:cNvSpPr>
            <a:spLocks noChangeArrowheads="1"/>
          </p:cNvSpPr>
          <p:nvPr/>
        </p:nvSpPr>
        <p:spPr bwMode="auto">
          <a:xfrm>
            <a:off x="4273550" y="43497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27" name="Rectangle 30"/>
          <p:cNvSpPr>
            <a:spLocks noChangeArrowheads="1"/>
          </p:cNvSpPr>
          <p:nvPr/>
        </p:nvSpPr>
        <p:spPr bwMode="auto">
          <a:xfrm>
            <a:off x="4883150" y="43497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28" name="Rectangle 31"/>
          <p:cNvSpPr>
            <a:spLocks noChangeArrowheads="1"/>
          </p:cNvSpPr>
          <p:nvPr/>
        </p:nvSpPr>
        <p:spPr bwMode="auto">
          <a:xfrm>
            <a:off x="5340350" y="43497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692</a:t>
            </a:r>
          </a:p>
        </p:txBody>
      </p:sp>
      <p:sp>
        <p:nvSpPr>
          <p:cNvPr id="29729" name="Rectangle 32"/>
          <p:cNvSpPr>
            <a:spLocks noChangeArrowheads="1"/>
          </p:cNvSpPr>
          <p:nvPr/>
        </p:nvSpPr>
        <p:spPr bwMode="auto">
          <a:xfrm>
            <a:off x="5721350" y="43497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30" name="Rectangle 33"/>
          <p:cNvSpPr>
            <a:spLocks noChangeArrowheads="1"/>
          </p:cNvSpPr>
          <p:nvPr/>
        </p:nvSpPr>
        <p:spPr bwMode="auto">
          <a:xfrm>
            <a:off x="4654550" y="4959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347</a:t>
            </a:r>
          </a:p>
        </p:txBody>
      </p:sp>
      <p:sp>
        <p:nvSpPr>
          <p:cNvPr id="29731" name="Rectangle 34"/>
          <p:cNvSpPr>
            <a:spLocks noChangeArrowheads="1"/>
          </p:cNvSpPr>
          <p:nvPr/>
        </p:nvSpPr>
        <p:spPr bwMode="auto">
          <a:xfrm>
            <a:off x="4425950" y="49593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32" name="Rectangle 35"/>
          <p:cNvSpPr>
            <a:spLocks noChangeArrowheads="1"/>
          </p:cNvSpPr>
          <p:nvPr/>
        </p:nvSpPr>
        <p:spPr bwMode="auto">
          <a:xfrm>
            <a:off x="5035550" y="49593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33" name="Rectangle 36"/>
          <p:cNvSpPr>
            <a:spLocks noChangeArrowheads="1"/>
          </p:cNvSpPr>
          <p:nvPr/>
        </p:nvSpPr>
        <p:spPr bwMode="auto">
          <a:xfrm>
            <a:off x="5492750" y="49593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9734" name="Rectangle 37"/>
          <p:cNvSpPr>
            <a:spLocks noChangeArrowheads="1"/>
          </p:cNvSpPr>
          <p:nvPr/>
        </p:nvSpPr>
        <p:spPr bwMode="auto">
          <a:xfrm>
            <a:off x="5873750" y="49593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35" name="Rectangle 38"/>
          <p:cNvSpPr>
            <a:spLocks noChangeArrowheads="1"/>
          </p:cNvSpPr>
          <p:nvPr/>
        </p:nvSpPr>
        <p:spPr bwMode="auto">
          <a:xfrm>
            <a:off x="41211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9736" name="Rectangle 39"/>
          <p:cNvSpPr>
            <a:spLocks noChangeArrowheads="1"/>
          </p:cNvSpPr>
          <p:nvPr/>
        </p:nvSpPr>
        <p:spPr bwMode="auto">
          <a:xfrm>
            <a:off x="39687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37" name="Rectangle 40"/>
          <p:cNvSpPr>
            <a:spLocks noChangeArrowheads="1"/>
          </p:cNvSpPr>
          <p:nvPr/>
        </p:nvSpPr>
        <p:spPr bwMode="auto">
          <a:xfrm>
            <a:off x="45021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38" name="Rectangle 41"/>
          <p:cNvSpPr>
            <a:spLocks noChangeArrowheads="1"/>
          </p:cNvSpPr>
          <p:nvPr/>
        </p:nvSpPr>
        <p:spPr bwMode="auto">
          <a:xfrm>
            <a:off x="49593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347</a:t>
            </a:r>
          </a:p>
        </p:txBody>
      </p:sp>
      <p:sp>
        <p:nvSpPr>
          <p:cNvPr id="29739" name="Rectangle 42"/>
          <p:cNvSpPr>
            <a:spLocks noChangeArrowheads="1"/>
          </p:cNvSpPr>
          <p:nvPr/>
        </p:nvSpPr>
        <p:spPr bwMode="auto">
          <a:xfrm>
            <a:off x="48069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0" name="Rectangle 43"/>
          <p:cNvSpPr>
            <a:spLocks noChangeArrowheads="1"/>
          </p:cNvSpPr>
          <p:nvPr/>
        </p:nvSpPr>
        <p:spPr bwMode="auto">
          <a:xfrm>
            <a:off x="53403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1" name="Rectangle 44"/>
          <p:cNvSpPr>
            <a:spLocks noChangeArrowheads="1"/>
          </p:cNvSpPr>
          <p:nvPr/>
        </p:nvSpPr>
        <p:spPr bwMode="auto">
          <a:xfrm>
            <a:off x="57975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9742" name="Rectangle 45"/>
          <p:cNvSpPr>
            <a:spLocks noChangeArrowheads="1"/>
          </p:cNvSpPr>
          <p:nvPr/>
        </p:nvSpPr>
        <p:spPr bwMode="auto">
          <a:xfrm>
            <a:off x="56451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3" name="Rectangle 46"/>
          <p:cNvSpPr>
            <a:spLocks noChangeArrowheads="1"/>
          </p:cNvSpPr>
          <p:nvPr/>
        </p:nvSpPr>
        <p:spPr bwMode="auto">
          <a:xfrm>
            <a:off x="61785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4" name="Rectangle 47"/>
          <p:cNvSpPr>
            <a:spLocks noChangeArrowheads="1"/>
          </p:cNvSpPr>
          <p:nvPr/>
        </p:nvSpPr>
        <p:spPr bwMode="auto">
          <a:xfrm>
            <a:off x="67119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532</a:t>
            </a:r>
          </a:p>
        </p:txBody>
      </p:sp>
      <p:sp>
        <p:nvSpPr>
          <p:cNvPr id="29745" name="Rectangle 48"/>
          <p:cNvSpPr>
            <a:spLocks noChangeArrowheads="1"/>
          </p:cNvSpPr>
          <p:nvPr/>
        </p:nvSpPr>
        <p:spPr bwMode="auto">
          <a:xfrm>
            <a:off x="65595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6" name="Rectangle 49"/>
          <p:cNvSpPr>
            <a:spLocks noChangeArrowheads="1"/>
          </p:cNvSpPr>
          <p:nvPr/>
        </p:nvSpPr>
        <p:spPr bwMode="auto">
          <a:xfrm>
            <a:off x="70929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7" name="Rectangle 50"/>
          <p:cNvSpPr>
            <a:spLocks noChangeArrowheads="1"/>
          </p:cNvSpPr>
          <p:nvPr/>
        </p:nvSpPr>
        <p:spPr bwMode="auto">
          <a:xfrm>
            <a:off x="75501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692</a:t>
            </a:r>
          </a:p>
        </p:txBody>
      </p:sp>
      <p:sp>
        <p:nvSpPr>
          <p:cNvPr id="29748" name="Rectangle 51"/>
          <p:cNvSpPr>
            <a:spLocks noChangeArrowheads="1"/>
          </p:cNvSpPr>
          <p:nvPr/>
        </p:nvSpPr>
        <p:spPr bwMode="auto">
          <a:xfrm>
            <a:off x="73977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49" name="Rectangle 52"/>
          <p:cNvSpPr>
            <a:spLocks noChangeArrowheads="1"/>
          </p:cNvSpPr>
          <p:nvPr/>
        </p:nvSpPr>
        <p:spPr bwMode="auto">
          <a:xfrm>
            <a:off x="79311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50" name="Rectangle 53"/>
          <p:cNvSpPr>
            <a:spLocks noChangeArrowheads="1"/>
          </p:cNvSpPr>
          <p:nvPr/>
        </p:nvSpPr>
        <p:spPr bwMode="auto">
          <a:xfrm>
            <a:off x="8388350" y="57975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9751" name="Rectangle 54"/>
          <p:cNvSpPr>
            <a:spLocks noChangeArrowheads="1"/>
          </p:cNvSpPr>
          <p:nvPr/>
        </p:nvSpPr>
        <p:spPr bwMode="auto">
          <a:xfrm>
            <a:off x="8235950" y="5797550"/>
            <a:ext cx="1397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52" name="Rectangle 55"/>
          <p:cNvSpPr>
            <a:spLocks noChangeArrowheads="1"/>
          </p:cNvSpPr>
          <p:nvPr/>
        </p:nvSpPr>
        <p:spPr bwMode="auto">
          <a:xfrm>
            <a:off x="8769350" y="57975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53" name="Line 56"/>
          <p:cNvSpPr>
            <a:spLocks noChangeShapeType="1"/>
          </p:cNvSpPr>
          <p:nvPr/>
        </p:nvSpPr>
        <p:spPr bwMode="auto">
          <a:xfrm>
            <a:off x="5181600" y="46482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54" name="Line 57"/>
          <p:cNvSpPr>
            <a:spLocks noChangeShapeType="1"/>
          </p:cNvSpPr>
          <p:nvPr/>
        </p:nvSpPr>
        <p:spPr bwMode="auto">
          <a:xfrm>
            <a:off x="5257800" y="52578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55" name="Line 58"/>
          <p:cNvSpPr>
            <a:spLocks noChangeShapeType="1"/>
          </p:cNvSpPr>
          <p:nvPr/>
        </p:nvSpPr>
        <p:spPr bwMode="auto">
          <a:xfrm>
            <a:off x="7696200" y="52578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56" name="Freeform 59"/>
          <p:cNvSpPr>
            <a:spLocks/>
          </p:cNvSpPr>
          <p:nvPr/>
        </p:nvSpPr>
        <p:spPr bwMode="auto">
          <a:xfrm>
            <a:off x="4267200" y="5105400"/>
            <a:ext cx="153988" cy="687388"/>
          </a:xfrm>
          <a:custGeom>
            <a:avLst/>
            <a:gdLst>
              <a:gd name="T0" fmla="*/ 96 w 97"/>
              <a:gd name="T1" fmla="*/ 0 h 433"/>
              <a:gd name="T2" fmla="*/ 0 w 97"/>
              <a:gd name="T3" fmla="*/ 0 h 433"/>
              <a:gd name="T4" fmla="*/ 0 w 97"/>
              <a:gd name="T5" fmla="*/ 432 h 433"/>
              <a:gd name="T6" fmla="*/ 0 60000 65536"/>
              <a:gd name="T7" fmla="*/ 0 60000 65536"/>
              <a:gd name="T8" fmla="*/ 0 60000 65536"/>
              <a:gd name="T9" fmla="*/ 0 w 97"/>
              <a:gd name="T10" fmla="*/ 0 h 433"/>
              <a:gd name="T11" fmla="*/ 97 w 97"/>
              <a:gd name="T12" fmla="*/ 433 h 433"/>
            </a:gdLst>
            <a:ahLst/>
            <a:cxnLst>
              <a:cxn ang="T6">
                <a:pos x="T0" y="T1"/>
              </a:cxn>
              <a:cxn ang="T7">
                <a:pos x="T2" y="T3"/>
              </a:cxn>
              <a:cxn ang="T8">
                <a:pos x="T4" y="T5"/>
              </a:cxn>
            </a:cxnLst>
            <a:rect l="T9" t="T10" r="T11" b="T12"/>
            <a:pathLst>
              <a:path w="97" h="433">
                <a:moveTo>
                  <a:pt x="96"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57" name="Freeform 60"/>
          <p:cNvSpPr>
            <a:spLocks/>
          </p:cNvSpPr>
          <p:nvPr/>
        </p:nvSpPr>
        <p:spPr bwMode="auto">
          <a:xfrm>
            <a:off x="6172200" y="5105400"/>
            <a:ext cx="77788" cy="687388"/>
          </a:xfrm>
          <a:custGeom>
            <a:avLst/>
            <a:gdLst>
              <a:gd name="T0" fmla="*/ 0 w 49"/>
              <a:gd name="T1" fmla="*/ 0 h 433"/>
              <a:gd name="T2" fmla="*/ 48 w 49"/>
              <a:gd name="T3" fmla="*/ 0 h 433"/>
              <a:gd name="T4" fmla="*/ 48 w 49"/>
              <a:gd name="T5" fmla="*/ 432 h 433"/>
              <a:gd name="T6" fmla="*/ 0 60000 65536"/>
              <a:gd name="T7" fmla="*/ 0 60000 65536"/>
              <a:gd name="T8" fmla="*/ 0 60000 65536"/>
              <a:gd name="T9" fmla="*/ 0 w 49"/>
              <a:gd name="T10" fmla="*/ 0 h 433"/>
              <a:gd name="T11" fmla="*/ 49 w 49"/>
              <a:gd name="T12" fmla="*/ 433 h 433"/>
            </a:gdLst>
            <a:ahLst/>
            <a:cxnLst>
              <a:cxn ang="T6">
                <a:pos x="T0" y="T1"/>
              </a:cxn>
              <a:cxn ang="T7">
                <a:pos x="T2" y="T3"/>
              </a:cxn>
              <a:cxn ang="T8">
                <a:pos x="T4" y="T5"/>
              </a:cxn>
            </a:cxnLst>
            <a:rect l="T9" t="T10" r="T11" b="T12"/>
            <a:pathLst>
              <a:path w="49" h="433">
                <a:moveTo>
                  <a:pt x="0" y="0"/>
                </a:moveTo>
                <a:lnTo>
                  <a:pt x="48" y="0"/>
                </a:lnTo>
                <a:lnTo>
                  <a:pt x="48"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58" name="Freeform 61"/>
          <p:cNvSpPr>
            <a:spLocks/>
          </p:cNvSpPr>
          <p:nvPr/>
        </p:nvSpPr>
        <p:spPr bwMode="auto">
          <a:xfrm>
            <a:off x="6705600" y="5105400"/>
            <a:ext cx="77788" cy="687388"/>
          </a:xfrm>
          <a:custGeom>
            <a:avLst/>
            <a:gdLst>
              <a:gd name="T0" fmla="*/ 48 w 49"/>
              <a:gd name="T1" fmla="*/ 0 h 433"/>
              <a:gd name="T2" fmla="*/ 0 w 49"/>
              <a:gd name="T3" fmla="*/ 0 h 433"/>
              <a:gd name="T4" fmla="*/ 0 w 49"/>
              <a:gd name="T5" fmla="*/ 432 h 433"/>
              <a:gd name="T6" fmla="*/ 0 60000 65536"/>
              <a:gd name="T7" fmla="*/ 0 60000 65536"/>
              <a:gd name="T8" fmla="*/ 0 60000 65536"/>
              <a:gd name="T9" fmla="*/ 0 w 49"/>
              <a:gd name="T10" fmla="*/ 0 h 433"/>
              <a:gd name="T11" fmla="*/ 49 w 49"/>
              <a:gd name="T12" fmla="*/ 433 h 433"/>
            </a:gdLst>
            <a:ahLst/>
            <a:cxnLst>
              <a:cxn ang="T6">
                <a:pos x="T0" y="T1"/>
              </a:cxn>
              <a:cxn ang="T7">
                <a:pos x="T2" y="T3"/>
              </a:cxn>
              <a:cxn ang="T8">
                <a:pos x="T4" y="T5"/>
              </a:cxn>
            </a:cxnLst>
            <a:rect l="T9" t="T10" r="T11" b="T12"/>
            <a:pathLst>
              <a:path w="49" h="433">
                <a:moveTo>
                  <a:pt x="48"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59" name="Freeform 62"/>
          <p:cNvSpPr>
            <a:spLocks/>
          </p:cNvSpPr>
          <p:nvPr/>
        </p:nvSpPr>
        <p:spPr bwMode="auto">
          <a:xfrm>
            <a:off x="8534400" y="5105400"/>
            <a:ext cx="77788" cy="687388"/>
          </a:xfrm>
          <a:custGeom>
            <a:avLst/>
            <a:gdLst>
              <a:gd name="T0" fmla="*/ 0 w 49"/>
              <a:gd name="T1" fmla="*/ 0 h 433"/>
              <a:gd name="T2" fmla="*/ 48 w 49"/>
              <a:gd name="T3" fmla="*/ 0 h 433"/>
              <a:gd name="T4" fmla="*/ 48 w 49"/>
              <a:gd name="T5" fmla="*/ 432 h 433"/>
              <a:gd name="T6" fmla="*/ 0 60000 65536"/>
              <a:gd name="T7" fmla="*/ 0 60000 65536"/>
              <a:gd name="T8" fmla="*/ 0 60000 65536"/>
              <a:gd name="T9" fmla="*/ 0 w 49"/>
              <a:gd name="T10" fmla="*/ 0 h 433"/>
              <a:gd name="T11" fmla="*/ 49 w 49"/>
              <a:gd name="T12" fmla="*/ 433 h 433"/>
            </a:gdLst>
            <a:ahLst/>
            <a:cxnLst>
              <a:cxn ang="T6">
                <a:pos x="T0" y="T1"/>
              </a:cxn>
              <a:cxn ang="T7">
                <a:pos x="T2" y="T3"/>
              </a:cxn>
              <a:cxn ang="T8">
                <a:pos x="T4" y="T5"/>
              </a:cxn>
            </a:cxnLst>
            <a:rect l="T9" t="T10" r="T11" b="T12"/>
            <a:pathLst>
              <a:path w="49" h="433">
                <a:moveTo>
                  <a:pt x="0" y="0"/>
                </a:moveTo>
                <a:lnTo>
                  <a:pt x="48" y="0"/>
                </a:lnTo>
                <a:lnTo>
                  <a:pt x="48"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60" name="Rectangle 63"/>
          <p:cNvSpPr>
            <a:spLocks noChangeArrowheads="1"/>
          </p:cNvSpPr>
          <p:nvPr/>
        </p:nvSpPr>
        <p:spPr bwMode="auto">
          <a:xfrm>
            <a:off x="4959350" y="22161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9761" name="Rectangle 64"/>
          <p:cNvSpPr>
            <a:spLocks noChangeArrowheads="1"/>
          </p:cNvSpPr>
          <p:nvPr/>
        </p:nvSpPr>
        <p:spPr bwMode="auto">
          <a:xfrm>
            <a:off x="4730750" y="22161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62" name="Rectangle 65"/>
          <p:cNvSpPr>
            <a:spLocks noChangeArrowheads="1"/>
          </p:cNvSpPr>
          <p:nvPr/>
        </p:nvSpPr>
        <p:spPr bwMode="auto">
          <a:xfrm>
            <a:off x="5340350" y="22161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63" name="Rectangle 66"/>
          <p:cNvSpPr>
            <a:spLocks noChangeArrowheads="1"/>
          </p:cNvSpPr>
          <p:nvPr/>
        </p:nvSpPr>
        <p:spPr bwMode="auto">
          <a:xfrm>
            <a:off x="2444750" y="28257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9764" name="Rectangle 67"/>
          <p:cNvSpPr>
            <a:spLocks noChangeArrowheads="1"/>
          </p:cNvSpPr>
          <p:nvPr/>
        </p:nvSpPr>
        <p:spPr bwMode="auto">
          <a:xfrm>
            <a:off x="2216150" y="28257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65" name="Rectangle 68"/>
          <p:cNvSpPr>
            <a:spLocks noChangeArrowheads="1"/>
          </p:cNvSpPr>
          <p:nvPr/>
        </p:nvSpPr>
        <p:spPr bwMode="auto">
          <a:xfrm>
            <a:off x="2825750" y="28257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66" name="Rectangle 69"/>
          <p:cNvSpPr>
            <a:spLocks noChangeArrowheads="1"/>
          </p:cNvSpPr>
          <p:nvPr/>
        </p:nvSpPr>
        <p:spPr bwMode="auto">
          <a:xfrm>
            <a:off x="3282950" y="28257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9767" name="Rectangle 70"/>
          <p:cNvSpPr>
            <a:spLocks noChangeArrowheads="1"/>
          </p:cNvSpPr>
          <p:nvPr/>
        </p:nvSpPr>
        <p:spPr bwMode="auto">
          <a:xfrm>
            <a:off x="3663950" y="28257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68" name="Rectangle 71"/>
          <p:cNvSpPr>
            <a:spLocks noChangeArrowheads="1"/>
          </p:cNvSpPr>
          <p:nvPr/>
        </p:nvSpPr>
        <p:spPr bwMode="auto">
          <a:xfrm>
            <a:off x="6559550" y="28257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9769" name="Rectangle 72"/>
          <p:cNvSpPr>
            <a:spLocks noChangeArrowheads="1"/>
          </p:cNvSpPr>
          <p:nvPr/>
        </p:nvSpPr>
        <p:spPr bwMode="auto">
          <a:xfrm>
            <a:off x="6330950" y="28257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70" name="Rectangle 73"/>
          <p:cNvSpPr>
            <a:spLocks noChangeArrowheads="1"/>
          </p:cNvSpPr>
          <p:nvPr/>
        </p:nvSpPr>
        <p:spPr bwMode="auto">
          <a:xfrm>
            <a:off x="6940550" y="2825750"/>
            <a:ext cx="4445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71" name="Rectangle 74"/>
          <p:cNvSpPr>
            <a:spLocks noChangeArrowheads="1"/>
          </p:cNvSpPr>
          <p:nvPr/>
        </p:nvSpPr>
        <p:spPr bwMode="auto">
          <a:xfrm>
            <a:off x="7397750" y="28257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9772" name="Rectangle 75"/>
          <p:cNvSpPr>
            <a:spLocks noChangeArrowheads="1"/>
          </p:cNvSpPr>
          <p:nvPr/>
        </p:nvSpPr>
        <p:spPr bwMode="auto">
          <a:xfrm>
            <a:off x="7778750" y="28257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73" name="Rectangle 76"/>
          <p:cNvSpPr>
            <a:spLocks noChangeArrowheads="1"/>
          </p:cNvSpPr>
          <p:nvPr/>
        </p:nvSpPr>
        <p:spPr bwMode="auto">
          <a:xfrm>
            <a:off x="50355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315</a:t>
            </a:r>
          </a:p>
        </p:txBody>
      </p:sp>
      <p:sp>
        <p:nvSpPr>
          <p:cNvPr id="29774" name="Rectangle 77"/>
          <p:cNvSpPr>
            <a:spLocks noChangeArrowheads="1"/>
          </p:cNvSpPr>
          <p:nvPr/>
        </p:nvSpPr>
        <p:spPr bwMode="auto">
          <a:xfrm>
            <a:off x="48069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75" name="Rectangle 78"/>
          <p:cNvSpPr>
            <a:spLocks noChangeArrowheads="1"/>
          </p:cNvSpPr>
          <p:nvPr/>
        </p:nvSpPr>
        <p:spPr bwMode="auto">
          <a:xfrm>
            <a:off x="5416550" y="36639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76" name="Rectangle 79"/>
          <p:cNvSpPr>
            <a:spLocks noChangeArrowheads="1"/>
          </p:cNvSpPr>
          <p:nvPr/>
        </p:nvSpPr>
        <p:spPr bwMode="auto">
          <a:xfrm>
            <a:off x="57975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347</a:t>
            </a:r>
          </a:p>
        </p:txBody>
      </p:sp>
      <p:sp>
        <p:nvSpPr>
          <p:cNvPr id="29777" name="Rectangle 80"/>
          <p:cNvSpPr>
            <a:spLocks noChangeArrowheads="1"/>
          </p:cNvSpPr>
          <p:nvPr/>
        </p:nvSpPr>
        <p:spPr bwMode="auto">
          <a:xfrm>
            <a:off x="61785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78" name="Rectangle 81"/>
          <p:cNvSpPr>
            <a:spLocks noChangeArrowheads="1"/>
          </p:cNvSpPr>
          <p:nvPr/>
        </p:nvSpPr>
        <p:spPr bwMode="auto">
          <a:xfrm>
            <a:off x="67119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458</a:t>
            </a:r>
          </a:p>
        </p:txBody>
      </p:sp>
      <p:sp>
        <p:nvSpPr>
          <p:cNvPr id="29779" name="Rectangle 82"/>
          <p:cNvSpPr>
            <a:spLocks noChangeArrowheads="1"/>
          </p:cNvSpPr>
          <p:nvPr/>
        </p:nvSpPr>
        <p:spPr bwMode="auto">
          <a:xfrm>
            <a:off x="64833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80" name="Rectangle 83"/>
          <p:cNvSpPr>
            <a:spLocks noChangeArrowheads="1"/>
          </p:cNvSpPr>
          <p:nvPr/>
        </p:nvSpPr>
        <p:spPr bwMode="auto">
          <a:xfrm>
            <a:off x="7092950" y="36639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781" name="Rectangle 84"/>
          <p:cNvSpPr>
            <a:spLocks noChangeArrowheads="1"/>
          </p:cNvSpPr>
          <p:nvPr/>
        </p:nvSpPr>
        <p:spPr bwMode="auto">
          <a:xfrm>
            <a:off x="74739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692</a:t>
            </a:r>
          </a:p>
        </p:txBody>
      </p:sp>
      <p:sp>
        <p:nvSpPr>
          <p:cNvPr id="29782" name="Rectangle 85"/>
          <p:cNvSpPr>
            <a:spLocks noChangeArrowheads="1"/>
          </p:cNvSpPr>
          <p:nvPr/>
        </p:nvSpPr>
        <p:spPr bwMode="auto">
          <a:xfrm>
            <a:off x="7854950" y="3663950"/>
            <a:ext cx="2921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83" name="Rectangle 86"/>
          <p:cNvSpPr>
            <a:spLocks noChangeArrowheads="1"/>
          </p:cNvSpPr>
          <p:nvPr/>
        </p:nvSpPr>
        <p:spPr bwMode="auto">
          <a:xfrm>
            <a:off x="15303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156</a:t>
            </a:r>
          </a:p>
        </p:txBody>
      </p:sp>
      <p:sp>
        <p:nvSpPr>
          <p:cNvPr id="29784" name="Rectangle 87"/>
          <p:cNvSpPr>
            <a:spLocks noChangeArrowheads="1"/>
          </p:cNvSpPr>
          <p:nvPr/>
        </p:nvSpPr>
        <p:spPr bwMode="auto">
          <a:xfrm>
            <a:off x="13017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85" name="Rectangle 88"/>
          <p:cNvSpPr>
            <a:spLocks noChangeArrowheads="1"/>
          </p:cNvSpPr>
          <p:nvPr/>
        </p:nvSpPr>
        <p:spPr bwMode="auto">
          <a:xfrm>
            <a:off x="19113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86" name="Rectangle 89"/>
          <p:cNvSpPr>
            <a:spLocks noChangeArrowheads="1"/>
          </p:cNvSpPr>
          <p:nvPr/>
        </p:nvSpPr>
        <p:spPr bwMode="auto">
          <a:xfrm>
            <a:off x="8537575"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792</a:t>
            </a:r>
          </a:p>
        </p:txBody>
      </p:sp>
      <p:sp>
        <p:nvSpPr>
          <p:cNvPr id="29787" name="Rectangle 90"/>
          <p:cNvSpPr>
            <a:spLocks noChangeArrowheads="1"/>
          </p:cNvSpPr>
          <p:nvPr/>
        </p:nvSpPr>
        <p:spPr bwMode="auto">
          <a:xfrm>
            <a:off x="8308975"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88" name="Rectangle 91"/>
          <p:cNvSpPr>
            <a:spLocks noChangeArrowheads="1"/>
          </p:cNvSpPr>
          <p:nvPr/>
        </p:nvSpPr>
        <p:spPr bwMode="auto">
          <a:xfrm>
            <a:off x="8918575" y="3663950"/>
            <a:ext cx="217488"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89" name="Rectangle 92"/>
          <p:cNvSpPr>
            <a:spLocks noChangeArrowheads="1"/>
          </p:cNvSpPr>
          <p:nvPr/>
        </p:nvSpPr>
        <p:spPr bwMode="auto">
          <a:xfrm>
            <a:off x="41211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287</a:t>
            </a:r>
          </a:p>
        </p:txBody>
      </p:sp>
      <p:sp>
        <p:nvSpPr>
          <p:cNvPr id="29790" name="Rectangle 93"/>
          <p:cNvSpPr>
            <a:spLocks noChangeArrowheads="1"/>
          </p:cNvSpPr>
          <p:nvPr/>
        </p:nvSpPr>
        <p:spPr bwMode="auto">
          <a:xfrm>
            <a:off x="38925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91" name="Rectangle 94"/>
          <p:cNvSpPr>
            <a:spLocks noChangeArrowheads="1"/>
          </p:cNvSpPr>
          <p:nvPr/>
        </p:nvSpPr>
        <p:spPr bwMode="auto">
          <a:xfrm>
            <a:off x="45021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792" name="Freeform 95"/>
          <p:cNvSpPr>
            <a:spLocks/>
          </p:cNvSpPr>
          <p:nvPr/>
        </p:nvSpPr>
        <p:spPr bwMode="auto">
          <a:xfrm>
            <a:off x="3048000" y="2362200"/>
            <a:ext cx="1677988" cy="458788"/>
          </a:xfrm>
          <a:custGeom>
            <a:avLst/>
            <a:gdLst>
              <a:gd name="T0" fmla="*/ 1056 w 1057"/>
              <a:gd name="T1" fmla="*/ 0 h 289"/>
              <a:gd name="T2" fmla="*/ 0 w 1057"/>
              <a:gd name="T3" fmla="*/ 0 h 289"/>
              <a:gd name="T4" fmla="*/ 0 w 1057"/>
              <a:gd name="T5" fmla="*/ 288 h 289"/>
              <a:gd name="T6" fmla="*/ 0 60000 65536"/>
              <a:gd name="T7" fmla="*/ 0 60000 65536"/>
              <a:gd name="T8" fmla="*/ 0 60000 65536"/>
              <a:gd name="T9" fmla="*/ 0 w 1057"/>
              <a:gd name="T10" fmla="*/ 0 h 289"/>
              <a:gd name="T11" fmla="*/ 1057 w 1057"/>
              <a:gd name="T12" fmla="*/ 289 h 289"/>
            </a:gdLst>
            <a:ahLst/>
            <a:cxnLst>
              <a:cxn ang="T6">
                <a:pos x="T0" y="T1"/>
              </a:cxn>
              <a:cxn ang="T7">
                <a:pos x="T2" y="T3"/>
              </a:cxn>
              <a:cxn ang="T8">
                <a:pos x="T4" y="T5"/>
              </a:cxn>
            </a:cxnLst>
            <a:rect l="T9" t="T10" r="T11" b="T12"/>
            <a:pathLst>
              <a:path w="1057" h="289">
                <a:moveTo>
                  <a:pt x="1056" y="0"/>
                </a:moveTo>
                <a:lnTo>
                  <a:pt x="0" y="0"/>
                </a:lnTo>
                <a:lnTo>
                  <a:pt x="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93" name="Freeform 96"/>
          <p:cNvSpPr>
            <a:spLocks/>
          </p:cNvSpPr>
          <p:nvPr/>
        </p:nvSpPr>
        <p:spPr bwMode="auto">
          <a:xfrm>
            <a:off x="5638800" y="2362200"/>
            <a:ext cx="1525588" cy="458788"/>
          </a:xfrm>
          <a:custGeom>
            <a:avLst/>
            <a:gdLst>
              <a:gd name="T0" fmla="*/ 0 w 961"/>
              <a:gd name="T1" fmla="*/ 0 h 289"/>
              <a:gd name="T2" fmla="*/ 960 w 961"/>
              <a:gd name="T3" fmla="*/ 0 h 289"/>
              <a:gd name="T4" fmla="*/ 960 w 961"/>
              <a:gd name="T5" fmla="*/ 288 h 289"/>
              <a:gd name="T6" fmla="*/ 0 60000 65536"/>
              <a:gd name="T7" fmla="*/ 0 60000 65536"/>
              <a:gd name="T8" fmla="*/ 0 60000 65536"/>
              <a:gd name="T9" fmla="*/ 0 w 961"/>
              <a:gd name="T10" fmla="*/ 0 h 289"/>
              <a:gd name="T11" fmla="*/ 961 w 961"/>
              <a:gd name="T12" fmla="*/ 289 h 289"/>
            </a:gdLst>
            <a:ahLst/>
            <a:cxnLst>
              <a:cxn ang="T6">
                <a:pos x="T0" y="T1"/>
              </a:cxn>
              <a:cxn ang="T7">
                <a:pos x="T2" y="T3"/>
              </a:cxn>
              <a:cxn ang="T8">
                <a:pos x="T4" y="T5"/>
              </a:cxn>
            </a:cxnLst>
            <a:rect l="T9" t="T10" r="T11" b="T12"/>
            <a:pathLst>
              <a:path w="961" h="289">
                <a:moveTo>
                  <a:pt x="0" y="0"/>
                </a:moveTo>
                <a:lnTo>
                  <a:pt x="960" y="0"/>
                </a:lnTo>
                <a:lnTo>
                  <a:pt x="960" y="28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94" name="Freeform 97"/>
          <p:cNvSpPr>
            <a:spLocks/>
          </p:cNvSpPr>
          <p:nvPr/>
        </p:nvSpPr>
        <p:spPr bwMode="auto">
          <a:xfrm>
            <a:off x="1752600" y="2971800"/>
            <a:ext cx="458788" cy="687388"/>
          </a:xfrm>
          <a:custGeom>
            <a:avLst/>
            <a:gdLst>
              <a:gd name="T0" fmla="*/ 288 w 289"/>
              <a:gd name="T1" fmla="*/ 0 h 433"/>
              <a:gd name="T2" fmla="*/ 0 w 289"/>
              <a:gd name="T3" fmla="*/ 0 h 433"/>
              <a:gd name="T4" fmla="*/ 0 w 289"/>
              <a:gd name="T5" fmla="*/ 432 h 433"/>
              <a:gd name="T6" fmla="*/ 0 60000 65536"/>
              <a:gd name="T7" fmla="*/ 0 60000 65536"/>
              <a:gd name="T8" fmla="*/ 0 60000 65536"/>
              <a:gd name="T9" fmla="*/ 0 w 289"/>
              <a:gd name="T10" fmla="*/ 0 h 433"/>
              <a:gd name="T11" fmla="*/ 289 w 289"/>
              <a:gd name="T12" fmla="*/ 433 h 433"/>
            </a:gdLst>
            <a:ahLst/>
            <a:cxnLst>
              <a:cxn ang="T6">
                <a:pos x="T0" y="T1"/>
              </a:cxn>
              <a:cxn ang="T7">
                <a:pos x="T2" y="T3"/>
              </a:cxn>
              <a:cxn ang="T8">
                <a:pos x="T4" y="T5"/>
              </a:cxn>
            </a:cxnLst>
            <a:rect l="T9" t="T10" r="T11" b="T12"/>
            <a:pathLst>
              <a:path w="289" h="433">
                <a:moveTo>
                  <a:pt x="288"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95" name="Freeform 98"/>
          <p:cNvSpPr>
            <a:spLocks/>
          </p:cNvSpPr>
          <p:nvPr/>
        </p:nvSpPr>
        <p:spPr bwMode="auto">
          <a:xfrm>
            <a:off x="3962400" y="2971800"/>
            <a:ext cx="153988" cy="687388"/>
          </a:xfrm>
          <a:custGeom>
            <a:avLst/>
            <a:gdLst>
              <a:gd name="T0" fmla="*/ 0 w 97"/>
              <a:gd name="T1" fmla="*/ 0 h 433"/>
              <a:gd name="T2" fmla="*/ 96 w 97"/>
              <a:gd name="T3" fmla="*/ 0 h 433"/>
              <a:gd name="T4" fmla="*/ 96 w 97"/>
              <a:gd name="T5" fmla="*/ 432 h 433"/>
              <a:gd name="T6" fmla="*/ 0 60000 65536"/>
              <a:gd name="T7" fmla="*/ 0 60000 65536"/>
              <a:gd name="T8" fmla="*/ 0 60000 65536"/>
              <a:gd name="T9" fmla="*/ 0 w 97"/>
              <a:gd name="T10" fmla="*/ 0 h 433"/>
              <a:gd name="T11" fmla="*/ 97 w 97"/>
              <a:gd name="T12" fmla="*/ 433 h 433"/>
            </a:gdLst>
            <a:ahLst/>
            <a:cxnLst>
              <a:cxn ang="T6">
                <a:pos x="T0" y="T1"/>
              </a:cxn>
              <a:cxn ang="T7">
                <a:pos x="T2" y="T3"/>
              </a:cxn>
              <a:cxn ang="T8">
                <a:pos x="T4" y="T5"/>
              </a:cxn>
            </a:cxnLst>
            <a:rect l="T9" t="T10" r="T11" b="T12"/>
            <a:pathLst>
              <a:path w="97" h="433">
                <a:moveTo>
                  <a:pt x="0" y="0"/>
                </a:moveTo>
                <a:lnTo>
                  <a:pt x="96" y="0"/>
                </a:lnTo>
                <a:lnTo>
                  <a:pt x="96"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96" name="Line 99"/>
          <p:cNvSpPr>
            <a:spLocks noChangeShapeType="1"/>
          </p:cNvSpPr>
          <p:nvPr/>
        </p:nvSpPr>
        <p:spPr bwMode="auto">
          <a:xfrm>
            <a:off x="3048000" y="31242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97" name="Freeform 100"/>
          <p:cNvSpPr>
            <a:spLocks/>
          </p:cNvSpPr>
          <p:nvPr/>
        </p:nvSpPr>
        <p:spPr bwMode="auto">
          <a:xfrm>
            <a:off x="5562600" y="2971800"/>
            <a:ext cx="763588" cy="687388"/>
          </a:xfrm>
          <a:custGeom>
            <a:avLst/>
            <a:gdLst>
              <a:gd name="T0" fmla="*/ 480 w 481"/>
              <a:gd name="T1" fmla="*/ 0 h 433"/>
              <a:gd name="T2" fmla="*/ 0 w 481"/>
              <a:gd name="T3" fmla="*/ 0 h 433"/>
              <a:gd name="T4" fmla="*/ 0 w 481"/>
              <a:gd name="T5" fmla="*/ 432 h 433"/>
              <a:gd name="T6" fmla="*/ 0 60000 65536"/>
              <a:gd name="T7" fmla="*/ 0 60000 65536"/>
              <a:gd name="T8" fmla="*/ 0 60000 65536"/>
              <a:gd name="T9" fmla="*/ 0 w 481"/>
              <a:gd name="T10" fmla="*/ 0 h 433"/>
              <a:gd name="T11" fmla="*/ 481 w 481"/>
              <a:gd name="T12" fmla="*/ 433 h 433"/>
            </a:gdLst>
            <a:ahLst/>
            <a:cxnLst>
              <a:cxn ang="T6">
                <a:pos x="T0" y="T1"/>
              </a:cxn>
              <a:cxn ang="T7">
                <a:pos x="T2" y="T3"/>
              </a:cxn>
              <a:cxn ang="T8">
                <a:pos x="T4" y="T5"/>
              </a:cxn>
            </a:cxnLst>
            <a:rect l="T9" t="T10" r="T11" b="T12"/>
            <a:pathLst>
              <a:path w="481" h="433">
                <a:moveTo>
                  <a:pt x="480" y="0"/>
                </a:moveTo>
                <a:lnTo>
                  <a:pt x="0" y="0"/>
                </a:lnTo>
                <a:lnTo>
                  <a:pt x="0"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98" name="Freeform 101"/>
          <p:cNvSpPr>
            <a:spLocks/>
          </p:cNvSpPr>
          <p:nvPr/>
        </p:nvSpPr>
        <p:spPr bwMode="auto">
          <a:xfrm>
            <a:off x="8077200" y="2971800"/>
            <a:ext cx="687388" cy="687388"/>
          </a:xfrm>
          <a:custGeom>
            <a:avLst/>
            <a:gdLst>
              <a:gd name="T0" fmla="*/ 0 w 433"/>
              <a:gd name="T1" fmla="*/ 0 h 433"/>
              <a:gd name="T2" fmla="*/ 432 w 433"/>
              <a:gd name="T3" fmla="*/ 0 h 433"/>
              <a:gd name="T4" fmla="*/ 432 w 433"/>
              <a:gd name="T5" fmla="*/ 432 h 433"/>
              <a:gd name="T6" fmla="*/ 0 60000 65536"/>
              <a:gd name="T7" fmla="*/ 0 60000 65536"/>
              <a:gd name="T8" fmla="*/ 0 60000 65536"/>
              <a:gd name="T9" fmla="*/ 0 w 433"/>
              <a:gd name="T10" fmla="*/ 0 h 433"/>
              <a:gd name="T11" fmla="*/ 433 w 433"/>
              <a:gd name="T12" fmla="*/ 433 h 433"/>
            </a:gdLst>
            <a:ahLst/>
            <a:cxnLst>
              <a:cxn ang="T6">
                <a:pos x="T0" y="T1"/>
              </a:cxn>
              <a:cxn ang="T7">
                <a:pos x="T2" y="T3"/>
              </a:cxn>
              <a:cxn ang="T8">
                <a:pos x="T4" y="T5"/>
              </a:cxn>
            </a:cxnLst>
            <a:rect l="T9" t="T10" r="T11" b="T12"/>
            <a:pathLst>
              <a:path w="433" h="433">
                <a:moveTo>
                  <a:pt x="0" y="0"/>
                </a:moveTo>
                <a:lnTo>
                  <a:pt x="432" y="0"/>
                </a:lnTo>
                <a:lnTo>
                  <a:pt x="432" y="432"/>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799" name="Line 102"/>
          <p:cNvSpPr>
            <a:spLocks noChangeShapeType="1"/>
          </p:cNvSpPr>
          <p:nvPr/>
        </p:nvSpPr>
        <p:spPr bwMode="auto">
          <a:xfrm>
            <a:off x="7239000" y="31242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800" name="Freeform 103"/>
          <p:cNvSpPr>
            <a:spLocks/>
          </p:cNvSpPr>
          <p:nvPr/>
        </p:nvSpPr>
        <p:spPr bwMode="auto">
          <a:xfrm>
            <a:off x="2036763" y="34575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01" name="Freeform 104"/>
          <p:cNvSpPr>
            <a:spLocks/>
          </p:cNvSpPr>
          <p:nvPr/>
        </p:nvSpPr>
        <p:spPr bwMode="auto">
          <a:xfrm>
            <a:off x="3179763" y="34575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02" name="Freeform 105"/>
          <p:cNvSpPr>
            <a:spLocks/>
          </p:cNvSpPr>
          <p:nvPr/>
        </p:nvSpPr>
        <p:spPr bwMode="auto">
          <a:xfrm>
            <a:off x="4398963" y="34575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03" name="Freeform 106"/>
          <p:cNvSpPr>
            <a:spLocks/>
          </p:cNvSpPr>
          <p:nvPr/>
        </p:nvSpPr>
        <p:spPr bwMode="auto">
          <a:xfrm>
            <a:off x="6227763" y="34575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04" name="Freeform 107"/>
          <p:cNvSpPr>
            <a:spLocks/>
          </p:cNvSpPr>
          <p:nvPr/>
        </p:nvSpPr>
        <p:spPr bwMode="auto">
          <a:xfrm>
            <a:off x="7904163" y="3457575"/>
            <a:ext cx="708025" cy="201613"/>
          </a:xfrm>
          <a:custGeom>
            <a:avLst/>
            <a:gdLst>
              <a:gd name="T0" fmla="*/ 13 w 446"/>
              <a:gd name="T1" fmla="*/ 126 h 127"/>
              <a:gd name="T2" fmla="*/ 0 w 446"/>
              <a:gd name="T3" fmla="*/ 87 h 127"/>
              <a:gd name="T4" fmla="*/ 20 w 446"/>
              <a:gd name="T5" fmla="*/ 87 h 127"/>
              <a:gd name="T6" fmla="*/ 39 w 446"/>
              <a:gd name="T7" fmla="*/ 58 h 127"/>
              <a:gd name="T8" fmla="*/ 68 w 446"/>
              <a:gd name="T9" fmla="*/ 49 h 127"/>
              <a:gd name="T10" fmla="*/ 87 w 446"/>
              <a:gd name="T11" fmla="*/ 29 h 127"/>
              <a:gd name="T12" fmla="*/ 107 w 446"/>
              <a:gd name="T13" fmla="*/ 20 h 127"/>
              <a:gd name="T14" fmla="*/ 136 w 446"/>
              <a:gd name="T15" fmla="*/ 10 h 127"/>
              <a:gd name="T16" fmla="*/ 165 w 446"/>
              <a:gd name="T17" fmla="*/ 0 h 127"/>
              <a:gd name="T18" fmla="*/ 194 w 446"/>
              <a:gd name="T19" fmla="*/ 0 h 127"/>
              <a:gd name="T20" fmla="*/ 223 w 446"/>
              <a:gd name="T21" fmla="*/ 0 h 127"/>
              <a:gd name="T22" fmla="*/ 252 w 446"/>
              <a:gd name="T23" fmla="*/ 0 h 127"/>
              <a:gd name="T24" fmla="*/ 281 w 446"/>
              <a:gd name="T25" fmla="*/ 0 h 127"/>
              <a:gd name="T26" fmla="*/ 310 w 446"/>
              <a:gd name="T27" fmla="*/ 0 h 127"/>
              <a:gd name="T28" fmla="*/ 339 w 446"/>
              <a:gd name="T29" fmla="*/ 0 h 127"/>
              <a:gd name="T30" fmla="*/ 368 w 446"/>
              <a:gd name="T31" fmla="*/ 20 h 127"/>
              <a:gd name="T32" fmla="*/ 397 w 446"/>
              <a:gd name="T33" fmla="*/ 39 h 127"/>
              <a:gd name="T34" fmla="*/ 407 w 446"/>
              <a:gd name="T35" fmla="*/ 68 h 127"/>
              <a:gd name="T36" fmla="*/ 416 w 446"/>
              <a:gd name="T37" fmla="*/ 97 h 127"/>
              <a:gd name="T38" fmla="*/ 416 w 446"/>
              <a:gd name="T39" fmla="*/ 117 h 127"/>
              <a:gd name="T40" fmla="*/ 445 w 446"/>
              <a:gd name="T41" fmla="*/ 126 h 12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127"/>
              <a:gd name="T65" fmla="*/ 446 w 446"/>
              <a:gd name="T66" fmla="*/ 127 h 12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127">
                <a:moveTo>
                  <a:pt x="13" y="126"/>
                </a:moveTo>
                <a:lnTo>
                  <a:pt x="0" y="87"/>
                </a:lnTo>
                <a:lnTo>
                  <a:pt x="20" y="87"/>
                </a:lnTo>
                <a:lnTo>
                  <a:pt x="39" y="58"/>
                </a:lnTo>
                <a:lnTo>
                  <a:pt x="68" y="49"/>
                </a:lnTo>
                <a:lnTo>
                  <a:pt x="87" y="29"/>
                </a:lnTo>
                <a:lnTo>
                  <a:pt x="107" y="20"/>
                </a:lnTo>
                <a:lnTo>
                  <a:pt x="136" y="10"/>
                </a:lnTo>
                <a:lnTo>
                  <a:pt x="165" y="0"/>
                </a:lnTo>
                <a:lnTo>
                  <a:pt x="194" y="0"/>
                </a:lnTo>
                <a:lnTo>
                  <a:pt x="223" y="0"/>
                </a:lnTo>
                <a:lnTo>
                  <a:pt x="252" y="0"/>
                </a:lnTo>
                <a:lnTo>
                  <a:pt x="281" y="0"/>
                </a:lnTo>
                <a:lnTo>
                  <a:pt x="310" y="0"/>
                </a:lnTo>
                <a:lnTo>
                  <a:pt x="339" y="0"/>
                </a:lnTo>
                <a:lnTo>
                  <a:pt x="368" y="20"/>
                </a:lnTo>
                <a:lnTo>
                  <a:pt x="397" y="39"/>
                </a:lnTo>
                <a:lnTo>
                  <a:pt x="407" y="68"/>
                </a:lnTo>
                <a:lnTo>
                  <a:pt x="416" y="97"/>
                </a:lnTo>
                <a:lnTo>
                  <a:pt x="416" y="117"/>
                </a:lnTo>
                <a:lnTo>
                  <a:pt x="445" y="126"/>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05" name="Rectangle 108"/>
          <p:cNvSpPr>
            <a:spLocks noChangeArrowheads="1"/>
          </p:cNvSpPr>
          <p:nvPr/>
        </p:nvSpPr>
        <p:spPr bwMode="auto">
          <a:xfrm>
            <a:off x="24447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231</a:t>
            </a:r>
          </a:p>
        </p:txBody>
      </p:sp>
      <p:sp>
        <p:nvSpPr>
          <p:cNvPr id="29806" name="Rectangle 109"/>
          <p:cNvSpPr>
            <a:spLocks noChangeArrowheads="1"/>
          </p:cNvSpPr>
          <p:nvPr/>
        </p:nvSpPr>
        <p:spPr bwMode="auto">
          <a:xfrm>
            <a:off x="22161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807" name="Rectangle 110"/>
          <p:cNvSpPr>
            <a:spLocks noChangeArrowheads="1"/>
          </p:cNvSpPr>
          <p:nvPr/>
        </p:nvSpPr>
        <p:spPr bwMode="auto">
          <a:xfrm>
            <a:off x="2825750" y="3663950"/>
            <a:ext cx="3683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 &lt;</a:t>
            </a:r>
          </a:p>
        </p:txBody>
      </p:sp>
      <p:sp>
        <p:nvSpPr>
          <p:cNvPr id="29808" name="Rectangle 111"/>
          <p:cNvSpPr>
            <a:spLocks noChangeArrowheads="1"/>
          </p:cNvSpPr>
          <p:nvPr/>
        </p:nvSpPr>
        <p:spPr bwMode="auto">
          <a:xfrm>
            <a:off x="3206750" y="3663950"/>
            <a:ext cx="368300" cy="2921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257</a:t>
            </a:r>
          </a:p>
        </p:txBody>
      </p:sp>
      <p:sp>
        <p:nvSpPr>
          <p:cNvPr id="29809" name="Rectangle 112"/>
          <p:cNvSpPr>
            <a:spLocks noChangeArrowheads="1"/>
          </p:cNvSpPr>
          <p:nvPr/>
        </p:nvSpPr>
        <p:spPr bwMode="auto">
          <a:xfrm>
            <a:off x="3587750" y="3663950"/>
            <a:ext cx="215900" cy="292100"/>
          </a:xfrm>
          <a:prstGeom prst="rect">
            <a:avLst/>
          </a:prstGeom>
          <a:solidFill>
            <a:srgbClr val="CCFFCC"/>
          </a:solidFill>
          <a:ln w="12700">
            <a:solidFill>
              <a:schemeClr val="tx1"/>
            </a:solidFill>
            <a:miter lim="800000"/>
            <a:headEnd/>
            <a:tailEnd/>
          </a:ln>
        </p:spPr>
        <p:txBody>
          <a:bodyPr wrap="none" lIns="92075" tIns="46038" rIns="92075" bIns="46038" anchor="ctr"/>
          <a:lstStyle/>
          <a:p>
            <a:pPr algn="ctr"/>
            <a:r>
              <a:rPr lang="en-US" sz="1600"/>
              <a:t>&lt;=</a:t>
            </a:r>
          </a:p>
        </p:txBody>
      </p:sp>
      <p:sp>
        <p:nvSpPr>
          <p:cNvPr id="29810" name="Line 113"/>
          <p:cNvSpPr>
            <a:spLocks noChangeShapeType="1"/>
          </p:cNvSpPr>
          <p:nvPr/>
        </p:nvSpPr>
        <p:spPr bwMode="auto">
          <a:xfrm>
            <a:off x="1295400" y="4191000"/>
            <a:ext cx="777240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811" name="Line 114"/>
          <p:cNvSpPr>
            <a:spLocks noChangeShapeType="1"/>
          </p:cNvSpPr>
          <p:nvPr/>
        </p:nvSpPr>
        <p:spPr bwMode="auto">
          <a:xfrm>
            <a:off x="3429000" y="838200"/>
            <a:ext cx="3733800" cy="2819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9812" name="Freeform 115"/>
          <p:cNvSpPr>
            <a:spLocks/>
          </p:cNvSpPr>
          <p:nvPr/>
        </p:nvSpPr>
        <p:spPr bwMode="auto">
          <a:xfrm>
            <a:off x="19812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3" name="Freeform 116"/>
          <p:cNvSpPr>
            <a:spLocks/>
          </p:cNvSpPr>
          <p:nvPr/>
        </p:nvSpPr>
        <p:spPr bwMode="auto">
          <a:xfrm>
            <a:off x="28956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4" name="Freeform 117"/>
          <p:cNvSpPr>
            <a:spLocks/>
          </p:cNvSpPr>
          <p:nvPr/>
        </p:nvSpPr>
        <p:spPr bwMode="auto">
          <a:xfrm>
            <a:off x="37338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5" name="Freeform 118"/>
          <p:cNvSpPr>
            <a:spLocks/>
          </p:cNvSpPr>
          <p:nvPr/>
        </p:nvSpPr>
        <p:spPr bwMode="auto">
          <a:xfrm>
            <a:off x="44958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6" name="Freeform 119"/>
          <p:cNvSpPr>
            <a:spLocks/>
          </p:cNvSpPr>
          <p:nvPr/>
        </p:nvSpPr>
        <p:spPr bwMode="auto">
          <a:xfrm>
            <a:off x="54102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7" name="Freeform 120"/>
          <p:cNvSpPr>
            <a:spLocks/>
          </p:cNvSpPr>
          <p:nvPr/>
        </p:nvSpPr>
        <p:spPr bwMode="auto">
          <a:xfrm>
            <a:off x="62484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8" name="Freeform 121"/>
          <p:cNvSpPr>
            <a:spLocks/>
          </p:cNvSpPr>
          <p:nvPr/>
        </p:nvSpPr>
        <p:spPr bwMode="auto">
          <a:xfrm>
            <a:off x="70866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819" name="Freeform 122"/>
          <p:cNvSpPr>
            <a:spLocks/>
          </p:cNvSpPr>
          <p:nvPr/>
        </p:nvSpPr>
        <p:spPr bwMode="auto">
          <a:xfrm>
            <a:off x="7924800" y="5610225"/>
            <a:ext cx="458788" cy="182563"/>
          </a:xfrm>
          <a:custGeom>
            <a:avLst/>
            <a:gdLst>
              <a:gd name="T0" fmla="*/ 0 w 289"/>
              <a:gd name="T1" fmla="*/ 114 h 115"/>
              <a:gd name="T2" fmla="*/ 45 w 289"/>
              <a:gd name="T3" fmla="*/ 97 h 115"/>
              <a:gd name="T4" fmla="*/ 55 w 289"/>
              <a:gd name="T5" fmla="*/ 68 h 115"/>
              <a:gd name="T6" fmla="*/ 84 w 289"/>
              <a:gd name="T7" fmla="*/ 49 h 115"/>
              <a:gd name="T8" fmla="*/ 94 w 289"/>
              <a:gd name="T9" fmla="*/ 29 h 115"/>
              <a:gd name="T10" fmla="*/ 123 w 289"/>
              <a:gd name="T11" fmla="*/ 0 h 115"/>
              <a:gd name="T12" fmla="*/ 152 w 289"/>
              <a:gd name="T13" fmla="*/ 0 h 115"/>
              <a:gd name="T14" fmla="*/ 181 w 289"/>
              <a:gd name="T15" fmla="*/ 0 h 115"/>
              <a:gd name="T16" fmla="*/ 210 w 289"/>
              <a:gd name="T17" fmla="*/ 0 h 115"/>
              <a:gd name="T18" fmla="*/ 239 w 289"/>
              <a:gd name="T19" fmla="*/ 0 h 115"/>
              <a:gd name="T20" fmla="*/ 248 w 289"/>
              <a:gd name="T21" fmla="*/ 20 h 115"/>
              <a:gd name="T22" fmla="*/ 268 w 289"/>
              <a:gd name="T23" fmla="*/ 39 h 115"/>
              <a:gd name="T24" fmla="*/ 277 w 289"/>
              <a:gd name="T25" fmla="*/ 68 h 115"/>
              <a:gd name="T26" fmla="*/ 287 w 289"/>
              <a:gd name="T27" fmla="*/ 88 h 115"/>
              <a:gd name="T28" fmla="*/ 288 w 289"/>
              <a:gd name="T29" fmla="*/ 114 h 1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9"/>
              <a:gd name="T46" fmla="*/ 0 h 115"/>
              <a:gd name="T47" fmla="*/ 289 w 289"/>
              <a:gd name="T48" fmla="*/ 115 h 1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9" h="115">
                <a:moveTo>
                  <a:pt x="0" y="114"/>
                </a:moveTo>
                <a:lnTo>
                  <a:pt x="45" y="97"/>
                </a:lnTo>
                <a:lnTo>
                  <a:pt x="55" y="68"/>
                </a:lnTo>
                <a:lnTo>
                  <a:pt x="84" y="49"/>
                </a:lnTo>
                <a:lnTo>
                  <a:pt x="94" y="29"/>
                </a:lnTo>
                <a:lnTo>
                  <a:pt x="123" y="0"/>
                </a:lnTo>
                <a:lnTo>
                  <a:pt x="152" y="0"/>
                </a:lnTo>
                <a:lnTo>
                  <a:pt x="181" y="0"/>
                </a:lnTo>
                <a:lnTo>
                  <a:pt x="210" y="0"/>
                </a:lnTo>
                <a:lnTo>
                  <a:pt x="239" y="0"/>
                </a:lnTo>
                <a:lnTo>
                  <a:pt x="248" y="20"/>
                </a:lnTo>
                <a:lnTo>
                  <a:pt x="268" y="39"/>
                </a:lnTo>
                <a:lnTo>
                  <a:pt x="277" y="68"/>
                </a:lnTo>
                <a:lnTo>
                  <a:pt x="287" y="88"/>
                </a:lnTo>
                <a:lnTo>
                  <a:pt x="288" y="114"/>
                </a:lnTo>
              </a:path>
            </a:pathLst>
          </a:custGeom>
          <a:noFill/>
          <a:ln w="12700" cap="rnd" cmpd="sng">
            <a:solidFill>
              <a:schemeClr val="tx1"/>
            </a:solidFill>
            <a:prstDash val="solid"/>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Rectangle 1"/>
          <p:cNvSpPr/>
          <p:nvPr/>
        </p:nvSpPr>
        <p:spPr>
          <a:xfrm>
            <a:off x="138539" y="838200"/>
            <a:ext cx="4572000" cy="1754326"/>
          </a:xfrm>
          <a:prstGeom prst="rect">
            <a:avLst/>
          </a:prstGeom>
        </p:spPr>
        <p:txBody>
          <a:bodyPr>
            <a:spAutoFit/>
          </a:bodyPr>
          <a:lstStyle/>
          <a:p>
            <a:r>
              <a:rPr lang="en-US" sz="1800" dirty="0">
                <a:solidFill>
                  <a:schemeClr val="tx1"/>
                </a:solidFill>
              </a:rPr>
              <a:t>Insert 532</a:t>
            </a:r>
          </a:p>
          <a:p>
            <a:pPr lvl="1"/>
            <a:r>
              <a:rPr lang="en-US" sz="1800" dirty="0">
                <a:solidFill>
                  <a:schemeClr val="tx1"/>
                </a:solidFill>
              </a:rPr>
              <a:t>Find location.</a:t>
            </a:r>
          </a:p>
          <a:p>
            <a:pPr lvl="1"/>
            <a:r>
              <a:rPr lang="en-US" sz="1800" dirty="0">
                <a:solidFill>
                  <a:schemeClr val="tx1"/>
                </a:solidFill>
              </a:rPr>
              <a:t>Cell is full.</a:t>
            </a:r>
          </a:p>
          <a:p>
            <a:pPr lvl="1"/>
            <a:r>
              <a:rPr lang="en-US" sz="1800" dirty="0">
                <a:solidFill>
                  <a:schemeClr val="tx1"/>
                </a:solidFill>
              </a:rPr>
              <a:t>Move up a level, cell is full.</a:t>
            </a:r>
          </a:p>
          <a:p>
            <a:pPr lvl="1"/>
            <a:r>
              <a:rPr lang="en-US" sz="1800" dirty="0">
                <a:solidFill>
                  <a:schemeClr val="tx1"/>
                </a:solidFill>
              </a:rPr>
              <a:t>Move up to top and split.</a:t>
            </a:r>
          </a:p>
          <a:p>
            <a:pPr lvl="1"/>
            <a:r>
              <a:rPr lang="en-US" sz="1800" dirty="0">
                <a:solidFill>
                  <a:schemeClr val="tx1"/>
                </a:solidFill>
              </a:rPr>
              <a:t>Eventually, add a level.</a:t>
            </a:r>
          </a:p>
        </p:txBody>
      </p:sp>
    </p:spTree>
    <p:extLst>
      <p:ext uri="{BB962C8B-B14F-4D97-AF65-F5344CB8AC3E}">
        <p14:creationId xmlns:p14="http://schemas.microsoft.com/office/powerpoint/2010/main" val="254401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smtClean="0"/>
              <a:t>B+-Tree Strengths</a:t>
            </a:r>
          </a:p>
        </p:txBody>
      </p:sp>
      <p:sp>
        <p:nvSpPr>
          <p:cNvPr id="30724" name="Rectangle 3"/>
          <p:cNvSpPr>
            <a:spLocks noGrp="1" noChangeArrowheads="1"/>
          </p:cNvSpPr>
          <p:nvPr>
            <p:ph idx="1"/>
          </p:nvPr>
        </p:nvSpPr>
        <p:spPr/>
        <p:txBody>
          <a:bodyPr/>
          <a:lstStyle/>
          <a:p>
            <a:r>
              <a:rPr lang="en-US" smtClean="0"/>
              <a:t>Designed to give good performance for any type of data and usage.</a:t>
            </a:r>
          </a:p>
          <a:p>
            <a:pPr lvl="1"/>
            <a:r>
              <a:rPr lang="en-US" smtClean="0"/>
              <a:t>Lookup speed is based on degree/depth.  Maximum is logm n.</a:t>
            </a:r>
          </a:p>
          <a:p>
            <a:pPr lvl="1"/>
            <a:r>
              <a:rPr lang="en-US" smtClean="0"/>
              <a:t>Sequential usage is fast.</a:t>
            </a:r>
          </a:p>
          <a:p>
            <a:pPr lvl="1"/>
            <a:r>
              <a:rPr lang="en-US" smtClean="0"/>
              <a:t>Insert, delete, modify are reasonable.</a:t>
            </a:r>
          </a:p>
          <a:p>
            <a:pPr lvl="2"/>
            <a:r>
              <a:rPr lang="en-US" smtClean="0"/>
              <a:t>Many changes are easy.</a:t>
            </a:r>
          </a:p>
          <a:p>
            <a:pPr lvl="2"/>
            <a:r>
              <a:rPr lang="en-US" smtClean="0"/>
              <a:t>Occasionally have to reorganize large sections.</a:t>
            </a:r>
          </a:p>
        </p:txBody>
      </p:sp>
      <p:sp>
        <p:nvSpPr>
          <p:cNvPr id="30722"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2930F26B-83B8-4F70-AA9D-182B98495A0A}" type="slidenum">
              <a:rPr lang="en-US" smtClean="0"/>
              <a:pPr/>
              <a:t>22</a:t>
            </a:fld>
            <a:endParaRPr lang="en-US"/>
          </a:p>
        </p:txBody>
      </p:sp>
    </p:spTree>
    <p:extLst>
      <p:ext uri="{BB962C8B-B14F-4D97-AF65-F5344CB8AC3E}">
        <p14:creationId xmlns:p14="http://schemas.microsoft.com/office/powerpoint/2010/main" val="25364555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r>
              <a:rPr lang="en-US" smtClean="0"/>
              <a:t>Direct Access / Hashed</a:t>
            </a:r>
          </a:p>
        </p:txBody>
      </p:sp>
      <p:sp>
        <p:nvSpPr>
          <p:cNvPr id="4101" name="Rectangle 3"/>
          <p:cNvSpPr>
            <a:spLocks noGrp="1" noChangeArrowheads="1"/>
          </p:cNvSpPr>
          <p:nvPr>
            <p:ph type="body" sz="half" idx="1"/>
          </p:nvPr>
        </p:nvSpPr>
        <p:spPr/>
        <p:txBody>
          <a:bodyPr/>
          <a:lstStyle/>
          <a:p>
            <a:r>
              <a:rPr lang="en-US" sz="2000" dirty="0" smtClean="0"/>
              <a:t>Convert key value directly to location (relative or absolute).</a:t>
            </a:r>
          </a:p>
          <a:p>
            <a:pPr lvl="1"/>
            <a:r>
              <a:rPr lang="en-US" sz="1800" dirty="0" smtClean="0"/>
              <a:t>Use prime modulus</a:t>
            </a:r>
          </a:p>
          <a:p>
            <a:pPr lvl="2"/>
            <a:r>
              <a:rPr lang="en-US" sz="1600" dirty="0" smtClean="0"/>
              <a:t>Choose prime number greater than expected database size (n).</a:t>
            </a:r>
          </a:p>
          <a:p>
            <a:pPr lvl="2"/>
            <a:r>
              <a:rPr lang="en-US" sz="1600" dirty="0" smtClean="0"/>
              <a:t>Divide and use remainder.</a:t>
            </a:r>
          </a:p>
          <a:p>
            <a:pPr lvl="1"/>
            <a:r>
              <a:rPr lang="en-US" sz="1800" dirty="0" smtClean="0"/>
              <a:t>Set aside spaces (fixed-length) to hold each row.</a:t>
            </a:r>
          </a:p>
          <a:p>
            <a:pPr lvl="1"/>
            <a:r>
              <a:rPr lang="en-US" sz="1800" dirty="0" smtClean="0"/>
              <a:t>Collision/overflow space for duplicates.</a:t>
            </a:r>
          </a:p>
          <a:p>
            <a:r>
              <a:rPr lang="en-US" sz="2000" dirty="0" smtClean="0"/>
              <a:t>Extremely fast retrieval.</a:t>
            </a:r>
          </a:p>
          <a:p>
            <a:r>
              <a:rPr lang="en-US" sz="2000" dirty="0" smtClean="0"/>
              <a:t>Very poor sequential access.</a:t>
            </a:r>
          </a:p>
          <a:p>
            <a:r>
              <a:rPr lang="en-US" sz="2000" dirty="0" smtClean="0"/>
              <a:t>Reorganize if out of space!</a:t>
            </a:r>
          </a:p>
        </p:txBody>
      </p:sp>
      <p:sp>
        <p:nvSpPr>
          <p:cNvPr id="4102" name="Rectangle 5"/>
          <p:cNvSpPr>
            <a:spLocks noGrp="1" noChangeArrowheads="1"/>
          </p:cNvSpPr>
          <p:nvPr>
            <p:ph type="body" sz="half" idx="2"/>
          </p:nvPr>
        </p:nvSpPr>
        <p:spPr/>
        <p:txBody>
          <a:bodyPr/>
          <a:lstStyle/>
          <a:p>
            <a:r>
              <a:rPr lang="en-US" sz="2000" smtClean="0"/>
              <a:t>Example</a:t>
            </a:r>
          </a:p>
          <a:p>
            <a:pPr lvl="1"/>
            <a:r>
              <a:rPr lang="en-US" sz="1800" smtClean="0"/>
              <a:t>Prime = 101</a:t>
            </a:r>
          </a:p>
          <a:p>
            <a:pPr lvl="1"/>
            <a:r>
              <a:rPr lang="en-US" sz="1800" smtClean="0"/>
              <a:t>Key = 528</a:t>
            </a:r>
          </a:p>
          <a:p>
            <a:pPr lvl="1"/>
            <a:r>
              <a:rPr lang="en-US" sz="1800" smtClean="0"/>
              <a:t>Modulus = 23</a:t>
            </a:r>
          </a:p>
        </p:txBody>
      </p:sp>
      <p:sp>
        <p:nvSpPr>
          <p:cNvPr id="4099"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8BB66C5C-A927-4566-ADC5-F2FDDEA6AD61}" type="slidenum">
              <a:rPr lang="en-US" smtClean="0"/>
              <a:pPr/>
              <a:t>23</a:t>
            </a:fld>
            <a:endParaRPr lang="en-US"/>
          </a:p>
        </p:txBody>
      </p:sp>
      <p:graphicFrame>
        <p:nvGraphicFramePr>
          <p:cNvPr id="4098" name="Object 0"/>
          <p:cNvGraphicFramePr>
            <a:graphicFrameLocks/>
          </p:cNvGraphicFramePr>
          <p:nvPr/>
        </p:nvGraphicFramePr>
        <p:xfrm>
          <a:off x="5486400" y="3276600"/>
          <a:ext cx="3333750" cy="1671638"/>
        </p:xfrm>
        <a:graphic>
          <a:graphicData uri="http://schemas.openxmlformats.org/presentationml/2006/ole">
            <mc:AlternateContent xmlns:mc="http://schemas.openxmlformats.org/markup-compatibility/2006">
              <mc:Choice xmlns:v="urn:schemas-microsoft-com:vml" Requires="v">
                <p:oleObj spid="_x0000_s4110" name="Document" r:id="rId4" imgW="6086880" imgH="4062960" progId="Word.Document.8">
                  <p:embed/>
                </p:oleObj>
              </mc:Choice>
              <mc:Fallback>
                <p:oleObj name="Document" r:id="rId4" imgW="6086880" imgH="406296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r="45139" b="58751"/>
                      <a:stretch>
                        <a:fillRect/>
                      </a:stretch>
                    </p:blipFill>
                    <p:spPr bwMode="auto">
                      <a:xfrm>
                        <a:off x="5486400" y="3276600"/>
                        <a:ext cx="3333750" cy="167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3" name="Line 6"/>
          <p:cNvSpPr>
            <a:spLocks noChangeShapeType="1"/>
          </p:cNvSpPr>
          <p:nvPr/>
        </p:nvSpPr>
        <p:spPr bwMode="auto">
          <a:xfrm flipH="1">
            <a:off x="7086600" y="2743200"/>
            <a:ext cx="152400" cy="1752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04" name="Rectangle 7"/>
          <p:cNvSpPr>
            <a:spLocks noChangeArrowheads="1"/>
          </p:cNvSpPr>
          <p:nvPr/>
        </p:nvSpPr>
        <p:spPr bwMode="auto">
          <a:xfrm>
            <a:off x="5562600" y="4953000"/>
            <a:ext cx="3187700" cy="444500"/>
          </a:xfrm>
          <a:prstGeom prst="rect">
            <a:avLst/>
          </a:prstGeom>
          <a:solidFill>
            <a:srgbClr val="FFFF00"/>
          </a:solidFill>
          <a:ln w="12700">
            <a:solidFill>
              <a:schemeClr val="tx1"/>
            </a:solidFill>
            <a:miter lim="800000"/>
            <a:headEnd/>
            <a:tailEnd/>
          </a:ln>
        </p:spPr>
        <p:txBody>
          <a:bodyPr wrap="none" lIns="92075" tIns="46038" rIns="92075" bIns="46038" anchor="ctr"/>
          <a:lstStyle/>
          <a:p>
            <a:pPr algn="ctr"/>
            <a:r>
              <a:rPr lang="en-US" sz="1600">
                <a:solidFill>
                  <a:srgbClr val="0000FF"/>
                </a:solidFill>
              </a:rPr>
              <a:t>Overflow/collisions</a:t>
            </a:r>
          </a:p>
        </p:txBody>
      </p:sp>
    </p:spTree>
    <p:extLst>
      <p:ext uri="{BB962C8B-B14F-4D97-AF65-F5344CB8AC3E}">
        <p14:creationId xmlns:p14="http://schemas.microsoft.com/office/powerpoint/2010/main" val="33213428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smtClean="0"/>
              <a:t>Comparison of Access Methods</a:t>
            </a:r>
          </a:p>
        </p:txBody>
      </p:sp>
      <p:sp>
        <p:nvSpPr>
          <p:cNvPr id="5125" name="Rectangle 3"/>
          <p:cNvSpPr>
            <a:spLocks noGrp="1" noChangeArrowheads="1"/>
          </p:cNvSpPr>
          <p:nvPr>
            <p:ph type="body" sz="half" idx="1"/>
          </p:nvPr>
        </p:nvSpPr>
        <p:spPr/>
        <p:txBody>
          <a:bodyPr/>
          <a:lstStyle/>
          <a:p>
            <a:r>
              <a:rPr lang="en-US" sz="1800" dirty="0" smtClean="0"/>
              <a:t>Choice depends on data usage.</a:t>
            </a:r>
          </a:p>
          <a:p>
            <a:pPr lvl="1"/>
            <a:r>
              <a:rPr lang="en-US" sz="1600" dirty="0" smtClean="0"/>
              <a:t>How often do data change?</a:t>
            </a:r>
          </a:p>
          <a:p>
            <a:pPr lvl="1"/>
            <a:r>
              <a:rPr lang="en-US" sz="1600" dirty="0" smtClean="0"/>
              <a:t>What percent of the data is used at one time?</a:t>
            </a:r>
          </a:p>
          <a:p>
            <a:pPr lvl="1"/>
            <a:r>
              <a:rPr lang="en-US" sz="1600" dirty="0" smtClean="0"/>
              <a:t>How big are the tables?</a:t>
            </a:r>
          </a:p>
          <a:p>
            <a:pPr lvl="1"/>
            <a:r>
              <a:rPr lang="en-US" sz="1600" dirty="0" smtClean="0"/>
              <a:t>How many joins are there?</a:t>
            </a:r>
          </a:p>
          <a:p>
            <a:pPr lvl="1"/>
            <a:r>
              <a:rPr lang="en-US" sz="1600" dirty="0" smtClean="0"/>
              <a:t>How many transactions are processed per second?</a:t>
            </a:r>
          </a:p>
        </p:txBody>
      </p:sp>
      <p:sp>
        <p:nvSpPr>
          <p:cNvPr id="5126" name="Rectangle 5"/>
          <p:cNvSpPr>
            <a:spLocks noGrp="1" noChangeArrowheads="1"/>
          </p:cNvSpPr>
          <p:nvPr>
            <p:ph type="body" sz="half" idx="2"/>
          </p:nvPr>
        </p:nvSpPr>
        <p:spPr/>
        <p:txBody>
          <a:bodyPr/>
          <a:lstStyle/>
          <a:p>
            <a:r>
              <a:rPr lang="en-US" sz="1800" smtClean="0"/>
              <a:t>Rules</a:t>
            </a:r>
          </a:p>
          <a:p>
            <a:pPr lvl="1"/>
            <a:r>
              <a:rPr lang="en-US" sz="1600" smtClean="0"/>
              <a:t>B+-Tree is best all-around.</a:t>
            </a:r>
          </a:p>
          <a:p>
            <a:pPr lvl="1"/>
            <a:r>
              <a:rPr lang="en-US" sz="1600" smtClean="0"/>
              <a:t>B+-Tree is better than ISAM</a:t>
            </a:r>
          </a:p>
          <a:p>
            <a:pPr lvl="1"/>
            <a:r>
              <a:rPr lang="en-US" sz="1600" smtClean="0"/>
              <a:t>Hashed is good for high-speed with random access.</a:t>
            </a:r>
          </a:p>
          <a:p>
            <a:pPr lvl="1"/>
            <a:r>
              <a:rPr lang="en-US" sz="1600" smtClean="0"/>
              <a:t>Sequential is good if often use entire table.</a:t>
            </a:r>
          </a:p>
        </p:txBody>
      </p:sp>
      <p:sp>
        <p:nvSpPr>
          <p:cNvPr id="5123"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A435473C-12DD-4E3A-BC10-125D617D8A0F}" type="slidenum">
              <a:rPr lang="en-US" smtClean="0"/>
              <a:pPr/>
              <a:t>24</a:t>
            </a:fld>
            <a:endParaRPr lang="en-US"/>
          </a:p>
        </p:txBody>
      </p:sp>
      <p:graphicFrame>
        <p:nvGraphicFramePr>
          <p:cNvPr id="5122" name="Object 0"/>
          <p:cNvGraphicFramePr>
            <a:graphicFrameLocks/>
          </p:cNvGraphicFramePr>
          <p:nvPr>
            <p:extLst>
              <p:ext uri="{D42A27DB-BD31-4B8C-83A1-F6EECF244321}">
                <p14:modId xmlns:p14="http://schemas.microsoft.com/office/powerpoint/2010/main" val="4147311314"/>
              </p:ext>
            </p:extLst>
          </p:nvPr>
        </p:nvGraphicFramePr>
        <p:xfrm>
          <a:off x="3271433" y="3487523"/>
          <a:ext cx="5638800" cy="2747962"/>
        </p:xfrm>
        <a:graphic>
          <a:graphicData uri="http://schemas.openxmlformats.org/presentationml/2006/ole">
            <mc:AlternateContent xmlns:mc="http://schemas.openxmlformats.org/markup-compatibility/2006">
              <mc:Choice xmlns:v="urn:schemas-microsoft-com:vml" Requires="v">
                <p:oleObj spid="_x0000_s5134" name="Document" r:id="rId4" imgW="6001560" imgH="2574000" progId="Word.Document.8">
                  <p:embed/>
                </p:oleObj>
              </mc:Choice>
              <mc:Fallback>
                <p:oleObj name="Document" r:id="rId4" imgW="6001560" imgH="257400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r="14943" b="2699"/>
                      <a:stretch>
                        <a:fillRect/>
                      </a:stretch>
                    </p:blipFill>
                    <p:spPr bwMode="auto">
                      <a:xfrm>
                        <a:off x="3271433" y="3487523"/>
                        <a:ext cx="5638800" cy="274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90405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smtClean="0"/>
              <a:t>Storing Data Columns</a:t>
            </a:r>
          </a:p>
        </p:txBody>
      </p:sp>
      <p:sp>
        <p:nvSpPr>
          <p:cNvPr id="6150" name="Rectangle 3"/>
          <p:cNvSpPr>
            <a:spLocks noGrp="1" noChangeArrowheads="1"/>
          </p:cNvSpPr>
          <p:nvPr>
            <p:ph idx="1"/>
          </p:nvPr>
        </p:nvSpPr>
        <p:spPr>
          <a:xfrm>
            <a:off x="147919" y="1237129"/>
            <a:ext cx="4919382" cy="4782671"/>
          </a:xfrm>
        </p:spPr>
        <p:txBody>
          <a:bodyPr/>
          <a:lstStyle/>
          <a:p>
            <a:r>
              <a:rPr lang="en-US" dirty="0" smtClean="0"/>
              <a:t>Different methods of storing data within each row.</a:t>
            </a:r>
          </a:p>
          <a:p>
            <a:pPr lvl="1"/>
            <a:r>
              <a:rPr lang="en-US" dirty="0" smtClean="0"/>
              <a:t>Positional/Fixed</a:t>
            </a:r>
          </a:p>
          <a:p>
            <a:pPr lvl="2"/>
            <a:r>
              <a:rPr lang="en-US" dirty="0" smtClean="0"/>
              <a:t>Simple/common.</a:t>
            </a:r>
          </a:p>
          <a:p>
            <a:pPr lvl="2"/>
            <a:endParaRPr lang="en-US" dirty="0" smtClean="0"/>
          </a:p>
          <a:p>
            <a:pPr lvl="1"/>
            <a:r>
              <a:rPr lang="en-US" dirty="0" smtClean="0"/>
              <a:t>Fixed with overflow</a:t>
            </a:r>
          </a:p>
          <a:p>
            <a:pPr lvl="2"/>
            <a:r>
              <a:rPr lang="en-US" dirty="0" smtClean="0"/>
              <a:t>Memo/highly variable text.</a:t>
            </a:r>
          </a:p>
          <a:p>
            <a:pPr lvl="2"/>
            <a:endParaRPr lang="en-US" dirty="0" smtClean="0"/>
          </a:p>
          <a:p>
            <a:pPr lvl="1"/>
            <a:endParaRPr lang="en-US" dirty="0" smtClean="0"/>
          </a:p>
        </p:txBody>
      </p:sp>
      <p:sp>
        <p:nvSpPr>
          <p:cNvPr id="6148"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4AFAA697-B22B-400E-B1C7-8B6CC2D09F56}" type="slidenum">
              <a:rPr lang="en-US" smtClean="0"/>
              <a:pPr/>
              <a:t>25</a:t>
            </a:fld>
            <a:endParaRPr lang="en-US"/>
          </a:p>
        </p:txBody>
      </p:sp>
      <p:sp>
        <p:nvSpPr>
          <p:cNvPr id="6151" name="Rectangle 9"/>
          <p:cNvSpPr>
            <a:spLocks noChangeArrowheads="1"/>
          </p:cNvSpPr>
          <p:nvPr/>
        </p:nvSpPr>
        <p:spPr bwMode="auto">
          <a:xfrm>
            <a:off x="5943600" y="4572000"/>
            <a:ext cx="1684338" cy="317500"/>
          </a:xfrm>
          <a:prstGeom prst="rect">
            <a:avLst/>
          </a:prstGeom>
          <a:solidFill>
            <a:srgbClr val="FFCCCC"/>
          </a:solidFill>
          <a:ln w="12700">
            <a:solidFill>
              <a:schemeClr val="tx1"/>
            </a:solidFill>
            <a:miter lim="800000"/>
            <a:headEnd/>
            <a:tailEnd/>
          </a:ln>
        </p:spPr>
        <p:txBody>
          <a:bodyPr wrap="none" lIns="92075" tIns="46038" rIns="92075" bIns="46038">
            <a:spAutoFit/>
          </a:bodyPr>
          <a:lstStyle/>
          <a:p>
            <a:r>
              <a:rPr lang="en-US" sz="1400">
                <a:solidFill>
                  <a:schemeClr val="tx2"/>
                </a:solidFill>
              </a:rPr>
              <a:t>A101:</a:t>
            </a:r>
            <a:r>
              <a:rPr lang="en-US" sz="1400">
                <a:solidFill>
                  <a:schemeClr val="bg2"/>
                </a:solidFill>
              </a:rPr>
              <a:t> -Extra Large</a:t>
            </a:r>
          </a:p>
        </p:txBody>
      </p:sp>
      <p:sp>
        <p:nvSpPr>
          <p:cNvPr id="6152" name="Rectangle 10"/>
          <p:cNvSpPr>
            <a:spLocks noChangeArrowheads="1"/>
          </p:cNvSpPr>
          <p:nvPr/>
        </p:nvSpPr>
        <p:spPr bwMode="auto">
          <a:xfrm>
            <a:off x="6248400" y="5181600"/>
            <a:ext cx="1674813" cy="317500"/>
          </a:xfrm>
          <a:prstGeom prst="rect">
            <a:avLst/>
          </a:prstGeom>
          <a:solidFill>
            <a:srgbClr val="FFCCCC"/>
          </a:solidFill>
          <a:ln w="12700">
            <a:solidFill>
              <a:schemeClr val="tx1"/>
            </a:solidFill>
            <a:miter lim="800000"/>
            <a:headEnd/>
            <a:tailEnd/>
          </a:ln>
        </p:spPr>
        <p:txBody>
          <a:bodyPr wrap="none" lIns="92075" tIns="46038" rIns="92075" bIns="46038">
            <a:spAutoFit/>
          </a:bodyPr>
          <a:lstStyle/>
          <a:p>
            <a:r>
              <a:rPr lang="en-US" sz="1400">
                <a:solidFill>
                  <a:schemeClr val="tx2"/>
                </a:solidFill>
              </a:rPr>
              <a:t>A321:</a:t>
            </a:r>
            <a:r>
              <a:rPr lang="en-US" sz="1400">
                <a:solidFill>
                  <a:schemeClr val="bg2"/>
                </a:solidFill>
              </a:rPr>
              <a:t> an-Premium</a:t>
            </a:r>
          </a:p>
        </p:txBody>
      </p:sp>
      <p:sp>
        <p:nvSpPr>
          <p:cNvPr id="6153" name="Rectangle 11"/>
          <p:cNvSpPr>
            <a:spLocks noChangeArrowheads="1"/>
          </p:cNvSpPr>
          <p:nvPr/>
        </p:nvSpPr>
        <p:spPr bwMode="auto">
          <a:xfrm>
            <a:off x="6934200" y="5638800"/>
            <a:ext cx="1103313" cy="317500"/>
          </a:xfrm>
          <a:prstGeom prst="rect">
            <a:avLst/>
          </a:prstGeom>
          <a:solidFill>
            <a:srgbClr val="FFCCCC"/>
          </a:solidFill>
          <a:ln w="12700">
            <a:solidFill>
              <a:schemeClr val="tx1"/>
            </a:solidFill>
            <a:miter lim="800000"/>
            <a:headEnd/>
            <a:tailEnd/>
          </a:ln>
        </p:spPr>
        <p:txBody>
          <a:bodyPr wrap="none" lIns="92075" tIns="46038" rIns="92075" bIns="46038">
            <a:spAutoFit/>
          </a:bodyPr>
          <a:lstStyle/>
          <a:p>
            <a:r>
              <a:rPr lang="en-US" sz="1400">
                <a:solidFill>
                  <a:schemeClr val="tx2"/>
                </a:solidFill>
              </a:rPr>
              <a:t>A532</a:t>
            </a:r>
            <a:r>
              <a:rPr lang="en-US" sz="1400">
                <a:solidFill>
                  <a:schemeClr val="bg2"/>
                </a:solidFill>
              </a:rPr>
              <a:t>: r-Cat</a:t>
            </a:r>
          </a:p>
        </p:txBody>
      </p:sp>
      <p:sp>
        <p:nvSpPr>
          <p:cNvPr id="6154" name="Line 13"/>
          <p:cNvSpPr>
            <a:spLocks noChangeShapeType="1"/>
          </p:cNvSpPr>
          <p:nvPr/>
        </p:nvSpPr>
        <p:spPr bwMode="auto">
          <a:xfrm flipV="1">
            <a:off x="3810000" y="1600200"/>
            <a:ext cx="762000" cy="152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6155" name="Line 19"/>
          <p:cNvSpPr>
            <a:spLocks noChangeShapeType="1"/>
          </p:cNvSpPr>
          <p:nvPr/>
        </p:nvSpPr>
        <p:spPr bwMode="auto">
          <a:xfrm>
            <a:off x="4419600" y="2819400"/>
            <a:ext cx="1295400" cy="457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6" name="Line 20"/>
          <p:cNvSpPr>
            <a:spLocks noChangeShapeType="1"/>
          </p:cNvSpPr>
          <p:nvPr/>
        </p:nvSpPr>
        <p:spPr bwMode="auto">
          <a:xfrm flipH="1">
            <a:off x="7467600" y="3581400"/>
            <a:ext cx="914400" cy="9144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7" name="Line 21"/>
          <p:cNvSpPr>
            <a:spLocks noChangeShapeType="1"/>
          </p:cNvSpPr>
          <p:nvPr/>
        </p:nvSpPr>
        <p:spPr bwMode="auto">
          <a:xfrm flipH="1">
            <a:off x="7696200" y="3810000"/>
            <a:ext cx="685800" cy="12954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8" name="Line 22"/>
          <p:cNvSpPr>
            <a:spLocks noChangeShapeType="1"/>
          </p:cNvSpPr>
          <p:nvPr/>
        </p:nvSpPr>
        <p:spPr bwMode="auto">
          <a:xfrm flipH="1">
            <a:off x="8001000" y="4114800"/>
            <a:ext cx="533400" cy="14478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6146" name="Object 0"/>
          <p:cNvGraphicFramePr>
            <a:graphicFrameLocks noChangeAspect="1"/>
          </p:cNvGraphicFramePr>
          <p:nvPr/>
        </p:nvGraphicFramePr>
        <p:xfrm>
          <a:off x="4343400" y="1295400"/>
          <a:ext cx="4572000" cy="879475"/>
        </p:xfrm>
        <a:graphic>
          <a:graphicData uri="http://schemas.openxmlformats.org/presentationml/2006/ole">
            <mc:AlternateContent xmlns:mc="http://schemas.openxmlformats.org/markup-compatibility/2006">
              <mc:Choice xmlns:v="urn:schemas-microsoft-com:vml" Requires="v">
                <p:oleObj spid="_x0000_s6170" name="Document" r:id="rId4" imgW="5632920" imgH="863280" progId="Word.Document.8">
                  <p:embed/>
                </p:oleObj>
              </mc:Choice>
              <mc:Fallback>
                <p:oleObj name="Document" r:id="rId4" imgW="5632920" imgH="86328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r="29671" b="11603"/>
                      <a:stretch>
                        <a:fillRect/>
                      </a:stretch>
                    </p:blipFill>
                    <p:spPr bwMode="auto">
                      <a:xfrm>
                        <a:off x="4343400" y="1295400"/>
                        <a:ext cx="4572000"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47" name="Object 1"/>
          <p:cNvGraphicFramePr>
            <a:graphicFrameLocks noChangeAspect="1"/>
          </p:cNvGraphicFramePr>
          <p:nvPr/>
        </p:nvGraphicFramePr>
        <p:xfrm>
          <a:off x="4800600" y="3268663"/>
          <a:ext cx="4191000" cy="922337"/>
        </p:xfrm>
        <a:graphic>
          <a:graphicData uri="http://schemas.openxmlformats.org/presentationml/2006/ole">
            <mc:AlternateContent xmlns:mc="http://schemas.openxmlformats.org/markup-compatibility/2006">
              <mc:Choice xmlns:v="urn:schemas-microsoft-com:vml" Requires="v">
                <p:oleObj spid="_x0000_s6171" name="Document" r:id="rId6" imgW="5632920" imgH="863280" progId="Word.Document.8">
                  <p:embed/>
                </p:oleObj>
              </mc:Choice>
              <mc:Fallback>
                <p:oleObj name="Document" r:id="rId6" imgW="5632920" imgH="863280" progId="Word.Documen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r="39137" b="12486"/>
                      <a:stretch>
                        <a:fillRect/>
                      </a:stretch>
                    </p:blipFill>
                    <p:spPr bwMode="auto">
                      <a:xfrm>
                        <a:off x="4800600" y="3268663"/>
                        <a:ext cx="4191000" cy="92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748328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smtClean="0"/>
              <a:t>Storing Data Columns</a:t>
            </a:r>
          </a:p>
        </p:txBody>
      </p:sp>
      <p:sp>
        <p:nvSpPr>
          <p:cNvPr id="7174" name="Rectangle 3"/>
          <p:cNvSpPr>
            <a:spLocks noGrp="1" noChangeArrowheads="1"/>
          </p:cNvSpPr>
          <p:nvPr>
            <p:ph idx="1"/>
          </p:nvPr>
        </p:nvSpPr>
        <p:spPr>
          <a:xfrm>
            <a:off x="147919" y="1237129"/>
            <a:ext cx="4576482" cy="4782671"/>
          </a:xfrm>
        </p:spPr>
        <p:txBody>
          <a:bodyPr/>
          <a:lstStyle/>
          <a:p>
            <a:r>
              <a:rPr lang="en-US" dirty="0" smtClean="0"/>
              <a:t>Different methods of storing data within each row.</a:t>
            </a:r>
          </a:p>
          <a:p>
            <a:pPr lvl="1"/>
            <a:r>
              <a:rPr lang="en-US" dirty="0" smtClean="0"/>
              <a:t>Indexed</a:t>
            </a:r>
          </a:p>
          <a:p>
            <a:pPr lvl="2"/>
            <a:r>
              <a:rPr lang="en-US" dirty="0" smtClean="0"/>
              <a:t>Fast access to columns.</a:t>
            </a:r>
          </a:p>
          <a:p>
            <a:pPr lvl="2"/>
            <a:endParaRPr lang="en-US" dirty="0" smtClean="0"/>
          </a:p>
          <a:p>
            <a:pPr lvl="1"/>
            <a:r>
              <a:rPr lang="en-US" dirty="0" smtClean="0"/>
              <a:t>Delimited</a:t>
            </a:r>
          </a:p>
          <a:p>
            <a:pPr lvl="2"/>
            <a:r>
              <a:rPr lang="en-US" dirty="0" smtClean="0"/>
              <a:t>File transfer.</a:t>
            </a:r>
          </a:p>
        </p:txBody>
      </p:sp>
      <p:sp>
        <p:nvSpPr>
          <p:cNvPr id="7172"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A0898A6A-23F3-4A4A-969E-6FE908391E6E}" type="slidenum">
              <a:rPr lang="en-US" smtClean="0"/>
              <a:pPr/>
              <a:t>26</a:t>
            </a:fld>
            <a:endParaRPr lang="en-US"/>
          </a:p>
        </p:txBody>
      </p:sp>
      <p:graphicFrame>
        <p:nvGraphicFramePr>
          <p:cNvPr id="7170" name="Object 0"/>
          <p:cNvGraphicFramePr>
            <a:graphicFrameLocks/>
          </p:cNvGraphicFramePr>
          <p:nvPr/>
        </p:nvGraphicFramePr>
        <p:xfrm>
          <a:off x="5029200" y="3657600"/>
          <a:ext cx="3773488" cy="803275"/>
        </p:xfrm>
        <a:graphic>
          <a:graphicData uri="http://schemas.openxmlformats.org/presentationml/2006/ole">
            <mc:AlternateContent xmlns:mc="http://schemas.openxmlformats.org/markup-compatibility/2006">
              <mc:Choice xmlns:v="urn:schemas-microsoft-com:vml" Requires="v">
                <p:oleObj spid="_x0000_s7194" name="Document" r:id="rId4" imgW="3822120" imgH="963000" progId="Word.Document.8">
                  <p:embed/>
                </p:oleObj>
              </mc:Choice>
              <mc:Fallback>
                <p:oleObj name="Document" r:id="rId4" imgW="3822120" imgH="96300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3657600"/>
                        <a:ext cx="3773488" cy="80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1" name="Object 1"/>
          <p:cNvGraphicFramePr>
            <a:graphicFrameLocks noChangeAspect="1"/>
          </p:cNvGraphicFramePr>
          <p:nvPr/>
        </p:nvGraphicFramePr>
        <p:xfrm>
          <a:off x="4419600" y="1828800"/>
          <a:ext cx="4724400" cy="923925"/>
        </p:xfrm>
        <a:graphic>
          <a:graphicData uri="http://schemas.openxmlformats.org/presentationml/2006/ole">
            <mc:AlternateContent xmlns:mc="http://schemas.openxmlformats.org/markup-compatibility/2006">
              <mc:Choice xmlns:v="urn:schemas-microsoft-com:vml" Requires="v">
                <p:oleObj spid="_x0000_s7195" name="Document" r:id="rId6" imgW="5632920" imgH="839160" progId="Word.Document.8">
                  <p:embed/>
                </p:oleObj>
              </mc:Choice>
              <mc:Fallback>
                <p:oleObj name="Document" r:id="rId6" imgW="5632920" imgH="839160" progId="Word.Documen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r="37785" b="18182"/>
                      <a:stretch>
                        <a:fillRect/>
                      </a:stretch>
                    </p:blipFill>
                    <p:spPr bwMode="auto">
                      <a:xfrm>
                        <a:off x="4419600" y="1828800"/>
                        <a:ext cx="47244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Line 19"/>
          <p:cNvSpPr>
            <a:spLocks noChangeShapeType="1"/>
          </p:cNvSpPr>
          <p:nvPr/>
        </p:nvSpPr>
        <p:spPr bwMode="auto">
          <a:xfrm>
            <a:off x="3352800" y="3810000"/>
            <a:ext cx="1676400" cy="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176" name="Line 20"/>
          <p:cNvSpPr>
            <a:spLocks noChangeShapeType="1"/>
          </p:cNvSpPr>
          <p:nvPr/>
        </p:nvSpPr>
        <p:spPr bwMode="auto">
          <a:xfrm>
            <a:off x="3200400" y="2514600"/>
            <a:ext cx="1143000" cy="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177" name="Freeform 21"/>
          <p:cNvSpPr>
            <a:spLocks/>
          </p:cNvSpPr>
          <p:nvPr/>
        </p:nvSpPr>
        <p:spPr bwMode="auto">
          <a:xfrm>
            <a:off x="4724400" y="1574800"/>
            <a:ext cx="1143000" cy="406400"/>
          </a:xfrm>
          <a:custGeom>
            <a:avLst/>
            <a:gdLst>
              <a:gd name="T0" fmla="*/ 0 w 720"/>
              <a:gd name="T1" fmla="*/ 256 h 256"/>
              <a:gd name="T2" fmla="*/ 528 w 720"/>
              <a:gd name="T3" fmla="*/ 16 h 256"/>
              <a:gd name="T4" fmla="*/ 720 w 720"/>
              <a:gd name="T5" fmla="*/ 160 h 256"/>
              <a:gd name="T6" fmla="*/ 0 60000 65536"/>
              <a:gd name="T7" fmla="*/ 0 60000 65536"/>
              <a:gd name="T8" fmla="*/ 0 60000 65536"/>
              <a:gd name="T9" fmla="*/ 0 w 720"/>
              <a:gd name="T10" fmla="*/ 0 h 256"/>
              <a:gd name="T11" fmla="*/ 720 w 720"/>
              <a:gd name="T12" fmla="*/ 256 h 256"/>
            </a:gdLst>
            <a:ahLst/>
            <a:cxnLst>
              <a:cxn ang="T6">
                <a:pos x="T0" y="T1"/>
              </a:cxn>
              <a:cxn ang="T7">
                <a:pos x="T2" y="T3"/>
              </a:cxn>
              <a:cxn ang="T8">
                <a:pos x="T4" y="T5"/>
              </a:cxn>
            </a:cxnLst>
            <a:rect l="T9" t="T10" r="T11" b="T12"/>
            <a:pathLst>
              <a:path w="720" h="256">
                <a:moveTo>
                  <a:pt x="0" y="256"/>
                </a:moveTo>
                <a:cubicBezTo>
                  <a:pt x="204" y="144"/>
                  <a:pt x="408" y="32"/>
                  <a:pt x="528" y="16"/>
                </a:cubicBezTo>
                <a:cubicBezTo>
                  <a:pt x="648" y="0"/>
                  <a:pt x="688" y="136"/>
                  <a:pt x="720" y="160"/>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78" name="Freeform 23"/>
          <p:cNvSpPr>
            <a:spLocks/>
          </p:cNvSpPr>
          <p:nvPr/>
        </p:nvSpPr>
        <p:spPr bwMode="auto">
          <a:xfrm>
            <a:off x="5334000" y="1181100"/>
            <a:ext cx="990600" cy="939800"/>
          </a:xfrm>
          <a:custGeom>
            <a:avLst/>
            <a:gdLst>
              <a:gd name="T0" fmla="*/ 48 w 624"/>
              <a:gd name="T1" fmla="*/ 552 h 592"/>
              <a:gd name="T2" fmla="*/ 48 w 624"/>
              <a:gd name="T3" fmla="*/ 504 h 592"/>
              <a:gd name="T4" fmla="*/ 336 w 624"/>
              <a:gd name="T5" fmla="*/ 24 h 592"/>
              <a:gd name="T6" fmla="*/ 624 w 624"/>
              <a:gd name="T7" fmla="*/ 360 h 592"/>
              <a:gd name="T8" fmla="*/ 0 60000 65536"/>
              <a:gd name="T9" fmla="*/ 0 60000 65536"/>
              <a:gd name="T10" fmla="*/ 0 60000 65536"/>
              <a:gd name="T11" fmla="*/ 0 60000 65536"/>
              <a:gd name="T12" fmla="*/ 0 w 624"/>
              <a:gd name="T13" fmla="*/ 0 h 592"/>
              <a:gd name="T14" fmla="*/ 624 w 624"/>
              <a:gd name="T15" fmla="*/ 592 h 592"/>
            </a:gdLst>
            <a:ahLst/>
            <a:cxnLst>
              <a:cxn ang="T8">
                <a:pos x="T0" y="T1"/>
              </a:cxn>
              <a:cxn ang="T9">
                <a:pos x="T2" y="T3"/>
              </a:cxn>
              <a:cxn ang="T10">
                <a:pos x="T4" y="T5"/>
              </a:cxn>
              <a:cxn ang="T11">
                <a:pos x="T6" y="T7"/>
              </a:cxn>
            </a:cxnLst>
            <a:rect l="T12" t="T13" r="T14" b="T15"/>
            <a:pathLst>
              <a:path w="624" h="592">
                <a:moveTo>
                  <a:pt x="48" y="552"/>
                </a:moveTo>
                <a:cubicBezTo>
                  <a:pt x="24" y="572"/>
                  <a:pt x="0" y="592"/>
                  <a:pt x="48" y="504"/>
                </a:cubicBezTo>
                <a:cubicBezTo>
                  <a:pt x="96" y="416"/>
                  <a:pt x="240" y="48"/>
                  <a:pt x="336" y="24"/>
                </a:cubicBezTo>
                <a:cubicBezTo>
                  <a:pt x="432" y="0"/>
                  <a:pt x="528" y="180"/>
                  <a:pt x="624" y="360"/>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79" name="Freeform 24"/>
          <p:cNvSpPr>
            <a:spLocks/>
          </p:cNvSpPr>
          <p:nvPr/>
        </p:nvSpPr>
        <p:spPr bwMode="auto">
          <a:xfrm>
            <a:off x="4978400" y="1308100"/>
            <a:ext cx="1193800" cy="774700"/>
          </a:xfrm>
          <a:custGeom>
            <a:avLst/>
            <a:gdLst>
              <a:gd name="T0" fmla="*/ 32 w 752"/>
              <a:gd name="T1" fmla="*/ 472 h 488"/>
              <a:gd name="T2" fmla="*/ 32 w 752"/>
              <a:gd name="T3" fmla="*/ 424 h 488"/>
              <a:gd name="T4" fmla="*/ 224 w 752"/>
              <a:gd name="T5" fmla="*/ 88 h 488"/>
              <a:gd name="T6" fmla="*/ 512 w 752"/>
              <a:gd name="T7" fmla="*/ 40 h 488"/>
              <a:gd name="T8" fmla="*/ 752 w 752"/>
              <a:gd name="T9" fmla="*/ 328 h 488"/>
              <a:gd name="T10" fmla="*/ 0 60000 65536"/>
              <a:gd name="T11" fmla="*/ 0 60000 65536"/>
              <a:gd name="T12" fmla="*/ 0 60000 65536"/>
              <a:gd name="T13" fmla="*/ 0 60000 65536"/>
              <a:gd name="T14" fmla="*/ 0 60000 65536"/>
              <a:gd name="T15" fmla="*/ 0 w 752"/>
              <a:gd name="T16" fmla="*/ 0 h 488"/>
              <a:gd name="T17" fmla="*/ 752 w 752"/>
              <a:gd name="T18" fmla="*/ 488 h 488"/>
            </a:gdLst>
            <a:ahLst/>
            <a:cxnLst>
              <a:cxn ang="T10">
                <a:pos x="T0" y="T1"/>
              </a:cxn>
              <a:cxn ang="T11">
                <a:pos x="T2" y="T3"/>
              </a:cxn>
              <a:cxn ang="T12">
                <a:pos x="T4" y="T5"/>
              </a:cxn>
              <a:cxn ang="T13">
                <a:pos x="T6" y="T7"/>
              </a:cxn>
              <a:cxn ang="T14">
                <a:pos x="T8" y="T9"/>
              </a:cxn>
            </a:cxnLst>
            <a:rect l="T15" t="T16" r="T17" b="T18"/>
            <a:pathLst>
              <a:path w="752" h="488">
                <a:moveTo>
                  <a:pt x="32" y="472"/>
                </a:moveTo>
                <a:cubicBezTo>
                  <a:pt x="16" y="480"/>
                  <a:pt x="0" y="488"/>
                  <a:pt x="32" y="424"/>
                </a:cubicBezTo>
                <a:cubicBezTo>
                  <a:pt x="64" y="360"/>
                  <a:pt x="144" y="152"/>
                  <a:pt x="224" y="88"/>
                </a:cubicBezTo>
                <a:cubicBezTo>
                  <a:pt x="304" y="24"/>
                  <a:pt x="424" y="0"/>
                  <a:pt x="512" y="40"/>
                </a:cubicBezTo>
                <a:cubicBezTo>
                  <a:pt x="600" y="80"/>
                  <a:pt x="676" y="204"/>
                  <a:pt x="752" y="328"/>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481787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US" smtClean="0"/>
              <a:t>Data Clustering and Partitioning</a:t>
            </a:r>
          </a:p>
        </p:txBody>
      </p:sp>
      <p:sp>
        <p:nvSpPr>
          <p:cNvPr id="31748" name="Rectangle 3"/>
          <p:cNvSpPr>
            <a:spLocks noGrp="1" noChangeArrowheads="1"/>
          </p:cNvSpPr>
          <p:nvPr>
            <p:ph type="body" sz="half" idx="1"/>
          </p:nvPr>
        </p:nvSpPr>
        <p:spPr/>
        <p:txBody>
          <a:bodyPr/>
          <a:lstStyle/>
          <a:p>
            <a:r>
              <a:rPr lang="en-US" sz="2000" dirty="0" smtClean="0"/>
              <a:t>Clustering</a:t>
            </a:r>
          </a:p>
          <a:p>
            <a:r>
              <a:rPr lang="en-US" sz="2000" dirty="0" smtClean="0"/>
              <a:t>Grouping related data together to improve performance.</a:t>
            </a:r>
          </a:p>
          <a:p>
            <a:pPr lvl="1"/>
            <a:r>
              <a:rPr lang="en-US" sz="1800" dirty="0" smtClean="0"/>
              <a:t>Close to each other on one disk.</a:t>
            </a:r>
          </a:p>
          <a:p>
            <a:pPr lvl="1"/>
            <a:r>
              <a:rPr lang="en-US" sz="1800" dirty="0" smtClean="0"/>
              <a:t>Preferably within the same disk page or cylinder.</a:t>
            </a:r>
          </a:p>
          <a:p>
            <a:pPr lvl="1"/>
            <a:r>
              <a:rPr lang="en-US" sz="1800" dirty="0" smtClean="0"/>
              <a:t>Minimize disk reads and seeks.</a:t>
            </a:r>
          </a:p>
          <a:p>
            <a:pPr lvl="1"/>
            <a:r>
              <a:rPr lang="en-US" sz="1800" dirty="0" smtClean="0"/>
              <a:t>e.g. cluster each invoice with the matching order.</a:t>
            </a:r>
          </a:p>
        </p:txBody>
      </p:sp>
      <p:sp>
        <p:nvSpPr>
          <p:cNvPr id="31749" name="Rectangle 4"/>
          <p:cNvSpPr>
            <a:spLocks noGrp="1" noChangeArrowheads="1"/>
          </p:cNvSpPr>
          <p:nvPr>
            <p:ph type="body" sz="half" idx="2"/>
          </p:nvPr>
        </p:nvSpPr>
        <p:spPr/>
        <p:txBody>
          <a:bodyPr/>
          <a:lstStyle/>
          <a:p>
            <a:r>
              <a:rPr lang="en-US" sz="2000" smtClean="0"/>
              <a:t>Partitioning</a:t>
            </a:r>
          </a:p>
          <a:p>
            <a:r>
              <a:rPr lang="en-US" sz="2000" smtClean="0"/>
              <a:t>Splitting tables so that infrequently used data can be placed on slower drives.</a:t>
            </a:r>
          </a:p>
          <a:p>
            <a:pPr lvl="1"/>
            <a:r>
              <a:rPr lang="en-US" sz="1800" smtClean="0"/>
              <a:t>Vertical partition</a:t>
            </a:r>
          </a:p>
          <a:p>
            <a:pPr lvl="2"/>
            <a:r>
              <a:rPr lang="en-US" sz="1600" smtClean="0"/>
              <a:t>Move some columns.</a:t>
            </a:r>
          </a:p>
          <a:p>
            <a:pPr lvl="2"/>
            <a:r>
              <a:rPr lang="en-US" sz="1600" smtClean="0"/>
              <a:t>e.g., move description and comments to optical drive.</a:t>
            </a:r>
          </a:p>
          <a:p>
            <a:pPr lvl="1"/>
            <a:r>
              <a:rPr lang="en-US" sz="1800" smtClean="0"/>
              <a:t>Horizontal partition</a:t>
            </a:r>
          </a:p>
          <a:p>
            <a:pPr lvl="2"/>
            <a:r>
              <a:rPr lang="en-US" sz="1600" smtClean="0"/>
              <a:t>Move some rows.</a:t>
            </a:r>
          </a:p>
          <a:p>
            <a:pPr lvl="2"/>
            <a:r>
              <a:rPr lang="en-US" sz="1600" smtClean="0"/>
              <a:t>e.g., move orders beyond 2 years old to optical drive.</a:t>
            </a:r>
          </a:p>
        </p:txBody>
      </p:sp>
      <p:sp>
        <p:nvSpPr>
          <p:cNvPr id="31746"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B76966D5-9B9B-4E23-8BE5-A656B38C7356}" type="slidenum">
              <a:rPr lang="en-US" smtClean="0"/>
              <a:pPr/>
              <a:t>27</a:t>
            </a:fld>
            <a:endParaRPr lang="en-US"/>
          </a:p>
        </p:txBody>
      </p:sp>
    </p:spTree>
    <p:extLst>
      <p:ext uri="{BB962C8B-B14F-4D97-AF65-F5344CB8AC3E}">
        <p14:creationId xmlns:p14="http://schemas.microsoft.com/office/powerpoint/2010/main" val="14403993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smtClean="0"/>
              <a:t>Data Clustering</a:t>
            </a:r>
          </a:p>
        </p:txBody>
      </p:sp>
      <p:sp>
        <p:nvSpPr>
          <p:cNvPr id="32772" name="Rectangle 3"/>
          <p:cNvSpPr>
            <a:spLocks noGrp="1" noChangeArrowheads="1"/>
          </p:cNvSpPr>
          <p:nvPr>
            <p:ph idx="1"/>
          </p:nvPr>
        </p:nvSpPr>
        <p:spPr/>
        <p:txBody>
          <a:bodyPr/>
          <a:lstStyle/>
          <a:p>
            <a:r>
              <a:rPr lang="en-US" smtClean="0"/>
              <a:t>Keeping data on same drive</a:t>
            </a:r>
          </a:p>
          <a:p>
            <a:r>
              <a:rPr lang="en-US" smtClean="0"/>
              <a:t>Keeping data close together</a:t>
            </a:r>
          </a:p>
          <a:p>
            <a:pPr lvl="1"/>
            <a:r>
              <a:rPr lang="en-US" smtClean="0"/>
              <a:t>Same cylinder</a:t>
            </a:r>
          </a:p>
          <a:p>
            <a:pPr lvl="1"/>
            <a:r>
              <a:rPr lang="en-US" smtClean="0"/>
              <a:t>Same I/O page</a:t>
            </a:r>
          </a:p>
          <a:p>
            <a:pPr lvl="1"/>
            <a:r>
              <a:rPr lang="en-US" smtClean="0"/>
              <a:t>Consecutive sectors</a:t>
            </a:r>
          </a:p>
        </p:txBody>
      </p:sp>
      <p:sp>
        <p:nvSpPr>
          <p:cNvPr id="32770"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DDAE8EE4-50A8-4B6A-AD32-1B9ADC266F68}" type="slidenum">
              <a:rPr lang="en-US" smtClean="0"/>
              <a:pPr/>
              <a:t>28</a:t>
            </a:fld>
            <a:endParaRPr lang="en-US"/>
          </a:p>
        </p:txBody>
      </p:sp>
      <p:sp>
        <p:nvSpPr>
          <p:cNvPr id="32773" name="Rectangle 15"/>
          <p:cNvSpPr>
            <a:spLocks noChangeArrowheads="1"/>
          </p:cNvSpPr>
          <p:nvPr/>
        </p:nvSpPr>
        <p:spPr bwMode="auto">
          <a:xfrm>
            <a:off x="2825750" y="3206750"/>
            <a:ext cx="1739900" cy="1206500"/>
          </a:xfrm>
          <a:prstGeom prst="rect">
            <a:avLst/>
          </a:prstGeom>
          <a:solidFill>
            <a:srgbClr val="FFCCCC"/>
          </a:solidFill>
          <a:ln w="12700">
            <a:solidFill>
              <a:schemeClr val="tx1"/>
            </a:solidFill>
            <a:miter lim="800000"/>
            <a:headEnd/>
            <a:tailEnd/>
          </a:ln>
        </p:spPr>
        <p:txBody>
          <a:bodyPr wrap="none" lIns="92075" tIns="46038" rIns="92075" bIns="46038" anchor="ctr"/>
          <a:lstStyle/>
          <a:p>
            <a:r>
              <a:rPr lang="en-US" sz="1800">
                <a:solidFill>
                  <a:srgbClr val="0000FF"/>
                </a:solidFill>
              </a:rPr>
              <a:t>Order</a:t>
            </a:r>
          </a:p>
          <a:p>
            <a:r>
              <a:rPr lang="en-US" sz="1800">
                <a:solidFill>
                  <a:srgbClr val="0000FF"/>
                </a:solidFill>
              </a:rPr>
              <a:t>Order #1123</a:t>
            </a:r>
          </a:p>
          <a:p>
            <a:r>
              <a:rPr lang="en-US" sz="1800">
                <a:solidFill>
                  <a:srgbClr val="0000FF"/>
                </a:solidFill>
              </a:rPr>
              <a:t>Odate</a:t>
            </a:r>
          </a:p>
          <a:p>
            <a:r>
              <a:rPr lang="en-US" sz="1800">
                <a:solidFill>
                  <a:srgbClr val="0000FF"/>
                </a:solidFill>
              </a:rPr>
              <a:t>C# 8876</a:t>
            </a:r>
          </a:p>
        </p:txBody>
      </p:sp>
      <p:sp>
        <p:nvSpPr>
          <p:cNvPr id="32774" name="Rectangle 16"/>
          <p:cNvSpPr>
            <a:spLocks noChangeArrowheads="1"/>
          </p:cNvSpPr>
          <p:nvPr/>
        </p:nvSpPr>
        <p:spPr bwMode="auto">
          <a:xfrm>
            <a:off x="4959350" y="4806950"/>
            <a:ext cx="3492500" cy="368300"/>
          </a:xfrm>
          <a:prstGeom prst="rect">
            <a:avLst/>
          </a:prstGeom>
          <a:solidFill>
            <a:srgbClr val="CCFFCC"/>
          </a:solidFill>
          <a:ln w="12700">
            <a:solidFill>
              <a:schemeClr val="tx1"/>
            </a:solidFill>
            <a:miter lim="800000"/>
            <a:headEnd/>
            <a:tailEnd/>
          </a:ln>
        </p:spPr>
        <p:txBody>
          <a:bodyPr wrap="none" lIns="92075" tIns="46038" rIns="92075" bIns="46038" anchor="ctr"/>
          <a:lstStyle/>
          <a:p>
            <a:r>
              <a:rPr lang="en-US" sz="1600">
                <a:solidFill>
                  <a:srgbClr val="0000FF"/>
                </a:solidFill>
              </a:rPr>
              <a:t>Order# 1123   Item #240  Quantity  2</a:t>
            </a:r>
          </a:p>
        </p:txBody>
      </p:sp>
      <p:sp>
        <p:nvSpPr>
          <p:cNvPr id="32775" name="Rectangle 17"/>
          <p:cNvSpPr>
            <a:spLocks noChangeArrowheads="1"/>
          </p:cNvSpPr>
          <p:nvPr/>
        </p:nvSpPr>
        <p:spPr bwMode="auto">
          <a:xfrm>
            <a:off x="4883150" y="4502150"/>
            <a:ext cx="3492500" cy="368300"/>
          </a:xfrm>
          <a:prstGeom prst="rect">
            <a:avLst/>
          </a:prstGeom>
          <a:solidFill>
            <a:srgbClr val="CCFFCC"/>
          </a:solidFill>
          <a:ln w="12700">
            <a:solidFill>
              <a:schemeClr val="tx1"/>
            </a:solidFill>
            <a:miter lim="800000"/>
            <a:headEnd/>
            <a:tailEnd/>
          </a:ln>
        </p:spPr>
        <p:txBody>
          <a:bodyPr wrap="none" lIns="92075" tIns="46038" rIns="92075" bIns="46038" anchor="ctr"/>
          <a:lstStyle/>
          <a:p>
            <a:r>
              <a:rPr lang="en-US" sz="1600">
                <a:solidFill>
                  <a:srgbClr val="0000FF"/>
                </a:solidFill>
              </a:rPr>
              <a:t>Order# 1123   Item #987  Quantity  1</a:t>
            </a:r>
          </a:p>
        </p:txBody>
      </p:sp>
      <p:sp>
        <p:nvSpPr>
          <p:cNvPr id="32776" name="Rectangle 23"/>
          <p:cNvSpPr>
            <a:spLocks noChangeArrowheads="1"/>
          </p:cNvSpPr>
          <p:nvPr/>
        </p:nvSpPr>
        <p:spPr bwMode="auto">
          <a:xfrm>
            <a:off x="2590800" y="4648200"/>
            <a:ext cx="1739900" cy="1206500"/>
          </a:xfrm>
          <a:prstGeom prst="rect">
            <a:avLst/>
          </a:prstGeom>
          <a:solidFill>
            <a:srgbClr val="FFCCCC"/>
          </a:solidFill>
          <a:ln w="12700">
            <a:solidFill>
              <a:schemeClr val="tx1"/>
            </a:solidFill>
            <a:miter lim="800000"/>
            <a:headEnd/>
            <a:tailEnd/>
          </a:ln>
        </p:spPr>
        <p:txBody>
          <a:bodyPr wrap="none" lIns="92075" tIns="46038" rIns="92075" bIns="46038" anchor="ctr"/>
          <a:lstStyle/>
          <a:p>
            <a:r>
              <a:rPr lang="en-US" sz="1800">
                <a:solidFill>
                  <a:srgbClr val="0000FF"/>
                </a:solidFill>
              </a:rPr>
              <a:t>Order</a:t>
            </a:r>
          </a:p>
          <a:p>
            <a:r>
              <a:rPr lang="en-US" sz="1800">
                <a:solidFill>
                  <a:srgbClr val="0000FF"/>
                </a:solidFill>
              </a:rPr>
              <a:t>Order #1124</a:t>
            </a:r>
          </a:p>
          <a:p>
            <a:r>
              <a:rPr lang="en-US" sz="1800">
                <a:solidFill>
                  <a:srgbClr val="0000FF"/>
                </a:solidFill>
              </a:rPr>
              <a:t>Odate</a:t>
            </a:r>
          </a:p>
          <a:p>
            <a:r>
              <a:rPr lang="en-US" sz="1800">
                <a:solidFill>
                  <a:srgbClr val="0000FF"/>
                </a:solidFill>
              </a:rPr>
              <a:t>C# 4293</a:t>
            </a:r>
          </a:p>
        </p:txBody>
      </p:sp>
      <p:grpSp>
        <p:nvGrpSpPr>
          <p:cNvPr id="32777" name="Group 25"/>
          <p:cNvGrpSpPr>
            <a:grpSpLocks/>
          </p:cNvGrpSpPr>
          <p:nvPr/>
        </p:nvGrpSpPr>
        <p:grpSpPr bwMode="auto">
          <a:xfrm>
            <a:off x="5638800" y="2057400"/>
            <a:ext cx="1892300" cy="1892300"/>
            <a:chOff x="4036" y="1060"/>
            <a:chExt cx="1192" cy="1192"/>
          </a:xfrm>
        </p:grpSpPr>
        <p:sp>
          <p:nvSpPr>
            <p:cNvPr id="32782" name="Oval 4"/>
            <p:cNvSpPr>
              <a:spLocks noChangeArrowheads="1"/>
            </p:cNvSpPr>
            <p:nvPr/>
          </p:nvSpPr>
          <p:spPr bwMode="auto">
            <a:xfrm>
              <a:off x="4036" y="1060"/>
              <a:ext cx="1192" cy="119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3" name="Oval 6"/>
            <p:cNvSpPr>
              <a:spLocks noChangeArrowheads="1"/>
            </p:cNvSpPr>
            <p:nvPr/>
          </p:nvSpPr>
          <p:spPr bwMode="auto">
            <a:xfrm>
              <a:off x="4108" y="1132"/>
              <a:ext cx="1048" cy="1048"/>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4" name="Oval 7"/>
            <p:cNvSpPr>
              <a:spLocks noChangeArrowheads="1"/>
            </p:cNvSpPr>
            <p:nvPr/>
          </p:nvSpPr>
          <p:spPr bwMode="auto">
            <a:xfrm>
              <a:off x="4204" y="1228"/>
              <a:ext cx="856" cy="856"/>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5" name="Oval 8"/>
            <p:cNvSpPr>
              <a:spLocks noChangeArrowheads="1"/>
            </p:cNvSpPr>
            <p:nvPr/>
          </p:nvSpPr>
          <p:spPr bwMode="auto">
            <a:xfrm>
              <a:off x="4300" y="1324"/>
              <a:ext cx="664" cy="664"/>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6" name="Oval 9"/>
            <p:cNvSpPr>
              <a:spLocks noChangeArrowheads="1"/>
            </p:cNvSpPr>
            <p:nvPr/>
          </p:nvSpPr>
          <p:spPr bwMode="auto">
            <a:xfrm>
              <a:off x="4396" y="1420"/>
              <a:ext cx="472" cy="47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7" name="Oval 10"/>
            <p:cNvSpPr>
              <a:spLocks noChangeArrowheads="1"/>
            </p:cNvSpPr>
            <p:nvPr/>
          </p:nvSpPr>
          <p:spPr bwMode="auto">
            <a:xfrm>
              <a:off x="4468" y="1492"/>
              <a:ext cx="328" cy="328"/>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8" name="Oval 11"/>
            <p:cNvSpPr>
              <a:spLocks noChangeArrowheads="1"/>
            </p:cNvSpPr>
            <p:nvPr/>
          </p:nvSpPr>
          <p:spPr bwMode="auto">
            <a:xfrm>
              <a:off x="4540" y="1564"/>
              <a:ext cx="184" cy="184"/>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89" name="Oval 12"/>
            <p:cNvSpPr>
              <a:spLocks noChangeArrowheads="1"/>
            </p:cNvSpPr>
            <p:nvPr/>
          </p:nvSpPr>
          <p:spPr bwMode="auto">
            <a:xfrm>
              <a:off x="4612" y="1636"/>
              <a:ext cx="40" cy="40"/>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32790" name="Line 13"/>
            <p:cNvSpPr>
              <a:spLocks noChangeShapeType="1"/>
            </p:cNvSpPr>
            <p:nvPr/>
          </p:nvSpPr>
          <p:spPr bwMode="auto">
            <a:xfrm flipH="1" flipV="1">
              <a:off x="4128" y="1344"/>
              <a:ext cx="528" cy="33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91" name="Line 14"/>
            <p:cNvSpPr>
              <a:spLocks noChangeShapeType="1"/>
            </p:cNvSpPr>
            <p:nvPr/>
          </p:nvSpPr>
          <p:spPr bwMode="auto">
            <a:xfrm flipH="1">
              <a:off x="4176" y="1680"/>
              <a:ext cx="480" cy="336"/>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92" name="Freeform 20"/>
            <p:cNvSpPr>
              <a:spLocks/>
            </p:cNvSpPr>
            <p:nvPr/>
          </p:nvSpPr>
          <p:spPr bwMode="auto">
            <a:xfrm>
              <a:off x="4118" y="1512"/>
              <a:ext cx="107" cy="126"/>
            </a:xfrm>
            <a:custGeom>
              <a:avLst/>
              <a:gdLst>
                <a:gd name="T0" fmla="*/ 106 w 107"/>
                <a:gd name="T1" fmla="*/ 24 h 126"/>
                <a:gd name="T2" fmla="*/ 58 w 107"/>
                <a:gd name="T3" fmla="*/ 0 h 126"/>
                <a:gd name="T4" fmla="*/ 29 w 107"/>
                <a:gd name="T5" fmla="*/ 0 h 126"/>
                <a:gd name="T6" fmla="*/ 20 w 107"/>
                <a:gd name="T7" fmla="*/ 29 h 126"/>
                <a:gd name="T8" fmla="*/ 20 w 107"/>
                <a:gd name="T9" fmla="*/ 58 h 126"/>
                <a:gd name="T10" fmla="*/ 10 w 107"/>
                <a:gd name="T11" fmla="*/ 87 h 126"/>
                <a:gd name="T12" fmla="*/ 0 w 107"/>
                <a:gd name="T13" fmla="*/ 116 h 126"/>
                <a:gd name="T14" fmla="*/ 20 w 107"/>
                <a:gd name="T15" fmla="*/ 125 h 126"/>
                <a:gd name="T16" fmla="*/ 49 w 107"/>
                <a:gd name="T17" fmla="*/ 125 h 126"/>
                <a:gd name="T18" fmla="*/ 78 w 107"/>
                <a:gd name="T19" fmla="*/ 116 h 126"/>
                <a:gd name="T20" fmla="*/ 88 w 107"/>
                <a:gd name="T21" fmla="*/ 96 h 126"/>
                <a:gd name="T22" fmla="*/ 88 w 107"/>
                <a:gd name="T23" fmla="*/ 67 h 126"/>
                <a:gd name="T24" fmla="*/ 106 w 107"/>
                <a:gd name="T25" fmla="*/ 24 h 126"/>
                <a:gd name="T26" fmla="*/ 106 w 107"/>
                <a:gd name="T27" fmla="*/ 24 h 1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7"/>
                <a:gd name="T43" fmla="*/ 0 h 126"/>
                <a:gd name="T44" fmla="*/ 107 w 107"/>
                <a:gd name="T45" fmla="*/ 126 h 1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7" h="126">
                  <a:moveTo>
                    <a:pt x="106" y="24"/>
                  </a:moveTo>
                  <a:lnTo>
                    <a:pt x="58" y="0"/>
                  </a:lnTo>
                  <a:lnTo>
                    <a:pt x="29" y="0"/>
                  </a:lnTo>
                  <a:lnTo>
                    <a:pt x="20" y="29"/>
                  </a:lnTo>
                  <a:lnTo>
                    <a:pt x="20" y="58"/>
                  </a:lnTo>
                  <a:lnTo>
                    <a:pt x="10" y="87"/>
                  </a:lnTo>
                  <a:lnTo>
                    <a:pt x="0" y="116"/>
                  </a:lnTo>
                  <a:lnTo>
                    <a:pt x="20" y="125"/>
                  </a:lnTo>
                  <a:lnTo>
                    <a:pt x="49" y="125"/>
                  </a:lnTo>
                  <a:lnTo>
                    <a:pt x="78" y="116"/>
                  </a:lnTo>
                  <a:lnTo>
                    <a:pt x="88" y="96"/>
                  </a:lnTo>
                  <a:lnTo>
                    <a:pt x="88" y="67"/>
                  </a:lnTo>
                  <a:lnTo>
                    <a:pt x="106" y="24"/>
                  </a:lnTo>
                </a:path>
              </a:pathLst>
            </a:custGeom>
            <a:solidFill>
              <a:srgbClr val="FFCCCC"/>
            </a:solidFill>
            <a:ln w="12700" cap="rnd" cmpd="sng">
              <a:solidFill>
                <a:schemeClr val="tx1"/>
              </a:solidFill>
              <a:prstDash val="solid"/>
              <a:round/>
              <a:headEnd/>
              <a:tailEnd/>
            </a:ln>
          </p:spPr>
          <p:txBody>
            <a:bodyPr/>
            <a:lstStyle/>
            <a:p>
              <a:endParaRPr lang="en-US"/>
            </a:p>
          </p:txBody>
        </p:sp>
        <p:sp>
          <p:nvSpPr>
            <p:cNvPr id="32793" name="Freeform 21"/>
            <p:cNvSpPr>
              <a:spLocks/>
            </p:cNvSpPr>
            <p:nvPr/>
          </p:nvSpPr>
          <p:spPr bwMode="auto">
            <a:xfrm>
              <a:off x="4099" y="1632"/>
              <a:ext cx="137" cy="181"/>
            </a:xfrm>
            <a:custGeom>
              <a:avLst/>
              <a:gdLst>
                <a:gd name="T0" fmla="*/ 125 w 137"/>
                <a:gd name="T1" fmla="*/ 0 h 181"/>
                <a:gd name="T2" fmla="*/ 77 w 137"/>
                <a:gd name="T3" fmla="*/ 5 h 181"/>
                <a:gd name="T4" fmla="*/ 48 w 137"/>
                <a:gd name="T5" fmla="*/ 5 h 181"/>
                <a:gd name="T6" fmla="*/ 19 w 137"/>
                <a:gd name="T7" fmla="*/ 5 h 181"/>
                <a:gd name="T8" fmla="*/ 10 w 137"/>
                <a:gd name="T9" fmla="*/ 25 h 181"/>
                <a:gd name="T10" fmla="*/ 0 w 137"/>
                <a:gd name="T11" fmla="*/ 54 h 181"/>
                <a:gd name="T12" fmla="*/ 0 w 137"/>
                <a:gd name="T13" fmla="*/ 83 h 181"/>
                <a:gd name="T14" fmla="*/ 19 w 137"/>
                <a:gd name="T15" fmla="*/ 112 h 181"/>
                <a:gd name="T16" fmla="*/ 39 w 137"/>
                <a:gd name="T17" fmla="*/ 131 h 181"/>
                <a:gd name="T18" fmla="*/ 39 w 137"/>
                <a:gd name="T19" fmla="*/ 151 h 181"/>
                <a:gd name="T20" fmla="*/ 68 w 137"/>
                <a:gd name="T21" fmla="*/ 180 h 181"/>
                <a:gd name="T22" fmla="*/ 97 w 137"/>
                <a:gd name="T23" fmla="*/ 180 h 181"/>
                <a:gd name="T24" fmla="*/ 126 w 137"/>
                <a:gd name="T25" fmla="*/ 180 h 181"/>
                <a:gd name="T26" fmla="*/ 136 w 137"/>
                <a:gd name="T27" fmla="*/ 160 h 181"/>
                <a:gd name="T28" fmla="*/ 136 w 137"/>
                <a:gd name="T29" fmla="*/ 131 h 181"/>
                <a:gd name="T30" fmla="*/ 126 w 137"/>
                <a:gd name="T31" fmla="*/ 102 h 181"/>
                <a:gd name="T32" fmla="*/ 116 w 137"/>
                <a:gd name="T33" fmla="*/ 73 h 181"/>
                <a:gd name="T34" fmla="*/ 107 w 137"/>
                <a:gd name="T35" fmla="*/ 44 h 181"/>
                <a:gd name="T36" fmla="*/ 125 w 137"/>
                <a:gd name="T37" fmla="*/ 0 h 181"/>
                <a:gd name="T38" fmla="*/ 125 w 137"/>
                <a:gd name="T39" fmla="*/ 0 h 1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7"/>
                <a:gd name="T61" fmla="*/ 0 h 181"/>
                <a:gd name="T62" fmla="*/ 137 w 137"/>
                <a:gd name="T63" fmla="*/ 181 h 1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7" h="181">
                  <a:moveTo>
                    <a:pt x="125" y="0"/>
                  </a:moveTo>
                  <a:lnTo>
                    <a:pt x="77" y="5"/>
                  </a:lnTo>
                  <a:lnTo>
                    <a:pt x="48" y="5"/>
                  </a:lnTo>
                  <a:lnTo>
                    <a:pt x="19" y="5"/>
                  </a:lnTo>
                  <a:lnTo>
                    <a:pt x="10" y="25"/>
                  </a:lnTo>
                  <a:lnTo>
                    <a:pt x="0" y="54"/>
                  </a:lnTo>
                  <a:lnTo>
                    <a:pt x="0" y="83"/>
                  </a:lnTo>
                  <a:lnTo>
                    <a:pt x="19" y="112"/>
                  </a:lnTo>
                  <a:lnTo>
                    <a:pt x="39" y="131"/>
                  </a:lnTo>
                  <a:lnTo>
                    <a:pt x="39" y="151"/>
                  </a:lnTo>
                  <a:lnTo>
                    <a:pt x="68" y="180"/>
                  </a:lnTo>
                  <a:lnTo>
                    <a:pt x="97" y="180"/>
                  </a:lnTo>
                  <a:lnTo>
                    <a:pt x="126" y="180"/>
                  </a:lnTo>
                  <a:lnTo>
                    <a:pt x="136" y="160"/>
                  </a:lnTo>
                  <a:lnTo>
                    <a:pt x="136" y="131"/>
                  </a:lnTo>
                  <a:lnTo>
                    <a:pt x="126" y="102"/>
                  </a:lnTo>
                  <a:lnTo>
                    <a:pt x="116" y="73"/>
                  </a:lnTo>
                  <a:lnTo>
                    <a:pt x="107" y="44"/>
                  </a:lnTo>
                  <a:lnTo>
                    <a:pt x="125" y="0"/>
                  </a:lnTo>
                </a:path>
              </a:pathLst>
            </a:custGeom>
            <a:solidFill>
              <a:srgbClr val="CCFFCC"/>
            </a:solidFill>
            <a:ln w="12700" cap="rnd" cmpd="sng">
              <a:solidFill>
                <a:schemeClr val="tx1"/>
              </a:solidFill>
              <a:prstDash val="solid"/>
              <a:round/>
              <a:headEnd/>
              <a:tailEnd/>
            </a:ln>
          </p:spPr>
          <p:txBody>
            <a:bodyPr/>
            <a:lstStyle/>
            <a:p>
              <a:endParaRPr lang="en-US"/>
            </a:p>
          </p:txBody>
        </p:sp>
        <p:sp>
          <p:nvSpPr>
            <p:cNvPr id="32794" name="Freeform 24"/>
            <p:cNvSpPr>
              <a:spLocks/>
            </p:cNvSpPr>
            <p:nvPr/>
          </p:nvSpPr>
          <p:spPr bwMode="auto">
            <a:xfrm>
              <a:off x="4293" y="1968"/>
              <a:ext cx="175" cy="164"/>
            </a:xfrm>
            <a:custGeom>
              <a:avLst/>
              <a:gdLst>
                <a:gd name="T0" fmla="*/ 27 w 175"/>
                <a:gd name="T1" fmla="*/ 0 h 164"/>
                <a:gd name="T2" fmla="*/ 29 w 175"/>
                <a:gd name="T3" fmla="*/ 47 h 164"/>
                <a:gd name="T4" fmla="*/ 9 w 175"/>
                <a:gd name="T5" fmla="*/ 56 h 164"/>
                <a:gd name="T6" fmla="*/ 0 w 175"/>
                <a:gd name="T7" fmla="*/ 76 h 164"/>
                <a:gd name="T8" fmla="*/ 19 w 175"/>
                <a:gd name="T9" fmla="*/ 105 h 164"/>
                <a:gd name="T10" fmla="*/ 48 w 175"/>
                <a:gd name="T11" fmla="*/ 115 h 164"/>
                <a:gd name="T12" fmla="*/ 77 w 175"/>
                <a:gd name="T13" fmla="*/ 134 h 164"/>
                <a:gd name="T14" fmla="*/ 106 w 175"/>
                <a:gd name="T15" fmla="*/ 163 h 164"/>
                <a:gd name="T16" fmla="*/ 135 w 175"/>
                <a:gd name="T17" fmla="*/ 163 h 164"/>
                <a:gd name="T18" fmla="*/ 164 w 175"/>
                <a:gd name="T19" fmla="*/ 163 h 164"/>
                <a:gd name="T20" fmla="*/ 174 w 175"/>
                <a:gd name="T21" fmla="*/ 134 h 164"/>
                <a:gd name="T22" fmla="*/ 174 w 175"/>
                <a:gd name="T23" fmla="*/ 105 h 164"/>
                <a:gd name="T24" fmla="*/ 154 w 175"/>
                <a:gd name="T25" fmla="*/ 95 h 164"/>
                <a:gd name="T26" fmla="*/ 125 w 175"/>
                <a:gd name="T27" fmla="*/ 86 h 164"/>
                <a:gd name="T28" fmla="*/ 106 w 175"/>
                <a:gd name="T29" fmla="*/ 66 h 164"/>
                <a:gd name="T30" fmla="*/ 77 w 175"/>
                <a:gd name="T31" fmla="*/ 37 h 164"/>
                <a:gd name="T32" fmla="*/ 27 w 175"/>
                <a:gd name="T33" fmla="*/ 0 h 164"/>
                <a:gd name="T34" fmla="*/ 27 w 175"/>
                <a:gd name="T35" fmla="*/ 0 h 1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5"/>
                <a:gd name="T55" fmla="*/ 0 h 164"/>
                <a:gd name="T56" fmla="*/ 175 w 175"/>
                <a:gd name="T57" fmla="*/ 164 h 1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5" h="164">
                  <a:moveTo>
                    <a:pt x="27" y="0"/>
                  </a:moveTo>
                  <a:lnTo>
                    <a:pt x="29" y="47"/>
                  </a:lnTo>
                  <a:lnTo>
                    <a:pt x="9" y="56"/>
                  </a:lnTo>
                  <a:lnTo>
                    <a:pt x="0" y="76"/>
                  </a:lnTo>
                  <a:lnTo>
                    <a:pt x="19" y="105"/>
                  </a:lnTo>
                  <a:lnTo>
                    <a:pt x="48" y="115"/>
                  </a:lnTo>
                  <a:lnTo>
                    <a:pt x="77" y="134"/>
                  </a:lnTo>
                  <a:lnTo>
                    <a:pt x="106" y="163"/>
                  </a:lnTo>
                  <a:lnTo>
                    <a:pt x="135" y="163"/>
                  </a:lnTo>
                  <a:lnTo>
                    <a:pt x="164" y="163"/>
                  </a:lnTo>
                  <a:lnTo>
                    <a:pt x="174" y="134"/>
                  </a:lnTo>
                  <a:lnTo>
                    <a:pt x="174" y="105"/>
                  </a:lnTo>
                  <a:lnTo>
                    <a:pt x="154" y="95"/>
                  </a:lnTo>
                  <a:lnTo>
                    <a:pt x="125" y="86"/>
                  </a:lnTo>
                  <a:lnTo>
                    <a:pt x="106" y="66"/>
                  </a:lnTo>
                  <a:lnTo>
                    <a:pt x="77" y="37"/>
                  </a:lnTo>
                  <a:lnTo>
                    <a:pt x="27" y="0"/>
                  </a:lnTo>
                </a:path>
              </a:pathLst>
            </a:custGeom>
            <a:solidFill>
              <a:srgbClr val="FFCCCC"/>
            </a:solidFill>
            <a:ln w="12700" cap="rnd" cmpd="sng">
              <a:solidFill>
                <a:schemeClr val="tx1"/>
              </a:solidFill>
              <a:prstDash val="solid"/>
              <a:round/>
              <a:headEnd/>
              <a:tailEnd/>
            </a:ln>
          </p:spPr>
          <p:txBody>
            <a:bodyPr/>
            <a:lstStyle/>
            <a:p>
              <a:endParaRPr lang="en-US"/>
            </a:p>
          </p:txBody>
        </p:sp>
      </p:grpSp>
      <p:sp>
        <p:nvSpPr>
          <p:cNvPr id="32778" name="Line 5"/>
          <p:cNvSpPr>
            <a:spLocks noChangeShapeType="1"/>
          </p:cNvSpPr>
          <p:nvPr/>
        </p:nvSpPr>
        <p:spPr bwMode="auto">
          <a:xfrm flipV="1">
            <a:off x="4343400" y="3657600"/>
            <a:ext cx="1828800" cy="990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779" name="Line 19"/>
          <p:cNvSpPr>
            <a:spLocks noChangeShapeType="1"/>
          </p:cNvSpPr>
          <p:nvPr/>
        </p:nvSpPr>
        <p:spPr bwMode="auto">
          <a:xfrm flipV="1">
            <a:off x="4572000" y="2895600"/>
            <a:ext cx="1219200" cy="609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780" name="Line 22"/>
          <p:cNvSpPr>
            <a:spLocks noChangeShapeType="1"/>
          </p:cNvSpPr>
          <p:nvPr/>
        </p:nvSpPr>
        <p:spPr bwMode="auto">
          <a:xfrm flipV="1">
            <a:off x="5562600" y="3200400"/>
            <a:ext cx="304800" cy="990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2781" name="Rectangle 18"/>
          <p:cNvSpPr>
            <a:spLocks noChangeArrowheads="1"/>
          </p:cNvSpPr>
          <p:nvPr/>
        </p:nvSpPr>
        <p:spPr bwMode="auto">
          <a:xfrm>
            <a:off x="4806950" y="4197350"/>
            <a:ext cx="3492500" cy="368300"/>
          </a:xfrm>
          <a:prstGeom prst="rect">
            <a:avLst/>
          </a:prstGeom>
          <a:solidFill>
            <a:srgbClr val="CCFFCC"/>
          </a:solidFill>
          <a:ln w="12700">
            <a:solidFill>
              <a:schemeClr val="tx1"/>
            </a:solidFill>
            <a:miter lim="800000"/>
            <a:headEnd/>
            <a:tailEnd/>
          </a:ln>
        </p:spPr>
        <p:txBody>
          <a:bodyPr wrap="none" lIns="92075" tIns="46038" rIns="92075" bIns="46038" anchor="ctr"/>
          <a:lstStyle/>
          <a:p>
            <a:r>
              <a:rPr lang="en-US" sz="1600">
                <a:solidFill>
                  <a:srgbClr val="0000FF"/>
                </a:solidFill>
              </a:rPr>
              <a:t>Order# 1123   Item #078  Quantity  3</a:t>
            </a:r>
          </a:p>
        </p:txBody>
      </p:sp>
    </p:spTree>
    <p:extLst>
      <p:ext uri="{BB962C8B-B14F-4D97-AF65-F5344CB8AC3E}">
        <p14:creationId xmlns:p14="http://schemas.microsoft.com/office/powerpoint/2010/main" val="2319169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236828" y="2155877"/>
            <a:ext cx="952500" cy="952500"/>
          </a:xfrm>
          <a:prstGeom prst="rect">
            <a:avLst/>
          </a:prstGeom>
        </p:spPr>
      </p:pic>
      <p:sp>
        <p:nvSpPr>
          <p:cNvPr id="8197" name="Rectangle 3"/>
          <p:cNvSpPr>
            <a:spLocks noGrp="1" noChangeArrowheads="1"/>
          </p:cNvSpPr>
          <p:nvPr>
            <p:ph type="title"/>
          </p:nvPr>
        </p:nvSpPr>
        <p:spPr/>
        <p:txBody>
          <a:bodyPr/>
          <a:lstStyle/>
          <a:p>
            <a:r>
              <a:rPr lang="en-US" smtClean="0"/>
              <a:t>Data Partitioning</a:t>
            </a:r>
          </a:p>
        </p:txBody>
      </p:sp>
      <p:sp>
        <p:nvSpPr>
          <p:cNvPr id="8198" name="Rectangle 4"/>
          <p:cNvSpPr>
            <a:spLocks noGrp="1" noChangeArrowheads="1"/>
          </p:cNvSpPr>
          <p:nvPr>
            <p:ph idx="1"/>
          </p:nvPr>
        </p:nvSpPr>
        <p:spPr/>
        <p:txBody>
          <a:bodyPr/>
          <a:lstStyle/>
          <a:p>
            <a:r>
              <a:rPr lang="en-US" dirty="0" smtClean="0"/>
              <a:t>Split table</a:t>
            </a:r>
          </a:p>
          <a:p>
            <a:pPr lvl="1"/>
            <a:r>
              <a:rPr lang="en-US" dirty="0" smtClean="0"/>
              <a:t>Horizontally</a:t>
            </a:r>
          </a:p>
          <a:p>
            <a:pPr lvl="1"/>
            <a:r>
              <a:rPr lang="en-US" dirty="0" smtClean="0"/>
              <a:t>Vertically</a:t>
            </a:r>
          </a:p>
          <a:p>
            <a:r>
              <a:rPr lang="en-US" dirty="0" smtClean="0"/>
              <a:t>Characteristics</a:t>
            </a:r>
          </a:p>
          <a:p>
            <a:pPr lvl="1"/>
            <a:r>
              <a:rPr lang="en-US" dirty="0" smtClean="0"/>
              <a:t>Infrequent access</a:t>
            </a:r>
          </a:p>
          <a:p>
            <a:pPr lvl="1"/>
            <a:r>
              <a:rPr lang="en-US" dirty="0" smtClean="0"/>
              <a:t>Large size</a:t>
            </a:r>
          </a:p>
          <a:p>
            <a:pPr lvl="1"/>
            <a:r>
              <a:rPr lang="en-US" dirty="0" smtClean="0"/>
              <a:t>Move to slower / cheaper storage</a:t>
            </a:r>
          </a:p>
        </p:txBody>
      </p:sp>
      <p:sp>
        <p:nvSpPr>
          <p:cNvPr id="8195"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0E188165-23F0-4BA5-92C2-521F63982CDF}" type="slidenum">
              <a:rPr lang="en-US" smtClean="0"/>
              <a:pPr/>
              <a:t>29</a:t>
            </a:fld>
            <a:endParaRPr lang="en-US"/>
          </a:p>
        </p:txBody>
      </p:sp>
      <p:sp>
        <p:nvSpPr>
          <p:cNvPr id="8196" name="Rectangle 2"/>
          <p:cNvSpPr>
            <a:spLocks noChangeArrowheads="1"/>
          </p:cNvSpPr>
          <p:nvPr/>
        </p:nvSpPr>
        <p:spPr bwMode="auto">
          <a:xfrm>
            <a:off x="8055435" y="3134646"/>
            <a:ext cx="901700" cy="673100"/>
          </a:xfrm>
          <a:prstGeom prst="rect">
            <a:avLst/>
          </a:prstGeom>
          <a:solidFill>
            <a:srgbClr val="FFFFFF"/>
          </a:solidFill>
          <a:ln w="12700">
            <a:solidFill>
              <a:srgbClr val="0000FF"/>
            </a:solidFill>
            <a:miter lim="800000"/>
            <a:headEnd/>
            <a:tailEnd/>
          </a:ln>
        </p:spPr>
        <p:txBody>
          <a:bodyPr wrap="none" anchor="ctr"/>
          <a:lstStyle/>
          <a:p>
            <a:endParaRPr lang="en-US"/>
          </a:p>
        </p:txBody>
      </p:sp>
      <p:grpSp>
        <p:nvGrpSpPr>
          <p:cNvPr id="8199" name="Group 11"/>
          <p:cNvGrpSpPr>
            <a:grpSpLocks/>
          </p:cNvGrpSpPr>
          <p:nvPr/>
        </p:nvGrpSpPr>
        <p:grpSpPr bwMode="auto">
          <a:xfrm>
            <a:off x="8077200" y="3200400"/>
            <a:ext cx="865187" cy="558800"/>
            <a:chOff x="3963" y="1468"/>
            <a:chExt cx="545" cy="352"/>
          </a:xfrm>
        </p:grpSpPr>
        <p:sp>
          <p:nvSpPr>
            <p:cNvPr id="8211" name="Oval 5"/>
            <p:cNvSpPr>
              <a:spLocks noChangeArrowheads="1"/>
            </p:cNvSpPr>
            <p:nvPr/>
          </p:nvSpPr>
          <p:spPr bwMode="auto">
            <a:xfrm>
              <a:off x="3963" y="1708"/>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8212" name="Oval 6"/>
            <p:cNvSpPr>
              <a:spLocks noChangeArrowheads="1"/>
            </p:cNvSpPr>
            <p:nvPr/>
          </p:nvSpPr>
          <p:spPr bwMode="auto">
            <a:xfrm>
              <a:off x="3963" y="1660"/>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8213" name="Oval 7"/>
            <p:cNvSpPr>
              <a:spLocks noChangeArrowheads="1"/>
            </p:cNvSpPr>
            <p:nvPr/>
          </p:nvSpPr>
          <p:spPr bwMode="auto">
            <a:xfrm>
              <a:off x="3963" y="1612"/>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8214" name="Oval 8"/>
            <p:cNvSpPr>
              <a:spLocks noChangeArrowheads="1"/>
            </p:cNvSpPr>
            <p:nvPr/>
          </p:nvSpPr>
          <p:spPr bwMode="auto">
            <a:xfrm>
              <a:off x="3963" y="1564"/>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8215" name="Oval 9"/>
            <p:cNvSpPr>
              <a:spLocks noChangeArrowheads="1"/>
            </p:cNvSpPr>
            <p:nvPr/>
          </p:nvSpPr>
          <p:spPr bwMode="auto">
            <a:xfrm>
              <a:off x="3963" y="1516"/>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8216" name="Oval 10"/>
            <p:cNvSpPr>
              <a:spLocks noChangeArrowheads="1"/>
            </p:cNvSpPr>
            <p:nvPr/>
          </p:nvSpPr>
          <p:spPr bwMode="auto">
            <a:xfrm>
              <a:off x="3963" y="1468"/>
              <a:ext cx="545" cy="112"/>
            </a:xfrm>
            <a:prstGeom prst="ellipse">
              <a:avLst/>
            </a:prstGeom>
            <a:solidFill>
              <a:schemeClr val="accent1"/>
            </a:solidFill>
            <a:ln w="12700">
              <a:solidFill>
                <a:schemeClr val="tx1"/>
              </a:solidFill>
              <a:round/>
              <a:headEnd/>
              <a:tailEnd/>
            </a:ln>
          </p:spPr>
          <p:txBody>
            <a:bodyPr wrap="none" anchor="ctr"/>
            <a:lstStyle/>
            <a:p>
              <a:endParaRPr lang="en-US"/>
            </a:p>
          </p:txBody>
        </p:sp>
      </p:grpSp>
      <p:sp>
        <p:nvSpPr>
          <p:cNvPr id="8200" name="Rectangle 13"/>
          <p:cNvSpPr>
            <a:spLocks noChangeArrowheads="1"/>
          </p:cNvSpPr>
          <p:nvPr/>
        </p:nvSpPr>
        <p:spPr bwMode="auto">
          <a:xfrm>
            <a:off x="6003925" y="3024188"/>
            <a:ext cx="13414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High speed</a:t>
            </a:r>
          </a:p>
          <a:p>
            <a:r>
              <a:rPr lang="en-US" sz="1800" dirty="0" smtClean="0">
                <a:solidFill>
                  <a:schemeClr val="tx1"/>
                </a:solidFill>
              </a:rPr>
              <a:t>SSD</a:t>
            </a:r>
            <a:endParaRPr lang="en-US" sz="1800" dirty="0">
              <a:solidFill>
                <a:schemeClr val="tx1"/>
              </a:solidFill>
            </a:endParaRPr>
          </a:p>
        </p:txBody>
      </p:sp>
      <p:sp>
        <p:nvSpPr>
          <p:cNvPr id="8201" name="Rectangle 14"/>
          <p:cNvSpPr>
            <a:spLocks noChangeArrowheads="1"/>
          </p:cNvSpPr>
          <p:nvPr/>
        </p:nvSpPr>
        <p:spPr bwMode="auto">
          <a:xfrm>
            <a:off x="7546975" y="3739484"/>
            <a:ext cx="1301638"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smtClean="0">
                <a:solidFill>
                  <a:schemeClr val="tx1"/>
                </a:solidFill>
              </a:rPr>
              <a:t>Lower </a:t>
            </a:r>
            <a:r>
              <a:rPr lang="en-US" sz="1800" dirty="0">
                <a:solidFill>
                  <a:schemeClr val="tx1"/>
                </a:solidFill>
              </a:rPr>
              <a:t>cost</a:t>
            </a:r>
          </a:p>
          <a:p>
            <a:r>
              <a:rPr lang="en-US" sz="1800" dirty="0" smtClean="0">
                <a:solidFill>
                  <a:schemeClr val="tx1"/>
                </a:solidFill>
              </a:rPr>
              <a:t>disk</a:t>
            </a:r>
            <a:endParaRPr lang="en-US" sz="1800" dirty="0">
              <a:solidFill>
                <a:schemeClr val="tx1"/>
              </a:solidFill>
            </a:endParaRPr>
          </a:p>
        </p:txBody>
      </p:sp>
      <p:sp>
        <p:nvSpPr>
          <p:cNvPr id="8202" name="Rectangle 15"/>
          <p:cNvSpPr>
            <a:spLocks noChangeArrowheads="1"/>
          </p:cNvSpPr>
          <p:nvPr/>
        </p:nvSpPr>
        <p:spPr bwMode="auto">
          <a:xfrm>
            <a:off x="2368550" y="4654550"/>
            <a:ext cx="5556250" cy="1365250"/>
          </a:xfrm>
          <a:prstGeom prst="rect">
            <a:avLst/>
          </a:prstGeom>
          <a:solidFill>
            <a:srgbClr val="FFFFE5"/>
          </a:solidFill>
          <a:ln w="12700">
            <a:solidFill>
              <a:schemeClr val="tx1"/>
            </a:solidFill>
            <a:miter lim="800000"/>
            <a:headEnd/>
            <a:tailEnd/>
          </a:ln>
        </p:spPr>
        <p:txBody>
          <a:bodyPr wrap="none" lIns="92075" tIns="46038" rIns="92075" bIns="46038"/>
          <a:lstStyle/>
          <a:p>
            <a:pPr>
              <a:tabLst>
                <a:tab pos="1373188" algn="l"/>
                <a:tab pos="2400300" algn="l"/>
                <a:tab pos="3946525" algn="l"/>
              </a:tabLst>
            </a:pPr>
            <a:r>
              <a:rPr lang="en-US" sz="1600" b="1" dirty="0">
                <a:solidFill>
                  <a:schemeClr val="bg2"/>
                </a:solidFill>
              </a:rPr>
              <a:t>Customer#	Name	Address	Phone</a:t>
            </a:r>
          </a:p>
          <a:p>
            <a:pPr>
              <a:tabLst>
                <a:tab pos="1373188" algn="l"/>
                <a:tab pos="2400300" algn="l"/>
                <a:tab pos="3946525" algn="l"/>
              </a:tabLst>
            </a:pPr>
            <a:r>
              <a:rPr lang="en-US" sz="1600" dirty="0">
                <a:solidFill>
                  <a:schemeClr val="bg2"/>
                </a:solidFill>
              </a:rPr>
              <a:t>2234	Inouye	9978 </a:t>
            </a:r>
            <a:r>
              <a:rPr lang="en-US" sz="1600" dirty="0" err="1">
                <a:solidFill>
                  <a:schemeClr val="bg2"/>
                </a:solidFill>
              </a:rPr>
              <a:t>Kahlea</a:t>
            </a:r>
            <a:r>
              <a:rPr lang="en-US" sz="1600" dirty="0">
                <a:solidFill>
                  <a:schemeClr val="bg2"/>
                </a:solidFill>
              </a:rPr>
              <a:t> Dr.	555-555-2222</a:t>
            </a:r>
          </a:p>
          <a:p>
            <a:pPr>
              <a:tabLst>
                <a:tab pos="1373188" algn="l"/>
                <a:tab pos="2400300" algn="l"/>
                <a:tab pos="3946525" algn="l"/>
              </a:tabLst>
            </a:pPr>
            <a:r>
              <a:rPr lang="en-US" sz="1600" dirty="0">
                <a:solidFill>
                  <a:schemeClr val="bg2"/>
                </a:solidFill>
              </a:rPr>
              <a:t>5532	Jones	887 Elm St.	666-777-3333</a:t>
            </a:r>
          </a:p>
          <a:p>
            <a:pPr>
              <a:tabLst>
                <a:tab pos="1373188" algn="l"/>
                <a:tab pos="2400300" algn="l"/>
                <a:tab pos="3946525" algn="l"/>
              </a:tabLst>
            </a:pPr>
            <a:r>
              <a:rPr lang="en-US" sz="1600" dirty="0">
                <a:solidFill>
                  <a:schemeClr val="bg2"/>
                </a:solidFill>
              </a:rPr>
              <a:t>0087	Hardaway	112 West 2000	888-222-1111</a:t>
            </a:r>
          </a:p>
          <a:p>
            <a:pPr>
              <a:tabLst>
                <a:tab pos="1373188" algn="l"/>
                <a:tab pos="2400300" algn="l"/>
                <a:tab pos="3946525" algn="l"/>
              </a:tabLst>
            </a:pPr>
            <a:r>
              <a:rPr lang="en-US" sz="1600" dirty="0">
                <a:solidFill>
                  <a:schemeClr val="bg2"/>
                </a:solidFill>
              </a:rPr>
              <a:t>0109	Pippen	873 Lake Shore	333-111-2235</a:t>
            </a:r>
          </a:p>
        </p:txBody>
      </p:sp>
      <p:sp>
        <p:nvSpPr>
          <p:cNvPr id="8203" name="Freeform 21"/>
          <p:cNvSpPr>
            <a:spLocks/>
          </p:cNvSpPr>
          <p:nvPr/>
        </p:nvSpPr>
        <p:spPr bwMode="auto">
          <a:xfrm>
            <a:off x="6583363" y="1585913"/>
            <a:ext cx="1419225" cy="701675"/>
          </a:xfrm>
          <a:custGeom>
            <a:avLst/>
            <a:gdLst>
              <a:gd name="T0" fmla="*/ 77 w 894"/>
              <a:gd name="T1" fmla="*/ 441 h 442"/>
              <a:gd name="T2" fmla="*/ 49 w 894"/>
              <a:gd name="T3" fmla="*/ 387 h 442"/>
              <a:gd name="T4" fmla="*/ 39 w 894"/>
              <a:gd name="T5" fmla="*/ 367 h 442"/>
              <a:gd name="T6" fmla="*/ 10 w 894"/>
              <a:gd name="T7" fmla="*/ 338 h 442"/>
              <a:gd name="T8" fmla="*/ 0 w 894"/>
              <a:gd name="T9" fmla="*/ 309 h 442"/>
              <a:gd name="T10" fmla="*/ 0 w 894"/>
              <a:gd name="T11" fmla="*/ 271 h 442"/>
              <a:gd name="T12" fmla="*/ 0 w 894"/>
              <a:gd name="T13" fmla="*/ 251 h 442"/>
              <a:gd name="T14" fmla="*/ 20 w 894"/>
              <a:gd name="T15" fmla="*/ 232 h 442"/>
              <a:gd name="T16" fmla="*/ 39 w 894"/>
              <a:gd name="T17" fmla="*/ 212 h 442"/>
              <a:gd name="T18" fmla="*/ 59 w 894"/>
              <a:gd name="T19" fmla="*/ 203 h 442"/>
              <a:gd name="T20" fmla="*/ 88 w 894"/>
              <a:gd name="T21" fmla="*/ 193 h 442"/>
              <a:gd name="T22" fmla="*/ 117 w 894"/>
              <a:gd name="T23" fmla="*/ 183 h 442"/>
              <a:gd name="T24" fmla="*/ 146 w 894"/>
              <a:gd name="T25" fmla="*/ 183 h 442"/>
              <a:gd name="T26" fmla="*/ 175 w 894"/>
              <a:gd name="T27" fmla="*/ 183 h 442"/>
              <a:gd name="T28" fmla="*/ 213 w 894"/>
              <a:gd name="T29" fmla="*/ 183 h 442"/>
              <a:gd name="T30" fmla="*/ 233 w 894"/>
              <a:gd name="T31" fmla="*/ 183 h 442"/>
              <a:gd name="T32" fmla="*/ 262 w 894"/>
              <a:gd name="T33" fmla="*/ 183 h 442"/>
              <a:gd name="T34" fmla="*/ 291 w 894"/>
              <a:gd name="T35" fmla="*/ 183 h 442"/>
              <a:gd name="T36" fmla="*/ 320 w 894"/>
              <a:gd name="T37" fmla="*/ 183 h 442"/>
              <a:gd name="T38" fmla="*/ 349 w 894"/>
              <a:gd name="T39" fmla="*/ 174 h 442"/>
              <a:gd name="T40" fmla="*/ 368 w 894"/>
              <a:gd name="T41" fmla="*/ 154 h 442"/>
              <a:gd name="T42" fmla="*/ 387 w 894"/>
              <a:gd name="T43" fmla="*/ 125 h 442"/>
              <a:gd name="T44" fmla="*/ 397 w 894"/>
              <a:gd name="T45" fmla="*/ 96 h 442"/>
              <a:gd name="T46" fmla="*/ 416 w 894"/>
              <a:gd name="T47" fmla="*/ 67 h 442"/>
              <a:gd name="T48" fmla="*/ 426 w 894"/>
              <a:gd name="T49" fmla="*/ 38 h 442"/>
              <a:gd name="T50" fmla="*/ 446 w 894"/>
              <a:gd name="T51" fmla="*/ 19 h 442"/>
              <a:gd name="T52" fmla="*/ 475 w 894"/>
              <a:gd name="T53" fmla="*/ 9 h 442"/>
              <a:gd name="T54" fmla="*/ 504 w 894"/>
              <a:gd name="T55" fmla="*/ 9 h 442"/>
              <a:gd name="T56" fmla="*/ 542 w 894"/>
              <a:gd name="T57" fmla="*/ 0 h 442"/>
              <a:gd name="T58" fmla="*/ 562 w 894"/>
              <a:gd name="T59" fmla="*/ 0 h 442"/>
              <a:gd name="T60" fmla="*/ 591 w 894"/>
              <a:gd name="T61" fmla="*/ 0 h 442"/>
              <a:gd name="T62" fmla="*/ 629 w 894"/>
              <a:gd name="T63" fmla="*/ 0 h 442"/>
              <a:gd name="T64" fmla="*/ 649 w 894"/>
              <a:gd name="T65" fmla="*/ 0 h 442"/>
              <a:gd name="T66" fmla="*/ 678 w 894"/>
              <a:gd name="T67" fmla="*/ 0 h 442"/>
              <a:gd name="T68" fmla="*/ 707 w 894"/>
              <a:gd name="T69" fmla="*/ 0 h 442"/>
              <a:gd name="T70" fmla="*/ 736 w 894"/>
              <a:gd name="T71" fmla="*/ 9 h 442"/>
              <a:gd name="T72" fmla="*/ 765 w 894"/>
              <a:gd name="T73" fmla="*/ 19 h 442"/>
              <a:gd name="T74" fmla="*/ 794 w 894"/>
              <a:gd name="T75" fmla="*/ 38 h 442"/>
              <a:gd name="T76" fmla="*/ 813 w 894"/>
              <a:gd name="T77" fmla="*/ 58 h 442"/>
              <a:gd name="T78" fmla="*/ 833 w 894"/>
              <a:gd name="T79" fmla="*/ 67 h 442"/>
              <a:gd name="T80" fmla="*/ 852 w 894"/>
              <a:gd name="T81" fmla="*/ 87 h 442"/>
              <a:gd name="T82" fmla="*/ 881 w 894"/>
              <a:gd name="T83" fmla="*/ 106 h 442"/>
              <a:gd name="T84" fmla="*/ 893 w 894"/>
              <a:gd name="T85" fmla="*/ 105 h 44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94"/>
              <a:gd name="T130" fmla="*/ 0 h 442"/>
              <a:gd name="T131" fmla="*/ 894 w 894"/>
              <a:gd name="T132" fmla="*/ 442 h 44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94" h="442">
                <a:moveTo>
                  <a:pt x="77" y="441"/>
                </a:moveTo>
                <a:lnTo>
                  <a:pt x="49" y="387"/>
                </a:lnTo>
                <a:lnTo>
                  <a:pt x="39" y="367"/>
                </a:lnTo>
                <a:lnTo>
                  <a:pt x="10" y="338"/>
                </a:lnTo>
                <a:lnTo>
                  <a:pt x="0" y="309"/>
                </a:lnTo>
                <a:lnTo>
                  <a:pt x="0" y="271"/>
                </a:lnTo>
                <a:lnTo>
                  <a:pt x="0" y="251"/>
                </a:lnTo>
                <a:lnTo>
                  <a:pt x="20" y="232"/>
                </a:lnTo>
                <a:lnTo>
                  <a:pt x="39" y="212"/>
                </a:lnTo>
                <a:lnTo>
                  <a:pt x="59" y="203"/>
                </a:lnTo>
                <a:lnTo>
                  <a:pt x="88" y="193"/>
                </a:lnTo>
                <a:lnTo>
                  <a:pt x="117" y="183"/>
                </a:lnTo>
                <a:lnTo>
                  <a:pt x="146" y="183"/>
                </a:lnTo>
                <a:lnTo>
                  <a:pt x="175" y="183"/>
                </a:lnTo>
                <a:lnTo>
                  <a:pt x="213" y="183"/>
                </a:lnTo>
                <a:lnTo>
                  <a:pt x="233" y="183"/>
                </a:lnTo>
                <a:lnTo>
                  <a:pt x="262" y="183"/>
                </a:lnTo>
                <a:lnTo>
                  <a:pt x="291" y="183"/>
                </a:lnTo>
                <a:lnTo>
                  <a:pt x="320" y="183"/>
                </a:lnTo>
                <a:lnTo>
                  <a:pt x="349" y="174"/>
                </a:lnTo>
                <a:lnTo>
                  <a:pt x="368" y="154"/>
                </a:lnTo>
                <a:lnTo>
                  <a:pt x="387" y="125"/>
                </a:lnTo>
                <a:lnTo>
                  <a:pt x="397" y="96"/>
                </a:lnTo>
                <a:lnTo>
                  <a:pt x="416" y="67"/>
                </a:lnTo>
                <a:lnTo>
                  <a:pt x="426" y="38"/>
                </a:lnTo>
                <a:lnTo>
                  <a:pt x="446" y="19"/>
                </a:lnTo>
                <a:lnTo>
                  <a:pt x="475" y="9"/>
                </a:lnTo>
                <a:lnTo>
                  <a:pt x="504" y="9"/>
                </a:lnTo>
                <a:lnTo>
                  <a:pt x="542" y="0"/>
                </a:lnTo>
                <a:lnTo>
                  <a:pt x="562" y="0"/>
                </a:lnTo>
                <a:lnTo>
                  <a:pt x="591" y="0"/>
                </a:lnTo>
                <a:lnTo>
                  <a:pt x="629" y="0"/>
                </a:lnTo>
                <a:lnTo>
                  <a:pt x="649" y="0"/>
                </a:lnTo>
                <a:lnTo>
                  <a:pt x="678" y="0"/>
                </a:lnTo>
                <a:lnTo>
                  <a:pt x="707" y="0"/>
                </a:lnTo>
                <a:lnTo>
                  <a:pt x="736" y="9"/>
                </a:lnTo>
                <a:lnTo>
                  <a:pt x="765" y="19"/>
                </a:lnTo>
                <a:lnTo>
                  <a:pt x="794" y="38"/>
                </a:lnTo>
                <a:lnTo>
                  <a:pt x="813" y="58"/>
                </a:lnTo>
                <a:lnTo>
                  <a:pt x="833" y="67"/>
                </a:lnTo>
                <a:lnTo>
                  <a:pt x="852" y="87"/>
                </a:lnTo>
                <a:lnTo>
                  <a:pt x="881" y="106"/>
                </a:lnTo>
                <a:lnTo>
                  <a:pt x="893" y="105"/>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4" name="Freeform 22"/>
          <p:cNvSpPr>
            <a:spLocks/>
          </p:cNvSpPr>
          <p:nvPr/>
        </p:nvSpPr>
        <p:spPr bwMode="auto">
          <a:xfrm>
            <a:off x="8596313" y="1738313"/>
            <a:ext cx="400050" cy="1463675"/>
          </a:xfrm>
          <a:custGeom>
            <a:avLst/>
            <a:gdLst>
              <a:gd name="T0" fmla="*/ 57 w 252"/>
              <a:gd name="T1" fmla="*/ 921 h 922"/>
              <a:gd name="T2" fmla="*/ 87 w 252"/>
              <a:gd name="T3" fmla="*/ 881 h 922"/>
              <a:gd name="T4" fmla="*/ 116 w 252"/>
              <a:gd name="T5" fmla="*/ 852 h 922"/>
              <a:gd name="T6" fmla="*/ 126 w 252"/>
              <a:gd name="T7" fmla="*/ 823 h 922"/>
              <a:gd name="T8" fmla="*/ 135 w 252"/>
              <a:gd name="T9" fmla="*/ 794 h 922"/>
              <a:gd name="T10" fmla="*/ 135 w 252"/>
              <a:gd name="T11" fmla="*/ 765 h 922"/>
              <a:gd name="T12" fmla="*/ 135 w 252"/>
              <a:gd name="T13" fmla="*/ 736 h 922"/>
              <a:gd name="T14" fmla="*/ 135 w 252"/>
              <a:gd name="T15" fmla="*/ 707 h 922"/>
              <a:gd name="T16" fmla="*/ 126 w 252"/>
              <a:gd name="T17" fmla="*/ 678 h 922"/>
              <a:gd name="T18" fmla="*/ 116 w 252"/>
              <a:gd name="T19" fmla="*/ 658 h 922"/>
              <a:gd name="T20" fmla="*/ 116 w 252"/>
              <a:gd name="T21" fmla="*/ 629 h 922"/>
              <a:gd name="T22" fmla="*/ 116 w 252"/>
              <a:gd name="T23" fmla="*/ 600 h 922"/>
              <a:gd name="T24" fmla="*/ 116 w 252"/>
              <a:gd name="T25" fmla="*/ 571 h 922"/>
              <a:gd name="T26" fmla="*/ 116 w 252"/>
              <a:gd name="T27" fmla="*/ 542 h 922"/>
              <a:gd name="T28" fmla="*/ 135 w 252"/>
              <a:gd name="T29" fmla="*/ 504 h 922"/>
              <a:gd name="T30" fmla="*/ 145 w 252"/>
              <a:gd name="T31" fmla="*/ 484 h 922"/>
              <a:gd name="T32" fmla="*/ 174 w 252"/>
              <a:gd name="T33" fmla="*/ 446 h 922"/>
              <a:gd name="T34" fmla="*/ 184 w 252"/>
              <a:gd name="T35" fmla="*/ 426 h 922"/>
              <a:gd name="T36" fmla="*/ 213 w 252"/>
              <a:gd name="T37" fmla="*/ 397 h 922"/>
              <a:gd name="T38" fmla="*/ 232 w 252"/>
              <a:gd name="T39" fmla="*/ 368 h 922"/>
              <a:gd name="T40" fmla="*/ 242 w 252"/>
              <a:gd name="T41" fmla="*/ 339 h 922"/>
              <a:gd name="T42" fmla="*/ 251 w 252"/>
              <a:gd name="T43" fmla="*/ 310 h 922"/>
              <a:gd name="T44" fmla="*/ 251 w 252"/>
              <a:gd name="T45" fmla="*/ 281 h 922"/>
              <a:gd name="T46" fmla="*/ 251 w 252"/>
              <a:gd name="T47" fmla="*/ 252 h 922"/>
              <a:gd name="T48" fmla="*/ 251 w 252"/>
              <a:gd name="T49" fmla="*/ 223 h 922"/>
              <a:gd name="T50" fmla="*/ 251 w 252"/>
              <a:gd name="T51" fmla="*/ 194 h 922"/>
              <a:gd name="T52" fmla="*/ 251 w 252"/>
              <a:gd name="T53" fmla="*/ 165 h 922"/>
              <a:gd name="T54" fmla="*/ 251 w 252"/>
              <a:gd name="T55" fmla="*/ 136 h 922"/>
              <a:gd name="T56" fmla="*/ 251 w 252"/>
              <a:gd name="T57" fmla="*/ 116 h 922"/>
              <a:gd name="T58" fmla="*/ 242 w 252"/>
              <a:gd name="T59" fmla="*/ 78 h 922"/>
              <a:gd name="T60" fmla="*/ 232 w 252"/>
              <a:gd name="T61" fmla="*/ 58 h 922"/>
              <a:gd name="T62" fmla="*/ 213 w 252"/>
              <a:gd name="T63" fmla="*/ 29 h 922"/>
              <a:gd name="T64" fmla="*/ 184 w 252"/>
              <a:gd name="T65" fmla="*/ 10 h 922"/>
              <a:gd name="T66" fmla="*/ 164 w 252"/>
              <a:gd name="T67" fmla="*/ 0 h 922"/>
              <a:gd name="T68" fmla="*/ 135 w 252"/>
              <a:gd name="T69" fmla="*/ 0 h 922"/>
              <a:gd name="T70" fmla="*/ 106 w 252"/>
              <a:gd name="T71" fmla="*/ 0 h 922"/>
              <a:gd name="T72" fmla="*/ 77 w 252"/>
              <a:gd name="T73" fmla="*/ 0 h 922"/>
              <a:gd name="T74" fmla="*/ 48 w 252"/>
              <a:gd name="T75" fmla="*/ 0 h 922"/>
              <a:gd name="T76" fmla="*/ 19 w 252"/>
              <a:gd name="T77" fmla="*/ 0 h 922"/>
              <a:gd name="T78" fmla="*/ 0 w 252"/>
              <a:gd name="T79" fmla="*/ 20 h 922"/>
              <a:gd name="T80" fmla="*/ 9 w 252"/>
              <a:gd name="T81" fmla="*/ 9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2"/>
              <a:gd name="T124" fmla="*/ 0 h 922"/>
              <a:gd name="T125" fmla="*/ 252 w 252"/>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2" h="922">
                <a:moveTo>
                  <a:pt x="57" y="921"/>
                </a:moveTo>
                <a:lnTo>
                  <a:pt x="87" y="881"/>
                </a:lnTo>
                <a:lnTo>
                  <a:pt x="116" y="852"/>
                </a:lnTo>
                <a:lnTo>
                  <a:pt x="126" y="823"/>
                </a:lnTo>
                <a:lnTo>
                  <a:pt x="135" y="794"/>
                </a:lnTo>
                <a:lnTo>
                  <a:pt x="135" y="765"/>
                </a:lnTo>
                <a:lnTo>
                  <a:pt x="135" y="736"/>
                </a:lnTo>
                <a:lnTo>
                  <a:pt x="135" y="707"/>
                </a:lnTo>
                <a:lnTo>
                  <a:pt x="126" y="678"/>
                </a:lnTo>
                <a:lnTo>
                  <a:pt x="116" y="658"/>
                </a:lnTo>
                <a:lnTo>
                  <a:pt x="116" y="629"/>
                </a:lnTo>
                <a:lnTo>
                  <a:pt x="116" y="600"/>
                </a:lnTo>
                <a:lnTo>
                  <a:pt x="116" y="571"/>
                </a:lnTo>
                <a:lnTo>
                  <a:pt x="116" y="542"/>
                </a:lnTo>
                <a:lnTo>
                  <a:pt x="135" y="504"/>
                </a:lnTo>
                <a:lnTo>
                  <a:pt x="145" y="484"/>
                </a:lnTo>
                <a:lnTo>
                  <a:pt x="174" y="446"/>
                </a:lnTo>
                <a:lnTo>
                  <a:pt x="184" y="426"/>
                </a:lnTo>
                <a:lnTo>
                  <a:pt x="213" y="397"/>
                </a:lnTo>
                <a:lnTo>
                  <a:pt x="232" y="368"/>
                </a:lnTo>
                <a:lnTo>
                  <a:pt x="242" y="339"/>
                </a:lnTo>
                <a:lnTo>
                  <a:pt x="251" y="310"/>
                </a:lnTo>
                <a:lnTo>
                  <a:pt x="251" y="281"/>
                </a:lnTo>
                <a:lnTo>
                  <a:pt x="251" y="252"/>
                </a:lnTo>
                <a:lnTo>
                  <a:pt x="251" y="223"/>
                </a:lnTo>
                <a:lnTo>
                  <a:pt x="251" y="194"/>
                </a:lnTo>
                <a:lnTo>
                  <a:pt x="251" y="165"/>
                </a:lnTo>
                <a:lnTo>
                  <a:pt x="251" y="136"/>
                </a:lnTo>
                <a:lnTo>
                  <a:pt x="251" y="116"/>
                </a:lnTo>
                <a:lnTo>
                  <a:pt x="242" y="78"/>
                </a:lnTo>
                <a:lnTo>
                  <a:pt x="232" y="58"/>
                </a:lnTo>
                <a:lnTo>
                  <a:pt x="213" y="29"/>
                </a:lnTo>
                <a:lnTo>
                  <a:pt x="184" y="10"/>
                </a:lnTo>
                <a:lnTo>
                  <a:pt x="164" y="0"/>
                </a:lnTo>
                <a:lnTo>
                  <a:pt x="135" y="0"/>
                </a:lnTo>
                <a:lnTo>
                  <a:pt x="106" y="0"/>
                </a:lnTo>
                <a:lnTo>
                  <a:pt x="77" y="0"/>
                </a:lnTo>
                <a:lnTo>
                  <a:pt x="48" y="0"/>
                </a:lnTo>
                <a:lnTo>
                  <a:pt x="19" y="0"/>
                </a:lnTo>
                <a:lnTo>
                  <a:pt x="0" y="20"/>
                </a:lnTo>
                <a:lnTo>
                  <a:pt x="9" y="9"/>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5" name="Line 24"/>
          <p:cNvSpPr>
            <a:spLocks noChangeShapeType="1"/>
          </p:cNvSpPr>
          <p:nvPr/>
        </p:nvSpPr>
        <p:spPr bwMode="auto">
          <a:xfrm>
            <a:off x="2057400" y="5456904"/>
            <a:ext cx="6400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206" name="Freeform 25"/>
          <p:cNvSpPr>
            <a:spLocks/>
          </p:cNvSpPr>
          <p:nvPr/>
        </p:nvSpPr>
        <p:spPr bwMode="auto">
          <a:xfrm>
            <a:off x="1284288" y="1981200"/>
            <a:ext cx="695325" cy="3611563"/>
          </a:xfrm>
          <a:custGeom>
            <a:avLst/>
            <a:gdLst>
              <a:gd name="T0" fmla="*/ 343 w 438"/>
              <a:gd name="T1" fmla="*/ 0 h 2275"/>
              <a:gd name="T2" fmla="*/ 151 w 438"/>
              <a:gd name="T3" fmla="*/ 144 h 2275"/>
              <a:gd name="T4" fmla="*/ 7 w 438"/>
              <a:gd name="T5" fmla="*/ 624 h 2275"/>
              <a:gd name="T6" fmla="*/ 111 w 438"/>
              <a:gd name="T7" fmla="*/ 2010 h 2275"/>
              <a:gd name="T8" fmla="*/ 438 w 438"/>
              <a:gd name="T9" fmla="*/ 2212 h 2275"/>
              <a:gd name="T10" fmla="*/ 0 60000 65536"/>
              <a:gd name="T11" fmla="*/ 0 60000 65536"/>
              <a:gd name="T12" fmla="*/ 0 60000 65536"/>
              <a:gd name="T13" fmla="*/ 0 60000 65536"/>
              <a:gd name="T14" fmla="*/ 0 60000 65536"/>
              <a:gd name="T15" fmla="*/ 0 w 438"/>
              <a:gd name="T16" fmla="*/ 0 h 2275"/>
              <a:gd name="T17" fmla="*/ 438 w 438"/>
              <a:gd name="T18" fmla="*/ 2275 h 2275"/>
            </a:gdLst>
            <a:ahLst/>
            <a:cxnLst>
              <a:cxn ang="T10">
                <a:pos x="T0" y="T1"/>
              </a:cxn>
              <a:cxn ang="T11">
                <a:pos x="T2" y="T3"/>
              </a:cxn>
              <a:cxn ang="T12">
                <a:pos x="T4" y="T5"/>
              </a:cxn>
              <a:cxn ang="T13">
                <a:pos x="T6" y="T7"/>
              </a:cxn>
              <a:cxn ang="T14">
                <a:pos x="T8" y="T9"/>
              </a:cxn>
            </a:cxnLst>
            <a:rect l="T15" t="T16" r="T17" b="T18"/>
            <a:pathLst>
              <a:path w="438" h="2275">
                <a:moveTo>
                  <a:pt x="343" y="0"/>
                </a:moveTo>
                <a:cubicBezTo>
                  <a:pt x="275" y="20"/>
                  <a:pt x="207" y="40"/>
                  <a:pt x="151" y="144"/>
                </a:cubicBezTo>
                <a:cubicBezTo>
                  <a:pt x="95" y="248"/>
                  <a:pt x="14" y="313"/>
                  <a:pt x="7" y="624"/>
                </a:cubicBezTo>
                <a:cubicBezTo>
                  <a:pt x="0" y="935"/>
                  <a:pt x="39" y="1745"/>
                  <a:pt x="111" y="2010"/>
                </a:cubicBezTo>
                <a:cubicBezTo>
                  <a:pt x="183" y="2275"/>
                  <a:pt x="370" y="2170"/>
                  <a:pt x="438" y="2212"/>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07" name="Line 26"/>
          <p:cNvSpPr>
            <a:spLocks noChangeShapeType="1"/>
          </p:cNvSpPr>
          <p:nvPr/>
        </p:nvSpPr>
        <p:spPr bwMode="auto">
          <a:xfrm flipV="1">
            <a:off x="4495800" y="2971800"/>
            <a:ext cx="1676400" cy="1905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8" name="Line 27"/>
          <p:cNvSpPr>
            <a:spLocks noChangeShapeType="1"/>
          </p:cNvSpPr>
          <p:nvPr/>
        </p:nvSpPr>
        <p:spPr bwMode="auto">
          <a:xfrm flipV="1">
            <a:off x="8077200" y="4343400"/>
            <a:ext cx="381000" cy="14478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9" name="Text Box 29"/>
          <p:cNvSpPr txBox="1">
            <a:spLocks noChangeArrowheads="1"/>
          </p:cNvSpPr>
          <p:nvPr/>
        </p:nvSpPr>
        <p:spPr bwMode="auto">
          <a:xfrm>
            <a:off x="5181600" y="3886200"/>
            <a:ext cx="13541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r>
              <a:rPr lang="en-US" sz="2000" i="1">
                <a:solidFill>
                  <a:schemeClr val="tx1"/>
                </a:solidFill>
              </a:rPr>
              <a:t>Active</a:t>
            </a:r>
          </a:p>
          <a:p>
            <a:r>
              <a:rPr lang="en-US" sz="2000" i="1">
                <a:solidFill>
                  <a:schemeClr val="tx1"/>
                </a:solidFill>
              </a:rPr>
              <a:t>customers</a:t>
            </a:r>
          </a:p>
        </p:txBody>
      </p:sp>
      <p:pic>
        <p:nvPicPr>
          <p:cNvPr id="27" name="Picture 6" descr="D:\Books\MISBook\Images\Photos\HPBlad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1498" y="1268410"/>
            <a:ext cx="1225719" cy="896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64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026"/>
          <p:cNvSpPr>
            <a:spLocks noGrp="1" noChangeArrowheads="1"/>
          </p:cNvSpPr>
          <p:nvPr>
            <p:ph type="title"/>
          </p:nvPr>
        </p:nvSpPr>
        <p:spPr/>
        <p:txBody>
          <a:bodyPr/>
          <a:lstStyle/>
          <a:p>
            <a:r>
              <a:rPr lang="en-US" smtClean="0"/>
              <a:t>Physical Data Storage</a:t>
            </a:r>
          </a:p>
        </p:txBody>
      </p:sp>
      <p:sp>
        <p:nvSpPr>
          <p:cNvPr id="14338"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19D03856-7399-4C4C-A099-72C9E314D577}" type="slidenum">
              <a:rPr lang="en-US" smtClean="0"/>
              <a:pPr/>
              <a:t>3</a:t>
            </a:fld>
            <a:endParaRPr lang="en-US"/>
          </a:p>
        </p:txBody>
      </p:sp>
      <p:sp>
        <p:nvSpPr>
          <p:cNvPr id="14340" name="Freeform 1061"/>
          <p:cNvSpPr>
            <a:spLocks/>
          </p:cNvSpPr>
          <p:nvPr/>
        </p:nvSpPr>
        <p:spPr bwMode="auto">
          <a:xfrm>
            <a:off x="7866063" y="1354138"/>
            <a:ext cx="355600" cy="1303337"/>
          </a:xfrm>
          <a:custGeom>
            <a:avLst/>
            <a:gdLst>
              <a:gd name="T0" fmla="*/ 144 w 144"/>
              <a:gd name="T1" fmla="*/ 0 h 528"/>
              <a:gd name="T2" fmla="*/ 0 w 144"/>
              <a:gd name="T3" fmla="*/ 469 h 528"/>
              <a:gd name="T4" fmla="*/ 72 w 144"/>
              <a:gd name="T5" fmla="*/ 528 h 528"/>
              <a:gd name="T6" fmla="*/ 144 w 144"/>
              <a:gd name="T7" fmla="*/ 469 h 528"/>
              <a:gd name="T8" fmla="*/ 34 w 144"/>
              <a:gd name="T9" fmla="*/ 441 h 528"/>
              <a:gd name="T10" fmla="*/ 144 w 144"/>
              <a:gd name="T11" fmla="*/ 59 h 528"/>
              <a:gd name="T12" fmla="*/ 0 60000 65536"/>
              <a:gd name="T13" fmla="*/ 0 60000 65536"/>
              <a:gd name="T14" fmla="*/ 0 60000 65536"/>
              <a:gd name="T15" fmla="*/ 0 60000 65536"/>
              <a:gd name="T16" fmla="*/ 0 60000 65536"/>
              <a:gd name="T17" fmla="*/ 0 60000 65536"/>
              <a:gd name="T18" fmla="*/ 0 w 144"/>
              <a:gd name="T19" fmla="*/ 0 h 528"/>
              <a:gd name="T20" fmla="*/ 144 w 144"/>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p:spPr>
        <p:txBody>
          <a:bodyPr wrap="none" anchor="ctr"/>
          <a:lstStyle/>
          <a:p>
            <a:endParaRPr lang="en-US"/>
          </a:p>
        </p:txBody>
      </p:sp>
      <p:sp>
        <p:nvSpPr>
          <p:cNvPr id="14341" name="Freeform 1062"/>
          <p:cNvSpPr>
            <a:spLocks/>
          </p:cNvSpPr>
          <p:nvPr/>
        </p:nvSpPr>
        <p:spPr bwMode="auto">
          <a:xfrm>
            <a:off x="7748588" y="1235075"/>
            <a:ext cx="354012" cy="1303338"/>
          </a:xfrm>
          <a:custGeom>
            <a:avLst/>
            <a:gdLst>
              <a:gd name="T0" fmla="*/ 144 w 144"/>
              <a:gd name="T1" fmla="*/ 0 h 528"/>
              <a:gd name="T2" fmla="*/ 0 w 144"/>
              <a:gd name="T3" fmla="*/ 469 h 528"/>
              <a:gd name="T4" fmla="*/ 72 w 144"/>
              <a:gd name="T5" fmla="*/ 528 h 528"/>
              <a:gd name="T6" fmla="*/ 144 w 144"/>
              <a:gd name="T7" fmla="*/ 469 h 528"/>
              <a:gd name="T8" fmla="*/ 34 w 144"/>
              <a:gd name="T9" fmla="*/ 441 h 528"/>
              <a:gd name="T10" fmla="*/ 144 w 144"/>
              <a:gd name="T11" fmla="*/ 59 h 528"/>
              <a:gd name="T12" fmla="*/ 0 60000 65536"/>
              <a:gd name="T13" fmla="*/ 0 60000 65536"/>
              <a:gd name="T14" fmla="*/ 0 60000 65536"/>
              <a:gd name="T15" fmla="*/ 0 60000 65536"/>
              <a:gd name="T16" fmla="*/ 0 60000 65536"/>
              <a:gd name="T17" fmla="*/ 0 60000 65536"/>
              <a:gd name="T18" fmla="*/ 0 w 144"/>
              <a:gd name="T19" fmla="*/ 0 h 528"/>
              <a:gd name="T20" fmla="*/ 144 w 144"/>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p:spPr>
        <p:txBody>
          <a:bodyPr wrap="none" anchor="ctr"/>
          <a:lstStyle/>
          <a:p>
            <a:endParaRPr lang="en-US"/>
          </a:p>
        </p:txBody>
      </p:sp>
      <p:grpSp>
        <p:nvGrpSpPr>
          <p:cNvPr id="14342" name="Group 1063"/>
          <p:cNvGrpSpPr>
            <a:grpSpLocks/>
          </p:cNvGrpSpPr>
          <p:nvPr/>
        </p:nvGrpSpPr>
        <p:grpSpPr bwMode="auto">
          <a:xfrm>
            <a:off x="6326188" y="1709738"/>
            <a:ext cx="1757362" cy="1658937"/>
            <a:chOff x="4444" y="772"/>
            <a:chExt cx="712" cy="712"/>
          </a:xfrm>
        </p:grpSpPr>
        <p:sp>
          <p:nvSpPr>
            <p:cNvPr id="14382" name="Oval 1064"/>
            <p:cNvSpPr>
              <a:spLocks noChangeArrowheads="1"/>
            </p:cNvSpPr>
            <p:nvPr/>
          </p:nvSpPr>
          <p:spPr bwMode="auto">
            <a:xfrm>
              <a:off x="4444" y="772"/>
              <a:ext cx="712" cy="712"/>
            </a:xfrm>
            <a:prstGeom prst="ellipse">
              <a:avLst/>
            </a:prstGeom>
            <a:solidFill>
              <a:schemeClr val="tx1"/>
            </a:solidFill>
            <a:ln w="12700">
              <a:solidFill>
                <a:schemeClr val="tx1"/>
              </a:solidFill>
              <a:round/>
              <a:headEnd/>
              <a:tailEnd/>
            </a:ln>
          </p:spPr>
          <p:txBody>
            <a:bodyPr wrap="none" anchor="ctr"/>
            <a:lstStyle/>
            <a:p>
              <a:endParaRPr lang="en-US"/>
            </a:p>
          </p:txBody>
        </p:sp>
        <p:sp>
          <p:nvSpPr>
            <p:cNvPr id="14383" name="Oval 1065"/>
            <p:cNvSpPr>
              <a:spLocks noChangeArrowheads="1"/>
            </p:cNvSpPr>
            <p:nvPr/>
          </p:nvSpPr>
          <p:spPr bwMode="auto">
            <a:xfrm>
              <a:off x="4780" y="1108"/>
              <a:ext cx="40" cy="40"/>
            </a:xfrm>
            <a:prstGeom prst="ellipse">
              <a:avLst/>
            </a:prstGeom>
            <a:solidFill>
              <a:schemeClr val="tx1"/>
            </a:solidFill>
            <a:ln w="12700">
              <a:solidFill>
                <a:schemeClr val="tx1"/>
              </a:solidFill>
              <a:round/>
              <a:headEnd/>
              <a:tailEnd/>
            </a:ln>
          </p:spPr>
          <p:txBody>
            <a:bodyPr wrap="none" anchor="ctr"/>
            <a:lstStyle/>
            <a:p>
              <a:endParaRPr lang="en-US"/>
            </a:p>
          </p:txBody>
        </p:sp>
        <p:sp>
          <p:nvSpPr>
            <p:cNvPr id="14384" name="Oval 1066"/>
            <p:cNvSpPr>
              <a:spLocks noChangeArrowheads="1"/>
            </p:cNvSpPr>
            <p:nvPr/>
          </p:nvSpPr>
          <p:spPr bwMode="auto">
            <a:xfrm>
              <a:off x="4492" y="820"/>
              <a:ext cx="616" cy="616"/>
            </a:xfrm>
            <a:prstGeom prst="ellipse">
              <a:avLst/>
            </a:prstGeom>
            <a:solidFill>
              <a:schemeClr val="tx1"/>
            </a:solidFill>
            <a:ln w="12700">
              <a:solidFill>
                <a:schemeClr val="tx1"/>
              </a:solidFill>
              <a:round/>
              <a:headEnd/>
              <a:tailEnd/>
            </a:ln>
          </p:spPr>
          <p:txBody>
            <a:bodyPr wrap="none" anchor="ctr"/>
            <a:lstStyle/>
            <a:p>
              <a:endParaRPr lang="en-US"/>
            </a:p>
          </p:txBody>
        </p:sp>
        <p:sp>
          <p:nvSpPr>
            <p:cNvPr id="14385" name="Oval 1067"/>
            <p:cNvSpPr>
              <a:spLocks noChangeArrowheads="1"/>
            </p:cNvSpPr>
            <p:nvPr/>
          </p:nvSpPr>
          <p:spPr bwMode="auto">
            <a:xfrm>
              <a:off x="4564" y="892"/>
              <a:ext cx="472" cy="472"/>
            </a:xfrm>
            <a:prstGeom prst="ellipse">
              <a:avLst/>
            </a:prstGeom>
            <a:solidFill>
              <a:schemeClr val="tx1"/>
            </a:solidFill>
            <a:ln w="12700">
              <a:solidFill>
                <a:schemeClr val="tx1"/>
              </a:solidFill>
              <a:round/>
              <a:headEnd/>
              <a:tailEnd/>
            </a:ln>
          </p:spPr>
          <p:txBody>
            <a:bodyPr wrap="none" anchor="ctr"/>
            <a:lstStyle/>
            <a:p>
              <a:endParaRPr lang="en-US"/>
            </a:p>
          </p:txBody>
        </p:sp>
        <p:sp>
          <p:nvSpPr>
            <p:cNvPr id="14386" name="Oval 1068"/>
            <p:cNvSpPr>
              <a:spLocks noChangeArrowheads="1"/>
            </p:cNvSpPr>
            <p:nvPr/>
          </p:nvSpPr>
          <p:spPr bwMode="auto">
            <a:xfrm>
              <a:off x="4612" y="940"/>
              <a:ext cx="376" cy="376"/>
            </a:xfrm>
            <a:prstGeom prst="ellipse">
              <a:avLst/>
            </a:prstGeom>
            <a:solidFill>
              <a:schemeClr val="tx1"/>
            </a:solidFill>
            <a:ln w="12700">
              <a:solidFill>
                <a:schemeClr val="tx1"/>
              </a:solidFill>
              <a:round/>
              <a:headEnd/>
              <a:tailEnd/>
            </a:ln>
          </p:spPr>
          <p:txBody>
            <a:bodyPr wrap="none" anchor="ctr"/>
            <a:lstStyle/>
            <a:p>
              <a:endParaRPr lang="en-US"/>
            </a:p>
          </p:txBody>
        </p:sp>
        <p:sp>
          <p:nvSpPr>
            <p:cNvPr id="14387" name="Oval 1069"/>
            <p:cNvSpPr>
              <a:spLocks noChangeArrowheads="1"/>
            </p:cNvSpPr>
            <p:nvPr/>
          </p:nvSpPr>
          <p:spPr bwMode="auto">
            <a:xfrm>
              <a:off x="4684" y="1012"/>
              <a:ext cx="232" cy="232"/>
            </a:xfrm>
            <a:prstGeom prst="ellipse">
              <a:avLst/>
            </a:prstGeom>
            <a:solidFill>
              <a:schemeClr val="tx1"/>
            </a:solidFill>
            <a:ln w="12700">
              <a:solidFill>
                <a:schemeClr val="tx1"/>
              </a:solidFill>
              <a:round/>
              <a:headEnd/>
              <a:tailEnd/>
            </a:ln>
          </p:spPr>
          <p:txBody>
            <a:bodyPr wrap="none" anchor="ctr"/>
            <a:lstStyle/>
            <a:p>
              <a:endParaRPr lang="en-US"/>
            </a:p>
          </p:txBody>
        </p:sp>
      </p:grpSp>
      <p:grpSp>
        <p:nvGrpSpPr>
          <p:cNvPr id="14343" name="Group 1070"/>
          <p:cNvGrpSpPr>
            <a:grpSpLocks/>
          </p:cNvGrpSpPr>
          <p:nvPr/>
        </p:nvGrpSpPr>
        <p:grpSpPr bwMode="auto">
          <a:xfrm>
            <a:off x="6326188" y="1471613"/>
            <a:ext cx="1757362" cy="1758950"/>
            <a:chOff x="4444" y="772"/>
            <a:chExt cx="712" cy="712"/>
          </a:xfrm>
        </p:grpSpPr>
        <p:sp>
          <p:nvSpPr>
            <p:cNvPr id="14376" name="Oval 1071"/>
            <p:cNvSpPr>
              <a:spLocks noChangeArrowheads="1"/>
            </p:cNvSpPr>
            <p:nvPr/>
          </p:nvSpPr>
          <p:spPr bwMode="auto">
            <a:xfrm>
              <a:off x="4444" y="772"/>
              <a:ext cx="712" cy="712"/>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4377" name="Oval 1072"/>
            <p:cNvSpPr>
              <a:spLocks noChangeArrowheads="1"/>
            </p:cNvSpPr>
            <p:nvPr/>
          </p:nvSpPr>
          <p:spPr bwMode="auto">
            <a:xfrm>
              <a:off x="4780" y="1108"/>
              <a:ext cx="40" cy="40"/>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4378" name="Oval 1073"/>
            <p:cNvSpPr>
              <a:spLocks noChangeArrowheads="1"/>
            </p:cNvSpPr>
            <p:nvPr/>
          </p:nvSpPr>
          <p:spPr bwMode="auto">
            <a:xfrm>
              <a:off x="4492" y="820"/>
              <a:ext cx="616" cy="616"/>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4379" name="Oval 1074"/>
            <p:cNvSpPr>
              <a:spLocks noChangeArrowheads="1"/>
            </p:cNvSpPr>
            <p:nvPr/>
          </p:nvSpPr>
          <p:spPr bwMode="auto">
            <a:xfrm>
              <a:off x="4564" y="892"/>
              <a:ext cx="472" cy="472"/>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4380" name="Oval 1075"/>
            <p:cNvSpPr>
              <a:spLocks noChangeArrowheads="1"/>
            </p:cNvSpPr>
            <p:nvPr/>
          </p:nvSpPr>
          <p:spPr bwMode="auto">
            <a:xfrm>
              <a:off x="4612" y="940"/>
              <a:ext cx="376" cy="376"/>
            </a:xfrm>
            <a:prstGeom prst="ellipse">
              <a:avLst/>
            </a:prstGeom>
            <a:solidFill>
              <a:schemeClr val="folHlink"/>
            </a:solidFill>
            <a:ln w="12700">
              <a:solidFill>
                <a:schemeClr val="tx1"/>
              </a:solidFill>
              <a:round/>
              <a:headEnd/>
              <a:tailEnd/>
            </a:ln>
          </p:spPr>
          <p:txBody>
            <a:bodyPr wrap="none" anchor="ctr"/>
            <a:lstStyle/>
            <a:p>
              <a:endParaRPr lang="en-US"/>
            </a:p>
          </p:txBody>
        </p:sp>
        <p:sp>
          <p:nvSpPr>
            <p:cNvPr id="14381" name="Oval 1076"/>
            <p:cNvSpPr>
              <a:spLocks noChangeArrowheads="1"/>
            </p:cNvSpPr>
            <p:nvPr/>
          </p:nvSpPr>
          <p:spPr bwMode="auto">
            <a:xfrm>
              <a:off x="4684" y="1012"/>
              <a:ext cx="232" cy="232"/>
            </a:xfrm>
            <a:prstGeom prst="ellipse">
              <a:avLst/>
            </a:prstGeom>
            <a:solidFill>
              <a:schemeClr val="folHlink"/>
            </a:solidFill>
            <a:ln w="12700">
              <a:solidFill>
                <a:schemeClr val="tx1"/>
              </a:solidFill>
              <a:round/>
              <a:headEnd/>
              <a:tailEnd/>
            </a:ln>
          </p:spPr>
          <p:txBody>
            <a:bodyPr wrap="none" anchor="ctr"/>
            <a:lstStyle/>
            <a:p>
              <a:endParaRPr lang="en-US"/>
            </a:p>
          </p:txBody>
        </p:sp>
      </p:grpSp>
      <p:grpSp>
        <p:nvGrpSpPr>
          <p:cNvPr id="14344" name="Group 1077"/>
          <p:cNvGrpSpPr>
            <a:grpSpLocks/>
          </p:cNvGrpSpPr>
          <p:nvPr/>
        </p:nvGrpSpPr>
        <p:grpSpPr bwMode="auto">
          <a:xfrm>
            <a:off x="6276975" y="1363663"/>
            <a:ext cx="1757363" cy="1757362"/>
            <a:chOff x="4444" y="772"/>
            <a:chExt cx="712" cy="712"/>
          </a:xfrm>
        </p:grpSpPr>
        <p:sp>
          <p:nvSpPr>
            <p:cNvPr id="14370" name="Oval 1078"/>
            <p:cNvSpPr>
              <a:spLocks noChangeArrowheads="1"/>
            </p:cNvSpPr>
            <p:nvPr/>
          </p:nvSpPr>
          <p:spPr bwMode="auto">
            <a:xfrm>
              <a:off x="4444" y="772"/>
              <a:ext cx="712" cy="7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14371" name="Oval 1079"/>
            <p:cNvSpPr>
              <a:spLocks noChangeArrowheads="1"/>
            </p:cNvSpPr>
            <p:nvPr/>
          </p:nvSpPr>
          <p:spPr bwMode="auto">
            <a:xfrm>
              <a:off x="4780" y="1108"/>
              <a:ext cx="40" cy="4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72" name="Oval 1080"/>
            <p:cNvSpPr>
              <a:spLocks noChangeArrowheads="1"/>
            </p:cNvSpPr>
            <p:nvPr/>
          </p:nvSpPr>
          <p:spPr bwMode="auto">
            <a:xfrm>
              <a:off x="4492" y="820"/>
              <a:ext cx="616" cy="61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73" name="Oval 1081"/>
            <p:cNvSpPr>
              <a:spLocks noChangeArrowheads="1"/>
            </p:cNvSpPr>
            <p:nvPr/>
          </p:nvSpPr>
          <p:spPr bwMode="auto">
            <a:xfrm>
              <a:off x="4564" y="892"/>
              <a:ext cx="472" cy="47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74" name="Oval 1082"/>
            <p:cNvSpPr>
              <a:spLocks noChangeArrowheads="1"/>
            </p:cNvSpPr>
            <p:nvPr/>
          </p:nvSpPr>
          <p:spPr bwMode="auto">
            <a:xfrm>
              <a:off x="4612" y="940"/>
              <a:ext cx="376" cy="37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75" name="Oval 1083"/>
            <p:cNvSpPr>
              <a:spLocks noChangeArrowheads="1"/>
            </p:cNvSpPr>
            <p:nvPr/>
          </p:nvSpPr>
          <p:spPr bwMode="auto">
            <a:xfrm>
              <a:off x="4684" y="1012"/>
              <a:ext cx="232" cy="23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4345" name="Line 1084"/>
          <p:cNvSpPr>
            <a:spLocks noChangeShapeType="1"/>
          </p:cNvSpPr>
          <p:nvPr/>
        </p:nvSpPr>
        <p:spPr bwMode="auto">
          <a:xfrm flipH="1">
            <a:off x="6326188" y="2225675"/>
            <a:ext cx="865187" cy="31273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85"/>
          <p:cNvSpPr>
            <a:spLocks noChangeShapeType="1"/>
          </p:cNvSpPr>
          <p:nvPr/>
        </p:nvSpPr>
        <p:spPr bwMode="auto">
          <a:xfrm>
            <a:off x="7154863" y="2182813"/>
            <a:ext cx="0" cy="94932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7" name="Freeform 1086"/>
          <p:cNvSpPr>
            <a:spLocks/>
          </p:cNvSpPr>
          <p:nvPr/>
        </p:nvSpPr>
        <p:spPr bwMode="auto">
          <a:xfrm>
            <a:off x="7629525" y="1235075"/>
            <a:ext cx="355600" cy="1303338"/>
          </a:xfrm>
          <a:custGeom>
            <a:avLst/>
            <a:gdLst>
              <a:gd name="T0" fmla="*/ 144 w 144"/>
              <a:gd name="T1" fmla="*/ 0 h 528"/>
              <a:gd name="T2" fmla="*/ 0 w 144"/>
              <a:gd name="T3" fmla="*/ 469 h 528"/>
              <a:gd name="T4" fmla="*/ 72 w 144"/>
              <a:gd name="T5" fmla="*/ 528 h 528"/>
              <a:gd name="T6" fmla="*/ 144 w 144"/>
              <a:gd name="T7" fmla="*/ 469 h 528"/>
              <a:gd name="T8" fmla="*/ 34 w 144"/>
              <a:gd name="T9" fmla="*/ 441 h 528"/>
              <a:gd name="T10" fmla="*/ 144 w 144"/>
              <a:gd name="T11" fmla="*/ 59 h 528"/>
              <a:gd name="T12" fmla="*/ 0 60000 65536"/>
              <a:gd name="T13" fmla="*/ 0 60000 65536"/>
              <a:gd name="T14" fmla="*/ 0 60000 65536"/>
              <a:gd name="T15" fmla="*/ 0 60000 65536"/>
              <a:gd name="T16" fmla="*/ 0 60000 65536"/>
              <a:gd name="T17" fmla="*/ 0 60000 65536"/>
              <a:gd name="T18" fmla="*/ 0 w 144"/>
              <a:gd name="T19" fmla="*/ 0 h 528"/>
              <a:gd name="T20" fmla="*/ 144 w 144"/>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p:spPr>
        <p:txBody>
          <a:bodyPr wrap="none" anchor="ctr"/>
          <a:lstStyle/>
          <a:p>
            <a:endParaRPr lang="en-US"/>
          </a:p>
        </p:txBody>
      </p:sp>
      <p:sp>
        <p:nvSpPr>
          <p:cNvPr id="14348" name="Line 1087"/>
          <p:cNvSpPr>
            <a:spLocks noChangeShapeType="1"/>
          </p:cNvSpPr>
          <p:nvPr/>
        </p:nvSpPr>
        <p:spPr bwMode="auto">
          <a:xfrm>
            <a:off x="7985125" y="1235075"/>
            <a:ext cx="236538" cy="35560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9" name="Rectangle 1088"/>
          <p:cNvSpPr>
            <a:spLocks noChangeArrowheads="1"/>
          </p:cNvSpPr>
          <p:nvPr/>
        </p:nvSpPr>
        <p:spPr bwMode="auto">
          <a:xfrm>
            <a:off x="4752975" y="2073275"/>
            <a:ext cx="1447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eaLnBrk="1" hangingPunct="1"/>
            <a:r>
              <a:rPr lang="en-US" sz="1800">
                <a:solidFill>
                  <a:schemeClr val="tx1"/>
                </a:solidFill>
                <a:cs typeface="Arial" charset="0"/>
              </a:rPr>
              <a:t>Track</a:t>
            </a:r>
          </a:p>
          <a:p>
            <a:pPr eaLnBrk="1" hangingPunct="1"/>
            <a:r>
              <a:rPr lang="en-US" sz="1800">
                <a:solidFill>
                  <a:schemeClr val="tx1"/>
                </a:solidFill>
                <a:cs typeface="Arial" charset="0"/>
              </a:rPr>
              <a:t>Sector</a:t>
            </a:r>
          </a:p>
          <a:p>
            <a:pPr eaLnBrk="1" hangingPunct="1"/>
            <a:r>
              <a:rPr lang="en-US" sz="1800">
                <a:solidFill>
                  <a:schemeClr val="tx1"/>
                </a:solidFill>
                <a:cs typeface="Arial" charset="0"/>
              </a:rPr>
              <a:t>Byte Offset</a:t>
            </a:r>
          </a:p>
        </p:txBody>
      </p:sp>
      <p:sp>
        <p:nvSpPr>
          <p:cNvPr id="14350" name="Line 1089"/>
          <p:cNvSpPr>
            <a:spLocks noChangeShapeType="1"/>
          </p:cNvSpPr>
          <p:nvPr/>
        </p:nvSpPr>
        <p:spPr bwMode="auto">
          <a:xfrm flipV="1">
            <a:off x="5591175" y="1997075"/>
            <a:ext cx="914400" cy="2286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4351" name="Line 1090"/>
          <p:cNvSpPr>
            <a:spLocks noChangeShapeType="1"/>
          </p:cNvSpPr>
          <p:nvPr/>
        </p:nvSpPr>
        <p:spPr bwMode="auto">
          <a:xfrm flipV="1">
            <a:off x="5514975" y="2435225"/>
            <a:ext cx="1009650" cy="9525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4352" name="Line 1091"/>
          <p:cNvSpPr>
            <a:spLocks noChangeShapeType="1"/>
          </p:cNvSpPr>
          <p:nvPr/>
        </p:nvSpPr>
        <p:spPr bwMode="auto">
          <a:xfrm flipV="1">
            <a:off x="6048375" y="2682875"/>
            <a:ext cx="533400" cy="152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14353" name="Freeform 1092"/>
          <p:cNvSpPr>
            <a:spLocks/>
          </p:cNvSpPr>
          <p:nvPr/>
        </p:nvSpPr>
        <p:spPr bwMode="auto">
          <a:xfrm>
            <a:off x="6546850" y="2568575"/>
            <a:ext cx="257175" cy="285750"/>
          </a:xfrm>
          <a:custGeom>
            <a:avLst/>
            <a:gdLst>
              <a:gd name="T0" fmla="*/ 0 w 162"/>
              <a:gd name="T1" fmla="*/ 79 h 180"/>
              <a:gd name="T2" fmla="*/ 106 w 162"/>
              <a:gd name="T3" fmla="*/ 180 h 180"/>
              <a:gd name="T4" fmla="*/ 162 w 162"/>
              <a:gd name="T5" fmla="*/ 84 h 180"/>
              <a:gd name="T6" fmla="*/ 76 w 162"/>
              <a:gd name="T7" fmla="*/ 0 h 180"/>
              <a:gd name="T8" fmla="*/ 0 w 162"/>
              <a:gd name="T9" fmla="*/ 79 h 180"/>
              <a:gd name="T10" fmla="*/ 0 60000 65536"/>
              <a:gd name="T11" fmla="*/ 0 60000 65536"/>
              <a:gd name="T12" fmla="*/ 0 60000 65536"/>
              <a:gd name="T13" fmla="*/ 0 60000 65536"/>
              <a:gd name="T14" fmla="*/ 0 60000 65536"/>
              <a:gd name="T15" fmla="*/ 0 w 162"/>
              <a:gd name="T16" fmla="*/ 0 h 180"/>
              <a:gd name="T17" fmla="*/ 162 w 162"/>
              <a:gd name="T18" fmla="*/ 180 h 180"/>
            </a:gdLst>
            <a:ahLst/>
            <a:cxnLst>
              <a:cxn ang="T10">
                <a:pos x="T0" y="T1"/>
              </a:cxn>
              <a:cxn ang="T11">
                <a:pos x="T2" y="T3"/>
              </a:cxn>
              <a:cxn ang="T12">
                <a:pos x="T4" y="T5"/>
              </a:cxn>
              <a:cxn ang="T13">
                <a:pos x="T6" y="T7"/>
              </a:cxn>
              <a:cxn ang="T14">
                <a:pos x="T8" y="T9"/>
              </a:cxn>
            </a:cxnLst>
            <a:rect l="T15" t="T16" r="T17" b="T18"/>
            <a:pathLst>
              <a:path w="162" h="180">
                <a:moveTo>
                  <a:pt x="0" y="79"/>
                </a:moveTo>
                <a:cubicBezTo>
                  <a:pt x="34" y="114"/>
                  <a:pt x="55" y="138"/>
                  <a:pt x="106" y="180"/>
                </a:cubicBezTo>
                <a:cubicBezTo>
                  <a:pt x="129" y="149"/>
                  <a:pt x="148" y="123"/>
                  <a:pt x="162" y="84"/>
                </a:cubicBezTo>
                <a:cubicBezTo>
                  <a:pt x="124" y="51"/>
                  <a:pt x="125" y="39"/>
                  <a:pt x="76" y="0"/>
                </a:cubicBezTo>
                <a:cubicBezTo>
                  <a:pt x="56" y="24"/>
                  <a:pt x="39" y="45"/>
                  <a:pt x="0" y="79"/>
                </a:cubicBezTo>
                <a:close/>
              </a:path>
            </a:pathLst>
          </a:custGeom>
          <a:solidFill>
            <a:schemeClr val="hlink"/>
          </a:solidFill>
          <a:ln w="12700" cap="flat" cmpd="sng">
            <a:solidFill>
              <a:schemeClr val="tx1"/>
            </a:solidFill>
            <a:prstDash val="solid"/>
            <a:round/>
            <a:headEnd type="none" w="sm" len="sm"/>
            <a:tailEnd type="none" w="sm" len="sm"/>
          </a:ln>
        </p:spPr>
        <p:txBody>
          <a:bodyPr/>
          <a:lstStyle/>
          <a:p>
            <a:endParaRPr lang="en-US"/>
          </a:p>
        </p:txBody>
      </p:sp>
      <p:sp>
        <p:nvSpPr>
          <p:cNvPr id="14354" name="Text Box 1093"/>
          <p:cNvSpPr txBox="1">
            <a:spLocks noChangeArrowheads="1"/>
          </p:cNvSpPr>
          <p:nvPr/>
        </p:nvSpPr>
        <p:spPr bwMode="auto">
          <a:xfrm>
            <a:off x="8093075" y="1841500"/>
            <a:ext cx="7604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pPr eaLnBrk="1" hangingPunct="1"/>
            <a:r>
              <a:rPr lang="en-US" sz="1800">
                <a:solidFill>
                  <a:schemeClr val="tx1"/>
                </a:solidFill>
                <a:cs typeface="Arial" charset="0"/>
              </a:rPr>
              <a:t>Drive Head</a:t>
            </a:r>
          </a:p>
        </p:txBody>
      </p:sp>
      <p:sp>
        <p:nvSpPr>
          <p:cNvPr id="14355" name="Text Box 1094"/>
          <p:cNvSpPr txBox="1">
            <a:spLocks noChangeArrowheads="1"/>
          </p:cNvSpPr>
          <p:nvPr/>
        </p:nvSpPr>
        <p:spPr bwMode="auto">
          <a:xfrm>
            <a:off x="1524000" y="3810000"/>
            <a:ext cx="2163763" cy="2166938"/>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pPr eaLnBrk="1" hangingPunct="1">
              <a:spcBef>
                <a:spcPct val="50000"/>
              </a:spcBef>
            </a:pPr>
            <a:r>
              <a:rPr lang="en-US" sz="1800">
                <a:solidFill>
                  <a:schemeClr val="tx1"/>
                </a:solidFill>
                <a:cs typeface="Arial" charset="0"/>
              </a:rPr>
              <a:t>File</a:t>
            </a:r>
          </a:p>
          <a:p>
            <a:pPr eaLnBrk="1" hangingPunct="1">
              <a:spcBef>
                <a:spcPct val="50000"/>
              </a:spcBef>
            </a:pPr>
            <a:r>
              <a:rPr lang="en-US" sz="1800">
                <a:solidFill>
                  <a:schemeClr val="tx1"/>
                </a:solidFill>
                <a:cs typeface="Arial" charset="0"/>
              </a:rPr>
              <a:t>Random access.</a:t>
            </a:r>
          </a:p>
          <a:p>
            <a:pPr eaLnBrk="1" hangingPunct="1">
              <a:spcBef>
                <a:spcPct val="50000"/>
              </a:spcBef>
            </a:pPr>
            <a:r>
              <a:rPr lang="en-US" sz="1800">
                <a:solidFill>
                  <a:schemeClr val="tx1"/>
                </a:solidFill>
                <a:cs typeface="Arial" charset="0"/>
              </a:rPr>
              <a:t>Move to offset from start of file.</a:t>
            </a:r>
          </a:p>
          <a:p>
            <a:pPr eaLnBrk="1" hangingPunct="1">
              <a:spcBef>
                <a:spcPct val="50000"/>
              </a:spcBef>
            </a:pPr>
            <a:r>
              <a:rPr lang="en-US" sz="1800">
                <a:solidFill>
                  <a:schemeClr val="tx1"/>
                </a:solidFill>
                <a:cs typeface="Arial" charset="0"/>
              </a:rPr>
              <a:t>Usually write fixed-length chunks.</a:t>
            </a:r>
          </a:p>
        </p:txBody>
      </p:sp>
      <p:sp>
        <p:nvSpPr>
          <p:cNvPr id="14356" name="Rectangle 1095"/>
          <p:cNvSpPr>
            <a:spLocks noChangeArrowheads="1"/>
          </p:cNvSpPr>
          <p:nvPr/>
        </p:nvSpPr>
        <p:spPr bwMode="auto">
          <a:xfrm>
            <a:off x="2990850" y="1485900"/>
            <a:ext cx="1582738" cy="2149475"/>
          </a:xfrm>
          <a:prstGeom prst="rect">
            <a:avLst/>
          </a:prstGeom>
          <a:solidFill>
            <a:srgbClr val="FFFFE5"/>
          </a:solidFill>
          <a:ln w="12700">
            <a:solidFill>
              <a:schemeClr val="tx1"/>
            </a:solidFill>
            <a:miter lim="800000"/>
            <a:headEnd type="none" w="sm" len="sm"/>
            <a:tailEnd type="none" w="sm" len="sm"/>
          </a:ln>
        </p:spPr>
        <p:txBody>
          <a:bodyPr wrap="none"/>
          <a:lstStyle/>
          <a:p>
            <a:pPr algn="ctr" eaLnBrk="1" hangingPunct="1"/>
            <a:r>
              <a:rPr lang="en-US" sz="1800">
                <a:solidFill>
                  <a:schemeClr val="tx1"/>
                </a:solidFill>
                <a:cs typeface="Arial" charset="0"/>
              </a:rPr>
              <a:t>File Structure</a:t>
            </a:r>
          </a:p>
        </p:txBody>
      </p:sp>
      <p:sp>
        <p:nvSpPr>
          <p:cNvPr id="14357" name="Rectangle 1096"/>
          <p:cNvSpPr>
            <a:spLocks noChangeArrowheads="1"/>
          </p:cNvSpPr>
          <p:nvPr/>
        </p:nvSpPr>
        <p:spPr bwMode="auto">
          <a:xfrm>
            <a:off x="3090863" y="2008188"/>
            <a:ext cx="1379537" cy="349250"/>
          </a:xfrm>
          <a:prstGeom prst="rect">
            <a:avLst/>
          </a:prstGeom>
          <a:solidFill>
            <a:schemeClr val="accent1"/>
          </a:solidFill>
          <a:ln w="12700">
            <a:solidFill>
              <a:schemeClr val="tx1"/>
            </a:solidFill>
            <a:miter lim="800000"/>
            <a:headEnd type="none" w="sm" len="sm"/>
            <a:tailEnd type="none" w="sm" len="sm"/>
          </a:ln>
        </p:spPr>
        <p:txBody>
          <a:bodyPr wrap="none" anchor="ctr"/>
          <a:lstStyle/>
          <a:p>
            <a:pPr eaLnBrk="1" hangingPunct="1"/>
            <a:r>
              <a:rPr lang="en-US" sz="1800">
                <a:solidFill>
                  <a:schemeClr val="tx1"/>
                </a:solidFill>
                <a:cs typeface="Arial" charset="0"/>
              </a:rPr>
              <a:t>Cluster 1</a:t>
            </a:r>
          </a:p>
        </p:txBody>
      </p:sp>
      <p:sp>
        <p:nvSpPr>
          <p:cNvPr id="14358" name="Rectangle 1097"/>
          <p:cNvSpPr>
            <a:spLocks noChangeArrowheads="1"/>
          </p:cNvSpPr>
          <p:nvPr/>
        </p:nvSpPr>
        <p:spPr bwMode="auto">
          <a:xfrm>
            <a:off x="3090863" y="2530475"/>
            <a:ext cx="1379537" cy="349250"/>
          </a:xfrm>
          <a:prstGeom prst="rect">
            <a:avLst/>
          </a:prstGeom>
          <a:solidFill>
            <a:schemeClr val="accent1"/>
          </a:solidFill>
          <a:ln w="12700">
            <a:solidFill>
              <a:schemeClr val="tx1"/>
            </a:solidFill>
            <a:miter lim="800000"/>
            <a:headEnd type="none" w="sm" len="sm"/>
            <a:tailEnd type="none" w="sm" len="sm"/>
          </a:ln>
        </p:spPr>
        <p:txBody>
          <a:bodyPr wrap="none" anchor="ctr"/>
          <a:lstStyle/>
          <a:p>
            <a:pPr eaLnBrk="1" hangingPunct="1"/>
            <a:r>
              <a:rPr lang="en-US" sz="1800">
                <a:solidFill>
                  <a:schemeClr val="tx1"/>
                </a:solidFill>
                <a:cs typeface="Arial" charset="0"/>
              </a:rPr>
              <a:t>Cluster 2</a:t>
            </a:r>
          </a:p>
        </p:txBody>
      </p:sp>
      <p:sp>
        <p:nvSpPr>
          <p:cNvPr id="14359" name="Rectangle 1098"/>
          <p:cNvSpPr>
            <a:spLocks noChangeArrowheads="1"/>
          </p:cNvSpPr>
          <p:nvPr/>
        </p:nvSpPr>
        <p:spPr bwMode="auto">
          <a:xfrm>
            <a:off x="3090863" y="3054350"/>
            <a:ext cx="1379537" cy="349250"/>
          </a:xfrm>
          <a:prstGeom prst="rect">
            <a:avLst/>
          </a:prstGeom>
          <a:solidFill>
            <a:schemeClr val="accent1"/>
          </a:solidFill>
          <a:ln w="12700">
            <a:solidFill>
              <a:schemeClr val="tx1"/>
            </a:solidFill>
            <a:miter lim="800000"/>
            <a:headEnd type="none" w="sm" len="sm"/>
            <a:tailEnd type="none" w="sm" len="sm"/>
          </a:ln>
        </p:spPr>
        <p:txBody>
          <a:bodyPr wrap="none" anchor="ctr"/>
          <a:lstStyle/>
          <a:p>
            <a:pPr eaLnBrk="1" hangingPunct="1"/>
            <a:r>
              <a:rPr lang="en-US" sz="1800">
                <a:solidFill>
                  <a:schemeClr val="tx1"/>
                </a:solidFill>
                <a:cs typeface="Arial" charset="0"/>
              </a:rPr>
              <a:t>Cluster 3</a:t>
            </a:r>
          </a:p>
        </p:txBody>
      </p:sp>
      <p:sp>
        <p:nvSpPr>
          <p:cNvPr id="14360" name="Freeform 1099"/>
          <p:cNvSpPr>
            <a:spLocks/>
          </p:cNvSpPr>
          <p:nvPr/>
        </p:nvSpPr>
        <p:spPr bwMode="auto">
          <a:xfrm>
            <a:off x="4470400" y="2109788"/>
            <a:ext cx="2119313" cy="1212850"/>
          </a:xfrm>
          <a:custGeom>
            <a:avLst/>
            <a:gdLst>
              <a:gd name="T0" fmla="*/ 0 w 1335"/>
              <a:gd name="T1" fmla="*/ 0 h 764"/>
              <a:gd name="T2" fmla="*/ 366 w 1335"/>
              <a:gd name="T3" fmla="*/ 695 h 764"/>
              <a:gd name="T4" fmla="*/ 1335 w 1335"/>
              <a:gd name="T5" fmla="*/ 412 h 764"/>
              <a:gd name="T6" fmla="*/ 0 60000 65536"/>
              <a:gd name="T7" fmla="*/ 0 60000 65536"/>
              <a:gd name="T8" fmla="*/ 0 60000 65536"/>
              <a:gd name="T9" fmla="*/ 0 w 1335"/>
              <a:gd name="T10" fmla="*/ 0 h 764"/>
              <a:gd name="T11" fmla="*/ 1335 w 1335"/>
              <a:gd name="T12" fmla="*/ 764 h 764"/>
            </a:gdLst>
            <a:ahLst/>
            <a:cxnLst>
              <a:cxn ang="T6">
                <a:pos x="T0" y="T1"/>
              </a:cxn>
              <a:cxn ang="T7">
                <a:pos x="T2" y="T3"/>
              </a:cxn>
              <a:cxn ang="T8">
                <a:pos x="T4" y="T5"/>
              </a:cxn>
            </a:cxnLst>
            <a:rect l="T9" t="T10" r="T11" b="T12"/>
            <a:pathLst>
              <a:path w="1335" h="764">
                <a:moveTo>
                  <a:pt x="0" y="0"/>
                </a:moveTo>
                <a:cubicBezTo>
                  <a:pt x="61" y="116"/>
                  <a:pt x="143" y="626"/>
                  <a:pt x="366" y="695"/>
                </a:cubicBezTo>
                <a:cubicBezTo>
                  <a:pt x="589" y="764"/>
                  <a:pt x="1133" y="471"/>
                  <a:pt x="1335" y="412"/>
                </a:cubicBezTo>
              </a:path>
            </a:pathLst>
          </a:custGeom>
          <a:noFill/>
          <a:ln w="12700" cap="flat" cmpd="sng">
            <a:solidFill>
              <a:srgbClr val="0000FF"/>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1" name="Freeform 1100"/>
          <p:cNvSpPr>
            <a:spLocks/>
          </p:cNvSpPr>
          <p:nvPr/>
        </p:nvSpPr>
        <p:spPr bwMode="auto">
          <a:xfrm>
            <a:off x="4470400" y="2662238"/>
            <a:ext cx="2511425" cy="762000"/>
          </a:xfrm>
          <a:custGeom>
            <a:avLst/>
            <a:gdLst>
              <a:gd name="T0" fmla="*/ 0 w 1582"/>
              <a:gd name="T1" fmla="*/ 0 h 480"/>
              <a:gd name="T2" fmla="*/ 375 w 1582"/>
              <a:gd name="T3" fmla="*/ 439 h 480"/>
              <a:gd name="T4" fmla="*/ 1582 w 1582"/>
              <a:gd name="T5" fmla="*/ 247 h 480"/>
              <a:gd name="T6" fmla="*/ 0 60000 65536"/>
              <a:gd name="T7" fmla="*/ 0 60000 65536"/>
              <a:gd name="T8" fmla="*/ 0 60000 65536"/>
              <a:gd name="T9" fmla="*/ 0 w 1582"/>
              <a:gd name="T10" fmla="*/ 0 h 480"/>
              <a:gd name="T11" fmla="*/ 1582 w 1582"/>
              <a:gd name="T12" fmla="*/ 480 h 480"/>
            </a:gdLst>
            <a:ahLst/>
            <a:cxnLst>
              <a:cxn ang="T6">
                <a:pos x="T0" y="T1"/>
              </a:cxn>
              <a:cxn ang="T7">
                <a:pos x="T2" y="T3"/>
              </a:cxn>
              <a:cxn ang="T8">
                <a:pos x="T4" y="T5"/>
              </a:cxn>
            </a:cxnLst>
            <a:rect l="T9" t="T10" r="T11" b="T12"/>
            <a:pathLst>
              <a:path w="1582" h="480">
                <a:moveTo>
                  <a:pt x="0" y="0"/>
                </a:moveTo>
                <a:cubicBezTo>
                  <a:pt x="62" y="73"/>
                  <a:pt x="111" y="398"/>
                  <a:pt x="375" y="439"/>
                </a:cubicBezTo>
                <a:cubicBezTo>
                  <a:pt x="639" y="480"/>
                  <a:pt x="1331" y="287"/>
                  <a:pt x="1582" y="247"/>
                </a:cubicBezTo>
              </a:path>
            </a:pathLst>
          </a:custGeom>
          <a:noFill/>
          <a:ln w="12700" cap="flat" cmpd="sng">
            <a:solidFill>
              <a:srgbClr val="0000FF"/>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2" name="Freeform 1101"/>
          <p:cNvSpPr>
            <a:spLocks/>
          </p:cNvSpPr>
          <p:nvPr/>
        </p:nvSpPr>
        <p:spPr bwMode="auto">
          <a:xfrm>
            <a:off x="4470400" y="3082925"/>
            <a:ext cx="2844800" cy="574675"/>
          </a:xfrm>
          <a:custGeom>
            <a:avLst/>
            <a:gdLst>
              <a:gd name="T0" fmla="*/ 0 w 1792"/>
              <a:gd name="T1" fmla="*/ 91 h 362"/>
              <a:gd name="T2" fmla="*/ 421 w 1792"/>
              <a:gd name="T3" fmla="*/ 347 h 362"/>
              <a:gd name="T4" fmla="*/ 1792 w 1792"/>
              <a:gd name="T5" fmla="*/ 0 h 362"/>
              <a:gd name="T6" fmla="*/ 0 60000 65536"/>
              <a:gd name="T7" fmla="*/ 0 60000 65536"/>
              <a:gd name="T8" fmla="*/ 0 60000 65536"/>
              <a:gd name="T9" fmla="*/ 0 w 1792"/>
              <a:gd name="T10" fmla="*/ 0 h 362"/>
              <a:gd name="T11" fmla="*/ 1792 w 1792"/>
              <a:gd name="T12" fmla="*/ 362 h 362"/>
            </a:gdLst>
            <a:ahLst/>
            <a:cxnLst>
              <a:cxn ang="T6">
                <a:pos x="T0" y="T1"/>
              </a:cxn>
              <a:cxn ang="T7">
                <a:pos x="T2" y="T3"/>
              </a:cxn>
              <a:cxn ang="T8">
                <a:pos x="T4" y="T5"/>
              </a:cxn>
            </a:cxnLst>
            <a:rect l="T9" t="T10" r="T11" b="T12"/>
            <a:pathLst>
              <a:path w="1792" h="362">
                <a:moveTo>
                  <a:pt x="0" y="91"/>
                </a:moveTo>
                <a:cubicBezTo>
                  <a:pt x="61" y="226"/>
                  <a:pt x="122" y="362"/>
                  <a:pt x="421" y="347"/>
                </a:cubicBezTo>
                <a:cubicBezTo>
                  <a:pt x="720" y="332"/>
                  <a:pt x="1256" y="166"/>
                  <a:pt x="1792" y="0"/>
                </a:cubicBezTo>
              </a:path>
            </a:pathLst>
          </a:custGeom>
          <a:noFill/>
          <a:ln w="12700" cap="flat" cmpd="sng">
            <a:solidFill>
              <a:srgbClr val="0000FF"/>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3" name="Freeform 1102"/>
          <p:cNvSpPr>
            <a:spLocks/>
          </p:cNvSpPr>
          <p:nvPr/>
        </p:nvSpPr>
        <p:spPr bwMode="auto">
          <a:xfrm>
            <a:off x="2901950" y="2197100"/>
            <a:ext cx="174625" cy="479425"/>
          </a:xfrm>
          <a:custGeom>
            <a:avLst/>
            <a:gdLst>
              <a:gd name="T0" fmla="*/ 110 w 110"/>
              <a:gd name="T1" fmla="*/ 0 h 302"/>
              <a:gd name="T2" fmla="*/ 1 w 110"/>
              <a:gd name="T3" fmla="*/ 211 h 302"/>
              <a:gd name="T4" fmla="*/ 101 w 110"/>
              <a:gd name="T5" fmla="*/ 302 h 302"/>
              <a:gd name="T6" fmla="*/ 0 60000 65536"/>
              <a:gd name="T7" fmla="*/ 0 60000 65536"/>
              <a:gd name="T8" fmla="*/ 0 60000 65536"/>
              <a:gd name="T9" fmla="*/ 0 w 110"/>
              <a:gd name="T10" fmla="*/ 0 h 302"/>
              <a:gd name="T11" fmla="*/ 110 w 110"/>
              <a:gd name="T12" fmla="*/ 302 h 302"/>
            </a:gdLst>
            <a:ahLst/>
            <a:cxnLst>
              <a:cxn ang="T6">
                <a:pos x="T0" y="T1"/>
              </a:cxn>
              <a:cxn ang="T7">
                <a:pos x="T2" y="T3"/>
              </a:cxn>
              <a:cxn ang="T8">
                <a:pos x="T4" y="T5"/>
              </a:cxn>
            </a:cxnLst>
            <a:rect l="T9" t="T10" r="T11" b="T12"/>
            <a:pathLst>
              <a:path w="110" h="302">
                <a:moveTo>
                  <a:pt x="110" y="0"/>
                </a:moveTo>
                <a:cubicBezTo>
                  <a:pt x="56" y="80"/>
                  <a:pt x="2" y="161"/>
                  <a:pt x="1" y="211"/>
                </a:cubicBezTo>
                <a:cubicBezTo>
                  <a:pt x="0" y="261"/>
                  <a:pt x="50" y="281"/>
                  <a:pt x="101" y="302"/>
                </a:cubicBezTo>
              </a:path>
            </a:pathLst>
          </a:custGeom>
          <a:noFill/>
          <a:ln w="12700" cap="flat" cmpd="sng">
            <a:solidFill>
              <a:schemeClr val="tx1"/>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4" name="Freeform 1103"/>
          <p:cNvSpPr>
            <a:spLocks/>
          </p:cNvSpPr>
          <p:nvPr/>
        </p:nvSpPr>
        <p:spPr bwMode="auto">
          <a:xfrm>
            <a:off x="2871788" y="2749550"/>
            <a:ext cx="204787" cy="477838"/>
          </a:xfrm>
          <a:custGeom>
            <a:avLst/>
            <a:gdLst>
              <a:gd name="T0" fmla="*/ 120 w 129"/>
              <a:gd name="T1" fmla="*/ 0 h 301"/>
              <a:gd name="T2" fmla="*/ 1 w 129"/>
              <a:gd name="T3" fmla="*/ 210 h 301"/>
              <a:gd name="T4" fmla="*/ 129 w 129"/>
              <a:gd name="T5" fmla="*/ 301 h 301"/>
              <a:gd name="T6" fmla="*/ 0 60000 65536"/>
              <a:gd name="T7" fmla="*/ 0 60000 65536"/>
              <a:gd name="T8" fmla="*/ 0 60000 65536"/>
              <a:gd name="T9" fmla="*/ 0 w 129"/>
              <a:gd name="T10" fmla="*/ 0 h 301"/>
              <a:gd name="T11" fmla="*/ 129 w 129"/>
              <a:gd name="T12" fmla="*/ 301 h 301"/>
            </a:gdLst>
            <a:ahLst/>
            <a:cxnLst>
              <a:cxn ang="T6">
                <a:pos x="T0" y="T1"/>
              </a:cxn>
              <a:cxn ang="T7">
                <a:pos x="T2" y="T3"/>
              </a:cxn>
              <a:cxn ang="T8">
                <a:pos x="T4" y="T5"/>
              </a:cxn>
            </a:cxnLst>
            <a:rect l="T9" t="T10" r="T11" b="T12"/>
            <a:pathLst>
              <a:path w="129" h="301">
                <a:moveTo>
                  <a:pt x="120" y="0"/>
                </a:moveTo>
                <a:cubicBezTo>
                  <a:pt x="100" y="35"/>
                  <a:pt x="0" y="160"/>
                  <a:pt x="1" y="210"/>
                </a:cubicBezTo>
                <a:cubicBezTo>
                  <a:pt x="2" y="260"/>
                  <a:pt x="102" y="282"/>
                  <a:pt x="129" y="301"/>
                </a:cubicBezTo>
              </a:path>
            </a:pathLst>
          </a:custGeom>
          <a:noFill/>
          <a:ln w="12700" cap="flat" cmpd="sng">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5" name="Text Box 1104"/>
          <p:cNvSpPr txBox="1">
            <a:spLocks noChangeArrowheads="1"/>
          </p:cNvSpPr>
          <p:nvPr/>
        </p:nvSpPr>
        <p:spPr bwMode="auto">
          <a:xfrm>
            <a:off x="2825750" y="984250"/>
            <a:ext cx="201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pPr eaLnBrk="1" hangingPunct="1"/>
            <a:r>
              <a:rPr lang="en-US" sz="1800">
                <a:solidFill>
                  <a:schemeClr val="tx1"/>
                </a:solidFill>
                <a:cs typeface="Arial" charset="0"/>
              </a:rPr>
              <a:t>Operating System</a:t>
            </a:r>
          </a:p>
        </p:txBody>
      </p:sp>
      <p:sp>
        <p:nvSpPr>
          <p:cNvPr id="14366" name="Rectangle 1105"/>
          <p:cNvSpPr>
            <a:spLocks noChangeArrowheads="1"/>
          </p:cNvSpPr>
          <p:nvPr/>
        </p:nvSpPr>
        <p:spPr bwMode="auto">
          <a:xfrm>
            <a:off x="3090863" y="2297113"/>
            <a:ext cx="414337" cy="100012"/>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n-US"/>
          </a:p>
        </p:txBody>
      </p:sp>
      <p:sp>
        <p:nvSpPr>
          <p:cNvPr id="14367" name="Rectangle 1106"/>
          <p:cNvSpPr>
            <a:spLocks noChangeArrowheads="1"/>
          </p:cNvSpPr>
          <p:nvPr/>
        </p:nvSpPr>
        <p:spPr bwMode="auto">
          <a:xfrm>
            <a:off x="3563938" y="2297113"/>
            <a:ext cx="414337" cy="100012"/>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n-US"/>
          </a:p>
        </p:txBody>
      </p:sp>
      <p:sp>
        <p:nvSpPr>
          <p:cNvPr id="14368" name="Rectangle 1107"/>
          <p:cNvSpPr>
            <a:spLocks noChangeArrowheads="1"/>
          </p:cNvSpPr>
          <p:nvPr/>
        </p:nvSpPr>
        <p:spPr bwMode="auto">
          <a:xfrm>
            <a:off x="4038600" y="2297113"/>
            <a:ext cx="414338" cy="100012"/>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n-US"/>
          </a:p>
        </p:txBody>
      </p:sp>
      <p:sp>
        <p:nvSpPr>
          <p:cNvPr id="14369" name="Freeform 1108"/>
          <p:cNvSpPr>
            <a:spLocks/>
          </p:cNvSpPr>
          <p:nvPr/>
        </p:nvSpPr>
        <p:spPr bwMode="auto">
          <a:xfrm>
            <a:off x="1828800" y="2286000"/>
            <a:ext cx="1082675" cy="1524000"/>
          </a:xfrm>
          <a:custGeom>
            <a:avLst/>
            <a:gdLst>
              <a:gd name="T0" fmla="*/ 0 w 394"/>
              <a:gd name="T1" fmla="*/ 541 h 541"/>
              <a:gd name="T2" fmla="*/ 113 w 394"/>
              <a:gd name="T3" fmla="*/ 84 h 541"/>
              <a:gd name="T4" fmla="*/ 394 w 394"/>
              <a:gd name="T5" fmla="*/ 35 h 541"/>
              <a:gd name="T6" fmla="*/ 0 60000 65536"/>
              <a:gd name="T7" fmla="*/ 0 60000 65536"/>
              <a:gd name="T8" fmla="*/ 0 60000 65536"/>
              <a:gd name="T9" fmla="*/ 0 w 394"/>
              <a:gd name="T10" fmla="*/ 0 h 541"/>
              <a:gd name="T11" fmla="*/ 394 w 394"/>
              <a:gd name="T12" fmla="*/ 541 h 541"/>
            </a:gdLst>
            <a:ahLst/>
            <a:cxnLst>
              <a:cxn ang="T6">
                <a:pos x="T0" y="T1"/>
              </a:cxn>
              <a:cxn ang="T7">
                <a:pos x="T2" y="T3"/>
              </a:cxn>
              <a:cxn ang="T8">
                <a:pos x="T4" y="T5"/>
              </a:cxn>
            </a:cxnLst>
            <a:rect l="T9" t="T10" r="T11" b="T12"/>
            <a:pathLst>
              <a:path w="394" h="541">
                <a:moveTo>
                  <a:pt x="0" y="541"/>
                </a:moveTo>
                <a:cubicBezTo>
                  <a:pt x="19" y="465"/>
                  <a:pt x="47" y="168"/>
                  <a:pt x="113" y="84"/>
                </a:cubicBezTo>
                <a:cubicBezTo>
                  <a:pt x="179" y="0"/>
                  <a:pt x="336" y="45"/>
                  <a:pt x="394" y="35"/>
                </a:cubicBezTo>
              </a:path>
            </a:pathLst>
          </a:custGeom>
          <a:noFill/>
          <a:ln w="12700" cap="flat" cmpd="sng">
            <a:solidFill>
              <a:srgbClr val="0000FF"/>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1442886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a:stretch>
            <a:fillRect/>
          </a:stretch>
        </p:blipFill>
        <p:spPr>
          <a:xfrm>
            <a:off x="6175273" y="2063750"/>
            <a:ext cx="952500" cy="952500"/>
          </a:xfrm>
          <a:prstGeom prst="rect">
            <a:avLst/>
          </a:prstGeom>
        </p:spPr>
      </p:pic>
      <p:sp>
        <p:nvSpPr>
          <p:cNvPr id="9220" name="Rectangle 2"/>
          <p:cNvSpPr>
            <a:spLocks noGrp="1" noChangeArrowheads="1"/>
          </p:cNvSpPr>
          <p:nvPr>
            <p:ph type="title"/>
          </p:nvPr>
        </p:nvSpPr>
        <p:spPr/>
        <p:txBody>
          <a:bodyPr/>
          <a:lstStyle/>
          <a:p>
            <a:r>
              <a:rPr lang="en-US" smtClean="0"/>
              <a:t>Vertical Partition</a:t>
            </a:r>
          </a:p>
        </p:txBody>
      </p:sp>
      <p:sp>
        <p:nvSpPr>
          <p:cNvPr id="9221" name="Rectangle 3"/>
          <p:cNvSpPr>
            <a:spLocks noGrp="1" noChangeArrowheads="1"/>
          </p:cNvSpPr>
          <p:nvPr>
            <p:ph idx="1"/>
          </p:nvPr>
        </p:nvSpPr>
        <p:spPr>
          <a:xfrm>
            <a:off x="147918" y="1237129"/>
            <a:ext cx="5856007" cy="4782671"/>
          </a:xfrm>
        </p:spPr>
        <p:txBody>
          <a:bodyPr/>
          <a:lstStyle/>
          <a:p>
            <a:r>
              <a:rPr lang="en-US" dirty="0" smtClean="0"/>
              <a:t>In one table, some columns are large and do not need to be accessed as often.</a:t>
            </a:r>
          </a:p>
          <a:p>
            <a:pPr lvl="1"/>
            <a:r>
              <a:rPr lang="en-US" dirty="0" smtClean="0"/>
              <a:t>Store primary data on high speed disk.</a:t>
            </a:r>
          </a:p>
          <a:p>
            <a:pPr lvl="1"/>
            <a:r>
              <a:rPr lang="en-US" dirty="0" smtClean="0"/>
              <a:t>Store other data on optical disk.</a:t>
            </a:r>
          </a:p>
          <a:p>
            <a:pPr lvl="1"/>
            <a:r>
              <a:rPr lang="en-US" dirty="0" smtClean="0"/>
              <a:t>DBMS retrieves both automatically as needed.</a:t>
            </a:r>
          </a:p>
          <a:p>
            <a:r>
              <a:rPr lang="en-US" dirty="0" smtClean="0"/>
              <a:t>Products table example.</a:t>
            </a:r>
          </a:p>
          <a:p>
            <a:pPr lvl="1"/>
            <a:r>
              <a:rPr lang="en-US" dirty="0" smtClean="0"/>
              <a:t>Basic inventory data.</a:t>
            </a:r>
          </a:p>
          <a:p>
            <a:pPr lvl="1"/>
            <a:r>
              <a:rPr lang="en-US" dirty="0" smtClean="0"/>
              <a:t>Detailed technical specifications and images.</a:t>
            </a:r>
          </a:p>
        </p:txBody>
      </p:sp>
      <p:sp>
        <p:nvSpPr>
          <p:cNvPr id="9219"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143BE051-F21C-43B7-890D-32AAD650C7B8}" type="slidenum">
              <a:rPr lang="en-US" smtClean="0"/>
              <a:pPr/>
              <a:t>30</a:t>
            </a:fld>
            <a:endParaRPr lang="en-US"/>
          </a:p>
        </p:txBody>
      </p:sp>
      <p:sp>
        <p:nvSpPr>
          <p:cNvPr id="9222" name="Rectangle 5"/>
          <p:cNvSpPr>
            <a:spLocks noChangeArrowheads="1"/>
          </p:cNvSpPr>
          <p:nvPr/>
        </p:nvSpPr>
        <p:spPr bwMode="auto">
          <a:xfrm>
            <a:off x="7848600" y="3109273"/>
            <a:ext cx="901700" cy="673100"/>
          </a:xfrm>
          <a:prstGeom prst="rect">
            <a:avLst/>
          </a:prstGeom>
          <a:solidFill>
            <a:srgbClr val="FFFFFF"/>
          </a:solidFill>
          <a:ln w="12700">
            <a:solidFill>
              <a:srgbClr val="0000FF"/>
            </a:solidFill>
            <a:miter lim="800000"/>
            <a:headEnd/>
            <a:tailEnd/>
          </a:ln>
        </p:spPr>
        <p:txBody>
          <a:bodyPr wrap="none" anchor="ctr"/>
          <a:lstStyle/>
          <a:p>
            <a:endParaRPr lang="en-US"/>
          </a:p>
        </p:txBody>
      </p:sp>
      <p:grpSp>
        <p:nvGrpSpPr>
          <p:cNvPr id="9223" name="Group 6"/>
          <p:cNvGrpSpPr>
            <a:grpSpLocks/>
          </p:cNvGrpSpPr>
          <p:nvPr/>
        </p:nvGrpSpPr>
        <p:grpSpPr bwMode="auto">
          <a:xfrm>
            <a:off x="7885113" y="3147373"/>
            <a:ext cx="865187" cy="558800"/>
            <a:chOff x="3963" y="1468"/>
            <a:chExt cx="545" cy="352"/>
          </a:xfrm>
        </p:grpSpPr>
        <p:sp>
          <p:nvSpPr>
            <p:cNvPr id="9233" name="Oval 7"/>
            <p:cNvSpPr>
              <a:spLocks noChangeArrowheads="1"/>
            </p:cNvSpPr>
            <p:nvPr/>
          </p:nvSpPr>
          <p:spPr bwMode="auto">
            <a:xfrm>
              <a:off x="3963" y="1708"/>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9234" name="Oval 8"/>
            <p:cNvSpPr>
              <a:spLocks noChangeArrowheads="1"/>
            </p:cNvSpPr>
            <p:nvPr/>
          </p:nvSpPr>
          <p:spPr bwMode="auto">
            <a:xfrm>
              <a:off x="3963" y="1660"/>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9235" name="Oval 9"/>
            <p:cNvSpPr>
              <a:spLocks noChangeArrowheads="1"/>
            </p:cNvSpPr>
            <p:nvPr/>
          </p:nvSpPr>
          <p:spPr bwMode="auto">
            <a:xfrm>
              <a:off x="3963" y="1612"/>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9236" name="Oval 10"/>
            <p:cNvSpPr>
              <a:spLocks noChangeArrowheads="1"/>
            </p:cNvSpPr>
            <p:nvPr/>
          </p:nvSpPr>
          <p:spPr bwMode="auto">
            <a:xfrm>
              <a:off x="3963" y="1564"/>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9237" name="Oval 11"/>
            <p:cNvSpPr>
              <a:spLocks noChangeArrowheads="1"/>
            </p:cNvSpPr>
            <p:nvPr/>
          </p:nvSpPr>
          <p:spPr bwMode="auto">
            <a:xfrm>
              <a:off x="3963" y="1516"/>
              <a:ext cx="545" cy="112"/>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9238" name="Oval 12"/>
            <p:cNvSpPr>
              <a:spLocks noChangeArrowheads="1"/>
            </p:cNvSpPr>
            <p:nvPr/>
          </p:nvSpPr>
          <p:spPr bwMode="auto">
            <a:xfrm>
              <a:off x="3963" y="1468"/>
              <a:ext cx="545" cy="112"/>
            </a:xfrm>
            <a:prstGeom prst="ellipse">
              <a:avLst/>
            </a:prstGeom>
            <a:solidFill>
              <a:schemeClr val="accent1"/>
            </a:solidFill>
            <a:ln w="12700">
              <a:solidFill>
                <a:schemeClr val="tx1"/>
              </a:solidFill>
              <a:round/>
              <a:headEnd/>
              <a:tailEnd/>
            </a:ln>
          </p:spPr>
          <p:txBody>
            <a:bodyPr wrap="none" anchor="ctr"/>
            <a:lstStyle/>
            <a:p>
              <a:endParaRPr lang="en-US"/>
            </a:p>
          </p:txBody>
        </p:sp>
      </p:grpSp>
      <p:sp>
        <p:nvSpPr>
          <p:cNvPr id="9224" name="Rectangle 14"/>
          <p:cNvSpPr>
            <a:spLocks noChangeArrowheads="1"/>
          </p:cNvSpPr>
          <p:nvPr/>
        </p:nvSpPr>
        <p:spPr bwMode="auto">
          <a:xfrm>
            <a:off x="6003925" y="3024188"/>
            <a:ext cx="13414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High speed</a:t>
            </a:r>
          </a:p>
          <a:p>
            <a:r>
              <a:rPr lang="en-US" sz="1800" dirty="0">
                <a:solidFill>
                  <a:schemeClr val="tx1"/>
                </a:solidFill>
              </a:rPr>
              <a:t> </a:t>
            </a:r>
            <a:r>
              <a:rPr lang="en-US" sz="1800" dirty="0" smtClean="0">
                <a:solidFill>
                  <a:schemeClr val="tx1"/>
                </a:solidFill>
              </a:rPr>
              <a:t>SSD</a:t>
            </a:r>
            <a:endParaRPr lang="en-US" sz="1800" dirty="0">
              <a:solidFill>
                <a:schemeClr val="tx1"/>
              </a:solidFill>
            </a:endParaRPr>
          </a:p>
        </p:txBody>
      </p:sp>
      <p:sp>
        <p:nvSpPr>
          <p:cNvPr id="9225" name="Rectangle 15"/>
          <p:cNvSpPr>
            <a:spLocks noChangeArrowheads="1"/>
          </p:cNvSpPr>
          <p:nvPr/>
        </p:nvSpPr>
        <p:spPr bwMode="auto">
          <a:xfrm>
            <a:off x="7546975" y="3709988"/>
            <a:ext cx="1096454"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Low cost</a:t>
            </a:r>
          </a:p>
          <a:p>
            <a:r>
              <a:rPr lang="en-US" sz="1800" dirty="0" smtClean="0">
                <a:solidFill>
                  <a:schemeClr val="tx1"/>
                </a:solidFill>
              </a:rPr>
              <a:t>disk</a:t>
            </a:r>
            <a:endParaRPr lang="en-US" sz="1800" dirty="0">
              <a:solidFill>
                <a:schemeClr val="tx1"/>
              </a:solidFill>
            </a:endParaRPr>
          </a:p>
        </p:txBody>
      </p:sp>
      <p:sp>
        <p:nvSpPr>
          <p:cNvPr id="9226" name="Rectangle 16"/>
          <p:cNvSpPr>
            <a:spLocks noChangeArrowheads="1"/>
          </p:cNvSpPr>
          <p:nvPr/>
        </p:nvSpPr>
        <p:spPr bwMode="auto">
          <a:xfrm>
            <a:off x="2368550" y="4654550"/>
            <a:ext cx="6540500" cy="901700"/>
          </a:xfrm>
          <a:prstGeom prst="rect">
            <a:avLst/>
          </a:prstGeom>
          <a:solidFill>
            <a:srgbClr val="FFFFE5"/>
          </a:solidFill>
          <a:ln w="12700">
            <a:solidFill>
              <a:schemeClr val="tx1"/>
            </a:solidFill>
            <a:miter lim="800000"/>
            <a:headEnd/>
            <a:tailEnd/>
          </a:ln>
        </p:spPr>
        <p:txBody>
          <a:bodyPr wrap="none" lIns="92075" tIns="46038" rIns="92075" bIns="46038"/>
          <a:lstStyle/>
          <a:p>
            <a:pPr>
              <a:tabLst>
                <a:tab pos="738188" algn="l"/>
                <a:tab pos="1536700" algn="l"/>
                <a:tab pos="2289175" algn="l"/>
                <a:tab pos="3656013" algn="l"/>
              </a:tabLst>
            </a:pPr>
            <a:r>
              <a:rPr lang="en-US" sz="1600" b="1">
                <a:solidFill>
                  <a:schemeClr val="bg2"/>
                </a:solidFill>
              </a:rPr>
              <a:t>Item#	Name	QOH	Description	TechnicalSpecifications</a:t>
            </a:r>
            <a:endParaRPr lang="en-US" sz="1600">
              <a:solidFill>
                <a:schemeClr val="bg2"/>
              </a:solidFill>
            </a:endParaRPr>
          </a:p>
          <a:p>
            <a:pPr>
              <a:tabLst>
                <a:tab pos="738188" algn="l"/>
                <a:tab pos="1536700" algn="l"/>
                <a:tab pos="2289175" algn="l"/>
                <a:tab pos="3656013" algn="l"/>
              </a:tabLst>
            </a:pPr>
            <a:r>
              <a:rPr lang="en-US" sz="1600">
                <a:solidFill>
                  <a:schemeClr val="bg2"/>
                </a:solidFill>
              </a:rPr>
              <a:t>875	Bolt	268	1/4” x 10	Hardened, meets standards ...</a:t>
            </a:r>
          </a:p>
          <a:p>
            <a:pPr>
              <a:tabLst>
                <a:tab pos="738188" algn="l"/>
                <a:tab pos="1536700" algn="l"/>
                <a:tab pos="2289175" algn="l"/>
                <a:tab pos="3656013" algn="l"/>
              </a:tabLst>
            </a:pPr>
            <a:r>
              <a:rPr lang="en-US" sz="1600">
                <a:solidFill>
                  <a:schemeClr val="bg2"/>
                </a:solidFill>
              </a:rPr>
              <a:t>937	Injector	104	Fuel injector	Designed 1995, specs . . .</a:t>
            </a:r>
          </a:p>
        </p:txBody>
      </p:sp>
      <p:sp>
        <p:nvSpPr>
          <p:cNvPr id="9227" name="Line 17"/>
          <p:cNvSpPr>
            <a:spLocks noChangeShapeType="1"/>
          </p:cNvSpPr>
          <p:nvPr/>
        </p:nvSpPr>
        <p:spPr bwMode="auto">
          <a:xfrm flipV="1">
            <a:off x="6858000" y="3962400"/>
            <a:ext cx="762000" cy="685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228" name="Line 18"/>
          <p:cNvSpPr>
            <a:spLocks noChangeShapeType="1"/>
          </p:cNvSpPr>
          <p:nvPr/>
        </p:nvSpPr>
        <p:spPr bwMode="auto">
          <a:xfrm flipV="1">
            <a:off x="4114800" y="2895600"/>
            <a:ext cx="2057400" cy="1676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9229" name="Freeform 20"/>
          <p:cNvSpPr>
            <a:spLocks/>
          </p:cNvSpPr>
          <p:nvPr/>
        </p:nvSpPr>
        <p:spPr bwMode="auto">
          <a:xfrm>
            <a:off x="6583363" y="1585913"/>
            <a:ext cx="1419225" cy="701675"/>
          </a:xfrm>
          <a:custGeom>
            <a:avLst/>
            <a:gdLst>
              <a:gd name="T0" fmla="*/ 77 w 894"/>
              <a:gd name="T1" fmla="*/ 441 h 442"/>
              <a:gd name="T2" fmla="*/ 49 w 894"/>
              <a:gd name="T3" fmla="*/ 387 h 442"/>
              <a:gd name="T4" fmla="*/ 39 w 894"/>
              <a:gd name="T5" fmla="*/ 367 h 442"/>
              <a:gd name="T6" fmla="*/ 10 w 894"/>
              <a:gd name="T7" fmla="*/ 338 h 442"/>
              <a:gd name="T8" fmla="*/ 0 w 894"/>
              <a:gd name="T9" fmla="*/ 309 h 442"/>
              <a:gd name="T10" fmla="*/ 0 w 894"/>
              <a:gd name="T11" fmla="*/ 271 h 442"/>
              <a:gd name="T12" fmla="*/ 0 w 894"/>
              <a:gd name="T13" fmla="*/ 251 h 442"/>
              <a:gd name="T14" fmla="*/ 20 w 894"/>
              <a:gd name="T15" fmla="*/ 232 h 442"/>
              <a:gd name="T16" fmla="*/ 39 w 894"/>
              <a:gd name="T17" fmla="*/ 212 h 442"/>
              <a:gd name="T18" fmla="*/ 59 w 894"/>
              <a:gd name="T19" fmla="*/ 203 h 442"/>
              <a:gd name="T20" fmla="*/ 88 w 894"/>
              <a:gd name="T21" fmla="*/ 193 h 442"/>
              <a:gd name="T22" fmla="*/ 117 w 894"/>
              <a:gd name="T23" fmla="*/ 183 h 442"/>
              <a:gd name="T24" fmla="*/ 146 w 894"/>
              <a:gd name="T25" fmla="*/ 183 h 442"/>
              <a:gd name="T26" fmla="*/ 175 w 894"/>
              <a:gd name="T27" fmla="*/ 183 h 442"/>
              <a:gd name="T28" fmla="*/ 213 w 894"/>
              <a:gd name="T29" fmla="*/ 183 h 442"/>
              <a:gd name="T30" fmla="*/ 233 w 894"/>
              <a:gd name="T31" fmla="*/ 183 h 442"/>
              <a:gd name="T32" fmla="*/ 262 w 894"/>
              <a:gd name="T33" fmla="*/ 183 h 442"/>
              <a:gd name="T34" fmla="*/ 291 w 894"/>
              <a:gd name="T35" fmla="*/ 183 h 442"/>
              <a:gd name="T36" fmla="*/ 320 w 894"/>
              <a:gd name="T37" fmla="*/ 183 h 442"/>
              <a:gd name="T38" fmla="*/ 349 w 894"/>
              <a:gd name="T39" fmla="*/ 174 h 442"/>
              <a:gd name="T40" fmla="*/ 368 w 894"/>
              <a:gd name="T41" fmla="*/ 154 h 442"/>
              <a:gd name="T42" fmla="*/ 387 w 894"/>
              <a:gd name="T43" fmla="*/ 125 h 442"/>
              <a:gd name="T44" fmla="*/ 397 w 894"/>
              <a:gd name="T45" fmla="*/ 96 h 442"/>
              <a:gd name="T46" fmla="*/ 416 w 894"/>
              <a:gd name="T47" fmla="*/ 67 h 442"/>
              <a:gd name="T48" fmla="*/ 426 w 894"/>
              <a:gd name="T49" fmla="*/ 38 h 442"/>
              <a:gd name="T50" fmla="*/ 446 w 894"/>
              <a:gd name="T51" fmla="*/ 19 h 442"/>
              <a:gd name="T52" fmla="*/ 475 w 894"/>
              <a:gd name="T53" fmla="*/ 9 h 442"/>
              <a:gd name="T54" fmla="*/ 504 w 894"/>
              <a:gd name="T55" fmla="*/ 9 h 442"/>
              <a:gd name="T56" fmla="*/ 542 w 894"/>
              <a:gd name="T57" fmla="*/ 0 h 442"/>
              <a:gd name="T58" fmla="*/ 562 w 894"/>
              <a:gd name="T59" fmla="*/ 0 h 442"/>
              <a:gd name="T60" fmla="*/ 591 w 894"/>
              <a:gd name="T61" fmla="*/ 0 h 442"/>
              <a:gd name="T62" fmla="*/ 629 w 894"/>
              <a:gd name="T63" fmla="*/ 0 h 442"/>
              <a:gd name="T64" fmla="*/ 649 w 894"/>
              <a:gd name="T65" fmla="*/ 0 h 442"/>
              <a:gd name="T66" fmla="*/ 678 w 894"/>
              <a:gd name="T67" fmla="*/ 0 h 442"/>
              <a:gd name="T68" fmla="*/ 707 w 894"/>
              <a:gd name="T69" fmla="*/ 0 h 442"/>
              <a:gd name="T70" fmla="*/ 736 w 894"/>
              <a:gd name="T71" fmla="*/ 9 h 442"/>
              <a:gd name="T72" fmla="*/ 765 w 894"/>
              <a:gd name="T73" fmla="*/ 19 h 442"/>
              <a:gd name="T74" fmla="*/ 794 w 894"/>
              <a:gd name="T75" fmla="*/ 38 h 442"/>
              <a:gd name="T76" fmla="*/ 813 w 894"/>
              <a:gd name="T77" fmla="*/ 58 h 442"/>
              <a:gd name="T78" fmla="*/ 833 w 894"/>
              <a:gd name="T79" fmla="*/ 67 h 442"/>
              <a:gd name="T80" fmla="*/ 852 w 894"/>
              <a:gd name="T81" fmla="*/ 87 h 442"/>
              <a:gd name="T82" fmla="*/ 881 w 894"/>
              <a:gd name="T83" fmla="*/ 106 h 442"/>
              <a:gd name="T84" fmla="*/ 893 w 894"/>
              <a:gd name="T85" fmla="*/ 105 h 44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94"/>
              <a:gd name="T130" fmla="*/ 0 h 442"/>
              <a:gd name="T131" fmla="*/ 894 w 894"/>
              <a:gd name="T132" fmla="*/ 442 h 44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94" h="442">
                <a:moveTo>
                  <a:pt x="77" y="441"/>
                </a:moveTo>
                <a:lnTo>
                  <a:pt x="49" y="387"/>
                </a:lnTo>
                <a:lnTo>
                  <a:pt x="39" y="367"/>
                </a:lnTo>
                <a:lnTo>
                  <a:pt x="10" y="338"/>
                </a:lnTo>
                <a:lnTo>
                  <a:pt x="0" y="309"/>
                </a:lnTo>
                <a:lnTo>
                  <a:pt x="0" y="271"/>
                </a:lnTo>
                <a:lnTo>
                  <a:pt x="0" y="251"/>
                </a:lnTo>
                <a:lnTo>
                  <a:pt x="20" y="232"/>
                </a:lnTo>
                <a:lnTo>
                  <a:pt x="39" y="212"/>
                </a:lnTo>
                <a:lnTo>
                  <a:pt x="59" y="203"/>
                </a:lnTo>
                <a:lnTo>
                  <a:pt x="88" y="193"/>
                </a:lnTo>
                <a:lnTo>
                  <a:pt x="117" y="183"/>
                </a:lnTo>
                <a:lnTo>
                  <a:pt x="146" y="183"/>
                </a:lnTo>
                <a:lnTo>
                  <a:pt x="175" y="183"/>
                </a:lnTo>
                <a:lnTo>
                  <a:pt x="213" y="183"/>
                </a:lnTo>
                <a:lnTo>
                  <a:pt x="233" y="183"/>
                </a:lnTo>
                <a:lnTo>
                  <a:pt x="262" y="183"/>
                </a:lnTo>
                <a:lnTo>
                  <a:pt x="291" y="183"/>
                </a:lnTo>
                <a:lnTo>
                  <a:pt x="320" y="183"/>
                </a:lnTo>
                <a:lnTo>
                  <a:pt x="349" y="174"/>
                </a:lnTo>
                <a:lnTo>
                  <a:pt x="368" y="154"/>
                </a:lnTo>
                <a:lnTo>
                  <a:pt x="387" y="125"/>
                </a:lnTo>
                <a:lnTo>
                  <a:pt x="397" y="96"/>
                </a:lnTo>
                <a:lnTo>
                  <a:pt x="416" y="67"/>
                </a:lnTo>
                <a:lnTo>
                  <a:pt x="426" y="38"/>
                </a:lnTo>
                <a:lnTo>
                  <a:pt x="446" y="19"/>
                </a:lnTo>
                <a:lnTo>
                  <a:pt x="475" y="9"/>
                </a:lnTo>
                <a:lnTo>
                  <a:pt x="504" y="9"/>
                </a:lnTo>
                <a:lnTo>
                  <a:pt x="542" y="0"/>
                </a:lnTo>
                <a:lnTo>
                  <a:pt x="562" y="0"/>
                </a:lnTo>
                <a:lnTo>
                  <a:pt x="591" y="0"/>
                </a:lnTo>
                <a:lnTo>
                  <a:pt x="629" y="0"/>
                </a:lnTo>
                <a:lnTo>
                  <a:pt x="649" y="0"/>
                </a:lnTo>
                <a:lnTo>
                  <a:pt x="678" y="0"/>
                </a:lnTo>
                <a:lnTo>
                  <a:pt x="707" y="0"/>
                </a:lnTo>
                <a:lnTo>
                  <a:pt x="736" y="9"/>
                </a:lnTo>
                <a:lnTo>
                  <a:pt x="765" y="19"/>
                </a:lnTo>
                <a:lnTo>
                  <a:pt x="794" y="38"/>
                </a:lnTo>
                <a:lnTo>
                  <a:pt x="813" y="58"/>
                </a:lnTo>
                <a:lnTo>
                  <a:pt x="833" y="67"/>
                </a:lnTo>
                <a:lnTo>
                  <a:pt x="852" y="87"/>
                </a:lnTo>
                <a:lnTo>
                  <a:pt x="881" y="106"/>
                </a:lnTo>
                <a:lnTo>
                  <a:pt x="893" y="105"/>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0" name="Freeform 21"/>
          <p:cNvSpPr>
            <a:spLocks/>
          </p:cNvSpPr>
          <p:nvPr/>
        </p:nvSpPr>
        <p:spPr bwMode="auto">
          <a:xfrm>
            <a:off x="8596313" y="1738313"/>
            <a:ext cx="400050" cy="1463675"/>
          </a:xfrm>
          <a:custGeom>
            <a:avLst/>
            <a:gdLst>
              <a:gd name="T0" fmla="*/ 57 w 252"/>
              <a:gd name="T1" fmla="*/ 921 h 922"/>
              <a:gd name="T2" fmla="*/ 87 w 252"/>
              <a:gd name="T3" fmla="*/ 881 h 922"/>
              <a:gd name="T4" fmla="*/ 116 w 252"/>
              <a:gd name="T5" fmla="*/ 852 h 922"/>
              <a:gd name="T6" fmla="*/ 126 w 252"/>
              <a:gd name="T7" fmla="*/ 823 h 922"/>
              <a:gd name="T8" fmla="*/ 135 w 252"/>
              <a:gd name="T9" fmla="*/ 794 h 922"/>
              <a:gd name="T10" fmla="*/ 135 w 252"/>
              <a:gd name="T11" fmla="*/ 765 h 922"/>
              <a:gd name="T12" fmla="*/ 135 w 252"/>
              <a:gd name="T13" fmla="*/ 736 h 922"/>
              <a:gd name="T14" fmla="*/ 135 w 252"/>
              <a:gd name="T15" fmla="*/ 707 h 922"/>
              <a:gd name="T16" fmla="*/ 126 w 252"/>
              <a:gd name="T17" fmla="*/ 678 h 922"/>
              <a:gd name="T18" fmla="*/ 116 w 252"/>
              <a:gd name="T19" fmla="*/ 658 h 922"/>
              <a:gd name="T20" fmla="*/ 116 w 252"/>
              <a:gd name="T21" fmla="*/ 629 h 922"/>
              <a:gd name="T22" fmla="*/ 116 w 252"/>
              <a:gd name="T23" fmla="*/ 600 h 922"/>
              <a:gd name="T24" fmla="*/ 116 w 252"/>
              <a:gd name="T25" fmla="*/ 571 h 922"/>
              <a:gd name="T26" fmla="*/ 116 w 252"/>
              <a:gd name="T27" fmla="*/ 542 h 922"/>
              <a:gd name="T28" fmla="*/ 135 w 252"/>
              <a:gd name="T29" fmla="*/ 504 h 922"/>
              <a:gd name="T30" fmla="*/ 145 w 252"/>
              <a:gd name="T31" fmla="*/ 484 h 922"/>
              <a:gd name="T32" fmla="*/ 174 w 252"/>
              <a:gd name="T33" fmla="*/ 446 h 922"/>
              <a:gd name="T34" fmla="*/ 184 w 252"/>
              <a:gd name="T35" fmla="*/ 426 h 922"/>
              <a:gd name="T36" fmla="*/ 213 w 252"/>
              <a:gd name="T37" fmla="*/ 397 h 922"/>
              <a:gd name="T38" fmla="*/ 232 w 252"/>
              <a:gd name="T39" fmla="*/ 368 h 922"/>
              <a:gd name="T40" fmla="*/ 242 w 252"/>
              <a:gd name="T41" fmla="*/ 339 h 922"/>
              <a:gd name="T42" fmla="*/ 251 w 252"/>
              <a:gd name="T43" fmla="*/ 310 h 922"/>
              <a:gd name="T44" fmla="*/ 251 w 252"/>
              <a:gd name="T45" fmla="*/ 281 h 922"/>
              <a:gd name="T46" fmla="*/ 251 w 252"/>
              <a:gd name="T47" fmla="*/ 252 h 922"/>
              <a:gd name="T48" fmla="*/ 251 w 252"/>
              <a:gd name="T49" fmla="*/ 223 h 922"/>
              <a:gd name="T50" fmla="*/ 251 w 252"/>
              <a:gd name="T51" fmla="*/ 194 h 922"/>
              <a:gd name="T52" fmla="*/ 251 w 252"/>
              <a:gd name="T53" fmla="*/ 165 h 922"/>
              <a:gd name="T54" fmla="*/ 251 w 252"/>
              <a:gd name="T55" fmla="*/ 136 h 922"/>
              <a:gd name="T56" fmla="*/ 251 w 252"/>
              <a:gd name="T57" fmla="*/ 116 h 922"/>
              <a:gd name="T58" fmla="*/ 242 w 252"/>
              <a:gd name="T59" fmla="*/ 78 h 922"/>
              <a:gd name="T60" fmla="*/ 232 w 252"/>
              <a:gd name="T61" fmla="*/ 58 h 922"/>
              <a:gd name="T62" fmla="*/ 213 w 252"/>
              <a:gd name="T63" fmla="*/ 29 h 922"/>
              <a:gd name="T64" fmla="*/ 184 w 252"/>
              <a:gd name="T65" fmla="*/ 10 h 922"/>
              <a:gd name="T66" fmla="*/ 164 w 252"/>
              <a:gd name="T67" fmla="*/ 0 h 922"/>
              <a:gd name="T68" fmla="*/ 135 w 252"/>
              <a:gd name="T69" fmla="*/ 0 h 922"/>
              <a:gd name="T70" fmla="*/ 106 w 252"/>
              <a:gd name="T71" fmla="*/ 0 h 922"/>
              <a:gd name="T72" fmla="*/ 77 w 252"/>
              <a:gd name="T73" fmla="*/ 0 h 922"/>
              <a:gd name="T74" fmla="*/ 48 w 252"/>
              <a:gd name="T75" fmla="*/ 0 h 922"/>
              <a:gd name="T76" fmla="*/ 19 w 252"/>
              <a:gd name="T77" fmla="*/ 0 h 922"/>
              <a:gd name="T78" fmla="*/ 0 w 252"/>
              <a:gd name="T79" fmla="*/ 20 h 922"/>
              <a:gd name="T80" fmla="*/ 9 w 252"/>
              <a:gd name="T81" fmla="*/ 9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2"/>
              <a:gd name="T124" fmla="*/ 0 h 922"/>
              <a:gd name="T125" fmla="*/ 252 w 252"/>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2" h="922">
                <a:moveTo>
                  <a:pt x="57" y="921"/>
                </a:moveTo>
                <a:lnTo>
                  <a:pt x="87" y="881"/>
                </a:lnTo>
                <a:lnTo>
                  <a:pt x="116" y="852"/>
                </a:lnTo>
                <a:lnTo>
                  <a:pt x="126" y="823"/>
                </a:lnTo>
                <a:lnTo>
                  <a:pt x="135" y="794"/>
                </a:lnTo>
                <a:lnTo>
                  <a:pt x="135" y="765"/>
                </a:lnTo>
                <a:lnTo>
                  <a:pt x="135" y="736"/>
                </a:lnTo>
                <a:lnTo>
                  <a:pt x="135" y="707"/>
                </a:lnTo>
                <a:lnTo>
                  <a:pt x="126" y="678"/>
                </a:lnTo>
                <a:lnTo>
                  <a:pt x="116" y="658"/>
                </a:lnTo>
                <a:lnTo>
                  <a:pt x="116" y="629"/>
                </a:lnTo>
                <a:lnTo>
                  <a:pt x="116" y="600"/>
                </a:lnTo>
                <a:lnTo>
                  <a:pt x="116" y="571"/>
                </a:lnTo>
                <a:lnTo>
                  <a:pt x="116" y="542"/>
                </a:lnTo>
                <a:lnTo>
                  <a:pt x="135" y="504"/>
                </a:lnTo>
                <a:lnTo>
                  <a:pt x="145" y="484"/>
                </a:lnTo>
                <a:lnTo>
                  <a:pt x="174" y="446"/>
                </a:lnTo>
                <a:lnTo>
                  <a:pt x="184" y="426"/>
                </a:lnTo>
                <a:lnTo>
                  <a:pt x="213" y="397"/>
                </a:lnTo>
                <a:lnTo>
                  <a:pt x="232" y="368"/>
                </a:lnTo>
                <a:lnTo>
                  <a:pt x="242" y="339"/>
                </a:lnTo>
                <a:lnTo>
                  <a:pt x="251" y="310"/>
                </a:lnTo>
                <a:lnTo>
                  <a:pt x="251" y="281"/>
                </a:lnTo>
                <a:lnTo>
                  <a:pt x="251" y="252"/>
                </a:lnTo>
                <a:lnTo>
                  <a:pt x="251" y="223"/>
                </a:lnTo>
                <a:lnTo>
                  <a:pt x="251" y="194"/>
                </a:lnTo>
                <a:lnTo>
                  <a:pt x="251" y="165"/>
                </a:lnTo>
                <a:lnTo>
                  <a:pt x="251" y="136"/>
                </a:lnTo>
                <a:lnTo>
                  <a:pt x="251" y="116"/>
                </a:lnTo>
                <a:lnTo>
                  <a:pt x="242" y="78"/>
                </a:lnTo>
                <a:lnTo>
                  <a:pt x="232" y="58"/>
                </a:lnTo>
                <a:lnTo>
                  <a:pt x="213" y="29"/>
                </a:lnTo>
                <a:lnTo>
                  <a:pt x="184" y="10"/>
                </a:lnTo>
                <a:lnTo>
                  <a:pt x="164" y="0"/>
                </a:lnTo>
                <a:lnTo>
                  <a:pt x="135" y="0"/>
                </a:lnTo>
                <a:lnTo>
                  <a:pt x="106" y="0"/>
                </a:lnTo>
                <a:lnTo>
                  <a:pt x="77" y="0"/>
                </a:lnTo>
                <a:lnTo>
                  <a:pt x="48" y="0"/>
                </a:lnTo>
                <a:lnTo>
                  <a:pt x="19" y="0"/>
                </a:lnTo>
                <a:lnTo>
                  <a:pt x="0" y="20"/>
                </a:lnTo>
                <a:lnTo>
                  <a:pt x="9" y="9"/>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1" name="Line 22"/>
          <p:cNvSpPr>
            <a:spLocks noChangeShapeType="1"/>
          </p:cNvSpPr>
          <p:nvPr/>
        </p:nvSpPr>
        <p:spPr bwMode="auto">
          <a:xfrm>
            <a:off x="5943600" y="4114800"/>
            <a:ext cx="0" cy="17526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24" name="Picture 6" descr="D:\Books\MISBook\Images\Photos\HPBlad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1498" y="1268410"/>
            <a:ext cx="1225719" cy="896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7417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US" smtClean="0"/>
              <a:t>Disk Striping and RAID</a:t>
            </a:r>
          </a:p>
        </p:txBody>
      </p:sp>
      <p:sp>
        <p:nvSpPr>
          <p:cNvPr id="33797" name="Rectangle 3"/>
          <p:cNvSpPr>
            <a:spLocks noGrp="1" noChangeArrowheads="1"/>
          </p:cNvSpPr>
          <p:nvPr>
            <p:ph idx="1"/>
          </p:nvPr>
        </p:nvSpPr>
        <p:spPr>
          <a:xfrm>
            <a:off x="147919" y="1237129"/>
            <a:ext cx="5109882" cy="4782671"/>
          </a:xfrm>
        </p:spPr>
        <p:txBody>
          <a:bodyPr/>
          <a:lstStyle/>
          <a:p>
            <a:r>
              <a:rPr lang="en-US" dirty="0" smtClean="0"/>
              <a:t>Redundant Array of Independent Drives (RAID)</a:t>
            </a:r>
          </a:p>
          <a:p>
            <a:pPr lvl="1"/>
            <a:r>
              <a:rPr lang="en-US" dirty="0" smtClean="0"/>
              <a:t>Instead of one massive drive, use many smaller drives.</a:t>
            </a:r>
          </a:p>
          <a:p>
            <a:pPr lvl="1"/>
            <a:r>
              <a:rPr lang="en-US" dirty="0" smtClean="0"/>
              <a:t>Split table to store parts on different drives (striping).</a:t>
            </a:r>
          </a:p>
          <a:p>
            <a:pPr lvl="1"/>
            <a:r>
              <a:rPr lang="en-US" dirty="0" smtClean="0"/>
              <a:t>Duplicate pieces on different drive for backup.</a:t>
            </a:r>
          </a:p>
          <a:p>
            <a:pPr lvl="1"/>
            <a:r>
              <a:rPr lang="en-US" dirty="0" smtClean="0"/>
              <a:t>Drives can simultaneously retrieve portions of the data.</a:t>
            </a:r>
          </a:p>
        </p:txBody>
      </p:sp>
      <p:sp>
        <p:nvSpPr>
          <p:cNvPr id="33794"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685B32B9-D121-4324-8311-3079F3FA9B27}" type="slidenum">
              <a:rPr lang="en-US" smtClean="0"/>
              <a:pPr/>
              <a:t>31</a:t>
            </a:fld>
            <a:endParaRPr lang="en-US"/>
          </a:p>
        </p:txBody>
      </p:sp>
      <p:sp>
        <p:nvSpPr>
          <p:cNvPr id="33795" name="Rectangle 26"/>
          <p:cNvSpPr>
            <a:spLocks noChangeArrowheads="1"/>
          </p:cNvSpPr>
          <p:nvPr/>
        </p:nvSpPr>
        <p:spPr bwMode="auto">
          <a:xfrm>
            <a:off x="6629400" y="1371600"/>
            <a:ext cx="2286000" cy="762000"/>
          </a:xfrm>
          <a:prstGeom prst="rect">
            <a:avLst/>
          </a:prstGeom>
          <a:solidFill>
            <a:srgbClr val="CCFFCC"/>
          </a:solidFill>
          <a:ln w="12700">
            <a:solidFill>
              <a:schemeClr val="tx1"/>
            </a:solidFill>
            <a:miter lim="800000"/>
            <a:headEnd type="none" w="sm" len="sm"/>
            <a:tailEnd type="none" w="sm" len="sm"/>
          </a:ln>
        </p:spPr>
        <p:txBody>
          <a:bodyPr wrap="none" anchor="ctr"/>
          <a:lstStyle/>
          <a:p>
            <a:endParaRPr lang="en-US"/>
          </a:p>
        </p:txBody>
      </p:sp>
      <p:sp>
        <p:nvSpPr>
          <p:cNvPr id="33798" name="Oval 6"/>
          <p:cNvSpPr>
            <a:spLocks noChangeArrowheads="1"/>
          </p:cNvSpPr>
          <p:nvPr/>
        </p:nvSpPr>
        <p:spPr bwMode="auto">
          <a:xfrm>
            <a:off x="6781800" y="18288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799" name="Oval 7"/>
          <p:cNvSpPr>
            <a:spLocks noChangeArrowheads="1"/>
          </p:cNvSpPr>
          <p:nvPr/>
        </p:nvSpPr>
        <p:spPr bwMode="auto">
          <a:xfrm>
            <a:off x="6781800" y="17526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0" name="Oval 8"/>
          <p:cNvSpPr>
            <a:spLocks noChangeArrowheads="1"/>
          </p:cNvSpPr>
          <p:nvPr/>
        </p:nvSpPr>
        <p:spPr bwMode="auto">
          <a:xfrm>
            <a:off x="6781800" y="16764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1" name="Oval 9"/>
          <p:cNvSpPr>
            <a:spLocks noChangeArrowheads="1"/>
          </p:cNvSpPr>
          <p:nvPr/>
        </p:nvSpPr>
        <p:spPr bwMode="auto">
          <a:xfrm>
            <a:off x="6781800" y="16002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2" name="Oval 10"/>
          <p:cNvSpPr>
            <a:spLocks noChangeArrowheads="1"/>
          </p:cNvSpPr>
          <p:nvPr/>
        </p:nvSpPr>
        <p:spPr bwMode="auto">
          <a:xfrm>
            <a:off x="6781800" y="15240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3" name="Oval 11"/>
          <p:cNvSpPr>
            <a:spLocks noChangeArrowheads="1"/>
          </p:cNvSpPr>
          <p:nvPr/>
        </p:nvSpPr>
        <p:spPr bwMode="auto">
          <a:xfrm>
            <a:off x="7315200" y="18288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4" name="Oval 12"/>
          <p:cNvSpPr>
            <a:spLocks noChangeArrowheads="1"/>
          </p:cNvSpPr>
          <p:nvPr/>
        </p:nvSpPr>
        <p:spPr bwMode="auto">
          <a:xfrm>
            <a:off x="7315200" y="17526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5" name="Oval 13"/>
          <p:cNvSpPr>
            <a:spLocks noChangeArrowheads="1"/>
          </p:cNvSpPr>
          <p:nvPr/>
        </p:nvSpPr>
        <p:spPr bwMode="auto">
          <a:xfrm>
            <a:off x="7315200" y="16764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6" name="Oval 14"/>
          <p:cNvSpPr>
            <a:spLocks noChangeArrowheads="1"/>
          </p:cNvSpPr>
          <p:nvPr/>
        </p:nvSpPr>
        <p:spPr bwMode="auto">
          <a:xfrm>
            <a:off x="7315200" y="16002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7" name="Oval 15"/>
          <p:cNvSpPr>
            <a:spLocks noChangeArrowheads="1"/>
          </p:cNvSpPr>
          <p:nvPr/>
        </p:nvSpPr>
        <p:spPr bwMode="auto">
          <a:xfrm>
            <a:off x="7315200" y="15240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8" name="Oval 16"/>
          <p:cNvSpPr>
            <a:spLocks noChangeArrowheads="1"/>
          </p:cNvSpPr>
          <p:nvPr/>
        </p:nvSpPr>
        <p:spPr bwMode="auto">
          <a:xfrm>
            <a:off x="7848600" y="18288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09" name="Oval 17"/>
          <p:cNvSpPr>
            <a:spLocks noChangeArrowheads="1"/>
          </p:cNvSpPr>
          <p:nvPr/>
        </p:nvSpPr>
        <p:spPr bwMode="auto">
          <a:xfrm>
            <a:off x="7848600" y="17526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0" name="Oval 18"/>
          <p:cNvSpPr>
            <a:spLocks noChangeArrowheads="1"/>
          </p:cNvSpPr>
          <p:nvPr/>
        </p:nvSpPr>
        <p:spPr bwMode="auto">
          <a:xfrm>
            <a:off x="7848600" y="16764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1" name="Oval 19"/>
          <p:cNvSpPr>
            <a:spLocks noChangeArrowheads="1"/>
          </p:cNvSpPr>
          <p:nvPr/>
        </p:nvSpPr>
        <p:spPr bwMode="auto">
          <a:xfrm>
            <a:off x="7848600" y="16002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2" name="Oval 20"/>
          <p:cNvSpPr>
            <a:spLocks noChangeArrowheads="1"/>
          </p:cNvSpPr>
          <p:nvPr/>
        </p:nvSpPr>
        <p:spPr bwMode="auto">
          <a:xfrm>
            <a:off x="7848600" y="15240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3" name="Oval 21"/>
          <p:cNvSpPr>
            <a:spLocks noChangeArrowheads="1"/>
          </p:cNvSpPr>
          <p:nvPr/>
        </p:nvSpPr>
        <p:spPr bwMode="auto">
          <a:xfrm>
            <a:off x="8382000" y="18288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4" name="Oval 22"/>
          <p:cNvSpPr>
            <a:spLocks noChangeArrowheads="1"/>
          </p:cNvSpPr>
          <p:nvPr/>
        </p:nvSpPr>
        <p:spPr bwMode="auto">
          <a:xfrm>
            <a:off x="8382000" y="17526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5" name="Oval 23"/>
          <p:cNvSpPr>
            <a:spLocks noChangeArrowheads="1"/>
          </p:cNvSpPr>
          <p:nvPr/>
        </p:nvSpPr>
        <p:spPr bwMode="auto">
          <a:xfrm>
            <a:off x="8382000" y="16764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6" name="Oval 24"/>
          <p:cNvSpPr>
            <a:spLocks noChangeArrowheads="1"/>
          </p:cNvSpPr>
          <p:nvPr/>
        </p:nvSpPr>
        <p:spPr bwMode="auto">
          <a:xfrm>
            <a:off x="8382000" y="16002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7" name="Oval 25"/>
          <p:cNvSpPr>
            <a:spLocks noChangeArrowheads="1"/>
          </p:cNvSpPr>
          <p:nvPr/>
        </p:nvSpPr>
        <p:spPr bwMode="auto">
          <a:xfrm>
            <a:off x="8382000" y="1524000"/>
            <a:ext cx="457200" cy="152400"/>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3818" name="Text Box 27"/>
          <p:cNvSpPr txBox="1">
            <a:spLocks noChangeArrowheads="1"/>
          </p:cNvSpPr>
          <p:nvPr/>
        </p:nvSpPr>
        <p:spPr bwMode="auto">
          <a:xfrm>
            <a:off x="5257800" y="2590800"/>
            <a:ext cx="3733800" cy="1549400"/>
          </a:xfrm>
          <a:prstGeom prst="rect">
            <a:avLst/>
          </a:prstGeom>
          <a:noFill/>
          <a:ln w="12700">
            <a:solidFill>
              <a:srgbClr val="0066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1089025" algn="l"/>
                <a:tab pos="2003425" algn="l"/>
              </a:tabLst>
              <a:defRPr sz="2400">
                <a:solidFill>
                  <a:schemeClr val="folHlink"/>
                </a:solidFill>
                <a:latin typeface="Arial" charset="0"/>
              </a:defRPr>
            </a:lvl1pPr>
            <a:lvl2pPr marL="742950" indent="-285750">
              <a:tabLst>
                <a:tab pos="1089025" algn="l"/>
                <a:tab pos="2003425" algn="l"/>
              </a:tabLst>
              <a:defRPr sz="2400">
                <a:solidFill>
                  <a:schemeClr val="folHlink"/>
                </a:solidFill>
                <a:latin typeface="Arial" charset="0"/>
              </a:defRPr>
            </a:lvl2pPr>
            <a:lvl3pPr marL="1143000" indent="-228600">
              <a:tabLst>
                <a:tab pos="1089025" algn="l"/>
                <a:tab pos="2003425" algn="l"/>
              </a:tabLst>
              <a:defRPr sz="2400">
                <a:solidFill>
                  <a:schemeClr val="folHlink"/>
                </a:solidFill>
                <a:latin typeface="Arial" charset="0"/>
              </a:defRPr>
            </a:lvl3pPr>
            <a:lvl4pPr marL="1600200" indent="-228600">
              <a:tabLst>
                <a:tab pos="1089025" algn="l"/>
                <a:tab pos="2003425" algn="l"/>
              </a:tabLst>
              <a:defRPr sz="2400">
                <a:solidFill>
                  <a:schemeClr val="folHlink"/>
                </a:solidFill>
                <a:latin typeface="Arial" charset="0"/>
              </a:defRPr>
            </a:lvl4pPr>
            <a:lvl5pPr marL="2057400" indent="-228600">
              <a:tabLst>
                <a:tab pos="1089025" algn="l"/>
                <a:tab pos="2003425" algn="l"/>
              </a:tabLst>
              <a:defRPr sz="2400">
                <a:solidFill>
                  <a:schemeClr val="folHlink"/>
                </a:solidFill>
                <a:latin typeface="Arial" charset="0"/>
              </a:defRPr>
            </a:lvl5pPr>
            <a:lvl6pPr marL="2514600" indent="-228600" eaLnBrk="0" fontAlgn="base" hangingPunct="0">
              <a:spcBef>
                <a:spcPct val="0"/>
              </a:spcBef>
              <a:spcAft>
                <a:spcPct val="0"/>
              </a:spcAft>
              <a:tabLst>
                <a:tab pos="1089025" algn="l"/>
                <a:tab pos="2003425" algn="l"/>
              </a:tabLst>
              <a:defRPr sz="2400">
                <a:solidFill>
                  <a:schemeClr val="folHlink"/>
                </a:solidFill>
                <a:latin typeface="Arial" charset="0"/>
              </a:defRPr>
            </a:lvl6pPr>
            <a:lvl7pPr marL="2971800" indent="-228600" eaLnBrk="0" fontAlgn="base" hangingPunct="0">
              <a:spcBef>
                <a:spcPct val="0"/>
              </a:spcBef>
              <a:spcAft>
                <a:spcPct val="0"/>
              </a:spcAft>
              <a:tabLst>
                <a:tab pos="1089025" algn="l"/>
                <a:tab pos="2003425" algn="l"/>
              </a:tabLst>
              <a:defRPr sz="2400">
                <a:solidFill>
                  <a:schemeClr val="folHlink"/>
                </a:solidFill>
                <a:latin typeface="Arial" charset="0"/>
              </a:defRPr>
            </a:lvl7pPr>
            <a:lvl8pPr marL="3429000" indent="-228600" eaLnBrk="0" fontAlgn="base" hangingPunct="0">
              <a:spcBef>
                <a:spcPct val="0"/>
              </a:spcBef>
              <a:spcAft>
                <a:spcPct val="0"/>
              </a:spcAft>
              <a:tabLst>
                <a:tab pos="1089025" algn="l"/>
                <a:tab pos="2003425" algn="l"/>
              </a:tabLst>
              <a:defRPr sz="2400">
                <a:solidFill>
                  <a:schemeClr val="folHlink"/>
                </a:solidFill>
                <a:latin typeface="Arial" charset="0"/>
              </a:defRPr>
            </a:lvl8pPr>
            <a:lvl9pPr marL="3886200" indent="-228600" eaLnBrk="0" fontAlgn="base" hangingPunct="0">
              <a:spcBef>
                <a:spcPct val="0"/>
              </a:spcBef>
              <a:spcAft>
                <a:spcPct val="0"/>
              </a:spcAft>
              <a:tabLst>
                <a:tab pos="1089025" algn="l"/>
                <a:tab pos="2003425" algn="l"/>
              </a:tabLst>
              <a:defRPr sz="2400">
                <a:solidFill>
                  <a:schemeClr val="folHlink"/>
                </a:solidFill>
                <a:latin typeface="Arial" charset="0"/>
              </a:defRPr>
            </a:lvl9pPr>
          </a:lstStyle>
          <a:p>
            <a:r>
              <a:rPr lang="en-US" sz="1900" b="1">
                <a:solidFill>
                  <a:srgbClr val="006600"/>
                </a:solidFill>
              </a:rPr>
              <a:t>CustID	Name	Phone</a:t>
            </a:r>
            <a:endParaRPr lang="en-US" sz="1900">
              <a:solidFill>
                <a:srgbClr val="006600"/>
              </a:solidFill>
            </a:endParaRPr>
          </a:p>
          <a:p>
            <a:r>
              <a:rPr lang="en-US" sz="1900">
                <a:solidFill>
                  <a:srgbClr val="006600"/>
                </a:solidFill>
              </a:rPr>
              <a:t>115	Jones	555-555-1111</a:t>
            </a:r>
          </a:p>
          <a:p>
            <a:r>
              <a:rPr lang="en-US" sz="1900">
                <a:solidFill>
                  <a:srgbClr val="006600"/>
                </a:solidFill>
              </a:rPr>
              <a:t>225	Inez	666-666-2222</a:t>
            </a:r>
          </a:p>
          <a:p>
            <a:r>
              <a:rPr lang="en-US" sz="1900">
                <a:solidFill>
                  <a:srgbClr val="006600"/>
                </a:solidFill>
              </a:rPr>
              <a:t>333	Shigeta	777-777-1357</a:t>
            </a:r>
          </a:p>
          <a:p>
            <a:r>
              <a:rPr lang="en-US" sz="1900">
                <a:solidFill>
                  <a:srgbClr val="006600"/>
                </a:solidFill>
              </a:rPr>
              <a:t>938	Smith	888-888-2225</a:t>
            </a:r>
            <a:endParaRPr lang="en-US" sz="1900" b="1">
              <a:solidFill>
                <a:srgbClr val="006600"/>
              </a:solidFill>
            </a:endParaRPr>
          </a:p>
        </p:txBody>
      </p:sp>
      <p:sp>
        <p:nvSpPr>
          <p:cNvPr id="33819" name="Line 28"/>
          <p:cNvSpPr>
            <a:spLocks noChangeShapeType="1"/>
          </p:cNvSpPr>
          <p:nvPr/>
        </p:nvSpPr>
        <p:spPr bwMode="auto">
          <a:xfrm flipV="1">
            <a:off x="5867400" y="1752600"/>
            <a:ext cx="990600" cy="1295400"/>
          </a:xfrm>
          <a:prstGeom prst="line">
            <a:avLst/>
          </a:prstGeom>
          <a:noFill/>
          <a:ln w="1905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0" name="Line 29"/>
          <p:cNvSpPr>
            <a:spLocks noChangeShapeType="1"/>
          </p:cNvSpPr>
          <p:nvPr/>
        </p:nvSpPr>
        <p:spPr bwMode="auto">
          <a:xfrm flipV="1">
            <a:off x="5791200" y="1905000"/>
            <a:ext cx="1600200" cy="1447800"/>
          </a:xfrm>
          <a:prstGeom prst="line">
            <a:avLst/>
          </a:prstGeom>
          <a:noFill/>
          <a:ln w="1905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1" name="Line 30"/>
          <p:cNvSpPr>
            <a:spLocks noChangeShapeType="1"/>
          </p:cNvSpPr>
          <p:nvPr/>
        </p:nvSpPr>
        <p:spPr bwMode="auto">
          <a:xfrm flipV="1">
            <a:off x="6553200" y="1752600"/>
            <a:ext cx="762000" cy="457200"/>
          </a:xfrm>
          <a:prstGeom prst="line">
            <a:avLst/>
          </a:prstGeom>
          <a:noFill/>
          <a:ln w="19050">
            <a:solidFill>
              <a:schemeClr val="tx2"/>
            </a:solidFill>
            <a:prstDash val="sysDot"/>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2" name="Line 31"/>
          <p:cNvSpPr>
            <a:spLocks noChangeShapeType="1"/>
          </p:cNvSpPr>
          <p:nvPr/>
        </p:nvSpPr>
        <p:spPr bwMode="auto">
          <a:xfrm flipV="1">
            <a:off x="7010400" y="1676400"/>
            <a:ext cx="914400" cy="609600"/>
          </a:xfrm>
          <a:prstGeom prst="line">
            <a:avLst/>
          </a:prstGeom>
          <a:noFill/>
          <a:ln w="19050">
            <a:solidFill>
              <a:schemeClr val="tx2"/>
            </a:solidFill>
            <a:prstDash val="sysDot"/>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3" name="Line 32"/>
          <p:cNvSpPr>
            <a:spLocks noChangeShapeType="1"/>
          </p:cNvSpPr>
          <p:nvPr/>
        </p:nvSpPr>
        <p:spPr bwMode="auto">
          <a:xfrm flipV="1">
            <a:off x="5791200" y="1828800"/>
            <a:ext cx="2209800" cy="1828800"/>
          </a:xfrm>
          <a:prstGeom prst="line">
            <a:avLst/>
          </a:prstGeom>
          <a:noFill/>
          <a:ln w="1905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4" name="Line 34"/>
          <p:cNvSpPr>
            <a:spLocks noChangeShapeType="1"/>
          </p:cNvSpPr>
          <p:nvPr/>
        </p:nvSpPr>
        <p:spPr bwMode="auto">
          <a:xfrm flipV="1">
            <a:off x="7620000" y="1752600"/>
            <a:ext cx="838200" cy="381000"/>
          </a:xfrm>
          <a:prstGeom prst="line">
            <a:avLst/>
          </a:prstGeom>
          <a:noFill/>
          <a:ln w="19050">
            <a:solidFill>
              <a:schemeClr val="tx2"/>
            </a:solidFill>
            <a:prstDash val="sysDot"/>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5" name="Freeform 35"/>
          <p:cNvSpPr>
            <a:spLocks/>
          </p:cNvSpPr>
          <p:nvPr/>
        </p:nvSpPr>
        <p:spPr bwMode="auto">
          <a:xfrm>
            <a:off x="6858000" y="1676400"/>
            <a:ext cx="304800" cy="41275"/>
          </a:xfrm>
          <a:custGeom>
            <a:avLst/>
            <a:gdLst>
              <a:gd name="T0" fmla="*/ 0 w 192"/>
              <a:gd name="T1" fmla="*/ 0 h 26"/>
              <a:gd name="T2" fmla="*/ 98 w 192"/>
              <a:gd name="T3" fmla="*/ 26 h 26"/>
              <a:gd name="T4" fmla="*/ 192 w 192"/>
              <a:gd name="T5" fmla="*/ 0 h 26"/>
              <a:gd name="T6" fmla="*/ 0 60000 65536"/>
              <a:gd name="T7" fmla="*/ 0 60000 65536"/>
              <a:gd name="T8" fmla="*/ 0 60000 65536"/>
              <a:gd name="T9" fmla="*/ 0 w 192"/>
              <a:gd name="T10" fmla="*/ 0 h 26"/>
              <a:gd name="T11" fmla="*/ 192 w 192"/>
              <a:gd name="T12" fmla="*/ 26 h 26"/>
            </a:gdLst>
            <a:ahLst/>
            <a:cxnLst>
              <a:cxn ang="T6">
                <a:pos x="T0" y="T1"/>
              </a:cxn>
              <a:cxn ang="T7">
                <a:pos x="T2" y="T3"/>
              </a:cxn>
              <a:cxn ang="T8">
                <a:pos x="T4" y="T5"/>
              </a:cxn>
            </a:cxnLst>
            <a:rect l="T9" t="T10" r="T11" b="T12"/>
            <a:pathLst>
              <a:path w="192" h="26">
                <a:moveTo>
                  <a:pt x="0" y="0"/>
                </a:moveTo>
                <a:cubicBezTo>
                  <a:pt x="16" y="4"/>
                  <a:pt x="66" y="26"/>
                  <a:pt x="98" y="26"/>
                </a:cubicBezTo>
                <a:cubicBezTo>
                  <a:pt x="130" y="26"/>
                  <a:pt x="173" y="5"/>
                  <a:pt x="192" y="0"/>
                </a:cubicBezTo>
              </a:path>
            </a:pathLst>
          </a:custGeom>
          <a:noFill/>
          <a:ln w="57150" cap="flat" cmpd="sng">
            <a:solidFill>
              <a:srgbClr val="0066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26" name="Freeform 36"/>
          <p:cNvSpPr>
            <a:spLocks/>
          </p:cNvSpPr>
          <p:nvPr/>
        </p:nvSpPr>
        <p:spPr bwMode="auto">
          <a:xfrm>
            <a:off x="7391400" y="1752600"/>
            <a:ext cx="304800" cy="41275"/>
          </a:xfrm>
          <a:custGeom>
            <a:avLst/>
            <a:gdLst>
              <a:gd name="T0" fmla="*/ 0 w 192"/>
              <a:gd name="T1" fmla="*/ 0 h 26"/>
              <a:gd name="T2" fmla="*/ 98 w 192"/>
              <a:gd name="T3" fmla="*/ 26 h 26"/>
              <a:gd name="T4" fmla="*/ 192 w 192"/>
              <a:gd name="T5" fmla="*/ 0 h 26"/>
              <a:gd name="T6" fmla="*/ 0 60000 65536"/>
              <a:gd name="T7" fmla="*/ 0 60000 65536"/>
              <a:gd name="T8" fmla="*/ 0 60000 65536"/>
              <a:gd name="T9" fmla="*/ 0 w 192"/>
              <a:gd name="T10" fmla="*/ 0 h 26"/>
              <a:gd name="T11" fmla="*/ 192 w 192"/>
              <a:gd name="T12" fmla="*/ 26 h 26"/>
            </a:gdLst>
            <a:ahLst/>
            <a:cxnLst>
              <a:cxn ang="T6">
                <a:pos x="T0" y="T1"/>
              </a:cxn>
              <a:cxn ang="T7">
                <a:pos x="T2" y="T3"/>
              </a:cxn>
              <a:cxn ang="T8">
                <a:pos x="T4" y="T5"/>
              </a:cxn>
            </a:cxnLst>
            <a:rect l="T9" t="T10" r="T11" b="T12"/>
            <a:pathLst>
              <a:path w="192" h="26">
                <a:moveTo>
                  <a:pt x="0" y="0"/>
                </a:moveTo>
                <a:cubicBezTo>
                  <a:pt x="16" y="4"/>
                  <a:pt x="66" y="26"/>
                  <a:pt x="98" y="26"/>
                </a:cubicBezTo>
                <a:cubicBezTo>
                  <a:pt x="130" y="26"/>
                  <a:pt x="173" y="5"/>
                  <a:pt x="192" y="0"/>
                </a:cubicBezTo>
              </a:path>
            </a:pathLst>
          </a:custGeom>
          <a:noFill/>
          <a:ln w="57150" cap="flat" cmpd="sng">
            <a:solidFill>
              <a:srgbClr val="0066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27" name="Freeform 37"/>
          <p:cNvSpPr>
            <a:spLocks/>
          </p:cNvSpPr>
          <p:nvPr/>
        </p:nvSpPr>
        <p:spPr bwMode="auto">
          <a:xfrm>
            <a:off x="7924800" y="1752600"/>
            <a:ext cx="304800" cy="41275"/>
          </a:xfrm>
          <a:custGeom>
            <a:avLst/>
            <a:gdLst>
              <a:gd name="T0" fmla="*/ 0 w 192"/>
              <a:gd name="T1" fmla="*/ 0 h 26"/>
              <a:gd name="T2" fmla="*/ 98 w 192"/>
              <a:gd name="T3" fmla="*/ 26 h 26"/>
              <a:gd name="T4" fmla="*/ 192 w 192"/>
              <a:gd name="T5" fmla="*/ 0 h 26"/>
              <a:gd name="T6" fmla="*/ 0 60000 65536"/>
              <a:gd name="T7" fmla="*/ 0 60000 65536"/>
              <a:gd name="T8" fmla="*/ 0 60000 65536"/>
              <a:gd name="T9" fmla="*/ 0 w 192"/>
              <a:gd name="T10" fmla="*/ 0 h 26"/>
              <a:gd name="T11" fmla="*/ 192 w 192"/>
              <a:gd name="T12" fmla="*/ 26 h 26"/>
            </a:gdLst>
            <a:ahLst/>
            <a:cxnLst>
              <a:cxn ang="T6">
                <a:pos x="T0" y="T1"/>
              </a:cxn>
              <a:cxn ang="T7">
                <a:pos x="T2" y="T3"/>
              </a:cxn>
              <a:cxn ang="T8">
                <a:pos x="T4" y="T5"/>
              </a:cxn>
            </a:cxnLst>
            <a:rect l="T9" t="T10" r="T11" b="T12"/>
            <a:pathLst>
              <a:path w="192" h="26">
                <a:moveTo>
                  <a:pt x="0" y="0"/>
                </a:moveTo>
                <a:cubicBezTo>
                  <a:pt x="16" y="4"/>
                  <a:pt x="66" y="26"/>
                  <a:pt x="98" y="26"/>
                </a:cubicBezTo>
                <a:cubicBezTo>
                  <a:pt x="130" y="26"/>
                  <a:pt x="173" y="5"/>
                  <a:pt x="192" y="0"/>
                </a:cubicBezTo>
              </a:path>
            </a:pathLst>
          </a:custGeom>
          <a:noFill/>
          <a:ln w="57150" cap="flat" cmpd="sng">
            <a:solidFill>
              <a:srgbClr val="0066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1798318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US" smtClean="0"/>
              <a:t>Physical Data Storage</a:t>
            </a:r>
          </a:p>
        </p:txBody>
      </p:sp>
      <p:sp>
        <p:nvSpPr>
          <p:cNvPr id="15364" name="Rectangle 3"/>
          <p:cNvSpPr>
            <a:spLocks noGrp="1" noChangeArrowheads="1"/>
          </p:cNvSpPr>
          <p:nvPr>
            <p:ph type="body" sz="half" idx="1"/>
          </p:nvPr>
        </p:nvSpPr>
        <p:spPr/>
        <p:txBody>
          <a:bodyPr/>
          <a:lstStyle/>
          <a:p>
            <a:r>
              <a:rPr lang="en-US" smtClean="0"/>
              <a:t>Some database systems let the designer choose how to store data.</a:t>
            </a:r>
          </a:p>
          <a:p>
            <a:pPr lvl="1"/>
            <a:r>
              <a:rPr lang="en-US" smtClean="0"/>
              <a:t>Rows for each table.</a:t>
            </a:r>
          </a:p>
          <a:p>
            <a:pPr lvl="1"/>
            <a:r>
              <a:rPr lang="en-US" smtClean="0"/>
              <a:t>Columns within a table.</a:t>
            </a:r>
          </a:p>
          <a:p>
            <a:pPr lvl="1"/>
            <a:r>
              <a:rPr lang="en-US" smtClean="0"/>
              <a:t>The choice influences performance and storage requirements.</a:t>
            </a:r>
          </a:p>
          <a:p>
            <a:pPr lvl="1"/>
            <a:r>
              <a:rPr lang="en-US" smtClean="0"/>
              <a:t>The choice depends on the characteristics of the data being stored.</a:t>
            </a:r>
          </a:p>
        </p:txBody>
      </p:sp>
      <p:sp>
        <p:nvSpPr>
          <p:cNvPr id="15365" name="Rectangle 4"/>
          <p:cNvSpPr>
            <a:spLocks noGrp="1" noChangeArrowheads="1"/>
          </p:cNvSpPr>
          <p:nvPr>
            <p:ph type="body" sz="half" idx="2"/>
          </p:nvPr>
        </p:nvSpPr>
        <p:spPr/>
        <p:txBody>
          <a:bodyPr/>
          <a:lstStyle/>
          <a:p>
            <a:r>
              <a:rPr lang="en-US" smtClean="0"/>
              <a:t>Index</a:t>
            </a:r>
          </a:p>
          <a:p>
            <a:pPr lvl="1"/>
            <a:r>
              <a:rPr lang="en-US" smtClean="0"/>
              <a:t>Most database systems use an index to improve performance.</a:t>
            </a:r>
          </a:p>
          <a:p>
            <a:pPr lvl="2"/>
            <a:r>
              <a:rPr lang="en-US" smtClean="0"/>
              <a:t>Several methods can be used to store an index.</a:t>
            </a:r>
          </a:p>
          <a:p>
            <a:pPr lvl="1"/>
            <a:r>
              <a:rPr lang="en-US" smtClean="0"/>
              <a:t>An index can speed data retrieval.</a:t>
            </a:r>
          </a:p>
          <a:p>
            <a:pPr lvl="1"/>
            <a:r>
              <a:rPr lang="en-US" smtClean="0"/>
              <a:t>Maintaining many indexes on a table can significantly slow down data updates and additions.</a:t>
            </a:r>
          </a:p>
          <a:p>
            <a:pPr lvl="1"/>
            <a:r>
              <a:rPr lang="en-US" smtClean="0"/>
              <a:t>Choose indexes carefully to speed up certain large jobs.</a:t>
            </a:r>
          </a:p>
        </p:txBody>
      </p:sp>
      <p:sp>
        <p:nvSpPr>
          <p:cNvPr id="15362"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9D0458DA-2819-4921-93E5-55C2442BF474}" type="slidenum">
              <a:rPr lang="en-US" smtClean="0"/>
              <a:pPr/>
              <a:t>4</a:t>
            </a:fld>
            <a:endParaRPr lang="en-US"/>
          </a:p>
        </p:txBody>
      </p:sp>
    </p:spTree>
    <p:extLst>
      <p:ext uri="{BB962C8B-B14F-4D97-AF65-F5344CB8AC3E}">
        <p14:creationId xmlns:p14="http://schemas.microsoft.com/office/powerpoint/2010/main" val="2777889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smtClean="0"/>
              <a:t>Table Operations</a:t>
            </a:r>
          </a:p>
        </p:txBody>
      </p:sp>
      <p:sp>
        <p:nvSpPr>
          <p:cNvPr id="16388" name="Rectangle 3"/>
          <p:cNvSpPr>
            <a:spLocks noGrp="1" noChangeArrowheads="1"/>
          </p:cNvSpPr>
          <p:nvPr>
            <p:ph idx="1"/>
          </p:nvPr>
        </p:nvSpPr>
        <p:spPr/>
        <p:txBody>
          <a:bodyPr/>
          <a:lstStyle/>
          <a:p>
            <a:r>
              <a:rPr lang="en-US" smtClean="0"/>
              <a:t>Retrieve data</a:t>
            </a:r>
          </a:p>
          <a:p>
            <a:pPr lvl="1"/>
            <a:r>
              <a:rPr lang="en-US" smtClean="0"/>
              <a:t>Read entire table.</a:t>
            </a:r>
          </a:p>
          <a:p>
            <a:pPr lvl="1"/>
            <a:r>
              <a:rPr lang="en-US" smtClean="0"/>
              <a:t>Read next row/sequential.</a:t>
            </a:r>
          </a:p>
          <a:p>
            <a:pPr lvl="1"/>
            <a:r>
              <a:rPr lang="en-US" smtClean="0"/>
              <a:t>Read arbitrary/random row.</a:t>
            </a:r>
          </a:p>
          <a:p>
            <a:r>
              <a:rPr lang="en-US" smtClean="0"/>
              <a:t>Store data</a:t>
            </a:r>
          </a:p>
          <a:p>
            <a:pPr lvl="1"/>
            <a:r>
              <a:rPr lang="en-US" smtClean="0"/>
              <a:t>Insert a row.</a:t>
            </a:r>
          </a:p>
          <a:p>
            <a:pPr lvl="1"/>
            <a:r>
              <a:rPr lang="en-US" smtClean="0"/>
              <a:t>Delete a row.</a:t>
            </a:r>
          </a:p>
          <a:p>
            <a:pPr lvl="1"/>
            <a:r>
              <a:rPr lang="en-US" smtClean="0"/>
              <a:t>Modify a row.</a:t>
            </a:r>
          </a:p>
          <a:p>
            <a:r>
              <a:rPr lang="en-US" smtClean="0"/>
              <a:t>Reorganize/pack database</a:t>
            </a:r>
          </a:p>
          <a:p>
            <a:pPr lvl="1"/>
            <a:r>
              <a:rPr lang="en-US" smtClean="0"/>
              <a:t>Remove deleted rows.</a:t>
            </a:r>
          </a:p>
          <a:p>
            <a:pPr lvl="1"/>
            <a:r>
              <a:rPr lang="en-US" smtClean="0"/>
              <a:t>Recover unused space.</a:t>
            </a:r>
          </a:p>
        </p:txBody>
      </p:sp>
      <p:sp>
        <p:nvSpPr>
          <p:cNvPr id="16386"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CEF51569-454A-410E-98C5-D348E06CF9B6}" type="slidenum">
              <a:rPr lang="en-US" smtClean="0"/>
              <a:pPr/>
              <a:t>5</a:t>
            </a:fld>
            <a:endParaRPr lang="en-US"/>
          </a:p>
        </p:txBody>
      </p:sp>
      <p:sp>
        <p:nvSpPr>
          <p:cNvPr id="16389" name="Rectangle 4"/>
          <p:cNvSpPr>
            <a:spLocks noChangeArrowheads="1"/>
          </p:cNvSpPr>
          <p:nvPr/>
        </p:nvSpPr>
        <p:spPr bwMode="auto">
          <a:xfrm>
            <a:off x="5264150" y="1225550"/>
            <a:ext cx="3797300" cy="3416300"/>
          </a:xfrm>
          <a:prstGeom prst="rect">
            <a:avLst/>
          </a:prstGeom>
          <a:solidFill>
            <a:schemeClr val="accent1"/>
          </a:solidFill>
          <a:ln w="12700">
            <a:solidFill>
              <a:schemeClr val="tx1"/>
            </a:solidFill>
            <a:miter lim="800000"/>
            <a:headEnd/>
            <a:tailEnd/>
          </a:ln>
        </p:spPr>
        <p:txBody>
          <a:bodyPr wrap="none" lIns="92075" tIns="46038" rIns="92075" bIns="46038"/>
          <a:lstStyle/>
          <a:p>
            <a:pPr>
              <a:tabLst>
                <a:tab pos="1090613" algn="l"/>
                <a:tab pos="2166938" algn="l"/>
              </a:tabLst>
            </a:pPr>
            <a:r>
              <a:rPr lang="en-US" sz="1600" b="1">
                <a:solidFill>
                  <a:schemeClr val="tx1"/>
                </a:solidFill>
              </a:rPr>
              <a:t>LastName	FirstName	Phone	</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Adams	Kimberly	(406) 987-9338</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Adkins	Inga	(706) 977-4337</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Allbright	Searoba	(619) 281-2485</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Anderson	Charlotte	(701) 384-5623</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Baez	Bessie	(606) 661-2765</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Baez	Lou Ann	(502) 029-3909</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Bailey	Gayle	(360) 649-9754</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Bell	Luther	(717) 244-3484</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Carter	Phillip	(219) 263-2040</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Cartwright	Glen	(502) 595-1052</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Carver	Bernice	(804) 020-5842</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Craig	Melinda	(502) 691-7565</a:t>
            </a:r>
          </a:p>
        </p:txBody>
      </p:sp>
      <p:sp>
        <p:nvSpPr>
          <p:cNvPr id="16390" name="Line 8"/>
          <p:cNvSpPr>
            <a:spLocks noChangeShapeType="1"/>
          </p:cNvSpPr>
          <p:nvPr/>
        </p:nvSpPr>
        <p:spPr bwMode="auto">
          <a:xfrm>
            <a:off x="5105400" y="1676400"/>
            <a:ext cx="0" cy="32004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391" name="Freeform 10"/>
          <p:cNvSpPr>
            <a:spLocks/>
          </p:cNvSpPr>
          <p:nvPr/>
        </p:nvSpPr>
        <p:spPr bwMode="auto">
          <a:xfrm>
            <a:off x="4559300" y="2057400"/>
            <a:ext cx="774700" cy="1752600"/>
          </a:xfrm>
          <a:custGeom>
            <a:avLst/>
            <a:gdLst>
              <a:gd name="T0" fmla="*/ 56 w 488"/>
              <a:gd name="T1" fmla="*/ 0 h 1104"/>
              <a:gd name="T2" fmla="*/ 200 w 488"/>
              <a:gd name="T3" fmla="*/ 192 h 1104"/>
              <a:gd name="T4" fmla="*/ 8 w 488"/>
              <a:gd name="T5" fmla="*/ 576 h 1104"/>
              <a:gd name="T6" fmla="*/ 248 w 488"/>
              <a:gd name="T7" fmla="*/ 1008 h 1104"/>
              <a:gd name="T8" fmla="*/ 488 w 488"/>
              <a:gd name="T9" fmla="*/ 1104 h 1104"/>
              <a:gd name="T10" fmla="*/ 0 60000 65536"/>
              <a:gd name="T11" fmla="*/ 0 60000 65536"/>
              <a:gd name="T12" fmla="*/ 0 60000 65536"/>
              <a:gd name="T13" fmla="*/ 0 60000 65536"/>
              <a:gd name="T14" fmla="*/ 0 60000 65536"/>
              <a:gd name="T15" fmla="*/ 0 w 488"/>
              <a:gd name="T16" fmla="*/ 0 h 1104"/>
              <a:gd name="T17" fmla="*/ 488 w 488"/>
              <a:gd name="T18" fmla="*/ 1104 h 1104"/>
            </a:gdLst>
            <a:ahLst/>
            <a:cxnLst>
              <a:cxn ang="T10">
                <a:pos x="T0" y="T1"/>
              </a:cxn>
              <a:cxn ang="T11">
                <a:pos x="T2" y="T3"/>
              </a:cxn>
              <a:cxn ang="T12">
                <a:pos x="T4" y="T5"/>
              </a:cxn>
              <a:cxn ang="T13">
                <a:pos x="T6" y="T7"/>
              </a:cxn>
              <a:cxn ang="T14">
                <a:pos x="T8" y="T9"/>
              </a:cxn>
            </a:cxnLst>
            <a:rect l="T15" t="T16" r="T17" b="T18"/>
            <a:pathLst>
              <a:path w="488" h="1104">
                <a:moveTo>
                  <a:pt x="56" y="0"/>
                </a:moveTo>
                <a:cubicBezTo>
                  <a:pt x="132" y="48"/>
                  <a:pt x="208" y="96"/>
                  <a:pt x="200" y="192"/>
                </a:cubicBezTo>
                <a:cubicBezTo>
                  <a:pt x="192" y="288"/>
                  <a:pt x="0" y="440"/>
                  <a:pt x="8" y="576"/>
                </a:cubicBezTo>
                <a:cubicBezTo>
                  <a:pt x="16" y="712"/>
                  <a:pt x="168" y="920"/>
                  <a:pt x="248" y="1008"/>
                </a:cubicBezTo>
                <a:cubicBezTo>
                  <a:pt x="328" y="1096"/>
                  <a:pt x="408" y="1100"/>
                  <a:pt x="488" y="1104"/>
                </a:cubicBezTo>
              </a:path>
            </a:pathLst>
          </a:custGeom>
          <a:noFill/>
          <a:ln w="12700" cap="flat" cmpd="sng">
            <a:solidFill>
              <a:srgbClr val="006600"/>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610330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1026"/>
          <p:cNvSpPr>
            <a:spLocks noGrp="1" noChangeArrowheads="1"/>
          </p:cNvSpPr>
          <p:nvPr>
            <p:ph type="title"/>
          </p:nvPr>
        </p:nvSpPr>
        <p:spPr/>
        <p:txBody>
          <a:bodyPr/>
          <a:lstStyle/>
          <a:p>
            <a:r>
              <a:rPr lang="en-US" smtClean="0"/>
              <a:t>Deleting Data</a:t>
            </a:r>
          </a:p>
        </p:txBody>
      </p:sp>
      <p:sp>
        <p:nvSpPr>
          <p:cNvPr id="17412" name="Rectangle 1027"/>
          <p:cNvSpPr>
            <a:spLocks noGrp="1" noChangeArrowheads="1"/>
          </p:cNvSpPr>
          <p:nvPr>
            <p:ph idx="1"/>
          </p:nvPr>
        </p:nvSpPr>
        <p:spPr>
          <a:xfrm>
            <a:off x="147918" y="1237129"/>
            <a:ext cx="4765045" cy="4782671"/>
          </a:xfrm>
        </p:spPr>
        <p:txBody>
          <a:bodyPr/>
          <a:lstStyle/>
          <a:p>
            <a:r>
              <a:rPr lang="en-US" dirty="0" smtClean="0"/>
              <a:t>Deletes are flagged.</a:t>
            </a:r>
          </a:p>
          <a:p>
            <a:r>
              <a:rPr lang="en-US" dirty="0" smtClean="0"/>
              <a:t>Space is reused if possible when new row is added.</a:t>
            </a:r>
          </a:p>
          <a:p>
            <a:r>
              <a:rPr lang="en-US" dirty="0" smtClean="0"/>
              <a:t>If not exactly the same size, some blank holes develop.</a:t>
            </a:r>
          </a:p>
          <a:p>
            <a:r>
              <a:rPr lang="en-US" dirty="0" smtClean="0"/>
              <a:t>Packing removes all deleted data and removes blanks.</a:t>
            </a:r>
          </a:p>
        </p:txBody>
      </p:sp>
      <p:sp>
        <p:nvSpPr>
          <p:cNvPr id="17410"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FBDAFB47-5A1E-4040-933F-A8AFF5EBFBF2}" type="slidenum">
              <a:rPr lang="en-US" smtClean="0"/>
              <a:pPr/>
              <a:t>6</a:t>
            </a:fld>
            <a:endParaRPr lang="en-US"/>
          </a:p>
        </p:txBody>
      </p:sp>
      <p:sp>
        <p:nvSpPr>
          <p:cNvPr id="17413" name="Rectangle 1030"/>
          <p:cNvSpPr>
            <a:spLocks noChangeArrowheads="1"/>
          </p:cNvSpPr>
          <p:nvPr/>
        </p:nvSpPr>
        <p:spPr bwMode="auto">
          <a:xfrm>
            <a:off x="5264150" y="1225550"/>
            <a:ext cx="3797300" cy="3416300"/>
          </a:xfrm>
          <a:prstGeom prst="rect">
            <a:avLst/>
          </a:prstGeom>
          <a:solidFill>
            <a:schemeClr val="accent1"/>
          </a:solidFill>
          <a:ln w="12700">
            <a:solidFill>
              <a:schemeClr val="tx1"/>
            </a:solidFill>
            <a:miter lim="800000"/>
            <a:headEnd/>
            <a:tailEnd/>
          </a:ln>
        </p:spPr>
        <p:txBody>
          <a:bodyPr wrap="none" lIns="92075" tIns="46038" rIns="92075" bIns="46038"/>
          <a:lstStyle/>
          <a:p>
            <a:pPr>
              <a:tabLst>
                <a:tab pos="1090613" algn="l"/>
                <a:tab pos="2166938" algn="l"/>
              </a:tabLst>
            </a:pPr>
            <a:r>
              <a:rPr lang="en-US" sz="1600" b="1">
                <a:solidFill>
                  <a:schemeClr val="tx1"/>
                </a:solidFill>
              </a:rPr>
              <a:t>LastName	FirstName	Phone	</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Adams	Kimberly	(406) 987-9338</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Adkins	Inga	(706) 977-4337</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Allbright	Searoba	(619) 281-2485</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Anderson	Charlotte	(701) 384-5623</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Baez	Bessie	(606) 661-2765</a:t>
            </a:r>
            <a:endParaRPr lang="en-US" sz="1600">
              <a:solidFill>
                <a:schemeClr val="tx1"/>
              </a:solidFill>
              <a:latin typeface="Times New Roman" pitchFamily="18" charset="0"/>
            </a:endParaRPr>
          </a:p>
          <a:p>
            <a:pPr>
              <a:tabLst>
                <a:tab pos="1090613" algn="l"/>
                <a:tab pos="2166938" algn="l"/>
              </a:tabLst>
            </a:pPr>
            <a:r>
              <a:rPr lang="en-US" sz="1600" b="1">
                <a:solidFill>
                  <a:schemeClr val="tx2"/>
                </a:solidFill>
              </a:rPr>
              <a:t>X</a:t>
            </a:r>
            <a:r>
              <a:rPr lang="en-US" sz="1600">
                <a:solidFill>
                  <a:schemeClr val="tx2"/>
                </a:solidFill>
              </a:rPr>
              <a:t>Baez	Lou Ann	(502) 029-3909</a:t>
            </a:r>
            <a:endParaRPr lang="en-US" sz="1600">
              <a:solidFill>
                <a:schemeClr val="tx2"/>
              </a:solidFill>
              <a:latin typeface="Times New Roman" pitchFamily="18" charset="0"/>
            </a:endParaRPr>
          </a:p>
          <a:p>
            <a:pPr>
              <a:tabLst>
                <a:tab pos="1090613" algn="l"/>
                <a:tab pos="2166938" algn="l"/>
              </a:tabLst>
            </a:pPr>
            <a:r>
              <a:rPr lang="en-US" sz="1600">
                <a:solidFill>
                  <a:schemeClr val="tx1"/>
                </a:solidFill>
              </a:rPr>
              <a:t>Bailey	Gayle	(360) 649-9754</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Bell	Luther	(717) 244-3484</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Carter	Phillip	(219) 263-2040</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Cartwright	Glen	(502) 595-1052</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Carver	Bernice	(804) 020-5842</a:t>
            </a:r>
            <a:endParaRPr lang="en-US" sz="1600">
              <a:solidFill>
                <a:schemeClr val="tx1"/>
              </a:solidFill>
              <a:latin typeface="Times New Roman" pitchFamily="18" charset="0"/>
            </a:endParaRPr>
          </a:p>
          <a:p>
            <a:pPr>
              <a:tabLst>
                <a:tab pos="1090613" algn="l"/>
                <a:tab pos="2166938" algn="l"/>
              </a:tabLst>
            </a:pPr>
            <a:r>
              <a:rPr lang="en-US" sz="1600">
                <a:solidFill>
                  <a:schemeClr val="tx1"/>
                </a:solidFill>
              </a:rPr>
              <a:t>Craig	Melinda	(502) 691-7565</a:t>
            </a:r>
          </a:p>
        </p:txBody>
      </p:sp>
      <p:sp>
        <p:nvSpPr>
          <p:cNvPr id="17414" name="Line 1031"/>
          <p:cNvSpPr>
            <a:spLocks noChangeShapeType="1"/>
          </p:cNvSpPr>
          <p:nvPr/>
        </p:nvSpPr>
        <p:spPr bwMode="auto">
          <a:xfrm>
            <a:off x="4038600" y="1676400"/>
            <a:ext cx="1295400" cy="1143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26042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mtClean="0"/>
              <a:t>Data Storage Methods</a:t>
            </a:r>
          </a:p>
        </p:txBody>
      </p:sp>
      <p:sp>
        <p:nvSpPr>
          <p:cNvPr id="18436" name="Rectangle 3"/>
          <p:cNvSpPr>
            <a:spLocks noGrp="1" noChangeArrowheads="1"/>
          </p:cNvSpPr>
          <p:nvPr>
            <p:ph type="body" idx="1"/>
          </p:nvPr>
        </p:nvSpPr>
        <p:spPr/>
        <p:txBody>
          <a:bodyPr/>
          <a:lstStyle/>
          <a:p>
            <a:r>
              <a:rPr lang="en-US" smtClean="0"/>
              <a:t>Sequential</a:t>
            </a:r>
          </a:p>
          <a:p>
            <a:pPr lvl="1"/>
            <a:r>
              <a:rPr lang="en-US" smtClean="0"/>
              <a:t>Fast for reading entire table.</a:t>
            </a:r>
          </a:p>
          <a:p>
            <a:pPr lvl="1"/>
            <a:r>
              <a:rPr lang="en-US" smtClean="0"/>
              <a:t>Slow for random search.</a:t>
            </a:r>
          </a:p>
          <a:p>
            <a:r>
              <a:rPr lang="en-US" smtClean="0"/>
              <a:t>Indexed Sequential (ISAM)</a:t>
            </a:r>
          </a:p>
          <a:p>
            <a:pPr lvl="1"/>
            <a:r>
              <a:rPr lang="en-US" smtClean="0"/>
              <a:t>Better for searches.</a:t>
            </a:r>
          </a:p>
          <a:p>
            <a:pPr lvl="1"/>
            <a:r>
              <a:rPr lang="en-US" smtClean="0"/>
              <a:t>Slow to build indexes.</a:t>
            </a:r>
          </a:p>
          <a:p>
            <a:r>
              <a:rPr lang="en-US" smtClean="0"/>
              <a:t>B+-Tree</a:t>
            </a:r>
          </a:p>
          <a:p>
            <a:pPr lvl="1"/>
            <a:r>
              <a:rPr lang="en-US" smtClean="0"/>
              <a:t>Similar to ISAM.</a:t>
            </a:r>
          </a:p>
          <a:p>
            <a:pPr lvl="1"/>
            <a:r>
              <a:rPr lang="en-US" smtClean="0"/>
              <a:t>Efficient at building indexes.</a:t>
            </a:r>
          </a:p>
          <a:p>
            <a:r>
              <a:rPr lang="en-US" smtClean="0"/>
              <a:t>Direct / Hashed</a:t>
            </a:r>
          </a:p>
          <a:p>
            <a:pPr lvl="1"/>
            <a:r>
              <a:rPr lang="en-US" smtClean="0"/>
              <a:t>Extremely fast searches.</a:t>
            </a:r>
          </a:p>
          <a:p>
            <a:pPr lvl="1"/>
            <a:r>
              <a:rPr lang="en-US" smtClean="0"/>
              <a:t>Slow sequential lists.</a:t>
            </a:r>
          </a:p>
        </p:txBody>
      </p:sp>
      <p:sp>
        <p:nvSpPr>
          <p:cNvPr id="18434" name="Slide Number Placeholder 5"/>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FAF20FEC-DC6B-4460-B716-ED379943C041}" type="slidenum">
              <a:rPr lang="en-US" smtClean="0"/>
              <a:pPr/>
              <a:t>7</a:t>
            </a:fld>
            <a:endParaRPr lang="en-US"/>
          </a:p>
        </p:txBody>
      </p:sp>
    </p:spTree>
    <p:extLst>
      <p:ext uri="{BB962C8B-B14F-4D97-AF65-F5344CB8AC3E}">
        <p14:creationId xmlns:p14="http://schemas.microsoft.com/office/powerpoint/2010/main" val="2449559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US" smtClean="0"/>
              <a:t>Sequential Storage</a:t>
            </a:r>
          </a:p>
        </p:txBody>
      </p:sp>
      <p:sp>
        <p:nvSpPr>
          <p:cNvPr id="1029" name="Rectangle 3"/>
          <p:cNvSpPr>
            <a:spLocks noGrp="1" noChangeArrowheads="1"/>
          </p:cNvSpPr>
          <p:nvPr>
            <p:ph idx="1"/>
          </p:nvPr>
        </p:nvSpPr>
        <p:spPr/>
        <p:txBody>
          <a:bodyPr/>
          <a:lstStyle/>
          <a:p>
            <a:r>
              <a:rPr lang="en-US" dirty="0" smtClean="0"/>
              <a:t>Common uses</a:t>
            </a:r>
          </a:p>
          <a:p>
            <a:pPr lvl="1"/>
            <a:r>
              <a:rPr lang="en-US" dirty="0" smtClean="0"/>
              <a:t>When large portions of the data are always used at one time.  e.g., 25%</a:t>
            </a:r>
          </a:p>
          <a:p>
            <a:pPr lvl="1"/>
            <a:r>
              <a:rPr lang="en-US" dirty="0" smtClean="0"/>
              <a:t>When table is huge and space is expensive.</a:t>
            </a:r>
          </a:p>
          <a:p>
            <a:pPr lvl="1"/>
            <a:r>
              <a:rPr lang="en-US" dirty="0" smtClean="0"/>
              <a:t>When transporting / converting data to a different system.</a:t>
            </a:r>
          </a:p>
        </p:txBody>
      </p:sp>
      <p:sp>
        <p:nvSpPr>
          <p:cNvPr id="1027"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D0482CCF-C9A3-4AB5-9B08-34666297DBE2}" type="slidenum">
              <a:rPr lang="en-US" smtClean="0"/>
              <a:pPr/>
              <a:t>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56948616"/>
              </p:ext>
            </p:extLst>
          </p:nvPr>
        </p:nvGraphicFramePr>
        <p:xfrm>
          <a:off x="1854926" y="2750841"/>
          <a:ext cx="5016135" cy="3017520"/>
        </p:xfrm>
        <a:graphic>
          <a:graphicData uri="http://schemas.openxmlformats.org/drawingml/2006/table">
            <a:tbl>
              <a:tblPr/>
              <a:tblGrid>
                <a:gridCol w="633327"/>
                <a:gridCol w="1418102"/>
                <a:gridCol w="1436460"/>
                <a:gridCol w="1528246"/>
              </a:tblGrid>
              <a:tr h="255813">
                <a:tc>
                  <a:txBody>
                    <a:bodyPr/>
                    <a:lstStyle/>
                    <a:p>
                      <a:pPr marL="0" marR="0" algn="ct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ID</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LastName</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FirstName</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DateHired</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8122">
                <a:tc>
                  <a:txBody>
                    <a:bodyPr/>
                    <a:lstStyle/>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1</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2</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3</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4</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7</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8</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9</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10</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Reeves</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Gibson</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err="1">
                          <a:effectLst/>
                          <a:latin typeface="Arial" panose="020B0604020202020204" pitchFamily="34" charset="0"/>
                          <a:ea typeface="Times New Roman" panose="02020603050405020304" pitchFamily="18" charset="0"/>
                          <a:cs typeface="Times New Roman" panose="02020603050405020304" pitchFamily="18" charset="0"/>
                        </a:rPr>
                        <a:t>Reasoner</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Hopkins</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James</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Eaton</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Farris</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Carpenter</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O’Connor</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Shields</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Keith</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Bill</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Katy</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Alan</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Leisha</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Anissa</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Dustin</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Carlos</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Jessica</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000">
                          <a:effectLst/>
                          <a:latin typeface="Arial" panose="020B0604020202020204" pitchFamily="34" charset="0"/>
                          <a:ea typeface="Times New Roman" panose="02020603050405020304" pitchFamily="18" charset="0"/>
                          <a:cs typeface="Times New Roman" panose="02020603050405020304" pitchFamily="18" charset="0"/>
                        </a:rPr>
                        <a:t>Howard</a:t>
                      </a:r>
                      <a:endParaRPr lang="en-US" sz="1800" kern="100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1/29/....</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3/31/....</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2/17/....</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2/8/....</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1/6/....</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8/23/....</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3/28/....</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12/29/....</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7/23/....</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r">
                        <a:spcBef>
                          <a:spcPts val="0"/>
                        </a:spcBef>
                        <a:spcAft>
                          <a:spcPts val="0"/>
                        </a:spcAft>
                      </a:pPr>
                      <a:r>
                        <a:rPr lang="en-US" sz="1800" kern="1000" dirty="0">
                          <a:effectLst/>
                          <a:latin typeface="Arial" panose="020B0604020202020204" pitchFamily="34" charset="0"/>
                          <a:ea typeface="Times New Roman" panose="02020603050405020304" pitchFamily="18" charset="0"/>
                          <a:cs typeface="Times New Roman" panose="02020603050405020304" pitchFamily="18" charset="0"/>
                        </a:rPr>
                        <a:t>7/13/....</a:t>
                      </a:r>
                      <a:endParaRPr lang="en-US" sz="1800" kern="1000" dirty="0">
                        <a:effectLst/>
                        <a:latin typeface="Century Schoolbook" panose="020406040505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8821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r>
              <a:rPr lang="en-US" smtClean="0"/>
              <a:t>Operations on Sequential Tables</a:t>
            </a:r>
          </a:p>
        </p:txBody>
      </p:sp>
      <p:sp>
        <p:nvSpPr>
          <p:cNvPr id="2054" name="Rectangle 3"/>
          <p:cNvSpPr>
            <a:spLocks noGrp="1" noChangeArrowheads="1"/>
          </p:cNvSpPr>
          <p:nvPr>
            <p:ph idx="1"/>
          </p:nvPr>
        </p:nvSpPr>
        <p:spPr/>
        <p:txBody>
          <a:bodyPr/>
          <a:lstStyle/>
          <a:p>
            <a:r>
              <a:rPr lang="en-US" dirty="0" smtClean="0"/>
              <a:t>Read entire table</a:t>
            </a:r>
          </a:p>
          <a:p>
            <a:pPr lvl="1"/>
            <a:r>
              <a:rPr lang="en-US" dirty="0" smtClean="0"/>
              <a:t>Easy and fast</a:t>
            </a:r>
          </a:p>
          <a:p>
            <a:r>
              <a:rPr lang="en-US" dirty="0" smtClean="0"/>
              <a:t>Sequential retrieval</a:t>
            </a:r>
          </a:p>
          <a:p>
            <a:pPr lvl="1"/>
            <a:r>
              <a:rPr lang="en-US" dirty="0" smtClean="0"/>
              <a:t>Easy and fast for one order.</a:t>
            </a:r>
          </a:p>
          <a:p>
            <a:r>
              <a:rPr lang="en-US" dirty="0" smtClean="0"/>
              <a:t>Random Read/Sequential</a:t>
            </a:r>
          </a:p>
          <a:p>
            <a:pPr lvl="1"/>
            <a:r>
              <a:rPr lang="en-US" dirty="0" smtClean="0"/>
              <a:t>Very weak</a:t>
            </a:r>
          </a:p>
          <a:p>
            <a:pPr lvl="1"/>
            <a:r>
              <a:rPr lang="en-US" dirty="0" smtClean="0"/>
              <a:t>Probability of any row = 1/N</a:t>
            </a:r>
          </a:p>
          <a:p>
            <a:pPr lvl="1"/>
            <a:r>
              <a:rPr lang="en-US" dirty="0" smtClean="0"/>
              <a:t>Sequential retrieval</a:t>
            </a:r>
          </a:p>
          <a:p>
            <a:pPr lvl="1"/>
            <a:r>
              <a:rPr lang="en-US" dirty="0" smtClean="0"/>
              <a:t>1,000,000 rows means 500,000 retrievals per lookup!</a:t>
            </a:r>
          </a:p>
          <a:p>
            <a:r>
              <a:rPr lang="en-US" dirty="0" smtClean="0"/>
              <a:t>Delete</a:t>
            </a:r>
          </a:p>
          <a:p>
            <a:pPr lvl="1"/>
            <a:r>
              <a:rPr lang="en-US" dirty="0" smtClean="0"/>
              <a:t>Easy</a:t>
            </a:r>
          </a:p>
          <a:p>
            <a:r>
              <a:rPr lang="en-US" dirty="0" smtClean="0"/>
              <a:t>Insert/Modify</a:t>
            </a:r>
          </a:p>
          <a:p>
            <a:pPr lvl="1"/>
            <a:r>
              <a:rPr lang="en-US" dirty="0" smtClean="0"/>
              <a:t>Very weak</a:t>
            </a:r>
          </a:p>
        </p:txBody>
      </p:sp>
      <p:sp>
        <p:nvSpPr>
          <p:cNvPr id="2052" name="Slide Number Placeholder 6"/>
          <p:cNvSpPr>
            <a:spLocks noGrp="1"/>
          </p:cNvSpPr>
          <p:nvPr>
            <p:ph type="sldNum" sz="quarter" idx="12"/>
          </p:nvPr>
        </p:nvSpPr>
        <p:spPr/>
        <p:txBody>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fld id="{8F8897F0-3ED4-4146-825C-1D6CADD31DA8}" type="slidenum">
              <a:rPr lang="en-US" smtClean="0"/>
              <a:pPr/>
              <a:t>9</a:t>
            </a:fld>
            <a:endParaRPr lang="en-US"/>
          </a:p>
        </p:txBody>
      </p:sp>
      <p:graphicFrame>
        <p:nvGraphicFramePr>
          <p:cNvPr id="2050" name="Object 1024"/>
          <p:cNvGraphicFramePr>
            <a:graphicFrameLocks noChangeAspect="1"/>
          </p:cNvGraphicFramePr>
          <p:nvPr/>
        </p:nvGraphicFramePr>
        <p:xfrm>
          <a:off x="5486400" y="4114800"/>
          <a:ext cx="2657475" cy="811213"/>
        </p:xfrm>
        <a:graphic>
          <a:graphicData uri="http://schemas.openxmlformats.org/presentationml/2006/ole">
            <mc:AlternateContent xmlns:mc="http://schemas.openxmlformats.org/markup-compatibility/2006">
              <mc:Choice xmlns:v="urn:schemas-microsoft-com:vml" Requires="v">
                <p:oleObj spid="_x0000_s2074" name="Equation" r:id="rId4" imgW="1371600" imgH="419040" progId="Equation.3">
                  <p:embed/>
                </p:oleObj>
              </mc:Choice>
              <mc:Fallback>
                <p:oleObj name="Equation" r:id="rId4" imgW="137160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4114800"/>
                        <a:ext cx="2657475" cy="811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1025"/>
          <p:cNvGraphicFramePr>
            <a:graphicFrameLocks noChangeAspect="1"/>
          </p:cNvGraphicFramePr>
          <p:nvPr/>
        </p:nvGraphicFramePr>
        <p:xfrm>
          <a:off x="5334000" y="5029200"/>
          <a:ext cx="3198813" cy="758825"/>
        </p:xfrm>
        <a:graphic>
          <a:graphicData uri="http://schemas.openxmlformats.org/presentationml/2006/ole">
            <mc:AlternateContent xmlns:mc="http://schemas.openxmlformats.org/markup-compatibility/2006">
              <mc:Choice xmlns:v="urn:schemas-microsoft-com:vml" Requires="v">
                <p:oleObj spid="_x0000_s2075" name="Equation" r:id="rId6" imgW="1650960" imgH="393480" progId="Equation.3">
                  <p:embed/>
                </p:oleObj>
              </mc:Choice>
              <mc:Fallback>
                <p:oleObj name="Equation" r:id="rId6" imgW="165096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5029200"/>
                        <a:ext cx="3198813"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5" name="Line 10"/>
          <p:cNvSpPr>
            <a:spLocks noChangeShapeType="1"/>
          </p:cNvSpPr>
          <p:nvPr/>
        </p:nvSpPr>
        <p:spPr bwMode="auto">
          <a:xfrm>
            <a:off x="4267200" y="3581400"/>
            <a:ext cx="1219200" cy="12954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56" name="Text Box 12"/>
          <p:cNvSpPr txBox="1">
            <a:spLocks noChangeArrowheads="1"/>
          </p:cNvSpPr>
          <p:nvPr/>
        </p:nvSpPr>
        <p:spPr bwMode="auto">
          <a:xfrm>
            <a:off x="5562600" y="1219200"/>
            <a:ext cx="3352800" cy="2660650"/>
          </a:xfrm>
          <a:prstGeom prst="rect">
            <a:avLst/>
          </a:prstGeom>
          <a:noFill/>
          <a:ln w="12700">
            <a:solidFill>
              <a:srgbClr val="0066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folHlink"/>
                </a:solidFill>
                <a:latin typeface="Arial" charset="0"/>
              </a:defRPr>
            </a:lvl1pPr>
            <a:lvl2pPr marL="742950" indent="-285750">
              <a:defRPr sz="2400">
                <a:solidFill>
                  <a:schemeClr val="folHlink"/>
                </a:solidFill>
                <a:latin typeface="Arial" charset="0"/>
              </a:defRPr>
            </a:lvl2pPr>
            <a:lvl3pPr marL="1143000" indent="-228600">
              <a:defRPr sz="2400">
                <a:solidFill>
                  <a:schemeClr val="folHlink"/>
                </a:solidFill>
                <a:latin typeface="Arial" charset="0"/>
              </a:defRPr>
            </a:lvl3pPr>
            <a:lvl4pPr marL="1600200" indent="-228600">
              <a:defRPr sz="2400">
                <a:solidFill>
                  <a:schemeClr val="folHlink"/>
                </a:solidFill>
                <a:latin typeface="Arial" charset="0"/>
              </a:defRPr>
            </a:lvl4pPr>
            <a:lvl5pPr marL="2057400" indent="-228600">
              <a:defRPr sz="2400">
                <a:solidFill>
                  <a:schemeClr val="folHlink"/>
                </a:solidFill>
                <a:latin typeface="Arial" charset="0"/>
              </a:defRPr>
            </a:lvl5pPr>
            <a:lvl6pPr marL="2514600" indent="-228600" eaLnBrk="0" fontAlgn="base" hangingPunct="0">
              <a:spcBef>
                <a:spcPct val="0"/>
              </a:spcBef>
              <a:spcAft>
                <a:spcPct val="0"/>
              </a:spcAft>
              <a:defRPr sz="2400">
                <a:solidFill>
                  <a:schemeClr val="folHlink"/>
                </a:solidFill>
                <a:latin typeface="Arial" charset="0"/>
              </a:defRPr>
            </a:lvl6pPr>
            <a:lvl7pPr marL="2971800" indent="-228600" eaLnBrk="0" fontAlgn="base" hangingPunct="0">
              <a:spcBef>
                <a:spcPct val="0"/>
              </a:spcBef>
              <a:spcAft>
                <a:spcPct val="0"/>
              </a:spcAft>
              <a:defRPr sz="2400">
                <a:solidFill>
                  <a:schemeClr val="folHlink"/>
                </a:solidFill>
                <a:latin typeface="Arial" charset="0"/>
              </a:defRPr>
            </a:lvl7pPr>
            <a:lvl8pPr marL="3429000" indent="-228600" eaLnBrk="0" fontAlgn="base" hangingPunct="0">
              <a:spcBef>
                <a:spcPct val="0"/>
              </a:spcBef>
              <a:spcAft>
                <a:spcPct val="0"/>
              </a:spcAft>
              <a:defRPr sz="2400">
                <a:solidFill>
                  <a:schemeClr val="folHlink"/>
                </a:solidFill>
                <a:latin typeface="Arial" charset="0"/>
              </a:defRPr>
            </a:lvl8pPr>
            <a:lvl9pPr marL="3886200" indent="-228600" eaLnBrk="0" fontAlgn="base" hangingPunct="0">
              <a:spcBef>
                <a:spcPct val="0"/>
              </a:spcBef>
              <a:spcAft>
                <a:spcPct val="0"/>
              </a:spcAft>
              <a:defRPr sz="2400">
                <a:solidFill>
                  <a:schemeClr val="folHlink"/>
                </a:solidFill>
                <a:latin typeface="Arial" charset="0"/>
              </a:defRPr>
            </a:lvl9pPr>
          </a:lstStyle>
          <a:p>
            <a:r>
              <a:rPr lang="en-US">
                <a:solidFill>
                  <a:srgbClr val="006600"/>
                </a:solidFill>
              </a:rPr>
              <a:t>Row	Prob.	# Reads</a:t>
            </a:r>
          </a:p>
          <a:p>
            <a:r>
              <a:rPr lang="en-US">
                <a:solidFill>
                  <a:srgbClr val="006600"/>
                </a:solidFill>
              </a:rPr>
              <a:t>A	1/N	1</a:t>
            </a:r>
          </a:p>
          <a:p>
            <a:r>
              <a:rPr lang="en-US">
                <a:solidFill>
                  <a:srgbClr val="006600"/>
                </a:solidFill>
              </a:rPr>
              <a:t>B	1/N	2</a:t>
            </a:r>
          </a:p>
          <a:p>
            <a:r>
              <a:rPr lang="en-US">
                <a:solidFill>
                  <a:srgbClr val="006600"/>
                </a:solidFill>
              </a:rPr>
              <a:t>C	1/N	3</a:t>
            </a:r>
          </a:p>
          <a:p>
            <a:r>
              <a:rPr lang="en-US">
                <a:solidFill>
                  <a:srgbClr val="006600"/>
                </a:solidFill>
              </a:rPr>
              <a:t>D	1/N	4</a:t>
            </a:r>
          </a:p>
          <a:p>
            <a:r>
              <a:rPr lang="en-US">
                <a:solidFill>
                  <a:srgbClr val="006600"/>
                </a:solidFill>
              </a:rPr>
              <a:t>E	1/N	5</a:t>
            </a:r>
          </a:p>
          <a:p>
            <a:r>
              <a:rPr lang="en-US">
                <a:solidFill>
                  <a:srgbClr val="006600"/>
                </a:solidFill>
              </a:rPr>
              <a:t>…	1/N	i</a:t>
            </a:r>
          </a:p>
        </p:txBody>
      </p:sp>
    </p:spTree>
    <p:extLst>
      <p:ext uri="{BB962C8B-B14F-4D97-AF65-F5344CB8AC3E}">
        <p14:creationId xmlns:p14="http://schemas.microsoft.com/office/powerpoint/2010/main" val="2432925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3092</TotalTime>
  <Words>2971</Words>
  <Application>Microsoft Office PowerPoint</Application>
  <PresentationFormat>On-screen Show (4:3)</PresentationFormat>
  <Paragraphs>852</Paragraphs>
  <Slides>31</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0" baseType="lpstr">
      <vt:lpstr>Arial</vt:lpstr>
      <vt:lpstr>Arial Rounded MT Bold</vt:lpstr>
      <vt:lpstr>Century Schoolbook</vt:lpstr>
      <vt:lpstr>Garamond</vt:lpstr>
      <vt:lpstr>Times New Roman</vt:lpstr>
      <vt:lpstr>Wingdings</vt:lpstr>
      <vt:lpstr>YellowFade</vt:lpstr>
      <vt:lpstr>Equation</vt:lpstr>
      <vt:lpstr>Document</vt:lpstr>
      <vt:lpstr>Database Management Systems</vt:lpstr>
      <vt:lpstr>Objectives</vt:lpstr>
      <vt:lpstr>Physical Data Storage</vt:lpstr>
      <vt:lpstr>Physical Data Storage</vt:lpstr>
      <vt:lpstr>Table Operations</vt:lpstr>
      <vt:lpstr>Deleting Data</vt:lpstr>
      <vt:lpstr>Data Storage Methods</vt:lpstr>
      <vt:lpstr>Sequential Storage</vt:lpstr>
      <vt:lpstr>Operations on Sequential Tables</vt:lpstr>
      <vt:lpstr>Insert into Sequential Table</vt:lpstr>
      <vt:lpstr>Pointers</vt:lpstr>
      <vt:lpstr>Pointers for Indexes</vt:lpstr>
      <vt:lpstr>Indexed Sequential Storage</vt:lpstr>
      <vt:lpstr>Linked List</vt:lpstr>
      <vt:lpstr>Insert into a Linked List</vt:lpstr>
      <vt:lpstr>Binary Search</vt:lpstr>
      <vt:lpstr>B-Tree</vt:lpstr>
      <vt:lpstr>B+-Tree</vt:lpstr>
      <vt:lpstr>B+-Tree Example</vt:lpstr>
      <vt:lpstr>B+-Tree Insert</vt:lpstr>
      <vt:lpstr>B+-Tree Insert</vt:lpstr>
      <vt:lpstr>B+-Tree Strengths</vt:lpstr>
      <vt:lpstr>Direct Access / Hashed</vt:lpstr>
      <vt:lpstr>Comparison of Access Methods</vt:lpstr>
      <vt:lpstr>Storing Data Columns</vt:lpstr>
      <vt:lpstr>Storing Data Columns</vt:lpstr>
      <vt:lpstr>Data Clustering and Partitioning</vt:lpstr>
      <vt:lpstr>Data Clustering</vt:lpstr>
      <vt:lpstr>Data Partitioning</vt:lpstr>
      <vt:lpstr>Vertical Partition</vt:lpstr>
      <vt:lpstr>Disk Striping and RAID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Introduction</dc:subject>
  <dc:creator>Jerry Post</dc:creator>
  <cp:lastModifiedBy>Jerry Post</cp:lastModifiedBy>
  <cp:revision>85</cp:revision>
  <dcterms:created xsi:type="dcterms:W3CDTF">1995-06-07T18:27:34Z</dcterms:created>
  <dcterms:modified xsi:type="dcterms:W3CDTF">2013-04-30T21:52:28Z</dcterms:modified>
</cp:coreProperties>
</file>