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324" r:id="rId4"/>
    <p:sldId id="297" r:id="rId5"/>
    <p:sldId id="298" r:id="rId6"/>
    <p:sldId id="299" r:id="rId7"/>
    <p:sldId id="301" r:id="rId8"/>
    <p:sldId id="300" r:id="rId9"/>
    <p:sldId id="302" r:id="rId10"/>
    <p:sldId id="303" r:id="rId11"/>
    <p:sldId id="304" r:id="rId12"/>
    <p:sldId id="305" r:id="rId13"/>
    <p:sldId id="307" r:id="rId14"/>
    <p:sldId id="308" r:id="rId15"/>
    <p:sldId id="306" r:id="rId16"/>
    <p:sldId id="309" r:id="rId17"/>
    <p:sldId id="310" r:id="rId18"/>
    <p:sldId id="311" r:id="rId19"/>
    <p:sldId id="312" r:id="rId20"/>
    <p:sldId id="313" r:id="rId21"/>
    <p:sldId id="314" r:id="rId22"/>
    <p:sldId id="316" r:id="rId23"/>
    <p:sldId id="315" r:id="rId24"/>
    <p:sldId id="317" r:id="rId25"/>
    <p:sldId id="318" r:id="rId26"/>
    <p:sldId id="319" r:id="rId27"/>
    <p:sldId id="320" r:id="rId28"/>
    <p:sldId id="321" r:id="rId29"/>
    <p:sldId id="322" r:id="rId30"/>
    <p:sldId id="323" r:id="rId31"/>
    <p:sldId id="293" r:id="rId32"/>
    <p:sldId id="294" r:id="rId3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rgbClr val="0000FF"/>
        </a:solidFill>
        <a:latin typeface="Arial" charset="0"/>
        <a:ea typeface="+mn-ea"/>
        <a:cs typeface="+mn-cs"/>
      </a:defRPr>
    </a:lvl1pPr>
    <a:lvl2pPr marL="457200" algn="l" rtl="0" eaLnBrk="0" fontAlgn="base" hangingPunct="0">
      <a:spcBef>
        <a:spcPct val="0"/>
      </a:spcBef>
      <a:spcAft>
        <a:spcPct val="0"/>
      </a:spcAft>
      <a:defRPr sz="2400" kern="1200">
        <a:solidFill>
          <a:srgbClr val="0000FF"/>
        </a:solidFill>
        <a:latin typeface="Arial" charset="0"/>
        <a:ea typeface="+mn-ea"/>
        <a:cs typeface="+mn-cs"/>
      </a:defRPr>
    </a:lvl2pPr>
    <a:lvl3pPr marL="914400" algn="l" rtl="0" eaLnBrk="0" fontAlgn="base" hangingPunct="0">
      <a:spcBef>
        <a:spcPct val="0"/>
      </a:spcBef>
      <a:spcAft>
        <a:spcPct val="0"/>
      </a:spcAft>
      <a:defRPr sz="2400" kern="1200">
        <a:solidFill>
          <a:srgbClr val="0000FF"/>
        </a:solidFill>
        <a:latin typeface="Arial" charset="0"/>
        <a:ea typeface="+mn-ea"/>
        <a:cs typeface="+mn-cs"/>
      </a:defRPr>
    </a:lvl3pPr>
    <a:lvl4pPr marL="1371600" algn="l" rtl="0" eaLnBrk="0" fontAlgn="base" hangingPunct="0">
      <a:spcBef>
        <a:spcPct val="0"/>
      </a:spcBef>
      <a:spcAft>
        <a:spcPct val="0"/>
      </a:spcAft>
      <a:defRPr sz="2400" kern="1200">
        <a:solidFill>
          <a:srgbClr val="0000FF"/>
        </a:solidFill>
        <a:latin typeface="Arial" charset="0"/>
        <a:ea typeface="+mn-ea"/>
        <a:cs typeface="+mn-cs"/>
      </a:defRPr>
    </a:lvl4pPr>
    <a:lvl5pPr marL="1828800" algn="l" rtl="0" eaLnBrk="0" fontAlgn="base" hangingPunct="0">
      <a:spcBef>
        <a:spcPct val="0"/>
      </a:spcBef>
      <a:spcAft>
        <a:spcPct val="0"/>
      </a:spcAft>
      <a:defRPr sz="2400" kern="1200">
        <a:solidFill>
          <a:srgbClr val="0000FF"/>
        </a:solidFill>
        <a:latin typeface="Arial" charset="0"/>
        <a:ea typeface="+mn-ea"/>
        <a:cs typeface="+mn-cs"/>
      </a:defRPr>
    </a:lvl5pPr>
    <a:lvl6pPr marL="2286000" algn="l" defTabSz="914400" rtl="0" eaLnBrk="1" latinLnBrk="0" hangingPunct="1">
      <a:defRPr sz="2400" kern="1200">
        <a:solidFill>
          <a:srgbClr val="0000FF"/>
        </a:solidFill>
        <a:latin typeface="Arial" charset="0"/>
        <a:ea typeface="+mn-ea"/>
        <a:cs typeface="+mn-cs"/>
      </a:defRPr>
    </a:lvl6pPr>
    <a:lvl7pPr marL="2743200" algn="l" defTabSz="914400" rtl="0" eaLnBrk="1" latinLnBrk="0" hangingPunct="1">
      <a:defRPr sz="2400" kern="1200">
        <a:solidFill>
          <a:srgbClr val="0000FF"/>
        </a:solidFill>
        <a:latin typeface="Arial" charset="0"/>
        <a:ea typeface="+mn-ea"/>
        <a:cs typeface="+mn-cs"/>
      </a:defRPr>
    </a:lvl7pPr>
    <a:lvl8pPr marL="3200400" algn="l" defTabSz="914400" rtl="0" eaLnBrk="1" latinLnBrk="0" hangingPunct="1">
      <a:defRPr sz="2400" kern="1200">
        <a:solidFill>
          <a:srgbClr val="0000FF"/>
        </a:solidFill>
        <a:latin typeface="Arial" charset="0"/>
        <a:ea typeface="+mn-ea"/>
        <a:cs typeface="+mn-cs"/>
      </a:defRPr>
    </a:lvl8pPr>
    <a:lvl9pPr marL="3657600" algn="l" defTabSz="914400" rtl="0" eaLnBrk="1" latinLnBrk="0" hangingPunct="1">
      <a:defRPr sz="2400" kern="1200">
        <a:solidFill>
          <a:srgbClr val="0000FF"/>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rry Post" initials="JP" lastIdx="1" clrIdx="0">
    <p:extLst>
      <p:ext uri="{19B8F6BF-5375-455C-9EA6-DF929625EA0E}">
        <p15:presenceInfo xmlns:p15="http://schemas.microsoft.com/office/powerpoint/2012/main" userId="ce25985eed693d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DD"/>
    <a:srgbClr val="EFF9FF"/>
    <a:srgbClr val="FFFFCC"/>
    <a:srgbClr val="99FF99"/>
    <a:srgbClr val="E5FFE5"/>
    <a:srgbClr val="FFFFE5"/>
    <a:srgbClr val="DDFFDD"/>
    <a:srgbClr val="FFFFFF"/>
    <a:srgbClr val="FFFF99"/>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9" autoAdjust="0"/>
    <p:restoredTop sz="94747" autoAdjust="0"/>
  </p:normalViewPr>
  <p:slideViewPr>
    <p:cSldViewPr snapToGrid="0">
      <p:cViewPr varScale="1">
        <p:scale>
          <a:sx n="70" d="100"/>
          <a:sy n="70" d="100"/>
        </p:scale>
        <p:origin x="72" y="3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6174"/>
    </p:cViewPr>
  </p:sorterViewPr>
  <p:notesViewPr>
    <p:cSldViewPr snapToGrid="0">
      <p:cViewPr varScale="1">
        <p:scale>
          <a:sx n="51" d="100"/>
          <a:sy n="51" d="100"/>
        </p:scale>
        <p:origin x="-67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36026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smtClean="0">
                <a:solidFill>
                  <a:schemeClr val="tx1"/>
                </a:solidFill>
              </a:defRPr>
            </a:lvl1pPr>
          </a:lstStyle>
          <a:p>
            <a:pPr>
              <a:defRPr/>
            </a:pPr>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smtClean="0">
                <a:solidFill>
                  <a:schemeClr val="tx1"/>
                </a:solidFill>
              </a:defRPr>
            </a:lvl1pPr>
          </a:lstStyle>
          <a:p>
            <a:pPr>
              <a:defRPr/>
            </a:pPr>
            <a:endParaRPr lang="en-US"/>
          </a:p>
        </p:txBody>
      </p:sp>
      <p:sp>
        <p:nvSpPr>
          <p:cNvPr id="48132" name="Rectangle 4"/>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smtClean="0">
                <a:solidFill>
                  <a:schemeClr val="tx1"/>
                </a:solidFill>
              </a:defRPr>
            </a:lvl1pPr>
          </a:lstStyle>
          <a:p>
            <a:pPr>
              <a:defRPr/>
            </a:pPr>
            <a:endParaRPr lang="en-US"/>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smtClean="0">
                <a:solidFill>
                  <a:schemeClr val="tx1"/>
                </a:solidFill>
              </a:defRPr>
            </a:lvl1pPr>
          </a:lstStyle>
          <a:p>
            <a:pPr>
              <a:defRPr/>
            </a:pPr>
            <a:fld id="{203EF741-0734-4E51-844D-AC7F8C6FE55B}" type="slidenum">
              <a:rPr lang="en-US"/>
              <a:pPr>
                <a:defRPr/>
              </a:pPr>
              <a:t>‹#›</a:t>
            </a:fld>
            <a:endParaRPr lang="en-US"/>
          </a:p>
        </p:txBody>
      </p:sp>
    </p:spTree>
    <p:extLst>
      <p:ext uri="{BB962C8B-B14F-4D97-AF65-F5344CB8AC3E}">
        <p14:creationId xmlns:p14="http://schemas.microsoft.com/office/powerpoint/2010/main" val="15175078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8"/>
          <p:cNvSpPr>
            <a:spLocks noChangeArrowheads="1"/>
          </p:cNvSpPr>
          <p:nvPr/>
        </p:nvSpPr>
        <p:spPr bwMode="auto">
          <a:xfrm>
            <a:off x="5927725" y="5394325"/>
            <a:ext cx="1555750" cy="457200"/>
          </a:xfrm>
          <a:prstGeom prst="rect">
            <a:avLst/>
          </a:prstGeom>
          <a:noFill/>
          <a:ln w="9525">
            <a:noFill/>
            <a:miter lim="800000"/>
            <a:headEnd/>
            <a:tailEnd/>
          </a:ln>
          <a:effectLst/>
        </p:spPr>
        <p:txBody>
          <a:bodyPr wrap="none" lIns="92075" tIns="46038" rIns="92075" bIns="46038">
            <a:spAutoFit/>
          </a:bodyPr>
          <a:lstStyle/>
          <a:p>
            <a:pPr>
              <a:defRPr/>
            </a:pPr>
            <a:r>
              <a:rPr lang="en-US">
                <a:solidFill>
                  <a:schemeClr val="folHlink"/>
                </a:solidFill>
              </a:rPr>
              <a:t>Jerry Post</a:t>
            </a:r>
          </a:p>
        </p:txBody>
      </p:sp>
      <p:sp>
        <p:nvSpPr>
          <p:cNvPr id="6" name="Rectangle 9"/>
          <p:cNvSpPr>
            <a:spLocks noChangeArrowheads="1"/>
          </p:cNvSpPr>
          <p:nvPr/>
        </p:nvSpPr>
        <p:spPr bwMode="auto">
          <a:xfrm>
            <a:off x="5622925" y="5821363"/>
            <a:ext cx="2184893" cy="400752"/>
          </a:xfrm>
          <a:prstGeom prst="rect">
            <a:avLst/>
          </a:prstGeom>
          <a:noFill/>
          <a:ln w="9525">
            <a:noFill/>
            <a:miter lim="800000"/>
            <a:headEnd/>
            <a:tailEnd/>
          </a:ln>
          <a:effectLst/>
        </p:spPr>
        <p:txBody>
          <a:bodyPr wrap="none" lIns="92075" tIns="46038" rIns="92075" bIns="46038">
            <a:spAutoFit/>
          </a:bodyPr>
          <a:lstStyle/>
          <a:p>
            <a:pPr>
              <a:defRPr/>
            </a:pPr>
            <a:r>
              <a:rPr lang="en-US" sz="2000" dirty="0">
                <a:solidFill>
                  <a:schemeClr val="folHlink"/>
                </a:solidFill>
              </a:rPr>
              <a:t>Copyright © </a:t>
            </a:r>
            <a:r>
              <a:rPr lang="en-US" sz="2000" dirty="0" smtClean="0">
                <a:solidFill>
                  <a:schemeClr val="folHlink"/>
                </a:solidFill>
              </a:rPr>
              <a:t>2013</a:t>
            </a:r>
            <a:endParaRPr lang="en-US" sz="2000" dirty="0">
              <a:solidFill>
                <a:schemeClr val="folHlink"/>
              </a:solidFill>
            </a:endParaRPr>
          </a:p>
        </p:txBody>
      </p:sp>
      <p:sp>
        <p:nvSpPr>
          <p:cNvPr id="3075" name="Rectangle 3"/>
          <p:cNvSpPr>
            <a:spLocks noGrp="1" noChangeArrowheads="1"/>
          </p:cNvSpPr>
          <p:nvPr>
            <p:ph type="ctrTitle" sz="quarter"/>
          </p:nvPr>
        </p:nvSpPr>
        <p:spPr>
          <a:xfrm>
            <a:off x="1204165" y="1219200"/>
            <a:ext cx="7926387" cy="1143000"/>
          </a:xfrm>
        </p:spPr>
        <p:txBody>
          <a:bodyPr/>
          <a:lstStyle>
            <a:lvl1pPr>
              <a:defRPr/>
            </a:lvl1pPr>
          </a:lstStyle>
          <a:p>
            <a:r>
              <a:rPr lang="en-US"/>
              <a:t>Click to edit Master title style</a:t>
            </a:r>
          </a:p>
        </p:txBody>
      </p:sp>
      <p:sp>
        <p:nvSpPr>
          <p:cNvPr id="3076" name="Rectangle 4"/>
          <p:cNvSpPr>
            <a:spLocks noGrp="1" noChangeArrowheads="1"/>
          </p:cNvSpPr>
          <p:nvPr>
            <p:ph type="subTitle" sz="quarter" idx="1"/>
          </p:nvPr>
        </p:nvSpPr>
        <p:spPr>
          <a:xfrm>
            <a:off x="4648200" y="3657600"/>
            <a:ext cx="4267200" cy="1447800"/>
          </a:xfrm>
        </p:spPr>
        <p:txBody>
          <a:bodyPr/>
          <a:lstStyle>
            <a:lvl1pPr marL="0" indent="0" algn="ctr">
              <a:buFont typeface="Wingdings" pitchFamily="2" charset="2"/>
              <a:buNone/>
              <a:defRPr/>
            </a:lvl1pPr>
          </a:lstStyle>
          <a:p>
            <a:r>
              <a:rPr lang="en-US"/>
              <a:t>Click to edit Master subtitle style</a:t>
            </a:r>
          </a:p>
        </p:txBody>
      </p:sp>
      <p:sp>
        <p:nvSpPr>
          <p:cNvPr id="7" name="Rectangle 5"/>
          <p:cNvSpPr>
            <a:spLocks noGrp="1" noChangeArrowheads="1"/>
          </p:cNvSpPr>
          <p:nvPr>
            <p:ph type="dt" sz="quarter" idx="10"/>
          </p:nvPr>
        </p:nvSpPr>
        <p:spPr>
          <a:xfrm>
            <a:off x="152400" y="6248400"/>
            <a:ext cx="1905000" cy="457200"/>
          </a:xfrm>
        </p:spPr>
        <p:txBody>
          <a:bodyPr/>
          <a:lstStyle>
            <a:lvl1pPr>
              <a:defRPr i="1" smtClean="0">
                <a:solidFill>
                  <a:srgbClr val="0000FF"/>
                </a:solidFill>
                <a:latin typeface="+mn-lt"/>
              </a:defRPr>
            </a:lvl1pPr>
          </a:lstStyle>
          <a:p>
            <a:pPr>
              <a:defRPr/>
            </a:pPr>
            <a:endParaRPr lang="en-US"/>
          </a:p>
        </p:txBody>
      </p:sp>
      <p:sp>
        <p:nvSpPr>
          <p:cNvPr id="8" name="Rectangle 6"/>
          <p:cNvSpPr>
            <a:spLocks noGrp="1" noChangeArrowheads="1"/>
          </p:cNvSpPr>
          <p:nvPr>
            <p:ph type="ftr" sz="quarter" idx="11"/>
          </p:nvPr>
        </p:nvSpPr>
        <p:spPr>
          <a:xfrm>
            <a:off x="3124200" y="6248400"/>
            <a:ext cx="2895600" cy="457200"/>
          </a:xfrm>
        </p:spPr>
        <p:txBody>
          <a:bodyPr/>
          <a:lstStyle>
            <a:lvl1pPr>
              <a:defRPr i="1" smtClean="0">
                <a:solidFill>
                  <a:srgbClr val="0000FF"/>
                </a:solidFill>
                <a:latin typeface="+mn-lt"/>
              </a:defRPr>
            </a:lvl1pPr>
          </a:lstStyle>
          <a:p>
            <a:pPr>
              <a:defRPr/>
            </a:pPr>
            <a:endParaRPr lang="en-US"/>
          </a:p>
        </p:txBody>
      </p:sp>
      <p:sp>
        <p:nvSpPr>
          <p:cNvPr id="9" name="Rectangle 7"/>
          <p:cNvSpPr>
            <a:spLocks noGrp="1" noChangeArrowheads="1"/>
          </p:cNvSpPr>
          <p:nvPr>
            <p:ph type="sldNum" sz="quarter" idx="12"/>
          </p:nvPr>
        </p:nvSpPr>
        <p:spPr/>
        <p:txBody>
          <a:bodyPr/>
          <a:lstStyle>
            <a:lvl1pPr>
              <a:defRPr i="1" smtClean="0">
                <a:solidFill>
                  <a:srgbClr val="0000FF"/>
                </a:solidFill>
                <a:latin typeface="+mn-lt"/>
              </a:defRPr>
            </a:lvl1pPr>
          </a:lstStyle>
          <a:p>
            <a:pPr>
              <a:defRPr/>
            </a:pPr>
            <a:fld id="{FB7FF918-E7E7-4210-BD78-03020B118D2D}" type="slidenum">
              <a:rPr lang="en-US"/>
              <a:pPr>
                <a:defRPr/>
              </a:pPr>
              <a:t>‹#›</a:t>
            </a:fld>
            <a:endParaRPr lang="en-US"/>
          </a:p>
        </p:txBody>
      </p:sp>
      <p:sp>
        <p:nvSpPr>
          <p:cNvPr id="10" name="Rectangle 8"/>
          <p:cNvSpPr>
            <a:spLocks noChangeArrowheads="1"/>
          </p:cNvSpPr>
          <p:nvPr userDrawn="1"/>
        </p:nvSpPr>
        <p:spPr bwMode="auto">
          <a:xfrm>
            <a:off x="304800" y="76200"/>
            <a:ext cx="1066800" cy="5946775"/>
          </a:xfrm>
          <a:prstGeom prst="rect">
            <a:avLst/>
          </a:prstGeom>
          <a:noFill/>
          <a:ln w="9525">
            <a:noFill/>
            <a:miter lim="800000"/>
            <a:headEnd/>
            <a:tailEnd/>
          </a:ln>
          <a:effectLst/>
        </p:spPr>
        <p:txBody>
          <a:bodyPr lIns="92075" tIns="46038" rIns="92075" bIns="46038">
            <a:spAutoFit/>
          </a:bodyPr>
          <a:lstStyle/>
          <a:p>
            <a:pPr>
              <a:defRPr/>
            </a:pPr>
            <a:r>
              <a:rPr lang="en-US" sz="4800" b="1" dirty="0">
                <a:solidFill>
                  <a:srgbClr val="E0CB1B"/>
                </a:solidFill>
                <a:effectLst>
                  <a:outerShdw blurRad="38100" dist="38100" dir="2700000" algn="tl">
                    <a:srgbClr val="000000"/>
                  </a:outerShdw>
                </a:effectLst>
                <a:latin typeface="Garamond" pitchFamily="18" charset="0"/>
              </a:rPr>
              <a:t>D</a:t>
            </a:r>
          </a:p>
          <a:p>
            <a:pPr>
              <a:defRPr/>
            </a:pPr>
            <a:r>
              <a:rPr lang="en-US" sz="4800" b="1" dirty="0">
                <a:solidFill>
                  <a:srgbClr val="E0CB1B"/>
                </a:solidFill>
                <a:effectLst>
                  <a:outerShdw blurRad="38100" dist="38100" dir="2700000" algn="tl">
                    <a:srgbClr val="000000"/>
                  </a:outerShdw>
                </a:effectLst>
                <a:latin typeface="Garamond" pitchFamily="18" charset="0"/>
              </a:rPr>
              <a:t>A</a:t>
            </a:r>
          </a:p>
          <a:p>
            <a:pPr>
              <a:defRPr/>
            </a:pPr>
            <a:r>
              <a:rPr lang="en-US" sz="4800" b="1" dirty="0">
                <a:solidFill>
                  <a:srgbClr val="E0CB1B"/>
                </a:solidFill>
                <a:effectLst>
                  <a:outerShdw blurRad="38100" dist="38100" dir="2700000" algn="tl">
                    <a:srgbClr val="000000"/>
                  </a:outerShdw>
                </a:effectLst>
                <a:latin typeface="Garamond" pitchFamily="18" charset="0"/>
              </a:rPr>
              <a:t>T</a:t>
            </a:r>
          </a:p>
          <a:p>
            <a:pPr>
              <a:defRPr/>
            </a:pPr>
            <a:r>
              <a:rPr lang="en-US" sz="4800" b="1" dirty="0">
                <a:solidFill>
                  <a:srgbClr val="E0CB1B"/>
                </a:solidFill>
                <a:effectLst>
                  <a:outerShdw blurRad="38100" dist="38100" dir="2700000" algn="tl">
                    <a:srgbClr val="000000"/>
                  </a:outerShdw>
                </a:effectLst>
                <a:latin typeface="Garamond" pitchFamily="18" charset="0"/>
              </a:rPr>
              <a:t>A</a:t>
            </a:r>
          </a:p>
          <a:p>
            <a:pPr>
              <a:defRPr/>
            </a:pPr>
            <a:r>
              <a:rPr lang="en-US" sz="4800" b="1" dirty="0">
                <a:solidFill>
                  <a:srgbClr val="E0CB1B"/>
                </a:solidFill>
                <a:effectLst>
                  <a:outerShdw blurRad="38100" dist="38100" dir="2700000" algn="tl">
                    <a:srgbClr val="000000"/>
                  </a:outerShdw>
                </a:effectLst>
                <a:latin typeface="Garamond" pitchFamily="18" charset="0"/>
              </a:rPr>
              <a:t>B</a:t>
            </a:r>
          </a:p>
          <a:p>
            <a:pPr>
              <a:defRPr/>
            </a:pPr>
            <a:r>
              <a:rPr lang="en-US" sz="4800" b="1" dirty="0">
                <a:solidFill>
                  <a:srgbClr val="E0CB1B"/>
                </a:solidFill>
                <a:effectLst>
                  <a:outerShdw blurRad="38100" dist="38100" dir="2700000" algn="tl">
                    <a:srgbClr val="000000"/>
                  </a:outerShdw>
                </a:effectLst>
                <a:latin typeface="Garamond" pitchFamily="18" charset="0"/>
              </a:rPr>
              <a:t>A</a:t>
            </a:r>
          </a:p>
          <a:p>
            <a:pPr>
              <a:defRPr/>
            </a:pPr>
            <a:r>
              <a:rPr lang="en-US" sz="4800" b="1" dirty="0">
                <a:solidFill>
                  <a:srgbClr val="E0CB1B"/>
                </a:solidFill>
                <a:effectLst>
                  <a:outerShdw blurRad="38100" dist="38100" dir="2700000" algn="tl">
                    <a:srgbClr val="000000"/>
                  </a:outerShdw>
                </a:effectLst>
                <a:latin typeface="Garamond" pitchFamily="18" charset="0"/>
              </a:rPr>
              <a:t>S</a:t>
            </a:r>
          </a:p>
          <a:p>
            <a:pPr>
              <a:defRPr/>
            </a:pPr>
            <a:r>
              <a:rPr lang="en-US" sz="4800" b="1" dirty="0">
                <a:solidFill>
                  <a:srgbClr val="E0CB1B"/>
                </a:solidFill>
                <a:effectLst>
                  <a:outerShdw blurRad="38100" dist="38100" dir="2700000" algn="tl">
                    <a:srgbClr val="000000"/>
                  </a:outerShdw>
                </a:effectLst>
                <a:latin typeface="Garamond" pitchFamily="18" charset="0"/>
              </a:rPr>
              <a:t>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4B83D25-73AF-46C2-8610-BCADF9CA478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24700" y="152400"/>
            <a:ext cx="19431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1" y="152400"/>
            <a:ext cx="67437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E5245C-B10E-4EA1-9EB5-2B8C9C3AFE8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0" y="0"/>
            <a:ext cx="91440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215153" y="1259540"/>
            <a:ext cx="4258236" cy="229048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48200" y="1259540"/>
            <a:ext cx="4401671" cy="22904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233082" y="3684494"/>
            <a:ext cx="4258236" cy="233530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66129" y="3684494"/>
            <a:ext cx="4401671" cy="233530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87CD598-67B1-47B6-BD4A-9F87E5C3B3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1277471"/>
            <a:ext cx="8839200" cy="4742329"/>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DED391-75A6-4918-AC5B-1407C807EB8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gradFill>
            <a:gsLst>
              <a:gs pos="0">
                <a:srgbClr val="FFFF00"/>
              </a:gs>
              <a:gs pos="100000">
                <a:srgbClr val="FFFFCC"/>
              </a:gs>
            </a:gsLst>
            <a:path path="rect">
              <a:fillToRect l="100000" t="100000"/>
            </a:path>
          </a:gradFill>
        </p:spPr>
        <p:txBody>
          <a:bodyPr/>
          <a:lstStyle/>
          <a:p>
            <a:r>
              <a:rPr lang="en-US" smtClean="0"/>
              <a:t>Click to edit Master title style</a:t>
            </a:r>
            <a:endParaRPr lang="en-US"/>
          </a:p>
        </p:txBody>
      </p:sp>
      <p:sp>
        <p:nvSpPr>
          <p:cNvPr id="3" name="Content Placeholder 2"/>
          <p:cNvSpPr>
            <a:spLocks noGrp="1"/>
          </p:cNvSpPr>
          <p:nvPr>
            <p:ph idx="1"/>
          </p:nvPr>
        </p:nvSpPr>
        <p:spPr>
          <a:xfrm>
            <a:off x="147918" y="1237129"/>
            <a:ext cx="8852647" cy="4782671"/>
          </a:xfrm>
        </p:spPr>
        <p:txBody>
          <a:bodyPr/>
          <a:lstStyle>
            <a:lvl1pPr>
              <a:defRPr sz="2000"/>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F52A1-028B-4591-8BCA-BD4AC116D9B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4406900"/>
            <a:ext cx="9144000" cy="1362075"/>
          </a:xfrm>
        </p:spPr>
        <p:txBody>
          <a:bodyPr anchor="t"/>
          <a:lstStyle>
            <a:lvl1pPr algn="l">
              <a:defRPr sz="36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E910217-F95A-43C2-8898-EA5472F48E2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264024"/>
            <a:ext cx="4419600" cy="4755776"/>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33365" y="1264024"/>
            <a:ext cx="4280647" cy="4755776"/>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745CB6A-FE24-4171-8AE7-318415F6B23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72042"/>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811804"/>
            <a:ext cx="4040188" cy="415869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172042"/>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811804"/>
            <a:ext cx="4041775" cy="415869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D2E83B9-508D-4837-AC8D-3E125FC7F5A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56D401C-B8DD-4FAA-8516-ACD0E6D2639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8EC2AD2-29FB-4A25-B1A0-2E5AF10AD24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42E819-EF00-42FA-87ED-C93CB23B8F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3753" y="4800600"/>
            <a:ext cx="8162365"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430305" y="612775"/>
            <a:ext cx="818925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457201" y="5367338"/>
            <a:ext cx="8135470" cy="69728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A141DAD-4466-4B81-B432-F314EE2F6266}"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0" y="0"/>
            <a:ext cx="9144000" cy="1143000"/>
          </a:xfrm>
          <a:prstGeom prst="rect">
            <a:avLst/>
          </a:prstGeom>
          <a:gradFill>
            <a:gsLst>
              <a:gs pos="0">
                <a:srgbClr val="FFFF00"/>
              </a:gs>
              <a:gs pos="100000">
                <a:srgbClr val="FFFFCC"/>
              </a:gs>
            </a:gsLst>
            <a:path path="rect">
              <a:fillToRect l="100000" t="100000"/>
            </a:path>
          </a:grad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8195" name="Rectangle 3"/>
          <p:cNvSpPr>
            <a:spLocks noGrp="1" noChangeArrowheads="1"/>
          </p:cNvSpPr>
          <p:nvPr>
            <p:ph type="body" idx="1"/>
          </p:nvPr>
        </p:nvSpPr>
        <p:spPr bwMode="auto">
          <a:xfrm>
            <a:off x="215153" y="1237129"/>
            <a:ext cx="8852647" cy="478267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295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smtClean="0">
                <a:solidFill>
                  <a:schemeClr val="tx1"/>
                </a:solidFill>
                <a:latin typeface="Garamond" pitchFamily="18" charset="0"/>
              </a:defRPr>
            </a:lvl1pPr>
          </a:lstStyle>
          <a:p>
            <a:pPr>
              <a:defRPr/>
            </a:pPr>
            <a:endParaRPr lang="en-US"/>
          </a:p>
        </p:txBody>
      </p:sp>
      <p:sp>
        <p:nvSpPr>
          <p:cNvPr id="1029" name="Rectangle 5"/>
          <p:cNvSpPr>
            <a:spLocks noGrp="1" noChangeArrowheads="1"/>
          </p:cNvSpPr>
          <p:nvPr>
            <p:ph type="ftr" sz="quarter" idx="3"/>
          </p:nvPr>
        </p:nvSpPr>
        <p:spPr bwMode="auto">
          <a:xfrm>
            <a:off x="37338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smtClean="0">
                <a:solidFill>
                  <a:schemeClr val="tx1"/>
                </a:solidFill>
                <a:latin typeface="Garamond" pitchFamily="18" charset="0"/>
              </a:defRPr>
            </a:lvl1pPr>
          </a:lstStyle>
          <a:p>
            <a:pPr>
              <a:defRPr/>
            </a:pPr>
            <a:endParaRPr lang="en-US"/>
          </a:p>
        </p:txBody>
      </p:sp>
      <p:sp>
        <p:nvSpPr>
          <p:cNvPr id="1030" name="Rectangle 6"/>
          <p:cNvSpPr>
            <a:spLocks noGrp="1" noChangeArrowheads="1"/>
          </p:cNvSpPr>
          <p:nvPr>
            <p:ph type="sldNum" sz="quarter" idx="4"/>
          </p:nvPr>
        </p:nvSpPr>
        <p:spPr bwMode="auto">
          <a:xfrm>
            <a:off x="7162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smtClean="0">
                <a:solidFill>
                  <a:schemeClr val="tx1"/>
                </a:solidFill>
                <a:latin typeface="Garamond" pitchFamily="18" charset="0"/>
              </a:defRPr>
            </a:lvl1pPr>
          </a:lstStyle>
          <a:p>
            <a:pPr>
              <a:defRPr/>
            </a:pPr>
            <a:fld id="{E0249824-C2E5-4A0D-9D7F-74B309DE7F37}" type="slidenum">
              <a:rPr lang="en-US"/>
              <a:pPr>
                <a:defRPr/>
              </a:pPr>
              <a:t>‹#›</a:t>
            </a:fld>
            <a:endParaRPr lang="en-US"/>
          </a:p>
        </p:txBody>
      </p:sp>
      <p:sp>
        <p:nvSpPr>
          <p:cNvPr id="1033" name="Rectangle 9"/>
          <p:cNvSpPr>
            <a:spLocks noChangeArrowheads="1"/>
          </p:cNvSpPr>
          <p:nvPr/>
        </p:nvSpPr>
        <p:spPr bwMode="auto">
          <a:xfrm>
            <a:off x="0" y="6081318"/>
            <a:ext cx="9142413" cy="90882"/>
          </a:xfrm>
          <a:prstGeom prst="rect">
            <a:avLst/>
          </a:prstGeom>
          <a:gradFill rotWithShape="0">
            <a:gsLst>
              <a:gs pos="0">
                <a:srgbClr val="E0CB1B"/>
              </a:gs>
              <a:gs pos="100000">
                <a:srgbClr val="868686"/>
              </a:gs>
            </a:gsLst>
            <a:lin ang="0" scaled="1"/>
          </a:gradFill>
          <a:ln w="9525">
            <a:noFill/>
            <a:miter lim="800000"/>
            <a:headEnd/>
            <a:tailEnd/>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iming>
    <p:tnLst>
      <p:par>
        <p:cTn id="1" dur="indefinite" restart="never" nodeType="tmRoot"/>
      </p:par>
    </p:tnLst>
  </p:timing>
  <p:hf hdr="0" ftr="0" dt="0"/>
  <p:txStyles>
    <p:titleStyle>
      <a:lvl1pPr algn="ctr" rtl="0" eaLnBrk="0" fontAlgn="base" hangingPunct="0">
        <a:spcBef>
          <a:spcPct val="0"/>
        </a:spcBef>
        <a:spcAft>
          <a:spcPct val="0"/>
        </a:spcAft>
        <a:defRPr sz="2800">
          <a:solidFill>
            <a:srgbClr val="FF0033"/>
          </a:solidFill>
          <a:latin typeface="+mj-lt"/>
          <a:ea typeface="+mj-ea"/>
          <a:cs typeface="+mj-cs"/>
        </a:defRPr>
      </a:lvl1pPr>
      <a:lvl2pPr algn="ctr" rtl="0" eaLnBrk="0" fontAlgn="base" hangingPunct="0">
        <a:spcBef>
          <a:spcPct val="0"/>
        </a:spcBef>
        <a:spcAft>
          <a:spcPct val="0"/>
        </a:spcAft>
        <a:defRPr sz="2800">
          <a:solidFill>
            <a:srgbClr val="FF0033"/>
          </a:solidFill>
          <a:latin typeface="Arial Rounded MT Bold" pitchFamily="34" charset="0"/>
        </a:defRPr>
      </a:lvl2pPr>
      <a:lvl3pPr algn="ctr" rtl="0" eaLnBrk="0" fontAlgn="base" hangingPunct="0">
        <a:spcBef>
          <a:spcPct val="0"/>
        </a:spcBef>
        <a:spcAft>
          <a:spcPct val="0"/>
        </a:spcAft>
        <a:defRPr sz="2800">
          <a:solidFill>
            <a:srgbClr val="FF0033"/>
          </a:solidFill>
          <a:latin typeface="Arial Rounded MT Bold" pitchFamily="34" charset="0"/>
        </a:defRPr>
      </a:lvl3pPr>
      <a:lvl4pPr algn="ctr" rtl="0" eaLnBrk="0" fontAlgn="base" hangingPunct="0">
        <a:spcBef>
          <a:spcPct val="0"/>
        </a:spcBef>
        <a:spcAft>
          <a:spcPct val="0"/>
        </a:spcAft>
        <a:defRPr sz="2800">
          <a:solidFill>
            <a:srgbClr val="FF0033"/>
          </a:solidFill>
          <a:latin typeface="Arial Rounded MT Bold" pitchFamily="34" charset="0"/>
        </a:defRPr>
      </a:lvl4pPr>
      <a:lvl5pPr algn="ctr" rtl="0" eaLnBrk="0" fontAlgn="base" hangingPunct="0">
        <a:spcBef>
          <a:spcPct val="0"/>
        </a:spcBef>
        <a:spcAft>
          <a:spcPct val="0"/>
        </a:spcAft>
        <a:defRPr sz="2800">
          <a:solidFill>
            <a:srgbClr val="FF0033"/>
          </a:solidFill>
          <a:latin typeface="Arial Rounded MT Bold" pitchFamily="34" charset="0"/>
        </a:defRPr>
      </a:lvl5pPr>
      <a:lvl6pPr marL="457200" algn="ctr" rtl="0" eaLnBrk="0" fontAlgn="base" hangingPunct="0">
        <a:spcBef>
          <a:spcPct val="0"/>
        </a:spcBef>
        <a:spcAft>
          <a:spcPct val="0"/>
        </a:spcAft>
        <a:defRPr sz="2800">
          <a:solidFill>
            <a:srgbClr val="FF0033"/>
          </a:solidFill>
          <a:latin typeface="Arial Rounded MT Bold" pitchFamily="34" charset="0"/>
        </a:defRPr>
      </a:lvl6pPr>
      <a:lvl7pPr marL="914400" algn="ctr" rtl="0" eaLnBrk="0" fontAlgn="base" hangingPunct="0">
        <a:spcBef>
          <a:spcPct val="0"/>
        </a:spcBef>
        <a:spcAft>
          <a:spcPct val="0"/>
        </a:spcAft>
        <a:defRPr sz="2800">
          <a:solidFill>
            <a:srgbClr val="FF0033"/>
          </a:solidFill>
          <a:latin typeface="Arial Rounded MT Bold" pitchFamily="34" charset="0"/>
        </a:defRPr>
      </a:lvl7pPr>
      <a:lvl8pPr marL="1371600" algn="ctr" rtl="0" eaLnBrk="0" fontAlgn="base" hangingPunct="0">
        <a:spcBef>
          <a:spcPct val="0"/>
        </a:spcBef>
        <a:spcAft>
          <a:spcPct val="0"/>
        </a:spcAft>
        <a:defRPr sz="2800">
          <a:solidFill>
            <a:srgbClr val="FF0033"/>
          </a:solidFill>
          <a:latin typeface="Arial Rounded MT Bold" pitchFamily="34" charset="0"/>
        </a:defRPr>
      </a:lvl8pPr>
      <a:lvl9pPr marL="1828800" algn="ctr" rtl="0" eaLnBrk="0" fontAlgn="base" hangingPunct="0">
        <a:spcBef>
          <a:spcPct val="0"/>
        </a:spcBef>
        <a:spcAft>
          <a:spcPct val="0"/>
        </a:spcAft>
        <a:defRPr sz="2800">
          <a:solidFill>
            <a:srgbClr val="FF0033"/>
          </a:solidFill>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Wingdings" pitchFamily="2" charset="2"/>
        <a:buChar char="²"/>
        <a:defRPr sz="24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ª"/>
        <a:defRPr sz="20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
        <a:defRPr>
          <a:solidFill>
            <a:schemeClr val="tx1"/>
          </a:solidFill>
          <a:latin typeface="+mn-lt"/>
        </a:defRPr>
      </a:lvl3pPr>
      <a:lvl4pPr marL="1600200" indent="-228600" algn="l" rtl="0" eaLnBrk="0" fontAlgn="base" hangingPunct="0">
        <a:spcBef>
          <a:spcPct val="20000"/>
        </a:spcBef>
        <a:spcAft>
          <a:spcPct val="0"/>
        </a:spcAft>
        <a:buFont typeface="Wingdings" pitchFamily="2" charset="2"/>
        <a:buChar char="Ÿ"/>
        <a:defRPr>
          <a:solidFill>
            <a:schemeClr val="tx1"/>
          </a:solidFill>
          <a:latin typeface="+mn-lt"/>
        </a:defRPr>
      </a:lvl4pPr>
      <a:lvl5pPr marL="2057400" indent="-228600" algn="l" rtl="0" eaLnBrk="0" fontAlgn="base" hangingPunct="0">
        <a:spcBef>
          <a:spcPct val="20000"/>
        </a:spcBef>
        <a:spcAft>
          <a:spcPct val="0"/>
        </a:spcAft>
        <a:buFont typeface="Wingdings" pitchFamily="2" charset="2"/>
        <a:buChar char=""/>
        <a:defRPr>
          <a:solidFill>
            <a:schemeClr val="tx1"/>
          </a:solidFill>
          <a:latin typeface="+mn-lt"/>
        </a:defRPr>
      </a:lvl5pPr>
      <a:lvl6pPr marL="2514600" indent="-228600" algn="l" rtl="0" eaLnBrk="0" fontAlgn="base" hangingPunct="0">
        <a:spcBef>
          <a:spcPct val="20000"/>
        </a:spcBef>
        <a:spcAft>
          <a:spcPct val="0"/>
        </a:spcAft>
        <a:buFont typeface="Wingdings" pitchFamily="2" charset="2"/>
        <a:buChar char=""/>
        <a:defRPr>
          <a:solidFill>
            <a:schemeClr val="tx1"/>
          </a:solidFill>
          <a:latin typeface="+mn-lt"/>
        </a:defRPr>
      </a:lvl6pPr>
      <a:lvl7pPr marL="2971800" indent="-228600" algn="l" rtl="0" eaLnBrk="0" fontAlgn="base" hangingPunct="0">
        <a:spcBef>
          <a:spcPct val="20000"/>
        </a:spcBef>
        <a:spcAft>
          <a:spcPct val="0"/>
        </a:spcAft>
        <a:buFont typeface="Wingdings" pitchFamily="2" charset="2"/>
        <a:buChar char=""/>
        <a:defRPr>
          <a:solidFill>
            <a:schemeClr val="tx1"/>
          </a:solidFill>
          <a:latin typeface="+mn-lt"/>
        </a:defRPr>
      </a:lvl7pPr>
      <a:lvl8pPr marL="3429000" indent="-228600" algn="l" rtl="0" eaLnBrk="0" fontAlgn="base" hangingPunct="0">
        <a:spcBef>
          <a:spcPct val="20000"/>
        </a:spcBef>
        <a:spcAft>
          <a:spcPct val="0"/>
        </a:spcAft>
        <a:buFont typeface="Wingdings" pitchFamily="2" charset="2"/>
        <a:buChar char=""/>
        <a:defRPr>
          <a:solidFill>
            <a:schemeClr val="tx1"/>
          </a:solidFill>
          <a:latin typeface="+mn-lt"/>
        </a:defRPr>
      </a:lvl8pPr>
      <a:lvl9pPr marL="3886200" indent="-228600" algn="l" rtl="0" eaLnBrk="0" fontAlgn="base" hangingPunct="0">
        <a:spcBef>
          <a:spcPct val="20000"/>
        </a:spcBef>
        <a:spcAft>
          <a:spcPct val="0"/>
        </a:spcAft>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www.oracle.com/technetwork/java/javase/downloads/index.html" TargetMode="External"/><Relationship Id="rId2" Type="http://schemas.openxmlformats.org/officeDocument/2006/relationships/hyperlink" Target="http://www.debian.org/releases/stable/installmanual" TargetMode="External"/><Relationship Id="rId1" Type="http://schemas.openxmlformats.org/officeDocument/2006/relationships/slideLayout" Target="../slideLayouts/slideLayout6.xml"/><Relationship Id="rId4" Type="http://schemas.openxmlformats.org/officeDocument/2006/relationships/hyperlink" Target="http://www.datastax.com/doc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sz="quarter"/>
          </p:nvPr>
        </p:nvSpPr>
        <p:spPr/>
        <p:txBody>
          <a:bodyPr/>
          <a:lstStyle/>
          <a:p>
            <a:pPr algn="l">
              <a:defRPr/>
            </a:pPr>
            <a:r>
              <a:rPr lang="en-US" sz="4400" b="1" smtClean="0">
                <a:effectLst>
                  <a:outerShdw blurRad="38100" dist="38100" dir="2700000" algn="tl">
                    <a:srgbClr val="000000"/>
                  </a:outerShdw>
                </a:effectLst>
                <a:latin typeface="Garamond" pitchFamily="18" charset="0"/>
              </a:rPr>
              <a:t>Database Management Systems</a:t>
            </a:r>
          </a:p>
        </p:txBody>
      </p:sp>
      <p:sp>
        <p:nvSpPr>
          <p:cNvPr id="10244" name="Rectangle 3"/>
          <p:cNvSpPr>
            <a:spLocks noGrp="1" noChangeArrowheads="1"/>
          </p:cNvSpPr>
          <p:nvPr>
            <p:ph type="subTitle" sz="quarter" idx="1"/>
          </p:nvPr>
        </p:nvSpPr>
        <p:spPr>
          <a:xfrm>
            <a:off x="3900488" y="3581400"/>
            <a:ext cx="5091112" cy="1447800"/>
          </a:xfrm>
        </p:spPr>
        <p:txBody>
          <a:bodyPr/>
          <a:lstStyle/>
          <a:p>
            <a:r>
              <a:rPr lang="en-US" sz="3200" dirty="0" smtClean="0"/>
              <a:t>Chapter 13</a:t>
            </a:r>
          </a:p>
          <a:p>
            <a:r>
              <a:rPr lang="en-US" sz="3200" dirty="0" smtClean="0"/>
              <a:t>Non-Relational Databases</a:t>
            </a:r>
          </a:p>
        </p:txBody>
      </p:sp>
      <p:sp>
        <p:nvSpPr>
          <p:cNvPr id="4" name="Rectangle 7"/>
          <p:cNvSpPr>
            <a:spLocks noGrp="1" noChangeArrowheads="1"/>
          </p:cNvSpPr>
          <p:nvPr>
            <p:ph type="sldNum" sz="quarter" idx="12"/>
          </p:nvPr>
        </p:nvSpPr>
        <p:spPr/>
        <p:txBody>
          <a:bodyPr/>
          <a:lstStyle/>
          <a:p>
            <a:pPr>
              <a:defRPr/>
            </a:pPr>
            <a:fld id="{F132FBCD-2E26-4CC9-9FFC-5AC3AF706422}"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Storage Affects Queries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10</a:t>
            </a:fld>
            <a:endParaRPr lang="en-US"/>
          </a:p>
        </p:txBody>
      </p:sp>
      <p:sp>
        <p:nvSpPr>
          <p:cNvPr id="4" name="Rectangle 3"/>
          <p:cNvSpPr/>
          <p:nvPr/>
        </p:nvSpPr>
        <p:spPr>
          <a:xfrm>
            <a:off x="395785" y="1733266"/>
            <a:ext cx="2402006" cy="2483892"/>
          </a:xfrm>
          <a:prstGeom prst="rect">
            <a:avLst/>
          </a:prstGeom>
          <a:solidFill>
            <a:srgbClr val="FFFFDD"/>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FF"/>
                </a:solidFill>
                <a:effectLst/>
                <a:latin typeface="Arial" charset="0"/>
              </a:rPr>
              <a:t>Customers</a:t>
            </a:r>
          </a:p>
        </p:txBody>
      </p:sp>
      <p:sp>
        <p:nvSpPr>
          <p:cNvPr id="5" name="Rectangle 4"/>
          <p:cNvSpPr/>
          <p:nvPr/>
        </p:nvSpPr>
        <p:spPr>
          <a:xfrm>
            <a:off x="641445" y="2210937"/>
            <a:ext cx="1651379" cy="1460311"/>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FF"/>
                </a:solidFill>
                <a:effectLst/>
                <a:latin typeface="Arial" charset="0"/>
              </a:rPr>
              <a:t>Orders</a:t>
            </a:r>
          </a:p>
        </p:txBody>
      </p:sp>
      <p:sp>
        <p:nvSpPr>
          <p:cNvPr id="7" name="Rectangle 6"/>
          <p:cNvSpPr/>
          <p:nvPr/>
        </p:nvSpPr>
        <p:spPr>
          <a:xfrm>
            <a:off x="736981" y="2135874"/>
            <a:ext cx="1651379" cy="1460311"/>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FF"/>
                </a:solidFill>
                <a:effectLst/>
                <a:latin typeface="Arial" charset="0"/>
              </a:rPr>
              <a:t>Orders</a:t>
            </a:r>
          </a:p>
        </p:txBody>
      </p:sp>
      <p:sp>
        <p:nvSpPr>
          <p:cNvPr id="8" name="Rectangle 7"/>
          <p:cNvSpPr/>
          <p:nvPr/>
        </p:nvSpPr>
        <p:spPr>
          <a:xfrm>
            <a:off x="832517" y="2060811"/>
            <a:ext cx="1651379" cy="1460311"/>
          </a:xfrm>
          <a:prstGeom prst="rect">
            <a:avLst/>
          </a:prstGeom>
          <a:solidFill>
            <a:schemeClr val="accent5"/>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FF"/>
                </a:solidFill>
                <a:effectLst/>
                <a:latin typeface="Arial" charset="0"/>
              </a:rPr>
              <a:t>Orders</a:t>
            </a:r>
          </a:p>
        </p:txBody>
      </p:sp>
      <p:sp>
        <p:nvSpPr>
          <p:cNvPr id="6" name="Rectangle 5"/>
          <p:cNvSpPr/>
          <p:nvPr/>
        </p:nvSpPr>
        <p:spPr>
          <a:xfrm>
            <a:off x="866634" y="2722728"/>
            <a:ext cx="1473958" cy="436728"/>
          </a:xfrm>
          <a:prstGeom prst="rect">
            <a:avLst/>
          </a:prstGeom>
          <a:solidFill>
            <a:srgbClr val="E5FFE5"/>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FF"/>
                </a:solidFill>
                <a:effectLst/>
                <a:latin typeface="Arial" charset="0"/>
              </a:rPr>
              <a:t>Order Items</a:t>
            </a:r>
          </a:p>
        </p:txBody>
      </p:sp>
      <p:sp>
        <p:nvSpPr>
          <p:cNvPr id="9" name="Rectangle 8"/>
          <p:cNvSpPr/>
          <p:nvPr/>
        </p:nvSpPr>
        <p:spPr>
          <a:xfrm>
            <a:off x="914399" y="2634017"/>
            <a:ext cx="1473958" cy="436728"/>
          </a:xfrm>
          <a:prstGeom prst="rect">
            <a:avLst/>
          </a:prstGeom>
          <a:solidFill>
            <a:srgbClr val="E5FFE5"/>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FF"/>
                </a:solidFill>
                <a:effectLst/>
                <a:latin typeface="Arial" charset="0"/>
              </a:rPr>
              <a:t>Order Items</a:t>
            </a:r>
          </a:p>
        </p:txBody>
      </p:sp>
      <p:sp>
        <p:nvSpPr>
          <p:cNvPr id="10" name="Rectangle 9"/>
          <p:cNvSpPr/>
          <p:nvPr/>
        </p:nvSpPr>
        <p:spPr>
          <a:xfrm>
            <a:off x="962170" y="2572602"/>
            <a:ext cx="1473958" cy="436728"/>
          </a:xfrm>
          <a:prstGeom prst="rect">
            <a:avLst/>
          </a:prstGeom>
          <a:solidFill>
            <a:srgbClr val="E5FFE5"/>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FF"/>
                </a:solidFill>
                <a:effectLst/>
                <a:latin typeface="Arial" charset="0"/>
              </a:rPr>
              <a:t>Order Items</a:t>
            </a:r>
          </a:p>
        </p:txBody>
      </p:sp>
      <p:sp>
        <p:nvSpPr>
          <p:cNvPr id="11" name="TextBox 10"/>
          <p:cNvSpPr txBox="1"/>
          <p:nvPr/>
        </p:nvSpPr>
        <p:spPr>
          <a:xfrm>
            <a:off x="620976" y="1259132"/>
            <a:ext cx="1402948" cy="369332"/>
          </a:xfrm>
          <a:prstGeom prst="rect">
            <a:avLst/>
          </a:prstGeom>
          <a:noFill/>
        </p:spPr>
        <p:txBody>
          <a:bodyPr wrap="none" rtlCol="0">
            <a:spAutoFit/>
          </a:bodyPr>
          <a:lstStyle/>
          <a:p>
            <a:r>
              <a:rPr lang="en-US" sz="1800" dirty="0" smtClean="0">
                <a:solidFill>
                  <a:schemeClr val="tx1"/>
                </a:solidFill>
              </a:rPr>
              <a:t>Hierarchical</a:t>
            </a:r>
            <a:endParaRPr lang="en-US" sz="1800" dirty="0">
              <a:solidFill>
                <a:schemeClr val="tx1"/>
              </a:solidFill>
            </a:endParaRPr>
          </a:p>
        </p:txBody>
      </p:sp>
      <p:sp>
        <p:nvSpPr>
          <p:cNvPr id="12" name="Rectangle 11"/>
          <p:cNvSpPr/>
          <p:nvPr/>
        </p:nvSpPr>
        <p:spPr>
          <a:xfrm>
            <a:off x="3603009" y="2060816"/>
            <a:ext cx="1924334" cy="518614"/>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FF"/>
                </a:solidFill>
                <a:effectLst/>
                <a:latin typeface="Arial" charset="0"/>
              </a:rPr>
              <a:t>Customers</a:t>
            </a:r>
          </a:p>
        </p:txBody>
      </p:sp>
      <p:sp>
        <p:nvSpPr>
          <p:cNvPr id="13" name="Rectangle 12"/>
          <p:cNvSpPr/>
          <p:nvPr/>
        </p:nvSpPr>
        <p:spPr>
          <a:xfrm>
            <a:off x="3603009" y="2869446"/>
            <a:ext cx="1924334" cy="518614"/>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FF"/>
                </a:solidFill>
                <a:effectLst/>
                <a:latin typeface="Arial" charset="0"/>
              </a:rPr>
              <a:t>Orders</a:t>
            </a:r>
          </a:p>
        </p:txBody>
      </p:sp>
      <p:sp>
        <p:nvSpPr>
          <p:cNvPr id="14" name="Rectangle 13"/>
          <p:cNvSpPr/>
          <p:nvPr/>
        </p:nvSpPr>
        <p:spPr>
          <a:xfrm>
            <a:off x="3609833" y="3678076"/>
            <a:ext cx="1924334" cy="518614"/>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FF"/>
                </a:solidFill>
                <a:effectLst/>
                <a:latin typeface="Arial" charset="0"/>
              </a:rPr>
              <a:t>Order</a:t>
            </a:r>
            <a:r>
              <a:rPr kumimoji="0" lang="en-US" sz="1800" b="0" i="0" u="none" strike="noStrike" cap="none" normalizeH="0" dirty="0" smtClean="0">
                <a:ln>
                  <a:noFill/>
                </a:ln>
                <a:solidFill>
                  <a:srgbClr val="0000FF"/>
                </a:solidFill>
                <a:effectLst/>
                <a:latin typeface="Arial" charset="0"/>
              </a:rPr>
              <a:t> Items</a:t>
            </a:r>
            <a:endParaRPr kumimoji="0" lang="en-US" sz="1800" b="0" i="0" u="none" strike="noStrike" cap="none" normalizeH="0" baseline="0" dirty="0" smtClean="0">
              <a:ln>
                <a:noFill/>
              </a:ln>
              <a:solidFill>
                <a:srgbClr val="0000FF"/>
              </a:solidFill>
              <a:effectLst/>
              <a:latin typeface="Arial" charset="0"/>
            </a:endParaRPr>
          </a:p>
        </p:txBody>
      </p:sp>
      <p:sp>
        <p:nvSpPr>
          <p:cNvPr id="15" name="Freeform 14"/>
          <p:cNvSpPr/>
          <p:nvPr/>
        </p:nvSpPr>
        <p:spPr>
          <a:xfrm>
            <a:off x="3125337" y="2292827"/>
            <a:ext cx="477672" cy="859809"/>
          </a:xfrm>
          <a:custGeom>
            <a:avLst/>
            <a:gdLst>
              <a:gd name="connsiteX0" fmla="*/ 477672 w 477672"/>
              <a:gd name="connsiteY0" fmla="*/ 0 h 859809"/>
              <a:gd name="connsiteX1" fmla="*/ 0 w 477672"/>
              <a:gd name="connsiteY1" fmla="*/ 682389 h 859809"/>
              <a:gd name="connsiteX2" fmla="*/ 477672 w 477672"/>
              <a:gd name="connsiteY2" fmla="*/ 859809 h 859809"/>
            </a:gdLst>
            <a:ahLst/>
            <a:cxnLst>
              <a:cxn ang="0">
                <a:pos x="connsiteX0" y="connsiteY0"/>
              </a:cxn>
              <a:cxn ang="0">
                <a:pos x="connsiteX1" y="connsiteY1"/>
              </a:cxn>
              <a:cxn ang="0">
                <a:pos x="connsiteX2" y="connsiteY2"/>
              </a:cxn>
            </a:cxnLst>
            <a:rect l="l" t="t" r="r" b="b"/>
            <a:pathLst>
              <a:path w="477672" h="859809">
                <a:moveTo>
                  <a:pt x="477672" y="0"/>
                </a:moveTo>
                <a:cubicBezTo>
                  <a:pt x="238836" y="269544"/>
                  <a:pt x="0" y="539088"/>
                  <a:pt x="0" y="682389"/>
                </a:cubicBezTo>
                <a:cubicBezTo>
                  <a:pt x="0" y="825690"/>
                  <a:pt x="238836" y="842749"/>
                  <a:pt x="477672" y="859809"/>
                </a:cubicBezTo>
              </a:path>
            </a:pathLst>
          </a:custGeom>
          <a:noFill/>
          <a:ln>
            <a:solidFill>
              <a:schemeClr val="tx1"/>
            </a:solidFill>
            <a:headEnd type="none" w="med" len="med"/>
            <a:tailEnd type="triangle" w="med" len="med"/>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6" name="Freeform 15"/>
          <p:cNvSpPr/>
          <p:nvPr/>
        </p:nvSpPr>
        <p:spPr>
          <a:xfrm>
            <a:off x="3125337" y="3214050"/>
            <a:ext cx="477672" cy="859809"/>
          </a:xfrm>
          <a:custGeom>
            <a:avLst/>
            <a:gdLst>
              <a:gd name="connsiteX0" fmla="*/ 477672 w 477672"/>
              <a:gd name="connsiteY0" fmla="*/ 0 h 859809"/>
              <a:gd name="connsiteX1" fmla="*/ 0 w 477672"/>
              <a:gd name="connsiteY1" fmla="*/ 682389 h 859809"/>
              <a:gd name="connsiteX2" fmla="*/ 477672 w 477672"/>
              <a:gd name="connsiteY2" fmla="*/ 859809 h 859809"/>
            </a:gdLst>
            <a:ahLst/>
            <a:cxnLst>
              <a:cxn ang="0">
                <a:pos x="connsiteX0" y="connsiteY0"/>
              </a:cxn>
              <a:cxn ang="0">
                <a:pos x="connsiteX1" y="connsiteY1"/>
              </a:cxn>
              <a:cxn ang="0">
                <a:pos x="connsiteX2" y="connsiteY2"/>
              </a:cxn>
            </a:cxnLst>
            <a:rect l="l" t="t" r="r" b="b"/>
            <a:pathLst>
              <a:path w="477672" h="859809">
                <a:moveTo>
                  <a:pt x="477672" y="0"/>
                </a:moveTo>
                <a:cubicBezTo>
                  <a:pt x="238836" y="269544"/>
                  <a:pt x="0" y="539088"/>
                  <a:pt x="0" y="682389"/>
                </a:cubicBezTo>
                <a:cubicBezTo>
                  <a:pt x="0" y="825690"/>
                  <a:pt x="238836" y="842749"/>
                  <a:pt x="477672" y="859809"/>
                </a:cubicBezTo>
              </a:path>
            </a:pathLst>
          </a:custGeom>
          <a:noFill/>
          <a:ln>
            <a:solidFill>
              <a:schemeClr val="tx1"/>
            </a:solidFill>
            <a:headEnd type="none" w="med" len="med"/>
            <a:tailEnd type="triangle" w="med" len="med"/>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cxnSp>
        <p:nvCxnSpPr>
          <p:cNvPr id="18" name="Straight Arrow Connector 17"/>
          <p:cNvCxnSpPr/>
          <p:nvPr/>
        </p:nvCxnSpPr>
        <p:spPr bwMode="auto">
          <a:xfrm flipH="1">
            <a:off x="3985146" y="1648518"/>
            <a:ext cx="586854" cy="4122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TextBox 18"/>
          <p:cNvSpPr txBox="1"/>
          <p:nvPr/>
        </p:nvSpPr>
        <p:spPr>
          <a:xfrm>
            <a:off x="3931942" y="1259132"/>
            <a:ext cx="1031051" cy="369332"/>
          </a:xfrm>
          <a:prstGeom prst="rect">
            <a:avLst/>
          </a:prstGeom>
          <a:noFill/>
        </p:spPr>
        <p:txBody>
          <a:bodyPr wrap="none" rtlCol="0">
            <a:spAutoFit/>
          </a:bodyPr>
          <a:lstStyle/>
          <a:p>
            <a:r>
              <a:rPr lang="en-US" sz="1800" dirty="0" smtClean="0">
                <a:solidFill>
                  <a:schemeClr val="tx1"/>
                </a:solidFill>
              </a:rPr>
              <a:t>Network</a:t>
            </a:r>
            <a:endParaRPr lang="en-US" sz="1800" dirty="0">
              <a:solidFill>
                <a:schemeClr val="tx1"/>
              </a:solidFill>
            </a:endParaRPr>
          </a:p>
        </p:txBody>
      </p:sp>
      <p:sp>
        <p:nvSpPr>
          <p:cNvPr id="20" name="TextBox 19"/>
          <p:cNvSpPr txBox="1"/>
          <p:nvPr/>
        </p:nvSpPr>
        <p:spPr>
          <a:xfrm>
            <a:off x="2870460" y="1702562"/>
            <a:ext cx="1274708" cy="369332"/>
          </a:xfrm>
          <a:prstGeom prst="rect">
            <a:avLst/>
          </a:prstGeom>
          <a:noFill/>
        </p:spPr>
        <p:txBody>
          <a:bodyPr wrap="none" rtlCol="0">
            <a:spAutoFit/>
          </a:bodyPr>
          <a:lstStyle/>
          <a:p>
            <a:r>
              <a:rPr lang="en-US" sz="1800" i="1" dirty="0" smtClean="0">
                <a:solidFill>
                  <a:schemeClr val="tx1"/>
                </a:solidFill>
              </a:rPr>
              <a:t>Index/links</a:t>
            </a:r>
            <a:endParaRPr lang="en-US" sz="1800" i="1" dirty="0">
              <a:solidFill>
                <a:schemeClr val="tx1"/>
              </a:solidFill>
            </a:endParaRPr>
          </a:p>
        </p:txBody>
      </p:sp>
      <p:sp>
        <p:nvSpPr>
          <p:cNvPr id="21" name="Rectangle 20"/>
          <p:cNvSpPr/>
          <p:nvPr/>
        </p:nvSpPr>
        <p:spPr>
          <a:xfrm>
            <a:off x="6646463" y="2060816"/>
            <a:ext cx="1924334" cy="518614"/>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FF"/>
                </a:solidFill>
                <a:effectLst/>
                <a:latin typeface="Arial" charset="0"/>
              </a:rPr>
              <a:t>Customers</a:t>
            </a:r>
          </a:p>
        </p:txBody>
      </p:sp>
      <p:sp>
        <p:nvSpPr>
          <p:cNvPr id="22" name="Rectangle 21"/>
          <p:cNvSpPr/>
          <p:nvPr/>
        </p:nvSpPr>
        <p:spPr>
          <a:xfrm>
            <a:off x="6646465" y="2855797"/>
            <a:ext cx="2169994" cy="1443247"/>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FF"/>
                </a:solidFill>
                <a:effectLst/>
                <a:latin typeface="Arial" charset="0"/>
              </a:rPr>
              <a:t>Orders + Customer</a:t>
            </a:r>
          </a:p>
        </p:txBody>
      </p:sp>
      <p:sp>
        <p:nvSpPr>
          <p:cNvPr id="23" name="Rectangle 22"/>
          <p:cNvSpPr/>
          <p:nvPr/>
        </p:nvSpPr>
        <p:spPr>
          <a:xfrm>
            <a:off x="6782943" y="3497246"/>
            <a:ext cx="1924334" cy="518614"/>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FF"/>
                </a:solidFill>
                <a:effectLst/>
                <a:latin typeface="Arial" charset="0"/>
              </a:rPr>
              <a:t>Order</a:t>
            </a:r>
            <a:r>
              <a:rPr kumimoji="0" lang="en-US" sz="1800" b="0" i="0" u="none" strike="noStrike" cap="none" normalizeH="0" dirty="0" smtClean="0">
                <a:ln>
                  <a:noFill/>
                </a:ln>
                <a:solidFill>
                  <a:srgbClr val="0000FF"/>
                </a:solidFill>
                <a:effectLst/>
                <a:latin typeface="Arial" charset="0"/>
              </a:rPr>
              <a:t> Items</a:t>
            </a:r>
            <a:endParaRPr kumimoji="0" lang="en-US" sz="1800" b="0" i="0" u="none" strike="noStrike" cap="none" normalizeH="0" baseline="0" dirty="0" smtClean="0">
              <a:ln>
                <a:noFill/>
              </a:ln>
              <a:solidFill>
                <a:srgbClr val="0000FF"/>
              </a:solidFill>
              <a:effectLst/>
              <a:latin typeface="Arial" charset="0"/>
            </a:endParaRPr>
          </a:p>
        </p:txBody>
      </p:sp>
      <p:sp>
        <p:nvSpPr>
          <p:cNvPr id="24" name="Rectangle 23"/>
          <p:cNvSpPr/>
          <p:nvPr/>
        </p:nvSpPr>
        <p:spPr>
          <a:xfrm>
            <a:off x="6155137" y="2060811"/>
            <a:ext cx="491326" cy="518619"/>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FF"/>
                </a:solidFill>
                <a:effectLst/>
                <a:latin typeface="Arial" charset="0"/>
              </a:rPr>
              <a:t>ID</a:t>
            </a:r>
          </a:p>
        </p:txBody>
      </p:sp>
      <p:sp>
        <p:nvSpPr>
          <p:cNvPr id="25" name="Rectangle 24"/>
          <p:cNvSpPr/>
          <p:nvPr/>
        </p:nvSpPr>
        <p:spPr>
          <a:xfrm>
            <a:off x="6155137" y="2852381"/>
            <a:ext cx="491326" cy="511791"/>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FF"/>
                </a:solidFill>
                <a:effectLst/>
                <a:latin typeface="Arial" charset="0"/>
              </a:rPr>
              <a:t>ID</a:t>
            </a:r>
          </a:p>
        </p:txBody>
      </p:sp>
      <p:sp>
        <p:nvSpPr>
          <p:cNvPr id="26" name="TextBox 25"/>
          <p:cNvSpPr txBox="1"/>
          <p:nvPr/>
        </p:nvSpPr>
        <p:spPr>
          <a:xfrm>
            <a:off x="6871011" y="1259132"/>
            <a:ext cx="1821845" cy="369332"/>
          </a:xfrm>
          <a:prstGeom prst="rect">
            <a:avLst/>
          </a:prstGeom>
          <a:noFill/>
        </p:spPr>
        <p:txBody>
          <a:bodyPr wrap="none" rtlCol="0">
            <a:spAutoFit/>
          </a:bodyPr>
          <a:lstStyle/>
          <a:p>
            <a:r>
              <a:rPr lang="en-US" sz="1800" dirty="0" smtClean="0">
                <a:solidFill>
                  <a:schemeClr val="tx1"/>
                </a:solidFill>
              </a:rPr>
              <a:t>Key-Value Pairs</a:t>
            </a:r>
            <a:endParaRPr lang="en-US" sz="1800" dirty="0">
              <a:solidFill>
                <a:schemeClr val="tx1"/>
              </a:solidFill>
            </a:endParaRPr>
          </a:p>
        </p:txBody>
      </p:sp>
      <p:cxnSp>
        <p:nvCxnSpPr>
          <p:cNvPr id="29" name="Straight Arrow Connector 28"/>
          <p:cNvCxnSpPr/>
          <p:nvPr/>
        </p:nvCxnSpPr>
        <p:spPr bwMode="auto">
          <a:xfrm>
            <a:off x="7971527" y="1854667"/>
            <a:ext cx="258073" cy="108642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TextBox 31"/>
          <p:cNvSpPr txBox="1"/>
          <p:nvPr/>
        </p:nvSpPr>
        <p:spPr>
          <a:xfrm>
            <a:off x="7608630" y="1580274"/>
            <a:ext cx="748923" cy="369332"/>
          </a:xfrm>
          <a:prstGeom prst="rect">
            <a:avLst/>
          </a:prstGeom>
          <a:noFill/>
        </p:spPr>
        <p:txBody>
          <a:bodyPr wrap="none" rtlCol="0">
            <a:spAutoFit/>
          </a:bodyPr>
          <a:lstStyle/>
          <a:p>
            <a:r>
              <a:rPr lang="en-US" sz="1800" i="1" dirty="0" smtClean="0">
                <a:solidFill>
                  <a:schemeClr val="tx1"/>
                </a:solidFill>
              </a:rPr>
              <a:t>Index</a:t>
            </a:r>
            <a:endParaRPr lang="en-US" sz="1800" i="1" dirty="0">
              <a:solidFill>
                <a:schemeClr val="tx1"/>
              </a:solidFill>
            </a:endParaRPr>
          </a:p>
        </p:txBody>
      </p:sp>
      <p:sp>
        <p:nvSpPr>
          <p:cNvPr id="33" name="TextBox 32"/>
          <p:cNvSpPr txBox="1"/>
          <p:nvPr/>
        </p:nvSpPr>
        <p:spPr>
          <a:xfrm>
            <a:off x="6053186" y="1580274"/>
            <a:ext cx="697627" cy="369332"/>
          </a:xfrm>
          <a:prstGeom prst="rect">
            <a:avLst/>
          </a:prstGeom>
          <a:noFill/>
        </p:spPr>
        <p:txBody>
          <a:bodyPr wrap="none" rtlCol="0">
            <a:spAutoFit/>
          </a:bodyPr>
          <a:lstStyle/>
          <a:p>
            <a:r>
              <a:rPr lang="en-US" sz="1800" i="1" dirty="0" smtClean="0">
                <a:solidFill>
                  <a:schemeClr val="tx1"/>
                </a:solidFill>
              </a:rPr>
              <a:t>Keys</a:t>
            </a:r>
            <a:endParaRPr lang="en-US" sz="1800" i="1" dirty="0">
              <a:solidFill>
                <a:schemeClr val="tx1"/>
              </a:solidFill>
            </a:endParaRPr>
          </a:p>
        </p:txBody>
      </p:sp>
      <p:sp>
        <p:nvSpPr>
          <p:cNvPr id="34" name="TextBox 33"/>
          <p:cNvSpPr txBox="1"/>
          <p:nvPr/>
        </p:nvSpPr>
        <p:spPr>
          <a:xfrm>
            <a:off x="395785" y="4421920"/>
            <a:ext cx="8557146" cy="1477328"/>
          </a:xfrm>
          <a:prstGeom prst="rect">
            <a:avLst/>
          </a:prstGeom>
          <a:noFill/>
        </p:spPr>
        <p:txBody>
          <a:bodyPr wrap="square" rtlCol="0">
            <a:spAutoFit/>
          </a:bodyPr>
          <a:lstStyle/>
          <a:p>
            <a:r>
              <a:rPr lang="en-US" sz="1800" dirty="0" smtClean="0">
                <a:solidFill>
                  <a:schemeClr val="tx1"/>
                </a:solidFill>
              </a:rPr>
              <a:t>Hierarchical stored and located data by starting at the top level and working down.</a:t>
            </a:r>
          </a:p>
          <a:p>
            <a:r>
              <a:rPr lang="en-US" sz="1800" dirty="0" smtClean="0">
                <a:solidFill>
                  <a:schemeClr val="tx1"/>
                </a:solidFill>
              </a:rPr>
              <a:t>Network allowed more flexibility by separating the tables and linking them through indexes that had to be built to support queries.</a:t>
            </a:r>
          </a:p>
          <a:p>
            <a:r>
              <a:rPr lang="en-US" sz="1800" dirty="0" smtClean="0">
                <a:solidFill>
                  <a:schemeClr val="tx1"/>
                </a:solidFill>
              </a:rPr>
              <a:t>Key-Value combines elements of both by using indexes on keys to locate individual rows. Any other searches require additional indexes.</a:t>
            </a:r>
            <a:endParaRPr lang="en-US" sz="1800" dirty="0">
              <a:solidFill>
                <a:schemeClr val="tx1"/>
              </a:solidFill>
            </a:endParaRPr>
          </a:p>
        </p:txBody>
      </p:sp>
    </p:spTree>
    <p:extLst>
      <p:ext uri="{BB962C8B-B14F-4D97-AF65-F5344CB8AC3E}">
        <p14:creationId xmlns:p14="http://schemas.microsoft.com/office/powerpoint/2010/main" val="1031928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Key-Value Pair DB Design</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11</a:t>
            </a:fld>
            <a:endParaRPr lang="en-US"/>
          </a:p>
        </p:txBody>
      </p:sp>
      <p:sp>
        <p:nvSpPr>
          <p:cNvPr id="4" name="TextBox 3"/>
          <p:cNvSpPr txBox="1"/>
          <p:nvPr/>
        </p:nvSpPr>
        <p:spPr>
          <a:xfrm>
            <a:off x="805217" y="1583140"/>
            <a:ext cx="7014949" cy="2585323"/>
          </a:xfrm>
          <a:prstGeom prst="rect">
            <a:avLst/>
          </a:prstGeom>
          <a:noFill/>
        </p:spPr>
        <p:txBody>
          <a:bodyPr wrap="square" rtlCol="0">
            <a:spAutoFit/>
          </a:bodyPr>
          <a:lstStyle/>
          <a:p>
            <a:pPr marL="457200" indent="-457200">
              <a:buAutoNum type="arabicPeriod"/>
            </a:pPr>
            <a:r>
              <a:rPr lang="en-US" sz="1800" dirty="0" smtClean="0">
                <a:solidFill>
                  <a:schemeClr val="tx1"/>
                </a:solidFill>
              </a:rPr>
              <a:t>Identify the basic data to be stored.</a:t>
            </a:r>
          </a:p>
          <a:p>
            <a:pPr marL="457200" indent="-457200">
              <a:buAutoNum type="arabicPeriod"/>
            </a:pPr>
            <a:r>
              <a:rPr lang="en-US" sz="1800" dirty="0" smtClean="0">
                <a:solidFill>
                  <a:schemeClr val="tx1"/>
                </a:solidFill>
              </a:rPr>
              <a:t>Do a base data normalization to identify potential tables.</a:t>
            </a:r>
          </a:p>
          <a:p>
            <a:pPr marL="457200" indent="-457200">
              <a:buAutoNum type="arabicPeriod"/>
            </a:pPr>
            <a:r>
              <a:rPr lang="en-US" sz="1800" dirty="0" smtClean="0">
                <a:solidFill>
                  <a:schemeClr val="tx1"/>
                </a:solidFill>
              </a:rPr>
              <a:t>Identify all the ways an application will need to query the data.</a:t>
            </a:r>
          </a:p>
          <a:p>
            <a:pPr marL="457200" indent="-457200">
              <a:buFontTx/>
              <a:buAutoNum type="arabicPeriod"/>
            </a:pPr>
            <a:r>
              <a:rPr lang="en-US" sz="1800" dirty="0">
                <a:solidFill>
                  <a:schemeClr val="tx1"/>
                </a:solidFill>
              </a:rPr>
              <a:t>Identify the primary key-value pairs (base tables).</a:t>
            </a:r>
          </a:p>
          <a:p>
            <a:pPr marL="457200" indent="-457200">
              <a:buAutoNum type="arabicPeriod"/>
            </a:pPr>
            <a:r>
              <a:rPr lang="en-US" sz="1800" dirty="0" smtClean="0">
                <a:solidFill>
                  <a:schemeClr val="tx1"/>
                </a:solidFill>
              </a:rPr>
              <a:t>If needed, duplicate data to improve performance.</a:t>
            </a:r>
          </a:p>
          <a:p>
            <a:pPr marL="457200" indent="-457200">
              <a:buAutoNum type="arabicPeriod"/>
            </a:pPr>
            <a:r>
              <a:rPr lang="en-US" sz="1800" dirty="0" smtClean="0">
                <a:solidFill>
                  <a:schemeClr val="tx1"/>
                </a:solidFill>
              </a:rPr>
              <a:t>Create additional indexes to support queries not covered by primary keys.</a:t>
            </a:r>
          </a:p>
          <a:p>
            <a:pPr marL="457200" indent="-457200">
              <a:buAutoNum type="arabicPeriod"/>
            </a:pPr>
            <a:r>
              <a:rPr lang="en-US" sz="1800" dirty="0" smtClean="0">
                <a:solidFill>
                  <a:schemeClr val="tx1"/>
                </a:solidFill>
              </a:rPr>
              <a:t>Test performance, combine data and reduce indexes if needed.</a:t>
            </a:r>
            <a:endParaRPr lang="en-US" sz="1800" dirty="0">
              <a:solidFill>
                <a:schemeClr val="tx1"/>
              </a:solidFill>
            </a:endParaRPr>
          </a:p>
        </p:txBody>
      </p:sp>
      <p:sp>
        <p:nvSpPr>
          <p:cNvPr id="5" name="TextBox 4"/>
          <p:cNvSpPr txBox="1"/>
          <p:nvPr/>
        </p:nvSpPr>
        <p:spPr>
          <a:xfrm>
            <a:off x="805217" y="4462817"/>
            <a:ext cx="7738281" cy="1477328"/>
          </a:xfrm>
          <a:prstGeom prst="rect">
            <a:avLst/>
          </a:prstGeom>
          <a:noFill/>
        </p:spPr>
        <p:txBody>
          <a:bodyPr wrap="square" rtlCol="0">
            <a:spAutoFit/>
          </a:bodyPr>
          <a:lstStyle/>
          <a:p>
            <a:r>
              <a:rPr lang="en-US" sz="1800" dirty="0" smtClean="0"/>
              <a:t>Database design for key-value pairs has no fixed solution method.</a:t>
            </a:r>
          </a:p>
          <a:p>
            <a:r>
              <a:rPr lang="en-US" sz="1800" dirty="0" smtClean="0"/>
              <a:t>The objective is to maximize performance for a fixed number of queries.</a:t>
            </a:r>
          </a:p>
          <a:p>
            <a:r>
              <a:rPr lang="en-US" sz="1800" dirty="0" smtClean="0"/>
              <a:t>Primary keys are fast, storing duplicated data in one location is fast.</a:t>
            </a:r>
          </a:p>
          <a:p>
            <a:r>
              <a:rPr lang="en-US" sz="1800" dirty="0" smtClean="0"/>
              <a:t>Creating additional indexes adds support for more queries, but too many queries can slow down the data updates and inserts.</a:t>
            </a:r>
            <a:endParaRPr lang="en-US" sz="1800" dirty="0"/>
          </a:p>
        </p:txBody>
      </p:sp>
    </p:spTree>
    <p:extLst>
      <p:ext uri="{BB962C8B-B14F-4D97-AF65-F5344CB8AC3E}">
        <p14:creationId xmlns:p14="http://schemas.microsoft.com/office/powerpoint/2010/main" val="2083750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Installation Summary</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12</a:t>
            </a:fld>
            <a:endParaRPr lang="en-US"/>
          </a:p>
        </p:txBody>
      </p:sp>
      <p:sp>
        <p:nvSpPr>
          <p:cNvPr id="4" name="TextBox 3"/>
          <p:cNvSpPr txBox="1"/>
          <p:nvPr/>
        </p:nvSpPr>
        <p:spPr>
          <a:xfrm>
            <a:off x="436729" y="1295043"/>
            <a:ext cx="8434316" cy="3970318"/>
          </a:xfrm>
          <a:prstGeom prst="rect">
            <a:avLst/>
          </a:prstGeom>
          <a:noFill/>
        </p:spPr>
        <p:txBody>
          <a:bodyPr wrap="square" rtlCol="0">
            <a:spAutoFit/>
          </a:bodyPr>
          <a:lstStyle/>
          <a:p>
            <a:pPr marL="457200" indent="-457200">
              <a:buAutoNum type="arabicPeriod"/>
            </a:pPr>
            <a:r>
              <a:rPr lang="en-US" sz="1800" dirty="0" smtClean="0">
                <a:solidFill>
                  <a:schemeClr val="tx1"/>
                </a:solidFill>
              </a:rPr>
              <a:t>Virtual Machine Server—open source: </a:t>
            </a:r>
            <a:r>
              <a:rPr lang="en-US" sz="1800" dirty="0" err="1" smtClean="0">
                <a:solidFill>
                  <a:schemeClr val="tx1"/>
                </a:solidFill>
              </a:rPr>
              <a:t>Debian</a:t>
            </a:r>
            <a:endParaRPr lang="en-US" sz="1800" dirty="0" smtClean="0">
              <a:solidFill>
                <a:schemeClr val="tx1"/>
              </a:solidFill>
            </a:endParaRPr>
          </a:p>
          <a:p>
            <a:pPr marL="914400" lvl="1" indent="-457200">
              <a:buAutoNum type="arabicPeriod"/>
            </a:pPr>
            <a:r>
              <a:rPr lang="en-US" sz="1800" dirty="0">
                <a:solidFill>
                  <a:schemeClr val="tx1"/>
                </a:solidFill>
                <a:hlinkClick r:id="rId2"/>
              </a:rPr>
              <a:t>http://www.debian.org/releases/stable/installmanual</a:t>
            </a:r>
            <a:endParaRPr lang="en-US" sz="1800" dirty="0">
              <a:solidFill>
                <a:schemeClr val="tx1"/>
              </a:solidFill>
            </a:endParaRPr>
          </a:p>
          <a:p>
            <a:pPr marL="457200" indent="-457200">
              <a:buAutoNum type="arabicPeriod"/>
            </a:pPr>
            <a:r>
              <a:rPr lang="en-US" sz="1800" dirty="0" smtClean="0">
                <a:solidFill>
                  <a:schemeClr val="tx1"/>
                </a:solidFill>
              </a:rPr>
              <a:t>Sun/Oracle version of Java: at least JRE and JNA</a:t>
            </a:r>
          </a:p>
          <a:p>
            <a:pPr marL="914400" lvl="1" indent="-457200">
              <a:buAutoNum type="arabicPeriod"/>
            </a:pPr>
            <a:r>
              <a:rPr lang="en-US" sz="1800" dirty="0" smtClean="0">
                <a:solidFill>
                  <a:schemeClr val="tx1"/>
                </a:solidFill>
              </a:rPr>
              <a:t>Java –version (default is open source Java)</a:t>
            </a:r>
          </a:p>
          <a:p>
            <a:pPr marL="914400" lvl="1" indent="-457200">
              <a:buAutoNum type="arabicPeriod"/>
            </a:pPr>
            <a:r>
              <a:rPr lang="en-US" sz="1800" dirty="0" smtClean="0">
                <a:solidFill>
                  <a:schemeClr val="tx1"/>
                </a:solidFill>
              </a:rPr>
              <a:t>Download and install from Oracle, then set as default</a:t>
            </a:r>
          </a:p>
          <a:p>
            <a:pPr marL="914400" lvl="1" indent="-457200">
              <a:buAutoNum type="arabicPeriod"/>
            </a:pPr>
            <a:r>
              <a:rPr lang="en-US" sz="1800" dirty="0">
                <a:solidFill>
                  <a:schemeClr val="tx1"/>
                </a:solidFill>
                <a:hlinkClick r:id="rId3"/>
              </a:rPr>
              <a:t>http://</a:t>
            </a:r>
            <a:r>
              <a:rPr lang="en-US" sz="1800" dirty="0" smtClean="0">
                <a:solidFill>
                  <a:schemeClr val="tx1"/>
                </a:solidFill>
                <a:hlinkClick r:id="rId3"/>
              </a:rPr>
              <a:t>www.oracle.com/technetwork/java/javase/downloads/index.html</a:t>
            </a:r>
            <a:r>
              <a:rPr lang="en-US" sz="1800" dirty="0" smtClean="0">
                <a:solidFill>
                  <a:schemeClr val="tx1"/>
                </a:solidFill>
              </a:rPr>
              <a:t> </a:t>
            </a:r>
          </a:p>
          <a:p>
            <a:pPr marL="457200" indent="-457200">
              <a:buAutoNum type="arabicPeriod"/>
            </a:pPr>
            <a:r>
              <a:rPr lang="en-US" sz="1800" dirty="0" smtClean="0">
                <a:solidFill>
                  <a:schemeClr val="tx1"/>
                </a:solidFill>
              </a:rPr>
              <a:t>Download and install Cassandra from </a:t>
            </a:r>
            <a:r>
              <a:rPr lang="en-US" sz="1800" dirty="0" err="1" smtClean="0">
                <a:solidFill>
                  <a:schemeClr val="tx1"/>
                </a:solidFill>
              </a:rPr>
              <a:t>DataStax</a:t>
            </a:r>
            <a:r>
              <a:rPr lang="en-US" sz="1800" dirty="0" smtClean="0">
                <a:solidFill>
                  <a:schemeClr val="tx1"/>
                </a:solidFill>
              </a:rPr>
              <a:t> (Community edition)</a:t>
            </a:r>
          </a:p>
          <a:p>
            <a:pPr marL="457200" indent="-457200">
              <a:buAutoNum type="arabicPeriod"/>
            </a:pPr>
            <a:r>
              <a:rPr lang="en-US" sz="1800" dirty="0" smtClean="0">
                <a:solidFill>
                  <a:schemeClr val="tx1"/>
                </a:solidFill>
              </a:rPr>
              <a:t>Several configuration steps for production are not needed for the sample and testing. And only one node is needed.</a:t>
            </a:r>
          </a:p>
          <a:p>
            <a:pPr marL="457200" indent="-457200">
              <a:buAutoNum type="arabicPeriod"/>
            </a:pPr>
            <a:r>
              <a:rPr lang="en-US" sz="1800" dirty="0" smtClean="0">
                <a:solidFill>
                  <a:schemeClr val="tx1"/>
                </a:solidFill>
              </a:rPr>
              <a:t>Download and install the </a:t>
            </a:r>
            <a:r>
              <a:rPr lang="en-US" sz="1800" dirty="0" err="1" smtClean="0">
                <a:solidFill>
                  <a:schemeClr val="tx1"/>
                </a:solidFill>
              </a:rPr>
              <a:t>PetStoreWeb</a:t>
            </a:r>
            <a:r>
              <a:rPr lang="en-US" sz="1800" dirty="0" smtClean="0">
                <a:solidFill>
                  <a:schemeClr val="tx1"/>
                </a:solidFill>
              </a:rPr>
              <a:t> files.</a:t>
            </a:r>
          </a:p>
          <a:p>
            <a:pPr marL="914400" lvl="1" indent="-457200">
              <a:buAutoNum type="arabicPeriod"/>
            </a:pPr>
            <a:r>
              <a:rPr lang="en-US" sz="1800" dirty="0" smtClean="0">
                <a:solidFill>
                  <a:schemeClr val="tx1"/>
                </a:solidFill>
              </a:rPr>
              <a:t>Unzip and copy them to a folder</a:t>
            </a:r>
          </a:p>
          <a:p>
            <a:pPr marL="914400" lvl="1" indent="-457200">
              <a:buAutoNum type="arabicPeriod"/>
            </a:pPr>
            <a:r>
              <a:rPr lang="en-US" sz="1800" dirty="0" smtClean="0">
                <a:solidFill>
                  <a:schemeClr val="tx1"/>
                </a:solidFill>
              </a:rPr>
              <a:t>In terminal mode, run the </a:t>
            </a:r>
            <a:r>
              <a:rPr lang="en-US" sz="1800" dirty="0" err="1" smtClean="0">
                <a:solidFill>
                  <a:schemeClr val="tx1"/>
                </a:solidFill>
              </a:rPr>
              <a:t>cql</a:t>
            </a:r>
            <a:r>
              <a:rPr lang="en-US" sz="1800" dirty="0" smtClean="0">
                <a:solidFill>
                  <a:schemeClr val="tx1"/>
                </a:solidFill>
              </a:rPr>
              <a:t> command to install:</a:t>
            </a:r>
          </a:p>
          <a:p>
            <a:pPr marL="914400" lvl="1" indent="-457200">
              <a:buAutoNum type="arabicPeriod"/>
            </a:pPr>
            <a:r>
              <a:rPr lang="en-US" sz="1800" dirty="0" err="1" smtClean="0">
                <a:solidFill>
                  <a:schemeClr val="tx1"/>
                </a:solidFill>
              </a:rPr>
              <a:t>cqlsh</a:t>
            </a:r>
            <a:r>
              <a:rPr lang="en-US" sz="1800" dirty="0" smtClean="0">
                <a:solidFill>
                  <a:schemeClr val="tx1"/>
                </a:solidFill>
              </a:rPr>
              <a:t> –f PetStoreWeb.txt</a:t>
            </a:r>
          </a:p>
          <a:p>
            <a:pPr marL="457200" indent="-457200">
              <a:buAutoNum type="arabicPeriod"/>
            </a:pPr>
            <a:endParaRPr lang="en-US" sz="1800" dirty="0">
              <a:solidFill>
                <a:schemeClr val="tx1"/>
              </a:solidFill>
            </a:endParaRPr>
          </a:p>
        </p:txBody>
      </p:sp>
      <p:sp>
        <p:nvSpPr>
          <p:cNvPr id="6" name="Rectangle 5"/>
          <p:cNvSpPr/>
          <p:nvPr/>
        </p:nvSpPr>
        <p:spPr>
          <a:xfrm>
            <a:off x="1379808" y="5186571"/>
            <a:ext cx="6186309" cy="738664"/>
          </a:xfrm>
          <a:prstGeom prst="rect">
            <a:avLst/>
          </a:prstGeom>
        </p:spPr>
        <p:txBody>
          <a:bodyPr wrap="none">
            <a:spAutoFit/>
          </a:bodyPr>
          <a:lstStyle/>
          <a:p>
            <a:r>
              <a:rPr lang="en-US" dirty="0">
                <a:hlinkClick r:id="rId4"/>
              </a:rPr>
              <a:t>http://</a:t>
            </a:r>
            <a:r>
              <a:rPr lang="en-US" dirty="0" smtClean="0">
                <a:hlinkClick r:id="rId4"/>
              </a:rPr>
              <a:t>www.datastax.com/docs</a:t>
            </a:r>
            <a:r>
              <a:rPr lang="en-US" dirty="0" smtClean="0"/>
              <a:t> </a:t>
            </a:r>
          </a:p>
          <a:p>
            <a:r>
              <a:rPr lang="en-US" sz="1800" dirty="0" smtClean="0">
                <a:solidFill>
                  <a:schemeClr val="tx1"/>
                </a:solidFill>
              </a:rPr>
              <a:t>Apache Cassandra 1.2 Documentation—or current release</a:t>
            </a:r>
            <a:endParaRPr lang="en-US" dirty="0">
              <a:solidFill>
                <a:schemeClr val="tx1"/>
              </a:solidFill>
            </a:endParaRPr>
          </a:p>
        </p:txBody>
      </p:sp>
    </p:spTree>
    <p:extLst>
      <p:ext uri="{BB962C8B-B14F-4D97-AF65-F5344CB8AC3E}">
        <p14:creationId xmlns:p14="http://schemas.microsoft.com/office/powerpoint/2010/main" val="679884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 Store Web Site Usage</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13</a:t>
            </a:fld>
            <a:endParaRPr lang="en-US"/>
          </a:p>
        </p:txBody>
      </p:sp>
      <p:sp>
        <p:nvSpPr>
          <p:cNvPr id="4" name="Rectangle 3"/>
          <p:cNvSpPr/>
          <p:nvPr/>
        </p:nvSpPr>
        <p:spPr>
          <a:xfrm>
            <a:off x="464024" y="1760561"/>
            <a:ext cx="1965277" cy="914400"/>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2"/>
                </a:solidFill>
                <a:effectLst/>
                <a:latin typeface="Arial" charset="0"/>
              </a:rPr>
              <a:t>Customer logs</a:t>
            </a:r>
            <a:r>
              <a:rPr kumimoji="0" lang="en-US" sz="1800" b="0" i="0" u="none" strike="noStrike" cap="none" normalizeH="0" dirty="0" smtClean="0">
                <a:ln>
                  <a:noFill/>
                </a:ln>
                <a:solidFill>
                  <a:schemeClr val="bg2"/>
                </a:solidFill>
                <a:effectLst/>
                <a:latin typeface="Arial" charset="0"/>
              </a:rPr>
              <a:t> in:</a:t>
            </a:r>
          </a:p>
          <a:p>
            <a:pPr marL="0" marR="0" indent="0" algn="l" defTabSz="914400" rtl="0" eaLnBrk="0" fontAlgn="base" latinLnBrk="0" hangingPunct="0">
              <a:lnSpc>
                <a:spcPct val="100000"/>
              </a:lnSpc>
              <a:spcBef>
                <a:spcPct val="0"/>
              </a:spcBef>
              <a:spcAft>
                <a:spcPct val="0"/>
              </a:spcAft>
              <a:buClrTx/>
              <a:buSzTx/>
              <a:buFontTx/>
              <a:buNone/>
              <a:tabLst/>
            </a:pPr>
            <a:r>
              <a:rPr lang="en-US" sz="1800" baseline="0" dirty="0" smtClean="0">
                <a:solidFill>
                  <a:schemeClr val="tx1"/>
                </a:solidFill>
              </a:rPr>
              <a:t>Username</a:t>
            </a:r>
          </a:p>
          <a:p>
            <a:pPr marL="0" marR="0" indent="0" algn="l" defTabSz="914400" rtl="0" eaLnBrk="0" fontAlgn="base" latinLnBrk="0" hangingPunct="0">
              <a:lnSpc>
                <a:spcPct val="100000"/>
              </a:lnSpc>
              <a:spcBef>
                <a:spcPct val="0"/>
              </a:spcBef>
              <a:spcAft>
                <a:spcPct val="0"/>
              </a:spcAft>
              <a:buClrTx/>
              <a:buSzTx/>
              <a:buFontTx/>
              <a:buNone/>
              <a:tabLst/>
            </a:pPr>
            <a:r>
              <a:rPr lang="en-US" sz="1800" baseline="0" dirty="0" smtClean="0">
                <a:solidFill>
                  <a:schemeClr val="tx1"/>
                </a:solidFill>
              </a:rPr>
              <a:t>Password</a:t>
            </a:r>
            <a:endParaRPr kumimoji="0" lang="en-US" sz="1800" b="0" i="0" u="none" strike="noStrike" cap="none" normalizeH="0" baseline="0" dirty="0" smtClean="0">
              <a:ln>
                <a:noFill/>
              </a:ln>
              <a:solidFill>
                <a:schemeClr val="tx1"/>
              </a:solidFill>
              <a:effectLst/>
            </a:endParaRPr>
          </a:p>
        </p:txBody>
      </p:sp>
      <p:sp>
        <p:nvSpPr>
          <p:cNvPr id="5" name="Rectangle 4"/>
          <p:cNvSpPr/>
          <p:nvPr/>
        </p:nvSpPr>
        <p:spPr>
          <a:xfrm>
            <a:off x="2947917" y="1760561"/>
            <a:ext cx="2388358" cy="1815152"/>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2"/>
                </a:solidFill>
                <a:effectLst/>
                <a:latin typeface="Arial" charset="0"/>
              </a:rPr>
              <a:t>Searches for products by category</a:t>
            </a:r>
          </a:p>
        </p:txBody>
      </p:sp>
      <p:sp>
        <p:nvSpPr>
          <p:cNvPr id="6" name="Rectangle 5"/>
          <p:cNvSpPr/>
          <p:nvPr/>
        </p:nvSpPr>
        <p:spPr>
          <a:xfrm>
            <a:off x="3179928" y="2456597"/>
            <a:ext cx="313899" cy="286603"/>
          </a:xfrm>
          <a:prstGeom prst="rect">
            <a:avLst/>
          </a:prstGeom>
          <a:solidFill>
            <a:srgbClr val="99FF99"/>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7" name="Rectangle 6"/>
          <p:cNvSpPr/>
          <p:nvPr/>
        </p:nvSpPr>
        <p:spPr>
          <a:xfrm>
            <a:off x="3687172" y="2456597"/>
            <a:ext cx="313899" cy="286603"/>
          </a:xfrm>
          <a:prstGeom prst="rect">
            <a:avLst/>
          </a:prstGeom>
          <a:solidFill>
            <a:srgbClr val="99FF99"/>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8" name="Rectangle 7"/>
          <p:cNvSpPr/>
          <p:nvPr/>
        </p:nvSpPr>
        <p:spPr>
          <a:xfrm>
            <a:off x="4194416" y="2456597"/>
            <a:ext cx="313899" cy="286603"/>
          </a:xfrm>
          <a:prstGeom prst="rect">
            <a:avLst/>
          </a:prstGeom>
          <a:solidFill>
            <a:srgbClr val="99FF99"/>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9" name="Rectangle 8"/>
          <p:cNvSpPr/>
          <p:nvPr/>
        </p:nvSpPr>
        <p:spPr>
          <a:xfrm>
            <a:off x="6544110" y="2169994"/>
            <a:ext cx="313899" cy="286603"/>
          </a:xfrm>
          <a:prstGeom prst="rect">
            <a:avLst/>
          </a:prstGeom>
          <a:solidFill>
            <a:srgbClr val="99FF99"/>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0" name="Rectangle 9"/>
          <p:cNvSpPr/>
          <p:nvPr/>
        </p:nvSpPr>
        <p:spPr>
          <a:xfrm>
            <a:off x="3179928" y="2872853"/>
            <a:ext cx="313899" cy="286603"/>
          </a:xfrm>
          <a:prstGeom prst="rect">
            <a:avLst/>
          </a:prstGeom>
          <a:solidFill>
            <a:srgbClr val="99FF99"/>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1" name="Rectangle 10"/>
          <p:cNvSpPr/>
          <p:nvPr/>
        </p:nvSpPr>
        <p:spPr>
          <a:xfrm>
            <a:off x="3687172" y="2872853"/>
            <a:ext cx="313899" cy="286603"/>
          </a:xfrm>
          <a:prstGeom prst="rect">
            <a:avLst/>
          </a:prstGeom>
          <a:solidFill>
            <a:srgbClr val="99FF99"/>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2" name="Rectangle 11"/>
          <p:cNvSpPr/>
          <p:nvPr/>
        </p:nvSpPr>
        <p:spPr>
          <a:xfrm>
            <a:off x="4194416" y="2872853"/>
            <a:ext cx="313899" cy="286603"/>
          </a:xfrm>
          <a:prstGeom prst="rect">
            <a:avLst/>
          </a:prstGeom>
          <a:solidFill>
            <a:srgbClr val="99FF99"/>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3" name="Rectangle 12"/>
          <p:cNvSpPr/>
          <p:nvPr/>
        </p:nvSpPr>
        <p:spPr>
          <a:xfrm>
            <a:off x="4701659" y="2872853"/>
            <a:ext cx="313899" cy="286603"/>
          </a:xfrm>
          <a:prstGeom prst="rect">
            <a:avLst/>
          </a:prstGeom>
          <a:solidFill>
            <a:srgbClr val="99FF99"/>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4" name="Rectangle 13"/>
          <p:cNvSpPr/>
          <p:nvPr/>
        </p:nvSpPr>
        <p:spPr>
          <a:xfrm>
            <a:off x="6209735" y="1760561"/>
            <a:ext cx="2238233" cy="1815152"/>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FF"/>
                </a:solidFill>
                <a:effectLst/>
                <a:latin typeface="Arial" charset="0"/>
              </a:rPr>
              <a:t>Selects</a:t>
            </a:r>
            <a:r>
              <a:rPr kumimoji="0" lang="en-US" sz="1800" b="0" i="0" u="none" strike="noStrike" cap="none" normalizeH="0" dirty="0" smtClean="0">
                <a:ln>
                  <a:noFill/>
                </a:ln>
                <a:solidFill>
                  <a:srgbClr val="0000FF"/>
                </a:solidFill>
                <a:effectLst/>
                <a:latin typeface="Arial" charset="0"/>
              </a:rPr>
              <a:t> a product</a:t>
            </a:r>
            <a:endParaRPr kumimoji="0" lang="en-US" sz="1800" b="0" i="0" u="none" strike="noStrike" cap="none" normalizeH="0" baseline="0" dirty="0" smtClean="0">
              <a:ln>
                <a:noFill/>
              </a:ln>
              <a:solidFill>
                <a:srgbClr val="0000FF"/>
              </a:solidFill>
              <a:effectLst/>
              <a:latin typeface="Arial" charset="0"/>
            </a:endParaRPr>
          </a:p>
        </p:txBody>
      </p:sp>
      <p:sp>
        <p:nvSpPr>
          <p:cNvPr id="15" name="Chevron 14"/>
          <p:cNvSpPr/>
          <p:nvPr/>
        </p:nvSpPr>
        <p:spPr>
          <a:xfrm>
            <a:off x="6509985" y="2606722"/>
            <a:ext cx="177421" cy="136478"/>
          </a:xfrm>
          <a:prstGeom prst="chevron">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6" name="Chevron 15"/>
          <p:cNvSpPr/>
          <p:nvPr/>
        </p:nvSpPr>
        <p:spPr>
          <a:xfrm>
            <a:off x="6509985" y="2825086"/>
            <a:ext cx="177421" cy="136478"/>
          </a:xfrm>
          <a:prstGeom prst="chevron">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7" name="Chevron 16"/>
          <p:cNvSpPr/>
          <p:nvPr/>
        </p:nvSpPr>
        <p:spPr>
          <a:xfrm>
            <a:off x="6509985" y="3043450"/>
            <a:ext cx="177421" cy="136478"/>
          </a:xfrm>
          <a:prstGeom prst="chevron">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8" name="TextBox 17"/>
          <p:cNvSpPr txBox="1"/>
          <p:nvPr/>
        </p:nvSpPr>
        <p:spPr>
          <a:xfrm>
            <a:off x="6762473" y="2674961"/>
            <a:ext cx="1176925" cy="338554"/>
          </a:xfrm>
          <a:prstGeom prst="rect">
            <a:avLst/>
          </a:prstGeom>
          <a:noFill/>
        </p:spPr>
        <p:txBody>
          <a:bodyPr wrap="none" rtlCol="0">
            <a:spAutoFit/>
          </a:bodyPr>
          <a:lstStyle/>
          <a:p>
            <a:r>
              <a:rPr lang="en-US" sz="1600" dirty="0" smtClean="0">
                <a:solidFill>
                  <a:schemeClr val="tx1"/>
                </a:solidFill>
              </a:rPr>
              <a:t>Comments</a:t>
            </a:r>
            <a:endParaRPr lang="en-US" sz="1600" dirty="0">
              <a:solidFill>
                <a:schemeClr val="tx1"/>
              </a:solidFill>
            </a:endParaRPr>
          </a:p>
        </p:txBody>
      </p:sp>
      <p:sp>
        <p:nvSpPr>
          <p:cNvPr id="19" name="Rectangle 18"/>
          <p:cNvSpPr/>
          <p:nvPr/>
        </p:nvSpPr>
        <p:spPr>
          <a:xfrm>
            <a:off x="4701660" y="2872853"/>
            <a:ext cx="313899" cy="286603"/>
          </a:xfrm>
          <a:prstGeom prst="rect">
            <a:avLst/>
          </a:prstGeom>
          <a:solidFill>
            <a:srgbClr val="99FF99"/>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20" name="Rectangle 19"/>
          <p:cNvSpPr/>
          <p:nvPr/>
        </p:nvSpPr>
        <p:spPr>
          <a:xfrm>
            <a:off x="4699388" y="2456597"/>
            <a:ext cx="313899" cy="286603"/>
          </a:xfrm>
          <a:prstGeom prst="rect">
            <a:avLst/>
          </a:prstGeom>
          <a:solidFill>
            <a:srgbClr val="99FF99"/>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21" name="Rounded Rectangle 20"/>
          <p:cNvSpPr/>
          <p:nvPr/>
        </p:nvSpPr>
        <p:spPr>
          <a:xfrm>
            <a:off x="7666442" y="3061281"/>
            <a:ext cx="545911" cy="341195"/>
          </a:xfrm>
          <a:prstGeom prst="roundRect">
            <a:avLst/>
          </a:prstGeom>
          <a:solidFill>
            <a:srgbClr val="FFFFDD"/>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Add</a:t>
            </a:r>
          </a:p>
        </p:txBody>
      </p:sp>
      <p:cxnSp>
        <p:nvCxnSpPr>
          <p:cNvPr id="23" name="Straight Arrow Connector 22"/>
          <p:cNvCxnSpPr>
            <a:stCxn id="20" idx="3"/>
            <a:endCxn id="9" idx="1"/>
          </p:cNvCxnSpPr>
          <p:nvPr/>
        </p:nvCxnSpPr>
        <p:spPr bwMode="auto">
          <a:xfrm flipV="1">
            <a:off x="5013287" y="2313296"/>
            <a:ext cx="1530823" cy="28660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5" name="Straight Arrow Connector 24"/>
          <p:cNvCxnSpPr>
            <a:stCxn id="4" idx="3"/>
            <a:endCxn id="5" idx="1"/>
          </p:cNvCxnSpPr>
          <p:nvPr/>
        </p:nvCxnSpPr>
        <p:spPr bwMode="auto">
          <a:xfrm>
            <a:off x="2429301" y="2217761"/>
            <a:ext cx="518616" cy="45037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7" name="TextBox 26"/>
          <p:cNvSpPr txBox="1"/>
          <p:nvPr/>
        </p:nvSpPr>
        <p:spPr>
          <a:xfrm>
            <a:off x="829577" y="2708659"/>
            <a:ext cx="1415772" cy="369332"/>
          </a:xfrm>
          <a:prstGeom prst="rect">
            <a:avLst/>
          </a:prstGeom>
          <a:noFill/>
        </p:spPr>
        <p:txBody>
          <a:bodyPr wrap="none" rtlCol="0">
            <a:spAutoFit/>
          </a:bodyPr>
          <a:lstStyle/>
          <a:p>
            <a:r>
              <a:rPr lang="en-US" sz="1800" dirty="0" err="1" smtClean="0">
                <a:solidFill>
                  <a:schemeClr val="tx2"/>
                </a:solidFill>
              </a:rPr>
              <a:t>CustomerID</a:t>
            </a:r>
            <a:endParaRPr lang="en-US" sz="1800" dirty="0">
              <a:solidFill>
                <a:schemeClr val="tx2"/>
              </a:solidFill>
            </a:endParaRPr>
          </a:p>
        </p:txBody>
      </p:sp>
      <p:sp>
        <p:nvSpPr>
          <p:cNvPr id="28" name="TextBox 27"/>
          <p:cNvSpPr txBox="1"/>
          <p:nvPr/>
        </p:nvSpPr>
        <p:spPr>
          <a:xfrm>
            <a:off x="5336275" y="2705596"/>
            <a:ext cx="864339" cy="369332"/>
          </a:xfrm>
          <a:prstGeom prst="rect">
            <a:avLst/>
          </a:prstGeom>
          <a:noFill/>
        </p:spPr>
        <p:txBody>
          <a:bodyPr wrap="none" rtlCol="0">
            <a:spAutoFit/>
          </a:bodyPr>
          <a:lstStyle/>
          <a:p>
            <a:r>
              <a:rPr lang="en-US" sz="1800" dirty="0" err="1" smtClean="0">
                <a:solidFill>
                  <a:schemeClr val="tx2"/>
                </a:solidFill>
              </a:rPr>
              <a:t>ItemID</a:t>
            </a:r>
            <a:endParaRPr lang="en-US" sz="1800" dirty="0">
              <a:solidFill>
                <a:schemeClr val="tx2"/>
              </a:solidFill>
            </a:endParaRPr>
          </a:p>
        </p:txBody>
      </p:sp>
    </p:spTree>
    <p:extLst>
      <p:ext uri="{BB962C8B-B14F-4D97-AF65-F5344CB8AC3E}">
        <p14:creationId xmlns:p14="http://schemas.microsoft.com/office/powerpoint/2010/main" val="432921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Application Queries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14</a:t>
            </a:fld>
            <a:endParaRPr lang="en-US"/>
          </a:p>
        </p:txBody>
      </p:sp>
      <p:sp>
        <p:nvSpPr>
          <p:cNvPr id="4" name="TextBox 3"/>
          <p:cNvSpPr txBox="1"/>
          <p:nvPr/>
        </p:nvSpPr>
        <p:spPr>
          <a:xfrm>
            <a:off x="377019" y="1637731"/>
            <a:ext cx="7738281" cy="1477328"/>
          </a:xfrm>
          <a:prstGeom prst="rect">
            <a:avLst/>
          </a:prstGeom>
          <a:noFill/>
        </p:spPr>
        <p:txBody>
          <a:bodyPr wrap="square" rtlCol="0">
            <a:spAutoFit/>
          </a:bodyPr>
          <a:lstStyle/>
          <a:p>
            <a:pPr marL="285750" indent="-285750">
              <a:buFont typeface="Arial" panose="020B0604020202020204" pitchFamily="34" charset="0"/>
              <a:buChar char="•"/>
            </a:pPr>
            <a:r>
              <a:rPr lang="en-US" sz="1800" dirty="0" smtClean="0">
                <a:solidFill>
                  <a:schemeClr val="bg2"/>
                </a:solidFill>
              </a:rPr>
              <a:t>Find </a:t>
            </a:r>
            <a:r>
              <a:rPr lang="en-US" sz="1800" dirty="0" err="1">
                <a:solidFill>
                  <a:schemeClr val="bg2"/>
                </a:solidFill>
              </a:rPr>
              <a:t>CustomerID</a:t>
            </a:r>
            <a:r>
              <a:rPr lang="en-US" sz="1800" dirty="0">
                <a:solidFill>
                  <a:schemeClr val="bg2"/>
                </a:solidFill>
              </a:rPr>
              <a:t> given the </a:t>
            </a:r>
            <a:r>
              <a:rPr lang="en-US" sz="1800" dirty="0" smtClean="0">
                <a:solidFill>
                  <a:schemeClr val="bg2"/>
                </a:solidFill>
              </a:rPr>
              <a:t>Username</a:t>
            </a:r>
          </a:p>
          <a:p>
            <a:pPr marL="285750" indent="-285750">
              <a:buFont typeface="Arial" panose="020B0604020202020204" pitchFamily="34" charset="0"/>
              <a:buChar char="•"/>
            </a:pPr>
            <a:r>
              <a:rPr lang="en-US" sz="1800" dirty="0" smtClean="0">
                <a:solidFill>
                  <a:schemeClr val="bg2"/>
                </a:solidFill>
              </a:rPr>
              <a:t>List </a:t>
            </a:r>
            <a:r>
              <a:rPr lang="en-US" sz="1800" dirty="0">
                <a:solidFill>
                  <a:schemeClr val="bg2"/>
                </a:solidFill>
              </a:rPr>
              <a:t>Merchandise given a </a:t>
            </a:r>
            <a:r>
              <a:rPr lang="en-US" sz="1800" dirty="0" smtClean="0">
                <a:solidFill>
                  <a:schemeClr val="bg2"/>
                </a:solidFill>
              </a:rPr>
              <a:t>Category</a:t>
            </a:r>
          </a:p>
          <a:p>
            <a:pPr marL="285750" indent="-285750">
              <a:buFont typeface="Arial" panose="020B0604020202020204" pitchFamily="34" charset="0"/>
              <a:buChar char="•"/>
            </a:pPr>
            <a:r>
              <a:rPr lang="en-US" sz="1800" dirty="0" smtClean="0">
                <a:solidFill>
                  <a:schemeClr val="bg2"/>
                </a:solidFill>
              </a:rPr>
              <a:t>Display </a:t>
            </a:r>
            <a:r>
              <a:rPr lang="en-US" sz="1800" dirty="0">
                <a:solidFill>
                  <a:schemeClr val="bg2"/>
                </a:solidFill>
              </a:rPr>
              <a:t>Merchandise data given an </a:t>
            </a:r>
            <a:r>
              <a:rPr lang="en-US" sz="1800" dirty="0" err="1" smtClean="0">
                <a:solidFill>
                  <a:schemeClr val="bg2"/>
                </a:solidFill>
              </a:rPr>
              <a:t>ItemID</a:t>
            </a:r>
            <a:endParaRPr lang="en-US" sz="1800" dirty="0" smtClean="0">
              <a:solidFill>
                <a:schemeClr val="bg2"/>
              </a:solidFill>
            </a:endParaRPr>
          </a:p>
          <a:p>
            <a:pPr marL="285750" indent="-285750">
              <a:buFont typeface="Arial" panose="020B0604020202020204" pitchFamily="34" charset="0"/>
              <a:buChar char="•"/>
            </a:pPr>
            <a:r>
              <a:rPr lang="en-US" sz="1800" dirty="0" smtClean="0">
                <a:solidFill>
                  <a:schemeClr val="bg2"/>
                </a:solidFill>
              </a:rPr>
              <a:t>List </a:t>
            </a:r>
            <a:r>
              <a:rPr lang="en-US" sz="1800" dirty="0">
                <a:solidFill>
                  <a:schemeClr val="bg2"/>
                </a:solidFill>
              </a:rPr>
              <a:t>all comments and customer screen name for a specified </a:t>
            </a:r>
            <a:r>
              <a:rPr lang="en-US" sz="1800" dirty="0" err="1" smtClean="0">
                <a:solidFill>
                  <a:schemeClr val="bg2"/>
                </a:solidFill>
              </a:rPr>
              <a:t>ItemID</a:t>
            </a:r>
            <a:endParaRPr lang="en-US" sz="1800" dirty="0" smtClean="0">
              <a:solidFill>
                <a:schemeClr val="bg2"/>
              </a:solidFill>
            </a:endParaRPr>
          </a:p>
          <a:p>
            <a:pPr marL="285750" indent="-285750">
              <a:buFont typeface="Arial" panose="020B0604020202020204" pitchFamily="34" charset="0"/>
              <a:buChar char="•"/>
            </a:pPr>
            <a:r>
              <a:rPr lang="en-US" sz="1800" dirty="0" smtClean="0">
                <a:solidFill>
                  <a:schemeClr val="bg2"/>
                </a:solidFill>
              </a:rPr>
              <a:t>Insert </a:t>
            </a:r>
            <a:r>
              <a:rPr lang="en-US" sz="1800" dirty="0">
                <a:solidFill>
                  <a:schemeClr val="bg2"/>
                </a:solidFill>
              </a:rPr>
              <a:t>a new comment given </a:t>
            </a:r>
            <a:r>
              <a:rPr lang="en-US" sz="1800" dirty="0" err="1">
                <a:solidFill>
                  <a:schemeClr val="bg2"/>
                </a:solidFill>
              </a:rPr>
              <a:t>ItemID</a:t>
            </a:r>
            <a:r>
              <a:rPr lang="en-US" sz="1800" dirty="0">
                <a:solidFill>
                  <a:schemeClr val="bg2"/>
                </a:solidFill>
              </a:rPr>
              <a:t> and </a:t>
            </a:r>
            <a:r>
              <a:rPr lang="en-US" sz="1800" dirty="0" err="1" smtClean="0">
                <a:solidFill>
                  <a:schemeClr val="bg2"/>
                </a:solidFill>
              </a:rPr>
              <a:t>CustomerID</a:t>
            </a:r>
            <a:endParaRPr lang="en-US" sz="1800" dirty="0">
              <a:solidFill>
                <a:schemeClr val="bg2"/>
              </a:solidFill>
            </a:endParaRPr>
          </a:p>
        </p:txBody>
      </p:sp>
      <p:sp>
        <p:nvSpPr>
          <p:cNvPr id="5" name="TextBox 4"/>
          <p:cNvSpPr txBox="1"/>
          <p:nvPr/>
        </p:nvSpPr>
        <p:spPr>
          <a:xfrm>
            <a:off x="1119116" y="3794078"/>
            <a:ext cx="4861267" cy="923330"/>
          </a:xfrm>
          <a:prstGeom prst="rect">
            <a:avLst/>
          </a:prstGeom>
          <a:noFill/>
        </p:spPr>
        <p:txBody>
          <a:bodyPr wrap="none" rtlCol="0">
            <a:spAutoFit/>
          </a:bodyPr>
          <a:lstStyle/>
          <a:p>
            <a:r>
              <a:rPr lang="en-US" sz="1800" dirty="0" smtClean="0">
                <a:solidFill>
                  <a:schemeClr val="tx1"/>
                </a:solidFill>
              </a:rPr>
              <a:t>These queries will affect the database design.</a:t>
            </a:r>
          </a:p>
          <a:p>
            <a:r>
              <a:rPr lang="en-US" sz="1800" dirty="0" smtClean="0">
                <a:solidFill>
                  <a:schemeClr val="tx1"/>
                </a:solidFill>
              </a:rPr>
              <a:t>Lookups by ID are handled as primary keys.</a:t>
            </a:r>
          </a:p>
          <a:p>
            <a:r>
              <a:rPr lang="en-US" sz="1800" dirty="0" smtClean="0">
                <a:solidFill>
                  <a:schemeClr val="tx1"/>
                </a:solidFill>
              </a:rPr>
              <a:t>Other lookups will require additional indexes.</a:t>
            </a:r>
            <a:endParaRPr lang="en-US" sz="1800" dirty="0">
              <a:solidFill>
                <a:schemeClr val="tx1"/>
              </a:solidFill>
            </a:endParaRPr>
          </a:p>
        </p:txBody>
      </p:sp>
    </p:spTree>
    <p:extLst>
      <p:ext uri="{BB962C8B-B14F-4D97-AF65-F5344CB8AC3E}">
        <p14:creationId xmlns:p14="http://schemas.microsoft.com/office/powerpoint/2010/main" val="955128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 Store Web Example Design</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15</a:t>
            </a:fld>
            <a:endParaRPr lang="en-US"/>
          </a:p>
        </p:txBody>
      </p:sp>
      <p:sp>
        <p:nvSpPr>
          <p:cNvPr id="5" name="Rectangle 4"/>
          <p:cNvSpPr/>
          <p:nvPr/>
        </p:nvSpPr>
        <p:spPr>
          <a:xfrm>
            <a:off x="286603" y="1610440"/>
            <a:ext cx="1774209" cy="2142698"/>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800" dirty="0" smtClean="0">
                <a:solidFill>
                  <a:schemeClr val="tx1"/>
                </a:solidFill>
              </a:rPr>
              <a:t>*</a:t>
            </a:r>
            <a:r>
              <a:rPr lang="en-US" sz="1800" u="sng" dirty="0" err="1" smtClean="0">
                <a:solidFill>
                  <a:schemeClr val="tx1"/>
                </a:solidFill>
              </a:rPr>
              <a:t>CustomerID</a:t>
            </a:r>
            <a:endParaRPr lang="en-US" sz="1800" dirty="0">
              <a:solidFill>
                <a:schemeClr val="tx1"/>
              </a:solidFill>
            </a:endParaRPr>
          </a:p>
          <a:p>
            <a:pPr marL="0" marR="0" indent="0" algn="l" defTabSz="914400" rtl="0" eaLnBrk="0" fontAlgn="base" latinLnBrk="0" hangingPunct="0">
              <a:lnSpc>
                <a:spcPct val="100000"/>
              </a:lnSpc>
              <a:spcBef>
                <a:spcPct val="0"/>
              </a:spcBef>
              <a:spcAft>
                <a:spcPct val="0"/>
              </a:spcAft>
              <a:buClrTx/>
              <a:buSzTx/>
              <a:buFontTx/>
              <a:buNone/>
              <a:tabLst/>
            </a:pPr>
            <a:r>
              <a:rPr lang="en-US" sz="1800" dirty="0" smtClean="0">
                <a:solidFill>
                  <a:schemeClr val="tx1"/>
                </a:solidFill>
              </a:rPr>
              <a:t>  </a:t>
            </a:r>
            <a:r>
              <a:rPr lang="en-US" sz="1800" dirty="0" err="1" smtClean="0">
                <a:solidFill>
                  <a:schemeClr val="tx1"/>
                </a:solidFill>
              </a:rPr>
              <a:t>FirstName</a:t>
            </a:r>
            <a:endParaRPr lang="en-US" sz="1800" dirty="0" smtClean="0">
              <a:solidFill>
                <a:schemeClr val="tx1"/>
              </a:solidFill>
            </a:endParaRPr>
          </a:p>
          <a:p>
            <a:pPr marL="0" marR="0" indent="0" algn="l" defTabSz="914400" rtl="0" eaLnBrk="0" fontAlgn="base" latinLnBrk="0" hangingPunct="0">
              <a:lnSpc>
                <a:spcPct val="100000"/>
              </a:lnSpc>
              <a:spcBef>
                <a:spcPct val="0"/>
              </a:spcBef>
              <a:spcAft>
                <a:spcPct val="0"/>
              </a:spcAft>
              <a:buClrTx/>
              <a:buSzTx/>
              <a:buFontTx/>
              <a:buNone/>
              <a:tabLst/>
            </a:pPr>
            <a:r>
              <a:rPr lang="en-US" sz="1800" dirty="0">
                <a:solidFill>
                  <a:schemeClr val="tx1"/>
                </a:solidFill>
              </a:rPr>
              <a:t> </a:t>
            </a:r>
            <a:r>
              <a:rPr lang="en-US" sz="1800" dirty="0" smtClean="0">
                <a:solidFill>
                  <a:schemeClr val="tx1"/>
                </a:solidFill>
              </a:rPr>
              <a:t> </a:t>
            </a:r>
            <a:r>
              <a:rPr lang="en-US" sz="1800" dirty="0" err="1" smtClean="0">
                <a:solidFill>
                  <a:schemeClr val="tx1"/>
                </a:solidFill>
              </a:rPr>
              <a:t>LastName</a:t>
            </a:r>
            <a:endParaRPr lang="en-US" sz="1800" dirty="0" smtClean="0">
              <a:solidFill>
                <a:schemeClr val="tx1"/>
              </a:solidFill>
            </a:endParaRPr>
          </a:p>
          <a:p>
            <a:pPr marL="0" marR="0" indent="0" algn="l" defTabSz="914400" rtl="0" eaLnBrk="0" fontAlgn="base" latinLnBrk="0" hangingPunct="0">
              <a:lnSpc>
                <a:spcPct val="100000"/>
              </a:lnSpc>
              <a:spcBef>
                <a:spcPct val="0"/>
              </a:spcBef>
              <a:spcAft>
                <a:spcPct val="0"/>
              </a:spcAft>
              <a:buClrTx/>
              <a:buSzTx/>
              <a:buFontTx/>
              <a:buNone/>
              <a:tabLst/>
            </a:pPr>
            <a:r>
              <a:rPr lang="en-US" sz="1800" dirty="0">
                <a:solidFill>
                  <a:schemeClr val="tx1"/>
                </a:solidFill>
              </a:rPr>
              <a:t> </a:t>
            </a:r>
            <a:r>
              <a:rPr lang="en-US" sz="1800" dirty="0" smtClean="0">
                <a:solidFill>
                  <a:schemeClr val="tx1"/>
                </a:solidFill>
              </a:rPr>
              <a:t> </a:t>
            </a:r>
            <a:r>
              <a:rPr lang="en-US" sz="1800" dirty="0" err="1" smtClean="0">
                <a:solidFill>
                  <a:schemeClr val="tx1"/>
                </a:solidFill>
              </a:rPr>
              <a:t>ScreenName</a:t>
            </a:r>
            <a:endParaRPr lang="en-US" sz="1800" dirty="0" smtClean="0">
              <a:solidFill>
                <a:schemeClr val="tx1"/>
              </a:solidFill>
            </a:endParaRPr>
          </a:p>
          <a:p>
            <a:pPr marL="0" marR="0" indent="0" algn="l" defTabSz="914400" rtl="0" eaLnBrk="0" fontAlgn="base" latinLnBrk="0" hangingPunct="0">
              <a:lnSpc>
                <a:spcPct val="100000"/>
              </a:lnSpc>
              <a:spcBef>
                <a:spcPct val="0"/>
              </a:spcBef>
              <a:spcAft>
                <a:spcPct val="0"/>
              </a:spcAft>
              <a:buClrTx/>
              <a:buSzTx/>
              <a:buFontTx/>
              <a:buNone/>
              <a:tabLst/>
            </a:pPr>
            <a:r>
              <a:rPr lang="en-US" sz="1800" dirty="0">
                <a:solidFill>
                  <a:schemeClr val="tx1"/>
                </a:solidFill>
              </a:rPr>
              <a:t> </a:t>
            </a:r>
            <a:r>
              <a:rPr lang="en-US" sz="1800" dirty="0" smtClean="0">
                <a:solidFill>
                  <a:schemeClr val="tx1"/>
                </a:solidFill>
              </a:rPr>
              <a:t> Username</a:t>
            </a:r>
          </a:p>
          <a:p>
            <a:pPr marL="0" marR="0" indent="0" algn="l" defTabSz="914400" rtl="0" eaLnBrk="0" fontAlgn="base" latinLnBrk="0" hangingPunct="0">
              <a:lnSpc>
                <a:spcPct val="100000"/>
              </a:lnSpc>
              <a:spcBef>
                <a:spcPct val="0"/>
              </a:spcBef>
              <a:spcAft>
                <a:spcPct val="0"/>
              </a:spcAft>
              <a:buClrTx/>
              <a:buSzTx/>
              <a:buFontTx/>
              <a:buNone/>
              <a:tabLst/>
            </a:pPr>
            <a:r>
              <a:rPr lang="en-US" sz="1800" dirty="0">
                <a:solidFill>
                  <a:schemeClr val="tx1"/>
                </a:solidFill>
              </a:rPr>
              <a:t> </a:t>
            </a:r>
            <a:r>
              <a:rPr lang="en-US" sz="1800" dirty="0" smtClean="0">
                <a:solidFill>
                  <a:schemeClr val="tx1"/>
                </a:solidFill>
              </a:rPr>
              <a:t> Password</a:t>
            </a:r>
          </a:p>
          <a:p>
            <a:pPr marL="0" marR="0" indent="0" algn="l" defTabSz="914400" rtl="0" eaLnBrk="0" fontAlgn="base" latinLnBrk="0" hangingPunct="0">
              <a:lnSpc>
                <a:spcPct val="100000"/>
              </a:lnSpc>
              <a:spcBef>
                <a:spcPct val="0"/>
              </a:spcBef>
              <a:spcAft>
                <a:spcPct val="0"/>
              </a:spcAft>
              <a:buClrTx/>
              <a:buSzTx/>
              <a:buFontTx/>
              <a:buNone/>
              <a:tabLst/>
            </a:pPr>
            <a:r>
              <a:rPr lang="en-US" sz="1800" dirty="0">
                <a:solidFill>
                  <a:schemeClr val="tx1"/>
                </a:solidFill>
              </a:rPr>
              <a:t> </a:t>
            </a:r>
            <a:r>
              <a:rPr lang="en-US" sz="1800" dirty="0" smtClean="0">
                <a:solidFill>
                  <a:schemeClr val="tx1"/>
                </a:solidFill>
              </a:rPr>
              <a:t> Email</a:t>
            </a:r>
          </a:p>
        </p:txBody>
      </p:sp>
      <p:sp>
        <p:nvSpPr>
          <p:cNvPr id="6" name="Rectangle 5"/>
          <p:cNvSpPr/>
          <p:nvPr/>
        </p:nvSpPr>
        <p:spPr>
          <a:xfrm>
            <a:off x="2797791" y="1610440"/>
            <a:ext cx="2088108" cy="1665027"/>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800" dirty="0" smtClean="0">
                <a:solidFill>
                  <a:schemeClr val="tx1"/>
                </a:solidFill>
              </a:rPr>
              <a:t>*</a:t>
            </a:r>
            <a:r>
              <a:rPr lang="en-US" sz="1800" u="sng" dirty="0" err="1" smtClean="0">
                <a:solidFill>
                  <a:schemeClr val="tx1"/>
                </a:solidFill>
              </a:rPr>
              <a:t>ItemID</a:t>
            </a:r>
            <a:endParaRPr lang="en-US" sz="1800" dirty="0">
              <a:solidFill>
                <a:schemeClr val="tx1"/>
              </a:solidFill>
            </a:endParaRPr>
          </a:p>
          <a:p>
            <a:pPr marL="0" marR="0" indent="0" algn="l" defTabSz="914400" rtl="0" eaLnBrk="0" fontAlgn="base" latinLnBrk="0" hangingPunct="0">
              <a:lnSpc>
                <a:spcPct val="100000"/>
              </a:lnSpc>
              <a:spcBef>
                <a:spcPct val="0"/>
              </a:spcBef>
              <a:spcAft>
                <a:spcPct val="0"/>
              </a:spcAft>
              <a:buClrTx/>
              <a:buSzTx/>
              <a:buFontTx/>
              <a:buNone/>
              <a:tabLst/>
            </a:pPr>
            <a:r>
              <a:rPr lang="en-US" sz="1800" dirty="0" smtClean="0">
                <a:solidFill>
                  <a:schemeClr val="tx1"/>
                </a:solidFill>
              </a:rPr>
              <a:t>  Description</a:t>
            </a:r>
          </a:p>
          <a:p>
            <a:pPr marL="0" marR="0" indent="0" algn="l" defTabSz="914400" rtl="0" eaLnBrk="0" fontAlgn="base" latinLnBrk="0" hangingPunct="0">
              <a:lnSpc>
                <a:spcPct val="100000"/>
              </a:lnSpc>
              <a:spcBef>
                <a:spcPct val="0"/>
              </a:spcBef>
              <a:spcAft>
                <a:spcPct val="0"/>
              </a:spcAft>
              <a:buClrTx/>
              <a:buSzTx/>
              <a:buFontTx/>
              <a:buNone/>
              <a:tabLst/>
            </a:pPr>
            <a:r>
              <a:rPr lang="en-US" sz="1800" dirty="0">
                <a:solidFill>
                  <a:schemeClr val="tx1"/>
                </a:solidFill>
              </a:rPr>
              <a:t> </a:t>
            </a:r>
            <a:r>
              <a:rPr lang="en-US" sz="1800" dirty="0" smtClean="0">
                <a:solidFill>
                  <a:schemeClr val="tx1"/>
                </a:solidFill>
              </a:rPr>
              <a:t> </a:t>
            </a:r>
            <a:r>
              <a:rPr lang="en-US" sz="1800" dirty="0" err="1" smtClean="0">
                <a:solidFill>
                  <a:schemeClr val="tx1"/>
                </a:solidFill>
              </a:rPr>
              <a:t>QuantityOnHand</a:t>
            </a:r>
            <a:endParaRPr lang="en-US" sz="1800" dirty="0" smtClean="0">
              <a:solidFill>
                <a:schemeClr val="tx1"/>
              </a:solidFill>
            </a:endParaRPr>
          </a:p>
          <a:p>
            <a:pPr marL="0" marR="0" indent="0" algn="l" defTabSz="914400" rtl="0" eaLnBrk="0" fontAlgn="base" latinLnBrk="0" hangingPunct="0">
              <a:lnSpc>
                <a:spcPct val="100000"/>
              </a:lnSpc>
              <a:spcBef>
                <a:spcPct val="0"/>
              </a:spcBef>
              <a:spcAft>
                <a:spcPct val="0"/>
              </a:spcAft>
              <a:buClrTx/>
              <a:buSzTx/>
              <a:buFontTx/>
              <a:buNone/>
              <a:tabLst/>
            </a:pPr>
            <a:r>
              <a:rPr lang="en-US" sz="1800" dirty="0">
                <a:solidFill>
                  <a:schemeClr val="tx1"/>
                </a:solidFill>
              </a:rPr>
              <a:t> </a:t>
            </a:r>
            <a:r>
              <a:rPr lang="en-US" sz="1800" dirty="0" smtClean="0">
                <a:solidFill>
                  <a:schemeClr val="tx1"/>
                </a:solidFill>
              </a:rPr>
              <a:t> </a:t>
            </a:r>
            <a:r>
              <a:rPr lang="en-US" sz="1800" dirty="0" err="1" smtClean="0">
                <a:solidFill>
                  <a:schemeClr val="tx1"/>
                </a:solidFill>
              </a:rPr>
              <a:t>ListPrice</a:t>
            </a:r>
            <a:endParaRPr lang="en-US" sz="1800" dirty="0" smtClean="0">
              <a:solidFill>
                <a:schemeClr val="tx1"/>
              </a:solidFill>
            </a:endParaRPr>
          </a:p>
          <a:p>
            <a:pPr marL="0" marR="0" indent="0" algn="l" defTabSz="914400" rtl="0" eaLnBrk="0" fontAlgn="base" latinLnBrk="0" hangingPunct="0">
              <a:lnSpc>
                <a:spcPct val="100000"/>
              </a:lnSpc>
              <a:spcBef>
                <a:spcPct val="0"/>
              </a:spcBef>
              <a:spcAft>
                <a:spcPct val="0"/>
              </a:spcAft>
              <a:buClrTx/>
              <a:buSzTx/>
              <a:buFontTx/>
              <a:buNone/>
              <a:tabLst/>
            </a:pPr>
            <a:r>
              <a:rPr lang="en-US" sz="1800" dirty="0">
                <a:solidFill>
                  <a:schemeClr val="tx1"/>
                </a:solidFill>
              </a:rPr>
              <a:t> </a:t>
            </a:r>
            <a:r>
              <a:rPr lang="en-US" sz="1800" dirty="0" smtClean="0">
                <a:solidFill>
                  <a:schemeClr val="tx1"/>
                </a:solidFill>
              </a:rPr>
              <a:t> Category</a:t>
            </a:r>
          </a:p>
        </p:txBody>
      </p:sp>
      <p:sp>
        <p:nvSpPr>
          <p:cNvPr id="7" name="Rectangle 6"/>
          <p:cNvSpPr/>
          <p:nvPr/>
        </p:nvSpPr>
        <p:spPr>
          <a:xfrm>
            <a:off x="5622878" y="1610440"/>
            <a:ext cx="1815152" cy="2142698"/>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800" dirty="0" smtClean="0">
                <a:solidFill>
                  <a:schemeClr val="tx1"/>
                </a:solidFill>
              </a:rPr>
              <a:t>*</a:t>
            </a:r>
            <a:r>
              <a:rPr lang="en-US" sz="1800" u="sng" dirty="0" err="1" smtClean="0">
                <a:solidFill>
                  <a:schemeClr val="tx1"/>
                </a:solidFill>
              </a:rPr>
              <a:t>ItemID</a:t>
            </a:r>
            <a:endParaRPr lang="en-US" sz="1800" dirty="0" smtClean="0">
              <a:solidFill>
                <a:schemeClr val="tx1"/>
              </a:solidFill>
            </a:endParaRPr>
          </a:p>
          <a:p>
            <a:pPr marL="0" marR="0" indent="0" algn="l" defTabSz="914400" rtl="0" eaLnBrk="0" fontAlgn="base" latinLnBrk="0" hangingPunct="0">
              <a:lnSpc>
                <a:spcPct val="100000"/>
              </a:lnSpc>
              <a:spcBef>
                <a:spcPct val="0"/>
              </a:spcBef>
              <a:spcAft>
                <a:spcPct val="0"/>
              </a:spcAft>
              <a:buClrTx/>
              <a:buSzTx/>
              <a:buFontTx/>
              <a:buNone/>
              <a:tabLst/>
            </a:pPr>
            <a:r>
              <a:rPr lang="en-US" sz="1800" dirty="0" smtClean="0">
                <a:solidFill>
                  <a:schemeClr val="tx1"/>
                </a:solidFill>
              </a:rPr>
              <a:t>*</a:t>
            </a:r>
            <a:r>
              <a:rPr lang="en-US" sz="1800" u="sng" dirty="0" err="1" smtClean="0">
                <a:solidFill>
                  <a:schemeClr val="tx1"/>
                </a:solidFill>
              </a:rPr>
              <a:t>CustomerID</a:t>
            </a:r>
            <a:endParaRPr lang="en-US" sz="1800" dirty="0">
              <a:solidFill>
                <a:schemeClr val="tx1"/>
              </a:solidFill>
            </a:endParaRPr>
          </a:p>
          <a:p>
            <a:pPr marL="0" marR="0" indent="0" algn="l" defTabSz="914400" rtl="0" eaLnBrk="0" fontAlgn="base" latinLnBrk="0" hangingPunct="0">
              <a:lnSpc>
                <a:spcPct val="100000"/>
              </a:lnSpc>
              <a:spcBef>
                <a:spcPct val="0"/>
              </a:spcBef>
              <a:spcAft>
                <a:spcPct val="0"/>
              </a:spcAft>
              <a:buClrTx/>
              <a:buSzTx/>
              <a:buFontTx/>
              <a:buNone/>
              <a:tabLst/>
            </a:pPr>
            <a:r>
              <a:rPr lang="en-US" sz="1800" dirty="0" smtClean="0">
                <a:solidFill>
                  <a:schemeClr val="tx1"/>
                </a:solidFill>
              </a:rPr>
              <a:t>  </a:t>
            </a:r>
            <a:r>
              <a:rPr lang="en-US" sz="1800" dirty="0" err="1" smtClean="0">
                <a:solidFill>
                  <a:schemeClr val="tx1"/>
                </a:solidFill>
              </a:rPr>
              <a:t>CommentDate</a:t>
            </a:r>
            <a:endParaRPr lang="en-US" sz="1800" dirty="0" smtClean="0">
              <a:solidFill>
                <a:schemeClr val="tx1"/>
              </a:solidFill>
            </a:endParaRPr>
          </a:p>
          <a:p>
            <a:pPr marL="0" marR="0" indent="0" algn="l" defTabSz="914400" rtl="0" eaLnBrk="0" fontAlgn="base" latinLnBrk="0" hangingPunct="0">
              <a:lnSpc>
                <a:spcPct val="100000"/>
              </a:lnSpc>
              <a:spcBef>
                <a:spcPct val="0"/>
              </a:spcBef>
              <a:spcAft>
                <a:spcPct val="0"/>
              </a:spcAft>
              <a:buClrTx/>
              <a:buSzTx/>
              <a:buFontTx/>
              <a:buNone/>
              <a:tabLst/>
            </a:pPr>
            <a:r>
              <a:rPr lang="en-US" sz="1800" dirty="0">
                <a:solidFill>
                  <a:schemeClr val="tx1"/>
                </a:solidFill>
              </a:rPr>
              <a:t> </a:t>
            </a:r>
            <a:r>
              <a:rPr lang="en-US" sz="1800" dirty="0" smtClean="0">
                <a:solidFill>
                  <a:schemeClr val="tx1"/>
                </a:solidFill>
              </a:rPr>
              <a:t> </a:t>
            </a:r>
            <a:r>
              <a:rPr lang="en-US" sz="1800" dirty="0" err="1" smtClean="0">
                <a:solidFill>
                  <a:schemeClr val="tx1"/>
                </a:solidFill>
              </a:rPr>
              <a:t>ScreenName</a:t>
            </a:r>
            <a:endParaRPr lang="en-US" sz="1800" dirty="0" smtClean="0">
              <a:solidFill>
                <a:schemeClr val="tx1"/>
              </a:solidFill>
            </a:endParaRPr>
          </a:p>
          <a:p>
            <a:pPr marL="0" marR="0" indent="0" algn="l" defTabSz="914400" rtl="0" eaLnBrk="0" fontAlgn="base" latinLnBrk="0" hangingPunct="0">
              <a:lnSpc>
                <a:spcPct val="100000"/>
              </a:lnSpc>
              <a:spcBef>
                <a:spcPct val="0"/>
              </a:spcBef>
              <a:spcAft>
                <a:spcPct val="0"/>
              </a:spcAft>
              <a:buClrTx/>
              <a:buSzTx/>
              <a:buFontTx/>
              <a:buNone/>
              <a:tabLst/>
            </a:pPr>
            <a:r>
              <a:rPr lang="en-US" sz="1800" dirty="0">
                <a:solidFill>
                  <a:schemeClr val="tx1"/>
                </a:solidFill>
              </a:rPr>
              <a:t> </a:t>
            </a:r>
            <a:r>
              <a:rPr lang="en-US" sz="1800" dirty="0" smtClean="0">
                <a:solidFill>
                  <a:schemeClr val="tx1"/>
                </a:solidFill>
              </a:rPr>
              <a:t> Title</a:t>
            </a:r>
          </a:p>
          <a:p>
            <a:pPr marL="0" marR="0" indent="0" algn="l" defTabSz="914400" rtl="0" eaLnBrk="0" fontAlgn="base" latinLnBrk="0" hangingPunct="0">
              <a:lnSpc>
                <a:spcPct val="100000"/>
              </a:lnSpc>
              <a:spcBef>
                <a:spcPct val="0"/>
              </a:spcBef>
              <a:spcAft>
                <a:spcPct val="0"/>
              </a:spcAft>
              <a:buClrTx/>
              <a:buSzTx/>
              <a:buFontTx/>
              <a:buNone/>
              <a:tabLst/>
            </a:pPr>
            <a:r>
              <a:rPr lang="en-US" sz="1800" dirty="0">
                <a:solidFill>
                  <a:schemeClr val="tx1"/>
                </a:solidFill>
              </a:rPr>
              <a:t> </a:t>
            </a:r>
            <a:r>
              <a:rPr lang="en-US" sz="1800" dirty="0" smtClean="0">
                <a:solidFill>
                  <a:schemeClr val="tx1"/>
                </a:solidFill>
              </a:rPr>
              <a:t> Comment</a:t>
            </a:r>
          </a:p>
          <a:p>
            <a:pPr marL="0" marR="0" indent="0" algn="l" defTabSz="914400" rtl="0" eaLnBrk="0" fontAlgn="base" latinLnBrk="0" hangingPunct="0">
              <a:lnSpc>
                <a:spcPct val="100000"/>
              </a:lnSpc>
              <a:spcBef>
                <a:spcPct val="0"/>
              </a:spcBef>
              <a:spcAft>
                <a:spcPct val="0"/>
              </a:spcAft>
              <a:buClrTx/>
              <a:buSzTx/>
              <a:buFontTx/>
              <a:buNone/>
              <a:tabLst/>
            </a:pPr>
            <a:r>
              <a:rPr lang="en-US" sz="1800" dirty="0">
                <a:solidFill>
                  <a:schemeClr val="tx1"/>
                </a:solidFill>
              </a:rPr>
              <a:t> </a:t>
            </a:r>
            <a:r>
              <a:rPr lang="en-US" sz="1800" dirty="0" smtClean="0">
                <a:solidFill>
                  <a:schemeClr val="tx1"/>
                </a:solidFill>
              </a:rPr>
              <a:t> Rating</a:t>
            </a:r>
          </a:p>
        </p:txBody>
      </p:sp>
      <p:sp>
        <p:nvSpPr>
          <p:cNvPr id="8" name="TextBox 7"/>
          <p:cNvSpPr txBox="1"/>
          <p:nvPr/>
        </p:nvSpPr>
        <p:spPr>
          <a:xfrm>
            <a:off x="286603" y="1189719"/>
            <a:ext cx="1184940" cy="369332"/>
          </a:xfrm>
          <a:prstGeom prst="rect">
            <a:avLst/>
          </a:prstGeom>
          <a:noFill/>
        </p:spPr>
        <p:txBody>
          <a:bodyPr wrap="none" rtlCol="0">
            <a:spAutoFit/>
          </a:bodyPr>
          <a:lstStyle/>
          <a:p>
            <a:r>
              <a:rPr lang="en-US" sz="1800" dirty="0" smtClean="0">
                <a:solidFill>
                  <a:schemeClr val="tx1"/>
                </a:solidFill>
              </a:rPr>
              <a:t>Customer</a:t>
            </a:r>
            <a:endParaRPr lang="en-US" sz="1800" dirty="0">
              <a:solidFill>
                <a:schemeClr val="tx1"/>
              </a:solidFill>
            </a:endParaRPr>
          </a:p>
        </p:txBody>
      </p:sp>
      <p:sp>
        <p:nvSpPr>
          <p:cNvPr id="9" name="TextBox 8"/>
          <p:cNvSpPr txBox="1"/>
          <p:nvPr/>
        </p:nvSpPr>
        <p:spPr>
          <a:xfrm>
            <a:off x="2797791" y="1189719"/>
            <a:ext cx="1505540" cy="369332"/>
          </a:xfrm>
          <a:prstGeom prst="rect">
            <a:avLst/>
          </a:prstGeom>
          <a:noFill/>
        </p:spPr>
        <p:txBody>
          <a:bodyPr wrap="none" rtlCol="0">
            <a:spAutoFit/>
          </a:bodyPr>
          <a:lstStyle/>
          <a:p>
            <a:r>
              <a:rPr lang="en-US" sz="1800" dirty="0" smtClean="0">
                <a:solidFill>
                  <a:schemeClr val="tx1"/>
                </a:solidFill>
              </a:rPr>
              <a:t>Merchandise</a:t>
            </a:r>
            <a:endParaRPr lang="en-US" sz="1800" dirty="0">
              <a:solidFill>
                <a:schemeClr val="tx1"/>
              </a:solidFill>
            </a:endParaRPr>
          </a:p>
        </p:txBody>
      </p:sp>
      <p:sp>
        <p:nvSpPr>
          <p:cNvPr id="10" name="TextBox 9"/>
          <p:cNvSpPr txBox="1"/>
          <p:nvPr/>
        </p:nvSpPr>
        <p:spPr>
          <a:xfrm>
            <a:off x="5622878" y="1189719"/>
            <a:ext cx="1749197" cy="369332"/>
          </a:xfrm>
          <a:prstGeom prst="rect">
            <a:avLst/>
          </a:prstGeom>
          <a:noFill/>
        </p:spPr>
        <p:txBody>
          <a:bodyPr wrap="none" rtlCol="0">
            <a:spAutoFit/>
          </a:bodyPr>
          <a:lstStyle/>
          <a:p>
            <a:r>
              <a:rPr lang="en-US" sz="1800" dirty="0" err="1" smtClean="0">
                <a:solidFill>
                  <a:schemeClr val="tx1"/>
                </a:solidFill>
              </a:rPr>
              <a:t>ItemComments</a:t>
            </a:r>
            <a:endParaRPr lang="en-US" sz="1800" dirty="0">
              <a:solidFill>
                <a:schemeClr val="tx1"/>
              </a:solidFill>
            </a:endParaRPr>
          </a:p>
        </p:txBody>
      </p:sp>
      <p:sp>
        <p:nvSpPr>
          <p:cNvPr id="11" name="TextBox 10"/>
          <p:cNvSpPr txBox="1"/>
          <p:nvPr/>
        </p:nvSpPr>
        <p:spPr>
          <a:xfrm>
            <a:off x="318185" y="4400604"/>
            <a:ext cx="8147713" cy="1200329"/>
          </a:xfrm>
          <a:prstGeom prst="rect">
            <a:avLst/>
          </a:prstGeom>
          <a:noFill/>
        </p:spPr>
        <p:txBody>
          <a:bodyPr wrap="square" rtlCol="0">
            <a:spAutoFit/>
          </a:bodyPr>
          <a:lstStyle/>
          <a:p>
            <a:r>
              <a:rPr lang="en-US" sz="1800" dirty="0" smtClean="0">
                <a:solidFill>
                  <a:schemeClr val="bg2"/>
                </a:solidFill>
              </a:rPr>
              <a:t>Customer and Merchandise are base tables and the ID key columns are </a:t>
            </a:r>
            <a:r>
              <a:rPr lang="en-US" sz="1800" dirty="0" err="1" smtClean="0">
                <a:solidFill>
                  <a:schemeClr val="bg2"/>
                </a:solidFill>
              </a:rPr>
              <a:t>uuids</a:t>
            </a:r>
            <a:r>
              <a:rPr lang="en-US" sz="1800" dirty="0" smtClean="0">
                <a:solidFill>
                  <a:schemeClr val="bg2"/>
                </a:solidFill>
              </a:rPr>
              <a:t>.</a:t>
            </a:r>
          </a:p>
          <a:p>
            <a:r>
              <a:rPr lang="en-US" sz="1800" dirty="0" err="1" smtClean="0">
                <a:solidFill>
                  <a:schemeClr val="bg2"/>
                </a:solidFill>
              </a:rPr>
              <a:t>ItemComments</a:t>
            </a:r>
            <a:r>
              <a:rPr lang="en-US" sz="1800" dirty="0" smtClean="0">
                <a:solidFill>
                  <a:schemeClr val="bg2"/>
                </a:solidFill>
              </a:rPr>
              <a:t> are new and each customer can comment once on a given item (but can change the comments later).</a:t>
            </a:r>
          </a:p>
          <a:p>
            <a:r>
              <a:rPr lang="en-US" sz="1800" dirty="0" smtClean="0">
                <a:solidFill>
                  <a:schemeClr val="bg2"/>
                </a:solidFill>
              </a:rPr>
              <a:t>Notice the duplication of </a:t>
            </a:r>
            <a:r>
              <a:rPr lang="en-US" sz="1800" dirty="0" err="1" smtClean="0">
                <a:solidFill>
                  <a:schemeClr val="bg2"/>
                </a:solidFill>
              </a:rPr>
              <a:t>ScreenName</a:t>
            </a:r>
            <a:r>
              <a:rPr lang="en-US" sz="1800" dirty="0" smtClean="0">
                <a:solidFill>
                  <a:schemeClr val="bg2"/>
                </a:solidFill>
              </a:rPr>
              <a:t> in the </a:t>
            </a:r>
            <a:r>
              <a:rPr lang="en-US" sz="1800" dirty="0" err="1" smtClean="0">
                <a:solidFill>
                  <a:schemeClr val="bg2"/>
                </a:solidFill>
              </a:rPr>
              <a:t>ItemComments</a:t>
            </a:r>
            <a:r>
              <a:rPr lang="en-US" sz="1800" dirty="0" smtClean="0">
                <a:solidFill>
                  <a:schemeClr val="bg2"/>
                </a:solidFill>
              </a:rPr>
              <a:t> table.</a:t>
            </a:r>
            <a:endParaRPr lang="en-US" sz="1800" dirty="0">
              <a:solidFill>
                <a:schemeClr val="bg2"/>
              </a:solidFill>
            </a:endParaRPr>
          </a:p>
        </p:txBody>
      </p:sp>
    </p:spTree>
    <p:extLst>
      <p:ext uri="{BB962C8B-B14F-4D97-AF65-F5344CB8AC3E}">
        <p14:creationId xmlns:p14="http://schemas.microsoft.com/office/powerpoint/2010/main" val="1688225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596185" y="5557052"/>
            <a:ext cx="3405115" cy="270542"/>
          </a:xfrm>
          <a:prstGeom prst="rect">
            <a:avLst/>
          </a:prstGeom>
          <a:solidFill>
            <a:srgbClr val="FFFFCC"/>
          </a:solidFill>
          <a:ln>
            <a:no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7" name="Rectangle 6"/>
          <p:cNvSpPr/>
          <p:nvPr/>
        </p:nvSpPr>
        <p:spPr>
          <a:xfrm>
            <a:off x="464024" y="3029803"/>
            <a:ext cx="2743200" cy="232012"/>
          </a:xfrm>
          <a:prstGeom prst="rect">
            <a:avLst/>
          </a:prstGeom>
          <a:solidFill>
            <a:srgbClr val="FFFFCC"/>
          </a:solidFill>
          <a:ln>
            <a:no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4" name="Rectangle 3"/>
          <p:cNvSpPr/>
          <p:nvPr/>
        </p:nvSpPr>
        <p:spPr>
          <a:xfrm>
            <a:off x="293427" y="1308545"/>
            <a:ext cx="4572000" cy="2554545"/>
          </a:xfrm>
          <a:prstGeom prst="rect">
            <a:avLst/>
          </a:prstGeom>
        </p:spPr>
        <p:txBody>
          <a:bodyPr>
            <a:spAutoFit/>
          </a:bodyPr>
          <a:lstStyle/>
          <a:p>
            <a:r>
              <a:rPr lang="en-US" sz="1600" dirty="0">
                <a:solidFill>
                  <a:schemeClr val="tx1"/>
                </a:solidFill>
              </a:rPr>
              <a:t>CREATE TABLE Customer(</a:t>
            </a:r>
          </a:p>
          <a:p>
            <a:r>
              <a:rPr lang="en-US" sz="1600" dirty="0">
                <a:solidFill>
                  <a:schemeClr val="tx1"/>
                </a:solidFill>
              </a:rPr>
              <a:t>  </a:t>
            </a:r>
            <a:r>
              <a:rPr lang="en-US" sz="1600" dirty="0" err="1" smtClean="0">
                <a:solidFill>
                  <a:schemeClr val="tx1"/>
                </a:solidFill>
              </a:rPr>
              <a:t>CustomerID</a:t>
            </a:r>
            <a:r>
              <a:rPr lang="en-US" sz="1600" dirty="0" smtClean="0">
                <a:solidFill>
                  <a:schemeClr val="tx1"/>
                </a:solidFill>
              </a:rPr>
              <a:t>	</a:t>
            </a:r>
            <a:r>
              <a:rPr lang="en-US" sz="1600" dirty="0" err="1" smtClean="0">
                <a:solidFill>
                  <a:schemeClr val="tx1"/>
                </a:solidFill>
              </a:rPr>
              <a:t>uuid</a:t>
            </a:r>
            <a:r>
              <a:rPr lang="en-US" sz="1600" dirty="0">
                <a:solidFill>
                  <a:schemeClr val="tx1"/>
                </a:solidFill>
              </a:rPr>
              <a:t>,</a:t>
            </a:r>
          </a:p>
          <a:p>
            <a:r>
              <a:rPr lang="en-US" sz="1600" dirty="0">
                <a:solidFill>
                  <a:schemeClr val="tx1"/>
                </a:solidFill>
              </a:rPr>
              <a:t>  </a:t>
            </a:r>
            <a:r>
              <a:rPr lang="en-US" sz="1600" dirty="0" err="1" smtClean="0">
                <a:solidFill>
                  <a:schemeClr val="tx1"/>
                </a:solidFill>
              </a:rPr>
              <a:t>FirstName</a:t>
            </a:r>
            <a:r>
              <a:rPr lang="en-US" sz="1600" dirty="0" smtClean="0">
                <a:solidFill>
                  <a:schemeClr val="tx1"/>
                </a:solidFill>
              </a:rPr>
              <a:t>	</a:t>
            </a:r>
            <a:r>
              <a:rPr lang="en-US" sz="1600" dirty="0" err="1" smtClean="0">
                <a:solidFill>
                  <a:schemeClr val="tx1"/>
                </a:solidFill>
              </a:rPr>
              <a:t>varchar</a:t>
            </a:r>
            <a:r>
              <a:rPr lang="en-US" sz="1600" dirty="0">
                <a:solidFill>
                  <a:schemeClr val="tx1"/>
                </a:solidFill>
              </a:rPr>
              <a:t>,</a:t>
            </a:r>
          </a:p>
          <a:p>
            <a:r>
              <a:rPr lang="en-US" sz="1600" dirty="0">
                <a:solidFill>
                  <a:schemeClr val="tx1"/>
                </a:solidFill>
              </a:rPr>
              <a:t>  </a:t>
            </a:r>
            <a:r>
              <a:rPr lang="en-US" sz="1600" dirty="0" err="1" smtClean="0">
                <a:solidFill>
                  <a:schemeClr val="tx1"/>
                </a:solidFill>
              </a:rPr>
              <a:t>LastName</a:t>
            </a:r>
            <a:r>
              <a:rPr lang="en-US" sz="1600" dirty="0" smtClean="0">
                <a:solidFill>
                  <a:schemeClr val="tx1"/>
                </a:solidFill>
              </a:rPr>
              <a:t>	</a:t>
            </a:r>
            <a:r>
              <a:rPr lang="en-US" sz="1600" dirty="0" err="1" smtClean="0">
                <a:solidFill>
                  <a:schemeClr val="tx1"/>
                </a:solidFill>
              </a:rPr>
              <a:t>varchar</a:t>
            </a:r>
            <a:r>
              <a:rPr lang="en-US" sz="1600" dirty="0">
                <a:solidFill>
                  <a:schemeClr val="tx1"/>
                </a:solidFill>
              </a:rPr>
              <a:t>,</a:t>
            </a:r>
          </a:p>
          <a:p>
            <a:r>
              <a:rPr lang="en-US" sz="1600" dirty="0">
                <a:solidFill>
                  <a:schemeClr val="tx1"/>
                </a:solidFill>
              </a:rPr>
              <a:t>  </a:t>
            </a:r>
            <a:r>
              <a:rPr lang="en-US" sz="1600" dirty="0" err="1" smtClean="0">
                <a:solidFill>
                  <a:schemeClr val="tx1"/>
                </a:solidFill>
              </a:rPr>
              <a:t>ScreenName</a:t>
            </a:r>
            <a:r>
              <a:rPr lang="en-US" sz="1600" dirty="0" smtClean="0">
                <a:solidFill>
                  <a:schemeClr val="tx1"/>
                </a:solidFill>
              </a:rPr>
              <a:t>	</a:t>
            </a:r>
            <a:r>
              <a:rPr lang="en-US" sz="1600" dirty="0" err="1" smtClean="0">
                <a:solidFill>
                  <a:schemeClr val="tx1"/>
                </a:solidFill>
              </a:rPr>
              <a:t>varchar</a:t>
            </a:r>
            <a:r>
              <a:rPr lang="en-US" sz="1600" dirty="0">
                <a:solidFill>
                  <a:schemeClr val="tx1"/>
                </a:solidFill>
              </a:rPr>
              <a:t>,</a:t>
            </a:r>
          </a:p>
          <a:p>
            <a:r>
              <a:rPr lang="en-US" sz="1600" dirty="0">
                <a:solidFill>
                  <a:schemeClr val="tx1"/>
                </a:solidFill>
              </a:rPr>
              <a:t>  </a:t>
            </a:r>
            <a:r>
              <a:rPr lang="en-US" sz="1600" dirty="0" smtClean="0">
                <a:solidFill>
                  <a:schemeClr val="tx1"/>
                </a:solidFill>
              </a:rPr>
              <a:t>Username	</a:t>
            </a:r>
            <a:r>
              <a:rPr lang="en-US" sz="1600" dirty="0" err="1" smtClean="0">
                <a:solidFill>
                  <a:schemeClr val="tx1"/>
                </a:solidFill>
              </a:rPr>
              <a:t>varchar</a:t>
            </a:r>
            <a:r>
              <a:rPr lang="en-US" sz="1600" dirty="0">
                <a:solidFill>
                  <a:schemeClr val="tx1"/>
                </a:solidFill>
              </a:rPr>
              <a:t>,</a:t>
            </a:r>
          </a:p>
          <a:p>
            <a:r>
              <a:rPr lang="en-US" sz="1600" dirty="0">
                <a:solidFill>
                  <a:schemeClr val="tx1"/>
                </a:solidFill>
              </a:rPr>
              <a:t>  </a:t>
            </a:r>
            <a:r>
              <a:rPr lang="en-US" sz="1600" dirty="0" smtClean="0">
                <a:solidFill>
                  <a:schemeClr val="tx1"/>
                </a:solidFill>
              </a:rPr>
              <a:t>Password	</a:t>
            </a:r>
            <a:r>
              <a:rPr lang="en-US" sz="1600" dirty="0" err="1" smtClean="0">
                <a:solidFill>
                  <a:schemeClr val="tx1"/>
                </a:solidFill>
              </a:rPr>
              <a:t>varchar</a:t>
            </a:r>
            <a:r>
              <a:rPr lang="en-US" sz="1600" dirty="0">
                <a:solidFill>
                  <a:schemeClr val="tx1"/>
                </a:solidFill>
              </a:rPr>
              <a:t>,</a:t>
            </a:r>
          </a:p>
          <a:p>
            <a:r>
              <a:rPr lang="en-US" sz="1600" dirty="0">
                <a:solidFill>
                  <a:schemeClr val="tx1"/>
                </a:solidFill>
              </a:rPr>
              <a:t>  </a:t>
            </a:r>
            <a:r>
              <a:rPr lang="en-US" sz="1600" dirty="0" smtClean="0">
                <a:solidFill>
                  <a:schemeClr val="tx1"/>
                </a:solidFill>
              </a:rPr>
              <a:t>Email		set&lt;text</a:t>
            </a:r>
            <a:r>
              <a:rPr lang="en-US" sz="1600" dirty="0">
                <a:solidFill>
                  <a:schemeClr val="tx1"/>
                </a:solidFill>
              </a:rPr>
              <a:t>&gt;,</a:t>
            </a:r>
          </a:p>
          <a:p>
            <a:r>
              <a:rPr lang="en-US" sz="1600" dirty="0">
                <a:solidFill>
                  <a:schemeClr val="tx1"/>
                </a:solidFill>
              </a:rPr>
              <a:t>  PRIMARY KEY (</a:t>
            </a:r>
            <a:r>
              <a:rPr lang="en-US" sz="1600" dirty="0" err="1">
                <a:solidFill>
                  <a:schemeClr val="tx1"/>
                </a:solidFill>
              </a:rPr>
              <a:t>CustomerID</a:t>
            </a:r>
            <a:r>
              <a:rPr lang="en-US" sz="1600" dirty="0">
                <a:solidFill>
                  <a:schemeClr val="tx1"/>
                </a:solidFill>
              </a:rPr>
              <a:t>)</a:t>
            </a:r>
          </a:p>
          <a:p>
            <a:r>
              <a:rPr lang="en-US" sz="1600" dirty="0" smtClean="0">
                <a:solidFill>
                  <a:schemeClr val="tx1"/>
                </a:solidFill>
              </a:rPr>
              <a:t>);</a:t>
            </a:r>
            <a:endParaRPr lang="en-US" sz="1600" dirty="0">
              <a:solidFill>
                <a:schemeClr val="tx1"/>
              </a:solidFill>
            </a:endParaRPr>
          </a:p>
        </p:txBody>
      </p:sp>
      <p:sp>
        <p:nvSpPr>
          <p:cNvPr id="2" name="Title 1"/>
          <p:cNvSpPr>
            <a:spLocks noGrp="1"/>
          </p:cNvSpPr>
          <p:nvPr>
            <p:ph type="title"/>
          </p:nvPr>
        </p:nvSpPr>
        <p:spPr/>
        <p:txBody>
          <a:bodyPr/>
          <a:lstStyle/>
          <a:p>
            <a:r>
              <a:rPr lang="en-US" dirty="0" smtClean="0"/>
              <a:t>CREATE TABLE</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16</a:t>
            </a:fld>
            <a:endParaRPr lang="en-US"/>
          </a:p>
        </p:txBody>
      </p:sp>
      <p:sp>
        <p:nvSpPr>
          <p:cNvPr id="5" name="Rectangle 4"/>
          <p:cNvSpPr/>
          <p:nvPr/>
        </p:nvSpPr>
        <p:spPr>
          <a:xfrm>
            <a:off x="4865427" y="1308545"/>
            <a:ext cx="3623481" cy="2062103"/>
          </a:xfrm>
          <a:prstGeom prst="rect">
            <a:avLst/>
          </a:prstGeom>
        </p:spPr>
        <p:txBody>
          <a:bodyPr wrap="square">
            <a:spAutoFit/>
          </a:bodyPr>
          <a:lstStyle/>
          <a:p>
            <a:r>
              <a:rPr lang="en-US" sz="1600" dirty="0">
                <a:solidFill>
                  <a:schemeClr val="tx1"/>
                </a:solidFill>
              </a:rPr>
              <a:t>CREATE TABLE Merchandise (</a:t>
            </a:r>
          </a:p>
          <a:p>
            <a:r>
              <a:rPr lang="en-US" sz="1600" dirty="0">
                <a:solidFill>
                  <a:schemeClr val="tx1"/>
                </a:solidFill>
              </a:rPr>
              <a:t>  </a:t>
            </a:r>
            <a:r>
              <a:rPr lang="en-US" sz="1600" dirty="0" err="1" smtClean="0">
                <a:solidFill>
                  <a:schemeClr val="tx1"/>
                </a:solidFill>
              </a:rPr>
              <a:t>ItemID</a:t>
            </a:r>
            <a:r>
              <a:rPr lang="en-US" sz="1600" dirty="0" smtClean="0">
                <a:solidFill>
                  <a:schemeClr val="tx1"/>
                </a:solidFill>
              </a:rPr>
              <a:t>		</a:t>
            </a:r>
            <a:r>
              <a:rPr lang="en-US" sz="1600" dirty="0" err="1" smtClean="0">
                <a:solidFill>
                  <a:schemeClr val="tx1"/>
                </a:solidFill>
              </a:rPr>
              <a:t>uuid</a:t>
            </a:r>
            <a:r>
              <a:rPr lang="en-US" sz="1600" dirty="0" smtClean="0">
                <a:solidFill>
                  <a:schemeClr val="tx1"/>
                </a:solidFill>
              </a:rPr>
              <a:t>,</a:t>
            </a:r>
            <a:endParaRPr lang="en-US" sz="1600" dirty="0">
              <a:solidFill>
                <a:schemeClr val="tx1"/>
              </a:solidFill>
            </a:endParaRPr>
          </a:p>
          <a:p>
            <a:r>
              <a:rPr lang="en-US" sz="1600" dirty="0">
                <a:solidFill>
                  <a:schemeClr val="tx1"/>
                </a:solidFill>
              </a:rPr>
              <a:t>  </a:t>
            </a:r>
            <a:r>
              <a:rPr lang="en-US" sz="1600" dirty="0" smtClean="0">
                <a:solidFill>
                  <a:schemeClr val="tx1"/>
                </a:solidFill>
              </a:rPr>
              <a:t>Description	</a:t>
            </a:r>
            <a:r>
              <a:rPr lang="en-US" sz="1600" dirty="0" err="1" smtClean="0">
                <a:solidFill>
                  <a:schemeClr val="tx1"/>
                </a:solidFill>
              </a:rPr>
              <a:t>varchar</a:t>
            </a:r>
            <a:r>
              <a:rPr lang="en-US" sz="1600" dirty="0">
                <a:solidFill>
                  <a:schemeClr val="tx1"/>
                </a:solidFill>
              </a:rPr>
              <a:t>,</a:t>
            </a:r>
          </a:p>
          <a:p>
            <a:r>
              <a:rPr lang="en-US" sz="1600" dirty="0">
                <a:solidFill>
                  <a:schemeClr val="tx1"/>
                </a:solidFill>
              </a:rPr>
              <a:t>  </a:t>
            </a:r>
            <a:r>
              <a:rPr lang="en-US" sz="1600" dirty="0" smtClean="0">
                <a:solidFill>
                  <a:schemeClr val="tx1"/>
                </a:solidFill>
              </a:rPr>
              <a:t>QOH		</a:t>
            </a:r>
            <a:r>
              <a:rPr lang="en-US" sz="1600" dirty="0" err="1" smtClean="0">
                <a:solidFill>
                  <a:schemeClr val="tx1"/>
                </a:solidFill>
              </a:rPr>
              <a:t>int</a:t>
            </a:r>
            <a:r>
              <a:rPr lang="en-US" sz="1600" dirty="0">
                <a:solidFill>
                  <a:schemeClr val="tx1"/>
                </a:solidFill>
              </a:rPr>
              <a:t>,</a:t>
            </a:r>
          </a:p>
          <a:p>
            <a:r>
              <a:rPr lang="en-US" sz="1600" dirty="0">
                <a:solidFill>
                  <a:schemeClr val="tx1"/>
                </a:solidFill>
              </a:rPr>
              <a:t>  </a:t>
            </a:r>
            <a:r>
              <a:rPr lang="en-US" sz="1600" dirty="0" err="1" smtClean="0">
                <a:solidFill>
                  <a:schemeClr val="tx1"/>
                </a:solidFill>
              </a:rPr>
              <a:t>ListPrice</a:t>
            </a:r>
            <a:r>
              <a:rPr lang="en-US" sz="1600" dirty="0" smtClean="0">
                <a:solidFill>
                  <a:schemeClr val="tx1"/>
                </a:solidFill>
              </a:rPr>
              <a:t>		decimal</a:t>
            </a:r>
            <a:r>
              <a:rPr lang="en-US" sz="1600" dirty="0">
                <a:solidFill>
                  <a:schemeClr val="tx1"/>
                </a:solidFill>
              </a:rPr>
              <a:t>,</a:t>
            </a:r>
          </a:p>
          <a:p>
            <a:r>
              <a:rPr lang="en-US" sz="1600" dirty="0">
                <a:solidFill>
                  <a:schemeClr val="tx1"/>
                </a:solidFill>
              </a:rPr>
              <a:t>  </a:t>
            </a:r>
            <a:r>
              <a:rPr lang="en-US" sz="1600" dirty="0" smtClean="0">
                <a:solidFill>
                  <a:schemeClr val="tx1"/>
                </a:solidFill>
              </a:rPr>
              <a:t>Category	</a:t>
            </a:r>
            <a:r>
              <a:rPr lang="en-US" sz="1600" dirty="0" err="1" smtClean="0">
                <a:solidFill>
                  <a:schemeClr val="tx1"/>
                </a:solidFill>
              </a:rPr>
              <a:t>varchar</a:t>
            </a:r>
            <a:r>
              <a:rPr lang="en-US" sz="1600" dirty="0">
                <a:solidFill>
                  <a:schemeClr val="tx1"/>
                </a:solidFill>
              </a:rPr>
              <a:t>,</a:t>
            </a:r>
          </a:p>
          <a:p>
            <a:r>
              <a:rPr lang="en-US" sz="1600" dirty="0">
                <a:solidFill>
                  <a:schemeClr val="tx1"/>
                </a:solidFill>
              </a:rPr>
              <a:t>  PRIMARY KEY(</a:t>
            </a:r>
            <a:r>
              <a:rPr lang="en-US" sz="1600" dirty="0" err="1">
                <a:solidFill>
                  <a:schemeClr val="tx1"/>
                </a:solidFill>
              </a:rPr>
              <a:t>ItemID</a:t>
            </a:r>
            <a:r>
              <a:rPr lang="en-US" sz="1600" dirty="0">
                <a:solidFill>
                  <a:schemeClr val="tx1"/>
                </a:solidFill>
              </a:rPr>
              <a:t>)</a:t>
            </a:r>
          </a:p>
          <a:p>
            <a:r>
              <a:rPr lang="en-US" sz="1600" dirty="0" smtClean="0">
                <a:solidFill>
                  <a:schemeClr val="tx1"/>
                </a:solidFill>
              </a:rPr>
              <a:t>);</a:t>
            </a:r>
            <a:endParaRPr lang="en-US" sz="1600" dirty="0">
              <a:solidFill>
                <a:schemeClr val="tx1"/>
              </a:solidFill>
            </a:endParaRPr>
          </a:p>
        </p:txBody>
      </p:sp>
      <p:sp>
        <p:nvSpPr>
          <p:cNvPr id="6" name="Rectangle 5"/>
          <p:cNvSpPr/>
          <p:nvPr/>
        </p:nvSpPr>
        <p:spPr>
          <a:xfrm>
            <a:off x="3377820" y="3370648"/>
            <a:ext cx="3882788" cy="2800767"/>
          </a:xfrm>
          <a:prstGeom prst="rect">
            <a:avLst/>
          </a:prstGeom>
        </p:spPr>
        <p:txBody>
          <a:bodyPr wrap="square">
            <a:spAutoFit/>
          </a:bodyPr>
          <a:lstStyle/>
          <a:p>
            <a:endParaRPr lang="en-US" sz="1600" dirty="0">
              <a:solidFill>
                <a:schemeClr val="tx1"/>
              </a:solidFill>
            </a:endParaRPr>
          </a:p>
          <a:p>
            <a:r>
              <a:rPr lang="en-US" sz="1600" dirty="0">
                <a:solidFill>
                  <a:schemeClr val="tx1"/>
                </a:solidFill>
              </a:rPr>
              <a:t>CREATE TABLE </a:t>
            </a:r>
            <a:r>
              <a:rPr lang="en-US" sz="1600" dirty="0" err="1">
                <a:solidFill>
                  <a:schemeClr val="tx1"/>
                </a:solidFill>
              </a:rPr>
              <a:t>ItemComments</a:t>
            </a:r>
            <a:r>
              <a:rPr lang="en-US" sz="1600" dirty="0">
                <a:solidFill>
                  <a:schemeClr val="tx1"/>
                </a:solidFill>
              </a:rPr>
              <a:t>(</a:t>
            </a:r>
          </a:p>
          <a:p>
            <a:r>
              <a:rPr lang="en-US" sz="1600" dirty="0">
                <a:solidFill>
                  <a:schemeClr val="tx1"/>
                </a:solidFill>
              </a:rPr>
              <a:t>  </a:t>
            </a:r>
            <a:r>
              <a:rPr lang="en-US" sz="1600" dirty="0" err="1" smtClean="0">
                <a:solidFill>
                  <a:schemeClr val="tx1"/>
                </a:solidFill>
              </a:rPr>
              <a:t>ItemID</a:t>
            </a:r>
            <a:r>
              <a:rPr lang="en-US" sz="1600" dirty="0" smtClean="0">
                <a:solidFill>
                  <a:schemeClr val="tx1"/>
                </a:solidFill>
              </a:rPr>
              <a:t>		</a:t>
            </a:r>
            <a:r>
              <a:rPr lang="en-US" sz="1600" dirty="0" err="1" smtClean="0">
                <a:solidFill>
                  <a:schemeClr val="tx1"/>
                </a:solidFill>
              </a:rPr>
              <a:t>uuid</a:t>
            </a:r>
            <a:r>
              <a:rPr lang="en-US" sz="1600" dirty="0">
                <a:solidFill>
                  <a:schemeClr val="tx1"/>
                </a:solidFill>
              </a:rPr>
              <a:t>,</a:t>
            </a:r>
          </a:p>
          <a:p>
            <a:r>
              <a:rPr lang="en-US" sz="1600" dirty="0">
                <a:solidFill>
                  <a:schemeClr val="tx1"/>
                </a:solidFill>
              </a:rPr>
              <a:t>  </a:t>
            </a:r>
            <a:r>
              <a:rPr lang="en-US" sz="1600" dirty="0" err="1" smtClean="0">
                <a:solidFill>
                  <a:schemeClr val="tx1"/>
                </a:solidFill>
              </a:rPr>
              <a:t>CustomerID</a:t>
            </a:r>
            <a:r>
              <a:rPr lang="en-US" sz="1600" dirty="0" smtClean="0">
                <a:solidFill>
                  <a:schemeClr val="tx1"/>
                </a:solidFill>
              </a:rPr>
              <a:t>	</a:t>
            </a:r>
            <a:r>
              <a:rPr lang="en-US" sz="1600" dirty="0" err="1" smtClean="0">
                <a:solidFill>
                  <a:schemeClr val="tx1"/>
                </a:solidFill>
              </a:rPr>
              <a:t>uuid</a:t>
            </a:r>
            <a:r>
              <a:rPr lang="en-US" sz="1600" dirty="0">
                <a:solidFill>
                  <a:schemeClr val="tx1"/>
                </a:solidFill>
              </a:rPr>
              <a:t>,</a:t>
            </a:r>
          </a:p>
          <a:p>
            <a:r>
              <a:rPr lang="en-US" sz="1600" dirty="0">
                <a:solidFill>
                  <a:schemeClr val="tx1"/>
                </a:solidFill>
              </a:rPr>
              <a:t>  </a:t>
            </a:r>
            <a:r>
              <a:rPr lang="en-US" sz="1600" dirty="0" err="1" smtClean="0">
                <a:solidFill>
                  <a:schemeClr val="tx1"/>
                </a:solidFill>
              </a:rPr>
              <a:t>CommentDate</a:t>
            </a:r>
            <a:r>
              <a:rPr lang="en-US" sz="1600" dirty="0" smtClean="0">
                <a:solidFill>
                  <a:schemeClr val="tx1"/>
                </a:solidFill>
              </a:rPr>
              <a:t>	timestamp</a:t>
            </a:r>
            <a:r>
              <a:rPr lang="en-US" sz="1600" dirty="0">
                <a:solidFill>
                  <a:schemeClr val="tx1"/>
                </a:solidFill>
              </a:rPr>
              <a:t>,</a:t>
            </a:r>
          </a:p>
          <a:p>
            <a:r>
              <a:rPr lang="en-US" sz="1600" dirty="0">
                <a:solidFill>
                  <a:schemeClr val="tx1"/>
                </a:solidFill>
              </a:rPr>
              <a:t>  </a:t>
            </a:r>
            <a:r>
              <a:rPr lang="en-US" sz="1600" dirty="0" err="1" smtClean="0">
                <a:solidFill>
                  <a:schemeClr val="tx1"/>
                </a:solidFill>
              </a:rPr>
              <a:t>ScreenName</a:t>
            </a:r>
            <a:r>
              <a:rPr lang="en-US" sz="1600" dirty="0" smtClean="0">
                <a:solidFill>
                  <a:schemeClr val="tx1"/>
                </a:solidFill>
              </a:rPr>
              <a:t>	</a:t>
            </a:r>
            <a:r>
              <a:rPr lang="en-US" sz="1600" dirty="0" err="1" smtClean="0">
                <a:solidFill>
                  <a:schemeClr val="tx1"/>
                </a:solidFill>
              </a:rPr>
              <a:t>varchar</a:t>
            </a:r>
            <a:r>
              <a:rPr lang="en-US" sz="1600" dirty="0">
                <a:solidFill>
                  <a:schemeClr val="tx1"/>
                </a:solidFill>
              </a:rPr>
              <a:t>,</a:t>
            </a:r>
          </a:p>
          <a:p>
            <a:r>
              <a:rPr lang="en-US" sz="1600" dirty="0">
                <a:solidFill>
                  <a:schemeClr val="tx1"/>
                </a:solidFill>
              </a:rPr>
              <a:t>  </a:t>
            </a:r>
            <a:r>
              <a:rPr lang="en-US" sz="1600" dirty="0" smtClean="0">
                <a:solidFill>
                  <a:schemeClr val="tx1"/>
                </a:solidFill>
              </a:rPr>
              <a:t>Title		</a:t>
            </a:r>
            <a:r>
              <a:rPr lang="en-US" sz="1600" dirty="0" err="1" smtClean="0">
                <a:solidFill>
                  <a:schemeClr val="tx1"/>
                </a:solidFill>
              </a:rPr>
              <a:t>varchar</a:t>
            </a:r>
            <a:r>
              <a:rPr lang="en-US" sz="1600" dirty="0">
                <a:solidFill>
                  <a:schemeClr val="tx1"/>
                </a:solidFill>
              </a:rPr>
              <a:t>,</a:t>
            </a:r>
          </a:p>
          <a:p>
            <a:r>
              <a:rPr lang="en-US" sz="1600" dirty="0">
                <a:solidFill>
                  <a:schemeClr val="tx1"/>
                </a:solidFill>
              </a:rPr>
              <a:t>  </a:t>
            </a:r>
            <a:r>
              <a:rPr lang="en-US" sz="1600" dirty="0" smtClean="0">
                <a:solidFill>
                  <a:schemeClr val="tx1"/>
                </a:solidFill>
              </a:rPr>
              <a:t>Comment	</a:t>
            </a:r>
            <a:r>
              <a:rPr lang="en-US" sz="1600" dirty="0" err="1" smtClean="0">
                <a:solidFill>
                  <a:schemeClr val="tx1"/>
                </a:solidFill>
              </a:rPr>
              <a:t>varchar</a:t>
            </a:r>
            <a:r>
              <a:rPr lang="en-US" sz="1600" dirty="0">
                <a:solidFill>
                  <a:schemeClr val="tx1"/>
                </a:solidFill>
              </a:rPr>
              <a:t>,</a:t>
            </a:r>
          </a:p>
          <a:p>
            <a:r>
              <a:rPr lang="en-US" sz="1600" dirty="0">
                <a:solidFill>
                  <a:schemeClr val="tx1"/>
                </a:solidFill>
              </a:rPr>
              <a:t>  </a:t>
            </a:r>
            <a:r>
              <a:rPr lang="en-US" sz="1600" dirty="0" smtClean="0">
                <a:solidFill>
                  <a:schemeClr val="tx1"/>
                </a:solidFill>
              </a:rPr>
              <a:t>Rating		</a:t>
            </a:r>
            <a:r>
              <a:rPr lang="en-US" sz="1600" dirty="0" err="1" smtClean="0">
                <a:solidFill>
                  <a:schemeClr val="tx1"/>
                </a:solidFill>
              </a:rPr>
              <a:t>int</a:t>
            </a:r>
            <a:r>
              <a:rPr lang="en-US" sz="1600" dirty="0">
                <a:solidFill>
                  <a:schemeClr val="tx1"/>
                </a:solidFill>
              </a:rPr>
              <a:t>,</a:t>
            </a:r>
          </a:p>
          <a:p>
            <a:r>
              <a:rPr lang="en-US" sz="1600" dirty="0">
                <a:solidFill>
                  <a:schemeClr val="tx1"/>
                </a:solidFill>
              </a:rPr>
              <a:t>  PRIMARY KEY (</a:t>
            </a:r>
            <a:r>
              <a:rPr lang="en-US" sz="1600" dirty="0" err="1">
                <a:solidFill>
                  <a:schemeClr val="tx1"/>
                </a:solidFill>
              </a:rPr>
              <a:t>ItemID</a:t>
            </a:r>
            <a:r>
              <a:rPr lang="en-US" sz="1600" dirty="0">
                <a:solidFill>
                  <a:schemeClr val="tx1"/>
                </a:solidFill>
              </a:rPr>
              <a:t>, </a:t>
            </a:r>
            <a:r>
              <a:rPr lang="en-US" sz="1600" dirty="0" err="1">
                <a:solidFill>
                  <a:schemeClr val="tx1"/>
                </a:solidFill>
              </a:rPr>
              <a:t>CustomerID</a:t>
            </a:r>
            <a:r>
              <a:rPr lang="en-US" sz="1600" dirty="0">
                <a:solidFill>
                  <a:schemeClr val="tx1"/>
                </a:solidFill>
              </a:rPr>
              <a:t>)</a:t>
            </a:r>
          </a:p>
          <a:p>
            <a:r>
              <a:rPr lang="en-US" sz="1600" dirty="0">
                <a:solidFill>
                  <a:schemeClr val="tx1"/>
                </a:solidFill>
              </a:rPr>
              <a:t>);</a:t>
            </a:r>
          </a:p>
        </p:txBody>
      </p:sp>
      <p:sp>
        <p:nvSpPr>
          <p:cNvPr id="9" name="TextBox 8"/>
          <p:cNvSpPr txBox="1"/>
          <p:nvPr/>
        </p:nvSpPr>
        <p:spPr>
          <a:xfrm>
            <a:off x="197893" y="3863090"/>
            <a:ext cx="2217761" cy="646331"/>
          </a:xfrm>
          <a:prstGeom prst="rect">
            <a:avLst/>
          </a:prstGeom>
          <a:noFill/>
        </p:spPr>
        <p:txBody>
          <a:bodyPr wrap="square" rtlCol="0">
            <a:spAutoFit/>
          </a:bodyPr>
          <a:lstStyle/>
          <a:p>
            <a:r>
              <a:rPr lang="en-US" sz="1800" dirty="0" smtClean="0"/>
              <a:t>Supports multiple e-mail addresses</a:t>
            </a:r>
            <a:endParaRPr lang="en-US" sz="1800" dirty="0"/>
          </a:p>
        </p:txBody>
      </p:sp>
      <p:sp>
        <p:nvSpPr>
          <p:cNvPr id="10" name="TextBox 9"/>
          <p:cNvSpPr txBox="1"/>
          <p:nvPr/>
        </p:nvSpPr>
        <p:spPr>
          <a:xfrm>
            <a:off x="593675" y="5458262"/>
            <a:ext cx="2831910" cy="369332"/>
          </a:xfrm>
          <a:prstGeom prst="rect">
            <a:avLst/>
          </a:prstGeom>
          <a:noFill/>
        </p:spPr>
        <p:txBody>
          <a:bodyPr wrap="square" rtlCol="0">
            <a:spAutoFit/>
          </a:bodyPr>
          <a:lstStyle/>
          <a:p>
            <a:r>
              <a:rPr lang="en-US" sz="1800" dirty="0" smtClean="0"/>
              <a:t>Specify both key columns</a:t>
            </a:r>
            <a:endParaRPr lang="en-US" sz="1800" dirty="0"/>
          </a:p>
        </p:txBody>
      </p:sp>
    </p:spTree>
    <p:extLst>
      <p:ext uri="{BB962C8B-B14F-4D97-AF65-F5344CB8AC3E}">
        <p14:creationId xmlns:p14="http://schemas.microsoft.com/office/powerpoint/2010/main" val="39759773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Cassandra Data Types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17</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151751939"/>
              </p:ext>
            </p:extLst>
          </p:nvPr>
        </p:nvGraphicFramePr>
        <p:xfrm>
          <a:off x="384780" y="1705969"/>
          <a:ext cx="8391437" cy="2198970"/>
        </p:xfrm>
        <a:graphic>
          <a:graphicData uri="http://schemas.openxmlformats.org/drawingml/2006/table">
            <a:tbl>
              <a:tblPr firstRow="1" firstCol="1" bandRow="1">
                <a:tableStyleId>{5940675A-B579-460E-94D1-54222C63F5DA}</a:tableStyleId>
              </a:tblPr>
              <a:tblGrid>
                <a:gridCol w="1308646"/>
                <a:gridCol w="2757041"/>
                <a:gridCol w="1720490"/>
                <a:gridCol w="2605260"/>
              </a:tblGrid>
              <a:tr h="244330">
                <a:tc>
                  <a:txBody>
                    <a:bodyPr/>
                    <a:lstStyle/>
                    <a:p>
                      <a:pPr marL="0" marR="0">
                        <a:spcBef>
                          <a:spcPts val="0"/>
                        </a:spcBef>
                        <a:spcAft>
                          <a:spcPts val="0"/>
                        </a:spcAft>
                      </a:pPr>
                      <a:r>
                        <a:rPr lang="en-US" sz="1600" kern="1000" dirty="0" smtClean="0">
                          <a:effectLst/>
                          <a:latin typeface="Century Schoolbook" panose="02040604050505020304" pitchFamily="18" charset="0"/>
                          <a:ea typeface="Times New Roman" panose="02020603050405020304" pitchFamily="18" charset="0"/>
                          <a:cs typeface="Times New Roman" panose="02020603050405020304" pitchFamily="18" charset="0"/>
                        </a:rPr>
                        <a:t>Data Type</a:t>
                      </a:r>
                      <a:endParaRPr lang="en-US" sz="16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solidFill>
                      <a:srgbClr val="FFFFDD"/>
                    </a:solidFill>
                  </a:tcPr>
                </a:tc>
                <a:tc>
                  <a:txBody>
                    <a:bodyPr/>
                    <a:lstStyle/>
                    <a:p>
                      <a:pPr marL="0" marR="0">
                        <a:spcBef>
                          <a:spcPts val="0"/>
                        </a:spcBef>
                        <a:spcAft>
                          <a:spcPts val="0"/>
                        </a:spcAft>
                      </a:pPr>
                      <a:r>
                        <a:rPr lang="en-US" sz="1600" kern="1000" dirty="0" smtClean="0">
                          <a:effectLst/>
                          <a:latin typeface="Century Schoolbook" panose="02040604050505020304" pitchFamily="18" charset="0"/>
                          <a:ea typeface="Times New Roman" panose="02020603050405020304" pitchFamily="18" charset="0"/>
                          <a:cs typeface="Times New Roman" panose="02020603050405020304" pitchFamily="18" charset="0"/>
                        </a:rPr>
                        <a:t>Description</a:t>
                      </a:r>
                      <a:endParaRPr lang="en-US" sz="16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solidFill>
                      <a:srgbClr val="FFFFDD"/>
                    </a:solidFill>
                  </a:tcPr>
                </a:tc>
                <a:tc>
                  <a:txBody>
                    <a:bodyPr/>
                    <a:lstStyle/>
                    <a:p>
                      <a:pPr marL="0" marR="0">
                        <a:spcBef>
                          <a:spcPts val="0"/>
                        </a:spcBef>
                        <a:spcAft>
                          <a:spcPts val="0"/>
                        </a:spcAft>
                      </a:pPr>
                      <a:r>
                        <a:rPr lang="en-US" sz="1600" kern="1000" dirty="0" smtClean="0">
                          <a:effectLst/>
                          <a:latin typeface="Century Schoolbook" panose="02040604050505020304" pitchFamily="18" charset="0"/>
                          <a:ea typeface="Times New Roman" panose="02020603050405020304" pitchFamily="18" charset="0"/>
                          <a:cs typeface="Times New Roman" panose="02020603050405020304" pitchFamily="18" charset="0"/>
                        </a:rPr>
                        <a:t>Data Type</a:t>
                      </a:r>
                      <a:endParaRPr lang="en-US" sz="16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solidFill>
                      <a:srgbClr val="FFFFDD"/>
                    </a:solidFill>
                  </a:tcPr>
                </a:tc>
                <a:tc>
                  <a:txBody>
                    <a:bodyPr/>
                    <a:lstStyle/>
                    <a:p>
                      <a:pPr marL="0" marR="0">
                        <a:spcBef>
                          <a:spcPts val="0"/>
                        </a:spcBef>
                        <a:spcAft>
                          <a:spcPts val="0"/>
                        </a:spcAft>
                      </a:pPr>
                      <a:r>
                        <a:rPr lang="en-US" sz="1600" kern="1000" dirty="0" smtClean="0">
                          <a:effectLst/>
                          <a:latin typeface="Century Schoolbook" panose="02040604050505020304" pitchFamily="18" charset="0"/>
                          <a:ea typeface="Times New Roman" panose="02020603050405020304" pitchFamily="18" charset="0"/>
                          <a:cs typeface="Times New Roman" panose="02020603050405020304" pitchFamily="18" charset="0"/>
                        </a:rPr>
                        <a:t>Description</a:t>
                      </a:r>
                      <a:endParaRPr lang="en-US" sz="16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solidFill>
                      <a:srgbClr val="FFFFDD"/>
                    </a:solidFill>
                  </a:tcPr>
                </a:tc>
              </a:tr>
              <a:tr h="244330">
                <a:tc>
                  <a:txBody>
                    <a:bodyPr/>
                    <a:lstStyle/>
                    <a:p>
                      <a:pPr marL="0" marR="0">
                        <a:spcBef>
                          <a:spcPts val="0"/>
                        </a:spcBef>
                        <a:spcAft>
                          <a:spcPts val="0"/>
                        </a:spcAft>
                      </a:pPr>
                      <a:r>
                        <a:rPr lang="en-US" sz="1600" kern="1000" dirty="0" err="1">
                          <a:effectLst/>
                        </a:rPr>
                        <a:t>ascii</a:t>
                      </a:r>
                      <a:endParaRPr lang="en-US" sz="16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US ASCII text string</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inet</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IP address as string</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r>
              <a:tr h="244330">
                <a:tc>
                  <a:txBody>
                    <a:bodyPr/>
                    <a:lstStyle/>
                    <a:p>
                      <a:pPr marL="0" marR="0">
                        <a:spcBef>
                          <a:spcPts val="0"/>
                        </a:spcBef>
                        <a:spcAft>
                          <a:spcPts val="0"/>
                        </a:spcAft>
                      </a:pPr>
                      <a:r>
                        <a:rPr lang="en-US" sz="1600" kern="1000">
                          <a:effectLst/>
                        </a:rPr>
                        <a:t>bigint</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64-bit signed integer</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int</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32-bit integer</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r>
              <a:tr h="244330">
                <a:tc>
                  <a:txBody>
                    <a:bodyPr/>
                    <a:lstStyle/>
                    <a:p>
                      <a:pPr marL="0" marR="0">
                        <a:spcBef>
                          <a:spcPts val="0"/>
                        </a:spcBef>
                        <a:spcAft>
                          <a:spcPts val="0"/>
                        </a:spcAft>
                      </a:pPr>
                      <a:r>
                        <a:rPr lang="en-US" sz="1600" kern="1000">
                          <a:effectLst/>
                        </a:rPr>
                        <a:t>Blob</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Binary object/picture</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text or varchar</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UTF-8 string</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r>
              <a:tr h="244330">
                <a:tc>
                  <a:txBody>
                    <a:bodyPr/>
                    <a:lstStyle/>
                    <a:p>
                      <a:pPr marL="0" marR="0">
                        <a:spcBef>
                          <a:spcPts val="0"/>
                        </a:spcBef>
                        <a:spcAft>
                          <a:spcPts val="0"/>
                        </a:spcAft>
                      </a:pPr>
                      <a:r>
                        <a:rPr lang="en-US" sz="1600" kern="1000">
                          <a:effectLst/>
                        </a:rPr>
                        <a:t>boolean</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true/false</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timestamp</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Date+ time, 8 bytes</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r>
              <a:tr h="244330">
                <a:tc>
                  <a:txBody>
                    <a:bodyPr/>
                    <a:lstStyle/>
                    <a:p>
                      <a:pPr marL="0" marR="0">
                        <a:spcBef>
                          <a:spcPts val="0"/>
                        </a:spcBef>
                        <a:spcAft>
                          <a:spcPts val="0"/>
                        </a:spcAft>
                      </a:pPr>
                      <a:r>
                        <a:rPr lang="en-US" sz="1600" kern="1000">
                          <a:effectLst/>
                        </a:rPr>
                        <a:t>counter</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64-bit integer, but…</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uuid</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Type 1 or 4 uuid</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r>
              <a:tr h="244330">
                <a:tc>
                  <a:txBody>
                    <a:bodyPr/>
                    <a:lstStyle/>
                    <a:p>
                      <a:pPr marL="0" marR="0">
                        <a:spcBef>
                          <a:spcPts val="0"/>
                        </a:spcBef>
                        <a:spcAft>
                          <a:spcPts val="0"/>
                        </a:spcAft>
                      </a:pPr>
                      <a:r>
                        <a:rPr lang="en-US" sz="1600" kern="1000">
                          <a:effectLst/>
                        </a:rPr>
                        <a:t>decimal</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variable precision decimal</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varint</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Arbitrary-precision int</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r>
              <a:tr h="244330">
                <a:tc>
                  <a:txBody>
                    <a:bodyPr/>
                    <a:lstStyle/>
                    <a:p>
                      <a:pPr marL="0" marR="0">
                        <a:spcBef>
                          <a:spcPts val="0"/>
                        </a:spcBef>
                        <a:spcAft>
                          <a:spcPts val="0"/>
                        </a:spcAft>
                      </a:pPr>
                      <a:r>
                        <a:rPr lang="en-US" sz="1600" kern="1000">
                          <a:effectLst/>
                        </a:rPr>
                        <a:t>double</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64-bit floating point</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Java classes</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Optional classes in Java</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r>
              <a:tr h="244330">
                <a:tc>
                  <a:txBody>
                    <a:bodyPr/>
                    <a:lstStyle/>
                    <a:p>
                      <a:pPr marL="0" marR="0">
                        <a:spcBef>
                          <a:spcPts val="0"/>
                        </a:spcBef>
                        <a:spcAft>
                          <a:spcPts val="0"/>
                        </a:spcAft>
                      </a:pPr>
                      <a:r>
                        <a:rPr lang="en-US" sz="1600" kern="1000" dirty="0">
                          <a:effectLst/>
                        </a:rPr>
                        <a:t>float</a:t>
                      </a:r>
                      <a:endParaRPr lang="en-US" sz="16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32-bit floating point</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a:effectLst/>
                        </a:rPr>
                        <a:t> </a:t>
                      </a:r>
                      <a:endParaRPr lang="en-US" sz="16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c>
                  <a:txBody>
                    <a:bodyPr/>
                    <a:lstStyle/>
                    <a:p>
                      <a:pPr marL="0" marR="0">
                        <a:spcBef>
                          <a:spcPts val="0"/>
                        </a:spcBef>
                        <a:spcAft>
                          <a:spcPts val="0"/>
                        </a:spcAft>
                      </a:pPr>
                      <a:r>
                        <a:rPr lang="en-US" sz="1600" kern="1000" dirty="0">
                          <a:effectLst/>
                        </a:rPr>
                        <a:t> </a:t>
                      </a:r>
                      <a:endParaRPr lang="en-US" sz="16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9953" marR="99953" marT="0" marB="0"/>
                </a:tc>
              </a:tr>
            </a:tbl>
          </a:graphicData>
        </a:graphic>
      </p:graphicFrame>
    </p:spTree>
    <p:extLst>
      <p:ext uri="{BB962C8B-B14F-4D97-AF65-F5344CB8AC3E}">
        <p14:creationId xmlns:p14="http://schemas.microsoft.com/office/powerpoint/2010/main" val="5357236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Compound Primary Keys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18</a:t>
            </a:fld>
            <a:endParaRPr lang="en-US"/>
          </a:p>
        </p:txBody>
      </p:sp>
      <p:sp>
        <p:nvSpPr>
          <p:cNvPr id="4" name="TextBox 3"/>
          <p:cNvSpPr txBox="1"/>
          <p:nvPr/>
        </p:nvSpPr>
        <p:spPr>
          <a:xfrm>
            <a:off x="846161" y="1746913"/>
            <a:ext cx="7762959" cy="461665"/>
          </a:xfrm>
          <a:prstGeom prst="rect">
            <a:avLst/>
          </a:prstGeom>
          <a:noFill/>
        </p:spPr>
        <p:txBody>
          <a:bodyPr wrap="none" rtlCol="0">
            <a:spAutoFit/>
          </a:bodyPr>
          <a:lstStyle/>
          <a:p>
            <a:r>
              <a:rPr lang="en-US" dirty="0" smtClean="0"/>
              <a:t>PRIMARY KEY (</a:t>
            </a:r>
            <a:r>
              <a:rPr lang="en-US" dirty="0" err="1" smtClean="0"/>
              <a:t>ItemID</a:t>
            </a:r>
            <a:r>
              <a:rPr lang="en-US" dirty="0" smtClean="0"/>
              <a:t>, </a:t>
            </a:r>
            <a:r>
              <a:rPr lang="en-US" dirty="0" err="1" smtClean="0"/>
              <a:t>CustomerID</a:t>
            </a:r>
            <a:r>
              <a:rPr lang="en-US" dirty="0" smtClean="0"/>
              <a:t>, optional columns)</a:t>
            </a:r>
            <a:endParaRPr lang="en-US" dirty="0"/>
          </a:p>
        </p:txBody>
      </p:sp>
      <p:sp>
        <p:nvSpPr>
          <p:cNvPr id="5" name="TextBox 4"/>
          <p:cNvSpPr txBox="1"/>
          <p:nvPr/>
        </p:nvSpPr>
        <p:spPr>
          <a:xfrm>
            <a:off x="1241945" y="2399521"/>
            <a:ext cx="6428096" cy="3139321"/>
          </a:xfrm>
          <a:prstGeom prst="rect">
            <a:avLst/>
          </a:prstGeom>
          <a:noFill/>
        </p:spPr>
        <p:txBody>
          <a:bodyPr wrap="square" rtlCol="0">
            <a:spAutoFit/>
          </a:bodyPr>
          <a:lstStyle/>
          <a:p>
            <a:r>
              <a:rPr lang="en-US" sz="1800" dirty="0" smtClean="0">
                <a:solidFill>
                  <a:schemeClr val="tx1"/>
                </a:solidFill>
              </a:rPr>
              <a:t>Only the first column is used to partition the data—which controls where the rows are stored and how the data is retrieved.</a:t>
            </a:r>
          </a:p>
          <a:p>
            <a:endParaRPr lang="en-US" sz="1800" dirty="0">
              <a:solidFill>
                <a:schemeClr val="tx1"/>
              </a:solidFill>
            </a:endParaRPr>
          </a:p>
          <a:p>
            <a:r>
              <a:rPr lang="en-US" sz="1800" dirty="0" smtClean="0">
                <a:solidFill>
                  <a:schemeClr val="tx1"/>
                </a:solidFill>
              </a:rPr>
              <a:t>The remaining columns are clustering columns and the data within a row is stored and retrieved in sorted order based on the values of those keys.</a:t>
            </a:r>
          </a:p>
          <a:p>
            <a:endParaRPr lang="en-US" sz="1800" dirty="0">
              <a:solidFill>
                <a:schemeClr val="tx1"/>
              </a:solidFill>
            </a:endParaRPr>
          </a:p>
          <a:p>
            <a:r>
              <a:rPr lang="en-US" sz="1800" dirty="0" smtClean="0">
                <a:solidFill>
                  <a:schemeClr val="tx1"/>
                </a:solidFill>
              </a:rPr>
              <a:t>&gt;&gt;&gt; Data queries retrieve a row by specifying ONLY the value for the first key column, and all other rows (</a:t>
            </a:r>
            <a:r>
              <a:rPr lang="en-US" sz="1800" dirty="0" err="1" smtClean="0">
                <a:solidFill>
                  <a:schemeClr val="tx1"/>
                </a:solidFill>
              </a:rPr>
              <a:t>CustomerIDs</a:t>
            </a:r>
            <a:r>
              <a:rPr lang="en-US" sz="1800" dirty="0" smtClean="0">
                <a:solidFill>
                  <a:schemeClr val="tx1"/>
                </a:solidFill>
              </a:rPr>
              <a:t>) are returned with one query.</a:t>
            </a:r>
            <a:endParaRPr lang="en-US" sz="1800" dirty="0">
              <a:solidFill>
                <a:schemeClr val="tx1"/>
              </a:solidFill>
            </a:endParaRPr>
          </a:p>
        </p:txBody>
      </p:sp>
    </p:spTree>
    <p:extLst>
      <p:ext uri="{BB962C8B-B14F-4D97-AF65-F5344CB8AC3E}">
        <p14:creationId xmlns:p14="http://schemas.microsoft.com/office/powerpoint/2010/main" val="2161250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Composite Primary Key</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19</a:t>
            </a:fld>
            <a:endParaRPr lang="en-US"/>
          </a:p>
        </p:txBody>
      </p:sp>
      <p:sp>
        <p:nvSpPr>
          <p:cNvPr id="4" name="TextBox 3"/>
          <p:cNvSpPr txBox="1"/>
          <p:nvPr/>
        </p:nvSpPr>
        <p:spPr>
          <a:xfrm>
            <a:off x="846161" y="1746913"/>
            <a:ext cx="8053102" cy="461665"/>
          </a:xfrm>
          <a:prstGeom prst="rect">
            <a:avLst/>
          </a:prstGeom>
          <a:noFill/>
        </p:spPr>
        <p:txBody>
          <a:bodyPr wrap="none" rtlCol="0">
            <a:spAutoFit/>
          </a:bodyPr>
          <a:lstStyle/>
          <a:p>
            <a:r>
              <a:rPr lang="en-US" dirty="0" smtClean="0"/>
              <a:t>PRIMARY KEY ( (</a:t>
            </a:r>
            <a:r>
              <a:rPr lang="en-US" dirty="0" err="1" smtClean="0"/>
              <a:t>ItemID</a:t>
            </a:r>
            <a:r>
              <a:rPr lang="en-US" dirty="0" smtClean="0"/>
              <a:t>, </a:t>
            </a:r>
            <a:r>
              <a:rPr lang="en-US" dirty="0" err="1" smtClean="0"/>
              <a:t>CustomerID</a:t>
            </a:r>
            <a:r>
              <a:rPr lang="en-US" dirty="0" smtClean="0"/>
              <a:t>), optional columns)</a:t>
            </a:r>
            <a:endParaRPr lang="en-US" dirty="0"/>
          </a:p>
        </p:txBody>
      </p:sp>
      <p:sp>
        <p:nvSpPr>
          <p:cNvPr id="5" name="TextBox 4"/>
          <p:cNvSpPr txBox="1"/>
          <p:nvPr/>
        </p:nvSpPr>
        <p:spPr>
          <a:xfrm>
            <a:off x="1241946" y="2606722"/>
            <a:ext cx="6428096" cy="2862322"/>
          </a:xfrm>
          <a:prstGeom prst="rect">
            <a:avLst/>
          </a:prstGeom>
          <a:noFill/>
        </p:spPr>
        <p:txBody>
          <a:bodyPr wrap="square" rtlCol="0">
            <a:spAutoFit/>
          </a:bodyPr>
          <a:lstStyle/>
          <a:p>
            <a:r>
              <a:rPr lang="en-US" sz="1800" dirty="0" smtClean="0">
                <a:solidFill>
                  <a:schemeClr val="tx1"/>
                </a:solidFill>
              </a:rPr>
              <a:t>All columns in the inner parentheses are used to partition the data—which controls where the rows are stored and how the data is retrieved.</a:t>
            </a:r>
          </a:p>
          <a:p>
            <a:endParaRPr lang="en-US" sz="1800" dirty="0">
              <a:solidFill>
                <a:schemeClr val="tx1"/>
              </a:solidFill>
            </a:endParaRPr>
          </a:p>
          <a:p>
            <a:r>
              <a:rPr lang="en-US" sz="1800" dirty="0" smtClean="0">
                <a:solidFill>
                  <a:schemeClr val="tx1"/>
                </a:solidFill>
              </a:rPr>
              <a:t>The remaining columns are clustering columns and the data within a row is stored and retrieved in sorted order based on the values of those keys.</a:t>
            </a:r>
          </a:p>
          <a:p>
            <a:endParaRPr lang="en-US" sz="1800" dirty="0">
              <a:solidFill>
                <a:schemeClr val="tx1"/>
              </a:solidFill>
            </a:endParaRPr>
          </a:p>
          <a:p>
            <a:r>
              <a:rPr lang="en-US" sz="1800" dirty="0" smtClean="0">
                <a:solidFill>
                  <a:schemeClr val="tx1"/>
                </a:solidFill>
              </a:rPr>
              <a:t>&gt;&gt;&gt; Data queries retrieve a row by specifying values for ALL of the key columns.</a:t>
            </a:r>
            <a:endParaRPr lang="en-US" sz="1800" dirty="0">
              <a:solidFill>
                <a:schemeClr val="tx1"/>
              </a:solidFill>
            </a:endParaRPr>
          </a:p>
        </p:txBody>
      </p:sp>
    </p:spTree>
    <p:extLst>
      <p:ext uri="{BB962C8B-B14F-4D97-AF65-F5344CB8AC3E}">
        <p14:creationId xmlns:p14="http://schemas.microsoft.com/office/powerpoint/2010/main" val="1362854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r>
              <a:rPr lang="en-US" smtClean="0"/>
              <a:t>Objectives</a:t>
            </a:r>
          </a:p>
        </p:txBody>
      </p:sp>
      <p:sp>
        <p:nvSpPr>
          <p:cNvPr id="17412" name="Rectangle 3"/>
          <p:cNvSpPr>
            <a:spLocks noGrp="1" noChangeArrowheads="1"/>
          </p:cNvSpPr>
          <p:nvPr>
            <p:ph type="body" idx="1"/>
          </p:nvPr>
        </p:nvSpPr>
        <p:spPr/>
        <p:txBody>
          <a:bodyPr/>
          <a:lstStyle/>
          <a:p>
            <a:r>
              <a:rPr lang="en-US" dirty="0"/>
              <a:t>Why would anyone need a non-relational database?</a:t>
            </a:r>
          </a:p>
          <a:p>
            <a:r>
              <a:rPr lang="en-US" dirty="0"/>
              <a:t>What are the main features of non-relational databases?</a:t>
            </a:r>
          </a:p>
          <a:p>
            <a:r>
              <a:rPr lang="en-US" dirty="0"/>
              <a:t>How are databases designed </a:t>
            </a:r>
            <a:r>
              <a:rPr lang="en-US" dirty="0" smtClean="0"/>
              <a:t>and </a:t>
            </a:r>
            <a:r>
              <a:rPr lang="en-US" dirty="0"/>
              <a:t>queried using Cassandra</a:t>
            </a:r>
            <a:r>
              <a:rPr lang="en-US" dirty="0" smtClean="0"/>
              <a:t>?</a:t>
            </a:r>
          </a:p>
          <a:p>
            <a:r>
              <a:rPr lang="en-US" dirty="0"/>
              <a:t>How does cloud computing benefit key-value pair databases?</a:t>
            </a:r>
          </a:p>
        </p:txBody>
      </p:sp>
      <p:sp>
        <p:nvSpPr>
          <p:cNvPr id="17410" name="Slide Number Placeholder 5"/>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38F996A9-18E2-42D4-911C-038B4076210C}" type="slidenum">
              <a:rPr lang="en-US" smtClean="0"/>
              <a:pPr/>
              <a:t>2</a:t>
            </a:fld>
            <a:endParaRPr lang="en-US"/>
          </a:p>
        </p:txBody>
      </p:sp>
    </p:spTree>
    <p:extLst>
      <p:ext uri="{BB962C8B-B14F-4D97-AF65-F5344CB8AC3E}">
        <p14:creationId xmlns:p14="http://schemas.microsoft.com/office/powerpoint/2010/main" val="42089887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 Store Comment Keys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20</a:t>
            </a:fld>
            <a:endParaRPr lang="en-US"/>
          </a:p>
        </p:txBody>
      </p:sp>
      <p:sp>
        <p:nvSpPr>
          <p:cNvPr id="4" name="TextBox 3"/>
          <p:cNvSpPr txBox="1"/>
          <p:nvPr/>
        </p:nvSpPr>
        <p:spPr>
          <a:xfrm>
            <a:off x="846161" y="1746913"/>
            <a:ext cx="5853205" cy="369332"/>
          </a:xfrm>
          <a:prstGeom prst="rect">
            <a:avLst/>
          </a:prstGeom>
          <a:noFill/>
        </p:spPr>
        <p:txBody>
          <a:bodyPr wrap="none" rtlCol="0">
            <a:spAutoFit/>
          </a:bodyPr>
          <a:lstStyle/>
          <a:p>
            <a:r>
              <a:rPr lang="en-US" sz="1800" dirty="0" smtClean="0"/>
              <a:t>compound:	PRIMARY KEY (</a:t>
            </a:r>
            <a:r>
              <a:rPr lang="en-US" sz="1800" dirty="0" err="1" smtClean="0"/>
              <a:t>ItemID</a:t>
            </a:r>
            <a:r>
              <a:rPr lang="en-US" sz="1800" dirty="0" smtClean="0"/>
              <a:t>, </a:t>
            </a:r>
            <a:r>
              <a:rPr lang="en-US" sz="1800" dirty="0" err="1" smtClean="0"/>
              <a:t>CustomerID</a:t>
            </a:r>
            <a:r>
              <a:rPr lang="en-US" sz="1800" dirty="0" smtClean="0"/>
              <a:t>)</a:t>
            </a:r>
            <a:endParaRPr lang="en-US" sz="1800" dirty="0"/>
          </a:p>
        </p:txBody>
      </p:sp>
      <p:sp>
        <p:nvSpPr>
          <p:cNvPr id="6" name="TextBox 5"/>
          <p:cNvSpPr txBox="1"/>
          <p:nvPr/>
        </p:nvSpPr>
        <p:spPr>
          <a:xfrm>
            <a:off x="846161" y="2224585"/>
            <a:ext cx="6135334" cy="369332"/>
          </a:xfrm>
          <a:prstGeom prst="rect">
            <a:avLst/>
          </a:prstGeom>
          <a:noFill/>
        </p:spPr>
        <p:txBody>
          <a:bodyPr wrap="none" rtlCol="0">
            <a:spAutoFit/>
          </a:bodyPr>
          <a:lstStyle/>
          <a:p>
            <a:r>
              <a:rPr lang="en-US" sz="1800" dirty="0" smtClean="0"/>
              <a:t>composite:	PRIMARY KEY ( (</a:t>
            </a:r>
            <a:r>
              <a:rPr lang="en-US" sz="1800" dirty="0" err="1" smtClean="0"/>
              <a:t>ItemID</a:t>
            </a:r>
            <a:r>
              <a:rPr lang="en-US" sz="1800" dirty="0" smtClean="0"/>
              <a:t>, </a:t>
            </a:r>
            <a:r>
              <a:rPr lang="en-US" sz="1800" dirty="0" err="1" smtClean="0"/>
              <a:t>CustomerID</a:t>
            </a:r>
            <a:r>
              <a:rPr lang="en-US" sz="1800" dirty="0" smtClean="0"/>
              <a:t>) )</a:t>
            </a:r>
            <a:endParaRPr lang="en-US" sz="1800" dirty="0"/>
          </a:p>
        </p:txBody>
      </p:sp>
      <p:sp>
        <p:nvSpPr>
          <p:cNvPr id="7" name="TextBox 6"/>
          <p:cNvSpPr txBox="1"/>
          <p:nvPr/>
        </p:nvSpPr>
        <p:spPr>
          <a:xfrm>
            <a:off x="1009934" y="2720158"/>
            <a:ext cx="6469039" cy="3139321"/>
          </a:xfrm>
          <a:prstGeom prst="rect">
            <a:avLst/>
          </a:prstGeom>
          <a:noFill/>
        </p:spPr>
        <p:txBody>
          <a:bodyPr wrap="square" rtlCol="0">
            <a:spAutoFit/>
          </a:bodyPr>
          <a:lstStyle/>
          <a:p>
            <a:r>
              <a:rPr lang="en-US" sz="1800" dirty="0" smtClean="0">
                <a:solidFill>
                  <a:schemeClr val="tx1"/>
                </a:solidFill>
              </a:rPr>
              <a:t>The compound key requires specifying a value for </a:t>
            </a:r>
            <a:r>
              <a:rPr lang="en-US" sz="1800" dirty="0" err="1" smtClean="0">
                <a:solidFill>
                  <a:schemeClr val="tx1"/>
                </a:solidFill>
              </a:rPr>
              <a:t>ItemID</a:t>
            </a:r>
            <a:r>
              <a:rPr lang="en-US" sz="1800" dirty="0" smtClean="0">
                <a:solidFill>
                  <a:schemeClr val="tx1"/>
                </a:solidFill>
              </a:rPr>
              <a:t> and returns all comments made by any customer.</a:t>
            </a:r>
          </a:p>
          <a:p>
            <a:endParaRPr lang="en-US" sz="1800" dirty="0">
              <a:solidFill>
                <a:schemeClr val="tx1"/>
              </a:solidFill>
            </a:endParaRPr>
          </a:p>
          <a:p>
            <a:r>
              <a:rPr lang="en-US" sz="1800" dirty="0" smtClean="0">
                <a:solidFill>
                  <a:schemeClr val="tx1"/>
                </a:solidFill>
              </a:rPr>
              <a:t>The composite key requires specifying values for BOTH </a:t>
            </a:r>
            <a:r>
              <a:rPr lang="en-US" sz="1800" dirty="0" err="1" smtClean="0">
                <a:solidFill>
                  <a:schemeClr val="tx1"/>
                </a:solidFill>
              </a:rPr>
              <a:t>ItemID</a:t>
            </a:r>
            <a:r>
              <a:rPr lang="en-US" sz="1800" dirty="0" smtClean="0">
                <a:solidFill>
                  <a:schemeClr val="tx1"/>
                </a:solidFill>
              </a:rPr>
              <a:t> and </a:t>
            </a:r>
            <a:r>
              <a:rPr lang="en-US" sz="1800" dirty="0" err="1" smtClean="0">
                <a:solidFill>
                  <a:schemeClr val="tx1"/>
                </a:solidFill>
              </a:rPr>
              <a:t>CustomerID</a:t>
            </a:r>
            <a:r>
              <a:rPr lang="en-US" sz="1800" dirty="0" smtClean="0">
                <a:solidFill>
                  <a:schemeClr val="tx1"/>
                </a:solidFill>
              </a:rPr>
              <a:t> and returns one row (or none).</a:t>
            </a:r>
          </a:p>
          <a:p>
            <a:endParaRPr lang="en-US" sz="1800" dirty="0">
              <a:solidFill>
                <a:schemeClr val="tx1"/>
              </a:solidFill>
            </a:endParaRPr>
          </a:p>
          <a:p>
            <a:r>
              <a:rPr lang="en-US" sz="1800" dirty="0" smtClean="0">
                <a:solidFill>
                  <a:schemeClr val="tx1"/>
                </a:solidFill>
              </a:rPr>
              <a:t>The composite key will NOT work in this example because the application does not know which customers (ID values) have made comments on a specific Item. And there is no easy way to get that list—except by trying every possible </a:t>
            </a:r>
            <a:r>
              <a:rPr lang="en-US" sz="1800" dirty="0" err="1" smtClean="0">
                <a:solidFill>
                  <a:schemeClr val="tx1"/>
                </a:solidFill>
              </a:rPr>
              <a:t>CustomerID</a:t>
            </a:r>
            <a:r>
              <a:rPr lang="en-US" sz="1800" dirty="0" smtClean="0">
                <a:solidFill>
                  <a:schemeClr val="tx1"/>
                </a:solidFill>
              </a:rPr>
              <a:t> which would be horribly slow.</a:t>
            </a:r>
            <a:endParaRPr lang="en-US" sz="1800" dirty="0">
              <a:solidFill>
                <a:schemeClr val="tx1"/>
              </a:solidFill>
            </a:endParaRPr>
          </a:p>
        </p:txBody>
      </p:sp>
    </p:spTree>
    <p:extLst>
      <p:ext uri="{BB962C8B-B14F-4D97-AF65-F5344CB8AC3E}">
        <p14:creationId xmlns:p14="http://schemas.microsoft.com/office/powerpoint/2010/main" val="27887670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Comment Data/Key Structure</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21</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3170648935"/>
              </p:ext>
            </p:extLst>
          </p:nvPr>
        </p:nvGraphicFramePr>
        <p:xfrm>
          <a:off x="3434026" y="1594829"/>
          <a:ext cx="4681274" cy="1288470"/>
        </p:xfrm>
        <a:graphic>
          <a:graphicData uri="http://schemas.openxmlformats.org/drawingml/2006/table">
            <a:tbl>
              <a:tblPr firstRow="1" firstCol="1" bandRow="1">
                <a:tableStyleId>{5940675A-B579-460E-94D1-54222C63F5DA}</a:tableStyleId>
              </a:tblPr>
              <a:tblGrid>
                <a:gridCol w="1167268"/>
                <a:gridCol w="1464169"/>
                <a:gridCol w="2049837"/>
              </a:tblGrid>
              <a:tr h="214745">
                <a:tc>
                  <a:txBody>
                    <a:bodyPr/>
                    <a:lstStyle/>
                    <a:p>
                      <a:pPr marL="0" marR="0">
                        <a:spcBef>
                          <a:spcPts val="0"/>
                        </a:spcBef>
                        <a:spcAft>
                          <a:spcPts val="0"/>
                        </a:spcAft>
                      </a:pPr>
                      <a:r>
                        <a:rPr lang="en-US" sz="1400" dirty="0" err="1">
                          <a:effectLst/>
                        </a:rPr>
                        <a:t>ItemID</a:t>
                      </a:r>
                      <a:endParaRPr lang="en-US" sz="1400" dirty="0">
                        <a:effectLst/>
                        <a:latin typeface="Century Schoolbook" panose="02040604050505020304" pitchFamily="18" charset="0"/>
                        <a:ea typeface="Calibri" panose="020F0502020204030204" pitchFamily="34" charset="0"/>
                        <a:cs typeface="Times New Roman" panose="02020603050405020304" pitchFamily="18" charset="0"/>
                      </a:endParaRPr>
                    </a:p>
                  </a:txBody>
                  <a:tcPr marL="87850" marR="87850" marT="0" marB="0">
                    <a:solidFill>
                      <a:srgbClr val="FFFFDD"/>
                    </a:solidFill>
                  </a:tcPr>
                </a:tc>
                <a:tc>
                  <a:txBody>
                    <a:bodyPr/>
                    <a:lstStyle/>
                    <a:p>
                      <a:pPr marL="0" marR="0">
                        <a:spcBef>
                          <a:spcPts val="0"/>
                        </a:spcBef>
                        <a:spcAft>
                          <a:spcPts val="0"/>
                        </a:spcAft>
                      </a:pPr>
                      <a:r>
                        <a:rPr lang="en-US" sz="1400">
                          <a:effectLst/>
                        </a:rPr>
                        <a:t>CustomerID</a:t>
                      </a:r>
                      <a:endParaRPr lang="en-US" sz="1400">
                        <a:effectLst/>
                        <a:latin typeface="Century Schoolbook" panose="02040604050505020304" pitchFamily="18" charset="0"/>
                        <a:ea typeface="Calibri" panose="020F0502020204030204" pitchFamily="34" charset="0"/>
                        <a:cs typeface="Times New Roman" panose="02020603050405020304" pitchFamily="18" charset="0"/>
                      </a:endParaRPr>
                    </a:p>
                  </a:txBody>
                  <a:tcPr marL="87850" marR="87850" marT="0" marB="0">
                    <a:solidFill>
                      <a:srgbClr val="FFFFDD"/>
                    </a:solidFill>
                  </a:tcPr>
                </a:tc>
                <a:tc>
                  <a:txBody>
                    <a:bodyPr/>
                    <a:lstStyle/>
                    <a:p>
                      <a:pPr marL="0" marR="0">
                        <a:spcBef>
                          <a:spcPts val="0"/>
                        </a:spcBef>
                        <a:spcAft>
                          <a:spcPts val="0"/>
                        </a:spcAft>
                      </a:pPr>
                      <a:r>
                        <a:rPr lang="en-US" sz="1400" dirty="0">
                          <a:effectLst/>
                        </a:rPr>
                        <a:t>Data</a:t>
                      </a:r>
                      <a:endParaRPr lang="en-US" sz="1400" dirty="0">
                        <a:effectLst/>
                        <a:latin typeface="Century Schoolbook" panose="02040604050505020304" pitchFamily="18" charset="0"/>
                        <a:ea typeface="Calibri" panose="020F0502020204030204" pitchFamily="34" charset="0"/>
                        <a:cs typeface="Times New Roman" panose="02020603050405020304" pitchFamily="18" charset="0"/>
                      </a:endParaRPr>
                    </a:p>
                  </a:txBody>
                  <a:tcPr marL="87850" marR="87850" marT="0" marB="0">
                    <a:solidFill>
                      <a:srgbClr val="FFFFDD"/>
                    </a:solidFill>
                  </a:tcPr>
                </a:tc>
              </a:tr>
              <a:tr h="429490">
                <a:tc>
                  <a:txBody>
                    <a:bodyPr/>
                    <a:lstStyle/>
                    <a:p>
                      <a:pPr marL="0" marR="0">
                        <a:spcBef>
                          <a:spcPts val="0"/>
                        </a:spcBef>
                        <a:spcAft>
                          <a:spcPts val="0"/>
                        </a:spcAft>
                      </a:pPr>
                      <a:r>
                        <a:rPr lang="en-US" sz="1400" dirty="0" smtClean="0">
                          <a:effectLst/>
                        </a:rPr>
                        <a:t>588e633f…</a:t>
                      </a:r>
                      <a:endParaRPr lang="en-US" sz="1400" dirty="0">
                        <a:effectLst/>
                        <a:latin typeface="Century Schoolbook" panose="02040604050505020304" pitchFamily="18" charset="0"/>
                        <a:ea typeface="Calibri" panose="020F0502020204030204" pitchFamily="34" charset="0"/>
                        <a:cs typeface="Times New Roman" panose="02020603050405020304" pitchFamily="18" charset="0"/>
                      </a:endParaRPr>
                    </a:p>
                  </a:txBody>
                  <a:tcPr marL="87850" marR="87850" marT="0" marB="0"/>
                </a:tc>
                <a:tc>
                  <a:txBody>
                    <a:bodyPr/>
                    <a:lstStyle/>
                    <a:p>
                      <a:pPr marL="0" marR="0">
                        <a:spcBef>
                          <a:spcPts val="0"/>
                        </a:spcBef>
                        <a:spcAft>
                          <a:spcPts val="0"/>
                        </a:spcAft>
                      </a:pPr>
                      <a:r>
                        <a:rPr lang="en-US" sz="1400">
                          <a:effectLst/>
                        </a:rPr>
                        <a:t>7f81c5d6…</a:t>
                      </a:r>
                    </a:p>
                    <a:p>
                      <a:pPr marL="0" marR="0">
                        <a:spcBef>
                          <a:spcPts val="0"/>
                        </a:spcBef>
                        <a:spcAft>
                          <a:spcPts val="0"/>
                        </a:spcAft>
                      </a:pPr>
                      <a:r>
                        <a:rPr lang="en-US" sz="1400">
                          <a:effectLst/>
                        </a:rPr>
                        <a:t>804a2cdb…</a:t>
                      </a:r>
                      <a:endParaRPr lang="en-US" sz="1400">
                        <a:effectLst/>
                        <a:latin typeface="Century Schoolbook" panose="02040604050505020304" pitchFamily="18" charset="0"/>
                        <a:ea typeface="Calibri" panose="020F0502020204030204" pitchFamily="34" charset="0"/>
                        <a:cs typeface="Times New Roman" panose="02020603050405020304" pitchFamily="18" charset="0"/>
                      </a:endParaRPr>
                    </a:p>
                  </a:txBody>
                  <a:tcPr marL="87850" marR="87850" marT="0" marB="0"/>
                </a:tc>
                <a:tc>
                  <a:txBody>
                    <a:bodyPr/>
                    <a:lstStyle/>
                    <a:p>
                      <a:pPr marL="0" marR="0">
                        <a:spcBef>
                          <a:spcPts val="0"/>
                        </a:spcBef>
                        <a:spcAft>
                          <a:spcPts val="0"/>
                        </a:spcAft>
                      </a:pPr>
                      <a:r>
                        <a:rPr lang="en-US" sz="1400">
                          <a:effectLst/>
                        </a:rPr>
                        <a:t>Not big enough…</a:t>
                      </a:r>
                    </a:p>
                    <a:p>
                      <a:pPr marL="0" marR="0">
                        <a:spcBef>
                          <a:spcPts val="0"/>
                        </a:spcBef>
                        <a:spcAft>
                          <a:spcPts val="0"/>
                        </a:spcAft>
                      </a:pPr>
                      <a:r>
                        <a:rPr lang="en-US" sz="1400">
                          <a:effectLst/>
                        </a:rPr>
                        <a:t>Easy to assemble…</a:t>
                      </a:r>
                      <a:endParaRPr lang="en-US" sz="1400">
                        <a:effectLst/>
                        <a:latin typeface="Century Schoolbook" panose="02040604050505020304" pitchFamily="18" charset="0"/>
                        <a:ea typeface="Calibri" panose="020F0502020204030204" pitchFamily="34" charset="0"/>
                        <a:cs typeface="Times New Roman" panose="02020603050405020304" pitchFamily="18" charset="0"/>
                      </a:endParaRPr>
                    </a:p>
                  </a:txBody>
                  <a:tcPr marL="87850" marR="87850" marT="0" marB="0"/>
                </a:tc>
              </a:tr>
              <a:tr h="644235">
                <a:tc>
                  <a:txBody>
                    <a:bodyPr/>
                    <a:lstStyle/>
                    <a:p>
                      <a:pPr marL="0" marR="0">
                        <a:spcBef>
                          <a:spcPts val="0"/>
                        </a:spcBef>
                        <a:spcAft>
                          <a:spcPts val="0"/>
                        </a:spcAft>
                      </a:pPr>
                      <a:r>
                        <a:rPr lang="en-US" sz="1400">
                          <a:effectLst/>
                        </a:rPr>
                        <a:t>7ee762a1…</a:t>
                      </a:r>
                      <a:endParaRPr lang="en-US" sz="1400">
                        <a:effectLst/>
                        <a:latin typeface="Century Schoolbook" panose="02040604050505020304" pitchFamily="18" charset="0"/>
                        <a:ea typeface="Calibri" panose="020F0502020204030204" pitchFamily="34" charset="0"/>
                        <a:cs typeface="Times New Roman" panose="02020603050405020304" pitchFamily="18" charset="0"/>
                      </a:endParaRPr>
                    </a:p>
                  </a:txBody>
                  <a:tcPr marL="87850" marR="87850" marT="0" marB="0"/>
                </a:tc>
                <a:tc>
                  <a:txBody>
                    <a:bodyPr/>
                    <a:lstStyle/>
                    <a:p>
                      <a:pPr marL="0" marR="0">
                        <a:spcBef>
                          <a:spcPts val="0"/>
                        </a:spcBef>
                        <a:spcAft>
                          <a:spcPts val="0"/>
                        </a:spcAft>
                      </a:pPr>
                      <a:r>
                        <a:rPr lang="en-US" sz="1400" dirty="0">
                          <a:effectLst/>
                        </a:rPr>
                        <a:t>04201f56…</a:t>
                      </a:r>
                    </a:p>
                    <a:p>
                      <a:pPr marL="0" marR="0">
                        <a:spcBef>
                          <a:spcPts val="0"/>
                        </a:spcBef>
                        <a:spcAft>
                          <a:spcPts val="0"/>
                        </a:spcAft>
                      </a:pPr>
                      <a:r>
                        <a:rPr lang="en-US" sz="1400" dirty="0" smtClean="0">
                          <a:effectLst/>
                        </a:rPr>
                        <a:t>3e137d55…</a:t>
                      </a:r>
                    </a:p>
                    <a:p>
                      <a:pPr marL="0" marR="0">
                        <a:spcBef>
                          <a:spcPts val="0"/>
                        </a:spcBef>
                        <a:spcAft>
                          <a:spcPts val="0"/>
                        </a:spcAft>
                      </a:pPr>
                      <a:r>
                        <a:rPr lang="en-US" sz="1400" dirty="0" smtClean="0">
                          <a:effectLst/>
                        </a:rPr>
                        <a:t>538adbba…</a:t>
                      </a:r>
                      <a:endParaRPr lang="en-US" sz="1400" dirty="0">
                        <a:effectLst/>
                      </a:endParaRPr>
                    </a:p>
                  </a:txBody>
                  <a:tcPr marL="87850" marR="87850" marT="0" marB="0"/>
                </a:tc>
                <a:tc>
                  <a:txBody>
                    <a:bodyPr/>
                    <a:lstStyle/>
                    <a:p>
                      <a:pPr marL="0" marR="0">
                        <a:spcBef>
                          <a:spcPts val="0"/>
                        </a:spcBef>
                        <a:spcAft>
                          <a:spcPts val="0"/>
                        </a:spcAft>
                      </a:pPr>
                      <a:r>
                        <a:rPr lang="en-US" sz="1400" dirty="0">
                          <a:effectLst/>
                        </a:rPr>
                        <a:t>Smells bad…</a:t>
                      </a:r>
                    </a:p>
                    <a:p>
                      <a:pPr marL="0" marR="0">
                        <a:spcBef>
                          <a:spcPts val="0"/>
                        </a:spcBef>
                        <a:spcAft>
                          <a:spcPts val="0"/>
                        </a:spcAft>
                      </a:pPr>
                      <a:r>
                        <a:rPr lang="en-US" sz="1400" dirty="0" smtClean="0">
                          <a:effectLst/>
                        </a:rPr>
                        <a:t>Yummy…</a:t>
                      </a:r>
                    </a:p>
                    <a:p>
                      <a:pPr marL="0" marR="0">
                        <a:spcBef>
                          <a:spcPts val="0"/>
                        </a:spcBef>
                        <a:spcAft>
                          <a:spcPts val="0"/>
                        </a:spcAft>
                      </a:pPr>
                      <a:r>
                        <a:rPr lang="en-US" sz="1400" dirty="0" smtClean="0">
                          <a:effectLst/>
                        </a:rPr>
                        <a:t>Too </a:t>
                      </a:r>
                      <a:r>
                        <a:rPr lang="en-US" sz="1400" dirty="0">
                          <a:effectLst/>
                        </a:rPr>
                        <a:t>big</a:t>
                      </a:r>
                      <a:r>
                        <a:rPr lang="en-US" sz="1400" dirty="0" smtClean="0">
                          <a:effectLst/>
                        </a:rPr>
                        <a:t>…</a:t>
                      </a:r>
                      <a:endParaRPr lang="en-US" sz="1400" dirty="0">
                        <a:effectLst/>
                      </a:endParaRPr>
                    </a:p>
                  </a:txBody>
                  <a:tcPr marL="87850" marR="87850"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751039035"/>
              </p:ext>
            </p:extLst>
          </p:nvPr>
        </p:nvGraphicFramePr>
        <p:xfrm>
          <a:off x="3447674" y="3739461"/>
          <a:ext cx="4611513" cy="1280160"/>
        </p:xfrm>
        <a:graphic>
          <a:graphicData uri="http://schemas.openxmlformats.org/drawingml/2006/table">
            <a:tbl>
              <a:tblPr firstRow="1" firstCol="1" bandRow="1">
                <a:tableStyleId>{5940675A-B579-460E-94D1-54222C63F5DA}</a:tableStyleId>
              </a:tblPr>
              <a:tblGrid>
                <a:gridCol w="1149873"/>
                <a:gridCol w="1442350"/>
                <a:gridCol w="2019290"/>
              </a:tblGrid>
              <a:tr h="211545">
                <a:tc>
                  <a:txBody>
                    <a:bodyPr/>
                    <a:lstStyle/>
                    <a:p>
                      <a:pPr marL="0" marR="0">
                        <a:spcBef>
                          <a:spcPts val="0"/>
                        </a:spcBef>
                        <a:spcAft>
                          <a:spcPts val="0"/>
                        </a:spcAft>
                      </a:pPr>
                      <a:r>
                        <a:rPr lang="en-US" sz="1400" dirty="0" err="1">
                          <a:effectLst/>
                        </a:rPr>
                        <a:t>ItemID</a:t>
                      </a:r>
                      <a:endParaRPr lang="en-US" sz="1400" dirty="0">
                        <a:effectLst/>
                        <a:latin typeface="Century Schoolbook" panose="02040604050505020304" pitchFamily="18" charset="0"/>
                        <a:ea typeface="Calibri" panose="020F0502020204030204" pitchFamily="34" charset="0"/>
                        <a:cs typeface="Times New Roman" panose="02020603050405020304" pitchFamily="18" charset="0"/>
                      </a:endParaRPr>
                    </a:p>
                  </a:txBody>
                  <a:tcPr marL="86541" marR="86541" marT="0" marB="0">
                    <a:solidFill>
                      <a:srgbClr val="FFFFDD"/>
                    </a:solidFill>
                  </a:tcPr>
                </a:tc>
                <a:tc>
                  <a:txBody>
                    <a:bodyPr/>
                    <a:lstStyle/>
                    <a:p>
                      <a:pPr marL="0" marR="0">
                        <a:spcBef>
                          <a:spcPts val="0"/>
                        </a:spcBef>
                        <a:spcAft>
                          <a:spcPts val="0"/>
                        </a:spcAft>
                      </a:pPr>
                      <a:r>
                        <a:rPr lang="en-US" sz="1400">
                          <a:effectLst/>
                        </a:rPr>
                        <a:t>CustomerID</a:t>
                      </a:r>
                      <a:endParaRPr lang="en-US" sz="1400">
                        <a:effectLst/>
                        <a:latin typeface="Century Schoolbook" panose="02040604050505020304" pitchFamily="18" charset="0"/>
                        <a:ea typeface="Calibri" panose="020F0502020204030204" pitchFamily="34" charset="0"/>
                        <a:cs typeface="Times New Roman" panose="02020603050405020304" pitchFamily="18" charset="0"/>
                      </a:endParaRPr>
                    </a:p>
                  </a:txBody>
                  <a:tcPr marL="86541" marR="86541" marT="0" marB="0">
                    <a:solidFill>
                      <a:srgbClr val="FFFFDD"/>
                    </a:solidFill>
                  </a:tcPr>
                </a:tc>
                <a:tc>
                  <a:txBody>
                    <a:bodyPr/>
                    <a:lstStyle/>
                    <a:p>
                      <a:pPr marL="0" marR="0">
                        <a:spcBef>
                          <a:spcPts val="0"/>
                        </a:spcBef>
                        <a:spcAft>
                          <a:spcPts val="0"/>
                        </a:spcAft>
                      </a:pPr>
                      <a:r>
                        <a:rPr lang="en-US" sz="1400" dirty="0">
                          <a:effectLst/>
                        </a:rPr>
                        <a:t>Data</a:t>
                      </a:r>
                      <a:endParaRPr lang="en-US" sz="1400" dirty="0">
                        <a:effectLst/>
                        <a:latin typeface="Century Schoolbook" panose="02040604050505020304" pitchFamily="18" charset="0"/>
                        <a:ea typeface="Calibri" panose="020F0502020204030204" pitchFamily="34" charset="0"/>
                        <a:cs typeface="Times New Roman" panose="02020603050405020304" pitchFamily="18" charset="0"/>
                      </a:endParaRPr>
                    </a:p>
                  </a:txBody>
                  <a:tcPr marL="86541" marR="86541" marT="0" marB="0">
                    <a:solidFill>
                      <a:srgbClr val="FFFFDD"/>
                    </a:solidFill>
                  </a:tcPr>
                </a:tc>
              </a:tr>
              <a:tr h="211545">
                <a:tc>
                  <a:txBody>
                    <a:bodyPr/>
                    <a:lstStyle/>
                    <a:p>
                      <a:pPr marL="0" marR="0">
                        <a:spcBef>
                          <a:spcPts val="0"/>
                        </a:spcBef>
                        <a:spcAft>
                          <a:spcPts val="0"/>
                        </a:spcAft>
                      </a:pPr>
                      <a:r>
                        <a:rPr lang="en-US" sz="1400">
                          <a:effectLst/>
                        </a:rPr>
                        <a:t>588e633f…</a:t>
                      </a:r>
                      <a:endParaRPr lang="en-US" sz="1400">
                        <a:effectLst/>
                        <a:latin typeface="Century Schoolbook" panose="02040604050505020304" pitchFamily="18" charset="0"/>
                        <a:ea typeface="Calibri" panose="020F0502020204030204" pitchFamily="34" charset="0"/>
                        <a:cs typeface="Times New Roman" panose="02020603050405020304" pitchFamily="18" charset="0"/>
                      </a:endParaRPr>
                    </a:p>
                  </a:txBody>
                  <a:tcPr marL="86541" marR="86541" marT="0" marB="0"/>
                </a:tc>
                <a:tc>
                  <a:txBody>
                    <a:bodyPr/>
                    <a:lstStyle/>
                    <a:p>
                      <a:pPr marL="0" marR="0">
                        <a:spcBef>
                          <a:spcPts val="0"/>
                        </a:spcBef>
                        <a:spcAft>
                          <a:spcPts val="0"/>
                        </a:spcAft>
                      </a:pPr>
                      <a:r>
                        <a:rPr lang="en-US" sz="1400">
                          <a:effectLst/>
                        </a:rPr>
                        <a:t>7f81c5d6…</a:t>
                      </a:r>
                      <a:endParaRPr lang="en-US" sz="1400">
                        <a:effectLst/>
                        <a:latin typeface="Century Schoolbook" panose="02040604050505020304" pitchFamily="18" charset="0"/>
                        <a:ea typeface="Calibri" panose="020F0502020204030204" pitchFamily="34" charset="0"/>
                        <a:cs typeface="Times New Roman" panose="02020603050405020304" pitchFamily="18" charset="0"/>
                      </a:endParaRPr>
                    </a:p>
                  </a:txBody>
                  <a:tcPr marL="86541" marR="86541" marT="0" marB="0"/>
                </a:tc>
                <a:tc>
                  <a:txBody>
                    <a:bodyPr/>
                    <a:lstStyle/>
                    <a:p>
                      <a:pPr marL="0" marR="0">
                        <a:spcBef>
                          <a:spcPts val="0"/>
                        </a:spcBef>
                        <a:spcAft>
                          <a:spcPts val="0"/>
                        </a:spcAft>
                      </a:pPr>
                      <a:r>
                        <a:rPr lang="en-US" sz="1400">
                          <a:effectLst/>
                        </a:rPr>
                        <a:t>Not big enough…</a:t>
                      </a:r>
                      <a:endParaRPr lang="en-US" sz="1400">
                        <a:effectLst/>
                        <a:latin typeface="Century Schoolbook" panose="02040604050505020304" pitchFamily="18" charset="0"/>
                        <a:ea typeface="Calibri" panose="020F0502020204030204" pitchFamily="34" charset="0"/>
                        <a:cs typeface="Times New Roman" panose="02020603050405020304" pitchFamily="18" charset="0"/>
                      </a:endParaRPr>
                    </a:p>
                  </a:txBody>
                  <a:tcPr marL="86541" marR="86541" marT="0" marB="0"/>
                </a:tc>
              </a:tr>
              <a:tr h="211545">
                <a:tc>
                  <a:txBody>
                    <a:bodyPr/>
                    <a:lstStyle/>
                    <a:p>
                      <a:pPr marL="0" marR="0">
                        <a:spcBef>
                          <a:spcPts val="0"/>
                        </a:spcBef>
                        <a:spcAft>
                          <a:spcPts val="0"/>
                        </a:spcAft>
                      </a:pPr>
                      <a:r>
                        <a:rPr lang="en-US" sz="1400">
                          <a:effectLst/>
                        </a:rPr>
                        <a:t>588e633f…</a:t>
                      </a:r>
                      <a:endParaRPr lang="en-US" sz="1400">
                        <a:effectLst/>
                        <a:latin typeface="Century Schoolbook" panose="02040604050505020304" pitchFamily="18" charset="0"/>
                        <a:ea typeface="Calibri" panose="020F0502020204030204" pitchFamily="34" charset="0"/>
                        <a:cs typeface="Times New Roman" panose="02020603050405020304" pitchFamily="18" charset="0"/>
                      </a:endParaRPr>
                    </a:p>
                  </a:txBody>
                  <a:tcPr marL="86541" marR="86541" marT="0" marB="0"/>
                </a:tc>
                <a:tc>
                  <a:txBody>
                    <a:bodyPr/>
                    <a:lstStyle/>
                    <a:p>
                      <a:pPr marL="0" marR="0">
                        <a:spcBef>
                          <a:spcPts val="0"/>
                        </a:spcBef>
                        <a:spcAft>
                          <a:spcPts val="0"/>
                        </a:spcAft>
                      </a:pPr>
                      <a:r>
                        <a:rPr lang="en-US" sz="1400">
                          <a:effectLst/>
                        </a:rPr>
                        <a:t>804a2cdb…</a:t>
                      </a:r>
                      <a:endParaRPr lang="en-US" sz="1400">
                        <a:effectLst/>
                        <a:latin typeface="Century Schoolbook" panose="02040604050505020304" pitchFamily="18" charset="0"/>
                        <a:ea typeface="Calibri" panose="020F0502020204030204" pitchFamily="34" charset="0"/>
                        <a:cs typeface="Times New Roman" panose="02020603050405020304" pitchFamily="18" charset="0"/>
                      </a:endParaRPr>
                    </a:p>
                  </a:txBody>
                  <a:tcPr marL="86541" marR="86541" marT="0" marB="0"/>
                </a:tc>
                <a:tc>
                  <a:txBody>
                    <a:bodyPr/>
                    <a:lstStyle/>
                    <a:p>
                      <a:pPr marL="0" marR="0">
                        <a:spcBef>
                          <a:spcPts val="0"/>
                        </a:spcBef>
                        <a:spcAft>
                          <a:spcPts val="0"/>
                        </a:spcAft>
                      </a:pPr>
                      <a:r>
                        <a:rPr lang="en-US" sz="1400">
                          <a:effectLst/>
                        </a:rPr>
                        <a:t>Easy to assemble…</a:t>
                      </a:r>
                      <a:endParaRPr lang="en-US" sz="1400">
                        <a:effectLst/>
                        <a:latin typeface="Century Schoolbook" panose="02040604050505020304" pitchFamily="18" charset="0"/>
                        <a:ea typeface="Calibri" panose="020F0502020204030204" pitchFamily="34" charset="0"/>
                        <a:cs typeface="Times New Roman" panose="02020603050405020304" pitchFamily="18" charset="0"/>
                      </a:endParaRPr>
                    </a:p>
                  </a:txBody>
                  <a:tcPr marL="86541" marR="86541" marT="0" marB="0"/>
                </a:tc>
              </a:tr>
              <a:tr h="211545">
                <a:tc>
                  <a:txBody>
                    <a:bodyPr/>
                    <a:lstStyle/>
                    <a:p>
                      <a:pPr marL="0" marR="0">
                        <a:spcBef>
                          <a:spcPts val="0"/>
                        </a:spcBef>
                        <a:spcAft>
                          <a:spcPts val="0"/>
                        </a:spcAft>
                      </a:pPr>
                      <a:r>
                        <a:rPr lang="en-US" sz="1400">
                          <a:effectLst/>
                        </a:rPr>
                        <a:t>7ee762a1…</a:t>
                      </a:r>
                      <a:endParaRPr lang="en-US" sz="1400">
                        <a:effectLst/>
                        <a:latin typeface="Century Schoolbook" panose="02040604050505020304" pitchFamily="18" charset="0"/>
                        <a:ea typeface="Calibri" panose="020F0502020204030204" pitchFamily="34" charset="0"/>
                        <a:cs typeface="Times New Roman" panose="02020603050405020304" pitchFamily="18" charset="0"/>
                      </a:endParaRPr>
                    </a:p>
                  </a:txBody>
                  <a:tcPr marL="86541" marR="86541" marT="0" marB="0"/>
                </a:tc>
                <a:tc>
                  <a:txBody>
                    <a:bodyPr/>
                    <a:lstStyle/>
                    <a:p>
                      <a:pPr marL="0" marR="0">
                        <a:spcBef>
                          <a:spcPts val="0"/>
                        </a:spcBef>
                        <a:spcAft>
                          <a:spcPts val="0"/>
                        </a:spcAft>
                      </a:pPr>
                      <a:r>
                        <a:rPr lang="en-US" sz="1400" dirty="0">
                          <a:effectLst/>
                        </a:rPr>
                        <a:t>04201f56…</a:t>
                      </a:r>
                      <a:endParaRPr lang="en-US" sz="1400" dirty="0">
                        <a:effectLst/>
                        <a:latin typeface="Century Schoolbook" panose="02040604050505020304" pitchFamily="18" charset="0"/>
                        <a:ea typeface="Calibri" panose="020F0502020204030204" pitchFamily="34" charset="0"/>
                        <a:cs typeface="Times New Roman" panose="02020603050405020304" pitchFamily="18" charset="0"/>
                      </a:endParaRPr>
                    </a:p>
                  </a:txBody>
                  <a:tcPr marL="86541" marR="86541" marT="0" marB="0"/>
                </a:tc>
                <a:tc>
                  <a:txBody>
                    <a:bodyPr/>
                    <a:lstStyle/>
                    <a:p>
                      <a:pPr marL="0" marR="0">
                        <a:spcBef>
                          <a:spcPts val="0"/>
                        </a:spcBef>
                        <a:spcAft>
                          <a:spcPts val="0"/>
                        </a:spcAft>
                      </a:pPr>
                      <a:r>
                        <a:rPr lang="en-US" sz="1400">
                          <a:effectLst/>
                        </a:rPr>
                        <a:t>Smells bad…</a:t>
                      </a:r>
                      <a:endParaRPr lang="en-US" sz="1400">
                        <a:effectLst/>
                        <a:latin typeface="Century Schoolbook" panose="02040604050505020304" pitchFamily="18" charset="0"/>
                        <a:ea typeface="Calibri" panose="020F0502020204030204" pitchFamily="34" charset="0"/>
                        <a:cs typeface="Times New Roman" panose="02020603050405020304" pitchFamily="18" charset="0"/>
                      </a:endParaRPr>
                    </a:p>
                  </a:txBody>
                  <a:tcPr marL="86541" marR="86541" marT="0" marB="0"/>
                </a:tc>
              </a:tr>
              <a:tr h="211545">
                <a:tc>
                  <a:txBody>
                    <a:bodyPr/>
                    <a:lstStyle/>
                    <a:p>
                      <a:pPr marL="0" marR="0">
                        <a:spcBef>
                          <a:spcPts val="0"/>
                        </a:spcBef>
                        <a:spcAft>
                          <a:spcPts val="0"/>
                        </a:spcAft>
                      </a:pPr>
                      <a:r>
                        <a:rPr lang="en-US" sz="1400">
                          <a:effectLst/>
                        </a:rPr>
                        <a:t>7ee762a1…</a:t>
                      </a:r>
                      <a:endParaRPr lang="en-US" sz="1400">
                        <a:effectLst/>
                        <a:latin typeface="Century Schoolbook" panose="02040604050505020304" pitchFamily="18" charset="0"/>
                        <a:ea typeface="Calibri" panose="020F0502020204030204" pitchFamily="34" charset="0"/>
                        <a:cs typeface="Times New Roman" panose="02020603050405020304" pitchFamily="18" charset="0"/>
                      </a:endParaRPr>
                    </a:p>
                  </a:txBody>
                  <a:tcPr marL="86541" marR="86541"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3e137d55…</a:t>
                      </a:r>
                      <a:endParaRPr lang="en-US" sz="1400" dirty="0" smtClean="0">
                        <a:effectLst/>
                        <a:latin typeface="Century Schoolbook" panose="02040604050505020304" pitchFamily="18" charset="0"/>
                        <a:ea typeface="Calibri" panose="020F0502020204030204" pitchFamily="34" charset="0"/>
                        <a:cs typeface="Times New Roman" panose="02020603050405020304" pitchFamily="18" charset="0"/>
                      </a:endParaRPr>
                    </a:p>
                  </a:txBody>
                  <a:tcPr marL="86541" marR="86541" marT="0" marB="0"/>
                </a:tc>
                <a:tc>
                  <a:txBody>
                    <a:bodyPr/>
                    <a:lstStyle/>
                    <a:p>
                      <a:pPr marL="0" marR="0">
                        <a:spcBef>
                          <a:spcPts val="0"/>
                        </a:spcBef>
                        <a:spcAft>
                          <a:spcPts val="0"/>
                        </a:spcAft>
                      </a:pPr>
                      <a:r>
                        <a:rPr lang="en-US" sz="1400" dirty="0" smtClean="0">
                          <a:effectLst/>
                          <a:latin typeface="Century Schoolbook" panose="02040604050505020304" pitchFamily="18" charset="0"/>
                          <a:ea typeface="Calibri" panose="020F0502020204030204" pitchFamily="34" charset="0"/>
                          <a:cs typeface="Times New Roman" panose="02020603050405020304" pitchFamily="18" charset="0"/>
                        </a:rPr>
                        <a:t>Yummy…</a:t>
                      </a:r>
                      <a:endParaRPr lang="en-US" sz="1400" dirty="0">
                        <a:effectLst/>
                        <a:latin typeface="Century Schoolbook" panose="02040604050505020304" pitchFamily="18" charset="0"/>
                        <a:ea typeface="Calibri" panose="020F0502020204030204" pitchFamily="34" charset="0"/>
                        <a:cs typeface="Times New Roman" panose="02020603050405020304" pitchFamily="18" charset="0"/>
                      </a:endParaRPr>
                    </a:p>
                  </a:txBody>
                  <a:tcPr marL="86541" marR="86541" marT="0" marB="0"/>
                </a:tc>
              </a:tr>
              <a:tr h="211545">
                <a:tc>
                  <a:txBody>
                    <a:bodyPr/>
                    <a:lstStyle/>
                    <a:p>
                      <a:pPr marL="0" marR="0">
                        <a:spcBef>
                          <a:spcPts val="0"/>
                        </a:spcBef>
                        <a:spcAft>
                          <a:spcPts val="0"/>
                        </a:spcAft>
                      </a:pPr>
                      <a:r>
                        <a:rPr lang="en-US" sz="1400">
                          <a:effectLst/>
                        </a:rPr>
                        <a:t>7ee762a1…</a:t>
                      </a:r>
                      <a:endParaRPr lang="en-US" sz="1400">
                        <a:effectLst/>
                        <a:latin typeface="Century Schoolbook" panose="02040604050505020304" pitchFamily="18" charset="0"/>
                        <a:ea typeface="Calibri" panose="020F0502020204030204" pitchFamily="34" charset="0"/>
                        <a:cs typeface="Times New Roman" panose="02020603050405020304" pitchFamily="18" charset="0"/>
                      </a:endParaRPr>
                    </a:p>
                  </a:txBody>
                  <a:tcPr marL="86541" marR="86541"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538adbba…</a:t>
                      </a:r>
                      <a:endParaRPr lang="en-US" sz="1400" dirty="0" smtClean="0">
                        <a:effectLst/>
                        <a:latin typeface="Century Schoolbook" panose="02040604050505020304" pitchFamily="18" charset="0"/>
                        <a:ea typeface="Calibri" panose="020F0502020204030204" pitchFamily="34" charset="0"/>
                        <a:cs typeface="Times New Roman" panose="02020603050405020304" pitchFamily="18" charset="0"/>
                      </a:endParaRPr>
                    </a:p>
                  </a:txBody>
                  <a:tcPr marL="86541" marR="86541"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Too big…</a:t>
                      </a:r>
                      <a:endParaRPr lang="en-US" sz="1400" dirty="0" smtClean="0">
                        <a:effectLst/>
                        <a:latin typeface="Century Schoolbook" panose="02040604050505020304" pitchFamily="18" charset="0"/>
                        <a:ea typeface="Calibri" panose="020F0502020204030204" pitchFamily="34" charset="0"/>
                        <a:cs typeface="Times New Roman" panose="02020603050405020304" pitchFamily="18" charset="0"/>
                      </a:endParaRPr>
                    </a:p>
                  </a:txBody>
                  <a:tcPr marL="86541" marR="86541" marT="0" marB="0"/>
                </a:tc>
              </a:tr>
            </a:tbl>
          </a:graphicData>
        </a:graphic>
      </p:graphicFrame>
      <p:sp>
        <p:nvSpPr>
          <p:cNvPr id="6" name="TextBox 5"/>
          <p:cNvSpPr txBox="1"/>
          <p:nvPr/>
        </p:nvSpPr>
        <p:spPr>
          <a:xfrm>
            <a:off x="232012" y="1993037"/>
            <a:ext cx="3012363" cy="646331"/>
          </a:xfrm>
          <a:prstGeom prst="rect">
            <a:avLst/>
          </a:prstGeom>
          <a:noFill/>
        </p:spPr>
        <p:txBody>
          <a:bodyPr wrap="none" rtlCol="0">
            <a:spAutoFit/>
          </a:bodyPr>
          <a:lstStyle/>
          <a:p>
            <a:r>
              <a:rPr lang="en-US" sz="1800" dirty="0" smtClean="0"/>
              <a:t>Specify </a:t>
            </a:r>
            <a:r>
              <a:rPr lang="en-US" sz="1800" dirty="0" err="1" smtClean="0"/>
              <a:t>ItemID</a:t>
            </a:r>
            <a:r>
              <a:rPr lang="en-US" sz="1800" dirty="0" smtClean="0"/>
              <a:t>=588e633f…</a:t>
            </a:r>
          </a:p>
          <a:p>
            <a:r>
              <a:rPr lang="en-US" sz="1800" dirty="0" smtClean="0"/>
              <a:t>Get all matching data</a:t>
            </a:r>
            <a:endParaRPr lang="en-US" sz="1800" dirty="0"/>
          </a:p>
        </p:txBody>
      </p:sp>
      <p:sp>
        <p:nvSpPr>
          <p:cNvPr id="7" name="TextBox 6"/>
          <p:cNvSpPr txBox="1"/>
          <p:nvPr/>
        </p:nvSpPr>
        <p:spPr>
          <a:xfrm>
            <a:off x="232012" y="3835021"/>
            <a:ext cx="3012363" cy="923330"/>
          </a:xfrm>
          <a:prstGeom prst="rect">
            <a:avLst/>
          </a:prstGeom>
          <a:noFill/>
        </p:spPr>
        <p:txBody>
          <a:bodyPr wrap="none" rtlCol="0">
            <a:spAutoFit/>
          </a:bodyPr>
          <a:lstStyle/>
          <a:p>
            <a:r>
              <a:rPr lang="en-US" sz="1800" dirty="0" smtClean="0"/>
              <a:t>Specify </a:t>
            </a:r>
            <a:r>
              <a:rPr lang="en-US" sz="1800" dirty="0" err="1" smtClean="0"/>
              <a:t>ItemID</a:t>
            </a:r>
            <a:r>
              <a:rPr lang="en-US" sz="1800" dirty="0" smtClean="0"/>
              <a:t>=588e633f…</a:t>
            </a:r>
          </a:p>
          <a:p>
            <a:r>
              <a:rPr lang="en-US" sz="1800" dirty="0" smtClean="0"/>
              <a:t>AND CID=804a2cdb… </a:t>
            </a:r>
          </a:p>
          <a:p>
            <a:r>
              <a:rPr lang="en-US" sz="1800" dirty="0" smtClean="0"/>
              <a:t>Get one row</a:t>
            </a:r>
            <a:endParaRPr lang="en-US" sz="1800" dirty="0"/>
          </a:p>
        </p:txBody>
      </p:sp>
      <p:cxnSp>
        <p:nvCxnSpPr>
          <p:cNvPr id="9" name="Straight Arrow Connector 8"/>
          <p:cNvCxnSpPr/>
          <p:nvPr/>
        </p:nvCxnSpPr>
        <p:spPr bwMode="auto">
          <a:xfrm flipV="1">
            <a:off x="2988860" y="1897039"/>
            <a:ext cx="1692322" cy="573206"/>
          </a:xfrm>
          <a:prstGeom prst="straightConnector1">
            <a:avLst/>
          </a:prstGeom>
          <a:solidFill>
            <a:schemeClr val="accent1"/>
          </a:solidFill>
          <a:ln w="12700" cap="flat" cmpd="sng" algn="ctr">
            <a:solidFill>
              <a:schemeClr val="bg2"/>
            </a:solidFill>
            <a:prstDash val="solid"/>
            <a:round/>
            <a:headEnd type="none" w="sm" len="sm"/>
            <a:tailEnd type="triangle"/>
          </a:ln>
          <a:effectLst/>
        </p:spPr>
      </p:cxnSp>
      <p:cxnSp>
        <p:nvCxnSpPr>
          <p:cNvPr id="10" name="Straight Arrow Connector 9"/>
          <p:cNvCxnSpPr/>
          <p:nvPr/>
        </p:nvCxnSpPr>
        <p:spPr bwMode="auto">
          <a:xfrm flipV="1">
            <a:off x="2988860" y="2049439"/>
            <a:ext cx="1692322" cy="420806"/>
          </a:xfrm>
          <a:prstGeom prst="straightConnector1">
            <a:avLst/>
          </a:prstGeom>
          <a:solidFill>
            <a:schemeClr val="accent1"/>
          </a:solidFill>
          <a:ln w="12700" cap="flat" cmpd="sng" algn="ctr">
            <a:solidFill>
              <a:schemeClr val="bg2"/>
            </a:solidFill>
            <a:prstDash val="solid"/>
            <a:round/>
            <a:headEnd type="none" w="sm" len="sm"/>
            <a:tailEnd type="triangle"/>
          </a:ln>
          <a:effectLst/>
        </p:spPr>
      </p:cxnSp>
      <p:cxnSp>
        <p:nvCxnSpPr>
          <p:cNvPr id="14" name="Straight Arrow Connector 13"/>
          <p:cNvCxnSpPr/>
          <p:nvPr/>
        </p:nvCxnSpPr>
        <p:spPr bwMode="auto">
          <a:xfrm flipV="1">
            <a:off x="2661314" y="4296686"/>
            <a:ext cx="655092" cy="313899"/>
          </a:xfrm>
          <a:prstGeom prst="straightConnector1">
            <a:avLst/>
          </a:prstGeom>
          <a:solidFill>
            <a:schemeClr val="accent1"/>
          </a:solidFill>
          <a:ln w="12700" cap="flat" cmpd="sng" algn="ctr">
            <a:solidFill>
              <a:schemeClr val="bg2"/>
            </a:solidFill>
            <a:prstDash val="solid"/>
            <a:round/>
            <a:headEnd type="none" w="sm" len="sm"/>
            <a:tailEnd type="triangle"/>
          </a:ln>
          <a:effectLst/>
        </p:spPr>
      </p:cxnSp>
      <p:sp>
        <p:nvSpPr>
          <p:cNvPr id="15" name="Rectangle 14"/>
          <p:cNvSpPr/>
          <p:nvPr/>
        </p:nvSpPr>
        <p:spPr>
          <a:xfrm>
            <a:off x="3821375" y="1184071"/>
            <a:ext cx="3903633" cy="369332"/>
          </a:xfrm>
          <a:prstGeom prst="rect">
            <a:avLst/>
          </a:prstGeom>
        </p:spPr>
        <p:txBody>
          <a:bodyPr wrap="none">
            <a:spAutoFit/>
          </a:bodyPr>
          <a:lstStyle/>
          <a:p>
            <a:r>
              <a:rPr lang="en-US" sz="1800" dirty="0"/>
              <a:t>Compound </a:t>
            </a:r>
            <a:r>
              <a:rPr lang="en-US" sz="1800" dirty="0" smtClean="0"/>
              <a:t>key: </a:t>
            </a:r>
            <a:r>
              <a:rPr lang="en-US" sz="1800" dirty="0" err="1" smtClean="0"/>
              <a:t>ItemID</a:t>
            </a:r>
            <a:r>
              <a:rPr lang="en-US" sz="1800" dirty="0" smtClean="0"/>
              <a:t>, </a:t>
            </a:r>
            <a:r>
              <a:rPr lang="en-US" sz="1800" dirty="0" err="1" smtClean="0">
                <a:solidFill>
                  <a:schemeClr val="accent6">
                    <a:lumMod val="40000"/>
                    <a:lumOff val="60000"/>
                  </a:schemeClr>
                </a:solidFill>
              </a:rPr>
              <a:t>CustomerID</a:t>
            </a:r>
            <a:endParaRPr lang="en-US" sz="1800" dirty="0">
              <a:solidFill>
                <a:schemeClr val="accent6">
                  <a:lumMod val="40000"/>
                  <a:lumOff val="60000"/>
                </a:schemeClr>
              </a:solidFill>
            </a:endParaRPr>
          </a:p>
        </p:txBody>
      </p:sp>
      <p:sp>
        <p:nvSpPr>
          <p:cNvPr id="16" name="Rectangle 15"/>
          <p:cNvSpPr/>
          <p:nvPr/>
        </p:nvSpPr>
        <p:spPr>
          <a:xfrm>
            <a:off x="3821375" y="3326368"/>
            <a:ext cx="4012637" cy="369332"/>
          </a:xfrm>
          <a:prstGeom prst="rect">
            <a:avLst/>
          </a:prstGeom>
        </p:spPr>
        <p:txBody>
          <a:bodyPr wrap="none">
            <a:spAutoFit/>
          </a:bodyPr>
          <a:lstStyle/>
          <a:p>
            <a:r>
              <a:rPr lang="en-US" sz="1800" dirty="0" smtClean="0"/>
              <a:t>Composite key: </a:t>
            </a:r>
            <a:r>
              <a:rPr lang="en-US" sz="1800" dirty="0" err="1" smtClean="0"/>
              <a:t>ItemID</a:t>
            </a:r>
            <a:r>
              <a:rPr lang="en-US" sz="1800" dirty="0" smtClean="0"/>
              <a:t> + </a:t>
            </a:r>
            <a:r>
              <a:rPr lang="en-US" sz="1800" dirty="0" err="1" smtClean="0"/>
              <a:t>CustomerID</a:t>
            </a:r>
            <a:endParaRPr lang="en-US" sz="1800" dirty="0"/>
          </a:p>
        </p:txBody>
      </p:sp>
    </p:spTree>
    <p:extLst>
      <p:ext uri="{BB962C8B-B14F-4D97-AF65-F5344CB8AC3E}">
        <p14:creationId xmlns:p14="http://schemas.microsoft.com/office/powerpoint/2010/main" val="9085210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Initial CQL SELECT Queries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22</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1484334219"/>
              </p:ext>
            </p:extLst>
          </p:nvPr>
        </p:nvGraphicFramePr>
        <p:xfrm>
          <a:off x="431170" y="1651378"/>
          <a:ext cx="8171423" cy="2984120"/>
        </p:xfrm>
        <a:graphic>
          <a:graphicData uri="http://schemas.openxmlformats.org/drawingml/2006/table">
            <a:tbl>
              <a:tblPr firstRow="1" firstCol="1" bandRow="1">
                <a:tableStyleId>{5940675A-B579-460E-94D1-54222C63F5DA}</a:tableStyleId>
              </a:tblPr>
              <a:tblGrid>
                <a:gridCol w="8171423"/>
              </a:tblGrid>
              <a:tr h="454230">
                <a:tc>
                  <a:txBody>
                    <a:bodyPr/>
                    <a:lstStyle/>
                    <a:p>
                      <a:pPr marL="0" marR="0">
                        <a:spcBef>
                          <a:spcPts val="0"/>
                        </a:spcBef>
                        <a:spcAft>
                          <a:spcPts val="0"/>
                        </a:spcAft>
                      </a:pPr>
                      <a:r>
                        <a:rPr lang="en-US" sz="1500" kern="1000" dirty="0">
                          <a:effectLst/>
                        </a:rPr>
                        <a:t>SELECT Count(*)</a:t>
                      </a:r>
                    </a:p>
                    <a:p>
                      <a:pPr marL="0" marR="0">
                        <a:spcBef>
                          <a:spcPts val="0"/>
                        </a:spcBef>
                        <a:spcAft>
                          <a:spcPts val="0"/>
                        </a:spcAft>
                      </a:pPr>
                      <a:r>
                        <a:rPr lang="en-US" sz="1500" kern="1000" dirty="0">
                          <a:effectLst/>
                        </a:rPr>
                        <a:t>FROM Customer;</a:t>
                      </a:r>
                      <a:endParaRPr lang="en-US" sz="15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02202" marR="102202" marT="0" marB="0"/>
                </a:tc>
              </a:tr>
              <a:tr h="908462">
                <a:tc>
                  <a:txBody>
                    <a:bodyPr/>
                    <a:lstStyle/>
                    <a:p>
                      <a:pPr marL="0" marR="0">
                        <a:spcBef>
                          <a:spcPts val="0"/>
                        </a:spcBef>
                        <a:spcAft>
                          <a:spcPts val="0"/>
                        </a:spcAft>
                      </a:pPr>
                      <a:r>
                        <a:rPr lang="en-US" sz="1500" kern="1000">
                          <a:effectLst/>
                        </a:rPr>
                        <a:t>count</a:t>
                      </a:r>
                    </a:p>
                    <a:p>
                      <a:pPr marL="0" marR="0">
                        <a:spcBef>
                          <a:spcPts val="0"/>
                        </a:spcBef>
                        <a:spcAft>
                          <a:spcPts val="0"/>
                        </a:spcAft>
                      </a:pPr>
                      <a:r>
                        <a:rPr lang="en-US" sz="1500" kern="1000">
                          <a:effectLst/>
                        </a:rPr>
                        <a:t>----------</a:t>
                      </a:r>
                    </a:p>
                    <a:p>
                      <a:pPr marL="0" marR="0">
                        <a:spcBef>
                          <a:spcPts val="0"/>
                        </a:spcBef>
                        <a:spcAft>
                          <a:spcPts val="0"/>
                        </a:spcAft>
                      </a:pPr>
                      <a:r>
                        <a:rPr lang="en-US" sz="1500" kern="1000">
                          <a:effectLst/>
                        </a:rPr>
                        <a:t>      99</a:t>
                      </a:r>
                    </a:p>
                    <a:p>
                      <a:pPr marL="0" marR="0">
                        <a:spcBef>
                          <a:spcPts val="0"/>
                        </a:spcBef>
                        <a:spcAft>
                          <a:spcPts val="0"/>
                        </a:spcAft>
                      </a:pPr>
                      <a:r>
                        <a:rPr lang="en-US" sz="1500" kern="1000">
                          <a:effectLst/>
                        </a:rPr>
                        <a:t> </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02202" marR="102202" marT="0" marB="0"/>
                </a:tc>
              </a:tr>
              <a:tr h="476943">
                <a:tc>
                  <a:txBody>
                    <a:bodyPr/>
                    <a:lstStyle/>
                    <a:p>
                      <a:pPr marL="0" marR="0">
                        <a:spcBef>
                          <a:spcPts val="0"/>
                        </a:spcBef>
                        <a:spcAft>
                          <a:spcPts val="0"/>
                        </a:spcAft>
                      </a:pPr>
                      <a:r>
                        <a:rPr lang="en-US" sz="1500" kern="1000">
                          <a:effectLst/>
                        </a:rPr>
                        <a:t>SELECT * FROM Customer</a:t>
                      </a:r>
                    </a:p>
                    <a:p>
                      <a:pPr marL="0" marR="0">
                        <a:spcBef>
                          <a:spcPts val="0"/>
                        </a:spcBef>
                        <a:spcAft>
                          <a:spcPts val="0"/>
                        </a:spcAft>
                      </a:pPr>
                      <a:r>
                        <a:rPr lang="en-US" sz="1500" kern="1000">
                          <a:effectLst/>
                        </a:rPr>
                        <a:t>WHERE CustomerID=71c1da88-88af-4217-</a:t>
                      </a:r>
                      <a:r>
                        <a:rPr lang="en-US" sz="1600" kern="1000">
                          <a:effectLst/>
                        </a:rPr>
                        <a:t>aa41-332ea3d33ae9;</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02202" marR="102202" marT="0" marB="0"/>
                </a:tc>
              </a:tr>
              <a:tr h="1135577">
                <a:tc>
                  <a:txBody>
                    <a:bodyPr/>
                    <a:lstStyle/>
                    <a:p>
                      <a:pPr marL="0" marR="0">
                        <a:spcBef>
                          <a:spcPts val="0"/>
                        </a:spcBef>
                        <a:spcAft>
                          <a:spcPts val="0"/>
                        </a:spcAft>
                      </a:pPr>
                      <a:r>
                        <a:rPr lang="en-US" sz="1500" kern="1000" dirty="0" err="1">
                          <a:effectLst/>
                        </a:rPr>
                        <a:t>customerid</a:t>
                      </a:r>
                      <a:r>
                        <a:rPr lang="en-US" sz="1500" kern="1000" dirty="0">
                          <a:effectLst/>
                        </a:rPr>
                        <a:t>      email                                                                       </a:t>
                      </a:r>
                      <a:r>
                        <a:rPr lang="en-US" sz="1500" kern="1000" dirty="0" err="1">
                          <a:effectLst/>
                        </a:rPr>
                        <a:t>firstname</a:t>
                      </a:r>
                      <a:r>
                        <a:rPr lang="en-US" sz="1500" kern="1000" dirty="0">
                          <a:effectLst/>
                        </a:rPr>
                        <a:t>      </a:t>
                      </a:r>
                      <a:r>
                        <a:rPr lang="en-US" sz="1500" kern="1000" dirty="0" err="1">
                          <a:effectLst/>
                        </a:rPr>
                        <a:t>lastname</a:t>
                      </a:r>
                      <a:r>
                        <a:rPr lang="en-US" sz="1500" kern="1000" dirty="0">
                          <a:effectLst/>
                        </a:rPr>
                        <a:t> … </a:t>
                      </a:r>
                    </a:p>
                    <a:p>
                      <a:pPr marL="0" marR="0">
                        <a:spcBef>
                          <a:spcPts val="0"/>
                        </a:spcBef>
                        <a:spcAft>
                          <a:spcPts val="0"/>
                        </a:spcAft>
                      </a:pPr>
                      <a:r>
                        <a:rPr lang="en-US" sz="1500" kern="1000" dirty="0">
                          <a:effectLst/>
                        </a:rPr>
                        <a:t>-----------------+-------------------------------------------------------------------+----------------+-------------------+</a:t>
                      </a:r>
                    </a:p>
                    <a:p>
                      <a:pPr marL="0" marR="0">
                        <a:spcBef>
                          <a:spcPts val="0"/>
                        </a:spcBef>
                        <a:spcAft>
                          <a:spcPts val="0"/>
                        </a:spcAft>
                      </a:pPr>
                      <a:r>
                        <a:rPr lang="en-US" sz="1500" kern="1000" dirty="0">
                          <a:effectLst/>
                        </a:rPr>
                        <a:t>71c1da88… |  {BCummings@gmail.com, bignotes@gmail.com</a:t>
                      </a:r>
                      <a:r>
                        <a:rPr lang="en-US" sz="1500" kern="1000" dirty="0" smtClean="0">
                          <a:effectLst/>
                        </a:rPr>
                        <a:t>}  |    </a:t>
                      </a:r>
                      <a:r>
                        <a:rPr lang="en-US" sz="1500" kern="1000" dirty="0">
                          <a:effectLst/>
                        </a:rPr>
                        <a:t>Brent      |   Cummings |</a:t>
                      </a:r>
                      <a:endParaRPr lang="en-US" sz="15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02202" marR="102202" marT="0" marB="0"/>
                </a:tc>
              </a:tr>
            </a:tbl>
          </a:graphicData>
        </a:graphic>
      </p:graphicFrame>
      <p:sp>
        <p:nvSpPr>
          <p:cNvPr id="5" name="Rectangle 4"/>
          <p:cNvSpPr/>
          <p:nvPr/>
        </p:nvSpPr>
        <p:spPr>
          <a:xfrm>
            <a:off x="539087" y="4862564"/>
            <a:ext cx="8065826" cy="923330"/>
          </a:xfrm>
          <a:prstGeom prst="rect">
            <a:avLst/>
          </a:prstGeom>
        </p:spPr>
        <p:txBody>
          <a:bodyPr wrap="square">
            <a:spAutoFit/>
          </a:bodyPr>
          <a:lstStyle/>
          <a:p>
            <a:r>
              <a:rPr lang="en-US" sz="1800" dirty="0"/>
              <a:t>The basic CQL syntax is similar to SQL but much more limited. Count is the only aggregate function supported. The SELECT clause lists columns to retrieve and the WHERE clause can be used to specify primary key entries.</a:t>
            </a:r>
          </a:p>
        </p:txBody>
      </p:sp>
    </p:spTree>
    <p:extLst>
      <p:ext uri="{BB962C8B-B14F-4D97-AF65-F5344CB8AC3E}">
        <p14:creationId xmlns:p14="http://schemas.microsoft.com/office/powerpoint/2010/main" val="3543464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Screen Print of </a:t>
            </a:r>
            <a:r>
              <a:rPr lang="en-US" dirty="0" err="1" smtClean="0"/>
              <a:t>cqlsh</a:t>
            </a:r>
            <a:r>
              <a:rPr lang="en-US" dirty="0" smtClean="0"/>
              <a:t> Commands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23</a:t>
            </a:fld>
            <a:endParaRPr lang="en-US"/>
          </a:p>
        </p:txBody>
      </p:sp>
      <p:pic>
        <p:nvPicPr>
          <p:cNvPr id="4" name="Picture 3"/>
          <p:cNvPicPr>
            <a:picLocks noChangeAspect="1"/>
          </p:cNvPicPr>
          <p:nvPr/>
        </p:nvPicPr>
        <p:blipFill>
          <a:blip r:embed="rId2"/>
          <a:stretch>
            <a:fillRect/>
          </a:stretch>
        </p:blipFill>
        <p:spPr>
          <a:xfrm>
            <a:off x="3126911" y="1324994"/>
            <a:ext cx="5281685" cy="4537786"/>
          </a:xfrm>
          <a:prstGeom prst="rect">
            <a:avLst/>
          </a:prstGeom>
        </p:spPr>
      </p:pic>
      <p:sp>
        <p:nvSpPr>
          <p:cNvPr id="5" name="TextBox 4"/>
          <p:cNvSpPr txBox="1"/>
          <p:nvPr/>
        </p:nvSpPr>
        <p:spPr>
          <a:xfrm>
            <a:off x="78150" y="1664677"/>
            <a:ext cx="1856086" cy="584775"/>
          </a:xfrm>
          <a:prstGeom prst="rect">
            <a:avLst/>
          </a:prstGeom>
          <a:noFill/>
        </p:spPr>
        <p:txBody>
          <a:bodyPr wrap="none" rtlCol="0">
            <a:spAutoFit/>
          </a:bodyPr>
          <a:lstStyle/>
          <a:p>
            <a:r>
              <a:rPr lang="en-US" sz="1600" dirty="0" smtClean="0">
                <a:solidFill>
                  <a:schemeClr val="tx1"/>
                </a:solidFill>
              </a:rPr>
              <a:t>SELECT Count(*) </a:t>
            </a:r>
          </a:p>
          <a:p>
            <a:r>
              <a:rPr lang="en-US" sz="1600" dirty="0" smtClean="0">
                <a:solidFill>
                  <a:schemeClr val="tx1"/>
                </a:solidFill>
              </a:rPr>
              <a:t>FROM Customer</a:t>
            </a:r>
            <a:endParaRPr lang="en-US" sz="1600" dirty="0">
              <a:solidFill>
                <a:schemeClr val="tx1"/>
              </a:solidFill>
            </a:endParaRPr>
          </a:p>
        </p:txBody>
      </p:sp>
      <p:sp>
        <p:nvSpPr>
          <p:cNvPr id="7" name="Rectangle 6"/>
          <p:cNvSpPr/>
          <p:nvPr/>
        </p:nvSpPr>
        <p:spPr>
          <a:xfrm>
            <a:off x="78150" y="2328879"/>
            <a:ext cx="2883881" cy="1077218"/>
          </a:xfrm>
          <a:prstGeom prst="rect">
            <a:avLst/>
          </a:prstGeom>
        </p:spPr>
        <p:txBody>
          <a:bodyPr wrap="square">
            <a:spAutoFit/>
          </a:bodyPr>
          <a:lstStyle/>
          <a:p>
            <a:r>
              <a:rPr lang="en-US" sz="1600" dirty="0">
                <a:solidFill>
                  <a:schemeClr val="tx1"/>
                </a:solidFill>
              </a:rPr>
              <a:t>SELECT </a:t>
            </a:r>
            <a:r>
              <a:rPr lang="en-US" sz="1600" dirty="0" smtClean="0">
                <a:solidFill>
                  <a:schemeClr val="tx1"/>
                </a:solidFill>
              </a:rPr>
              <a:t>* FROM </a:t>
            </a:r>
            <a:r>
              <a:rPr lang="en-US" sz="1600" dirty="0">
                <a:solidFill>
                  <a:schemeClr val="tx1"/>
                </a:solidFill>
              </a:rPr>
              <a:t>Customer</a:t>
            </a:r>
          </a:p>
          <a:p>
            <a:r>
              <a:rPr lang="en-US" sz="1600" dirty="0">
                <a:solidFill>
                  <a:schemeClr val="tx1"/>
                </a:solidFill>
              </a:rPr>
              <a:t>WHERE </a:t>
            </a:r>
            <a:r>
              <a:rPr lang="en-US" sz="1600" dirty="0" err="1" smtClean="0">
                <a:solidFill>
                  <a:schemeClr val="tx1"/>
                </a:solidFill>
              </a:rPr>
              <a:t>CustomerID</a:t>
            </a:r>
            <a:endParaRPr lang="en-US" sz="1600" dirty="0" smtClean="0">
              <a:solidFill>
                <a:schemeClr val="tx1"/>
              </a:solidFill>
            </a:endParaRPr>
          </a:p>
          <a:p>
            <a:r>
              <a:rPr lang="en-US" sz="1600" dirty="0" smtClean="0">
                <a:solidFill>
                  <a:schemeClr val="tx1"/>
                </a:solidFill>
              </a:rPr>
              <a:t>=71c1da88-88af-4217-</a:t>
            </a:r>
          </a:p>
          <a:p>
            <a:r>
              <a:rPr lang="en-US" sz="1600" dirty="0" smtClean="0">
                <a:solidFill>
                  <a:schemeClr val="tx1"/>
                </a:solidFill>
              </a:rPr>
              <a:t>aa41-332ea3d33ae9</a:t>
            </a:r>
            <a:r>
              <a:rPr lang="en-US" sz="1600" dirty="0">
                <a:solidFill>
                  <a:schemeClr val="tx1"/>
                </a:solidFill>
              </a:rPr>
              <a:t>;</a:t>
            </a:r>
          </a:p>
        </p:txBody>
      </p:sp>
      <p:sp>
        <p:nvSpPr>
          <p:cNvPr id="8" name="Rectangle 7"/>
          <p:cNvSpPr/>
          <p:nvPr/>
        </p:nvSpPr>
        <p:spPr>
          <a:xfrm>
            <a:off x="78150" y="3485524"/>
            <a:ext cx="3008923" cy="584775"/>
          </a:xfrm>
          <a:prstGeom prst="rect">
            <a:avLst/>
          </a:prstGeom>
        </p:spPr>
        <p:txBody>
          <a:bodyPr wrap="square">
            <a:spAutoFit/>
          </a:bodyPr>
          <a:lstStyle/>
          <a:p>
            <a:r>
              <a:rPr lang="en-US" sz="1600" dirty="0">
                <a:solidFill>
                  <a:schemeClr val="tx1"/>
                </a:solidFill>
              </a:rPr>
              <a:t>SELECT * FROM Merchandise </a:t>
            </a:r>
            <a:endParaRPr lang="en-US" sz="1600" dirty="0" smtClean="0">
              <a:solidFill>
                <a:schemeClr val="tx1"/>
              </a:solidFill>
            </a:endParaRPr>
          </a:p>
          <a:p>
            <a:r>
              <a:rPr lang="en-US" sz="1600" dirty="0" smtClean="0">
                <a:solidFill>
                  <a:schemeClr val="tx1"/>
                </a:solidFill>
              </a:rPr>
              <a:t>WHERE </a:t>
            </a:r>
            <a:r>
              <a:rPr lang="en-US" sz="1600" dirty="0">
                <a:solidFill>
                  <a:schemeClr val="tx1"/>
                </a:solidFill>
              </a:rPr>
              <a:t>Category = 'Cat';</a:t>
            </a:r>
          </a:p>
        </p:txBody>
      </p:sp>
      <p:sp>
        <p:nvSpPr>
          <p:cNvPr id="9" name="Rectangle 8"/>
          <p:cNvSpPr/>
          <p:nvPr/>
        </p:nvSpPr>
        <p:spPr>
          <a:xfrm>
            <a:off x="78150" y="4271574"/>
            <a:ext cx="2883881" cy="830997"/>
          </a:xfrm>
          <a:prstGeom prst="rect">
            <a:avLst/>
          </a:prstGeom>
        </p:spPr>
        <p:txBody>
          <a:bodyPr wrap="square">
            <a:spAutoFit/>
          </a:bodyPr>
          <a:lstStyle/>
          <a:p>
            <a:r>
              <a:rPr lang="en-US" sz="1600" dirty="0">
                <a:solidFill>
                  <a:schemeClr val="tx1"/>
                </a:solidFill>
              </a:rPr>
              <a:t>CREATE INDEX </a:t>
            </a:r>
            <a:r>
              <a:rPr lang="en-US" sz="1600" dirty="0" err="1">
                <a:solidFill>
                  <a:schemeClr val="tx1"/>
                </a:solidFill>
              </a:rPr>
              <a:t>idxMerchandiseCategory</a:t>
            </a:r>
            <a:r>
              <a:rPr lang="en-US" sz="1600" dirty="0">
                <a:solidFill>
                  <a:schemeClr val="tx1"/>
                </a:solidFill>
              </a:rPr>
              <a:t> ON Merchandise (Category);</a:t>
            </a:r>
          </a:p>
        </p:txBody>
      </p:sp>
    </p:spTree>
    <p:extLst>
      <p:ext uri="{BB962C8B-B14F-4D97-AF65-F5344CB8AC3E}">
        <p14:creationId xmlns:p14="http://schemas.microsoft.com/office/powerpoint/2010/main" val="2959525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 with SELECT</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24</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707264002"/>
              </p:ext>
            </p:extLst>
          </p:nvPr>
        </p:nvGraphicFramePr>
        <p:xfrm>
          <a:off x="607654" y="1332749"/>
          <a:ext cx="7928691" cy="3422563"/>
        </p:xfrm>
        <a:graphic>
          <a:graphicData uri="http://schemas.openxmlformats.org/drawingml/2006/table">
            <a:tbl>
              <a:tblPr firstRow="1" firstCol="1" bandRow="1">
                <a:tableStyleId>{5940675A-B579-460E-94D1-54222C63F5DA}</a:tableStyleId>
              </a:tblPr>
              <a:tblGrid>
                <a:gridCol w="7928691"/>
              </a:tblGrid>
              <a:tr h="978561">
                <a:tc>
                  <a:txBody>
                    <a:bodyPr/>
                    <a:lstStyle/>
                    <a:p>
                      <a:pPr marL="0" marR="0">
                        <a:spcBef>
                          <a:spcPts val="0"/>
                        </a:spcBef>
                        <a:spcAft>
                          <a:spcPts val="0"/>
                        </a:spcAft>
                      </a:pPr>
                      <a:r>
                        <a:rPr lang="en-US" sz="1600" kern="1000" dirty="0">
                          <a:effectLst/>
                        </a:rPr>
                        <a:t>SELECT * FROM Customer WHERE </a:t>
                      </a:r>
                    </a:p>
                    <a:p>
                      <a:pPr marL="0" marR="0">
                        <a:spcBef>
                          <a:spcPts val="0"/>
                        </a:spcBef>
                        <a:spcAft>
                          <a:spcPts val="0"/>
                        </a:spcAft>
                      </a:pPr>
                      <a:r>
                        <a:rPr lang="en-US" sz="1600" kern="1000" dirty="0" err="1">
                          <a:effectLst/>
                        </a:rPr>
                        <a:t>CustomerID</a:t>
                      </a:r>
                      <a:r>
                        <a:rPr lang="en-US" sz="1600" kern="1000" dirty="0">
                          <a:effectLst/>
                        </a:rPr>
                        <a:t>= 71c1da88-88af-4217-aa41-332ea3d33ae9 OR</a:t>
                      </a:r>
                    </a:p>
                    <a:p>
                      <a:pPr marL="0" marR="0">
                        <a:spcBef>
                          <a:spcPts val="0"/>
                        </a:spcBef>
                        <a:spcAft>
                          <a:spcPts val="0"/>
                        </a:spcAft>
                      </a:pPr>
                      <a:r>
                        <a:rPr lang="en-US" sz="1600" kern="1000" dirty="0" err="1">
                          <a:effectLst/>
                        </a:rPr>
                        <a:t>CustomerID</a:t>
                      </a:r>
                      <a:r>
                        <a:rPr lang="en-US" sz="1600" kern="1000" dirty="0">
                          <a:effectLst/>
                        </a:rPr>
                        <a:t>= 378feb73-34cd-451f-90a9-a739a94c30f4;</a:t>
                      </a:r>
                    </a:p>
                    <a:p>
                      <a:pPr marL="0" marR="0">
                        <a:spcBef>
                          <a:spcPts val="0"/>
                        </a:spcBef>
                        <a:spcAft>
                          <a:spcPts val="0"/>
                        </a:spcAft>
                      </a:pPr>
                      <a:r>
                        <a:rPr lang="en-US" sz="1600" kern="1000" dirty="0">
                          <a:effectLst/>
                        </a:rPr>
                        <a:t> </a:t>
                      </a:r>
                      <a:r>
                        <a:rPr lang="en-US" sz="1600" kern="1000" dirty="0" smtClean="0">
                          <a:solidFill>
                            <a:schemeClr val="tx2"/>
                          </a:solidFill>
                          <a:effectLst/>
                        </a:rPr>
                        <a:t>&gt;&gt;&gt; </a:t>
                      </a:r>
                      <a:r>
                        <a:rPr lang="en-US" sz="1600" kern="1000" dirty="0">
                          <a:solidFill>
                            <a:schemeClr val="tx2"/>
                          </a:solidFill>
                          <a:effectLst/>
                        </a:rPr>
                        <a:t>Error: Expected EOF at OR…</a:t>
                      </a:r>
                      <a:endParaRPr lang="en-US" sz="1600" kern="1000" dirty="0">
                        <a:solidFill>
                          <a:schemeClr val="tx2"/>
                        </a:solidFill>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06970" marR="106970" marT="0" marB="0"/>
                </a:tc>
              </a:tr>
              <a:tr h="978561">
                <a:tc>
                  <a:txBody>
                    <a:bodyPr/>
                    <a:lstStyle/>
                    <a:p>
                      <a:pPr marL="0" marR="0">
                        <a:spcBef>
                          <a:spcPts val="0"/>
                        </a:spcBef>
                        <a:spcAft>
                          <a:spcPts val="0"/>
                        </a:spcAft>
                      </a:pPr>
                      <a:r>
                        <a:rPr lang="en-US" sz="1600" kern="1000" dirty="0">
                          <a:effectLst/>
                        </a:rPr>
                        <a:t>SELECT * FROM Customer WHERE </a:t>
                      </a:r>
                      <a:r>
                        <a:rPr lang="en-US" sz="1600" kern="1000" dirty="0" err="1">
                          <a:effectLst/>
                        </a:rPr>
                        <a:t>CustomerID</a:t>
                      </a:r>
                      <a:r>
                        <a:rPr lang="en-US" sz="1600" kern="1000" dirty="0">
                          <a:effectLst/>
                        </a:rPr>
                        <a:t> IN </a:t>
                      </a:r>
                    </a:p>
                    <a:p>
                      <a:pPr marL="0" marR="0">
                        <a:spcBef>
                          <a:spcPts val="0"/>
                        </a:spcBef>
                        <a:spcAft>
                          <a:spcPts val="0"/>
                        </a:spcAft>
                      </a:pPr>
                      <a:r>
                        <a:rPr lang="en-US" sz="1600" kern="1000" dirty="0">
                          <a:effectLst/>
                        </a:rPr>
                        <a:t>(71c1da88-88af-4217-aa41-332ea3d33ae9,</a:t>
                      </a:r>
                    </a:p>
                    <a:p>
                      <a:pPr marL="0" marR="0">
                        <a:spcBef>
                          <a:spcPts val="0"/>
                        </a:spcBef>
                        <a:spcAft>
                          <a:spcPts val="0"/>
                        </a:spcAft>
                      </a:pPr>
                      <a:r>
                        <a:rPr lang="en-US" sz="1600" kern="1000" dirty="0">
                          <a:effectLst/>
                        </a:rPr>
                        <a:t>  378feb73-34cd-451f-90a9-a739a94c30f4);</a:t>
                      </a:r>
                    </a:p>
                    <a:p>
                      <a:pPr marL="0" marR="0">
                        <a:spcBef>
                          <a:spcPts val="0"/>
                        </a:spcBef>
                        <a:spcAft>
                          <a:spcPts val="0"/>
                        </a:spcAft>
                      </a:pPr>
                      <a:r>
                        <a:rPr lang="en-US" sz="1600" kern="1000" dirty="0" smtClean="0">
                          <a:solidFill>
                            <a:schemeClr val="tx2"/>
                          </a:solidFill>
                          <a:effectLst/>
                        </a:rPr>
                        <a:t>&gt;&gt;&gt; </a:t>
                      </a:r>
                      <a:r>
                        <a:rPr lang="en-US" sz="1600" kern="1000" dirty="0">
                          <a:solidFill>
                            <a:schemeClr val="tx2"/>
                          </a:solidFill>
                          <a:effectLst/>
                        </a:rPr>
                        <a:t>Retrieves two rows.</a:t>
                      </a:r>
                      <a:endParaRPr lang="en-US" sz="1600" kern="1000" dirty="0">
                        <a:solidFill>
                          <a:schemeClr val="tx2"/>
                        </a:solidFill>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06970" marR="106970" marT="0" marB="0"/>
                </a:tc>
              </a:tr>
              <a:tr h="733921">
                <a:tc>
                  <a:txBody>
                    <a:bodyPr/>
                    <a:lstStyle/>
                    <a:p>
                      <a:pPr marL="0" marR="0">
                        <a:spcBef>
                          <a:spcPts val="0"/>
                        </a:spcBef>
                        <a:spcAft>
                          <a:spcPts val="0"/>
                        </a:spcAft>
                      </a:pPr>
                      <a:r>
                        <a:rPr lang="en-US" sz="1600" kern="1000" dirty="0">
                          <a:effectLst/>
                        </a:rPr>
                        <a:t>SELECT * FROM Customer </a:t>
                      </a:r>
                    </a:p>
                    <a:p>
                      <a:pPr marL="0" marR="0">
                        <a:spcBef>
                          <a:spcPts val="0"/>
                        </a:spcBef>
                        <a:spcAft>
                          <a:spcPts val="0"/>
                        </a:spcAft>
                      </a:pPr>
                      <a:r>
                        <a:rPr lang="en-US" sz="1600" kern="1000" dirty="0">
                          <a:effectLst/>
                        </a:rPr>
                        <a:t>WHERE </a:t>
                      </a:r>
                      <a:r>
                        <a:rPr lang="en-US" sz="1600" kern="1000" dirty="0" err="1">
                          <a:effectLst/>
                        </a:rPr>
                        <a:t>CustomerID</a:t>
                      </a:r>
                      <a:r>
                        <a:rPr lang="en-US" sz="1600" kern="1000" dirty="0">
                          <a:effectLst/>
                        </a:rPr>
                        <a:t> &gt; 71c1da88-88af-4217-aa41-332ea3d33ae9;</a:t>
                      </a:r>
                    </a:p>
                    <a:p>
                      <a:pPr marL="0" marR="0">
                        <a:spcBef>
                          <a:spcPts val="0"/>
                        </a:spcBef>
                        <a:spcAft>
                          <a:spcPts val="0"/>
                        </a:spcAft>
                      </a:pPr>
                      <a:r>
                        <a:rPr lang="en-US" sz="1600" kern="1000" dirty="0" smtClean="0">
                          <a:solidFill>
                            <a:schemeClr val="tx2"/>
                          </a:solidFill>
                          <a:effectLst/>
                        </a:rPr>
                        <a:t>&gt;&gt;&gt; </a:t>
                      </a:r>
                      <a:r>
                        <a:rPr lang="en-US" sz="1600" kern="1000" dirty="0">
                          <a:solidFill>
                            <a:schemeClr val="tx2"/>
                          </a:solidFill>
                          <a:effectLst/>
                        </a:rPr>
                        <a:t>Error: Must use EQ or IN</a:t>
                      </a:r>
                      <a:endParaRPr lang="en-US" sz="1600" kern="1000" dirty="0">
                        <a:solidFill>
                          <a:schemeClr val="tx2"/>
                        </a:solidFill>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06970" marR="106970" marT="0" marB="0"/>
                </a:tc>
              </a:tr>
              <a:tr h="664482">
                <a:tc>
                  <a:txBody>
                    <a:bodyPr/>
                    <a:lstStyle/>
                    <a:p>
                      <a:pPr marL="0" marR="0">
                        <a:spcBef>
                          <a:spcPts val="0"/>
                        </a:spcBef>
                        <a:spcAft>
                          <a:spcPts val="0"/>
                        </a:spcAft>
                      </a:pPr>
                      <a:r>
                        <a:rPr lang="en-US" sz="1600" kern="1000" dirty="0">
                          <a:effectLst/>
                        </a:rPr>
                        <a:t>SELECT </a:t>
                      </a:r>
                      <a:r>
                        <a:rPr lang="en-US" sz="1600" kern="1000" dirty="0" err="1">
                          <a:effectLst/>
                        </a:rPr>
                        <a:t>CustomerID</a:t>
                      </a:r>
                      <a:r>
                        <a:rPr lang="en-US" sz="1600" kern="1000" dirty="0">
                          <a:effectLst/>
                        </a:rPr>
                        <a:t>, </a:t>
                      </a:r>
                      <a:r>
                        <a:rPr lang="en-US" sz="1600" kern="1000" dirty="0" err="1">
                          <a:effectLst/>
                        </a:rPr>
                        <a:t>LastName</a:t>
                      </a:r>
                      <a:r>
                        <a:rPr lang="en-US" sz="1600" kern="1000" dirty="0">
                          <a:effectLst/>
                        </a:rPr>
                        <a:t> FROM Customer</a:t>
                      </a:r>
                    </a:p>
                    <a:p>
                      <a:pPr marL="0" marR="0">
                        <a:spcBef>
                          <a:spcPts val="0"/>
                        </a:spcBef>
                        <a:spcAft>
                          <a:spcPts val="0"/>
                        </a:spcAft>
                      </a:pPr>
                      <a:r>
                        <a:rPr lang="en-US" sz="1600" kern="1000" dirty="0">
                          <a:effectLst/>
                        </a:rPr>
                        <a:t>WHERE token(</a:t>
                      </a:r>
                      <a:r>
                        <a:rPr lang="en-US" sz="1600" kern="1000" dirty="0" err="1">
                          <a:effectLst/>
                        </a:rPr>
                        <a:t>customerid</a:t>
                      </a:r>
                      <a:r>
                        <a:rPr lang="en-US" sz="1600" kern="1000" dirty="0">
                          <a:effectLst/>
                        </a:rPr>
                        <a:t>) &gt; token(00000000-0000-0000-0000-000000000000);</a:t>
                      </a:r>
                    </a:p>
                    <a:p>
                      <a:pPr marL="0" marR="0">
                        <a:spcBef>
                          <a:spcPts val="0"/>
                        </a:spcBef>
                        <a:spcAft>
                          <a:spcPts val="0"/>
                        </a:spcAft>
                      </a:pPr>
                      <a:r>
                        <a:rPr lang="en-US" sz="1600" kern="1000" dirty="0" smtClean="0">
                          <a:solidFill>
                            <a:schemeClr val="tx2"/>
                          </a:solidFill>
                          <a:effectLst/>
                        </a:rPr>
                        <a:t>&gt;&gt;&gt; </a:t>
                      </a:r>
                      <a:r>
                        <a:rPr lang="en-US" sz="1600" kern="1000" dirty="0">
                          <a:solidFill>
                            <a:schemeClr val="tx2"/>
                          </a:solidFill>
                          <a:effectLst/>
                        </a:rPr>
                        <a:t>Retrieves random rows where the hash value is greater than the hash of 0…</a:t>
                      </a:r>
                      <a:endParaRPr lang="en-US" sz="1600" kern="1000" dirty="0">
                        <a:solidFill>
                          <a:schemeClr val="tx2"/>
                        </a:solidFill>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06970" marR="106970" marT="0" marB="0"/>
                </a:tc>
              </a:tr>
            </a:tbl>
          </a:graphicData>
        </a:graphic>
      </p:graphicFrame>
      <p:sp>
        <p:nvSpPr>
          <p:cNvPr id="5" name="Rectangle 4"/>
          <p:cNvSpPr/>
          <p:nvPr/>
        </p:nvSpPr>
        <p:spPr>
          <a:xfrm>
            <a:off x="402609" y="4981433"/>
            <a:ext cx="8338782" cy="1077218"/>
          </a:xfrm>
          <a:prstGeom prst="rect">
            <a:avLst/>
          </a:prstGeom>
        </p:spPr>
        <p:txBody>
          <a:bodyPr wrap="square">
            <a:spAutoFit/>
          </a:bodyPr>
          <a:lstStyle/>
          <a:p>
            <a:r>
              <a:rPr lang="en-US" sz="1600" dirty="0"/>
              <a:t>Initially, a table can be searched only by individual values of the primary key. Conjunctions (Or, And) and inequalities (&lt;, &gt;) are not allowed. The IN (…) condition is used to find multiple values in one command. The token ( ) function does support inequality values but the comparison is made based on the hashed value of the key which is probably random.</a:t>
            </a:r>
          </a:p>
        </p:txBody>
      </p:sp>
    </p:spTree>
    <p:extLst>
      <p:ext uri="{BB962C8B-B14F-4D97-AF65-F5344CB8AC3E}">
        <p14:creationId xmlns:p14="http://schemas.microsoft.com/office/powerpoint/2010/main" val="3975650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Indexes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25</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3043754972"/>
              </p:ext>
            </p:extLst>
          </p:nvPr>
        </p:nvGraphicFramePr>
        <p:xfrm>
          <a:off x="1965278" y="781798"/>
          <a:ext cx="5197522" cy="5120640"/>
        </p:xfrm>
        <a:graphic>
          <a:graphicData uri="http://schemas.openxmlformats.org/drawingml/2006/table">
            <a:tbl>
              <a:tblPr firstRow="1" firstCol="1" bandRow="1">
                <a:tableStyleId>{5940675A-B579-460E-94D1-54222C63F5DA}</a:tableStyleId>
              </a:tblPr>
              <a:tblGrid>
                <a:gridCol w="5197522"/>
              </a:tblGrid>
              <a:tr h="610271">
                <a:tc>
                  <a:txBody>
                    <a:bodyPr/>
                    <a:lstStyle/>
                    <a:p>
                      <a:pPr marL="0" marR="0">
                        <a:spcBef>
                          <a:spcPts val="0"/>
                        </a:spcBef>
                        <a:spcAft>
                          <a:spcPts val="0"/>
                        </a:spcAft>
                      </a:pPr>
                      <a:r>
                        <a:rPr lang="en-US" sz="1400" kern="1000" dirty="0">
                          <a:effectLst/>
                        </a:rPr>
                        <a:t>SELECT * FROM Merchandise</a:t>
                      </a:r>
                    </a:p>
                    <a:p>
                      <a:pPr marL="0" marR="0">
                        <a:spcBef>
                          <a:spcPts val="0"/>
                        </a:spcBef>
                        <a:spcAft>
                          <a:spcPts val="0"/>
                        </a:spcAft>
                      </a:pPr>
                      <a:r>
                        <a:rPr lang="en-US" sz="1400" kern="1000" dirty="0">
                          <a:effectLst/>
                        </a:rPr>
                        <a:t>WHERE Category = ‘Cat’;</a:t>
                      </a:r>
                    </a:p>
                    <a:p>
                      <a:pPr marL="0" marR="0">
                        <a:spcBef>
                          <a:spcPts val="0"/>
                        </a:spcBef>
                        <a:spcAft>
                          <a:spcPts val="0"/>
                        </a:spcAft>
                      </a:pPr>
                      <a:r>
                        <a:rPr lang="en-US" sz="1400" kern="1000" dirty="0">
                          <a:effectLst/>
                        </a:rPr>
                        <a:t> </a:t>
                      </a:r>
                      <a:r>
                        <a:rPr lang="en-US" sz="1400" kern="1000" dirty="0" smtClean="0">
                          <a:effectLst/>
                        </a:rPr>
                        <a:t>&gt;&gt;&gt; </a:t>
                      </a:r>
                      <a:r>
                        <a:rPr lang="en-US" sz="1400" kern="1000" dirty="0">
                          <a:effectLst/>
                        </a:rPr>
                        <a:t>Error: No indexed columns present…</a:t>
                      </a:r>
                      <a:endParaRPr lang="en-US" sz="14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3291" marR="93291" marT="0" marB="0"/>
                </a:tc>
              </a:tr>
              <a:tr h="414627">
                <a:tc>
                  <a:txBody>
                    <a:bodyPr/>
                    <a:lstStyle/>
                    <a:p>
                      <a:pPr marL="0" marR="0">
                        <a:spcBef>
                          <a:spcPts val="0"/>
                        </a:spcBef>
                        <a:spcAft>
                          <a:spcPts val="0"/>
                        </a:spcAft>
                      </a:pPr>
                      <a:r>
                        <a:rPr lang="en-US" sz="1400" kern="1000">
                          <a:effectLst/>
                        </a:rPr>
                        <a:t>CREATE INDEX idxMerchandiseCategory </a:t>
                      </a:r>
                    </a:p>
                    <a:p>
                      <a:pPr marL="0" marR="0">
                        <a:spcBef>
                          <a:spcPts val="0"/>
                        </a:spcBef>
                        <a:spcAft>
                          <a:spcPts val="0"/>
                        </a:spcAft>
                      </a:pPr>
                      <a:r>
                        <a:rPr lang="en-US" sz="1400" kern="1000">
                          <a:effectLst/>
                        </a:rPr>
                        <a:t>ON Merchandise (Category);</a:t>
                      </a:r>
                      <a:endParaRPr lang="en-US" sz="14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3291" marR="93291" marT="0" marB="0"/>
                </a:tc>
              </a:tr>
              <a:tr h="621940">
                <a:tc>
                  <a:txBody>
                    <a:bodyPr/>
                    <a:lstStyle/>
                    <a:p>
                      <a:pPr marL="0" marR="0">
                        <a:spcBef>
                          <a:spcPts val="0"/>
                        </a:spcBef>
                        <a:spcAft>
                          <a:spcPts val="0"/>
                        </a:spcAft>
                      </a:pPr>
                      <a:r>
                        <a:rPr lang="en-US" sz="1400" kern="1000">
                          <a:effectLst/>
                        </a:rPr>
                        <a:t>SELECT Category, Description, ListPrice</a:t>
                      </a:r>
                    </a:p>
                    <a:p>
                      <a:pPr marL="0" marR="0">
                        <a:spcBef>
                          <a:spcPts val="0"/>
                        </a:spcBef>
                        <a:spcAft>
                          <a:spcPts val="0"/>
                        </a:spcAft>
                      </a:pPr>
                      <a:r>
                        <a:rPr lang="en-US" sz="1400" kern="1000">
                          <a:effectLst/>
                        </a:rPr>
                        <a:t>FROM Merchandise</a:t>
                      </a:r>
                    </a:p>
                    <a:p>
                      <a:pPr marL="0" marR="0">
                        <a:spcBef>
                          <a:spcPts val="0"/>
                        </a:spcBef>
                        <a:spcAft>
                          <a:spcPts val="0"/>
                        </a:spcAft>
                      </a:pPr>
                      <a:r>
                        <a:rPr lang="en-US" sz="1400" kern="1000">
                          <a:effectLst/>
                        </a:rPr>
                        <a:t>WHERE Category = ’Cat’;</a:t>
                      </a:r>
                      <a:endParaRPr lang="en-US" sz="14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3291" marR="93291" marT="0" marB="0"/>
                </a:tc>
              </a:tr>
              <a:tr h="3317016">
                <a:tc>
                  <a:txBody>
                    <a:bodyPr/>
                    <a:lstStyle/>
                    <a:p>
                      <a:pPr marL="0" marR="0">
                        <a:spcBef>
                          <a:spcPts val="0"/>
                        </a:spcBef>
                        <a:spcAft>
                          <a:spcPts val="0"/>
                        </a:spcAft>
                      </a:pPr>
                      <a:r>
                        <a:rPr lang="en-US" sz="1400" kern="1000" dirty="0">
                          <a:effectLst/>
                          <a:latin typeface="Courier New" panose="02070309020205020404" pitchFamily="49" charset="0"/>
                          <a:cs typeface="Courier New" panose="02070309020205020404" pitchFamily="49" charset="0"/>
                        </a:rPr>
                        <a:t>category     description           </a:t>
                      </a:r>
                      <a:r>
                        <a:rPr lang="en-US" sz="1400" kern="1000" dirty="0" err="1">
                          <a:effectLst/>
                          <a:latin typeface="Courier New" panose="02070309020205020404" pitchFamily="49" charset="0"/>
                          <a:cs typeface="Courier New" panose="02070309020205020404" pitchFamily="49" charset="0"/>
                        </a:rPr>
                        <a:t>listprice</a:t>
                      </a:r>
                      <a:endParaRPr lang="en-US" sz="1400" kern="1000" dirty="0">
                        <a:effectLst/>
                        <a:latin typeface="Courier New" panose="02070309020205020404" pitchFamily="49" charset="0"/>
                        <a:cs typeface="Courier New" panose="02070309020205020404" pitchFamily="49" charset="0"/>
                      </a:endParaRPr>
                    </a:p>
                    <a:p>
                      <a:pPr marL="0" marR="0">
                        <a:spcBef>
                          <a:spcPts val="0"/>
                        </a:spcBef>
                        <a:spcAft>
                          <a:spcPts val="0"/>
                        </a:spcAft>
                      </a:pPr>
                      <a:r>
                        <a:rPr lang="en-US" sz="1400" kern="1000" dirty="0">
                          <a:effectLst/>
                          <a:latin typeface="Courier New" panose="02070309020205020404" pitchFamily="49" charset="0"/>
                          <a:cs typeface="Courier New" panose="02070309020205020404" pitchFamily="49" charset="0"/>
                        </a:rPr>
                        <a:t>---------+-----------------------+---------- </a:t>
                      </a:r>
                    </a:p>
                    <a:p>
                      <a:pPr marL="0" marR="0">
                        <a:spcBef>
                          <a:spcPts val="0"/>
                        </a:spcBef>
                        <a:spcAft>
                          <a:spcPts val="0"/>
                        </a:spcAft>
                      </a:pPr>
                      <a:r>
                        <a:rPr lang="en-US" sz="1400" kern="1000" dirty="0">
                          <a:effectLst/>
                          <a:latin typeface="Courier New" panose="02070309020205020404" pitchFamily="49" charset="0"/>
                          <a:cs typeface="Courier New" panose="02070309020205020404" pitchFamily="49" charset="0"/>
                        </a:rPr>
                        <a:t>     Cat |         Cat Bed-Small |      25</a:t>
                      </a:r>
                    </a:p>
                    <a:p>
                      <a:pPr marL="0" marR="0">
                        <a:spcBef>
                          <a:spcPts val="0"/>
                        </a:spcBef>
                        <a:spcAft>
                          <a:spcPts val="0"/>
                        </a:spcAft>
                      </a:pPr>
                      <a:r>
                        <a:rPr lang="en-US" sz="1400" kern="1000" dirty="0">
                          <a:effectLst/>
                          <a:latin typeface="Courier New" panose="02070309020205020404" pitchFamily="49" charset="0"/>
                          <a:cs typeface="Courier New" panose="02070309020205020404" pitchFamily="49" charset="0"/>
                        </a:rPr>
                        <a:t>     Cat |   Cat Litter-10 pound |       8</a:t>
                      </a:r>
                    </a:p>
                    <a:p>
                      <a:pPr marL="0" marR="0">
                        <a:spcBef>
                          <a:spcPts val="0"/>
                        </a:spcBef>
                        <a:spcAft>
                          <a:spcPts val="0"/>
                        </a:spcAft>
                      </a:pPr>
                      <a:r>
                        <a:rPr lang="en-US" sz="1400" kern="1000" dirty="0">
                          <a:effectLst/>
                          <a:latin typeface="Courier New" panose="02070309020205020404" pitchFamily="49" charset="0"/>
                          <a:cs typeface="Courier New" panose="02070309020205020404" pitchFamily="49" charset="0"/>
                        </a:rPr>
                        <a:t>     Cat | Cat Food-Dry-10 pound |      10</a:t>
                      </a:r>
                    </a:p>
                    <a:p>
                      <a:pPr marL="0" marR="0">
                        <a:spcBef>
                          <a:spcPts val="0"/>
                        </a:spcBef>
                        <a:spcAft>
                          <a:spcPts val="0"/>
                        </a:spcAft>
                      </a:pPr>
                      <a:r>
                        <a:rPr lang="en-US" sz="1400" kern="1000" dirty="0">
                          <a:effectLst/>
                          <a:latin typeface="Courier New" panose="02070309020205020404" pitchFamily="49" charset="0"/>
                          <a:cs typeface="Courier New" panose="02070309020205020404" pitchFamily="49" charset="0"/>
                        </a:rPr>
                        <a:t>     Cat |  Cat Food-Dry-5-pound |       7</a:t>
                      </a:r>
                    </a:p>
                    <a:p>
                      <a:pPr marL="0" marR="0">
                        <a:spcBef>
                          <a:spcPts val="0"/>
                        </a:spcBef>
                        <a:spcAft>
                          <a:spcPts val="0"/>
                        </a:spcAft>
                      </a:pPr>
                      <a:r>
                        <a:rPr lang="en-US" sz="1400" kern="1000" dirty="0">
                          <a:effectLst/>
                          <a:latin typeface="Courier New" panose="02070309020205020404" pitchFamily="49" charset="0"/>
                          <a:cs typeface="Courier New" panose="02070309020205020404" pitchFamily="49" charset="0"/>
                        </a:rPr>
                        <a:t>     Cat |               Cat Toy |       3</a:t>
                      </a:r>
                    </a:p>
                    <a:p>
                      <a:pPr marL="0" marR="0">
                        <a:spcBef>
                          <a:spcPts val="0"/>
                        </a:spcBef>
                        <a:spcAft>
                          <a:spcPts val="0"/>
                        </a:spcAft>
                      </a:pPr>
                      <a:r>
                        <a:rPr lang="en-US" sz="1400" kern="1000" dirty="0">
                          <a:effectLst/>
                          <a:latin typeface="Courier New" panose="02070309020205020404" pitchFamily="49" charset="0"/>
                          <a:cs typeface="Courier New" panose="02070309020205020404" pitchFamily="49" charset="0"/>
                        </a:rPr>
                        <a:t>     Cat | Cat Food-Dry-25 pound |      18</a:t>
                      </a:r>
                    </a:p>
                    <a:p>
                      <a:pPr marL="0" marR="0">
                        <a:spcBef>
                          <a:spcPts val="0"/>
                        </a:spcBef>
                        <a:spcAft>
                          <a:spcPts val="0"/>
                        </a:spcAft>
                      </a:pPr>
                      <a:r>
                        <a:rPr lang="en-US" sz="1400" kern="1000" dirty="0">
                          <a:effectLst/>
                          <a:latin typeface="Courier New" panose="02070309020205020404" pitchFamily="49" charset="0"/>
                          <a:cs typeface="Courier New" panose="02070309020205020404" pitchFamily="49" charset="0"/>
                        </a:rPr>
                        <a:t>     Cat |  Cat Food-Can-Regular |     0.5</a:t>
                      </a:r>
                    </a:p>
                    <a:p>
                      <a:pPr marL="0" marR="0">
                        <a:spcBef>
                          <a:spcPts val="0"/>
                        </a:spcBef>
                        <a:spcAft>
                          <a:spcPts val="0"/>
                        </a:spcAft>
                      </a:pPr>
                      <a:r>
                        <a:rPr lang="en-US" sz="1400" kern="1000" dirty="0">
                          <a:effectLst/>
                          <a:latin typeface="Courier New" panose="02070309020205020404" pitchFamily="49" charset="0"/>
                          <a:cs typeface="Courier New" panose="02070309020205020404" pitchFamily="49" charset="0"/>
                        </a:rPr>
                        <a:t>     Cat |            Brush-Soft |       8</a:t>
                      </a:r>
                    </a:p>
                    <a:p>
                      <a:pPr marL="0" marR="0">
                        <a:spcBef>
                          <a:spcPts val="0"/>
                        </a:spcBef>
                        <a:spcAft>
                          <a:spcPts val="0"/>
                        </a:spcAft>
                      </a:pPr>
                      <a:r>
                        <a:rPr lang="en-US" sz="1400" kern="1000" dirty="0">
                          <a:effectLst/>
                          <a:latin typeface="Courier New" panose="02070309020205020404" pitchFamily="49" charset="0"/>
                          <a:cs typeface="Courier New" panose="02070309020205020404" pitchFamily="49" charset="0"/>
                        </a:rPr>
                        <a:t>     Cat |  Cat Food-Can-Premium |       1</a:t>
                      </a:r>
                    </a:p>
                    <a:p>
                      <a:pPr marL="0" marR="0">
                        <a:spcBef>
                          <a:spcPts val="0"/>
                        </a:spcBef>
                        <a:spcAft>
                          <a:spcPts val="0"/>
                        </a:spcAft>
                      </a:pPr>
                      <a:r>
                        <a:rPr lang="en-US" sz="1400" kern="1000" dirty="0">
                          <a:effectLst/>
                          <a:latin typeface="Courier New" panose="02070309020205020404" pitchFamily="49" charset="0"/>
                          <a:cs typeface="Courier New" panose="02070309020205020404" pitchFamily="49" charset="0"/>
                        </a:rPr>
                        <a:t>     Cat |        Cat Bed-Medium |      35</a:t>
                      </a:r>
                    </a:p>
                    <a:p>
                      <a:pPr marL="0" marR="0">
                        <a:spcBef>
                          <a:spcPts val="0"/>
                        </a:spcBef>
                        <a:spcAft>
                          <a:spcPts val="0"/>
                        </a:spcAft>
                      </a:pPr>
                      <a:r>
                        <a:rPr lang="en-US" sz="1400" kern="1000" dirty="0">
                          <a:effectLst/>
                          <a:latin typeface="Courier New" panose="02070309020205020404" pitchFamily="49" charset="0"/>
                          <a:cs typeface="Courier New" panose="02070309020205020404" pitchFamily="49" charset="0"/>
                        </a:rPr>
                        <a:t>     Cat |       Flea Collar-Cat |       6</a:t>
                      </a:r>
                    </a:p>
                    <a:p>
                      <a:pPr marL="0" marR="0">
                        <a:spcBef>
                          <a:spcPts val="0"/>
                        </a:spcBef>
                        <a:spcAft>
                          <a:spcPts val="0"/>
                        </a:spcAft>
                      </a:pPr>
                      <a:r>
                        <a:rPr lang="en-US" sz="1400" kern="1000" dirty="0">
                          <a:effectLst/>
                          <a:latin typeface="Courier New" panose="02070309020205020404" pitchFamily="49" charset="0"/>
                          <a:cs typeface="Courier New" panose="02070309020205020404" pitchFamily="49" charset="0"/>
                        </a:rPr>
                        <a:t>     Cat |            Collar-Cat |       8</a:t>
                      </a:r>
                    </a:p>
                    <a:p>
                      <a:pPr marL="0" marR="0">
                        <a:spcBef>
                          <a:spcPts val="0"/>
                        </a:spcBef>
                        <a:spcAft>
                          <a:spcPts val="0"/>
                        </a:spcAft>
                      </a:pPr>
                      <a:r>
                        <a:rPr lang="en-US" sz="1400" kern="1000" dirty="0">
                          <a:effectLst/>
                          <a:latin typeface="Courier New" panose="02070309020205020404" pitchFamily="49" charset="0"/>
                          <a:cs typeface="Courier New" panose="02070309020205020404" pitchFamily="49" charset="0"/>
                        </a:rPr>
                        <a:t>     Cat |    Litter Box-Covered |      15</a:t>
                      </a:r>
                    </a:p>
                    <a:p>
                      <a:pPr marL="0" marR="0">
                        <a:spcBef>
                          <a:spcPts val="0"/>
                        </a:spcBef>
                        <a:spcAft>
                          <a:spcPts val="0"/>
                        </a:spcAft>
                      </a:pPr>
                      <a:r>
                        <a:rPr lang="en-US" sz="1400" kern="1000" dirty="0">
                          <a:effectLst/>
                          <a:latin typeface="Courier New" panose="02070309020205020404" pitchFamily="49" charset="0"/>
                          <a:cs typeface="Courier New" panose="02070309020205020404" pitchFamily="49" charset="0"/>
                        </a:rPr>
                        <a:t>     Cat |            Litter Box |       8</a:t>
                      </a:r>
                      <a:endParaRPr lang="en-US" sz="1400" kern="1000" dirty="0">
                        <a:effectLst/>
                        <a:latin typeface="Courier New" panose="02070309020205020404" pitchFamily="49" charset="0"/>
                        <a:ea typeface="Times New Roman" panose="02020603050405020304" pitchFamily="18" charset="0"/>
                        <a:cs typeface="Courier New" panose="02070309020205020404" pitchFamily="49" charset="0"/>
                      </a:endParaRPr>
                    </a:p>
                  </a:txBody>
                  <a:tcPr marL="93291" marR="93291" marT="0" marB="0"/>
                </a:tc>
              </a:tr>
            </a:tbl>
          </a:graphicData>
        </a:graphic>
      </p:graphicFrame>
    </p:spTree>
    <p:extLst>
      <p:ext uri="{BB962C8B-B14F-4D97-AF65-F5344CB8AC3E}">
        <p14:creationId xmlns:p14="http://schemas.microsoft.com/office/powerpoint/2010/main" val="550337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Filters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26</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3291651040"/>
              </p:ext>
            </p:extLst>
          </p:nvPr>
        </p:nvGraphicFramePr>
        <p:xfrm>
          <a:off x="1180116" y="1309511"/>
          <a:ext cx="6432337" cy="3343701"/>
        </p:xfrm>
        <a:graphic>
          <a:graphicData uri="http://schemas.openxmlformats.org/drawingml/2006/table">
            <a:tbl>
              <a:tblPr firstRow="1" firstCol="1" bandRow="1">
                <a:tableStyleId>{5940675A-B579-460E-94D1-54222C63F5DA}</a:tableStyleId>
              </a:tblPr>
              <a:tblGrid>
                <a:gridCol w="6432337"/>
              </a:tblGrid>
              <a:tr h="1800454">
                <a:tc>
                  <a:txBody>
                    <a:bodyPr/>
                    <a:lstStyle/>
                    <a:p>
                      <a:pPr marL="0" marR="0">
                        <a:spcBef>
                          <a:spcPts val="0"/>
                        </a:spcBef>
                        <a:spcAft>
                          <a:spcPts val="0"/>
                        </a:spcAft>
                      </a:pPr>
                      <a:r>
                        <a:rPr lang="en-US" sz="1600" kern="1000" dirty="0">
                          <a:effectLst/>
                        </a:rPr>
                        <a:t>SELECT Category, Description, </a:t>
                      </a:r>
                      <a:r>
                        <a:rPr lang="en-US" sz="1600" kern="1000" dirty="0" err="1">
                          <a:effectLst/>
                        </a:rPr>
                        <a:t>ListPrice</a:t>
                      </a:r>
                      <a:endParaRPr lang="en-US" sz="1600" kern="1000" dirty="0">
                        <a:effectLst/>
                      </a:endParaRPr>
                    </a:p>
                    <a:p>
                      <a:pPr marL="0" marR="0">
                        <a:spcBef>
                          <a:spcPts val="0"/>
                        </a:spcBef>
                        <a:spcAft>
                          <a:spcPts val="0"/>
                        </a:spcAft>
                      </a:pPr>
                      <a:r>
                        <a:rPr lang="en-US" sz="1600" kern="1000" dirty="0">
                          <a:effectLst/>
                        </a:rPr>
                        <a:t>FROM Merchandise</a:t>
                      </a:r>
                    </a:p>
                    <a:p>
                      <a:pPr marL="0" marR="0">
                        <a:spcBef>
                          <a:spcPts val="0"/>
                        </a:spcBef>
                        <a:spcAft>
                          <a:spcPts val="0"/>
                        </a:spcAft>
                      </a:pPr>
                      <a:r>
                        <a:rPr lang="en-US" sz="1600" kern="1000" dirty="0">
                          <a:effectLst/>
                        </a:rPr>
                        <a:t>WHERE Category = ‘Cat’</a:t>
                      </a:r>
                    </a:p>
                    <a:p>
                      <a:pPr marL="0" marR="0">
                        <a:spcBef>
                          <a:spcPts val="0"/>
                        </a:spcBef>
                        <a:spcAft>
                          <a:spcPts val="0"/>
                        </a:spcAft>
                      </a:pPr>
                      <a:r>
                        <a:rPr lang="en-US" sz="1600" kern="1000" dirty="0">
                          <a:effectLst/>
                        </a:rPr>
                        <a:t>AND </a:t>
                      </a:r>
                      <a:r>
                        <a:rPr lang="en-US" sz="1600" kern="1000" dirty="0" err="1">
                          <a:effectLst/>
                        </a:rPr>
                        <a:t>ListPrice</a:t>
                      </a:r>
                      <a:r>
                        <a:rPr lang="en-US" sz="1600" kern="1000" dirty="0">
                          <a:effectLst/>
                        </a:rPr>
                        <a:t> &gt; 10</a:t>
                      </a:r>
                    </a:p>
                    <a:p>
                      <a:pPr marL="0" marR="0">
                        <a:spcBef>
                          <a:spcPts val="0"/>
                        </a:spcBef>
                        <a:spcAft>
                          <a:spcPts val="0"/>
                        </a:spcAft>
                      </a:pPr>
                      <a:r>
                        <a:rPr lang="en-US" sz="1600" kern="1000" dirty="0">
                          <a:effectLst/>
                        </a:rPr>
                        <a:t>LIMIT 10</a:t>
                      </a:r>
                    </a:p>
                    <a:p>
                      <a:pPr marL="0" marR="0">
                        <a:spcBef>
                          <a:spcPts val="0"/>
                        </a:spcBef>
                        <a:spcAft>
                          <a:spcPts val="0"/>
                        </a:spcAft>
                      </a:pPr>
                      <a:r>
                        <a:rPr lang="en-US" sz="1600" kern="1000" dirty="0">
                          <a:effectLst/>
                        </a:rPr>
                        <a:t>ALLOW FILTERING;</a:t>
                      </a:r>
                    </a:p>
                    <a:p>
                      <a:pPr marL="0" marR="0">
                        <a:spcBef>
                          <a:spcPts val="0"/>
                        </a:spcBef>
                        <a:spcAft>
                          <a:spcPts val="0"/>
                        </a:spcAft>
                      </a:pPr>
                      <a:r>
                        <a:rPr lang="en-US" sz="1600" kern="1000" dirty="0">
                          <a:effectLst/>
                        </a:rPr>
                        <a:t> </a:t>
                      </a:r>
                      <a:endParaRPr lang="en-US" sz="16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15743" marR="115743" marT="0" marB="0"/>
                </a:tc>
              </a:tr>
              <a:tr h="1543247">
                <a:tc>
                  <a:txBody>
                    <a:bodyPr/>
                    <a:lstStyle/>
                    <a:p>
                      <a:pPr marL="0" marR="0">
                        <a:spcBef>
                          <a:spcPts val="0"/>
                        </a:spcBef>
                        <a:spcAft>
                          <a:spcPts val="0"/>
                        </a:spcAft>
                      </a:pPr>
                      <a:r>
                        <a:rPr lang="en-US" sz="1600" kern="1000" dirty="0">
                          <a:effectLst/>
                          <a:latin typeface="Courier New" panose="02070309020205020404" pitchFamily="49" charset="0"/>
                          <a:cs typeface="Courier New" panose="02070309020205020404" pitchFamily="49" charset="0"/>
                        </a:rPr>
                        <a:t>category     description           </a:t>
                      </a:r>
                      <a:r>
                        <a:rPr lang="en-US" sz="1600" kern="1000" dirty="0" err="1">
                          <a:effectLst/>
                          <a:latin typeface="Courier New" panose="02070309020205020404" pitchFamily="49" charset="0"/>
                          <a:cs typeface="Courier New" panose="02070309020205020404" pitchFamily="49" charset="0"/>
                        </a:rPr>
                        <a:t>listprice</a:t>
                      </a:r>
                      <a:endParaRPr lang="en-US" sz="1600" kern="1000" dirty="0">
                        <a:effectLst/>
                        <a:latin typeface="Courier New" panose="02070309020205020404" pitchFamily="49" charset="0"/>
                        <a:cs typeface="Courier New" panose="02070309020205020404" pitchFamily="49" charset="0"/>
                      </a:endParaRPr>
                    </a:p>
                    <a:p>
                      <a:pPr marL="0" marR="0">
                        <a:spcBef>
                          <a:spcPts val="0"/>
                        </a:spcBef>
                        <a:spcAft>
                          <a:spcPts val="0"/>
                        </a:spcAft>
                      </a:pPr>
                      <a:r>
                        <a:rPr lang="en-US" sz="1600" kern="1000" dirty="0">
                          <a:effectLst/>
                          <a:latin typeface="Courier New" panose="02070309020205020404" pitchFamily="49" charset="0"/>
                          <a:cs typeface="Courier New" panose="02070309020205020404" pitchFamily="49" charset="0"/>
                        </a:rPr>
                        <a:t>---------+-----------------------+---------- </a:t>
                      </a:r>
                    </a:p>
                    <a:p>
                      <a:pPr marL="0" marR="0">
                        <a:spcBef>
                          <a:spcPts val="0"/>
                        </a:spcBef>
                        <a:spcAft>
                          <a:spcPts val="0"/>
                        </a:spcAft>
                      </a:pPr>
                      <a:r>
                        <a:rPr lang="en-US" sz="1600" kern="1000" dirty="0">
                          <a:effectLst/>
                          <a:latin typeface="Courier New" panose="02070309020205020404" pitchFamily="49" charset="0"/>
                          <a:cs typeface="Courier New" panose="02070309020205020404" pitchFamily="49" charset="0"/>
                        </a:rPr>
                        <a:t>     Cat |         Cat Bed-Small |      25</a:t>
                      </a:r>
                    </a:p>
                    <a:p>
                      <a:pPr marL="0" marR="0">
                        <a:spcBef>
                          <a:spcPts val="0"/>
                        </a:spcBef>
                        <a:spcAft>
                          <a:spcPts val="0"/>
                        </a:spcAft>
                      </a:pPr>
                      <a:r>
                        <a:rPr lang="en-US" sz="1600" kern="1000" dirty="0">
                          <a:effectLst/>
                          <a:latin typeface="Courier New" panose="02070309020205020404" pitchFamily="49" charset="0"/>
                          <a:cs typeface="Courier New" panose="02070309020205020404" pitchFamily="49" charset="0"/>
                        </a:rPr>
                        <a:t>     Cat | Cat Food-Dry-25 pound |      18</a:t>
                      </a:r>
                    </a:p>
                    <a:p>
                      <a:pPr marL="0" marR="0">
                        <a:spcBef>
                          <a:spcPts val="0"/>
                        </a:spcBef>
                        <a:spcAft>
                          <a:spcPts val="0"/>
                        </a:spcAft>
                      </a:pPr>
                      <a:r>
                        <a:rPr lang="en-US" sz="1600" kern="1000" dirty="0">
                          <a:effectLst/>
                          <a:latin typeface="Courier New" panose="02070309020205020404" pitchFamily="49" charset="0"/>
                          <a:cs typeface="Courier New" panose="02070309020205020404" pitchFamily="49" charset="0"/>
                        </a:rPr>
                        <a:t>     Cat |        Cat Bed-Medium |      35</a:t>
                      </a:r>
                    </a:p>
                    <a:p>
                      <a:pPr marL="0" marR="0">
                        <a:spcBef>
                          <a:spcPts val="0"/>
                        </a:spcBef>
                        <a:spcAft>
                          <a:spcPts val="0"/>
                        </a:spcAft>
                      </a:pPr>
                      <a:r>
                        <a:rPr lang="en-US" sz="1600" kern="1000" dirty="0">
                          <a:effectLst/>
                          <a:latin typeface="Courier New" panose="02070309020205020404" pitchFamily="49" charset="0"/>
                          <a:cs typeface="Courier New" panose="02070309020205020404" pitchFamily="49" charset="0"/>
                        </a:rPr>
                        <a:t>     Cat |    Litter Box-Covered |      15</a:t>
                      </a:r>
                      <a:endParaRPr lang="en-US" sz="1600" kern="1000" dirty="0">
                        <a:effectLst/>
                        <a:latin typeface="Courier New" panose="02070309020205020404" pitchFamily="49" charset="0"/>
                        <a:ea typeface="Times New Roman" panose="02020603050405020304" pitchFamily="18" charset="0"/>
                        <a:cs typeface="Courier New" panose="02070309020205020404" pitchFamily="49" charset="0"/>
                      </a:endParaRPr>
                    </a:p>
                  </a:txBody>
                  <a:tcPr marL="115743" marR="115743" marT="0" marB="0"/>
                </a:tc>
              </a:tr>
            </a:tbl>
          </a:graphicData>
        </a:graphic>
      </p:graphicFrame>
      <p:sp>
        <p:nvSpPr>
          <p:cNvPr id="5" name="Rectangle 4"/>
          <p:cNvSpPr/>
          <p:nvPr/>
        </p:nvSpPr>
        <p:spPr>
          <a:xfrm>
            <a:off x="677270" y="4819724"/>
            <a:ext cx="7438030" cy="1200329"/>
          </a:xfrm>
          <a:prstGeom prst="rect">
            <a:avLst/>
          </a:prstGeom>
        </p:spPr>
        <p:txBody>
          <a:bodyPr wrap="square">
            <a:spAutoFit/>
          </a:bodyPr>
          <a:lstStyle/>
          <a:p>
            <a:r>
              <a:rPr lang="en-US" sz="1800" dirty="0"/>
              <a:t>Conditions on other (non-indexed) columns can be added as long as the ALLOW FILTERING phrase is added at the end. </a:t>
            </a:r>
            <a:endParaRPr lang="en-US" sz="1800" dirty="0" smtClean="0"/>
          </a:p>
          <a:p>
            <a:r>
              <a:rPr lang="en-US" sz="1800" dirty="0" smtClean="0"/>
              <a:t>The </a:t>
            </a:r>
            <a:r>
              <a:rPr lang="en-US" sz="1800" dirty="0"/>
              <a:t>LIMIT n command can be used in any SELECT </a:t>
            </a:r>
            <a:r>
              <a:rPr lang="en-US" sz="1800" dirty="0" smtClean="0"/>
              <a:t>query—and defaults to 10,000 rows if not specified.</a:t>
            </a:r>
            <a:endParaRPr lang="en-US" sz="1800" dirty="0"/>
          </a:p>
        </p:txBody>
      </p:sp>
    </p:spTree>
    <p:extLst>
      <p:ext uri="{BB962C8B-B14F-4D97-AF65-F5344CB8AC3E}">
        <p14:creationId xmlns:p14="http://schemas.microsoft.com/office/powerpoint/2010/main" val="22497121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Indexes for Pet Store Web</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27</a:t>
            </a:fld>
            <a:endParaRPr lang="en-US"/>
          </a:p>
        </p:txBody>
      </p:sp>
      <p:sp>
        <p:nvSpPr>
          <p:cNvPr id="4" name="Rectangle 3"/>
          <p:cNvSpPr/>
          <p:nvPr/>
        </p:nvSpPr>
        <p:spPr>
          <a:xfrm>
            <a:off x="1078174" y="1412774"/>
            <a:ext cx="7656394" cy="1200329"/>
          </a:xfrm>
          <a:prstGeom prst="rect">
            <a:avLst/>
          </a:prstGeom>
        </p:spPr>
        <p:txBody>
          <a:bodyPr wrap="square">
            <a:spAutoFit/>
          </a:bodyPr>
          <a:lstStyle/>
          <a:p>
            <a:r>
              <a:rPr lang="en-US" sz="1800" dirty="0" smtClean="0"/>
              <a:t>CREATE </a:t>
            </a:r>
            <a:r>
              <a:rPr lang="en-US" sz="1800" dirty="0"/>
              <a:t>INDEX </a:t>
            </a:r>
            <a:r>
              <a:rPr lang="en-US" sz="1800" dirty="0" err="1"/>
              <a:t>idxCustomerUsername</a:t>
            </a:r>
            <a:r>
              <a:rPr lang="en-US" sz="1800" dirty="0"/>
              <a:t> ON Customer(Username);</a:t>
            </a:r>
          </a:p>
          <a:p>
            <a:r>
              <a:rPr lang="en-US" sz="1800" dirty="0" smtClean="0"/>
              <a:t>CREATE </a:t>
            </a:r>
            <a:r>
              <a:rPr lang="en-US" sz="1800" dirty="0"/>
              <a:t>INDEX </a:t>
            </a:r>
            <a:r>
              <a:rPr lang="en-US" sz="1800" dirty="0" err="1"/>
              <a:t>idxMerchandiseCategory</a:t>
            </a:r>
            <a:r>
              <a:rPr lang="en-US" sz="1800" dirty="0"/>
              <a:t> ON Merchandise(Category</a:t>
            </a:r>
            <a:r>
              <a:rPr lang="en-US" sz="1800" dirty="0" smtClean="0"/>
              <a:t>);</a:t>
            </a:r>
          </a:p>
          <a:p>
            <a:endParaRPr lang="en-US" sz="1800" dirty="0"/>
          </a:p>
          <a:p>
            <a:r>
              <a:rPr lang="en-US" sz="1800" dirty="0" smtClean="0"/>
              <a:t>Best practice: Define the index before loading table data.</a:t>
            </a:r>
            <a:endParaRPr lang="en-US" sz="1800" dirty="0"/>
          </a:p>
        </p:txBody>
      </p:sp>
      <p:sp>
        <p:nvSpPr>
          <p:cNvPr id="5" name="TextBox 4"/>
          <p:cNvSpPr txBox="1"/>
          <p:nvPr/>
        </p:nvSpPr>
        <p:spPr>
          <a:xfrm>
            <a:off x="545910" y="2975212"/>
            <a:ext cx="8052179" cy="2585323"/>
          </a:xfrm>
          <a:prstGeom prst="rect">
            <a:avLst/>
          </a:prstGeom>
          <a:noFill/>
        </p:spPr>
        <p:txBody>
          <a:bodyPr wrap="square" rtlCol="0">
            <a:spAutoFit/>
          </a:bodyPr>
          <a:lstStyle/>
          <a:p>
            <a:r>
              <a:rPr lang="en-US" sz="1800" dirty="0" smtClean="0">
                <a:solidFill>
                  <a:schemeClr val="tx1"/>
                </a:solidFill>
              </a:rPr>
              <a:t>Warning note/Current version of Cassandra (1.2)</a:t>
            </a:r>
          </a:p>
          <a:p>
            <a:r>
              <a:rPr lang="en-US" sz="1800" dirty="0" smtClean="0">
                <a:solidFill>
                  <a:schemeClr val="tx1"/>
                </a:solidFill>
              </a:rPr>
              <a:t>Creating the index on text columns after the data has been bulk loaded does not always work (never?).</a:t>
            </a:r>
          </a:p>
          <a:p>
            <a:r>
              <a:rPr lang="en-US" sz="1800" dirty="0" smtClean="0">
                <a:solidFill>
                  <a:schemeClr val="tx1"/>
                </a:solidFill>
              </a:rPr>
              <a:t>The index is created but SELECT commands retrieve no matching values.</a:t>
            </a:r>
          </a:p>
          <a:p>
            <a:r>
              <a:rPr lang="en-US" sz="1800" dirty="0" smtClean="0">
                <a:solidFill>
                  <a:schemeClr val="tx1"/>
                </a:solidFill>
              </a:rPr>
              <a:t>You can try </a:t>
            </a:r>
            <a:r>
              <a:rPr lang="en-US" sz="1800" dirty="0" err="1" smtClean="0">
                <a:solidFill>
                  <a:schemeClr val="tx1"/>
                </a:solidFill>
              </a:rPr>
              <a:t>nodetool</a:t>
            </a:r>
            <a:r>
              <a:rPr lang="en-US" sz="1800" dirty="0" smtClean="0">
                <a:solidFill>
                  <a:schemeClr val="tx1"/>
                </a:solidFill>
              </a:rPr>
              <a:t> repair, but not sure that helps.</a:t>
            </a:r>
          </a:p>
          <a:p>
            <a:r>
              <a:rPr lang="en-US" sz="1800" dirty="0" smtClean="0">
                <a:solidFill>
                  <a:schemeClr val="tx1"/>
                </a:solidFill>
              </a:rPr>
              <a:t>Probably have to unload the data and reload it:</a:t>
            </a:r>
          </a:p>
          <a:p>
            <a:r>
              <a:rPr lang="en-US" sz="1800" dirty="0" smtClean="0">
                <a:solidFill>
                  <a:schemeClr val="tx1"/>
                </a:solidFill>
              </a:rPr>
              <a:t>truncate customer;</a:t>
            </a:r>
          </a:p>
          <a:p>
            <a:r>
              <a:rPr lang="en-US" sz="1800" dirty="0">
                <a:solidFill>
                  <a:schemeClr val="tx1"/>
                </a:solidFill>
              </a:rPr>
              <a:t>COPY </a:t>
            </a:r>
            <a:r>
              <a:rPr lang="en-US" sz="1800" dirty="0" err="1">
                <a:solidFill>
                  <a:schemeClr val="tx1"/>
                </a:solidFill>
              </a:rPr>
              <a:t>petstoreweb.customer</a:t>
            </a:r>
            <a:r>
              <a:rPr lang="en-US" sz="1800" dirty="0">
                <a:solidFill>
                  <a:schemeClr val="tx1"/>
                </a:solidFill>
              </a:rPr>
              <a:t>(</a:t>
            </a:r>
            <a:r>
              <a:rPr lang="en-US" sz="1800" dirty="0" err="1">
                <a:solidFill>
                  <a:schemeClr val="tx1"/>
                </a:solidFill>
              </a:rPr>
              <a:t>customerid</a:t>
            </a:r>
            <a:r>
              <a:rPr lang="en-US" sz="1800" dirty="0">
                <a:solidFill>
                  <a:schemeClr val="tx1"/>
                </a:solidFill>
              </a:rPr>
              <a:t>, </a:t>
            </a:r>
            <a:r>
              <a:rPr lang="en-US" sz="1800" dirty="0" err="1">
                <a:solidFill>
                  <a:schemeClr val="tx1"/>
                </a:solidFill>
              </a:rPr>
              <a:t>firstname</a:t>
            </a:r>
            <a:r>
              <a:rPr lang="en-US" sz="1800" dirty="0">
                <a:solidFill>
                  <a:schemeClr val="tx1"/>
                </a:solidFill>
              </a:rPr>
              <a:t>, </a:t>
            </a:r>
            <a:r>
              <a:rPr lang="en-US" sz="1800" dirty="0" err="1">
                <a:solidFill>
                  <a:schemeClr val="tx1"/>
                </a:solidFill>
              </a:rPr>
              <a:t>lastname</a:t>
            </a:r>
            <a:r>
              <a:rPr lang="en-US" sz="1800" dirty="0">
                <a:solidFill>
                  <a:schemeClr val="tx1"/>
                </a:solidFill>
              </a:rPr>
              <a:t>, </a:t>
            </a:r>
            <a:r>
              <a:rPr lang="en-US" sz="1800" dirty="0" err="1">
                <a:solidFill>
                  <a:schemeClr val="tx1"/>
                </a:solidFill>
              </a:rPr>
              <a:t>screenname</a:t>
            </a:r>
            <a:r>
              <a:rPr lang="en-US" sz="1800" dirty="0">
                <a:solidFill>
                  <a:schemeClr val="tx1"/>
                </a:solidFill>
              </a:rPr>
              <a:t>, username, password, email) FROM 'Customers.csv</a:t>
            </a:r>
            <a:r>
              <a:rPr lang="en-US" sz="1800" dirty="0" smtClean="0">
                <a:solidFill>
                  <a:schemeClr val="tx1"/>
                </a:solidFill>
              </a:rPr>
              <a:t>';</a:t>
            </a:r>
            <a:endParaRPr lang="en-US" sz="1800" dirty="0">
              <a:solidFill>
                <a:schemeClr val="tx1"/>
              </a:solidFill>
            </a:endParaRPr>
          </a:p>
        </p:txBody>
      </p:sp>
    </p:spTree>
    <p:extLst>
      <p:ext uri="{BB962C8B-B14F-4D97-AF65-F5344CB8AC3E}">
        <p14:creationId xmlns:p14="http://schemas.microsoft.com/office/powerpoint/2010/main" val="20509511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 QUERY for Compound Key</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28</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939694696"/>
              </p:ext>
            </p:extLst>
          </p:nvPr>
        </p:nvGraphicFramePr>
        <p:xfrm>
          <a:off x="150120" y="1316301"/>
          <a:ext cx="8849440" cy="2926080"/>
        </p:xfrm>
        <a:graphic>
          <a:graphicData uri="http://schemas.openxmlformats.org/drawingml/2006/table">
            <a:tbl>
              <a:tblPr firstRow="1" firstCol="1" bandRow="1">
                <a:tableStyleId>{5940675A-B579-460E-94D1-54222C63F5DA}</a:tableStyleId>
              </a:tblPr>
              <a:tblGrid>
                <a:gridCol w="8849440"/>
              </a:tblGrid>
              <a:tr h="1204688">
                <a:tc>
                  <a:txBody>
                    <a:bodyPr/>
                    <a:lstStyle/>
                    <a:p>
                      <a:pPr marL="0" marR="0">
                        <a:spcBef>
                          <a:spcPts val="0"/>
                        </a:spcBef>
                        <a:spcAft>
                          <a:spcPts val="0"/>
                        </a:spcAft>
                      </a:pPr>
                      <a:r>
                        <a:rPr lang="en-US" sz="1600" kern="1000" dirty="0">
                          <a:effectLst/>
                        </a:rPr>
                        <a:t>SELECT </a:t>
                      </a:r>
                      <a:r>
                        <a:rPr lang="en-US" sz="1600" kern="1000" dirty="0" err="1">
                          <a:effectLst/>
                        </a:rPr>
                        <a:t>CommentDate</a:t>
                      </a:r>
                      <a:r>
                        <a:rPr lang="en-US" sz="1600" kern="1000" dirty="0">
                          <a:effectLst/>
                        </a:rPr>
                        <a:t>, </a:t>
                      </a:r>
                      <a:r>
                        <a:rPr lang="en-US" sz="1600" kern="1000" dirty="0" err="1">
                          <a:effectLst/>
                        </a:rPr>
                        <a:t>ScreenName</a:t>
                      </a:r>
                      <a:r>
                        <a:rPr lang="en-US" sz="1600" kern="1000" dirty="0">
                          <a:effectLst/>
                        </a:rPr>
                        <a:t>, Title, Comment, Rating</a:t>
                      </a:r>
                    </a:p>
                    <a:p>
                      <a:pPr marL="0" marR="0">
                        <a:spcBef>
                          <a:spcPts val="0"/>
                        </a:spcBef>
                        <a:spcAft>
                          <a:spcPts val="0"/>
                        </a:spcAft>
                      </a:pPr>
                      <a:r>
                        <a:rPr lang="en-US" sz="1600" kern="1000" dirty="0">
                          <a:effectLst/>
                        </a:rPr>
                        <a:t>FROM </a:t>
                      </a:r>
                      <a:r>
                        <a:rPr lang="en-US" sz="1600" kern="1000" dirty="0" err="1">
                          <a:effectLst/>
                        </a:rPr>
                        <a:t>ItemComments</a:t>
                      </a:r>
                      <a:endParaRPr lang="en-US" sz="1600" kern="1000" dirty="0">
                        <a:effectLst/>
                      </a:endParaRPr>
                    </a:p>
                    <a:p>
                      <a:pPr marL="0" marR="0">
                        <a:spcBef>
                          <a:spcPts val="0"/>
                        </a:spcBef>
                        <a:spcAft>
                          <a:spcPts val="0"/>
                        </a:spcAft>
                      </a:pPr>
                      <a:r>
                        <a:rPr lang="en-US" sz="1600" kern="1000" dirty="0">
                          <a:effectLst/>
                        </a:rPr>
                        <a:t>WHERE </a:t>
                      </a:r>
                      <a:r>
                        <a:rPr lang="en-US" sz="1600" kern="1000" dirty="0" err="1">
                          <a:effectLst/>
                        </a:rPr>
                        <a:t>ItemID</a:t>
                      </a:r>
                      <a:r>
                        <a:rPr lang="en-US" sz="1600" kern="1000" dirty="0">
                          <a:effectLst/>
                        </a:rPr>
                        <a:t>=7ee762a1-3a27-42a0-a51e-e7988250ecd5</a:t>
                      </a:r>
                    </a:p>
                    <a:p>
                      <a:pPr marL="0" marR="0">
                        <a:spcBef>
                          <a:spcPts val="0"/>
                        </a:spcBef>
                        <a:spcAft>
                          <a:spcPts val="0"/>
                        </a:spcAft>
                      </a:pPr>
                      <a:r>
                        <a:rPr lang="en-US" sz="1600" kern="1000" dirty="0">
                          <a:effectLst/>
                        </a:rPr>
                        <a:t>LIMIT 10;</a:t>
                      </a:r>
                    </a:p>
                    <a:p>
                      <a:pPr marL="0" marR="0">
                        <a:spcBef>
                          <a:spcPts val="0"/>
                        </a:spcBef>
                        <a:spcAft>
                          <a:spcPts val="0"/>
                        </a:spcAft>
                      </a:pPr>
                      <a:r>
                        <a:rPr lang="en-US" sz="1600" kern="1000" dirty="0">
                          <a:effectLst/>
                        </a:rPr>
                        <a:t> </a:t>
                      </a:r>
                      <a:endParaRPr lang="en-US" sz="16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08422" marR="108422" marT="0" marB="0"/>
                </a:tc>
              </a:tr>
              <a:tr h="1686564">
                <a:tc>
                  <a:txBody>
                    <a:bodyPr/>
                    <a:lstStyle/>
                    <a:p>
                      <a:pPr marL="0" marR="0">
                        <a:spcBef>
                          <a:spcPts val="0"/>
                        </a:spcBef>
                        <a:spcAft>
                          <a:spcPts val="0"/>
                        </a:spcAft>
                      </a:pPr>
                      <a:r>
                        <a:rPr lang="en-US" sz="1600" kern="1000" dirty="0" err="1">
                          <a:effectLst/>
                          <a:latin typeface="Courier New" panose="02070309020205020404" pitchFamily="49" charset="0"/>
                          <a:cs typeface="Courier New" panose="02070309020205020404" pitchFamily="49" charset="0"/>
                        </a:rPr>
                        <a:t>commentdate</a:t>
                      </a:r>
                      <a:r>
                        <a:rPr lang="en-US" sz="1600" kern="1000" dirty="0">
                          <a:effectLst/>
                          <a:latin typeface="Courier New" panose="02070309020205020404" pitchFamily="49" charset="0"/>
                          <a:cs typeface="Courier New" panose="02070309020205020404" pitchFamily="49" charset="0"/>
                        </a:rPr>
                        <a:t>  </a:t>
                      </a:r>
                      <a:r>
                        <a:rPr lang="en-US" sz="1600" kern="1000" dirty="0" err="1">
                          <a:effectLst/>
                          <a:latin typeface="Courier New" panose="02070309020205020404" pitchFamily="49" charset="0"/>
                          <a:cs typeface="Courier New" panose="02070309020205020404" pitchFamily="49" charset="0"/>
                        </a:rPr>
                        <a:t>screenname</a:t>
                      </a:r>
                      <a:r>
                        <a:rPr lang="en-US" sz="1600" kern="1000" dirty="0">
                          <a:effectLst/>
                          <a:latin typeface="Courier New" panose="02070309020205020404" pitchFamily="49" charset="0"/>
                          <a:cs typeface="Courier New" panose="02070309020205020404" pitchFamily="49" charset="0"/>
                        </a:rPr>
                        <a:t>   title       comment                  rating</a:t>
                      </a:r>
                    </a:p>
                    <a:p>
                      <a:pPr marL="0" marR="0">
                        <a:spcBef>
                          <a:spcPts val="0"/>
                        </a:spcBef>
                        <a:spcAft>
                          <a:spcPts val="0"/>
                        </a:spcAft>
                      </a:pPr>
                      <a:r>
                        <a:rPr lang="en-US" sz="1600" kern="1000" dirty="0" smtClean="0">
                          <a:effectLst/>
                          <a:latin typeface="Courier New" panose="02070309020205020404" pitchFamily="49" charset="0"/>
                          <a:cs typeface="Courier New" panose="02070309020205020404" pitchFamily="49" charset="0"/>
                        </a:rPr>
                        <a:t>------------+------------+----------+-------------------------+------- </a:t>
                      </a:r>
                      <a:endParaRPr lang="en-US" sz="1600" kern="1000" dirty="0">
                        <a:effectLst/>
                        <a:latin typeface="Courier New" panose="02070309020205020404" pitchFamily="49" charset="0"/>
                        <a:cs typeface="Courier New" panose="02070309020205020404" pitchFamily="49" charset="0"/>
                      </a:endParaRPr>
                    </a:p>
                    <a:p>
                      <a:pPr marL="0" marR="0">
                        <a:spcBef>
                          <a:spcPts val="0"/>
                        </a:spcBef>
                        <a:spcAft>
                          <a:spcPts val="0"/>
                        </a:spcAft>
                      </a:pPr>
                      <a:r>
                        <a:rPr lang="en-US" sz="1600" kern="1000" dirty="0">
                          <a:effectLst/>
                          <a:latin typeface="Courier New" panose="02070309020205020404" pitchFamily="49" charset="0"/>
                          <a:cs typeface="Courier New" panose="02070309020205020404" pitchFamily="49" charset="0"/>
                        </a:rPr>
                        <a:t>2014-11-14… | Gazer33    | Smells…  | The smell is horrible…  |     4</a:t>
                      </a:r>
                    </a:p>
                    <a:p>
                      <a:pPr marL="0" marR="0">
                        <a:spcBef>
                          <a:spcPts val="0"/>
                        </a:spcBef>
                        <a:spcAft>
                          <a:spcPts val="0"/>
                        </a:spcAft>
                      </a:pPr>
                      <a:r>
                        <a:rPr lang="en-US" sz="1600" kern="1000" dirty="0">
                          <a:effectLst/>
                          <a:latin typeface="Courier New" panose="02070309020205020404" pitchFamily="49" charset="0"/>
                          <a:cs typeface="Courier New" panose="02070309020205020404" pitchFamily="49" charset="0"/>
                        </a:rPr>
                        <a:t>2014-11-01… | Caged19    | Yummy…   | My human/slave feeds…   |     5</a:t>
                      </a:r>
                    </a:p>
                    <a:p>
                      <a:pPr marL="0" marR="0">
                        <a:spcBef>
                          <a:spcPts val="0"/>
                        </a:spcBef>
                        <a:spcAft>
                          <a:spcPts val="0"/>
                        </a:spcAft>
                      </a:pPr>
                      <a:r>
                        <a:rPr lang="en-US" sz="1600" kern="1000" dirty="0">
                          <a:effectLst/>
                          <a:latin typeface="Courier New" panose="02070309020205020404" pitchFamily="49" charset="0"/>
                          <a:cs typeface="Courier New" panose="02070309020205020404" pitchFamily="49" charset="0"/>
                        </a:rPr>
                        <a:t>2014-15-21… | Cathouse   | Too big… | OK I only have one cat… |     3</a:t>
                      </a:r>
                    </a:p>
                    <a:p>
                      <a:pPr marL="0" marR="0">
                        <a:spcBef>
                          <a:spcPts val="0"/>
                        </a:spcBef>
                        <a:spcAft>
                          <a:spcPts val="0"/>
                        </a:spcAft>
                      </a:pPr>
                      <a:r>
                        <a:rPr lang="en-US" sz="1600" kern="1000" dirty="0">
                          <a:effectLst/>
                          <a:latin typeface="Courier New" panose="02070309020205020404" pitchFamily="49" charset="0"/>
                          <a:cs typeface="Courier New" panose="02070309020205020404" pitchFamily="49" charset="0"/>
                        </a:rPr>
                        <a:t>2014-03-07… | </a:t>
                      </a:r>
                      <a:r>
                        <a:rPr lang="en-US" sz="1600" kern="1000" dirty="0" err="1">
                          <a:effectLst/>
                          <a:latin typeface="Courier New" panose="02070309020205020404" pitchFamily="49" charset="0"/>
                          <a:cs typeface="Courier New" panose="02070309020205020404" pitchFamily="49" charset="0"/>
                        </a:rPr>
                        <a:t>RedStar</a:t>
                      </a:r>
                      <a:r>
                        <a:rPr lang="en-US" sz="1600" kern="1000" dirty="0">
                          <a:effectLst/>
                          <a:latin typeface="Courier New" panose="02070309020205020404" pitchFamily="49" charset="0"/>
                          <a:cs typeface="Courier New" panose="02070309020205020404" pitchFamily="49" charset="0"/>
                        </a:rPr>
                        <a:t>    | Not…     | Not sure it matters…    |     3</a:t>
                      </a:r>
                    </a:p>
                    <a:p>
                      <a:pPr marL="0" marR="0">
                        <a:spcBef>
                          <a:spcPts val="0"/>
                        </a:spcBef>
                        <a:spcAft>
                          <a:spcPts val="0"/>
                        </a:spcAft>
                      </a:pPr>
                      <a:r>
                        <a:rPr lang="en-US" sz="1600" kern="1000" dirty="0">
                          <a:effectLst/>
                        </a:rPr>
                        <a:t> </a:t>
                      </a:r>
                      <a:endParaRPr lang="en-US" sz="16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08422" marR="108422" marT="0" marB="0"/>
                </a:tc>
              </a:tr>
            </a:tbl>
          </a:graphicData>
        </a:graphic>
      </p:graphicFrame>
      <p:sp>
        <p:nvSpPr>
          <p:cNvPr id="5" name="TextBox 4"/>
          <p:cNvSpPr txBox="1"/>
          <p:nvPr/>
        </p:nvSpPr>
        <p:spPr>
          <a:xfrm>
            <a:off x="696036" y="4380932"/>
            <a:ext cx="7833815" cy="1754326"/>
          </a:xfrm>
          <a:prstGeom prst="rect">
            <a:avLst/>
          </a:prstGeom>
          <a:noFill/>
        </p:spPr>
        <p:txBody>
          <a:bodyPr wrap="square" rtlCol="0">
            <a:spAutoFit/>
          </a:bodyPr>
          <a:lstStyle/>
          <a:p>
            <a:r>
              <a:rPr lang="en-US" sz="1800" dirty="0" smtClean="0"/>
              <a:t>PRIMARY KEY (</a:t>
            </a:r>
            <a:r>
              <a:rPr lang="en-US" sz="1800" dirty="0" err="1" smtClean="0"/>
              <a:t>ItemID</a:t>
            </a:r>
            <a:r>
              <a:rPr lang="en-US" sz="1800" dirty="0" smtClean="0"/>
              <a:t>, </a:t>
            </a:r>
            <a:r>
              <a:rPr lang="en-US" sz="1800" dirty="0" err="1" smtClean="0"/>
              <a:t>CustomerID</a:t>
            </a:r>
            <a:r>
              <a:rPr lang="en-US" sz="1800" dirty="0" smtClean="0"/>
              <a:t>)</a:t>
            </a:r>
          </a:p>
          <a:p>
            <a:endParaRPr lang="en-US" sz="1800" dirty="0" smtClean="0"/>
          </a:p>
          <a:p>
            <a:r>
              <a:rPr lang="en-US" sz="1800" dirty="0" smtClean="0"/>
              <a:t>The query is easy because the compound key requires only the value for the first column. The query then returns all matching rows (up to the limit).</a:t>
            </a:r>
          </a:p>
          <a:p>
            <a:r>
              <a:rPr lang="en-US" sz="1800" dirty="0" smtClean="0"/>
              <a:t>This result is exactly what is needed for the application, which is why the compound key was chosen in the database design.</a:t>
            </a:r>
            <a:endParaRPr lang="en-US" sz="1800" dirty="0"/>
          </a:p>
        </p:txBody>
      </p:sp>
    </p:spTree>
    <p:extLst>
      <p:ext uri="{BB962C8B-B14F-4D97-AF65-F5344CB8AC3E}">
        <p14:creationId xmlns:p14="http://schemas.microsoft.com/office/powerpoint/2010/main" val="15423019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Query Secondary Columns (Compound)</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29</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3298265979"/>
              </p:ext>
            </p:extLst>
          </p:nvPr>
        </p:nvGraphicFramePr>
        <p:xfrm>
          <a:off x="979415" y="1409105"/>
          <a:ext cx="6977230" cy="2331720"/>
        </p:xfrm>
        <a:graphic>
          <a:graphicData uri="http://schemas.openxmlformats.org/drawingml/2006/table">
            <a:tbl>
              <a:tblPr firstRow="1" firstCol="1" bandRow="1">
                <a:tableStyleId>{5940675A-B579-460E-94D1-54222C63F5DA}</a:tableStyleId>
              </a:tblPr>
              <a:tblGrid>
                <a:gridCol w="6977230"/>
              </a:tblGrid>
              <a:tr h="1266953">
                <a:tc>
                  <a:txBody>
                    <a:bodyPr/>
                    <a:lstStyle/>
                    <a:p>
                      <a:pPr marL="0" marR="0">
                        <a:spcBef>
                          <a:spcPts val="0"/>
                        </a:spcBef>
                        <a:spcAft>
                          <a:spcPts val="0"/>
                        </a:spcAft>
                      </a:pPr>
                      <a:r>
                        <a:rPr lang="en-US" sz="1700" kern="1000">
                          <a:effectLst/>
                        </a:rPr>
                        <a:t>SELECT ItemID, CommentDate</a:t>
                      </a:r>
                    </a:p>
                    <a:p>
                      <a:pPr marL="0" marR="0">
                        <a:spcBef>
                          <a:spcPts val="0"/>
                        </a:spcBef>
                        <a:spcAft>
                          <a:spcPts val="0"/>
                        </a:spcAft>
                      </a:pPr>
                      <a:r>
                        <a:rPr lang="en-US" sz="1700" kern="1000">
                          <a:effectLst/>
                        </a:rPr>
                        <a:t>FROM ItemComments</a:t>
                      </a:r>
                    </a:p>
                    <a:p>
                      <a:pPr marL="0" marR="0">
                        <a:spcBef>
                          <a:spcPts val="0"/>
                        </a:spcBef>
                        <a:spcAft>
                          <a:spcPts val="0"/>
                        </a:spcAft>
                      </a:pPr>
                      <a:r>
                        <a:rPr lang="en-US" sz="1700" kern="1000">
                          <a:effectLst/>
                        </a:rPr>
                        <a:t>WHERE CustomerID=9f9f66c2-a949-4f60-b21b-1ec95158583c</a:t>
                      </a:r>
                    </a:p>
                    <a:p>
                      <a:pPr marL="0" marR="0">
                        <a:spcBef>
                          <a:spcPts val="0"/>
                        </a:spcBef>
                        <a:spcAft>
                          <a:spcPts val="0"/>
                        </a:spcAft>
                      </a:pPr>
                      <a:r>
                        <a:rPr lang="en-US" sz="1700" kern="1000">
                          <a:effectLst/>
                        </a:rPr>
                        <a:t>ALLOW FILTERING;</a:t>
                      </a:r>
                    </a:p>
                    <a:p>
                      <a:pPr marL="0" marR="0">
                        <a:spcBef>
                          <a:spcPts val="0"/>
                        </a:spcBef>
                        <a:spcAft>
                          <a:spcPts val="0"/>
                        </a:spcAft>
                      </a:pPr>
                      <a:r>
                        <a:rPr lang="en-US" sz="1700" kern="1000">
                          <a:effectLst/>
                        </a:rPr>
                        <a:t> </a:t>
                      </a:r>
                      <a:endParaRPr lang="en-US" sz="17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14026" marR="114026" marT="0" marB="0"/>
                </a:tc>
              </a:tr>
              <a:tr h="1013562">
                <a:tc>
                  <a:txBody>
                    <a:bodyPr/>
                    <a:lstStyle/>
                    <a:p>
                      <a:pPr marL="0" marR="0">
                        <a:spcBef>
                          <a:spcPts val="0"/>
                        </a:spcBef>
                        <a:spcAft>
                          <a:spcPts val="0"/>
                        </a:spcAft>
                      </a:pPr>
                      <a:r>
                        <a:rPr lang="en-US" sz="1700" kern="1000" dirty="0" err="1">
                          <a:effectLst/>
                          <a:latin typeface="Courier New" panose="02070309020205020404" pitchFamily="49" charset="0"/>
                          <a:cs typeface="Courier New" panose="02070309020205020404" pitchFamily="49" charset="0"/>
                        </a:rPr>
                        <a:t>itemid</a:t>
                      </a:r>
                      <a:r>
                        <a:rPr lang="en-US" sz="1700" kern="1000" dirty="0">
                          <a:effectLst/>
                          <a:latin typeface="Courier New" panose="02070309020205020404" pitchFamily="49" charset="0"/>
                          <a:cs typeface="Courier New" panose="02070309020205020404" pitchFamily="49" charset="0"/>
                        </a:rPr>
                        <a:t>                                 </a:t>
                      </a:r>
                      <a:r>
                        <a:rPr lang="en-US" sz="1700" kern="1000" dirty="0" err="1">
                          <a:effectLst/>
                          <a:latin typeface="Courier New" panose="02070309020205020404" pitchFamily="49" charset="0"/>
                          <a:cs typeface="Courier New" panose="02070309020205020404" pitchFamily="49" charset="0"/>
                        </a:rPr>
                        <a:t>commentdate</a:t>
                      </a:r>
                      <a:endParaRPr lang="en-US" sz="1700" kern="1000" dirty="0">
                        <a:effectLst/>
                        <a:latin typeface="Courier New" panose="02070309020205020404" pitchFamily="49" charset="0"/>
                        <a:cs typeface="Courier New" panose="02070309020205020404" pitchFamily="49" charset="0"/>
                      </a:endParaRPr>
                    </a:p>
                    <a:p>
                      <a:pPr marL="0" marR="0">
                        <a:spcBef>
                          <a:spcPts val="0"/>
                        </a:spcBef>
                        <a:spcAft>
                          <a:spcPts val="0"/>
                        </a:spcAft>
                      </a:pPr>
                      <a:r>
                        <a:rPr lang="en-US" sz="1700" kern="1000" dirty="0">
                          <a:effectLst/>
                          <a:latin typeface="Courier New" panose="02070309020205020404" pitchFamily="49" charset="0"/>
                          <a:cs typeface="Courier New" panose="02070309020205020404" pitchFamily="49" charset="0"/>
                        </a:rPr>
                        <a:t>-------------------------------------+------------- </a:t>
                      </a:r>
                    </a:p>
                    <a:p>
                      <a:pPr marL="0" marR="0">
                        <a:spcBef>
                          <a:spcPts val="0"/>
                        </a:spcBef>
                        <a:spcAft>
                          <a:spcPts val="0"/>
                        </a:spcAft>
                      </a:pPr>
                      <a:r>
                        <a:rPr lang="en-US" sz="1700" kern="1000" dirty="0">
                          <a:effectLst/>
                          <a:latin typeface="Courier New" panose="02070309020205020404" pitchFamily="49" charset="0"/>
                          <a:cs typeface="Courier New" panose="02070309020205020404" pitchFamily="49" charset="0"/>
                        </a:rPr>
                        <a:t>563907d0-16bf-4b17-b516-3f42b7c787b7 | 2013-02-10… </a:t>
                      </a:r>
                    </a:p>
                    <a:p>
                      <a:pPr marL="0" marR="0">
                        <a:spcBef>
                          <a:spcPts val="0"/>
                        </a:spcBef>
                        <a:spcAft>
                          <a:spcPts val="0"/>
                        </a:spcAft>
                      </a:pPr>
                      <a:r>
                        <a:rPr lang="en-US" sz="1700" kern="1000" dirty="0">
                          <a:effectLst/>
                          <a:latin typeface="Courier New" panose="02070309020205020404" pitchFamily="49" charset="0"/>
                          <a:cs typeface="Courier New" panose="02070309020205020404" pitchFamily="49" charset="0"/>
                        </a:rPr>
                        <a:t>7cbc9858-3cf6-41e7-aba3-db09cc27ebbb | 2013-02-03…</a:t>
                      </a:r>
                      <a:endParaRPr lang="en-US" sz="1700" kern="1000" dirty="0">
                        <a:effectLst/>
                        <a:latin typeface="Courier New" panose="02070309020205020404" pitchFamily="49" charset="0"/>
                        <a:ea typeface="Times New Roman" panose="02020603050405020304" pitchFamily="18" charset="0"/>
                        <a:cs typeface="Courier New" panose="02070309020205020404" pitchFamily="49" charset="0"/>
                      </a:endParaRPr>
                    </a:p>
                  </a:txBody>
                  <a:tcPr marL="114026" marR="114026" marT="0" marB="0"/>
                </a:tc>
              </a:tr>
            </a:tbl>
          </a:graphicData>
        </a:graphic>
      </p:graphicFrame>
      <p:sp>
        <p:nvSpPr>
          <p:cNvPr id="5" name="Rectangle 4"/>
          <p:cNvSpPr/>
          <p:nvPr/>
        </p:nvSpPr>
        <p:spPr>
          <a:xfrm>
            <a:off x="1032680" y="4069097"/>
            <a:ext cx="7078639" cy="2031325"/>
          </a:xfrm>
          <a:prstGeom prst="rect">
            <a:avLst/>
          </a:prstGeom>
        </p:spPr>
        <p:txBody>
          <a:bodyPr wrap="square">
            <a:spAutoFit/>
          </a:bodyPr>
          <a:lstStyle/>
          <a:p>
            <a:r>
              <a:rPr lang="en-US" sz="1800" dirty="0"/>
              <a:t>The second (and later) columns in a compound key effectively already have an index and can be retrieved directly with a WHERE statement as long as the ALLOW FILTERING command is used</a:t>
            </a:r>
            <a:r>
              <a:rPr lang="en-US" sz="1800" dirty="0" smtClean="0"/>
              <a:t>.</a:t>
            </a:r>
          </a:p>
          <a:p>
            <a:endParaRPr lang="en-US" sz="1800" dirty="0"/>
          </a:p>
          <a:p>
            <a:r>
              <a:rPr lang="en-US" sz="1800" dirty="0" smtClean="0"/>
              <a:t>Note that no JOIN command can be used to retrieve the Item data.</a:t>
            </a:r>
          </a:p>
          <a:p>
            <a:r>
              <a:rPr lang="en-US" sz="1800" dirty="0" smtClean="0"/>
              <a:t>That would require the application to issue a second query using one </a:t>
            </a:r>
            <a:r>
              <a:rPr lang="en-US" sz="1800" dirty="0" err="1" smtClean="0"/>
              <a:t>ItemID</a:t>
            </a:r>
            <a:r>
              <a:rPr lang="en-US" sz="1800" dirty="0" smtClean="0"/>
              <a:t> at a time.</a:t>
            </a:r>
            <a:endParaRPr lang="en-US" sz="1800" dirty="0"/>
          </a:p>
        </p:txBody>
      </p:sp>
    </p:spTree>
    <p:extLst>
      <p:ext uri="{BB962C8B-B14F-4D97-AF65-F5344CB8AC3E}">
        <p14:creationId xmlns:p14="http://schemas.microsoft.com/office/powerpoint/2010/main" val="584279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Relational v Key-Value Pairs</a:t>
            </a:r>
            <a:endParaRPr lang="en-US" dirty="0"/>
          </a:p>
        </p:txBody>
      </p:sp>
      <p:sp>
        <p:nvSpPr>
          <p:cNvPr id="4" name="Slide Number Placeholder 3"/>
          <p:cNvSpPr>
            <a:spLocks noGrp="1"/>
          </p:cNvSpPr>
          <p:nvPr>
            <p:ph type="sldNum" sz="quarter" idx="12"/>
          </p:nvPr>
        </p:nvSpPr>
        <p:spPr/>
        <p:txBody>
          <a:bodyPr/>
          <a:lstStyle/>
          <a:p>
            <a:pPr>
              <a:defRPr/>
            </a:pPr>
            <a:fld id="{923F52A1-028B-4591-8BCA-BD4AC116D9B3}" type="slidenum">
              <a:rPr lang="en-US" smtClean="0"/>
              <a:pPr>
                <a:defRPr/>
              </a:pPr>
              <a:t>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647623197"/>
              </p:ext>
            </p:extLst>
          </p:nvPr>
        </p:nvGraphicFramePr>
        <p:xfrm>
          <a:off x="531622" y="1291074"/>
          <a:ext cx="6207968" cy="1097280"/>
        </p:xfrm>
        <a:graphic>
          <a:graphicData uri="http://schemas.openxmlformats.org/drawingml/2006/table">
            <a:tbl>
              <a:tblPr firstRow="1" firstCol="1" bandRow="1">
                <a:tableStyleId>{5940675A-B579-460E-94D1-54222C63F5DA}</a:tableStyleId>
              </a:tblPr>
              <a:tblGrid>
                <a:gridCol w="898226"/>
                <a:gridCol w="1354866"/>
                <a:gridCol w="1535516"/>
                <a:gridCol w="2419360"/>
              </a:tblGrid>
              <a:tr h="269259">
                <a:tc>
                  <a:txBody>
                    <a:bodyPr/>
                    <a:lstStyle/>
                    <a:p>
                      <a:pPr marL="0" marR="0">
                        <a:spcBef>
                          <a:spcPts val="0"/>
                        </a:spcBef>
                        <a:spcAft>
                          <a:spcPts val="0"/>
                        </a:spcAft>
                      </a:pPr>
                      <a:r>
                        <a:rPr lang="en-US" sz="1800">
                          <a:effectLst/>
                        </a:rPr>
                        <a:t>CID</a:t>
                      </a:r>
                      <a:endParaRPr lang="en-US" sz="1800">
                        <a:effectLst/>
                        <a:latin typeface="Century Schoolbook" panose="02040604050505020304" pitchFamily="18" charset="0"/>
                        <a:ea typeface="Calibri" panose="020F0502020204030204" pitchFamily="34" charset="0"/>
                        <a:cs typeface="Times New Roman" panose="02020603050405020304" pitchFamily="18" charset="0"/>
                      </a:endParaRPr>
                    </a:p>
                  </a:txBody>
                  <a:tcPr marL="108390" marR="108390" marT="0" marB="0"/>
                </a:tc>
                <a:tc>
                  <a:txBody>
                    <a:bodyPr/>
                    <a:lstStyle/>
                    <a:p>
                      <a:pPr marL="0" marR="0">
                        <a:spcBef>
                          <a:spcPts val="0"/>
                        </a:spcBef>
                        <a:spcAft>
                          <a:spcPts val="0"/>
                        </a:spcAft>
                      </a:pPr>
                      <a:r>
                        <a:rPr lang="en-US" sz="1800">
                          <a:effectLst/>
                        </a:rPr>
                        <a:t>LastName</a:t>
                      </a:r>
                      <a:endParaRPr lang="en-US" sz="1800">
                        <a:effectLst/>
                        <a:latin typeface="Century Schoolbook" panose="02040604050505020304" pitchFamily="18" charset="0"/>
                        <a:ea typeface="Calibri" panose="020F0502020204030204" pitchFamily="34" charset="0"/>
                        <a:cs typeface="Times New Roman" panose="02020603050405020304" pitchFamily="18" charset="0"/>
                      </a:endParaRPr>
                    </a:p>
                  </a:txBody>
                  <a:tcPr marL="108390" marR="108390" marT="0" marB="0"/>
                </a:tc>
                <a:tc>
                  <a:txBody>
                    <a:bodyPr/>
                    <a:lstStyle/>
                    <a:p>
                      <a:pPr marL="0" marR="0">
                        <a:spcBef>
                          <a:spcPts val="0"/>
                        </a:spcBef>
                        <a:spcAft>
                          <a:spcPts val="0"/>
                        </a:spcAft>
                      </a:pPr>
                      <a:r>
                        <a:rPr lang="en-US" sz="1800">
                          <a:effectLst/>
                        </a:rPr>
                        <a:t>FirstName</a:t>
                      </a:r>
                      <a:endParaRPr lang="en-US" sz="1800">
                        <a:effectLst/>
                        <a:latin typeface="Century Schoolbook" panose="02040604050505020304" pitchFamily="18" charset="0"/>
                        <a:ea typeface="Calibri" panose="020F0502020204030204" pitchFamily="34" charset="0"/>
                        <a:cs typeface="Times New Roman" panose="02020603050405020304" pitchFamily="18" charset="0"/>
                      </a:endParaRPr>
                    </a:p>
                  </a:txBody>
                  <a:tcPr marL="108390" marR="108390" marT="0" marB="0"/>
                </a:tc>
                <a:tc>
                  <a:txBody>
                    <a:bodyPr/>
                    <a:lstStyle/>
                    <a:p>
                      <a:pPr marL="0" marR="0">
                        <a:spcBef>
                          <a:spcPts val="0"/>
                        </a:spcBef>
                        <a:spcAft>
                          <a:spcPts val="0"/>
                        </a:spcAft>
                      </a:pPr>
                      <a:r>
                        <a:rPr lang="en-US" sz="1800">
                          <a:effectLst/>
                        </a:rPr>
                        <a:t>Email</a:t>
                      </a:r>
                      <a:endParaRPr lang="en-US" sz="1800">
                        <a:effectLst/>
                        <a:latin typeface="Century Schoolbook" panose="02040604050505020304" pitchFamily="18" charset="0"/>
                        <a:ea typeface="Calibri" panose="020F0502020204030204" pitchFamily="34" charset="0"/>
                        <a:cs typeface="Times New Roman" panose="02020603050405020304" pitchFamily="18" charset="0"/>
                      </a:endParaRPr>
                    </a:p>
                  </a:txBody>
                  <a:tcPr marL="108390" marR="108390" marT="0" marB="0"/>
                </a:tc>
              </a:tr>
              <a:tr h="269259">
                <a:tc>
                  <a:txBody>
                    <a:bodyPr/>
                    <a:lstStyle/>
                    <a:p>
                      <a:pPr marL="0" marR="0">
                        <a:spcBef>
                          <a:spcPts val="0"/>
                        </a:spcBef>
                        <a:spcAft>
                          <a:spcPts val="0"/>
                        </a:spcAft>
                      </a:pPr>
                      <a:r>
                        <a:rPr lang="en-US" sz="1800">
                          <a:effectLst/>
                        </a:rPr>
                        <a:t>101</a:t>
                      </a:r>
                      <a:endParaRPr lang="en-US" sz="1800">
                        <a:effectLst/>
                        <a:latin typeface="Century Schoolbook" panose="02040604050505020304" pitchFamily="18" charset="0"/>
                        <a:ea typeface="Calibri" panose="020F0502020204030204" pitchFamily="34" charset="0"/>
                        <a:cs typeface="Times New Roman" panose="02020603050405020304" pitchFamily="18" charset="0"/>
                      </a:endParaRPr>
                    </a:p>
                  </a:txBody>
                  <a:tcPr marL="108390" marR="108390" marT="0" marB="0"/>
                </a:tc>
                <a:tc>
                  <a:txBody>
                    <a:bodyPr/>
                    <a:lstStyle/>
                    <a:p>
                      <a:pPr marL="0" marR="0">
                        <a:spcBef>
                          <a:spcPts val="0"/>
                        </a:spcBef>
                        <a:spcAft>
                          <a:spcPts val="0"/>
                        </a:spcAft>
                      </a:pPr>
                      <a:r>
                        <a:rPr lang="en-US" sz="1800">
                          <a:effectLst/>
                        </a:rPr>
                        <a:t>Brown</a:t>
                      </a:r>
                      <a:endParaRPr lang="en-US" sz="1800">
                        <a:effectLst/>
                        <a:latin typeface="Century Schoolbook" panose="02040604050505020304" pitchFamily="18" charset="0"/>
                        <a:ea typeface="Calibri" panose="020F0502020204030204" pitchFamily="34" charset="0"/>
                        <a:cs typeface="Times New Roman" panose="02020603050405020304" pitchFamily="18" charset="0"/>
                      </a:endParaRPr>
                    </a:p>
                  </a:txBody>
                  <a:tcPr marL="108390" marR="108390" marT="0" marB="0"/>
                </a:tc>
                <a:tc>
                  <a:txBody>
                    <a:bodyPr/>
                    <a:lstStyle/>
                    <a:p>
                      <a:pPr marL="0" marR="0">
                        <a:spcBef>
                          <a:spcPts val="0"/>
                        </a:spcBef>
                        <a:spcAft>
                          <a:spcPts val="0"/>
                        </a:spcAft>
                      </a:pPr>
                      <a:r>
                        <a:rPr lang="en-US" sz="1800" dirty="0">
                          <a:effectLst/>
                        </a:rPr>
                        <a:t>Bobby</a:t>
                      </a:r>
                      <a:endParaRPr lang="en-US" sz="1800" dirty="0">
                        <a:effectLst/>
                        <a:latin typeface="Century Schoolbook" panose="02040604050505020304" pitchFamily="18" charset="0"/>
                        <a:ea typeface="Calibri" panose="020F0502020204030204" pitchFamily="34" charset="0"/>
                        <a:cs typeface="Times New Roman" panose="02020603050405020304" pitchFamily="18" charset="0"/>
                      </a:endParaRPr>
                    </a:p>
                  </a:txBody>
                  <a:tcPr marL="108390" marR="108390" marT="0" marB="0"/>
                </a:tc>
                <a:tc>
                  <a:txBody>
                    <a:bodyPr/>
                    <a:lstStyle/>
                    <a:p>
                      <a:pPr marL="0" marR="0">
                        <a:spcBef>
                          <a:spcPts val="0"/>
                        </a:spcBef>
                        <a:spcAft>
                          <a:spcPts val="0"/>
                        </a:spcAft>
                      </a:pPr>
                      <a:r>
                        <a:rPr lang="en-US" sz="1800">
                          <a:effectLst/>
                        </a:rPr>
                        <a:t>BBrown@gmail.com </a:t>
                      </a:r>
                      <a:endParaRPr lang="en-US" sz="1800">
                        <a:effectLst/>
                        <a:latin typeface="Century Schoolbook" panose="02040604050505020304" pitchFamily="18" charset="0"/>
                        <a:ea typeface="Calibri" panose="020F0502020204030204" pitchFamily="34" charset="0"/>
                        <a:cs typeface="Times New Roman" panose="02020603050405020304" pitchFamily="18" charset="0"/>
                      </a:endParaRPr>
                    </a:p>
                  </a:txBody>
                  <a:tcPr marL="108390" marR="108390" marT="0" marB="0"/>
                </a:tc>
              </a:tr>
              <a:tr h="269259">
                <a:tc>
                  <a:txBody>
                    <a:bodyPr/>
                    <a:lstStyle/>
                    <a:p>
                      <a:pPr marL="0" marR="0">
                        <a:spcBef>
                          <a:spcPts val="0"/>
                        </a:spcBef>
                        <a:spcAft>
                          <a:spcPts val="0"/>
                        </a:spcAft>
                      </a:pPr>
                      <a:r>
                        <a:rPr lang="en-US" sz="1800">
                          <a:effectLst/>
                        </a:rPr>
                        <a:t>102</a:t>
                      </a:r>
                      <a:endParaRPr lang="en-US" sz="1800">
                        <a:effectLst/>
                        <a:latin typeface="Century Schoolbook" panose="02040604050505020304" pitchFamily="18" charset="0"/>
                        <a:ea typeface="Calibri" panose="020F0502020204030204" pitchFamily="34" charset="0"/>
                        <a:cs typeface="Times New Roman" panose="02020603050405020304" pitchFamily="18" charset="0"/>
                      </a:endParaRPr>
                    </a:p>
                  </a:txBody>
                  <a:tcPr marL="108390" marR="108390" marT="0" marB="0"/>
                </a:tc>
                <a:tc>
                  <a:txBody>
                    <a:bodyPr/>
                    <a:lstStyle/>
                    <a:p>
                      <a:pPr marL="0" marR="0">
                        <a:spcBef>
                          <a:spcPts val="0"/>
                        </a:spcBef>
                        <a:spcAft>
                          <a:spcPts val="0"/>
                        </a:spcAft>
                      </a:pPr>
                      <a:r>
                        <a:rPr lang="en-US" sz="1800">
                          <a:effectLst/>
                        </a:rPr>
                        <a:t>Jones</a:t>
                      </a:r>
                      <a:endParaRPr lang="en-US" sz="1800">
                        <a:effectLst/>
                        <a:latin typeface="Century Schoolbook" panose="02040604050505020304" pitchFamily="18" charset="0"/>
                        <a:ea typeface="Calibri" panose="020F0502020204030204" pitchFamily="34" charset="0"/>
                        <a:cs typeface="Times New Roman" panose="02020603050405020304" pitchFamily="18" charset="0"/>
                      </a:endParaRPr>
                    </a:p>
                  </a:txBody>
                  <a:tcPr marL="108390" marR="108390" marT="0" marB="0"/>
                </a:tc>
                <a:tc>
                  <a:txBody>
                    <a:bodyPr/>
                    <a:lstStyle/>
                    <a:p>
                      <a:pPr marL="0" marR="0">
                        <a:spcBef>
                          <a:spcPts val="0"/>
                        </a:spcBef>
                        <a:spcAft>
                          <a:spcPts val="0"/>
                        </a:spcAft>
                      </a:pPr>
                      <a:r>
                        <a:rPr lang="en-US" sz="1800">
                          <a:effectLst/>
                        </a:rPr>
                        <a:t>Jackie</a:t>
                      </a:r>
                      <a:endParaRPr lang="en-US" sz="1800">
                        <a:effectLst/>
                        <a:latin typeface="Century Schoolbook" panose="02040604050505020304" pitchFamily="18" charset="0"/>
                        <a:ea typeface="Calibri" panose="020F0502020204030204" pitchFamily="34" charset="0"/>
                        <a:cs typeface="Times New Roman" panose="02020603050405020304" pitchFamily="18" charset="0"/>
                      </a:endParaRPr>
                    </a:p>
                  </a:txBody>
                  <a:tcPr marL="108390" marR="108390" marT="0" marB="0"/>
                </a:tc>
                <a:tc>
                  <a:txBody>
                    <a:bodyPr/>
                    <a:lstStyle/>
                    <a:p>
                      <a:pPr marL="0" marR="0">
                        <a:spcBef>
                          <a:spcPts val="0"/>
                        </a:spcBef>
                        <a:spcAft>
                          <a:spcPts val="0"/>
                        </a:spcAft>
                      </a:pPr>
                      <a:r>
                        <a:rPr lang="en-US" sz="1800">
                          <a:effectLst/>
                        </a:rPr>
                        <a:t>JJackie@live.com </a:t>
                      </a:r>
                      <a:endParaRPr lang="en-US" sz="1800">
                        <a:effectLst/>
                        <a:latin typeface="Century Schoolbook" panose="02040604050505020304" pitchFamily="18" charset="0"/>
                        <a:ea typeface="Calibri" panose="020F0502020204030204" pitchFamily="34" charset="0"/>
                        <a:cs typeface="Times New Roman" panose="02020603050405020304" pitchFamily="18" charset="0"/>
                      </a:endParaRPr>
                    </a:p>
                  </a:txBody>
                  <a:tcPr marL="108390" marR="108390" marT="0" marB="0"/>
                </a:tc>
              </a:tr>
              <a:tr h="269259">
                <a:tc>
                  <a:txBody>
                    <a:bodyPr/>
                    <a:lstStyle/>
                    <a:p>
                      <a:pPr marL="0" marR="0">
                        <a:spcBef>
                          <a:spcPts val="0"/>
                        </a:spcBef>
                        <a:spcAft>
                          <a:spcPts val="0"/>
                        </a:spcAft>
                      </a:pPr>
                      <a:r>
                        <a:rPr lang="en-US" sz="1800">
                          <a:effectLst/>
                        </a:rPr>
                        <a:t>103</a:t>
                      </a:r>
                      <a:endParaRPr lang="en-US" sz="1800">
                        <a:effectLst/>
                        <a:latin typeface="Century Schoolbook" panose="02040604050505020304" pitchFamily="18" charset="0"/>
                        <a:ea typeface="Calibri" panose="020F0502020204030204" pitchFamily="34" charset="0"/>
                        <a:cs typeface="Times New Roman" panose="02020603050405020304" pitchFamily="18" charset="0"/>
                      </a:endParaRPr>
                    </a:p>
                  </a:txBody>
                  <a:tcPr marL="108390" marR="108390" marT="0" marB="0"/>
                </a:tc>
                <a:tc>
                  <a:txBody>
                    <a:bodyPr/>
                    <a:lstStyle/>
                    <a:p>
                      <a:pPr marL="0" marR="0">
                        <a:spcBef>
                          <a:spcPts val="0"/>
                        </a:spcBef>
                        <a:spcAft>
                          <a:spcPts val="0"/>
                        </a:spcAft>
                      </a:pPr>
                      <a:r>
                        <a:rPr lang="en-US" sz="1800">
                          <a:effectLst/>
                        </a:rPr>
                        <a:t>Piste</a:t>
                      </a:r>
                      <a:endParaRPr lang="en-US" sz="1800">
                        <a:effectLst/>
                        <a:latin typeface="Century Schoolbook" panose="02040604050505020304" pitchFamily="18" charset="0"/>
                        <a:ea typeface="Calibri" panose="020F0502020204030204" pitchFamily="34" charset="0"/>
                        <a:cs typeface="Times New Roman" panose="02020603050405020304" pitchFamily="18" charset="0"/>
                      </a:endParaRPr>
                    </a:p>
                  </a:txBody>
                  <a:tcPr marL="108390" marR="108390" marT="0" marB="0"/>
                </a:tc>
                <a:tc>
                  <a:txBody>
                    <a:bodyPr/>
                    <a:lstStyle/>
                    <a:p>
                      <a:pPr marL="0" marR="0">
                        <a:spcBef>
                          <a:spcPts val="0"/>
                        </a:spcBef>
                        <a:spcAft>
                          <a:spcPts val="0"/>
                        </a:spcAft>
                      </a:pPr>
                      <a:r>
                        <a:rPr lang="en-US" sz="1800">
                          <a:effectLst/>
                        </a:rPr>
                        <a:t>Paula</a:t>
                      </a:r>
                      <a:endParaRPr lang="en-US" sz="1800">
                        <a:effectLst/>
                        <a:latin typeface="Century Schoolbook" panose="02040604050505020304" pitchFamily="18" charset="0"/>
                        <a:ea typeface="Calibri" panose="020F0502020204030204" pitchFamily="34" charset="0"/>
                        <a:cs typeface="Times New Roman" panose="02020603050405020304" pitchFamily="18" charset="0"/>
                      </a:endParaRPr>
                    </a:p>
                  </a:txBody>
                  <a:tcPr marL="108390" marR="108390" marT="0" marB="0"/>
                </a:tc>
                <a:tc>
                  <a:txBody>
                    <a:bodyPr/>
                    <a:lstStyle/>
                    <a:p>
                      <a:pPr marL="0" marR="0">
                        <a:spcBef>
                          <a:spcPts val="0"/>
                        </a:spcBef>
                        <a:spcAft>
                          <a:spcPts val="0"/>
                        </a:spcAft>
                      </a:pPr>
                      <a:r>
                        <a:rPr lang="en-US" sz="1800" dirty="0">
                          <a:effectLst/>
                        </a:rPr>
                        <a:t>SkiFast@yahoo.com </a:t>
                      </a:r>
                      <a:endParaRPr lang="en-US" sz="1800" dirty="0">
                        <a:effectLst/>
                        <a:latin typeface="Century Schoolbook" panose="02040604050505020304" pitchFamily="18" charset="0"/>
                        <a:ea typeface="Calibri" panose="020F0502020204030204" pitchFamily="34" charset="0"/>
                        <a:cs typeface="Times New Roman" panose="02020603050405020304" pitchFamily="18" charset="0"/>
                      </a:endParaRPr>
                    </a:p>
                  </a:txBody>
                  <a:tcPr marL="108390" marR="108390" marT="0" marB="0"/>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66723219"/>
              </p:ext>
            </p:extLst>
          </p:nvPr>
        </p:nvGraphicFramePr>
        <p:xfrm>
          <a:off x="531622" y="3443073"/>
          <a:ext cx="7057892" cy="1113388"/>
        </p:xfrm>
        <a:graphic>
          <a:graphicData uri="http://schemas.openxmlformats.org/drawingml/2006/table">
            <a:tbl>
              <a:tblPr firstRow="1" firstCol="1" bandRow="1">
                <a:tableStyleId>{5940675A-B579-460E-94D1-54222C63F5DA}</a:tableStyleId>
              </a:tblPr>
              <a:tblGrid>
                <a:gridCol w="1757772"/>
                <a:gridCol w="5300120"/>
              </a:tblGrid>
              <a:tr h="278347">
                <a:tc>
                  <a:txBody>
                    <a:bodyPr/>
                    <a:lstStyle/>
                    <a:p>
                      <a:pPr marL="0" marR="0">
                        <a:spcBef>
                          <a:spcPts val="0"/>
                        </a:spcBef>
                        <a:spcAft>
                          <a:spcPts val="0"/>
                        </a:spcAft>
                      </a:pPr>
                      <a:r>
                        <a:rPr lang="en-US" sz="1800" dirty="0">
                          <a:effectLst/>
                        </a:rPr>
                        <a:t>Key</a:t>
                      </a:r>
                      <a:endParaRPr lang="en-US" sz="1800" dirty="0">
                        <a:effectLst/>
                        <a:latin typeface="Century Schoolbook" panose="02040604050505020304" pitchFamily="18" charset="0"/>
                        <a:ea typeface="Calibri" panose="020F0502020204030204" pitchFamily="34" charset="0"/>
                        <a:cs typeface="Times New Roman" panose="02020603050405020304" pitchFamily="18" charset="0"/>
                      </a:endParaRPr>
                    </a:p>
                  </a:txBody>
                  <a:tcPr marL="111342" marR="111342" marT="0" marB="0"/>
                </a:tc>
                <a:tc>
                  <a:txBody>
                    <a:bodyPr/>
                    <a:lstStyle/>
                    <a:p>
                      <a:pPr marL="0" marR="0">
                        <a:spcBef>
                          <a:spcPts val="0"/>
                        </a:spcBef>
                        <a:spcAft>
                          <a:spcPts val="0"/>
                        </a:spcAft>
                      </a:pPr>
                      <a:r>
                        <a:rPr lang="en-US" sz="1800" dirty="0">
                          <a:effectLst/>
                        </a:rPr>
                        <a:t>Value</a:t>
                      </a:r>
                      <a:endParaRPr lang="en-US" sz="1800" dirty="0">
                        <a:effectLst/>
                        <a:latin typeface="Century Schoolbook" panose="02040604050505020304" pitchFamily="18" charset="0"/>
                        <a:ea typeface="Calibri" panose="020F0502020204030204" pitchFamily="34" charset="0"/>
                        <a:cs typeface="Times New Roman" panose="02020603050405020304" pitchFamily="18" charset="0"/>
                      </a:endParaRPr>
                    </a:p>
                  </a:txBody>
                  <a:tcPr marL="111342" marR="111342" marT="0" marB="0"/>
                </a:tc>
              </a:tr>
              <a:tr h="278347">
                <a:tc>
                  <a:txBody>
                    <a:bodyPr/>
                    <a:lstStyle/>
                    <a:p>
                      <a:pPr marL="0" marR="0">
                        <a:spcBef>
                          <a:spcPts val="0"/>
                        </a:spcBef>
                        <a:spcAft>
                          <a:spcPts val="0"/>
                        </a:spcAft>
                      </a:pPr>
                      <a:r>
                        <a:rPr lang="en-US" sz="1800">
                          <a:effectLst/>
                        </a:rPr>
                        <a:t>91e83b31… </a:t>
                      </a:r>
                      <a:endParaRPr lang="en-US" sz="1800">
                        <a:effectLst/>
                        <a:latin typeface="Century Schoolbook" panose="02040604050505020304" pitchFamily="18" charset="0"/>
                        <a:ea typeface="Calibri" panose="020F0502020204030204" pitchFamily="34" charset="0"/>
                        <a:cs typeface="Times New Roman" panose="02020603050405020304" pitchFamily="18" charset="0"/>
                      </a:endParaRPr>
                    </a:p>
                  </a:txBody>
                  <a:tcPr marL="111342" marR="111342" marT="0" marB="0"/>
                </a:tc>
                <a:tc>
                  <a:txBody>
                    <a:bodyPr/>
                    <a:lstStyle/>
                    <a:p>
                      <a:pPr marL="0" marR="0">
                        <a:spcBef>
                          <a:spcPts val="0"/>
                        </a:spcBef>
                        <a:spcAft>
                          <a:spcPts val="0"/>
                        </a:spcAft>
                      </a:pPr>
                      <a:r>
                        <a:rPr lang="en-US" sz="1800" dirty="0">
                          <a:effectLst/>
                        </a:rPr>
                        <a:t>LN=Brown, FN=Bobby, E=BBrown@gmail.com</a:t>
                      </a:r>
                      <a:endParaRPr lang="en-US" sz="1800" dirty="0">
                        <a:effectLst/>
                        <a:latin typeface="Century Schoolbook" panose="02040604050505020304" pitchFamily="18" charset="0"/>
                        <a:ea typeface="Calibri" panose="020F0502020204030204" pitchFamily="34" charset="0"/>
                        <a:cs typeface="Times New Roman" panose="02020603050405020304" pitchFamily="18" charset="0"/>
                      </a:endParaRPr>
                    </a:p>
                  </a:txBody>
                  <a:tcPr marL="111342" marR="111342" marT="0" marB="0"/>
                </a:tc>
              </a:tr>
              <a:tr h="278347">
                <a:tc>
                  <a:txBody>
                    <a:bodyPr/>
                    <a:lstStyle/>
                    <a:p>
                      <a:pPr marL="0" marR="0">
                        <a:spcBef>
                          <a:spcPts val="0"/>
                        </a:spcBef>
                        <a:spcAft>
                          <a:spcPts val="0"/>
                        </a:spcAft>
                      </a:pPr>
                      <a:r>
                        <a:rPr lang="en-US" sz="1800">
                          <a:effectLst/>
                        </a:rPr>
                        <a:t>4f763ab4…</a:t>
                      </a:r>
                      <a:endParaRPr lang="en-US" sz="1800">
                        <a:effectLst/>
                        <a:latin typeface="Century Schoolbook" panose="02040604050505020304" pitchFamily="18" charset="0"/>
                        <a:ea typeface="Calibri" panose="020F0502020204030204" pitchFamily="34" charset="0"/>
                        <a:cs typeface="Times New Roman" panose="02020603050405020304" pitchFamily="18" charset="0"/>
                      </a:endParaRPr>
                    </a:p>
                  </a:txBody>
                  <a:tcPr marL="111342" marR="111342" marT="0" marB="0"/>
                </a:tc>
                <a:tc>
                  <a:txBody>
                    <a:bodyPr/>
                    <a:lstStyle/>
                    <a:p>
                      <a:pPr marL="0" marR="0">
                        <a:spcBef>
                          <a:spcPts val="0"/>
                        </a:spcBef>
                        <a:spcAft>
                          <a:spcPts val="0"/>
                        </a:spcAft>
                      </a:pPr>
                      <a:r>
                        <a:rPr lang="en-US" sz="1800" dirty="0">
                          <a:effectLst/>
                        </a:rPr>
                        <a:t>LN=Jones, FN=Jackie, E=JJackie@live.com</a:t>
                      </a:r>
                      <a:endParaRPr lang="en-US" sz="1800" dirty="0">
                        <a:effectLst/>
                        <a:latin typeface="Century Schoolbook" panose="02040604050505020304" pitchFamily="18" charset="0"/>
                        <a:ea typeface="Calibri" panose="020F0502020204030204" pitchFamily="34" charset="0"/>
                        <a:cs typeface="Times New Roman" panose="02020603050405020304" pitchFamily="18" charset="0"/>
                      </a:endParaRPr>
                    </a:p>
                  </a:txBody>
                  <a:tcPr marL="111342" marR="111342" marT="0" marB="0"/>
                </a:tc>
              </a:tr>
              <a:tr h="278347">
                <a:tc>
                  <a:txBody>
                    <a:bodyPr/>
                    <a:lstStyle/>
                    <a:p>
                      <a:pPr marL="0" marR="0">
                        <a:spcBef>
                          <a:spcPts val="0"/>
                        </a:spcBef>
                        <a:spcAft>
                          <a:spcPts val="0"/>
                        </a:spcAft>
                      </a:pPr>
                      <a:r>
                        <a:rPr lang="en-US" sz="1800">
                          <a:effectLst/>
                        </a:rPr>
                        <a:t>a754d4a…</a:t>
                      </a:r>
                      <a:endParaRPr lang="en-US" sz="1800">
                        <a:effectLst/>
                        <a:latin typeface="Century Schoolbook" panose="02040604050505020304" pitchFamily="18" charset="0"/>
                        <a:ea typeface="Calibri" panose="020F0502020204030204" pitchFamily="34" charset="0"/>
                        <a:cs typeface="Times New Roman" panose="02020603050405020304" pitchFamily="18" charset="0"/>
                      </a:endParaRPr>
                    </a:p>
                  </a:txBody>
                  <a:tcPr marL="111342" marR="111342" marT="0" marB="0"/>
                </a:tc>
                <a:tc>
                  <a:txBody>
                    <a:bodyPr/>
                    <a:lstStyle/>
                    <a:p>
                      <a:pPr marL="0" marR="0">
                        <a:spcBef>
                          <a:spcPts val="0"/>
                        </a:spcBef>
                        <a:spcAft>
                          <a:spcPts val="0"/>
                        </a:spcAft>
                      </a:pPr>
                      <a:r>
                        <a:rPr lang="en-US" sz="1800" dirty="0">
                          <a:effectLst/>
                        </a:rPr>
                        <a:t>LN=</a:t>
                      </a:r>
                      <a:r>
                        <a:rPr lang="en-US" sz="1800" dirty="0" err="1">
                          <a:effectLst/>
                        </a:rPr>
                        <a:t>Piste</a:t>
                      </a:r>
                      <a:r>
                        <a:rPr lang="en-US" sz="1800" dirty="0">
                          <a:effectLst/>
                        </a:rPr>
                        <a:t>, FN=Paula, E=SkiFast@yahoo.com</a:t>
                      </a:r>
                      <a:endParaRPr lang="en-US" sz="1800" dirty="0">
                        <a:effectLst/>
                        <a:latin typeface="Century Schoolbook" panose="02040604050505020304" pitchFamily="18" charset="0"/>
                        <a:ea typeface="Calibri" panose="020F0502020204030204" pitchFamily="34" charset="0"/>
                        <a:cs typeface="Times New Roman" panose="02020603050405020304" pitchFamily="18" charset="0"/>
                      </a:endParaRPr>
                    </a:p>
                  </a:txBody>
                  <a:tcPr marL="111342" marR="111342" marT="0" marB="0"/>
                </a:tc>
              </a:tr>
            </a:tbl>
          </a:graphicData>
        </a:graphic>
      </p:graphicFrame>
      <p:sp>
        <p:nvSpPr>
          <p:cNvPr id="9" name="TextBox 8"/>
          <p:cNvSpPr txBox="1"/>
          <p:nvPr/>
        </p:nvSpPr>
        <p:spPr>
          <a:xfrm>
            <a:off x="859812" y="2470240"/>
            <a:ext cx="4429418" cy="923330"/>
          </a:xfrm>
          <a:prstGeom prst="rect">
            <a:avLst/>
          </a:prstGeom>
          <a:noFill/>
        </p:spPr>
        <p:txBody>
          <a:bodyPr wrap="none" rtlCol="0">
            <a:spAutoFit/>
          </a:bodyPr>
          <a:lstStyle/>
          <a:p>
            <a:r>
              <a:rPr lang="en-US" sz="1800" dirty="0" smtClean="0"/>
              <a:t>Relational table: Primary key (with index).</a:t>
            </a:r>
          </a:p>
          <a:p>
            <a:r>
              <a:rPr lang="en-US" sz="1800" dirty="0" smtClean="0"/>
              <a:t>Atomic cell data, JOINs to other tables.</a:t>
            </a:r>
          </a:p>
          <a:p>
            <a:r>
              <a:rPr lang="en-US" sz="1800" dirty="0" smtClean="0"/>
              <a:t>Fixed columns, all columns searchable.</a:t>
            </a:r>
            <a:endParaRPr lang="en-US" sz="1800" dirty="0"/>
          </a:p>
        </p:txBody>
      </p:sp>
      <p:sp>
        <p:nvSpPr>
          <p:cNvPr id="10" name="TextBox 9"/>
          <p:cNvSpPr txBox="1"/>
          <p:nvPr/>
        </p:nvSpPr>
        <p:spPr>
          <a:xfrm>
            <a:off x="859812" y="4626587"/>
            <a:ext cx="7160935" cy="1477328"/>
          </a:xfrm>
          <a:prstGeom prst="rect">
            <a:avLst/>
          </a:prstGeom>
          <a:noFill/>
        </p:spPr>
        <p:txBody>
          <a:bodyPr wrap="none" rtlCol="0">
            <a:spAutoFit/>
          </a:bodyPr>
          <a:lstStyle/>
          <a:p>
            <a:r>
              <a:rPr lang="en-US" sz="1800" dirty="0" smtClean="0"/>
              <a:t>Key-value pairs. Row key is unique and defines storage partition.</a:t>
            </a:r>
          </a:p>
          <a:p>
            <a:r>
              <a:rPr lang="en-US" sz="1800" dirty="0" smtClean="0"/>
              <a:t>Row key is the default way to retrieve a row.</a:t>
            </a:r>
          </a:p>
          <a:p>
            <a:r>
              <a:rPr lang="en-US" sz="1800" dirty="0" smtClean="0"/>
              <a:t>Searching by other columns requires a secondary index.</a:t>
            </a:r>
          </a:p>
          <a:p>
            <a:r>
              <a:rPr lang="en-US" sz="1800" dirty="0" smtClean="0"/>
              <a:t>Data value can be almost anything. </a:t>
            </a:r>
          </a:p>
          <a:p>
            <a:r>
              <a:rPr lang="en-US" sz="1800" dirty="0" smtClean="0"/>
              <a:t>Columns are treated as more key-value pairs and are flexible by row.</a:t>
            </a:r>
          </a:p>
        </p:txBody>
      </p:sp>
    </p:spTree>
    <p:extLst>
      <p:ext uri="{BB962C8B-B14F-4D97-AF65-F5344CB8AC3E}">
        <p14:creationId xmlns:p14="http://schemas.microsoft.com/office/powerpoint/2010/main" val="42212087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 Store Web Summary</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30</a:t>
            </a:fld>
            <a:endParaRPr lang="en-US"/>
          </a:p>
        </p:txBody>
      </p:sp>
      <p:sp>
        <p:nvSpPr>
          <p:cNvPr id="4" name="TextBox 3"/>
          <p:cNvSpPr txBox="1"/>
          <p:nvPr/>
        </p:nvSpPr>
        <p:spPr>
          <a:xfrm>
            <a:off x="545910" y="1387376"/>
            <a:ext cx="4301177" cy="2308324"/>
          </a:xfrm>
          <a:prstGeom prst="rect">
            <a:avLst/>
          </a:prstGeom>
          <a:noFill/>
        </p:spPr>
        <p:txBody>
          <a:bodyPr wrap="none" rtlCol="0">
            <a:spAutoFit/>
          </a:bodyPr>
          <a:lstStyle/>
          <a:p>
            <a:r>
              <a:rPr lang="en-US" sz="1800" dirty="0" smtClean="0">
                <a:solidFill>
                  <a:schemeClr val="tx1"/>
                </a:solidFill>
              </a:rPr>
              <a:t>Tables:</a:t>
            </a:r>
          </a:p>
          <a:p>
            <a:r>
              <a:rPr lang="en-US" sz="1800" dirty="0" smtClean="0">
                <a:solidFill>
                  <a:schemeClr val="tx1"/>
                </a:solidFill>
              </a:rPr>
              <a:t>Customer(</a:t>
            </a:r>
            <a:r>
              <a:rPr lang="en-US" sz="1800" dirty="0" err="1" smtClean="0">
                <a:solidFill>
                  <a:schemeClr val="tx1"/>
                </a:solidFill>
              </a:rPr>
              <a:t>CustomerID</a:t>
            </a:r>
            <a:r>
              <a:rPr lang="en-US" sz="1800" dirty="0" smtClean="0">
                <a:solidFill>
                  <a:schemeClr val="tx1"/>
                </a:solidFill>
              </a:rPr>
              <a:t>,…)</a:t>
            </a:r>
          </a:p>
          <a:p>
            <a:r>
              <a:rPr lang="en-US" sz="1800" dirty="0" smtClean="0">
                <a:solidFill>
                  <a:schemeClr val="tx1"/>
                </a:solidFill>
              </a:rPr>
              <a:t>Merchandise(</a:t>
            </a:r>
            <a:r>
              <a:rPr lang="en-US" sz="1800" dirty="0" err="1" smtClean="0">
                <a:solidFill>
                  <a:schemeClr val="tx1"/>
                </a:solidFill>
              </a:rPr>
              <a:t>ItemID</a:t>
            </a:r>
            <a:r>
              <a:rPr lang="en-US" sz="1800" dirty="0" smtClean="0">
                <a:solidFill>
                  <a:schemeClr val="tx1"/>
                </a:solidFill>
              </a:rPr>
              <a:t>, …)</a:t>
            </a:r>
          </a:p>
          <a:p>
            <a:r>
              <a:rPr lang="en-US" sz="1800" dirty="0" err="1" smtClean="0">
                <a:solidFill>
                  <a:schemeClr val="tx1"/>
                </a:solidFill>
              </a:rPr>
              <a:t>ItemComments</a:t>
            </a:r>
            <a:r>
              <a:rPr lang="en-US" sz="1800" dirty="0" smtClean="0">
                <a:solidFill>
                  <a:schemeClr val="tx1"/>
                </a:solidFill>
              </a:rPr>
              <a:t>(</a:t>
            </a:r>
            <a:r>
              <a:rPr lang="en-US" sz="1800" dirty="0" err="1" smtClean="0">
                <a:solidFill>
                  <a:schemeClr val="tx1"/>
                </a:solidFill>
              </a:rPr>
              <a:t>ItemID</a:t>
            </a:r>
            <a:r>
              <a:rPr lang="en-US" sz="1800" dirty="0" smtClean="0">
                <a:solidFill>
                  <a:schemeClr val="tx1"/>
                </a:solidFill>
              </a:rPr>
              <a:t>, </a:t>
            </a:r>
            <a:r>
              <a:rPr lang="en-US" sz="1800" dirty="0" err="1" smtClean="0">
                <a:solidFill>
                  <a:schemeClr val="tx1"/>
                </a:solidFill>
              </a:rPr>
              <a:t>CustomerID</a:t>
            </a:r>
            <a:r>
              <a:rPr lang="en-US" sz="1800" dirty="0" smtClean="0">
                <a:solidFill>
                  <a:schemeClr val="tx1"/>
                </a:solidFill>
              </a:rPr>
              <a:t>, …)</a:t>
            </a:r>
          </a:p>
          <a:p>
            <a:endParaRPr lang="en-US" sz="1800" dirty="0">
              <a:solidFill>
                <a:schemeClr val="tx1"/>
              </a:solidFill>
            </a:endParaRPr>
          </a:p>
          <a:p>
            <a:r>
              <a:rPr lang="en-US" sz="1800" dirty="0" smtClean="0">
                <a:solidFill>
                  <a:schemeClr val="tx1"/>
                </a:solidFill>
              </a:rPr>
              <a:t>Indexes:</a:t>
            </a:r>
          </a:p>
          <a:p>
            <a:r>
              <a:rPr lang="en-US" sz="1800" dirty="0" err="1" smtClean="0">
                <a:solidFill>
                  <a:schemeClr val="tx1"/>
                </a:solidFill>
              </a:rPr>
              <a:t>Customer.Username</a:t>
            </a:r>
            <a:endParaRPr lang="en-US" sz="1800" dirty="0" smtClean="0">
              <a:solidFill>
                <a:schemeClr val="tx1"/>
              </a:solidFill>
            </a:endParaRPr>
          </a:p>
          <a:p>
            <a:r>
              <a:rPr lang="en-US" sz="1800" dirty="0" err="1" smtClean="0">
                <a:solidFill>
                  <a:schemeClr val="tx1"/>
                </a:solidFill>
              </a:rPr>
              <a:t>Merchandise.Category</a:t>
            </a:r>
            <a:endParaRPr lang="en-US" sz="1800" dirty="0">
              <a:solidFill>
                <a:schemeClr val="tx1"/>
              </a:solidFill>
            </a:endParaRPr>
          </a:p>
        </p:txBody>
      </p:sp>
      <p:sp>
        <p:nvSpPr>
          <p:cNvPr id="5" name="TextBox 4"/>
          <p:cNvSpPr txBox="1"/>
          <p:nvPr/>
        </p:nvSpPr>
        <p:spPr>
          <a:xfrm>
            <a:off x="436728" y="4026090"/>
            <a:ext cx="6223379" cy="1477328"/>
          </a:xfrm>
          <a:prstGeom prst="rect">
            <a:avLst/>
          </a:prstGeom>
          <a:noFill/>
        </p:spPr>
        <p:txBody>
          <a:bodyPr wrap="square" rtlCol="0">
            <a:spAutoFit/>
          </a:bodyPr>
          <a:lstStyle/>
          <a:p>
            <a:r>
              <a:rPr lang="en-US" sz="1800" dirty="0" smtClean="0"/>
              <a:t>The application stores and retrieves data quickly using primary keys and two indexes. </a:t>
            </a:r>
          </a:p>
          <a:p>
            <a:r>
              <a:rPr lang="en-US" sz="1800" dirty="0" smtClean="0"/>
              <a:t>No JOINs were used and lookups are minimized.</a:t>
            </a:r>
          </a:p>
          <a:p>
            <a:r>
              <a:rPr lang="en-US" sz="1800" dirty="0" smtClean="0"/>
              <a:t>But the database design had to carefully match the query needs of the application.</a:t>
            </a:r>
            <a:endParaRPr lang="en-US" sz="1800" dirty="0"/>
          </a:p>
        </p:txBody>
      </p:sp>
    </p:spTree>
    <p:extLst>
      <p:ext uri="{BB962C8B-B14F-4D97-AF65-F5344CB8AC3E}">
        <p14:creationId xmlns:p14="http://schemas.microsoft.com/office/powerpoint/2010/main" val="2116280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Cloud Computing: Options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31</a:t>
            </a:fld>
            <a:endParaRPr lang="en-US"/>
          </a:p>
        </p:txBody>
      </p:sp>
      <p:sp>
        <p:nvSpPr>
          <p:cNvPr id="83" name="TextBox 82"/>
          <p:cNvSpPr txBox="1"/>
          <p:nvPr/>
        </p:nvSpPr>
        <p:spPr>
          <a:xfrm>
            <a:off x="1549020" y="1269241"/>
            <a:ext cx="6045959" cy="3139321"/>
          </a:xfrm>
          <a:prstGeom prst="rect">
            <a:avLst/>
          </a:prstGeom>
          <a:noFill/>
        </p:spPr>
        <p:txBody>
          <a:bodyPr wrap="square" rtlCol="0">
            <a:spAutoFit/>
          </a:bodyPr>
          <a:lstStyle/>
          <a:p>
            <a:pPr marL="342900" indent="-342900">
              <a:buAutoNum type="arabicPeriod"/>
            </a:pPr>
            <a:r>
              <a:rPr lang="en-US" sz="1800" dirty="0" smtClean="0"/>
              <a:t>Your own data centers, your own DBMS</a:t>
            </a:r>
          </a:p>
          <a:p>
            <a:pPr lvl="1"/>
            <a:r>
              <a:rPr lang="en-US" sz="1800" dirty="0" smtClean="0"/>
              <a:t>High fixed costs</a:t>
            </a:r>
          </a:p>
          <a:p>
            <a:pPr lvl="1"/>
            <a:r>
              <a:rPr lang="en-US" sz="1800" dirty="0" smtClean="0"/>
              <a:t>Personnel and expertise to manage</a:t>
            </a:r>
          </a:p>
          <a:p>
            <a:pPr marL="342900" indent="-342900">
              <a:buAutoNum type="arabicPeriod"/>
            </a:pPr>
            <a:r>
              <a:rPr lang="en-US" sz="1800" dirty="0" smtClean="0"/>
              <a:t>Manage your own DBMS (Cassandra) on public VMs.</a:t>
            </a:r>
          </a:p>
          <a:p>
            <a:pPr lvl="1"/>
            <a:r>
              <a:rPr lang="en-US" sz="1800" dirty="0" smtClean="0"/>
              <a:t>Amazon EC2</a:t>
            </a:r>
          </a:p>
          <a:p>
            <a:pPr lvl="1"/>
            <a:r>
              <a:rPr lang="en-US" sz="1800" dirty="0" smtClean="0"/>
              <a:t>Rackspace</a:t>
            </a:r>
          </a:p>
          <a:p>
            <a:pPr lvl="1"/>
            <a:r>
              <a:rPr lang="en-US" sz="1800" dirty="0" smtClean="0"/>
              <a:t>Many others</a:t>
            </a:r>
          </a:p>
          <a:p>
            <a:pPr marL="342900" indent="-342900">
              <a:buAutoNum type="arabicPeriod"/>
            </a:pPr>
            <a:r>
              <a:rPr lang="en-US" sz="1800" dirty="0" smtClean="0"/>
              <a:t>Public cloud non-relational DBMS</a:t>
            </a:r>
          </a:p>
          <a:p>
            <a:pPr lvl="1"/>
            <a:r>
              <a:rPr lang="en-US" sz="1800" dirty="0" smtClean="0"/>
              <a:t>Amazon: </a:t>
            </a:r>
            <a:r>
              <a:rPr lang="en-US" sz="1800" dirty="0" err="1" smtClean="0"/>
              <a:t>SimpleDB</a:t>
            </a:r>
            <a:endParaRPr lang="en-US" sz="1800" dirty="0"/>
          </a:p>
          <a:p>
            <a:pPr lvl="1"/>
            <a:r>
              <a:rPr lang="en-US" sz="1800" dirty="0" smtClean="0"/>
              <a:t>Google: App Engine </a:t>
            </a:r>
            <a:r>
              <a:rPr lang="en-US" sz="1800" dirty="0" err="1" smtClean="0"/>
              <a:t>Datastore</a:t>
            </a:r>
            <a:r>
              <a:rPr lang="en-US" sz="1800" dirty="0" smtClean="0"/>
              <a:t> (</a:t>
            </a:r>
            <a:r>
              <a:rPr lang="en-US" sz="1800" dirty="0" err="1" smtClean="0"/>
              <a:t>bigtable</a:t>
            </a:r>
            <a:r>
              <a:rPr lang="en-US" sz="1800" dirty="0" smtClean="0"/>
              <a:t>)</a:t>
            </a:r>
          </a:p>
          <a:p>
            <a:pPr lvl="1"/>
            <a:r>
              <a:rPr lang="en-US" sz="1800" dirty="0" smtClean="0"/>
              <a:t>Many others</a:t>
            </a:r>
          </a:p>
        </p:txBody>
      </p:sp>
      <p:sp>
        <p:nvSpPr>
          <p:cNvPr id="85" name="TextBox 84"/>
          <p:cNvSpPr txBox="1"/>
          <p:nvPr/>
        </p:nvSpPr>
        <p:spPr>
          <a:xfrm>
            <a:off x="341194" y="4804012"/>
            <a:ext cx="7165075" cy="923330"/>
          </a:xfrm>
          <a:prstGeom prst="rect">
            <a:avLst/>
          </a:prstGeom>
          <a:noFill/>
        </p:spPr>
        <p:txBody>
          <a:bodyPr wrap="square" rtlCol="0">
            <a:spAutoFit/>
          </a:bodyPr>
          <a:lstStyle/>
          <a:p>
            <a:r>
              <a:rPr lang="en-US" sz="1800" dirty="0" smtClean="0">
                <a:solidFill>
                  <a:schemeClr val="tx1"/>
                </a:solidFill>
              </a:rPr>
              <a:t>Cloud computing has lower fixed costs and is easier to expand.</a:t>
            </a:r>
          </a:p>
          <a:p>
            <a:r>
              <a:rPr lang="en-US" sz="1800" dirty="0" smtClean="0">
                <a:solidFill>
                  <a:schemeClr val="tx1"/>
                </a:solidFill>
              </a:rPr>
              <a:t>But monthly costs can be higher—for the same capacity.</a:t>
            </a:r>
          </a:p>
          <a:p>
            <a:r>
              <a:rPr lang="en-US" sz="1800" dirty="0" smtClean="0">
                <a:solidFill>
                  <a:schemeClr val="tx1"/>
                </a:solidFill>
              </a:rPr>
              <a:t>But firms rarely know how much capacity they need ahead of time.</a:t>
            </a:r>
            <a:endParaRPr lang="en-US" sz="1800" dirty="0">
              <a:solidFill>
                <a:schemeClr val="tx1"/>
              </a:solidFill>
            </a:endParaRPr>
          </a:p>
        </p:txBody>
      </p:sp>
    </p:spTree>
    <p:extLst>
      <p:ext uri="{BB962C8B-B14F-4D97-AF65-F5344CB8AC3E}">
        <p14:creationId xmlns:p14="http://schemas.microsoft.com/office/powerpoint/2010/main" val="41628955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Cassandra on Amazon EC2</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32</a:t>
            </a:fld>
            <a:endParaRPr lang="en-US"/>
          </a:p>
        </p:txBody>
      </p:sp>
      <p:pic>
        <p:nvPicPr>
          <p:cNvPr id="29" name="Picture 35" descr="Computer Screen (Office Clip 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2367" y="3583480"/>
            <a:ext cx="534726" cy="560189"/>
          </a:xfrm>
          <a:prstGeom prst="rect">
            <a:avLst/>
          </a:prstGeom>
          <a:noFill/>
          <a:extLst>
            <a:ext uri="{909E8E84-426E-40DD-AFC4-6F175D3DCCD1}">
              <a14:hiddenFill xmlns:a14="http://schemas.microsoft.com/office/drawing/2010/main">
                <a:solidFill>
                  <a:srgbClr val="FFFFFF"/>
                </a:solidFill>
              </a14:hiddenFill>
            </a:ext>
          </a:extLst>
        </p:spPr>
      </p:pic>
      <p:sp>
        <p:nvSpPr>
          <p:cNvPr id="55" name="TextBox 54"/>
          <p:cNvSpPr txBox="1"/>
          <p:nvPr/>
        </p:nvSpPr>
        <p:spPr>
          <a:xfrm>
            <a:off x="1882668" y="1496621"/>
            <a:ext cx="1360309" cy="369332"/>
          </a:xfrm>
          <a:prstGeom prst="rect">
            <a:avLst/>
          </a:prstGeom>
          <a:noFill/>
        </p:spPr>
        <p:txBody>
          <a:bodyPr wrap="none" rtlCol="0">
            <a:spAutoFit/>
          </a:bodyPr>
          <a:lstStyle/>
          <a:p>
            <a:r>
              <a:rPr lang="en-US" sz="1800" dirty="0" smtClean="0"/>
              <a:t>Web server</a:t>
            </a:r>
            <a:endParaRPr lang="en-US" sz="1800" dirty="0"/>
          </a:p>
        </p:txBody>
      </p:sp>
      <p:pic>
        <p:nvPicPr>
          <p:cNvPr id="56" name="Picture 35" descr="Computer Screen (Office Clip 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7867" y="4196406"/>
            <a:ext cx="534726" cy="560189"/>
          </a:xfrm>
          <a:prstGeom prst="rect">
            <a:avLst/>
          </a:prstGeom>
          <a:noFill/>
          <a:extLst>
            <a:ext uri="{909E8E84-426E-40DD-AFC4-6F175D3DCCD1}">
              <a14:hiddenFill xmlns:a14="http://schemas.microsoft.com/office/drawing/2010/main">
                <a:solidFill>
                  <a:srgbClr val="FFFFFF"/>
                </a:solidFill>
              </a14:hiddenFill>
            </a:ext>
          </a:extLst>
        </p:spPr>
      </p:pic>
      <p:sp>
        <p:nvSpPr>
          <p:cNvPr id="57" name="Rectangle 56"/>
          <p:cNvSpPr/>
          <p:nvPr/>
        </p:nvSpPr>
        <p:spPr>
          <a:xfrm>
            <a:off x="4637439" y="2843405"/>
            <a:ext cx="971031" cy="614149"/>
          </a:xfrm>
          <a:prstGeom prst="rect">
            <a:avLst/>
          </a:prstGeom>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FF"/>
                </a:solidFill>
                <a:effectLst/>
                <a:latin typeface="Arial" charset="0"/>
              </a:rPr>
              <a:t>HTML Page</a:t>
            </a:r>
          </a:p>
        </p:txBody>
      </p:sp>
      <p:sp>
        <p:nvSpPr>
          <p:cNvPr id="58" name="TextBox 57"/>
          <p:cNvSpPr txBox="1"/>
          <p:nvPr/>
        </p:nvSpPr>
        <p:spPr>
          <a:xfrm>
            <a:off x="1281843" y="4261456"/>
            <a:ext cx="1236236" cy="369332"/>
          </a:xfrm>
          <a:prstGeom prst="rect">
            <a:avLst/>
          </a:prstGeom>
          <a:noFill/>
        </p:spPr>
        <p:txBody>
          <a:bodyPr wrap="none" rtlCol="0">
            <a:spAutoFit/>
          </a:bodyPr>
          <a:lstStyle/>
          <a:p>
            <a:r>
              <a:rPr lang="en-US" sz="1800" dirty="0" smtClean="0"/>
              <a:t>Developer</a:t>
            </a:r>
            <a:endParaRPr lang="en-US" sz="1800" dirty="0"/>
          </a:p>
        </p:txBody>
      </p:sp>
      <p:sp>
        <p:nvSpPr>
          <p:cNvPr id="59" name="TextBox 58"/>
          <p:cNvSpPr txBox="1"/>
          <p:nvPr/>
        </p:nvSpPr>
        <p:spPr>
          <a:xfrm>
            <a:off x="4732593" y="4634505"/>
            <a:ext cx="671979" cy="369332"/>
          </a:xfrm>
          <a:prstGeom prst="rect">
            <a:avLst/>
          </a:prstGeom>
          <a:noFill/>
        </p:spPr>
        <p:txBody>
          <a:bodyPr wrap="none" rtlCol="0">
            <a:spAutoFit/>
          </a:bodyPr>
          <a:lstStyle/>
          <a:p>
            <a:r>
              <a:rPr lang="en-US" sz="1800" dirty="0" smtClean="0"/>
              <a:t>User</a:t>
            </a:r>
            <a:endParaRPr lang="en-US" sz="1800" dirty="0"/>
          </a:p>
        </p:txBody>
      </p:sp>
      <p:sp>
        <p:nvSpPr>
          <p:cNvPr id="60" name="TextBox 59"/>
          <p:cNvSpPr txBox="1"/>
          <p:nvPr/>
        </p:nvSpPr>
        <p:spPr>
          <a:xfrm>
            <a:off x="5988568" y="1284697"/>
            <a:ext cx="1544012" cy="369332"/>
          </a:xfrm>
          <a:prstGeom prst="rect">
            <a:avLst/>
          </a:prstGeom>
          <a:noFill/>
        </p:spPr>
        <p:txBody>
          <a:bodyPr wrap="none" rtlCol="0">
            <a:spAutoFit/>
          </a:bodyPr>
          <a:lstStyle/>
          <a:p>
            <a:r>
              <a:rPr lang="en-US" sz="1800" dirty="0" smtClean="0"/>
              <a:t>Amazon EC2</a:t>
            </a:r>
            <a:endParaRPr lang="en-US" sz="1800" dirty="0"/>
          </a:p>
        </p:txBody>
      </p:sp>
      <p:sp>
        <p:nvSpPr>
          <p:cNvPr id="63" name="Freeform 62"/>
          <p:cNvSpPr/>
          <p:nvPr/>
        </p:nvSpPr>
        <p:spPr>
          <a:xfrm>
            <a:off x="1581314" y="2786318"/>
            <a:ext cx="928619" cy="968991"/>
          </a:xfrm>
          <a:custGeom>
            <a:avLst/>
            <a:gdLst>
              <a:gd name="connsiteX0" fmla="*/ 273527 w 928619"/>
              <a:gd name="connsiteY0" fmla="*/ 968991 h 968991"/>
              <a:gd name="connsiteX1" fmla="*/ 928619 w 928619"/>
              <a:gd name="connsiteY1" fmla="*/ 914400 h 968991"/>
              <a:gd name="connsiteX2" fmla="*/ 572 w 928619"/>
              <a:gd name="connsiteY2" fmla="*/ 313899 h 968991"/>
              <a:gd name="connsiteX3" fmla="*/ 819437 w 928619"/>
              <a:gd name="connsiteY3" fmla="*/ 0 h 968991"/>
            </a:gdLst>
            <a:ahLst/>
            <a:cxnLst>
              <a:cxn ang="0">
                <a:pos x="connsiteX0" y="connsiteY0"/>
              </a:cxn>
              <a:cxn ang="0">
                <a:pos x="connsiteX1" y="connsiteY1"/>
              </a:cxn>
              <a:cxn ang="0">
                <a:pos x="connsiteX2" y="connsiteY2"/>
              </a:cxn>
              <a:cxn ang="0">
                <a:pos x="connsiteX3" y="connsiteY3"/>
              </a:cxn>
            </a:cxnLst>
            <a:rect l="l" t="t" r="r" b="b"/>
            <a:pathLst>
              <a:path w="928619" h="968991">
                <a:moveTo>
                  <a:pt x="273527" y="968991"/>
                </a:moveTo>
                <a:lnTo>
                  <a:pt x="928619" y="914400"/>
                </a:lnTo>
                <a:cubicBezTo>
                  <a:pt x="883127" y="805218"/>
                  <a:pt x="18769" y="466299"/>
                  <a:pt x="572" y="313899"/>
                </a:cubicBezTo>
                <a:cubicBezTo>
                  <a:pt x="-17625" y="161499"/>
                  <a:pt x="400906" y="80749"/>
                  <a:pt x="819437" y="0"/>
                </a:cubicBezTo>
              </a:path>
            </a:pathLst>
          </a:custGeom>
          <a:ln>
            <a:solidFill>
              <a:schemeClr val="tx1"/>
            </a:solidFill>
            <a:tailEnd type="stealth" w="lg" len="med"/>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64" name="Freeform 63"/>
          <p:cNvSpPr/>
          <p:nvPr/>
        </p:nvSpPr>
        <p:spPr>
          <a:xfrm>
            <a:off x="1923080" y="2131226"/>
            <a:ext cx="4408226" cy="1717183"/>
          </a:xfrm>
          <a:custGeom>
            <a:avLst/>
            <a:gdLst>
              <a:gd name="connsiteX0" fmla="*/ 0 w 4408226"/>
              <a:gd name="connsiteY0" fmla="*/ 1651379 h 1717183"/>
              <a:gd name="connsiteX1" fmla="*/ 873456 w 4408226"/>
              <a:gd name="connsiteY1" fmla="*/ 1637731 h 1717183"/>
              <a:gd name="connsiteX2" fmla="*/ 191068 w 4408226"/>
              <a:gd name="connsiteY2" fmla="*/ 859809 h 1717183"/>
              <a:gd name="connsiteX3" fmla="*/ 3671247 w 4408226"/>
              <a:gd name="connsiteY3" fmla="*/ 450376 h 1717183"/>
              <a:gd name="connsiteX4" fmla="*/ 3002507 w 4408226"/>
              <a:gd name="connsiteY4" fmla="*/ 177421 h 1717183"/>
              <a:gd name="connsiteX5" fmla="*/ 4408226 w 4408226"/>
              <a:gd name="connsiteY5" fmla="*/ 0 h 1717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08226" h="1717183">
                <a:moveTo>
                  <a:pt x="0" y="1651379"/>
                </a:moveTo>
                <a:cubicBezTo>
                  <a:pt x="420805" y="1710519"/>
                  <a:pt x="841611" y="1769659"/>
                  <a:pt x="873456" y="1637731"/>
                </a:cubicBezTo>
                <a:cubicBezTo>
                  <a:pt x="905301" y="1505803"/>
                  <a:pt x="-275230" y="1057701"/>
                  <a:pt x="191068" y="859809"/>
                </a:cubicBezTo>
                <a:cubicBezTo>
                  <a:pt x="657366" y="661917"/>
                  <a:pt x="3202674" y="564107"/>
                  <a:pt x="3671247" y="450376"/>
                </a:cubicBezTo>
                <a:cubicBezTo>
                  <a:pt x="4139820" y="336645"/>
                  <a:pt x="2879677" y="252484"/>
                  <a:pt x="3002507" y="177421"/>
                </a:cubicBezTo>
                <a:cubicBezTo>
                  <a:pt x="3125337" y="102358"/>
                  <a:pt x="3766781" y="51179"/>
                  <a:pt x="4408226" y="0"/>
                </a:cubicBezTo>
              </a:path>
            </a:pathLst>
          </a:custGeom>
          <a:ln>
            <a:solidFill>
              <a:schemeClr val="tx1"/>
            </a:solidFill>
            <a:tailEnd type="stealth" w="lg" len="med"/>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cxnSp>
        <p:nvCxnSpPr>
          <p:cNvPr id="67" name="Straight Arrow Connector 66"/>
          <p:cNvCxnSpPr>
            <a:endCxn id="57" idx="1"/>
          </p:cNvCxnSpPr>
          <p:nvPr/>
        </p:nvCxnSpPr>
        <p:spPr bwMode="auto">
          <a:xfrm>
            <a:off x="2794613" y="2376502"/>
            <a:ext cx="1842826" cy="773978"/>
          </a:xfrm>
          <a:prstGeom prst="straightConnector1">
            <a:avLst/>
          </a:prstGeom>
          <a:ln>
            <a:solidFill>
              <a:schemeClr val="bg2"/>
            </a:solidFill>
            <a:tailEnd type="stealth" w="lg" len="med"/>
          </a:ln>
        </p:spPr>
      </p:cxnSp>
      <p:cxnSp>
        <p:nvCxnSpPr>
          <p:cNvPr id="69" name="Straight Arrow Connector 68"/>
          <p:cNvCxnSpPr>
            <a:stCxn id="57" idx="2"/>
            <a:endCxn id="56" idx="0"/>
          </p:cNvCxnSpPr>
          <p:nvPr/>
        </p:nvCxnSpPr>
        <p:spPr bwMode="auto">
          <a:xfrm flipH="1">
            <a:off x="4465230" y="3457554"/>
            <a:ext cx="657725" cy="738852"/>
          </a:xfrm>
          <a:prstGeom prst="straightConnector1">
            <a:avLst/>
          </a:prstGeom>
          <a:ln>
            <a:solidFill>
              <a:schemeClr val="bg2"/>
            </a:solidFill>
            <a:tailEnd type="stealth" w="lg" len="med"/>
          </a:ln>
        </p:spPr>
      </p:cxnSp>
      <p:sp>
        <p:nvSpPr>
          <p:cNvPr id="61" name="Rectangle 60"/>
          <p:cNvSpPr/>
          <p:nvPr/>
        </p:nvSpPr>
        <p:spPr>
          <a:xfrm>
            <a:off x="381279" y="5043835"/>
            <a:ext cx="8325135" cy="923330"/>
          </a:xfrm>
          <a:prstGeom prst="rect">
            <a:avLst/>
          </a:prstGeom>
        </p:spPr>
        <p:txBody>
          <a:bodyPr wrap="square">
            <a:spAutoFit/>
          </a:bodyPr>
          <a:lstStyle/>
          <a:p>
            <a:r>
              <a:rPr lang="en-US" sz="1800" dirty="0" err="1">
                <a:solidFill>
                  <a:schemeClr val="tx1"/>
                </a:solidFill>
              </a:rPr>
              <a:t>DataStax</a:t>
            </a:r>
            <a:r>
              <a:rPr lang="en-US" sz="1800" dirty="0">
                <a:solidFill>
                  <a:schemeClr val="tx1"/>
                </a:solidFill>
              </a:rPr>
              <a:t> has a copy and instructions specifically for installing Cassandra on Amazon EC2</a:t>
            </a:r>
            <a:r>
              <a:rPr lang="en-US" sz="1800" dirty="0" smtClean="0">
                <a:solidFill>
                  <a:schemeClr val="tx1"/>
                </a:solidFill>
              </a:rPr>
              <a:t>.</a:t>
            </a:r>
          </a:p>
          <a:p>
            <a:r>
              <a:rPr lang="en-US" sz="1800" dirty="0" smtClean="0">
                <a:solidFill>
                  <a:schemeClr val="tx1"/>
                </a:solidFill>
              </a:rPr>
              <a:t>Nodes can be added in minutes to expand capacity with almost no fixed costs.</a:t>
            </a:r>
            <a:endParaRPr lang="en-US" sz="1800" dirty="0">
              <a:solidFill>
                <a:schemeClr val="tx1"/>
              </a:solidFill>
            </a:endParaRPr>
          </a:p>
        </p:txBody>
      </p:sp>
      <p:pic>
        <p:nvPicPr>
          <p:cNvPr id="70" name="Picture 6" descr="D:\Books\MISBook\Images\Photos\HPBlad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52053" y="2012735"/>
            <a:ext cx="844075" cy="617456"/>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6" descr="D:\Books\MISBook\Images\Photos\HPBlad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91567" y="1810752"/>
            <a:ext cx="611827" cy="447562"/>
          </a:xfrm>
          <a:prstGeom prst="rect">
            <a:avLst/>
          </a:prstGeom>
          <a:noFill/>
          <a:extLst>
            <a:ext uri="{909E8E84-426E-40DD-AFC4-6F175D3DCCD1}">
              <a14:hiddenFill xmlns:a14="http://schemas.microsoft.com/office/drawing/2010/main">
                <a:solidFill>
                  <a:srgbClr val="FFFFFF"/>
                </a:solidFill>
              </a14:hiddenFill>
            </a:ext>
          </a:extLst>
        </p:spPr>
      </p:pic>
      <p:pic>
        <p:nvPicPr>
          <p:cNvPr id="75" name="Picture 6" descr="D:\Books\MISBook\Images\Photos\HPBlad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96761" y="2376502"/>
            <a:ext cx="591920" cy="433000"/>
          </a:xfrm>
          <a:prstGeom prst="rect">
            <a:avLst/>
          </a:prstGeom>
          <a:noFill/>
          <a:extLst>
            <a:ext uri="{909E8E84-426E-40DD-AFC4-6F175D3DCCD1}">
              <a14:hiddenFill xmlns:a14="http://schemas.microsoft.com/office/drawing/2010/main">
                <a:solidFill>
                  <a:srgbClr val="FFFFFF"/>
                </a:solidFill>
              </a14:hiddenFill>
            </a:ext>
          </a:extLst>
        </p:spPr>
      </p:pic>
      <p:sp>
        <p:nvSpPr>
          <p:cNvPr id="76" name="Freeform 75"/>
          <p:cNvSpPr/>
          <p:nvPr/>
        </p:nvSpPr>
        <p:spPr>
          <a:xfrm>
            <a:off x="6892119" y="2156346"/>
            <a:ext cx="1132765" cy="464024"/>
          </a:xfrm>
          <a:custGeom>
            <a:avLst/>
            <a:gdLst>
              <a:gd name="connsiteX0" fmla="*/ 1132765 w 1132765"/>
              <a:gd name="connsiteY0" fmla="*/ 464024 h 464024"/>
              <a:gd name="connsiteX1" fmla="*/ 859809 w 1132765"/>
              <a:gd name="connsiteY1" fmla="*/ 409433 h 464024"/>
              <a:gd name="connsiteX2" fmla="*/ 750627 w 1132765"/>
              <a:gd name="connsiteY2" fmla="*/ 245660 h 464024"/>
              <a:gd name="connsiteX3" fmla="*/ 354842 w 1132765"/>
              <a:gd name="connsiteY3" fmla="*/ 191069 h 464024"/>
              <a:gd name="connsiteX4" fmla="*/ 272956 w 1132765"/>
              <a:gd name="connsiteY4" fmla="*/ 81887 h 464024"/>
              <a:gd name="connsiteX5" fmla="*/ 0 w 1132765"/>
              <a:gd name="connsiteY5" fmla="*/ 0 h 46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2765" h="464024">
                <a:moveTo>
                  <a:pt x="1132765" y="464024"/>
                </a:moveTo>
                <a:cubicBezTo>
                  <a:pt x="1028132" y="454925"/>
                  <a:pt x="923499" y="445827"/>
                  <a:pt x="859809" y="409433"/>
                </a:cubicBezTo>
                <a:cubicBezTo>
                  <a:pt x="796119" y="373039"/>
                  <a:pt x="834788" y="282054"/>
                  <a:pt x="750627" y="245660"/>
                </a:cubicBezTo>
                <a:cubicBezTo>
                  <a:pt x="666466" y="209266"/>
                  <a:pt x="434454" y="218364"/>
                  <a:pt x="354842" y="191069"/>
                </a:cubicBezTo>
                <a:cubicBezTo>
                  <a:pt x="275230" y="163774"/>
                  <a:pt x="332096" y="113732"/>
                  <a:pt x="272956" y="81887"/>
                </a:cubicBezTo>
                <a:cubicBezTo>
                  <a:pt x="213816" y="50042"/>
                  <a:pt x="106908" y="25021"/>
                  <a:pt x="0" y="0"/>
                </a:cubicBezTo>
              </a:path>
            </a:pathLst>
          </a:cu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77" name="Rectangle 76"/>
          <p:cNvSpPr/>
          <p:nvPr/>
        </p:nvSpPr>
        <p:spPr>
          <a:xfrm>
            <a:off x="6337442" y="2340465"/>
            <a:ext cx="560813" cy="301790"/>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FF"/>
                </a:solidFill>
                <a:effectLst/>
                <a:latin typeface="Arial" charset="0"/>
              </a:rPr>
              <a:t>VM</a:t>
            </a:r>
          </a:p>
        </p:txBody>
      </p:sp>
      <p:sp>
        <p:nvSpPr>
          <p:cNvPr id="78" name="Rectangle 77"/>
          <p:cNvSpPr/>
          <p:nvPr/>
        </p:nvSpPr>
        <p:spPr>
          <a:xfrm>
            <a:off x="6337442" y="2720959"/>
            <a:ext cx="560813" cy="301790"/>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FF"/>
                </a:solidFill>
                <a:effectLst/>
                <a:latin typeface="Arial" charset="0"/>
              </a:rPr>
              <a:t>VM</a:t>
            </a:r>
          </a:p>
        </p:txBody>
      </p:sp>
      <p:sp>
        <p:nvSpPr>
          <p:cNvPr id="79" name="Rectangle 78"/>
          <p:cNvSpPr/>
          <p:nvPr/>
        </p:nvSpPr>
        <p:spPr>
          <a:xfrm>
            <a:off x="6337442" y="3101454"/>
            <a:ext cx="560813" cy="301790"/>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FF"/>
                </a:solidFill>
                <a:effectLst/>
                <a:latin typeface="Arial" charset="0"/>
              </a:rPr>
              <a:t>VM</a:t>
            </a:r>
          </a:p>
        </p:txBody>
      </p:sp>
      <p:sp>
        <p:nvSpPr>
          <p:cNvPr id="80" name="Rectangle 79"/>
          <p:cNvSpPr/>
          <p:nvPr/>
        </p:nvSpPr>
        <p:spPr>
          <a:xfrm>
            <a:off x="8006196" y="2990722"/>
            <a:ext cx="560813" cy="301790"/>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FF"/>
                </a:solidFill>
                <a:effectLst/>
                <a:latin typeface="Arial" charset="0"/>
              </a:rPr>
              <a:t>VM</a:t>
            </a:r>
          </a:p>
        </p:txBody>
      </p:sp>
      <p:sp>
        <p:nvSpPr>
          <p:cNvPr id="81" name="Rectangle 80"/>
          <p:cNvSpPr/>
          <p:nvPr/>
        </p:nvSpPr>
        <p:spPr>
          <a:xfrm>
            <a:off x="8006196" y="3350745"/>
            <a:ext cx="560813" cy="301790"/>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FF"/>
                </a:solidFill>
                <a:effectLst/>
                <a:latin typeface="Arial" charset="0"/>
              </a:rPr>
              <a:t>VM</a:t>
            </a:r>
          </a:p>
        </p:txBody>
      </p:sp>
      <p:sp>
        <p:nvSpPr>
          <p:cNvPr id="82" name="Rectangle 81"/>
          <p:cNvSpPr/>
          <p:nvPr/>
        </p:nvSpPr>
        <p:spPr>
          <a:xfrm>
            <a:off x="8006196" y="3710767"/>
            <a:ext cx="560813" cy="301790"/>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FF"/>
                </a:solidFill>
                <a:effectLst/>
                <a:latin typeface="Arial" charset="0"/>
              </a:rPr>
              <a:t>VM</a:t>
            </a:r>
          </a:p>
        </p:txBody>
      </p:sp>
      <p:sp>
        <p:nvSpPr>
          <p:cNvPr id="83" name="TextBox 82"/>
          <p:cNvSpPr txBox="1"/>
          <p:nvPr/>
        </p:nvSpPr>
        <p:spPr>
          <a:xfrm>
            <a:off x="5863838" y="3534374"/>
            <a:ext cx="1992853" cy="369332"/>
          </a:xfrm>
          <a:prstGeom prst="rect">
            <a:avLst/>
          </a:prstGeom>
          <a:noFill/>
        </p:spPr>
        <p:txBody>
          <a:bodyPr wrap="none" rtlCol="0">
            <a:spAutoFit/>
          </a:bodyPr>
          <a:lstStyle/>
          <a:p>
            <a:r>
              <a:rPr lang="en-US" sz="1800" dirty="0" smtClean="0">
                <a:solidFill>
                  <a:schemeClr val="tx1"/>
                </a:solidFill>
              </a:rPr>
              <a:t>Cassandra nodes</a:t>
            </a:r>
            <a:endParaRPr lang="en-US" sz="1800" dirty="0">
              <a:solidFill>
                <a:schemeClr val="tx1"/>
              </a:solidFill>
            </a:endParaRPr>
          </a:p>
        </p:txBody>
      </p:sp>
      <p:cxnSp>
        <p:nvCxnSpPr>
          <p:cNvPr id="85" name="Straight Arrow Connector 84"/>
          <p:cNvCxnSpPr>
            <a:stCxn id="74" idx="1"/>
            <a:endCxn id="70" idx="3"/>
          </p:cNvCxnSpPr>
          <p:nvPr/>
        </p:nvCxnSpPr>
        <p:spPr bwMode="auto">
          <a:xfrm flipH="1">
            <a:off x="2796128" y="2034533"/>
            <a:ext cx="3495439" cy="286930"/>
          </a:xfrm>
          <a:prstGeom prst="straightConnector1">
            <a:avLst/>
          </a:prstGeom>
          <a:solidFill>
            <a:schemeClr val="accent1"/>
          </a:solidFill>
          <a:ln w="12700" cap="flat" cmpd="sng" algn="ctr">
            <a:solidFill>
              <a:schemeClr val="bg2"/>
            </a:solidFill>
            <a:prstDash val="solid"/>
            <a:round/>
            <a:headEnd type="none" w="sm" len="sm"/>
            <a:tailEnd type="triangle"/>
          </a:ln>
          <a:effectLst/>
        </p:spPr>
      </p:cxnSp>
      <p:sp>
        <p:nvSpPr>
          <p:cNvPr id="86" name="TextBox 85"/>
          <p:cNvSpPr txBox="1"/>
          <p:nvPr/>
        </p:nvSpPr>
        <p:spPr>
          <a:xfrm>
            <a:off x="3983082" y="1724712"/>
            <a:ext cx="633507" cy="369332"/>
          </a:xfrm>
          <a:prstGeom prst="rect">
            <a:avLst/>
          </a:prstGeom>
          <a:noFill/>
        </p:spPr>
        <p:txBody>
          <a:bodyPr wrap="none" rtlCol="0">
            <a:spAutoFit/>
          </a:bodyPr>
          <a:lstStyle/>
          <a:p>
            <a:r>
              <a:rPr lang="en-US" sz="1800" dirty="0" smtClean="0">
                <a:solidFill>
                  <a:schemeClr val="tx1"/>
                </a:solidFill>
              </a:rPr>
              <a:t>data</a:t>
            </a:r>
            <a:endParaRPr lang="en-US" sz="1800" dirty="0">
              <a:solidFill>
                <a:schemeClr val="tx1"/>
              </a:solidFill>
            </a:endParaRPr>
          </a:p>
        </p:txBody>
      </p:sp>
    </p:spTree>
    <p:extLst>
      <p:ext uri="{BB962C8B-B14F-4D97-AF65-F5344CB8AC3E}">
        <p14:creationId xmlns:p14="http://schemas.microsoft.com/office/powerpoint/2010/main" val="93514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Key-Value Pairs</a:t>
            </a:r>
            <a:endParaRPr lang="en-US" dirty="0"/>
          </a:p>
        </p:txBody>
      </p:sp>
      <p:sp>
        <p:nvSpPr>
          <p:cNvPr id="4" name="Slide Number Placeholder 3"/>
          <p:cNvSpPr>
            <a:spLocks noGrp="1"/>
          </p:cNvSpPr>
          <p:nvPr>
            <p:ph type="sldNum" sz="quarter" idx="12"/>
          </p:nvPr>
        </p:nvSpPr>
        <p:spPr/>
        <p:txBody>
          <a:bodyPr/>
          <a:lstStyle/>
          <a:p>
            <a:pPr>
              <a:defRPr/>
            </a:pPr>
            <a:fld id="{923F52A1-028B-4591-8BCA-BD4AC116D9B3}" type="slidenum">
              <a:rPr lang="en-US" smtClean="0"/>
              <a:pPr>
                <a:defRPr/>
              </a:pPr>
              <a:t>4</a:t>
            </a:fld>
            <a:endParaRPr lang="en-US"/>
          </a:p>
        </p:txBody>
      </p:sp>
      <p:sp>
        <p:nvSpPr>
          <p:cNvPr id="6" name="Rectangle 5"/>
          <p:cNvSpPr/>
          <p:nvPr/>
        </p:nvSpPr>
        <p:spPr>
          <a:xfrm>
            <a:off x="1457321" y="2328863"/>
            <a:ext cx="1385887" cy="385763"/>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800" dirty="0" smtClean="0"/>
              <a:t>10938374</a:t>
            </a:r>
            <a:endParaRPr kumimoji="0" lang="en-US" sz="1800" b="0" i="0" u="none" strike="noStrike" cap="none" normalizeH="0" baseline="0" dirty="0" smtClean="0">
              <a:ln>
                <a:noFill/>
              </a:ln>
              <a:solidFill>
                <a:srgbClr val="0000FF"/>
              </a:solidFill>
              <a:effectLst/>
            </a:endParaRPr>
          </a:p>
        </p:txBody>
      </p:sp>
      <p:sp>
        <p:nvSpPr>
          <p:cNvPr id="8" name="Rectangle 7"/>
          <p:cNvSpPr/>
          <p:nvPr/>
        </p:nvSpPr>
        <p:spPr>
          <a:xfrm>
            <a:off x="2843208" y="2328863"/>
            <a:ext cx="4586292" cy="385763"/>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rgbClr val="0000FF"/>
                </a:solidFill>
                <a:effectLst/>
                <a:latin typeface="Arial" charset="0"/>
              </a:rPr>
              <a:t>LastName</a:t>
            </a:r>
            <a:r>
              <a:rPr kumimoji="0" lang="en-US" sz="1800" b="0" i="0" u="none" strike="noStrike" cap="none" normalizeH="0" baseline="0" dirty="0" smtClean="0">
                <a:ln>
                  <a:noFill/>
                </a:ln>
                <a:solidFill>
                  <a:srgbClr val="0000FF"/>
                </a:solidFill>
                <a:effectLst/>
                <a:latin typeface="Arial" charset="0"/>
              </a:rPr>
              <a:t>=‘Jones’, </a:t>
            </a:r>
            <a:r>
              <a:rPr kumimoji="0" lang="en-US" sz="1800" b="0" i="0" u="none" strike="noStrike" cap="none" normalizeH="0" baseline="0" dirty="0" err="1" smtClean="0">
                <a:ln>
                  <a:noFill/>
                </a:ln>
                <a:solidFill>
                  <a:srgbClr val="0000FF"/>
                </a:solidFill>
                <a:effectLst/>
                <a:latin typeface="Arial" charset="0"/>
              </a:rPr>
              <a:t>FirstName</a:t>
            </a:r>
            <a:r>
              <a:rPr kumimoji="0" lang="en-US" sz="1800" b="0" i="0" u="none" strike="noStrike" cap="none" normalizeH="0" baseline="0" dirty="0" smtClean="0">
                <a:ln>
                  <a:noFill/>
                </a:ln>
                <a:solidFill>
                  <a:srgbClr val="0000FF"/>
                </a:solidFill>
                <a:effectLst/>
                <a:latin typeface="Arial" charset="0"/>
              </a:rPr>
              <a:t>=‘John’, … </a:t>
            </a:r>
          </a:p>
        </p:txBody>
      </p:sp>
      <p:sp>
        <p:nvSpPr>
          <p:cNvPr id="9" name="Rectangle 8"/>
          <p:cNvSpPr/>
          <p:nvPr/>
        </p:nvSpPr>
        <p:spPr>
          <a:xfrm>
            <a:off x="1457321" y="3688542"/>
            <a:ext cx="1385887" cy="385763"/>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800" dirty="0" smtClean="0"/>
              <a:t>29274367</a:t>
            </a:r>
            <a:endParaRPr kumimoji="0" lang="en-US" sz="1800" b="0" i="0" u="none" strike="noStrike" cap="none" normalizeH="0" baseline="0" dirty="0" smtClean="0">
              <a:ln>
                <a:noFill/>
              </a:ln>
              <a:solidFill>
                <a:srgbClr val="0000FF"/>
              </a:solidFill>
              <a:effectLst/>
            </a:endParaRPr>
          </a:p>
        </p:txBody>
      </p:sp>
      <p:sp>
        <p:nvSpPr>
          <p:cNvPr id="10" name="Rectangle 9"/>
          <p:cNvSpPr/>
          <p:nvPr/>
        </p:nvSpPr>
        <p:spPr>
          <a:xfrm>
            <a:off x="2843208" y="3688542"/>
            <a:ext cx="4586292" cy="385763"/>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rgbClr val="0000FF"/>
                </a:solidFill>
                <a:effectLst/>
                <a:latin typeface="Arial" charset="0"/>
              </a:rPr>
              <a:t>LastName</a:t>
            </a:r>
            <a:r>
              <a:rPr kumimoji="0" lang="en-US" sz="1800" b="0" i="0" u="none" strike="noStrike" cap="none" normalizeH="0" baseline="0" dirty="0" smtClean="0">
                <a:ln>
                  <a:noFill/>
                </a:ln>
                <a:solidFill>
                  <a:srgbClr val="0000FF"/>
                </a:solidFill>
                <a:effectLst/>
                <a:latin typeface="Arial" charset="0"/>
              </a:rPr>
              <a:t>=‘Brown’, </a:t>
            </a:r>
            <a:r>
              <a:rPr kumimoji="0" lang="en-US" sz="1800" b="0" i="0" u="none" strike="noStrike" cap="none" normalizeH="0" baseline="0" dirty="0" err="1" smtClean="0">
                <a:ln>
                  <a:noFill/>
                </a:ln>
                <a:solidFill>
                  <a:srgbClr val="0000FF"/>
                </a:solidFill>
                <a:effectLst/>
                <a:latin typeface="Arial" charset="0"/>
              </a:rPr>
              <a:t>FirstName</a:t>
            </a:r>
            <a:r>
              <a:rPr kumimoji="0" lang="en-US" sz="1800" b="0" i="0" u="none" strike="noStrike" cap="none" normalizeH="0" baseline="0" dirty="0" smtClean="0">
                <a:ln>
                  <a:noFill/>
                </a:ln>
                <a:solidFill>
                  <a:srgbClr val="0000FF"/>
                </a:solidFill>
                <a:effectLst/>
                <a:latin typeface="Arial" charset="0"/>
              </a:rPr>
              <a:t>=‘Barb’, … </a:t>
            </a:r>
          </a:p>
        </p:txBody>
      </p:sp>
      <p:sp>
        <p:nvSpPr>
          <p:cNvPr id="12" name="Rectangle 11"/>
          <p:cNvSpPr/>
          <p:nvPr/>
        </p:nvSpPr>
        <p:spPr>
          <a:xfrm>
            <a:off x="1457321" y="3021803"/>
            <a:ext cx="1385887" cy="385763"/>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800" dirty="0" smtClean="0"/>
              <a:t>38739415</a:t>
            </a:r>
            <a:endParaRPr kumimoji="0" lang="en-US" sz="1800" b="0" i="0" u="none" strike="noStrike" cap="none" normalizeH="0" baseline="0" dirty="0" smtClean="0">
              <a:ln>
                <a:noFill/>
              </a:ln>
              <a:solidFill>
                <a:srgbClr val="0000FF"/>
              </a:solidFill>
              <a:effectLst/>
            </a:endParaRPr>
          </a:p>
        </p:txBody>
      </p:sp>
      <p:sp>
        <p:nvSpPr>
          <p:cNvPr id="13" name="Rectangle 12"/>
          <p:cNvSpPr/>
          <p:nvPr/>
        </p:nvSpPr>
        <p:spPr>
          <a:xfrm>
            <a:off x="2843208" y="3021803"/>
            <a:ext cx="4586292" cy="385763"/>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rgbClr val="0000FF"/>
                </a:solidFill>
                <a:effectLst/>
                <a:latin typeface="Arial" charset="0"/>
              </a:rPr>
              <a:t>LastName</a:t>
            </a:r>
            <a:r>
              <a:rPr kumimoji="0" lang="en-US" sz="1800" b="0" i="0" u="none" strike="noStrike" cap="none" normalizeH="0" baseline="0" dirty="0" smtClean="0">
                <a:ln>
                  <a:noFill/>
                </a:ln>
                <a:solidFill>
                  <a:srgbClr val="0000FF"/>
                </a:solidFill>
                <a:effectLst/>
                <a:latin typeface="Arial" charset="0"/>
              </a:rPr>
              <a:t>=‘Crow’, </a:t>
            </a:r>
            <a:r>
              <a:rPr kumimoji="0" lang="en-US" sz="1800" b="0" i="0" u="none" strike="noStrike" cap="none" normalizeH="0" baseline="0" dirty="0" err="1" smtClean="0">
                <a:ln>
                  <a:noFill/>
                </a:ln>
                <a:solidFill>
                  <a:srgbClr val="0000FF"/>
                </a:solidFill>
                <a:effectLst/>
                <a:latin typeface="Arial" charset="0"/>
              </a:rPr>
              <a:t>FirstName</a:t>
            </a:r>
            <a:r>
              <a:rPr kumimoji="0" lang="en-US" sz="1800" b="0" i="0" u="none" strike="noStrike" cap="none" normalizeH="0" baseline="0" dirty="0" smtClean="0">
                <a:ln>
                  <a:noFill/>
                </a:ln>
                <a:solidFill>
                  <a:srgbClr val="0000FF"/>
                </a:solidFill>
                <a:effectLst/>
                <a:latin typeface="Arial" charset="0"/>
              </a:rPr>
              <a:t>=‘Candy’, … </a:t>
            </a:r>
          </a:p>
        </p:txBody>
      </p:sp>
      <p:sp>
        <p:nvSpPr>
          <p:cNvPr id="14" name="TextBox 13"/>
          <p:cNvSpPr txBox="1"/>
          <p:nvPr/>
        </p:nvSpPr>
        <p:spPr>
          <a:xfrm>
            <a:off x="1457321" y="1834519"/>
            <a:ext cx="1441420" cy="369332"/>
          </a:xfrm>
          <a:prstGeom prst="rect">
            <a:avLst/>
          </a:prstGeom>
          <a:noFill/>
        </p:spPr>
        <p:txBody>
          <a:bodyPr wrap="none" rtlCol="0">
            <a:spAutoFit/>
          </a:bodyPr>
          <a:lstStyle/>
          <a:p>
            <a:r>
              <a:rPr lang="en-US" sz="1800" dirty="0" smtClean="0">
                <a:solidFill>
                  <a:schemeClr val="tx1"/>
                </a:solidFill>
              </a:rPr>
              <a:t>Primary Key</a:t>
            </a:r>
            <a:endParaRPr lang="en-US" sz="1800" dirty="0">
              <a:solidFill>
                <a:schemeClr val="tx1"/>
              </a:solidFill>
            </a:endParaRPr>
          </a:p>
        </p:txBody>
      </p:sp>
      <p:sp>
        <p:nvSpPr>
          <p:cNvPr id="15" name="TextBox 14"/>
          <p:cNvSpPr txBox="1"/>
          <p:nvPr/>
        </p:nvSpPr>
        <p:spPr>
          <a:xfrm>
            <a:off x="200025" y="1423976"/>
            <a:ext cx="2146742" cy="369332"/>
          </a:xfrm>
          <a:prstGeom prst="rect">
            <a:avLst/>
          </a:prstGeom>
          <a:noFill/>
        </p:spPr>
        <p:txBody>
          <a:bodyPr wrap="none" rtlCol="0">
            <a:spAutoFit/>
          </a:bodyPr>
          <a:lstStyle/>
          <a:p>
            <a:r>
              <a:rPr lang="en-US" sz="1800" i="1" dirty="0" smtClean="0">
                <a:solidFill>
                  <a:schemeClr val="tx1"/>
                </a:solidFill>
              </a:rPr>
              <a:t>Row identifier/hash</a:t>
            </a:r>
            <a:endParaRPr lang="en-US" sz="1800" i="1" dirty="0">
              <a:solidFill>
                <a:schemeClr val="tx1"/>
              </a:solidFill>
            </a:endParaRPr>
          </a:p>
        </p:txBody>
      </p:sp>
      <p:cxnSp>
        <p:nvCxnSpPr>
          <p:cNvPr id="17" name="Straight Arrow Connector 16"/>
          <p:cNvCxnSpPr>
            <a:endCxn id="6" idx="1"/>
          </p:cNvCxnSpPr>
          <p:nvPr/>
        </p:nvCxnSpPr>
        <p:spPr bwMode="auto">
          <a:xfrm>
            <a:off x="500063" y="1793308"/>
            <a:ext cx="957258" cy="72843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9" name="Straight Arrow Connector 18"/>
          <p:cNvCxnSpPr>
            <a:endCxn id="12" idx="1"/>
          </p:cNvCxnSpPr>
          <p:nvPr/>
        </p:nvCxnSpPr>
        <p:spPr bwMode="auto">
          <a:xfrm>
            <a:off x="485775" y="1793308"/>
            <a:ext cx="971546" cy="142137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Arrow Connector 20"/>
          <p:cNvCxnSpPr>
            <a:endCxn id="9" idx="1"/>
          </p:cNvCxnSpPr>
          <p:nvPr/>
        </p:nvCxnSpPr>
        <p:spPr bwMode="auto">
          <a:xfrm>
            <a:off x="500063" y="1793308"/>
            <a:ext cx="957258" cy="208811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Freeform 21"/>
          <p:cNvSpPr/>
          <p:nvPr/>
        </p:nvSpPr>
        <p:spPr>
          <a:xfrm>
            <a:off x="3286125" y="1828491"/>
            <a:ext cx="1157288" cy="471797"/>
          </a:xfrm>
          <a:custGeom>
            <a:avLst/>
            <a:gdLst>
              <a:gd name="connsiteX0" fmla="*/ 0 w 1157288"/>
              <a:gd name="connsiteY0" fmla="*/ 414647 h 471797"/>
              <a:gd name="connsiteX1" fmla="*/ 671513 w 1157288"/>
              <a:gd name="connsiteY1" fmla="*/ 309 h 471797"/>
              <a:gd name="connsiteX2" fmla="*/ 1157288 w 1157288"/>
              <a:gd name="connsiteY2" fmla="*/ 471797 h 471797"/>
            </a:gdLst>
            <a:ahLst/>
            <a:cxnLst>
              <a:cxn ang="0">
                <a:pos x="connsiteX0" y="connsiteY0"/>
              </a:cxn>
              <a:cxn ang="0">
                <a:pos x="connsiteX1" y="connsiteY1"/>
              </a:cxn>
              <a:cxn ang="0">
                <a:pos x="connsiteX2" y="connsiteY2"/>
              </a:cxn>
            </a:cxnLst>
            <a:rect l="l" t="t" r="r" b="b"/>
            <a:pathLst>
              <a:path w="1157288" h="471797">
                <a:moveTo>
                  <a:pt x="0" y="414647"/>
                </a:moveTo>
                <a:cubicBezTo>
                  <a:pt x="239316" y="202715"/>
                  <a:pt x="478632" y="-9216"/>
                  <a:pt x="671513" y="309"/>
                </a:cubicBezTo>
                <a:cubicBezTo>
                  <a:pt x="864394" y="9834"/>
                  <a:pt x="1010841" y="240815"/>
                  <a:pt x="1157288" y="471797"/>
                </a:cubicBezTo>
              </a:path>
            </a:pathLst>
          </a:custGeom>
          <a:noFill/>
          <a:ln>
            <a:solidFill>
              <a:schemeClr val="tx1"/>
            </a:solidFill>
            <a:headEnd type="none" w="med" len="med"/>
            <a:tailEnd type="triangle" w="med" len="med"/>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23" name="Freeform 22"/>
          <p:cNvSpPr/>
          <p:nvPr/>
        </p:nvSpPr>
        <p:spPr>
          <a:xfrm>
            <a:off x="5429250" y="1828491"/>
            <a:ext cx="1157288" cy="471797"/>
          </a:xfrm>
          <a:custGeom>
            <a:avLst/>
            <a:gdLst>
              <a:gd name="connsiteX0" fmla="*/ 0 w 1157288"/>
              <a:gd name="connsiteY0" fmla="*/ 414647 h 471797"/>
              <a:gd name="connsiteX1" fmla="*/ 671513 w 1157288"/>
              <a:gd name="connsiteY1" fmla="*/ 309 h 471797"/>
              <a:gd name="connsiteX2" fmla="*/ 1157288 w 1157288"/>
              <a:gd name="connsiteY2" fmla="*/ 471797 h 471797"/>
            </a:gdLst>
            <a:ahLst/>
            <a:cxnLst>
              <a:cxn ang="0">
                <a:pos x="connsiteX0" y="connsiteY0"/>
              </a:cxn>
              <a:cxn ang="0">
                <a:pos x="connsiteX1" y="connsiteY1"/>
              </a:cxn>
              <a:cxn ang="0">
                <a:pos x="connsiteX2" y="connsiteY2"/>
              </a:cxn>
            </a:cxnLst>
            <a:rect l="l" t="t" r="r" b="b"/>
            <a:pathLst>
              <a:path w="1157288" h="471797">
                <a:moveTo>
                  <a:pt x="0" y="414647"/>
                </a:moveTo>
                <a:cubicBezTo>
                  <a:pt x="239316" y="202715"/>
                  <a:pt x="478632" y="-9216"/>
                  <a:pt x="671513" y="309"/>
                </a:cubicBezTo>
                <a:cubicBezTo>
                  <a:pt x="864394" y="9834"/>
                  <a:pt x="1010841" y="240815"/>
                  <a:pt x="1157288" y="471797"/>
                </a:cubicBezTo>
              </a:path>
            </a:pathLst>
          </a:custGeom>
          <a:noFill/>
          <a:ln>
            <a:solidFill>
              <a:schemeClr val="tx1"/>
            </a:solidFill>
            <a:headEnd type="none" w="med" len="med"/>
            <a:tailEnd type="triangle" w="med" len="med"/>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24" name="TextBox 23"/>
          <p:cNvSpPr txBox="1"/>
          <p:nvPr/>
        </p:nvSpPr>
        <p:spPr>
          <a:xfrm>
            <a:off x="3662929" y="1423976"/>
            <a:ext cx="2634054" cy="369332"/>
          </a:xfrm>
          <a:prstGeom prst="rect">
            <a:avLst/>
          </a:prstGeom>
          <a:noFill/>
        </p:spPr>
        <p:txBody>
          <a:bodyPr wrap="none" rtlCol="0">
            <a:spAutoFit/>
          </a:bodyPr>
          <a:lstStyle/>
          <a:p>
            <a:r>
              <a:rPr lang="en-US" sz="1800" i="1" dirty="0" smtClean="0">
                <a:solidFill>
                  <a:schemeClr val="tx1"/>
                </a:solidFill>
              </a:rPr>
              <a:t>Column Key-value pairs</a:t>
            </a:r>
            <a:endParaRPr lang="en-US" sz="1800" i="1" dirty="0">
              <a:solidFill>
                <a:schemeClr val="tx1"/>
              </a:solidFill>
            </a:endParaRPr>
          </a:p>
        </p:txBody>
      </p:sp>
    </p:spTree>
    <p:extLst>
      <p:ext uri="{BB962C8B-B14F-4D97-AF65-F5344CB8AC3E}">
        <p14:creationId xmlns:p14="http://schemas.microsoft.com/office/powerpoint/2010/main" val="428868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Column Collections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5</a:t>
            </a:fld>
            <a:endParaRPr lang="en-US"/>
          </a:p>
        </p:txBody>
      </p:sp>
      <p:sp>
        <p:nvSpPr>
          <p:cNvPr id="4" name="Rectangle 3"/>
          <p:cNvSpPr/>
          <p:nvPr/>
        </p:nvSpPr>
        <p:spPr>
          <a:xfrm>
            <a:off x="1457321" y="2328863"/>
            <a:ext cx="1385887" cy="385763"/>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800" dirty="0" smtClean="0"/>
              <a:t>10938374</a:t>
            </a:r>
            <a:endParaRPr kumimoji="0" lang="en-US" sz="1800" b="0" i="0" u="none" strike="noStrike" cap="none" normalizeH="0" baseline="0" dirty="0" smtClean="0">
              <a:ln>
                <a:noFill/>
              </a:ln>
              <a:solidFill>
                <a:srgbClr val="0000FF"/>
              </a:solidFill>
              <a:effectLst/>
            </a:endParaRPr>
          </a:p>
        </p:txBody>
      </p:sp>
      <p:sp>
        <p:nvSpPr>
          <p:cNvPr id="5" name="Rectangle 4"/>
          <p:cNvSpPr/>
          <p:nvPr/>
        </p:nvSpPr>
        <p:spPr>
          <a:xfrm>
            <a:off x="2843208" y="2328863"/>
            <a:ext cx="4872042" cy="1171575"/>
          </a:xfrm>
          <a:prstGeom prst="rect">
            <a:avLst/>
          </a:pr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rgbClr val="0000FF"/>
                </a:solidFill>
                <a:effectLst/>
                <a:latin typeface="Arial" charset="0"/>
              </a:rPr>
              <a:t>LastName</a:t>
            </a:r>
            <a:r>
              <a:rPr kumimoji="0" lang="en-US" sz="1800" b="0" i="0" u="none" strike="noStrike" cap="none" normalizeH="0" baseline="0" dirty="0" smtClean="0">
                <a:ln>
                  <a:noFill/>
                </a:ln>
                <a:solidFill>
                  <a:srgbClr val="0000FF"/>
                </a:solidFill>
                <a:effectLst/>
                <a:latin typeface="Arial" charset="0"/>
              </a:rPr>
              <a:t>=‘Jones’, </a:t>
            </a:r>
            <a:r>
              <a:rPr kumimoji="0" lang="en-US" sz="1800" b="0" i="0" u="none" strike="noStrike" cap="none" normalizeH="0" baseline="0" dirty="0" err="1" smtClean="0">
                <a:ln>
                  <a:noFill/>
                </a:ln>
                <a:solidFill>
                  <a:srgbClr val="0000FF"/>
                </a:solidFill>
                <a:effectLst/>
                <a:latin typeface="Arial" charset="0"/>
              </a:rPr>
              <a:t>FirstName</a:t>
            </a:r>
            <a:r>
              <a:rPr kumimoji="0" lang="en-US" sz="1800" b="0" i="0" u="none" strike="noStrike" cap="none" normalizeH="0" baseline="0" dirty="0" smtClean="0">
                <a:ln>
                  <a:noFill/>
                </a:ln>
                <a:solidFill>
                  <a:srgbClr val="0000FF"/>
                </a:solidFill>
                <a:effectLst/>
                <a:latin typeface="Arial" charset="0"/>
              </a:rPr>
              <a:t>=‘John’, …</a:t>
            </a:r>
          </a:p>
          <a:p>
            <a:r>
              <a:rPr lang="en-US" sz="1800" dirty="0"/>
              <a:t>E-mail={‘Home’ : ‘John@Jones.com’, </a:t>
            </a:r>
            <a:endParaRPr lang="en-US" sz="1800" dirty="0" smtClean="0"/>
          </a:p>
          <a:p>
            <a:r>
              <a:rPr lang="en-US" sz="1800" dirty="0"/>
              <a:t>	</a:t>
            </a:r>
            <a:r>
              <a:rPr lang="en-US" sz="1800" dirty="0" smtClean="0"/>
              <a:t>‘</a:t>
            </a:r>
            <a:r>
              <a:rPr lang="en-US" sz="1800" dirty="0"/>
              <a:t>Work’ : ‘JJones@gmail.com</a:t>
            </a:r>
            <a:r>
              <a:rPr lang="en-US" sz="1800" dirty="0" smtClean="0"/>
              <a:t>’}</a:t>
            </a:r>
            <a:r>
              <a:rPr kumimoji="0" lang="en-US" sz="1800" b="0" i="0" u="none" strike="noStrike" cap="none" normalizeH="0" baseline="0" dirty="0" smtClean="0">
                <a:ln>
                  <a:noFill/>
                </a:ln>
                <a:solidFill>
                  <a:srgbClr val="0000FF"/>
                </a:solidFill>
                <a:effectLst/>
                <a:latin typeface="Arial" charset="0"/>
              </a:rPr>
              <a:t> </a:t>
            </a:r>
          </a:p>
        </p:txBody>
      </p:sp>
      <p:sp>
        <p:nvSpPr>
          <p:cNvPr id="10" name="TextBox 9"/>
          <p:cNvSpPr txBox="1"/>
          <p:nvPr/>
        </p:nvSpPr>
        <p:spPr>
          <a:xfrm>
            <a:off x="1457321" y="1834519"/>
            <a:ext cx="1441420" cy="369332"/>
          </a:xfrm>
          <a:prstGeom prst="rect">
            <a:avLst/>
          </a:prstGeom>
          <a:noFill/>
        </p:spPr>
        <p:txBody>
          <a:bodyPr wrap="none" rtlCol="0">
            <a:spAutoFit/>
          </a:bodyPr>
          <a:lstStyle/>
          <a:p>
            <a:r>
              <a:rPr lang="en-US" sz="1800" dirty="0" smtClean="0">
                <a:solidFill>
                  <a:schemeClr val="tx1"/>
                </a:solidFill>
              </a:rPr>
              <a:t>Primary Key</a:t>
            </a:r>
            <a:endParaRPr lang="en-US" sz="1800" dirty="0">
              <a:solidFill>
                <a:schemeClr val="tx1"/>
              </a:solidFill>
            </a:endParaRPr>
          </a:p>
        </p:txBody>
      </p:sp>
      <p:sp>
        <p:nvSpPr>
          <p:cNvPr id="11" name="TextBox 10"/>
          <p:cNvSpPr txBox="1"/>
          <p:nvPr/>
        </p:nvSpPr>
        <p:spPr>
          <a:xfrm>
            <a:off x="200025" y="1423976"/>
            <a:ext cx="2146742" cy="369332"/>
          </a:xfrm>
          <a:prstGeom prst="rect">
            <a:avLst/>
          </a:prstGeom>
          <a:noFill/>
        </p:spPr>
        <p:txBody>
          <a:bodyPr wrap="none" rtlCol="0">
            <a:spAutoFit/>
          </a:bodyPr>
          <a:lstStyle/>
          <a:p>
            <a:r>
              <a:rPr lang="en-US" sz="1800" i="1" dirty="0" smtClean="0">
                <a:solidFill>
                  <a:schemeClr val="tx1"/>
                </a:solidFill>
              </a:rPr>
              <a:t>Row identifier/hash</a:t>
            </a:r>
            <a:endParaRPr lang="en-US" sz="1800" i="1" dirty="0">
              <a:solidFill>
                <a:schemeClr val="tx1"/>
              </a:solidFill>
            </a:endParaRPr>
          </a:p>
        </p:txBody>
      </p:sp>
      <p:cxnSp>
        <p:nvCxnSpPr>
          <p:cNvPr id="12" name="Straight Arrow Connector 11"/>
          <p:cNvCxnSpPr>
            <a:endCxn id="4" idx="1"/>
          </p:cNvCxnSpPr>
          <p:nvPr/>
        </p:nvCxnSpPr>
        <p:spPr bwMode="auto">
          <a:xfrm>
            <a:off x="500063" y="1793308"/>
            <a:ext cx="957258" cy="72843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5" name="Freeform 14"/>
          <p:cNvSpPr/>
          <p:nvPr/>
        </p:nvSpPr>
        <p:spPr>
          <a:xfrm>
            <a:off x="3286125" y="1828491"/>
            <a:ext cx="1157288" cy="471797"/>
          </a:xfrm>
          <a:custGeom>
            <a:avLst/>
            <a:gdLst>
              <a:gd name="connsiteX0" fmla="*/ 0 w 1157288"/>
              <a:gd name="connsiteY0" fmla="*/ 414647 h 471797"/>
              <a:gd name="connsiteX1" fmla="*/ 671513 w 1157288"/>
              <a:gd name="connsiteY1" fmla="*/ 309 h 471797"/>
              <a:gd name="connsiteX2" fmla="*/ 1157288 w 1157288"/>
              <a:gd name="connsiteY2" fmla="*/ 471797 h 471797"/>
            </a:gdLst>
            <a:ahLst/>
            <a:cxnLst>
              <a:cxn ang="0">
                <a:pos x="connsiteX0" y="connsiteY0"/>
              </a:cxn>
              <a:cxn ang="0">
                <a:pos x="connsiteX1" y="connsiteY1"/>
              </a:cxn>
              <a:cxn ang="0">
                <a:pos x="connsiteX2" y="connsiteY2"/>
              </a:cxn>
            </a:cxnLst>
            <a:rect l="l" t="t" r="r" b="b"/>
            <a:pathLst>
              <a:path w="1157288" h="471797">
                <a:moveTo>
                  <a:pt x="0" y="414647"/>
                </a:moveTo>
                <a:cubicBezTo>
                  <a:pt x="239316" y="202715"/>
                  <a:pt x="478632" y="-9216"/>
                  <a:pt x="671513" y="309"/>
                </a:cubicBezTo>
                <a:cubicBezTo>
                  <a:pt x="864394" y="9834"/>
                  <a:pt x="1010841" y="240815"/>
                  <a:pt x="1157288" y="471797"/>
                </a:cubicBezTo>
              </a:path>
            </a:pathLst>
          </a:custGeom>
          <a:noFill/>
          <a:ln>
            <a:solidFill>
              <a:schemeClr val="tx1"/>
            </a:solidFill>
            <a:headEnd type="none" w="med" len="med"/>
            <a:tailEnd type="triangle" w="med" len="med"/>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6" name="Freeform 15"/>
          <p:cNvSpPr/>
          <p:nvPr/>
        </p:nvSpPr>
        <p:spPr>
          <a:xfrm>
            <a:off x="5429250" y="1828491"/>
            <a:ext cx="1157288" cy="471797"/>
          </a:xfrm>
          <a:custGeom>
            <a:avLst/>
            <a:gdLst>
              <a:gd name="connsiteX0" fmla="*/ 0 w 1157288"/>
              <a:gd name="connsiteY0" fmla="*/ 414647 h 471797"/>
              <a:gd name="connsiteX1" fmla="*/ 671513 w 1157288"/>
              <a:gd name="connsiteY1" fmla="*/ 309 h 471797"/>
              <a:gd name="connsiteX2" fmla="*/ 1157288 w 1157288"/>
              <a:gd name="connsiteY2" fmla="*/ 471797 h 471797"/>
            </a:gdLst>
            <a:ahLst/>
            <a:cxnLst>
              <a:cxn ang="0">
                <a:pos x="connsiteX0" y="connsiteY0"/>
              </a:cxn>
              <a:cxn ang="0">
                <a:pos x="connsiteX1" y="connsiteY1"/>
              </a:cxn>
              <a:cxn ang="0">
                <a:pos x="connsiteX2" y="connsiteY2"/>
              </a:cxn>
            </a:cxnLst>
            <a:rect l="l" t="t" r="r" b="b"/>
            <a:pathLst>
              <a:path w="1157288" h="471797">
                <a:moveTo>
                  <a:pt x="0" y="414647"/>
                </a:moveTo>
                <a:cubicBezTo>
                  <a:pt x="239316" y="202715"/>
                  <a:pt x="478632" y="-9216"/>
                  <a:pt x="671513" y="309"/>
                </a:cubicBezTo>
                <a:cubicBezTo>
                  <a:pt x="864394" y="9834"/>
                  <a:pt x="1010841" y="240815"/>
                  <a:pt x="1157288" y="471797"/>
                </a:cubicBezTo>
              </a:path>
            </a:pathLst>
          </a:custGeom>
          <a:noFill/>
          <a:ln>
            <a:solidFill>
              <a:schemeClr val="tx1"/>
            </a:solidFill>
            <a:headEnd type="none" w="med" len="med"/>
            <a:tailEnd type="triangle" w="med" len="med"/>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7" name="TextBox 16"/>
          <p:cNvSpPr txBox="1"/>
          <p:nvPr/>
        </p:nvSpPr>
        <p:spPr>
          <a:xfrm>
            <a:off x="3662929" y="1423976"/>
            <a:ext cx="2634054" cy="369332"/>
          </a:xfrm>
          <a:prstGeom prst="rect">
            <a:avLst/>
          </a:prstGeom>
          <a:noFill/>
        </p:spPr>
        <p:txBody>
          <a:bodyPr wrap="none" rtlCol="0">
            <a:spAutoFit/>
          </a:bodyPr>
          <a:lstStyle/>
          <a:p>
            <a:r>
              <a:rPr lang="en-US" sz="1800" i="1" dirty="0" smtClean="0">
                <a:solidFill>
                  <a:schemeClr val="tx1"/>
                </a:solidFill>
              </a:rPr>
              <a:t>Column Key-value pairs</a:t>
            </a:r>
            <a:endParaRPr lang="en-US" sz="1800" i="1" dirty="0">
              <a:solidFill>
                <a:schemeClr val="tx1"/>
              </a:solidFill>
            </a:endParaRPr>
          </a:p>
        </p:txBody>
      </p:sp>
      <p:sp>
        <p:nvSpPr>
          <p:cNvPr id="18" name="TextBox 17"/>
          <p:cNvSpPr txBox="1"/>
          <p:nvPr/>
        </p:nvSpPr>
        <p:spPr>
          <a:xfrm>
            <a:off x="1200150" y="4029075"/>
            <a:ext cx="6515099" cy="1477328"/>
          </a:xfrm>
          <a:prstGeom prst="rect">
            <a:avLst/>
          </a:prstGeom>
          <a:noFill/>
        </p:spPr>
        <p:txBody>
          <a:bodyPr wrap="square" rtlCol="0">
            <a:spAutoFit/>
          </a:bodyPr>
          <a:lstStyle/>
          <a:p>
            <a:r>
              <a:rPr lang="en-US" sz="1800" dirty="0" smtClean="0">
                <a:solidFill>
                  <a:schemeClr val="tx1"/>
                </a:solidFill>
              </a:rPr>
              <a:t>The E-mail column is a map collection.</a:t>
            </a:r>
          </a:p>
          <a:p>
            <a:r>
              <a:rPr lang="en-US" sz="1800" dirty="0" smtClean="0">
                <a:solidFill>
                  <a:schemeClr val="tx1"/>
                </a:solidFill>
              </a:rPr>
              <a:t>It can contain multiple key-value pairs that are defined and controlled by the application. The E-mail column retrieves the entire map collection, which then must be processed by the application.</a:t>
            </a:r>
          </a:p>
        </p:txBody>
      </p:sp>
      <p:cxnSp>
        <p:nvCxnSpPr>
          <p:cNvPr id="20" name="Straight Arrow Connector 19"/>
          <p:cNvCxnSpPr>
            <a:stCxn id="18" idx="0"/>
          </p:cNvCxnSpPr>
          <p:nvPr/>
        </p:nvCxnSpPr>
        <p:spPr bwMode="auto">
          <a:xfrm flipV="1">
            <a:off x="4457700" y="3257551"/>
            <a:ext cx="285750" cy="771524"/>
          </a:xfrm>
          <a:prstGeom prst="straightConnector1">
            <a:avLst/>
          </a:prstGeom>
          <a:solidFill>
            <a:schemeClr val="accent1"/>
          </a:solidFill>
          <a:ln w="12700" cap="flat" cmpd="sng" algn="ctr">
            <a:solidFill>
              <a:schemeClr val="bg2"/>
            </a:solidFill>
            <a:prstDash val="solid"/>
            <a:round/>
            <a:headEnd type="none" w="sm" len="sm"/>
            <a:tailEnd type="triangle"/>
          </a:ln>
          <a:effectLst/>
        </p:spPr>
      </p:cxnSp>
    </p:spTree>
    <p:extLst>
      <p:ext uri="{BB962C8B-B14F-4D97-AF65-F5344CB8AC3E}">
        <p14:creationId xmlns:p14="http://schemas.microsoft.com/office/powerpoint/2010/main" val="1092391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Cassandra: Set, List, Map</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6</a:t>
            </a:fld>
            <a:endParaRPr lang="en-US"/>
          </a:p>
        </p:txBody>
      </p:sp>
      <p:sp>
        <p:nvSpPr>
          <p:cNvPr id="4" name="Rectangle 3"/>
          <p:cNvSpPr/>
          <p:nvPr/>
        </p:nvSpPr>
        <p:spPr>
          <a:xfrm>
            <a:off x="2286000" y="2614433"/>
            <a:ext cx="4572000" cy="646331"/>
          </a:xfrm>
          <a:prstGeom prst="rect">
            <a:avLst/>
          </a:prstGeom>
        </p:spPr>
        <p:txBody>
          <a:bodyPr>
            <a:spAutoFit/>
          </a:bodyPr>
          <a:lstStyle/>
          <a:p>
            <a:r>
              <a:rPr lang="en-US" sz="1800" dirty="0"/>
              <a:t>{‘Home’ : ‘John@Jones.com’, ‘Work’ : ‘JJones@gmail.com</a:t>
            </a:r>
            <a:r>
              <a:rPr lang="en-US" sz="1800" dirty="0" smtClean="0"/>
              <a:t>’}</a:t>
            </a:r>
            <a:endParaRPr lang="en-US" sz="1800" dirty="0"/>
          </a:p>
        </p:txBody>
      </p:sp>
      <p:sp>
        <p:nvSpPr>
          <p:cNvPr id="5" name="Rectangle 4"/>
          <p:cNvSpPr/>
          <p:nvPr/>
        </p:nvSpPr>
        <p:spPr>
          <a:xfrm>
            <a:off x="2285999" y="1247253"/>
            <a:ext cx="4876801" cy="369332"/>
          </a:xfrm>
          <a:prstGeom prst="rect">
            <a:avLst/>
          </a:prstGeom>
        </p:spPr>
        <p:txBody>
          <a:bodyPr wrap="square">
            <a:spAutoFit/>
          </a:bodyPr>
          <a:lstStyle/>
          <a:p>
            <a:r>
              <a:rPr lang="en-US" sz="1800" dirty="0" smtClean="0"/>
              <a:t>{‘</a:t>
            </a:r>
            <a:r>
              <a:rPr lang="en-US" sz="1800" dirty="0"/>
              <a:t>John@Jones.com’, </a:t>
            </a:r>
            <a:r>
              <a:rPr lang="en-US" sz="1800" dirty="0" smtClean="0"/>
              <a:t> ‘JJones@gmail.com’}</a:t>
            </a:r>
            <a:endParaRPr lang="en-US" sz="1800" dirty="0"/>
          </a:p>
        </p:txBody>
      </p:sp>
      <p:sp>
        <p:nvSpPr>
          <p:cNvPr id="6" name="Rectangle 5"/>
          <p:cNvSpPr/>
          <p:nvPr/>
        </p:nvSpPr>
        <p:spPr>
          <a:xfrm>
            <a:off x="2285999" y="1945711"/>
            <a:ext cx="4876801" cy="369332"/>
          </a:xfrm>
          <a:prstGeom prst="rect">
            <a:avLst/>
          </a:prstGeom>
        </p:spPr>
        <p:txBody>
          <a:bodyPr wrap="square">
            <a:spAutoFit/>
          </a:bodyPr>
          <a:lstStyle/>
          <a:p>
            <a:r>
              <a:rPr lang="en-US" sz="1800" dirty="0"/>
              <a:t>[</a:t>
            </a:r>
            <a:r>
              <a:rPr lang="en-US" sz="1800" dirty="0" smtClean="0"/>
              <a:t>‘</a:t>
            </a:r>
            <a:r>
              <a:rPr lang="en-US" sz="1800" dirty="0"/>
              <a:t>John@Jones.com’, </a:t>
            </a:r>
            <a:r>
              <a:rPr lang="en-US" sz="1800" dirty="0" smtClean="0"/>
              <a:t> ‘JJones@gmail.com’]</a:t>
            </a:r>
            <a:endParaRPr lang="en-US" sz="1800" dirty="0"/>
          </a:p>
        </p:txBody>
      </p:sp>
      <p:sp>
        <p:nvSpPr>
          <p:cNvPr id="7" name="TextBox 6"/>
          <p:cNvSpPr txBox="1"/>
          <p:nvPr/>
        </p:nvSpPr>
        <p:spPr>
          <a:xfrm>
            <a:off x="600075" y="1247253"/>
            <a:ext cx="492443" cy="369332"/>
          </a:xfrm>
          <a:prstGeom prst="rect">
            <a:avLst/>
          </a:prstGeom>
          <a:noFill/>
        </p:spPr>
        <p:txBody>
          <a:bodyPr wrap="none" rtlCol="0">
            <a:spAutoFit/>
          </a:bodyPr>
          <a:lstStyle/>
          <a:p>
            <a:r>
              <a:rPr lang="en-US" sz="1800" dirty="0" smtClean="0">
                <a:solidFill>
                  <a:schemeClr val="tx1"/>
                </a:solidFill>
              </a:rPr>
              <a:t>set</a:t>
            </a:r>
            <a:endParaRPr lang="en-US" sz="1800" dirty="0">
              <a:solidFill>
                <a:schemeClr val="tx1"/>
              </a:solidFill>
            </a:endParaRPr>
          </a:p>
        </p:txBody>
      </p:sp>
      <p:sp>
        <p:nvSpPr>
          <p:cNvPr id="8" name="TextBox 7"/>
          <p:cNvSpPr txBox="1"/>
          <p:nvPr/>
        </p:nvSpPr>
        <p:spPr>
          <a:xfrm>
            <a:off x="600075" y="1945711"/>
            <a:ext cx="466794" cy="369332"/>
          </a:xfrm>
          <a:prstGeom prst="rect">
            <a:avLst/>
          </a:prstGeom>
          <a:noFill/>
        </p:spPr>
        <p:txBody>
          <a:bodyPr wrap="none" rtlCol="0">
            <a:spAutoFit/>
          </a:bodyPr>
          <a:lstStyle/>
          <a:p>
            <a:r>
              <a:rPr lang="en-US" sz="1800" dirty="0" smtClean="0">
                <a:solidFill>
                  <a:schemeClr val="tx1"/>
                </a:solidFill>
              </a:rPr>
              <a:t>list</a:t>
            </a:r>
            <a:endParaRPr lang="en-US" sz="1800" dirty="0">
              <a:solidFill>
                <a:schemeClr val="tx1"/>
              </a:solidFill>
            </a:endParaRPr>
          </a:p>
        </p:txBody>
      </p:sp>
      <p:sp>
        <p:nvSpPr>
          <p:cNvPr id="9" name="TextBox 8"/>
          <p:cNvSpPr txBox="1"/>
          <p:nvPr/>
        </p:nvSpPr>
        <p:spPr>
          <a:xfrm>
            <a:off x="600075" y="2611596"/>
            <a:ext cx="633507" cy="369332"/>
          </a:xfrm>
          <a:prstGeom prst="rect">
            <a:avLst/>
          </a:prstGeom>
          <a:noFill/>
        </p:spPr>
        <p:txBody>
          <a:bodyPr wrap="none" rtlCol="0">
            <a:spAutoFit/>
          </a:bodyPr>
          <a:lstStyle/>
          <a:p>
            <a:r>
              <a:rPr lang="en-US" sz="1800" dirty="0" smtClean="0">
                <a:solidFill>
                  <a:schemeClr val="tx1"/>
                </a:solidFill>
              </a:rPr>
              <a:t>map</a:t>
            </a:r>
            <a:endParaRPr lang="en-US" sz="1800" dirty="0">
              <a:solidFill>
                <a:schemeClr val="tx1"/>
              </a:solidFill>
            </a:endParaRPr>
          </a:p>
        </p:txBody>
      </p:sp>
      <p:sp>
        <p:nvSpPr>
          <p:cNvPr id="10" name="TextBox 9"/>
          <p:cNvSpPr txBox="1"/>
          <p:nvPr/>
        </p:nvSpPr>
        <p:spPr>
          <a:xfrm>
            <a:off x="1233582" y="3583372"/>
            <a:ext cx="5775940" cy="923330"/>
          </a:xfrm>
          <a:prstGeom prst="rect">
            <a:avLst/>
          </a:prstGeom>
          <a:noFill/>
        </p:spPr>
        <p:txBody>
          <a:bodyPr wrap="none" rtlCol="0">
            <a:spAutoFit/>
          </a:bodyPr>
          <a:lstStyle/>
          <a:p>
            <a:r>
              <a:rPr lang="en-US" sz="1800" dirty="0" smtClean="0">
                <a:solidFill>
                  <a:schemeClr val="tx1"/>
                </a:solidFill>
              </a:rPr>
              <a:t>Set: unordered collection, cannot contain duplicates</a:t>
            </a:r>
          </a:p>
          <a:p>
            <a:r>
              <a:rPr lang="en-US" sz="1800" dirty="0" smtClean="0">
                <a:solidFill>
                  <a:schemeClr val="tx1"/>
                </a:solidFill>
              </a:rPr>
              <a:t>List: ordered collection [1, 2, …] can contain duplicates</a:t>
            </a:r>
          </a:p>
          <a:p>
            <a:r>
              <a:rPr lang="en-US" sz="1800" dirty="0" smtClean="0">
                <a:solidFill>
                  <a:schemeClr val="tx1"/>
                </a:solidFill>
              </a:rPr>
              <a:t>Map: key-value pairs</a:t>
            </a:r>
            <a:endParaRPr lang="en-US" sz="1800" dirty="0">
              <a:solidFill>
                <a:schemeClr val="tx1"/>
              </a:solidFill>
            </a:endParaRPr>
          </a:p>
        </p:txBody>
      </p:sp>
      <p:sp>
        <p:nvSpPr>
          <p:cNvPr id="11" name="TextBox 10"/>
          <p:cNvSpPr txBox="1"/>
          <p:nvPr/>
        </p:nvSpPr>
        <p:spPr>
          <a:xfrm>
            <a:off x="1233582" y="4627386"/>
            <a:ext cx="6043612" cy="1200329"/>
          </a:xfrm>
          <a:prstGeom prst="rect">
            <a:avLst/>
          </a:prstGeom>
          <a:noFill/>
        </p:spPr>
        <p:txBody>
          <a:bodyPr wrap="square" rtlCol="0">
            <a:spAutoFit/>
          </a:bodyPr>
          <a:lstStyle/>
          <a:p>
            <a:r>
              <a:rPr lang="en-US" sz="1800" dirty="0" smtClean="0">
                <a:solidFill>
                  <a:schemeClr val="tx1"/>
                </a:solidFill>
              </a:rPr>
              <a:t>Similar to creating an XML column in a relational DBMS. Avoid using unless necessary because the application code has to handle all of the data differences, which makes it harder to write, read, and debug the code.</a:t>
            </a:r>
            <a:endParaRPr lang="en-US" sz="1800" dirty="0">
              <a:solidFill>
                <a:schemeClr val="tx1"/>
              </a:solidFill>
            </a:endParaRPr>
          </a:p>
        </p:txBody>
      </p:sp>
    </p:spTree>
    <p:extLst>
      <p:ext uri="{BB962C8B-B14F-4D97-AF65-F5344CB8AC3E}">
        <p14:creationId xmlns:p14="http://schemas.microsoft.com/office/powerpoint/2010/main" val="4248425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Cassandra Data Storage (Overview)</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7</a:t>
            </a:fld>
            <a:endParaRPr lang="en-US"/>
          </a:p>
        </p:txBody>
      </p:sp>
      <p:sp>
        <p:nvSpPr>
          <p:cNvPr id="5" name="Cube 4"/>
          <p:cNvSpPr/>
          <p:nvPr/>
        </p:nvSpPr>
        <p:spPr>
          <a:xfrm>
            <a:off x="2043113" y="2328863"/>
            <a:ext cx="385762" cy="942975"/>
          </a:xfrm>
          <a:prstGeom prst="cube">
            <a:avLst/>
          </a:prstGeom>
          <a:solidFill>
            <a:schemeClr val="accent1">
              <a:lumMod val="75000"/>
            </a:schemeClr>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6" name="Cube 5"/>
          <p:cNvSpPr/>
          <p:nvPr/>
        </p:nvSpPr>
        <p:spPr>
          <a:xfrm>
            <a:off x="3032522" y="2328863"/>
            <a:ext cx="385762" cy="942975"/>
          </a:xfrm>
          <a:prstGeom prst="cube">
            <a:avLst/>
          </a:prstGeom>
          <a:solidFill>
            <a:schemeClr val="accent1">
              <a:lumMod val="75000"/>
            </a:schemeClr>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7" name="Cube 6"/>
          <p:cNvSpPr/>
          <p:nvPr/>
        </p:nvSpPr>
        <p:spPr>
          <a:xfrm>
            <a:off x="4021930" y="2328863"/>
            <a:ext cx="385762" cy="942975"/>
          </a:xfrm>
          <a:prstGeom prst="cube">
            <a:avLst/>
          </a:prstGeom>
          <a:solidFill>
            <a:schemeClr val="accent1">
              <a:lumMod val="75000"/>
            </a:schemeClr>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9" name="TextBox 8"/>
          <p:cNvSpPr txBox="1"/>
          <p:nvPr/>
        </p:nvSpPr>
        <p:spPr>
          <a:xfrm>
            <a:off x="354843" y="3326368"/>
            <a:ext cx="1236236" cy="369332"/>
          </a:xfrm>
          <a:prstGeom prst="rect">
            <a:avLst/>
          </a:prstGeom>
          <a:noFill/>
        </p:spPr>
        <p:txBody>
          <a:bodyPr wrap="none" rtlCol="0">
            <a:spAutoFit/>
          </a:bodyPr>
          <a:lstStyle/>
          <a:p>
            <a:r>
              <a:rPr lang="en-US" sz="1800" dirty="0" smtClean="0"/>
              <a:t>Key range</a:t>
            </a:r>
            <a:endParaRPr lang="en-US" sz="1800" dirty="0"/>
          </a:p>
        </p:txBody>
      </p:sp>
      <p:sp>
        <p:nvSpPr>
          <p:cNvPr id="10" name="TextBox 9"/>
          <p:cNvSpPr txBox="1"/>
          <p:nvPr/>
        </p:nvSpPr>
        <p:spPr>
          <a:xfrm>
            <a:off x="3772358" y="1648811"/>
            <a:ext cx="941283" cy="369332"/>
          </a:xfrm>
          <a:prstGeom prst="rect">
            <a:avLst/>
          </a:prstGeom>
          <a:noFill/>
        </p:spPr>
        <p:txBody>
          <a:bodyPr wrap="none" rtlCol="0">
            <a:spAutoFit/>
          </a:bodyPr>
          <a:lstStyle/>
          <a:p>
            <a:r>
              <a:rPr lang="en-US" sz="1800" dirty="0" smtClean="0"/>
              <a:t>servers</a:t>
            </a:r>
            <a:endParaRPr lang="en-US" sz="1800" dirty="0"/>
          </a:p>
        </p:txBody>
      </p:sp>
      <p:sp>
        <p:nvSpPr>
          <p:cNvPr id="11" name="TextBox 10"/>
          <p:cNvSpPr txBox="1"/>
          <p:nvPr/>
        </p:nvSpPr>
        <p:spPr>
          <a:xfrm>
            <a:off x="1616288" y="3326368"/>
            <a:ext cx="1031051" cy="369332"/>
          </a:xfrm>
          <a:prstGeom prst="rect">
            <a:avLst/>
          </a:prstGeom>
          <a:noFill/>
        </p:spPr>
        <p:txBody>
          <a:bodyPr wrap="none" rtlCol="0">
            <a:spAutoFit/>
          </a:bodyPr>
          <a:lstStyle/>
          <a:p>
            <a:r>
              <a:rPr lang="en-US" sz="1800" dirty="0" smtClean="0"/>
              <a:t>000-200</a:t>
            </a:r>
            <a:endParaRPr lang="en-US" sz="1800" dirty="0"/>
          </a:p>
        </p:txBody>
      </p:sp>
      <p:sp>
        <p:nvSpPr>
          <p:cNvPr id="12" name="TextBox 11"/>
          <p:cNvSpPr txBox="1"/>
          <p:nvPr/>
        </p:nvSpPr>
        <p:spPr>
          <a:xfrm>
            <a:off x="2684283" y="3326368"/>
            <a:ext cx="1031051" cy="369332"/>
          </a:xfrm>
          <a:prstGeom prst="rect">
            <a:avLst/>
          </a:prstGeom>
          <a:noFill/>
        </p:spPr>
        <p:txBody>
          <a:bodyPr wrap="none" rtlCol="0">
            <a:spAutoFit/>
          </a:bodyPr>
          <a:lstStyle/>
          <a:p>
            <a:r>
              <a:rPr lang="en-US" sz="1800" dirty="0" smtClean="0"/>
              <a:t>201-400</a:t>
            </a:r>
            <a:endParaRPr lang="en-US" sz="1800" dirty="0"/>
          </a:p>
        </p:txBody>
      </p:sp>
      <p:sp>
        <p:nvSpPr>
          <p:cNvPr id="13" name="TextBox 12"/>
          <p:cNvSpPr txBox="1"/>
          <p:nvPr/>
        </p:nvSpPr>
        <p:spPr>
          <a:xfrm>
            <a:off x="3731326" y="3326368"/>
            <a:ext cx="1031051" cy="369332"/>
          </a:xfrm>
          <a:prstGeom prst="rect">
            <a:avLst/>
          </a:prstGeom>
          <a:noFill/>
        </p:spPr>
        <p:txBody>
          <a:bodyPr wrap="none" rtlCol="0">
            <a:spAutoFit/>
          </a:bodyPr>
          <a:lstStyle/>
          <a:p>
            <a:r>
              <a:rPr lang="en-US" sz="1800" dirty="0" smtClean="0"/>
              <a:t>301-600</a:t>
            </a:r>
            <a:endParaRPr lang="en-US" sz="1800" dirty="0"/>
          </a:p>
        </p:txBody>
      </p:sp>
      <p:sp>
        <p:nvSpPr>
          <p:cNvPr id="14" name="Cube 13"/>
          <p:cNvSpPr/>
          <p:nvPr/>
        </p:nvSpPr>
        <p:spPr>
          <a:xfrm>
            <a:off x="5036286" y="2328863"/>
            <a:ext cx="385762" cy="942975"/>
          </a:xfrm>
          <a:prstGeom prst="cube">
            <a:avLst/>
          </a:prstGeom>
          <a:solidFill>
            <a:schemeClr val="accent1">
              <a:lumMod val="75000"/>
            </a:schemeClr>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5" name="Cube 14"/>
          <p:cNvSpPr/>
          <p:nvPr/>
        </p:nvSpPr>
        <p:spPr>
          <a:xfrm>
            <a:off x="6025694" y="2328863"/>
            <a:ext cx="385762" cy="942975"/>
          </a:xfrm>
          <a:prstGeom prst="cube">
            <a:avLst/>
          </a:prstGeom>
          <a:solidFill>
            <a:schemeClr val="accent1">
              <a:lumMod val="75000"/>
            </a:schemeClr>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6" name="TextBox 15"/>
          <p:cNvSpPr txBox="1"/>
          <p:nvPr/>
        </p:nvSpPr>
        <p:spPr>
          <a:xfrm>
            <a:off x="4713641" y="3326368"/>
            <a:ext cx="1031051" cy="369332"/>
          </a:xfrm>
          <a:prstGeom prst="rect">
            <a:avLst/>
          </a:prstGeom>
          <a:noFill/>
        </p:spPr>
        <p:txBody>
          <a:bodyPr wrap="none" rtlCol="0">
            <a:spAutoFit/>
          </a:bodyPr>
          <a:lstStyle/>
          <a:p>
            <a:r>
              <a:rPr lang="en-US" sz="1800" dirty="0" smtClean="0"/>
              <a:t>601-800</a:t>
            </a:r>
            <a:endParaRPr lang="en-US" sz="1800" dirty="0"/>
          </a:p>
        </p:txBody>
      </p:sp>
      <p:sp>
        <p:nvSpPr>
          <p:cNvPr id="17" name="TextBox 16"/>
          <p:cNvSpPr txBox="1"/>
          <p:nvPr/>
        </p:nvSpPr>
        <p:spPr>
          <a:xfrm>
            <a:off x="5703049" y="3326368"/>
            <a:ext cx="1159292" cy="369332"/>
          </a:xfrm>
          <a:prstGeom prst="rect">
            <a:avLst/>
          </a:prstGeom>
          <a:noFill/>
        </p:spPr>
        <p:txBody>
          <a:bodyPr wrap="none" rtlCol="0">
            <a:spAutoFit/>
          </a:bodyPr>
          <a:lstStyle/>
          <a:p>
            <a:r>
              <a:rPr lang="en-US" sz="1800" dirty="0" smtClean="0"/>
              <a:t>801-1000</a:t>
            </a:r>
            <a:endParaRPr lang="en-US" sz="1800" dirty="0"/>
          </a:p>
        </p:txBody>
      </p:sp>
      <p:sp>
        <p:nvSpPr>
          <p:cNvPr id="18" name="TextBox 17"/>
          <p:cNvSpPr txBox="1"/>
          <p:nvPr/>
        </p:nvSpPr>
        <p:spPr>
          <a:xfrm>
            <a:off x="592600" y="4162332"/>
            <a:ext cx="1781257" cy="369332"/>
          </a:xfrm>
          <a:prstGeom prst="rect">
            <a:avLst/>
          </a:prstGeom>
          <a:noFill/>
        </p:spPr>
        <p:txBody>
          <a:bodyPr wrap="none" rtlCol="0">
            <a:spAutoFit/>
          </a:bodyPr>
          <a:lstStyle/>
          <a:p>
            <a:r>
              <a:rPr lang="en-US" sz="1800" dirty="0" smtClean="0">
                <a:solidFill>
                  <a:schemeClr val="tx1"/>
                </a:solidFill>
              </a:rPr>
              <a:t>Replication = 3</a:t>
            </a:r>
            <a:endParaRPr lang="en-US" sz="1800" dirty="0">
              <a:solidFill>
                <a:schemeClr val="tx1"/>
              </a:solidFill>
            </a:endParaRPr>
          </a:p>
        </p:txBody>
      </p:sp>
      <p:sp>
        <p:nvSpPr>
          <p:cNvPr id="19" name="TextBox 18"/>
          <p:cNvSpPr txBox="1"/>
          <p:nvPr/>
        </p:nvSpPr>
        <p:spPr>
          <a:xfrm>
            <a:off x="3318291" y="4201511"/>
            <a:ext cx="1678665" cy="369332"/>
          </a:xfrm>
          <a:prstGeom prst="rect">
            <a:avLst/>
          </a:prstGeom>
          <a:noFill/>
        </p:spPr>
        <p:txBody>
          <a:bodyPr wrap="none" rtlCol="0">
            <a:spAutoFit/>
          </a:bodyPr>
          <a:lstStyle/>
          <a:p>
            <a:r>
              <a:rPr lang="en-US" sz="1800" dirty="0" smtClean="0">
                <a:solidFill>
                  <a:schemeClr val="tx2"/>
                </a:solidFill>
              </a:rPr>
              <a:t>Data: key=325</a:t>
            </a:r>
            <a:endParaRPr lang="en-US" sz="1800" dirty="0">
              <a:solidFill>
                <a:schemeClr val="tx2"/>
              </a:solidFill>
            </a:endParaRPr>
          </a:p>
        </p:txBody>
      </p:sp>
      <p:cxnSp>
        <p:nvCxnSpPr>
          <p:cNvPr id="21" name="Straight Arrow Connector 20"/>
          <p:cNvCxnSpPr>
            <a:stCxn id="19" idx="0"/>
          </p:cNvCxnSpPr>
          <p:nvPr/>
        </p:nvCxnSpPr>
        <p:spPr bwMode="auto">
          <a:xfrm flipV="1">
            <a:off x="4157624" y="2934637"/>
            <a:ext cx="55207" cy="1266874"/>
          </a:xfrm>
          <a:prstGeom prst="straightConnector1">
            <a:avLst/>
          </a:prstGeom>
          <a:solidFill>
            <a:schemeClr val="accent1"/>
          </a:solidFill>
          <a:ln w="12700" cap="flat" cmpd="sng" algn="ctr">
            <a:solidFill>
              <a:schemeClr val="tx2"/>
            </a:solidFill>
            <a:prstDash val="solid"/>
            <a:round/>
            <a:headEnd type="none" w="sm" len="sm"/>
            <a:tailEnd type="triangle"/>
          </a:ln>
          <a:effectLst/>
        </p:spPr>
      </p:cxnSp>
      <p:cxnSp>
        <p:nvCxnSpPr>
          <p:cNvPr id="22" name="Straight Arrow Connector 21"/>
          <p:cNvCxnSpPr/>
          <p:nvPr/>
        </p:nvCxnSpPr>
        <p:spPr bwMode="auto">
          <a:xfrm flipV="1">
            <a:off x="4212831" y="2989168"/>
            <a:ext cx="1985892" cy="27264"/>
          </a:xfrm>
          <a:prstGeom prst="straightConnector1">
            <a:avLst/>
          </a:prstGeom>
          <a:solidFill>
            <a:schemeClr val="accent1"/>
          </a:solidFill>
          <a:ln w="12700" cap="flat" cmpd="sng" algn="ctr">
            <a:solidFill>
              <a:schemeClr val="tx2"/>
            </a:solidFill>
            <a:prstDash val="solid"/>
            <a:round/>
            <a:headEnd type="none" w="sm" len="sm"/>
            <a:tailEnd type="triangle"/>
          </a:ln>
          <a:effectLst/>
        </p:spPr>
      </p:cxnSp>
      <p:cxnSp>
        <p:nvCxnSpPr>
          <p:cNvPr id="25" name="Straight Arrow Connector 24"/>
          <p:cNvCxnSpPr/>
          <p:nvPr/>
        </p:nvCxnSpPr>
        <p:spPr bwMode="auto">
          <a:xfrm flipH="1" flipV="1">
            <a:off x="3275937" y="2619836"/>
            <a:ext cx="936894" cy="369331"/>
          </a:xfrm>
          <a:prstGeom prst="straightConnector1">
            <a:avLst/>
          </a:prstGeom>
          <a:solidFill>
            <a:schemeClr val="accent1"/>
          </a:solidFill>
          <a:ln w="12700" cap="flat" cmpd="sng" algn="ctr">
            <a:solidFill>
              <a:schemeClr val="tx2"/>
            </a:solidFill>
            <a:prstDash val="solid"/>
            <a:round/>
            <a:headEnd type="none" w="sm" len="sm"/>
            <a:tailEnd type="triangle"/>
          </a:ln>
          <a:effectLst/>
        </p:spPr>
      </p:cxnSp>
      <p:sp>
        <p:nvSpPr>
          <p:cNvPr id="34" name="Freeform 33"/>
          <p:cNvSpPr/>
          <p:nvPr/>
        </p:nvSpPr>
        <p:spPr>
          <a:xfrm>
            <a:off x="2251881" y="1937962"/>
            <a:ext cx="996286" cy="382157"/>
          </a:xfrm>
          <a:custGeom>
            <a:avLst/>
            <a:gdLst>
              <a:gd name="connsiteX0" fmla="*/ 0 w 996286"/>
              <a:gd name="connsiteY0" fmla="*/ 368510 h 382157"/>
              <a:gd name="connsiteX1" fmla="*/ 327546 w 996286"/>
              <a:gd name="connsiteY1" fmla="*/ 20 h 382157"/>
              <a:gd name="connsiteX2" fmla="*/ 996286 w 996286"/>
              <a:gd name="connsiteY2" fmla="*/ 382157 h 382157"/>
            </a:gdLst>
            <a:ahLst/>
            <a:cxnLst>
              <a:cxn ang="0">
                <a:pos x="connsiteX0" y="connsiteY0"/>
              </a:cxn>
              <a:cxn ang="0">
                <a:pos x="connsiteX1" y="connsiteY1"/>
              </a:cxn>
              <a:cxn ang="0">
                <a:pos x="connsiteX2" y="connsiteY2"/>
              </a:cxn>
            </a:cxnLst>
            <a:rect l="l" t="t" r="r" b="b"/>
            <a:pathLst>
              <a:path w="996286" h="382157">
                <a:moveTo>
                  <a:pt x="0" y="368510"/>
                </a:moveTo>
                <a:cubicBezTo>
                  <a:pt x="80749" y="183128"/>
                  <a:pt x="161498" y="-2254"/>
                  <a:pt x="327546" y="20"/>
                </a:cubicBezTo>
                <a:cubicBezTo>
                  <a:pt x="493594" y="2294"/>
                  <a:pt x="744940" y="192225"/>
                  <a:pt x="996286" y="382157"/>
                </a:cubicBezTo>
              </a:path>
            </a:pathLst>
          </a:custGeom>
          <a:noFill/>
          <a:ln>
            <a:solidFill>
              <a:schemeClr val="tx1"/>
            </a:solidFill>
            <a:prstDash val="dash"/>
            <a:headEnd type="none" w="med" len="med"/>
            <a:tailEnd type="triangle" w="med" len="med"/>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35" name="Freeform 34"/>
          <p:cNvSpPr/>
          <p:nvPr/>
        </p:nvSpPr>
        <p:spPr>
          <a:xfrm>
            <a:off x="3275937" y="1937962"/>
            <a:ext cx="996286" cy="382157"/>
          </a:xfrm>
          <a:custGeom>
            <a:avLst/>
            <a:gdLst>
              <a:gd name="connsiteX0" fmla="*/ 0 w 996286"/>
              <a:gd name="connsiteY0" fmla="*/ 368510 h 382157"/>
              <a:gd name="connsiteX1" fmla="*/ 327546 w 996286"/>
              <a:gd name="connsiteY1" fmla="*/ 20 h 382157"/>
              <a:gd name="connsiteX2" fmla="*/ 996286 w 996286"/>
              <a:gd name="connsiteY2" fmla="*/ 382157 h 382157"/>
            </a:gdLst>
            <a:ahLst/>
            <a:cxnLst>
              <a:cxn ang="0">
                <a:pos x="connsiteX0" y="connsiteY0"/>
              </a:cxn>
              <a:cxn ang="0">
                <a:pos x="connsiteX1" y="connsiteY1"/>
              </a:cxn>
              <a:cxn ang="0">
                <a:pos x="connsiteX2" y="connsiteY2"/>
              </a:cxn>
            </a:cxnLst>
            <a:rect l="l" t="t" r="r" b="b"/>
            <a:pathLst>
              <a:path w="996286" h="382157">
                <a:moveTo>
                  <a:pt x="0" y="368510"/>
                </a:moveTo>
                <a:cubicBezTo>
                  <a:pt x="80749" y="183128"/>
                  <a:pt x="161498" y="-2254"/>
                  <a:pt x="327546" y="20"/>
                </a:cubicBezTo>
                <a:cubicBezTo>
                  <a:pt x="493594" y="2294"/>
                  <a:pt x="744940" y="192225"/>
                  <a:pt x="996286" y="382157"/>
                </a:cubicBezTo>
              </a:path>
            </a:pathLst>
          </a:custGeom>
          <a:noFill/>
          <a:ln>
            <a:solidFill>
              <a:schemeClr val="tx1"/>
            </a:solidFill>
            <a:prstDash val="dash"/>
            <a:headEnd type="none" w="med" len="med"/>
            <a:tailEnd type="triangle" w="med" len="med"/>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36" name="Freeform 35"/>
          <p:cNvSpPr/>
          <p:nvPr/>
        </p:nvSpPr>
        <p:spPr>
          <a:xfrm>
            <a:off x="4294574" y="1937962"/>
            <a:ext cx="996286" cy="382157"/>
          </a:xfrm>
          <a:custGeom>
            <a:avLst/>
            <a:gdLst>
              <a:gd name="connsiteX0" fmla="*/ 0 w 996286"/>
              <a:gd name="connsiteY0" fmla="*/ 368510 h 382157"/>
              <a:gd name="connsiteX1" fmla="*/ 327546 w 996286"/>
              <a:gd name="connsiteY1" fmla="*/ 20 h 382157"/>
              <a:gd name="connsiteX2" fmla="*/ 996286 w 996286"/>
              <a:gd name="connsiteY2" fmla="*/ 382157 h 382157"/>
            </a:gdLst>
            <a:ahLst/>
            <a:cxnLst>
              <a:cxn ang="0">
                <a:pos x="connsiteX0" y="connsiteY0"/>
              </a:cxn>
              <a:cxn ang="0">
                <a:pos x="connsiteX1" y="connsiteY1"/>
              </a:cxn>
              <a:cxn ang="0">
                <a:pos x="connsiteX2" y="connsiteY2"/>
              </a:cxn>
            </a:cxnLst>
            <a:rect l="l" t="t" r="r" b="b"/>
            <a:pathLst>
              <a:path w="996286" h="382157">
                <a:moveTo>
                  <a:pt x="0" y="368510"/>
                </a:moveTo>
                <a:cubicBezTo>
                  <a:pt x="80749" y="183128"/>
                  <a:pt x="161498" y="-2254"/>
                  <a:pt x="327546" y="20"/>
                </a:cubicBezTo>
                <a:cubicBezTo>
                  <a:pt x="493594" y="2294"/>
                  <a:pt x="744940" y="192225"/>
                  <a:pt x="996286" y="382157"/>
                </a:cubicBezTo>
              </a:path>
            </a:pathLst>
          </a:custGeom>
          <a:noFill/>
          <a:ln>
            <a:solidFill>
              <a:schemeClr val="tx1"/>
            </a:solidFill>
            <a:prstDash val="dash"/>
            <a:headEnd type="none" w="med" len="med"/>
            <a:tailEnd type="triangle" w="med" len="med"/>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37" name="Freeform 36"/>
          <p:cNvSpPr/>
          <p:nvPr/>
        </p:nvSpPr>
        <p:spPr>
          <a:xfrm>
            <a:off x="5351431" y="1937962"/>
            <a:ext cx="996286" cy="382157"/>
          </a:xfrm>
          <a:custGeom>
            <a:avLst/>
            <a:gdLst>
              <a:gd name="connsiteX0" fmla="*/ 0 w 996286"/>
              <a:gd name="connsiteY0" fmla="*/ 368510 h 382157"/>
              <a:gd name="connsiteX1" fmla="*/ 327546 w 996286"/>
              <a:gd name="connsiteY1" fmla="*/ 20 h 382157"/>
              <a:gd name="connsiteX2" fmla="*/ 996286 w 996286"/>
              <a:gd name="connsiteY2" fmla="*/ 382157 h 382157"/>
            </a:gdLst>
            <a:ahLst/>
            <a:cxnLst>
              <a:cxn ang="0">
                <a:pos x="connsiteX0" y="connsiteY0"/>
              </a:cxn>
              <a:cxn ang="0">
                <a:pos x="connsiteX1" y="connsiteY1"/>
              </a:cxn>
              <a:cxn ang="0">
                <a:pos x="connsiteX2" y="connsiteY2"/>
              </a:cxn>
            </a:cxnLst>
            <a:rect l="l" t="t" r="r" b="b"/>
            <a:pathLst>
              <a:path w="996286" h="382157">
                <a:moveTo>
                  <a:pt x="0" y="368510"/>
                </a:moveTo>
                <a:cubicBezTo>
                  <a:pt x="80749" y="183128"/>
                  <a:pt x="161498" y="-2254"/>
                  <a:pt x="327546" y="20"/>
                </a:cubicBezTo>
                <a:cubicBezTo>
                  <a:pt x="493594" y="2294"/>
                  <a:pt x="744940" y="192225"/>
                  <a:pt x="996286" y="382157"/>
                </a:cubicBezTo>
              </a:path>
            </a:pathLst>
          </a:custGeom>
          <a:noFill/>
          <a:ln>
            <a:solidFill>
              <a:schemeClr val="tx1"/>
            </a:solidFill>
            <a:prstDash val="dash"/>
            <a:headEnd type="none" w="med" len="med"/>
            <a:tailEnd type="triangle" w="med" len="med"/>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38" name="TextBox 37"/>
          <p:cNvSpPr txBox="1"/>
          <p:nvPr/>
        </p:nvSpPr>
        <p:spPr>
          <a:xfrm>
            <a:off x="6408288" y="1865352"/>
            <a:ext cx="1582484" cy="369332"/>
          </a:xfrm>
          <a:prstGeom prst="rect">
            <a:avLst/>
          </a:prstGeom>
          <a:noFill/>
        </p:spPr>
        <p:txBody>
          <a:bodyPr wrap="none" rtlCol="0">
            <a:spAutoFit/>
          </a:bodyPr>
          <a:lstStyle/>
          <a:p>
            <a:r>
              <a:rPr lang="en-US" sz="1800" dirty="0" smtClean="0">
                <a:solidFill>
                  <a:schemeClr val="tx1"/>
                </a:solidFill>
              </a:rPr>
              <a:t>Gossip/status</a:t>
            </a:r>
            <a:endParaRPr lang="en-US" sz="1800" dirty="0">
              <a:solidFill>
                <a:schemeClr val="tx1"/>
              </a:solidFill>
            </a:endParaRPr>
          </a:p>
        </p:txBody>
      </p:sp>
      <p:sp>
        <p:nvSpPr>
          <p:cNvPr id="39" name="TextBox 38"/>
          <p:cNvSpPr txBox="1"/>
          <p:nvPr/>
        </p:nvSpPr>
        <p:spPr>
          <a:xfrm>
            <a:off x="869704" y="4705162"/>
            <a:ext cx="7520007" cy="1200329"/>
          </a:xfrm>
          <a:prstGeom prst="rect">
            <a:avLst/>
          </a:prstGeom>
          <a:noFill/>
        </p:spPr>
        <p:txBody>
          <a:bodyPr wrap="none" rtlCol="0">
            <a:spAutoFit/>
          </a:bodyPr>
          <a:lstStyle/>
          <a:p>
            <a:r>
              <a:rPr lang="en-US" sz="1800" dirty="0" smtClean="0">
                <a:solidFill>
                  <a:schemeClr val="tx1"/>
                </a:solidFill>
              </a:rPr>
              <a:t>Servers are configured as (virtual) nodes.</a:t>
            </a:r>
          </a:p>
          <a:p>
            <a:r>
              <a:rPr lang="en-US" sz="1800" dirty="0" smtClean="0">
                <a:solidFill>
                  <a:schemeClr val="tx1"/>
                </a:solidFill>
              </a:rPr>
              <a:t>They communicate with each other via gossip for status (every second).</a:t>
            </a:r>
          </a:p>
          <a:p>
            <a:r>
              <a:rPr lang="en-US" sz="1800" dirty="0" smtClean="0">
                <a:solidFill>
                  <a:schemeClr val="tx1"/>
                </a:solidFill>
              </a:rPr>
              <a:t>A data </a:t>
            </a:r>
            <a:r>
              <a:rPr lang="en-US" sz="1800" dirty="0" err="1" smtClean="0">
                <a:solidFill>
                  <a:schemeClr val="tx1"/>
                </a:solidFill>
              </a:rPr>
              <a:t>partitioner</a:t>
            </a:r>
            <a:r>
              <a:rPr lang="en-US" sz="1800" dirty="0" smtClean="0">
                <a:solidFill>
                  <a:schemeClr val="tx1"/>
                </a:solidFill>
              </a:rPr>
              <a:t> assigns data to an initial server based on key value.</a:t>
            </a:r>
          </a:p>
          <a:p>
            <a:r>
              <a:rPr lang="en-US" sz="1800" dirty="0" smtClean="0">
                <a:solidFill>
                  <a:schemeClr val="tx1"/>
                </a:solidFill>
              </a:rPr>
              <a:t>The replication parameter specifies the number of copies.</a:t>
            </a:r>
            <a:endParaRPr lang="en-US" sz="1800" dirty="0">
              <a:solidFill>
                <a:schemeClr val="tx1"/>
              </a:solidFill>
            </a:endParaRPr>
          </a:p>
        </p:txBody>
      </p:sp>
    </p:spTree>
    <p:extLst>
      <p:ext uri="{BB962C8B-B14F-4D97-AF65-F5344CB8AC3E}">
        <p14:creationId xmlns:p14="http://schemas.microsoft.com/office/powerpoint/2010/main" val="4031682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413393" y="1674191"/>
            <a:ext cx="3957638" cy="2655768"/>
          </a:xfrm>
          <a:prstGeom prst="rect">
            <a:avLst/>
          </a:prstGeom>
          <a:solidFill>
            <a:srgbClr val="FFFFE5"/>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2" name="Title 1"/>
          <p:cNvSpPr>
            <a:spLocks noGrp="1"/>
          </p:cNvSpPr>
          <p:nvPr>
            <p:ph type="title"/>
          </p:nvPr>
        </p:nvSpPr>
        <p:spPr/>
        <p:txBody>
          <a:bodyPr/>
          <a:lstStyle/>
          <a:p>
            <a:r>
              <a:rPr lang="en-US" dirty="0" smtClean="0"/>
              <a:t>Cassandra Peer-to-Peer</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8</a:t>
            </a:fld>
            <a:endParaRPr lang="en-US"/>
          </a:p>
        </p:txBody>
      </p:sp>
      <p:pic>
        <p:nvPicPr>
          <p:cNvPr id="4" name="Picture 6" descr="D:\Books\MISBook\Images\Photos\HPBlad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1167" y="2369853"/>
            <a:ext cx="1225719" cy="89663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D:\Books\MISBook\Images\Photos\HPBlad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6605" y="2698465"/>
            <a:ext cx="1225719" cy="89663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51256" y="1831470"/>
            <a:ext cx="1505540" cy="369332"/>
          </a:xfrm>
          <a:prstGeom prst="rect">
            <a:avLst/>
          </a:prstGeom>
          <a:noFill/>
        </p:spPr>
        <p:txBody>
          <a:bodyPr wrap="none" rtlCol="0">
            <a:spAutoFit/>
          </a:bodyPr>
          <a:lstStyle/>
          <a:p>
            <a:r>
              <a:rPr lang="en-US" sz="1800" dirty="0" smtClean="0"/>
              <a:t>Cluster/Rack</a:t>
            </a:r>
            <a:endParaRPr lang="en-US" sz="1800" dirty="0"/>
          </a:p>
        </p:txBody>
      </p:sp>
      <p:sp>
        <p:nvSpPr>
          <p:cNvPr id="7" name="TextBox 6"/>
          <p:cNvSpPr txBox="1"/>
          <p:nvPr/>
        </p:nvSpPr>
        <p:spPr>
          <a:xfrm>
            <a:off x="817582" y="3683330"/>
            <a:ext cx="1980029" cy="369332"/>
          </a:xfrm>
          <a:prstGeom prst="rect">
            <a:avLst/>
          </a:prstGeom>
          <a:noFill/>
        </p:spPr>
        <p:txBody>
          <a:bodyPr wrap="none" rtlCol="0">
            <a:spAutoFit/>
          </a:bodyPr>
          <a:lstStyle/>
          <a:p>
            <a:r>
              <a:rPr lang="en-US" sz="1800" dirty="0" smtClean="0"/>
              <a:t>Individual servers</a:t>
            </a:r>
            <a:endParaRPr lang="en-US" sz="1800" dirty="0"/>
          </a:p>
        </p:txBody>
      </p:sp>
      <p:cxnSp>
        <p:nvCxnSpPr>
          <p:cNvPr id="9" name="Straight Arrow Connector 8"/>
          <p:cNvCxnSpPr>
            <a:stCxn id="7" idx="0"/>
          </p:cNvCxnSpPr>
          <p:nvPr/>
        </p:nvCxnSpPr>
        <p:spPr bwMode="auto">
          <a:xfrm flipH="1" flipV="1">
            <a:off x="1470668" y="2986934"/>
            <a:ext cx="336929" cy="696396"/>
          </a:xfrm>
          <a:prstGeom prst="straightConnector1">
            <a:avLst/>
          </a:prstGeom>
          <a:solidFill>
            <a:schemeClr val="accent1"/>
          </a:solidFill>
          <a:ln w="12700" cap="flat" cmpd="sng" algn="ctr">
            <a:solidFill>
              <a:schemeClr val="tx2"/>
            </a:solidFill>
            <a:prstDash val="solid"/>
            <a:round/>
            <a:headEnd type="none" w="sm" len="sm"/>
            <a:tailEnd type="triangle"/>
          </a:ln>
          <a:effectLst/>
        </p:spPr>
      </p:cxnSp>
      <p:sp>
        <p:nvSpPr>
          <p:cNvPr id="10" name="TextBox 9"/>
          <p:cNvSpPr txBox="1"/>
          <p:nvPr/>
        </p:nvSpPr>
        <p:spPr>
          <a:xfrm>
            <a:off x="1677914" y="1262331"/>
            <a:ext cx="1428596" cy="369332"/>
          </a:xfrm>
          <a:prstGeom prst="rect">
            <a:avLst/>
          </a:prstGeom>
          <a:noFill/>
        </p:spPr>
        <p:txBody>
          <a:bodyPr wrap="none" rtlCol="0">
            <a:spAutoFit/>
          </a:bodyPr>
          <a:lstStyle/>
          <a:p>
            <a:r>
              <a:rPr lang="en-US" sz="1800" dirty="0" smtClean="0"/>
              <a:t>Data Center</a:t>
            </a:r>
            <a:endParaRPr lang="en-US" sz="1800" dirty="0"/>
          </a:p>
        </p:txBody>
      </p:sp>
      <p:sp>
        <p:nvSpPr>
          <p:cNvPr id="12" name="Rectangle 11"/>
          <p:cNvSpPr/>
          <p:nvPr/>
        </p:nvSpPr>
        <p:spPr>
          <a:xfrm>
            <a:off x="4775220" y="1659050"/>
            <a:ext cx="3957638" cy="2655768"/>
          </a:xfrm>
          <a:prstGeom prst="rect">
            <a:avLst/>
          </a:prstGeom>
          <a:solidFill>
            <a:srgbClr val="FFFFE5"/>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pic>
        <p:nvPicPr>
          <p:cNvPr id="13" name="Picture 6" descr="D:\Books\MISBook\Images\Photos\HPBlad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2994" y="2354712"/>
            <a:ext cx="1225719" cy="89663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 descr="D:\Books\MISBook\Images\Photos\HPBlad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8432" y="2683324"/>
            <a:ext cx="1225719" cy="896635"/>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5413083" y="1816329"/>
            <a:ext cx="1505540" cy="369332"/>
          </a:xfrm>
          <a:prstGeom prst="rect">
            <a:avLst/>
          </a:prstGeom>
          <a:noFill/>
        </p:spPr>
        <p:txBody>
          <a:bodyPr wrap="none" rtlCol="0">
            <a:spAutoFit/>
          </a:bodyPr>
          <a:lstStyle/>
          <a:p>
            <a:r>
              <a:rPr lang="en-US" sz="1800" dirty="0" smtClean="0"/>
              <a:t>Cluster/Rack</a:t>
            </a:r>
            <a:endParaRPr lang="en-US" sz="1800" dirty="0"/>
          </a:p>
        </p:txBody>
      </p:sp>
      <p:sp>
        <p:nvSpPr>
          <p:cNvPr id="16" name="TextBox 15"/>
          <p:cNvSpPr txBox="1"/>
          <p:nvPr/>
        </p:nvSpPr>
        <p:spPr>
          <a:xfrm>
            <a:off x="5179409" y="3668189"/>
            <a:ext cx="1980029" cy="369332"/>
          </a:xfrm>
          <a:prstGeom prst="rect">
            <a:avLst/>
          </a:prstGeom>
          <a:noFill/>
        </p:spPr>
        <p:txBody>
          <a:bodyPr wrap="none" rtlCol="0">
            <a:spAutoFit/>
          </a:bodyPr>
          <a:lstStyle/>
          <a:p>
            <a:r>
              <a:rPr lang="en-US" sz="1800" dirty="0" smtClean="0"/>
              <a:t>Individual servers</a:t>
            </a:r>
            <a:endParaRPr lang="en-US" sz="1800" dirty="0"/>
          </a:p>
        </p:txBody>
      </p:sp>
      <p:cxnSp>
        <p:nvCxnSpPr>
          <p:cNvPr id="17" name="Straight Arrow Connector 16"/>
          <p:cNvCxnSpPr>
            <a:stCxn id="16" idx="0"/>
          </p:cNvCxnSpPr>
          <p:nvPr/>
        </p:nvCxnSpPr>
        <p:spPr bwMode="auto">
          <a:xfrm flipH="1" flipV="1">
            <a:off x="5832495" y="2971793"/>
            <a:ext cx="336929" cy="696396"/>
          </a:xfrm>
          <a:prstGeom prst="straightConnector1">
            <a:avLst/>
          </a:prstGeom>
          <a:solidFill>
            <a:schemeClr val="accent1"/>
          </a:solidFill>
          <a:ln w="12700" cap="flat" cmpd="sng" algn="ctr">
            <a:solidFill>
              <a:schemeClr val="tx2"/>
            </a:solidFill>
            <a:prstDash val="solid"/>
            <a:round/>
            <a:headEnd type="none" w="sm" len="sm"/>
            <a:tailEnd type="triangle"/>
          </a:ln>
          <a:effectLst/>
        </p:spPr>
      </p:cxnSp>
      <p:sp>
        <p:nvSpPr>
          <p:cNvPr id="18" name="TextBox 17"/>
          <p:cNvSpPr txBox="1"/>
          <p:nvPr/>
        </p:nvSpPr>
        <p:spPr>
          <a:xfrm>
            <a:off x="6039741" y="1262331"/>
            <a:ext cx="1428596" cy="369332"/>
          </a:xfrm>
          <a:prstGeom prst="rect">
            <a:avLst/>
          </a:prstGeom>
          <a:noFill/>
        </p:spPr>
        <p:txBody>
          <a:bodyPr wrap="none" rtlCol="0">
            <a:spAutoFit/>
          </a:bodyPr>
          <a:lstStyle/>
          <a:p>
            <a:r>
              <a:rPr lang="en-US" sz="1800" dirty="0" smtClean="0"/>
              <a:t>Data Center</a:t>
            </a:r>
            <a:endParaRPr lang="en-US" sz="1800" dirty="0"/>
          </a:p>
        </p:txBody>
      </p:sp>
      <p:sp>
        <p:nvSpPr>
          <p:cNvPr id="19" name="TextBox 18"/>
          <p:cNvSpPr txBox="1"/>
          <p:nvPr/>
        </p:nvSpPr>
        <p:spPr>
          <a:xfrm>
            <a:off x="1471557" y="4364960"/>
            <a:ext cx="6289734" cy="1477328"/>
          </a:xfrm>
          <a:prstGeom prst="rect">
            <a:avLst/>
          </a:prstGeom>
          <a:noFill/>
        </p:spPr>
        <p:txBody>
          <a:bodyPr wrap="square" rtlCol="0">
            <a:spAutoFit/>
          </a:bodyPr>
          <a:lstStyle/>
          <a:p>
            <a:r>
              <a:rPr lang="en-US" sz="1800" dirty="0" smtClean="0">
                <a:solidFill>
                  <a:schemeClr val="tx1"/>
                </a:solidFill>
              </a:rPr>
              <a:t>Detailed control exists for partitioning and replication including the ability to consider if another node is in the same rack (fast network sharing) or in a different data center (slower connection but different geographical location).</a:t>
            </a:r>
          </a:p>
          <a:p>
            <a:r>
              <a:rPr lang="en-US" sz="1800" i="1" dirty="0" smtClean="0">
                <a:solidFill>
                  <a:schemeClr val="tx1"/>
                </a:solidFill>
              </a:rPr>
              <a:t>These details are not covered in this text.</a:t>
            </a:r>
            <a:endParaRPr lang="en-US" sz="1800" i="1" dirty="0">
              <a:solidFill>
                <a:schemeClr val="tx1"/>
              </a:solidFill>
            </a:endParaRPr>
          </a:p>
        </p:txBody>
      </p:sp>
    </p:spTree>
    <p:extLst>
      <p:ext uri="{BB962C8B-B14F-4D97-AF65-F5344CB8AC3E}">
        <p14:creationId xmlns:p14="http://schemas.microsoft.com/office/powerpoint/2010/main" val="30055298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Tunable Consistency (Cassandra)</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9</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42059493"/>
              </p:ext>
            </p:extLst>
          </p:nvPr>
        </p:nvGraphicFramePr>
        <p:xfrm>
          <a:off x="532263" y="1397000"/>
          <a:ext cx="8052179" cy="4485640"/>
        </p:xfrm>
        <a:graphic>
          <a:graphicData uri="http://schemas.openxmlformats.org/drawingml/2006/table">
            <a:tbl>
              <a:tblPr firstRow="1" bandRow="1">
                <a:tableStyleId>{5940675A-B579-460E-94D1-54222C63F5DA}</a:tableStyleId>
              </a:tblPr>
              <a:tblGrid>
                <a:gridCol w="2684060"/>
                <a:gridCol w="1672800"/>
                <a:gridCol w="3695319"/>
              </a:tblGrid>
              <a:tr h="370840">
                <a:tc>
                  <a:txBody>
                    <a:bodyPr/>
                    <a:lstStyle/>
                    <a:p>
                      <a:r>
                        <a:rPr lang="en-US" dirty="0" smtClean="0"/>
                        <a:t>Level</a:t>
                      </a:r>
                      <a:endParaRPr lang="en-US" dirty="0"/>
                    </a:p>
                  </a:txBody>
                  <a:tcPr/>
                </a:tc>
                <a:tc>
                  <a:txBody>
                    <a:bodyPr/>
                    <a:lstStyle/>
                    <a:p>
                      <a:r>
                        <a:rPr lang="en-US" dirty="0" smtClean="0"/>
                        <a:t>Nodes</a:t>
                      </a:r>
                      <a:endParaRPr lang="en-US" dirty="0"/>
                    </a:p>
                  </a:txBody>
                  <a:tcPr/>
                </a:tc>
                <a:tc>
                  <a:txBody>
                    <a:bodyPr/>
                    <a:lstStyle/>
                    <a:p>
                      <a:r>
                        <a:rPr lang="en-US" dirty="0" smtClean="0"/>
                        <a:t>Description</a:t>
                      </a:r>
                      <a:endParaRPr lang="en-US" dirty="0"/>
                    </a:p>
                  </a:txBody>
                  <a:tcPr/>
                </a:tc>
              </a:tr>
              <a:tr h="370840">
                <a:tc>
                  <a:txBody>
                    <a:bodyPr/>
                    <a:lstStyle/>
                    <a:p>
                      <a:r>
                        <a:rPr lang="en-US" dirty="0" smtClean="0"/>
                        <a:t>ANY (lowest)</a:t>
                      </a:r>
                      <a:endParaRPr lang="en-US" dirty="0"/>
                    </a:p>
                  </a:txBody>
                  <a:tcPr/>
                </a:tc>
                <a:tc>
                  <a:txBody>
                    <a:bodyPr/>
                    <a:lstStyle/>
                    <a:p>
                      <a:r>
                        <a:rPr lang="en-US" dirty="0" smtClean="0"/>
                        <a:t>1</a:t>
                      </a:r>
                      <a:endParaRPr lang="en-US" dirty="0"/>
                    </a:p>
                  </a:txBody>
                  <a:tcPr/>
                </a:tc>
                <a:tc>
                  <a:txBody>
                    <a:bodyPr/>
                    <a:lstStyle/>
                    <a:p>
                      <a:r>
                        <a:rPr lang="en-US" dirty="0" smtClean="0"/>
                        <a:t>Write will still succeed if a hinted handoff has been written.</a:t>
                      </a:r>
                      <a:endParaRPr lang="en-US" dirty="0"/>
                    </a:p>
                  </a:txBody>
                  <a:tcPr/>
                </a:tc>
              </a:tr>
              <a:tr h="370840">
                <a:tc>
                  <a:txBody>
                    <a:bodyPr/>
                    <a:lstStyle/>
                    <a:p>
                      <a:r>
                        <a:rPr lang="en-US" dirty="0" smtClean="0"/>
                        <a:t>ONE, TWO, THREE</a:t>
                      </a:r>
                      <a:endParaRPr lang="en-US" dirty="0"/>
                    </a:p>
                  </a:txBody>
                  <a:tcPr/>
                </a:tc>
                <a:tc>
                  <a:txBody>
                    <a:bodyPr/>
                    <a:lstStyle/>
                    <a:p>
                      <a:r>
                        <a:rPr lang="en-US" dirty="0" smtClean="0"/>
                        <a:t>1, 2, or 3</a:t>
                      </a:r>
                      <a:endParaRPr lang="en-US" dirty="0"/>
                    </a:p>
                  </a:txBody>
                  <a:tcPr/>
                </a:tc>
                <a:tc>
                  <a:txBody>
                    <a:bodyPr/>
                    <a:lstStyle/>
                    <a:p>
                      <a:r>
                        <a:rPr lang="en-US" dirty="0" smtClean="0"/>
                        <a:t>Write must be</a:t>
                      </a:r>
                      <a:r>
                        <a:rPr lang="en-US" baseline="0" dirty="0" smtClean="0"/>
                        <a:t> logged and committed to the specified number of replica nodes.</a:t>
                      </a:r>
                      <a:endParaRPr lang="en-US" dirty="0"/>
                    </a:p>
                  </a:txBody>
                  <a:tcPr/>
                </a:tc>
              </a:tr>
              <a:tr h="370840">
                <a:tc>
                  <a:txBody>
                    <a:bodyPr/>
                    <a:lstStyle/>
                    <a:p>
                      <a:r>
                        <a:rPr lang="en-US" dirty="0" smtClean="0"/>
                        <a:t>QUORUM</a:t>
                      </a:r>
                      <a:endParaRPr lang="en-US" dirty="0"/>
                    </a:p>
                  </a:txBody>
                  <a:tcPr/>
                </a:tc>
                <a:tc>
                  <a:txBody>
                    <a:bodyPr/>
                    <a:lstStyle/>
                    <a:p>
                      <a:r>
                        <a:rPr lang="en-US" dirty="0" smtClean="0"/>
                        <a:t>Replication/2 + 1</a:t>
                      </a:r>
                      <a:endParaRPr lang="en-US" dirty="0"/>
                    </a:p>
                  </a:txBody>
                  <a:tcPr/>
                </a:tc>
                <a:tc>
                  <a:txBody>
                    <a:bodyPr/>
                    <a:lstStyle/>
                    <a:p>
                      <a:r>
                        <a:rPr lang="en-US" dirty="0" smtClean="0"/>
                        <a:t>Write logged and committed to</a:t>
                      </a:r>
                      <a:r>
                        <a:rPr lang="en-US" baseline="0" dirty="0" smtClean="0"/>
                        <a:t> at least half the replication nodes.</a:t>
                      </a:r>
                      <a:endParaRPr lang="en-US" dirty="0"/>
                    </a:p>
                  </a:txBody>
                  <a:tcPr/>
                </a:tc>
              </a:tr>
              <a:tr h="370840">
                <a:tc>
                  <a:txBody>
                    <a:bodyPr/>
                    <a:lstStyle/>
                    <a:p>
                      <a:r>
                        <a:rPr lang="en-US" dirty="0" smtClean="0"/>
                        <a:t>LOCAL_QUORUM</a:t>
                      </a:r>
                      <a:endParaRPr lang="en-US" dirty="0"/>
                    </a:p>
                  </a:txBody>
                  <a:tcPr/>
                </a:tc>
                <a:tc>
                  <a:txBody>
                    <a:bodyPr/>
                    <a:lstStyle/>
                    <a:p>
                      <a:r>
                        <a:rPr lang="en-US" dirty="0" smtClean="0"/>
                        <a:t>Same data center</a:t>
                      </a:r>
                      <a:endParaRPr lang="en-US" dirty="0"/>
                    </a:p>
                  </a:txBody>
                  <a:tcPr/>
                </a:tc>
                <a:tc>
                  <a:txBody>
                    <a:bodyPr/>
                    <a:lstStyle/>
                    <a:p>
                      <a:r>
                        <a:rPr lang="en-US" dirty="0" smtClean="0"/>
                        <a:t>Same</a:t>
                      </a:r>
                      <a:r>
                        <a:rPr lang="en-US" baseline="0" dirty="0" smtClean="0"/>
                        <a:t> as quorum within the local data center.</a:t>
                      </a:r>
                      <a:endParaRPr lang="en-US" dirty="0"/>
                    </a:p>
                  </a:txBody>
                  <a:tcPr/>
                </a:tc>
              </a:tr>
              <a:tr h="370840">
                <a:tc>
                  <a:txBody>
                    <a:bodyPr/>
                    <a:lstStyle/>
                    <a:p>
                      <a:r>
                        <a:rPr lang="en-US" dirty="0" smtClean="0"/>
                        <a:t>EACH QUORUM</a:t>
                      </a:r>
                      <a:endParaRPr lang="en-US" dirty="0"/>
                    </a:p>
                  </a:txBody>
                  <a:tcPr/>
                </a:tc>
                <a:tc>
                  <a:txBody>
                    <a:bodyPr/>
                    <a:lstStyle/>
                    <a:p>
                      <a:r>
                        <a:rPr lang="en-US" dirty="0" smtClean="0"/>
                        <a:t>All</a:t>
                      </a:r>
                      <a:r>
                        <a:rPr lang="en-US" baseline="0" dirty="0" smtClean="0"/>
                        <a:t> data centers</a:t>
                      </a:r>
                      <a:endParaRPr lang="en-US" dirty="0"/>
                    </a:p>
                  </a:txBody>
                  <a:tcPr/>
                </a:tc>
                <a:tc>
                  <a:txBody>
                    <a:bodyPr/>
                    <a:lstStyle/>
                    <a:p>
                      <a:r>
                        <a:rPr lang="en-US" dirty="0" smtClean="0"/>
                        <a:t>Same</a:t>
                      </a:r>
                      <a:r>
                        <a:rPr lang="en-US" baseline="0" dirty="0" smtClean="0"/>
                        <a:t> as quorum within all data centers.</a:t>
                      </a:r>
                      <a:endParaRPr lang="en-US" dirty="0"/>
                    </a:p>
                  </a:txBody>
                  <a:tcPr/>
                </a:tc>
              </a:tr>
              <a:tr h="370840">
                <a:tc>
                  <a:txBody>
                    <a:bodyPr/>
                    <a:lstStyle/>
                    <a:p>
                      <a:r>
                        <a:rPr lang="en-US" dirty="0" smtClean="0"/>
                        <a:t>ALL (highest)</a:t>
                      </a:r>
                      <a:endParaRPr lang="en-US" dirty="0"/>
                    </a:p>
                  </a:txBody>
                  <a:tcPr/>
                </a:tc>
                <a:tc>
                  <a:txBody>
                    <a:bodyPr/>
                    <a:lstStyle/>
                    <a:p>
                      <a:r>
                        <a:rPr lang="en-US" dirty="0" smtClean="0"/>
                        <a:t>All replicas</a:t>
                      </a:r>
                      <a:endParaRPr lang="en-US" dirty="0"/>
                    </a:p>
                  </a:txBody>
                  <a:tcPr/>
                </a:tc>
                <a:tc>
                  <a:txBody>
                    <a:bodyPr/>
                    <a:lstStyle/>
                    <a:p>
                      <a:r>
                        <a:rPr lang="en-US" dirty="0" smtClean="0"/>
                        <a:t>Write</a:t>
                      </a:r>
                      <a:r>
                        <a:rPr lang="en-US" baseline="0" dirty="0" smtClean="0"/>
                        <a:t> must be logged and committed to </a:t>
                      </a:r>
                      <a:r>
                        <a:rPr lang="en-US" baseline="0" smtClean="0"/>
                        <a:t>all replicas.</a:t>
                      </a:r>
                      <a:endParaRPr lang="en-US" dirty="0"/>
                    </a:p>
                  </a:txBody>
                  <a:tcPr/>
                </a:tc>
              </a:tr>
            </a:tbl>
          </a:graphicData>
        </a:graphic>
      </p:graphicFrame>
    </p:spTree>
    <p:extLst>
      <p:ext uri="{BB962C8B-B14F-4D97-AF65-F5344CB8AC3E}">
        <p14:creationId xmlns:p14="http://schemas.microsoft.com/office/powerpoint/2010/main" val="2040428998"/>
      </p:ext>
    </p:extLst>
  </p:cSld>
  <p:clrMapOvr>
    <a:masterClrMapping/>
  </p:clrMapOvr>
</p:sld>
</file>

<file path=ppt/theme/theme1.xml><?xml version="1.0" encoding="utf-8"?>
<a:theme xmlns:a="http://schemas.openxmlformats.org/drawingml/2006/main" name="YellowFade">
  <a:themeElements>
    <a:clrScheme name="Custom 1">
      <a:dk1>
        <a:srgbClr val="000000"/>
      </a:dk1>
      <a:lt1>
        <a:srgbClr val="FFFF99"/>
      </a:lt1>
      <a:dk2>
        <a:srgbClr val="FF0066"/>
      </a:dk2>
      <a:lt2>
        <a:srgbClr val="0000FF"/>
      </a:lt2>
      <a:accent1>
        <a:srgbClr val="CCECFF"/>
      </a:accent1>
      <a:accent2>
        <a:srgbClr val="6699FF"/>
      </a:accent2>
      <a:accent3>
        <a:srgbClr val="FFFFCA"/>
      </a:accent3>
      <a:accent4>
        <a:srgbClr val="000000"/>
      </a:accent4>
      <a:accent5>
        <a:srgbClr val="E2F4FF"/>
      </a:accent5>
      <a:accent6>
        <a:srgbClr val="5C8AE7"/>
      </a:accent6>
      <a:hlink>
        <a:srgbClr val="5E6FD4"/>
      </a:hlink>
      <a:folHlink>
        <a:srgbClr val="5E6FD4"/>
      </a:folHlink>
    </a:clrScheme>
    <a:fontScheme name="YellowFade.pot">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tx1"/>
          </a:solidFill>
        </a:ln>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rgbClr val="0000FF"/>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FF"/>
            </a:solidFill>
            <a:effectLst/>
            <a:latin typeface="Arial" charset="0"/>
          </a:defRPr>
        </a:defPPr>
      </a:lstStyle>
    </a:lnDef>
  </a:objectDefaults>
  <a:extraClrSchemeLst>
    <a:extraClrScheme>
      <a:clrScheme name="YellowFade.pot 1">
        <a:dk1>
          <a:srgbClr val="00354E"/>
        </a:dk1>
        <a:lt1>
          <a:srgbClr val="EAEAEA"/>
        </a:lt1>
        <a:dk2>
          <a:srgbClr val="006699"/>
        </a:dk2>
        <a:lt2>
          <a:srgbClr val="CCECFF"/>
        </a:lt2>
        <a:accent1>
          <a:srgbClr val="006699"/>
        </a:accent1>
        <a:accent2>
          <a:srgbClr val="6699FF"/>
        </a:accent2>
        <a:accent3>
          <a:srgbClr val="AAB8CA"/>
        </a:accent3>
        <a:accent4>
          <a:srgbClr val="C8C8C8"/>
        </a:accent4>
        <a:accent5>
          <a:srgbClr val="AAB8CA"/>
        </a:accent5>
        <a:accent6>
          <a:srgbClr val="5C8AE7"/>
        </a:accent6>
        <a:hlink>
          <a:srgbClr val="CCCCFF"/>
        </a:hlink>
        <a:folHlink>
          <a:srgbClr val="5E6FD4"/>
        </a:folHlink>
      </a:clrScheme>
      <a:clrMap bg1="dk2" tx1="lt1" bg2="dk1" tx2="lt2" accent1="accent1" accent2="accent2" accent3="accent3" accent4="accent4" accent5="accent5" accent6="accent6" hlink="hlink" folHlink="folHlink"/>
    </a:extraClrScheme>
    <a:extraClrScheme>
      <a:clrScheme name="YellowFade.pot 2">
        <a:dk1>
          <a:srgbClr val="000080"/>
        </a:dk1>
        <a:lt1>
          <a:srgbClr val="FFFFFF"/>
        </a:lt1>
        <a:dk2>
          <a:srgbClr val="3366CC"/>
        </a:dk2>
        <a:lt2>
          <a:srgbClr val="7A7C93"/>
        </a:lt2>
        <a:accent1>
          <a:srgbClr val="006699"/>
        </a:accent1>
        <a:accent2>
          <a:srgbClr val="6699FF"/>
        </a:accent2>
        <a:accent3>
          <a:srgbClr val="FFFFFF"/>
        </a:accent3>
        <a:accent4>
          <a:srgbClr val="00006C"/>
        </a:accent4>
        <a:accent5>
          <a:srgbClr val="AAB8CA"/>
        </a:accent5>
        <a:accent6>
          <a:srgbClr val="5C8AE7"/>
        </a:accent6>
        <a:hlink>
          <a:srgbClr val="CCCCFF"/>
        </a:hlink>
        <a:folHlink>
          <a:srgbClr val="5E6FD4"/>
        </a:folHlink>
      </a:clrScheme>
      <a:clrMap bg1="lt1" tx1="dk1" bg2="lt2" tx2="dk2" accent1="accent1" accent2="accent2" accent3="accent3" accent4="accent4" accent5="accent5" accent6="accent6" hlink="hlink" folHlink="folHlink"/>
    </a:extraClrScheme>
    <a:extraClrScheme>
      <a:clrScheme name="YellowFade.pot 3">
        <a:dk1>
          <a:srgbClr val="000000"/>
        </a:dk1>
        <a:lt1>
          <a:srgbClr val="FFFFFF"/>
        </a:lt1>
        <a:dk2>
          <a:srgbClr val="000000"/>
        </a:dk2>
        <a:lt2>
          <a:srgbClr val="868686"/>
        </a:lt2>
        <a:accent1>
          <a:srgbClr val="969696"/>
        </a:accent1>
        <a:accent2>
          <a:srgbClr val="CBCBCB"/>
        </a:accent2>
        <a:accent3>
          <a:srgbClr val="FFFFFF"/>
        </a:accent3>
        <a:accent4>
          <a:srgbClr val="000000"/>
        </a:accent4>
        <a:accent5>
          <a:srgbClr val="C9C9C9"/>
        </a:accent5>
        <a:accent6>
          <a:srgbClr val="B8B8B8"/>
        </a:accent6>
        <a:hlink>
          <a:srgbClr val="EAEAEA"/>
        </a:hlink>
        <a:folHlink>
          <a:srgbClr val="5F5F5F"/>
        </a:folHlink>
      </a:clrScheme>
      <a:clrMap bg1="lt1" tx1="dk1" bg2="lt2" tx2="dk2" accent1="accent1" accent2="accent2" accent3="accent3" accent4="accent4" accent5="accent5" accent6="accent6" hlink="hlink" folHlink="folHlink"/>
    </a:extraClrScheme>
    <a:extraClrScheme>
      <a:clrScheme name="YellowFade.pot 4">
        <a:dk1>
          <a:srgbClr val="660066"/>
        </a:dk1>
        <a:lt1>
          <a:srgbClr val="EAEAEA"/>
        </a:lt1>
        <a:dk2>
          <a:srgbClr val="3366CC"/>
        </a:dk2>
        <a:lt2>
          <a:srgbClr val="7A7C93"/>
        </a:lt2>
        <a:accent1>
          <a:srgbClr val="00CCCC"/>
        </a:accent1>
        <a:accent2>
          <a:srgbClr val="CC66FF"/>
        </a:accent2>
        <a:accent3>
          <a:srgbClr val="F3F3F3"/>
        </a:accent3>
        <a:accent4>
          <a:srgbClr val="560056"/>
        </a:accent4>
        <a:accent5>
          <a:srgbClr val="AAE2E2"/>
        </a:accent5>
        <a:accent6>
          <a:srgbClr val="B95CE7"/>
        </a:accent6>
        <a:hlink>
          <a:srgbClr val="CCFFCC"/>
        </a:hlink>
        <a:folHlink>
          <a:srgbClr val="FFCC66"/>
        </a:folHlink>
      </a:clrScheme>
      <a:clrMap bg1="lt1" tx1="dk1" bg2="lt2" tx2="dk2" accent1="accent1" accent2="accent2" accent3="accent3" accent4="accent4" accent5="accent5" accent6="accent6" hlink="hlink" folHlink="folHlink"/>
    </a:extraClrScheme>
    <a:extraClrScheme>
      <a:clrScheme name="YellowFade.pot 5">
        <a:dk1>
          <a:srgbClr val="003366"/>
        </a:dk1>
        <a:lt1>
          <a:srgbClr val="EAEAEA"/>
        </a:lt1>
        <a:dk2>
          <a:srgbClr val="009999"/>
        </a:dk2>
        <a:lt2>
          <a:srgbClr val="FFFFFF"/>
        </a:lt2>
        <a:accent1>
          <a:srgbClr val="008080"/>
        </a:accent1>
        <a:accent2>
          <a:srgbClr val="00CCCC"/>
        </a:accent2>
        <a:accent3>
          <a:srgbClr val="AACACA"/>
        </a:accent3>
        <a:accent4>
          <a:srgbClr val="C8C8C8"/>
        </a:accent4>
        <a:accent5>
          <a:srgbClr val="AAC0C0"/>
        </a:accent5>
        <a:accent6>
          <a:srgbClr val="00B9B9"/>
        </a:accent6>
        <a:hlink>
          <a:srgbClr val="A7DDE1"/>
        </a:hlink>
        <a:folHlink>
          <a:srgbClr val="319CB7"/>
        </a:folHlink>
      </a:clrScheme>
      <a:clrMap bg1="dk2" tx1="lt1" bg2="dk1" tx2="lt2" accent1="accent1" accent2="accent2" accent3="accent3" accent4="accent4" accent5="accent5" accent6="accent6" hlink="hlink" folHlink="folHlink"/>
    </a:extraClrScheme>
    <a:extraClrScheme>
      <a:clrScheme name="YellowFade.pot 6">
        <a:dk1>
          <a:srgbClr val="00354E"/>
        </a:dk1>
        <a:lt1>
          <a:srgbClr val="EAEAEA"/>
        </a:lt1>
        <a:dk2>
          <a:srgbClr val="6D67AA"/>
        </a:dk2>
        <a:lt2>
          <a:srgbClr val="CCCCFF"/>
        </a:lt2>
        <a:accent1>
          <a:srgbClr val="6600CC"/>
        </a:accent1>
        <a:accent2>
          <a:srgbClr val="9999FF"/>
        </a:accent2>
        <a:accent3>
          <a:srgbClr val="BAB8D2"/>
        </a:accent3>
        <a:accent4>
          <a:srgbClr val="C8C8C8"/>
        </a:accent4>
        <a:accent5>
          <a:srgbClr val="B8AAE2"/>
        </a:accent5>
        <a:accent6>
          <a:srgbClr val="8A8AE7"/>
        </a:accent6>
        <a:hlink>
          <a:srgbClr val="CCCCFF"/>
        </a:hlink>
        <a:folHlink>
          <a:srgbClr val="9D70B8"/>
        </a:folHlink>
      </a:clrScheme>
      <a:clrMap bg1="dk2" tx1="lt1" bg2="dk1" tx2="lt2" accent1="accent1" accent2="accent2" accent3="accent3" accent4="accent4" accent5="accent5" accent6="accent6" hlink="hlink" folHlink="folHlink"/>
    </a:extraClrScheme>
    <a:extraClrScheme>
      <a:clrScheme name="YellowFade.pot 7">
        <a:dk1>
          <a:srgbClr val="000000"/>
        </a:dk1>
        <a:lt1>
          <a:srgbClr val="FFFF99"/>
        </a:lt1>
        <a:dk2>
          <a:srgbClr val="FF0066"/>
        </a:dk2>
        <a:lt2>
          <a:srgbClr val="0000FF"/>
        </a:lt2>
        <a:accent1>
          <a:srgbClr val="CCECFF"/>
        </a:accent1>
        <a:accent2>
          <a:srgbClr val="6699FF"/>
        </a:accent2>
        <a:accent3>
          <a:srgbClr val="FFFFCA"/>
        </a:accent3>
        <a:accent4>
          <a:srgbClr val="000000"/>
        </a:accent4>
        <a:accent5>
          <a:srgbClr val="E2F4FF"/>
        </a:accent5>
        <a:accent6>
          <a:srgbClr val="5C8AE7"/>
        </a:accent6>
        <a:hlink>
          <a:srgbClr val="FF66FF"/>
        </a:hlink>
        <a:folHlink>
          <a:srgbClr val="5E6FD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4715</TotalTime>
  <Words>2689</Words>
  <Application>Microsoft Office PowerPoint</Application>
  <PresentationFormat>On-screen Show (4:3)</PresentationFormat>
  <Paragraphs>545</Paragraphs>
  <Slides>32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Arial</vt:lpstr>
      <vt:lpstr>Arial Rounded MT Bold</vt:lpstr>
      <vt:lpstr>Calibri</vt:lpstr>
      <vt:lpstr>Century Schoolbook</vt:lpstr>
      <vt:lpstr>Courier New</vt:lpstr>
      <vt:lpstr>Garamond</vt:lpstr>
      <vt:lpstr>Times New Roman</vt:lpstr>
      <vt:lpstr>Wingdings</vt:lpstr>
      <vt:lpstr>YellowFade</vt:lpstr>
      <vt:lpstr>Database Management Systems</vt:lpstr>
      <vt:lpstr>Objectives</vt:lpstr>
      <vt:lpstr>Relational v Key-Value Pairs</vt:lpstr>
      <vt:lpstr>Key-Value Pairs</vt:lpstr>
      <vt:lpstr>Column Collections</vt:lpstr>
      <vt:lpstr>Cassandra: Set, List, Map</vt:lpstr>
      <vt:lpstr>Cassandra Data Storage (Overview)</vt:lpstr>
      <vt:lpstr>Cassandra Peer-to-Peer</vt:lpstr>
      <vt:lpstr>Tunable Consistency (Cassandra)</vt:lpstr>
      <vt:lpstr>Storage Affects Queries</vt:lpstr>
      <vt:lpstr>Key-Value Pair DB Design</vt:lpstr>
      <vt:lpstr>Installation Summary</vt:lpstr>
      <vt:lpstr>Pet Store Web Site Usage</vt:lpstr>
      <vt:lpstr>Initial Application Queries</vt:lpstr>
      <vt:lpstr>Pet Store Web Example Design</vt:lpstr>
      <vt:lpstr>CREATE TABLE</vt:lpstr>
      <vt:lpstr>Primary Cassandra Data Types</vt:lpstr>
      <vt:lpstr>Compound Primary Keys</vt:lpstr>
      <vt:lpstr>Composite Primary Key</vt:lpstr>
      <vt:lpstr>Pet Store Comment Keys</vt:lpstr>
      <vt:lpstr>Sample Comment Data/Key Structure</vt:lpstr>
      <vt:lpstr>Two Initial CQL SELECT Queries</vt:lpstr>
      <vt:lpstr>Screen Print of cqlsh Commands</vt:lpstr>
      <vt:lpstr>Experiments with SELECT</vt:lpstr>
      <vt:lpstr>Indexes</vt:lpstr>
      <vt:lpstr>Filters</vt:lpstr>
      <vt:lpstr>Indexes for Pet Store Web</vt:lpstr>
      <vt:lpstr>SELECT QUERY for Compound Key</vt:lpstr>
      <vt:lpstr>Query Secondary Columns (Compound)</vt:lpstr>
      <vt:lpstr>Pet Store Web Summary</vt:lpstr>
      <vt:lpstr>Cloud Computing: Options</vt:lpstr>
      <vt:lpstr>Cassandra on Amazon EC2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Management System</dc:title>
  <dc:subject>Introduction</dc:subject>
  <dc:creator>Jerry Post</dc:creator>
  <cp:lastModifiedBy>Jerry Post</cp:lastModifiedBy>
  <cp:revision>152</cp:revision>
  <dcterms:created xsi:type="dcterms:W3CDTF">1995-06-07T18:27:34Z</dcterms:created>
  <dcterms:modified xsi:type="dcterms:W3CDTF">2013-07-09T00:52:01Z</dcterms:modified>
</cp:coreProperties>
</file>