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62" r:id="rId9"/>
    <p:sldId id="280" r:id="rId10"/>
    <p:sldId id="263" r:id="rId11"/>
    <p:sldId id="264" r:id="rId12"/>
    <p:sldId id="279" r:id="rId13"/>
    <p:sldId id="265" r:id="rId14"/>
    <p:sldId id="275" r:id="rId15"/>
    <p:sldId id="281" r:id="rId16"/>
    <p:sldId id="269" r:id="rId17"/>
    <p:sldId id="276" r:id="rId18"/>
    <p:sldId id="282" r:id="rId19"/>
    <p:sldId id="272" r:id="rId20"/>
    <p:sldId id="277" r:id="rId21"/>
    <p:sldId id="273" r:id="rId22"/>
    <p:sldId id="283" r:id="rId23"/>
    <p:sldId id="267" r:id="rId24"/>
    <p:sldId id="274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300" r:id="rId34"/>
    <p:sldId id="294" r:id="rId35"/>
    <p:sldId id="295" r:id="rId36"/>
    <p:sldId id="296" r:id="rId37"/>
    <p:sldId id="298" r:id="rId38"/>
    <p:sldId id="301" r:id="rId39"/>
    <p:sldId id="297" r:id="rId40"/>
    <p:sldId id="299" r:id="rId41"/>
    <p:sldId id="268" r:id="rId42"/>
    <p:sldId id="302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0034D-3646-4504-B221-79D8B8BA6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6DDEE-6F63-45F4-94D4-F8CF418ED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FC4E6-F338-41AF-AEA5-BC5220885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5BE5C-A68A-4CED-8819-8193E4C43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0E1C9-6FA7-4054-B3F7-00BE3DB9E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13301-FEEE-41A5-9F1A-98D4FFF62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34ACE-0D54-49EE-A2C2-3C5C09FF9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803D2-0A1D-43A2-A7EE-97ACA8504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BECF5-074F-4D63-ABD6-E27800B4B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05D12-7DE3-4575-A292-2FC0A337A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EDC85-CC6B-40A3-9736-9B220CD97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949F9-0FD5-4877-B5B7-3250DFEF8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FEDAA248-54CB-4685-9198-856EDE3E8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ology" TargetMode="External"/><Relationship Id="rId2" Type="http://schemas.openxmlformats.org/officeDocument/2006/relationships/hyperlink" Target="https://academy.orac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racle.com/technology/documentation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Powder Board and Ski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Oracle 11g Workbook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Chapter 1: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Jerry Post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Copyright ©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Feasibility</a:t>
            </a:r>
          </a:p>
        </p:txBody>
      </p:sp>
      <p:graphicFrame>
        <p:nvGraphicFramePr>
          <p:cNvPr id="25133" name="Group 557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023360"/>
        </p:xfrm>
        <a:graphic>
          <a:graphicData uri="http://schemas.openxmlformats.org/drawingml/2006/table">
            <a:tbl>
              <a:tblPr/>
              <a:tblGrid>
                <a:gridCol w="3190875"/>
                <a:gridCol w="982663"/>
                <a:gridCol w="2332037"/>
                <a:gridCol w="1419225"/>
              </a:tblGrid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Assumptions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Annual discount rate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0.03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Project life/years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Costs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Present Value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Subtotal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One-time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DBMS Software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Hardware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Development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Data entry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Training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9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Feasibility-2</a:t>
            </a:r>
          </a:p>
        </p:txBody>
      </p:sp>
      <p:graphicFrame>
        <p:nvGraphicFramePr>
          <p:cNvPr id="28057" name="Group 409"/>
          <p:cNvGraphicFramePr>
            <a:graphicFrameLocks noGrp="1"/>
          </p:cNvGraphicFramePr>
          <p:nvPr>
            <p:ph idx="1"/>
          </p:nvPr>
        </p:nvGraphicFramePr>
        <p:xfrm>
          <a:off x="609600" y="1346200"/>
          <a:ext cx="7924800" cy="5364480"/>
        </p:xfrm>
        <a:graphic>
          <a:graphicData uri="http://schemas.openxmlformats.org/drawingml/2006/table">
            <a:tbl>
              <a:tblPr/>
              <a:tblGrid>
                <a:gridCol w="3190875"/>
                <a:gridCol w="982663"/>
                <a:gridCol w="2332037"/>
                <a:gridCol w="14192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Ongoing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Personnel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Upgrades/annual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Supplies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Support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Maintenance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Benefits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Cost Savings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Better inventory control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Fewer clerks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Strategic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Increased sales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Other?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Net Present Value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981200" y="2133600"/>
            <a:ext cx="4953000" cy="1219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Create the feasibility plan for the project.</a:t>
            </a:r>
          </a:p>
          <a:p>
            <a:endParaRPr lang="en-US" sz="2000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DBMS Update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4196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dirty="0" smtClean="0"/>
              <a:t>Oracle academic initiative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  <a:hlinkClick r:id="rId2"/>
              </a:rPr>
              <a:t>https://academy.oracle.com</a:t>
            </a:r>
            <a:r>
              <a:rPr lang="en-US" dirty="0" smtClean="0">
                <a:ea typeface="+mn-ea"/>
                <a:cs typeface="+mn-cs"/>
              </a:rPr>
              <a:t> </a:t>
            </a:r>
            <a:endParaRPr lang="en-US" sz="3600" dirty="0" smtClean="0">
              <a:ea typeface="+mn-ea"/>
              <a:cs typeface="+mn-cs"/>
            </a:endParaRPr>
          </a:p>
          <a:p>
            <a:pPr marL="609600" indent="-609600" eaLnBrk="1" hangingPunct="1">
              <a:defRPr/>
            </a:pPr>
            <a:r>
              <a:rPr lang="en-US" dirty="0" smtClean="0"/>
              <a:t>Oracle technology network</a:t>
            </a:r>
          </a:p>
          <a:p>
            <a:pPr marL="990600" lvl="1" indent="-533400" eaLnBrk="1" hangingPunct="1">
              <a:defRPr/>
            </a:pPr>
            <a:r>
              <a:rPr lang="en-US" dirty="0" smtClean="0">
                <a:hlinkClick r:id="rId3"/>
              </a:rPr>
              <a:t>http://www.oracle.com/technology</a:t>
            </a:r>
            <a:r>
              <a:rPr lang="en-US" dirty="0" smtClean="0"/>
              <a:t> </a:t>
            </a:r>
          </a:p>
          <a:p>
            <a:pPr marL="609600" indent="-609600" eaLnBrk="1" hangingPunct="1">
              <a:defRPr/>
            </a:pPr>
            <a:r>
              <a:rPr lang="en-US" dirty="0" smtClean="0"/>
              <a:t>Oracle documentation—requires OTN</a:t>
            </a:r>
          </a:p>
          <a:p>
            <a:pPr marL="990600" lvl="1" indent="-533400" eaLnBrk="1" hangingPunct="1">
              <a:defRPr/>
            </a:pPr>
            <a:r>
              <a:rPr lang="en-US" sz="2400" dirty="0" smtClean="0">
                <a:hlinkClick r:id="rId4"/>
              </a:rPr>
              <a:t>http://www.oracle.com/technology/documentation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 on</a:t>
            </a:r>
          </a:p>
        </p:txBody>
      </p:sp>
      <p:sp>
        <p:nvSpPr>
          <p:cNvPr id="16387" name="Rectangle 10"/>
          <p:cNvSpPr>
            <a:spLocks noChangeArrowheads="1"/>
          </p:cNvSpPr>
          <p:nvPr/>
        </p:nvSpPr>
        <p:spPr bwMode="auto">
          <a:xfrm>
            <a:off x="2362200" y="5867400"/>
            <a:ext cx="2924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http://servername:1158/em</a:t>
            </a:r>
          </a:p>
        </p:txBody>
      </p:sp>
      <p:sp>
        <p:nvSpPr>
          <p:cNvPr id="16388" name="Text Box 11"/>
          <p:cNvSpPr txBox="1">
            <a:spLocks noChangeArrowheads="1"/>
          </p:cNvSpPr>
          <p:nvPr/>
        </p:nvSpPr>
        <p:spPr bwMode="auto">
          <a:xfrm>
            <a:off x="6400800" y="2438400"/>
            <a:ext cx="220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Enterprise Manager (Admin rights)</a:t>
            </a:r>
          </a:p>
        </p:txBody>
      </p:sp>
      <p:pic>
        <p:nvPicPr>
          <p:cNvPr id="16389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53451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SQL Developer Log On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65897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38"/>
          <p:cNvSpPr txBox="1">
            <a:spLocks noChangeArrowheads="1"/>
          </p:cNvSpPr>
          <p:nvPr/>
        </p:nvSpPr>
        <p:spPr bwMode="auto">
          <a:xfrm>
            <a:off x="1752600" y="2362200"/>
            <a:ext cx="1828800" cy="369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Add connection</a:t>
            </a:r>
          </a:p>
        </p:txBody>
      </p:sp>
      <p:cxnSp>
        <p:nvCxnSpPr>
          <p:cNvPr id="17413" name="Straight Arrow Connector 5"/>
          <p:cNvCxnSpPr>
            <a:cxnSpLocks noChangeShapeType="1"/>
            <a:stCxn id="17412" idx="1"/>
          </p:cNvCxnSpPr>
          <p:nvPr/>
        </p:nvCxnSpPr>
        <p:spPr bwMode="auto">
          <a:xfrm rot="10800000" flipV="1">
            <a:off x="1447800" y="2546350"/>
            <a:ext cx="304800" cy="44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7315200" y="1600200"/>
            <a:ext cx="12954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Runs on client computer.</a:t>
            </a:r>
          </a:p>
          <a:p>
            <a:r>
              <a:rPr lang="en-US"/>
              <a:t>Connect to Oracle server, SQL Server, Access, …</a:t>
            </a:r>
          </a:p>
        </p:txBody>
      </p:sp>
      <p:sp>
        <p:nvSpPr>
          <p:cNvPr id="17415" name="Text Box 38"/>
          <p:cNvSpPr txBox="1">
            <a:spLocks noChangeArrowheads="1"/>
          </p:cNvSpPr>
          <p:nvPr/>
        </p:nvSpPr>
        <p:spPr bwMode="auto">
          <a:xfrm>
            <a:off x="4572000" y="2057400"/>
            <a:ext cx="18288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Name you will recognize</a:t>
            </a:r>
          </a:p>
        </p:txBody>
      </p:sp>
      <p:cxnSp>
        <p:nvCxnSpPr>
          <p:cNvPr id="17416" name="Straight Arrow Connector 10"/>
          <p:cNvCxnSpPr>
            <a:cxnSpLocks noChangeShapeType="1"/>
            <a:stCxn id="17415" idx="1"/>
          </p:cNvCxnSpPr>
          <p:nvPr/>
        </p:nvCxnSpPr>
        <p:spPr bwMode="auto">
          <a:xfrm rot="10800000" flipV="1">
            <a:off x="4191000" y="2381250"/>
            <a:ext cx="381000" cy="666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7" name="Text Box 38"/>
          <p:cNvSpPr txBox="1">
            <a:spLocks noChangeArrowheads="1"/>
          </p:cNvSpPr>
          <p:nvPr/>
        </p:nvSpPr>
        <p:spPr bwMode="auto">
          <a:xfrm>
            <a:off x="5334000" y="3124200"/>
            <a:ext cx="12954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Username</a:t>
            </a:r>
          </a:p>
          <a:p>
            <a:r>
              <a:rPr lang="en-US">
                <a:cs typeface="Arial" charset="0"/>
              </a:rPr>
              <a:t>Password</a:t>
            </a:r>
          </a:p>
        </p:txBody>
      </p:sp>
      <p:cxnSp>
        <p:nvCxnSpPr>
          <p:cNvPr id="17418" name="Straight Arrow Connector 13"/>
          <p:cNvCxnSpPr>
            <a:cxnSpLocks noChangeShapeType="1"/>
            <a:stCxn id="17417" idx="1"/>
          </p:cNvCxnSpPr>
          <p:nvPr/>
        </p:nvCxnSpPr>
        <p:spPr bwMode="auto">
          <a:xfrm rot="10800000">
            <a:off x="4267200" y="3276600"/>
            <a:ext cx="1066800" cy="171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7419" name="Straight Arrow Connector 15"/>
          <p:cNvCxnSpPr>
            <a:cxnSpLocks noChangeShapeType="1"/>
            <a:stCxn id="17417" idx="1"/>
          </p:cNvCxnSpPr>
          <p:nvPr/>
        </p:nvCxnSpPr>
        <p:spPr bwMode="auto">
          <a:xfrm rot="10800000">
            <a:off x="4267200" y="3429000"/>
            <a:ext cx="1066800" cy="19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20" name="Text Box 38"/>
          <p:cNvSpPr txBox="1">
            <a:spLocks noChangeArrowheads="1"/>
          </p:cNvSpPr>
          <p:nvPr/>
        </p:nvSpPr>
        <p:spPr bwMode="auto">
          <a:xfrm>
            <a:off x="5334000" y="4572000"/>
            <a:ext cx="1600200" cy="9239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Server name</a:t>
            </a:r>
          </a:p>
          <a:p>
            <a:r>
              <a:rPr lang="en-US">
                <a:cs typeface="Arial" charset="0"/>
              </a:rPr>
              <a:t>Typical port</a:t>
            </a:r>
          </a:p>
          <a:p>
            <a:r>
              <a:rPr lang="en-US">
                <a:cs typeface="Arial" charset="0"/>
              </a:rPr>
              <a:t>Typical SID</a:t>
            </a:r>
          </a:p>
        </p:txBody>
      </p:sp>
      <p:cxnSp>
        <p:nvCxnSpPr>
          <p:cNvPr id="17421" name="Straight Arrow Connector 18"/>
          <p:cNvCxnSpPr>
            <a:cxnSpLocks noChangeShapeType="1"/>
            <a:stCxn id="17420" idx="1"/>
          </p:cNvCxnSpPr>
          <p:nvPr/>
        </p:nvCxnSpPr>
        <p:spPr bwMode="auto">
          <a:xfrm rot="10800000">
            <a:off x="4267200" y="4876800"/>
            <a:ext cx="1066800" cy="1571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22" name="Oval 19"/>
          <p:cNvSpPr>
            <a:spLocks noChangeArrowheads="1"/>
          </p:cNvSpPr>
          <p:nvPr/>
        </p:nvSpPr>
        <p:spPr bwMode="auto">
          <a:xfrm>
            <a:off x="5334000" y="5562600"/>
            <a:ext cx="838200" cy="228600"/>
          </a:xfrm>
          <a:prstGeom prst="ellips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Enterprise Manager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6172200" y="1905000"/>
            <a:ext cx="22098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Can be used to create users and tables.</a:t>
            </a:r>
          </a:p>
          <a:p>
            <a:pPr>
              <a:spcBef>
                <a:spcPct val="50000"/>
              </a:spcBef>
            </a:pPr>
            <a:r>
              <a:rPr lang="en-US"/>
              <a:t>Need administrator permissions.</a:t>
            </a:r>
          </a:p>
        </p:txBody>
      </p:sp>
      <p:pic>
        <p:nvPicPr>
          <p:cNvPr id="1843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539908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6267450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a Table with SQL</a:t>
            </a:r>
          </a:p>
        </p:txBody>
      </p:sp>
      <p:sp>
        <p:nvSpPr>
          <p:cNvPr id="19460" name="Text Box 38"/>
          <p:cNvSpPr txBox="1">
            <a:spLocks noChangeArrowheads="1"/>
          </p:cNvSpPr>
          <p:nvPr/>
        </p:nvSpPr>
        <p:spPr bwMode="auto">
          <a:xfrm>
            <a:off x="4572000" y="2057400"/>
            <a:ext cx="18288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Type command.</a:t>
            </a:r>
          </a:p>
          <a:p>
            <a:r>
              <a:rPr lang="en-US">
                <a:cs typeface="Arial" charset="0"/>
              </a:rPr>
              <a:t>Highlight/select.</a:t>
            </a:r>
          </a:p>
        </p:txBody>
      </p:sp>
      <p:sp>
        <p:nvSpPr>
          <p:cNvPr id="19461" name="Text Box 38"/>
          <p:cNvSpPr txBox="1">
            <a:spLocks noChangeArrowheads="1"/>
          </p:cNvSpPr>
          <p:nvPr/>
        </p:nvSpPr>
        <p:spPr bwMode="auto">
          <a:xfrm>
            <a:off x="4648200" y="3048000"/>
            <a:ext cx="1828800" cy="369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Click Run</a:t>
            </a:r>
          </a:p>
        </p:txBody>
      </p:sp>
      <p:cxnSp>
        <p:nvCxnSpPr>
          <p:cNvPr id="19462" name="Straight Arrow Connector 9"/>
          <p:cNvCxnSpPr>
            <a:cxnSpLocks noChangeShapeType="1"/>
            <a:stCxn id="19461" idx="1"/>
          </p:cNvCxnSpPr>
          <p:nvPr/>
        </p:nvCxnSpPr>
        <p:spPr bwMode="auto">
          <a:xfrm rot="10800000">
            <a:off x="838200" y="1752600"/>
            <a:ext cx="3810000" cy="14795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Table</a:t>
            </a: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838200" y="1716088"/>
            <a:ext cx="72390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CREATE TABLE Customer</a:t>
            </a:r>
          </a:p>
          <a:p>
            <a:r>
              <a:rPr lang="en-US"/>
              <a:t>(</a:t>
            </a:r>
          </a:p>
          <a:p>
            <a:r>
              <a:rPr lang="en-US"/>
              <a:t>CustomerID	NUMBER(10) NOT NULL,</a:t>
            </a:r>
          </a:p>
          <a:p>
            <a:r>
              <a:rPr lang="en-US"/>
              <a:t>LastName	NVARCHAR2(50),</a:t>
            </a:r>
          </a:p>
          <a:p>
            <a:r>
              <a:rPr lang="en-US"/>
              <a:t>FirstName	NVARCHAR2(50),</a:t>
            </a:r>
          </a:p>
          <a:p>
            <a:r>
              <a:rPr lang="en-US"/>
              <a:t>Phone		NVARCHAR2(50),</a:t>
            </a:r>
          </a:p>
          <a:p>
            <a:r>
              <a:rPr lang="en-US"/>
              <a:t>Address		NVARCHAR2(100),</a:t>
            </a:r>
          </a:p>
          <a:p>
            <a:r>
              <a:rPr lang="en-US"/>
              <a:t>City		NVARCHAR2(50),</a:t>
            </a:r>
          </a:p>
          <a:p>
            <a:r>
              <a:rPr lang="en-US"/>
              <a:t>State		NVARCHAR2(20),</a:t>
            </a:r>
          </a:p>
          <a:p>
            <a:r>
              <a:rPr lang="en-US"/>
              <a:t>ZipCode		NVARCHAR2(20),</a:t>
            </a:r>
          </a:p>
          <a:p>
            <a:r>
              <a:rPr lang="en-US"/>
              <a:t>  CONSTRAINT pk_Customer PRIMARY KEY (CustomerID)</a:t>
            </a:r>
          </a:p>
          <a:p>
            <a:r>
              <a:rPr lang="en-US"/>
              <a:t>)</a:t>
            </a:r>
          </a:p>
          <a:p>
            <a:r>
              <a:rPr lang="en-US"/>
              <a:t>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1905000" y="1752600"/>
            <a:ext cx="5410200" cy="3124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Start SQL Developer.</a:t>
            </a:r>
          </a:p>
          <a:p>
            <a:r>
              <a:rPr lang="en-US" sz="2000"/>
              <a:t>Connect to the database.</a:t>
            </a:r>
          </a:p>
          <a:p>
            <a:r>
              <a:rPr lang="en-US" sz="2000"/>
              <a:t>Enter the CREATE TABLE commands.</a:t>
            </a:r>
          </a:p>
          <a:p>
            <a:r>
              <a:rPr lang="en-US" sz="2000"/>
              <a:t>You can use the designer but need the Advanced options to set NVARCHAR2.</a:t>
            </a:r>
          </a:p>
          <a:p>
            <a:r>
              <a:rPr lang="en-US" sz="2000"/>
              <a:t>Click the Run button.</a:t>
            </a:r>
          </a:p>
          <a:p>
            <a:r>
              <a:rPr lang="en-US" sz="2000"/>
              <a:t>Type DESCRIBE Customer to ensure that the table was created correctly.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Inventory</a:t>
            </a:r>
          </a:p>
        </p:txBody>
      </p:sp>
      <p:graphicFrame>
        <p:nvGraphicFramePr>
          <p:cNvPr id="7186" name="Group 18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80560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441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Inventory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Snowboards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Manufacturer	Mfg ID	Size	Description	Graphics	List Price	QOH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Freestyle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Pipe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Standard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Extreme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Skis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Manufacturer	Mfg ID	Size	Description	Graphics	List Price	QOH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Slalom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Cross country-skate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Cross country-trad.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Telemark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Jumping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Freestyle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03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Downhill/race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Describe a Table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672263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2286000" y="2057400"/>
            <a:ext cx="4648200" cy="2133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Insert three lines of data into the table using SQL Worksheet.</a:t>
            </a:r>
          </a:p>
          <a:p>
            <a:r>
              <a:rPr lang="en-US" sz="2000"/>
              <a:t>Copy the resulting INSERT commands and save them in your lab notebook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798195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Insert Data Into a Table: Worksheet</a:t>
            </a:r>
          </a:p>
        </p:txBody>
      </p:sp>
      <p:sp>
        <p:nvSpPr>
          <p:cNvPr id="24580" name="Text Box 38"/>
          <p:cNvSpPr txBox="1">
            <a:spLocks noChangeArrowheads="1"/>
          </p:cNvSpPr>
          <p:nvPr/>
        </p:nvSpPr>
        <p:spPr bwMode="auto">
          <a:xfrm>
            <a:off x="2438400" y="4267200"/>
            <a:ext cx="2362200" cy="369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1. Right-click: Open</a:t>
            </a:r>
          </a:p>
        </p:txBody>
      </p:sp>
      <p:cxnSp>
        <p:nvCxnSpPr>
          <p:cNvPr id="24581" name="Straight Arrow Connector 5"/>
          <p:cNvCxnSpPr>
            <a:cxnSpLocks noChangeShapeType="1"/>
            <a:stCxn id="24580" idx="1"/>
          </p:cNvCxnSpPr>
          <p:nvPr/>
        </p:nvCxnSpPr>
        <p:spPr bwMode="auto">
          <a:xfrm rot="10800000">
            <a:off x="2057400" y="3429000"/>
            <a:ext cx="381000" cy="1022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582" name="Text Box 38"/>
          <p:cNvSpPr txBox="1">
            <a:spLocks noChangeArrowheads="1"/>
          </p:cNvSpPr>
          <p:nvPr/>
        </p:nvSpPr>
        <p:spPr bwMode="auto">
          <a:xfrm>
            <a:off x="4876800" y="1752600"/>
            <a:ext cx="16764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2. Insert row, enter data</a:t>
            </a:r>
          </a:p>
        </p:txBody>
      </p:sp>
      <p:cxnSp>
        <p:nvCxnSpPr>
          <p:cNvPr id="24583" name="Straight Arrow Connector 8"/>
          <p:cNvCxnSpPr>
            <a:cxnSpLocks noChangeShapeType="1"/>
            <a:stCxn id="24582" idx="1"/>
          </p:cNvCxnSpPr>
          <p:nvPr/>
        </p:nvCxnSpPr>
        <p:spPr bwMode="auto">
          <a:xfrm rot="10800000" flipV="1">
            <a:off x="3352800" y="2076450"/>
            <a:ext cx="1524000" cy="7429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584" name="Text Box 38"/>
          <p:cNvSpPr txBox="1">
            <a:spLocks noChangeArrowheads="1"/>
          </p:cNvSpPr>
          <p:nvPr/>
        </p:nvSpPr>
        <p:spPr bwMode="auto">
          <a:xfrm>
            <a:off x="5715000" y="3886200"/>
            <a:ext cx="2286000" cy="369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charset="0"/>
              </a:rPr>
              <a:t>3. Commit changes</a:t>
            </a:r>
          </a:p>
        </p:txBody>
      </p:sp>
      <p:cxnSp>
        <p:nvCxnSpPr>
          <p:cNvPr id="24585" name="Straight Arrow Connector 12"/>
          <p:cNvCxnSpPr>
            <a:cxnSpLocks noChangeShapeType="1"/>
            <a:stCxn id="24584" idx="1"/>
          </p:cNvCxnSpPr>
          <p:nvPr/>
        </p:nvCxnSpPr>
        <p:spPr bwMode="auto">
          <a:xfrm rot="10800000">
            <a:off x="3810000" y="2895600"/>
            <a:ext cx="1905000" cy="1174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 Data into a Table: SQL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533400" y="1524000"/>
            <a:ext cx="7924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INSERT INTO CUSTOMER(CUSTOMERID, LASTNAME, FIRSTNAME, PHONE, EMAIL, ADDRESS, CITY, STATE, ZIPCODE) </a:t>
            </a:r>
          </a:p>
          <a:p>
            <a:r>
              <a:rPr lang="en-US"/>
              <a:t>VALUES (1, 'Jones', 'Joe', '111-222-3333', 'jones@msn.com', '123 Oak', 'Walnut Grove', 'CA', '95111');</a:t>
            </a:r>
          </a:p>
          <a:p>
            <a:endParaRPr lang="en-US"/>
          </a:p>
          <a:p>
            <a:r>
              <a:rPr lang="en-US"/>
              <a:t>INSERT INTO CUSTOMER(CUSTOMERID, LASTNAME, FIRSTNAME, PHONE, EMAIL, ADDRESS, CITY, STATE, ZIPCODE) </a:t>
            </a:r>
          </a:p>
          <a:p>
            <a:r>
              <a:rPr lang="en-US"/>
              <a:t>VALUES (2, 'Smith', 'Sue', '333-555-2222', 'smith@msn.com', '333 Elm', 'Lockeford', 'CA', '95333')</a:t>
            </a:r>
          </a:p>
          <a:p>
            <a:endParaRPr lang="en-US"/>
          </a:p>
          <a:p>
            <a:r>
              <a:rPr lang="en-US"/>
              <a:t>INSERT INTO CUSTOMER(CUSTOMERID, LASTNAME, FIRSTNAME, PHONE, EMAIL, ADDRESS, CITY, STATE, ZIPCODE) </a:t>
            </a:r>
          </a:p>
          <a:p>
            <a:r>
              <a:rPr lang="en-US"/>
              <a:t>VALUES (3, 'Mason', 'Mike', '444-222-3333', 'mike@msn.com', '423 Palm', 'Lodi', 'CA', '95222')</a:t>
            </a:r>
          </a:p>
          <a:p>
            <a:endParaRPr lang="en-US"/>
          </a:p>
          <a:p>
            <a:r>
              <a:rPr lang="en-US"/>
              <a:t>commit;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2362200" y="2057400"/>
            <a:ext cx="4343400" cy="1828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If necessary, download and install JDeveloper.</a:t>
            </a:r>
          </a:p>
          <a:p>
            <a:r>
              <a:rPr lang="en-US" sz="2000"/>
              <a:t>Run it the first time and browse to find the Java.exe file in the JDK.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362200" y="2057400"/>
            <a:ext cx="4343400" cy="26670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In JDeveloper, select Application/New.</a:t>
            </a:r>
          </a:p>
          <a:p>
            <a:r>
              <a:rPr lang="en-US" sz="2000"/>
              <a:t>Name it AllPowder01.</a:t>
            </a:r>
          </a:p>
          <a:p>
            <a:r>
              <a:rPr lang="en-US" sz="2000"/>
              <a:t>Select Template: Fusion Web Application (ADF).</a:t>
            </a:r>
          </a:p>
          <a:p>
            <a:r>
              <a:rPr lang="en-US" sz="2000"/>
              <a:t>Add the ADF Faces components.</a:t>
            </a:r>
          </a:p>
          <a:p>
            <a:endParaRPr lang="en-US" sz="2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JDeveloper: New Application</a:t>
            </a: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47800"/>
            <a:ext cx="6172200" cy="462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Technologies: ADF Faces</a:t>
            </a: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47800"/>
            <a:ext cx="62484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Fusion Project List</a:t>
            </a: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620236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Action: Connect to Database</a:t>
            </a:r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2362200" y="2057400"/>
            <a:ext cx="4343400" cy="2971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Open Step 2: Connect to a database.</a:t>
            </a:r>
          </a:p>
          <a:p>
            <a:r>
              <a:rPr lang="en-US" sz="2000"/>
              <a:t>Create a Database connection (button).</a:t>
            </a:r>
          </a:p>
          <a:p>
            <a:r>
              <a:rPr lang="en-US" sz="2000"/>
              <a:t>Enter the database name and password.</a:t>
            </a:r>
          </a:p>
          <a:p>
            <a:r>
              <a:rPr lang="en-US" sz="2000"/>
              <a:t>Verify the server name and SID.</a:t>
            </a:r>
          </a:p>
          <a:p>
            <a:r>
              <a:rPr lang="en-US" sz="2000"/>
              <a:t>Click the Test Connection button.</a:t>
            </a:r>
          </a:p>
          <a:p>
            <a:endParaRPr lang="en-US" sz="2000"/>
          </a:p>
          <a:p>
            <a:endParaRPr 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Boots and Bindings</a:t>
            </a:r>
          </a:p>
        </p:txBody>
      </p:sp>
      <p:sp>
        <p:nvSpPr>
          <p:cNvPr id="5123" name="Rectangle 39"/>
          <p:cNvSpPr>
            <a:spLocks noChangeArrowheads="1"/>
          </p:cNvSpPr>
          <p:nvPr/>
        </p:nvSpPr>
        <p:spPr bwMode="auto">
          <a:xfrm>
            <a:off x="838200" y="2362200"/>
            <a:ext cx="7315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tabLst>
                <a:tab pos="617538" algn="l"/>
                <a:tab pos="1246188" algn="l"/>
                <a:tab pos="1989138" algn="l"/>
                <a:tab pos="2560638" algn="l"/>
                <a:tab pos="2903538" algn="l"/>
                <a:tab pos="3303588" algn="l"/>
              </a:tabLst>
            </a:pPr>
            <a:r>
              <a:rPr lang="en-US" sz="1600" b="1">
                <a:ea typeface="Times New Roman" pitchFamily="18" charset="0"/>
                <a:cs typeface="Arial" charset="0"/>
              </a:rPr>
              <a:t>Boot-Binding Compatibility</a:t>
            </a:r>
            <a:endParaRPr lang="en-US" sz="1600"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>
              <a:tabLst>
                <a:tab pos="617538" algn="l"/>
                <a:tab pos="1246188" algn="l"/>
                <a:tab pos="1989138" algn="l"/>
                <a:tab pos="2560638" algn="l"/>
                <a:tab pos="2903538" algn="l"/>
                <a:tab pos="3303588" algn="l"/>
              </a:tabLst>
            </a:pPr>
            <a:r>
              <a:rPr lang="en-US" sz="1600">
                <a:ea typeface="Times New Roman" pitchFamily="18" charset="0"/>
                <a:cs typeface="Arial" charset="0"/>
              </a:rPr>
              <a:t>Manuf.	Mfg. ID	Board/Ski	Binding/Style	Color	Price	Cost</a:t>
            </a:r>
            <a:endParaRPr lang="en-US" sz="1600"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>
              <a:tabLst>
                <a:tab pos="617538" algn="l"/>
                <a:tab pos="1246188" algn="l"/>
                <a:tab pos="1989138" algn="l"/>
                <a:tab pos="2560638" algn="l"/>
                <a:tab pos="2903538" algn="l"/>
                <a:tab pos="3303588" algn="l"/>
              </a:tabLst>
            </a:pPr>
            <a:endParaRPr lang="en-US" sz="280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10318" name="Group 78"/>
          <p:cNvGraphicFramePr>
            <a:graphicFrameLocks noGrp="1"/>
          </p:cNvGraphicFramePr>
          <p:nvPr/>
        </p:nvGraphicFramePr>
        <p:xfrm>
          <a:off x="3276600" y="3200400"/>
          <a:ext cx="1752600" cy="1584960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752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Size	QOH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752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752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752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  <a:tab pos="1752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…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Connection</a:t>
            </a: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447800"/>
            <a:ext cx="4405313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Action: Step 3</a:t>
            </a:r>
          </a:p>
        </p:txBody>
      </p:sp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1752600" y="1676400"/>
            <a:ext cx="5105400" cy="3276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Open Step 3: Build Business Services.</a:t>
            </a:r>
          </a:p>
          <a:p>
            <a:r>
              <a:rPr lang="en-US" sz="2000"/>
              <a:t>Open substeps.</a:t>
            </a:r>
          </a:p>
          <a:p>
            <a:r>
              <a:rPr lang="en-US" sz="2000"/>
              <a:t>Step 3.1: Add Entity</a:t>
            </a:r>
          </a:p>
          <a:p>
            <a:r>
              <a:rPr lang="en-US" sz="2000"/>
              <a:t>Choose the Model object.</a:t>
            </a:r>
          </a:p>
          <a:p>
            <a:r>
              <a:rPr lang="en-US" sz="2000"/>
              <a:t>At Entity Objects: Click Query button.</a:t>
            </a:r>
          </a:p>
          <a:p>
            <a:r>
              <a:rPr lang="en-US" sz="2000"/>
              <a:t>Select the Customer table.</a:t>
            </a:r>
          </a:p>
          <a:p>
            <a:r>
              <a:rPr lang="en-US" sz="2000"/>
              <a:t>Add it to the selected Updatable Views.</a:t>
            </a:r>
          </a:p>
          <a:p>
            <a:r>
              <a:rPr lang="en-US" sz="2000"/>
              <a:t>Skip the Read-only View objects.</a:t>
            </a:r>
          </a:p>
          <a:p>
            <a:r>
              <a:rPr lang="en-US" sz="2000"/>
              <a:t>Stick with default choices.</a:t>
            </a:r>
          </a:p>
          <a:p>
            <a:endParaRPr lang="en-US" sz="2000"/>
          </a:p>
          <a:p>
            <a:endParaRPr lang="en-US" sz="2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 Tables</a:t>
            </a:r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0"/>
            <a:ext cx="6705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Updatable Views</a:t>
            </a:r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0"/>
            <a:ext cx="6691313" cy="418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Action: Step 5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2362200" y="2057400"/>
            <a:ext cx="4343400" cy="3200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Return to the Checklist.</a:t>
            </a:r>
          </a:p>
          <a:p>
            <a:r>
              <a:rPr lang="en-US" sz="2000"/>
              <a:t>Open Step 5 and the substeps.</a:t>
            </a:r>
          </a:p>
          <a:p>
            <a:r>
              <a:rPr lang="en-US" sz="2000"/>
              <a:t>Open Step 5.2: Create Pages.</a:t>
            </a:r>
          </a:p>
          <a:p>
            <a:r>
              <a:rPr lang="en-US" sz="2000"/>
              <a:t>Create a JSF Page.</a:t>
            </a:r>
          </a:p>
          <a:p>
            <a:r>
              <a:rPr lang="en-US" sz="2000"/>
              <a:t>Project: ViewController.</a:t>
            </a:r>
          </a:p>
          <a:p>
            <a:r>
              <a:rPr lang="en-US" sz="2000"/>
              <a:t>Name: Customer.jspx</a:t>
            </a:r>
          </a:p>
          <a:p>
            <a:r>
              <a:rPr lang="en-US" sz="2000"/>
              <a:t>Quick Start Layout: One Column Header.</a:t>
            </a:r>
          </a:p>
          <a:p>
            <a:r>
              <a:rPr lang="en-US" sz="2000"/>
              <a:t>Use the defaults to finish.</a:t>
            </a:r>
          </a:p>
          <a:p>
            <a:endParaRPr lang="en-US" sz="2000"/>
          </a:p>
          <a:p>
            <a:endParaRPr lang="en-US" sz="20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Layouts</a:t>
            </a:r>
          </a:p>
        </p:txBody>
      </p:sp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524000"/>
            <a:ext cx="61087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Action: Add Components</a:t>
            </a: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2362200" y="1752600"/>
            <a:ext cx="4343400" cy="4114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At the top of the page, type Customer.</a:t>
            </a:r>
          </a:p>
          <a:p>
            <a:r>
              <a:rPr lang="en-US" sz="2000"/>
              <a:t>Select/highlight it and choose the Heading 1 style from the dropdown list.</a:t>
            </a:r>
          </a:p>
          <a:p>
            <a:r>
              <a:rPr lang="en-US" sz="2000"/>
              <a:t>Expand Data Controls navigator (on the left-side).</a:t>
            </a:r>
          </a:p>
          <a:p>
            <a:r>
              <a:rPr lang="en-US" sz="2000"/>
              <a:t>Drag CustomerView1 onto the lower page section.</a:t>
            </a:r>
          </a:p>
          <a:p>
            <a:r>
              <a:rPr lang="en-US" sz="2000"/>
              <a:t>Choose Form/ADF Form.</a:t>
            </a:r>
          </a:p>
          <a:p>
            <a:r>
              <a:rPr lang="en-US" sz="2000"/>
              <a:t>Check boxes for Navigation and Submit buttons.</a:t>
            </a:r>
          </a:p>
          <a:p>
            <a:endParaRPr lang="en-US" sz="2000"/>
          </a:p>
          <a:p>
            <a:endParaRPr lang="en-US" sz="20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Controls/Form</a:t>
            </a: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47800"/>
            <a:ext cx="6096000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Options</a:t>
            </a: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0"/>
            <a:ext cx="53070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Page Design</a:t>
            </a:r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6019800" cy="451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Sales</a:t>
            </a:r>
          </a:p>
        </p:txBody>
      </p:sp>
      <p:graphicFrame>
        <p:nvGraphicFramePr>
          <p:cNvPr id="12376" name="Group 88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328160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12382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3238" algn="l"/>
                        </a:tabLst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32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Customer						Sale Date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32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First Name	Last Name			Salesperson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32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Phone		E-Mail				Department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32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Address			Shipping Address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32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City, State  ZIP		City, State  ZIP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32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Male/Female		Ski/Board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323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Age/Date of Birth		Style		Skill Level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3238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Item	Description	New/Used	Size	Quantity	Price	Subtotal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Item Total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Tax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Total Due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Method of Payment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Action: Run</a:t>
            </a:r>
          </a:p>
        </p:txBody>
      </p: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2362200" y="1752600"/>
            <a:ext cx="4343400" cy="38100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Right-click the form, choose Run.</a:t>
            </a:r>
          </a:p>
          <a:p>
            <a:r>
              <a:rPr lang="en-US" sz="2000"/>
              <a:t>Wait for the server to start.</a:t>
            </a:r>
          </a:p>
          <a:p>
            <a:r>
              <a:rPr lang="en-US" sz="2000"/>
              <a:t>If on a server, best to add the server to the list of Trusted Sites in Options/Security.</a:t>
            </a:r>
          </a:p>
          <a:p>
            <a:r>
              <a:rPr lang="en-US" sz="2000"/>
              <a:t>Probably want to resize the E-mail input box in Properties: Appearance: Columns.</a:t>
            </a:r>
          </a:p>
          <a:p>
            <a:r>
              <a:rPr lang="en-US" sz="2000"/>
              <a:t>Use bindings.Lastname… instead of bindings.Email…</a:t>
            </a:r>
          </a:p>
          <a:p>
            <a:endParaRPr lang="en-US" sz="2000"/>
          </a:p>
          <a:p>
            <a:endParaRPr lang="en-US" sz="20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Customer Form</a:t>
            </a:r>
          </a:p>
        </p:txBody>
      </p:sp>
      <p:pic>
        <p:nvPicPr>
          <p:cNvPr id="4403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6124575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Action: Email</a:t>
            </a: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2362200" y="1752600"/>
            <a:ext cx="4343400" cy="4267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Fix the E-mail length.</a:t>
            </a:r>
          </a:p>
          <a:p>
            <a:r>
              <a:rPr lang="en-US" sz="2000"/>
              <a:t>Stop the browser (red square button).</a:t>
            </a:r>
          </a:p>
          <a:p>
            <a:r>
              <a:rPr lang="en-US" sz="2000"/>
              <a:t>Select the Email text box.</a:t>
            </a:r>
          </a:p>
          <a:p>
            <a:r>
              <a:rPr lang="en-US" sz="2000"/>
              <a:t>Properties: bottom right.</a:t>
            </a:r>
          </a:p>
          <a:p>
            <a:r>
              <a:rPr lang="en-US" sz="2000"/>
              <a:t>Expand Appearance</a:t>
            </a:r>
          </a:p>
          <a:p>
            <a:r>
              <a:rPr lang="en-US" sz="2000"/>
              <a:t>Set Columns to: #{bindings.Lastname.hints.displayWidth}</a:t>
            </a:r>
          </a:p>
          <a:p>
            <a:r>
              <a:rPr lang="en-US" sz="2000"/>
              <a:t>(Lastname instead of Email to set the width to the same as the Lastname box.)</a:t>
            </a:r>
          </a:p>
          <a:p>
            <a:endParaRPr lang="en-US" sz="2000"/>
          </a:p>
          <a:p>
            <a:endParaRPr 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Rentals</a:t>
            </a:r>
          </a:p>
        </p:txBody>
      </p:sp>
      <p:graphicFrame>
        <p:nvGraphicFramePr>
          <p:cNvPr id="15424" name="Group 64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34840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154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88938" algn="l"/>
                          <a:tab pos="1131888" algn="l"/>
                          <a:tab pos="1589088" algn="l"/>
                          <a:tab pos="2046288" algn="l"/>
                          <a:tab pos="2846388" algn="l"/>
                          <a:tab pos="3532188" algn="l"/>
                          <a:tab pos="4167188" algn="l"/>
                          <a:tab pos="5434013" algn="l"/>
                          <a:tab pos="6681788" algn="l"/>
                        </a:tabLst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Rentals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88938" algn="l"/>
                          <a:tab pos="1131888" algn="l"/>
                          <a:tab pos="1589088" algn="l"/>
                          <a:tab pos="2046288" algn="l"/>
                          <a:tab pos="2846388" algn="l"/>
                          <a:tab pos="3532188" algn="l"/>
                          <a:tab pos="4167188" algn="l"/>
                          <a:tab pos="5434013" algn="l"/>
                          <a:tab pos="668178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Customer							Rental Date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88938" algn="l"/>
                          <a:tab pos="1131888" algn="l"/>
                          <a:tab pos="1589088" algn="l"/>
                          <a:tab pos="2046288" algn="l"/>
                          <a:tab pos="2846388" algn="l"/>
                          <a:tab pos="3532188" algn="l"/>
                          <a:tab pos="4167188" algn="l"/>
                          <a:tab pos="5434013" algn="l"/>
                          <a:tab pos="668178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First Name		Last Name				Expected Return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88938" algn="l"/>
                          <a:tab pos="1131888" algn="l"/>
                          <a:tab pos="1589088" algn="l"/>
                          <a:tab pos="2046288" algn="l"/>
                          <a:tab pos="2846388" algn="l"/>
                          <a:tab pos="3532188" algn="l"/>
                          <a:tab pos="4167188" algn="l"/>
                          <a:tab pos="5434013" algn="l"/>
                          <a:tab pos="668178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Phone		E-Mail	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88938" algn="l"/>
                          <a:tab pos="1131888" algn="l"/>
                          <a:tab pos="1589088" algn="l"/>
                          <a:tab pos="2046288" algn="l"/>
                          <a:tab pos="2846388" algn="l"/>
                          <a:tab pos="3532188" algn="l"/>
                          <a:tab pos="4167188" algn="l"/>
                          <a:tab pos="5434013" algn="l"/>
                          <a:tab pos="668178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Address				Shipping Address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88938" algn="l"/>
                          <a:tab pos="1131888" algn="l"/>
                          <a:tab pos="1589088" algn="l"/>
                          <a:tab pos="2046288" algn="l"/>
                          <a:tab pos="2846388" algn="l"/>
                          <a:tab pos="3532188" algn="l"/>
                          <a:tab pos="4167188" algn="l"/>
                          <a:tab pos="5434013" algn="l"/>
                          <a:tab pos="668178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City, State  ZIP			City, State  ZIP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88938" algn="l"/>
                          <a:tab pos="1131888" algn="l"/>
                          <a:tab pos="1589088" algn="l"/>
                          <a:tab pos="2046288" algn="l"/>
                          <a:tab pos="2846388" algn="l"/>
                          <a:tab pos="3532188" algn="l"/>
                          <a:tab pos="4167188" algn="l"/>
                          <a:tab pos="5434013" algn="l"/>
                          <a:tab pos="668178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Male/Female			Ski/Board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88938" algn="l"/>
                          <a:tab pos="1131888" algn="l"/>
                          <a:tab pos="1589088" algn="l"/>
                          <a:tab pos="2046288" algn="l"/>
                          <a:tab pos="2846388" algn="l"/>
                          <a:tab pos="3532188" algn="l"/>
                          <a:tab pos="4167188" algn="l"/>
                          <a:tab pos="5434013" algn="l"/>
                          <a:tab pos="6681788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Age/Date of Birth			Style		Skill Level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88938" algn="l"/>
                          <a:tab pos="1131888" algn="l"/>
                          <a:tab pos="1589088" algn="l"/>
                          <a:tab pos="2046288" algn="l"/>
                          <a:tab pos="2846388" algn="l"/>
                          <a:tab pos="3532188" algn="l"/>
                          <a:tab pos="4167188" algn="l"/>
                          <a:tab pos="5434013" algn="l"/>
                          <a:tab pos="6681788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Item	Description	Size	Fee	Return Date	Condition	Charges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Item Total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Tax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Total Due	Added Charges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132138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Method of Payment	Signature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066800" y="1752600"/>
            <a:ext cx="7391400" cy="34290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Find information about skis and snowboards on the Internet.</a:t>
            </a:r>
          </a:p>
          <a:p>
            <a:r>
              <a:rPr lang="en-US" sz="2000"/>
              <a:t>If necessary, install and upgrade the DBMS.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Structure</a:t>
            </a:r>
          </a:p>
        </p:txBody>
      </p:sp>
      <p:graphicFrame>
        <p:nvGraphicFramePr>
          <p:cNvPr id="18444" name="Group 12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19600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441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Project Title:</a:t>
                      </a: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Sales System for Boards and Skis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Customer:</a:t>
                      </a: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All Powder Board and Ski Shop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Primary Contact:</a:t>
                      </a: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Katy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Goals: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Project Description:</a:t>
                      </a: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Primary Forms: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Primary Reports: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Lead Developer: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Estimated Development Time: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Estimated Development Cost: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Date Prepared: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Plan</a:t>
            </a:r>
          </a:p>
        </p:txBody>
      </p:sp>
      <p:graphicFrame>
        <p:nvGraphicFramePr>
          <p:cNvPr id="21522" name="Group 18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95800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441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Define the project and obtain approval.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Analyze the user needs and identify all forms and reports.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System Design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Determine the tables and relationships needed.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Create the tables and load basic data.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Create queries needed for forms and reports.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Build forms and reports.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Create transaction elements.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Define security and access controls.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Additional Features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Create data warehouse to analyze data as needed.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Handle distributed database elements as needed.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System Implementation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Convert and load data.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Train users.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lphaL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Load testing.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System review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905000" y="2209800"/>
            <a:ext cx="4876800" cy="11430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Action</a:t>
            </a:r>
          </a:p>
          <a:p>
            <a:r>
              <a:rPr lang="en-US" sz="2000"/>
              <a:t>Fill in the project milestone dates based on your school calendar.</a:t>
            </a:r>
          </a:p>
          <a:p>
            <a:endParaRPr 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716</TotalTime>
  <Words>999</Words>
  <Application>Microsoft Office PowerPoint</Application>
  <PresentationFormat>On-screen Show (4:3)</PresentationFormat>
  <Paragraphs>354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Wingdings</vt:lpstr>
      <vt:lpstr>Calibri</vt:lpstr>
      <vt:lpstr>Times New Roman</vt:lpstr>
      <vt:lpstr>Arial Black</vt:lpstr>
      <vt:lpstr>Century Schoolbook</vt:lpstr>
      <vt:lpstr>Radial</vt:lpstr>
      <vt:lpstr>All Powder Board and Ski</vt:lpstr>
      <vt:lpstr>Inventory</vt:lpstr>
      <vt:lpstr>Boots and Bindings</vt:lpstr>
      <vt:lpstr>Sales</vt:lpstr>
      <vt:lpstr>Rentals</vt:lpstr>
      <vt:lpstr>Action</vt:lpstr>
      <vt:lpstr>Project Structure</vt:lpstr>
      <vt:lpstr>Project Plan</vt:lpstr>
      <vt:lpstr>Action</vt:lpstr>
      <vt:lpstr>Feasibility</vt:lpstr>
      <vt:lpstr>Feasibility-2</vt:lpstr>
      <vt:lpstr>Action</vt:lpstr>
      <vt:lpstr>DBMS Update</vt:lpstr>
      <vt:lpstr>Log on</vt:lpstr>
      <vt:lpstr>SQL Developer Log On</vt:lpstr>
      <vt:lpstr>Enterprise Manager</vt:lpstr>
      <vt:lpstr>Create a Table with SQL</vt:lpstr>
      <vt:lpstr>Create Table</vt:lpstr>
      <vt:lpstr>Action</vt:lpstr>
      <vt:lpstr>Describe a Table</vt:lpstr>
      <vt:lpstr>Action</vt:lpstr>
      <vt:lpstr>Insert Data Into a Table: Worksheet</vt:lpstr>
      <vt:lpstr>Insert Data into a Table: SQL</vt:lpstr>
      <vt:lpstr>Action</vt:lpstr>
      <vt:lpstr>Action</vt:lpstr>
      <vt:lpstr>JDeveloper: New Application</vt:lpstr>
      <vt:lpstr>Technologies: ADF Faces</vt:lpstr>
      <vt:lpstr>Fusion Project List</vt:lpstr>
      <vt:lpstr>Action: Connect to Database</vt:lpstr>
      <vt:lpstr>Database Connection</vt:lpstr>
      <vt:lpstr>Action: Step 3</vt:lpstr>
      <vt:lpstr>Select Tables</vt:lpstr>
      <vt:lpstr>Updatable Views</vt:lpstr>
      <vt:lpstr>Action: Step 5</vt:lpstr>
      <vt:lpstr>Layouts</vt:lpstr>
      <vt:lpstr>Action: Add Components</vt:lpstr>
      <vt:lpstr>Data Controls/Form</vt:lpstr>
      <vt:lpstr>Selection Options</vt:lpstr>
      <vt:lpstr>Page Design</vt:lpstr>
      <vt:lpstr>Action: Run</vt:lpstr>
      <vt:lpstr>The Customer Form</vt:lpstr>
      <vt:lpstr>Action: Email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Powder Board and Ski</dc:title>
  <dc:creator>Jerry Post</dc:creator>
  <cp:lastModifiedBy>JPost</cp:lastModifiedBy>
  <cp:revision>47</cp:revision>
  <dcterms:created xsi:type="dcterms:W3CDTF">2003-04-08T22:44:22Z</dcterms:created>
  <dcterms:modified xsi:type="dcterms:W3CDTF">2010-03-11T14:36:23Z</dcterms:modified>
</cp:coreProperties>
</file>