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57" r:id="rId3"/>
    <p:sldId id="258" r:id="rId4"/>
    <p:sldId id="259" r:id="rId5"/>
    <p:sldId id="260" r:id="rId6"/>
    <p:sldId id="278" r:id="rId7"/>
    <p:sldId id="261" r:id="rId8"/>
    <p:sldId id="262" r:id="rId9"/>
    <p:sldId id="280" r:id="rId10"/>
    <p:sldId id="263" r:id="rId11"/>
    <p:sldId id="264" r:id="rId12"/>
    <p:sldId id="279" r:id="rId13"/>
    <p:sldId id="265" r:id="rId14"/>
    <p:sldId id="275" r:id="rId15"/>
    <p:sldId id="281" r:id="rId16"/>
    <p:sldId id="269" r:id="rId17"/>
    <p:sldId id="276" r:id="rId18"/>
    <p:sldId id="282" r:id="rId19"/>
    <p:sldId id="272" r:id="rId20"/>
    <p:sldId id="277" r:id="rId21"/>
    <p:sldId id="273" r:id="rId22"/>
    <p:sldId id="283" r:id="rId23"/>
    <p:sldId id="267" r:id="rId24"/>
    <p:sldId id="274" r:id="rId25"/>
    <p:sldId id="284" r:id="rId26"/>
    <p:sldId id="285" r:id="rId27"/>
    <p:sldId id="286" r:id="rId28"/>
    <p:sldId id="287" r:id="rId29"/>
    <p:sldId id="288" r:id="rId30"/>
    <p:sldId id="289" r:id="rId31"/>
    <p:sldId id="290" r:id="rId32"/>
    <p:sldId id="291" r:id="rId33"/>
    <p:sldId id="300" r:id="rId34"/>
    <p:sldId id="294" r:id="rId35"/>
    <p:sldId id="295" r:id="rId36"/>
    <p:sldId id="296" r:id="rId37"/>
    <p:sldId id="298" r:id="rId38"/>
    <p:sldId id="301" r:id="rId39"/>
    <p:sldId id="297" r:id="rId40"/>
    <p:sldId id="299" r:id="rId41"/>
    <p:sldId id="268" r:id="rId42"/>
    <p:sldId id="302" r:id="rId4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-44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546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927100"/>
            <a:ext cx="8991600" cy="4495800"/>
            <a:chOff x="0" y="584"/>
            <a:chExt cx="5664" cy="2832"/>
          </a:xfrm>
        </p:grpSpPr>
        <p:sp>
          <p:nvSpPr>
            <p:cNvPr id="5" name="AutoShape 3"/>
            <p:cNvSpPr>
              <a:spLocks noChangeArrowheads="1"/>
            </p:cNvSpPr>
            <p:nvPr userDrawn="1"/>
          </p:nvSpPr>
          <p:spPr bwMode="auto">
            <a:xfrm>
              <a:off x="432" y="1304"/>
              <a:ext cx="4656" cy="2112"/>
            </a:xfrm>
            <a:prstGeom prst="roundRect">
              <a:avLst>
                <a:gd name="adj" fmla="val 16667"/>
              </a:avLst>
            </a:prstGeom>
            <a:noFill/>
            <a:ln w="508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 userDrawn="1"/>
          </p:nvSpPr>
          <p:spPr bwMode="blackWhite">
            <a:xfrm>
              <a:off x="144" y="584"/>
              <a:ext cx="4512" cy="624"/>
            </a:xfrm>
            <a:prstGeom prst="rect">
              <a:avLst/>
            </a:prstGeom>
            <a:solidFill>
              <a:schemeClr val="bg1"/>
            </a:solidFill>
            <a:ln w="57150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7" name="AutoShape 5"/>
            <p:cNvSpPr>
              <a:spLocks noChangeArrowheads="1"/>
            </p:cNvSpPr>
            <p:nvPr userDrawn="1"/>
          </p:nvSpPr>
          <p:spPr bwMode="blackWhite">
            <a:xfrm>
              <a:off x="0" y="872"/>
              <a:ext cx="5664" cy="1152"/>
            </a:xfrm>
            <a:custGeom>
              <a:avLst/>
              <a:gdLst>
                <a:gd name="G0" fmla="+- 1000 0 0"/>
                <a:gd name="G1" fmla="+- 1000 0 0"/>
                <a:gd name="G2" fmla="+- G0 0 G1"/>
                <a:gd name="G3" fmla="*/ G1 1 2"/>
                <a:gd name="G4" fmla="+- G0 0 G3"/>
                <a:gd name="T0" fmla="*/ 0 w 1000"/>
                <a:gd name="T1" fmla="*/ 0 h 1000"/>
                <a:gd name="T2" fmla="*/ G4 w 1000"/>
                <a:gd name="T3" fmla="*/ G1 h 1000"/>
              </a:gdLst>
              <a:ahLst/>
              <a:cxnLst>
                <a:cxn ang="0">
                  <a:pos x="0" y="0"/>
                </a:cxn>
                <a:cxn ang="0">
                  <a:pos x="4416" y="0"/>
                </a:cxn>
                <a:cxn ang="0">
                  <a:pos x="4917" y="500"/>
                </a:cxn>
                <a:cxn ang="0">
                  <a:pos x="4417" y="1000"/>
                </a:cxn>
                <a:cxn ang="0">
                  <a:pos x="0" y="1000"/>
                </a:cxn>
              </a:cxnLst>
              <a:rect l="T0" t="T1" r="T2" b="T3"/>
              <a:pathLst>
                <a:path w="4917" h="1000">
                  <a:moveTo>
                    <a:pt x="0" y="0"/>
                  </a:moveTo>
                  <a:lnTo>
                    <a:pt x="4416" y="0"/>
                  </a:lnTo>
                  <a:cubicBezTo>
                    <a:pt x="4693" y="0"/>
                    <a:pt x="4917" y="223"/>
                    <a:pt x="4917" y="500"/>
                  </a:cubicBezTo>
                  <a:cubicBezTo>
                    <a:pt x="4917" y="776"/>
                    <a:pt x="4693" y="999"/>
                    <a:pt x="4417" y="1000"/>
                  </a:cubicBezTo>
                  <a:lnTo>
                    <a:pt x="0" y="100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8" name="Line 6"/>
            <p:cNvSpPr>
              <a:spLocks noChangeShapeType="1"/>
            </p:cNvSpPr>
            <p:nvPr userDrawn="1"/>
          </p:nvSpPr>
          <p:spPr bwMode="auto">
            <a:xfrm>
              <a:off x="0" y="1928"/>
              <a:ext cx="5232" cy="0"/>
            </a:xfrm>
            <a:prstGeom prst="line">
              <a:avLst/>
            </a:prstGeom>
            <a:noFill/>
            <a:ln w="508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5127" name="Rectangle 7"/>
          <p:cNvSpPr>
            <a:spLocks noGrp="1" noChangeArrowheads="1"/>
          </p:cNvSpPr>
          <p:nvPr>
            <p:ph type="ctrTitle"/>
          </p:nvPr>
        </p:nvSpPr>
        <p:spPr>
          <a:xfrm>
            <a:off x="228600" y="1427163"/>
            <a:ext cx="8077200" cy="1609725"/>
          </a:xfrm>
        </p:spPr>
        <p:txBody>
          <a:bodyPr/>
          <a:lstStyle>
            <a:lvl1pPr>
              <a:defRPr sz="4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28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1066800" y="3441700"/>
            <a:ext cx="6629400" cy="16764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9" name="Rectangle 9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7148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Rectangle 10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53163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7148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20034D-3646-4504-B221-79D8B8BA6A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56DDEE-6F63-45F4-94D4-F8CF418ED7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0013" y="228600"/>
            <a:ext cx="2084387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5263" y="228600"/>
            <a:ext cx="61023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0FC4E6-F338-41AF-AEA5-BC52208858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5263" y="228600"/>
            <a:ext cx="8015287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09600" y="1600200"/>
            <a:ext cx="7924800" cy="44196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25BE5C-A68A-4CED-8819-8193E4C433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F0E1C9-6FA7-4054-B3F7-00BE3DB9E1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413301-FEEE-41A5-9F1A-98D4FFF62D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3886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86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834ACE-0D54-49EE-A2C2-3C5C09FF90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B803D2-0A1D-43A2-A7EE-97ACA85046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8BECF5-074F-4D63-ABD6-E27800B4B2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405D12-7DE3-4575-A292-2FC0A337A0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2EDC85-CC6B-40A3-9736-9B220CD976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E949F9-0FD5-4877-B5B7-3250DFEF80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152400"/>
            <a:ext cx="8686800" cy="6096000"/>
            <a:chOff x="0" y="96"/>
            <a:chExt cx="5472" cy="3840"/>
          </a:xfrm>
        </p:grpSpPr>
        <p:sp>
          <p:nvSpPr>
            <p:cNvPr id="4099" name="AutoShape 3"/>
            <p:cNvSpPr>
              <a:spLocks noChangeArrowheads="1"/>
            </p:cNvSpPr>
            <p:nvPr/>
          </p:nvSpPr>
          <p:spPr bwMode="auto">
            <a:xfrm>
              <a:off x="240" y="336"/>
              <a:ext cx="5232" cy="3600"/>
            </a:xfrm>
            <a:prstGeom prst="roundRect">
              <a:avLst>
                <a:gd name="adj" fmla="val 13727"/>
              </a:avLst>
            </a:prstGeom>
            <a:noFill/>
            <a:ln w="508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4100" name="AutoShape 4"/>
            <p:cNvSpPr>
              <a:spLocks noChangeArrowheads="1"/>
            </p:cNvSpPr>
            <p:nvPr/>
          </p:nvSpPr>
          <p:spPr bwMode="blackWhite">
            <a:xfrm>
              <a:off x="0" y="96"/>
              <a:ext cx="5376" cy="768"/>
            </a:xfrm>
            <a:custGeom>
              <a:avLst/>
              <a:gdLst>
                <a:gd name="G0" fmla="+- 1000 0 0"/>
                <a:gd name="G1" fmla="+- 1000 0 0"/>
                <a:gd name="G2" fmla="+- G0 0 G1"/>
                <a:gd name="G3" fmla="*/ G1 1 2"/>
                <a:gd name="G4" fmla="+- G0 0 G3"/>
                <a:gd name="T0" fmla="*/ 0 w 1000"/>
                <a:gd name="T1" fmla="*/ 0 h 1000"/>
                <a:gd name="T2" fmla="*/ G4 w 1000"/>
                <a:gd name="T3" fmla="*/ G1 h 1000"/>
              </a:gdLst>
              <a:ahLst/>
              <a:cxnLst>
                <a:cxn ang="0">
                  <a:pos x="0" y="0"/>
                </a:cxn>
                <a:cxn ang="0">
                  <a:pos x="6499" y="0"/>
                </a:cxn>
                <a:cxn ang="0">
                  <a:pos x="7000" y="500"/>
                </a:cxn>
                <a:cxn ang="0">
                  <a:pos x="6500" y="1000"/>
                </a:cxn>
                <a:cxn ang="0">
                  <a:pos x="0" y="1000"/>
                </a:cxn>
              </a:cxnLst>
              <a:rect l="T0" t="T1" r="T2" b="T3"/>
              <a:pathLst>
                <a:path w="7000" h="1000">
                  <a:moveTo>
                    <a:pt x="0" y="0"/>
                  </a:moveTo>
                  <a:lnTo>
                    <a:pt x="6499" y="0"/>
                  </a:lnTo>
                  <a:cubicBezTo>
                    <a:pt x="6776" y="0"/>
                    <a:pt x="7000" y="223"/>
                    <a:pt x="7000" y="500"/>
                  </a:cubicBezTo>
                  <a:cubicBezTo>
                    <a:pt x="7000" y="776"/>
                    <a:pt x="6776" y="999"/>
                    <a:pt x="6500" y="1000"/>
                  </a:cubicBezTo>
                  <a:lnTo>
                    <a:pt x="0" y="100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4101" name="Line 5"/>
            <p:cNvSpPr>
              <a:spLocks noChangeShapeType="1"/>
            </p:cNvSpPr>
            <p:nvPr/>
          </p:nvSpPr>
          <p:spPr bwMode="auto">
            <a:xfrm>
              <a:off x="0" y="768"/>
              <a:ext cx="5088" cy="0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027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95263" y="228600"/>
            <a:ext cx="801528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79248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4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5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6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 Black" pitchFamily="34" charset="0"/>
              </a:defRPr>
            </a:lvl1pPr>
          </a:lstStyle>
          <a:p>
            <a:pPr>
              <a:defRPr/>
            </a:pPr>
            <a:fld id="{FEDAA248-54CB-4685-9198-856EDE3E8D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racle.com/technology" TargetMode="External"/><Relationship Id="rId2" Type="http://schemas.openxmlformats.org/officeDocument/2006/relationships/hyperlink" Target="https://academy.oracle.com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oracle.com/technology/documentation" TargetMode="Externa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All Powder Board and Ski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smtClean="0"/>
              <a:t>Oracle 11g Workbook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Chapter 1: Introduction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Jerry Post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smtClean="0"/>
              <a:t>Copyright © 2010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Feasibility</a:t>
            </a:r>
          </a:p>
        </p:txBody>
      </p:sp>
      <p:graphicFrame>
        <p:nvGraphicFramePr>
          <p:cNvPr id="25133" name="Group 557"/>
          <p:cNvGraphicFramePr>
            <a:graphicFrameLocks noGrp="1"/>
          </p:cNvGraphicFramePr>
          <p:nvPr>
            <p:ph idx="1"/>
          </p:nvPr>
        </p:nvGraphicFramePr>
        <p:xfrm>
          <a:off x="609600" y="1600200"/>
          <a:ext cx="7924800" cy="4023360"/>
        </p:xfrm>
        <a:graphic>
          <a:graphicData uri="http://schemas.openxmlformats.org/drawingml/2006/table">
            <a:tbl>
              <a:tblPr/>
              <a:tblGrid>
                <a:gridCol w="3190875"/>
                <a:gridCol w="982663"/>
                <a:gridCol w="2332037"/>
                <a:gridCol w="1419225"/>
              </a:tblGrid>
              <a:tr h="14763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Assumptions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763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Annual discount rate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0.03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605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Project life/years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763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763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Costs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Present Value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Subtotal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763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One-time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763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DBMS Software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605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Hardware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763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Development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763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Data entry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763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Training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763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9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Feasibility-2</a:t>
            </a:r>
          </a:p>
        </p:txBody>
      </p:sp>
      <p:graphicFrame>
        <p:nvGraphicFramePr>
          <p:cNvPr id="28057" name="Group 409"/>
          <p:cNvGraphicFramePr>
            <a:graphicFrameLocks noGrp="1"/>
          </p:cNvGraphicFramePr>
          <p:nvPr>
            <p:ph idx="1"/>
          </p:nvPr>
        </p:nvGraphicFramePr>
        <p:xfrm>
          <a:off x="609600" y="1346200"/>
          <a:ext cx="7924800" cy="5364480"/>
        </p:xfrm>
        <a:graphic>
          <a:graphicData uri="http://schemas.openxmlformats.org/drawingml/2006/table">
            <a:tbl>
              <a:tblPr/>
              <a:tblGrid>
                <a:gridCol w="3190875"/>
                <a:gridCol w="982663"/>
                <a:gridCol w="2332037"/>
                <a:gridCol w="1419225"/>
              </a:tblGrid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Ongoing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Personnel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Upgrades/annual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Supplies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Support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Maintenance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Benefits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Cost Savings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Better inventory control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Fewer clerks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Strategic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Increased sales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Other?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Net Present Value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4"/>
          <p:cNvSpPr txBox="1">
            <a:spLocks noChangeArrowheads="1"/>
          </p:cNvSpPr>
          <p:nvPr/>
        </p:nvSpPr>
        <p:spPr bwMode="auto">
          <a:xfrm>
            <a:off x="1981200" y="2133600"/>
            <a:ext cx="4953000" cy="1219200"/>
          </a:xfrm>
          <a:prstGeom prst="rect">
            <a:avLst/>
          </a:prstGeom>
          <a:gradFill rotWithShape="1">
            <a:gsLst>
              <a:gs pos="0">
                <a:srgbClr val="D3D3D3"/>
              </a:gs>
              <a:gs pos="100000">
                <a:srgbClr val="F4F4F4"/>
              </a:gs>
            </a:gsLst>
            <a:lin ang="5400000" scaled="1"/>
          </a:gradFill>
          <a:ln w="9525" algn="ctr">
            <a:solidFill>
              <a:srgbClr val="9933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2000" b="1"/>
              <a:t>Action</a:t>
            </a:r>
          </a:p>
          <a:p>
            <a:r>
              <a:rPr lang="en-US" sz="2000"/>
              <a:t>Create the feasibility plan for the project.</a:t>
            </a:r>
          </a:p>
          <a:p>
            <a:endParaRPr lang="en-US" sz="2000"/>
          </a:p>
        </p:txBody>
      </p:sp>
      <p:sp>
        <p:nvSpPr>
          <p:cNvPr id="14339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Action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DBMS Update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00200"/>
            <a:ext cx="8534400" cy="4419600"/>
          </a:xfrm>
        </p:spPr>
        <p:txBody>
          <a:bodyPr/>
          <a:lstStyle/>
          <a:p>
            <a:pPr marL="609600" indent="-609600" eaLnBrk="1" hangingPunct="1">
              <a:defRPr/>
            </a:pPr>
            <a:r>
              <a:rPr lang="en-US" dirty="0" smtClean="0"/>
              <a:t>Oracle academic initiative</a:t>
            </a:r>
          </a:p>
          <a:p>
            <a:pPr lvl="1" eaLnBrk="1" hangingPunct="1">
              <a:defRPr/>
            </a:pPr>
            <a:r>
              <a:rPr lang="en-US" dirty="0" smtClean="0">
                <a:ea typeface="+mn-ea"/>
                <a:cs typeface="+mn-cs"/>
                <a:hlinkClick r:id="rId2"/>
              </a:rPr>
              <a:t>https://academy.oracle.com</a:t>
            </a:r>
            <a:r>
              <a:rPr lang="en-US" dirty="0" smtClean="0">
                <a:ea typeface="+mn-ea"/>
                <a:cs typeface="+mn-cs"/>
              </a:rPr>
              <a:t> </a:t>
            </a:r>
            <a:endParaRPr lang="en-US" sz="3600" dirty="0" smtClean="0">
              <a:ea typeface="+mn-ea"/>
              <a:cs typeface="+mn-cs"/>
            </a:endParaRPr>
          </a:p>
          <a:p>
            <a:pPr marL="609600" indent="-609600" eaLnBrk="1" hangingPunct="1">
              <a:defRPr/>
            </a:pPr>
            <a:r>
              <a:rPr lang="en-US" dirty="0" smtClean="0"/>
              <a:t>Oracle technology network</a:t>
            </a:r>
          </a:p>
          <a:p>
            <a:pPr marL="990600" lvl="1" indent="-533400" eaLnBrk="1" hangingPunct="1">
              <a:defRPr/>
            </a:pPr>
            <a:r>
              <a:rPr lang="en-US" dirty="0" smtClean="0">
                <a:hlinkClick r:id="rId3"/>
              </a:rPr>
              <a:t>http://www.oracle.com/technology</a:t>
            </a:r>
            <a:r>
              <a:rPr lang="en-US" dirty="0" smtClean="0"/>
              <a:t> </a:t>
            </a:r>
          </a:p>
          <a:p>
            <a:pPr marL="609600" indent="-609600" eaLnBrk="1" hangingPunct="1">
              <a:defRPr/>
            </a:pPr>
            <a:r>
              <a:rPr lang="en-US" dirty="0" smtClean="0"/>
              <a:t>Oracle documentation—requires OTN</a:t>
            </a:r>
          </a:p>
          <a:p>
            <a:pPr marL="990600" lvl="1" indent="-533400" eaLnBrk="1" hangingPunct="1">
              <a:defRPr/>
            </a:pPr>
            <a:r>
              <a:rPr lang="en-US" sz="2400" dirty="0" smtClean="0">
                <a:hlinkClick r:id="rId4"/>
              </a:rPr>
              <a:t>http://www.oracle.com/technology/documentation</a:t>
            </a:r>
            <a:r>
              <a:rPr lang="en-US" sz="2400" dirty="0" smtClean="0"/>
              <a:t>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Log on</a:t>
            </a:r>
          </a:p>
        </p:txBody>
      </p:sp>
      <p:sp>
        <p:nvSpPr>
          <p:cNvPr id="16387" name="Rectangle 10"/>
          <p:cNvSpPr>
            <a:spLocks noChangeArrowheads="1"/>
          </p:cNvSpPr>
          <p:nvPr/>
        </p:nvSpPr>
        <p:spPr bwMode="auto">
          <a:xfrm>
            <a:off x="2362200" y="5867400"/>
            <a:ext cx="29241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http://servername:1158/em</a:t>
            </a:r>
          </a:p>
        </p:txBody>
      </p:sp>
      <p:sp>
        <p:nvSpPr>
          <p:cNvPr id="16388" name="Text Box 11"/>
          <p:cNvSpPr txBox="1">
            <a:spLocks noChangeArrowheads="1"/>
          </p:cNvSpPr>
          <p:nvPr/>
        </p:nvSpPr>
        <p:spPr bwMode="auto">
          <a:xfrm>
            <a:off x="6400800" y="2438400"/>
            <a:ext cx="22098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Enterprise Manager (Admin rights)</a:t>
            </a:r>
          </a:p>
        </p:txBody>
      </p:sp>
      <p:pic>
        <p:nvPicPr>
          <p:cNvPr id="16389" name="Picture 1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1676400"/>
            <a:ext cx="5345113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SQL Developer Log On</a:t>
            </a:r>
          </a:p>
        </p:txBody>
      </p:sp>
      <p:pic>
        <p:nvPicPr>
          <p:cNvPr id="17411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1447800"/>
            <a:ext cx="6589713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2" name="Text Box 38"/>
          <p:cNvSpPr txBox="1">
            <a:spLocks noChangeArrowheads="1"/>
          </p:cNvSpPr>
          <p:nvPr/>
        </p:nvSpPr>
        <p:spPr bwMode="auto">
          <a:xfrm>
            <a:off x="1752600" y="2362200"/>
            <a:ext cx="1828800" cy="369888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cs typeface="Arial" charset="0"/>
              </a:rPr>
              <a:t>Add connection</a:t>
            </a:r>
          </a:p>
        </p:txBody>
      </p:sp>
      <p:cxnSp>
        <p:nvCxnSpPr>
          <p:cNvPr id="17413" name="Straight Arrow Connector 5"/>
          <p:cNvCxnSpPr>
            <a:cxnSpLocks noChangeShapeType="1"/>
            <a:stCxn id="17412" idx="1"/>
          </p:cNvCxnSpPr>
          <p:nvPr/>
        </p:nvCxnSpPr>
        <p:spPr bwMode="auto">
          <a:xfrm rot="10800000" flipV="1">
            <a:off x="1447800" y="2546350"/>
            <a:ext cx="304800" cy="4445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17414" name="TextBox 6"/>
          <p:cNvSpPr txBox="1">
            <a:spLocks noChangeArrowheads="1"/>
          </p:cNvSpPr>
          <p:nvPr/>
        </p:nvSpPr>
        <p:spPr bwMode="auto">
          <a:xfrm>
            <a:off x="7315200" y="1600200"/>
            <a:ext cx="1295400" cy="258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Runs on client computer.</a:t>
            </a:r>
          </a:p>
          <a:p>
            <a:r>
              <a:rPr lang="en-US"/>
              <a:t>Connect to Oracle server, SQL Server, Access, …</a:t>
            </a:r>
          </a:p>
        </p:txBody>
      </p:sp>
      <p:sp>
        <p:nvSpPr>
          <p:cNvPr id="17415" name="Text Box 38"/>
          <p:cNvSpPr txBox="1">
            <a:spLocks noChangeArrowheads="1"/>
          </p:cNvSpPr>
          <p:nvPr/>
        </p:nvSpPr>
        <p:spPr bwMode="auto">
          <a:xfrm>
            <a:off x="4572000" y="2057400"/>
            <a:ext cx="1828800" cy="646113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cs typeface="Arial" charset="0"/>
              </a:rPr>
              <a:t>Name you will recognize</a:t>
            </a:r>
          </a:p>
        </p:txBody>
      </p:sp>
      <p:cxnSp>
        <p:nvCxnSpPr>
          <p:cNvPr id="17416" name="Straight Arrow Connector 10"/>
          <p:cNvCxnSpPr>
            <a:cxnSpLocks noChangeShapeType="1"/>
            <a:stCxn id="17415" idx="1"/>
          </p:cNvCxnSpPr>
          <p:nvPr/>
        </p:nvCxnSpPr>
        <p:spPr bwMode="auto">
          <a:xfrm rot="10800000" flipV="1">
            <a:off x="4191000" y="2381250"/>
            <a:ext cx="381000" cy="66675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17417" name="Text Box 38"/>
          <p:cNvSpPr txBox="1">
            <a:spLocks noChangeArrowheads="1"/>
          </p:cNvSpPr>
          <p:nvPr/>
        </p:nvSpPr>
        <p:spPr bwMode="auto">
          <a:xfrm>
            <a:off x="5334000" y="3124200"/>
            <a:ext cx="1295400" cy="646113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cs typeface="Arial" charset="0"/>
              </a:rPr>
              <a:t>Username</a:t>
            </a:r>
          </a:p>
          <a:p>
            <a:r>
              <a:rPr lang="en-US">
                <a:cs typeface="Arial" charset="0"/>
              </a:rPr>
              <a:t>Password</a:t>
            </a:r>
          </a:p>
        </p:txBody>
      </p:sp>
      <p:cxnSp>
        <p:nvCxnSpPr>
          <p:cNvPr id="17418" name="Straight Arrow Connector 13"/>
          <p:cNvCxnSpPr>
            <a:cxnSpLocks noChangeShapeType="1"/>
            <a:stCxn id="17417" idx="1"/>
          </p:cNvCxnSpPr>
          <p:nvPr/>
        </p:nvCxnSpPr>
        <p:spPr bwMode="auto">
          <a:xfrm rot="10800000">
            <a:off x="4267200" y="3276600"/>
            <a:ext cx="1066800" cy="17145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17419" name="Straight Arrow Connector 15"/>
          <p:cNvCxnSpPr>
            <a:cxnSpLocks noChangeShapeType="1"/>
            <a:stCxn id="17417" idx="1"/>
          </p:cNvCxnSpPr>
          <p:nvPr/>
        </p:nvCxnSpPr>
        <p:spPr bwMode="auto">
          <a:xfrm rot="10800000">
            <a:off x="4267200" y="3429000"/>
            <a:ext cx="1066800" cy="1905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17420" name="Text Box 38"/>
          <p:cNvSpPr txBox="1">
            <a:spLocks noChangeArrowheads="1"/>
          </p:cNvSpPr>
          <p:nvPr/>
        </p:nvSpPr>
        <p:spPr bwMode="auto">
          <a:xfrm>
            <a:off x="5334000" y="4572000"/>
            <a:ext cx="1600200" cy="923925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cs typeface="Arial" charset="0"/>
              </a:rPr>
              <a:t>Server name</a:t>
            </a:r>
          </a:p>
          <a:p>
            <a:r>
              <a:rPr lang="en-US">
                <a:cs typeface="Arial" charset="0"/>
              </a:rPr>
              <a:t>Typical port</a:t>
            </a:r>
          </a:p>
          <a:p>
            <a:r>
              <a:rPr lang="en-US">
                <a:cs typeface="Arial" charset="0"/>
              </a:rPr>
              <a:t>Typical SID</a:t>
            </a:r>
          </a:p>
        </p:txBody>
      </p:sp>
      <p:cxnSp>
        <p:nvCxnSpPr>
          <p:cNvPr id="17421" name="Straight Arrow Connector 18"/>
          <p:cNvCxnSpPr>
            <a:cxnSpLocks noChangeShapeType="1"/>
            <a:stCxn id="17420" idx="1"/>
          </p:cNvCxnSpPr>
          <p:nvPr/>
        </p:nvCxnSpPr>
        <p:spPr bwMode="auto">
          <a:xfrm rot="10800000">
            <a:off x="4267200" y="4876800"/>
            <a:ext cx="1066800" cy="157163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17422" name="Oval 19"/>
          <p:cNvSpPr>
            <a:spLocks noChangeArrowheads="1"/>
          </p:cNvSpPr>
          <p:nvPr/>
        </p:nvSpPr>
        <p:spPr bwMode="auto">
          <a:xfrm>
            <a:off x="5334000" y="5562600"/>
            <a:ext cx="838200" cy="228600"/>
          </a:xfrm>
          <a:prstGeom prst="ellipse">
            <a:avLst/>
          </a:prstGeom>
          <a:noFill/>
          <a:ln w="9525" algn="ctr">
            <a:solidFill>
              <a:srgbClr val="C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Enterprise Manager</a:t>
            </a:r>
          </a:p>
        </p:txBody>
      </p:sp>
      <p:sp>
        <p:nvSpPr>
          <p:cNvPr id="18435" name="Text Box 9"/>
          <p:cNvSpPr txBox="1">
            <a:spLocks noChangeArrowheads="1"/>
          </p:cNvSpPr>
          <p:nvPr/>
        </p:nvSpPr>
        <p:spPr bwMode="auto">
          <a:xfrm>
            <a:off x="6172200" y="1905000"/>
            <a:ext cx="2209800" cy="160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Can be used to create users and tables.</a:t>
            </a:r>
          </a:p>
          <a:p>
            <a:pPr>
              <a:spcBef>
                <a:spcPct val="50000"/>
              </a:spcBef>
            </a:pPr>
            <a:r>
              <a:rPr lang="en-US"/>
              <a:t>Need administrator permissions.</a:t>
            </a:r>
          </a:p>
        </p:txBody>
      </p:sp>
      <p:pic>
        <p:nvPicPr>
          <p:cNvPr id="18436" name="Picture 1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1524000"/>
            <a:ext cx="5399088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1524000"/>
            <a:ext cx="6267450" cy="450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Create a Table with SQL</a:t>
            </a:r>
          </a:p>
        </p:txBody>
      </p:sp>
      <p:sp>
        <p:nvSpPr>
          <p:cNvPr id="19460" name="Text Box 38"/>
          <p:cNvSpPr txBox="1">
            <a:spLocks noChangeArrowheads="1"/>
          </p:cNvSpPr>
          <p:nvPr/>
        </p:nvSpPr>
        <p:spPr bwMode="auto">
          <a:xfrm>
            <a:off x="4572000" y="2057400"/>
            <a:ext cx="1828800" cy="646113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cs typeface="Arial" charset="0"/>
              </a:rPr>
              <a:t>Type command.</a:t>
            </a:r>
          </a:p>
          <a:p>
            <a:r>
              <a:rPr lang="en-US">
                <a:cs typeface="Arial" charset="0"/>
              </a:rPr>
              <a:t>Highlight/select.</a:t>
            </a:r>
          </a:p>
        </p:txBody>
      </p:sp>
      <p:sp>
        <p:nvSpPr>
          <p:cNvPr id="19461" name="Text Box 38"/>
          <p:cNvSpPr txBox="1">
            <a:spLocks noChangeArrowheads="1"/>
          </p:cNvSpPr>
          <p:nvPr/>
        </p:nvSpPr>
        <p:spPr bwMode="auto">
          <a:xfrm>
            <a:off x="4648200" y="3048000"/>
            <a:ext cx="1828800" cy="369888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cs typeface="Arial" charset="0"/>
              </a:rPr>
              <a:t>Click Run</a:t>
            </a:r>
          </a:p>
        </p:txBody>
      </p:sp>
      <p:cxnSp>
        <p:nvCxnSpPr>
          <p:cNvPr id="19462" name="Straight Arrow Connector 9"/>
          <p:cNvCxnSpPr>
            <a:cxnSpLocks noChangeShapeType="1"/>
            <a:stCxn id="19461" idx="1"/>
          </p:cNvCxnSpPr>
          <p:nvPr/>
        </p:nvCxnSpPr>
        <p:spPr bwMode="auto">
          <a:xfrm rot="10800000">
            <a:off x="838200" y="1752600"/>
            <a:ext cx="3810000" cy="147955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Create Table</a:t>
            </a:r>
          </a:p>
        </p:txBody>
      </p:sp>
      <p:sp>
        <p:nvSpPr>
          <p:cNvPr id="20483" name="TextBox 2"/>
          <p:cNvSpPr txBox="1">
            <a:spLocks noChangeArrowheads="1"/>
          </p:cNvSpPr>
          <p:nvPr/>
        </p:nvSpPr>
        <p:spPr bwMode="auto">
          <a:xfrm>
            <a:off x="838200" y="1716088"/>
            <a:ext cx="7239000" cy="3694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CREATE TABLE Customer</a:t>
            </a:r>
          </a:p>
          <a:p>
            <a:r>
              <a:rPr lang="en-US"/>
              <a:t>(</a:t>
            </a:r>
          </a:p>
          <a:p>
            <a:r>
              <a:rPr lang="en-US"/>
              <a:t>CustomerID	NUMBER(10) NOT NULL,</a:t>
            </a:r>
          </a:p>
          <a:p>
            <a:r>
              <a:rPr lang="en-US"/>
              <a:t>LastName	NVARCHAR2(50),</a:t>
            </a:r>
          </a:p>
          <a:p>
            <a:r>
              <a:rPr lang="en-US"/>
              <a:t>FirstName	NVARCHAR2(50),</a:t>
            </a:r>
          </a:p>
          <a:p>
            <a:r>
              <a:rPr lang="en-US"/>
              <a:t>Phone		NVARCHAR2(50),</a:t>
            </a:r>
          </a:p>
          <a:p>
            <a:r>
              <a:rPr lang="en-US"/>
              <a:t>Address		NVARCHAR2(100),</a:t>
            </a:r>
          </a:p>
          <a:p>
            <a:r>
              <a:rPr lang="en-US"/>
              <a:t>City		NVARCHAR2(50),</a:t>
            </a:r>
          </a:p>
          <a:p>
            <a:r>
              <a:rPr lang="en-US"/>
              <a:t>State		NVARCHAR2(20),</a:t>
            </a:r>
          </a:p>
          <a:p>
            <a:r>
              <a:rPr lang="en-US"/>
              <a:t>ZipCode		NVARCHAR2(20),</a:t>
            </a:r>
          </a:p>
          <a:p>
            <a:r>
              <a:rPr lang="en-US"/>
              <a:t>  CONSTRAINT pk_Customer PRIMARY KEY (CustomerID)</a:t>
            </a:r>
          </a:p>
          <a:p>
            <a:r>
              <a:rPr lang="en-US"/>
              <a:t>)</a:t>
            </a:r>
          </a:p>
          <a:p>
            <a:r>
              <a:rPr lang="en-US"/>
              <a:t>;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Action</a:t>
            </a:r>
          </a:p>
        </p:txBody>
      </p:sp>
      <p:sp>
        <p:nvSpPr>
          <p:cNvPr id="21507" name="Text Box 6"/>
          <p:cNvSpPr txBox="1">
            <a:spLocks noChangeArrowheads="1"/>
          </p:cNvSpPr>
          <p:nvPr/>
        </p:nvSpPr>
        <p:spPr bwMode="auto">
          <a:xfrm>
            <a:off x="1905000" y="1752600"/>
            <a:ext cx="5410200" cy="3124200"/>
          </a:xfrm>
          <a:prstGeom prst="rect">
            <a:avLst/>
          </a:prstGeom>
          <a:gradFill rotWithShape="1">
            <a:gsLst>
              <a:gs pos="0">
                <a:srgbClr val="D3D3D3"/>
              </a:gs>
              <a:gs pos="100000">
                <a:srgbClr val="F4F4F4"/>
              </a:gs>
            </a:gsLst>
            <a:lin ang="5400000" scaled="1"/>
          </a:gradFill>
          <a:ln w="9525" algn="ctr">
            <a:solidFill>
              <a:srgbClr val="9933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2000" b="1"/>
              <a:t>Action</a:t>
            </a:r>
          </a:p>
          <a:p>
            <a:r>
              <a:rPr lang="en-US" sz="2000"/>
              <a:t>Start SQL Developer.</a:t>
            </a:r>
          </a:p>
          <a:p>
            <a:r>
              <a:rPr lang="en-US" sz="2000"/>
              <a:t>Connect to the database.</a:t>
            </a:r>
          </a:p>
          <a:p>
            <a:r>
              <a:rPr lang="en-US" sz="2000"/>
              <a:t>Enter the CREATE TABLE commands.</a:t>
            </a:r>
          </a:p>
          <a:p>
            <a:r>
              <a:rPr lang="en-US" sz="2000"/>
              <a:t>You can use the designer but need the Advanced options to set NVARCHAR2.</a:t>
            </a:r>
          </a:p>
          <a:p>
            <a:r>
              <a:rPr lang="en-US" sz="2000"/>
              <a:t>Click the Run button.</a:t>
            </a:r>
          </a:p>
          <a:p>
            <a:r>
              <a:rPr lang="en-US" sz="2000"/>
              <a:t>Type DESCRIBE Customer to ensure that the table was created correctly.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Inventory</a:t>
            </a:r>
          </a:p>
        </p:txBody>
      </p:sp>
      <p:graphicFrame>
        <p:nvGraphicFramePr>
          <p:cNvPr id="7186" name="Group 18"/>
          <p:cNvGraphicFramePr>
            <a:graphicFrameLocks noGrp="1"/>
          </p:cNvGraphicFramePr>
          <p:nvPr>
            <p:ph idx="1"/>
          </p:nvPr>
        </p:nvGraphicFramePr>
        <p:xfrm>
          <a:off x="609600" y="1600200"/>
          <a:ext cx="7924800" cy="4480560"/>
        </p:xfrm>
        <a:graphic>
          <a:graphicData uri="http://schemas.openxmlformats.org/drawingml/2006/table">
            <a:tbl>
              <a:tblPr/>
              <a:tblGrid>
                <a:gridCol w="7924800"/>
              </a:tblGrid>
              <a:tr h="4419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60338" algn="l"/>
                        </a:tabLst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Inventory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60338" algn="l"/>
                        </a:tabLst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Snowboards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60338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	Manufacturer	Mfg ID	Size	Description	Graphics	List Price	QOH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60338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	Freestyle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60338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	Pipe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60338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	Standard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60338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	Extreme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60338" algn="l"/>
                        </a:tabLst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Skis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60338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	Manufacturer	Mfg ID	Size	Description	Graphics	List Price	QOH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60338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	Slalom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60338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	Cross country-skate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60338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	Cross country-trad.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60338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	Telemark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60338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	Jumping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60338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	Freestyle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60338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	Downhill/race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Describe a Table</a:t>
            </a:r>
          </a:p>
        </p:txBody>
      </p:sp>
      <p:pic>
        <p:nvPicPr>
          <p:cNvPr id="22531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400" y="1524000"/>
            <a:ext cx="6672263" cy="4443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Action</a:t>
            </a:r>
          </a:p>
        </p:txBody>
      </p:sp>
      <p:sp>
        <p:nvSpPr>
          <p:cNvPr id="23555" name="Text Box 5"/>
          <p:cNvSpPr txBox="1">
            <a:spLocks noChangeArrowheads="1"/>
          </p:cNvSpPr>
          <p:nvPr/>
        </p:nvSpPr>
        <p:spPr bwMode="auto">
          <a:xfrm>
            <a:off x="2286000" y="2057400"/>
            <a:ext cx="4648200" cy="2133600"/>
          </a:xfrm>
          <a:prstGeom prst="rect">
            <a:avLst/>
          </a:prstGeom>
          <a:gradFill rotWithShape="1">
            <a:gsLst>
              <a:gs pos="0">
                <a:srgbClr val="D3D3D3"/>
              </a:gs>
              <a:gs pos="100000">
                <a:srgbClr val="F4F4F4"/>
              </a:gs>
            </a:gsLst>
            <a:lin ang="5400000" scaled="1"/>
          </a:gradFill>
          <a:ln w="9525" algn="ctr">
            <a:solidFill>
              <a:srgbClr val="9933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2000" b="1"/>
              <a:t>Action</a:t>
            </a:r>
          </a:p>
          <a:p>
            <a:r>
              <a:rPr lang="en-US" sz="2000"/>
              <a:t>Insert three lines of data into the table using SQL Worksheet.</a:t>
            </a:r>
          </a:p>
          <a:p>
            <a:r>
              <a:rPr lang="en-US" sz="2000"/>
              <a:t>Copy the resulting INSERT commands and save them in your lab notebook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1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1600200"/>
            <a:ext cx="7981950" cy="417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7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smtClean="0"/>
              <a:t>Insert Data Into a Table: Worksheet</a:t>
            </a:r>
          </a:p>
        </p:txBody>
      </p:sp>
      <p:sp>
        <p:nvSpPr>
          <p:cNvPr id="24580" name="Text Box 38"/>
          <p:cNvSpPr txBox="1">
            <a:spLocks noChangeArrowheads="1"/>
          </p:cNvSpPr>
          <p:nvPr/>
        </p:nvSpPr>
        <p:spPr bwMode="auto">
          <a:xfrm>
            <a:off x="2438400" y="4267200"/>
            <a:ext cx="2362200" cy="369888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cs typeface="Arial" charset="0"/>
              </a:rPr>
              <a:t>1. Right-click: Open</a:t>
            </a:r>
          </a:p>
        </p:txBody>
      </p:sp>
      <p:cxnSp>
        <p:nvCxnSpPr>
          <p:cNvPr id="24581" name="Straight Arrow Connector 5"/>
          <p:cNvCxnSpPr>
            <a:cxnSpLocks noChangeShapeType="1"/>
            <a:stCxn id="24580" idx="1"/>
          </p:cNvCxnSpPr>
          <p:nvPr/>
        </p:nvCxnSpPr>
        <p:spPr bwMode="auto">
          <a:xfrm rot="10800000">
            <a:off x="2057400" y="3429000"/>
            <a:ext cx="381000" cy="102235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24582" name="Text Box 38"/>
          <p:cNvSpPr txBox="1">
            <a:spLocks noChangeArrowheads="1"/>
          </p:cNvSpPr>
          <p:nvPr/>
        </p:nvSpPr>
        <p:spPr bwMode="auto">
          <a:xfrm>
            <a:off x="4876800" y="1752600"/>
            <a:ext cx="1676400" cy="646113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cs typeface="Arial" charset="0"/>
              </a:rPr>
              <a:t>2. Insert row, enter data</a:t>
            </a:r>
          </a:p>
        </p:txBody>
      </p:sp>
      <p:cxnSp>
        <p:nvCxnSpPr>
          <p:cNvPr id="24583" name="Straight Arrow Connector 8"/>
          <p:cNvCxnSpPr>
            <a:cxnSpLocks noChangeShapeType="1"/>
            <a:stCxn id="24582" idx="1"/>
          </p:cNvCxnSpPr>
          <p:nvPr/>
        </p:nvCxnSpPr>
        <p:spPr bwMode="auto">
          <a:xfrm rot="10800000" flipV="1">
            <a:off x="3352800" y="2076450"/>
            <a:ext cx="1524000" cy="74295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24584" name="Text Box 38"/>
          <p:cNvSpPr txBox="1">
            <a:spLocks noChangeArrowheads="1"/>
          </p:cNvSpPr>
          <p:nvPr/>
        </p:nvSpPr>
        <p:spPr bwMode="auto">
          <a:xfrm>
            <a:off x="5715000" y="3886200"/>
            <a:ext cx="2286000" cy="369888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cs typeface="Arial" charset="0"/>
              </a:rPr>
              <a:t>3. Commit changes</a:t>
            </a:r>
          </a:p>
        </p:txBody>
      </p:sp>
      <p:cxnSp>
        <p:nvCxnSpPr>
          <p:cNvPr id="24585" name="Straight Arrow Connector 12"/>
          <p:cNvCxnSpPr>
            <a:cxnSpLocks noChangeShapeType="1"/>
            <a:stCxn id="24584" idx="1"/>
          </p:cNvCxnSpPr>
          <p:nvPr/>
        </p:nvCxnSpPr>
        <p:spPr bwMode="auto">
          <a:xfrm rot="10800000">
            <a:off x="3810000" y="2895600"/>
            <a:ext cx="1905000" cy="117475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Insert Data into a Table: SQL</a:t>
            </a:r>
          </a:p>
        </p:txBody>
      </p:sp>
      <p:sp>
        <p:nvSpPr>
          <p:cNvPr id="25603" name="Rectangle 5"/>
          <p:cNvSpPr>
            <a:spLocks noChangeArrowheads="1"/>
          </p:cNvSpPr>
          <p:nvPr/>
        </p:nvSpPr>
        <p:spPr bwMode="auto">
          <a:xfrm>
            <a:off x="533400" y="1524000"/>
            <a:ext cx="7924800" cy="452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INSERT INTO CUSTOMER(CUSTOMERID, LASTNAME, FIRSTNAME, PHONE, EMAIL, ADDRESS, CITY, STATE, ZIPCODE) </a:t>
            </a:r>
          </a:p>
          <a:p>
            <a:r>
              <a:rPr lang="en-US"/>
              <a:t>VALUES (1, 'Jones', 'Joe', '111-222-3333', 'jones@msn.com', '123 Oak', 'Walnut Grove', 'CA', '95111');</a:t>
            </a:r>
          </a:p>
          <a:p>
            <a:endParaRPr lang="en-US"/>
          </a:p>
          <a:p>
            <a:r>
              <a:rPr lang="en-US"/>
              <a:t>INSERT INTO CUSTOMER(CUSTOMERID, LASTNAME, FIRSTNAME, PHONE, EMAIL, ADDRESS, CITY, STATE, ZIPCODE) </a:t>
            </a:r>
          </a:p>
          <a:p>
            <a:r>
              <a:rPr lang="en-US"/>
              <a:t>VALUES (2, 'Smith', 'Sue', '333-555-2222', 'smith@msn.com', '333 Elm', 'Lockeford', 'CA', '95333')</a:t>
            </a:r>
          </a:p>
          <a:p>
            <a:endParaRPr lang="en-US"/>
          </a:p>
          <a:p>
            <a:r>
              <a:rPr lang="en-US"/>
              <a:t>INSERT INTO CUSTOMER(CUSTOMERID, LASTNAME, FIRSTNAME, PHONE, EMAIL, ADDRESS, CITY, STATE, ZIPCODE) </a:t>
            </a:r>
          </a:p>
          <a:p>
            <a:r>
              <a:rPr lang="en-US"/>
              <a:t>VALUES (3, 'Mason', 'Mike', '444-222-3333', 'mike@msn.com', '423 Palm', 'Lodi', 'CA', '95222')</a:t>
            </a:r>
          </a:p>
          <a:p>
            <a:endParaRPr lang="en-US"/>
          </a:p>
          <a:p>
            <a:r>
              <a:rPr lang="en-US"/>
              <a:t>commit;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Action</a:t>
            </a:r>
          </a:p>
        </p:txBody>
      </p:sp>
      <p:sp>
        <p:nvSpPr>
          <p:cNvPr id="26627" name="Text Box 5"/>
          <p:cNvSpPr txBox="1">
            <a:spLocks noChangeArrowheads="1"/>
          </p:cNvSpPr>
          <p:nvPr/>
        </p:nvSpPr>
        <p:spPr bwMode="auto">
          <a:xfrm>
            <a:off x="2362200" y="2057400"/>
            <a:ext cx="4343400" cy="1828800"/>
          </a:xfrm>
          <a:prstGeom prst="rect">
            <a:avLst/>
          </a:prstGeom>
          <a:gradFill rotWithShape="1">
            <a:gsLst>
              <a:gs pos="0">
                <a:srgbClr val="D3D3D3"/>
              </a:gs>
              <a:gs pos="100000">
                <a:srgbClr val="F4F4F4"/>
              </a:gs>
            </a:gsLst>
            <a:lin ang="5400000" scaled="1"/>
          </a:gradFill>
          <a:ln w="9525" algn="ctr">
            <a:solidFill>
              <a:srgbClr val="9933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2000" b="1"/>
              <a:t>Action</a:t>
            </a:r>
          </a:p>
          <a:p>
            <a:r>
              <a:rPr lang="en-US" sz="2000"/>
              <a:t>If necessary, download and install JDeveloper.</a:t>
            </a:r>
          </a:p>
          <a:p>
            <a:r>
              <a:rPr lang="en-US" sz="2000"/>
              <a:t>Run it the first time and browse to find the Java.exe file in the JDK.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Action</a:t>
            </a:r>
          </a:p>
        </p:txBody>
      </p:sp>
      <p:sp>
        <p:nvSpPr>
          <p:cNvPr id="27651" name="Text Box 5"/>
          <p:cNvSpPr txBox="1">
            <a:spLocks noChangeArrowheads="1"/>
          </p:cNvSpPr>
          <p:nvPr/>
        </p:nvSpPr>
        <p:spPr bwMode="auto">
          <a:xfrm>
            <a:off x="2362200" y="2057400"/>
            <a:ext cx="4343400" cy="2667000"/>
          </a:xfrm>
          <a:prstGeom prst="rect">
            <a:avLst/>
          </a:prstGeom>
          <a:gradFill rotWithShape="1">
            <a:gsLst>
              <a:gs pos="0">
                <a:srgbClr val="D3D3D3"/>
              </a:gs>
              <a:gs pos="100000">
                <a:srgbClr val="F4F4F4"/>
              </a:gs>
            </a:gsLst>
            <a:lin ang="5400000" scaled="1"/>
          </a:gradFill>
          <a:ln w="9525" algn="ctr">
            <a:solidFill>
              <a:srgbClr val="9933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2000" b="1"/>
              <a:t>Action</a:t>
            </a:r>
          </a:p>
          <a:p>
            <a:r>
              <a:rPr lang="en-US" sz="2000"/>
              <a:t>In JDeveloper, select Application/New.</a:t>
            </a:r>
          </a:p>
          <a:p>
            <a:r>
              <a:rPr lang="en-US" sz="2000"/>
              <a:t>Name it AllPowder01.</a:t>
            </a:r>
          </a:p>
          <a:p>
            <a:r>
              <a:rPr lang="en-US" sz="2000"/>
              <a:t>Select Template: Fusion Web Application (ADF).</a:t>
            </a:r>
          </a:p>
          <a:p>
            <a:r>
              <a:rPr lang="en-US" sz="2000"/>
              <a:t>Add the ADF Faces components.</a:t>
            </a:r>
          </a:p>
          <a:p>
            <a:endParaRPr lang="en-US" sz="200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JDeveloper: New Application</a:t>
            </a:r>
          </a:p>
        </p:txBody>
      </p:sp>
      <p:pic>
        <p:nvPicPr>
          <p:cNvPr id="2867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1447800"/>
            <a:ext cx="6172200" cy="4627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Technologies: ADF Faces</a:t>
            </a:r>
          </a:p>
        </p:txBody>
      </p:sp>
      <p:pic>
        <p:nvPicPr>
          <p:cNvPr id="29699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1447800"/>
            <a:ext cx="6248400" cy="470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Fusion Project List</a:t>
            </a:r>
          </a:p>
        </p:txBody>
      </p:sp>
      <p:pic>
        <p:nvPicPr>
          <p:cNvPr id="3072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200" y="1524000"/>
            <a:ext cx="6202363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Action: Connect to Database</a:t>
            </a:r>
          </a:p>
        </p:txBody>
      </p:sp>
      <p:sp>
        <p:nvSpPr>
          <p:cNvPr id="31747" name="Text Box 5"/>
          <p:cNvSpPr txBox="1">
            <a:spLocks noChangeArrowheads="1"/>
          </p:cNvSpPr>
          <p:nvPr/>
        </p:nvSpPr>
        <p:spPr bwMode="auto">
          <a:xfrm>
            <a:off x="2362200" y="2057400"/>
            <a:ext cx="4343400" cy="2971800"/>
          </a:xfrm>
          <a:prstGeom prst="rect">
            <a:avLst/>
          </a:prstGeom>
          <a:gradFill rotWithShape="1">
            <a:gsLst>
              <a:gs pos="0">
                <a:srgbClr val="D3D3D3"/>
              </a:gs>
              <a:gs pos="100000">
                <a:srgbClr val="F4F4F4"/>
              </a:gs>
            </a:gsLst>
            <a:lin ang="5400000" scaled="1"/>
          </a:gradFill>
          <a:ln w="9525" algn="ctr">
            <a:solidFill>
              <a:srgbClr val="9933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2000" b="1"/>
              <a:t>Action</a:t>
            </a:r>
          </a:p>
          <a:p>
            <a:r>
              <a:rPr lang="en-US" sz="2000"/>
              <a:t>Open Step 2: Connect to a database.</a:t>
            </a:r>
          </a:p>
          <a:p>
            <a:r>
              <a:rPr lang="en-US" sz="2000"/>
              <a:t>Create a Database connection (button).</a:t>
            </a:r>
          </a:p>
          <a:p>
            <a:r>
              <a:rPr lang="en-US" sz="2000"/>
              <a:t>Enter the database name and password.</a:t>
            </a:r>
          </a:p>
          <a:p>
            <a:r>
              <a:rPr lang="en-US" sz="2000"/>
              <a:t>Verify the server name and SID.</a:t>
            </a:r>
          </a:p>
          <a:p>
            <a:r>
              <a:rPr lang="en-US" sz="2000"/>
              <a:t>Click the Test Connection button.</a:t>
            </a:r>
          </a:p>
          <a:p>
            <a:endParaRPr lang="en-US" sz="2000"/>
          </a:p>
          <a:p>
            <a:endParaRPr lang="en-US" sz="20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Boots and Bindings</a:t>
            </a:r>
          </a:p>
        </p:txBody>
      </p:sp>
      <p:sp>
        <p:nvSpPr>
          <p:cNvPr id="5123" name="Rectangle 39"/>
          <p:cNvSpPr>
            <a:spLocks noChangeArrowheads="1"/>
          </p:cNvSpPr>
          <p:nvPr/>
        </p:nvSpPr>
        <p:spPr bwMode="auto">
          <a:xfrm>
            <a:off x="838200" y="2362200"/>
            <a:ext cx="7315200" cy="100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tabLst>
                <a:tab pos="617538" algn="l"/>
                <a:tab pos="1246188" algn="l"/>
                <a:tab pos="1989138" algn="l"/>
                <a:tab pos="2560638" algn="l"/>
                <a:tab pos="2903538" algn="l"/>
                <a:tab pos="3303588" algn="l"/>
              </a:tabLst>
            </a:pPr>
            <a:r>
              <a:rPr lang="en-US" sz="1600" b="1">
                <a:ea typeface="Times New Roman" pitchFamily="18" charset="0"/>
                <a:cs typeface="Arial" charset="0"/>
              </a:rPr>
              <a:t>Boot-Binding Compatibility</a:t>
            </a:r>
            <a:endParaRPr lang="en-US" sz="1600">
              <a:latin typeface="Times New Roman" pitchFamily="18" charset="0"/>
              <a:ea typeface="Times New Roman" pitchFamily="18" charset="0"/>
              <a:cs typeface="Arial" charset="0"/>
            </a:endParaRPr>
          </a:p>
          <a:p>
            <a:pPr>
              <a:tabLst>
                <a:tab pos="617538" algn="l"/>
                <a:tab pos="1246188" algn="l"/>
                <a:tab pos="1989138" algn="l"/>
                <a:tab pos="2560638" algn="l"/>
                <a:tab pos="2903538" algn="l"/>
                <a:tab pos="3303588" algn="l"/>
              </a:tabLst>
            </a:pPr>
            <a:r>
              <a:rPr lang="en-US" sz="1600">
                <a:ea typeface="Times New Roman" pitchFamily="18" charset="0"/>
                <a:cs typeface="Arial" charset="0"/>
              </a:rPr>
              <a:t>Manuf.	Mfg. ID	Board/Ski	Binding/Style	Color	Price	Cost</a:t>
            </a:r>
            <a:endParaRPr lang="en-US" sz="1600">
              <a:latin typeface="Times New Roman" pitchFamily="18" charset="0"/>
              <a:ea typeface="Times New Roman" pitchFamily="18" charset="0"/>
              <a:cs typeface="Arial" charset="0"/>
            </a:endParaRPr>
          </a:p>
          <a:p>
            <a:pPr>
              <a:tabLst>
                <a:tab pos="617538" algn="l"/>
                <a:tab pos="1246188" algn="l"/>
                <a:tab pos="1989138" algn="l"/>
                <a:tab pos="2560638" algn="l"/>
                <a:tab pos="2903538" algn="l"/>
                <a:tab pos="3303588" algn="l"/>
              </a:tabLst>
            </a:pPr>
            <a:endParaRPr lang="en-US" sz="2800">
              <a:ea typeface="Times New Roman" pitchFamily="18" charset="0"/>
              <a:cs typeface="Arial" charset="0"/>
            </a:endParaRPr>
          </a:p>
        </p:txBody>
      </p:sp>
      <p:graphicFrame>
        <p:nvGraphicFramePr>
          <p:cNvPr id="10318" name="Group 78"/>
          <p:cNvGraphicFramePr>
            <a:graphicFrameLocks noGrp="1"/>
          </p:cNvGraphicFramePr>
          <p:nvPr/>
        </p:nvGraphicFramePr>
        <p:xfrm>
          <a:off x="3276600" y="3200400"/>
          <a:ext cx="1752600" cy="1584960"/>
        </p:xfrm>
        <a:graphic>
          <a:graphicData uri="http://schemas.openxmlformats.org/drawingml/2006/table">
            <a:tbl>
              <a:tblPr/>
              <a:tblGrid>
                <a:gridCol w="1752600"/>
              </a:tblGrid>
              <a:tr h="2651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723900" algn="l"/>
                          <a:tab pos="17526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Size	QOH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723900" algn="l"/>
                          <a:tab pos="17526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34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723900" algn="l"/>
                          <a:tab pos="17526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35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723900" algn="l"/>
                          <a:tab pos="17526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36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2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723900" algn="l"/>
                          <a:tab pos="17526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…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Database Connection</a:t>
            </a:r>
          </a:p>
        </p:txBody>
      </p:sp>
      <p:pic>
        <p:nvPicPr>
          <p:cNvPr id="32771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09800" y="1447800"/>
            <a:ext cx="4405313" cy="441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Action: Step 3</a:t>
            </a:r>
          </a:p>
        </p:txBody>
      </p:sp>
      <p:sp>
        <p:nvSpPr>
          <p:cNvPr id="33795" name="Text Box 5"/>
          <p:cNvSpPr txBox="1">
            <a:spLocks noChangeArrowheads="1"/>
          </p:cNvSpPr>
          <p:nvPr/>
        </p:nvSpPr>
        <p:spPr bwMode="auto">
          <a:xfrm>
            <a:off x="1752600" y="1676400"/>
            <a:ext cx="5105400" cy="3276600"/>
          </a:xfrm>
          <a:prstGeom prst="rect">
            <a:avLst/>
          </a:prstGeom>
          <a:gradFill rotWithShape="1">
            <a:gsLst>
              <a:gs pos="0">
                <a:srgbClr val="D3D3D3"/>
              </a:gs>
              <a:gs pos="100000">
                <a:srgbClr val="F4F4F4"/>
              </a:gs>
            </a:gsLst>
            <a:lin ang="5400000" scaled="1"/>
          </a:gradFill>
          <a:ln w="9525" algn="ctr">
            <a:solidFill>
              <a:srgbClr val="9933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2000" b="1"/>
              <a:t>Action</a:t>
            </a:r>
          </a:p>
          <a:p>
            <a:r>
              <a:rPr lang="en-US" sz="2000"/>
              <a:t>Open Step 3: Build Business Services.</a:t>
            </a:r>
          </a:p>
          <a:p>
            <a:r>
              <a:rPr lang="en-US" sz="2000"/>
              <a:t>Open substeps.</a:t>
            </a:r>
          </a:p>
          <a:p>
            <a:r>
              <a:rPr lang="en-US" sz="2000"/>
              <a:t>Step 3.1: Add Entity</a:t>
            </a:r>
          </a:p>
          <a:p>
            <a:r>
              <a:rPr lang="en-US" sz="2000"/>
              <a:t>Choose the Model object.</a:t>
            </a:r>
          </a:p>
          <a:p>
            <a:r>
              <a:rPr lang="en-US" sz="2000"/>
              <a:t>At Entity Objects: Click Query button.</a:t>
            </a:r>
          </a:p>
          <a:p>
            <a:r>
              <a:rPr lang="en-US" sz="2000"/>
              <a:t>Select the Customer table.</a:t>
            </a:r>
          </a:p>
          <a:p>
            <a:r>
              <a:rPr lang="en-US" sz="2000"/>
              <a:t>Add it to the selected Updatable Views.</a:t>
            </a:r>
          </a:p>
          <a:p>
            <a:r>
              <a:rPr lang="en-US" sz="2000"/>
              <a:t>Skip the Read-only View objects.</a:t>
            </a:r>
          </a:p>
          <a:p>
            <a:r>
              <a:rPr lang="en-US" sz="2000"/>
              <a:t>Stick with default choices.</a:t>
            </a:r>
          </a:p>
          <a:p>
            <a:endParaRPr lang="en-US" sz="2000"/>
          </a:p>
          <a:p>
            <a:endParaRPr lang="en-US" sz="200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Select Tables</a:t>
            </a:r>
          </a:p>
        </p:txBody>
      </p:sp>
      <p:pic>
        <p:nvPicPr>
          <p:cNvPr id="34819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1524000"/>
            <a:ext cx="67056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Updatable Views</a:t>
            </a:r>
          </a:p>
        </p:txBody>
      </p:sp>
      <p:pic>
        <p:nvPicPr>
          <p:cNvPr id="3584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1524000"/>
            <a:ext cx="6691313" cy="4189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Action: Step 5</a:t>
            </a:r>
          </a:p>
        </p:txBody>
      </p:sp>
      <p:sp>
        <p:nvSpPr>
          <p:cNvPr id="36867" name="Text Box 5"/>
          <p:cNvSpPr txBox="1">
            <a:spLocks noChangeArrowheads="1"/>
          </p:cNvSpPr>
          <p:nvPr/>
        </p:nvSpPr>
        <p:spPr bwMode="auto">
          <a:xfrm>
            <a:off x="2362200" y="2057400"/>
            <a:ext cx="4343400" cy="3200400"/>
          </a:xfrm>
          <a:prstGeom prst="rect">
            <a:avLst/>
          </a:prstGeom>
          <a:gradFill rotWithShape="1">
            <a:gsLst>
              <a:gs pos="0">
                <a:srgbClr val="D3D3D3"/>
              </a:gs>
              <a:gs pos="100000">
                <a:srgbClr val="F4F4F4"/>
              </a:gs>
            </a:gsLst>
            <a:lin ang="5400000" scaled="1"/>
          </a:gradFill>
          <a:ln w="9525" algn="ctr">
            <a:solidFill>
              <a:srgbClr val="9933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2000" b="1"/>
              <a:t>Action</a:t>
            </a:r>
          </a:p>
          <a:p>
            <a:r>
              <a:rPr lang="en-US" sz="2000"/>
              <a:t>Return to the Checklist.</a:t>
            </a:r>
          </a:p>
          <a:p>
            <a:r>
              <a:rPr lang="en-US" sz="2000"/>
              <a:t>Open Step 5 and the substeps.</a:t>
            </a:r>
          </a:p>
          <a:p>
            <a:r>
              <a:rPr lang="en-US" sz="2000"/>
              <a:t>Open Step 5.2: Create Pages.</a:t>
            </a:r>
          </a:p>
          <a:p>
            <a:r>
              <a:rPr lang="en-US" sz="2000"/>
              <a:t>Create a JSF Page.</a:t>
            </a:r>
          </a:p>
          <a:p>
            <a:r>
              <a:rPr lang="en-US" sz="2000"/>
              <a:t>Project: ViewController.</a:t>
            </a:r>
          </a:p>
          <a:p>
            <a:r>
              <a:rPr lang="en-US" sz="2000"/>
              <a:t>Name: Customer.jspx</a:t>
            </a:r>
          </a:p>
          <a:p>
            <a:r>
              <a:rPr lang="en-US" sz="2000"/>
              <a:t>Quick Start Layout: One Column Header.</a:t>
            </a:r>
          </a:p>
          <a:p>
            <a:r>
              <a:rPr lang="en-US" sz="2000"/>
              <a:t>Use the defaults to finish.</a:t>
            </a:r>
          </a:p>
          <a:p>
            <a:endParaRPr lang="en-US" sz="2000"/>
          </a:p>
          <a:p>
            <a:endParaRPr lang="en-US" sz="200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Layouts</a:t>
            </a:r>
          </a:p>
        </p:txBody>
      </p:sp>
      <p:pic>
        <p:nvPicPr>
          <p:cNvPr id="37891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1524000"/>
            <a:ext cx="6108700" cy="4462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Action: Add Components</a:t>
            </a:r>
          </a:p>
        </p:txBody>
      </p:sp>
      <p:sp>
        <p:nvSpPr>
          <p:cNvPr id="38915" name="Text Box 5"/>
          <p:cNvSpPr txBox="1">
            <a:spLocks noChangeArrowheads="1"/>
          </p:cNvSpPr>
          <p:nvPr/>
        </p:nvSpPr>
        <p:spPr bwMode="auto">
          <a:xfrm>
            <a:off x="2362200" y="1752600"/>
            <a:ext cx="4343400" cy="4114800"/>
          </a:xfrm>
          <a:prstGeom prst="rect">
            <a:avLst/>
          </a:prstGeom>
          <a:gradFill rotWithShape="1">
            <a:gsLst>
              <a:gs pos="0">
                <a:srgbClr val="D3D3D3"/>
              </a:gs>
              <a:gs pos="100000">
                <a:srgbClr val="F4F4F4"/>
              </a:gs>
            </a:gsLst>
            <a:lin ang="5400000" scaled="1"/>
          </a:gradFill>
          <a:ln w="9525" algn="ctr">
            <a:solidFill>
              <a:srgbClr val="9933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2000" b="1"/>
              <a:t>Action</a:t>
            </a:r>
          </a:p>
          <a:p>
            <a:r>
              <a:rPr lang="en-US" sz="2000"/>
              <a:t>At the top of the page, type Customer.</a:t>
            </a:r>
          </a:p>
          <a:p>
            <a:r>
              <a:rPr lang="en-US" sz="2000"/>
              <a:t>Select/highlight it and choose the Heading 1 style from the dropdown list.</a:t>
            </a:r>
          </a:p>
          <a:p>
            <a:r>
              <a:rPr lang="en-US" sz="2000"/>
              <a:t>Expand Data Controls navigator (on the left-side).</a:t>
            </a:r>
          </a:p>
          <a:p>
            <a:r>
              <a:rPr lang="en-US" sz="2000"/>
              <a:t>Drag CustomerView1 onto the lower page section.</a:t>
            </a:r>
          </a:p>
          <a:p>
            <a:r>
              <a:rPr lang="en-US" sz="2000"/>
              <a:t>Choose Form/ADF Form.</a:t>
            </a:r>
          </a:p>
          <a:p>
            <a:r>
              <a:rPr lang="en-US" sz="2000"/>
              <a:t>Check boxes for Navigation and Submit buttons.</a:t>
            </a:r>
          </a:p>
          <a:p>
            <a:endParaRPr lang="en-US" sz="2000"/>
          </a:p>
          <a:p>
            <a:endParaRPr lang="en-US" sz="200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Data Controls/Form</a:t>
            </a:r>
          </a:p>
        </p:txBody>
      </p:sp>
      <p:pic>
        <p:nvPicPr>
          <p:cNvPr id="39939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1447800"/>
            <a:ext cx="6096000" cy="4565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Selection Options</a:t>
            </a:r>
          </a:p>
        </p:txBody>
      </p:sp>
      <p:pic>
        <p:nvPicPr>
          <p:cNvPr id="4096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1524000"/>
            <a:ext cx="5307013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Page Design</a:t>
            </a:r>
          </a:p>
        </p:txBody>
      </p:sp>
      <p:pic>
        <p:nvPicPr>
          <p:cNvPr id="4198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200" y="1524000"/>
            <a:ext cx="6019800" cy="4513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6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Sales</a:t>
            </a:r>
          </a:p>
        </p:txBody>
      </p:sp>
      <p:graphicFrame>
        <p:nvGraphicFramePr>
          <p:cNvPr id="12376" name="Group 88"/>
          <p:cNvGraphicFramePr>
            <a:graphicFrameLocks noGrp="1"/>
          </p:cNvGraphicFramePr>
          <p:nvPr>
            <p:ph idx="1"/>
          </p:nvPr>
        </p:nvGraphicFramePr>
        <p:xfrm>
          <a:off x="609600" y="1600200"/>
          <a:ext cx="7924800" cy="4328160"/>
        </p:xfrm>
        <a:graphic>
          <a:graphicData uri="http://schemas.openxmlformats.org/drawingml/2006/table">
            <a:tbl>
              <a:tblPr/>
              <a:tblGrid>
                <a:gridCol w="7924800"/>
              </a:tblGrid>
              <a:tr h="123825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03238" algn="l"/>
                        </a:tabLst>
                      </a:pPr>
                      <a:r>
                        <a:rPr kumimoji="0" lang="en-US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Sales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03238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Customer						Sale Date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03238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First Name	Last Name			Salesperson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03238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Phone		E-Mail				Department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03238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Address			Shipping Address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03238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City, State  ZIP		City, State  ZIP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03238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Male/Female		Ski/Board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03238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Age/Date of Birth		Style		Skill Level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03238" algn="l"/>
                        </a:tabLst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Item	Description	New/Used	Size	Quantity	Price	Subtotal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9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9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435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132138" algn="r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	Item Total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132138" algn="r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	Tax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132138" algn="r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	Total Due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132138" algn="r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	Method of Payment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Action: Run</a:t>
            </a:r>
          </a:p>
        </p:txBody>
      </p:sp>
      <p:sp>
        <p:nvSpPr>
          <p:cNvPr id="43011" name="Text Box 5"/>
          <p:cNvSpPr txBox="1">
            <a:spLocks noChangeArrowheads="1"/>
          </p:cNvSpPr>
          <p:nvPr/>
        </p:nvSpPr>
        <p:spPr bwMode="auto">
          <a:xfrm>
            <a:off x="2362200" y="1752600"/>
            <a:ext cx="4343400" cy="3810000"/>
          </a:xfrm>
          <a:prstGeom prst="rect">
            <a:avLst/>
          </a:prstGeom>
          <a:gradFill rotWithShape="1">
            <a:gsLst>
              <a:gs pos="0">
                <a:srgbClr val="D3D3D3"/>
              </a:gs>
              <a:gs pos="100000">
                <a:srgbClr val="F4F4F4"/>
              </a:gs>
            </a:gsLst>
            <a:lin ang="5400000" scaled="1"/>
          </a:gradFill>
          <a:ln w="9525" algn="ctr">
            <a:solidFill>
              <a:srgbClr val="9933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2000" b="1"/>
              <a:t>Action</a:t>
            </a:r>
          </a:p>
          <a:p>
            <a:r>
              <a:rPr lang="en-US" sz="2000"/>
              <a:t>Right-click the form, choose Run.</a:t>
            </a:r>
          </a:p>
          <a:p>
            <a:r>
              <a:rPr lang="en-US" sz="2000"/>
              <a:t>Wait for the server to start.</a:t>
            </a:r>
          </a:p>
          <a:p>
            <a:r>
              <a:rPr lang="en-US" sz="2000"/>
              <a:t>If on a server, best to add the server to the list of Trusted Sites in Options/Security.</a:t>
            </a:r>
          </a:p>
          <a:p>
            <a:r>
              <a:rPr lang="en-US" sz="2000"/>
              <a:t>Probably want to resize the E-mail input box in Properties: Appearance: Columns.</a:t>
            </a:r>
          </a:p>
          <a:p>
            <a:r>
              <a:rPr lang="en-US" sz="2000"/>
              <a:t>Use bindings.Lastname… instead of bindings.Email…</a:t>
            </a:r>
          </a:p>
          <a:p>
            <a:endParaRPr lang="en-US" sz="2000"/>
          </a:p>
          <a:p>
            <a:endParaRPr lang="en-US" sz="200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Customer Form</a:t>
            </a:r>
          </a:p>
        </p:txBody>
      </p:sp>
      <p:pic>
        <p:nvPicPr>
          <p:cNvPr id="44035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200" y="1600200"/>
            <a:ext cx="6124575" cy="4354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Action: Email</a:t>
            </a:r>
          </a:p>
        </p:txBody>
      </p:sp>
      <p:sp>
        <p:nvSpPr>
          <p:cNvPr id="45059" name="Text Box 5"/>
          <p:cNvSpPr txBox="1">
            <a:spLocks noChangeArrowheads="1"/>
          </p:cNvSpPr>
          <p:nvPr/>
        </p:nvSpPr>
        <p:spPr bwMode="auto">
          <a:xfrm>
            <a:off x="2362200" y="1752600"/>
            <a:ext cx="4343400" cy="4267200"/>
          </a:xfrm>
          <a:prstGeom prst="rect">
            <a:avLst/>
          </a:prstGeom>
          <a:gradFill rotWithShape="1">
            <a:gsLst>
              <a:gs pos="0">
                <a:srgbClr val="D3D3D3"/>
              </a:gs>
              <a:gs pos="100000">
                <a:srgbClr val="F4F4F4"/>
              </a:gs>
            </a:gsLst>
            <a:lin ang="5400000" scaled="1"/>
          </a:gradFill>
          <a:ln w="9525" algn="ctr">
            <a:solidFill>
              <a:srgbClr val="9933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2000" b="1"/>
              <a:t>Action</a:t>
            </a:r>
          </a:p>
          <a:p>
            <a:r>
              <a:rPr lang="en-US" sz="2000"/>
              <a:t>Fix the E-mail length.</a:t>
            </a:r>
          </a:p>
          <a:p>
            <a:r>
              <a:rPr lang="en-US" sz="2000"/>
              <a:t>Stop the browser (red square button).</a:t>
            </a:r>
          </a:p>
          <a:p>
            <a:r>
              <a:rPr lang="en-US" sz="2000"/>
              <a:t>Select the Email text box.</a:t>
            </a:r>
          </a:p>
          <a:p>
            <a:r>
              <a:rPr lang="en-US" sz="2000"/>
              <a:t>Properties: bottom right.</a:t>
            </a:r>
          </a:p>
          <a:p>
            <a:r>
              <a:rPr lang="en-US" sz="2000"/>
              <a:t>Expand Appearance</a:t>
            </a:r>
          </a:p>
          <a:p>
            <a:r>
              <a:rPr lang="en-US" sz="2000"/>
              <a:t>Set Columns to: #{bindings.Lastname.hints.displayWidth}</a:t>
            </a:r>
          </a:p>
          <a:p>
            <a:r>
              <a:rPr lang="en-US" sz="2000"/>
              <a:t>(Lastname instead of Email to set the width to the same as the Lastname box.)</a:t>
            </a:r>
          </a:p>
          <a:p>
            <a:endParaRPr lang="en-US" sz="2000"/>
          </a:p>
          <a:p>
            <a:endParaRPr lang="en-US" sz="20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Rentals</a:t>
            </a:r>
          </a:p>
        </p:txBody>
      </p:sp>
      <p:graphicFrame>
        <p:nvGraphicFramePr>
          <p:cNvPr id="15424" name="Group 64"/>
          <p:cNvGraphicFramePr>
            <a:graphicFrameLocks noGrp="1"/>
          </p:cNvGraphicFramePr>
          <p:nvPr>
            <p:ph idx="1"/>
          </p:nvPr>
        </p:nvGraphicFramePr>
        <p:xfrm>
          <a:off x="609600" y="1600200"/>
          <a:ext cx="7924800" cy="4434840"/>
        </p:xfrm>
        <a:graphic>
          <a:graphicData uri="http://schemas.openxmlformats.org/drawingml/2006/table">
            <a:tbl>
              <a:tblPr/>
              <a:tblGrid>
                <a:gridCol w="7924800"/>
              </a:tblGrid>
              <a:tr h="154146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88938" algn="l"/>
                          <a:tab pos="1131888" algn="l"/>
                          <a:tab pos="1589088" algn="l"/>
                          <a:tab pos="2046288" algn="l"/>
                          <a:tab pos="2846388" algn="l"/>
                          <a:tab pos="3532188" algn="l"/>
                          <a:tab pos="4167188" algn="l"/>
                          <a:tab pos="5434013" algn="l"/>
                          <a:tab pos="6681788" algn="l"/>
                        </a:tabLst>
                      </a:pPr>
                      <a:r>
                        <a:rPr kumimoji="0" lang="en-US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Rentals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88938" algn="l"/>
                          <a:tab pos="1131888" algn="l"/>
                          <a:tab pos="1589088" algn="l"/>
                          <a:tab pos="2046288" algn="l"/>
                          <a:tab pos="2846388" algn="l"/>
                          <a:tab pos="3532188" algn="l"/>
                          <a:tab pos="4167188" algn="l"/>
                          <a:tab pos="5434013" algn="l"/>
                          <a:tab pos="6681788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Customer							Rental Date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88938" algn="l"/>
                          <a:tab pos="1131888" algn="l"/>
                          <a:tab pos="1589088" algn="l"/>
                          <a:tab pos="2046288" algn="l"/>
                          <a:tab pos="2846388" algn="l"/>
                          <a:tab pos="3532188" algn="l"/>
                          <a:tab pos="4167188" algn="l"/>
                          <a:tab pos="5434013" algn="l"/>
                          <a:tab pos="6681788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First Name		Last Name				Expected Return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88938" algn="l"/>
                          <a:tab pos="1131888" algn="l"/>
                          <a:tab pos="1589088" algn="l"/>
                          <a:tab pos="2046288" algn="l"/>
                          <a:tab pos="2846388" algn="l"/>
                          <a:tab pos="3532188" algn="l"/>
                          <a:tab pos="4167188" algn="l"/>
                          <a:tab pos="5434013" algn="l"/>
                          <a:tab pos="6681788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Phone		E-Mail	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88938" algn="l"/>
                          <a:tab pos="1131888" algn="l"/>
                          <a:tab pos="1589088" algn="l"/>
                          <a:tab pos="2046288" algn="l"/>
                          <a:tab pos="2846388" algn="l"/>
                          <a:tab pos="3532188" algn="l"/>
                          <a:tab pos="4167188" algn="l"/>
                          <a:tab pos="5434013" algn="l"/>
                          <a:tab pos="6681788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Address				Shipping Address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88938" algn="l"/>
                          <a:tab pos="1131888" algn="l"/>
                          <a:tab pos="1589088" algn="l"/>
                          <a:tab pos="2046288" algn="l"/>
                          <a:tab pos="2846388" algn="l"/>
                          <a:tab pos="3532188" algn="l"/>
                          <a:tab pos="4167188" algn="l"/>
                          <a:tab pos="5434013" algn="l"/>
                          <a:tab pos="6681788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City, State  ZIP			City, State  ZIP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88938" algn="l"/>
                          <a:tab pos="1131888" algn="l"/>
                          <a:tab pos="1589088" algn="l"/>
                          <a:tab pos="2046288" algn="l"/>
                          <a:tab pos="2846388" algn="l"/>
                          <a:tab pos="3532188" algn="l"/>
                          <a:tab pos="4167188" algn="l"/>
                          <a:tab pos="5434013" algn="l"/>
                          <a:tab pos="6681788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Male/Female			Ski/Board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88938" algn="l"/>
                          <a:tab pos="1131888" algn="l"/>
                          <a:tab pos="1589088" algn="l"/>
                          <a:tab pos="2046288" algn="l"/>
                          <a:tab pos="2846388" algn="l"/>
                          <a:tab pos="3532188" algn="l"/>
                          <a:tab pos="4167188" algn="l"/>
                          <a:tab pos="5434013" algn="l"/>
                          <a:tab pos="6681788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Age/Date of Birth			Style		Skill Level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88938" algn="l"/>
                          <a:tab pos="1131888" algn="l"/>
                          <a:tab pos="1589088" algn="l"/>
                          <a:tab pos="2046288" algn="l"/>
                          <a:tab pos="2846388" algn="l"/>
                          <a:tab pos="3532188" algn="l"/>
                          <a:tab pos="4167188" algn="l"/>
                          <a:tab pos="5434013" algn="l"/>
                          <a:tab pos="6681788" algn="l"/>
                        </a:tabLst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Item	Description	Size	Fee	Return Date	Condition	Charges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16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9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9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0010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132138" algn="r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	Item Total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132138" algn="r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	Tax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132138" algn="r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	Total Due	Added Charges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132138" algn="r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	Method of Payment	Signature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28600"/>
            <a:ext cx="8015288" cy="914400"/>
          </a:xfrm>
        </p:spPr>
        <p:txBody>
          <a:bodyPr/>
          <a:lstStyle/>
          <a:p>
            <a:pPr eaLnBrk="1" hangingPunct="1"/>
            <a:r>
              <a:rPr lang="en-US" smtClean="0"/>
              <a:t>Action</a:t>
            </a:r>
          </a:p>
        </p:txBody>
      </p:sp>
      <p:sp>
        <p:nvSpPr>
          <p:cNvPr id="8195" name="Text Box 4"/>
          <p:cNvSpPr txBox="1">
            <a:spLocks noChangeArrowheads="1"/>
          </p:cNvSpPr>
          <p:nvPr/>
        </p:nvSpPr>
        <p:spPr bwMode="auto">
          <a:xfrm>
            <a:off x="1066800" y="1752600"/>
            <a:ext cx="7391400" cy="3429000"/>
          </a:xfrm>
          <a:prstGeom prst="rect">
            <a:avLst/>
          </a:prstGeom>
          <a:gradFill rotWithShape="1">
            <a:gsLst>
              <a:gs pos="0">
                <a:srgbClr val="D3D3D3"/>
              </a:gs>
              <a:gs pos="100000">
                <a:srgbClr val="F4F4F4"/>
              </a:gs>
            </a:gsLst>
            <a:lin ang="5400000" scaled="1"/>
          </a:gradFill>
          <a:ln w="9525" algn="ctr">
            <a:solidFill>
              <a:srgbClr val="9933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2000" b="1"/>
              <a:t>Action</a:t>
            </a:r>
          </a:p>
          <a:p>
            <a:r>
              <a:rPr lang="en-US" sz="2000"/>
              <a:t>Find information about skis and snowboards on the Internet.</a:t>
            </a:r>
          </a:p>
          <a:p>
            <a:r>
              <a:rPr lang="en-US" sz="2000"/>
              <a:t>If necessary, install and upgrade the DBMS.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Project Structure</a:t>
            </a:r>
          </a:p>
        </p:txBody>
      </p:sp>
      <p:graphicFrame>
        <p:nvGraphicFramePr>
          <p:cNvPr id="18444" name="Group 12"/>
          <p:cNvGraphicFramePr>
            <a:graphicFrameLocks noGrp="1"/>
          </p:cNvGraphicFramePr>
          <p:nvPr>
            <p:ph idx="1"/>
          </p:nvPr>
        </p:nvGraphicFramePr>
        <p:xfrm>
          <a:off x="609600" y="1600200"/>
          <a:ext cx="7924800" cy="4419600"/>
        </p:xfrm>
        <a:graphic>
          <a:graphicData uri="http://schemas.openxmlformats.org/drawingml/2006/table">
            <a:tbl>
              <a:tblPr/>
              <a:tblGrid>
                <a:gridCol w="7924800"/>
              </a:tblGrid>
              <a:tr h="441960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Project Title:</a:t>
                      </a:r>
                      <a:r>
                        <a:rPr kumimoji="0" lang="en-US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 Sales System for Boards and Skis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Customer:</a:t>
                      </a:r>
                      <a:r>
                        <a:rPr kumimoji="0" lang="en-US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 All Powder Board and Ski Shop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Primary Contact:</a:t>
                      </a:r>
                      <a:r>
                        <a:rPr kumimoji="0" lang="en-US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 Katy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Goals: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Project Description:</a:t>
                      </a:r>
                      <a:r>
                        <a:rPr kumimoji="0" lang="en-US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 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Primary Forms: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Primary Reports: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Lead Developer: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Estimated Development Time: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Estimated Development Cost: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Date Prepared:</a:t>
                      </a:r>
                      <a:endParaRPr kumimoji="0" lang="en-US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Project Plan</a:t>
            </a:r>
          </a:p>
        </p:txBody>
      </p:sp>
      <p:graphicFrame>
        <p:nvGraphicFramePr>
          <p:cNvPr id="21522" name="Group 18"/>
          <p:cNvGraphicFramePr>
            <a:graphicFrameLocks noGrp="1"/>
          </p:cNvGraphicFramePr>
          <p:nvPr>
            <p:ph idx="1"/>
          </p:nvPr>
        </p:nvGraphicFramePr>
        <p:xfrm>
          <a:off x="609600" y="1600200"/>
          <a:ext cx="7924800" cy="4495800"/>
        </p:xfrm>
        <a:graphic>
          <a:graphicData uri="http://schemas.openxmlformats.org/drawingml/2006/table">
            <a:tbl>
              <a:tblPr/>
              <a:tblGrid>
                <a:gridCol w="7924800"/>
              </a:tblGrid>
              <a:tr h="441960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Define the project and obtain approval.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Analyze the user needs and identify all forms and reports.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System Design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742950" marR="0" lvl="1" indent="-2857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lphaLcPeriod"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Determine the tables and relationships needed.</a:t>
                      </a:r>
                    </a:p>
                    <a:p>
                      <a:pPr marL="742950" marR="0" lvl="1" indent="-2857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lphaLcPeriod"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Create the tables and load basic data.</a:t>
                      </a:r>
                    </a:p>
                    <a:p>
                      <a:pPr marL="742950" marR="0" lvl="1" indent="-2857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lphaLcPeriod"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Create queries needed for forms and reports.</a:t>
                      </a:r>
                    </a:p>
                    <a:p>
                      <a:pPr marL="742950" marR="0" lvl="1" indent="-2857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lphaLcPeriod"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Build forms and reports.</a:t>
                      </a:r>
                    </a:p>
                    <a:p>
                      <a:pPr marL="742950" marR="0" lvl="1" indent="-2857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lphaLcPeriod"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Create transaction elements.</a:t>
                      </a:r>
                    </a:p>
                    <a:p>
                      <a:pPr marL="742950" marR="0" lvl="1" indent="-2857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lphaLcPeriod"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Define security and access controls.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Additional Features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742950" marR="0" lvl="1" indent="-2857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lphaLcPeriod"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Create data warehouse to analyze data as needed.</a:t>
                      </a:r>
                    </a:p>
                    <a:p>
                      <a:pPr marL="742950" marR="0" lvl="1" indent="-2857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lphaLcPeriod"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Handle distributed database elements as needed.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System Implementation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742950" marR="0" lvl="1" indent="-2857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lphaLcPeriod"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Convert and load data.</a:t>
                      </a:r>
                    </a:p>
                    <a:p>
                      <a:pPr marL="742950" marR="0" lvl="1" indent="-2857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lphaLcPeriod"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Train users.</a:t>
                      </a:r>
                    </a:p>
                    <a:p>
                      <a:pPr marL="742950" marR="0" lvl="1" indent="-2857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lphaLcPeriod"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Load testing.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System review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Action</a:t>
            </a:r>
          </a:p>
        </p:txBody>
      </p:sp>
      <p:sp>
        <p:nvSpPr>
          <p:cNvPr id="11267" name="Text Box 4"/>
          <p:cNvSpPr txBox="1">
            <a:spLocks noChangeArrowheads="1"/>
          </p:cNvSpPr>
          <p:nvPr/>
        </p:nvSpPr>
        <p:spPr bwMode="auto">
          <a:xfrm>
            <a:off x="1905000" y="2209800"/>
            <a:ext cx="4876800" cy="1143000"/>
          </a:xfrm>
          <a:prstGeom prst="rect">
            <a:avLst/>
          </a:prstGeom>
          <a:gradFill rotWithShape="1">
            <a:gsLst>
              <a:gs pos="0">
                <a:srgbClr val="D3D3D3"/>
              </a:gs>
              <a:gs pos="100000">
                <a:srgbClr val="F4F4F4"/>
              </a:gs>
            </a:gsLst>
            <a:lin ang="5400000" scaled="1"/>
          </a:gradFill>
          <a:ln w="9525" algn="ctr">
            <a:solidFill>
              <a:srgbClr val="9933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2000" b="1"/>
              <a:t>Action</a:t>
            </a:r>
          </a:p>
          <a:p>
            <a:r>
              <a:rPr lang="en-US" sz="2000"/>
              <a:t>Fill in the project milestone dates based on your school calendar.</a:t>
            </a:r>
          </a:p>
          <a:p>
            <a:endParaRPr lang="en-US" sz="20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Radial">
  <a:themeElements>
    <a:clrScheme name="Radial 1">
      <a:dk1>
        <a:srgbClr val="000000"/>
      </a:dk1>
      <a:lt1>
        <a:srgbClr val="FFFFFF"/>
      </a:lt1>
      <a:dk2>
        <a:srgbClr val="FFFFFF"/>
      </a:dk2>
      <a:lt2>
        <a:srgbClr val="669999"/>
      </a:lt2>
      <a:accent1>
        <a:srgbClr val="99CCFF"/>
      </a:accent1>
      <a:accent2>
        <a:srgbClr val="9999FF"/>
      </a:accent2>
      <a:accent3>
        <a:srgbClr val="FFFFFF"/>
      </a:accent3>
      <a:accent4>
        <a:srgbClr val="000000"/>
      </a:accent4>
      <a:accent5>
        <a:srgbClr val="CAE2FF"/>
      </a:accent5>
      <a:accent6>
        <a:srgbClr val="8A8AE7"/>
      </a:accent6>
      <a:hlink>
        <a:srgbClr val="996666"/>
      </a:hlink>
      <a:folHlink>
        <a:srgbClr val="6666CC"/>
      </a:folHlink>
    </a:clrScheme>
    <a:fontScheme name="Rad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Radial 1">
        <a:dk1>
          <a:srgbClr val="000000"/>
        </a:dk1>
        <a:lt1>
          <a:srgbClr val="FFFFFF"/>
        </a:lt1>
        <a:dk2>
          <a:srgbClr val="FFFFFF"/>
        </a:dk2>
        <a:lt2>
          <a:srgbClr val="669999"/>
        </a:lt2>
        <a:accent1>
          <a:srgbClr val="99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8A8AE7"/>
        </a:accent6>
        <a:hlink>
          <a:srgbClr val="996666"/>
        </a:hlink>
        <a:folHlink>
          <a:srgbClr val="66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dial 2">
        <a:dk1>
          <a:srgbClr val="000000"/>
        </a:dk1>
        <a:lt1>
          <a:srgbClr val="FFFFFF"/>
        </a:lt1>
        <a:dk2>
          <a:srgbClr val="FFFFFF"/>
        </a:dk2>
        <a:lt2>
          <a:srgbClr val="817F3F"/>
        </a:lt2>
        <a:accent1>
          <a:srgbClr val="FFCC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8A00"/>
        </a:accent6>
        <a:hlink>
          <a:srgbClr val="996666"/>
        </a:hlink>
        <a:folHlink>
          <a:srgbClr val="C9450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dial 3">
        <a:dk1>
          <a:srgbClr val="CC6600"/>
        </a:dk1>
        <a:lt1>
          <a:srgbClr val="FFFFFF"/>
        </a:lt1>
        <a:dk2>
          <a:srgbClr val="800000"/>
        </a:dk2>
        <a:lt2>
          <a:srgbClr val="FFFFFF"/>
        </a:lt2>
        <a:accent1>
          <a:srgbClr val="FF6600"/>
        </a:accent1>
        <a:accent2>
          <a:srgbClr val="33CCCC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2DB9B9"/>
        </a:accent6>
        <a:hlink>
          <a:srgbClr val="99FF33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4">
        <a:dk1>
          <a:srgbClr val="993300"/>
        </a:dk1>
        <a:lt1>
          <a:srgbClr val="FFFFFF"/>
        </a:lt1>
        <a:dk2>
          <a:srgbClr val="431A01"/>
        </a:dk2>
        <a:lt2>
          <a:srgbClr val="FFFFFF"/>
        </a:lt2>
        <a:accent1>
          <a:srgbClr val="FFCC00"/>
        </a:accent1>
        <a:accent2>
          <a:srgbClr val="FF9966"/>
        </a:accent2>
        <a:accent3>
          <a:srgbClr val="B0ABAA"/>
        </a:accent3>
        <a:accent4>
          <a:srgbClr val="DADADA"/>
        </a:accent4>
        <a:accent5>
          <a:srgbClr val="FFE2AA"/>
        </a:accent5>
        <a:accent6>
          <a:srgbClr val="E78A5C"/>
        </a:accent6>
        <a:hlink>
          <a:srgbClr val="FF66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5">
        <a:dk1>
          <a:srgbClr val="75878B"/>
        </a:dk1>
        <a:lt1>
          <a:srgbClr val="FFFFFF"/>
        </a:lt1>
        <a:dk2>
          <a:srgbClr val="260000"/>
        </a:dk2>
        <a:lt2>
          <a:srgbClr val="FFFFFF"/>
        </a:lt2>
        <a:accent1>
          <a:srgbClr val="0099CC"/>
        </a:accent1>
        <a:accent2>
          <a:srgbClr val="FF3300"/>
        </a:accent2>
        <a:accent3>
          <a:srgbClr val="ACAAAA"/>
        </a:accent3>
        <a:accent4>
          <a:srgbClr val="DADADA"/>
        </a:accent4>
        <a:accent5>
          <a:srgbClr val="AACAE2"/>
        </a:accent5>
        <a:accent6>
          <a:srgbClr val="E72D00"/>
        </a:accent6>
        <a:hlink>
          <a:srgbClr val="FFCC00"/>
        </a:hlink>
        <a:folHlink>
          <a:srgbClr val="CC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6">
        <a:dk1>
          <a:srgbClr val="666699"/>
        </a:dk1>
        <a:lt1>
          <a:srgbClr val="FFFFFF"/>
        </a:lt1>
        <a:dk2>
          <a:srgbClr val="000000"/>
        </a:dk2>
        <a:lt2>
          <a:srgbClr val="FFFFFF"/>
        </a:lt2>
        <a:accent1>
          <a:srgbClr val="9966FF"/>
        </a:accent1>
        <a:accent2>
          <a:srgbClr val="99CCFF"/>
        </a:accent2>
        <a:accent3>
          <a:srgbClr val="AAAAAA"/>
        </a:accent3>
        <a:accent4>
          <a:srgbClr val="DADADA"/>
        </a:accent4>
        <a:accent5>
          <a:srgbClr val="CAB8FF"/>
        </a:accent5>
        <a:accent6>
          <a:srgbClr val="8AB9E7"/>
        </a:accent6>
        <a:hlink>
          <a:srgbClr val="FFFFCC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7">
        <a:dk1>
          <a:srgbClr val="666699"/>
        </a:dk1>
        <a:lt1>
          <a:srgbClr val="FFFFFF"/>
        </a:lt1>
        <a:dk2>
          <a:srgbClr val="2A2A40"/>
        </a:dk2>
        <a:lt2>
          <a:srgbClr val="FFFFFF"/>
        </a:lt2>
        <a:accent1>
          <a:srgbClr val="006699"/>
        </a:accent1>
        <a:accent2>
          <a:srgbClr val="CC9900"/>
        </a:accent2>
        <a:accent3>
          <a:srgbClr val="ACACAF"/>
        </a:accent3>
        <a:accent4>
          <a:srgbClr val="DADADA"/>
        </a:accent4>
        <a:accent5>
          <a:srgbClr val="AAB8CA"/>
        </a:accent5>
        <a:accent6>
          <a:srgbClr val="B98A00"/>
        </a:accent6>
        <a:hlink>
          <a:srgbClr val="CC6600"/>
        </a:hlink>
        <a:folHlink>
          <a:srgbClr val="6C94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8">
        <a:dk1>
          <a:srgbClr val="BECBD8"/>
        </a:dk1>
        <a:lt1>
          <a:srgbClr val="FFFFFF"/>
        </a:lt1>
        <a:dk2>
          <a:srgbClr val="2B335B"/>
        </a:dk2>
        <a:lt2>
          <a:srgbClr val="FFFFFF"/>
        </a:lt2>
        <a:accent1>
          <a:srgbClr val="0099CC"/>
        </a:accent1>
        <a:accent2>
          <a:srgbClr val="B5DBE3"/>
        </a:accent2>
        <a:accent3>
          <a:srgbClr val="ACADB5"/>
        </a:accent3>
        <a:accent4>
          <a:srgbClr val="DADADA"/>
        </a:accent4>
        <a:accent5>
          <a:srgbClr val="AACAE2"/>
        </a:accent5>
        <a:accent6>
          <a:srgbClr val="A4C6CE"/>
        </a:accent6>
        <a:hlink>
          <a:srgbClr val="FFCC00"/>
        </a:hlink>
        <a:folHlink>
          <a:srgbClr val="58648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9">
        <a:dk1>
          <a:srgbClr val="3333FF"/>
        </a:dk1>
        <a:lt1>
          <a:srgbClr val="FFFFFF"/>
        </a:lt1>
        <a:dk2>
          <a:srgbClr val="000099"/>
        </a:dk2>
        <a:lt2>
          <a:srgbClr val="FFFFFF"/>
        </a:lt2>
        <a:accent1>
          <a:srgbClr val="339966"/>
        </a:accent1>
        <a:accent2>
          <a:srgbClr val="9999FF"/>
        </a:accent2>
        <a:accent3>
          <a:srgbClr val="AAAACA"/>
        </a:accent3>
        <a:accent4>
          <a:srgbClr val="DADADA"/>
        </a:accent4>
        <a:accent5>
          <a:srgbClr val="ADCAB8"/>
        </a:accent5>
        <a:accent6>
          <a:srgbClr val="8A8AE7"/>
        </a:accent6>
        <a:hlink>
          <a:srgbClr val="FFFF99"/>
        </a:hlink>
        <a:folHlink>
          <a:srgbClr val="17A0D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10">
        <a:dk1>
          <a:srgbClr val="808000"/>
        </a:dk1>
        <a:lt1>
          <a:srgbClr val="FFFFFF"/>
        </a:lt1>
        <a:dk2>
          <a:srgbClr val="354418"/>
        </a:dk2>
        <a:lt2>
          <a:srgbClr val="FFFFFF"/>
        </a:lt2>
        <a:accent1>
          <a:srgbClr val="60897C"/>
        </a:accent1>
        <a:accent2>
          <a:srgbClr val="99CC00"/>
        </a:accent2>
        <a:accent3>
          <a:srgbClr val="AEB0AB"/>
        </a:accent3>
        <a:accent4>
          <a:srgbClr val="DADADA"/>
        </a:accent4>
        <a:accent5>
          <a:srgbClr val="B6C4BF"/>
        </a:accent5>
        <a:accent6>
          <a:srgbClr val="8AB900"/>
        </a:accent6>
        <a:hlink>
          <a:srgbClr val="CCCC00"/>
        </a:hlink>
        <a:folHlink>
          <a:srgbClr val="66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Radial</Template>
  <TotalTime>716</TotalTime>
  <Words>999</Words>
  <Application>Microsoft Office PowerPoint</Application>
  <PresentationFormat>On-screen Show (4:3)</PresentationFormat>
  <Paragraphs>354</Paragraphs>
  <Slides>42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9" baseType="lpstr">
      <vt:lpstr>Arial</vt:lpstr>
      <vt:lpstr>Wingdings</vt:lpstr>
      <vt:lpstr>Calibri</vt:lpstr>
      <vt:lpstr>Times New Roman</vt:lpstr>
      <vt:lpstr>Arial Black</vt:lpstr>
      <vt:lpstr>Century Schoolbook</vt:lpstr>
      <vt:lpstr>Radial</vt:lpstr>
      <vt:lpstr>All Powder Board and Ski</vt:lpstr>
      <vt:lpstr>Inventory</vt:lpstr>
      <vt:lpstr>Boots and Bindings</vt:lpstr>
      <vt:lpstr>Sales</vt:lpstr>
      <vt:lpstr>Rentals</vt:lpstr>
      <vt:lpstr>Action</vt:lpstr>
      <vt:lpstr>Project Structure</vt:lpstr>
      <vt:lpstr>Project Plan</vt:lpstr>
      <vt:lpstr>Action</vt:lpstr>
      <vt:lpstr>Feasibility</vt:lpstr>
      <vt:lpstr>Feasibility-2</vt:lpstr>
      <vt:lpstr>Action</vt:lpstr>
      <vt:lpstr>DBMS Update</vt:lpstr>
      <vt:lpstr>Log on</vt:lpstr>
      <vt:lpstr>SQL Developer Log On</vt:lpstr>
      <vt:lpstr>Enterprise Manager</vt:lpstr>
      <vt:lpstr>Create a Table with SQL</vt:lpstr>
      <vt:lpstr>Create Table</vt:lpstr>
      <vt:lpstr>Action</vt:lpstr>
      <vt:lpstr>Describe a Table</vt:lpstr>
      <vt:lpstr>Action</vt:lpstr>
      <vt:lpstr>Insert Data Into a Table: Worksheet</vt:lpstr>
      <vt:lpstr>Insert Data into a Table: SQL</vt:lpstr>
      <vt:lpstr>Action</vt:lpstr>
      <vt:lpstr>Action</vt:lpstr>
      <vt:lpstr>JDeveloper: New Application</vt:lpstr>
      <vt:lpstr>Technologies: ADF Faces</vt:lpstr>
      <vt:lpstr>Fusion Project List</vt:lpstr>
      <vt:lpstr>Action: Connect to Database</vt:lpstr>
      <vt:lpstr>Database Connection</vt:lpstr>
      <vt:lpstr>Action: Step 3</vt:lpstr>
      <vt:lpstr>Select Tables</vt:lpstr>
      <vt:lpstr>Updatable Views</vt:lpstr>
      <vt:lpstr>Action: Step 5</vt:lpstr>
      <vt:lpstr>Layouts</vt:lpstr>
      <vt:lpstr>Action: Add Components</vt:lpstr>
      <vt:lpstr>Data Controls/Form</vt:lpstr>
      <vt:lpstr>Selection Options</vt:lpstr>
      <vt:lpstr>Page Design</vt:lpstr>
      <vt:lpstr>Action: Run</vt:lpstr>
      <vt:lpstr>The Customer Form</vt:lpstr>
      <vt:lpstr>Action: Email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All Powder Board and Ski</dc:title>
  <dc:creator>Jerry Post</dc:creator>
  <cp:lastModifiedBy>JPost</cp:lastModifiedBy>
  <cp:revision>47</cp:revision>
  <dcterms:created xsi:type="dcterms:W3CDTF">2003-04-08T22:44:22Z</dcterms:created>
  <dcterms:modified xsi:type="dcterms:W3CDTF">2010-03-11T14:36:23Z</dcterms:modified>
</cp:coreProperties>
</file>