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259" r:id="rId3"/>
    <p:sldId id="271" r:id="rId4"/>
    <p:sldId id="257" r:id="rId5"/>
    <p:sldId id="265" r:id="rId6"/>
    <p:sldId id="272" r:id="rId7"/>
    <p:sldId id="261" r:id="rId8"/>
    <p:sldId id="262" r:id="rId9"/>
    <p:sldId id="273" r:id="rId10"/>
    <p:sldId id="260" r:id="rId11"/>
    <p:sldId id="274" r:id="rId12"/>
    <p:sldId id="263" r:id="rId13"/>
    <p:sldId id="275" r:id="rId14"/>
    <p:sldId id="266" r:id="rId15"/>
    <p:sldId id="268" r:id="rId16"/>
    <p:sldId id="269" r:id="rId17"/>
    <p:sldId id="276" r:id="rId18"/>
    <p:sldId id="270" r:id="rId19"/>
    <p:sldId id="258" r:id="rId20"/>
    <p:sldId id="264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4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32C9973-B1EA-4C4F-BDCE-2FAAED0836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16C32E-6A71-4002-9989-4B8FEED72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F8A87-7BF6-4465-BE99-CA4D28295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8D679-5DA7-41CB-AACD-65C995198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23BE0-43E7-40B8-96D7-BC0B46284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F62AE-A9AA-489E-99B7-817050CA0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C6F2-CC76-4025-8701-7E06030CA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1B9A1-5D13-4755-BC82-78F1475E5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50518-BE4E-49B8-94CA-D19C1CC4A4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50537-A82A-463B-BB5B-D0A3258F42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7C99D-6693-442A-A2C3-48037AA47C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7A491-9060-46C5-9248-18C49B22FB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FDB87-9498-4044-BEFB-C93D86A2E7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649EEC96-8020-411E-8ADC-52A1A2D76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jerrypost.com/DBdesign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3C329C-6BB6-40A5-8A51-C92A567BA443}" type="slidenum">
              <a:rPr lang="en-US"/>
              <a:pPr/>
              <a:t>1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 Powder Board and Ski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Oracle 11g Workbook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Chapter 2: Database Design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Jerry Post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Copyright © 2010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DAFAEE-E34F-412E-93A8-BA604015E3AA}" type="slidenum">
              <a:rPr lang="en-US"/>
              <a:pPr/>
              <a:t>10</a:t>
            </a:fld>
            <a:endParaRPr lang="en-US"/>
          </a:p>
        </p:txBody>
      </p:sp>
      <p:pic>
        <p:nvPicPr>
          <p:cNvPr id="12291" name="Picture 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676400"/>
            <a:ext cx="426243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DBDesign: Example</a:t>
            </a:r>
          </a:p>
        </p:txBody>
      </p:sp>
      <p:sp>
        <p:nvSpPr>
          <p:cNvPr id="12293" name="Text Box 8"/>
          <p:cNvSpPr txBox="1">
            <a:spLocks noChangeArrowheads="1"/>
          </p:cNvSpPr>
          <p:nvPr/>
        </p:nvSpPr>
        <p:spPr bwMode="auto">
          <a:xfrm>
            <a:off x="6172200" y="4191000"/>
            <a:ext cx="12954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Available columns</a:t>
            </a:r>
          </a:p>
        </p:txBody>
      </p:sp>
      <p:sp>
        <p:nvSpPr>
          <p:cNvPr id="12294" name="Text Box 9"/>
          <p:cNvSpPr txBox="1">
            <a:spLocks noChangeArrowheads="1"/>
          </p:cNvSpPr>
          <p:nvPr/>
        </p:nvSpPr>
        <p:spPr bwMode="auto">
          <a:xfrm>
            <a:off x="990600" y="2286000"/>
            <a:ext cx="9144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Menu</a:t>
            </a:r>
          </a:p>
        </p:txBody>
      </p:sp>
      <p:sp>
        <p:nvSpPr>
          <p:cNvPr id="12295" name="Text Box 13"/>
          <p:cNvSpPr txBox="1">
            <a:spLocks noChangeArrowheads="1"/>
          </p:cNvSpPr>
          <p:nvPr/>
        </p:nvSpPr>
        <p:spPr bwMode="auto">
          <a:xfrm>
            <a:off x="1752600" y="3276600"/>
            <a:ext cx="12192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Class</a:t>
            </a:r>
          </a:p>
          <a:p>
            <a:r>
              <a:rPr lang="en-US"/>
              <a:t>(entity)</a:t>
            </a:r>
          </a:p>
        </p:txBody>
      </p:sp>
      <p:sp>
        <p:nvSpPr>
          <p:cNvPr id="12296" name="Text Box 15"/>
          <p:cNvSpPr txBox="1">
            <a:spLocks noChangeArrowheads="1"/>
          </p:cNvSpPr>
          <p:nvPr/>
        </p:nvSpPr>
        <p:spPr bwMode="auto">
          <a:xfrm>
            <a:off x="533400" y="5181600"/>
            <a:ext cx="14478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Corrections</a:t>
            </a:r>
          </a:p>
        </p:txBody>
      </p:sp>
      <p:sp>
        <p:nvSpPr>
          <p:cNvPr id="12297" name="Text Box 16"/>
          <p:cNvSpPr txBox="1">
            <a:spLocks noChangeArrowheads="1"/>
          </p:cNvSpPr>
          <p:nvPr/>
        </p:nvSpPr>
        <p:spPr bwMode="auto">
          <a:xfrm>
            <a:off x="457200" y="4114800"/>
            <a:ext cx="14478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Status line</a:t>
            </a:r>
          </a:p>
        </p:txBody>
      </p:sp>
      <p:sp>
        <p:nvSpPr>
          <p:cNvPr id="12298" name="Line 19"/>
          <p:cNvSpPr>
            <a:spLocks noChangeShapeType="1"/>
          </p:cNvSpPr>
          <p:nvPr/>
        </p:nvSpPr>
        <p:spPr bwMode="auto">
          <a:xfrm flipV="1">
            <a:off x="2971800" y="3200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299" name="Line 20"/>
          <p:cNvSpPr>
            <a:spLocks noChangeShapeType="1"/>
          </p:cNvSpPr>
          <p:nvPr/>
        </p:nvSpPr>
        <p:spPr bwMode="auto">
          <a:xfrm flipV="1">
            <a:off x="1905000" y="24384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300" name="Line 21"/>
          <p:cNvSpPr>
            <a:spLocks noChangeShapeType="1"/>
          </p:cNvSpPr>
          <p:nvPr/>
        </p:nvSpPr>
        <p:spPr bwMode="auto">
          <a:xfrm flipH="1" flipV="1">
            <a:off x="6096000" y="35814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301" name="Line 22"/>
          <p:cNvSpPr>
            <a:spLocks noChangeShapeType="1"/>
          </p:cNvSpPr>
          <p:nvPr/>
        </p:nvSpPr>
        <p:spPr bwMode="auto">
          <a:xfrm>
            <a:off x="1447800" y="44958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302" name="Line 23"/>
          <p:cNvSpPr>
            <a:spLocks noChangeShapeType="1"/>
          </p:cNvSpPr>
          <p:nvPr/>
        </p:nvSpPr>
        <p:spPr bwMode="auto">
          <a:xfrm flipV="1">
            <a:off x="1524000" y="5105400"/>
            <a:ext cx="609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01E216-1EA4-41FB-8A86-38B5A184389F}" type="slidenum">
              <a:rPr lang="en-US"/>
              <a:pPr/>
              <a:t>11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219200" y="2057400"/>
            <a:ext cx="6629400" cy="28194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Action</a:t>
            </a:r>
          </a:p>
          <a:p>
            <a:r>
              <a:rPr lang="en-US" sz="2000"/>
              <a:t>Add Customer and Sale tables</a:t>
            </a:r>
          </a:p>
          <a:p>
            <a:r>
              <a:rPr lang="en-US" sz="2000"/>
              <a:t>Add GenerateKey to Customer table</a:t>
            </a:r>
          </a:p>
          <a:p>
            <a:r>
              <a:rPr lang="en-US" sz="2000"/>
              <a:t>Rename it to CustomerID</a:t>
            </a:r>
          </a:p>
          <a:p>
            <a:r>
              <a:rPr lang="en-US" sz="2000"/>
              <a:t>Drag new CustomerID from right side into Sale table</a:t>
            </a:r>
          </a:p>
          <a:p>
            <a:r>
              <a:rPr lang="en-US" sz="2000"/>
              <a:t>Drag CustomerID from Customer and drop it on CustomerID in Sale table</a:t>
            </a:r>
          </a:p>
          <a:p>
            <a:r>
              <a:rPr lang="en-US" sz="2000"/>
              <a:t>Fill out relationship box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943F60-D334-478E-93B5-724BA12C68CE}" type="slidenum">
              <a:rPr lang="en-US"/>
              <a:pPr/>
              <a:t>12</a:t>
            </a:fld>
            <a:endParaRPr lang="en-US"/>
          </a:p>
        </p:txBody>
      </p:sp>
      <p:pic>
        <p:nvPicPr>
          <p:cNvPr id="14339" name="Picture 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152650"/>
            <a:ext cx="3000375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Relationships</a:t>
            </a:r>
          </a:p>
        </p:txBody>
      </p:sp>
      <p:sp>
        <p:nvSpPr>
          <p:cNvPr id="14341" name="Text Box 11"/>
          <p:cNvSpPr txBox="1">
            <a:spLocks noChangeArrowheads="1"/>
          </p:cNvSpPr>
          <p:nvPr/>
        </p:nvSpPr>
        <p:spPr bwMode="auto">
          <a:xfrm>
            <a:off x="5867400" y="1573213"/>
            <a:ext cx="16002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Drag-and-drop column</a:t>
            </a:r>
          </a:p>
        </p:txBody>
      </p:sp>
      <p:sp>
        <p:nvSpPr>
          <p:cNvPr id="14342" name="Text Box 16"/>
          <p:cNvSpPr txBox="1">
            <a:spLocks noChangeArrowheads="1"/>
          </p:cNvSpPr>
          <p:nvPr/>
        </p:nvSpPr>
        <p:spPr bwMode="auto">
          <a:xfrm>
            <a:off x="6324600" y="3443288"/>
            <a:ext cx="1752600" cy="12001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Select min and max for both sides of the relationship</a:t>
            </a:r>
          </a:p>
        </p:txBody>
      </p:sp>
      <p:sp>
        <p:nvSpPr>
          <p:cNvPr id="14343" name="Line 17"/>
          <p:cNvSpPr>
            <a:spLocks noChangeShapeType="1"/>
          </p:cNvSpPr>
          <p:nvPr/>
        </p:nvSpPr>
        <p:spPr bwMode="auto">
          <a:xfrm flipH="1">
            <a:off x="3962400" y="3900488"/>
            <a:ext cx="2362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18"/>
          <p:cNvSpPr>
            <a:spLocks noChangeShapeType="1"/>
          </p:cNvSpPr>
          <p:nvPr/>
        </p:nvSpPr>
        <p:spPr bwMode="auto">
          <a:xfrm flipH="1">
            <a:off x="5257800" y="3900488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Freeform 22"/>
          <p:cNvSpPr>
            <a:spLocks/>
          </p:cNvSpPr>
          <p:nvPr/>
        </p:nvSpPr>
        <p:spPr bwMode="auto">
          <a:xfrm>
            <a:off x="3276600" y="1855788"/>
            <a:ext cx="1828800" cy="977900"/>
          </a:xfrm>
          <a:custGeom>
            <a:avLst/>
            <a:gdLst>
              <a:gd name="T0" fmla="*/ 1152 w 1152"/>
              <a:gd name="T1" fmla="*/ 376 h 616"/>
              <a:gd name="T2" fmla="*/ 864 w 1152"/>
              <a:gd name="T3" fmla="*/ 40 h 616"/>
              <a:gd name="T4" fmla="*/ 0 w 1152"/>
              <a:gd name="T5" fmla="*/ 616 h 616"/>
              <a:gd name="T6" fmla="*/ 0 60000 65536"/>
              <a:gd name="T7" fmla="*/ 0 60000 65536"/>
              <a:gd name="T8" fmla="*/ 0 60000 65536"/>
              <a:gd name="T9" fmla="*/ 0 w 1152"/>
              <a:gd name="T10" fmla="*/ 0 h 616"/>
              <a:gd name="T11" fmla="*/ 1152 w 1152"/>
              <a:gd name="T12" fmla="*/ 616 h 6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2" h="616">
                <a:moveTo>
                  <a:pt x="1152" y="376"/>
                </a:moveTo>
                <a:cubicBezTo>
                  <a:pt x="1104" y="188"/>
                  <a:pt x="1056" y="0"/>
                  <a:pt x="864" y="40"/>
                </a:cubicBezTo>
                <a:cubicBezTo>
                  <a:pt x="672" y="80"/>
                  <a:pt x="336" y="348"/>
                  <a:pt x="0" y="61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23"/>
          <p:cNvSpPr>
            <a:spLocks noChangeShapeType="1"/>
          </p:cNvSpPr>
          <p:nvPr/>
        </p:nvSpPr>
        <p:spPr bwMode="auto">
          <a:xfrm flipH="1">
            <a:off x="5257800" y="2224088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13F4DA-BF85-45AA-A3CF-B6DFFD838310}" type="slidenum">
              <a:rPr lang="en-US"/>
              <a:pPr/>
              <a:t>13</a:t>
            </a:fld>
            <a:endParaRPr lang="en-US"/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1143000" y="2362200"/>
            <a:ext cx="6705600" cy="16002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Action</a:t>
            </a:r>
          </a:p>
          <a:p>
            <a:r>
              <a:rPr lang="en-US" sz="2000"/>
              <a:t>Choose Grade/Grade and Mark</a:t>
            </a:r>
          </a:p>
          <a:p>
            <a:r>
              <a:rPr lang="en-US" sz="2000"/>
              <a:t>Double click messages in window</a:t>
            </a:r>
          </a:p>
          <a:p>
            <a:r>
              <a:rPr lang="en-US" sz="2000"/>
              <a:t>Fix errors by removing columns and adding new tables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043D98-3952-4A35-A3D2-A4BAF8585EF7}" type="slidenum">
              <a:rPr lang="en-US"/>
              <a:pPr/>
              <a:t>14</a:t>
            </a:fld>
            <a:endParaRPr lang="en-US"/>
          </a:p>
        </p:txBody>
      </p:sp>
      <p:pic>
        <p:nvPicPr>
          <p:cNvPr id="16387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524000"/>
            <a:ext cx="4800600" cy="440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Errors</a:t>
            </a:r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2438400" y="1447800"/>
            <a:ext cx="16002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Add SKU to the Sale table</a:t>
            </a:r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838200" y="2286000"/>
            <a:ext cx="1981200" cy="9255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Connect the Inventory table to the Sale table</a:t>
            </a:r>
          </a:p>
        </p:txBody>
      </p:sp>
      <p:sp>
        <p:nvSpPr>
          <p:cNvPr id="16391" name="Text Box 12"/>
          <p:cNvSpPr txBox="1">
            <a:spLocks noChangeArrowheads="1"/>
          </p:cNvSpPr>
          <p:nvPr/>
        </p:nvSpPr>
        <p:spPr bwMode="auto">
          <a:xfrm>
            <a:off x="4114800" y="4267200"/>
            <a:ext cx="18288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Possible errors are highlighted</a:t>
            </a:r>
          </a:p>
        </p:txBody>
      </p:sp>
      <p:sp>
        <p:nvSpPr>
          <p:cNvPr id="16392" name="Line 16"/>
          <p:cNvSpPr>
            <a:spLocks noChangeShapeType="1"/>
          </p:cNvSpPr>
          <p:nvPr/>
        </p:nvSpPr>
        <p:spPr bwMode="auto">
          <a:xfrm>
            <a:off x="2743200" y="2057400"/>
            <a:ext cx="762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Line 17"/>
          <p:cNvSpPr>
            <a:spLocks noChangeShapeType="1"/>
          </p:cNvSpPr>
          <p:nvPr/>
        </p:nvSpPr>
        <p:spPr bwMode="auto">
          <a:xfrm>
            <a:off x="2362200" y="32004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Line 18"/>
          <p:cNvSpPr>
            <a:spLocks noChangeShapeType="1"/>
          </p:cNvSpPr>
          <p:nvPr/>
        </p:nvSpPr>
        <p:spPr bwMode="auto">
          <a:xfrm>
            <a:off x="1143000" y="4800600"/>
            <a:ext cx="914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Text Box 10"/>
          <p:cNvSpPr txBox="1">
            <a:spLocks noChangeArrowheads="1"/>
          </p:cNvSpPr>
          <p:nvPr/>
        </p:nvSpPr>
        <p:spPr bwMode="auto">
          <a:xfrm>
            <a:off x="533400" y="4191000"/>
            <a:ext cx="22860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Click the diagnostic message</a:t>
            </a:r>
          </a:p>
        </p:txBody>
      </p:sp>
      <p:sp>
        <p:nvSpPr>
          <p:cNvPr id="16396" name="Line 19"/>
          <p:cNvSpPr>
            <a:spLocks noChangeShapeType="1"/>
          </p:cNvSpPr>
          <p:nvPr/>
        </p:nvSpPr>
        <p:spPr bwMode="auto">
          <a:xfrm flipH="1" flipV="1">
            <a:off x="3810000" y="38100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7" name="Text Box 20"/>
          <p:cNvSpPr txBox="1">
            <a:spLocks noChangeArrowheads="1"/>
          </p:cNvSpPr>
          <p:nvPr/>
        </p:nvSpPr>
        <p:spPr bwMode="auto">
          <a:xfrm>
            <a:off x="5562600" y="5181600"/>
            <a:ext cx="22860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Double-click  message for details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693C67-BA9F-4EDF-A046-515027C674C1}" type="slidenum">
              <a:rPr lang="en-US"/>
              <a:pPr/>
              <a:t>15</a:t>
            </a:fld>
            <a:endParaRPr lang="en-US"/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Split Many-to-Many Relationship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6172200" y="2290763"/>
            <a:ext cx="1600200" cy="3762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Sale</a:t>
            </a:r>
          </a:p>
        </p:txBody>
      </p:sp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6172200" y="2667000"/>
            <a:ext cx="16002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 u="sng"/>
              <a:t>SaleID</a:t>
            </a:r>
          </a:p>
          <a:p>
            <a:r>
              <a:rPr lang="en-US"/>
              <a:t>SaleDate</a:t>
            </a:r>
          </a:p>
          <a:p>
            <a:r>
              <a:rPr lang="en-US"/>
              <a:t>CustomerID</a:t>
            </a:r>
          </a:p>
          <a:p>
            <a:r>
              <a:rPr lang="en-US"/>
              <a:t>EmployeeID</a:t>
            </a:r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838200" y="2290763"/>
            <a:ext cx="1371600" cy="3762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Inventory</a:t>
            </a:r>
          </a:p>
        </p:txBody>
      </p:sp>
      <p:sp>
        <p:nvSpPr>
          <p:cNvPr id="17415" name="Rectangle 8"/>
          <p:cNvSpPr>
            <a:spLocks noChangeArrowheads="1"/>
          </p:cNvSpPr>
          <p:nvPr/>
        </p:nvSpPr>
        <p:spPr bwMode="auto">
          <a:xfrm>
            <a:off x="838200" y="2667000"/>
            <a:ext cx="1371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 u="sng"/>
              <a:t>SKU</a:t>
            </a:r>
          </a:p>
          <a:p>
            <a:r>
              <a:rPr lang="en-US"/>
              <a:t>Size</a:t>
            </a:r>
          </a:p>
          <a:p>
            <a:r>
              <a:rPr lang="en-US"/>
              <a:t>QOH</a:t>
            </a:r>
          </a:p>
        </p:txBody>
      </p:sp>
      <p:sp>
        <p:nvSpPr>
          <p:cNvPr id="17416" name="Freeform 9"/>
          <p:cNvSpPr>
            <a:spLocks/>
          </p:cNvSpPr>
          <p:nvPr/>
        </p:nvSpPr>
        <p:spPr bwMode="auto">
          <a:xfrm>
            <a:off x="2224088" y="1995488"/>
            <a:ext cx="3948112" cy="477837"/>
          </a:xfrm>
          <a:custGeom>
            <a:avLst/>
            <a:gdLst>
              <a:gd name="T0" fmla="*/ 0 w 2487"/>
              <a:gd name="T1" fmla="*/ 301 h 301"/>
              <a:gd name="T2" fmla="*/ 1230 w 2487"/>
              <a:gd name="T3" fmla="*/ 0 h 301"/>
              <a:gd name="T4" fmla="*/ 2487 w 2487"/>
              <a:gd name="T5" fmla="*/ 301 h 301"/>
              <a:gd name="T6" fmla="*/ 0 60000 65536"/>
              <a:gd name="T7" fmla="*/ 0 60000 65536"/>
              <a:gd name="T8" fmla="*/ 0 60000 65536"/>
              <a:gd name="T9" fmla="*/ 0 w 2487"/>
              <a:gd name="T10" fmla="*/ 0 h 301"/>
              <a:gd name="T11" fmla="*/ 2487 w 2487"/>
              <a:gd name="T12" fmla="*/ 301 h 3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87" h="301">
                <a:moveTo>
                  <a:pt x="0" y="301"/>
                </a:moveTo>
                <a:cubicBezTo>
                  <a:pt x="205" y="251"/>
                  <a:pt x="816" y="0"/>
                  <a:pt x="1230" y="0"/>
                </a:cubicBezTo>
                <a:cubicBezTo>
                  <a:pt x="1644" y="0"/>
                  <a:pt x="2225" y="238"/>
                  <a:pt x="2487" y="301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3413125" y="1636713"/>
            <a:ext cx="164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Many-to-Many</a:t>
            </a:r>
          </a:p>
        </p:txBody>
      </p:sp>
      <p:sp>
        <p:nvSpPr>
          <p:cNvPr id="17418" name="Text Box 11"/>
          <p:cNvSpPr txBox="1">
            <a:spLocks noChangeArrowheads="1"/>
          </p:cNvSpPr>
          <p:nvPr/>
        </p:nvSpPr>
        <p:spPr bwMode="auto">
          <a:xfrm>
            <a:off x="3352800" y="4271963"/>
            <a:ext cx="1600200" cy="3762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SaleItem</a:t>
            </a:r>
          </a:p>
        </p:txBody>
      </p:sp>
      <p:sp>
        <p:nvSpPr>
          <p:cNvPr id="17419" name="Rectangle 12"/>
          <p:cNvSpPr>
            <a:spLocks noChangeArrowheads="1"/>
          </p:cNvSpPr>
          <p:nvPr/>
        </p:nvSpPr>
        <p:spPr bwMode="auto">
          <a:xfrm>
            <a:off x="3352800" y="4648200"/>
            <a:ext cx="16002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b="1" u="sng"/>
              <a:t>SaleID</a:t>
            </a:r>
          </a:p>
          <a:p>
            <a:r>
              <a:rPr lang="en-US" b="1" u="sng"/>
              <a:t>SKU</a:t>
            </a:r>
          </a:p>
          <a:p>
            <a:r>
              <a:rPr lang="en-US"/>
              <a:t>QuantitySold</a:t>
            </a:r>
          </a:p>
          <a:p>
            <a:r>
              <a:rPr lang="en-US"/>
              <a:t>SalePrice</a:t>
            </a:r>
          </a:p>
        </p:txBody>
      </p:sp>
      <p:sp>
        <p:nvSpPr>
          <p:cNvPr id="17420" name="Freeform 15"/>
          <p:cNvSpPr>
            <a:spLocks/>
          </p:cNvSpPr>
          <p:nvPr/>
        </p:nvSpPr>
        <p:spPr bwMode="auto">
          <a:xfrm>
            <a:off x="4953000" y="2895600"/>
            <a:ext cx="1219200" cy="1905000"/>
          </a:xfrm>
          <a:custGeom>
            <a:avLst/>
            <a:gdLst>
              <a:gd name="T0" fmla="*/ 768 w 768"/>
              <a:gd name="T1" fmla="*/ 0 h 1200"/>
              <a:gd name="T2" fmla="*/ 384 w 768"/>
              <a:gd name="T3" fmla="*/ 0 h 1200"/>
              <a:gd name="T4" fmla="*/ 384 w 768"/>
              <a:gd name="T5" fmla="*/ 1200 h 1200"/>
              <a:gd name="T6" fmla="*/ 0 w 768"/>
              <a:gd name="T7" fmla="*/ 120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200"/>
              <a:gd name="T14" fmla="*/ 768 w 768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200">
                <a:moveTo>
                  <a:pt x="768" y="0"/>
                </a:moveTo>
                <a:lnTo>
                  <a:pt x="384" y="0"/>
                </a:lnTo>
                <a:lnTo>
                  <a:pt x="384" y="1200"/>
                </a:lnTo>
                <a:lnTo>
                  <a:pt x="0" y="120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1" name="Freeform 16"/>
          <p:cNvSpPr>
            <a:spLocks/>
          </p:cNvSpPr>
          <p:nvPr/>
        </p:nvSpPr>
        <p:spPr bwMode="auto">
          <a:xfrm>
            <a:off x="2209800" y="2895600"/>
            <a:ext cx="1143000" cy="2286000"/>
          </a:xfrm>
          <a:custGeom>
            <a:avLst/>
            <a:gdLst>
              <a:gd name="T0" fmla="*/ 0 w 720"/>
              <a:gd name="T1" fmla="*/ 0 h 1440"/>
              <a:gd name="T2" fmla="*/ 384 w 720"/>
              <a:gd name="T3" fmla="*/ 0 h 1440"/>
              <a:gd name="T4" fmla="*/ 384 w 720"/>
              <a:gd name="T5" fmla="*/ 1440 h 1440"/>
              <a:gd name="T6" fmla="*/ 720 w 720"/>
              <a:gd name="T7" fmla="*/ 1440 h 1440"/>
              <a:gd name="T8" fmla="*/ 0 60000 65536"/>
              <a:gd name="T9" fmla="*/ 0 60000 65536"/>
              <a:gd name="T10" fmla="*/ 0 60000 65536"/>
              <a:gd name="T11" fmla="*/ 0 60000 65536"/>
              <a:gd name="T12" fmla="*/ 0 w 720"/>
              <a:gd name="T13" fmla="*/ 0 h 1440"/>
              <a:gd name="T14" fmla="*/ 720 w 720"/>
              <a:gd name="T15" fmla="*/ 1440 h 1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0" h="1440">
                <a:moveTo>
                  <a:pt x="0" y="0"/>
                </a:moveTo>
                <a:lnTo>
                  <a:pt x="384" y="0"/>
                </a:lnTo>
                <a:lnTo>
                  <a:pt x="384" y="1440"/>
                </a:lnTo>
                <a:lnTo>
                  <a:pt x="720" y="14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2" name="Text Box 17"/>
          <p:cNvSpPr txBox="1">
            <a:spLocks noChangeArrowheads="1"/>
          </p:cNvSpPr>
          <p:nvPr/>
        </p:nvSpPr>
        <p:spPr bwMode="auto">
          <a:xfrm>
            <a:off x="2193925" y="2551113"/>
            <a:ext cx="666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1…1</a:t>
            </a:r>
          </a:p>
        </p:txBody>
      </p:sp>
      <p:sp>
        <p:nvSpPr>
          <p:cNvPr id="17423" name="Text Box 18"/>
          <p:cNvSpPr txBox="1">
            <a:spLocks noChangeArrowheads="1"/>
          </p:cNvSpPr>
          <p:nvPr/>
        </p:nvSpPr>
        <p:spPr bwMode="auto">
          <a:xfrm>
            <a:off x="2800350" y="48006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0…*</a:t>
            </a:r>
          </a:p>
        </p:txBody>
      </p:sp>
      <p:sp>
        <p:nvSpPr>
          <p:cNvPr id="17424" name="Text Box 19"/>
          <p:cNvSpPr txBox="1">
            <a:spLocks noChangeArrowheads="1"/>
          </p:cNvSpPr>
          <p:nvPr/>
        </p:nvSpPr>
        <p:spPr bwMode="auto">
          <a:xfrm>
            <a:off x="4953000" y="44196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1…*</a:t>
            </a:r>
          </a:p>
        </p:txBody>
      </p:sp>
      <p:sp>
        <p:nvSpPr>
          <p:cNvPr id="17425" name="Text Box 20"/>
          <p:cNvSpPr txBox="1">
            <a:spLocks noChangeArrowheads="1"/>
          </p:cNvSpPr>
          <p:nvPr/>
        </p:nvSpPr>
        <p:spPr bwMode="auto">
          <a:xfrm>
            <a:off x="5562600" y="2551113"/>
            <a:ext cx="666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1…1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99425B-B64E-4DD0-BF67-6B5DBDBC32B7}" type="slidenum">
              <a:rPr lang="en-US"/>
              <a:pPr/>
              <a:t>16</a:t>
            </a:fld>
            <a:endParaRPr lang="en-US"/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Ski Shop Inventory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838200" y="6400800"/>
            <a:ext cx="287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Photo: www.rossignol.com</a:t>
            </a:r>
          </a:p>
        </p:txBody>
      </p:sp>
      <p:pic>
        <p:nvPicPr>
          <p:cNvPr id="18437" name="Picture 14" descr="Ski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17750" y="2286000"/>
            <a:ext cx="561975" cy="2676525"/>
          </a:xfrm>
          <a:noFill/>
        </p:spPr>
      </p:pic>
      <p:pic>
        <p:nvPicPr>
          <p:cNvPr id="18438" name="Picture 17" descr="Sk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0150" y="2590800"/>
            <a:ext cx="49847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18" descr="Sk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2550" y="2819400"/>
            <a:ext cx="449263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19" descr="Sk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4313" y="3048000"/>
            <a:ext cx="401637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20" descr="Sk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9475" y="1981200"/>
            <a:ext cx="62547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2" name="Picture 21" descr="Sk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905000"/>
            <a:ext cx="64135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3" name="Text Box 22"/>
          <p:cNvSpPr txBox="1">
            <a:spLocks noChangeArrowheads="1"/>
          </p:cNvSpPr>
          <p:nvPr/>
        </p:nvSpPr>
        <p:spPr bwMode="auto">
          <a:xfrm>
            <a:off x="4251325" y="2093913"/>
            <a:ext cx="3444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Ski shops carry multiple lengths of each ski or board model.</a:t>
            </a:r>
          </a:p>
        </p:txBody>
      </p:sp>
      <p:sp>
        <p:nvSpPr>
          <p:cNvPr id="18444" name="Text Box 23"/>
          <p:cNvSpPr txBox="1">
            <a:spLocks noChangeArrowheads="1"/>
          </p:cNvSpPr>
          <p:nvPr/>
        </p:nvSpPr>
        <p:spPr bwMode="auto">
          <a:xfrm>
            <a:off x="4251325" y="3429000"/>
            <a:ext cx="3444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Model information refers to the overall type of board or ski.</a:t>
            </a:r>
          </a:p>
        </p:txBody>
      </p:sp>
      <p:sp>
        <p:nvSpPr>
          <p:cNvPr id="18445" name="Text Box 24"/>
          <p:cNvSpPr txBox="1">
            <a:spLocks noChangeArrowheads="1"/>
          </p:cNvSpPr>
          <p:nvPr/>
        </p:nvSpPr>
        <p:spPr bwMode="auto">
          <a:xfrm>
            <a:off x="4251325" y="4572000"/>
            <a:ext cx="34448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Inventory information refers to an individual ski or board—defined by its length.</a:t>
            </a:r>
          </a:p>
        </p:txBody>
      </p:sp>
      <p:sp>
        <p:nvSpPr>
          <p:cNvPr id="18446" name="Text Box 25"/>
          <p:cNvSpPr txBox="1">
            <a:spLocks noChangeArrowheads="1"/>
          </p:cNvSpPr>
          <p:nvPr/>
        </p:nvSpPr>
        <p:spPr bwMode="auto">
          <a:xfrm>
            <a:off x="1600200" y="5334000"/>
            <a:ext cx="1885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Model:</a:t>
            </a:r>
          </a:p>
          <a:p>
            <a:r>
              <a:rPr lang="en-US"/>
              <a:t>Rossignol Axium</a:t>
            </a:r>
          </a:p>
        </p:txBody>
      </p:sp>
      <p:sp>
        <p:nvSpPr>
          <p:cNvPr id="18447" name="Freeform 26"/>
          <p:cNvSpPr>
            <a:spLocks/>
          </p:cNvSpPr>
          <p:nvPr/>
        </p:nvSpPr>
        <p:spPr bwMode="auto">
          <a:xfrm>
            <a:off x="1905000" y="4800600"/>
            <a:ext cx="1295400" cy="304800"/>
          </a:xfrm>
          <a:custGeom>
            <a:avLst/>
            <a:gdLst>
              <a:gd name="T0" fmla="*/ 0 w 816"/>
              <a:gd name="T1" fmla="*/ 0 h 192"/>
              <a:gd name="T2" fmla="*/ 0 w 816"/>
              <a:gd name="T3" fmla="*/ 192 h 192"/>
              <a:gd name="T4" fmla="*/ 816 w 816"/>
              <a:gd name="T5" fmla="*/ 192 h 192"/>
              <a:gd name="T6" fmla="*/ 816 w 816"/>
              <a:gd name="T7" fmla="*/ 0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816"/>
              <a:gd name="T13" fmla="*/ 0 h 192"/>
              <a:gd name="T14" fmla="*/ 816 w 816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6" h="192">
                <a:moveTo>
                  <a:pt x="0" y="0"/>
                </a:moveTo>
                <a:lnTo>
                  <a:pt x="0" y="192"/>
                </a:lnTo>
                <a:lnTo>
                  <a:pt x="816" y="192"/>
                </a:lnTo>
                <a:lnTo>
                  <a:pt x="81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8" name="Text Box 28"/>
          <p:cNvSpPr txBox="1">
            <a:spLocks noChangeArrowheads="1"/>
          </p:cNvSpPr>
          <p:nvPr/>
        </p:nvSpPr>
        <p:spPr bwMode="auto">
          <a:xfrm>
            <a:off x="533400" y="1524000"/>
            <a:ext cx="150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Item: 196 cm</a:t>
            </a:r>
          </a:p>
        </p:txBody>
      </p:sp>
      <p:sp>
        <p:nvSpPr>
          <p:cNvPr id="18449" name="Text Box 29"/>
          <p:cNvSpPr txBox="1">
            <a:spLocks noChangeArrowheads="1"/>
          </p:cNvSpPr>
          <p:nvPr/>
        </p:nvSpPr>
        <p:spPr bwMode="auto">
          <a:xfrm>
            <a:off x="2895600" y="1524000"/>
            <a:ext cx="150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Item: 181 cm</a:t>
            </a:r>
          </a:p>
        </p:txBody>
      </p:sp>
      <p:sp>
        <p:nvSpPr>
          <p:cNvPr id="18450" name="Line 30"/>
          <p:cNvSpPr>
            <a:spLocks noChangeShapeType="1"/>
          </p:cNvSpPr>
          <p:nvPr/>
        </p:nvSpPr>
        <p:spPr bwMode="auto">
          <a:xfrm>
            <a:off x="1219200" y="1828800"/>
            <a:ext cx="990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8451" name="Line 31"/>
          <p:cNvSpPr>
            <a:spLocks noChangeShapeType="1"/>
          </p:cNvSpPr>
          <p:nvPr/>
        </p:nvSpPr>
        <p:spPr bwMode="auto">
          <a:xfrm flipH="1">
            <a:off x="2590800" y="18288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A64DA2-083A-4322-A0F8-FEB5D87BA1CF}" type="slidenum">
              <a:rPr lang="en-US"/>
              <a:pPr/>
              <a:t>17</a:t>
            </a:fld>
            <a:endParaRPr lang="en-US"/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2362200" y="2057400"/>
            <a:ext cx="4267200" cy="24384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Action</a:t>
            </a:r>
          </a:p>
          <a:p>
            <a:r>
              <a:rPr lang="en-US" sz="2000"/>
              <a:t>Create the SaleItem table</a:t>
            </a:r>
          </a:p>
          <a:p>
            <a:r>
              <a:rPr lang="en-US" sz="2000"/>
              <a:t>Create the ItemModel table</a:t>
            </a:r>
          </a:p>
          <a:p>
            <a:r>
              <a:rPr lang="en-US" sz="2000"/>
              <a:t>Include the proper columns</a:t>
            </a:r>
          </a:p>
          <a:p>
            <a:r>
              <a:rPr lang="en-US" sz="2000"/>
              <a:t>Set the keys</a:t>
            </a:r>
          </a:p>
          <a:p>
            <a:r>
              <a:rPr lang="en-US" sz="2000"/>
              <a:t>Set the data types</a:t>
            </a:r>
          </a:p>
          <a:p>
            <a:r>
              <a:rPr lang="en-US" sz="2000"/>
              <a:t>Grade/Grade and Mark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75771B-C1A5-4853-89F9-D0FAE817750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Models and Items</a:t>
            </a:r>
          </a:p>
        </p:txBody>
      </p:sp>
      <p:pic>
        <p:nvPicPr>
          <p:cNvPr id="2048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76400"/>
            <a:ext cx="7315200" cy="354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DD4930-AEFD-4B4D-9B7E-4D0664CA71EA}" type="slidenum">
              <a:rPr lang="en-US"/>
              <a:pPr/>
              <a:t>19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Customer Skill Level</a:t>
            </a:r>
          </a:p>
        </p:txBody>
      </p:sp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1812925" y="1676400"/>
            <a:ext cx="466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/>
              <a:t>CustomerID</a:t>
            </a:r>
            <a:r>
              <a:rPr lang="en-US"/>
              <a:t>, LastName, … Style, SkillLevel</a:t>
            </a:r>
          </a:p>
        </p:txBody>
      </p:sp>
      <p:sp>
        <p:nvSpPr>
          <p:cNvPr id="21509" name="Text Box 8"/>
          <p:cNvSpPr txBox="1">
            <a:spLocks noChangeArrowheads="1"/>
          </p:cNvSpPr>
          <p:nvPr/>
        </p:nvSpPr>
        <p:spPr bwMode="auto">
          <a:xfrm>
            <a:off x="1812925" y="2173288"/>
            <a:ext cx="462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CustomerID, LastName, … </a:t>
            </a:r>
            <a:r>
              <a:rPr lang="en-US" b="1" u="sng"/>
              <a:t>Style</a:t>
            </a:r>
            <a:r>
              <a:rPr lang="en-US"/>
              <a:t>, SkillLevel</a:t>
            </a:r>
          </a:p>
        </p:txBody>
      </p:sp>
      <p:sp>
        <p:nvSpPr>
          <p:cNvPr id="21510" name="Text Box 10"/>
          <p:cNvSpPr txBox="1">
            <a:spLocks noChangeArrowheads="1"/>
          </p:cNvSpPr>
          <p:nvPr/>
        </p:nvSpPr>
        <p:spPr bwMode="auto">
          <a:xfrm>
            <a:off x="1143000" y="2706688"/>
            <a:ext cx="6661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Business rule: Each customer can have one skill in many styles.</a:t>
            </a:r>
          </a:p>
          <a:p>
            <a:r>
              <a:rPr lang="en-US" i="1"/>
              <a:t>Business rule: Each style can apply to more than one customer.</a:t>
            </a:r>
          </a:p>
          <a:p>
            <a:r>
              <a:rPr lang="en-US" i="1"/>
              <a:t>Need a table with both attributes as keys.</a:t>
            </a:r>
          </a:p>
        </p:txBody>
      </p:sp>
      <p:sp>
        <p:nvSpPr>
          <p:cNvPr id="21511" name="Text Box 11"/>
          <p:cNvSpPr txBox="1">
            <a:spLocks noChangeArrowheads="1"/>
          </p:cNvSpPr>
          <p:nvPr/>
        </p:nvSpPr>
        <p:spPr bwMode="auto">
          <a:xfrm>
            <a:off x="1828800" y="3711575"/>
            <a:ext cx="470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/>
              <a:t>CustomerID</a:t>
            </a:r>
            <a:r>
              <a:rPr lang="en-US"/>
              <a:t>, LastName, … </a:t>
            </a:r>
            <a:r>
              <a:rPr lang="en-US" b="1" u="sng"/>
              <a:t>Style</a:t>
            </a:r>
            <a:r>
              <a:rPr lang="en-US"/>
              <a:t>, SkillLevel</a:t>
            </a:r>
          </a:p>
        </p:txBody>
      </p:sp>
      <p:sp>
        <p:nvSpPr>
          <p:cNvPr id="21512" name="Text Box 12"/>
          <p:cNvSpPr txBox="1">
            <a:spLocks noChangeArrowheads="1"/>
          </p:cNvSpPr>
          <p:nvPr/>
        </p:nvSpPr>
        <p:spPr bwMode="auto">
          <a:xfrm>
            <a:off x="1143000" y="4230688"/>
            <a:ext cx="685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But you cannot include LastName, FirstName and so on, because then you would have to re-enter that data for each customer skill.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FBF201-3A3B-4CC7-8E41-666C4982DE7F}" type="slidenum">
              <a:rPr lang="en-US"/>
              <a:pPr/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DBDesign: An Expert System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hlinkClick r:id="rId2"/>
              </a:rPr>
              <a:t>http://JerryPost.com/DBdesign</a:t>
            </a: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Benefits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Makes it easy to create database diagrams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Saves data in central location, so changes can be made from almost any computer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Provides immediate detailed feedback on the design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Requirements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Instructors must ask for a free account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Instructors and students need a Java-enabled Web browser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4AC579-391A-4AF9-8CA4-499693F173B3}" type="slidenum">
              <a:rPr lang="en-US"/>
              <a:pPr/>
              <a:t>20</a:t>
            </a:fld>
            <a:endParaRPr lang="en-US"/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Customer Style Skills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1066800" y="1752600"/>
            <a:ext cx="1600200" cy="37623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Customer</a:t>
            </a: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1066800" y="2133600"/>
            <a:ext cx="1600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b="1" u="sng"/>
              <a:t>CustomerID</a:t>
            </a:r>
          </a:p>
          <a:p>
            <a:r>
              <a:rPr lang="en-US"/>
              <a:t>LastName</a:t>
            </a:r>
          </a:p>
          <a:p>
            <a:r>
              <a:rPr lang="en-US"/>
              <a:t>FirstName</a:t>
            </a:r>
          </a:p>
          <a:p>
            <a:r>
              <a:rPr lang="en-US"/>
              <a:t>Phone</a:t>
            </a:r>
          </a:p>
          <a:p>
            <a:r>
              <a:rPr lang="en-US"/>
              <a:t>Address</a:t>
            </a:r>
          </a:p>
          <a:p>
            <a:r>
              <a:rPr lang="en-US"/>
              <a:t>City</a:t>
            </a:r>
          </a:p>
          <a:p>
            <a:r>
              <a:rPr lang="en-US"/>
              <a:t>State</a:t>
            </a:r>
          </a:p>
          <a:p>
            <a:r>
              <a:rPr lang="en-US"/>
              <a:t>ZIP</a:t>
            </a: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3733800" y="2438400"/>
            <a:ext cx="1828800" cy="37623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CustomerSkill</a:t>
            </a:r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3733800" y="2819400"/>
            <a:ext cx="18288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b="1" u="sng"/>
              <a:t>CustomerID</a:t>
            </a:r>
          </a:p>
          <a:p>
            <a:r>
              <a:rPr lang="en-US" b="1" u="sng"/>
              <a:t>Style</a:t>
            </a:r>
          </a:p>
          <a:p>
            <a:r>
              <a:rPr lang="en-US"/>
              <a:t>SkillLevel</a:t>
            </a:r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6400800" y="1681163"/>
            <a:ext cx="1905000" cy="37623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Style</a:t>
            </a:r>
          </a:p>
        </p:txBody>
      </p:sp>
      <p:sp>
        <p:nvSpPr>
          <p:cNvPr id="22537" name="Rectangle 10"/>
          <p:cNvSpPr>
            <a:spLocks noChangeArrowheads="1"/>
          </p:cNvSpPr>
          <p:nvPr/>
        </p:nvSpPr>
        <p:spPr bwMode="auto">
          <a:xfrm>
            <a:off x="6400800" y="2057400"/>
            <a:ext cx="1905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b="1" u="sng"/>
              <a:t>Style</a:t>
            </a:r>
          </a:p>
          <a:p>
            <a:r>
              <a:rPr lang="en-US"/>
              <a:t>StyleDescription</a:t>
            </a:r>
          </a:p>
        </p:txBody>
      </p:sp>
      <p:sp>
        <p:nvSpPr>
          <p:cNvPr id="22538" name="Text Box 11"/>
          <p:cNvSpPr txBox="1">
            <a:spLocks noChangeArrowheads="1"/>
          </p:cNvSpPr>
          <p:nvPr/>
        </p:nvSpPr>
        <p:spPr bwMode="auto">
          <a:xfrm>
            <a:off x="6400800" y="3814763"/>
            <a:ext cx="1905000" cy="37623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SkillLevel</a:t>
            </a:r>
          </a:p>
        </p:txBody>
      </p:sp>
      <p:sp>
        <p:nvSpPr>
          <p:cNvPr id="22539" name="Rectangle 12"/>
          <p:cNvSpPr>
            <a:spLocks noChangeArrowheads="1"/>
          </p:cNvSpPr>
          <p:nvPr/>
        </p:nvSpPr>
        <p:spPr bwMode="auto">
          <a:xfrm>
            <a:off x="6400800" y="4191000"/>
            <a:ext cx="1905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b="1" u="sng"/>
              <a:t>SkillLevel</a:t>
            </a:r>
          </a:p>
          <a:p>
            <a:r>
              <a:rPr lang="en-US"/>
              <a:t>SkillDescription</a:t>
            </a:r>
          </a:p>
        </p:txBody>
      </p:sp>
      <p:sp>
        <p:nvSpPr>
          <p:cNvPr id="22540" name="Freeform 13"/>
          <p:cNvSpPr>
            <a:spLocks/>
          </p:cNvSpPr>
          <p:nvPr/>
        </p:nvSpPr>
        <p:spPr bwMode="auto">
          <a:xfrm>
            <a:off x="2667000" y="2286000"/>
            <a:ext cx="1066800" cy="685800"/>
          </a:xfrm>
          <a:custGeom>
            <a:avLst/>
            <a:gdLst>
              <a:gd name="T0" fmla="*/ 0 w 672"/>
              <a:gd name="T1" fmla="*/ 0 h 432"/>
              <a:gd name="T2" fmla="*/ 192 w 672"/>
              <a:gd name="T3" fmla="*/ 0 h 432"/>
              <a:gd name="T4" fmla="*/ 192 w 672"/>
              <a:gd name="T5" fmla="*/ 432 h 432"/>
              <a:gd name="T6" fmla="*/ 672 w 672"/>
              <a:gd name="T7" fmla="*/ 432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672"/>
              <a:gd name="T13" fmla="*/ 0 h 432"/>
              <a:gd name="T14" fmla="*/ 672 w 67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2" h="432">
                <a:moveTo>
                  <a:pt x="0" y="0"/>
                </a:moveTo>
                <a:lnTo>
                  <a:pt x="192" y="0"/>
                </a:lnTo>
                <a:lnTo>
                  <a:pt x="192" y="432"/>
                </a:lnTo>
                <a:lnTo>
                  <a:pt x="672" y="4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1" name="Freeform 14"/>
          <p:cNvSpPr>
            <a:spLocks/>
          </p:cNvSpPr>
          <p:nvPr/>
        </p:nvSpPr>
        <p:spPr bwMode="auto">
          <a:xfrm>
            <a:off x="5562600" y="2286000"/>
            <a:ext cx="838200" cy="990600"/>
          </a:xfrm>
          <a:custGeom>
            <a:avLst/>
            <a:gdLst>
              <a:gd name="T0" fmla="*/ 0 w 528"/>
              <a:gd name="T1" fmla="*/ 624 h 624"/>
              <a:gd name="T2" fmla="*/ 240 w 528"/>
              <a:gd name="T3" fmla="*/ 624 h 624"/>
              <a:gd name="T4" fmla="*/ 240 w 528"/>
              <a:gd name="T5" fmla="*/ 0 h 624"/>
              <a:gd name="T6" fmla="*/ 528 w 528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624"/>
              <a:gd name="T14" fmla="*/ 528 w 528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624">
                <a:moveTo>
                  <a:pt x="0" y="624"/>
                </a:moveTo>
                <a:lnTo>
                  <a:pt x="240" y="624"/>
                </a:lnTo>
                <a:lnTo>
                  <a:pt x="240" y="0"/>
                </a:lnTo>
                <a:lnTo>
                  <a:pt x="52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2" name="Freeform 15"/>
          <p:cNvSpPr>
            <a:spLocks/>
          </p:cNvSpPr>
          <p:nvPr/>
        </p:nvSpPr>
        <p:spPr bwMode="auto">
          <a:xfrm>
            <a:off x="5562600" y="3581400"/>
            <a:ext cx="838200" cy="762000"/>
          </a:xfrm>
          <a:custGeom>
            <a:avLst/>
            <a:gdLst>
              <a:gd name="T0" fmla="*/ 0 w 528"/>
              <a:gd name="T1" fmla="*/ 0 h 480"/>
              <a:gd name="T2" fmla="*/ 240 w 528"/>
              <a:gd name="T3" fmla="*/ 0 h 480"/>
              <a:gd name="T4" fmla="*/ 240 w 528"/>
              <a:gd name="T5" fmla="*/ 480 h 480"/>
              <a:gd name="T6" fmla="*/ 528 w 528"/>
              <a:gd name="T7" fmla="*/ 480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480"/>
              <a:gd name="T14" fmla="*/ 528 w 528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480">
                <a:moveTo>
                  <a:pt x="0" y="0"/>
                </a:moveTo>
                <a:lnTo>
                  <a:pt x="240" y="0"/>
                </a:lnTo>
                <a:lnTo>
                  <a:pt x="240" y="480"/>
                </a:lnTo>
                <a:lnTo>
                  <a:pt x="528" y="48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FF5FDB-8752-466F-A1FF-5B7F34AA23CD}" type="slidenum">
              <a:rPr lang="en-US"/>
              <a:pPr/>
              <a:t>3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Oracle Data Types (Domains)</a:t>
            </a:r>
          </a:p>
        </p:txBody>
      </p:sp>
      <p:graphicFrame>
        <p:nvGraphicFramePr>
          <p:cNvPr id="80051" name="Group 179"/>
          <p:cNvGraphicFramePr>
            <a:graphicFrameLocks noGrp="1"/>
          </p:cNvGraphicFramePr>
          <p:nvPr>
            <p:ph idx="1"/>
          </p:nvPr>
        </p:nvGraphicFramePr>
        <p:xfrm>
          <a:off x="609600" y="1295400"/>
          <a:ext cx="7723188" cy="4800600"/>
        </p:xfrm>
        <a:graphic>
          <a:graphicData uri="http://schemas.openxmlformats.org/drawingml/2006/table">
            <a:tbl>
              <a:tblPr/>
              <a:tblGrid>
                <a:gridCol w="1712913"/>
                <a:gridCol w="2438400"/>
                <a:gridCol w="2686050"/>
                <a:gridCol w="885825"/>
              </a:tblGrid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Bytes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Text  (characters)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fixed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variable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national/Unicode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memo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CHAR or NCHAR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VARCHAR2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NVARCHAR2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2000 bytes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4000 bytes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4000 bytes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gigabytes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Fixed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Variable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Variable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Variable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5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Numeric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Byte (8 bits)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Integer (16 bits)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Long (32 bits)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(64 bits)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Fixed precision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Float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Double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Currency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Yes/No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NUMBER(38)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NUMBER(38)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NUMBER(38)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NUMBER(38)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NUMBER(p,s)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NUMBER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NUMBER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NUMBER(p,4)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 digits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 digits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 digits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 digits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p: 1...38,  s: -84...127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 digits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 digits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 digits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0513" algn="dec"/>
                        </a:tabLst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0513" algn="dec"/>
                        </a:tabLst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2-21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0513" algn="dec"/>
                        </a:tabLst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2-21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0513" algn="dec"/>
                        </a:tabLst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2-21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0513" algn="dec"/>
                        </a:tabLst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2-21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0513" algn="dec"/>
                        </a:tabLst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2-21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0513" algn="dec"/>
                        </a:tabLst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2-21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0513" algn="dec"/>
                        </a:tabLst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2-21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0513" algn="dec"/>
                        </a:tabLst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2-21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Date/Time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Interval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DATE, TIMESTAMP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INTERVAL YEAR/MONTH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1/1/-4712 to 12/31/9999 (sec)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7/11/13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Image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LONG RAW or BLOB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gigabytes, 4 gigabytes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0513" algn="dec"/>
                        </a:tabLst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Variable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56" name="Rectangle 180"/>
          <p:cNvSpPr>
            <a:spLocks noChangeArrowheads="1"/>
          </p:cNvSpPr>
          <p:nvPr/>
        </p:nvSpPr>
        <p:spPr bwMode="auto">
          <a:xfrm>
            <a:off x="228600" y="6324600"/>
            <a:ext cx="7924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tabLst>
                <a:tab pos="1371600" algn="l"/>
              </a:tabLst>
            </a:pPr>
            <a:r>
              <a:rPr lang="en-US" sz="1200"/>
              <a:t>OTN.Oracle.com, SQL Reference book, search for Oracle Built-in Datatypes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C75EC5-395B-4757-9337-C8F1ECEA3990}" type="slidenum">
              <a:rPr lang="en-US"/>
              <a:pPr/>
              <a:t>4</a:t>
            </a:fld>
            <a:endParaRPr lang="en-US"/>
          </a:p>
        </p:txBody>
      </p:sp>
      <p:sp>
        <p:nvSpPr>
          <p:cNvPr id="6147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Initial Business Objects</a:t>
            </a:r>
          </a:p>
        </p:txBody>
      </p:sp>
      <p:sp>
        <p:nvSpPr>
          <p:cNvPr id="6148" name="Text Box 20"/>
          <p:cNvSpPr txBox="1">
            <a:spLocks noChangeArrowheads="1"/>
          </p:cNvSpPr>
          <p:nvPr/>
        </p:nvSpPr>
        <p:spPr bwMode="auto">
          <a:xfrm>
            <a:off x="1752600" y="3509963"/>
            <a:ext cx="1600200" cy="3762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Employee</a:t>
            </a:r>
          </a:p>
        </p:txBody>
      </p:sp>
      <p:sp>
        <p:nvSpPr>
          <p:cNvPr id="6149" name="Rectangle 21"/>
          <p:cNvSpPr>
            <a:spLocks noChangeArrowheads="1"/>
          </p:cNvSpPr>
          <p:nvPr/>
        </p:nvSpPr>
        <p:spPr bwMode="auto">
          <a:xfrm>
            <a:off x="1752600" y="3886200"/>
            <a:ext cx="1600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 u="sng"/>
              <a:t>EmployeeID</a:t>
            </a:r>
          </a:p>
          <a:p>
            <a:r>
              <a:rPr lang="en-US"/>
              <a:t>TaxpayerID</a:t>
            </a:r>
          </a:p>
          <a:p>
            <a:r>
              <a:rPr lang="en-US"/>
              <a:t>LastName</a:t>
            </a:r>
          </a:p>
          <a:p>
            <a:r>
              <a:rPr lang="en-US"/>
              <a:t>FirstName</a:t>
            </a:r>
          </a:p>
          <a:p>
            <a:r>
              <a:rPr lang="en-US"/>
              <a:t>Address</a:t>
            </a:r>
          </a:p>
          <a:p>
            <a:r>
              <a:rPr lang="en-US"/>
              <a:t>City</a:t>
            </a:r>
          </a:p>
          <a:p>
            <a:r>
              <a:rPr lang="en-US"/>
              <a:t>State</a:t>
            </a:r>
          </a:p>
          <a:p>
            <a:r>
              <a:rPr lang="en-US"/>
              <a:t>ZIP</a:t>
            </a:r>
          </a:p>
        </p:txBody>
      </p:sp>
      <p:sp>
        <p:nvSpPr>
          <p:cNvPr id="6150" name="Text Box 22"/>
          <p:cNvSpPr txBox="1">
            <a:spLocks noChangeArrowheads="1"/>
          </p:cNvSpPr>
          <p:nvPr/>
        </p:nvSpPr>
        <p:spPr bwMode="auto">
          <a:xfrm>
            <a:off x="4343400" y="1600200"/>
            <a:ext cx="16002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Customer</a:t>
            </a:r>
          </a:p>
        </p:txBody>
      </p:sp>
      <p:sp>
        <p:nvSpPr>
          <p:cNvPr id="6151" name="Rectangle 23"/>
          <p:cNvSpPr>
            <a:spLocks noChangeArrowheads="1"/>
          </p:cNvSpPr>
          <p:nvPr/>
        </p:nvSpPr>
        <p:spPr bwMode="auto">
          <a:xfrm>
            <a:off x="4343400" y="1981200"/>
            <a:ext cx="1600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 u="sng"/>
              <a:t>CustomerID</a:t>
            </a:r>
          </a:p>
          <a:p>
            <a:r>
              <a:rPr lang="en-US"/>
              <a:t>LastName</a:t>
            </a:r>
          </a:p>
          <a:p>
            <a:r>
              <a:rPr lang="en-US"/>
              <a:t>FirstName</a:t>
            </a:r>
          </a:p>
          <a:p>
            <a:r>
              <a:rPr lang="en-US"/>
              <a:t>Phone</a:t>
            </a:r>
          </a:p>
          <a:p>
            <a:r>
              <a:rPr lang="en-US"/>
              <a:t>Address</a:t>
            </a:r>
          </a:p>
          <a:p>
            <a:r>
              <a:rPr lang="en-US"/>
              <a:t>City</a:t>
            </a:r>
          </a:p>
          <a:p>
            <a:r>
              <a:rPr lang="en-US"/>
              <a:t>State</a:t>
            </a:r>
          </a:p>
          <a:p>
            <a:r>
              <a:rPr lang="en-US"/>
              <a:t>ZIP</a:t>
            </a:r>
          </a:p>
        </p:txBody>
      </p:sp>
      <p:sp>
        <p:nvSpPr>
          <p:cNvPr id="6152" name="Text Box 24"/>
          <p:cNvSpPr txBox="1">
            <a:spLocks noChangeArrowheads="1"/>
          </p:cNvSpPr>
          <p:nvPr/>
        </p:nvSpPr>
        <p:spPr bwMode="auto">
          <a:xfrm>
            <a:off x="1143000" y="1452563"/>
            <a:ext cx="1600200" cy="3762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Sale</a:t>
            </a:r>
          </a:p>
        </p:txBody>
      </p:sp>
      <p:sp>
        <p:nvSpPr>
          <p:cNvPr id="6153" name="Rectangle 25"/>
          <p:cNvSpPr>
            <a:spLocks noChangeArrowheads="1"/>
          </p:cNvSpPr>
          <p:nvPr/>
        </p:nvSpPr>
        <p:spPr bwMode="auto">
          <a:xfrm>
            <a:off x="1143000" y="1828800"/>
            <a:ext cx="16002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 u="sng"/>
              <a:t>SaleID</a:t>
            </a:r>
          </a:p>
          <a:p>
            <a:r>
              <a:rPr lang="en-US"/>
              <a:t>SaleDate</a:t>
            </a:r>
          </a:p>
          <a:p>
            <a:r>
              <a:rPr lang="en-US"/>
              <a:t>CustomerID</a:t>
            </a:r>
          </a:p>
          <a:p>
            <a:r>
              <a:rPr lang="en-US"/>
              <a:t>EmployeeID</a:t>
            </a:r>
          </a:p>
        </p:txBody>
      </p:sp>
      <p:sp>
        <p:nvSpPr>
          <p:cNvPr id="6154" name="Text Box 26"/>
          <p:cNvSpPr txBox="1">
            <a:spLocks noChangeArrowheads="1"/>
          </p:cNvSpPr>
          <p:nvPr/>
        </p:nvSpPr>
        <p:spPr bwMode="auto">
          <a:xfrm>
            <a:off x="6477000" y="3124200"/>
            <a:ext cx="19050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Rental</a:t>
            </a:r>
          </a:p>
        </p:txBody>
      </p:sp>
      <p:sp>
        <p:nvSpPr>
          <p:cNvPr id="6155" name="Rectangle 27"/>
          <p:cNvSpPr>
            <a:spLocks noChangeArrowheads="1"/>
          </p:cNvSpPr>
          <p:nvPr/>
        </p:nvSpPr>
        <p:spPr bwMode="auto">
          <a:xfrm>
            <a:off x="6477000" y="3505200"/>
            <a:ext cx="19050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 u="sng"/>
              <a:t>RentID</a:t>
            </a:r>
          </a:p>
          <a:p>
            <a:r>
              <a:rPr lang="en-US"/>
              <a:t>RentDate</a:t>
            </a:r>
          </a:p>
          <a:p>
            <a:r>
              <a:rPr lang="en-US"/>
              <a:t>CustomerID</a:t>
            </a:r>
          </a:p>
          <a:p>
            <a:r>
              <a:rPr lang="en-US"/>
              <a:t>ExpectedReturn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7BB433-622C-4756-97C3-4E11A27C0875}" type="slidenum">
              <a:rPr lang="en-US"/>
              <a:pPr/>
              <a:t>5</a:t>
            </a:fld>
            <a:endParaRPr lang="en-US"/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Associations or Relationships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1752600" y="3509963"/>
            <a:ext cx="1600200" cy="3762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Employee</a:t>
            </a: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1752600" y="3886200"/>
            <a:ext cx="1600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 u="sng"/>
              <a:t>EmployeeID</a:t>
            </a:r>
          </a:p>
          <a:p>
            <a:r>
              <a:rPr lang="en-US"/>
              <a:t>TaxpayerID</a:t>
            </a:r>
          </a:p>
          <a:p>
            <a:r>
              <a:rPr lang="en-US"/>
              <a:t>LastName</a:t>
            </a:r>
          </a:p>
          <a:p>
            <a:r>
              <a:rPr lang="en-US"/>
              <a:t>FirstName</a:t>
            </a:r>
          </a:p>
          <a:p>
            <a:r>
              <a:rPr lang="en-US"/>
              <a:t>Address</a:t>
            </a:r>
          </a:p>
          <a:p>
            <a:r>
              <a:rPr lang="en-US"/>
              <a:t>City</a:t>
            </a:r>
          </a:p>
          <a:p>
            <a:r>
              <a:rPr lang="en-US"/>
              <a:t>State</a:t>
            </a:r>
          </a:p>
          <a:p>
            <a:r>
              <a:rPr lang="en-US"/>
              <a:t>ZIP</a:t>
            </a:r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4343400" y="1600200"/>
            <a:ext cx="16002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Customer</a:t>
            </a:r>
          </a:p>
        </p:txBody>
      </p:sp>
      <p:sp>
        <p:nvSpPr>
          <p:cNvPr id="7175" name="Rectangle 8"/>
          <p:cNvSpPr>
            <a:spLocks noChangeArrowheads="1"/>
          </p:cNvSpPr>
          <p:nvPr/>
        </p:nvSpPr>
        <p:spPr bwMode="auto">
          <a:xfrm>
            <a:off x="4343400" y="1981200"/>
            <a:ext cx="1600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 u="sng"/>
              <a:t>CustomerID</a:t>
            </a:r>
          </a:p>
          <a:p>
            <a:r>
              <a:rPr lang="en-US"/>
              <a:t>LastName</a:t>
            </a:r>
          </a:p>
          <a:p>
            <a:r>
              <a:rPr lang="en-US"/>
              <a:t>FirstName</a:t>
            </a:r>
          </a:p>
          <a:p>
            <a:r>
              <a:rPr lang="en-US"/>
              <a:t>Phone</a:t>
            </a:r>
          </a:p>
          <a:p>
            <a:r>
              <a:rPr lang="en-US"/>
              <a:t>Address</a:t>
            </a:r>
          </a:p>
          <a:p>
            <a:r>
              <a:rPr lang="en-US"/>
              <a:t>City</a:t>
            </a:r>
          </a:p>
          <a:p>
            <a:r>
              <a:rPr lang="en-US"/>
              <a:t>State</a:t>
            </a:r>
          </a:p>
          <a:p>
            <a:r>
              <a:rPr lang="en-US"/>
              <a:t>ZIP</a:t>
            </a:r>
          </a:p>
        </p:txBody>
      </p:sp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1143000" y="1452563"/>
            <a:ext cx="1600200" cy="3762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Sale</a:t>
            </a:r>
          </a:p>
        </p:txBody>
      </p:sp>
      <p:sp>
        <p:nvSpPr>
          <p:cNvPr id="7177" name="Rectangle 10"/>
          <p:cNvSpPr>
            <a:spLocks noChangeArrowheads="1"/>
          </p:cNvSpPr>
          <p:nvPr/>
        </p:nvSpPr>
        <p:spPr bwMode="auto">
          <a:xfrm>
            <a:off x="1143000" y="1828800"/>
            <a:ext cx="16002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 u="sng"/>
              <a:t>SaleID</a:t>
            </a:r>
          </a:p>
          <a:p>
            <a:r>
              <a:rPr lang="en-US"/>
              <a:t>SaleDate</a:t>
            </a:r>
          </a:p>
          <a:p>
            <a:r>
              <a:rPr lang="en-US"/>
              <a:t>CustomerID</a:t>
            </a:r>
          </a:p>
          <a:p>
            <a:r>
              <a:rPr lang="en-US"/>
              <a:t>EmployeeID</a:t>
            </a:r>
          </a:p>
        </p:txBody>
      </p:sp>
      <p:sp>
        <p:nvSpPr>
          <p:cNvPr id="7178" name="Text Box 11"/>
          <p:cNvSpPr txBox="1">
            <a:spLocks noChangeArrowheads="1"/>
          </p:cNvSpPr>
          <p:nvPr/>
        </p:nvSpPr>
        <p:spPr bwMode="auto">
          <a:xfrm>
            <a:off x="6477000" y="3124200"/>
            <a:ext cx="19050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Rental</a:t>
            </a:r>
          </a:p>
        </p:txBody>
      </p:sp>
      <p:sp>
        <p:nvSpPr>
          <p:cNvPr id="7179" name="Rectangle 12"/>
          <p:cNvSpPr>
            <a:spLocks noChangeArrowheads="1"/>
          </p:cNvSpPr>
          <p:nvPr/>
        </p:nvSpPr>
        <p:spPr bwMode="auto">
          <a:xfrm>
            <a:off x="6477000" y="3505200"/>
            <a:ext cx="19050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 u="sng"/>
              <a:t>RentID</a:t>
            </a:r>
          </a:p>
          <a:p>
            <a:r>
              <a:rPr lang="en-US"/>
              <a:t>RentDate</a:t>
            </a:r>
          </a:p>
          <a:p>
            <a:r>
              <a:rPr lang="en-US"/>
              <a:t>CustomerID</a:t>
            </a:r>
          </a:p>
          <a:p>
            <a:r>
              <a:rPr lang="en-US"/>
              <a:t>ExpectedReturn</a:t>
            </a:r>
          </a:p>
        </p:txBody>
      </p:sp>
      <p:sp>
        <p:nvSpPr>
          <p:cNvPr id="7180" name="Freeform 14"/>
          <p:cNvSpPr>
            <a:spLocks/>
          </p:cNvSpPr>
          <p:nvPr/>
        </p:nvSpPr>
        <p:spPr bwMode="auto">
          <a:xfrm>
            <a:off x="2743200" y="2133600"/>
            <a:ext cx="1600200" cy="457200"/>
          </a:xfrm>
          <a:custGeom>
            <a:avLst/>
            <a:gdLst>
              <a:gd name="T0" fmla="*/ 0 w 1008"/>
              <a:gd name="T1" fmla="*/ 288 h 288"/>
              <a:gd name="T2" fmla="*/ 432 w 1008"/>
              <a:gd name="T3" fmla="*/ 288 h 288"/>
              <a:gd name="T4" fmla="*/ 432 w 1008"/>
              <a:gd name="T5" fmla="*/ 0 h 288"/>
              <a:gd name="T6" fmla="*/ 1008 w 1008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008"/>
              <a:gd name="T13" fmla="*/ 0 h 288"/>
              <a:gd name="T14" fmla="*/ 1008 w 1008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8" h="288">
                <a:moveTo>
                  <a:pt x="0" y="288"/>
                </a:moveTo>
                <a:lnTo>
                  <a:pt x="432" y="288"/>
                </a:lnTo>
                <a:lnTo>
                  <a:pt x="432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1" name="Text Box 15"/>
          <p:cNvSpPr txBox="1">
            <a:spLocks noChangeArrowheads="1"/>
          </p:cNvSpPr>
          <p:nvPr/>
        </p:nvSpPr>
        <p:spPr bwMode="auto">
          <a:xfrm>
            <a:off x="2727325" y="2170113"/>
            <a:ext cx="62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0…*</a:t>
            </a:r>
          </a:p>
        </p:txBody>
      </p:sp>
      <p:sp>
        <p:nvSpPr>
          <p:cNvPr id="7182" name="Text Box 16"/>
          <p:cNvSpPr txBox="1">
            <a:spLocks noChangeArrowheads="1"/>
          </p:cNvSpPr>
          <p:nvPr/>
        </p:nvSpPr>
        <p:spPr bwMode="auto">
          <a:xfrm>
            <a:off x="3657600" y="1752600"/>
            <a:ext cx="66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1…1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BB4769-D77A-4163-9687-D64B8B8D3216}" type="slidenum">
              <a:rPr lang="en-US"/>
              <a:pPr/>
              <a:t>6</a:t>
            </a:fld>
            <a:endParaRPr lang="en-US"/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1981200" y="2514600"/>
            <a:ext cx="5334000" cy="16764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Action</a:t>
            </a:r>
          </a:p>
          <a:p>
            <a:r>
              <a:rPr lang="en-US" sz="2000"/>
              <a:t>Browser: http://JerryPost.com/dbdesign</a:t>
            </a:r>
          </a:p>
          <a:p>
            <a:r>
              <a:rPr lang="en-US" sz="2000"/>
              <a:t>Login with your database book account.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C6ED9F-F2D8-4EC9-922E-161BF00121CD}" type="slidenum">
              <a:rPr lang="en-US"/>
              <a:pPr/>
              <a:t>7</a:t>
            </a:fld>
            <a:endParaRPr lang="en-US"/>
          </a:p>
        </p:txBody>
      </p:sp>
      <p:pic>
        <p:nvPicPr>
          <p:cNvPr id="9219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1447800"/>
            <a:ext cx="382746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Getting Started</a:t>
            </a:r>
          </a:p>
        </p:txBody>
      </p:sp>
      <p:sp>
        <p:nvSpPr>
          <p:cNvPr id="9221" name="Text Box 8"/>
          <p:cNvSpPr txBox="1">
            <a:spLocks noChangeArrowheads="1"/>
          </p:cNvSpPr>
          <p:nvPr/>
        </p:nvSpPr>
        <p:spPr bwMode="auto">
          <a:xfrm>
            <a:off x="838200" y="1981200"/>
            <a:ext cx="1828800" cy="9255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Enter the key numbers you received</a:t>
            </a:r>
          </a:p>
        </p:txBody>
      </p:sp>
      <p:sp>
        <p:nvSpPr>
          <p:cNvPr id="9222" name="Line 10"/>
          <p:cNvSpPr>
            <a:spLocks noChangeShapeType="1"/>
          </p:cNvSpPr>
          <p:nvPr/>
        </p:nvSpPr>
        <p:spPr bwMode="auto">
          <a:xfrm>
            <a:off x="2667000" y="26670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838200" y="3124200"/>
            <a:ext cx="1828800" cy="9255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Create a username and password.</a:t>
            </a:r>
          </a:p>
        </p:txBody>
      </p:sp>
      <p:sp>
        <p:nvSpPr>
          <p:cNvPr id="9224" name="Line 12"/>
          <p:cNvSpPr>
            <a:spLocks noChangeShapeType="1"/>
          </p:cNvSpPr>
          <p:nvPr/>
        </p:nvSpPr>
        <p:spPr bwMode="auto">
          <a:xfrm>
            <a:off x="2667000" y="35814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225" name="Text Box 13"/>
          <p:cNvSpPr txBox="1">
            <a:spLocks noChangeArrowheads="1"/>
          </p:cNvSpPr>
          <p:nvPr/>
        </p:nvSpPr>
        <p:spPr bwMode="auto">
          <a:xfrm>
            <a:off x="838200" y="4495800"/>
            <a:ext cx="1828800" cy="12001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Enter your correct name, e-mail address and StudentID</a:t>
            </a:r>
          </a:p>
        </p:txBody>
      </p:sp>
      <p:sp>
        <p:nvSpPr>
          <p:cNvPr id="9226" name="Line 14"/>
          <p:cNvSpPr>
            <a:spLocks noChangeShapeType="1"/>
          </p:cNvSpPr>
          <p:nvPr/>
        </p:nvSpPr>
        <p:spPr bwMode="auto">
          <a:xfrm flipV="1">
            <a:off x="2667000" y="42672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C2ED63-2987-4576-8A34-9CE3145AB883}" type="slidenum">
              <a:rPr lang="en-US"/>
              <a:pPr/>
              <a:t>8</a:t>
            </a:fld>
            <a:endParaRPr lang="en-US"/>
          </a:p>
        </p:txBody>
      </p:sp>
      <p:pic>
        <p:nvPicPr>
          <p:cNvPr id="10243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524000"/>
            <a:ext cx="3713163" cy="412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Registration</a:t>
            </a:r>
          </a:p>
        </p:txBody>
      </p:sp>
      <p:sp>
        <p:nvSpPr>
          <p:cNvPr id="10245" name="Text Box 12"/>
          <p:cNvSpPr txBox="1">
            <a:spLocks noChangeArrowheads="1"/>
          </p:cNvSpPr>
          <p:nvPr/>
        </p:nvSpPr>
        <p:spPr bwMode="auto">
          <a:xfrm>
            <a:off x="5638800" y="3352800"/>
            <a:ext cx="22098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Select your class</a:t>
            </a: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5638800" y="4038600"/>
            <a:ext cx="2209800" cy="9255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Enter the admit code provided by your instructor</a:t>
            </a:r>
          </a:p>
        </p:txBody>
      </p:sp>
      <p:sp>
        <p:nvSpPr>
          <p:cNvPr id="10247" name="Line 15"/>
          <p:cNvSpPr>
            <a:spLocks noChangeShapeType="1"/>
          </p:cNvSpPr>
          <p:nvPr/>
        </p:nvSpPr>
        <p:spPr bwMode="auto">
          <a:xfrm flipH="1">
            <a:off x="4191000" y="35814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Text Box 19"/>
          <p:cNvSpPr txBox="1">
            <a:spLocks noChangeArrowheads="1"/>
          </p:cNvSpPr>
          <p:nvPr/>
        </p:nvSpPr>
        <p:spPr bwMode="auto">
          <a:xfrm>
            <a:off x="5638800" y="1665288"/>
            <a:ext cx="2209800" cy="92551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Choose a country or state to reduce the search list</a:t>
            </a:r>
          </a:p>
        </p:txBody>
      </p:sp>
      <p:sp>
        <p:nvSpPr>
          <p:cNvPr id="10249" name="Text Box 20"/>
          <p:cNvSpPr txBox="1">
            <a:spLocks noChangeArrowheads="1"/>
          </p:cNvSpPr>
          <p:nvPr/>
        </p:nvSpPr>
        <p:spPr bwMode="auto">
          <a:xfrm>
            <a:off x="5638800" y="2819400"/>
            <a:ext cx="22098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Select your school</a:t>
            </a:r>
          </a:p>
        </p:txBody>
      </p:sp>
      <p:sp>
        <p:nvSpPr>
          <p:cNvPr id="10250" name="Line 21"/>
          <p:cNvSpPr>
            <a:spLocks noChangeShapeType="1"/>
          </p:cNvSpPr>
          <p:nvPr/>
        </p:nvSpPr>
        <p:spPr bwMode="auto">
          <a:xfrm flipH="1">
            <a:off x="3505200" y="2971800"/>
            <a:ext cx="2133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Line 22"/>
          <p:cNvSpPr>
            <a:spLocks noChangeShapeType="1"/>
          </p:cNvSpPr>
          <p:nvPr/>
        </p:nvSpPr>
        <p:spPr bwMode="auto">
          <a:xfrm flipH="1">
            <a:off x="3505200" y="2209800"/>
            <a:ext cx="2133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Line 23"/>
          <p:cNvSpPr>
            <a:spLocks noChangeShapeType="1"/>
          </p:cNvSpPr>
          <p:nvPr/>
        </p:nvSpPr>
        <p:spPr bwMode="auto">
          <a:xfrm flipH="1" flipV="1">
            <a:off x="2514600" y="4267200"/>
            <a:ext cx="3124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DD4202-366B-41E3-AEFD-576C98B63F1E}" type="slidenum">
              <a:rPr lang="en-US"/>
              <a:pPr/>
              <a:t>9</a:t>
            </a:fld>
            <a:endParaRPr lang="en-US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2133600" y="2286000"/>
            <a:ext cx="4876800" cy="22098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Action</a:t>
            </a:r>
          </a:p>
          <a:p>
            <a:r>
              <a:rPr lang="en-US" sz="2000"/>
              <a:t>File/Open, choose All Powder case</a:t>
            </a:r>
          </a:p>
          <a:p>
            <a:r>
              <a:rPr lang="en-US" sz="2000"/>
              <a:t>Right click/Add Table</a:t>
            </a:r>
          </a:p>
          <a:p>
            <a:r>
              <a:rPr lang="en-US" sz="2000"/>
              <a:t>Right click header/Rename table</a:t>
            </a:r>
          </a:p>
          <a:p>
            <a:r>
              <a:rPr lang="en-US" sz="2000"/>
              <a:t>Drag columns from right onto table</a:t>
            </a:r>
          </a:p>
          <a:p>
            <a:r>
              <a:rPr lang="en-US" sz="2000"/>
              <a:t>Right click name/set data type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675</TotalTime>
  <Words>737</Words>
  <Application>Microsoft Office PowerPoint</Application>
  <PresentationFormat>On-screen Show (4:3)</PresentationFormat>
  <Paragraphs>279</Paragraphs>
  <Slides>20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Radial</vt:lpstr>
      <vt:lpstr>All Powder Board and Ski</vt:lpstr>
      <vt:lpstr>DBDesign: An Expert System</vt:lpstr>
      <vt:lpstr>Oracle Data Types (Domains)</vt:lpstr>
      <vt:lpstr>Initial Business Objects</vt:lpstr>
      <vt:lpstr>Associations or Relationships</vt:lpstr>
      <vt:lpstr>Action</vt:lpstr>
      <vt:lpstr>Getting Started</vt:lpstr>
      <vt:lpstr>Class Registration</vt:lpstr>
      <vt:lpstr>Action</vt:lpstr>
      <vt:lpstr>DBDesign: Example</vt:lpstr>
      <vt:lpstr>Action</vt:lpstr>
      <vt:lpstr>Relationships</vt:lpstr>
      <vt:lpstr>Action</vt:lpstr>
      <vt:lpstr>Design Errors</vt:lpstr>
      <vt:lpstr>Split Many-to-Many Relationship</vt:lpstr>
      <vt:lpstr>Ski Shop Inventory</vt:lpstr>
      <vt:lpstr>Action</vt:lpstr>
      <vt:lpstr>Models and Items</vt:lpstr>
      <vt:lpstr>Customer Skill Level</vt:lpstr>
      <vt:lpstr>Customer Style Skills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Powder Board and Ski</dc:title>
  <dc:creator>Jerry Post</dc:creator>
  <cp:lastModifiedBy>JPost</cp:lastModifiedBy>
  <cp:revision>31</cp:revision>
  <dcterms:created xsi:type="dcterms:W3CDTF">2003-04-08T22:44:22Z</dcterms:created>
  <dcterms:modified xsi:type="dcterms:W3CDTF">2010-03-11T19:11:31Z</dcterms:modified>
</cp:coreProperties>
</file>