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9" r:id="rId3"/>
    <p:sldId id="265" r:id="rId4"/>
    <p:sldId id="266" r:id="rId5"/>
    <p:sldId id="258" r:id="rId6"/>
    <p:sldId id="264" r:id="rId7"/>
    <p:sldId id="281" r:id="rId8"/>
    <p:sldId id="269" r:id="rId9"/>
    <p:sldId id="283" r:id="rId10"/>
    <p:sldId id="278" r:id="rId11"/>
    <p:sldId id="272" r:id="rId12"/>
    <p:sldId id="284" r:id="rId13"/>
    <p:sldId id="270" r:id="rId14"/>
    <p:sldId id="286" r:id="rId15"/>
    <p:sldId id="287" r:id="rId16"/>
    <p:sldId id="290" r:id="rId17"/>
    <p:sldId id="288" r:id="rId18"/>
    <p:sldId id="291" r:id="rId19"/>
    <p:sldId id="289" r:id="rId20"/>
    <p:sldId id="275" r:id="rId21"/>
    <p:sldId id="285" r:id="rId22"/>
    <p:sldId id="277" r:id="rId23"/>
    <p:sldId id="276" r:id="rId24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3300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4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F400BF6-3269-45DF-86F0-E9142237B5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76E672-4DD2-4A38-BAEB-4950CD455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C4E138-3DCA-4167-8E4E-A6BDBCC30F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0EA86-527D-4527-A097-83430D44E6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3EDDA-5242-44F5-AB39-942696555E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F60D6-6138-416C-B079-365D7C3816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A8C6A-730F-48E9-9F7C-3B36EB3E97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77DC3-8317-4248-BF6C-CFBA4A630C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E4A226-1001-4790-B4A9-52B61CCBF3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2C28C6-B5FB-46C6-AC79-7B1F1B1775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A2828-2CFA-4F18-A845-B63498D02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4099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0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1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051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 Black" pitchFamily="34" charset="0"/>
              </a:defRPr>
            </a:lvl1pPr>
          </a:lstStyle>
          <a:p>
            <a:pPr>
              <a:defRPr/>
            </a:pPr>
            <a:fld id="{C90E7B74-9891-4938-905B-A3D8C2D1E5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time-post.com/dbdesign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All Powder Board and Ski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Oracle 11g Workbook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Chapter 3: Database Tables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Jerry Post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Copyright © 2010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Table in SQL: ItemModel</a:t>
            </a:r>
          </a:p>
        </p:txBody>
      </p:sp>
      <p:sp>
        <p:nvSpPr>
          <p:cNvPr id="13315" name="Rectangle 7"/>
          <p:cNvSpPr>
            <a:spLocks noChangeArrowheads="1"/>
          </p:cNvSpPr>
          <p:nvPr/>
        </p:nvSpPr>
        <p:spPr bwMode="auto">
          <a:xfrm>
            <a:off x="609600" y="1905000"/>
            <a:ext cx="6477000" cy="366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tabLst>
                <a:tab pos="236538" algn="l"/>
                <a:tab pos="1828800" algn="l"/>
              </a:tabLst>
            </a:pPr>
            <a:r>
              <a:rPr lang="en-US">
                <a:cs typeface="Arial" charset="0"/>
              </a:rPr>
              <a:t>CREATE TABLE ItemModel</a:t>
            </a:r>
          </a:p>
          <a:p>
            <a:pPr algn="l" eaLnBrk="1" hangingPunct="1">
              <a:tabLst>
                <a:tab pos="236538" algn="l"/>
                <a:tab pos="1828800" algn="l"/>
              </a:tabLst>
            </a:pPr>
            <a:r>
              <a:rPr lang="en-US">
                <a:cs typeface="Arial" charset="0"/>
              </a:rPr>
              <a:t>(</a:t>
            </a:r>
          </a:p>
          <a:p>
            <a:pPr algn="l" eaLnBrk="1" hangingPunct="1">
              <a:tabLst>
                <a:tab pos="236538" algn="l"/>
                <a:tab pos="1828800" algn="l"/>
              </a:tabLst>
            </a:pPr>
            <a:r>
              <a:rPr lang="en-US">
                <a:cs typeface="Arial" charset="0"/>
              </a:rPr>
              <a:t>	ModelID	NVARCHAR2(50),</a:t>
            </a:r>
          </a:p>
          <a:p>
            <a:pPr algn="l" eaLnBrk="1" hangingPunct="1">
              <a:tabLst>
                <a:tab pos="236538" algn="l"/>
                <a:tab pos="1828800" algn="l"/>
              </a:tabLst>
            </a:pPr>
            <a:r>
              <a:rPr lang="en-US">
                <a:cs typeface="Arial" charset="0"/>
              </a:rPr>
              <a:t>	Color	NVARCHAR2(50),</a:t>
            </a:r>
          </a:p>
          <a:p>
            <a:pPr algn="l" eaLnBrk="1" hangingPunct="1">
              <a:tabLst>
                <a:tab pos="236538" algn="l"/>
                <a:tab pos="1828800" algn="l"/>
              </a:tabLst>
            </a:pPr>
            <a:r>
              <a:rPr lang="en-US">
                <a:cs typeface="Arial" charset="0"/>
              </a:rPr>
              <a:t>	Cost	NUMBER(50,0) </a:t>
            </a:r>
          </a:p>
          <a:p>
            <a:pPr algn="l" eaLnBrk="1" hangingPunct="1">
              <a:tabLst>
                <a:tab pos="236538" algn="l"/>
                <a:tab pos="1828800" algn="l"/>
              </a:tabLst>
            </a:pPr>
            <a:r>
              <a:rPr lang="en-US">
                <a:cs typeface="Arial" charset="0"/>
              </a:rPr>
              <a:t>	   CONSTRAINT ck_ItemModel_Cost CHECK (Cost&gt;0),</a:t>
            </a:r>
          </a:p>
          <a:p>
            <a:pPr algn="l" eaLnBrk="1" hangingPunct="1">
              <a:tabLst>
                <a:tab pos="236538" algn="l"/>
                <a:tab pos="1828800" algn="l"/>
              </a:tabLst>
            </a:pPr>
            <a:r>
              <a:rPr lang="en-US">
                <a:cs typeface="Arial" charset="0"/>
              </a:rPr>
              <a:t>	Graphics	NVARCHAR2(50),</a:t>
            </a:r>
          </a:p>
          <a:p>
            <a:pPr algn="l" eaLnBrk="1" hangingPunct="1">
              <a:tabLst>
                <a:tab pos="236538" algn="l"/>
                <a:tab pos="1828800" algn="l"/>
              </a:tabLst>
            </a:pPr>
            <a:r>
              <a:rPr lang="en-US">
                <a:cs typeface="Arial" charset="0"/>
              </a:rPr>
              <a:t>	ModelYear	INTEGER,</a:t>
            </a:r>
          </a:p>
          <a:p>
            <a:pPr algn="l" eaLnBrk="1" hangingPunct="1">
              <a:tabLst>
                <a:tab pos="236538" algn="l"/>
                <a:tab pos="1828800" algn="l"/>
              </a:tabLst>
            </a:pPr>
            <a:r>
              <a:rPr lang="en-US">
                <a:cs typeface="Arial" charset="0"/>
              </a:rPr>
              <a:t>	Style	NVARCHAR2(50),</a:t>
            </a:r>
          </a:p>
          <a:p>
            <a:pPr algn="l" eaLnBrk="1" hangingPunct="1">
              <a:tabLst>
                <a:tab pos="236538" algn="l"/>
                <a:tab pos="1828800" algn="l"/>
              </a:tabLst>
            </a:pPr>
            <a:r>
              <a:rPr lang="en-US">
                <a:cs typeface="Arial" charset="0"/>
              </a:rPr>
              <a:t>	SkillLevel	NVARCHAR2(50),</a:t>
            </a:r>
          </a:p>
          <a:p>
            <a:pPr algn="l" eaLnBrk="1" hangingPunct="1">
              <a:tabLst>
                <a:tab pos="236538" algn="l"/>
                <a:tab pos="1828800" algn="l"/>
              </a:tabLst>
            </a:pPr>
            <a:r>
              <a:rPr lang="en-US">
                <a:cs typeface="Arial" charset="0"/>
              </a:rPr>
              <a:t>	   CONSTRAINT pk_ItemModel PRIMARY KEY (ModelID) </a:t>
            </a:r>
          </a:p>
          <a:p>
            <a:pPr algn="l" eaLnBrk="1" hangingPunct="1">
              <a:tabLst>
                <a:tab pos="236538" algn="l"/>
                <a:tab pos="1828800" algn="l"/>
              </a:tabLst>
            </a:pPr>
            <a:r>
              <a:rPr lang="en-US">
                <a:cs typeface="Arial" charset="0"/>
              </a:rPr>
              <a:t>)</a:t>
            </a:r>
          </a:p>
          <a:p>
            <a:pPr algn="l" eaLnBrk="1" hangingPunct="1">
              <a:tabLst>
                <a:tab pos="236538" algn="l"/>
                <a:tab pos="1828800" algn="l"/>
              </a:tabLst>
            </a:pPr>
            <a:r>
              <a:rPr lang="en-US">
                <a:cs typeface="Arial" charset="0"/>
              </a:rPr>
              <a:t>;</a:t>
            </a:r>
          </a:p>
        </p:txBody>
      </p:sp>
      <p:sp>
        <p:nvSpPr>
          <p:cNvPr id="13316" name="Text Box 8"/>
          <p:cNvSpPr txBox="1">
            <a:spLocks noChangeArrowheads="1"/>
          </p:cNvSpPr>
          <p:nvPr/>
        </p:nvSpPr>
        <p:spPr bwMode="auto">
          <a:xfrm>
            <a:off x="4800600" y="1905000"/>
            <a:ext cx="2286000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>
                <a:cs typeface="Arial" charset="0"/>
              </a:rPr>
              <a:t>Create unique name</a:t>
            </a:r>
          </a:p>
        </p:txBody>
      </p:sp>
      <p:sp>
        <p:nvSpPr>
          <p:cNvPr id="13317" name="Text Box 9"/>
          <p:cNvSpPr txBox="1">
            <a:spLocks noChangeArrowheads="1"/>
          </p:cNvSpPr>
          <p:nvPr/>
        </p:nvSpPr>
        <p:spPr bwMode="auto">
          <a:xfrm>
            <a:off x="5562600" y="2438400"/>
            <a:ext cx="2590800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>
                <a:cs typeface="Arial" charset="0"/>
              </a:rPr>
              <a:t>Specify constraint type</a:t>
            </a:r>
          </a:p>
        </p:txBody>
      </p:sp>
      <p:sp>
        <p:nvSpPr>
          <p:cNvPr id="13318" name="Line 10"/>
          <p:cNvSpPr>
            <a:spLocks noChangeShapeType="1"/>
          </p:cNvSpPr>
          <p:nvPr/>
        </p:nvSpPr>
        <p:spPr bwMode="auto">
          <a:xfrm flipH="1">
            <a:off x="4267200" y="2286000"/>
            <a:ext cx="1143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19" name="Line 11"/>
          <p:cNvSpPr>
            <a:spLocks noChangeShapeType="1"/>
          </p:cNvSpPr>
          <p:nvPr/>
        </p:nvSpPr>
        <p:spPr bwMode="auto">
          <a:xfrm flipH="1">
            <a:off x="5257800" y="28194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20" name="Text Box 12"/>
          <p:cNvSpPr txBox="1">
            <a:spLocks noChangeArrowheads="1"/>
          </p:cNvSpPr>
          <p:nvPr/>
        </p:nvSpPr>
        <p:spPr bwMode="auto">
          <a:xfrm>
            <a:off x="5867400" y="3962400"/>
            <a:ext cx="1828800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>
                <a:cs typeface="Arial" charset="0"/>
              </a:rPr>
              <a:t>Write condition</a:t>
            </a:r>
          </a:p>
        </p:txBody>
      </p:sp>
      <p:sp>
        <p:nvSpPr>
          <p:cNvPr id="13321" name="Line 13"/>
          <p:cNvSpPr>
            <a:spLocks noChangeShapeType="1"/>
          </p:cNvSpPr>
          <p:nvPr/>
        </p:nvSpPr>
        <p:spPr bwMode="auto">
          <a:xfrm flipH="1" flipV="1">
            <a:off x="6019800" y="35814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smtClean="0"/>
              <a:t>Relationships: Department and Employee</a:t>
            </a:r>
          </a:p>
        </p:txBody>
      </p:sp>
      <p:sp>
        <p:nvSpPr>
          <p:cNvPr id="14339" name="Text Box 26"/>
          <p:cNvSpPr txBox="1">
            <a:spLocks noChangeArrowheads="1"/>
          </p:cNvSpPr>
          <p:nvPr/>
        </p:nvSpPr>
        <p:spPr bwMode="auto">
          <a:xfrm>
            <a:off x="3886200" y="1676400"/>
            <a:ext cx="1828800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Employee</a:t>
            </a:r>
          </a:p>
        </p:txBody>
      </p:sp>
      <p:sp>
        <p:nvSpPr>
          <p:cNvPr id="14340" name="Rectangle 27"/>
          <p:cNvSpPr>
            <a:spLocks noChangeArrowheads="1"/>
          </p:cNvSpPr>
          <p:nvPr/>
        </p:nvSpPr>
        <p:spPr bwMode="auto">
          <a:xfrm>
            <a:off x="3886200" y="2057400"/>
            <a:ext cx="1828800" cy="297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l"/>
            <a:r>
              <a:rPr lang="en-US" b="1" u="sng"/>
              <a:t>EmployeeID</a:t>
            </a:r>
          </a:p>
          <a:p>
            <a:pPr algn="l"/>
            <a:r>
              <a:rPr lang="en-US"/>
              <a:t>TaxpayerID</a:t>
            </a:r>
          </a:p>
          <a:p>
            <a:pPr algn="l"/>
            <a:r>
              <a:rPr lang="en-US"/>
              <a:t>LastName</a:t>
            </a:r>
          </a:p>
          <a:p>
            <a:pPr algn="l"/>
            <a:r>
              <a:rPr lang="en-US"/>
              <a:t>FirstName</a:t>
            </a:r>
          </a:p>
          <a:p>
            <a:pPr algn="l"/>
            <a:r>
              <a:rPr lang="en-US"/>
              <a:t>Address</a:t>
            </a:r>
          </a:p>
          <a:p>
            <a:pPr algn="l"/>
            <a:r>
              <a:rPr lang="en-US"/>
              <a:t>Phone</a:t>
            </a:r>
          </a:p>
          <a:p>
            <a:pPr algn="l"/>
            <a:r>
              <a:rPr lang="en-US"/>
              <a:t>City</a:t>
            </a:r>
          </a:p>
          <a:p>
            <a:pPr algn="l"/>
            <a:r>
              <a:rPr lang="en-US"/>
              <a:t>State</a:t>
            </a:r>
          </a:p>
          <a:p>
            <a:pPr algn="l"/>
            <a:r>
              <a:rPr lang="en-US"/>
              <a:t>ZIP</a:t>
            </a:r>
          </a:p>
          <a:p>
            <a:pPr algn="l"/>
            <a:r>
              <a:rPr lang="en-US"/>
              <a:t>Department</a:t>
            </a:r>
          </a:p>
        </p:txBody>
      </p:sp>
      <p:sp>
        <p:nvSpPr>
          <p:cNvPr id="14341" name="Text Box 28"/>
          <p:cNvSpPr txBox="1">
            <a:spLocks noChangeArrowheads="1"/>
          </p:cNvSpPr>
          <p:nvPr/>
        </p:nvSpPr>
        <p:spPr bwMode="auto">
          <a:xfrm>
            <a:off x="685800" y="1676400"/>
            <a:ext cx="1905000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Department</a:t>
            </a:r>
          </a:p>
        </p:txBody>
      </p:sp>
      <p:sp>
        <p:nvSpPr>
          <p:cNvPr id="14342" name="Rectangle 29"/>
          <p:cNvSpPr>
            <a:spLocks noChangeArrowheads="1"/>
          </p:cNvSpPr>
          <p:nvPr/>
        </p:nvSpPr>
        <p:spPr bwMode="auto">
          <a:xfrm>
            <a:off x="685800" y="2052638"/>
            <a:ext cx="19050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l"/>
            <a:r>
              <a:rPr lang="en-US" b="1" u="sng"/>
              <a:t>Department</a:t>
            </a:r>
          </a:p>
          <a:p>
            <a:pPr algn="l"/>
            <a:r>
              <a:rPr lang="en-US"/>
              <a:t>Description</a:t>
            </a:r>
          </a:p>
        </p:txBody>
      </p:sp>
      <p:sp>
        <p:nvSpPr>
          <p:cNvPr id="14343" name="Freeform 34"/>
          <p:cNvSpPr>
            <a:spLocks/>
          </p:cNvSpPr>
          <p:nvPr/>
        </p:nvSpPr>
        <p:spPr bwMode="auto">
          <a:xfrm>
            <a:off x="2590800" y="2209800"/>
            <a:ext cx="1295400" cy="2590800"/>
          </a:xfrm>
          <a:custGeom>
            <a:avLst/>
            <a:gdLst>
              <a:gd name="T0" fmla="*/ 0 w 816"/>
              <a:gd name="T1" fmla="*/ 0 h 1632"/>
              <a:gd name="T2" fmla="*/ 384 w 816"/>
              <a:gd name="T3" fmla="*/ 0 h 1632"/>
              <a:gd name="T4" fmla="*/ 384 w 816"/>
              <a:gd name="T5" fmla="*/ 1632 h 1632"/>
              <a:gd name="T6" fmla="*/ 816 w 816"/>
              <a:gd name="T7" fmla="*/ 1632 h 1632"/>
              <a:gd name="T8" fmla="*/ 0 60000 65536"/>
              <a:gd name="T9" fmla="*/ 0 60000 65536"/>
              <a:gd name="T10" fmla="*/ 0 60000 65536"/>
              <a:gd name="T11" fmla="*/ 0 60000 65536"/>
              <a:gd name="T12" fmla="*/ 0 w 816"/>
              <a:gd name="T13" fmla="*/ 0 h 1632"/>
              <a:gd name="T14" fmla="*/ 816 w 816"/>
              <a:gd name="T15" fmla="*/ 1632 h 16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16" h="1632">
                <a:moveTo>
                  <a:pt x="0" y="0"/>
                </a:moveTo>
                <a:lnTo>
                  <a:pt x="384" y="0"/>
                </a:lnTo>
                <a:lnTo>
                  <a:pt x="384" y="1632"/>
                </a:lnTo>
                <a:lnTo>
                  <a:pt x="816" y="1632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4344" name="Text Box 35"/>
          <p:cNvSpPr txBox="1">
            <a:spLocks noChangeArrowheads="1"/>
          </p:cNvSpPr>
          <p:nvPr/>
        </p:nvSpPr>
        <p:spPr bwMode="auto">
          <a:xfrm>
            <a:off x="2686050" y="1789113"/>
            <a:ext cx="6667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sm" len="sm"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1…1</a:t>
            </a:r>
          </a:p>
        </p:txBody>
      </p:sp>
      <p:sp>
        <p:nvSpPr>
          <p:cNvPr id="14345" name="Text Box 36"/>
          <p:cNvSpPr txBox="1">
            <a:spLocks noChangeArrowheads="1"/>
          </p:cNvSpPr>
          <p:nvPr/>
        </p:nvSpPr>
        <p:spPr bwMode="auto">
          <a:xfrm>
            <a:off x="3200400" y="4419600"/>
            <a:ext cx="6286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sm" len="sm"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1…*</a:t>
            </a:r>
          </a:p>
        </p:txBody>
      </p:sp>
      <p:sp>
        <p:nvSpPr>
          <p:cNvPr id="14346" name="Text Box 37"/>
          <p:cNvSpPr txBox="1">
            <a:spLocks noChangeArrowheads="1"/>
          </p:cNvSpPr>
          <p:nvPr/>
        </p:nvSpPr>
        <p:spPr bwMode="auto">
          <a:xfrm>
            <a:off x="6477000" y="4572000"/>
            <a:ext cx="1676400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/>
              <a:t>Foreign Key</a:t>
            </a:r>
          </a:p>
        </p:txBody>
      </p:sp>
      <p:sp>
        <p:nvSpPr>
          <p:cNvPr id="14347" name="Line 38"/>
          <p:cNvSpPr>
            <a:spLocks noChangeShapeType="1"/>
          </p:cNvSpPr>
          <p:nvPr/>
        </p:nvSpPr>
        <p:spPr bwMode="auto">
          <a:xfrm flipH="1" flipV="1">
            <a:off x="5334000" y="4724400"/>
            <a:ext cx="1143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4348" name="Text Box 39"/>
          <p:cNvSpPr txBox="1">
            <a:spLocks noChangeArrowheads="1"/>
          </p:cNvSpPr>
          <p:nvPr/>
        </p:nvSpPr>
        <p:spPr bwMode="auto">
          <a:xfrm>
            <a:off x="685800" y="3429000"/>
            <a:ext cx="1981200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/>
              <a:t>Reference Table</a:t>
            </a:r>
          </a:p>
        </p:txBody>
      </p:sp>
      <p:sp>
        <p:nvSpPr>
          <p:cNvPr id="14349" name="Line 40"/>
          <p:cNvSpPr>
            <a:spLocks noChangeShapeType="1"/>
          </p:cNvSpPr>
          <p:nvPr/>
        </p:nvSpPr>
        <p:spPr bwMode="auto">
          <a:xfrm flipV="1">
            <a:off x="1524000" y="2819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Action</a:t>
            </a:r>
          </a:p>
        </p:txBody>
      </p:sp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1295400" y="1600200"/>
            <a:ext cx="6477000" cy="3581400"/>
          </a:xfrm>
          <a:prstGeom prst="rect">
            <a:avLst/>
          </a:prstGeom>
          <a:gradFill rotWithShape="1">
            <a:gsLst>
              <a:gs pos="0">
                <a:srgbClr val="D3D3D3"/>
              </a:gs>
              <a:gs pos="100000">
                <a:srgbClr val="F4F4F4"/>
              </a:gs>
            </a:gsLst>
            <a:lin ang="5400000" scaled="1"/>
          </a:gradFill>
          <a:ln w="9525" algn="ctr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000" b="1"/>
              <a:t>Action</a:t>
            </a:r>
          </a:p>
          <a:p>
            <a:pPr algn="l"/>
            <a:r>
              <a:rPr lang="en-US" sz="2000"/>
              <a:t>Write the CREATE TABLE statement for Department.</a:t>
            </a:r>
          </a:p>
          <a:p>
            <a:pPr algn="l"/>
            <a:r>
              <a:rPr lang="en-US" sz="2000"/>
              <a:t>Be sure the Department column is keyed.</a:t>
            </a:r>
          </a:p>
          <a:p>
            <a:pPr algn="l"/>
            <a:r>
              <a:rPr lang="en-US" sz="2000"/>
              <a:t>Write the CREATE TABLE statement for Employee.</a:t>
            </a:r>
          </a:p>
          <a:p>
            <a:pPr algn="l"/>
            <a:r>
              <a:rPr lang="en-US" sz="2000"/>
              <a:t>Set EmployeeID as a primary key constraint.</a:t>
            </a:r>
          </a:p>
          <a:p>
            <a:pPr algn="l"/>
            <a:r>
              <a:rPr lang="en-US" sz="2000"/>
              <a:t>Create a new foreign key constraint.</a:t>
            </a:r>
          </a:p>
          <a:p>
            <a:pPr algn="l"/>
            <a:r>
              <a:rPr lang="en-US" sz="2000"/>
              <a:t>Name it fk_EmployeeDept.</a:t>
            </a:r>
          </a:p>
          <a:p>
            <a:pPr algn="l"/>
            <a:r>
              <a:rPr lang="en-US" sz="2000"/>
              <a:t>Specify the Department table as a reference.</a:t>
            </a:r>
          </a:p>
          <a:p>
            <a:pPr algn="l"/>
            <a:r>
              <a:rPr lang="en-US" sz="2000"/>
              <a:t>Add the Cascade On Delete option.</a:t>
            </a:r>
          </a:p>
          <a:p>
            <a:pPr algn="l"/>
            <a:r>
              <a:rPr lang="en-US" sz="2000"/>
              <a:t>Run the two CREATE statements and fix any errors.</a:t>
            </a:r>
          </a:p>
          <a:p>
            <a:pPr algn="l"/>
            <a:r>
              <a:rPr lang="en-US" sz="2000"/>
              <a:t>Insert a Department row, then an Employee row.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Relationships in SQL</a:t>
            </a:r>
          </a:p>
        </p:txBody>
      </p:sp>
      <p:sp>
        <p:nvSpPr>
          <p:cNvPr id="16387" name="Rectangle 14"/>
          <p:cNvSpPr>
            <a:spLocks noChangeArrowheads="1"/>
          </p:cNvSpPr>
          <p:nvPr/>
        </p:nvSpPr>
        <p:spPr bwMode="auto">
          <a:xfrm>
            <a:off x="609600" y="1431925"/>
            <a:ext cx="7696200" cy="5197475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sm" len="sm"/>
          </a:ln>
        </p:spPr>
        <p:txBody>
          <a:bodyPr>
            <a:spAutoFit/>
          </a:bodyPr>
          <a:lstStyle/>
          <a:p>
            <a:pPr algn="l">
              <a:tabLst>
                <a:tab pos="457200" algn="l"/>
                <a:tab pos="914400" algn="l"/>
                <a:tab pos="1828800" algn="l"/>
              </a:tabLst>
            </a:pPr>
            <a:r>
              <a:rPr lang="en-US" sz="1400"/>
              <a:t>CREATE TABLE Department		</a:t>
            </a:r>
          </a:p>
          <a:p>
            <a:pPr algn="l">
              <a:tabLst>
                <a:tab pos="457200" algn="l"/>
                <a:tab pos="914400" algn="l"/>
                <a:tab pos="1828800" algn="l"/>
              </a:tabLst>
            </a:pPr>
            <a:r>
              <a:rPr lang="en-US" sz="1400"/>
              <a:t>(</a:t>
            </a:r>
          </a:p>
          <a:p>
            <a:pPr algn="l">
              <a:tabLst>
                <a:tab pos="457200" algn="l"/>
                <a:tab pos="914400" algn="l"/>
                <a:tab pos="1828800" algn="l"/>
              </a:tabLst>
            </a:pPr>
            <a:r>
              <a:rPr lang="en-US" sz="1400"/>
              <a:t>	Department	NVARCHAR2(50),</a:t>
            </a:r>
          </a:p>
          <a:p>
            <a:pPr algn="l">
              <a:tabLst>
                <a:tab pos="457200" algn="l"/>
                <a:tab pos="914400" algn="l"/>
                <a:tab pos="1828800" algn="l"/>
              </a:tabLst>
            </a:pPr>
            <a:r>
              <a:rPr lang="en-US" sz="1400"/>
              <a:t>	Description	NVARCHAR2(150),</a:t>
            </a:r>
          </a:p>
          <a:p>
            <a:pPr algn="l">
              <a:tabLst>
                <a:tab pos="457200" algn="l"/>
                <a:tab pos="914400" algn="l"/>
                <a:tab pos="1828800" algn="l"/>
              </a:tabLst>
            </a:pPr>
            <a:r>
              <a:rPr lang="en-US" sz="1400"/>
              <a:t>		CONSTRAINT pk_Department PRIMARY KEY (Department)</a:t>
            </a:r>
          </a:p>
          <a:p>
            <a:pPr algn="l">
              <a:tabLst>
                <a:tab pos="457200" algn="l"/>
                <a:tab pos="914400" algn="l"/>
                <a:tab pos="1828800" algn="l"/>
              </a:tabLst>
            </a:pPr>
            <a:r>
              <a:rPr lang="en-US" sz="1400"/>
              <a:t>);</a:t>
            </a:r>
          </a:p>
          <a:p>
            <a:pPr algn="l">
              <a:tabLst>
                <a:tab pos="457200" algn="l"/>
                <a:tab pos="914400" algn="l"/>
                <a:tab pos="1828800" algn="l"/>
              </a:tabLst>
            </a:pPr>
            <a:r>
              <a:rPr lang="en-US" sz="1400"/>
              <a:t>CREATE TABLE Employee</a:t>
            </a:r>
          </a:p>
          <a:p>
            <a:pPr algn="l">
              <a:tabLst>
                <a:tab pos="457200" algn="l"/>
                <a:tab pos="914400" algn="l"/>
                <a:tab pos="1828800" algn="l"/>
              </a:tabLst>
            </a:pPr>
            <a:r>
              <a:rPr lang="en-US" sz="1400"/>
              <a:t>(</a:t>
            </a:r>
          </a:p>
          <a:p>
            <a:pPr algn="l">
              <a:tabLst>
                <a:tab pos="457200" algn="l"/>
                <a:tab pos="914400" algn="l"/>
                <a:tab pos="1828800" algn="l"/>
              </a:tabLst>
            </a:pPr>
            <a:r>
              <a:rPr lang="en-US" sz="1400"/>
              <a:t>	EmployeeID	INTEGER,</a:t>
            </a:r>
          </a:p>
          <a:p>
            <a:pPr algn="l">
              <a:tabLst>
                <a:tab pos="457200" algn="l"/>
                <a:tab pos="914400" algn="l"/>
                <a:tab pos="1828800" algn="l"/>
              </a:tabLst>
            </a:pPr>
            <a:r>
              <a:rPr lang="en-US" sz="1400"/>
              <a:t>	TaxpayerID	NVARCHAR2(50),</a:t>
            </a:r>
          </a:p>
          <a:p>
            <a:pPr algn="l">
              <a:tabLst>
                <a:tab pos="457200" algn="l"/>
                <a:tab pos="914400" algn="l"/>
                <a:tab pos="1828800" algn="l"/>
              </a:tabLst>
            </a:pPr>
            <a:r>
              <a:rPr lang="en-US" sz="1400"/>
              <a:t>	LastName	NVARCHAR2(25),</a:t>
            </a:r>
          </a:p>
          <a:p>
            <a:pPr algn="l">
              <a:tabLst>
                <a:tab pos="457200" algn="l"/>
                <a:tab pos="914400" algn="l"/>
                <a:tab pos="1828800" algn="l"/>
              </a:tabLst>
            </a:pPr>
            <a:r>
              <a:rPr lang="en-US" sz="1400"/>
              <a:t>	FirstName	NVARCHAR2(25),</a:t>
            </a:r>
          </a:p>
          <a:p>
            <a:pPr algn="l">
              <a:tabLst>
                <a:tab pos="457200" algn="l"/>
                <a:tab pos="914400" algn="l"/>
                <a:tab pos="1828800" algn="l"/>
              </a:tabLst>
            </a:pPr>
            <a:r>
              <a:rPr lang="en-US" sz="1400"/>
              <a:t>	Address	NVARCHAR2(50),</a:t>
            </a:r>
          </a:p>
          <a:p>
            <a:pPr algn="l">
              <a:tabLst>
                <a:tab pos="457200" algn="l"/>
                <a:tab pos="914400" algn="l"/>
                <a:tab pos="1828800" algn="l"/>
              </a:tabLst>
            </a:pPr>
            <a:r>
              <a:rPr lang="en-US" sz="1400"/>
              <a:t>	Phone	NVARCHAR2(25),</a:t>
            </a:r>
          </a:p>
          <a:p>
            <a:pPr algn="l">
              <a:tabLst>
                <a:tab pos="457200" algn="l"/>
                <a:tab pos="914400" algn="l"/>
                <a:tab pos="1828800" algn="l"/>
              </a:tabLst>
            </a:pPr>
            <a:r>
              <a:rPr lang="en-US" sz="1400"/>
              <a:t>	City		NVARCHAR2(50),</a:t>
            </a:r>
          </a:p>
          <a:p>
            <a:pPr algn="l">
              <a:tabLst>
                <a:tab pos="457200" algn="l"/>
                <a:tab pos="914400" algn="l"/>
                <a:tab pos="1828800" algn="l"/>
              </a:tabLst>
            </a:pPr>
            <a:r>
              <a:rPr lang="en-US" sz="1400"/>
              <a:t>	State		NVARCHAR2(15),</a:t>
            </a:r>
          </a:p>
          <a:p>
            <a:pPr algn="l">
              <a:tabLst>
                <a:tab pos="457200" algn="l"/>
                <a:tab pos="914400" algn="l"/>
                <a:tab pos="1828800" algn="l"/>
              </a:tabLst>
            </a:pPr>
            <a:r>
              <a:rPr lang="en-US" sz="1400"/>
              <a:t>	ZIP		NVARCHAR2(15),</a:t>
            </a:r>
          </a:p>
          <a:p>
            <a:pPr algn="l">
              <a:tabLst>
                <a:tab pos="457200" algn="l"/>
                <a:tab pos="914400" algn="l"/>
                <a:tab pos="1828800" algn="l"/>
              </a:tabLst>
            </a:pPr>
            <a:r>
              <a:rPr lang="en-US" sz="1400"/>
              <a:t>	Department	NVARCHAR2(50)</a:t>
            </a:r>
          </a:p>
          <a:p>
            <a:pPr algn="l">
              <a:tabLst>
                <a:tab pos="457200" algn="l"/>
                <a:tab pos="914400" algn="l"/>
                <a:tab pos="1828800" algn="l"/>
              </a:tabLst>
            </a:pPr>
            <a:r>
              <a:rPr lang="en-US" sz="1400"/>
              <a:t>		DEFAULT ‘Sales’,</a:t>
            </a:r>
          </a:p>
          <a:p>
            <a:pPr algn="l">
              <a:tabLst>
                <a:tab pos="457200" algn="l"/>
                <a:tab pos="914400" algn="l"/>
                <a:tab pos="1828800" algn="l"/>
              </a:tabLst>
            </a:pPr>
            <a:r>
              <a:rPr lang="en-US" sz="1400"/>
              <a:t>	CONSTRAINT pk_Employee PRIMARY KEY (EmployeeID),</a:t>
            </a:r>
          </a:p>
          <a:p>
            <a:pPr algn="l">
              <a:tabLst>
                <a:tab pos="457200" algn="l"/>
                <a:tab pos="914400" algn="l"/>
                <a:tab pos="1828800" algn="l"/>
              </a:tabLst>
            </a:pPr>
            <a:r>
              <a:rPr lang="en-US" sz="1400"/>
              <a:t>	CONSTRAINT fk_DepartmentEmployee FOREIGN KEY (Department)</a:t>
            </a:r>
          </a:p>
          <a:p>
            <a:pPr algn="l">
              <a:tabLst>
                <a:tab pos="457200" algn="l"/>
                <a:tab pos="914400" algn="l"/>
                <a:tab pos="1828800" algn="l"/>
              </a:tabLst>
            </a:pPr>
            <a:r>
              <a:rPr lang="en-US" sz="1400"/>
              <a:t>		REFERENCES Department(Department)</a:t>
            </a:r>
          </a:p>
          <a:p>
            <a:pPr algn="l">
              <a:tabLst>
                <a:tab pos="457200" algn="l"/>
                <a:tab pos="914400" algn="l"/>
                <a:tab pos="1828800" algn="l"/>
              </a:tabLst>
            </a:pPr>
            <a:r>
              <a:rPr lang="en-US" sz="1400"/>
              <a:t>		ON DELETE CASCADE</a:t>
            </a:r>
          </a:p>
          <a:p>
            <a:pPr algn="l">
              <a:tabLst>
                <a:tab pos="457200" algn="l"/>
                <a:tab pos="914400" algn="l"/>
                <a:tab pos="1828800" algn="l"/>
              </a:tabLst>
            </a:pPr>
            <a:r>
              <a:rPr lang="en-US" sz="1400"/>
              <a:t>);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Create Tables with Database Design</a:t>
            </a:r>
          </a:p>
        </p:txBody>
      </p:sp>
      <p:pic>
        <p:nvPicPr>
          <p:cNvPr id="17411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524000"/>
            <a:ext cx="3614738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4038600" y="2667000"/>
            <a:ext cx="2286000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>
                <a:cs typeface="Arial" charset="0"/>
              </a:rPr>
              <a:t>Drop existing tables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Database Design Options</a:t>
            </a:r>
          </a:p>
        </p:txBody>
      </p:sp>
      <p:pic>
        <p:nvPicPr>
          <p:cNvPr id="1843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75" y="1285875"/>
            <a:ext cx="657225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1371600" y="5715000"/>
            <a:ext cx="1828800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>
                <a:cs typeface="Arial" charset="0"/>
              </a:rPr>
              <a:t>Specify a prefix delimiter</a:t>
            </a:r>
          </a:p>
        </p:txBody>
      </p:sp>
      <p:sp>
        <p:nvSpPr>
          <p:cNvPr id="18437" name="Text Box 6"/>
          <p:cNvSpPr txBox="1">
            <a:spLocks noChangeArrowheads="1"/>
          </p:cNvSpPr>
          <p:nvPr/>
        </p:nvSpPr>
        <p:spPr bwMode="auto">
          <a:xfrm>
            <a:off x="3733800" y="5715000"/>
            <a:ext cx="1981200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>
                <a:cs typeface="Arial" charset="0"/>
              </a:rPr>
              <a:t>Add quotation marks for names</a:t>
            </a:r>
          </a:p>
        </p:txBody>
      </p:sp>
      <p:sp>
        <p:nvSpPr>
          <p:cNvPr id="18438" name="Text Box 7"/>
          <p:cNvSpPr txBox="1">
            <a:spLocks noChangeArrowheads="1"/>
          </p:cNvSpPr>
          <p:nvPr/>
        </p:nvSpPr>
        <p:spPr bwMode="auto">
          <a:xfrm>
            <a:off x="6019800" y="5715000"/>
            <a:ext cx="1524000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>
                <a:cs typeface="Arial" charset="0"/>
              </a:rPr>
              <a:t>Change the DBMS</a:t>
            </a:r>
          </a:p>
        </p:txBody>
      </p:sp>
      <p:sp>
        <p:nvSpPr>
          <p:cNvPr id="18439" name="Line 8"/>
          <p:cNvSpPr>
            <a:spLocks noChangeShapeType="1"/>
          </p:cNvSpPr>
          <p:nvPr/>
        </p:nvSpPr>
        <p:spPr bwMode="auto">
          <a:xfrm flipV="1">
            <a:off x="2667000" y="53340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0" name="Line 9"/>
          <p:cNvSpPr>
            <a:spLocks noChangeShapeType="1"/>
          </p:cNvSpPr>
          <p:nvPr/>
        </p:nvSpPr>
        <p:spPr bwMode="auto">
          <a:xfrm flipV="1">
            <a:off x="4572000" y="52578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1" name="Line 10"/>
          <p:cNvSpPr>
            <a:spLocks noChangeShapeType="1"/>
          </p:cNvSpPr>
          <p:nvPr/>
        </p:nvSpPr>
        <p:spPr bwMode="auto">
          <a:xfrm flipV="1">
            <a:off x="6172200" y="52578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Action</a:t>
            </a:r>
          </a:p>
        </p:txBody>
      </p:sp>
      <p:sp>
        <p:nvSpPr>
          <p:cNvPr id="19459" name="Text Box 5"/>
          <p:cNvSpPr txBox="1">
            <a:spLocks noChangeArrowheads="1"/>
          </p:cNvSpPr>
          <p:nvPr/>
        </p:nvSpPr>
        <p:spPr bwMode="auto">
          <a:xfrm>
            <a:off x="685800" y="1828800"/>
            <a:ext cx="7620000" cy="2590800"/>
          </a:xfrm>
          <a:prstGeom prst="rect">
            <a:avLst/>
          </a:prstGeom>
          <a:gradFill rotWithShape="1">
            <a:gsLst>
              <a:gs pos="0">
                <a:srgbClr val="D3D3D3"/>
              </a:gs>
              <a:gs pos="100000">
                <a:srgbClr val="F4F4F4"/>
              </a:gs>
            </a:gsLst>
            <a:lin ang="5400000" scaled="1"/>
          </a:gradFill>
          <a:ln w="9525" algn="ctr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000" b="1"/>
              <a:t>Action</a:t>
            </a:r>
          </a:p>
          <a:p>
            <a:pPr algn="l"/>
            <a:r>
              <a:rPr lang="en-US" sz="2000"/>
              <a:t>Choose the Generate/Set DBMS option on the main menu.</a:t>
            </a:r>
          </a:p>
          <a:p>
            <a:pPr algn="l"/>
            <a:r>
              <a:rPr lang="en-US" sz="2000"/>
              <a:t>Choose Oracle and click Save.</a:t>
            </a:r>
          </a:p>
          <a:p>
            <a:pPr algn="l"/>
            <a:r>
              <a:rPr lang="en-US" sz="2000"/>
              <a:t>Choose Generate/Generate Tables.</a:t>
            </a:r>
          </a:p>
          <a:p>
            <a:pPr algn="l"/>
            <a:r>
              <a:rPr lang="en-US" sz="2000"/>
              <a:t>Copy the SQL commands and paste them into WordPad.</a:t>
            </a:r>
          </a:p>
          <a:p>
            <a:pPr algn="l"/>
            <a:r>
              <a:rPr lang="en-US" sz="2000"/>
              <a:t>Save the file as AllPowder.sql.</a:t>
            </a:r>
          </a:p>
          <a:p>
            <a:pPr algn="l"/>
            <a:r>
              <a:rPr lang="en-US" sz="2000"/>
              <a:t>Start SQL Developer and run the file with</a:t>
            </a:r>
          </a:p>
          <a:p>
            <a:pPr algn="l"/>
            <a:r>
              <a:rPr lang="en-US" sz="2000"/>
              <a:t>Start &lt;location&gt;\AllPowder.sql.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600200"/>
            <a:ext cx="6172200" cy="4368800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sm" len="sm"/>
          </a:ln>
        </p:spPr>
      </p:pic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Create Tables: Enterprise Manager</a:t>
            </a:r>
          </a:p>
        </p:txBody>
      </p:sp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4495800" y="2286000"/>
            <a:ext cx="1676400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>
                <a:cs typeface="Arial" charset="0"/>
              </a:rPr>
              <a:t>Table name</a:t>
            </a:r>
          </a:p>
        </p:txBody>
      </p:sp>
      <p:sp>
        <p:nvSpPr>
          <p:cNvPr id="20485" name="Line 6"/>
          <p:cNvSpPr>
            <a:spLocks noChangeShapeType="1"/>
          </p:cNvSpPr>
          <p:nvPr/>
        </p:nvSpPr>
        <p:spPr bwMode="auto">
          <a:xfrm flipH="1">
            <a:off x="3962400" y="2667000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86" name="Text Box 7"/>
          <p:cNvSpPr txBox="1">
            <a:spLocks noChangeArrowheads="1"/>
          </p:cNvSpPr>
          <p:nvPr/>
        </p:nvSpPr>
        <p:spPr bwMode="auto">
          <a:xfrm>
            <a:off x="4572000" y="4648200"/>
            <a:ext cx="1676400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>
                <a:cs typeface="Arial" charset="0"/>
              </a:rPr>
              <a:t>Columns</a:t>
            </a:r>
          </a:p>
        </p:txBody>
      </p:sp>
      <p:sp>
        <p:nvSpPr>
          <p:cNvPr id="20487" name="Text Box 8"/>
          <p:cNvSpPr txBox="1">
            <a:spLocks noChangeArrowheads="1"/>
          </p:cNvSpPr>
          <p:nvPr/>
        </p:nvSpPr>
        <p:spPr bwMode="auto">
          <a:xfrm>
            <a:off x="2514600" y="1828800"/>
            <a:ext cx="1676400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>
                <a:cs typeface="Arial" charset="0"/>
              </a:rPr>
              <a:t>Constraints</a:t>
            </a:r>
          </a:p>
        </p:txBody>
      </p:sp>
      <p:sp>
        <p:nvSpPr>
          <p:cNvPr id="20488" name="Line 9"/>
          <p:cNvSpPr>
            <a:spLocks noChangeShapeType="1"/>
          </p:cNvSpPr>
          <p:nvPr/>
        </p:nvSpPr>
        <p:spPr bwMode="auto">
          <a:xfrm flipH="1">
            <a:off x="2514600" y="22098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Action</a:t>
            </a:r>
          </a:p>
        </p:txBody>
      </p:sp>
      <p:sp>
        <p:nvSpPr>
          <p:cNvPr id="21507" name="Text Box 5"/>
          <p:cNvSpPr txBox="1">
            <a:spLocks noChangeArrowheads="1"/>
          </p:cNvSpPr>
          <p:nvPr/>
        </p:nvSpPr>
        <p:spPr bwMode="auto">
          <a:xfrm>
            <a:off x="685800" y="1828800"/>
            <a:ext cx="7620000" cy="3733800"/>
          </a:xfrm>
          <a:prstGeom prst="rect">
            <a:avLst/>
          </a:prstGeom>
          <a:gradFill rotWithShape="1">
            <a:gsLst>
              <a:gs pos="0">
                <a:srgbClr val="D3D3D3"/>
              </a:gs>
              <a:gs pos="100000">
                <a:srgbClr val="F4F4F4"/>
              </a:gs>
            </a:gsLst>
            <a:lin ang="5400000" scaled="1"/>
          </a:gradFill>
          <a:ln w="9525" algn="ctr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000" b="1"/>
              <a:t>Action</a:t>
            </a:r>
          </a:p>
          <a:p>
            <a:pPr algn="l"/>
            <a:r>
              <a:rPr lang="en-US" sz="2000"/>
              <a:t>Start the Enterprise Manager.</a:t>
            </a:r>
          </a:p>
          <a:p>
            <a:pPr algn="l"/>
            <a:r>
              <a:rPr lang="en-US" sz="2000"/>
              <a:t>Click the Administration tab, then the Tables link under the Schema section.</a:t>
            </a:r>
          </a:p>
          <a:p>
            <a:pPr algn="l"/>
            <a:r>
              <a:rPr lang="en-US" sz="2000"/>
              <a:t>Enter the columns for the Employee table, but name it Employee2.</a:t>
            </a:r>
          </a:p>
          <a:p>
            <a:pPr algn="l"/>
            <a:r>
              <a:rPr lang="en-US" sz="2000"/>
              <a:t>Create the primary key constraint.</a:t>
            </a:r>
          </a:p>
          <a:p>
            <a:pPr algn="l"/>
            <a:r>
              <a:rPr lang="en-US" sz="2000"/>
              <a:t>Create the foreign key constraint.</a:t>
            </a:r>
          </a:p>
          <a:p>
            <a:pPr algn="l"/>
            <a:r>
              <a:rPr lang="en-US" sz="2000"/>
              <a:t>Look at the SQL and create the table.</a:t>
            </a:r>
          </a:p>
          <a:p>
            <a:pPr algn="l"/>
            <a:r>
              <a:rPr lang="en-US" sz="2000"/>
              <a:t>Delete the table.</a:t>
            </a:r>
          </a:p>
          <a:p>
            <a:pPr algn="l"/>
            <a:endParaRPr lang="en-US" sz="20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600200"/>
            <a:ext cx="6324600" cy="4438650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sm" len="sm"/>
          </a:ln>
        </p:spPr>
      </p:pic>
      <p:sp>
        <p:nvSpPr>
          <p:cNvPr id="2253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Tables with Enterprise Manager</a:t>
            </a:r>
          </a:p>
        </p:txBody>
      </p:sp>
      <p:sp>
        <p:nvSpPr>
          <p:cNvPr id="22532" name="Text Box 6"/>
          <p:cNvSpPr txBox="1">
            <a:spLocks noChangeArrowheads="1"/>
          </p:cNvSpPr>
          <p:nvPr/>
        </p:nvSpPr>
        <p:spPr bwMode="auto">
          <a:xfrm>
            <a:off x="1752600" y="5638800"/>
            <a:ext cx="1981200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>
                <a:cs typeface="Arial" charset="0"/>
              </a:rPr>
              <a:t>Choose column</a:t>
            </a:r>
          </a:p>
        </p:txBody>
      </p:sp>
      <p:sp>
        <p:nvSpPr>
          <p:cNvPr id="22533" name="Line 7"/>
          <p:cNvSpPr>
            <a:spLocks noChangeShapeType="1"/>
          </p:cNvSpPr>
          <p:nvPr/>
        </p:nvSpPr>
        <p:spPr bwMode="auto">
          <a:xfrm flipV="1">
            <a:off x="2895600" y="4724400"/>
            <a:ext cx="304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34" name="Line 8"/>
          <p:cNvSpPr>
            <a:spLocks noChangeShapeType="1"/>
          </p:cNvSpPr>
          <p:nvPr/>
        </p:nvSpPr>
        <p:spPr bwMode="auto">
          <a:xfrm flipH="1" flipV="1">
            <a:off x="2590800" y="4648200"/>
            <a:ext cx="304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35" name="Text Box 9"/>
          <p:cNvSpPr txBox="1">
            <a:spLocks noChangeArrowheads="1"/>
          </p:cNvSpPr>
          <p:nvPr/>
        </p:nvSpPr>
        <p:spPr bwMode="auto">
          <a:xfrm>
            <a:off x="3657600" y="3352800"/>
            <a:ext cx="2438400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>
                <a:cs typeface="Arial" charset="0"/>
              </a:rPr>
              <a:t>Select reference table</a:t>
            </a:r>
          </a:p>
        </p:txBody>
      </p:sp>
      <p:sp>
        <p:nvSpPr>
          <p:cNvPr id="22536" name="Line 10"/>
          <p:cNvSpPr>
            <a:spLocks noChangeShapeType="1"/>
          </p:cNvSpPr>
          <p:nvPr/>
        </p:nvSpPr>
        <p:spPr bwMode="auto">
          <a:xfrm>
            <a:off x="5257800" y="37338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37" name="Text Box 11"/>
          <p:cNvSpPr txBox="1">
            <a:spLocks noChangeArrowheads="1"/>
          </p:cNvSpPr>
          <p:nvPr/>
        </p:nvSpPr>
        <p:spPr bwMode="auto">
          <a:xfrm>
            <a:off x="4495800" y="5334000"/>
            <a:ext cx="2133600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>
                <a:cs typeface="Arial" charset="0"/>
              </a:rPr>
              <a:t>Choose reference column</a:t>
            </a:r>
          </a:p>
        </p:txBody>
      </p:sp>
      <p:sp>
        <p:nvSpPr>
          <p:cNvPr id="22538" name="Line 12"/>
          <p:cNvSpPr>
            <a:spLocks noChangeShapeType="1"/>
          </p:cNvSpPr>
          <p:nvPr/>
        </p:nvSpPr>
        <p:spPr bwMode="auto">
          <a:xfrm flipV="1">
            <a:off x="5867400" y="46482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DBDesign: An Expert System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hlinkClick r:id="rId2"/>
              </a:rPr>
              <a:t>http://JerryPost/dbdesign</a:t>
            </a: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Benefits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Makes it easy to create database diagrams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Saves data in central location, so changes can be made from almost any computer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Provides immediate detailed feedback on the design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Requirements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Instructors must ask for a free account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Instructors and students need a Java-enabled Web browser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Estimating Database Size</a:t>
            </a:r>
          </a:p>
        </p:txBody>
      </p:sp>
      <p:sp>
        <p:nvSpPr>
          <p:cNvPr id="23555" name="Rectangle 6"/>
          <p:cNvSpPr>
            <a:spLocks noChangeArrowheads="1"/>
          </p:cNvSpPr>
          <p:nvPr/>
        </p:nvSpPr>
        <p:spPr bwMode="auto">
          <a:xfrm>
            <a:off x="1066800" y="1676400"/>
            <a:ext cx="6400800" cy="421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tabLst>
                <a:tab pos="2286000" algn="l"/>
                <a:tab pos="5094288" algn="r"/>
              </a:tabLst>
            </a:pPr>
            <a:r>
              <a:rPr lang="en-US">
                <a:cs typeface="Arial" charset="0"/>
              </a:rPr>
              <a:t>CustomerID	NUMBER(12)	8</a:t>
            </a:r>
          </a:p>
          <a:p>
            <a:pPr algn="l">
              <a:tabLst>
                <a:tab pos="2286000" algn="l"/>
                <a:tab pos="5094288" algn="r"/>
              </a:tabLst>
            </a:pPr>
            <a:r>
              <a:rPr lang="en-US">
                <a:cs typeface="Arial" charset="0"/>
              </a:rPr>
              <a:t>LastName	NVARCHAR(50)	30</a:t>
            </a:r>
          </a:p>
          <a:p>
            <a:pPr algn="l">
              <a:tabLst>
                <a:tab pos="2286000" algn="l"/>
                <a:tab pos="5094288" algn="r"/>
              </a:tabLst>
            </a:pPr>
            <a:r>
              <a:rPr lang="en-US">
                <a:cs typeface="Arial" charset="0"/>
              </a:rPr>
              <a:t>FirstName	NVARCHAR(50)	20</a:t>
            </a:r>
          </a:p>
          <a:p>
            <a:pPr algn="l">
              <a:tabLst>
                <a:tab pos="2286000" algn="l"/>
                <a:tab pos="5094288" algn="r"/>
              </a:tabLst>
            </a:pPr>
            <a:r>
              <a:rPr lang="en-US">
                <a:cs typeface="Arial" charset="0"/>
              </a:rPr>
              <a:t>Phone	NVARCHAR(50)	24</a:t>
            </a:r>
          </a:p>
          <a:p>
            <a:pPr algn="l">
              <a:tabLst>
                <a:tab pos="2286000" algn="l"/>
                <a:tab pos="5094288" algn="r"/>
              </a:tabLst>
            </a:pPr>
            <a:r>
              <a:rPr lang="en-US">
                <a:cs typeface="Arial" charset="0"/>
              </a:rPr>
              <a:t>Email	NVARCHAR(150)	100</a:t>
            </a:r>
          </a:p>
          <a:p>
            <a:pPr algn="l">
              <a:tabLst>
                <a:tab pos="2286000" algn="l"/>
                <a:tab pos="5094288" algn="r"/>
              </a:tabLst>
            </a:pPr>
            <a:r>
              <a:rPr lang="en-US">
                <a:cs typeface="Arial" charset="0"/>
              </a:rPr>
              <a:t>Address	NVARCHAR(50)	50</a:t>
            </a:r>
          </a:p>
          <a:p>
            <a:pPr algn="l">
              <a:tabLst>
                <a:tab pos="2286000" algn="l"/>
                <a:tab pos="5094288" algn="r"/>
              </a:tabLst>
            </a:pPr>
            <a:r>
              <a:rPr lang="en-US">
                <a:cs typeface="Arial" charset="0"/>
              </a:rPr>
              <a:t>State	NVARCHAR(50)	4</a:t>
            </a:r>
          </a:p>
          <a:p>
            <a:pPr algn="l">
              <a:tabLst>
                <a:tab pos="2286000" algn="l"/>
                <a:tab pos="5094288" algn="r"/>
              </a:tabLst>
            </a:pPr>
            <a:r>
              <a:rPr lang="en-US">
                <a:cs typeface="Arial" charset="0"/>
              </a:rPr>
              <a:t>ZIP	NVARCHAR(15)	20</a:t>
            </a:r>
          </a:p>
          <a:p>
            <a:pPr algn="l">
              <a:tabLst>
                <a:tab pos="2286000" algn="l"/>
                <a:tab pos="5094288" algn="r"/>
              </a:tabLst>
            </a:pPr>
            <a:r>
              <a:rPr lang="en-US">
                <a:cs typeface="Arial" charset="0"/>
              </a:rPr>
              <a:t>Gender	NVARCHAR(15)	20</a:t>
            </a:r>
          </a:p>
          <a:p>
            <a:pPr algn="l">
              <a:tabLst>
                <a:tab pos="2286000" algn="l"/>
                <a:tab pos="5094288" algn="r"/>
              </a:tabLst>
            </a:pPr>
            <a:r>
              <a:rPr lang="en-US">
                <a:cs typeface="Arial" charset="0"/>
              </a:rPr>
              <a:t>DateOfBirth	Date	7</a:t>
            </a:r>
          </a:p>
          <a:p>
            <a:pPr algn="l">
              <a:tabLst>
                <a:tab pos="2286000" algn="l"/>
                <a:tab pos="5094288" algn="r"/>
              </a:tabLst>
            </a:pPr>
            <a:endParaRPr lang="en-US">
              <a:cs typeface="Arial" charset="0"/>
            </a:endParaRPr>
          </a:p>
          <a:p>
            <a:pPr algn="l">
              <a:tabLst>
                <a:tab pos="2286000" algn="l"/>
                <a:tab pos="5094288" algn="r"/>
              </a:tabLst>
            </a:pPr>
            <a:r>
              <a:rPr lang="en-US">
                <a:cs typeface="Arial" charset="0"/>
              </a:rPr>
              <a:t>Average bytes per customer	283</a:t>
            </a:r>
          </a:p>
          <a:p>
            <a:pPr algn="l">
              <a:tabLst>
                <a:tab pos="2286000" algn="l"/>
                <a:tab pos="5094288" algn="r"/>
              </a:tabLst>
            </a:pPr>
            <a:r>
              <a:rPr lang="en-US">
                <a:cs typeface="Arial" charset="0"/>
              </a:rPr>
              <a:t>Customers per week (winter)	*200</a:t>
            </a:r>
          </a:p>
          <a:p>
            <a:pPr algn="l">
              <a:tabLst>
                <a:tab pos="2286000" algn="l"/>
                <a:tab pos="5094288" algn="r"/>
              </a:tabLst>
            </a:pPr>
            <a:r>
              <a:rPr lang="en-US">
                <a:cs typeface="Arial" charset="0"/>
              </a:rPr>
              <a:t>Weeks (winter)		*25</a:t>
            </a:r>
          </a:p>
          <a:p>
            <a:pPr algn="l">
              <a:tabLst>
                <a:tab pos="2286000" algn="l"/>
                <a:tab pos="5094288" algn="r"/>
              </a:tabLst>
            </a:pPr>
            <a:r>
              <a:rPr lang="en-US">
                <a:cs typeface="Arial" charset="0"/>
              </a:rPr>
              <a:t>Bytes added per year		1,415,000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Action</a:t>
            </a:r>
          </a:p>
        </p:txBody>
      </p:sp>
      <p:sp>
        <p:nvSpPr>
          <p:cNvPr id="24579" name="Text Box 5"/>
          <p:cNvSpPr txBox="1">
            <a:spLocks noChangeArrowheads="1"/>
          </p:cNvSpPr>
          <p:nvPr/>
        </p:nvSpPr>
        <p:spPr bwMode="auto">
          <a:xfrm>
            <a:off x="2286000" y="2133600"/>
            <a:ext cx="4724400" cy="2514600"/>
          </a:xfrm>
          <a:prstGeom prst="rect">
            <a:avLst/>
          </a:prstGeom>
          <a:gradFill rotWithShape="1">
            <a:gsLst>
              <a:gs pos="0">
                <a:srgbClr val="D3D3D3"/>
              </a:gs>
              <a:gs pos="100000">
                <a:srgbClr val="F4F4F4"/>
              </a:gs>
            </a:gsLst>
            <a:lin ang="5400000" scaled="1"/>
          </a:gradFill>
          <a:ln w="9525" algn="ctr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000" b="1"/>
              <a:t>Action</a:t>
            </a:r>
          </a:p>
          <a:p>
            <a:pPr algn="l"/>
            <a:r>
              <a:rPr lang="en-US" sz="2000"/>
              <a:t>Create a spreadsheet</a:t>
            </a:r>
          </a:p>
          <a:p>
            <a:pPr algn="l"/>
            <a:r>
              <a:rPr lang="en-US" sz="2000"/>
              <a:t>Enter table names as rows</a:t>
            </a:r>
          </a:p>
          <a:p>
            <a:pPr algn="l"/>
            <a:r>
              <a:rPr lang="en-US" sz="2000"/>
              <a:t>Add columns for: Bytes, Rows, Totals</a:t>
            </a:r>
          </a:p>
          <a:p>
            <a:pPr algn="l"/>
            <a:r>
              <a:rPr lang="en-US" sz="2000"/>
              <a:t>Calculate the bytes per table row</a:t>
            </a:r>
          </a:p>
          <a:p>
            <a:pPr algn="l"/>
            <a:r>
              <a:rPr lang="en-US" sz="2000"/>
              <a:t>Estimate the number of rows</a:t>
            </a:r>
          </a:p>
          <a:p>
            <a:pPr algn="l"/>
            <a:r>
              <a:rPr lang="en-US" sz="2000"/>
              <a:t>Compute the table and overall totals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 Assumptions</a:t>
            </a:r>
          </a:p>
        </p:txBody>
      </p:sp>
      <p:sp>
        <p:nvSpPr>
          <p:cNvPr id="25603" name="Text Box 4"/>
          <p:cNvSpPr txBox="1">
            <a:spLocks noChangeArrowheads="1"/>
          </p:cNvSpPr>
          <p:nvPr/>
        </p:nvSpPr>
        <p:spPr bwMode="auto">
          <a:xfrm>
            <a:off x="533400" y="1752600"/>
            <a:ext cx="5029200" cy="366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200 customers per week for 25 weeks</a:t>
            </a:r>
          </a:p>
          <a:p>
            <a:pPr algn="l">
              <a:spcBef>
                <a:spcPct val="50000"/>
              </a:spcBef>
            </a:pPr>
            <a:r>
              <a:rPr lang="en-US"/>
              <a:t>2 skills per customer</a:t>
            </a:r>
          </a:p>
          <a:p>
            <a:pPr algn="l">
              <a:spcBef>
                <a:spcPct val="50000"/>
              </a:spcBef>
            </a:pPr>
            <a:r>
              <a:rPr lang="en-US"/>
              <a:t>2 rentals per customer per year</a:t>
            </a:r>
          </a:p>
          <a:p>
            <a:pPr algn="l">
              <a:spcBef>
                <a:spcPct val="50000"/>
              </a:spcBef>
            </a:pPr>
            <a:r>
              <a:rPr lang="en-US"/>
              <a:t>3 items per rental</a:t>
            </a:r>
          </a:p>
          <a:p>
            <a:pPr algn="l">
              <a:spcBef>
                <a:spcPct val="50000"/>
              </a:spcBef>
            </a:pPr>
            <a:r>
              <a:rPr lang="en-US"/>
              <a:t>20 percent of customers buy items</a:t>
            </a:r>
          </a:p>
          <a:p>
            <a:pPr algn="l">
              <a:spcBef>
                <a:spcPct val="50000"/>
              </a:spcBef>
            </a:pPr>
            <a:r>
              <a:rPr lang="en-US"/>
              <a:t>4 items per sale</a:t>
            </a:r>
          </a:p>
          <a:p>
            <a:pPr algn="l">
              <a:spcBef>
                <a:spcPct val="50000"/>
              </a:spcBef>
            </a:pPr>
            <a:r>
              <a:rPr lang="en-US"/>
              <a:t>100 manufacturers</a:t>
            </a:r>
          </a:p>
          <a:p>
            <a:pPr algn="l">
              <a:spcBef>
                <a:spcPct val="50000"/>
              </a:spcBef>
            </a:pPr>
            <a:r>
              <a:rPr lang="en-US"/>
              <a:t>20 models per manufacturer</a:t>
            </a:r>
          </a:p>
          <a:p>
            <a:pPr algn="l">
              <a:spcBef>
                <a:spcPct val="50000"/>
              </a:spcBef>
            </a:pPr>
            <a:r>
              <a:rPr lang="en-US"/>
              <a:t>5 items (sizes) per model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Database Table Sizes</a:t>
            </a:r>
          </a:p>
        </p:txBody>
      </p:sp>
      <p:graphicFrame>
        <p:nvGraphicFramePr>
          <p:cNvPr id="1026" name="Object 198"/>
          <p:cNvGraphicFramePr>
            <a:graphicFrameLocks noChangeAspect="1"/>
          </p:cNvGraphicFramePr>
          <p:nvPr>
            <p:ph idx="1"/>
          </p:nvPr>
        </p:nvGraphicFramePr>
        <p:xfrm>
          <a:off x="762000" y="1447800"/>
          <a:ext cx="7543800" cy="4711700"/>
        </p:xfrm>
        <a:graphic>
          <a:graphicData uri="http://schemas.openxmlformats.org/presentationml/2006/ole">
            <p:oleObj spid="_x0000_s1026" name="Worksheet" r:id="rId3" imgW="4587315" imgH="2865081" progId="Excel.Sheet.8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Identifying Key Columns</a:t>
            </a: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669925" y="1447800"/>
            <a:ext cx="5238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If you are uncertain about which columns to key. </a:t>
            </a:r>
          </a:p>
          <a:p>
            <a:pPr algn="l"/>
            <a:r>
              <a:rPr lang="en-US"/>
              <a:t>Write them down and evaluate the business rules.</a:t>
            </a:r>
          </a:p>
        </p:txBody>
      </p:sp>
      <p:sp>
        <p:nvSpPr>
          <p:cNvPr id="6148" name="Text Box 6"/>
          <p:cNvSpPr txBox="1">
            <a:spLocks noChangeArrowheads="1"/>
          </p:cNvSpPr>
          <p:nvPr/>
        </p:nvSpPr>
        <p:spPr bwMode="auto">
          <a:xfrm>
            <a:off x="1447800" y="2133600"/>
            <a:ext cx="335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tabLst>
                <a:tab pos="1766888" algn="l"/>
              </a:tabLst>
            </a:pPr>
            <a:r>
              <a:rPr lang="en-US"/>
              <a:t>OrderID	CustomerID</a:t>
            </a:r>
          </a:p>
        </p:txBody>
      </p:sp>
      <p:sp>
        <p:nvSpPr>
          <p:cNvPr id="6149" name="Text Box 7"/>
          <p:cNvSpPr txBox="1">
            <a:spLocks noChangeArrowheads="1"/>
          </p:cNvSpPr>
          <p:nvPr/>
        </p:nvSpPr>
        <p:spPr bwMode="auto">
          <a:xfrm>
            <a:off x="685800" y="2667000"/>
            <a:ext cx="7848600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tabLst>
                <a:tab pos="457200" algn="l"/>
              </a:tabLst>
            </a:pPr>
            <a:r>
              <a:rPr lang="en-US"/>
              <a:t>For a given order, can there ever be more than one customer?</a:t>
            </a:r>
          </a:p>
          <a:p>
            <a:pPr algn="l">
              <a:tabLst>
                <a:tab pos="457200" algn="l"/>
              </a:tabLst>
            </a:pPr>
            <a:r>
              <a:rPr lang="en-US"/>
              <a:t>	If yes, then key CustomerID.</a:t>
            </a:r>
          </a:p>
          <a:p>
            <a:pPr algn="l">
              <a:tabLst>
                <a:tab pos="457200" algn="l"/>
              </a:tabLst>
            </a:pPr>
            <a:r>
              <a:rPr lang="en-US"/>
              <a:t>	In most businesses, only one customer per order, so do </a:t>
            </a:r>
            <a:r>
              <a:rPr lang="en-US" b="1"/>
              <a:t>not</a:t>
            </a:r>
            <a:r>
              <a:rPr lang="en-US"/>
              <a:t> key it.</a:t>
            </a:r>
          </a:p>
          <a:p>
            <a:pPr algn="l">
              <a:tabLst>
                <a:tab pos="457200" algn="l"/>
              </a:tabLst>
            </a:pPr>
            <a:endParaRPr lang="en-US"/>
          </a:p>
          <a:p>
            <a:pPr algn="l">
              <a:tabLst>
                <a:tab pos="457200" algn="l"/>
              </a:tabLst>
            </a:pPr>
            <a:r>
              <a:rPr lang="en-US"/>
              <a:t>For a given customer, can there ever be more than one order?</a:t>
            </a:r>
          </a:p>
          <a:p>
            <a:pPr algn="l">
              <a:tabLst>
                <a:tab pos="457200" algn="l"/>
              </a:tabLst>
            </a:pPr>
            <a:r>
              <a:rPr lang="en-US"/>
              <a:t>	If yes, then key OrderID, otherwise, do not key it.</a:t>
            </a:r>
          </a:p>
          <a:p>
            <a:pPr algn="l">
              <a:tabLst>
                <a:tab pos="457200" algn="l"/>
              </a:tabLst>
            </a:pPr>
            <a:r>
              <a:rPr lang="en-US"/>
              <a:t>	All businesses hope to get more than one order from a customer, </a:t>
            </a:r>
          </a:p>
          <a:p>
            <a:pPr algn="l">
              <a:tabLst>
                <a:tab pos="457200" algn="l"/>
              </a:tabLst>
            </a:pPr>
            <a:r>
              <a:rPr lang="en-US"/>
              <a:t>	so OrderID must be key. Underline it. Since OrderID is the only key,</a:t>
            </a:r>
          </a:p>
          <a:p>
            <a:pPr algn="l">
              <a:tabLst>
                <a:tab pos="457200" algn="l"/>
              </a:tabLst>
            </a:pPr>
            <a:r>
              <a:rPr lang="en-US"/>
              <a:t>	these columns belong in the Order table.</a:t>
            </a:r>
          </a:p>
        </p:txBody>
      </p:sp>
      <p:sp>
        <p:nvSpPr>
          <p:cNvPr id="6150" name="Text Box 9"/>
          <p:cNvSpPr txBox="1">
            <a:spLocks noChangeArrowheads="1"/>
          </p:cNvSpPr>
          <p:nvPr/>
        </p:nvSpPr>
        <p:spPr bwMode="auto">
          <a:xfrm>
            <a:off x="1371600" y="5638800"/>
            <a:ext cx="533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tabLst>
                <a:tab pos="1766888" algn="l"/>
              </a:tabLst>
            </a:pPr>
            <a:r>
              <a:rPr lang="en-US"/>
              <a:t>CustomerOrder(</a:t>
            </a:r>
            <a:r>
              <a:rPr lang="en-US" u="sng"/>
              <a:t>OrderID</a:t>
            </a:r>
            <a:r>
              <a:rPr lang="en-US"/>
              <a:t> CustomerID, … 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Sequences: Introduction</a:t>
            </a:r>
          </a:p>
        </p:txBody>
      </p:sp>
      <p:sp>
        <p:nvSpPr>
          <p:cNvPr id="7171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000" smtClean="0"/>
              <a:t>Sometimes it is best to let the DBMS generate a guaranteed unique key value</a:t>
            </a:r>
          </a:p>
          <a:p>
            <a:pPr eaLnBrk="1" hangingPunct="1"/>
            <a:r>
              <a:rPr lang="en-US" sz="2000" smtClean="0"/>
              <a:t>The table must contain a single column primary key that is assigned a numeric data type, such as NUMBER(38)</a:t>
            </a:r>
          </a:p>
          <a:p>
            <a:pPr eaLnBrk="1" hangingPunct="1"/>
            <a:r>
              <a:rPr lang="en-US" sz="2000" smtClean="0"/>
              <a:t>Later, you will create a SEQUENCE to generate the numbers</a:t>
            </a:r>
          </a:p>
          <a:p>
            <a:pPr eaLnBrk="1" hangingPunct="1"/>
            <a:r>
              <a:rPr lang="en-US" sz="2000" smtClean="0"/>
              <a:t>Later, you will create a trigger to automatically obtain and use the generated key value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Customer Skill Level</a:t>
            </a:r>
          </a:p>
        </p:txBody>
      </p:sp>
      <p:sp>
        <p:nvSpPr>
          <p:cNvPr id="8195" name="Text Box 6"/>
          <p:cNvSpPr txBox="1">
            <a:spLocks noChangeArrowheads="1"/>
          </p:cNvSpPr>
          <p:nvPr/>
        </p:nvSpPr>
        <p:spPr bwMode="auto">
          <a:xfrm>
            <a:off x="1812925" y="2519363"/>
            <a:ext cx="4667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1" u="sng"/>
              <a:t>CustomerID</a:t>
            </a:r>
            <a:r>
              <a:rPr lang="en-US"/>
              <a:t>, LastName, … Style, SkillLevel</a:t>
            </a:r>
          </a:p>
        </p:txBody>
      </p:sp>
      <p:sp>
        <p:nvSpPr>
          <p:cNvPr id="8196" name="Text Box 8"/>
          <p:cNvSpPr txBox="1">
            <a:spLocks noChangeArrowheads="1"/>
          </p:cNvSpPr>
          <p:nvPr/>
        </p:nvSpPr>
        <p:spPr bwMode="auto">
          <a:xfrm>
            <a:off x="1812925" y="3016250"/>
            <a:ext cx="4629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CustomerID, LastName, … </a:t>
            </a:r>
            <a:r>
              <a:rPr lang="en-US" b="1" u="sng"/>
              <a:t>Style</a:t>
            </a:r>
            <a:r>
              <a:rPr lang="en-US"/>
              <a:t>, SkillLevel</a:t>
            </a:r>
          </a:p>
        </p:txBody>
      </p:sp>
      <p:sp>
        <p:nvSpPr>
          <p:cNvPr id="8197" name="Text Box 10"/>
          <p:cNvSpPr txBox="1">
            <a:spLocks noChangeArrowheads="1"/>
          </p:cNvSpPr>
          <p:nvPr/>
        </p:nvSpPr>
        <p:spPr bwMode="auto">
          <a:xfrm>
            <a:off x="1143000" y="3549650"/>
            <a:ext cx="66611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i="1"/>
              <a:t>Business rule: Each customer can have one skill in many styles.</a:t>
            </a:r>
          </a:p>
          <a:p>
            <a:pPr algn="l"/>
            <a:r>
              <a:rPr lang="en-US" i="1"/>
              <a:t>Business rule: Each style can apply to more than one customer.</a:t>
            </a:r>
          </a:p>
          <a:p>
            <a:pPr algn="l"/>
            <a:r>
              <a:rPr lang="en-US" i="1"/>
              <a:t>Need a table with both attributes as keys.</a:t>
            </a:r>
          </a:p>
        </p:txBody>
      </p:sp>
      <p:sp>
        <p:nvSpPr>
          <p:cNvPr id="8198" name="Text Box 11"/>
          <p:cNvSpPr txBox="1">
            <a:spLocks noChangeArrowheads="1"/>
          </p:cNvSpPr>
          <p:nvPr/>
        </p:nvSpPr>
        <p:spPr bwMode="auto">
          <a:xfrm>
            <a:off x="1828800" y="4554538"/>
            <a:ext cx="4705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1" u="sng"/>
              <a:t>CustomerID</a:t>
            </a:r>
            <a:r>
              <a:rPr lang="en-US"/>
              <a:t>, LastName, … </a:t>
            </a:r>
            <a:r>
              <a:rPr lang="en-US" b="1" u="sng"/>
              <a:t>Style</a:t>
            </a:r>
            <a:r>
              <a:rPr lang="en-US"/>
              <a:t>, SkillLevel</a:t>
            </a:r>
          </a:p>
        </p:txBody>
      </p:sp>
      <p:sp>
        <p:nvSpPr>
          <p:cNvPr id="8199" name="Text Box 12"/>
          <p:cNvSpPr txBox="1">
            <a:spLocks noChangeArrowheads="1"/>
          </p:cNvSpPr>
          <p:nvPr/>
        </p:nvSpPr>
        <p:spPr bwMode="auto">
          <a:xfrm>
            <a:off x="1143000" y="5073650"/>
            <a:ext cx="6858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i="1"/>
              <a:t>But you cannot include LastName, FirstName and so on, because then you would have to re-enter that data for each customer skill.</a:t>
            </a:r>
          </a:p>
        </p:txBody>
      </p:sp>
      <p:sp>
        <p:nvSpPr>
          <p:cNvPr id="8200" name="Text Box 14"/>
          <p:cNvSpPr txBox="1">
            <a:spLocks noChangeArrowheads="1"/>
          </p:cNvSpPr>
          <p:nvPr/>
        </p:nvSpPr>
        <p:spPr bwMode="auto">
          <a:xfrm>
            <a:off x="1143000" y="1524000"/>
            <a:ext cx="6858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i="1"/>
              <a:t>Consider what happens if you (incorrectly) try to place Style and SkillLevel in the Customer table: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Customer Style Skills</a:t>
            </a:r>
          </a:p>
        </p:txBody>
      </p:sp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1066800" y="1752600"/>
            <a:ext cx="1600200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Customer</a:t>
            </a:r>
          </a:p>
        </p:txBody>
      </p:sp>
      <p:sp>
        <p:nvSpPr>
          <p:cNvPr id="9220" name="Rectangle 6"/>
          <p:cNvSpPr>
            <a:spLocks noChangeArrowheads="1"/>
          </p:cNvSpPr>
          <p:nvPr/>
        </p:nvSpPr>
        <p:spPr bwMode="auto">
          <a:xfrm>
            <a:off x="1066800" y="2133600"/>
            <a:ext cx="1600200" cy="2209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l"/>
            <a:r>
              <a:rPr lang="en-US" b="1" u="sng"/>
              <a:t>CustomerID</a:t>
            </a:r>
          </a:p>
          <a:p>
            <a:pPr algn="l"/>
            <a:r>
              <a:rPr lang="en-US"/>
              <a:t>LastName</a:t>
            </a:r>
          </a:p>
          <a:p>
            <a:pPr algn="l"/>
            <a:r>
              <a:rPr lang="en-US"/>
              <a:t>FirstName</a:t>
            </a:r>
          </a:p>
          <a:p>
            <a:pPr algn="l"/>
            <a:r>
              <a:rPr lang="en-US"/>
              <a:t>Phone</a:t>
            </a:r>
          </a:p>
          <a:p>
            <a:pPr algn="l"/>
            <a:r>
              <a:rPr lang="en-US"/>
              <a:t>Address</a:t>
            </a:r>
          </a:p>
          <a:p>
            <a:pPr algn="l"/>
            <a:r>
              <a:rPr lang="en-US"/>
              <a:t>City</a:t>
            </a:r>
          </a:p>
          <a:p>
            <a:pPr algn="l"/>
            <a:r>
              <a:rPr lang="en-US"/>
              <a:t>State</a:t>
            </a:r>
          </a:p>
          <a:p>
            <a:pPr algn="l"/>
            <a:r>
              <a:rPr lang="en-US"/>
              <a:t>ZIP</a:t>
            </a:r>
          </a:p>
        </p:txBody>
      </p:sp>
      <p:sp>
        <p:nvSpPr>
          <p:cNvPr id="9221" name="Text Box 7"/>
          <p:cNvSpPr txBox="1">
            <a:spLocks noChangeArrowheads="1"/>
          </p:cNvSpPr>
          <p:nvPr/>
        </p:nvSpPr>
        <p:spPr bwMode="auto">
          <a:xfrm>
            <a:off x="3733800" y="2438400"/>
            <a:ext cx="1828800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/>
              <a:t>CustomerSkill</a:t>
            </a:r>
            <a:endParaRPr lang="en-US" dirty="0"/>
          </a:p>
        </p:txBody>
      </p:sp>
      <p:sp>
        <p:nvSpPr>
          <p:cNvPr id="9222" name="Rectangle 8"/>
          <p:cNvSpPr>
            <a:spLocks noChangeArrowheads="1"/>
          </p:cNvSpPr>
          <p:nvPr/>
        </p:nvSpPr>
        <p:spPr bwMode="auto">
          <a:xfrm>
            <a:off x="3733800" y="2819400"/>
            <a:ext cx="18288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l"/>
            <a:r>
              <a:rPr lang="en-US" b="1" u="sng"/>
              <a:t>CustomerID</a:t>
            </a:r>
          </a:p>
          <a:p>
            <a:pPr algn="l"/>
            <a:r>
              <a:rPr lang="en-US" b="1" u="sng"/>
              <a:t>Style</a:t>
            </a:r>
          </a:p>
          <a:p>
            <a:pPr algn="l"/>
            <a:r>
              <a:rPr lang="en-US"/>
              <a:t>SkillLevel</a:t>
            </a:r>
          </a:p>
        </p:txBody>
      </p:sp>
      <p:sp>
        <p:nvSpPr>
          <p:cNvPr id="9223" name="Text Box 9"/>
          <p:cNvSpPr txBox="1">
            <a:spLocks noChangeArrowheads="1"/>
          </p:cNvSpPr>
          <p:nvPr/>
        </p:nvSpPr>
        <p:spPr bwMode="auto">
          <a:xfrm>
            <a:off x="6400800" y="1681163"/>
            <a:ext cx="1905000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Style</a:t>
            </a:r>
          </a:p>
        </p:txBody>
      </p:sp>
      <p:sp>
        <p:nvSpPr>
          <p:cNvPr id="9224" name="Rectangle 10"/>
          <p:cNvSpPr>
            <a:spLocks noChangeArrowheads="1"/>
          </p:cNvSpPr>
          <p:nvPr/>
        </p:nvSpPr>
        <p:spPr bwMode="auto">
          <a:xfrm>
            <a:off x="6400800" y="2057400"/>
            <a:ext cx="19050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l"/>
            <a:r>
              <a:rPr lang="en-US" b="1" u="sng"/>
              <a:t>Style</a:t>
            </a:r>
          </a:p>
          <a:p>
            <a:pPr algn="l"/>
            <a:r>
              <a:rPr lang="en-US"/>
              <a:t>StyleDescription</a:t>
            </a:r>
          </a:p>
        </p:txBody>
      </p:sp>
      <p:sp>
        <p:nvSpPr>
          <p:cNvPr id="9225" name="Text Box 11"/>
          <p:cNvSpPr txBox="1">
            <a:spLocks noChangeArrowheads="1"/>
          </p:cNvSpPr>
          <p:nvPr/>
        </p:nvSpPr>
        <p:spPr bwMode="auto">
          <a:xfrm>
            <a:off x="6400800" y="3814763"/>
            <a:ext cx="1905000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SkillLevel</a:t>
            </a:r>
          </a:p>
        </p:txBody>
      </p:sp>
      <p:sp>
        <p:nvSpPr>
          <p:cNvPr id="9226" name="Rectangle 12"/>
          <p:cNvSpPr>
            <a:spLocks noChangeArrowheads="1"/>
          </p:cNvSpPr>
          <p:nvPr/>
        </p:nvSpPr>
        <p:spPr bwMode="auto">
          <a:xfrm>
            <a:off x="6400800" y="4191000"/>
            <a:ext cx="19050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l"/>
            <a:r>
              <a:rPr lang="en-US" b="1" u="sng"/>
              <a:t>SkillLevel</a:t>
            </a:r>
          </a:p>
          <a:p>
            <a:pPr algn="l"/>
            <a:r>
              <a:rPr lang="en-US"/>
              <a:t>SkillDescription</a:t>
            </a:r>
          </a:p>
        </p:txBody>
      </p:sp>
      <p:sp>
        <p:nvSpPr>
          <p:cNvPr id="9227" name="Freeform 13"/>
          <p:cNvSpPr>
            <a:spLocks/>
          </p:cNvSpPr>
          <p:nvPr/>
        </p:nvSpPr>
        <p:spPr bwMode="auto">
          <a:xfrm>
            <a:off x="2667000" y="2286000"/>
            <a:ext cx="1066800" cy="685800"/>
          </a:xfrm>
          <a:custGeom>
            <a:avLst/>
            <a:gdLst>
              <a:gd name="T0" fmla="*/ 0 w 672"/>
              <a:gd name="T1" fmla="*/ 0 h 432"/>
              <a:gd name="T2" fmla="*/ 192 w 672"/>
              <a:gd name="T3" fmla="*/ 0 h 432"/>
              <a:gd name="T4" fmla="*/ 192 w 672"/>
              <a:gd name="T5" fmla="*/ 432 h 432"/>
              <a:gd name="T6" fmla="*/ 672 w 672"/>
              <a:gd name="T7" fmla="*/ 432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672"/>
              <a:gd name="T13" fmla="*/ 0 h 432"/>
              <a:gd name="T14" fmla="*/ 672 w 672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2" h="432">
                <a:moveTo>
                  <a:pt x="0" y="0"/>
                </a:moveTo>
                <a:lnTo>
                  <a:pt x="192" y="0"/>
                </a:lnTo>
                <a:lnTo>
                  <a:pt x="192" y="432"/>
                </a:lnTo>
                <a:lnTo>
                  <a:pt x="672" y="43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8" name="Freeform 14"/>
          <p:cNvSpPr>
            <a:spLocks/>
          </p:cNvSpPr>
          <p:nvPr/>
        </p:nvSpPr>
        <p:spPr bwMode="auto">
          <a:xfrm>
            <a:off x="5562600" y="2286000"/>
            <a:ext cx="838200" cy="990600"/>
          </a:xfrm>
          <a:custGeom>
            <a:avLst/>
            <a:gdLst>
              <a:gd name="T0" fmla="*/ 0 w 528"/>
              <a:gd name="T1" fmla="*/ 624 h 624"/>
              <a:gd name="T2" fmla="*/ 240 w 528"/>
              <a:gd name="T3" fmla="*/ 624 h 624"/>
              <a:gd name="T4" fmla="*/ 240 w 528"/>
              <a:gd name="T5" fmla="*/ 0 h 624"/>
              <a:gd name="T6" fmla="*/ 528 w 528"/>
              <a:gd name="T7" fmla="*/ 0 h 624"/>
              <a:gd name="T8" fmla="*/ 0 60000 65536"/>
              <a:gd name="T9" fmla="*/ 0 60000 65536"/>
              <a:gd name="T10" fmla="*/ 0 60000 65536"/>
              <a:gd name="T11" fmla="*/ 0 60000 65536"/>
              <a:gd name="T12" fmla="*/ 0 w 528"/>
              <a:gd name="T13" fmla="*/ 0 h 624"/>
              <a:gd name="T14" fmla="*/ 528 w 528"/>
              <a:gd name="T15" fmla="*/ 624 h 6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8" h="624">
                <a:moveTo>
                  <a:pt x="0" y="624"/>
                </a:moveTo>
                <a:lnTo>
                  <a:pt x="240" y="624"/>
                </a:lnTo>
                <a:lnTo>
                  <a:pt x="240" y="0"/>
                </a:lnTo>
                <a:lnTo>
                  <a:pt x="52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9" name="Freeform 15"/>
          <p:cNvSpPr>
            <a:spLocks/>
          </p:cNvSpPr>
          <p:nvPr/>
        </p:nvSpPr>
        <p:spPr bwMode="auto">
          <a:xfrm>
            <a:off x="5562600" y="3581400"/>
            <a:ext cx="838200" cy="762000"/>
          </a:xfrm>
          <a:custGeom>
            <a:avLst/>
            <a:gdLst>
              <a:gd name="T0" fmla="*/ 0 w 528"/>
              <a:gd name="T1" fmla="*/ 0 h 480"/>
              <a:gd name="T2" fmla="*/ 240 w 528"/>
              <a:gd name="T3" fmla="*/ 0 h 480"/>
              <a:gd name="T4" fmla="*/ 240 w 528"/>
              <a:gd name="T5" fmla="*/ 480 h 480"/>
              <a:gd name="T6" fmla="*/ 528 w 528"/>
              <a:gd name="T7" fmla="*/ 480 h 480"/>
              <a:gd name="T8" fmla="*/ 0 60000 65536"/>
              <a:gd name="T9" fmla="*/ 0 60000 65536"/>
              <a:gd name="T10" fmla="*/ 0 60000 65536"/>
              <a:gd name="T11" fmla="*/ 0 60000 65536"/>
              <a:gd name="T12" fmla="*/ 0 w 528"/>
              <a:gd name="T13" fmla="*/ 0 h 480"/>
              <a:gd name="T14" fmla="*/ 528 w 528"/>
              <a:gd name="T15" fmla="*/ 480 h 4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8" h="480">
                <a:moveTo>
                  <a:pt x="0" y="0"/>
                </a:moveTo>
                <a:lnTo>
                  <a:pt x="240" y="0"/>
                </a:lnTo>
                <a:lnTo>
                  <a:pt x="240" y="480"/>
                </a:lnTo>
                <a:lnTo>
                  <a:pt x="528" y="48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Action</a:t>
            </a: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1524000" y="2209800"/>
            <a:ext cx="5791200" cy="2133600"/>
          </a:xfrm>
          <a:prstGeom prst="rect">
            <a:avLst/>
          </a:prstGeom>
          <a:gradFill rotWithShape="1">
            <a:gsLst>
              <a:gs pos="0">
                <a:srgbClr val="D3D3D3"/>
              </a:gs>
              <a:gs pos="100000">
                <a:srgbClr val="F4F4F4"/>
              </a:gs>
            </a:gsLst>
            <a:lin ang="5400000" scaled="1"/>
          </a:gradFill>
          <a:ln w="9525" algn="ctr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000" b="1"/>
              <a:t>Action</a:t>
            </a:r>
          </a:p>
          <a:p>
            <a:pPr algn="l"/>
            <a:r>
              <a:rPr lang="en-US" sz="2000"/>
              <a:t>Start SQL Developer and type in the CREATE TABLE Customer command.</a:t>
            </a:r>
          </a:p>
          <a:p>
            <a:pPr algn="l"/>
            <a:r>
              <a:rPr lang="en-US" sz="2000"/>
              <a:t>Enter column names and data types.</a:t>
            </a:r>
          </a:p>
          <a:p>
            <a:pPr algn="l"/>
            <a:r>
              <a:rPr lang="en-US" sz="2000"/>
              <a:t>Assign the primary key.</a:t>
            </a:r>
          </a:p>
          <a:p>
            <a:pPr algn="l"/>
            <a:r>
              <a:rPr lang="en-US" sz="2000"/>
              <a:t>Make sure the command runs with no errors.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Create Tables with SQL</a:t>
            </a:r>
          </a:p>
        </p:txBody>
      </p:sp>
      <p:sp>
        <p:nvSpPr>
          <p:cNvPr id="11267" name="Text Box 18"/>
          <p:cNvSpPr txBox="1">
            <a:spLocks noChangeArrowheads="1"/>
          </p:cNvSpPr>
          <p:nvPr/>
        </p:nvSpPr>
        <p:spPr bwMode="auto">
          <a:xfrm>
            <a:off x="762000" y="1371600"/>
            <a:ext cx="7848600" cy="4760913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sm" len="sm"/>
          </a:ln>
        </p:spPr>
        <p:txBody>
          <a:bodyPr>
            <a:spAutoFit/>
          </a:bodyPr>
          <a:lstStyle/>
          <a:p>
            <a:pPr algn="l">
              <a:tabLst>
                <a:tab pos="457200" algn="l"/>
                <a:tab pos="865188" algn="l"/>
                <a:tab pos="2351088" algn="l"/>
              </a:tabLst>
            </a:pPr>
            <a:r>
              <a:rPr lang="en-US"/>
              <a:t>CREATE TABLE Customer</a:t>
            </a:r>
          </a:p>
          <a:p>
            <a:pPr algn="l">
              <a:tabLst>
                <a:tab pos="457200" algn="l"/>
                <a:tab pos="865188" algn="l"/>
                <a:tab pos="2351088" algn="l"/>
              </a:tabLst>
            </a:pPr>
            <a:r>
              <a:rPr lang="en-US"/>
              <a:t>(</a:t>
            </a:r>
          </a:p>
          <a:p>
            <a:pPr algn="l">
              <a:tabLst>
                <a:tab pos="457200" algn="l"/>
                <a:tab pos="865188" algn="l"/>
                <a:tab pos="2351088" algn="l"/>
              </a:tabLst>
            </a:pPr>
            <a:r>
              <a:rPr lang="en-US"/>
              <a:t>	CustomerID	INTEGER,</a:t>
            </a:r>
          </a:p>
          <a:p>
            <a:pPr algn="l">
              <a:tabLst>
                <a:tab pos="457200" algn="l"/>
                <a:tab pos="865188" algn="l"/>
                <a:tab pos="2351088" algn="l"/>
              </a:tabLst>
            </a:pPr>
            <a:r>
              <a:rPr lang="en-US"/>
              <a:t>	LastName	NVARCHAR2(25),</a:t>
            </a:r>
          </a:p>
          <a:p>
            <a:pPr algn="l">
              <a:tabLst>
                <a:tab pos="457200" algn="l"/>
                <a:tab pos="865188" algn="l"/>
                <a:tab pos="2351088" algn="l"/>
              </a:tabLst>
            </a:pPr>
            <a:r>
              <a:rPr lang="en-US"/>
              <a:t>	FirstName	NVARCHAR2(25),</a:t>
            </a:r>
          </a:p>
          <a:p>
            <a:pPr algn="l">
              <a:tabLst>
                <a:tab pos="457200" algn="l"/>
                <a:tab pos="865188" algn="l"/>
                <a:tab pos="2351088" algn="l"/>
              </a:tabLst>
            </a:pPr>
            <a:r>
              <a:rPr lang="en-US"/>
              <a:t>	Phone	NVARCHAR2(25),</a:t>
            </a:r>
          </a:p>
          <a:p>
            <a:pPr algn="l">
              <a:tabLst>
                <a:tab pos="457200" algn="l"/>
                <a:tab pos="865188" algn="l"/>
                <a:tab pos="2351088" algn="l"/>
              </a:tabLst>
            </a:pPr>
            <a:r>
              <a:rPr lang="en-US"/>
              <a:t>	Email	NVARCHAR2(120),</a:t>
            </a:r>
          </a:p>
          <a:p>
            <a:pPr algn="l">
              <a:tabLst>
                <a:tab pos="457200" algn="l"/>
                <a:tab pos="865188" algn="l"/>
                <a:tab pos="2351088" algn="l"/>
              </a:tabLst>
            </a:pPr>
            <a:r>
              <a:rPr lang="en-US"/>
              <a:t>	Address	NVARCHAR2(50),</a:t>
            </a:r>
          </a:p>
          <a:p>
            <a:pPr algn="l">
              <a:tabLst>
                <a:tab pos="457200" algn="l"/>
                <a:tab pos="865188" algn="l"/>
                <a:tab pos="2351088" algn="l"/>
              </a:tabLst>
            </a:pPr>
            <a:r>
              <a:rPr lang="en-US"/>
              <a:t>	City		NVARCHAR2(50),</a:t>
            </a:r>
          </a:p>
          <a:p>
            <a:pPr algn="l">
              <a:tabLst>
                <a:tab pos="457200" algn="l"/>
                <a:tab pos="865188" algn="l"/>
                <a:tab pos="2351088" algn="l"/>
              </a:tabLst>
            </a:pPr>
            <a:r>
              <a:rPr lang="en-US"/>
              <a:t>	State	NVARCHAR2(25),</a:t>
            </a:r>
          </a:p>
          <a:p>
            <a:pPr algn="l">
              <a:tabLst>
                <a:tab pos="457200" algn="l"/>
                <a:tab pos="865188" algn="l"/>
                <a:tab pos="2351088" algn="l"/>
              </a:tabLst>
            </a:pPr>
            <a:r>
              <a:rPr lang="en-US"/>
              <a:t>	ZIP		NVARCHAR2(15),</a:t>
            </a:r>
          </a:p>
          <a:p>
            <a:pPr algn="l">
              <a:tabLst>
                <a:tab pos="457200" algn="l"/>
                <a:tab pos="865188" algn="l"/>
                <a:tab pos="2351088" algn="l"/>
              </a:tabLst>
            </a:pPr>
            <a:r>
              <a:rPr lang="en-US"/>
              <a:t>	Gender	NVARCHAR2(15),</a:t>
            </a:r>
          </a:p>
          <a:p>
            <a:pPr algn="l">
              <a:tabLst>
                <a:tab pos="457200" algn="l"/>
                <a:tab pos="865188" algn="l"/>
                <a:tab pos="2351088" algn="l"/>
              </a:tabLst>
            </a:pPr>
            <a:r>
              <a:rPr lang="en-US"/>
              <a:t>	DateOfBirth	DATE,</a:t>
            </a:r>
          </a:p>
          <a:p>
            <a:pPr algn="l">
              <a:tabLst>
                <a:tab pos="457200" algn="l"/>
                <a:tab pos="865188" algn="l"/>
                <a:tab pos="2351088" algn="l"/>
              </a:tabLst>
            </a:pPr>
            <a:r>
              <a:rPr lang="en-US"/>
              <a:t>	CONSTRAINT pk_Customer PRIMARY KEY (CustomerID),</a:t>
            </a:r>
          </a:p>
          <a:p>
            <a:pPr algn="l">
              <a:tabLst>
                <a:tab pos="457200" algn="l"/>
                <a:tab pos="865188" algn="l"/>
                <a:tab pos="2351088" algn="l"/>
              </a:tabLst>
            </a:pPr>
            <a:r>
              <a:rPr lang="en-US"/>
              <a:t>	CONSTRAINT ck_CustGender </a:t>
            </a:r>
          </a:p>
          <a:p>
            <a:pPr algn="l">
              <a:tabLst>
                <a:tab pos="457200" algn="l"/>
                <a:tab pos="865188" algn="l"/>
                <a:tab pos="2351088" algn="l"/>
              </a:tabLst>
            </a:pPr>
            <a:r>
              <a:rPr lang="en-US"/>
              <a:t>		CHECK (Upper(Gender) IN ('FEMALE', 'MALE', 'UNIDENTIFIED'))</a:t>
            </a:r>
          </a:p>
          <a:p>
            <a:pPr algn="l">
              <a:tabLst>
                <a:tab pos="457200" algn="l"/>
                <a:tab pos="865188" algn="l"/>
                <a:tab pos="2351088" algn="l"/>
              </a:tabLst>
            </a:pPr>
            <a:r>
              <a:rPr lang="en-US"/>
              <a:t>);</a:t>
            </a:r>
          </a:p>
        </p:txBody>
      </p:sp>
      <p:sp>
        <p:nvSpPr>
          <p:cNvPr id="11268" name="Text Box 19"/>
          <p:cNvSpPr txBox="1">
            <a:spLocks noChangeArrowheads="1"/>
          </p:cNvSpPr>
          <p:nvPr/>
        </p:nvSpPr>
        <p:spPr bwMode="auto">
          <a:xfrm>
            <a:off x="4267200" y="1219200"/>
            <a:ext cx="1524000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/>
              <a:t>Table name</a:t>
            </a:r>
          </a:p>
        </p:txBody>
      </p:sp>
      <p:sp>
        <p:nvSpPr>
          <p:cNvPr id="11269" name="Text Box 20"/>
          <p:cNvSpPr txBox="1">
            <a:spLocks noChangeArrowheads="1"/>
          </p:cNvSpPr>
          <p:nvPr/>
        </p:nvSpPr>
        <p:spPr bwMode="auto">
          <a:xfrm>
            <a:off x="5410200" y="1828800"/>
            <a:ext cx="1524000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/>
              <a:t>Data type</a:t>
            </a:r>
          </a:p>
        </p:txBody>
      </p:sp>
      <p:sp>
        <p:nvSpPr>
          <p:cNvPr id="11270" name="Text Box 21"/>
          <p:cNvSpPr txBox="1">
            <a:spLocks noChangeArrowheads="1"/>
          </p:cNvSpPr>
          <p:nvPr/>
        </p:nvSpPr>
        <p:spPr bwMode="auto">
          <a:xfrm>
            <a:off x="5562600" y="2743200"/>
            <a:ext cx="1524000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/>
              <a:t>Data size</a:t>
            </a:r>
          </a:p>
        </p:txBody>
      </p:sp>
      <p:sp>
        <p:nvSpPr>
          <p:cNvPr id="11271" name="Text Box 22"/>
          <p:cNvSpPr txBox="1">
            <a:spLocks noChangeArrowheads="1"/>
          </p:cNvSpPr>
          <p:nvPr/>
        </p:nvSpPr>
        <p:spPr bwMode="auto">
          <a:xfrm>
            <a:off x="5867400" y="4343400"/>
            <a:ext cx="1524000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/>
              <a:t>Primary key</a:t>
            </a:r>
          </a:p>
        </p:txBody>
      </p:sp>
      <p:sp>
        <p:nvSpPr>
          <p:cNvPr id="11272" name="Line 23"/>
          <p:cNvSpPr>
            <a:spLocks noChangeShapeType="1"/>
          </p:cNvSpPr>
          <p:nvPr/>
        </p:nvSpPr>
        <p:spPr bwMode="auto">
          <a:xfrm flipH="1">
            <a:off x="3733800" y="1447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1273" name="Line 24"/>
          <p:cNvSpPr>
            <a:spLocks noChangeShapeType="1"/>
          </p:cNvSpPr>
          <p:nvPr/>
        </p:nvSpPr>
        <p:spPr bwMode="auto">
          <a:xfrm flipH="1">
            <a:off x="4343400" y="1981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1274" name="Line 25"/>
          <p:cNvSpPr>
            <a:spLocks noChangeShapeType="1"/>
          </p:cNvSpPr>
          <p:nvPr/>
        </p:nvSpPr>
        <p:spPr bwMode="auto">
          <a:xfrm flipH="1" flipV="1">
            <a:off x="4953000" y="27432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1275" name="Line 27"/>
          <p:cNvSpPr>
            <a:spLocks noChangeShapeType="1"/>
          </p:cNvSpPr>
          <p:nvPr/>
        </p:nvSpPr>
        <p:spPr bwMode="auto">
          <a:xfrm>
            <a:off x="5943600" y="47244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Action</a:t>
            </a:r>
          </a:p>
        </p:txBody>
      </p:sp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1752600" y="1981200"/>
            <a:ext cx="5410200" cy="2133600"/>
          </a:xfrm>
          <a:prstGeom prst="rect">
            <a:avLst/>
          </a:prstGeom>
          <a:gradFill rotWithShape="1">
            <a:gsLst>
              <a:gs pos="0">
                <a:srgbClr val="D3D3D3"/>
              </a:gs>
              <a:gs pos="100000">
                <a:srgbClr val="F4F4F4"/>
              </a:gs>
            </a:gsLst>
            <a:lin ang="5400000" scaled="1"/>
          </a:gradFill>
          <a:ln w="9525" algn="ctr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000" b="1"/>
              <a:t>Action</a:t>
            </a:r>
          </a:p>
          <a:p>
            <a:pPr algn="l"/>
            <a:r>
              <a:rPr lang="en-US" sz="2000"/>
              <a:t>Write the CREATE TABLE commands to build the ItemModel table.</a:t>
            </a:r>
          </a:p>
          <a:p>
            <a:pPr algn="l"/>
            <a:r>
              <a:rPr lang="en-US" sz="2000"/>
              <a:t>Be sure to include the CHECK constraint.</a:t>
            </a:r>
          </a:p>
          <a:p>
            <a:pPr algn="l"/>
            <a:r>
              <a:rPr lang="en-US" sz="2000"/>
              <a:t>Test the constraint with sample data, using a INSERT INTO statements.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1378</TotalTime>
  <Words>765</Words>
  <Application>Microsoft Office PowerPoint</Application>
  <PresentationFormat>On-screen Show (4:3)</PresentationFormat>
  <Paragraphs>235</Paragraphs>
  <Slides>23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Wingdings</vt:lpstr>
      <vt:lpstr>Calibri</vt:lpstr>
      <vt:lpstr>Times New Roman</vt:lpstr>
      <vt:lpstr>Arial Black</vt:lpstr>
      <vt:lpstr>Radial</vt:lpstr>
      <vt:lpstr>Microsoft Excel Worksheet</vt:lpstr>
      <vt:lpstr>All Powder Board and Ski</vt:lpstr>
      <vt:lpstr>DBDesign: An Expert System</vt:lpstr>
      <vt:lpstr>Identifying Key Columns</vt:lpstr>
      <vt:lpstr>Sequences: Introduction</vt:lpstr>
      <vt:lpstr>Customer Skill Level</vt:lpstr>
      <vt:lpstr>Customer Style Skills</vt:lpstr>
      <vt:lpstr>Action</vt:lpstr>
      <vt:lpstr>Create Tables with SQL</vt:lpstr>
      <vt:lpstr>Action</vt:lpstr>
      <vt:lpstr>Table in SQL: ItemModel</vt:lpstr>
      <vt:lpstr>Relationships: Department and Employee</vt:lpstr>
      <vt:lpstr>Action</vt:lpstr>
      <vt:lpstr>Relationships in SQL</vt:lpstr>
      <vt:lpstr>Create Tables with Database Design</vt:lpstr>
      <vt:lpstr>Database Design Options</vt:lpstr>
      <vt:lpstr>Action</vt:lpstr>
      <vt:lpstr>Create Tables: Enterprise Manager</vt:lpstr>
      <vt:lpstr>Action</vt:lpstr>
      <vt:lpstr>Tables with Enterprise Manager</vt:lpstr>
      <vt:lpstr>Estimating Database Size</vt:lpstr>
      <vt:lpstr>Action</vt:lpstr>
      <vt:lpstr>Data Assumptions</vt:lpstr>
      <vt:lpstr>Database Table Sizes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Powder Board and Ski</dc:title>
  <dc:creator>Jerry Post</dc:creator>
  <cp:lastModifiedBy>JPost</cp:lastModifiedBy>
  <cp:revision>47</cp:revision>
  <dcterms:created xsi:type="dcterms:W3CDTF">2003-04-08T22:44:22Z</dcterms:created>
  <dcterms:modified xsi:type="dcterms:W3CDTF">2010-03-11T18:55:45Z</dcterms:modified>
</cp:coreProperties>
</file>