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5" r:id="rId4"/>
    <p:sldId id="266" r:id="rId5"/>
    <p:sldId id="258" r:id="rId6"/>
    <p:sldId id="264" r:id="rId7"/>
    <p:sldId id="281" r:id="rId8"/>
    <p:sldId id="269" r:id="rId9"/>
    <p:sldId id="283" r:id="rId10"/>
    <p:sldId id="278" r:id="rId11"/>
    <p:sldId id="272" r:id="rId12"/>
    <p:sldId id="284" r:id="rId13"/>
    <p:sldId id="270" r:id="rId14"/>
    <p:sldId id="286" r:id="rId15"/>
    <p:sldId id="287" r:id="rId16"/>
    <p:sldId id="290" r:id="rId17"/>
    <p:sldId id="288" r:id="rId18"/>
    <p:sldId id="291" r:id="rId19"/>
    <p:sldId id="289" r:id="rId20"/>
    <p:sldId id="275" r:id="rId21"/>
    <p:sldId id="285" r:id="rId22"/>
    <p:sldId id="277" r:id="rId23"/>
    <p:sldId id="276" r:id="rId2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3300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400BF6-3269-45DF-86F0-E9142237B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E672-4DD2-4A38-BAEB-4950CD455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4E138-3DCA-4167-8E4E-A6BDBCC30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0EA86-527D-4527-A097-83430D44E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3EDDA-5242-44F5-AB39-942696555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F60D6-6138-416C-B079-365D7C381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8C6A-730F-48E9-9F7C-3B36EB3E9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77DC3-8317-4248-BF6C-CFBA4A630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4A226-1001-4790-B4A9-52B61CCBF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C28C6-B5FB-46C6-AC79-7B1F1B177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A2828-2CFA-4F18-A845-B63498D02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C90E7B74-9891-4938-905B-A3D8C2D1E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ime-post.com/dbdesig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Chapter 3: Database Tables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Copyright ©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 in SQL: ItemModel</a:t>
            </a:r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609600" y="1905000"/>
            <a:ext cx="64770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CREATE TABLE ItemModel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(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ModelID	NVARCHAR2(50),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Color	NVARCHAR2(50),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Cost	NUMBER(50,0) 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   CONSTRAINT ck_ItemModel_Cost CHECK (Cost&gt;0),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Graphics	NVARCHAR2(50),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ModelYear	INTEGER,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Style	NVARCHAR2(50),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SkillLevel	NVARCHAR2(50),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	   CONSTRAINT pk_ItemModel PRIMARY KEY (ModelID) 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)</a:t>
            </a:r>
          </a:p>
          <a:p>
            <a:pPr algn="l" eaLnBrk="1" hangingPunct="1">
              <a:tabLst>
                <a:tab pos="236538" algn="l"/>
                <a:tab pos="1828800" algn="l"/>
              </a:tabLst>
            </a:pPr>
            <a:r>
              <a:rPr lang="en-US">
                <a:cs typeface="Arial" charset="0"/>
              </a:rPr>
              <a:t>;</a:t>
            </a: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4800600" y="1905000"/>
            <a:ext cx="2286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Create unique name</a:t>
            </a:r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5562600" y="2438400"/>
            <a:ext cx="2590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Specify constraint type</a:t>
            </a:r>
          </a:p>
        </p:txBody>
      </p:sp>
      <p:sp>
        <p:nvSpPr>
          <p:cNvPr id="13318" name="Line 10"/>
          <p:cNvSpPr>
            <a:spLocks noChangeShapeType="1"/>
          </p:cNvSpPr>
          <p:nvPr/>
        </p:nvSpPr>
        <p:spPr bwMode="auto">
          <a:xfrm flipH="1">
            <a:off x="4267200" y="2286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 flipH="1">
            <a:off x="52578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5867400" y="3962400"/>
            <a:ext cx="1828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Write condition</a:t>
            </a:r>
          </a:p>
        </p:txBody>
      </p:sp>
      <p:sp>
        <p:nvSpPr>
          <p:cNvPr id="13321" name="Line 13"/>
          <p:cNvSpPr>
            <a:spLocks noChangeShapeType="1"/>
          </p:cNvSpPr>
          <p:nvPr/>
        </p:nvSpPr>
        <p:spPr bwMode="auto">
          <a:xfrm flipH="1" flipV="1">
            <a:off x="6019800" y="3581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Relationships: Department and Employee</a:t>
            </a:r>
          </a:p>
        </p:txBody>
      </p:sp>
      <p:sp>
        <p:nvSpPr>
          <p:cNvPr id="14339" name="Text Box 26"/>
          <p:cNvSpPr txBox="1">
            <a:spLocks noChangeArrowheads="1"/>
          </p:cNvSpPr>
          <p:nvPr/>
        </p:nvSpPr>
        <p:spPr bwMode="auto">
          <a:xfrm>
            <a:off x="3886200" y="1676400"/>
            <a:ext cx="1828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Employee</a:t>
            </a:r>
          </a:p>
        </p:txBody>
      </p:sp>
      <p:sp>
        <p:nvSpPr>
          <p:cNvPr id="14340" name="Rectangle 27"/>
          <p:cNvSpPr>
            <a:spLocks noChangeArrowheads="1"/>
          </p:cNvSpPr>
          <p:nvPr/>
        </p:nvSpPr>
        <p:spPr bwMode="auto">
          <a:xfrm>
            <a:off x="3886200" y="2057400"/>
            <a:ext cx="1828800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b="1" u="sng"/>
              <a:t>EmployeeID</a:t>
            </a:r>
          </a:p>
          <a:p>
            <a:pPr algn="l"/>
            <a:r>
              <a:rPr lang="en-US"/>
              <a:t>TaxpayerID</a:t>
            </a:r>
          </a:p>
          <a:p>
            <a:pPr algn="l"/>
            <a:r>
              <a:rPr lang="en-US"/>
              <a:t>LastName</a:t>
            </a:r>
          </a:p>
          <a:p>
            <a:pPr algn="l"/>
            <a:r>
              <a:rPr lang="en-US"/>
              <a:t>FirstName</a:t>
            </a:r>
          </a:p>
          <a:p>
            <a:pPr algn="l"/>
            <a:r>
              <a:rPr lang="en-US"/>
              <a:t>Address</a:t>
            </a:r>
          </a:p>
          <a:p>
            <a:pPr algn="l"/>
            <a:r>
              <a:rPr lang="en-US"/>
              <a:t>Phone</a:t>
            </a:r>
          </a:p>
          <a:p>
            <a:pPr algn="l"/>
            <a:r>
              <a:rPr lang="en-US"/>
              <a:t>City</a:t>
            </a:r>
          </a:p>
          <a:p>
            <a:pPr algn="l"/>
            <a:r>
              <a:rPr lang="en-US"/>
              <a:t>State</a:t>
            </a:r>
          </a:p>
          <a:p>
            <a:pPr algn="l"/>
            <a:r>
              <a:rPr lang="en-US"/>
              <a:t>ZIP</a:t>
            </a:r>
          </a:p>
          <a:p>
            <a:pPr algn="l"/>
            <a:r>
              <a:rPr lang="en-US"/>
              <a:t>Department</a:t>
            </a:r>
          </a:p>
        </p:txBody>
      </p:sp>
      <p:sp>
        <p:nvSpPr>
          <p:cNvPr id="14341" name="Text Box 28"/>
          <p:cNvSpPr txBox="1">
            <a:spLocks noChangeArrowheads="1"/>
          </p:cNvSpPr>
          <p:nvPr/>
        </p:nvSpPr>
        <p:spPr bwMode="auto">
          <a:xfrm>
            <a:off x="685800" y="1676400"/>
            <a:ext cx="1905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Department</a:t>
            </a:r>
          </a:p>
        </p:txBody>
      </p:sp>
      <p:sp>
        <p:nvSpPr>
          <p:cNvPr id="14342" name="Rectangle 29"/>
          <p:cNvSpPr>
            <a:spLocks noChangeArrowheads="1"/>
          </p:cNvSpPr>
          <p:nvPr/>
        </p:nvSpPr>
        <p:spPr bwMode="auto">
          <a:xfrm>
            <a:off x="685800" y="2052638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b="1" u="sng"/>
              <a:t>Department</a:t>
            </a:r>
          </a:p>
          <a:p>
            <a:pPr algn="l"/>
            <a:r>
              <a:rPr lang="en-US"/>
              <a:t>Description</a:t>
            </a:r>
          </a:p>
        </p:txBody>
      </p:sp>
      <p:sp>
        <p:nvSpPr>
          <p:cNvPr id="14343" name="Freeform 34"/>
          <p:cNvSpPr>
            <a:spLocks/>
          </p:cNvSpPr>
          <p:nvPr/>
        </p:nvSpPr>
        <p:spPr bwMode="auto">
          <a:xfrm>
            <a:off x="2590800" y="2209800"/>
            <a:ext cx="1295400" cy="2590800"/>
          </a:xfrm>
          <a:custGeom>
            <a:avLst/>
            <a:gdLst>
              <a:gd name="T0" fmla="*/ 0 w 816"/>
              <a:gd name="T1" fmla="*/ 0 h 1632"/>
              <a:gd name="T2" fmla="*/ 384 w 816"/>
              <a:gd name="T3" fmla="*/ 0 h 1632"/>
              <a:gd name="T4" fmla="*/ 384 w 816"/>
              <a:gd name="T5" fmla="*/ 1632 h 1632"/>
              <a:gd name="T6" fmla="*/ 816 w 816"/>
              <a:gd name="T7" fmla="*/ 1632 h 163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1632"/>
              <a:gd name="T14" fmla="*/ 816 w 816"/>
              <a:gd name="T15" fmla="*/ 1632 h 16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1632">
                <a:moveTo>
                  <a:pt x="0" y="0"/>
                </a:moveTo>
                <a:lnTo>
                  <a:pt x="384" y="0"/>
                </a:lnTo>
                <a:lnTo>
                  <a:pt x="384" y="1632"/>
                </a:lnTo>
                <a:lnTo>
                  <a:pt x="816" y="16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35"/>
          <p:cNvSpPr txBox="1">
            <a:spLocks noChangeArrowheads="1"/>
          </p:cNvSpPr>
          <p:nvPr/>
        </p:nvSpPr>
        <p:spPr bwMode="auto">
          <a:xfrm>
            <a:off x="2686050" y="1789113"/>
            <a:ext cx="6667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1…1</a:t>
            </a:r>
          </a:p>
        </p:txBody>
      </p:sp>
      <p:sp>
        <p:nvSpPr>
          <p:cNvPr id="14345" name="Text Box 36"/>
          <p:cNvSpPr txBox="1">
            <a:spLocks noChangeArrowheads="1"/>
          </p:cNvSpPr>
          <p:nvPr/>
        </p:nvSpPr>
        <p:spPr bwMode="auto">
          <a:xfrm>
            <a:off x="3200400" y="4419600"/>
            <a:ext cx="62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1…*</a:t>
            </a:r>
          </a:p>
        </p:txBody>
      </p:sp>
      <p:sp>
        <p:nvSpPr>
          <p:cNvPr id="14346" name="Text Box 37"/>
          <p:cNvSpPr txBox="1">
            <a:spLocks noChangeArrowheads="1"/>
          </p:cNvSpPr>
          <p:nvPr/>
        </p:nvSpPr>
        <p:spPr bwMode="auto">
          <a:xfrm>
            <a:off x="6477000" y="4572000"/>
            <a:ext cx="16764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Foreign Key</a:t>
            </a:r>
          </a:p>
        </p:txBody>
      </p:sp>
      <p:sp>
        <p:nvSpPr>
          <p:cNvPr id="14347" name="Line 38"/>
          <p:cNvSpPr>
            <a:spLocks noChangeShapeType="1"/>
          </p:cNvSpPr>
          <p:nvPr/>
        </p:nvSpPr>
        <p:spPr bwMode="auto">
          <a:xfrm flipH="1" flipV="1">
            <a:off x="5334000" y="472440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Text Box 39"/>
          <p:cNvSpPr txBox="1">
            <a:spLocks noChangeArrowheads="1"/>
          </p:cNvSpPr>
          <p:nvPr/>
        </p:nvSpPr>
        <p:spPr bwMode="auto">
          <a:xfrm>
            <a:off x="685800" y="3429000"/>
            <a:ext cx="1981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Reference Table</a:t>
            </a:r>
          </a:p>
        </p:txBody>
      </p:sp>
      <p:sp>
        <p:nvSpPr>
          <p:cNvPr id="14349" name="Line 40"/>
          <p:cNvSpPr>
            <a:spLocks noChangeShapeType="1"/>
          </p:cNvSpPr>
          <p:nvPr/>
        </p:nvSpPr>
        <p:spPr bwMode="auto">
          <a:xfrm flipV="1">
            <a:off x="15240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295400" y="1600200"/>
            <a:ext cx="6477000" cy="3581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Write the CREATE TABLE statement for Department.</a:t>
            </a:r>
          </a:p>
          <a:p>
            <a:pPr algn="l"/>
            <a:r>
              <a:rPr lang="en-US" sz="2000"/>
              <a:t>Be sure the Department column is keyed.</a:t>
            </a:r>
          </a:p>
          <a:p>
            <a:pPr algn="l"/>
            <a:r>
              <a:rPr lang="en-US" sz="2000"/>
              <a:t>Write the CREATE TABLE statement for Employee.</a:t>
            </a:r>
          </a:p>
          <a:p>
            <a:pPr algn="l"/>
            <a:r>
              <a:rPr lang="en-US" sz="2000"/>
              <a:t>Set EmployeeID as a primary key constraint.</a:t>
            </a:r>
          </a:p>
          <a:p>
            <a:pPr algn="l"/>
            <a:r>
              <a:rPr lang="en-US" sz="2000"/>
              <a:t>Create a new foreign key constraint.</a:t>
            </a:r>
          </a:p>
          <a:p>
            <a:pPr algn="l"/>
            <a:r>
              <a:rPr lang="en-US" sz="2000"/>
              <a:t>Name it fk_EmployeeDept.</a:t>
            </a:r>
          </a:p>
          <a:p>
            <a:pPr algn="l"/>
            <a:r>
              <a:rPr lang="en-US" sz="2000"/>
              <a:t>Specify the Department table as a reference.</a:t>
            </a:r>
          </a:p>
          <a:p>
            <a:pPr algn="l"/>
            <a:r>
              <a:rPr lang="en-US" sz="2000"/>
              <a:t>Add the Cascade On Delete option.</a:t>
            </a:r>
          </a:p>
          <a:p>
            <a:pPr algn="l"/>
            <a:r>
              <a:rPr lang="en-US" sz="2000"/>
              <a:t>Run the two CREATE statements and fix any errors.</a:t>
            </a:r>
          </a:p>
          <a:p>
            <a:pPr algn="l"/>
            <a:r>
              <a:rPr lang="en-US" sz="2000"/>
              <a:t>Insert a Department row, then an Employee row.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Relationships in SQL</a:t>
            </a:r>
          </a:p>
        </p:txBody>
      </p:sp>
      <p:sp>
        <p:nvSpPr>
          <p:cNvPr id="16387" name="Rectangle 14"/>
          <p:cNvSpPr>
            <a:spLocks noChangeArrowheads="1"/>
          </p:cNvSpPr>
          <p:nvPr/>
        </p:nvSpPr>
        <p:spPr bwMode="auto">
          <a:xfrm>
            <a:off x="609600" y="1431925"/>
            <a:ext cx="7696200" cy="519747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CREATE TABLE Department		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(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Department	NVARCHAR2(50),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Description	NVARCHAR2(150),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	CONSTRAINT pk_Department PRIMARY KEY (Department)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);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CREATE TABLE Employee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(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EmployeeID	INTEGER,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TaxpayerID	NVARCHAR2(50),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LastName	NVARCHAR2(25),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FirstName	NVARCHAR2(25),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Address	NVARCHAR2(50),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Phone	NVARCHAR2(25),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City		NVARCHAR2(50),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State		NVARCHAR2(15),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ZIP		NVARCHAR2(15),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Department	NVARCHAR2(50)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	DEFAULT ‘Sales’,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CONSTRAINT pk_Employee PRIMARY KEY (EmployeeID),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CONSTRAINT fk_DepartmentEmployee FOREIGN KEY (Department)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	REFERENCES Department(Department)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		ON DELETE CASCADE</a:t>
            </a:r>
          </a:p>
          <a:p>
            <a:pPr algn="l">
              <a:tabLst>
                <a:tab pos="457200" algn="l"/>
                <a:tab pos="914400" algn="l"/>
                <a:tab pos="1828800" algn="l"/>
              </a:tabLst>
            </a:pPr>
            <a:r>
              <a:rPr lang="en-US" sz="1400"/>
              <a:t>);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Create Tables with Database Design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524000"/>
            <a:ext cx="361473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4038600" y="2667000"/>
            <a:ext cx="2286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Drop existing tables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Design Options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285875"/>
            <a:ext cx="65722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371600" y="5715000"/>
            <a:ext cx="18288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Specify a prefix delimiter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3733800" y="5715000"/>
            <a:ext cx="19812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Add quotation marks for names</a:t>
            </a: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6019800" y="5715000"/>
            <a:ext cx="1524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Change the DBMS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V="1">
            <a:off x="2667000" y="5334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V="1">
            <a:off x="4572000" y="5257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V="1">
            <a:off x="6172200" y="5257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685800" y="1828800"/>
            <a:ext cx="7620000" cy="2590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Choose the Generate/Set DBMS option on the main menu.</a:t>
            </a:r>
          </a:p>
          <a:p>
            <a:pPr algn="l"/>
            <a:r>
              <a:rPr lang="en-US" sz="2000"/>
              <a:t>Choose Oracle and click Save.</a:t>
            </a:r>
          </a:p>
          <a:p>
            <a:pPr algn="l"/>
            <a:r>
              <a:rPr lang="en-US" sz="2000"/>
              <a:t>Choose Generate/Generate Tables.</a:t>
            </a:r>
          </a:p>
          <a:p>
            <a:pPr algn="l"/>
            <a:r>
              <a:rPr lang="en-US" sz="2000"/>
              <a:t>Copy the SQL commands and paste them into WordPad.</a:t>
            </a:r>
          </a:p>
          <a:p>
            <a:pPr algn="l"/>
            <a:r>
              <a:rPr lang="en-US" sz="2000"/>
              <a:t>Save the file as AllPowder.sql.</a:t>
            </a:r>
          </a:p>
          <a:p>
            <a:pPr algn="l"/>
            <a:r>
              <a:rPr lang="en-US" sz="2000"/>
              <a:t>Start SQL Developer and run the file with</a:t>
            </a:r>
          </a:p>
          <a:p>
            <a:pPr algn="l"/>
            <a:r>
              <a:rPr lang="en-US" sz="2000"/>
              <a:t>Start &lt;location&gt;\AllPowder.sql.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6172200" cy="43688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Create Tables: Enterprise Manager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495800" y="2286000"/>
            <a:ext cx="16764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Table name</a:t>
            </a: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>
            <a:off x="3962400" y="2667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4572000" y="4648200"/>
            <a:ext cx="16764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Columns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2514600" y="1828800"/>
            <a:ext cx="16764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Constraints</a:t>
            </a:r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 flipH="1">
            <a:off x="2514600" y="2209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685800" y="1828800"/>
            <a:ext cx="7620000" cy="3733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Start the Enterprise Manager.</a:t>
            </a:r>
          </a:p>
          <a:p>
            <a:pPr algn="l"/>
            <a:r>
              <a:rPr lang="en-US" sz="2000"/>
              <a:t>Click the Administration tab, then the Tables link under the Schema section.</a:t>
            </a:r>
          </a:p>
          <a:p>
            <a:pPr algn="l"/>
            <a:r>
              <a:rPr lang="en-US" sz="2000"/>
              <a:t>Enter the columns for the Employee table, but name it Employee2.</a:t>
            </a:r>
          </a:p>
          <a:p>
            <a:pPr algn="l"/>
            <a:r>
              <a:rPr lang="en-US" sz="2000"/>
              <a:t>Create the primary key constraint.</a:t>
            </a:r>
          </a:p>
          <a:p>
            <a:pPr algn="l"/>
            <a:r>
              <a:rPr lang="en-US" sz="2000"/>
              <a:t>Create the foreign key constraint.</a:t>
            </a:r>
          </a:p>
          <a:p>
            <a:pPr algn="l"/>
            <a:r>
              <a:rPr lang="en-US" sz="2000"/>
              <a:t>Look at the SQL and create the table.</a:t>
            </a:r>
          </a:p>
          <a:p>
            <a:pPr algn="l"/>
            <a:r>
              <a:rPr lang="en-US" sz="2000"/>
              <a:t>Delete the table.</a:t>
            </a:r>
          </a:p>
          <a:p>
            <a:pPr algn="l"/>
            <a:endParaRPr lang="en-US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6324600" cy="44386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 with Enterprise Manager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1752600" y="5638800"/>
            <a:ext cx="1981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Choose column</a:t>
            </a:r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 flipV="1">
            <a:off x="2895600" y="47244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 flipH="1" flipV="1">
            <a:off x="2590800" y="4648200"/>
            <a:ext cx="304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3657600" y="3352800"/>
            <a:ext cx="24384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Select reference table</a:t>
            </a:r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>
            <a:off x="5257800" y="37338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Text Box 11"/>
          <p:cNvSpPr txBox="1">
            <a:spLocks noChangeArrowheads="1"/>
          </p:cNvSpPr>
          <p:nvPr/>
        </p:nvSpPr>
        <p:spPr bwMode="auto">
          <a:xfrm>
            <a:off x="4495800" y="5334000"/>
            <a:ext cx="21336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Choose reference column</a:t>
            </a:r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V="1">
            <a:off x="5867400" y="4648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DBDesign: An Expert System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hlinkClick r:id="rId2"/>
              </a:rPr>
              <a:t>http://JerryPost/dbdesign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Makes it easy to create database diagrams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Saves data in central location, so changes can be made from almost any computer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Provides immediate detailed feedback on the design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Instructors must ask for a free account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Instructors and students need a Java-enabled Web browser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Estimating Database Size</a:t>
            </a: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1066800" y="1676400"/>
            <a:ext cx="640080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CustomerID	NUMBER(12)	8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LastName	NVARCHAR(50)	30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FirstName	NVARCHAR(50)	20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Phone	NVARCHAR(50)	24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Email	NVARCHAR(150)	100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Address	NVARCHAR(50)	50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State	NVARCHAR(50)	4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ZIP	NVARCHAR(15)	20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Gender	NVARCHAR(15)	20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DateOfBirth	Date	7</a:t>
            </a:r>
          </a:p>
          <a:p>
            <a:pPr algn="l">
              <a:tabLst>
                <a:tab pos="2286000" algn="l"/>
                <a:tab pos="5094288" algn="r"/>
              </a:tabLst>
            </a:pPr>
            <a:endParaRPr lang="en-US">
              <a:cs typeface="Arial" charset="0"/>
            </a:endParaRP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Average bytes per customer	283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Customers per week (winter)	*200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Weeks (winter)		*25</a:t>
            </a:r>
          </a:p>
          <a:p>
            <a:pPr algn="l">
              <a:tabLst>
                <a:tab pos="2286000" algn="l"/>
                <a:tab pos="5094288" algn="r"/>
              </a:tabLst>
            </a:pPr>
            <a:r>
              <a:rPr lang="en-US">
                <a:cs typeface="Arial" charset="0"/>
              </a:rPr>
              <a:t>Bytes added per year		1,415,000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286000" y="2133600"/>
            <a:ext cx="4724400" cy="2514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spreadsheet</a:t>
            </a:r>
          </a:p>
          <a:p>
            <a:pPr algn="l"/>
            <a:r>
              <a:rPr lang="en-US" sz="2000"/>
              <a:t>Enter table names as rows</a:t>
            </a:r>
          </a:p>
          <a:p>
            <a:pPr algn="l"/>
            <a:r>
              <a:rPr lang="en-US" sz="2000"/>
              <a:t>Add columns for: Bytes, Rows, Totals</a:t>
            </a:r>
          </a:p>
          <a:p>
            <a:pPr algn="l"/>
            <a:r>
              <a:rPr lang="en-US" sz="2000"/>
              <a:t>Calculate the bytes per table row</a:t>
            </a:r>
          </a:p>
          <a:p>
            <a:pPr algn="l"/>
            <a:r>
              <a:rPr lang="en-US" sz="2000"/>
              <a:t>Estimate the number of rows</a:t>
            </a:r>
          </a:p>
          <a:p>
            <a:pPr algn="l"/>
            <a:r>
              <a:rPr lang="en-US" sz="2000"/>
              <a:t>Compute the table and overall totals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Assumptions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50292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200 customers per week for 25 weeks</a:t>
            </a:r>
          </a:p>
          <a:p>
            <a:pPr algn="l">
              <a:spcBef>
                <a:spcPct val="50000"/>
              </a:spcBef>
            </a:pPr>
            <a:r>
              <a:rPr lang="en-US"/>
              <a:t>2 skills per customer</a:t>
            </a:r>
          </a:p>
          <a:p>
            <a:pPr algn="l">
              <a:spcBef>
                <a:spcPct val="50000"/>
              </a:spcBef>
            </a:pPr>
            <a:r>
              <a:rPr lang="en-US"/>
              <a:t>2 rentals per customer per year</a:t>
            </a:r>
          </a:p>
          <a:p>
            <a:pPr algn="l">
              <a:spcBef>
                <a:spcPct val="50000"/>
              </a:spcBef>
            </a:pPr>
            <a:r>
              <a:rPr lang="en-US"/>
              <a:t>3 items per rental</a:t>
            </a:r>
          </a:p>
          <a:p>
            <a:pPr algn="l">
              <a:spcBef>
                <a:spcPct val="50000"/>
              </a:spcBef>
            </a:pPr>
            <a:r>
              <a:rPr lang="en-US"/>
              <a:t>20 percent of customers buy items</a:t>
            </a:r>
          </a:p>
          <a:p>
            <a:pPr algn="l">
              <a:spcBef>
                <a:spcPct val="50000"/>
              </a:spcBef>
            </a:pPr>
            <a:r>
              <a:rPr lang="en-US"/>
              <a:t>4 items per sale</a:t>
            </a:r>
          </a:p>
          <a:p>
            <a:pPr algn="l">
              <a:spcBef>
                <a:spcPct val="50000"/>
              </a:spcBef>
            </a:pPr>
            <a:r>
              <a:rPr lang="en-US"/>
              <a:t>100 manufacturers</a:t>
            </a:r>
          </a:p>
          <a:p>
            <a:pPr algn="l">
              <a:spcBef>
                <a:spcPct val="50000"/>
              </a:spcBef>
            </a:pPr>
            <a:r>
              <a:rPr lang="en-US"/>
              <a:t>20 models per manufacturer</a:t>
            </a:r>
          </a:p>
          <a:p>
            <a:pPr algn="l">
              <a:spcBef>
                <a:spcPct val="50000"/>
              </a:spcBef>
            </a:pPr>
            <a:r>
              <a:rPr lang="en-US"/>
              <a:t>5 items (sizes) per model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Table Sizes</a:t>
            </a:r>
          </a:p>
        </p:txBody>
      </p:sp>
      <p:graphicFrame>
        <p:nvGraphicFramePr>
          <p:cNvPr id="1026" name="Object 198"/>
          <p:cNvGraphicFramePr>
            <a:graphicFrameLocks noChangeAspect="1"/>
          </p:cNvGraphicFramePr>
          <p:nvPr>
            <p:ph idx="1"/>
          </p:nvPr>
        </p:nvGraphicFramePr>
        <p:xfrm>
          <a:off x="762000" y="1447800"/>
          <a:ext cx="7543800" cy="4711700"/>
        </p:xfrm>
        <a:graphic>
          <a:graphicData uri="http://schemas.openxmlformats.org/presentationml/2006/ole">
            <p:oleObj spid="_x0000_s1026" name="Worksheet" r:id="rId3" imgW="4587315" imgH="2865081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Identifying Key Columns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669925" y="1447800"/>
            <a:ext cx="523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If you are uncertain about which columns to key. </a:t>
            </a:r>
          </a:p>
          <a:p>
            <a:pPr algn="l"/>
            <a:r>
              <a:rPr lang="en-US"/>
              <a:t>Write them down and evaluate the business rules.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447800" y="21336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tabLst>
                <a:tab pos="1766888" algn="l"/>
              </a:tabLst>
            </a:pPr>
            <a:r>
              <a:rPr lang="en-US"/>
              <a:t>OrderID	CustomerID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685800" y="2667000"/>
            <a:ext cx="7848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/>
              <a:t>For a given order, can there ever be more than one customer?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If yes, then key CustomerID.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In most businesses, only one customer per order, so do </a:t>
            </a:r>
            <a:r>
              <a:rPr lang="en-US" b="1"/>
              <a:t>not</a:t>
            </a:r>
            <a:r>
              <a:rPr lang="en-US"/>
              <a:t> key it.</a:t>
            </a:r>
          </a:p>
          <a:p>
            <a:pPr algn="l">
              <a:tabLst>
                <a:tab pos="457200" algn="l"/>
              </a:tabLst>
            </a:pPr>
            <a:endParaRPr lang="en-US"/>
          </a:p>
          <a:p>
            <a:pPr algn="l">
              <a:tabLst>
                <a:tab pos="457200" algn="l"/>
              </a:tabLst>
            </a:pPr>
            <a:r>
              <a:rPr lang="en-US"/>
              <a:t>For a given customer, can there ever be more than one order?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If yes, then key OrderID, otherwise, do not key it.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All businesses hope to get more than one order from a customer, 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so OrderID must be key. Underline it. Since OrderID is the only key,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these columns belong in the Order table.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371600" y="56388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tabLst>
                <a:tab pos="1766888" algn="l"/>
              </a:tabLst>
            </a:pPr>
            <a:r>
              <a:rPr lang="en-US"/>
              <a:t>CustomerOrder(</a:t>
            </a:r>
            <a:r>
              <a:rPr lang="en-US" u="sng"/>
              <a:t>OrderID</a:t>
            </a:r>
            <a:r>
              <a:rPr lang="en-US"/>
              <a:t> CustomerID, … 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Sequences: Introduction</a:t>
            </a:r>
          </a:p>
        </p:txBody>
      </p:sp>
      <p:sp>
        <p:nvSpPr>
          <p:cNvPr id="717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Sometimes it is best to let the DBMS generate a guaranteed unique key value</a:t>
            </a:r>
          </a:p>
          <a:p>
            <a:pPr eaLnBrk="1" hangingPunct="1"/>
            <a:r>
              <a:rPr lang="en-US" sz="2000" smtClean="0"/>
              <a:t>The table must contain a single column primary key that is assigned a numeric data type, such as NUMBER(38)</a:t>
            </a:r>
          </a:p>
          <a:p>
            <a:pPr eaLnBrk="1" hangingPunct="1"/>
            <a:r>
              <a:rPr lang="en-US" sz="2000" smtClean="0"/>
              <a:t>Later, you will create a SEQUENCE to generate the numbers</a:t>
            </a:r>
          </a:p>
          <a:p>
            <a:pPr eaLnBrk="1" hangingPunct="1"/>
            <a:r>
              <a:rPr lang="en-US" sz="2000" smtClean="0"/>
              <a:t>Later, you will create a trigger to automatically obtain and use the generated key value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Customer Skill Level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1812925" y="2519363"/>
            <a:ext cx="466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/>
              <a:t>CustomerID</a:t>
            </a:r>
            <a:r>
              <a:rPr lang="en-US"/>
              <a:t>, LastName, … Style, SkillLevel</a:t>
            </a: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1812925" y="3016250"/>
            <a:ext cx="462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CustomerID, LastName, … </a:t>
            </a:r>
            <a:r>
              <a:rPr lang="en-US" b="1" u="sng"/>
              <a:t>Style</a:t>
            </a:r>
            <a:r>
              <a:rPr lang="en-US"/>
              <a:t>, SkillLevel</a:t>
            </a:r>
          </a:p>
        </p:txBody>
      </p:sp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1143000" y="3549650"/>
            <a:ext cx="666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/>
              <a:t>Business rule: Each customer can have one skill in many styles.</a:t>
            </a:r>
          </a:p>
          <a:p>
            <a:pPr algn="l"/>
            <a:r>
              <a:rPr lang="en-US" i="1"/>
              <a:t>Business rule: Each style can apply to more than one customer.</a:t>
            </a:r>
          </a:p>
          <a:p>
            <a:pPr algn="l"/>
            <a:r>
              <a:rPr lang="en-US" i="1"/>
              <a:t>Need a table with both attributes as keys.</a:t>
            </a:r>
          </a:p>
        </p:txBody>
      </p:sp>
      <p:sp>
        <p:nvSpPr>
          <p:cNvPr id="8198" name="Text Box 11"/>
          <p:cNvSpPr txBox="1">
            <a:spLocks noChangeArrowheads="1"/>
          </p:cNvSpPr>
          <p:nvPr/>
        </p:nvSpPr>
        <p:spPr bwMode="auto">
          <a:xfrm>
            <a:off x="1828800" y="4554538"/>
            <a:ext cx="470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/>
              <a:t>CustomerID</a:t>
            </a:r>
            <a:r>
              <a:rPr lang="en-US"/>
              <a:t>, LastName, … </a:t>
            </a:r>
            <a:r>
              <a:rPr lang="en-US" b="1" u="sng"/>
              <a:t>Style</a:t>
            </a:r>
            <a:r>
              <a:rPr lang="en-US"/>
              <a:t>, SkillLevel</a:t>
            </a:r>
          </a:p>
        </p:txBody>
      </p:sp>
      <p:sp>
        <p:nvSpPr>
          <p:cNvPr id="8199" name="Text Box 12"/>
          <p:cNvSpPr txBox="1">
            <a:spLocks noChangeArrowheads="1"/>
          </p:cNvSpPr>
          <p:nvPr/>
        </p:nvSpPr>
        <p:spPr bwMode="auto">
          <a:xfrm>
            <a:off x="1143000" y="507365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/>
              <a:t>But you cannot include LastName, FirstName and so on, because then you would have to re-enter that data for each customer skill.</a:t>
            </a:r>
          </a:p>
        </p:txBody>
      </p:sp>
      <p:sp>
        <p:nvSpPr>
          <p:cNvPr id="8200" name="Text Box 14"/>
          <p:cNvSpPr txBox="1">
            <a:spLocks noChangeArrowheads="1"/>
          </p:cNvSpPr>
          <p:nvPr/>
        </p:nvSpPr>
        <p:spPr bwMode="auto">
          <a:xfrm>
            <a:off x="1143000" y="152400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/>
              <a:t>Consider what happens if you (incorrectly) try to place Style and SkillLevel in the Customer table: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Customer Style Skills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1600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Customer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1066800" y="2133600"/>
            <a:ext cx="1600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b="1" u="sng"/>
              <a:t>CustomerID</a:t>
            </a:r>
          </a:p>
          <a:p>
            <a:pPr algn="l"/>
            <a:r>
              <a:rPr lang="en-US"/>
              <a:t>LastName</a:t>
            </a:r>
          </a:p>
          <a:p>
            <a:pPr algn="l"/>
            <a:r>
              <a:rPr lang="en-US"/>
              <a:t>FirstName</a:t>
            </a:r>
          </a:p>
          <a:p>
            <a:pPr algn="l"/>
            <a:r>
              <a:rPr lang="en-US"/>
              <a:t>Phone</a:t>
            </a:r>
          </a:p>
          <a:p>
            <a:pPr algn="l"/>
            <a:r>
              <a:rPr lang="en-US"/>
              <a:t>Address</a:t>
            </a:r>
          </a:p>
          <a:p>
            <a:pPr algn="l"/>
            <a:r>
              <a:rPr lang="en-US"/>
              <a:t>City</a:t>
            </a:r>
          </a:p>
          <a:p>
            <a:pPr algn="l"/>
            <a:r>
              <a:rPr lang="en-US"/>
              <a:t>State</a:t>
            </a:r>
          </a:p>
          <a:p>
            <a:pPr algn="l"/>
            <a:r>
              <a:rPr lang="en-US"/>
              <a:t>ZIP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733800" y="2438400"/>
            <a:ext cx="1828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CustomerSkill</a:t>
            </a:r>
            <a:endParaRPr lang="en-US" dirty="0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3733800" y="28194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b="1" u="sng"/>
              <a:t>CustomerID</a:t>
            </a:r>
          </a:p>
          <a:p>
            <a:pPr algn="l"/>
            <a:r>
              <a:rPr lang="en-US" b="1" u="sng"/>
              <a:t>Style</a:t>
            </a:r>
          </a:p>
          <a:p>
            <a:pPr algn="l"/>
            <a:r>
              <a:rPr lang="en-US"/>
              <a:t>SkillLevel</a:t>
            </a:r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6400800" y="1681163"/>
            <a:ext cx="19050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Style</a:t>
            </a:r>
          </a:p>
        </p:txBody>
      </p:sp>
      <p:sp>
        <p:nvSpPr>
          <p:cNvPr id="9224" name="Rectangle 10"/>
          <p:cNvSpPr>
            <a:spLocks noChangeArrowheads="1"/>
          </p:cNvSpPr>
          <p:nvPr/>
        </p:nvSpPr>
        <p:spPr bwMode="auto">
          <a:xfrm>
            <a:off x="6400800" y="2057400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b="1" u="sng"/>
              <a:t>Style</a:t>
            </a:r>
          </a:p>
          <a:p>
            <a:pPr algn="l"/>
            <a:r>
              <a:rPr lang="en-US"/>
              <a:t>StyleDescription</a:t>
            </a: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6400800" y="3814763"/>
            <a:ext cx="19050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SkillLevel</a:t>
            </a:r>
          </a:p>
        </p:txBody>
      </p:sp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6400800" y="4191000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b="1" u="sng"/>
              <a:t>SkillLevel</a:t>
            </a:r>
          </a:p>
          <a:p>
            <a:pPr algn="l"/>
            <a:r>
              <a:rPr lang="en-US"/>
              <a:t>SkillDescription</a:t>
            </a:r>
          </a:p>
        </p:txBody>
      </p:sp>
      <p:sp>
        <p:nvSpPr>
          <p:cNvPr id="9227" name="Freeform 13"/>
          <p:cNvSpPr>
            <a:spLocks/>
          </p:cNvSpPr>
          <p:nvPr/>
        </p:nvSpPr>
        <p:spPr bwMode="auto">
          <a:xfrm>
            <a:off x="2667000" y="2286000"/>
            <a:ext cx="1066800" cy="685800"/>
          </a:xfrm>
          <a:custGeom>
            <a:avLst/>
            <a:gdLst>
              <a:gd name="T0" fmla="*/ 0 w 672"/>
              <a:gd name="T1" fmla="*/ 0 h 432"/>
              <a:gd name="T2" fmla="*/ 192 w 672"/>
              <a:gd name="T3" fmla="*/ 0 h 432"/>
              <a:gd name="T4" fmla="*/ 192 w 672"/>
              <a:gd name="T5" fmla="*/ 432 h 432"/>
              <a:gd name="T6" fmla="*/ 672 w 672"/>
              <a:gd name="T7" fmla="*/ 432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432"/>
              <a:gd name="T14" fmla="*/ 672 w 67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432">
                <a:moveTo>
                  <a:pt x="0" y="0"/>
                </a:moveTo>
                <a:lnTo>
                  <a:pt x="192" y="0"/>
                </a:lnTo>
                <a:lnTo>
                  <a:pt x="192" y="432"/>
                </a:lnTo>
                <a:lnTo>
                  <a:pt x="672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Freeform 14"/>
          <p:cNvSpPr>
            <a:spLocks/>
          </p:cNvSpPr>
          <p:nvPr/>
        </p:nvSpPr>
        <p:spPr bwMode="auto">
          <a:xfrm>
            <a:off x="5562600" y="2286000"/>
            <a:ext cx="838200" cy="990600"/>
          </a:xfrm>
          <a:custGeom>
            <a:avLst/>
            <a:gdLst>
              <a:gd name="T0" fmla="*/ 0 w 528"/>
              <a:gd name="T1" fmla="*/ 624 h 624"/>
              <a:gd name="T2" fmla="*/ 240 w 528"/>
              <a:gd name="T3" fmla="*/ 624 h 624"/>
              <a:gd name="T4" fmla="*/ 240 w 528"/>
              <a:gd name="T5" fmla="*/ 0 h 624"/>
              <a:gd name="T6" fmla="*/ 528 w 528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624"/>
              <a:gd name="T14" fmla="*/ 528 w 528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624">
                <a:moveTo>
                  <a:pt x="0" y="624"/>
                </a:moveTo>
                <a:lnTo>
                  <a:pt x="240" y="624"/>
                </a:lnTo>
                <a:lnTo>
                  <a:pt x="240" y="0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Freeform 15"/>
          <p:cNvSpPr>
            <a:spLocks/>
          </p:cNvSpPr>
          <p:nvPr/>
        </p:nvSpPr>
        <p:spPr bwMode="auto">
          <a:xfrm>
            <a:off x="5562600" y="3581400"/>
            <a:ext cx="838200" cy="762000"/>
          </a:xfrm>
          <a:custGeom>
            <a:avLst/>
            <a:gdLst>
              <a:gd name="T0" fmla="*/ 0 w 528"/>
              <a:gd name="T1" fmla="*/ 0 h 480"/>
              <a:gd name="T2" fmla="*/ 240 w 528"/>
              <a:gd name="T3" fmla="*/ 0 h 480"/>
              <a:gd name="T4" fmla="*/ 240 w 528"/>
              <a:gd name="T5" fmla="*/ 480 h 480"/>
              <a:gd name="T6" fmla="*/ 528 w 528"/>
              <a:gd name="T7" fmla="*/ 48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480"/>
              <a:gd name="T14" fmla="*/ 528 w 528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480">
                <a:moveTo>
                  <a:pt x="0" y="0"/>
                </a:moveTo>
                <a:lnTo>
                  <a:pt x="240" y="0"/>
                </a:lnTo>
                <a:lnTo>
                  <a:pt x="240" y="480"/>
                </a:lnTo>
                <a:lnTo>
                  <a:pt x="528" y="4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1524000" y="2209800"/>
            <a:ext cx="5791200" cy="2133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Start SQL Developer and type in the CREATE TABLE Customer command.</a:t>
            </a:r>
          </a:p>
          <a:p>
            <a:pPr algn="l"/>
            <a:r>
              <a:rPr lang="en-US" sz="2000"/>
              <a:t>Enter column names and data types.</a:t>
            </a:r>
          </a:p>
          <a:p>
            <a:pPr algn="l"/>
            <a:r>
              <a:rPr lang="en-US" sz="2000"/>
              <a:t>Assign the primary key.</a:t>
            </a:r>
          </a:p>
          <a:p>
            <a:pPr algn="l"/>
            <a:r>
              <a:rPr lang="en-US" sz="2000"/>
              <a:t>Make sure the command runs with no errors.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Tables with SQL</a:t>
            </a:r>
          </a:p>
        </p:txBody>
      </p:sp>
      <p:sp>
        <p:nvSpPr>
          <p:cNvPr id="11267" name="Text Box 18"/>
          <p:cNvSpPr txBox="1">
            <a:spLocks noChangeArrowheads="1"/>
          </p:cNvSpPr>
          <p:nvPr/>
        </p:nvSpPr>
        <p:spPr bwMode="auto">
          <a:xfrm>
            <a:off x="762000" y="1371600"/>
            <a:ext cx="7848600" cy="47609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CREATE TABLE Customer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(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CustomerID	INTEGER,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LastName	NVARCHAR2(25),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FirstName	NVARCHAR2(25),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Phone	NVARCHAR2(25),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Email	NVARCHAR2(120),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Address	NVARCHAR2(50),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City		NVARCHAR2(50),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State	NVARCHAR2(25),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ZIP		NVARCHAR2(15),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Gender	NVARCHAR2(15),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DateOfBirth	DATE,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CONSTRAINT pk_Customer PRIMARY KEY (CustomerID),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CONSTRAINT ck_CustGender 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		CHECK (Upper(Gender) IN ('FEMALE', 'MALE', 'UNIDENTIFIED'))</a:t>
            </a:r>
          </a:p>
          <a:p>
            <a:pPr algn="l">
              <a:tabLst>
                <a:tab pos="457200" algn="l"/>
                <a:tab pos="865188" algn="l"/>
                <a:tab pos="2351088" algn="l"/>
              </a:tabLst>
            </a:pPr>
            <a:r>
              <a:rPr lang="en-US"/>
              <a:t>);</a:t>
            </a:r>
          </a:p>
        </p:txBody>
      </p:sp>
      <p:sp>
        <p:nvSpPr>
          <p:cNvPr id="11268" name="Text Box 19"/>
          <p:cNvSpPr txBox="1">
            <a:spLocks noChangeArrowheads="1"/>
          </p:cNvSpPr>
          <p:nvPr/>
        </p:nvSpPr>
        <p:spPr bwMode="auto">
          <a:xfrm>
            <a:off x="4267200" y="1219200"/>
            <a:ext cx="1524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Table name</a:t>
            </a:r>
          </a:p>
        </p:txBody>
      </p:sp>
      <p:sp>
        <p:nvSpPr>
          <p:cNvPr id="11269" name="Text Box 20"/>
          <p:cNvSpPr txBox="1">
            <a:spLocks noChangeArrowheads="1"/>
          </p:cNvSpPr>
          <p:nvPr/>
        </p:nvSpPr>
        <p:spPr bwMode="auto">
          <a:xfrm>
            <a:off x="5410200" y="1828800"/>
            <a:ext cx="1524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Data type</a:t>
            </a:r>
          </a:p>
        </p:txBody>
      </p:sp>
      <p:sp>
        <p:nvSpPr>
          <p:cNvPr id="11270" name="Text Box 21"/>
          <p:cNvSpPr txBox="1">
            <a:spLocks noChangeArrowheads="1"/>
          </p:cNvSpPr>
          <p:nvPr/>
        </p:nvSpPr>
        <p:spPr bwMode="auto">
          <a:xfrm>
            <a:off x="5562600" y="2743200"/>
            <a:ext cx="1524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Data size</a:t>
            </a:r>
          </a:p>
        </p:txBody>
      </p:sp>
      <p:sp>
        <p:nvSpPr>
          <p:cNvPr id="11271" name="Text Box 22"/>
          <p:cNvSpPr txBox="1">
            <a:spLocks noChangeArrowheads="1"/>
          </p:cNvSpPr>
          <p:nvPr/>
        </p:nvSpPr>
        <p:spPr bwMode="auto">
          <a:xfrm>
            <a:off x="5867400" y="4343400"/>
            <a:ext cx="1524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Primary key</a:t>
            </a:r>
          </a:p>
        </p:txBody>
      </p:sp>
      <p:sp>
        <p:nvSpPr>
          <p:cNvPr id="11272" name="Line 23"/>
          <p:cNvSpPr>
            <a:spLocks noChangeShapeType="1"/>
          </p:cNvSpPr>
          <p:nvPr/>
        </p:nvSpPr>
        <p:spPr bwMode="auto">
          <a:xfrm flipH="1">
            <a:off x="3733800" y="144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24"/>
          <p:cNvSpPr>
            <a:spLocks noChangeShapeType="1"/>
          </p:cNvSpPr>
          <p:nvPr/>
        </p:nvSpPr>
        <p:spPr bwMode="auto">
          <a:xfrm flipH="1">
            <a:off x="4343400" y="198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25"/>
          <p:cNvSpPr>
            <a:spLocks noChangeShapeType="1"/>
          </p:cNvSpPr>
          <p:nvPr/>
        </p:nvSpPr>
        <p:spPr bwMode="auto">
          <a:xfrm flipH="1" flipV="1">
            <a:off x="49530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27"/>
          <p:cNvSpPr>
            <a:spLocks noChangeShapeType="1"/>
          </p:cNvSpPr>
          <p:nvPr/>
        </p:nvSpPr>
        <p:spPr bwMode="auto">
          <a:xfrm>
            <a:off x="5943600" y="4724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752600" y="1981200"/>
            <a:ext cx="5410200" cy="2133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Write the CREATE TABLE commands to build the ItemModel table.</a:t>
            </a:r>
          </a:p>
          <a:p>
            <a:pPr algn="l"/>
            <a:r>
              <a:rPr lang="en-US" sz="2000"/>
              <a:t>Be sure to include the CHECK constraint.</a:t>
            </a:r>
          </a:p>
          <a:p>
            <a:pPr algn="l"/>
            <a:r>
              <a:rPr lang="en-US" sz="2000"/>
              <a:t>Test the constraint with sample data, using a INSERT INTO statements.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1378</TotalTime>
  <Words>765</Words>
  <Application>Microsoft Office PowerPoint</Application>
  <PresentationFormat>On-screen Show (4:3)</PresentationFormat>
  <Paragraphs>235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Wingdings</vt:lpstr>
      <vt:lpstr>Calibri</vt:lpstr>
      <vt:lpstr>Times New Roman</vt:lpstr>
      <vt:lpstr>Arial Black</vt:lpstr>
      <vt:lpstr>Radial</vt:lpstr>
      <vt:lpstr>Microsoft Excel Worksheet</vt:lpstr>
      <vt:lpstr>All Powder Board and Ski</vt:lpstr>
      <vt:lpstr>DBDesign: An Expert System</vt:lpstr>
      <vt:lpstr>Identifying Key Columns</vt:lpstr>
      <vt:lpstr>Sequences: Introduction</vt:lpstr>
      <vt:lpstr>Customer Skill Level</vt:lpstr>
      <vt:lpstr>Customer Style Skills</vt:lpstr>
      <vt:lpstr>Action</vt:lpstr>
      <vt:lpstr>Create Tables with SQL</vt:lpstr>
      <vt:lpstr>Action</vt:lpstr>
      <vt:lpstr>Table in SQL: ItemModel</vt:lpstr>
      <vt:lpstr>Relationships: Department and Employee</vt:lpstr>
      <vt:lpstr>Action</vt:lpstr>
      <vt:lpstr>Relationships in SQL</vt:lpstr>
      <vt:lpstr>Create Tables with Database Design</vt:lpstr>
      <vt:lpstr>Database Design Options</vt:lpstr>
      <vt:lpstr>Action</vt:lpstr>
      <vt:lpstr>Create Tables: Enterprise Manager</vt:lpstr>
      <vt:lpstr>Action</vt:lpstr>
      <vt:lpstr>Tables with Enterprise Manager</vt:lpstr>
      <vt:lpstr>Estimating Database Size</vt:lpstr>
      <vt:lpstr>Action</vt:lpstr>
      <vt:lpstr>Data Assumptions</vt:lpstr>
      <vt:lpstr>Database Table Sizes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47</cp:revision>
  <dcterms:created xsi:type="dcterms:W3CDTF">2003-04-08T22:44:22Z</dcterms:created>
  <dcterms:modified xsi:type="dcterms:W3CDTF">2010-03-11T18:55:45Z</dcterms:modified>
</cp:coreProperties>
</file>