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5"/>
  </p:notesMasterIdLst>
  <p:sldIdLst>
    <p:sldId id="256" r:id="rId2"/>
    <p:sldId id="268" r:id="rId3"/>
    <p:sldId id="295" r:id="rId4"/>
    <p:sldId id="269" r:id="rId5"/>
    <p:sldId id="270" r:id="rId6"/>
    <p:sldId id="296" r:id="rId7"/>
    <p:sldId id="271" r:id="rId8"/>
    <p:sldId id="297" r:id="rId9"/>
    <p:sldId id="292" r:id="rId10"/>
    <p:sldId id="272" r:id="rId11"/>
    <p:sldId id="305" r:id="rId12"/>
    <p:sldId id="306" r:id="rId13"/>
    <p:sldId id="273" r:id="rId14"/>
    <p:sldId id="274" r:id="rId15"/>
    <p:sldId id="280" r:id="rId16"/>
    <p:sldId id="299" r:id="rId17"/>
    <p:sldId id="281" r:id="rId18"/>
    <p:sldId id="300" r:id="rId19"/>
    <p:sldId id="284" r:id="rId20"/>
    <p:sldId id="283" r:id="rId21"/>
    <p:sldId id="293" r:id="rId22"/>
    <p:sldId id="276" r:id="rId23"/>
    <p:sldId id="301" r:id="rId24"/>
    <p:sldId id="277" r:id="rId25"/>
    <p:sldId id="278" r:id="rId26"/>
    <p:sldId id="279" r:id="rId27"/>
    <p:sldId id="302" r:id="rId28"/>
    <p:sldId id="286" r:id="rId29"/>
    <p:sldId id="303" r:id="rId30"/>
    <p:sldId id="287" r:id="rId31"/>
    <p:sldId id="304" r:id="rId32"/>
    <p:sldId id="290" r:id="rId33"/>
    <p:sldId id="294" r:id="rId3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FFCC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4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9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6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6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4CCC0877-1829-4898-96ED-36D03DBB7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99BF2D-77F3-4BEE-8551-5530322C0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B6582-96A2-4EAF-A5E0-805845B2C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58D94-565D-4798-9901-57725CA7E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E0AD1-040A-4096-8A5D-90660A5EA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555A2-18BC-42F7-A956-409A97A35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48001-BA87-468D-895D-30C62CD46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DFDD8-1818-4178-8208-9CEC11319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2A30A-D557-4CFC-B0B7-8BF9C30AD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142B3-71C5-4E6C-A823-FA4353BE1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CEC18-27AC-43A6-80CB-AC296A1B3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783C-FAEA-49B1-81EA-304CC9420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B7618-F2A8-422B-9A07-B3377DA5B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spcBef>
                  <a:spcPct val="0"/>
                </a:spcBef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l" eaLnBrk="1" hangingPunct="1">
                <a:spcBef>
                  <a:spcPct val="0"/>
                </a:spcBef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00E5837E-24C7-4A46-9B1D-A45D31506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B4D529-5C09-45FD-9A09-BF51E407201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All Powder Board and Ski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Oracle 11g Workbook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Chapter 4: Queries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Jerry Post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Copyright © 2010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50CA8D-2EFC-41C4-8DBB-40A3BEDE15F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Complex Query</a:t>
            </a:r>
          </a:p>
        </p:txBody>
      </p:sp>
      <p:graphicFrame>
        <p:nvGraphicFramePr>
          <p:cNvPr id="129058" name="Group 34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458200" cy="4040188"/>
        </p:xfrm>
        <a:graphic>
          <a:graphicData uri="http://schemas.openxmlformats.org/drawingml/2006/table">
            <a:tbl>
              <a:tblPr/>
              <a:tblGrid>
                <a:gridCol w="1897063"/>
                <a:gridCol w="6561137"/>
              </a:tblGrid>
              <a:tr h="207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Jumping skis, made from composite materials.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7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Category, Color,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ItemMaterial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Style,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ListPrice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itemModel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Category='Ski' AND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ItemMaterial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='Composite' AND Style='Jump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‘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805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CATEGORY   COLOR      ITEMMATERIAL    STYLE      LISTPRICE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Ski        Red        Composite       Jump         $223.00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Ski        Orange     Composite       Jump         $386.00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Ski        Blue       Composite       Jump         $229.00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Ski        Black      Composite       Jump         $410.00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Ski        Turquoise  Composite       Jump          $99.00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Ski        White      Composite       Jump         $142.00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(20 rows total)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930681-1633-4EC0-8040-85C49B5DCA79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838200" y="1600200"/>
            <a:ext cx="7239000" cy="4419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Clear any existing SQL and results.</a:t>
            </a:r>
          </a:p>
          <a:p>
            <a:pPr algn="l"/>
            <a:r>
              <a:rPr lang="en-US" sz="2000"/>
              <a:t>Enter the keywords SELECT, FROM, WHERE.</a:t>
            </a:r>
          </a:p>
          <a:p>
            <a:pPr algn="l"/>
            <a:r>
              <a:rPr lang="en-US" sz="2000"/>
              <a:t>SELECT Category, Color, ItemMaterial, Style, ListPrice.</a:t>
            </a:r>
          </a:p>
          <a:p>
            <a:pPr algn="l"/>
            <a:r>
              <a:rPr lang="en-US" sz="2000"/>
              <a:t>Enter ItemModel as the table on the FROM line.</a:t>
            </a:r>
          </a:p>
          <a:p>
            <a:pPr algn="l"/>
            <a:r>
              <a:rPr lang="en-US" sz="2000"/>
              <a:t>Enter conditions: Category=’Ski’ And Style=’Jump’ And ItemMaterial=’Composite’.</a:t>
            </a:r>
          </a:p>
          <a:p>
            <a:pPr algn="l"/>
            <a:r>
              <a:rPr lang="en-US" sz="2000"/>
              <a:t>Run the query to ensure it works.</a:t>
            </a:r>
          </a:p>
          <a:p>
            <a:pPr algn="l"/>
            <a:r>
              <a:rPr lang="en-US" sz="2000"/>
              <a:t>Add the conditions for Color=’Yellow’ and ListPrice&lt;300.</a:t>
            </a:r>
          </a:p>
          <a:p>
            <a:pPr algn="l"/>
            <a:r>
              <a:rPr lang="en-US" sz="2000"/>
              <a:t>Test the query.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45F104-E204-4C3A-97F4-233517E8B113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 (continued)</a:t>
            </a:r>
          </a:p>
        </p:txBody>
      </p:sp>
      <p:sp>
        <p:nvSpPr>
          <p:cNvPr id="14340" name="Text Box 8"/>
          <p:cNvSpPr txBox="1">
            <a:spLocks noChangeArrowheads="1"/>
          </p:cNvSpPr>
          <p:nvPr/>
        </p:nvSpPr>
        <p:spPr bwMode="auto">
          <a:xfrm>
            <a:off x="838200" y="1600200"/>
            <a:ext cx="7391400" cy="1752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sz="2000"/>
              <a:t>Add the conditions for Color=’Red’ and ListPrice&lt;400.</a:t>
            </a:r>
          </a:p>
          <a:p>
            <a:pPr algn="l"/>
            <a:r>
              <a:rPr lang="en-US" sz="2000"/>
              <a:t>Add the correct parentheses.</a:t>
            </a:r>
          </a:p>
          <a:p>
            <a:pPr algn="l"/>
            <a:r>
              <a:rPr lang="en-US" sz="2000"/>
              <a:t>Run the query and test it.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FFC0D7-57EE-41A4-BBEE-7959012AC92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Color Options</a:t>
            </a:r>
          </a:p>
        </p:txBody>
      </p:sp>
      <p:graphicFrame>
        <p:nvGraphicFramePr>
          <p:cNvPr id="132113" name="Group 17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305800" cy="3579813"/>
        </p:xfrm>
        <a:graphic>
          <a:graphicData uri="http://schemas.openxmlformats.org/drawingml/2006/table">
            <a:tbl>
              <a:tblPr/>
              <a:tblGrid>
                <a:gridCol w="1033463"/>
                <a:gridCol w="7272337"/>
              </a:tblGrid>
              <a:tr h="838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Jumping skis, made from composite materials.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And Yellow and ListPrice &lt; 300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0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Category, Color, ItemMaterial, Style, ListPrice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itemModel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Category='Ski' AND ItemMaterial='Composite' AND Style='Jump'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AND Color='Yellow' AND ListPrice&lt;300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141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CATEGORY   COLOR      ITEMMATERIAL    STYLE      LISTPRICE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Ski        Yellow     Composite       Jump          $70.00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4E9CEB-2906-4782-AB09-B04C85DE5770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Conditions</a:t>
            </a:r>
          </a:p>
        </p:txBody>
      </p:sp>
      <p:graphicFrame>
        <p:nvGraphicFramePr>
          <p:cNvPr id="136210" name="Group 1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36098"/>
        </p:xfrm>
        <a:graphic>
          <a:graphicData uri="http://schemas.openxmlformats.org/drawingml/2006/table">
            <a:tbl>
              <a:tblPr/>
              <a:tblGrid>
                <a:gridCol w="1073150"/>
                <a:gridCol w="7156450"/>
              </a:tblGrid>
              <a:tr h="381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Jumping skis, made from composite materials.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(Yellow And ListPrice &lt; 300)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OR (Red and ListPrice &lt; 400)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Category, Color, ItemMaterial, Style, ListPrice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ItemModel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Category='Ski' AND ItemMaterial='Composite' AND Style='Jump'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AND (  (Color='Yellow' AND ListPrice&lt;300)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OR    (Color='Red' AND ListPrice&lt;400)    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433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CATEGORY   COLOR      ITEMMATERIAL    STYLE      LISTPRICE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Ski        Red        Composite       Jump         $223.00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Ski        Red        Composite       Jump         $294.00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Ski        Red        Composite       Jump         $137.00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Ski        Yellow     Composite       Jump          $70.00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A0C3F4-7DDF-4673-A9CA-1102BA6BD62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 Query: Sales</a:t>
            </a:r>
          </a:p>
        </p:txBody>
      </p:sp>
      <p:graphicFrame>
        <p:nvGraphicFramePr>
          <p:cNvPr id="157714" name="Group 1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4"/>
        </p:xfrm>
        <a:graphic>
          <a:graphicData uri="http://schemas.openxmlformats.org/drawingml/2006/table">
            <a:tbl>
              <a:tblPr/>
              <a:tblGrid>
                <a:gridCol w="1260475"/>
                <a:gridCol w="6969125"/>
              </a:tblGrid>
              <a:tr h="715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List customers (ID) with sales in May who paid with Cash.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56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SaleDate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CustomerID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PaymentMethod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Sale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SaleDate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Between '01-May-2010' AND '31-May-2010'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AND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PaymentMethod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='Cash'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4338">
                <a:tc gridSpan="2"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SALEID SALEDATE  CUSTOMERID PAYMENTMETHOD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1304	07-MAY-10	1309		Cash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1356	02-MAY-10	314		Cash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1376	10-MAY-10	69		Cash</a:t>
                      </a:r>
                    </a:p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1495	13-MAY-10	645		Cash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A81266-D4F2-4E0F-9C97-5B240D2D6FB3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7772400" cy="39624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Start with a blank query.</a:t>
            </a:r>
          </a:p>
          <a:p>
            <a:pPr algn="l"/>
            <a:r>
              <a:rPr lang="en-US" sz="2000"/>
              <a:t>Add SELECT, FROM, WHERE.</a:t>
            </a:r>
          </a:p>
          <a:p>
            <a:pPr algn="l"/>
            <a:r>
              <a:rPr lang="en-US" sz="2000"/>
              <a:t>Set SaleID, SaleDate, CustomerID, and PaymentMethod.</a:t>
            </a:r>
          </a:p>
          <a:p>
            <a:pPr algn="l"/>
            <a:r>
              <a:rPr lang="en-US" sz="2000"/>
              <a:t>Use only the Sale table.</a:t>
            </a:r>
          </a:p>
          <a:p>
            <a:pPr algn="l"/>
            <a:r>
              <a:rPr lang="en-US" sz="2000"/>
              <a:t>Set the SaleDate between 01-May-2010 AND 31-May-2010.</a:t>
            </a:r>
          </a:p>
          <a:p>
            <a:pPr algn="l"/>
            <a:r>
              <a:rPr lang="en-US" sz="2000"/>
              <a:t>Set PaymentMethod to Cash.</a:t>
            </a:r>
          </a:p>
          <a:p>
            <a:pPr algn="l"/>
            <a:r>
              <a:rPr lang="en-US" sz="2000"/>
              <a:t>Run the query to test it.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A3E4EC-0C49-45B6-A03D-EE835A7D665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59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 Tables: Sale + Customer</a:t>
            </a:r>
          </a:p>
        </p:txBody>
      </p:sp>
      <p:graphicFrame>
        <p:nvGraphicFramePr>
          <p:cNvPr id="161832" name="Group 40"/>
          <p:cNvGraphicFramePr>
            <a:graphicFrameLocks noGrp="1"/>
          </p:cNvGraphicFramePr>
          <p:nvPr>
            <p:ph idx="1"/>
          </p:nvPr>
        </p:nvGraphicFramePr>
        <p:xfrm>
          <a:off x="381000" y="1524000"/>
          <a:ext cx="8458200" cy="4525963"/>
        </p:xfrm>
        <a:graphic>
          <a:graphicData uri="http://schemas.openxmlformats.org/drawingml/2006/table">
            <a:tbl>
              <a:tblPr/>
              <a:tblGrid>
                <a:gridCol w="1038225"/>
                <a:gridCol w="7419975"/>
              </a:tblGrid>
              <a:tr h="635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List customers (ID) with sales in May who paid with Cash.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8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SaleID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SaleDate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Sale.CustomerID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LastName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FirstName</a:t>
                      </a:r>
                      <a:r>
                        <a:rPr kumimoji="0" lang="en-US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PmtMethod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Sale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INNER JOIN Customer ON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Sale.CustomerID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Customer.CustomerID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SaleDate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Between '01-May-2010' AND '31-May-2010'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AND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PaymentMethod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='Cash'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2250">
                <a:tc gridSpan="2"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SALEID SALEDATE  CUSTOMERID LASTNAME      FIRSTNAME    PAYMENTMETHOD</a:t>
                      </a:r>
                    </a:p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1304	07-MAY-10	1309	Pratt		Adrian	Cash</a:t>
                      </a:r>
                    </a:p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1356	02-MAY-10	314	Rich		Manuel	Cash</a:t>
                      </a:r>
                    </a:p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1376	10-MAY-10	69	Forbes		Horace	Cash</a:t>
                      </a:r>
                    </a:p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1495	13-MAY-10	645	Alexander		Marvin	Cash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1324F2-3F9E-4F2F-B030-04DF1FE1C3B2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609600" y="1752600"/>
            <a:ext cx="7848600" cy="3276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900" b="1"/>
              <a:t>Action</a:t>
            </a:r>
          </a:p>
          <a:p>
            <a:pPr algn="l"/>
            <a:r>
              <a:rPr lang="en-US" sz="1900"/>
              <a:t>Add the INNER JOIN line after FROM.</a:t>
            </a:r>
          </a:p>
          <a:p>
            <a:pPr algn="l"/>
            <a:r>
              <a:rPr lang="en-US" sz="1900"/>
              <a:t>Add the Customer table.</a:t>
            </a:r>
          </a:p>
          <a:p>
            <a:pPr algn="l"/>
            <a:r>
              <a:rPr lang="en-US" sz="1900"/>
              <a:t>Add the join condition: ON Sale.CustomerID = Customer.CustomerID.</a:t>
            </a:r>
          </a:p>
          <a:p>
            <a:pPr algn="l"/>
            <a:r>
              <a:rPr lang="en-US" sz="1900"/>
              <a:t>Change to Sale.CustomerID on the SELECT statement.</a:t>
            </a:r>
          </a:p>
          <a:p>
            <a:pPr algn="l"/>
            <a:r>
              <a:rPr lang="en-US" sz="1900"/>
              <a:t>Add Customer LastName and FirstName to the SELECT statement.</a:t>
            </a:r>
          </a:p>
          <a:p>
            <a:pPr algn="l"/>
            <a:r>
              <a:rPr lang="en-US" sz="1900"/>
              <a:t>Run the query to test it.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68CE57-77F5-4684-8D28-9BB062B11DC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Building a more complex query</a:t>
            </a:r>
          </a:p>
        </p:txBody>
      </p:sp>
      <p:sp>
        <p:nvSpPr>
          <p:cNvPr id="21508" name="Text Box 7"/>
          <p:cNvSpPr txBox="1">
            <a:spLocks noChangeArrowheads="1"/>
          </p:cNvSpPr>
          <p:nvPr/>
        </p:nvSpPr>
        <p:spPr bwMode="auto">
          <a:xfrm>
            <a:off x="914400" y="1524000"/>
            <a:ext cx="65532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/>
              <a:t>Which customers bought Atomic skis in January or February?</a:t>
            </a:r>
          </a:p>
        </p:txBody>
      </p:sp>
      <p:graphicFrame>
        <p:nvGraphicFramePr>
          <p:cNvPr id="172062" name="Group 30"/>
          <p:cNvGraphicFramePr>
            <a:graphicFrameLocks noGrp="1"/>
          </p:cNvGraphicFramePr>
          <p:nvPr>
            <p:ph idx="1"/>
          </p:nvPr>
        </p:nvGraphicFramePr>
        <p:xfrm>
          <a:off x="914400" y="2128838"/>
          <a:ext cx="6934200" cy="1700212"/>
        </p:xfrm>
        <a:graphic>
          <a:graphicData uri="http://schemas.openxmlformats.org/drawingml/2006/table">
            <a:tbl>
              <a:tblPr/>
              <a:tblGrid>
                <a:gridCol w="3113088"/>
                <a:gridCol w="3821112"/>
              </a:tblGrid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do you want to see?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 names, SaleDate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do you know?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Manufacturer name, SaleDate range, Category is Ski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tables are involved?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How are they joined?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 … Sale … ItemModel, Manufacturer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23" name="Text Box 31"/>
          <p:cNvSpPr txBox="1">
            <a:spLocks noChangeArrowheads="1"/>
          </p:cNvSpPr>
          <p:nvPr/>
        </p:nvSpPr>
        <p:spPr bwMode="auto">
          <a:xfrm>
            <a:off x="914400" y="4186238"/>
            <a:ext cx="7086600" cy="1739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/>
              <a:t>SELECT	LastName, FirstName, SaleDate</a:t>
            </a:r>
          </a:p>
          <a:p>
            <a:pPr algn="l">
              <a:spcBef>
                <a:spcPct val="0"/>
              </a:spcBef>
            </a:pPr>
            <a:r>
              <a:rPr lang="en-US"/>
              <a:t>FROM Customer, …, Sale, …, ItemModel, Manufacturer</a:t>
            </a:r>
          </a:p>
          <a:p>
            <a:pPr algn="l">
              <a:spcBef>
                <a:spcPct val="0"/>
              </a:spcBef>
            </a:pPr>
            <a:r>
              <a:rPr lang="en-US"/>
              <a:t>JOIN …</a:t>
            </a:r>
          </a:p>
          <a:p>
            <a:pPr algn="l">
              <a:spcBef>
                <a:spcPct val="0"/>
              </a:spcBef>
            </a:pPr>
            <a:r>
              <a:rPr lang="en-US"/>
              <a:t>WHERE Manufacturer.Name=‘Atomic”’</a:t>
            </a:r>
          </a:p>
          <a:p>
            <a:pPr algn="l">
              <a:spcBef>
                <a:spcPct val="0"/>
              </a:spcBef>
            </a:pPr>
            <a:r>
              <a:rPr lang="en-US"/>
              <a:t>AND Sale.SaleDate BETWEEN ‘01-Jan-2010’ AND ‘28-Feb-2010’ </a:t>
            </a:r>
          </a:p>
          <a:p>
            <a:pPr algn="l">
              <a:spcBef>
                <a:spcPct val="0"/>
              </a:spcBef>
            </a:pPr>
            <a:r>
              <a:rPr lang="en-US"/>
              <a:t>AND ItemModel.Category = ‘Ski’</a:t>
            </a:r>
          </a:p>
        </p:txBody>
      </p:sp>
      <p:sp>
        <p:nvSpPr>
          <p:cNvPr id="21524" name="Freeform 32"/>
          <p:cNvSpPr>
            <a:spLocks/>
          </p:cNvSpPr>
          <p:nvPr/>
        </p:nvSpPr>
        <p:spPr bwMode="auto">
          <a:xfrm>
            <a:off x="5549900" y="2286000"/>
            <a:ext cx="2933700" cy="2073275"/>
          </a:xfrm>
          <a:custGeom>
            <a:avLst/>
            <a:gdLst>
              <a:gd name="T0" fmla="*/ 1536700 w 1848"/>
              <a:gd name="T1" fmla="*/ 0 h 1306"/>
              <a:gd name="T2" fmla="*/ 2679700 w 1848"/>
              <a:gd name="T3" fmla="*/ 755650 h 1306"/>
              <a:gd name="T4" fmla="*/ 2487613 w 1848"/>
              <a:gd name="T5" fmla="*/ 1604962 h 1306"/>
              <a:gd name="T6" fmla="*/ 0 w 1848"/>
              <a:gd name="T7" fmla="*/ 2073275 h 1306"/>
              <a:gd name="T8" fmla="*/ 0 60000 65536"/>
              <a:gd name="T9" fmla="*/ 0 60000 65536"/>
              <a:gd name="T10" fmla="*/ 0 60000 65536"/>
              <a:gd name="T11" fmla="*/ 0 60000 65536"/>
              <a:gd name="T12" fmla="*/ 0 w 1848"/>
              <a:gd name="T13" fmla="*/ 0 h 1306"/>
              <a:gd name="T14" fmla="*/ 1848 w 1848"/>
              <a:gd name="T15" fmla="*/ 1306 h 130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48" h="1306">
                <a:moveTo>
                  <a:pt x="968" y="0"/>
                </a:moveTo>
                <a:cubicBezTo>
                  <a:pt x="1088" y="79"/>
                  <a:pt x="1588" y="308"/>
                  <a:pt x="1688" y="476"/>
                </a:cubicBezTo>
                <a:cubicBezTo>
                  <a:pt x="1788" y="644"/>
                  <a:pt x="1848" y="873"/>
                  <a:pt x="1567" y="1011"/>
                </a:cubicBezTo>
                <a:cubicBezTo>
                  <a:pt x="1286" y="1149"/>
                  <a:pt x="326" y="1245"/>
                  <a:pt x="0" y="130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25" name="Freeform 33"/>
          <p:cNvSpPr>
            <a:spLocks/>
          </p:cNvSpPr>
          <p:nvPr/>
        </p:nvSpPr>
        <p:spPr bwMode="auto">
          <a:xfrm>
            <a:off x="6324600" y="2819400"/>
            <a:ext cx="2298700" cy="2362200"/>
          </a:xfrm>
          <a:custGeom>
            <a:avLst/>
            <a:gdLst>
              <a:gd name="T0" fmla="*/ 1066800 w 1448"/>
              <a:gd name="T1" fmla="*/ 0 h 1488"/>
              <a:gd name="T2" fmla="*/ 1981200 w 1448"/>
              <a:gd name="T3" fmla="*/ 685800 h 1488"/>
              <a:gd name="T4" fmla="*/ 1968500 w 1448"/>
              <a:gd name="T5" fmla="*/ 1582737 h 1488"/>
              <a:gd name="T6" fmla="*/ 0 w 1448"/>
              <a:gd name="T7" fmla="*/ 2362200 h 1488"/>
              <a:gd name="T8" fmla="*/ 0 60000 65536"/>
              <a:gd name="T9" fmla="*/ 0 60000 65536"/>
              <a:gd name="T10" fmla="*/ 0 60000 65536"/>
              <a:gd name="T11" fmla="*/ 0 60000 65536"/>
              <a:gd name="T12" fmla="*/ 0 w 1448"/>
              <a:gd name="T13" fmla="*/ 0 h 1488"/>
              <a:gd name="T14" fmla="*/ 1448 w 1448"/>
              <a:gd name="T15" fmla="*/ 1488 h 14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8" h="1488">
                <a:moveTo>
                  <a:pt x="672" y="0"/>
                </a:moveTo>
                <a:cubicBezTo>
                  <a:pt x="908" y="136"/>
                  <a:pt x="1153" y="266"/>
                  <a:pt x="1248" y="432"/>
                </a:cubicBezTo>
                <a:cubicBezTo>
                  <a:pt x="1343" y="598"/>
                  <a:pt x="1448" y="821"/>
                  <a:pt x="1240" y="997"/>
                </a:cubicBezTo>
                <a:cubicBezTo>
                  <a:pt x="1032" y="1173"/>
                  <a:pt x="258" y="1386"/>
                  <a:pt x="0" y="148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8D5094-8BC2-4E3B-A7FD-11BED2DFA2E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Primary Tables</a:t>
            </a:r>
          </a:p>
        </p:txBody>
      </p:sp>
      <p:pic>
        <p:nvPicPr>
          <p:cNvPr id="4100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447800"/>
            <a:ext cx="7010400" cy="472916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F48544-3C5B-4129-AD2A-0D64D4AD86C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Join: Many Tables</a:t>
            </a:r>
          </a:p>
        </p:txBody>
      </p:sp>
      <p:graphicFrame>
        <p:nvGraphicFramePr>
          <p:cNvPr id="167965" name="Group 29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814888"/>
        </p:xfrm>
        <a:graphic>
          <a:graphicData uri="http://schemas.openxmlformats.org/drawingml/2006/table">
            <a:tbl>
              <a:tblPr/>
              <a:tblGrid>
                <a:gridCol w="1073150"/>
                <a:gridCol w="7156450"/>
              </a:tblGrid>
              <a:tr h="487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Which customers bought Atomic skis in January or February?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COLUMN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LastName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Format A10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LastName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FirstName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ItemModel.Category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Name,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SaleDate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Manufacturer INNER JOIN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ItemModel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ON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Manufacturer.ManufacturerID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ItemModel.ManufacturerID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INNER JOIN Inventory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ON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ItemModel.ModelID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Inventory.ModelID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INNER JOIN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SaleItem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ON Inventory.SKU = SaleItem.SKU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INNER JOIN Sale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ON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SaleItem.SaleID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Sale.SaleID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INNER JOIN Customer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ON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Sale.CustomerID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Customer.CustomerID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ItemModel.Category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= 'Ski' AND Name='Atomic'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 AND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SaleDate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BETWEEN '01-Jan-2010' AND '28-Feb-2010’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LASTNAME   FIRSTNAME  CATEGORY   NAME       SALEDATE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Patterson  Gene       Ski        Atomic     15-FEB-10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Mahoney    Francis    Ski        Atomic     23-JAN-10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5F8EE2-285E-4589-ACC6-2E943A4DBB99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Older JOIN Method</a:t>
            </a:r>
          </a:p>
        </p:txBody>
      </p:sp>
      <p:graphicFrame>
        <p:nvGraphicFramePr>
          <p:cNvPr id="204813" name="Group 13"/>
          <p:cNvGraphicFramePr>
            <a:graphicFrameLocks noGrp="1"/>
          </p:cNvGraphicFramePr>
          <p:nvPr>
            <p:ph idx="1"/>
          </p:nvPr>
        </p:nvGraphicFramePr>
        <p:xfrm>
          <a:off x="381000" y="1447800"/>
          <a:ext cx="8382000" cy="4525963"/>
        </p:xfrm>
        <a:graphic>
          <a:graphicData uri="http://schemas.openxmlformats.org/drawingml/2006/table">
            <a:tbl>
              <a:tblPr/>
              <a:tblGrid>
                <a:gridCol w="1003300"/>
                <a:gridCol w="7378700"/>
              </a:tblGrid>
              <a:tr h="635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List customers (ID) with sales in May paid with Cash. (Older syntax.)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8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SaleID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SaleDate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Sale.CustomerID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LastName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FirstName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PaymentMethod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Sale, Customer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Sale.CustomerID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=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Customer.CustomerID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AND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SaleDate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BETWEEN '01-May-2010' AND '31-May-2010'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 AND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PaymentMethod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='Cash'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92250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SALEID SALEDATE  CUSTOMERID LASTNAME   FIRSTNAME    PAYMENTMETHOD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1304	07-MAY-10	1309	Pratt	Adrian		Cash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1356	02-MAY-10	314	Rich	Manuel		Cash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1376	10-MAY-10	69	Forbes	Horace		Cash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1495	13-MAY-10	645	Alexander Marvin		Cash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996B32-B2DC-4AB6-93BE-C9830DD6CA7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7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Calculations</a:t>
            </a:r>
          </a:p>
        </p:txBody>
      </p:sp>
      <p:graphicFrame>
        <p:nvGraphicFramePr>
          <p:cNvPr id="142376" name="Group 40"/>
          <p:cNvGraphicFramePr>
            <a:graphicFrameLocks noGrp="1"/>
          </p:cNvGraphicFramePr>
          <p:nvPr>
            <p:ph idx="1"/>
          </p:nvPr>
        </p:nvGraphicFramePr>
        <p:xfrm>
          <a:off x="457200" y="1504950"/>
          <a:ext cx="8229600" cy="3530600"/>
        </p:xfrm>
        <a:graphic>
          <a:graphicData uri="http://schemas.openxmlformats.org/drawingml/2006/table">
            <a:tbl>
              <a:tblPr/>
              <a:tblGrid>
                <a:gridCol w="1073150"/>
                <a:gridCol w="7156450"/>
              </a:tblGrid>
              <a:tr h="422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Compute the profit (Price - Cost) for items with price greater than $575.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2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Category,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ItemMaterial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ListPrice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ListPrice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-Cost As Profit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ItemModel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ListPrice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&gt; 575)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ORDER BY Category,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ListPrice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DESC;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CATEGORY     ITEMMATERIAL    LISTPRICE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PROFIT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------------ --------------- ---------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---------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Board        Wood              $649.00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$227.15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Board        Wood              $647.00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$226.45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Board        Wood              $646.00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$226.10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Board        Wood              $644.00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$225.40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Board        Fiberglass        $642.00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$224.70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…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8EC6D9-C794-4FA5-9BBF-0488D7B74210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609600" y="1524000"/>
            <a:ext cx="7696200" cy="4267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 using only the ItemModel table.</a:t>
            </a:r>
          </a:p>
          <a:p>
            <a:pPr algn="l"/>
            <a:r>
              <a:rPr lang="en-US" sz="2000"/>
              <a:t>In the SELECT row, add a new pseudo column to compute ListPrice-Cost As Profit.</a:t>
            </a:r>
          </a:p>
          <a:p>
            <a:pPr algn="l"/>
            <a:r>
              <a:rPr lang="en-US" sz="2000"/>
              <a:t>Add the ORDER BY line to sort by Category and List Price descending.</a:t>
            </a:r>
          </a:p>
          <a:p>
            <a:pPr algn="l"/>
            <a:r>
              <a:rPr lang="en-US" sz="2000"/>
              <a:t>Use the WHERE clause to limit the number of rows returned.</a:t>
            </a:r>
          </a:p>
          <a:p>
            <a:pPr algn="l"/>
            <a:r>
              <a:rPr lang="en-US" sz="2000"/>
              <a:t>Run the query.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0C41A1-F78F-4195-ABFD-29A065140FE9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Functions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09600" y="1447800"/>
            <a:ext cx="7315200" cy="476091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Lower	To lower case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Length	Length/number of characters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Substr	Get substring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Trim	Remove leading and trailing spaces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Upper	To upper case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endParaRPr lang="en-US"/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SYSDATE	Current date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ADD_MONTHS	Add days, months, years to a date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MONTHS_BETWEEN	Subtract two dates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TO_CHAR	Highly detailed formatting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TO_DATE	Format dates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SYSDATE	Current date and time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endParaRPr lang="en-US"/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Abs	Absolute value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Cos	Cosine, all common trig functions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Floor	Integer, drop decimal values</a:t>
            </a:r>
          </a:p>
          <a:p>
            <a:pPr algn="l">
              <a:spcBef>
                <a:spcPct val="0"/>
              </a:spcBef>
              <a:tabLst>
                <a:tab pos="2568575" algn="l"/>
              </a:tabLst>
            </a:pPr>
            <a:r>
              <a:rPr lang="en-US"/>
              <a:t>Round	Round-off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ABDDA7-F268-4EFC-810C-5A093C572F0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 Dates: TO_CHAR</a:t>
            </a:r>
          </a:p>
        </p:txBody>
      </p:sp>
      <p:graphicFrame>
        <p:nvGraphicFramePr>
          <p:cNvPr id="148510" name="Group 30"/>
          <p:cNvGraphicFramePr>
            <a:graphicFrameLocks noGrp="1"/>
          </p:cNvGraphicFramePr>
          <p:nvPr>
            <p:ph idx="1"/>
          </p:nvPr>
        </p:nvGraphicFramePr>
        <p:xfrm>
          <a:off x="381000" y="1571625"/>
          <a:ext cx="8534400" cy="4600575"/>
        </p:xfrm>
        <a:graphic>
          <a:graphicData uri="http://schemas.openxmlformats.org/drawingml/2006/table">
            <a:tbl>
              <a:tblPr/>
              <a:tblGrid>
                <a:gridCol w="1112838"/>
                <a:gridCol w="7421562"/>
              </a:tblGrid>
              <a:tr h="496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Convert sale date into the year and month.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5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SaleID, SaleDate,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TO_CHAR(SaleDate, 'yyyy-mm') AS SaleMonth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Sale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rownum &lt; 15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225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SALEID SALEDATE 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SALEMON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1002	17-MAR-10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2010-03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1003	25-JUN-10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2010-06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1004	30-JUN-10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2010-06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1005	26-APR-10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2010-04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1006	31-JAN-10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2010-01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1007	19-FEB-10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2010-02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1008	12-APR-10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2010-04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1009	09-MAR-10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2010-03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1010	07-MAR-10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2010-03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1011	04-FEB-10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2010-02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1012	05-JAN-10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2010-01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F85947-81D7-4A2E-B873-AD43753D4EE7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 Days and ADD_MONTHS</a:t>
            </a:r>
          </a:p>
        </p:txBody>
      </p:sp>
      <p:graphicFrame>
        <p:nvGraphicFramePr>
          <p:cNvPr id="152612" name="Group 36"/>
          <p:cNvGraphicFramePr>
            <a:graphicFrameLocks noGrp="1"/>
          </p:cNvGraphicFramePr>
          <p:nvPr>
            <p:ph idx="1"/>
          </p:nvPr>
        </p:nvGraphicFramePr>
        <p:xfrm>
          <a:off x="609600" y="1495425"/>
          <a:ext cx="7854950" cy="4751388"/>
        </p:xfrm>
        <a:graphic>
          <a:graphicData uri="http://schemas.openxmlformats.org/drawingml/2006/table">
            <a:tbl>
              <a:tblPr/>
              <a:tblGrid>
                <a:gridCol w="1030288"/>
                <a:gridCol w="6824662"/>
              </a:tblGrid>
              <a:tr h="4968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Compare date calculations by day and month arithmetic.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5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SaleID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SaleDate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SaleDate+30 As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LateDate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ADD_MONTHS(SaleDate,1) As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LateMonth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Sale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rownum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&lt; 15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225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    SALEID SALEDATE 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LATEDATE  LATEMONTH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1002	17-MAR-10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16-APR-10	17-APR-10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1003	25-JUN-10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25-JUL-10	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25-JUL-10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1004	30-JUN-10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30-JUL-10	31-JUL-10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1005	26-APR-10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26-MAY-10	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26-MAY-10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1006	31-JAN-10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02-MAR-10	28-FEB-10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1007	19-FEB-10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21-MAR-10	19-MAR-10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1008	12-APR-10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12-MAY-10	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12-MAY-10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ourier New" pitchFamily="49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1009	09-MAR-10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08-APR-10	09-APR-10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1010	07-MAR-10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06-APR-10	07-APR-10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1011	04-FEB-10	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06-MAR-10	04-MAR-10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69F999-2D22-40A2-9E0E-71E78E545E18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2057400" y="1981200"/>
            <a:ext cx="5410200" cy="3657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query.</a:t>
            </a:r>
          </a:p>
          <a:p>
            <a:pPr algn="l"/>
            <a:r>
              <a:rPr lang="en-US" sz="2000"/>
              <a:t>Use only the Sale table.</a:t>
            </a:r>
          </a:p>
          <a:p>
            <a:pPr algn="l"/>
            <a:r>
              <a:rPr lang="en-US" sz="2000"/>
              <a:t>SELECT SaleID and SaleDate.</a:t>
            </a:r>
          </a:p>
          <a:p>
            <a:pPr algn="l"/>
            <a:r>
              <a:rPr lang="en-US" sz="2000"/>
              <a:t>Add 30 days to the SaleDate to get LateDate.</a:t>
            </a:r>
          </a:p>
          <a:p>
            <a:pPr algn="l"/>
            <a:r>
              <a:rPr lang="en-US" sz="2000"/>
              <a:t>Use ADD_MONTHS to add one month to the SaleDate to get SaleMonth.</a:t>
            </a:r>
          </a:p>
          <a:p>
            <a:pPr algn="l"/>
            <a:r>
              <a:rPr lang="en-US" sz="2000"/>
              <a:t>Run the query.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F23BFC-3B61-459E-B8FD-680A11353C47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Query: Sum</a:t>
            </a:r>
          </a:p>
        </p:txBody>
      </p:sp>
      <p:graphicFrame>
        <p:nvGraphicFramePr>
          <p:cNvPr id="177175" name="Group 23"/>
          <p:cNvGraphicFramePr>
            <a:graphicFrameLocks noGrp="1"/>
          </p:cNvGraphicFramePr>
          <p:nvPr>
            <p:ph idx="1"/>
          </p:nvPr>
        </p:nvGraphicFramePr>
        <p:xfrm>
          <a:off x="762000" y="1676400"/>
          <a:ext cx="7010400" cy="3962400"/>
        </p:xfrm>
        <a:graphic>
          <a:graphicData uri="http://schemas.openxmlformats.org/drawingml/2006/table">
            <a:tbl>
              <a:tblPr/>
              <a:tblGrid>
                <a:gridCol w="1336675"/>
                <a:gridCol w="5673725"/>
              </a:tblGrid>
              <a:tr h="8953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Compute the sales tax total for California.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6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Sum(SalesTax) AS SumOfSalesTax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Sale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ShipState='CA'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0463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SUMOFSALESTAX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5332.11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E6BEAE-5639-479F-BA30-5FFE855145D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1447800" y="1524000"/>
            <a:ext cx="6019800" cy="4648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query.</a:t>
            </a:r>
          </a:p>
          <a:p>
            <a:pPr algn="l"/>
            <a:r>
              <a:rPr lang="en-US" sz="2000"/>
              <a:t>Add the Sale table.</a:t>
            </a:r>
          </a:p>
          <a:p>
            <a:pPr algn="l"/>
            <a:r>
              <a:rPr lang="en-US" sz="2000"/>
              <a:t>SELECT ShipState and SalesTax</a:t>
            </a:r>
          </a:p>
          <a:p>
            <a:pPr algn="l"/>
            <a:r>
              <a:rPr lang="en-US" sz="2000"/>
              <a:t>WHERE ShipState = ‘CA’.</a:t>
            </a:r>
          </a:p>
          <a:p>
            <a:pPr algn="l"/>
            <a:r>
              <a:rPr lang="en-US" sz="2000"/>
              <a:t>Run the query.</a:t>
            </a:r>
          </a:p>
          <a:p>
            <a:pPr algn="l"/>
            <a:r>
              <a:rPr lang="en-US" sz="2000"/>
              <a:t>Verify the correct states are displayed.</a:t>
            </a:r>
          </a:p>
          <a:p>
            <a:pPr algn="l"/>
            <a:r>
              <a:rPr lang="en-US" sz="2000"/>
              <a:t>Remove ShipState from SELECT.</a:t>
            </a:r>
          </a:p>
          <a:p>
            <a:pPr algn="l"/>
            <a:r>
              <a:rPr lang="en-US" sz="2000"/>
              <a:t>SELECT Sum(SalesTax) AS SumOfSalesTax.</a:t>
            </a:r>
          </a:p>
          <a:p>
            <a:pPr algn="l"/>
            <a:r>
              <a:rPr lang="en-US" sz="2000"/>
              <a:t>Run the query.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BC2844-EE06-4FD5-9BEE-9C696E93067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828800" y="1447800"/>
            <a:ext cx="5486400" cy="3352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>
              <a:spcBef>
                <a:spcPts val="600"/>
              </a:spcBef>
            </a:pPr>
            <a:r>
              <a:rPr lang="en-US" sz="2000"/>
              <a:t>Download the initial All Powder database.</a:t>
            </a:r>
          </a:p>
          <a:p>
            <a:pPr algn="l">
              <a:spcBef>
                <a:spcPts val="600"/>
              </a:spcBef>
            </a:pPr>
            <a:r>
              <a:rPr lang="en-US" sz="2000"/>
              <a:t>Start SQL Developer.</a:t>
            </a:r>
          </a:p>
          <a:p>
            <a:pPr algn="l">
              <a:spcBef>
                <a:spcPts val="600"/>
              </a:spcBef>
            </a:pPr>
            <a:r>
              <a:rPr lang="en-US" sz="2000"/>
              <a:t>Drop or rename conflicting tables:</a:t>
            </a:r>
          </a:p>
          <a:p>
            <a:pPr algn="l">
              <a:spcBef>
                <a:spcPts val="600"/>
              </a:spcBef>
            </a:pPr>
            <a:r>
              <a:rPr lang="en-US" sz="2000"/>
              <a:t>Start &lt;path&gt;\0DropAllPowderTables.sql.</a:t>
            </a:r>
          </a:p>
          <a:p>
            <a:pPr algn="l">
              <a:spcBef>
                <a:spcPts val="600"/>
              </a:spcBef>
            </a:pPr>
            <a:r>
              <a:rPr lang="en-US" sz="2000"/>
              <a:t>Edit the csv_dir path in the 1Build… file.</a:t>
            </a:r>
          </a:p>
          <a:p>
            <a:pPr algn="l">
              <a:spcBef>
                <a:spcPts val="600"/>
              </a:spcBef>
            </a:pPr>
            <a:r>
              <a:rPr lang="en-US" sz="2000"/>
              <a:t>Start &lt;path&gt;\1BuildOracleAllPowder.sql.</a:t>
            </a:r>
          </a:p>
          <a:p>
            <a:pPr algn="l">
              <a:spcBef>
                <a:spcPts val="600"/>
              </a:spcBef>
            </a:pPr>
            <a:r>
              <a:rPr lang="en-US" sz="2000"/>
              <a:t>Wait a few minutes for the data to load.</a:t>
            </a:r>
          </a:p>
        </p:txBody>
      </p:sp>
      <p:sp>
        <p:nvSpPr>
          <p:cNvPr id="5125" name="TextBox 6"/>
          <p:cNvSpPr txBox="1">
            <a:spLocks noChangeArrowheads="1"/>
          </p:cNvSpPr>
          <p:nvPr/>
        </p:nvSpPr>
        <p:spPr bwMode="auto">
          <a:xfrm>
            <a:off x="1066800" y="4876800"/>
            <a:ext cx="6858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/>
              <a:t>Note: The data files should be in a folder on the server or same machine running the Oracle DBMS software. Otherwise, you might be able to use a shared network path name such as \\myPC\OracleFiles\1BuildOracleAllPowder.sql but security can be a pain to set correctly.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E9AD3A-1B31-417C-9BA1-5745BE96B127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GROUP BY: Sum For Each State</a:t>
            </a:r>
          </a:p>
        </p:txBody>
      </p:sp>
      <p:graphicFrame>
        <p:nvGraphicFramePr>
          <p:cNvPr id="181268" name="Group 20"/>
          <p:cNvGraphicFramePr>
            <a:graphicFrameLocks noGrp="1"/>
          </p:cNvGraphicFramePr>
          <p:nvPr>
            <p:ph idx="1"/>
          </p:nvPr>
        </p:nvGraphicFramePr>
        <p:xfrm>
          <a:off x="990600" y="1600200"/>
          <a:ext cx="7162800" cy="3932238"/>
        </p:xfrm>
        <a:graphic>
          <a:graphicData uri="http://schemas.openxmlformats.org/drawingml/2006/table">
            <a:tbl>
              <a:tblPr/>
              <a:tblGrid>
                <a:gridCol w="1193800"/>
                <a:gridCol w="5969000"/>
              </a:tblGrid>
              <a:tr h="2730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Compute the sales tax total for each state.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COLUMN ShipState Format A10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ShipState, Sum(SalesTax) AS SumOfSalesTax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Sale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GROUP BY ShipState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4038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SHIPSTATE  SUMOFSALESTAX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AK                     0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AL                784.77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AR                313.25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AZ                510.93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CA               5332.11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CO                347.48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CT                254.38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(other states not shown) 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45FBB7-B8A6-480E-97F6-6D467717AF25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33796" name="Text Box 5"/>
          <p:cNvSpPr txBox="1">
            <a:spLocks noChangeArrowheads="1"/>
          </p:cNvSpPr>
          <p:nvPr/>
        </p:nvSpPr>
        <p:spPr bwMode="auto">
          <a:xfrm>
            <a:off x="2057400" y="1981200"/>
            <a:ext cx="5029200" cy="33528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Create a new query.</a:t>
            </a:r>
          </a:p>
          <a:p>
            <a:pPr algn="l"/>
            <a:r>
              <a:rPr lang="en-US" sz="2000"/>
              <a:t>Use the Sale table.</a:t>
            </a:r>
          </a:p>
          <a:p>
            <a:pPr algn="l"/>
            <a:r>
              <a:rPr lang="en-US" sz="2000"/>
              <a:t>Select columns: ShipState and Sum(SalesTax) AS SumOfSalesTax.</a:t>
            </a:r>
          </a:p>
          <a:p>
            <a:pPr algn="l"/>
            <a:r>
              <a:rPr lang="en-US" sz="2000"/>
              <a:t>Add a row at the bottom: GROUP BY ShipState.</a:t>
            </a:r>
          </a:p>
          <a:p>
            <a:pPr algn="l"/>
            <a:r>
              <a:rPr lang="en-US" sz="2000"/>
              <a:t>Run the query.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1C791C-9F68-49D6-A519-0372777C919D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Total Sales Value in Colorado</a:t>
            </a:r>
          </a:p>
        </p:txBody>
      </p:sp>
      <p:graphicFrame>
        <p:nvGraphicFramePr>
          <p:cNvPr id="189455" name="Group 15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7924800" cy="4525963"/>
        </p:xfrm>
        <a:graphic>
          <a:graphicData uri="http://schemas.openxmlformats.org/drawingml/2006/table">
            <a:tbl>
              <a:tblPr/>
              <a:tblGrid>
                <a:gridCol w="1250950"/>
                <a:gridCol w="6673850"/>
              </a:tblGrid>
              <a:tr h="1009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Compute the total value of all sales to Colorado.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50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 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Sum(QuantitySold*SalePrice) As SaleTotal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 Sale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INNER JOIN SaleItem ON Sale.SaleID = SaleItem.SaleID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 Sale.ShipState='CO'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;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1275">
                <a:tc grid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SALETOTAL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4964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B5E5EF-21C6-49A3-B382-53B4E8E40663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VIEW—Save a Query</a:t>
            </a:r>
          </a:p>
        </p:txBody>
      </p:sp>
      <p:sp>
        <p:nvSpPr>
          <p:cNvPr id="35844" name="Rectangle 5"/>
          <p:cNvSpPr>
            <a:spLocks noChangeArrowheads="1"/>
          </p:cNvSpPr>
          <p:nvPr/>
        </p:nvSpPr>
        <p:spPr bwMode="auto">
          <a:xfrm>
            <a:off x="685800" y="2590800"/>
            <a:ext cx="7848600" cy="1604963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/>
              <a:t>CREATE VIEW ColoradoSales AS</a:t>
            </a:r>
          </a:p>
          <a:p>
            <a:pPr algn="l"/>
            <a:r>
              <a:rPr lang="en-US"/>
              <a:t>SELECT Sum(QuantitySold*SalePrice) AS SaleTotal</a:t>
            </a:r>
          </a:p>
          <a:p>
            <a:pPr algn="l"/>
            <a:r>
              <a:rPr lang="en-US"/>
              <a:t>FROM Sale INNER JOIN SaleItem ON Sale.SaleID = SaleItem.SaleID</a:t>
            </a:r>
          </a:p>
          <a:p>
            <a:pPr algn="l"/>
            <a:r>
              <a:rPr lang="en-US"/>
              <a:t>WHERE ShipState=’CO’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8DDF44-F3CE-48E6-8303-BFF9EC98CBD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File/Get External Data/Import</a:t>
            </a:r>
          </a:p>
        </p:txBody>
      </p:sp>
      <p:sp>
        <p:nvSpPr>
          <p:cNvPr id="6148" name="Rectangle 23"/>
          <p:cNvSpPr>
            <a:spLocks noChangeArrowheads="1"/>
          </p:cNvSpPr>
          <p:nvPr/>
        </p:nvSpPr>
        <p:spPr bwMode="auto">
          <a:xfrm>
            <a:off x="381000" y="1447800"/>
            <a:ext cx="41148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600"/>
              <a:t>Start D:\Oracle\1BuildOracleAllPowder.sql</a:t>
            </a:r>
          </a:p>
          <a:p>
            <a:pPr algn="l"/>
            <a:r>
              <a:rPr lang="en-US" sz="1600"/>
              <a:t>create or replace directory succeeded.</a:t>
            </a:r>
          </a:p>
          <a:p>
            <a:pPr algn="l"/>
            <a:r>
              <a:rPr lang="en-US" sz="1600"/>
              <a:t>CREATE TABLE succeeded.</a:t>
            </a:r>
          </a:p>
          <a:p>
            <a:pPr algn="l"/>
            <a:r>
              <a:rPr lang="en-US" sz="1600"/>
              <a:t>CREATE TABLE succeeded.</a:t>
            </a:r>
          </a:p>
          <a:p>
            <a:pPr algn="l"/>
            <a:r>
              <a:rPr lang="en-US" sz="1600"/>
              <a:t>CREATE TABLE succeeded.</a:t>
            </a:r>
          </a:p>
          <a:p>
            <a:pPr algn="l"/>
            <a:r>
              <a:rPr lang="en-US" sz="1600"/>
              <a:t>…</a:t>
            </a:r>
          </a:p>
          <a:p>
            <a:pPr algn="l"/>
            <a:r>
              <a:rPr lang="en-US" sz="1600"/>
              <a:t>Analyze table Sale succeeded.</a:t>
            </a:r>
          </a:p>
          <a:p>
            <a:pPr algn="l"/>
            <a:r>
              <a:rPr lang="en-US" sz="1600"/>
              <a:t>Analyze table SaleItem succeeded.</a:t>
            </a:r>
          </a:p>
          <a:p>
            <a:pPr algn="l"/>
            <a:r>
              <a:rPr lang="en-US" sz="1600"/>
              <a:t>commited</a:t>
            </a:r>
          </a:p>
          <a:p>
            <a:pPr algn="l"/>
            <a:r>
              <a:rPr lang="en-US" sz="1600"/>
              <a:t> </a:t>
            </a:r>
          </a:p>
          <a:p>
            <a:pPr algn="l"/>
            <a:endParaRPr lang="en-US" sz="1600">
              <a:cs typeface="Arial" charset="0"/>
            </a:endParaRPr>
          </a:p>
        </p:txBody>
      </p:sp>
      <p:sp>
        <p:nvSpPr>
          <p:cNvPr id="6149" name="Rectangle 24"/>
          <p:cNvSpPr>
            <a:spLocks noChangeArrowheads="1"/>
          </p:cNvSpPr>
          <p:nvPr/>
        </p:nvSpPr>
        <p:spPr bwMode="auto">
          <a:xfrm>
            <a:off x="4572000" y="1371600"/>
            <a:ext cx="41148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SELECT table_name FROM user_tables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WHERE table_name Not Like 'BIN%'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 ORDER BY table_name;</a:t>
            </a:r>
          </a:p>
          <a:p>
            <a:pPr algn="l" eaLnBrk="1" hangingPunct="1">
              <a:spcBef>
                <a:spcPct val="0"/>
              </a:spcBef>
            </a:pPr>
            <a:endParaRPr lang="en-US" sz="1600">
              <a:cs typeface="Arial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CUSTOMER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CUSTOMERSKILL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DEPARTMENT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EMPLOYEE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INVENTORY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ITEMCATEGORY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ITEMMODEL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MANUFACTURER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PAYMENTMETHOD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PRODUCTCATEGORY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RENTAL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RENTITEM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SALE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SALEITEM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SKIBOARDSTYLE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>
                <a:cs typeface="Arial" charset="0"/>
              </a:rPr>
              <a:t>SKILLLEVEL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524000"/>
            <a:ext cx="7267575" cy="4632325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FFAF3C-DB75-4A6E-AA96-A905B02470C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Starting a Query: SQL Developer</a:t>
            </a:r>
          </a:p>
        </p:txBody>
      </p:sp>
      <p:sp>
        <p:nvSpPr>
          <p:cNvPr id="7173" name="Text Box 38"/>
          <p:cNvSpPr txBox="1">
            <a:spLocks noChangeArrowheads="1"/>
          </p:cNvSpPr>
          <p:nvPr/>
        </p:nvSpPr>
        <p:spPr bwMode="auto">
          <a:xfrm>
            <a:off x="3962400" y="3505200"/>
            <a:ext cx="17526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cs typeface="Arial" charset="0"/>
              </a:rPr>
              <a:t>SQL statement</a:t>
            </a:r>
          </a:p>
        </p:txBody>
      </p:sp>
      <p:sp>
        <p:nvSpPr>
          <p:cNvPr id="7174" name="Text Box 39"/>
          <p:cNvSpPr txBox="1">
            <a:spLocks noChangeArrowheads="1"/>
          </p:cNvSpPr>
          <p:nvPr/>
        </p:nvSpPr>
        <p:spPr bwMode="auto">
          <a:xfrm>
            <a:off x="3429000" y="5334000"/>
            <a:ext cx="15240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cs typeface="Arial" charset="0"/>
              </a:rPr>
              <a:t>Results</a:t>
            </a:r>
          </a:p>
        </p:txBody>
      </p:sp>
      <p:sp>
        <p:nvSpPr>
          <p:cNvPr id="7175" name="Line 40"/>
          <p:cNvSpPr>
            <a:spLocks noChangeShapeType="1"/>
          </p:cNvSpPr>
          <p:nvPr/>
        </p:nvSpPr>
        <p:spPr bwMode="auto">
          <a:xfrm flipV="1">
            <a:off x="4038600" y="510540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sm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6" name="Text Box 41"/>
          <p:cNvSpPr txBox="1">
            <a:spLocks noChangeArrowheads="1"/>
          </p:cNvSpPr>
          <p:nvPr/>
        </p:nvSpPr>
        <p:spPr bwMode="auto">
          <a:xfrm>
            <a:off x="4038600" y="1752600"/>
            <a:ext cx="1752600" cy="376238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cs typeface="Arial" charset="0"/>
              </a:rPr>
              <a:t>Execute query</a:t>
            </a:r>
          </a:p>
        </p:txBody>
      </p:sp>
      <p:sp>
        <p:nvSpPr>
          <p:cNvPr id="7177" name="Text Box 42"/>
          <p:cNvSpPr txBox="1">
            <a:spLocks noChangeArrowheads="1"/>
          </p:cNvSpPr>
          <p:nvPr/>
        </p:nvSpPr>
        <p:spPr bwMode="auto">
          <a:xfrm>
            <a:off x="6172200" y="2971800"/>
            <a:ext cx="1524000" cy="92551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cs typeface="Arial" charset="0"/>
              </a:rPr>
              <a:t>Prior commands/History</a:t>
            </a:r>
          </a:p>
        </p:txBody>
      </p:sp>
      <p:sp>
        <p:nvSpPr>
          <p:cNvPr id="7178" name="Line 43"/>
          <p:cNvSpPr>
            <a:spLocks noChangeShapeType="1"/>
          </p:cNvSpPr>
          <p:nvPr/>
        </p:nvSpPr>
        <p:spPr bwMode="auto">
          <a:xfrm flipH="1">
            <a:off x="3048000" y="21336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44"/>
          <p:cNvSpPr>
            <a:spLocks noChangeShapeType="1"/>
          </p:cNvSpPr>
          <p:nvPr/>
        </p:nvSpPr>
        <p:spPr bwMode="auto">
          <a:xfrm flipH="1" flipV="1">
            <a:off x="3886200" y="3200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45"/>
          <p:cNvSpPr>
            <a:spLocks noChangeShapeType="1"/>
          </p:cNvSpPr>
          <p:nvPr/>
        </p:nvSpPr>
        <p:spPr bwMode="auto">
          <a:xfrm flipH="1" flipV="1">
            <a:off x="5029200" y="2590800"/>
            <a:ext cx="1143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854BA5-C40F-40DA-8C55-EC58F05AEE2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609600" y="1676400"/>
            <a:ext cx="7772400" cy="38862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Run the query:</a:t>
            </a:r>
          </a:p>
          <a:p>
            <a:pPr algn="l"/>
            <a:r>
              <a:rPr lang="en-US" sz="2000"/>
              <a:t>SELECT Category, ListPrice, WeightMax, Color, Graphics</a:t>
            </a:r>
          </a:p>
          <a:p>
            <a:pPr algn="l"/>
            <a:r>
              <a:rPr lang="en-US" sz="2000"/>
              <a:t>FROM ItemModel</a:t>
            </a:r>
          </a:p>
          <a:p>
            <a:pPr algn="l"/>
            <a:r>
              <a:rPr lang="en-US" sz="2000"/>
              <a:t>WHERE Category=’Board’</a:t>
            </a:r>
          </a:p>
          <a:p>
            <a:pPr algn="l"/>
            <a:r>
              <a:rPr lang="en-US" sz="2000"/>
              <a:t>AND ListPrice&lt;300</a:t>
            </a:r>
          </a:p>
          <a:p>
            <a:pPr algn="l"/>
            <a:r>
              <a:rPr lang="en-US" sz="2000"/>
              <a:t>AND WeightMax&gt;150;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C1A78A-8129-400A-963B-56309A3262A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Query</a:t>
            </a:r>
          </a:p>
        </p:txBody>
      </p:sp>
      <p:graphicFrame>
        <p:nvGraphicFramePr>
          <p:cNvPr id="124964" name="Group 36"/>
          <p:cNvGraphicFramePr>
            <a:graphicFrameLocks noGrp="1"/>
          </p:cNvGraphicFramePr>
          <p:nvPr>
            <p:ph idx="1"/>
          </p:nvPr>
        </p:nvGraphicFramePr>
        <p:xfrm>
          <a:off x="457200" y="1436688"/>
          <a:ext cx="8229600" cy="4562158"/>
        </p:xfrm>
        <a:graphic>
          <a:graphicData uri="http://schemas.openxmlformats.org/drawingml/2006/table">
            <a:tbl>
              <a:tblPr/>
              <a:tblGrid>
                <a:gridCol w="1244600"/>
                <a:gridCol w="6985000"/>
              </a:tblGrid>
              <a:tr h="4905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Question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Display snowboards with a list price under $300 and max weight over 150 pounds.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25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SQL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SELECT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Category,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ListPrice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WeightMax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, Color, Graphics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FROM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ItemModel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WHERE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Category=‘Board’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AND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ListPrice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&lt; 300 AND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WeightMax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 &gt; 150;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0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Schoolbook" pitchFamily="18" charset="0"/>
                          <a:cs typeface="Times New Roman" pitchFamily="18" charset="0"/>
                        </a:rPr>
                        <a:t>Results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CATEGORY    LISTPRICE  WEIGHTMAX COLOR      GRAPHICS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Board             292        188 Orange     Fade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Board             263        181 Magenta    Geometric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Board             262        179 Purple     Space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Board             290        194 Blue       Abstract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Board             294        158 Red        Sunrise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Board             270        191 Yellow     Landscape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…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787BE2-87F1-44F8-ACFF-FCF7F287039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Action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1295400" y="2057400"/>
            <a:ext cx="6477000" cy="2514600"/>
          </a:xfrm>
          <a:prstGeom prst="rect">
            <a:avLst/>
          </a:prstGeom>
          <a:gradFill rotWithShape="1">
            <a:gsLst>
              <a:gs pos="0">
                <a:srgbClr val="D3D3D3"/>
              </a:gs>
              <a:gs pos="100000">
                <a:srgbClr val="F4F4F4"/>
              </a:gs>
            </a:gsLst>
            <a:lin ang="5400000" scaled="1"/>
          </a:gradFill>
          <a:ln w="9525" algn="ctr">
            <a:solidFill>
              <a:srgbClr val="9933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2000" b="1"/>
              <a:t>Action</a:t>
            </a:r>
          </a:p>
          <a:p>
            <a:pPr algn="l"/>
            <a:r>
              <a:rPr lang="en-US" sz="2000"/>
              <a:t>Format the ListPrice column using the TO_CHAR function</a:t>
            </a:r>
          </a:p>
          <a:p>
            <a:pPr algn="l"/>
            <a:r>
              <a:rPr lang="en-US" sz="2000"/>
              <a:t>SELECT Category,</a:t>
            </a:r>
          </a:p>
          <a:p>
            <a:pPr algn="l"/>
            <a:r>
              <a:rPr lang="en-US" sz="2000"/>
              <a:t>  to_char(ListPrice,'$9999.00') As List_Price, 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24000"/>
            <a:ext cx="6886575" cy="4389438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sm" len="sm"/>
          </a:ln>
        </p:spPr>
      </p:pic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82827A-1361-41AA-83A5-B35D33B581C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8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Formatting Columns</a:t>
            </a:r>
          </a:p>
        </p:txBody>
      </p:sp>
      <p:sp>
        <p:nvSpPr>
          <p:cNvPr id="11269" name="Text Box 19"/>
          <p:cNvSpPr txBox="1">
            <a:spLocks noChangeArrowheads="1"/>
          </p:cNvSpPr>
          <p:nvPr/>
        </p:nvSpPr>
        <p:spPr bwMode="auto">
          <a:xfrm>
            <a:off x="6019800" y="3200400"/>
            <a:ext cx="1371600" cy="650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>
                <a:cs typeface="Arial" charset="0"/>
              </a:rPr>
              <a:t>Format currency</a:t>
            </a:r>
          </a:p>
        </p:txBody>
      </p:sp>
      <p:sp>
        <p:nvSpPr>
          <p:cNvPr id="11270" name="Line 21"/>
          <p:cNvSpPr>
            <a:spLocks noChangeShapeType="1"/>
          </p:cNvSpPr>
          <p:nvPr/>
        </p:nvSpPr>
        <p:spPr bwMode="auto">
          <a:xfrm flipH="1" flipV="1">
            <a:off x="4495800" y="2971800"/>
            <a:ext cx="1524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22"/>
          <p:cNvSpPr>
            <a:spLocks noChangeShapeType="1"/>
          </p:cNvSpPr>
          <p:nvPr/>
        </p:nvSpPr>
        <p:spPr bwMode="auto">
          <a:xfrm flipH="1">
            <a:off x="4495800" y="3581400"/>
            <a:ext cx="1524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3282</TotalTime>
  <Words>1679</Words>
  <Application>Microsoft Office PowerPoint</Application>
  <PresentationFormat>On-screen Show (4:3)</PresentationFormat>
  <Paragraphs>423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Wingdings</vt:lpstr>
      <vt:lpstr>Times New Roman</vt:lpstr>
      <vt:lpstr>Arial Black</vt:lpstr>
      <vt:lpstr>Century Schoolbook</vt:lpstr>
      <vt:lpstr>Courier New</vt:lpstr>
      <vt:lpstr>Radial</vt:lpstr>
      <vt:lpstr>All Powder Board and Ski</vt:lpstr>
      <vt:lpstr>Primary Tables</vt:lpstr>
      <vt:lpstr>Action</vt:lpstr>
      <vt:lpstr>File/Get External Data/Import</vt:lpstr>
      <vt:lpstr>Starting a Query: SQL Developer</vt:lpstr>
      <vt:lpstr>Action</vt:lpstr>
      <vt:lpstr>Sample Query</vt:lpstr>
      <vt:lpstr>Action</vt:lpstr>
      <vt:lpstr>Formatting Columns</vt:lpstr>
      <vt:lpstr>More Complex Query</vt:lpstr>
      <vt:lpstr>Action</vt:lpstr>
      <vt:lpstr>Action (continued)</vt:lpstr>
      <vt:lpstr>Color Options</vt:lpstr>
      <vt:lpstr>Multiple Conditions</vt:lpstr>
      <vt:lpstr>JOIN Query: Sales</vt:lpstr>
      <vt:lpstr>Action</vt:lpstr>
      <vt:lpstr>JOIN Tables: Sale + Customer</vt:lpstr>
      <vt:lpstr>Action</vt:lpstr>
      <vt:lpstr>Building a more complex query</vt:lpstr>
      <vt:lpstr>Join: Many Tables</vt:lpstr>
      <vt:lpstr>Older JOIN Method</vt:lpstr>
      <vt:lpstr>Calculations</vt:lpstr>
      <vt:lpstr>Action</vt:lpstr>
      <vt:lpstr>Common Functions</vt:lpstr>
      <vt:lpstr>Format Dates: TO_CHAR</vt:lpstr>
      <vt:lpstr>Add Days and ADD_MONTHS</vt:lpstr>
      <vt:lpstr>Action</vt:lpstr>
      <vt:lpstr>Query: Sum</vt:lpstr>
      <vt:lpstr>Action</vt:lpstr>
      <vt:lpstr>GROUP BY: Sum For Each State</vt:lpstr>
      <vt:lpstr>Action</vt:lpstr>
      <vt:lpstr>Total Sales Value in Colorado</vt:lpstr>
      <vt:lpstr>CREATE VIEW—Save a Query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Powder Board and Ski</dc:title>
  <dc:creator>Jerry Post</dc:creator>
  <cp:lastModifiedBy>JPost</cp:lastModifiedBy>
  <cp:revision>57</cp:revision>
  <dcterms:created xsi:type="dcterms:W3CDTF">2003-04-08T22:44:22Z</dcterms:created>
  <dcterms:modified xsi:type="dcterms:W3CDTF">2010-03-11T22:55:03Z</dcterms:modified>
</cp:coreProperties>
</file>