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5"/>
  </p:notesMasterIdLst>
  <p:sldIdLst>
    <p:sldId id="256" r:id="rId2"/>
    <p:sldId id="268" r:id="rId3"/>
    <p:sldId id="269" r:id="rId4"/>
    <p:sldId id="293" r:id="rId5"/>
    <p:sldId id="270" r:id="rId6"/>
    <p:sldId id="294" r:id="rId7"/>
    <p:sldId id="271" r:id="rId8"/>
    <p:sldId id="272" r:id="rId9"/>
    <p:sldId id="295" r:id="rId10"/>
    <p:sldId id="274" r:id="rId11"/>
    <p:sldId id="296" r:id="rId12"/>
    <p:sldId id="273" r:id="rId13"/>
    <p:sldId id="297" r:id="rId14"/>
    <p:sldId id="307" r:id="rId15"/>
    <p:sldId id="277" r:id="rId16"/>
    <p:sldId id="298" r:id="rId17"/>
    <p:sldId id="278" r:id="rId18"/>
    <p:sldId id="308" r:id="rId19"/>
    <p:sldId id="299" r:id="rId20"/>
    <p:sldId id="279" r:id="rId21"/>
    <p:sldId id="280" r:id="rId22"/>
    <p:sldId id="300" r:id="rId23"/>
    <p:sldId id="281" r:id="rId24"/>
    <p:sldId id="311" r:id="rId25"/>
    <p:sldId id="309" r:id="rId26"/>
    <p:sldId id="310" r:id="rId27"/>
    <p:sldId id="301" r:id="rId28"/>
    <p:sldId id="282" r:id="rId29"/>
    <p:sldId id="283" r:id="rId30"/>
    <p:sldId id="302" r:id="rId31"/>
    <p:sldId id="284" r:id="rId32"/>
    <p:sldId id="285" r:id="rId33"/>
    <p:sldId id="303" r:id="rId34"/>
    <p:sldId id="286" r:id="rId35"/>
    <p:sldId id="304" r:id="rId36"/>
    <p:sldId id="287" r:id="rId37"/>
    <p:sldId id="288" r:id="rId38"/>
    <p:sldId id="305" r:id="rId39"/>
    <p:sldId id="289" r:id="rId40"/>
    <p:sldId id="306" r:id="rId41"/>
    <p:sldId id="290" r:id="rId42"/>
    <p:sldId id="291" r:id="rId43"/>
    <p:sldId id="292" r:id="rId4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D659014E-264D-4618-BB0E-4267F56CB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6F640-396B-4A8D-8196-36B389C03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A4E69-5237-42E1-9B13-EA2D135FA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735D6-159E-4844-9878-3BAAD2DC8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CE14-3390-4E1B-A4E6-F7633945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7C358-9B6A-438C-82A3-2AE20BEED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401C3-286D-44D0-9DFB-54B24BA46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83ABE-19F6-4D91-BF30-35909C88E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5CCA3-B4C9-4CE7-82E0-D6183A566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91E2D-5641-4483-9B8F-91B9E8493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C6C5D-33C9-4A03-8F38-28965CF04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CB389-B567-48A2-97DD-004B2CB259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02B6E-9DDC-410A-B108-8D9701C3A1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9459963B-79A8-4DB1-85F0-70D2FF1CB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2E2818-C1AA-46F9-8E0D-B931E72938B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Chapter 5: Advanced Queries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85BF5-2C8A-48C2-887C-063FF81105D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Sales and Rentals on Same Day</a:t>
            </a:r>
          </a:p>
        </p:txBody>
      </p:sp>
      <p:graphicFrame>
        <p:nvGraphicFramePr>
          <p:cNvPr id="4098" name="Object 40"/>
          <p:cNvGraphicFramePr>
            <a:graphicFrameLocks noChangeAspect="1"/>
          </p:cNvGraphicFramePr>
          <p:nvPr/>
        </p:nvGraphicFramePr>
        <p:xfrm>
          <a:off x="457200" y="1447800"/>
          <a:ext cx="8224838" cy="2743200"/>
        </p:xfrm>
        <a:graphic>
          <a:graphicData uri="http://schemas.openxmlformats.org/presentationml/2006/ole">
            <p:oleObj spid="_x0000_s4098" name="Document" r:id="rId3" imgW="5387039" imgH="193056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77A2C-748F-454D-8D14-429C8F63839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7848600" cy="3810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FROM (Customer INNER JOIN Sale</a:t>
            </a:r>
          </a:p>
          <a:p>
            <a:pPr algn="l"/>
            <a:r>
              <a:rPr lang="en-US" sz="2000"/>
              <a:t>ON Customer.CustomerID=Sale.CustomerID)</a:t>
            </a:r>
          </a:p>
          <a:p>
            <a:pPr algn="l"/>
            <a:r>
              <a:rPr lang="en-US" sz="2000"/>
              <a:t>LEFT JOIN Rental ON Sale.CustomerID = Rental.CustomerID.</a:t>
            </a:r>
          </a:p>
          <a:p>
            <a:pPr algn="l"/>
            <a:r>
              <a:rPr lang="en-US" sz="2000"/>
              <a:t>Columns: LastName, FirstName, and CustomerID from Sale and Rental.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C9E776-9C19-46BF-8C85-B1BC22A8F7D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Rental Without a Purchase</a:t>
            </a:r>
          </a:p>
        </p:txBody>
      </p:sp>
      <p:graphicFrame>
        <p:nvGraphicFramePr>
          <p:cNvPr id="207904" name="Group 32"/>
          <p:cNvGraphicFramePr>
            <a:graphicFrameLocks noGrp="1"/>
          </p:cNvGraphicFramePr>
          <p:nvPr>
            <p:ph idx="1"/>
          </p:nvPr>
        </p:nvGraphicFramePr>
        <p:xfrm>
          <a:off x="609600" y="1477963"/>
          <a:ext cx="8153400" cy="4409123"/>
        </p:xfrm>
        <a:graphic>
          <a:graphicData uri="http://schemas.openxmlformats.org/drawingml/2006/table">
            <a:tbl>
              <a:tblPr/>
              <a:tblGrid>
                <a:gridCol w="1141413"/>
                <a:gridCol w="7011987"/>
              </a:tblGrid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List all customers who rented and did or did not make a purchase.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62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COLUMN LastName Format A15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COLUMN FirstName Format A15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LastName, FirstName, Sale.CustomerID, Rental.CustomerID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(Customer INNER JOIN Sale ON Customer.CustomerID=Sale.CustomerID)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LEFT JOIN Rental ON Sale.CustomerID=Rental.CustomerID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ORDER BY LastName, FirstName 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LASTNAME        FIRSTNAME       CUSTOMERID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CUSTOMERID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Abel            Marshall              1406       1406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Abel            Marshall              1406       1406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Abel            Melinda               1467       1467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Abrams          Marc                   603	     (null)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Adkins          April                  413        413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Adkins          Manuel                1499       1499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Aldrich         Jewell                 142        142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Aldrich         Jewell                 142        142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… 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5B2D00-3411-40A5-B656-5EFA20C779C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457200" y="1752600"/>
            <a:ext cx="8001000" cy="3048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Tables: Customer and Sale.</a:t>
            </a:r>
          </a:p>
          <a:p>
            <a:pPr algn="l"/>
            <a:r>
              <a:rPr lang="en-US" sz="2000"/>
              <a:t>Columns: LastName, FirstName, and CustomerID.</a:t>
            </a:r>
          </a:p>
          <a:p>
            <a:pPr algn="l"/>
            <a:r>
              <a:rPr lang="en-US" sz="2000"/>
              <a:t>WHERE CustomerID Not In (SELECT CustomerID FROM Rental).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17D3D-A38F-4CB1-B302-FAF377EBFB0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Purchase but Never Rented</a:t>
            </a:r>
          </a:p>
        </p:txBody>
      </p:sp>
      <p:graphicFrame>
        <p:nvGraphicFramePr>
          <p:cNvPr id="5122" name="Object 23"/>
          <p:cNvGraphicFramePr>
            <a:graphicFrameLocks noChangeAspect="1"/>
          </p:cNvGraphicFramePr>
          <p:nvPr/>
        </p:nvGraphicFramePr>
        <p:xfrm>
          <a:off x="457200" y="1524000"/>
          <a:ext cx="8088313" cy="4419600"/>
        </p:xfrm>
        <a:graphic>
          <a:graphicData uri="http://schemas.openxmlformats.org/presentationml/2006/ole">
            <p:oleObj spid="_x0000_s5122" name="Document" r:id="rId3" imgW="5215062" imgH="303513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C3F431-BA51-4552-A1C8-AD7B336A7E4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Model Quantity On Hand</a:t>
            </a:r>
          </a:p>
        </p:txBody>
      </p:sp>
      <p:graphicFrame>
        <p:nvGraphicFramePr>
          <p:cNvPr id="6146" name="Object 31"/>
          <p:cNvGraphicFramePr>
            <a:graphicFrameLocks noChangeAspect="1"/>
          </p:cNvGraphicFramePr>
          <p:nvPr/>
        </p:nvGraphicFramePr>
        <p:xfrm>
          <a:off x="457200" y="1524000"/>
          <a:ext cx="7496175" cy="4572000"/>
        </p:xfrm>
        <a:graphic>
          <a:graphicData uri="http://schemas.openxmlformats.org/presentationml/2006/ole">
            <p:oleObj spid="_x0000_s6146" name="Document" r:id="rId3" imgW="4244726" imgH="275944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2E9D38-0613-47C8-9E56-D937E2E6801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33400" y="1371600"/>
            <a:ext cx="7696200" cy="4648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Table: Inventory.</a:t>
            </a:r>
          </a:p>
          <a:p>
            <a:pPr algn="l"/>
            <a:r>
              <a:rPr lang="en-US" sz="2000"/>
              <a:t>Columns: ModelID and Sum(QuantityOnHand).</a:t>
            </a:r>
          </a:p>
          <a:p>
            <a:pPr algn="l"/>
            <a:r>
              <a:rPr lang="en-US" sz="2000"/>
              <a:t>Sort by the Sum descending.</a:t>
            </a:r>
          </a:p>
          <a:p>
            <a:pPr algn="l"/>
            <a:r>
              <a:rPr lang="en-US" sz="2000"/>
              <a:t>Run the query.</a:t>
            </a:r>
          </a:p>
          <a:p>
            <a:pPr algn="l"/>
            <a:r>
              <a:rPr lang="en-US" sz="2000"/>
              <a:t>Save it as ModelsOnHand.</a:t>
            </a:r>
          </a:p>
          <a:p>
            <a:pPr algn="l"/>
            <a:r>
              <a:rPr lang="en-US" sz="2000"/>
              <a:t>Create a new table: SalesCategory.</a:t>
            </a:r>
          </a:p>
          <a:p>
            <a:pPr algn="l"/>
            <a:r>
              <a:rPr lang="en-US" sz="2000"/>
              <a:t>Columns: CategoryID, CategoryName, LowLimit, HighLimit.</a:t>
            </a:r>
          </a:p>
          <a:p>
            <a:pPr algn="l"/>
            <a:r>
              <a:rPr lang="en-US" sz="2000"/>
              <a:t>Enter data from Figure 5.10 (next).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EA76D7-6191-453A-8249-A8C698674BE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Categories</a:t>
            </a:r>
          </a:p>
        </p:txBody>
      </p:sp>
      <p:graphicFrame>
        <p:nvGraphicFramePr>
          <p:cNvPr id="227338" name="Group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289050"/>
                <a:gridCol w="6940550"/>
              </a:tblGrid>
              <a:tr h="677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Data for the new SalesCategory table.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1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INTO SalesCategory VALUES (1, 'Hot', 0, 6);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INTO SalesCategory VALUES (2, 'Good', 6, 10);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INTO SalesCategory VALUES (3, 'OK', 10, 20);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INTO SalesCategory VALUES (4, 'Weak', 20, 40);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INSERT INTO SalesCategory VALUES (5, 'Slow', 40, 1000);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* FROM SalesCategory;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67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CATEGORYID CATEGORYNAME      LOWLIMIT  HIGHLIMIT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 1 Hot                      0          6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 </a:t>
                      </a: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 Good                     6         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 3 OK                      10         20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 4 Weak                    20         40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 5 Slow                    40       1000</a:t>
                      </a:r>
                      <a:endParaRPr kumimoji="0" lang="pt-B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5DBDD0-D985-4889-B5F0-D73C5DB3C3C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TABLE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177925" y="2284413"/>
            <a:ext cx="6788150" cy="228917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CREATE TABLE SalesCategory</a:t>
            </a:r>
          </a:p>
          <a:p>
            <a:pPr algn="l">
              <a:spcBef>
                <a:spcPct val="0"/>
              </a:spcBef>
            </a:pPr>
            <a:r>
              <a:rPr lang="en-US"/>
              <a:t>(</a:t>
            </a:r>
          </a:p>
          <a:p>
            <a:pPr algn="l">
              <a:spcBef>
                <a:spcPct val="0"/>
              </a:spcBef>
            </a:pPr>
            <a:r>
              <a:rPr lang="en-US"/>
              <a:t>  CategoryID    	INTEGER,</a:t>
            </a:r>
          </a:p>
          <a:p>
            <a:pPr algn="l">
              <a:spcBef>
                <a:spcPct val="0"/>
              </a:spcBef>
            </a:pPr>
            <a:r>
              <a:rPr lang="en-US"/>
              <a:t>  CategoryName	NVARCHAR2(15),</a:t>
            </a:r>
          </a:p>
          <a:p>
            <a:pPr algn="l">
              <a:spcBef>
                <a:spcPct val="0"/>
              </a:spcBef>
            </a:pPr>
            <a:r>
              <a:rPr lang="en-US"/>
              <a:t>  LowLimit      	INTEGER,</a:t>
            </a:r>
          </a:p>
          <a:p>
            <a:pPr algn="l">
              <a:spcBef>
                <a:spcPct val="0"/>
              </a:spcBef>
            </a:pPr>
            <a:r>
              <a:rPr lang="en-US"/>
              <a:t>  HighLimit     	INTEGER,</a:t>
            </a:r>
          </a:p>
          <a:p>
            <a:pPr algn="l">
              <a:spcBef>
                <a:spcPct val="0"/>
              </a:spcBef>
            </a:pPr>
            <a:r>
              <a:rPr lang="en-US"/>
              <a:t>    CONSTRAINT pk_SalesCategory PRIMARY KEY(CategoryID)</a:t>
            </a:r>
          </a:p>
          <a:p>
            <a:pPr algn="l">
              <a:spcBef>
                <a:spcPct val="0"/>
              </a:spcBef>
            </a:pPr>
            <a:r>
              <a:rPr lang="en-US"/>
              <a:t>) 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322857-4ED9-4939-9E0D-3DFF7B9AEF94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1447800" y="1828800"/>
            <a:ext cx="6172200" cy="3200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Columns: ModelID, SumOfQuantityOnHand, CategoryID, and CategoryName.</a:t>
            </a:r>
          </a:p>
          <a:p>
            <a:pPr algn="l"/>
            <a:r>
              <a:rPr lang="en-US" sz="2000"/>
              <a:t>Tables: ModelsOnHand and SalesCategory.</a:t>
            </a:r>
          </a:p>
          <a:p>
            <a:pPr algn="l"/>
            <a:r>
              <a:rPr lang="en-US" sz="2000"/>
              <a:t>Add the inequality join.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803205-5064-4843-A8F0-F1D35424077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Primary Tables</a:t>
            </a:r>
          </a:p>
        </p:txBody>
      </p:sp>
      <p:pic>
        <p:nvPicPr>
          <p:cNvPr id="1434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010400" cy="47291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532FA5-999A-47A5-9E2D-E407C9C7E25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Inequality Join</a:t>
            </a:r>
          </a:p>
        </p:txBody>
      </p:sp>
      <p:graphicFrame>
        <p:nvGraphicFramePr>
          <p:cNvPr id="7170" name="Object 43"/>
          <p:cNvGraphicFramePr>
            <a:graphicFrameLocks noChangeAspect="1"/>
          </p:cNvGraphicFramePr>
          <p:nvPr/>
        </p:nvGraphicFramePr>
        <p:xfrm>
          <a:off x="457200" y="1447800"/>
          <a:ext cx="8382000" cy="4397375"/>
        </p:xfrm>
        <a:graphic>
          <a:graphicData uri="http://schemas.openxmlformats.org/presentationml/2006/ole">
            <p:oleObj spid="_x0000_s7170" name="Document" r:id="rId3" imgW="6083580" imgH="319061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441B57-1BBB-4787-B4D9-AC495E38934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Sales Categories</a:t>
            </a:r>
          </a:p>
        </p:txBody>
      </p:sp>
      <p:graphicFrame>
        <p:nvGraphicFramePr>
          <p:cNvPr id="8194" name="Object 38"/>
          <p:cNvGraphicFramePr>
            <a:graphicFrameLocks noChangeAspect="1"/>
          </p:cNvGraphicFramePr>
          <p:nvPr/>
        </p:nvGraphicFramePr>
        <p:xfrm>
          <a:off x="457200" y="1447800"/>
          <a:ext cx="8228013" cy="3276600"/>
        </p:xfrm>
        <a:graphic>
          <a:graphicData uri="http://schemas.openxmlformats.org/presentationml/2006/ole">
            <p:oleObj spid="_x0000_s8194" name="Document" r:id="rId3" imgW="6083580" imgH="242328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16D23D-80D6-4A51-ADD3-CB651311FE2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391400" cy="4495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Columns: CustomerID, LastName, FirstName, and SaleDate.</a:t>
            </a:r>
          </a:p>
          <a:p>
            <a:pPr algn="l"/>
            <a:r>
              <a:rPr lang="en-US" sz="2000"/>
              <a:t>Tables: Customer and Sale.</a:t>
            </a:r>
          </a:p>
          <a:p>
            <a:pPr algn="l"/>
            <a:r>
              <a:rPr lang="en-US" sz="2000"/>
              <a:t>Set January sale date in WHERE.</a:t>
            </a:r>
          </a:p>
          <a:p>
            <a:pPr algn="l"/>
            <a:r>
              <a:rPr lang="en-US" sz="2000"/>
              <a:t>Copy the entire statement.</a:t>
            </a:r>
          </a:p>
          <a:p>
            <a:pPr algn="l"/>
            <a:r>
              <a:rPr lang="en-US" sz="2000"/>
              <a:t>Add the word Union.</a:t>
            </a:r>
          </a:p>
          <a:p>
            <a:pPr algn="l"/>
            <a:r>
              <a:rPr lang="en-US" sz="2000"/>
              <a:t>Paste the SELECT statement and change the date condition and name to March.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D6242-36D2-4162-BACE-B97FE42DEA4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UNION Query</a:t>
            </a:r>
          </a:p>
        </p:txBody>
      </p:sp>
      <p:graphicFrame>
        <p:nvGraphicFramePr>
          <p:cNvPr id="9218" name="Object 37"/>
          <p:cNvGraphicFramePr>
            <a:graphicFrameLocks noChangeAspect="1"/>
          </p:cNvGraphicFramePr>
          <p:nvPr/>
        </p:nvGraphicFramePr>
        <p:xfrm>
          <a:off x="533400" y="1447800"/>
          <a:ext cx="7927975" cy="4953000"/>
        </p:xfrm>
        <a:graphic>
          <a:graphicData uri="http://schemas.openxmlformats.org/presentationml/2006/ole">
            <p:oleObj spid="_x0000_s9218" name="Document" r:id="rId3" imgW="6083580" imgH="380102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108F3C-7F9E-4846-A1AE-F49DDC354B3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Action: Recursive Query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762000" y="1600200"/>
            <a:ext cx="7391400" cy="2438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Look at the Employee table—the ManagerID column.</a:t>
            </a:r>
          </a:p>
          <a:p>
            <a:pPr algn="l"/>
            <a:r>
              <a:rPr lang="en-US" sz="2000"/>
              <a:t>Create the recursive query to show the reporting relationships.</a:t>
            </a:r>
          </a:p>
          <a:p>
            <a:pPr algn="l"/>
            <a:r>
              <a:rPr lang="en-US" sz="2000"/>
              <a:t>Check the results against the data.</a:t>
            </a:r>
          </a:p>
          <a:p>
            <a:pPr algn="l"/>
            <a:endParaRPr lang="en-US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Query Data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6E995F-23DA-4397-B290-BEB7D0DF9D87}" type="slidenum">
              <a:rPr lang="en-US" smtClean="0"/>
              <a:pPr/>
              <a:t>25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450975"/>
          <a:ext cx="5715000" cy="4876800"/>
        </p:xfrm>
        <a:graphic>
          <a:graphicData uri="http://schemas.openxmlformats.org/drawingml/2006/table">
            <a:tbl>
              <a:tblPr/>
              <a:tblGrid>
                <a:gridCol w="1495464"/>
                <a:gridCol w="1393378"/>
                <a:gridCol w="1462331"/>
                <a:gridCol w="1363827"/>
              </a:tblGrid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entury Schoolbook"/>
                          <a:ea typeface="Calibri"/>
                          <a:cs typeface="Times New Roman"/>
                        </a:rPr>
                        <a:t>EmployeeID</a:t>
                      </a:r>
                      <a:r>
                        <a:rPr lang="en-US" sz="1600" dirty="0">
                          <a:latin typeface="Century Schoolbook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LastName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FirstName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ManagerID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Staff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entury Schoolbook"/>
                        <a:ea typeface="Calibri"/>
                        <a:cs typeface="Times New Roman"/>
                      </a:endParaRP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Killy 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Jean-Claude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entury Schoolbook"/>
                        <a:ea typeface="Calibri"/>
                        <a:cs typeface="Times New Roman"/>
                      </a:endParaRP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Miyahira 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Hideharu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Street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Picabo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Heiden 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Beth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Schoolbook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Cavagnoud 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Regine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Schoolbook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Daehlie 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Bjorn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Moe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Tommy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Tomba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Alberto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Jasey-Jay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Anderson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Carr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Chris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Fawcett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Mark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Mckenna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Lesley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Weinbrecht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Donna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Adam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Arno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Brassard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Jean-Luc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Boit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Philip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Bourgeat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Pierrick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4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Gravier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entury Schoolbook"/>
                          <a:ea typeface="Calibri"/>
                          <a:cs typeface="Times New Roman"/>
                        </a:rPr>
                        <a:t>Richard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Schoolbook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96713" marR="96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783" name="Oval 8"/>
          <p:cNvSpPr>
            <a:spLocks noChangeArrowheads="1"/>
          </p:cNvSpPr>
          <p:nvPr/>
        </p:nvSpPr>
        <p:spPr bwMode="auto">
          <a:xfrm>
            <a:off x="5257800" y="1905000"/>
            <a:ext cx="11430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784" name="Oval 9"/>
          <p:cNvSpPr>
            <a:spLocks noChangeArrowheads="1"/>
          </p:cNvSpPr>
          <p:nvPr/>
        </p:nvSpPr>
        <p:spPr bwMode="auto">
          <a:xfrm>
            <a:off x="5181600" y="2667000"/>
            <a:ext cx="381000" cy="304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785" name="Freeform 10"/>
          <p:cNvSpPr>
            <a:spLocks/>
          </p:cNvSpPr>
          <p:nvPr/>
        </p:nvSpPr>
        <p:spPr bwMode="auto">
          <a:xfrm>
            <a:off x="1266825" y="2052638"/>
            <a:ext cx="3883025" cy="866775"/>
          </a:xfrm>
          <a:custGeom>
            <a:avLst/>
            <a:gdLst>
              <a:gd name="T0" fmla="*/ 3882190 w 3882190"/>
              <a:gd name="T1" fmla="*/ 625643 h 866275"/>
              <a:gd name="T2" fmla="*/ 657727 w 3882190"/>
              <a:gd name="T3" fmla="*/ 786064 h 866275"/>
              <a:gd name="T4" fmla="*/ 561474 w 3882190"/>
              <a:gd name="T5" fmla="*/ 144379 h 866275"/>
              <a:gd name="T6" fmla="*/ 0 w 3882190"/>
              <a:gd name="T7" fmla="*/ 0 h 86627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82190" h="866275">
                <a:moveTo>
                  <a:pt x="3882190" y="625643"/>
                </a:moveTo>
                <a:cubicBezTo>
                  <a:pt x="2546685" y="745959"/>
                  <a:pt x="1211180" y="866275"/>
                  <a:pt x="657727" y="786064"/>
                </a:cubicBezTo>
                <a:cubicBezTo>
                  <a:pt x="104274" y="705853"/>
                  <a:pt x="671095" y="275390"/>
                  <a:pt x="561474" y="144379"/>
                </a:cubicBezTo>
                <a:cubicBezTo>
                  <a:pt x="451853" y="13368"/>
                  <a:pt x="225926" y="6684"/>
                  <a:pt x="0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786" name="Oval 11"/>
          <p:cNvSpPr>
            <a:spLocks noChangeArrowheads="1"/>
          </p:cNvSpPr>
          <p:nvPr/>
        </p:nvSpPr>
        <p:spPr bwMode="auto">
          <a:xfrm>
            <a:off x="5181600" y="2895600"/>
            <a:ext cx="381000" cy="304800"/>
          </a:xfrm>
          <a:prstGeom prst="ellipse">
            <a:avLst/>
          </a:prstGeom>
          <a:noFill/>
          <a:ln w="9525" algn="ctr">
            <a:solidFill>
              <a:srgbClr val="00B0F0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787" name="Freeform 12"/>
          <p:cNvSpPr>
            <a:spLocks/>
          </p:cNvSpPr>
          <p:nvPr/>
        </p:nvSpPr>
        <p:spPr bwMode="auto">
          <a:xfrm>
            <a:off x="1316038" y="2790825"/>
            <a:ext cx="3897312" cy="320675"/>
          </a:xfrm>
          <a:custGeom>
            <a:avLst/>
            <a:gdLst>
              <a:gd name="T0" fmla="*/ 3898231 w 3898231"/>
              <a:gd name="T1" fmla="*/ 304800 h 320842"/>
              <a:gd name="T2" fmla="*/ 1780674 w 3898231"/>
              <a:gd name="T3" fmla="*/ 304800 h 320842"/>
              <a:gd name="T4" fmla="*/ 401052 w 3898231"/>
              <a:gd name="T5" fmla="*/ 304800 h 320842"/>
              <a:gd name="T6" fmla="*/ 545431 w 3898231"/>
              <a:gd name="T7" fmla="*/ 208548 h 320842"/>
              <a:gd name="T8" fmla="*/ 0 w 3898231"/>
              <a:gd name="T9" fmla="*/ 0 h 3208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98231" h="320842">
                <a:moveTo>
                  <a:pt x="3898231" y="304800"/>
                </a:moveTo>
                <a:lnTo>
                  <a:pt x="1780673" y="304800"/>
                </a:lnTo>
                <a:cubicBezTo>
                  <a:pt x="1197810" y="304800"/>
                  <a:pt x="606926" y="320842"/>
                  <a:pt x="401052" y="304800"/>
                </a:cubicBezTo>
                <a:cubicBezTo>
                  <a:pt x="195178" y="288758"/>
                  <a:pt x="612273" y="259348"/>
                  <a:pt x="545431" y="208548"/>
                </a:cubicBezTo>
                <a:cubicBezTo>
                  <a:pt x="478589" y="157748"/>
                  <a:pt x="239294" y="78874"/>
                  <a:pt x="0" y="0"/>
                </a:cubicBezTo>
              </a:path>
            </a:pathLst>
          </a:custGeom>
          <a:noFill/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stealth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Query</a:t>
            </a: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1A4178-F75D-4FBC-9C9A-559E16BD252F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609600" y="1447800"/>
            <a:ext cx="4572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SELECT lpad( '*', level, '*') || LastName</a:t>
            </a:r>
          </a:p>
          <a:p>
            <a:pPr algn="l"/>
            <a:r>
              <a:rPr lang="en-US"/>
              <a:t>FROM EMPLOYEE</a:t>
            </a:r>
          </a:p>
          <a:p>
            <a:pPr algn="l"/>
            <a:r>
              <a:rPr lang="en-US"/>
              <a:t>Start with ManagerID Is null</a:t>
            </a:r>
          </a:p>
          <a:p>
            <a:pPr algn="l"/>
            <a:r>
              <a:rPr lang="en-US"/>
              <a:t>Connect by prior EmployeeID=ManagerID;</a:t>
            </a:r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6172200" y="1524000"/>
            <a:ext cx="1981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*Killy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**Heiden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***Miyahira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***Cavagnoud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***Carr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**Daehlie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***Street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****Weinbrecht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****Adam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***Boit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**Brassard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***Moe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***Jasey-Jay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***Bourgeat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**Gravier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***Tomba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****Staff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***Mckenna</a:t>
            </a:r>
          </a:p>
          <a:p>
            <a:pPr algn="l">
              <a:spcBef>
                <a:spcPct val="0"/>
              </a:spcBef>
            </a:pPr>
            <a:r>
              <a:rPr lang="en-US" sz="1600">
                <a:solidFill>
                  <a:srgbClr val="0070C0"/>
                </a:solidFill>
              </a:rPr>
              <a:t>****Fawcett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2FFEDD-533F-4A41-9472-7A5527C16310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752600" y="1905000"/>
            <a:ext cx="5257800" cy="2133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</a:t>
            </a:r>
          </a:p>
          <a:p>
            <a:pPr algn="l"/>
            <a:r>
              <a:rPr lang="en-US" sz="2000"/>
              <a:t>Enter the CREATE TABLE command</a:t>
            </a:r>
          </a:p>
          <a:p>
            <a:pPr algn="l"/>
            <a:r>
              <a:rPr lang="en-US" sz="2000"/>
              <a:t>Run the query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7508C9-120A-4210-9112-43C31A27EBC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TABLE Query</a:t>
            </a:r>
          </a:p>
        </p:txBody>
      </p:sp>
      <p:sp>
        <p:nvSpPr>
          <p:cNvPr id="31748" name="Text Box 8"/>
          <p:cNvSpPr txBox="1">
            <a:spLocks noChangeArrowheads="1"/>
          </p:cNvSpPr>
          <p:nvPr/>
        </p:nvSpPr>
        <p:spPr bwMode="auto">
          <a:xfrm>
            <a:off x="609600" y="1752600"/>
            <a:ext cx="8229600" cy="36623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CREATE TABLE Contacts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(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ContactID	INTEGER,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ManufacturerID	INTEGER,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LastName	NVARCHAR2(25),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FirstName	NVARCHAR2(25),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Phone	NVARCHAR2 (15),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Email	NVARCHAR2 (120),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	CONSTRAINT pk_Contacts PRIMARY KEY (ContactID),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	CONSTRAINT fk_ContactsManufacturer FOREIGN KEY (ManufacturerID)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		   REFERENCES Manufacturer(ManufacturerID)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)</a:t>
            </a:r>
          </a:p>
          <a:p>
            <a:pPr algn="l">
              <a:spcBef>
                <a:spcPct val="0"/>
              </a:spcBef>
              <a:tabLst>
                <a:tab pos="233363" algn="l"/>
                <a:tab pos="404813" algn="l"/>
                <a:tab pos="1935163" algn="l"/>
              </a:tabLst>
            </a:pPr>
            <a:r>
              <a:rPr lang="en-US"/>
              <a:t>;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107E33-97BC-4068-83D4-FFCD4AC3374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a Temporary Table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5638800" cy="20145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CREATE TABLE MyTemp</a:t>
            </a:r>
          </a:p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(</a:t>
            </a:r>
          </a:p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	ID		INTEGER,</a:t>
            </a:r>
          </a:p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	LName	NVARCHAR2(25),</a:t>
            </a:r>
          </a:p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	FName	NVARCHAR2(25),</a:t>
            </a:r>
          </a:p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	CONSTRAINT pk_MyTemp PRIMARY KEY (ID)</a:t>
            </a:r>
          </a:p>
          <a:p>
            <a:pPr algn="l">
              <a:spcBef>
                <a:spcPct val="0"/>
              </a:spcBef>
              <a:tabLst>
                <a:tab pos="468313" algn="l"/>
              </a:tabLst>
            </a:pPr>
            <a:r>
              <a:rPr lang="en-US"/>
              <a:t>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CC5BB2-470C-4EE5-83FD-2E33FE362AD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 Best Customers: 1</a:t>
            </a:r>
          </a:p>
        </p:txBody>
      </p:sp>
      <p:graphicFrame>
        <p:nvGraphicFramePr>
          <p:cNvPr id="1026" name="Object 35"/>
          <p:cNvGraphicFramePr>
            <a:graphicFrameLocks noChangeAspect="1"/>
          </p:cNvGraphicFramePr>
          <p:nvPr/>
        </p:nvGraphicFramePr>
        <p:xfrm>
          <a:off x="465138" y="1595438"/>
          <a:ext cx="7764462" cy="4537075"/>
        </p:xfrm>
        <a:graphic>
          <a:graphicData uri="http://schemas.openxmlformats.org/presentationml/2006/ole">
            <p:oleObj spid="_x0000_s1026" name="Document" r:id="rId3" imgW="5265432" imgH="309307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CA1F54-9FAD-4E24-923A-662D918691D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838200" y="1828800"/>
            <a:ext cx="7239000" cy="2590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</a:t>
            </a:r>
          </a:p>
          <a:p>
            <a:pPr algn="l"/>
            <a:r>
              <a:rPr lang="en-US" sz="2000"/>
              <a:t>Type the INSERT command: INSERT INTO Customer (CustomerID, LastName, FirstName, City, Gender) VALUES (4000, 'Jones', 'Jack', 'Nowhere', 'Male');</a:t>
            </a:r>
          </a:p>
          <a:p>
            <a:pPr algn="l"/>
            <a:r>
              <a:rPr lang="en-US" sz="2000"/>
              <a:t>Run the query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88CE4E-0CA7-456A-963A-EEACA0BFDDF3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 INTO (One Row)</a:t>
            </a: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685800" y="1981200"/>
            <a:ext cx="79248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INSERT INTO Customer (CstomerID, LastName, FirstName, City, Gender)</a:t>
            </a:r>
          </a:p>
          <a:p>
            <a:pPr algn="l"/>
            <a:r>
              <a:rPr lang="en-US"/>
              <a:t>VALUES (4000, 'Jones', 'Jack', 'Nowhere', 'Male');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1393825" y="4303713"/>
            <a:ext cx="523557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i="1"/>
              <a:t>Lab 7 shows how to create sequences so CustomerID is generated automatically.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ED4631-1823-45D0-B84E-D229505A5CB9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INSERT INTO (Copy Rows)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00200" y="1981200"/>
            <a:ext cx="5181600" cy="20177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tabLst>
                <a:tab pos="468313" algn="l"/>
              </a:tabLst>
            </a:pPr>
            <a:r>
              <a:rPr lang="en-US"/>
              <a:t>INSERT INTO MyTemp (ID, LName, FName)</a:t>
            </a:r>
          </a:p>
          <a:p>
            <a:pPr algn="l">
              <a:tabLst>
                <a:tab pos="468313" algn="l"/>
              </a:tabLst>
            </a:pPr>
            <a:r>
              <a:rPr lang="en-US"/>
              <a:t>	SELECT CustomerID, LastName, FirstName</a:t>
            </a:r>
          </a:p>
          <a:p>
            <a:pPr algn="l">
              <a:tabLst>
                <a:tab pos="468313" algn="l"/>
              </a:tabLst>
            </a:pPr>
            <a:r>
              <a:rPr lang="en-US"/>
              <a:t>	FROM Customer</a:t>
            </a:r>
          </a:p>
          <a:p>
            <a:pPr algn="l">
              <a:tabLst>
                <a:tab pos="468313" algn="l"/>
              </a:tabLst>
            </a:pPr>
            <a:r>
              <a:rPr lang="en-US"/>
              <a:t>	WHERE City='Sacramento'</a:t>
            </a:r>
          </a:p>
          <a:p>
            <a:pPr algn="l">
              <a:tabLst>
                <a:tab pos="468313" algn="l"/>
              </a:tabLst>
            </a:pPr>
            <a:r>
              <a:rPr lang="en-US"/>
              <a:t>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1E99D-0C16-4B49-BA0C-31BB3D249D83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7239000" cy="45720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Columns: Category, ModelYear, and Round(Cost*1.04,2).</a:t>
            </a:r>
          </a:p>
          <a:p>
            <a:pPr algn="l"/>
            <a:r>
              <a:rPr lang="en-US" sz="2000"/>
              <a:t>Table: ItemModel.</a:t>
            </a:r>
          </a:p>
          <a:p>
            <a:pPr algn="l"/>
            <a:r>
              <a:rPr lang="en-US" sz="2000"/>
              <a:t>Criteria: Category=’Board’ And ModelYear=2010.</a:t>
            </a:r>
          </a:p>
          <a:p>
            <a:pPr algn="l"/>
            <a:r>
              <a:rPr lang="en-US" sz="2000"/>
              <a:t>Run the query.</a:t>
            </a:r>
          </a:p>
          <a:p>
            <a:pPr algn="l"/>
            <a:r>
              <a:rPr lang="en-US" sz="2000"/>
              <a:t>Change the first two lines to:</a:t>
            </a:r>
          </a:p>
          <a:p>
            <a:pPr algn="l"/>
            <a:r>
              <a:rPr lang="en-US" sz="2000"/>
              <a:t>UPDATE ItemModel</a:t>
            </a:r>
          </a:p>
          <a:p>
            <a:pPr algn="l"/>
            <a:r>
              <a:rPr lang="en-US" sz="2000"/>
              <a:t>SET Cost = Round(Cost*1.04,2).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42B699-9CD1-4F3A-9EF0-F94F86CB56A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UPDATE Board Cost</a:t>
            </a:r>
          </a:p>
        </p:txBody>
      </p:sp>
      <p:graphicFrame>
        <p:nvGraphicFramePr>
          <p:cNvPr id="257054" name="Group 3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052513"/>
                <a:gridCol w="7177087"/>
              </a:tblGrid>
              <a:tr h="847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Increase the cost of snow boards by four percent for 2010.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4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Category,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ModelYear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Round(Cost*1.04,2)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Category='Board' AND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ModelYear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=2010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-- run the top query first, then edit it to make the actual changes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UPDATE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SET Cost = Round(Cost*1.04,2)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Category='Board' AND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ModelYear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=2010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88 rows updated.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6ACFB-D62F-40FB-AA3E-C3056A456EA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219200" y="1676400"/>
            <a:ext cx="6629400" cy="4114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query: SELECT * FROM MyTemp WHERE ID &gt; 100;</a:t>
            </a:r>
          </a:p>
          <a:p>
            <a:pPr algn="l"/>
            <a:r>
              <a:rPr lang="en-US" sz="2000"/>
              <a:t>Test the query.</a:t>
            </a:r>
          </a:p>
          <a:p>
            <a:pPr algn="l"/>
            <a:r>
              <a:rPr lang="en-US" sz="2000"/>
              <a:t>Change the SELECT row to DELETE.</a:t>
            </a:r>
          </a:p>
          <a:p>
            <a:pPr algn="l"/>
            <a:r>
              <a:rPr lang="en-US" sz="2000"/>
              <a:t>Run the query.</a:t>
            </a:r>
          </a:p>
          <a:p>
            <a:pPr algn="l"/>
            <a:r>
              <a:rPr lang="en-US" sz="2000"/>
              <a:t>Run a commit; command.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F6E468-F5A9-434D-AA0F-2CEE8198E50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DELETE Rows</a:t>
            </a:r>
          </a:p>
        </p:txBody>
      </p:sp>
      <p:graphicFrame>
        <p:nvGraphicFramePr>
          <p:cNvPr id="260110" name="Group 1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639888"/>
                <a:gridCol w="6589712"/>
              </a:tblGrid>
              <a:tr h="817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Delete sample row from the MyTemp table.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4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-- SELECT *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DELETE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MyTemp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ID &gt; 100;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Commit;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40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  ID LNAME                     FNAME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  1184 Cherry                    Louis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 row deleted.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commit;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Commited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200491-E5DC-4C45-AD25-BB306F6FF30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DROP TABLE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1050925" y="2017713"/>
            <a:ext cx="26479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DROP TABLE MyTemp;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3A6F73-8BB2-4EE0-A402-AFB2AEAA66F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1371600" y="1828800"/>
            <a:ext cx="6324600" cy="2971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Columns: Category, Sum(RentFee).</a:t>
            </a:r>
          </a:p>
          <a:p>
            <a:pPr algn="l"/>
            <a:r>
              <a:rPr lang="en-US" sz="2000"/>
              <a:t>Tables: Rental, RentItem, Inventory, and ItemModel.</a:t>
            </a:r>
          </a:p>
          <a:p>
            <a:pPr algn="l"/>
            <a:r>
              <a:rPr lang="en-US" sz="2000"/>
              <a:t>GROUP BY Category.</a:t>
            </a:r>
          </a:p>
          <a:p>
            <a:pPr algn="l"/>
            <a:r>
              <a:rPr lang="en-US" sz="2000"/>
              <a:t>Test the query.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5BA81B-FBFE-472C-8485-C83D24B9DB22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Query Parameters</a:t>
            </a:r>
          </a:p>
        </p:txBody>
      </p:sp>
      <p:graphicFrame>
        <p:nvGraphicFramePr>
          <p:cNvPr id="10242" name="Object 27"/>
          <p:cNvGraphicFramePr>
            <a:graphicFrameLocks noChangeAspect="1"/>
          </p:cNvGraphicFramePr>
          <p:nvPr/>
        </p:nvGraphicFramePr>
        <p:xfrm>
          <a:off x="457200" y="1447800"/>
          <a:ext cx="8153400" cy="3865563"/>
        </p:xfrm>
        <a:graphic>
          <a:graphicData uri="http://schemas.openxmlformats.org/presentationml/2006/ole">
            <p:oleObj spid="_x0000_s10242" name="Document" r:id="rId3" imgW="5541026" imgH="277743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D7106-BEEB-4A60-9DAB-719A2078412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1295400" y="1600200"/>
            <a:ext cx="6248400" cy="3962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0"/>
              </a:spcBef>
            </a:pPr>
            <a:r>
              <a:rPr lang="en-US" sz="2000" b="1"/>
              <a:t>Action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Create a new query.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Tables: Customer, Sale, SaleItem.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Columns: CustomerID, LastName, FirstName, Sum(QuantitySold*SalePrice) AS SalesValue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Group By the other columns.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Run the query.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Save as a view CustomerSales.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Create new query.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Table: CustomerSales query.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SELECT Avg(SalesValue) …</a:t>
            </a:r>
          </a:p>
          <a:p>
            <a:pPr marL="457200" indent="-457200" algn="l">
              <a:spcBef>
                <a:spcPct val="0"/>
              </a:spcBef>
            </a:pPr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E56DB0-A9C3-4CA4-BC09-1CE933C0FD0A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762000" y="1676400"/>
            <a:ext cx="7543800" cy="3886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Copy or paste the code to create the package and procedure.</a:t>
            </a:r>
          </a:p>
          <a:p>
            <a:pPr algn="l"/>
            <a:r>
              <a:rPr lang="en-US" sz="2000"/>
              <a:t>Run the package creation code.</a:t>
            </a:r>
          </a:p>
          <a:p>
            <a:pPr algn="l"/>
            <a:r>
              <a:rPr lang="en-US" sz="2000"/>
              <a:t>Enter the five commands to execute the parameter query.</a:t>
            </a:r>
          </a:p>
          <a:p>
            <a:pPr algn="l"/>
            <a:r>
              <a:rPr lang="en-US" sz="2000"/>
              <a:t>Run the query.</a:t>
            </a:r>
          </a:p>
          <a:p>
            <a:pPr algn="l"/>
            <a:r>
              <a:rPr lang="en-US" sz="2000"/>
              <a:t>Change the dates to Oct-Dec.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C6C0-3DDB-46E7-B763-8780E9242F70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Parameters: Package</a:t>
            </a:r>
          </a:p>
        </p:txBody>
      </p:sp>
      <p:sp>
        <p:nvSpPr>
          <p:cNvPr id="44036" name="Rectangle 5"/>
          <p:cNvSpPr>
            <a:spLocks noChangeArrowheads="1"/>
          </p:cNvSpPr>
          <p:nvPr/>
        </p:nvSpPr>
        <p:spPr bwMode="auto">
          <a:xfrm>
            <a:off x="533400" y="1600200"/>
            <a:ext cx="7924800" cy="36623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CREATE PACKAGE pckCategoryFees AS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TYPE typeCategoryFees IS RECORD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( Category	NVARCHAR2(15),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SumOfRentFees	NUMBER(8,2)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);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TYPE typeCursorFees IS REF CURSOR RETURN typeCategoryFees;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PROCEDURE GetCategoryFees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( </a:t>
            </a:r>
            <a:r>
              <a:rPr lang="en-US" b="1"/>
              <a:t>dateStart</a:t>
            </a:r>
            <a:r>
              <a:rPr lang="en-US"/>
              <a:t>	IN DATE,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</a:t>
            </a:r>
            <a:r>
              <a:rPr lang="en-US" b="1"/>
              <a:t>dateEnd</a:t>
            </a:r>
            <a:r>
              <a:rPr lang="en-US"/>
              <a:t>	IN DATE,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cvFees	IN OUT typeCursorFees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	);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END;</a:t>
            </a:r>
          </a:p>
          <a:p>
            <a:pPr algn="l">
              <a:spcBef>
                <a:spcPct val="0"/>
              </a:spcBef>
              <a:tabLst>
                <a:tab pos="461963" algn="l"/>
                <a:tab pos="2290763" algn="l"/>
              </a:tabLst>
            </a:pPr>
            <a:r>
              <a:rPr lang="en-US"/>
              <a:t>/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1EBC3A-DE54-4C40-98B9-B90B3116CFA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Package Body</a:t>
            </a:r>
          </a:p>
        </p:txBody>
      </p:sp>
      <p:sp>
        <p:nvSpPr>
          <p:cNvPr id="45060" name="Rectangle 5"/>
          <p:cNvSpPr>
            <a:spLocks noChangeArrowheads="1"/>
          </p:cNvSpPr>
          <p:nvPr/>
        </p:nvSpPr>
        <p:spPr bwMode="auto">
          <a:xfrm>
            <a:off x="990600" y="1365250"/>
            <a:ext cx="7162800" cy="5035550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CREATE PACKAGE BODY pckCategoryFees AS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PROCEDURE GetCategoryFees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( </a:t>
            </a:r>
            <a:r>
              <a:rPr lang="en-US" b="1"/>
              <a:t>dateStart</a:t>
            </a:r>
            <a:r>
              <a:rPr lang="en-US"/>
              <a:t>	IN DATE,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  dateEnd	IN DATE,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  cvFees	IN OUT typeCursorFees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) IS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BEGIN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OPEN cvFees FOR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SELECT Category, Sum(RentFee) AS SumOfRentFee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FROM Rental INNER JOIN RentItem INNER JOIN Inventory 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	INNER JOIN ItemModel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ON Inventory.ModelID=ItemModel.ModelID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ON RentItem.SKU=Inventory.SKU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ON Rental.RentID=RentItem.RentID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WHERE RentDate Between </a:t>
            </a:r>
            <a:r>
              <a:rPr lang="en-US" b="1"/>
              <a:t>dateStart</a:t>
            </a:r>
            <a:r>
              <a:rPr lang="en-US"/>
              <a:t> And </a:t>
            </a:r>
            <a:r>
              <a:rPr lang="en-US" b="1"/>
              <a:t>dateEnd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		GROUP BY Category;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	END;</a:t>
            </a:r>
          </a:p>
          <a:p>
            <a:pPr algn="l">
              <a:spcBef>
                <a:spcPct val="0"/>
              </a:spcBef>
              <a:tabLst>
                <a:tab pos="227013" algn="l"/>
                <a:tab pos="461963" algn="l"/>
                <a:tab pos="687388" algn="l"/>
              </a:tabLst>
            </a:pPr>
            <a:r>
              <a:rPr lang="en-US"/>
              <a:t>END;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75E43D-C958-4FFF-A081-31CCC0531F4F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Parameters</a:t>
            </a:r>
          </a:p>
        </p:txBody>
      </p:sp>
      <p:graphicFrame>
        <p:nvGraphicFramePr>
          <p:cNvPr id="285707" name="Group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062038"/>
                <a:gridCol w="7167562"/>
              </a:tblGrid>
              <a:tr h="7350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Use the parameterized procedure to display rental totals for specified dates.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5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SET AUTOPRINT 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VARIABLE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REFCURSOR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EXECUTE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pckCategoryFees.GetCategoryFees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('01-Jan-2010',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		'31-Mar-2010', :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cv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);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8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        SUMOFRENTFEE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$18,660.00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Boots             $14,370.00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Electronic         $1,350.00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Poles                $790.00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Rack                 $420.00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       $37,900.00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C73D4C-4A9B-4296-B0F2-595AA5A37C8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Average Customer Sales</a:t>
            </a:r>
          </a:p>
        </p:txBody>
      </p:sp>
      <p:graphicFrame>
        <p:nvGraphicFramePr>
          <p:cNvPr id="196634" name="Group 26"/>
          <p:cNvGraphicFramePr>
            <a:graphicFrameLocks noGrp="1"/>
          </p:cNvGraphicFramePr>
          <p:nvPr>
            <p:ph idx="1"/>
          </p:nvPr>
        </p:nvGraphicFramePr>
        <p:xfrm>
          <a:off x="762000" y="1600200"/>
          <a:ext cx="7467600" cy="3810001"/>
        </p:xfrm>
        <a:graphic>
          <a:graphicData uri="http://schemas.openxmlformats.org/drawingml/2006/table">
            <a:tbl>
              <a:tblPr/>
              <a:tblGrid>
                <a:gridCol w="1046163"/>
                <a:gridCol w="6421437"/>
              </a:tblGrid>
              <a:tr h="1031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 average total purchases for customers.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4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Avg(SalesValue) As AvgOfSalesValue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CustomerSales;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AVGOFSALESVALUE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942.114155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EB62C4-C989-4296-96F0-76C55917146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990600" y="1905000"/>
            <a:ext cx="6934200" cy="3276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Table: CustomerSales query.</a:t>
            </a:r>
          </a:p>
          <a:p>
            <a:pPr algn="l"/>
            <a:r>
              <a:rPr lang="en-US" sz="2000"/>
              <a:t>Columns: LastName, FirstName, SalesValue.</a:t>
            </a:r>
          </a:p>
          <a:p>
            <a:pPr algn="l"/>
            <a:r>
              <a:rPr lang="en-US" sz="2000"/>
              <a:t>Criteria for SalesValue </a:t>
            </a:r>
          </a:p>
          <a:p>
            <a:pPr algn="l"/>
            <a:r>
              <a:rPr lang="en-US" sz="2000"/>
              <a:t>&gt;(SELECT Avg(SalesValue) FROM CustomerSales).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5C87CA-75A0-4E6B-BB0E-8C777CAFA3A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Best Customers</a:t>
            </a:r>
          </a:p>
        </p:txBody>
      </p:sp>
      <p:graphicFrame>
        <p:nvGraphicFramePr>
          <p:cNvPr id="2050" name="Object 32"/>
          <p:cNvGraphicFramePr>
            <a:graphicFrameLocks noChangeAspect="1"/>
          </p:cNvGraphicFramePr>
          <p:nvPr/>
        </p:nvGraphicFramePr>
        <p:xfrm>
          <a:off x="681038" y="1446213"/>
          <a:ext cx="7186612" cy="5030787"/>
        </p:xfrm>
        <a:graphic>
          <a:graphicData uri="http://schemas.openxmlformats.org/presentationml/2006/ole">
            <p:oleObj spid="_x0000_s2050" name="Document" r:id="rId3" imgW="5151021" imgH="375099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AC7918-1564-4F3E-92E8-AD2D851252A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8015288" cy="914400"/>
          </a:xfrm>
        </p:spPr>
        <p:txBody>
          <a:bodyPr/>
          <a:lstStyle/>
          <a:p>
            <a:pPr eaLnBrk="1" hangingPunct="1"/>
            <a:r>
              <a:rPr lang="en-US" smtClean="0"/>
              <a:t>INNER JOIN: Sales and Rentals</a:t>
            </a:r>
          </a:p>
        </p:txBody>
      </p:sp>
      <p:graphicFrame>
        <p:nvGraphicFramePr>
          <p:cNvPr id="3074" name="Object 30"/>
          <p:cNvGraphicFramePr>
            <a:graphicFrameLocks noChangeAspect="1"/>
          </p:cNvGraphicFramePr>
          <p:nvPr/>
        </p:nvGraphicFramePr>
        <p:xfrm>
          <a:off x="457200" y="1524000"/>
          <a:ext cx="8275638" cy="4572000"/>
        </p:xfrm>
        <a:graphic>
          <a:graphicData uri="http://schemas.openxmlformats.org/presentationml/2006/ole">
            <p:oleObj spid="_x0000_s3074" name="Document" r:id="rId3" imgW="5387039" imgH="3185936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13C17C-8FB4-450F-9F58-F91788E60A4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7696200" cy="3657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Tables: Rental and Sale.</a:t>
            </a:r>
          </a:p>
          <a:p>
            <a:pPr algn="l"/>
            <a:r>
              <a:rPr lang="en-US" sz="2000"/>
              <a:t>Columns: RentDate, SaleDate, and CustomerID from both tables.</a:t>
            </a:r>
          </a:p>
          <a:p>
            <a:pPr algn="l"/>
            <a:r>
              <a:rPr lang="en-US" sz="2000"/>
              <a:t>Join the tables on CustomerID.</a:t>
            </a:r>
          </a:p>
          <a:p>
            <a:pPr algn="l"/>
            <a:r>
              <a:rPr lang="en-US" sz="2000"/>
              <a:t>Run the query.</a:t>
            </a:r>
          </a:p>
          <a:p>
            <a:pPr algn="l"/>
            <a:r>
              <a:rPr lang="en-US" sz="2000"/>
              <a:t>Add a join between the tables on RentDate=SaleDate.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3649</TotalTime>
  <Words>1324</Words>
  <Application>Microsoft Office PowerPoint</Application>
  <PresentationFormat>On-screen Show (4:3)</PresentationFormat>
  <Paragraphs>447</Paragraphs>
  <Slides>43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2" baseType="lpstr">
      <vt:lpstr>Arial</vt:lpstr>
      <vt:lpstr>Wingdings</vt:lpstr>
      <vt:lpstr>Times New Roman</vt:lpstr>
      <vt:lpstr>Arial Black</vt:lpstr>
      <vt:lpstr>Century Schoolbook</vt:lpstr>
      <vt:lpstr>Courier New</vt:lpstr>
      <vt:lpstr>Calibri</vt:lpstr>
      <vt:lpstr>Radial</vt:lpstr>
      <vt:lpstr>Microsoft Office Word Document</vt:lpstr>
      <vt:lpstr>All Powder Board and Ski</vt:lpstr>
      <vt:lpstr>Primary Tables</vt:lpstr>
      <vt:lpstr>Find Best Customers: 1</vt:lpstr>
      <vt:lpstr>Action</vt:lpstr>
      <vt:lpstr>Average Customer Sales</vt:lpstr>
      <vt:lpstr>Action</vt:lpstr>
      <vt:lpstr>Best Customers</vt:lpstr>
      <vt:lpstr>INNER JOIN: Sales and Rentals</vt:lpstr>
      <vt:lpstr>Action</vt:lpstr>
      <vt:lpstr>Sales and Rentals on Same Day</vt:lpstr>
      <vt:lpstr>Action</vt:lpstr>
      <vt:lpstr>Rental Without a Purchase</vt:lpstr>
      <vt:lpstr>Action</vt:lpstr>
      <vt:lpstr>Purchase but Never Rented</vt:lpstr>
      <vt:lpstr>Model Quantity On Hand</vt:lpstr>
      <vt:lpstr>Action</vt:lpstr>
      <vt:lpstr>Categories</vt:lpstr>
      <vt:lpstr>CREATE TABLE</vt:lpstr>
      <vt:lpstr>Action</vt:lpstr>
      <vt:lpstr>Inequality Join</vt:lpstr>
      <vt:lpstr>Sales Categories</vt:lpstr>
      <vt:lpstr>Action</vt:lpstr>
      <vt:lpstr>UNION Query</vt:lpstr>
      <vt:lpstr>Action: Recursive Query</vt:lpstr>
      <vt:lpstr>Recursive Query Data</vt:lpstr>
      <vt:lpstr>Recursive Query</vt:lpstr>
      <vt:lpstr>Action</vt:lpstr>
      <vt:lpstr>CREATE TABLE Query</vt:lpstr>
      <vt:lpstr>Create a Temporary Table</vt:lpstr>
      <vt:lpstr>Action</vt:lpstr>
      <vt:lpstr>INSERT INTO (One Row)</vt:lpstr>
      <vt:lpstr>INSERT INTO (Copy Rows)</vt:lpstr>
      <vt:lpstr>Action</vt:lpstr>
      <vt:lpstr>UPDATE Board Cost</vt:lpstr>
      <vt:lpstr>Action</vt:lpstr>
      <vt:lpstr>DELETE Rows</vt:lpstr>
      <vt:lpstr>DROP TABLE</vt:lpstr>
      <vt:lpstr>Action</vt:lpstr>
      <vt:lpstr>Query Parameters</vt:lpstr>
      <vt:lpstr>Action</vt:lpstr>
      <vt:lpstr>Query Parameters: Package</vt:lpstr>
      <vt:lpstr>Package Body</vt:lpstr>
      <vt:lpstr>Query Parameters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59</cp:revision>
  <dcterms:created xsi:type="dcterms:W3CDTF">2003-04-08T22:44:22Z</dcterms:created>
  <dcterms:modified xsi:type="dcterms:W3CDTF">2010-03-12T01:04:24Z</dcterms:modified>
</cp:coreProperties>
</file>