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113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102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1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108.xml" ContentType="application/vnd.openxmlformats-officedocument.presentationml.slide+xml"/>
  <Override PartName="/ppt/slides/slide117.xml" ContentType="application/vnd.openxmlformats-officedocument.presentationml.slide+xml"/>
  <Override PartName="/ppt/slides/slide126.xml" ContentType="application/vnd.openxmlformats-officedocument.presentationml.slide+xml"/>
  <Override PartName="/ppt/slides/slide12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slides/slide106.xml" ContentType="application/vnd.openxmlformats-officedocument.presentationml.slide+xml"/>
  <Override PartName="/ppt/slides/slide115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37"/>
  </p:notesMasterIdLst>
  <p:sldIdLst>
    <p:sldId id="256" r:id="rId2"/>
    <p:sldId id="371" r:id="rId3"/>
    <p:sldId id="290" r:id="rId4"/>
    <p:sldId id="291" r:id="rId5"/>
    <p:sldId id="357" r:id="rId6"/>
    <p:sldId id="372" r:id="rId7"/>
    <p:sldId id="373" r:id="rId8"/>
    <p:sldId id="374" r:id="rId9"/>
    <p:sldId id="417" r:id="rId10"/>
    <p:sldId id="375" r:id="rId11"/>
    <p:sldId id="376" r:id="rId12"/>
    <p:sldId id="418" r:id="rId13"/>
    <p:sldId id="377" r:id="rId14"/>
    <p:sldId id="378" r:id="rId15"/>
    <p:sldId id="379" r:id="rId16"/>
    <p:sldId id="380" r:id="rId17"/>
    <p:sldId id="381" r:id="rId18"/>
    <p:sldId id="419" r:id="rId19"/>
    <p:sldId id="402" r:id="rId20"/>
    <p:sldId id="403" r:id="rId21"/>
    <p:sldId id="404" r:id="rId22"/>
    <p:sldId id="405" r:id="rId23"/>
    <p:sldId id="406" r:id="rId24"/>
    <p:sldId id="407" r:id="rId25"/>
    <p:sldId id="420" r:id="rId26"/>
    <p:sldId id="408" r:id="rId27"/>
    <p:sldId id="409" r:id="rId28"/>
    <p:sldId id="411" r:id="rId29"/>
    <p:sldId id="410" r:id="rId30"/>
    <p:sldId id="412" r:id="rId31"/>
    <p:sldId id="413" r:id="rId32"/>
    <p:sldId id="421" r:id="rId33"/>
    <p:sldId id="414" r:id="rId34"/>
    <p:sldId id="415" r:id="rId35"/>
    <p:sldId id="422" r:id="rId36"/>
    <p:sldId id="382" r:id="rId37"/>
    <p:sldId id="383" r:id="rId38"/>
    <p:sldId id="384" r:id="rId39"/>
    <p:sldId id="401" r:id="rId40"/>
    <p:sldId id="423" r:id="rId41"/>
    <p:sldId id="386" r:id="rId42"/>
    <p:sldId id="387" r:id="rId43"/>
    <p:sldId id="416" r:id="rId44"/>
    <p:sldId id="388" r:id="rId45"/>
    <p:sldId id="453" r:id="rId46"/>
    <p:sldId id="447" r:id="rId47"/>
    <p:sldId id="425" r:id="rId48"/>
    <p:sldId id="426" r:id="rId49"/>
    <p:sldId id="427" r:id="rId50"/>
    <p:sldId id="448" r:id="rId51"/>
    <p:sldId id="428" r:id="rId52"/>
    <p:sldId id="429" r:id="rId53"/>
    <p:sldId id="430" r:id="rId54"/>
    <p:sldId id="431" r:id="rId55"/>
    <p:sldId id="432" r:id="rId56"/>
    <p:sldId id="449" r:id="rId57"/>
    <p:sldId id="434" r:id="rId58"/>
    <p:sldId id="435" r:id="rId59"/>
    <p:sldId id="436" r:id="rId60"/>
    <p:sldId id="437" r:id="rId61"/>
    <p:sldId id="450" r:id="rId62"/>
    <p:sldId id="439" r:id="rId63"/>
    <p:sldId id="438" r:id="rId64"/>
    <p:sldId id="451" r:id="rId65"/>
    <p:sldId id="440" r:id="rId66"/>
    <p:sldId id="441" r:id="rId67"/>
    <p:sldId id="442" r:id="rId68"/>
    <p:sldId id="443" r:id="rId69"/>
    <p:sldId id="452" r:id="rId70"/>
    <p:sldId id="444" r:id="rId71"/>
    <p:sldId id="445" r:id="rId72"/>
    <p:sldId id="446" r:id="rId73"/>
    <p:sldId id="301" r:id="rId74"/>
    <p:sldId id="497" r:id="rId75"/>
    <p:sldId id="455" r:id="rId76"/>
    <p:sldId id="463" r:id="rId77"/>
    <p:sldId id="492" r:id="rId78"/>
    <p:sldId id="462" r:id="rId79"/>
    <p:sldId id="498" r:id="rId80"/>
    <p:sldId id="464" r:id="rId81"/>
    <p:sldId id="457" r:id="rId82"/>
    <p:sldId id="458" r:id="rId83"/>
    <p:sldId id="499" r:id="rId84"/>
    <p:sldId id="465" r:id="rId85"/>
    <p:sldId id="459" r:id="rId86"/>
    <p:sldId id="461" r:id="rId87"/>
    <p:sldId id="460" r:id="rId88"/>
    <p:sldId id="466" r:id="rId89"/>
    <p:sldId id="467" r:id="rId90"/>
    <p:sldId id="500" r:id="rId91"/>
    <p:sldId id="468" r:id="rId92"/>
    <p:sldId id="469" r:id="rId93"/>
    <p:sldId id="470" r:id="rId94"/>
    <p:sldId id="501" r:id="rId95"/>
    <p:sldId id="471" r:id="rId96"/>
    <p:sldId id="472" r:id="rId97"/>
    <p:sldId id="473" r:id="rId98"/>
    <p:sldId id="474" r:id="rId99"/>
    <p:sldId id="475" r:id="rId100"/>
    <p:sldId id="477" r:id="rId101"/>
    <p:sldId id="502" r:id="rId102"/>
    <p:sldId id="490" r:id="rId103"/>
    <p:sldId id="503" r:id="rId104"/>
    <p:sldId id="478" r:id="rId105"/>
    <p:sldId id="479" r:id="rId106"/>
    <p:sldId id="480" r:id="rId107"/>
    <p:sldId id="481" r:id="rId108"/>
    <p:sldId id="482" r:id="rId109"/>
    <p:sldId id="483" r:id="rId110"/>
    <p:sldId id="484" r:id="rId111"/>
    <p:sldId id="485" r:id="rId112"/>
    <p:sldId id="486" r:id="rId113"/>
    <p:sldId id="487" r:id="rId114"/>
    <p:sldId id="488" r:id="rId115"/>
    <p:sldId id="504" r:id="rId116"/>
    <p:sldId id="489" r:id="rId117"/>
    <p:sldId id="493" r:id="rId118"/>
    <p:sldId id="506" r:id="rId119"/>
    <p:sldId id="505" r:id="rId120"/>
    <p:sldId id="508" r:id="rId121"/>
    <p:sldId id="507" r:id="rId122"/>
    <p:sldId id="494" r:id="rId123"/>
    <p:sldId id="509" r:id="rId124"/>
    <p:sldId id="496" r:id="rId125"/>
    <p:sldId id="495" r:id="rId126"/>
    <p:sldId id="367" r:id="rId127"/>
    <p:sldId id="510" r:id="rId128"/>
    <p:sldId id="511" r:id="rId129"/>
    <p:sldId id="512" r:id="rId130"/>
    <p:sldId id="513" r:id="rId131"/>
    <p:sldId id="514" r:id="rId132"/>
    <p:sldId id="515" r:id="rId133"/>
    <p:sldId id="516" r:id="rId134"/>
    <p:sldId id="517" r:id="rId135"/>
    <p:sldId id="518" r:id="rId136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5"/>
    <a:srgbClr val="EBF5FF"/>
    <a:srgbClr val="0000FF"/>
    <a:srgbClr val="FFCCFF"/>
    <a:srgbClr val="0000CC"/>
    <a:srgbClr val="FF3300"/>
    <a:srgbClr val="FFFFCC"/>
    <a:srgbClr val="CCE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18" autoAdjust="0"/>
    <p:restoredTop sz="94187" autoAdjust="0"/>
  </p:normalViewPr>
  <p:slideViewPr>
    <p:cSldViewPr>
      <p:cViewPr varScale="1">
        <p:scale>
          <a:sx n="60" d="100"/>
          <a:sy n="60" d="100"/>
        </p:scale>
        <p:origin x="-3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89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1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56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6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fld id="{ECD77F67-8E5A-4927-B489-6E0AF55B9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927100"/>
            <a:ext cx="8991600" cy="4495800"/>
            <a:chOff x="0" y="584"/>
            <a:chExt cx="5664" cy="2832"/>
          </a:xfrm>
        </p:grpSpPr>
        <p:sp>
          <p:nvSpPr>
            <p:cNvPr id="5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28600" y="1427163"/>
            <a:ext cx="80772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3441700"/>
            <a:ext cx="66294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3163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2133600" cy="4714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FFB30-A1B5-4641-AA68-B711AAE73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83197-E690-47BC-AB7E-599606335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50013" y="228600"/>
            <a:ext cx="2084387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5263" y="228600"/>
            <a:ext cx="6102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33A84-33C2-4BAB-9C2C-1FCFB50BD0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26B84F-F4E9-4AD0-8E53-71017A8173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A5DCDA-7BFD-41EA-BCB2-6A30B35AB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62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16013C-EC71-403F-A275-38545397A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F6839-4CF7-48A7-A6B3-F6402C3EC9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70FEE-F9E9-429D-BBD4-EB71AD8D71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5E9E6A-67DB-4547-830F-0228EA15C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D47BC-DB08-4D03-B871-3B3197C7C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B1DD02-81C2-46A1-8AEB-F055A86AF1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8686800" cy="6096000"/>
            <a:chOff x="0" y="96"/>
            <a:chExt cx="5472" cy="3840"/>
          </a:xfrm>
        </p:grpSpPr>
        <p:sp>
          <p:nvSpPr>
            <p:cNvPr id="4099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0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sp>
          <p:nvSpPr>
            <p:cNvPr id="4101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95263" y="228600"/>
            <a:ext cx="8015287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7924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latin typeface="Arial Black" pitchFamily="34" charset="0"/>
              </a:defRPr>
            </a:lvl1pPr>
          </a:lstStyle>
          <a:p>
            <a:pPr>
              <a:defRPr/>
            </a:pPr>
            <a:fld id="{605DD760-A8E0-4755-A771-BB22773981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6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6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6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6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6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6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6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6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1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3E3B27-D920-4FE2-A79C-81F33B49DC6D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 Powder Board and Ski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smtClean="0"/>
              <a:t>Oracle 11g Workbook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Chapter 6: Forms and Reports</a:t>
            </a:r>
          </a:p>
          <a:p>
            <a:pPr eaLnBrk="1" hangingPunct="1">
              <a:lnSpc>
                <a:spcPct val="80000"/>
              </a:lnSpc>
            </a:pPr>
            <a:r>
              <a:rPr lang="en-US" sz="2000" smtClean="0"/>
              <a:t>Jerry Post</a:t>
            </a:r>
          </a:p>
          <a:p>
            <a:pPr eaLnBrk="1" hangingPunct="1">
              <a:lnSpc>
                <a:spcPct val="80000"/>
              </a:lnSpc>
            </a:pPr>
            <a:r>
              <a:rPr lang="en-US" sz="1800" smtClean="0"/>
              <a:t>Copyright © 2010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Database Connection</a:t>
            </a:r>
          </a:p>
        </p:txBody>
      </p:sp>
      <p:sp>
        <p:nvSpPr>
          <p:cNvPr id="1229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11310C-FD05-419A-88DC-0A60C13F51ED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6080125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12293" name="Text Box 43"/>
          <p:cNvSpPr txBox="1">
            <a:spLocks noChangeArrowheads="1"/>
          </p:cNvSpPr>
          <p:nvPr/>
        </p:nvSpPr>
        <p:spPr bwMode="auto">
          <a:xfrm>
            <a:off x="457200" y="2743200"/>
            <a:ext cx="1447800" cy="6461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Application Navigator</a:t>
            </a:r>
          </a:p>
        </p:txBody>
      </p:sp>
      <p:sp>
        <p:nvSpPr>
          <p:cNvPr id="12294" name="Text Box 43"/>
          <p:cNvSpPr txBox="1">
            <a:spLocks noChangeArrowheads="1"/>
          </p:cNvSpPr>
          <p:nvPr/>
        </p:nvSpPr>
        <p:spPr bwMode="auto">
          <a:xfrm>
            <a:off x="6705600" y="2743200"/>
            <a:ext cx="1447800" cy="6461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Component Navigator</a:t>
            </a:r>
          </a:p>
        </p:txBody>
      </p:sp>
      <p:sp>
        <p:nvSpPr>
          <p:cNvPr id="12295" name="Text Box 43"/>
          <p:cNvSpPr txBox="1">
            <a:spLocks noChangeArrowheads="1"/>
          </p:cNvSpPr>
          <p:nvPr/>
        </p:nvSpPr>
        <p:spPr bwMode="auto">
          <a:xfrm>
            <a:off x="6629400" y="4953000"/>
            <a:ext cx="1295400" cy="6461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Property Navigator</a:t>
            </a:r>
          </a:p>
        </p:txBody>
      </p:sp>
      <p:sp>
        <p:nvSpPr>
          <p:cNvPr id="12296" name="Text Box 43"/>
          <p:cNvSpPr txBox="1">
            <a:spLocks noChangeArrowheads="1"/>
          </p:cNvSpPr>
          <p:nvPr/>
        </p:nvSpPr>
        <p:spPr bwMode="auto">
          <a:xfrm>
            <a:off x="4648200" y="3886200"/>
            <a:ext cx="1143000" cy="6461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Edit Windows</a:t>
            </a: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Run: Check Detail SaleID</a:t>
            </a:r>
          </a:p>
        </p:txBody>
      </p:sp>
      <p:sp>
        <p:nvSpPr>
          <p:cNvPr id="1044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0493D63-CB54-43EA-94FB-08EC67EA373E}" type="slidenum">
              <a:rPr lang="en-US" smtClean="0"/>
              <a:pPr/>
              <a:t>100</a:t>
            </a:fld>
            <a:endParaRPr lang="en-US" smtClean="0"/>
          </a:p>
        </p:txBody>
      </p:sp>
      <p:pic>
        <p:nvPicPr>
          <p:cNvPr id="10445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24000"/>
            <a:ext cx="4719638" cy="44608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104453" name="Rectangle 4"/>
          <p:cNvSpPr>
            <a:spLocks noChangeArrowheads="1"/>
          </p:cNvSpPr>
          <p:nvPr/>
        </p:nvSpPr>
        <p:spPr bwMode="auto">
          <a:xfrm>
            <a:off x="1981200" y="4800600"/>
            <a:ext cx="762000" cy="8382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421F69A-E153-4D69-A069-FB3039F5DD4D}" type="slidenum">
              <a:rPr lang="en-US" smtClean="0"/>
              <a:pPr/>
              <a:t>101</a:t>
            </a:fld>
            <a:endParaRPr lang="en-US" smtClean="0"/>
          </a:p>
        </p:txBody>
      </p:sp>
      <p:sp>
        <p:nvSpPr>
          <p:cNvPr id="1054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Submit=Commit</a:t>
            </a:r>
          </a:p>
        </p:txBody>
      </p:sp>
      <p:sp>
        <p:nvSpPr>
          <p:cNvPr id="105476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7848600" cy="4038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/>
            <a:r>
              <a:rPr lang="en-US"/>
              <a:t>Close the browser running the Sale form.</a:t>
            </a:r>
          </a:p>
          <a:p>
            <a:pPr algn="l"/>
            <a:r>
              <a:rPr lang="en-US"/>
              <a:t>In Data Controls, under the SaleCustomerView2 entry, expand the Operations node.</a:t>
            </a:r>
          </a:p>
          <a:p>
            <a:pPr algn="l"/>
            <a:r>
              <a:rPr lang="en-US"/>
              <a:t>Drag the Commit function and drop it onto the Submit button.</a:t>
            </a:r>
          </a:p>
          <a:p>
            <a:pPr algn="l"/>
            <a:r>
              <a:rPr lang="en-US"/>
              <a:t>Check the boxes to keep the original values for the name (Submit) and disabled (empty).</a:t>
            </a: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226175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1064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Commit to Submit Button</a:t>
            </a:r>
          </a:p>
        </p:txBody>
      </p:sp>
      <p:sp>
        <p:nvSpPr>
          <p:cNvPr id="10650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0A40D6-0357-4AF9-A691-5390113850A8}" type="slidenum">
              <a:rPr lang="en-US" smtClean="0"/>
              <a:pPr/>
              <a:t>102</a:t>
            </a:fld>
            <a:endParaRPr lang="en-US" smtClean="0"/>
          </a:p>
        </p:txBody>
      </p:sp>
      <p:sp>
        <p:nvSpPr>
          <p:cNvPr id="106501" name="Text Box 15"/>
          <p:cNvSpPr txBox="1">
            <a:spLocks noChangeArrowheads="1"/>
          </p:cNvSpPr>
          <p:nvPr/>
        </p:nvSpPr>
        <p:spPr bwMode="auto">
          <a:xfrm>
            <a:off x="1600200" y="4648200"/>
            <a:ext cx="83820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Drag</a:t>
            </a:r>
          </a:p>
        </p:txBody>
      </p:sp>
      <p:cxnSp>
        <p:nvCxnSpPr>
          <p:cNvPr id="106502" name="Straight Arrow Connector 7"/>
          <p:cNvCxnSpPr>
            <a:cxnSpLocks noChangeShapeType="1"/>
            <a:stCxn id="106501" idx="0"/>
          </p:cNvCxnSpPr>
          <p:nvPr/>
        </p:nvCxnSpPr>
        <p:spPr bwMode="auto">
          <a:xfrm rot="5400000" flipH="1" flipV="1">
            <a:off x="1885950" y="4400550"/>
            <a:ext cx="381000" cy="114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6503" name="Straight Arrow Connector 9"/>
          <p:cNvCxnSpPr>
            <a:cxnSpLocks noChangeShapeType="1"/>
            <a:stCxn id="106501" idx="0"/>
          </p:cNvCxnSpPr>
          <p:nvPr/>
        </p:nvCxnSpPr>
        <p:spPr bwMode="auto">
          <a:xfrm rot="16200000" flipH="1">
            <a:off x="2495550" y="4171950"/>
            <a:ext cx="228600" cy="11811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6504" name="Text Box 15"/>
          <p:cNvSpPr txBox="1">
            <a:spLocks noChangeArrowheads="1"/>
          </p:cNvSpPr>
          <p:nvPr/>
        </p:nvSpPr>
        <p:spPr bwMode="auto">
          <a:xfrm>
            <a:off x="3962400" y="2895600"/>
            <a:ext cx="2286000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Check to keep old</a:t>
            </a:r>
          </a:p>
        </p:txBody>
      </p:sp>
      <p:cxnSp>
        <p:nvCxnSpPr>
          <p:cNvPr id="106505" name="Straight Arrow Connector 13"/>
          <p:cNvCxnSpPr>
            <a:cxnSpLocks noChangeShapeType="1"/>
            <a:stCxn id="106504" idx="1"/>
          </p:cNvCxnSpPr>
          <p:nvPr/>
        </p:nvCxnSpPr>
        <p:spPr bwMode="auto">
          <a:xfrm rot="10800000">
            <a:off x="3657600" y="2438400"/>
            <a:ext cx="304800" cy="641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6506" name="Straight Arrow Connector 15"/>
          <p:cNvCxnSpPr>
            <a:cxnSpLocks noChangeShapeType="1"/>
            <a:stCxn id="106504" idx="1"/>
          </p:cNvCxnSpPr>
          <p:nvPr/>
        </p:nvCxnSpPr>
        <p:spPr bwMode="auto">
          <a:xfrm rot="10800000">
            <a:off x="3657600" y="2743200"/>
            <a:ext cx="304800" cy="336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5BC07F-DE29-4835-8BE6-2AF9899366B3}" type="slidenum">
              <a:rPr lang="en-US" smtClean="0"/>
              <a:pPr/>
              <a:t>103</a:t>
            </a:fld>
            <a:endParaRPr lang="en-US" smtClean="0"/>
          </a:p>
        </p:txBody>
      </p:sp>
      <p:sp>
        <p:nvSpPr>
          <p:cNvPr id="10752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Create LOVs</a:t>
            </a:r>
          </a:p>
        </p:txBody>
      </p:sp>
      <p:sp>
        <p:nvSpPr>
          <p:cNvPr id="107524" name="Text Box 6"/>
          <p:cNvSpPr txBox="1">
            <a:spLocks noChangeArrowheads="1"/>
          </p:cNvSpPr>
          <p:nvPr/>
        </p:nvSpPr>
        <p:spPr bwMode="auto">
          <a:xfrm>
            <a:off x="533400" y="1447800"/>
            <a:ext cx="7848600" cy="44958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/>
            <a:r>
              <a:rPr lang="en-US"/>
              <a:t>Create a New View Object.</a:t>
            </a:r>
          </a:p>
          <a:p>
            <a:pPr algn="l"/>
            <a:r>
              <a:rPr lang="en-US"/>
              <a:t>Name: CustomerLOVView.</a:t>
            </a:r>
          </a:p>
          <a:p>
            <a:pPr algn="l"/>
            <a:r>
              <a:rPr lang="en-US"/>
              <a:t>Read-only access through SQL Query.</a:t>
            </a:r>
          </a:p>
          <a:p>
            <a:pPr algn="l"/>
            <a:r>
              <a:rPr lang="en-US"/>
              <a:t>Query includes CustomerID and a LastName+FirstName+Phone display column.</a:t>
            </a:r>
          </a:p>
          <a:p>
            <a:pPr algn="l"/>
            <a:r>
              <a:rPr lang="en-US"/>
              <a:t>List UI Hints: Combo Box with List of Values.</a:t>
            </a:r>
          </a:p>
          <a:p>
            <a:pPr algn="l"/>
            <a:r>
              <a:rPr lang="en-US"/>
              <a:t>Edit SaleCustomerView.</a:t>
            </a:r>
          </a:p>
          <a:p>
            <a:pPr algn="l"/>
            <a:r>
              <a:rPr lang="en-US"/>
              <a:t>Add new LOV as a view accessor.</a:t>
            </a:r>
          </a:p>
          <a:p>
            <a:pPr algn="l"/>
            <a:r>
              <a:rPr lang="en-US"/>
              <a:t>Link to Customerid in the Sale table. </a:t>
            </a:r>
          </a:p>
          <a:p>
            <a:pPr algn="l"/>
            <a:r>
              <a:rPr lang="en-US"/>
              <a:t>Create a PaymentMethodLOV using the default Choice List.</a:t>
            </a: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Customer Lookup: LOV</a:t>
            </a:r>
          </a:p>
        </p:txBody>
      </p:sp>
      <p:sp>
        <p:nvSpPr>
          <p:cNvPr id="10854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1081CB-E83E-4017-A147-040BEA18EBB4}" type="slidenum">
              <a:rPr lang="en-US" smtClean="0"/>
              <a:pPr/>
              <a:t>104</a:t>
            </a:fld>
            <a:endParaRPr lang="en-US" smtClean="0"/>
          </a:p>
        </p:txBody>
      </p:sp>
      <p:pic>
        <p:nvPicPr>
          <p:cNvPr id="1085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600200"/>
            <a:ext cx="6472238" cy="40417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108549" name="Rectangle 4"/>
          <p:cNvSpPr>
            <a:spLocks noChangeArrowheads="1"/>
          </p:cNvSpPr>
          <p:nvPr/>
        </p:nvSpPr>
        <p:spPr bwMode="auto">
          <a:xfrm>
            <a:off x="2514600" y="3886200"/>
            <a:ext cx="23622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Customer LOV Query</a:t>
            </a:r>
          </a:p>
        </p:txBody>
      </p:sp>
      <p:sp>
        <p:nvSpPr>
          <p:cNvPr id="1095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0EBDC2-21E9-423F-B68D-D15B28DA42DD}" type="slidenum">
              <a:rPr lang="en-US" smtClean="0"/>
              <a:pPr/>
              <a:t>105</a:t>
            </a:fld>
            <a:endParaRPr lang="en-US" smtClean="0"/>
          </a:p>
        </p:txBody>
      </p:sp>
      <p:pic>
        <p:nvPicPr>
          <p:cNvPr id="1095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6229350" cy="39052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109573" name="Rectangle 4"/>
          <p:cNvSpPr>
            <a:spLocks noChangeArrowheads="1"/>
          </p:cNvSpPr>
          <p:nvPr/>
        </p:nvSpPr>
        <p:spPr bwMode="auto">
          <a:xfrm>
            <a:off x="1143000" y="5410200"/>
            <a:ext cx="7162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/>
              <a:t>SELECT CustomerID, Lastname || ', ' || Firstname || ' ' || Phone AS Fullname</a:t>
            </a:r>
          </a:p>
          <a:p>
            <a:pPr algn="l">
              <a:spcBef>
                <a:spcPct val="0"/>
              </a:spcBef>
            </a:pPr>
            <a:r>
              <a:rPr lang="en-US" sz="1600"/>
              <a:t>FROM Customer</a:t>
            </a:r>
          </a:p>
          <a:p>
            <a:pPr algn="l">
              <a:spcBef>
                <a:spcPct val="0"/>
              </a:spcBef>
            </a:pPr>
            <a:r>
              <a:rPr lang="en-US" sz="1600"/>
              <a:t>ORDER BY Fullname</a:t>
            </a: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CustomerID Key Attribute</a:t>
            </a:r>
          </a:p>
        </p:txBody>
      </p:sp>
      <p:sp>
        <p:nvSpPr>
          <p:cNvPr id="1105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C0E72F-5173-463B-BCEC-F8E4CF85B034}" type="slidenum">
              <a:rPr lang="en-US" smtClean="0"/>
              <a:pPr/>
              <a:t>106</a:t>
            </a:fld>
            <a:endParaRPr lang="en-US" smtClean="0"/>
          </a:p>
        </p:txBody>
      </p:sp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624638" cy="41211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110597" name="Oval 4"/>
          <p:cNvSpPr>
            <a:spLocks noChangeArrowheads="1"/>
          </p:cNvSpPr>
          <p:nvPr/>
        </p:nvSpPr>
        <p:spPr bwMode="auto">
          <a:xfrm>
            <a:off x="5105400" y="3581400"/>
            <a:ext cx="990600" cy="228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List UI Hints: Customer</a:t>
            </a:r>
          </a:p>
        </p:txBody>
      </p:sp>
      <p:sp>
        <p:nvSpPr>
          <p:cNvPr id="1116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11BAE0-2DF9-4DA3-A746-9C0BCEAD7B56}" type="slidenum">
              <a:rPr lang="en-US" smtClean="0"/>
              <a:pPr/>
              <a:t>107</a:t>
            </a:fld>
            <a:endParaRPr lang="en-US" smtClean="0"/>
          </a:p>
        </p:txBody>
      </p:sp>
      <p:pic>
        <p:nvPicPr>
          <p:cNvPr id="1116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524000"/>
            <a:ext cx="4883150" cy="449738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111621" name="Rectangle 4"/>
          <p:cNvSpPr>
            <a:spLocks noChangeArrowheads="1"/>
          </p:cNvSpPr>
          <p:nvPr/>
        </p:nvSpPr>
        <p:spPr bwMode="auto">
          <a:xfrm>
            <a:off x="4191000" y="2590800"/>
            <a:ext cx="24384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1622" name="Oval 5"/>
          <p:cNvSpPr>
            <a:spLocks noChangeArrowheads="1"/>
          </p:cNvSpPr>
          <p:nvPr/>
        </p:nvSpPr>
        <p:spPr bwMode="auto">
          <a:xfrm>
            <a:off x="4648200" y="3581400"/>
            <a:ext cx="7620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SaleCustomerView Accessors</a:t>
            </a:r>
          </a:p>
        </p:txBody>
      </p:sp>
      <p:sp>
        <p:nvSpPr>
          <p:cNvPr id="1126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61E729-BEC6-417E-9E1D-5202B7D0DD69}" type="slidenum">
              <a:rPr lang="en-US" smtClean="0"/>
              <a:pPr/>
              <a:t>108</a:t>
            </a:fld>
            <a:endParaRPr lang="en-US" smtClean="0"/>
          </a:p>
        </p:txBody>
      </p:sp>
      <p:pic>
        <p:nvPicPr>
          <p:cNvPr id="1126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600200"/>
            <a:ext cx="4673600" cy="417353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CustomerID Attribute</a:t>
            </a:r>
          </a:p>
        </p:txBody>
      </p:sp>
      <p:sp>
        <p:nvSpPr>
          <p:cNvPr id="1136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0F7F780-2738-4959-9308-F5C8B99CE925}" type="slidenum">
              <a:rPr lang="en-US" smtClean="0"/>
              <a:pPr/>
              <a:t>109</a:t>
            </a:fld>
            <a:endParaRPr lang="en-US" smtClean="0"/>
          </a:p>
        </p:txBody>
      </p:sp>
      <p:pic>
        <p:nvPicPr>
          <p:cNvPr id="1136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5475288" cy="44196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113669" name="Rectangle 4"/>
          <p:cNvSpPr>
            <a:spLocks noChangeArrowheads="1"/>
          </p:cNvSpPr>
          <p:nvPr/>
        </p:nvSpPr>
        <p:spPr bwMode="auto">
          <a:xfrm>
            <a:off x="1981200" y="2743200"/>
            <a:ext cx="48768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13670" name="Rectangle 5"/>
          <p:cNvSpPr>
            <a:spLocks noChangeArrowheads="1"/>
          </p:cNvSpPr>
          <p:nvPr/>
        </p:nvSpPr>
        <p:spPr bwMode="auto">
          <a:xfrm>
            <a:off x="1981200" y="3048000"/>
            <a:ext cx="48768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Database Connection (Oracle)</a:t>
            </a: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3AF0235-8811-488D-BD9A-F1BD20E9F321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4395788" cy="439578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PaymentMethod LOV</a:t>
            </a:r>
          </a:p>
        </p:txBody>
      </p:sp>
      <p:sp>
        <p:nvSpPr>
          <p:cNvPr id="11469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0E18C1-D869-45E2-9D70-FFA8E030F74E}" type="slidenum">
              <a:rPr lang="en-US" smtClean="0"/>
              <a:pPr/>
              <a:t>110</a:t>
            </a:fld>
            <a:endParaRPr lang="en-US" smtClean="0"/>
          </a:p>
        </p:txBody>
      </p:sp>
      <p:pic>
        <p:nvPicPr>
          <p:cNvPr id="1146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934075" cy="370363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PaymentMethod Query</a:t>
            </a:r>
          </a:p>
        </p:txBody>
      </p:sp>
      <p:sp>
        <p:nvSpPr>
          <p:cNvPr id="1157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68EE37-4C61-4936-BAD5-34ABAC8F1BBF}" type="slidenum">
              <a:rPr lang="en-US" smtClean="0"/>
              <a:pPr/>
              <a:t>111</a:t>
            </a:fld>
            <a:endParaRPr lang="en-US" smtClean="0"/>
          </a:p>
        </p:txBody>
      </p:sp>
      <p:pic>
        <p:nvPicPr>
          <p:cNvPr id="1157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5791200" cy="36306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115717" name="TextBox 4"/>
          <p:cNvSpPr txBox="1">
            <a:spLocks noChangeArrowheads="1"/>
          </p:cNvSpPr>
          <p:nvPr/>
        </p:nvSpPr>
        <p:spPr bwMode="auto">
          <a:xfrm>
            <a:off x="1371600" y="5334000"/>
            <a:ext cx="56388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SELECT PaymentMethod FROM PaymentMethod </a:t>
            </a:r>
          </a:p>
          <a:p>
            <a:pPr algn="l"/>
            <a:r>
              <a:rPr lang="en-US"/>
              <a:t>ORDER BY PaymentMethod</a:t>
            </a:r>
          </a:p>
        </p:txBody>
      </p:sp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PaymentMethod UI</a:t>
            </a:r>
          </a:p>
        </p:txBody>
      </p:sp>
      <p:sp>
        <p:nvSpPr>
          <p:cNvPr id="11673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1EEB2F-EF95-4D0A-98DE-AA7A52E1A26C}" type="slidenum">
              <a:rPr lang="en-US" smtClean="0"/>
              <a:pPr/>
              <a:t>112</a:t>
            </a:fld>
            <a:endParaRPr lang="en-US" smtClean="0"/>
          </a:p>
        </p:txBody>
      </p:sp>
      <p:pic>
        <p:nvPicPr>
          <p:cNvPr id="1167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5054600" cy="44053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SaleCustomerView: Accessors</a:t>
            </a:r>
          </a:p>
        </p:txBody>
      </p:sp>
      <p:sp>
        <p:nvSpPr>
          <p:cNvPr id="11776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F493CE-B787-4E3B-93E5-0FB1B97CF7D9}" type="slidenum">
              <a:rPr lang="en-US" smtClean="0"/>
              <a:pPr/>
              <a:t>113</a:t>
            </a:fld>
            <a:endParaRPr lang="en-US" smtClean="0"/>
          </a:p>
        </p:txBody>
      </p:sp>
      <p:pic>
        <p:nvPicPr>
          <p:cNvPr id="1177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27200" y="1685925"/>
            <a:ext cx="4826000" cy="42449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PaymentMethod: LOV</a:t>
            </a:r>
          </a:p>
        </p:txBody>
      </p:sp>
      <p:sp>
        <p:nvSpPr>
          <p:cNvPr id="1187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A50555B-49C5-4BAF-995C-A4CF7F4B1FBC}" type="slidenum">
              <a:rPr lang="en-US" smtClean="0"/>
              <a:pPr/>
              <a:t>114</a:t>
            </a:fld>
            <a:endParaRPr lang="en-US" smtClean="0"/>
          </a:p>
        </p:txBody>
      </p:sp>
      <p:pic>
        <p:nvPicPr>
          <p:cNvPr id="1187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765800" cy="46577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4F32E43-2898-4818-9349-FF6F2928EB59}" type="slidenum">
              <a:rPr lang="en-US" smtClean="0"/>
              <a:pPr/>
              <a:t>115</a:t>
            </a:fld>
            <a:endParaRPr lang="en-US" smtClean="0"/>
          </a:p>
        </p:txBody>
      </p:sp>
      <p:sp>
        <p:nvSpPr>
          <p:cNvPr id="1198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Add LOVs to Page</a:t>
            </a:r>
          </a:p>
        </p:txBody>
      </p:sp>
      <p:sp>
        <p:nvSpPr>
          <p:cNvPr id="119812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7848600" cy="4038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Open the Sale.jspx page in design mode.</a:t>
            </a:r>
          </a:p>
          <a:p>
            <a:pPr algn="l">
              <a:spcBef>
                <a:spcPct val="0"/>
              </a:spcBef>
            </a:pPr>
            <a:r>
              <a:rPr lang="en-US"/>
              <a:t>Refresh the Data Controls.</a:t>
            </a:r>
          </a:p>
          <a:p>
            <a:pPr algn="l">
              <a:spcBef>
                <a:spcPct val="0"/>
              </a:spcBef>
            </a:pPr>
            <a:r>
              <a:rPr lang="en-US"/>
              <a:t>Expand the SaleCustomerView2 node.</a:t>
            </a:r>
          </a:p>
          <a:p>
            <a:pPr algn="l">
              <a:spcBef>
                <a:spcPct val="0"/>
              </a:spcBef>
            </a:pPr>
            <a:r>
              <a:rPr lang="en-US"/>
              <a:t>Delete the CustomerID text control.</a:t>
            </a:r>
          </a:p>
          <a:p>
            <a:pPr algn="l">
              <a:spcBef>
                <a:spcPct val="0"/>
              </a:spcBef>
            </a:pPr>
            <a:r>
              <a:rPr lang="en-US"/>
              <a:t>Drag Customerid (not Customerid1) and drop it between two text controls.</a:t>
            </a:r>
          </a:p>
          <a:p>
            <a:pPr algn="l">
              <a:spcBef>
                <a:spcPct val="0"/>
              </a:spcBef>
            </a:pPr>
            <a:r>
              <a:rPr lang="en-US"/>
              <a:t>Choose List of Values/ADF LOV Choice List.</a:t>
            </a:r>
          </a:p>
          <a:p>
            <a:pPr algn="l">
              <a:spcBef>
                <a:spcPct val="0"/>
              </a:spcBef>
            </a:pPr>
            <a:r>
              <a:rPr lang="en-US"/>
              <a:t>Repeat the steps for PaymentMethod.</a:t>
            </a: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LOV to Sale Form</a:t>
            </a:r>
          </a:p>
        </p:txBody>
      </p:sp>
      <p:sp>
        <p:nvSpPr>
          <p:cNvPr id="1208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5CC0EF-DBB5-4309-9EEB-EB6FE33821BF}" type="slidenum">
              <a:rPr lang="en-US" smtClean="0"/>
              <a:pPr/>
              <a:t>116</a:t>
            </a:fld>
            <a:endParaRPr lang="en-US" smtClean="0"/>
          </a:p>
        </p:txBody>
      </p:sp>
      <p:pic>
        <p:nvPicPr>
          <p:cNvPr id="1208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600200"/>
            <a:ext cx="7200900" cy="414813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120837" name="Text Box 15"/>
          <p:cNvSpPr txBox="1">
            <a:spLocks noChangeArrowheads="1"/>
          </p:cNvSpPr>
          <p:nvPr/>
        </p:nvSpPr>
        <p:spPr bwMode="auto">
          <a:xfrm>
            <a:off x="1600200" y="4648200"/>
            <a:ext cx="83820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Drag</a:t>
            </a:r>
          </a:p>
        </p:txBody>
      </p:sp>
      <p:cxnSp>
        <p:nvCxnSpPr>
          <p:cNvPr id="120838" name="Straight Arrow Connector 6"/>
          <p:cNvCxnSpPr>
            <a:cxnSpLocks noChangeShapeType="1"/>
            <a:stCxn id="120837" idx="0"/>
          </p:cNvCxnSpPr>
          <p:nvPr/>
        </p:nvCxnSpPr>
        <p:spPr bwMode="auto">
          <a:xfrm rot="16200000" flipV="1">
            <a:off x="1657350" y="4286250"/>
            <a:ext cx="533400" cy="190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20839" name="Straight Arrow Connector 8"/>
          <p:cNvCxnSpPr>
            <a:cxnSpLocks noChangeShapeType="1"/>
            <a:stCxn id="120837" idx="0"/>
          </p:cNvCxnSpPr>
          <p:nvPr/>
        </p:nvCxnSpPr>
        <p:spPr bwMode="auto">
          <a:xfrm rot="5400000" flipH="1" flipV="1">
            <a:off x="1885950" y="3257550"/>
            <a:ext cx="1524000" cy="12573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20840" name="Text Box 15"/>
          <p:cNvSpPr txBox="1">
            <a:spLocks noChangeArrowheads="1"/>
          </p:cNvSpPr>
          <p:nvPr/>
        </p:nvSpPr>
        <p:spPr bwMode="auto">
          <a:xfrm>
            <a:off x="4800600" y="2667000"/>
            <a:ext cx="1600200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Choose LOV</a:t>
            </a:r>
          </a:p>
        </p:txBody>
      </p:sp>
      <p:sp>
        <p:nvSpPr>
          <p:cNvPr id="120841" name="Text Box 15"/>
          <p:cNvSpPr txBox="1">
            <a:spLocks noChangeArrowheads="1"/>
          </p:cNvSpPr>
          <p:nvPr/>
        </p:nvSpPr>
        <p:spPr bwMode="auto">
          <a:xfrm>
            <a:off x="4800600" y="4419600"/>
            <a:ext cx="1600200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Delete old</a:t>
            </a:r>
          </a:p>
        </p:txBody>
      </p:sp>
      <p:cxnSp>
        <p:nvCxnSpPr>
          <p:cNvPr id="120842" name="Straight Arrow Connector 12"/>
          <p:cNvCxnSpPr>
            <a:cxnSpLocks noChangeShapeType="1"/>
            <a:stCxn id="120841" idx="1"/>
          </p:cNvCxnSpPr>
          <p:nvPr/>
        </p:nvCxnSpPr>
        <p:spPr bwMode="auto">
          <a:xfrm rot="10800000">
            <a:off x="4267200" y="3048000"/>
            <a:ext cx="533400" cy="155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Sale Form Run</a:t>
            </a:r>
          </a:p>
        </p:txBody>
      </p:sp>
      <p:sp>
        <p:nvSpPr>
          <p:cNvPr id="1218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0B3DD8-711E-47D3-95F6-3D4F9BB16616}" type="slidenum">
              <a:rPr lang="en-US" smtClean="0"/>
              <a:pPr/>
              <a:t>117</a:t>
            </a:fld>
            <a:endParaRPr lang="en-US" smtClean="0"/>
          </a:p>
        </p:txBody>
      </p:sp>
      <p:pic>
        <p:nvPicPr>
          <p:cNvPr id="1218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4425950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2A3E741-09CD-451F-9C9F-12A4037E8E2D}" type="slidenum">
              <a:rPr lang="en-US" smtClean="0"/>
              <a:pPr/>
              <a:t>118</a:t>
            </a:fld>
            <a:endParaRPr lang="en-US" smtClean="0"/>
          </a:p>
        </p:txBody>
      </p:sp>
      <p:sp>
        <p:nvSpPr>
          <p:cNvPr id="1228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Clean up the Subform</a:t>
            </a:r>
          </a:p>
        </p:txBody>
      </p:sp>
      <p:sp>
        <p:nvSpPr>
          <p:cNvPr id="122884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7848600" cy="4038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Clean up the subform.</a:t>
            </a:r>
          </a:p>
          <a:p>
            <a:pPr algn="l">
              <a:spcBef>
                <a:spcPct val="0"/>
              </a:spcBef>
            </a:pPr>
            <a:r>
              <a:rPr lang="en-US"/>
              <a:t>Set Table width to 500.</a:t>
            </a:r>
          </a:p>
          <a:p>
            <a:pPr algn="l">
              <a:spcBef>
                <a:spcPct val="0"/>
              </a:spcBef>
            </a:pPr>
            <a:r>
              <a:rPr lang="en-US"/>
              <a:t>Delete SaleID column (in subform).</a:t>
            </a:r>
          </a:p>
          <a:p>
            <a:pPr algn="l">
              <a:spcBef>
                <a:spcPct val="0"/>
              </a:spcBef>
            </a:pPr>
            <a:r>
              <a:rPr lang="en-US"/>
              <a:t>Reduce all column widths to 70.</a:t>
            </a:r>
          </a:p>
          <a:p>
            <a:pPr algn="l">
              <a:spcBef>
                <a:spcPct val="0"/>
              </a:spcBef>
            </a:pPr>
            <a:r>
              <a:rPr lang="en-US"/>
              <a:t>Delete the SKU1 column (at end).</a:t>
            </a:r>
          </a:p>
          <a:p>
            <a:pPr algn="l">
              <a:spcBef>
                <a:spcPct val="0"/>
              </a:spcBef>
            </a:pPr>
            <a:r>
              <a:rPr lang="en-US"/>
              <a:t>Go back to SaleItemInventoryView and set formats for SalePrice and LineTotal.</a:t>
            </a:r>
          </a:p>
          <a:p>
            <a:pPr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Clean Up Subform</a:t>
            </a:r>
          </a:p>
        </p:txBody>
      </p:sp>
      <p:sp>
        <p:nvSpPr>
          <p:cNvPr id="123907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Set Table width to 500.</a:t>
            </a:r>
          </a:p>
          <a:p>
            <a:r>
              <a:rPr lang="en-US" smtClean="0"/>
              <a:t>Delete SaleID column (in subform).</a:t>
            </a:r>
          </a:p>
          <a:p>
            <a:r>
              <a:rPr lang="en-US" smtClean="0"/>
              <a:t>Reduce all column widths to 70.</a:t>
            </a:r>
          </a:p>
          <a:p>
            <a:r>
              <a:rPr lang="en-US" smtClean="0"/>
              <a:t>Delete the SKU1 column (at end).</a:t>
            </a:r>
          </a:p>
          <a:p>
            <a:r>
              <a:rPr lang="en-US" smtClean="0"/>
              <a:t>Go back to SaleItemInventoryView and set formats for SalePrice and LineTotal.</a:t>
            </a:r>
          </a:p>
        </p:txBody>
      </p:sp>
      <p:sp>
        <p:nvSpPr>
          <p:cNvPr id="12390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5BF6D0-3125-4FD1-AF25-8E843684D564}" type="slidenum">
              <a:rPr lang="en-US" smtClean="0"/>
              <a:pPr/>
              <a:t>119</a:t>
            </a:fld>
            <a:endParaRPr lang="en-US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1EB8F8-8CEE-4319-843F-8DE4F67D707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433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Customer Component</a:t>
            </a:r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990600" y="1447800"/>
            <a:ext cx="6781800" cy="2514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Use Checklist Step 3.1 or,</a:t>
            </a:r>
          </a:p>
          <a:p>
            <a:pPr algn="l">
              <a:spcBef>
                <a:spcPct val="0"/>
              </a:spcBef>
            </a:pPr>
            <a:r>
              <a:rPr lang="en-US"/>
              <a:t>Expand Projects, right-click Model, New.</a:t>
            </a:r>
          </a:p>
          <a:p>
            <a:pPr algn="l">
              <a:spcBef>
                <a:spcPct val="0"/>
              </a:spcBef>
            </a:pPr>
            <a:r>
              <a:rPr lang="en-US"/>
              <a:t>Pick Business Tier/ADF Business Components.</a:t>
            </a:r>
          </a:p>
          <a:p>
            <a:pPr algn="l">
              <a:spcBef>
                <a:spcPct val="0"/>
              </a:spcBef>
            </a:pPr>
            <a:r>
              <a:rPr lang="en-US"/>
              <a:t>Click Query button.</a:t>
            </a:r>
          </a:p>
          <a:p>
            <a:pPr algn="l">
              <a:spcBef>
                <a:spcPct val="0"/>
              </a:spcBef>
            </a:pPr>
            <a:r>
              <a:rPr lang="en-US"/>
              <a:t>Select Customer table to the right side.</a:t>
            </a:r>
          </a:p>
          <a:p>
            <a:pPr algn="l">
              <a:spcBef>
                <a:spcPct val="0"/>
              </a:spcBef>
            </a:pPr>
            <a:r>
              <a:rPr lang="en-US"/>
              <a:t>Updatable View: Select Customer table.</a:t>
            </a:r>
          </a:p>
          <a:p>
            <a:pPr algn="l">
              <a:spcBef>
                <a:spcPct val="0"/>
              </a:spcBef>
            </a:pPr>
            <a:r>
              <a:rPr lang="en-US"/>
              <a:t>Finish with defaults.</a:t>
            </a:r>
          </a:p>
          <a:p>
            <a:pPr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Format SalePrice and LineTotal</a:t>
            </a:r>
          </a:p>
        </p:txBody>
      </p:sp>
      <p:sp>
        <p:nvSpPr>
          <p:cNvPr id="1249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79B2A73-0D58-42BD-BFCF-69FE840E8CB4}" type="slidenum">
              <a:rPr lang="en-US" smtClean="0"/>
              <a:pPr/>
              <a:t>120</a:t>
            </a:fld>
            <a:endParaRPr lang="en-US" smtClean="0"/>
          </a:p>
        </p:txBody>
      </p:sp>
      <p:pic>
        <p:nvPicPr>
          <p:cNvPr id="1249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600200"/>
            <a:ext cx="6153150" cy="381158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602BBC-CC30-475A-8304-4BCBD6C7EED1}" type="slidenum">
              <a:rPr lang="en-US" smtClean="0"/>
              <a:pPr/>
              <a:t>121</a:t>
            </a:fld>
            <a:endParaRPr lang="en-US" smtClean="0"/>
          </a:p>
        </p:txBody>
      </p:sp>
      <p:sp>
        <p:nvSpPr>
          <p:cNvPr id="1259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New Sale Button</a:t>
            </a:r>
          </a:p>
        </p:txBody>
      </p:sp>
      <p:sp>
        <p:nvSpPr>
          <p:cNvPr id="125956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7848600" cy="29718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In Data Controls expand the SaleCustomerView1 node.</a:t>
            </a:r>
          </a:p>
          <a:p>
            <a:pPr algn="l">
              <a:spcBef>
                <a:spcPct val="0"/>
              </a:spcBef>
            </a:pPr>
            <a:r>
              <a:rPr lang="en-US"/>
              <a:t>Scroll down and expand the Operations node.</a:t>
            </a:r>
          </a:p>
          <a:p>
            <a:pPr algn="l">
              <a:spcBef>
                <a:spcPct val="0"/>
              </a:spcBef>
            </a:pPr>
            <a:r>
              <a:rPr lang="en-US"/>
              <a:t>Drag the CreateInsert function and drop it next to the Submit button on the main form.</a:t>
            </a:r>
          </a:p>
          <a:p>
            <a:pPr algn="l">
              <a:spcBef>
                <a:spcPct val="0"/>
              </a:spcBef>
            </a:pPr>
            <a:r>
              <a:rPr lang="en-US"/>
              <a:t>Select the Button option.</a:t>
            </a:r>
          </a:p>
          <a:p>
            <a:pPr algn="l">
              <a:spcBef>
                <a:spcPct val="0"/>
              </a:spcBef>
            </a:pPr>
            <a:r>
              <a:rPr lang="en-US"/>
              <a:t>Edit the Source page to add a horizontal layout.</a:t>
            </a:r>
          </a:p>
          <a:p>
            <a:pPr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Sale Button with Layout</a:t>
            </a:r>
          </a:p>
        </p:txBody>
      </p:sp>
      <p:sp>
        <p:nvSpPr>
          <p:cNvPr id="12697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6D835B-C58B-4FF8-8D0B-183CCA355A5F}" type="slidenum">
              <a:rPr lang="en-US" smtClean="0"/>
              <a:pPr/>
              <a:t>122</a:t>
            </a:fld>
            <a:endParaRPr lang="en-US" smtClean="0"/>
          </a:p>
        </p:txBody>
      </p:sp>
      <p:sp>
        <p:nvSpPr>
          <p:cNvPr id="126980" name="Rectangle 3"/>
          <p:cNvSpPr>
            <a:spLocks noChangeArrowheads="1"/>
          </p:cNvSpPr>
          <p:nvPr/>
        </p:nvSpPr>
        <p:spPr bwMode="auto">
          <a:xfrm>
            <a:off x="533400" y="1752600"/>
            <a:ext cx="8153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 sz="1600"/>
              <a:t>&lt;af:panelGroupLayout layout="horizontal" id="pgl4"&gt;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        &lt;af:commandButton text="Submit" id="cb4"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                          actionListener="#{bindings.Commit.execute}"/&gt;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        &lt;af:commandButton actionListener="#{bindings.CreateInsert.execute}"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                          text="New Sale"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                          disabled="#{!bindings.CreateInsert.enabled}"</a:t>
            </a:r>
          </a:p>
          <a:p>
            <a:pPr algn="l">
              <a:spcBef>
                <a:spcPct val="0"/>
              </a:spcBef>
            </a:pPr>
            <a:r>
              <a:rPr lang="en-US" sz="1600"/>
              <a:t>                                      id="cb6"/&gt;</a:t>
            </a:r>
          </a:p>
          <a:p>
            <a:pPr algn="l">
              <a:spcBef>
                <a:spcPct val="0"/>
              </a:spcBef>
            </a:pPr>
            <a:r>
              <a:rPr lang="en-US" sz="1600"/>
              <a:t>&lt;/af:panelGroupLayout&gt;</a:t>
            </a: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D2B524-58A1-464C-B225-EF45756FD9C2}" type="slidenum">
              <a:rPr lang="en-US" smtClean="0"/>
              <a:pPr/>
              <a:t>123</a:t>
            </a:fld>
            <a:endParaRPr lang="en-US" smtClean="0"/>
          </a:p>
        </p:txBody>
      </p:sp>
      <p:sp>
        <p:nvSpPr>
          <p:cNvPr id="12800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Compute Subtotal</a:t>
            </a:r>
          </a:p>
        </p:txBody>
      </p:sp>
      <p:sp>
        <p:nvSpPr>
          <p:cNvPr id="128004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7848600" cy="29718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Open the underlying SaleCustomerView.</a:t>
            </a:r>
          </a:p>
          <a:p>
            <a:pPr algn="l">
              <a:spcBef>
                <a:spcPct val="0"/>
              </a:spcBef>
            </a:pPr>
            <a:r>
              <a:rPr lang="en-US"/>
              <a:t>In the Attributes tab click the plus sign.</a:t>
            </a:r>
          </a:p>
          <a:p>
            <a:pPr algn="l">
              <a:spcBef>
                <a:spcPct val="0"/>
              </a:spcBef>
            </a:pPr>
            <a:r>
              <a:rPr lang="en-US"/>
              <a:t>Name: SaleTotal</a:t>
            </a:r>
          </a:p>
          <a:p>
            <a:pPr algn="l">
              <a:spcBef>
                <a:spcPct val="0"/>
              </a:spcBef>
            </a:pPr>
            <a:r>
              <a:rPr lang="en-US"/>
              <a:t>Type: BigDecimal</a:t>
            </a:r>
          </a:p>
          <a:p>
            <a:pPr algn="l">
              <a:spcBef>
                <a:spcPct val="0"/>
              </a:spcBef>
            </a:pPr>
            <a:r>
              <a:rPr lang="en-US"/>
              <a:t>Expression value:</a:t>
            </a:r>
          </a:p>
          <a:p>
            <a:pPr algn="l">
              <a:spcBef>
                <a:spcPct val="0"/>
              </a:spcBef>
            </a:pPr>
            <a:r>
              <a:rPr lang="en-US"/>
              <a:t>SaleItemInventoryView.sum(“LineTotal”)</a:t>
            </a:r>
          </a:p>
          <a:p>
            <a:pPr algn="l">
              <a:spcBef>
                <a:spcPct val="0"/>
              </a:spcBef>
            </a:pPr>
            <a:r>
              <a:rPr lang="en-US"/>
              <a:t>Control Hints: Currency</a:t>
            </a:r>
          </a:p>
          <a:p>
            <a:pPr algn="l">
              <a:spcBef>
                <a:spcPct val="0"/>
              </a:spcBef>
            </a:pPr>
            <a:r>
              <a:rPr lang="en-US"/>
              <a:t>Dependencies: Saleid</a:t>
            </a:r>
          </a:p>
          <a:p>
            <a:pPr algn="l">
              <a:spcBef>
                <a:spcPct val="0"/>
              </a:spcBef>
            </a:pPr>
            <a:r>
              <a:rPr lang="en-US"/>
              <a:t>Sale.jspx, drag-and-drop SaleTotal as Text/ADF Output Formatted w/Label</a:t>
            </a:r>
          </a:p>
          <a:p>
            <a:pPr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Subtotal: SaleCustomerView</a:t>
            </a:r>
          </a:p>
        </p:txBody>
      </p:sp>
      <p:sp>
        <p:nvSpPr>
          <p:cNvPr id="12902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6EDA80-0FC7-4D62-994B-8CEC60AA6662}" type="slidenum">
              <a:rPr lang="en-US" smtClean="0"/>
              <a:pPr/>
              <a:t>124</a:t>
            </a:fld>
            <a:endParaRPr lang="en-US" smtClean="0"/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534150" cy="407193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129029" name="Text Box 15"/>
          <p:cNvSpPr txBox="1">
            <a:spLocks noChangeArrowheads="1"/>
          </p:cNvSpPr>
          <p:nvPr/>
        </p:nvSpPr>
        <p:spPr bwMode="auto">
          <a:xfrm>
            <a:off x="1600200" y="3200400"/>
            <a:ext cx="3733800" cy="6461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Accessor name from Association: SaleItemInventoryView</a:t>
            </a:r>
          </a:p>
        </p:txBody>
      </p:sp>
      <p:cxnSp>
        <p:nvCxnSpPr>
          <p:cNvPr id="129030" name="Straight Arrow Connector 6"/>
          <p:cNvCxnSpPr>
            <a:cxnSpLocks noChangeShapeType="1"/>
            <a:stCxn id="129029" idx="0"/>
          </p:cNvCxnSpPr>
          <p:nvPr/>
        </p:nvCxnSpPr>
        <p:spPr bwMode="auto">
          <a:xfrm rot="5400000" flipH="1" flipV="1">
            <a:off x="3562350" y="2952750"/>
            <a:ext cx="152400" cy="3429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Current Form</a:t>
            </a:r>
          </a:p>
        </p:txBody>
      </p:sp>
      <p:sp>
        <p:nvSpPr>
          <p:cNvPr id="1300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6375D4-2CB8-4BE4-882F-2FF32413C26E}" type="slidenum">
              <a:rPr lang="en-US" smtClean="0"/>
              <a:pPr/>
              <a:t>125</a:t>
            </a:fld>
            <a:endParaRPr lang="en-US" smtClean="0"/>
          </a:p>
        </p:txBody>
      </p:sp>
      <p:pic>
        <p:nvPicPr>
          <p:cNvPr id="130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4171950" cy="45688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555C74-C59F-41F7-9564-BFB151EDC5DB}" type="slidenum">
              <a:rPr lang="en-US" smtClean="0"/>
              <a:pPr/>
              <a:t>126</a:t>
            </a:fld>
            <a:endParaRPr lang="en-US" smtClean="0"/>
          </a:p>
        </p:txBody>
      </p:sp>
      <p:sp>
        <p:nvSpPr>
          <p:cNvPr id="13107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Create Report</a:t>
            </a:r>
          </a:p>
        </p:txBody>
      </p:sp>
      <p:sp>
        <p:nvSpPr>
          <p:cNvPr id="131076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7848600" cy="3276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Create a View object CustomerSalesReportMainView that retrieves basic Customer data.</a:t>
            </a:r>
          </a:p>
          <a:p>
            <a:pPr algn="l">
              <a:spcBef>
                <a:spcPct val="0"/>
              </a:spcBef>
            </a:pPr>
            <a:r>
              <a:rPr lang="en-US"/>
              <a:t>Create a View object SalesTotalsReportView that computes the total value for each Sale.</a:t>
            </a:r>
          </a:p>
          <a:p>
            <a:pPr algn="l">
              <a:spcBef>
                <a:spcPct val="0"/>
              </a:spcBef>
            </a:pPr>
            <a:r>
              <a:rPr lang="en-US"/>
              <a:t>Create a Link View object to join the two new views.</a:t>
            </a:r>
          </a:p>
          <a:p>
            <a:pPr algn="l">
              <a:spcBef>
                <a:spcPct val="0"/>
              </a:spcBef>
            </a:pPr>
            <a:r>
              <a:rPr lang="en-US"/>
              <a:t>Add a subtotal column to the Sales Main view.</a:t>
            </a:r>
          </a:p>
          <a:p>
            <a:pPr algn="l">
              <a:spcBef>
                <a:spcPct val="0"/>
              </a:spcBef>
            </a:pPr>
            <a:r>
              <a:rPr lang="en-US"/>
              <a:t>Create a new JSF page that uses the Master/Detail tools to add two tables.</a:t>
            </a:r>
          </a:p>
          <a:p>
            <a:pPr algn="l">
              <a:spcBef>
                <a:spcPct val="0"/>
              </a:spcBef>
            </a:pPr>
            <a:r>
              <a:rPr lang="en-US"/>
              <a:t>Clean up the report.</a:t>
            </a:r>
          </a:p>
          <a:p>
            <a:pPr algn="l">
              <a:spcBef>
                <a:spcPct val="0"/>
              </a:spcBef>
            </a:pPr>
            <a:r>
              <a:rPr lang="en-US"/>
              <a:t>Run it and save it.</a:t>
            </a:r>
          </a:p>
        </p:txBody>
      </p:sp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View Object: Customer Sales</a:t>
            </a:r>
          </a:p>
        </p:txBody>
      </p:sp>
      <p:sp>
        <p:nvSpPr>
          <p:cNvPr id="1320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0EDF2B-2AE5-43F2-A3EF-69F2403E697B}" type="slidenum">
              <a:rPr lang="en-US" smtClean="0"/>
              <a:pPr/>
              <a:t>127</a:t>
            </a:fld>
            <a:endParaRPr lang="en-US" smtClean="0"/>
          </a:p>
        </p:txBody>
      </p:sp>
      <p:pic>
        <p:nvPicPr>
          <p:cNvPr id="1321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752600"/>
            <a:ext cx="6076950" cy="380206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Customer Query</a:t>
            </a:r>
          </a:p>
        </p:txBody>
      </p:sp>
      <p:sp>
        <p:nvSpPr>
          <p:cNvPr id="1331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9FF175-76BD-40B7-B346-611E55DFD261}" type="slidenum">
              <a:rPr lang="en-US" smtClean="0"/>
              <a:pPr/>
              <a:t>128</a:t>
            </a:fld>
            <a:endParaRPr lang="en-US" smtClean="0"/>
          </a:p>
        </p:txBody>
      </p:sp>
      <p:pic>
        <p:nvPicPr>
          <p:cNvPr id="1331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828800"/>
            <a:ext cx="5851525" cy="365283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Query Text</a:t>
            </a:r>
          </a:p>
        </p:txBody>
      </p:sp>
      <p:sp>
        <p:nvSpPr>
          <p:cNvPr id="13414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17835D-4EEC-4D8B-8FD1-0FC21D3A7C94}" type="slidenum">
              <a:rPr lang="en-US" smtClean="0"/>
              <a:pPr/>
              <a:t>129</a:t>
            </a:fld>
            <a:endParaRPr lang="en-US" smtClean="0"/>
          </a:p>
        </p:txBody>
      </p:sp>
      <p:sp>
        <p:nvSpPr>
          <p:cNvPr id="134148" name="Rectangle 3"/>
          <p:cNvSpPr>
            <a:spLocks noChangeArrowheads="1"/>
          </p:cNvSpPr>
          <p:nvPr/>
        </p:nvSpPr>
        <p:spPr bwMode="auto">
          <a:xfrm>
            <a:off x="990600" y="1676400"/>
            <a:ext cx="7239000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SELECT </a:t>
            </a:r>
          </a:p>
          <a:p>
            <a:pPr algn="l"/>
            <a:r>
              <a:rPr lang="en-US"/>
              <a:t>    CUSTOMER.CUSTOMERID CUSTOMERID, </a:t>
            </a:r>
          </a:p>
          <a:p>
            <a:pPr algn="l"/>
            <a:r>
              <a:rPr lang="en-US"/>
              <a:t>    CUSTOMER.LASTNAME LASTNAME, </a:t>
            </a:r>
          </a:p>
          <a:p>
            <a:pPr algn="l"/>
            <a:r>
              <a:rPr lang="en-US"/>
              <a:t>    CUSTOMER.FIRSTNAME FIRSTNAME, </a:t>
            </a:r>
          </a:p>
          <a:p>
            <a:pPr algn="l"/>
            <a:r>
              <a:rPr lang="en-US"/>
              <a:t>    CUSTOMER.EMAIL EMAIL, </a:t>
            </a:r>
          </a:p>
          <a:p>
            <a:pPr algn="l"/>
            <a:r>
              <a:rPr lang="en-US"/>
              <a:t>    CUSTOMER.STATE STATE, </a:t>
            </a:r>
          </a:p>
          <a:p>
            <a:pPr algn="l"/>
            <a:r>
              <a:rPr lang="en-US"/>
              <a:t>    CUSTOMER.GENDER GENDER </a:t>
            </a:r>
          </a:p>
          <a:p>
            <a:pPr algn="l"/>
            <a:r>
              <a:rPr lang="en-US"/>
              <a:t>FROM </a:t>
            </a:r>
          </a:p>
          <a:p>
            <a:pPr algn="l"/>
            <a:r>
              <a:rPr lang="en-US"/>
              <a:t>    CUSTOMER </a:t>
            </a:r>
          </a:p>
          <a:p>
            <a:pPr algn="l"/>
            <a:r>
              <a:rPr lang="en-US"/>
              <a:t>ORDER BY CUSTOMER.LASTNAME, CUSTOMER.FIRSTNAME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Components</a:t>
            </a:r>
          </a:p>
        </p:txBody>
      </p:sp>
      <p:sp>
        <p:nvSpPr>
          <p:cNvPr id="1536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BBAF52-512B-432F-B712-079CB7E0A069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153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5986463" cy="4495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 View: Sale Total</a:t>
            </a:r>
          </a:p>
        </p:txBody>
      </p:sp>
      <p:sp>
        <p:nvSpPr>
          <p:cNvPr id="1351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D20C53-3913-474E-AACC-4B3BBBC82528}" type="slidenum">
              <a:rPr lang="en-US" smtClean="0"/>
              <a:pPr/>
              <a:t>130</a:t>
            </a:fld>
            <a:endParaRPr lang="en-US" smtClean="0"/>
          </a:p>
        </p:txBody>
      </p:sp>
      <p:pic>
        <p:nvPicPr>
          <p:cNvPr id="1351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443663" cy="40386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Query Text</a:t>
            </a:r>
          </a:p>
        </p:txBody>
      </p:sp>
      <p:sp>
        <p:nvSpPr>
          <p:cNvPr id="1361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14F60F-2689-4547-B033-D18545EE3418}" type="slidenum">
              <a:rPr lang="en-US" smtClean="0"/>
              <a:pPr/>
              <a:t>131</a:t>
            </a:fld>
            <a:endParaRPr lang="en-US" smtClean="0"/>
          </a:p>
        </p:txBody>
      </p:sp>
      <p:sp>
        <p:nvSpPr>
          <p:cNvPr id="136196" name="Rectangle 3"/>
          <p:cNvSpPr>
            <a:spLocks noChangeArrowheads="1"/>
          </p:cNvSpPr>
          <p:nvPr/>
        </p:nvSpPr>
        <p:spPr bwMode="auto">
          <a:xfrm>
            <a:off x="533400" y="1524000"/>
            <a:ext cx="79248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/>
              <a:t>SELECT </a:t>
            </a:r>
          </a:p>
          <a:p>
            <a:pPr algn="l"/>
            <a:r>
              <a:rPr lang="en-US"/>
              <a:t>    SALE.SALEID SALEID, </a:t>
            </a:r>
          </a:p>
          <a:p>
            <a:pPr algn="l"/>
            <a:r>
              <a:rPr lang="en-US"/>
              <a:t>    SALE.SALEDATE SALEDATE, </a:t>
            </a:r>
          </a:p>
          <a:p>
            <a:pPr algn="l"/>
            <a:r>
              <a:rPr lang="en-US"/>
              <a:t>    SALE.CUSTOMERID CUSTOMERID, </a:t>
            </a:r>
          </a:p>
          <a:p>
            <a:pPr algn="l"/>
            <a:r>
              <a:rPr lang="en-US"/>
              <a:t>    SUM(SALEITEM.QUANTITYSOLD*SALEITEM.SALEPRICE) SaleTotal, </a:t>
            </a:r>
          </a:p>
          <a:p>
            <a:pPr algn="l"/>
            <a:r>
              <a:rPr lang="en-US"/>
              <a:t>    COUNT(SALE.SALEID) SaleCount</a:t>
            </a:r>
          </a:p>
          <a:p>
            <a:pPr algn="l"/>
            <a:r>
              <a:rPr lang="en-US"/>
              <a:t>FROM </a:t>
            </a:r>
          </a:p>
          <a:p>
            <a:pPr algn="l"/>
            <a:r>
              <a:rPr lang="en-US"/>
              <a:t>    SALE INNER JOIN SALEITEM</a:t>
            </a:r>
          </a:p>
          <a:p>
            <a:pPr algn="l"/>
            <a:r>
              <a:rPr lang="en-US"/>
              <a:t>      ON SALE.SALEID=SALEITEM.SALEID</a:t>
            </a:r>
          </a:p>
          <a:p>
            <a:pPr algn="l"/>
            <a:r>
              <a:rPr lang="en-US"/>
              <a:t>GROUP BY SALE.SALEID, SALE.SALEDATE, SALE.CUSTOMERID</a:t>
            </a:r>
          </a:p>
          <a:p>
            <a:pPr algn="l"/>
            <a:r>
              <a:rPr lang="en-US"/>
              <a:t>ORDER BY SALE.SALEDATE</a:t>
            </a: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Report Link View</a:t>
            </a:r>
          </a:p>
        </p:txBody>
      </p:sp>
      <p:sp>
        <p:nvSpPr>
          <p:cNvPr id="1372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C1686EB-BC78-4C8B-85F3-9810F2B32091}" type="slidenum">
              <a:rPr lang="en-US" smtClean="0"/>
              <a:pPr/>
              <a:t>132</a:t>
            </a:fld>
            <a:endParaRPr lang="en-US" smtClean="0"/>
          </a:p>
        </p:txBody>
      </p:sp>
      <p:pic>
        <p:nvPicPr>
          <p:cNvPr id="13722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572250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Master-Detail Control</a:t>
            </a:r>
          </a:p>
        </p:txBody>
      </p:sp>
      <p:sp>
        <p:nvSpPr>
          <p:cNvPr id="138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B249C1-7DA9-4451-B778-041D11123A9E}" type="slidenum">
              <a:rPr lang="en-US" smtClean="0"/>
              <a:pPr/>
              <a:t>133</a:t>
            </a:fld>
            <a:endParaRPr lang="en-US" smtClean="0"/>
          </a:p>
        </p:txBody>
      </p:sp>
      <p:pic>
        <p:nvPicPr>
          <p:cNvPr id="138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7191375" cy="45529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Report</a:t>
            </a:r>
          </a:p>
        </p:txBody>
      </p:sp>
      <p:sp>
        <p:nvSpPr>
          <p:cNvPr id="1392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DB358B-BDBE-430C-A32E-5E10DBC04C00}" type="slidenum">
              <a:rPr lang="en-US" smtClean="0"/>
              <a:pPr/>
              <a:t>134</a:t>
            </a:fld>
            <a:endParaRPr lang="en-US" smtClean="0"/>
          </a:p>
        </p:txBody>
      </p:sp>
      <p:pic>
        <p:nvPicPr>
          <p:cNvPr id="139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4130675" cy="451008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Improved Report</a:t>
            </a:r>
          </a:p>
        </p:txBody>
      </p:sp>
      <p:sp>
        <p:nvSpPr>
          <p:cNvPr id="14029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A6C90F-72C9-42B0-BD05-08B3C6293FC5}" type="slidenum">
              <a:rPr lang="en-US" smtClean="0"/>
              <a:pPr/>
              <a:t>135</a:t>
            </a:fld>
            <a:endParaRPr lang="en-US" smtClean="0"/>
          </a:p>
        </p:txBody>
      </p:sp>
      <p:pic>
        <p:nvPicPr>
          <p:cNvPr id="14029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447800"/>
            <a:ext cx="4248150" cy="467518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Initialize Project Connection</a:t>
            </a:r>
          </a:p>
        </p:txBody>
      </p:sp>
      <p:sp>
        <p:nvSpPr>
          <p:cNvPr id="163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399026-7158-48E1-B339-0B7A8DC7B5DB}" type="slidenum">
              <a:rPr lang="en-US" smtClean="0"/>
              <a:pPr/>
              <a:t>14</a:t>
            </a:fld>
            <a:endParaRPr lang="en-US" smtClean="0"/>
          </a:p>
        </p:txBody>
      </p:sp>
      <p:pic>
        <p:nvPicPr>
          <p:cNvPr id="16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00200"/>
            <a:ext cx="6711950" cy="424656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Entity Objects</a:t>
            </a:r>
          </a:p>
        </p:txBody>
      </p:sp>
      <p:sp>
        <p:nvSpPr>
          <p:cNvPr id="174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E81502-779A-4EE1-8C97-6D6F1F653529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619875" cy="414813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Table Objects</a:t>
            </a:r>
          </a:p>
        </p:txBody>
      </p:sp>
      <p:sp>
        <p:nvSpPr>
          <p:cNvPr id="184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A25537-A801-43E9-96AC-400DE5BAF396}" type="slidenum">
              <a:rPr lang="en-US" smtClean="0"/>
              <a:pPr/>
              <a:t>16</a:t>
            </a:fld>
            <a:endParaRPr lang="en-US" smtClean="0"/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600200"/>
            <a:ext cx="6700838" cy="41513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18437" name="Text Box 43"/>
          <p:cNvSpPr txBox="1">
            <a:spLocks noChangeArrowheads="1"/>
          </p:cNvSpPr>
          <p:nvPr/>
        </p:nvSpPr>
        <p:spPr bwMode="auto">
          <a:xfrm>
            <a:off x="4114800" y="4876800"/>
            <a:ext cx="2286000" cy="6461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Choose table. Click arrow to select.</a:t>
            </a:r>
          </a:p>
        </p:txBody>
      </p:sp>
      <p:sp>
        <p:nvSpPr>
          <p:cNvPr id="18438" name="Oval 5"/>
          <p:cNvSpPr>
            <a:spLocks noChangeArrowheads="1"/>
          </p:cNvSpPr>
          <p:nvPr/>
        </p:nvSpPr>
        <p:spPr bwMode="auto">
          <a:xfrm>
            <a:off x="7086600" y="3048000"/>
            <a:ext cx="609600" cy="381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18439" name="Straight Arrow Connector 7"/>
          <p:cNvCxnSpPr>
            <a:cxnSpLocks noChangeShapeType="1"/>
            <a:stCxn id="18437" idx="1"/>
          </p:cNvCxnSpPr>
          <p:nvPr/>
        </p:nvCxnSpPr>
        <p:spPr bwMode="auto">
          <a:xfrm rot="10800000">
            <a:off x="3505200" y="4495800"/>
            <a:ext cx="609600" cy="704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0" name="Straight Arrow Connector 9"/>
          <p:cNvCxnSpPr>
            <a:cxnSpLocks noChangeShapeType="1"/>
            <a:stCxn id="18437" idx="1"/>
          </p:cNvCxnSpPr>
          <p:nvPr/>
        </p:nvCxnSpPr>
        <p:spPr bwMode="auto">
          <a:xfrm rot="10800000" flipH="1">
            <a:off x="4114800" y="4114800"/>
            <a:ext cx="762000" cy="1085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1" name="Straight Arrow Connector 11"/>
          <p:cNvCxnSpPr>
            <a:cxnSpLocks noChangeShapeType="1"/>
            <a:stCxn id="18437" idx="0"/>
          </p:cNvCxnSpPr>
          <p:nvPr/>
        </p:nvCxnSpPr>
        <p:spPr bwMode="auto">
          <a:xfrm rot="5400000" flipH="1" flipV="1">
            <a:off x="4991100" y="4152900"/>
            <a:ext cx="990600" cy="4572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Updatable Views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C71227-A241-40FD-9037-00C50FC7D5E8}" type="slidenum">
              <a:rPr lang="en-US" smtClean="0"/>
              <a:pPr/>
              <a:t>17</a:t>
            </a:fld>
            <a:endParaRPr lang="en-US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943725" cy="429418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BC7DA2-3096-4103-A86D-53DB1F70C7A4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2048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Gender LOV Object</a:t>
            </a:r>
          </a:p>
        </p:txBody>
      </p:sp>
      <p:sp>
        <p:nvSpPr>
          <p:cNvPr id="20484" name="Text Box 7"/>
          <p:cNvSpPr txBox="1">
            <a:spLocks noChangeArrowheads="1"/>
          </p:cNvSpPr>
          <p:nvPr/>
        </p:nvSpPr>
        <p:spPr bwMode="auto">
          <a:xfrm>
            <a:off x="990600" y="1447800"/>
            <a:ext cx="6781800" cy="39624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Right-click Projects/Model/AP06.model.</a:t>
            </a:r>
          </a:p>
          <a:p>
            <a:pPr algn="l">
              <a:spcBef>
                <a:spcPct val="0"/>
              </a:spcBef>
            </a:pPr>
            <a:r>
              <a:rPr lang="en-US"/>
              <a:t>Create a New View Object.</a:t>
            </a:r>
          </a:p>
          <a:p>
            <a:pPr algn="l">
              <a:spcBef>
                <a:spcPct val="0"/>
              </a:spcBef>
            </a:pPr>
            <a:r>
              <a:rPr lang="en-US"/>
              <a:t>Name: GenderLOVView.</a:t>
            </a:r>
          </a:p>
          <a:p>
            <a:pPr algn="l">
              <a:spcBef>
                <a:spcPct val="0"/>
              </a:spcBef>
            </a:pPr>
            <a:r>
              <a:rPr lang="en-US"/>
              <a:t>Select Rows populated at design time (Static List).</a:t>
            </a:r>
          </a:p>
          <a:p>
            <a:pPr algn="l">
              <a:spcBef>
                <a:spcPct val="0"/>
              </a:spcBef>
            </a:pPr>
            <a:r>
              <a:rPr lang="en-US"/>
              <a:t>Add Attributes with the New button.</a:t>
            </a:r>
          </a:p>
          <a:p>
            <a:pPr algn="l">
              <a:spcBef>
                <a:spcPct val="0"/>
              </a:spcBef>
            </a:pPr>
            <a:r>
              <a:rPr lang="en-US"/>
              <a:t>Name: Gender, Key Attribute (check box).</a:t>
            </a:r>
          </a:p>
          <a:p>
            <a:pPr algn="l">
              <a:spcBef>
                <a:spcPct val="0"/>
              </a:spcBef>
            </a:pPr>
            <a:r>
              <a:rPr lang="en-US"/>
              <a:t>Static List: Click the Plus sign.</a:t>
            </a:r>
          </a:p>
          <a:p>
            <a:pPr algn="l">
              <a:spcBef>
                <a:spcPct val="0"/>
              </a:spcBef>
            </a:pPr>
            <a:r>
              <a:rPr lang="en-US"/>
              <a:t>Add three rows: Female, Male, Unidentified.</a:t>
            </a:r>
          </a:p>
          <a:p>
            <a:pPr algn="l">
              <a:spcBef>
                <a:spcPct val="0"/>
              </a:spcBef>
            </a:pPr>
            <a:r>
              <a:rPr lang="en-US"/>
              <a:t>Set check box for Application Module.</a:t>
            </a:r>
          </a:p>
          <a:p>
            <a:pPr algn="l">
              <a:spcBef>
                <a:spcPct val="0"/>
              </a:spcBef>
            </a:pPr>
            <a:r>
              <a:rPr lang="en-US"/>
              <a:t>Finish with defaults.</a:t>
            </a:r>
          </a:p>
          <a:p>
            <a:pPr algn="l">
              <a:spcBef>
                <a:spcPct val="0"/>
              </a:spcBef>
            </a:pPr>
            <a:r>
              <a:rPr lang="en-US"/>
              <a:t>Select List UI Hints tab.</a:t>
            </a:r>
          </a:p>
          <a:p>
            <a:pPr algn="l">
              <a:spcBef>
                <a:spcPct val="0"/>
              </a:spcBef>
            </a:pPr>
            <a:r>
              <a:rPr lang="en-US"/>
              <a:t>Keep default type: Choice List.</a:t>
            </a:r>
          </a:p>
          <a:p>
            <a:pPr algn="l">
              <a:spcBef>
                <a:spcPct val="0"/>
              </a:spcBef>
            </a:pPr>
            <a:r>
              <a:rPr lang="en-US"/>
              <a:t>Move Gender column to Selected side.</a:t>
            </a:r>
          </a:p>
          <a:p>
            <a:pPr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LOV: New View Object</a:t>
            </a:r>
          </a:p>
        </p:txBody>
      </p:sp>
      <p:sp>
        <p:nvSpPr>
          <p:cNvPr id="2150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7B1CF4-12F6-4934-B833-B385014441F5}" type="slidenum">
              <a:rPr lang="en-US" smtClean="0"/>
              <a:pPr/>
              <a:t>19</a:t>
            </a:fld>
            <a:endParaRPr lang="en-US" smtClean="0"/>
          </a:p>
        </p:txBody>
      </p:sp>
      <p:pic>
        <p:nvPicPr>
          <p:cNvPr id="215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6257925" cy="38703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1676400" y="5486400"/>
            <a:ext cx="48863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Projects/Model/Ap06.model: New View Object</a:t>
            </a:r>
          </a:p>
        </p:txBody>
      </p:sp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2590800" y="3962400"/>
            <a:ext cx="24384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Model-View-Controller</a:t>
            </a: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5C1538-29C4-472E-89F3-B0A564EDF3CF}" type="slidenum">
              <a:rPr lang="en-US" smtClean="0"/>
              <a:pPr/>
              <a:t>2</a:t>
            </a:fld>
            <a:endParaRPr lang="en-US" smtClean="0"/>
          </a:p>
        </p:txBody>
      </p:sp>
      <p:grpSp>
        <p:nvGrpSpPr>
          <p:cNvPr id="4100" name="Group 14"/>
          <p:cNvGrpSpPr>
            <a:grpSpLocks/>
          </p:cNvGrpSpPr>
          <p:nvPr/>
        </p:nvGrpSpPr>
        <p:grpSpPr bwMode="auto">
          <a:xfrm>
            <a:off x="990600" y="3810000"/>
            <a:ext cx="381000" cy="533400"/>
            <a:chOff x="914400" y="3581400"/>
            <a:chExt cx="381000" cy="533400"/>
          </a:xfrm>
        </p:grpSpPr>
        <p:sp>
          <p:nvSpPr>
            <p:cNvPr id="4112" name="Oval 6"/>
            <p:cNvSpPr>
              <a:spLocks noChangeArrowheads="1"/>
            </p:cNvSpPr>
            <p:nvPr/>
          </p:nvSpPr>
          <p:spPr bwMode="auto">
            <a:xfrm>
              <a:off x="914400" y="3962400"/>
              <a:ext cx="381000" cy="1524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13" name="Oval 7"/>
            <p:cNvSpPr>
              <a:spLocks noChangeArrowheads="1"/>
            </p:cNvSpPr>
            <p:nvPr/>
          </p:nvSpPr>
          <p:spPr bwMode="auto">
            <a:xfrm>
              <a:off x="914400" y="3886200"/>
              <a:ext cx="381000" cy="1524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14" name="Oval 8"/>
            <p:cNvSpPr>
              <a:spLocks noChangeArrowheads="1"/>
            </p:cNvSpPr>
            <p:nvPr/>
          </p:nvSpPr>
          <p:spPr bwMode="auto">
            <a:xfrm>
              <a:off x="914400" y="3810000"/>
              <a:ext cx="381000" cy="1524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15" name="Oval 9"/>
            <p:cNvSpPr>
              <a:spLocks noChangeArrowheads="1"/>
            </p:cNvSpPr>
            <p:nvPr/>
          </p:nvSpPr>
          <p:spPr bwMode="auto">
            <a:xfrm>
              <a:off x="914400" y="3733800"/>
              <a:ext cx="381000" cy="1524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16" name="Oval 12"/>
            <p:cNvSpPr>
              <a:spLocks noChangeArrowheads="1"/>
            </p:cNvSpPr>
            <p:nvPr/>
          </p:nvSpPr>
          <p:spPr bwMode="auto">
            <a:xfrm>
              <a:off x="914400" y="3657600"/>
              <a:ext cx="381000" cy="1524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4117" name="Oval 13"/>
            <p:cNvSpPr>
              <a:spLocks noChangeArrowheads="1"/>
            </p:cNvSpPr>
            <p:nvPr/>
          </p:nvSpPr>
          <p:spPr bwMode="auto">
            <a:xfrm>
              <a:off x="914400" y="3581400"/>
              <a:ext cx="381000" cy="152400"/>
            </a:xfrm>
            <a:prstGeom prst="ellipse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 type="triangle" w="sm" len="sm"/>
            </a:ln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4101" name="TextBox 15"/>
          <p:cNvSpPr txBox="1">
            <a:spLocks noChangeArrowheads="1"/>
          </p:cNvSpPr>
          <p:nvPr/>
        </p:nvSpPr>
        <p:spPr bwMode="auto">
          <a:xfrm>
            <a:off x="685800" y="4419600"/>
            <a:ext cx="11715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Database</a:t>
            </a:r>
          </a:p>
        </p:txBody>
      </p:sp>
      <p:sp>
        <p:nvSpPr>
          <p:cNvPr id="4102" name="Rectangle 16"/>
          <p:cNvSpPr>
            <a:spLocks noChangeArrowheads="1"/>
          </p:cNvSpPr>
          <p:nvPr/>
        </p:nvSpPr>
        <p:spPr bwMode="auto">
          <a:xfrm>
            <a:off x="6858000" y="1905000"/>
            <a:ext cx="685800" cy="990600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103" name="TextBox 17"/>
          <p:cNvSpPr txBox="1">
            <a:spLocks noChangeArrowheads="1"/>
          </p:cNvSpPr>
          <p:nvPr/>
        </p:nvSpPr>
        <p:spPr bwMode="auto">
          <a:xfrm>
            <a:off x="6858000" y="2971800"/>
            <a:ext cx="723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Page</a:t>
            </a:r>
          </a:p>
        </p:txBody>
      </p:sp>
      <p:sp>
        <p:nvSpPr>
          <p:cNvPr id="4104" name="Rounded Rectangle 18"/>
          <p:cNvSpPr>
            <a:spLocks noChangeArrowheads="1"/>
          </p:cNvSpPr>
          <p:nvPr/>
        </p:nvSpPr>
        <p:spPr bwMode="auto">
          <a:xfrm>
            <a:off x="2057400" y="2895600"/>
            <a:ext cx="1530350" cy="609600"/>
          </a:xfrm>
          <a:prstGeom prst="roundRect">
            <a:avLst>
              <a:gd name="adj" fmla="val 16667"/>
            </a:avLst>
          </a:prstGeom>
          <a:solidFill>
            <a:srgbClr val="FFFFD5"/>
          </a:solidFill>
          <a:ln w="9525" algn="ctr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/>
          <a:lstStyle/>
          <a:p>
            <a:r>
              <a:rPr lang="en-US"/>
              <a:t>Model</a:t>
            </a:r>
          </a:p>
        </p:txBody>
      </p:sp>
      <p:sp>
        <p:nvSpPr>
          <p:cNvPr id="4105" name="Rounded Rectangle 19"/>
          <p:cNvSpPr>
            <a:spLocks noChangeArrowheads="1"/>
          </p:cNvSpPr>
          <p:nvPr/>
        </p:nvSpPr>
        <p:spPr bwMode="auto">
          <a:xfrm>
            <a:off x="4876800" y="1981200"/>
            <a:ext cx="1530350" cy="533400"/>
          </a:xfrm>
          <a:prstGeom prst="roundRect">
            <a:avLst>
              <a:gd name="adj" fmla="val 16667"/>
            </a:avLst>
          </a:prstGeom>
          <a:solidFill>
            <a:srgbClr val="FFFFD5"/>
          </a:solidFill>
          <a:ln w="9525" algn="ctr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/>
          <a:lstStyle/>
          <a:p>
            <a:r>
              <a:rPr lang="en-US"/>
              <a:t>View</a:t>
            </a:r>
          </a:p>
        </p:txBody>
      </p:sp>
      <p:sp>
        <p:nvSpPr>
          <p:cNvPr id="4106" name="Rounded Rectangle 20"/>
          <p:cNvSpPr>
            <a:spLocks noChangeArrowheads="1"/>
          </p:cNvSpPr>
          <p:nvPr/>
        </p:nvSpPr>
        <p:spPr bwMode="auto">
          <a:xfrm>
            <a:off x="4876800" y="3429000"/>
            <a:ext cx="1530350" cy="609600"/>
          </a:xfrm>
          <a:prstGeom prst="roundRect">
            <a:avLst>
              <a:gd name="adj" fmla="val 16667"/>
            </a:avLst>
          </a:prstGeom>
          <a:solidFill>
            <a:srgbClr val="FFFFD5"/>
          </a:solidFill>
          <a:ln w="9525" algn="ctr">
            <a:solidFill>
              <a:schemeClr val="tx1"/>
            </a:solidFill>
            <a:round/>
            <a:headEnd/>
            <a:tailEnd type="triangle" w="sm" len="sm"/>
          </a:ln>
        </p:spPr>
        <p:txBody>
          <a:bodyPr wrap="none"/>
          <a:lstStyle/>
          <a:p>
            <a:r>
              <a:rPr lang="en-US"/>
              <a:t>Controller</a:t>
            </a:r>
          </a:p>
        </p:txBody>
      </p:sp>
      <p:cxnSp>
        <p:nvCxnSpPr>
          <p:cNvPr id="4107" name="Straight Arrow Connector 22"/>
          <p:cNvCxnSpPr>
            <a:cxnSpLocks noChangeShapeType="1"/>
            <a:stCxn id="4117" idx="6"/>
            <a:endCxn id="4104" idx="1"/>
          </p:cNvCxnSpPr>
          <p:nvPr/>
        </p:nvCxnSpPr>
        <p:spPr bwMode="auto">
          <a:xfrm flipV="1">
            <a:off x="1371600" y="3200400"/>
            <a:ext cx="6858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lg" len="med"/>
            <a:tailEnd type="stealth" w="lg" len="med"/>
          </a:ln>
        </p:spPr>
      </p:cxnSp>
      <p:cxnSp>
        <p:nvCxnSpPr>
          <p:cNvPr id="4108" name="Straight Arrow Connector 23"/>
          <p:cNvCxnSpPr>
            <a:cxnSpLocks noChangeShapeType="1"/>
            <a:stCxn id="4104" idx="3"/>
            <a:endCxn id="4105" idx="1"/>
          </p:cNvCxnSpPr>
          <p:nvPr/>
        </p:nvCxnSpPr>
        <p:spPr bwMode="auto">
          <a:xfrm flipV="1">
            <a:off x="3587750" y="2247900"/>
            <a:ext cx="1289050" cy="9525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lg" len="med"/>
            <a:tailEnd type="stealth" w="lg" len="med"/>
          </a:ln>
        </p:spPr>
      </p:cxnSp>
      <p:cxnSp>
        <p:nvCxnSpPr>
          <p:cNvPr id="4109" name="Straight Arrow Connector 26"/>
          <p:cNvCxnSpPr>
            <a:cxnSpLocks noChangeShapeType="1"/>
            <a:stCxn id="4106" idx="0"/>
            <a:endCxn id="4105" idx="2"/>
          </p:cNvCxnSpPr>
          <p:nvPr/>
        </p:nvCxnSpPr>
        <p:spPr bwMode="auto">
          <a:xfrm rot="5400000" flipH="1" flipV="1">
            <a:off x="5185569" y="2972594"/>
            <a:ext cx="9144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lg" len="med"/>
            <a:tailEnd type="stealth" w="lg" len="med"/>
          </a:ln>
        </p:spPr>
      </p:cxnSp>
      <p:cxnSp>
        <p:nvCxnSpPr>
          <p:cNvPr id="4110" name="Straight Arrow Connector 29"/>
          <p:cNvCxnSpPr>
            <a:cxnSpLocks noChangeShapeType="1"/>
            <a:stCxn id="4104" idx="3"/>
            <a:endCxn id="4106" idx="1"/>
          </p:cNvCxnSpPr>
          <p:nvPr/>
        </p:nvCxnSpPr>
        <p:spPr bwMode="auto">
          <a:xfrm>
            <a:off x="3587750" y="3200400"/>
            <a:ext cx="1289050" cy="533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lg" len="med"/>
            <a:tailEnd type="stealth" w="lg" len="med"/>
          </a:ln>
        </p:spPr>
      </p:cxnSp>
      <p:cxnSp>
        <p:nvCxnSpPr>
          <p:cNvPr id="4111" name="Straight Arrow Connector 32"/>
          <p:cNvCxnSpPr>
            <a:cxnSpLocks noChangeShapeType="1"/>
            <a:stCxn id="4105" idx="3"/>
            <a:endCxn id="4102" idx="1"/>
          </p:cNvCxnSpPr>
          <p:nvPr/>
        </p:nvCxnSpPr>
        <p:spPr bwMode="auto">
          <a:xfrm>
            <a:off x="6407150" y="2247900"/>
            <a:ext cx="450850" cy="1524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stealth" w="lg" len="med"/>
            <a:tailEnd type="stealth" w="lg" len="med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LOV Attributes</a:t>
            </a:r>
          </a:p>
        </p:txBody>
      </p:sp>
      <p:sp>
        <p:nvSpPr>
          <p:cNvPr id="225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5447D4-0CED-4909-9D82-1C0D408F2780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524000"/>
            <a:ext cx="6843713" cy="428466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22533" name="Oval 4"/>
          <p:cNvSpPr>
            <a:spLocks noChangeArrowheads="1"/>
          </p:cNvSpPr>
          <p:nvPr/>
        </p:nvSpPr>
        <p:spPr bwMode="auto">
          <a:xfrm>
            <a:off x="6553200" y="5105400"/>
            <a:ext cx="685800" cy="381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Gender Attribute</a:t>
            </a:r>
          </a:p>
        </p:txBody>
      </p:sp>
      <p:sp>
        <p:nvSpPr>
          <p:cNvPr id="235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F18F03-B315-4510-825C-CE07539E3328}" type="slidenum">
              <a:rPr lang="en-US" smtClean="0"/>
              <a:pPr/>
              <a:t>21</a:t>
            </a:fld>
            <a:endParaRPr lang="en-US" smtClean="0"/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469063" cy="45085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23557" name="Oval 4"/>
          <p:cNvSpPr>
            <a:spLocks noChangeArrowheads="1"/>
          </p:cNvSpPr>
          <p:nvPr/>
        </p:nvSpPr>
        <p:spPr bwMode="auto">
          <a:xfrm>
            <a:off x="2057400" y="1905000"/>
            <a:ext cx="685800" cy="381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558" name="Oval 5"/>
          <p:cNvSpPr>
            <a:spLocks noChangeArrowheads="1"/>
          </p:cNvSpPr>
          <p:nvPr/>
        </p:nvSpPr>
        <p:spPr bwMode="auto">
          <a:xfrm>
            <a:off x="4343400" y="3200400"/>
            <a:ext cx="533400" cy="381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Gender List</a:t>
            </a:r>
          </a:p>
        </p:txBody>
      </p:sp>
      <p:sp>
        <p:nvSpPr>
          <p:cNvPr id="2457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4B58A1-552B-4977-BA3A-8A84EF2DAE55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6838950" cy="42529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24581" name="Oval 4"/>
          <p:cNvSpPr>
            <a:spLocks noChangeArrowheads="1"/>
          </p:cNvSpPr>
          <p:nvPr/>
        </p:nvSpPr>
        <p:spPr bwMode="auto">
          <a:xfrm>
            <a:off x="6400800" y="2514600"/>
            <a:ext cx="304800" cy="381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582" name="Rectangle 5"/>
          <p:cNvSpPr>
            <a:spLocks noChangeArrowheads="1"/>
          </p:cNvSpPr>
          <p:nvPr/>
        </p:nvSpPr>
        <p:spPr bwMode="auto">
          <a:xfrm>
            <a:off x="2438400" y="2971800"/>
            <a:ext cx="762000" cy="4572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Module</a:t>
            </a:r>
          </a:p>
        </p:txBody>
      </p:sp>
      <p:sp>
        <p:nvSpPr>
          <p:cNvPr id="256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D5A63C-4EA7-4CE0-B6BD-B1A90325D8E7}" type="slidenum">
              <a:rPr lang="en-US" smtClean="0"/>
              <a:pPr/>
              <a:t>23</a:t>
            </a:fld>
            <a:endParaRPr lang="en-US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752600"/>
            <a:ext cx="6305550" cy="39608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25605" name="Oval 4"/>
          <p:cNvSpPr>
            <a:spLocks noChangeArrowheads="1"/>
          </p:cNvSpPr>
          <p:nvPr/>
        </p:nvSpPr>
        <p:spPr bwMode="auto">
          <a:xfrm>
            <a:off x="2438400" y="2667000"/>
            <a:ext cx="10668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600200"/>
            <a:ext cx="4818063" cy="43751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2662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List UI Hints</a:t>
            </a:r>
          </a:p>
        </p:txBody>
      </p:sp>
      <p:sp>
        <p:nvSpPr>
          <p:cNvPr id="2662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17790C-343F-41F5-B8C3-89EFEC52E6AF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26629" name="Oval 4"/>
          <p:cNvSpPr>
            <a:spLocks noChangeArrowheads="1"/>
          </p:cNvSpPr>
          <p:nvPr/>
        </p:nvSpPr>
        <p:spPr bwMode="auto">
          <a:xfrm>
            <a:off x="3276600" y="3657600"/>
            <a:ext cx="990600" cy="228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30" name="Oval 5"/>
          <p:cNvSpPr>
            <a:spLocks noChangeArrowheads="1"/>
          </p:cNvSpPr>
          <p:nvPr/>
        </p:nvSpPr>
        <p:spPr bwMode="auto">
          <a:xfrm>
            <a:off x="4495800" y="3657600"/>
            <a:ext cx="990600" cy="228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31" name="Oval 6"/>
          <p:cNvSpPr>
            <a:spLocks noChangeArrowheads="1"/>
          </p:cNvSpPr>
          <p:nvPr/>
        </p:nvSpPr>
        <p:spPr bwMode="auto">
          <a:xfrm>
            <a:off x="3733800" y="2514600"/>
            <a:ext cx="2971800" cy="381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B7C14A-AF5B-43C4-8346-48C4C12C0B0C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276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Gender LOV Object</a:t>
            </a:r>
          </a:p>
        </p:txBody>
      </p:sp>
      <p:sp>
        <p:nvSpPr>
          <p:cNvPr id="27652" name="Text Box 7"/>
          <p:cNvSpPr txBox="1">
            <a:spLocks noChangeArrowheads="1"/>
          </p:cNvSpPr>
          <p:nvPr/>
        </p:nvSpPr>
        <p:spPr bwMode="auto">
          <a:xfrm>
            <a:off x="990600" y="1447800"/>
            <a:ext cx="6781800" cy="38100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Open Customer table object in model.</a:t>
            </a:r>
          </a:p>
          <a:p>
            <a:pPr algn="l">
              <a:spcBef>
                <a:spcPct val="0"/>
              </a:spcBef>
            </a:pPr>
            <a:r>
              <a:rPr lang="en-US"/>
              <a:t>View Accessors tab, click plus sign.</a:t>
            </a:r>
          </a:p>
          <a:p>
            <a:pPr algn="l">
              <a:spcBef>
                <a:spcPct val="0"/>
              </a:spcBef>
            </a:pPr>
            <a:r>
              <a:rPr lang="en-US"/>
              <a:t>Move GenderLOVView to right side.</a:t>
            </a:r>
          </a:p>
          <a:p>
            <a:pPr algn="l">
              <a:spcBef>
                <a:spcPct val="0"/>
              </a:spcBef>
            </a:pPr>
            <a:r>
              <a:rPr lang="en-US"/>
              <a:t>Attributes tab, select Gender column.</a:t>
            </a:r>
          </a:p>
          <a:p>
            <a:pPr algn="l">
              <a:spcBef>
                <a:spcPct val="0"/>
              </a:spcBef>
            </a:pPr>
            <a:r>
              <a:rPr lang="en-US"/>
              <a:t>Double-click to edit Gender attribute.</a:t>
            </a:r>
          </a:p>
          <a:p>
            <a:pPr algn="l">
              <a:spcBef>
                <a:spcPct val="0"/>
              </a:spcBef>
            </a:pPr>
            <a:r>
              <a:rPr lang="en-US"/>
              <a:t>Select Validation tab click New.</a:t>
            </a:r>
          </a:p>
          <a:p>
            <a:pPr algn="l">
              <a:spcBef>
                <a:spcPct val="0"/>
              </a:spcBef>
            </a:pPr>
            <a:r>
              <a:rPr lang="en-US"/>
              <a:t>Set Rule Type to List.</a:t>
            </a:r>
          </a:p>
          <a:p>
            <a:pPr algn="l">
              <a:spcBef>
                <a:spcPct val="0"/>
              </a:spcBef>
            </a:pPr>
            <a:r>
              <a:rPr lang="en-US"/>
              <a:t>Set List Type: View Accessor Attribute.</a:t>
            </a:r>
          </a:p>
          <a:p>
            <a:pPr algn="l">
              <a:spcBef>
                <a:spcPct val="0"/>
              </a:spcBef>
            </a:pPr>
            <a:r>
              <a:rPr lang="en-US"/>
              <a:t>Choose GenderLOVView1/Gender.</a:t>
            </a:r>
          </a:p>
          <a:p>
            <a:pPr algn="l">
              <a:spcBef>
                <a:spcPct val="0"/>
              </a:spcBef>
            </a:pPr>
            <a:r>
              <a:rPr lang="en-US"/>
              <a:t>Failure Handling tab, enter message (Female, Male, Unidentified).</a:t>
            </a:r>
          </a:p>
          <a:p>
            <a:pPr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Customer View Accessors</a:t>
            </a:r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DC45C2-2FD2-4914-8B22-BCD98A921003}" type="slidenum">
              <a:rPr lang="en-US" smtClean="0"/>
              <a:pPr/>
              <a:t>26</a:t>
            </a:fld>
            <a:endParaRPr lang="en-US" smtClean="0"/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921375" cy="42767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View Accessors: Gender</a:t>
            </a:r>
          </a:p>
        </p:txBody>
      </p:sp>
      <p:sp>
        <p:nvSpPr>
          <p:cNvPr id="296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47AAAD-B9C1-4977-997B-4DA8A5619E31}" type="slidenum">
              <a:rPr lang="en-US" smtClean="0"/>
              <a:pPr/>
              <a:t>27</a:t>
            </a:fld>
            <a:endParaRPr lang="en-US" smtClean="0"/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676400"/>
            <a:ext cx="4826000" cy="431958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29701" name="Oval 4"/>
          <p:cNvSpPr>
            <a:spLocks noChangeArrowheads="1"/>
          </p:cNvSpPr>
          <p:nvPr/>
        </p:nvSpPr>
        <p:spPr bwMode="auto">
          <a:xfrm>
            <a:off x="4343400" y="3581400"/>
            <a:ext cx="457200" cy="381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Gender Attribute</a:t>
            </a:r>
          </a:p>
        </p:txBody>
      </p:sp>
      <p:sp>
        <p:nvSpPr>
          <p:cNvPr id="307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2B0160-563A-41B7-AAEB-5D753AA6CAA2}" type="slidenum">
              <a:rPr lang="en-US" smtClean="0"/>
              <a:pPr/>
              <a:t>28</a:t>
            </a:fld>
            <a:endParaRPr lang="en-US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4724400" cy="43545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Gender Control</a:t>
            </a:r>
          </a:p>
        </p:txBody>
      </p:sp>
      <p:sp>
        <p:nvSpPr>
          <p:cNvPr id="3174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2B580A-1784-4862-96A2-F7AEF3B95663}" type="slidenum">
              <a:rPr lang="en-US" smtClean="0"/>
              <a:pPr/>
              <a:t>29</a:t>
            </a:fld>
            <a:endParaRPr lang="en-US" smtClean="0"/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757988" cy="425926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0DFD86-349B-4756-BAC6-F443261F2A3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Form Types</a:t>
            </a:r>
          </a:p>
        </p:txBody>
      </p:sp>
      <p:graphicFrame>
        <p:nvGraphicFramePr>
          <p:cNvPr id="270422" name="Group 86"/>
          <p:cNvGraphicFramePr>
            <a:graphicFrameLocks noGrp="1"/>
          </p:cNvGraphicFramePr>
          <p:nvPr>
            <p:ph sz="half" idx="1"/>
          </p:nvPr>
        </p:nvGraphicFramePr>
        <p:xfrm>
          <a:off x="3429000" y="1739900"/>
          <a:ext cx="3886200" cy="1463040"/>
        </p:xfrm>
        <a:graphic>
          <a:graphicData uri="http://schemas.openxmlformats.org/drawingml/2006/table">
            <a:tbl>
              <a:tblPr/>
              <a:tblGrid>
                <a:gridCol w="727075"/>
                <a:gridCol w="1992313"/>
                <a:gridCol w="1166812"/>
              </a:tblGrid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Style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Style 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Category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1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46" name="Rectangle 4"/>
          <p:cNvSpPr>
            <a:spLocks noChangeArrowheads="1"/>
          </p:cNvSpPr>
          <p:nvPr/>
        </p:nvSpPr>
        <p:spPr bwMode="auto">
          <a:xfrm>
            <a:off x="533400" y="1676400"/>
            <a:ext cx="2286000" cy="2438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47" name="Text Box 5"/>
          <p:cNvSpPr txBox="1">
            <a:spLocks noChangeArrowheads="1"/>
          </p:cNvSpPr>
          <p:nvPr/>
        </p:nvSpPr>
        <p:spPr bwMode="auto">
          <a:xfrm>
            <a:off x="1066800" y="1828800"/>
            <a:ext cx="1174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Customer</a:t>
            </a:r>
          </a:p>
        </p:txBody>
      </p:sp>
      <p:sp>
        <p:nvSpPr>
          <p:cNvPr id="5148" name="Text Box 6"/>
          <p:cNvSpPr txBox="1">
            <a:spLocks noChangeArrowheads="1"/>
          </p:cNvSpPr>
          <p:nvPr/>
        </p:nvSpPr>
        <p:spPr bwMode="auto">
          <a:xfrm>
            <a:off x="593725" y="2246313"/>
            <a:ext cx="1301750" cy="1465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>
              <a:spcBef>
                <a:spcPct val="0"/>
              </a:spcBef>
            </a:pPr>
            <a:r>
              <a:rPr lang="en-US"/>
              <a:t>Last Name</a:t>
            </a:r>
          </a:p>
          <a:p>
            <a:pPr algn="l">
              <a:spcBef>
                <a:spcPct val="0"/>
              </a:spcBef>
            </a:pPr>
            <a:r>
              <a:rPr lang="en-US"/>
              <a:t>First Name</a:t>
            </a:r>
          </a:p>
          <a:p>
            <a:pPr algn="l">
              <a:spcBef>
                <a:spcPct val="0"/>
              </a:spcBef>
            </a:pPr>
            <a:r>
              <a:rPr lang="en-US"/>
              <a:t>Phone</a:t>
            </a:r>
          </a:p>
          <a:p>
            <a:pPr algn="l">
              <a:spcBef>
                <a:spcPct val="0"/>
              </a:spcBef>
            </a:pPr>
            <a:r>
              <a:rPr lang="en-US"/>
              <a:t>Address</a:t>
            </a:r>
          </a:p>
          <a:p>
            <a:pPr algn="l">
              <a:spcBef>
                <a:spcPct val="0"/>
              </a:spcBef>
            </a:pPr>
            <a:r>
              <a:rPr lang="en-US"/>
              <a:t>City</a:t>
            </a:r>
          </a:p>
        </p:txBody>
      </p:sp>
      <p:sp>
        <p:nvSpPr>
          <p:cNvPr id="5149" name="Rectangle 7"/>
          <p:cNvSpPr>
            <a:spLocks noChangeArrowheads="1"/>
          </p:cNvSpPr>
          <p:nvPr/>
        </p:nvSpPr>
        <p:spPr bwMode="auto">
          <a:xfrm>
            <a:off x="1905000" y="2362200"/>
            <a:ext cx="8382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0" name="Rectangle 8"/>
          <p:cNvSpPr>
            <a:spLocks noChangeArrowheads="1"/>
          </p:cNvSpPr>
          <p:nvPr/>
        </p:nvSpPr>
        <p:spPr bwMode="auto">
          <a:xfrm>
            <a:off x="1905000" y="2647950"/>
            <a:ext cx="8382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1" name="Rectangle 9"/>
          <p:cNvSpPr>
            <a:spLocks noChangeArrowheads="1"/>
          </p:cNvSpPr>
          <p:nvPr/>
        </p:nvSpPr>
        <p:spPr bwMode="auto">
          <a:xfrm>
            <a:off x="1905000" y="2933700"/>
            <a:ext cx="8382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2" name="Rectangle 10"/>
          <p:cNvSpPr>
            <a:spLocks noChangeArrowheads="1"/>
          </p:cNvSpPr>
          <p:nvPr/>
        </p:nvSpPr>
        <p:spPr bwMode="auto">
          <a:xfrm>
            <a:off x="1905000" y="3219450"/>
            <a:ext cx="8382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3" name="Rectangle 11"/>
          <p:cNvSpPr>
            <a:spLocks noChangeArrowheads="1"/>
          </p:cNvSpPr>
          <p:nvPr/>
        </p:nvSpPr>
        <p:spPr bwMode="auto">
          <a:xfrm>
            <a:off x="1905000" y="3505200"/>
            <a:ext cx="838200" cy="2286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154" name="Text Box 13"/>
          <p:cNvSpPr txBox="1">
            <a:spLocks noChangeArrowheads="1"/>
          </p:cNvSpPr>
          <p:nvPr/>
        </p:nvSpPr>
        <p:spPr bwMode="auto">
          <a:xfrm>
            <a:off x="4495800" y="1371600"/>
            <a:ext cx="17462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Ski Board Style</a:t>
            </a:r>
          </a:p>
        </p:txBody>
      </p:sp>
      <p:sp>
        <p:nvSpPr>
          <p:cNvPr id="5155" name="Rectangle 53"/>
          <p:cNvSpPr>
            <a:spLocks noChangeArrowheads="1"/>
          </p:cNvSpPr>
          <p:nvPr/>
        </p:nvSpPr>
        <p:spPr bwMode="auto">
          <a:xfrm>
            <a:off x="3429000" y="3810000"/>
            <a:ext cx="4953000" cy="22860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56" name="Text Box 54"/>
          <p:cNvSpPr txBox="1">
            <a:spLocks noChangeArrowheads="1"/>
          </p:cNvSpPr>
          <p:nvPr/>
        </p:nvSpPr>
        <p:spPr bwMode="auto">
          <a:xfrm>
            <a:off x="5759450" y="3846513"/>
            <a:ext cx="6413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Sale</a:t>
            </a:r>
          </a:p>
        </p:txBody>
      </p:sp>
      <p:sp>
        <p:nvSpPr>
          <p:cNvPr id="5157" name="Text Box 55"/>
          <p:cNvSpPr txBox="1">
            <a:spLocks noChangeArrowheads="1"/>
          </p:cNvSpPr>
          <p:nvPr/>
        </p:nvSpPr>
        <p:spPr bwMode="auto">
          <a:xfrm>
            <a:off x="3489325" y="4205288"/>
            <a:ext cx="1174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Customer</a:t>
            </a:r>
          </a:p>
        </p:txBody>
      </p:sp>
      <p:sp>
        <p:nvSpPr>
          <p:cNvPr id="5158" name="Text Box 56"/>
          <p:cNvSpPr txBox="1">
            <a:spLocks noChangeArrowheads="1"/>
          </p:cNvSpPr>
          <p:nvPr/>
        </p:nvSpPr>
        <p:spPr bwMode="auto">
          <a:xfrm>
            <a:off x="5562600" y="4205288"/>
            <a:ext cx="1454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Salesperson</a:t>
            </a:r>
          </a:p>
        </p:txBody>
      </p:sp>
      <p:graphicFrame>
        <p:nvGraphicFramePr>
          <p:cNvPr id="270432" name="Group 96"/>
          <p:cNvGraphicFramePr>
            <a:graphicFrameLocks noGrp="1"/>
          </p:cNvGraphicFramePr>
          <p:nvPr>
            <p:ph sz="half" idx="2"/>
          </p:nvPr>
        </p:nvGraphicFramePr>
        <p:xfrm>
          <a:off x="3505200" y="4572000"/>
          <a:ext cx="4702175" cy="1188720"/>
        </p:xfrm>
        <a:graphic>
          <a:graphicData uri="http://schemas.openxmlformats.org/drawingml/2006/table">
            <a:tbl>
              <a:tblPr/>
              <a:tblGrid>
                <a:gridCol w="857250"/>
                <a:gridCol w="1327150"/>
                <a:gridCol w="704850"/>
                <a:gridCol w="1035050"/>
                <a:gridCol w="7778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ItemID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Description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Price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Quantity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Value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85" name="Text Box 97"/>
          <p:cNvSpPr txBox="1">
            <a:spLocks noChangeArrowheads="1"/>
          </p:cNvSpPr>
          <p:nvPr/>
        </p:nvSpPr>
        <p:spPr bwMode="auto">
          <a:xfrm>
            <a:off x="746125" y="4227513"/>
            <a:ext cx="6794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CC"/>
                </a:solidFill>
              </a:rPr>
              <a:t>Main</a:t>
            </a:r>
          </a:p>
        </p:txBody>
      </p:sp>
      <p:sp>
        <p:nvSpPr>
          <p:cNvPr id="5186" name="Text Box 98"/>
          <p:cNvSpPr txBox="1">
            <a:spLocks noChangeArrowheads="1"/>
          </p:cNvSpPr>
          <p:nvPr/>
        </p:nvSpPr>
        <p:spPr bwMode="auto">
          <a:xfrm>
            <a:off x="7620000" y="2133600"/>
            <a:ext cx="6159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CC"/>
                </a:solidFill>
              </a:rPr>
              <a:t>Grid</a:t>
            </a:r>
          </a:p>
        </p:txBody>
      </p:sp>
      <p:sp>
        <p:nvSpPr>
          <p:cNvPr id="5187" name="Text Box 99"/>
          <p:cNvSpPr txBox="1">
            <a:spLocks noChangeArrowheads="1"/>
          </p:cNvSpPr>
          <p:nvPr/>
        </p:nvSpPr>
        <p:spPr bwMode="auto">
          <a:xfrm>
            <a:off x="2209800" y="4953000"/>
            <a:ext cx="1123950" cy="779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00CC"/>
                </a:solidFill>
              </a:rPr>
              <a:t>Main and</a:t>
            </a:r>
          </a:p>
          <a:p>
            <a:pPr algn="l"/>
            <a:r>
              <a:rPr lang="en-US">
                <a:solidFill>
                  <a:srgbClr val="0000CC"/>
                </a:solidFill>
              </a:rPr>
              <a:t>Subform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Gender Validation</a:t>
            </a:r>
          </a:p>
        </p:txBody>
      </p:sp>
      <p:sp>
        <p:nvSpPr>
          <p:cNvPr id="327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9C07AE-E690-49C3-8CC7-BF4AE3B94730}" type="slidenum">
              <a:rPr lang="en-US" smtClean="0"/>
              <a:pPr/>
              <a:t>30</a:t>
            </a:fld>
            <a:endParaRPr lang="en-US" smtClean="0"/>
          </a:p>
        </p:txBody>
      </p:sp>
      <p:pic>
        <p:nvPicPr>
          <p:cNvPr id="3277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295900" cy="40671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32773" name="Oval 4"/>
          <p:cNvSpPr>
            <a:spLocks noChangeArrowheads="1"/>
          </p:cNvSpPr>
          <p:nvPr/>
        </p:nvSpPr>
        <p:spPr bwMode="auto">
          <a:xfrm>
            <a:off x="3505200" y="1981200"/>
            <a:ext cx="685800" cy="1524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74" name="Rectangle 5"/>
          <p:cNvSpPr>
            <a:spLocks noChangeArrowheads="1"/>
          </p:cNvSpPr>
          <p:nvPr/>
        </p:nvSpPr>
        <p:spPr bwMode="auto">
          <a:xfrm>
            <a:off x="3352800" y="3124200"/>
            <a:ext cx="990600" cy="4572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2775" name="Rectangle 6"/>
          <p:cNvSpPr>
            <a:spLocks noChangeArrowheads="1"/>
          </p:cNvSpPr>
          <p:nvPr/>
        </p:nvSpPr>
        <p:spPr bwMode="auto">
          <a:xfrm>
            <a:off x="3276600" y="2819400"/>
            <a:ext cx="2514600" cy="1524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Validation Message</a:t>
            </a:r>
          </a:p>
        </p:txBody>
      </p:sp>
      <p:sp>
        <p:nvSpPr>
          <p:cNvPr id="337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678A62-E094-4B3D-889D-47918A9EE1B6}" type="slidenum">
              <a:rPr lang="en-US" smtClean="0"/>
              <a:pPr/>
              <a:t>31</a:t>
            </a:fld>
            <a:endParaRPr lang="en-US" smtClean="0"/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524000"/>
            <a:ext cx="3971925" cy="431323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2590800" y="3352800"/>
            <a:ext cx="1981200" cy="3810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2E666C-1F04-4575-A22B-E55B7AE91F1B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3481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LOV to Customer View</a:t>
            </a: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990600" y="1447800"/>
            <a:ext cx="6781800" cy="2514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Open Customer View in model.</a:t>
            </a:r>
          </a:p>
          <a:p>
            <a:pPr algn="l">
              <a:spcBef>
                <a:spcPct val="0"/>
              </a:spcBef>
            </a:pPr>
            <a:r>
              <a:rPr lang="en-US"/>
              <a:t>Select Gender column.</a:t>
            </a:r>
          </a:p>
          <a:p>
            <a:pPr algn="l">
              <a:spcBef>
                <a:spcPct val="0"/>
              </a:spcBef>
            </a:pPr>
            <a:r>
              <a:rPr lang="en-US"/>
              <a:t>Scroll to bottom.</a:t>
            </a:r>
          </a:p>
          <a:p>
            <a:pPr algn="l">
              <a:spcBef>
                <a:spcPct val="0"/>
              </a:spcBef>
            </a:pPr>
            <a:r>
              <a:rPr lang="en-US"/>
              <a:t>List of Values: Gender, click Plus sign.</a:t>
            </a:r>
          </a:p>
          <a:p>
            <a:pPr algn="l">
              <a:spcBef>
                <a:spcPct val="0"/>
              </a:spcBef>
            </a:pPr>
            <a:r>
              <a:rPr lang="en-US"/>
              <a:t>List Data Source: GenderLOVView1.</a:t>
            </a:r>
          </a:p>
          <a:p>
            <a:pPr algn="l">
              <a:spcBef>
                <a:spcPct val="0"/>
              </a:spcBef>
            </a:pPr>
            <a:r>
              <a:rPr lang="en-US"/>
              <a:t>List Attribute: Gender.</a:t>
            </a:r>
          </a:p>
          <a:p>
            <a:pPr algn="l">
              <a:spcBef>
                <a:spcPct val="0"/>
              </a:spcBef>
            </a:pPr>
            <a:r>
              <a:rPr lang="en-US"/>
              <a:t>Ignore warning messages.</a:t>
            </a:r>
          </a:p>
          <a:p>
            <a:pPr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Apply LOV to Gender Column</a:t>
            </a:r>
          </a:p>
        </p:txBody>
      </p:sp>
      <p:sp>
        <p:nvSpPr>
          <p:cNvPr id="358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961B245-29F7-412C-BAB8-969A16ED2ACF}" type="slidenum">
              <a:rPr lang="en-US" smtClean="0"/>
              <a:pPr/>
              <a:t>33</a:t>
            </a:fld>
            <a:endParaRPr lang="en-US" smtClean="0"/>
          </a:p>
        </p:txBody>
      </p:sp>
      <p:pic>
        <p:nvPicPr>
          <p:cNvPr id="358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447800"/>
            <a:ext cx="7134225" cy="45624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35845" name="Oval 4"/>
          <p:cNvSpPr>
            <a:spLocks noChangeArrowheads="1"/>
          </p:cNvSpPr>
          <p:nvPr/>
        </p:nvSpPr>
        <p:spPr bwMode="auto">
          <a:xfrm>
            <a:off x="1447800" y="2514600"/>
            <a:ext cx="1447800" cy="228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5846" name="Oval 5"/>
          <p:cNvSpPr>
            <a:spLocks noChangeArrowheads="1"/>
          </p:cNvSpPr>
          <p:nvPr/>
        </p:nvSpPr>
        <p:spPr bwMode="auto">
          <a:xfrm>
            <a:off x="3962400" y="3962400"/>
            <a:ext cx="3810000" cy="51911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5847" name="Oval 6"/>
          <p:cNvSpPr>
            <a:spLocks noChangeArrowheads="1"/>
          </p:cNvSpPr>
          <p:nvPr/>
        </p:nvSpPr>
        <p:spPr bwMode="auto">
          <a:xfrm>
            <a:off x="7086600" y="5029200"/>
            <a:ext cx="381000" cy="381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Pick GenderLOV and Column</a:t>
            </a:r>
          </a:p>
        </p:txBody>
      </p:sp>
      <p:sp>
        <p:nvSpPr>
          <p:cNvPr id="368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9754D4-04BF-4CDE-956B-7AF720A5FD6D}" type="slidenum">
              <a:rPr lang="en-US" smtClean="0"/>
              <a:pPr/>
              <a:t>34</a:t>
            </a:fld>
            <a:endParaRPr lang="en-US" smtClean="0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0"/>
            <a:ext cx="5486400" cy="444023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667000" y="2743200"/>
            <a:ext cx="16764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2667000" y="2971800"/>
            <a:ext cx="16764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6871" name="Text Box 43"/>
          <p:cNvSpPr txBox="1">
            <a:spLocks noChangeArrowheads="1"/>
          </p:cNvSpPr>
          <p:nvPr/>
        </p:nvSpPr>
        <p:spPr bwMode="auto">
          <a:xfrm>
            <a:off x="4800600" y="1981200"/>
            <a:ext cx="2057400" cy="6461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Optional—change control type</a:t>
            </a:r>
          </a:p>
        </p:txBody>
      </p:sp>
      <p:cxnSp>
        <p:nvCxnSpPr>
          <p:cNvPr id="36872" name="Straight Arrow Connector 9"/>
          <p:cNvCxnSpPr>
            <a:cxnSpLocks noChangeShapeType="1"/>
            <a:stCxn id="36871" idx="1"/>
          </p:cNvCxnSpPr>
          <p:nvPr/>
        </p:nvCxnSpPr>
        <p:spPr bwMode="auto">
          <a:xfrm rot="10800000">
            <a:off x="3124200" y="2209800"/>
            <a:ext cx="1676400" cy="95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36873" name="TextBox 10"/>
          <p:cNvSpPr txBox="1">
            <a:spLocks noChangeArrowheads="1"/>
          </p:cNvSpPr>
          <p:nvPr/>
        </p:nvSpPr>
        <p:spPr bwMode="auto">
          <a:xfrm>
            <a:off x="2667000" y="4953000"/>
            <a:ext cx="3325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Ignore any warning messages.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5430908-5F80-4B70-B68B-FFE983535C0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789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Create Page</a:t>
            </a:r>
          </a:p>
        </p:txBody>
      </p:sp>
      <p:sp>
        <p:nvSpPr>
          <p:cNvPr id="37892" name="Text Box 7"/>
          <p:cNvSpPr txBox="1">
            <a:spLocks noChangeArrowheads="1"/>
          </p:cNvSpPr>
          <p:nvPr/>
        </p:nvSpPr>
        <p:spPr bwMode="auto">
          <a:xfrm>
            <a:off x="990600" y="1447800"/>
            <a:ext cx="6781800" cy="41148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Checklist Step 5.2 or</a:t>
            </a:r>
          </a:p>
          <a:p>
            <a:pPr algn="l">
              <a:spcBef>
                <a:spcPct val="0"/>
              </a:spcBef>
            </a:pPr>
            <a:r>
              <a:rPr lang="en-US"/>
              <a:t>ViewController project, right-click Web Content, New JSF Page.</a:t>
            </a:r>
          </a:p>
          <a:p>
            <a:pPr algn="l">
              <a:spcBef>
                <a:spcPct val="0"/>
              </a:spcBef>
            </a:pPr>
            <a:r>
              <a:rPr lang="en-US"/>
              <a:t>File Name: EditCustomer.jspx.</a:t>
            </a:r>
          </a:p>
          <a:p>
            <a:pPr algn="l">
              <a:spcBef>
                <a:spcPct val="0"/>
              </a:spcBef>
            </a:pPr>
            <a:r>
              <a:rPr lang="en-US"/>
              <a:t>Choose Quick Start Layout (One Column Header).</a:t>
            </a:r>
          </a:p>
          <a:p>
            <a:pPr algn="l">
              <a:spcBef>
                <a:spcPct val="0"/>
              </a:spcBef>
            </a:pPr>
            <a:r>
              <a:rPr lang="en-US"/>
              <a:t>Type title: Edit Customer.</a:t>
            </a:r>
          </a:p>
          <a:p>
            <a:pPr algn="l">
              <a:spcBef>
                <a:spcPct val="0"/>
              </a:spcBef>
            </a:pPr>
            <a:r>
              <a:rPr lang="en-US"/>
              <a:t>Set it as Heading 1.</a:t>
            </a:r>
          </a:p>
          <a:p>
            <a:pPr algn="l">
              <a:spcBef>
                <a:spcPct val="0"/>
              </a:spcBef>
            </a:pPr>
            <a:r>
              <a:rPr lang="en-US"/>
              <a:t>In Component navigator, pick CSS from dropdown instead of ADF Faces.</a:t>
            </a:r>
          </a:p>
          <a:p>
            <a:pPr algn="l">
              <a:spcBef>
                <a:spcPct val="0"/>
              </a:spcBef>
            </a:pPr>
            <a:r>
              <a:rPr lang="en-US"/>
              <a:t>Drag JDeveloper.css onto the form and rename as Powder.css.</a:t>
            </a:r>
          </a:p>
          <a:p>
            <a:pPr algn="l">
              <a:spcBef>
                <a:spcPct val="0"/>
              </a:spcBef>
            </a:pPr>
            <a:r>
              <a:rPr lang="en-US"/>
              <a:t>In Application navigator, refresh Data Controls section.</a:t>
            </a:r>
          </a:p>
          <a:p>
            <a:pPr algn="l">
              <a:spcBef>
                <a:spcPct val="0"/>
              </a:spcBef>
            </a:pPr>
            <a:r>
              <a:rPr lang="en-US"/>
              <a:t>Drag CustomerView1 object to form page (bottom).</a:t>
            </a:r>
          </a:p>
          <a:p>
            <a:pPr algn="l">
              <a:spcBef>
                <a:spcPct val="0"/>
              </a:spcBef>
            </a:pPr>
            <a:r>
              <a:rPr lang="en-US"/>
              <a:t>Check two boxes: Navigation and Submit buttons.</a:t>
            </a:r>
          </a:p>
          <a:p>
            <a:pPr algn="l">
              <a:spcBef>
                <a:spcPct val="0"/>
              </a:spcBef>
            </a:pPr>
            <a:r>
              <a:rPr lang="en-US"/>
              <a:t>Verify Gender column is set to ADF Select One Choice.</a:t>
            </a:r>
          </a:p>
          <a:p>
            <a:pPr algn="l">
              <a:spcBef>
                <a:spcPct val="0"/>
              </a:spcBef>
            </a:pPr>
            <a:endParaRPr lang="en-US"/>
          </a:p>
          <a:p>
            <a:pPr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ViewController: New JSF Page</a:t>
            </a:r>
          </a:p>
        </p:txBody>
      </p:sp>
      <p:sp>
        <p:nvSpPr>
          <p:cNvPr id="3891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B2418-7582-40CB-951C-848B4057E714}" type="slidenum">
              <a:rPr lang="en-US" smtClean="0"/>
              <a:pPr/>
              <a:t>36</a:t>
            </a:fld>
            <a:endParaRPr lang="en-US" smtClean="0"/>
          </a:p>
        </p:txBody>
      </p:sp>
      <p:pic>
        <p:nvPicPr>
          <p:cNvPr id="389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6248400" cy="46609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Layout Gallery</a:t>
            </a:r>
          </a:p>
        </p:txBody>
      </p:sp>
      <p:sp>
        <p:nvSpPr>
          <p:cNvPr id="3993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AA23027-1672-4259-A730-3DA11FED3108}" type="slidenum">
              <a:rPr lang="en-US" smtClean="0"/>
              <a:pPr/>
              <a:t>37</a:t>
            </a:fld>
            <a:endParaRPr lang="en-US" smtClean="0"/>
          </a:p>
        </p:txBody>
      </p:sp>
      <p:pic>
        <p:nvPicPr>
          <p:cNvPr id="399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76400"/>
            <a:ext cx="5594350" cy="407193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Add Edit Control to Form</a:t>
            </a:r>
          </a:p>
        </p:txBody>
      </p:sp>
      <p:sp>
        <p:nvSpPr>
          <p:cNvPr id="4096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0C7AE8-E930-4D87-9F3C-9B58F8ED8E77}" type="slidenum">
              <a:rPr lang="en-US" smtClean="0"/>
              <a:pPr/>
              <a:t>38</a:t>
            </a:fld>
            <a:endParaRPr lang="en-US" smtClean="0"/>
          </a:p>
        </p:txBody>
      </p:sp>
      <p:pic>
        <p:nvPicPr>
          <p:cNvPr id="4096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986463" cy="4495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334000" cy="445293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419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Select Controls with LOV</a:t>
            </a:r>
          </a:p>
        </p:txBody>
      </p:sp>
      <p:sp>
        <p:nvSpPr>
          <p:cNvPr id="41988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13D82D-D1DB-4D1B-B982-E800DE4892BC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41989" name="Oval 4"/>
          <p:cNvSpPr>
            <a:spLocks noChangeArrowheads="1"/>
          </p:cNvSpPr>
          <p:nvPr/>
        </p:nvSpPr>
        <p:spPr bwMode="auto">
          <a:xfrm>
            <a:off x="1371600" y="4953000"/>
            <a:ext cx="1981200" cy="762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1990" name="TextBox 6"/>
          <p:cNvSpPr txBox="1">
            <a:spLocks noChangeArrowheads="1"/>
          </p:cNvSpPr>
          <p:nvPr/>
        </p:nvSpPr>
        <p:spPr bwMode="auto">
          <a:xfrm>
            <a:off x="3352800" y="5181600"/>
            <a:ext cx="2287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FF0000"/>
                </a:solidFill>
              </a:rPr>
              <a:t>Check to enable edit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600200"/>
            <a:ext cx="4552950" cy="44291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802D81-C7FB-4CC5-9367-906A22620D79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Customer Main Form</a:t>
            </a:r>
          </a:p>
        </p:txBody>
      </p:sp>
      <p:sp>
        <p:nvSpPr>
          <p:cNvPr id="6149" name="Text Box 21"/>
          <p:cNvSpPr txBox="1">
            <a:spLocks noChangeArrowheads="1"/>
          </p:cNvSpPr>
          <p:nvPr/>
        </p:nvSpPr>
        <p:spPr bwMode="auto">
          <a:xfrm>
            <a:off x="2895600" y="5257800"/>
            <a:ext cx="2209800" cy="37623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Record navigation</a:t>
            </a:r>
          </a:p>
        </p:txBody>
      </p:sp>
      <p:sp>
        <p:nvSpPr>
          <p:cNvPr id="6150" name="Line 22"/>
          <p:cNvSpPr>
            <a:spLocks noChangeShapeType="1"/>
          </p:cNvSpPr>
          <p:nvPr/>
        </p:nvSpPr>
        <p:spPr bwMode="auto">
          <a:xfrm flipH="1">
            <a:off x="2971800" y="2819400"/>
            <a:ext cx="15240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1" name="Text Box 23"/>
          <p:cNvSpPr txBox="1">
            <a:spLocks noChangeArrowheads="1"/>
          </p:cNvSpPr>
          <p:nvPr/>
        </p:nvSpPr>
        <p:spPr bwMode="auto">
          <a:xfrm>
            <a:off x="4495800" y="2667000"/>
            <a:ext cx="1752600" cy="6461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Text box with Label</a:t>
            </a:r>
          </a:p>
        </p:txBody>
      </p:sp>
      <p:sp>
        <p:nvSpPr>
          <p:cNvPr id="6152" name="Line 27"/>
          <p:cNvSpPr>
            <a:spLocks noChangeShapeType="1"/>
          </p:cNvSpPr>
          <p:nvPr/>
        </p:nvSpPr>
        <p:spPr bwMode="auto">
          <a:xfrm flipH="1" flipV="1">
            <a:off x="2362200" y="4953000"/>
            <a:ext cx="914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6153" name="Text Box 21"/>
          <p:cNvSpPr txBox="1">
            <a:spLocks noChangeArrowheads="1"/>
          </p:cNvSpPr>
          <p:nvPr/>
        </p:nvSpPr>
        <p:spPr bwMode="auto">
          <a:xfrm>
            <a:off x="3429000" y="4343400"/>
            <a:ext cx="2743200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Gender Combo Box/LOV</a:t>
            </a:r>
          </a:p>
        </p:txBody>
      </p:sp>
      <p:cxnSp>
        <p:nvCxnSpPr>
          <p:cNvPr id="6154" name="Straight Arrow Connector 13"/>
          <p:cNvCxnSpPr>
            <a:cxnSpLocks noChangeShapeType="1"/>
            <a:stCxn id="6153" idx="1"/>
          </p:cNvCxnSpPr>
          <p:nvPr/>
        </p:nvCxnSpPr>
        <p:spPr bwMode="auto">
          <a:xfrm rot="10800000">
            <a:off x="3048000" y="4495800"/>
            <a:ext cx="381000" cy="31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155" name="Straight Arrow Connector 14"/>
          <p:cNvCxnSpPr>
            <a:cxnSpLocks noChangeShapeType="1"/>
            <a:stCxn id="6153" idx="1"/>
          </p:cNvCxnSpPr>
          <p:nvPr/>
        </p:nvCxnSpPr>
        <p:spPr bwMode="auto">
          <a:xfrm rot="10800000" flipV="1">
            <a:off x="2971800" y="4529138"/>
            <a:ext cx="457200" cy="119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C17DA2F-1434-48EC-BFA4-B7ACFE7B87EA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430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Create Page</a:t>
            </a:r>
          </a:p>
        </p:txBody>
      </p:sp>
      <p:sp>
        <p:nvSpPr>
          <p:cNvPr id="43012" name="Text Box 7"/>
          <p:cNvSpPr txBox="1">
            <a:spLocks noChangeArrowheads="1"/>
          </p:cNvSpPr>
          <p:nvPr/>
        </p:nvSpPr>
        <p:spPr bwMode="auto">
          <a:xfrm>
            <a:off x="990600" y="1447800"/>
            <a:ext cx="6781800" cy="41148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Save everything (button).</a:t>
            </a:r>
          </a:p>
          <a:p>
            <a:pPr algn="l">
              <a:spcBef>
                <a:spcPct val="0"/>
              </a:spcBef>
            </a:pPr>
            <a:r>
              <a:rPr lang="en-US"/>
              <a:t>Right-click the form and choose Run.</a:t>
            </a:r>
          </a:p>
          <a:p>
            <a:pPr algn="l">
              <a:spcBef>
                <a:spcPct val="0"/>
              </a:spcBef>
            </a:pPr>
            <a:r>
              <a:rPr lang="en-US"/>
              <a:t>Wait.</a:t>
            </a:r>
          </a:p>
          <a:p>
            <a:pPr algn="l">
              <a:spcBef>
                <a:spcPct val="0"/>
              </a:spcBef>
            </a:pPr>
            <a:r>
              <a:rPr lang="en-US"/>
              <a:t>Use red square stop button to stop the form.</a:t>
            </a:r>
          </a:p>
          <a:p>
            <a:pPr algn="l">
              <a:spcBef>
                <a:spcPct val="0"/>
              </a:spcBef>
            </a:pPr>
            <a:r>
              <a:rPr lang="en-US"/>
              <a:t>Select the Email box.</a:t>
            </a:r>
          </a:p>
          <a:p>
            <a:pPr algn="l">
              <a:spcBef>
                <a:spcPct val="0"/>
              </a:spcBef>
            </a:pPr>
            <a:r>
              <a:rPr lang="en-US"/>
              <a:t>Expand Properties/Appearance.</a:t>
            </a:r>
          </a:p>
          <a:p>
            <a:pPr algn="l">
              <a:spcBef>
                <a:spcPct val="0"/>
              </a:spcBef>
            </a:pPr>
            <a:r>
              <a:rPr lang="en-US"/>
              <a:t>Change Columns from bindings.Email… to bindings.Lastname…</a:t>
            </a:r>
          </a:p>
          <a:p>
            <a:pPr algn="l">
              <a:spcBef>
                <a:spcPct val="0"/>
              </a:spcBef>
            </a:pPr>
            <a:r>
              <a:rPr lang="en-US"/>
              <a:t>Select Gender combo box.</a:t>
            </a:r>
          </a:p>
          <a:p>
            <a:pPr algn="l">
              <a:spcBef>
                <a:spcPct val="0"/>
              </a:spcBef>
            </a:pPr>
            <a:r>
              <a:rPr lang="en-US"/>
              <a:t>Change columns to bindings.Lastname…</a:t>
            </a:r>
          </a:p>
          <a:p>
            <a:pPr algn="l">
              <a:spcBef>
                <a:spcPct val="0"/>
              </a:spcBef>
            </a:pPr>
            <a:r>
              <a:rPr lang="en-US"/>
              <a:t>Run form.</a:t>
            </a:r>
          </a:p>
          <a:p>
            <a:pPr algn="l">
              <a:spcBef>
                <a:spcPct val="0"/>
              </a:spcBef>
            </a:pPr>
            <a:r>
              <a:rPr lang="en-US"/>
              <a:t>Test gender combo box.</a:t>
            </a:r>
          </a:p>
          <a:p>
            <a:pPr algn="l">
              <a:spcBef>
                <a:spcPct val="0"/>
              </a:spcBef>
            </a:pPr>
            <a:r>
              <a:rPr lang="en-US"/>
              <a:t>Test date picker.</a:t>
            </a:r>
          </a:p>
          <a:p>
            <a:pPr algn="l">
              <a:spcBef>
                <a:spcPct val="0"/>
              </a:spcBef>
            </a:pPr>
            <a:r>
              <a:rPr lang="en-US"/>
              <a:t>Stop form and close all design pages.</a:t>
            </a:r>
          </a:p>
          <a:p>
            <a:pPr algn="l">
              <a:spcBef>
                <a:spcPct val="0"/>
              </a:spcBef>
            </a:pPr>
            <a:endParaRPr lang="en-US"/>
          </a:p>
          <a:p>
            <a:pPr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447800"/>
            <a:ext cx="4791075" cy="46069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440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 Run</a:t>
            </a:r>
          </a:p>
        </p:txBody>
      </p:sp>
      <p:sp>
        <p:nvSpPr>
          <p:cNvPr id="4403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0C5CDF-5E4F-4821-8AB0-487B240D483C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44037" name="Text Box 43"/>
          <p:cNvSpPr txBox="1">
            <a:spLocks noChangeArrowheads="1"/>
          </p:cNvSpPr>
          <p:nvPr/>
        </p:nvSpPr>
        <p:spPr bwMode="auto">
          <a:xfrm>
            <a:off x="5105400" y="3657600"/>
            <a:ext cx="1219200" cy="369888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Too wide!</a:t>
            </a:r>
          </a:p>
        </p:txBody>
      </p:sp>
      <p:cxnSp>
        <p:nvCxnSpPr>
          <p:cNvPr id="44038" name="Straight Arrow Connector 7"/>
          <p:cNvCxnSpPr>
            <a:cxnSpLocks noChangeShapeType="1"/>
            <a:stCxn id="44037" idx="1"/>
          </p:cNvCxnSpPr>
          <p:nvPr/>
        </p:nvCxnSpPr>
        <p:spPr bwMode="auto">
          <a:xfrm rot="10800000">
            <a:off x="4419600" y="3505200"/>
            <a:ext cx="685800" cy="3365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Edit E-mail Width</a:t>
            </a:r>
          </a:p>
        </p:txBody>
      </p:sp>
      <p:sp>
        <p:nvSpPr>
          <p:cNvPr id="450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20A37C3-82F9-4855-89C2-C305C3DC84C6}" type="slidenum">
              <a:rPr lang="en-US" smtClean="0"/>
              <a:pPr/>
              <a:t>42</a:t>
            </a:fld>
            <a:endParaRPr lang="en-US" smtClean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096000" cy="45116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 with LOV Combo</a:t>
            </a:r>
          </a:p>
        </p:txBody>
      </p:sp>
      <p:sp>
        <p:nvSpPr>
          <p:cNvPr id="4608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B0290CC-11AF-4F52-AA16-178EEEB60BD0}" type="slidenum">
              <a:rPr lang="en-US" smtClean="0"/>
              <a:pPr/>
              <a:t>43</a:t>
            </a:fld>
            <a:endParaRPr lang="en-US" smtClean="0"/>
          </a:p>
        </p:txBody>
      </p:sp>
      <p:pic>
        <p:nvPicPr>
          <p:cNvPr id="4608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524000"/>
            <a:ext cx="4538663" cy="44069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Run with Date Picker</a:t>
            </a:r>
          </a:p>
        </p:txBody>
      </p:sp>
      <p:sp>
        <p:nvSpPr>
          <p:cNvPr id="4710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B4EFEEA-398B-4639-A6C8-384603ECE29A}" type="slidenum">
              <a:rPr lang="en-US" smtClean="0"/>
              <a:pPr/>
              <a:t>44</a:t>
            </a:fld>
            <a:endParaRPr lang="en-US" smtClean="0"/>
          </a:p>
        </p:txBody>
      </p:sp>
      <p:pic>
        <p:nvPicPr>
          <p:cNvPr id="4710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524000"/>
            <a:ext cx="5907088" cy="44196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47109" name="Text Box 43"/>
          <p:cNvSpPr txBox="1">
            <a:spLocks noChangeArrowheads="1"/>
          </p:cNvSpPr>
          <p:nvPr/>
        </p:nvSpPr>
        <p:spPr bwMode="auto">
          <a:xfrm>
            <a:off x="3962400" y="4876800"/>
            <a:ext cx="1752600" cy="6461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Date picker -- automatic</a:t>
            </a:r>
          </a:p>
        </p:txBody>
      </p:sp>
      <p:cxnSp>
        <p:nvCxnSpPr>
          <p:cNvPr id="47110" name="Straight Arrow Connector 6"/>
          <p:cNvCxnSpPr>
            <a:cxnSpLocks noChangeShapeType="1"/>
            <a:stCxn id="47109" idx="1"/>
          </p:cNvCxnSpPr>
          <p:nvPr/>
        </p:nvCxnSpPr>
        <p:spPr bwMode="auto">
          <a:xfrm rot="10800000">
            <a:off x="3733800" y="4495800"/>
            <a:ext cx="228600" cy="7048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47111" name="Straight Arrow Connector 7"/>
          <p:cNvCxnSpPr>
            <a:cxnSpLocks noChangeShapeType="1"/>
            <a:stCxn id="47109" idx="1"/>
          </p:cNvCxnSpPr>
          <p:nvPr/>
        </p:nvCxnSpPr>
        <p:spPr bwMode="auto">
          <a:xfrm rot="10800000">
            <a:off x="3429000" y="4724400"/>
            <a:ext cx="533400" cy="476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Grid/Table Form: Ski Board Style</a:t>
            </a:r>
          </a:p>
        </p:txBody>
      </p:sp>
      <p:sp>
        <p:nvSpPr>
          <p:cNvPr id="481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F4FF1E-ED56-43E7-B3A1-AEE5FBC35CD6}" type="slidenum">
              <a:rPr lang="en-US" smtClean="0"/>
              <a:pPr/>
              <a:t>45</a:t>
            </a:fld>
            <a:endParaRPr lang="en-US" smtClean="0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447800"/>
            <a:ext cx="4705350" cy="452278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73F908-52BE-41B8-9368-6537A6633954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491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Start Grid Page</a:t>
            </a:r>
          </a:p>
        </p:txBody>
      </p:sp>
      <p:sp>
        <p:nvSpPr>
          <p:cNvPr id="49156" name="Text Box 7"/>
          <p:cNvSpPr txBox="1">
            <a:spLocks noChangeArrowheads="1"/>
          </p:cNvSpPr>
          <p:nvPr/>
        </p:nvSpPr>
        <p:spPr bwMode="auto">
          <a:xfrm>
            <a:off x="990600" y="1447800"/>
            <a:ext cx="6781800" cy="22860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Application Navigator: Model/New.</a:t>
            </a:r>
          </a:p>
          <a:p>
            <a:pPr algn="l">
              <a:spcBef>
                <a:spcPct val="0"/>
              </a:spcBef>
            </a:pPr>
            <a:r>
              <a:rPr lang="en-US"/>
              <a:t>Business Components: Business Components from Tables.</a:t>
            </a:r>
          </a:p>
          <a:p>
            <a:pPr algn="l">
              <a:spcBef>
                <a:spcPct val="0"/>
              </a:spcBef>
            </a:pPr>
            <a:r>
              <a:rPr lang="en-US"/>
              <a:t>Click Query button, select SkiBoardStyle table to right.</a:t>
            </a:r>
          </a:p>
          <a:p>
            <a:pPr algn="l">
              <a:spcBef>
                <a:spcPct val="0"/>
              </a:spcBef>
            </a:pPr>
            <a:r>
              <a:rPr lang="en-US"/>
              <a:t>Updatable View, select SkiBoardStyle table.</a:t>
            </a:r>
          </a:p>
          <a:p>
            <a:pPr algn="l">
              <a:spcBef>
                <a:spcPct val="0"/>
              </a:spcBef>
            </a:pPr>
            <a:r>
              <a:rPr lang="en-US"/>
              <a:t>Read-only, none, default.</a:t>
            </a:r>
          </a:p>
          <a:p>
            <a:pPr algn="l">
              <a:spcBef>
                <a:spcPct val="0"/>
              </a:spcBef>
            </a:pPr>
            <a:r>
              <a:rPr lang="en-US"/>
              <a:t>Finish with defaults.</a:t>
            </a:r>
          </a:p>
          <a:p>
            <a:pPr algn="l">
              <a:spcBef>
                <a:spcPct val="0"/>
              </a:spcBef>
            </a:pPr>
            <a:endParaRPr lang="en-US"/>
          </a:p>
          <a:p>
            <a:pPr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Business Component</a:t>
            </a:r>
          </a:p>
        </p:txBody>
      </p:sp>
      <p:sp>
        <p:nvSpPr>
          <p:cNvPr id="5017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1790154-8B68-4636-838C-656FC0EB45E0}" type="slidenum">
              <a:rPr lang="en-US" smtClean="0"/>
              <a:pPr/>
              <a:t>47</a:t>
            </a:fld>
            <a:endParaRPr lang="en-US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524000"/>
            <a:ext cx="6172200" cy="443388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SkiBoardStyle Table</a:t>
            </a:r>
          </a:p>
        </p:txBody>
      </p:sp>
      <p:sp>
        <p:nvSpPr>
          <p:cNvPr id="512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55D700-1557-47D8-9108-55FFF6078D20}" type="slidenum">
              <a:rPr lang="en-US" smtClean="0"/>
              <a:pPr/>
              <a:t>48</a:t>
            </a:fld>
            <a:endParaRPr lang="en-US" smtClean="0"/>
          </a:p>
        </p:txBody>
      </p:sp>
      <p:pic>
        <p:nvPicPr>
          <p:cNvPr id="5120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324600" cy="39528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Updatable</a:t>
            </a:r>
          </a:p>
        </p:txBody>
      </p:sp>
      <p:sp>
        <p:nvSpPr>
          <p:cNvPr id="5222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543A4A-E66F-4AF8-82C8-AC26415C21C5}" type="slidenum">
              <a:rPr lang="en-US" smtClean="0"/>
              <a:pPr/>
              <a:t>49</a:t>
            </a:fld>
            <a:endParaRPr lang="en-US" smtClean="0"/>
          </a:p>
        </p:txBody>
      </p:sp>
      <p:pic>
        <p:nvPicPr>
          <p:cNvPr id="522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610350" cy="41433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62D03D7-DC12-4F1C-8181-A20127BC6626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</a:t>
            </a:r>
          </a:p>
        </p:txBody>
      </p:sp>
      <p:sp>
        <p:nvSpPr>
          <p:cNvPr id="7172" name="Text Box 7"/>
          <p:cNvSpPr txBox="1">
            <a:spLocks noChangeArrowheads="1"/>
          </p:cNvSpPr>
          <p:nvPr/>
        </p:nvSpPr>
        <p:spPr bwMode="auto">
          <a:xfrm>
            <a:off x="990600" y="1447800"/>
            <a:ext cx="6781800" cy="2514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Start JDeveloper with the default role.</a:t>
            </a:r>
          </a:p>
          <a:p>
            <a:pPr algn="l">
              <a:spcBef>
                <a:spcPct val="0"/>
              </a:spcBef>
            </a:pPr>
            <a:r>
              <a:rPr lang="en-US"/>
              <a:t>Use menu: Application/New.</a:t>
            </a:r>
          </a:p>
          <a:p>
            <a:pPr algn="l">
              <a:spcBef>
                <a:spcPct val="0"/>
              </a:spcBef>
            </a:pPr>
            <a:r>
              <a:rPr lang="en-US"/>
              <a:t>Name: AllPowder06, Package prefix: AP06.</a:t>
            </a:r>
          </a:p>
          <a:p>
            <a:pPr algn="l">
              <a:spcBef>
                <a:spcPct val="0"/>
              </a:spcBef>
            </a:pPr>
            <a:r>
              <a:rPr lang="en-US"/>
              <a:t>Pick Fusion Web (ADF) template.</a:t>
            </a:r>
          </a:p>
          <a:p>
            <a:pPr algn="l">
              <a:spcBef>
                <a:spcPct val="0"/>
              </a:spcBef>
            </a:pPr>
            <a:r>
              <a:rPr lang="en-US"/>
              <a:t>Create default project Model with ADF objects.</a:t>
            </a:r>
          </a:p>
          <a:p>
            <a:pPr algn="l">
              <a:spcBef>
                <a:spcPct val="0"/>
              </a:spcBef>
            </a:pPr>
            <a:r>
              <a:rPr lang="en-US"/>
              <a:t>Create default project ViewController with ADF Faces.</a:t>
            </a:r>
          </a:p>
          <a:p>
            <a:pPr algn="l">
              <a:spcBef>
                <a:spcPct val="0"/>
              </a:spcBef>
            </a:pPr>
            <a:r>
              <a:rPr lang="en-US"/>
              <a:t>Finish with defaults.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1A0B823-F687-485A-B90D-9DC85C2F7432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5325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Model Data for LOV</a:t>
            </a:r>
          </a:p>
        </p:txBody>
      </p:sp>
      <p:sp>
        <p:nvSpPr>
          <p:cNvPr id="53252" name="Text Box 7"/>
          <p:cNvSpPr txBox="1">
            <a:spLocks noChangeArrowheads="1"/>
          </p:cNvSpPr>
          <p:nvPr/>
        </p:nvSpPr>
        <p:spPr bwMode="auto">
          <a:xfrm>
            <a:off x="990600" y="1447800"/>
            <a:ext cx="6781800" cy="29718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Projects/Model/Ap06.model: New View Object.</a:t>
            </a:r>
          </a:p>
          <a:p>
            <a:pPr algn="l">
              <a:spcBef>
                <a:spcPct val="0"/>
              </a:spcBef>
            </a:pPr>
            <a:r>
              <a:rPr lang="en-US"/>
              <a:t>Name: ProductCategoryLOVView.</a:t>
            </a:r>
          </a:p>
          <a:p>
            <a:pPr algn="l">
              <a:spcBef>
                <a:spcPct val="0"/>
              </a:spcBef>
            </a:pPr>
            <a:r>
              <a:rPr lang="en-US"/>
              <a:t>Read-only access through SQL query.</a:t>
            </a:r>
          </a:p>
          <a:p>
            <a:pPr algn="l">
              <a:spcBef>
                <a:spcPct val="0"/>
              </a:spcBef>
            </a:pPr>
            <a:r>
              <a:rPr lang="en-US"/>
              <a:t>Write SQL.</a:t>
            </a:r>
          </a:p>
          <a:p>
            <a:pPr algn="l">
              <a:spcBef>
                <a:spcPct val="0"/>
              </a:spcBef>
            </a:pPr>
            <a:r>
              <a:rPr lang="en-US"/>
              <a:t>Accept most defaults, but set Category as Key Attribute.</a:t>
            </a:r>
          </a:p>
          <a:p>
            <a:pPr algn="l">
              <a:spcBef>
                <a:spcPct val="0"/>
              </a:spcBef>
            </a:pPr>
            <a:r>
              <a:rPr lang="en-US"/>
              <a:t>Set Checkbox for Application Module.</a:t>
            </a:r>
          </a:p>
          <a:p>
            <a:pPr algn="l">
              <a:spcBef>
                <a:spcPct val="0"/>
              </a:spcBef>
            </a:pPr>
            <a:r>
              <a:rPr lang="en-US"/>
              <a:t>Use defaults to finish.</a:t>
            </a:r>
          </a:p>
          <a:p>
            <a:pPr algn="l">
              <a:spcBef>
                <a:spcPct val="0"/>
              </a:spcBef>
            </a:pPr>
            <a:r>
              <a:rPr lang="en-US"/>
              <a:t>List UI Hints tab: Keep default: Choice List</a:t>
            </a:r>
          </a:p>
          <a:p>
            <a:pPr algn="l">
              <a:spcBef>
                <a:spcPct val="0"/>
              </a:spcBef>
            </a:pPr>
            <a:r>
              <a:rPr lang="en-US"/>
              <a:t>Move Category column to Selected box.</a:t>
            </a:r>
          </a:p>
          <a:p>
            <a:pPr algn="l">
              <a:spcBef>
                <a:spcPct val="0"/>
              </a:spcBef>
            </a:pPr>
            <a:endParaRPr lang="en-US"/>
          </a:p>
          <a:p>
            <a:pPr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 Category LOV Object</a:t>
            </a:r>
          </a:p>
        </p:txBody>
      </p:sp>
      <p:sp>
        <p:nvSpPr>
          <p:cNvPr id="542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4E033-B0B6-4A00-A8EE-ED06FB652AFD}" type="slidenum">
              <a:rPr lang="en-US" smtClean="0"/>
              <a:pPr/>
              <a:t>51</a:t>
            </a:fld>
            <a:endParaRPr lang="en-US" smtClean="0"/>
          </a:p>
        </p:txBody>
      </p:sp>
      <p:pic>
        <p:nvPicPr>
          <p:cNvPr id="5427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396038" cy="40100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54277" name="Rectangle 4"/>
          <p:cNvSpPr>
            <a:spLocks noChangeArrowheads="1"/>
          </p:cNvSpPr>
          <p:nvPr/>
        </p:nvSpPr>
        <p:spPr bwMode="auto">
          <a:xfrm>
            <a:off x="3200400" y="2667000"/>
            <a:ext cx="1219200" cy="3048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4278" name="Rectangle 5"/>
          <p:cNvSpPr>
            <a:spLocks noChangeArrowheads="1"/>
          </p:cNvSpPr>
          <p:nvPr/>
        </p:nvSpPr>
        <p:spPr bwMode="auto">
          <a:xfrm>
            <a:off x="2514600" y="3886200"/>
            <a:ext cx="2438400" cy="1524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LOV Query Lookup</a:t>
            </a:r>
          </a:p>
        </p:txBody>
      </p:sp>
      <p:sp>
        <p:nvSpPr>
          <p:cNvPr id="552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ECA8550-C079-4012-A38C-1BA28B7066AD}" type="slidenum">
              <a:rPr lang="en-US" smtClean="0"/>
              <a:pPr/>
              <a:t>52</a:t>
            </a:fld>
            <a:endParaRPr lang="en-US" smtClean="0"/>
          </a:p>
        </p:txBody>
      </p:sp>
      <p:pic>
        <p:nvPicPr>
          <p:cNvPr id="5530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524000"/>
            <a:ext cx="5181600" cy="32321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55301" name="TextBox 4"/>
          <p:cNvSpPr txBox="1">
            <a:spLocks noChangeArrowheads="1"/>
          </p:cNvSpPr>
          <p:nvPr/>
        </p:nvSpPr>
        <p:spPr bwMode="auto">
          <a:xfrm>
            <a:off x="2133600" y="4953000"/>
            <a:ext cx="4618038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SELECT Category FROM ProductCategory</a:t>
            </a:r>
          </a:p>
          <a:p>
            <a:pPr algn="l"/>
            <a:r>
              <a:rPr lang="en-US"/>
              <a:t>ORDER BY Category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Attribute</a:t>
            </a:r>
          </a:p>
        </p:txBody>
      </p:sp>
      <p:sp>
        <p:nvSpPr>
          <p:cNvPr id="563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B1502F-04C4-40D7-90EE-CF283ABAAEB6}" type="slidenum">
              <a:rPr lang="en-US" smtClean="0"/>
              <a:pPr/>
              <a:t>53</a:t>
            </a:fld>
            <a:endParaRPr lang="en-US" smtClean="0"/>
          </a:p>
        </p:txBody>
      </p:sp>
      <p:pic>
        <p:nvPicPr>
          <p:cNvPr id="563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615113" cy="414178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Application Module</a:t>
            </a:r>
          </a:p>
        </p:txBody>
      </p:sp>
      <p:sp>
        <p:nvSpPr>
          <p:cNvPr id="5734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816293A-C0E4-46A3-B80E-508858214998}" type="slidenum">
              <a:rPr lang="en-US" smtClean="0"/>
              <a:pPr/>
              <a:t>54</a:t>
            </a:fld>
            <a:endParaRPr lang="en-US" smtClean="0"/>
          </a:p>
        </p:txBody>
      </p:sp>
      <p:pic>
        <p:nvPicPr>
          <p:cNvPr id="5734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786563" cy="42195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57349" name="Oval 4"/>
          <p:cNvSpPr>
            <a:spLocks noChangeArrowheads="1"/>
          </p:cNvSpPr>
          <p:nvPr/>
        </p:nvSpPr>
        <p:spPr bwMode="auto">
          <a:xfrm>
            <a:off x="2438400" y="2590800"/>
            <a:ext cx="1219200" cy="381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List UI Hints: Column</a:t>
            </a:r>
          </a:p>
        </p:txBody>
      </p:sp>
      <p:sp>
        <p:nvSpPr>
          <p:cNvPr id="5837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EE782A-3AA9-43BC-BCCE-E67D3AEA04CC}" type="slidenum">
              <a:rPr lang="en-US" smtClean="0"/>
              <a:pPr/>
              <a:t>55</a:t>
            </a:fld>
            <a:endParaRPr lang="en-US" smtClean="0"/>
          </a:p>
        </p:txBody>
      </p:sp>
      <p:pic>
        <p:nvPicPr>
          <p:cNvPr id="5837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5175250" cy="45577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583BB6-AE33-4930-BB90-7AF67C73B351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59395" name="Rectangle 4"/>
          <p:cNvSpPr>
            <a:spLocks noGrp="1" noChangeArrowheads="1"/>
          </p:cNvSpPr>
          <p:nvPr>
            <p:ph type="title"/>
          </p:nvPr>
        </p:nvSpPr>
        <p:spPr>
          <a:xfrm>
            <a:off x="195263" y="228600"/>
            <a:ext cx="8015287" cy="1066800"/>
          </a:xfrm>
        </p:spPr>
        <p:txBody>
          <a:bodyPr/>
          <a:lstStyle/>
          <a:p>
            <a:pPr eaLnBrk="1" hangingPunct="1"/>
            <a:r>
              <a:rPr lang="en-US" smtClean="0"/>
              <a:t>Action: Add LOV to SkiBoardStyle Table</a:t>
            </a:r>
          </a:p>
        </p:txBody>
      </p:sp>
      <p:sp>
        <p:nvSpPr>
          <p:cNvPr id="59396" name="Text Box 7"/>
          <p:cNvSpPr txBox="1">
            <a:spLocks noChangeArrowheads="1"/>
          </p:cNvSpPr>
          <p:nvPr/>
        </p:nvSpPr>
        <p:spPr bwMode="auto">
          <a:xfrm>
            <a:off x="990600" y="1676400"/>
            <a:ext cx="6781800" cy="29718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Model/SkiBoardStyle table: Edit/double click.</a:t>
            </a:r>
          </a:p>
          <a:p>
            <a:pPr algn="l">
              <a:spcBef>
                <a:spcPct val="0"/>
              </a:spcBef>
            </a:pPr>
            <a:r>
              <a:rPr lang="en-US"/>
              <a:t>View Accessors tab, click plus sign to add.</a:t>
            </a:r>
          </a:p>
          <a:p>
            <a:pPr algn="l">
              <a:spcBef>
                <a:spcPct val="0"/>
              </a:spcBef>
            </a:pPr>
            <a:r>
              <a:rPr lang="en-US"/>
              <a:t>Move ProductCategoryLOVView to right panel.</a:t>
            </a:r>
          </a:p>
          <a:p>
            <a:pPr algn="l">
              <a:spcBef>
                <a:spcPct val="0"/>
              </a:spcBef>
            </a:pPr>
            <a:r>
              <a:rPr lang="en-US"/>
              <a:t>Attributes tab, select Category.</a:t>
            </a:r>
          </a:p>
          <a:p>
            <a:pPr algn="l">
              <a:spcBef>
                <a:spcPct val="0"/>
              </a:spcBef>
            </a:pPr>
            <a:r>
              <a:rPr lang="en-US"/>
              <a:t>Validation rule, click plus sign to add.</a:t>
            </a:r>
          </a:p>
          <a:p>
            <a:pPr algn="l">
              <a:spcBef>
                <a:spcPct val="0"/>
              </a:spcBef>
            </a:pPr>
            <a:r>
              <a:rPr lang="en-US"/>
              <a:t>Rule Type: List.</a:t>
            </a:r>
          </a:p>
          <a:p>
            <a:pPr algn="l">
              <a:spcBef>
                <a:spcPct val="0"/>
              </a:spcBef>
            </a:pPr>
            <a:r>
              <a:rPr lang="en-US"/>
              <a:t>List Type: View Accessor Attribute</a:t>
            </a:r>
          </a:p>
          <a:p>
            <a:pPr algn="l">
              <a:spcBef>
                <a:spcPct val="0"/>
              </a:spcBef>
            </a:pPr>
            <a:r>
              <a:rPr lang="en-US"/>
              <a:t>Choose ProductCategorLyOVView1 and Category.</a:t>
            </a:r>
          </a:p>
          <a:p>
            <a:pPr algn="l">
              <a:spcBef>
                <a:spcPct val="0"/>
              </a:spcBef>
            </a:pPr>
            <a:r>
              <a:rPr lang="en-US"/>
              <a:t>Failure Handling message: Please select category from list.</a:t>
            </a:r>
          </a:p>
          <a:p>
            <a:pPr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SkiBoardStyle: Accessors</a:t>
            </a:r>
          </a:p>
        </p:txBody>
      </p:sp>
      <p:sp>
        <p:nvSpPr>
          <p:cNvPr id="604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53D0C0-633D-4C53-B6B7-E65B46D28954}" type="slidenum">
              <a:rPr lang="en-US" smtClean="0"/>
              <a:pPr/>
              <a:t>57</a:t>
            </a:fld>
            <a:endParaRPr lang="en-US" smtClean="0"/>
          </a:p>
        </p:txBody>
      </p:sp>
      <p:pic>
        <p:nvPicPr>
          <p:cNvPr id="604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524000"/>
            <a:ext cx="4876800" cy="43783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1066800"/>
          </a:xfrm>
        </p:spPr>
        <p:txBody>
          <a:bodyPr/>
          <a:lstStyle/>
          <a:p>
            <a:r>
              <a:rPr lang="en-US" smtClean="0"/>
              <a:t>SkiBoardStyle: Category Validation</a:t>
            </a:r>
          </a:p>
        </p:txBody>
      </p:sp>
      <p:sp>
        <p:nvSpPr>
          <p:cNvPr id="614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F0ACEC-A7A8-4625-8DF0-CF1B86093DBF}" type="slidenum">
              <a:rPr lang="en-US" smtClean="0"/>
              <a:pPr/>
              <a:t>58</a:t>
            </a:fld>
            <a:endParaRPr lang="en-US" smtClean="0"/>
          </a:p>
        </p:txBody>
      </p:sp>
      <p:pic>
        <p:nvPicPr>
          <p:cNvPr id="614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524000"/>
            <a:ext cx="4129088" cy="44767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Validation Message</a:t>
            </a:r>
          </a:p>
        </p:txBody>
      </p:sp>
      <p:sp>
        <p:nvSpPr>
          <p:cNvPr id="624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F669024-45C6-4EB4-A654-38D9DBE8D48B}" type="slidenum">
              <a:rPr lang="en-US" smtClean="0"/>
              <a:pPr/>
              <a:t>59</a:t>
            </a:fld>
            <a:endParaRPr lang="en-US" smtClean="0"/>
          </a:p>
        </p:txBody>
      </p:sp>
      <p:pic>
        <p:nvPicPr>
          <p:cNvPr id="624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0"/>
            <a:ext cx="3790950" cy="41973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62469" name="Oval 4"/>
          <p:cNvSpPr>
            <a:spLocks noChangeArrowheads="1"/>
          </p:cNvSpPr>
          <p:nvPr/>
        </p:nvSpPr>
        <p:spPr bwMode="auto">
          <a:xfrm>
            <a:off x="3810000" y="2133600"/>
            <a:ext cx="914400" cy="3048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2470" name="Rectangle 5"/>
          <p:cNvSpPr>
            <a:spLocks noChangeArrowheads="1"/>
          </p:cNvSpPr>
          <p:nvPr/>
        </p:nvSpPr>
        <p:spPr bwMode="auto">
          <a:xfrm>
            <a:off x="2743200" y="3352800"/>
            <a:ext cx="1600200" cy="3048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JDeveloper: Application/New</a:t>
            </a:r>
          </a:p>
        </p:txBody>
      </p:sp>
      <p:sp>
        <p:nvSpPr>
          <p:cNvPr id="81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FA561B-24C4-4018-911D-8CCDFCA293B7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5822950" cy="437038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SkiBoardStyle Table Summary</a:t>
            </a:r>
          </a:p>
        </p:txBody>
      </p:sp>
      <p:sp>
        <p:nvSpPr>
          <p:cNvPr id="6349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EA2C0E-C875-42F8-A32B-13DC3BA54226}" type="slidenum">
              <a:rPr lang="en-US" smtClean="0"/>
              <a:pPr/>
              <a:t>60</a:t>
            </a:fld>
            <a:endParaRPr lang="en-US" smtClean="0"/>
          </a:p>
        </p:txBody>
      </p:sp>
      <p:pic>
        <p:nvPicPr>
          <p:cNvPr id="6349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47800"/>
            <a:ext cx="5080000" cy="46450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7502C9-D5A9-47FB-BEEE-036C74CFF6C0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6451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Ski Board Style View</a:t>
            </a:r>
          </a:p>
        </p:txBody>
      </p:sp>
      <p:sp>
        <p:nvSpPr>
          <p:cNvPr id="64516" name="Text Box 7"/>
          <p:cNvSpPr txBox="1">
            <a:spLocks noChangeArrowheads="1"/>
          </p:cNvSpPr>
          <p:nvPr/>
        </p:nvSpPr>
        <p:spPr bwMode="auto">
          <a:xfrm>
            <a:off x="990600" y="1676400"/>
            <a:ext cx="6781800" cy="24384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Model/SkiBoardStyle View: Edit/double click.</a:t>
            </a:r>
          </a:p>
          <a:p>
            <a:pPr algn="l">
              <a:spcBef>
                <a:spcPct val="0"/>
              </a:spcBef>
            </a:pPr>
            <a:r>
              <a:rPr lang="en-US"/>
              <a:t>Attributes tab, select Category column.</a:t>
            </a:r>
          </a:p>
          <a:p>
            <a:pPr algn="l">
              <a:spcBef>
                <a:spcPct val="0"/>
              </a:spcBef>
            </a:pPr>
            <a:r>
              <a:rPr lang="en-US"/>
              <a:t>List of Values: Category, click plus sign to add.</a:t>
            </a:r>
          </a:p>
          <a:p>
            <a:pPr algn="l">
              <a:spcBef>
                <a:spcPct val="0"/>
              </a:spcBef>
            </a:pPr>
            <a:r>
              <a:rPr lang="en-US"/>
              <a:t>List Data Source: Skiboardstyle.ProductCategoryLOVView1.</a:t>
            </a:r>
          </a:p>
          <a:p>
            <a:pPr algn="l">
              <a:spcBef>
                <a:spcPct val="0"/>
              </a:spcBef>
            </a:pPr>
            <a:r>
              <a:rPr lang="en-US"/>
              <a:t>List Attribute: Category.</a:t>
            </a:r>
          </a:p>
          <a:p>
            <a:pPr algn="l">
              <a:spcBef>
                <a:spcPct val="0"/>
              </a:spcBef>
            </a:pPr>
            <a:r>
              <a:rPr lang="en-US"/>
              <a:t>Ignore error messages.</a:t>
            </a:r>
          </a:p>
          <a:p>
            <a:pPr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SkiBoardStyle View Edit</a:t>
            </a:r>
          </a:p>
        </p:txBody>
      </p:sp>
      <p:sp>
        <p:nvSpPr>
          <p:cNvPr id="6553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CA745B2-7974-483B-B54B-58D7CFE233BB}" type="slidenum">
              <a:rPr lang="en-US" smtClean="0"/>
              <a:pPr/>
              <a:t>62</a:t>
            </a:fld>
            <a:endParaRPr lang="en-US" smtClean="0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4879975" cy="43815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65541" name="Text Box 16"/>
          <p:cNvSpPr txBox="1">
            <a:spLocks noChangeArrowheads="1"/>
          </p:cNvSpPr>
          <p:nvPr/>
        </p:nvSpPr>
        <p:spPr bwMode="auto">
          <a:xfrm>
            <a:off x="6248400" y="3810000"/>
            <a:ext cx="1600200" cy="646113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Click plus to assign LOV</a:t>
            </a:r>
          </a:p>
        </p:txBody>
      </p:sp>
      <p:cxnSp>
        <p:nvCxnSpPr>
          <p:cNvPr id="65542" name="Straight Arrow Connector 6"/>
          <p:cNvCxnSpPr>
            <a:cxnSpLocks noChangeShapeType="1"/>
            <a:stCxn id="65541" idx="1"/>
          </p:cNvCxnSpPr>
          <p:nvPr/>
        </p:nvCxnSpPr>
        <p:spPr bwMode="auto">
          <a:xfrm rot="10800000" flipV="1">
            <a:off x="5562600" y="4133850"/>
            <a:ext cx="685800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5543" name="Straight Arrow Connector 8"/>
          <p:cNvCxnSpPr>
            <a:cxnSpLocks noChangeShapeType="1"/>
            <a:stCxn id="65541" idx="1"/>
          </p:cNvCxnSpPr>
          <p:nvPr/>
        </p:nvCxnSpPr>
        <p:spPr bwMode="auto">
          <a:xfrm rot="10800000" flipV="1">
            <a:off x="5791200" y="4133850"/>
            <a:ext cx="457200" cy="8953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Assign LOV to SkiBoardStyle</a:t>
            </a:r>
          </a:p>
        </p:txBody>
      </p:sp>
      <p:sp>
        <p:nvSpPr>
          <p:cNvPr id="6656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E55E28-762D-4D0D-9185-43033E9CC788}" type="slidenum">
              <a:rPr lang="en-US" smtClean="0"/>
              <a:pPr/>
              <a:t>63</a:t>
            </a:fld>
            <a:endParaRPr lang="en-US" smtClean="0"/>
          </a:p>
        </p:txBody>
      </p:sp>
      <p:pic>
        <p:nvPicPr>
          <p:cNvPr id="66564" name="Picture 2"/>
          <p:cNvPicPr>
            <a:picLocks noChangeAspect="1" noChangeArrowheads="1"/>
          </p:cNvPicPr>
          <p:nvPr/>
        </p:nvPicPr>
        <p:blipFill>
          <a:blip r:embed="rId2" cstate="print"/>
          <a:srcRect r="1333"/>
          <a:stretch>
            <a:fillRect/>
          </a:stretch>
        </p:blipFill>
        <p:spPr bwMode="auto">
          <a:xfrm>
            <a:off x="1828800" y="1524000"/>
            <a:ext cx="5638800" cy="45942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66565" name="Rectangle 4"/>
          <p:cNvSpPr>
            <a:spLocks noChangeArrowheads="1"/>
          </p:cNvSpPr>
          <p:nvPr/>
        </p:nvSpPr>
        <p:spPr bwMode="auto">
          <a:xfrm>
            <a:off x="1981200" y="2819400"/>
            <a:ext cx="50292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1981200" y="3124200"/>
            <a:ext cx="5029200" cy="228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8A47D0-28A7-468C-8B32-FD4AA5E9321F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6758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New Grid Page</a:t>
            </a:r>
          </a:p>
        </p:txBody>
      </p:sp>
      <p:sp>
        <p:nvSpPr>
          <p:cNvPr id="67588" name="Text Box 7"/>
          <p:cNvSpPr txBox="1">
            <a:spLocks noChangeArrowheads="1"/>
          </p:cNvSpPr>
          <p:nvPr/>
        </p:nvSpPr>
        <p:spPr bwMode="auto">
          <a:xfrm>
            <a:off x="990600" y="1676400"/>
            <a:ext cx="6781800" cy="37338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Application Navigator, ViewController project, right-click Web Content/New.</a:t>
            </a:r>
          </a:p>
          <a:p>
            <a:pPr algn="l">
              <a:spcBef>
                <a:spcPct val="0"/>
              </a:spcBef>
            </a:pPr>
            <a:r>
              <a:rPr lang="en-US"/>
              <a:t>Web Tier, JSF, pick JSF Page.</a:t>
            </a:r>
          </a:p>
          <a:p>
            <a:pPr algn="l">
              <a:spcBef>
                <a:spcPct val="0"/>
              </a:spcBef>
            </a:pPr>
            <a:r>
              <a:rPr lang="en-US"/>
              <a:t>File Name: EditSkiBoardStyle.jspx.</a:t>
            </a:r>
          </a:p>
          <a:p>
            <a:pPr algn="l">
              <a:spcBef>
                <a:spcPct val="0"/>
              </a:spcBef>
            </a:pPr>
            <a:r>
              <a:rPr lang="en-US"/>
              <a:t>Quick Start Layout: One Column Header (Stretched).</a:t>
            </a:r>
          </a:p>
          <a:p>
            <a:pPr algn="l">
              <a:spcBef>
                <a:spcPct val="0"/>
              </a:spcBef>
            </a:pPr>
            <a:r>
              <a:rPr lang="en-US"/>
              <a:t>Type title at the top: Edit Ski Board Style Types.</a:t>
            </a:r>
          </a:p>
          <a:p>
            <a:pPr algn="l">
              <a:spcBef>
                <a:spcPct val="0"/>
              </a:spcBef>
            </a:pPr>
            <a:r>
              <a:rPr lang="en-US"/>
              <a:t>Set it as Heading 1 and drag the powder.css file to the page.</a:t>
            </a:r>
          </a:p>
          <a:p>
            <a:pPr algn="l">
              <a:spcBef>
                <a:spcPct val="0"/>
              </a:spcBef>
            </a:pPr>
            <a:r>
              <a:rPr lang="en-US"/>
              <a:t>Refresh the Data Controls section.</a:t>
            </a:r>
          </a:p>
          <a:p>
            <a:pPr algn="l">
              <a:spcBef>
                <a:spcPct val="0"/>
              </a:spcBef>
            </a:pPr>
            <a:r>
              <a:rPr lang="en-US"/>
              <a:t>Drag Skiboardstyleview1 onto the main part of the form.</a:t>
            </a:r>
          </a:p>
          <a:p>
            <a:pPr algn="l">
              <a:spcBef>
                <a:spcPct val="0"/>
              </a:spcBef>
            </a:pPr>
            <a:r>
              <a:rPr lang="en-US"/>
              <a:t>Choose Table/ADF table from the pop-up menu.</a:t>
            </a:r>
          </a:p>
          <a:p>
            <a:pPr algn="l">
              <a:spcBef>
                <a:spcPct val="0"/>
              </a:spcBef>
            </a:pPr>
            <a:r>
              <a:rPr lang="en-US"/>
              <a:t>Check options for Row Selection, Filtering, and Sorting.</a:t>
            </a:r>
          </a:p>
          <a:p>
            <a:pPr algn="l">
              <a:spcBef>
                <a:spcPct val="0"/>
              </a:spcBef>
            </a:pPr>
            <a:r>
              <a:rPr lang="en-US"/>
              <a:t>Save everything.</a:t>
            </a:r>
          </a:p>
          <a:p>
            <a:pPr algn="l">
              <a:spcBef>
                <a:spcPct val="0"/>
              </a:spcBef>
            </a:pPr>
            <a:endParaRPr lang="en-US"/>
          </a:p>
          <a:p>
            <a:pPr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Create New Web Page</a:t>
            </a:r>
          </a:p>
        </p:txBody>
      </p:sp>
      <p:sp>
        <p:nvSpPr>
          <p:cNvPr id="6861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78C772-6E37-40C5-BECF-384D26A960E2}" type="slidenum">
              <a:rPr lang="en-US" smtClean="0"/>
              <a:pPr/>
              <a:t>65</a:t>
            </a:fld>
            <a:endParaRPr lang="en-US" smtClean="0"/>
          </a:p>
        </p:txBody>
      </p:sp>
      <p:pic>
        <p:nvPicPr>
          <p:cNvPr id="686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447800"/>
            <a:ext cx="6096000" cy="451008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SkiBoardStyleView as Table</a:t>
            </a:r>
          </a:p>
        </p:txBody>
      </p:sp>
      <p:sp>
        <p:nvSpPr>
          <p:cNvPr id="696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1D292-9757-4E70-A52F-8A08FB84FDC6}" type="slidenum">
              <a:rPr lang="en-US" smtClean="0"/>
              <a:pPr/>
              <a:t>66</a:t>
            </a:fld>
            <a:endParaRPr lang="en-US" smtClean="0"/>
          </a:p>
        </p:txBody>
      </p:sp>
      <p:pic>
        <p:nvPicPr>
          <p:cNvPr id="696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729413" cy="4495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Table Options</a:t>
            </a:r>
          </a:p>
        </p:txBody>
      </p:sp>
      <p:sp>
        <p:nvSpPr>
          <p:cNvPr id="7065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DBD338-7A37-411D-B322-878A99DA896A}" type="slidenum">
              <a:rPr lang="en-US" smtClean="0"/>
              <a:pPr/>
              <a:t>67</a:t>
            </a:fld>
            <a:endParaRPr lang="en-US" smtClean="0"/>
          </a:p>
        </p:txBody>
      </p:sp>
      <p:pic>
        <p:nvPicPr>
          <p:cNvPr id="70660" name="Picture 2"/>
          <p:cNvPicPr>
            <a:picLocks noChangeAspect="1" noChangeArrowheads="1"/>
          </p:cNvPicPr>
          <p:nvPr/>
        </p:nvPicPr>
        <p:blipFill>
          <a:blip r:embed="rId2" cstate="print"/>
          <a:srcRect b="32325"/>
          <a:stretch>
            <a:fillRect/>
          </a:stretch>
        </p:blipFill>
        <p:spPr bwMode="auto">
          <a:xfrm>
            <a:off x="1676400" y="1524000"/>
            <a:ext cx="5562600" cy="3124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Page Design View</a:t>
            </a:r>
          </a:p>
        </p:txBody>
      </p:sp>
      <p:sp>
        <p:nvSpPr>
          <p:cNvPr id="7168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D699D1-3146-434F-8077-975FB96BB80F}" type="slidenum">
              <a:rPr lang="en-US" smtClean="0"/>
              <a:pPr/>
              <a:t>68</a:t>
            </a:fld>
            <a:endParaRPr lang="en-US" smtClean="0"/>
          </a:p>
        </p:txBody>
      </p:sp>
      <p:pic>
        <p:nvPicPr>
          <p:cNvPr id="7168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8100" y="1549400"/>
            <a:ext cx="6526213" cy="37592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9F98C1-2CB0-4ECD-9BD8-0EF2C70099CB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727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Run the Grid Form</a:t>
            </a:r>
          </a:p>
        </p:txBody>
      </p:sp>
      <p:sp>
        <p:nvSpPr>
          <p:cNvPr id="72708" name="Text Box 7"/>
          <p:cNvSpPr txBox="1">
            <a:spLocks noChangeArrowheads="1"/>
          </p:cNvSpPr>
          <p:nvPr/>
        </p:nvSpPr>
        <p:spPr bwMode="auto">
          <a:xfrm>
            <a:off x="990600" y="1676400"/>
            <a:ext cx="6781800" cy="4038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Right-click the form and run it. Wait.</a:t>
            </a:r>
          </a:p>
          <a:p>
            <a:pPr algn="l">
              <a:spcBef>
                <a:spcPct val="0"/>
              </a:spcBef>
            </a:pPr>
            <a:r>
              <a:rPr lang="en-US"/>
              <a:t>Notice the column widths.</a:t>
            </a:r>
          </a:p>
          <a:p>
            <a:pPr algn="l">
              <a:spcBef>
                <a:spcPct val="0"/>
              </a:spcBef>
            </a:pPr>
            <a:r>
              <a:rPr lang="en-US"/>
              <a:t>Stop the browser.</a:t>
            </a:r>
          </a:p>
          <a:p>
            <a:pPr algn="l">
              <a:spcBef>
                <a:spcPct val="0"/>
              </a:spcBef>
            </a:pPr>
            <a:r>
              <a:rPr lang="en-US"/>
              <a:t>Adjust the column widths by dragging the borders in the design.</a:t>
            </a:r>
          </a:p>
          <a:p>
            <a:pPr algn="l">
              <a:spcBef>
                <a:spcPct val="0"/>
              </a:spcBef>
            </a:pPr>
            <a:r>
              <a:rPr lang="en-US"/>
              <a:t>Fix the title/label for Style Description.</a:t>
            </a:r>
          </a:p>
          <a:p>
            <a:pPr algn="l">
              <a:spcBef>
                <a:spcPct val="0"/>
              </a:spcBef>
            </a:pPr>
            <a:r>
              <a:rPr lang="en-US"/>
              <a:t>Model: Edit Skiboardstyle View.</a:t>
            </a:r>
          </a:p>
          <a:p>
            <a:pPr algn="l">
              <a:spcBef>
                <a:spcPct val="0"/>
              </a:spcBef>
            </a:pPr>
            <a:r>
              <a:rPr lang="en-US"/>
              <a:t>Attributes tab: Edit Styledescription</a:t>
            </a:r>
          </a:p>
          <a:p>
            <a:pPr algn="l">
              <a:spcBef>
                <a:spcPct val="0"/>
              </a:spcBef>
            </a:pPr>
            <a:r>
              <a:rPr lang="en-US"/>
              <a:t>Set Label Text: Style Description.</a:t>
            </a:r>
          </a:p>
          <a:p>
            <a:pPr algn="l">
              <a:spcBef>
                <a:spcPct val="0"/>
              </a:spcBef>
            </a:pPr>
            <a:r>
              <a:rPr lang="en-US"/>
              <a:t>Save everything and run the form.</a:t>
            </a:r>
          </a:p>
          <a:p>
            <a:pPr algn="l">
              <a:spcBef>
                <a:spcPct val="0"/>
              </a:spcBef>
            </a:pPr>
            <a:r>
              <a:rPr lang="en-US"/>
              <a:t>Test the LOV for Category.</a:t>
            </a:r>
          </a:p>
          <a:p>
            <a:pPr algn="l">
              <a:spcBef>
                <a:spcPct val="0"/>
              </a:spcBef>
            </a:pPr>
            <a:r>
              <a:rPr lang="en-US"/>
              <a:t>Test the sorting by clicking the column headings.</a:t>
            </a:r>
          </a:p>
          <a:p>
            <a:pPr algn="l">
              <a:spcBef>
                <a:spcPct val="0"/>
              </a:spcBef>
            </a:pPr>
            <a:r>
              <a:rPr lang="en-US"/>
              <a:t>Test the filter. Enter Board in the box above the Category heading and press &lt;Enter&gt;.</a:t>
            </a:r>
          </a:p>
          <a:p>
            <a:pPr algn="l">
              <a:spcBef>
                <a:spcPct val="0"/>
              </a:spcBef>
            </a:pPr>
            <a:endParaRPr lang="en-US"/>
          </a:p>
          <a:p>
            <a:pPr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Project</a:t>
            </a: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2E3FCE-7535-4EB1-9D5D-366C61492FC0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600200"/>
            <a:ext cx="5775325" cy="43434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Run</a:t>
            </a:r>
          </a:p>
        </p:txBody>
      </p:sp>
      <p:sp>
        <p:nvSpPr>
          <p:cNvPr id="737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7E59AE-6752-497A-96A0-2FBD2D4039D6}" type="slidenum">
              <a:rPr lang="en-US" smtClean="0"/>
              <a:pPr/>
              <a:t>70</a:t>
            </a:fld>
            <a:endParaRPr lang="en-US" smtClean="0"/>
          </a:p>
        </p:txBody>
      </p:sp>
      <p:pic>
        <p:nvPicPr>
          <p:cNvPr id="737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554163"/>
            <a:ext cx="4343400" cy="4445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 Label</a:t>
            </a:r>
          </a:p>
        </p:txBody>
      </p:sp>
      <p:sp>
        <p:nvSpPr>
          <p:cNvPr id="7475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89675DD-4AD1-4052-AF1B-553C6B1B3799}" type="slidenum">
              <a:rPr lang="en-US" smtClean="0"/>
              <a:pPr/>
              <a:t>71</a:t>
            </a:fld>
            <a:endParaRPr lang="en-US" smtClean="0"/>
          </a:p>
        </p:txBody>
      </p:sp>
      <p:pic>
        <p:nvPicPr>
          <p:cNvPr id="747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457950" cy="39909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74757" name="TextBox 4"/>
          <p:cNvSpPr txBox="1">
            <a:spLocks noChangeArrowheads="1"/>
          </p:cNvSpPr>
          <p:nvPr/>
        </p:nvSpPr>
        <p:spPr bwMode="auto">
          <a:xfrm>
            <a:off x="2971800" y="5486400"/>
            <a:ext cx="3476625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/>
              <a:t>Model: SkiBoardStyleView / Edit</a:t>
            </a:r>
          </a:p>
          <a:p>
            <a:pPr algn="l"/>
            <a:r>
              <a:rPr lang="en-US"/>
              <a:t>Styledescription column/Edit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Run Grid with LOV Search</a:t>
            </a:r>
          </a:p>
        </p:txBody>
      </p:sp>
      <p:sp>
        <p:nvSpPr>
          <p:cNvPr id="7577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D9F61B-8163-4646-B6AC-E47BDF183DB0}" type="slidenum">
              <a:rPr lang="en-US" smtClean="0"/>
              <a:pPr/>
              <a:t>72</a:t>
            </a:fld>
            <a:endParaRPr lang="en-US" smtClean="0"/>
          </a:p>
        </p:txBody>
      </p:sp>
      <p:pic>
        <p:nvPicPr>
          <p:cNvPr id="7578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752600"/>
            <a:ext cx="2641600" cy="30353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68AEAEB-1F88-4060-964A-4FA386E99CAF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7680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Main/Subform by Sale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66800" y="1752600"/>
            <a:ext cx="6019800" cy="32781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en-US" dirty="0"/>
              <a:t>Overview: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en-US" dirty="0"/>
              <a:t>Create data view for Sale + Customer.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en-US" dirty="0"/>
              <a:t>Create data view for </a:t>
            </a:r>
            <a:r>
              <a:rPr lang="en-US" dirty="0" err="1"/>
              <a:t>SaleItem</a:t>
            </a:r>
            <a:r>
              <a:rPr lang="en-US" dirty="0"/>
              <a:t> + Inventory.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en-US" dirty="0"/>
              <a:t>Create link to join the two views.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en-US" dirty="0"/>
              <a:t>Build the initial form to test it.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en-US" dirty="0"/>
              <a:t>Add LOVs to the main form.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en-US" dirty="0"/>
              <a:t>Clean up the form display.</a:t>
            </a:r>
          </a:p>
          <a:p>
            <a:pPr marL="342900" indent="-342900" algn="l">
              <a:buFontTx/>
              <a:buAutoNum type="arabicPeriod"/>
              <a:defRPr/>
            </a:pPr>
            <a:r>
              <a:rPr lang="en-US" dirty="0"/>
              <a:t>Add Sale Total calculation.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BBB6C69-54D4-428C-8E91-8942860A30C5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7782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Tables and Associations</a:t>
            </a:r>
          </a:p>
        </p:txBody>
      </p:sp>
      <p:sp>
        <p:nvSpPr>
          <p:cNvPr id="77828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7848600" cy="30480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Add the table objects to the project: Sale, SaleItem, Inventory.</a:t>
            </a:r>
          </a:p>
          <a:p>
            <a:pPr algn="l">
              <a:spcBef>
                <a:spcPct val="0"/>
              </a:spcBef>
            </a:pPr>
            <a:r>
              <a:rPr lang="en-US"/>
              <a:t>Do NOT create views for them. You can add all tables for use later.</a:t>
            </a:r>
          </a:p>
          <a:p>
            <a:pPr algn="l">
              <a:spcBef>
                <a:spcPct val="0"/>
              </a:spcBef>
            </a:pPr>
            <a:r>
              <a:rPr lang="en-US"/>
              <a:t>If it was not created automatically, create a new Association: Sale + Customer.</a:t>
            </a:r>
          </a:p>
          <a:p>
            <a:pPr algn="l">
              <a:spcBef>
                <a:spcPct val="0"/>
              </a:spcBef>
            </a:pPr>
            <a:r>
              <a:rPr lang="en-US"/>
              <a:t>Choose Customer/CustomerID as the source (left) and Sale/CustomerID as the destination (right).</a:t>
            </a:r>
          </a:p>
          <a:p>
            <a:pPr algn="l">
              <a:spcBef>
                <a:spcPct val="0"/>
              </a:spcBef>
            </a:pPr>
            <a:r>
              <a:rPr lang="en-US"/>
              <a:t>Click the Add button to create the link.</a:t>
            </a:r>
          </a:p>
          <a:p>
            <a:pPr algn="l">
              <a:spcBef>
                <a:spcPct val="0"/>
              </a:spcBef>
            </a:pPr>
            <a:r>
              <a:rPr lang="en-US"/>
              <a:t>Accept defaults except check the box to add to the Application Module.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Build Entity Objects—All Tables</a:t>
            </a:r>
          </a:p>
        </p:txBody>
      </p:sp>
      <p:sp>
        <p:nvSpPr>
          <p:cNvPr id="7885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10F3F4-5DBE-481C-8EE8-AA0B479FF350}" type="slidenum">
              <a:rPr lang="en-US" smtClean="0"/>
              <a:pPr/>
              <a:t>75</a:t>
            </a:fld>
            <a:endParaRPr lang="en-US" smtClean="0"/>
          </a:p>
        </p:txBody>
      </p:sp>
      <p:pic>
        <p:nvPicPr>
          <p:cNvPr id="7885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6772275" cy="421798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 Not Build View Objects</a:t>
            </a:r>
          </a:p>
        </p:txBody>
      </p:sp>
      <p:sp>
        <p:nvSpPr>
          <p:cNvPr id="7987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6C7C95E-BF1C-43AA-B00F-408BA1F5B53D}" type="slidenum">
              <a:rPr lang="en-US" smtClean="0"/>
              <a:pPr/>
              <a:t>76</a:t>
            </a:fld>
            <a:endParaRPr lang="en-US" smtClean="0"/>
          </a:p>
        </p:txBody>
      </p:sp>
      <p:pic>
        <p:nvPicPr>
          <p:cNvPr id="7987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753225" cy="42275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Customer Sale Association</a:t>
            </a:r>
          </a:p>
        </p:txBody>
      </p:sp>
      <p:sp>
        <p:nvSpPr>
          <p:cNvPr id="80899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8ADA1C-9F00-4C08-8B39-1DE0B8972126}" type="slidenum">
              <a:rPr lang="en-US" smtClean="0"/>
              <a:pPr/>
              <a:t>77</a:t>
            </a:fld>
            <a:endParaRPr lang="en-US" smtClean="0"/>
          </a:p>
        </p:txBody>
      </p:sp>
      <p:pic>
        <p:nvPicPr>
          <p:cNvPr id="80900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752600"/>
            <a:ext cx="6153150" cy="38576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Sale + Customer View Object</a:t>
            </a:r>
          </a:p>
        </p:txBody>
      </p:sp>
      <p:sp>
        <p:nvSpPr>
          <p:cNvPr id="8192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6849C9F-091E-4BC6-858D-5A9DBA3DDA51}" type="slidenum">
              <a:rPr lang="en-US" smtClean="0"/>
              <a:pPr/>
              <a:t>78</a:t>
            </a:fld>
            <a:endParaRPr lang="en-US" smtClean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677025" cy="417036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87BCD1-90D7-4449-9E22-086DA3139E20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8294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</a:t>
            </a:r>
          </a:p>
        </p:txBody>
      </p:sp>
      <p:sp>
        <p:nvSpPr>
          <p:cNvPr id="82948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7848600" cy="35052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Right-click AP06.model and choose New View Object.</a:t>
            </a:r>
          </a:p>
          <a:p>
            <a:pPr algn="l">
              <a:spcBef>
                <a:spcPct val="0"/>
              </a:spcBef>
            </a:pPr>
            <a:r>
              <a:rPr lang="en-US"/>
              <a:t>Name: SaleCustomerView.</a:t>
            </a:r>
          </a:p>
          <a:p>
            <a:pPr algn="l">
              <a:spcBef>
                <a:spcPct val="0"/>
              </a:spcBef>
            </a:pPr>
            <a:r>
              <a:rPr lang="en-US"/>
              <a:t>Defaults: Updatable access through entity objects.</a:t>
            </a:r>
          </a:p>
          <a:p>
            <a:pPr algn="l">
              <a:spcBef>
                <a:spcPct val="0"/>
              </a:spcBef>
            </a:pPr>
            <a:r>
              <a:rPr lang="en-US"/>
              <a:t>Select Sale and Customer tables, Sale will be updatable, Customer will not.</a:t>
            </a:r>
          </a:p>
          <a:p>
            <a:pPr algn="l">
              <a:spcBef>
                <a:spcPct val="0"/>
              </a:spcBef>
            </a:pPr>
            <a:r>
              <a:rPr lang="en-US"/>
              <a:t>Verify the link between Sale and Customer.</a:t>
            </a:r>
          </a:p>
          <a:p>
            <a:pPr algn="l">
              <a:spcBef>
                <a:spcPct val="0"/>
              </a:spcBef>
            </a:pPr>
            <a:r>
              <a:rPr lang="en-US"/>
              <a:t>Select all columns from the Sale table and LastName, FirstName, Phone, Email from Customer.</a:t>
            </a:r>
          </a:p>
          <a:p>
            <a:pPr algn="l">
              <a:spcBef>
                <a:spcPct val="0"/>
              </a:spcBef>
            </a:pPr>
            <a:r>
              <a:rPr lang="en-US"/>
              <a:t>Add Order By Sale.SaleID.</a:t>
            </a:r>
          </a:p>
          <a:p>
            <a:pPr algn="l">
              <a:spcBef>
                <a:spcPct val="0"/>
              </a:spcBef>
            </a:pPr>
            <a:r>
              <a:rPr lang="en-US"/>
              <a:t>Build a second view for SaleItem and Inventory using all columns from SaleItem and ItemSize and ModelID from Inventory.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ViewController Project</a:t>
            </a:r>
          </a:p>
        </p:txBody>
      </p:sp>
      <p:sp>
        <p:nvSpPr>
          <p:cNvPr id="1024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E6FAE39-585C-4263-8A5F-1D019A54A818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6078538" cy="45720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677025" cy="41624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839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 Sale and Customer</a:t>
            </a:r>
          </a:p>
        </p:txBody>
      </p:sp>
      <p:sp>
        <p:nvSpPr>
          <p:cNvPr id="8397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07D497-EE53-4AB2-AB30-793D7DD12B2F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83973" name="Rectangle 6"/>
          <p:cNvSpPr>
            <a:spLocks noChangeArrowheads="1"/>
          </p:cNvSpPr>
          <p:nvPr/>
        </p:nvSpPr>
        <p:spPr bwMode="auto">
          <a:xfrm>
            <a:off x="5410200" y="4267200"/>
            <a:ext cx="2286000" cy="9906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 Attributes</a:t>
            </a:r>
          </a:p>
        </p:txBody>
      </p:sp>
      <p:sp>
        <p:nvSpPr>
          <p:cNvPr id="8499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9CDFE83-A59A-4BE4-9A16-328358A3962E}" type="slidenum">
              <a:rPr lang="en-US" smtClean="0"/>
              <a:pPr/>
              <a:t>81</a:t>
            </a:fld>
            <a:endParaRPr lang="en-US" smtClean="0"/>
          </a:p>
        </p:txBody>
      </p:sp>
      <p:pic>
        <p:nvPicPr>
          <p:cNvPr id="849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676400"/>
            <a:ext cx="6615113" cy="4141788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524000"/>
            <a:ext cx="6629400" cy="41179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8601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Sale+Customer Query</a:t>
            </a:r>
          </a:p>
        </p:txBody>
      </p:sp>
      <p:sp>
        <p:nvSpPr>
          <p:cNvPr id="8602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E4AF03-BBFA-476B-BAC9-5DC8DE42C0C1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86021" name="Rectangle 6"/>
          <p:cNvSpPr>
            <a:spLocks noChangeArrowheads="1"/>
          </p:cNvSpPr>
          <p:nvPr/>
        </p:nvSpPr>
        <p:spPr bwMode="auto">
          <a:xfrm>
            <a:off x="2514600" y="4572000"/>
            <a:ext cx="5029200" cy="369888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F052F1-DFB8-4C59-9610-FBE1C6096065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87043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</a:t>
            </a:r>
          </a:p>
        </p:txBody>
      </p:sp>
      <p:sp>
        <p:nvSpPr>
          <p:cNvPr id="87044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7848600" cy="35052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In the SaleItemInventory View, at Attribute summary, click the Add button to create a new transient attribute.</a:t>
            </a:r>
          </a:p>
          <a:p>
            <a:pPr algn="l">
              <a:spcBef>
                <a:spcPct val="0"/>
              </a:spcBef>
            </a:pPr>
            <a:r>
              <a:rPr lang="en-US"/>
              <a:t>Name: LineTotal</a:t>
            </a:r>
          </a:p>
          <a:p>
            <a:pPr algn="l">
              <a:spcBef>
                <a:spcPct val="0"/>
              </a:spcBef>
            </a:pPr>
            <a:r>
              <a:rPr lang="en-US"/>
              <a:t>Type: BigDecimal</a:t>
            </a:r>
          </a:p>
          <a:p>
            <a:pPr algn="l">
              <a:spcBef>
                <a:spcPct val="0"/>
              </a:spcBef>
            </a:pPr>
            <a:r>
              <a:rPr lang="en-US"/>
              <a:t>Value Type: Expression</a:t>
            </a:r>
          </a:p>
          <a:p>
            <a:pPr algn="l">
              <a:spcBef>
                <a:spcPct val="0"/>
              </a:spcBef>
            </a:pPr>
            <a:r>
              <a:rPr lang="en-US"/>
              <a:t>Value: Quantitysold*Saleprice</a:t>
            </a:r>
          </a:p>
          <a:p>
            <a:pPr algn="l">
              <a:spcBef>
                <a:spcPct val="0"/>
              </a:spcBef>
            </a:pPr>
            <a:r>
              <a:rPr lang="en-US"/>
              <a:t>Click the Edit button.</a:t>
            </a:r>
          </a:p>
          <a:p>
            <a:pPr algn="l">
              <a:spcBef>
                <a:spcPct val="0"/>
              </a:spcBef>
            </a:pPr>
            <a:r>
              <a:rPr lang="en-US"/>
              <a:t>Select Quantitysold and Saleprice to trigger recalculations.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SaleItem+Inventory View</a:t>
            </a:r>
          </a:p>
        </p:txBody>
      </p:sp>
      <p:sp>
        <p:nvSpPr>
          <p:cNvPr id="8806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E26015D-BDF8-4AEB-8D7E-C22B433C3B50}" type="slidenum">
              <a:rPr lang="en-US" smtClean="0"/>
              <a:pPr/>
              <a:t>84</a:t>
            </a:fld>
            <a:endParaRPr lang="en-US" smtClean="0"/>
          </a:p>
        </p:txBody>
      </p:sp>
      <p:pic>
        <p:nvPicPr>
          <p:cNvPr id="8806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00200"/>
            <a:ext cx="6762750" cy="42227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600200"/>
            <a:ext cx="6305550" cy="39052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8909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Choose Tables</a:t>
            </a:r>
          </a:p>
        </p:txBody>
      </p:sp>
      <p:sp>
        <p:nvSpPr>
          <p:cNvPr id="89092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1E68EA-65B8-44CA-8560-E6AF3EACC33A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5029200" y="4114800"/>
            <a:ext cx="2667000" cy="1066800"/>
          </a:xfrm>
          <a:prstGeom prst="rect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686550" cy="418306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901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Choose Attributes</a:t>
            </a:r>
          </a:p>
        </p:txBody>
      </p:sp>
      <p:sp>
        <p:nvSpPr>
          <p:cNvPr id="9011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41DBE3C-B83F-4336-B765-3C8AFF47561A}" type="slidenum">
              <a:rPr lang="en-US" smtClean="0"/>
              <a:pPr/>
              <a:t>86</a:t>
            </a:fld>
            <a:endParaRPr lang="en-US" smtClean="0"/>
          </a:p>
        </p:txBody>
      </p:sp>
      <p:sp>
        <p:nvSpPr>
          <p:cNvPr id="90117" name="Oval 9"/>
          <p:cNvSpPr>
            <a:spLocks noChangeArrowheads="1"/>
          </p:cNvSpPr>
          <p:nvPr/>
        </p:nvSpPr>
        <p:spPr bwMode="auto">
          <a:xfrm>
            <a:off x="7010400" y="4953000"/>
            <a:ext cx="685800" cy="4572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524000"/>
            <a:ext cx="5994400" cy="42021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911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Add Computed Value: P*Q</a:t>
            </a:r>
          </a:p>
        </p:txBody>
      </p:sp>
      <p:sp>
        <p:nvSpPr>
          <p:cNvPr id="9114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DB5B20-12C8-4BC1-9E06-1BDBDFF61C7F}" type="slidenum">
              <a:rPr lang="en-US" smtClean="0"/>
              <a:pPr/>
              <a:t>87</a:t>
            </a:fld>
            <a:endParaRPr lang="en-US" smtClean="0"/>
          </a:p>
        </p:txBody>
      </p:sp>
      <p:sp>
        <p:nvSpPr>
          <p:cNvPr id="91141" name="Oval 6"/>
          <p:cNvSpPr>
            <a:spLocks noChangeArrowheads="1"/>
          </p:cNvSpPr>
          <p:nvPr/>
        </p:nvSpPr>
        <p:spPr bwMode="auto">
          <a:xfrm>
            <a:off x="5791200" y="2667000"/>
            <a:ext cx="762000" cy="4572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Edit New Value</a:t>
            </a:r>
          </a:p>
        </p:txBody>
      </p:sp>
      <p:sp>
        <p:nvSpPr>
          <p:cNvPr id="9216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CE6B22-15A0-47D0-A2C4-01AF086B160B}" type="slidenum">
              <a:rPr lang="en-US" smtClean="0"/>
              <a:pPr/>
              <a:t>88</a:t>
            </a:fld>
            <a:endParaRPr lang="en-US" smtClean="0"/>
          </a:p>
        </p:txBody>
      </p:sp>
      <p:pic>
        <p:nvPicPr>
          <p:cNvPr id="9216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524000"/>
            <a:ext cx="3789363" cy="44958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Query</a:t>
            </a:r>
          </a:p>
        </p:txBody>
      </p:sp>
      <p:sp>
        <p:nvSpPr>
          <p:cNvPr id="9318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587EA34-6FD7-4AF2-8D6B-CB5B10B04398}" type="slidenum">
              <a:rPr lang="en-US" smtClean="0"/>
              <a:pPr/>
              <a:t>89</a:t>
            </a:fld>
            <a:endParaRPr lang="en-US" smtClean="0"/>
          </a:p>
        </p:txBody>
      </p:sp>
      <p:pic>
        <p:nvPicPr>
          <p:cNvPr id="9318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0"/>
            <a:ext cx="6691313" cy="41814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3F013C-0DAE-4F47-A87C-6A278FF6B71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Database</a:t>
            </a: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990600" y="1447800"/>
            <a:ext cx="6781800" cy="2514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Use Checklist Step 2, or</a:t>
            </a:r>
          </a:p>
          <a:p>
            <a:pPr algn="l">
              <a:spcBef>
                <a:spcPct val="0"/>
              </a:spcBef>
            </a:pPr>
            <a:r>
              <a:rPr lang="en-US"/>
              <a:t>Right-click Connections, New Connection/Database.</a:t>
            </a:r>
          </a:p>
          <a:p>
            <a:pPr algn="l">
              <a:spcBef>
                <a:spcPct val="0"/>
              </a:spcBef>
            </a:pPr>
            <a:r>
              <a:rPr lang="en-US"/>
              <a:t>Name it (AllPowder).</a:t>
            </a:r>
          </a:p>
          <a:p>
            <a:pPr algn="l">
              <a:spcBef>
                <a:spcPct val="0"/>
              </a:spcBef>
            </a:pPr>
            <a:r>
              <a:rPr lang="en-US"/>
              <a:t>Enter standard login information (Username/Password).</a:t>
            </a:r>
          </a:p>
          <a:p>
            <a:pPr algn="l">
              <a:spcBef>
                <a:spcPct val="0"/>
              </a:spcBef>
            </a:pPr>
            <a:r>
              <a:rPr lang="en-US"/>
              <a:t>Set the server and SID if needed.</a:t>
            </a:r>
          </a:p>
          <a:p>
            <a:pPr algn="l">
              <a:spcBef>
                <a:spcPct val="0"/>
              </a:spcBef>
            </a:pPr>
            <a:r>
              <a:rPr lang="en-US"/>
              <a:t>Test Connection!</a:t>
            </a:r>
          </a:p>
        </p:txBody>
      </p:sp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1FEA0B-1C8B-4725-8F44-C6A68651C158}" type="slidenum">
              <a:rPr lang="en-US" smtClean="0"/>
              <a:pPr/>
              <a:t>90</a:t>
            </a:fld>
            <a:endParaRPr lang="en-US" smtClean="0"/>
          </a:p>
        </p:txBody>
      </p:sp>
      <p:sp>
        <p:nvSpPr>
          <p:cNvPr id="942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</a:t>
            </a:r>
          </a:p>
        </p:txBody>
      </p:sp>
      <p:sp>
        <p:nvSpPr>
          <p:cNvPr id="94212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7848600" cy="35052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Right-click AP06.model, New View Link.</a:t>
            </a:r>
          </a:p>
          <a:p>
            <a:pPr algn="l">
              <a:spcBef>
                <a:spcPct val="0"/>
              </a:spcBef>
            </a:pPr>
            <a:r>
              <a:rPr lang="en-US"/>
              <a:t>Name: SaleToSaleItemViewLink</a:t>
            </a:r>
          </a:p>
          <a:p>
            <a:pPr algn="l">
              <a:spcBef>
                <a:spcPct val="0"/>
              </a:spcBef>
            </a:pPr>
            <a:r>
              <a:rPr lang="en-US"/>
              <a:t>Source: SaleCustomerView.Saleid</a:t>
            </a:r>
          </a:p>
          <a:p>
            <a:pPr algn="l">
              <a:spcBef>
                <a:spcPct val="0"/>
              </a:spcBef>
            </a:pPr>
            <a:r>
              <a:rPr lang="en-US"/>
              <a:t>Destination: SaleItemInventoryView.Saleid</a:t>
            </a:r>
          </a:p>
          <a:p>
            <a:pPr algn="l">
              <a:spcBef>
                <a:spcPct val="0"/>
              </a:spcBef>
            </a:pPr>
            <a:r>
              <a:rPr lang="en-US"/>
              <a:t>Click the Add button.</a:t>
            </a:r>
          </a:p>
          <a:p>
            <a:pPr algn="l">
              <a:spcBef>
                <a:spcPct val="0"/>
              </a:spcBef>
            </a:pPr>
            <a:r>
              <a:rPr lang="en-US"/>
              <a:t>Accept the defaults except set the Application Module</a:t>
            </a:r>
          </a:p>
          <a:p>
            <a:pPr algn="l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View Link Object</a:t>
            </a:r>
          </a:p>
        </p:txBody>
      </p:sp>
      <p:sp>
        <p:nvSpPr>
          <p:cNvPr id="95235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E64427-FA40-4E9B-8543-0D36E5A520DC}" type="slidenum">
              <a:rPr lang="en-US" smtClean="0"/>
              <a:pPr/>
              <a:t>91</a:t>
            </a:fld>
            <a:endParaRPr lang="en-US" smtClean="0"/>
          </a:p>
        </p:txBody>
      </p:sp>
      <p:pic>
        <p:nvPicPr>
          <p:cNvPr id="9523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6762750" cy="422275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343650" cy="448627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962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Link Tables and IDs</a:t>
            </a:r>
          </a:p>
        </p:txBody>
      </p:sp>
      <p:sp>
        <p:nvSpPr>
          <p:cNvPr id="9626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75021F-C09F-416F-A00C-F9C28D661BDF}" type="slidenum">
              <a:rPr lang="en-US" smtClean="0"/>
              <a:pPr/>
              <a:t>92</a:t>
            </a:fld>
            <a:endParaRPr lang="en-US" smtClean="0"/>
          </a:p>
        </p:txBody>
      </p:sp>
      <p:sp>
        <p:nvSpPr>
          <p:cNvPr id="96261" name="Oval 4"/>
          <p:cNvSpPr>
            <a:spLocks noChangeArrowheads="1"/>
          </p:cNvSpPr>
          <p:nvPr/>
        </p:nvSpPr>
        <p:spPr bwMode="auto">
          <a:xfrm>
            <a:off x="6400800" y="4572000"/>
            <a:ext cx="685800" cy="381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 type="triangle" w="sm" len="sm"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Default Accessor</a:t>
            </a:r>
          </a:p>
        </p:txBody>
      </p:sp>
      <p:sp>
        <p:nvSpPr>
          <p:cNvPr id="9728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F93D4D7-3F1B-4D9F-9D4A-E774F66B4456}" type="slidenum">
              <a:rPr lang="en-US" smtClean="0"/>
              <a:pPr/>
              <a:t>93</a:t>
            </a:fld>
            <a:endParaRPr lang="en-US" smtClean="0"/>
          </a:p>
        </p:txBody>
      </p:sp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447800"/>
            <a:ext cx="6257925" cy="443706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A1B0C38-F313-42D0-A3F3-AC754820ED33}" type="slidenum">
              <a:rPr lang="en-US" smtClean="0"/>
              <a:pPr/>
              <a:t>94</a:t>
            </a:fld>
            <a:endParaRPr lang="en-US" smtClean="0"/>
          </a:p>
        </p:txBody>
      </p:sp>
      <p:sp>
        <p:nvSpPr>
          <p:cNvPr id="9830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Action: Create NewPage</a:t>
            </a:r>
          </a:p>
        </p:txBody>
      </p:sp>
      <p:sp>
        <p:nvSpPr>
          <p:cNvPr id="98308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7848600" cy="4038600"/>
          </a:xfrm>
          <a:prstGeom prst="rect">
            <a:avLst/>
          </a:prstGeom>
          <a:gradFill rotWithShape="1">
            <a:gsLst>
              <a:gs pos="0">
                <a:srgbClr val="D3D3D3"/>
              </a:gs>
              <a:gs pos="100000">
                <a:srgbClr val="F4F4F4"/>
              </a:gs>
            </a:gsLst>
            <a:lin ang="5400000" scaled="1"/>
          </a:gradFill>
          <a:ln w="9525" algn="ctr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b="1"/>
              <a:t>Action</a:t>
            </a:r>
          </a:p>
          <a:p>
            <a:pPr algn="l">
              <a:spcBef>
                <a:spcPct val="0"/>
              </a:spcBef>
            </a:pPr>
            <a:r>
              <a:rPr lang="en-US"/>
              <a:t>ViewController, Web Content, New page.</a:t>
            </a:r>
          </a:p>
          <a:p>
            <a:pPr algn="l">
              <a:spcBef>
                <a:spcPct val="0"/>
              </a:spcBef>
            </a:pPr>
            <a:r>
              <a:rPr lang="en-US"/>
              <a:t>Web Tier/JSF/JSF Page.</a:t>
            </a:r>
          </a:p>
          <a:p>
            <a:pPr algn="l">
              <a:spcBef>
                <a:spcPct val="0"/>
              </a:spcBef>
            </a:pPr>
            <a:r>
              <a:rPr lang="en-US"/>
              <a:t>Name: Sale.jspx, single-column template.</a:t>
            </a:r>
          </a:p>
          <a:p>
            <a:pPr algn="l">
              <a:spcBef>
                <a:spcPct val="0"/>
              </a:spcBef>
            </a:pPr>
            <a:r>
              <a:rPr lang="en-US"/>
              <a:t>Add title, set as Heading 1, drag Powder.css onto page.</a:t>
            </a:r>
          </a:p>
          <a:p>
            <a:pPr algn="l">
              <a:spcBef>
                <a:spcPct val="0"/>
              </a:spcBef>
            </a:pPr>
            <a:r>
              <a:rPr lang="en-US"/>
              <a:t>Refresh the Data Controls.</a:t>
            </a:r>
          </a:p>
          <a:p>
            <a:pPr algn="l">
              <a:spcBef>
                <a:spcPct val="0"/>
              </a:spcBef>
            </a:pPr>
            <a:r>
              <a:rPr lang="en-US"/>
              <a:t>Find SaleCustomerView2 and expand it.</a:t>
            </a:r>
          </a:p>
          <a:p>
            <a:pPr algn="l">
              <a:spcBef>
                <a:spcPct val="0"/>
              </a:spcBef>
            </a:pPr>
            <a:r>
              <a:rPr lang="en-US"/>
              <a:t>Verify that SaleItemInventoryView2 is beneath it.</a:t>
            </a:r>
          </a:p>
          <a:p>
            <a:pPr algn="l">
              <a:spcBef>
                <a:spcPct val="0"/>
              </a:spcBef>
            </a:pPr>
            <a:r>
              <a:rPr lang="en-US"/>
              <a:t>Drag SaleCustomerView2 onto the form: Form/ADF Form.</a:t>
            </a:r>
          </a:p>
          <a:p>
            <a:pPr algn="l">
              <a:spcBef>
                <a:spcPct val="0"/>
              </a:spcBef>
            </a:pPr>
            <a:r>
              <a:rPr lang="en-US"/>
              <a:t>Select Navigation and Submit buttons.</a:t>
            </a:r>
          </a:p>
          <a:p>
            <a:pPr algn="l">
              <a:spcBef>
                <a:spcPct val="0"/>
              </a:spcBef>
            </a:pPr>
            <a:r>
              <a:rPr lang="en-US"/>
              <a:t>Drag nested SaleItemInventoryView2 onto the bottom of the form: Table/ADF Table.</a:t>
            </a:r>
          </a:p>
          <a:p>
            <a:pPr algn="l">
              <a:spcBef>
                <a:spcPct val="0"/>
              </a:spcBef>
            </a:pPr>
            <a:r>
              <a:rPr lang="en-US"/>
              <a:t>Check the Row Selection and Sorting boxes (not filtering).</a:t>
            </a:r>
          </a:p>
          <a:p>
            <a:pPr algn="l">
              <a:spcBef>
                <a:spcPct val="0"/>
              </a:spcBef>
            </a:pPr>
            <a:r>
              <a:rPr lang="en-US"/>
              <a:t>Run the form to test it.</a:t>
            </a: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New Page</a:t>
            </a:r>
          </a:p>
        </p:txBody>
      </p:sp>
      <p:sp>
        <p:nvSpPr>
          <p:cNvPr id="99331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4BF4276-951D-4784-AEEC-2EFA9807BAB7}" type="slidenum">
              <a:rPr lang="en-US" smtClean="0"/>
              <a:pPr/>
              <a:t>95</a:t>
            </a:fld>
            <a:endParaRPr lang="en-US" smtClean="0"/>
          </a:p>
        </p:txBody>
      </p:sp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600200"/>
            <a:ext cx="6145213" cy="4392613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828800"/>
            <a:ext cx="7067550" cy="39624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1003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Main/Master: Sale</a:t>
            </a:r>
          </a:p>
        </p:txBody>
      </p:sp>
      <p:sp>
        <p:nvSpPr>
          <p:cNvPr id="100356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A01C48-D3EE-4A5B-B840-64DBE16FB21A}" type="slidenum">
              <a:rPr lang="en-US" smtClean="0"/>
              <a:pPr/>
              <a:t>96</a:t>
            </a:fld>
            <a:endParaRPr lang="en-US" smtClean="0"/>
          </a:p>
        </p:txBody>
      </p:sp>
      <p:sp>
        <p:nvSpPr>
          <p:cNvPr id="100357" name="Text Box 13"/>
          <p:cNvSpPr txBox="1">
            <a:spLocks noChangeArrowheads="1"/>
          </p:cNvSpPr>
          <p:nvPr/>
        </p:nvSpPr>
        <p:spPr bwMode="auto">
          <a:xfrm>
            <a:off x="3657600" y="1371600"/>
            <a:ext cx="2971800" cy="9239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Take SaleCustomerView2</a:t>
            </a:r>
          </a:p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Hosting SaleItemInventoryView2</a:t>
            </a:r>
          </a:p>
        </p:txBody>
      </p:sp>
      <p:cxnSp>
        <p:nvCxnSpPr>
          <p:cNvPr id="100358" name="Straight Arrow Connector 6"/>
          <p:cNvCxnSpPr>
            <a:cxnSpLocks noChangeShapeType="1"/>
            <a:stCxn id="100357" idx="1"/>
          </p:cNvCxnSpPr>
          <p:nvPr/>
        </p:nvCxnSpPr>
        <p:spPr bwMode="auto">
          <a:xfrm rot="10800000" flipV="1">
            <a:off x="2438400" y="1833563"/>
            <a:ext cx="1219200" cy="11382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0359" name="Straight Arrow Connector 8"/>
          <p:cNvCxnSpPr>
            <a:cxnSpLocks noChangeShapeType="1"/>
            <a:stCxn id="100357" idx="1"/>
          </p:cNvCxnSpPr>
          <p:nvPr/>
        </p:nvCxnSpPr>
        <p:spPr bwMode="auto">
          <a:xfrm rot="10800000" flipV="1">
            <a:off x="2514600" y="1833563"/>
            <a:ext cx="1143000" cy="3500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4078288" cy="44196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  <p:sp>
        <p:nvSpPr>
          <p:cNvPr id="1013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 Section: Table</a:t>
            </a:r>
          </a:p>
        </p:txBody>
      </p:sp>
      <p:sp>
        <p:nvSpPr>
          <p:cNvPr id="101380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5DCDEBA-CEFE-4BAC-B5C3-171172D86984}" type="slidenum">
              <a:rPr lang="en-US" smtClean="0"/>
              <a:pPr/>
              <a:t>97</a:t>
            </a:fld>
            <a:endParaRPr lang="en-US" smtClean="0"/>
          </a:p>
        </p:txBody>
      </p:sp>
      <p:sp>
        <p:nvSpPr>
          <p:cNvPr id="101381" name="Text Box 13"/>
          <p:cNvSpPr txBox="1">
            <a:spLocks noChangeArrowheads="1"/>
          </p:cNvSpPr>
          <p:nvPr/>
        </p:nvSpPr>
        <p:spPr bwMode="auto">
          <a:xfrm>
            <a:off x="685800" y="3124200"/>
            <a:ext cx="2057400" cy="92392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n-US">
                <a:cs typeface="Arial" charset="0"/>
              </a:rPr>
              <a:t>Use nested SaleItemInventoryView2</a:t>
            </a:r>
          </a:p>
        </p:txBody>
      </p:sp>
      <p:cxnSp>
        <p:nvCxnSpPr>
          <p:cNvPr id="101382" name="Straight Arrow Connector 6"/>
          <p:cNvCxnSpPr>
            <a:cxnSpLocks noChangeShapeType="1"/>
            <a:stCxn id="101381" idx="3"/>
          </p:cNvCxnSpPr>
          <p:nvPr/>
        </p:nvCxnSpPr>
        <p:spPr bwMode="auto">
          <a:xfrm>
            <a:off x="2743200" y="3586163"/>
            <a:ext cx="381000" cy="1476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1383" name="Straight Arrow Connector 8"/>
          <p:cNvCxnSpPr>
            <a:cxnSpLocks noChangeShapeType="1"/>
            <a:stCxn id="101381" idx="3"/>
          </p:cNvCxnSpPr>
          <p:nvPr/>
        </p:nvCxnSpPr>
        <p:spPr bwMode="auto">
          <a:xfrm>
            <a:off x="2743200" y="3586163"/>
            <a:ext cx="1981200" cy="20526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Detail Options</a:t>
            </a:r>
          </a:p>
        </p:txBody>
      </p:sp>
      <p:sp>
        <p:nvSpPr>
          <p:cNvPr id="102403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B6DEB5-CC6D-4C10-B601-AEEC03CF5CAD}" type="slidenum">
              <a:rPr lang="en-US" smtClean="0"/>
              <a:pPr/>
              <a:t>98</a:t>
            </a:fld>
            <a:endParaRPr lang="en-US" smtClean="0"/>
          </a:p>
        </p:txBody>
      </p:sp>
      <p:pic>
        <p:nvPicPr>
          <p:cNvPr id="10240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82725"/>
            <a:ext cx="5486400" cy="4559300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Initial Sale Form Design</a:t>
            </a:r>
          </a:p>
        </p:txBody>
      </p:sp>
      <p:sp>
        <p:nvSpPr>
          <p:cNvPr id="10342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04C8D91-43EE-4664-B011-1EE7F979D3AC}" type="slidenum">
              <a:rPr lang="en-US" smtClean="0"/>
              <a:pPr/>
              <a:t>99</a:t>
            </a:fld>
            <a:endParaRPr lang="en-US" smtClean="0"/>
          </a:p>
        </p:txBody>
      </p:sp>
      <p:pic>
        <p:nvPicPr>
          <p:cNvPr id="10342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3938588" cy="4518025"/>
          </a:xfrm>
          <a:prstGeom prst="rect">
            <a:avLst/>
          </a:prstGeom>
          <a:noFill/>
          <a:ln w="9525" algn="ctr">
            <a:noFill/>
            <a:miter lim="800000"/>
            <a:headEnd/>
            <a:tailEnd type="none" w="sm" len="sm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adial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triangl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>
        <a:noFill/>
      </a:spPr>
      <a:bodyPr wrap="none" rtlCol="0">
        <a:spAutoFit/>
      </a:bodyPr>
      <a:lstStyle>
        <a:defPPr algn="l">
          <a:defRPr dirty="0" smtClean="0"/>
        </a:defPPr>
      </a:lstStyle>
    </a:tx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Radial</Template>
  <TotalTime>10102</TotalTime>
  <Words>2601</Words>
  <Application>Microsoft Office PowerPoint</Application>
  <PresentationFormat>On-screen Show (4:3)</PresentationFormat>
  <Paragraphs>616</Paragraphs>
  <Slides>135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135</vt:i4>
      </vt:variant>
    </vt:vector>
  </HeadingPairs>
  <TitlesOfParts>
    <vt:vector size="140" baseType="lpstr">
      <vt:lpstr>Arial</vt:lpstr>
      <vt:lpstr>Wingdings</vt:lpstr>
      <vt:lpstr>Times New Roman</vt:lpstr>
      <vt:lpstr>Arial Black</vt:lpstr>
      <vt:lpstr>Radial</vt:lpstr>
      <vt:lpstr>All Powder Board and Ski</vt:lpstr>
      <vt:lpstr>Model-View-Controller</vt:lpstr>
      <vt:lpstr>Form Types</vt:lpstr>
      <vt:lpstr>Customer Main Form</vt:lpstr>
      <vt:lpstr>Action</vt:lpstr>
      <vt:lpstr>JDeveloper: Application/New</vt:lpstr>
      <vt:lpstr>Model Project</vt:lpstr>
      <vt:lpstr>ViewController Project</vt:lpstr>
      <vt:lpstr>Action: Database</vt:lpstr>
      <vt:lpstr>Database Connection</vt:lpstr>
      <vt:lpstr>Database Connection (Oracle)</vt:lpstr>
      <vt:lpstr>Action: Customer Component</vt:lpstr>
      <vt:lpstr>Model Components</vt:lpstr>
      <vt:lpstr>Initialize Project Connection</vt:lpstr>
      <vt:lpstr>Entity Objects</vt:lpstr>
      <vt:lpstr>Table Objects</vt:lpstr>
      <vt:lpstr>Updatable Views</vt:lpstr>
      <vt:lpstr>Action: Gender LOV Object</vt:lpstr>
      <vt:lpstr>LOV: New View Object</vt:lpstr>
      <vt:lpstr>LOV Attributes</vt:lpstr>
      <vt:lpstr>Gender Attribute</vt:lpstr>
      <vt:lpstr>Gender List</vt:lpstr>
      <vt:lpstr>Application Module</vt:lpstr>
      <vt:lpstr>List UI Hints</vt:lpstr>
      <vt:lpstr>Action: Gender LOV Object</vt:lpstr>
      <vt:lpstr>Customer View Accessors</vt:lpstr>
      <vt:lpstr>View Accessors: Gender</vt:lpstr>
      <vt:lpstr>Gender Attribute</vt:lpstr>
      <vt:lpstr>Gender Control</vt:lpstr>
      <vt:lpstr>Gender Validation</vt:lpstr>
      <vt:lpstr>Validation Message</vt:lpstr>
      <vt:lpstr>Action: LOV to Customer View</vt:lpstr>
      <vt:lpstr>Apply LOV to Gender Column</vt:lpstr>
      <vt:lpstr>Pick GenderLOV and Column</vt:lpstr>
      <vt:lpstr>Action: Create Page</vt:lpstr>
      <vt:lpstr>ViewController: New JSF Page</vt:lpstr>
      <vt:lpstr>Layout Gallery</vt:lpstr>
      <vt:lpstr>Add Edit Control to Form</vt:lpstr>
      <vt:lpstr>Select Controls with LOV</vt:lpstr>
      <vt:lpstr>Action: Create Page</vt:lpstr>
      <vt:lpstr>First Run</vt:lpstr>
      <vt:lpstr>Edit E-mail Width</vt:lpstr>
      <vt:lpstr>Run with LOV Combo</vt:lpstr>
      <vt:lpstr>Run with Date Picker</vt:lpstr>
      <vt:lpstr>Grid/Table Form: Ski Board Style</vt:lpstr>
      <vt:lpstr>Action: Start Grid Page</vt:lpstr>
      <vt:lpstr>New Business Component</vt:lpstr>
      <vt:lpstr>SkiBoardStyle Table</vt:lpstr>
      <vt:lpstr>Updatable</vt:lpstr>
      <vt:lpstr>Action: Model Data for LOV</vt:lpstr>
      <vt:lpstr>Product Category LOV Object</vt:lpstr>
      <vt:lpstr>LOV Query Lookup</vt:lpstr>
      <vt:lpstr>Key Attribute</vt:lpstr>
      <vt:lpstr>Application Module</vt:lpstr>
      <vt:lpstr>List UI Hints: Column</vt:lpstr>
      <vt:lpstr>Action: Add LOV to SkiBoardStyle Table</vt:lpstr>
      <vt:lpstr>SkiBoardStyle: Accessors</vt:lpstr>
      <vt:lpstr>SkiBoardStyle: Category Validation</vt:lpstr>
      <vt:lpstr>Validation Message</vt:lpstr>
      <vt:lpstr>SkiBoardStyle Table Summary</vt:lpstr>
      <vt:lpstr>Action: Ski Board Style View</vt:lpstr>
      <vt:lpstr>SkiBoardStyle View Edit</vt:lpstr>
      <vt:lpstr>Assign LOV to SkiBoardStyle</vt:lpstr>
      <vt:lpstr>Action: New Grid Page</vt:lpstr>
      <vt:lpstr>Create New Web Page</vt:lpstr>
      <vt:lpstr>Add SkiBoardStyleView as Table</vt:lpstr>
      <vt:lpstr>Table Options</vt:lpstr>
      <vt:lpstr>Page Design View</vt:lpstr>
      <vt:lpstr>Action: Run the Grid Form</vt:lpstr>
      <vt:lpstr>Initial Run</vt:lpstr>
      <vt:lpstr>Change Label</vt:lpstr>
      <vt:lpstr>Run Grid with LOV Search</vt:lpstr>
      <vt:lpstr>Main/Subform by Sale</vt:lpstr>
      <vt:lpstr>Action: Tables and Associations</vt:lpstr>
      <vt:lpstr>Build Entity Objects—All Tables</vt:lpstr>
      <vt:lpstr>Do Not Build View Objects</vt:lpstr>
      <vt:lpstr>Customer Sale Association</vt:lpstr>
      <vt:lpstr>Sale + Customer View Object</vt:lpstr>
      <vt:lpstr>Action</vt:lpstr>
      <vt:lpstr>Select Sale and Customer</vt:lpstr>
      <vt:lpstr>Select Attributes</vt:lpstr>
      <vt:lpstr>Sale+Customer Query</vt:lpstr>
      <vt:lpstr>Action</vt:lpstr>
      <vt:lpstr>SaleItem+Inventory View</vt:lpstr>
      <vt:lpstr>Choose Tables</vt:lpstr>
      <vt:lpstr>Choose Attributes</vt:lpstr>
      <vt:lpstr>Add Computed Value: P*Q</vt:lpstr>
      <vt:lpstr>Edit New Value</vt:lpstr>
      <vt:lpstr>Query</vt:lpstr>
      <vt:lpstr>Action</vt:lpstr>
      <vt:lpstr>New View Link Object</vt:lpstr>
      <vt:lpstr>Link Tables and IDs</vt:lpstr>
      <vt:lpstr>Default Accessor</vt:lpstr>
      <vt:lpstr>Action: Create NewPage</vt:lpstr>
      <vt:lpstr>New Page</vt:lpstr>
      <vt:lpstr>Main/Master: Sale</vt:lpstr>
      <vt:lpstr>Detail Section: Table</vt:lpstr>
      <vt:lpstr>Detail Options</vt:lpstr>
      <vt:lpstr>Initial Sale Form Design</vt:lpstr>
      <vt:lpstr>Initial Run: Check Detail SaleID</vt:lpstr>
      <vt:lpstr>Action: Submit=Commit</vt:lpstr>
      <vt:lpstr>Add Commit to Submit Button</vt:lpstr>
      <vt:lpstr>Action: Create LOVs</vt:lpstr>
      <vt:lpstr>Customer Lookup: LOV</vt:lpstr>
      <vt:lpstr>Customer LOV Query</vt:lpstr>
      <vt:lpstr>CustomerID Key Attribute</vt:lpstr>
      <vt:lpstr>List UI Hints: Customer</vt:lpstr>
      <vt:lpstr>SaleCustomerView Accessors</vt:lpstr>
      <vt:lpstr>CustomerID Attribute</vt:lpstr>
      <vt:lpstr>PaymentMethod LOV</vt:lpstr>
      <vt:lpstr>PaymentMethod Query</vt:lpstr>
      <vt:lpstr>PaymentMethod UI</vt:lpstr>
      <vt:lpstr>SaleCustomerView: Accessors</vt:lpstr>
      <vt:lpstr>PaymentMethod: LOV</vt:lpstr>
      <vt:lpstr>Action: Add LOVs to Page</vt:lpstr>
      <vt:lpstr>Add LOV to Sale Form</vt:lpstr>
      <vt:lpstr>Initial Sale Form Run</vt:lpstr>
      <vt:lpstr>Action: Clean up the Subform</vt:lpstr>
      <vt:lpstr>Clean Up Subform</vt:lpstr>
      <vt:lpstr>Format SalePrice and LineTotal</vt:lpstr>
      <vt:lpstr>Action: New Sale Button</vt:lpstr>
      <vt:lpstr>New Sale Button with Layout</vt:lpstr>
      <vt:lpstr>Action: Compute Subtotal</vt:lpstr>
      <vt:lpstr>Subtotal: SaleCustomerView</vt:lpstr>
      <vt:lpstr>Current Form</vt:lpstr>
      <vt:lpstr>Action: Create Report</vt:lpstr>
      <vt:lpstr>View Object: Customer Sales</vt:lpstr>
      <vt:lpstr>Customer Query</vt:lpstr>
      <vt:lpstr>Query Text</vt:lpstr>
      <vt:lpstr>Detail View: Sale Total</vt:lpstr>
      <vt:lpstr>Query Text</vt:lpstr>
      <vt:lpstr>Report Link View</vt:lpstr>
      <vt:lpstr>Create Master-Detail Control</vt:lpstr>
      <vt:lpstr>Initial Report</vt:lpstr>
      <vt:lpstr>Improved Report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Powder Board and Ski</dc:title>
  <dc:creator>Jerry Post</dc:creator>
  <cp:lastModifiedBy>JPost</cp:lastModifiedBy>
  <cp:revision>319</cp:revision>
  <dcterms:created xsi:type="dcterms:W3CDTF">2003-04-08T22:44:22Z</dcterms:created>
  <dcterms:modified xsi:type="dcterms:W3CDTF">2010-03-12T23:05:26Z</dcterms:modified>
</cp:coreProperties>
</file>